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57"/>
  </p:notesMasterIdLst>
  <p:handoutMasterIdLst>
    <p:handoutMasterId r:id="rId58"/>
  </p:handoutMasterIdLst>
  <p:sldIdLst>
    <p:sldId id="320" r:id="rId2"/>
    <p:sldId id="447" r:id="rId3"/>
    <p:sldId id="448" r:id="rId4"/>
    <p:sldId id="449" r:id="rId5"/>
    <p:sldId id="452" r:id="rId6"/>
    <p:sldId id="450" r:id="rId7"/>
    <p:sldId id="451" r:id="rId8"/>
    <p:sldId id="454" r:id="rId9"/>
    <p:sldId id="455" r:id="rId10"/>
    <p:sldId id="456" r:id="rId11"/>
    <p:sldId id="460" r:id="rId12"/>
    <p:sldId id="461" r:id="rId13"/>
    <p:sldId id="462" r:id="rId14"/>
    <p:sldId id="463" r:id="rId15"/>
    <p:sldId id="464" r:id="rId16"/>
    <p:sldId id="465" r:id="rId17"/>
    <p:sldId id="458" r:id="rId18"/>
    <p:sldId id="466" r:id="rId19"/>
    <p:sldId id="467" r:id="rId20"/>
    <p:sldId id="468" r:id="rId21"/>
    <p:sldId id="469" r:id="rId22"/>
    <p:sldId id="470" r:id="rId23"/>
    <p:sldId id="471" r:id="rId24"/>
    <p:sldId id="472" r:id="rId25"/>
    <p:sldId id="473" r:id="rId26"/>
    <p:sldId id="474" r:id="rId27"/>
    <p:sldId id="475" r:id="rId28"/>
    <p:sldId id="268" r:id="rId29"/>
    <p:sldId id="272" r:id="rId30"/>
    <p:sldId id="478" r:id="rId31"/>
    <p:sldId id="479" r:id="rId32"/>
    <p:sldId id="476" r:id="rId33"/>
    <p:sldId id="477" r:id="rId34"/>
    <p:sldId id="480" r:id="rId35"/>
    <p:sldId id="481" r:id="rId36"/>
    <p:sldId id="482" r:id="rId37"/>
    <p:sldId id="483" r:id="rId38"/>
    <p:sldId id="484" r:id="rId39"/>
    <p:sldId id="485" r:id="rId40"/>
    <p:sldId id="486" r:id="rId41"/>
    <p:sldId id="487" r:id="rId42"/>
    <p:sldId id="488" r:id="rId43"/>
    <p:sldId id="489" r:id="rId44"/>
    <p:sldId id="490" r:id="rId45"/>
    <p:sldId id="491" r:id="rId46"/>
    <p:sldId id="492" r:id="rId47"/>
    <p:sldId id="500" r:id="rId48"/>
    <p:sldId id="501" r:id="rId49"/>
    <p:sldId id="494" r:id="rId50"/>
    <p:sldId id="495" r:id="rId51"/>
    <p:sldId id="496" r:id="rId52"/>
    <p:sldId id="498" r:id="rId53"/>
    <p:sldId id="497" r:id="rId54"/>
    <p:sldId id="499" r:id="rId55"/>
    <p:sldId id="428" r:id="rId5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0" autoAdjust="0"/>
    <p:restoredTop sz="94614" autoAdjust="0"/>
  </p:normalViewPr>
  <p:slideViewPr>
    <p:cSldViewPr>
      <p:cViewPr varScale="1">
        <p:scale>
          <a:sx n="82" d="100"/>
          <a:sy n="82" d="100"/>
        </p:scale>
        <p:origin x="874" y="62"/>
      </p:cViewPr>
      <p:guideLst>
        <p:guide orient="horz" pos="2160"/>
        <p:guide pos="3840"/>
      </p:guideLst>
    </p:cSldViewPr>
  </p:slideViewPr>
  <p:outlineViewPr>
    <p:cViewPr>
      <p:scale>
        <a:sx n="33" d="100"/>
        <a:sy n="33" d="100"/>
      </p:scale>
      <p:origin x="0" y="-23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EC"/>
              <a:t>Costos del proyecto.</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810834579765599E-2"/>
          <c:y val="0.22112468103191399"/>
          <c:w val="0.91418916542023398"/>
          <c:h val="0.55514929558091397"/>
        </c:manualLayout>
      </c:layout>
      <c:pie3D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CB38-4833-A766-E6B3F74A2DD0}"/>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CB38-4833-A766-E6B3F74A2DD0}"/>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CB38-4833-A766-E6B3F74A2DD0}"/>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CB38-4833-A766-E6B3F74A2DD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Hoja1!$E$7:$E$10</c:f>
              <c:strCache>
                <c:ptCount val="4"/>
                <c:pt idx="0">
                  <c:v>Remuneración a profesionales de la Universidad de las Fuerzas Armadas</c:v>
                </c:pt>
                <c:pt idx="1">
                  <c:v>Remuneración a estudiantes</c:v>
                </c:pt>
                <c:pt idx="2">
                  <c:v>Materiales</c:v>
                </c:pt>
                <c:pt idx="3">
                  <c:v>Costos Indirectos en pruebas y mantenimiento del equipo </c:v>
                </c:pt>
              </c:strCache>
            </c:strRef>
          </c:cat>
          <c:val>
            <c:numRef>
              <c:f>Hoja1!$G$7:$G$10</c:f>
              <c:numCache>
                <c:formatCode>0.00%</c:formatCode>
                <c:ptCount val="4"/>
                <c:pt idx="0">
                  <c:v>0.28017090425159302</c:v>
                </c:pt>
                <c:pt idx="1">
                  <c:v>0.28577432233662498</c:v>
                </c:pt>
                <c:pt idx="2">
                  <c:v>0.35200472288095702</c:v>
                </c:pt>
                <c:pt idx="3">
                  <c:v>8.2050050530823801E-2</c:v>
                </c:pt>
              </c:numCache>
            </c:numRef>
          </c:val>
          <c:extLst>
            <c:ext xmlns:c16="http://schemas.microsoft.com/office/drawing/2014/chart" uri="{C3380CC4-5D6E-409C-BE32-E72D297353CC}">
              <c16:uniqueId val="{00000008-CB38-4833-A766-E6B3F74A2DD0}"/>
            </c:ext>
          </c:extLst>
        </c:ser>
        <c:dLbls>
          <c:dLblPos val="ctr"/>
          <c:showLegendKey val="0"/>
          <c:showVal val="0"/>
          <c:showCatName val="0"/>
          <c:showSerName val="0"/>
          <c:showPercent val="1"/>
          <c:showBubbleSize val="0"/>
          <c:showLeaderLines val="1"/>
        </c:dLbls>
      </c:pie3D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Entry>
      <c:legendEntry>
        <c:idx val="1"/>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Entry>
      <c:legendEntry>
        <c:idx val="2"/>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Entry>
      <c:legendEntry>
        <c:idx val="3"/>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DD0E9-8BA2-461D-B207-CC800FAF28C2}" type="doc">
      <dgm:prSet loTypeId="urn:microsoft.com/office/officeart/2005/8/layout/vProcess5" loCatId="process" qsTypeId="urn:microsoft.com/office/officeart/2005/8/quickstyle/simple2" qsCatId="simple" csTypeId="urn:microsoft.com/office/officeart/2005/8/colors/accent0_1" csCatId="mainScheme" phldr="1"/>
      <dgm:spPr/>
      <dgm:t>
        <a:bodyPr/>
        <a:lstStyle/>
        <a:p>
          <a:endParaRPr lang="es-ES"/>
        </a:p>
      </dgm:t>
    </dgm:pt>
    <dgm:pt modelId="{74091810-9D42-45A7-A310-13B2E229FDA7}">
      <dgm:prSet phldrT="[Texto]" custT="1"/>
      <dgm:spPr/>
      <dgm:t>
        <a:bodyPr/>
        <a:lstStyle/>
        <a:p>
          <a:r>
            <a:rPr lang="es-ES" sz="1800" dirty="0"/>
            <a:t>En el año 1981 se realizo  la adquisición de la planta de transformación energética.</a:t>
          </a:r>
        </a:p>
      </dgm:t>
    </dgm:pt>
    <dgm:pt modelId="{093AEC3E-9988-4421-9027-C9C8BD442FD9}" type="parTrans" cxnId="{06ACFE7F-4D5A-491A-863B-A32EF4242375}">
      <dgm:prSet/>
      <dgm:spPr/>
      <dgm:t>
        <a:bodyPr/>
        <a:lstStyle/>
        <a:p>
          <a:endParaRPr lang="es-ES"/>
        </a:p>
      </dgm:t>
    </dgm:pt>
    <dgm:pt modelId="{24C4A5A6-C62B-49BE-9292-D09915FA0716}" type="sibTrans" cxnId="{06ACFE7F-4D5A-491A-863B-A32EF4242375}">
      <dgm:prSet/>
      <dgm:spPr/>
      <dgm:t>
        <a:bodyPr/>
        <a:lstStyle/>
        <a:p>
          <a:endParaRPr lang="es-ES"/>
        </a:p>
      </dgm:t>
    </dgm:pt>
    <dgm:pt modelId="{6BB02CD0-0041-4A9C-A66F-365377A54432}">
      <dgm:prSet phldrT="[Texto]"/>
      <dgm:spPr/>
      <dgm:t>
        <a:bodyPr/>
        <a:lstStyle/>
        <a:p>
          <a:r>
            <a:rPr lang="es-ES" dirty="0"/>
            <a:t>En el año 2007 se realizo  la adquisición de un nuevo caldero York Shipley Global 30 BHP</a:t>
          </a:r>
        </a:p>
      </dgm:t>
    </dgm:pt>
    <dgm:pt modelId="{95E4285A-A726-45EF-8936-0DC71DC107AB}" type="parTrans" cxnId="{3091D1A6-BE02-4A27-911A-FB0064BDA9F4}">
      <dgm:prSet/>
      <dgm:spPr/>
      <dgm:t>
        <a:bodyPr/>
        <a:lstStyle/>
        <a:p>
          <a:endParaRPr lang="es-ES"/>
        </a:p>
      </dgm:t>
    </dgm:pt>
    <dgm:pt modelId="{76EE0E0F-E8E6-4793-B191-034BF33C9DF5}" type="sibTrans" cxnId="{3091D1A6-BE02-4A27-911A-FB0064BDA9F4}">
      <dgm:prSet/>
      <dgm:spPr/>
      <dgm:t>
        <a:bodyPr/>
        <a:lstStyle/>
        <a:p>
          <a:endParaRPr lang="es-ES"/>
        </a:p>
      </dgm:t>
    </dgm:pt>
    <dgm:pt modelId="{C9A44F00-4831-4E9B-ABC8-E6A7CE6257F2}">
      <dgm:prSet phldrT="[Texto]"/>
      <dgm:spPr/>
      <dgm:t>
        <a:bodyPr/>
        <a:lstStyle/>
        <a:p>
          <a:r>
            <a:rPr lang="es-ES" dirty="0"/>
            <a:t>La planta de vapor  permite impartir clases  alrededor de 90 alumnos cada semestre.</a:t>
          </a:r>
        </a:p>
      </dgm:t>
    </dgm:pt>
    <dgm:pt modelId="{65BD8C06-F02F-4F51-B345-24F1AAB36C17}" type="parTrans" cxnId="{D4117243-10D9-465C-A213-DEDED391567C}">
      <dgm:prSet/>
      <dgm:spPr/>
      <dgm:t>
        <a:bodyPr/>
        <a:lstStyle/>
        <a:p>
          <a:endParaRPr lang="es-ES"/>
        </a:p>
      </dgm:t>
    </dgm:pt>
    <dgm:pt modelId="{86C596F1-BC85-4D27-9C84-E031FE53B1D9}" type="sibTrans" cxnId="{D4117243-10D9-465C-A213-DEDED391567C}">
      <dgm:prSet/>
      <dgm:spPr/>
      <dgm:t>
        <a:bodyPr/>
        <a:lstStyle/>
        <a:p>
          <a:endParaRPr lang="es-ES"/>
        </a:p>
      </dgm:t>
    </dgm:pt>
    <dgm:pt modelId="{0BF5C8CE-A512-4DF7-ABB6-6FE7A2B109BA}">
      <dgm:prSet phldrT="[Texto]"/>
      <dgm:spPr/>
      <dgm:t>
        <a:bodyPr/>
        <a:lstStyle/>
        <a:p>
          <a:r>
            <a:rPr lang="es-ES" dirty="0"/>
            <a:t>En el ámbito nacional no se han realizado trabajos de tesis relacionados con un supercalentador.</a:t>
          </a:r>
        </a:p>
      </dgm:t>
    </dgm:pt>
    <dgm:pt modelId="{A5D34F06-1556-44C8-A2C9-8D71DAAFF3B7}" type="parTrans" cxnId="{D6F5A7C4-A19C-468A-9F0C-AF8AD3426D44}">
      <dgm:prSet/>
      <dgm:spPr/>
      <dgm:t>
        <a:bodyPr/>
        <a:lstStyle/>
        <a:p>
          <a:endParaRPr lang="es-ES"/>
        </a:p>
      </dgm:t>
    </dgm:pt>
    <dgm:pt modelId="{0ECA3EFE-F66E-4B86-9E48-DF1B6FD79840}" type="sibTrans" cxnId="{D6F5A7C4-A19C-468A-9F0C-AF8AD3426D44}">
      <dgm:prSet/>
      <dgm:spPr/>
      <dgm:t>
        <a:bodyPr/>
        <a:lstStyle/>
        <a:p>
          <a:endParaRPr lang="es-ES"/>
        </a:p>
      </dgm:t>
    </dgm:pt>
    <dgm:pt modelId="{A85DD6A5-8293-4336-B813-FF7E2FC4570F}" type="pres">
      <dgm:prSet presAssocID="{2ECDD0E9-8BA2-461D-B207-CC800FAF28C2}" presName="outerComposite" presStyleCnt="0">
        <dgm:presLayoutVars>
          <dgm:chMax val="5"/>
          <dgm:dir/>
          <dgm:resizeHandles val="exact"/>
        </dgm:presLayoutVars>
      </dgm:prSet>
      <dgm:spPr/>
    </dgm:pt>
    <dgm:pt modelId="{CFC0022D-C1AB-4D51-975F-BD3C691AE318}" type="pres">
      <dgm:prSet presAssocID="{2ECDD0E9-8BA2-461D-B207-CC800FAF28C2}" presName="dummyMaxCanvas" presStyleCnt="0">
        <dgm:presLayoutVars/>
      </dgm:prSet>
      <dgm:spPr/>
    </dgm:pt>
    <dgm:pt modelId="{469647B5-6FE1-4B37-BF1B-3EF035C183DA}" type="pres">
      <dgm:prSet presAssocID="{2ECDD0E9-8BA2-461D-B207-CC800FAF28C2}" presName="FourNodes_1" presStyleLbl="node1" presStyleIdx="0" presStyleCnt="4">
        <dgm:presLayoutVars>
          <dgm:bulletEnabled val="1"/>
        </dgm:presLayoutVars>
      </dgm:prSet>
      <dgm:spPr/>
    </dgm:pt>
    <dgm:pt modelId="{A307652B-7C3E-403F-9B84-8D92831C8E4F}" type="pres">
      <dgm:prSet presAssocID="{2ECDD0E9-8BA2-461D-B207-CC800FAF28C2}" presName="FourNodes_2" presStyleLbl="node1" presStyleIdx="1" presStyleCnt="4">
        <dgm:presLayoutVars>
          <dgm:bulletEnabled val="1"/>
        </dgm:presLayoutVars>
      </dgm:prSet>
      <dgm:spPr/>
    </dgm:pt>
    <dgm:pt modelId="{AA9A7E29-1923-4F6B-BCC1-FCC2893FD869}" type="pres">
      <dgm:prSet presAssocID="{2ECDD0E9-8BA2-461D-B207-CC800FAF28C2}" presName="FourNodes_3" presStyleLbl="node1" presStyleIdx="2" presStyleCnt="4">
        <dgm:presLayoutVars>
          <dgm:bulletEnabled val="1"/>
        </dgm:presLayoutVars>
      </dgm:prSet>
      <dgm:spPr/>
    </dgm:pt>
    <dgm:pt modelId="{3556AB5E-E24C-4B27-A344-5EC4FE9BA6A3}" type="pres">
      <dgm:prSet presAssocID="{2ECDD0E9-8BA2-461D-B207-CC800FAF28C2}" presName="FourNodes_4" presStyleLbl="node1" presStyleIdx="3" presStyleCnt="4">
        <dgm:presLayoutVars>
          <dgm:bulletEnabled val="1"/>
        </dgm:presLayoutVars>
      </dgm:prSet>
      <dgm:spPr/>
    </dgm:pt>
    <dgm:pt modelId="{1B07E982-6009-49D0-B6E1-38D969CBCABF}" type="pres">
      <dgm:prSet presAssocID="{2ECDD0E9-8BA2-461D-B207-CC800FAF28C2}" presName="FourConn_1-2" presStyleLbl="fgAccFollowNode1" presStyleIdx="0" presStyleCnt="3">
        <dgm:presLayoutVars>
          <dgm:bulletEnabled val="1"/>
        </dgm:presLayoutVars>
      </dgm:prSet>
      <dgm:spPr/>
    </dgm:pt>
    <dgm:pt modelId="{CE0908F0-6DA0-4B1B-A1F9-755DBDA9048D}" type="pres">
      <dgm:prSet presAssocID="{2ECDD0E9-8BA2-461D-B207-CC800FAF28C2}" presName="FourConn_2-3" presStyleLbl="fgAccFollowNode1" presStyleIdx="1" presStyleCnt="3">
        <dgm:presLayoutVars>
          <dgm:bulletEnabled val="1"/>
        </dgm:presLayoutVars>
      </dgm:prSet>
      <dgm:spPr/>
    </dgm:pt>
    <dgm:pt modelId="{2C8AE8EB-234B-4030-9D75-9BBB7D66E464}" type="pres">
      <dgm:prSet presAssocID="{2ECDD0E9-8BA2-461D-B207-CC800FAF28C2}" presName="FourConn_3-4" presStyleLbl="fgAccFollowNode1" presStyleIdx="2" presStyleCnt="3">
        <dgm:presLayoutVars>
          <dgm:bulletEnabled val="1"/>
        </dgm:presLayoutVars>
      </dgm:prSet>
      <dgm:spPr/>
    </dgm:pt>
    <dgm:pt modelId="{F6147449-9419-4E32-998A-9B34CEE9D818}" type="pres">
      <dgm:prSet presAssocID="{2ECDD0E9-8BA2-461D-B207-CC800FAF28C2}" presName="FourNodes_1_text" presStyleLbl="node1" presStyleIdx="3" presStyleCnt="4">
        <dgm:presLayoutVars>
          <dgm:bulletEnabled val="1"/>
        </dgm:presLayoutVars>
      </dgm:prSet>
      <dgm:spPr/>
    </dgm:pt>
    <dgm:pt modelId="{92482363-EF94-4115-84D6-25E22DF6DBCD}" type="pres">
      <dgm:prSet presAssocID="{2ECDD0E9-8BA2-461D-B207-CC800FAF28C2}" presName="FourNodes_2_text" presStyleLbl="node1" presStyleIdx="3" presStyleCnt="4">
        <dgm:presLayoutVars>
          <dgm:bulletEnabled val="1"/>
        </dgm:presLayoutVars>
      </dgm:prSet>
      <dgm:spPr/>
    </dgm:pt>
    <dgm:pt modelId="{4F35868B-85AF-404F-8842-F2297C75B728}" type="pres">
      <dgm:prSet presAssocID="{2ECDD0E9-8BA2-461D-B207-CC800FAF28C2}" presName="FourNodes_3_text" presStyleLbl="node1" presStyleIdx="3" presStyleCnt="4">
        <dgm:presLayoutVars>
          <dgm:bulletEnabled val="1"/>
        </dgm:presLayoutVars>
      </dgm:prSet>
      <dgm:spPr/>
    </dgm:pt>
    <dgm:pt modelId="{ADC83A87-0471-499A-A32B-3A17AFA97AD7}" type="pres">
      <dgm:prSet presAssocID="{2ECDD0E9-8BA2-461D-B207-CC800FAF28C2}" presName="FourNodes_4_text" presStyleLbl="node1" presStyleIdx="3" presStyleCnt="4">
        <dgm:presLayoutVars>
          <dgm:bulletEnabled val="1"/>
        </dgm:presLayoutVars>
      </dgm:prSet>
      <dgm:spPr/>
    </dgm:pt>
  </dgm:ptLst>
  <dgm:cxnLst>
    <dgm:cxn modelId="{4237E60D-3F77-40C2-B346-F3F74FAE5137}" type="presOf" srcId="{76EE0E0F-E8E6-4793-B191-034BF33C9DF5}" destId="{CE0908F0-6DA0-4B1B-A1F9-755DBDA9048D}" srcOrd="0" destOrd="0" presId="urn:microsoft.com/office/officeart/2005/8/layout/vProcess5"/>
    <dgm:cxn modelId="{9DB7CC0F-EB4A-4028-B86D-382FD8DB28B5}" type="presOf" srcId="{0BF5C8CE-A512-4DF7-ABB6-6FE7A2B109BA}" destId="{3556AB5E-E24C-4B27-A344-5EC4FE9BA6A3}" srcOrd="0" destOrd="0" presId="urn:microsoft.com/office/officeart/2005/8/layout/vProcess5"/>
    <dgm:cxn modelId="{38902D5B-9D96-485F-9E30-ACC4D8E21EC6}" type="presOf" srcId="{86C596F1-BC85-4D27-9C84-E031FE53B1D9}" destId="{2C8AE8EB-234B-4030-9D75-9BBB7D66E464}" srcOrd="0" destOrd="0" presId="urn:microsoft.com/office/officeart/2005/8/layout/vProcess5"/>
    <dgm:cxn modelId="{D4117243-10D9-465C-A213-DEDED391567C}" srcId="{2ECDD0E9-8BA2-461D-B207-CC800FAF28C2}" destId="{C9A44F00-4831-4E9B-ABC8-E6A7CE6257F2}" srcOrd="2" destOrd="0" parTransId="{65BD8C06-F02F-4F51-B345-24F1AAB36C17}" sibTransId="{86C596F1-BC85-4D27-9C84-E031FE53B1D9}"/>
    <dgm:cxn modelId="{DEE2277C-8360-4E9F-A9A4-E3BD073E10B4}" type="presOf" srcId="{74091810-9D42-45A7-A310-13B2E229FDA7}" destId="{F6147449-9419-4E32-998A-9B34CEE9D818}" srcOrd="1" destOrd="0" presId="urn:microsoft.com/office/officeart/2005/8/layout/vProcess5"/>
    <dgm:cxn modelId="{06ACFE7F-4D5A-491A-863B-A32EF4242375}" srcId="{2ECDD0E9-8BA2-461D-B207-CC800FAF28C2}" destId="{74091810-9D42-45A7-A310-13B2E229FDA7}" srcOrd="0" destOrd="0" parTransId="{093AEC3E-9988-4421-9027-C9C8BD442FD9}" sibTransId="{24C4A5A6-C62B-49BE-9292-D09915FA0716}"/>
    <dgm:cxn modelId="{1BD6D784-7BC7-4FD1-A5CE-B65567AE1631}" type="presOf" srcId="{24C4A5A6-C62B-49BE-9292-D09915FA0716}" destId="{1B07E982-6009-49D0-B6E1-38D969CBCABF}" srcOrd="0" destOrd="0" presId="urn:microsoft.com/office/officeart/2005/8/layout/vProcess5"/>
    <dgm:cxn modelId="{C7AB129C-5D4A-4D0B-8809-4F7E6C2D428B}" type="presOf" srcId="{C9A44F00-4831-4E9B-ABC8-E6A7CE6257F2}" destId="{AA9A7E29-1923-4F6B-BCC1-FCC2893FD869}" srcOrd="0" destOrd="0" presId="urn:microsoft.com/office/officeart/2005/8/layout/vProcess5"/>
    <dgm:cxn modelId="{D3D61E9F-2E42-49C5-A524-004727163EAE}" type="presOf" srcId="{6BB02CD0-0041-4A9C-A66F-365377A54432}" destId="{92482363-EF94-4115-84D6-25E22DF6DBCD}" srcOrd="1" destOrd="0" presId="urn:microsoft.com/office/officeart/2005/8/layout/vProcess5"/>
    <dgm:cxn modelId="{3091D1A6-BE02-4A27-911A-FB0064BDA9F4}" srcId="{2ECDD0E9-8BA2-461D-B207-CC800FAF28C2}" destId="{6BB02CD0-0041-4A9C-A66F-365377A54432}" srcOrd="1" destOrd="0" parTransId="{95E4285A-A726-45EF-8936-0DC71DC107AB}" sibTransId="{76EE0E0F-E8E6-4793-B191-034BF33C9DF5}"/>
    <dgm:cxn modelId="{B8DD6CA8-5F78-4B7A-AFCB-5981AF4860FF}" type="presOf" srcId="{2ECDD0E9-8BA2-461D-B207-CC800FAF28C2}" destId="{A85DD6A5-8293-4336-B813-FF7E2FC4570F}" srcOrd="0" destOrd="0" presId="urn:microsoft.com/office/officeart/2005/8/layout/vProcess5"/>
    <dgm:cxn modelId="{3DCDE7AA-F496-4857-AADC-661871324B12}" type="presOf" srcId="{6BB02CD0-0041-4A9C-A66F-365377A54432}" destId="{A307652B-7C3E-403F-9B84-8D92831C8E4F}" srcOrd="0" destOrd="0" presId="urn:microsoft.com/office/officeart/2005/8/layout/vProcess5"/>
    <dgm:cxn modelId="{D6F5A7C4-A19C-468A-9F0C-AF8AD3426D44}" srcId="{2ECDD0E9-8BA2-461D-B207-CC800FAF28C2}" destId="{0BF5C8CE-A512-4DF7-ABB6-6FE7A2B109BA}" srcOrd="3" destOrd="0" parTransId="{A5D34F06-1556-44C8-A2C9-8D71DAAFF3B7}" sibTransId="{0ECA3EFE-F66E-4B86-9E48-DF1B6FD79840}"/>
    <dgm:cxn modelId="{BA3977D6-A0AC-49E8-9206-C67049BF6E50}" type="presOf" srcId="{74091810-9D42-45A7-A310-13B2E229FDA7}" destId="{469647B5-6FE1-4B37-BF1B-3EF035C183DA}" srcOrd="0" destOrd="0" presId="urn:microsoft.com/office/officeart/2005/8/layout/vProcess5"/>
    <dgm:cxn modelId="{A13CD0EC-3FCD-47BB-8EC3-020E857B8273}" type="presOf" srcId="{C9A44F00-4831-4E9B-ABC8-E6A7CE6257F2}" destId="{4F35868B-85AF-404F-8842-F2297C75B728}" srcOrd="1" destOrd="0" presId="urn:microsoft.com/office/officeart/2005/8/layout/vProcess5"/>
    <dgm:cxn modelId="{34C895ED-8109-478E-BAE7-C92B5C44F9BC}" type="presOf" srcId="{0BF5C8CE-A512-4DF7-ABB6-6FE7A2B109BA}" destId="{ADC83A87-0471-499A-A32B-3A17AFA97AD7}" srcOrd="1" destOrd="0" presId="urn:microsoft.com/office/officeart/2005/8/layout/vProcess5"/>
    <dgm:cxn modelId="{B643CF40-2846-47F0-8A69-33533D64E01F}" type="presParOf" srcId="{A85DD6A5-8293-4336-B813-FF7E2FC4570F}" destId="{CFC0022D-C1AB-4D51-975F-BD3C691AE318}" srcOrd="0" destOrd="0" presId="urn:microsoft.com/office/officeart/2005/8/layout/vProcess5"/>
    <dgm:cxn modelId="{1378916F-BA2F-4603-A8D1-6D7B093E2329}" type="presParOf" srcId="{A85DD6A5-8293-4336-B813-FF7E2FC4570F}" destId="{469647B5-6FE1-4B37-BF1B-3EF035C183DA}" srcOrd="1" destOrd="0" presId="urn:microsoft.com/office/officeart/2005/8/layout/vProcess5"/>
    <dgm:cxn modelId="{B7E469C3-140D-4041-83FA-29F05F1D106E}" type="presParOf" srcId="{A85DD6A5-8293-4336-B813-FF7E2FC4570F}" destId="{A307652B-7C3E-403F-9B84-8D92831C8E4F}" srcOrd="2" destOrd="0" presId="urn:microsoft.com/office/officeart/2005/8/layout/vProcess5"/>
    <dgm:cxn modelId="{2B0916A6-B389-46FB-B9D8-6BB451D3E469}" type="presParOf" srcId="{A85DD6A5-8293-4336-B813-FF7E2FC4570F}" destId="{AA9A7E29-1923-4F6B-BCC1-FCC2893FD869}" srcOrd="3" destOrd="0" presId="urn:microsoft.com/office/officeart/2005/8/layout/vProcess5"/>
    <dgm:cxn modelId="{E5A66C30-3F2B-42FF-AECC-6BA0DF5FECD2}" type="presParOf" srcId="{A85DD6A5-8293-4336-B813-FF7E2FC4570F}" destId="{3556AB5E-E24C-4B27-A344-5EC4FE9BA6A3}" srcOrd="4" destOrd="0" presId="urn:microsoft.com/office/officeart/2005/8/layout/vProcess5"/>
    <dgm:cxn modelId="{29E47638-D742-4D13-92F6-9BCA56C2EF7E}" type="presParOf" srcId="{A85DD6A5-8293-4336-B813-FF7E2FC4570F}" destId="{1B07E982-6009-49D0-B6E1-38D969CBCABF}" srcOrd="5" destOrd="0" presId="urn:microsoft.com/office/officeart/2005/8/layout/vProcess5"/>
    <dgm:cxn modelId="{47B13C4A-AFF9-4272-976C-002C78F36C01}" type="presParOf" srcId="{A85DD6A5-8293-4336-B813-FF7E2FC4570F}" destId="{CE0908F0-6DA0-4B1B-A1F9-755DBDA9048D}" srcOrd="6" destOrd="0" presId="urn:microsoft.com/office/officeart/2005/8/layout/vProcess5"/>
    <dgm:cxn modelId="{388555E6-6BFF-4131-971E-40A5C77CDE39}" type="presParOf" srcId="{A85DD6A5-8293-4336-B813-FF7E2FC4570F}" destId="{2C8AE8EB-234B-4030-9D75-9BBB7D66E464}" srcOrd="7" destOrd="0" presId="urn:microsoft.com/office/officeart/2005/8/layout/vProcess5"/>
    <dgm:cxn modelId="{4BB10010-F062-4F1C-B6F2-F6CE1351B0DE}" type="presParOf" srcId="{A85DD6A5-8293-4336-B813-FF7E2FC4570F}" destId="{F6147449-9419-4E32-998A-9B34CEE9D818}" srcOrd="8" destOrd="0" presId="urn:microsoft.com/office/officeart/2005/8/layout/vProcess5"/>
    <dgm:cxn modelId="{1AF17D5E-2AFC-4F5A-82CC-45862B1E9E7D}" type="presParOf" srcId="{A85DD6A5-8293-4336-B813-FF7E2FC4570F}" destId="{92482363-EF94-4115-84D6-25E22DF6DBCD}" srcOrd="9" destOrd="0" presId="urn:microsoft.com/office/officeart/2005/8/layout/vProcess5"/>
    <dgm:cxn modelId="{D4D262D6-24FF-462D-9C76-CEBFD29B1EC9}" type="presParOf" srcId="{A85DD6A5-8293-4336-B813-FF7E2FC4570F}" destId="{4F35868B-85AF-404F-8842-F2297C75B728}" srcOrd="10" destOrd="0" presId="urn:microsoft.com/office/officeart/2005/8/layout/vProcess5"/>
    <dgm:cxn modelId="{B9316032-0F8B-4B21-B62F-62F18A7831FD}" type="presParOf" srcId="{A85DD6A5-8293-4336-B813-FF7E2FC4570F}" destId="{ADC83A87-0471-499A-A32B-3A17AFA97AD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53EB8-7967-4105-9369-A52E0AE8453B}" type="doc">
      <dgm:prSet loTypeId="urn:microsoft.com/office/officeart/2005/8/layout/bProcess3" loCatId="process" qsTypeId="urn:microsoft.com/office/officeart/2005/8/quickstyle/simple1" qsCatId="simple" csTypeId="urn:microsoft.com/office/officeart/2005/8/colors/accent3_1" csCatId="accent3" phldr="1"/>
      <dgm:spPr/>
    </dgm:pt>
    <dgm:pt modelId="{C2B61E97-D47B-455C-8E88-AF83DF5596A1}">
      <dgm:prSet phldrT="[Texto]" custT="1"/>
      <dgm:spPr>
        <a:solidFill>
          <a:srgbClr val="FFFFFF">
            <a:hueOff val="0"/>
            <a:satOff val="0"/>
            <a:lumOff val="0"/>
            <a:alphaOff val="0"/>
          </a:srgbClr>
        </a:solidFill>
        <a:ln w="25400" cap="flat" cmpd="sng" algn="ctr">
          <a:solidFill>
            <a:srgbClr val="602320">
              <a:shade val="80000"/>
              <a:hueOff val="0"/>
              <a:satOff val="0"/>
              <a:lumOff val="0"/>
              <a:alphaOff val="0"/>
            </a:srgbClr>
          </a:solidFill>
          <a:prstDash val="solid"/>
        </a:ln>
        <a:effectLst/>
      </dgm:spPr>
      <dgm:t>
        <a:bodyPr spcFirstLastPara="0" vert="horz" wrap="square" lIns="120904" tIns="120904" rIns="120904" bIns="120904" numCol="1" spcCol="1270" anchor="ctr" anchorCtr="0"/>
        <a:lstStyle/>
        <a:p>
          <a:pPr marL="0" lvl="0" indent="0" algn="just" defTabSz="755650">
            <a:lnSpc>
              <a:spcPct val="90000"/>
            </a:lnSpc>
            <a:spcBef>
              <a:spcPct val="0"/>
            </a:spcBef>
            <a:spcAft>
              <a:spcPct val="35000"/>
            </a:spcAft>
            <a:buNone/>
          </a:pPr>
          <a:r>
            <a:rPr lang="es-ES" sz="1700" kern="1200" dirty="0">
              <a:solidFill>
                <a:srgbClr val="000000">
                  <a:hueOff val="0"/>
                  <a:satOff val="0"/>
                  <a:lumOff val="0"/>
                  <a:alphaOff val="0"/>
                </a:srgbClr>
              </a:solidFill>
              <a:latin typeface="Arial"/>
              <a:ea typeface="+mn-ea"/>
              <a:cs typeface="+mn-cs"/>
            </a:rPr>
            <a:t>El supercalentador es un componente del sistema de la planta de vapor.</a:t>
          </a:r>
        </a:p>
      </dgm:t>
    </dgm:pt>
    <dgm:pt modelId="{C691ADCC-41A7-4D8C-8BE5-BA4EBDECECDD}" type="parTrans" cxnId="{2E4D8585-10B7-4D58-973A-12DC37EBEE88}">
      <dgm:prSet/>
      <dgm:spPr/>
      <dgm:t>
        <a:bodyPr/>
        <a:lstStyle/>
        <a:p>
          <a:pPr algn="just"/>
          <a:endParaRPr lang="es-ES" sz="1700"/>
        </a:p>
      </dgm:t>
    </dgm:pt>
    <dgm:pt modelId="{B5917F50-C27F-4FCD-AD11-00631CCF8C46}" type="sibTrans" cxnId="{2E4D8585-10B7-4D58-973A-12DC37EBEE88}">
      <dgm:prSet custT="1"/>
      <dgm:spPr/>
      <dgm:t>
        <a:bodyPr/>
        <a:lstStyle/>
        <a:p>
          <a:pPr algn="just"/>
          <a:endParaRPr lang="es-ES" sz="1700" dirty="0"/>
        </a:p>
      </dgm:t>
    </dgm:pt>
    <dgm:pt modelId="{B412500F-EA8E-4BB6-AE59-6D40C950ED1F}">
      <dgm:prSet phldrT="[Texto]" custT="1"/>
      <dgm:spPr/>
      <dgm:t>
        <a:bodyPr/>
        <a:lstStyle/>
        <a:p>
          <a:pPr algn="just"/>
          <a:r>
            <a:rPr lang="es-ES" sz="1700" dirty="0"/>
            <a:t>Implica un riesgo para los alumnos y personal docente, debido a las altas temperaturas y presiones de operación.</a:t>
          </a:r>
        </a:p>
      </dgm:t>
    </dgm:pt>
    <dgm:pt modelId="{547EC4B8-8CA2-42F3-8643-B909A78F7629}" type="parTrans" cxnId="{B7CBA4BC-3E1D-4CC6-8502-D61D5C632E50}">
      <dgm:prSet/>
      <dgm:spPr/>
      <dgm:t>
        <a:bodyPr/>
        <a:lstStyle/>
        <a:p>
          <a:pPr algn="just"/>
          <a:endParaRPr lang="es-ES" sz="1700"/>
        </a:p>
      </dgm:t>
    </dgm:pt>
    <dgm:pt modelId="{83396BA6-0C77-4E23-9D3F-2D8C189E9295}" type="sibTrans" cxnId="{B7CBA4BC-3E1D-4CC6-8502-D61D5C632E50}">
      <dgm:prSet custT="1"/>
      <dgm:spPr/>
      <dgm:t>
        <a:bodyPr/>
        <a:lstStyle/>
        <a:p>
          <a:pPr algn="just"/>
          <a:endParaRPr lang="es-ES" sz="1700" dirty="0"/>
        </a:p>
      </dgm:t>
    </dgm:pt>
    <dgm:pt modelId="{A0FEBBB9-03E9-457A-B88F-1323D4DD286B}">
      <dgm:prSet custT="1"/>
      <dgm:spPr/>
      <dgm:t>
        <a:bodyPr/>
        <a:lstStyle/>
        <a:p>
          <a:pPr algn="just"/>
          <a:r>
            <a:rPr lang="es-ES" sz="1700" dirty="0"/>
            <a:t>Debido a sus años de funcionamiento y daños mecánicos en componentes del sistema, no puede cumplir  con el requerimiento de funcionamiento.</a:t>
          </a:r>
        </a:p>
      </dgm:t>
    </dgm:pt>
    <dgm:pt modelId="{8ABCDA0E-7ACA-49B7-99D3-8740D9CC79E0}" type="parTrans" cxnId="{700D2580-6C23-4CB0-9D48-7A671CFC200F}">
      <dgm:prSet/>
      <dgm:spPr/>
      <dgm:t>
        <a:bodyPr/>
        <a:lstStyle/>
        <a:p>
          <a:pPr algn="just"/>
          <a:endParaRPr lang="es-ES" sz="1700"/>
        </a:p>
      </dgm:t>
    </dgm:pt>
    <dgm:pt modelId="{E9BB6FB2-A4D3-485E-838A-CC1AD6024F92}" type="sibTrans" cxnId="{700D2580-6C23-4CB0-9D48-7A671CFC200F}">
      <dgm:prSet custT="1"/>
      <dgm:spPr/>
      <dgm:t>
        <a:bodyPr/>
        <a:lstStyle/>
        <a:p>
          <a:pPr algn="just"/>
          <a:endParaRPr lang="es-ES" sz="1700" dirty="0"/>
        </a:p>
      </dgm:t>
    </dgm:pt>
    <dgm:pt modelId="{9A5D9603-B3CC-40D2-A31F-4695A96694B2}">
      <dgm:prSet phldrT="[Texto]" custT="1"/>
      <dgm:spPr/>
      <dgm:t>
        <a:bodyPr/>
        <a:lstStyle/>
        <a:p>
          <a:pPr algn="just"/>
          <a:r>
            <a:rPr lang="es-ES" sz="1700" dirty="0"/>
            <a:t>El supercalentador no cuenta con un sistema digital de adquisición de datos.</a:t>
          </a:r>
        </a:p>
      </dgm:t>
    </dgm:pt>
    <dgm:pt modelId="{0142D51D-9C01-4E9B-A9CE-F2C16C03ED3D}" type="parTrans" cxnId="{996E33B6-DB10-4DCA-B678-AB56C16D8A38}">
      <dgm:prSet/>
      <dgm:spPr/>
      <dgm:t>
        <a:bodyPr/>
        <a:lstStyle/>
        <a:p>
          <a:pPr algn="just"/>
          <a:endParaRPr lang="es-ES" sz="1700"/>
        </a:p>
      </dgm:t>
    </dgm:pt>
    <dgm:pt modelId="{A77C40FB-2638-4534-B0D0-C7D4C48CAD14}" type="sibTrans" cxnId="{996E33B6-DB10-4DCA-B678-AB56C16D8A38}">
      <dgm:prSet/>
      <dgm:spPr/>
      <dgm:t>
        <a:bodyPr/>
        <a:lstStyle/>
        <a:p>
          <a:pPr algn="just"/>
          <a:endParaRPr lang="es-ES" sz="1700"/>
        </a:p>
      </dgm:t>
    </dgm:pt>
    <dgm:pt modelId="{D7AC0E50-DB29-41C4-96B9-CE21C3DD096B}" type="pres">
      <dgm:prSet presAssocID="{0E353EB8-7967-4105-9369-A52E0AE8453B}" presName="Name0" presStyleCnt="0">
        <dgm:presLayoutVars>
          <dgm:dir/>
          <dgm:resizeHandles val="exact"/>
        </dgm:presLayoutVars>
      </dgm:prSet>
      <dgm:spPr/>
    </dgm:pt>
    <dgm:pt modelId="{31F7D1F0-6B90-4CEF-BB9B-692B15CAFCB6}" type="pres">
      <dgm:prSet presAssocID="{C2B61E97-D47B-455C-8E88-AF83DF5596A1}" presName="node" presStyleLbl="node1" presStyleIdx="0" presStyleCnt="4">
        <dgm:presLayoutVars>
          <dgm:bulletEnabled val="1"/>
        </dgm:presLayoutVars>
      </dgm:prSet>
      <dgm:spPr>
        <a:xfrm>
          <a:off x="1643471" y="2714"/>
          <a:ext cx="3017518" cy="1810510"/>
        </a:xfrm>
        <a:prstGeom prst="rect">
          <a:avLst/>
        </a:prstGeom>
      </dgm:spPr>
    </dgm:pt>
    <dgm:pt modelId="{460C967F-C923-4A2F-B0A7-9B2B8F7FBC28}" type="pres">
      <dgm:prSet presAssocID="{B5917F50-C27F-4FCD-AD11-00631CCF8C46}" presName="sibTrans" presStyleLbl="sibTrans1D1" presStyleIdx="0" presStyleCnt="3"/>
      <dgm:spPr/>
    </dgm:pt>
    <dgm:pt modelId="{0E46897A-3A80-4C89-AFA6-692CBA89FA04}" type="pres">
      <dgm:prSet presAssocID="{B5917F50-C27F-4FCD-AD11-00631CCF8C46}" presName="connectorText" presStyleLbl="sibTrans1D1" presStyleIdx="0" presStyleCnt="3"/>
      <dgm:spPr/>
    </dgm:pt>
    <dgm:pt modelId="{23B5C031-2280-47C9-9098-9BECB3889E86}" type="pres">
      <dgm:prSet presAssocID="{A0FEBBB9-03E9-457A-B88F-1323D4DD286B}" presName="node" presStyleLbl="node1" presStyleIdx="1" presStyleCnt="4">
        <dgm:presLayoutVars>
          <dgm:bulletEnabled val="1"/>
        </dgm:presLayoutVars>
      </dgm:prSet>
      <dgm:spPr/>
    </dgm:pt>
    <dgm:pt modelId="{391F1CDD-718B-4988-8F62-730BB98A439B}" type="pres">
      <dgm:prSet presAssocID="{E9BB6FB2-A4D3-485E-838A-CC1AD6024F92}" presName="sibTrans" presStyleLbl="sibTrans1D1" presStyleIdx="1" presStyleCnt="3"/>
      <dgm:spPr/>
    </dgm:pt>
    <dgm:pt modelId="{993ED669-0306-44A4-A619-F4220BB211B7}" type="pres">
      <dgm:prSet presAssocID="{E9BB6FB2-A4D3-485E-838A-CC1AD6024F92}" presName="connectorText" presStyleLbl="sibTrans1D1" presStyleIdx="1" presStyleCnt="3"/>
      <dgm:spPr/>
    </dgm:pt>
    <dgm:pt modelId="{48BFF049-2446-4235-A72A-BE998F2A10BB}" type="pres">
      <dgm:prSet presAssocID="{B412500F-EA8E-4BB6-AE59-6D40C950ED1F}" presName="node" presStyleLbl="node1" presStyleIdx="2" presStyleCnt="4">
        <dgm:presLayoutVars>
          <dgm:bulletEnabled val="1"/>
        </dgm:presLayoutVars>
      </dgm:prSet>
      <dgm:spPr/>
    </dgm:pt>
    <dgm:pt modelId="{59AD35EA-7B8E-41B1-8F7F-8AF906BB59CF}" type="pres">
      <dgm:prSet presAssocID="{83396BA6-0C77-4E23-9D3F-2D8C189E9295}" presName="sibTrans" presStyleLbl="sibTrans1D1" presStyleIdx="2" presStyleCnt="3"/>
      <dgm:spPr/>
    </dgm:pt>
    <dgm:pt modelId="{0EF0E230-E5E4-4ABA-972C-A8723E21B4E0}" type="pres">
      <dgm:prSet presAssocID="{83396BA6-0C77-4E23-9D3F-2D8C189E9295}" presName="connectorText" presStyleLbl="sibTrans1D1" presStyleIdx="2" presStyleCnt="3"/>
      <dgm:spPr/>
    </dgm:pt>
    <dgm:pt modelId="{4F278D6E-1E59-4E90-8E90-E89DC32DEF86}" type="pres">
      <dgm:prSet presAssocID="{9A5D9603-B3CC-40D2-A31F-4695A96694B2}" presName="node" presStyleLbl="node1" presStyleIdx="3" presStyleCnt="4">
        <dgm:presLayoutVars>
          <dgm:bulletEnabled val="1"/>
        </dgm:presLayoutVars>
      </dgm:prSet>
      <dgm:spPr/>
    </dgm:pt>
  </dgm:ptLst>
  <dgm:cxnLst>
    <dgm:cxn modelId="{A5BB3224-63B3-4D20-B7A3-011BD5545735}" type="presOf" srcId="{B5917F50-C27F-4FCD-AD11-00631CCF8C46}" destId="{460C967F-C923-4A2F-B0A7-9B2B8F7FBC28}" srcOrd="0" destOrd="0" presId="urn:microsoft.com/office/officeart/2005/8/layout/bProcess3"/>
    <dgm:cxn modelId="{9A35A32B-6832-49C0-BDD1-CD31F31FA782}" type="presOf" srcId="{B5917F50-C27F-4FCD-AD11-00631CCF8C46}" destId="{0E46897A-3A80-4C89-AFA6-692CBA89FA04}" srcOrd="1" destOrd="0" presId="urn:microsoft.com/office/officeart/2005/8/layout/bProcess3"/>
    <dgm:cxn modelId="{C43E803C-3294-4200-A22C-AC52522226BC}" type="presOf" srcId="{E9BB6FB2-A4D3-485E-838A-CC1AD6024F92}" destId="{391F1CDD-718B-4988-8F62-730BB98A439B}" srcOrd="0" destOrd="0" presId="urn:microsoft.com/office/officeart/2005/8/layout/bProcess3"/>
    <dgm:cxn modelId="{A34A3E6D-FB4B-43BC-BC9D-2849CE0E7414}" type="presOf" srcId="{C2B61E97-D47B-455C-8E88-AF83DF5596A1}" destId="{31F7D1F0-6B90-4CEF-BB9B-692B15CAFCB6}" srcOrd="0" destOrd="0" presId="urn:microsoft.com/office/officeart/2005/8/layout/bProcess3"/>
    <dgm:cxn modelId="{700D2580-6C23-4CB0-9D48-7A671CFC200F}" srcId="{0E353EB8-7967-4105-9369-A52E0AE8453B}" destId="{A0FEBBB9-03E9-457A-B88F-1323D4DD286B}" srcOrd="1" destOrd="0" parTransId="{8ABCDA0E-7ACA-49B7-99D3-8740D9CC79E0}" sibTransId="{E9BB6FB2-A4D3-485E-838A-CC1AD6024F92}"/>
    <dgm:cxn modelId="{2E4D8585-10B7-4D58-973A-12DC37EBEE88}" srcId="{0E353EB8-7967-4105-9369-A52E0AE8453B}" destId="{C2B61E97-D47B-455C-8E88-AF83DF5596A1}" srcOrd="0" destOrd="0" parTransId="{C691ADCC-41A7-4D8C-8BE5-BA4EBDECECDD}" sibTransId="{B5917F50-C27F-4FCD-AD11-00631CCF8C46}"/>
    <dgm:cxn modelId="{9CB7108B-DF89-4B22-9B9F-8D1959FCA1B9}" type="presOf" srcId="{9A5D9603-B3CC-40D2-A31F-4695A96694B2}" destId="{4F278D6E-1E59-4E90-8E90-E89DC32DEF86}" srcOrd="0" destOrd="0" presId="urn:microsoft.com/office/officeart/2005/8/layout/bProcess3"/>
    <dgm:cxn modelId="{F7063399-A775-4519-8C86-A82E87FAA2ED}" type="presOf" srcId="{0E353EB8-7967-4105-9369-A52E0AE8453B}" destId="{D7AC0E50-DB29-41C4-96B9-CE21C3DD096B}" srcOrd="0" destOrd="0" presId="urn:microsoft.com/office/officeart/2005/8/layout/bProcess3"/>
    <dgm:cxn modelId="{CE7898AC-78C2-42D4-9FA8-20634FFEC8D8}" type="presOf" srcId="{B412500F-EA8E-4BB6-AE59-6D40C950ED1F}" destId="{48BFF049-2446-4235-A72A-BE998F2A10BB}" srcOrd="0" destOrd="0" presId="urn:microsoft.com/office/officeart/2005/8/layout/bProcess3"/>
    <dgm:cxn modelId="{996E33B6-DB10-4DCA-B678-AB56C16D8A38}" srcId="{0E353EB8-7967-4105-9369-A52E0AE8453B}" destId="{9A5D9603-B3CC-40D2-A31F-4695A96694B2}" srcOrd="3" destOrd="0" parTransId="{0142D51D-9C01-4E9B-A9CE-F2C16C03ED3D}" sibTransId="{A77C40FB-2638-4534-B0D0-C7D4C48CAD14}"/>
    <dgm:cxn modelId="{7C478CB9-9EA7-47D4-B274-51CA4D51C5E8}" type="presOf" srcId="{83396BA6-0C77-4E23-9D3F-2D8C189E9295}" destId="{59AD35EA-7B8E-41B1-8F7F-8AF906BB59CF}" srcOrd="0" destOrd="0" presId="urn:microsoft.com/office/officeart/2005/8/layout/bProcess3"/>
    <dgm:cxn modelId="{B7CBA4BC-3E1D-4CC6-8502-D61D5C632E50}" srcId="{0E353EB8-7967-4105-9369-A52E0AE8453B}" destId="{B412500F-EA8E-4BB6-AE59-6D40C950ED1F}" srcOrd="2" destOrd="0" parTransId="{547EC4B8-8CA2-42F3-8643-B909A78F7629}" sibTransId="{83396BA6-0C77-4E23-9D3F-2D8C189E9295}"/>
    <dgm:cxn modelId="{114E3FC8-2370-446E-8A60-20AB60CCEE3C}" type="presOf" srcId="{E9BB6FB2-A4D3-485E-838A-CC1AD6024F92}" destId="{993ED669-0306-44A4-A619-F4220BB211B7}" srcOrd="1" destOrd="0" presId="urn:microsoft.com/office/officeart/2005/8/layout/bProcess3"/>
    <dgm:cxn modelId="{901663DA-380F-43AC-A579-3B4A1567B621}" type="presOf" srcId="{83396BA6-0C77-4E23-9D3F-2D8C189E9295}" destId="{0EF0E230-E5E4-4ABA-972C-A8723E21B4E0}" srcOrd="1" destOrd="0" presId="urn:microsoft.com/office/officeart/2005/8/layout/bProcess3"/>
    <dgm:cxn modelId="{512F7EFB-76D4-4C47-93F0-A90BB4CA6659}" type="presOf" srcId="{A0FEBBB9-03E9-457A-B88F-1323D4DD286B}" destId="{23B5C031-2280-47C9-9098-9BECB3889E86}" srcOrd="0" destOrd="0" presId="urn:microsoft.com/office/officeart/2005/8/layout/bProcess3"/>
    <dgm:cxn modelId="{878A7558-0445-4DDA-A3E7-4EEBA2EEEA64}" type="presParOf" srcId="{D7AC0E50-DB29-41C4-96B9-CE21C3DD096B}" destId="{31F7D1F0-6B90-4CEF-BB9B-692B15CAFCB6}" srcOrd="0" destOrd="0" presId="urn:microsoft.com/office/officeart/2005/8/layout/bProcess3"/>
    <dgm:cxn modelId="{9BDD9183-3B81-4721-AD91-FB3A2395E674}" type="presParOf" srcId="{D7AC0E50-DB29-41C4-96B9-CE21C3DD096B}" destId="{460C967F-C923-4A2F-B0A7-9B2B8F7FBC28}" srcOrd="1" destOrd="0" presId="urn:microsoft.com/office/officeart/2005/8/layout/bProcess3"/>
    <dgm:cxn modelId="{E503162C-49E5-4C8A-9A0E-5FB5C11F6DB9}" type="presParOf" srcId="{460C967F-C923-4A2F-B0A7-9B2B8F7FBC28}" destId="{0E46897A-3A80-4C89-AFA6-692CBA89FA04}" srcOrd="0" destOrd="0" presId="urn:microsoft.com/office/officeart/2005/8/layout/bProcess3"/>
    <dgm:cxn modelId="{FA4232B0-2A8D-4837-9F0B-1B940045FE19}" type="presParOf" srcId="{D7AC0E50-DB29-41C4-96B9-CE21C3DD096B}" destId="{23B5C031-2280-47C9-9098-9BECB3889E86}" srcOrd="2" destOrd="0" presId="urn:microsoft.com/office/officeart/2005/8/layout/bProcess3"/>
    <dgm:cxn modelId="{4725075A-FF0E-4B66-9ECA-B115280AC2D3}" type="presParOf" srcId="{D7AC0E50-DB29-41C4-96B9-CE21C3DD096B}" destId="{391F1CDD-718B-4988-8F62-730BB98A439B}" srcOrd="3" destOrd="0" presId="urn:microsoft.com/office/officeart/2005/8/layout/bProcess3"/>
    <dgm:cxn modelId="{F8924FB4-7C9F-403F-9F77-195636E5AF67}" type="presParOf" srcId="{391F1CDD-718B-4988-8F62-730BB98A439B}" destId="{993ED669-0306-44A4-A619-F4220BB211B7}" srcOrd="0" destOrd="0" presId="urn:microsoft.com/office/officeart/2005/8/layout/bProcess3"/>
    <dgm:cxn modelId="{4782A60A-F0E0-4F15-B47F-ABB50093AEDE}" type="presParOf" srcId="{D7AC0E50-DB29-41C4-96B9-CE21C3DD096B}" destId="{48BFF049-2446-4235-A72A-BE998F2A10BB}" srcOrd="4" destOrd="0" presId="urn:microsoft.com/office/officeart/2005/8/layout/bProcess3"/>
    <dgm:cxn modelId="{0615591A-F26D-4EFC-A6DC-FED8B8FFDCDA}" type="presParOf" srcId="{D7AC0E50-DB29-41C4-96B9-CE21C3DD096B}" destId="{59AD35EA-7B8E-41B1-8F7F-8AF906BB59CF}" srcOrd="5" destOrd="0" presId="urn:microsoft.com/office/officeart/2005/8/layout/bProcess3"/>
    <dgm:cxn modelId="{88F30ECD-A169-4A51-A381-E6BC8C3375AD}" type="presParOf" srcId="{59AD35EA-7B8E-41B1-8F7F-8AF906BB59CF}" destId="{0EF0E230-E5E4-4ABA-972C-A8723E21B4E0}" srcOrd="0" destOrd="0" presId="urn:microsoft.com/office/officeart/2005/8/layout/bProcess3"/>
    <dgm:cxn modelId="{42B3B71A-E7E4-40C0-9561-90D43D524836}" type="presParOf" srcId="{D7AC0E50-DB29-41C4-96B9-CE21C3DD096B}" destId="{4F278D6E-1E59-4E90-8E90-E89DC32DEF86}" srcOrd="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DD0E9-8BA2-461D-B207-CC800FAF28C2}" type="doc">
      <dgm:prSet loTypeId="urn:microsoft.com/office/officeart/2005/8/layout/hList7" loCatId="process" qsTypeId="urn:microsoft.com/office/officeart/2005/8/quickstyle/simple2" qsCatId="simple" csTypeId="urn:microsoft.com/office/officeart/2005/8/colors/accent0_1" csCatId="mainScheme" phldr="1"/>
      <dgm:spPr/>
      <dgm:t>
        <a:bodyPr/>
        <a:lstStyle/>
        <a:p>
          <a:endParaRPr lang="es-ES"/>
        </a:p>
      </dgm:t>
    </dgm:pt>
    <dgm:pt modelId="{74091810-9D42-45A7-A310-13B2E229FDA7}">
      <dgm:prSet phldrT="[Texto]" custT="1"/>
      <dgm:spPr/>
      <dgm:t>
        <a:bodyPr/>
        <a:lstStyle/>
        <a:p>
          <a:r>
            <a:rPr lang="es-EC" sz="1800" dirty="0"/>
            <a:t>Estudio de la información preliminar existente.</a:t>
          </a:r>
          <a:endParaRPr lang="es-ES" sz="1800" dirty="0"/>
        </a:p>
      </dgm:t>
    </dgm:pt>
    <dgm:pt modelId="{093AEC3E-9988-4421-9027-C9C8BD442FD9}" type="parTrans" cxnId="{06ACFE7F-4D5A-491A-863B-A32EF4242375}">
      <dgm:prSet/>
      <dgm:spPr/>
      <dgm:t>
        <a:bodyPr/>
        <a:lstStyle/>
        <a:p>
          <a:endParaRPr lang="es-ES" sz="1800"/>
        </a:p>
      </dgm:t>
    </dgm:pt>
    <dgm:pt modelId="{24C4A5A6-C62B-49BE-9292-D09915FA0716}" type="sibTrans" cxnId="{06ACFE7F-4D5A-491A-863B-A32EF4242375}">
      <dgm:prSet/>
      <dgm:spPr/>
      <dgm:t>
        <a:bodyPr/>
        <a:lstStyle/>
        <a:p>
          <a:endParaRPr lang="es-ES" sz="1800"/>
        </a:p>
      </dgm:t>
    </dgm:pt>
    <dgm:pt modelId="{6BB02CD0-0041-4A9C-A66F-365377A54432}">
      <dgm:prSet phldrT="[Texto]" custT="1"/>
      <dgm:spPr/>
      <dgm:t>
        <a:bodyPr/>
        <a:lstStyle/>
        <a:p>
          <a:r>
            <a:rPr lang="es-EC" sz="1800" dirty="0"/>
            <a:t>Evaluación del estado actual del supercalentador.</a:t>
          </a:r>
          <a:endParaRPr lang="es-ES" sz="1800" dirty="0"/>
        </a:p>
      </dgm:t>
    </dgm:pt>
    <dgm:pt modelId="{95E4285A-A726-45EF-8936-0DC71DC107AB}" type="parTrans" cxnId="{3091D1A6-BE02-4A27-911A-FB0064BDA9F4}">
      <dgm:prSet/>
      <dgm:spPr/>
      <dgm:t>
        <a:bodyPr/>
        <a:lstStyle/>
        <a:p>
          <a:endParaRPr lang="es-ES" sz="1800"/>
        </a:p>
      </dgm:t>
    </dgm:pt>
    <dgm:pt modelId="{76EE0E0F-E8E6-4793-B191-034BF33C9DF5}" type="sibTrans" cxnId="{3091D1A6-BE02-4A27-911A-FB0064BDA9F4}">
      <dgm:prSet/>
      <dgm:spPr/>
      <dgm:t>
        <a:bodyPr/>
        <a:lstStyle/>
        <a:p>
          <a:endParaRPr lang="es-ES" sz="1800"/>
        </a:p>
      </dgm:t>
    </dgm:pt>
    <dgm:pt modelId="{C9A44F00-4831-4E9B-ABC8-E6A7CE6257F2}">
      <dgm:prSet phldrT="[Texto]" custT="1"/>
      <dgm:spPr/>
      <dgm:t>
        <a:bodyPr/>
        <a:lstStyle/>
        <a:p>
          <a:r>
            <a:rPr lang="es-EC" sz="1800" dirty="0"/>
            <a:t>Mantenimiento correctivo del equipo.</a:t>
          </a:r>
          <a:endParaRPr lang="es-ES" sz="1800" dirty="0"/>
        </a:p>
      </dgm:t>
    </dgm:pt>
    <dgm:pt modelId="{65BD8C06-F02F-4F51-B345-24F1AAB36C17}" type="parTrans" cxnId="{D4117243-10D9-465C-A213-DEDED391567C}">
      <dgm:prSet/>
      <dgm:spPr/>
      <dgm:t>
        <a:bodyPr/>
        <a:lstStyle/>
        <a:p>
          <a:endParaRPr lang="es-ES" sz="1800"/>
        </a:p>
      </dgm:t>
    </dgm:pt>
    <dgm:pt modelId="{86C596F1-BC85-4D27-9C84-E031FE53B1D9}" type="sibTrans" cxnId="{D4117243-10D9-465C-A213-DEDED391567C}">
      <dgm:prSet/>
      <dgm:spPr/>
      <dgm:t>
        <a:bodyPr/>
        <a:lstStyle/>
        <a:p>
          <a:endParaRPr lang="es-ES" sz="1800"/>
        </a:p>
      </dgm:t>
    </dgm:pt>
    <dgm:pt modelId="{0BF5C8CE-A512-4DF7-ABB6-6FE7A2B109BA}">
      <dgm:prSet phldrT="[Texto]" custT="1"/>
      <dgm:spPr/>
      <dgm:t>
        <a:bodyPr/>
        <a:lstStyle/>
        <a:p>
          <a:r>
            <a:rPr lang="es-EC" sz="1800" dirty="0"/>
            <a:t>Diseño e implementación del sistema de adquisición de datos</a:t>
          </a:r>
          <a:endParaRPr lang="es-ES" sz="1800" dirty="0"/>
        </a:p>
      </dgm:t>
    </dgm:pt>
    <dgm:pt modelId="{A5D34F06-1556-44C8-A2C9-8D71DAAFF3B7}" type="parTrans" cxnId="{D6F5A7C4-A19C-468A-9F0C-AF8AD3426D44}">
      <dgm:prSet/>
      <dgm:spPr/>
      <dgm:t>
        <a:bodyPr/>
        <a:lstStyle/>
        <a:p>
          <a:endParaRPr lang="es-ES" sz="1800"/>
        </a:p>
      </dgm:t>
    </dgm:pt>
    <dgm:pt modelId="{0ECA3EFE-F66E-4B86-9E48-DF1B6FD79840}" type="sibTrans" cxnId="{D6F5A7C4-A19C-468A-9F0C-AF8AD3426D44}">
      <dgm:prSet/>
      <dgm:spPr/>
      <dgm:t>
        <a:bodyPr/>
        <a:lstStyle/>
        <a:p>
          <a:endParaRPr lang="es-ES" sz="1800"/>
        </a:p>
      </dgm:t>
    </dgm:pt>
    <dgm:pt modelId="{05B2FF2C-BDED-40B4-85D0-568B77589F51}" type="pres">
      <dgm:prSet presAssocID="{2ECDD0E9-8BA2-461D-B207-CC800FAF28C2}" presName="Name0" presStyleCnt="0">
        <dgm:presLayoutVars>
          <dgm:dir/>
          <dgm:resizeHandles val="exact"/>
        </dgm:presLayoutVars>
      </dgm:prSet>
      <dgm:spPr/>
    </dgm:pt>
    <dgm:pt modelId="{DA5C4CBA-4BED-4B5A-8D3A-461290F9F14F}" type="pres">
      <dgm:prSet presAssocID="{2ECDD0E9-8BA2-461D-B207-CC800FAF28C2}" presName="fgShape" presStyleLbl="fgShp" presStyleIdx="0" presStyleCnt="1"/>
      <dgm:spPr/>
    </dgm:pt>
    <dgm:pt modelId="{C3C19B53-8DEA-45B4-97C7-9480C3B42177}" type="pres">
      <dgm:prSet presAssocID="{2ECDD0E9-8BA2-461D-B207-CC800FAF28C2}" presName="linComp" presStyleCnt="0"/>
      <dgm:spPr/>
    </dgm:pt>
    <dgm:pt modelId="{3894ACC7-ECB5-46AF-A6C6-D98F3252C4F3}" type="pres">
      <dgm:prSet presAssocID="{74091810-9D42-45A7-A310-13B2E229FDA7}" presName="compNode" presStyleCnt="0"/>
      <dgm:spPr/>
    </dgm:pt>
    <dgm:pt modelId="{A56A16DF-250C-4D70-9240-1E216C655824}" type="pres">
      <dgm:prSet presAssocID="{74091810-9D42-45A7-A310-13B2E229FDA7}" presName="bkgdShape" presStyleLbl="node1" presStyleIdx="0" presStyleCnt="4"/>
      <dgm:spPr/>
    </dgm:pt>
    <dgm:pt modelId="{442CA069-FA44-47B3-ADA8-E1DDE1D7B7C9}" type="pres">
      <dgm:prSet presAssocID="{74091810-9D42-45A7-A310-13B2E229FDA7}" presName="nodeTx" presStyleLbl="node1" presStyleIdx="0" presStyleCnt="4">
        <dgm:presLayoutVars>
          <dgm:bulletEnabled val="1"/>
        </dgm:presLayoutVars>
      </dgm:prSet>
      <dgm:spPr/>
    </dgm:pt>
    <dgm:pt modelId="{7D04E0A2-6B4E-4CF7-A159-8E5F7C4F147C}" type="pres">
      <dgm:prSet presAssocID="{74091810-9D42-45A7-A310-13B2E229FDA7}" presName="invisiNode" presStyleLbl="node1" presStyleIdx="0" presStyleCnt="4"/>
      <dgm:spPr/>
    </dgm:pt>
    <dgm:pt modelId="{51E6F469-44A8-479D-A6DF-669E57B7A79A}" type="pres">
      <dgm:prSet presAssocID="{74091810-9D42-45A7-A310-13B2E229FDA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4F2F111-A948-4683-BC2E-62DBDB8B1E81}" type="pres">
      <dgm:prSet presAssocID="{24C4A5A6-C62B-49BE-9292-D09915FA0716}" presName="sibTrans" presStyleLbl="sibTrans2D1" presStyleIdx="0" presStyleCnt="0"/>
      <dgm:spPr/>
    </dgm:pt>
    <dgm:pt modelId="{7A460805-BE9E-4E70-B02C-78A87BCDA748}" type="pres">
      <dgm:prSet presAssocID="{6BB02CD0-0041-4A9C-A66F-365377A54432}" presName="compNode" presStyleCnt="0"/>
      <dgm:spPr/>
    </dgm:pt>
    <dgm:pt modelId="{C87A88A5-A90B-4776-8508-61CED562AFF4}" type="pres">
      <dgm:prSet presAssocID="{6BB02CD0-0041-4A9C-A66F-365377A54432}" presName="bkgdShape" presStyleLbl="node1" presStyleIdx="1" presStyleCnt="4"/>
      <dgm:spPr/>
    </dgm:pt>
    <dgm:pt modelId="{3C197B91-63FD-408B-992F-C8C87002D899}" type="pres">
      <dgm:prSet presAssocID="{6BB02CD0-0041-4A9C-A66F-365377A54432}" presName="nodeTx" presStyleLbl="node1" presStyleIdx="1" presStyleCnt="4">
        <dgm:presLayoutVars>
          <dgm:bulletEnabled val="1"/>
        </dgm:presLayoutVars>
      </dgm:prSet>
      <dgm:spPr/>
    </dgm:pt>
    <dgm:pt modelId="{8FA75ABE-B609-45FF-911C-BEB7B2CCBF7E}" type="pres">
      <dgm:prSet presAssocID="{6BB02CD0-0041-4A9C-A66F-365377A54432}" presName="invisiNode" presStyleLbl="node1" presStyleIdx="1" presStyleCnt="4"/>
      <dgm:spPr/>
    </dgm:pt>
    <dgm:pt modelId="{A7F0F857-ADDF-4055-B31A-15577481E4B7}" type="pres">
      <dgm:prSet presAssocID="{6BB02CD0-0041-4A9C-A66F-365377A54432}"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F668248A-60E5-4E04-86B6-8FFA4D385AA4}" type="pres">
      <dgm:prSet presAssocID="{76EE0E0F-E8E6-4793-B191-034BF33C9DF5}" presName="sibTrans" presStyleLbl="sibTrans2D1" presStyleIdx="0" presStyleCnt="0"/>
      <dgm:spPr/>
    </dgm:pt>
    <dgm:pt modelId="{4CCBDE25-D057-47C8-95FD-F99343F12D2A}" type="pres">
      <dgm:prSet presAssocID="{C9A44F00-4831-4E9B-ABC8-E6A7CE6257F2}" presName="compNode" presStyleCnt="0"/>
      <dgm:spPr/>
    </dgm:pt>
    <dgm:pt modelId="{531D59A6-7D72-464D-BD33-8242FD539054}" type="pres">
      <dgm:prSet presAssocID="{C9A44F00-4831-4E9B-ABC8-E6A7CE6257F2}" presName="bkgdShape" presStyleLbl="node1" presStyleIdx="2" presStyleCnt="4"/>
      <dgm:spPr/>
    </dgm:pt>
    <dgm:pt modelId="{51E4C720-D361-4656-B28C-14C807305387}" type="pres">
      <dgm:prSet presAssocID="{C9A44F00-4831-4E9B-ABC8-E6A7CE6257F2}" presName="nodeTx" presStyleLbl="node1" presStyleIdx="2" presStyleCnt="4">
        <dgm:presLayoutVars>
          <dgm:bulletEnabled val="1"/>
        </dgm:presLayoutVars>
      </dgm:prSet>
      <dgm:spPr/>
    </dgm:pt>
    <dgm:pt modelId="{67B48E46-79A3-4BD8-9925-857754C1F378}" type="pres">
      <dgm:prSet presAssocID="{C9A44F00-4831-4E9B-ABC8-E6A7CE6257F2}" presName="invisiNode" presStyleLbl="node1" presStyleIdx="2" presStyleCnt="4"/>
      <dgm:spPr/>
    </dgm:pt>
    <dgm:pt modelId="{1526B9CB-F5FE-4F9E-A079-B1D141F43452}" type="pres">
      <dgm:prSet presAssocID="{C9A44F00-4831-4E9B-ABC8-E6A7CE6257F2}"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4EA711E3-034E-45EF-AC16-36064C077DEF}" type="pres">
      <dgm:prSet presAssocID="{86C596F1-BC85-4D27-9C84-E031FE53B1D9}" presName="sibTrans" presStyleLbl="sibTrans2D1" presStyleIdx="0" presStyleCnt="0"/>
      <dgm:spPr/>
    </dgm:pt>
    <dgm:pt modelId="{5397280C-E5B7-4529-8D73-A8F2DD1727A9}" type="pres">
      <dgm:prSet presAssocID="{0BF5C8CE-A512-4DF7-ABB6-6FE7A2B109BA}" presName="compNode" presStyleCnt="0"/>
      <dgm:spPr/>
    </dgm:pt>
    <dgm:pt modelId="{C9BBE47D-4961-46CA-8B20-AC60B3CB1CE3}" type="pres">
      <dgm:prSet presAssocID="{0BF5C8CE-A512-4DF7-ABB6-6FE7A2B109BA}" presName="bkgdShape" presStyleLbl="node1" presStyleIdx="3" presStyleCnt="4"/>
      <dgm:spPr/>
    </dgm:pt>
    <dgm:pt modelId="{A4ED93F4-E07A-4B11-B2E6-875E91492B1C}" type="pres">
      <dgm:prSet presAssocID="{0BF5C8CE-A512-4DF7-ABB6-6FE7A2B109BA}" presName="nodeTx" presStyleLbl="node1" presStyleIdx="3" presStyleCnt="4">
        <dgm:presLayoutVars>
          <dgm:bulletEnabled val="1"/>
        </dgm:presLayoutVars>
      </dgm:prSet>
      <dgm:spPr/>
    </dgm:pt>
    <dgm:pt modelId="{64EE162E-3036-497D-A98D-2F980ACB08BD}" type="pres">
      <dgm:prSet presAssocID="{0BF5C8CE-A512-4DF7-ABB6-6FE7A2B109BA}" presName="invisiNode" presStyleLbl="node1" presStyleIdx="3" presStyleCnt="4"/>
      <dgm:spPr/>
    </dgm:pt>
    <dgm:pt modelId="{E73541B3-3657-4520-BBD2-09512FAED750}" type="pres">
      <dgm:prSet presAssocID="{0BF5C8CE-A512-4DF7-ABB6-6FE7A2B109B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dgm:spPr>
    </dgm:pt>
  </dgm:ptLst>
  <dgm:cxnLst>
    <dgm:cxn modelId="{B22F3D1E-EAFE-4ACE-9068-8714F73DD977}" type="presOf" srcId="{2ECDD0E9-8BA2-461D-B207-CC800FAF28C2}" destId="{05B2FF2C-BDED-40B4-85D0-568B77589F51}" srcOrd="0" destOrd="0" presId="urn:microsoft.com/office/officeart/2005/8/layout/hList7"/>
    <dgm:cxn modelId="{E7F3F22B-9D60-45E9-B74B-59CC3D83F70F}" type="presOf" srcId="{74091810-9D42-45A7-A310-13B2E229FDA7}" destId="{A56A16DF-250C-4D70-9240-1E216C655824}" srcOrd="0" destOrd="0" presId="urn:microsoft.com/office/officeart/2005/8/layout/hList7"/>
    <dgm:cxn modelId="{11E29B39-9DE5-4E75-8AF2-4ACB265592E7}" type="presOf" srcId="{C9A44F00-4831-4E9B-ABC8-E6A7CE6257F2}" destId="{531D59A6-7D72-464D-BD33-8242FD539054}" srcOrd="0" destOrd="0" presId="urn:microsoft.com/office/officeart/2005/8/layout/hList7"/>
    <dgm:cxn modelId="{B1A5863D-112F-4228-A5CA-D8DCA912D327}" type="presOf" srcId="{C9A44F00-4831-4E9B-ABC8-E6A7CE6257F2}" destId="{51E4C720-D361-4656-B28C-14C807305387}" srcOrd="1" destOrd="0" presId="urn:microsoft.com/office/officeart/2005/8/layout/hList7"/>
    <dgm:cxn modelId="{D4117243-10D9-465C-A213-DEDED391567C}" srcId="{2ECDD0E9-8BA2-461D-B207-CC800FAF28C2}" destId="{C9A44F00-4831-4E9B-ABC8-E6A7CE6257F2}" srcOrd="2" destOrd="0" parTransId="{65BD8C06-F02F-4F51-B345-24F1AAB36C17}" sibTransId="{86C596F1-BC85-4D27-9C84-E031FE53B1D9}"/>
    <dgm:cxn modelId="{0907CC4C-2887-4A12-8767-0345AB2DFFF4}" type="presOf" srcId="{0BF5C8CE-A512-4DF7-ABB6-6FE7A2B109BA}" destId="{A4ED93F4-E07A-4B11-B2E6-875E91492B1C}" srcOrd="1" destOrd="0" presId="urn:microsoft.com/office/officeart/2005/8/layout/hList7"/>
    <dgm:cxn modelId="{06ACFE7F-4D5A-491A-863B-A32EF4242375}" srcId="{2ECDD0E9-8BA2-461D-B207-CC800FAF28C2}" destId="{74091810-9D42-45A7-A310-13B2E229FDA7}" srcOrd="0" destOrd="0" parTransId="{093AEC3E-9988-4421-9027-C9C8BD442FD9}" sibTransId="{24C4A5A6-C62B-49BE-9292-D09915FA0716}"/>
    <dgm:cxn modelId="{FDE3B580-A5FD-4110-9310-E4032D894E9A}" type="presOf" srcId="{0BF5C8CE-A512-4DF7-ABB6-6FE7A2B109BA}" destId="{C9BBE47D-4961-46CA-8B20-AC60B3CB1CE3}" srcOrd="0" destOrd="0" presId="urn:microsoft.com/office/officeart/2005/8/layout/hList7"/>
    <dgm:cxn modelId="{3091D1A6-BE02-4A27-911A-FB0064BDA9F4}" srcId="{2ECDD0E9-8BA2-461D-B207-CC800FAF28C2}" destId="{6BB02CD0-0041-4A9C-A66F-365377A54432}" srcOrd="1" destOrd="0" parTransId="{95E4285A-A726-45EF-8936-0DC71DC107AB}" sibTransId="{76EE0E0F-E8E6-4793-B191-034BF33C9DF5}"/>
    <dgm:cxn modelId="{99260DBB-450B-4D20-B5DA-ECFE88E7D567}" type="presOf" srcId="{74091810-9D42-45A7-A310-13B2E229FDA7}" destId="{442CA069-FA44-47B3-ADA8-E1DDE1D7B7C9}" srcOrd="1" destOrd="0" presId="urn:microsoft.com/office/officeart/2005/8/layout/hList7"/>
    <dgm:cxn modelId="{96990FBE-5E1B-4191-8DDC-6FBF31428C99}" type="presOf" srcId="{6BB02CD0-0041-4A9C-A66F-365377A54432}" destId="{C87A88A5-A90B-4776-8508-61CED562AFF4}" srcOrd="0" destOrd="0" presId="urn:microsoft.com/office/officeart/2005/8/layout/hList7"/>
    <dgm:cxn modelId="{D6F5A7C4-A19C-468A-9F0C-AF8AD3426D44}" srcId="{2ECDD0E9-8BA2-461D-B207-CC800FAF28C2}" destId="{0BF5C8CE-A512-4DF7-ABB6-6FE7A2B109BA}" srcOrd="3" destOrd="0" parTransId="{A5D34F06-1556-44C8-A2C9-8D71DAAFF3B7}" sibTransId="{0ECA3EFE-F66E-4B86-9E48-DF1B6FD79840}"/>
    <dgm:cxn modelId="{E1BD11DA-D767-4DB4-9534-A109FDFFC00B}" type="presOf" srcId="{24C4A5A6-C62B-49BE-9292-D09915FA0716}" destId="{F4F2F111-A948-4683-BC2E-62DBDB8B1E81}" srcOrd="0" destOrd="0" presId="urn:microsoft.com/office/officeart/2005/8/layout/hList7"/>
    <dgm:cxn modelId="{1B8ED4DA-C94F-407A-8AD0-3694D1763052}" type="presOf" srcId="{6BB02CD0-0041-4A9C-A66F-365377A54432}" destId="{3C197B91-63FD-408B-992F-C8C87002D899}" srcOrd="1" destOrd="0" presId="urn:microsoft.com/office/officeart/2005/8/layout/hList7"/>
    <dgm:cxn modelId="{1C8A82DF-B8DB-40EE-995D-AB61AF72DAB6}" type="presOf" srcId="{86C596F1-BC85-4D27-9C84-E031FE53B1D9}" destId="{4EA711E3-034E-45EF-AC16-36064C077DEF}" srcOrd="0" destOrd="0" presId="urn:microsoft.com/office/officeart/2005/8/layout/hList7"/>
    <dgm:cxn modelId="{9704E1EF-E1FC-4F59-8DAB-18A7BEAA5CFB}" type="presOf" srcId="{76EE0E0F-E8E6-4793-B191-034BF33C9DF5}" destId="{F668248A-60E5-4E04-86B6-8FFA4D385AA4}" srcOrd="0" destOrd="0" presId="urn:microsoft.com/office/officeart/2005/8/layout/hList7"/>
    <dgm:cxn modelId="{807A3579-E4D5-4A63-80BB-C2E4605CAC13}" type="presParOf" srcId="{05B2FF2C-BDED-40B4-85D0-568B77589F51}" destId="{DA5C4CBA-4BED-4B5A-8D3A-461290F9F14F}" srcOrd="0" destOrd="0" presId="urn:microsoft.com/office/officeart/2005/8/layout/hList7"/>
    <dgm:cxn modelId="{5A8A6E41-2EEE-4967-894A-D44C5603217F}" type="presParOf" srcId="{05B2FF2C-BDED-40B4-85D0-568B77589F51}" destId="{C3C19B53-8DEA-45B4-97C7-9480C3B42177}" srcOrd="1" destOrd="0" presId="urn:microsoft.com/office/officeart/2005/8/layout/hList7"/>
    <dgm:cxn modelId="{CA81D5AD-49AC-4692-B371-F4EA62C1E03B}" type="presParOf" srcId="{C3C19B53-8DEA-45B4-97C7-9480C3B42177}" destId="{3894ACC7-ECB5-46AF-A6C6-D98F3252C4F3}" srcOrd="0" destOrd="0" presId="urn:microsoft.com/office/officeart/2005/8/layout/hList7"/>
    <dgm:cxn modelId="{725860B9-8B70-481D-94E3-200506351042}" type="presParOf" srcId="{3894ACC7-ECB5-46AF-A6C6-D98F3252C4F3}" destId="{A56A16DF-250C-4D70-9240-1E216C655824}" srcOrd="0" destOrd="0" presId="urn:microsoft.com/office/officeart/2005/8/layout/hList7"/>
    <dgm:cxn modelId="{0803BC50-6091-476F-9C37-0A19A4D4618F}" type="presParOf" srcId="{3894ACC7-ECB5-46AF-A6C6-D98F3252C4F3}" destId="{442CA069-FA44-47B3-ADA8-E1DDE1D7B7C9}" srcOrd="1" destOrd="0" presId="urn:microsoft.com/office/officeart/2005/8/layout/hList7"/>
    <dgm:cxn modelId="{6958F975-2677-415B-A7DE-78DF3ECEFBF8}" type="presParOf" srcId="{3894ACC7-ECB5-46AF-A6C6-D98F3252C4F3}" destId="{7D04E0A2-6B4E-4CF7-A159-8E5F7C4F147C}" srcOrd="2" destOrd="0" presId="urn:microsoft.com/office/officeart/2005/8/layout/hList7"/>
    <dgm:cxn modelId="{F213B464-4CCB-4D30-AD9B-2B1ABEC7AD21}" type="presParOf" srcId="{3894ACC7-ECB5-46AF-A6C6-D98F3252C4F3}" destId="{51E6F469-44A8-479D-A6DF-669E57B7A79A}" srcOrd="3" destOrd="0" presId="urn:microsoft.com/office/officeart/2005/8/layout/hList7"/>
    <dgm:cxn modelId="{DC8FA621-E558-4246-B1D2-177D48E91C10}" type="presParOf" srcId="{C3C19B53-8DEA-45B4-97C7-9480C3B42177}" destId="{F4F2F111-A948-4683-BC2E-62DBDB8B1E81}" srcOrd="1" destOrd="0" presId="urn:microsoft.com/office/officeart/2005/8/layout/hList7"/>
    <dgm:cxn modelId="{F8AF5643-4A6D-4B30-BDF6-2F529290EF8F}" type="presParOf" srcId="{C3C19B53-8DEA-45B4-97C7-9480C3B42177}" destId="{7A460805-BE9E-4E70-B02C-78A87BCDA748}" srcOrd="2" destOrd="0" presId="urn:microsoft.com/office/officeart/2005/8/layout/hList7"/>
    <dgm:cxn modelId="{931AF9FD-57A9-4154-9C31-5EF1B5FF5037}" type="presParOf" srcId="{7A460805-BE9E-4E70-B02C-78A87BCDA748}" destId="{C87A88A5-A90B-4776-8508-61CED562AFF4}" srcOrd="0" destOrd="0" presId="urn:microsoft.com/office/officeart/2005/8/layout/hList7"/>
    <dgm:cxn modelId="{849AF436-4D79-4A73-A41A-0F3245D7DE74}" type="presParOf" srcId="{7A460805-BE9E-4E70-B02C-78A87BCDA748}" destId="{3C197B91-63FD-408B-992F-C8C87002D899}" srcOrd="1" destOrd="0" presId="urn:microsoft.com/office/officeart/2005/8/layout/hList7"/>
    <dgm:cxn modelId="{8865342A-2E72-420A-BD17-BB27DED61F1F}" type="presParOf" srcId="{7A460805-BE9E-4E70-B02C-78A87BCDA748}" destId="{8FA75ABE-B609-45FF-911C-BEB7B2CCBF7E}" srcOrd="2" destOrd="0" presId="urn:microsoft.com/office/officeart/2005/8/layout/hList7"/>
    <dgm:cxn modelId="{60D65305-D5A3-4BB5-A17D-904E464247A9}" type="presParOf" srcId="{7A460805-BE9E-4E70-B02C-78A87BCDA748}" destId="{A7F0F857-ADDF-4055-B31A-15577481E4B7}" srcOrd="3" destOrd="0" presId="urn:microsoft.com/office/officeart/2005/8/layout/hList7"/>
    <dgm:cxn modelId="{2819C6DA-1323-4C51-94B6-8E295F9DC34F}" type="presParOf" srcId="{C3C19B53-8DEA-45B4-97C7-9480C3B42177}" destId="{F668248A-60E5-4E04-86B6-8FFA4D385AA4}" srcOrd="3" destOrd="0" presId="urn:microsoft.com/office/officeart/2005/8/layout/hList7"/>
    <dgm:cxn modelId="{148EC9DE-0596-4F6F-9EBF-118EA0A3BC42}" type="presParOf" srcId="{C3C19B53-8DEA-45B4-97C7-9480C3B42177}" destId="{4CCBDE25-D057-47C8-95FD-F99343F12D2A}" srcOrd="4" destOrd="0" presId="urn:microsoft.com/office/officeart/2005/8/layout/hList7"/>
    <dgm:cxn modelId="{F1E24902-C234-4324-8675-E6552321AC2E}" type="presParOf" srcId="{4CCBDE25-D057-47C8-95FD-F99343F12D2A}" destId="{531D59A6-7D72-464D-BD33-8242FD539054}" srcOrd="0" destOrd="0" presId="urn:microsoft.com/office/officeart/2005/8/layout/hList7"/>
    <dgm:cxn modelId="{826F0C02-FB04-48B9-B507-1984CED9E38F}" type="presParOf" srcId="{4CCBDE25-D057-47C8-95FD-F99343F12D2A}" destId="{51E4C720-D361-4656-B28C-14C807305387}" srcOrd="1" destOrd="0" presId="urn:microsoft.com/office/officeart/2005/8/layout/hList7"/>
    <dgm:cxn modelId="{893B11D8-8585-4824-AE72-3E401FEE70B9}" type="presParOf" srcId="{4CCBDE25-D057-47C8-95FD-F99343F12D2A}" destId="{67B48E46-79A3-4BD8-9925-857754C1F378}" srcOrd="2" destOrd="0" presId="urn:microsoft.com/office/officeart/2005/8/layout/hList7"/>
    <dgm:cxn modelId="{738965B2-2C46-4BF2-A14D-A3FFC24F9A61}" type="presParOf" srcId="{4CCBDE25-D057-47C8-95FD-F99343F12D2A}" destId="{1526B9CB-F5FE-4F9E-A079-B1D141F43452}" srcOrd="3" destOrd="0" presId="urn:microsoft.com/office/officeart/2005/8/layout/hList7"/>
    <dgm:cxn modelId="{CD8FF637-BAB3-4A6E-9DFB-BEEB64A82981}" type="presParOf" srcId="{C3C19B53-8DEA-45B4-97C7-9480C3B42177}" destId="{4EA711E3-034E-45EF-AC16-36064C077DEF}" srcOrd="5" destOrd="0" presId="urn:microsoft.com/office/officeart/2005/8/layout/hList7"/>
    <dgm:cxn modelId="{C7B05696-7ADB-4B98-B9EC-01F6763DE77B}" type="presParOf" srcId="{C3C19B53-8DEA-45B4-97C7-9480C3B42177}" destId="{5397280C-E5B7-4529-8D73-A8F2DD1727A9}" srcOrd="6" destOrd="0" presId="urn:microsoft.com/office/officeart/2005/8/layout/hList7"/>
    <dgm:cxn modelId="{D1DA981F-9D79-44AF-930A-9590EECF04AC}" type="presParOf" srcId="{5397280C-E5B7-4529-8D73-A8F2DD1727A9}" destId="{C9BBE47D-4961-46CA-8B20-AC60B3CB1CE3}" srcOrd="0" destOrd="0" presId="urn:microsoft.com/office/officeart/2005/8/layout/hList7"/>
    <dgm:cxn modelId="{28220114-7EB1-45AC-8247-D0B8C21FB4A1}" type="presParOf" srcId="{5397280C-E5B7-4529-8D73-A8F2DD1727A9}" destId="{A4ED93F4-E07A-4B11-B2E6-875E91492B1C}" srcOrd="1" destOrd="0" presId="urn:microsoft.com/office/officeart/2005/8/layout/hList7"/>
    <dgm:cxn modelId="{1CB71971-263D-470E-8F78-9B833F078FAE}" type="presParOf" srcId="{5397280C-E5B7-4529-8D73-A8F2DD1727A9}" destId="{64EE162E-3036-497D-A98D-2F980ACB08BD}" srcOrd="2" destOrd="0" presId="urn:microsoft.com/office/officeart/2005/8/layout/hList7"/>
    <dgm:cxn modelId="{20077B33-C178-4D80-B7FF-30F3EC5CD937}" type="presParOf" srcId="{5397280C-E5B7-4529-8D73-A8F2DD1727A9}" destId="{E73541B3-3657-4520-BBD2-09512FAED75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591545-BB1E-4CA4-823A-4CC89E471F34}"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s-EC"/>
        </a:p>
      </dgm:t>
    </dgm:pt>
    <dgm:pt modelId="{1BE869A8-5854-4654-A923-BC7971F2F6F2}">
      <dgm:prSet phldrT="[Texto]" custT="1"/>
      <dgm:spPr/>
      <dgm:t>
        <a:bodyPr/>
        <a:lstStyle/>
        <a:p>
          <a:r>
            <a:rPr lang="es-EC" sz="1700" dirty="0"/>
            <a:t>V</a:t>
          </a:r>
        </a:p>
      </dgm:t>
    </dgm:pt>
    <dgm:pt modelId="{A40A4979-47F0-4317-A508-7D43CC824203}" type="parTrans" cxnId="{1918CA9D-A903-4D11-AA3F-981F788DB42F}">
      <dgm:prSet/>
      <dgm:spPr/>
      <dgm:t>
        <a:bodyPr/>
        <a:lstStyle/>
        <a:p>
          <a:endParaRPr lang="es-EC" sz="1700"/>
        </a:p>
      </dgm:t>
    </dgm:pt>
    <dgm:pt modelId="{CA06B3B9-0EC3-4BDA-BAC8-233AAF2574F6}" type="sibTrans" cxnId="{1918CA9D-A903-4D11-AA3F-981F788DB42F}">
      <dgm:prSet/>
      <dgm:spPr/>
      <dgm:t>
        <a:bodyPr/>
        <a:lstStyle/>
        <a:p>
          <a:endParaRPr lang="es-EC" sz="1700"/>
        </a:p>
      </dgm:t>
    </dgm:pt>
    <dgm:pt modelId="{661E9D39-2355-41DE-AD53-7751AF1A8604}">
      <dgm:prSet phldrT="[Texto]" custT="1"/>
      <dgm:spPr/>
      <dgm:t>
        <a:bodyPr/>
        <a:lstStyle/>
        <a:p>
          <a:r>
            <a:rPr lang="es-EC" sz="1700" dirty="0" err="1"/>
            <a:t>Overhall</a:t>
          </a:r>
          <a:r>
            <a:rPr lang="es-EC" sz="1700" dirty="0"/>
            <a:t> Mayor</a:t>
          </a:r>
        </a:p>
      </dgm:t>
    </dgm:pt>
    <dgm:pt modelId="{E62908F8-3653-4AC7-8E5E-86CBCA75F10D}" type="parTrans" cxnId="{532DF03A-0EBA-46AF-88A0-34C49177BE1D}">
      <dgm:prSet/>
      <dgm:spPr/>
      <dgm:t>
        <a:bodyPr/>
        <a:lstStyle/>
        <a:p>
          <a:endParaRPr lang="es-EC" sz="1700"/>
        </a:p>
      </dgm:t>
    </dgm:pt>
    <dgm:pt modelId="{EC39E675-855E-4D78-A95A-FC7AFFEB1D61}" type="sibTrans" cxnId="{532DF03A-0EBA-46AF-88A0-34C49177BE1D}">
      <dgm:prSet/>
      <dgm:spPr/>
      <dgm:t>
        <a:bodyPr/>
        <a:lstStyle/>
        <a:p>
          <a:endParaRPr lang="es-EC" sz="1700"/>
        </a:p>
      </dgm:t>
    </dgm:pt>
    <dgm:pt modelId="{9332E52A-D148-4FF0-92AD-D12063ABA7C7}">
      <dgm:prSet phldrT="[Texto]" custT="1"/>
      <dgm:spPr/>
      <dgm:t>
        <a:bodyPr/>
        <a:lstStyle/>
        <a:p>
          <a:r>
            <a:rPr lang="es-EC" sz="1700" dirty="0"/>
            <a:t>IV</a:t>
          </a:r>
        </a:p>
      </dgm:t>
    </dgm:pt>
    <dgm:pt modelId="{933E331C-AEDC-422E-9AEA-078AAB881E28}" type="parTrans" cxnId="{4E61E33C-2911-4C31-8B96-F310D494A6ED}">
      <dgm:prSet/>
      <dgm:spPr/>
      <dgm:t>
        <a:bodyPr/>
        <a:lstStyle/>
        <a:p>
          <a:endParaRPr lang="es-EC" sz="1700"/>
        </a:p>
      </dgm:t>
    </dgm:pt>
    <dgm:pt modelId="{A7369681-71AC-4E9A-8D32-E023DFF4AEBB}" type="sibTrans" cxnId="{4E61E33C-2911-4C31-8B96-F310D494A6ED}">
      <dgm:prSet/>
      <dgm:spPr/>
      <dgm:t>
        <a:bodyPr/>
        <a:lstStyle/>
        <a:p>
          <a:endParaRPr lang="es-EC" sz="1700"/>
        </a:p>
      </dgm:t>
    </dgm:pt>
    <dgm:pt modelId="{49908299-FEA8-4695-962D-DBE82E32ECD1}">
      <dgm:prSet phldrT="[Texto]" custT="1"/>
      <dgm:spPr/>
      <dgm:t>
        <a:bodyPr/>
        <a:lstStyle/>
        <a:p>
          <a:r>
            <a:rPr lang="es-EC" sz="1700" dirty="0" err="1"/>
            <a:t>Overhall</a:t>
          </a:r>
          <a:r>
            <a:rPr lang="es-EC" sz="1700" dirty="0"/>
            <a:t> Medio</a:t>
          </a:r>
        </a:p>
      </dgm:t>
    </dgm:pt>
    <dgm:pt modelId="{B41474D7-7A6A-407A-897B-B4A990CAA588}" type="parTrans" cxnId="{8BB97FF6-568B-4153-84A9-EF4B14F37678}">
      <dgm:prSet/>
      <dgm:spPr/>
      <dgm:t>
        <a:bodyPr/>
        <a:lstStyle/>
        <a:p>
          <a:endParaRPr lang="es-EC" sz="1700"/>
        </a:p>
      </dgm:t>
    </dgm:pt>
    <dgm:pt modelId="{A3979902-16E5-466E-B3EB-C66622792096}" type="sibTrans" cxnId="{8BB97FF6-568B-4153-84A9-EF4B14F37678}">
      <dgm:prSet/>
      <dgm:spPr/>
      <dgm:t>
        <a:bodyPr/>
        <a:lstStyle/>
        <a:p>
          <a:endParaRPr lang="es-EC" sz="1700"/>
        </a:p>
      </dgm:t>
    </dgm:pt>
    <dgm:pt modelId="{2DA54D2A-6C16-40F8-9C4C-C1EEF126E42E}">
      <dgm:prSet phldrT="[Texto]" custT="1"/>
      <dgm:spPr/>
      <dgm:t>
        <a:bodyPr/>
        <a:lstStyle/>
        <a:p>
          <a:r>
            <a:rPr lang="es-EC" sz="1700" dirty="0"/>
            <a:t>III</a:t>
          </a:r>
        </a:p>
      </dgm:t>
    </dgm:pt>
    <dgm:pt modelId="{220F865B-DFB8-4552-BB4F-1F59CABF0F8B}" type="parTrans" cxnId="{F940B030-7B51-4407-9032-8BF1E85DCA8A}">
      <dgm:prSet/>
      <dgm:spPr/>
      <dgm:t>
        <a:bodyPr/>
        <a:lstStyle/>
        <a:p>
          <a:endParaRPr lang="es-EC" sz="1700"/>
        </a:p>
      </dgm:t>
    </dgm:pt>
    <dgm:pt modelId="{10BFAC8B-9BAF-4AAE-9B44-7FAE12754CE8}" type="sibTrans" cxnId="{F940B030-7B51-4407-9032-8BF1E85DCA8A}">
      <dgm:prSet/>
      <dgm:spPr/>
      <dgm:t>
        <a:bodyPr/>
        <a:lstStyle/>
        <a:p>
          <a:endParaRPr lang="es-EC" sz="1700"/>
        </a:p>
      </dgm:t>
    </dgm:pt>
    <dgm:pt modelId="{EC013E62-BDC1-4790-B480-045DBB96304F}">
      <dgm:prSet phldrT="[Texto]" custT="1"/>
      <dgm:spPr/>
      <dgm:t>
        <a:bodyPr/>
        <a:lstStyle/>
        <a:p>
          <a:r>
            <a:rPr lang="es-EC" sz="1700" dirty="0" err="1"/>
            <a:t>Mtto</a:t>
          </a:r>
          <a:r>
            <a:rPr lang="es-EC" sz="1700" dirty="0"/>
            <a:t>. Correctivo</a:t>
          </a:r>
        </a:p>
      </dgm:t>
    </dgm:pt>
    <dgm:pt modelId="{A318C8E2-3710-4B79-A7FD-392A3A822E25}" type="parTrans" cxnId="{0ACB5831-73DB-496B-87CA-218114109A9E}">
      <dgm:prSet/>
      <dgm:spPr/>
      <dgm:t>
        <a:bodyPr/>
        <a:lstStyle/>
        <a:p>
          <a:endParaRPr lang="es-EC" sz="1700"/>
        </a:p>
      </dgm:t>
    </dgm:pt>
    <dgm:pt modelId="{A840E442-321A-4EF3-85C0-67919A2B9B3F}" type="sibTrans" cxnId="{0ACB5831-73DB-496B-87CA-218114109A9E}">
      <dgm:prSet/>
      <dgm:spPr/>
      <dgm:t>
        <a:bodyPr/>
        <a:lstStyle/>
        <a:p>
          <a:endParaRPr lang="es-EC" sz="1700"/>
        </a:p>
      </dgm:t>
    </dgm:pt>
    <dgm:pt modelId="{D87CE83F-7E14-46F3-B893-F9A1004A9CEA}">
      <dgm:prSet custT="1"/>
      <dgm:spPr/>
      <dgm:t>
        <a:bodyPr/>
        <a:lstStyle/>
        <a:p>
          <a:r>
            <a:rPr lang="es-EC" sz="1700" dirty="0"/>
            <a:t>II</a:t>
          </a:r>
        </a:p>
      </dgm:t>
    </dgm:pt>
    <dgm:pt modelId="{FC27A8F4-0FA8-4360-915E-DA62C0C7E3B7}" type="parTrans" cxnId="{7E29AE02-07BA-4AC6-B4E0-71240215E049}">
      <dgm:prSet/>
      <dgm:spPr/>
      <dgm:t>
        <a:bodyPr/>
        <a:lstStyle/>
        <a:p>
          <a:endParaRPr lang="es-EC" sz="1700"/>
        </a:p>
      </dgm:t>
    </dgm:pt>
    <dgm:pt modelId="{797C4C9A-3306-40FF-B253-98E407E8DD1F}" type="sibTrans" cxnId="{7E29AE02-07BA-4AC6-B4E0-71240215E049}">
      <dgm:prSet/>
      <dgm:spPr/>
      <dgm:t>
        <a:bodyPr/>
        <a:lstStyle/>
        <a:p>
          <a:endParaRPr lang="es-EC" sz="1700"/>
        </a:p>
      </dgm:t>
    </dgm:pt>
    <dgm:pt modelId="{36BBAA72-27CF-47CB-80AB-52FB7BDC5754}">
      <dgm:prSet custT="1"/>
      <dgm:spPr/>
      <dgm:t>
        <a:bodyPr/>
        <a:lstStyle/>
        <a:p>
          <a:endParaRPr lang="es-EC" sz="1700"/>
        </a:p>
      </dgm:t>
    </dgm:pt>
    <dgm:pt modelId="{D661B4D8-C541-48BD-A12D-004C879BE251}" type="parTrans" cxnId="{1840D629-1685-4C9B-81FB-AED08BFA799C}">
      <dgm:prSet/>
      <dgm:spPr/>
      <dgm:t>
        <a:bodyPr/>
        <a:lstStyle/>
        <a:p>
          <a:endParaRPr lang="es-EC" sz="1700"/>
        </a:p>
      </dgm:t>
    </dgm:pt>
    <dgm:pt modelId="{7061F80B-C9DD-4168-856B-A9D202E46718}" type="sibTrans" cxnId="{1840D629-1685-4C9B-81FB-AED08BFA799C}">
      <dgm:prSet/>
      <dgm:spPr/>
      <dgm:t>
        <a:bodyPr/>
        <a:lstStyle/>
        <a:p>
          <a:endParaRPr lang="es-EC" sz="1700"/>
        </a:p>
      </dgm:t>
    </dgm:pt>
    <dgm:pt modelId="{170EF0F1-D2E7-4A2E-A75C-55BE694F369D}">
      <dgm:prSet custT="1"/>
      <dgm:spPr/>
      <dgm:t>
        <a:bodyPr/>
        <a:lstStyle/>
        <a:p>
          <a:r>
            <a:rPr lang="es-EC" sz="1700" dirty="0" err="1"/>
            <a:t>Mtto</a:t>
          </a:r>
          <a:r>
            <a:rPr lang="es-EC" sz="1700" dirty="0"/>
            <a:t>. Preventivo</a:t>
          </a:r>
        </a:p>
      </dgm:t>
    </dgm:pt>
    <dgm:pt modelId="{9ABECEE4-DAEE-4856-BDEB-E31D6A8594E5}" type="parTrans" cxnId="{2C2967EE-52DC-4F51-BFA4-9948849434B1}">
      <dgm:prSet/>
      <dgm:spPr/>
      <dgm:t>
        <a:bodyPr/>
        <a:lstStyle/>
        <a:p>
          <a:endParaRPr lang="es-EC" sz="1700"/>
        </a:p>
      </dgm:t>
    </dgm:pt>
    <dgm:pt modelId="{396C9886-AF64-498D-8AAA-076CBBF52DD6}" type="sibTrans" cxnId="{2C2967EE-52DC-4F51-BFA4-9948849434B1}">
      <dgm:prSet/>
      <dgm:spPr/>
      <dgm:t>
        <a:bodyPr/>
        <a:lstStyle/>
        <a:p>
          <a:endParaRPr lang="es-EC" sz="1700"/>
        </a:p>
      </dgm:t>
    </dgm:pt>
    <dgm:pt modelId="{A4A0C6E6-49B3-43F3-99CF-90D838E7C502}">
      <dgm:prSet custT="1"/>
      <dgm:spPr/>
      <dgm:t>
        <a:bodyPr/>
        <a:lstStyle/>
        <a:p>
          <a:r>
            <a:rPr lang="es-EC" sz="1700" dirty="0"/>
            <a:t>I</a:t>
          </a:r>
        </a:p>
      </dgm:t>
    </dgm:pt>
    <dgm:pt modelId="{E1AF7519-6550-476C-A307-A8C091B4C62D}" type="parTrans" cxnId="{DC042ECD-4AA0-41BD-BC48-064EA63F9AFB}">
      <dgm:prSet/>
      <dgm:spPr/>
      <dgm:t>
        <a:bodyPr/>
        <a:lstStyle/>
        <a:p>
          <a:endParaRPr lang="es-EC" sz="1700"/>
        </a:p>
      </dgm:t>
    </dgm:pt>
    <dgm:pt modelId="{1AA3B534-CAB2-4A3D-8A29-304F45707C70}" type="sibTrans" cxnId="{DC042ECD-4AA0-41BD-BC48-064EA63F9AFB}">
      <dgm:prSet/>
      <dgm:spPr/>
      <dgm:t>
        <a:bodyPr/>
        <a:lstStyle/>
        <a:p>
          <a:endParaRPr lang="es-EC" sz="1700"/>
        </a:p>
      </dgm:t>
    </dgm:pt>
    <dgm:pt modelId="{3007272E-3A52-4328-9F0D-BCF5744E3024}">
      <dgm:prSet custT="1"/>
      <dgm:spPr/>
      <dgm:t>
        <a:bodyPr/>
        <a:lstStyle/>
        <a:p>
          <a:r>
            <a:rPr lang="es-EC" sz="1700" dirty="0" err="1"/>
            <a:t>Mtto</a:t>
          </a:r>
          <a:r>
            <a:rPr lang="es-EC" sz="1700" dirty="0"/>
            <a:t>. Preventivo</a:t>
          </a:r>
        </a:p>
      </dgm:t>
    </dgm:pt>
    <dgm:pt modelId="{7F8F5EF6-B728-4AE0-A39E-30128851F592}" type="parTrans" cxnId="{B95D0234-3C6F-46A2-8971-4865112BDEC2}">
      <dgm:prSet/>
      <dgm:spPr/>
      <dgm:t>
        <a:bodyPr/>
        <a:lstStyle/>
        <a:p>
          <a:endParaRPr lang="es-EC" sz="1700"/>
        </a:p>
      </dgm:t>
    </dgm:pt>
    <dgm:pt modelId="{B4067BA4-9DDB-4179-A8C8-F7EAD908FA6C}" type="sibTrans" cxnId="{B95D0234-3C6F-46A2-8971-4865112BDEC2}">
      <dgm:prSet/>
      <dgm:spPr/>
      <dgm:t>
        <a:bodyPr/>
        <a:lstStyle/>
        <a:p>
          <a:endParaRPr lang="es-EC" sz="1700"/>
        </a:p>
      </dgm:t>
    </dgm:pt>
    <dgm:pt modelId="{3E7DFAAC-304E-4F51-8A7C-0E4DE09D1143}">
      <dgm:prSet phldrT="[Texto]" custT="1"/>
      <dgm:spPr/>
      <dgm:t>
        <a:bodyPr/>
        <a:lstStyle/>
        <a:p>
          <a:r>
            <a:rPr lang="es-EC" sz="1700" dirty="0" err="1"/>
            <a:t>Mtto</a:t>
          </a:r>
          <a:r>
            <a:rPr lang="es-EC" sz="1700" dirty="0"/>
            <a:t>. Modificativo.</a:t>
          </a:r>
        </a:p>
      </dgm:t>
    </dgm:pt>
    <dgm:pt modelId="{2BA7320E-2F28-4F64-8D12-9AD2DE827B25}" type="parTrans" cxnId="{AF3EC2E0-EEEB-47A7-8EBA-72FD14692296}">
      <dgm:prSet/>
      <dgm:spPr/>
      <dgm:t>
        <a:bodyPr/>
        <a:lstStyle/>
        <a:p>
          <a:endParaRPr lang="es-EC" sz="1700"/>
        </a:p>
      </dgm:t>
    </dgm:pt>
    <dgm:pt modelId="{EE4FE6BE-5EA4-4C6F-8566-422BCF36652D}" type="sibTrans" cxnId="{AF3EC2E0-EEEB-47A7-8EBA-72FD14692296}">
      <dgm:prSet/>
      <dgm:spPr/>
      <dgm:t>
        <a:bodyPr/>
        <a:lstStyle/>
        <a:p>
          <a:endParaRPr lang="es-EC" sz="1700"/>
        </a:p>
      </dgm:t>
    </dgm:pt>
    <dgm:pt modelId="{3CDA193D-4293-4BFE-BED2-9FE2D5745C5F}" type="pres">
      <dgm:prSet presAssocID="{5A591545-BB1E-4CA4-823A-4CC89E471F34}" presName="Name0" presStyleCnt="0">
        <dgm:presLayoutVars>
          <dgm:dir/>
          <dgm:animLvl val="lvl"/>
          <dgm:resizeHandles val="exact"/>
        </dgm:presLayoutVars>
      </dgm:prSet>
      <dgm:spPr/>
    </dgm:pt>
    <dgm:pt modelId="{D5C64593-F323-41B8-9EC5-61D1EC5E3C8D}" type="pres">
      <dgm:prSet presAssocID="{1BE869A8-5854-4654-A923-BC7971F2F6F2}" presName="linNode" presStyleCnt="0"/>
      <dgm:spPr/>
    </dgm:pt>
    <dgm:pt modelId="{926ED004-E096-44B5-B569-9B1B0C44D543}" type="pres">
      <dgm:prSet presAssocID="{1BE869A8-5854-4654-A923-BC7971F2F6F2}" presName="parentText" presStyleLbl="node1" presStyleIdx="0" presStyleCnt="5">
        <dgm:presLayoutVars>
          <dgm:chMax val="1"/>
          <dgm:bulletEnabled val="1"/>
        </dgm:presLayoutVars>
      </dgm:prSet>
      <dgm:spPr/>
    </dgm:pt>
    <dgm:pt modelId="{7C7B1586-737B-488F-A1B6-9EFAFADB34CE}" type="pres">
      <dgm:prSet presAssocID="{1BE869A8-5854-4654-A923-BC7971F2F6F2}" presName="descendantText" presStyleLbl="alignAccFollowNode1" presStyleIdx="0" presStyleCnt="5">
        <dgm:presLayoutVars>
          <dgm:bulletEnabled val="1"/>
        </dgm:presLayoutVars>
      </dgm:prSet>
      <dgm:spPr/>
    </dgm:pt>
    <dgm:pt modelId="{06A621BB-9F47-4FFD-BB76-19898B6A5F48}" type="pres">
      <dgm:prSet presAssocID="{CA06B3B9-0EC3-4BDA-BAC8-233AAF2574F6}" presName="sp" presStyleCnt="0"/>
      <dgm:spPr/>
    </dgm:pt>
    <dgm:pt modelId="{157F855A-F1EF-4AD7-A046-2BDC87B0FE72}" type="pres">
      <dgm:prSet presAssocID="{9332E52A-D148-4FF0-92AD-D12063ABA7C7}" presName="linNode" presStyleCnt="0"/>
      <dgm:spPr/>
    </dgm:pt>
    <dgm:pt modelId="{6343847E-93C1-46FA-915D-9E19C13A10B6}" type="pres">
      <dgm:prSet presAssocID="{9332E52A-D148-4FF0-92AD-D12063ABA7C7}" presName="parentText" presStyleLbl="node1" presStyleIdx="1" presStyleCnt="5">
        <dgm:presLayoutVars>
          <dgm:chMax val="1"/>
          <dgm:bulletEnabled val="1"/>
        </dgm:presLayoutVars>
      </dgm:prSet>
      <dgm:spPr/>
    </dgm:pt>
    <dgm:pt modelId="{672881CC-630B-40E4-B871-5B5B5A839FA3}" type="pres">
      <dgm:prSet presAssocID="{9332E52A-D148-4FF0-92AD-D12063ABA7C7}" presName="descendantText" presStyleLbl="alignAccFollowNode1" presStyleIdx="1" presStyleCnt="5">
        <dgm:presLayoutVars>
          <dgm:bulletEnabled val="1"/>
        </dgm:presLayoutVars>
      </dgm:prSet>
      <dgm:spPr/>
    </dgm:pt>
    <dgm:pt modelId="{9BCFC119-47BC-40F4-9E1A-5EBB1088F803}" type="pres">
      <dgm:prSet presAssocID="{A7369681-71AC-4E9A-8D32-E023DFF4AEBB}" presName="sp" presStyleCnt="0"/>
      <dgm:spPr/>
    </dgm:pt>
    <dgm:pt modelId="{0A1F0101-B85A-4DBA-80B6-27A2C69695CF}" type="pres">
      <dgm:prSet presAssocID="{2DA54D2A-6C16-40F8-9C4C-C1EEF126E42E}" presName="linNode" presStyleCnt="0"/>
      <dgm:spPr/>
    </dgm:pt>
    <dgm:pt modelId="{B3F21409-52A2-4157-852F-3B7BCDF01D17}" type="pres">
      <dgm:prSet presAssocID="{2DA54D2A-6C16-40F8-9C4C-C1EEF126E42E}" presName="parentText" presStyleLbl="node1" presStyleIdx="2" presStyleCnt="5">
        <dgm:presLayoutVars>
          <dgm:chMax val="1"/>
          <dgm:bulletEnabled val="1"/>
        </dgm:presLayoutVars>
      </dgm:prSet>
      <dgm:spPr/>
    </dgm:pt>
    <dgm:pt modelId="{A0797917-48CB-4022-AAFC-A6E53D2646A4}" type="pres">
      <dgm:prSet presAssocID="{2DA54D2A-6C16-40F8-9C4C-C1EEF126E42E}" presName="descendantText" presStyleLbl="alignAccFollowNode1" presStyleIdx="2" presStyleCnt="5">
        <dgm:presLayoutVars>
          <dgm:bulletEnabled val="1"/>
        </dgm:presLayoutVars>
      </dgm:prSet>
      <dgm:spPr/>
    </dgm:pt>
    <dgm:pt modelId="{105CEF14-EE8B-4344-A67A-5F75F47488EB}" type="pres">
      <dgm:prSet presAssocID="{10BFAC8B-9BAF-4AAE-9B44-7FAE12754CE8}" presName="sp" presStyleCnt="0"/>
      <dgm:spPr/>
    </dgm:pt>
    <dgm:pt modelId="{AB8280CB-F48F-45C8-A416-59F18A321DF8}" type="pres">
      <dgm:prSet presAssocID="{D87CE83F-7E14-46F3-B893-F9A1004A9CEA}" presName="linNode" presStyleCnt="0"/>
      <dgm:spPr/>
    </dgm:pt>
    <dgm:pt modelId="{07C3AECF-0EB6-4ABB-88EC-292157A7F2F4}" type="pres">
      <dgm:prSet presAssocID="{D87CE83F-7E14-46F3-B893-F9A1004A9CEA}" presName="parentText" presStyleLbl="node1" presStyleIdx="3" presStyleCnt="5">
        <dgm:presLayoutVars>
          <dgm:chMax val="1"/>
          <dgm:bulletEnabled val="1"/>
        </dgm:presLayoutVars>
      </dgm:prSet>
      <dgm:spPr/>
    </dgm:pt>
    <dgm:pt modelId="{7710055A-7835-4744-9A56-30473B3E3E34}" type="pres">
      <dgm:prSet presAssocID="{D87CE83F-7E14-46F3-B893-F9A1004A9CEA}" presName="descendantText" presStyleLbl="alignAccFollowNode1" presStyleIdx="3" presStyleCnt="5">
        <dgm:presLayoutVars>
          <dgm:bulletEnabled val="1"/>
        </dgm:presLayoutVars>
      </dgm:prSet>
      <dgm:spPr/>
    </dgm:pt>
    <dgm:pt modelId="{4962C96C-E80F-41D3-B455-95F80D136656}" type="pres">
      <dgm:prSet presAssocID="{797C4C9A-3306-40FF-B253-98E407E8DD1F}" presName="sp" presStyleCnt="0"/>
      <dgm:spPr/>
    </dgm:pt>
    <dgm:pt modelId="{5F279048-8717-449F-B397-5CAF2E69A33C}" type="pres">
      <dgm:prSet presAssocID="{A4A0C6E6-49B3-43F3-99CF-90D838E7C502}" presName="linNode" presStyleCnt="0"/>
      <dgm:spPr/>
    </dgm:pt>
    <dgm:pt modelId="{53E0826A-B27E-4D88-A82D-A95B7C17D3A7}" type="pres">
      <dgm:prSet presAssocID="{A4A0C6E6-49B3-43F3-99CF-90D838E7C502}" presName="parentText" presStyleLbl="node1" presStyleIdx="4" presStyleCnt="5">
        <dgm:presLayoutVars>
          <dgm:chMax val="1"/>
          <dgm:bulletEnabled val="1"/>
        </dgm:presLayoutVars>
      </dgm:prSet>
      <dgm:spPr/>
    </dgm:pt>
    <dgm:pt modelId="{21E69311-B6AC-4893-89B7-8D36CDA08A5B}" type="pres">
      <dgm:prSet presAssocID="{A4A0C6E6-49B3-43F3-99CF-90D838E7C502}" presName="descendantText" presStyleLbl="alignAccFollowNode1" presStyleIdx="4" presStyleCnt="5">
        <dgm:presLayoutVars>
          <dgm:bulletEnabled val="1"/>
        </dgm:presLayoutVars>
      </dgm:prSet>
      <dgm:spPr/>
    </dgm:pt>
  </dgm:ptLst>
  <dgm:cxnLst>
    <dgm:cxn modelId="{7E29AE02-07BA-4AC6-B4E0-71240215E049}" srcId="{5A591545-BB1E-4CA4-823A-4CC89E471F34}" destId="{D87CE83F-7E14-46F3-B893-F9A1004A9CEA}" srcOrd="3" destOrd="0" parTransId="{FC27A8F4-0FA8-4360-915E-DA62C0C7E3B7}" sibTransId="{797C4C9A-3306-40FF-B253-98E407E8DD1F}"/>
    <dgm:cxn modelId="{87A45518-5082-43E6-BD55-03FD15C6F554}" type="presOf" srcId="{661E9D39-2355-41DE-AD53-7751AF1A8604}" destId="{7C7B1586-737B-488F-A1B6-9EFAFADB34CE}" srcOrd="0" destOrd="0" presId="urn:microsoft.com/office/officeart/2005/8/layout/vList5"/>
    <dgm:cxn modelId="{57FA2920-1887-49CE-BC84-071D260FD63B}" type="presOf" srcId="{9332E52A-D148-4FF0-92AD-D12063ABA7C7}" destId="{6343847E-93C1-46FA-915D-9E19C13A10B6}" srcOrd="0" destOrd="0" presId="urn:microsoft.com/office/officeart/2005/8/layout/vList5"/>
    <dgm:cxn modelId="{9CB5C825-E1DF-4420-84B2-810AB02E2FF3}" type="presOf" srcId="{1BE869A8-5854-4654-A923-BC7971F2F6F2}" destId="{926ED004-E096-44B5-B569-9B1B0C44D543}" srcOrd="0" destOrd="0" presId="urn:microsoft.com/office/officeart/2005/8/layout/vList5"/>
    <dgm:cxn modelId="{1840D629-1685-4C9B-81FB-AED08BFA799C}" srcId="{D87CE83F-7E14-46F3-B893-F9A1004A9CEA}" destId="{36BBAA72-27CF-47CB-80AB-52FB7BDC5754}" srcOrd="0" destOrd="0" parTransId="{D661B4D8-C541-48BD-A12D-004C879BE251}" sibTransId="{7061F80B-C9DD-4168-856B-A9D202E46718}"/>
    <dgm:cxn modelId="{F940B030-7B51-4407-9032-8BF1E85DCA8A}" srcId="{5A591545-BB1E-4CA4-823A-4CC89E471F34}" destId="{2DA54D2A-6C16-40F8-9C4C-C1EEF126E42E}" srcOrd="2" destOrd="0" parTransId="{220F865B-DFB8-4552-BB4F-1F59CABF0F8B}" sibTransId="{10BFAC8B-9BAF-4AAE-9B44-7FAE12754CE8}"/>
    <dgm:cxn modelId="{0ACB5831-73DB-496B-87CA-218114109A9E}" srcId="{2DA54D2A-6C16-40F8-9C4C-C1EEF126E42E}" destId="{EC013E62-BDC1-4790-B480-045DBB96304F}" srcOrd="0" destOrd="0" parTransId="{A318C8E2-3710-4B79-A7FD-392A3A822E25}" sibTransId="{A840E442-321A-4EF3-85C0-67919A2B9B3F}"/>
    <dgm:cxn modelId="{B95D0234-3C6F-46A2-8971-4865112BDEC2}" srcId="{A4A0C6E6-49B3-43F3-99CF-90D838E7C502}" destId="{3007272E-3A52-4328-9F0D-BCF5744E3024}" srcOrd="0" destOrd="0" parTransId="{7F8F5EF6-B728-4AE0-A39E-30128851F592}" sibTransId="{B4067BA4-9DDB-4179-A8C8-F7EAD908FA6C}"/>
    <dgm:cxn modelId="{532DF03A-0EBA-46AF-88A0-34C49177BE1D}" srcId="{1BE869A8-5854-4654-A923-BC7971F2F6F2}" destId="{661E9D39-2355-41DE-AD53-7751AF1A8604}" srcOrd="0" destOrd="0" parTransId="{E62908F8-3653-4AC7-8E5E-86CBCA75F10D}" sibTransId="{EC39E675-855E-4D78-A95A-FC7AFFEB1D61}"/>
    <dgm:cxn modelId="{4E61E33C-2911-4C31-8B96-F310D494A6ED}" srcId="{5A591545-BB1E-4CA4-823A-4CC89E471F34}" destId="{9332E52A-D148-4FF0-92AD-D12063ABA7C7}" srcOrd="1" destOrd="0" parTransId="{933E331C-AEDC-422E-9AEA-078AAB881E28}" sibTransId="{A7369681-71AC-4E9A-8D32-E023DFF4AEBB}"/>
    <dgm:cxn modelId="{0F751A6B-942C-4D5D-8A9E-736258A00A80}" type="presOf" srcId="{D87CE83F-7E14-46F3-B893-F9A1004A9CEA}" destId="{07C3AECF-0EB6-4ABB-88EC-292157A7F2F4}" srcOrd="0" destOrd="0" presId="urn:microsoft.com/office/officeart/2005/8/layout/vList5"/>
    <dgm:cxn modelId="{909BE677-566A-4F1D-82A9-32819BBA1FA4}" type="presOf" srcId="{5A591545-BB1E-4CA4-823A-4CC89E471F34}" destId="{3CDA193D-4293-4BFE-BED2-9FE2D5745C5F}" srcOrd="0" destOrd="0" presId="urn:microsoft.com/office/officeart/2005/8/layout/vList5"/>
    <dgm:cxn modelId="{6B072784-E200-4BB5-87B2-A9B5D460B680}" type="presOf" srcId="{36BBAA72-27CF-47CB-80AB-52FB7BDC5754}" destId="{7710055A-7835-4744-9A56-30473B3E3E34}" srcOrd="0" destOrd="0" presId="urn:microsoft.com/office/officeart/2005/8/layout/vList5"/>
    <dgm:cxn modelId="{456DE399-8EFE-4D60-BC30-FF01383F0225}" type="presOf" srcId="{3E7DFAAC-304E-4F51-8A7C-0E4DE09D1143}" destId="{7C7B1586-737B-488F-A1B6-9EFAFADB34CE}" srcOrd="0" destOrd="1" presId="urn:microsoft.com/office/officeart/2005/8/layout/vList5"/>
    <dgm:cxn modelId="{1918CA9D-A903-4D11-AA3F-981F788DB42F}" srcId="{5A591545-BB1E-4CA4-823A-4CC89E471F34}" destId="{1BE869A8-5854-4654-A923-BC7971F2F6F2}" srcOrd="0" destOrd="0" parTransId="{A40A4979-47F0-4317-A508-7D43CC824203}" sibTransId="{CA06B3B9-0EC3-4BDA-BAC8-233AAF2574F6}"/>
    <dgm:cxn modelId="{B3C94EAA-28DA-40BC-B559-B525D6A3C7E1}" type="presOf" srcId="{2DA54D2A-6C16-40F8-9C4C-C1EEF126E42E}" destId="{B3F21409-52A2-4157-852F-3B7BCDF01D17}" srcOrd="0" destOrd="0" presId="urn:microsoft.com/office/officeart/2005/8/layout/vList5"/>
    <dgm:cxn modelId="{3BB741B0-2BC4-4488-AD06-092348D0EEAE}" type="presOf" srcId="{A4A0C6E6-49B3-43F3-99CF-90D838E7C502}" destId="{53E0826A-B27E-4D88-A82D-A95B7C17D3A7}" srcOrd="0" destOrd="0" presId="urn:microsoft.com/office/officeart/2005/8/layout/vList5"/>
    <dgm:cxn modelId="{29B216B3-C1F0-49C8-AF53-01349E4C6D6B}" type="presOf" srcId="{49908299-FEA8-4695-962D-DBE82E32ECD1}" destId="{672881CC-630B-40E4-B871-5B5B5A839FA3}" srcOrd="0" destOrd="0" presId="urn:microsoft.com/office/officeart/2005/8/layout/vList5"/>
    <dgm:cxn modelId="{ADFAF9BE-D461-4B4A-B552-7486F1EA81D6}" type="presOf" srcId="{3007272E-3A52-4328-9F0D-BCF5744E3024}" destId="{21E69311-B6AC-4893-89B7-8D36CDA08A5B}" srcOrd="0" destOrd="0" presId="urn:microsoft.com/office/officeart/2005/8/layout/vList5"/>
    <dgm:cxn modelId="{DC042ECD-4AA0-41BD-BC48-064EA63F9AFB}" srcId="{5A591545-BB1E-4CA4-823A-4CC89E471F34}" destId="{A4A0C6E6-49B3-43F3-99CF-90D838E7C502}" srcOrd="4" destOrd="0" parTransId="{E1AF7519-6550-476C-A307-A8C091B4C62D}" sibTransId="{1AA3B534-CAB2-4A3D-8A29-304F45707C70}"/>
    <dgm:cxn modelId="{AF3EC2E0-EEEB-47A7-8EBA-72FD14692296}" srcId="{1BE869A8-5854-4654-A923-BC7971F2F6F2}" destId="{3E7DFAAC-304E-4F51-8A7C-0E4DE09D1143}" srcOrd="1" destOrd="0" parTransId="{2BA7320E-2F28-4F64-8D12-9AD2DE827B25}" sibTransId="{EE4FE6BE-5EA4-4C6F-8566-422BCF36652D}"/>
    <dgm:cxn modelId="{2C2967EE-52DC-4F51-BFA4-9948849434B1}" srcId="{D87CE83F-7E14-46F3-B893-F9A1004A9CEA}" destId="{170EF0F1-D2E7-4A2E-A75C-55BE694F369D}" srcOrd="1" destOrd="0" parTransId="{9ABECEE4-DAEE-4856-BDEB-E31D6A8594E5}" sibTransId="{396C9886-AF64-498D-8AAA-076CBBF52DD6}"/>
    <dgm:cxn modelId="{7819D4F5-2131-465E-87A6-2DF2CD729FCC}" type="presOf" srcId="{EC013E62-BDC1-4790-B480-045DBB96304F}" destId="{A0797917-48CB-4022-AAFC-A6E53D2646A4}" srcOrd="0" destOrd="0" presId="urn:microsoft.com/office/officeart/2005/8/layout/vList5"/>
    <dgm:cxn modelId="{8BB97FF6-568B-4153-84A9-EF4B14F37678}" srcId="{9332E52A-D148-4FF0-92AD-D12063ABA7C7}" destId="{49908299-FEA8-4695-962D-DBE82E32ECD1}" srcOrd="0" destOrd="0" parTransId="{B41474D7-7A6A-407A-897B-B4A990CAA588}" sibTransId="{A3979902-16E5-466E-B3EB-C66622792096}"/>
    <dgm:cxn modelId="{A6A0F1FF-12CD-4AE7-AC6E-782AA91A698F}" type="presOf" srcId="{170EF0F1-D2E7-4A2E-A75C-55BE694F369D}" destId="{7710055A-7835-4744-9A56-30473B3E3E34}" srcOrd="0" destOrd="1" presId="urn:microsoft.com/office/officeart/2005/8/layout/vList5"/>
    <dgm:cxn modelId="{4C6825F8-C2DE-4929-8DC0-52D5B1AB52D0}" type="presParOf" srcId="{3CDA193D-4293-4BFE-BED2-9FE2D5745C5F}" destId="{D5C64593-F323-41B8-9EC5-61D1EC5E3C8D}" srcOrd="0" destOrd="0" presId="urn:microsoft.com/office/officeart/2005/8/layout/vList5"/>
    <dgm:cxn modelId="{3C8398E7-EF8B-4F7E-B823-2960B5D8AD1D}" type="presParOf" srcId="{D5C64593-F323-41B8-9EC5-61D1EC5E3C8D}" destId="{926ED004-E096-44B5-B569-9B1B0C44D543}" srcOrd="0" destOrd="0" presId="urn:microsoft.com/office/officeart/2005/8/layout/vList5"/>
    <dgm:cxn modelId="{9981F39E-F982-42FB-9301-E44C21A805C0}" type="presParOf" srcId="{D5C64593-F323-41B8-9EC5-61D1EC5E3C8D}" destId="{7C7B1586-737B-488F-A1B6-9EFAFADB34CE}" srcOrd="1" destOrd="0" presId="urn:microsoft.com/office/officeart/2005/8/layout/vList5"/>
    <dgm:cxn modelId="{88E70C4C-58EF-48D6-B69A-E70954F4DB3B}" type="presParOf" srcId="{3CDA193D-4293-4BFE-BED2-9FE2D5745C5F}" destId="{06A621BB-9F47-4FFD-BB76-19898B6A5F48}" srcOrd="1" destOrd="0" presId="urn:microsoft.com/office/officeart/2005/8/layout/vList5"/>
    <dgm:cxn modelId="{E1D56492-389C-4897-A682-A451C95EF0D6}" type="presParOf" srcId="{3CDA193D-4293-4BFE-BED2-9FE2D5745C5F}" destId="{157F855A-F1EF-4AD7-A046-2BDC87B0FE72}" srcOrd="2" destOrd="0" presId="urn:microsoft.com/office/officeart/2005/8/layout/vList5"/>
    <dgm:cxn modelId="{51CA8D62-E4C2-4072-B477-472D2CE707C9}" type="presParOf" srcId="{157F855A-F1EF-4AD7-A046-2BDC87B0FE72}" destId="{6343847E-93C1-46FA-915D-9E19C13A10B6}" srcOrd="0" destOrd="0" presId="urn:microsoft.com/office/officeart/2005/8/layout/vList5"/>
    <dgm:cxn modelId="{D9F1A7A3-1505-4D39-91B5-8016CC431D28}" type="presParOf" srcId="{157F855A-F1EF-4AD7-A046-2BDC87B0FE72}" destId="{672881CC-630B-40E4-B871-5B5B5A839FA3}" srcOrd="1" destOrd="0" presId="urn:microsoft.com/office/officeart/2005/8/layout/vList5"/>
    <dgm:cxn modelId="{FE29ED78-EA7E-4A92-BAC4-5AEC86D51558}" type="presParOf" srcId="{3CDA193D-4293-4BFE-BED2-9FE2D5745C5F}" destId="{9BCFC119-47BC-40F4-9E1A-5EBB1088F803}" srcOrd="3" destOrd="0" presId="urn:microsoft.com/office/officeart/2005/8/layout/vList5"/>
    <dgm:cxn modelId="{24D11813-4E9D-4A0E-BA85-0645D8278C97}" type="presParOf" srcId="{3CDA193D-4293-4BFE-BED2-9FE2D5745C5F}" destId="{0A1F0101-B85A-4DBA-80B6-27A2C69695CF}" srcOrd="4" destOrd="0" presId="urn:microsoft.com/office/officeart/2005/8/layout/vList5"/>
    <dgm:cxn modelId="{53EC52FF-735D-45FD-BFED-8B1723095769}" type="presParOf" srcId="{0A1F0101-B85A-4DBA-80B6-27A2C69695CF}" destId="{B3F21409-52A2-4157-852F-3B7BCDF01D17}" srcOrd="0" destOrd="0" presId="urn:microsoft.com/office/officeart/2005/8/layout/vList5"/>
    <dgm:cxn modelId="{430541FA-4E40-4C8A-A140-E7D85BFEF1EA}" type="presParOf" srcId="{0A1F0101-B85A-4DBA-80B6-27A2C69695CF}" destId="{A0797917-48CB-4022-AAFC-A6E53D2646A4}" srcOrd="1" destOrd="0" presId="urn:microsoft.com/office/officeart/2005/8/layout/vList5"/>
    <dgm:cxn modelId="{68D4A48D-9D2E-4FDB-98EC-042A5C7FF94A}" type="presParOf" srcId="{3CDA193D-4293-4BFE-BED2-9FE2D5745C5F}" destId="{105CEF14-EE8B-4344-A67A-5F75F47488EB}" srcOrd="5" destOrd="0" presId="urn:microsoft.com/office/officeart/2005/8/layout/vList5"/>
    <dgm:cxn modelId="{0F183F7F-E21D-43A8-85A1-66F7AF5DDD95}" type="presParOf" srcId="{3CDA193D-4293-4BFE-BED2-9FE2D5745C5F}" destId="{AB8280CB-F48F-45C8-A416-59F18A321DF8}" srcOrd="6" destOrd="0" presId="urn:microsoft.com/office/officeart/2005/8/layout/vList5"/>
    <dgm:cxn modelId="{BA4DF112-D12A-4B45-8C4C-97EF15F549CF}" type="presParOf" srcId="{AB8280CB-F48F-45C8-A416-59F18A321DF8}" destId="{07C3AECF-0EB6-4ABB-88EC-292157A7F2F4}" srcOrd="0" destOrd="0" presId="urn:microsoft.com/office/officeart/2005/8/layout/vList5"/>
    <dgm:cxn modelId="{97C5399F-F832-4679-ADBB-86AEFE4543F8}" type="presParOf" srcId="{AB8280CB-F48F-45C8-A416-59F18A321DF8}" destId="{7710055A-7835-4744-9A56-30473B3E3E34}" srcOrd="1" destOrd="0" presId="urn:microsoft.com/office/officeart/2005/8/layout/vList5"/>
    <dgm:cxn modelId="{C3C8C356-74B2-45BB-9621-81DCDB3CDD8B}" type="presParOf" srcId="{3CDA193D-4293-4BFE-BED2-9FE2D5745C5F}" destId="{4962C96C-E80F-41D3-B455-95F80D136656}" srcOrd="7" destOrd="0" presId="urn:microsoft.com/office/officeart/2005/8/layout/vList5"/>
    <dgm:cxn modelId="{3820EA08-538E-4BD1-A3E9-3C2A0DAABB42}" type="presParOf" srcId="{3CDA193D-4293-4BFE-BED2-9FE2D5745C5F}" destId="{5F279048-8717-449F-B397-5CAF2E69A33C}" srcOrd="8" destOrd="0" presId="urn:microsoft.com/office/officeart/2005/8/layout/vList5"/>
    <dgm:cxn modelId="{A2B1BD69-F1BF-4722-84B6-46FE9E14ACC4}" type="presParOf" srcId="{5F279048-8717-449F-B397-5CAF2E69A33C}" destId="{53E0826A-B27E-4D88-A82D-A95B7C17D3A7}" srcOrd="0" destOrd="0" presId="urn:microsoft.com/office/officeart/2005/8/layout/vList5"/>
    <dgm:cxn modelId="{62692A3B-E8FA-430D-95BB-A08FC0E28E46}" type="presParOf" srcId="{5F279048-8717-449F-B397-5CAF2E69A33C}" destId="{21E69311-B6AC-4893-89B7-8D36CDA08A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0A8566-D369-4D65-BF51-3CAEC9A0D056}" type="doc">
      <dgm:prSet loTypeId="urn:microsoft.com/office/officeart/2005/8/layout/hProcess9" loCatId="process" qsTypeId="urn:microsoft.com/office/officeart/2005/8/quickstyle/simple1" qsCatId="simple" csTypeId="urn:microsoft.com/office/officeart/2005/8/colors/accent0_1" csCatId="mainScheme" phldr="1"/>
      <dgm:spPr/>
    </dgm:pt>
    <dgm:pt modelId="{E90C517F-F50E-400E-9357-69562EEBD398}">
      <dgm:prSet phldrT="[Texto]"/>
      <dgm:spPr/>
      <dgm:t>
        <a:bodyPr/>
        <a:lstStyle/>
        <a:p>
          <a:r>
            <a:rPr lang="es-EC" dirty="0"/>
            <a:t>Limpieza	</a:t>
          </a:r>
        </a:p>
      </dgm:t>
    </dgm:pt>
    <dgm:pt modelId="{82D11A8F-5539-4108-ABAA-2EA94277B3AD}" type="parTrans" cxnId="{798641BD-3066-44E5-84CD-46D7B5FFEC69}">
      <dgm:prSet/>
      <dgm:spPr/>
      <dgm:t>
        <a:bodyPr/>
        <a:lstStyle/>
        <a:p>
          <a:endParaRPr lang="es-EC"/>
        </a:p>
      </dgm:t>
    </dgm:pt>
    <dgm:pt modelId="{F8FA74D0-2945-4C1C-B9CD-9FCC10491A68}" type="sibTrans" cxnId="{798641BD-3066-44E5-84CD-46D7B5FFEC69}">
      <dgm:prSet/>
      <dgm:spPr/>
      <dgm:t>
        <a:bodyPr/>
        <a:lstStyle/>
        <a:p>
          <a:endParaRPr lang="es-EC"/>
        </a:p>
      </dgm:t>
    </dgm:pt>
    <dgm:pt modelId="{0539ACA1-A03D-491D-85B6-D163C9A640BE}">
      <dgm:prSet phldrT="[Texto]"/>
      <dgm:spPr/>
      <dgm:t>
        <a:bodyPr/>
        <a:lstStyle/>
        <a:p>
          <a:r>
            <a:rPr lang="es-EC" dirty="0"/>
            <a:t>Pintura</a:t>
          </a:r>
        </a:p>
      </dgm:t>
    </dgm:pt>
    <dgm:pt modelId="{96114D92-8BE8-4565-8798-2D507E1596C1}" type="parTrans" cxnId="{7C176418-8119-4200-A7E6-E4A72627CFFF}">
      <dgm:prSet/>
      <dgm:spPr/>
      <dgm:t>
        <a:bodyPr/>
        <a:lstStyle/>
        <a:p>
          <a:endParaRPr lang="es-EC"/>
        </a:p>
      </dgm:t>
    </dgm:pt>
    <dgm:pt modelId="{D0DF00D8-B28C-4BCB-A06D-6F10CA4E203E}" type="sibTrans" cxnId="{7C176418-8119-4200-A7E6-E4A72627CFFF}">
      <dgm:prSet/>
      <dgm:spPr/>
      <dgm:t>
        <a:bodyPr/>
        <a:lstStyle/>
        <a:p>
          <a:endParaRPr lang="es-EC"/>
        </a:p>
      </dgm:t>
    </dgm:pt>
    <dgm:pt modelId="{A64CD0B2-A9C9-45E9-B8BF-875486F1A628}">
      <dgm:prSet phldrT="[Texto]"/>
      <dgm:spPr/>
      <dgm:t>
        <a:bodyPr/>
        <a:lstStyle/>
        <a:p>
          <a:r>
            <a:rPr lang="es-EC" dirty="0"/>
            <a:t>Cambio de Aislante Térmico</a:t>
          </a:r>
        </a:p>
      </dgm:t>
    </dgm:pt>
    <dgm:pt modelId="{D4E99DA7-7FDE-4DD2-869F-8F50A4DAE457}" type="parTrans" cxnId="{0D93C5CB-F046-48E6-8E8A-9203EA896115}">
      <dgm:prSet/>
      <dgm:spPr/>
      <dgm:t>
        <a:bodyPr/>
        <a:lstStyle/>
        <a:p>
          <a:endParaRPr lang="es-EC"/>
        </a:p>
      </dgm:t>
    </dgm:pt>
    <dgm:pt modelId="{3BB3DA4C-BEE5-4998-AC6C-EF5E7AECCBC0}" type="sibTrans" cxnId="{0D93C5CB-F046-48E6-8E8A-9203EA896115}">
      <dgm:prSet/>
      <dgm:spPr/>
      <dgm:t>
        <a:bodyPr/>
        <a:lstStyle/>
        <a:p>
          <a:endParaRPr lang="es-EC"/>
        </a:p>
      </dgm:t>
    </dgm:pt>
    <dgm:pt modelId="{EA8F132B-36B1-4A5D-A272-549740FCCC11}" type="pres">
      <dgm:prSet presAssocID="{980A8566-D369-4D65-BF51-3CAEC9A0D056}" presName="CompostProcess" presStyleCnt="0">
        <dgm:presLayoutVars>
          <dgm:dir/>
          <dgm:resizeHandles val="exact"/>
        </dgm:presLayoutVars>
      </dgm:prSet>
      <dgm:spPr/>
    </dgm:pt>
    <dgm:pt modelId="{78329F32-601B-4F28-A239-51C52BC4F474}" type="pres">
      <dgm:prSet presAssocID="{980A8566-D369-4D65-BF51-3CAEC9A0D056}" presName="arrow" presStyleLbl="bgShp" presStyleIdx="0" presStyleCnt="1"/>
      <dgm:spPr/>
    </dgm:pt>
    <dgm:pt modelId="{D2A95453-6668-476E-87BD-A5D94B1E1206}" type="pres">
      <dgm:prSet presAssocID="{980A8566-D369-4D65-BF51-3CAEC9A0D056}" presName="linearProcess" presStyleCnt="0"/>
      <dgm:spPr/>
    </dgm:pt>
    <dgm:pt modelId="{306167C7-55B6-41F5-A9E6-113C3F8A3B2A}" type="pres">
      <dgm:prSet presAssocID="{E90C517F-F50E-400E-9357-69562EEBD398}" presName="textNode" presStyleLbl="node1" presStyleIdx="0" presStyleCnt="3">
        <dgm:presLayoutVars>
          <dgm:bulletEnabled val="1"/>
        </dgm:presLayoutVars>
      </dgm:prSet>
      <dgm:spPr/>
    </dgm:pt>
    <dgm:pt modelId="{FA8DAD7A-59CB-48CF-9E4E-33DEFF003C95}" type="pres">
      <dgm:prSet presAssocID="{F8FA74D0-2945-4C1C-B9CD-9FCC10491A68}" presName="sibTrans" presStyleCnt="0"/>
      <dgm:spPr/>
    </dgm:pt>
    <dgm:pt modelId="{17052E53-ECCA-45F6-A817-4DD985D3E2C8}" type="pres">
      <dgm:prSet presAssocID="{0539ACA1-A03D-491D-85B6-D163C9A640BE}" presName="textNode" presStyleLbl="node1" presStyleIdx="1" presStyleCnt="3">
        <dgm:presLayoutVars>
          <dgm:bulletEnabled val="1"/>
        </dgm:presLayoutVars>
      </dgm:prSet>
      <dgm:spPr/>
    </dgm:pt>
    <dgm:pt modelId="{0CF7A622-DB7E-4541-AC50-9F6060D8E9CD}" type="pres">
      <dgm:prSet presAssocID="{D0DF00D8-B28C-4BCB-A06D-6F10CA4E203E}" presName="sibTrans" presStyleCnt="0"/>
      <dgm:spPr/>
    </dgm:pt>
    <dgm:pt modelId="{87AA070F-C546-4F3D-9291-9AA8669DB1E2}" type="pres">
      <dgm:prSet presAssocID="{A64CD0B2-A9C9-45E9-B8BF-875486F1A628}" presName="textNode" presStyleLbl="node1" presStyleIdx="2" presStyleCnt="3">
        <dgm:presLayoutVars>
          <dgm:bulletEnabled val="1"/>
        </dgm:presLayoutVars>
      </dgm:prSet>
      <dgm:spPr/>
    </dgm:pt>
  </dgm:ptLst>
  <dgm:cxnLst>
    <dgm:cxn modelId="{7C176418-8119-4200-A7E6-E4A72627CFFF}" srcId="{980A8566-D369-4D65-BF51-3CAEC9A0D056}" destId="{0539ACA1-A03D-491D-85B6-D163C9A640BE}" srcOrd="1" destOrd="0" parTransId="{96114D92-8BE8-4565-8798-2D507E1596C1}" sibTransId="{D0DF00D8-B28C-4BCB-A06D-6F10CA4E203E}"/>
    <dgm:cxn modelId="{93D7531A-8722-4243-8E01-6AE700B79DCD}" type="presOf" srcId="{0539ACA1-A03D-491D-85B6-D163C9A640BE}" destId="{17052E53-ECCA-45F6-A817-4DD985D3E2C8}" srcOrd="0" destOrd="0" presId="urn:microsoft.com/office/officeart/2005/8/layout/hProcess9"/>
    <dgm:cxn modelId="{B2AF333D-8AF3-410F-9899-99F6CB1968E6}" type="presOf" srcId="{E90C517F-F50E-400E-9357-69562EEBD398}" destId="{306167C7-55B6-41F5-A9E6-113C3F8A3B2A}" srcOrd="0" destOrd="0" presId="urn:microsoft.com/office/officeart/2005/8/layout/hProcess9"/>
    <dgm:cxn modelId="{F0B2A365-1845-4132-A79F-8924D2427EC7}" type="presOf" srcId="{A64CD0B2-A9C9-45E9-B8BF-875486F1A628}" destId="{87AA070F-C546-4F3D-9291-9AA8669DB1E2}" srcOrd="0" destOrd="0" presId="urn:microsoft.com/office/officeart/2005/8/layout/hProcess9"/>
    <dgm:cxn modelId="{1FCCF048-3F6B-49A9-B01E-39DDAA2DC663}" type="presOf" srcId="{980A8566-D369-4D65-BF51-3CAEC9A0D056}" destId="{EA8F132B-36B1-4A5D-A272-549740FCCC11}" srcOrd="0" destOrd="0" presId="urn:microsoft.com/office/officeart/2005/8/layout/hProcess9"/>
    <dgm:cxn modelId="{798641BD-3066-44E5-84CD-46D7B5FFEC69}" srcId="{980A8566-D369-4D65-BF51-3CAEC9A0D056}" destId="{E90C517F-F50E-400E-9357-69562EEBD398}" srcOrd="0" destOrd="0" parTransId="{82D11A8F-5539-4108-ABAA-2EA94277B3AD}" sibTransId="{F8FA74D0-2945-4C1C-B9CD-9FCC10491A68}"/>
    <dgm:cxn modelId="{0D93C5CB-F046-48E6-8E8A-9203EA896115}" srcId="{980A8566-D369-4D65-BF51-3CAEC9A0D056}" destId="{A64CD0B2-A9C9-45E9-B8BF-875486F1A628}" srcOrd="2" destOrd="0" parTransId="{D4E99DA7-7FDE-4DD2-869F-8F50A4DAE457}" sibTransId="{3BB3DA4C-BEE5-4998-AC6C-EF5E7AECCBC0}"/>
    <dgm:cxn modelId="{BF7944BA-B9BE-49A6-8039-31E636B07E3D}" type="presParOf" srcId="{EA8F132B-36B1-4A5D-A272-549740FCCC11}" destId="{78329F32-601B-4F28-A239-51C52BC4F474}" srcOrd="0" destOrd="0" presId="urn:microsoft.com/office/officeart/2005/8/layout/hProcess9"/>
    <dgm:cxn modelId="{978110D1-3E30-4A93-B299-12314BEAD8A1}" type="presParOf" srcId="{EA8F132B-36B1-4A5D-A272-549740FCCC11}" destId="{D2A95453-6668-476E-87BD-A5D94B1E1206}" srcOrd="1" destOrd="0" presId="urn:microsoft.com/office/officeart/2005/8/layout/hProcess9"/>
    <dgm:cxn modelId="{3A5E95DE-758F-4FBA-87A6-D959FED226AD}" type="presParOf" srcId="{D2A95453-6668-476E-87BD-A5D94B1E1206}" destId="{306167C7-55B6-41F5-A9E6-113C3F8A3B2A}" srcOrd="0" destOrd="0" presId="urn:microsoft.com/office/officeart/2005/8/layout/hProcess9"/>
    <dgm:cxn modelId="{1A176F1D-B897-49F6-B451-398378EDEA14}" type="presParOf" srcId="{D2A95453-6668-476E-87BD-A5D94B1E1206}" destId="{FA8DAD7A-59CB-48CF-9E4E-33DEFF003C95}" srcOrd="1" destOrd="0" presId="urn:microsoft.com/office/officeart/2005/8/layout/hProcess9"/>
    <dgm:cxn modelId="{215E9E9C-6345-4D68-A943-0772274CE3EE}" type="presParOf" srcId="{D2A95453-6668-476E-87BD-A5D94B1E1206}" destId="{17052E53-ECCA-45F6-A817-4DD985D3E2C8}" srcOrd="2" destOrd="0" presId="urn:microsoft.com/office/officeart/2005/8/layout/hProcess9"/>
    <dgm:cxn modelId="{5FA19989-73E4-4C4E-B594-BA44D89C92D8}" type="presParOf" srcId="{D2A95453-6668-476E-87BD-A5D94B1E1206}" destId="{0CF7A622-DB7E-4541-AC50-9F6060D8E9CD}" srcOrd="3" destOrd="0" presId="urn:microsoft.com/office/officeart/2005/8/layout/hProcess9"/>
    <dgm:cxn modelId="{62A0A1D7-D6BC-4F42-B174-5618450563CD}" type="presParOf" srcId="{D2A95453-6668-476E-87BD-A5D94B1E1206}" destId="{87AA070F-C546-4F3D-9291-9AA8669DB1E2}"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0A8566-D369-4D65-BF51-3CAEC9A0D056}" type="doc">
      <dgm:prSet loTypeId="urn:microsoft.com/office/officeart/2005/8/layout/hProcess9" loCatId="process" qsTypeId="urn:microsoft.com/office/officeart/2005/8/quickstyle/simple1" qsCatId="simple" csTypeId="urn:microsoft.com/office/officeart/2005/8/colors/accent0_1" csCatId="mainScheme" phldr="1"/>
      <dgm:spPr/>
    </dgm:pt>
    <dgm:pt modelId="{E90C517F-F50E-400E-9357-69562EEBD398}">
      <dgm:prSet phldrT="[Texto]"/>
      <dgm:spPr/>
      <dgm:t>
        <a:bodyPr/>
        <a:lstStyle/>
        <a:p>
          <a:r>
            <a:rPr lang="es-EC" dirty="0"/>
            <a:t>Soldadura del Ducto</a:t>
          </a:r>
        </a:p>
      </dgm:t>
    </dgm:pt>
    <dgm:pt modelId="{82D11A8F-5539-4108-ABAA-2EA94277B3AD}" type="parTrans" cxnId="{798641BD-3066-44E5-84CD-46D7B5FFEC69}">
      <dgm:prSet/>
      <dgm:spPr/>
      <dgm:t>
        <a:bodyPr/>
        <a:lstStyle/>
        <a:p>
          <a:endParaRPr lang="es-EC"/>
        </a:p>
      </dgm:t>
    </dgm:pt>
    <dgm:pt modelId="{F8FA74D0-2945-4C1C-B9CD-9FCC10491A68}" type="sibTrans" cxnId="{798641BD-3066-44E5-84CD-46D7B5FFEC69}">
      <dgm:prSet/>
      <dgm:spPr/>
      <dgm:t>
        <a:bodyPr/>
        <a:lstStyle/>
        <a:p>
          <a:endParaRPr lang="es-EC"/>
        </a:p>
      </dgm:t>
    </dgm:pt>
    <dgm:pt modelId="{0539ACA1-A03D-491D-85B6-D163C9A640BE}">
      <dgm:prSet phldrT="[Texto]"/>
      <dgm:spPr/>
      <dgm:t>
        <a:bodyPr/>
        <a:lstStyle/>
        <a:p>
          <a:r>
            <a:rPr lang="es-EC" dirty="0"/>
            <a:t>Ensamblaje y Pintura</a:t>
          </a:r>
        </a:p>
      </dgm:t>
    </dgm:pt>
    <dgm:pt modelId="{96114D92-8BE8-4565-8798-2D507E1596C1}" type="parTrans" cxnId="{7C176418-8119-4200-A7E6-E4A72627CFFF}">
      <dgm:prSet/>
      <dgm:spPr/>
      <dgm:t>
        <a:bodyPr/>
        <a:lstStyle/>
        <a:p>
          <a:endParaRPr lang="es-EC"/>
        </a:p>
      </dgm:t>
    </dgm:pt>
    <dgm:pt modelId="{D0DF00D8-B28C-4BCB-A06D-6F10CA4E203E}" type="sibTrans" cxnId="{7C176418-8119-4200-A7E6-E4A72627CFFF}">
      <dgm:prSet/>
      <dgm:spPr/>
      <dgm:t>
        <a:bodyPr/>
        <a:lstStyle/>
        <a:p>
          <a:endParaRPr lang="es-EC"/>
        </a:p>
      </dgm:t>
    </dgm:pt>
    <dgm:pt modelId="{A64CD0B2-A9C9-45E9-B8BF-875486F1A628}">
      <dgm:prSet phldrT="[Texto]"/>
      <dgm:spPr/>
      <dgm:t>
        <a:bodyPr/>
        <a:lstStyle/>
        <a:p>
          <a:r>
            <a:rPr lang="es-EC" dirty="0"/>
            <a:t>Cambio de Empaquetadura</a:t>
          </a:r>
        </a:p>
      </dgm:t>
    </dgm:pt>
    <dgm:pt modelId="{D4E99DA7-7FDE-4DD2-869F-8F50A4DAE457}" type="parTrans" cxnId="{0D93C5CB-F046-48E6-8E8A-9203EA896115}">
      <dgm:prSet/>
      <dgm:spPr/>
      <dgm:t>
        <a:bodyPr/>
        <a:lstStyle/>
        <a:p>
          <a:endParaRPr lang="es-EC"/>
        </a:p>
      </dgm:t>
    </dgm:pt>
    <dgm:pt modelId="{3BB3DA4C-BEE5-4998-AC6C-EF5E7AECCBC0}" type="sibTrans" cxnId="{0D93C5CB-F046-48E6-8E8A-9203EA896115}">
      <dgm:prSet/>
      <dgm:spPr/>
      <dgm:t>
        <a:bodyPr/>
        <a:lstStyle/>
        <a:p>
          <a:endParaRPr lang="es-EC"/>
        </a:p>
      </dgm:t>
    </dgm:pt>
    <dgm:pt modelId="{EA8F132B-36B1-4A5D-A272-549740FCCC11}" type="pres">
      <dgm:prSet presAssocID="{980A8566-D369-4D65-BF51-3CAEC9A0D056}" presName="CompostProcess" presStyleCnt="0">
        <dgm:presLayoutVars>
          <dgm:dir/>
          <dgm:resizeHandles val="exact"/>
        </dgm:presLayoutVars>
      </dgm:prSet>
      <dgm:spPr/>
    </dgm:pt>
    <dgm:pt modelId="{78329F32-601B-4F28-A239-51C52BC4F474}" type="pres">
      <dgm:prSet presAssocID="{980A8566-D369-4D65-BF51-3CAEC9A0D056}" presName="arrow" presStyleLbl="bgShp" presStyleIdx="0" presStyleCnt="1"/>
      <dgm:spPr/>
    </dgm:pt>
    <dgm:pt modelId="{D2A95453-6668-476E-87BD-A5D94B1E1206}" type="pres">
      <dgm:prSet presAssocID="{980A8566-D369-4D65-BF51-3CAEC9A0D056}" presName="linearProcess" presStyleCnt="0"/>
      <dgm:spPr/>
    </dgm:pt>
    <dgm:pt modelId="{306167C7-55B6-41F5-A9E6-113C3F8A3B2A}" type="pres">
      <dgm:prSet presAssocID="{E90C517F-F50E-400E-9357-69562EEBD398}" presName="textNode" presStyleLbl="node1" presStyleIdx="0" presStyleCnt="3">
        <dgm:presLayoutVars>
          <dgm:bulletEnabled val="1"/>
        </dgm:presLayoutVars>
      </dgm:prSet>
      <dgm:spPr/>
    </dgm:pt>
    <dgm:pt modelId="{FA8DAD7A-59CB-48CF-9E4E-33DEFF003C95}" type="pres">
      <dgm:prSet presAssocID="{F8FA74D0-2945-4C1C-B9CD-9FCC10491A68}" presName="sibTrans" presStyleCnt="0"/>
      <dgm:spPr/>
    </dgm:pt>
    <dgm:pt modelId="{17052E53-ECCA-45F6-A817-4DD985D3E2C8}" type="pres">
      <dgm:prSet presAssocID="{0539ACA1-A03D-491D-85B6-D163C9A640BE}" presName="textNode" presStyleLbl="node1" presStyleIdx="1" presStyleCnt="3">
        <dgm:presLayoutVars>
          <dgm:bulletEnabled val="1"/>
        </dgm:presLayoutVars>
      </dgm:prSet>
      <dgm:spPr/>
    </dgm:pt>
    <dgm:pt modelId="{0CF7A622-DB7E-4541-AC50-9F6060D8E9CD}" type="pres">
      <dgm:prSet presAssocID="{D0DF00D8-B28C-4BCB-A06D-6F10CA4E203E}" presName="sibTrans" presStyleCnt="0"/>
      <dgm:spPr/>
    </dgm:pt>
    <dgm:pt modelId="{87AA070F-C546-4F3D-9291-9AA8669DB1E2}" type="pres">
      <dgm:prSet presAssocID="{A64CD0B2-A9C9-45E9-B8BF-875486F1A628}" presName="textNode" presStyleLbl="node1" presStyleIdx="2" presStyleCnt="3">
        <dgm:presLayoutVars>
          <dgm:bulletEnabled val="1"/>
        </dgm:presLayoutVars>
      </dgm:prSet>
      <dgm:spPr/>
    </dgm:pt>
  </dgm:ptLst>
  <dgm:cxnLst>
    <dgm:cxn modelId="{7C176418-8119-4200-A7E6-E4A72627CFFF}" srcId="{980A8566-D369-4D65-BF51-3CAEC9A0D056}" destId="{0539ACA1-A03D-491D-85B6-D163C9A640BE}" srcOrd="1" destOrd="0" parTransId="{96114D92-8BE8-4565-8798-2D507E1596C1}" sibTransId="{D0DF00D8-B28C-4BCB-A06D-6F10CA4E203E}"/>
    <dgm:cxn modelId="{93D7531A-8722-4243-8E01-6AE700B79DCD}" type="presOf" srcId="{0539ACA1-A03D-491D-85B6-D163C9A640BE}" destId="{17052E53-ECCA-45F6-A817-4DD985D3E2C8}" srcOrd="0" destOrd="0" presId="urn:microsoft.com/office/officeart/2005/8/layout/hProcess9"/>
    <dgm:cxn modelId="{B2AF333D-8AF3-410F-9899-99F6CB1968E6}" type="presOf" srcId="{E90C517F-F50E-400E-9357-69562EEBD398}" destId="{306167C7-55B6-41F5-A9E6-113C3F8A3B2A}" srcOrd="0" destOrd="0" presId="urn:microsoft.com/office/officeart/2005/8/layout/hProcess9"/>
    <dgm:cxn modelId="{F0B2A365-1845-4132-A79F-8924D2427EC7}" type="presOf" srcId="{A64CD0B2-A9C9-45E9-B8BF-875486F1A628}" destId="{87AA070F-C546-4F3D-9291-9AA8669DB1E2}" srcOrd="0" destOrd="0" presId="urn:microsoft.com/office/officeart/2005/8/layout/hProcess9"/>
    <dgm:cxn modelId="{1FCCF048-3F6B-49A9-B01E-39DDAA2DC663}" type="presOf" srcId="{980A8566-D369-4D65-BF51-3CAEC9A0D056}" destId="{EA8F132B-36B1-4A5D-A272-549740FCCC11}" srcOrd="0" destOrd="0" presId="urn:microsoft.com/office/officeart/2005/8/layout/hProcess9"/>
    <dgm:cxn modelId="{798641BD-3066-44E5-84CD-46D7B5FFEC69}" srcId="{980A8566-D369-4D65-BF51-3CAEC9A0D056}" destId="{E90C517F-F50E-400E-9357-69562EEBD398}" srcOrd="0" destOrd="0" parTransId="{82D11A8F-5539-4108-ABAA-2EA94277B3AD}" sibTransId="{F8FA74D0-2945-4C1C-B9CD-9FCC10491A68}"/>
    <dgm:cxn modelId="{0D93C5CB-F046-48E6-8E8A-9203EA896115}" srcId="{980A8566-D369-4D65-BF51-3CAEC9A0D056}" destId="{A64CD0B2-A9C9-45E9-B8BF-875486F1A628}" srcOrd="2" destOrd="0" parTransId="{D4E99DA7-7FDE-4DD2-869F-8F50A4DAE457}" sibTransId="{3BB3DA4C-BEE5-4998-AC6C-EF5E7AECCBC0}"/>
    <dgm:cxn modelId="{BF7944BA-B9BE-49A6-8039-31E636B07E3D}" type="presParOf" srcId="{EA8F132B-36B1-4A5D-A272-549740FCCC11}" destId="{78329F32-601B-4F28-A239-51C52BC4F474}" srcOrd="0" destOrd="0" presId="urn:microsoft.com/office/officeart/2005/8/layout/hProcess9"/>
    <dgm:cxn modelId="{978110D1-3E30-4A93-B299-12314BEAD8A1}" type="presParOf" srcId="{EA8F132B-36B1-4A5D-A272-549740FCCC11}" destId="{D2A95453-6668-476E-87BD-A5D94B1E1206}" srcOrd="1" destOrd="0" presId="urn:microsoft.com/office/officeart/2005/8/layout/hProcess9"/>
    <dgm:cxn modelId="{3A5E95DE-758F-4FBA-87A6-D959FED226AD}" type="presParOf" srcId="{D2A95453-6668-476E-87BD-A5D94B1E1206}" destId="{306167C7-55B6-41F5-A9E6-113C3F8A3B2A}" srcOrd="0" destOrd="0" presId="urn:microsoft.com/office/officeart/2005/8/layout/hProcess9"/>
    <dgm:cxn modelId="{1A176F1D-B897-49F6-B451-398378EDEA14}" type="presParOf" srcId="{D2A95453-6668-476E-87BD-A5D94B1E1206}" destId="{FA8DAD7A-59CB-48CF-9E4E-33DEFF003C95}" srcOrd="1" destOrd="0" presId="urn:microsoft.com/office/officeart/2005/8/layout/hProcess9"/>
    <dgm:cxn modelId="{215E9E9C-6345-4D68-A943-0772274CE3EE}" type="presParOf" srcId="{D2A95453-6668-476E-87BD-A5D94B1E1206}" destId="{17052E53-ECCA-45F6-A817-4DD985D3E2C8}" srcOrd="2" destOrd="0" presId="urn:microsoft.com/office/officeart/2005/8/layout/hProcess9"/>
    <dgm:cxn modelId="{5FA19989-73E4-4C4E-B594-BA44D89C92D8}" type="presParOf" srcId="{D2A95453-6668-476E-87BD-A5D94B1E1206}" destId="{0CF7A622-DB7E-4541-AC50-9F6060D8E9CD}" srcOrd="3" destOrd="0" presId="urn:microsoft.com/office/officeart/2005/8/layout/hProcess9"/>
    <dgm:cxn modelId="{62A0A1D7-D6BC-4F42-B174-5618450563CD}" type="presParOf" srcId="{D2A95453-6668-476E-87BD-A5D94B1E1206}" destId="{87AA070F-C546-4F3D-9291-9AA8669DB1E2}"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0A8566-D369-4D65-BF51-3CAEC9A0D056}" type="doc">
      <dgm:prSet loTypeId="urn:microsoft.com/office/officeart/2005/8/layout/hProcess9" loCatId="process" qsTypeId="urn:microsoft.com/office/officeart/2005/8/quickstyle/simple1" qsCatId="simple" csTypeId="urn:microsoft.com/office/officeart/2005/8/colors/accent0_1" csCatId="mainScheme" phldr="1"/>
      <dgm:spPr/>
    </dgm:pt>
    <dgm:pt modelId="{E90C517F-F50E-400E-9357-69562EEBD398}">
      <dgm:prSet phldrT="[Texto]"/>
      <dgm:spPr/>
      <dgm:t>
        <a:bodyPr/>
        <a:lstStyle/>
        <a:p>
          <a:r>
            <a:rPr lang="es-EC" dirty="0"/>
            <a:t>Inspección Visual	</a:t>
          </a:r>
        </a:p>
      </dgm:t>
    </dgm:pt>
    <dgm:pt modelId="{82D11A8F-5539-4108-ABAA-2EA94277B3AD}" type="parTrans" cxnId="{798641BD-3066-44E5-84CD-46D7B5FFEC69}">
      <dgm:prSet/>
      <dgm:spPr/>
      <dgm:t>
        <a:bodyPr/>
        <a:lstStyle/>
        <a:p>
          <a:endParaRPr lang="es-EC"/>
        </a:p>
      </dgm:t>
    </dgm:pt>
    <dgm:pt modelId="{F8FA74D0-2945-4C1C-B9CD-9FCC10491A68}" type="sibTrans" cxnId="{798641BD-3066-44E5-84CD-46D7B5FFEC69}">
      <dgm:prSet/>
      <dgm:spPr/>
      <dgm:t>
        <a:bodyPr/>
        <a:lstStyle/>
        <a:p>
          <a:endParaRPr lang="es-EC"/>
        </a:p>
      </dgm:t>
    </dgm:pt>
    <dgm:pt modelId="{0539ACA1-A03D-491D-85B6-D163C9A640BE}">
      <dgm:prSet phldrT="[Texto]"/>
      <dgm:spPr/>
      <dgm:t>
        <a:bodyPr/>
        <a:lstStyle/>
        <a:p>
          <a:r>
            <a:rPr lang="es-EC" dirty="0"/>
            <a:t>Inspección Asistida</a:t>
          </a:r>
        </a:p>
      </dgm:t>
    </dgm:pt>
    <dgm:pt modelId="{96114D92-8BE8-4565-8798-2D507E1596C1}" type="parTrans" cxnId="{7C176418-8119-4200-A7E6-E4A72627CFFF}">
      <dgm:prSet/>
      <dgm:spPr/>
      <dgm:t>
        <a:bodyPr/>
        <a:lstStyle/>
        <a:p>
          <a:endParaRPr lang="es-EC"/>
        </a:p>
      </dgm:t>
    </dgm:pt>
    <dgm:pt modelId="{D0DF00D8-B28C-4BCB-A06D-6F10CA4E203E}" type="sibTrans" cxnId="{7C176418-8119-4200-A7E6-E4A72627CFFF}">
      <dgm:prSet/>
      <dgm:spPr/>
      <dgm:t>
        <a:bodyPr/>
        <a:lstStyle/>
        <a:p>
          <a:endParaRPr lang="es-EC"/>
        </a:p>
      </dgm:t>
    </dgm:pt>
    <dgm:pt modelId="{A64CD0B2-A9C9-45E9-B8BF-875486F1A628}">
      <dgm:prSet phldrT="[Texto]"/>
      <dgm:spPr/>
      <dgm:t>
        <a:bodyPr/>
        <a:lstStyle/>
        <a:p>
          <a:r>
            <a:rPr lang="es-EC" dirty="0"/>
            <a:t>Limpieza de la </a:t>
          </a:r>
          <a:r>
            <a:rPr lang="es-EC" dirty="0" err="1"/>
            <a:t>Periféria</a:t>
          </a:r>
          <a:endParaRPr lang="es-EC" dirty="0"/>
        </a:p>
      </dgm:t>
    </dgm:pt>
    <dgm:pt modelId="{D4E99DA7-7FDE-4DD2-869F-8F50A4DAE457}" type="parTrans" cxnId="{0D93C5CB-F046-48E6-8E8A-9203EA896115}">
      <dgm:prSet/>
      <dgm:spPr/>
      <dgm:t>
        <a:bodyPr/>
        <a:lstStyle/>
        <a:p>
          <a:endParaRPr lang="es-EC"/>
        </a:p>
      </dgm:t>
    </dgm:pt>
    <dgm:pt modelId="{3BB3DA4C-BEE5-4998-AC6C-EF5E7AECCBC0}" type="sibTrans" cxnId="{0D93C5CB-F046-48E6-8E8A-9203EA896115}">
      <dgm:prSet/>
      <dgm:spPr/>
      <dgm:t>
        <a:bodyPr/>
        <a:lstStyle/>
        <a:p>
          <a:endParaRPr lang="es-EC"/>
        </a:p>
      </dgm:t>
    </dgm:pt>
    <dgm:pt modelId="{EA8F132B-36B1-4A5D-A272-549740FCCC11}" type="pres">
      <dgm:prSet presAssocID="{980A8566-D369-4D65-BF51-3CAEC9A0D056}" presName="CompostProcess" presStyleCnt="0">
        <dgm:presLayoutVars>
          <dgm:dir/>
          <dgm:resizeHandles val="exact"/>
        </dgm:presLayoutVars>
      </dgm:prSet>
      <dgm:spPr/>
    </dgm:pt>
    <dgm:pt modelId="{78329F32-601B-4F28-A239-51C52BC4F474}" type="pres">
      <dgm:prSet presAssocID="{980A8566-D369-4D65-BF51-3CAEC9A0D056}" presName="arrow" presStyleLbl="bgShp" presStyleIdx="0" presStyleCnt="1"/>
      <dgm:spPr/>
    </dgm:pt>
    <dgm:pt modelId="{D2A95453-6668-476E-87BD-A5D94B1E1206}" type="pres">
      <dgm:prSet presAssocID="{980A8566-D369-4D65-BF51-3CAEC9A0D056}" presName="linearProcess" presStyleCnt="0"/>
      <dgm:spPr/>
    </dgm:pt>
    <dgm:pt modelId="{306167C7-55B6-41F5-A9E6-113C3F8A3B2A}" type="pres">
      <dgm:prSet presAssocID="{E90C517F-F50E-400E-9357-69562EEBD398}" presName="textNode" presStyleLbl="node1" presStyleIdx="0" presStyleCnt="3">
        <dgm:presLayoutVars>
          <dgm:bulletEnabled val="1"/>
        </dgm:presLayoutVars>
      </dgm:prSet>
      <dgm:spPr/>
    </dgm:pt>
    <dgm:pt modelId="{FA8DAD7A-59CB-48CF-9E4E-33DEFF003C95}" type="pres">
      <dgm:prSet presAssocID="{F8FA74D0-2945-4C1C-B9CD-9FCC10491A68}" presName="sibTrans" presStyleCnt="0"/>
      <dgm:spPr/>
    </dgm:pt>
    <dgm:pt modelId="{17052E53-ECCA-45F6-A817-4DD985D3E2C8}" type="pres">
      <dgm:prSet presAssocID="{0539ACA1-A03D-491D-85B6-D163C9A640BE}" presName="textNode" presStyleLbl="node1" presStyleIdx="1" presStyleCnt="3">
        <dgm:presLayoutVars>
          <dgm:bulletEnabled val="1"/>
        </dgm:presLayoutVars>
      </dgm:prSet>
      <dgm:spPr/>
    </dgm:pt>
    <dgm:pt modelId="{0CF7A622-DB7E-4541-AC50-9F6060D8E9CD}" type="pres">
      <dgm:prSet presAssocID="{D0DF00D8-B28C-4BCB-A06D-6F10CA4E203E}" presName="sibTrans" presStyleCnt="0"/>
      <dgm:spPr/>
    </dgm:pt>
    <dgm:pt modelId="{87AA070F-C546-4F3D-9291-9AA8669DB1E2}" type="pres">
      <dgm:prSet presAssocID="{A64CD0B2-A9C9-45E9-B8BF-875486F1A628}" presName="textNode" presStyleLbl="node1" presStyleIdx="2" presStyleCnt="3">
        <dgm:presLayoutVars>
          <dgm:bulletEnabled val="1"/>
        </dgm:presLayoutVars>
      </dgm:prSet>
      <dgm:spPr/>
    </dgm:pt>
  </dgm:ptLst>
  <dgm:cxnLst>
    <dgm:cxn modelId="{7C176418-8119-4200-A7E6-E4A72627CFFF}" srcId="{980A8566-D369-4D65-BF51-3CAEC9A0D056}" destId="{0539ACA1-A03D-491D-85B6-D163C9A640BE}" srcOrd="1" destOrd="0" parTransId="{96114D92-8BE8-4565-8798-2D507E1596C1}" sibTransId="{D0DF00D8-B28C-4BCB-A06D-6F10CA4E203E}"/>
    <dgm:cxn modelId="{93D7531A-8722-4243-8E01-6AE700B79DCD}" type="presOf" srcId="{0539ACA1-A03D-491D-85B6-D163C9A640BE}" destId="{17052E53-ECCA-45F6-A817-4DD985D3E2C8}" srcOrd="0" destOrd="0" presId="urn:microsoft.com/office/officeart/2005/8/layout/hProcess9"/>
    <dgm:cxn modelId="{B2AF333D-8AF3-410F-9899-99F6CB1968E6}" type="presOf" srcId="{E90C517F-F50E-400E-9357-69562EEBD398}" destId="{306167C7-55B6-41F5-A9E6-113C3F8A3B2A}" srcOrd="0" destOrd="0" presId="urn:microsoft.com/office/officeart/2005/8/layout/hProcess9"/>
    <dgm:cxn modelId="{F0B2A365-1845-4132-A79F-8924D2427EC7}" type="presOf" srcId="{A64CD0B2-A9C9-45E9-B8BF-875486F1A628}" destId="{87AA070F-C546-4F3D-9291-9AA8669DB1E2}" srcOrd="0" destOrd="0" presId="urn:microsoft.com/office/officeart/2005/8/layout/hProcess9"/>
    <dgm:cxn modelId="{1FCCF048-3F6B-49A9-B01E-39DDAA2DC663}" type="presOf" srcId="{980A8566-D369-4D65-BF51-3CAEC9A0D056}" destId="{EA8F132B-36B1-4A5D-A272-549740FCCC11}" srcOrd="0" destOrd="0" presId="urn:microsoft.com/office/officeart/2005/8/layout/hProcess9"/>
    <dgm:cxn modelId="{798641BD-3066-44E5-84CD-46D7B5FFEC69}" srcId="{980A8566-D369-4D65-BF51-3CAEC9A0D056}" destId="{E90C517F-F50E-400E-9357-69562EEBD398}" srcOrd="0" destOrd="0" parTransId="{82D11A8F-5539-4108-ABAA-2EA94277B3AD}" sibTransId="{F8FA74D0-2945-4C1C-B9CD-9FCC10491A68}"/>
    <dgm:cxn modelId="{0D93C5CB-F046-48E6-8E8A-9203EA896115}" srcId="{980A8566-D369-4D65-BF51-3CAEC9A0D056}" destId="{A64CD0B2-A9C9-45E9-B8BF-875486F1A628}" srcOrd="2" destOrd="0" parTransId="{D4E99DA7-7FDE-4DD2-869F-8F50A4DAE457}" sibTransId="{3BB3DA4C-BEE5-4998-AC6C-EF5E7AECCBC0}"/>
    <dgm:cxn modelId="{BF7944BA-B9BE-49A6-8039-31E636B07E3D}" type="presParOf" srcId="{EA8F132B-36B1-4A5D-A272-549740FCCC11}" destId="{78329F32-601B-4F28-A239-51C52BC4F474}" srcOrd="0" destOrd="0" presId="urn:microsoft.com/office/officeart/2005/8/layout/hProcess9"/>
    <dgm:cxn modelId="{978110D1-3E30-4A93-B299-12314BEAD8A1}" type="presParOf" srcId="{EA8F132B-36B1-4A5D-A272-549740FCCC11}" destId="{D2A95453-6668-476E-87BD-A5D94B1E1206}" srcOrd="1" destOrd="0" presId="urn:microsoft.com/office/officeart/2005/8/layout/hProcess9"/>
    <dgm:cxn modelId="{3A5E95DE-758F-4FBA-87A6-D959FED226AD}" type="presParOf" srcId="{D2A95453-6668-476E-87BD-A5D94B1E1206}" destId="{306167C7-55B6-41F5-A9E6-113C3F8A3B2A}" srcOrd="0" destOrd="0" presId="urn:microsoft.com/office/officeart/2005/8/layout/hProcess9"/>
    <dgm:cxn modelId="{1A176F1D-B897-49F6-B451-398378EDEA14}" type="presParOf" srcId="{D2A95453-6668-476E-87BD-A5D94B1E1206}" destId="{FA8DAD7A-59CB-48CF-9E4E-33DEFF003C95}" srcOrd="1" destOrd="0" presId="urn:microsoft.com/office/officeart/2005/8/layout/hProcess9"/>
    <dgm:cxn modelId="{215E9E9C-6345-4D68-A943-0772274CE3EE}" type="presParOf" srcId="{D2A95453-6668-476E-87BD-A5D94B1E1206}" destId="{17052E53-ECCA-45F6-A817-4DD985D3E2C8}" srcOrd="2" destOrd="0" presId="urn:microsoft.com/office/officeart/2005/8/layout/hProcess9"/>
    <dgm:cxn modelId="{5FA19989-73E4-4C4E-B594-BA44D89C92D8}" type="presParOf" srcId="{D2A95453-6668-476E-87BD-A5D94B1E1206}" destId="{0CF7A622-DB7E-4541-AC50-9F6060D8E9CD}" srcOrd="3" destOrd="0" presId="urn:microsoft.com/office/officeart/2005/8/layout/hProcess9"/>
    <dgm:cxn modelId="{62A0A1D7-D6BC-4F42-B174-5618450563CD}" type="presParOf" srcId="{D2A95453-6668-476E-87BD-A5D94B1E1206}" destId="{87AA070F-C546-4F3D-9291-9AA8669DB1E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0DE394-D37B-4C43-97C5-239F454714C9}" type="doc">
      <dgm:prSet loTypeId="urn:microsoft.com/office/officeart/2005/8/layout/hList7" loCatId="process" qsTypeId="urn:microsoft.com/office/officeart/2005/8/quickstyle/simple1" qsCatId="simple" csTypeId="urn:microsoft.com/office/officeart/2005/8/colors/accent0_1" csCatId="mainScheme" phldr="1"/>
      <dgm:spPr/>
    </dgm:pt>
    <dgm:pt modelId="{DC64CE43-09FF-440D-849F-3C31DFD3265E}">
      <dgm:prSet phldrT="[Texto]" custT="1"/>
      <dgm:spPr/>
      <dgm:t>
        <a:bodyPr/>
        <a:lstStyle/>
        <a:p>
          <a:pPr>
            <a:lnSpc>
              <a:spcPct val="150000"/>
            </a:lnSpc>
          </a:pPr>
          <a:r>
            <a:rPr lang="es-ES" sz="1600" dirty="0"/>
            <a:t>Implementación del sistema de control de llama.</a:t>
          </a:r>
        </a:p>
      </dgm:t>
    </dgm:pt>
    <dgm:pt modelId="{A4229D13-C75F-4C53-A125-F055EC423A8E}" type="parTrans" cxnId="{D9CD11E9-C20F-4B43-B8E7-FCC0F2E53198}">
      <dgm:prSet/>
      <dgm:spPr/>
      <dgm:t>
        <a:bodyPr/>
        <a:lstStyle/>
        <a:p>
          <a:endParaRPr lang="es-ES"/>
        </a:p>
      </dgm:t>
    </dgm:pt>
    <dgm:pt modelId="{82C2F44B-7E9B-4D30-B893-34188433A103}" type="sibTrans" cxnId="{D9CD11E9-C20F-4B43-B8E7-FCC0F2E53198}">
      <dgm:prSet/>
      <dgm:spPr/>
      <dgm:t>
        <a:bodyPr/>
        <a:lstStyle/>
        <a:p>
          <a:endParaRPr lang="es-ES" dirty="0"/>
        </a:p>
      </dgm:t>
    </dgm:pt>
    <dgm:pt modelId="{E053B414-98DE-4C12-9BC3-DD876CE4AC3A}">
      <dgm:prSet phldrT="[Texto]" custT="1"/>
      <dgm:spPr/>
      <dgm:t>
        <a:bodyPr/>
        <a:lstStyle/>
        <a:p>
          <a:pPr>
            <a:lnSpc>
              <a:spcPct val="150000"/>
            </a:lnSpc>
          </a:pPr>
          <a:endParaRPr lang="es-ES" sz="1600" dirty="0"/>
        </a:p>
        <a:p>
          <a:pPr>
            <a:lnSpc>
              <a:spcPct val="150000"/>
            </a:lnSpc>
          </a:pPr>
          <a:r>
            <a:rPr lang="es-ES" sz="1600" dirty="0"/>
            <a:t>Selección de  sensores de temperatura y presión.</a:t>
          </a:r>
        </a:p>
        <a:p>
          <a:pPr>
            <a:lnSpc>
              <a:spcPct val="150000"/>
            </a:lnSpc>
          </a:pPr>
          <a:r>
            <a:rPr lang="es-ES" sz="1600" dirty="0"/>
            <a:t>Selección de controladores PID</a:t>
          </a:r>
          <a:endParaRPr lang="es-ES" sz="1400" dirty="0"/>
        </a:p>
      </dgm:t>
    </dgm:pt>
    <dgm:pt modelId="{6053B4BB-516E-415B-AD97-5B474196471E}" type="parTrans" cxnId="{1AE1FCAD-CA74-4792-81D0-B7AF3403D20E}">
      <dgm:prSet/>
      <dgm:spPr/>
      <dgm:t>
        <a:bodyPr/>
        <a:lstStyle/>
        <a:p>
          <a:endParaRPr lang="es-ES"/>
        </a:p>
      </dgm:t>
    </dgm:pt>
    <dgm:pt modelId="{B728241A-1BC9-4F24-A2B4-A0A3BC8FA487}" type="sibTrans" cxnId="{1AE1FCAD-CA74-4792-81D0-B7AF3403D20E}">
      <dgm:prSet/>
      <dgm:spPr/>
      <dgm:t>
        <a:bodyPr/>
        <a:lstStyle/>
        <a:p>
          <a:endParaRPr lang="es-ES" dirty="0"/>
        </a:p>
      </dgm:t>
    </dgm:pt>
    <dgm:pt modelId="{7FDB076B-3C75-4446-A211-5B65930D2B02}">
      <dgm:prSet phldrT="[Texto]" custT="1"/>
      <dgm:spPr/>
      <dgm:t>
        <a:bodyPr/>
        <a:lstStyle/>
        <a:p>
          <a:pPr algn="l">
            <a:lnSpc>
              <a:spcPct val="90000"/>
            </a:lnSpc>
          </a:pPr>
          <a:endParaRPr lang="es-ES" sz="1600" dirty="0"/>
        </a:p>
        <a:p>
          <a:pPr algn="ctr">
            <a:lnSpc>
              <a:spcPct val="150000"/>
            </a:lnSpc>
          </a:pPr>
          <a:r>
            <a:rPr lang="es-ES" sz="1600" dirty="0"/>
            <a:t>Diseño del sistema de adquisición de datos primario y secundario.</a:t>
          </a:r>
        </a:p>
      </dgm:t>
    </dgm:pt>
    <dgm:pt modelId="{531BC1A8-D2C9-4205-9779-066DA61D7506}" type="parTrans" cxnId="{B10FE084-0F93-4FED-8915-C7A84B118CBA}">
      <dgm:prSet/>
      <dgm:spPr/>
      <dgm:t>
        <a:bodyPr/>
        <a:lstStyle/>
        <a:p>
          <a:endParaRPr lang="es-ES"/>
        </a:p>
      </dgm:t>
    </dgm:pt>
    <dgm:pt modelId="{6B8E5F6E-5536-4A2F-9754-50A429D2E934}" type="sibTrans" cxnId="{B10FE084-0F93-4FED-8915-C7A84B118CBA}">
      <dgm:prSet/>
      <dgm:spPr/>
      <dgm:t>
        <a:bodyPr/>
        <a:lstStyle/>
        <a:p>
          <a:endParaRPr lang="es-ES" dirty="0"/>
        </a:p>
      </dgm:t>
    </dgm:pt>
    <dgm:pt modelId="{7FB28194-2D70-481C-9C6B-9554A1940BA7}">
      <dgm:prSet phldrT="[Texto]" custT="1"/>
      <dgm:spPr/>
      <dgm:t>
        <a:bodyPr/>
        <a:lstStyle/>
        <a:p>
          <a:pPr>
            <a:lnSpc>
              <a:spcPct val="150000"/>
            </a:lnSpc>
          </a:pPr>
          <a:r>
            <a:rPr lang="es-ES" sz="1600" dirty="0"/>
            <a:t>Implementación del sistema de adquisición de datos primario y secundario.</a:t>
          </a:r>
        </a:p>
      </dgm:t>
    </dgm:pt>
    <dgm:pt modelId="{12F6F645-9833-4E43-A9F8-5F38150AD8FF}" type="parTrans" cxnId="{9E3C57CC-4CEE-409C-BA70-8FCD4A4A1B2A}">
      <dgm:prSet/>
      <dgm:spPr/>
      <dgm:t>
        <a:bodyPr/>
        <a:lstStyle/>
        <a:p>
          <a:endParaRPr lang="es-ES"/>
        </a:p>
      </dgm:t>
    </dgm:pt>
    <dgm:pt modelId="{D21E07B8-1D8D-4521-BCAC-0A366845F553}" type="sibTrans" cxnId="{9E3C57CC-4CEE-409C-BA70-8FCD4A4A1B2A}">
      <dgm:prSet/>
      <dgm:spPr/>
      <dgm:t>
        <a:bodyPr/>
        <a:lstStyle/>
        <a:p>
          <a:endParaRPr lang="es-ES"/>
        </a:p>
      </dgm:t>
    </dgm:pt>
    <dgm:pt modelId="{7FD6B19B-9DF6-4A14-B281-B1E11DCA07B6}" type="pres">
      <dgm:prSet presAssocID="{F20DE394-D37B-4C43-97C5-239F454714C9}" presName="Name0" presStyleCnt="0">
        <dgm:presLayoutVars>
          <dgm:dir/>
          <dgm:resizeHandles val="exact"/>
        </dgm:presLayoutVars>
      </dgm:prSet>
      <dgm:spPr/>
    </dgm:pt>
    <dgm:pt modelId="{08F2CC3E-503E-48C4-8098-3BDAB6983E6A}" type="pres">
      <dgm:prSet presAssocID="{F20DE394-D37B-4C43-97C5-239F454714C9}" presName="fgShape" presStyleLbl="fgShp" presStyleIdx="0" presStyleCnt="1" custFlipVert="1" custFlipHor="0" custScaleX="9319" custScaleY="79487" custLinFactNeighborX="-3123" custLinFactNeighborY="30769"/>
      <dgm:spPr>
        <a:noFill/>
      </dgm:spPr>
    </dgm:pt>
    <dgm:pt modelId="{BBB9518B-8000-43BC-94AB-5F8A320DC1A2}" type="pres">
      <dgm:prSet presAssocID="{F20DE394-D37B-4C43-97C5-239F454714C9}" presName="linComp" presStyleCnt="0"/>
      <dgm:spPr/>
    </dgm:pt>
    <dgm:pt modelId="{3F256DC2-FBC0-4801-8EB9-F1FE2477BF24}" type="pres">
      <dgm:prSet presAssocID="{DC64CE43-09FF-440D-849F-3C31DFD3265E}" presName="compNode" presStyleCnt="0"/>
      <dgm:spPr/>
    </dgm:pt>
    <dgm:pt modelId="{26F1C364-74B8-4364-AA73-413CC95DA403}" type="pres">
      <dgm:prSet presAssocID="{DC64CE43-09FF-440D-849F-3C31DFD3265E}" presName="bkgdShape" presStyleLbl="node1" presStyleIdx="0" presStyleCnt="4" custScaleX="80410" custScaleY="100000"/>
      <dgm:spPr/>
    </dgm:pt>
    <dgm:pt modelId="{8DEB2A77-7EAA-4435-B091-9E25AF1D6472}" type="pres">
      <dgm:prSet presAssocID="{DC64CE43-09FF-440D-849F-3C31DFD3265E}" presName="nodeTx" presStyleLbl="node1" presStyleIdx="0" presStyleCnt="4">
        <dgm:presLayoutVars>
          <dgm:bulletEnabled val="1"/>
        </dgm:presLayoutVars>
      </dgm:prSet>
      <dgm:spPr/>
    </dgm:pt>
    <dgm:pt modelId="{7DDEC8FB-6FFC-4C59-A3DC-E43293032C9F}" type="pres">
      <dgm:prSet presAssocID="{DC64CE43-09FF-440D-849F-3C31DFD3265E}" presName="invisiNode" presStyleLbl="node1" presStyleIdx="0" presStyleCnt="4"/>
      <dgm:spPr/>
    </dgm:pt>
    <dgm:pt modelId="{083E0C11-CC8C-43FB-8668-D45E70797EC3}" type="pres">
      <dgm:prSet presAssocID="{DC64CE43-09FF-440D-849F-3C31DFD3265E}"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pt>
    <dgm:pt modelId="{63929B73-5A92-4F15-91F2-8080CA03F4B3}" type="pres">
      <dgm:prSet presAssocID="{82C2F44B-7E9B-4D30-B893-34188433A103}" presName="sibTrans" presStyleLbl="sibTrans2D1" presStyleIdx="0" presStyleCnt="0"/>
      <dgm:spPr/>
    </dgm:pt>
    <dgm:pt modelId="{D8E2BEAF-B1DA-4F01-BCEA-2631B3555B52}" type="pres">
      <dgm:prSet presAssocID="{E053B414-98DE-4C12-9BC3-DD876CE4AC3A}" presName="compNode" presStyleCnt="0"/>
      <dgm:spPr/>
    </dgm:pt>
    <dgm:pt modelId="{73B77C79-0B33-445E-A37D-8906C50480BC}" type="pres">
      <dgm:prSet presAssocID="{E053B414-98DE-4C12-9BC3-DD876CE4AC3A}" presName="bkgdShape" presStyleLbl="node1" presStyleIdx="1" presStyleCnt="4" custScaleX="57808" custLinFactNeighborX="1049" custLinFactNeighborY="1314"/>
      <dgm:spPr/>
    </dgm:pt>
    <dgm:pt modelId="{2414DA21-3D36-4F87-9D2A-7D9B31847F6C}" type="pres">
      <dgm:prSet presAssocID="{E053B414-98DE-4C12-9BC3-DD876CE4AC3A}" presName="nodeTx" presStyleLbl="node1" presStyleIdx="1" presStyleCnt="4">
        <dgm:presLayoutVars>
          <dgm:bulletEnabled val="1"/>
        </dgm:presLayoutVars>
      </dgm:prSet>
      <dgm:spPr/>
    </dgm:pt>
    <dgm:pt modelId="{464B0E00-F273-437C-9204-943626F3A872}" type="pres">
      <dgm:prSet presAssocID="{E053B414-98DE-4C12-9BC3-DD876CE4AC3A}" presName="invisiNode" presStyleLbl="node1" presStyleIdx="1" presStyleCnt="4"/>
      <dgm:spPr/>
    </dgm:pt>
    <dgm:pt modelId="{A3D137E8-0DD5-4653-A426-CC77F83C45E2}" type="pres">
      <dgm:prSet presAssocID="{E053B414-98DE-4C12-9BC3-DD876CE4AC3A}" presName="imagNode" presStyleLbl="fgImgPlace1" presStyleIdx="1" presStyleCnt="4"/>
      <dgm:spPr>
        <a:blipFill>
          <a:blip xmlns:r="http://schemas.openxmlformats.org/officeDocument/2006/relationships" r:embed="rId2"/>
          <a:srcRect/>
          <a:stretch>
            <a:fillRect t="-8000" b="-8000"/>
          </a:stretch>
        </a:blipFill>
      </dgm:spPr>
    </dgm:pt>
    <dgm:pt modelId="{92F217CE-F059-4E40-ACB9-116ADE915942}" type="pres">
      <dgm:prSet presAssocID="{B728241A-1BC9-4F24-A2B4-A0A3BC8FA487}" presName="sibTrans" presStyleLbl="sibTrans2D1" presStyleIdx="0" presStyleCnt="0"/>
      <dgm:spPr/>
    </dgm:pt>
    <dgm:pt modelId="{EE8B794E-F881-45DA-BC24-7D1923D32C53}" type="pres">
      <dgm:prSet presAssocID="{7FDB076B-3C75-4446-A211-5B65930D2B02}" presName="compNode" presStyleCnt="0"/>
      <dgm:spPr/>
    </dgm:pt>
    <dgm:pt modelId="{22E57287-59A3-42CB-8486-252826F8846D}" type="pres">
      <dgm:prSet presAssocID="{7FDB076B-3C75-4446-A211-5B65930D2B02}" presName="bkgdShape" presStyleLbl="node1" presStyleIdx="2" presStyleCnt="4" custScaleX="93629"/>
      <dgm:spPr/>
    </dgm:pt>
    <dgm:pt modelId="{68ADC950-5CBF-41FE-8016-7F2573211C68}" type="pres">
      <dgm:prSet presAssocID="{7FDB076B-3C75-4446-A211-5B65930D2B02}" presName="nodeTx" presStyleLbl="node1" presStyleIdx="2" presStyleCnt="4">
        <dgm:presLayoutVars>
          <dgm:bulletEnabled val="1"/>
        </dgm:presLayoutVars>
      </dgm:prSet>
      <dgm:spPr/>
    </dgm:pt>
    <dgm:pt modelId="{073CDE1E-45DA-4354-8E04-C98780E82661}" type="pres">
      <dgm:prSet presAssocID="{7FDB076B-3C75-4446-A211-5B65930D2B02}" presName="invisiNode" presStyleLbl="node1" presStyleIdx="2" presStyleCnt="4"/>
      <dgm:spPr/>
    </dgm:pt>
    <dgm:pt modelId="{6238D151-DCB2-461C-A155-1ABBF3A58CE7}" type="pres">
      <dgm:prSet presAssocID="{7FDB076B-3C75-4446-A211-5B65930D2B02}"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 modelId="{AF9F18FA-0D30-4984-A429-3B3B402BB353}" type="pres">
      <dgm:prSet presAssocID="{6B8E5F6E-5536-4A2F-9754-50A429D2E934}" presName="sibTrans" presStyleLbl="sibTrans2D1" presStyleIdx="0" presStyleCnt="0"/>
      <dgm:spPr/>
    </dgm:pt>
    <dgm:pt modelId="{AA2B875D-DAB7-46D5-AA05-A5AE4831DD59}" type="pres">
      <dgm:prSet presAssocID="{7FB28194-2D70-481C-9C6B-9554A1940BA7}" presName="compNode" presStyleCnt="0"/>
      <dgm:spPr/>
    </dgm:pt>
    <dgm:pt modelId="{0C977B30-BBF3-47A5-8694-AD6729510BBC}" type="pres">
      <dgm:prSet presAssocID="{7FB28194-2D70-481C-9C6B-9554A1940BA7}" presName="bkgdShape" presStyleLbl="node1" presStyleIdx="3" presStyleCnt="4"/>
      <dgm:spPr/>
    </dgm:pt>
    <dgm:pt modelId="{98BF12D9-7B00-4C55-A13E-6DDD2F7F64D2}" type="pres">
      <dgm:prSet presAssocID="{7FB28194-2D70-481C-9C6B-9554A1940BA7}" presName="nodeTx" presStyleLbl="node1" presStyleIdx="3" presStyleCnt="4">
        <dgm:presLayoutVars>
          <dgm:bulletEnabled val="1"/>
        </dgm:presLayoutVars>
      </dgm:prSet>
      <dgm:spPr/>
    </dgm:pt>
    <dgm:pt modelId="{B31DFB41-C023-4C9E-9466-7773D9CF3F35}" type="pres">
      <dgm:prSet presAssocID="{7FB28194-2D70-481C-9C6B-9554A1940BA7}" presName="invisiNode" presStyleLbl="node1" presStyleIdx="3" presStyleCnt="4"/>
      <dgm:spPr/>
    </dgm:pt>
    <dgm:pt modelId="{4160A539-CE22-496F-B213-14FAC2785EE1}" type="pres">
      <dgm:prSet presAssocID="{7FB28194-2D70-481C-9C6B-9554A1940BA7}"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7000" b="-27000"/>
          </a:stretch>
        </a:blipFill>
      </dgm:spPr>
    </dgm:pt>
  </dgm:ptLst>
  <dgm:cxnLst>
    <dgm:cxn modelId="{E3EF9B09-5F7B-4848-8BB5-038942F1DC87}" type="presOf" srcId="{82C2F44B-7E9B-4D30-B893-34188433A103}" destId="{63929B73-5A92-4F15-91F2-8080CA03F4B3}" srcOrd="0" destOrd="0" presId="urn:microsoft.com/office/officeart/2005/8/layout/hList7"/>
    <dgm:cxn modelId="{68BB3725-9468-49E1-96F8-A40A20FD6850}" type="presOf" srcId="{DC64CE43-09FF-440D-849F-3C31DFD3265E}" destId="{26F1C364-74B8-4364-AA73-413CC95DA403}" srcOrd="0" destOrd="0" presId="urn:microsoft.com/office/officeart/2005/8/layout/hList7"/>
    <dgm:cxn modelId="{62341C29-7C5E-4CF2-8FCC-75F07FE19DB9}" type="presOf" srcId="{DC64CE43-09FF-440D-849F-3C31DFD3265E}" destId="{8DEB2A77-7EAA-4435-B091-9E25AF1D6472}" srcOrd="1" destOrd="0" presId="urn:microsoft.com/office/officeart/2005/8/layout/hList7"/>
    <dgm:cxn modelId="{2D158C29-18CC-4F0A-A029-36E29C2F4608}" type="presOf" srcId="{6B8E5F6E-5536-4A2F-9754-50A429D2E934}" destId="{AF9F18FA-0D30-4984-A429-3B3B402BB353}" srcOrd="0" destOrd="0" presId="urn:microsoft.com/office/officeart/2005/8/layout/hList7"/>
    <dgm:cxn modelId="{526D9A37-2C45-4C66-BD73-3C668BEFE019}" type="presOf" srcId="{E053B414-98DE-4C12-9BC3-DD876CE4AC3A}" destId="{73B77C79-0B33-445E-A37D-8906C50480BC}" srcOrd="0" destOrd="0" presId="urn:microsoft.com/office/officeart/2005/8/layout/hList7"/>
    <dgm:cxn modelId="{4D42065F-D32D-400A-802E-117A21938DBA}" type="presOf" srcId="{B728241A-1BC9-4F24-A2B4-A0A3BC8FA487}" destId="{92F217CE-F059-4E40-ACB9-116ADE915942}" srcOrd="0" destOrd="0" presId="urn:microsoft.com/office/officeart/2005/8/layout/hList7"/>
    <dgm:cxn modelId="{183A3E44-537F-4B7E-8094-842911809C79}" type="presOf" srcId="{7FDB076B-3C75-4446-A211-5B65930D2B02}" destId="{22E57287-59A3-42CB-8486-252826F8846D}" srcOrd="0" destOrd="0" presId="urn:microsoft.com/office/officeart/2005/8/layout/hList7"/>
    <dgm:cxn modelId="{90E5796D-F35F-4784-9949-0FBAF9740876}" type="presOf" srcId="{7FDB076B-3C75-4446-A211-5B65930D2B02}" destId="{68ADC950-5CBF-41FE-8016-7F2573211C68}" srcOrd="1" destOrd="0" presId="urn:microsoft.com/office/officeart/2005/8/layout/hList7"/>
    <dgm:cxn modelId="{5BE5F153-2788-44E6-A8B7-F0808561FE0A}" type="presOf" srcId="{E053B414-98DE-4C12-9BC3-DD876CE4AC3A}" destId="{2414DA21-3D36-4F87-9D2A-7D9B31847F6C}" srcOrd="1" destOrd="0" presId="urn:microsoft.com/office/officeart/2005/8/layout/hList7"/>
    <dgm:cxn modelId="{B10FE084-0F93-4FED-8915-C7A84B118CBA}" srcId="{F20DE394-D37B-4C43-97C5-239F454714C9}" destId="{7FDB076B-3C75-4446-A211-5B65930D2B02}" srcOrd="2" destOrd="0" parTransId="{531BC1A8-D2C9-4205-9779-066DA61D7506}" sibTransId="{6B8E5F6E-5536-4A2F-9754-50A429D2E934}"/>
    <dgm:cxn modelId="{1AE1FCAD-CA74-4792-81D0-B7AF3403D20E}" srcId="{F20DE394-D37B-4C43-97C5-239F454714C9}" destId="{E053B414-98DE-4C12-9BC3-DD876CE4AC3A}" srcOrd="1" destOrd="0" parTransId="{6053B4BB-516E-415B-AD97-5B474196471E}" sibTransId="{B728241A-1BC9-4F24-A2B4-A0A3BC8FA487}"/>
    <dgm:cxn modelId="{C3F4ABCB-169B-4143-9D76-C5E8A25C2AE6}" type="presOf" srcId="{7FB28194-2D70-481C-9C6B-9554A1940BA7}" destId="{0C977B30-BBF3-47A5-8694-AD6729510BBC}" srcOrd="0" destOrd="0" presId="urn:microsoft.com/office/officeart/2005/8/layout/hList7"/>
    <dgm:cxn modelId="{9E3C57CC-4CEE-409C-BA70-8FCD4A4A1B2A}" srcId="{F20DE394-D37B-4C43-97C5-239F454714C9}" destId="{7FB28194-2D70-481C-9C6B-9554A1940BA7}" srcOrd="3" destOrd="0" parTransId="{12F6F645-9833-4E43-A9F8-5F38150AD8FF}" sibTransId="{D21E07B8-1D8D-4521-BCAC-0A366845F553}"/>
    <dgm:cxn modelId="{3BD594DB-08B7-4D05-A14A-64301346402C}" type="presOf" srcId="{F20DE394-D37B-4C43-97C5-239F454714C9}" destId="{7FD6B19B-9DF6-4A14-B281-B1E11DCA07B6}" srcOrd="0" destOrd="0" presId="urn:microsoft.com/office/officeart/2005/8/layout/hList7"/>
    <dgm:cxn modelId="{D9CD11E9-C20F-4B43-B8E7-FCC0F2E53198}" srcId="{F20DE394-D37B-4C43-97C5-239F454714C9}" destId="{DC64CE43-09FF-440D-849F-3C31DFD3265E}" srcOrd="0" destOrd="0" parTransId="{A4229D13-C75F-4C53-A125-F055EC423A8E}" sibTransId="{82C2F44B-7E9B-4D30-B893-34188433A103}"/>
    <dgm:cxn modelId="{454779FA-5510-4ACC-ADCA-9153352ADBD7}" type="presOf" srcId="{7FB28194-2D70-481C-9C6B-9554A1940BA7}" destId="{98BF12D9-7B00-4C55-A13E-6DDD2F7F64D2}" srcOrd="1" destOrd="0" presId="urn:microsoft.com/office/officeart/2005/8/layout/hList7"/>
    <dgm:cxn modelId="{4DD8AE07-8838-476C-B73D-5C3A856D8C95}" type="presParOf" srcId="{7FD6B19B-9DF6-4A14-B281-B1E11DCA07B6}" destId="{08F2CC3E-503E-48C4-8098-3BDAB6983E6A}" srcOrd="0" destOrd="0" presId="urn:microsoft.com/office/officeart/2005/8/layout/hList7"/>
    <dgm:cxn modelId="{D7ADAB85-2105-4BB1-A099-FA4781A0231F}" type="presParOf" srcId="{7FD6B19B-9DF6-4A14-B281-B1E11DCA07B6}" destId="{BBB9518B-8000-43BC-94AB-5F8A320DC1A2}" srcOrd="1" destOrd="0" presId="urn:microsoft.com/office/officeart/2005/8/layout/hList7"/>
    <dgm:cxn modelId="{0B80BB6C-7887-45B3-B384-5A46056F7460}" type="presParOf" srcId="{BBB9518B-8000-43BC-94AB-5F8A320DC1A2}" destId="{3F256DC2-FBC0-4801-8EB9-F1FE2477BF24}" srcOrd="0" destOrd="0" presId="urn:microsoft.com/office/officeart/2005/8/layout/hList7"/>
    <dgm:cxn modelId="{55202E75-4748-48DF-BF57-AD378FFE9427}" type="presParOf" srcId="{3F256DC2-FBC0-4801-8EB9-F1FE2477BF24}" destId="{26F1C364-74B8-4364-AA73-413CC95DA403}" srcOrd="0" destOrd="0" presId="urn:microsoft.com/office/officeart/2005/8/layout/hList7"/>
    <dgm:cxn modelId="{A55D96BC-2950-443D-8E68-890BE988F47F}" type="presParOf" srcId="{3F256DC2-FBC0-4801-8EB9-F1FE2477BF24}" destId="{8DEB2A77-7EAA-4435-B091-9E25AF1D6472}" srcOrd="1" destOrd="0" presId="urn:microsoft.com/office/officeart/2005/8/layout/hList7"/>
    <dgm:cxn modelId="{1EC420D1-D371-4383-9F94-B0B011EF2D49}" type="presParOf" srcId="{3F256DC2-FBC0-4801-8EB9-F1FE2477BF24}" destId="{7DDEC8FB-6FFC-4C59-A3DC-E43293032C9F}" srcOrd="2" destOrd="0" presId="urn:microsoft.com/office/officeart/2005/8/layout/hList7"/>
    <dgm:cxn modelId="{846A19F8-0B80-42B5-AC3E-B6D5D6EE0DB8}" type="presParOf" srcId="{3F256DC2-FBC0-4801-8EB9-F1FE2477BF24}" destId="{083E0C11-CC8C-43FB-8668-D45E70797EC3}" srcOrd="3" destOrd="0" presId="urn:microsoft.com/office/officeart/2005/8/layout/hList7"/>
    <dgm:cxn modelId="{AD693B51-2790-4160-A0EA-80CC0BDE01D6}" type="presParOf" srcId="{BBB9518B-8000-43BC-94AB-5F8A320DC1A2}" destId="{63929B73-5A92-4F15-91F2-8080CA03F4B3}" srcOrd="1" destOrd="0" presId="urn:microsoft.com/office/officeart/2005/8/layout/hList7"/>
    <dgm:cxn modelId="{4ADB60BB-2789-4CEF-8175-D9C9972FCB1B}" type="presParOf" srcId="{BBB9518B-8000-43BC-94AB-5F8A320DC1A2}" destId="{D8E2BEAF-B1DA-4F01-BCEA-2631B3555B52}" srcOrd="2" destOrd="0" presId="urn:microsoft.com/office/officeart/2005/8/layout/hList7"/>
    <dgm:cxn modelId="{90EE1290-7FAF-47EF-85DF-9EB2C97AD586}" type="presParOf" srcId="{D8E2BEAF-B1DA-4F01-BCEA-2631B3555B52}" destId="{73B77C79-0B33-445E-A37D-8906C50480BC}" srcOrd="0" destOrd="0" presId="urn:microsoft.com/office/officeart/2005/8/layout/hList7"/>
    <dgm:cxn modelId="{A2451863-4C07-42AD-861E-52BA343F1A45}" type="presParOf" srcId="{D8E2BEAF-B1DA-4F01-BCEA-2631B3555B52}" destId="{2414DA21-3D36-4F87-9D2A-7D9B31847F6C}" srcOrd="1" destOrd="0" presId="urn:microsoft.com/office/officeart/2005/8/layout/hList7"/>
    <dgm:cxn modelId="{AE41D57C-BD4A-4141-A56E-2C83591082B7}" type="presParOf" srcId="{D8E2BEAF-B1DA-4F01-BCEA-2631B3555B52}" destId="{464B0E00-F273-437C-9204-943626F3A872}" srcOrd="2" destOrd="0" presId="urn:microsoft.com/office/officeart/2005/8/layout/hList7"/>
    <dgm:cxn modelId="{8DD9448B-801C-4112-BA0B-A15EDF1F4177}" type="presParOf" srcId="{D8E2BEAF-B1DA-4F01-BCEA-2631B3555B52}" destId="{A3D137E8-0DD5-4653-A426-CC77F83C45E2}" srcOrd="3" destOrd="0" presId="urn:microsoft.com/office/officeart/2005/8/layout/hList7"/>
    <dgm:cxn modelId="{39EBC2DB-DDC0-4AC8-9161-1E3D44BD1F4F}" type="presParOf" srcId="{BBB9518B-8000-43BC-94AB-5F8A320DC1A2}" destId="{92F217CE-F059-4E40-ACB9-116ADE915942}" srcOrd="3" destOrd="0" presId="urn:microsoft.com/office/officeart/2005/8/layout/hList7"/>
    <dgm:cxn modelId="{CABBB773-D73C-4782-BB72-55B3EB247015}" type="presParOf" srcId="{BBB9518B-8000-43BC-94AB-5F8A320DC1A2}" destId="{EE8B794E-F881-45DA-BC24-7D1923D32C53}" srcOrd="4" destOrd="0" presId="urn:microsoft.com/office/officeart/2005/8/layout/hList7"/>
    <dgm:cxn modelId="{54FC5286-4212-45EA-A655-80B59FBE0E6C}" type="presParOf" srcId="{EE8B794E-F881-45DA-BC24-7D1923D32C53}" destId="{22E57287-59A3-42CB-8486-252826F8846D}" srcOrd="0" destOrd="0" presId="urn:microsoft.com/office/officeart/2005/8/layout/hList7"/>
    <dgm:cxn modelId="{B513FC79-B7AB-4C89-89E0-354A02AF9272}" type="presParOf" srcId="{EE8B794E-F881-45DA-BC24-7D1923D32C53}" destId="{68ADC950-5CBF-41FE-8016-7F2573211C68}" srcOrd="1" destOrd="0" presId="urn:microsoft.com/office/officeart/2005/8/layout/hList7"/>
    <dgm:cxn modelId="{4B7CC47D-A59B-42B2-A927-C95980E2771A}" type="presParOf" srcId="{EE8B794E-F881-45DA-BC24-7D1923D32C53}" destId="{073CDE1E-45DA-4354-8E04-C98780E82661}" srcOrd="2" destOrd="0" presId="urn:microsoft.com/office/officeart/2005/8/layout/hList7"/>
    <dgm:cxn modelId="{B805F1F2-C9D1-4106-92F0-8222603E531A}" type="presParOf" srcId="{EE8B794E-F881-45DA-BC24-7D1923D32C53}" destId="{6238D151-DCB2-461C-A155-1ABBF3A58CE7}" srcOrd="3" destOrd="0" presId="urn:microsoft.com/office/officeart/2005/8/layout/hList7"/>
    <dgm:cxn modelId="{BC5E9DB1-89B4-4F9F-90BF-E7B60C6C7540}" type="presParOf" srcId="{BBB9518B-8000-43BC-94AB-5F8A320DC1A2}" destId="{AF9F18FA-0D30-4984-A429-3B3B402BB353}" srcOrd="5" destOrd="0" presId="urn:microsoft.com/office/officeart/2005/8/layout/hList7"/>
    <dgm:cxn modelId="{570E8A30-021D-4613-8D96-1FB763F0DC27}" type="presParOf" srcId="{BBB9518B-8000-43BC-94AB-5F8A320DC1A2}" destId="{AA2B875D-DAB7-46D5-AA05-A5AE4831DD59}" srcOrd="6" destOrd="0" presId="urn:microsoft.com/office/officeart/2005/8/layout/hList7"/>
    <dgm:cxn modelId="{24BAE57B-FC35-4E44-B9D1-BA01AB48269A}" type="presParOf" srcId="{AA2B875D-DAB7-46D5-AA05-A5AE4831DD59}" destId="{0C977B30-BBF3-47A5-8694-AD6729510BBC}" srcOrd="0" destOrd="0" presId="urn:microsoft.com/office/officeart/2005/8/layout/hList7"/>
    <dgm:cxn modelId="{DB0AC981-77E8-4439-9A06-B8493914D415}" type="presParOf" srcId="{AA2B875D-DAB7-46D5-AA05-A5AE4831DD59}" destId="{98BF12D9-7B00-4C55-A13E-6DDD2F7F64D2}" srcOrd="1" destOrd="0" presId="urn:microsoft.com/office/officeart/2005/8/layout/hList7"/>
    <dgm:cxn modelId="{4CABFF3E-4B89-4726-AC22-5AFAE57477EB}" type="presParOf" srcId="{AA2B875D-DAB7-46D5-AA05-A5AE4831DD59}" destId="{B31DFB41-C023-4C9E-9466-7773D9CF3F35}" srcOrd="2" destOrd="0" presId="urn:microsoft.com/office/officeart/2005/8/layout/hList7"/>
    <dgm:cxn modelId="{C876AD43-C221-4188-B201-D9FF93565ED1}" type="presParOf" srcId="{AA2B875D-DAB7-46D5-AA05-A5AE4831DD59}" destId="{4160A539-CE22-496F-B213-14FAC2785EE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647B5-6FE1-4B37-BF1B-3EF035C183DA}">
      <dsp:nvSpPr>
        <dsp:cNvPr id="0" name=""/>
        <dsp:cNvSpPr/>
      </dsp:nvSpPr>
      <dsp:spPr>
        <a:xfrm>
          <a:off x="0" y="0"/>
          <a:ext cx="6434239" cy="90298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En el año 1981 se realizo  la adquisición de la planta de transformación energética.</a:t>
          </a:r>
        </a:p>
      </dsp:txBody>
      <dsp:txXfrm>
        <a:off x="26447" y="26447"/>
        <a:ext cx="5383551" cy="850086"/>
      </dsp:txXfrm>
    </dsp:sp>
    <dsp:sp modelId="{A307652B-7C3E-403F-9B84-8D92831C8E4F}">
      <dsp:nvSpPr>
        <dsp:cNvPr id="0" name=""/>
        <dsp:cNvSpPr/>
      </dsp:nvSpPr>
      <dsp:spPr>
        <a:xfrm>
          <a:off x="538867" y="1067158"/>
          <a:ext cx="6434239" cy="90298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En el año 2007 se realizo  la adquisición de un nuevo caldero York Shipley Global 30 BHP</a:t>
          </a:r>
        </a:p>
      </dsp:txBody>
      <dsp:txXfrm>
        <a:off x="565314" y="1093605"/>
        <a:ext cx="5255540" cy="850086"/>
      </dsp:txXfrm>
    </dsp:sp>
    <dsp:sp modelId="{AA9A7E29-1923-4F6B-BCC1-FCC2893FD869}">
      <dsp:nvSpPr>
        <dsp:cNvPr id="0" name=""/>
        <dsp:cNvSpPr/>
      </dsp:nvSpPr>
      <dsp:spPr>
        <a:xfrm>
          <a:off x="1069692" y="2134317"/>
          <a:ext cx="6434239" cy="90298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La planta de vapor  permite impartir clases  alrededor de 90 alumnos cada semestre.</a:t>
          </a:r>
        </a:p>
      </dsp:txBody>
      <dsp:txXfrm>
        <a:off x="1096139" y="2160764"/>
        <a:ext cx="5263583" cy="850086"/>
      </dsp:txXfrm>
    </dsp:sp>
    <dsp:sp modelId="{3556AB5E-E24C-4B27-A344-5EC4FE9BA6A3}">
      <dsp:nvSpPr>
        <dsp:cNvPr id="0" name=""/>
        <dsp:cNvSpPr/>
      </dsp:nvSpPr>
      <dsp:spPr>
        <a:xfrm>
          <a:off x="1608559" y="3201476"/>
          <a:ext cx="6434239" cy="902980"/>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kern="1200" dirty="0"/>
            <a:t>En el ámbito nacional no se han realizado trabajos de tesis relacionados con un supercalentador.</a:t>
          </a:r>
        </a:p>
      </dsp:txBody>
      <dsp:txXfrm>
        <a:off x="1635006" y="3227923"/>
        <a:ext cx="5255540" cy="850086"/>
      </dsp:txXfrm>
    </dsp:sp>
    <dsp:sp modelId="{1B07E982-6009-49D0-B6E1-38D969CBCABF}">
      <dsp:nvSpPr>
        <dsp:cNvPr id="0" name=""/>
        <dsp:cNvSpPr/>
      </dsp:nvSpPr>
      <dsp:spPr>
        <a:xfrm>
          <a:off x="5847301" y="691601"/>
          <a:ext cx="586937" cy="5869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5979362" y="691601"/>
        <a:ext cx="322815" cy="441670"/>
      </dsp:txXfrm>
    </dsp:sp>
    <dsp:sp modelId="{CE0908F0-6DA0-4B1B-A1F9-755DBDA9048D}">
      <dsp:nvSpPr>
        <dsp:cNvPr id="0" name=""/>
        <dsp:cNvSpPr/>
      </dsp:nvSpPr>
      <dsp:spPr>
        <a:xfrm>
          <a:off x="6386169" y="1758759"/>
          <a:ext cx="586937" cy="5869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6518230" y="1758759"/>
        <a:ext cx="322815" cy="441670"/>
      </dsp:txXfrm>
    </dsp:sp>
    <dsp:sp modelId="{2C8AE8EB-234B-4030-9D75-9BBB7D66E464}">
      <dsp:nvSpPr>
        <dsp:cNvPr id="0" name=""/>
        <dsp:cNvSpPr/>
      </dsp:nvSpPr>
      <dsp:spPr>
        <a:xfrm>
          <a:off x="6916994" y="2825918"/>
          <a:ext cx="586937" cy="58693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7049055" y="2825918"/>
        <a:ext cx="322815" cy="441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C967F-C923-4A2F-B0A7-9B2B8F7FBC28}">
      <dsp:nvSpPr>
        <dsp:cNvPr id="0" name=""/>
        <dsp:cNvSpPr/>
      </dsp:nvSpPr>
      <dsp:spPr>
        <a:xfrm>
          <a:off x="4659189" y="862250"/>
          <a:ext cx="663429" cy="91440"/>
        </a:xfrm>
        <a:custGeom>
          <a:avLst/>
          <a:gdLst/>
          <a:ahLst/>
          <a:cxnLst/>
          <a:rect l="0" t="0" r="0" b="0"/>
          <a:pathLst>
            <a:path>
              <a:moveTo>
                <a:pt x="0" y="45720"/>
              </a:moveTo>
              <a:lnTo>
                <a:pt x="66342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755650">
            <a:lnSpc>
              <a:spcPct val="90000"/>
            </a:lnSpc>
            <a:spcBef>
              <a:spcPct val="0"/>
            </a:spcBef>
            <a:spcAft>
              <a:spcPct val="35000"/>
            </a:spcAft>
            <a:buNone/>
          </a:pPr>
          <a:endParaRPr lang="es-ES" sz="1700" kern="1200" dirty="0"/>
        </a:p>
      </dsp:txBody>
      <dsp:txXfrm>
        <a:off x="4973553" y="904499"/>
        <a:ext cx="34701" cy="6940"/>
      </dsp:txXfrm>
    </dsp:sp>
    <dsp:sp modelId="{31F7D1F0-6B90-4CEF-BB9B-692B15CAFCB6}">
      <dsp:nvSpPr>
        <dsp:cNvPr id="0" name=""/>
        <dsp:cNvSpPr/>
      </dsp:nvSpPr>
      <dsp:spPr>
        <a:xfrm>
          <a:off x="1643471" y="2714"/>
          <a:ext cx="3017518" cy="1810510"/>
        </a:xfrm>
        <a:prstGeom prst="rect">
          <a:avLst/>
        </a:prstGeom>
        <a:solidFill>
          <a:srgbClr val="FFFFFF">
            <a:hueOff val="0"/>
            <a:satOff val="0"/>
            <a:lumOff val="0"/>
            <a:alphaOff val="0"/>
          </a:srgbClr>
        </a:solidFill>
        <a:ln w="25400" cap="flat" cmpd="sng" algn="ctr">
          <a:solidFill>
            <a:srgbClr val="602320">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just" defTabSz="755650">
            <a:lnSpc>
              <a:spcPct val="90000"/>
            </a:lnSpc>
            <a:spcBef>
              <a:spcPct val="0"/>
            </a:spcBef>
            <a:spcAft>
              <a:spcPct val="35000"/>
            </a:spcAft>
            <a:buNone/>
          </a:pPr>
          <a:r>
            <a:rPr lang="es-ES" sz="1700" kern="1200" dirty="0">
              <a:solidFill>
                <a:srgbClr val="000000">
                  <a:hueOff val="0"/>
                  <a:satOff val="0"/>
                  <a:lumOff val="0"/>
                  <a:alphaOff val="0"/>
                </a:srgbClr>
              </a:solidFill>
              <a:latin typeface="Arial"/>
              <a:ea typeface="+mn-ea"/>
              <a:cs typeface="+mn-cs"/>
            </a:rPr>
            <a:t>El supercalentador es un componente del sistema de la planta de vapor.</a:t>
          </a:r>
        </a:p>
      </dsp:txBody>
      <dsp:txXfrm>
        <a:off x="1643471" y="2714"/>
        <a:ext cx="3017518" cy="1810510"/>
      </dsp:txXfrm>
    </dsp:sp>
    <dsp:sp modelId="{391F1CDD-718B-4988-8F62-730BB98A439B}">
      <dsp:nvSpPr>
        <dsp:cNvPr id="0" name=""/>
        <dsp:cNvSpPr/>
      </dsp:nvSpPr>
      <dsp:spPr>
        <a:xfrm>
          <a:off x="3152230" y="1811425"/>
          <a:ext cx="3711547" cy="663429"/>
        </a:xfrm>
        <a:custGeom>
          <a:avLst/>
          <a:gdLst/>
          <a:ahLst/>
          <a:cxnLst/>
          <a:rect l="0" t="0" r="0" b="0"/>
          <a:pathLst>
            <a:path>
              <a:moveTo>
                <a:pt x="3711547" y="0"/>
              </a:moveTo>
              <a:lnTo>
                <a:pt x="3711547" y="348814"/>
              </a:lnTo>
              <a:lnTo>
                <a:pt x="0" y="348814"/>
              </a:lnTo>
              <a:lnTo>
                <a:pt x="0" y="663429"/>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755650">
            <a:lnSpc>
              <a:spcPct val="90000"/>
            </a:lnSpc>
            <a:spcBef>
              <a:spcPct val="0"/>
            </a:spcBef>
            <a:spcAft>
              <a:spcPct val="35000"/>
            </a:spcAft>
            <a:buNone/>
          </a:pPr>
          <a:endParaRPr lang="es-ES" sz="1700" kern="1200" dirty="0"/>
        </a:p>
      </dsp:txBody>
      <dsp:txXfrm>
        <a:off x="4913607" y="2139669"/>
        <a:ext cx="188793" cy="6940"/>
      </dsp:txXfrm>
    </dsp:sp>
    <dsp:sp modelId="{23B5C031-2280-47C9-9098-9BECB3889E86}">
      <dsp:nvSpPr>
        <dsp:cNvPr id="0" name=""/>
        <dsp:cNvSpPr/>
      </dsp:nvSpPr>
      <dsp:spPr>
        <a:xfrm>
          <a:off x="5355018" y="2714"/>
          <a:ext cx="3017518" cy="181051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just" defTabSz="755650">
            <a:lnSpc>
              <a:spcPct val="90000"/>
            </a:lnSpc>
            <a:spcBef>
              <a:spcPct val="0"/>
            </a:spcBef>
            <a:spcAft>
              <a:spcPct val="35000"/>
            </a:spcAft>
            <a:buNone/>
          </a:pPr>
          <a:r>
            <a:rPr lang="es-ES" sz="1700" kern="1200" dirty="0"/>
            <a:t>Debido a sus años de funcionamiento y daños mecánicos en componentes del sistema, no puede cumplir  con el requerimiento de funcionamiento.</a:t>
          </a:r>
        </a:p>
      </dsp:txBody>
      <dsp:txXfrm>
        <a:off x="5355018" y="2714"/>
        <a:ext cx="3017518" cy="1810510"/>
      </dsp:txXfrm>
    </dsp:sp>
    <dsp:sp modelId="{59AD35EA-7B8E-41B1-8F7F-8AF906BB59CF}">
      <dsp:nvSpPr>
        <dsp:cNvPr id="0" name=""/>
        <dsp:cNvSpPr/>
      </dsp:nvSpPr>
      <dsp:spPr>
        <a:xfrm>
          <a:off x="4659189" y="3366789"/>
          <a:ext cx="663429" cy="91440"/>
        </a:xfrm>
        <a:custGeom>
          <a:avLst/>
          <a:gdLst/>
          <a:ahLst/>
          <a:cxnLst/>
          <a:rect l="0" t="0" r="0" b="0"/>
          <a:pathLst>
            <a:path>
              <a:moveTo>
                <a:pt x="0" y="45720"/>
              </a:moveTo>
              <a:lnTo>
                <a:pt x="66342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just" defTabSz="755650">
            <a:lnSpc>
              <a:spcPct val="90000"/>
            </a:lnSpc>
            <a:spcBef>
              <a:spcPct val="0"/>
            </a:spcBef>
            <a:spcAft>
              <a:spcPct val="35000"/>
            </a:spcAft>
            <a:buNone/>
          </a:pPr>
          <a:endParaRPr lang="es-ES" sz="1700" kern="1200" dirty="0"/>
        </a:p>
      </dsp:txBody>
      <dsp:txXfrm>
        <a:off x="4973553" y="3409039"/>
        <a:ext cx="34701" cy="6940"/>
      </dsp:txXfrm>
    </dsp:sp>
    <dsp:sp modelId="{48BFF049-2446-4235-A72A-BE998F2A10BB}">
      <dsp:nvSpPr>
        <dsp:cNvPr id="0" name=""/>
        <dsp:cNvSpPr/>
      </dsp:nvSpPr>
      <dsp:spPr>
        <a:xfrm>
          <a:off x="1643471" y="2507254"/>
          <a:ext cx="3017518" cy="181051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just" defTabSz="755650">
            <a:lnSpc>
              <a:spcPct val="90000"/>
            </a:lnSpc>
            <a:spcBef>
              <a:spcPct val="0"/>
            </a:spcBef>
            <a:spcAft>
              <a:spcPct val="35000"/>
            </a:spcAft>
            <a:buNone/>
          </a:pPr>
          <a:r>
            <a:rPr lang="es-ES" sz="1700" kern="1200" dirty="0"/>
            <a:t>Implica un riesgo para los alumnos y personal docente, debido a las altas temperaturas y presiones de operación.</a:t>
          </a:r>
        </a:p>
      </dsp:txBody>
      <dsp:txXfrm>
        <a:off x="1643471" y="2507254"/>
        <a:ext cx="3017518" cy="1810510"/>
      </dsp:txXfrm>
    </dsp:sp>
    <dsp:sp modelId="{4F278D6E-1E59-4E90-8E90-E89DC32DEF86}">
      <dsp:nvSpPr>
        <dsp:cNvPr id="0" name=""/>
        <dsp:cNvSpPr/>
      </dsp:nvSpPr>
      <dsp:spPr>
        <a:xfrm>
          <a:off x="5355018" y="2507254"/>
          <a:ext cx="3017518" cy="181051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just" defTabSz="755650">
            <a:lnSpc>
              <a:spcPct val="90000"/>
            </a:lnSpc>
            <a:spcBef>
              <a:spcPct val="0"/>
            </a:spcBef>
            <a:spcAft>
              <a:spcPct val="35000"/>
            </a:spcAft>
            <a:buNone/>
          </a:pPr>
          <a:r>
            <a:rPr lang="es-ES" sz="1700" kern="1200" dirty="0"/>
            <a:t>El supercalentador no cuenta con un sistema digital de adquisición de datos.</a:t>
          </a:r>
        </a:p>
      </dsp:txBody>
      <dsp:txXfrm>
        <a:off x="5355018" y="2507254"/>
        <a:ext cx="3017518" cy="1810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A16DF-250C-4D70-9240-1E216C655824}">
      <dsp:nvSpPr>
        <dsp:cNvPr id="0" name=""/>
        <dsp:cNvSpPr/>
      </dsp:nvSpPr>
      <dsp:spPr>
        <a:xfrm>
          <a:off x="1875" y="0"/>
          <a:ext cx="1965537" cy="410445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t>Estudio de la información preliminar existente.</a:t>
          </a:r>
          <a:endParaRPr lang="es-ES" sz="1800" kern="1200" dirty="0"/>
        </a:p>
      </dsp:txBody>
      <dsp:txXfrm>
        <a:off x="1875" y="1641782"/>
        <a:ext cx="1965537" cy="1641782"/>
      </dsp:txXfrm>
    </dsp:sp>
    <dsp:sp modelId="{51E6F469-44A8-479D-A6DF-669E57B7A79A}">
      <dsp:nvSpPr>
        <dsp:cNvPr id="0" name=""/>
        <dsp:cNvSpPr/>
      </dsp:nvSpPr>
      <dsp:spPr>
        <a:xfrm>
          <a:off x="301251" y="246267"/>
          <a:ext cx="1366784" cy="13667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87A88A5-A90B-4776-8508-61CED562AFF4}">
      <dsp:nvSpPr>
        <dsp:cNvPr id="0" name=""/>
        <dsp:cNvSpPr/>
      </dsp:nvSpPr>
      <dsp:spPr>
        <a:xfrm>
          <a:off x="2026378" y="0"/>
          <a:ext cx="1965537" cy="410445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t>Evaluación del estado actual del supercalentador.</a:t>
          </a:r>
          <a:endParaRPr lang="es-ES" sz="1800" kern="1200" dirty="0"/>
        </a:p>
      </dsp:txBody>
      <dsp:txXfrm>
        <a:off x="2026378" y="1641782"/>
        <a:ext cx="1965537" cy="1641782"/>
      </dsp:txXfrm>
    </dsp:sp>
    <dsp:sp modelId="{A7F0F857-ADDF-4055-B31A-15577481E4B7}">
      <dsp:nvSpPr>
        <dsp:cNvPr id="0" name=""/>
        <dsp:cNvSpPr/>
      </dsp:nvSpPr>
      <dsp:spPr>
        <a:xfrm>
          <a:off x="2325755" y="246267"/>
          <a:ext cx="1366784" cy="136678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31D59A6-7D72-464D-BD33-8242FD539054}">
      <dsp:nvSpPr>
        <dsp:cNvPr id="0" name=""/>
        <dsp:cNvSpPr/>
      </dsp:nvSpPr>
      <dsp:spPr>
        <a:xfrm>
          <a:off x="4050882" y="0"/>
          <a:ext cx="1965537" cy="410445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t>Mantenimiento correctivo del equipo.</a:t>
          </a:r>
          <a:endParaRPr lang="es-ES" sz="1800" kern="1200" dirty="0"/>
        </a:p>
      </dsp:txBody>
      <dsp:txXfrm>
        <a:off x="4050882" y="1641782"/>
        <a:ext cx="1965537" cy="1641782"/>
      </dsp:txXfrm>
    </dsp:sp>
    <dsp:sp modelId="{1526B9CB-F5FE-4F9E-A079-B1D141F43452}">
      <dsp:nvSpPr>
        <dsp:cNvPr id="0" name=""/>
        <dsp:cNvSpPr/>
      </dsp:nvSpPr>
      <dsp:spPr>
        <a:xfrm>
          <a:off x="4350259" y="246267"/>
          <a:ext cx="1366784" cy="136678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9BBE47D-4961-46CA-8B20-AC60B3CB1CE3}">
      <dsp:nvSpPr>
        <dsp:cNvPr id="0" name=""/>
        <dsp:cNvSpPr/>
      </dsp:nvSpPr>
      <dsp:spPr>
        <a:xfrm>
          <a:off x="6075386" y="0"/>
          <a:ext cx="1965537" cy="410445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t>Diseño e implementación del sistema de adquisición de datos</a:t>
          </a:r>
          <a:endParaRPr lang="es-ES" sz="1800" kern="1200" dirty="0"/>
        </a:p>
      </dsp:txBody>
      <dsp:txXfrm>
        <a:off x="6075386" y="1641782"/>
        <a:ext cx="1965537" cy="1641782"/>
      </dsp:txXfrm>
    </dsp:sp>
    <dsp:sp modelId="{E73541B3-3657-4520-BBD2-09512FAED750}">
      <dsp:nvSpPr>
        <dsp:cNvPr id="0" name=""/>
        <dsp:cNvSpPr/>
      </dsp:nvSpPr>
      <dsp:spPr>
        <a:xfrm>
          <a:off x="6374762" y="246267"/>
          <a:ext cx="1366784" cy="136678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A5C4CBA-4BED-4B5A-8D3A-461290F9F14F}">
      <dsp:nvSpPr>
        <dsp:cNvPr id="0" name=""/>
        <dsp:cNvSpPr/>
      </dsp:nvSpPr>
      <dsp:spPr>
        <a:xfrm>
          <a:off x="321711" y="3283565"/>
          <a:ext cx="7399375" cy="615668"/>
        </a:xfrm>
        <a:prstGeom prst="leftRightArrow">
          <a:avLst/>
        </a:prstGeom>
        <a:solidFill>
          <a:schemeClr val="dk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B1586-737B-488F-A1B6-9EFAFADB34CE}">
      <dsp:nvSpPr>
        <dsp:cNvPr id="0" name=""/>
        <dsp:cNvSpPr/>
      </dsp:nvSpPr>
      <dsp:spPr>
        <a:xfrm rot="5400000">
          <a:off x="2695276" y="-1001084"/>
          <a:ext cx="680857" cy="2857134"/>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err="1"/>
            <a:t>Overhall</a:t>
          </a:r>
          <a:r>
            <a:rPr lang="es-EC" sz="1700" kern="1200" dirty="0"/>
            <a:t> Mayor</a:t>
          </a:r>
        </a:p>
        <a:p>
          <a:pPr marL="171450" lvl="1" indent="-171450" algn="l" defTabSz="755650">
            <a:lnSpc>
              <a:spcPct val="90000"/>
            </a:lnSpc>
            <a:spcBef>
              <a:spcPct val="0"/>
            </a:spcBef>
            <a:spcAft>
              <a:spcPct val="15000"/>
            </a:spcAft>
            <a:buChar char="•"/>
          </a:pPr>
          <a:r>
            <a:rPr lang="es-EC" sz="1700" kern="1200" dirty="0" err="1"/>
            <a:t>Mtto</a:t>
          </a:r>
          <a:r>
            <a:rPr lang="es-EC" sz="1700" kern="1200" dirty="0"/>
            <a:t>. Modificativo.</a:t>
          </a:r>
        </a:p>
      </dsp:txBody>
      <dsp:txXfrm rot="-5400000">
        <a:off x="1607138" y="120291"/>
        <a:ext cx="2823897" cy="614383"/>
      </dsp:txXfrm>
    </dsp:sp>
    <dsp:sp modelId="{926ED004-E096-44B5-B569-9B1B0C44D543}">
      <dsp:nvSpPr>
        <dsp:cNvPr id="0" name=""/>
        <dsp:cNvSpPr/>
      </dsp:nvSpPr>
      <dsp:spPr>
        <a:xfrm>
          <a:off x="0" y="1946"/>
          <a:ext cx="1607137" cy="85107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s-EC" sz="1700" kern="1200" dirty="0"/>
            <a:t>V</a:t>
          </a:r>
        </a:p>
      </dsp:txBody>
      <dsp:txXfrm>
        <a:off x="41546" y="43492"/>
        <a:ext cx="1524045" cy="767979"/>
      </dsp:txXfrm>
    </dsp:sp>
    <dsp:sp modelId="{672881CC-630B-40E4-B871-5B5B5A839FA3}">
      <dsp:nvSpPr>
        <dsp:cNvPr id="0" name=""/>
        <dsp:cNvSpPr/>
      </dsp:nvSpPr>
      <dsp:spPr>
        <a:xfrm rot="5400000">
          <a:off x="2695276" y="-107459"/>
          <a:ext cx="680857" cy="2857134"/>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err="1"/>
            <a:t>Overhall</a:t>
          </a:r>
          <a:r>
            <a:rPr lang="es-EC" sz="1700" kern="1200" dirty="0"/>
            <a:t> Medio</a:t>
          </a:r>
        </a:p>
      </dsp:txBody>
      <dsp:txXfrm rot="-5400000">
        <a:off x="1607138" y="1013916"/>
        <a:ext cx="2823897" cy="614383"/>
      </dsp:txXfrm>
    </dsp:sp>
    <dsp:sp modelId="{6343847E-93C1-46FA-915D-9E19C13A10B6}">
      <dsp:nvSpPr>
        <dsp:cNvPr id="0" name=""/>
        <dsp:cNvSpPr/>
      </dsp:nvSpPr>
      <dsp:spPr>
        <a:xfrm>
          <a:off x="0" y="895571"/>
          <a:ext cx="1607137" cy="85107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s-EC" sz="1700" kern="1200" dirty="0"/>
            <a:t>IV</a:t>
          </a:r>
        </a:p>
      </dsp:txBody>
      <dsp:txXfrm>
        <a:off x="41546" y="937117"/>
        <a:ext cx="1524045" cy="767979"/>
      </dsp:txXfrm>
    </dsp:sp>
    <dsp:sp modelId="{A0797917-48CB-4022-AAFC-A6E53D2646A4}">
      <dsp:nvSpPr>
        <dsp:cNvPr id="0" name=""/>
        <dsp:cNvSpPr/>
      </dsp:nvSpPr>
      <dsp:spPr>
        <a:xfrm rot="5400000">
          <a:off x="2695276" y="786164"/>
          <a:ext cx="680857" cy="2857134"/>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err="1"/>
            <a:t>Mtto</a:t>
          </a:r>
          <a:r>
            <a:rPr lang="es-EC" sz="1700" kern="1200" dirty="0"/>
            <a:t>. Correctivo</a:t>
          </a:r>
        </a:p>
      </dsp:txBody>
      <dsp:txXfrm rot="-5400000">
        <a:off x="1607138" y="1907540"/>
        <a:ext cx="2823897" cy="614383"/>
      </dsp:txXfrm>
    </dsp:sp>
    <dsp:sp modelId="{B3F21409-52A2-4157-852F-3B7BCDF01D17}">
      <dsp:nvSpPr>
        <dsp:cNvPr id="0" name=""/>
        <dsp:cNvSpPr/>
      </dsp:nvSpPr>
      <dsp:spPr>
        <a:xfrm>
          <a:off x="0" y="1789196"/>
          <a:ext cx="1607137" cy="85107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s-EC" sz="1700" kern="1200" dirty="0"/>
            <a:t>III</a:t>
          </a:r>
        </a:p>
      </dsp:txBody>
      <dsp:txXfrm>
        <a:off x="41546" y="1830742"/>
        <a:ext cx="1524045" cy="767979"/>
      </dsp:txXfrm>
    </dsp:sp>
    <dsp:sp modelId="{7710055A-7835-4744-9A56-30473B3E3E34}">
      <dsp:nvSpPr>
        <dsp:cNvPr id="0" name=""/>
        <dsp:cNvSpPr/>
      </dsp:nvSpPr>
      <dsp:spPr>
        <a:xfrm rot="5400000">
          <a:off x="2695276" y="1679789"/>
          <a:ext cx="680857" cy="2857134"/>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endParaRPr lang="es-EC" sz="1700" kern="1200"/>
        </a:p>
        <a:p>
          <a:pPr marL="171450" lvl="1" indent="-171450" algn="l" defTabSz="755650">
            <a:lnSpc>
              <a:spcPct val="90000"/>
            </a:lnSpc>
            <a:spcBef>
              <a:spcPct val="0"/>
            </a:spcBef>
            <a:spcAft>
              <a:spcPct val="15000"/>
            </a:spcAft>
            <a:buChar char="•"/>
          </a:pPr>
          <a:r>
            <a:rPr lang="es-EC" sz="1700" kern="1200" dirty="0" err="1"/>
            <a:t>Mtto</a:t>
          </a:r>
          <a:r>
            <a:rPr lang="es-EC" sz="1700" kern="1200" dirty="0"/>
            <a:t>. Preventivo</a:t>
          </a:r>
        </a:p>
      </dsp:txBody>
      <dsp:txXfrm rot="-5400000">
        <a:off x="1607138" y="2801165"/>
        <a:ext cx="2823897" cy="614383"/>
      </dsp:txXfrm>
    </dsp:sp>
    <dsp:sp modelId="{07C3AECF-0EB6-4ABB-88EC-292157A7F2F4}">
      <dsp:nvSpPr>
        <dsp:cNvPr id="0" name=""/>
        <dsp:cNvSpPr/>
      </dsp:nvSpPr>
      <dsp:spPr>
        <a:xfrm>
          <a:off x="0" y="2682821"/>
          <a:ext cx="1607137" cy="85107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s-EC" sz="1700" kern="1200" dirty="0"/>
            <a:t>II</a:t>
          </a:r>
        </a:p>
      </dsp:txBody>
      <dsp:txXfrm>
        <a:off x="41546" y="2724367"/>
        <a:ext cx="1524045" cy="767979"/>
      </dsp:txXfrm>
    </dsp:sp>
    <dsp:sp modelId="{21E69311-B6AC-4893-89B7-8D36CDA08A5B}">
      <dsp:nvSpPr>
        <dsp:cNvPr id="0" name=""/>
        <dsp:cNvSpPr/>
      </dsp:nvSpPr>
      <dsp:spPr>
        <a:xfrm rot="5400000">
          <a:off x="2695276" y="2573414"/>
          <a:ext cx="680857" cy="2857134"/>
        </a:xfrm>
        <a:prstGeom prst="round2SameRect">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s-EC" sz="1700" kern="1200" dirty="0" err="1"/>
            <a:t>Mtto</a:t>
          </a:r>
          <a:r>
            <a:rPr lang="es-EC" sz="1700" kern="1200" dirty="0"/>
            <a:t>. Preventivo</a:t>
          </a:r>
        </a:p>
      </dsp:txBody>
      <dsp:txXfrm rot="-5400000">
        <a:off x="1607138" y="3694790"/>
        <a:ext cx="2823897" cy="614383"/>
      </dsp:txXfrm>
    </dsp:sp>
    <dsp:sp modelId="{53E0826A-B27E-4D88-A82D-A95B7C17D3A7}">
      <dsp:nvSpPr>
        <dsp:cNvPr id="0" name=""/>
        <dsp:cNvSpPr/>
      </dsp:nvSpPr>
      <dsp:spPr>
        <a:xfrm>
          <a:off x="0" y="3576446"/>
          <a:ext cx="1607137" cy="85107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s-EC" sz="1700" kern="1200" dirty="0"/>
            <a:t>I</a:t>
          </a:r>
        </a:p>
      </dsp:txBody>
      <dsp:txXfrm>
        <a:off x="41546" y="3617992"/>
        <a:ext cx="1524045" cy="767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29F32-601B-4F28-A239-51C52BC4F474}">
      <dsp:nvSpPr>
        <dsp:cNvPr id="0" name=""/>
        <dsp:cNvSpPr/>
      </dsp:nvSpPr>
      <dsp:spPr>
        <a:xfrm>
          <a:off x="552178" y="0"/>
          <a:ext cx="6258024" cy="1075557"/>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167C7-55B6-41F5-A9E6-113C3F8A3B2A}">
      <dsp:nvSpPr>
        <dsp:cNvPr id="0" name=""/>
        <dsp:cNvSpPr/>
      </dsp:nvSpPr>
      <dsp:spPr>
        <a:xfrm>
          <a:off x="232231" y="322667"/>
          <a:ext cx="2208714" cy="43022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kern="1200" dirty="0"/>
            <a:t>Limpieza	</a:t>
          </a:r>
        </a:p>
      </dsp:txBody>
      <dsp:txXfrm>
        <a:off x="253233" y="343669"/>
        <a:ext cx="2166710" cy="388218"/>
      </dsp:txXfrm>
    </dsp:sp>
    <dsp:sp modelId="{17052E53-ECCA-45F6-A817-4DD985D3E2C8}">
      <dsp:nvSpPr>
        <dsp:cNvPr id="0" name=""/>
        <dsp:cNvSpPr/>
      </dsp:nvSpPr>
      <dsp:spPr>
        <a:xfrm>
          <a:off x="2576833" y="322667"/>
          <a:ext cx="2208714" cy="43022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kern="1200" dirty="0"/>
            <a:t>Pintura</a:t>
          </a:r>
        </a:p>
      </dsp:txBody>
      <dsp:txXfrm>
        <a:off x="2597835" y="343669"/>
        <a:ext cx="2166710" cy="388218"/>
      </dsp:txXfrm>
    </dsp:sp>
    <dsp:sp modelId="{87AA070F-C546-4F3D-9291-9AA8669DB1E2}">
      <dsp:nvSpPr>
        <dsp:cNvPr id="0" name=""/>
        <dsp:cNvSpPr/>
      </dsp:nvSpPr>
      <dsp:spPr>
        <a:xfrm>
          <a:off x="4921436" y="322667"/>
          <a:ext cx="2208714" cy="43022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C" sz="1300" kern="1200" dirty="0"/>
            <a:t>Cambio de Aislante Térmico</a:t>
          </a:r>
        </a:p>
      </dsp:txBody>
      <dsp:txXfrm>
        <a:off x="4942438" y="343669"/>
        <a:ext cx="2166710" cy="3882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29F32-601B-4F28-A239-51C52BC4F474}">
      <dsp:nvSpPr>
        <dsp:cNvPr id="0" name=""/>
        <dsp:cNvSpPr/>
      </dsp:nvSpPr>
      <dsp:spPr>
        <a:xfrm>
          <a:off x="874897" y="0"/>
          <a:ext cx="9915501" cy="924550"/>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167C7-55B6-41F5-A9E6-113C3F8A3B2A}">
      <dsp:nvSpPr>
        <dsp:cNvPr id="0" name=""/>
        <dsp:cNvSpPr/>
      </dsp:nvSpPr>
      <dsp:spPr>
        <a:xfrm>
          <a:off x="316124"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Soldadura del Ducto</a:t>
          </a:r>
        </a:p>
      </dsp:txBody>
      <dsp:txXfrm>
        <a:off x="334177" y="295418"/>
        <a:ext cx="3463482" cy="333714"/>
      </dsp:txXfrm>
    </dsp:sp>
    <dsp:sp modelId="{17052E53-ECCA-45F6-A817-4DD985D3E2C8}">
      <dsp:nvSpPr>
        <dsp:cNvPr id="0" name=""/>
        <dsp:cNvSpPr/>
      </dsp:nvSpPr>
      <dsp:spPr>
        <a:xfrm>
          <a:off x="4082853"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Ensamblaje y Pintura</a:t>
          </a:r>
        </a:p>
      </dsp:txBody>
      <dsp:txXfrm>
        <a:off x="4100906" y="295418"/>
        <a:ext cx="3463482" cy="333714"/>
      </dsp:txXfrm>
    </dsp:sp>
    <dsp:sp modelId="{87AA070F-C546-4F3D-9291-9AA8669DB1E2}">
      <dsp:nvSpPr>
        <dsp:cNvPr id="0" name=""/>
        <dsp:cNvSpPr/>
      </dsp:nvSpPr>
      <dsp:spPr>
        <a:xfrm>
          <a:off x="7849582"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Cambio de Empaquetadura</a:t>
          </a:r>
        </a:p>
      </dsp:txBody>
      <dsp:txXfrm>
        <a:off x="7867635" y="295418"/>
        <a:ext cx="3463482" cy="3337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29F32-601B-4F28-A239-51C52BC4F474}">
      <dsp:nvSpPr>
        <dsp:cNvPr id="0" name=""/>
        <dsp:cNvSpPr/>
      </dsp:nvSpPr>
      <dsp:spPr>
        <a:xfrm>
          <a:off x="874897" y="0"/>
          <a:ext cx="9915501" cy="924550"/>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6167C7-55B6-41F5-A9E6-113C3F8A3B2A}">
      <dsp:nvSpPr>
        <dsp:cNvPr id="0" name=""/>
        <dsp:cNvSpPr/>
      </dsp:nvSpPr>
      <dsp:spPr>
        <a:xfrm>
          <a:off x="350870"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Inspección Visual	</a:t>
          </a:r>
        </a:p>
      </dsp:txBody>
      <dsp:txXfrm>
        <a:off x="368923" y="295418"/>
        <a:ext cx="3463482" cy="333714"/>
      </dsp:txXfrm>
    </dsp:sp>
    <dsp:sp modelId="{17052E53-ECCA-45F6-A817-4DD985D3E2C8}">
      <dsp:nvSpPr>
        <dsp:cNvPr id="0" name=""/>
        <dsp:cNvSpPr/>
      </dsp:nvSpPr>
      <dsp:spPr>
        <a:xfrm>
          <a:off x="4082853"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Inspección Asistida</a:t>
          </a:r>
        </a:p>
      </dsp:txBody>
      <dsp:txXfrm>
        <a:off x="4100906" y="295418"/>
        <a:ext cx="3463482" cy="333714"/>
      </dsp:txXfrm>
    </dsp:sp>
    <dsp:sp modelId="{87AA070F-C546-4F3D-9291-9AA8669DB1E2}">
      <dsp:nvSpPr>
        <dsp:cNvPr id="0" name=""/>
        <dsp:cNvSpPr/>
      </dsp:nvSpPr>
      <dsp:spPr>
        <a:xfrm>
          <a:off x="7814836" y="277365"/>
          <a:ext cx="3499588" cy="3698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Limpieza de la </a:t>
          </a:r>
          <a:r>
            <a:rPr lang="es-EC" sz="1600" kern="1200" dirty="0" err="1"/>
            <a:t>Periféria</a:t>
          </a:r>
          <a:endParaRPr lang="es-EC" sz="1600" kern="1200" dirty="0"/>
        </a:p>
      </dsp:txBody>
      <dsp:txXfrm>
        <a:off x="7832889" y="295418"/>
        <a:ext cx="3463482" cy="333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C364-74B8-4364-AA73-413CC95DA403}">
      <dsp:nvSpPr>
        <dsp:cNvPr id="0" name=""/>
        <dsp:cNvSpPr/>
      </dsp:nvSpPr>
      <dsp:spPr>
        <a:xfrm>
          <a:off x="159086" y="0"/>
          <a:ext cx="2727888" cy="46805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es-ES" sz="1600" kern="1200" dirty="0"/>
            <a:t>Implementación del sistema de control de llama.</a:t>
          </a:r>
        </a:p>
      </dsp:txBody>
      <dsp:txXfrm>
        <a:off x="159086" y="1872208"/>
        <a:ext cx="2727888" cy="1872208"/>
      </dsp:txXfrm>
    </dsp:sp>
    <dsp:sp modelId="{083E0C11-CC8C-43FB-8668-D45E70797EC3}">
      <dsp:nvSpPr>
        <dsp:cNvPr id="0" name=""/>
        <dsp:cNvSpPr/>
      </dsp:nvSpPr>
      <dsp:spPr>
        <a:xfrm>
          <a:off x="743724" y="280831"/>
          <a:ext cx="1558613" cy="155861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77C79-0B33-445E-A37D-8906C50480BC}">
      <dsp:nvSpPr>
        <dsp:cNvPr id="0" name=""/>
        <dsp:cNvSpPr/>
      </dsp:nvSpPr>
      <dsp:spPr>
        <a:xfrm>
          <a:off x="3024336" y="0"/>
          <a:ext cx="1961121" cy="46805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endParaRPr lang="es-ES" sz="1600" kern="1200" dirty="0"/>
        </a:p>
        <a:p>
          <a:pPr marL="0" lvl="0" indent="0" algn="ctr" defTabSz="711200">
            <a:lnSpc>
              <a:spcPct val="150000"/>
            </a:lnSpc>
            <a:spcBef>
              <a:spcPct val="0"/>
            </a:spcBef>
            <a:spcAft>
              <a:spcPct val="35000"/>
            </a:spcAft>
            <a:buNone/>
          </a:pPr>
          <a:r>
            <a:rPr lang="es-ES" sz="1600" kern="1200" dirty="0"/>
            <a:t>Selección de  sensores de temperatura y presión.</a:t>
          </a:r>
        </a:p>
        <a:p>
          <a:pPr marL="0" lvl="0" indent="0" algn="ctr" defTabSz="711200">
            <a:lnSpc>
              <a:spcPct val="150000"/>
            </a:lnSpc>
            <a:spcBef>
              <a:spcPct val="0"/>
            </a:spcBef>
            <a:spcAft>
              <a:spcPct val="35000"/>
            </a:spcAft>
            <a:buNone/>
          </a:pPr>
          <a:r>
            <a:rPr lang="es-ES" sz="1600" kern="1200" dirty="0"/>
            <a:t>Selección de controladores PID</a:t>
          </a:r>
          <a:endParaRPr lang="es-ES" sz="1400" kern="1200" dirty="0"/>
        </a:p>
      </dsp:txBody>
      <dsp:txXfrm>
        <a:off x="3024336" y="1872208"/>
        <a:ext cx="1961121" cy="1872208"/>
      </dsp:txXfrm>
    </dsp:sp>
    <dsp:sp modelId="{A3D137E8-0DD5-4653-A426-CC77F83C45E2}">
      <dsp:nvSpPr>
        <dsp:cNvPr id="0" name=""/>
        <dsp:cNvSpPr/>
      </dsp:nvSpPr>
      <dsp:spPr>
        <a:xfrm>
          <a:off x="3190003" y="280831"/>
          <a:ext cx="1558613" cy="1558613"/>
        </a:xfrm>
        <a:prstGeom prst="ellipse">
          <a:avLst/>
        </a:prstGeom>
        <a:blipFill>
          <a:blip xmlns:r="http://schemas.openxmlformats.org/officeDocument/2006/relationships" r:embed="rId2"/>
          <a:srcRect/>
          <a:stretch>
            <a:fillRect t="-8000" b="-8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E57287-59A3-42CB-8486-252826F8846D}">
      <dsp:nvSpPr>
        <dsp:cNvPr id="0" name=""/>
        <dsp:cNvSpPr/>
      </dsp:nvSpPr>
      <dsp:spPr>
        <a:xfrm>
          <a:off x="5051645" y="0"/>
          <a:ext cx="3176339" cy="46805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endParaRPr lang="es-ES" sz="1600" kern="1200" dirty="0"/>
        </a:p>
        <a:p>
          <a:pPr marL="0" lvl="0" indent="0" algn="ctr" defTabSz="711200">
            <a:lnSpc>
              <a:spcPct val="150000"/>
            </a:lnSpc>
            <a:spcBef>
              <a:spcPct val="0"/>
            </a:spcBef>
            <a:spcAft>
              <a:spcPct val="35000"/>
            </a:spcAft>
            <a:buNone/>
          </a:pPr>
          <a:r>
            <a:rPr lang="es-ES" sz="1600" kern="1200" dirty="0"/>
            <a:t>Diseño del sistema de adquisición de datos primario y secundario.</a:t>
          </a:r>
        </a:p>
      </dsp:txBody>
      <dsp:txXfrm>
        <a:off x="5051645" y="1872208"/>
        <a:ext cx="3176339" cy="1872208"/>
      </dsp:txXfrm>
    </dsp:sp>
    <dsp:sp modelId="{6238D151-DCB2-461C-A155-1ABBF3A58CE7}">
      <dsp:nvSpPr>
        <dsp:cNvPr id="0" name=""/>
        <dsp:cNvSpPr/>
      </dsp:nvSpPr>
      <dsp:spPr>
        <a:xfrm>
          <a:off x="5860508" y="280831"/>
          <a:ext cx="1558613" cy="155861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977B30-BBF3-47A5-8694-AD6729510BBC}">
      <dsp:nvSpPr>
        <dsp:cNvPr id="0" name=""/>
        <dsp:cNvSpPr/>
      </dsp:nvSpPr>
      <dsp:spPr>
        <a:xfrm>
          <a:off x="8329759" y="0"/>
          <a:ext cx="3392474" cy="46805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150000"/>
            </a:lnSpc>
            <a:spcBef>
              <a:spcPct val="0"/>
            </a:spcBef>
            <a:spcAft>
              <a:spcPct val="35000"/>
            </a:spcAft>
            <a:buNone/>
          </a:pPr>
          <a:r>
            <a:rPr lang="es-ES" sz="1600" kern="1200" dirty="0"/>
            <a:t>Implementación del sistema de adquisición de datos primario y secundario.</a:t>
          </a:r>
        </a:p>
      </dsp:txBody>
      <dsp:txXfrm>
        <a:off x="8329759" y="1872208"/>
        <a:ext cx="3392474" cy="1872208"/>
      </dsp:txXfrm>
    </dsp:sp>
    <dsp:sp modelId="{4160A539-CE22-496F-B213-14FAC2785EE1}">
      <dsp:nvSpPr>
        <dsp:cNvPr id="0" name=""/>
        <dsp:cNvSpPr/>
      </dsp:nvSpPr>
      <dsp:spPr>
        <a:xfrm>
          <a:off x="9246689" y="280831"/>
          <a:ext cx="1558613" cy="155861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7000" b="-27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F2CC3E-503E-48C4-8098-3BDAB6983E6A}">
      <dsp:nvSpPr>
        <dsp:cNvPr id="0" name=""/>
        <dsp:cNvSpPr/>
      </dsp:nvSpPr>
      <dsp:spPr>
        <a:xfrm flipV="1">
          <a:off x="5112553" y="4032447"/>
          <a:ext cx="991600" cy="558060"/>
        </a:xfrm>
        <a:prstGeom prst="leftRight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57832B0-1D88-4FF7-946D-CF7DE3F3AD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0ADB5C1F-E500-48E5-BB46-C95ECAAC03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5FE4C0-A662-4C57-B364-82FA222B8460}" type="datetimeFigureOut">
              <a:rPr lang="es-EC" smtClean="0"/>
              <a:t>10/12/2018</a:t>
            </a:fld>
            <a:endParaRPr lang="es-EC"/>
          </a:p>
        </p:txBody>
      </p:sp>
      <p:sp>
        <p:nvSpPr>
          <p:cNvPr id="4" name="Marcador de pie de página 3">
            <a:extLst>
              <a:ext uri="{FF2B5EF4-FFF2-40B4-BE49-F238E27FC236}">
                <a16:creationId xmlns:a16="http://schemas.microsoft.com/office/drawing/2014/main" id="{986209F6-C194-40EA-BBCD-26C7E9DDD4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0DE973D9-7A21-4CC7-B361-B6325D2E0E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0C9FA5-722A-4DD2-9456-4C15552925C6}" type="slidenum">
              <a:rPr lang="es-EC" smtClean="0"/>
              <a:t>‹Nº›</a:t>
            </a:fld>
            <a:endParaRPr lang="es-EC"/>
          </a:p>
        </p:txBody>
      </p:sp>
    </p:spTree>
    <p:extLst>
      <p:ext uri="{BB962C8B-B14F-4D97-AF65-F5344CB8AC3E}">
        <p14:creationId xmlns:p14="http://schemas.microsoft.com/office/powerpoint/2010/main" val="37332855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97C12-92E4-4B0A-9A1B-A438E4617873}" type="datetimeFigureOut">
              <a:rPr lang="es-EC" smtClean="0"/>
              <a:pPr/>
              <a:t>10/12/2018</a:t>
            </a:fld>
            <a:endParaRPr lang="es-EC" dirty="0"/>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4188D-9713-4D7E-81DD-2D2A79282486}" type="slidenum">
              <a:rPr lang="es-EC" smtClean="0"/>
              <a:pPr/>
              <a:t>‹Nº›</a:t>
            </a:fld>
            <a:endParaRPr lang="es-EC" dirty="0"/>
          </a:p>
        </p:txBody>
      </p:sp>
    </p:spTree>
    <p:extLst>
      <p:ext uri="{BB962C8B-B14F-4D97-AF65-F5344CB8AC3E}">
        <p14:creationId xmlns:p14="http://schemas.microsoft.com/office/powerpoint/2010/main" val="332951429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extLst>
              <p:ext uri="{D42A27DB-BD31-4B8C-83A1-F6EECF244321}">
                <p14:modId xmlns:p14="http://schemas.microsoft.com/office/powerpoint/2010/main" val="2692042605"/>
              </p:ext>
            </p:extLst>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370" name="CorelDRAW" r:id="rId3" imgW="9151920" imgH="5621400" progId="">
                  <p:embed/>
                </p:oleObj>
              </mc:Choice>
              <mc:Fallback>
                <p:oleObj name="CorelDRAW" r:id="rId3" imgW="9151920" imgH="5621400" progId="">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1"/>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205C09D2-DEC7-40A1-8917-46811D569DE4}"/>
              </a:ext>
            </a:extLst>
          </p:cNvPr>
          <p:cNvSpPr txBox="1"/>
          <p:nvPr userDrawn="1"/>
        </p:nvSpPr>
        <p:spPr>
          <a:xfrm>
            <a:off x="47755" y="6453336"/>
            <a:ext cx="1079693" cy="369332"/>
          </a:xfrm>
          <a:prstGeom prst="rect">
            <a:avLst/>
          </a:prstGeom>
          <a:noFill/>
        </p:spPr>
        <p:txBody>
          <a:bodyPr wrap="square" rtlCol="0">
            <a:spAutoFit/>
          </a:bodyPr>
          <a:lstStyle/>
          <a:p>
            <a:endParaRPr lang="es-EC"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23392" y="1556793"/>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CuadroTexto 3">
            <a:extLst>
              <a:ext uri="{FF2B5EF4-FFF2-40B4-BE49-F238E27FC236}">
                <a16:creationId xmlns:a16="http://schemas.microsoft.com/office/drawing/2014/main" id="{ABC0946F-004C-4ADA-B588-27E7326B2232}"/>
              </a:ext>
            </a:extLst>
          </p:cNvPr>
          <p:cNvSpPr txBox="1"/>
          <p:nvPr userDrawn="1"/>
        </p:nvSpPr>
        <p:spPr>
          <a:xfrm>
            <a:off x="119336" y="6381328"/>
            <a:ext cx="1152128" cy="369332"/>
          </a:xfrm>
          <a:prstGeom prst="rect">
            <a:avLst/>
          </a:prstGeom>
          <a:noFill/>
        </p:spPr>
        <p:txBody>
          <a:bodyPr wrap="square" rtlCol="0">
            <a:spAutoFit/>
          </a:bodyPr>
          <a:lstStyle/>
          <a:p>
            <a:fld id="{098BD28E-0AD4-4222-971B-85CEB329AA74}" type="slidenum">
              <a:rPr lang="es-EC" smtClean="0"/>
              <a:t>‹Nº›</a:t>
            </a:fld>
            <a:endParaRPr lang="es-EC"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7"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p:spPr>
        <p:txBody>
          <a:bodyPr/>
          <a:lstStyle/>
          <a:p>
            <a:endParaRPr lang="es-ES" sz="1800" dirty="0"/>
          </a:p>
        </p:txBody>
      </p:sp>
      <p:sp>
        <p:nvSpPr>
          <p:cNvPr id="1048"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p:spPr>
        <p:txBody>
          <a:bodyPr/>
          <a:lstStyle/>
          <a:p>
            <a:endParaRPr lang="es-ES" sz="1800" dirty="0"/>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7594" t="38806" r="7258" b="30597"/>
          <a:stretch/>
        </p:blipFill>
        <p:spPr bwMode="auto">
          <a:xfrm>
            <a:off x="8880310" y="5906861"/>
            <a:ext cx="3269713" cy="624920"/>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5.png"/><Relationship Id="rId7"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6.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3.png"/><Relationship Id="rId7" Type="http://schemas.openxmlformats.org/officeDocument/2006/relationships/diagramQuickStyle" Target="../diagrams/quickStyle6.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4.pn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7.xml"/><Relationship Id="rId7" Type="http://schemas.openxmlformats.org/officeDocument/2006/relationships/image" Target="../media/image34.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503712" y="3172326"/>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itchFamily="34" charset="0"/>
              <a:cs typeface="Arial" pitchFamily="34" charset="0"/>
            </a:endParaRPr>
          </a:p>
        </p:txBody>
      </p:sp>
      <p:sp>
        <p:nvSpPr>
          <p:cNvPr id="7" name="2 Subtítulo"/>
          <p:cNvSpPr txBox="1">
            <a:spLocks/>
          </p:cNvSpPr>
          <p:nvPr/>
        </p:nvSpPr>
        <p:spPr>
          <a:xfrm>
            <a:off x="2207568" y="616042"/>
            <a:ext cx="8784976" cy="5112568"/>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S" sz="1600" b="1" kern="0" dirty="0">
              <a:solidFill>
                <a:schemeClr val="tx1"/>
              </a:solidFill>
            </a:endParaRP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DEPARTAMENTO  DE CIENCIAS DE LA ENERGÍA Y MECÁNICA</a:t>
            </a: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CARRERA DE INGENIERÍA MECÁNICA</a:t>
            </a:r>
          </a:p>
          <a:p>
            <a:pPr marL="0" indent="0" algn="ctr">
              <a:buNone/>
            </a:pPr>
            <a:endParaRPr lang="es-ES" sz="1700" b="1" kern="0"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s-ES" sz="1700" b="1" kern="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¨MANTENIMIENTO DE CUARTO Y QUINTO ESCALÓN E IMPLEMENTACIÓN DE UN SISTEMA DE ADQUISICIÓN DE DATOS PARA EL SUPERCALENTADOR DE LA PLANTA DE VAPOR DEL LABORATORIO DE CONVERSIÓN DE ENERGÍA¨</a:t>
            </a:r>
          </a:p>
          <a:p>
            <a:pPr marL="0" indent="0" algn="ctr">
              <a:buNone/>
            </a:pPr>
            <a:endParaRPr lang="es-EC" sz="1700" b="1" kern="0" dirty="0">
              <a:solidFill>
                <a:schemeClr val="tx1"/>
              </a:solidFill>
              <a:latin typeface="Times New Roman" panose="02020603050405020304" pitchFamily="18" charset="0"/>
              <a:cs typeface="Times New Roman" panose="02020603050405020304" pitchFamily="18" charset="0"/>
            </a:endParaRPr>
          </a:p>
          <a:p>
            <a:pPr marL="0" indent="0">
              <a:buNone/>
            </a:pPr>
            <a:r>
              <a:rPr lang="es-EC" sz="1700" kern="0" dirty="0">
                <a:solidFill>
                  <a:schemeClr val="tx1"/>
                </a:solidFill>
                <a:latin typeface="Times New Roman" panose="02020603050405020304" pitchFamily="18" charset="0"/>
                <a:cs typeface="Times New Roman" panose="02020603050405020304" pitchFamily="18" charset="0"/>
              </a:rPr>
              <a:t>AUTORES: </a:t>
            </a:r>
            <a:endParaRPr lang="es-EC" sz="1700" b="1" kern="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Buenaño Franco, Paul </a:t>
            </a:r>
            <a:r>
              <a:rPr lang="es-EC" sz="1700" b="1" kern="0" dirty="0" err="1">
                <a:solidFill>
                  <a:schemeClr val="tx1"/>
                </a:solidFill>
                <a:latin typeface="Times New Roman" panose="02020603050405020304" pitchFamily="18" charset="0"/>
                <a:cs typeface="Times New Roman" panose="02020603050405020304" pitchFamily="18" charset="0"/>
              </a:rPr>
              <a:t>Sebastian</a:t>
            </a:r>
            <a:r>
              <a:rPr lang="es-EC" sz="1700" b="1" kern="0" dirty="0">
                <a:solidFill>
                  <a:schemeClr val="tx1"/>
                </a:solidFill>
                <a:latin typeface="Times New Roman" panose="02020603050405020304" pitchFamily="18" charset="0"/>
                <a:cs typeface="Times New Roman" panose="02020603050405020304" pitchFamily="18" charset="0"/>
              </a:rPr>
              <a:t>.</a:t>
            </a: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Salguero Valverde, Franklin Javier.</a:t>
            </a:r>
          </a:p>
          <a:p>
            <a:pPr marL="0" indent="0">
              <a:buNone/>
            </a:pPr>
            <a:r>
              <a:rPr lang="es-EC" sz="1700" kern="0" dirty="0">
                <a:solidFill>
                  <a:schemeClr val="tx1"/>
                </a:solidFill>
                <a:latin typeface="Times New Roman" panose="02020603050405020304" pitchFamily="18" charset="0"/>
                <a:cs typeface="Times New Roman" panose="02020603050405020304" pitchFamily="18" charset="0"/>
              </a:rPr>
              <a:t>DIRECTOR:</a:t>
            </a:r>
          </a:p>
          <a:p>
            <a:pPr marL="0" indent="0" algn="ctr">
              <a:buNone/>
            </a:pPr>
            <a:r>
              <a:rPr lang="es-EC" sz="1700" b="1" kern="0" dirty="0">
                <a:solidFill>
                  <a:schemeClr val="tx1"/>
                </a:solidFill>
                <a:latin typeface="Times New Roman" panose="02020603050405020304" pitchFamily="18" charset="0"/>
                <a:cs typeface="Times New Roman" panose="02020603050405020304" pitchFamily="18" charset="0"/>
              </a:rPr>
              <a:t>Ing. Villavicencio Poveda, Ángelo Homero. </a:t>
            </a:r>
            <a:r>
              <a:rPr lang="es-EC" sz="1700" b="1" kern="0" dirty="0" err="1">
                <a:solidFill>
                  <a:schemeClr val="tx1"/>
                </a:solidFill>
                <a:latin typeface="Times New Roman" panose="02020603050405020304" pitchFamily="18" charset="0"/>
                <a:cs typeface="Times New Roman" panose="02020603050405020304" pitchFamily="18" charset="0"/>
              </a:rPr>
              <a:t>Msc</a:t>
            </a:r>
            <a:r>
              <a:rPr lang="es-EC" sz="1700" b="1" kern="0" dirty="0">
                <a:solidFill>
                  <a:schemeClr val="tx1"/>
                </a:solidFill>
                <a:latin typeface="Times New Roman" panose="02020603050405020304" pitchFamily="18" charset="0"/>
                <a:cs typeface="Times New Roman" panose="02020603050405020304" pitchFamily="18" charset="0"/>
              </a:rPr>
              <a:t>.</a:t>
            </a:r>
            <a:r>
              <a:rPr lang="es-EC" sz="1700" kern="0" dirty="0">
                <a:solidFill>
                  <a:schemeClr val="tx1"/>
                </a:solidFill>
                <a:latin typeface="Times New Roman" panose="02020603050405020304" pitchFamily="18" charset="0"/>
                <a:cs typeface="Times New Roman" panose="02020603050405020304" pitchFamily="18" charset="0"/>
              </a:rPr>
              <a:t>	</a:t>
            </a:r>
          </a:p>
          <a:p>
            <a:pPr marL="0" indent="0" algn="ctr">
              <a:buNone/>
            </a:pPr>
            <a:endParaRPr lang="es-EC" sz="1700" b="1" kern="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700" b="1" i="1" kern="0" dirty="0">
                <a:solidFill>
                  <a:schemeClr val="tx1"/>
                </a:solidFill>
                <a:latin typeface="Times New Roman" panose="02020603050405020304" pitchFamily="18" charset="0"/>
                <a:cs typeface="Times New Roman" panose="02020603050405020304" pitchFamily="18" charset="0"/>
              </a:rPr>
              <a:t>Sangolquí - 2018</a:t>
            </a:r>
          </a:p>
        </p:txBody>
      </p:sp>
    </p:spTree>
    <p:extLst>
      <p:ext uri="{BB962C8B-B14F-4D97-AF65-F5344CB8AC3E}">
        <p14:creationId xmlns:p14="http://schemas.microsoft.com/office/powerpoint/2010/main" val="13717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Marco Teórico</a:t>
            </a:r>
            <a:endParaRPr lang="es-ES_tradnl" sz="3500" i="0" u="sng" dirty="0">
              <a:solidFill>
                <a:srgbClr val="002060"/>
              </a:solidFill>
              <a:effectLst/>
            </a:endParaRPr>
          </a:p>
        </p:txBody>
      </p:sp>
      <p:grpSp>
        <p:nvGrpSpPr>
          <p:cNvPr id="5" name="Grupo 4">
            <a:extLst>
              <a:ext uri="{FF2B5EF4-FFF2-40B4-BE49-F238E27FC236}">
                <a16:creationId xmlns:a16="http://schemas.microsoft.com/office/drawing/2014/main" id="{4858F2A2-5E02-4A60-AA19-577E610EAD37}"/>
              </a:ext>
            </a:extLst>
          </p:cNvPr>
          <p:cNvGrpSpPr/>
          <p:nvPr/>
        </p:nvGrpSpPr>
        <p:grpSpPr>
          <a:xfrm>
            <a:off x="486978" y="1161569"/>
            <a:ext cx="5248982" cy="491702"/>
            <a:chOff x="0" y="429674"/>
            <a:chExt cx="8568952" cy="491702"/>
          </a:xfrm>
        </p:grpSpPr>
        <p:sp>
          <p:nvSpPr>
            <p:cNvPr id="6" name="Rectángulo: esquinas redondeadas 5">
              <a:extLst>
                <a:ext uri="{FF2B5EF4-FFF2-40B4-BE49-F238E27FC236}">
                  <a16:creationId xmlns:a16="http://schemas.microsoft.com/office/drawing/2014/main" id="{1C764871-C6B9-4635-9ED1-07DF64973CEF}"/>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ectángulo: esquinas redondeadas 4">
              <a:extLst>
                <a:ext uri="{FF2B5EF4-FFF2-40B4-BE49-F238E27FC236}">
                  <a16:creationId xmlns:a16="http://schemas.microsoft.com/office/drawing/2014/main" id="{C9F23691-AC8A-47EB-97C1-EDD2BE69F741}"/>
                </a:ext>
              </a:extLst>
            </p:cNvPr>
            <p:cNvSpPr txBox="1"/>
            <p:nvPr/>
          </p:nvSpPr>
          <p:spPr>
            <a:xfrm>
              <a:off x="45232" y="503323"/>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es-EC" sz="2400" dirty="0"/>
                <a:t>Sistema de adquisición de datos.</a:t>
              </a:r>
            </a:p>
          </p:txBody>
        </p:sp>
      </p:grpSp>
      <p:sp>
        <p:nvSpPr>
          <p:cNvPr id="10" name="CuadroTexto 9">
            <a:extLst>
              <a:ext uri="{FF2B5EF4-FFF2-40B4-BE49-F238E27FC236}">
                <a16:creationId xmlns:a16="http://schemas.microsoft.com/office/drawing/2014/main" id="{B62ADD8D-515F-44C0-8318-6E4D89A6E860}"/>
              </a:ext>
            </a:extLst>
          </p:cNvPr>
          <p:cNvSpPr txBox="1"/>
          <p:nvPr/>
        </p:nvSpPr>
        <p:spPr>
          <a:xfrm>
            <a:off x="486978" y="2087521"/>
            <a:ext cx="6761150" cy="2585323"/>
          </a:xfrm>
          <a:prstGeom prst="rect">
            <a:avLst/>
          </a:prstGeom>
          <a:noFill/>
        </p:spPr>
        <p:txBody>
          <a:bodyPr wrap="square" rtlCol="0">
            <a:spAutoFit/>
          </a:bodyPr>
          <a:lstStyle/>
          <a:p>
            <a:pPr algn="just">
              <a:lnSpc>
                <a:spcPct val="200000"/>
              </a:lnSpc>
            </a:pPr>
            <a:r>
              <a:rPr lang="es-EC" dirty="0"/>
              <a:t>La adquisición de datos o adquisición de señales consiste en la toma de muestras del mundo real (sistema analógico) para generar datos que puedan ser manipulados por un ordenador u otros dispositivos electrónicos (sistema digital)</a:t>
            </a:r>
          </a:p>
          <a:p>
            <a:endParaRPr lang="es-EC" dirty="0"/>
          </a:p>
        </p:txBody>
      </p:sp>
      <p:pic>
        <p:nvPicPr>
          <p:cNvPr id="4" name="Imagen 3">
            <a:extLst>
              <a:ext uri="{FF2B5EF4-FFF2-40B4-BE49-F238E27FC236}">
                <a16:creationId xmlns:a16="http://schemas.microsoft.com/office/drawing/2014/main" id="{C1119DAF-EAA6-4B0C-A638-C7293223E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280" y="1185456"/>
            <a:ext cx="2483887" cy="3827720"/>
          </a:xfrm>
          <a:prstGeom prst="rect">
            <a:avLst/>
          </a:prstGeom>
        </p:spPr>
      </p:pic>
      <p:sp>
        <p:nvSpPr>
          <p:cNvPr id="14" name="CuadroTexto 13">
            <a:extLst>
              <a:ext uri="{FF2B5EF4-FFF2-40B4-BE49-F238E27FC236}">
                <a16:creationId xmlns:a16="http://schemas.microsoft.com/office/drawing/2014/main" id="{9BC896D6-3800-4B42-9244-E7BD9B6F21FD}"/>
              </a:ext>
            </a:extLst>
          </p:cNvPr>
          <p:cNvSpPr txBox="1"/>
          <p:nvPr/>
        </p:nvSpPr>
        <p:spPr>
          <a:xfrm flipH="1">
            <a:off x="7978272" y="5293404"/>
            <a:ext cx="3759901" cy="369332"/>
          </a:xfrm>
          <a:prstGeom prst="rect">
            <a:avLst/>
          </a:prstGeom>
          <a:noFill/>
        </p:spPr>
        <p:txBody>
          <a:bodyPr wrap="square" rtlCol="0">
            <a:spAutoFit/>
          </a:bodyPr>
          <a:lstStyle/>
          <a:p>
            <a:pPr algn="ctr"/>
            <a:r>
              <a:rPr lang="es-EC" i="1" dirty="0"/>
              <a:t>Tablero de Control</a:t>
            </a:r>
          </a:p>
        </p:txBody>
      </p:sp>
      <p:sp>
        <p:nvSpPr>
          <p:cNvPr id="15" name="CuadroTexto 14">
            <a:extLst>
              <a:ext uri="{FF2B5EF4-FFF2-40B4-BE49-F238E27FC236}">
                <a16:creationId xmlns:a16="http://schemas.microsoft.com/office/drawing/2014/main" id="{F871F7E5-BE01-4833-B1BC-93B1BB74C010}"/>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10</a:t>
            </a:fld>
            <a:endParaRPr lang="es-EC" dirty="0"/>
          </a:p>
        </p:txBody>
      </p:sp>
    </p:spTree>
    <p:extLst>
      <p:ext uri="{BB962C8B-B14F-4D97-AF65-F5344CB8AC3E}">
        <p14:creationId xmlns:p14="http://schemas.microsoft.com/office/powerpoint/2010/main" val="414142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pic>
        <p:nvPicPr>
          <p:cNvPr id="13" name="Imagen 12">
            <a:extLst>
              <a:ext uri="{FF2B5EF4-FFF2-40B4-BE49-F238E27FC236}">
                <a16:creationId xmlns:a16="http://schemas.microsoft.com/office/drawing/2014/main" id="{999014A0-4F5D-4B6F-AF87-5D1EE9C0168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400256" y="1633365"/>
            <a:ext cx="2504964" cy="3384376"/>
          </a:xfrm>
          <a:prstGeom prst="rect">
            <a:avLst/>
          </a:prstGeom>
        </p:spPr>
      </p:pic>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761150" cy="2222403"/>
          </a:xfrm>
          <a:prstGeom prst="rect">
            <a:avLst/>
          </a:prstGeom>
          <a:noFill/>
        </p:spPr>
        <p:txBody>
          <a:bodyPr wrap="square" rtlCol="0">
            <a:spAutoFit/>
          </a:bodyPr>
          <a:lstStyle>
            <a:defPPr>
              <a:defRPr lang="es-EC"/>
            </a:defPPr>
            <a:lvl1pPr marL="285750" indent="-285750" algn="just">
              <a:lnSpc>
                <a:spcPct val="200000"/>
              </a:lnSpc>
              <a:buFont typeface="Arial" panose="020B0604020202020204" pitchFamily="34" charset="0"/>
              <a:buChar char="-"/>
            </a:lvl1pPr>
          </a:lstStyle>
          <a:p>
            <a:r>
              <a:rPr lang="es-EC" dirty="0"/>
              <a:t>La lana de roca presenta desprendimiento de su estructura y de partículas debido al apolillamiento presente en las lanas minerales</a:t>
            </a:r>
          </a:p>
          <a:p>
            <a:r>
              <a:rPr lang="x-none" dirty="0"/>
              <a:t>La chapa metálica presenta corrosión en toda la superficie</a:t>
            </a:r>
            <a:endParaRPr lang="es-EC" dirty="0"/>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(Chapa Metálica)</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673261" y="4829270"/>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Correctivo</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p:sp>
        <p:nvSpPr>
          <p:cNvPr id="14" name="CuadroTexto 13">
            <a:extLst>
              <a:ext uri="{FF2B5EF4-FFF2-40B4-BE49-F238E27FC236}">
                <a16:creationId xmlns:a16="http://schemas.microsoft.com/office/drawing/2014/main" id="{03839640-0AE9-426D-96EB-C4137A74E249}"/>
              </a:ext>
            </a:extLst>
          </p:cNvPr>
          <p:cNvSpPr txBox="1"/>
          <p:nvPr/>
        </p:nvSpPr>
        <p:spPr>
          <a:xfrm flipH="1">
            <a:off x="7978272" y="5293404"/>
            <a:ext cx="3759901" cy="369332"/>
          </a:xfrm>
          <a:prstGeom prst="rect">
            <a:avLst/>
          </a:prstGeom>
          <a:noFill/>
        </p:spPr>
        <p:txBody>
          <a:bodyPr wrap="square" rtlCol="0">
            <a:spAutoFit/>
          </a:bodyPr>
          <a:lstStyle/>
          <a:p>
            <a:pPr algn="ctr"/>
            <a:r>
              <a:rPr lang="es-EC" i="1" dirty="0"/>
              <a:t>Chapa Metálica </a:t>
            </a:r>
          </a:p>
        </p:txBody>
      </p:sp>
      <p:sp>
        <p:nvSpPr>
          <p:cNvPr id="15" name="CuadroTexto 14">
            <a:extLst>
              <a:ext uri="{FF2B5EF4-FFF2-40B4-BE49-F238E27FC236}">
                <a16:creationId xmlns:a16="http://schemas.microsoft.com/office/drawing/2014/main" id="{E817DAF0-6030-4BCD-AFE6-D9CB84CE2637}"/>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11</a:t>
            </a:fld>
            <a:endParaRPr lang="es-EC" dirty="0"/>
          </a:p>
        </p:txBody>
      </p:sp>
    </p:spTree>
    <p:extLst>
      <p:ext uri="{BB962C8B-B14F-4D97-AF65-F5344CB8AC3E}">
        <p14:creationId xmlns:p14="http://schemas.microsoft.com/office/powerpoint/2010/main" val="374841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Proceso Tecnológico del Mantenimiento</a:t>
            </a:r>
          </a:p>
        </p:txBody>
      </p:sp>
      <p:pic>
        <p:nvPicPr>
          <p:cNvPr id="10" name="Imagen 9">
            <a:extLst>
              <a:ext uri="{FF2B5EF4-FFF2-40B4-BE49-F238E27FC236}">
                <a16:creationId xmlns:a16="http://schemas.microsoft.com/office/drawing/2014/main" id="{45ACF116-B5BE-475A-87F1-FF1EBC862EE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35360" y="1804080"/>
            <a:ext cx="2117120" cy="3268652"/>
          </a:xfrm>
          <a:prstGeom prst="rect">
            <a:avLst/>
          </a:prstGeom>
        </p:spPr>
      </p:pic>
      <p:pic>
        <p:nvPicPr>
          <p:cNvPr id="14" name="Imagen 13">
            <a:extLst>
              <a:ext uri="{FF2B5EF4-FFF2-40B4-BE49-F238E27FC236}">
                <a16:creationId xmlns:a16="http://schemas.microsoft.com/office/drawing/2014/main" id="{34F5069D-541F-4D84-B38D-E64DBA179AD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855640" y="1804080"/>
            <a:ext cx="2117120" cy="3245028"/>
          </a:xfrm>
          <a:prstGeom prst="rect">
            <a:avLst/>
          </a:prstGeom>
        </p:spPr>
      </p:pic>
      <p:pic>
        <p:nvPicPr>
          <p:cNvPr id="15" name="Imagen 14">
            <a:extLst>
              <a:ext uri="{FF2B5EF4-FFF2-40B4-BE49-F238E27FC236}">
                <a16:creationId xmlns:a16="http://schemas.microsoft.com/office/drawing/2014/main" id="{841CBFB3-EB9B-4845-A291-7948C9EB52F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310156" y="1768004"/>
            <a:ext cx="2304256" cy="3268652"/>
          </a:xfrm>
          <a:prstGeom prst="rect">
            <a:avLst/>
          </a:prstGeom>
        </p:spPr>
      </p:pic>
      <p:graphicFrame>
        <p:nvGraphicFramePr>
          <p:cNvPr id="2" name="Tabla 1">
            <a:extLst>
              <a:ext uri="{FF2B5EF4-FFF2-40B4-BE49-F238E27FC236}">
                <a16:creationId xmlns:a16="http://schemas.microsoft.com/office/drawing/2014/main" id="{8F3E23F8-086B-4EBB-8B06-D5B7AD021CD6}"/>
              </a:ext>
            </a:extLst>
          </p:cNvPr>
          <p:cNvGraphicFramePr>
            <a:graphicFrameLocks noGrp="1"/>
          </p:cNvGraphicFramePr>
          <p:nvPr>
            <p:extLst>
              <p:ext uri="{D42A27DB-BD31-4B8C-83A1-F6EECF244321}">
                <p14:modId xmlns:p14="http://schemas.microsoft.com/office/powerpoint/2010/main" val="1144127760"/>
              </p:ext>
            </p:extLst>
          </p:nvPr>
        </p:nvGraphicFramePr>
        <p:xfrm>
          <a:off x="7820484" y="2420888"/>
          <a:ext cx="4324788" cy="1767571"/>
        </p:xfrm>
        <a:graphic>
          <a:graphicData uri="http://schemas.openxmlformats.org/drawingml/2006/table">
            <a:tbl>
              <a:tblPr firstRow="1" firstCol="1" bandRow="1">
                <a:tableStyleId>{9D7B26C5-4107-4FEC-AEDC-1716B250A1EF}</a:tableStyleId>
              </a:tblPr>
              <a:tblGrid>
                <a:gridCol w="1735971">
                  <a:extLst>
                    <a:ext uri="{9D8B030D-6E8A-4147-A177-3AD203B41FA5}">
                      <a16:colId xmlns:a16="http://schemas.microsoft.com/office/drawing/2014/main" val="2206032165"/>
                    </a:ext>
                  </a:extLst>
                </a:gridCol>
                <a:gridCol w="2588817">
                  <a:extLst>
                    <a:ext uri="{9D8B030D-6E8A-4147-A177-3AD203B41FA5}">
                      <a16:colId xmlns:a16="http://schemas.microsoft.com/office/drawing/2014/main" val="2494808285"/>
                    </a:ext>
                  </a:extLst>
                </a:gridCol>
              </a:tblGrid>
              <a:tr h="360040">
                <a:tc>
                  <a:txBody>
                    <a:bodyPr/>
                    <a:lstStyle/>
                    <a:p>
                      <a:pPr marL="197485" indent="22225" algn="l">
                        <a:lnSpc>
                          <a:spcPct val="150000"/>
                        </a:lnSpc>
                        <a:spcAft>
                          <a:spcPts val="0"/>
                        </a:spcAft>
                      </a:pPr>
                      <a:r>
                        <a:rPr lang="x-none" sz="1600" dirty="0">
                          <a:effectLst/>
                        </a:rPr>
                        <a:t>Característica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600" dirty="0">
                          <a:effectLst/>
                        </a:rPr>
                        <a:t>Descripción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3829564"/>
                  </a:ext>
                </a:extLst>
              </a:tr>
              <a:tr h="360040">
                <a:tc>
                  <a:txBody>
                    <a:bodyPr/>
                    <a:lstStyle/>
                    <a:p>
                      <a:pPr marL="197485" indent="22225" algn="l">
                        <a:lnSpc>
                          <a:spcPct val="150000"/>
                        </a:lnSpc>
                        <a:spcAft>
                          <a:spcPts val="0"/>
                        </a:spcAft>
                      </a:pPr>
                      <a:r>
                        <a:rPr lang="x-none" sz="1600" dirty="0">
                          <a:effectLst/>
                        </a:rPr>
                        <a:t>Marca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600" dirty="0">
                          <a:effectLst/>
                        </a:rPr>
                        <a:t>Frescasa Eco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3938550"/>
                  </a:ext>
                </a:extLst>
              </a:tr>
              <a:tr h="360040">
                <a:tc>
                  <a:txBody>
                    <a:bodyPr/>
                    <a:lstStyle/>
                    <a:p>
                      <a:pPr marL="197485" indent="22225" algn="l">
                        <a:lnSpc>
                          <a:spcPct val="150000"/>
                        </a:lnSpc>
                        <a:spcAft>
                          <a:spcPts val="0"/>
                        </a:spcAft>
                      </a:pPr>
                      <a:r>
                        <a:rPr lang="x-none" sz="1600" dirty="0">
                          <a:effectLst/>
                        </a:rPr>
                        <a:t>Desempeño térmico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600" dirty="0">
                          <a:effectLst/>
                        </a:rPr>
                        <a:t>0.042 – 0.044 </a:t>
                      </a:r>
                      <a:r>
                        <a:rPr lang="en-US" sz="1600" dirty="0">
                          <a:effectLst/>
                        </a:rPr>
                        <a:t>[</a:t>
                      </a:r>
                      <a:r>
                        <a:rPr lang="x-none" sz="1600" dirty="0">
                          <a:effectLst/>
                        </a:rPr>
                        <a:t>W/</a:t>
                      </a:r>
                      <a:r>
                        <a:rPr lang="x-none" sz="1600" dirty="0" err="1">
                          <a:effectLst/>
                        </a:rPr>
                        <a:t>m°C</a:t>
                      </a:r>
                      <a:r>
                        <a:rPr lang="x-none" sz="1600" dirty="0">
                          <a:effectLst/>
                        </a:rPr>
                        <a:t>]</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9130447"/>
                  </a:ext>
                </a:extLst>
              </a:tr>
              <a:tr h="360040">
                <a:tc>
                  <a:txBody>
                    <a:bodyPr/>
                    <a:lstStyle/>
                    <a:p>
                      <a:pPr marL="197485" indent="22225" algn="l">
                        <a:lnSpc>
                          <a:spcPct val="150000"/>
                        </a:lnSpc>
                        <a:spcAft>
                          <a:spcPts val="0"/>
                        </a:spcAft>
                      </a:pPr>
                      <a:r>
                        <a:rPr lang="x-none" sz="1600" dirty="0">
                          <a:effectLst/>
                        </a:rPr>
                        <a:t>Espesor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600" dirty="0">
                          <a:effectLst/>
                        </a:rPr>
                        <a:t>2,5 [in]</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1520525"/>
                  </a:ext>
                </a:extLst>
              </a:tr>
            </a:tbl>
          </a:graphicData>
        </a:graphic>
      </p:graphicFrame>
      <p:graphicFrame>
        <p:nvGraphicFramePr>
          <p:cNvPr id="19" name="Diagrama 18">
            <a:extLst>
              <a:ext uri="{FF2B5EF4-FFF2-40B4-BE49-F238E27FC236}">
                <a16:creationId xmlns:a16="http://schemas.microsoft.com/office/drawing/2014/main" id="{4237C488-57E8-4932-A25D-712D013D09B3}"/>
              </a:ext>
            </a:extLst>
          </p:cNvPr>
          <p:cNvGraphicFramePr/>
          <p:nvPr>
            <p:extLst>
              <p:ext uri="{D42A27DB-BD31-4B8C-83A1-F6EECF244321}">
                <p14:modId xmlns:p14="http://schemas.microsoft.com/office/powerpoint/2010/main" val="1605593976"/>
              </p:ext>
            </p:extLst>
          </p:nvPr>
        </p:nvGraphicFramePr>
        <p:xfrm>
          <a:off x="335360" y="5157191"/>
          <a:ext cx="7362382" cy="10755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CuadroTexto 19">
            <a:extLst>
              <a:ext uri="{FF2B5EF4-FFF2-40B4-BE49-F238E27FC236}">
                <a16:creationId xmlns:a16="http://schemas.microsoft.com/office/drawing/2014/main" id="{AFC2D554-3423-4C12-87AB-1168658BB2ED}"/>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12</a:t>
            </a:fld>
            <a:endParaRPr lang="es-EC" dirty="0"/>
          </a:p>
        </p:txBody>
      </p:sp>
    </p:spTree>
    <p:extLst>
      <p:ext uri="{BB962C8B-B14F-4D97-AF65-F5344CB8AC3E}">
        <p14:creationId xmlns:p14="http://schemas.microsoft.com/office/powerpoint/2010/main" val="4421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7128792" cy="1114408"/>
          </a:xfrm>
          <a:prstGeom prst="rect">
            <a:avLst/>
          </a:prstGeom>
          <a:noFill/>
        </p:spPr>
        <p:txBody>
          <a:bodyPr wrap="square" rtlCol="0">
            <a:spAutoFit/>
          </a:bodyPr>
          <a:lstStyle/>
          <a:p>
            <a:pPr algn="just">
              <a:lnSpc>
                <a:spcPct val="200000"/>
              </a:lnSpc>
            </a:pPr>
            <a:r>
              <a:rPr lang="es-EC" dirty="0"/>
              <a:t>Para el cálculo de la presión de prueba hidrostática se utilizaron las fórmulas establecidas por la norma ASME SECCIÓN VIII, DIV I. </a:t>
            </a: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n-US" sz="2800" i="0" kern="0" dirty="0">
                <a:ln w="1905">
                  <a:solidFill>
                    <a:schemeClr val="accent5"/>
                  </a:solidFill>
                </a:ln>
                <a:solidFill>
                  <a:schemeClr val="accent5"/>
                </a:solidFill>
                <a:effectLst>
                  <a:innerShdw blurRad="69850" dist="43180" dir="5400000">
                    <a:srgbClr val="000000">
                      <a:alpha val="65000"/>
                    </a:srgbClr>
                  </a:innerShdw>
                </a:effectLst>
              </a:rPr>
              <a:t>P</a:t>
            </a:r>
            <a:r>
              <a:rPr lang="es-EC" sz="2800" i="0" kern="0" dirty="0" err="1">
                <a:ln w="1905">
                  <a:solidFill>
                    <a:schemeClr val="accent5"/>
                  </a:solidFill>
                </a:ln>
                <a:solidFill>
                  <a:schemeClr val="accent5"/>
                </a:solidFill>
                <a:effectLst>
                  <a:innerShdw blurRad="69850" dist="43180" dir="5400000">
                    <a:srgbClr val="000000">
                      <a:alpha val="65000"/>
                    </a:srgbClr>
                  </a:innerShdw>
                </a:effectLst>
              </a:rPr>
              <a:t>rueba</a:t>
            </a:r>
            <a:r>
              <a:rPr lang="es-EC" sz="2800" i="0" kern="0" dirty="0">
                <a:ln w="1905">
                  <a:solidFill>
                    <a:schemeClr val="accent5"/>
                  </a:solidFill>
                </a:ln>
                <a:solidFill>
                  <a:schemeClr val="accent5"/>
                </a:solidFill>
                <a:effectLst>
                  <a:innerShdw blurRad="69850" dist="43180" dir="5400000">
                    <a:srgbClr val="000000">
                      <a:alpha val="65000"/>
                    </a:srgbClr>
                  </a:innerShdw>
                </a:effectLst>
              </a:rPr>
              <a:t> Hidrostática</a:t>
            </a:r>
          </a:p>
        </p:txBody>
      </p:sp>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D84F3C52-8725-4240-9679-1C04EDC6C8CE}"/>
                  </a:ext>
                </a:extLst>
              </p:cNvPr>
              <p:cNvSpPr/>
              <p:nvPr/>
            </p:nvSpPr>
            <p:spPr>
              <a:xfrm>
                <a:off x="-142840" y="2745490"/>
                <a:ext cx="8923824" cy="3416320"/>
              </a:xfrm>
              <a:prstGeom prst="rect">
                <a:avLst/>
              </a:prstGeom>
            </p:spPr>
            <p:txBody>
              <a:bodyPr wrap="square">
                <a:spAutoFit/>
              </a:bodyPr>
              <a:lstStyle/>
              <a:p>
                <a:pPr marL="457200" indent="219710" algn="just">
                  <a:lnSpc>
                    <a:spcPct val="200000"/>
                  </a:lnSpc>
                  <a:spcAft>
                    <a:spcPts val="0"/>
                  </a:spcAft>
                </a:pPr>
                <a:r>
                  <a:rPr lang="x-none" dirty="0">
                    <a:latin typeface="Times New Roman" panose="02020603050405020304" pitchFamily="18" charset="0"/>
                    <a:ea typeface="Times New Roman" panose="02020603050405020304" pitchFamily="18" charset="0"/>
                    <a:cs typeface="Times New Roman" panose="02020603050405020304" pitchFamily="18" charset="0"/>
                  </a:rPr>
                  <a:t>Donde:</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1971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i="1">
                              <a:latin typeface="Cambria Math" panose="02040503050406030204" pitchFamily="18" charset="0"/>
                              <a:ea typeface="Times New Roman" panose="02020603050405020304" pitchFamily="18" charset="0"/>
                              <a:cs typeface="Times New Roman" panose="02020603050405020304" pitchFamily="18" charset="0"/>
                            </a:rPr>
                            <m:t>𝑃</m:t>
                          </m:r>
                        </m:e>
                        <m:sub>
                          <m:r>
                            <a:rPr lang="x-none" i="1">
                              <a:latin typeface="Cambria Math" panose="02040503050406030204" pitchFamily="18" charset="0"/>
                              <a:ea typeface="Times New Roman" panose="02020603050405020304" pitchFamily="18" charset="0"/>
                              <a:cs typeface="Times New Roman" panose="02020603050405020304" pitchFamily="18" charset="0"/>
                            </a:rPr>
                            <m:t>𝐻</m:t>
                          </m:r>
                        </m:sub>
                      </m:sSub>
                      <m:r>
                        <a:rPr lang="x-none" i="1">
                          <a:latin typeface="Cambria Math" panose="02040503050406030204" pitchFamily="18" charset="0"/>
                          <a:ea typeface="Times New Roman" panose="02020603050405020304" pitchFamily="18" charset="0"/>
                          <a:cs typeface="Times New Roman" panose="02020603050405020304" pitchFamily="18" charset="0"/>
                        </a:rPr>
                        <m:t>=</m:t>
                      </m:r>
                      <m:r>
                        <a:rPr lang="x-none" i="1">
                          <a:latin typeface="Cambria Math" panose="02040503050406030204" pitchFamily="18" charset="0"/>
                          <a:ea typeface="Times New Roman" panose="02020603050405020304" pitchFamily="18" charset="0"/>
                          <a:cs typeface="Times New Roman" panose="02020603050405020304" pitchFamily="18" charset="0"/>
                        </a:rPr>
                        <m:t>𝑃𝑟𝑒𝑠𝑖</m:t>
                      </m:r>
                      <m:r>
                        <a:rPr lang="x-none" i="1">
                          <a:latin typeface="Cambria Math" panose="02040503050406030204" pitchFamily="18" charset="0"/>
                          <a:ea typeface="Times New Roman" panose="02020603050405020304" pitchFamily="18" charset="0"/>
                          <a:cs typeface="Times New Roman" panose="02020603050405020304" pitchFamily="18" charset="0"/>
                        </a:rPr>
                        <m:t>ó</m:t>
                      </m:r>
                      <m:r>
                        <a:rPr lang="x-none" i="1">
                          <a:latin typeface="Cambria Math" panose="02040503050406030204" pitchFamily="18" charset="0"/>
                          <a:ea typeface="Times New Roman" panose="02020603050405020304" pitchFamily="18" charset="0"/>
                          <a:cs typeface="Times New Roman" panose="02020603050405020304" pitchFamily="18" charset="0"/>
                        </a:rPr>
                        <m:t>𝑛</m:t>
                      </m:r>
                      <m:r>
                        <a:rPr lang="x-none" i="1">
                          <a:latin typeface="Cambria Math" panose="02040503050406030204" pitchFamily="18" charset="0"/>
                          <a:ea typeface="Times New Roman" panose="02020603050405020304" pitchFamily="18" charset="0"/>
                          <a:cs typeface="Times New Roman" panose="02020603050405020304" pitchFamily="18" charset="0"/>
                        </a:rPr>
                        <m:t> </m:t>
                      </m:r>
                      <m:r>
                        <a:rPr lang="x-none" i="1">
                          <a:latin typeface="Cambria Math" panose="02040503050406030204" pitchFamily="18" charset="0"/>
                          <a:ea typeface="Times New Roman" panose="02020603050405020304" pitchFamily="18" charset="0"/>
                          <a:cs typeface="Times New Roman" panose="02020603050405020304" pitchFamily="18" charset="0"/>
                        </a:rPr>
                        <m:t>𝐻𝑖𝑑𝑟𝑜𝑠𝑡</m:t>
                      </m:r>
                      <m:r>
                        <a:rPr lang="x-none" i="1">
                          <a:latin typeface="Cambria Math" panose="02040503050406030204" pitchFamily="18" charset="0"/>
                          <a:ea typeface="Times New Roman" panose="02020603050405020304" pitchFamily="18" charset="0"/>
                          <a:cs typeface="Times New Roman" panose="02020603050405020304" pitchFamily="18" charset="0"/>
                        </a:rPr>
                        <m:t>á</m:t>
                      </m:r>
                      <m:r>
                        <a:rPr lang="x-none" i="1">
                          <a:latin typeface="Cambria Math" panose="02040503050406030204" pitchFamily="18" charset="0"/>
                          <a:ea typeface="Times New Roman" panose="02020603050405020304" pitchFamily="18" charset="0"/>
                          <a:cs typeface="Times New Roman" panose="02020603050405020304" pitchFamily="18" charset="0"/>
                        </a:rPr>
                        <m:t>𝑡𝑖𝑐𝑎</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1971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i="1">
                              <a:latin typeface="Cambria Math" panose="02040503050406030204" pitchFamily="18" charset="0"/>
                              <a:ea typeface="Times New Roman" panose="02020603050405020304" pitchFamily="18" charset="0"/>
                              <a:cs typeface="Times New Roman" panose="02020603050405020304" pitchFamily="18" charset="0"/>
                            </a:rPr>
                            <m:t>𝑃</m:t>
                          </m:r>
                        </m:e>
                        <m:sub>
                          <m:r>
                            <a:rPr lang="x-none" i="1">
                              <a:latin typeface="Cambria Math" panose="02040503050406030204" pitchFamily="18" charset="0"/>
                              <a:ea typeface="Times New Roman" panose="02020603050405020304" pitchFamily="18" charset="0"/>
                              <a:cs typeface="Times New Roman" panose="02020603050405020304" pitchFamily="18" charset="0"/>
                            </a:rPr>
                            <m:t>𝑂</m:t>
                          </m:r>
                        </m:sub>
                      </m:sSub>
                      <m:r>
                        <a:rPr lang="x-none" i="1">
                          <a:latin typeface="Cambria Math" panose="02040503050406030204" pitchFamily="18" charset="0"/>
                          <a:ea typeface="Times New Roman" panose="02020603050405020304" pitchFamily="18" charset="0"/>
                          <a:cs typeface="Times New Roman" panose="02020603050405020304" pitchFamily="18" charset="0"/>
                        </a:rPr>
                        <m:t>=</m:t>
                      </m:r>
                      <m:r>
                        <a:rPr lang="x-none" i="1">
                          <a:latin typeface="Cambria Math" panose="02040503050406030204" pitchFamily="18" charset="0"/>
                          <a:ea typeface="Times New Roman" panose="02020603050405020304" pitchFamily="18" charset="0"/>
                          <a:cs typeface="Times New Roman" panose="02020603050405020304" pitchFamily="18" charset="0"/>
                        </a:rPr>
                        <m:t>𝑃𝑟𝑒𝑠𝑖</m:t>
                      </m:r>
                      <m:r>
                        <a:rPr lang="x-none" i="1">
                          <a:latin typeface="Cambria Math" panose="02040503050406030204" pitchFamily="18" charset="0"/>
                          <a:ea typeface="Times New Roman" panose="02020603050405020304" pitchFamily="18" charset="0"/>
                          <a:cs typeface="Times New Roman" panose="02020603050405020304" pitchFamily="18" charset="0"/>
                        </a:rPr>
                        <m:t>ó</m:t>
                      </m:r>
                      <m:r>
                        <a:rPr lang="x-none" i="1">
                          <a:latin typeface="Cambria Math" panose="02040503050406030204" pitchFamily="18" charset="0"/>
                          <a:ea typeface="Times New Roman" panose="02020603050405020304" pitchFamily="18" charset="0"/>
                          <a:cs typeface="Times New Roman" panose="02020603050405020304" pitchFamily="18" charset="0"/>
                        </a:rPr>
                        <m:t>𝑛</m:t>
                      </m:r>
                      <m:r>
                        <a:rPr lang="x-none" i="1">
                          <a:latin typeface="Cambria Math" panose="02040503050406030204" pitchFamily="18" charset="0"/>
                          <a:ea typeface="Times New Roman" panose="02020603050405020304" pitchFamily="18" charset="0"/>
                          <a:cs typeface="Times New Roman" panose="02020603050405020304" pitchFamily="18" charset="0"/>
                        </a:rPr>
                        <m:t> </m:t>
                      </m:r>
                      <m:r>
                        <a:rPr lang="x-none" i="1">
                          <a:latin typeface="Cambria Math" panose="02040503050406030204" pitchFamily="18" charset="0"/>
                          <a:ea typeface="Times New Roman" panose="02020603050405020304" pitchFamily="18" charset="0"/>
                          <a:cs typeface="Times New Roman" panose="02020603050405020304" pitchFamily="18" charset="0"/>
                        </a:rPr>
                        <m:t>𝑑𝑒</m:t>
                      </m:r>
                      <m:r>
                        <a:rPr lang="x-none" i="1">
                          <a:latin typeface="Cambria Math" panose="02040503050406030204" pitchFamily="18" charset="0"/>
                          <a:ea typeface="Times New Roman" panose="02020603050405020304" pitchFamily="18" charset="0"/>
                          <a:cs typeface="Times New Roman" panose="02020603050405020304" pitchFamily="18" charset="0"/>
                        </a:rPr>
                        <m:t> </m:t>
                      </m:r>
                      <m:r>
                        <a:rPr lang="x-none" i="1">
                          <a:latin typeface="Cambria Math" panose="02040503050406030204" pitchFamily="18" charset="0"/>
                          <a:ea typeface="Times New Roman" panose="02020603050405020304" pitchFamily="18" charset="0"/>
                          <a:cs typeface="Times New Roman" panose="02020603050405020304" pitchFamily="18" charset="0"/>
                        </a:rPr>
                        <m:t>𝑂𝑝𝑒𝑟𝑎𝑐𝑖</m:t>
                      </m:r>
                      <m:r>
                        <a:rPr lang="x-none" i="1">
                          <a:latin typeface="Cambria Math" panose="02040503050406030204" pitchFamily="18" charset="0"/>
                          <a:ea typeface="Times New Roman" panose="02020603050405020304" pitchFamily="18" charset="0"/>
                          <a:cs typeface="Times New Roman" panose="02020603050405020304" pitchFamily="18" charset="0"/>
                        </a:rPr>
                        <m:t>ó</m:t>
                      </m:r>
                      <m:r>
                        <a:rPr lang="x-none" i="1">
                          <a:latin typeface="Cambria Math" panose="02040503050406030204" pitchFamily="18" charset="0"/>
                          <a:ea typeface="Times New Roman" panose="02020603050405020304" pitchFamily="18" charset="0"/>
                          <a:cs typeface="Times New Roman" panose="02020603050405020304" pitchFamily="18" charset="0"/>
                        </a:rPr>
                        <m:t>𝑛</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1971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i="1">
                              <a:latin typeface="Cambria Math" panose="02040503050406030204" pitchFamily="18" charset="0"/>
                              <a:ea typeface="Times New Roman" panose="02020603050405020304" pitchFamily="18" charset="0"/>
                              <a:cs typeface="Times New Roman" panose="02020603050405020304" pitchFamily="18" charset="0"/>
                            </a:rPr>
                            <m:t>𝑃</m:t>
                          </m:r>
                        </m:e>
                        <m:sub>
                          <m:r>
                            <a:rPr lang="x-none" i="1">
                              <a:latin typeface="Cambria Math" panose="02040503050406030204" pitchFamily="18" charset="0"/>
                              <a:ea typeface="Times New Roman" panose="02020603050405020304" pitchFamily="18" charset="0"/>
                              <a:cs typeface="Times New Roman" panose="02020603050405020304" pitchFamily="18" charset="0"/>
                            </a:rPr>
                            <m:t>𝐻</m:t>
                          </m:r>
                        </m:sub>
                      </m:sSub>
                      <m:r>
                        <a:rPr lang="x-none" i="1">
                          <a:latin typeface="Cambria Math" panose="02040503050406030204" pitchFamily="18" charset="0"/>
                          <a:ea typeface="Times New Roman" panose="02020603050405020304" pitchFamily="18" charset="0"/>
                          <a:cs typeface="Times New Roman" panose="02020603050405020304" pitchFamily="18" charset="0"/>
                        </a:rPr>
                        <m:t>=1.2 </m:t>
                      </m:r>
                      <m:r>
                        <a:rPr lang="x-none" i="1">
                          <a:latin typeface="Cambria Math" panose="02040503050406030204" pitchFamily="18" charset="0"/>
                          <a:ea typeface="Times New Roman" panose="02020603050405020304" pitchFamily="18" charset="0"/>
                          <a:cs typeface="Times New Roman" panose="02020603050405020304" pitchFamily="18" charset="0"/>
                        </a:rPr>
                        <m:t>𝑃𝑜</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1971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i="1">
                              <a:latin typeface="Cambria Math" panose="02040503050406030204" pitchFamily="18" charset="0"/>
                              <a:ea typeface="Times New Roman" panose="02020603050405020304" pitchFamily="18" charset="0"/>
                              <a:cs typeface="Times New Roman" panose="02020603050405020304" pitchFamily="18" charset="0"/>
                            </a:rPr>
                            <m:t>𝑃</m:t>
                          </m:r>
                        </m:e>
                        <m:sub>
                          <m:r>
                            <a:rPr lang="x-none" i="1">
                              <a:latin typeface="Cambria Math" panose="02040503050406030204" pitchFamily="18" charset="0"/>
                              <a:ea typeface="Times New Roman" panose="02020603050405020304" pitchFamily="18" charset="0"/>
                              <a:cs typeface="Times New Roman" panose="02020603050405020304" pitchFamily="18" charset="0"/>
                            </a:rPr>
                            <m:t>𝑂</m:t>
                          </m:r>
                        </m:sub>
                      </m:sSub>
                      <m:r>
                        <a:rPr lang="x-none" i="1">
                          <a:latin typeface="Cambria Math" panose="02040503050406030204" pitchFamily="18" charset="0"/>
                          <a:ea typeface="Times New Roman" panose="02020603050405020304" pitchFamily="18" charset="0"/>
                          <a:cs typeface="Times New Roman" panose="02020603050405020304" pitchFamily="18" charset="0"/>
                        </a:rPr>
                        <m:t>=90 [</m:t>
                      </m:r>
                      <m:r>
                        <a:rPr lang="x-none" i="1">
                          <a:latin typeface="Cambria Math" panose="02040503050406030204" pitchFamily="18" charset="0"/>
                          <a:ea typeface="Times New Roman" panose="02020603050405020304" pitchFamily="18" charset="0"/>
                          <a:cs typeface="Times New Roman" panose="02020603050405020304" pitchFamily="18" charset="0"/>
                        </a:rPr>
                        <m:t>𝑃𝑠𝑖</m:t>
                      </m:r>
                      <m:r>
                        <a:rPr lang="x-none"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457200" indent="21971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i="1">
                              <a:latin typeface="Cambria Math" panose="02040503050406030204" pitchFamily="18" charset="0"/>
                              <a:ea typeface="Times New Roman" panose="02020603050405020304" pitchFamily="18" charset="0"/>
                              <a:cs typeface="Times New Roman" panose="02020603050405020304" pitchFamily="18" charset="0"/>
                            </a:rPr>
                            <m:t>𝑃</m:t>
                          </m:r>
                        </m:e>
                        <m:sub>
                          <m:r>
                            <a:rPr lang="x-none" i="1">
                              <a:latin typeface="Cambria Math" panose="02040503050406030204" pitchFamily="18" charset="0"/>
                              <a:ea typeface="Times New Roman" panose="02020603050405020304" pitchFamily="18" charset="0"/>
                              <a:cs typeface="Times New Roman" panose="02020603050405020304" pitchFamily="18" charset="0"/>
                            </a:rPr>
                            <m:t>𝐻</m:t>
                          </m:r>
                        </m:sub>
                      </m:sSub>
                      <m:r>
                        <a:rPr lang="x-none" i="1">
                          <a:latin typeface="Cambria Math" panose="02040503050406030204" pitchFamily="18" charset="0"/>
                          <a:ea typeface="Times New Roman" panose="02020603050405020304" pitchFamily="18" charset="0"/>
                          <a:cs typeface="Times New Roman" panose="02020603050405020304" pitchFamily="18" charset="0"/>
                        </a:rPr>
                        <m:t>=108[</m:t>
                      </m:r>
                      <m:r>
                        <a:rPr lang="x-none" i="1">
                          <a:latin typeface="Cambria Math" panose="02040503050406030204" pitchFamily="18" charset="0"/>
                          <a:ea typeface="Times New Roman" panose="02020603050405020304" pitchFamily="18" charset="0"/>
                          <a:cs typeface="Times New Roman" panose="02020603050405020304" pitchFamily="18" charset="0"/>
                        </a:rPr>
                        <m:t>𝑃𝑠𝑖</m:t>
                      </m:r>
                      <m:r>
                        <a:rPr lang="x-none"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ángulo 1">
                <a:extLst>
                  <a:ext uri="{FF2B5EF4-FFF2-40B4-BE49-F238E27FC236}">
                    <a16:creationId xmlns:a16="http://schemas.microsoft.com/office/drawing/2014/main" id="{D84F3C52-8725-4240-9679-1C04EDC6C8CE}"/>
                  </a:ext>
                </a:extLst>
              </p:cNvPr>
              <p:cNvSpPr>
                <a:spLocks noRot="1" noChangeAspect="1" noMove="1" noResize="1" noEditPoints="1" noAdjustHandles="1" noChangeArrowheads="1" noChangeShapeType="1" noTextEdit="1"/>
              </p:cNvSpPr>
              <p:nvPr/>
            </p:nvSpPr>
            <p:spPr>
              <a:xfrm>
                <a:off x="-142840" y="2745490"/>
                <a:ext cx="8923824" cy="3416320"/>
              </a:xfrm>
              <a:prstGeom prst="rect">
                <a:avLst/>
              </a:prstGeom>
              <a:blipFill>
                <a:blip r:embed="rId2"/>
                <a:stretch>
                  <a:fillRect/>
                </a:stretch>
              </a:blipFill>
            </p:spPr>
            <p:txBody>
              <a:bodyPr/>
              <a:lstStyle/>
              <a:p>
                <a:r>
                  <a:rPr lang="es-EC">
                    <a:noFill/>
                  </a:rPr>
                  <a:t> </a:t>
                </a:r>
              </a:p>
            </p:txBody>
          </p:sp>
        </mc:Fallback>
      </mc:AlternateContent>
      <p:graphicFrame>
        <p:nvGraphicFramePr>
          <p:cNvPr id="4" name="Tabla 3">
            <a:extLst>
              <a:ext uri="{FF2B5EF4-FFF2-40B4-BE49-F238E27FC236}">
                <a16:creationId xmlns:a16="http://schemas.microsoft.com/office/drawing/2014/main" id="{1B8A9011-46EE-42F8-81EF-96F1584441BF}"/>
              </a:ext>
            </a:extLst>
          </p:cNvPr>
          <p:cNvGraphicFramePr>
            <a:graphicFrameLocks noGrp="1"/>
          </p:cNvGraphicFramePr>
          <p:nvPr>
            <p:extLst>
              <p:ext uri="{D42A27DB-BD31-4B8C-83A1-F6EECF244321}">
                <p14:modId xmlns:p14="http://schemas.microsoft.com/office/powerpoint/2010/main" val="4009167966"/>
              </p:ext>
            </p:extLst>
          </p:nvPr>
        </p:nvGraphicFramePr>
        <p:xfrm>
          <a:off x="8223418" y="2256537"/>
          <a:ext cx="3816424" cy="2013108"/>
        </p:xfrm>
        <a:graphic>
          <a:graphicData uri="http://schemas.openxmlformats.org/drawingml/2006/table">
            <a:tbl>
              <a:tblPr firstRow="1" firstCol="1" bandRow="1">
                <a:tableStyleId>{9D7B26C5-4107-4FEC-AEDC-1716B250A1EF}</a:tableStyleId>
              </a:tblPr>
              <a:tblGrid>
                <a:gridCol w="1665276">
                  <a:extLst>
                    <a:ext uri="{9D8B030D-6E8A-4147-A177-3AD203B41FA5}">
                      <a16:colId xmlns:a16="http://schemas.microsoft.com/office/drawing/2014/main" val="2949897413"/>
                    </a:ext>
                  </a:extLst>
                </a:gridCol>
                <a:gridCol w="2151148">
                  <a:extLst>
                    <a:ext uri="{9D8B030D-6E8A-4147-A177-3AD203B41FA5}">
                      <a16:colId xmlns:a16="http://schemas.microsoft.com/office/drawing/2014/main" val="1021293645"/>
                    </a:ext>
                  </a:extLst>
                </a:gridCol>
              </a:tblGrid>
              <a:tr h="400702">
                <a:tc>
                  <a:txBody>
                    <a:bodyPr/>
                    <a:lstStyle/>
                    <a:p>
                      <a:pPr marL="197485" indent="22225" algn="l">
                        <a:lnSpc>
                          <a:spcPct val="150000"/>
                        </a:lnSpc>
                        <a:spcAft>
                          <a:spcPts val="0"/>
                        </a:spcAft>
                      </a:pPr>
                      <a:r>
                        <a:rPr lang="x-none" sz="1300" dirty="0">
                          <a:effectLst/>
                        </a:rPr>
                        <a:t>Característica</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300">
                          <a:effectLst/>
                        </a:rPr>
                        <a:t>Descripción</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237000"/>
                  </a:ext>
                </a:extLst>
              </a:tr>
              <a:tr h="400702">
                <a:tc>
                  <a:txBody>
                    <a:bodyPr/>
                    <a:lstStyle/>
                    <a:p>
                      <a:pPr marL="197485" indent="22225" algn="l">
                        <a:lnSpc>
                          <a:spcPct val="150000"/>
                        </a:lnSpc>
                        <a:spcAft>
                          <a:spcPts val="0"/>
                        </a:spcAft>
                      </a:pPr>
                      <a:r>
                        <a:rPr lang="x-none" sz="1300">
                          <a:effectLst/>
                        </a:rPr>
                        <a:t>Marca</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300">
                          <a:effectLst/>
                        </a:rPr>
                        <a:t>ASHCROFT</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936358"/>
                  </a:ext>
                </a:extLst>
              </a:tr>
              <a:tr h="400702">
                <a:tc>
                  <a:txBody>
                    <a:bodyPr/>
                    <a:lstStyle/>
                    <a:p>
                      <a:pPr marL="197485" indent="22225" algn="l">
                        <a:lnSpc>
                          <a:spcPct val="150000"/>
                        </a:lnSpc>
                        <a:spcAft>
                          <a:spcPts val="0"/>
                        </a:spcAft>
                      </a:pPr>
                      <a:r>
                        <a:rPr lang="x-none" sz="1300" dirty="0">
                          <a:effectLst/>
                        </a:rPr>
                        <a:t>Procedencia</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300">
                          <a:effectLst/>
                        </a:rPr>
                        <a:t>Estados Unidos</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1314418"/>
                  </a:ext>
                </a:extLst>
              </a:tr>
              <a:tr h="400702">
                <a:tc>
                  <a:txBody>
                    <a:bodyPr/>
                    <a:lstStyle/>
                    <a:p>
                      <a:pPr marL="197485" indent="22225" algn="l">
                        <a:lnSpc>
                          <a:spcPct val="150000"/>
                        </a:lnSpc>
                        <a:spcAft>
                          <a:spcPts val="0"/>
                        </a:spcAft>
                      </a:pPr>
                      <a:r>
                        <a:rPr lang="x-none" sz="1300">
                          <a:effectLst/>
                        </a:rPr>
                        <a:t>Exactitud</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300" dirty="0">
                          <a:effectLst/>
                        </a:rPr>
                        <a:t>± 0.25% del rango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5783995"/>
                  </a:ext>
                </a:extLst>
              </a:tr>
              <a:tr h="410300">
                <a:tc>
                  <a:txBody>
                    <a:bodyPr/>
                    <a:lstStyle/>
                    <a:p>
                      <a:pPr marL="197485" indent="22225" algn="l">
                        <a:lnSpc>
                          <a:spcPct val="150000"/>
                        </a:lnSpc>
                        <a:spcAft>
                          <a:spcPts val="0"/>
                        </a:spcAft>
                      </a:pPr>
                      <a:r>
                        <a:rPr lang="x-none" sz="1300">
                          <a:effectLst/>
                        </a:rPr>
                        <a:t>Rango</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300" dirty="0">
                          <a:effectLst/>
                        </a:rPr>
                        <a:t>0 - 600 [PSI]</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0434434"/>
                  </a:ext>
                </a:extLst>
              </a:tr>
            </a:tbl>
          </a:graphicData>
        </a:graphic>
      </p:graphicFrame>
      <p:sp>
        <p:nvSpPr>
          <p:cNvPr id="5" name="Rectángulo 4">
            <a:extLst>
              <a:ext uri="{FF2B5EF4-FFF2-40B4-BE49-F238E27FC236}">
                <a16:creationId xmlns:a16="http://schemas.microsoft.com/office/drawing/2014/main" id="{704FB6E2-15EC-46BE-B11D-09BE70CBE3A6}"/>
              </a:ext>
            </a:extLst>
          </p:cNvPr>
          <p:cNvSpPr/>
          <p:nvPr/>
        </p:nvSpPr>
        <p:spPr>
          <a:xfrm>
            <a:off x="8168916" y="1821608"/>
            <a:ext cx="3816424" cy="292388"/>
          </a:xfrm>
          <a:prstGeom prst="rect">
            <a:avLst/>
          </a:prstGeom>
        </p:spPr>
        <p:txBody>
          <a:bodyPr wrap="square">
            <a:spAutoFit/>
          </a:bodyPr>
          <a:lstStyle/>
          <a:p>
            <a:r>
              <a:rPr lang="x-none" sz="1300" dirty="0">
                <a:latin typeface="Times New Roman" panose="02020603050405020304" pitchFamily="18" charset="0"/>
                <a:ea typeface="Calibri" panose="020F0502020204030204" pitchFamily="34" charset="0"/>
              </a:rPr>
              <a:t>Características Generales del Manómetro ASHCROFT</a:t>
            </a:r>
            <a:endParaRPr lang="es-EC" sz="1300" dirty="0"/>
          </a:p>
        </p:txBody>
      </p:sp>
      <p:sp>
        <p:nvSpPr>
          <p:cNvPr id="14" name="CuadroTexto 13">
            <a:extLst>
              <a:ext uri="{FF2B5EF4-FFF2-40B4-BE49-F238E27FC236}">
                <a16:creationId xmlns:a16="http://schemas.microsoft.com/office/drawing/2014/main" id="{58DBFC2D-19CD-4E4A-B858-A15FCE5D8C9D}"/>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13</a:t>
            </a:fld>
            <a:endParaRPr lang="es-EC" dirty="0"/>
          </a:p>
        </p:txBody>
      </p:sp>
    </p:spTree>
    <p:extLst>
      <p:ext uri="{BB962C8B-B14F-4D97-AF65-F5344CB8AC3E}">
        <p14:creationId xmlns:p14="http://schemas.microsoft.com/office/powerpoint/2010/main" val="175548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873779"/>
            <a:ext cx="6840760" cy="1114408"/>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Luego de transcurrir 48 horas, la medición del manómetro registró 106 [Psi] es decir la pérdida de presión fue de 3,6 %.</a:t>
            </a: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1153699"/>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a:t>
            </a:r>
          </a:p>
        </p:txBody>
      </p:sp>
      <p:sp>
        <p:nvSpPr>
          <p:cNvPr id="15" name="Title 1">
            <a:extLst>
              <a:ext uri="{FF2B5EF4-FFF2-40B4-BE49-F238E27FC236}">
                <a16:creationId xmlns:a16="http://schemas.microsoft.com/office/drawing/2014/main" id="{DDA5A7E5-C34C-4D31-BEE5-0E37D727EF85}"/>
              </a:ext>
            </a:extLst>
          </p:cNvPr>
          <p:cNvSpPr txBox="1">
            <a:spLocks/>
          </p:cNvSpPr>
          <p:nvPr/>
        </p:nvSpPr>
        <p:spPr>
          <a:xfrm>
            <a:off x="551384" y="3549674"/>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Proceso Tecnológico del Mantenimiento</a:t>
            </a:r>
          </a:p>
        </p:txBody>
      </p:sp>
      <p:pic>
        <p:nvPicPr>
          <p:cNvPr id="17" name="Imagen 16">
            <a:extLst>
              <a:ext uri="{FF2B5EF4-FFF2-40B4-BE49-F238E27FC236}">
                <a16:creationId xmlns:a16="http://schemas.microsoft.com/office/drawing/2014/main" id="{748CACB5-1143-47F9-93B1-CA2A459F302A}"/>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448474" y="4192028"/>
            <a:ext cx="988725" cy="1642709"/>
          </a:xfrm>
          <a:prstGeom prst="rect">
            <a:avLst/>
          </a:prstGeom>
        </p:spPr>
      </p:pic>
      <p:pic>
        <p:nvPicPr>
          <p:cNvPr id="18" name="Imagen 17">
            <a:extLst>
              <a:ext uri="{FF2B5EF4-FFF2-40B4-BE49-F238E27FC236}">
                <a16:creationId xmlns:a16="http://schemas.microsoft.com/office/drawing/2014/main" id="{574C64D0-90C5-459D-9984-CE77C320A27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403646" y="4239113"/>
            <a:ext cx="1512168" cy="1548533"/>
          </a:xfrm>
          <a:prstGeom prst="rect">
            <a:avLst/>
          </a:prstGeom>
        </p:spPr>
      </p:pic>
      <p:pic>
        <p:nvPicPr>
          <p:cNvPr id="20" name="Imagen 19">
            <a:extLst>
              <a:ext uri="{FF2B5EF4-FFF2-40B4-BE49-F238E27FC236}">
                <a16:creationId xmlns:a16="http://schemas.microsoft.com/office/drawing/2014/main" id="{2ADB5575-C907-4192-A338-228EBFB8800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14862" y="1268760"/>
            <a:ext cx="2357449" cy="2377440"/>
          </a:xfrm>
          <a:prstGeom prst="rect">
            <a:avLst/>
          </a:prstGeom>
        </p:spPr>
      </p:pic>
      <p:sp>
        <p:nvSpPr>
          <p:cNvPr id="4" name="Flecha: a la derecha 3">
            <a:extLst>
              <a:ext uri="{FF2B5EF4-FFF2-40B4-BE49-F238E27FC236}">
                <a16:creationId xmlns:a16="http://schemas.microsoft.com/office/drawing/2014/main" id="{94C2965D-E1BA-4013-8936-E8D81FD1AB46}"/>
              </a:ext>
            </a:extLst>
          </p:cNvPr>
          <p:cNvSpPr/>
          <p:nvPr/>
        </p:nvSpPr>
        <p:spPr>
          <a:xfrm>
            <a:off x="9493638" y="4836962"/>
            <a:ext cx="860753" cy="352837"/>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C" dirty="0"/>
          </a:p>
        </p:txBody>
      </p:sp>
      <p:sp>
        <p:nvSpPr>
          <p:cNvPr id="21" name="CuadroTexto 20">
            <a:extLst>
              <a:ext uri="{FF2B5EF4-FFF2-40B4-BE49-F238E27FC236}">
                <a16:creationId xmlns:a16="http://schemas.microsoft.com/office/drawing/2014/main" id="{06A63F28-0315-4B46-BA76-04C78C39C0EE}"/>
              </a:ext>
            </a:extLst>
          </p:cNvPr>
          <p:cNvSpPr txBox="1"/>
          <p:nvPr/>
        </p:nvSpPr>
        <p:spPr>
          <a:xfrm>
            <a:off x="559376" y="4389553"/>
            <a:ext cx="7608416" cy="560410"/>
          </a:xfrm>
          <a:prstGeom prst="rect">
            <a:avLst/>
          </a:prstGeom>
          <a:noFill/>
        </p:spPr>
        <p:txBody>
          <a:bodyPr wrap="square" rtlCol="0">
            <a:spAutoFit/>
          </a:bodyPr>
          <a:lstStyle/>
          <a:p>
            <a:pPr marL="342900" indent="-342900" algn="just">
              <a:lnSpc>
                <a:spcPct val="200000"/>
              </a:lnSpc>
              <a:buFont typeface="Arial" panose="020B0604020202020204" pitchFamily="34" charset="0"/>
              <a:buChar char="–"/>
            </a:pPr>
            <a:r>
              <a:rPr lang="es-EC" dirty="0"/>
              <a:t>Cambio de Empaquetadura (Empaques de Fibra Aramida y Grafito.)</a:t>
            </a:r>
          </a:p>
        </p:txBody>
      </p:sp>
      <p:sp>
        <p:nvSpPr>
          <p:cNvPr id="22" name="CuadroTexto 21">
            <a:extLst>
              <a:ext uri="{FF2B5EF4-FFF2-40B4-BE49-F238E27FC236}">
                <a16:creationId xmlns:a16="http://schemas.microsoft.com/office/drawing/2014/main" id="{B35BEA21-19F6-40F0-8364-09204A0918F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14</a:t>
            </a:fld>
            <a:endParaRPr lang="es-EC" dirty="0"/>
          </a:p>
        </p:txBody>
      </p:sp>
    </p:spTree>
    <p:extLst>
      <p:ext uri="{BB962C8B-B14F-4D97-AF65-F5344CB8AC3E}">
        <p14:creationId xmlns:p14="http://schemas.microsoft.com/office/powerpoint/2010/main" val="125612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192688" cy="2222403"/>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x-none" dirty="0"/>
              <a:t>El ducto presenta rupturas y agrietamientos a lo largo de su estructura, principalmente en las uniones.</a:t>
            </a:r>
          </a:p>
          <a:p>
            <a:pPr marL="285750" indent="-285750" algn="just">
              <a:lnSpc>
                <a:spcPct val="200000"/>
              </a:lnSpc>
              <a:buFont typeface="Arial" panose="020B0604020202020204" pitchFamily="34" charset="0"/>
              <a:buChar char="–"/>
            </a:pPr>
            <a:r>
              <a:rPr lang="x-none" dirty="0"/>
              <a:t>La empaquetadura de la brida requiere ser reemplazada</a:t>
            </a:r>
            <a:endParaRPr lang="es-EC" dirty="0"/>
          </a:p>
          <a:p>
            <a:pPr algn="just">
              <a:lnSpc>
                <a:spcPct val="200000"/>
              </a:lnSpc>
            </a:pPr>
            <a:endParaRPr lang="es-EC" dirty="0"/>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 Chimenea )</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551384" y="4724428"/>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Correctivo</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p:sp>
        <p:nvSpPr>
          <p:cNvPr id="14" name="CuadroTexto 13">
            <a:extLst>
              <a:ext uri="{FF2B5EF4-FFF2-40B4-BE49-F238E27FC236}">
                <a16:creationId xmlns:a16="http://schemas.microsoft.com/office/drawing/2014/main" id="{03839640-0AE9-426D-96EB-C4137A74E249}"/>
              </a:ext>
            </a:extLst>
          </p:cNvPr>
          <p:cNvSpPr txBox="1"/>
          <p:nvPr/>
        </p:nvSpPr>
        <p:spPr>
          <a:xfrm flipH="1">
            <a:off x="7974536" y="4557166"/>
            <a:ext cx="3759901" cy="369332"/>
          </a:xfrm>
          <a:prstGeom prst="rect">
            <a:avLst/>
          </a:prstGeom>
          <a:noFill/>
        </p:spPr>
        <p:txBody>
          <a:bodyPr wrap="square" rtlCol="0">
            <a:spAutoFit/>
          </a:bodyPr>
          <a:lstStyle/>
          <a:p>
            <a:pPr algn="ctr"/>
            <a:r>
              <a:rPr lang="es-EC" i="1" dirty="0"/>
              <a:t>Ducto para gases de Combustión</a:t>
            </a:r>
          </a:p>
        </p:txBody>
      </p:sp>
      <p:pic>
        <p:nvPicPr>
          <p:cNvPr id="15" name="Imagen 14">
            <a:extLst>
              <a:ext uri="{FF2B5EF4-FFF2-40B4-BE49-F238E27FC236}">
                <a16:creationId xmlns:a16="http://schemas.microsoft.com/office/drawing/2014/main" id="{0928621D-44F4-4FA8-956B-678467E2CD9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961896" y="1882364"/>
            <a:ext cx="3894744" cy="2482739"/>
          </a:xfrm>
          <a:prstGeom prst="rect">
            <a:avLst/>
          </a:prstGeom>
        </p:spPr>
      </p:pic>
      <p:sp>
        <p:nvSpPr>
          <p:cNvPr id="16" name="CuadroTexto 15">
            <a:extLst>
              <a:ext uri="{FF2B5EF4-FFF2-40B4-BE49-F238E27FC236}">
                <a16:creationId xmlns:a16="http://schemas.microsoft.com/office/drawing/2014/main" id="{81B3C63F-F130-4B6A-822A-FC713C34D7FC}"/>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15</a:t>
            </a:fld>
            <a:endParaRPr lang="es-EC" dirty="0"/>
          </a:p>
        </p:txBody>
      </p:sp>
    </p:spTree>
    <p:extLst>
      <p:ext uri="{BB962C8B-B14F-4D97-AF65-F5344CB8AC3E}">
        <p14:creationId xmlns:p14="http://schemas.microsoft.com/office/powerpoint/2010/main" val="345625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67575"/>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Proceso Tecnológico del Mantenimiento</a:t>
            </a:r>
          </a:p>
        </p:txBody>
      </p:sp>
      <p:pic>
        <p:nvPicPr>
          <p:cNvPr id="11" name="Imagen 10">
            <a:extLst>
              <a:ext uri="{FF2B5EF4-FFF2-40B4-BE49-F238E27FC236}">
                <a16:creationId xmlns:a16="http://schemas.microsoft.com/office/drawing/2014/main" id="{FFE6C632-8485-4ACB-AB66-1615089A96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03643" y="1959364"/>
            <a:ext cx="2872078" cy="2939272"/>
          </a:xfrm>
          <a:prstGeom prst="rect">
            <a:avLst/>
          </a:prstGeom>
        </p:spPr>
      </p:pic>
      <p:pic>
        <p:nvPicPr>
          <p:cNvPr id="16" name="Imagen 15">
            <a:extLst>
              <a:ext uri="{FF2B5EF4-FFF2-40B4-BE49-F238E27FC236}">
                <a16:creationId xmlns:a16="http://schemas.microsoft.com/office/drawing/2014/main" id="{7AD1296E-9886-4622-AC26-C794DEFC4C5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234136" y="1959364"/>
            <a:ext cx="3456384" cy="2949938"/>
          </a:xfrm>
          <a:prstGeom prst="rect">
            <a:avLst/>
          </a:prstGeom>
        </p:spPr>
      </p:pic>
      <p:pic>
        <p:nvPicPr>
          <p:cNvPr id="17" name="Imagen 16">
            <a:extLst>
              <a:ext uri="{FF2B5EF4-FFF2-40B4-BE49-F238E27FC236}">
                <a16:creationId xmlns:a16="http://schemas.microsoft.com/office/drawing/2014/main" id="{15DAD6E8-FEB5-442A-A7DB-5E540CF1400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44272" y="1959364"/>
            <a:ext cx="2232247" cy="2949938"/>
          </a:xfrm>
          <a:prstGeom prst="rect">
            <a:avLst/>
          </a:prstGeom>
        </p:spPr>
      </p:pic>
      <p:graphicFrame>
        <p:nvGraphicFramePr>
          <p:cNvPr id="4" name="Diagrama 3">
            <a:extLst>
              <a:ext uri="{FF2B5EF4-FFF2-40B4-BE49-F238E27FC236}">
                <a16:creationId xmlns:a16="http://schemas.microsoft.com/office/drawing/2014/main" id="{CA3E4F60-237B-408F-B016-422F889FDFEC}"/>
              </a:ext>
            </a:extLst>
          </p:cNvPr>
          <p:cNvGraphicFramePr/>
          <p:nvPr>
            <p:extLst>
              <p:ext uri="{D42A27DB-BD31-4B8C-83A1-F6EECF244321}">
                <p14:modId xmlns:p14="http://schemas.microsoft.com/office/powerpoint/2010/main" val="4114824724"/>
              </p:ext>
            </p:extLst>
          </p:nvPr>
        </p:nvGraphicFramePr>
        <p:xfrm>
          <a:off x="119336" y="5022448"/>
          <a:ext cx="11665296" cy="9245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CuadroTexto 17">
            <a:extLst>
              <a:ext uri="{FF2B5EF4-FFF2-40B4-BE49-F238E27FC236}">
                <a16:creationId xmlns:a16="http://schemas.microsoft.com/office/drawing/2014/main" id="{66B37C7A-737F-4E68-A933-BF4D7C762FB0}"/>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16</a:t>
            </a:fld>
            <a:endParaRPr lang="es-EC" dirty="0"/>
          </a:p>
        </p:txBody>
      </p:sp>
    </p:spTree>
    <p:extLst>
      <p:ext uri="{BB962C8B-B14F-4D97-AF65-F5344CB8AC3E}">
        <p14:creationId xmlns:p14="http://schemas.microsoft.com/office/powerpoint/2010/main" val="382110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7368" y="764704"/>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Quemador</a:t>
            </a:r>
          </a:p>
        </p:txBody>
      </p:sp>
      <p:pic>
        <p:nvPicPr>
          <p:cNvPr id="8" name="Imagen 7">
            <a:extLst>
              <a:ext uri="{FF2B5EF4-FFF2-40B4-BE49-F238E27FC236}">
                <a16:creationId xmlns:a16="http://schemas.microsoft.com/office/drawing/2014/main" id="{F234E0A8-E9B2-4C82-BCA8-E038A60066F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238576" y="1084703"/>
            <a:ext cx="7920880" cy="4688594"/>
          </a:xfrm>
          <a:prstGeom prst="rect">
            <a:avLst/>
          </a:prstGeom>
        </p:spPr>
      </p:pic>
      <p:graphicFrame>
        <p:nvGraphicFramePr>
          <p:cNvPr id="9" name="Tabla 8">
            <a:extLst>
              <a:ext uri="{FF2B5EF4-FFF2-40B4-BE49-F238E27FC236}">
                <a16:creationId xmlns:a16="http://schemas.microsoft.com/office/drawing/2014/main" id="{2500308A-81A7-4528-9FB2-201DA9A534FF}"/>
              </a:ext>
            </a:extLst>
          </p:cNvPr>
          <p:cNvGraphicFramePr>
            <a:graphicFrameLocks noGrp="1"/>
          </p:cNvGraphicFramePr>
          <p:nvPr>
            <p:extLst>
              <p:ext uri="{D42A27DB-BD31-4B8C-83A1-F6EECF244321}">
                <p14:modId xmlns:p14="http://schemas.microsoft.com/office/powerpoint/2010/main" val="2276785995"/>
              </p:ext>
            </p:extLst>
          </p:nvPr>
        </p:nvGraphicFramePr>
        <p:xfrm>
          <a:off x="407368" y="1988840"/>
          <a:ext cx="3168352" cy="2062516"/>
        </p:xfrm>
        <a:graphic>
          <a:graphicData uri="http://schemas.openxmlformats.org/drawingml/2006/table">
            <a:tbl>
              <a:tblPr firstRow="1" firstCol="1" bandRow="1">
                <a:tableStyleId>{9D7B26C5-4107-4FEC-AEDC-1716B250A1EF}</a:tableStyleId>
              </a:tblPr>
              <a:tblGrid>
                <a:gridCol w="1584176">
                  <a:extLst>
                    <a:ext uri="{9D8B030D-6E8A-4147-A177-3AD203B41FA5}">
                      <a16:colId xmlns:a16="http://schemas.microsoft.com/office/drawing/2014/main" val="3161572475"/>
                    </a:ext>
                  </a:extLst>
                </a:gridCol>
                <a:gridCol w="1584176">
                  <a:extLst>
                    <a:ext uri="{9D8B030D-6E8A-4147-A177-3AD203B41FA5}">
                      <a16:colId xmlns:a16="http://schemas.microsoft.com/office/drawing/2014/main" val="1446649532"/>
                    </a:ext>
                  </a:extLst>
                </a:gridCol>
              </a:tblGrid>
              <a:tr h="300794">
                <a:tc>
                  <a:txBody>
                    <a:bodyPr/>
                    <a:lstStyle/>
                    <a:p>
                      <a:pPr marL="197485" indent="22225" algn="l">
                        <a:lnSpc>
                          <a:spcPct val="150000"/>
                        </a:lnSpc>
                        <a:spcAft>
                          <a:spcPts val="0"/>
                        </a:spcAft>
                      </a:pPr>
                      <a:r>
                        <a:rPr lang="x-none" sz="1300">
                          <a:effectLst/>
                        </a:rPr>
                        <a:t>Característica</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dirty="0">
                          <a:effectLst/>
                        </a:rPr>
                        <a:t>Descripción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2095733"/>
                  </a:ext>
                </a:extLst>
              </a:tr>
              <a:tr h="300794">
                <a:tc>
                  <a:txBody>
                    <a:bodyPr/>
                    <a:lstStyle/>
                    <a:p>
                      <a:pPr marL="197485" indent="22225" algn="l">
                        <a:lnSpc>
                          <a:spcPct val="150000"/>
                        </a:lnSpc>
                        <a:spcAft>
                          <a:spcPts val="0"/>
                        </a:spcAft>
                      </a:pPr>
                      <a:r>
                        <a:rPr lang="x-none" sz="1300">
                          <a:effectLst/>
                        </a:rPr>
                        <a:t>Marca</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a:effectLst/>
                        </a:rPr>
                        <a:t>DUNPHY</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291341"/>
                  </a:ext>
                </a:extLst>
              </a:tr>
              <a:tr h="300794">
                <a:tc>
                  <a:txBody>
                    <a:bodyPr/>
                    <a:lstStyle/>
                    <a:p>
                      <a:pPr marL="197485" indent="22225" algn="l">
                        <a:lnSpc>
                          <a:spcPct val="150000"/>
                        </a:lnSpc>
                        <a:spcAft>
                          <a:spcPts val="0"/>
                        </a:spcAft>
                      </a:pPr>
                      <a:r>
                        <a:rPr lang="x-none" sz="1300">
                          <a:effectLst/>
                        </a:rPr>
                        <a:t>Tipo</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a:effectLst/>
                        </a:rPr>
                        <a:t>SB-2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69714"/>
                  </a:ext>
                </a:extLst>
              </a:tr>
              <a:tr h="300794">
                <a:tc>
                  <a:txBody>
                    <a:bodyPr/>
                    <a:lstStyle/>
                    <a:p>
                      <a:pPr marL="197485" indent="22225" algn="l">
                        <a:lnSpc>
                          <a:spcPct val="150000"/>
                        </a:lnSpc>
                        <a:spcAft>
                          <a:spcPts val="0"/>
                        </a:spcAft>
                      </a:pPr>
                      <a:r>
                        <a:rPr lang="x-none" sz="1300">
                          <a:effectLst/>
                        </a:rPr>
                        <a:t>Serie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a:effectLst/>
                        </a:rPr>
                        <a:t>7929</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9801577"/>
                  </a:ext>
                </a:extLst>
              </a:tr>
              <a:tr h="300794">
                <a:tc>
                  <a:txBody>
                    <a:bodyPr/>
                    <a:lstStyle/>
                    <a:p>
                      <a:pPr marL="197485" indent="22225" algn="l">
                        <a:lnSpc>
                          <a:spcPct val="150000"/>
                        </a:lnSpc>
                        <a:spcAft>
                          <a:spcPts val="0"/>
                        </a:spcAft>
                      </a:pPr>
                      <a:r>
                        <a:rPr lang="x-none" sz="1300">
                          <a:effectLst/>
                        </a:rPr>
                        <a:t>Combustible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a:effectLst/>
                        </a:rPr>
                        <a:t>Diésel</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9376564"/>
                  </a:ext>
                </a:extLst>
              </a:tr>
              <a:tr h="300794">
                <a:tc>
                  <a:txBody>
                    <a:bodyPr/>
                    <a:lstStyle/>
                    <a:p>
                      <a:pPr marL="197485" indent="22225" algn="l">
                        <a:lnSpc>
                          <a:spcPct val="150000"/>
                        </a:lnSpc>
                        <a:spcAft>
                          <a:spcPts val="0"/>
                        </a:spcAft>
                      </a:pPr>
                      <a:r>
                        <a:rPr lang="x-none" sz="1300" dirty="0">
                          <a:effectLst/>
                        </a:rPr>
                        <a:t>Fecha de Fabricación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300" dirty="0">
                          <a:effectLst/>
                        </a:rPr>
                        <a:t>Marzo de 1980</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2915880"/>
                  </a:ext>
                </a:extLst>
              </a:tr>
            </a:tbl>
          </a:graphicData>
        </a:graphic>
      </p:graphicFrame>
      <p:sp>
        <p:nvSpPr>
          <p:cNvPr id="12" name="Rectángulo 11">
            <a:extLst>
              <a:ext uri="{FF2B5EF4-FFF2-40B4-BE49-F238E27FC236}">
                <a16:creationId xmlns:a16="http://schemas.microsoft.com/office/drawing/2014/main" id="{C88007A8-90A1-409E-B799-E7D988B5429C}"/>
              </a:ext>
            </a:extLst>
          </p:cNvPr>
          <p:cNvSpPr/>
          <p:nvPr/>
        </p:nvSpPr>
        <p:spPr>
          <a:xfrm>
            <a:off x="263352" y="1591444"/>
            <a:ext cx="3869970"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Características Generales del Quemador DUNPHY</a:t>
            </a:r>
            <a:endParaRPr lang="es-EC" sz="1400" dirty="0"/>
          </a:p>
        </p:txBody>
      </p:sp>
      <p:sp>
        <p:nvSpPr>
          <p:cNvPr id="13" name="CuadroTexto 12">
            <a:extLst>
              <a:ext uri="{FF2B5EF4-FFF2-40B4-BE49-F238E27FC236}">
                <a16:creationId xmlns:a16="http://schemas.microsoft.com/office/drawing/2014/main" id="{38696B98-4511-43C2-A1E2-FAB73DCB2C3E}"/>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17</a:t>
            </a:fld>
            <a:endParaRPr lang="es-EC" dirty="0"/>
          </a:p>
        </p:txBody>
      </p:sp>
    </p:spTree>
    <p:extLst>
      <p:ext uri="{BB962C8B-B14F-4D97-AF65-F5344CB8AC3E}">
        <p14:creationId xmlns:p14="http://schemas.microsoft.com/office/powerpoint/2010/main" val="414607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761150" cy="2222403"/>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vidrio protector de la fotocelda se encuentra roto.</a:t>
            </a:r>
          </a:p>
          <a:p>
            <a:pPr marL="285750" indent="-285750" algn="just">
              <a:lnSpc>
                <a:spcPct val="200000"/>
              </a:lnSpc>
              <a:buFont typeface="Arial" panose="020B0604020202020204" pitchFamily="34" charset="0"/>
              <a:buChar char="–"/>
            </a:pPr>
            <a:r>
              <a:rPr lang="es-EC" dirty="0"/>
              <a:t>El valor de la resistencia eléctrica no presenta variación frente a la presencia o ausencia de luz lo cual indica un daño en el circuito electrónico interno</a:t>
            </a: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 Fotocelda )</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551384" y="4724428"/>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Correctivo: La celda CAD requiere ser reemplazada.</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p:sp>
        <p:nvSpPr>
          <p:cNvPr id="14" name="CuadroTexto 13">
            <a:extLst>
              <a:ext uri="{FF2B5EF4-FFF2-40B4-BE49-F238E27FC236}">
                <a16:creationId xmlns:a16="http://schemas.microsoft.com/office/drawing/2014/main" id="{03839640-0AE9-426D-96EB-C4137A74E249}"/>
              </a:ext>
            </a:extLst>
          </p:cNvPr>
          <p:cNvSpPr txBox="1"/>
          <p:nvPr/>
        </p:nvSpPr>
        <p:spPr>
          <a:xfrm flipH="1">
            <a:off x="7880715" y="4819967"/>
            <a:ext cx="3759901" cy="646331"/>
          </a:xfrm>
          <a:prstGeom prst="rect">
            <a:avLst/>
          </a:prstGeom>
          <a:noFill/>
        </p:spPr>
        <p:txBody>
          <a:bodyPr wrap="square" rtlCol="0">
            <a:spAutoFit/>
          </a:bodyPr>
          <a:lstStyle/>
          <a:p>
            <a:pPr algn="ctr"/>
            <a:r>
              <a:rPr lang="es-EC" i="1" dirty="0"/>
              <a:t>Medición de Resistencia (Fotocelda)</a:t>
            </a:r>
          </a:p>
        </p:txBody>
      </p:sp>
      <p:pic>
        <p:nvPicPr>
          <p:cNvPr id="10" name="Imagen 9">
            <a:extLst>
              <a:ext uri="{FF2B5EF4-FFF2-40B4-BE49-F238E27FC236}">
                <a16:creationId xmlns:a16="http://schemas.microsoft.com/office/drawing/2014/main" id="{E7C6479E-A2D7-42B6-A033-1ED5276A43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00540" y="2064563"/>
            <a:ext cx="2515364" cy="2571191"/>
          </a:xfrm>
          <a:prstGeom prst="rect">
            <a:avLst/>
          </a:prstGeom>
        </p:spPr>
      </p:pic>
      <p:sp>
        <p:nvSpPr>
          <p:cNvPr id="15" name="CuadroTexto 14">
            <a:extLst>
              <a:ext uri="{FF2B5EF4-FFF2-40B4-BE49-F238E27FC236}">
                <a16:creationId xmlns:a16="http://schemas.microsoft.com/office/drawing/2014/main" id="{C9751AD3-0125-4A38-85DE-C0E8D8B62446}"/>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18</a:t>
            </a:fld>
            <a:endParaRPr lang="es-EC" dirty="0"/>
          </a:p>
        </p:txBody>
      </p:sp>
    </p:spTree>
    <p:extLst>
      <p:ext uri="{BB962C8B-B14F-4D97-AF65-F5344CB8AC3E}">
        <p14:creationId xmlns:p14="http://schemas.microsoft.com/office/powerpoint/2010/main" val="174969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67575"/>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Proceso Tecnológico del Mantenimiento</a:t>
            </a:r>
          </a:p>
        </p:txBody>
      </p:sp>
      <p:pic>
        <p:nvPicPr>
          <p:cNvPr id="10" name="Imagen 9">
            <a:extLst>
              <a:ext uri="{FF2B5EF4-FFF2-40B4-BE49-F238E27FC236}">
                <a16:creationId xmlns:a16="http://schemas.microsoft.com/office/drawing/2014/main" id="{F0339869-2FCB-4A0A-BBD8-646971C69C6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3816" y="2207165"/>
            <a:ext cx="3348355" cy="2160905"/>
          </a:xfrm>
          <a:prstGeom prst="rect">
            <a:avLst/>
          </a:prstGeom>
        </p:spPr>
      </p:pic>
      <p:graphicFrame>
        <p:nvGraphicFramePr>
          <p:cNvPr id="2" name="Tabla 1">
            <a:extLst>
              <a:ext uri="{FF2B5EF4-FFF2-40B4-BE49-F238E27FC236}">
                <a16:creationId xmlns:a16="http://schemas.microsoft.com/office/drawing/2014/main" id="{CDB07EDE-DE1A-4934-BC66-02239FE53166}"/>
              </a:ext>
            </a:extLst>
          </p:cNvPr>
          <p:cNvGraphicFramePr>
            <a:graphicFrameLocks noGrp="1"/>
          </p:cNvGraphicFramePr>
          <p:nvPr>
            <p:extLst>
              <p:ext uri="{D42A27DB-BD31-4B8C-83A1-F6EECF244321}">
                <p14:modId xmlns:p14="http://schemas.microsoft.com/office/powerpoint/2010/main" val="3715915920"/>
              </p:ext>
            </p:extLst>
          </p:nvPr>
        </p:nvGraphicFramePr>
        <p:xfrm>
          <a:off x="4943872" y="2390018"/>
          <a:ext cx="4608512" cy="1414696"/>
        </p:xfrm>
        <a:graphic>
          <a:graphicData uri="http://schemas.openxmlformats.org/drawingml/2006/table">
            <a:tbl>
              <a:tblPr firstRow="1" firstCol="1" bandRow="1">
                <a:tableStyleId>{9D7B26C5-4107-4FEC-AEDC-1716B250A1EF}</a:tableStyleId>
              </a:tblPr>
              <a:tblGrid>
                <a:gridCol w="1869213">
                  <a:extLst>
                    <a:ext uri="{9D8B030D-6E8A-4147-A177-3AD203B41FA5}">
                      <a16:colId xmlns:a16="http://schemas.microsoft.com/office/drawing/2014/main" val="260415512"/>
                    </a:ext>
                  </a:extLst>
                </a:gridCol>
                <a:gridCol w="2739299">
                  <a:extLst>
                    <a:ext uri="{9D8B030D-6E8A-4147-A177-3AD203B41FA5}">
                      <a16:colId xmlns:a16="http://schemas.microsoft.com/office/drawing/2014/main" val="3518515117"/>
                    </a:ext>
                  </a:extLst>
                </a:gridCol>
              </a:tblGrid>
              <a:tr h="353674">
                <a:tc>
                  <a:txBody>
                    <a:bodyPr/>
                    <a:lstStyle/>
                    <a:p>
                      <a:pPr marL="197485" indent="22225" algn="l">
                        <a:lnSpc>
                          <a:spcPct val="150000"/>
                        </a:lnSpc>
                        <a:spcAft>
                          <a:spcPts val="0"/>
                        </a:spcAft>
                      </a:pPr>
                      <a:r>
                        <a:rPr lang="x-none" sz="1400" dirty="0">
                          <a:effectLst/>
                        </a:rPr>
                        <a:t>Característica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5614029"/>
                  </a:ext>
                </a:extLst>
              </a:tr>
              <a:tr h="353674">
                <a:tc>
                  <a:txBody>
                    <a:bodyPr/>
                    <a:lstStyle/>
                    <a:p>
                      <a:pPr marL="197485" indent="22225" algn="l">
                        <a:lnSpc>
                          <a:spcPct val="150000"/>
                        </a:lnSpc>
                        <a:spcAft>
                          <a:spcPts val="0"/>
                        </a:spcAft>
                      </a:pPr>
                      <a:r>
                        <a:rPr lang="x-none"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Westwood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6785250"/>
                  </a:ext>
                </a:extLst>
              </a:tr>
              <a:tr h="353674">
                <a:tc>
                  <a:txBody>
                    <a:bodyPr/>
                    <a:lstStyle/>
                    <a:p>
                      <a:pPr marL="197485" indent="22225" algn="l">
                        <a:lnSpc>
                          <a:spcPct val="150000"/>
                        </a:lnSpc>
                        <a:spcAft>
                          <a:spcPts val="0"/>
                        </a:spcAft>
                      </a:pPr>
                      <a:r>
                        <a:rPr lang="x-none" sz="1400">
                          <a:effectLst/>
                        </a:rPr>
                        <a:t>Serie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E80-1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1756069"/>
                  </a:ext>
                </a:extLst>
              </a:tr>
              <a:tr h="353674">
                <a:tc>
                  <a:txBody>
                    <a:bodyPr/>
                    <a:lstStyle/>
                    <a:p>
                      <a:pPr marL="197485" indent="22225" algn="l">
                        <a:lnSpc>
                          <a:spcPct val="150000"/>
                        </a:lnSpc>
                        <a:spcAft>
                          <a:spcPts val="0"/>
                        </a:spcAft>
                      </a:pPr>
                      <a:r>
                        <a:rPr lang="x-none" sz="1400" dirty="0">
                          <a:effectLst/>
                        </a:rPr>
                        <a:t>Bracket</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Tipo 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8263909"/>
                  </a:ext>
                </a:extLst>
              </a:tr>
            </a:tbl>
          </a:graphicData>
        </a:graphic>
      </p:graphicFrame>
      <p:grpSp>
        <p:nvGrpSpPr>
          <p:cNvPr id="12" name="Grupo 11">
            <a:extLst>
              <a:ext uri="{FF2B5EF4-FFF2-40B4-BE49-F238E27FC236}">
                <a16:creationId xmlns:a16="http://schemas.microsoft.com/office/drawing/2014/main" id="{EB83C3C2-5337-4103-94AF-6AC81B14C858}"/>
              </a:ext>
            </a:extLst>
          </p:cNvPr>
          <p:cNvGrpSpPr/>
          <p:nvPr/>
        </p:nvGrpSpPr>
        <p:grpSpPr>
          <a:xfrm>
            <a:off x="599623" y="4663036"/>
            <a:ext cx="3348355" cy="369820"/>
            <a:chOff x="1014412" y="277365"/>
            <a:chExt cx="2003622" cy="369820"/>
          </a:xfrm>
        </p:grpSpPr>
        <p:sp>
          <p:nvSpPr>
            <p:cNvPr id="13" name="Rectángulo: esquinas redondeadas 12">
              <a:extLst>
                <a:ext uri="{FF2B5EF4-FFF2-40B4-BE49-F238E27FC236}">
                  <a16:creationId xmlns:a16="http://schemas.microsoft.com/office/drawing/2014/main" id="{E05E4C8E-2189-4038-933A-772020291E51}"/>
                </a:ext>
              </a:extLst>
            </p:cNvPr>
            <p:cNvSpPr/>
            <p:nvPr/>
          </p:nvSpPr>
          <p:spPr>
            <a:xfrm>
              <a:off x="1014412" y="277365"/>
              <a:ext cx="2003622" cy="36982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Rectángulo: esquinas redondeadas 4">
              <a:extLst>
                <a:ext uri="{FF2B5EF4-FFF2-40B4-BE49-F238E27FC236}">
                  <a16:creationId xmlns:a16="http://schemas.microsoft.com/office/drawing/2014/main" id="{6DF78B3A-80E7-4380-9AD5-AF2EE6E8E825}"/>
                </a:ext>
              </a:extLst>
            </p:cNvPr>
            <p:cNvSpPr txBox="1"/>
            <p:nvPr/>
          </p:nvSpPr>
          <p:spPr>
            <a:xfrm>
              <a:off x="1032465" y="295418"/>
              <a:ext cx="1967516" cy="3337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dirty="0"/>
                <a:t>Fotocelda</a:t>
              </a:r>
              <a:endParaRPr lang="es-EC" sz="1600" kern="1200" dirty="0"/>
            </a:p>
          </p:txBody>
        </p:sp>
      </p:grpSp>
      <p:sp>
        <p:nvSpPr>
          <p:cNvPr id="6" name="Rectángulo 5">
            <a:extLst>
              <a:ext uri="{FF2B5EF4-FFF2-40B4-BE49-F238E27FC236}">
                <a16:creationId xmlns:a16="http://schemas.microsoft.com/office/drawing/2014/main" id="{331FB004-C139-4F97-A8B4-B396A6C108C7}"/>
              </a:ext>
            </a:extLst>
          </p:cNvPr>
          <p:cNvSpPr/>
          <p:nvPr/>
        </p:nvSpPr>
        <p:spPr>
          <a:xfrm>
            <a:off x="4871864" y="1899388"/>
            <a:ext cx="6096000" cy="307777"/>
          </a:xfrm>
          <a:prstGeom prst="rect">
            <a:avLst/>
          </a:prstGeom>
        </p:spPr>
        <p:txBody>
          <a:bodyPr>
            <a:spAutoFit/>
          </a:bodyPr>
          <a:lstStyle/>
          <a:p>
            <a:r>
              <a:rPr lang="x-none" sz="1400" dirty="0">
                <a:latin typeface="Times New Roman" panose="02020603050405020304" pitchFamily="18" charset="0"/>
                <a:ea typeface="Calibri" panose="020F0502020204030204" pitchFamily="34" charset="0"/>
              </a:rPr>
              <a:t>Características Generales de la Celda CAD Westwood</a:t>
            </a:r>
            <a:endParaRPr lang="es-EC" sz="1400" dirty="0"/>
          </a:p>
        </p:txBody>
      </p:sp>
      <p:sp>
        <p:nvSpPr>
          <p:cNvPr id="18" name="CuadroTexto 17">
            <a:extLst>
              <a:ext uri="{FF2B5EF4-FFF2-40B4-BE49-F238E27FC236}">
                <a16:creationId xmlns:a16="http://schemas.microsoft.com/office/drawing/2014/main" id="{B32AD912-5446-4068-8868-BCD22DDA4CA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19</a:t>
            </a:fld>
            <a:endParaRPr lang="es-EC" dirty="0"/>
          </a:p>
        </p:txBody>
      </p:sp>
    </p:spTree>
    <p:extLst>
      <p:ext uri="{BB962C8B-B14F-4D97-AF65-F5344CB8AC3E}">
        <p14:creationId xmlns:p14="http://schemas.microsoft.com/office/powerpoint/2010/main" val="213708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Antecedentes</a:t>
            </a:r>
            <a:endParaRPr lang="es-ES_tradnl" sz="3500" i="0" u="sng" dirty="0">
              <a:solidFill>
                <a:srgbClr val="002060"/>
              </a:solidFill>
              <a:effectLst/>
            </a:endParaRPr>
          </a:p>
        </p:txBody>
      </p:sp>
      <p:graphicFrame>
        <p:nvGraphicFramePr>
          <p:cNvPr id="11" name="Diagrama 10">
            <a:extLst>
              <a:ext uri="{FF2B5EF4-FFF2-40B4-BE49-F238E27FC236}">
                <a16:creationId xmlns:a16="http://schemas.microsoft.com/office/drawing/2014/main" id="{4F492046-6553-4AAD-A5B2-001094DB2F55}"/>
              </a:ext>
            </a:extLst>
          </p:cNvPr>
          <p:cNvGraphicFramePr/>
          <p:nvPr>
            <p:extLst>
              <p:ext uri="{D42A27DB-BD31-4B8C-83A1-F6EECF244321}">
                <p14:modId xmlns:p14="http://schemas.microsoft.com/office/powerpoint/2010/main" val="2687305646"/>
              </p:ext>
            </p:extLst>
          </p:nvPr>
        </p:nvGraphicFramePr>
        <p:xfrm>
          <a:off x="119336" y="1240195"/>
          <a:ext cx="8042799" cy="4104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adroTexto 11">
            <a:extLst>
              <a:ext uri="{FF2B5EF4-FFF2-40B4-BE49-F238E27FC236}">
                <a16:creationId xmlns:a16="http://schemas.microsoft.com/office/drawing/2014/main" id="{9ABD57E4-BC1F-40E0-B84B-EC1449563FC4}"/>
              </a:ext>
            </a:extLst>
          </p:cNvPr>
          <p:cNvSpPr txBox="1"/>
          <p:nvPr/>
        </p:nvSpPr>
        <p:spPr>
          <a:xfrm flipH="1">
            <a:off x="7771508" y="778530"/>
            <a:ext cx="4611240" cy="923330"/>
          </a:xfrm>
          <a:prstGeom prst="rect">
            <a:avLst/>
          </a:prstGeom>
          <a:noFill/>
        </p:spPr>
        <p:txBody>
          <a:bodyPr wrap="square" rtlCol="0">
            <a:spAutoFit/>
          </a:bodyPr>
          <a:lstStyle/>
          <a:p>
            <a:pPr marL="285750" indent="-285750">
              <a:buFont typeface="Arial" panose="020B0604020202020204" pitchFamily="34" charset="0"/>
              <a:buChar char="•"/>
            </a:pPr>
            <a:r>
              <a:rPr lang="es-EC" i="1" dirty="0"/>
              <a:t>Caldero Fulton 15BHP</a:t>
            </a:r>
          </a:p>
          <a:p>
            <a:pPr marL="285750" indent="-285750">
              <a:buFont typeface="Arial" panose="020B0604020202020204" pitchFamily="34" charset="0"/>
              <a:buChar char="•"/>
            </a:pPr>
            <a:r>
              <a:rPr lang="es-EC" i="1" dirty="0"/>
              <a:t>Supercalentador </a:t>
            </a:r>
          </a:p>
          <a:p>
            <a:pPr marL="285750" indent="-285750">
              <a:buFont typeface="Arial" panose="020B0604020202020204" pitchFamily="34" charset="0"/>
              <a:buChar char="•"/>
            </a:pPr>
            <a:r>
              <a:rPr lang="es-EC" i="1" dirty="0"/>
              <a:t>Turbina radial Coppus 5Kw a 3000rpm</a:t>
            </a:r>
          </a:p>
        </p:txBody>
      </p:sp>
      <p:pic>
        <p:nvPicPr>
          <p:cNvPr id="13" name="Imagen 12">
            <a:extLst>
              <a:ext uri="{FF2B5EF4-FFF2-40B4-BE49-F238E27FC236}">
                <a16:creationId xmlns:a16="http://schemas.microsoft.com/office/drawing/2014/main" id="{6857AE44-5549-469D-928C-B1FB19DC8546}"/>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670802" y="1701860"/>
            <a:ext cx="2438738" cy="3785955"/>
          </a:xfrm>
          <a:prstGeom prst="rect">
            <a:avLst/>
          </a:prstGeom>
        </p:spPr>
      </p:pic>
      <p:sp>
        <p:nvSpPr>
          <p:cNvPr id="14" name="CuadroTexto 13">
            <a:extLst>
              <a:ext uri="{FF2B5EF4-FFF2-40B4-BE49-F238E27FC236}">
                <a16:creationId xmlns:a16="http://schemas.microsoft.com/office/drawing/2014/main" id="{5ED5F5BE-C2C0-4C45-B17E-33B3D6790865}"/>
              </a:ext>
            </a:extLst>
          </p:cNvPr>
          <p:cNvSpPr txBox="1"/>
          <p:nvPr/>
        </p:nvSpPr>
        <p:spPr>
          <a:xfrm flipH="1">
            <a:off x="8670802" y="5561830"/>
            <a:ext cx="2438738" cy="369332"/>
          </a:xfrm>
          <a:prstGeom prst="rect">
            <a:avLst/>
          </a:prstGeom>
          <a:noFill/>
        </p:spPr>
        <p:txBody>
          <a:bodyPr wrap="square" rtlCol="0">
            <a:spAutoFit/>
          </a:bodyPr>
          <a:lstStyle/>
          <a:p>
            <a:pPr algn="ctr"/>
            <a:r>
              <a:rPr lang="es-EC" b="1" dirty="0"/>
              <a:t>Supercalentador</a:t>
            </a:r>
          </a:p>
        </p:txBody>
      </p:sp>
      <p:sp>
        <p:nvSpPr>
          <p:cNvPr id="2" name="CuadroTexto 1">
            <a:extLst>
              <a:ext uri="{FF2B5EF4-FFF2-40B4-BE49-F238E27FC236}">
                <a16:creationId xmlns:a16="http://schemas.microsoft.com/office/drawing/2014/main" id="{908CEFCA-6911-436F-81FD-1EB010CC9090}"/>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a:t>
            </a:fld>
            <a:endParaRPr lang="es-EC" dirty="0"/>
          </a:p>
        </p:txBody>
      </p:sp>
    </p:spTree>
    <p:extLst>
      <p:ext uri="{BB962C8B-B14F-4D97-AF65-F5344CB8AC3E}">
        <p14:creationId xmlns:p14="http://schemas.microsoft.com/office/powerpoint/2010/main" val="15183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761150" cy="2222403"/>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Los electrodos de ignición presentan desgaste excesivo debido al tiempo de uso.</a:t>
            </a:r>
          </a:p>
          <a:p>
            <a:pPr marL="285750" indent="-285750" algn="just">
              <a:lnSpc>
                <a:spcPct val="200000"/>
              </a:lnSpc>
              <a:buFont typeface="Arial" panose="020B0604020202020204" pitchFamily="34" charset="0"/>
              <a:buChar char="–"/>
            </a:pPr>
            <a:r>
              <a:rPr lang="es-EC" dirty="0"/>
              <a:t>La cerámica que recubre a los electrodos presenta agrietamientos profundos y hollín en su periferia.</a:t>
            </a: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(Electrodos)</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551384" y="4724428"/>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Correctivo: La electrodos requieren ser reemplazados.</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p:sp>
        <p:nvSpPr>
          <p:cNvPr id="14" name="CuadroTexto 13">
            <a:extLst>
              <a:ext uri="{FF2B5EF4-FFF2-40B4-BE49-F238E27FC236}">
                <a16:creationId xmlns:a16="http://schemas.microsoft.com/office/drawing/2014/main" id="{03839640-0AE9-426D-96EB-C4137A74E249}"/>
              </a:ext>
            </a:extLst>
          </p:cNvPr>
          <p:cNvSpPr txBox="1"/>
          <p:nvPr/>
        </p:nvSpPr>
        <p:spPr>
          <a:xfrm flipH="1">
            <a:off x="7658736" y="4481613"/>
            <a:ext cx="3759901" cy="369332"/>
          </a:xfrm>
          <a:prstGeom prst="rect">
            <a:avLst/>
          </a:prstGeom>
          <a:noFill/>
        </p:spPr>
        <p:txBody>
          <a:bodyPr wrap="square" rtlCol="0">
            <a:spAutoFit/>
          </a:bodyPr>
          <a:lstStyle/>
          <a:p>
            <a:pPr algn="ctr"/>
            <a:r>
              <a:rPr lang="es-EC" i="1" dirty="0"/>
              <a:t>Electrodos de Ignición </a:t>
            </a:r>
          </a:p>
        </p:txBody>
      </p:sp>
      <p:pic>
        <p:nvPicPr>
          <p:cNvPr id="13" name="Imagen 12">
            <a:extLst>
              <a:ext uri="{FF2B5EF4-FFF2-40B4-BE49-F238E27FC236}">
                <a16:creationId xmlns:a16="http://schemas.microsoft.com/office/drawing/2014/main" id="{CAFDB1EE-10A3-4BE3-8700-0BC2B2BF457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184232" y="1858683"/>
            <a:ext cx="2708910" cy="2431415"/>
          </a:xfrm>
          <a:prstGeom prst="rect">
            <a:avLst/>
          </a:prstGeom>
        </p:spPr>
      </p:pic>
      <p:sp>
        <p:nvSpPr>
          <p:cNvPr id="15" name="CuadroTexto 14">
            <a:extLst>
              <a:ext uri="{FF2B5EF4-FFF2-40B4-BE49-F238E27FC236}">
                <a16:creationId xmlns:a16="http://schemas.microsoft.com/office/drawing/2014/main" id="{3DB48664-5B04-430D-AC8C-937E6F57F60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20</a:t>
            </a:fld>
            <a:endParaRPr lang="es-EC" dirty="0"/>
          </a:p>
        </p:txBody>
      </p:sp>
    </p:spTree>
    <p:extLst>
      <p:ext uri="{BB962C8B-B14F-4D97-AF65-F5344CB8AC3E}">
        <p14:creationId xmlns:p14="http://schemas.microsoft.com/office/powerpoint/2010/main" val="26263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761150" cy="2222403"/>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En la prueba de presión se determinó que la bomba entrega en promedio a la descarga 112,40 [Psi] con lo cual se encuentra dentro de los rangos de ajuste de fábrica:</a:t>
            </a:r>
          </a:p>
          <a:p>
            <a:pPr algn="just">
              <a:lnSpc>
                <a:spcPct val="200000"/>
              </a:lnSpc>
            </a:pPr>
            <a:r>
              <a:rPr lang="es-EC" dirty="0"/>
              <a:t>		 [101,53 ± 14,50 Psi].</a:t>
            </a: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(Bomba de Combustible)</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551384" y="4724428"/>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Preventivo.</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p:sp>
        <p:nvSpPr>
          <p:cNvPr id="14" name="CuadroTexto 13">
            <a:extLst>
              <a:ext uri="{FF2B5EF4-FFF2-40B4-BE49-F238E27FC236}">
                <a16:creationId xmlns:a16="http://schemas.microsoft.com/office/drawing/2014/main" id="{03839640-0AE9-426D-96EB-C4137A74E249}"/>
              </a:ext>
            </a:extLst>
          </p:cNvPr>
          <p:cNvSpPr txBox="1"/>
          <p:nvPr/>
        </p:nvSpPr>
        <p:spPr>
          <a:xfrm flipH="1">
            <a:off x="7658736" y="4481613"/>
            <a:ext cx="3759901" cy="369332"/>
          </a:xfrm>
          <a:prstGeom prst="rect">
            <a:avLst/>
          </a:prstGeom>
          <a:noFill/>
        </p:spPr>
        <p:txBody>
          <a:bodyPr wrap="square" rtlCol="0">
            <a:spAutoFit/>
          </a:bodyPr>
          <a:lstStyle/>
          <a:p>
            <a:pPr algn="ctr"/>
            <a:r>
              <a:rPr lang="es-EC" i="1" dirty="0"/>
              <a:t>Bomba de Combustible</a:t>
            </a:r>
          </a:p>
        </p:txBody>
      </p:sp>
      <p:pic>
        <p:nvPicPr>
          <p:cNvPr id="15" name="Imagen 14">
            <a:extLst>
              <a:ext uri="{FF2B5EF4-FFF2-40B4-BE49-F238E27FC236}">
                <a16:creationId xmlns:a16="http://schemas.microsoft.com/office/drawing/2014/main" id="{CC1D9883-822A-4BB4-8E62-BE1269E56BB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658736" y="2142179"/>
            <a:ext cx="3493770" cy="2160905"/>
          </a:xfrm>
          <a:prstGeom prst="rect">
            <a:avLst/>
          </a:prstGeom>
        </p:spPr>
      </p:pic>
      <p:sp>
        <p:nvSpPr>
          <p:cNvPr id="16" name="CuadroTexto 15">
            <a:extLst>
              <a:ext uri="{FF2B5EF4-FFF2-40B4-BE49-F238E27FC236}">
                <a16:creationId xmlns:a16="http://schemas.microsoft.com/office/drawing/2014/main" id="{F1933CE5-A477-4D1F-95DC-E491C4033419}"/>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21</a:t>
            </a:fld>
            <a:endParaRPr lang="es-EC" dirty="0"/>
          </a:p>
        </p:txBody>
      </p:sp>
    </p:spTree>
    <p:extLst>
      <p:ext uri="{BB962C8B-B14F-4D97-AF65-F5344CB8AC3E}">
        <p14:creationId xmlns:p14="http://schemas.microsoft.com/office/powerpoint/2010/main" val="28650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graphicFrame>
        <p:nvGraphicFramePr>
          <p:cNvPr id="2" name="Tabla 1">
            <a:extLst>
              <a:ext uri="{FF2B5EF4-FFF2-40B4-BE49-F238E27FC236}">
                <a16:creationId xmlns:a16="http://schemas.microsoft.com/office/drawing/2014/main" id="{5A6F01EA-4B8F-4EC0-99D2-24B3B2272CD1}"/>
              </a:ext>
            </a:extLst>
          </p:cNvPr>
          <p:cNvGraphicFramePr>
            <a:graphicFrameLocks noGrp="1"/>
          </p:cNvGraphicFramePr>
          <p:nvPr>
            <p:extLst>
              <p:ext uri="{D42A27DB-BD31-4B8C-83A1-F6EECF244321}">
                <p14:modId xmlns:p14="http://schemas.microsoft.com/office/powerpoint/2010/main" val="2734453749"/>
              </p:ext>
            </p:extLst>
          </p:nvPr>
        </p:nvGraphicFramePr>
        <p:xfrm>
          <a:off x="191344" y="1484784"/>
          <a:ext cx="7200799" cy="3609216"/>
        </p:xfrm>
        <a:graphic>
          <a:graphicData uri="http://schemas.openxmlformats.org/drawingml/2006/table">
            <a:tbl>
              <a:tblPr firstRow="1" firstCol="1" bandRow="1">
                <a:tableStyleId>{9D7B26C5-4107-4FEC-AEDC-1716B250A1EF}</a:tableStyleId>
              </a:tblPr>
              <a:tblGrid>
                <a:gridCol w="1961191">
                  <a:extLst>
                    <a:ext uri="{9D8B030D-6E8A-4147-A177-3AD203B41FA5}">
                      <a16:colId xmlns:a16="http://schemas.microsoft.com/office/drawing/2014/main" val="3909002872"/>
                    </a:ext>
                  </a:extLst>
                </a:gridCol>
                <a:gridCol w="1827570">
                  <a:extLst>
                    <a:ext uri="{9D8B030D-6E8A-4147-A177-3AD203B41FA5}">
                      <a16:colId xmlns:a16="http://schemas.microsoft.com/office/drawing/2014/main" val="2050681976"/>
                    </a:ext>
                  </a:extLst>
                </a:gridCol>
                <a:gridCol w="1677571">
                  <a:extLst>
                    <a:ext uri="{9D8B030D-6E8A-4147-A177-3AD203B41FA5}">
                      <a16:colId xmlns:a16="http://schemas.microsoft.com/office/drawing/2014/main" val="4273687817"/>
                    </a:ext>
                  </a:extLst>
                </a:gridCol>
                <a:gridCol w="1734467">
                  <a:extLst>
                    <a:ext uri="{9D8B030D-6E8A-4147-A177-3AD203B41FA5}">
                      <a16:colId xmlns:a16="http://schemas.microsoft.com/office/drawing/2014/main" val="142265823"/>
                    </a:ext>
                  </a:extLst>
                </a:gridCol>
              </a:tblGrid>
              <a:tr h="487045">
                <a:tc>
                  <a:txBody>
                    <a:bodyPr/>
                    <a:lstStyle/>
                    <a:p>
                      <a:pPr marL="197485" indent="22225" algn="l">
                        <a:lnSpc>
                          <a:spcPct val="150000"/>
                        </a:lnSpc>
                        <a:spcAft>
                          <a:spcPts val="0"/>
                        </a:spcAft>
                      </a:pPr>
                      <a:r>
                        <a:rPr lang="x-none" sz="1400">
                          <a:effectLst/>
                        </a:rPr>
                        <a:t>Elemento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Defectación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dirty="0">
                          <a:effectLst/>
                        </a:rPr>
                        <a:t>Acciones de Mantenimiento.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125994"/>
                  </a:ext>
                </a:extLst>
              </a:tr>
              <a:tr h="487045">
                <a:tc>
                  <a:txBody>
                    <a:bodyPr/>
                    <a:lstStyle/>
                    <a:p>
                      <a:pPr marL="197485" indent="22225" algn="l">
                        <a:lnSpc>
                          <a:spcPct val="150000"/>
                        </a:lnSpc>
                        <a:spcAft>
                          <a:spcPts val="0"/>
                        </a:spcAft>
                      </a:pPr>
                      <a:r>
                        <a:rPr lang="x-none" sz="1400" dirty="0">
                          <a:effectLst/>
                        </a:rPr>
                        <a:t>Carcaza o Caracol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Aleación de Aluminio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Existencia de Suciedad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just">
                        <a:lnSpc>
                          <a:spcPct val="150000"/>
                        </a:lnSpc>
                        <a:spcAft>
                          <a:spcPts val="0"/>
                        </a:spcAft>
                      </a:pPr>
                      <a:r>
                        <a:rPr lang="x-none" sz="1400">
                          <a:effectLst/>
                        </a:rPr>
                        <a:t>Limpieza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0335530"/>
                  </a:ext>
                </a:extLst>
              </a:tr>
              <a:tr h="510540">
                <a:tc>
                  <a:txBody>
                    <a:bodyPr/>
                    <a:lstStyle/>
                    <a:p>
                      <a:pPr marL="197485" indent="22225" algn="l">
                        <a:lnSpc>
                          <a:spcPct val="150000"/>
                        </a:lnSpc>
                        <a:spcAft>
                          <a:spcPts val="0"/>
                        </a:spcAft>
                      </a:pPr>
                      <a:r>
                        <a:rPr lang="x-none" sz="1400">
                          <a:effectLst/>
                        </a:rPr>
                        <a:t>Ventilador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Axial de Paletas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Existencia de Suciedad.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just">
                        <a:lnSpc>
                          <a:spcPct val="150000"/>
                        </a:lnSpc>
                        <a:spcAft>
                          <a:spcPts val="0"/>
                        </a:spcAft>
                      </a:pPr>
                      <a:r>
                        <a:rPr lang="x-none" sz="1400" dirty="0">
                          <a:effectLst/>
                        </a:rPr>
                        <a:t>Limpieza</a:t>
                      </a:r>
                      <a:endParaRPr lang="es-EC" sz="1400" dirty="0">
                        <a:effectLst/>
                      </a:endParaRPr>
                    </a:p>
                  </a:txBody>
                  <a:tcPr marL="68580" marR="68580" marT="0" marB="0" anchor="ctr"/>
                </a:tc>
                <a:extLst>
                  <a:ext uri="{0D108BD9-81ED-4DB2-BD59-A6C34878D82A}">
                    <a16:rowId xmlns:a16="http://schemas.microsoft.com/office/drawing/2014/main" val="2584190383"/>
                  </a:ext>
                </a:extLst>
              </a:tr>
              <a:tr h="487045">
                <a:tc>
                  <a:txBody>
                    <a:bodyPr/>
                    <a:lstStyle/>
                    <a:p>
                      <a:pPr marL="197485" indent="22225" algn="l">
                        <a:lnSpc>
                          <a:spcPct val="150000"/>
                        </a:lnSpc>
                        <a:spcAft>
                          <a:spcPts val="0"/>
                        </a:spcAft>
                      </a:pPr>
                      <a:r>
                        <a:rPr lang="x-none" sz="1400">
                          <a:effectLst/>
                        </a:rPr>
                        <a:t>Transformador de Ignición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Salida de 10000 V</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Operativo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just">
                        <a:lnSpc>
                          <a:spcPct val="150000"/>
                        </a:lnSpc>
                        <a:spcAft>
                          <a:spcPts val="0"/>
                        </a:spcAft>
                      </a:pPr>
                      <a:r>
                        <a:rPr lang="x-none" sz="1400">
                          <a:effectLst/>
                        </a:rPr>
                        <a:t>Limpieza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3277463"/>
                  </a:ext>
                </a:extLst>
              </a:tr>
              <a:tr h="487045">
                <a:tc>
                  <a:txBody>
                    <a:bodyPr/>
                    <a:lstStyle/>
                    <a:p>
                      <a:pPr marL="197485" indent="22225" algn="l">
                        <a:lnSpc>
                          <a:spcPct val="150000"/>
                        </a:lnSpc>
                        <a:spcAft>
                          <a:spcPts val="0"/>
                        </a:spcAft>
                      </a:pPr>
                      <a:r>
                        <a:rPr lang="x-none" sz="1400">
                          <a:effectLst/>
                        </a:rPr>
                        <a:t>Difusor de Aire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Hierro Fundido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Presenta suciedad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just">
                        <a:lnSpc>
                          <a:spcPct val="150000"/>
                        </a:lnSpc>
                        <a:spcAft>
                          <a:spcPts val="0"/>
                        </a:spcAft>
                      </a:pPr>
                      <a:r>
                        <a:rPr lang="x-none" sz="1400">
                          <a:effectLst/>
                        </a:rPr>
                        <a:t>Limpieza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5186961"/>
                  </a:ext>
                </a:extLst>
              </a:tr>
              <a:tr h="439871">
                <a:tc>
                  <a:txBody>
                    <a:bodyPr/>
                    <a:lstStyle/>
                    <a:p>
                      <a:pPr marL="197485" indent="22225" algn="l">
                        <a:lnSpc>
                          <a:spcPct val="150000"/>
                        </a:lnSpc>
                        <a:spcAft>
                          <a:spcPts val="0"/>
                        </a:spcAft>
                      </a:pPr>
                      <a:r>
                        <a:rPr lang="x-none" sz="1400">
                          <a:effectLst/>
                        </a:rPr>
                        <a:t>Electroválvula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a:effectLst/>
                        </a:rPr>
                        <a:t>110 V, paso reducido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dirty="0">
                          <a:effectLst/>
                        </a:rPr>
                        <a:t>Operativa</a:t>
                      </a:r>
                      <a:endParaRPr lang="es-EC" sz="1400" dirty="0">
                        <a:effectLst/>
                      </a:endParaRPr>
                    </a:p>
                  </a:txBody>
                  <a:tcPr marL="68580" marR="68580" marT="0" marB="0" anchor="ctr"/>
                </a:tc>
                <a:tc>
                  <a:txBody>
                    <a:bodyPr/>
                    <a:lstStyle/>
                    <a:p>
                      <a:pPr marL="197485" indent="22225" algn="just">
                        <a:lnSpc>
                          <a:spcPct val="150000"/>
                        </a:lnSpc>
                        <a:spcAft>
                          <a:spcPts val="0"/>
                        </a:spcAft>
                      </a:pPr>
                      <a:r>
                        <a:rPr lang="x-none" sz="1400" dirty="0">
                          <a:effectLst/>
                        </a:rPr>
                        <a:t>Ninguna</a:t>
                      </a:r>
                    </a:p>
                  </a:txBody>
                  <a:tcPr marL="68580" marR="68580" marT="0" marB="0" anchor="ctr"/>
                </a:tc>
                <a:extLst>
                  <a:ext uri="{0D108BD9-81ED-4DB2-BD59-A6C34878D82A}">
                    <a16:rowId xmlns:a16="http://schemas.microsoft.com/office/drawing/2014/main" val="3641312477"/>
                  </a:ext>
                </a:extLst>
              </a:tr>
            </a:tbl>
          </a:graphicData>
        </a:graphic>
      </p:graphicFrame>
      <p:pic>
        <p:nvPicPr>
          <p:cNvPr id="13" name="Imagen 12">
            <a:extLst>
              <a:ext uri="{FF2B5EF4-FFF2-40B4-BE49-F238E27FC236}">
                <a16:creationId xmlns:a16="http://schemas.microsoft.com/office/drawing/2014/main" id="{55EC8CC5-B0C3-4423-8A58-86E6C4EE0E1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968208" y="2571750"/>
            <a:ext cx="3293110" cy="1714500"/>
          </a:xfrm>
          <a:prstGeom prst="rect">
            <a:avLst/>
          </a:prstGeom>
        </p:spPr>
      </p:pic>
      <p:sp>
        <p:nvSpPr>
          <p:cNvPr id="17" name="CuadroTexto 16">
            <a:extLst>
              <a:ext uri="{FF2B5EF4-FFF2-40B4-BE49-F238E27FC236}">
                <a16:creationId xmlns:a16="http://schemas.microsoft.com/office/drawing/2014/main" id="{5BAE6DF5-C750-478F-BDC6-B61B8A0DB6C9}"/>
              </a:ext>
            </a:extLst>
          </p:cNvPr>
          <p:cNvSpPr txBox="1"/>
          <p:nvPr/>
        </p:nvSpPr>
        <p:spPr>
          <a:xfrm flipH="1">
            <a:off x="7658736" y="4481613"/>
            <a:ext cx="3759901" cy="369332"/>
          </a:xfrm>
          <a:prstGeom prst="rect">
            <a:avLst/>
          </a:prstGeom>
          <a:noFill/>
        </p:spPr>
        <p:txBody>
          <a:bodyPr wrap="square" rtlCol="0">
            <a:spAutoFit/>
          </a:bodyPr>
          <a:lstStyle/>
          <a:p>
            <a:pPr algn="ctr"/>
            <a:r>
              <a:rPr lang="es-EC" i="1" dirty="0"/>
              <a:t>Ventilador</a:t>
            </a:r>
          </a:p>
        </p:txBody>
      </p:sp>
      <p:sp>
        <p:nvSpPr>
          <p:cNvPr id="18" name="CuadroTexto 17">
            <a:extLst>
              <a:ext uri="{FF2B5EF4-FFF2-40B4-BE49-F238E27FC236}">
                <a16:creationId xmlns:a16="http://schemas.microsoft.com/office/drawing/2014/main" id="{D4A87A5A-29B7-481D-BA04-CB3F6914E72D}"/>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22</a:t>
            </a:fld>
            <a:endParaRPr lang="es-EC" dirty="0"/>
          </a:p>
        </p:txBody>
      </p:sp>
    </p:spTree>
    <p:extLst>
      <p:ext uri="{BB962C8B-B14F-4D97-AF65-F5344CB8AC3E}">
        <p14:creationId xmlns:p14="http://schemas.microsoft.com/office/powerpoint/2010/main" val="207310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88640"/>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ED9B071D-5DA2-49F3-8BF8-AB5F0BD74885}"/>
                  </a:ext>
                </a:extLst>
              </p:cNvPr>
              <p:cNvGraphicFramePr>
                <a:graphicFrameLocks noGrp="1"/>
              </p:cNvGraphicFramePr>
              <p:nvPr>
                <p:extLst>
                  <p:ext uri="{D42A27DB-BD31-4B8C-83A1-F6EECF244321}">
                    <p14:modId xmlns:p14="http://schemas.microsoft.com/office/powerpoint/2010/main" val="2125725992"/>
                  </p:ext>
                </p:extLst>
              </p:nvPr>
            </p:nvGraphicFramePr>
            <p:xfrm>
              <a:off x="191344" y="1484785"/>
              <a:ext cx="7200800" cy="4564501"/>
            </p:xfrm>
            <a:graphic>
              <a:graphicData uri="http://schemas.openxmlformats.org/drawingml/2006/table">
                <a:tbl>
                  <a:tblPr firstRow="1" firstCol="1" bandRow="1">
                    <a:tableStyleId>{9D7B26C5-4107-4FEC-AEDC-1716B250A1EF}</a:tableStyleId>
                  </a:tblPr>
                  <a:tblGrid>
                    <a:gridCol w="1884466">
                      <a:extLst>
                        <a:ext uri="{9D8B030D-6E8A-4147-A177-3AD203B41FA5}">
                          <a16:colId xmlns:a16="http://schemas.microsoft.com/office/drawing/2014/main" val="554327822"/>
                        </a:ext>
                      </a:extLst>
                    </a:gridCol>
                    <a:gridCol w="1808604">
                      <a:extLst>
                        <a:ext uri="{9D8B030D-6E8A-4147-A177-3AD203B41FA5}">
                          <a16:colId xmlns:a16="http://schemas.microsoft.com/office/drawing/2014/main" val="1765762739"/>
                        </a:ext>
                      </a:extLst>
                    </a:gridCol>
                    <a:gridCol w="1644814">
                      <a:extLst>
                        <a:ext uri="{9D8B030D-6E8A-4147-A177-3AD203B41FA5}">
                          <a16:colId xmlns:a16="http://schemas.microsoft.com/office/drawing/2014/main" val="2295893257"/>
                        </a:ext>
                      </a:extLst>
                    </a:gridCol>
                    <a:gridCol w="1862916">
                      <a:extLst>
                        <a:ext uri="{9D8B030D-6E8A-4147-A177-3AD203B41FA5}">
                          <a16:colId xmlns:a16="http://schemas.microsoft.com/office/drawing/2014/main" val="1636811994"/>
                        </a:ext>
                      </a:extLst>
                    </a:gridCol>
                  </a:tblGrid>
                  <a:tr h="594209">
                    <a:tc>
                      <a:txBody>
                        <a:bodyPr/>
                        <a:lstStyle/>
                        <a:p>
                          <a:pPr marL="197485" indent="22225" algn="l">
                            <a:lnSpc>
                              <a:spcPct val="150000"/>
                            </a:lnSpc>
                            <a:spcAft>
                              <a:spcPts val="0"/>
                            </a:spcAft>
                          </a:pPr>
                          <a:r>
                            <a:rPr lang="x-none" sz="1400" dirty="0">
                              <a:effectLst/>
                            </a:rPr>
                            <a:t>Elemento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Defectación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Acciones de Mantenimiento.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2767393733"/>
                      </a:ext>
                    </a:extLst>
                  </a:tr>
                  <a:tr h="529661">
                    <a:tc>
                      <a:txBody>
                        <a:bodyPr/>
                        <a:lstStyle/>
                        <a:p>
                          <a:pPr marL="197485" indent="22225" algn="l">
                            <a:lnSpc>
                              <a:spcPct val="150000"/>
                            </a:lnSpc>
                            <a:spcAft>
                              <a:spcPts val="0"/>
                            </a:spcAft>
                          </a:pPr>
                          <a:r>
                            <a:rPr lang="x-none" sz="1400">
                              <a:effectLst/>
                            </a:rPr>
                            <a:t>Capacitor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dirty="0">
                              <a:effectLst/>
                            </a:rPr>
                            <a:t>200-250 </a:t>
                          </a:r>
                          <a14:m>
                            <m:oMath xmlns:m="http://schemas.openxmlformats.org/officeDocument/2006/math">
                              <m:r>
                                <a:rPr lang="x-none" sz="1400">
                                  <a:effectLst/>
                                  <a:latin typeface="Cambria Math" panose="02040503050406030204" pitchFamily="18" charset="0"/>
                                </a:rPr>
                                <m:t>𝜇</m:t>
                              </m:r>
                              <m:r>
                                <a:rPr lang="x-none" sz="1400">
                                  <a:effectLst/>
                                  <a:latin typeface="Cambria Math" panose="02040503050406030204" pitchFamily="18" charset="0"/>
                                </a:rPr>
                                <m:t>𝐹</m:t>
                              </m:r>
                            </m:oMath>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Operativa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x-none" sz="1400">
                              <a:effectLst/>
                            </a:rPr>
                            <a:t>Limpieza de Contactos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1237298449"/>
                      </a:ext>
                    </a:extLst>
                  </a:tr>
                  <a:tr h="1093261">
                    <a:tc>
                      <a:txBody>
                        <a:bodyPr/>
                        <a:lstStyle/>
                        <a:p>
                          <a:pPr marL="197485" indent="22225" algn="l">
                            <a:lnSpc>
                              <a:spcPct val="150000"/>
                            </a:lnSpc>
                            <a:spcAft>
                              <a:spcPts val="0"/>
                            </a:spcAft>
                          </a:pPr>
                          <a:r>
                            <a:rPr lang="x-none" sz="1400">
                              <a:effectLst/>
                            </a:rPr>
                            <a:t>Tobera de Atomización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dirty="0">
                              <a:effectLst/>
                            </a:rPr>
                            <a:t>Monarch</a:t>
                          </a:r>
                          <a:endParaRPr lang="es-EC" sz="1400" dirty="0">
                            <a:effectLst/>
                          </a:endParaRPr>
                        </a:p>
                        <a:p>
                          <a:pPr marL="197485" indent="22225" algn="l">
                            <a:lnSpc>
                              <a:spcPct val="150000"/>
                            </a:lnSpc>
                            <a:spcAft>
                              <a:spcPts val="0"/>
                            </a:spcAft>
                          </a:pPr>
                          <a:r>
                            <a:rPr lang="x-none" sz="1400" dirty="0">
                              <a:effectLst/>
                            </a:rPr>
                            <a:t>1.0 Gph</a:t>
                          </a:r>
                          <a:endParaRPr lang="es-EC" sz="1400" dirty="0">
                            <a:effectLst/>
                          </a:endParaRPr>
                        </a:p>
                        <a:p>
                          <a:pPr marL="197485" indent="22225" algn="l">
                            <a:lnSpc>
                              <a:spcPct val="150000"/>
                            </a:lnSpc>
                            <a:spcAft>
                              <a:spcPts val="0"/>
                            </a:spcAft>
                          </a:pPr>
                          <a:r>
                            <a:rPr lang="x-none" sz="1400" dirty="0">
                              <a:effectLst/>
                            </a:rPr>
                            <a:t>30</a:t>
                          </a:r>
                          <a14:m>
                            <m:oMath xmlns:m="http://schemas.openxmlformats.org/officeDocument/2006/math">
                              <m:r>
                                <a:rPr lang="x-none" sz="1400">
                                  <a:effectLst/>
                                  <a:latin typeface="Cambria Math" panose="02040503050406030204" pitchFamily="18" charset="0"/>
                                </a:rPr>
                                <m:t>°</m:t>
                              </m:r>
                            </m:oMath>
                          </a14:m>
                          <a:r>
                            <a:rPr lang="x-none" sz="1400" dirty="0">
                              <a:effectLst/>
                            </a:rPr>
                            <a:t> R</a:t>
                          </a:r>
                          <a:endParaRPr lang="es-EC" sz="1400" dirty="0">
                            <a:effectLst/>
                          </a:endParaRPr>
                        </a:p>
                      </a:txBody>
                      <a:tcPr marL="63799" marR="63799" marT="0" marB="0" anchor="ctr"/>
                    </a:tc>
                    <a:tc>
                      <a:txBody>
                        <a:bodyPr/>
                        <a:lstStyle/>
                        <a:p>
                          <a:pPr marL="197485" indent="22225" algn="l">
                            <a:lnSpc>
                              <a:spcPct val="150000"/>
                            </a:lnSpc>
                            <a:spcAft>
                              <a:spcPts val="0"/>
                            </a:spcAft>
                          </a:pPr>
                          <a:r>
                            <a:rPr lang="x-none" sz="1400" dirty="0">
                              <a:effectLst/>
                            </a:rPr>
                            <a:t>Obstruida</a:t>
                          </a:r>
                          <a:endParaRPr lang="es-EC" sz="1400" dirty="0">
                            <a:effectLst/>
                          </a:endParaRPr>
                        </a:p>
                        <a:p>
                          <a:pPr marL="197485" indent="22225" algn="l">
                            <a:lnSpc>
                              <a:spcPct val="150000"/>
                            </a:lnSpc>
                            <a:spcAft>
                              <a:spcPts val="0"/>
                            </a:spcAft>
                          </a:pPr>
                          <a:r>
                            <a:rPr lang="x-none"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x-none" sz="1400" dirty="0">
                              <a:effectLst/>
                            </a:rPr>
                            <a:t>Cambio por una nueva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2557017269"/>
                      </a:ext>
                    </a:extLst>
                  </a:tr>
                  <a:tr h="811461">
                    <a:tc>
                      <a:txBody>
                        <a:bodyPr/>
                        <a:lstStyle/>
                        <a:p>
                          <a:pPr marL="197485" indent="22225" algn="l">
                            <a:lnSpc>
                              <a:spcPct val="150000"/>
                            </a:lnSpc>
                            <a:spcAft>
                              <a:spcPts val="0"/>
                            </a:spcAft>
                          </a:pPr>
                          <a:r>
                            <a:rPr lang="x-none" sz="1400">
                              <a:effectLst/>
                            </a:rPr>
                            <a:t>Filtro de la Tobera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Mess #200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Presenta suciedad excesiva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x-none" sz="1400" dirty="0">
                              <a:effectLst/>
                            </a:rPr>
                            <a:t>Cambio por una nueva</a:t>
                          </a:r>
                          <a:endParaRPr lang="es-EC" sz="1400" dirty="0">
                            <a:effectLst/>
                          </a:endParaRPr>
                        </a:p>
                      </a:txBody>
                      <a:tcPr marL="63799" marR="63799" marT="0" marB="0" anchor="ctr"/>
                    </a:tc>
                    <a:extLst>
                      <a:ext uri="{0D108BD9-81ED-4DB2-BD59-A6C34878D82A}">
                        <a16:rowId xmlns:a16="http://schemas.microsoft.com/office/drawing/2014/main" val="4077660482"/>
                      </a:ext>
                    </a:extLst>
                  </a:tr>
                  <a:tr h="745056">
                    <a:tc>
                      <a:txBody>
                        <a:bodyPr/>
                        <a:lstStyle/>
                        <a:p>
                          <a:pPr marL="197485" indent="22225" algn="l">
                            <a:lnSpc>
                              <a:spcPct val="150000"/>
                            </a:lnSpc>
                            <a:spcAft>
                              <a:spcPts val="0"/>
                            </a:spcAft>
                          </a:pPr>
                          <a:r>
                            <a:rPr lang="x-none" sz="1400">
                              <a:effectLst/>
                            </a:rPr>
                            <a:t>Controlador del Quemador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Tecnología Obsoleta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dirty="0">
                              <a:effectLst/>
                            </a:rPr>
                            <a:t>Tecnología Obsoleta</a:t>
                          </a:r>
                          <a:endParaRPr lang="es-EC" sz="1400" dirty="0">
                            <a:effectLst/>
                          </a:endParaRPr>
                        </a:p>
                      </a:txBody>
                      <a:tcPr marL="63799" marR="63799" marT="0" marB="0" anchor="ctr"/>
                    </a:tc>
                    <a:tc>
                      <a:txBody>
                        <a:bodyPr/>
                        <a:lstStyle/>
                        <a:p>
                          <a:pPr marL="197485" indent="22225" algn="just">
                            <a:lnSpc>
                              <a:spcPct val="150000"/>
                            </a:lnSpc>
                            <a:spcAft>
                              <a:spcPts val="0"/>
                            </a:spcAft>
                          </a:pPr>
                          <a:r>
                            <a:rPr lang="x-none" sz="1400">
                              <a:effectLst/>
                            </a:rPr>
                            <a:t>Cambio por un controlador nuevo.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3466369881"/>
                      </a:ext>
                    </a:extLst>
                  </a:tr>
                  <a:tr h="546832">
                    <a:tc>
                      <a:txBody>
                        <a:bodyPr/>
                        <a:lstStyle/>
                        <a:p>
                          <a:pPr marL="197485" indent="22225" algn="l">
                            <a:lnSpc>
                              <a:spcPct val="150000"/>
                            </a:lnSpc>
                            <a:spcAft>
                              <a:spcPts val="0"/>
                            </a:spcAft>
                          </a:pPr>
                          <a:r>
                            <a:rPr lang="x-none" sz="1400">
                              <a:effectLst/>
                            </a:rPr>
                            <a:t>Válvula de Seguridad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Apertura Total Instantánea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x-none" sz="1400">
                              <a:effectLst/>
                            </a:rPr>
                            <a:t>Operativa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x-none" sz="1400" dirty="0">
                              <a:effectLst/>
                            </a:rPr>
                            <a:t>Calibración a 120 [PSI]</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332706702"/>
                      </a:ext>
                    </a:extLst>
                  </a:tr>
                </a:tbl>
              </a:graphicData>
            </a:graphic>
          </p:graphicFrame>
        </mc:Choice>
        <mc:Fallback xmlns="">
          <p:graphicFrame>
            <p:nvGraphicFramePr>
              <p:cNvPr id="5" name="Tabla 4">
                <a:extLst>
                  <a:ext uri="{FF2B5EF4-FFF2-40B4-BE49-F238E27FC236}">
                    <a16:creationId xmlns:a16="http://schemas.microsoft.com/office/drawing/2014/main" id="{ED9B071D-5DA2-49F3-8BF8-AB5F0BD74885}"/>
                  </a:ext>
                </a:extLst>
              </p:cNvPr>
              <p:cNvGraphicFramePr>
                <a:graphicFrameLocks noGrp="1"/>
              </p:cNvGraphicFramePr>
              <p:nvPr>
                <p:extLst>
                  <p:ext uri="{D42A27DB-BD31-4B8C-83A1-F6EECF244321}">
                    <p14:modId xmlns:p14="http://schemas.microsoft.com/office/powerpoint/2010/main" val="2125725992"/>
                  </p:ext>
                </p:extLst>
              </p:nvPr>
            </p:nvGraphicFramePr>
            <p:xfrm>
              <a:off x="191344" y="1484785"/>
              <a:ext cx="7200800" cy="4564501"/>
            </p:xfrm>
            <a:graphic>
              <a:graphicData uri="http://schemas.openxmlformats.org/drawingml/2006/table">
                <a:tbl>
                  <a:tblPr firstRow="1" firstCol="1" bandRow="1">
                    <a:tableStyleId>{9D7B26C5-4107-4FEC-AEDC-1716B250A1EF}</a:tableStyleId>
                  </a:tblPr>
                  <a:tblGrid>
                    <a:gridCol w="1884466">
                      <a:extLst>
                        <a:ext uri="{9D8B030D-6E8A-4147-A177-3AD203B41FA5}">
                          <a16:colId xmlns:a16="http://schemas.microsoft.com/office/drawing/2014/main" val="554327822"/>
                        </a:ext>
                      </a:extLst>
                    </a:gridCol>
                    <a:gridCol w="1808604">
                      <a:extLst>
                        <a:ext uri="{9D8B030D-6E8A-4147-A177-3AD203B41FA5}">
                          <a16:colId xmlns:a16="http://schemas.microsoft.com/office/drawing/2014/main" val="1765762739"/>
                        </a:ext>
                      </a:extLst>
                    </a:gridCol>
                    <a:gridCol w="1644814">
                      <a:extLst>
                        <a:ext uri="{9D8B030D-6E8A-4147-A177-3AD203B41FA5}">
                          <a16:colId xmlns:a16="http://schemas.microsoft.com/office/drawing/2014/main" val="2295893257"/>
                        </a:ext>
                      </a:extLst>
                    </a:gridCol>
                    <a:gridCol w="1862916">
                      <a:extLst>
                        <a:ext uri="{9D8B030D-6E8A-4147-A177-3AD203B41FA5}">
                          <a16:colId xmlns:a16="http://schemas.microsoft.com/office/drawing/2014/main" val="1636811994"/>
                        </a:ext>
                      </a:extLst>
                    </a:gridCol>
                  </a:tblGrid>
                  <a:tr h="601536">
                    <a:tc>
                      <a:txBody>
                        <a:bodyPr/>
                        <a:lstStyle/>
                        <a:p>
                          <a:pPr marL="197485" indent="22225" algn="l">
                            <a:lnSpc>
                              <a:spcPct val="150000"/>
                            </a:lnSpc>
                            <a:spcAft>
                              <a:spcPts val="0"/>
                            </a:spcAft>
                          </a:pPr>
                          <a:r>
                            <a:rPr lang="es-419" sz="1400" dirty="0">
                              <a:effectLst/>
                            </a:rPr>
                            <a:t>Elemento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Defectación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Acciones de Mantenimiento.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2767393733"/>
                      </a:ext>
                    </a:extLst>
                  </a:tr>
                  <a:tr h="601536">
                    <a:tc>
                      <a:txBody>
                        <a:bodyPr/>
                        <a:lstStyle/>
                        <a:p>
                          <a:pPr marL="197485" indent="22225" algn="l">
                            <a:lnSpc>
                              <a:spcPct val="150000"/>
                            </a:lnSpc>
                            <a:spcAft>
                              <a:spcPts val="0"/>
                            </a:spcAft>
                          </a:pPr>
                          <a:r>
                            <a:rPr lang="es-419" sz="1400">
                              <a:effectLst/>
                            </a:rPr>
                            <a:t>Capacitor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endParaRPr lang="es-EC"/>
                        </a:p>
                      </a:txBody>
                      <a:tcPr marL="63799" marR="63799" marT="0" marB="0" anchor="ctr">
                        <a:blipFill>
                          <a:blip r:embed="rId3"/>
                          <a:stretch>
                            <a:fillRect l="-104040" t="-101010" r="-194276" b="-575758"/>
                          </a:stretch>
                        </a:blipFill>
                      </a:tcPr>
                    </a:tc>
                    <a:tc>
                      <a:txBody>
                        <a:bodyPr/>
                        <a:lstStyle/>
                        <a:p>
                          <a:pPr marL="197485" indent="22225" algn="l">
                            <a:lnSpc>
                              <a:spcPct val="150000"/>
                            </a:lnSpc>
                            <a:spcAft>
                              <a:spcPts val="0"/>
                            </a:spcAft>
                          </a:pPr>
                          <a:r>
                            <a:rPr lang="es-419" sz="1400">
                              <a:effectLst/>
                            </a:rPr>
                            <a:t>Operativa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es-419" sz="1400">
                              <a:effectLst/>
                            </a:rPr>
                            <a:t>Limpieza de Contactos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1237298449"/>
                      </a:ext>
                    </a:extLst>
                  </a:tr>
                  <a:tr h="1093261">
                    <a:tc>
                      <a:txBody>
                        <a:bodyPr/>
                        <a:lstStyle/>
                        <a:p>
                          <a:pPr marL="197485" indent="22225" algn="l">
                            <a:lnSpc>
                              <a:spcPct val="150000"/>
                            </a:lnSpc>
                            <a:spcAft>
                              <a:spcPts val="0"/>
                            </a:spcAft>
                          </a:pPr>
                          <a:r>
                            <a:rPr lang="es-419" sz="1400">
                              <a:effectLst/>
                            </a:rPr>
                            <a:t>Tobera de Atomización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endParaRPr lang="es-EC"/>
                        </a:p>
                      </a:txBody>
                      <a:tcPr marL="63799" marR="63799" marT="0" marB="0" anchor="ctr">
                        <a:blipFill>
                          <a:blip r:embed="rId3"/>
                          <a:stretch>
                            <a:fillRect l="-104040" t="-111173" r="-194276" b="-218436"/>
                          </a:stretch>
                        </a:blipFill>
                      </a:tcPr>
                    </a:tc>
                    <a:tc>
                      <a:txBody>
                        <a:bodyPr/>
                        <a:lstStyle/>
                        <a:p>
                          <a:pPr marL="197485" indent="22225" algn="l">
                            <a:lnSpc>
                              <a:spcPct val="150000"/>
                            </a:lnSpc>
                            <a:spcAft>
                              <a:spcPts val="0"/>
                            </a:spcAft>
                          </a:pPr>
                          <a:r>
                            <a:rPr lang="es-419" sz="1400" dirty="0">
                              <a:effectLst/>
                            </a:rPr>
                            <a:t>Obstruida</a:t>
                          </a:r>
                          <a:endParaRPr lang="es-EC" sz="1400" dirty="0">
                            <a:effectLst/>
                          </a:endParaRPr>
                        </a:p>
                        <a:p>
                          <a:pPr marL="197485" indent="22225" algn="l">
                            <a:lnSpc>
                              <a:spcPct val="150000"/>
                            </a:lnSpc>
                            <a:spcAft>
                              <a:spcPts val="0"/>
                            </a:spcAft>
                          </a:pPr>
                          <a:r>
                            <a:rPr lang="es-419"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es-419" sz="1400" dirty="0">
                              <a:effectLst/>
                            </a:rPr>
                            <a:t>Cambio por una nueva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2557017269"/>
                      </a:ext>
                    </a:extLst>
                  </a:tr>
                  <a:tr h="921576">
                    <a:tc>
                      <a:txBody>
                        <a:bodyPr/>
                        <a:lstStyle/>
                        <a:p>
                          <a:pPr marL="197485" indent="22225" algn="l">
                            <a:lnSpc>
                              <a:spcPct val="150000"/>
                            </a:lnSpc>
                            <a:spcAft>
                              <a:spcPts val="0"/>
                            </a:spcAft>
                          </a:pPr>
                          <a:r>
                            <a:rPr lang="es-419" sz="1400">
                              <a:effectLst/>
                            </a:rPr>
                            <a:t>Filtro de la Tobera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Mess #200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Presenta suciedad excesiva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es-419" sz="1400" dirty="0">
                              <a:effectLst/>
                            </a:rPr>
                            <a:t>Cambio por una nueva</a:t>
                          </a:r>
                          <a:endParaRPr lang="es-EC" sz="1400" dirty="0">
                            <a:effectLst/>
                          </a:endParaRPr>
                        </a:p>
                      </a:txBody>
                      <a:tcPr marL="63799" marR="63799" marT="0" marB="0" anchor="ctr"/>
                    </a:tc>
                    <a:extLst>
                      <a:ext uri="{0D108BD9-81ED-4DB2-BD59-A6C34878D82A}">
                        <a16:rowId xmlns:a16="http://schemas.microsoft.com/office/drawing/2014/main" val="4077660482"/>
                      </a:ext>
                    </a:extLst>
                  </a:tr>
                  <a:tr h="745056">
                    <a:tc>
                      <a:txBody>
                        <a:bodyPr/>
                        <a:lstStyle/>
                        <a:p>
                          <a:pPr marL="197485" indent="22225" algn="l">
                            <a:lnSpc>
                              <a:spcPct val="150000"/>
                            </a:lnSpc>
                            <a:spcAft>
                              <a:spcPts val="0"/>
                            </a:spcAft>
                          </a:pPr>
                          <a:r>
                            <a:rPr lang="es-419" sz="1400">
                              <a:effectLst/>
                            </a:rPr>
                            <a:t>Controlador del Quemador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Tecnología Obsoleta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dirty="0">
                              <a:effectLst/>
                            </a:rPr>
                            <a:t>Tecnología Obsoleta</a:t>
                          </a:r>
                          <a:endParaRPr lang="es-EC" sz="1400" dirty="0">
                            <a:effectLst/>
                          </a:endParaRPr>
                        </a:p>
                      </a:txBody>
                      <a:tcPr marL="63799" marR="63799" marT="0" marB="0" anchor="ctr"/>
                    </a:tc>
                    <a:tc>
                      <a:txBody>
                        <a:bodyPr/>
                        <a:lstStyle/>
                        <a:p>
                          <a:pPr marL="197485" indent="22225" algn="just">
                            <a:lnSpc>
                              <a:spcPct val="150000"/>
                            </a:lnSpc>
                            <a:spcAft>
                              <a:spcPts val="0"/>
                            </a:spcAft>
                          </a:pPr>
                          <a:r>
                            <a:rPr lang="es-419" sz="1400">
                              <a:effectLst/>
                            </a:rPr>
                            <a:t>Cambio por un controlador nuevo.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3466369881"/>
                      </a:ext>
                    </a:extLst>
                  </a:tr>
                  <a:tr h="601536">
                    <a:tc>
                      <a:txBody>
                        <a:bodyPr/>
                        <a:lstStyle/>
                        <a:p>
                          <a:pPr marL="197485" indent="22225" algn="l">
                            <a:lnSpc>
                              <a:spcPct val="150000"/>
                            </a:lnSpc>
                            <a:spcAft>
                              <a:spcPts val="0"/>
                            </a:spcAft>
                          </a:pPr>
                          <a:r>
                            <a:rPr lang="es-419" sz="1400">
                              <a:effectLst/>
                            </a:rPr>
                            <a:t>Válvula de Seguridad</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Apertura Total Instantánea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l">
                            <a:lnSpc>
                              <a:spcPct val="150000"/>
                            </a:lnSpc>
                            <a:spcAft>
                              <a:spcPts val="0"/>
                            </a:spcAft>
                          </a:pPr>
                          <a:r>
                            <a:rPr lang="es-419" sz="1400">
                              <a:effectLst/>
                            </a:rPr>
                            <a:t>Operativa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tc>
                      <a:txBody>
                        <a:bodyPr/>
                        <a:lstStyle/>
                        <a:p>
                          <a:pPr marL="197485" indent="22225" algn="just">
                            <a:lnSpc>
                              <a:spcPct val="150000"/>
                            </a:lnSpc>
                            <a:spcAft>
                              <a:spcPts val="0"/>
                            </a:spcAft>
                          </a:pPr>
                          <a:r>
                            <a:rPr lang="es-419" sz="1400" dirty="0">
                              <a:effectLst/>
                            </a:rPr>
                            <a:t>Calibración a 120 [PSI]</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799" marR="63799" marT="0" marB="0" anchor="ctr"/>
                    </a:tc>
                    <a:extLst>
                      <a:ext uri="{0D108BD9-81ED-4DB2-BD59-A6C34878D82A}">
                        <a16:rowId xmlns:a16="http://schemas.microsoft.com/office/drawing/2014/main" val="332706702"/>
                      </a:ext>
                    </a:extLst>
                  </a:tr>
                </a:tbl>
              </a:graphicData>
            </a:graphic>
          </p:graphicFrame>
        </mc:Fallback>
      </mc:AlternateContent>
      <p:pic>
        <p:nvPicPr>
          <p:cNvPr id="11" name="Imagen 10">
            <a:extLst>
              <a:ext uri="{FF2B5EF4-FFF2-40B4-BE49-F238E27FC236}">
                <a16:creationId xmlns:a16="http://schemas.microsoft.com/office/drawing/2014/main" id="{35E926AC-DB3D-49A8-BBDB-ADCBFD8C33A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616280" y="1996122"/>
            <a:ext cx="2347595" cy="2865755"/>
          </a:xfrm>
          <a:prstGeom prst="rect">
            <a:avLst/>
          </a:prstGeom>
        </p:spPr>
      </p:pic>
      <p:sp>
        <p:nvSpPr>
          <p:cNvPr id="12" name="CuadroTexto 11">
            <a:extLst>
              <a:ext uri="{FF2B5EF4-FFF2-40B4-BE49-F238E27FC236}">
                <a16:creationId xmlns:a16="http://schemas.microsoft.com/office/drawing/2014/main" id="{8BC737D8-54F0-49FA-AA31-4B6B47CB52BD}"/>
              </a:ext>
            </a:extLst>
          </p:cNvPr>
          <p:cNvSpPr txBox="1"/>
          <p:nvPr/>
        </p:nvSpPr>
        <p:spPr>
          <a:xfrm flipH="1">
            <a:off x="7982134" y="5085184"/>
            <a:ext cx="3759901" cy="369332"/>
          </a:xfrm>
          <a:prstGeom prst="rect">
            <a:avLst/>
          </a:prstGeom>
          <a:noFill/>
        </p:spPr>
        <p:txBody>
          <a:bodyPr wrap="square" rtlCol="0">
            <a:spAutoFit/>
          </a:bodyPr>
          <a:lstStyle/>
          <a:p>
            <a:pPr algn="ctr"/>
            <a:r>
              <a:rPr lang="es-EC" i="1" dirty="0"/>
              <a:t>Control del Quemador</a:t>
            </a:r>
          </a:p>
        </p:txBody>
      </p:sp>
      <p:sp>
        <p:nvSpPr>
          <p:cNvPr id="14" name="CuadroTexto 13">
            <a:extLst>
              <a:ext uri="{FF2B5EF4-FFF2-40B4-BE49-F238E27FC236}">
                <a16:creationId xmlns:a16="http://schemas.microsoft.com/office/drawing/2014/main" id="{4946A966-D6FB-47E7-849E-CBD8E913B1FC}"/>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23</a:t>
            </a:fld>
            <a:endParaRPr lang="es-EC" dirty="0"/>
          </a:p>
        </p:txBody>
      </p:sp>
    </p:spTree>
    <p:extLst>
      <p:ext uri="{BB962C8B-B14F-4D97-AF65-F5344CB8AC3E}">
        <p14:creationId xmlns:p14="http://schemas.microsoft.com/office/powerpoint/2010/main" val="2098425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192688" cy="166840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x-none" dirty="0"/>
              <a:t>El ladrillo refractario presenta hollín en su periferia.</a:t>
            </a:r>
          </a:p>
          <a:p>
            <a:pPr marL="285750" indent="-285750" algn="just">
              <a:lnSpc>
                <a:spcPct val="200000"/>
              </a:lnSpc>
              <a:buFont typeface="Arial" panose="020B0604020202020204" pitchFamily="34" charset="0"/>
              <a:buChar char="–"/>
            </a:pPr>
            <a:r>
              <a:rPr lang="x-none" dirty="0"/>
              <a:t>No presenta agrietamientos profundos.</a:t>
            </a:r>
            <a:endParaRPr lang="es-EC" dirty="0"/>
          </a:p>
          <a:p>
            <a:pPr marL="285750" indent="-285750" algn="just">
              <a:lnSpc>
                <a:spcPct val="200000"/>
              </a:lnSpc>
              <a:buFont typeface="Wingdings" panose="05000000000000000000" pitchFamily="2" charset="2"/>
              <a:buChar char="Ø"/>
            </a:pPr>
            <a:endParaRPr lang="es-EC" dirty="0"/>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(Ladrillo Refractario)</a:t>
            </a:r>
          </a:p>
        </p:txBody>
      </p:sp>
      <p:sp>
        <p:nvSpPr>
          <p:cNvPr id="11" name="CuadroTexto 10">
            <a:extLst>
              <a:ext uri="{FF2B5EF4-FFF2-40B4-BE49-F238E27FC236}">
                <a16:creationId xmlns:a16="http://schemas.microsoft.com/office/drawing/2014/main" id="{47C96AD1-8CB5-4722-AC1D-B84415D1DD94}"/>
              </a:ext>
            </a:extLst>
          </p:cNvPr>
          <p:cNvSpPr txBox="1"/>
          <p:nvPr/>
        </p:nvSpPr>
        <p:spPr>
          <a:xfrm>
            <a:off x="551384" y="4724428"/>
            <a:ext cx="6761150" cy="560410"/>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Preventivo</a:t>
            </a:r>
          </a:p>
        </p:txBody>
      </p:sp>
      <p:sp>
        <p:nvSpPr>
          <p:cNvPr id="12" name="Title 1">
            <a:extLst>
              <a:ext uri="{FF2B5EF4-FFF2-40B4-BE49-F238E27FC236}">
                <a16:creationId xmlns:a16="http://schemas.microsoft.com/office/drawing/2014/main" id="{ADFD1AA5-038F-4F71-8287-6E3C88C05743}"/>
              </a:ext>
            </a:extLst>
          </p:cNvPr>
          <p:cNvSpPr txBox="1">
            <a:spLocks/>
          </p:cNvSpPr>
          <p:nvPr/>
        </p:nvSpPr>
        <p:spPr>
          <a:xfrm>
            <a:off x="551384" y="4004348"/>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Tipo de Mantenimiento</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7F0A62ED-A27F-4C64-83C9-AFB330EAFFC2}"/>
                  </a:ext>
                </a:extLst>
              </p:cNvPr>
              <p:cNvGraphicFramePr>
                <a:graphicFrameLocks noGrp="1"/>
              </p:cNvGraphicFramePr>
              <p:nvPr>
                <p:extLst>
                  <p:ext uri="{D42A27DB-BD31-4B8C-83A1-F6EECF244321}">
                    <p14:modId xmlns:p14="http://schemas.microsoft.com/office/powerpoint/2010/main" val="1507547775"/>
                  </p:ext>
                </p:extLst>
              </p:nvPr>
            </p:nvGraphicFramePr>
            <p:xfrm>
              <a:off x="7312534" y="2495857"/>
              <a:ext cx="4445494" cy="1607259"/>
            </p:xfrm>
            <a:graphic>
              <a:graphicData uri="http://schemas.openxmlformats.org/drawingml/2006/table">
                <a:tbl>
                  <a:tblPr firstRow="1" firstCol="1" bandRow="1">
                    <a:tableStyleId>{9D7B26C5-4107-4FEC-AEDC-1716B250A1EF}</a:tableStyleId>
                  </a:tblPr>
                  <a:tblGrid>
                    <a:gridCol w="1708848">
                      <a:extLst>
                        <a:ext uri="{9D8B030D-6E8A-4147-A177-3AD203B41FA5}">
                          <a16:colId xmlns:a16="http://schemas.microsoft.com/office/drawing/2014/main" val="2773638440"/>
                        </a:ext>
                      </a:extLst>
                    </a:gridCol>
                    <a:gridCol w="2736646">
                      <a:extLst>
                        <a:ext uri="{9D8B030D-6E8A-4147-A177-3AD203B41FA5}">
                          <a16:colId xmlns:a16="http://schemas.microsoft.com/office/drawing/2014/main" val="2435220127"/>
                        </a:ext>
                      </a:extLst>
                    </a:gridCol>
                  </a:tblGrid>
                  <a:tr h="290609">
                    <a:tc>
                      <a:txBody>
                        <a:bodyPr/>
                        <a:lstStyle/>
                        <a:p>
                          <a:pPr marL="197485" indent="22225" algn="l">
                            <a:lnSpc>
                              <a:spcPct val="150000"/>
                            </a:lnSpc>
                            <a:spcAft>
                              <a:spcPts val="0"/>
                            </a:spcAft>
                          </a:pPr>
                          <a:r>
                            <a:rPr lang="x-none"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5586400"/>
                      </a:ext>
                    </a:extLst>
                  </a:tr>
                  <a:tr h="290609">
                    <a:tc>
                      <a:txBody>
                        <a:bodyPr/>
                        <a:lstStyle/>
                        <a:p>
                          <a:pPr marL="197485" indent="22225" algn="l">
                            <a:lnSpc>
                              <a:spcPct val="150000"/>
                            </a:lnSpc>
                            <a:spcAft>
                              <a:spcPts val="0"/>
                            </a:spcAft>
                          </a:pPr>
                          <a:r>
                            <a:rPr lang="x-none"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Sin Identificación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8906192"/>
                      </a:ext>
                    </a:extLst>
                  </a:tr>
                  <a:tr h="290609">
                    <a:tc>
                      <a:txBody>
                        <a:bodyPr/>
                        <a:lstStyle/>
                        <a:p>
                          <a:pPr marL="197485" indent="22225" algn="l">
                            <a:lnSpc>
                              <a:spcPct val="150000"/>
                            </a:lnSpc>
                            <a:spcAft>
                              <a:spcPts val="0"/>
                            </a:spcAft>
                          </a:pPr>
                          <a:r>
                            <a:rPr lang="x-none" sz="1400">
                              <a:effectLst/>
                            </a:rPr>
                            <a:t>Espesor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85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5523596"/>
                      </a:ext>
                    </a:extLst>
                  </a:tr>
                  <a:tr h="735432">
                    <a:tc>
                      <a:txBody>
                        <a:bodyPr/>
                        <a:lstStyle/>
                        <a:p>
                          <a:pPr marL="197485" indent="22225" algn="l">
                            <a:lnSpc>
                              <a:spcPct val="150000"/>
                            </a:lnSpc>
                            <a:spcAft>
                              <a:spcPts val="0"/>
                            </a:spcAft>
                          </a:pPr>
                          <a:r>
                            <a:rPr lang="x-none" sz="1400">
                              <a:effectLst/>
                            </a:rPr>
                            <a:t>Coeficiente Térmico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14:m>
                            <m:oMathPara xmlns:m="http://schemas.openxmlformats.org/officeDocument/2006/math">
                              <m:oMathParaPr>
                                <m:jc m:val="centerGroup"/>
                              </m:oMathParaPr>
                              <m:oMath xmlns:m="http://schemas.openxmlformats.org/officeDocument/2006/math">
                                <m:r>
                                  <a:rPr lang="x-none" sz="1400">
                                    <a:effectLst/>
                                    <a:latin typeface="Cambria Math" panose="02040503050406030204" pitchFamily="18" charset="0"/>
                                  </a:rPr>
                                  <m:t>𝑘</m:t>
                                </m:r>
                                <m:r>
                                  <a:rPr lang="x-none" sz="1400">
                                    <a:effectLst/>
                                    <a:latin typeface="Cambria Math" panose="02040503050406030204" pitchFamily="18" charset="0"/>
                                  </a:rPr>
                                  <m:t>=0,47 – 1,05 </m:t>
                                </m:r>
                                <m:d>
                                  <m:dPr>
                                    <m:begChr m:val="["/>
                                    <m:endChr m:val="]"/>
                                    <m:ctrlPr>
                                      <a:rPr lang="es-EC" sz="1400" i="1">
                                        <a:effectLst/>
                                        <a:latin typeface="Cambria Math" panose="02040503050406030204" pitchFamily="18" charset="0"/>
                                      </a:rPr>
                                    </m:ctrlPr>
                                  </m:dPr>
                                  <m:e>
                                    <m:f>
                                      <m:fPr>
                                        <m:ctrlPr>
                                          <a:rPr lang="es-EC" sz="1400" i="1">
                                            <a:effectLst/>
                                            <a:latin typeface="Cambria Math" panose="02040503050406030204" pitchFamily="18" charset="0"/>
                                          </a:rPr>
                                        </m:ctrlPr>
                                      </m:fPr>
                                      <m:num>
                                        <m:r>
                                          <a:rPr lang="x-none" sz="1400">
                                            <a:effectLst/>
                                            <a:latin typeface="Cambria Math" panose="02040503050406030204" pitchFamily="18" charset="0"/>
                                          </a:rPr>
                                          <m:t>𝑊</m:t>
                                        </m:r>
                                      </m:num>
                                      <m:den>
                                        <m:r>
                                          <a:rPr lang="x-none" sz="1400">
                                            <a:effectLst/>
                                            <a:latin typeface="Cambria Math" panose="02040503050406030204" pitchFamily="18" charset="0"/>
                                          </a:rPr>
                                          <m:t> </m:t>
                                        </m:r>
                                        <m:r>
                                          <a:rPr lang="x-none" sz="1400">
                                            <a:effectLst/>
                                            <a:latin typeface="Cambria Math" panose="02040503050406030204" pitchFamily="18" charset="0"/>
                                          </a:rPr>
                                          <m:t>𝑚</m:t>
                                        </m:r>
                                        <m:r>
                                          <a:rPr lang="x-none" sz="1400">
                                            <a:effectLst/>
                                            <a:latin typeface="Cambria Math" panose="02040503050406030204" pitchFamily="18" charset="0"/>
                                          </a:rPr>
                                          <m:t> °</m:t>
                                        </m:r>
                                        <m:r>
                                          <a:rPr lang="x-none" sz="1400">
                                            <a:effectLst/>
                                            <a:latin typeface="Cambria Math" panose="02040503050406030204" pitchFamily="18" charset="0"/>
                                          </a:rPr>
                                          <m:t>𝐾</m:t>
                                        </m:r>
                                      </m:den>
                                    </m:f>
                                  </m:e>
                                </m:d>
                                <m:r>
                                  <a:rPr lang="x-none" sz="1400">
                                    <a:effectLst/>
                                    <a:latin typeface="Cambria Math" panose="02040503050406030204" pitchFamily="18" charset="0"/>
                                  </a:rPr>
                                  <m:t> </m:t>
                                </m:r>
                              </m:oMath>
                            </m:oMathPara>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157015"/>
                      </a:ext>
                    </a:extLst>
                  </a:tr>
                </a:tbl>
              </a:graphicData>
            </a:graphic>
          </p:graphicFrame>
        </mc:Choice>
        <mc:Fallback xmlns="">
          <p:graphicFrame>
            <p:nvGraphicFramePr>
              <p:cNvPr id="2" name="Tabla 1">
                <a:extLst>
                  <a:ext uri="{FF2B5EF4-FFF2-40B4-BE49-F238E27FC236}">
                    <a16:creationId xmlns:a16="http://schemas.microsoft.com/office/drawing/2014/main" id="{7F0A62ED-A27F-4C64-83C9-AFB330EAFFC2}"/>
                  </a:ext>
                </a:extLst>
              </p:cNvPr>
              <p:cNvGraphicFramePr>
                <a:graphicFrameLocks noGrp="1"/>
              </p:cNvGraphicFramePr>
              <p:nvPr>
                <p:extLst>
                  <p:ext uri="{D42A27DB-BD31-4B8C-83A1-F6EECF244321}">
                    <p14:modId xmlns:p14="http://schemas.microsoft.com/office/powerpoint/2010/main" val="1507547775"/>
                  </p:ext>
                </p:extLst>
              </p:nvPr>
            </p:nvGraphicFramePr>
            <p:xfrm>
              <a:off x="7312534" y="2495857"/>
              <a:ext cx="4445494" cy="1607259"/>
            </p:xfrm>
            <a:graphic>
              <a:graphicData uri="http://schemas.openxmlformats.org/drawingml/2006/table">
                <a:tbl>
                  <a:tblPr firstRow="1" firstCol="1" bandRow="1">
                    <a:tableStyleId>{9D7B26C5-4107-4FEC-AEDC-1716B250A1EF}</a:tableStyleId>
                  </a:tblPr>
                  <a:tblGrid>
                    <a:gridCol w="1708848">
                      <a:extLst>
                        <a:ext uri="{9D8B030D-6E8A-4147-A177-3AD203B41FA5}">
                          <a16:colId xmlns:a16="http://schemas.microsoft.com/office/drawing/2014/main" val="2773638440"/>
                        </a:ext>
                      </a:extLst>
                    </a:gridCol>
                    <a:gridCol w="2736646">
                      <a:extLst>
                        <a:ext uri="{9D8B030D-6E8A-4147-A177-3AD203B41FA5}">
                          <a16:colId xmlns:a16="http://schemas.microsoft.com/office/drawing/2014/main" val="2435220127"/>
                        </a:ext>
                      </a:extLst>
                    </a:gridCol>
                  </a:tblGrid>
                  <a:tr h="290609">
                    <a:tc>
                      <a:txBody>
                        <a:bodyPr/>
                        <a:lstStyle/>
                        <a:p>
                          <a:pPr marL="197485" indent="22225" algn="l">
                            <a:lnSpc>
                              <a:spcPct val="150000"/>
                            </a:lnSpc>
                            <a:spcAft>
                              <a:spcPts val="0"/>
                            </a:spcAft>
                          </a:pPr>
                          <a:r>
                            <a:rPr lang="es-419"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es-419"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5586400"/>
                      </a:ext>
                    </a:extLst>
                  </a:tr>
                  <a:tr h="290609">
                    <a:tc>
                      <a:txBody>
                        <a:bodyPr/>
                        <a:lstStyle/>
                        <a:p>
                          <a:pPr marL="197485" indent="22225" algn="l">
                            <a:lnSpc>
                              <a:spcPct val="150000"/>
                            </a:lnSpc>
                            <a:spcAft>
                              <a:spcPts val="0"/>
                            </a:spcAft>
                          </a:pPr>
                          <a:r>
                            <a:rPr lang="es-419"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es-419" sz="1400" dirty="0">
                              <a:effectLst/>
                            </a:rPr>
                            <a:t>Sin Identificación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8906192"/>
                      </a:ext>
                    </a:extLst>
                  </a:tr>
                  <a:tr h="290609">
                    <a:tc>
                      <a:txBody>
                        <a:bodyPr/>
                        <a:lstStyle/>
                        <a:p>
                          <a:pPr marL="197485" indent="22225" algn="l">
                            <a:lnSpc>
                              <a:spcPct val="150000"/>
                            </a:lnSpc>
                            <a:spcAft>
                              <a:spcPts val="0"/>
                            </a:spcAft>
                          </a:pPr>
                          <a:r>
                            <a:rPr lang="es-419" sz="1400">
                              <a:effectLst/>
                            </a:rPr>
                            <a:t>Espesor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es-419" sz="1400">
                              <a:effectLst/>
                            </a:rPr>
                            <a:t>85 mm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5523596"/>
                      </a:ext>
                    </a:extLst>
                  </a:tr>
                  <a:tr h="735432">
                    <a:tc>
                      <a:txBody>
                        <a:bodyPr/>
                        <a:lstStyle/>
                        <a:p>
                          <a:pPr marL="197485" indent="22225" algn="l">
                            <a:lnSpc>
                              <a:spcPct val="150000"/>
                            </a:lnSpc>
                            <a:spcAft>
                              <a:spcPts val="0"/>
                            </a:spcAft>
                          </a:pPr>
                          <a:r>
                            <a:rPr lang="es-419" sz="1400">
                              <a:effectLst/>
                            </a:rPr>
                            <a:t>Coeficiente Térmico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C"/>
                        </a:p>
                      </a:txBody>
                      <a:tcPr marL="68580" marR="68580" marT="0" marB="0">
                        <a:blipFill>
                          <a:blip r:embed="rId2"/>
                          <a:stretch>
                            <a:fillRect l="-62584" t="-119835" r="-223" b="-826"/>
                          </a:stretch>
                        </a:blipFill>
                      </a:tcPr>
                    </a:tc>
                    <a:extLst>
                      <a:ext uri="{0D108BD9-81ED-4DB2-BD59-A6C34878D82A}">
                        <a16:rowId xmlns:a16="http://schemas.microsoft.com/office/drawing/2014/main" val="4239157015"/>
                      </a:ext>
                    </a:extLst>
                  </a:tr>
                </a:tbl>
              </a:graphicData>
            </a:graphic>
          </p:graphicFrame>
        </mc:Fallback>
      </mc:AlternateContent>
      <p:sp>
        <p:nvSpPr>
          <p:cNvPr id="4" name="Rectángulo 3">
            <a:extLst>
              <a:ext uri="{FF2B5EF4-FFF2-40B4-BE49-F238E27FC236}">
                <a16:creationId xmlns:a16="http://schemas.microsoft.com/office/drawing/2014/main" id="{C03AAB7A-4886-44CF-B227-165DD24EFD38}"/>
              </a:ext>
            </a:extLst>
          </p:cNvPr>
          <p:cNvSpPr/>
          <p:nvPr/>
        </p:nvSpPr>
        <p:spPr>
          <a:xfrm>
            <a:off x="7248128" y="2002697"/>
            <a:ext cx="3685624" cy="369332"/>
          </a:xfrm>
          <a:prstGeom prst="rect">
            <a:avLst/>
          </a:prstGeom>
        </p:spPr>
        <p:txBody>
          <a:bodyPr wrap="none">
            <a:spAutoFit/>
          </a:bodyPr>
          <a:lstStyle/>
          <a:p>
            <a:r>
              <a:rPr lang="x-none" dirty="0">
                <a:latin typeface="Times New Roman" panose="02020603050405020304" pitchFamily="18" charset="0"/>
                <a:ea typeface="Calibri" panose="020F0502020204030204" pitchFamily="34" charset="0"/>
              </a:rPr>
              <a:t>Características del ladrillo refractario.</a:t>
            </a:r>
            <a:endParaRPr lang="es-EC" dirty="0"/>
          </a:p>
        </p:txBody>
      </p:sp>
      <p:sp>
        <p:nvSpPr>
          <p:cNvPr id="13" name="CuadroTexto 12">
            <a:extLst>
              <a:ext uri="{FF2B5EF4-FFF2-40B4-BE49-F238E27FC236}">
                <a16:creationId xmlns:a16="http://schemas.microsoft.com/office/drawing/2014/main" id="{2CA0A005-57CC-41E1-91F1-441794CCE54F}"/>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24</a:t>
            </a:fld>
            <a:endParaRPr lang="es-EC" dirty="0"/>
          </a:p>
        </p:txBody>
      </p:sp>
    </p:spTree>
    <p:extLst>
      <p:ext uri="{BB962C8B-B14F-4D97-AF65-F5344CB8AC3E}">
        <p14:creationId xmlns:p14="http://schemas.microsoft.com/office/powerpoint/2010/main" val="13116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67575"/>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Proceso Tecnológico del Mantenimiento</a:t>
            </a:r>
          </a:p>
        </p:txBody>
      </p:sp>
      <p:graphicFrame>
        <p:nvGraphicFramePr>
          <p:cNvPr id="4" name="Diagrama 3">
            <a:extLst>
              <a:ext uri="{FF2B5EF4-FFF2-40B4-BE49-F238E27FC236}">
                <a16:creationId xmlns:a16="http://schemas.microsoft.com/office/drawing/2014/main" id="{CA3E4F60-237B-408F-B016-422F889FDFEC}"/>
              </a:ext>
            </a:extLst>
          </p:cNvPr>
          <p:cNvGraphicFramePr/>
          <p:nvPr/>
        </p:nvGraphicFramePr>
        <p:xfrm>
          <a:off x="119336" y="5022448"/>
          <a:ext cx="11665296" cy="924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D9E4B198-79C5-4234-95DC-A9FD5227EE3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911424" y="2346359"/>
            <a:ext cx="2880320" cy="2378785"/>
          </a:xfrm>
          <a:prstGeom prst="rect">
            <a:avLst/>
          </a:prstGeom>
        </p:spPr>
      </p:pic>
      <p:pic>
        <p:nvPicPr>
          <p:cNvPr id="12" name="Imagen 11">
            <a:extLst>
              <a:ext uri="{FF2B5EF4-FFF2-40B4-BE49-F238E27FC236}">
                <a16:creationId xmlns:a16="http://schemas.microsoft.com/office/drawing/2014/main" id="{D41132A7-92FD-41CC-ACC6-022EA3728E2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655840" y="2517709"/>
            <a:ext cx="2880320" cy="2207435"/>
          </a:xfrm>
          <a:prstGeom prst="rect">
            <a:avLst/>
          </a:prstGeom>
        </p:spPr>
      </p:pic>
      <p:pic>
        <p:nvPicPr>
          <p:cNvPr id="13" name="Imagen 12">
            <a:extLst>
              <a:ext uri="{FF2B5EF4-FFF2-40B4-BE49-F238E27FC236}">
                <a16:creationId xmlns:a16="http://schemas.microsoft.com/office/drawing/2014/main" id="{A1034774-A6DB-4A47-9BEA-0052D30D71D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040216" y="2488736"/>
            <a:ext cx="3460115" cy="2385060"/>
          </a:xfrm>
          <a:prstGeom prst="rect">
            <a:avLst/>
          </a:prstGeom>
        </p:spPr>
      </p:pic>
      <p:sp>
        <p:nvSpPr>
          <p:cNvPr id="11" name="CuadroTexto 10">
            <a:extLst>
              <a:ext uri="{FF2B5EF4-FFF2-40B4-BE49-F238E27FC236}">
                <a16:creationId xmlns:a16="http://schemas.microsoft.com/office/drawing/2014/main" id="{0F8131D2-C956-4D22-8AA5-B7C9E08110BE}"/>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25</a:t>
            </a:fld>
            <a:endParaRPr lang="es-EC" dirty="0"/>
          </a:p>
        </p:txBody>
      </p:sp>
    </p:spTree>
    <p:extLst>
      <p:ext uri="{BB962C8B-B14F-4D97-AF65-F5344CB8AC3E}">
        <p14:creationId xmlns:p14="http://schemas.microsoft.com/office/powerpoint/2010/main" val="21105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192688" cy="443839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supercalentador cuenta con un solo transductor de presión, y para medir alternadamente la presión de entrada y salida se utiliza un selector cuyos contactos se encuentran desgastados.</a:t>
            </a:r>
          </a:p>
          <a:p>
            <a:pPr marL="285750" indent="-285750" algn="just">
              <a:lnSpc>
                <a:spcPct val="200000"/>
              </a:lnSpc>
              <a:buFont typeface="Arial" panose="020B0604020202020204" pitchFamily="34" charset="0"/>
              <a:buChar char="–"/>
            </a:pPr>
            <a:r>
              <a:rPr lang="es-EC" dirty="0"/>
              <a:t>El transductor de presión registra datos erróneos respecto a las mediciones reales.</a:t>
            </a:r>
          </a:p>
          <a:p>
            <a:pPr marL="285750" indent="-285750" algn="just">
              <a:lnSpc>
                <a:spcPct val="200000"/>
              </a:lnSpc>
              <a:buFont typeface="Arial" panose="020B0604020202020204" pitchFamily="34" charset="0"/>
              <a:buChar char="–"/>
            </a:pPr>
            <a:r>
              <a:rPr lang="es-EC" dirty="0"/>
              <a:t>El instrumento cuenta con tecnología obsoleta.</a:t>
            </a:r>
          </a:p>
          <a:p>
            <a:pPr marL="285750" indent="-285750" algn="just">
              <a:lnSpc>
                <a:spcPct val="200000"/>
              </a:lnSpc>
              <a:buFont typeface="Wingdings" panose="05000000000000000000" pitchFamily="2" charset="2"/>
              <a:buChar char="Ø"/>
            </a:pPr>
            <a:endParaRPr lang="es-EC" dirty="0"/>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 Transductor de Presión)</a:t>
            </a:r>
          </a:p>
        </p:txBody>
      </p:sp>
      <p:pic>
        <p:nvPicPr>
          <p:cNvPr id="10" name="Imagen 9">
            <a:extLst>
              <a:ext uri="{FF2B5EF4-FFF2-40B4-BE49-F238E27FC236}">
                <a16:creationId xmlns:a16="http://schemas.microsoft.com/office/drawing/2014/main" id="{BD951751-011A-4075-B651-D4BC84541A0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040216" y="1631082"/>
            <a:ext cx="3248660" cy="3227070"/>
          </a:xfrm>
          <a:prstGeom prst="rect">
            <a:avLst/>
          </a:prstGeom>
        </p:spPr>
      </p:pic>
      <p:sp>
        <p:nvSpPr>
          <p:cNvPr id="13" name="CuadroTexto 12">
            <a:extLst>
              <a:ext uri="{FF2B5EF4-FFF2-40B4-BE49-F238E27FC236}">
                <a16:creationId xmlns:a16="http://schemas.microsoft.com/office/drawing/2014/main" id="{8EB41B0B-3965-4DD5-86E8-D2455FF187EF}"/>
              </a:ext>
            </a:extLst>
          </p:cNvPr>
          <p:cNvSpPr txBox="1"/>
          <p:nvPr/>
        </p:nvSpPr>
        <p:spPr>
          <a:xfrm flipH="1">
            <a:off x="7982134" y="5085184"/>
            <a:ext cx="3759901" cy="369332"/>
          </a:xfrm>
          <a:prstGeom prst="rect">
            <a:avLst/>
          </a:prstGeom>
          <a:noFill/>
        </p:spPr>
        <p:txBody>
          <a:bodyPr wrap="square" rtlCol="0">
            <a:spAutoFit/>
          </a:bodyPr>
          <a:lstStyle/>
          <a:p>
            <a:pPr algn="ctr"/>
            <a:r>
              <a:rPr lang="es-EC" i="1" dirty="0"/>
              <a:t>Transductor de Presión.</a:t>
            </a:r>
          </a:p>
        </p:txBody>
      </p:sp>
      <p:sp>
        <p:nvSpPr>
          <p:cNvPr id="14" name="CuadroTexto 13">
            <a:extLst>
              <a:ext uri="{FF2B5EF4-FFF2-40B4-BE49-F238E27FC236}">
                <a16:creationId xmlns:a16="http://schemas.microsoft.com/office/drawing/2014/main" id="{CD57FFBB-1E82-4589-86E5-03EF78727A30}"/>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26</a:t>
            </a:fld>
            <a:endParaRPr lang="es-EC" dirty="0"/>
          </a:p>
        </p:txBody>
      </p:sp>
    </p:spTree>
    <p:extLst>
      <p:ext uri="{BB962C8B-B14F-4D97-AF65-F5344CB8AC3E}">
        <p14:creationId xmlns:p14="http://schemas.microsoft.com/office/powerpoint/2010/main" val="40804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IV Escalón</a:t>
            </a:r>
            <a:endParaRPr lang="es-ES_tradnl" sz="3500" i="0" u="sng" dirty="0">
              <a:solidFill>
                <a:srgbClr val="002060"/>
              </a:solidFill>
              <a:effectLst/>
            </a:endParaRPr>
          </a:p>
        </p:txBody>
      </p:sp>
      <p:sp>
        <p:nvSpPr>
          <p:cNvPr id="23" name="CuadroTexto 22">
            <a:extLst>
              <a:ext uri="{FF2B5EF4-FFF2-40B4-BE49-F238E27FC236}">
                <a16:creationId xmlns:a16="http://schemas.microsoft.com/office/drawing/2014/main" id="{FB63EBBF-E21B-4D0F-8C42-C3291939DBCC}"/>
              </a:ext>
            </a:extLst>
          </p:cNvPr>
          <p:cNvSpPr txBox="1"/>
          <p:nvPr/>
        </p:nvSpPr>
        <p:spPr>
          <a:xfrm>
            <a:off x="551384" y="1631082"/>
            <a:ext cx="6192688" cy="443839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supercalentador cuenta con un solo transductor de temperatura, y para medir alternadamente las diferentes temperaturas se utiliza un selector cuyos contactos se encuentran desgastados.</a:t>
            </a:r>
          </a:p>
          <a:p>
            <a:pPr marL="285750" indent="-285750" algn="just">
              <a:lnSpc>
                <a:spcPct val="200000"/>
              </a:lnSpc>
              <a:buFont typeface="Arial" panose="020B0604020202020204" pitchFamily="34" charset="0"/>
              <a:buChar char="–"/>
            </a:pPr>
            <a:r>
              <a:rPr lang="es-EC" dirty="0"/>
              <a:t>El transductor de temperatura registra datos erróneos respecto a las mediciones reales.</a:t>
            </a:r>
          </a:p>
          <a:p>
            <a:pPr marL="285750" indent="-285750" algn="just">
              <a:lnSpc>
                <a:spcPct val="200000"/>
              </a:lnSpc>
              <a:buFont typeface="Arial" panose="020B0604020202020204" pitchFamily="34" charset="0"/>
              <a:buChar char="–"/>
            </a:pPr>
            <a:r>
              <a:rPr lang="es-EC" dirty="0"/>
              <a:t>El instrumento cuenta con tecnología obsoleta.</a:t>
            </a:r>
          </a:p>
          <a:p>
            <a:pPr marL="285750" indent="-285750" algn="just">
              <a:lnSpc>
                <a:spcPct val="200000"/>
              </a:lnSpc>
              <a:buFont typeface="Wingdings" panose="05000000000000000000" pitchFamily="2" charset="2"/>
              <a:buChar char="Ø"/>
            </a:pPr>
            <a:endParaRPr lang="es-EC" dirty="0"/>
          </a:p>
        </p:txBody>
      </p:sp>
      <p:sp>
        <p:nvSpPr>
          <p:cNvPr id="24" name="Title 1">
            <a:extLst>
              <a:ext uri="{FF2B5EF4-FFF2-40B4-BE49-F238E27FC236}">
                <a16:creationId xmlns:a16="http://schemas.microsoft.com/office/drawing/2014/main" id="{B6126027-58D7-4867-A328-D7F2B2E172FD}"/>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Defectación (Transductor de Temperatura)</a:t>
            </a:r>
          </a:p>
        </p:txBody>
      </p:sp>
      <p:sp>
        <p:nvSpPr>
          <p:cNvPr id="13" name="CuadroTexto 12">
            <a:extLst>
              <a:ext uri="{FF2B5EF4-FFF2-40B4-BE49-F238E27FC236}">
                <a16:creationId xmlns:a16="http://schemas.microsoft.com/office/drawing/2014/main" id="{8EB41B0B-3965-4DD5-86E8-D2455FF187EF}"/>
              </a:ext>
            </a:extLst>
          </p:cNvPr>
          <p:cNvSpPr txBox="1"/>
          <p:nvPr/>
        </p:nvSpPr>
        <p:spPr>
          <a:xfrm flipH="1">
            <a:off x="7982134" y="5085184"/>
            <a:ext cx="3759901" cy="369332"/>
          </a:xfrm>
          <a:prstGeom prst="rect">
            <a:avLst/>
          </a:prstGeom>
          <a:noFill/>
        </p:spPr>
        <p:txBody>
          <a:bodyPr wrap="square" rtlCol="0">
            <a:spAutoFit/>
          </a:bodyPr>
          <a:lstStyle/>
          <a:p>
            <a:pPr algn="ctr"/>
            <a:r>
              <a:rPr lang="es-EC" i="1" dirty="0"/>
              <a:t>Transductor de Temperatura.</a:t>
            </a:r>
          </a:p>
        </p:txBody>
      </p:sp>
      <p:pic>
        <p:nvPicPr>
          <p:cNvPr id="8" name="Imagen 7">
            <a:extLst>
              <a:ext uri="{FF2B5EF4-FFF2-40B4-BE49-F238E27FC236}">
                <a16:creationId xmlns:a16="http://schemas.microsoft.com/office/drawing/2014/main" id="{45B76D6A-BA0E-4836-862A-B25FF10E0F5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20875" y="1593701"/>
            <a:ext cx="3082418" cy="3334811"/>
          </a:xfrm>
          <a:prstGeom prst="rect">
            <a:avLst/>
          </a:prstGeom>
        </p:spPr>
      </p:pic>
      <p:sp>
        <p:nvSpPr>
          <p:cNvPr id="12" name="CuadroTexto 11">
            <a:extLst>
              <a:ext uri="{FF2B5EF4-FFF2-40B4-BE49-F238E27FC236}">
                <a16:creationId xmlns:a16="http://schemas.microsoft.com/office/drawing/2014/main" id="{43E5AEDA-DD1C-4AC8-9771-72F5AFE9CBED}"/>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27</a:t>
            </a:fld>
            <a:endParaRPr lang="es-EC" dirty="0"/>
          </a:p>
        </p:txBody>
      </p:sp>
    </p:spTree>
    <p:extLst>
      <p:ext uri="{BB962C8B-B14F-4D97-AF65-F5344CB8AC3E}">
        <p14:creationId xmlns:p14="http://schemas.microsoft.com/office/powerpoint/2010/main" val="20553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202764057"/>
              </p:ext>
            </p:extLst>
          </p:nvPr>
        </p:nvGraphicFramePr>
        <p:xfrm>
          <a:off x="119336" y="1124744"/>
          <a:ext cx="1188132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A65A3FEC-9C66-4632-BE38-E57CB2DF30D6}"/>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CuadroTexto 7">
            <a:extLst>
              <a:ext uri="{FF2B5EF4-FFF2-40B4-BE49-F238E27FC236}">
                <a16:creationId xmlns:a16="http://schemas.microsoft.com/office/drawing/2014/main" id="{E14E31D9-04C5-4184-A1F5-55DE98A5B9B6}"/>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28</a:t>
            </a:fld>
            <a:endParaRPr lang="es-EC" dirty="0"/>
          </a:p>
        </p:txBody>
      </p:sp>
    </p:spTree>
    <p:extLst>
      <p:ext uri="{BB962C8B-B14F-4D97-AF65-F5344CB8AC3E}">
        <p14:creationId xmlns:p14="http://schemas.microsoft.com/office/powerpoint/2010/main" val="7632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5" name="Marcador de contenido 2"/>
          <p:cNvSpPr txBox="1">
            <a:spLocks/>
          </p:cNvSpPr>
          <p:nvPr/>
        </p:nvSpPr>
        <p:spPr>
          <a:xfrm>
            <a:off x="7516368" y="2643293"/>
            <a:ext cx="3594481" cy="342542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C" dirty="0">
                <a:solidFill>
                  <a:schemeClr val="accent1"/>
                </a:solidFill>
              </a:rPr>
              <a:t>l</a:t>
            </a:r>
          </a:p>
        </p:txBody>
      </p:sp>
      <p:pic>
        <p:nvPicPr>
          <p:cNvPr id="6" name="Imagen 5"/>
          <p:cNvPicPr/>
          <p:nvPr/>
        </p:nvPicPr>
        <p:blipFill>
          <a:blip r:embed="rId2"/>
          <a:stretch>
            <a:fillRect/>
          </a:stretch>
        </p:blipFill>
        <p:spPr>
          <a:xfrm>
            <a:off x="5303912" y="1867986"/>
            <a:ext cx="2892402" cy="2550055"/>
          </a:xfrm>
          <a:prstGeom prst="rect">
            <a:avLst/>
          </a:prstGeom>
        </p:spPr>
      </p:pic>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Control de </a:t>
            </a:r>
            <a:r>
              <a:rPr lang="es-EC" sz="2800" i="0" kern="0" dirty="0" err="1">
                <a:ln w="1905">
                  <a:solidFill>
                    <a:schemeClr val="accent5"/>
                  </a:solidFill>
                </a:ln>
                <a:solidFill>
                  <a:schemeClr val="accent5"/>
                </a:solidFill>
                <a:effectLst>
                  <a:innerShdw blurRad="69850" dist="43180" dir="5400000">
                    <a:srgbClr val="000000">
                      <a:alpha val="65000"/>
                    </a:srgbClr>
                  </a:innerShdw>
                </a:effectLst>
              </a:rPr>
              <a:t>LLama</a:t>
            </a:r>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CuadroTexto 8">
            <a:extLst>
              <a:ext uri="{FF2B5EF4-FFF2-40B4-BE49-F238E27FC236}">
                <a16:creationId xmlns:a16="http://schemas.microsoft.com/office/drawing/2014/main" id="{25748F08-D229-4316-8904-E7FC7FDC10C0}"/>
              </a:ext>
            </a:extLst>
          </p:cNvPr>
          <p:cNvSpPr txBox="1"/>
          <p:nvPr/>
        </p:nvSpPr>
        <p:spPr>
          <a:xfrm>
            <a:off x="250815" y="1579959"/>
            <a:ext cx="4814727" cy="443839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control de llama es el encargado de recibir las señales provenientes de la fotocelda, controladores PID de presión, temperatura u otros a fin de permitir el encendido o apagado del equipo bajo ciertas condiciones establecidas por el diseñador.</a:t>
            </a:r>
          </a:p>
          <a:p>
            <a:pPr marL="285750" indent="-285750" algn="just">
              <a:lnSpc>
                <a:spcPct val="200000"/>
              </a:lnSpc>
              <a:buFont typeface="Wingdings" panose="05000000000000000000" pitchFamily="2" charset="2"/>
              <a:buChar char="Ø"/>
            </a:pPr>
            <a:endParaRPr lang="es-EC" dirty="0"/>
          </a:p>
        </p:txBody>
      </p:sp>
      <p:graphicFrame>
        <p:nvGraphicFramePr>
          <p:cNvPr id="10" name="Tabla 9">
            <a:extLst>
              <a:ext uri="{FF2B5EF4-FFF2-40B4-BE49-F238E27FC236}">
                <a16:creationId xmlns:a16="http://schemas.microsoft.com/office/drawing/2014/main" id="{400880C9-465E-4383-95B8-6D83A5763A6F}"/>
              </a:ext>
            </a:extLst>
          </p:cNvPr>
          <p:cNvGraphicFramePr>
            <a:graphicFrameLocks noGrp="1"/>
          </p:cNvGraphicFramePr>
          <p:nvPr>
            <p:extLst>
              <p:ext uri="{D42A27DB-BD31-4B8C-83A1-F6EECF244321}">
                <p14:modId xmlns:p14="http://schemas.microsoft.com/office/powerpoint/2010/main" val="2509745089"/>
              </p:ext>
            </p:extLst>
          </p:nvPr>
        </p:nvGraphicFramePr>
        <p:xfrm>
          <a:off x="8577095" y="2122919"/>
          <a:ext cx="3594480" cy="1970472"/>
        </p:xfrm>
        <a:graphic>
          <a:graphicData uri="http://schemas.openxmlformats.org/drawingml/2006/table">
            <a:tbl>
              <a:tblPr firstRow="1" firstCol="1" bandRow="1">
                <a:tableStyleId>{9D7B26C5-4107-4FEC-AEDC-1716B250A1EF}</a:tableStyleId>
              </a:tblPr>
              <a:tblGrid>
                <a:gridCol w="1656184">
                  <a:extLst>
                    <a:ext uri="{9D8B030D-6E8A-4147-A177-3AD203B41FA5}">
                      <a16:colId xmlns:a16="http://schemas.microsoft.com/office/drawing/2014/main" val="2342293958"/>
                    </a:ext>
                  </a:extLst>
                </a:gridCol>
                <a:gridCol w="1938296">
                  <a:extLst>
                    <a:ext uri="{9D8B030D-6E8A-4147-A177-3AD203B41FA5}">
                      <a16:colId xmlns:a16="http://schemas.microsoft.com/office/drawing/2014/main" val="1326876075"/>
                    </a:ext>
                  </a:extLst>
                </a:gridCol>
              </a:tblGrid>
              <a:tr h="242823">
                <a:tc>
                  <a:txBody>
                    <a:bodyPr/>
                    <a:lstStyle/>
                    <a:p>
                      <a:pPr marL="197485" indent="22225" algn="l">
                        <a:lnSpc>
                          <a:spcPct val="150000"/>
                        </a:lnSpc>
                        <a:spcAft>
                          <a:spcPts val="0"/>
                        </a:spcAft>
                      </a:pPr>
                      <a:r>
                        <a:rPr lang="x-none"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Descripción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8137618"/>
                  </a:ext>
                </a:extLst>
              </a:tr>
              <a:tr h="242823">
                <a:tc>
                  <a:txBody>
                    <a:bodyPr/>
                    <a:lstStyle/>
                    <a:p>
                      <a:pPr marL="197485" indent="22225" algn="l">
                        <a:lnSpc>
                          <a:spcPct val="150000"/>
                        </a:lnSpc>
                        <a:spcAft>
                          <a:spcPts val="0"/>
                        </a:spcAft>
                      </a:pPr>
                      <a:r>
                        <a:rPr lang="x-none"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Honeywell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8560414"/>
                  </a:ext>
                </a:extLst>
              </a:tr>
              <a:tr h="242823">
                <a:tc>
                  <a:txBody>
                    <a:bodyPr/>
                    <a:lstStyle/>
                    <a:p>
                      <a:pPr marL="197485" indent="22225" algn="l">
                        <a:lnSpc>
                          <a:spcPct val="150000"/>
                        </a:lnSpc>
                        <a:spcAft>
                          <a:spcPts val="0"/>
                        </a:spcAft>
                      </a:pPr>
                      <a:r>
                        <a:rPr lang="x-none" sz="1400">
                          <a:effectLst/>
                        </a:rPr>
                        <a:t>Serie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R7284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3053205"/>
                  </a:ext>
                </a:extLst>
              </a:tr>
              <a:tr h="242823">
                <a:tc>
                  <a:txBody>
                    <a:bodyPr/>
                    <a:lstStyle/>
                    <a:p>
                      <a:pPr marL="197485" indent="22225" algn="l">
                        <a:lnSpc>
                          <a:spcPct val="150000"/>
                        </a:lnSpc>
                        <a:spcAft>
                          <a:spcPts val="0"/>
                        </a:spcAft>
                      </a:pPr>
                      <a:r>
                        <a:rPr lang="x-none" sz="1400">
                          <a:effectLst/>
                        </a:rPr>
                        <a:t>Voltaje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120 [V]</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6272941"/>
                  </a:ext>
                </a:extLst>
              </a:tr>
              <a:tr h="242823">
                <a:tc>
                  <a:txBody>
                    <a:bodyPr/>
                    <a:lstStyle/>
                    <a:p>
                      <a:pPr marL="197485" indent="22225" algn="l">
                        <a:lnSpc>
                          <a:spcPct val="150000"/>
                        </a:lnSpc>
                        <a:spcAft>
                          <a:spcPts val="0"/>
                        </a:spcAft>
                      </a:pPr>
                      <a:r>
                        <a:rPr lang="x-none" sz="1400">
                          <a:effectLst/>
                        </a:rPr>
                        <a:t>Amperaje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0,5 [A]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9173318"/>
                  </a:ext>
                </a:extLst>
              </a:tr>
              <a:tr h="242823">
                <a:tc>
                  <a:txBody>
                    <a:bodyPr/>
                    <a:lstStyle/>
                    <a:p>
                      <a:pPr marL="197485" indent="22225" algn="l">
                        <a:lnSpc>
                          <a:spcPct val="150000"/>
                        </a:lnSpc>
                        <a:spcAft>
                          <a:spcPts val="0"/>
                        </a:spcAft>
                      </a:pPr>
                      <a:r>
                        <a:rPr lang="x-none" sz="1400">
                          <a:effectLst/>
                        </a:rPr>
                        <a:t>Frecuencia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60 [Hz]</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7604729"/>
                  </a:ext>
                </a:extLst>
              </a:tr>
              <a:tr h="242823">
                <a:tc>
                  <a:txBody>
                    <a:bodyPr/>
                    <a:lstStyle/>
                    <a:p>
                      <a:pPr marL="197485" indent="22225" algn="l">
                        <a:lnSpc>
                          <a:spcPct val="150000"/>
                        </a:lnSpc>
                        <a:spcAft>
                          <a:spcPts val="0"/>
                        </a:spcAft>
                      </a:pPr>
                      <a:r>
                        <a:rPr lang="x-none" sz="1400" dirty="0">
                          <a:effectLst/>
                        </a:rPr>
                        <a:t>Bloqueo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0.5 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4193915"/>
                  </a:ext>
                </a:extLst>
              </a:tr>
            </a:tbl>
          </a:graphicData>
        </a:graphic>
      </p:graphicFrame>
      <p:sp>
        <p:nvSpPr>
          <p:cNvPr id="11" name="Rectángulo 10">
            <a:extLst>
              <a:ext uri="{FF2B5EF4-FFF2-40B4-BE49-F238E27FC236}">
                <a16:creationId xmlns:a16="http://schemas.microsoft.com/office/drawing/2014/main" id="{496CD954-21DD-495E-BEED-BFB36B858C20}"/>
              </a:ext>
            </a:extLst>
          </p:cNvPr>
          <p:cNvSpPr/>
          <p:nvPr/>
        </p:nvSpPr>
        <p:spPr>
          <a:xfrm>
            <a:off x="8577095" y="1648822"/>
            <a:ext cx="3419526"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Características del control Honeywell R7284</a:t>
            </a:r>
            <a:endParaRPr lang="es-EC" sz="1400" dirty="0"/>
          </a:p>
        </p:txBody>
      </p:sp>
      <p:sp>
        <p:nvSpPr>
          <p:cNvPr id="12" name="CuadroTexto 11">
            <a:extLst>
              <a:ext uri="{FF2B5EF4-FFF2-40B4-BE49-F238E27FC236}">
                <a16:creationId xmlns:a16="http://schemas.microsoft.com/office/drawing/2014/main" id="{8F66616E-6E6B-4F97-B256-A779296642D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29</a:t>
            </a:fld>
            <a:endParaRPr lang="es-EC" dirty="0"/>
          </a:p>
        </p:txBody>
      </p:sp>
    </p:spTree>
    <p:extLst>
      <p:ext uri="{BB962C8B-B14F-4D97-AF65-F5344CB8AC3E}">
        <p14:creationId xmlns:p14="http://schemas.microsoft.com/office/powerpoint/2010/main" val="7126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Definición del Problema</a:t>
            </a:r>
            <a:endParaRPr lang="es-ES_tradnl" sz="3500" i="0" u="sng" dirty="0">
              <a:solidFill>
                <a:srgbClr val="002060"/>
              </a:solidFill>
              <a:effectLst/>
            </a:endParaRPr>
          </a:p>
        </p:txBody>
      </p:sp>
      <p:graphicFrame>
        <p:nvGraphicFramePr>
          <p:cNvPr id="17" name="Marcador de contenido 4">
            <a:extLst>
              <a:ext uri="{FF2B5EF4-FFF2-40B4-BE49-F238E27FC236}">
                <a16:creationId xmlns:a16="http://schemas.microsoft.com/office/drawing/2014/main" id="{81E3E65A-6735-4AE9-8F73-BAE06F228AAD}"/>
              </a:ext>
            </a:extLst>
          </p:cNvPr>
          <p:cNvGraphicFramePr>
            <a:graphicFrameLocks/>
          </p:cNvGraphicFramePr>
          <p:nvPr>
            <p:extLst>
              <p:ext uri="{D42A27DB-BD31-4B8C-83A1-F6EECF244321}">
                <p14:modId xmlns:p14="http://schemas.microsoft.com/office/powerpoint/2010/main" val="3514390545"/>
              </p:ext>
            </p:extLst>
          </p:nvPr>
        </p:nvGraphicFramePr>
        <p:xfrm>
          <a:off x="-96688" y="1052736"/>
          <a:ext cx="1001600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7972F7C3-1D0B-4211-816A-886A0B9116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7504" y="3501008"/>
            <a:ext cx="1564808" cy="1990783"/>
          </a:xfrm>
          <a:prstGeom prst="rect">
            <a:avLst/>
          </a:prstGeom>
        </p:spPr>
      </p:pic>
      <p:pic>
        <p:nvPicPr>
          <p:cNvPr id="7" name="Imagen 6">
            <a:extLst>
              <a:ext uri="{FF2B5EF4-FFF2-40B4-BE49-F238E27FC236}">
                <a16:creationId xmlns:a16="http://schemas.microsoft.com/office/drawing/2014/main" id="{A26086D2-AA87-4B35-BF38-9209CE0D1E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0296" y="1624236"/>
            <a:ext cx="3094730" cy="1152128"/>
          </a:xfrm>
          <a:prstGeom prst="rect">
            <a:avLst/>
          </a:prstGeom>
        </p:spPr>
      </p:pic>
      <p:sp>
        <p:nvSpPr>
          <p:cNvPr id="18" name="CuadroTexto 17">
            <a:extLst>
              <a:ext uri="{FF2B5EF4-FFF2-40B4-BE49-F238E27FC236}">
                <a16:creationId xmlns:a16="http://schemas.microsoft.com/office/drawing/2014/main" id="{0D8178D4-D231-42FE-9840-F2EE30D5E4F5}"/>
              </a:ext>
            </a:extLst>
          </p:cNvPr>
          <p:cNvSpPr txBox="1"/>
          <p:nvPr/>
        </p:nvSpPr>
        <p:spPr>
          <a:xfrm flipH="1">
            <a:off x="9088292" y="2915652"/>
            <a:ext cx="2438738" cy="369332"/>
          </a:xfrm>
          <a:prstGeom prst="rect">
            <a:avLst/>
          </a:prstGeom>
          <a:noFill/>
        </p:spPr>
        <p:txBody>
          <a:bodyPr wrap="square" rtlCol="0">
            <a:spAutoFit/>
          </a:bodyPr>
          <a:lstStyle/>
          <a:p>
            <a:pPr algn="ctr"/>
            <a:r>
              <a:rPr lang="es-EC" b="1" dirty="0"/>
              <a:t>Cavitación</a:t>
            </a:r>
          </a:p>
        </p:txBody>
      </p:sp>
      <p:sp>
        <p:nvSpPr>
          <p:cNvPr id="19" name="CuadroTexto 18">
            <a:extLst>
              <a:ext uri="{FF2B5EF4-FFF2-40B4-BE49-F238E27FC236}">
                <a16:creationId xmlns:a16="http://schemas.microsoft.com/office/drawing/2014/main" id="{E9717E2F-8FF5-40FE-83CD-5F34272545CF}"/>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a:t>
            </a:fld>
            <a:endParaRPr lang="es-EC" dirty="0"/>
          </a:p>
        </p:txBody>
      </p:sp>
    </p:spTree>
    <p:extLst>
      <p:ext uri="{BB962C8B-B14F-4D97-AF65-F5344CB8AC3E}">
        <p14:creationId xmlns:p14="http://schemas.microsoft.com/office/powerpoint/2010/main" val="3007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407368" y="964820"/>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Esquematización de la ubicación de los sensores</a:t>
            </a:r>
          </a:p>
        </p:txBody>
      </p:sp>
      <p:pic>
        <p:nvPicPr>
          <p:cNvPr id="9" name="Imagen 8">
            <a:extLst>
              <a:ext uri="{FF2B5EF4-FFF2-40B4-BE49-F238E27FC236}">
                <a16:creationId xmlns:a16="http://schemas.microsoft.com/office/drawing/2014/main" id="{7BDB3A7A-3000-4868-BB18-CA6144B468F5}"/>
              </a:ext>
            </a:extLst>
          </p:cNvPr>
          <p:cNvPicPr>
            <a:picLocks noChangeAspect="1"/>
          </p:cNvPicPr>
          <p:nvPr/>
        </p:nvPicPr>
        <p:blipFill>
          <a:blip r:embed="rId2"/>
          <a:stretch>
            <a:fillRect/>
          </a:stretch>
        </p:blipFill>
        <p:spPr>
          <a:xfrm>
            <a:off x="1266193" y="1656362"/>
            <a:ext cx="5440128" cy="4284215"/>
          </a:xfrm>
          <a:prstGeom prst="rect">
            <a:avLst/>
          </a:prstGeom>
        </p:spPr>
      </p:pic>
      <p:sp>
        <p:nvSpPr>
          <p:cNvPr id="10" name="Rectángulo 9">
            <a:extLst>
              <a:ext uri="{FF2B5EF4-FFF2-40B4-BE49-F238E27FC236}">
                <a16:creationId xmlns:a16="http://schemas.microsoft.com/office/drawing/2014/main" id="{4D331606-AD0E-4775-96E6-DF33490010A6}"/>
              </a:ext>
            </a:extLst>
          </p:cNvPr>
          <p:cNvSpPr/>
          <p:nvPr/>
        </p:nvSpPr>
        <p:spPr>
          <a:xfrm>
            <a:off x="7320136" y="2490893"/>
            <a:ext cx="6096000" cy="1754326"/>
          </a:xfrm>
          <a:prstGeom prst="rect">
            <a:avLst/>
          </a:prstGeom>
        </p:spPr>
        <p:txBody>
          <a:bodyPr>
            <a:spAutoFit/>
          </a:bodyPr>
          <a:lstStyle/>
          <a:p>
            <a:pPr marL="342900" lvl="0" indent="-342900">
              <a:lnSpc>
                <a:spcPct val="200000"/>
              </a:lnSpc>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Cuerpo del supercalentador.</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Entrada del quemador.</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200000"/>
              </a:lnSpc>
              <a:spcAft>
                <a:spcPts val="80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Cámara de combustión de diesel.</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47006A4-7472-412F-A959-A71FBB1C8AB2}"/>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30</a:t>
            </a:fld>
            <a:endParaRPr lang="es-EC" dirty="0"/>
          </a:p>
        </p:txBody>
      </p:sp>
    </p:spTree>
    <p:extLst>
      <p:ext uri="{BB962C8B-B14F-4D97-AF65-F5344CB8AC3E}">
        <p14:creationId xmlns:p14="http://schemas.microsoft.com/office/powerpoint/2010/main" val="167674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407368" y="964820"/>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Esquematización de la ubicación de los sensores</a:t>
            </a:r>
          </a:p>
        </p:txBody>
      </p:sp>
      <p:pic>
        <p:nvPicPr>
          <p:cNvPr id="11" name="Imagen 10">
            <a:extLst>
              <a:ext uri="{FF2B5EF4-FFF2-40B4-BE49-F238E27FC236}">
                <a16:creationId xmlns:a16="http://schemas.microsoft.com/office/drawing/2014/main" id="{1983A676-B09E-43B2-B52B-D8E32EA4609E}"/>
              </a:ext>
            </a:extLst>
          </p:cNvPr>
          <p:cNvPicPr>
            <a:picLocks noChangeAspect="1"/>
          </p:cNvPicPr>
          <p:nvPr/>
        </p:nvPicPr>
        <p:blipFill>
          <a:blip r:embed="rId2"/>
          <a:stretch>
            <a:fillRect/>
          </a:stretch>
        </p:blipFill>
        <p:spPr>
          <a:xfrm>
            <a:off x="1338459" y="1536320"/>
            <a:ext cx="4600684" cy="4485223"/>
          </a:xfrm>
          <a:prstGeom prst="rect">
            <a:avLst/>
          </a:prstGeom>
        </p:spPr>
      </p:pic>
      <p:sp>
        <p:nvSpPr>
          <p:cNvPr id="12" name="Rectángulo 11">
            <a:extLst>
              <a:ext uri="{FF2B5EF4-FFF2-40B4-BE49-F238E27FC236}">
                <a16:creationId xmlns:a16="http://schemas.microsoft.com/office/drawing/2014/main" id="{8CA9ED1D-3BF8-4D60-B3E3-274BE00D8731}"/>
              </a:ext>
            </a:extLst>
          </p:cNvPr>
          <p:cNvSpPr/>
          <p:nvPr/>
        </p:nvSpPr>
        <p:spPr>
          <a:xfrm>
            <a:off x="6679031" y="1536320"/>
            <a:ext cx="5684243" cy="3331938"/>
          </a:xfrm>
          <a:prstGeom prst="rect">
            <a:avLst/>
          </a:prstGeom>
        </p:spPr>
        <p:txBody>
          <a:bodyPr wrap="square">
            <a:spAutoFit/>
          </a:bodyPr>
          <a:lstStyle/>
          <a:p>
            <a:pPr marL="342900" lvl="0" indent="-342900" algn="just">
              <a:lnSpc>
                <a:spcPct val="200000"/>
              </a:lnSpc>
              <a:spcAft>
                <a:spcPts val="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Entrada del quemador.</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Ladrillo refractario.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Cuerpo de la cámara de combustión.</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Serpentín.</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Chimenea de salida de gases.</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200000"/>
              </a:lnSpc>
              <a:spcAft>
                <a:spcPts val="800"/>
              </a:spcAft>
              <a:buFont typeface="+mj-lt"/>
              <a:buAutoNum type="arabicPeriod"/>
            </a:pPr>
            <a:r>
              <a:rPr lang="x-none" dirty="0">
                <a:latin typeface="Times New Roman" panose="02020603050405020304" pitchFamily="18" charset="0"/>
                <a:ea typeface="Calibri" panose="020F0502020204030204" pitchFamily="34" charset="0"/>
                <a:cs typeface="Times New Roman" panose="02020603050405020304" pitchFamily="18" charset="0"/>
              </a:rPr>
              <a:t>Chimenea secundaria.</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971B852C-0E4B-4824-9FF0-B110A976400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31</a:t>
            </a:fld>
            <a:endParaRPr lang="es-EC" dirty="0"/>
          </a:p>
        </p:txBody>
      </p:sp>
    </p:spTree>
    <p:extLst>
      <p:ext uri="{BB962C8B-B14F-4D97-AF65-F5344CB8AC3E}">
        <p14:creationId xmlns:p14="http://schemas.microsoft.com/office/powerpoint/2010/main" val="22914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407368" y="964820"/>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Selección de Sensores de Temperatura</a:t>
            </a:r>
          </a:p>
        </p:txBody>
      </p:sp>
      <p:graphicFrame>
        <p:nvGraphicFramePr>
          <p:cNvPr id="3" name="Tabla 2">
            <a:extLst>
              <a:ext uri="{FF2B5EF4-FFF2-40B4-BE49-F238E27FC236}">
                <a16:creationId xmlns:a16="http://schemas.microsoft.com/office/drawing/2014/main" id="{7CD34847-651C-473E-8709-598DC956F848}"/>
              </a:ext>
            </a:extLst>
          </p:cNvPr>
          <p:cNvGraphicFramePr>
            <a:graphicFrameLocks noGrp="1"/>
          </p:cNvGraphicFramePr>
          <p:nvPr>
            <p:extLst>
              <p:ext uri="{D42A27DB-BD31-4B8C-83A1-F6EECF244321}">
                <p14:modId xmlns:p14="http://schemas.microsoft.com/office/powerpoint/2010/main" val="3116230589"/>
              </p:ext>
            </p:extLst>
          </p:nvPr>
        </p:nvGraphicFramePr>
        <p:xfrm>
          <a:off x="1775520" y="1700808"/>
          <a:ext cx="8046640" cy="4351930"/>
        </p:xfrm>
        <a:graphic>
          <a:graphicData uri="http://schemas.openxmlformats.org/drawingml/2006/table">
            <a:tbl>
              <a:tblPr firstRow="1" firstCol="1" bandRow="1">
                <a:tableStyleId>{9D7B26C5-4107-4FEC-AEDC-1716B250A1EF}</a:tableStyleId>
              </a:tblPr>
              <a:tblGrid>
                <a:gridCol w="1152128">
                  <a:extLst>
                    <a:ext uri="{9D8B030D-6E8A-4147-A177-3AD203B41FA5}">
                      <a16:colId xmlns:a16="http://schemas.microsoft.com/office/drawing/2014/main" val="386906515"/>
                    </a:ext>
                  </a:extLst>
                </a:gridCol>
                <a:gridCol w="3960440">
                  <a:extLst>
                    <a:ext uri="{9D8B030D-6E8A-4147-A177-3AD203B41FA5}">
                      <a16:colId xmlns:a16="http://schemas.microsoft.com/office/drawing/2014/main" val="2898529364"/>
                    </a:ext>
                  </a:extLst>
                </a:gridCol>
                <a:gridCol w="2934072">
                  <a:extLst>
                    <a:ext uri="{9D8B030D-6E8A-4147-A177-3AD203B41FA5}">
                      <a16:colId xmlns:a16="http://schemas.microsoft.com/office/drawing/2014/main" val="2523327397"/>
                    </a:ext>
                  </a:extLst>
                </a:gridCol>
              </a:tblGrid>
              <a:tr h="410800">
                <a:tc>
                  <a:txBody>
                    <a:bodyPr/>
                    <a:lstStyle/>
                    <a:p>
                      <a:pPr marL="197485" indent="22225" algn="l">
                        <a:lnSpc>
                          <a:spcPct val="200000"/>
                        </a:lnSpc>
                        <a:spcAft>
                          <a:spcPts val="0"/>
                        </a:spcAft>
                      </a:pPr>
                      <a:r>
                        <a:rPr lang="x-none" sz="1400" dirty="0">
                          <a:effectLst/>
                        </a:rPr>
                        <a:t>Sensor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x-none" sz="1400" dirty="0">
                          <a:effectLst/>
                        </a:rPr>
                        <a:t>Variable Susceptible de Medición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Sensor Seleccionado</a:t>
                      </a:r>
                    </a:p>
                  </a:txBody>
                  <a:tcPr marL="68580" marR="68580" marT="0" marB="0"/>
                </a:tc>
                <a:extLst>
                  <a:ext uri="{0D108BD9-81ED-4DB2-BD59-A6C34878D82A}">
                    <a16:rowId xmlns:a16="http://schemas.microsoft.com/office/drawing/2014/main" val="3587178804"/>
                  </a:ext>
                </a:extLst>
              </a:tr>
              <a:tr h="767534">
                <a:tc>
                  <a:txBody>
                    <a:bodyPr/>
                    <a:lstStyle/>
                    <a:p>
                      <a:pPr marL="197485" indent="22225" algn="l">
                        <a:lnSpc>
                          <a:spcPct val="200000"/>
                        </a:lnSpc>
                        <a:spcAft>
                          <a:spcPts val="0"/>
                        </a:spcAft>
                      </a:pPr>
                      <a:r>
                        <a:rPr lang="x-none" sz="1400" dirty="0">
                          <a:effectLst/>
                        </a:rPr>
                        <a:t>Sensor 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dirty="0">
                          <a:effectLst/>
                        </a:rPr>
                        <a:t>Temperatura de entrada del vapor al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PT100 marca MATLOW</a:t>
                      </a:r>
                    </a:p>
                  </a:txBody>
                  <a:tcPr marL="68580" marR="68580" marT="0" marB="0"/>
                </a:tc>
                <a:extLst>
                  <a:ext uri="{0D108BD9-81ED-4DB2-BD59-A6C34878D82A}">
                    <a16:rowId xmlns:a16="http://schemas.microsoft.com/office/drawing/2014/main" val="238491901"/>
                  </a:ext>
                </a:extLst>
              </a:tr>
              <a:tr h="767534">
                <a:tc>
                  <a:txBody>
                    <a:bodyPr/>
                    <a:lstStyle/>
                    <a:p>
                      <a:pPr marL="197485" indent="22225" algn="l">
                        <a:lnSpc>
                          <a:spcPct val="200000"/>
                        </a:lnSpc>
                        <a:spcAft>
                          <a:spcPts val="0"/>
                        </a:spcAft>
                      </a:pPr>
                      <a:r>
                        <a:rPr lang="x-none" sz="1400">
                          <a:effectLst/>
                        </a:rPr>
                        <a:t>Sensor 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a:effectLst/>
                        </a:rPr>
                        <a:t>Temperatura de Salida de vapor del supercalentador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PT100 marca MATLOW</a:t>
                      </a:r>
                    </a:p>
                  </a:txBody>
                  <a:tcPr marL="68580" marR="68580" marT="0" marB="0"/>
                </a:tc>
                <a:extLst>
                  <a:ext uri="{0D108BD9-81ED-4DB2-BD59-A6C34878D82A}">
                    <a16:rowId xmlns:a16="http://schemas.microsoft.com/office/drawing/2014/main" val="245636839"/>
                  </a:ext>
                </a:extLst>
              </a:tr>
              <a:tr h="767534">
                <a:tc>
                  <a:txBody>
                    <a:bodyPr/>
                    <a:lstStyle/>
                    <a:p>
                      <a:pPr marL="197485" indent="22225" algn="l">
                        <a:lnSpc>
                          <a:spcPct val="200000"/>
                        </a:lnSpc>
                        <a:spcAft>
                          <a:spcPts val="0"/>
                        </a:spcAft>
                      </a:pPr>
                      <a:r>
                        <a:rPr lang="x-none" sz="1400">
                          <a:effectLst/>
                        </a:rPr>
                        <a:t>Sensor 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dirty="0">
                          <a:effectLst/>
                        </a:rPr>
                        <a:t>Temperatura de salida de gases producto de la combustión (Chimenea)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PT100 marca MATLOW</a:t>
                      </a:r>
                    </a:p>
                  </a:txBody>
                  <a:tcPr marL="68580" marR="68580" marT="0" marB="0"/>
                </a:tc>
                <a:extLst>
                  <a:ext uri="{0D108BD9-81ED-4DB2-BD59-A6C34878D82A}">
                    <a16:rowId xmlns:a16="http://schemas.microsoft.com/office/drawing/2014/main" val="2821771050"/>
                  </a:ext>
                </a:extLst>
              </a:tr>
              <a:tr h="767534">
                <a:tc>
                  <a:txBody>
                    <a:bodyPr/>
                    <a:lstStyle/>
                    <a:p>
                      <a:pPr marL="197485" indent="22225" algn="l">
                        <a:lnSpc>
                          <a:spcPct val="200000"/>
                        </a:lnSpc>
                        <a:spcAft>
                          <a:spcPts val="0"/>
                        </a:spcAft>
                      </a:pPr>
                      <a:r>
                        <a:rPr lang="x-none" sz="1400">
                          <a:effectLst/>
                        </a:rPr>
                        <a:t>Sensor 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a:effectLst/>
                        </a:rPr>
                        <a:t>Temperatura de los gases a la salida de la cámara de combustión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err="1">
                          <a:effectLst/>
                          <a:latin typeface="Times New Roman" panose="02020603050405020304" pitchFamily="18" charset="0"/>
                          <a:ea typeface="Calibri" panose="020F0502020204030204" pitchFamily="34" charset="0"/>
                          <a:cs typeface="Times New Roman" panose="02020603050405020304" pitchFamily="18" charset="0"/>
                        </a:rPr>
                        <a:t>Temocuplas</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tipo K.</a:t>
                      </a:r>
                    </a:p>
                  </a:txBody>
                  <a:tcPr marL="68580" marR="68580" marT="0" marB="0"/>
                </a:tc>
                <a:extLst>
                  <a:ext uri="{0D108BD9-81ED-4DB2-BD59-A6C34878D82A}">
                    <a16:rowId xmlns:a16="http://schemas.microsoft.com/office/drawing/2014/main" val="3004793940"/>
                  </a:ext>
                </a:extLst>
              </a:tr>
              <a:tr h="767534">
                <a:tc>
                  <a:txBody>
                    <a:bodyPr/>
                    <a:lstStyle/>
                    <a:p>
                      <a:pPr marL="197485" indent="22225" algn="l">
                        <a:lnSpc>
                          <a:spcPct val="200000"/>
                        </a:lnSpc>
                        <a:spcAft>
                          <a:spcPts val="0"/>
                        </a:spcAft>
                      </a:pPr>
                      <a:r>
                        <a:rPr lang="x-none" sz="1400" dirty="0">
                          <a:effectLst/>
                        </a:rPr>
                        <a:t>Sensor 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dirty="0">
                          <a:effectLst/>
                        </a:rPr>
                        <a:t>Temperatura de la Superficie del Intercambiador de Calor (Serpentín)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err="1">
                          <a:effectLst/>
                          <a:latin typeface="Times New Roman" panose="02020603050405020304" pitchFamily="18" charset="0"/>
                          <a:ea typeface="Calibri" panose="020F0502020204030204" pitchFamily="34" charset="0"/>
                          <a:cs typeface="Times New Roman" panose="02020603050405020304" pitchFamily="18" charset="0"/>
                        </a:rPr>
                        <a:t>Temocuplas</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tipo K.</a:t>
                      </a:r>
                    </a:p>
                  </a:txBody>
                  <a:tcPr marL="68580" marR="68580" marT="0" marB="0"/>
                </a:tc>
                <a:extLst>
                  <a:ext uri="{0D108BD9-81ED-4DB2-BD59-A6C34878D82A}">
                    <a16:rowId xmlns:a16="http://schemas.microsoft.com/office/drawing/2014/main" val="3317690587"/>
                  </a:ext>
                </a:extLst>
              </a:tr>
            </a:tbl>
          </a:graphicData>
        </a:graphic>
      </p:graphicFrame>
      <p:sp>
        <p:nvSpPr>
          <p:cNvPr id="13" name="CuadroTexto 12">
            <a:extLst>
              <a:ext uri="{FF2B5EF4-FFF2-40B4-BE49-F238E27FC236}">
                <a16:creationId xmlns:a16="http://schemas.microsoft.com/office/drawing/2014/main" id="{0917E178-3856-4C87-AEFF-6B35BF22A743}"/>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32</a:t>
            </a:fld>
            <a:endParaRPr lang="es-EC" dirty="0"/>
          </a:p>
        </p:txBody>
      </p:sp>
    </p:spTree>
    <p:extLst>
      <p:ext uri="{BB962C8B-B14F-4D97-AF65-F5344CB8AC3E}">
        <p14:creationId xmlns:p14="http://schemas.microsoft.com/office/powerpoint/2010/main" val="203859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407368" y="964820"/>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Sensores de Presión</a:t>
            </a:r>
          </a:p>
        </p:txBody>
      </p:sp>
      <p:graphicFrame>
        <p:nvGraphicFramePr>
          <p:cNvPr id="4" name="Tabla 3">
            <a:extLst>
              <a:ext uri="{FF2B5EF4-FFF2-40B4-BE49-F238E27FC236}">
                <a16:creationId xmlns:a16="http://schemas.microsoft.com/office/drawing/2014/main" id="{8E1823F7-D034-4543-846E-A3049FB36EA7}"/>
              </a:ext>
            </a:extLst>
          </p:cNvPr>
          <p:cNvGraphicFramePr>
            <a:graphicFrameLocks noGrp="1"/>
          </p:cNvGraphicFramePr>
          <p:nvPr>
            <p:extLst>
              <p:ext uri="{D42A27DB-BD31-4B8C-83A1-F6EECF244321}">
                <p14:modId xmlns:p14="http://schemas.microsoft.com/office/powerpoint/2010/main" val="3174718253"/>
              </p:ext>
            </p:extLst>
          </p:nvPr>
        </p:nvGraphicFramePr>
        <p:xfrm>
          <a:off x="3225785" y="2335604"/>
          <a:ext cx="5925423" cy="2186792"/>
        </p:xfrm>
        <a:graphic>
          <a:graphicData uri="http://schemas.openxmlformats.org/drawingml/2006/table">
            <a:tbl>
              <a:tblPr firstRow="1" firstCol="1" bandRow="1">
                <a:tableStyleId>{9D7B26C5-4107-4FEC-AEDC-1716B250A1EF}</a:tableStyleId>
              </a:tblPr>
              <a:tblGrid>
                <a:gridCol w="2541048">
                  <a:extLst>
                    <a:ext uri="{9D8B030D-6E8A-4147-A177-3AD203B41FA5}">
                      <a16:colId xmlns:a16="http://schemas.microsoft.com/office/drawing/2014/main" val="1817206658"/>
                    </a:ext>
                  </a:extLst>
                </a:gridCol>
                <a:gridCol w="3384375">
                  <a:extLst>
                    <a:ext uri="{9D8B030D-6E8A-4147-A177-3AD203B41FA5}">
                      <a16:colId xmlns:a16="http://schemas.microsoft.com/office/drawing/2014/main" val="3241186715"/>
                    </a:ext>
                  </a:extLst>
                </a:gridCol>
              </a:tblGrid>
              <a:tr h="610340">
                <a:tc>
                  <a:txBody>
                    <a:bodyPr/>
                    <a:lstStyle/>
                    <a:p>
                      <a:pPr marL="197485" indent="22225" algn="l">
                        <a:lnSpc>
                          <a:spcPct val="150000"/>
                        </a:lnSpc>
                        <a:spcAft>
                          <a:spcPts val="0"/>
                        </a:spcAft>
                      </a:pPr>
                      <a:r>
                        <a:rPr lang="x-none" sz="1400" dirty="0">
                          <a:effectLst/>
                        </a:rPr>
                        <a:t>Sensor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150000"/>
                        </a:lnSpc>
                        <a:spcAft>
                          <a:spcPts val="0"/>
                        </a:spcAft>
                      </a:pPr>
                      <a:r>
                        <a:rPr lang="x-none" sz="1400" dirty="0">
                          <a:effectLst/>
                        </a:rPr>
                        <a:t>Variable Susceptible de Medición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0495513"/>
                  </a:ext>
                </a:extLst>
              </a:tr>
              <a:tr h="736250">
                <a:tc>
                  <a:txBody>
                    <a:bodyPr/>
                    <a:lstStyle/>
                    <a:p>
                      <a:pPr marL="197485" indent="22225" algn="l">
                        <a:lnSpc>
                          <a:spcPct val="200000"/>
                        </a:lnSpc>
                        <a:spcAft>
                          <a:spcPts val="0"/>
                        </a:spcAft>
                      </a:pPr>
                      <a:r>
                        <a:rPr lang="x-none" sz="1400">
                          <a:effectLst/>
                        </a:rPr>
                        <a:t>Sensor 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x-none" sz="1400" dirty="0">
                          <a:effectLst/>
                        </a:rPr>
                        <a:t>Presión de entrada de vapor al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8271473"/>
                  </a:ext>
                </a:extLst>
              </a:tr>
              <a:tr h="736250">
                <a:tc>
                  <a:txBody>
                    <a:bodyPr/>
                    <a:lstStyle/>
                    <a:p>
                      <a:pPr marL="197485" indent="22225" algn="l">
                        <a:lnSpc>
                          <a:spcPct val="200000"/>
                        </a:lnSpc>
                        <a:spcAft>
                          <a:spcPts val="0"/>
                        </a:spcAft>
                      </a:pPr>
                      <a:r>
                        <a:rPr lang="x-none" sz="1400">
                          <a:effectLst/>
                        </a:rPr>
                        <a:t>Sensor 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x-none" sz="1400" dirty="0">
                          <a:effectLst/>
                        </a:rPr>
                        <a:t>Presión de salida de vapor del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0257484"/>
                  </a:ext>
                </a:extLst>
              </a:tr>
            </a:tbl>
          </a:graphicData>
        </a:graphic>
      </p:graphicFrame>
      <p:sp>
        <p:nvSpPr>
          <p:cNvPr id="9" name="CuadroTexto 8">
            <a:extLst>
              <a:ext uri="{FF2B5EF4-FFF2-40B4-BE49-F238E27FC236}">
                <a16:creationId xmlns:a16="http://schemas.microsoft.com/office/drawing/2014/main" id="{CBB658F4-9E75-4436-AE6B-515F6DE8D1DC}"/>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33</a:t>
            </a:fld>
            <a:endParaRPr lang="es-EC" dirty="0"/>
          </a:p>
        </p:txBody>
      </p:sp>
    </p:spTree>
    <p:extLst>
      <p:ext uri="{BB962C8B-B14F-4D97-AF65-F5344CB8AC3E}">
        <p14:creationId xmlns:p14="http://schemas.microsoft.com/office/powerpoint/2010/main" val="115785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407368" y="964820"/>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Selección de Sensores de Presión</a:t>
            </a:r>
          </a:p>
        </p:txBody>
      </p:sp>
      <p:graphicFrame>
        <p:nvGraphicFramePr>
          <p:cNvPr id="3" name="Tabla 2">
            <a:extLst>
              <a:ext uri="{FF2B5EF4-FFF2-40B4-BE49-F238E27FC236}">
                <a16:creationId xmlns:a16="http://schemas.microsoft.com/office/drawing/2014/main" id="{4987931A-9D63-45D1-B2C6-927DD4C92201}"/>
              </a:ext>
            </a:extLst>
          </p:cNvPr>
          <p:cNvGraphicFramePr>
            <a:graphicFrameLocks noGrp="1"/>
          </p:cNvGraphicFramePr>
          <p:nvPr>
            <p:extLst>
              <p:ext uri="{D42A27DB-BD31-4B8C-83A1-F6EECF244321}">
                <p14:modId xmlns:p14="http://schemas.microsoft.com/office/powerpoint/2010/main" val="945761160"/>
              </p:ext>
            </p:extLst>
          </p:nvPr>
        </p:nvGraphicFramePr>
        <p:xfrm>
          <a:off x="1129844" y="2399894"/>
          <a:ext cx="4223793" cy="2251968"/>
        </p:xfrm>
        <a:graphic>
          <a:graphicData uri="http://schemas.openxmlformats.org/drawingml/2006/table">
            <a:tbl>
              <a:tblPr firstRow="1" firstCol="1" bandRow="1">
                <a:tableStyleId>{9D7B26C5-4107-4FEC-AEDC-1716B250A1EF}</a:tableStyleId>
              </a:tblPr>
              <a:tblGrid>
                <a:gridCol w="1693679">
                  <a:extLst>
                    <a:ext uri="{9D8B030D-6E8A-4147-A177-3AD203B41FA5}">
                      <a16:colId xmlns:a16="http://schemas.microsoft.com/office/drawing/2014/main" val="3222541098"/>
                    </a:ext>
                  </a:extLst>
                </a:gridCol>
                <a:gridCol w="2530114">
                  <a:extLst>
                    <a:ext uri="{9D8B030D-6E8A-4147-A177-3AD203B41FA5}">
                      <a16:colId xmlns:a16="http://schemas.microsoft.com/office/drawing/2014/main" val="4224745345"/>
                    </a:ext>
                  </a:extLst>
                </a:gridCol>
              </a:tblGrid>
              <a:tr h="226695">
                <a:tc>
                  <a:txBody>
                    <a:bodyPr/>
                    <a:lstStyle/>
                    <a:p>
                      <a:pPr marL="197485" indent="22225" algn="l">
                        <a:lnSpc>
                          <a:spcPct val="150000"/>
                        </a:lnSpc>
                        <a:spcAft>
                          <a:spcPts val="0"/>
                        </a:spcAft>
                      </a:pPr>
                      <a:r>
                        <a:rPr lang="x-none" sz="1400">
                          <a:effectLst/>
                        </a:rPr>
                        <a:t>Característica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4482481"/>
                  </a:ext>
                </a:extLst>
              </a:tr>
              <a:tr h="226695">
                <a:tc>
                  <a:txBody>
                    <a:bodyPr/>
                    <a:lstStyle/>
                    <a:p>
                      <a:pPr marL="197485" indent="22225" algn="l">
                        <a:lnSpc>
                          <a:spcPct val="150000"/>
                        </a:lnSpc>
                        <a:spcAft>
                          <a:spcPts val="0"/>
                        </a:spcAft>
                      </a:pPr>
                      <a:r>
                        <a:rPr lang="x-none"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Sensys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1271396"/>
                  </a:ext>
                </a:extLst>
              </a:tr>
              <a:tr h="226695">
                <a:tc>
                  <a:txBody>
                    <a:bodyPr/>
                    <a:lstStyle/>
                    <a:p>
                      <a:pPr marL="197485" indent="22225" algn="l">
                        <a:lnSpc>
                          <a:spcPct val="150000"/>
                        </a:lnSpc>
                        <a:spcAft>
                          <a:spcPts val="0"/>
                        </a:spcAft>
                      </a:pPr>
                      <a:r>
                        <a:rPr lang="x-none" sz="1400" dirty="0">
                          <a:effectLst/>
                        </a:rPr>
                        <a:t>Modelo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PTDH0300PEIA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4353939"/>
                  </a:ext>
                </a:extLst>
              </a:tr>
              <a:tr h="226695">
                <a:tc>
                  <a:txBody>
                    <a:bodyPr/>
                    <a:lstStyle/>
                    <a:p>
                      <a:pPr marL="197485" indent="22225" algn="l">
                        <a:lnSpc>
                          <a:spcPct val="150000"/>
                        </a:lnSpc>
                        <a:spcAft>
                          <a:spcPts val="0"/>
                        </a:spcAft>
                      </a:pPr>
                      <a:r>
                        <a:rPr lang="x-none" sz="1400">
                          <a:effectLst/>
                        </a:rPr>
                        <a:t>Rango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0-300 PSI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736771"/>
                  </a:ext>
                </a:extLst>
              </a:tr>
              <a:tr h="226695">
                <a:tc>
                  <a:txBody>
                    <a:bodyPr/>
                    <a:lstStyle/>
                    <a:p>
                      <a:pPr marL="197485" indent="22225" algn="l">
                        <a:lnSpc>
                          <a:spcPct val="150000"/>
                        </a:lnSpc>
                        <a:spcAft>
                          <a:spcPts val="0"/>
                        </a:spcAft>
                      </a:pPr>
                      <a:r>
                        <a:rPr lang="x-none" sz="1400">
                          <a:effectLst/>
                        </a:rPr>
                        <a:t>Salida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4-20 mA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8993694"/>
                  </a:ext>
                </a:extLst>
              </a:tr>
              <a:tr h="226695">
                <a:tc>
                  <a:txBody>
                    <a:bodyPr/>
                    <a:lstStyle/>
                    <a:p>
                      <a:pPr marL="197485" indent="22225" algn="l">
                        <a:lnSpc>
                          <a:spcPct val="150000"/>
                        </a:lnSpc>
                        <a:spcAft>
                          <a:spcPts val="0"/>
                        </a:spcAft>
                      </a:pPr>
                      <a:r>
                        <a:rPr lang="x-none" sz="1400">
                          <a:effectLst/>
                        </a:rPr>
                        <a:t>Precisión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±0.5%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106264"/>
                  </a:ext>
                </a:extLst>
              </a:tr>
              <a:tr h="226695">
                <a:tc>
                  <a:txBody>
                    <a:bodyPr/>
                    <a:lstStyle/>
                    <a:p>
                      <a:pPr marL="197485" indent="22225" algn="l">
                        <a:lnSpc>
                          <a:spcPct val="150000"/>
                        </a:lnSpc>
                        <a:spcAft>
                          <a:spcPts val="0"/>
                        </a:spcAft>
                      </a:pPr>
                      <a:r>
                        <a:rPr lang="x-none" sz="1400">
                          <a:effectLst/>
                        </a:rPr>
                        <a:t>Alimentación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11-28 VDC</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0483770"/>
                  </a:ext>
                </a:extLst>
              </a:tr>
              <a:tr h="226695">
                <a:tc>
                  <a:txBody>
                    <a:bodyPr/>
                    <a:lstStyle/>
                    <a:p>
                      <a:pPr marL="197485" indent="22225" algn="l">
                        <a:lnSpc>
                          <a:spcPct val="150000"/>
                        </a:lnSpc>
                        <a:spcAft>
                          <a:spcPts val="0"/>
                        </a:spcAft>
                      </a:pPr>
                      <a:r>
                        <a:rPr lang="x-none" sz="1400">
                          <a:effectLst/>
                        </a:rPr>
                        <a:t>Conexión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2 Hilos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588491"/>
                  </a:ext>
                </a:extLst>
              </a:tr>
            </a:tbl>
          </a:graphicData>
        </a:graphic>
      </p:graphicFrame>
      <p:sp>
        <p:nvSpPr>
          <p:cNvPr id="5" name="Rectangle 1">
            <a:extLst>
              <a:ext uri="{FF2B5EF4-FFF2-40B4-BE49-F238E27FC236}">
                <a16:creationId xmlns:a16="http://schemas.microsoft.com/office/drawing/2014/main" id="{E51600C5-5DA8-48DC-8D1D-B1DBA49CC311}"/>
              </a:ext>
            </a:extLst>
          </p:cNvPr>
          <p:cNvSpPr>
            <a:spLocks noChangeArrowheads="1"/>
          </p:cNvSpPr>
          <p:nvPr/>
        </p:nvSpPr>
        <p:spPr bwMode="auto">
          <a:xfrm>
            <a:off x="839416" y="1928513"/>
            <a:ext cx="40300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90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9075" algn="just" defTabSz="914400" rtl="0" eaLnBrk="0" fontAlgn="base" latinLnBrk="0" hangingPunct="0">
              <a:lnSpc>
                <a:spcPct val="100000"/>
              </a:lnSpc>
              <a:spcBef>
                <a:spcPct val="0"/>
              </a:spcBef>
              <a:spcAft>
                <a:spcPct val="0"/>
              </a:spcAft>
              <a:buClrTx/>
              <a:buSzTx/>
              <a:buFontTx/>
              <a:buNone/>
              <a:tabLst/>
            </a:pPr>
            <a:r>
              <a:rPr kumimoji="0" lang="es-MX" altLang="es-EC" sz="1400" b="0" i="1" u="none" strike="noStrike" cap="none" normalizeH="0" baseline="0" dirty="0">
                <a:ln>
                  <a:noFill/>
                </a:ln>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Características del transductor de presión Sensys.</a:t>
            </a:r>
            <a:endParaRPr kumimoji="0" lang="es-EC" altLang="es-EC" sz="1400" b="0" i="0" u="none" strike="noStrike" cap="none" normalizeH="0" baseline="0" dirty="0">
              <a:ln>
                <a:noFill/>
              </a:ln>
              <a:solidFill>
                <a:schemeClr val="tx1"/>
              </a:solidFill>
              <a:effectLst/>
            </a:endParaRPr>
          </a:p>
        </p:txBody>
      </p:sp>
      <p:sp>
        <p:nvSpPr>
          <p:cNvPr id="6" name="Rectángulo 5">
            <a:extLst>
              <a:ext uri="{FF2B5EF4-FFF2-40B4-BE49-F238E27FC236}">
                <a16:creationId xmlns:a16="http://schemas.microsoft.com/office/drawing/2014/main" id="{D94C9735-D196-4FA9-9BA5-51AD5FD28F51}"/>
              </a:ext>
            </a:extLst>
          </p:cNvPr>
          <p:cNvSpPr/>
          <p:nvPr/>
        </p:nvSpPr>
        <p:spPr>
          <a:xfrm>
            <a:off x="1126070" y="4929005"/>
            <a:ext cx="2265364" cy="307777"/>
          </a:xfrm>
          <a:prstGeom prst="rect">
            <a:avLst/>
          </a:prstGeom>
        </p:spPr>
        <p:txBody>
          <a:bodyPr wrap="none">
            <a:spAutoFit/>
          </a:bodyPr>
          <a:lstStyle/>
          <a:p>
            <a:pPr lvl="0" indent="219075" algn="just" eaLnBrk="0" fontAlgn="base" hangingPunct="0">
              <a:spcBef>
                <a:spcPct val="0"/>
              </a:spcBef>
              <a:spcAft>
                <a:spcPct val="0"/>
              </a:spcAft>
            </a:pPr>
            <a:r>
              <a:rPr lang="es-EC" altLang="es-EC" sz="1400" dirty="0">
                <a:latin typeface="Arial" panose="020B0604020202020204" pitchFamily="34" charset="0"/>
                <a:ea typeface="Calibri" panose="020F0502020204030204" pitchFamily="34" charset="0"/>
                <a:cs typeface="Times New Roman" panose="02020603050405020304" pitchFamily="18" charset="0"/>
              </a:rPr>
              <a:t>Fuente: (Sensys, 2017)</a:t>
            </a:r>
            <a:endParaRPr lang="es-EC" altLang="es-EC" sz="1400" dirty="0">
              <a:latin typeface="Arial" panose="020B0604020202020204" pitchFamily="34" charset="0"/>
            </a:endParaRPr>
          </a:p>
        </p:txBody>
      </p:sp>
      <p:pic>
        <p:nvPicPr>
          <p:cNvPr id="9" name="Imagen 8">
            <a:extLst>
              <a:ext uri="{FF2B5EF4-FFF2-40B4-BE49-F238E27FC236}">
                <a16:creationId xmlns:a16="http://schemas.microsoft.com/office/drawing/2014/main" id="{14ECBBBF-3D11-4A68-8C97-8E948920B872}"/>
              </a:ext>
            </a:extLst>
          </p:cNvPr>
          <p:cNvPicPr/>
          <p:nvPr/>
        </p:nvPicPr>
        <p:blipFill>
          <a:blip r:embed="rId2"/>
          <a:stretch>
            <a:fillRect/>
          </a:stretch>
        </p:blipFill>
        <p:spPr>
          <a:xfrm>
            <a:off x="7447237" y="2260743"/>
            <a:ext cx="2208530" cy="2063115"/>
          </a:xfrm>
          <a:prstGeom prst="rect">
            <a:avLst/>
          </a:prstGeom>
        </p:spPr>
      </p:pic>
      <p:sp>
        <p:nvSpPr>
          <p:cNvPr id="10" name="Rectángulo 9">
            <a:extLst>
              <a:ext uri="{FF2B5EF4-FFF2-40B4-BE49-F238E27FC236}">
                <a16:creationId xmlns:a16="http://schemas.microsoft.com/office/drawing/2014/main" id="{B4FEA872-752C-4914-93C3-9CE60BC784A8}"/>
              </a:ext>
            </a:extLst>
          </p:cNvPr>
          <p:cNvSpPr/>
          <p:nvPr/>
        </p:nvSpPr>
        <p:spPr>
          <a:xfrm>
            <a:off x="7608168" y="4396947"/>
            <a:ext cx="1902572" cy="307777"/>
          </a:xfrm>
          <a:prstGeom prst="rect">
            <a:avLst/>
          </a:prstGeom>
        </p:spPr>
        <p:txBody>
          <a:bodyPr wrap="none">
            <a:spAutoFit/>
          </a:bodyPr>
          <a:lstStyle/>
          <a:p>
            <a:r>
              <a:rPr lang="x-none" sz="1400" i="1" dirty="0">
                <a:latin typeface="Times New Roman" panose="02020603050405020304" pitchFamily="18" charset="0"/>
                <a:ea typeface="Calibri" panose="020F0502020204030204" pitchFamily="34" charset="0"/>
              </a:rPr>
              <a:t>Transductor de presión.</a:t>
            </a:r>
            <a:endParaRPr lang="es-EC" sz="1400" dirty="0"/>
          </a:p>
        </p:txBody>
      </p:sp>
      <p:sp>
        <p:nvSpPr>
          <p:cNvPr id="11" name="Rectángulo 10">
            <a:extLst>
              <a:ext uri="{FF2B5EF4-FFF2-40B4-BE49-F238E27FC236}">
                <a16:creationId xmlns:a16="http://schemas.microsoft.com/office/drawing/2014/main" id="{D68C2D38-1029-4ACC-BDF5-8A94F0CB4050}"/>
              </a:ext>
            </a:extLst>
          </p:cNvPr>
          <p:cNvSpPr/>
          <p:nvPr/>
        </p:nvSpPr>
        <p:spPr>
          <a:xfrm>
            <a:off x="7902927" y="4713562"/>
            <a:ext cx="1297150"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 (Sensys, 2017)</a:t>
            </a:r>
            <a:endParaRPr lang="es-EC" sz="1400" dirty="0"/>
          </a:p>
        </p:txBody>
      </p:sp>
      <p:sp>
        <p:nvSpPr>
          <p:cNvPr id="12" name="CuadroTexto 11">
            <a:extLst>
              <a:ext uri="{FF2B5EF4-FFF2-40B4-BE49-F238E27FC236}">
                <a16:creationId xmlns:a16="http://schemas.microsoft.com/office/drawing/2014/main" id="{255EBB16-E3F9-437C-B2CC-326B00A0F1FD}"/>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34</a:t>
            </a:fld>
            <a:endParaRPr lang="es-EC" dirty="0"/>
          </a:p>
        </p:txBody>
      </p:sp>
    </p:spTree>
    <p:extLst>
      <p:ext uri="{BB962C8B-B14F-4D97-AF65-F5344CB8AC3E}">
        <p14:creationId xmlns:p14="http://schemas.microsoft.com/office/powerpoint/2010/main" val="23816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5" name="Marcador de contenido 2"/>
          <p:cNvSpPr txBox="1">
            <a:spLocks/>
          </p:cNvSpPr>
          <p:nvPr/>
        </p:nvSpPr>
        <p:spPr>
          <a:xfrm>
            <a:off x="7516368" y="2643293"/>
            <a:ext cx="3594481" cy="342542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C" dirty="0">
                <a:solidFill>
                  <a:schemeClr val="accent1"/>
                </a:solidFill>
              </a:rPr>
              <a:t>l</a:t>
            </a: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86509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Control Proporcional Integral Derivativo (Temperatura).</a:t>
            </a:r>
          </a:p>
        </p:txBody>
      </p:sp>
      <p:sp>
        <p:nvSpPr>
          <p:cNvPr id="9" name="CuadroTexto 8">
            <a:extLst>
              <a:ext uri="{FF2B5EF4-FFF2-40B4-BE49-F238E27FC236}">
                <a16:creationId xmlns:a16="http://schemas.microsoft.com/office/drawing/2014/main" id="{25748F08-D229-4316-8904-E7FC7FDC10C0}"/>
              </a:ext>
            </a:extLst>
          </p:cNvPr>
          <p:cNvSpPr txBox="1"/>
          <p:nvPr/>
        </p:nvSpPr>
        <p:spPr>
          <a:xfrm>
            <a:off x="250815" y="1579959"/>
            <a:ext cx="4814727" cy="3330399"/>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controlador de temperatura seleccionado es el MYPIN modelo TA4-SNR, principalmente podemos mencionar que este controlador admite la señal de entrada tanto de una termocupla como de un RTD.</a:t>
            </a:r>
          </a:p>
        </p:txBody>
      </p:sp>
      <p:sp>
        <p:nvSpPr>
          <p:cNvPr id="11" name="Rectángulo 10">
            <a:extLst>
              <a:ext uri="{FF2B5EF4-FFF2-40B4-BE49-F238E27FC236}">
                <a16:creationId xmlns:a16="http://schemas.microsoft.com/office/drawing/2014/main" id="{496CD954-21DD-495E-BEED-BFB36B858C20}"/>
              </a:ext>
            </a:extLst>
          </p:cNvPr>
          <p:cNvSpPr/>
          <p:nvPr/>
        </p:nvSpPr>
        <p:spPr>
          <a:xfrm>
            <a:off x="8184233" y="1991122"/>
            <a:ext cx="3594481" cy="523220"/>
          </a:xfrm>
          <a:prstGeom prst="rect">
            <a:avLst/>
          </a:prstGeom>
        </p:spPr>
        <p:txBody>
          <a:bodyPr wrap="square">
            <a:spAutoFit/>
          </a:bodyPr>
          <a:lstStyle/>
          <a:p>
            <a:r>
              <a:rPr lang="x-none" sz="1400" i="1" dirty="0"/>
              <a:t>Características técnicas del controlador MYPIN modelo TA4-SNR</a:t>
            </a:r>
            <a:endParaRPr lang="es-EC" sz="1400" i="1" dirty="0"/>
          </a:p>
        </p:txBody>
      </p:sp>
      <p:pic>
        <p:nvPicPr>
          <p:cNvPr id="12" name="Imagen 11">
            <a:extLst>
              <a:ext uri="{FF2B5EF4-FFF2-40B4-BE49-F238E27FC236}">
                <a16:creationId xmlns:a16="http://schemas.microsoft.com/office/drawing/2014/main" id="{F62FEB7B-7C32-407C-89A0-C3B46F4C5A35}"/>
              </a:ext>
            </a:extLst>
          </p:cNvPr>
          <p:cNvPicPr/>
          <p:nvPr/>
        </p:nvPicPr>
        <p:blipFill>
          <a:blip r:embed="rId2"/>
          <a:stretch>
            <a:fillRect/>
          </a:stretch>
        </p:blipFill>
        <p:spPr>
          <a:xfrm>
            <a:off x="5159897" y="1736160"/>
            <a:ext cx="3024336" cy="2772960"/>
          </a:xfrm>
          <a:prstGeom prst="rect">
            <a:avLst/>
          </a:prstGeom>
        </p:spPr>
      </p:pic>
      <p:sp>
        <p:nvSpPr>
          <p:cNvPr id="14" name="Rectángulo 13">
            <a:extLst>
              <a:ext uri="{FF2B5EF4-FFF2-40B4-BE49-F238E27FC236}">
                <a16:creationId xmlns:a16="http://schemas.microsoft.com/office/drawing/2014/main" id="{BB97D81E-9D93-45A8-BCF0-31B00D0E613B}"/>
              </a:ext>
            </a:extLst>
          </p:cNvPr>
          <p:cNvSpPr/>
          <p:nvPr/>
        </p:nvSpPr>
        <p:spPr>
          <a:xfrm>
            <a:off x="5570663" y="4535362"/>
            <a:ext cx="2367186" cy="307777"/>
          </a:xfrm>
          <a:prstGeom prst="rect">
            <a:avLst/>
          </a:prstGeom>
        </p:spPr>
        <p:txBody>
          <a:bodyPr wrap="none">
            <a:spAutoFit/>
          </a:bodyPr>
          <a:lstStyle/>
          <a:p>
            <a:r>
              <a:rPr lang="x-none" sz="1400" i="1" dirty="0">
                <a:latin typeface="Times New Roman" panose="02020603050405020304" pitchFamily="18" charset="0"/>
                <a:ea typeface="Calibri" panose="020F0502020204030204" pitchFamily="34" charset="0"/>
              </a:rPr>
              <a:t>Controlador </a:t>
            </a:r>
            <a:r>
              <a:rPr lang="x-none" sz="1400" i="1" dirty="0">
                <a:latin typeface="Times New Roman" panose="02020603050405020304" pitchFamily="18" charset="0"/>
              </a:rPr>
              <a:t>MYPIN TA4-SNR</a:t>
            </a:r>
            <a:endParaRPr lang="es-EC" sz="1400" i="1" dirty="0">
              <a:latin typeface="Times New Roman" panose="02020603050405020304" pitchFamily="18" charset="0"/>
            </a:endParaRPr>
          </a:p>
        </p:txBody>
      </p:sp>
      <p:sp>
        <p:nvSpPr>
          <p:cNvPr id="15" name="Rectángulo 14">
            <a:extLst>
              <a:ext uri="{FF2B5EF4-FFF2-40B4-BE49-F238E27FC236}">
                <a16:creationId xmlns:a16="http://schemas.microsoft.com/office/drawing/2014/main" id="{77BEC63A-FFE3-4974-BB72-306E30538D71}"/>
              </a:ext>
            </a:extLst>
          </p:cNvPr>
          <p:cNvSpPr/>
          <p:nvPr/>
        </p:nvSpPr>
        <p:spPr>
          <a:xfrm>
            <a:off x="5921336" y="4855751"/>
            <a:ext cx="1665841"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 (</a:t>
            </a:r>
            <a:r>
              <a:rPr lang="x-none" sz="1400" dirty="0" err="1">
                <a:latin typeface="Times New Roman" panose="02020603050405020304" pitchFamily="18" charset="0"/>
                <a:ea typeface="Calibri" panose="020F0502020204030204" pitchFamily="34" charset="0"/>
              </a:rPr>
              <a:t>Mypinchina</a:t>
            </a:r>
            <a:r>
              <a:rPr lang="x-none" sz="1400" dirty="0">
                <a:latin typeface="Times New Roman" panose="02020603050405020304" pitchFamily="18" charset="0"/>
                <a:ea typeface="Calibri" panose="020F0502020204030204" pitchFamily="34" charset="0"/>
              </a:rPr>
              <a:t>, 2016)</a:t>
            </a:r>
            <a:endParaRPr lang="es-EC" sz="1400" dirty="0"/>
          </a:p>
        </p:txBody>
      </p:sp>
      <p:graphicFrame>
        <p:nvGraphicFramePr>
          <p:cNvPr id="4" name="Tabla 3">
            <a:extLst>
              <a:ext uri="{FF2B5EF4-FFF2-40B4-BE49-F238E27FC236}">
                <a16:creationId xmlns:a16="http://schemas.microsoft.com/office/drawing/2014/main" id="{F22FEF93-4EA9-4C68-B53B-FE2F8A916888}"/>
              </a:ext>
            </a:extLst>
          </p:cNvPr>
          <p:cNvGraphicFramePr>
            <a:graphicFrameLocks noGrp="1"/>
          </p:cNvGraphicFramePr>
          <p:nvPr>
            <p:extLst>
              <p:ext uri="{D42A27DB-BD31-4B8C-83A1-F6EECF244321}">
                <p14:modId xmlns:p14="http://schemas.microsoft.com/office/powerpoint/2010/main" val="475690942"/>
              </p:ext>
            </p:extLst>
          </p:nvPr>
        </p:nvGraphicFramePr>
        <p:xfrm>
          <a:off x="8184529" y="2725260"/>
          <a:ext cx="3637915" cy="1407480"/>
        </p:xfrm>
        <a:graphic>
          <a:graphicData uri="http://schemas.openxmlformats.org/drawingml/2006/table">
            <a:tbl>
              <a:tblPr firstRow="1" firstCol="1" bandRow="1">
                <a:tableStyleId>{9D7B26C5-4107-4FEC-AEDC-1716B250A1EF}</a:tableStyleId>
              </a:tblPr>
              <a:tblGrid>
                <a:gridCol w="1707515">
                  <a:extLst>
                    <a:ext uri="{9D8B030D-6E8A-4147-A177-3AD203B41FA5}">
                      <a16:colId xmlns:a16="http://schemas.microsoft.com/office/drawing/2014/main" val="1470742993"/>
                    </a:ext>
                  </a:extLst>
                </a:gridCol>
                <a:gridCol w="1930400">
                  <a:extLst>
                    <a:ext uri="{9D8B030D-6E8A-4147-A177-3AD203B41FA5}">
                      <a16:colId xmlns:a16="http://schemas.microsoft.com/office/drawing/2014/main" val="1868727008"/>
                    </a:ext>
                  </a:extLst>
                </a:gridCol>
              </a:tblGrid>
              <a:tr h="226695">
                <a:tc>
                  <a:txBody>
                    <a:bodyPr/>
                    <a:lstStyle/>
                    <a:p>
                      <a:pPr marL="197485" indent="22225" algn="l">
                        <a:lnSpc>
                          <a:spcPct val="150000"/>
                        </a:lnSpc>
                        <a:spcAft>
                          <a:spcPts val="0"/>
                        </a:spcAft>
                      </a:pPr>
                      <a:r>
                        <a:rPr lang="x-none" sz="1400" dirty="0">
                          <a:effectLst/>
                        </a:rPr>
                        <a:t>Característica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163841"/>
                  </a:ext>
                </a:extLst>
              </a:tr>
              <a:tr h="226695">
                <a:tc>
                  <a:txBody>
                    <a:bodyPr/>
                    <a:lstStyle/>
                    <a:p>
                      <a:pPr marL="197485" indent="22225" algn="l">
                        <a:lnSpc>
                          <a:spcPct val="150000"/>
                        </a:lnSpc>
                        <a:spcAft>
                          <a:spcPts val="0"/>
                        </a:spcAft>
                      </a:pPr>
                      <a:r>
                        <a:rPr lang="x-none" sz="1400">
                          <a:effectLst/>
                        </a:rPr>
                        <a:t>Marca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MYPIN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4798008"/>
                  </a:ext>
                </a:extLst>
              </a:tr>
              <a:tr h="226695">
                <a:tc>
                  <a:txBody>
                    <a:bodyPr/>
                    <a:lstStyle/>
                    <a:p>
                      <a:pPr marL="197485" indent="22225" algn="l">
                        <a:lnSpc>
                          <a:spcPct val="150000"/>
                        </a:lnSpc>
                        <a:spcAft>
                          <a:spcPts val="0"/>
                        </a:spcAft>
                      </a:pPr>
                      <a:r>
                        <a:rPr lang="x-none" sz="1400">
                          <a:effectLst/>
                        </a:rPr>
                        <a:t>Modelo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TA4-SNR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2658365"/>
                  </a:ext>
                </a:extLst>
              </a:tr>
              <a:tr h="226695">
                <a:tc>
                  <a:txBody>
                    <a:bodyPr/>
                    <a:lstStyle/>
                    <a:p>
                      <a:pPr marL="197485" indent="22225" algn="l">
                        <a:lnSpc>
                          <a:spcPct val="150000"/>
                        </a:lnSpc>
                        <a:spcAft>
                          <a:spcPts val="0"/>
                        </a:spcAft>
                      </a:pPr>
                      <a:r>
                        <a:rPr lang="x-none" sz="1400" dirty="0">
                          <a:effectLst/>
                        </a:rPr>
                        <a:t>Rango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-199 a 600°C</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8849481"/>
                  </a:ext>
                </a:extLst>
              </a:tr>
              <a:tr h="226695">
                <a:tc>
                  <a:txBody>
                    <a:bodyPr/>
                    <a:lstStyle/>
                    <a:p>
                      <a:pPr marL="197485" indent="22225" algn="l">
                        <a:lnSpc>
                          <a:spcPct val="150000"/>
                        </a:lnSpc>
                        <a:spcAft>
                          <a:spcPts val="0"/>
                        </a:spcAft>
                      </a:pPr>
                      <a:r>
                        <a:rPr lang="x-none" sz="1400" dirty="0">
                          <a:effectLst/>
                        </a:rPr>
                        <a:t>Precisión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0.3%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5337791"/>
                  </a:ext>
                </a:extLst>
              </a:tr>
            </a:tbl>
          </a:graphicData>
        </a:graphic>
      </p:graphicFrame>
      <p:sp>
        <p:nvSpPr>
          <p:cNvPr id="17" name="CuadroTexto 16">
            <a:extLst>
              <a:ext uri="{FF2B5EF4-FFF2-40B4-BE49-F238E27FC236}">
                <a16:creationId xmlns:a16="http://schemas.microsoft.com/office/drawing/2014/main" id="{15DD83BA-7043-492F-9C42-9C25317FA3AE}"/>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35</a:t>
            </a:fld>
            <a:endParaRPr lang="es-EC" dirty="0"/>
          </a:p>
        </p:txBody>
      </p:sp>
    </p:spTree>
    <p:extLst>
      <p:ext uri="{BB962C8B-B14F-4D97-AF65-F5344CB8AC3E}">
        <p14:creationId xmlns:p14="http://schemas.microsoft.com/office/powerpoint/2010/main" val="7304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5" name="Marcador de contenido 2"/>
          <p:cNvSpPr txBox="1">
            <a:spLocks/>
          </p:cNvSpPr>
          <p:nvPr/>
        </p:nvSpPr>
        <p:spPr>
          <a:xfrm>
            <a:off x="7516368" y="2643293"/>
            <a:ext cx="3594481" cy="3425422"/>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C" dirty="0">
                <a:solidFill>
                  <a:schemeClr val="accent1"/>
                </a:solidFill>
              </a:rPr>
              <a:t>l</a:t>
            </a: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Control Proporcional Integral Derivativo. (Presión).</a:t>
            </a:r>
          </a:p>
        </p:txBody>
      </p:sp>
      <p:sp>
        <p:nvSpPr>
          <p:cNvPr id="9" name="CuadroTexto 8">
            <a:extLst>
              <a:ext uri="{FF2B5EF4-FFF2-40B4-BE49-F238E27FC236}">
                <a16:creationId xmlns:a16="http://schemas.microsoft.com/office/drawing/2014/main" id="{25748F08-D229-4316-8904-E7FC7FDC10C0}"/>
              </a:ext>
            </a:extLst>
          </p:cNvPr>
          <p:cNvSpPr txBox="1"/>
          <p:nvPr/>
        </p:nvSpPr>
        <p:spPr>
          <a:xfrm>
            <a:off x="304065" y="1634094"/>
            <a:ext cx="4814727" cy="2222403"/>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El control PID seleccionado es de marca AUTONICS modelo TZ4ST, debido a que el mismo admite una señal de entrada de corriente en un rango de 4 – 20 </a:t>
            </a:r>
            <a:r>
              <a:rPr lang="en-US" dirty="0"/>
              <a:t>[mA].</a:t>
            </a:r>
            <a:endParaRPr lang="es-EC" dirty="0"/>
          </a:p>
        </p:txBody>
      </p:sp>
      <p:sp>
        <p:nvSpPr>
          <p:cNvPr id="11" name="Rectángulo 10">
            <a:extLst>
              <a:ext uri="{FF2B5EF4-FFF2-40B4-BE49-F238E27FC236}">
                <a16:creationId xmlns:a16="http://schemas.microsoft.com/office/drawing/2014/main" id="{496CD954-21DD-495E-BEED-BFB36B858C20}"/>
              </a:ext>
            </a:extLst>
          </p:cNvPr>
          <p:cNvSpPr/>
          <p:nvPr/>
        </p:nvSpPr>
        <p:spPr>
          <a:xfrm>
            <a:off x="8167338" y="1653501"/>
            <a:ext cx="3594481" cy="307777"/>
          </a:xfrm>
          <a:prstGeom prst="rect">
            <a:avLst/>
          </a:prstGeom>
        </p:spPr>
        <p:txBody>
          <a:bodyPr wrap="square">
            <a:spAutoFit/>
          </a:bodyPr>
          <a:lstStyle/>
          <a:p>
            <a:r>
              <a:rPr lang="es-EC" sz="1400" i="1" dirty="0"/>
              <a:t>Características del control Autonics TZ4ST.</a:t>
            </a:r>
          </a:p>
        </p:txBody>
      </p:sp>
      <p:sp>
        <p:nvSpPr>
          <p:cNvPr id="14" name="Rectángulo 13">
            <a:extLst>
              <a:ext uri="{FF2B5EF4-FFF2-40B4-BE49-F238E27FC236}">
                <a16:creationId xmlns:a16="http://schemas.microsoft.com/office/drawing/2014/main" id="{BB97D81E-9D93-45A8-BCF0-31B00D0E613B}"/>
              </a:ext>
            </a:extLst>
          </p:cNvPr>
          <p:cNvSpPr/>
          <p:nvPr/>
        </p:nvSpPr>
        <p:spPr>
          <a:xfrm>
            <a:off x="5570663" y="3950564"/>
            <a:ext cx="2269852"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Controlador Autonics TZ4ST</a:t>
            </a:r>
            <a:endParaRPr lang="es-EC" sz="1400" i="1" dirty="0">
              <a:latin typeface="Times New Roman" panose="02020603050405020304" pitchFamily="18" charset="0"/>
            </a:endParaRPr>
          </a:p>
        </p:txBody>
      </p:sp>
      <p:sp>
        <p:nvSpPr>
          <p:cNvPr id="15" name="Rectángulo 14">
            <a:extLst>
              <a:ext uri="{FF2B5EF4-FFF2-40B4-BE49-F238E27FC236}">
                <a16:creationId xmlns:a16="http://schemas.microsoft.com/office/drawing/2014/main" id="{77BEC63A-FFE3-4974-BB72-306E30538D71}"/>
              </a:ext>
            </a:extLst>
          </p:cNvPr>
          <p:cNvSpPr/>
          <p:nvPr/>
        </p:nvSpPr>
        <p:spPr>
          <a:xfrm>
            <a:off x="5850527" y="4346795"/>
            <a:ext cx="1505540"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 (Autonics, 2017))</a:t>
            </a:r>
            <a:endParaRPr lang="es-EC" sz="1400" dirty="0"/>
          </a:p>
        </p:txBody>
      </p:sp>
      <p:pic>
        <p:nvPicPr>
          <p:cNvPr id="13" name="Imagen 12">
            <a:extLst>
              <a:ext uri="{FF2B5EF4-FFF2-40B4-BE49-F238E27FC236}">
                <a16:creationId xmlns:a16="http://schemas.microsoft.com/office/drawing/2014/main" id="{1C5613AD-47C8-42EF-A057-E31D67E06C6A}"/>
              </a:ext>
            </a:extLst>
          </p:cNvPr>
          <p:cNvPicPr/>
          <p:nvPr/>
        </p:nvPicPr>
        <p:blipFill>
          <a:blip r:embed="rId2"/>
          <a:stretch>
            <a:fillRect/>
          </a:stretch>
        </p:blipFill>
        <p:spPr>
          <a:xfrm>
            <a:off x="5338305" y="1495114"/>
            <a:ext cx="2615032" cy="2327993"/>
          </a:xfrm>
          <a:prstGeom prst="rect">
            <a:avLst/>
          </a:prstGeom>
        </p:spPr>
      </p:pic>
      <p:graphicFrame>
        <p:nvGraphicFramePr>
          <p:cNvPr id="3" name="Tabla 2">
            <a:extLst>
              <a:ext uri="{FF2B5EF4-FFF2-40B4-BE49-F238E27FC236}">
                <a16:creationId xmlns:a16="http://schemas.microsoft.com/office/drawing/2014/main" id="{B6694D88-8E51-4832-93B7-F69555DF383A}"/>
              </a:ext>
            </a:extLst>
          </p:cNvPr>
          <p:cNvGraphicFramePr>
            <a:graphicFrameLocks noGrp="1"/>
          </p:cNvGraphicFramePr>
          <p:nvPr>
            <p:extLst>
              <p:ext uri="{D42A27DB-BD31-4B8C-83A1-F6EECF244321}">
                <p14:modId xmlns:p14="http://schemas.microsoft.com/office/powerpoint/2010/main" val="3477711057"/>
              </p:ext>
            </p:extLst>
          </p:nvPr>
        </p:nvGraphicFramePr>
        <p:xfrm>
          <a:off x="8242000" y="2088571"/>
          <a:ext cx="3637915" cy="1447422"/>
        </p:xfrm>
        <a:graphic>
          <a:graphicData uri="http://schemas.openxmlformats.org/drawingml/2006/table">
            <a:tbl>
              <a:tblPr firstRow="1" firstCol="1" bandRow="1">
                <a:tableStyleId>{9D7B26C5-4107-4FEC-AEDC-1716B250A1EF}</a:tableStyleId>
              </a:tblPr>
              <a:tblGrid>
                <a:gridCol w="1707515">
                  <a:extLst>
                    <a:ext uri="{9D8B030D-6E8A-4147-A177-3AD203B41FA5}">
                      <a16:colId xmlns:a16="http://schemas.microsoft.com/office/drawing/2014/main" val="2211964074"/>
                    </a:ext>
                  </a:extLst>
                </a:gridCol>
                <a:gridCol w="1930400">
                  <a:extLst>
                    <a:ext uri="{9D8B030D-6E8A-4147-A177-3AD203B41FA5}">
                      <a16:colId xmlns:a16="http://schemas.microsoft.com/office/drawing/2014/main" val="948964263"/>
                    </a:ext>
                  </a:extLst>
                </a:gridCol>
              </a:tblGrid>
              <a:tr h="226695">
                <a:tc>
                  <a:txBody>
                    <a:bodyPr/>
                    <a:lstStyle/>
                    <a:p>
                      <a:pPr marL="197485" indent="22225" algn="l">
                        <a:lnSpc>
                          <a:spcPct val="150000"/>
                        </a:lnSpc>
                        <a:spcAft>
                          <a:spcPts val="0"/>
                        </a:spcAft>
                      </a:pPr>
                      <a:r>
                        <a:rPr lang="x-none" sz="1200">
                          <a:effectLst/>
                        </a:rPr>
                        <a:t>Característica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dirty="0">
                          <a:effectLst/>
                        </a:rPr>
                        <a:t>Descripción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4033252"/>
                  </a:ext>
                </a:extLst>
              </a:tr>
              <a:tr h="226695">
                <a:tc>
                  <a:txBody>
                    <a:bodyPr/>
                    <a:lstStyle/>
                    <a:p>
                      <a:pPr marL="197485" indent="22225" algn="l">
                        <a:lnSpc>
                          <a:spcPct val="150000"/>
                        </a:lnSpc>
                        <a:spcAft>
                          <a:spcPts val="0"/>
                        </a:spcAft>
                      </a:pPr>
                      <a:r>
                        <a:rPr lang="x-none" sz="1200">
                          <a:effectLst/>
                        </a:rPr>
                        <a:t>Marca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a:effectLst/>
                        </a:rPr>
                        <a:t>Autonics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2659956"/>
                  </a:ext>
                </a:extLst>
              </a:tr>
              <a:tr h="226695">
                <a:tc>
                  <a:txBody>
                    <a:bodyPr/>
                    <a:lstStyle/>
                    <a:p>
                      <a:pPr marL="197485" indent="22225" algn="l">
                        <a:lnSpc>
                          <a:spcPct val="150000"/>
                        </a:lnSpc>
                        <a:spcAft>
                          <a:spcPts val="0"/>
                        </a:spcAft>
                      </a:pPr>
                      <a:r>
                        <a:rPr lang="x-none" sz="1200">
                          <a:effectLst/>
                        </a:rPr>
                        <a:t>Modelo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a:effectLst/>
                        </a:rPr>
                        <a:t>TZ4ST.</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4728943"/>
                  </a:ext>
                </a:extLst>
              </a:tr>
              <a:tr h="226695">
                <a:tc>
                  <a:txBody>
                    <a:bodyPr/>
                    <a:lstStyle/>
                    <a:p>
                      <a:pPr marL="197485" indent="22225" algn="l">
                        <a:lnSpc>
                          <a:spcPct val="150000"/>
                        </a:lnSpc>
                        <a:spcAft>
                          <a:spcPts val="0"/>
                        </a:spcAft>
                      </a:pPr>
                      <a:r>
                        <a:rPr lang="x-none" sz="1200">
                          <a:effectLst/>
                        </a:rPr>
                        <a:t>Entrada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a:effectLst/>
                        </a:rPr>
                        <a:t>4-20 mA - 0-10 V</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3474"/>
                  </a:ext>
                </a:extLst>
              </a:tr>
              <a:tr h="226695">
                <a:tc>
                  <a:txBody>
                    <a:bodyPr/>
                    <a:lstStyle/>
                    <a:p>
                      <a:pPr marL="197485" indent="22225" algn="l">
                        <a:lnSpc>
                          <a:spcPct val="150000"/>
                        </a:lnSpc>
                        <a:spcAft>
                          <a:spcPts val="0"/>
                        </a:spcAft>
                      </a:pPr>
                      <a:r>
                        <a:rPr lang="x-none" sz="1200">
                          <a:effectLst/>
                        </a:rPr>
                        <a:t>Salida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a:effectLst/>
                        </a:rPr>
                        <a:t>4-20 mA - 12 VDC</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6068669"/>
                  </a:ext>
                </a:extLst>
              </a:tr>
              <a:tr h="226695">
                <a:tc>
                  <a:txBody>
                    <a:bodyPr/>
                    <a:lstStyle/>
                    <a:p>
                      <a:pPr marL="197485" indent="22225" algn="l">
                        <a:lnSpc>
                          <a:spcPct val="150000"/>
                        </a:lnSpc>
                        <a:spcAft>
                          <a:spcPts val="0"/>
                        </a:spcAft>
                      </a:pPr>
                      <a:r>
                        <a:rPr lang="x-none" sz="1200" dirty="0">
                          <a:effectLst/>
                        </a:rPr>
                        <a:t>Precisión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200" dirty="0">
                          <a:effectLst/>
                        </a:rPr>
                        <a:t>0.3%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2136864"/>
                  </a:ext>
                </a:extLst>
              </a:tr>
            </a:tbl>
          </a:graphicData>
        </a:graphic>
      </p:graphicFrame>
      <p:sp>
        <p:nvSpPr>
          <p:cNvPr id="16" name="CuadroTexto 15">
            <a:extLst>
              <a:ext uri="{FF2B5EF4-FFF2-40B4-BE49-F238E27FC236}">
                <a16:creationId xmlns:a16="http://schemas.microsoft.com/office/drawing/2014/main" id="{F52911FD-1B02-433E-A9D0-C4281A5832D7}"/>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36</a:t>
            </a:fld>
            <a:endParaRPr lang="es-EC" dirty="0"/>
          </a:p>
        </p:txBody>
      </p:sp>
    </p:spTree>
    <p:extLst>
      <p:ext uri="{BB962C8B-B14F-4D97-AF65-F5344CB8AC3E}">
        <p14:creationId xmlns:p14="http://schemas.microsoft.com/office/powerpoint/2010/main" val="29411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Diseño del Sistema de Control. (Seguridad)</a:t>
            </a:r>
          </a:p>
        </p:txBody>
      </p:sp>
      <p:graphicFrame>
        <p:nvGraphicFramePr>
          <p:cNvPr id="12" name="Tabla 11">
            <a:extLst>
              <a:ext uri="{FF2B5EF4-FFF2-40B4-BE49-F238E27FC236}">
                <a16:creationId xmlns:a16="http://schemas.microsoft.com/office/drawing/2014/main" id="{63B18130-BA70-4179-A8AE-C1DBC7B77DF5}"/>
              </a:ext>
            </a:extLst>
          </p:cNvPr>
          <p:cNvGraphicFramePr>
            <a:graphicFrameLocks noGrp="1"/>
          </p:cNvGraphicFramePr>
          <p:nvPr>
            <p:extLst>
              <p:ext uri="{D42A27DB-BD31-4B8C-83A1-F6EECF244321}">
                <p14:modId xmlns:p14="http://schemas.microsoft.com/office/powerpoint/2010/main" val="3426623865"/>
              </p:ext>
            </p:extLst>
          </p:nvPr>
        </p:nvGraphicFramePr>
        <p:xfrm>
          <a:off x="1775520" y="1700808"/>
          <a:ext cx="8046640" cy="3152142"/>
        </p:xfrm>
        <a:graphic>
          <a:graphicData uri="http://schemas.openxmlformats.org/drawingml/2006/table">
            <a:tbl>
              <a:tblPr firstRow="1" firstCol="1" bandRow="1">
                <a:tableStyleId>{9D7B26C5-4107-4FEC-AEDC-1716B250A1EF}</a:tableStyleId>
              </a:tblPr>
              <a:tblGrid>
                <a:gridCol w="1152128">
                  <a:extLst>
                    <a:ext uri="{9D8B030D-6E8A-4147-A177-3AD203B41FA5}">
                      <a16:colId xmlns:a16="http://schemas.microsoft.com/office/drawing/2014/main" val="386906515"/>
                    </a:ext>
                  </a:extLst>
                </a:gridCol>
                <a:gridCol w="3960440">
                  <a:extLst>
                    <a:ext uri="{9D8B030D-6E8A-4147-A177-3AD203B41FA5}">
                      <a16:colId xmlns:a16="http://schemas.microsoft.com/office/drawing/2014/main" val="2898529364"/>
                    </a:ext>
                  </a:extLst>
                </a:gridCol>
                <a:gridCol w="2934072">
                  <a:extLst>
                    <a:ext uri="{9D8B030D-6E8A-4147-A177-3AD203B41FA5}">
                      <a16:colId xmlns:a16="http://schemas.microsoft.com/office/drawing/2014/main" val="2523327397"/>
                    </a:ext>
                  </a:extLst>
                </a:gridCol>
              </a:tblGrid>
              <a:tr h="410800">
                <a:tc>
                  <a:txBody>
                    <a:bodyPr/>
                    <a:lstStyle/>
                    <a:p>
                      <a:pPr marL="197485" indent="22225" algn="l">
                        <a:lnSpc>
                          <a:spcPct val="200000"/>
                        </a:lnSpc>
                        <a:spcAft>
                          <a:spcPts val="0"/>
                        </a:spcAft>
                      </a:pPr>
                      <a:r>
                        <a:rPr lang="x-none" sz="1400" dirty="0">
                          <a:effectLst/>
                        </a:rPr>
                        <a:t>Sensor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x-none" sz="1400" dirty="0">
                          <a:effectLst/>
                        </a:rPr>
                        <a:t>Variable Susceptible de Medición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Condición Para el Encendido del Supercalentador</a:t>
                      </a:r>
                    </a:p>
                  </a:txBody>
                  <a:tcPr marL="68580" marR="68580" marT="0" marB="0"/>
                </a:tc>
                <a:extLst>
                  <a:ext uri="{0D108BD9-81ED-4DB2-BD59-A6C34878D82A}">
                    <a16:rowId xmlns:a16="http://schemas.microsoft.com/office/drawing/2014/main" val="3587178804"/>
                  </a:ext>
                </a:extLst>
              </a:tr>
              <a:tr h="767534">
                <a:tc>
                  <a:txBody>
                    <a:bodyPr/>
                    <a:lstStyle/>
                    <a:p>
                      <a:pPr marL="197485" indent="22225" algn="l">
                        <a:lnSpc>
                          <a:spcPct val="200000"/>
                        </a:lnSpc>
                        <a:spcAft>
                          <a:spcPts val="0"/>
                        </a:spcAft>
                      </a:pPr>
                      <a:r>
                        <a:rPr lang="x-none" sz="1400" dirty="0">
                          <a:effectLst/>
                        </a:rPr>
                        <a:t>Sensor 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just">
                        <a:lnSpc>
                          <a:spcPct val="200000"/>
                        </a:lnSpc>
                        <a:spcAft>
                          <a:spcPts val="0"/>
                        </a:spcAft>
                      </a:pPr>
                      <a:r>
                        <a:rPr lang="x-none" sz="1400" dirty="0">
                          <a:effectLst/>
                        </a:rPr>
                        <a:t>Temperatura de la Superficie del Intercambiador de Calor (Serpentín) </a:t>
                      </a:r>
                    </a:p>
                  </a:txBody>
                  <a:tcPr marL="68580" marR="68580" marT="0" marB="0"/>
                </a:tc>
                <a:tc>
                  <a:txBody>
                    <a:bodyPr/>
                    <a:lstStyle/>
                    <a:p>
                      <a:pPr marL="197485" indent="22225" algn="ctr">
                        <a:lnSpc>
                          <a:spcPct val="200000"/>
                        </a:lnSpc>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250 °C &lt; Temperatura &lt; 280 °C</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7690587"/>
                  </a:ext>
                </a:extLst>
              </a:tr>
              <a:tr h="767534">
                <a:tc>
                  <a:txBody>
                    <a:bodyPr/>
                    <a:lstStyle/>
                    <a:p>
                      <a:pPr marL="197485" indent="22225" algn="l">
                        <a:lnSpc>
                          <a:spcPct val="200000"/>
                        </a:lnSpc>
                        <a:spcAft>
                          <a:spcPts val="0"/>
                        </a:spcAft>
                      </a:pPr>
                      <a:r>
                        <a:rPr lang="x-none" sz="1400" dirty="0">
                          <a:effectLst/>
                        </a:rPr>
                        <a:t>Sensor 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x-none" sz="1400" dirty="0">
                          <a:effectLst/>
                        </a:rPr>
                        <a:t>Presión de entrada de vapor al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ctr">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Presión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&gt; 30 [Psi].</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24770848"/>
                  </a:ext>
                </a:extLst>
              </a:tr>
              <a:tr h="567720">
                <a:tc>
                  <a:txBody>
                    <a:bodyPr/>
                    <a:lstStyle/>
                    <a:p>
                      <a:pPr marL="197485" indent="22225" algn="l">
                        <a:lnSpc>
                          <a:spcPct val="200000"/>
                        </a:lnSpc>
                        <a:spcAft>
                          <a:spcPts val="0"/>
                        </a:spcAft>
                      </a:pPr>
                      <a:r>
                        <a:rPr lang="x-none" sz="1400">
                          <a:effectLst/>
                        </a:rPr>
                        <a:t>Sensor 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x-none" sz="1400" dirty="0">
                          <a:effectLst/>
                        </a:rPr>
                        <a:t>Presión de salida de vapor del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ctr">
                        <a:lnSpc>
                          <a:spcPct val="200000"/>
                        </a:lnSpc>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Presi</a:t>
                      </a:r>
                      <a:r>
                        <a:rPr lang="es-EC" sz="1400" dirty="0" err="1">
                          <a:effectLst/>
                          <a:latin typeface="Times New Roman" panose="02020603050405020304" pitchFamily="18" charset="0"/>
                          <a:ea typeface="Calibri" panose="020F0502020204030204" pitchFamily="34" charset="0"/>
                          <a:cs typeface="Times New Roman" panose="02020603050405020304" pitchFamily="18" charset="0"/>
                        </a:rPr>
                        <a:t>ón</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&lt; </a:t>
                      </a: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110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[Psi].</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0671573"/>
                  </a:ext>
                </a:extLst>
              </a:tr>
            </a:tbl>
          </a:graphicData>
        </a:graphic>
      </p:graphicFrame>
      <p:sp>
        <p:nvSpPr>
          <p:cNvPr id="13" name="CuadroTexto 12">
            <a:extLst>
              <a:ext uri="{FF2B5EF4-FFF2-40B4-BE49-F238E27FC236}">
                <a16:creationId xmlns:a16="http://schemas.microsoft.com/office/drawing/2014/main" id="{01444DBC-E3CC-4147-9077-47EF795FAE16}"/>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37</a:t>
            </a:fld>
            <a:endParaRPr lang="es-EC" dirty="0"/>
          </a:p>
        </p:txBody>
      </p:sp>
    </p:spTree>
    <p:extLst>
      <p:ext uri="{BB962C8B-B14F-4D97-AF65-F5344CB8AC3E}">
        <p14:creationId xmlns:p14="http://schemas.microsoft.com/office/powerpoint/2010/main" val="28948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11449272"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Diseño del sistema eléctrico, electrónico, control y de adquisición de datos principal</a:t>
            </a:r>
          </a:p>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pic>
        <p:nvPicPr>
          <p:cNvPr id="6" name="Imagen 5">
            <a:extLst>
              <a:ext uri="{FF2B5EF4-FFF2-40B4-BE49-F238E27FC236}">
                <a16:creationId xmlns:a16="http://schemas.microsoft.com/office/drawing/2014/main" id="{ECD9CBC3-7EB9-4E49-855A-7A64042F1CD4}"/>
              </a:ext>
            </a:extLst>
          </p:cNvPr>
          <p:cNvPicPr/>
          <p:nvPr/>
        </p:nvPicPr>
        <p:blipFill>
          <a:blip r:embed="rId2"/>
          <a:stretch>
            <a:fillRect/>
          </a:stretch>
        </p:blipFill>
        <p:spPr>
          <a:xfrm>
            <a:off x="1703512" y="1839530"/>
            <a:ext cx="9061044" cy="3934118"/>
          </a:xfrm>
          <a:prstGeom prst="rect">
            <a:avLst/>
          </a:prstGeom>
        </p:spPr>
      </p:pic>
      <p:sp>
        <p:nvSpPr>
          <p:cNvPr id="9" name="CuadroTexto 8">
            <a:extLst>
              <a:ext uri="{FF2B5EF4-FFF2-40B4-BE49-F238E27FC236}">
                <a16:creationId xmlns:a16="http://schemas.microsoft.com/office/drawing/2014/main" id="{D55F71F5-3577-463E-9676-21C7B425FC5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38</a:t>
            </a:fld>
            <a:endParaRPr lang="es-EC" dirty="0"/>
          </a:p>
        </p:txBody>
      </p:sp>
    </p:spTree>
    <p:extLst>
      <p:ext uri="{BB962C8B-B14F-4D97-AF65-F5344CB8AC3E}">
        <p14:creationId xmlns:p14="http://schemas.microsoft.com/office/powerpoint/2010/main" val="18195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Sistema de adquisición de datos secundario</a:t>
            </a:r>
          </a:p>
        </p:txBody>
      </p:sp>
      <p:sp>
        <p:nvSpPr>
          <p:cNvPr id="9" name="CuadroTexto 8">
            <a:extLst>
              <a:ext uri="{FF2B5EF4-FFF2-40B4-BE49-F238E27FC236}">
                <a16:creationId xmlns:a16="http://schemas.microsoft.com/office/drawing/2014/main" id="{25748F08-D229-4316-8904-E7FC7FDC10C0}"/>
              </a:ext>
            </a:extLst>
          </p:cNvPr>
          <p:cNvSpPr txBox="1"/>
          <p:nvPr/>
        </p:nvSpPr>
        <p:spPr>
          <a:xfrm>
            <a:off x="304065" y="1634094"/>
            <a:ext cx="11552575" cy="4992392"/>
          </a:xfrm>
          <a:prstGeom prst="rect">
            <a:avLst/>
          </a:prstGeom>
          <a:noFill/>
        </p:spPr>
        <p:txBody>
          <a:bodyPr wrap="square" rtlCol="0">
            <a:spAutoFit/>
          </a:bodyPr>
          <a:lstStyle/>
          <a:p>
            <a:pPr algn="just">
              <a:lnSpc>
                <a:spcPct val="200000"/>
              </a:lnSpc>
            </a:pPr>
            <a:r>
              <a:rPr lang="es-EC" dirty="0"/>
              <a:t>El sistema de adquisición de datos secundario utilizará como recursos los softwares </a:t>
            </a:r>
            <a:r>
              <a:rPr lang="es-EC" dirty="0" err="1"/>
              <a:t>arduino</a:t>
            </a:r>
            <a:r>
              <a:rPr lang="es-EC" dirty="0"/>
              <a:t> y </a:t>
            </a:r>
            <a:r>
              <a:rPr lang="es-EC" dirty="0" err="1"/>
              <a:t>MatLab</a:t>
            </a:r>
            <a:r>
              <a:rPr lang="es-EC" dirty="0"/>
              <a:t>, los cuales nos permitirán la visualización de las gráficas en función del tiempo de:</a:t>
            </a:r>
          </a:p>
          <a:p>
            <a:pPr marL="285750" indent="-285750" algn="just">
              <a:lnSpc>
                <a:spcPct val="200000"/>
              </a:lnSpc>
              <a:buFont typeface="Wingdings" panose="05000000000000000000" pitchFamily="2" charset="2"/>
              <a:buChar char="Ø"/>
            </a:pPr>
            <a:endParaRPr lang="es-EC" dirty="0"/>
          </a:p>
          <a:p>
            <a:pPr marL="285750" indent="-285750" algn="just">
              <a:lnSpc>
                <a:spcPct val="200000"/>
              </a:lnSpc>
              <a:buFont typeface="Arial" panose="020B0604020202020204" pitchFamily="34" charset="0"/>
              <a:buChar char="–"/>
            </a:pPr>
            <a:r>
              <a:rPr lang="es-EC" dirty="0"/>
              <a:t>Temperatura de entrada del Vapor al Supercalentador</a:t>
            </a:r>
          </a:p>
          <a:p>
            <a:pPr marL="285750" indent="-285750" algn="just">
              <a:lnSpc>
                <a:spcPct val="200000"/>
              </a:lnSpc>
              <a:buFont typeface="Arial" panose="020B0604020202020204" pitchFamily="34" charset="0"/>
              <a:buChar char="–"/>
            </a:pPr>
            <a:r>
              <a:rPr lang="es-EC" dirty="0"/>
              <a:t>Temperatura de Salida del Vapor del Supercalentador</a:t>
            </a:r>
          </a:p>
          <a:p>
            <a:pPr marL="285750" indent="-285750" algn="just">
              <a:lnSpc>
                <a:spcPct val="200000"/>
              </a:lnSpc>
              <a:buFont typeface="Arial" panose="020B0604020202020204" pitchFamily="34" charset="0"/>
              <a:buChar char="–"/>
            </a:pPr>
            <a:r>
              <a:rPr lang="es-EC" dirty="0"/>
              <a:t>Presión de Entrada del Vapor al Supercalentador</a:t>
            </a:r>
          </a:p>
          <a:p>
            <a:pPr marL="285750" indent="-285750" algn="just">
              <a:lnSpc>
                <a:spcPct val="200000"/>
              </a:lnSpc>
              <a:buFont typeface="Arial" panose="020B0604020202020204" pitchFamily="34" charset="0"/>
              <a:buChar char="–"/>
            </a:pPr>
            <a:r>
              <a:rPr lang="es-EC" dirty="0"/>
              <a:t>Presión de Salida del Vapor del Supercalentador.</a:t>
            </a:r>
          </a:p>
          <a:p>
            <a:pPr marL="285750" indent="-285750" algn="just">
              <a:lnSpc>
                <a:spcPct val="200000"/>
              </a:lnSpc>
              <a:buFont typeface="Wingdings" panose="05000000000000000000" pitchFamily="2" charset="2"/>
              <a:buChar char="Ø"/>
            </a:pPr>
            <a:endParaRPr lang="es-EC" dirty="0"/>
          </a:p>
          <a:p>
            <a:pPr marL="285750" indent="-285750" algn="just">
              <a:lnSpc>
                <a:spcPct val="200000"/>
              </a:lnSpc>
              <a:buFont typeface="Wingdings" panose="05000000000000000000" pitchFamily="2" charset="2"/>
              <a:buChar char="Ø"/>
            </a:pPr>
            <a:endParaRPr lang="es-EC" dirty="0"/>
          </a:p>
        </p:txBody>
      </p:sp>
      <p:pic>
        <p:nvPicPr>
          <p:cNvPr id="12" name="Imagen 11">
            <a:extLst>
              <a:ext uri="{FF2B5EF4-FFF2-40B4-BE49-F238E27FC236}">
                <a16:creationId xmlns:a16="http://schemas.microsoft.com/office/drawing/2014/main" id="{2887034E-6BFC-4A11-BA55-BA1A9429593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040216" y="2923403"/>
            <a:ext cx="2873520" cy="2148012"/>
          </a:xfrm>
          <a:prstGeom prst="rect">
            <a:avLst/>
          </a:prstGeom>
        </p:spPr>
      </p:pic>
      <p:sp>
        <p:nvSpPr>
          <p:cNvPr id="16" name="Rectángulo 15">
            <a:extLst>
              <a:ext uri="{FF2B5EF4-FFF2-40B4-BE49-F238E27FC236}">
                <a16:creationId xmlns:a16="http://schemas.microsoft.com/office/drawing/2014/main" id="{27E0D314-6CE3-4E43-9657-D4BA59889391}"/>
              </a:ext>
            </a:extLst>
          </p:cNvPr>
          <p:cNvSpPr/>
          <p:nvPr/>
        </p:nvSpPr>
        <p:spPr>
          <a:xfrm>
            <a:off x="8909350" y="5094220"/>
            <a:ext cx="1191095"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Arduino UNO</a:t>
            </a:r>
            <a:endParaRPr lang="es-EC" sz="1400" i="1" dirty="0">
              <a:latin typeface="Times New Roman" panose="02020603050405020304" pitchFamily="18" charset="0"/>
            </a:endParaRPr>
          </a:p>
        </p:txBody>
      </p:sp>
      <p:sp>
        <p:nvSpPr>
          <p:cNvPr id="17" name="Rectángulo 16">
            <a:extLst>
              <a:ext uri="{FF2B5EF4-FFF2-40B4-BE49-F238E27FC236}">
                <a16:creationId xmlns:a16="http://schemas.microsoft.com/office/drawing/2014/main" id="{D4775B74-11D4-4B35-ACF2-F9BA72092384}"/>
              </a:ext>
            </a:extLst>
          </p:cNvPr>
          <p:cNvSpPr/>
          <p:nvPr/>
        </p:nvSpPr>
        <p:spPr>
          <a:xfrm>
            <a:off x="8752128" y="5467646"/>
            <a:ext cx="1394934"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 (Arduino, 2017)</a:t>
            </a:r>
            <a:endParaRPr lang="es-EC" sz="1400" dirty="0"/>
          </a:p>
        </p:txBody>
      </p:sp>
      <p:sp>
        <p:nvSpPr>
          <p:cNvPr id="18" name="CuadroTexto 17">
            <a:extLst>
              <a:ext uri="{FF2B5EF4-FFF2-40B4-BE49-F238E27FC236}">
                <a16:creationId xmlns:a16="http://schemas.microsoft.com/office/drawing/2014/main" id="{DFC908DF-738F-4391-AFCA-E08F02B6474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39</a:t>
            </a:fld>
            <a:endParaRPr lang="es-EC" dirty="0"/>
          </a:p>
        </p:txBody>
      </p:sp>
    </p:spTree>
    <p:extLst>
      <p:ext uri="{BB962C8B-B14F-4D97-AF65-F5344CB8AC3E}">
        <p14:creationId xmlns:p14="http://schemas.microsoft.com/office/powerpoint/2010/main" val="411729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Justificación</a:t>
            </a:r>
            <a:endParaRPr lang="es-ES_tradnl" sz="3500" i="0" u="sng" dirty="0">
              <a:solidFill>
                <a:srgbClr val="002060"/>
              </a:solidFill>
              <a:effectLst/>
            </a:endParaRPr>
          </a:p>
        </p:txBody>
      </p:sp>
      <p:sp>
        <p:nvSpPr>
          <p:cNvPr id="4" name="CuadroTexto 3">
            <a:extLst>
              <a:ext uri="{FF2B5EF4-FFF2-40B4-BE49-F238E27FC236}">
                <a16:creationId xmlns:a16="http://schemas.microsoft.com/office/drawing/2014/main" id="{9348C3D0-0170-47D6-B810-2BDB2D22B34B}"/>
              </a:ext>
            </a:extLst>
          </p:cNvPr>
          <p:cNvSpPr txBox="1"/>
          <p:nvPr/>
        </p:nvSpPr>
        <p:spPr>
          <a:xfrm>
            <a:off x="515380" y="1340768"/>
            <a:ext cx="11161240" cy="2585323"/>
          </a:xfrm>
          <a:prstGeom prst="rect">
            <a:avLst/>
          </a:prstGeom>
          <a:noFill/>
        </p:spPr>
        <p:txBody>
          <a:bodyPr wrap="square" rtlCol="0">
            <a:spAutoFit/>
          </a:bodyPr>
          <a:lstStyle/>
          <a:p>
            <a:pPr algn="just">
              <a:lnSpc>
                <a:spcPct val="200000"/>
              </a:lnSpc>
            </a:pPr>
            <a:r>
              <a:rPr lang="es-EC" dirty="0"/>
              <a:t>El supercalentador forma parte del ciclo Rankine, ciclo en el que se pueden realizar análisis de fenómenos de transporte, balances energéticos y exegéticos dentro de las prácticas de laboratorio en las asignaturas de Termodinámica, Termodinámica aplicada y Diseño térmico, cátedras de las forman parte alrededor de 90 alumnos cada semestre.</a:t>
            </a:r>
          </a:p>
          <a:p>
            <a:endParaRPr lang="es-EC" dirty="0"/>
          </a:p>
        </p:txBody>
      </p:sp>
      <p:sp>
        <p:nvSpPr>
          <p:cNvPr id="14" name="CuadroTexto 13">
            <a:extLst>
              <a:ext uri="{FF2B5EF4-FFF2-40B4-BE49-F238E27FC236}">
                <a16:creationId xmlns:a16="http://schemas.microsoft.com/office/drawing/2014/main" id="{E9B6AF51-1200-457F-A8D1-E147C9ED2ECC}"/>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a:t>
            </a:fld>
            <a:endParaRPr lang="es-EC" dirty="0"/>
          </a:p>
        </p:txBody>
      </p:sp>
    </p:spTree>
    <p:extLst>
      <p:ext uri="{BB962C8B-B14F-4D97-AF65-F5344CB8AC3E}">
        <p14:creationId xmlns:p14="http://schemas.microsoft.com/office/powerpoint/2010/main" val="30476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Acondicionamiento de Señal</a:t>
            </a:r>
          </a:p>
        </p:txBody>
      </p:sp>
      <p:sp>
        <p:nvSpPr>
          <p:cNvPr id="16" name="Rectángulo 15">
            <a:extLst>
              <a:ext uri="{FF2B5EF4-FFF2-40B4-BE49-F238E27FC236}">
                <a16:creationId xmlns:a16="http://schemas.microsoft.com/office/drawing/2014/main" id="{27E0D314-6CE3-4E43-9657-D4BA59889391}"/>
              </a:ext>
            </a:extLst>
          </p:cNvPr>
          <p:cNvSpPr/>
          <p:nvPr/>
        </p:nvSpPr>
        <p:spPr>
          <a:xfrm>
            <a:off x="7248128" y="4557895"/>
            <a:ext cx="2143536"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Módulo HiLetgo Max 6675</a:t>
            </a:r>
            <a:endParaRPr lang="es-EC" sz="1400" i="1" dirty="0">
              <a:latin typeface="Times New Roman" panose="02020603050405020304" pitchFamily="18" charset="0"/>
            </a:endParaRPr>
          </a:p>
        </p:txBody>
      </p:sp>
      <p:sp>
        <p:nvSpPr>
          <p:cNvPr id="17" name="Rectángulo 16">
            <a:extLst>
              <a:ext uri="{FF2B5EF4-FFF2-40B4-BE49-F238E27FC236}">
                <a16:creationId xmlns:a16="http://schemas.microsoft.com/office/drawing/2014/main" id="{D4775B74-11D4-4B35-ACF2-F9BA72092384}"/>
              </a:ext>
            </a:extLst>
          </p:cNvPr>
          <p:cNvSpPr/>
          <p:nvPr/>
        </p:nvSpPr>
        <p:spPr>
          <a:xfrm>
            <a:off x="7392653" y="4938157"/>
            <a:ext cx="2034531" cy="307777"/>
          </a:xfrm>
          <a:prstGeom prst="rect">
            <a:avLst/>
          </a:prstGeom>
        </p:spPr>
        <p:txBody>
          <a:bodyPr wrap="none">
            <a:spAutoFit/>
          </a:bodyPr>
          <a:lstStyle/>
          <a:p>
            <a:r>
              <a:rPr lang="x-none" sz="1400" dirty="0">
                <a:latin typeface="Times New Roman" panose="02020603050405020304" pitchFamily="18" charset="0"/>
                <a:ea typeface="Calibri" panose="020F0502020204030204" pitchFamily="34" charset="0"/>
              </a:rPr>
              <a:t> (</a:t>
            </a:r>
            <a:r>
              <a:rPr lang="x-none" sz="1400" dirty="0" err="1">
                <a:latin typeface="Times New Roman" panose="02020603050405020304" pitchFamily="18" charset="0"/>
                <a:ea typeface="Calibri" panose="020F0502020204030204" pitchFamily="34" charset="0"/>
              </a:rPr>
              <a:t>Maximintegrated</a:t>
            </a:r>
            <a:r>
              <a:rPr lang="x-none" sz="1400" dirty="0">
                <a:latin typeface="Times New Roman" panose="02020603050405020304" pitchFamily="18" charset="0"/>
                <a:ea typeface="Calibri" panose="020F0502020204030204" pitchFamily="34" charset="0"/>
              </a:rPr>
              <a:t>, 2017)</a:t>
            </a:r>
            <a:endParaRPr lang="es-EC" sz="1400" dirty="0"/>
          </a:p>
        </p:txBody>
      </p:sp>
      <p:pic>
        <p:nvPicPr>
          <p:cNvPr id="10" name="Imagen 9">
            <a:extLst>
              <a:ext uri="{FF2B5EF4-FFF2-40B4-BE49-F238E27FC236}">
                <a16:creationId xmlns:a16="http://schemas.microsoft.com/office/drawing/2014/main" id="{A06FF2C9-AAF3-4057-A6BB-ED59E9564E53}"/>
              </a:ext>
            </a:extLst>
          </p:cNvPr>
          <p:cNvPicPr/>
          <p:nvPr/>
        </p:nvPicPr>
        <p:blipFill>
          <a:blip r:embed="rId2"/>
          <a:stretch>
            <a:fillRect/>
          </a:stretch>
        </p:blipFill>
        <p:spPr>
          <a:xfrm>
            <a:off x="1703512" y="1839530"/>
            <a:ext cx="3456384" cy="2874032"/>
          </a:xfrm>
          <a:prstGeom prst="rect">
            <a:avLst/>
          </a:prstGeom>
        </p:spPr>
      </p:pic>
      <p:sp>
        <p:nvSpPr>
          <p:cNvPr id="13" name="Rectángulo 12">
            <a:extLst>
              <a:ext uri="{FF2B5EF4-FFF2-40B4-BE49-F238E27FC236}">
                <a16:creationId xmlns:a16="http://schemas.microsoft.com/office/drawing/2014/main" id="{B18EFC0B-39AF-44D0-98F1-6278EB473D41}"/>
              </a:ext>
            </a:extLst>
          </p:cNvPr>
          <p:cNvSpPr/>
          <p:nvPr/>
        </p:nvSpPr>
        <p:spPr>
          <a:xfrm>
            <a:off x="1703512" y="4711265"/>
            <a:ext cx="3611823" cy="307777"/>
          </a:xfrm>
          <a:prstGeom prst="rect">
            <a:avLst/>
          </a:prstGeom>
        </p:spPr>
        <p:txBody>
          <a:bodyPr wrap="none">
            <a:spAutoFit/>
          </a:bodyPr>
          <a:lstStyle/>
          <a:p>
            <a:r>
              <a:rPr lang="es-EC" sz="1400" i="1" dirty="0">
                <a:latin typeface="Times New Roman" panose="02020603050405020304" pitchFamily="18" charset="0"/>
                <a:ea typeface="Calibri" panose="020F0502020204030204" pitchFamily="34" charset="0"/>
              </a:rPr>
              <a:t>Módulo de Acondicionamiento de Señal LM YN</a:t>
            </a:r>
            <a:endParaRPr lang="es-EC" sz="1400" i="1" dirty="0">
              <a:latin typeface="Times New Roman" panose="02020603050405020304" pitchFamily="18" charset="0"/>
            </a:endParaRPr>
          </a:p>
        </p:txBody>
      </p:sp>
      <p:sp>
        <p:nvSpPr>
          <p:cNvPr id="14" name="Rectángulo 13">
            <a:extLst>
              <a:ext uri="{FF2B5EF4-FFF2-40B4-BE49-F238E27FC236}">
                <a16:creationId xmlns:a16="http://schemas.microsoft.com/office/drawing/2014/main" id="{B49814B4-C2C4-4881-86EC-8C247E9AD31F}"/>
              </a:ext>
            </a:extLst>
          </p:cNvPr>
          <p:cNvSpPr/>
          <p:nvPr/>
        </p:nvSpPr>
        <p:spPr>
          <a:xfrm>
            <a:off x="2673323" y="5038855"/>
            <a:ext cx="1516762" cy="307777"/>
          </a:xfrm>
          <a:prstGeom prst="rect">
            <a:avLst/>
          </a:prstGeom>
        </p:spPr>
        <p:txBody>
          <a:bodyPr wrap="none">
            <a:spAutoFit/>
          </a:bodyPr>
          <a:lstStyle/>
          <a:p>
            <a:r>
              <a:rPr lang="es-EC" sz="1400" dirty="0"/>
              <a:t> (</a:t>
            </a:r>
            <a:r>
              <a:rPr lang="es-EC" sz="1400" dirty="0" err="1"/>
              <a:t>Icstation</a:t>
            </a:r>
            <a:r>
              <a:rPr lang="es-EC" sz="1400" dirty="0"/>
              <a:t>, 2017)</a:t>
            </a:r>
          </a:p>
        </p:txBody>
      </p:sp>
      <p:pic>
        <p:nvPicPr>
          <p:cNvPr id="15" name="Imagen 14">
            <a:extLst>
              <a:ext uri="{FF2B5EF4-FFF2-40B4-BE49-F238E27FC236}">
                <a16:creationId xmlns:a16="http://schemas.microsoft.com/office/drawing/2014/main" id="{C513F63D-C034-44B6-9ED8-AE0927279A8A}"/>
              </a:ext>
            </a:extLst>
          </p:cNvPr>
          <p:cNvPicPr/>
          <p:nvPr/>
        </p:nvPicPr>
        <p:blipFill>
          <a:blip r:embed="rId3"/>
          <a:stretch>
            <a:fillRect/>
          </a:stretch>
        </p:blipFill>
        <p:spPr>
          <a:xfrm>
            <a:off x="6645858" y="2179950"/>
            <a:ext cx="3184150" cy="2153350"/>
          </a:xfrm>
          <a:prstGeom prst="rect">
            <a:avLst/>
          </a:prstGeom>
        </p:spPr>
      </p:pic>
      <p:sp>
        <p:nvSpPr>
          <p:cNvPr id="18" name="CuadroTexto 17">
            <a:extLst>
              <a:ext uri="{FF2B5EF4-FFF2-40B4-BE49-F238E27FC236}">
                <a16:creationId xmlns:a16="http://schemas.microsoft.com/office/drawing/2014/main" id="{DF6F3F56-FD99-4E80-B94A-5AE9F29DBD5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40</a:t>
            </a:fld>
            <a:endParaRPr lang="es-EC" dirty="0"/>
          </a:p>
        </p:txBody>
      </p:sp>
    </p:spTree>
    <p:extLst>
      <p:ext uri="{BB962C8B-B14F-4D97-AF65-F5344CB8AC3E}">
        <p14:creationId xmlns:p14="http://schemas.microsoft.com/office/powerpoint/2010/main" val="23294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11449272"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Esquema de conexiones del sistema de adquisición de datos secundario</a:t>
            </a:r>
          </a:p>
        </p:txBody>
      </p:sp>
      <p:pic>
        <p:nvPicPr>
          <p:cNvPr id="9" name="Imagen 8">
            <a:extLst>
              <a:ext uri="{FF2B5EF4-FFF2-40B4-BE49-F238E27FC236}">
                <a16:creationId xmlns:a16="http://schemas.microsoft.com/office/drawing/2014/main" id="{3939EA60-EF89-4F29-88B5-C92A8D6BC366}"/>
              </a:ext>
            </a:extLst>
          </p:cNvPr>
          <p:cNvPicPr/>
          <p:nvPr/>
        </p:nvPicPr>
        <p:blipFill>
          <a:blip r:embed="rId2" cstate="print">
            <a:lum contrast="40000"/>
            <a:extLst>
              <a:ext uri="{28A0092B-C50C-407E-A947-70E740481C1C}">
                <a14:useLocalDpi xmlns:a14="http://schemas.microsoft.com/office/drawing/2010/main" val="0"/>
              </a:ext>
            </a:extLst>
          </a:blip>
          <a:srcRect/>
          <a:stretch>
            <a:fillRect/>
          </a:stretch>
        </p:blipFill>
        <p:spPr bwMode="auto">
          <a:xfrm>
            <a:off x="2531604" y="1503958"/>
            <a:ext cx="7668852" cy="4301306"/>
          </a:xfrm>
          <a:prstGeom prst="rect">
            <a:avLst/>
          </a:prstGeom>
          <a:noFill/>
          <a:ln>
            <a:noFill/>
          </a:ln>
        </p:spPr>
      </p:pic>
      <p:sp>
        <p:nvSpPr>
          <p:cNvPr id="10" name="CuadroTexto 9">
            <a:extLst>
              <a:ext uri="{FF2B5EF4-FFF2-40B4-BE49-F238E27FC236}">
                <a16:creationId xmlns:a16="http://schemas.microsoft.com/office/drawing/2014/main" id="{481860A0-74D7-4336-995B-7D2D53558764}"/>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41</a:t>
            </a:fld>
            <a:endParaRPr lang="es-EC" dirty="0"/>
          </a:p>
        </p:txBody>
      </p:sp>
    </p:spTree>
    <p:extLst>
      <p:ext uri="{BB962C8B-B14F-4D97-AF65-F5344CB8AC3E}">
        <p14:creationId xmlns:p14="http://schemas.microsoft.com/office/powerpoint/2010/main" val="273377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Mantenimiento de V Escalón</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11449272"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Interfaz Gráfica del sistema de adquisición de datos secundario</a:t>
            </a:r>
          </a:p>
        </p:txBody>
      </p:sp>
      <p:pic>
        <p:nvPicPr>
          <p:cNvPr id="6" name="Imagen 5">
            <a:extLst>
              <a:ext uri="{FF2B5EF4-FFF2-40B4-BE49-F238E27FC236}">
                <a16:creationId xmlns:a16="http://schemas.microsoft.com/office/drawing/2014/main" id="{05BA465C-0ADA-4A50-90AF-BC382BB6027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639616" y="1482501"/>
            <a:ext cx="7084452" cy="4445339"/>
          </a:xfrm>
          <a:prstGeom prst="rect">
            <a:avLst/>
          </a:prstGeom>
        </p:spPr>
      </p:pic>
      <p:sp>
        <p:nvSpPr>
          <p:cNvPr id="10" name="CuadroTexto 9">
            <a:extLst>
              <a:ext uri="{FF2B5EF4-FFF2-40B4-BE49-F238E27FC236}">
                <a16:creationId xmlns:a16="http://schemas.microsoft.com/office/drawing/2014/main" id="{B523A930-2DDC-4AFD-8744-E3DDBAE04393}"/>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42</a:t>
            </a:fld>
            <a:endParaRPr lang="es-EC" dirty="0"/>
          </a:p>
        </p:txBody>
      </p:sp>
    </p:spTree>
    <p:extLst>
      <p:ext uri="{BB962C8B-B14F-4D97-AF65-F5344CB8AC3E}">
        <p14:creationId xmlns:p14="http://schemas.microsoft.com/office/powerpoint/2010/main" val="179004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Cálculo de la eficiencia de combustión del quemador.</a:t>
            </a:r>
          </a:p>
        </p:txBody>
      </p:sp>
      <p:sp>
        <p:nvSpPr>
          <p:cNvPr id="9" name="CuadroTexto 8">
            <a:extLst>
              <a:ext uri="{FF2B5EF4-FFF2-40B4-BE49-F238E27FC236}">
                <a16:creationId xmlns:a16="http://schemas.microsoft.com/office/drawing/2014/main" id="{25748F08-D229-4316-8904-E7FC7FDC10C0}"/>
              </a:ext>
            </a:extLst>
          </p:cNvPr>
          <p:cNvSpPr txBox="1"/>
          <p:nvPr/>
        </p:nvSpPr>
        <p:spPr>
          <a:xfrm>
            <a:off x="407369" y="1348344"/>
            <a:ext cx="6912767" cy="6100388"/>
          </a:xfrm>
          <a:prstGeom prst="rect">
            <a:avLst/>
          </a:prstGeom>
          <a:noFill/>
        </p:spPr>
        <p:txBody>
          <a:bodyPr wrap="square" rtlCol="0">
            <a:spAutoFit/>
          </a:bodyPr>
          <a:lstStyle/>
          <a:p>
            <a:pPr algn="just">
              <a:lnSpc>
                <a:spcPct val="200000"/>
              </a:lnSpc>
            </a:pPr>
            <a:r>
              <a:rPr lang="es-EC" dirty="0"/>
              <a:t>El cálculo se lo realizó mediante el análisis de las pérdidas por combustión:</a:t>
            </a:r>
          </a:p>
          <a:p>
            <a:pPr marL="285750" indent="-285750" algn="just">
              <a:lnSpc>
                <a:spcPct val="200000"/>
              </a:lnSpc>
              <a:buFont typeface="Arial" panose="020B0604020202020204" pitchFamily="34" charset="0"/>
              <a:buChar char="–"/>
            </a:pPr>
            <a:r>
              <a:rPr lang="es-EC" dirty="0"/>
              <a:t>Pérdida por calor sensible en gases de combustión.</a:t>
            </a:r>
          </a:p>
          <a:p>
            <a:pPr marL="285750" indent="-285750" algn="just">
              <a:lnSpc>
                <a:spcPct val="200000"/>
              </a:lnSpc>
              <a:buFont typeface="Arial" panose="020B0604020202020204" pitchFamily="34" charset="0"/>
              <a:buChar char="–"/>
            </a:pPr>
            <a:r>
              <a:rPr lang="es-EC" dirty="0"/>
              <a:t>Pérdida de calor por vapor de agua proveniente en la humedad del aire.</a:t>
            </a:r>
          </a:p>
          <a:p>
            <a:pPr marL="285750" indent="-285750" algn="just">
              <a:lnSpc>
                <a:spcPct val="200000"/>
              </a:lnSpc>
              <a:buFont typeface="Arial" panose="020B0604020202020204" pitchFamily="34" charset="0"/>
              <a:buChar char="–"/>
            </a:pPr>
            <a:r>
              <a:rPr lang="es-EC" dirty="0"/>
              <a:t>Pérdidas por radiación.</a:t>
            </a:r>
          </a:p>
          <a:p>
            <a:pPr marL="285750" indent="-285750" algn="just">
              <a:lnSpc>
                <a:spcPct val="200000"/>
              </a:lnSpc>
              <a:buFont typeface="Arial" panose="020B0604020202020204" pitchFamily="34" charset="0"/>
              <a:buChar char="–"/>
            </a:pPr>
            <a:r>
              <a:rPr lang="es-EC" dirty="0"/>
              <a:t>Pérdida de calor por combustión incompleta de carbono.</a:t>
            </a:r>
          </a:p>
          <a:p>
            <a:pPr marL="285750" indent="-285750" algn="just">
              <a:lnSpc>
                <a:spcPct val="200000"/>
              </a:lnSpc>
              <a:buFont typeface="Arial" panose="020B0604020202020204" pitchFamily="34" charset="0"/>
              <a:buChar char="–"/>
            </a:pPr>
            <a:r>
              <a:rPr lang="es-EC" dirty="0"/>
              <a:t>Pérdida de calor en el vapor de agua proveniente del hidrogeno del combustible.</a:t>
            </a:r>
          </a:p>
          <a:p>
            <a:pPr marL="285750" indent="-285750" algn="just">
              <a:lnSpc>
                <a:spcPct val="200000"/>
              </a:lnSpc>
              <a:buFont typeface="Wingdings" panose="05000000000000000000" pitchFamily="2" charset="2"/>
              <a:buChar char="Ø"/>
            </a:pPr>
            <a:endParaRPr lang="es-EC" dirty="0"/>
          </a:p>
          <a:p>
            <a:pPr marL="285750" indent="-285750" algn="just">
              <a:lnSpc>
                <a:spcPct val="200000"/>
              </a:lnSpc>
              <a:buFont typeface="Wingdings" panose="05000000000000000000" pitchFamily="2" charset="2"/>
              <a:buChar char="Ø"/>
            </a:pPr>
            <a:endParaRPr lang="es-EC" dirty="0"/>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98423C8B-249E-4CE5-A355-F158A67571E9}"/>
                  </a:ext>
                </a:extLst>
              </p:cNvPr>
              <p:cNvGraphicFramePr>
                <a:graphicFrameLocks noGrp="1"/>
              </p:cNvGraphicFramePr>
              <p:nvPr>
                <p:extLst>
                  <p:ext uri="{D42A27DB-BD31-4B8C-83A1-F6EECF244321}">
                    <p14:modId xmlns:p14="http://schemas.microsoft.com/office/powerpoint/2010/main" val="2481450174"/>
                  </p:ext>
                </p:extLst>
              </p:nvPr>
            </p:nvGraphicFramePr>
            <p:xfrm>
              <a:off x="7905449" y="2636912"/>
              <a:ext cx="4003040" cy="2367600"/>
            </p:xfrm>
            <a:graphic>
              <a:graphicData uri="http://schemas.openxmlformats.org/drawingml/2006/table">
                <a:tbl>
                  <a:tblPr firstRow="1" firstCol="1" bandRow="1">
                    <a:tableStyleId>{9D7B26C5-4107-4FEC-AEDC-1716B250A1EF}</a:tableStyleId>
                  </a:tblPr>
                  <a:tblGrid>
                    <a:gridCol w="2447925">
                      <a:extLst>
                        <a:ext uri="{9D8B030D-6E8A-4147-A177-3AD203B41FA5}">
                          <a16:colId xmlns:a16="http://schemas.microsoft.com/office/drawing/2014/main" val="1005741394"/>
                        </a:ext>
                      </a:extLst>
                    </a:gridCol>
                    <a:gridCol w="1555115">
                      <a:extLst>
                        <a:ext uri="{9D8B030D-6E8A-4147-A177-3AD203B41FA5}">
                          <a16:colId xmlns:a16="http://schemas.microsoft.com/office/drawing/2014/main" val="2995118957"/>
                        </a:ext>
                      </a:extLst>
                    </a:gridCol>
                  </a:tblGrid>
                  <a:tr h="153670">
                    <a:tc>
                      <a:txBody>
                        <a:bodyPr/>
                        <a:lstStyle/>
                        <a:p>
                          <a:pPr marL="197485" indent="22225" algn="l">
                            <a:lnSpc>
                              <a:spcPct val="150000"/>
                            </a:lnSpc>
                            <a:spcAft>
                              <a:spcPts val="0"/>
                            </a:spcAft>
                          </a:pPr>
                          <a:r>
                            <a:rPr lang="x-none" sz="1400" dirty="0">
                              <a:effectLst/>
                            </a:rPr>
                            <a:t>Parámetro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Valor de Medición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5837487"/>
                      </a:ext>
                    </a:extLst>
                  </a:tr>
                  <a:tr h="153670">
                    <a:tc>
                      <a:txBody>
                        <a:bodyPr/>
                        <a:lstStyle/>
                        <a:p>
                          <a:pPr marL="197485" indent="22225" algn="l">
                            <a:lnSpc>
                              <a:spcPct val="150000"/>
                            </a:lnSpc>
                            <a:spcAft>
                              <a:spcPts val="0"/>
                            </a:spcAft>
                          </a:pPr>
                          <a:r>
                            <a:rPr lang="x-none" sz="1400">
                              <a:effectLst/>
                            </a:rPr>
                            <a:t>Temperatura de gases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220.54 </a:t>
                          </a:r>
                          <a14:m>
                            <m:oMath xmlns:m="http://schemas.openxmlformats.org/officeDocument/2006/math">
                              <m:r>
                                <a:rPr lang="x-none" sz="1400" smtClean="0">
                                  <a:effectLst/>
                                  <a:latin typeface="Cambria Math" panose="02040503050406030204" pitchFamily="18" charset="0"/>
                                </a:rPr>
                                <m:t>℃</m:t>
                              </m:r>
                            </m:oMath>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8658134"/>
                      </a:ext>
                    </a:extLst>
                  </a:tr>
                  <a:tr h="153670">
                    <a:tc>
                      <a:txBody>
                        <a:bodyPr/>
                        <a:lstStyle/>
                        <a:p>
                          <a:pPr marL="197485" indent="22225" algn="l">
                            <a:lnSpc>
                              <a:spcPct val="150000"/>
                            </a:lnSpc>
                            <a:spcAft>
                              <a:spcPts val="0"/>
                            </a:spcAft>
                          </a:pPr>
                          <a:r>
                            <a:rPr lang="x-none" sz="1400">
                              <a:effectLst/>
                            </a:rPr>
                            <a:t>Temperatura ambiente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24 </a:t>
                          </a:r>
                          <a14:m>
                            <m:oMath xmlns:m="http://schemas.openxmlformats.org/officeDocument/2006/math">
                              <m:r>
                                <a:rPr lang="x-none" sz="1400">
                                  <a:effectLst/>
                                  <a:latin typeface="Cambria Math" panose="02040503050406030204" pitchFamily="18" charset="0"/>
                                </a:rPr>
                                <m:t>℃</m:t>
                              </m:r>
                            </m:oMath>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3672739"/>
                      </a:ext>
                    </a:extLst>
                  </a:tr>
                  <a:tr h="153670">
                    <a:tc>
                      <a:txBody>
                        <a:bodyPr/>
                        <a:lstStyle/>
                        <a:p>
                          <a:pPr marL="197485" indent="22225" algn="l">
                            <a:lnSpc>
                              <a:spcPct val="150000"/>
                            </a:lnSpc>
                            <a:spcAft>
                              <a:spcPts val="0"/>
                            </a:spcAft>
                          </a:pPr>
                          <a:r>
                            <a:rPr lang="x-none" sz="1400">
                              <a:effectLst/>
                            </a:rPr>
                            <a:t>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174 ppm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5630815"/>
                      </a:ext>
                    </a:extLst>
                  </a:tr>
                  <a:tr h="153670">
                    <a:tc>
                      <a:txBody>
                        <a:bodyPr/>
                        <a:lstStyle/>
                        <a:p>
                          <a:pPr marL="197485" indent="22225" algn="l">
                            <a:lnSpc>
                              <a:spcPct val="150000"/>
                            </a:lnSpc>
                            <a:spcAft>
                              <a:spcPts val="0"/>
                            </a:spcAft>
                          </a:pPr>
                          <a14:m>
                            <m:oMathPara xmlns:m="http://schemas.openxmlformats.org/officeDocument/2006/math">
                              <m:oMathParaPr>
                                <m:jc m:val="left"/>
                              </m:oMathParaPr>
                              <m:oMath xmlns:m="http://schemas.openxmlformats.org/officeDocument/2006/math">
                                <m:r>
                                  <a:rPr lang="x-none" sz="1400">
                                    <a:effectLst/>
                                    <a:latin typeface="Cambria Math" panose="02040503050406030204" pitchFamily="18" charset="0"/>
                                  </a:rPr>
                                  <m:t>𝑪</m:t>
                                </m:r>
                                <m:sSub>
                                  <m:sSubPr>
                                    <m:ctrlPr>
                                      <a:rPr lang="es-EC" sz="1400" i="1">
                                        <a:effectLst/>
                                        <a:latin typeface="Cambria Math" panose="02040503050406030204" pitchFamily="18" charset="0"/>
                                      </a:rPr>
                                    </m:ctrlPr>
                                  </m:sSubPr>
                                  <m:e>
                                    <m:r>
                                      <a:rPr lang="x-none" sz="1400">
                                        <a:effectLst/>
                                        <a:latin typeface="Cambria Math" panose="02040503050406030204" pitchFamily="18" charset="0"/>
                                      </a:rPr>
                                      <m:t>𝑶</m:t>
                                    </m:r>
                                  </m:e>
                                  <m:sub>
                                    <m:r>
                                      <a:rPr lang="x-none" sz="1400">
                                        <a:effectLst/>
                                        <a:latin typeface="Cambria Math" panose="02040503050406030204" pitchFamily="18" charset="0"/>
                                      </a:rPr>
                                      <m:t>𝟐</m:t>
                                    </m:r>
                                  </m:sub>
                                </m:sSub>
                              </m:oMath>
                            </m:oMathPara>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0" indent="22225" algn="l">
                            <a:lnSpc>
                              <a:spcPct val="150000"/>
                            </a:lnSpc>
                            <a:spcAft>
                              <a:spcPts val="0"/>
                            </a:spcAft>
                          </a:pPr>
                          <a:r>
                            <a:rPr lang="x-none" sz="1400">
                              <a:effectLst/>
                            </a:rPr>
                            <a:t>13.5%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4882648"/>
                      </a:ext>
                    </a:extLst>
                  </a:tr>
                  <a:tr h="153670">
                    <a:tc>
                      <a:txBody>
                        <a:bodyPr/>
                        <a:lstStyle/>
                        <a:p>
                          <a:pPr marL="197485" indent="22225" algn="l">
                            <a:lnSpc>
                              <a:spcPct val="150000"/>
                            </a:lnSpc>
                            <a:spcAft>
                              <a:spcPts val="0"/>
                            </a:spcAft>
                          </a:pPr>
                          <a14:m>
                            <m:oMathPara xmlns:m="http://schemas.openxmlformats.org/officeDocument/2006/math">
                              <m:oMathParaPr>
                                <m:jc m:val="left"/>
                              </m:oMathParaPr>
                              <m:oMath xmlns:m="http://schemas.openxmlformats.org/officeDocument/2006/math">
                                <m:sSub>
                                  <m:sSubPr>
                                    <m:ctrlPr>
                                      <a:rPr lang="es-EC" sz="1400" i="1">
                                        <a:effectLst/>
                                        <a:latin typeface="Cambria Math" panose="02040503050406030204" pitchFamily="18" charset="0"/>
                                      </a:rPr>
                                    </m:ctrlPr>
                                  </m:sSubPr>
                                  <m:e>
                                    <m:r>
                                      <a:rPr lang="x-none" sz="1400">
                                        <a:effectLst/>
                                        <a:latin typeface="Cambria Math" panose="02040503050406030204" pitchFamily="18" charset="0"/>
                                      </a:rPr>
                                      <m:t>𝑶</m:t>
                                    </m:r>
                                  </m:e>
                                  <m:sub>
                                    <m:r>
                                      <a:rPr lang="x-none" sz="1400">
                                        <a:effectLst/>
                                        <a:latin typeface="Cambria Math" panose="02040503050406030204" pitchFamily="18" charset="0"/>
                                      </a:rPr>
                                      <m:t>𝟐</m:t>
                                    </m:r>
                                  </m:sub>
                                </m:sSub>
                              </m:oMath>
                            </m:oMathPara>
                          </a14:m>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84150" indent="22225" algn="l">
                            <a:lnSpc>
                              <a:spcPct val="150000"/>
                            </a:lnSpc>
                            <a:spcAft>
                              <a:spcPts val="0"/>
                            </a:spcAft>
                          </a:pPr>
                          <a:r>
                            <a:rPr lang="x-none" sz="1400">
                              <a:effectLst/>
                            </a:rPr>
                            <a:t>2.9%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7012670"/>
                      </a:ext>
                    </a:extLst>
                  </a:tr>
                  <a:tr h="153670">
                    <a:tc>
                      <a:txBody>
                        <a:bodyPr/>
                        <a:lstStyle/>
                        <a:p>
                          <a:pPr marL="197485" indent="22225" algn="l">
                            <a:lnSpc>
                              <a:spcPct val="150000"/>
                            </a:lnSpc>
                            <a:spcAft>
                              <a:spcPts val="0"/>
                            </a:spcAft>
                          </a:pPr>
                          <a:r>
                            <a:rPr lang="x-none" sz="1400" dirty="0">
                              <a:effectLst/>
                            </a:rPr>
                            <a:t>Exceso de aire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16%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2536326"/>
                      </a:ext>
                    </a:extLst>
                  </a:tr>
                </a:tbl>
              </a:graphicData>
            </a:graphic>
          </p:graphicFrame>
        </mc:Choice>
        <mc:Fallback xmlns="">
          <p:graphicFrame>
            <p:nvGraphicFramePr>
              <p:cNvPr id="3" name="Tabla 2">
                <a:extLst>
                  <a:ext uri="{FF2B5EF4-FFF2-40B4-BE49-F238E27FC236}">
                    <a16:creationId xmlns:a16="http://schemas.microsoft.com/office/drawing/2014/main" xmlns:a14="http://schemas.microsoft.com/office/drawing/2010/main" xmlns="" id="{98423C8B-249E-4CE5-A355-F158A67571E9}"/>
                  </a:ext>
                </a:extLst>
              </p:cNvPr>
              <p:cNvGraphicFramePr>
                <a:graphicFrameLocks noGrp="1"/>
              </p:cNvGraphicFramePr>
              <p:nvPr>
                <p:extLst>
                  <p:ext uri="{D42A27DB-BD31-4B8C-83A1-F6EECF244321}">
                    <p14:modId xmlns:p14="http://schemas.microsoft.com/office/powerpoint/2010/main" val="2481450174"/>
                  </p:ext>
                </p:extLst>
              </p:nvPr>
            </p:nvGraphicFramePr>
            <p:xfrm>
              <a:off x="7905449" y="2636912"/>
              <a:ext cx="4003040" cy="2560320"/>
            </p:xfrm>
            <a:graphic>
              <a:graphicData uri="http://schemas.openxmlformats.org/drawingml/2006/table">
                <a:tbl>
                  <a:tblPr firstRow="1" firstCol="1" bandRow="1">
                    <a:tableStyleId>{9D7B26C5-4107-4FEC-AEDC-1716B250A1EF}</a:tableStyleId>
                  </a:tblPr>
                  <a:tblGrid>
                    <a:gridCol w="2447925">
                      <a:extLst>
                        <a:ext uri="{9D8B030D-6E8A-4147-A177-3AD203B41FA5}">
                          <a16:colId xmlns:a16="http://schemas.microsoft.com/office/drawing/2014/main" xmlns:a14="http://schemas.microsoft.com/office/drawing/2010/main" xmlns="" val="1005741394"/>
                        </a:ext>
                      </a:extLst>
                    </a:gridCol>
                    <a:gridCol w="1555115">
                      <a:extLst>
                        <a:ext uri="{9D8B030D-6E8A-4147-A177-3AD203B41FA5}">
                          <a16:colId xmlns:a16="http://schemas.microsoft.com/office/drawing/2014/main" xmlns:a14="http://schemas.microsoft.com/office/drawing/2010/main" xmlns="" val="2995118957"/>
                        </a:ext>
                      </a:extLst>
                    </a:gridCol>
                  </a:tblGrid>
                  <a:tr h="640080">
                    <a:tc>
                      <a:txBody>
                        <a:bodyPr/>
                        <a:lstStyle/>
                        <a:p>
                          <a:pPr marL="197485" indent="22225" algn="l">
                            <a:lnSpc>
                              <a:spcPct val="150000"/>
                            </a:lnSpc>
                            <a:spcAft>
                              <a:spcPts val="0"/>
                            </a:spcAft>
                          </a:pPr>
                          <a:r>
                            <a:rPr lang="x-none" sz="1400" dirty="0">
                              <a:effectLst/>
                            </a:rPr>
                            <a:t>Parámetro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Valor de Medición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2205837487"/>
                      </a:ext>
                    </a:extLst>
                  </a:tr>
                  <a:tr h="320040">
                    <a:tc>
                      <a:txBody>
                        <a:bodyPr/>
                        <a:lstStyle/>
                        <a:p>
                          <a:pPr marL="197485" indent="22225" algn="l">
                            <a:lnSpc>
                              <a:spcPct val="150000"/>
                            </a:lnSpc>
                            <a:spcAft>
                              <a:spcPts val="0"/>
                            </a:spcAft>
                          </a:pPr>
                          <a:r>
                            <a:rPr lang="x-none" sz="1400">
                              <a:effectLst/>
                            </a:rPr>
                            <a:t>Temperatura de gases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S_tradnl"/>
                        </a:p>
                      </a:txBody>
                      <a:tcPr marL="68580" marR="68580" marT="0" marB="0">
                        <a:blipFill rotWithShape="0">
                          <a:blip r:embed="rId2"/>
                          <a:stretch>
                            <a:fillRect l="-157031" t="-200000" r="-391" b="-516981"/>
                          </a:stretch>
                        </a:blipFill>
                      </a:tcPr>
                    </a:tc>
                    <a:extLst>
                      <a:ext uri="{0D108BD9-81ED-4DB2-BD59-A6C34878D82A}">
                        <a16:rowId xmlns:a16="http://schemas.microsoft.com/office/drawing/2014/main" xmlns:a14="http://schemas.microsoft.com/office/drawing/2010/main" xmlns="" val="2528658134"/>
                      </a:ext>
                    </a:extLst>
                  </a:tr>
                  <a:tr h="320040">
                    <a:tc>
                      <a:txBody>
                        <a:bodyPr/>
                        <a:lstStyle/>
                        <a:p>
                          <a:pPr marL="197485" indent="22225" algn="l">
                            <a:lnSpc>
                              <a:spcPct val="150000"/>
                            </a:lnSpc>
                            <a:spcAft>
                              <a:spcPts val="0"/>
                            </a:spcAft>
                          </a:pPr>
                          <a:r>
                            <a:rPr lang="x-none" sz="1400">
                              <a:effectLst/>
                            </a:rPr>
                            <a:t>Temperatura ambiente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s-ES_tradnl"/>
                        </a:p>
                      </a:txBody>
                      <a:tcPr marL="68580" marR="68580" marT="0" marB="0">
                        <a:blipFill rotWithShape="0">
                          <a:blip r:embed="rId2"/>
                          <a:stretch>
                            <a:fillRect l="-157031" t="-300000" r="-391" b="-416981"/>
                          </a:stretch>
                        </a:blipFill>
                      </a:tcPr>
                    </a:tc>
                    <a:extLst>
                      <a:ext uri="{0D108BD9-81ED-4DB2-BD59-A6C34878D82A}">
                        <a16:rowId xmlns:a16="http://schemas.microsoft.com/office/drawing/2014/main" xmlns:a14="http://schemas.microsoft.com/office/drawing/2010/main" xmlns="" val="2293672739"/>
                      </a:ext>
                    </a:extLst>
                  </a:tr>
                  <a:tr h="320040">
                    <a:tc>
                      <a:txBody>
                        <a:bodyPr/>
                        <a:lstStyle/>
                        <a:p>
                          <a:pPr marL="197485" indent="22225" algn="l">
                            <a:lnSpc>
                              <a:spcPct val="150000"/>
                            </a:lnSpc>
                            <a:spcAft>
                              <a:spcPts val="0"/>
                            </a:spcAft>
                          </a:pPr>
                          <a:r>
                            <a:rPr lang="x-none" sz="1400">
                              <a:effectLst/>
                            </a:rPr>
                            <a:t>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a:effectLst/>
                            </a:rPr>
                            <a:t>174 ppm</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1795630815"/>
                      </a:ext>
                    </a:extLst>
                  </a:tr>
                  <a:tr h="320040">
                    <a:tc>
                      <a:txBody>
                        <a:bodyPr/>
                        <a:lstStyle/>
                        <a:p>
                          <a:endParaRPr lang="es-ES_tradnl"/>
                        </a:p>
                      </a:txBody>
                      <a:tcPr marL="68580" marR="68580" marT="0" marB="0">
                        <a:blipFill rotWithShape="0">
                          <a:blip r:embed="rId2"/>
                          <a:stretch>
                            <a:fillRect t="-498113" r="-63930" b="-218868"/>
                          </a:stretch>
                        </a:blipFill>
                      </a:tcPr>
                    </a:tc>
                    <a:tc>
                      <a:txBody>
                        <a:bodyPr/>
                        <a:lstStyle/>
                        <a:p>
                          <a:pPr marL="184150" indent="22225" algn="l">
                            <a:lnSpc>
                              <a:spcPct val="150000"/>
                            </a:lnSpc>
                            <a:spcAft>
                              <a:spcPts val="0"/>
                            </a:spcAft>
                          </a:pPr>
                          <a:r>
                            <a:rPr lang="x-none" sz="1400">
                              <a:effectLst/>
                            </a:rPr>
                            <a:t>13.5%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3894882648"/>
                      </a:ext>
                    </a:extLst>
                  </a:tr>
                  <a:tr h="320040">
                    <a:tc>
                      <a:txBody>
                        <a:bodyPr/>
                        <a:lstStyle/>
                        <a:p>
                          <a:endParaRPr lang="es-ES_tradnl"/>
                        </a:p>
                      </a:txBody>
                      <a:tcPr marL="68580" marR="68580" marT="0" marB="0">
                        <a:blipFill rotWithShape="0">
                          <a:blip r:embed="rId2"/>
                          <a:stretch>
                            <a:fillRect t="-609615" r="-63930" b="-123077"/>
                          </a:stretch>
                        </a:blipFill>
                      </a:tcPr>
                    </a:tc>
                    <a:tc>
                      <a:txBody>
                        <a:bodyPr/>
                        <a:lstStyle/>
                        <a:p>
                          <a:pPr marL="184150" indent="22225" algn="l">
                            <a:lnSpc>
                              <a:spcPct val="150000"/>
                            </a:lnSpc>
                            <a:spcAft>
                              <a:spcPts val="0"/>
                            </a:spcAft>
                          </a:pPr>
                          <a:r>
                            <a:rPr lang="x-none" sz="1400">
                              <a:effectLst/>
                            </a:rPr>
                            <a:t>2.9%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3007012670"/>
                      </a:ext>
                    </a:extLst>
                  </a:tr>
                  <a:tr h="320040">
                    <a:tc>
                      <a:txBody>
                        <a:bodyPr/>
                        <a:lstStyle/>
                        <a:p>
                          <a:pPr marL="197485" indent="22225" algn="l">
                            <a:lnSpc>
                              <a:spcPct val="150000"/>
                            </a:lnSpc>
                            <a:spcAft>
                              <a:spcPts val="0"/>
                            </a:spcAft>
                          </a:pPr>
                          <a:r>
                            <a:rPr lang="x-none" sz="1400" dirty="0">
                              <a:effectLst/>
                            </a:rPr>
                            <a:t>Exceso de aire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150000"/>
                            </a:lnSpc>
                            <a:spcAft>
                              <a:spcPts val="0"/>
                            </a:spcAft>
                          </a:pPr>
                          <a:r>
                            <a:rPr lang="x-none" sz="1400" dirty="0">
                              <a:effectLst/>
                            </a:rPr>
                            <a:t>16%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a14="http://schemas.microsoft.com/office/drawing/2010/main" xmlns="" val="3022536326"/>
                      </a:ext>
                    </a:extLst>
                  </a:tr>
                </a:tbl>
              </a:graphicData>
            </a:graphic>
          </p:graphicFrame>
        </mc:Fallback>
      </mc:AlternateContent>
      <p:sp>
        <p:nvSpPr>
          <p:cNvPr id="4" name="Rectángulo 3">
            <a:extLst>
              <a:ext uri="{FF2B5EF4-FFF2-40B4-BE49-F238E27FC236}">
                <a16:creationId xmlns:a16="http://schemas.microsoft.com/office/drawing/2014/main" id="{647959D9-7D69-47CB-9665-E802EA145176}"/>
              </a:ext>
            </a:extLst>
          </p:cNvPr>
          <p:cNvSpPr/>
          <p:nvPr/>
        </p:nvSpPr>
        <p:spPr>
          <a:xfrm>
            <a:off x="7530705" y="2089552"/>
            <a:ext cx="4752528" cy="523220"/>
          </a:xfrm>
          <a:prstGeom prst="rect">
            <a:avLst/>
          </a:prstGeom>
        </p:spPr>
        <p:txBody>
          <a:bodyPr wrap="square">
            <a:spAutoFit/>
          </a:bodyPr>
          <a:lstStyle/>
          <a:p>
            <a:pPr marL="228600" indent="219710">
              <a:spcAft>
                <a:spcPts val="1000"/>
              </a:spcAft>
            </a:pPr>
            <a:r>
              <a:rPr lang="x-none" sz="1400" i="1" dirty="0">
                <a:solidFill>
                  <a:srgbClr val="44546A"/>
                </a:solidFill>
                <a:latin typeface="Times New Roman" panose="02020603050405020304" pitchFamily="18" charset="0"/>
                <a:ea typeface="Calibri" panose="020F0502020204030204" pitchFamily="34" charset="0"/>
                <a:cs typeface="Times New Roman" panose="02020603050405020304" pitchFamily="18" charset="0"/>
              </a:rPr>
              <a:t>Parámetros de medición en la calibración de la mezcla aire - combustible.</a:t>
            </a:r>
            <a:endParaRPr lang="es-EC" sz="1400" i="1" dirty="0">
              <a:solidFill>
                <a:srgbClr val="44546A"/>
              </a:solidFill>
              <a:effectLst/>
              <a:latin typeface="Times New Roman" panose="02020603050405020304" pitchFamily="18" charset="0"/>
              <a:ea typeface="Calibri" panose="020F0502020204030204" pitchFamily="34" charset="0"/>
            </a:endParaRPr>
          </a:p>
        </p:txBody>
      </p:sp>
      <p:sp>
        <p:nvSpPr>
          <p:cNvPr id="13" name="CuadroTexto 12">
            <a:extLst>
              <a:ext uri="{FF2B5EF4-FFF2-40B4-BE49-F238E27FC236}">
                <a16:creationId xmlns:a16="http://schemas.microsoft.com/office/drawing/2014/main" id="{CCDADE64-2F57-48FC-9D03-89F4A668CD28}"/>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43</a:t>
            </a:fld>
            <a:endParaRPr lang="es-EC" dirty="0"/>
          </a:p>
        </p:txBody>
      </p:sp>
    </p:spTree>
    <p:extLst>
      <p:ext uri="{BB962C8B-B14F-4D97-AF65-F5344CB8AC3E}">
        <p14:creationId xmlns:p14="http://schemas.microsoft.com/office/powerpoint/2010/main" val="188328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10513168"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Resultados del cálculo de la eficiencia de combustión.</a:t>
            </a:r>
          </a:p>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mc:AlternateContent xmlns:mc="http://schemas.openxmlformats.org/markup-compatibility/2006" xmlns:a14="http://schemas.microsoft.com/office/drawing/2010/main">
        <mc:Choice Requires="a14">
          <p:graphicFrame>
            <p:nvGraphicFramePr>
              <p:cNvPr id="10" name="Tabla 9">
                <a:extLst>
                  <a:ext uri="{FF2B5EF4-FFF2-40B4-BE49-F238E27FC236}">
                    <a16:creationId xmlns:a16="http://schemas.microsoft.com/office/drawing/2014/main" id="{6094A49F-FDA5-457E-A821-FEDA4036E605}"/>
                  </a:ext>
                </a:extLst>
              </p:cNvPr>
              <p:cNvGraphicFramePr>
                <a:graphicFrameLocks noGrp="1"/>
              </p:cNvGraphicFramePr>
              <p:nvPr>
                <p:extLst>
                  <p:ext uri="{D42A27DB-BD31-4B8C-83A1-F6EECF244321}">
                    <p14:modId xmlns:p14="http://schemas.microsoft.com/office/powerpoint/2010/main" val="1024134756"/>
                  </p:ext>
                </p:extLst>
              </p:nvPr>
            </p:nvGraphicFramePr>
            <p:xfrm>
              <a:off x="1343472" y="1482502"/>
              <a:ext cx="10097008" cy="4090464"/>
            </p:xfrm>
            <a:graphic>
              <a:graphicData uri="http://schemas.openxmlformats.org/drawingml/2006/table">
                <a:tbl>
                  <a:tblPr firstRow="1" bandRow="1">
                    <a:tableStyleId>{9D7B26C5-4107-4FEC-AEDC-1716B250A1EF}</a:tableStyleId>
                  </a:tblPr>
                  <a:tblGrid>
                    <a:gridCol w="5048504">
                      <a:extLst>
                        <a:ext uri="{9D8B030D-6E8A-4147-A177-3AD203B41FA5}">
                          <a16:colId xmlns:a16="http://schemas.microsoft.com/office/drawing/2014/main" val="2974840393"/>
                        </a:ext>
                      </a:extLst>
                    </a:gridCol>
                    <a:gridCol w="5048504">
                      <a:extLst>
                        <a:ext uri="{9D8B030D-6E8A-4147-A177-3AD203B41FA5}">
                          <a16:colId xmlns:a16="http://schemas.microsoft.com/office/drawing/2014/main" val="981197247"/>
                        </a:ext>
                      </a:extLst>
                    </a:gridCol>
                  </a:tblGrid>
                  <a:tr h="364462">
                    <a:tc>
                      <a:txBody>
                        <a:bodyPr/>
                        <a:lstStyle/>
                        <a:p>
                          <a:pPr algn="ctr"/>
                          <a:r>
                            <a:rPr lang="es-EC" sz="1500" b="1" dirty="0"/>
                            <a:t>Pérdidas</a:t>
                          </a:r>
                        </a:p>
                      </a:txBody>
                      <a:tcPr/>
                    </a:tc>
                    <a:tc>
                      <a:txBody>
                        <a:bodyPr/>
                        <a:lstStyle/>
                        <a:p>
                          <a:pPr algn="ctr"/>
                          <a:r>
                            <a:rPr lang="es-EC" sz="1500" b="1" dirty="0"/>
                            <a:t>Resultados</a:t>
                          </a:r>
                          <a14:m>
                            <m:oMath xmlns:m="http://schemas.openxmlformats.org/officeDocument/2006/math">
                              <m:d>
                                <m:dPr>
                                  <m:begChr m:val="["/>
                                  <m:endChr m:val="]"/>
                                  <m:ctrlPr>
                                    <a:rPr lang="es-EC" sz="1500" b="1" i="1" kern="1200" smtClean="0">
                                      <a:effectLst/>
                                      <a:latin typeface="Cambria Math" panose="02040503050406030204" pitchFamily="18" charset="0"/>
                                    </a:rPr>
                                  </m:ctrlPr>
                                </m:dPr>
                                <m:e>
                                  <m:f>
                                    <m:fPr>
                                      <m:ctrlPr>
                                        <a:rPr lang="es-EC" sz="1500" b="1" i="1" kern="1200">
                                          <a:effectLst/>
                                          <a:latin typeface="Cambria Math" panose="02040503050406030204" pitchFamily="18" charset="0"/>
                                        </a:rPr>
                                      </m:ctrlPr>
                                    </m:fPr>
                                    <m:num>
                                      <m:r>
                                        <a:rPr lang="x-none" sz="1500" b="1" i="1" kern="1200">
                                          <a:effectLst/>
                                          <a:latin typeface="Cambria Math" panose="02040503050406030204" pitchFamily="18" charset="0"/>
                                        </a:rPr>
                                        <m:t>𝒌𝒄𝒂𝒍</m:t>
                                      </m:r>
                                    </m:num>
                                    <m:den>
                                      <m:sSub>
                                        <m:sSubPr>
                                          <m:ctrlPr>
                                            <a:rPr lang="es-EC" sz="1500" b="1" i="1" kern="1200">
                                              <a:effectLst/>
                                              <a:latin typeface="Cambria Math" panose="02040503050406030204" pitchFamily="18" charset="0"/>
                                            </a:rPr>
                                          </m:ctrlPr>
                                        </m:sSubPr>
                                        <m:e>
                                          <m:r>
                                            <a:rPr lang="x-none" sz="1500" b="1" i="1" kern="1200">
                                              <a:effectLst/>
                                              <a:latin typeface="Cambria Math" panose="02040503050406030204" pitchFamily="18" charset="0"/>
                                            </a:rPr>
                                            <m:t>𝒌𝒈</m:t>
                                          </m:r>
                                        </m:e>
                                        <m:sub>
                                          <m:r>
                                            <a:rPr lang="x-none" sz="1500" b="1" i="1" kern="1200">
                                              <a:effectLst/>
                                              <a:latin typeface="Cambria Math" panose="02040503050406030204" pitchFamily="18" charset="0"/>
                                            </a:rPr>
                                            <m:t>𝑫𝒊𝒆𝒔𝒆𝒍</m:t>
                                          </m:r>
                                        </m:sub>
                                      </m:sSub>
                                    </m:den>
                                  </m:f>
                                </m:e>
                              </m:d>
                            </m:oMath>
                          </a14:m>
                          <a:endParaRPr lang="es-EC" sz="1500" b="1" dirty="0"/>
                        </a:p>
                        <a:p>
                          <a:pPr algn="ctr"/>
                          <a:endParaRPr lang="es-EC" sz="1500" b="1" dirty="0"/>
                        </a:p>
                      </a:txBody>
                      <a:tcPr/>
                    </a:tc>
                    <a:extLst>
                      <a:ext uri="{0D108BD9-81ED-4DB2-BD59-A6C34878D82A}">
                        <a16:rowId xmlns:a16="http://schemas.microsoft.com/office/drawing/2014/main" val="1082114087"/>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500" kern="1200" dirty="0">
                              <a:effectLst/>
                            </a:rPr>
                            <a:t>Pérdida por calor sensible en gases de combustión.</a:t>
                          </a:r>
                          <a:endParaRPr lang="es-EC" sz="1500" kern="1200" dirty="0">
                            <a:effectLst/>
                          </a:endParaRPr>
                        </a:p>
                        <a:p>
                          <a:endParaRPr lang="es-EC"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500" i="1" kern="1200" smtClean="0">
                                        <a:effectLst/>
                                        <a:latin typeface="Cambria Math" panose="02040503050406030204" pitchFamily="18" charset="0"/>
                                      </a:rPr>
                                    </m:ctrlPr>
                                  </m:sSubPr>
                                  <m:e>
                                    <m:r>
                                      <a:rPr lang="x-none" sz="1500" kern="1200">
                                        <a:effectLst/>
                                        <a:latin typeface="Cambria Math" panose="02040503050406030204" pitchFamily="18" charset="0"/>
                                      </a:rPr>
                                      <m:t>𝑄</m:t>
                                    </m:r>
                                  </m:e>
                                  <m:sub>
                                    <m:r>
                                      <a:rPr lang="x-none" sz="1500" kern="1200">
                                        <a:effectLst/>
                                        <a:latin typeface="Cambria Math" panose="02040503050406030204" pitchFamily="18" charset="0"/>
                                      </a:rPr>
                                      <m:t>𝑔𝑠</m:t>
                                    </m:r>
                                  </m:sub>
                                </m:sSub>
                                <m:r>
                                  <a:rPr lang="x-none" sz="1500" kern="1200">
                                    <a:effectLst/>
                                    <a:latin typeface="Cambria Math" panose="02040503050406030204" pitchFamily="18" charset="0"/>
                                  </a:rPr>
                                  <m:t>=739.61</m:t>
                                </m:r>
                              </m:oMath>
                            </m:oMathPara>
                          </a14:m>
                          <a:endParaRPr lang="es-EC" sz="1500" kern="1200" dirty="0">
                            <a:effectLst/>
                          </a:endParaRPr>
                        </a:p>
                        <a:p>
                          <a:pPr algn="ctr"/>
                          <a:endParaRPr lang="es-EC" sz="1500" dirty="0"/>
                        </a:p>
                      </a:txBody>
                      <a:tcPr/>
                    </a:tc>
                    <a:extLst>
                      <a:ext uri="{0D108BD9-81ED-4DB2-BD59-A6C34878D82A}">
                        <a16:rowId xmlns:a16="http://schemas.microsoft.com/office/drawing/2014/main" val="1419664869"/>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500" kern="1200" dirty="0">
                              <a:effectLst/>
                            </a:rPr>
                            <a:t>Pérdida de calor por vapor de agua proveniente en la humedad del aire.</a:t>
                          </a:r>
                          <a:endParaRPr lang="es-EC" sz="1500" kern="1200" dirty="0">
                            <a:effectLst/>
                          </a:endParaRPr>
                        </a:p>
                        <a:p>
                          <a:endParaRPr lang="es-EC"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es-EC" sz="1500" i="1" kern="1200" smtClean="0">
                                        <a:effectLst/>
                                        <a:latin typeface="Cambria Math" panose="02040503050406030204" pitchFamily="18" charset="0"/>
                                      </a:rPr>
                                    </m:ctrlPr>
                                  </m:sSubSupPr>
                                  <m:e>
                                    <m:r>
                                      <a:rPr lang="x-none" sz="1500" kern="1200">
                                        <a:effectLst/>
                                        <a:latin typeface="Cambria Math" panose="02040503050406030204" pitchFamily="18" charset="0"/>
                                      </a:rPr>
                                      <m:t>𝑄</m:t>
                                    </m:r>
                                  </m:e>
                                  <m:sub>
                                    <m:r>
                                      <a:rPr lang="x-none" sz="1500" kern="1200">
                                        <a:effectLst/>
                                        <a:latin typeface="Cambria Math" panose="02040503050406030204" pitchFamily="18" charset="0"/>
                                      </a:rPr>
                                      <m:t>𝐻</m:t>
                                    </m:r>
                                    <m:r>
                                      <a:rPr lang="x-none" sz="1500" kern="1200">
                                        <a:effectLst/>
                                        <a:latin typeface="Cambria Math" panose="02040503050406030204" pitchFamily="18" charset="0"/>
                                      </a:rPr>
                                      <m:t>2</m:t>
                                    </m:r>
                                    <m:r>
                                      <a:rPr lang="x-none" sz="1500" kern="1200">
                                        <a:effectLst/>
                                        <a:latin typeface="Cambria Math" panose="02040503050406030204" pitchFamily="18" charset="0"/>
                                      </a:rPr>
                                      <m:t>𝑂</m:t>
                                    </m:r>
                                  </m:sub>
                                  <m:sup>
                                    <m:r>
                                      <a:rPr lang="x-none" sz="1500" kern="1200">
                                        <a:effectLst/>
                                        <a:latin typeface="Cambria Math" panose="02040503050406030204" pitchFamily="18" charset="0"/>
                                      </a:rPr>
                                      <m:t>𝑎𝑖𝑟𝑒</m:t>
                                    </m:r>
                                  </m:sup>
                                </m:sSubSup>
                                <m:r>
                                  <a:rPr lang="x-none" sz="1500" kern="1200">
                                    <a:effectLst/>
                                    <a:latin typeface="Cambria Math" panose="02040503050406030204" pitchFamily="18" charset="0"/>
                                  </a:rPr>
                                  <m:t>=16,18</m:t>
                                </m:r>
                              </m:oMath>
                            </m:oMathPara>
                          </a14:m>
                          <a:endParaRPr lang="es-EC" sz="1500" kern="1200" dirty="0">
                            <a:effectLst/>
                          </a:endParaRPr>
                        </a:p>
                        <a:p>
                          <a:pPr algn="ctr"/>
                          <a:endParaRPr lang="es-EC" sz="1500" dirty="0"/>
                        </a:p>
                      </a:txBody>
                      <a:tcPr/>
                    </a:tc>
                    <a:extLst>
                      <a:ext uri="{0D108BD9-81ED-4DB2-BD59-A6C34878D82A}">
                        <a16:rowId xmlns:a16="http://schemas.microsoft.com/office/drawing/2014/main" val="1833539794"/>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500" kern="1200" dirty="0">
                              <a:effectLst/>
                            </a:rPr>
                            <a:t>Pérdidas por radiación.</a:t>
                          </a:r>
                          <a:endParaRPr lang="es-EC" sz="1500" kern="1200" dirty="0">
                            <a:effectLst/>
                          </a:endParaRPr>
                        </a:p>
                        <a:p>
                          <a:endParaRPr lang="es-EC"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500" i="1" kern="1200" smtClean="0">
                                        <a:effectLst/>
                                        <a:latin typeface="Cambria Math" panose="02040503050406030204" pitchFamily="18" charset="0"/>
                                      </a:rPr>
                                    </m:ctrlPr>
                                  </m:sSubPr>
                                  <m:e>
                                    <m:r>
                                      <a:rPr lang="x-none" sz="1500" kern="1200">
                                        <a:effectLst/>
                                        <a:latin typeface="Cambria Math" panose="02040503050406030204" pitchFamily="18" charset="0"/>
                                      </a:rPr>
                                      <m:t>𝑄</m:t>
                                    </m:r>
                                  </m:e>
                                  <m:sub>
                                    <m:r>
                                      <a:rPr lang="x-none" sz="1500" kern="1200">
                                        <a:effectLst/>
                                        <a:latin typeface="Cambria Math" panose="02040503050406030204" pitchFamily="18" charset="0"/>
                                      </a:rPr>
                                      <m:t>𝑅</m:t>
                                    </m:r>
                                  </m:sub>
                                </m:sSub>
                                <m:r>
                                  <a:rPr lang="x-none" sz="1500" kern="1200">
                                    <a:effectLst/>
                                    <a:latin typeface="Cambria Math" panose="02040503050406030204" pitchFamily="18" charset="0"/>
                                  </a:rPr>
                                  <m:t>=827,22</m:t>
                                </m:r>
                              </m:oMath>
                            </m:oMathPara>
                          </a14:m>
                          <a:endParaRPr lang="es-EC" sz="1500" kern="1200" dirty="0">
                            <a:effectLst/>
                          </a:endParaRPr>
                        </a:p>
                        <a:p>
                          <a:pPr algn="ctr"/>
                          <a:endParaRPr lang="es-EC" sz="1500" dirty="0"/>
                        </a:p>
                      </a:txBody>
                      <a:tcPr/>
                    </a:tc>
                    <a:extLst>
                      <a:ext uri="{0D108BD9-81ED-4DB2-BD59-A6C34878D82A}">
                        <a16:rowId xmlns:a16="http://schemas.microsoft.com/office/drawing/2014/main" val="2982291219"/>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500" kern="1200" dirty="0">
                              <a:effectLst/>
                            </a:rPr>
                            <a:t>Pérdida de calor por combustión incompleta de carbono.</a:t>
                          </a:r>
                          <a:endParaRPr lang="es-EC" sz="1500" kern="1200" dirty="0">
                            <a:effectLst/>
                          </a:endParaRPr>
                        </a:p>
                        <a:p>
                          <a:endParaRPr lang="es-EC"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500" i="1" kern="1200" smtClean="0">
                                        <a:effectLst/>
                                        <a:latin typeface="Cambria Math" panose="02040503050406030204" pitchFamily="18" charset="0"/>
                                      </a:rPr>
                                    </m:ctrlPr>
                                  </m:sSubPr>
                                  <m:e>
                                    <m:r>
                                      <a:rPr lang="x-none" sz="1500" kern="1200">
                                        <a:effectLst/>
                                        <a:latin typeface="Cambria Math" panose="02040503050406030204" pitchFamily="18" charset="0"/>
                                      </a:rPr>
                                      <m:t>𝑄</m:t>
                                    </m:r>
                                  </m:e>
                                  <m:sub>
                                    <m:r>
                                      <a:rPr lang="x-none" sz="1500" kern="1200">
                                        <a:effectLst/>
                                        <a:latin typeface="Cambria Math" panose="02040503050406030204" pitchFamily="18" charset="0"/>
                                      </a:rPr>
                                      <m:t>𝐶𝑂</m:t>
                                    </m:r>
                                  </m:sub>
                                </m:sSub>
                                <m:r>
                                  <a:rPr lang="x-none" sz="1500" kern="1200">
                                    <a:effectLst/>
                                    <a:latin typeface="Cambria Math" panose="02040503050406030204" pitchFamily="18" charset="0"/>
                                  </a:rPr>
                                  <m:t>=61.53</m:t>
                                </m:r>
                              </m:oMath>
                            </m:oMathPara>
                          </a14:m>
                          <a:endParaRPr lang="es-EC" sz="1500" kern="1200" dirty="0">
                            <a:effectLst/>
                          </a:endParaRPr>
                        </a:p>
                        <a:p>
                          <a:pPr algn="ctr"/>
                          <a:endParaRPr lang="es-EC" sz="1500" dirty="0"/>
                        </a:p>
                      </a:txBody>
                      <a:tcPr/>
                    </a:tc>
                    <a:extLst>
                      <a:ext uri="{0D108BD9-81ED-4DB2-BD59-A6C34878D82A}">
                        <a16:rowId xmlns:a16="http://schemas.microsoft.com/office/drawing/2014/main" val="1455202590"/>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500" kern="1200" dirty="0">
                              <a:effectLst/>
                            </a:rPr>
                            <a:t>Pérdida de calor en el vapor de agua proveniente del hidrogeno del combustible.</a:t>
                          </a:r>
                          <a:endParaRPr lang="es-EC" sz="1500" kern="1200" dirty="0">
                            <a:effectLst/>
                          </a:endParaRPr>
                        </a:p>
                        <a:p>
                          <a:endParaRPr lang="es-EC" sz="1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s-EC" sz="1500" i="1" kern="1200" smtClean="0">
                                        <a:effectLst/>
                                        <a:latin typeface="Cambria Math" panose="02040503050406030204" pitchFamily="18" charset="0"/>
                                      </a:rPr>
                                    </m:ctrlPr>
                                  </m:sSubPr>
                                  <m:e>
                                    <m:r>
                                      <a:rPr lang="x-none" sz="1500" kern="1200">
                                        <a:effectLst/>
                                        <a:latin typeface="Cambria Math" panose="02040503050406030204" pitchFamily="18" charset="0"/>
                                      </a:rPr>
                                      <m:t>𝑄</m:t>
                                    </m:r>
                                  </m:e>
                                  <m:sub>
                                    <m:r>
                                      <a:rPr lang="x-none" sz="1500" kern="1200">
                                        <a:effectLst/>
                                        <a:latin typeface="Cambria Math" panose="02040503050406030204" pitchFamily="18" charset="0"/>
                                      </a:rPr>
                                      <m:t>𝐻</m:t>
                                    </m:r>
                                    <m:r>
                                      <a:rPr lang="x-none" sz="1500" kern="1200">
                                        <a:effectLst/>
                                        <a:latin typeface="Cambria Math" panose="02040503050406030204" pitchFamily="18" charset="0"/>
                                      </a:rPr>
                                      <m:t>2</m:t>
                                    </m:r>
                                  </m:sub>
                                </m:sSub>
                                <m:r>
                                  <a:rPr lang="x-none" sz="1500" kern="1200">
                                    <a:effectLst/>
                                    <a:latin typeface="Cambria Math" panose="02040503050406030204" pitchFamily="18" charset="0"/>
                                  </a:rPr>
                                  <m:t>=907,79</m:t>
                                </m:r>
                              </m:oMath>
                            </m:oMathPara>
                          </a14:m>
                          <a:endParaRPr lang="es-EC" sz="1500" kern="1200" dirty="0">
                            <a:effectLst/>
                          </a:endParaRPr>
                        </a:p>
                        <a:p>
                          <a:pPr algn="ctr"/>
                          <a:endParaRPr lang="es-EC" sz="1500" dirty="0"/>
                        </a:p>
                      </a:txBody>
                      <a:tcPr/>
                    </a:tc>
                    <a:extLst>
                      <a:ext uri="{0D108BD9-81ED-4DB2-BD59-A6C34878D82A}">
                        <a16:rowId xmlns:a16="http://schemas.microsoft.com/office/drawing/2014/main" val="3641813230"/>
                      </a:ext>
                    </a:extLst>
                  </a:tr>
                </a:tbl>
              </a:graphicData>
            </a:graphic>
          </p:graphicFrame>
        </mc:Choice>
        <mc:Fallback xmlns="">
          <p:graphicFrame>
            <p:nvGraphicFramePr>
              <p:cNvPr id="10" name="Tabla 9">
                <a:extLst>
                  <a:ext uri="{FF2B5EF4-FFF2-40B4-BE49-F238E27FC236}">
                    <a16:creationId xmlns:a16="http://schemas.microsoft.com/office/drawing/2014/main" id="{6094A49F-FDA5-457E-A821-FEDA4036E605}"/>
                  </a:ext>
                </a:extLst>
              </p:cNvPr>
              <p:cNvGraphicFramePr>
                <a:graphicFrameLocks noGrp="1"/>
              </p:cNvGraphicFramePr>
              <p:nvPr>
                <p:extLst>
                  <p:ext uri="{D42A27DB-BD31-4B8C-83A1-F6EECF244321}">
                    <p14:modId xmlns:p14="http://schemas.microsoft.com/office/powerpoint/2010/main" val="1024134756"/>
                  </p:ext>
                </p:extLst>
              </p:nvPr>
            </p:nvGraphicFramePr>
            <p:xfrm>
              <a:off x="1343472" y="1482502"/>
              <a:ext cx="10097008" cy="4090464"/>
            </p:xfrm>
            <a:graphic>
              <a:graphicData uri="http://schemas.openxmlformats.org/drawingml/2006/table">
                <a:tbl>
                  <a:tblPr firstRow="1" bandRow="1">
                    <a:tableStyleId>{9D7B26C5-4107-4FEC-AEDC-1716B250A1EF}</a:tableStyleId>
                  </a:tblPr>
                  <a:tblGrid>
                    <a:gridCol w="5048504">
                      <a:extLst>
                        <a:ext uri="{9D8B030D-6E8A-4147-A177-3AD203B41FA5}">
                          <a16:colId xmlns:a16="http://schemas.microsoft.com/office/drawing/2014/main" val="2974840393"/>
                        </a:ext>
                      </a:extLst>
                    </a:gridCol>
                    <a:gridCol w="5048504">
                      <a:extLst>
                        <a:ext uri="{9D8B030D-6E8A-4147-A177-3AD203B41FA5}">
                          <a16:colId xmlns:a16="http://schemas.microsoft.com/office/drawing/2014/main" val="981197247"/>
                        </a:ext>
                      </a:extLst>
                    </a:gridCol>
                  </a:tblGrid>
                  <a:tr h="726885">
                    <a:tc>
                      <a:txBody>
                        <a:bodyPr/>
                        <a:lstStyle/>
                        <a:p>
                          <a:pPr algn="ctr"/>
                          <a:r>
                            <a:rPr lang="es-EC" sz="1500" b="1" dirty="0"/>
                            <a:t>Pérdidas</a:t>
                          </a:r>
                        </a:p>
                      </a:txBody>
                      <a:tcPr/>
                    </a:tc>
                    <a:tc>
                      <a:txBody>
                        <a:bodyPr/>
                        <a:lstStyle/>
                        <a:p>
                          <a:endParaRPr lang="es-EC"/>
                        </a:p>
                      </a:txBody>
                      <a:tcPr>
                        <a:blipFill>
                          <a:blip r:embed="rId2"/>
                          <a:stretch>
                            <a:fillRect l="-100121" t="-1681" r="-121" b="-465546"/>
                          </a:stretch>
                        </a:blipFill>
                      </a:tcPr>
                    </a:tc>
                    <a:extLst>
                      <a:ext uri="{0D108BD9-81ED-4DB2-BD59-A6C34878D82A}">
                        <a16:rowId xmlns:a16="http://schemas.microsoft.com/office/drawing/2014/main" val="1082114087"/>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kern="1200" dirty="0">
                              <a:effectLst/>
                            </a:rPr>
                            <a:t>Pérdida por calor sensible en gases de combustión.</a:t>
                          </a:r>
                          <a:endParaRPr lang="es-EC" sz="1500" kern="1200" dirty="0">
                            <a:effectLst/>
                          </a:endParaRPr>
                        </a:p>
                        <a:p>
                          <a:endParaRPr lang="es-EC" sz="1500" dirty="0"/>
                        </a:p>
                      </a:txBody>
                      <a:tcPr/>
                    </a:tc>
                    <a:tc>
                      <a:txBody>
                        <a:bodyPr/>
                        <a:lstStyle/>
                        <a:p>
                          <a:endParaRPr lang="es-EC"/>
                        </a:p>
                      </a:txBody>
                      <a:tcPr>
                        <a:blipFill>
                          <a:blip r:embed="rId2"/>
                          <a:stretch>
                            <a:fillRect l="-100121" t="-122222" r="-121" b="-459596"/>
                          </a:stretch>
                        </a:blipFill>
                      </a:tcPr>
                    </a:tc>
                    <a:extLst>
                      <a:ext uri="{0D108BD9-81ED-4DB2-BD59-A6C34878D82A}">
                        <a16:rowId xmlns:a16="http://schemas.microsoft.com/office/drawing/2014/main" val="1419664869"/>
                      </a:ext>
                    </a:extLst>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kern="1200" dirty="0">
                              <a:effectLst/>
                            </a:rPr>
                            <a:t>Pérdida de calor por vapor de agua proveniente en la humedad del aire.</a:t>
                          </a:r>
                          <a:endParaRPr lang="es-EC" sz="1500" kern="1200" dirty="0">
                            <a:effectLst/>
                          </a:endParaRPr>
                        </a:p>
                        <a:p>
                          <a:endParaRPr lang="es-EC" sz="1500" dirty="0"/>
                        </a:p>
                      </a:txBody>
                      <a:tcPr/>
                    </a:tc>
                    <a:tc>
                      <a:txBody>
                        <a:bodyPr/>
                        <a:lstStyle/>
                        <a:p>
                          <a:endParaRPr lang="es-EC"/>
                        </a:p>
                      </a:txBody>
                      <a:tcPr>
                        <a:blipFill>
                          <a:blip r:embed="rId2"/>
                          <a:stretch>
                            <a:fillRect l="-100121" t="-171875" r="-121" b="-255469"/>
                          </a:stretch>
                        </a:blipFill>
                      </a:tcPr>
                    </a:tc>
                    <a:extLst>
                      <a:ext uri="{0D108BD9-81ED-4DB2-BD59-A6C34878D82A}">
                        <a16:rowId xmlns:a16="http://schemas.microsoft.com/office/drawing/2014/main" val="1833539794"/>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kern="1200" dirty="0">
                              <a:effectLst/>
                            </a:rPr>
                            <a:t>Pérdidas por radiación.</a:t>
                          </a:r>
                          <a:endParaRPr lang="es-EC" sz="1500" kern="1200" dirty="0">
                            <a:effectLst/>
                          </a:endParaRPr>
                        </a:p>
                        <a:p>
                          <a:endParaRPr lang="es-EC" sz="1500" dirty="0"/>
                        </a:p>
                      </a:txBody>
                      <a:tcPr/>
                    </a:tc>
                    <a:tc>
                      <a:txBody>
                        <a:bodyPr/>
                        <a:lstStyle/>
                        <a:p>
                          <a:endParaRPr lang="es-EC"/>
                        </a:p>
                      </a:txBody>
                      <a:tcPr>
                        <a:blipFill>
                          <a:blip r:embed="rId2"/>
                          <a:stretch>
                            <a:fillRect l="-100121" t="-351515" r="-121" b="-230303"/>
                          </a:stretch>
                        </a:blipFill>
                      </a:tcPr>
                    </a:tc>
                    <a:extLst>
                      <a:ext uri="{0D108BD9-81ED-4DB2-BD59-A6C34878D82A}">
                        <a16:rowId xmlns:a16="http://schemas.microsoft.com/office/drawing/2014/main" val="2982291219"/>
                      </a:ext>
                    </a:extLst>
                  </a:tr>
                  <a:tr h="6030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kern="1200" dirty="0">
                              <a:effectLst/>
                            </a:rPr>
                            <a:t>Pérdida de calor por combustión incompleta de carbono.</a:t>
                          </a:r>
                          <a:endParaRPr lang="es-EC" sz="1500" kern="1200" dirty="0">
                            <a:effectLst/>
                          </a:endParaRPr>
                        </a:p>
                        <a:p>
                          <a:endParaRPr lang="es-EC" sz="1500" dirty="0"/>
                        </a:p>
                      </a:txBody>
                      <a:tcPr/>
                    </a:tc>
                    <a:tc>
                      <a:txBody>
                        <a:bodyPr/>
                        <a:lstStyle/>
                        <a:p>
                          <a:endParaRPr lang="es-EC"/>
                        </a:p>
                      </a:txBody>
                      <a:tcPr>
                        <a:blipFill>
                          <a:blip r:embed="rId2"/>
                          <a:stretch>
                            <a:fillRect l="-100121" t="-451515" r="-121" b="-130303"/>
                          </a:stretch>
                        </a:blipFill>
                      </a:tcPr>
                    </a:tc>
                    <a:extLst>
                      <a:ext uri="{0D108BD9-81ED-4DB2-BD59-A6C34878D82A}">
                        <a16:rowId xmlns:a16="http://schemas.microsoft.com/office/drawing/2014/main" val="1455202590"/>
                      </a:ext>
                    </a:extLst>
                  </a:tr>
                  <a:tr h="77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kern="1200" dirty="0">
                              <a:effectLst/>
                            </a:rPr>
                            <a:t>Pérdida de calor en el vapor de agua proveniente del hidrogeno del combustible.</a:t>
                          </a:r>
                          <a:endParaRPr lang="es-EC" sz="1500" kern="1200" dirty="0">
                            <a:effectLst/>
                          </a:endParaRPr>
                        </a:p>
                        <a:p>
                          <a:endParaRPr lang="es-EC" sz="1500" dirty="0"/>
                        </a:p>
                      </a:txBody>
                      <a:tcPr/>
                    </a:tc>
                    <a:tc>
                      <a:txBody>
                        <a:bodyPr/>
                        <a:lstStyle/>
                        <a:p>
                          <a:endParaRPr lang="es-EC"/>
                        </a:p>
                      </a:txBody>
                      <a:tcPr>
                        <a:blipFill>
                          <a:blip r:embed="rId2"/>
                          <a:stretch>
                            <a:fillRect l="-100121" t="-426563" r="-121" b="-781"/>
                          </a:stretch>
                        </a:blipFill>
                      </a:tcPr>
                    </a:tc>
                    <a:extLst>
                      <a:ext uri="{0D108BD9-81ED-4DB2-BD59-A6C34878D82A}">
                        <a16:rowId xmlns:a16="http://schemas.microsoft.com/office/drawing/2014/main" val="3641813230"/>
                      </a:ext>
                    </a:extLst>
                  </a:tr>
                </a:tbl>
              </a:graphicData>
            </a:graphic>
          </p:graphicFrame>
        </mc:Fallback>
      </mc:AlternateContent>
      <p:sp>
        <p:nvSpPr>
          <p:cNvPr id="11" name="CuadroTexto 10">
            <a:extLst>
              <a:ext uri="{FF2B5EF4-FFF2-40B4-BE49-F238E27FC236}">
                <a16:creationId xmlns:a16="http://schemas.microsoft.com/office/drawing/2014/main" id="{ECD46311-A9F2-4C7E-80BC-43E0D7BCE716}"/>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44</a:t>
            </a:fld>
            <a:endParaRPr lang="es-EC" dirty="0"/>
          </a:p>
        </p:txBody>
      </p:sp>
    </p:spTree>
    <p:extLst>
      <p:ext uri="{BB962C8B-B14F-4D97-AF65-F5344CB8AC3E}">
        <p14:creationId xmlns:p14="http://schemas.microsoft.com/office/powerpoint/2010/main" val="35148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Cálculo de la eficiencia de combustión del quemador.</a:t>
            </a: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25748F08-D229-4316-8904-E7FC7FDC10C0}"/>
                  </a:ext>
                </a:extLst>
              </p:cNvPr>
              <p:cNvSpPr txBox="1"/>
              <p:nvPr/>
            </p:nvSpPr>
            <p:spPr>
              <a:xfrm>
                <a:off x="407368" y="1482502"/>
                <a:ext cx="11665295" cy="6884577"/>
              </a:xfrm>
              <a:prstGeom prst="rect">
                <a:avLst/>
              </a:prstGeom>
              <a:noFill/>
            </p:spPr>
            <p:txBody>
              <a:bodyPr wrap="square" rtlCol="0">
                <a:spAutoFit/>
              </a:bodyPr>
              <a:lstStyle/>
              <a:p>
                <a:pPr indent="219710" algn="just">
                  <a:lnSpc>
                    <a:spcPct val="200000"/>
                  </a:lnSpc>
                  <a:spcAft>
                    <a:spcPts val="800"/>
                  </a:spcAft>
                </a:pPr>
                <a:r>
                  <a:rPr lang="x-none" dirty="0">
                    <a:latin typeface="Times New Roman" panose="02020603050405020304" pitchFamily="18" charset="0"/>
                    <a:ea typeface="Times New Roman" panose="02020603050405020304" pitchFamily="18" charset="0"/>
                    <a:cs typeface="Times New Roman" panose="02020603050405020304" pitchFamily="18" charset="0"/>
                  </a:rPr>
                  <a:t>Para el cálculo de la eficiencia de combustión debemos considerar el poder calorífico inferior del diésel el cual es igual a</a:t>
                </a:r>
                <a14:m>
                  <m:oMath xmlns:m="http://schemas.openxmlformats.org/officeDocument/2006/math">
                    <m:r>
                      <a:rPr lang="es-EC" b="0" i="0" smtClean="0">
                        <a:latin typeface="Cambria Math" panose="02040503050406030204" pitchFamily="18" charset="0"/>
                        <a:ea typeface="Times New Roman" panose="02020603050405020304" pitchFamily="18" charset="0"/>
                        <a:cs typeface="Times New Roman" panose="02020603050405020304" pitchFamily="18" charset="0"/>
                      </a:rPr>
                      <m:t> </m:t>
                    </m:r>
                    <m:r>
                      <a:rPr lang="x-none" i="1">
                        <a:latin typeface="Cambria Math" panose="02040503050406030204" pitchFamily="18" charset="0"/>
                        <a:ea typeface="Times New Roman" panose="02020603050405020304" pitchFamily="18" charset="0"/>
                        <a:cs typeface="Times New Roman" panose="02020603050405020304" pitchFamily="18" charset="0"/>
                      </a:rPr>
                      <m:t>10340</m:t>
                    </m:r>
                    <m:d>
                      <m:dPr>
                        <m:begChr m:val="["/>
                        <m:end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x-none" i="1">
                                <a:latin typeface="Cambria Math" panose="02040503050406030204" pitchFamily="18" charset="0"/>
                                <a:ea typeface="Times New Roman" panose="02020603050405020304" pitchFamily="18" charset="0"/>
                                <a:cs typeface="Times New Roman" panose="02020603050405020304" pitchFamily="18" charset="0"/>
                              </a:rPr>
                              <m:t>𝐾𝑐𝑎𝑙</m:t>
                            </m:r>
                          </m:num>
                          <m:den>
                            <m:r>
                              <a:rPr lang="x-none" i="1">
                                <a:latin typeface="Cambria Math" panose="02040503050406030204" pitchFamily="18" charset="0"/>
                                <a:ea typeface="Times New Roman" panose="02020603050405020304" pitchFamily="18" charset="0"/>
                                <a:cs typeface="Times New Roman" panose="02020603050405020304" pitchFamily="18" charset="0"/>
                              </a:rPr>
                              <m:t>𝑘𝑔</m:t>
                            </m:r>
                          </m:den>
                        </m:f>
                      </m:e>
                    </m:d>
                  </m:oMath>
                </a14:m>
                <a:r>
                  <a:rPr lang="x-none" dirty="0">
                    <a:latin typeface="Times New Roman" panose="02020603050405020304" pitchFamily="18" charset="0"/>
                    <a:ea typeface="Times New Roman" panose="02020603050405020304" pitchFamily="18" charset="0"/>
                    <a:cs typeface="Times New Roman" panose="02020603050405020304" pitchFamily="18" charset="0"/>
                  </a:rPr>
                  <a:t> y la sumatoria total de las pérdidas es </a:t>
                </a:r>
                <a14:m>
                  <m:oMath xmlns:m="http://schemas.openxmlformats.org/officeDocument/2006/math">
                    <m:r>
                      <a:rPr lang="x-none" i="1">
                        <a:latin typeface="Cambria Math" panose="02040503050406030204" pitchFamily="18" charset="0"/>
                        <a:ea typeface="Times New Roman" panose="02020603050405020304" pitchFamily="18" charset="0"/>
                        <a:cs typeface="Times New Roman" panose="02020603050405020304" pitchFamily="18" charset="0"/>
                      </a:rPr>
                      <m:t>2552,33</m:t>
                    </m:r>
                    <m:d>
                      <m:dPr>
                        <m:begChr m:val="["/>
                        <m:end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s-EC" i="1">
                                <a:latin typeface="Cambria Math" panose="02040503050406030204" pitchFamily="18" charset="0"/>
                                <a:ea typeface="Times New Roman" panose="02020603050405020304" pitchFamily="18" charset="0"/>
                                <a:cs typeface="Times New Roman" panose="02020603050405020304" pitchFamily="18" charset="0"/>
                              </a:rPr>
                            </m:ctrlPr>
                          </m:fPr>
                          <m:num>
                            <m:r>
                              <a:rPr lang="x-none" i="1">
                                <a:latin typeface="Cambria Math" panose="02040503050406030204" pitchFamily="18" charset="0"/>
                                <a:ea typeface="Times New Roman" panose="02020603050405020304" pitchFamily="18" charset="0"/>
                                <a:cs typeface="Times New Roman" panose="02020603050405020304" pitchFamily="18" charset="0"/>
                              </a:rPr>
                              <m:t>𝐾𝑐𝑎𝑙</m:t>
                            </m:r>
                          </m:num>
                          <m:den>
                            <m:r>
                              <a:rPr lang="x-none" i="1">
                                <a:latin typeface="Cambria Math" panose="02040503050406030204" pitchFamily="18" charset="0"/>
                                <a:ea typeface="Times New Roman" panose="02020603050405020304" pitchFamily="18" charset="0"/>
                                <a:cs typeface="Times New Roman" panose="02020603050405020304" pitchFamily="18" charset="0"/>
                              </a:rPr>
                              <m:t>𝑘𝑔</m:t>
                            </m:r>
                          </m:den>
                        </m:f>
                      </m:e>
                    </m:d>
                  </m:oMath>
                </a14:m>
                <a:r>
                  <a:rPr lang="x-none" dirty="0">
                    <a:latin typeface="Times New Roman" panose="02020603050405020304" pitchFamily="18" charset="0"/>
                    <a:ea typeface="Times New Roman" panose="02020603050405020304" pitchFamily="18" charset="0"/>
                    <a:cs typeface="Times New Roman" panose="02020603050405020304" pitchFamily="18" charset="0"/>
                  </a:rPr>
                  <a:t>  lo que representa el  24,68 %.</a:t>
                </a:r>
              </a:p>
              <a:p>
                <a:pPr indent="219710" algn="just">
                  <a:lnSpc>
                    <a:spcPct val="200000"/>
                  </a:lnSpc>
                  <a:spcAft>
                    <a:spcPts val="800"/>
                  </a:spcAft>
                </a:pPr>
                <a:r>
                  <a:rPr lang="x-none" dirty="0">
                    <a:latin typeface="Times New Roman" panose="02020603050405020304" pitchFamily="18" charset="0"/>
                    <a:ea typeface="Calibri" panose="020F0502020204030204" pitchFamily="34" charset="0"/>
                    <a:cs typeface="Times New Roman" panose="02020603050405020304" pitchFamily="18" charset="0"/>
                  </a:rPr>
                  <a:t>Por lo tanto:</a:t>
                </a: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i="1">
                          <a:latin typeface="Cambria Math" panose="02040503050406030204" pitchFamily="18" charset="0"/>
                          <a:ea typeface="Times New Roman" panose="02020603050405020304" pitchFamily="18" charset="0"/>
                          <a:cs typeface="Times New Roman" panose="02020603050405020304" pitchFamily="18" charset="0"/>
                        </a:rPr>
                        <m:t>𝜂</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𝐸𝑓𝑖𝑐𝑖𝑒𝑛𝑐𝑖𝑎</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𝑑𝑒</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 </m:t>
                      </m:r>
                      <m:r>
                        <a:rPr lang="en-US" b="0" i="1" smtClean="0">
                          <a:latin typeface="Cambria Math" panose="02040503050406030204" pitchFamily="18" charset="0"/>
                          <a:ea typeface="Times New Roman" panose="02020603050405020304" pitchFamily="18" charset="0"/>
                          <a:cs typeface="Times New Roman" panose="02020603050405020304" pitchFamily="18" charset="0"/>
                        </a:rPr>
                        <m:t>𝐶𝑜𝑚𝑏𝑢𝑠𝑡𝑖</m:t>
                      </m:r>
                      <m:r>
                        <a:rPr lang="es-EC" b="0" i="1" smtClean="0">
                          <a:latin typeface="Cambria Math" panose="02040503050406030204" pitchFamily="18" charset="0"/>
                          <a:ea typeface="Times New Roman" panose="02020603050405020304" pitchFamily="18" charset="0"/>
                          <a:cs typeface="Times New Roman" panose="02020603050405020304" pitchFamily="18" charset="0"/>
                        </a:rPr>
                        <m:t>ó</m:t>
                      </m:r>
                      <m:r>
                        <a:rPr lang="es-EC" b="0" i="1" smtClean="0">
                          <a:latin typeface="Cambria Math" panose="02040503050406030204" pitchFamily="18" charset="0"/>
                          <a:ea typeface="Times New Roman" panose="02020603050405020304" pitchFamily="18" charset="0"/>
                          <a:cs typeface="Times New Roman" panose="02020603050405020304" pitchFamily="18" charset="0"/>
                        </a:rPr>
                        <m:t>𝑛</m:t>
                      </m:r>
                      <m:r>
                        <a:rPr lang="es-EC" b="0" i="1" smtClean="0">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i="1">
                          <a:latin typeface="Cambria Math" panose="02040503050406030204" pitchFamily="18" charset="0"/>
                          <a:ea typeface="Times New Roman" panose="02020603050405020304" pitchFamily="18" charset="0"/>
                          <a:cs typeface="Times New Roman" panose="02020603050405020304" pitchFamily="18" charset="0"/>
                        </a:rPr>
                        <m:t>𝜂</m:t>
                      </m:r>
                      <m:r>
                        <a:rPr lang="x-none" i="1">
                          <a:latin typeface="Cambria Math" panose="02040503050406030204" pitchFamily="18" charset="0"/>
                          <a:ea typeface="Times New Roman" panose="02020603050405020304" pitchFamily="18" charset="0"/>
                          <a:cs typeface="Times New Roman" panose="02020603050405020304" pitchFamily="18" charset="0"/>
                        </a:rPr>
                        <m:t>=100 % −24,68 % </m:t>
                      </m:r>
                    </m:oMath>
                  </m:oMathPara>
                </a14:m>
                <a:endParaRPr lang="es-EC" dirty="0"/>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i="1">
                          <a:latin typeface="Cambria Math" panose="02040503050406030204" pitchFamily="18" charset="0"/>
                          <a:ea typeface="Times New Roman" panose="02020603050405020304" pitchFamily="18" charset="0"/>
                          <a:cs typeface="Times New Roman" panose="02020603050405020304" pitchFamily="18" charset="0"/>
                        </a:rPr>
                        <m:t>𝜂</m:t>
                      </m:r>
                      <m:r>
                        <a:rPr lang="x-none" i="1">
                          <a:latin typeface="Cambria Math" panose="02040503050406030204" pitchFamily="18" charset="0"/>
                          <a:ea typeface="Times New Roman" panose="02020603050405020304" pitchFamily="18" charset="0"/>
                          <a:cs typeface="Times New Roman" panose="02020603050405020304" pitchFamily="18" charset="0"/>
                        </a:rPr>
                        <m:t>=75,31 % </m:t>
                      </m:r>
                    </m:oMath>
                  </m:oMathPara>
                </a14:m>
                <a:endParaRPr lang="es-EC" dirty="0"/>
              </a:p>
              <a:p>
                <a:pPr indent="219710" algn="just">
                  <a:spcAft>
                    <a:spcPts val="800"/>
                  </a:spcAft>
                </a:pPr>
                <a:r>
                  <a:rPr lang="x-none" sz="1400" i="1" dirty="0"/>
                  <a:t>Nota: El método fue tomado de los ejemplos de cálculo de la Agencia Chilena de eficiencia energética. </a:t>
                </a:r>
              </a:p>
              <a:p>
                <a:pPr indent="219710" algn="just">
                  <a:spcAft>
                    <a:spcPts val="800"/>
                  </a:spcAft>
                </a:pPr>
                <a:r>
                  <a:rPr lang="es-EC" sz="1400" i="1" dirty="0"/>
                  <a:t>(Agencia chilena de eficiencia energética, 2018)</a:t>
                </a:r>
              </a:p>
              <a:p>
                <a:pPr indent="219710" algn="just">
                  <a:lnSpc>
                    <a:spcPct val="200000"/>
                  </a:lnSpc>
                  <a:spcAft>
                    <a:spcPts val="800"/>
                  </a:spcAft>
                </a:pPr>
                <a:endParaRPr lang="es-EC" dirty="0"/>
              </a:p>
              <a:p>
                <a:pPr indent="219710" algn="just">
                  <a:lnSpc>
                    <a:spcPct val="200000"/>
                  </a:lnSpc>
                  <a:spcAft>
                    <a:spcPts val="800"/>
                  </a:spcAft>
                </a:pPr>
                <a:endParaRPr lang="es-EC" dirty="0"/>
              </a:p>
              <a:p>
                <a:pPr marL="285750" indent="-285750" algn="just">
                  <a:lnSpc>
                    <a:spcPct val="200000"/>
                  </a:lnSpc>
                  <a:buFont typeface="Wingdings" panose="05000000000000000000" pitchFamily="2" charset="2"/>
                  <a:buChar char="Ø"/>
                </a:pPr>
                <a:endParaRPr lang="es-EC" dirty="0"/>
              </a:p>
            </p:txBody>
          </p:sp>
        </mc:Choice>
        <mc:Fallback xmlns="">
          <p:sp>
            <p:nvSpPr>
              <p:cNvPr id="9" name="CuadroTexto 8">
                <a:extLst>
                  <a:ext uri="{FF2B5EF4-FFF2-40B4-BE49-F238E27FC236}">
                    <a16:creationId xmlns:a16="http://schemas.microsoft.com/office/drawing/2014/main" id="{25748F08-D229-4316-8904-E7FC7FDC10C0}"/>
                  </a:ext>
                </a:extLst>
              </p:cNvPr>
              <p:cNvSpPr txBox="1">
                <a:spLocks noRot="1" noChangeAspect="1" noMove="1" noResize="1" noEditPoints="1" noAdjustHandles="1" noChangeArrowheads="1" noChangeShapeType="1" noTextEdit="1"/>
              </p:cNvSpPr>
              <p:nvPr/>
            </p:nvSpPr>
            <p:spPr>
              <a:xfrm>
                <a:off x="407368" y="1482502"/>
                <a:ext cx="11665295" cy="6884577"/>
              </a:xfrm>
              <a:prstGeom prst="rect">
                <a:avLst/>
              </a:prstGeom>
              <a:blipFill>
                <a:blip r:embed="rId2"/>
                <a:stretch>
                  <a:fillRect l="-470" r="-470"/>
                </a:stretch>
              </a:blipFill>
            </p:spPr>
            <p:txBody>
              <a:bodyPr/>
              <a:lstStyle/>
              <a:p>
                <a:r>
                  <a:rPr lang="es-EC">
                    <a:noFill/>
                  </a:rPr>
                  <a:t> </a:t>
                </a:r>
              </a:p>
            </p:txBody>
          </p:sp>
        </mc:Fallback>
      </mc:AlternateContent>
      <p:sp>
        <p:nvSpPr>
          <p:cNvPr id="10" name="CuadroTexto 9">
            <a:extLst>
              <a:ext uri="{FF2B5EF4-FFF2-40B4-BE49-F238E27FC236}">
                <a16:creationId xmlns:a16="http://schemas.microsoft.com/office/drawing/2014/main" id="{68DB2F3A-D052-4EC8-B1C1-519ECF4EC0D9}"/>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45</a:t>
            </a:fld>
            <a:endParaRPr lang="es-EC" dirty="0"/>
          </a:p>
        </p:txBody>
      </p:sp>
    </p:spTree>
    <p:extLst>
      <p:ext uri="{BB962C8B-B14F-4D97-AF65-F5344CB8AC3E}">
        <p14:creationId xmlns:p14="http://schemas.microsoft.com/office/powerpoint/2010/main" val="383356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Balance Energético.</a:t>
            </a:r>
          </a:p>
        </p:txBody>
      </p:sp>
      <p:pic>
        <p:nvPicPr>
          <p:cNvPr id="6" name="Imagen 5">
            <a:extLst>
              <a:ext uri="{FF2B5EF4-FFF2-40B4-BE49-F238E27FC236}">
                <a16:creationId xmlns:a16="http://schemas.microsoft.com/office/drawing/2014/main" id="{9D99A88E-BE48-44EA-A05B-E5575D5C6B3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95400" y="1556792"/>
            <a:ext cx="2997835" cy="4255770"/>
          </a:xfrm>
          <a:prstGeom prst="rect">
            <a:avLst/>
          </a:prstGeom>
        </p:spPr>
      </p:pic>
      <p:graphicFrame>
        <p:nvGraphicFramePr>
          <p:cNvPr id="11" name="Tabla 10">
            <a:extLst>
              <a:ext uri="{FF2B5EF4-FFF2-40B4-BE49-F238E27FC236}">
                <a16:creationId xmlns:a16="http://schemas.microsoft.com/office/drawing/2014/main" id="{9748F1A6-47E9-49A5-8D29-0E2EF7B783E6}"/>
              </a:ext>
            </a:extLst>
          </p:cNvPr>
          <p:cNvGraphicFramePr>
            <a:graphicFrameLocks noGrp="1"/>
          </p:cNvGraphicFramePr>
          <p:nvPr>
            <p:extLst>
              <p:ext uri="{D42A27DB-BD31-4B8C-83A1-F6EECF244321}">
                <p14:modId xmlns:p14="http://schemas.microsoft.com/office/powerpoint/2010/main" val="416003046"/>
              </p:ext>
            </p:extLst>
          </p:nvPr>
        </p:nvGraphicFramePr>
        <p:xfrm>
          <a:off x="3976522" y="1979043"/>
          <a:ext cx="7520078" cy="3377297"/>
        </p:xfrm>
        <a:graphic>
          <a:graphicData uri="http://schemas.openxmlformats.org/drawingml/2006/table">
            <a:tbl>
              <a:tblPr firstRow="1" firstCol="1" bandRow="1">
                <a:tableStyleId>{9D7B26C5-4107-4FEC-AEDC-1716B250A1EF}</a:tableStyleId>
              </a:tblPr>
              <a:tblGrid>
                <a:gridCol w="5260012">
                  <a:extLst>
                    <a:ext uri="{9D8B030D-6E8A-4147-A177-3AD203B41FA5}">
                      <a16:colId xmlns:a16="http://schemas.microsoft.com/office/drawing/2014/main" val="2898529364"/>
                    </a:ext>
                  </a:extLst>
                </a:gridCol>
                <a:gridCol w="2260066">
                  <a:extLst>
                    <a:ext uri="{9D8B030D-6E8A-4147-A177-3AD203B41FA5}">
                      <a16:colId xmlns:a16="http://schemas.microsoft.com/office/drawing/2014/main" val="2523327397"/>
                    </a:ext>
                  </a:extLst>
                </a:gridCol>
              </a:tblGrid>
              <a:tr h="377716">
                <a:tc>
                  <a:txBody>
                    <a:bodyPr/>
                    <a:lstStyle/>
                    <a:p>
                      <a:pPr marL="197485" indent="22225" algn="l">
                        <a:lnSpc>
                          <a:spcPct val="200000"/>
                        </a:lnSpc>
                        <a:spcAft>
                          <a:spcPts val="0"/>
                        </a:spcAft>
                      </a:pPr>
                      <a:r>
                        <a:rPr lang="x-none" sz="1400" dirty="0">
                          <a:effectLst/>
                        </a:rPr>
                        <a:t>Variable Susceptible de Medición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l">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Valor</a:t>
                      </a:r>
                    </a:p>
                  </a:txBody>
                  <a:tcPr marL="68580" marR="68580" marT="0" marB="0"/>
                </a:tc>
                <a:extLst>
                  <a:ext uri="{0D108BD9-81ED-4DB2-BD59-A6C34878D82A}">
                    <a16:rowId xmlns:a16="http://schemas.microsoft.com/office/drawing/2014/main" val="3587178804"/>
                  </a:ext>
                </a:extLst>
              </a:tr>
              <a:tr h="581657">
                <a:tc>
                  <a:txBody>
                    <a:bodyPr/>
                    <a:lstStyle/>
                    <a:p>
                      <a:pPr marL="197485" indent="22225" algn="just">
                        <a:lnSpc>
                          <a:spcPct val="200000"/>
                        </a:lnSpc>
                        <a:spcAft>
                          <a:spcPts val="0"/>
                        </a:spcAft>
                      </a:pPr>
                      <a:r>
                        <a:rPr lang="x-none" sz="1400" dirty="0">
                          <a:effectLst/>
                        </a:rPr>
                        <a:t>Temperatura de entrada del vapor al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162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491901"/>
                  </a:ext>
                </a:extLst>
              </a:tr>
              <a:tr h="581657">
                <a:tc>
                  <a:txBody>
                    <a:bodyPr/>
                    <a:lstStyle/>
                    <a:p>
                      <a:pPr marL="197485" indent="22225" algn="just">
                        <a:lnSpc>
                          <a:spcPct val="200000"/>
                        </a:lnSpc>
                        <a:spcAft>
                          <a:spcPts val="0"/>
                        </a:spcAft>
                      </a:pPr>
                      <a:r>
                        <a:rPr lang="x-none" sz="1400" dirty="0">
                          <a:effectLst/>
                        </a:rPr>
                        <a:t>Temperatura de Salida de vapor del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224,2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636839"/>
                  </a:ext>
                </a:extLst>
              </a:tr>
              <a:tr h="822992">
                <a:tc>
                  <a:txBody>
                    <a:bodyPr/>
                    <a:lstStyle/>
                    <a:p>
                      <a:pPr marL="197485" indent="22225" algn="just">
                        <a:lnSpc>
                          <a:spcPct val="200000"/>
                        </a:lnSpc>
                        <a:spcAft>
                          <a:spcPts val="0"/>
                        </a:spcAft>
                      </a:pPr>
                      <a:r>
                        <a:rPr lang="x-none" sz="1400" dirty="0">
                          <a:effectLst/>
                        </a:rPr>
                        <a:t>Temperatura de salida de gases producto de la combustión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es-EC" sz="1600" dirty="0">
                          <a:effectLst/>
                          <a:latin typeface="Times New Roman" panose="02020603050405020304" pitchFamily="18" charset="0"/>
                          <a:ea typeface="Calibri" panose="020F0502020204030204" pitchFamily="34" charset="0"/>
                          <a:cs typeface="Times New Roman" panose="02020603050405020304" pitchFamily="18" charset="0"/>
                        </a:rPr>
                        <a:t>262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1771050"/>
                  </a:ext>
                </a:extLst>
              </a:tr>
              <a:tr h="581657">
                <a:tc>
                  <a:txBody>
                    <a:bodyPr/>
                    <a:lstStyle/>
                    <a:p>
                      <a:pPr marL="197485" marR="0" lvl="0" indent="22225" algn="l" defTabSz="914400" rtl="0" eaLnBrk="1" fontAlgn="auto" latinLnBrk="0" hangingPunct="1">
                        <a:lnSpc>
                          <a:spcPct val="200000"/>
                        </a:lnSpc>
                        <a:spcBef>
                          <a:spcPts val="0"/>
                        </a:spcBef>
                        <a:spcAft>
                          <a:spcPts val="0"/>
                        </a:spcAft>
                        <a:buClrTx/>
                        <a:buSzTx/>
                        <a:buFontTx/>
                        <a:buNone/>
                        <a:tabLst/>
                        <a:defRPr/>
                      </a:pPr>
                      <a:r>
                        <a:rPr lang="x-none" sz="1400" dirty="0">
                          <a:effectLst/>
                        </a:rPr>
                        <a:t>Presión de entrada de vapor al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85,7 [Psi]</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1569565"/>
                  </a:ext>
                </a:extLst>
              </a:tr>
              <a:tr h="431618">
                <a:tc>
                  <a:txBody>
                    <a:bodyPr/>
                    <a:lstStyle/>
                    <a:p>
                      <a:pPr marL="197485" indent="22225" algn="l">
                        <a:lnSpc>
                          <a:spcPct val="200000"/>
                        </a:lnSpc>
                        <a:spcAft>
                          <a:spcPts val="0"/>
                        </a:spcAft>
                      </a:pPr>
                      <a:r>
                        <a:rPr lang="x-none" sz="1400" dirty="0">
                          <a:effectLst/>
                        </a:rPr>
                        <a:t>Presión de salida de vapor del supercalentador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l">
                        <a:lnSpc>
                          <a:spcPct val="200000"/>
                        </a:lnSpc>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82,5 [Psi]</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495115"/>
                  </a:ext>
                </a:extLst>
              </a:tr>
            </a:tbl>
          </a:graphicData>
        </a:graphic>
      </p:graphicFrame>
      <p:sp>
        <p:nvSpPr>
          <p:cNvPr id="12" name="CuadroTexto 11">
            <a:extLst>
              <a:ext uri="{FF2B5EF4-FFF2-40B4-BE49-F238E27FC236}">
                <a16:creationId xmlns:a16="http://schemas.microsoft.com/office/drawing/2014/main" id="{B224A18D-3A69-4CAF-A5BE-118430B1B21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46</a:t>
            </a:fld>
            <a:endParaRPr lang="es-EC" dirty="0"/>
          </a:p>
        </p:txBody>
      </p:sp>
    </p:spTree>
    <p:extLst>
      <p:ext uri="{BB962C8B-B14F-4D97-AF65-F5344CB8AC3E}">
        <p14:creationId xmlns:p14="http://schemas.microsoft.com/office/powerpoint/2010/main" val="428530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Balance Energético.</a:t>
            </a:r>
          </a:p>
        </p:txBody>
      </p:sp>
      <mc:AlternateContent xmlns:mc="http://schemas.openxmlformats.org/markup-compatibility/2006" xmlns:a14="http://schemas.microsoft.com/office/drawing/2010/main">
        <mc:Choice Requires="a14">
          <p:graphicFrame>
            <p:nvGraphicFramePr>
              <p:cNvPr id="11" name="Tabla 10">
                <a:extLst>
                  <a:ext uri="{FF2B5EF4-FFF2-40B4-BE49-F238E27FC236}">
                    <a16:creationId xmlns:a16="http://schemas.microsoft.com/office/drawing/2014/main" id="{9748F1A6-47E9-49A5-8D29-0E2EF7B783E6}"/>
                  </a:ext>
                </a:extLst>
              </p:cNvPr>
              <p:cNvGraphicFramePr>
                <a:graphicFrameLocks noGrp="1"/>
              </p:cNvGraphicFramePr>
              <p:nvPr>
                <p:extLst>
                  <p:ext uri="{D42A27DB-BD31-4B8C-83A1-F6EECF244321}">
                    <p14:modId xmlns:p14="http://schemas.microsoft.com/office/powerpoint/2010/main" val="1604808431"/>
                  </p:ext>
                </p:extLst>
              </p:nvPr>
            </p:nvGraphicFramePr>
            <p:xfrm>
              <a:off x="2903004" y="1494469"/>
              <a:ext cx="5924168" cy="4534706"/>
            </p:xfrm>
            <a:graphic>
              <a:graphicData uri="http://schemas.openxmlformats.org/drawingml/2006/table">
                <a:tbl>
                  <a:tblPr firstRow="1" firstCol="1" bandRow="1">
                    <a:tableStyleId>{9D7B26C5-4107-4FEC-AEDC-1716B250A1EF}</a:tableStyleId>
                  </a:tblPr>
                  <a:tblGrid>
                    <a:gridCol w="3902407">
                      <a:extLst>
                        <a:ext uri="{9D8B030D-6E8A-4147-A177-3AD203B41FA5}">
                          <a16:colId xmlns:a16="http://schemas.microsoft.com/office/drawing/2014/main" val="2898529364"/>
                        </a:ext>
                      </a:extLst>
                    </a:gridCol>
                    <a:gridCol w="2021761">
                      <a:extLst>
                        <a:ext uri="{9D8B030D-6E8A-4147-A177-3AD203B41FA5}">
                          <a16:colId xmlns:a16="http://schemas.microsoft.com/office/drawing/2014/main" val="2523327397"/>
                        </a:ext>
                      </a:extLst>
                    </a:gridCol>
                  </a:tblGrid>
                  <a:tr h="377716">
                    <a:tc>
                      <a:txBody>
                        <a:bodyPr/>
                        <a:lstStyle/>
                        <a:p>
                          <a:pPr marL="197485" indent="22225" algn="l">
                            <a:lnSpc>
                              <a:spcPct val="200000"/>
                            </a:lnSpc>
                            <a:spcAft>
                              <a:spcPts val="0"/>
                            </a:spcAft>
                          </a:pPr>
                          <a:r>
                            <a:rPr lang="x-none" sz="1400" dirty="0">
                              <a:effectLst/>
                            </a:rPr>
                            <a:t>Variabl</a:t>
                          </a:r>
                          <a:r>
                            <a:rPr lang="es-EC" sz="1400" dirty="0">
                              <a:effectLst/>
                            </a:rPr>
                            <a:t>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ctr">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Valor</a:t>
                          </a:r>
                        </a:p>
                      </a:txBody>
                      <a:tcPr marL="68580" marR="68580" marT="0" marB="0"/>
                    </a:tc>
                    <a:extLst>
                      <a:ext uri="{0D108BD9-81ED-4DB2-BD59-A6C34878D82A}">
                        <a16:rowId xmlns:a16="http://schemas.microsoft.com/office/drawing/2014/main" val="3587178804"/>
                      </a:ext>
                    </a:extLst>
                  </a:tr>
                  <a:tr h="581657">
                    <a:tc>
                      <a:txBody>
                        <a:bodyPr/>
                        <a:lstStyle/>
                        <a:p>
                          <a:pPr marL="197485" indent="22225" algn="just">
                            <a:lnSpc>
                              <a:spcPct val="200000"/>
                            </a:lnSpc>
                            <a:spcAft>
                              <a:spcPts val="0"/>
                            </a:spcAft>
                          </a:pPr>
                          <a:r>
                            <a:rPr lang="es-EC" sz="1400" dirty="0">
                              <a:effectLst/>
                            </a:rPr>
                            <a:t>Masa de Vapor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ctr">
                            <a:lnSpc>
                              <a:spcPct val="200000"/>
                            </a:lnSpc>
                            <a:spcAft>
                              <a:spcPts val="0"/>
                            </a:spcAft>
                          </a:pPr>
                          <a14:m>
                            <m:oMathPara xmlns:m="http://schemas.openxmlformats.org/officeDocument/2006/math">
                              <m:oMathParaPr>
                                <m:jc m:val="center"/>
                              </m:oMathParaPr>
                              <m:oMath xmlns:m="http://schemas.openxmlformats.org/officeDocument/2006/math">
                                <m:r>
                                  <a:rPr lang="es-419" sz="1600" i="1" kern="1200" smtClean="0">
                                    <a:solidFill>
                                      <a:schemeClr val="tx1"/>
                                    </a:solidFill>
                                    <a:effectLst/>
                                    <a:latin typeface="Cambria Math" panose="02040503050406030204" pitchFamily="18" charset="0"/>
                                    <a:ea typeface="+mn-ea"/>
                                    <a:cs typeface="+mn-cs"/>
                                  </a:rPr>
                                  <m:t>204</m:t>
                                </m:r>
                                <m:d>
                                  <m:dPr>
                                    <m:begChr m:val="["/>
                                    <m:endChr m:val="]"/>
                                    <m:ctrlPr>
                                      <a:rPr lang="es-EC" sz="1600" i="1" kern="1200">
                                        <a:solidFill>
                                          <a:schemeClr val="tx1"/>
                                        </a:solidFill>
                                        <a:effectLst/>
                                        <a:latin typeface="Cambria Math" panose="02040503050406030204" pitchFamily="18" charset="0"/>
                                        <a:ea typeface="+mn-ea"/>
                                        <a:cs typeface="+mn-cs"/>
                                      </a:rPr>
                                    </m:ctrlPr>
                                  </m:dPr>
                                  <m:e>
                                    <m:f>
                                      <m:fPr>
                                        <m:ctrlPr>
                                          <a:rPr lang="es-EC" sz="1600" i="1" kern="1200">
                                            <a:solidFill>
                                              <a:schemeClr val="tx1"/>
                                            </a:solidFill>
                                            <a:effectLst/>
                                            <a:latin typeface="Cambria Math" panose="02040503050406030204" pitchFamily="18" charset="0"/>
                                            <a:ea typeface="+mn-ea"/>
                                            <a:cs typeface="+mn-cs"/>
                                          </a:rPr>
                                        </m:ctrlPr>
                                      </m:fPr>
                                      <m:num>
                                        <m:r>
                                          <a:rPr lang="es-419" sz="1600" i="1" kern="1200">
                                            <a:solidFill>
                                              <a:schemeClr val="tx1"/>
                                            </a:solidFill>
                                            <a:effectLst/>
                                            <a:latin typeface="Cambria Math" panose="02040503050406030204" pitchFamily="18" charset="0"/>
                                            <a:ea typeface="+mn-ea"/>
                                            <a:cs typeface="+mn-cs"/>
                                          </a:rPr>
                                          <m:t>𝑘𝑔</m:t>
                                        </m:r>
                                      </m:num>
                                      <m:den>
                                        <m:r>
                                          <a:rPr lang="es-419" sz="1600" i="1" kern="1200">
                                            <a:solidFill>
                                              <a:schemeClr val="tx1"/>
                                            </a:solidFill>
                                            <a:effectLst/>
                                            <a:latin typeface="Cambria Math" panose="02040503050406030204" pitchFamily="18" charset="0"/>
                                            <a:ea typeface="+mn-ea"/>
                                            <a:cs typeface="+mn-cs"/>
                                          </a:rPr>
                                          <m:t>h</m:t>
                                        </m:r>
                                      </m:den>
                                    </m:f>
                                  </m:e>
                                </m:d>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491901"/>
                      </a:ext>
                    </a:extLst>
                  </a:tr>
                  <a:tr h="581657">
                    <a:tc>
                      <a:txBody>
                        <a:bodyPr/>
                        <a:lstStyle/>
                        <a:p>
                          <a:pPr marL="197485" indent="22225" algn="just">
                            <a:lnSpc>
                              <a:spcPct val="200000"/>
                            </a:lnSpc>
                            <a:spcAft>
                              <a:spcPts val="0"/>
                            </a:spcAft>
                          </a:pPr>
                          <a:r>
                            <a:rPr lang="es-EC" sz="1400" dirty="0">
                              <a:effectLst/>
                            </a:rPr>
                            <a:t>Calidad del Vapor a la Salida del Caldero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ctr">
                            <a:lnSpc>
                              <a:spcPct val="20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0,89 </a:t>
                          </a:r>
                        </a:p>
                      </a:txBody>
                      <a:tcPr marL="68580" marR="68580" marT="0" marB="0" anchor="ctr"/>
                    </a:tc>
                    <a:extLst>
                      <a:ext uri="{0D108BD9-81ED-4DB2-BD59-A6C34878D82A}">
                        <a16:rowId xmlns:a16="http://schemas.microsoft.com/office/drawing/2014/main" val="245636839"/>
                      </a:ext>
                    </a:extLst>
                  </a:tr>
                  <a:tr h="822992">
                    <a:tc>
                      <a:txBody>
                        <a:bodyPr/>
                        <a:lstStyle/>
                        <a:p>
                          <a:pPr marL="197485" indent="22225" algn="just">
                            <a:lnSpc>
                              <a:spcPct val="200000"/>
                            </a:lnSpc>
                            <a:spcAft>
                              <a:spcPts val="0"/>
                            </a:spcAft>
                          </a:pPr>
                          <a:r>
                            <a:rPr lang="es-EC" sz="1400" dirty="0">
                              <a:effectLst/>
                            </a:rPr>
                            <a:t>Entalpía del vapor Saturado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s-EC" sz="1600" i="1" kern="1200" smtClean="0">
                                        <a:solidFill>
                                          <a:schemeClr val="tx1"/>
                                        </a:solidFill>
                                        <a:effectLst/>
                                        <a:latin typeface="Cambria Math" panose="02040503050406030204" pitchFamily="18" charset="0"/>
                                        <a:ea typeface="+mn-ea"/>
                                        <a:cs typeface="+mn-cs"/>
                                      </a:rPr>
                                    </m:ctrlPr>
                                  </m:sSubPr>
                                  <m:e>
                                    <m:r>
                                      <a:rPr lang="es-419" sz="1600" i="1" kern="1200">
                                        <a:solidFill>
                                          <a:schemeClr val="tx1"/>
                                        </a:solidFill>
                                        <a:effectLst/>
                                        <a:latin typeface="Cambria Math" panose="02040503050406030204" pitchFamily="18" charset="0"/>
                                        <a:ea typeface="+mn-ea"/>
                                        <a:cs typeface="+mn-cs"/>
                                      </a:rPr>
                                      <m:t>h</m:t>
                                    </m:r>
                                  </m:e>
                                  <m:sub>
                                    <m:r>
                                      <a:rPr lang="es-419" sz="1600" i="1" kern="1200">
                                        <a:solidFill>
                                          <a:schemeClr val="tx1"/>
                                        </a:solidFill>
                                        <a:effectLst/>
                                        <a:latin typeface="Cambria Math" panose="02040503050406030204" pitchFamily="18" charset="0"/>
                                        <a:ea typeface="+mn-ea"/>
                                        <a:cs typeface="+mn-cs"/>
                                      </a:rPr>
                                      <m:t>1</m:t>
                                    </m:r>
                                  </m:sub>
                                </m:sSub>
                                <m:r>
                                  <a:rPr lang="es-419" sz="1600" i="1" kern="1200">
                                    <a:solidFill>
                                      <a:schemeClr val="tx1"/>
                                    </a:solidFill>
                                    <a:effectLst/>
                                    <a:latin typeface="Cambria Math" panose="02040503050406030204" pitchFamily="18" charset="0"/>
                                    <a:ea typeface="+mn-ea"/>
                                    <a:cs typeface="+mn-cs"/>
                                  </a:rPr>
                                  <m:t>=2531,32 </m:t>
                                </m:r>
                                <m:d>
                                  <m:dPr>
                                    <m:begChr m:val="["/>
                                    <m:endChr m:val="]"/>
                                    <m:ctrlPr>
                                      <a:rPr lang="es-EC" sz="1600" i="1" kern="1200">
                                        <a:solidFill>
                                          <a:schemeClr val="tx1"/>
                                        </a:solidFill>
                                        <a:effectLst/>
                                        <a:latin typeface="Cambria Math" panose="02040503050406030204" pitchFamily="18" charset="0"/>
                                        <a:ea typeface="+mn-ea"/>
                                        <a:cs typeface="+mn-cs"/>
                                      </a:rPr>
                                    </m:ctrlPr>
                                  </m:dPr>
                                  <m:e>
                                    <m:f>
                                      <m:fPr>
                                        <m:ctrlPr>
                                          <a:rPr lang="es-EC" sz="1600" i="1" kern="1200">
                                            <a:solidFill>
                                              <a:schemeClr val="tx1"/>
                                            </a:solidFill>
                                            <a:effectLst/>
                                            <a:latin typeface="Cambria Math" panose="02040503050406030204" pitchFamily="18" charset="0"/>
                                            <a:ea typeface="+mn-ea"/>
                                            <a:cs typeface="+mn-cs"/>
                                          </a:rPr>
                                        </m:ctrlPr>
                                      </m:fPr>
                                      <m:num>
                                        <m:r>
                                          <a:rPr lang="es-419" sz="1600" i="1" kern="1200">
                                            <a:solidFill>
                                              <a:schemeClr val="tx1"/>
                                            </a:solidFill>
                                            <a:effectLst/>
                                            <a:latin typeface="Cambria Math" panose="02040503050406030204" pitchFamily="18" charset="0"/>
                                            <a:ea typeface="+mn-ea"/>
                                            <a:cs typeface="+mn-cs"/>
                                          </a:rPr>
                                          <m:t>𝑘𝐽</m:t>
                                        </m:r>
                                      </m:num>
                                      <m:den>
                                        <m:r>
                                          <a:rPr lang="es-419" sz="1600" i="1" kern="1200">
                                            <a:solidFill>
                                              <a:schemeClr val="tx1"/>
                                            </a:solidFill>
                                            <a:effectLst/>
                                            <a:latin typeface="Cambria Math" panose="02040503050406030204" pitchFamily="18" charset="0"/>
                                            <a:ea typeface="+mn-ea"/>
                                            <a:cs typeface="+mn-cs"/>
                                          </a:rPr>
                                          <m:t>𝑘𝑔</m:t>
                                        </m:r>
                                      </m:den>
                                    </m:f>
                                  </m:e>
                                </m:d>
                              </m:oMath>
                            </m:oMathPara>
                          </a14:m>
                          <a:endParaRPr lang="es-EC" sz="16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2821771050"/>
                      </a:ext>
                    </a:extLst>
                  </a:tr>
                  <a:tr h="581657">
                    <a:tc>
                      <a:txBody>
                        <a:bodyPr/>
                        <a:lstStyle/>
                        <a:p>
                          <a:pPr marL="197485" indent="22225" algn="just">
                            <a:lnSpc>
                              <a:spcPct val="200000"/>
                            </a:lnSpc>
                            <a:spcAft>
                              <a:spcPts val="0"/>
                            </a:spcAft>
                          </a:pPr>
                          <a:r>
                            <a:rPr lang="es-EC" sz="1400" dirty="0">
                              <a:effectLst/>
                            </a:rPr>
                            <a:t>Entalpía del vapor Sobrecalentado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14:m>
                            <m:oMathPara xmlns:m="http://schemas.openxmlformats.org/officeDocument/2006/math">
                              <m:oMathParaPr>
                                <m:jc m:val="centerGroup"/>
                              </m:oMathParaPr>
                              <m:oMath xmlns:m="http://schemas.openxmlformats.org/officeDocument/2006/math">
                                <m:sSub>
                                  <m:sSubPr>
                                    <m:ctrlPr>
                                      <a:rPr lang="es-EC" sz="1600" i="1" kern="1200" smtClean="0">
                                        <a:solidFill>
                                          <a:schemeClr val="tx1"/>
                                        </a:solidFill>
                                        <a:effectLst/>
                                        <a:latin typeface="Cambria Math" panose="02040503050406030204" pitchFamily="18" charset="0"/>
                                        <a:ea typeface="+mn-ea"/>
                                        <a:cs typeface="+mn-cs"/>
                                      </a:rPr>
                                    </m:ctrlPr>
                                  </m:sSubPr>
                                  <m:e>
                                    <m:r>
                                      <a:rPr lang="es-419" sz="1600" i="1" kern="1200">
                                        <a:solidFill>
                                          <a:schemeClr val="tx1"/>
                                        </a:solidFill>
                                        <a:effectLst/>
                                        <a:latin typeface="Cambria Math" panose="02040503050406030204" pitchFamily="18" charset="0"/>
                                        <a:ea typeface="+mn-ea"/>
                                        <a:cs typeface="+mn-cs"/>
                                      </a:rPr>
                                      <m:t>h</m:t>
                                    </m:r>
                                  </m:e>
                                  <m:sub>
                                    <m:r>
                                      <a:rPr lang="es-419" sz="1600" i="1" kern="1200">
                                        <a:solidFill>
                                          <a:schemeClr val="tx1"/>
                                        </a:solidFill>
                                        <a:effectLst/>
                                        <a:latin typeface="Cambria Math" panose="02040503050406030204" pitchFamily="18" charset="0"/>
                                        <a:ea typeface="+mn-ea"/>
                                        <a:cs typeface="+mn-cs"/>
                                      </a:rPr>
                                      <m:t>3</m:t>
                                    </m:r>
                                  </m:sub>
                                </m:sSub>
                                <m:r>
                                  <a:rPr lang="es-419" sz="1600" i="1" kern="1200">
                                    <a:solidFill>
                                      <a:schemeClr val="tx1"/>
                                    </a:solidFill>
                                    <a:effectLst/>
                                    <a:latin typeface="Cambria Math" panose="02040503050406030204" pitchFamily="18" charset="0"/>
                                    <a:ea typeface="+mn-ea"/>
                                    <a:cs typeface="+mn-cs"/>
                                  </a:rPr>
                                  <m:t>=2899,98 </m:t>
                                </m:r>
                                <m:d>
                                  <m:dPr>
                                    <m:begChr m:val="["/>
                                    <m:endChr m:val="]"/>
                                    <m:ctrlPr>
                                      <a:rPr lang="es-EC" sz="1600" i="1" kern="1200">
                                        <a:solidFill>
                                          <a:schemeClr val="tx1"/>
                                        </a:solidFill>
                                        <a:effectLst/>
                                        <a:latin typeface="Cambria Math" panose="02040503050406030204" pitchFamily="18" charset="0"/>
                                        <a:ea typeface="+mn-ea"/>
                                        <a:cs typeface="+mn-cs"/>
                                      </a:rPr>
                                    </m:ctrlPr>
                                  </m:dPr>
                                  <m:e>
                                    <m:f>
                                      <m:fPr>
                                        <m:ctrlPr>
                                          <a:rPr lang="es-EC" sz="1600" i="1" kern="1200">
                                            <a:solidFill>
                                              <a:schemeClr val="tx1"/>
                                            </a:solidFill>
                                            <a:effectLst/>
                                            <a:latin typeface="Cambria Math" panose="02040503050406030204" pitchFamily="18" charset="0"/>
                                            <a:ea typeface="+mn-ea"/>
                                            <a:cs typeface="+mn-cs"/>
                                          </a:rPr>
                                        </m:ctrlPr>
                                      </m:fPr>
                                      <m:num>
                                        <m:r>
                                          <a:rPr lang="es-419" sz="1600" i="1" kern="1200">
                                            <a:solidFill>
                                              <a:schemeClr val="tx1"/>
                                            </a:solidFill>
                                            <a:effectLst/>
                                            <a:latin typeface="Cambria Math" panose="02040503050406030204" pitchFamily="18" charset="0"/>
                                            <a:ea typeface="+mn-ea"/>
                                            <a:cs typeface="+mn-cs"/>
                                          </a:rPr>
                                          <m:t>𝑘𝐽</m:t>
                                        </m:r>
                                      </m:num>
                                      <m:den>
                                        <m:r>
                                          <a:rPr lang="es-419" sz="1600" i="1" kern="1200">
                                            <a:solidFill>
                                              <a:schemeClr val="tx1"/>
                                            </a:solidFill>
                                            <a:effectLst/>
                                            <a:latin typeface="Cambria Math" panose="02040503050406030204" pitchFamily="18" charset="0"/>
                                            <a:ea typeface="+mn-ea"/>
                                            <a:cs typeface="+mn-cs"/>
                                          </a:rPr>
                                          <m:t>𝑘𝑔</m:t>
                                        </m:r>
                                      </m:den>
                                    </m:f>
                                  </m:e>
                                </m:d>
                                <m:r>
                                  <a:rPr lang="es-419" sz="1600" i="1" kern="1200">
                                    <a:solidFill>
                                      <a:schemeClr val="tx1"/>
                                    </a:solidFill>
                                    <a:effectLst/>
                                    <a:latin typeface="Cambria Math" panose="02040503050406030204" pitchFamily="18" charset="0"/>
                                    <a:ea typeface="+mn-ea"/>
                                    <a:cs typeface="+mn-cs"/>
                                  </a:rPr>
                                  <m:t> </m:t>
                                </m:r>
                              </m:oMath>
                            </m:oMathPara>
                          </a14:m>
                          <a:endParaRPr lang="es-EC" sz="16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401569565"/>
                      </a:ext>
                    </a:extLst>
                  </a:tr>
                  <a:tr h="431618">
                    <a:tc>
                      <a:txBody>
                        <a:bodyPr/>
                        <a:lstStyle/>
                        <a:p>
                          <a:pPr marL="197485" indent="22225" algn="l">
                            <a:lnSpc>
                              <a:spcPct val="200000"/>
                            </a:lnSpc>
                            <a:spcAft>
                              <a:spcPts val="0"/>
                            </a:spcAft>
                          </a:pPr>
                          <a:r>
                            <a:rPr lang="es-EC" sz="1400" dirty="0">
                              <a:effectLst/>
                            </a:rPr>
                            <a:t>Flujo Másico de Diesel Consumido por el Quemador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marR="0" lvl="0" indent="22225" algn="ctr" defTabSz="914400" rtl="0" eaLnBrk="1" fontAlgn="auto" latinLnBrk="0" hangingPunct="1">
                            <a:lnSpc>
                              <a:spcPct val="2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es-EC" sz="1600" i="1" kern="1200" smtClean="0">
                                        <a:solidFill>
                                          <a:schemeClr val="tx1"/>
                                        </a:solidFill>
                                        <a:effectLst/>
                                        <a:latin typeface="Cambria Math" panose="02040503050406030204" pitchFamily="18" charset="0"/>
                                        <a:ea typeface="+mn-ea"/>
                                        <a:cs typeface="+mn-cs"/>
                                      </a:rPr>
                                    </m:ctrlPr>
                                  </m:accPr>
                                  <m:e>
                                    <m:sSub>
                                      <m:sSubPr>
                                        <m:ctrlPr>
                                          <a:rPr lang="es-EC" sz="1600" i="1" kern="1200">
                                            <a:solidFill>
                                              <a:schemeClr val="tx1"/>
                                            </a:solidFill>
                                            <a:effectLst/>
                                            <a:latin typeface="Cambria Math" panose="02040503050406030204" pitchFamily="18" charset="0"/>
                                            <a:ea typeface="+mn-ea"/>
                                            <a:cs typeface="+mn-cs"/>
                                          </a:rPr>
                                        </m:ctrlPr>
                                      </m:sSubPr>
                                      <m:e>
                                        <m:r>
                                          <a:rPr lang="es-419" sz="1600" i="1" kern="1200">
                                            <a:solidFill>
                                              <a:schemeClr val="tx1"/>
                                            </a:solidFill>
                                            <a:effectLst/>
                                            <a:latin typeface="Cambria Math" panose="02040503050406030204" pitchFamily="18" charset="0"/>
                                            <a:ea typeface="+mn-ea"/>
                                            <a:cs typeface="+mn-cs"/>
                                          </a:rPr>
                                          <m:t>𝑚</m:t>
                                        </m:r>
                                      </m:e>
                                      <m:sub>
                                        <m:r>
                                          <a:rPr lang="es-419" sz="1600" i="1" kern="1200">
                                            <a:solidFill>
                                              <a:schemeClr val="tx1"/>
                                            </a:solidFill>
                                            <a:effectLst/>
                                            <a:latin typeface="Cambria Math" panose="02040503050406030204" pitchFamily="18" charset="0"/>
                                            <a:ea typeface="+mn-ea"/>
                                            <a:cs typeface="+mn-cs"/>
                                          </a:rPr>
                                          <m:t>𝐷</m:t>
                                        </m:r>
                                      </m:sub>
                                    </m:sSub>
                                  </m:e>
                                </m:acc>
                                <m:r>
                                  <a:rPr lang="es-419" sz="1600" i="1" kern="1200">
                                    <a:solidFill>
                                      <a:schemeClr val="tx1"/>
                                    </a:solidFill>
                                    <a:effectLst/>
                                    <a:latin typeface="Cambria Math" panose="02040503050406030204" pitchFamily="18" charset="0"/>
                                    <a:ea typeface="+mn-ea"/>
                                    <a:cs typeface="+mn-cs"/>
                                  </a:rPr>
                                  <m:t>=3,02</m:t>
                                </m:r>
                                <m:d>
                                  <m:dPr>
                                    <m:begChr m:val="["/>
                                    <m:endChr m:val="]"/>
                                    <m:ctrlPr>
                                      <a:rPr lang="es-EC" sz="1600" i="1" kern="1200">
                                        <a:solidFill>
                                          <a:schemeClr val="tx1"/>
                                        </a:solidFill>
                                        <a:effectLst/>
                                        <a:latin typeface="Cambria Math" panose="02040503050406030204" pitchFamily="18" charset="0"/>
                                        <a:ea typeface="+mn-ea"/>
                                        <a:cs typeface="+mn-cs"/>
                                      </a:rPr>
                                    </m:ctrlPr>
                                  </m:dPr>
                                  <m:e>
                                    <m:f>
                                      <m:fPr>
                                        <m:ctrlPr>
                                          <a:rPr lang="es-EC" sz="1600" i="1" kern="1200">
                                            <a:solidFill>
                                              <a:schemeClr val="tx1"/>
                                            </a:solidFill>
                                            <a:effectLst/>
                                            <a:latin typeface="Cambria Math" panose="02040503050406030204" pitchFamily="18" charset="0"/>
                                            <a:ea typeface="+mn-ea"/>
                                            <a:cs typeface="+mn-cs"/>
                                          </a:rPr>
                                        </m:ctrlPr>
                                      </m:fPr>
                                      <m:num>
                                        <m:r>
                                          <a:rPr lang="es-419" sz="1600" i="1" kern="1200">
                                            <a:solidFill>
                                              <a:schemeClr val="tx1"/>
                                            </a:solidFill>
                                            <a:effectLst/>
                                            <a:latin typeface="Cambria Math" panose="02040503050406030204" pitchFamily="18" charset="0"/>
                                            <a:ea typeface="+mn-ea"/>
                                            <a:cs typeface="+mn-cs"/>
                                          </a:rPr>
                                          <m:t>𝑘𝑔</m:t>
                                        </m:r>
                                      </m:num>
                                      <m:den>
                                        <m:r>
                                          <a:rPr lang="es-419" sz="1600" i="1" kern="1200">
                                            <a:solidFill>
                                              <a:schemeClr val="tx1"/>
                                            </a:solidFill>
                                            <a:effectLst/>
                                            <a:latin typeface="Cambria Math" panose="02040503050406030204" pitchFamily="18" charset="0"/>
                                            <a:ea typeface="+mn-ea"/>
                                            <a:cs typeface="+mn-cs"/>
                                          </a:rPr>
                                          <m:t>h</m:t>
                                        </m:r>
                                      </m:den>
                                    </m:f>
                                  </m:e>
                                </m:d>
                              </m:oMath>
                            </m:oMathPara>
                          </a14:m>
                          <a:endParaRPr lang="es-EC" sz="16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3941495115"/>
                      </a:ext>
                    </a:extLst>
                  </a:tr>
                </a:tbl>
              </a:graphicData>
            </a:graphic>
          </p:graphicFrame>
        </mc:Choice>
        <mc:Fallback xmlns="">
          <p:graphicFrame>
            <p:nvGraphicFramePr>
              <p:cNvPr id="11" name="Tabla 10">
                <a:extLst>
                  <a:ext uri="{FF2B5EF4-FFF2-40B4-BE49-F238E27FC236}">
                    <a16:creationId xmlns:a16="http://schemas.microsoft.com/office/drawing/2014/main" id="{9748F1A6-47E9-49A5-8D29-0E2EF7B783E6}"/>
                  </a:ext>
                </a:extLst>
              </p:cNvPr>
              <p:cNvGraphicFramePr>
                <a:graphicFrameLocks noGrp="1"/>
              </p:cNvGraphicFramePr>
              <p:nvPr>
                <p:extLst>
                  <p:ext uri="{D42A27DB-BD31-4B8C-83A1-F6EECF244321}">
                    <p14:modId xmlns:p14="http://schemas.microsoft.com/office/powerpoint/2010/main" val="1604808431"/>
                  </p:ext>
                </p:extLst>
              </p:nvPr>
            </p:nvGraphicFramePr>
            <p:xfrm>
              <a:off x="2903004" y="1494469"/>
              <a:ext cx="5924168" cy="4534706"/>
            </p:xfrm>
            <a:graphic>
              <a:graphicData uri="http://schemas.openxmlformats.org/drawingml/2006/table">
                <a:tbl>
                  <a:tblPr firstRow="1" firstCol="1" bandRow="1">
                    <a:tableStyleId>{9D7B26C5-4107-4FEC-AEDC-1716B250A1EF}</a:tableStyleId>
                  </a:tblPr>
                  <a:tblGrid>
                    <a:gridCol w="3902407">
                      <a:extLst>
                        <a:ext uri="{9D8B030D-6E8A-4147-A177-3AD203B41FA5}">
                          <a16:colId xmlns:a16="http://schemas.microsoft.com/office/drawing/2014/main" val="2898529364"/>
                        </a:ext>
                      </a:extLst>
                    </a:gridCol>
                    <a:gridCol w="2021761">
                      <a:extLst>
                        <a:ext uri="{9D8B030D-6E8A-4147-A177-3AD203B41FA5}">
                          <a16:colId xmlns:a16="http://schemas.microsoft.com/office/drawing/2014/main" val="2523327397"/>
                        </a:ext>
                      </a:extLst>
                    </a:gridCol>
                  </a:tblGrid>
                  <a:tr h="377716">
                    <a:tc>
                      <a:txBody>
                        <a:bodyPr/>
                        <a:lstStyle/>
                        <a:p>
                          <a:pPr marL="197485" indent="22225" algn="l">
                            <a:lnSpc>
                              <a:spcPct val="200000"/>
                            </a:lnSpc>
                            <a:spcAft>
                              <a:spcPts val="0"/>
                            </a:spcAft>
                          </a:pPr>
                          <a:r>
                            <a:rPr lang="x-none" sz="1400" dirty="0">
                              <a:effectLst/>
                            </a:rPr>
                            <a:t>Variabl</a:t>
                          </a:r>
                          <a:r>
                            <a:rPr lang="es-EC" sz="1400" dirty="0">
                              <a:effectLst/>
                            </a:rPr>
                            <a:t>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197485" indent="22225" algn="ctr">
                            <a:lnSpc>
                              <a:spcPct val="200000"/>
                            </a:lnSpc>
                            <a:spcAft>
                              <a:spcPts val="0"/>
                            </a:spcAft>
                          </a:pPr>
                          <a:r>
                            <a:rPr lang="es-EC" sz="1400" dirty="0">
                              <a:effectLst/>
                              <a:latin typeface="Times New Roman" panose="02020603050405020304" pitchFamily="18" charset="0"/>
                              <a:ea typeface="Calibri" panose="020F0502020204030204" pitchFamily="34" charset="0"/>
                              <a:cs typeface="Times New Roman" panose="02020603050405020304" pitchFamily="18" charset="0"/>
                            </a:rPr>
                            <a:t>Valor</a:t>
                          </a:r>
                        </a:p>
                      </a:txBody>
                      <a:tcPr marL="68580" marR="68580" marT="0" marB="0"/>
                    </a:tc>
                    <a:extLst>
                      <a:ext uri="{0D108BD9-81ED-4DB2-BD59-A6C34878D82A}">
                        <a16:rowId xmlns:a16="http://schemas.microsoft.com/office/drawing/2014/main" val="3587178804"/>
                      </a:ext>
                    </a:extLst>
                  </a:tr>
                  <a:tr h="1085342">
                    <a:tc>
                      <a:txBody>
                        <a:bodyPr/>
                        <a:lstStyle/>
                        <a:p>
                          <a:pPr marL="197485" indent="22225" algn="just">
                            <a:lnSpc>
                              <a:spcPct val="200000"/>
                            </a:lnSpc>
                            <a:spcAft>
                              <a:spcPts val="0"/>
                            </a:spcAft>
                          </a:pPr>
                          <a:r>
                            <a:rPr lang="es-EC" sz="1400" dirty="0">
                              <a:effectLst/>
                            </a:rPr>
                            <a:t>Masa de Vapor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93072" t="-35393" r="-301" b="-284270"/>
                          </a:stretch>
                        </a:blipFill>
                      </a:tcPr>
                    </a:tc>
                    <a:extLst>
                      <a:ext uri="{0D108BD9-81ED-4DB2-BD59-A6C34878D82A}">
                        <a16:rowId xmlns:a16="http://schemas.microsoft.com/office/drawing/2014/main" val="238491901"/>
                      </a:ext>
                    </a:extLst>
                  </a:tr>
                  <a:tr h="581657">
                    <a:tc>
                      <a:txBody>
                        <a:bodyPr/>
                        <a:lstStyle/>
                        <a:p>
                          <a:pPr marL="197485" indent="22225" algn="just">
                            <a:lnSpc>
                              <a:spcPct val="200000"/>
                            </a:lnSpc>
                            <a:spcAft>
                              <a:spcPts val="0"/>
                            </a:spcAft>
                          </a:pPr>
                          <a:r>
                            <a:rPr lang="es-EC" sz="1400" dirty="0">
                              <a:effectLst/>
                            </a:rPr>
                            <a:t>Calidad del Vapor a la Salida del Caldero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7485" indent="22225" algn="ctr">
                            <a:lnSpc>
                              <a:spcPct val="200000"/>
                            </a:lnSpc>
                            <a:spcAft>
                              <a:spcPts val="0"/>
                            </a:spcAft>
                          </a:pPr>
                          <a:r>
                            <a:rPr lang="es-EC" sz="1800" dirty="0">
                              <a:effectLst/>
                              <a:latin typeface="Times New Roman" panose="02020603050405020304" pitchFamily="18" charset="0"/>
                              <a:ea typeface="Calibri" panose="020F0502020204030204" pitchFamily="34" charset="0"/>
                              <a:cs typeface="Times New Roman" panose="02020603050405020304" pitchFamily="18" charset="0"/>
                            </a:rPr>
                            <a:t>0,89 </a:t>
                          </a:r>
                        </a:p>
                      </a:txBody>
                      <a:tcPr marL="68580" marR="68580" marT="0" marB="0" anchor="ctr"/>
                    </a:tc>
                    <a:extLst>
                      <a:ext uri="{0D108BD9-81ED-4DB2-BD59-A6C34878D82A}">
                        <a16:rowId xmlns:a16="http://schemas.microsoft.com/office/drawing/2014/main" val="245636839"/>
                      </a:ext>
                    </a:extLst>
                  </a:tr>
                  <a:tr h="822992">
                    <a:tc>
                      <a:txBody>
                        <a:bodyPr/>
                        <a:lstStyle/>
                        <a:p>
                          <a:pPr marL="197485" indent="22225" algn="just">
                            <a:lnSpc>
                              <a:spcPct val="200000"/>
                            </a:lnSpc>
                            <a:spcAft>
                              <a:spcPts val="0"/>
                            </a:spcAft>
                          </a:pPr>
                          <a:r>
                            <a:rPr lang="es-EC" sz="1400" dirty="0">
                              <a:effectLst/>
                            </a:rPr>
                            <a:t>Entalpía del vapor Saturado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93072" t="-249630" r="-301" b="-203704"/>
                          </a:stretch>
                        </a:blipFill>
                      </a:tcPr>
                    </a:tc>
                    <a:extLst>
                      <a:ext uri="{0D108BD9-81ED-4DB2-BD59-A6C34878D82A}">
                        <a16:rowId xmlns:a16="http://schemas.microsoft.com/office/drawing/2014/main" val="2821771050"/>
                      </a:ext>
                    </a:extLst>
                  </a:tr>
                  <a:tr h="581657">
                    <a:tc>
                      <a:txBody>
                        <a:bodyPr/>
                        <a:lstStyle/>
                        <a:p>
                          <a:pPr marL="197485" indent="22225" algn="just">
                            <a:lnSpc>
                              <a:spcPct val="200000"/>
                            </a:lnSpc>
                            <a:spcAft>
                              <a:spcPts val="0"/>
                            </a:spcAft>
                          </a:pPr>
                          <a:r>
                            <a:rPr lang="es-EC" sz="1400" dirty="0">
                              <a:effectLst/>
                            </a:rPr>
                            <a:t>Entalpía del vapor Sobrecalentado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93072" t="-491667" r="-301" b="-186458"/>
                          </a:stretch>
                        </a:blipFill>
                      </a:tcPr>
                    </a:tc>
                    <a:extLst>
                      <a:ext uri="{0D108BD9-81ED-4DB2-BD59-A6C34878D82A}">
                        <a16:rowId xmlns:a16="http://schemas.microsoft.com/office/drawing/2014/main" val="401569565"/>
                      </a:ext>
                    </a:extLst>
                  </a:tr>
                  <a:tr h="1085342">
                    <a:tc>
                      <a:txBody>
                        <a:bodyPr/>
                        <a:lstStyle/>
                        <a:p>
                          <a:pPr marL="197485" indent="22225" algn="l">
                            <a:lnSpc>
                              <a:spcPct val="200000"/>
                            </a:lnSpc>
                            <a:spcAft>
                              <a:spcPts val="0"/>
                            </a:spcAft>
                          </a:pPr>
                          <a:r>
                            <a:rPr lang="es-EC" sz="1400" dirty="0">
                              <a:effectLst/>
                            </a:rPr>
                            <a:t>Flujo Másico de Diesel Consumido por el Quemador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93072" t="-319101" r="-301" b="-562"/>
                          </a:stretch>
                        </a:blipFill>
                      </a:tcPr>
                    </a:tc>
                    <a:extLst>
                      <a:ext uri="{0D108BD9-81ED-4DB2-BD59-A6C34878D82A}">
                        <a16:rowId xmlns:a16="http://schemas.microsoft.com/office/drawing/2014/main" val="3941495115"/>
                      </a:ext>
                    </a:extLst>
                  </a:tr>
                </a:tbl>
              </a:graphicData>
            </a:graphic>
          </p:graphicFrame>
        </mc:Fallback>
      </mc:AlternateContent>
      <p:sp>
        <p:nvSpPr>
          <p:cNvPr id="12" name="CuadroTexto 11">
            <a:extLst>
              <a:ext uri="{FF2B5EF4-FFF2-40B4-BE49-F238E27FC236}">
                <a16:creationId xmlns:a16="http://schemas.microsoft.com/office/drawing/2014/main" id="{B224A18D-3A69-4CAF-A5BE-118430B1B21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47</a:t>
            </a:fld>
            <a:endParaRPr lang="es-EC" dirty="0"/>
          </a:p>
        </p:txBody>
      </p:sp>
    </p:spTree>
    <p:extLst>
      <p:ext uri="{BB962C8B-B14F-4D97-AF65-F5344CB8AC3E}">
        <p14:creationId xmlns:p14="http://schemas.microsoft.com/office/powerpoint/2010/main" val="23963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Balance Energético.</a:t>
            </a:r>
          </a:p>
        </p:txBody>
      </p:sp>
      <p:sp>
        <p:nvSpPr>
          <p:cNvPr id="12" name="CuadroTexto 11">
            <a:extLst>
              <a:ext uri="{FF2B5EF4-FFF2-40B4-BE49-F238E27FC236}">
                <a16:creationId xmlns:a16="http://schemas.microsoft.com/office/drawing/2014/main" id="{B224A18D-3A69-4CAF-A5BE-118430B1B21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48</a:t>
            </a:fld>
            <a:endParaRPr lang="es-EC" dirty="0"/>
          </a:p>
        </p:txBody>
      </p:sp>
      <p:pic>
        <p:nvPicPr>
          <p:cNvPr id="9" name="Imagen 8">
            <a:extLst>
              <a:ext uri="{FF2B5EF4-FFF2-40B4-BE49-F238E27FC236}">
                <a16:creationId xmlns:a16="http://schemas.microsoft.com/office/drawing/2014/main" id="{9A81A4F9-9CB0-42C7-BD54-BC02D28E2285}"/>
              </a:ext>
            </a:extLst>
          </p:cNvPr>
          <p:cNvPicPr/>
          <p:nvPr/>
        </p:nvPicPr>
        <p:blipFill>
          <a:blip r:embed="rId2"/>
          <a:stretch>
            <a:fillRect/>
          </a:stretch>
        </p:blipFill>
        <p:spPr>
          <a:xfrm>
            <a:off x="2131444" y="1463808"/>
            <a:ext cx="7821608" cy="2711740"/>
          </a:xfrm>
          <a:prstGeom prst="rect">
            <a:avLst/>
          </a:prstGeom>
        </p:spPr>
      </p:pic>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0CF879F6-0E54-42B7-AF87-14E74B43A2DE}"/>
                  </a:ext>
                </a:extLst>
              </p:cNvPr>
              <p:cNvSpPr/>
              <p:nvPr/>
            </p:nvSpPr>
            <p:spPr>
              <a:xfrm>
                <a:off x="2855640" y="3991491"/>
                <a:ext cx="6096000" cy="1516441"/>
              </a:xfrm>
              <a:prstGeom prst="rect">
                <a:avLst/>
              </a:prstGeom>
            </p:spPr>
            <p:txBody>
              <a:bodyPr>
                <a:spAutoFit/>
              </a:bodyPr>
              <a:lstStyle/>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𝑄</m:t>
                              </m:r>
                            </m:e>
                            <m:sub>
                              <m:r>
                                <a:rPr lang="es-419" i="1">
                                  <a:latin typeface="Cambria Math" panose="02040503050406030204" pitchFamily="18" charset="0"/>
                                  <a:ea typeface="Times New Roman" panose="02020603050405020304" pitchFamily="18" charset="0"/>
                                  <a:cs typeface="Times New Roman" panose="02020603050405020304" pitchFamily="18" charset="0"/>
                                </a:rPr>
                                <m:t>𝑒𝑠𝑐</m:t>
                              </m:r>
                            </m:sub>
                          </m:sSub>
                        </m:e>
                      </m:acc>
                      <m:r>
                        <a:rPr lang="es-419"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𝑄</m:t>
                              </m:r>
                            </m:e>
                            <m:sub>
                              <m:r>
                                <a:rPr lang="es-419" i="1">
                                  <a:latin typeface="Cambria Math" panose="02040503050406030204" pitchFamily="18" charset="0"/>
                                  <a:ea typeface="Times New Roman" panose="02020603050405020304" pitchFamily="18" charset="0"/>
                                  <a:cs typeface="Times New Roman" panose="02020603050405020304" pitchFamily="18" charset="0"/>
                                </a:rPr>
                                <m:t>𝑠𝑠𝑐</m:t>
                              </m:r>
                            </m:sub>
                          </m:sSub>
                        </m:e>
                      </m:acc>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𝑚</m:t>
                              </m:r>
                            </m:e>
                            <m:sub>
                              <m:r>
                                <a:rPr lang="es-419" i="1">
                                  <a:latin typeface="Cambria Math" panose="02040503050406030204" pitchFamily="18" charset="0"/>
                                  <a:ea typeface="Times New Roman" panose="02020603050405020304" pitchFamily="18" charset="0"/>
                                  <a:cs typeface="Times New Roman" panose="02020603050405020304" pitchFamily="18" charset="0"/>
                                </a:rPr>
                                <m:t>𝑣𝑠</m:t>
                              </m:r>
                            </m:sub>
                          </m:sSub>
                        </m:e>
                      </m:acc>
                      <m:r>
                        <a:rPr lang="es-419"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h</m:t>
                          </m:r>
                        </m:e>
                        <m:sub>
                          <m:r>
                            <a:rPr lang="es-419" i="1">
                              <a:latin typeface="Cambria Math" panose="02040503050406030204" pitchFamily="18" charset="0"/>
                              <a:ea typeface="Times New Roman" panose="02020603050405020304" pitchFamily="18" charset="0"/>
                              <a:cs typeface="Times New Roman" panose="02020603050405020304" pitchFamily="18" charset="0"/>
                            </a:rPr>
                            <m:t>2</m:t>
                          </m:r>
                        </m:sub>
                      </m:sSub>
                      <m:r>
                        <a:rPr lang="es-419"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𝑚</m:t>
                              </m:r>
                            </m:e>
                            <m:sub>
                              <m:r>
                                <a:rPr lang="es-419" i="1">
                                  <a:latin typeface="Cambria Math" panose="02040503050406030204" pitchFamily="18" charset="0"/>
                                  <a:ea typeface="Times New Roman" panose="02020603050405020304" pitchFamily="18" charset="0"/>
                                  <a:cs typeface="Times New Roman" panose="02020603050405020304" pitchFamily="18" charset="0"/>
                                </a:rPr>
                                <m:t>𝐷</m:t>
                              </m:r>
                            </m:sub>
                          </m:sSub>
                        </m:e>
                      </m:acc>
                      <m:r>
                        <a:rPr lang="es-419" i="1">
                          <a:latin typeface="Cambria Math" panose="02040503050406030204" pitchFamily="18" charset="0"/>
                          <a:ea typeface="Times New Roman" panose="02020603050405020304" pitchFamily="18" charset="0"/>
                          <a:cs typeface="Times New Roman" panose="02020603050405020304" pitchFamily="18" charset="0"/>
                        </a:rPr>
                        <m:t>∗</m:t>
                      </m:r>
                      <m:r>
                        <a:rPr lang="es-419" i="1">
                          <a:latin typeface="Cambria Math" panose="02040503050406030204" pitchFamily="18" charset="0"/>
                          <a:ea typeface="Times New Roman" panose="02020603050405020304" pitchFamily="18" charset="0"/>
                          <a:cs typeface="Times New Roman" panose="02020603050405020304" pitchFamily="18" charset="0"/>
                        </a:rPr>
                        <m:t>𝑃𝐶</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𝐼</m:t>
                          </m:r>
                        </m:e>
                        <m:sub>
                          <m:r>
                            <a:rPr lang="es-419" i="1">
                              <a:latin typeface="Cambria Math" panose="02040503050406030204" pitchFamily="18" charset="0"/>
                              <a:ea typeface="Times New Roman" panose="02020603050405020304" pitchFamily="18" charset="0"/>
                              <a:cs typeface="Times New Roman" panose="02020603050405020304" pitchFamily="18" charset="0"/>
                            </a:rPr>
                            <m:t>𝐷</m:t>
                          </m:r>
                        </m:sub>
                      </m:sSub>
                      <m:r>
                        <a:rPr lang="es-419" i="1">
                          <a:latin typeface="Cambria Math" panose="02040503050406030204" pitchFamily="18" charset="0"/>
                          <a:ea typeface="Times New Roman" panose="02020603050405020304" pitchFamily="18" charset="0"/>
                          <a:cs typeface="Times New Roman" panose="02020603050405020304" pitchFamily="18" charset="0"/>
                        </a:rPr>
                        <m:t>∗</m:t>
                      </m:r>
                      <m:r>
                        <a:rPr lang="es-419" i="1">
                          <a:latin typeface="Cambria Math" panose="02040503050406030204" pitchFamily="18" charset="0"/>
                          <a:ea typeface="Times New Roman" panose="02020603050405020304" pitchFamily="18" charset="0"/>
                          <a:cs typeface="Times New Roman" panose="02020603050405020304" pitchFamily="18" charset="0"/>
                        </a:rPr>
                        <m:t>𝜂</m:t>
                      </m:r>
                      <m:r>
                        <a:rPr lang="es-419"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𝑚</m:t>
                              </m:r>
                            </m:e>
                            <m:sub>
                              <m:r>
                                <a:rPr lang="es-419" i="1">
                                  <a:latin typeface="Cambria Math" panose="02040503050406030204" pitchFamily="18" charset="0"/>
                                  <a:ea typeface="Times New Roman" panose="02020603050405020304" pitchFamily="18" charset="0"/>
                                  <a:cs typeface="Times New Roman" panose="02020603050405020304" pitchFamily="18" charset="0"/>
                                </a:rPr>
                                <m:t>𝑣𝑠</m:t>
                              </m:r>
                            </m:sub>
                          </m:sSub>
                        </m:e>
                      </m:acc>
                      <m:r>
                        <a:rPr lang="es-419"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h</m:t>
                          </m:r>
                        </m:e>
                        <m:sub>
                          <m:r>
                            <a:rPr lang="es-419" i="1">
                              <a:latin typeface="Cambria Math" panose="02040503050406030204" pitchFamily="18" charset="0"/>
                              <a:ea typeface="Times New Roman" panose="02020603050405020304" pitchFamily="18" charset="0"/>
                              <a:cs typeface="Times New Roman" panose="02020603050405020304" pitchFamily="18" charset="0"/>
                            </a:rPr>
                            <m:t>3</m:t>
                          </m:r>
                        </m:sub>
                      </m:sSub>
                      <m:r>
                        <a:rPr lang="es-419"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𝑚</m:t>
                              </m:r>
                            </m:e>
                            <m:sub>
                              <m:r>
                                <a:rPr lang="es-419" i="1">
                                  <a:latin typeface="Cambria Math" panose="02040503050406030204" pitchFamily="18" charset="0"/>
                                  <a:ea typeface="Times New Roman" panose="02020603050405020304" pitchFamily="18" charset="0"/>
                                  <a:cs typeface="Times New Roman" panose="02020603050405020304" pitchFamily="18" charset="0"/>
                                </a:rPr>
                                <m:t>𝑔</m:t>
                              </m:r>
                            </m:sub>
                          </m:sSub>
                          <m:r>
                            <a:rPr lang="es-419"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h</m:t>
                              </m:r>
                            </m:e>
                            <m:sub>
                              <m:r>
                                <a:rPr lang="es-419" i="1">
                                  <a:latin typeface="Cambria Math" panose="02040503050406030204" pitchFamily="18" charset="0"/>
                                  <a:ea typeface="Times New Roman" panose="02020603050405020304" pitchFamily="18" charset="0"/>
                                  <a:cs typeface="Times New Roman" panose="02020603050405020304" pitchFamily="18" charset="0"/>
                                </a:rPr>
                                <m:t>4</m:t>
                              </m:r>
                            </m:sub>
                          </m:sSub>
                        </m:e>
                      </m:acc>
                      <m:r>
                        <a:rPr lang="es-419" i="1">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419" i="1">
                                  <a:latin typeface="Cambria Math" panose="02040503050406030204" pitchFamily="18" charset="0"/>
                                  <a:ea typeface="Times New Roman" panose="02020603050405020304" pitchFamily="18" charset="0"/>
                                  <a:cs typeface="Times New Roman" panose="02020603050405020304" pitchFamily="18" charset="0"/>
                                </a:rPr>
                                <m:t>𝑄</m:t>
                              </m:r>
                            </m:e>
                            <m:sub>
                              <m:r>
                                <a:rPr lang="es-419" i="1">
                                  <a:latin typeface="Cambria Math" panose="02040503050406030204" pitchFamily="18" charset="0"/>
                                  <a:ea typeface="Times New Roman" panose="02020603050405020304" pitchFamily="18" charset="0"/>
                                  <a:cs typeface="Times New Roman" panose="02020603050405020304" pitchFamily="18" charset="0"/>
                                </a:rPr>
                                <m:t>𝑝</m:t>
                              </m:r>
                              <m:r>
                                <a:rPr lang="es-419" i="1">
                                  <a:latin typeface="Cambria Math" panose="02040503050406030204" pitchFamily="18" charset="0"/>
                                  <a:ea typeface="Times New Roman" panose="02020603050405020304" pitchFamily="18" charset="0"/>
                                  <a:cs typeface="Times New Roman" panose="02020603050405020304" pitchFamily="18" charset="0"/>
                                </a:rPr>
                                <m:t>é</m:t>
                              </m:r>
                              <m:r>
                                <a:rPr lang="es-419" i="1">
                                  <a:latin typeface="Cambria Math" panose="02040503050406030204" pitchFamily="18" charset="0"/>
                                  <a:ea typeface="Times New Roman" panose="02020603050405020304" pitchFamily="18" charset="0"/>
                                  <a:cs typeface="Times New Roman" panose="02020603050405020304" pitchFamily="18" charset="0"/>
                                </a:rPr>
                                <m:t>𝑟𝑑𝑖𝑑𝑎𝑠</m:t>
                              </m:r>
                            </m:sub>
                          </m:sSub>
                        </m:e>
                      </m:acc>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ángulo 2">
                <a:extLst>
                  <a:ext uri="{FF2B5EF4-FFF2-40B4-BE49-F238E27FC236}">
                    <a16:creationId xmlns:a16="http://schemas.microsoft.com/office/drawing/2014/main" id="{0CF879F6-0E54-42B7-AF87-14E74B43A2DE}"/>
                  </a:ext>
                </a:extLst>
              </p:cNvPr>
              <p:cNvSpPr>
                <a:spLocks noRot="1" noChangeAspect="1" noMove="1" noResize="1" noEditPoints="1" noAdjustHandles="1" noChangeArrowheads="1" noChangeShapeType="1" noTextEdit="1"/>
              </p:cNvSpPr>
              <p:nvPr/>
            </p:nvSpPr>
            <p:spPr>
              <a:xfrm>
                <a:off x="2855640" y="3991491"/>
                <a:ext cx="6096000" cy="1516441"/>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018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936104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Balance Energético (Diagrama de </a:t>
            </a:r>
            <a:r>
              <a:rPr lang="es-EC" sz="2800" i="0" kern="0" dirty="0" err="1">
                <a:ln w="1905">
                  <a:solidFill>
                    <a:schemeClr val="accent5"/>
                  </a:solidFill>
                </a:ln>
                <a:solidFill>
                  <a:schemeClr val="accent5"/>
                </a:solidFill>
                <a:effectLst>
                  <a:innerShdw blurRad="69850" dist="43180" dir="5400000">
                    <a:srgbClr val="000000">
                      <a:alpha val="65000"/>
                    </a:srgbClr>
                  </a:innerShdw>
                </a:effectLst>
              </a:rPr>
              <a:t>Sankey</a:t>
            </a:r>
            <a:r>
              <a:rPr lang="es-EC" sz="2800" i="0" kern="0" dirty="0">
                <a:ln w="1905">
                  <a:solidFill>
                    <a:schemeClr val="accent5"/>
                  </a:solidFill>
                </a:ln>
                <a:solidFill>
                  <a:schemeClr val="accent5"/>
                </a:solidFill>
                <a:effectLst>
                  <a:innerShdw blurRad="69850" dist="43180" dir="5400000">
                    <a:srgbClr val="000000">
                      <a:alpha val="65000"/>
                    </a:srgbClr>
                  </a:innerShdw>
                </a:effectLst>
              </a:rPr>
              <a:t>)</a:t>
            </a:r>
          </a:p>
        </p:txBody>
      </p:sp>
      <p:sp>
        <p:nvSpPr>
          <p:cNvPr id="12" name="CuadroTexto 11">
            <a:extLst>
              <a:ext uri="{FF2B5EF4-FFF2-40B4-BE49-F238E27FC236}">
                <a16:creationId xmlns:a16="http://schemas.microsoft.com/office/drawing/2014/main" id="{AA398185-6C01-493D-95CA-F75D9BDCB0DF}"/>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49</a:t>
            </a:fld>
            <a:endParaRPr lang="es-EC"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628800"/>
            <a:ext cx="8892434" cy="4311180"/>
          </a:xfrm>
          <a:prstGeom prst="rect">
            <a:avLst/>
          </a:prstGeom>
        </p:spPr>
      </p:pic>
    </p:spTree>
    <p:extLst>
      <p:ext uri="{BB962C8B-B14F-4D97-AF65-F5344CB8AC3E}">
        <p14:creationId xmlns:p14="http://schemas.microsoft.com/office/powerpoint/2010/main" val="194134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Objetivos</a:t>
            </a:r>
            <a:endParaRPr lang="es-ES_tradnl" sz="3500" i="0" u="sng" dirty="0">
              <a:solidFill>
                <a:srgbClr val="002060"/>
              </a:solidFill>
              <a:effectLst/>
            </a:endParaRPr>
          </a:p>
        </p:txBody>
      </p:sp>
      <p:sp>
        <p:nvSpPr>
          <p:cNvPr id="4" name="CuadroTexto 3">
            <a:extLst>
              <a:ext uri="{FF2B5EF4-FFF2-40B4-BE49-F238E27FC236}">
                <a16:creationId xmlns:a16="http://schemas.microsoft.com/office/drawing/2014/main" id="{9348C3D0-0170-47D6-B810-2BDB2D22B34B}"/>
              </a:ext>
            </a:extLst>
          </p:cNvPr>
          <p:cNvSpPr txBox="1"/>
          <p:nvPr/>
        </p:nvSpPr>
        <p:spPr>
          <a:xfrm>
            <a:off x="515380" y="1705372"/>
            <a:ext cx="11485276" cy="1114408"/>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Desarrollar el mantenimiento de cuarto y quinto escalón e implementar un sistema de adquisición de datos para el supercalentador de la planta de vapor.</a:t>
            </a:r>
          </a:p>
        </p:txBody>
      </p:sp>
      <p:grpSp>
        <p:nvGrpSpPr>
          <p:cNvPr id="5" name="Grupo 4">
            <a:extLst>
              <a:ext uri="{FF2B5EF4-FFF2-40B4-BE49-F238E27FC236}">
                <a16:creationId xmlns:a16="http://schemas.microsoft.com/office/drawing/2014/main" id="{715F886F-0CF7-44CC-8675-36DD8C285927}"/>
              </a:ext>
            </a:extLst>
          </p:cNvPr>
          <p:cNvGrpSpPr/>
          <p:nvPr/>
        </p:nvGrpSpPr>
        <p:grpSpPr>
          <a:xfrm>
            <a:off x="479376" y="1124744"/>
            <a:ext cx="3960440" cy="463285"/>
            <a:chOff x="0" y="429674"/>
            <a:chExt cx="8568952" cy="463285"/>
          </a:xfrm>
        </p:grpSpPr>
        <p:sp>
          <p:nvSpPr>
            <p:cNvPr id="6" name="Rectángulo: esquinas redondeadas 5">
              <a:extLst>
                <a:ext uri="{FF2B5EF4-FFF2-40B4-BE49-F238E27FC236}">
                  <a16:creationId xmlns:a16="http://schemas.microsoft.com/office/drawing/2014/main" id="{EE700832-D1A0-44D6-B9CB-AE7DC8A3B53A}"/>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ectángulo: esquinas redondeadas 4">
              <a:extLst>
                <a:ext uri="{FF2B5EF4-FFF2-40B4-BE49-F238E27FC236}">
                  <a16:creationId xmlns:a16="http://schemas.microsoft.com/office/drawing/2014/main" id="{EC8CEECF-8789-42CE-A17F-C069BD5300C7}"/>
                </a:ext>
              </a:extLst>
            </p:cNvPr>
            <p:cNvSpPr txBox="1"/>
            <p:nvPr/>
          </p:nvSpPr>
          <p:spPr>
            <a:xfrm>
              <a:off x="22616" y="452290"/>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Objetivo General</a:t>
              </a:r>
            </a:p>
          </p:txBody>
        </p:sp>
      </p:grpSp>
      <p:grpSp>
        <p:nvGrpSpPr>
          <p:cNvPr id="8" name="Grupo 7">
            <a:extLst>
              <a:ext uri="{FF2B5EF4-FFF2-40B4-BE49-F238E27FC236}">
                <a16:creationId xmlns:a16="http://schemas.microsoft.com/office/drawing/2014/main" id="{770DD0CD-8DE2-42B2-A8D5-6C82927EA70B}"/>
              </a:ext>
            </a:extLst>
          </p:cNvPr>
          <p:cNvGrpSpPr/>
          <p:nvPr/>
        </p:nvGrpSpPr>
        <p:grpSpPr>
          <a:xfrm>
            <a:off x="489829" y="2965715"/>
            <a:ext cx="3960440" cy="463285"/>
            <a:chOff x="0" y="429674"/>
            <a:chExt cx="8568952" cy="463285"/>
          </a:xfrm>
        </p:grpSpPr>
        <p:sp>
          <p:nvSpPr>
            <p:cNvPr id="10" name="Rectángulo: esquinas redondeadas 9">
              <a:extLst>
                <a:ext uri="{FF2B5EF4-FFF2-40B4-BE49-F238E27FC236}">
                  <a16:creationId xmlns:a16="http://schemas.microsoft.com/office/drawing/2014/main" id="{39F89A47-C9C1-4182-8D26-370C410C44A1}"/>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ectángulo: esquinas redondeadas 4">
              <a:extLst>
                <a:ext uri="{FF2B5EF4-FFF2-40B4-BE49-F238E27FC236}">
                  <a16:creationId xmlns:a16="http://schemas.microsoft.com/office/drawing/2014/main" id="{0F2E4B44-C2CC-4240-AB83-BFF9FCB4D494}"/>
                </a:ext>
              </a:extLst>
            </p:cNvPr>
            <p:cNvSpPr txBox="1"/>
            <p:nvPr/>
          </p:nvSpPr>
          <p:spPr>
            <a:xfrm>
              <a:off x="22616" y="452290"/>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Objetivos Específicos</a:t>
              </a:r>
            </a:p>
          </p:txBody>
        </p:sp>
      </p:grpSp>
      <p:sp>
        <p:nvSpPr>
          <p:cNvPr id="12" name="CuadroTexto 11">
            <a:extLst>
              <a:ext uri="{FF2B5EF4-FFF2-40B4-BE49-F238E27FC236}">
                <a16:creationId xmlns:a16="http://schemas.microsoft.com/office/drawing/2014/main" id="{232BBFCB-3090-44E5-8E93-523C40E6B878}"/>
              </a:ext>
            </a:extLst>
          </p:cNvPr>
          <p:cNvSpPr txBox="1"/>
          <p:nvPr/>
        </p:nvSpPr>
        <p:spPr>
          <a:xfrm>
            <a:off x="492290" y="3574935"/>
            <a:ext cx="11508366" cy="1668405"/>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Establecer el estado o condición de los elementos mecánicos, eléctricos y electrónicos del supercalentador.</a:t>
            </a:r>
          </a:p>
          <a:p>
            <a:pPr marL="285750" indent="-285750" algn="just">
              <a:lnSpc>
                <a:spcPct val="200000"/>
              </a:lnSpc>
              <a:buFont typeface="Arial" panose="020B0604020202020204" pitchFamily="34" charset="0"/>
              <a:buChar char="–"/>
            </a:pPr>
            <a:r>
              <a:rPr lang="es-EC" dirty="0"/>
              <a:t>Establecer los parámetros necesarios para poder llevar a cabo el mantenimiento de cuarto y quinto escalón.</a:t>
            </a:r>
          </a:p>
          <a:p>
            <a:pPr marL="285750" indent="-285750" algn="just">
              <a:lnSpc>
                <a:spcPct val="200000"/>
              </a:lnSpc>
              <a:buFont typeface="Arial" panose="020B0604020202020204" pitchFamily="34" charset="0"/>
              <a:buChar char="–"/>
            </a:pPr>
            <a:r>
              <a:rPr lang="es-EC" dirty="0"/>
              <a:t>Diseñar el sistema de potencia y control.</a:t>
            </a:r>
          </a:p>
        </p:txBody>
      </p:sp>
      <p:sp>
        <p:nvSpPr>
          <p:cNvPr id="13" name="CuadroTexto 12">
            <a:extLst>
              <a:ext uri="{FF2B5EF4-FFF2-40B4-BE49-F238E27FC236}">
                <a16:creationId xmlns:a16="http://schemas.microsoft.com/office/drawing/2014/main" id="{B620E1EA-AFD8-4C98-9117-6AF5BCEC53A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a:t>
            </a:fld>
            <a:endParaRPr lang="es-EC" dirty="0"/>
          </a:p>
        </p:txBody>
      </p:sp>
    </p:spTree>
    <p:extLst>
      <p:ext uri="{BB962C8B-B14F-4D97-AF65-F5344CB8AC3E}">
        <p14:creationId xmlns:p14="http://schemas.microsoft.com/office/powerpoint/2010/main" val="42079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de Resultados</a:t>
            </a:r>
            <a:endParaRPr lang="es-ES_tradnl" sz="3500" i="0" u="sng" dirty="0">
              <a:solidFill>
                <a:srgbClr val="002060"/>
              </a:solidFill>
              <a:effectLst/>
            </a:endParaRPr>
          </a:p>
        </p:txBody>
      </p:sp>
      <p:sp>
        <p:nvSpPr>
          <p:cNvPr id="8" name="Title 1">
            <a:extLst>
              <a:ext uri="{FF2B5EF4-FFF2-40B4-BE49-F238E27FC236}">
                <a16:creationId xmlns:a16="http://schemas.microsoft.com/office/drawing/2014/main" id="{325A9262-644D-4CDB-8B73-99B9F22DFF18}"/>
              </a:ext>
            </a:extLst>
          </p:cNvPr>
          <p:cNvSpPr txBox="1">
            <a:spLocks/>
          </p:cNvSpPr>
          <p:nvPr/>
        </p:nvSpPr>
        <p:spPr>
          <a:xfrm>
            <a:off x="551384" y="911002"/>
            <a:ext cx="10116616"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ln w="1905">
                  <a:solidFill>
                    <a:schemeClr val="accent5"/>
                  </a:solidFill>
                </a:ln>
                <a:solidFill>
                  <a:schemeClr val="accent5"/>
                </a:solidFill>
                <a:effectLst>
                  <a:innerShdw blurRad="69850" dist="43180" dir="5400000">
                    <a:srgbClr val="000000">
                      <a:alpha val="65000"/>
                    </a:srgbClr>
                  </a:innerShdw>
                </a:effectLst>
              </a:rPr>
              <a:t>Cálculo de la Eficiencia Energética del Supercalentador</a:t>
            </a: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D026FA48-25C5-4ED7-B872-C6183C7AFCF7}"/>
                  </a:ext>
                </a:extLst>
              </p:cNvPr>
              <p:cNvSpPr/>
              <p:nvPr/>
            </p:nvSpPr>
            <p:spPr>
              <a:xfrm>
                <a:off x="2595384" y="1348344"/>
                <a:ext cx="7001232" cy="4465068"/>
              </a:xfrm>
              <a:prstGeom prst="rect">
                <a:avLst/>
              </a:prstGeom>
            </p:spPr>
            <p:txBody>
              <a:bodyPr wrap="square">
                <a:spAutoFit/>
              </a:bodyPr>
              <a:lstStyle/>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b="1" i="1" smtClean="0">
                          <a:latin typeface="Cambria Math" panose="02040503050406030204" pitchFamily="18" charset="0"/>
                          <a:ea typeface="Times New Roman" panose="02020603050405020304" pitchFamily="18" charset="0"/>
                          <a:cs typeface="Times New Roman" panose="02020603050405020304" pitchFamily="18" charset="0"/>
                        </a:rPr>
                        <m:t>𝑬𝒇𝒊𝒄𝒊𝒆𝒏𝒄𝒊</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𝒂</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𝒔𝒄</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b="1" i="1">
                              <a:latin typeface="Cambria Math" panose="02040503050406030204" pitchFamily="18" charset="0"/>
                              <a:ea typeface="Times New Roman" panose="02020603050405020304" pitchFamily="18" charset="0"/>
                              <a:cs typeface="Times New Roman" panose="02020603050405020304" pitchFamily="18" charset="0"/>
                            </a:rPr>
                          </m:ctrlPr>
                        </m:fPr>
                        <m:num>
                          <m:r>
                            <a:rPr lang="x-none" b="1" i="1">
                              <a:latin typeface="Cambria Math" panose="02040503050406030204" pitchFamily="18" charset="0"/>
                              <a:ea typeface="Times New Roman" panose="02020603050405020304" pitchFamily="18" charset="0"/>
                              <a:cs typeface="Times New Roman" panose="02020603050405020304" pitchFamily="18" charset="0"/>
                            </a:rPr>
                            <m:t>𝑪𝒂𝒍𝒐𝒓</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𝒂𝒑𝒓𝒐𝒗𝒆𝒄𝒉𝒂𝒅𝒐</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𝒅𝒖𝒓𝒂𝒏𝒕𝒆</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𝒆𝒍</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𝒑𝒓𝒐𝒄𝒆𝒔𝒐</m:t>
                          </m:r>
                        </m:num>
                        <m:den>
                          <m:r>
                            <a:rPr lang="x-none" b="1" i="1">
                              <a:latin typeface="Cambria Math" panose="02040503050406030204" pitchFamily="18" charset="0"/>
                              <a:ea typeface="Times New Roman" panose="02020603050405020304" pitchFamily="18" charset="0"/>
                              <a:cs typeface="Times New Roman" panose="02020603050405020304" pitchFamily="18" charset="0"/>
                            </a:rPr>
                            <m:t>𝑪𝒂𝒍𝒐𝒓</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es-EC" b="1" i="1" smtClean="0">
                              <a:latin typeface="Cambria Math" panose="02040503050406030204" pitchFamily="18" charset="0"/>
                              <a:ea typeface="Times New Roman" panose="02020603050405020304" pitchFamily="18" charset="0"/>
                              <a:cs typeface="Times New Roman" panose="02020603050405020304" pitchFamily="18" charset="0"/>
                            </a:rPr>
                            <m:t>𝒔𝒖𝒎𝒊𝒏𝒊𝒔𝒕𝒓𝒂𝒅𝒐</m:t>
                          </m:r>
                          <m:r>
                            <a:rPr lang="es-EC" b="1" i="1" smtClean="0">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𝒂𝒍</m:t>
                          </m:r>
                          <m:r>
                            <a:rPr lang="x-none" b="1" i="1">
                              <a:latin typeface="Cambria Math" panose="02040503050406030204" pitchFamily="18" charset="0"/>
                              <a:ea typeface="Times New Roman" panose="02020603050405020304" pitchFamily="18" charset="0"/>
                              <a:cs typeface="Times New Roman" panose="02020603050405020304" pitchFamily="18" charset="0"/>
                            </a:rPr>
                            <m:t> </m:t>
                          </m:r>
                          <m:r>
                            <a:rPr lang="x-none" b="1" i="1">
                              <a:latin typeface="Cambria Math" panose="02040503050406030204" pitchFamily="18" charset="0"/>
                              <a:ea typeface="Times New Roman" panose="02020603050405020304" pitchFamily="18" charset="0"/>
                              <a:cs typeface="Times New Roman" panose="02020603050405020304" pitchFamily="18" charset="0"/>
                            </a:rPr>
                            <m:t>𝑺𝒖𝒑𝒆𝒓𝒄𝒂𝒍𝒆𝒏𝒕𝒂𝒅𝒐𝒓</m:t>
                          </m:r>
                        </m:den>
                      </m:f>
                    </m:oMath>
                  </m:oMathPara>
                </a14:m>
                <a:endParaRPr lang="es-EC" b="1" dirty="0">
                  <a:latin typeface="Times New Roman" panose="02020603050405020304" pitchFamily="18" charset="0"/>
                  <a:ea typeface="Calibri" panose="020F0502020204030204" pitchFamily="34" charset="0"/>
                  <a:cs typeface="Times New Roman" panose="02020603050405020304" pitchFamily="18" charset="0"/>
                </a:endParaRP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b="1" i="1">
                          <a:latin typeface="Cambria Math" panose="02040503050406030204" pitchFamily="18" charset="0"/>
                          <a:ea typeface="Times New Roman" panose="02020603050405020304" pitchFamily="18" charset="0"/>
                          <a:cs typeface="Times New Roman" panose="02020603050405020304" pitchFamily="18" charset="0"/>
                        </a:rPr>
                        <m:t>𝑬𝒇𝒊𝒄𝒊𝒆𝒏𝒄𝒊</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𝒂</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𝒔𝒄</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b="1" i="1">
                              <a:latin typeface="Cambria Math" panose="02040503050406030204" pitchFamily="18" charset="0"/>
                              <a:ea typeface="Times New Roman" panose="02020603050405020304" pitchFamily="18" charset="0"/>
                              <a:cs typeface="Times New Roman" panose="02020603050405020304" pitchFamily="18" charset="0"/>
                            </a:rPr>
                          </m:ctrlPr>
                        </m:fPr>
                        <m:num>
                          <m:acc>
                            <m:accPr>
                              <m:chr m:val="̇"/>
                              <m:ctrlPr>
                                <a:rPr lang="es-EC" b="1"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𝒎</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𝒗𝒔</m:t>
                                  </m:r>
                                </m:sub>
                              </m:sSub>
                            </m:e>
                          </m:acc>
                          <m:r>
                            <a:rPr lang="x-none" b="1"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𝒉</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𝟑</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𝒉</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𝟐</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num>
                        <m:den>
                          <m:acc>
                            <m:accPr>
                              <m:chr m:val="̇"/>
                              <m:ctrlPr>
                                <a:rPr lang="es-EC" b="1" i="1">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𝒎</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𝑫</m:t>
                                  </m:r>
                                </m:sub>
                              </m:sSub>
                            </m:e>
                          </m:acc>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𝑷𝑪</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𝑰</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𝑫</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𝜼</m:t>
                          </m:r>
                        </m:den>
                      </m:f>
                    </m:oMath>
                  </m:oMathPara>
                </a14:m>
                <a:endParaRPr lang="es-EC" b="1" dirty="0">
                  <a:latin typeface="Times New Roman" panose="02020603050405020304" pitchFamily="18" charset="0"/>
                  <a:ea typeface="Calibri" panose="020F0502020204030204" pitchFamily="34" charset="0"/>
                  <a:cs typeface="Times New Roman" panose="02020603050405020304" pitchFamily="18" charset="0"/>
                </a:endParaRP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b="1" i="1">
                          <a:latin typeface="Cambria Math" panose="02040503050406030204" pitchFamily="18" charset="0"/>
                          <a:ea typeface="Times New Roman" panose="02020603050405020304" pitchFamily="18" charset="0"/>
                          <a:cs typeface="Times New Roman" panose="02020603050405020304" pitchFamily="18" charset="0"/>
                        </a:rPr>
                        <m:t>𝑬𝒇𝒊𝒄𝒊𝒆𝒏𝒄𝒊</m:t>
                      </m:r>
                      <m:sSub>
                        <m:sSubPr>
                          <m:ctrlPr>
                            <a:rPr lang="es-EC" b="1" i="1">
                              <a:latin typeface="Cambria Math" panose="02040503050406030204" pitchFamily="18" charset="0"/>
                              <a:ea typeface="Times New Roman" panose="02020603050405020304" pitchFamily="18" charset="0"/>
                              <a:cs typeface="Times New Roman" panose="02020603050405020304" pitchFamily="18" charset="0"/>
                            </a:rPr>
                          </m:ctrlPr>
                        </m:sSubPr>
                        <m:e>
                          <m:r>
                            <a:rPr lang="x-none" b="1" i="1">
                              <a:latin typeface="Cambria Math" panose="02040503050406030204" pitchFamily="18" charset="0"/>
                              <a:ea typeface="Times New Roman" panose="02020603050405020304" pitchFamily="18" charset="0"/>
                              <a:cs typeface="Times New Roman" panose="02020603050405020304" pitchFamily="18" charset="0"/>
                            </a:rPr>
                            <m:t>𝒂</m:t>
                          </m:r>
                        </m:e>
                        <m:sub>
                          <m:r>
                            <a:rPr lang="x-none" b="1" i="1">
                              <a:latin typeface="Cambria Math" panose="02040503050406030204" pitchFamily="18" charset="0"/>
                              <a:ea typeface="Times New Roman" panose="02020603050405020304" pitchFamily="18" charset="0"/>
                              <a:cs typeface="Times New Roman" panose="02020603050405020304" pitchFamily="18" charset="0"/>
                            </a:rPr>
                            <m:t>𝒔𝒄</m:t>
                          </m:r>
                        </m:sub>
                      </m:sSub>
                      <m:r>
                        <a:rPr lang="x-none" b="1" i="1">
                          <a:latin typeface="Cambria Math" panose="02040503050406030204" pitchFamily="18" charset="0"/>
                          <a:ea typeface="Times New Roman" panose="02020603050405020304" pitchFamily="18" charset="0"/>
                          <a:cs typeface="Times New Roman" panose="02020603050405020304" pitchFamily="18" charset="0"/>
                        </a:rPr>
                        <m:t>=</m:t>
                      </m:r>
                      <m:f>
                        <m:fPr>
                          <m:ctrlPr>
                            <a:rPr lang="es-EC" b="1" i="1">
                              <a:latin typeface="Cambria Math" panose="02040503050406030204" pitchFamily="18" charset="0"/>
                              <a:ea typeface="Times New Roman" panose="02020603050405020304" pitchFamily="18" charset="0"/>
                              <a:cs typeface="Times New Roman" panose="02020603050405020304" pitchFamily="18" charset="0"/>
                            </a:rPr>
                          </m:ctrlPr>
                        </m:fPr>
                        <m:num>
                          <m:r>
                            <a:rPr lang="x-none" b="1" i="1">
                              <a:latin typeface="Cambria Math" panose="02040503050406030204" pitchFamily="18" charset="0"/>
                              <a:ea typeface="Times New Roman" panose="02020603050405020304" pitchFamily="18" charset="0"/>
                              <a:cs typeface="Times New Roman" panose="02020603050405020304" pitchFamily="18" charset="0"/>
                            </a:rPr>
                            <m:t>𝟐𝟎𝟒</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𝟐𝟖𝟗𝟗</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𝟗𝟖</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𝟐𝟓𝟑𝟏</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𝟑𝟐</m:t>
                          </m:r>
                          <m:r>
                            <a:rPr lang="x-none" b="1" i="1">
                              <a:latin typeface="Cambria Math" panose="02040503050406030204" pitchFamily="18" charset="0"/>
                              <a:ea typeface="Times New Roman" panose="02020603050405020304" pitchFamily="18" charset="0"/>
                              <a:cs typeface="Times New Roman" panose="02020603050405020304" pitchFamily="18" charset="0"/>
                            </a:rPr>
                            <m:t>)</m:t>
                          </m:r>
                        </m:num>
                        <m:den>
                          <m:r>
                            <a:rPr lang="x-none" b="1" i="1">
                              <a:latin typeface="Cambria Math" panose="02040503050406030204" pitchFamily="18" charset="0"/>
                              <a:ea typeface="Times New Roman" panose="02020603050405020304" pitchFamily="18" charset="0"/>
                              <a:cs typeface="Times New Roman" panose="02020603050405020304" pitchFamily="18" charset="0"/>
                            </a:rPr>
                            <m:t>𝟑</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𝟎𝟐</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𝟒𝟑𝟎𝟎𝟎</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𝟎</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𝟕𝟓</m:t>
                          </m:r>
                        </m:den>
                      </m:f>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𝟏𝟎𝟎</m:t>
                      </m:r>
                      <m:r>
                        <a:rPr lang="x-none" b="1"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b="1" dirty="0">
                  <a:latin typeface="Times New Roman" panose="02020603050405020304" pitchFamily="18" charset="0"/>
                  <a:ea typeface="Calibri" panose="020F0502020204030204" pitchFamily="34" charset="0"/>
                  <a:cs typeface="Times New Roman" panose="02020603050405020304" pitchFamily="18" charset="0"/>
                </a:endParaRPr>
              </a:p>
              <a:p>
                <a:pPr indent="219710" algn="just">
                  <a:lnSpc>
                    <a:spcPct val="200000"/>
                  </a:lnSpc>
                  <a:spcAft>
                    <a:spcPts val="800"/>
                  </a:spcAft>
                </a:pPr>
                <a14:m>
                  <m:oMathPara xmlns:m="http://schemas.openxmlformats.org/officeDocument/2006/math">
                    <m:oMathParaPr>
                      <m:jc m:val="centerGroup"/>
                    </m:oMathParaPr>
                    <m:oMath xmlns:m="http://schemas.openxmlformats.org/officeDocument/2006/math">
                      <m:r>
                        <a:rPr lang="x-none" b="1" i="1">
                          <a:latin typeface="Cambria Math" panose="02040503050406030204" pitchFamily="18" charset="0"/>
                          <a:ea typeface="Times New Roman" panose="02020603050405020304" pitchFamily="18" charset="0"/>
                          <a:cs typeface="Times New Roman" panose="02020603050405020304" pitchFamily="18" charset="0"/>
                        </a:rPr>
                        <m:t>𝑬𝒇𝒊𝒄𝒊𝒆𝒏𝒄𝒊𝒂</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𝟕𝟕</m:t>
                      </m:r>
                      <m:r>
                        <a:rPr lang="x-none" b="1" i="1">
                          <a:latin typeface="Cambria Math" panose="02040503050406030204" pitchFamily="18" charset="0"/>
                          <a:ea typeface="Times New Roman" panose="02020603050405020304" pitchFamily="18" charset="0"/>
                          <a:cs typeface="Times New Roman" panose="02020603050405020304" pitchFamily="18" charset="0"/>
                        </a:rPr>
                        <m:t>,</m:t>
                      </m:r>
                      <m:r>
                        <a:rPr lang="x-none" b="1" i="1">
                          <a:latin typeface="Cambria Math" panose="02040503050406030204" pitchFamily="18" charset="0"/>
                          <a:ea typeface="Times New Roman" panose="02020603050405020304" pitchFamily="18" charset="0"/>
                          <a:cs typeface="Times New Roman" panose="02020603050405020304" pitchFamily="18" charset="0"/>
                        </a:rPr>
                        <m:t>𝟐𝟐</m:t>
                      </m:r>
                      <m:r>
                        <a:rPr lang="x-none" b="1"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s-EC" b="1"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ángulo 2">
                <a:extLst>
                  <a:ext uri="{FF2B5EF4-FFF2-40B4-BE49-F238E27FC236}">
                    <a16:creationId xmlns:a16="http://schemas.microsoft.com/office/drawing/2014/main" id="{D026FA48-25C5-4ED7-B872-C6183C7AFCF7}"/>
                  </a:ext>
                </a:extLst>
              </p:cNvPr>
              <p:cNvSpPr>
                <a:spLocks noRot="1" noChangeAspect="1" noMove="1" noResize="1" noEditPoints="1" noAdjustHandles="1" noChangeArrowheads="1" noChangeShapeType="1" noTextEdit="1"/>
              </p:cNvSpPr>
              <p:nvPr/>
            </p:nvSpPr>
            <p:spPr>
              <a:xfrm>
                <a:off x="2595384" y="1348344"/>
                <a:ext cx="7001232" cy="4465068"/>
              </a:xfrm>
              <a:prstGeom prst="rect">
                <a:avLst/>
              </a:prstGeom>
              <a:blipFill>
                <a:blip r:embed="rId2"/>
                <a:stretch>
                  <a:fillRect/>
                </a:stretch>
              </a:blipFill>
            </p:spPr>
            <p:txBody>
              <a:bodyPr/>
              <a:lstStyle/>
              <a:p>
                <a:r>
                  <a:rPr lang="es-EC">
                    <a:noFill/>
                  </a:rPr>
                  <a:t> </a:t>
                </a:r>
              </a:p>
            </p:txBody>
          </p:sp>
        </mc:Fallback>
      </mc:AlternateContent>
      <p:sp>
        <p:nvSpPr>
          <p:cNvPr id="9" name="CuadroTexto 8">
            <a:extLst>
              <a:ext uri="{FF2B5EF4-FFF2-40B4-BE49-F238E27FC236}">
                <a16:creationId xmlns:a16="http://schemas.microsoft.com/office/drawing/2014/main" id="{4113A281-980F-4448-9E97-A59B4EFADD96}"/>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50</a:t>
            </a:fld>
            <a:endParaRPr lang="es-EC" dirty="0"/>
          </a:p>
        </p:txBody>
      </p:sp>
    </p:spTree>
    <p:extLst>
      <p:ext uri="{BB962C8B-B14F-4D97-AF65-F5344CB8AC3E}">
        <p14:creationId xmlns:p14="http://schemas.microsoft.com/office/powerpoint/2010/main" val="310650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Análisis Económico</a:t>
            </a:r>
            <a:endParaRPr lang="es-ES_tradnl" sz="3500" i="0" u="sng" dirty="0">
              <a:solidFill>
                <a:srgbClr val="002060"/>
              </a:solidFill>
              <a:effectLst/>
            </a:endParaRPr>
          </a:p>
        </p:txBody>
      </p:sp>
      <p:graphicFrame>
        <p:nvGraphicFramePr>
          <p:cNvPr id="6" name="Gráfico 5">
            <a:extLst>
              <a:ext uri="{FF2B5EF4-FFF2-40B4-BE49-F238E27FC236}">
                <a16:creationId xmlns:a16="http://schemas.microsoft.com/office/drawing/2014/main" id="{D4009CE5-CC0A-43B7-ADE9-74E34F8BA788}"/>
              </a:ext>
            </a:extLst>
          </p:cNvPr>
          <p:cNvGraphicFramePr/>
          <p:nvPr>
            <p:extLst>
              <p:ext uri="{D42A27DB-BD31-4B8C-83A1-F6EECF244321}">
                <p14:modId xmlns:p14="http://schemas.microsoft.com/office/powerpoint/2010/main" val="2188813660"/>
              </p:ext>
            </p:extLst>
          </p:nvPr>
        </p:nvGraphicFramePr>
        <p:xfrm>
          <a:off x="5807967" y="1348344"/>
          <a:ext cx="5815881" cy="45289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Marcador de contenido 10">
            <a:extLst>
              <a:ext uri="{FF2B5EF4-FFF2-40B4-BE49-F238E27FC236}">
                <a16:creationId xmlns:a16="http://schemas.microsoft.com/office/drawing/2014/main" id="{8E3784FE-C7EA-49FF-96F7-1E418FEFDAA6}"/>
              </a:ext>
            </a:extLst>
          </p:cNvPr>
          <p:cNvGraphicFramePr>
            <a:graphicFrameLocks/>
          </p:cNvGraphicFramePr>
          <p:nvPr>
            <p:extLst>
              <p:ext uri="{D42A27DB-BD31-4B8C-83A1-F6EECF244321}">
                <p14:modId xmlns:p14="http://schemas.microsoft.com/office/powerpoint/2010/main" val="2946771075"/>
              </p:ext>
            </p:extLst>
          </p:nvPr>
        </p:nvGraphicFramePr>
        <p:xfrm>
          <a:off x="119336" y="2096451"/>
          <a:ext cx="5396865" cy="2665098"/>
        </p:xfrm>
        <a:graphic>
          <a:graphicData uri="http://schemas.openxmlformats.org/drawingml/2006/table">
            <a:tbl>
              <a:tblPr firstRow="1" firstCol="1" bandRow="1">
                <a:tableStyleId>{9D7B26C5-4107-4FEC-AEDC-1716B250A1EF}</a:tableStyleId>
              </a:tblPr>
              <a:tblGrid>
                <a:gridCol w="2878328">
                  <a:extLst>
                    <a:ext uri="{9D8B030D-6E8A-4147-A177-3AD203B41FA5}">
                      <a16:colId xmlns:a16="http://schemas.microsoft.com/office/drawing/2014/main" val="1312372570"/>
                    </a:ext>
                  </a:extLst>
                </a:gridCol>
                <a:gridCol w="2518537">
                  <a:extLst>
                    <a:ext uri="{9D8B030D-6E8A-4147-A177-3AD203B41FA5}">
                      <a16:colId xmlns:a16="http://schemas.microsoft.com/office/drawing/2014/main" val="2070629869"/>
                    </a:ext>
                  </a:extLst>
                </a:gridCol>
              </a:tblGrid>
              <a:tr h="444183">
                <a:tc>
                  <a:txBody>
                    <a:bodyPr/>
                    <a:lstStyle/>
                    <a:p>
                      <a:pPr indent="219710" algn="just">
                        <a:lnSpc>
                          <a:spcPct val="150000"/>
                        </a:lnSpc>
                        <a:spcAft>
                          <a:spcPts val="0"/>
                        </a:spcAft>
                      </a:pPr>
                      <a:r>
                        <a:rPr lang="x-none" sz="1400">
                          <a:effectLst/>
                        </a:rPr>
                        <a:t>Descripción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a:effectLst/>
                        </a:rPr>
                        <a:t>Valor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41221933"/>
                  </a:ext>
                </a:extLst>
              </a:tr>
              <a:tr h="444183">
                <a:tc>
                  <a:txBody>
                    <a:bodyPr/>
                    <a:lstStyle/>
                    <a:p>
                      <a:pPr indent="219710" algn="just">
                        <a:lnSpc>
                          <a:spcPct val="150000"/>
                        </a:lnSpc>
                        <a:spcAft>
                          <a:spcPts val="0"/>
                        </a:spcAft>
                      </a:pPr>
                      <a:r>
                        <a:rPr lang="x-none" sz="1400" dirty="0">
                          <a:effectLst/>
                        </a:rPr>
                        <a:t>Remuneración docentes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dirty="0">
                          <a:effectLst/>
                        </a:rPr>
                        <a:t>$1.400,00.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44518825"/>
                  </a:ext>
                </a:extLst>
              </a:tr>
              <a:tr h="444183">
                <a:tc>
                  <a:txBody>
                    <a:bodyPr/>
                    <a:lstStyle/>
                    <a:p>
                      <a:pPr indent="219710" algn="just">
                        <a:lnSpc>
                          <a:spcPct val="150000"/>
                        </a:lnSpc>
                        <a:spcAft>
                          <a:spcPts val="0"/>
                        </a:spcAft>
                      </a:pPr>
                      <a:r>
                        <a:rPr lang="x-none" sz="1400" dirty="0">
                          <a:effectLst/>
                        </a:rPr>
                        <a:t>Costos indirectos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dirty="0">
                          <a:effectLst/>
                        </a:rPr>
                        <a:t>$410,00.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975249"/>
                  </a:ext>
                </a:extLst>
              </a:tr>
              <a:tr h="444183">
                <a:tc>
                  <a:txBody>
                    <a:bodyPr/>
                    <a:lstStyle/>
                    <a:p>
                      <a:pPr indent="219710" algn="just">
                        <a:lnSpc>
                          <a:spcPct val="150000"/>
                        </a:lnSpc>
                        <a:spcAft>
                          <a:spcPts val="0"/>
                        </a:spcAft>
                      </a:pPr>
                      <a:r>
                        <a:rPr lang="x-none" sz="1400" dirty="0">
                          <a:effectLst/>
                        </a:rPr>
                        <a:t>Remuneración estudiantes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dirty="0">
                          <a:effectLst/>
                        </a:rPr>
                        <a:t>$1.428,00.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23938618"/>
                  </a:ext>
                </a:extLst>
              </a:tr>
              <a:tr h="444183">
                <a:tc>
                  <a:txBody>
                    <a:bodyPr/>
                    <a:lstStyle/>
                    <a:p>
                      <a:pPr indent="219710" algn="just">
                        <a:lnSpc>
                          <a:spcPct val="150000"/>
                        </a:lnSpc>
                        <a:spcAft>
                          <a:spcPts val="0"/>
                        </a:spcAft>
                      </a:pPr>
                      <a:r>
                        <a:rPr lang="x-none" sz="1400" dirty="0">
                          <a:effectLst/>
                        </a:rPr>
                        <a:t>Materiales y equipos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dirty="0">
                          <a:effectLst/>
                        </a:rPr>
                        <a:t>$1.758,96.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55484609"/>
                  </a:ext>
                </a:extLst>
              </a:tr>
              <a:tr h="444183">
                <a:tc>
                  <a:txBody>
                    <a:bodyPr/>
                    <a:lstStyle/>
                    <a:p>
                      <a:pPr indent="219710" algn="just">
                        <a:lnSpc>
                          <a:spcPct val="150000"/>
                        </a:lnSpc>
                        <a:spcAft>
                          <a:spcPts val="0"/>
                        </a:spcAft>
                      </a:pPr>
                      <a:r>
                        <a:rPr lang="x-none" sz="1400">
                          <a:effectLst/>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indent="219710" algn="just">
                        <a:lnSpc>
                          <a:spcPct val="150000"/>
                        </a:lnSpc>
                        <a:spcAft>
                          <a:spcPts val="0"/>
                        </a:spcAft>
                      </a:pPr>
                      <a:r>
                        <a:rPr lang="x-none" sz="1400" dirty="0">
                          <a:effectLst/>
                        </a:rPr>
                        <a:t>$4.996,96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82663059"/>
                  </a:ext>
                </a:extLst>
              </a:tr>
            </a:tbl>
          </a:graphicData>
        </a:graphic>
      </p:graphicFrame>
      <p:sp>
        <p:nvSpPr>
          <p:cNvPr id="10" name="CuadroTexto 9">
            <a:extLst>
              <a:ext uri="{FF2B5EF4-FFF2-40B4-BE49-F238E27FC236}">
                <a16:creationId xmlns:a16="http://schemas.microsoft.com/office/drawing/2014/main" id="{B7FA8B88-BA13-4F6F-AF97-69B28C4BE4DF}"/>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51</a:t>
            </a:fld>
            <a:endParaRPr lang="es-EC" dirty="0"/>
          </a:p>
        </p:txBody>
      </p:sp>
    </p:spTree>
    <p:extLst>
      <p:ext uri="{BB962C8B-B14F-4D97-AF65-F5344CB8AC3E}">
        <p14:creationId xmlns:p14="http://schemas.microsoft.com/office/powerpoint/2010/main" val="14492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Conclusiones</a:t>
            </a:r>
            <a:endParaRPr lang="es-ES_tradnl" sz="3500" i="0" u="sng" dirty="0">
              <a:solidFill>
                <a:srgbClr val="002060"/>
              </a:solidFill>
              <a:effectLst/>
            </a:endParaRPr>
          </a:p>
        </p:txBody>
      </p:sp>
      <p:sp>
        <p:nvSpPr>
          <p:cNvPr id="9" name="CuadroTexto 8">
            <a:extLst>
              <a:ext uri="{FF2B5EF4-FFF2-40B4-BE49-F238E27FC236}">
                <a16:creationId xmlns:a16="http://schemas.microsoft.com/office/drawing/2014/main" id="{25748F08-D229-4316-8904-E7FC7FDC10C0}"/>
              </a:ext>
            </a:extLst>
          </p:cNvPr>
          <p:cNvSpPr txBox="1"/>
          <p:nvPr/>
        </p:nvSpPr>
        <p:spPr>
          <a:xfrm>
            <a:off x="407369" y="1348344"/>
            <a:ext cx="11377263" cy="277640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Se determinó que posterior al mantenimiento del quemador Dunphy y la regulación adecuada de la mezcla aire combustible la eficiencia de combustión es igual al 75,31 %, logrando de esta manera obtener una eficiencia de transferencia de calor de los gases de combustión hacia el intercambiador igual al 77,22 %, lo que se traduce a que el supercalentador es térmicamente eficiente.</a:t>
            </a:r>
          </a:p>
          <a:p>
            <a:pPr marL="285750" indent="-285750" algn="just">
              <a:lnSpc>
                <a:spcPct val="200000"/>
              </a:lnSpc>
              <a:buFont typeface="Wingdings" panose="05000000000000000000" pitchFamily="2" charset="2"/>
              <a:buChar char="Ø"/>
            </a:pPr>
            <a:endParaRPr lang="es-EC" dirty="0"/>
          </a:p>
        </p:txBody>
      </p:sp>
      <p:sp>
        <p:nvSpPr>
          <p:cNvPr id="5" name="CuadroTexto 4">
            <a:extLst>
              <a:ext uri="{FF2B5EF4-FFF2-40B4-BE49-F238E27FC236}">
                <a16:creationId xmlns:a16="http://schemas.microsoft.com/office/drawing/2014/main" id="{6C8DC23B-78E6-4792-8A87-1CD6E3978101}"/>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52</a:t>
            </a:fld>
            <a:endParaRPr lang="es-EC" dirty="0"/>
          </a:p>
        </p:txBody>
      </p:sp>
    </p:spTree>
    <p:extLst>
      <p:ext uri="{BB962C8B-B14F-4D97-AF65-F5344CB8AC3E}">
        <p14:creationId xmlns:p14="http://schemas.microsoft.com/office/powerpoint/2010/main" val="198291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Conclusiones</a:t>
            </a:r>
            <a:endParaRPr lang="es-ES_tradnl" sz="3500" i="0" u="sng" dirty="0">
              <a:solidFill>
                <a:srgbClr val="002060"/>
              </a:solidFill>
              <a:effectLst/>
            </a:endParaRPr>
          </a:p>
        </p:txBody>
      </p:sp>
      <p:sp>
        <p:nvSpPr>
          <p:cNvPr id="9" name="CuadroTexto 8">
            <a:extLst>
              <a:ext uri="{FF2B5EF4-FFF2-40B4-BE49-F238E27FC236}">
                <a16:creationId xmlns:a16="http://schemas.microsoft.com/office/drawing/2014/main" id="{25748F08-D229-4316-8904-E7FC7FDC10C0}"/>
              </a:ext>
            </a:extLst>
          </p:cNvPr>
          <p:cNvSpPr txBox="1"/>
          <p:nvPr/>
        </p:nvSpPr>
        <p:spPr>
          <a:xfrm>
            <a:off x="407369" y="1348344"/>
            <a:ext cx="11377263" cy="4992392"/>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x-none" dirty="0"/>
              <a:t>Posterior a los mantenimientos de IV y V escalón realizados se puede aseverar que el supercalentador se encuentra en condiciones operativas que garantizan el correcto desempeño de los sistemas eléctricos, electrónicos y mecánicos proporcionando de esta manera seguridad al personal docente y estudiantes.</a:t>
            </a:r>
          </a:p>
          <a:p>
            <a:pPr marL="285750" indent="-285750" algn="just">
              <a:lnSpc>
                <a:spcPct val="200000"/>
              </a:lnSpc>
              <a:buFont typeface="Arial" panose="020B0604020202020204" pitchFamily="34" charset="0"/>
              <a:buChar char="–"/>
            </a:pPr>
            <a:endParaRPr lang="x-none" dirty="0"/>
          </a:p>
          <a:p>
            <a:pPr marL="285750" indent="-285750" algn="just">
              <a:lnSpc>
                <a:spcPct val="200000"/>
              </a:lnSpc>
              <a:buFont typeface="Arial" panose="020B0604020202020204" pitchFamily="34" charset="0"/>
              <a:buChar char="–"/>
            </a:pPr>
            <a:r>
              <a:rPr lang="x-none" dirty="0"/>
              <a:t>Se pudo establecer que el sistema de adquisición de datos electrónico facilita la lectura de datos durante la práctica, reduciendo de esta manera los errores metrológicos en los que incurren los estudiantes al utilizar equipos de medición análogos. </a:t>
            </a:r>
            <a:endParaRPr lang="es-EC" dirty="0"/>
          </a:p>
          <a:p>
            <a:pPr algn="just">
              <a:lnSpc>
                <a:spcPct val="200000"/>
              </a:lnSpc>
            </a:pPr>
            <a:endParaRPr lang="es-EC" dirty="0"/>
          </a:p>
          <a:p>
            <a:pPr marL="285750" indent="-285750" algn="just">
              <a:lnSpc>
                <a:spcPct val="200000"/>
              </a:lnSpc>
              <a:buFont typeface="Wingdings" panose="05000000000000000000" pitchFamily="2" charset="2"/>
              <a:buChar char="Ø"/>
            </a:pPr>
            <a:endParaRPr lang="es-EC" dirty="0"/>
          </a:p>
        </p:txBody>
      </p:sp>
      <p:sp>
        <p:nvSpPr>
          <p:cNvPr id="10" name="CuadroTexto 9">
            <a:extLst>
              <a:ext uri="{FF2B5EF4-FFF2-40B4-BE49-F238E27FC236}">
                <a16:creationId xmlns:a16="http://schemas.microsoft.com/office/drawing/2014/main" id="{DBECD5C8-6515-49BF-835F-A8E267CDFCBB}"/>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53</a:t>
            </a:fld>
            <a:endParaRPr lang="es-EC" dirty="0"/>
          </a:p>
        </p:txBody>
      </p:sp>
    </p:spTree>
    <p:extLst>
      <p:ext uri="{BB962C8B-B14F-4D97-AF65-F5344CB8AC3E}">
        <p14:creationId xmlns:p14="http://schemas.microsoft.com/office/powerpoint/2010/main" val="1840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243840" y="268224"/>
            <a:ext cx="7498080" cy="4445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s-EC" dirty="0">
              <a:solidFill>
                <a:schemeClr val="accent1"/>
              </a:solidFill>
            </a:endParaRPr>
          </a:p>
        </p:txBody>
      </p:sp>
      <p:sp>
        <p:nvSpPr>
          <p:cNvPr id="7" name="Title 1">
            <a:extLst>
              <a:ext uri="{FF2B5EF4-FFF2-40B4-BE49-F238E27FC236}">
                <a16:creationId xmlns:a16="http://schemas.microsoft.com/office/drawing/2014/main" id="{FAD2DD5F-2114-4374-A1B9-2272E25FC720}"/>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Recomendaciones</a:t>
            </a:r>
            <a:endParaRPr lang="es-ES_tradnl" sz="3500" i="0" u="sng" dirty="0">
              <a:solidFill>
                <a:srgbClr val="002060"/>
              </a:solidFill>
              <a:effectLst/>
            </a:endParaRPr>
          </a:p>
        </p:txBody>
      </p:sp>
      <p:sp>
        <p:nvSpPr>
          <p:cNvPr id="9" name="CuadroTexto 8">
            <a:extLst>
              <a:ext uri="{FF2B5EF4-FFF2-40B4-BE49-F238E27FC236}">
                <a16:creationId xmlns:a16="http://schemas.microsoft.com/office/drawing/2014/main" id="{25748F08-D229-4316-8904-E7FC7FDC10C0}"/>
              </a:ext>
            </a:extLst>
          </p:cNvPr>
          <p:cNvSpPr txBox="1"/>
          <p:nvPr/>
        </p:nvSpPr>
        <p:spPr>
          <a:xfrm>
            <a:off x="407369" y="1348344"/>
            <a:ext cx="11377263" cy="277640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Se recomienda proporcionar una dosificación de químico para el tratamiento de agua de alimentación del caldero marca York Shipley, debido a que actualmente no existe ninguna dosificación lo que generará problemas en un futuro cercano del caldero, supercalentador y turbina debido a la corrosión e incrustaciones que el agua sin tratamiento genera en los equipos.</a:t>
            </a:r>
          </a:p>
          <a:p>
            <a:pPr marL="285750" indent="-285750" algn="just">
              <a:lnSpc>
                <a:spcPct val="200000"/>
              </a:lnSpc>
              <a:buFont typeface="Wingdings" panose="05000000000000000000" pitchFamily="2" charset="2"/>
              <a:buChar char="Ø"/>
            </a:pPr>
            <a:endParaRPr lang="es-EC" dirty="0"/>
          </a:p>
        </p:txBody>
      </p:sp>
      <p:sp>
        <p:nvSpPr>
          <p:cNvPr id="6" name="CuadroTexto 5">
            <a:extLst>
              <a:ext uri="{FF2B5EF4-FFF2-40B4-BE49-F238E27FC236}">
                <a16:creationId xmlns:a16="http://schemas.microsoft.com/office/drawing/2014/main" id="{6EE1DBC5-AA5A-4769-AED6-BD8CEFA0DACA}"/>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54</a:t>
            </a:fld>
            <a:endParaRPr lang="es-EC" dirty="0"/>
          </a:p>
        </p:txBody>
      </p:sp>
    </p:spTree>
    <p:extLst>
      <p:ext uri="{BB962C8B-B14F-4D97-AF65-F5344CB8AC3E}">
        <p14:creationId xmlns:p14="http://schemas.microsoft.com/office/powerpoint/2010/main" val="268500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9376" y="3140968"/>
            <a:ext cx="8873048" cy="1500187"/>
          </a:xfrm>
        </p:spPr>
        <p:txBody>
          <a:bodyPr/>
          <a:lstStyle/>
          <a:p>
            <a:r>
              <a:rPr lang="es-EC" sz="2600" b="1" cap="all" dirty="0">
                <a:ln w="9000" cmpd="sng">
                  <a:solidFill>
                    <a:schemeClr val="accent5"/>
                  </a:solidFill>
                  <a:prstDash val="solid"/>
                </a:ln>
                <a:solidFill>
                  <a:schemeClr val="accent5"/>
                </a:solidFill>
                <a:effectLst>
                  <a:reflection blurRad="12700" stA="28000" endPos="45000" dist="1000" dir="5400000" sy="-100000" algn="bl" rotWithShape="0"/>
                </a:effectLst>
              </a:rPr>
              <a:t>Gracias por su atención</a:t>
            </a:r>
          </a:p>
        </p:txBody>
      </p:sp>
      <p:sp>
        <p:nvSpPr>
          <p:cNvPr id="4" name="2 Subtítulo">
            <a:extLst>
              <a:ext uri="{FF2B5EF4-FFF2-40B4-BE49-F238E27FC236}">
                <a16:creationId xmlns:a16="http://schemas.microsoft.com/office/drawing/2014/main" id="{6331497D-028D-4307-A485-EC145748FC6C}"/>
              </a:ext>
            </a:extLst>
          </p:cNvPr>
          <p:cNvSpPr txBox="1">
            <a:spLocks/>
          </p:cNvSpPr>
          <p:nvPr/>
        </p:nvSpPr>
        <p:spPr>
          <a:xfrm>
            <a:off x="911424" y="3068960"/>
            <a:ext cx="7488832" cy="1944216"/>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700" b="1"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32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Alcance del Proyecto</a:t>
            </a:r>
            <a:endParaRPr lang="es-ES_tradnl" sz="3500" i="0" u="sng" dirty="0">
              <a:solidFill>
                <a:srgbClr val="002060"/>
              </a:solidFill>
              <a:effectLst/>
            </a:endParaRPr>
          </a:p>
        </p:txBody>
      </p:sp>
      <p:graphicFrame>
        <p:nvGraphicFramePr>
          <p:cNvPr id="15" name="Diagrama 14">
            <a:extLst>
              <a:ext uri="{FF2B5EF4-FFF2-40B4-BE49-F238E27FC236}">
                <a16:creationId xmlns:a16="http://schemas.microsoft.com/office/drawing/2014/main" id="{B0A8956C-CBAD-49C3-8D58-0EE700FFB98F}"/>
              </a:ext>
            </a:extLst>
          </p:cNvPr>
          <p:cNvGraphicFramePr/>
          <p:nvPr>
            <p:extLst>
              <p:ext uri="{D42A27DB-BD31-4B8C-83A1-F6EECF244321}">
                <p14:modId xmlns:p14="http://schemas.microsoft.com/office/powerpoint/2010/main" val="2401268954"/>
              </p:ext>
            </p:extLst>
          </p:nvPr>
        </p:nvGraphicFramePr>
        <p:xfrm>
          <a:off x="1940928" y="1163960"/>
          <a:ext cx="8042799" cy="4104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uadroTexto 15">
            <a:extLst>
              <a:ext uri="{FF2B5EF4-FFF2-40B4-BE49-F238E27FC236}">
                <a16:creationId xmlns:a16="http://schemas.microsoft.com/office/drawing/2014/main" id="{2FDF9D35-C9B3-4FD0-8574-F1CD1487B7DF}"/>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6</a:t>
            </a:fld>
            <a:endParaRPr lang="es-EC" dirty="0"/>
          </a:p>
        </p:txBody>
      </p:sp>
    </p:spTree>
    <p:extLst>
      <p:ext uri="{BB962C8B-B14F-4D97-AF65-F5344CB8AC3E}">
        <p14:creationId xmlns:p14="http://schemas.microsoft.com/office/powerpoint/2010/main" val="200549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Marco Teórico</a:t>
            </a:r>
            <a:endParaRPr lang="es-ES_tradnl" sz="3500" i="0" u="sng" dirty="0">
              <a:solidFill>
                <a:srgbClr val="002060"/>
              </a:solidFill>
              <a:effectLst/>
            </a:endParaRPr>
          </a:p>
        </p:txBody>
      </p:sp>
      <p:grpSp>
        <p:nvGrpSpPr>
          <p:cNvPr id="5" name="Grupo 4">
            <a:extLst>
              <a:ext uri="{FF2B5EF4-FFF2-40B4-BE49-F238E27FC236}">
                <a16:creationId xmlns:a16="http://schemas.microsoft.com/office/drawing/2014/main" id="{4858F2A2-5E02-4A60-AA19-577E610EAD37}"/>
              </a:ext>
            </a:extLst>
          </p:cNvPr>
          <p:cNvGrpSpPr/>
          <p:nvPr/>
        </p:nvGrpSpPr>
        <p:grpSpPr>
          <a:xfrm>
            <a:off x="486978" y="1161569"/>
            <a:ext cx="2880320" cy="491702"/>
            <a:chOff x="0" y="429674"/>
            <a:chExt cx="8568952" cy="491702"/>
          </a:xfrm>
        </p:grpSpPr>
        <p:sp>
          <p:nvSpPr>
            <p:cNvPr id="6" name="Rectángulo: esquinas redondeadas 5">
              <a:extLst>
                <a:ext uri="{FF2B5EF4-FFF2-40B4-BE49-F238E27FC236}">
                  <a16:creationId xmlns:a16="http://schemas.microsoft.com/office/drawing/2014/main" id="{1C764871-C6B9-4635-9ED1-07DF64973CEF}"/>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ectángulo: esquinas redondeadas 4">
              <a:extLst>
                <a:ext uri="{FF2B5EF4-FFF2-40B4-BE49-F238E27FC236}">
                  <a16:creationId xmlns:a16="http://schemas.microsoft.com/office/drawing/2014/main" id="{C9F23691-AC8A-47EB-97C1-EDD2BE69F741}"/>
                </a:ext>
              </a:extLst>
            </p:cNvPr>
            <p:cNvSpPr txBox="1"/>
            <p:nvPr/>
          </p:nvSpPr>
          <p:spPr>
            <a:xfrm>
              <a:off x="45232" y="503323"/>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Ciclo Rankine</a:t>
              </a:r>
            </a:p>
          </p:txBody>
        </p:sp>
      </p:grpSp>
      <p:sp>
        <p:nvSpPr>
          <p:cNvPr id="10" name="CuadroTexto 9">
            <a:extLst>
              <a:ext uri="{FF2B5EF4-FFF2-40B4-BE49-F238E27FC236}">
                <a16:creationId xmlns:a16="http://schemas.microsoft.com/office/drawing/2014/main" id="{B62ADD8D-515F-44C0-8318-6E4D89A6E860}"/>
              </a:ext>
            </a:extLst>
          </p:cNvPr>
          <p:cNvSpPr txBox="1"/>
          <p:nvPr/>
        </p:nvSpPr>
        <p:spPr>
          <a:xfrm>
            <a:off x="486978" y="2087521"/>
            <a:ext cx="5897054" cy="3139321"/>
          </a:xfrm>
          <a:prstGeom prst="rect">
            <a:avLst/>
          </a:prstGeom>
          <a:noFill/>
        </p:spPr>
        <p:txBody>
          <a:bodyPr wrap="square" rtlCol="0">
            <a:spAutoFit/>
          </a:bodyPr>
          <a:lstStyle/>
          <a:p>
            <a:pPr algn="just">
              <a:lnSpc>
                <a:spcPct val="200000"/>
              </a:lnSpc>
            </a:pPr>
            <a:r>
              <a:rPr lang="es-EC" dirty="0"/>
              <a:t>1-2 Proceso isentrópico en una bomba.</a:t>
            </a:r>
          </a:p>
          <a:p>
            <a:pPr algn="just">
              <a:lnSpc>
                <a:spcPct val="200000"/>
              </a:lnSpc>
            </a:pPr>
            <a:r>
              <a:rPr lang="es-EC" dirty="0"/>
              <a:t>2-3 Adición de calor a presión constante en una caldera.</a:t>
            </a:r>
          </a:p>
          <a:p>
            <a:pPr algn="just">
              <a:lnSpc>
                <a:spcPct val="200000"/>
              </a:lnSpc>
            </a:pPr>
            <a:r>
              <a:rPr lang="es-EC" dirty="0"/>
              <a:t>3-4 Expansión isentrópica en una turbina.</a:t>
            </a:r>
          </a:p>
          <a:p>
            <a:pPr algn="just">
              <a:lnSpc>
                <a:spcPct val="200000"/>
              </a:lnSpc>
            </a:pPr>
            <a:r>
              <a:rPr lang="es-EC" dirty="0"/>
              <a:t>4-1 Rechazo de calor a presión constante en un condensador (</a:t>
            </a:r>
            <a:r>
              <a:rPr lang="es-EC" dirty="0" err="1"/>
              <a:t>Yanus</a:t>
            </a:r>
            <a:r>
              <a:rPr lang="es-EC" dirty="0"/>
              <a:t> A, Termodinámica, 1996)</a:t>
            </a:r>
          </a:p>
          <a:p>
            <a:endParaRPr lang="es-EC" dirty="0"/>
          </a:p>
        </p:txBody>
      </p:sp>
      <p:pic>
        <p:nvPicPr>
          <p:cNvPr id="11" name="Imagen 10">
            <a:extLst>
              <a:ext uri="{FF2B5EF4-FFF2-40B4-BE49-F238E27FC236}">
                <a16:creationId xmlns:a16="http://schemas.microsoft.com/office/drawing/2014/main" id="{43AB76FA-971C-4962-A5AC-13C9A26740C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248128" y="1407420"/>
            <a:ext cx="4320480" cy="4181819"/>
          </a:xfrm>
          <a:prstGeom prst="rect">
            <a:avLst/>
          </a:prstGeom>
        </p:spPr>
      </p:pic>
      <p:sp>
        <p:nvSpPr>
          <p:cNvPr id="12" name="CuadroTexto 11">
            <a:extLst>
              <a:ext uri="{FF2B5EF4-FFF2-40B4-BE49-F238E27FC236}">
                <a16:creationId xmlns:a16="http://schemas.microsoft.com/office/drawing/2014/main" id="{B4980954-92D7-4239-ABC7-179C508CED90}"/>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7</a:t>
            </a:fld>
            <a:endParaRPr lang="es-EC" dirty="0"/>
          </a:p>
        </p:txBody>
      </p:sp>
    </p:spTree>
    <p:extLst>
      <p:ext uri="{BB962C8B-B14F-4D97-AF65-F5344CB8AC3E}">
        <p14:creationId xmlns:p14="http://schemas.microsoft.com/office/powerpoint/2010/main" val="137966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Marco Teórico</a:t>
            </a:r>
            <a:endParaRPr lang="es-ES_tradnl" sz="3500" i="0" u="sng" dirty="0">
              <a:solidFill>
                <a:srgbClr val="002060"/>
              </a:solidFill>
              <a:effectLst/>
            </a:endParaRPr>
          </a:p>
        </p:txBody>
      </p:sp>
      <p:grpSp>
        <p:nvGrpSpPr>
          <p:cNvPr id="5" name="Grupo 4">
            <a:extLst>
              <a:ext uri="{FF2B5EF4-FFF2-40B4-BE49-F238E27FC236}">
                <a16:creationId xmlns:a16="http://schemas.microsoft.com/office/drawing/2014/main" id="{4858F2A2-5E02-4A60-AA19-577E610EAD37}"/>
              </a:ext>
            </a:extLst>
          </p:cNvPr>
          <p:cNvGrpSpPr/>
          <p:nvPr/>
        </p:nvGrpSpPr>
        <p:grpSpPr>
          <a:xfrm>
            <a:off x="486978" y="1161569"/>
            <a:ext cx="2880320" cy="491702"/>
            <a:chOff x="0" y="429674"/>
            <a:chExt cx="8568952" cy="491702"/>
          </a:xfrm>
        </p:grpSpPr>
        <p:sp>
          <p:nvSpPr>
            <p:cNvPr id="6" name="Rectángulo: esquinas redondeadas 5">
              <a:extLst>
                <a:ext uri="{FF2B5EF4-FFF2-40B4-BE49-F238E27FC236}">
                  <a16:creationId xmlns:a16="http://schemas.microsoft.com/office/drawing/2014/main" id="{1C764871-C6B9-4635-9ED1-07DF64973CEF}"/>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ectángulo: esquinas redondeadas 4">
              <a:extLst>
                <a:ext uri="{FF2B5EF4-FFF2-40B4-BE49-F238E27FC236}">
                  <a16:creationId xmlns:a16="http://schemas.microsoft.com/office/drawing/2014/main" id="{C9F23691-AC8A-47EB-97C1-EDD2BE69F741}"/>
                </a:ext>
              </a:extLst>
            </p:cNvPr>
            <p:cNvSpPr txBox="1"/>
            <p:nvPr/>
          </p:nvSpPr>
          <p:spPr>
            <a:xfrm>
              <a:off x="45232" y="503323"/>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Supercalentador</a:t>
              </a:r>
            </a:p>
          </p:txBody>
        </p:sp>
      </p:grpSp>
      <p:sp>
        <p:nvSpPr>
          <p:cNvPr id="10" name="CuadroTexto 9">
            <a:extLst>
              <a:ext uri="{FF2B5EF4-FFF2-40B4-BE49-F238E27FC236}">
                <a16:creationId xmlns:a16="http://schemas.microsoft.com/office/drawing/2014/main" id="{B62ADD8D-515F-44C0-8318-6E4D89A6E860}"/>
              </a:ext>
            </a:extLst>
          </p:cNvPr>
          <p:cNvSpPr txBox="1"/>
          <p:nvPr/>
        </p:nvSpPr>
        <p:spPr>
          <a:xfrm>
            <a:off x="486978" y="2087521"/>
            <a:ext cx="6761150" cy="3139321"/>
          </a:xfrm>
          <a:prstGeom prst="rect">
            <a:avLst/>
          </a:prstGeom>
          <a:noFill/>
        </p:spPr>
        <p:txBody>
          <a:bodyPr wrap="square" rtlCol="0">
            <a:spAutoFit/>
          </a:bodyPr>
          <a:lstStyle/>
          <a:p>
            <a:pPr algn="just">
              <a:lnSpc>
                <a:spcPct val="200000"/>
              </a:lnSpc>
            </a:pPr>
            <a:r>
              <a:rPr lang="es-EC" dirty="0"/>
              <a:t>Un supercalentador es uno de los equipos más importantes para la caldera debido a que mejora su eficiencia térmica, obteniendo calor de los productos de combustión para agregar calor adicional al vapor que pasa a través de los tubos, transformando de esta forma al vapor saturado en vapor sobrecalentado.</a:t>
            </a:r>
          </a:p>
          <a:p>
            <a:endParaRPr lang="es-EC" dirty="0"/>
          </a:p>
        </p:txBody>
      </p:sp>
      <p:pic>
        <p:nvPicPr>
          <p:cNvPr id="12" name="Imagen 11">
            <a:extLst>
              <a:ext uri="{FF2B5EF4-FFF2-40B4-BE49-F238E27FC236}">
                <a16:creationId xmlns:a16="http://schemas.microsoft.com/office/drawing/2014/main" id="{D9C5ECF4-F72F-4367-BB52-C15D03951A7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70802" y="1705372"/>
            <a:ext cx="2438738" cy="3785955"/>
          </a:xfrm>
          <a:prstGeom prst="rect">
            <a:avLst/>
          </a:prstGeom>
        </p:spPr>
      </p:pic>
      <p:sp>
        <p:nvSpPr>
          <p:cNvPr id="13" name="CuadroTexto 12">
            <a:extLst>
              <a:ext uri="{FF2B5EF4-FFF2-40B4-BE49-F238E27FC236}">
                <a16:creationId xmlns:a16="http://schemas.microsoft.com/office/drawing/2014/main" id="{C0680D72-E362-4818-B4AE-4C8CFC10F177}"/>
              </a:ext>
            </a:extLst>
          </p:cNvPr>
          <p:cNvSpPr txBox="1"/>
          <p:nvPr/>
        </p:nvSpPr>
        <p:spPr>
          <a:xfrm flipH="1">
            <a:off x="8670802" y="5561830"/>
            <a:ext cx="2438738" cy="369332"/>
          </a:xfrm>
          <a:prstGeom prst="rect">
            <a:avLst/>
          </a:prstGeom>
          <a:noFill/>
        </p:spPr>
        <p:txBody>
          <a:bodyPr wrap="square" rtlCol="0">
            <a:spAutoFit/>
          </a:bodyPr>
          <a:lstStyle/>
          <a:p>
            <a:pPr algn="ctr"/>
            <a:r>
              <a:rPr lang="es-EC" b="1" dirty="0"/>
              <a:t>Supercalentador</a:t>
            </a:r>
          </a:p>
        </p:txBody>
      </p:sp>
      <p:sp>
        <p:nvSpPr>
          <p:cNvPr id="14" name="CuadroTexto 13">
            <a:extLst>
              <a:ext uri="{FF2B5EF4-FFF2-40B4-BE49-F238E27FC236}">
                <a16:creationId xmlns:a16="http://schemas.microsoft.com/office/drawing/2014/main" id="{D264A79A-836D-4802-8B7E-2DD934C16F17}"/>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8</a:t>
            </a:fld>
            <a:endParaRPr lang="es-EC" dirty="0"/>
          </a:p>
        </p:txBody>
      </p:sp>
    </p:spTree>
    <p:extLst>
      <p:ext uri="{BB962C8B-B14F-4D97-AF65-F5344CB8AC3E}">
        <p14:creationId xmlns:p14="http://schemas.microsoft.com/office/powerpoint/2010/main" val="198255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7528" y="625252"/>
            <a:ext cx="8229600" cy="5715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endParaRPr lang="es-EC" sz="2800" i="0" kern="0" dirty="0">
              <a:ln w="1905">
                <a:solidFill>
                  <a:schemeClr val="accent5"/>
                </a:solidFill>
              </a:ln>
              <a:solidFill>
                <a:schemeClr val="accent5"/>
              </a:solidFill>
              <a:effectLst>
                <a:innerShdw blurRad="69850" dist="43180" dir="5400000">
                  <a:srgbClr val="000000">
                    <a:alpha val="65000"/>
                  </a:srgbClr>
                </a:innerShdw>
              </a:effectLst>
            </a:endParaRPr>
          </a:p>
        </p:txBody>
      </p:sp>
      <p:sp>
        <p:nvSpPr>
          <p:cNvPr id="9" name="Title 1">
            <a:extLst>
              <a:ext uri="{FF2B5EF4-FFF2-40B4-BE49-F238E27FC236}">
                <a16:creationId xmlns:a16="http://schemas.microsoft.com/office/drawing/2014/main" id="{EA7A099C-9B5F-46DE-8DE0-F1F06C79694C}"/>
              </a:ext>
            </a:extLst>
          </p:cNvPr>
          <p:cNvSpPr txBox="1">
            <a:spLocks/>
          </p:cNvSpPr>
          <p:nvPr/>
        </p:nvSpPr>
        <p:spPr>
          <a:xfrm>
            <a:off x="1524000" y="116632"/>
            <a:ext cx="9036496" cy="108012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3500" i="0" u="sng" dirty="0">
                <a:solidFill>
                  <a:srgbClr val="002060"/>
                </a:solidFill>
                <a:effectLst/>
              </a:rPr>
              <a:t>Marco Teórico</a:t>
            </a:r>
            <a:endParaRPr lang="es-ES_tradnl" sz="3500" i="0" u="sng" dirty="0">
              <a:solidFill>
                <a:srgbClr val="002060"/>
              </a:solidFill>
              <a:effectLst/>
            </a:endParaRPr>
          </a:p>
        </p:txBody>
      </p:sp>
      <p:grpSp>
        <p:nvGrpSpPr>
          <p:cNvPr id="5" name="Grupo 4">
            <a:extLst>
              <a:ext uri="{FF2B5EF4-FFF2-40B4-BE49-F238E27FC236}">
                <a16:creationId xmlns:a16="http://schemas.microsoft.com/office/drawing/2014/main" id="{4858F2A2-5E02-4A60-AA19-577E610EAD37}"/>
              </a:ext>
            </a:extLst>
          </p:cNvPr>
          <p:cNvGrpSpPr/>
          <p:nvPr/>
        </p:nvGrpSpPr>
        <p:grpSpPr>
          <a:xfrm>
            <a:off x="486978" y="1161569"/>
            <a:ext cx="2880320" cy="491702"/>
            <a:chOff x="0" y="429674"/>
            <a:chExt cx="8568952" cy="491702"/>
          </a:xfrm>
        </p:grpSpPr>
        <p:sp>
          <p:nvSpPr>
            <p:cNvPr id="6" name="Rectángulo: esquinas redondeadas 5">
              <a:extLst>
                <a:ext uri="{FF2B5EF4-FFF2-40B4-BE49-F238E27FC236}">
                  <a16:creationId xmlns:a16="http://schemas.microsoft.com/office/drawing/2014/main" id="{1C764871-C6B9-4635-9ED1-07DF64973CEF}"/>
                </a:ext>
              </a:extLst>
            </p:cNvPr>
            <p:cNvSpPr/>
            <p:nvPr/>
          </p:nvSpPr>
          <p:spPr>
            <a:xfrm>
              <a:off x="0" y="429674"/>
              <a:ext cx="8568952" cy="463285"/>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ectángulo: esquinas redondeadas 4">
              <a:extLst>
                <a:ext uri="{FF2B5EF4-FFF2-40B4-BE49-F238E27FC236}">
                  <a16:creationId xmlns:a16="http://schemas.microsoft.com/office/drawing/2014/main" id="{C9F23691-AC8A-47EB-97C1-EDD2BE69F741}"/>
                </a:ext>
              </a:extLst>
            </p:cNvPr>
            <p:cNvSpPr txBox="1"/>
            <p:nvPr/>
          </p:nvSpPr>
          <p:spPr>
            <a:xfrm>
              <a:off x="45232" y="503323"/>
              <a:ext cx="8523720" cy="418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Mantenimiento</a:t>
              </a:r>
            </a:p>
          </p:txBody>
        </p:sp>
      </p:grpSp>
      <p:sp>
        <p:nvSpPr>
          <p:cNvPr id="10" name="CuadroTexto 9">
            <a:extLst>
              <a:ext uri="{FF2B5EF4-FFF2-40B4-BE49-F238E27FC236}">
                <a16:creationId xmlns:a16="http://schemas.microsoft.com/office/drawing/2014/main" id="{B62ADD8D-515F-44C0-8318-6E4D89A6E860}"/>
              </a:ext>
            </a:extLst>
          </p:cNvPr>
          <p:cNvSpPr txBox="1"/>
          <p:nvPr/>
        </p:nvSpPr>
        <p:spPr>
          <a:xfrm>
            <a:off x="486978" y="2087521"/>
            <a:ext cx="5609022" cy="3139321"/>
          </a:xfrm>
          <a:prstGeom prst="rect">
            <a:avLst/>
          </a:prstGeom>
          <a:noFill/>
        </p:spPr>
        <p:txBody>
          <a:bodyPr wrap="square" rtlCol="0">
            <a:spAutoFit/>
          </a:bodyPr>
          <a:lstStyle/>
          <a:p>
            <a:pPr algn="just">
              <a:lnSpc>
                <a:spcPct val="200000"/>
              </a:lnSpc>
            </a:pPr>
            <a:r>
              <a:rPr lang="es-EC" dirty="0"/>
              <a:t>Mantenimiento son todas las acciones que permiten mantener un equipo o restaurarlo a un estado en el cual se pueda llevar a cabo una función requerida, obteniendo de esta forma confiabilidad, seguridad y competitividad</a:t>
            </a:r>
          </a:p>
          <a:p>
            <a:endParaRPr lang="es-EC" dirty="0"/>
          </a:p>
        </p:txBody>
      </p:sp>
      <p:sp>
        <p:nvSpPr>
          <p:cNvPr id="13" name="CuadroTexto 12">
            <a:extLst>
              <a:ext uri="{FF2B5EF4-FFF2-40B4-BE49-F238E27FC236}">
                <a16:creationId xmlns:a16="http://schemas.microsoft.com/office/drawing/2014/main" id="{C0680D72-E362-4818-B4AE-4C8CFC10F177}"/>
              </a:ext>
            </a:extLst>
          </p:cNvPr>
          <p:cNvSpPr txBox="1"/>
          <p:nvPr/>
        </p:nvSpPr>
        <p:spPr>
          <a:xfrm flipH="1">
            <a:off x="7824192" y="5507940"/>
            <a:ext cx="3759901" cy="369332"/>
          </a:xfrm>
          <a:prstGeom prst="rect">
            <a:avLst/>
          </a:prstGeom>
          <a:noFill/>
        </p:spPr>
        <p:txBody>
          <a:bodyPr wrap="square" rtlCol="0">
            <a:spAutoFit/>
          </a:bodyPr>
          <a:lstStyle/>
          <a:p>
            <a:pPr algn="ctr"/>
            <a:r>
              <a:rPr lang="es-EC" b="1" i="1" u="sng" dirty="0"/>
              <a:t>Escalones del Mantenimiento</a:t>
            </a:r>
          </a:p>
        </p:txBody>
      </p:sp>
      <p:graphicFrame>
        <p:nvGraphicFramePr>
          <p:cNvPr id="11" name="Diagrama 10">
            <a:extLst>
              <a:ext uri="{FF2B5EF4-FFF2-40B4-BE49-F238E27FC236}">
                <a16:creationId xmlns:a16="http://schemas.microsoft.com/office/drawing/2014/main" id="{80C58604-D552-41C7-A5F6-77ED394F48B9}"/>
              </a:ext>
            </a:extLst>
          </p:cNvPr>
          <p:cNvGraphicFramePr/>
          <p:nvPr>
            <p:extLst>
              <p:ext uri="{D42A27DB-BD31-4B8C-83A1-F6EECF244321}">
                <p14:modId xmlns:p14="http://schemas.microsoft.com/office/powerpoint/2010/main" val="1152371910"/>
              </p:ext>
            </p:extLst>
          </p:nvPr>
        </p:nvGraphicFramePr>
        <p:xfrm>
          <a:off x="7225546" y="980728"/>
          <a:ext cx="4464272" cy="4429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CuadroTexto 16">
            <a:extLst>
              <a:ext uri="{FF2B5EF4-FFF2-40B4-BE49-F238E27FC236}">
                <a16:creationId xmlns:a16="http://schemas.microsoft.com/office/drawing/2014/main" id="{36275DC0-E240-4E2F-B4C5-7B3D78CF0C3B}"/>
              </a:ext>
            </a:extLst>
          </p:cNvPr>
          <p:cNvSpPr txBox="1"/>
          <p:nvPr/>
        </p:nvSpPr>
        <p:spPr>
          <a:xfrm>
            <a:off x="119336" y="6381328"/>
            <a:ext cx="864096" cy="369332"/>
          </a:xfrm>
          <a:prstGeom prst="rect">
            <a:avLst/>
          </a:prstGeom>
          <a:noFill/>
        </p:spPr>
        <p:txBody>
          <a:bodyPr wrap="square" rtlCol="0">
            <a:spAutoFit/>
          </a:bodyPr>
          <a:lstStyle/>
          <a:p>
            <a:fld id="{4E688046-E9DA-466F-9457-9D24C7BA8A2E}" type="slidenum">
              <a:rPr lang="es-EC" smtClean="0"/>
              <a:t>9</a:t>
            </a:fld>
            <a:endParaRPr lang="es-EC" dirty="0"/>
          </a:p>
        </p:txBody>
      </p:sp>
    </p:spTree>
    <p:extLst>
      <p:ext uri="{BB962C8B-B14F-4D97-AF65-F5344CB8AC3E}">
        <p14:creationId xmlns:p14="http://schemas.microsoft.com/office/powerpoint/2010/main" val="25223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13">
  <a:themeElements>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wC Orange">
    <a:dk1>
      <a:srgbClr val="000000"/>
    </a:dk1>
    <a:lt1>
      <a:srgbClr val="FFFFFF"/>
    </a:lt1>
    <a:dk2>
      <a:srgbClr val="DC6900"/>
    </a:dk2>
    <a:lt2>
      <a:srgbClr val="FFFFFF"/>
    </a:lt2>
    <a:accent1>
      <a:srgbClr val="DC6900"/>
    </a:accent1>
    <a:accent2>
      <a:srgbClr val="FFB600"/>
    </a:accent2>
    <a:accent3>
      <a:srgbClr val="602320"/>
    </a:accent3>
    <a:accent4>
      <a:srgbClr val="DB536A"/>
    </a:accent4>
    <a:accent5>
      <a:srgbClr val="A32020"/>
    </a:accent5>
    <a:accent6>
      <a:srgbClr val="E0301E"/>
    </a:accent6>
    <a:hlink>
      <a:srgbClr val="DC6900"/>
    </a:hlink>
    <a:folHlink>
      <a:srgbClr val="DC6900"/>
    </a:folHlink>
  </a:clrScheme>
</a:themeOverride>
</file>

<file path=docProps/app.xml><?xml version="1.0" encoding="utf-8"?>
<Properties xmlns="http://schemas.openxmlformats.org/officeDocument/2006/extended-properties" xmlns:vt="http://schemas.openxmlformats.org/officeDocument/2006/docPropsVTypes">
  <Template/>
  <TotalTime>3095</TotalTime>
  <Words>2930</Words>
  <Application>Microsoft Office PowerPoint</Application>
  <PresentationFormat>Panorámica</PresentationFormat>
  <Paragraphs>588</Paragraphs>
  <Slides>55</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55</vt:i4>
      </vt:variant>
    </vt:vector>
  </HeadingPairs>
  <TitlesOfParts>
    <vt:vector size="62" baseType="lpstr">
      <vt:lpstr>Arial</vt:lpstr>
      <vt:lpstr>Calibri</vt:lpstr>
      <vt:lpstr>Cambria Math</vt:lpstr>
      <vt:lpstr>Times New Roman</vt:lpstr>
      <vt:lpstr>Wingdings</vt:lpstr>
      <vt:lpstr>Tema13</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FRANKLIN SALGUERO VALVERDE</cp:lastModifiedBy>
  <cp:revision>348</cp:revision>
  <dcterms:created xsi:type="dcterms:W3CDTF">2013-04-13T15:30:01Z</dcterms:created>
  <dcterms:modified xsi:type="dcterms:W3CDTF">2018-12-11T03:02:13Z</dcterms:modified>
</cp:coreProperties>
</file>