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7" r:id="rId2"/>
    <p:sldId id="258" r:id="rId3"/>
    <p:sldId id="265" r:id="rId4"/>
    <p:sldId id="266" r:id="rId5"/>
    <p:sldId id="267" r:id="rId6"/>
    <p:sldId id="268" r:id="rId7"/>
    <p:sldId id="301" r:id="rId8"/>
    <p:sldId id="275" r:id="rId9"/>
    <p:sldId id="298" r:id="rId10"/>
    <p:sldId id="281" r:id="rId11"/>
    <p:sldId id="276" r:id="rId12"/>
    <p:sldId id="272" r:id="rId13"/>
    <p:sldId id="273" r:id="rId14"/>
    <p:sldId id="274" r:id="rId15"/>
    <p:sldId id="286" r:id="rId16"/>
    <p:sldId id="287" r:id="rId17"/>
    <p:sldId id="288" r:id="rId18"/>
    <p:sldId id="290" r:id="rId19"/>
    <p:sldId id="291" r:id="rId20"/>
    <p:sldId id="292" r:id="rId21"/>
    <p:sldId id="299" r:id="rId22"/>
    <p:sldId id="283" r:id="rId23"/>
    <p:sldId id="282" r:id="rId24"/>
    <p:sldId id="300"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o" initials="P" lastIdx="1" clrIdx="0">
    <p:extLst>
      <p:ext uri="{19B8F6BF-5375-455C-9EA6-DF929625EA0E}">
        <p15:presenceInfo xmlns:p15="http://schemas.microsoft.com/office/powerpoint/2012/main" userId="Pa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532" autoAdjust="0"/>
  </p:normalViewPr>
  <p:slideViewPr>
    <p:cSldViewPr snapToGrid="0">
      <p:cViewPr varScale="1">
        <p:scale>
          <a:sx n="61" d="100"/>
          <a:sy n="61" d="100"/>
        </p:scale>
        <p:origin x="1056"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DCA6-55C3-4057-B1E7-721E74E073BE}" type="doc">
      <dgm:prSet loTypeId="urn:microsoft.com/office/officeart/2009/3/layout/SubStepProcess" loCatId="process" qsTypeId="urn:microsoft.com/office/officeart/2005/8/quickstyle/simple2" qsCatId="simple" csTypeId="urn:microsoft.com/office/officeart/2005/8/colors/accent2_1" csCatId="accent2" phldr="1"/>
      <dgm:spPr/>
      <dgm:t>
        <a:bodyPr/>
        <a:lstStyle/>
        <a:p>
          <a:endParaRPr lang="es-ES"/>
        </a:p>
      </dgm:t>
    </dgm:pt>
    <dgm:pt modelId="{1199F38F-140A-41E3-BBB1-39A40D9C0838}">
      <dgm:prSet phldrT="[Texto]" custT="1"/>
      <dgm:spPr/>
      <dgm:t>
        <a:bodyPr/>
        <a:lstStyle/>
        <a:p>
          <a:r>
            <a:rPr lang="es-ES" sz="1800" dirty="0" smtClean="0">
              <a:latin typeface="Times New Roman" panose="02020603050405020304" pitchFamily="18" charset="0"/>
              <a:cs typeface="Times New Roman" panose="02020603050405020304" pitchFamily="18" charset="0"/>
            </a:rPr>
            <a:t>Ente regulador: Superintendencia de economía, popular </a:t>
          </a:r>
          <a:r>
            <a:rPr lang="es-ES" sz="1800" smtClean="0">
              <a:latin typeface="Times New Roman" panose="02020603050405020304" pitchFamily="18" charset="0"/>
              <a:cs typeface="Times New Roman" panose="02020603050405020304" pitchFamily="18" charset="0"/>
            </a:rPr>
            <a:t>y solidaria.</a:t>
          </a:r>
        </a:p>
        <a:p>
          <a:r>
            <a:rPr lang="es-ES" sz="1800" smtClean="0">
              <a:latin typeface="Times New Roman" panose="02020603050405020304" pitchFamily="18" charset="0"/>
              <a:cs typeface="Times New Roman" panose="02020603050405020304" pitchFamily="18" charset="0"/>
            </a:rPr>
            <a:t>Desde el 2012</a:t>
          </a:r>
          <a:endParaRPr lang="es-ES" sz="1800" dirty="0" smtClean="0">
            <a:latin typeface="Times New Roman" panose="02020603050405020304" pitchFamily="18" charset="0"/>
            <a:cs typeface="Times New Roman" panose="02020603050405020304" pitchFamily="18" charset="0"/>
          </a:endParaRP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En 2015 se expide la resolución No. 038-2015-F “Norma para la segmentación de las entidades del sector financiero popular y solidario"</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87E9387E-BEA3-496A-A0A9-587C95019C53}">
      <dgm:prSet custT="1"/>
      <dgm:spPr/>
      <dgm:t>
        <a:bodyPr/>
        <a:lstStyle/>
        <a:p>
          <a:r>
            <a:rPr lang="es-EC" sz="1800" dirty="0" smtClean="0">
              <a:latin typeface="Times New Roman" panose="02020603050405020304" pitchFamily="18" charset="0"/>
              <a:cs typeface="Times New Roman" panose="02020603050405020304" pitchFamily="18" charset="0"/>
            </a:rPr>
            <a:t>Existen</a:t>
          </a:r>
          <a:r>
            <a:rPr lang="es-EC" sz="1800" baseline="0" dirty="0" smtClean="0">
              <a:latin typeface="Times New Roman" panose="02020603050405020304" pitchFamily="18" charset="0"/>
              <a:cs typeface="Times New Roman" panose="02020603050405020304" pitchFamily="18" charset="0"/>
            </a:rPr>
            <a:t> cinco segmentos para la clasificación de las Cooperativas de ahorro y crédito, considerando el número de socios y cantidad de activos</a:t>
          </a:r>
          <a:endParaRPr lang="es-EC" sz="1800" dirty="0">
            <a:latin typeface="Times New Roman" panose="02020603050405020304" pitchFamily="18" charset="0"/>
            <a:cs typeface="Times New Roman" panose="02020603050405020304" pitchFamily="18" charset="0"/>
          </a:endParaRPr>
        </a:p>
      </dgm:t>
    </dgm:pt>
    <dgm:pt modelId="{D21DABDC-29F2-4004-AD40-E6DB1F465B1C}" type="parTrans" cxnId="{7099F391-0E97-4117-A82C-6BC66D25ADBD}">
      <dgm:prSet/>
      <dgm:spPr/>
      <dgm:t>
        <a:bodyPr/>
        <a:lstStyle/>
        <a:p>
          <a:endParaRPr lang="es-ES" sz="2000">
            <a:latin typeface="Times New Roman" panose="02020603050405020304" pitchFamily="18" charset="0"/>
            <a:cs typeface="Times New Roman" panose="02020603050405020304" pitchFamily="18" charset="0"/>
          </a:endParaRPr>
        </a:p>
      </dgm:t>
    </dgm:pt>
    <dgm:pt modelId="{35A66E05-D64F-4D1F-A4BC-67D56A5C8C76}" type="sibTrans" cxnId="{7099F391-0E97-4117-A82C-6BC66D25ADBD}">
      <dgm:prSet custT="1"/>
      <dgm:spPr/>
      <dgm:t>
        <a:bodyPr/>
        <a:lstStyle/>
        <a:p>
          <a:endParaRPr lang="es-ES" sz="2400">
            <a:latin typeface="Times New Roman" panose="02020603050405020304" pitchFamily="18" charset="0"/>
            <a:cs typeface="Times New Roman" panose="02020603050405020304" pitchFamily="18" charset="0"/>
          </a:endParaRPr>
        </a:p>
      </dgm:t>
    </dgm:pt>
    <dgm:pt modelId="{F67FE6C8-40D4-4FCA-BA23-CACD71D73FCC}">
      <dgm:prSet custT="1"/>
      <dgm:spPr/>
      <dgm:t>
        <a:bodyPr/>
        <a:lstStyle/>
        <a:p>
          <a:r>
            <a:rPr lang="es-EC" sz="1800" dirty="0" smtClean="0">
              <a:latin typeface="Times New Roman" panose="02020603050405020304" pitchFamily="18" charset="0"/>
              <a:cs typeface="Times New Roman" panose="02020603050405020304" pitchFamily="18" charset="0"/>
            </a:rPr>
            <a:t>Ecuador es el segundo país con la mayor cantidad de cooperativas en Latinoamérica.</a:t>
          </a:r>
          <a:endParaRPr lang="es-EC" sz="1800" dirty="0">
            <a:latin typeface="Times New Roman" panose="02020603050405020304" pitchFamily="18" charset="0"/>
            <a:cs typeface="Times New Roman" panose="02020603050405020304" pitchFamily="18" charset="0"/>
          </a:endParaRPr>
        </a:p>
      </dgm:t>
    </dgm:pt>
    <dgm:pt modelId="{5ACD1E14-92D3-4FFC-AF33-40E5966228DB}" type="sibTrans" cxnId="{05B3EEF3-6C53-43A2-8A33-CB2957AC21AF}">
      <dgm:prSet custT="1"/>
      <dgm:spPr/>
      <dgm:t>
        <a:bodyPr/>
        <a:lstStyle/>
        <a:p>
          <a:endParaRPr lang="es-ES" sz="2400">
            <a:latin typeface="Times New Roman" panose="02020603050405020304" pitchFamily="18" charset="0"/>
            <a:cs typeface="Times New Roman" panose="02020603050405020304" pitchFamily="18" charset="0"/>
          </a:endParaRPr>
        </a:p>
      </dgm:t>
    </dgm:pt>
    <dgm:pt modelId="{EE74D698-8C08-4F0A-A1F7-925919B45B35}" type="parTrans" cxnId="{05B3EEF3-6C53-43A2-8A33-CB2957AC21AF}">
      <dgm:prSet/>
      <dgm:spPr/>
      <dgm:t>
        <a:bodyPr/>
        <a:lstStyle/>
        <a:p>
          <a:endParaRPr lang="es-ES" sz="2000">
            <a:latin typeface="Times New Roman" panose="02020603050405020304" pitchFamily="18" charset="0"/>
            <a:cs typeface="Times New Roman" panose="02020603050405020304" pitchFamily="18" charset="0"/>
          </a:endParaRPr>
        </a:p>
      </dgm:t>
    </dgm:pt>
    <dgm:pt modelId="{C227F531-60FD-4274-A162-1154DBD3377C}" type="pres">
      <dgm:prSet presAssocID="{6A67DCA6-55C3-4057-B1E7-721E74E073BE}" presName="Name0" presStyleCnt="0">
        <dgm:presLayoutVars>
          <dgm:chMax val="7"/>
          <dgm:dir/>
          <dgm:animOne val="branch"/>
        </dgm:presLayoutVars>
      </dgm:prSet>
      <dgm:spPr/>
      <dgm:t>
        <a:bodyPr/>
        <a:lstStyle/>
        <a:p>
          <a:endParaRPr lang="es-ES"/>
        </a:p>
      </dgm:t>
    </dgm:pt>
    <dgm:pt modelId="{1E4D34F4-B7B6-460C-B6BE-028872BDE7AC}" type="pres">
      <dgm:prSet presAssocID="{1199F38F-140A-41E3-BBB1-39A40D9C0838}" presName="parTx1" presStyleLbl="node1" presStyleIdx="0" presStyleCnt="4"/>
      <dgm:spPr/>
      <dgm:t>
        <a:bodyPr/>
        <a:lstStyle/>
        <a:p>
          <a:endParaRPr lang="es-ES"/>
        </a:p>
      </dgm:t>
    </dgm:pt>
    <dgm:pt modelId="{585855E7-E044-4D7D-8CB5-9ADADE832BAA}" type="pres">
      <dgm:prSet presAssocID="{F67FE6C8-40D4-4FCA-BA23-CACD71D73FCC}" presName="parTx2" presStyleLbl="node1" presStyleIdx="1" presStyleCnt="4"/>
      <dgm:spPr/>
      <dgm:t>
        <a:bodyPr/>
        <a:lstStyle/>
        <a:p>
          <a:endParaRPr lang="es-ES"/>
        </a:p>
      </dgm:t>
    </dgm:pt>
    <dgm:pt modelId="{1AD46C61-8BDA-4895-B157-EDE533BF6561}" type="pres">
      <dgm:prSet presAssocID="{36B962A2-0CB0-48BA-83DA-8D33E61B506D}" presName="parTx3" presStyleLbl="node1" presStyleIdx="2" presStyleCnt="4"/>
      <dgm:spPr/>
      <dgm:t>
        <a:bodyPr/>
        <a:lstStyle/>
        <a:p>
          <a:endParaRPr lang="es-ES"/>
        </a:p>
      </dgm:t>
    </dgm:pt>
    <dgm:pt modelId="{E16707B9-1750-4178-B0CB-F02D6D6BAE65}" type="pres">
      <dgm:prSet presAssocID="{87E9387E-BEA3-496A-A0A9-587C95019C53}" presName="parTx4" presStyleLbl="node1" presStyleIdx="3" presStyleCnt="4"/>
      <dgm:spPr/>
      <dgm:t>
        <a:bodyPr/>
        <a:lstStyle/>
        <a:p>
          <a:endParaRPr lang="es-ES"/>
        </a:p>
      </dgm:t>
    </dgm:pt>
  </dgm:ptLst>
  <dgm:cxnLst>
    <dgm:cxn modelId="{888D6C7E-CCFD-49A1-A8CA-2463E6FAB529}" type="presOf" srcId="{6A67DCA6-55C3-4057-B1E7-721E74E073BE}" destId="{C227F531-60FD-4274-A162-1154DBD3377C}" srcOrd="0" destOrd="0" presId="urn:microsoft.com/office/officeart/2009/3/layout/SubStepProcess"/>
    <dgm:cxn modelId="{05B3EEF3-6C53-43A2-8A33-CB2957AC21AF}" srcId="{6A67DCA6-55C3-4057-B1E7-721E74E073BE}" destId="{F67FE6C8-40D4-4FCA-BA23-CACD71D73FCC}" srcOrd="1" destOrd="0" parTransId="{EE74D698-8C08-4F0A-A1F7-925919B45B35}" sibTransId="{5ACD1E14-92D3-4FFC-AF33-40E5966228DB}"/>
    <dgm:cxn modelId="{7099F391-0E97-4117-A82C-6BC66D25ADBD}" srcId="{6A67DCA6-55C3-4057-B1E7-721E74E073BE}" destId="{87E9387E-BEA3-496A-A0A9-587C95019C53}" srcOrd="3" destOrd="0" parTransId="{D21DABDC-29F2-4004-AD40-E6DB1F465B1C}" sibTransId="{35A66E05-D64F-4D1F-A4BC-67D56A5C8C76}"/>
    <dgm:cxn modelId="{FCBA03C2-D193-4794-A8A9-3A1B55EBEAAB}" srcId="{6A67DCA6-55C3-4057-B1E7-721E74E073BE}" destId="{36B962A2-0CB0-48BA-83DA-8D33E61B506D}" srcOrd="2" destOrd="0" parTransId="{C9FA356D-B77A-4EF2-8EAA-935BE7D1EE84}" sibTransId="{BFD880BC-4AD4-4F3B-875C-2C2DB5DEC7A9}"/>
    <dgm:cxn modelId="{3565B059-1210-4087-B3A6-377D1E1994A6}" type="presOf" srcId="{36B962A2-0CB0-48BA-83DA-8D33E61B506D}" destId="{1AD46C61-8BDA-4895-B157-EDE533BF6561}" srcOrd="0" destOrd="0" presId="urn:microsoft.com/office/officeart/2009/3/layout/SubStepProcess"/>
    <dgm:cxn modelId="{349BF787-1A13-4DC6-94BB-310CFAEAE342}" type="presOf" srcId="{1199F38F-140A-41E3-BBB1-39A40D9C0838}" destId="{1E4D34F4-B7B6-460C-B6BE-028872BDE7AC}" srcOrd="0" destOrd="0" presId="urn:microsoft.com/office/officeart/2009/3/layout/SubStepProcess"/>
    <dgm:cxn modelId="{FF705249-DB19-4011-964E-43E13C44E0CD}" type="presOf" srcId="{87E9387E-BEA3-496A-A0A9-587C95019C53}" destId="{E16707B9-1750-4178-B0CB-F02D6D6BAE65}" srcOrd="0" destOrd="0" presId="urn:microsoft.com/office/officeart/2009/3/layout/SubStepProcess"/>
    <dgm:cxn modelId="{F19E3A28-C8C4-488A-9BE0-6E078E05D765}" type="presOf" srcId="{F67FE6C8-40D4-4FCA-BA23-CACD71D73FCC}" destId="{585855E7-E044-4D7D-8CB5-9ADADE832BAA}" srcOrd="0" destOrd="0" presId="urn:microsoft.com/office/officeart/2009/3/layout/SubStepProcess"/>
    <dgm:cxn modelId="{F784D97B-8258-4896-A5D7-A262093E6830}" srcId="{6A67DCA6-55C3-4057-B1E7-721E74E073BE}" destId="{1199F38F-140A-41E3-BBB1-39A40D9C0838}" srcOrd="0" destOrd="0" parTransId="{69D2D1A0-FCCF-4E72-AF16-98B7AF520E63}" sibTransId="{4F8B4433-6C4E-4C6A-A614-DDF62D5E4F37}"/>
    <dgm:cxn modelId="{5A2E8CB7-D0FD-40A6-A7F8-05FD8DE0CDB0}" type="presParOf" srcId="{C227F531-60FD-4274-A162-1154DBD3377C}" destId="{1E4D34F4-B7B6-460C-B6BE-028872BDE7AC}" srcOrd="0" destOrd="0" presId="urn:microsoft.com/office/officeart/2009/3/layout/SubStepProcess"/>
    <dgm:cxn modelId="{5DD13203-3486-4D5A-8384-0F566B4DDF01}" type="presParOf" srcId="{C227F531-60FD-4274-A162-1154DBD3377C}" destId="{585855E7-E044-4D7D-8CB5-9ADADE832BAA}" srcOrd="1" destOrd="0" presId="urn:microsoft.com/office/officeart/2009/3/layout/SubStepProcess"/>
    <dgm:cxn modelId="{923BA2D1-A98A-4CF5-97AA-E69493C303FD}" type="presParOf" srcId="{C227F531-60FD-4274-A162-1154DBD3377C}" destId="{1AD46C61-8BDA-4895-B157-EDE533BF6561}" srcOrd="2" destOrd="0" presId="urn:microsoft.com/office/officeart/2009/3/layout/SubStepProcess"/>
    <dgm:cxn modelId="{363DC6CE-08EA-4A19-9013-44CE6EB4D19D}" type="presParOf" srcId="{C227F531-60FD-4274-A162-1154DBD3377C}" destId="{E16707B9-1750-4178-B0CB-F02D6D6BAE65}"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7DCA6-55C3-4057-B1E7-721E74E073BE}"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es-ES"/>
        </a:p>
      </dgm:t>
    </dgm:pt>
    <dgm:pt modelId="{1199F38F-140A-41E3-BBB1-39A40D9C0838}">
      <dgm:prSet phldrT="[Texto]" custT="1"/>
      <dgm:spPr/>
      <dgm:t>
        <a:bodyPr/>
        <a:lstStyle/>
        <a:p>
          <a:r>
            <a:rPr lang="es-ES" sz="1800" dirty="0" smtClean="0">
              <a:latin typeface="Times New Roman" panose="02020603050405020304" pitchFamily="18" charset="0"/>
              <a:cs typeface="Times New Roman" panose="02020603050405020304" pitchFamily="18" charset="0"/>
            </a:rPr>
            <a:t>Desde que empezó la crisis económica global, las entidades financieras se han embarcado en la búsqueda de herramientas que ayuden a optimizar sus recursos y procesos (Trilles, 2013).</a:t>
          </a: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En España para el 2011:</a:t>
          </a:r>
          <a:br>
            <a:rPr lang="es-EC" sz="1800" b="0" i="0" dirty="0" smtClean="0">
              <a:latin typeface="Times New Roman" panose="02020603050405020304" pitchFamily="18" charset="0"/>
              <a:cs typeface="Times New Roman" panose="02020603050405020304" pitchFamily="18" charset="0"/>
            </a:rPr>
          </a:br>
          <a:r>
            <a:rPr lang="es-EC" sz="1800" b="0" i="0" dirty="0" smtClean="0">
              <a:latin typeface="Times New Roman" panose="02020603050405020304" pitchFamily="18" charset="0"/>
              <a:cs typeface="Times New Roman" panose="02020603050405020304" pitchFamily="18" charset="0"/>
            </a:rPr>
            <a:t/>
          </a:r>
          <a:br>
            <a:rPr lang="es-EC" sz="1800" b="0" i="0" dirty="0" smtClean="0">
              <a:latin typeface="Times New Roman" panose="02020603050405020304" pitchFamily="18" charset="0"/>
              <a:cs typeface="Times New Roman" panose="02020603050405020304" pitchFamily="18" charset="0"/>
            </a:rPr>
          </a:br>
          <a:r>
            <a:rPr lang="es-EC" sz="1800" b="0" i="0" dirty="0" smtClean="0">
              <a:latin typeface="Times New Roman" panose="02020603050405020304" pitchFamily="18" charset="0"/>
              <a:cs typeface="Times New Roman" panose="02020603050405020304" pitchFamily="18" charset="0"/>
            </a:rPr>
            <a:t>-39,6% de las empresas cuentan con sistemas de gestión de procesos</a:t>
          </a:r>
          <a:br>
            <a:rPr lang="es-EC" sz="1800" b="0" i="0" dirty="0" smtClean="0">
              <a:latin typeface="Times New Roman" panose="02020603050405020304" pitchFamily="18" charset="0"/>
              <a:cs typeface="Times New Roman" panose="02020603050405020304" pitchFamily="18" charset="0"/>
            </a:rPr>
          </a:br>
          <a:r>
            <a:rPr lang="es-EC" sz="1800" b="0" i="0" dirty="0" smtClean="0">
              <a:latin typeface="Times New Roman" panose="02020603050405020304" pitchFamily="18" charset="0"/>
              <a:cs typeface="Times New Roman" panose="02020603050405020304" pitchFamily="18" charset="0"/>
            </a:rPr>
            <a:t/>
          </a:r>
          <a:br>
            <a:rPr lang="es-EC" sz="1800" b="0" i="0" dirty="0" smtClean="0">
              <a:latin typeface="Times New Roman" panose="02020603050405020304" pitchFamily="18" charset="0"/>
              <a:cs typeface="Times New Roman" panose="02020603050405020304" pitchFamily="18" charset="0"/>
            </a:rPr>
          </a:br>
          <a:r>
            <a:rPr lang="es-EC" sz="1800" b="0" i="0" dirty="0" smtClean="0">
              <a:latin typeface="Times New Roman" panose="02020603050405020304" pitchFamily="18" charset="0"/>
              <a:cs typeface="Times New Roman" panose="02020603050405020304" pitchFamily="18" charset="0"/>
            </a:rPr>
            <a:t>-36% planea incursionar en procesos en los próximos años</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87E9387E-BEA3-496A-A0A9-587C95019C53}">
      <dgm:prSet custT="1"/>
      <dgm:spPr/>
      <dgm:t>
        <a:bodyPr/>
        <a:lstStyle/>
        <a:p>
          <a:r>
            <a:rPr lang="es-EC" sz="1800" dirty="0" smtClean="0">
              <a:latin typeface="Times New Roman" panose="02020603050405020304" pitchFamily="18" charset="0"/>
              <a:cs typeface="Times New Roman" panose="02020603050405020304" pitchFamily="18" charset="0"/>
            </a:rPr>
            <a:t>Ecuador no cuenta con datos estadísticos oficiales del número de empresas que trabajan en base a procesos.</a:t>
          </a:r>
          <a:endParaRPr lang="es-EC" sz="1800" dirty="0">
            <a:latin typeface="Times New Roman" panose="02020603050405020304" pitchFamily="18" charset="0"/>
            <a:cs typeface="Times New Roman" panose="02020603050405020304" pitchFamily="18" charset="0"/>
          </a:endParaRPr>
        </a:p>
      </dgm:t>
    </dgm:pt>
    <dgm:pt modelId="{D21DABDC-29F2-4004-AD40-E6DB1F465B1C}" type="parTrans" cxnId="{7099F391-0E97-4117-A82C-6BC66D25ADBD}">
      <dgm:prSet/>
      <dgm:spPr/>
      <dgm:t>
        <a:bodyPr/>
        <a:lstStyle/>
        <a:p>
          <a:endParaRPr lang="es-ES" sz="2000">
            <a:latin typeface="Times New Roman" panose="02020603050405020304" pitchFamily="18" charset="0"/>
            <a:cs typeface="Times New Roman" panose="02020603050405020304" pitchFamily="18" charset="0"/>
          </a:endParaRPr>
        </a:p>
      </dgm:t>
    </dgm:pt>
    <dgm:pt modelId="{35A66E05-D64F-4D1F-A4BC-67D56A5C8C76}" type="sibTrans" cxnId="{7099F391-0E97-4117-A82C-6BC66D25ADBD}">
      <dgm:prSet custT="1"/>
      <dgm:spPr/>
      <dgm:t>
        <a:bodyPr/>
        <a:lstStyle/>
        <a:p>
          <a:endParaRPr lang="es-ES" sz="2400">
            <a:latin typeface="Times New Roman" panose="02020603050405020304" pitchFamily="18" charset="0"/>
            <a:cs typeface="Times New Roman" panose="02020603050405020304" pitchFamily="18" charset="0"/>
          </a:endParaRPr>
        </a:p>
      </dgm:t>
    </dgm:pt>
    <dgm:pt modelId="{F67FE6C8-40D4-4FCA-BA23-CACD71D73FCC}">
      <dgm:prSet custT="1"/>
      <dgm:spPr/>
      <dgm:t>
        <a:bodyPr/>
        <a:lstStyle/>
        <a:p>
          <a:r>
            <a:rPr lang="es-EC" sz="1800" dirty="0" smtClean="0">
              <a:latin typeface="Times New Roman" panose="02020603050405020304" pitchFamily="18" charset="0"/>
              <a:cs typeface="Times New Roman" panose="02020603050405020304" pitchFamily="18" charset="0"/>
            </a:rPr>
            <a:t>Pese</a:t>
          </a:r>
          <a:r>
            <a:rPr lang="es-EC" sz="1800" baseline="0" dirty="0" smtClean="0">
              <a:latin typeface="Times New Roman" panose="02020603050405020304" pitchFamily="18" charset="0"/>
              <a:cs typeface="Times New Roman" panose="02020603050405020304" pitchFamily="18" charset="0"/>
            </a:rPr>
            <a:t> a que se identifican estudios con la calidad de servicio en IFIS, no hay orientación para la mejora de la calidad con enfoque a procesos.</a:t>
          </a:r>
          <a:endParaRPr lang="es-EC" sz="1800" dirty="0">
            <a:latin typeface="Times New Roman" panose="02020603050405020304" pitchFamily="18" charset="0"/>
            <a:cs typeface="Times New Roman" panose="02020603050405020304" pitchFamily="18" charset="0"/>
          </a:endParaRPr>
        </a:p>
      </dgm:t>
    </dgm:pt>
    <dgm:pt modelId="{5ACD1E14-92D3-4FFC-AF33-40E5966228DB}" type="sibTrans" cxnId="{05B3EEF3-6C53-43A2-8A33-CB2957AC21AF}">
      <dgm:prSet custT="1"/>
      <dgm:spPr/>
      <dgm:t>
        <a:bodyPr/>
        <a:lstStyle/>
        <a:p>
          <a:endParaRPr lang="es-ES" sz="2400">
            <a:latin typeface="Times New Roman" panose="02020603050405020304" pitchFamily="18" charset="0"/>
            <a:cs typeface="Times New Roman" panose="02020603050405020304" pitchFamily="18" charset="0"/>
          </a:endParaRPr>
        </a:p>
      </dgm:t>
    </dgm:pt>
    <dgm:pt modelId="{EE74D698-8C08-4F0A-A1F7-925919B45B35}" type="parTrans" cxnId="{05B3EEF3-6C53-43A2-8A33-CB2957AC21AF}">
      <dgm:prSet/>
      <dgm:spPr/>
      <dgm:t>
        <a:bodyPr/>
        <a:lstStyle/>
        <a:p>
          <a:endParaRPr lang="es-ES" sz="2000">
            <a:latin typeface="Times New Roman" panose="02020603050405020304" pitchFamily="18" charset="0"/>
            <a:cs typeface="Times New Roman" panose="02020603050405020304" pitchFamily="18" charset="0"/>
          </a:endParaRPr>
        </a:p>
      </dgm:t>
    </dgm:pt>
    <dgm:pt modelId="{B3EF395D-C652-41D1-B140-543B8EC75B0E}">
      <dgm:prSet custT="1"/>
      <dgm:spPr/>
      <dgm:t>
        <a:bodyPr/>
        <a:lstStyle/>
        <a:p>
          <a:r>
            <a:rPr lang="es-EC" sz="1800" dirty="0" smtClean="0">
              <a:latin typeface="Times New Roman" panose="02020603050405020304" pitchFamily="18" charset="0"/>
              <a:cs typeface="Times New Roman" panose="02020603050405020304" pitchFamily="18" charset="0"/>
            </a:rPr>
            <a:t>La SEPS en 2016 estableció la necesidad de contar con manuales de procesos para procesos productivos de las IFIS.</a:t>
          </a:r>
          <a:endParaRPr lang="es-EC" sz="1800" dirty="0">
            <a:latin typeface="Times New Roman" panose="02020603050405020304" pitchFamily="18" charset="0"/>
            <a:cs typeface="Times New Roman" panose="02020603050405020304" pitchFamily="18" charset="0"/>
          </a:endParaRPr>
        </a:p>
      </dgm:t>
    </dgm:pt>
    <dgm:pt modelId="{2744E498-A087-4AB6-BD08-AB59C19DC4A3}" type="parTrans" cxnId="{C0F02478-9048-44CD-8ACB-6AD220CEBFD1}">
      <dgm:prSet/>
      <dgm:spPr/>
      <dgm:t>
        <a:bodyPr/>
        <a:lstStyle/>
        <a:p>
          <a:endParaRPr lang="es-ES"/>
        </a:p>
      </dgm:t>
    </dgm:pt>
    <dgm:pt modelId="{47DAE6FE-9154-476C-88AE-9C1A8AF98387}" type="sibTrans" cxnId="{C0F02478-9048-44CD-8ACB-6AD220CEBFD1}">
      <dgm:prSet/>
      <dgm:spPr/>
      <dgm:t>
        <a:bodyPr/>
        <a:lstStyle/>
        <a:p>
          <a:endParaRPr lang="es-ES"/>
        </a:p>
      </dgm:t>
    </dgm:pt>
    <dgm:pt modelId="{4B6C5D4C-5F1A-4018-9694-6B2E67C6B1FD}" type="pres">
      <dgm:prSet presAssocID="{6A67DCA6-55C3-4057-B1E7-721E74E073BE}" presName="Name0" presStyleCnt="0">
        <dgm:presLayoutVars>
          <dgm:dir/>
          <dgm:resizeHandles val="exact"/>
        </dgm:presLayoutVars>
      </dgm:prSet>
      <dgm:spPr/>
      <dgm:t>
        <a:bodyPr/>
        <a:lstStyle/>
        <a:p>
          <a:endParaRPr lang="es-ES"/>
        </a:p>
      </dgm:t>
    </dgm:pt>
    <dgm:pt modelId="{16D6915A-1433-401F-958F-FC1FA853122E}" type="pres">
      <dgm:prSet presAssocID="{1199F38F-140A-41E3-BBB1-39A40D9C0838}" presName="node" presStyleLbl="node1" presStyleIdx="0" presStyleCnt="5">
        <dgm:presLayoutVars>
          <dgm:bulletEnabled val="1"/>
        </dgm:presLayoutVars>
      </dgm:prSet>
      <dgm:spPr/>
      <dgm:t>
        <a:bodyPr/>
        <a:lstStyle/>
        <a:p>
          <a:endParaRPr lang="es-ES"/>
        </a:p>
      </dgm:t>
    </dgm:pt>
    <dgm:pt modelId="{96360DF2-9F51-4EAE-B079-3A1A6C94276D}" type="pres">
      <dgm:prSet presAssocID="{4F8B4433-6C4E-4C6A-A614-DDF62D5E4F37}" presName="sibTrans" presStyleLbl="sibTrans2D1" presStyleIdx="0" presStyleCnt="4"/>
      <dgm:spPr/>
      <dgm:t>
        <a:bodyPr/>
        <a:lstStyle/>
        <a:p>
          <a:endParaRPr lang="es-ES"/>
        </a:p>
      </dgm:t>
    </dgm:pt>
    <dgm:pt modelId="{CFDD3C68-395E-4DB3-A049-A090979B13B6}" type="pres">
      <dgm:prSet presAssocID="{4F8B4433-6C4E-4C6A-A614-DDF62D5E4F37}" presName="connectorText" presStyleLbl="sibTrans2D1" presStyleIdx="0" presStyleCnt="4"/>
      <dgm:spPr/>
      <dgm:t>
        <a:bodyPr/>
        <a:lstStyle/>
        <a:p>
          <a:endParaRPr lang="es-ES"/>
        </a:p>
      </dgm:t>
    </dgm:pt>
    <dgm:pt modelId="{16429D46-CB73-4F94-895C-2D26DC1CB293}" type="pres">
      <dgm:prSet presAssocID="{F67FE6C8-40D4-4FCA-BA23-CACD71D73FCC}" presName="node" presStyleLbl="node1" presStyleIdx="1" presStyleCnt="5">
        <dgm:presLayoutVars>
          <dgm:bulletEnabled val="1"/>
        </dgm:presLayoutVars>
      </dgm:prSet>
      <dgm:spPr/>
      <dgm:t>
        <a:bodyPr/>
        <a:lstStyle/>
        <a:p>
          <a:endParaRPr lang="es-ES"/>
        </a:p>
      </dgm:t>
    </dgm:pt>
    <dgm:pt modelId="{F5746965-9475-4C10-8375-EA5F2BC60A14}" type="pres">
      <dgm:prSet presAssocID="{5ACD1E14-92D3-4FFC-AF33-40E5966228DB}" presName="sibTrans" presStyleLbl="sibTrans2D1" presStyleIdx="1" presStyleCnt="4"/>
      <dgm:spPr/>
      <dgm:t>
        <a:bodyPr/>
        <a:lstStyle/>
        <a:p>
          <a:endParaRPr lang="es-ES"/>
        </a:p>
      </dgm:t>
    </dgm:pt>
    <dgm:pt modelId="{7FE88A27-4E72-49AE-BEB6-A721920BF98C}" type="pres">
      <dgm:prSet presAssocID="{5ACD1E14-92D3-4FFC-AF33-40E5966228DB}" presName="connectorText" presStyleLbl="sibTrans2D1" presStyleIdx="1" presStyleCnt="4"/>
      <dgm:spPr/>
      <dgm:t>
        <a:bodyPr/>
        <a:lstStyle/>
        <a:p>
          <a:endParaRPr lang="es-ES"/>
        </a:p>
      </dgm:t>
    </dgm:pt>
    <dgm:pt modelId="{73A7BD0A-152B-4B8D-A0F3-C971913F501B}" type="pres">
      <dgm:prSet presAssocID="{36B962A2-0CB0-48BA-83DA-8D33E61B506D}" presName="node" presStyleLbl="node1" presStyleIdx="2" presStyleCnt="5">
        <dgm:presLayoutVars>
          <dgm:bulletEnabled val="1"/>
        </dgm:presLayoutVars>
      </dgm:prSet>
      <dgm:spPr/>
      <dgm:t>
        <a:bodyPr/>
        <a:lstStyle/>
        <a:p>
          <a:endParaRPr lang="es-ES"/>
        </a:p>
      </dgm:t>
    </dgm:pt>
    <dgm:pt modelId="{4322E71B-57FB-4CA4-AB8E-CE362D2FB822}" type="pres">
      <dgm:prSet presAssocID="{BFD880BC-4AD4-4F3B-875C-2C2DB5DEC7A9}" presName="sibTrans" presStyleLbl="sibTrans2D1" presStyleIdx="2" presStyleCnt="4"/>
      <dgm:spPr/>
      <dgm:t>
        <a:bodyPr/>
        <a:lstStyle/>
        <a:p>
          <a:endParaRPr lang="es-ES"/>
        </a:p>
      </dgm:t>
    </dgm:pt>
    <dgm:pt modelId="{6D17B934-08A4-49CC-B70F-7BF37A582703}" type="pres">
      <dgm:prSet presAssocID="{BFD880BC-4AD4-4F3B-875C-2C2DB5DEC7A9}" presName="connectorText" presStyleLbl="sibTrans2D1" presStyleIdx="2" presStyleCnt="4"/>
      <dgm:spPr/>
      <dgm:t>
        <a:bodyPr/>
        <a:lstStyle/>
        <a:p>
          <a:endParaRPr lang="es-ES"/>
        </a:p>
      </dgm:t>
    </dgm:pt>
    <dgm:pt modelId="{46951879-FEDB-4006-A17D-C84801F8E9F3}" type="pres">
      <dgm:prSet presAssocID="{87E9387E-BEA3-496A-A0A9-587C95019C53}" presName="node" presStyleLbl="node1" presStyleIdx="3" presStyleCnt="5">
        <dgm:presLayoutVars>
          <dgm:bulletEnabled val="1"/>
        </dgm:presLayoutVars>
      </dgm:prSet>
      <dgm:spPr/>
      <dgm:t>
        <a:bodyPr/>
        <a:lstStyle/>
        <a:p>
          <a:endParaRPr lang="es-ES"/>
        </a:p>
      </dgm:t>
    </dgm:pt>
    <dgm:pt modelId="{1128B3DC-73B9-45BA-ADAA-7A28B4942B67}" type="pres">
      <dgm:prSet presAssocID="{35A66E05-D64F-4D1F-A4BC-67D56A5C8C76}" presName="sibTrans" presStyleLbl="sibTrans2D1" presStyleIdx="3" presStyleCnt="4"/>
      <dgm:spPr/>
      <dgm:t>
        <a:bodyPr/>
        <a:lstStyle/>
        <a:p>
          <a:endParaRPr lang="es-ES"/>
        </a:p>
      </dgm:t>
    </dgm:pt>
    <dgm:pt modelId="{03060D9E-1EA5-44A0-8CEC-352670F0A213}" type="pres">
      <dgm:prSet presAssocID="{35A66E05-D64F-4D1F-A4BC-67D56A5C8C76}" presName="connectorText" presStyleLbl="sibTrans2D1" presStyleIdx="3" presStyleCnt="4"/>
      <dgm:spPr/>
      <dgm:t>
        <a:bodyPr/>
        <a:lstStyle/>
        <a:p>
          <a:endParaRPr lang="es-ES"/>
        </a:p>
      </dgm:t>
    </dgm:pt>
    <dgm:pt modelId="{5168B378-AEE1-45BF-B570-9051F99DC309}" type="pres">
      <dgm:prSet presAssocID="{B3EF395D-C652-41D1-B140-543B8EC75B0E}" presName="node" presStyleLbl="node1" presStyleIdx="4" presStyleCnt="5">
        <dgm:presLayoutVars>
          <dgm:bulletEnabled val="1"/>
        </dgm:presLayoutVars>
      </dgm:prSet>
      <dgm:spPr/>
      <dgm:t>
        <a:bodyPr/>
        <a:lstStyle/>
        <a:p>
          <a:endParaRPr lang="es-ES"/>
        </a:p>
      </dgm:t>
    </dgm:pt>
  </dgm:ptLst>
  <dgm:cxnLst>
    <dgm:cxn modelId="{3AE5FDE3-AF2A-45A4-AE00-FF058F4CF4EA}" type="presOf" srcId="{5ACD1E14-92D3-4FFC-AF33-40E5966228DB}" destId="{7FE88A27-4E72-49AE-BEB6-A721920BF98C}" srcOrd="1" destOrd="0" presId="urn:microsoft.com/office/officeart/2005/8/layout/process1"/>
    <dgm:cxn modelId="{B283EEDA-CC78-4A43-BA01-2BEDBE8B424C}" type="presOf" srcId="{87E9387E-BEA3-496A-A0A9-587C95019C53}" destId="{46951879-FEDB-4006-A17D-C84801F8E9F3}" srcOrd="0" destOrd="0" presId="urn:microsoft.com/office/officeart/2005/8/layout/process1"/>
    <dgm:cxn modelId="{F784D97B-8258-4896-A5D7-A262093E6830}" srcId="{6A67DCA6-55C3-4057-B1E7-721E74E073BE}" destId="{1199F38F-140A-41E3-BBB1-39A40D9C0838}" srcOrd="0" destOrd="0" parTransId="{69D2D1A0-FCCF-4E72-AF16-98B7AF520E63}" sibTransId="{4F8B4433-6C4E-4C6A-A614-DDF62D5E4F37}"/>
    <dgm:cxn modelId="{DD2F547C-0A29-496A-8F6E-69C962DB6389}" type="presOf" srcId="{35A66E05-D64F-4D1F-A4BC-67D56A5C8C76}" destId="{03060D9E-1EA5-44A0-8CEC-352670F0A213}" srcOrd="1" destOrd="0" presId="urn:microsoft.com/office/officeart/2005/8/layout/process1"/>
    <dgm:cxn modelId="{05B3EEF3-6C53-43A2-8A33-CB2957AC21AF}" srcId="{6A67DCA6-55C3-4057-B1E7-721E74E073BE}" destId="{F67FE6C8-40D4-4FCA-BA23-CACD71D73FCC}" srcOrd="1" destOrd="0" parTransId="{EE74D698-8C08-4F0A-A1F7-925919B45B35}" sibTransId="{5ACD1E14-92D3-4FFC-AF33-40E5966228DB}"/>
    <dgm:cxn modelId="{188C549E-160A-48E5-AC82-6EA3FFA735FF}" type="presOf" srcId="{35A66E05-D64F-4D1F-A4BC-67D56A5C8C76}" destId="{1128B3DC-73B9-45BA-ADAA-7A28B4942B67}" srcOrd="0" destOrd="0" presId="urn:microsoft.com/office/officeart/2005/8/layout/process1"/>
    <dgm:cxn modelId="{15D87C2C-42F5-49FB-A36F-D6FCE2407ECA}" type="presOf" srcId="{B3EF395D-C652-41D1-B140-543B8EC75B0E}" destId="{5168B378-AEE1-45BF-B570-9051F99DC309}" srcOrd="0" destOrd="0" presId="urn:microsoft.com/office/officeart/2005/8/layout/process1"/>
    <dgm:cxn modelId="{7099F391-0E97-4117-A82C-6BC66D25ADBD}" srcId="{6A67DCA6-55C3-4057-B1E7-721E74E073BE}" destId="{87E9387E-BEA3-496A-A0A9-587C95019C53}" srcOrd="3" destOrd="0" parTransId="{D21DABDC-29F2-4004-AD40-E6DB1F465B1C}" sibTransId="{35A66E05-D64F-4D1F-A4BC-67D56A5C8C76}"/>
    <dgm:cxn modelId="{4F5A34E4-1838-428E-9458-A642161A00C6}" type="presOf" srcId="{6A67DCA6-55C3-4057-B1E7-721E74E073BE}" destId="{4B6C5D4C-5F1A-4018-9694-6B2E67C6B1FD}" srcOrd="0" destOrd="0" presId="urn:microsoft.com/office/officeart/2005/8/layout/process1"/>
    <dgm:cxn modelId="{5C4C18F7-4E8A-4E51-8536-8B541AE3D80F}" type="presOf" srcId="{5ACD1E14-92D3-4FFC-AF33-40E5966228DB}" destId="{F5746965-9475-4C10-8375-EA5F2BC60A14}" srcOrd="0" destOrd="0" presId="urn:microsoft.com/office/officeart/2005/8/layout/process1"/>
    <dgm:cxn modelId="{8C154781-9E0C-4420-BC31-A594278178F4}" type="presOf" srcId="{4F8B4433-6C4E-4C6A-A614-DDF62D5E4F37}" destId="{CFDD3C68-395E-4DB3-A049-A090979B13B6}" srcOrd="1" destOrd="0" presId="urn:microsoft.com/office/officeart/2005/8/layout/process1"/>
    <dgm:cxn modelId="{10FB21FC-4909-4732-801B-A2D0E7090BB3}" type="presOf" srcId="{F67FE6C8-40D4-4FCA-BA23-CACD71D73FCC}" destId="{16429D46-CB73-4F94-895C-2D26DC1CB293}" srcOrd="0" destOrd="0" presId="urn:microsoft.com/office/officeart/2005/8/layout/process1"/>
    <dgm:cxn modelId="{F650D986-4769-42BA-AF29-19E9140EE209}" type="presOf" srcId="{36B962A2-0CB0-48BA-83DA-8D33E61B506D}" destId="{73A7BD0A-152B-4B8D-A0F3-C971913F501B}" srcOrd="0" destOrd="0" presId="urn:microsoft.com/office/officeart/2005/8/layout/process1"/>
    <dgm:cxn modelId="{C0F02478-9048-44CD-8ACB-6AD220CEBFD1}" srcId="{6A67DCA6-55C3-4057-B1E7-721E74E073BE}" destId="{B3EF395D-C652-41D1-B140-543B8EC75B0E}" srcOrd="4" destOrd="0" parTransId="{2744E498-A087-4AB6-BD08-AB59C19DC4A3}" sibTransId="{47DAE6FE-9154-476C-88AE-9C1A8AF98387}"/>
    <dgm:cxn modelId="{B4AD5835-2472-4C73-BADE-60BD7B8FC00C}" type="presOf" srcId="{4F8B4433-6C4E-4C6A-A614-DDF62D5E4F37}" destId="{96360DF2-9F51-4EAE-B079-3A1A6C94276D}" srcOrd="0" destOrd="0" presId="urn:microsoft.com/office/officeart/2005/8/layout/process1"/>
    <dgm:cxn modelId="{FCBA03C2-D193-4794-A8A9-3A1B55EBEAAB}" srcId="{6A67DCA6-55C3-4057-B1E7-721E74E073BE}" destId="{36B962A2-0CB0-48BA-83DA-8D33E61B506D}" srcOrd="2" destOrd="0" parTransId="{C9FA356D-B77A-4EF2-8EAA-935BE7D1EE84}" sibTransId="{BFD880BC-4AD4-4F3B-875C-2C2DB5DEC7A9}"/>
    <dgm:cxn modelId="{A8787896-22D5-4CE2-B604-2B837FC8DC16}" type="presOf" srcId="{BFD880BC-4AD4-4F3B-875C-2C2DB5DEC7A9}" destId="{4322E71B-57FB-4CA4-AB8E-CE362D2FB822}" srcOrd="0" destOrd="0" presId="urn:microsoft.com/office/officeart/2005/8/layout/process1"/>
    <dgm:cxn modelId="{D8EF1DE1-9D74-42A0-BEC8-8243FA53672B}" type="presOf" srcId="{1199F38F-140A-41E3-BBB1-39A40D9C0838}" destId="{16D6915A-1433-401F-958F-FC1FA853122E}" srcOrd="0" destOrd="0" presId="urn:microsoft.com/office/officeart/2005/8/layout/process1"/>
    <dgm:cxn modelId="{28536F4F-1C3A-4E52-B64C-521413B44F93}" type="presOf" srcId="{BFD880BC-4AD4-4F3B-875C-2C2DB5DEC7A9}" destId="{6D17B934-08A4-49CC-B70F-7BF37A582703}" srcOrd="1" destOrd="0" presId="urn:microsoft.com/office/officeart/2005/8/layout/process1"/>
    <dgm:cxn modelId="{6FCC5464-CBC7-40BE-9999-F935E26C1104}" type="presParOf" srcId="{4B6C5D4C-5F1A-4018-9694-6B2E67C6B1FD}" destId="{16D6915A-1433-401F-958F-FC1FA853122E}" srcOrd="0" destOrd="0" presId="urn:microsoft.com/office/officeart/2005/8/layout/process1"/>
    <dgm:cxn modelId="{F4F94E91-2596-4E8F-9C13-1EE77CE335B6}" type="presParOf" srcId="{4B6C5D4C-5F1A-4018-9694-6B2E67C6B1FD}" destId="{96360DF2-9F51-4EAE-B079-3A1A6C94276D}" srcOrd="1" destOrd="0" presId="urn:microsoft.com/office/officeart/2005/8/layout/process1"/>
    <dgm:cxn modelId="{1A43F102-760A-4D9C-8320-0B9EF6E16B74}" type="presParOf" srcId="{96360DF2-9F51-4EAE-B079-3A1A6C94276D}" destId="{CFDD3C68-395E-4DB3-A049-A090979B13B6}" srcOrd="0" destOrd="0" presId="urn:microsoft.com/office/officeart/2005/8/layout/process1"/>
    <dgm:cxn modelId="{D1AE9AD0-9363-405C-814A-1A6557B90F83}" type="presParOf" srcId="{4B6C5D4C-5F1A-4018-9694-6B2E67C6B1FD}" destId="{16429D46-CB73-4F94-895C-2D26DC1CB293}" srcOrd="2" destOrd="0" presId="urn:microsoft.com/office/officeart/2005/8/layout/process1"/>
    <dgm:cxn modelId="{AE8A657A-53C2-4E71-9B62-6A3A8268882A}" type="presParOf" srcId="{4B6C5D4C-5F1A-4018-9694-6B2E67C6B1FD}" destId="{F5746965-9475-4C10-8375-EA5F2BC60A14}" srcOrd="3" destOrd="0" presId="urn:microsoft.com/office/officeart/2005/8/layout/process1"/>
    <dgm:cxn modelId="{F452E902-9893-4F6D-B2FA-45302101F51E}" type="presParOf" srcId="{F5746965-9475-4C10-8375-EA5F2BC60A14}" destId="{7FE88A27-4E72-49AE-BEB6-A721920BF98C}" srcOrd="0" destOrd="0" presId="urn:microsoft.com/office/officeart/2005/8/layout/process1"/>
    <dgm:cxn modelId="{7857E7F0-24DD-40F3-970A-C0DA0C8A7D44}" type="presParOf" srcId="{4B6C5D4C-5F1A-4018-9694-6B2E67C6B1FD}" destId="{73A7BD0A-152B-4B8D-A0F3-C971913F501B}" srcOrd="4" destOrd="0" presId="urn:microsoft.com/office/officeart/2005/8/layout/process1"/>
    <dgm:cxn modelId="{AD70B2A3-D3E2-423D-AEC1-A90BA77C4285}" type="presParOf" srcId="{4B6C5D4C-5F1A-4018-9694-6B2E67C6B1FD}" destId="{4322E71B-57FB-4CA4-AB8E-CE362D2FB822}" srcOrd="5" destOrd="0" presId="urn:microsoft.com/office/officeart/2005/8/layout/process1"/>
    <dgm:cxn modelId="{05F7D6EB-A743-4324-8D6E-11EE32E40C67}" type="presParOf" srcId="{4322E71B-57FB-4CA4-AB8E-CE362D2FB822}" destId="{6D17B934-08A4-49CC-B70F-7BF37A582703}" srcOrd="0" destOrd="0" presId="urn:microsoft.com/office/officeart/2005/8/layout/process1"/>
    <dgm:cxn modelId="{58130551-D8DB-406F-9215-ACAA85036123}" type="presParOf" srcId="{4B6C5D4C-5F1A-4018-9694-6B2E67C6B1FD}" destId="{46951879-FEDB-4006-A17D-C84801F8E9F3}" srcOrd="6" destOrd="0" presId="urn:microsoft.com/office/officeart/2005/8/layout/process1"/>
    <dgm:cxn modelId="{BBF83B6D-E80E-4228-9DAD-A9BA4E7080FF}" type="presParOf" srcId="{4B6C5D4C-5F1A-4018-9694-6B2E67C6B1FD}" destId="{1128B3DC-73B9-45BA-ADAA-7A28B4942B67}" srcOrd="7" destOrd="0" presId="urn:microsoft.com/office/officeart/2005/8/layout/process1"/>
    <dgm:cxn modelId="{CDD0CFFD-92DF-42FE-8563-074FEDAE261E}" type="presParOf" srcId="{1128B3DC-73B9-45BA-ADAA-7A28B4942B67}" destId="{03060D9E-1EA5-44A0-8CEC-352670F0A213}" srcOrd="0" destOrd="0" presId="urn:microsoft.com/office/officeart/2005/8/layout/process1"/>
    <dgm:cxn modelId="{B01BFB93-4553-40BE-B56E-A3454D74F64E}" type="presParOf" srcId="{4B6C5D4C-5F1A-4018-9694-6B2E67C6B1FD}" destId="{5168B378-AEE1-45BF-B570-9051F99DC30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67DCA6-55C3-4057-B1E7-721E74E073BE}"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es-ES"/>
        </a:p>
      </dgm:t>
    </dgm:pt>
    <dgm:pt modelId="{1199F38F-140A-41E3-BBB1-39A40D9C0838}">
      <dgm:prSet phldrT="[Texto]" custT="1"/>
      <dgm:spPr/>
      <dgm:t>
        <a:bodyPr/>
        <a:lstStyle/>
        <a:p>
          <a:r>
            <a:rPr lang="es-ES" sz="1800" dirty="0" smtClean="0">
              <a:latin typeface="Times New Roman" panose="02020603050405020304" pitchFamily="18" charset="0"/>
              <a:cs typeface="Times New Roman" panose="02020603050405020304" pitchFamily="18" charset="0"/>
            </a:rPr>
            <a:t>Cuestionamientos sobre la utilidad y aplicabilidad de la gestión en base a procesos</a:t>
          </a: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Los modelos de gestión basados en procesos son descartados en las empresas ecuatorianas, debido al poco conocimiento de los beneficios (Aguirre, 2015).</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4B6C5D4C-5F1A-4018-9694-6B2E67C6B1FD}" type="pres">
      <dgm:prSet presAssocID="{6A67DCA6-55C3-4057-B1E7-721E74E073BE}" presName="Name0" presStyleCnt="0">
        <dgm:presLayoutVars>
          <dgm:dir/>
          <dgm:resizeHandles val="exact"/>
        </dgm:presLayoutVars>
      </dgm:prSet>
      <dgm:spPr/>
      <dgm:t>
        <a:bodyPr/>
        <a:lstStyle/>
        <a:p>
          <a:endParaRPr lang="es-ES"/>
        </a:p>
      </dgm:t>
    </dgm:pt>
    <dgm:pt modelId="{16D6915A-1433-401F-958F-FC1FA853122E}" type="pres">
      <dgm:prSet presAssocID="{1199F38F-140A-41E3-BBB1-39A40D9C0838}" presName="node" presStyleLbl="node1" presStyleIdx="0" presStyleCnt="2">
        <dgm:presLayoutVars>
          <dgm:bulletEnabled val="1"/>
        </dgm:presLayoutVars>
      </dgm:prSet>
      <dgm:spPr/>
      <dgm:t>
        <a:bodyPr/>
        <a:lstStyle/>
        <a:p>
          <a:endParaRPr lang="es-ES"/>
        </a:p>
      </dgm:t>
    </dgm:pt>
    <dgm:pt modelId="{96360DF2-9F51-4EAE-B079-3A1A6C94276D}" type="pres">
      <dgm:prSet presAssocID="{4F8B4433-6C4E-4C6A-A614-DDF62D5E4F37}" presName="sibTrans" presStyleLbl="sibTrans2D1" presStyleIdx="0" presStyleCnt="1"/>
      <dgm:spPr/>
      <dgm:t>
        <a:bodyPr/>
        <a:lstStyle/>
        <a:p>
          <a:endParaRPr lang="es-ES"/>
        </a:p>
      </dgm:t>
    </dgm:pt>
    <dgm:pt modelId="{CFDD3C68-395E-4DB3-A049-A090979B13B6}" type="pres">
      <dgm:prSet presAssocID="{4F8B4433-6C4E-4C6A-A614-DDF62D5E4F37}" presName="connectorText" presStyleLbl="sibTrans2D1" presStyleIdx="0" presStyleCnt="1"/>
      <dgm:spPr/>
      <dgm:t>
        <a:bodyPr/>
        <a:lstStyle/>
        <a:p>
          <a:endParaRPr lang="es-ES"/>
        </a:p>
      </dgm:t>
    </dgm:pt>
    <dgm:pt modelId="{73A7BD0A-152B-4B8D-A0F3-C971913F501B}" type="pres">
      <dgm:prSet presAssocID="{36B962A2-0CB0-48BA-83DA-8D33E61B506D}" presName="node" presStyleLbl="node1" presStyleIdx="1" presStyleCnt="2">
        <dgm:presLayoutVars>
          <dgm:bulletEnabled val="1"/>
        </dgm:presLayoutVars>
      </dgm:prSet>
      <dgm:spPr/>
      <dgm:t>
        <a:bodyPr/>
        <a:lstStyle/>
        <a:p>
          <a:endParaRPr lang="es-ES"/>
        </a:p>
      </dgm:t>
    </dgm:pt>
  </dgm:ptLst>
  <dgm:cxnLst>
    <dgm:cxn modelId="{FCBA03C2-D193-4794-A8A9-3A1B55EBEAAB}" srcId="{6A67DCA6-55C3-4057-B1E7-721E74E073BE}" destId="{36B962A2-0CB0-48BA-83DA-8D33E61B506D}" srcOrd="1" destOrd="0" parTransId="{C9FA356D-B77A-4EF2-8EAA-935BE7D1EE84}" sibTransId="{BFD880BC-4AD4-4F3B-875C-2C2DB5DEC7A9}"/>
    <dgm:cxn modelId="{51D9A2D6-E57E-46F8-A995-085C3E83BCEE}" type="presOf" srcId="{36B962A2-0CB0-48BA-83DA-8D33E61B506D}" destId="{73A7BD0A-152B-4B8D-A0F3-C971913F501B}" srcOrd="0" destOrd="0" presId="urn:microsoft.com/office/officeart/2005/8/layout/process1"/>
    <dgm:cxn modelId="{4829EA6D-DA46-4C32-8AB7-1AAB3E11E039}" type="presOf" srcId="{6A67DCA6-55C3-4057-B1E7-721E74E073BE}" destId="{4B6C5D4C-5F1A-4018-9694-6B2E67C6B1FD}" srcOrd="0" destOrd="0" presId="urn:microsoft.com/office/officeart/2005/8/layout/process1"/>
    <dgm:cxn modelId="{C972AB93-7BD3-46FF-A0B8-4029706EA87B}" type="presOf" srcId="{4F8B4433-6C4E-4C6A-A614-DDF62D5E4F37}" destId="{CFDD3C68-395E-4DB3-A049-A090979B13B6}" srcOrd="1" destOrd="0" presId="urn:microsoft.com/office/officeart/2005/8/layout/process1"/>
    <dgm:cxn modelId="{5872E5CB-89B8-42A9-A2AF-BE1C0C9D6053}" type="presOf" srcId="{4F8B4433-6C4E-4C6A-A614-DDF62D5E4F37}" destId="{96360DF2-9F51-4EAE-B079-3A1A6C94276D}" srcOrd="0" destOrd="0" presId="urn:microsoft.com/office/officeart/2005/8/layout/process1"/>
    <dgm:cxn modelId="{9B5CB340-0754-460B-9F37-BFD9E86E9608}" type="presOf" srcId="{1199F38F-140A-41E3-BBB1-39A40D9C0838}" destId="{16D6915A-1433-401F-958F-FC1FA853122E}" srcOrd="0" destOrd="0" presId="urn:microsoft.com/office/officeart/2005/8/layout/process1"/>
    <dgm:cxn modelId="{F784D97B-8258-4896-A5D7-A262093E6830}" srcId="{6A67DCA6-55C3-4057-B1E7-721E74E073BE}" destId="{1199F38F-140A-41E3-BBB1-39A40D9C0838}" srcOrd="0" destOrd="0" parTransId="{69D2D1A0-FCCF-4E72-AF16-98B7AF520E63}" sibTransId="{4F8B4433-6C4E-4C6A-A614-DDF62D5E4F37}"/>
    <dgm:cxn modelId="{39F7A611-2AEC-4277-A176-9927FE590CB0}" type="presParOf" srcId="{4B6C5D4C-5F1A-4018-9694-6B2E67C6B1FD}" destId="{16D6915A-1433-401F-958F-FC1FA853122E}" srcOrd="0" destOrd="0" presId="urn:microsoft.com/office/officeart/2005/8/layout/process1"/>
    <dgm:cxn modelId="{DAEBE411-EEE0-4B9F-ACCD-9CD0581B3392}" type="presParOf" srcId="{4B6C5D4C-5F1A-4018-9694-6B2E67C6B1FD}" destId="{96360DF2-9F51-4EAE-B079-3A1A6C94276D}" srcOrd="1" destOrd="0" presId="urn:microsoft.com/office/officeart/2005/8/layout/process1"/>
    <dgm:cxn modelId="{93DB4D17-8F71-4C79-B6CA-ED0786B0212C}" type="presParOf" srcId="{96360DF2-9F51-4EAE-B079-3A1A6C94276D}" destId="{CFDD3C68-395E-4DB3-A049-A090979B13B6}" srcOrd="0" destOrd="0" presId="urn:microsoft.com/office/officeart/2005/8/layout/process1"/>
    <dgm:cxn modelId="{48AB6EAD-A6C7-4C66-A79D-EF6FD0B89057}" type="presParOf" srcId="{4B6C5D4C-5F1A-4018-9694-6B2E67C6B1FD}" destId="{73A7BD0A-152B-4B8D-A0F3-C971913F501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7DCA6-55C3-4057-B1E7-721E74E073BE}"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es-ES"/>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En las cooperativas de ahorro y crédito en la ciudad de Tulcán existe poca importancia del manejo de procesos por parte de los directivos de cada una de las organizaciones.</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4B6C5D4C-5F1A-4018-9694-6B2E67C6B1FD}" type="pres">
      <dgm:prSet presAssocID="{6A67DCA6-55C3-4057-B1E7-721E74E073BE}" presName="Name0" presStyleCnt="0">
        <dgm:presLayoutVars>
          <dgm:dir/>
          <dgm:resizeHandles val="exact"/>
        </dgm:presLayoutVars>
      </dgm:prSet>
      <dgm:spPr/>
      <dgm:t>
        <a:bodyPr/>
        <a:lstStyle/>
        <a:p>
          <a:endParaRPr lang="es-ES"/>
        </a:p>
      </dgm:t>
    </dgm:pt>
    <dgm:pt modelId="{73A7BD0A-152B-4B8D-A0F3-C971913F501B}" type="pres">
      <dgm:prSet presAssocID="{36B962A2-0CB0-48BA-83DA-8D33E61B506D}" presName="node" presStyleLbl="node1" presStyleIdx="0" presStyleCnt="1">
        <dgm:presLayoutVars>
          <dgm:bulletEnabled val="1"/>
        </dgm:presLayoutVars>
      </dgm:prSet>
      <dgm:spPr/>
      <dgm:t>
        <a:bodyPr/>
        <a:lstStyle/>
        <a:p>
          <a:endParaRPr lang="es-ES"/>
        </a:p>
      </dgm:t>
    </dgm:pt>
  </dgm:ptLst>
  <dgm:cxnLst>
    <dgm:cxn modelId="{4829EA6D-DA46-4C32-8AB7-1AAB3E11E039}" type="presOf" srcId="{6A67DCA6-55C3-4057-B1E7-721E74E073BE}" destId="{4B6C5D4C-5F1A-4018-9694-6B2E67C6B1FD}" srcOrd="0" destOrd="0" presId="urn:microsoft.com/office/officeart/2005/8/layout/process1"/>
    <dgm:cxn modelId="{FCBA03C2-D193-4794-A8A9-3A1B55EBEAAB}" srcId="{6A67DCA6-55C3-4057-B1E7-721E74E073BE}" destId="{36B962A2-0CB0-48BA-83DA-8D33E61B506D}" srcOrd="0" destOrd="0" parTransId="{C9FA356D-B77A-4EF2-8EAA-935BE7D1EE84}" sibTransId="{BFD880BC-4AD4-4F3B-875C-2C2DB5DEC7A9}"/>
    <dgm:cxn modelId="{51D9A2D6-E57E-46F8-A995-085C3E83BCEE}" type="presOf" srcId="{36B962A2-0CB0-48BA-83DA-8D33E61B506D}" destId="{73A7BD0A-152B-4B8D-A0F3-C971913F501B}" srcOrd="0" destOrd="0" presId="urn:microsoft.com/office/officeart/2005/8/layout/process1"/>
    <dgm:cxn modelId="{48AB6EAD-A6C7-4C66-A79D-EF6FD0B89057}" type="presParOf" srcId="{4B6C5D4C-5F1A-4018-9694-6B2E67C6B1FD}" destId="{73A7BD0A-152B-4B8D-A0F3-C971913F501B}"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D0CFC-3DA0-446D-A358-8F2814291CB9}"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58EE8983-7F6C-4830-944D-0749667D126B}">
      <dgm:prSet phldrT="[Texto]" custT="1"/>
      <dgm:spPr/>
      <dgm:t>
        <a:bodyPr/>
        <a:lstStyle/>
        <a:p>
          <a:pPr algn="just"/>
          <a:r>
            <a:rPr lang="es-EC" sz="1800" b="1" dirty="0" smtClean="0">
              <a:solidFill>
                <a:schemeClr val="tx1"/>
              </a:solidFill>
              <a:latin typeface="Times New Roman" panose="02020603050405020304" pitchFamily="18" charset="0"/>
              <a:cs typeface="Times New Roman" panose="02020603050405020304" pitchFamily="18" charset="0"/>
            </a:rPr>
            <a:t>Teoría de sistemas:</a:t>
          </a:r>
          <a:r>
            <a:rPr lang="es-EC" sz="1800" dirty="0" smtClean="0">
              <a:solidFill>
                <a:schemeClr val="tx1"/>
              </a:solidFill>
              <a:latin typeface="Times New Roman" panose="02020603050405020304" pitchFamily="18" charset="0"/>
              <a:cs typeface="Times New Roman" panose="02020603050405020304" pitchFamily="18" charset="0"/>
            </a:rPr>
            <a:t> </a:t>
          </a:r>
          <a:r>
            <a:rPr lang="es-EC" sz="1800" dirty="0" smtClean="0">
              <a:latin typeface="Times New Roman" panose="02020603050405020304" pitchFamily="18" charset="0"/>
              <a:cs typeface="Times New Roman" panose="02020603050405020304" pitchFamily="18" charset="0"/>
            </a:rPr>
            <a:t>Las organizaciones son sistemas complejos que cuentan con diferentes procesos, la alteración de alguno de estos puede modificar grandes cambios a todo el sistema de la organización (Von </a:t>
          </a:r>
          <a:r>
            <a:rPr lang="es-EC" sz="1800" dirty="0" err="1" smtClean="0">
              <a:latin typeface="Times New Roman" panose="02020603050405020304" pitchFamily="18" charset="0"/>
              <a:cs typeface="Times New Roman" panose="02020603050405020304" pitchFamily="18" charset="0"/>
            </a:rPr>
            <a:t>Bertanlanffy</a:t>
          </a:r>
          <a:r>
            <a:rPr lang="es-EC" sz="1800" dirty="0" smtClean="0">
              <a:latin typeface="Times New Roman" panose="02020603050405020304" pitchFamily="18" charset="0"/>
              <a:cs typeface="Times New Roman" panose="02020603050405020304" pitchFamily="18" charset="0"/>
            </a:rPr>
            <a:t>, 1969).</a:t>
          </a:r>
          <a:endParaRPr lang="es-ES" sz="1800" dirty="0">
            <a:latin typeface="Times New Roman" panose="02020603050405020304" pitchFamily="18" charset="0"/>
            <a:cs typeface="Times New Roman" panose="02020603050405020304" pitchFamily="18" charset="0"/>
          </a:endParaRPr>
        </a:p>
      </dgm:t>
    </dgm:pt>
    <dgm:pt modelId="{222B4051-04F1-4F8E-836F-215773FFFFD4}" type="parTrans" cxnId="{D5F69809-D14B-4192-B3FF-C9211FB07225}">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6FF3162E-B052-431C-B2AE-681EEF21D6D0}" type="sibTrans" cxnId="{D5F69809-D14B-4192-B3FF-C9211FB07225}">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D20FA4A3-2682-429E-BBE2-0C3DA3DE3EFA}">
      <dgm:prSet phldrT="[Texto]" custT="1"/>
      <dgm:spPr/>
      <dgm:t>
        <a:bodyPr/>
        <a:lstStyle/>
        <a:p>
          <a:pPr algn="just"/>
          <a:r>
            <a:rPr lang="es-EC" sz="1800" b="1" dirty="0" smtClean="0">
              <a:solidFill>
                <a:schemeClr val="tx1"/>
              </a:solidFill>
              <a:latin typeface="Times New Roman" panose="02020603050405020304" pitchFamily="18" charset="0"/>
              <a:cs typeface="Times New Roman" panose="02020603050405020304" pitchFamily="18" charset="0"/>
            </a:rPr>
            <a:t>Teoría de la calidad total: </a:t>
          </a:r>
          <a:r>
            <a:rPr lang="es-EC" sz="1800" dirty="0" smtClean="0">
              <a:latin typeface="Times New Roman" panose="02020603050405020304" pitchFamily="18" charset="0"/>
              <a:cs typeface="Times New Roman" panose="02020603050405020304" pitchFamily="18" charset="0"/>
            </a:rPr>
            <a:t>La calidad es total porque comprende todos los aspectos de la organización, así mismo, compromete a cada una de las personas que trabajan en ella (Evans, 2000).</a:t>
          </a:r>
          <a:endParaRPr lang="es-ES" sz="1800" dirty="0">
            <a:latin typeface="Times New Roman" panose="02020603050405020304" pitchFamily="18" charset="0"/>
            <a:cs typeface="Times New Roman" panose="02020603050405020304" pitchFamily="18" charset="0"/>
          </a:endParaRPr>
        </a:p>
      </dgm:t>
    </dgm:pt>
    <dgm:pt modelId="{0B300ED4-7C68-42EE-B524-27BBBA57FEA4}" type="parTrans" cxnId="{99A88873-E84D-4D83-B8EA-AB0348AEFE21}">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5D6221C0-3969-444F-8611-C07E6241B5A5}" type="sibTrans" cxnId="{99A88873-E84D-4D83-B8EA-AB0348AEFE21}">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59FCFD3B-F488-4013-A7BF-E0606D8B4310}">
      <dgm:prSet phldrT="[Texto]" custT="1"/>
      <dgm:spPr/>
      <dgm:t>
        <a:bodyPr/>
        <a:lstStyle/>
        <a:p>
          <a:pPr algn="just"/>
          <a:r>
            <a:rPr lang="es-EC" sz="1800" b="1" dirty="0" smtClean="0">
              <a:solidFill>
                <a:schemeClr val="tx1"/>
              </a:solidFill>
              <a:latin typeface="Times New Roman" panose="02020603050405020304" pitchFamily="18" charset="0"/>
              <a:cs typeface="Times New Roman" panose="02020603050405020304" pitchFamily="18" charset="0"/>
            </a:rPr>
            <a:t>Teoría del cooperativismo: </a:t>
          </a:r>
          <a:r>
            <a:rPr lang="es-EC" sz="1800" b="0" dirty="0" smtClean="0">
              <a:latin typeface="Times New Roman" panose="02020603050405020304" pitchFamily="18" charset="0"/>
              <a:cs typeface="Times New Roman" panose="02020603050405020304" pitchFamily="18" charset="0"/>
            </a:rPr>
            <a:t>El fin de las cooperativas no es obtener ganancias, sino ofrecer servicios igualitarios a todas las empresas de la sociedad para fomentar su crecimiento económico.</a:t>
          </a:r>
          <a:r>
            <a:rPr lang="es-EC" sz="1800" b="1" dirty="0" smtClean="0">
              <a:latin typeface="Times New Roman" panose="02020603050405020304" pitchFamily="18" charset="0"/>
              <a:cs typeface="Times New Roman" panose="02020603050405020304" pitchFamily="18" charset="0"/>
            </a:rPr>
            <a:t> </a:t>
          </a:r>
          <a:endParaRPr lang="es-ES" sz="1800" b="1" dirty="0">
            <a:latin typeface="Times New Roman" panose="02020603050405020304" pitchFamily="18" charset="0"/>
            <a:cs typeface="Times New Roman" panose="02020603050405020304" pitchFamily="18" charset="0"/>
          </a:endParaRPr>
        </a:p>
      </dgm:t>
    </dgm:pt>
    <dgm:pt modelId="{BC9E0FF9-6881-4B5B-A357-7B149E241F1D}" type="parTrans" cxnId="{734C6022-ED52-4E0C-AFAE-1546743C2FF6}">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CC3EED5F-6547-4B7B-9ECC-2B6299AC0373}" type="sibTrans" cxnId="{734C6022-ED52-4E0C-AFAE-1546743C2FF6}">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D5CFAF5A-E0FA-4D53-9F3E-ADB987D9B4AE}" type="pres">
      <dgm:prSet presAssocID="{222D0CFC-3DA0-446D-A358-8F2814291CB9}" presName="Name0" presStyleCnt="0">
        <dgm:presLayoutVars>
          <dgm:dir/>
          <dgm:resizeHandles val="exact"/>
        </dgm:presLayoutVars>
      </dgm:prSet>
      <dgm:spPr/>
      <dgm:t>
        <a:bodyPr/>
        <a:lstStyle/>
        <a:p>
          <a:endParaRPr lang="es-ES"/>
        </a:p>
      </dgm:t>
    </dgm:pt>
    <dgm:pt modelId="{4A2862B1-7931-4AAC-8EE8-409B7EBF62FB}" type="pres">
      <dgm:prSet presAssocID="{58EE8983-7F6C-4830-944D-0749667D126B}" presName="node" presStyleLbl="node1" presStyleIdx="0" presStyleCnt="3">
        <dgm:presLayoutVars>
          <dgm:bulletEnabled val="1"/>
        </dgm:presLayoutVars>
      </dgm:prSet>
      <dgm:spPr/>
      <dgm:t>
        <a:bodyPr/>
        <a:lstStyle/>
        <a:p>
          <a:endParaRPr lang="es-ES"/>
        </a:p>
      </dgm:t>
    </dgm:pt>
    <dgm:pt modelId="{BB1E8398-E49E-4923-80BF-AD01CFF33F94}" type="pres">
      <dgm:prSet presAssocID="{6FF3162E-B052-431C-B2AE-681EEF21D6D0}" presName="sibTrans" presStyleCnt="0"/>
      <dgm:spPr/>
      <dgm:t>
        <a:bodyPr/>
        <a:lstStyle/>
        <a:p>
          <a:endParaRPr lang="es-ES"/>
        </a:p>
      </dgm:t>
    </dgm:pt>
    <dgm:pt modelId="{CAEF9728-C26A-4EF8-877D-C6A995718EC7}" type="pres">
      <dgm:prSet presAssocID="{D20FA4A3-2682-429E-BBE2-0C3DA3DE3EFA}" presName="node" presStyleLbl="node1" presStyleIdx="1" presStyleCnt="3">
        <dgm:presLayoutVars>
          <dgm:bulletEnabled val="1"/>
        </dgm:presLayoutVars>
      </dgm:prSet>
      <dgm:spPr/>
      <dgm:t>
        <a:bodyPr/>
        <a:lstStyle/>
        <a:p>
          <a:endParaRPr lang="es-ES"/>
        </a:p>
      </dgm:t>
    </dgm:pt>
    <dgm:pt modelId="{A85AC060-1D56-4CB9-B468-595BDD9117E1}" type="pres">
      <dgm:prSet presAssocID="{5D6221C0-3969-444F-8611-C07E6241B5A5}" presName="sibTrans" presStyleCnt="0"/>
      <dgm:spPr/>
      <dgm:t>
        <a:bodyPr/>
        <a:lstStyle/>
        <a:p>
          <a:endParaRPr lang="es-ES"/>
        </a:p>
      </dgm:t>
    </dgm:pt>
    <dgm:pt modelId="{F5003C1E-F495-4CB0-B306-F5AB3C38E401}" type="pres">
      <dgm:prSet presAssocID="{59FCFD3B-F488-4013-A7BF-E0606D8B4310}" presName="node" presStyleLbl="node1" presStyleIdx="2" presStyleCnt="3">
        <dgm:presLayoutVars>
          <dgm:bulletEnabled val="1"/>
        </dgm:presLayoutVars>
      </dgm:prSet>
      <dgm:spPr/>
      <dgm:t>
        <a:bodyPr/>
        <a:lstStyle/>
        <a:p>
          <a:endParaRPr lang="es-ES"/>
        </a:p>
      </dgm:t>
    </dgm:pt>
  </dgm:ptLst>
  <dgm:cxnLst>
    <dgm:cxn modelId="{D5F69809-D14B-4192-B3FF-C9211FB07225}" srcId="{222D0CFC-3DA0-446D-A358-8F2814291CB9}" destId="{58EE8983-7F6C-4830-944D-0749667D126B}" srcOrd="0" destOrd="0" parTransId="{222B4051-04F1-4F8E-836F-215773FFFFD4}" sibTransId="{6FF3162E-B052-431C-B2AE-681EEF21D6D0}"/>
    <dgm:cxn modelId="{734C6022-ED52-4E0C-AFAE-1546743C2FF6}" srcId="{222D0CFC-3DA0-446D-A358-8F2814291CB9}" destId="{59FCFD3B-F488-4013-A7BF-E0606D8B4310}" srcOrd="2" destOrd="0" parTransId="{BC9E0FF9-6881-4B5B-A357-7B149E241F1D}" sibTransId="{CC3EED5F-6547-4B7B-9ECC-2B6299AC0373}"/>
    <dgm:cxn modelId="{7C10DBAC-41E8-4192-BD1C-328A2AB908F1}" type="presOf" srcId="{58EE8983-7F6C-4830-944D-0749667D126B}" destId="{4A2862B1-7931-4AAC-8EE8-409B7EBF62FB}" srcOrd="0" destOrd="0" presId="urn:microsoft.com/office/officeart/2005/8/layout/hList6"/>
    <dgm:cxn modelId="{993CD0EF-0DA1-4DDC-9B89-B9E274168ACF}" type="presOf" srcId="{D20FA4A3-2682-429E-BBE2-0C3DA3DE3EFA}" destId="{CAEF9728-C26A-4EF8-877D-C6A995718EC7}" srcOrd="0" destOrd="0" presId="urn:microsoft.com/office/officeart/2005/8/layout/hList6"/>
    <dgm:cxn modelId="{E853CEA2-E77E-4127-9627-1323273007C7}" type="presOf" srcId="{59FCFD3B-F488-4013-A7BF-E0606D8B4310}" destId="{F5003C1E-F495-4CB0-B306-F5AB3C38E401}" srcOrd="0" destOrd="0" presId="urn:microsoft.com/office/officeart/2005/8/layout/hList6"/>
    <dgm:cxn modelId="{458B3BBF-4697-4136-A388-E60BCB6A3EE4}" type="presOf" srcId="{222D0CFC-3DA0-446D-A358-8F2814291CB9}" destId="{D5CFAF5A-E0FA-4D53-9F3E-ADB987D9B4AE}" srcOrd="0" destOrd="0" presId="urn:microsoft.com/office/officeart/2005/8/layout/hList6"/>
    <dgm:cxn modelId="{99A88873-E84D-4D83-B8EA-AB0348AEFE21}" srcId="{222D0CFC-3DA0-446D-A358-8F2814291CB9}" destId="{D20FA4A3-2682-429E-BBE2-0C3DA3DE3EFA}" srcOrd="1" destOrd="0" parTransId="{0B300ED4-7C68-42EE-B524-27BBBA57FEA4}" sibTransId="{5D6221C0-3969-444F-8611-C07E6241B5A5}"/>
    <dgm:cxn modelId="{3773449D-9639-483D-B143-B0DD428A2D63}" type="presParOf" srcId="{D5CFAF5A-E0FA-4D53-9F3E-ADB987D9B4AE}" destId="{4A2862B1-7931-4AAC-8EE8-409B7EBF62FB}" srcOrd="0" destOrd="0" presId="urn:microsoft.com/office/officeart/2005/8/layout/hList6"/>
    <dgm:cxn modelId="{95CE01E1-5C8D-4EC7-8442-0551807DCF11}" type="presParOf" srcId="{D5CFAF5A-E0FA-4D53-9F3E-ADB987D9B4AE}" destId="{BB1E8398-E49E-4923-80BF-AD01CFF33F94}" srcOrd="1" destOrd="0" presId="urn:microsoft.com/office/officeart/2005/8/layout/hList6"/>
    <dgm:cxn modelId="{DF16AEBC-6C01-47F8-838C-A42701D67BCC}" type="presParOf" srcId="{D5CFAF5A-E0FA-4D53-9F3E-ADB987D9B4AE}" destId="{CAEF9728-C26A-4EF8-877D-C6A995718EC7}" srcOrd="2" destOrd="0" presId="urn:microsoft.com/office/officeart/2005/8/layout/hList6"/>
    <dgm:cxn modelId="{7906C14B-4AA5-43A8-B837-F1C08C5F9E7A}" type="presParOf" srcId="{D5CFAF5A-E0FA-4D53-9F3E-ADB987D9B4AE}" destId="{A85AC060-1D56-4CB9-B468-595BDD9117E1}" srcOrd="3" destOrd="0" presId="urn:microsoft.com/office/officeart/2005/8/layout/hList6"/>
    <dgm:cxn modelId="{BDA2358A-1A9F-45F9-BB43-D0B9F9BC04A6}" type="presParOf" srcId="{D5CFAF5A-E0FA-4D53-9F3E-ADB987D9B4AE}" destId="{F5003C1E-F495-4CB0-B306-F5AB3C38E40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67DCA6-55C3-4057-B1E7-721E74E073BE}"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es-ES"/>
        </a:p>
      </dgm:t>
    </dgm:pt>
    <dgm:pt modelId="{1199F38F-140A-41E3-BBB1-39A40D9C0838}">
      <dgm:prSet phldrT="[Texto]" custT="1"/>
      <dgm:spPr/>
      <dgm:t>
        <a:bodyPr/>
        <a:lstStyle/>
        <a:p>
          <a:r>
            <a:rPr lang="es-ES" sz="1800" dirty="0" smtClean="0">
              <a:latin typeface="Times New Roman" panose="02020603050405020304" pitchFamily="18" charset="0"/>
              <a:cs typeface="Times New Roman" panose="02020603050405020304" pitchFamily="18" charset="0"/>
            </a:rPr>
            <a:t>Modelos como </a:t>
          </a:r>
          <a:r>
            <a:rPr lang="es-ES" sz="1800" dirty="0" err="1" smtClean="0">
              <a:latin typeface="Times New Roman" panose="02020603050405020304" pitchFamily="18" charset="0"/>
              <a:cs typeface="Times New Roman" panose="02020603050405020304" pitchFamily="18" charset="0"/>
            </a:rPr>
            <a:t>just</a:t>
          </a:r>
          <a:r>
            <a:rPr lang="es-ES" sz="1800" dirty="0" smtClean="0">
              <a:latin typeface="Times New Roman" panose="02020603050405020304" pitchFamily="18" charset="0"/>
              <a:cs typeface="Times New Roman" panose="02020603050405020304" pitchFamily="18" charset="0"/>
            </a:rPr>
            <a:t> in time aplicados en empresas manufactureras de países occidentales, han puesto de manifiesto la posibilidad de adecuar los procesos en función de la satisfacción del cliente.</a:t>
          </a: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Los procesos reflejan el detalle de todas las actividades en la organización, el orden, los tiempos y sus responsables.</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87E9387E-BEA3-496A-A0A9-587C95019C53}">
      <dgm:prSet custT="1"/>
      <dgm:spPr/>
      <dgm:t>
        <a:bodyPr/>
        <a:lstStyle/>
        <a:p>
          <a:r>
            <a:rPr lang="es-EC" sz="1800" dirty="0" smtClean="0">
              <a:latin typeface="Times New Roman" panose="02020603050405020304" pitchFamily="18" charset="0"/>
              <a:cs typeface="Times New Roman" panose="02020603050405020304" pitchFamily="18" charset="0"/>
            </a:rPr>
            <a:t>Son altamente repetitivos y están expuestos a entornos cambiantes con el tiempo.</a:t>
          </a:r>
          <a:endParaRPr lang="es-EC" sz="1800" dirty="0">
            <a:latin typeface="Times New Roman" panose="02020603050405020304" pitchFamily="18" charset="0"/>
            <a:cs typeface="Times New Roman" panose="02020603050405020304" pitchFamily="18" charset="0"/>
          </a:endParaRPr>
        </a:p>
      </dgm:t>
    </dgm:pt>
    <dgm:pt modelId="{D21DABDC-29F2-4004-AD40-E6DB1F465B1C}" type="parTrans" cxnId="{7099F391-0E97-4117-A82C-6BC66D25ADBD}">
      <dgm:prSet/>
      <dgm:spPr/>
      <dgm:t>
        <a:bodyPr/>
        <a:lstStyle/>
        <a:p>
          <a:endParaRPr lang="es-ES" sz="2000">
            <a:latin typeface="Times New Roman" panose="02020603050405020304" pitchFamily="18" charset="0"/>
            <a:cs typeface="Times New Roman" panose="02020603050405020304" pitchFamily="18" charset="0"/>
          </a:endParaRPr>
        </a:p>
      </dgm:t>
    </dgm:pt>
    <dgm:pt modelId="{35A66E05-D64F-4D1F-A4BC-67D56A5C8C76}" type="sibTrans" cxnId="{7099F391-0E97-4117-A82C-6BC66D25ADBD}">
      <dgm:prSet custT="1"/>
      <dgm:spPr/>
      <dgm:t>
        <a:bodyPr/>
        <a:lstStyle/>
        <a:p>
          <a:endParaRPr lang="es-ES" sz="2400">
            <a:latin typeface="Times New Roman" panose="02020603050405020304" pitchFamily="18" charset="0"/>
            <a:cs typeface="Times New Roman" panose="02020603050405020304" pitchFamily="18" charset="0"/>
          </a:endParaRPr>
        </a:p>
      </dgm:t>
    </dgm:pt>
    <dgm:pt modelId="{F67FE6C8-40D4-4FCA-BA23-CACD71D73FCC}">
      <dgm:prSet custT="1"/>
      <dgm:spPr/>
      <dgm:t>
        <a:bodyPr/>
        <a:lstStyle/>
        <a:p>
          <a:r>
            <a:rPr lang="es-EC" sz="1800" dirty="0" smtClean="0">
              <a:latin typeface="Times New Roman" panose="02020603050405020304" pitchFamily="18" charset="0"/>
              <a:cs typeface="Times New Roman" panose="02020603050405020304" pitchFamily="18" charset="0"/>
            </a:rPr>
            <a:t>Los procesos son un conjunto de actividades que siguen un orden para alcanzar resultados</a:t>
          </a:r>
          <a:r>
            <a:rPr lang="es-EC" sz="1800" baseline="0" dirty="0" smtClean="0">
              <a:latin typeface="Times New Roman" panose="02020603050405020304" pitchFamily="18" charset="0"/>
              <a:cs typeface="Times New Roman" panose="02020603050405020304" pitchFamily="18" charset="0"/>
            </a:rPr>
            <a:t>.</a:t>
          </a:r>
          <a:endParaRPr lang="es-EC" sz="1800" dirty="0">
            <a:latin typeface="Times New Roman" panose="02020603050405020304" pitchFamily="18" charset="0"/>
            <a:cs typeface="Times New Roman" panose="02020603050405020304" pitchFamily="18" charset="0"/>
          </a:endParaRPr>
        </a:p>
      </dgm:t>
    </dgm:pt>
    <dgm:pt modelId="{5ACD1E14-92D3-4FFC-AF33-40E5966228DB}" type="sibTrans" cxnId="{05B3EEF3-6C53-43A2-8A33-CB2957AC21AF}">
      <dgm:prSet custT="1"/>
      <dgm:spPr/>
      <dgm:t>
        <a:bodyPr/>
        <a:lstStyle/>
        <a:p>
          <a:endParaRPr lang="es-ES" sz="2400">
            <a:latin typeface="Times New Roman" panose="02020603050405020304" pitchFamily="18" charset="0"/>
            <a:cs typeface="Times New Roman" panose="02020603050405020304" pitchFamily="18" charset="0"/>
          </a:endParaRPr>
        </a:p>
      </dgm:t>
    </dgm:pt>
    <dgm:pt modelId="{EE74D698-8C08-4F0A-A1F7-925919B45B35}" type="parTrans" cxnId="{05B3EEF3-6C53-43A2-8A33-CB2957AC21AF}">
      <dgm:prSet/>
      <dgm:spPr/>
      <dgm:t>
        <a:bodyPr/>
        <a:lstStyle/>
        <a:p>
          <a:endParaRPr lang="es-ES" sz="2000">
            <a:latin typeface="Times New Roman" panose="02020603050405020304" pitchFamily="18" charset="0"/>
            <a:cs typeface="Times New Roman" panose="02020603050405020304" pitchFamily="18" charset="0"/>
          </a:endParaRPr>
        </a:p>
      </dgm:t>
    </dgm:pt>
    <dgm:pt modelId="{B3EF395D-C652-41D1-B140-543B8EC75B0E}">
      <dgm:prSet custT="1"/>
      <dgm:spPr/>
      <dgm:t>
        <a:bodyPr/>
        <a:lstStyle/>
        <a:p>
          <a:r>
            <a:rPr lang="es-EC" sz="1800" dirty="0" smtClean="0">
              <a:latin typeface="Times New Roman" panose="02020603050405020304" pitchFamily="18" charset="0"/>
              <a:cs typeface="Times New Roman" panose="02020603050405020304" pitchFamily="18" charset="0"/>
            </a:rPr>
            <a:t>Las empresas ven a los procesos como la clave para actuar sobre los resultados y la toma de decisiones de mejora.</a:t>
          </a:r>
          <a:endParaRPr lang="es-EC" sz="1800" dirty="0">
            <a:latin typeface="Times New Roman" panose="02020603050405020304" pitchFamily="18" charset="0"/>
            <a:cs typeface="Times New Roman" panose="02020603050405020304" pitchFamily="18" charset="0"/>
          </a:endParaRPr>
        </a:p>
      </dgm:t>
    </dgm:pt>
    <dgm:pt modelId="{2744E498-A087-4AB6-BD08-AB59C19DC4A3}" type="parTrans" cxnId="{C0F02478-9048-44CD-8ACB-6AD220CEBFD1}">
      <dgm:prSet/>
      <dgm:spPr/>
      <dgm:t>
        <a:bodyPr/>
        <a:lstStyle/>
        <a:p>
          <a:endParaRPr lang="es-ES"/>
        </a:p>
      </dgm:t>
    </dgm:pt>
    <dgm:pt modelId="{47DAE6FE-9154-476C-88AE-9C1A8AF98387}" type="sibTrans" cxnId="{C0F02478-9048-44CD-8ACB-6AD220CEBFD1}">
      <dgm:prSet/>
      <dgm:spPr/>
      <dgm:t>
        <a:bodyPr/>
        <a:lstStyle/>
        <a:p>
          <a:endParaRPr lang="es-ES"/>
        </a:p>
      </dgm:t>
    </dgm:pt>
    <dgm:pt modelId="{4B6C5D4C-5F1A-4018-9694-6B2E67C6B1FD}" type="pres">
      <dgm:prSet presAssocID="{6A67DCA6-55C3-4057-B1E7-721E74E073BE}" presName="Name0" presStyleCnt="0">
        <dgm:presLayoutVars>
          <dgm:dir/>
          <dgm:resizeHandles val="exact"/>
        </dgm:presLayoutVars>
      </dgm:prSet>
      <dgm:spPr/>
      <dgm:t>
        <a:bodyPr/>
        <a:lstStyle/>
        <a:p>
          <a:endParaRPr lang="es-ES"/>
        </a:p>
      </dgm:t>
    </dgm:pt>
    <dgm:pt modelId="{16D6915A-1433-401F-958F-FC1FA853122E}" type="pres">
      <dgm:prSet presAssocID="{1199F38F-140A-41E3-BBB1-39A40D9C0838}" presName="node" presStyleLbl="node1" presStyleIdx="0" presStyleCnt="5">
        <dgm:presLayoutVars>
          <dgm:bulletEnabled val="1"/>
        </dgm:presLayoutVars>
      </dgm:prSet>
      <dgm:spPr/>
      <dgm:t>
        <a:bodyPr/>
        <a:lstStyle/>
        <a:p>
          <a:endParaRPr lang="es-ES"/>
        </a:p>
      </dgm:t>
    </dgm:pt>
    <dgm:pt modelId="{96360DF2-9F51-4EAE-B079-3A1A6C94276D}" type="pres">
      <dgm:prSet presAssocID="{4F8B4433-6C4E-4C6A-A614-DDF62D5E4F37}" presName="sibTrans" presStyleLbl="sibTrans2D1" presStyleIdx="0" presStyleCnt="4"/>
      <dgm:spPr/>
      <dgm:t>
        <a:bodyPr/>
        <a:lstStyle/>
        <a:p>
          <a:endParaRPr lang="es-ES"/>
        </a:p>
      </dgm:t>
    </dgm:pt>
    <dgm:pt modelId="{CFDD3C68-395E-4DB3-A049-A090979B13B6}" type="pres">
      <dgm:prSet presAssocID="{4F8B4433-6C4E-4C6A-A614-DDF62D5E4F37}" presName="connectorText" presStyleLbl="sibTrans2D1" presStyleIdx="0" presStyleCnt="4"/>
      <dgm:spPr/>
      <dgm:t>
        <a:bodyPr/>
        <a:lstStyle/>
        <a:p>
          <a:endParaRPr lang="es-ES"/>
        </a:p>
      </dgm:t>
    </dgm:pt>
    <dgm:pt modelId="{16429D46-CB73-4F94-895C-2D26DC1CB293}" type="pres">
      <dgm:prSet presAssocID="{F67FE6C8-40D4-4FCA-BA23-CACD71D73FCC}" presName="node" presStyleLbl="node1" presStyleIdx="1" presStyleCnt="5">
        <dgm:presLayoutVars>
          <dgm:bulletEnabled val="1"/>
        </dgm:presLayoutVars>
      </dgm:prSet>
      <dgm:spPr/>
      <dgm:t>
        <a:bodyPr/>
        <a:lstStyle/>
        <a:p>
          <a:endParaRPr lang="es-ES"/>
        </a:p>
      </dgm:t>
    </dgm:pt>
    <dgm:pt modelId="{F5746965-9475-4C10-8375-EA5F2BC60A14}" type="pres">
      <dgm:prSet presAssocID="{5ACD1E14-92D3-4FFC-AF33-40E5966228DB}" presName="sibTrans" presStyleLbl="sibTrans2D1" presStyleIdx="1" presStyleCnt="4"/>
      <dgm:spPr/>
      <dgm:t>
        <a:bodyPr/>
        <a:lstStyle/>
        <a:p>
          <a:endParaRPr lang="es-ES"/>
        </a:p>
      </dgm:t>
    </dgm:pt>
    <dgm:pt modelId="{7FE88A27-4E72-49AE-BEB6-A721920BF98C}" type="pres">
      <dgm:prSet presAssocID="{5ACD1E14-92D3-4FFC-AF33-40E5966228DB}" presName="connectorText" presStyleLbl="sibTrans2D1" presStyleIdx="1" presStyleCnt="4"/>
      <dgm:spPr/>
      <dgm:t>
        <a:bodyPr/>
        <a:lstStyle/>
        <a:p>
          <a:endParaRPr lang="es-ES"/>
        </a:p>
      </dgm:t>
    </dgm:pt>
    <dgm:pt modelId="{73A7BD0A-152B-4B8D-A0F3-C971913F501B}" type="pres">
      <dgm:prSet presAssocID="{36B962A2-0CB0-48BA-83DA-8D33E61B506D}" presName="node" presStyleLbl="node1" presStyleIdx="2" presStyleCnt="5">
        <dgm:presLayoutVars>
          <dgm:bulletEnabled val="1"/>
        </dgm:presLayoutVars>
      </dgm:prSet>
      <dgm:spPr/>
      <dgm:t>
        <a:bodyPr/>
        <a:lstStyle/>
        <a:p>
          <a:endParaRPr lang="es-ES"/>
        </a:p>
      </dgm:t>
    </dgm:pt>
    <dgm:pt modelId="{4322E71B-57FB-4CA4-AB8E-CE362D2FB822}" type="pres">
      <dgm:prSet presAssocID="{BFD880BC-4AD4-4F3B-875C-2C2DB5DEC7A9}" presName="sibTrans" presStyleLbl="sibTrans2D1" presStyleIdx="2" presStyleCnt="4"/>
      <dgm:spPr/>
      <dgm:t>
        <a:bodyPr/>
        <a:lstStyle/>
        <a:p>
          <a:endParaRPr lang="es-ES"/>
        </a:p>
      </dgm:t>
    </dgm:pt>
    <dgm:pt modelId="{6D17B934-08A4-49CC-B70F-7BF37A582703}" type="pres">
      <dgm:prSet presAssocID="{BFD880BC-4AD4-4F3B-875C-2C2DB5DEC7A9}" presName="connectorText" presStyleLbl="sibTrans2D1" presStyleIdx="2" presStyleCnt="4"/>
      <dgm:spPr/>
      <dgm:t>
        <a:bodyPr/>
        <a:lstStyle/>
        <a:p>
          <a:endParaRPr lang="es-ES"/>
        </a:p>
      </dgm:t>
    </dgm:pt>
    <dgm:pt modelId="{46951879-FEDB-4006-A17D-C84801F8E9F3}" type="pres">
      <dgm:prSet presAssocID="{87E9387E-BEA3-496A-A0A9-587C95019C53}" presName="node" presStyleLbl="node1" presStyleIdx="3" presStyleCnt="5">
        <dgm:presLayoutVars>
          <dgm:bulletEnabled val="1"/>
        </dgm:presLayoutVars>
      </dgm:prSet>
      <dgm:spPr/>
      <dgm:t>
        <a:bodyPr/>
        <a:lstStyle/>
        <a:p>
          <a:endParaRPr lang="es-ES"/>
        </a:p>
      </dgm:t>
    </dgm:pt>
    <dgm:pt modelId="{1128B3DC-73B9-45BA-ADAA-7A28B4942B67}" type="pres">
      <dgm:prSet presAssocID="{35A66E05-D64F-4D1F-A4BC-67D56A5C8C76}" presName="sibTrans" presStyleLbl="sibTrans2D1" presStyleIdx="3" presStyleCnt="4"/>
      <dgm:spPr/>
      <dgm:t>
        <a:bodyPr/>
        <a:lstStyle/>
        <a:p>
          <a:endParaRPr lang="es-ES"/>
        </a:p>
      </dgm:t>
    </dgm:pt>
    <dgm:pt modelId="{03060D9E-1EA5-44A0-8CEC-352670F0A213}" type="pres">
      <dgm:prSet presAssocID="{35A66E05-D64F-4D1F-A4BC-67D56A5C8C76}" presName="connectorText" presStyleLbl="sibTrans2D1" presStyleIdx="3" presStyleCnt="4"/>
      <dgm:spPr/>
      <dgm:t>
        <a:bodyPr/>
        <a:lstStyle/>
        <a:p>
          <a:endParaRPr lang="es-ES"/>
        </a:p>
      </dgm:t>
    </dgm:pt>
    <dgm:pt modelId="{5168B378-AEE1-45BF-B570-9051F99DC309}" type="pres">
      <dgm:prSet presAssocID="{B3EF395D-C652-41D1-B140-543B8EC75B0E}" presName="node" presStyleLbl="node1" presStyleIdx="4" presStyleCnt="5">
        <dgm:presLayoutVars>
          <dgm:bulletEnabled val="1"/>
        </dgm:presLayoutVars>
      </dgm:prSet>
      <dgm:spPr/>
      <dgm:t>
        <a:bodyPr/>
        <a:lstStyle/>
        <a:p>
          <a:endParaRPr lang="es-ES"/>
        </a:p>
      </dgm:t>
    </dgm:pt>
  </dgm:ptLst>
  <dgm:cxnLst>
    <dgm:cxn modelId="{3E147403-8E3D-4BFB-AC0E-BF3436567E7F}" type="presOf" srcId="{5ACD1E14-92D3-4FFC-AF33-40E5966228DB}" destId="{F5746965-9475-4C10-8375-EA5F2BC60A14}" srcOrd="0" destOrd="0" presId="urn:microsoft.com/office/officeart/2005/8/layout/process1"/>
    <dgm:cxn modelId="{9B8D2210-5036-4C98-A8A4-E3D4931C04B8}" type="presOf" srcId="{F67FE6C8-40D4-4FCA-BA23-CACD71D73FCC}" destId="{16429D46-CB73-4F94-895C-2D26DC1CB293}" srcOrd="0" destOrd="0" presId="urn:microsoft.com/office/officeart/2005/8/layout/process1"/>
    <dgm:cxn modelId="{863372EF-4129-40C2-9326-528CCCB8FE88}" type="presOf" srcId="{4F8B4433-6C4E-4C6A-A614-DDF62D5E4F37}" destId="{CFDD3C68-395E-4DB3-A049-A090979B13B6}" srcOrd="1" destOrd="0" presId="urn:microsoft.com/office/officeart/2005/8/layout/process1"/>
    <dgm:cxn modelId="{F784D97B-8258-4896-A5D7-A262093E6830}" srcId="{6A67DCA6-55C3-4057-B1E7-721E74E073BE}" destId="{1199F38F-140A-41E3-BBB1-39A40D9C0838}" srcOrd="0" destOrd="0" parTransId="{69D2D1A0-FCCF-4E72-AF16-98B7AF520E63}" sibTransId="{4F8B4433-6C4E-4C6A-A614-DDF62D5E4F37}"/>
    <dgm:cxn modelId="{F9EB0523-8ED0-46A6-83EB-25EC09989A44}" type="presOf" srcId="{BFD880BC-4AD4-4F3B-875C-2C2DB5DEC7A9}" destId="{4322E71B-57FB-4CA4-AB8E-CE362D2FB822}" srcOrd="0" destOrd="0" presId="urn:microsoft.com/office/officeart/2005/8/layout/process1"/>
    <dgm:cxn modelId="{C76E0532-E3D3-4F4A-AC53-E6971F66E0D5}" type="presOf" srcId="{35A66E05-D64F-4D1F-A4BC-67D56A5C8C76}" destId="{1128B3DC-73B9-45BA-ADAA-7A28B4942B67}" srcOrd="0" destOrd="0" presId="urn:microsoft.com/office/officeart/2005/8/layout/process1"/>
    <dgm:cxn modelId="{54EA3771-4BB4-4F71-B894-04C9909B4C41}" type="presOf" srcId="{5ACD1E14-92D3-4FFC-AF33-40E5966228DB}" destId="{7FE88A27-4E72-49AE-BEB6-A721920BF98C}" srcOrd="1" destOrd="0" presId="urn:microsoft.com/office/officeart/2005/8/layout/process1"/>
    <dgm:cxn modelId="{21388565-7C6E-47CC-9A73-37D143A066DB}" type="presOf" srcId="{1199F38F-140A-41E3-BBB1-39A40D9C0838}" destId="{16D6915A-1433-401F-958F-FC1FA853122E}" srcOrd="0" destOrd="0" presId="urn:microsoft.com/office/officeart/2005/8/layout/process1"/>
    <dgm:cxn modelId="{05B3EEF3-6C53-43A2-8A33-CB2957AC21AF}" srcId="{6A67DCA6-55C3-4057-B1E7-721E74E073BE}" destId="{F67FE6C8-40D4-4FCA-BA23-CACD71D73FCC}" srcOrd="1" destOrd="0" parTransId="{EE74D698-8C08-4F0A-A1F7-925919B45B35}" sibTransId="{5ACD1E14-92D3-4FFC-AF33-40E5966228DB}"/>
    <dgm:cxn modelId="{BB8D16DD-5183-4C6C-B6CE-AD8957DFC194}" type="presOf" srcId="{87E9387E-BEA3-496A-A0A9-587C95019C53}" destId="{46951879-FEDB-4006-A17D-C84801F8E9F3}" srcOrd="0" destOrd="0" presId="urn:microsoft.com/office/officeart/2005/8/layout/process1"/>
    <dgm:cxn modelId="{7099F391-0E97-4117-A82C-6BC66D25ADBD}" srcId="{6A67DCA6-55C3-4057-B1E7-721E74E073BE}" destId="{87E9387E-BEA3-496A-A0A9-587C95019C53}" srcOrd="3" destOrd="0" parTransId="{D21DABDC-29F2-4004-AD40-E6DB1F465B1C}" sibTransId="{35A66E05-D64F-4D1F-A4BC-67D56A5C8C76}"/>
    <dgm:cxn modelId="{14C8C1F6-5A1A-4A7B-822B-B0DB7B6E4E35}" type="presOf" srcId="{35A66E05-D64F-4D1F-A4BC-67D56A5C8C76}" destId="{03060D9E-1EA5-44A0-8CEC-352670F0A213}" srcOrd="1" destOrd="0" presId="urn:microsoft.com/office/officeart/2005/8/layout/process1"/>
    <dgm:cxn modelId="{767B438F-84B9-4ACA-9255-3EAE03DC7D86}" type="presOf" srcId="{4F8B4433-6C4E-4C6A-A614-DDF62D5E4F37}" destId="{96360DF2-9F51-4EAE-B079-3A1A6C94276D}" srcOrd="0" destOrd="0" presId="urn:microsoft.com/office/officeart/2005/8/layout/process1"/>
    <dgm:cxn modelId="{C0F02478-9048-44CD-8ACB-6AD220CEBFD1}" srcId="{6A67DCA6-55C3-4057-B1E7-721E74E073BE}" destId="{B3EF395D-C652-41D1-B140-543B8EC75B0E}" srcOrd="4" destOrd="0" parTransId="{2744E498-A087-4AB6-BD08-AB59C19DC4A3}" sibTransId="{47DAE6FE-9154-476C-88AE-9C1A8AF98387}"/>
    <dgm:cxn modelId="{69AF68CF-E3B8-4675-BB54-28773D3206C4}" type="presOf" srcId="{B3EF395D-C652-41D1-B140-543B8EC75B0E}" destId="{5168B378-AEE1-45BF-B570-9051F99DC309}" srcOrd="0" destOrd="0" presId="urn:microsoft.com/office/officeart/2005/8/layout/process1"/>
    <dgm:cxn modelId="{A39CF8B1-3583-4BD6-8897-604447CBEF7C}" type="presOf" srcId="{36B962A2-0CB0-48BA-83DA-8D33E61B506D}" destId="{73A7BD0A-152B-4B8D-A0F3-C971913F501B}" srcOrd="0" destOrd="0" presId="urn:microsoft.com/office/officeart/2005/8/layout/process1"/>
    <dgm:cxn modelId="{FCBA03C2-D193-4794-A8A9-3A1B55EBEAAB}" srcId="{6A67DCA6-55C3-4057-B1E7-721E74E073BE}" destId="{36B962A2-0CB0-48BA-83DA-8D33E61B506D}" srcOrd="2" destOrd="0" parTransId="{C9FA356D-B77A-4EF2-8EAA-935BE7D1EE84}" sibTransId="{BFD880BC-4AD4-4F3B-875C-2C2DB5DEC7A9}"/>
    <dgm:cxn modelId="{A0B573B1-6957-46CF-8877-DC7AD1E38C9F}" type="presOf" srcId="{6A67DCA6-55C3-4057-B1E7-721E74E073BE}" destId="{4B6C5D4C-5F1A-4018-9694-6B2E67C6B1FD}" srcOrd="0" destOrd="0" presId="urn:microsoft.com/office/officeart/2005/8/layout/process1"/>
    <dgm:cxn modelId="{A778F205-043A-4781-B7E4-11FBF7E48BD9}" type="presOf" srcId="{BFD880BC-4AD4-4F3B-875C-2C2DB5DEC7A9}" destId="{6D17B934-08A4-49CC-B70F-7BF37A582703}" srcOrd="1" destOrd="0" presId="urn:microsoft.com/office/officeart/2005/8/layout/process1"/>
    <dgm:cxn modelId="{FC48F3DD-B6A8-4A16-AD5A-1C7136CCA3E8}" type="presParOf" srcId="{4B6C5D4C-5F1A-4018-9694-6B2E67C6B1FD}" destId="{16D6915A-1433-401F-958F-FC1FA853122E}" srcOrd="0" destOrd="0" presId="urn:microsoft.com/office/officeart/2005/8/layout/process1"/>
    <dgm:cxn modelId="{C810E340-334D-4A37-AD20-D70F0C9F8A3D}" type="presParOf" srcId="{4B6C5D4C-5F1A-4018-9694-6B2E67C6B1FD}" destId="{96360DF2-9F51-4EAE-B079-3A1A6C94276D}" srcOrd="1" destOrd="0" presId="urn:microsoft.com/office/officeart/2005/8/layout/process1"/>
    <dgm:cxn modelId="{4D08314F-CD38-476A-848B-7B9CF0D8CE95}" type="presParOf" srcId="{96360DF2-9F51-4EAE-B079-3A1A6C94276D}" destId="{CFDD3C68-395E-4DB3-A049-A090979B13B6}" srcOrd="0" destOrd="0" presId="urn:microsoft.com/office/officeart/2005/8/layout/process1"/>
    <dgm:cxn modelId="{7643AE29-3A12-4FEE-B9D6-0FB93F130960}" type="presParOf" srcId="{4B6C5D4C-5F1A-4018-9694-6B2E67C6B1FD}" destId="{16429D46-CB73-4F94-895C-2D26DC1CB293}" srcOrd="2" destOrd="0" presId="urn:microsoft.com/office/officeart/2005/8/layout/process1"/>
    <dgm:cxn modelId="{8059703D-C3D2-400A-AF17-AAD456EA1296}" type="presParOf" srcId="{4B6C5D4C-5F1A-4018-9694-6B2E67C6B1FD}" destId="{F5746965-9475-4C10-8375-EA5F2BC60A14}" srcOrd="3" destOrd="0" presId="urn:microsoft.com/office/officeart/2005/8/layout/process1"/>
    <dgm:cxn modelId="{1ABED7F7-0DF1-4A10-BFC8-18D0E7A1F886}" type="presParOf" srcId="{F5746965-9475-4C10-8375-EA5F2BC60A14}" destId="{7FE88A27-4E72-49AE-BEB6-A721920BF98C}" srcOrd="0" destOrd="0" presId="urn:microsoft.com/office/officeart/2005/8/layout/process1"/>
    <dgm:cxn modelId="{F22EFFD5-18B4-4FCB-BF99-CC0568F98F23}" type="presParOf" srcId="{4B6C5D4C-5F1A-4018-9694-6B2E67C6B1FD}" destId="{73A7BD0A-152B-4B8D-A0F3-C971913F501B}" srcOrd="4" destOrd="0" presId="urn:microsoft.com/office/officeart/2005/8/layout/process1"/>
    <dgm:cxn modelId="{2667BBA8-972F-4428-B84A-A24BF7A1C3D7}" type="presParOf" srcId="{4B6C5D4C-5F1A-4018-9694-6B2E67C6B1FD}" destId="{4322E71B-57FB-4CA4-AB8E-CE362D2FB822}" srcOrd="5" destOrd="0" presId="urn:microsoft.com/office/officeart/2005/8/layout/process1"/>
    <dgm:cxn modelId="{AA8D9EE5-A4AA-4EF6-B384-4A99358EBF60}" type="presParOf" srcId="{4322E71B-57FB-4CA4-AB8E-CE362D2FB822}" destId="{6D17B934-08A4-49CC-B70F-7BF37A582703}" srcOrd="0" destOrd="0" presId="urn:microsoft.com/office/officeart/2005/8/layout/process1"/>
    <dgm:cxn modelId="{C3FED84F-873B-4749-95DC-6A4125BA8313}" type="presParOf" srcId="{4B6C5D4C-5F1A-4018-9694-6B2E67C6B1FD}" destId="{46951879-FEDB-4006-A17D-C84801F8E9F3}" srcOrd="6" destOrd="0" presId="urn:microsoft.com/office/officeart/2005/8/layout/process1"/>
    <dgm:cxn modelId="{80A2D272-9004-44B6-8E9A-1580EB496434}" type="presParOf" srcId="{4B6C5D4C-5F1A-4018-9694-6B2E67C6B1FD}" destId="{1128B3DC-73B9-45BA-ADAA-7A28B4942B67}" srcOrd="7" destOrd="0" presId="urn:microsoft.com/office/officeart/2005/8/layout/process1"/>
    <dgm:cxn modelId="{ED6C334A-1771-47DA-8D60-C245D9654A0C}" type="presParOf" srcId="{1128B3DC-73B9-45BA-ADAA-7A28B4942B67}" destId="{03060D9E-1EA5-44A0-8CEC-352670F0A213}" srcOrd="0" destOrd="0" presId="urn:microsoft.com/office/officeart/2005/8/layout/process1"/>
    <dgm:cxn modelId="{79B30ABD-49C9-401D-8D68-0602584F7D42}" type="presParOf" srcId="{4B6C5D4C-5F1A-4018-9694-6B2E67C6B1FD}" destId="{5168B378-AEE1-45BF-B570-9051F99DC309}"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67DCA6-55C3-4057-B1E7-721E74E073BE}" type="doc">
      <dgm:prSet loTypeId="urn:microsoft.com/office/officeart/2005/8/layout/hProcess3" loCatId="process" qsTypeId="urn:microsoft.com/office/officeart/2005/8/quickstyle/simple2" qsCatId="simple" csTypeId="urn:microsoft.com/office/officeart/2005/8/colors/accent2_1" csCatId="accent2" phldr="1"/>
      <dgm:spPr/>
      <dgm:t>
        <a:bodyPr/>
        <a:lstStyle/>
        <a:p>
          <a:endParaRPr lang="es-ES"/>
        </a:p>
      </dgm:t>
    </dgm:pt>
    <dgm:pt modelId="{1199F38F-140A-41E3-BBB1-39A40D9C0838}">
      <dgm:prSet phldrT="[Texto]" custT="1"/>
      <dgm:spPr/>
      <dgm:t>
        <a:bodyPr/>
        <a:lstStyle/>
        <a:p>
          <a:r>
            <a:rPr lang="es-ES" sz="1800" dirty="0" smtClean="0">
              <a:latin typeface="Times New Roman" panose="02020603050405020304" pitchFamily="18" charset="0"/>
              <a:cs typeface="Times New Roman" panose="02020603050405020304" pitchFamily="18" charset="0"/>
            </a:rPr>
            <a:t>Propuesto por </a:t>
          </a:r>
          <a:r>
            <a:rPr lang="es-ES" sz="1800" dirty="0" err="1" smtClean="0">
              <a:latin typeface="Times New Roman" panose="02020603050405020304" pitchFamily="18" charset="0"/>
              <a:cs typeface="Times New Roman" panose="02020603050405020304" pitchFamily="18" charset="0"/>
            </a:rPr>
            <a:t>Zeithaml</a:t>
          </a:r>
          <a:r>
            <a:rPr lang="es-ES" sz="1800" dirty="0" smtClean="0">
              <a:latin typeface="Times New Roman" panose="02020603050405020304" pitchFamily="18" charset="0"/>
              <a:cs typeface="Times New Roman" panose="02020603050405020304" pitchFamily="18" charset="0"/>
            </a:rPr>
            <a:t>, </a:t>
          </a:r>
          <a:r>
            <a:rPr lang="es-ES" sz="1800" dirty="0" err="1" smtClean="0">
              <a:latin typeface="Times New Roman" panose="02020603050405020304" pitchFamily="18" charset="0"/>
              <a:cs typeface="Times New Roman" panose="02020603050405020304" pitchFamily="18" charset="0"/>
            </a:rPr>
            <a:t>Parasuraman</a:t>
          </a:r>
          <a:r>
            <a:rPr lang="es-ES" sz="1800" dirty="0" smtClean="0">
              <a:latin typeface="Times New Roman" panose="02020603050405020304" pitchFamily="18" charset="0"/>
              <a:cs typeface="Times New Roman" panose="02020603050405020304" pitchFamily="18" charset="0"/>
            </a:rPr>
            <a:t> y Berry</a:t>
          </a:r>
        </a:p>
      </dgm:t>
    </dgm:pt>
    <dgm:pt modelId="{69D2D1A0-FCCF-4E72-AF16-98B7AF520E63}" type="parTrans" cxnId="{F784D97B-8258-4896-A5D7-A262093E6830}">
      <dgm:prSet/>
      <dgm:spPr/>
      <dgm:t>
        <a:bodyPr/>
        <a:lstStyle/>
        <a:p>
          <a:endParaRPr lang="es-ES" sz="2000">
            <a:latin typeface="Times New Roman" panose="02020603050405020304" pitchFamily="18" charset="0"/>
            <a:cs typeface="Times New Roman" panose="02020603050405020304" pitchFamily="18" charset="0"/>
          </a:endParaRPr>
        </a:p>
      </dgm:t>
    </dgm:pt>
    <dgm:pt modelId="{4F8B4433-6C4E-4C6A-A614-DDF62D5E4F37}" type="sibTrans" cxnId="{F784D97B-8258-4896-A5D7-A262093E6830}">
      <dgm:prSet custT="1"/>
      <dgm:spPr/>
      <dgm:t>
        <a:bodyPr/>
        <a:lstStyle/>
        <a:p>
          <a:endParaRPr lang="es-ES" sz="2400">
            <a:latin typeface="Times New Roman" panose="02020603050405020304" pitchFamily="18" charset="0"/>
            <a:cs typeface="Times New Roman" panose="02020603050405020304" pitchFamily="18" charset="0"/>
          </a:endParaRPr>
        </a:p>
      </dgm:t>
    </dgm:pt>
    <dgm:pt modelId="{36B962A2-0CB0-48BA-83DA-8D33E61B506D}">
      <dgm:prSet custT="1"/>
      <dgm:spPr/>
      <dgm:t>
        <a:bodyPr/>
        <a:lstStyle/>
        <a:p>
          <a:r>
            <a:rPr lang="es-EC" sz="1800" b="0" i="0" dirty="0" smtClean="0">
              <a:latin typeface="Times New Roman" panose="02020603050405020304" pitchFamily="18" charset="0"/>
              <a:cs typeface="Times New Roman" panose="02020603050405020304" pitchFamily="18" charset="0"/>
            </a:rPr>
            <a:t>Está diseñado para comprender y evaluar las expectativas de los clientes.</a:t>
          </a:r>
          <a:endParaRPr lang="es-EC" sz="1800" b="0" i="0" dirty="0">
            <a:latin typeface="Times New Roman" panose="02020603050405020304" pitchFamily="18" charset="0"/>
            <a:cs typeface="Times New Roman" panose="02020603050405020304" pitchFamily="18" charset="0"/>
          </a:endParaRPr>
        </a:p>
      </dgm:t>
    </dgm:pt>
    <dgm:pt modelId="{C9FA356D-B77A-4EF2-8EAA-935BE7D1EE84}" type="parTrans" cxnId="{FCBA03C2-D193-4794-A8A9-3A1B55EBEAAB}">
      <dgm:prSet/>
      <dgm:spPr/>
      <dgm:t>
        <a:bodyPr/>
        <a:lstStyle/>
        <a:p>
          <a:endParaRPr lang="es-ES" sz="2000">
            <a:latin typeface="Times New Roman" panose="02020603050405020304" pitchFamily="18" charset="0"/>
            <a:cs typeface="Times New Roman" panose="02020603050405020304" pitchFamily="18" charset="0"/>
          </a:endParaRPr>
        </a:p>
      </dgm:t>
    </dgm:pt>
    <dgm:pt modelId="{BFD880BC-4AD4-4F3B-875C-2C2DB5DEC7A9}" type="sibTrans" cxnId="{FCBA03C2-D193-4794-A8A9-3A1B55EBEAAB}">
      <dgm:prSet custT="1"/>
      <dgm:spPr/>
      <dgm:t>
        <a:bodyPr/>
        <a:lstStyle/>
        <a:p>
          <a:endParaRPr lang="es-ES" sz="2800">
            <a:latin typeface="Times New Roman" panose="02020603050405020304" pitchFamily="18" charset="0"/>
            <a:cs typeface="Times New Roman" panose="02020603050405020304" pitchFamily="18" charset="0"/>
          </a:endParaRPr>
        </a:p>
      </dgm:t>
    </dgm:pt>
    <dgm:pt modelId="{F67FE6C8-40D4-4FCA-BA23-CACD71D73FCC}">
      <dgm:prSet custT="1"/>
      <dgm:spPr/>
      <dgm:t>
        <a:bodyPr/>
        <a:lstStyle/>
        <a:p>
          <a:r>
            <a:rPr lang="es-EC" sz="1800" dirty="0" smtClean="0">
              <a:latin typeface="Times New Roman" panose="02020603050405020304" pitchFamily="18" charset="0"/>
              <a:cs typeface="Times New Roman" panose="02020603050405020304" pitchFamily="18" charset="0"/>
            </a:rPr>
            <a:t>Su propósito es mejorar la calidad de servicio ofrecida por una organización</a:t>
          </a:r>
          <a:endParaRPr lang="es-EC" sz="1800" dirty="0">
            <a:latin typeface="Times New Roman" panose="02020603050405020304" pitchFamily="18" charset="0"/>
            <a:cs typeface="Times New Roman" panose="02020603050405020304" pitchFamily="18" charset="0"/>
          </a:endParaRPr>
        </a:p>
      </dgm:t>
    </dgm:pt>
    <dgm:pt modelId="{5ACD1E14-92D3-4FFC-AF33-40E5966228DB}" type="sibTrans" cxnId="{05B3EEF3-6C53-43A2-8A33-CB2957AC21AF}">
      <dgm:prSet custT="1"/>
      <dgm:spPr/>
      <dgm:t>
        <a:bodyPr/>
        <a:lstStyle/>
        <a:p>
          <a:endParaRPr lang="es-ES" sz="2400">
            <a:latin typeface="Times New Roman" panose="02020603050405020304" pitchFamily="18" charset="0"/>
            <a:cs typeface="Times New Roman" panose="02020603050405020304" pitchFamily="18" charset="0"/>
          </a:endParaRPr>
        </a:p>
      </dgm:t>
    </dgm:pt>
    <dgm:pt modelId="{EE74D698-8C08-4F0A-A1F7-925919B45B35}" type="parTrans" cxnId="{05B3EEF3-6C53-43A2-8A33-CB2957AC21AF}">
      <dgm:prSet/>
      <dgm:spPr/>
      <dgm:t>
        <a:bodyPr/>
        <a:lstStyle/>
        <a:p>
          <a:endParaRPr lang="es-ES" sz="2000">
            <a:latin typeface="Times New Roman" panose="02020603050405020304" pitchFamily="18" charset="0"/>
            <a:cs typeface="Times New Roman" panose="02020603050405020304" pitchFamily="18" charset="0"/>
          </a:endParaRPr>
        </a:p>
      </dgm:t>
    </dgm:pt>
    <dgm:pt modelId="{B3EF395D-C652-41D1-B140-543B8EC75B0E}">
      <dgm:prSet custT="1"/>
      <dgm:spPr/>
      <dgm:t>
        <a:bodyPr/>
        <a:lstStyle/>
        <a:p>
          <a:r>
            <a:rPr lang="es-EC" sz="1800" dirty="0" smtClean="0">
              <a:latin typeface="Times New Roman" panose="02020603050405020304" pitchFamily="18" charset="0"/>
              <a:cs typeface="Times New Roman" panose="02020603050405020304" pitchFamily="18" charset="0"/>
            </a:rPr>
            <a:t>El modelo </a:t>
          </a:r>
          <a:r>
            <a:rPr lang="es-EC" sz="1800" dirty="0" err="1" smtClean="0">
              <a:latin typeface="Times New Roman" panose="02020603050405020304" pitchFamily="18" charset="0"/>
              <a:cs typeface="Times New Roman" panose="02020603050405020304" pitchFamily="18" charset="0"/>
            </a:rPr>
            <a:t>Servqual</a:t>
          </a:r>
          <a:r>
            <a:rPr lang="es-EC" sz="1800" dirty="0" smtClean="0">
              <a:latin typeface="Times New Roman" panose="02020603050405020304" pitchFamily="18" charset="0"/>
              <a:cs typeface="Times New Roman" panose="02020603050405020304" pitchFamily="18" charset="0"/>
            </a:rPr>
            <a:t> mide lo que el cliente espera de la organización en cinco dimensiones</a:t>
          </a:r>
          <a:endParaRPr lang="es-EC" sz="1800" dirty="0">
            <a:latin typeface="Times New Roman" panose="02020603050405020304" pitchFamily="18" charset="0"/>
            <a:cs typeface="Times New Roman" panose="02020603050405020304" pitchFamily="18" charset="0"/>
          </a:endParaRPr>
        </a:p>
      </dgm:t>
    </dgm:pt>
    <dgm:pt modelId="{2744E498-A087-4AB6-BD08-AB59C19DC4A3}" type="parTrans" cxnId="{C0F02478-9048-44CD-8ACB-6AD220CEBFD1}">
      <dgm:prSet/>
      <dgm:spPr/>
      <dgm:t>
        <a:bodyPr/>
        <a:lstStyle/>
        <a:p>
          <a:endParaRPr lang="es-ES"/>
        </a:p>
      </dgm:t>
    </dgm:pt>
    <dgm:pt modelId="{47DAE6FE-9154-476C-88AE-9C1A8AF98387}" type="sibTrans" cxnId="{C0F02478-9048-44CD-8ACB-6AD220CEBFD1}">
      <dgm:prSet/>
      <dgm:spPr/>
      <dgm:t>
        <a:bodyPr/>
        <a:lstStyle/>
        <a:p>
          <a:endParaRPr lang="es-ES"/>
        </a:p>
      </dgm:t>
    </dgm:pt>
    <dgm:pt modelId="{F95754DF-9FD4-4E08-A238-93E092FF064F}" type="pres">
      <dgm:prSet presAssocID="{6A67DCA6-55C3-4057-B1E7-721E74E073BE}" presName="Name0" presStyleCnt="0">
        <dgm:presLayoutVars>
          <dgm:dir/>
          <dgm:animLvl val="lvl"/>
          <dgm:resizeHandles val="exact"/>
        </dgm:presLayoutVars>
      </dgm:prSet>
      <dgm:spPr/>
      <dgm:t>
        <a:bodyPr/>
        <a:lstStyle/>
        <a:p>
          <a:endParaRPr lang="es-ES"/>
        </a:p>
      </dgm:t>
    </dgm:pt>
    <dgm:pt modelId="{E4D17FC2-61AB-4221-A373-2E29CB408827}" type="pres">
      <dgm:prSet presAssocID="{6A67DCA6-55C3-4057-B1E7-721E74E073BE}" presName="dummy" presStyleCnt="0"/>
      <dgm:spPr/>
    </dgm:pt>
    <dgm:pt modelId="{B9C7351E-9DBF-46E7-B33E-479ADAFD8E34}" type="pres">
      <dgm:prSet presAssocID="{6A67DCA6-55C3-4057-B1E7-721E74E073BE}" presName="linH" presStyleCnt="0"/>
      <dgm:spPr/>
    </dgm:pt>
    <dgm:pt modelId="{D2A7B4BE-C652-4886-9ED6-A5B110576207}" type="pres">
      <dgm:prSet presAssocID="{6A67DCA6-55C3-4057-B1E7-721E74E073BE}" presName="padding1" presStyleCnt="0"/>
      <dgm:spPr/>
    </dgm:pt>
    <dgm:pt modelId="{5EABCB03-C330-45D3-95F3-3B875EB477D9}" type="pres">
      <dgm:prSet presAssocID="{1199F38F-140A-41E3-BBB1-39A40D9C0838}" presName="linV" presStyleCnt="0"/>
      <dgm:spPr/>
    </dgm:pt>
    <dgm:pt modelId="{56FEA4BA-149E-4C09-9A01-AA398B05C77B}" type="pres">
      <dgm:prSet presAssocID="{1199F38F-140A-41E3-BBB1-39A40D9C0838}" presName="spVertical1" presStyleCnt="0"/>
      <dgm:spPr/>
    </dgm:pt>
    <dgm:pt modelId="{7462D2DE-C609-46EE-95BD-1865237EB001}" type="pres">
      <dgm:prSet presAssocID="{1199F38F-140A-41E3-BBB1-39A40D9C0838}" presName="parTx" presStyleLbl="revTx" presStyleIdx="0" presStyleCnt="4">
        <dgm:presLayoutVars>
          <dgm:chMax val="0"/>
          <dgm:chPref val="0"/>
          <dgm:bulletEnabled val="1"/>
        </dgm:presLayoutVars>
      </dgm:prSet>
      <dgm:spPr/>
      <dgm:t>
        <a:bodyPr/>
        <a:lstStyle/>
        <a:p>
          <a:endParaRPr lang="es-ES"/>
        </a:p>
      </dgm:t>
    </dgm:pt>
    <dgm:pt modelId="{3EE4B74E-0169-40CD-A5DC-58B64D6352DF}" type="pres">
      <dgm:prSet presAssocID="{1199F38F-140A-41E3-BBB1-39A40D9C0838}" presName="spVertical2" presStyleCnt="0"/>
      <dgm:spPr/>
    </dgm:pt>
    <dgm:pt modelId="{79970C5D-C9CF-4919-81C6-E5D998799B89}" type="pres">
      <dgm:prSet presAssocID="{1199F38F-140A-41E3-BBB1-39A40D9C0838}" presName="spVertical3" presStyleCnt="0"/>
      <dgm:spPr/>
    </dgm:pt>
    <dgm:pt modelId="{F7DB92E5-44DB-4E2F-B03D-E378E87DA172}" type="pres">
      <dgm:prSet presAssocID="{4F8B4433-6C4E-4C6A-A614-DDF62D5E4F37}" presName="space" presStyleCnt="0"/>
      <dgm:spPr/>
    </dgm:pt>
    <dgm:pt modelId="{823D98D7-65E0-4566-B783-58E6796E9748}" type="pres">
      <dgm:prSet presAssocID="{F67FE6C8-40D4-4FCA-BA23-CACD71D73FCC}" presName="linV" presStyleCnt="0"/>
      <dgm:spPr/>
    </dgm:pt>
    <dgm:pt modelId="{68E3DBC0-D46A-42CE-9EE1-D8279431E6BD}" type="pres">
      <dgm:prSet presAssocID="{F67FE6C8-40D4-4FCA-BA23-CACD71D73FCC}" presName="spVertical1" presStyleCnt="0"/>
      <dgm:spPr/>
    </dgm:pt>
    <dgm:pt modelId="{B13BAD2C-D96B-463A-8694-8C4818B86D75}" type="pres">
      <dgm:prSet presAssocID="{F67FE6C8-40D4-4FCA-BA23-CACD71D73FCC}" presName="parTx" presStyleLbl="revTx" presStyleIdx="1" presStyleCnt="4">
        <dgm:presLayoutVars>
          <dgm:chMax val="0"/>
          <dgm:chPref val="0"/>
          <dgm:bulletEnabled val="1"/>
        </dgm:presLayoutVars>
      </dgm:prSet>
      <dgm:spPr/>
      <dgm:t>
        <a:bodyPr/>
        <a:lstStyle/>
        <a:p>
          <a:endParaRPr lang="es-ES"/>
        </a:p>
      </dgm:t>
    </dgm:pt>
    <dgm:pt modelId="{A10BCFBE-2106-44AE-8AAB-383238886E01}" type="pres">
      <dgm:prSet presAssocID="{F67FE6C8-40D4-4FCA-BA23-CACD71D73FCC}" presName="spVertical2" presStyleCnt="0"/>
      <dgm:spPr/>
    </dgm:pt>
    <dgm:pt modelId="{8576D250-2F02-40F9-B93D-C50242F0B9A7}" type="pres">
      <dgm:prSet presAssocID="{F67FE6C8-40D4-4FCA-BA23-CACD71D73FCC}" presName="spVertical3" presStyleCnt="0"/>
      <dgm:spPr/>
    </dgm:pt>
    <dgm:pt modelId="{5B5DB780-C542-4EFB-A109-625CEA17EC19}" type="pres">
      <dgm:prSet presAssocID="{5ACD1E14-92D3-4FFC-AF33-40E5966228DB}" presName="space" presStyleCnt="0"/>
      <dgm:spPr/>
    </dgm:pt>
    <dgm:pt modelId="{FC6F0367-E54E-4A59-BDA3-65445478474F}" type="pres">
      <dgm:prSet presAssocID="{36B962A2-0CB0-48BA-83DA-8D33E61B506D}" presName="linV" presStyleCnt="0"/>
      <dgm:spPr/>
    </dgm:pt>
    <dgm:pt modelId="{C067A742-9E44-4E03-ADA9-384EA354AA92}" type="pres">
      <dgm:prSet presAssocID="{36B962A2-0CB0-48BA-83DA-8D33E61B506D}" presName="spVertical1" presStyleCnt="0"/>
      <dgm:spPr/>
    </dgm:pt>
    <dgm:pt modelId="{5FB6BCC5-92F1-42A5-A6C1-A16EBC10B057}" type="pres">
      <dgm:prSet presAssocID="{36B962A2-0CB0-48BA-83DA-8D33E61B506D}" presName="parTx" presStyleLbl="revTx" presStyleIdx="2" presStyleCnt="4">
        <dgm:presLayoutVars>
          <dgm:chMax val="0"/>
          <dgm:chPref val="0"/>
          <dgm:bulletEnabled val="1"/>
        </dgm:presLayoutVars>
      </dgm:prSet>
      <dgm:spPr/>
      <dgm:t>
        <a:bodyPr/>
        <a:lstStyle/>
        <a:p>
          <a:endParaRPr lang="es-ES"/>
        </a:p>
      </dgm:t>
    </dgm:pt>
    <dgm:pt modelId="{9CEF0BC9-F69E-416C-8F9F-5453DE68283A}" type="pres">
      <dgm:prSet presAssocID="{36B962A2-0CB0-48BA-83DA-8D33E61B506D}" presName="spVertical2" presStyleCnt="0"/>
      <dgm:spPr/>
    </dgm:pt>
    <dgm:pt modelId="{FE384AB6-E314-4D8C-AE16-A2ED42537094}" type="pres">
      <dgm:prSet presAssocID="{36B962A2-0CB0-48BA-83DA-8D33E61B506D}" presName="spVertical3" presStyleCnt="0"/>
      <dgm:spPr/>
    </dgm:pt>
    <dgm:pt modelId="{44792F46-C71C-4DF3-86E8-048ABDBE23F4}" type="pres">
      <dgm:prSet presAssocID="{BFD880BC-4AD4-4F3B-875C-2C2DB5DEC7A9}" presName="space" presStyleCnt="0"/>
      <dgm:spPr/>
    </dgm:pt>
    <dgm:pt modelId="{1D7F6CCF-FB95-45F4-8C11-696E4B2422B8}" type="pres">
      <dgm:prSet presAssocID="{B3EF395D-C652-41D1-B140-543B8EC75B0E}" presName="linV" presStyleCnt="0"/>
      <dgm:spPr/>
    </dgm:pt>
    <dgm:pt modelId="{883755ED-564E-4508-B09B-B4E9214F836D}" type="pres">
      <dgm:prSet presAssocID="{B3EF395D-C652-41D1-B140-543B8EC75B0E}" presName="spVertical1" presStyleCnt="0"/>
      <dgm:spPr/>
    </dgm:pt>
    <dgm:pt modelId="{C00DF638-9502-4B73-A1D5-4DC770B0BE53}" type="pres">
      <dgm:prSet presAssocID="{B3EF395D-C652-41D1-B140-543B8EC75B0E}" presName="parTx" presStyleLbl="revTx" presStyleIdx="3" presStyleCnt="4">
        <dgm:presLayoutVars>
          <dgm:chMax val="0"/>
          <dgm:chPref val="0"/>
          <dgm:bulletEnabled val="1"/>
        </dgm:presLayoutVars>
      </dgm:prSet>
      <dgm:spPr/>
      <dgm:t>
        <a:bodyPr/>
        <a:lstStyle/>
        <a:p>
          <a:endParaRPr lang="es-ES"/>
        </a:p>
      </dgm:t>
    </dgm:pt>
    <dgm:pt modelId="{35FCCF7A-9796-4699-BC74-978DBF222B6A}" type="pres">
      <dgm:prSet presAssocID="{B3EF395D-C652-41D1-B140-543B8EC75B0E}" presName="spVertical2" presStyleCnt="0"/>
      <dgm:spPr/>
    </dgm:pt>
    <dgm:pt modelId="{51E40079-133F-43CA-AF85-169F78525BB8}" type="pres">
      <dgm:prSet presAssocID="{B3EF395D-C652-41D1-B140-543B8EC75B0E}" presName="spVertical3" presStyleCnt="0"/>
      <dgm:spPr/>
    </dgm:pt>
    <dgm:pt modelId="{9D914F07-8675-436D-AD1F-0135756165F8}" type="pres">
      <dgm:prSet presAssocID="{6A67DCA6-55C3-4057-B1E7-721E74E073BE}" presName="padding2" presStyleCnt="0"/>
      <dgm:spPr/>
    </dgm:pt>
    <dgm:pt modelId="{CDED6D44-0522-445E-A139-0054112DF87C}" type="pres">
      <dgm:prSet presAssocID="{6A67DCA6-55C3-4057-B1E7-721E74E073BE}" presName="negArrow" presStyleCnt="0"/>
      <dgm:spPr/>
    </dgm:pt>
    <dgm:pt modelId="{0196A333-60D5-468B-BE9C-079128A69098}" type="pres">
      <dgm:prSet presAssocID="{6A67DCA6-55C3-4057-B1E7-721E74E073BE}" presName="backgroundArrow" presStyleLbl="node1" presStyleIdx="0" presStyleCnt="1"/>
      <dgm:spPr/>
    </dgm:pt>
  </dgm:ptLst>
  <dgm:cxnLst>
    <dgm:cxn modelId="{F608F0B5-4F1F-497B-B32A-607A0080B9A0}" type="presOf" srcId="{1199F38F-140A-41E3-BBB1-39A40D9C0838}" destId="{7462D2DE-C609-46EE-95BD-1865237EB001}" srcOrd="0" destOrd="0" presId="urn:microsoft.com/office/officeart/2005/8/layout/hProcess3"/>
    <dgm:cxn modelId="{F784D97B-8258-4896-A5D7-A262093E6830}" srcId="{6A67DCA6-55C3-4057-B1E7-721E74E073BE}" destId="{1199F38F-140A-41E3-BBB1-39A40D9C0838}" srcOrd="0" destOrd="0" parTransId="{69D2D1A0-FCCF-4E72-AF16-98B7AF520E63}" sibTransId="{4F8B4433-6C4E-4C6A-A614-DDF62D5E4F37}"/>
    <dgm:cxn modelId="{606DF057-5DB5-4A10-93CF-E62E7AFA9C84}" type="presOf" srcId="{B3EF395D-C652-41D1-B140-543B8EC75B0E}" destId="{C00DF638-9502-4B73-A1D5-4DC770B0BE53}" srcOrd="0" destOrd="0" presId="urn:microsoft.com/office/officeart/2005/8/layout/hProcess3"/>
    <dgm:cxn modelId="{05B3EEF3-6C53-43A2-8A33-CB2957AC21AF}" srcId="{6A67DCA6-55C3-4057-B1E7-721E74E073BE}" destId="{F67FE6C8-40D4-4FCA-BA23-CACD71D73FCC}" srcOrd="1" destOrd="0" parTransId="{EE74D698-8C08-4F0A-A1F7-925919B45B35}" sibTransId="{5ACD1E14-92D3-4FFC-AF33-40E5966228DB}"/>
    <dgm:cxn modelId="{76654E73-B814-4C13-A1AD-6A57CC649767}" type="presOf" srcId="{6A67DCA6-55C3-4057-B1E7-721E74E073BE}" destId="{F95754DF-9FD4-4E08-A238-93E092FF064F}" srcOrd="0" destOrd="0" presId="urn:microsoft.com/office/officeart/2005/8/layout/hProcess3"/>
    <dgm:cxn modelId="{0FF6F1F6-7C6C-47B3-BDA6-92571589C604}" type="presOf" srcId="{F67FE6C8-40D4-4FCA-BA23-CACD71D73FCC}" destId="{B13BAD2C-D96B-463A-8694-8C4818B86D75}" srcOrd="0" destOrd="0" presId="urn:microsoft.com/office/officeart/2005/8/layout/hProcess3"/>
    <dgm:cxn modelId="{1A46BDF8-53A4-45CD-AD06-8F78F4BAADCB}" type="presOf" srcId="{36B962A2-0CB0-48BA-83DA-8D33E61B506D}" destId="{5FB6BCC5-92F1-42A5-A6C1-A16EBC10B057}" srcOrd="0" destOrd="0" presId="urn:microsoft.com/office/officeart/2005/8/layout/hProcess3"/>
    <dgm:cxn modelId="{C0F02478-9048-44CD-8ACB-6AD220CEBFD1}" srcId="{6A67DCA6-55C3-4057-B1E7-721E74E073BE}" destId="{B3EF395D-C652-41D1-B140-543B8EC75B0E}" srcOrd="3" destOrd="0" parTransId="{2744E498-A087-4AB6-BD08-AB59C19DC4A3}" sibTransId="{47DAE6FE-9154-476C-88AE-9C1A8AF98387}"/>
    <dgm:cxn modelId="{FCBA03C2-D193-4794-A8A9-3A1B55EBEAAB}" srcId="{6A67DCA6-55C3-4057-B1E7-721E74E073BE}" destId="{36B962A2-0CB0-48BA-83DA-8D33E61B506D}" srcOrd="2" destOrd="0" parTransId="{C9FA356D-B77A-4EF2-8EAA-935BE7D1EE84}" sibTransId="{BFD880BC-4AD4-4F3B-875C-2C2DB5DEC7A9}"/>
    <dgm:cxn modelId="{3E7BC62B-6D54-4AA9-970C-76FD361E226A}" type="presParOf" srcId="{F95754DF-9FD4-4E08-A238-93E092FF064F}" destId="{E4D17FC2-61AB-4221-A373-2E29CB408827}" srcOrd="0" destOrd="0" presId="urn:microsoft.com/office/officeart/2005/8/layout/hProcess3"/>
    <dgm:cxn modelId="{205C542B-B3F0-425B-A82E-AA6A5FA32BD0}" type="presParOf" srcId="{F95754DF-9FD4-4E08-A238-93E092FF064F}" destId="{B9C7351E-9DBF-46E7-B33E-479ADAFD8E34}" srcOrd="1" destOrd="0" presId="urn:microsoft.com/office/officeart/2005/8/layout/hProcess3"/>
    <dgm:cxn modelId="{E63BECC1-6D47-4C4C-8C0E-BD0F27366E95}" type="presParOf" srcId="{B9C7351E-9DBF-46E7-B33E-479ADAFD8E34}" destId="{D2A7B4BE-C652-4886-9ED6-A5B110576207}" srcOrd="0" destOrd="0" presId="urn:microsoft.com/office/officeart/2005/8/layout/hProcess3"/>
    <dgm:cxn modelId="{B1F36808-4486-4A58-96AD-CF1E3B89C503}" type="presParOf" srcId="{B9C7351E-9DBF-46E7-B33E-479ADAFD8E34}" destId="{5EABCB03-C330-45D3-95F3-3B875EB477D9}" srcOrd="1" destOrd="0" presId="urn:microsoft.com/office/officeart/2005/8/layout/hProcess3"/>
    <dgm:cxn modelId="{8E55B8E7-EA9C-40BD-9F88-A74F1E264634}" type="presParOf" srcId="{5EABCB03-C330-45D3-95F3-3B875EB477D9}" destId="{56FEA4BA-149E-4C09-9A01-AA398B05C77B}" srcOrd="0" destOrd="0" presId="urn:microsoft.com/office/officeart/2005/8/layout/hProcess3"/>
    <dgm:cxn modelId="{61691975-9429-40F8-AF5D-10980968E1F9}" type="presParOf" srcId="{5EABCB03-C330-45D3-95F3-3B875EB477D9}" destId="{7462D2DE-C609-46EE-95BD-1865237EB001}" srcOrd="1" destOrd="0" presId="urn:microsoft.com/office/officeart/2005/8/layout/hProcess3"/>
    <dgm:cxn modelId="{2C2162DE-0EFB-4E72-B427-F751E5F3F674}" type="presParOf" srcId="{5EABCB03-C330-45D3-95F3-3B875EB477D9}" destId="{3EE4B74E-0169-40CD-A5DC-58B64D6352DF}" srcOrd="2" destOrd="0" presId="urn:microsoft.com/office/officeart/2005/8/layout/hProcess3"/>
    <dgm:cxn modelId="{C8ADF35C-44EF-4C65-8730-61106090D793}" type="presParOf" srcId="{5EABCB03-C330-45D3-95F3-3B875EB477D9}" destId="{79970C5D-C9CF-4919-81C6-E5D998799B89}" srcOrd="3" destOrd="0" presId="urn:microsoft.com/office/officeart/2005/8/layout/hProcess3"/>
    <dgm:cxn modelId="{8E2F4D61-76E0-4F31-A214-18E30F11FED6}" type="presParOf" srcId="{B9C7351E-9DBF-46E7-B33E-479ADAFD8E34}" destId="{F7DB92E5-44DB-4E2F-B03D-E378E87DA172}" srcOrd="2" destOrd="0" presId="urn:microsoft.com/office/officeart/2005/8/layout/hProcess3"/>
    <dgm:cxn modelId="{CD43FD2B-35D1-4C1E-919C-B7869711217E}" type="presParOf" srcId="{B9C7351E-9DBF-46E7-B33E-479ADAFD8E34}" destId="{823D98D7-65E0-4566-B783-58E6796E9748}" srcOrd="3" destOrd="0" presId="urn:microsoft.com/office/officeart/2005/8/layout/hProcess3"/>
    <dgm:cxn modelId="{DA8CF91F-74FC-4226-A115-C476C5BE2088}" type="presParOf" srcId="{823D98D7-65E0-4566-B783-58E6796E9748}" destId="{68E3DBC0-D46A-42CE-9EE1-D8279431E6BD}" srcOrd="0" destOrd="0" presId="urn:microsoft.com/office/officeart/2005/8/layout/hProcess3"/>
    <dgm:cxn modelId="{1B1B7996-2F22-4DB7-8A19-A0A4791B9844}" type="presParOf" srcId="{823D98D7-65E0-4566-B783-58E6796E9748}" destId="{B13BAD2C-D96B-463A-8694-8C4818B86D75}" srcOrd="1" destOrd="0" presId="urn:microsoft.com/office/officeart/2005/8/layout/hProcess3"/>
    <dgm:cxn modelId="{89EC4921-8A06-4F53-9502-C383941949E3}" type="presParOf" srcId="{823D98D7-65E0-4566-B783-58E6796E9748}" destId="{A10BCFBE-2106-44AE-8AAB-383238886E01}" srcOrd="2" destOrd="0" presId="urn:microsoft.com/office/officeart/2005/8/layout/hProcess3"/>
    <dgm:cxn modelId="{64C68432-A777-4B5E-87A3-FDC240915BC2}" type="presParOf" srcId="{823D98D7-65E0-4566-B783-58E6796E9748}" destId="{8576D250-2F02-40F9-B93D-C50242F0B9A7}" srcOrd="3" destOrd="0" presId="urn:microsoft.com/office/officeart/2005/8/layout/hProcess3"/>
    <dgm:cxn modelId="{D2A7A6D9-71B8-4E1E-9EAE-D75DB3072CDF}" type="presParOf" srcId="{B9C7351E-9DBF-46E7-B33E-479ADAFD8E34}" destId="{5B5DB780-C542-4EFB-A109-625CEA17EC19}" srcOrd="4" destOrd="0" presId="urn:microsoft.com/office/officeart/2005/8/layout/hProcess3"/>
    <dgm:cxn modelId="{BD932838-F8FF-4AE0-B627-751E3576D2BA}" type="presParOf" srcId="{B9C7351E-9DBF-46E7-B33E-479ADAFD8E34}" destId="{FC6F0367-E54E-4A59-BDA3-65445478474F}" srcOrd="5" destOrd="0" presId="urn:microsoft.com/office/officeart/2005/8/layout/hProcess3"/>
    <dgm:cxn modelId="{D84088DB-65F8-471C-9FEA-E075D2726C81}" type="presParOf" srcId="{FC6F0367-E54E-4A59-BDA3-65445478474F}" destId="{C067A742-9E44-4E03-ADA9-384EA354AA92}" srcOrd="0" destOrd="0" presId="urn:microsoft.com/office/officeart/2005/8/layout/hProcess3"/>
    <dgm:cxn modelId="{B7565C1F-15CF-4CE1-AE69-4987ED61AA5B}" type="presParOf" srcId="{FC6F0367-E54E-4A59-BDA3-65445478474F}" destId="{5FB6BCC5-92F1-42A5-A6C1-A16EBC10B057}" srcOrd="1" destOrd="0" presId="urn:microsoft.com/office/officeart/2005/8/layout/hProcess3"/>
    <dgm:cxn modelId="{FF53FE1C-E0F7-49C8-99A8-D719AE5FCE2C}" type="presParOf" srcId="{FC6F0367-E54E-4A59-BDA3-65445478474F}" destId="{9CEF0BC9-F69E-416C-8F9F-5453DE68283A}" srcOrd="2" destOrd="0" presId="urn:microsoft.com/office/officeart/2005/8/layout/hProcess3"/>
    <dgm:cxn modelId="{12BD2D85-C834-4512-B3FF-D48CA1C2E88C}" type="presParOf" srcId="{FC6F0367-E54E-4A59-BDA3-65445478474F}" destId="{FE384AB6-E314-4D8C-AE16-A2ED42537094}" srcOrd="3" destOrd="0" presId="urn:microsoft.com/office/officeart/2005/8/layout/hProcess3"/>
    <dgm:cxn modelId="{89D29BBF-4A5F-4DE3-9FD9-10240D5B987C}" type="presParOf" srcId="{B9C7351E-9DBF-46E7-B33E-479ADAFD8E34}" destId="{44792F46-C71C-4DF3-86E8-048ABDBE23F4}" srcOrd="6" destOrd="0" presId="urn:microsoft.com/office/officeart/2005/8/layout/hProcess3"/>
    <dgm:cxn modelId="{AFA9EE18-DC2E-4BC7-A2C0-108588E380AD}" type="presParOf" srcId="{B9C7351E-9DBF-46E7-B33E-479ADAFD8E34}" destId="{1D7F6CCF-FB95-45F4-8C11-696E4B2422B8}" srcOrd="7" destOrd="0" presId="urn:microsoft.com/office/officeart/2005/8/layout/hProcess3"/>
    <dgm:cxn modelId="{7044CB87-84CB-49B5-9261-19F8EB8DAB6D}" type="presParOf" srcId="{1D7F6CCF-FB95-45F4-8C11-696E4B2422B8}" destId="{883755ED-564E-4508-B09B-B4E9214F836D}" srcOrd="0" destOrd="0" presId="urn:microsoft.com/office/officeart/2005/8/layout/hProcess3"/>
    <dgm:cxn modelId="{6181E3C5-9964-4E1D-8594-0CC3C3A33400}" type="presParOf" srcId="{1D7F6CCF-FB95-45F4-8C11-696E4B2422B8}" destId="{C00DF638-9502-4B73-A1D5-4DC770B0BE53}" srcOrd="1" destOrd="0" presId="urn:microsoft.com/office/officeart/2005/8/layout/hProcess3"/>
    <dgm:cxn modelId="{92EC9817-ED63-4FF9-ADF9-E65EC8C814C9}" type="presParOf" srcId="{1D7F6CCF-FB95-45F4-8C11-696E4B2422B8}" destId="{35FCCF7A-9796-4699-BC74-978DBF222B6A}" srcOrd="2" destOrd="0" presId="urn:microsoft.com/office/officeart/2005/8/layout/hProcess3"/>
    <dgm:cxn modelId="{86066638-3027-4D6E-84F9-CAE9AF101432}" type="presParOf" srcId="{1D7F6CCF-FB95-45F4-8C11-696E4B2422B8}" destId="{51E40079-133F-43CA-AF85-169F78525BB8}" srcOrd="3" destOrd="0" presId="urn:microsoft.com/office/officeart/2005/8/layout/hProcess3"/>
    <dgm:cxn modelId="{5C04B850-A145-47DC-8ECD-8E8DAF2FE928}" type="presParOf" srcId="{B9C7351E-9DBF-46E7-B33E-479ADAFD8E34}" destId="{9D914F07-8675-436D-AD1F-0135756165F8}" srcOrd="8" destOrd="0" presId="urn:microsoft.com/office/officeart/2005/8/layout/hProcess3"/>
    <dgm:cxn modelId="{AE7F3CD9-5C44-4799-B4AF-31B42F243AAD}" type="presParOf" srcId="{B9C7351E-9DBF-46E7-B33E-479ADAFD8E34}" destId="{CDED6D44-0522-445E-A139-0054112DF87C}" srcOrd="9" destOrd="0" presId="urn:microsoft.com/office/officeart/2005/8/layout/hProcess3"/>
    <dgm:cxn modelId="{F8418DFD-8885-40D1-A0B1-4CE59EA02F1F}" type="presParOf" srcId="{B9C7351E-9DBF-46E7-B33E-479ADAFD8E34}" destId="{0196A333-60D5-468B-BE9C-079128A69098}" srcOrd="10"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7445AD-07A3-4DE0-A690-32B03BEFD1D9}"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ES"/>
        </a:p>
      </dgm:t>
    </dgm:pt>
    <dgm:pt modelId="{8EA78FFB-BCCA-4C60-8EC5-2D5C380299F6}">
      <dgm:prSet phldrT="[Texto]" custT="1"/>
      <dgm:spPr/>
      <dgm:t>
        <a:bodyPr/>
        <a:lstStyle/>
        <a:p>
          <a:r>
            <a:rPr lang="es-ES" sz="1800" dirty="0">
              <a:latin typeface="Times New Roman" panose="02020603050405020304" pitchFamily="18" charset="0"/>
              <a:cs typeface="Times New Roman" panose="02020603050405020304" pitchFamily="18" charset="0"/>
            </a:rPr>
            <a:t>Elaboración del marco teórico </a:t>
          </a:r>
        </a:p>
      </dgm:t>
    </dgm:pt>
    <dgm:pt modelId="{0CAD1B60-F668-4D36-8814-2FAB9F033E20}" type="parTrans" cxnId="{71CB2F00-0574-4865-B71A-F4EE02EEEB24}">
      <dgm:prSet/>
      <dgm:spPr/>
      <dgm:t>
        <a:bodyPr/>
        <a:lstStyle/>
        <a:p>
          <a:endParaRPr lang="es-ES" sz="1800">
            <a:latin typeface="Times New Roman" panose="02020603050405020304" pitchFamily="18" charset="0"/>
            <a:cs typeface="Times New Roman" panose="02020603050405020304" pitchFamily="18" charset="0"/>
          </a:endParaRPr>
        </a:p>
      </dgm:t>
    </dgm:pt>
    <dgm:pt modelId="{23F9DFB4-282C-433F-9FFE-D47E82141777}" type="sibTrans" cxnId="{71CB2F00-0574-4865-B71A-F4EE02EEEB24}">
      <dgm:prSet custT="1"/>
      <dgm:spPr/>
      <dgm:t>
        <a:bodyPr/>
        <a:lstStyle/>
        <a:p>
          <a:endParaRPr lang="es-ES" sz="1800">
            <a:latin typeface="Times New Roman" panose="02020603050405020304" pitchFamily="18" charset="0"/>
            <a:cs typeface="Times New Roman" panose="02020603050405020304" pitchFamily="18" charset="0"/>
          </a:endParaRPr>
        </a:p>
      </dgm:t>
    </dgm:pt>
    <dgm:pt modelId="{EBBD6CAC-7E92-46EB-8717-E55BCFD96520}">
      <dgm:prSet phldrT="[Texto]" custT="1"/>
      <dgm:spPr/>
      <dgm:t>
        <a:bodyPr/>
        <a:lstStyle/>
        <a:p>
          <a:r>
            <a:rPr lang="es-ES" sz="1800" dirty="0">
              <a:latin typeface="Times New Roman" panose="02020603050405020304" pitchFamily="18" charset="0"/>
              <a:cs typeface="Times New Roman" panose="02020603050405020304" pitchFamily="18" charset="0"/>
            </a:rPr>
            <a:t>Diseño de la </a:t>
          </a:r>
          <a:r>
            <a:rPr lang="es-ES" sz="1800" dirty="0" smtClean="0">
              <a:latin typeface="Times New Roman" panose="02020603050405020304" pitchFamily="18" charset="0"/>
              <a:cs typeface="Times New Roman" panose="02020603050405020304" pitchFamily="18" charset="0"/>
            </a:rPr>
            <a:t>investigación</a:t>
          </a:r>
          <a:endParaRPr lang="es-ES" sz="1800" dirty="0">
            <a:latin typeface="Times New Roman" panose="02020603050405020304" pitchFamily="18" charset="0"/>
            <a:cs typeface="Times New Roman" panose="02020603050405020304" pitchFamily="18" charset="0"/>
          </a:endParaRPr>
        </a:p>
      </dgm:t>
    </dgm:pt>
    <dgm:pt modelId="{883EC117-F8E1-445A-A1FE-6885D8CF37E4}" type="parTrans" cxnId="{23BFBD42-DE7F-4E0D-BE00-86C5C7D066FA}">
      <dgm:prSet/>
      <dgm:spPr/>
      <dgm:t>
        <a:bodyPr/>
        <a:lstStyle/>
        <a:p>
          <a:endParaRPr lang="es-ES" sz="1800">
            <a:latin typeface="Times New Roman" panose="02020603050405020304" pitchFamily="18" charset="0"/>
            <a:cs typeface="Times New Roman" panose="02020603050405020304" pitchFamily="18" charset="0"/>
          </a:endParaRPr>
        </a:p>
      </dgm:t>
    </dgm:pt>
    <dgm:pt modelId="{9D607C63-41E2-43F9-A075-3A1009009DF5}" type="sibTrans" cxnId="{23BFBD42-DE7F-4E0D-BE00-86C5C7D066FA}">
      <dgm:prSet custT="1"/>
      <dgm:spPr/>
      <dgm:t>
        <a:bodyPr/>
        <a:lstStyle/>
        <a:p>
          <a:endParaRPr lang="es-ES" sz="1800">
            <a:latin typeface="Times New Roman" panose="02020603050405020304" pitchFamily="18" charset="0"/>
            <a:cs typeface="Times New Roman" panose="02020603050405020304" pitchFamily="18" charset="0"/>
          </a:endParaRPr>
        </a:p>
      </dgm:t>
    </dgm:pt>
    <dgm:pt modelId="{6FA2FB02-CB6D-4490-91F2-4754588DF0C7}">
      <dgm:prSet phldrT="[Texto]" custT="1"/>
      <dgm:spPr/>
      <dgm:t>
        <a:bodyPr/>
        <a:lstStyle/>
        <a:p>
          <a:r>
            <a:rPr lang="es-ES" sz="1800" dirty="0">
              <a:latin typeface="Times New Roman" panose="02020603050405020304" pitchFamily="18" charset="0"/>
              <a:cs typeface="Times New Roman" panose="02020603050405020304" pitchFamily="18" charset="0"/>
            </a:rPr>
            <a:t>Elaboración de Cuestionarios</a:t>
          </a:r>
        </a:p>
      </dgm:t>
    </dgm:pt>
    <dgm:pt modelId="{ECEF7EC5-A6C9-439C-A2C7-5DA9B69AAC1E}" type="parTrans" cxnId="{D7A74971-95F4-4BC3-964F-AD770985C504}">
      <dgm:prSet/>
      <dgm:spPr/>
      <dgm:t>
        <a:bodyPr/>
        <a:lstStyle/>
        <a:p>
          <a:endParaRPr lang="es-ES" sz="1800">
            <a:latin typeface="Times New Roman" panose="02020603050405020304" pitchFamily="18" charset="0"/>
            <a:cs typeface="Times New Roman" panose="02020603050405020304" pitchFamily="18" charset="0"/>
          </a:endParaRPr>
        </a:p>
      </dgm:t>
    </dgm:pt>
    <dgm:pt modelId="{65BF8063-D90A-413F-9DF7-906196D98C4D}" type="sibTrans" cxnId="{D7A74971-95F4-4BC3-964F-AD770985C504}">
      <dgm:prSet custT="1"/>
      <dgm:spPr/>
      <dgm:t>
        <a:bodyPr/>
        <a:lstStyle/>
        <a:p>
          <a:endParaRPr lang="es-ES" sz="1800">
            <a:latin typeface="Times New Roman" panose="02020603050405020304" pitchFamily="18" charset="0"/>
            <a:cs typeface="Times New Roman" panose="02020603050405020304" pitchFamily="18" charset="0"/>
          </a:endParaRPr>
        </a:p>
      </dgm:t>
    </dgm:pt>
    <dgm:pt modelId="{0411CCCA-792C-4E5C-95E7-9DAD628C4573}">
      <dgm:prSet phldrT="[Texto]" custT="1"/>
      <dgm:spPr/>
      <dgm:t>
        <a:bodyPr/>
        <a:lstStyle/>
        <a:p>
          <a:r>
            <a:rPr lang="es-ES" sz="1800" dirty="0">
              <a:latin typeface="Times New Roman" panose="02020603050405020304" pitchFamily="18" charset="0"/>
              <a:cs typeface="Times New Roman" panose="02020603050405020304" pitchFamily="18" charset="0"/>
            </a:rPr>
            <a:t>Validación de los cuestionarios </a:t>
          </a:r>
        </a:p>
      </dgm:t>
    </dgm:pt>
    <dgm:pt modelId="{AC042EE7-C7FA-4E47-81BA-AC6FA2D3A882}" type="parTrans" cxnId="{28269B77-EEC8-4894-AC96-8E12FFA26177}">
      <dgm:prSet/>
      <dgm:spPr/>
      <dgm:t>
        <a:bodyPr/>
        <a:lstStyle/>
        <a:p>
          <a:endParaRPr lang="es-ES" sz="1800">
            <a:latin typeface="Times New Roman" panose="02020603050405020304" pitchFamily="18" charset="0"/>
            <a:cs typeface="Times New Roman" panose="02020603050405020304" pitchFamily="18" charset="0"/>
          </a:endParaRPr>
        </a:p>
      </dgm:t>
    </dgm:pt>
    <dgm:pt modelId="{6492FD82-A9E0-409C-90CC-E211B9ECC4EF}" type="sibTrans" cxnId="{28269B77-EEC8-4894-AC96-8E12FFA26177}">
      <dgm:prSet custT="1"/>
      <dgm:spPr/>
      <dgm:t>
        <a:bodyPr/>
        <a:lstStyle/>
        <a:p>
          <a:endParaRPr lang="es-ES" sz="1800">
            <a:latin typeface="Times New Roman" panose="02020603050405020304" pitchFamily="18" charset="0"/>
            <a:cs typeface="Times New Roman" panose="02020603050405020304" pitchFamily="18" charset="0"/>
          </a:endParaRPr>
        </a:p>
      </dgm:t>
    </dgm:pt>
    <dgm:pt modelId="{02D8575D-F950-466E-8FE9-5237EAE6D5BA}">
      <dgm:prSet phldrT="[Texto]" custT="1"/>
      <dgm:spPr/>
      <dgm:t>
        <a:bodyPr/>
        <a:lstStyle/>
        <a:p>
          <a:r>
            <a:rPr lang="es-ES" sz="1800" dirty="0">
              <a:latin typeface="Times New Roman" panose="02020603050405020304" pitchFamily="18" charset="0"/>
              <a:cs typeface="Times New Roman" panose="02020603050405020304" pitchFamily="18" charset="0"/>
            </a:rPr>
            <a:t>Aplicación  del cuestionario </a:t>
          </a:r>
        </a:p>
      </dgm:t>
    </dgm:pt>
    <dgm:pt modelId="{71E911AF-061E-44B6-83DC-DAA6268D7917}" type="parTrans" cxnId="{4DE62DCB-397B-4C95-908C-1999B6B16C63}">
      <dgm:prSet/>
      <dgm:spPr/>
      <dgm:t>
        <a:bodyPr/>
        <a:lstStyle/>
        <a:p>
          <a:endParaRPr lang="es-ES" sz="1800">
            <a:latin typeface="Times New Roman" panose="02020603050405020304" pitchFamily="18" charset="0"/>
            <a:cs typeface="Times New Roman" panose="02020603050405020304" pitchFamily="18" charset="0"/>
          </a:endParaRPr>
        </a:p>
      </dgm:t>
    </dgm:pt>
    <dgm:pt modelId="{B3769DE4-A61C-4779-ACAB-B63393B6A84F}" type="sibTrans" cxnId="{4DE62DCB-397B-4C95-908C-1999B6B16C63}">
      <dgm:prSet custT="1"/>
      <dgm:spPr/>
      <dgm:t>
        <a:bodyPr/>
        <a:lstStyle/>
        <a:p>
          <a:endParaRPr lang="es-ES" sz="1800">
            <a:latin typeface="Times New Roman" panose="02020603050405020304" pitchFamily="18" charset="0"/>
            <a:cs typeface="Times New Roman" panose="02020603050405020304" pitchFamily="18" charset="0"/>
          </a:endParaRPr>
        </a:p>
      </dgm:t>
    </dgm:pt>
    <dgm:pt modelId="{22060148-FFFF-4220-89DC-18C9CD91E5A3}">
      <dgm:prSet phldrT="[Texto]" custT="1"/>
      <dgm:spPr/>
      <dgm:t>
        <a:bodyPr/>
        <a:lstStyle/>
        <a:p>
          <a:r>
            <a:rPr lang="es-ES" sz="1800" dirty="0">
              <a:latin typeface="Times New Roman" panose="02020603050405020304" pitchFamily="18" charset="0"/>
              <a:cs typeface="Times New Roman" panose="02020603050405020304" pitchFamily="18" charset="0"/>
            </a:rPr>
            <a:t>Tabulación y análisis de resultados</a:t>
          </a:r>
        </a:p>
      </dgm:t>
    </dgm:pt>
    <dgm:pt modelId="{47E1783F-C72A-4668-A13B-3A4ABD1895E8}" type="parTrans" cxnId="{636BE0F2-85B8-4AA8-8EB2-8EE878DDA51E}">
      <dgm:prSet/>
      <dgm:spPr/>
      <dgm:t>
        <a:bodyPr/>
        <a:lstStyle/>
        <a:p>
          <a:endParaRPr lang="es-ES" sz="1800">
            <a:latin typeface="Times New Roman" panose="02020603050405020304" pitchFamily="18" charset="0"/>
            <a:cs typeface="Times New Roman" panose="02020603050405020304" pitchFamily="18" charset="0"/>
          </a:endParaRPr>
        </a:p>
      </dgm:t>
    </dgm:pt>
    <dgm:pt modelId="{0AF77E91-9758-4C94-9250-BF801C4B88E5}" type="sibTrans" cxnId="{636BE0F2-85B8-4AA8-8EB2-8EE878DDA51E}">
      <dgm:prSet custT="1"/>
      <dgm:spPr/>
      <dgm:t>
        <a:bodyPr/>
        <a:lstStyle/>
        <a:p>
          <a:endParaRPr lang="es-ES" sz="1800">
            <a:latin typeface="Times New Roman" panose="02020603050405020304" pitchFamily="18" charset="0"/>
            <a:cs typeface="Times New Roman" panose="02020603050405020304" pitchFamily="18" charset="0"/>
          </a:endParaRPr>
        </a:p>
      </dgm:t>
    </dgm:pt>
    <dgm:pt modelId="{2B9C7EA9-B27F-40E9-AB82-2D186B1130C7}">
      <dgm:prSet phldrT="[Texto]" custT="1"/>
      <dgm:spPr/>
      <dgm:t>
        <a:bodyPr/>
        <a:lstStyle/>
        <a:p>
          <a:r>
            <a:rPr lang="es-ES" sz="1800" dirty="0">
              <a:latin typeface="Times New Roman" panose="02020603050405020304" pitchFamily="18" charset="0"/>
              <a:cs typeface="Times New Roman" panose="02020603050405020304" pitchFamily="18" charset="0"/>
            </a:rPr>
            <a:t>Propuestas de mejora</a:t>
          </a:r>
        </a:p>
      </dgm:t>
    </dgm:pt>
    <dgm:pt modelId="{4E2D8127-C7B7-40D7-8EE9-2E42ED41E01B}" type="parTrans" cxnId="{72B1D329-BD68-4783-BB3D-C701D6756E8A}">
      <dgm:prSet/>
      <dgm:spPr/>
      <dgm:t>
        <a:bodyPr/>
        <a:lstStyle/>
        <a:p>
          <a:endParaRPr lang="es-ES" sz="1800">
            <a:latin typeface="Times New Roman" panose="02020603050405020304" pitchFamily="18" charset="0"/>
            <a:cs typeface="Times New Roman" panose="02020603050405020304" pitchFamily="18" charset="0"/>
          </a:endParaRPr>
        </a:p>
      </dgm:t>
    </dgm:pt>
    <dgm:pt modelId="{03C030DE-BFBD-4D23-856A-C149EB6C2EF0}" type="sibTrans" cxnId="{72B1D329-BD68-4783-BB3D-C701D6756E8A}">
      <dgm:prSet custT="1"/>
      <dgm:spPr/>
      <dgm:t>
        <a:bodyPr/>
        <a:lstStyle/>
        <a:p>
          <a:endParaRPr lang="es-ES" sz="1800">
            <a:latin typeface="Times New Roman" panose="02020603050405020304" pitchFamily="18" charset="0"/>
            <a:cs typeface="Times New Roman" panose="02020603050405020304" pitchFamily="18" charset="0"/>
          </a:endParaRPr>
        </a:p>
      </dgm:t>
    </dgm:pt>
    <dgm:pt modelId="{BCAEEB07-B244-4594-9AAF-F5C9A5CCEAD9}">
      <dgm:prSet phldrT="[Texto]" custT="1"/>
      <dgm:spPr/>
      <dgm:t>
        <a:bodyPr/>
        <a:lstStyle/>
        <a:p>
          <a:r>
            <a:rPr lang="es-ES" sz="1800" dirty="0">
              <a:latin typeface="Times New Roman" panose="02020603050405020304" pitchFamily="18" charset="0"/>
              <a:cs typeface="Times New Roman" panose="02020603050405020304" pitchFamily="18" charset="0"/>
            </a:rPr>
            <a:t>Conclusiones y </a:t>
          </a:r>
          <a:r>
            <a:rPr lang="es-ES" sz="1800" dirty="0" smtClean="0">
              <a:latin typeface="Times New Roman" panose="02020603050405020304" pitchFamily="18" charset="0"/>
              <a:cs typeface="Times New Roman" panose="02020603050405020304" pitchFamily="18" charset="0"/>
            </a:rPr>
            <a:t>recomendaciones</a:t>
          </a:r>
          <a:endParaRPr lang="es-ES" sz="1800" dirty="0">
            <a:latin typeface="Times New Roman" panose="02020603050405020304" pitchFamily="18" charset="0"/>
            <a:cs typeface="Times New Roman" panose="02020603050405020304" pitchFamily="18" charset="0"/>
          </a:endParaRPr>
        </a:p>
      </dgm:t>
    </dgm:pt>
    <dgm:pt modelId="{FC931879-566A-4CC1-9220-E2B2317A6F60}" type="parTrans" cxnId="{BACE66AA-97DE-4FBA-B158-42700C86A410}">
      <dgm:prSet/>
      <dgm:spPr/>
      <dgm:t>
        <a:bodyPr/>
        <a:lstStyle/>
        <a:p>
          <a:endParaRPr lang="es-ES" sz="1800">
            <a:latin typeface="Times New Roman" panose="02020603050405020304" pitchFamily="18" charset="0"/>
            <a:cs typeface="Times New Roman" panose="02020603050405020304" pitchFamily="18" charset="0"/>
          </a:endParaRPr>
        </a:p>
      </dgm:t>
    </dgm:pt>
    <dgm:pt modelId="{EB2621E4-1E55-4DB0-96AF-11FAC2EC9754}" type="sibTrans" cxnId="{BACE66AA-97DE-4FBA-B158-42700C86A410}">
      <dgm:prSet/>
      <dgm:spPr/>
      <dgm:t>
        <a:bodyPr/>
        <a:lstStyle/>
        <a:p>
          <a:endParaRPr lang="es-ES" sz="1800">
            <a:latin typeface="Times New Roman" panose="02020603050405020304" pitchFamily="18" charset="0"/>
            <a:cs typeface="Times New Roman" panose="02020603050405020304" pitchFamily="18" charset="0"/>
          </a:endParaRPr>
        </a:p>
      </dgm:t>
    </dgm:pt>
    <dgm:pt modelId="{340C13F2-1022-4C7B-859D-A66E491D040A}">
      <dgm:prSet phldrT="[Texto]" custT="1"/>
      <dgm:spPr/>
      <dgm:t>
        <a:bodyPr/>
        <a:lstStyle/>
        <a:p>
          <a:r>
            <a:rPr lang="es-ES" sz="1800" dirty="0">
              <a:latin typeface="Times New Roman" panose="02020603050405020304" pitchFamily="18" charset="0"/>
              <a:cs typeface="Times New Roman" panose="02020603050405020304" pitchFamily="18" charset="0"/>
            </a:rPr>
            <a:t>Identificación de muestras</a:t>
          </a:r>
        </a:p>
      </dgm:t>
    </dgm:pt>
    <dgm:pt modelId="{60D0FA05-8F91-465E-955F-65707CD8DEF4}" type="parTrans" cxnId="{83068DAE-C6E0-44D8-B419-10D9EA8B874D}">
      <dgm:prSet/>
      <dgm:spPr/>
      <dgm:t>
        <a:bodyPr/>
        <a:lstStyle/>
        <a:p>
          <a:endParaRPr lang="es-ES" sz="1800">
            <a:latin typeface="Times New Roman" panose="02020603050405020304" pitchFamily="18" charset="0"/>
            <a:cs typeface="Times New Roman" panose="02020603050405020304" pitchFamily="18" charset="0"/>
          </a:endParaRPr>
        </a:p>
      </dgm:t>
    </dgm:pt>
    <dgm:pt modelId="{A4E38D7D-522B-4605-8FFC-71D6CE09BF7F}" type="sibTrans" cxnId="{83068DAE-C6E0-44D8-B419-10D9EA8B874D}">
      <dgm:prSet custT="1"/>
      <dgm:spPr/>
      <dgm:t>
        <a:bodyPr/>
        <a:lstStyle/>
        <a:p>
          <a:endParaRPr lang="es-ES" sz="1800">
            <a:latin typeface="Times New Roman" panose="02020603050405020304" pitchFamily="18" charset="0"/>
            <a:cs typeface="Times New Roman" panose="02020603050405020304" pitchFamily="18" charset="0"/>
          </a:endParaRPr>
        </a:p>
      </dgm:t>
    </dgm:pt>
    <dgm:pt modelId="{DD289375-FC16-4974-A116-14073051A3E3}" type="pres">
      <dgm:prSet presAssocID="{7E7445AD-07A3-4DE0-A690-32B03BEFD1D9}" presName="Name0" presStyleCnt="0">
        <dgm:presLayoutVars>
          <dgm:dir/>
          <dgm:resizeHandles val="exact"/>
        </dgm:presLayoutVars>
      </dgm:prSet>
      <dgm:spPr/>
      <dgm:t>
        <a:bodyPr/>
        <a:lstStyle/>
        <a:p>
          <a:endParaRPr lang="es-ES"/>
        </a:p>
      </dgm:t>
    </dgm:pt>
    <dgm:pt modelId="{F36B1627-85EC-4A64-87F4-41CDA31697FE}" type="pres">
      <dgm:prSet presAssocID="{8EA78FFB-BCCA-4C60-8EC5-2D5C380299F6}" presName="node" presStyleLbl="node1" presStyleIdx="0" presStyleCnt="9">
        <dgm:presLayoutVars>
          <dgm:bulletEnabled val="1"/>
        </dgm:presLayoutVars>
      </dgm:prSet>
      <dgm:spPr/>
      <dgm:t>
        <a:bodyPr/>
        <a:lstStyle/>
        <a:p>
          <a:endParaRPr lang="es-ES"/>
        </a:p>
      </dgm:t>
    </dgm:pt>
    <dgm:pt modelId="{218D3A57-5FA5-4F7D-A532-EEEAE8FC6E0D}" type="pres">
      <dgm:prSet presAssocID="{23F9DFB4-282C-433F-9FFE-D47E82141777}" presName="sibTrans" presStyleLbl="sibTrans1D1" presStyleIdx="0" presStyleCnt="8"/>
      <dgm:spPr/>
      <dgm:t>
        <a:bodyPr/>
        <a:lstStyle/>
        <a:p>
          <a:endParaRPr lang="es-ES"/>
        </a:p>
      </dgm:t>
    </dgm:pt>
    <dgm:pt modelId="{33BD4543-4730-4AB0-BC76-190B4ADF2338}" type="pres">
      <dgm:prSet presAssocID="{23F9DFB4-282C-433F-9FFE-D47E82141777}" presName="connectorText" presStyleLbl="sibTrans1D1" presStyleIdx="0" presStyleCnt="8"/>
      <dgm:spPr/>
      <dgm:t>
        <a:bodyPr/>
        <a:lstStyle/>
        <a:p>
          <a:endParaRPr lang="es-ES"/>
        </a:p>
      </dgm:t>
    </dgm:pt>
    <dgm:pt modelId="{F34D7581-0287-4A06-BABC-562E2B3D3ADA}" type="pres">
      <dgm:prSet presAssocID="{EBBD6CAC-7E92-46EB-8717-E55BCFD96520}" presName="node" presStyleLbl="node1" presStyleIdx="1" presStyleCnt="9">
        <dgm:presLayoutVars>
          <dgm:bulletEnabled val="1"/>
        </dgm:presLayoutVars>
      </dgm:prSet>
      <dgm:spPr/>
      <dgm:t>
        <a:bodyPr/>
        <a:lstStyle/>
        <a:p>
          <a:endParaRPr lang="es-ES"/>
        </a:p>
      </dgm:t>
    </dgm:pt>
    <dgm:pt modelId="{290AA978-80C0-4CD1-8D7D-2480A179B04E}" type="pres">
      <dgm:prSet presAssocID="{9D607C63-41E2-43F9-A075-3A1009009DF5}" presName="sibTrans" presStyleLbl="sibTrans1D1" presStyleIdx="1" presStyleCnt="8"/>
      <dgm:spPr/>
      <dgm:t>
        <a:bodyPr/>
        <a:lstStyle/>
        <a:p>
          <a:endParaRPr lang="es-ES"/>
        </a:p>
      </dgm:t>
    </dgm:pt>
    <dgm:pt modelId="{F1DB5A2C-7560-411F-9FFA-E5143400B3F3}" type="pres">
      <dgm:prSet presAssocID="{9D607C63-41E2-43F9-A075-3A1009009DF5}" presName="connectorText" presStyleLbl="sibTrans1D1" presStyleIdx="1" presStyleCnt="8"/>
      <dgm:spPr/>
      <dgm:t>
        <a:bodyPr/>
        <a:lstStyle/>
        <a:p>
          <a:endParaRPr lang="es-ES"/>
        </a:p>
      </dgm:t>
    </dgm:pt>
    <dgm:pt modelId="{56F4E5C6-1727-4CB4-B7C5-4A283F516E75}" type="pres">
      <dgm:prSet presAssocID="{340C13F2-1022-4C7B-859D-A66E491D040A}" presName="node" presStyleLbl="node1" presStyleIdx="2" presStyleCnt="9">
        <dgm:presLayoutVars>
          <dgm:bulletEnabled val="1"/>
        </dgm:presLayoutVars>
      </dgm:prSet>
      <dgm:spPr/>
      <dgm:t>
        <a:bodyPr/>
        <a:lstStyle/>
        <a:p>
          <a:endParaRPr lang="es-ES"/>
        </a:p>
      </dgm:t>
    </dgm:pt>
    <dgm:pt modelId="{1B54B02B-ADEB-4728-A4CA-81F19D8AE144}" type="pres">
      <dgm:prSet presAssocID="{A4E38D7D-522B-4605-8FFC-71D6CE09BF7F}" presName="sibTrans" presStyleLbl="sibTrans1D1" presStyleIdx="2" presStyleCnt="8"/>
      <dgm:spPr/>
      <dgm:t>
        <a:bodyPr/>
        <a:lstStyle/>
        <a:p>
          <a:endParaRPr lang="es-ES"/>
        </a:p>
      </dgm:t>
    </dgm:pt>
    <dgm:pt modelId="{B4B5692F-6D9C-490E-9116-BD75837B303F}" type="pres">
      <dgm:prSet presAssocID="{A4E38D7D-522B-4605-8FFC-71D6CE09BF7F}" presName="connectorText" presStyleLbl="sibTrans1D1" presStyleIdx="2" presStyleCnt="8"/>
      <dgm:spPr/>
      <dgm:t>
        <a:bodyPr/>
        <a:lstStyle/>
        <a:p>
          <a:endParaRPr lang="es-ES"/>
        </a:p>
      </dgm:t>
    </dgm:pt>
    <dgm:pt modelId="{680DFEBC-8218-4B8F-883A-BD59DBCDD3B6}" type="pres">
      <dgm:prSet presAssocID="{6FA2FB02-CB6D-4490-91F2-4754588DF0C7}" presName="node" presStyleLbl="node1" presStyleIdx="3" presStyleCnt="9">
        <dgm:presLayoutVars>
          <dgm:bulletEnabled val="1"/>
        </dgm:presLayoutVars>
      </dgm:prSet>
      <dgm:spPr/>
      <dgm:t>
        <a:bodyPr/>
        <a:lstStyle/>
        <a:p>
          <a:endParaRPr lang="es-ES"/>
        </a:p>
      </dgm:t>
    </dgm:pt>
    <dgm:pt modelId="{3C9E5503-9746-4742-9DCF-CD03F013400A}" type="pres">
      <dgm:prSet presAssocID="{65BF8063-D90A-413F-9DF7-906196D98C4D}" presName="sibTrans" presStyleLbl="sibTrans1D1" presStyleIdx="3" presStyleCnt="8"/>
      <dgm:spPr/>
      <dgm:t>
        <a:bodyPr/>
        <a:lstStyle/>
        <a:p>
          <a:endParaRPr lang="es-ES"/>
        </a:p>
      </dgm:t>
    </dgm:pt>
    <dgm:pt modelId="{FA63D214-7092-40C6-BAD9-7C79F07572C6}" type="pres">
      <dgm:prSet presAssocID="{65BF8063-D90A-413F-9DF7-906196D98C4D}" presName="connectorText" presStyleLbl="sibTrans1D1" presStyleIdx="3" presStyleCnt="8"/>
      <dgm:spPr/>
      <dgm:t>
        <a:bodyPr/>
        <a:lstStyle/>
        <a:p>
          <a:endParaRPr lang="es-ES"/>
        </a:p>
      </dgm:t>
    </dgm:pt>
    <dgm:pt modelId="{3EE1AA32-7DCA-4F06-A91D-E1FF73D2D9D8}" type="pres">
      <dgm:prSet presAssocID="{0411CCCA-792C-4E5C-95E7-9DAD628C4573}" presName="node" presStyleLbl="node1" presStyleIdx="4" presStyleCnt="9">
        <dgm:presLayoutVars>
          <dgm:bulletEnabled val="1"/>
        </dgm:presLayoutVars>
      </dgm:prSet>
      <dgm:spPr/>
      <dgm:t>
        <a:bodyPr/>
        <a:lstStyle/>
        <a:p>
          <a:endParaRPr lang="es-ES"/>
        </a:p>
      </dgm:t>
    </dgm:pt>
    <dgm:pt modelId="{6D798DFF-BA3A-442F-898D-ED47B5DE6944}" type="pres">
      <dgm:prSet presAssocID="{6492FD82-A9E0-409C-90CC-E211B9ECC4EF}" presName="sibTrans" presStyleLbl="sibTrans1D1" presStyleIdx="4" presStyleCnt="8"/>
      <dgm:spPr/>
      <dgm:t>
        <a:bodyPr/>
        <a:lstStyle/>
        <a:p>
          <a:endParaRPr lang="es-ES"/>
        </a:p>
      </dgm:t>
    </dgm:pt>
    <dgm:pt modelId="{E9A3A7DB-ABD3-4EB0-9885-7C845C11BB04}" type="pres">
      <dgm:prSet presAssocID="{6492FD82-A9E0-409C-90CC-E211B9ECC4EF}" presName="connectorText" presStyleLbl="sibTrans1D1" presStyleIdx="4" presStyleCnt="8"/>
      <dgm:spPr/>
      <dgm:t>
        <a:bodyPr/>
        <a:lstStyle/>
        <a:p>
          <a:endParaRPr lang="es-ES"/>
        </a:p>
      </dgm:t>
    </dgm:pt>
    <dgm:pt modelId="{9E7B518A-F439-4417-8CD9-F5765748A189}" type="pres">
      <dgm:prSet presAssocID="{02D8575D-F950-466E-8FE9-5237EAE6D5BA}" presName="node" presStyleLbl="node1" presStyleIdx="5" presStyleCnt="9">
        <dgm:presLayoutVars>
          <dgm:bulletEnabled val="1"/>
        </dgm:presLayoutVars>
      </dgm:prSet>
      <dgm:spPr/>
      <dgm:t>
        <a:bodyPr/>
        <a:lstStyle/>
        <a:p>
          <a:endParaRPr lang="es-ES"/>
        </a:p>
      </dgm:t>
    </dgm:pt>
    <dgm:pt modelId="{EC5A9796-94AE-4F2A-BC49-F8771382F698}" type="pres">
      <dgm:prSet presAssocID="{B3769DE4-A61C-4779-ACAB-B63393B6A84F}" presName="sibTrans" presStyleLbl="sibTrans1D1" presStyleIdx="5" presStyleCnt="8"/>
      <dgm:spPr/>
      <dgm:t>
        <a:bodyPr/>
        <a:lstStyle/>
        <a:p>
          <a:endParaRPr lang="es-ES"/>
        </a:p>
      </dgm:t>
    </dgm:pt>
    <dgm:pt modelId="{040E80E3-5325-4E61-B333-24A66BFE2719}" type="pres">
      <dgm:prSet presAssocID="{B3769DE4-A61C-4779-ACAB-B63393B6A84F}" presName="connectorText" presStyleLbl="sibTrans1D1" presStyleIdx="5" presStyleCnt="8"/>
      <dgm:spPr/>
      <dgm:t>
        <a:bodyPr/>
        <a:lstStyle/>
        <a:p>
          <a:endParaRPr lang="es-ES"/>
        </a:p>
      </dgm:t>
    </dgm:pt>
    <dgm:pt modelId="{3CF7CDF9-63E8-4D01-8D53-9ECF99C7C097}" type="pres">
      <dgm:prSet presAssocID="{22060148-FFFF-4220-89DC-18C9CD91E5A3}" presName="node" presStyleLbl="node1" presStyleIdx="6" presStyleCnt="9">
        <dgm:presLayoutVars>
          <dgm:bulletEnabled val="1"/>
        </dgm:presLayoutVars>
      </dgm:prSet>
      <dgm:spPr/>
      <dgm:t>
        <a:bodyPr/>
        <a:lstStyle/>
        <a:p>
          <a:endParaRPr lang="es-ES"/>
        </a:p>
      </dgm:t>
    </dgm:pt>
    <dgm:pt modelId="{09B1D2EC-DF8C-492E-8E86-2E52A412F372}" type="pres">
      <dgm:prSet presAssocID="{0AF77E91-9758-4C94-9250-BF801C4B88E5}" presName="sibTrans" presStyleLbl="sibTrans1D1" presStyleIdx="6" presStyleCnt="8"/>
      <dgm:spPr/>
      <dgm:t>
        <a:bodyPr/>
        <a:lstStyle/>
        <a:p>
          <a:endParaRPr lang="es-ES"/>
        </a:p>
      </dgm:t>
    </dgm:pt>
    <dgm:pt modelId="{8ED965E2-D4AF-49A2-8998-FDECA767DBB1}" type="pres">
      <dgm:prSet presAssocID="{0AF77E91-9758-4C94-9250-BF801C4B88E5}" presName="connectorText" presStyleLbl="sibTrans1D1" presStyleIdx="6" presStyleCnt="8"/>
      <dgm:spPr/>
      <dgm:t>
        <a:bodyPr/>
        <a:lstStyle/>
        <a:p>
          <a:endParaRPr lang="es-ES"/>
        </a:p>
      </dgm:t>
    </dgm:pt>
    <dgm:pt modelId="{4CD2878F-5AF4-4E2D-982B-6218C5097E0F}" type="pres">
      <dgm:prSet presAssocID="{2B9C7EA9-B27F-40E9-AB82-2D186B1130C7}" presName="node" presStyleLbl="node1" presStyleIdx="7" presStyleCnt="9">
        <dgm:presLayoutVars>
          <dgm:bulletEnabled val="1"/>
        </dgm:presLayoutVars>
      </dgm:prSet>
      <dgm:spPr/>
      <dgm:t>
        <a:bodyPr/>
        <a:lstStyle/>
        <a:p>
          <a:endParaRPr lang="es-ES"/>
        </a:p>
      </dgm:t>
    </dgm:pt>
    <dgm:pt modelId="{AC5DF617-F537-49FA-A61A-3F88D7FECF5C}" type="pres">
      <dgm:prSet presAssocID="{03C030DE-BFBD-4D23-856A-C149EB6C2EF0}" presName="sibTrans" presStyleLbl="sibTrans1D1" presStyleIdx="7" presStyleCnt="8"/>
      <dgm:spPr/>
      <dgm:t>
        <a:bodyPr/>
        <a:lstStyle/>
        <a:p>
          <a:endParaRPr lang="es-ES"/>
        </a:p>
      </dgm:t>
    </dgm:pt>
    <dgm:pt modelId="{D43DD12F-349E-437A-A0CF-01E5C6517D45}" type="pres">
      <dgm:prSet presAssocID="{03C030DE-BFBD-4D23-856A-C149EB6C2EF0}" presName="connectorText" presStyleLbl="sibTrans1D1" presStyleIdx="7" presStyleCnt="8"/>
      <dgm:spPr/>
      <dgm:t>
        <a:bodyPr/>
        <a:lstStyle/>
        <a:p>
          <a:endParaRPr lang="es-ES"/>
        </a:p>
      </dgm:t>
    </dgm:pt>
    <dgm:pt modelId="{59579110-22BD-48FB-88B6-DB75C3CD08CE}" type="pres">
      <dgm:prSet presAssocID="{BCAEEB07-B244-4594-9AAF-F5C9A5CCEAD9}" presName="node" presStyleLbl="node1" presStyleIdx="8" presStyleCnt="9" custLinFactX="85812" custLinFactNeighborX="100000">
        <dgm:presLayoutVars>
          <dgm:bulletEnabled val="1"/>
        </dgm:presLayoutVars>
      </dgm:prSet>
      <dgm:spPr/>
      <dgm:t>
        <a:bodyPr/>
        <a:lstStyle/>
        <a:p>
          <a:endParaRPr lang="es-ES"/>
        </a:p>
      </dgm:t>
    </dgm:pt>
  </dgm:ptLst>
  <dgm:cxnLst>
    <dgm:cxn modelId="{DB010B1D-E187-4CEB-AB70-E0C9A6E7DA92}" type="presOf" srcId="{65BF8063-D90A-413F-9DF7-906196D98C4D}" destId="{3C9E5503-9746-4742-9DCF-CD03F013400A}" srcOrd="0" destOrd="0" presId="urn:microsoft.com/office/officeart/2005/8/layout/bProcess3"/>
    <dgm:cxn modelId="{A6B83526-0CA3-434F-885B-ADB5CF82CB11}" type="presOf" srcId="{6492FD82-A9E0-409C-90CC-E211B9ECC4EF}" destId="{6D798DFF-BA3A-442F-898D-ED47B5DE6944}" srcOrd="0" destOrd="0" presId="urn:microsoft.com/office/officeart/2005/8/layout/bProcess3"/>
    <dgm:cxn modelId="{23BFBD42-DE7F-4E0D-BE00-86C5C7D066FA}" srcId="{7E7445AD-07A3-4DE0-A690-32B03BEFD1D9}" destId="{EBBD6CAC-7E92-46EB-8717-E55BCFD96520}" srcOrd="1" destOrd="0" parTransId="{883EC117-F8E1-445A-A1FE-6885D8CF37E4}" sibTransId="{9D607C63-41E2-43F9-A075-3A1009009DF5}"/>
    <dgm:cxn modelId="{0ABC9418-5C5C-4FC2-8018-2C0B5C9EDBCC}" type="presOf" srcId="{BCAEEB07-B244-4594-9AAF-F5C9A5CCEAD9}" destId="{59579110-22BD-48FB-88B6-DB75C3CD08CE}" srcOrd="0" destOrd="0" presId="urn:microsoft.com/office/officeart/2005/8/layout/bProcess3"/>
    <dgm:cxn modelId="{92F7EB94-37DB-4834-BE86-FBF05856D9E1}" type="presOf" srcId="{9D607C63-41E2-43F9-A075-3A1009009DF5}" destId="{F1DB5A2C-7560-411F-9FFA-E5143400B3F3}" srcOrd="1" destOrd="0" presId="urn:microsoft.com/office/officeart/2005/8/layout/bProcess3"/>
    <dgm:cxn modelId="{83068DAE-C6E0-44D8-B419-10D9EA8B874D}" srcId="{7E7445AD-07A3-4DE0-A690-32B03BEFD1D9}" destId="{340C13F2-1022-4C7B-859D-A66E491D040A}" srcOrd="2" destOrd="0" parTransId="{60D0FA05-8F91-465E-955F-65707CD8DEF4}" sibTransId="{A4E38D7D-522B-4605-8FFC-71D6CE09BF7F}"/>
    <dgm:cxn modelId="{67C5C79A-BECE-41AB-BA17-49907629B8BA}" type="presOf" srcId="{6492FD82-A9E0-409C-90CC-E211B9ECC4EF}" destId="{E9A3A7DB-ABD3-4EB0-9885-7C845C11BB04}" srcOrd="1" destOrd="0" presId="urn:microsoft.com/office/officeart/2005/8/layout/bProcess3"/>
    <dgm:cxn modelId="{580B4D54-EBD0-4DAD-9949-C6248CED0D26}" type="presOf" srcId="{23F9DFB4-282C-433F-9FFE-D47E82141777}" destId="{218D3A57-5FA5-4F7D-A532-EEEAE8FC6E0D}" srcOrd="0" destOrd="0" presId="urn:microsoft.com/office/officeart/2005/8/layout/bProcess3"/>
    <dgm:cxn modelId="{14EA2CA4-2FD3-4C62-83F9-D097829A1F2F}" type="presOf" srcId="{2B9C7EA9-B27F-40E9-AB82-2D186B1130C7}" destId="{4CD2878F-5AF4-4E2D-982B-6218C5097E0F}" srcOrd="0" destOrd="0" presId="urn:microsoft.com/office/officeart/2005/8/layout/bProcess3"/>
    <dgm:cxn modelId="{DD172985-437D-4222-A729-2681CCB26DDD}" type="presOf" srcId="{8EA78FFB-BCCA-4C60-8EC5-2D5C380299F6}" destId="{F36B1627-85EC-4A64-87F4-41CDA31697FE}" srcOrd="0" destOrd="0" presId="urn:microsoft.com/office/officeart/2005/8/layout/bProcess3"/>
    <dgm:cxn modelId="{7DC4F63D-63C7-4D13-93A8-5B556C009371}" type="presOf" srcId="{03C030DE-BFBD-4D23-856A-C149EB6C2EF0}" destId="{D43DD12F-349E-437A-A0CF-01E5C6517D45}" srcOrd="1" destOrd="0" presId="urn:microsoft.com/office/officeart/2005/8/layout/bProcess3"/>
    <dgm:cxn modelId="{6ABB83AD-66A4-4472-A8F7-EE19F16A3770}" type="presOf" srcId="{22060148-FFFF-4220-89DC-18C9CD91E5A3}" destId="{3CF7CDF9-63E8-4D01-8D53-9ECF99C7C097}" srcOrd="0" destOrd="0" presId="urn:microsoft.com/office/officeart/2005/8/layout/bProcess3"/>
    <dgm:cxn modelId="{F97FB587-F365-48E2-993A-5237FAF6172D}" type="presOf" srcId="{B3769DE4-A61C-4779-ACAB-B63393B6A84F}" destId="{EC5A9796-94AE-4F2A-BC49-F8771382F698}" srcOrd="0" destOrd="0" presId="urn:microsoft.com/office/officeart/2005/8/layout/bProcess3"/>
    <dgm:cxn modelId="{71CB2F00-0574-4865-B71A-F4EE02EEEB24}" srcId="{7E7445AD-07A3-4DE0-A690-32B03BEFD1D9}" destId="{8EA78FFB-BCCA-4C60-8EC5-2D5C380299F6}" srcOrd="0" destOrd="0" parTransId="{0CAD1B60-F668-4D36-8814-2FAB9F033E20}" sibTransId="{23F9DFB4-282C-433F-9FFE-D47E82141777}"/>
    <dgm:cxn modelId="{2F80DA6E-74D2-44BA-95C5-EBB7D3E057D2}" type="presOf" srcId="{EBBD6CAC-7E92-46EB-8717-E55BCFD96520}" destId="{F34D7581-0287-4A06-BABC-562E2B3D3ADA}" srcOrd="0" destOrd="0" presId="urn:microsoft.com/office/officeart/2005/8/layout/bProcess3"/>
    <dgm:cxn modelId="{3694136C-AEEA-4EB9-A300-B79518571A8B}" type="presOf" srcId="{65BF8063-D90A-413F-9DF7-906196D98C4D}" destId="{FA63D214-7092-40C6-BAD9-7C79F07572C6}" srcOrd="1" destOrd="0" presId="urn:microsoft.com/office/officeart/2005/8/layout/bProcess3"/>
    <dgm:cxn modelId="{5BE456ED-8E90-4554-8641-9C56630B8BC1}" type="presOf" srcId="{A4E38D7D-522B-4605-8FFC-71D6CE09BF7F}" destId="{1B54B02B-ADEB-4728-A4CA-81F19D8AE144}" srcOrd="0" destOrd="0" presId="urn:microsoft.com/office/officeart/2005/8/layout/bProcess3"/>
    <dgm:cxn modelId="{24A43C38-CDF4-4450-ABE3-315782E6E680}" type="presOf" srcId="{340C13F2-1022-4C7B-859D-A66E491D040A}" destId="{56F4E5C6-1727-4CB4-B7C5-4A283F516E75}" srcOrd="0" destOrd="0" presId="urn:microsoft.com/office/officeart/2005/8/layout/bProcess3"/>
    <dgm:cxn modelId="{636BE0F2-85B8-4AA8-8EB2-8EE878DDA51E}" srcId="{7E7445AD-07A3-4DE0-A690-32B03BEFD1D9}" destId="{22060148-FFFF-4220-89DC-18C9CD91E5A3}" srcOrd="6" destOrd="0" parTransId="{47E1783F-C72A-4668-A13B-3A4ABD1895E8}" sibTransId="{0AF77E91-9758-4C94-9250-BF801C4B88E5}"/>
    <dgm:cxn modelId="{D7A74971-95F4-4BC3-964F-AD770985C504}" srcId="{7E7445AD-07A3-4DE0-A690-32B03BEFD1D9}" destId="{6FA2FB02-CB6D-4490-91F2-4754588DF0C7}" srcOrd="3" destOrd="0" parTransId="{ECEF7EC5-A6C9-439C-A2C7-5DA9B69AAC1E}" sibTransId="{65BF8063-D90A-413F-9DF7-906196D98C4D}"/>
    <dgm:cxn modelId="{5568A76F-985B-4596-85FD-2F59D5BBF24A}" type="presOf" srcId="{0AF77E91-9758-4C94-9250-BF801C4B88E5}" destId="{8ED965E2-D4AF-49A2-8998-FDECA767DBB1}" srcOrd="1" destOrd="0" presId="urn:microsoft.com/office/officeart/2005/8/layout/bProcess3"/>
    <dgm:cxn modelId="{830E0350-BCE2-4355-948B-78A2E55C605C}" type="presOf" srcId="{02D8575D-F950-466E-8FE9-5237EAE6D5BA}" destId="{9E7B518A-F439-4417-8CD9-F5765748A189}" srcOrd="0" destOrd="0" presId="urn:microsoft.com/office/officeart/2005/8/layout/bProcess3"/>
    <dgm:cxn modelId="{38B54A1B-A0B9-4813-A47E-BC6BA93D669E}" type="presOf" srcId="{9D607C63-41E2-43F9-A075-3A1009009DF5}" destId="{290AA978-80C0-4CD1-8D7D-2480A179B04E}" srcOrd="0" destOrd="0" presId="urn:microsoft.com/office/officeart/2005/8/layout/bProcess3"/>
    <dgm:cxn modelId="{3ECE84EE-778F-48B0-B4E7-0860502CE090}" type="presOf" srcId="{03C030DE-BFBD-4D23-856A-C149EB6C2EF0}" destId="{AC5DF617-F537-49FA-A61A-3F88D7FECF5C}" srcOrd="0" destOrd="0" presId="urn:microsoft.com/office/officeart/2005/8/layout/bProcess3"/>
    <dgm:cxn modelId="{EDA03E7D-0D7C-45EE-9FDF-9A57EB4E0B64}" type="presOf" srcId="{6FA2FB02-CB6D-4490-91F2-4754588DF0C7}" destId="{680DFEBC-8218-4B8F-883A-BD59DBCDD3B6}" srcOrd="0" destOrd="0" presId="urn:microsoft.com/office/officeart/2005/8/layout/bProcess3"/>
    <dgm:cxn modelId="{994A01D3-2F85-4B9D-A627-D8310B74A835}" type="presOf" srcId="{B3769DE4-A61C-4779-ACAB-B63393B6A84F}" destId="{040E80E3-5325-4E61-B333-24A66BFE2719}" srcOrd="1" destOrd="0" presId="urn:microsoft.com/office/officeart/2005/8/layout/bProcess3"/>
    <dgm:cxn modelId="{AD11AFBE-714F-4870-8C76-CBCB92DAE531}" type="presOf" srcId="{A4E38D7D-522B-4605-8FFC-71D6CE09BF7F}" destId="{B4B5692F-6D9C-490E-9116-BD75837B303F}" srcOrd="1" destOrd="0" presId="urn:microsoft.com/office/officeart/2005/8/layout/bProcess3"/>
    <dgm:cxn modelId="{4DE62DCB-397B-4C95-908C-1999B6B16C63}" srcId="{7E7445AD-07A3-4DE0-A690-32B03BEFD1D9}" destId="{02D8575D-F950-466E-8FE9-5237EAE6D5BA}" srcOrd="5" destOrd="0" parTransId="{71E911AF-061E-44B6-83DC-DAA6268D7917}" sibTransId="{B3769DE4-A61C-4779-ACAB-B63393B6A84F}"/>
    <dgm:cxn modelId="{F70F2235-B22D-418C-A5DA-69B44A651144}" type="presOf" srcId="{0411CCCA-792C-4E5C-95E7-9DAD628C4573}" destId="{3EE1AA32-7DCA-4F06-A91D-E1FF73D2D9D8}" srcOrd="0" destOrd="0" presId="urn:microsoft.com/office/officeart/2005/8/layout/bProcess3"/>
    <dgm:cxn modelId="{57AA745C-0D48-40F0-82D5-CA6387CE3DAC}" type="presOf" srcId="{0AF77E91-9758-4C94-9250-BF801C4B88E5}" destId="{09B1D2EC-DF8C-492E-8E86-2E52A412F372}" srcOrd="0" destOrd="0" presId="urn:microsoft.com/office/officeart/2005/8/layout/bProcess3"/>
    <dgm:cxn modelId="{BACE66AA-97DE-4FBA-B158-42700C86A410}" srcId="{7E7445AD-07A3-4DE0-A690-32B03BEFD1D9}" destId="{BCAEEB07-B244-4594-9AAF-F5C9A5CCEAD9}" srcOrd="8" destOrd="0" parTransId="{FC931879-566A-4CC1-9220-E2B2317A6F60}" sibTransId="{EB2621E4-1E55-4DB0-96AF-11FAC2EC9754}"/>
    <dgm:cxn modelId="{28269B77-EEC8-4894-AC96-8E12FFA26177}" srcId="{7E7445AD-07A3-4DE0-A690-32B03BEFD1D9}" destId="{0411CCCA-792C-4E5C-95E7-9DAD628C4573}" srcOrd="4" destOrd="0" parTransId="{AC042EE7-C7FA-4E47-81BA-AC6FA2D3A882}" sibTransId="{6492FD82-A9E0-409C-90CC-E211B9ECC4EF}"/>
    <dgm:cxn modelId="{B73B0BE3-1616-4D72-8674-DB7F11E2123B}" type="presOf" srcId="{23F9DFB4-282C-433F-9FFE-D47E82141777}" destId="{33BD4543-4730-4AB0-BC76-190B4ADF2338}" srcOrd="1" destOrd="0" presId="urn:microsoft.com/office/officeart/2005/8/layout/bProcess3"/>
    <dgm:cxn modelId="{48151BCF-01B8-4EA0-91B4-C875249F674C}" type="presOf" srcId="{7E7445AD-07A3-4DE0-A690-32B03BEFD1D9}" destId="{DD289375-FC16-4974-A116-14073051A3E3}" srcOrd="0" destOrd="0" presId="urn:microsoft.com/office/officeart/2005/8/layout/bProcess3"/>
    <dgm:cxn modelId="{72B1D329-BD68-4783-BB3D-C701D6756E8A}" srcId="{7E7445AD-07A3-4DE0-A690-32B03BEFD1D9}" destId="{2B9C7EA9-B27F-40E9-AB82-2D186B1130C7}" srcOrd="7" destOrd="0" parTransId="{4E2D8127-C7B7-40D7-8EE9-2E42ED41E01B}" sibTransId="{03C030DE-BFBD-4D23-856A-C149EB6C2EF0}"/>
    <dgm:cxn modelId="{7304393F-66B4-4626-86DF-00C72FC0AABE}" type="presParOf" srcId="{DD289375-FC16-4974-A116-14073051A3E3}" destId="{F36B1627-85EC-4A64-87F4-41CDA31697FE}" srcOrd="0" destOrd="0" presId="urn:microsoft.com/office/officeart/2005/8/layout/bProcess3"/>
    <dgm:cxn modelId="{4C864502-B796-4BFD-9FF5-4683B5F81EE9}" type="presParOf" srcId="{DD289375-FC16-4974-A116-14073051A3E3}" destId="{218D3A57-5FA5-4F7D-A532-EEEAE8FC6E0D}" srcOrd="1" destOrd="0" presId="urn:microsoft.com/office/officeart/2005/8/layout/bProcess3"/>
    <dgm:cxn modelId="{370C048D-2686-461E-AF67-2D346970117D}" type="presParOf" srcId="{218D3A57-5FA5-4F7D-A532-EEEAE8FC6E0D}" destId="{33BD4543-4730-4AB0-BC76-190B4ADF2338}" srcOrd="0" destOrd="0" presId="urn:microsoft.com/office/officeart/2005/8/layout/bProcess3"/>
    <dgm:cxn modelId="{6ADEC504-29B5-4841-9044-6F11A863EBC4}" type="presParOf" srcId="{DD289375-FC16-4974-A116-14073051A3E3}" destId="{F34D7581-0287-4A06-BABC-562E2B3D3ADA}" srcOrd="2" destOrd="0" presId="urn:microsoft.com/office/officeart/2005/8/layout/bProcess3"/>
    <dgm:cxn modelId="{4A6E46E5-3ADE-4560-A929-9B2C0E72FBF4}" type="presParOf" srcId="{DD289375-FC16-4974-A116-14073051A3E3}" destId="{290AA978-80C0-4CD1-8D7D-2480A179B04E}" srcOrd="3" destOrd="0" presId="urn:microsoft.com/office/officeart/2005/8/layout/bProcess3"/>
    <dgm:cxn modelId="{D58DBF54-3E74-426C-816E-B8535D50A56D}" type="presParOf" srcId="{290AA978-80C0-4CD1-8D7D-2480A179B04E}" destId="{F1DB5A2C-7560-411F-9FFA-E5143400B3F3}" srcOrd="0" destOrd="0" presId="urn:microsoft.com/office/officeart/2005/8/layout/bProcess3"/>
    <dgm:cxn modelId="{9399432C-1507-468B-974A-2CC50EC06808}" type="presParOf" srcId="{DD289375-FC16-4974-A116-14073051A3E3}" destId="{56F4E5C6-1727-4CB4-B7C5-4A283F516E75}" srcOrd="4" destOrd="0" presId="urn:microsoft.com/office/officeart/2005/8/layout/bProcess3"/>
    <dgm:cxn modelId="{9925FB53-4851-4EB7-B2CF-F5E54FD1354A}" type="presParOf" srcId="{DD289375-FC16-4974-A116-14073051A3E3}" destId="{1B54B02B-ADEB-4728-A4CA-81F19D8AE144}" srcOrd="5" destOrd="0" presId="urn:microsoft.com/office/officeart/2005/8/layout/bProcess3"/>
    <dgm:cxn modelId="{AD0C6E7C-E41F-45BE-BAE8-9F2F9241F041}" type="presParOf" srcId="{1B54B02B-ADEB-4728-A4CA-81F19D8AE144}" destId="{B4B5692F-6D9C-490E-9116-BD75837B303F}" srcOrd="0" destOrd="0" presId="urn:microsoft.com/office/officeart/2005/8/layout/bProcess3"/>
    <dgm:cxn modelId="{0F007B8B-5C13-4362-8441-C5BC7C018640}" type="presParOf" srcId="{DD289375-FC16-4974-A116-14073051A3E3}" destId="{680DFEBC-8218-4B8F-883A-BD59DBCDD3B6}" srcOrd="6" destOrd="0" presId="urn:microsoft.com/office/officeart/2005/8/layout/bProcess3"/>
    <dgm:cxn modelId="{93504B4B-38AB-4475-A9A3-03B217CD2EA6}" type="presParOf" srcId="{DD289375-FC16-4974-A116-14073051A3E3}" destId="{3C9E5503-9746-4742-9DCF-CD03F013400A}" srcOrd="7" destOrd="0" presId="urn:microsoft.com/office/officeart/2005/8/layout/bProcess3"/>
    <dgm:cxn modelId="{3EBBBE17-F5F7-45F5-A3CF-0D28D85A4C5D}" type="presParOf" srcId="{3C9E5503-9746-4742-9DCF-CD03F013400A}" destId="{FA63D214-7092-40C6-BAD9-7C79F07572C6}" srcOrd="0" destOrd="0" presId="urn:microsoft.com/office/officeart/2005/8/layout/bProcess3"/>
    <dgm:cxn modelId="{53E7546D-FFFE-451B-96DE-3C6B10E4242B}" type="presParOf" srcId="{DD289375-FC16-4974-A116-14073051A3E3}" destId="{3EE1AA32-7DCA-4F06-A91D-E1FF73D2D9D8}" srcOrd="8" destOrd="0" presId="urn:microsoft.com/office/officeart/2005/8/layout/bProcess3"/>
    <dgm:cxn modelId="{C8059E46-CBC7-4830-A707-D60E7A52766E}" type="presParOf" srcId="{DD289375-FC16-4974-A116-14073051A3E3}" destId="{6D798DFF-BA3A-442F-898D-ED47B5DE6944}" srcOrd="9" destOrd="0" presId="urn:microsoft.com/office/officeart/2005/8/layout/bProcess3"/>
    <dgm:cxn modelId="{D4251C91-87FD-4CEE-A87B-9E097D1399A0}" type="presParOf" srcId="{6D798DFF-BA3A-442F-898D-ED47B5DE6944}" destId="{E9A3A7DB-ABD3-4EB0-9885-7C845C11BB04}" srcOrd="0" destOrd="0" presId="urn:microsoft.com/office/officeart/2005/8/layout/bProcess3"/>
    <dgm:cxn modelId="{B17253C8-F387-4319-BBA2-4F290D1C74A7}" type="presParOf" srcId="{DD289375-FC16-4974-A116-14073051A3E3}" destId="{9E7B518A-F439-4417-8CD9-F5765748A189}" srcOrd="10" destOrd="0" presId="urn:microsoft.com/office/officeart/2005/8/layout/bProcess3"/>
    <dgm:cxn modelId="{2518BF1E-D0BF-4306-98A3-98779A9D1279}" type="presParOf" srcId="{DD289375-FC16-4974-A116-14073051A3E3}" destId="{EC5A9796-94AE-4F2A-BC49-F8771382F698}" srcOrd="11" destOrd="0" presId="urn:microsoft.com/office/officeart/2005/8/layout/bProcess3"/>
    <dgm:cxn modelId="{E93BEACE-7E75-49A3-8E18-892ECDC7B671}" type="presParOf" srcId="{EC5A9796-94AE-4F2A-BC49-F8771382F698}" destId="{040E80E3-5325-4E61-B333-24A66BFE2719}" srcOrd="0" destOrd="0" presId="urn:microsoft.com/office/officeart/2005/8/layout/bProcess3"/>
    <dgm:cxn modelId="{6C8E4E7E-6E7A-4658-AA95-AAD06BAE498A}" type="presParOf" srcId="{DD289375-FC16-4974-A116-14073051A3E3}" destId="{3CF7CDF9-63E8-4D01-8D53-9ECF99C7C097}" srcOrd="12" destOrd="0" presId="urn:microsoft.com/office/officeart/2005/8/layout/bProcess3"/>
    <dgm:cxn modelId="{D670B93B-B6D4-4FC4-8D41-C385ECA8592B}" type="presParOf" srcId="{DD289375-FC16-4974-A116-14073051A3E3}" destId="{09B1D2EC-DF8C-492E-8E86-2E52A412F372}" srcOrd="13" destOrd="0" presId="urn:microsoft.com/office/officeart/2005/8/layout/bProcess3"/>
    <dgm:cxn modelId="{B85EF788-43A0-4BB9-9377-52C9DFAB5E56}" type="presParOf" srcId="{09B1D2EC-DF8C-492E-8E86-2E52A412F372}" destId="{8ED965E2-D4AF-49A2-8998-FDECA767DBB1}" srcOrd="0" destOrd="0" presId="urn:microsoft.com/office/officeart/2005/8/layout/bProcess3"/>
    <dgm:cxn modelId="{4A6ED900-557E-4B1E-9897-34F0611EBA89}" type="presParOf" srcId="{DD289375-FC16-4974-A116-14073051A3E3}" destId="{4CD2878F-5AF4-4E2D-982B-6218C5097E0F}" srcOrd="14" destOrd="0" presId="urn:microsoft.com/office/officeart/2005/8/layout/bProcess3"/>
    <dgm:cxn modelId="{663535E4-45A8-4DE3-8174-0F1D18F04C62}" type="presParOf" srcId="{DD289375-FC16-4974-A116-14073051A3E3}" destId="{AC5DF617-F537-49FA-A61A-3F88D7FECF5C}" srcOrd="15" destOrd="0" presId="urn:microsoft.com/office/officeart/2005/8/layout/bProcess3"/>
    <dgm:cxn modelId="{C33880C4-56F8-4B2D-B5D1-1B9BA2475786}" type="presParOf" srcId="{AC5DF617-F537-49FA-A61A-3F88D7FECF5C}" destId="{D43DD12F-349E-437A-A0CF-01E5C6517D45}" srcOrd="0" destOrd="0" presId="urn:microsoft.com/office/officeart/2005/8/layout/bProcess3"/>
    <dgm:cxn modelId="{2F6BA52A-60E8-4CC3-96D0-A6D60F162064}" type="presParOf" srcId="{DD289375-FC16-4974-A116-14073051A3E3}" destId="{59579110-22BD-48FB-88B6-DB75C3CD08CE}" srcOrd="16"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A5E361-930B-4596-9F02-8AAE7961E894}" type="doc">
      <dgm:prSet loTypeId="urn:microsoft.com/office/officeart/2005/8/layout/hierarchy4" loCatId="list" qsTypeId="urn:microsoft.com/office/officeart/2005/8/quickstyle/simple2" qsCatId="simple" csTypeId="urn:microsoft.com/office/officeart/2005/8/colors/accent3_1" csCatId="accent3" phldr="1"/>
      <dgm:spPr/>
      <dgm:t>
        <a:bodyPr/>
        <a:lstStyle/>
        <a:p>
          <a:endParaRPr lang="es-ES"/>
        </a:p>
      </dgm:t>
    </dgm:pt>
    <dgm:pt modelId="{116D8489-DF11-43CF-9BC1-F92392480182}">
      <dgm:prSet phldrT="[Texto]" custT="1"/>
      <dgm:spPr/>
      <dgm:t>
        <a:bodyPr/>
        <a:lstStyle/>
        <a:p>
          <a:r>
            <a:rPr lang="es-EC" sz="1800" b="1" dirty="0">
              <a:latin typeface="Times New Roman" panose="02020603050405020304" pitchFamily="18" charset="0"/>
              <a:cs typeface="Times New Roman" panose="02020603050405020304" pitchFamily="18" charset="0"/>
            </a:rPr>
            <a:t>Estrategia 1</a:t>
          </a:r>
        </a:p>
        <a:p>
          <a:r>
            <a:rPr lang="es-EC" sz="1800" dirty="0" smtClean="0">
              <a:latin typeface="Times New Roman" panose="02020603050405020304" pitchFamily="18" charset="0"/>
              <a:cs typeface="Times New Roman" panose="02020603050405020304" pitchFamily="18" charset="0"/>
            </a:rPr>
            <a:t>Reforzar al equipo encargado del manejo de procesos</a:t>
          </a:r>
          <a:endParaRPr lang="es-ES" sz="1800" b="1" dirty="0">
            <a:latin typeface="Times New Roman" panose="02020603050405020304" pitchFamily="18" charset="0"/>
            <a:cs typeface="Times New Roman" panose="02020603050405020304" pitchFamily="18" charset="0"/>
          </a:endParaRPr>
        </a:p>
      </dgm:t>
    </dgm:pt>
    <dgm:pt modelId="{152A9CB2-EA85-48D1-A7DB-CF1864CFBF99}" type="parTrans" cxnId="{1C06162D-6698-4725-AB1E-873944F581A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0F62CF9-3BCE-4FD9-AF37-88ACC7062D93}" type="sibTrans" cxnId="{1C06162D-6698-4725-AB1E-873944F581A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A658015D-AD19-4B6C-9242-50E4C6F70520}">
      <dgm:prSet phldrT="[Texto]" custT="1"/>
      <dgm:spPr/>
      <dgm:t>
        <a:bodyPr/>
        <a:lstStyle/>
        <a:p>
          <a:r>
            <a:rPr lang="es-EC" sz="1800" b="1" dirty="0">
              <a:latin typeface="Times New Roman" panose="02020603050405020304" pitchFamily="18" charset="0"/>
              <a:cs typeface="Times New Roman" panose="02020603050405020304" pitchFamily="18" charset="0"/>
            </a:rPr>
            <a:t>Estrategia 4</a:t>
          </a:r>
        </a:p>
        <a:p>
          <a:r>
            <a:rPr lang="es-EC" sz="1800" dirty="0" smtClean="0">
              <a:latin typeface="Times New Roman" panose="02020603050405020304" pitchFamily="18" charset="0"/>
              <a:cs typeface="Times New Roman" panose="02020603050405020304" pitchFamily="18" charset="0"/>
            </a:rPr>
            <a:t>Empezar a implementar o reforzar herramientas y programas para el mejoramiento continuo de proceso</a:t>
          </a:r>
          <a:endParaRPr lang="es-ES" sz="1800" b="1" dirty="0">
            <a:latin typeface="Times New Roman" panose="02020603050405020304" pitchFamily="18" charset="0"/>
            <a:cs typeface="Times New Roman" panose="02020603050405020304" pitchFamily="18" charset="0"/>
          </a:endParaRPr>
        </a:p>
      </dgm:t>
    </dgm:pt>
    <dgm:pt modelId="{4B777D48-9FFA-4537-8B2B-103365D81C80}" type="parTrans" cxnId="{43548937-C2E9-43E6-A5DC-D2939D79D1B8}">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81C87F86-6971-4A61-B0FD-7F867944F946}" type="sibTrans" cxnId="{43548937-C2E9-43E6-A5DC-D2939D79D1B8}">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91C3F22-7B97-46E6-8C2B-17C9A1054E67}">
      <dgm:prSet phldrT="[Texto]" custT="1"/>
      <dgm:spPr/>
      <dgm:t>
        <a:bodyPr/>
        <a:lstStyle/>
        <a:p>
          <a:r>
            <a:rPr lang="es-EC" sz="1800" b="1" dirty="0">
              <a:latin typeface="Times New Roman" panose="02020603050405020304" pitchFamily="18" charset="0"/>
              <a:cs typeface="Times New Roman" panose="02020603050405020304" pitchFamily="18" charset="0"/>
            </a:rPr>
            <a:t>Estrategia 5</a:t>
          </a:r>
        </a:p>
        <a:p>
          <a:r>
            <a:rPr lang="es-EC" sz="1800" dirty="0" smtClean="0">
              <a:latin typeface="Times New Roman" panose="02020603050405020304" pitchFamily="18" charset="0"/>
              <a:cs typeface="Times New Roman" panose="02020603050405020304" pitchFamily="18" charset="0"/>
            </a:rPr>
            <a:t>Utilizar la técnica clientes fantasmas en las unidades de servicio</a:t>
          </a:r>
          <a:endParaRPr lang="es-ES" sz="1800" b="1" dirty="0">
            <a:latin typeface="Times New Roman" panose="02020603050405020304" pitchFamily="18" charset="0"/>
            <a:cs typeface="Times New Roman" panose="02020603050405020304" pitchFamily="18" charset="0"/>
          </a:endParaRPr>
        </a:p>
      </dgm:t>
    </dgm:pt>
    <dgm:pt modelId="{8BAA3D26-3A48-4A78-9E37-ECF8778C8D46}" type="parTrans" cxnId="{452D0976-911A-4EC3-BBEC-2602864FCCA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E2CA181C-2C3D-4D7A-9ECF-603652459346}" type="sibTrans" cxnId="{452D0976-911A-4EC3-BBEC-2602864FCCA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DBEB123-FDD8-49CF-9B4F-E08600E65FA9}">
      <dgm:prSet custT="1"/>
      <dgm:spPr/>
      <dgm:t>
        <a:bodyPr/>
        <a:lstStyle/>
        <a:p>
          <a:endParaRPr lang="es-EC" sz="1800" b="1" dirty="0" smtClean="0">
            <a:latin typeface="Times New Roman" panose="02020603050405020304" pitchFamily="18" charset="0"/>
            <a:cs typeface="Times New Roman" panose="02020603050405020304" pitchFamily="18" charset="0"/>
          </a:endParaRPr>
        </a:p>
        <a:p>
          <a:r>
            <a:rPr lang="es-EC" sz="1800" b="1" dirty="0" smtClean="0">
              <a:latin typeface="Times New Roman" panose="02020603050405020304" pitchFamily="18" charset="0"/>
              <a:cs typeface="Times New Roman" panose="02020603050405020304" pitchFamily="18" charset="0"/>
            </a:rPr>
            <a:t>Estrategia </a:t>
          </a:r>
          <a:r>
            <a:rPr lang="es-EC" sz="1800" b="1" dirty="0">
              <a:latin typeface="Times New Roman" panose="02020603050405020304" pitchFamily="18" charset="0"/>
              <a:cs typeface="Times New Roman" panose="02020603050405020304" pitchFamily="18" charset="0"/>
            </a:rPr>
            <a:t>2</a:t>
          </a:r>
        </a:p>
        <a:p>
          <a:r>
            <a:rPr lang="es-EC" sz="1800" dirty="0" smtClean="0">
              <a:latin typeface="Times New Roman" panose="02020603050405020304" pitchFamily="18" charset="0"/>
              <a:cs typeface="Times New Roman" panose="02020603050405020304" pitchFamily="18" charset="0"/>
            </a:rPr>
            <a:t>Realizar inducciones y retroalimentaciones con el equipo de atención al cliente para analizar problemas en tiempos de atención.</a:t>
          </a:r>
          <a:endParaRPr lang="es-EC" sz="1800" b="1" dirty="0">
            <a:latin typeface="Times New Roman" panose="02020603050405020304" pitchFamily="18" charset="0"/>
            <a:cs typeface="Times New Roman" panose="02020603050405020304" pitchFamily="18" charset="0"/>
          </a:endParaRPr>
        </a:p>
      </dgm:t>
    </dgm:pt>
    <dgm:pt modelId="{04915279-6965-44A5-8F17-2D589BECF9EC}" type="parTrans" cxnId="{11042F06-AC8D-4B5D-B597-FBE4308A8B2D}">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FD64C91-7873-4E92-8298-630AC0626A26}" type="sibTrans" cxnId="{11042F06-AC8D-4B5D-B597-FBE4308A8B2D}">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41AE384-50C3-4E9E-8F21-1B2130BBC186}">
      <dgm:prSet custT="1"/>
      <dgm:spPr/>
      <dgm:t>
        <a:bodyPr/>
        <a:lstStyle/>
        <a:p>
          <a:endParaRPr lang="es-EC" sz="1800" b="1" dirty="0" smtClean="0">
            <a:latin typeface="Times New Roman" panose="02020603050405020304" pitchFamily="18" charset="0"/>
            <a:cs typeface="Times New Roman" panose="02020603050405020304" pitchFamily="18" charset="0"/>
          </a:endParaRPr>
        </a:p>
        <a:p>
          <a:r>
            <a:rPr lang="es-EC" sz="1800" b="1" dirty="0" smtClean="0">
              <a:latin typeface="Times New Roman" panose="02020603050405020304" pitchFamily="18" charset="0"/>
              <a:cs typeface="Times New Roman" panose="02020603050405020304" pitchFamily="18" charset="0"/>
            </a:rPr>
            <a:t>Estrategia </a:t>
          </a:r>
          <a:r>
            <a:rPr lang="es-EC" sz="1800" b="1" dirty="0">
              <a:latin typeface="Times New Roman" panose="02020603050405020304" pitchFamily="18" charset="0"/>
              <a:cs typeface="Times New Roman" panose="02020603050405020304" pitchFamily="18" charset="0"/>
            </a:rPr>
            <a:t>3</a:t>
          </a:r>
        </a:p>
        <a:p>
          <a:r>
            <a:rPr lang="es-EC" sz="1800" dirty="0" smtClean="0">
              <a:latin typeface="Times New Roman" panose="02020603050405020304" pitchFamily="18" charset="0"/>
              <a:cs typeface="Times New Roman" panose="02020603050405020304" pitchFamily="18" charset="0"/>
            </a:rPr>
            <a:t>Preparar los planes estratégicos para el área de Unidad de Atención al cliente en base a los resultados de indicadores</a:t>
          </a:r>
          <a:endParaRPr lang="es-EC" sz="1800" b="1" dirty="0">
            <a:latin typeface="Times New Roman" panose="02020603050405020304" pitchFamily="18" charset="0"/>
            <a:cs typeface="Times New Roman" panose="02020603050405020304" pitchFamily="18" charset="0"/>
          </a:endParaRPr>
        </a:p>
      </dgm:t>
    </dgm:pt>
    <dgm:pt modelId="{2FF415F3-E2AE-48A1-A9EB-31D2ABCDDAAA}" type="parTrans" cxnId="{5901EFD0-3A54-4E93-A1B0-ED7D68AE601E}">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D555F656-30AC-4A72-86CC-0D15E7CE5BB2}" type="sibTrans" cxnId="{5901EFD0-3A54-4E93-A1B0-ED7D68AE601E}">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F46FB2F-4704-40A9-BA0B-EC52F0C5780E}" type="pres">
      <dgm:prSet presAssocID="{96A5E361-930B-4596-9F02-8AAE7961E894}" presName="Name0" presStyleCnt="0">
        <dgm:presLayoutVars>
          <dgm:chPref val="1"/>
          <dgm:dir/>
          <dgm:animOne val="branch"/>
          <dgm:animLvl val="lvl"/>
          <dgm:resizeHandles/>
        </dgm:presLayoutVars>
      </dgm:prSet>
      <dgm:spPr/>
      <dgm:t>
        <a:bodyPr/>
        <a:lstStyle/>
        <a:p>
          <a:endParaRPr lang="es-ES"/>
        </a:p>
      </dgm:t>
    </dgm:pt>
    <dgm:pt modelId="{CC5A4A36-5543-4E77-AF4A-8E7989402119}" type="pres">
      <dgm:prSet presAssocID="{116D8489-DF11-43CF-9BC1-F92392480182}" presName="vertOne" presStyleCnt="0"/>
      <dgm:spPr/>
      <dgm:t>
        <a:bodyPr/>
        <a:lstStyle/>
        <a:p>
          <a:endParaRPr lang="es-ES"/>
        </a:p>
      </dgm:t>
    </dgm:pt>
    <dgm:pt modelId="{ECFF72DA-5748-43E4-AB18-71205B2A7EBD}" type="pres">
      <dgm:prSet presAssocID="{116D8489-DF11-43CF-9BC1-F92392480182}" presName="txOne" presStyleLbl="node0" presStyleIdx="0" presStyleCnt="5">
        <dgm:presLayoutVars>
          <dgm:chPref val="3"/>
        </dgm:presLayoutVars>
      </dgm:prSet>
      <dgm:spPr/>
      <dgm:t>
        <a:bodyPr/>
        <a:lstStyle/>
        <a:p>
          <a:endParaRPr lang="es-ES"/>
        </a:p>
      </dgm:t>
    </dgm:pt>
    <dgm:pt modelId="{B35C576A-2038-4672-9B44-519511C212B6}" type="pres">
      <dgm:prSet presAssocID="{116D8489-DF11-43CF-9BC1-F92392480182}" presName="horzOne" presStyleCnt="0"/>
      <dgm:spPr/>
      <dgm:t>
        <a:bodyPr/>
        <a:lstStyle/>
        <a:p>
          <a:endParaRPr lang="es-ES"/>
        </a:p>
      </dgm:t>
    </dgm:pt>
    <dgm:pt modelId="{DD092029-8232-4850-ACA7-4EA3EC3E6881}" type="pres">
      <dgm:prSet presAssocID="{F0F62CF9-3BCE-4FD9-AF37-88ACC7062D93}" presName="sibSpaceOne" presStyleCnt="0"/>
      <dgm:spPr/>
      <dgm:t>
        <a:bodyPr/>
        <a:lstStyle/>
        <a:p>
          <a:endParaRPr lang="es-ES"/>
        </a:p>
      </dgm:t>
    </dgm:pt>
    <dgm:pt modelId="{39D32604-3A65-4FBA-8C65-EDB573DCAE9B}" type="pres">
      <dgm:prSet presAssocID="{6DBEB123-FDD8-49CF-9B4F-E08600E65FA9}" presName="vertOne" presStyleCnt="0"/>
      <dgm:spPr/>
      <dgm:t>
        <a:bodyPr/>
        <a:lstStyle/>
        <a:p>
          <a:endParaRPr lang="es-ES"/>
        </a:p>
      </dgm:t>
    </dgm:pt>
    <dgm:pt modelId="{8C9A66A1-897A-4754-862F-EAED2F705D6F}" type="pres">
      <dgm:prSet presAssocID="{6DBEB123-FDD8-49CF-9B4F-E08600E65FA9}" presName="txOne" presStyleLbl="node0" presStyleIdx="1" presStyleCnt="5">
        <dgm:presLayoutVars>
          <dgm:chPref val="3"/>
        </dgm:presLayoutVars>
      </dgm:prSet>
      <dgm:spPr/>
      <dgm:t>
        <a:bodyPr/>
        <a:lstStyle/>
        <a:p>
          <a:endParaRPr lang="es-ES"/>
        </a:p>
      </dgm:t>
    </dgm:pt>
    <dgm:pt modelId="{BA0C78A9-AE92-4E56-9CAB-0119F76B793B}" type="pres">
      <dgm:prSet presAssocID="{6DBEB123-FDD8-49CF-9B4F-E08600E65FA9}" presName="horzOne" presStyleCnt="0"/>
      <dgm:spPr/>
      <dgm:t>
        <a:bodyPr/>
        <a:lstStyle/>
        <a:p>
          <a:endParaRPr lang="es-ES"/>
        </a:p>
      </dgm:t>
    </dgm:pt>
    <dgm:pt modelId="{17B5C476-FD68-45E6-9586-E56E7FE9C33C}" type="pres">
      <dgm:prSet presAssocID="{AFD64C91-7873-4E92-8298-630AC0626A26}" presName="sibSpaceOne" presStyleCnt="0"/>
      <dgm:spPr/>
      <dgm:t>
        <a:bodyPr/>
        <a:lstStyle/>
        <a:p>
          <a:endParaRPr lang="es-ES"/>
        </a:p>
      </dgm:t>
    </dgm:pt>
    <dgm:pt modelId="{533022FA-C0AD-4A7A-A535-3AB527E2302C}" type="pres">
      <dgm:prSet presAssocID="{B41AE384-50C3-4E9E-8F21-1B2130BBC186}" presName="vertOne" presStyleCnt="0"/>
      <dgm:spPr/>
      <dgm:t>
        <a:bodyPr/>
        <a:lstStyle/>
        <a:p>
          <a:endParaRPr lang="es-ES"/>
        </a:p>
      </dgm:t>
    </dgm:pt>
    <dgm:pt modelId="{DCD9AF1A-046C-4054-95AC-FBCCE190AF55}" type="pres">
      <dgm:prSet presAssocID="{B41AE384-50C3-4E9E-8F21-1B2130BBC186}" presName="txOne" presStyleLbl="node0" presStyleIdx="2" presStyleCnt="5">
        <dgm:presLayoutVars>
          <dgm:chPref val="3"/>
        </dgm:presLayoutVars>
      </dgm:prSet>
      <dgm:spPr/>
      <dgm:t>
        <a:bodyPr/>
        <a:lstStyle/>
        <a:p>
          <a:endParaRPr lang="es-ES"/>
        </a:p>
      </dgm:t>
    </dgm:pt>
    <dgm:pt modelId="{ECFCDA46-59CE-4AE0-BCA3-16E5824C1498}" type="pres">
      <dgm:prSet presAssocID="{B41AE384-50C3-4E9E-8F21-1B2130BBC186}" presName="horzOne" presStyleCnt="0"/>
      <dgm:spPr/>
      <dgm:t>
        <a:bodyPr/>
        <a:lstStyle/>
        <a:p>
          <a:endParaRPr lang="es-ES"/>
        </a:p>
      </dgm:t>
    </dgm:pt>
    <dgm:pt modelId="{3724A279-3B6F-42DB-A5C0-3EA4A46CEBE2}" type="pres">
      <dgm:prSet presAssocID="{D555F656-30AC-4A72-86CC-0D15E7CE5BB2}" presName="sibSpaceOne" presStyleCnt="0"/>
      <dgm:spPr/>
      <dgm:t>
        <a:bodyPr/>
        <a:lstStyle/>
        <a:p>
          <a:endParaRPr lang="es-ES"/>
        </a:p>
      </dgm:t>
    </dgm:pt>
    <dgm:pt modelId="{E060063B-8019-483B-B004-7C8565FB853A}" type="pres">
      <dgm:prSet presAssocID="{A658015D-AD19-4B6C-9242-50E4C6F70520}" presName="vertOne" presStyleCnt="0"/>
      <dgm:spPr/>
      <dgm:t>
        <a:bodyPr/>
        <a:lstStyle/>
        <a:p>
          <a:endParaRPr lang="es-ES"/>
        </a:p>
      </dgm:t>
    </dgm:pt>
    <dgm:pt modelId="{7144B759-82D9-47DA-BFC1-569ABFE7DAAC}" type="pres">
      <dgm:prSet presAssocID="{A658015D-AD19-4B6C-9242-50E4C6F70520}" presName="txOne" presStyleLbl="node0" presStyleIdx="3" presStyleCnt="5">
        <dgm:presLayoutVars>
          <dgm:chPref val="3"/>
        </dgm:presLayoutVars>
      </dgm:prSet>
      <dgm:spPr/>
      <dgm:t>
        <a:bodyPr/>
        <a:lstStyle/>
        <a:p>
          <a:endParaRPr lang="es-ES"/>
        </a:p>
      </dgm:t>
    </dgm:pt>
    <dgm:pt modelId="{6EA66B9A-B3DE-44B9-BAC1-DE94CB510A5B}" type="pres">
      <dgm:prSet presAssocID="{A658015D-AD19-4B6C-9242-50E4C6F70520}" presName="horzOne" presStyleCnt="0"/>
      <dgm:spPr/>
      <dgm:t>
        <a:bodyPr/>
        <a:lstStyle/>
        <a:p>
          <a:endParaRPr lang="es-ES"/>
        </a:p>
      </dgm:t>
    </dgm:pt>
    <dgm:pt modelId="{8147B160-8E20-4B02-8D63-8A844DB55967}" type="pres">
      <dgm:prSet presAssocID="{81C87F86-6971-4A61-B0FD-7F867944F946}" presName="sibSpaceOne" presStyleCnt="0"/>
      <dgm:spPr/>
      <dgm:t>
        <a:bodyPr/>
        <a:lstStyle/>
        <a:p>
          <a:endParaRPr lang="es-ES"/>
        </a:p>
      </dgm:t>
    </dgm:pt>
    <dgm:pt modelId="{C637F9F9-F52A-4986-BDFC-F2D594F7DB76}" type="pres">
      <dgm:prSet presAssocID="{F91C3F22-7B97-46E6-8C2B-17C9A1054E67}" presName="vertOne" presStyleCnt="0"/>
      <dgm:spPr/>
      <dgm:t>
        <a:bodyPr/>
        <a:lstStyle/>
        <a:p>
          <a:endParaRPr lang="es-ES"/>
        </a:p>
      </dgm:t>
    </dgm:pt>
    <dgm:pt modelId="{07BAD3C2-FB69-4843-B917-90A5D612F7E9}" type="pres">
      <dgm:prSet presAssocID="{F91C3F22-7B97-46E6-8C2B-17C9A1054E67}" presName="txOne" presStyleLbl="node0" presStyleIdx="4" presStyleCnt="5">
        <dgm:presLayoutVars>
          <dgm:chPref val="3"/>
        </dgm:presLayoutVars>
      </dgm:prSet>
      <dgm:spPr/>
      <dgm:t>
        <a:bodyPr/>
        <a:lstStyle/>
        <a:p>
          <a:endParaRPr lang="es-ES"/>
        </a:p>
      </dgm:t>
    </dgm:pt>
    <dgm:pt modelId="{A123E926-33C3-46EF-9929-52E8589B7950}" type="pres">
      <dgm:prSet presAssocID="{F91C3F22-7B97-46E6-8C2B-17C9A1054E67}" presName="horzOne" presStyleCnt="0"/>
      <dgm:spPr/>
      <dgm:t>
        <a:bodyPr/>
        <a:lstStyle/>
        <a:p>
          <a:endParaRPr lang="es-ES"/>
        </a:p>
      </dgm:t>
    </dgm:pt>
  </dgm:ptLst>
  <dgm:cxnLst>
    <dgm:cxn modelId="{5E5BE1A5-D69E-4670-9E9D-518A4E8E895C}" type="presOf" srcId="{A658015D-AD19-4B6C-9242-50E4C6F70520}" destId="{7144B759-82D9-47DA-BFC1-569ABFE7DAAC}" srcOrd="0" destOrd="0" presId="urn:microsoft.com/office/officeart/2005/8/layout/hierarchy4"/>
    <dgm:cxn modelId="{1C06162D-6698-4725-AB1E-873944F581AA}" srcId="{96A5E361-930B-4596-9F02-8AAE7961E894}" destId="{116D8489-DF11-43CF-9BC1-F92392480182}" srcOrd="0" destOrd="0" parTransId="{152A9CB2-EA85-48D1-A7DB-CF1864CFBF99}" sibTransId="{F0F62CF9-3BCE-4FD9-AF37-88ACC7062D93}"/>
    <dgm:cxn modelId="{B2D74D6C-33BB-44AD-A96F-A56BBC7C27BB}" type="presOf" srcId="{F91C3F22-7B97-46E6-8C2B-17C9A1054E67}" destId="{07BAD3C2-FB69-4843-B917-90A5D612F7E9}" srcOrd="0" destOrd="0" presId="urn:microsoft.com/office/officeart/2005/8/layout/hierarchy4"/>
    <dgm:cxn modelId="{9C6926D2-0F5D-4006-80F4-09B6425E4D49}" type="presOf" srcId="{96A5E361-930B-4596-9F02-8AAE7961E894}" destId="{7F46FB2F-4704-40A9-BA0B-EC52F0C5780E}" srcOrd="0" destOrd="0" presId="urn:microsoft.com/office/officeart/2005/8/layout/hierarchy4"/>
    <dgm:cxn modelId="{452D0976-911A-4EC3-BBEC-2602864FCCA2}" srcId="{96A5E361-930B-4596-9F02-8AAE7961E894}" destId="{F91C3F22-7B97-46E6-8C2B-17C9A1054E67}" srcOrd="4" destOrd="0" parTransId="{8BAA3D26-3A48-4A78-9E37-ECF8778C8D46}" sibTransId="{E2CA181C-2C3D-4D7A-9ECF-603652459346}"/>
    <dgm:cxn modelId="{11042F06-AC8D-4B5D-B597-FBE4308A8B2D}" srcId="{96A5E361-930B-4596-9F02-8AAE7961E894}" destId="{6DBEB123-FDD8-49CF-9B4F-E08600E65FA9}" srcOrd="1" destOrd="0" parTransId="{04915279-6965-44A5-8F17-2D589BECF9EC}" sibTransId="{AFD64C91-7873-4E92-8298-630AC0626A26}"/>
    <dgm:cxn modelId="{A4C5C167-311D-4362-A70D-887E0E3DCE6A}" type="presOf" srcId="{116D8489-DF11-43CF-9BC1-F92392480182}" destId="{ECFF72DA-5748-43E4-AB18-71205B2A7EBD}" srcOrd="0" destOrd="0" presId="urn:microsoft.com/office/officeart/2005/8/layout/hierarchy4"/>
    <dgm:cxn modelId="{43548937-C2E9-43E6-A5DC-D2939D79D1B8}" srcId="{96A5E361-930B-4596-9F02-8AAE7961E894}" destId="{A658015D-AD19-4B6C-9242-50E4C6F70520}" srcOrd="3" destOrd="0" parTransId="{4B777D48-9FFA-4537-8B2B-103365D81C80}" sibTransId="{81C87F86-6971-4A61-B0FD-7F867944F946}"/>
    <dgm:cxn modelId="{28A8BCA1-90F5-4ECA-9144-FD3FB1EB7AF7}" type="presOf" srcId="{6DBEB123-FDD8-49CF-9B4F-E08600E65FA9}" destId="{8C9A66A1-897A-4754-862F-EAED2F705D6F}" srcOrd="0" destOrd="0" presId="urn:microsoft.com/office/officeart/2005/8/layout/hierarchy4"/>
    <dgm:cxn modelId="{5901EFD0-3A54-4E93-A1B0-ED7D68AE601E}" srcId="{96A5E361-930B-4596-9F02-8AAE7961E894}" destId="{B41AE384-50C3-4E9E-8F21-1B2130BBC186}" srcOrd="2" destOrd="0" parTransId="{2FF415F3-E2AE-48A1-A9EB-31D2ABCDDAAA}" sibTransId="{D555F656-30AC-4A72-86CC-0D15E7CE5BB2}"/>
    <dgm:cxn modelId="{582EAA94-F754-4259-BD3F-B4E48446149F}" type="presOf" srcId="{B41AE384-50C3-4E9E-8F21-1B2130BBC186}" destId="{DCD9AF1A-046C-4054-95AC-FBCCE190AF55}" srcOrd="0" destOrd="0" presId="urn:microsoft.com/office/officeart/2005/8/layout/hierarchy4"/>
    <dgm:cxn modelId="{F2E02296-55E7-4D16-B14A-CF1303709459}" type="presParOf" srcId="{7F46FB2F-4704-40A9-BA0B-EC52F0C5780E}" destId="{CC5A4A36-5543-4E77-AF4A-8E7989402119}" srcOrd="0" destOrd="0" presId="urn:microsoft.com/office/officeart/2005/8/layout/hierarchy4"/>
    <dgm:cxn modelId="{80605ADB-F674-405A-A316-E12C8FF77666}" type="presParOf" srcId="{CC5A4A36-5543-4E77-AF4A-8E7989402119}" destId="{ECFF72DA-5748-43E4-AB18-71205B2A7EBD}" srcOrd="0" destOrd="0" presId="urn:microsoft.com/office/officeart/2005/8/layout/hierarchy4"/>
    <dgm:cxn modelId="{A8A15636-B051-4526-8128-67A58C0E6954}" type="presParOf" srcId="{CC5A4A36-5543-4E77-AF4A-8E7989402119}" destId="{B35C576A-2038-4672-9B44-519511C212B6}" srcOrd="1" destOrd="0" presId="urn:microsoft.com/office/officeart/2005/8/layout/hierarchy4"/>
    <dgm:cxn modelId="{3F91C1FF-8FF2-425B-8446-BBC7EAC775A1}" type="presParOf" srcId="{7F46FB2F-4704-40A9-BA0B-EC52F0C5780E}" destId="{DD092029-8232-4850-ACA7-4EA3EC3E6881}" srcOrd="1" destOrd="0" presId="urn:microsoft.com/office/officeart/2005/8/layout/hierarchy4"/>
    <dgm:cxn modelId="{985770B5-954C-46E4-B372-BBFA43ACB9AC}" type="presParOf" srcId="{7F46FB2F-4704-40A9-BA0B-EC52F0C5780E}" destId="{39D32604-3A65-4FBA-8C65-EDB573DCAE9B}" srcOrd="2" destOrd="0" presId="urn:microsoft.com/office/officeart/2005/8/layout/hierarchy4"/>
    <dgm:cxn modelId="{383DC9A2-1E07-47A6-84C4-1FE9C8D9345B}" type="presParOf" srcId="{39D32604-3A65-4FBA-8C65-EDB573DCAE9B}" destId="{8C9A66A1-897A-4754-862F-EAED2F705D6F}" srcOrd="0" destOrd="0" presId="urn:microsoft.com/office/officeart/2005/8/layout/hierarchy4"/>
    <dgm:cxn modelId="{FAFF8D10-5263-4116-A3C2-40087FBBF47D}" type="presParOf" srcId="{39D32604-3A65-4FBA-8C65-EDB573DCAE9B}" destId="{BA0C78A9-AE92-4E56-9CAB-0119F76B793B}" srcOrd="1" destOrd="0" presId="urn:microsoft.com/office/officeart/2005/8/layout/hierarchy4"/>
    <dgm:cxn modelId="{A4051D33-7F55-4596-8FCB-6E23F9453FC9}" type="presParOf" srcId="{7F46FB2F-4704-40A9-BA0B-EC52F0C5780E}" destId="{17B5C476-FD68-45E6-9586-E56E7FE9C33C}" srcOrd="3" destOrd="0" presId="urn:microsoft.com/office/officeart/2005/8/layout/hierarchy4"/>
    <dgm:cxn modelId="{BE58656A-A6CD-4B18-AA4C-9F336A8CA055}" type="presParOf" srcId="{7F46FB2F-4704-40A9-BA0B-EC52F0C5780E}" destId="{533022FA-C0AD-4A7A-A535-3AB527E2302C}" srcOrd="4" destOrd="0" presId="urn:microsoft.com/office/officeart/2005/8/layout/hierarchy4"/>
    <dgm:cxn modelId="{FF09B90C-38EB-4E4A-9C48-91DB6535BF1D}" type="presParOf" srcId="{533022FA-C0AD-4A7A-A535-3AB527E2302C}" destId="{DCD9AF1A-046C-4054-95AC-FBCCE190AF55}" srcOrd="0" destOrd="0" presId="urn:microsoft.com/office/officeart/2005/8/layout/hierarchy4"/>
    <dgm:cxn modelId="{B81224D3-BB70-4D2D-A5A8-D9589D094FEE}" type="presParOf" srcId="{533022FA-C0AD-4A7A-A535-3AB527E2302C}" destId="{ECFCDA46-59CE-4AE0-BCA3-16E5824C1498}" srcOrd="1" destOrd="0" presId="urn:microsoft.com/office/officeart/2005/8/layout/hierarchy4"/>
    <dgm:cxn modelId="{386817C2-06E6-49D3-8D48-9AF400085BAE}" type="presParOf" srcId="{7F46FB2F-4704-40A9-BA0B-EC52F0C5780E}" destId="{3724A279-3B6F-42DB-A5C0-3EA4A46CEBE2}" srcOrd="5" destOrd="0" presId="urn:microsoft.com/office/officeart/2005/8/layout/hierarchy4"/>
    <dgm:cxn modelId="{5AEC21AB-5185-4861-9EDE-F82D1E6D679F}" type="presParOf" srcId="{7F46FB2F-4704-40A9-BA0B-EC52F0C5780E}" destId="{E060063B-8019-483B-B004-7C8565FB853A}" srcOrd="6" destOrd="0" presId="urn:microsoft.com/office/officeart/2005/8/layout/hierarchy4"/>
    <dgm:cxn modelId="{8723F252-D2E8-40C0-AD6F-4FC6D5B96036}" type="presParOf" srcId="{E060063B-8019-483B-B004-7C8565FB853A}" destId="{7144B759-82D9-47DA-BFC1-569ABFE7DAAC}" srcOrd="0" destOrd="0" presId="urn:microsoft.com/office/officeart/2005/8/layout/hierarchy4"/>
    <dgm:cxn modelId="{BC09916B-C6BB-4DB7-824F-DDC23B26FAC4}" type="presParOf" srcId="{E060063B-8019-483B-B004-7C8565FB853A}" destId="{6EA66B9A-B3DE-44B9-BAC1-DE94CB510A5B}" srcOrd="1" destOrd="0" presId="urn:microsoft.com/office/officeart/2005/8/layout/hierarchy4"/>
    <dgm:cxn modelId="{F79A8413-F194-4B10-8E68-5E09C8D36C9A}" type="presParOf" srcId="{7F46FB2F-4704-40A9-BA0B-EC52F0C5780E}" destId="{8147B160-8E20-4B02-8D63-8A844DB55967}" srcOrd="7" destOrd="0" presId="urn:microsoft.com/office/officeart/2005/8/layout/hierarchy4"/>
    <dgm:cxn modelId="{D4D532E3-F878-4CBD-AEC8-FE937AF08C09}" type="presParOf" srcId="{7F46FB2F-4704-40A9-BA0B-EC52F0C5780E}" destId="{C637F9F9-F52A-4986-BDFC-F2D594F7DB76}" srcOrd="8" destOrd="0" presId="urn:microsoft.com/office/officeart/2005/8/layout/hierarchy4"/>
    <dgm:cxn modelId="{FE789F10-8A59-41FA-880A-0CBE8316B142}" type="presParOf" srcId="{C637F9F9-F52A-4986-BDFC-F2D594F7DB76}" destId="{07BAD3C2-FB69-4843-B917-90A5D612F7E9}" srcOrd="0" destOrd="0" presId="urn:microsoft.com/office/officeart/2005/8/layout/hierarchy4"/>
    <dgm:cxn modelId="{3968CF37-68D4-4F64-8D46-A16A275868D8}" type="presParOf" srcId="{C637F9F9-F52A-4986-BDFC-F2D594F7DB76}" destId="{A123E926-33C3-46EF-9929-52E8589B7950}"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34F4-B7B6-460C-B6BE-028872BDE7AC}">
      <dsp:nvSpPr>
        <dsp:cNvPr id="0" name=""/>
        <dsp:cNvSpPr/>
      </dsp:nvSpPr>
      <dsp:spPr>
        <a:xfrm>
          <a:off x="0" y="685771"/>
          <a:ext cx="2898232" cy="28982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Ente regulador: Superintendencia de economía, popular </a:t>
          </a:r>
          <a:r>
            <a:rPr lang="es-ES" sz="1800" kern="1200" smtClean="0">
              <a:latin typeface="Times New Roman" panose="02020603050405020304" pitchFamily="18" charset="0"/>
              <a:cs typeface="Times New Roman" panose="02020603050405020304" pitchFamily="18" charset="0"/>
            </a:rPr>
            <a:t>y solidaria.</a:t>
          </a:r>
        </a:p>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Desde el 2012</a:t>
          </a:r>
          <a:endParaRPr lang="es-ES" sz="1800" kern="1200" dirty="0" smtClean="0">
            <a:latin typeface="Times New Roman" panose="02020603050405020304" pitchFamily="18" charset="0"/>
            <a:cs typeface="Times New Roman" panose="02020603050405020304" pitchFamily="18" charset="0"/>
          </a:endParaRPr>
        </a:p>
      </dsp:txBody>
      <dsp:txXfrm>
        <a:off x="424436" y="1110207"/>
        <a:ext cx="2049360" cy="2049360"/>
      </dsp:txXfrm>
    </dsp:sp>
    <dsp:sp modelId="{585855E7-E044-4D7D-8CB5-9ADADE832BAA}">
      <dsp:nvSpPr>
        <dsp:cNvPr id="0" name=""/>
        <dsp:cNvSpPr/>
      </dsp:nvSpPr>
      <dsp:spPr>
        <a:xfrm>
          <a:off x="2898232" y="685771"/>
          <a:ext cx="2898232" cy="28982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Ecuador es el segundo país con la mayor cantidad de cooperativas en Latinoamérica.</a:t>
          </a:r>
          <a:endParaRPr lang="es-EC" sz="1800" kern="1200" dirty="0">
            <a:latin typeface="Times New Roman" panose="02020603050405020304" pitchFamily="18" charset="0"/>
            <a:cs typeface="Times New Roman" panose="02020603050405020304" pitchFamily="18" charset="0"/>
          </a:endParaRPr>
        </a:p>
      </dsp:txBody>
      <dsp:txXfrm>
        <a:off x="3322668" y="1110207"/>
        <a:ext cx="2049360" cy="2049360"/>
      </dsp:txXfrm>
    </dsp:sp>
    <dsp:sp modelId="{1AD46C61-8BDA-4895-B157-EDE533BF6561}">
      <dsp:nvSpPr>
        <dsp:cNvPr id="0" name=""/>
        <dsp:cNvSpPr/>
      </dsp:nvSpPr>
      <dsp:spPr>
        <a:xfrm>
          <a:off x="5796464" y="685771"/>
          <a:ext cx="2898232" cy="28982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0" i="0" kern="1200" dirty="0" smtClean="0">
              <a:latin typeface="Times New Roman" panose="02020603050405020304" pitchFamily="18" charset="0"/>
              <a:cs typeface="Times New Roman" panose="02020603050405020304" pitchFamily="18" charset="0"/>
            </a:rPr>
            <a:t>En 2015 se expide la resolución No. 038-2015-F “Norma para la segmentación de las entidades del sector financiero popular y solidario"</a:t>
          </a:r>
          <a:endParaRPr lang="es-EC" sz="1800" b="0" i="0" kern="1200" dirty="0">
            <a:latin typeface="Times New Roman" panose="02020603050405020304" pitchFamily="18" charset="0"/>
            <a:cs typeface="Times New Roman" panose="02020603050405020304" pitchFamily="18" charset="0"/>
          </a:endParaRPr>
        </a:p>
      </dsp:txBody>
      <dsp:txXfrm>
        <a:off x="6220900" y="1110207"/>
        <a:ext cx="2049360" cy="2049360"/>
      </dsp:txXfrm>
    </dsp:sp>
    <dsp:sp modelId="{E16707B9-1750-4178-B0CB-F02D6D6BAE65}">
      <dsp:nvSpPr>
        <dsp:cNvPr id="0" name=""/>
        <dsp:cNvSpPr/>
      </dsp:nvSpPr>
      <dsp:spPr>
        <a:xfrm>
          <a:off x="8694695" y="685771"/>
          <a:ext cx="2898232" cy="28982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Existen</a:t>
          </a:r>
          <a:r>
            <a:rPr lang="es-EC" sz="1800" kern="1200" baseline="0" dirty="0" smtClean="0">
              <a:latin typeface="Times New Roman" panose="02020603050405020304" pitchFamily="18" charset="0"/>
              <a:cs typeface="Times New Roman" panose="02020603050405020304" pitchFamily="18" charset="0"/>
            </a:rPr>
            <a:t> cinco segmentos para la clasificación de las Cooperativas de ahorro y crédito, considerando el número de socios y cantidad de activos</a:t>
          </a:r>
          <a:endParaRPr lang="es-EC" sz="1800" kern="1200" dirty="0">
            <a:latin typeface="Times New Roman" panose="02020603050405020304" pitchFamily="18" charset="0"/>
            <a:cs typeface="Times New Roman" panose="02020603050405020304" pitchFamily="18" charset="0"/>
          </a:endParaRPr>
        </a:p>
      </dsp:txBody>
      <dsp:txXfrm>
        <a:off x="9119131" y="1110207"/>
        <a:ext cx="2049360" cy="204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915A-1433-401F-958F-FC1FA853122E}">
      <dsp:nvSpPr>
        <dsp:cNvPr id="0" name=""/>
        <dsp:cNvSpPr/>
      </dsp:nvSpPr>
      <dsp:spPr>
        <a:xfrm>
          <a:off x="5660" y="358223"/>
          <a:ext cx="1754788" cy="3553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Desde que empezó la crisis económica global, las entidades financieras se han embarcado en la búsqueda de herramientas que ayuden a optimizar sus recursos y procesos (Trilles, 2013).</a:t>
          </a:r>
        </a:p>
      </dsp:txBody>
      <dsp:txXfrm>
        <a:off x="57056" y="409619"/>
        <a:ext cx="1651996" cy="3450537"/>
      </dsp:txXfrm>
    </dsp:sp>
    <dsp:sp modelId="{96360DF2-9F51-4EAE-B079-3A1A6C94276D}">
      <dsp:nvSpPr>
        <dsp:cNvPr id="0" name=""/>
        <dsp:cNvSpPr/>
      </dsp:nvSpPr>
      <dsp:spPr>
        <a:xfrm>
          <a:off x="1935928" y="1917294"/>
          <a:ext cx="372015" cy="4351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1935928" y="2004331"/>
        <a:ext cx="260411" cy="261113"/>
      </dsp:txXfrm>
    </dsp:sp>
    <dsp:sp modelId="{16429D46-CB73-4F94-895C-2D26DC1CB293}">
      <dsp:nvSpPr>
        <dsp:cNvPr id="0" name=""/>
        <dsp:cNvSpPr/>
      </dsp:nvSpPr>
      <dsp:spPr>
        <a:xfrm>
          <a:off x="2462365" y="358223"/>
          <a:ext cx="1754788" cy="3553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Pese</a:t>
          </a:r>
          <a:r>
            <a:rPr lang="es-EC" sz="1800" kern="1200" baseline="0" dirty="0" smtClean="0">
              <a:latin typeface="Times New Roman" panose="02020603050405020304" pitchFamily="18" charset="0"/>
              <a:cs typeface="Times New Roman" panose="02020603050405020304" pitchFamily="18" charset="0"/>
            </a:rPr>
            <a:t> a que se identifican estudios con la calidad de servicio en IFIS, no hay orientación para la mejora de la calidad con enfoque a procesos.</a:t>
          </a:r>
          <a:endParaRPr lang="es-EC" sz="1800" kern="1200" dirty="0">
            <a:latin typeface="Times New Roman" panose="02020603050405020304" pitchFamily="18" charset="0"/>
            <a:cs typeface="Times New Roman" panose="02020603050405020304" pitchFamily="18" charset="0"/>
          </a:endParaRPr>
        </a:p>
      </dsp:txBody>
      <dsp:txXfrm>
        <a:off x="2513761" y="409619"/>
        <a:ext cx="1651996" cy="3450537"/>
      </dsp:txXfrm>
    </dsp:sp>
    <dsp:sp modelId="{F5746965-9475-4C10-8375-EA5F2BC60A14}">
      <dsp:nvSpPr>
        <dsp:cNvPr id="0" name=""/>
        <dsp:cNvSpPr/>
      </dsp:nvSpPr>
      <dsp:spPr>
        <a:xfrm>
          <a:off x="4392632" y="1917294"/>
          <a:ext cx="372015" cy="4351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4392632" y="2004331"/>
        <a:ext cx="260411" cy="261113"/>
      </dsp:txXfrm>
    </dsp:sp>
    <dsp:sp modelId="{73A7BD0A-152B-4B8D-A0F3-C971913F501B}">
      <dsp:nvSpPr>
        <dsp:cNvPr id="0" name=""/>
        <dsp:cNvSpPr/>
      </dsp:nvSpPr>
      <dsp:spPr>
        <a:xfrm>
          <a:off x="4919069" y="358223"/>
          <a:ext cx="1754788" cy="3553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i="0" kern="1200" dirty="0" smtClean="0">
              <a:latin typeface="Times New Roman" panose="02020603050405020304" pitchFamily="18" charset="0"/>
              <a:cs typeface="Times New Roman" panose="02020603050405020304" pitchFamily="18" charset="0"/>
            </a:rPr>
            <a:t>En España para el 2011:</a:t>
          </a:r>
          <a:br>
            <a:rPr lang="es-EC" sz="1800" b="0" i="0" kern="1200" dirty="0" smtClean="0">
              <a:latin typeface="Times New Roman" panose="02020603050405020304" pitchFamily="18" charset="0"/>
              <a:cs typeface="Times New Roman" panose="02020603050405020304" pitchFamily="18" charset="0"/>
            </a:rPr>
          </a:br>
          <a:r>
            <a:rPr lang="es-EC" sz="1800" b="0" i="0" kern="1200" dirty="0" smtClean="0">
              <a:latin typeface="Times New Roman" panose="02020603050405020304" pitchFamily="18" charset="0"/>
              <a:cs typeface="Times New Roman" panose="02020603050405020304" pitchFamily="18" charset="0"/>
            </a:rPr>
            <a:t/>
          </a:r>
          <a:br>
            <a:rPr lang="es-EC" sz="1800" b="0" i="0" kern="1200" dirty="0" smtClean="0">
              <a:latin typeface="Times New Roman" panose="02020603050405020304" pitchFamily="18" charset="0"/>
              <a:cs typeface="Times New Roman" panose="02020603050405020304" pitchFamily="18" charset="0"/>
            </a:rPr>
          </a:br>
          <a:r>
            <a:rPr lang="es-EC" sz="1800" b="0" i="0" kern="1200" dirty="0" smtClean="0">
              <a:latin typeface="Times New Roman" panose="02020603050405020304" pitchFamily="18" charset="0"/>
              <a:cs typeface="Times New Roman" panose="02020603050405020304" pitchFamily="18" charset="0"/>
            </a:rPr>
            <a:t>-39,6% de las empresas cuentan con sistemas de gestión de procesos</a:t>
          </a:r>
          <a:br>
            <a:rPr lang="es-EC" sz="1800" b="0" i="0" kern="1200" dirty="0" smtClean="0">
              <a:latin typeface="Times New Roman" panose="02020603050405020304" pitchFamily="18" charset="0"/>
              <a:cs typeface="Times New Roman" panose="02020603050405020304" pitchFamily="18" charset="0"/>
            </a:rPr>
          </a:br>
          <a:r>
            <a:rPr lang="es-EC" sz="1800" b="0" i="0" kern="1200" dirty="0" smtClean="0">
              <a:latin typeface="Times New Roman" panose="02020603050405020304" pitchFamily="18" charset="0"/>
              <a:cs typeface="Times New Roman" panose="02020603050405020304" pitchFamily="18" charset="0"/>
            </a:rPr>
            <a:t/>
          </a:r>
          <a:br>
            <a:rPr lang="es-EC" sz="1800" b="0" i="0" kern="1200" dirty="0" smtClean="0">
              <a:latin typeface="Times New Roman" panose="02020603050405020304" pitchFamily="18" charset="0"/>
              <a:cs typeface="Times New Roman" panose="02020603050405020304" pitchFamily="18" charset="0"/>
            </a:rPr>
          </a:br>
          <a:r>
            <a:rPr lang="es-EC" sz="1800" b="0" i="0" kern="1200" dirty="0" smtClean="0">
              <a:latin typeface="Times New Roman" panose="02020603050405020304" pitchFamily="18" charset="0"/>
              <a:cs typeface="Times New Roman" panose="02020603050405020304" pitchFamily="18" charset="0"/>
            </a:rPr>
            <a:t>-36% planea incursionar en procesos en los próximos años</a:t>
          </a:r>
          <a:endParaRPr lang="es-EC" sz="1800" b="0" i="0" kern="1200" dirty="0">
            <a:latin typeface="Times New Roman" panose="02020603050405020304" pitchFamily="18" charset="0"/>
            <a:cs typeface="Times New Roman" panose="02020603050405020304" pitchFamily="18" charset="0"/>
          </a:endParaRPr>
        </a:p>
      </dsp:txBody>
      <dsp:txXfrm>
        <a:off x="4970465" y="409619"/>
        <a:ext cx="1651996" cy="3450537"/>
      </dsp:txXfrm>
    </dsp:sp>
    <dsp:sp modelId="{4322E71B-57FB-4CA4-AB8E-CE362D2FB822}">
      <dsp:nvSpPr>
        <dsp:cNvPr id="0" name=""/>
        <dsp:cNvSpPr/>
      </dsp:nvSpPr>
      <dsp:spPr>
        <a:xfrm>
          <a:off x="6849337" y="1917294"/>
          <a:ext cx="372015" cy="4351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latin typeface="Times New Roman" panose="02020603050405020304" pitchFamily="18" charset="0"/>
            <a:cs typeface="Times New Roman" panose="02020603050405020304" pitchFamily="18" charset="0"/>
          </a:endParaRPr>
        </a:p>
      </dsp:txBody>
      <dsp:txXfrm>
        <a:off x="6849337" y="2004331"/>
        <a:ext cx="260411" cy="261113"/>
      </dsp:txXfrm>
    </dsp:sp>
    <dsp:sp modelId="{46951879-FEDB-4006-A17D-C84801F8E9F3}">
      <dsp:nvSpPr>
        <dsp:cNvPr id="0" name=""/>
        <dsp:cNvSpPr/>
      </dsp:nvSpPr>
      <dsp:spPr>
        <a:xfrm>
          <a:off x="7375774" y="358223"/>
          <a:ext cx="1754788" cy="3553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Ecuador no cuenta con datos estadísticos oficiales del número de empresas que trabajan en base a procesos.</a:t>
          </a:r>
          <a:endParaRPr lang="es-EC" sz="1800" kern="1200" dirty="0">
            <a:latin typeface="Times New Roman" panose="02020603050405020304" pitchFamily="18" charset="0"/>
            <a:cs typeface="Times New Roman" panose="02020603050405020304" pitchFamily="18" charset="0"/>
          </a:endParaRPr>
        </a:p>
      </dsp:txBody>
      <dsp:txXfrm>
        <a:off x="7427170" y="409619"/>
        <a:ext cx="1651996" cy="3450537"/>
      </dsp:txXfrm>
    </dsp:sp>
    <dsp:sp modelId="{1128B3DC-73B9-45BA-ADAA-7A28B4942B67}">
      <dsp:nvSpPr>
        <dsp:cNvPr id="0" name=""/>
        <dsp:cNvSpPr/>
      </dsp:nvSpPr>
      <dsp:spPr>
        <a:xfrm>
          <a:off x="9306041" y="1917294"/>
          <a:ext cx="372015" cy="4351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9306041" y="2004331"/>
        <a:ext cx="260411" cy="261113"/>
      </dsp:txXfrm>
    </dsp:sp>
    <dsp:sp modelId="{5168B378-AEE1-45BF-B570-9051F99DC309}">
      <dsp:nvSpPr>
        <dsp:cNvPr id="0" name=""/>
        <dsp:cNvSpPr/>
      </dsp:nvSpPr>
      <dsp:spPr>
        <a:xfrm>
          <a:off x="9832478" y="358223"/>
          <a:ext cx="1754788" cy="3553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SEPS en 2016 estableció la necesidad de contar con manuales de procesos para procesos productivos de las IFIS.</a:t>
          </a:r>
          <a:endParaRPr lang="es-EC" sz="1800" kern="1200" dirty="0">
            <a:latin typeface="Times New Roman" panose="02020603050405020304" pitchFamily="18" charset="0"/>
            <a:cs typeface="Times New Roman" panose="02020603050405020304" pitchFamily="18" charset="0"/>
          </a:endParaRPr>
        </a:p>
      </dsp:txBody>
      <dsp:txXfrm>
        <a:off x="9883874" y="409619"/>
        <a:ext cx="1651996" cy="3450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915A-1433-401F-958F-FC1FA853122E}">
      <dsp:nvSpPr>
        <dsp:cNvPr id="0" name=""/>
        <dsp:cNvSpPr/>
      </dsp:nvSpPr>
      <dsp:spPr>
        <a:xfrm>
          <a:off x="2264" y="0"/>
          <a:ext cx="4828499" cy="12031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Cuestionamientos sobre la utilidad y aplicabilidad de la gestión en base a procesos</a:t>
          </a:r>
        </a:p>
      </dsp:txBody>
      <dsp:txXfrm>
        <a:off x="37503" y="35239"/>
        <a:ext cx="4758021" cy="1132679"/>
      </dsp:txXfrm>
    </dsp:sp>
    <dsp:sp modelId="{96360DF2-9F51-4EAE-B079-3A1A6C94276D}">
      <dsp:nvSpPr>
        <dsp:cNvPr id="0" name=""/>
        <dsp:cNvSpPr/>
      </dsp:nvSpPr>
      <dsp:spPr>
        <a:xfrm>
          <a:off x="5313614" y="2844"/>
          <a:ext cx="1023641" cy="11974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5313614" y="242337"/>
        <a:ext cx="716549" cy="718481"/>
      </dsp:txXfrm>
    </dsp:sp>
    <dsp:sp modelId="{73A7BD0A-152B-4B8D-A0F3-C971913F501B}">
      <dsp:nvSpPr>
        <dsp:cNvPr id="0" name=""/>
        <dsp:cNvSpPr/>
      </dsp:nvSpPr>
      <dsp:spPr>
        <a:xfrm>
          <a:off x="6762163" y="0"/>
          <a:ext cx="4828499" cy="12031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i="0" kern="1200" dirty="0" smtClean="0">
              <a:latin typeface="Times New Roman" panose="02020603050405020304" pitchFamily="18" charset="0"/>
              <a:cs typeface="Times New Roman" panose="02020603050405020304" pitchFamily="18" charset="0"/>
            </a:rPr>
            <a:t>Los modelos de gestión basados en procesos son descartados en las empresas ecuatorianas, debido al poco conocimiento de los beneficios (Aguirre, 2015).</a:t>
          </a:r>
          <a:endParaRPr lang="es-EC" sz="1800" b="0" i="0" kern="1200" dirty="0">
            <a:latin typeface="Times New Roman" panose="02020603050405020304" pitchFamily="18" charset="0"/>
            <a:cs typeface="Times New Roman" panose="02020603050405020304" pitchFamily="18" charset="0"/>
          </a:endParaRPr>
        </a:p>
      </dsp:txBody>
      <dsp:txXfrm>
        <a:off x="6797402" y="35239"/>
        <a:ext cx="4758021" cy="1132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7BD0A-152B-4B8D-A0F3-C971913F501B}">
      <dsp:nvSpPr>
        <dsp:cNvPr id="0" name=""/>
        <dsp:cNvSpPr/>
      </dsp:nvSpPr>
      <dsp:spPr>
        <a:xfrm>
          <a:off x="5660" y="0"/>
          <a:ext cx="11581606" cy="12031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i="0" kern="1200" dirty="0" smtClean="0">
              <a:latin typeface="Times New Roman" panose="02020603050405020304" pitchFamily="18" charset="0"/>
              <a:cs typeface="Times New Roman" panose="02020603050405020304" pitchFamily="18" charset="0"/>
            </a:rPr>
            <a:t>En las cooperativas de ahorro y crédito en la ciudad de Tulcán existe poca importancia del manejo de procesos por parte de los directivos de cada una de las organizaciones.</a:t>
          </a:r>
          <a:endParaRPr lang="es-EC" sz="1800" b="0" i="0" kern="1200" dirty="0">
            <a:latin typeface="Times New Roman" panose="02020603050405020304" pitchFamily="18" charset="0"/>
            <a:cs typeface="Times New Roman" panose="02020603050405020304" pitchFamily="18" charset="0"/>
          </a:endParaRPr>
        </a:p>
      </dsp:txBody>
      <dsp:txXfrm>
        <a:off x="40899" y="35239"/>
        <a:ext cx="11511128" cy="1132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07E96-B09A-4004-9A8F-2A5A316A0DDC}" type="datetimeFigureOut">
              <a:rPr lang="es-EC" smtClean="0"/>
              <a:t>23/11/2018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E04D-D28C-4B88-AD78-5CF5BDAAA429}" type="slidenum">
              <a:rPr lang="es-EC" smtClean="0"/>
              <a:t>‹Nº›</a:t>
            </a:fld>
            <a:endParaRPr lang="es-EC"/>
          </a:p>
        </p:txBody>
      </p:sp>
    </p:spTree>
    <p:extLst>
      <p:ext uri="{BB962C8B-B14F-4D97-AF65-F5344CB8AC3E}">
        <p14:creationId xmlns:p14="http://schemas.microsoft.com/office/powerpoint/2010/main" val="22012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a:t>
            </a:fld>
            <a:endParaRPr lang="es-EC"/>
          </a:p>
        </p:txBody>
      </p:sp>
    </p:spTree>
    <p:extLst>
      <p:ext uri="{BB962C8B-B14F-4D97-AF65-F5344CB8AC3E}">
        <p14:creationId xmlns:p14="http://schemas.microsoft.com/office/powerpoint/2010/main" val="109413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10</a:t>
            </a:fld>
            <a:endParaRPr lang="es-EC"/>
          </a:p>
        </p:txBody>
      </p:sp>
    </p:spTree>
    <p:extLst>
      <p:ext uri="{BB962C8B-B14F-4D97-AF65-F5344CB8AC3E}">
        <p14:creationId xmlns:p14="http://schemas.microsoft.com/office/powerpoint/2010/main" val="275148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11</a:t>
            </a:fld>
            <a:endParaRPr lang="es-EC"/>
          </a:p>
        </p:txBody>
      </p:sp>
    </p:spTree>
    <p:extLst>
      <p:ext uri="{BB962C8B-B14F-4D97-AF65-F5344CB8AC3E}">
        <p14:creationId xmlns:p14="http://schemas.microsoft.com/office/powerpoint/2010/main" val="15107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12</a:t>
            </a:fld>
            <a:endParaRPr lang="es-EC"/>
          </a:p>
        </p:txBody>
      </p:sp>
    </p:spTree>
    <p:extLst>
      <p:ext uri="{BB962C8B-B14F-4D97-AF65-F5344CB8AC3E}">
        <p14:creationId xmlns:p14="http://schemas.microsoft.com/office/powerpoint/2010/main" val="115650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13</a:t>
            </a:fld>
            <a:endParaRPr lang="es-EC"/>
          </a:p>
        </p:txBody>
      </p:sp>
    </p:spTree>
    <p:extLst>
      <p:ext uri="{BB962C8B-B14F-4D97-AF65-F5344CB8AC3E}">
        <p14:creationId xmlns:p14="http://schemas.microsoft.com/office/powerpoint/2010/main" val="315702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14</a:t>
            </a:fld>
            <a:endParaRPr lang="es-EC"/>
          </a:p>
        </p:txBody>
      </p:sp>
    </p:spTree>
    <p:extLst>
      <p:ext uri="{BB962C8B-B14F-4D97-AF65-F5344CB8AC3E}">
        <p14:creationId xmlns:p14="http://schemas.microsoft.com/office/powerpoint/2010/main" val="228175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15</a:t>
            </a:fld>
            <a:endParaRPr lang="es-EC"/>
          </a:p>
        </p:txBody>
      </p:sp>
    </p:spTree>
    <p:extLst>
      <p:ext uri="{BB962C8B-B14F-4D97-AF65-F5344CB8AC3E}">
        <p14:creationId xmlns:p14="http://schemas.microsoft.com/office/powerpoint/2010/main" val="151074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t" latinLnBrk="0" hangingPunct="1"/>
            <a:r>
              <a:rPr lang="es-EC" sz="1200" b="1" i="0" u="none" strike="noStrike" kern="1200" dirty="0" smtClean="0">
                <a:solidFill>
                  <a:schemeClr val="tx1"/>
                </a:solidFill>
                <a:effectLst/>
                <a:latin typeface="+mn-lt"/>
                <a:ea typeface="+mn-ea"/>
                <a:cs typeface="+mn-cs"/>
              </a:rPr>
              <a:t>Fiabilidad: Habilidades para ejecutar</a:t>
            </a:r>
            <a:r>
              <a:rPr lang="es-EC" sz="1200" b="1" i="0" u="none" strike="noStrike" kern="1200" baseline="0" dirty="0" smtClean="0">
                <a:solidFill>
                  <a:schemeClr val="tx1"/>
                </a:solidFill>
                <a:effectLst/>
                <a:latin typeface="+mn-lt"/>
                <a:ea typeface="+mn-ea"/>
                <a:cs typeface="+mn-cs"/>
              </a:rPr>
              <a:t> el servicio prometido.</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C" sz="1200" b="1" i="0" u="none" strike="noStrike" kern="1200" dirty="0" smtClean="0">
                <a:solidFill>
                  <a:schemeClr val="tx1"/>
                </a:solidFill>
                <a:effectLst/>
                <a:latin typeface="+mn-lt"/>
                <a:ea typeface="+mn-ea"/>
                <a:cs typeface="+mn-cs"/>
              </a:rPr>
              <a:t>Sensibilidad:</a:t>
            </a:r>
            <a:r>
              <a:rPr lang="es-EC" sz="1200" b="1" i="0" u="none" strike="noStrike" kern="1200" baseline="0" dirty="0" smtClean="0">
                <a:solidFill>
                  <a:schemeClr val="tx1"/>
                </a:solidFill>
                <a:effectLst/>
                <a:latin typeface="+mn-lt"/>
                <a:ea typeface="+mn-ea"/>
                <a:cs typeface="+mn-cs"/>
              </a:rPr>
              <a:t> </a:t>
            </a:r>
            <a:r>
              <a:rPr lang="es-EC" sz="1200" b="0" i="0" u="none" strike="noStrike" kern="1200" baseline="0" dirty="0" smtClean="0">
                <a:solidFill>
                  <a:schemeClr val="tx1"/>
                </a:solidFill>
                <a:effectLst/>
                <a:latin typeface="+mn-lt"/>
                <a:ea typeface="+mn-ea"/>
                <a:cs typeface="+mn-cs"/>
              </a:rPr>
              <a:t>La disposición de ayudar a los usuarios para prestar un servicio rápido y adecuado. </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C" sz="1200" b="1" i="0" u="none" strike="noStrike" kern="1200" dirty="0" smtClean="0">
                <a:solidFill>
                  <a:schemeClr val="tx1"/>
                </a:solidFill>
                <a:effectLst/>
                <a:latin typeface="+mn-lt"/>
                <a:ea typeface="+mn-ea"/>
                <a:cs typeface="+mn-cs"/>
              </a:rPr>
              <a:t>Seguridad:</a:t>
            </a:r>
            <a:r>
              <a:rPr lang="es-EC" sz="1200" b="1" i="0" u="none" strike="noStrike" kern="1200" baseline="0" dirty="0" smtClean="0">
                <a:solidFill>
                  <a:schemeClr val="tx1"/>
                </a:solidFill>
                <a:effectLst/>
                <a:latin typeface="+mn-lt"/>
                <a:ea typeface="+mn-ea"/>
                <a:cs typeface="+mn-cs"/>
              </a:rPr>
              <a:t> </a:t>
            </a:r>
            <a:r>
              <a:rPr lang="es-EC" sz="1200" b="0" i="0" u="none" strike="noStrike" kern="1200" baseline="0" dirty="0" smtClean="0">
                <a:solidFill>
                  <a:schemeClr val="tx1"/>
                </a:solidFill>
                <a:effectLst/>
                <a:latin typeface="+mn-lt"/>
                <a:ea typeface="+mn-ea"/>
                <a:cs typeface="+mn-cs"/>
              </a:rPr>
              <a:t>Es el conocimiento y atención de los miembros de la organización que inspira credibilidad y confianza.</a:t>
            </a:r>
            <a:endParaRPr lang="es-EC" sz="1200" b="0" i="0" u="none" strike="noStrike" kern="1200" dirty="0" smtClean="0">
              <a:solidFill>
                <a:schemeClr val="tx1"/>
              </a:solidFill>
              <a:effectLst/>
              <a:latin typeface="+mn-lt"/>
              <a:ea typeface="+mn-ea"/>
              <a:cs typeface="+mn-cs"/>
            </a:endParaRPr>
          </a:p>
          <a:p>
            <a:pPr rtl="0" eaLnBrk="1" fontAlgn="t" latinLnBrk="0" hangingPunct="1"/>
            <a:r>
              <a:rPr lang="es-EC" sz="1200" b="1" i="0" u="none" strike="noStrike" kern="1200" dirty="0" smtClean="0">
                <a:solidFill>
                  <a:schemeClr val="tx1"/>
                </a:solidFill>
                <a:effectLst/>
                <a:latin typeface="+mn-lt"/>
                <a:ea typeface="+mn-ea"/>
                <a:cs typeface="+mn-cs"/>
              </a:rPr>
              <a:t>Empatía: </a:t>
            </a:r>
            <a:r>
              <a:rPr lang="es-EC" sz="1200" b="0" i="0" u="none" strike="noStrike" kern="1200" dirty="0" smtClean="0">
                <a:solidFill>
                  <a:schemeClr val="tx1"/>
                </a:solidFill>
                <a:effectLst/>
                <a:latin typeface="+mn-lt"/>
                <a:ea typeface="+mn-ea"/>
                <a:cs typeface="+mn-cs"/>
              </a:rPr>
              <a:t>Nivel de atención individualizada que ofrecen las empresas a sus clientes.</a:t>
            </a:r>
          </a:p>
          <a:p>
            <a:pPr rtl="0" eaLnBrk="1" fontAlgn="t" latinLnBrk="0" hangingPunct="1"/>
            <a:r>
              <a:rPr lang="es-EC" sz="1200" b="1" i="0" u="none" strike="noStrike" kern="1200" dirty="0" smtClean="0">
                <a:solidFill>
                  <a:schemeClr val="tx1"/>
                </a:solidFill>
                <a:effectLst/>
                <a:latin typeface="+mn-lt"/>
                <a:ea typeface="+mn-ea"/>
                <a:cs typeface="+mn-cs"/>
              </a:rPr>
              <a:t>Elementos tangibles:</a:t>
            </a:r>
            <a:r>
              <a:rPr lang="es-EC" sz="1200" b="1" i="0" u="none" strike="noStrike" kern="1200" baseline="0" dirty="0" smtClean="0">
                <a:solidFill>
                  <a:schemeClr val="tx1"/>
                </a:solidFill>
                <a:effectLst/>
                <a:latin typeface="+mn-lt"/>
                <a:ea typeface="+mn-ea"/>
                <a:cs typeface="+mn-cs"/>
              </a:rPr>
              <a:t> </a:t>
            </a:r>
            <a:r>
              <a:rPr lang="es-EC" sz="1200" b="0" i="0" u="none" strike="noStrike" kern="1200" baseline="0" dirty="0" smtClean="0">
                <a:solidFill>
                  <a:schemeClr val="tx1"/>
                </a:solidFill>
                <a:effectLst/>
                <a:latin typeface="+mn-lt"/>
                <a:ea typeface="+mn-ea"/>
                <a:cs typeface="+mn-cs"/>
              </a:rPr>
              <a:t>Son las instalaciones, apariencia física de la infraestructura, equipos, materiales y personal.</a:t>
            </a:r>
            <a:endParaRPr lang="es-EC" sz="1200" b="0" i="0" u="none" strike="noStrike" kern="1200" dirty="0" smtClean="0">
              <a:solidFill>
                <a:schemeClr val="tx1"/>
              </a:solidFill>
              <a:effectLst/>
              <a:latin typeface="+mn-lt"/>
              <a:ea typeface="+mn-ea"/>
              <a:cs typeface="+mn-cs"/>
            </a:endParaRPr>
          </a:p>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16</a:t>
            </a:fld>
            <a:endParaRPr lang="es-EC"/>
          </a:p>
        </p:txBody>
      </p:sp>
    </p:spTree>
    <p:extLst>
      <p:ext uri="{BB962C8B-B14F-4D97-AF65-F5344CB8AC3E}">
        <p14:creationId xmlns:p14="http://schemas.microsoft.com/office/powerpoint/2010/main" val="403087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17</a:t>
            </a:fld>
            <a:endParaRPr lang="es-EC"/>
          </a:p>
        </p:txBody>
      </p:sp>
    </p:spTree>
    <p:extLst>
      <p:ext uri="{BB962C8B-B14F-4D97-AF65-F5344CB8AC3E}">
        <p14:creationId xmlns:p14="http://schemas.microsoft.com/office/powerpoint/2010/main" val="309060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18</a:t>
            </a:fld>
            <a:endParaRPr lang="es-EC"/>
          </a:p>
        </p:txBody>
      </p:sp>
    </p:spTree>
    <p:extLst>
      <p:ext uri="{BB962C8B-B14F-4D97-AF65-F5344CB8AC3E}">
        <p14:creationId xmlns:p14="http://schemas.microsoft.com/office/powerpoint/2010/main" val="136885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19</a:t>
            </a:fld>
            <a:endParaRPr lang="es-EC"/>
          </a:p>
        </p:txBody>
      </p:sp>
    </p:spTree>
    <p:extLst>
      <p:ext uri="{BB962C8B-B14F-4D97-AF65-F5344CB8AC3E}">
        <p14:creationId xmlns:p14="http://schemas.microsoft.com/office/powerpoint/2010/main" val="94087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a:t>
            </a:fld>
            <a:endParaRPr lang="es-EC"/>
          </a:p>
        </p:txBody>
      </p:sp>
    </p:spTree>
    <p:extLst>
      <p:ext uri="{BB962C8B-B14F-4D97-AF65-F5344CB8AC3E}">
        <p14:creationId xmlns:p14="http://schemas.microsoft.com/office/powerpoint/2010/main" val="365165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20</a:t>
            </a:fld>
            <a:endParaRPr lang="es-EC"/>
          </a:p>
        </p:txBody>
      </p:sp>
    </p:spTree>
    <p:extLst>
      <p:ext uri="{BB962C8B-B14F-4D97-AF65-F5344CB8AC3E}">
        <p14:creationId xmlns:p14="http://schemas.microsoft.com/office/powerpoint/2010/main" val="2143233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21</a:t>
            </a:fld>
            <a:endParaRPr lang="es-EC"/>
          </a:p>
        </p:txBody>
      </p:sp>
    </p:spTree>
    <p:extLst>
      <p:ext uri="{BB962C8B-B14F-4D97-AF65-F5344CB8AC3E}">
        <p14:creationId xmlns:p14="http://schemas.microsoft.com/office/powerpoint/2010/main" val="360206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22</a:t>
            </a:fld>
            <a:endParaRPr lang="es-EC"/>
          </a:p>
        </p:txBody>
      </p:sp>
    </p:spTree>
    <p:extLst>
      <p:ext uri="{BB962C8B-B14F-4D97-AF65-F5344CB8AC3E}">
        <p14:creationId xmlns:p14="http://schemas.microsoft.com/office/powerpoint/2010/main" val="286587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23</a:t>
            </a:fld>
            <a:endParaRPr lang="es-EC"/>
          </a:p>
        </p:txBody>
      </p:sp>
    </p:spTree>
    <p:extLst>
      <p:ext uri="{BB962C8B-B14F-4D97-AF65-F5344CB8AC3E}">
        <p14:creationId xmlns:p14="http://schemas.microsoft.com/office/powerpoint/2010/main" val="110453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24</a:t>
            </a:fld>
            <a:endParaRPr lang="es-EC"/>
          </a:p>
        </p:txBody>
      </p:sp>
    </p:spTree>
    <p:extLst>
      <p:ext uri="{BB962C8B-B14F-4D97-AF65-F5344CB8AC3E}">
        <p14:creationId xmlns:p14="http://schemas.microsoft.com/office/powerpoint/2010/main" val="3813663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25</a:t>
            </a:fld>
            <a:endParaRPr lang="es-EC"/>
          </a:p>
        </p:txBody>
      </p:sp>
    </p:spTree>
    <p:extLst>
      <p:ext uri="{BB962C8B-B14F-4D97-AF65-F5344CB8AC3E}">
        <p14:creationId xmlns:p14="http://schemas.microsoft.com/office/powerpoint/2010/main" val="263344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3</a:t>
            </a:fld>
            <a:endParaRPr lang="es-EC"/>
          </a:p>
        </p:txBody>
      </p:sp>
    </p:spTree>
    <p:extLst>
      <p:ext uri="{BB962C8B-B14F-4D97-AF65-F5344CB8AC3E}">
        <p14:creationId xmlns:p14="http://schemas.microsoft.com/office/powerpoint/2010/main" val="89783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4</a:t>
            </a:fld>
            <a:endParaRPr lang="es-EC"/>
          </a:p>
        </p:txBody>
      </p:sp>
    </p:spTree>
    <p:extLst>
      <p:ext uri="{BB962C8B-B14F-4D97-AF65-F5344CB8AC3E}">
        <p14:creationId xmlns:p14="http://schemas.microsoft.com/office/powerpoint/2010/main" val="229670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5</a:t>
            </a:fld>
            <a:endParaRPr lang="es-EC"/>
          </a:p>
        </p:txBody>
      </p:sp>
    </p:spTree>
    <p:extLst>
      <p:ext uri="{BB962C8B-B14F-4D97-AF65-F5344CB8AC3E}">
        <p14:creationId xmlns:p14="http://schemas.microsoft.com/office/powerpoint/2010/main" val="413203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6</a:t>
            </a:fld>
            <a:endParaRPr lang="es-EC"/>
          </a:p>
        </p:txBody>
      </p:sp>
    </p:spTree>
    <p:extLst>
      <p:ext uri="{BB962C8B-B14F-4D97-AF65-F5344CB8AC3E}">
        <p14:creationId xmlns:p14="http://schemas.microsoft.com/office/powerpoint/2010/main" val="54244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7</a:t>
            </a:fld>
            <a:endParaRPr lang="es-EC"/>
          </a:p>
        </p:txBody>
      </p:sp>
    </p:spTree>
    <p:extLst>
      <p:ext uri="{BB962C8B-B14F-4D97-AF65-F5344CB8AC3E}">
        <p14:creationId xmlns:p14="http://schemas.microsoft.com/office/powerpoint/2010/main" val="305879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8</a:t>
            </a:fld>
            <a:endParaRPr lang="es-EC"/>
          </a:p>
        </p:txBody>
      </p:sp>
    </p:spTree>
    <p:extLst>
      <p:ext uri="{BB962C8B-B14F-4D97-AF65-F5344CB8AC3E}">
        <p14:creationId xmlns:p14="http://schemas.microsoft.com/office/powerpoint/2010/main" val="36128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386B6BA4-57D9-411D-9A74-B1ED8E6EE30A}" type="slidenum">
              <a:rPr lang="es-EC" smtClean="0"/>
              <a:t>9</a:t>
            </a:fld>
            <a:endParaRPr lang="es-EC"/>
          </a:p>
        </p:txBody>
      </p:sp>
    </p:spTree>
    <p:extLst>
      <p:ext uri="{BB962C8B-B14F-4D97-AF65-F5344CB8AC3E}">
        <p14:creationId xmlns:p14="http://schemas.microsoft.com/office/powerpoint/2010/main" val="63971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23/11/2018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1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23/11/2018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82370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23/11/2018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77254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1A654-A4FF-4E27-95DD-8C10961E522D}" type="datetimeFigureOut">
              <a:rPr lang="es-EC" smtClean="0"/>
              <a:t>23/11/2018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98611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E71A654-A4FF-4E27-95DD-8C10961E522D}" type="datetimeFigureOut">
              <a:rPr lang="es-EC" smtClean="0"/>
              <a:t>23/11/2018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71E3416-2F02-4730-9A36-85CAA1DA99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8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E71A654-A4FF-4E27-95DD-8C10961E522D}" type="datetimeFigureOut">
              <a:rPr lang="es-EC" smtClean="0"/>
              <a:t>23/11/2018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211561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E71A654-A4FF-4E27-95DD-8C10961E522D}" type="datetimeFigureOut">
              <a:rPr lang="es-EC" smtClean="0"/>
              <a:t>23/11/2018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22552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71A654-A4FF-4E27-95DD-8C10961E522D}" type="datetimeFigureOut">
              <a:rPr lang="es-EC" smtClean="0"/>
              <a:t>23/11/2018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4107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71A654-A4FF-4E27-95DD-8C10961E522D}" type="datetimeFigureOut">
              <a:rPr lang="es-EC" smtClean="0"/>
              <a:t>23/11/2018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22924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71A654-A4FF-4E27-95DD-8C10961E522D}" type="datetimeFigureOut">
              <a:rPr lang="es-EC" smtClean="0"/>
              <a:t>23/11/2018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1E3416-2F02-4730-9A36-85CAA1DA9995}" type="slidenum">
              <a:rPr lang="es-EC" smtClean="0"/>
              <a:t>‹Nº›</a:t>
            </a:fld>
            <a:endParaRPr lang="es-EC"/>
          </a:p>
        </p:txBody>
      </p:sp>
    </p:spTree>
    <p:extLst>
      <p:ext uri="{BB962C8B-B14F-4D97-AF65-F5344CB8AC3E}">
        <p14:creationId xmlns:p14="http://schemas.microsoft.com/office/powerpoint/2010/main" val="236925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E71A654-A4FF-4E27-95DD-8C10961E522D}" type="datetimeFigureOut">
              <a:rPr lang="es-EC" smtClean="0"/>
              <a:t>23/11/2018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71E3416-2F02-4730-9A36-85CAA1DA9995}" type="slidenum">
              <a:rPr lang="es-EC" smtClean="0"/>
              <a:t>‹Nº›</a:t>
            </a:fld>
            <a:endParaRPr lang="es-EC"/>
          </a:p>
        </p:txBody>
      </p:sp>
    </p:spTree>
    <p:extLst>
      <p:ext uri="{BB962C8B-B14F-4D97-AF65-F5344CB8AC3E}">
        <p14:creationId xmlns:p14="http://schemas.microsoft.com/office/powerpoint/2010/main" val="135759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71A654-A4FF-4E27-95DD-8C10961E522D}" type="datetimeFigureOut">
              <a:rPr lang="es-EC" smtClean="0"/>
              <a:t>23/11/2018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1E3416-2F02-4730-9A36-85CAA1DA999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934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jpe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jpeg"/><Relationship Id="rId9" Type="http://schemas.microsoft.com/office/2007/relationships/diagramDrawing" Target="../diagrams/drawing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4.jpeg"/><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jpe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619" y="2195593"/>
            <a:ext cx="10184958" cy="4210592"/>
          </a:xfrm>
        </p:spPr>
        <p:txBody>
          <a:bodyPr>
            <a:normAutofit fontScale="90000"/>
          </a:bodyPr>
          <a:lstStyle/>
          <a:p>
            <a:pPr algn="ctr"/>
            <a:r>
              <a:rPr lang="en-US" sz="2400" b="1" dirty="0">
                <a:solidFill>
                  <a:schemeClr val="tx1"/>
                </a:solidFill>
                <a:latin typeface="Times New Roman" panose="02020603050405020304" pitchFamily="18" charset="0"/>
                <a:cs typeface="Times New Roman" panose="02020603050405020304" pitchFamily="18" charset="0"/>
              </a:rPr>
              <a:t>DEPARTAMENTO DE CIENCIAS ADMINISTRATIVAS Y DE COMERCIO</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CARRERA DE </a:t>
            </a:r>
            <a:r>
              <a:rPr lang="es-EC" sz="2400" b="1" dirty="0" smtClean="0">
                <a:solidFill>
                  <a:schemeClr val="tx1"/>
                </a:solidFill>
                <a:latin typeface="Times New Roman" panose="02020603050405020304" pitchFamily="18" charset="0"/>
                <a:cs typeface="Times New Roman" panose="02020603050405020304" pitchFamily="18" charset="0"/>
              </a:rPr>
              <a:t>INGENIERÍA </a:t>
            </a:r>
            <a:r>
              <a:rPr lang="es-EC" sz="2400" b="1" dirty="0">
                <a:solidFill>
                  <a:schemeClr val="tx1"/>
                </a:solidFill>
                <a:latin typeface="Times New Roman" panose="02020603050405020304" pitchFamily="18" charset="0"/>
                <a:cs typeface="Times New Roman" panose="02020603050405020304" pitchFamily="18" charset="0"/>
              </a:rPr>
              <a:t>COMERCIAL</a:t>
            </a:r>
            <a:br>
              <a:rPr lang="es-EC" sz="2400" b="1" dirty="0">
                <a:solidFill>
                  <a:schemeClr val="tx1"/>
                </a:solidFill>
                <a:latin typeface="Times New Roman" panose="02020603050405020304" pitchFamily="18" charset="0"/>
                <a:cs typeface="Times New Roman" panose="02020603050405020304" pitchFamily="18" charset="0"/>
              </a:rPr>
            </a:br>
            <a:r>
              <a:rPr lang="es-EC" sz="2400" b="1" i="1" dirty="0">
                <a:solidFill>
                  <a:schemeClr val="tx1"/>
                </a:solidFill>
                <a:latin typeface="Times New Roman" panose="02020603050405020304" pitchFamily="18" charset="0"/>
                <a:cs typeface="Times New Roman" panose="02020603050405020304" pitchFamily="18" charset="0"/>
              </a:rPr>
              <a:t/>
            </a:r>
            <a:br>
              <a:rPr lang="es-EC" sz="2400" b="1" i="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TEMA: </a:t>
            </a:r>
            <a:r>
              <a:rPr lang="es-EC" sz="2400" dirty="0" smtClean="0">
                <a:solidFill>
                  <a:schemeClr val="tx1"/>
                </a:solidFill>
                <a:latin typeface="Times New Roman" panose="02020603050405020304" pitchFamily="18" charset="0"/>
                <a:cs typeface="Times New Roman" panose="02020603050405020304" pitchFamily="18" charset="0"/>
              </a:rPr>
              <a:t>INFLUENCIA DE LA GESTIÓN DE LOS PROCESOS RELACIONADOS CON LA ATENCIÓN AL CLIENTE, Y EL NIVEL DE SATISFACCIÓN DE LOS SOCIOS EN LAS COOPERATIVAS DE AHORRO Y </a:t>
            </a:r>
            <a:r>
              <a:rPr lang="es-EC" sz="2400" dirty="0" smtClean="0">
                <a:solidFill>
                  <a:schemeClr val="tx1"/>
                </a:solidFill>
                <a:latin typeface="Times New Roman" panose="02020603050405020304" pitchFamily="18" charset="0"/>
                <a:cs typeface="Times New Roman" panose="02020603050405020304" pitchFamily="18" charset="0"/>
              </a:rPr>
              <a:t>CRÉDITO.</a:t>
            </a:r>
            <a:r>
              <a:rPr lang="es-EC" sz="2400" b="1" i="1" dirty="0">
                <a:solidFill>
                  <a:schemeClr val="tx1"/>
                </a:solidFill>
                <a:latin typeface="Times New Roman" panose="02020603050405020304" pitchFamily="18" charset="0"/>
                <a:cs typeface="Times New Roman" panose="02020603050405020304" pitchFamily="18" charset="0"/>
              </a:rPr>
              <a:t/>
            </a:r>
            <a:br>
              <a:rPr lang="es-EC" sz="2400" b="1" i="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smtClean="0">
                <a:solidFill>
                  <a:schemeClr val="tx1"/>
                </a:solidFill>
                <a:latin typeface="Times New Roman" panose="02020603050405020304" pitchFamily="18" charset="0"/>
                <a:cs typeface="Times New Roman" panose="02020603050405020304" pitchFamily="18" charset="0"/>
              </a:rPr>
              <a:t>AUTOR: </a:t>
            </a:r>
            <a:r>
              <a:rPr lang="es-EC" sz="2400" dirty="0" smtClean="0">
                <a:solidFill>
                  <a:schemeClr val="tx1"/>
                </a:solidFill>
                <a:latin typeface="Times New Roman" panose="02020603050405020304" pitchFamily="18" charset="0"/>
                <a:cs typeface="Times New Roman" panose="02020603050405020304" pitchFamily="18" charset="0"/>
              </a:rPr>
              <a:t>PEÑAFIEL SALCEDO CRISTIAN DANIEL</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DIRECTOR: </a:t>
            </a:r>
            <a:r>
              <a:rPr lang="es-EC" sz="2400" dirty="0">
                <a:solidFill>
                  <a:schemeClr val="tx1"/>
                </a:solidFill>
                <a:latin typeface="Times New Roman" panose="02020603050405020304" pitchFamily="18" charset="0"/>
                <a:cs typeface="Times New Roman" panose="02020603050405020304" pitchFamily="18" charset="0"/>
              </a:rPr>
              <a:t>ING.  JAIME CADENA ECHEVERRIA</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smtClean="0">
                <a:solidFill>
                  <a:schemeClr val="tx1"/>
                </a:solidFill>
                <a:latin typeface="Times New Roman" panose="02020603050405020304" pitchFamily="18" charset="0"/>
                <a:cs typeface="Times New Roman" panose="02020603050405020304" pitchFamily="18" charset="0"/>
              </a:rPr>
              <a:t>SANGOLQUÍ</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400" b="1" dirty="0" smtClean="0">
                <a:solidFill>
                  <a:schemeClr val="tx1"/>
                </a:solidFill>
                <a:latin typeface="Times New Roman" panose="02020603050405020304" pitchFamily="18" charset="0"/>
                <a:cs typeface="Times New Roman" panose="02020603050405020304" pitchFamily="18" charset="0"/>
              </a:rPr>
              <a:t>2018</a:t>
            </a:r>
            <a:endParaRPr lang="es-EC" sz="2400" b="1"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808353" y="465161"/>
            <a:ext cx="4210050" cy="1085850"/>
          </a:xfrm>
          <a:prstGeom prst="rect">
            <a:avLst/>
          </a:prstGeom>
        </p:spPr>
      </p:pic>
    </p:spTree>
    <p:extLst>
      <p:ext uri="{BB962C8B-B14F-4D97-AF65-F5344CB8AC3E}">
        <p14:creationId xmlns:p14="http://schemas.microsoft.com/office/powerpoint/2010/main" val="386410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4699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Marco teórico</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889508183"/>
              </p:ext>
            </p:extLst>
          </p:nvPr>
        </p:nvGraphicFramePr>
        <p:xfrm>
          <a:off x="244947" y="1749315"/>
          <a:ext cx="11592928" cy="4269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ítulo 1"/>
          <p:cNvSpPr txBox="1">
            <a:spLocks/>
          </p:cNvSpPr>
          <p:nvPr/>
        </p:nvSpPr>
        <p:spPr>
          <a:xfrm>
            <a:off x="663202" y="974252"/>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Nivel de satisfacción (Modelo </a:t>
            </a:r>
            <a:r>
              <a:rPr lang="es-EC" sz="2000" b="1" dirty="0" err="1" smtClean="0">
                <a:solidFill>
                  <a:schemeClr val="accent2">
                    <a:lumMod val="50000"/>
                  </a:schemeClr>
                </a:solidFill>
                <a:latin typeface="Times New Roman" panose="02020603050405020304" pitchFamily="18" charset="0"/>
                <a:cs typeface="Times New Roman" panose="02020603050405020304" pitchFamily="18" charset="0"/>
              </a:rPr>
              <a:t>Servqual</a:t>
            </a: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s-EC" sz="2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986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Dimensiones de variables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nvGraphicFramePr>
        <p:xfrm>
          <a:off x="425268" y="1862666"/>
          <a:ext cx="5454832" cy="4294294"/>
        </p:xfrm>
        <a:graphic>
          <a:graphicData uri="http://schemas.openxmlformats.org/drawingml/2006/table">
            <a:tbl>
              <a:tblPr firstRow="1" bandRow="1">
                <a:tableStyleId>{9DCAF9ED-07DC-4A11-8D7F-57B35C25682E}</a:tableStyleId>
              </a:tblPr>
              <a:tblGrid>
                <a:gridCol w="5454832"/>
              </a:tblGrid>
              <a:tr h="500411">
                <a:tc>
                  <a:txBody>
                    <a:bodyPr/>
                    <a:lstStyle/>
                    <a:p>
                      <a:pPr algn="ctr"/>
                      <a:r>
                        <a:rPr lang="es-EC" dirty="0" smtClean="0">
                          <a:latin typeface="Times New Roman" panose="02020603050405020304" pitchFamily="18" charset="0"/>
                          <a:cs typeface="Times New Roman" panose="02020603050405020304" pitchFamily="18" charset="0"/>
                        </a:rPr>
                        <a:t>V1: Gestión</a:t>
                      </a:r>
                      <a:r>
                        <a:rPr lang="es-EC" baseline="0" dirty="0" smtClean="0">
                          <a:latin typeface="Times New Roman" panose="02020603050405020304" pitchFamily="18" charset="0"/>
                          <a:cs typeface="Times New Roman" panose="02020603050405020304" pitchFamily="18" charset="0"/>
                        </a:rPr>
                        <a:t> de procesos</a:t>
                      </a:r>
                      <a:endParaRPr lang="es-ES" dirty="0">
                        <a:latin typeface="Times New Roman" panose="02020603050405020304" pitchFamily="18" charset="0"/>
                        <a:ea typeface="Tahoma" panose="020B0604030504040204" pitchFamily="34" charset="0"/>
                        <a:cs typeface="Times New Roman" panose="02020603050405020304" pitchFamily="18" charset="0"/>
                      </a:endParaRPr>
                    </a:p>
                  </a:txBody>
                  <a:tcPr/>
                </a:tc>
              </a:tr>
              <a:tr h="684923">
                <a:tc>
                  <a:txBody>
                    <a:bodyPr/>
                    <a:lstStyle/>
                    <a:p>
                      <a:pPr algn="l"/>
                      <a:r>
                        <a:rPr lang="es-EC" b="1" dirty="0" smtClean="0">
                          <a:latin typeface="Times New Roman" panose="02020603050405020304" pitchFamily="18" charset="0"/>
                          <a:cs typeface="Times New Roman" panose="02020603050405020304" pitchFamily="18" charset="0"/>
                        </a:rPr>
                        <a:t>Diseño y documentación: </a:t>
                      </a:r>
                      <a:r>
                        <a:rPr lang="es-EC" dirty="0" smtClean="0">
                          <a:latin typeface="Times New Roman" panose="02020603050405020304" pitchFamily="18" charset="0"/>
                          <a:cs typeface="Times New Roman" panose="02020603050405020304" pitchFamily="18" charset="0"/>
                        </a:rPr>
                        <a:t>Resume</a:t>
                      </a:r>
                      <a:r>
                        <a:rPr lang="es-EC" baseline="0" dirty="0" smtClean="0">
                          <a:latin typeface="Times New Roman" panose="02020603050405020304" pitchFamily="18" charset="0"/>
                          <a:cs typeface="Times New Roman" panose="02020603050405020304" pitchFamily="18" charset="0"/>
                        </a:rPr>
                        <a:t> los pasos necesarios para completar un proceso.</a:t>
                      </a:r>
                      <a:endParaRPr lang="es-ES"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cs typeface="Times New Roman" panose="02020603050405020304" pitchFamily="18" charset="0"/>
                        </a:rPr>
                        <a:t>Indicadores: </a:t>
                      </a:r>
                      <a:r>
                        <a:rPr lang="es-EC" dirty="0" smtClean="0">
                          <a:latin typeface="Times New Roman" panose="02020603050405020304" pitchFamily="18" charset="0"/>
                          <a:cs typeface="Times New Roman" panose="02020603050405020304" pitchFamily="18" charset="0"/>
                        </a:rPr>
                        <a:t>Permiten</a:t>
                      </a:r>
                      <a:r>
                        <a:rPr lang="es-EC" baseline="0" dirty="0" smtClean="0">
                          <a:latin typeface="Times New Roman" panose="02020603050405020304" pitchFamily="18" charset="0"/>
                          <a:cs typeface="Times New Roman" panose="02020603050405020304" pitchFamily="18" charset="0"/>
                        </a:rPr>
                        <a:t> evaluar cada uno de los procesos y saber en qué grado se ha cumplido las expectativas previstas.</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cs typeface="Times New Roman" panose="02020603050405020304" pitchFamily="18" charset="0"/>
                        </a:rPr>
                        <a:t>Mejoramiento continuo</a:t>
                      </a:r>
                      <a:r>
                        <a:rPr lang="es-EC" dirty="0" smtClean="0">
                          <a:latin typeface="Times New Roman" panose="02020603050405020304" pitchFamily="18" charset="0"/>
                          <a:cs typeface="Times New Roman" panose="02020603050405020304" pitchFamily="18" charset="0"/>
                        </a:rPr>
                        <a:t>: Un</a:t>
                      </a:r>
                      <a:r>
                        <a:rPr lang="es-EC" baseline="0" dirty="0" smtClean="0">
                          <a:latin typeface="Times New Roman" panose="02020603050405020304" pitchFamily="18" charset="0"/>
                          <a:cs typeface="Times New Roman" panose="02020603050405020304" pitchFamily="18" charset="0"/>
                        </a:rPr>
                        <a:t> esfuerzo adicional para aplicar mejoras en cada área de la organización para sus clientes.</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cs typeface="Times New Roman" panose="02020603050405020304" pitchFamily="18" charset="0"/>
                        </a:rPr>
                        <a:t>Automatización:</a:t>
                      </a:r>
                      <a:r>
                        <a:rPr lang="es-EC" b="1" baseline="0" dirty="0" smtClean="0">
                          <a:latin typeface="Times New Roman" panose="02020603050405020304" pitchFamily="18" charset="0"/>
                          <a:cs typeface="Times New Roman" panose="02020603050405020304" pitchFamily="18" charset="0"/>
                        </a:rPr>
                        <a:t> </a:t>
                      </a:r>
                      <a:r>
                        <a:rPr lang="es-EC" baseline="0" dirty="0" smtClean="0">
                          <a:latin typeface="Times New Roman" panose="02020603050405020304" pitchFamily="18" charset="0"/>
                          <a:cs typeface="Times New Roman" panose="02020603050405020304" pitchFamily="18" charset="0"/>
                        </a:rPr>
                        <a:t>Sustituir los procesos manuales con aplicaciones de software.</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cs typeface="Times New Roman" panose="02020603050405020304" pitchFamily="18" charset="0"/>
                        </a:rPr>
                        <a:t>Enfoque al cliente: </a:t>
                      </a:r>
                      <a:r>
                        <a:rPr lang="es-EC" dirty="0" smtClean="0">
                          <a:latin typeface="Times New Roman" panose="02020603050405020304" pitchFamily="18" charset="0"/>
                          <a:cs typeface="Times New Roman" panose="02020603050405020304" pitchFamily="18" charset="0"/>
                        </a:rPr>
                        <a:t>Comprender</a:t>
                      </a:r>
                      <a:r>
                        <a:rPr lang="es-EC" baseline="0" dirty="0" smtClean="0">
                          <a:latin typeface="Times New Roman" panose="02020603050405020304" pitchFamily="18" charset="0"/>
                          <a:cs typeface="Times New Roman" panose="02020603050405020304" pitchFamily="18" charset="0"/>
                        </a:rPr>
                        <a:t> todas las necesidades que tiene y puede tener los clientes.</a:t>
                      </a:r>
                      <a:endParaRPr lang="es-ES" dirty="0">
                        <a:latin typeface="Times New Roman" panose="02020603050405020304" pitchFamily="18" charset="0"/>
                        <a:ea typeface="Tahoma" panose="020B0604030504040204" pitchFamily="34" charset="0"/>
                        <a:cs typeface="Times New Roman" panose="02020603050405020304" pitchFamily="18" charset="0"/>
                      </a:endParaRPr>
                    </a:p>
                  </a:txBody>
                  <a:tcPr/>
                </a:tc>
              </a:tr>
            </a:tbl>
          </a:graphicData>
        </a:graphic>
      </p:graphicFrame>
      <p:graphicFrame>
        <p:nvGraphicFramePr>
          <p:cNvPr id="11" name="Tabla 10"/>
          <p:cNvGraphicFramePr>
            <a:graphicFrameLocks noGrp="1"/>
          </p:cNvGraphicFramePr>
          <p:nvPr/>
        </p:nvGraphicFramePr>
        <p:xfrm>
          <a:off x="6140268" y="1849966"/>
          <a:ext cx="5454832" cy="4294294"/>
        </p:xfrm>
        <a:graphic>
          <a:graphicData uri="http://schemas.openxmlformats.org/drawingml/2006/table">
            <a:tbl>
              <a:tblPr firstRow="1" bandRow="1">
                <a:tableStyleId>{1FECB4D8-DB02-4DC6-A0A2-4F2EBAE1DC90}</a:tableStyleId>
              </a:tblPr>
              <a:tblGrid>
                <a:gridCol w="5454832"/>
              </a:tblGrid>
              <a:tr h="500411">
                <a:tc>
                  <a:txBody>
                    <a:bodyPr/>
                    <a:lstStyle/>
                    <a:p>
                      <a:pPr algn="ctr"/>
                      <a:r>
                        <a:rPr lang="es-EC" dirty="0" smtClean="0"/>
                        <a:t>V2:</a:t>
                      </a:r>
                      <a:r>
                        <a:rPr lang="es-EC" baseline="0" dirty="0" smtClean="0"/>
                        <a:t> Nivel de satisfacción</a:t>
                      </a:r>
                      <a:endParaRPr lang="es-ES" dirty="0">
                        <a:latin typeface="Times New Roman" panose="02020603050405020304" pitchFamily="18" charset="0"/>
                        <a:ea typeface="Tahoma" panose="020B0604030504040204" pitchFamily="34" charset="0"/>
                        <a:cs typeface="Times New Roman" panose="02020603050405020304" pitchFamily="18" charset="0"/>
                      </a:endParaRPr>
                    </a:p>
                  </a:txBody>
                  <a:tcPr/>
                </a:tc>
              </a:tr>
              <a:tr h="684923">
                <a:tc>
                  <a:txBody>
                    <a:bodyPr/>
                    <a:lstStyle/>
                    <a:p>
                      <a:pPr algn="l"/>
                      <a:r>
                        <a:rPr lang="es-EC" b="1" dirty="0" smtClean="0">
                          <a:latin typeface="Times New Roman" panose="02020603050405020304" pitchFamily="18" charset="0"/>
                          <a:ea typeface="Tahoma" panose="020B0604030504040204" pitchFamily="34" charset="0"/>
                          <a:cs typeface="Times New Roman" panose="02020603050405020304" pitchFamily="18" charset="0"/>
                        </a:rPr>
                        <a:t>Fiabilidad: </a:t>
                      </a:r>
                      <a:r>
                        <a:rPr lang="es-EC" dirty="0" smtClean="0">
                          <a:latin typeface="Times New Roman" panose="02020603050405020304" pitchFamily="18" charset="0"/>
                          <a:ea typeface="Tahoma" panose="020B0604030504040204" pitchFamily="34" charset="0"/>
                          <a:cs typeface="Times New Roman" panose="02020603050405020304" pitchFamily="18" charset="0"/>
                        </a:rPr>
                        <a:t>Habilidades para ejecutar</a:t>
                      </a:r>
                      <a:r>
                        <a:rPr lang="es-EC" baseline="0" dirty="0" smtClean="0">
                          <a:latin typeface="Times New Roman" panose="02020603050405020304" pitchFamily="18" charset="0"/>
                          <a:ea typeface="Tahoma" panose="020B0604030504040204" pitchFamily="34" charset="0"/>
                          <a:cs typeface="Times New Roman" panose="02020603050405020304" pitchFamily="18" charset="0"/>
                        </a:rPr>
                        <a:t> el servicio prometido.</a:t>
                      </a:r>
                      <a:endParaRPr lang="es-ES"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ea typeface="Tahoma" panose="020B0604030504040204" pitchFamily="34" charset="0"/>
                          <a:cs typeface="Times New Roman" panose="02020603050405020304" pitchFamily="18" charset="0"/>
                        </a:rPr>
                        <a:t>Sensibilidad:</a:t>
                      </a:r>
                      <a:r>
                        <a:rPr lang="es-EC"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s-EC" b="0" baseline="0" dirty="0" smtClean="0">
                          <a:latin typeface="Times New Roman" panose="02020603050405020304" pitchFamily="18" charset="0"/>
                          <a:ea typeface="Tahoma" panose="020B0604030504040204" pitchFamily="34" charset="0"/>
                          <a:cs typeface="Times New Roman" panose="02020603050405020304" pitchFamily="18" charset="0"/>
                        </a:rPr>
                        <a:t>La disposición de ayudar a los usuarios para prestar un servicio rápido y adecuado. </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ea typeface="Tahoma" panose="020B0604030504040204" pitchFamily="34" charset="0"/>
                          <a:cs typeface="Times New Roman" panose="02020603050405020304" pitchFamily="18" charset="0"/>
                        </a:rPr>
                        <a:t>Seguridad:</a:t>
                      </a:r>
                      <a:r>
                        <a:rPr lang="es-EC"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s-EC" b="0" baseline="0" dirty="0" smtClean="0">
                          <a:latin typeface="Times New Roman" panose="02020603050405020304" pitchFamily="18" charset="0"/>
                          <a:ea typeface="Tahoma" panose="020B0604030504040204" pitchFamily="34" charset="0"/>
                          <a:cs typeface="Times New Roman" panose="02020603050405020304" pitchFamily="18" charset="0"/>
                        </a:rPr>
                        <a:t>Es el conocimiento y atención de los miembros de la organización que inspira credibilidad y confianza.</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ea typeface="Tahoma" panose="020B0604030504040204" pitchFamily="34" charset="0"/>
                          <a:cs typeface="Times New Roman" panose="02020603050405020304" pitchFamily="18" charset="0"/>
                        </a:rPr>
                        <a:t>Empatía: </a:t>
                      </a:r>
                      <a:r>
                        <a:rPr lang="es-EC" b="0" dirty="0" smtClean="0">
                          <a:latin typeface="Times New Roman" panose="02020603050405020304" pitchFamily="18" charset="0"/>
                          <a:ea typeface="Tahoma" panose="020B0604030504040204" pitchFamily="34" charset="0"/>
                          <a:cs typeface="Times New Roman" panose="02020603050405020304" pitchFamily="18" charset="0"/>
                        </a:rPr>
                        <a:t>Nivel de atención individualizada que ofrecen las empresas a sus clientes.</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r h="500411">
                <a:tc>
                  <a:txBody>
                    <a:bodyPr/>
                    <a:lstStyle/>
                    <a:p>
                      <a:pPr algn="l"/>
                      <a:r>
                        <a:rPr lang="es-EC" b="1" dirty="0" smtClean="0">
                          <a:latin typeface="Times New Roman" panose="02020603050405020304" pitchFamily="18" charset="0"/>
                          <a:ea typeface="Tahoma" panose="020B0604030504040204" pitchFamily="34" charset="0"/>
                          <a:cs typeface="Times New Roman" panose="02020603050405020304" pitchFamily="18" charset="0"/>
                        </a:rPr>
                        <a:t>Elementos tangibles:</a:t>
                      </a:r>
                      <a:r>
                        <a:rPr lang="es-EC"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s-EC" b="0" baseline="0" dirty="0" smtClean="0">
                          <a:latin typeface="Times New Roman" panose="02020603050405020304" pitchFamily="18" charset="0"/>
                          <a:ea typeface="Tahoma" panose="020B0604030504040204" pitchFamily="34" charset="0"/>
                          <a:cs typeface="Times New Roman" panose="02020603050405020304" pitchFamily="18" charset="0"/>
                        </a:rPr>
                        <a:t>Son las instalaciones, apariencia física de la infraestructura, equipos, materiales y personal.</a:t>
                      </a:r>
                      <a:endParaRPr lang="es-ES" b="1" dirty="0">
                        <a:latin typeface="Times New Roman" panose="02020603050405020304" pitchFamily="18" charset="0"/>
                        <a:ea typeface="Tahoma" panose="020B060403050404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80260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Etapas de investigación</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Marcador de contenido 2"/>
          <p:cNvGraphicFramePr>
            <a:graphicFrameLocks/>
          </p:cNvGraphicFramePr>
          <p:nvPr>
            <p:extLst>
              <p:ext uri="{D42A27DB-BD31-4B8C-83A1-F6EECF244321}">
                <p14:modId xmlns:p14="http://schemas.microsoft.com/office/powerpoint/2010/main" val="447338086"/>
              </p:ext>
            </p:extLst>
          </p:nvPr>
        </p:nvGraphicFramePr>
        <p:xfrm>
          <a:off x="175661" y="1628563"/>
          <a:ext cx="11640910" cy="46471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p:cNvSpPr/>
          <p:nvPr/>
        </p:nvSpPr>
        <p:spPr>
          <a:xfrm>
            <a:off x="3289300" y="1562100"/>
            <a:ext cx="3937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803900" y="1600200"/>
            <a:ext cx="3937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8356600" y="1574800"/>
            <a:ext cx="3937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858500" y="1574800"/>
            <a:ext cx="393700"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916713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Muestra</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113818528"/>
              </p:ext>
            </p:extLst>
          </p:nvPr>
        </p:nvGraphicFramePr>
        <p:xfrm>
          <a:off x="1595585" y="2294466"/>
          <a:ext cx="8513615" cy="2494280"/>
        </p:xfrm>
        <a:graphic>
          <a:graphicData uri="http://schemas.openxmlformats.org/drawingml/2006/table">
            <a:tbl>
              <a:tblPr firstRow="1" bandRow="1">
                <a:tableStyleId>{72833802-FEF1-4C79-8D5D-14CF1EAF98D9}</a:tableStyleId>
              </a:tblPr>
              <a:tblGrid>
                <a:gridCol w="5173515"/>
                <a:gridCol w="1676019"/>
                <a:gridCol w="1664081"/>
              </a:tblGrid>
              <a:tr h="370840">
                <a:tc>
                  <a:txBody>
                    <a:bodyPr/>
                    <a:lstStyle/>
                    <a:p>
                      <a:pPr algn="ctr"/>
                      <a:r>
                        <a:rPr lang="es-EC" dirty="0" smtClean="0">
                          <a:latin typeface="Times New Roman" panose="02020603050405020304" pitchFamily="18" charset="0"/>
                          <a:cs typeface="Times New Roman" panose="02020603050405020304" pitchFamily="18" charset="0"/>
                        </a:rPr>
                        <a:t>Institución</a:t>
                      </a:r>
                      <a:r>
                        <a:rPr lang="es-EC" baseline="0" dirty="0" smtClean="0">
                          <a:latin typeface="Times New Roman" panose="02020603050405020304" pitchFamily="18" charset="0"/>
                          <a:cs typeface="Times New Roman" panose="02020603050405020304" pitchFamily="18" charset="0"/>
                        </a:rPr>
                        <a:t> financiera</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Población (N)</a:t>
                      </a:r>
                      <a:endParaRPr lang="es-E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Times New Roman" panose="02020603050405020304" pitchFamily="18" charset="0"/>
                          <a:cs typeface="Times New Roman" panose="02020603050405020304" pitchFamily="18" charset="0"/>
                        </a:rPr>
                        <a:t>Muestra (</a:t>
                      </a:r>
                      <a:r>
                        <a:rPr lang="es-EC" sz="1800" dirty="0" smtClean="0">
                          <a:effectLst/>
                          <a:latin typeface="Times New Roman" panose="02020603050405020304" pitchFamily="18" charset="0"/>
                          <a:cs typeface="Times New Roman" panose="02020603050405020304" pitchFamily="18" charset="0"/>
                        </a:rPr>
                        <a:t>n</a:t>
                      </a:r>
                      <a:r>
                        <a:rPr lang="es-EC" sz="1800" baseline="-25000" dirty="0" smtClean="0">
                          <a:effectLst/>
                          <a:latin typeface="Times New Roman" panose="02020603050405020304" pitchFamily="18" charset="0"/>
                          <a:cs typeface="Times New Roman" panose="02020603050405020304" pitchFamily="18" charset="0"/>
                        </a:rPr>
                        <a:t>i</a:t>
                      </a:r>
                      <a:r>
                        <a:rPr lang="es-ES" sz="1800" baseline="0" dirty="0" smtClean="0">
                          <a:effectLst/>
                          <a:latin typeface="Times New Roman" panose="02020603050405020304" pitchFamily="18" charset="0"/>
                          <a:cs typeface="Times New Roman" panose="02020603050405020304" pitchFamily="18" charset="0"/>
                        </a:rPr>
                        <a:t>)</a:t>
                      </a:r>
                      <a:endParaRPr lang="es-E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r>
                        <a:rPr lang="es-EC" dirty="0" smtClean="0">
                          <a:latin typeface="Times New Roman" panose="02020603050405020304" pitchFamily="18" charset="0"/>
                          <a:cs typeface="Times New Roman" panose="02020603050405020304" pitchFamily="18" charset="0"/>
                        </a:rPr>
                        <a:t>Cooperativa de ahorro</a:t>
                      </a:r>
                      <a:r>
                        <a:rPr lang="es-EC" baseline="0" dirty="0" smtClean="0">
                          <a:latin typeface="Times New Roman" panose="02020603050405020304" pitchFamily="18" charset="0"/>
                          <a:cs typeface="Times New Roman" panose="02020603050405020304" pitchFamily="18" charset="0"/>
                        </a:rPr>
                        <a:t> y crédito Tulcán Ltda.</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77092</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224</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C" dirty="0" smtClean="0">
                          <a:latin typeface="Times New Roman" panose="02020603050405020304" pitchFamily="18" charset="0"/>
                          <a:cs typeface="Times New Roman" panose="02020603050405020304" pitchFamily="18" charset="0"/>
                        </a:rPr>
                        <a:t>Cooperativa de ahorro y crédito Pablo</a:t>
                      </a:r>
                      <a:r>
                        <a:rPr lang="es-EC" baseline="0" dirty="0" smtClean="0">
                          <a:latin typeface="Times New Roman" panose="02020603050405020304" pitchFamily="18" charset="0"/>
                          <a:cs typeface="Times New Roman" panose="02020603050405020304" pitchFamily="18" charset="0"/>
                        </a:rPr>
                        <a:t> Muñoz Vega Ltda.</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28362</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83</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C" dirty="0" smtClean="0">
                          <a:latin typeface="Times New Roman" panose="02020603050405020304" pitchFamily="18" charset="0"/>
                          <a:cs typeface="Times New Roman" panose="02020603050405020304" pitchFamily="18" charset="0"/>
                        </a:rPr>
                        <a:t>Cooperativa de ahorro y crédito </a:t>
                      </a:r>
                      <a:r>
                        <a:rPr lang="es-EC" dirty="0" err="1" smtClean="0">
                          <a:latin typeface="Times New Roman" panose="02020603050405020304" pitchFamily="18" charset="0"/>
                          <a:cs typeface="Times New Roman" panose="02020603050405020304" pitchFamily="18" charset="0"/>
                        </a:rPr>
                        <a:t>Pilahuín</a:t>
                      </a:r>
                      <a:r>
                        <a:rPr lang="es-EC" dirty="0" smtClean="0">
                          <a:latin typeface="Times New Roman" panose="02020603050405020304" pitchFamily="18" charset="0"/>
                          <a:cs typeface="Times New Roman" panose="02020603050405020304" pitchFamily="18" charset="0"/>
                        </a:rPr>
                        <a:t> Tío</a:t>
                      </a:r>
                      <a:r>
                        <a:rPr lang="es-EC" baseline="0" dirty="0" smtClean="0">
                          <a:latin typeface="Times New Roman" panose="02020603050405020304" pitchFamily="18" charset="0"/>
                          <a:cs typeface="Times New Roman" panose="02020603050405020304" pitchFamily="18" charset="0"/>
                        </a:rPr>
                        <a:t> Ltda.</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19300</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56</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C" dirty="0" smtClean="0">
                          <a:latin typeface="Times New Roman" panose="02020603050405020304" pitchFamily="18" charset="0"/>
                          <a:cs typeface="Times New Roman" panose="02020603050405020304" pitchFamily="18" charset="0"/>
                        </a:rPr>
                        <a:t>Cooperativa de ahorro y crédito</a:t>
                      </a:r>
                      <a:r>
                        <a:rPr lang="es-EC" baseline="0" dirty="0" smtClean="0">
                          <a:latin typeface="Times New Roman" panose="02020603050405020304" pitchFamily="18" charset="0"/>
                          <a:cs typeface="Times New Roman" panose="02020603050405020304" pitchFamily="18" charset="0"/>
                        </a:rPr>
                        <a:t> 29 de Octubre Ltda.</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6280</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18</a:t>
                      </a:r>
                      <a:endParaRPr lang="es-ES" dirty="0">
                        <a:latin typeface="Times New Roman" panose="02020603050405020304" pitchFamily="18" charset="0"/>
                        <a:cs typeface="Times New Roman" panose="02020603050405020304" pitchFamily="18" charset="0"/>
                      </a:endParaRPr>
                    </a:p>
                  </a:txBody>
                  <a:tcPr/>
                </a:tc>
              </a:tr>
              <a:tr h="370840">
                <a:tc>
                  <a:txBody>
                    <a:bodyPr/>
                    <a:lstStyle/>
                    <a:p>
                      <a:r>
                        <a:rPr lang="es-EC" dirty="0" smtClean="0">
                          <a:latin typeface="Times New Roman" panose="02020603050405020304" pitchFamily="18" charset="0"/>
                          <a:cs typeface="Times New Roman" panose="02020603050405020304" pitchFamily="18" charset="0"/>
                        </a:rPr>
                        <a:t>Cooperativa de ahorro y crédito Policía Nacional</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1958</a:t>
                      </a:r>
                      <a:endParaRPr lang="es-ES"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latin typeface="Times New Roman" panose="02020603050405020304" pitchFamily="18" charset="0"/>
                          <a:cs typeface="Times New Roman" panose="02020603050405020304" pitchFamily="18" charset="0"/>
                        </a:rPr>
                        <a:t>6</a:t>
                      </a:r>
                      <a:endParaRPr lang="es-ES" dirty="0">
                        <a:latin typeface="Times New Roman" panose="02020603050405020304" pitchFamily="18" charset="0"/>
                        <a:cs typeface="Times New Roman" panose="02020603050405020304" pitchFamily="18" charset="0"/>
                      </a:endParaRPr>
                    </a:p>
                  </a:txBody>
                  <a:tcPr/>
                </a:tc>
              </a:tr>
            </a:tbl>
          </a:graphicData>
        </a:graphic>
      </p:graphicFrame>
      <p:sp>
        <p:nvSpPr>
          <p:cNvPr id="6" name="Rectángulo redondeado 5"/>
          <p:cNvSpPr/>
          <p:nvPr/>
        </p:nvSpPr>
        <p:spPr>
          <a:xfrm>
            <a:off x="3924300" y="5207000"/>
            <a:ext cx="3746500" cy="546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Número total de encuestas: 387</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490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83643" y="8341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Perfil del socio encuestado</a:t>
            </a:r>
            <a:endParaRPr lang="es-EC" sz="3600" b="1" dirty="0">
              <a:solidFill>
                <a:schemeClr val="tx2"/>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5"/>
          <a:stretch>
            <a:fillRect/>
          </a:stretch>
        </p:blipFill>
        <p:spPr>
          <a:xfrm>
            <a:off x="465276" y="2045678"/>
            <a:ext cx="999994" cy="1370362"/>
          </a:xfrm>
          <a:prstGeom prst="rect">
            <a:avLst/>
          </a:prstGeom>
        </p:spPr>
      </p:pic>
      <p:sp>
        <p:nvSpPr>
          <p:cNvPr id="5" name="Rectángulo redondeado 4"/>
          <p:cNvSpPr/>
          <p:nvPr/>
        </p:nvSpPr>
        <p:spPr>
          <a:xfrm>
            <a:off x="1651793" y="2412023"/>
            <a:ext cx="2717800" cy="812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Mujeres: 46,51%</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Hombres: 53,23%</a:t>
            </a:r>
            <a:endParaRPr lang="es-ES" sz="2100" dirty="0">
              <a:solidFill>
                <a:schemeClr val="tx1"/>
              </a:solidFill>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6"/>
          <a:stretch>
            <a:fillRect/>
          </a:stretch>
        </p:blipFill>
        <p:spPr>
          <a:xfrm>
            <a:off x="396957" y="4129922"/>
            <a:ext cx="1025656" cy="1321957"/>
          </a:xfrm>
          <a:prstGeom prst="rect">
            <a:avLst/>
          </a:prstGeom>
        </p:spPr>
      </p:pic>
      <p:sp>
        <p:nvSpPr>
          <p:cNvPr id="10" name="Rectángulo redondeado 9"/>
          <p:cNvSpPr/>
          <p:nvPr/>
        </p:nvSpPr>
        <p:spPr>
          <a:xfrm>
            <a:off x="1422613" y="3956262"/>
            <a:ext cx="4292600" cy="177557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Entre 18 años y 24 años: 16,80% </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Entre 25 años y 54 años: 68,22%</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Entre 55 años y 64 años: 12,14%</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De 65 años en adelante: 2,84%</a:t>
            </a:r>
            <a:endParaRPr lang="es-ES" sz="2100" dirty="0">
              <a:solidFill>
                <a:schemeClr val="tx1"/>
              </a:solidFill>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7"/>
          <a:stretch>
            <a:fillRect/>
          </a:stretch>
        </p:blipFill>
        <p:spPr>
          <a:xfrm>
            <a:off x="5600700" y="2149474"/>
            <a:ext cx="1244600" cy="1352306"/>
          </a:xfrm>
          <a:prstGeom prst="rect">
            <a:avLst/>
          </a:prstGeom>
        </p:spPr>
      </p:pic>
      <p:sp>
        <p:nvSpPr>
          <p:cNvPr id="13" name="Rectángulo redondeado 12"/>
          <p:cNvSpPr/>
          <p:nvPr/>
        </p:nvSpPr>
        <p:spPr>
          <a:xfrm>
            <a:off x="7015162" y="2338386"/>
            <a:ext cx="2687638" cy="887413"/>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Tulcán:</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Resto de cantones:</a:t>
            </a:r>
            <a:endParaRPr lang="es-ES" sz="2100" dirty="0">
              <a:solidFill>
                <a:schemeClr val="tx1"/>
              </a:solidFill>
              <a:latin typeface="Times New Roman" panose="02020603050405020304" pitchFamily="18" charset="0"/>
              <a:cs typeface="Times New Roman" panose="02020603050405020304" pitchFamily="18" charset="0"/>
            </a:endParaRPr>
          </a:p>
        </p:txBody>
      </p:sp>
      <p:cxnSp>
        <p:nvCxnSpPr>
          <p:cNvPr id="15" name="Conector recto de flecha 14"/>
          <p:cNvCxnSpPr/>
          <p:nvPr/>
        </p:nvCxnSpPr>
        <p:spPr>
          <a:xfrm>
            <a:off x="9588500" y="2941839"/>
            <a:ext cx="2286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8" name="Rectángulo redondeado 17"/>
          <p:cNvSpPr/>
          <p:nvPr/>
        </p:nvSpPr>
        <p:spPr>
          <a:xfrm>
            <a:off x="9855200" y="2497076"/>
            <a:ext cx="1955800" cy="328849"/>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s-EC" sz="2100" dirty="0" smtClean="0">
                <a:solidFill>
                  <a:schemeClr val="tx1"/>
                </a:solidFill>
                <a:latin typeface="Times New Roman" panose="02020603050405020304" pitchFamily="18" charset="0"/>
                <a:cs typeface="Times New Roman" panose="02020603050405020304" pitchFamily="18" charset="0"/>
              </a:rPr>
              <a:t>93,54%</a:t>
            </a:r>
            <a:endParaRPr lang="es-ES" sz="2100" dirty="0">
              <a:solidFill>
                <a:schemeClr val="tx1"/>
              </a:solidFill>
              <a:latin typeface="Times New Roman" panose="02020603050405020304" pitchFamily="18" charset="0"/>
              <a:cs typeface="Times New Roman" panose="02020603050405020304" pitchFamily="18" charset="0"/>
            </a:endParaRPr>
          </a:p>
        </p:txBody>
      </p:sp>
      <p:sp>
        <p:nvSpPr>
          <p:cNvPr id="19" name="Rectángulo redondeado 18"/>
          <p:cNvSpPr/>
          <p:nvPr/>
        </p:nvSpPr>
        <p:spPr>
          <a:xfrm>
            <a:off x="9875830" y="2777415"/>
            <a:ext cx="1955800" cy="328849"/>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s-EC" sz="2100" dirty="0">
                <a:solidFill>
                  <a:schemeClr val="tx1"/>
                </a:solidFill>
                <a:latin typeface="Times New Roman" panose="02020603050405020304" pitchFamily="18" charset="0"/>
                <a:cs typeface="Times New Roman" panose="02020603050405020304" pitchFamily="18" charset="0"/>
              </a:rPr>
              <a:t>6,46%</a:t>
            </a:r>
            <a:endParaRPr lang="es-ES" sz="2100" dirty="0">
              <a:solidFill>
                <a:schemeClr val="tx1"/>
              </a:solidFill>
              <a:latin typeface="Times New Roman" panose="02020603050405020304" pitchFamily="18" charset="0"/>
              <a:cs typeface="Times New Roman" panose="02020603050405020304" pitchFamily="18" charset="0"/>
            </a:endParaRPr>
          </a:p>
        </p:txBody>
      </p:sp>
      <p:sp>
        <p:nvSpPr>
          <p:cNvPr id="20" name="Rectángulo redondeado 19"/>
          <p:cNvSpPr/>
          <p:nvPr/>
        </p:nvSpPr>
        <p:spPr>
          <a:xfrm>
            <a:off x="6021403" y="5870409"/>
            <a:ext cx="6069118" cy="328849"/>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s-EC" sz="2100" dirty="0" smtClean="0">
                <a:solidFill>
                  <a:schemeClr val="tx1"/>
                </a:solidFill>
                <a:latin typeface="Times New Roman" panose="02020603050405020304" pitchFamily="18" charset="0"/>
                <a:cs typeface="Times New Roman" panose="02020603050405020304" pitchFamily="18" charset="0"/>
              </a:rPr>
              <a:t>*El 85,79% de los encuestados trabajan actualmente</a:t>
            </a:r>
            <a:endParaRPr lang="es-ES" sz="2100" dirty="0">
              <a:solidFill>
                <a:schemeClr val="tx1"/>
              </a:solidFill>
              <a:latin typeface="Times New Roman" panose="02020603050405020304" pitchFamily="18" charset="0"/>
              <a:cs typeface="Times New Roman" panose="02020603050405020304" pitchFamily="18" charset="0"/>
            </a:endParaRPr>
          </a:p>
        </p:txBody>
      </p:sp>
      <p:pic>
        <p:nvPicPr>
          <p:cNvPr id="21" name="Imagen 20"/>
          <p:cNvPicPr>
            <a:picLocks noChangeAspect="1"/>
          </p:cNvPicPr>
          <p:nvPr/>
        </p:nvPicPr>
        <p:blipFill>
          <a:blip r:embed="rId8"/>
          <a:stretch>
            <a:fillRect/>
          </a:stretch>
        </p:blipFill>
        <p:spPr>
          <a:xfrm>
            <a:off x="5814307" y="4302856"/>
            <a:ext cx="1152349" cy="996976"/>
          </a:xfrm>
          <a:prstGeom prst="rect">
            <a:avLst/>
          </a:prstGeom>
        </p:spPr>
      </p:pic>
      <p:sp>
        <p:nvSpPr>
          <p:cNvPr id="22" name="Rectángulo redondeado 21"/>
          <p:cNvSpPr/>
          <p:nvPr/>
        </p:nvSpPr>
        <p:spPr>
          <a:xfrm>
            <a:off x="5935662" y="3977314"/>
            <a:ext cx="1079500" cy="328849"/>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s-EC" sz="1000" b="1" dirty="0" smtClean="0">
                <a:solidFill>
                  <a:schemeClr val="tx1">
                    <a:lumMod val="75000"/>
                    <a:lumOff val="25000"/>
                  </a:schemeClr>
                </a:solidFill>
                <a:latin typeface="Times New Roman" panose="02020603050405020304" pitchFamily="18" charset="0"/>
                <a:cs typeface="Times New Roman" panose="02020603050405020304" pitchFamily="18" charset="0"/>
              </a:rPr>
              <a:t>PROFESIÓN</a:t>
            </a:r>
            <a:endParaRPr lang="es-ES" sz="1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6845300" y="3849797"/>
            <a:ext cx="4994260" cy="177557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Educación superior (Pregrado/Posgrado): 58,66%</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Bachillerato: 27,13%</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Educación básica: 11,11%</a:t>
            </a:r>
          </a:p>
          <a:p>
            <a:pPr marL="342900" indent="-342900">
              <a:buFont typeface="Arial" panose="020B0604020202020204" pitchFamily="34" charset="0"/>
              <a:buChar char="•"/>
            </a:pPr>
            <a:r>
              <a:rPr lang="es-EC" sz="2100" dirty="0" smtClean="0">
                <a:solidFill>
                  <a:schemeClr val="tx1"/>
                </a:solidFill>
                <a:latin typeface="Times New Roman" panose="02020603050405020304" pitchFamily="18" charset="0"/>
                <a:cs typeface="Times New Roman" panose="02020603050405020304" pitchFamily="18" charset="0"/>
              </a:rPr>
              <a:t>Preescolar: 0,78%</a:t>
            </a:r>
          </a:p>
        </p:txBody>
      </p:sp>
      <p:cxnSp>
        <p:nvCxnSpPr>
          <p:cNvPr id="24" name="Conector recto de flecha 23"/>
          <p:cNvCxnSpPr/>
          <p:nvPr/>
        </p:nvCxnSpPr>
        <p:spPr>
          <a:xfrm>
            <a:off x="9601200" y="2670375"/>
            <a:ext cx="2286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70372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83643" y="8341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Perfil del encuestado/instituciones financieras</a:t>
            </a:r>
            <a:endParaRPr lang="es-EC" sz="3600" b="1" dirty="0">
              <a:solidFill>
                <a:schemeClr val="tx2"/>
              </a:solidFill>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5"/>
          <a:stretch>
            <a:fillRect/>
          </a:stretch>
        </p:blipFill>
        <p:spPr>
          <a:xfrm>
            <a:off x="379847" y="3429354"/>
            <a:ext cx="3151905" cy="2078916"/>
          </a:xfrm>
          <a:prstGeom prst="rect">
            <a:avLst/>
          </a:prstGeom>
        </p:spPr>
      </p:pic>
      <p:pic>
        <p:nvPicPr>
          <p:cNvPr id="10" name="Imagen 9"/>
          <p:cNvPicPr/>
          <p:nvPr/>
        </p:nvPicPr>
        <p:blipFill rotWithShape="1">
          <a:blip r:embed="rId6">
            <a:extLst>
              <a:ext uri="{28A0092B-C50C-407E-A947-70E740481C1C}">
                <a14:useLocalDpi xmlns:a14="http://schemas.microsoft.com/office/drawing/2010/main" val="0"/>
              </a:ext>
            </a:extLst>
          </a:blip>
          <a:srcRect t="20200"/>
          <a:stretch/>
        </p:blipFill>
        <p:spPr bwMode="auto">
          <a:xfrm>
            <a:off x="4418965" y="3429354"/>
            <a:ext cx="3150870" cy="2010410"/>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7">
            <a:extLst>
              <a:ext uri="{28A0092B-C50C-407E-A947-70E740481C1C}">
                <a14:useLocalDpi xmlns:a14="http://schemas.microsoft.com/office/drawing/2010/main" val="0"/>
              </a:ext>
            </a:extLst>
          </a:blip>
          <a:srcRect t="15407"/>
          <a:stretch/>
        </p:blipFill>
        <p:spPr bwMode="auto">
          <a:xfrm>
            <a:off x="8051165" y="3429354"/>
            <a:ext cx="3150870" cy="2131060"/>
          </a:xfrm>
          <a:prstGeom prst="rect">
            <a:avLst/>
          </a:prstGeom>
          <a:noFill/>
          <a:ln>
            <a:noFill/>
          </a:ln>
          <a:extLst>
            <a:ext uri="{53640926-AAD7-44D8-BBD7-CCE9431645EC}">
              <a14:shadowObscured xmlns:a14="http://schemas.microsoft.com/office/drawing/2010/main"/>
            </a:ext>
          </a:extLst>
        </p:spPr>
      </p:pic>
      <p:sp>
        <p:nvSpPr>
          <p:cNvPr id="12" name="Rectángulo redondeado 11"/>
          <p:cNvSpPr/>
          <p:nvPr/>
        </p:nvSpPr>
        <p:spPr>
          <a:xfrm>
            <a:off x="8382000" y="2069657"/>
            <a:ext cx="1955800" cy="812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Frecuencia a la que asiste</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4711700" y="2112903"/>
            <a:ext cx="2209800" cy="812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Tipo de transacción que más realiza</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666750" y="2211652"/>
            <a:ext cx="2209800" cy="812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Horario en el que más acude</a:t>
            </a:r>
            <a:endParaRPr lang="es-E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69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83643" y="8341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Nivel de satisfacción de los socios</a:t>
            </a:r>
            <a:endParaRPr lang="es-EC" sz="3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021947658"/>
              </p:ext>
            </p:extLst>
          </p:nvPr>
        </p:nvGraphicFramePr>
        <p:xfrm>
          <a:off x="1190837" y="2092325"/>
          <a:ext cx="9982200" cy="2057400"/>
        </p:xfrm>
        <a:graphic>
          <a:graphicData uri="http://schemas.openxmlformats.org/drawingml/2006/table">
            <a:tbl>
              <a:tblPr/>
              <a:tblGrid>
                <a:gridCol w="1943100"/>
                <a:gridCol w="1876425"/>
                <a:gridCol w="1838325"/>
                <a:gridCol w="1181100"/>
                <a:gridCol w="1323975"/>
                <a:gridCol w="1819275"/>
              </a:tblGrid>
              <a:tr h="295275">
                <a:tc>
                  <a:txBody>
                    <a:bodyPr/>
                    <a:lstStyle/>
                    <a:p>
                      <a:pPr algn="ctr" fontAlgn="b"/>
                      <a:endParaRPr lang="es-ES" sz="1800" b="0" i="0" u="none" strike="noStrike" dirty="0">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b"/>
                      <a:r>
                        <a:rPr lang="es-ES" sz="1800" b="1" i="0" u="none" strike="noStrike" dirty="0">
                          <a:solidFill>
                            <a:schemeClr val="tx1"/>
                          </a:solidFill>
                          <a:effectLst/>
                          <a:latin typeface="Times New Roman" panose="02020603050405020304" pitchFamily="18" charset="0"/>
                        </a:rPr>
                        <a:t>Escala de medición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85750">
                <a:tc>
                  <a:txBody>
                    <a:bodyPr/>
                    <a:lstStyle/>
                    <a:p>
                      <a:pPr algn="ctr" fontAlgn="b"/>
                      <a:r>
                        <a:rPr lang="es-ES" sz="1800" b="1" i="0" u="none" strike="noStrike" dirty="0">
                          <a:solidFill>
                            <a:srgbClr val="000000"/>
                          </a:solidFill>
                          <a:effectLst/>
                          <a:latin typeface="Times New Roman" panose="02020603050405020304" pitchFamily="18" charset="0"/>
                        </a:rPr>
                        <a:t>Dimensiones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800" b="1" i="0" u="none" strike="noStrike" dirty="0">
                          <a:solidFill>
                            <a:srgbClr val="000000"/>
                          </a:solidFill>
                          <a:effectLst/>
                          <a:latin typeface="Times New Roman" panose="02020603050405020304" pitchFamily="18" charset="0"/>
                        </a:rPr>
                        <a:t>Nada satisfactorio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800" b="1" i="0" u="none" strike="noStrike" dirty="0">
                          <a:solidFill>
                            <a:srgbClr val="000000"/>
                          </a:solidFill>
                          <a:effectLst/>
                          <a:latin typeface="Times New Roman" panose="02020603050405020304" pitchFamily="18" charset="0"/>
                        </a:rPr>
                        <a:t>Poco satisfactorio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800" b="1" i="0" u="none" strike="noStrike" dirty="0">
                          <a:solidFill>
                            <a:srgbClr val="000000"/>
                          </a:solidFill>
                          <a:effectLst/>
                          <a:latin typeface="Times New Roman" panose="02020603050405020304" pitchFamily="18" charset="0"/>
                        </a:rPr>
                        <a:t>Indiferente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800" b="1" i="0" u="none" strike="noStrike" dirty="0">
                          <a:solidFill>
                            <a:srgbClr val="000000"/>
                          </a:solidFill>
                          <a:effectLst/>
                          <a:latin typeface="Times New Roman" panose="02020603050405020304" pitchFamily="18" charset="0"/>
                        </a:rPr>
                        <a:t>Satisfactorio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800" b="1" i="0" u="none" strike="noStrike" dirty="0">
                          <a:solidFill>
                            <a:srgbClr val="000000"/>
                          </a:solidFill>
                          <a:effectLst/>
                          <a:latin typeface="Times New Roman" panose="02020603050405020304" pitchFamily="18" charset="0"/>
                        </a:rPr>
                        <a:t>Muy satisfactorio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95275">
                <a:tc>
                  <a:txBody>
                    <a:bodyPr/>
                    <a:lstStyle/>
                    <a:p>
                      <a:pPr algn="ctr" fontAlgn="b"/>
                      <a:r>
                        <a:rPr lang="es-ES" sz="1800" b="0" i="0" u="none" strike="noStrike">
                          <a:solidFill>
                            <a:srgbClr val="000000"/>
                          </a:solidFill>
                          <a:effectLst/>
                          <a:latin typeface="Times New Roman" panose="02020603050405020304" pitchFamily="18" charset="0"/>
                        </a:rPr>
                        <a:t>Fiabilidad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ctr" fontAlgn="b"/>
                      <a:r>
                        <a:rPr lang="es-ES" sz="1800" b="0" i="0" u="none" strike="noStrike">
                          <a:solidFill>
                            <a:srgbClr val="000000"/>
                          </a:solidFill>
                          <a:effectLst/>
                          <a:latin typeface="Times New Roman" panose="02020603050405020304" pitchFamily="18" charset="0"/>
                        </a:rPr>
                        <a:t>Sensibilidad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ctr" fontAlgn="b"/>
                      <a:r>
                        <a:rPr lang="es-ES" sz="1800" b="0" i="0" u="none" strike="noStrike">
                          <a:solidFill>
                            <a:srgbClr val="000000"/>
                          </a:solidFill>
                          <a:effectLst/>
                          <a:latin typeface="Times New Roman" panose="02020603050405020304" pitchFamily="18" charset="0"/>
                        </a:rPr>
                        <a:t>Seguridad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ctr" fontAlgn="b"/>
                      <a:r>
                        <a:rPr lang="es-ES" sz="1800" b="0" i="0" u="none" strike="noStrike">
                          <a:solidFill>
                            <a:srgbClr val="000000"/>
                          </a:solidFill>
                          <a:effectLst/>
                          <a:latin typeface="Times New Roman" panose="02020603050405020304" pitchFamily="18" charset="0"/>
                        </a:rPr>
                        <a:t>Empatía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ctr" fontAlgn="b"/>
                      <a:r>
                        <a:rPr lang="es-ES" sz="1800" b="0" i="0" u="none" strike="noStrike">
                          <a:solidFill>
                            <a:srgbClr val="000000"/>
                          </a:solidFill>
                          <a:effectLst/>
                          <a:latin typeface="Times New Roman" panose="02020603050405020304" pitchFamily="18" charset="0"/>
                        </a:rPr>
                        <a:t>Elementos tangibles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CuadroTexto 15"/>
          <p:cNvSpPr txBox="1"/>
          <p:nvPr/>
        </p:nvSpPr>
        <p:spPr>
          <a:xfrm>
            <a:off x="952868" y="4533900"/>
            <a:ext cx="9283311" cy="1323439"/>
          </a:xfrm>
          <a:prstGeom prst="rect">
            <a:avLst/>
          </a:prstGeom>
          <a:noFill/>
        </p:spPr>
        <p:txBody>
          <a:bodyPr wrap="none" rtlCol="0">
            <a:spAutoFit/>
          </a:bodyPr>
          <a:lstStyle/>
          <a:p>
            <a:r>
              <a:rPr lang="es-EC" sz="2000" dirty="0" smtClean="0">
                <a:latin typeface="Times New Roman" panose="02020603050405020304" pitchFamily="18" charset="0"/>
                <a:cs typeface="Times New Roman" panose="02020603050405020304" pitchFamily="18" charset="0"/>
              </a:rPr>
              <a:t/>
            </a:r>
            <a:br>
              <a:rPr lang="es-EC" sz="2000" dirty="0" smtClean="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*El 55,56% indicó que no han existido cambios en la documentación a entregarse.</a:t>
            </a:r>
          </a:p>
          <a:p>
            <a:endParaRPr lang="es-EC" sz="2000" dirty="0" smtClean="0">
              <a:latin typeface="Times New Roman" panose="02020603050405020304" pitchFamily="18" charset="0"/>
              <a:cs typeface="Times New Roman" panose="02020603050405020304" pitchFamily="18" charset="0"/>
            </a:endParaRPr>
          </a:p>
          <a:p>
            <a:r>
              <a:rPr lang="es-EC" sz="2000" dirty="0" smtClean="0">
                <a:latin typeface="Times New Roman" panose="02020603050405020304" pitchFamily="18" charset="0"/>
                <a:cs typeface="Times New Roman" panose="02020603050405020304" pitchFamily="18" charset="0"/>
              </a:rPr>
              <a:t>*Los clientes manifestaron que se debe mejorar los tiempos de esperar hasta su atención.</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29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83643" y="8341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Perfil del encuestado: Gestión de procesos</a:t>
            </a:r>
            <a:endParaRPr lang="es-EC" sz="3600" b="1" dirty="0">
              <a:solidFill>
                <a:schemeClr val="tx2"/>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596900" y="2209800"/>
            <a:ext cx="10680700" cy="3816429"/>
          </a:xfrm>
          <a:prstGeom prst="rect">
            <a:avLst/>
          </a:prstGeom>
          <a:noFill/>
        </p:spPr>
        <p:txBody>
          <a:bodyPr wrap="square" rtlCol="0">
            <a:spAutoFit/>
          </a:bodyPr>
          <a:lstStyle/>
          <a:p>
            <a:pPr marL="285750" indent="-285750">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La mayoría de los encuestados están laborando en la Institución financiera mínimo 2 años.</a:t>
            </a:r>
          </a:p>
          <a:p>
            <a:endParaRPr lang="es-EC"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Todas las cooperativas cuentan con responsables del manejo de procesos</a:t>
            </a:r>
            <a:r>
              <a:rPr lang="es-ES" sz="2200" dirty="0" smtClean="0">
                <a:latin typeface="Times New Roman" panose="02020603050405020304" pitchFamily="18" charset="0"/>
                <a:cs typeface="Times New Roman" panose="02020603050405020304" pitchFamily="18" charset="0"/>
              </a:rPr>
              <a:t>.</a:t>
            </a:r>
          </a:p>
          <a:p>
            <a:endParaRPr lang="es-E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La formación académica del 60% de los encuestados es en Postgrados (4to nivel).</a:t>
            </a:r>
          </a:p>
          <a:p>
            <a:endParaRPr lang="es-EC"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El 60% lleva manejando procesos entre 1 año y 2 años.</a:t>
            </a:r>
          </a:p>
          <a:p>
            <a:endParaRPr lang="es-EC"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En el 80% de las cooperativas se empieza a administrar en base a procesos desde el 2015.</a:t>
            </a:r>
          </a:p>
          <a:p>
            <a:pPr marL="285750" indent="-285750">
              <a:buFont typeface="Arial" panose="020B0604020202020204" pitchFamily="34" charset="0"/>
              <a:buChar char="•"/>
            </a:pPr>
            <a:endParaRPr lang="es-EC" sz="2200" dirty="0" smtClean="0">
              <a:latin typeface="Times New Roman" panose="02020603050405020304" pitchFamily="18" charset="0"/>
              <a:cs typeface="Times New Roman" panose="02020603050405020304" pitchFamily="18" charset="0"/>
            </a:endParaRPr>
          </a:p>
          <a:p>
            <a:endParaRPr lang="es-EC"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05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83643" y="8341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Diseño y documentación</a:t>
            </a:r>
            <a:endParaRPr lang="es-EC" sz="3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781605034"/>
              </p:ext>
            </p:extLst>
          </p:nvPr>
        </p:nvGraphicFramePr>
        <p:xfrm>
          <a:off x="1625600" y="1782764"/>
          <a:ext cx="7797800" cy="4489724"/>
        </p:xfrm>
        <a:graphic>
          <a:graphicData uri="http://schemas.openxmlformats.org/drawingml/2006/table">
            <a:tbl>
              <a:tblPr/>
              <a:tblGrid>
                <a:gridCol w="5560152"/>
                <a:gridCol w="1170848"/>
                <a:gridCol w="1066800"/>
              </a:tblGrid>
              <a:tr h="166264">
                <a:tc>
                  <a:txBody>
                    <a:bodyPr/>
                    <a:lstStyle/>
                    <a:p>
                      <a:pPr algn="l" fontAlgn="ctr"/>
                      <a:endParaRPr lang="es-ES" sz="1400" b="0" i="0" u="none" strike="noStrike" dirty="0">
                        <a:solidFill>
                          <a:srgbClr val="000000"/>
                        </a:solidFill>
                        <a:effectLst/>
                        <a:latin typeface="Times New Roman" panose="02020603050405020304" pitchFamily="18" charset="0"/>
                      </a:endParaRPr>
                    </a:p>
                  </a:txBody>
                  <a:tcPr marL="5864" marR="5864" marT="586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C" sz="1400" b="1" i="0" u="none" strike="noStrike" dirty="0">
                          <a:solidFill>
                            <a:srgbClr val="000000"/>
                          </a:solidFill>
                          <a:effectLst/>
                          <a:latin typeface="Times New Roman" panose="02020603050405020304" pitchFamily="18" charset="0"/>
                        </a:rPr>
                        <a:t>Opciones de Respuesta</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r>
              <a:tr h="166264">
                <a:tc>
                  <a:txBody>
                    <a:bodyPr/>
                    <a:lstStyle/>
                    <a:p>
                      <a:pPr algn="ctr" fontAlgn="ctr"/>
                      <a:r>
                        <a:rPr lang="es-EC" sz="1400" b="1" i="0" u="none" strike="noStrike" dirty="0">
                          <a:solidFill>
                            <a:srgbClr val="000000"/>
                          </a:solidFill>
                          <a:effectLst/>
                          <a:latin typeface="Times New Roman" panose="02020603050405020304" pitchFamily="18" charset="0"/>
                        </a:rPr>
                        <a:t>Pregunta</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rPr>
                        <a:t>Si</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rPr>
                        <a:t>No</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486476">
                <a:tc>
                  <a:txBody>
                    <a:bodyPr/>
                    <a:lstStyle/>
                    <a:p>
                      <a:pPr algn="l" fontAlgn="ctr"/>
                      <a:r>
                        <a:rPr lang="es-EC" sz="1400" b="0" i="0" u="none" strike="noStrike">
                          <a:solidFill>
                            <a:srgbClr val="000000"/>
                          </a:solidFill>
                          <a:effectLst/>
                          <a:latin typeface="Times New Roman" panose="02020603050405020304" pitchFamily="18" charset="0"/>
                        </a:rPr>
                        <a:t>¿El personal de la Cooperativa de Ahorro y Crédito está consciente sobre la importancia de una gestión basada en procesos?</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Calibri" panose="020F0502020204030204" pitchFamily="34" charset="0"/>
                        </a:rPr>
                        <a:t> </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¿Los procesos de la Unidad de Atención al cliente, están documentados?</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Calibri" panose="020F0502020204030204" pitchFamily="34" charset="0"/>
                        </a:rPr>
                        <a:t> </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¿La Cooperativa de Ahorro y Crédito tiene elaborada la cadena de valor de toda la organización?</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Calibri" panose="020F0502020204030204" pitchFamily="34" charset="0"/>
                        </a:rPr>
                        <a:t> </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¿Se tiene elaborado el mapa de procesos de la Cooperativa?</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a:t>
                      </a:r>
                    </a:p>
                  </a:txBody>
                  <a:tcPr marL="5864" marR="5864"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dirty="0">
                          <a:solidFill>
                            <a:srgbClr val="000000"/>
                          </a:solidFill>
                          <a:effectLst/>
                          <a:latin typeface="Times New Roman" panose="02020603050405020304" pitchFamily="18" charset="0"/>
                        </a:rPr>
                        <a:t>¿Se tiene elaborado las fichas de los procesos?</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a:t>
                      </a:r>
                    </a:p>
                  </a:txBody>
                  <a:tcPr marL="5864" marR="5864"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¿La unidad de atención al cliente, cuenta con diagramas de flujo de sus procesos?</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a:t>
                      </a:r>
                    </a:p>
                  </a:txBody>
                  <a:tcPr marL="5864" marR="5864"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¿Los colaboradores identifican todos los recursos materiales y/o humanos que son necesarios para la ejecución de los procesos en la unidad de atención al cliente?</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a:t>
                      </a:r>
                    </a:p>
                  </a:txBody>
                  <a:tcPr marL="5864" marR="5864"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476">
                <a:tc>
                  <a:txBody>
                    <a:bodyPr/>
                    <a:lstStyle/>
                    <a:p>
                      <a:pPr algn="l" fontAlgn="ctr"/>
                      <a:r>
                        <a:rPr lang="es-EC" sz="1400" b="0" i="0" u="none" strike="noStrike">
                          <a:solidFill>
                            <a:srgbClr val="000000"/>
                          </a:solidFill>
                          <a:effectLst/>
                          <a:latin typeface="Times New Roman" panose="02020603050405020304" pitchFamily="18" charset="0"/>
                        </a:rPr>
                        <a:t>¿Los colaboradores identifican los productos finales que se generan en la ejecución de los procesos en la unidad de atención al cliente?</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X</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rPr>
                        <a:t> </a:t>
                      </a:r>
                    </a:p>
                  </a:txBody>
                  <a:tcPr marL="5864" marR="5864"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104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110548" y="1783520"/>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Mejoramiento</a:t>
            </a:r>
            <a:br>
              <a:rPr lang="es-EC" sz="2400" b="1" dirty="0" smtClean="0">
                <a:solidFill>
                  <a:schemeClr val="tx2"/>
                </a:solidFill>
                <a:latin typeface="Times New Roman" panose="02020603050405020304" pitchFamily="18" charset="0"/>
                <a:cs typeface="Times New Roman" panose="02020603050405020304" pitchFamily="18" charset="0"/>
              </a:rPr>
            </a:br>
            <a:r>
              <a:rPr lang="es-EC" sz="2400" b="1" dirty="0" smtClean="0">
                <a:solidFill>
                  <a:schemeClr val="tx2"/>
                </a:solidFill>
                <a:latin typeface="Times New Roman" panose="02020603050405020304" pitchFamily="18" charset="0"/>
                <a:cs typeface="Times New Roman" panose="02020603050405020304" pitchFamily="18" charset="0"/>
              </a:rPr>
              <a:t>Continuo</a:t>
            </a:r>
            <a:endParaRPr lang="es-EC" sz="3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236934038"/>
              </p:ext>
            </p:extLst>
          </p:nvPr>
        </p:nvGraphicFramePr>
        <p:xfrm>
          <a:off x="303213" y="2105024"/>
          <a:ext cx="6084888" cy="3597275"/>
        </p:xfrm>
        <a:graphic>
          <a:graphicData uri="http://schemas.openxmlformats.org/drawingml/2006/table">
            <a:tbl>
              <a:tblPr/>
              <a:tblGrid>
                <a:gridCol w="3892136"/>
                <a:gridCol w="1096376"/>
                <a:gridCol w="1096376"/>
              </a:tblGrid>
              <a:tr h="515504">
                <a:tc>
                  <a:txBody>
                    <a:bodyPr/>
                    <a:lstStyle/>
                    <a:p>
                      <a:pPr algn="l" fontAlgn="ct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Opciones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r>
              <a:tr h="263380">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Pregunta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515504">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¿Se tienen estructurados métodos de monitoreo de los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7629">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¿Los procesos que tiene la unidad de atención al cliente, tienen indicadores para ser medidos?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7629">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¿Se toma en cuenta los resultados de los indicadores en la toma de decisiones?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7629">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Los indicadores que manejan ¿Ayudan a medir el nivel de atención al cliente?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978344863"/>
              </p:ext>
            </p:extLst>
          </p:nvPr>
        </p:nvGraphicFramePr>
        <p:xfrm>
          <a:off x="6689938" y="2082800"/>
          <a:ext cx="4816261" cy="3594100"/>
        </p:xfrm>
        <a:graphic>
          <a:graphicData uri="http://schemas.openxmlformats.org/drawingml/2006/table">
            <a:tbl>
              <a:tblPr firstRow="1" firstCol="1" bandRow="1"/>
              <a:tblGrid>
                <a:gridCol w="2884929"/>
                <a:gridCol w="965666"/>
                <a:gridCol w="965666"/>
              </a:tblGrid>
              <a:tr h="472586">
                <a:tc>
                  <a:txBody>
                    <a:bodyPr/>
                    <a:lstStyle/>
                    <a:p>
                      <a:pPr algn="l" fontAlgn="ct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Opciones de Respuesta</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r>
              <a:tr h="236048">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Pregunta</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Si</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907876">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¿La Cooperativa está ejecutando procesos de mejoramiento continuo?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6563">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¿Existe equipo o grupo para el mejoramiento continuo de la calidad?</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1027">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¿La Cooperativa utiliza una o más metodologías y/o herramientas para el mejoramiento de procesos?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 </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X</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Título 1"/>
          <p:cNvSpPr txBox="1">
            <a:spLocks/>
          </p:cNvSpPr>
          <p:nvPr/>
        </p:nvSpPr>
        <p:spPr>
          <a:xfrm>
            <a:off x="1198669" y="1554155"/>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Indicadores</a:t>
            </a:r>
            <a:endParaRPr lang="es-EC"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939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775063"/>
          </a:xfrm>
        </p:spPr>
        <p:txBody>
          <a:bodyPr>
            <a:norm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Í</a:t>
            </a:r>
            <a:r>
              <a:rPr lang="en-US" sz="3600" b="1" dirty="0" smtClean="0">
                <a:solidFill>
                  <a:schemeClr val="tx1"/>
                </a:solidFill>
                <a:latin typeface="Times New Roman" panose="02020603050405020304" pitchFamily="18" charset="0"/>
                <a:cs typeface="Times New Roman" panose="02020603050405020304" pitchFamily="18" charset="0"/>
              </a:rPr>
              <a:t>NDICE</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43000" y="1881809"/>
            <a:ext cx="9872871" cy="4214191"/>
          </a:xfrm>
        </p:spPr>
        <p:txBody>
          <a:bodyPr>
            <a:normAutofit fontScale="92500" lnSpcReduction="10000"/>
          </a:bodyPr>
          <a:lstStyle/>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Descripción</a:t>
            </a:r>
            <a:r>
              <a:rPr lang="en-US" sz="2000" dirty="0" smtClean="0">
                <a:solidFill>
                  <a:schemeClr val="tx1"/>
                </a:solidFill>
                <a:latin typeface="Times New Roman" panose="02020603050405020304" pitchFamily="18" charset="0"/>
                <a:cs typeface="Times New Roman" panose="02020603050405020304" pitchFamily="18" charset="0"/>
              </a:rPr>
              <a:t> del </a:t>
            </a:r>
            <a:r>
              <a:rPr lang="es-EC" dirty="0" smtClean="0">
                <a:solidFill>
                  <a:schemeClr val="tx1"/>
                </a:solidFill>
                <a:latin typeface="Times New Roman" panose="02020603050405020304" pitchFamily="18" charset="0"/>
                <a:cs typeface="Times New Roman" panose="02020603050405020304" pitchFamily="18" charset="0"/>
              </a:rPr>
              <a:t>s</a:t>
            </a:r>
            <a:r>
              <a:rPr lang="es-EC" sz="2000" dirty="0" smtClean="0">
                <a:solidFill>
                  <a:schemeClr val="tx1"/>
                </a:solidFill>
                <a:latin typeface="Times New Roman" panose="02020603050405020304" pitchFamily="18" charset="0"/>
                <a:cs typeface="Times New Roman" panose="02020603050405020304" pitchFamily="18" charset="0"/>
              </a:rPr>
              <a:t>ector </a:t>
            </a:r>
            <a:r>
              <a:rPr lang="es-EC" dirty="0" smtClean="0">
                <a:solidFill>
                  <a:schemeClr val="tx1"/>
                </a:solidFill>
                <a:latin typeface="Times New Roman" panose="02020603050405020304" pitchFamily="18" charset="0"/>
                <a:cs typeface="Times New Roman" panose="02020603050405020304" pitchFamily="18" charset="0"/>
              </a:rPr>
              <a:t>cooperativo </a:t>
            </a:r>
            <a:r>
              <a:rPr lang="es-EC" sz="2000" dirty="0" smtClean="0">
                <a:solidFill>
                  <a:schemeClr val="tx1"/>
                </a:solidFill>
                <a:latin typeface="Times New Roman" panose="02020603050405020304" pitchFamily="18" charset="0"/>
                <a:cs typeface="Times New Roman" panose="02020603050405020304" pitchFamily="18" charset="0"/>
              </a:rPr>
              <a:t>en Ecuador</a:t>
            </a:r>
          </a:p>
          <a:p>
            <a:pPr marL="502920" indent="-457200">
              <a:buClr>
                <a:schemeClr val="tx1"/>
              </a:buClr>
              <a:buAutoNum type="arabicPeriod"/>
            </a:pPr>
            <a:r>
              <a:rPr lang="es-EC" dirty="0" smtClean="0">
                <a:solidFill>
                  <a:schemeClr val="tx1"/>
                </a:solidFill>
                <a:latin typeface="Times New Roman" panose="02020603050405020304" pitchFamily="18" charset="0"/>
                <a:cs typeface="Times New Roman" panose="02020603050405020304" pitchFamily="18" charset="0"/>
              </a:rPr>
              <a:t>Antecedentes</a:t>
            </a:r>
            <a:endParaRPr lang="es-EC" sz="2000" dirty="0" smtClean="0">
              <a:solidFill>
                <a:schemeClr val="tx1"/>
              </a:solidFill>
              <a:latin typeface="Times New Roman" panose="02020603050405020304" pitchFamily="18" charset="0"/>
              <a:cs typeface="Times New Roman" panose="02020603050405020304" pitchFamily="18" charset="0"/>
            </a:endParaRPr>
          </a:p>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Problema</a:t>
            </a:r>
          </a:p>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Objetivos</a:t>
            </a:r>
          </a:p>
          <a:p>
            <a:pPr marL="502920" indent="-457200">
              <a:buClr>
                <a:schemeClr val="tx1"/>
              </a:buClr>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Marco </a:t>
            </a:r>
            <a:r>
              <a:rPr lang="es-EC" sz="2000" dirty="0" smtClean="0">
                <a:solidFill>
                  <a:schemeClr val="tx1"/>
                </a:solidFill>
                <a:latin typeface="Times New Roman" panose="02020603050405020304" pitchFamily="18" charset="0"/>
                <a:cs typeface="Times New Roman" panose="02020603050405020304" pitchFamily="18" charset="0"/>
              </a:rPr>
              <a:t>teórico</a:t>
            </a:r>
          </a:p>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Etapas de la investigación</a:t>
            </a:r>
          </a:p>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Resultados</a:t>
            </a:r>
          </a:p>
          <a:p>
            <a:pPr marL="502920" indent="-457200">
              <a:buClr>
                <a:schemeClr val="tx1"/>
              </a:buClr>
              <a:buAutoNum type="arabicPeriod"/>
            </a:pPr>
            <a:r>
              <a:rPr lang="es-EC" dirty="0" smtClean="0">
                <a:solidFill>
                  <a:schemeClr val="tx1"/>
                </a:solidFill>
                <a:latin typeface="Times New Roman" panose="02020603050405020304" pitchFamily="18" charset="0"/>
                <a:cs typeface="Times New Roman" panose="02020603050405020304" pitchFamily="18" charset="0"/>
              </a:rPr>
              <a:t>Propuesta de estrategias de mejora</a:t>
            </a:r>
            <a:endParaRPr lang="es-EC" sz="2000" dirty="0" smtClean="0">
              <a:solidFill>
                <a:schemeClr val="tx1"/>
              </a:solidFill>
              <a:latin typeface="Times New Roman" panose="02020603050405020304" pitchFamily="18" charset="0"/>
              <a:cs typeface="Times New Roman" panose="02020603050405020304" pitchFamily="18" charset="0"/>
            </a:endParaRPr>
          </a:p>
          <a:p>
            <a:pPr marL="502920" indent="-457200">
              <a:buClr>
                <a:schemeClr val="tx1"/>
              </a:buClr>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Conclusiones</a:t>
            </a:r>
          </a:p>
          <a:p>
            <a:pPr marL="502920" indent="-457200">
              <a:buClrTx/>
              <a:buAutoNum type="arabicPeriod"/>
            </a:pPr>
            <a:r>
              <a:rPr lang="es-EC" sz="2000" dirty="0" smtClean="0">
                <a:solidFill>
                  <a:schemeClr val="tx1"/>
                </a:solidFill>
                <a:latin typeface="Times New Roman" panose="02020603050405020304" pitchFamily="18" charset="0"/>
                <a:cs typeface="Times New Roman" panose="02020603050405020304" pitchFamily="18" charset="0"/>
              </a:rPr>
              <a:t>Recomendaciones</a:t>
            </a:r>
          </a:p>
          <a:p>
            <a:pPr marL="502920" indent="-457200">
              <a:buAutoNum type="arabicPeriod"/>
            </a:pPr>
            <a:endParaRPr lang="en-US" sz="2000" dirty="0" smtClean="0">
              <a:solidFill>
                <a:schemeClr val="tx1"/>
              </a:solidFill>
              <a:latin typeface="Times New Roman" panose="02020603050405020304" pitchFamily="18" charset="0"/>
              <a:cs typeface="Times New Roman" panose="02020603050405020304" pitchFamily="18" charset="0"/>
            </a:endParaRPr>
          </a:p>
          <a:p>
            <a:pPr marL="502920" indent="-457200">
              <a:buAutoNum type="arabicPeriod"/>
            </a:pPr>
            <a:endParaRPr lang="es-EC" sz="2000" dirty="0">
              <a:solidFill>
                <a:schemeClr val="tx1"/>
              </a:solidFill>
              <a:latin typeface="Times New Roman" panose="02020603050405020304" pitchFamily="18" charset="0"/>
              <a:cs typeface="Times New Roman" panose="02020603050405020304" pitchFamily="18" charset="0"/>
            </a:endParaRPr>
          </a:p>
        </p:txBody>
      </p:sp>
      <p:pic>
        <p:nvPicPr>
          <p:cNvPr id="1028"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41" y="141130"/>
            <a:ext cx="1375200" cy="12435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0929" y="9056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3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643" y="231789"/>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91543" y="145648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Automatización</a:t>
            </a:r>
            <a:endParaRPr lang="es-EC" sz="3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7237704"/>
              </p:ext>
            </p:extLst>
          </p:nvPr>
        </p:nvGraphicFramePr>
        <p:xfrm>
          <a:off x="531812" y="1905000"/>
          <a:ext cx="5627687" cy="3746499"/>
        </p:xfrm>
        <a:graphic>
          <a:graphicData uri="http://schemas.openxmlformats.org/drawingml/2006/table">
            <a:tbl>
              <a:tblPr/>
              <a:tblGrid>
                <a:gridCol w="3658817"/>
                <a:gridCol w="984435"/>
                <a:gridCol w="984435"/>
              </a:tblGrid>
              <a:tr h="414488">
                <a:tc>
                  <a:txBody>
                    <a:bodyPr/>
                    <a:lstStyle/>
                    <a:p>
                      <a:pPr algn="l" fontAlgn="ct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Opciones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r>
              <a:tr h="284767">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Pregunta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829960">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¿La Cooperativa cuenta con algún software para la gestión basada en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7364">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¿Conoce la notación BPMN (business process model and notation)?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960">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¿Tiene diagramados los procesos de la Cooperativa bajo la metodología BPMN?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960">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¿La Cooperativa dispone de un sistema informático integrado para la medición de los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765611706"/>
              </p:ext>
            </p:extLst>
          </p:nvPr>
        </p:nvGraphicFramePr>
        <p:xfrm>
          <a:off x="6475412" y="1870075"/>
          <a:ext cx="5246689" cy="4372296"/>
        </p:xfrm>
        <a:graphic>
          <a:graphicData uri="http://schemas.openxmlformats.org/drawingml/2006/table">
            <a:tbl>
              <a:tblPr/>
              <a:tblGrid>
                <a:gridCol w="3154985"/>
                <a:gridCol w="1045852"/>
                <a:gridCol w="1045852"/>
              </a:tblGrid>
              <a:tr h="413097">
                <a:tc>
                  <a:txBody>
                    <a:bodyPr/>
                    <a:lstStyle/>
                    <a:p>
                      <a:pPr algn="l" fontAlgn="ct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Opciones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r>
              <a:tr h="217937">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Pregunta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019214">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¿Los directivos de la Cooperativa inducen al personal de atención, sobre la importancia del enfoque hacia el cliente?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183">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La Cooperativa, ¿tiene información acerca de reclamos y quejas de los clientes?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137">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La opinión del cliente ¿Es tomada en cuenta para el diseño de los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183">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La opinión del cliente ¿Es tomada en cuenta para el mejoramiento de los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7175">
                <a:tc>
                  <a:txBody>
                    <a:bodyPr/>
                    <a:lstStyle/>
                    <a:p>
                      <a:pPr algn="l"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¿Existe retroalimentación de la atención de los colaboradores de la Cooperativa hacia los clientes?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Título 1"/>
          <p:cNvSpPr txBox="1">
            <a:spLocks/>
          </p:cNvSpPr>
          <p:nvPr/>
        </p:nvSpPr>
        <p:spPr>
          <a:xfrm>
            <a:off x="6595443" y="1500528"/>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Enfoque al cliente</a:t>
            </a:r>
            <a:endParaRPr lang="es-EC"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5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4674" y="-39877"/>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Resultados</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55187" y="1545287"/>
            <a:ext cx="5061522"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ítulo 1"/>
          <p:cNvSpPr txBox="1">
            <a:spLocks/>
          </p:cNvSpPr>
          <p:nvPr/>
        </p:nvSpPr>
        <p:spPr>
          <a:xfrm>
            <a:off x="1083643" y="565762"/>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2"/>
                </a:solidFill>
                <a:latin typeface="Times New Roman" panose="02020603050405020304" pitchFamily="18" charset="0"/>
                <a:cs typeface="Times New Roman" panose="02020603050405020304" pitchFamily="18" charset="0"/>
              </a:rPr>
              <a:t>Comprobación de la hipótesis</a:t>
            </a:r>
            <a:endParaRPr lang="es-EC" sz="3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28289898"/>
              </p:ext>
            </p:extLst>
          </p:nvPr>
        </p:nvGraphicFramePr>
        <p:xfrm>
          <a:off x="5611811" y="2410778"/>
          <a:ext cx="6389688" cy="2961321"/>
        </p:xfrm>
        <a:graphic>
          <a:graphicData uri="http://schemas.openxmlformats.org/drawingml/2006/table">
            <a:tbl>
              <a:tblPr/>
              <a:tblGrid>
                <a:gridCol w="1487113"/>
                <a:gridCol w="1117976"/>
                <a:gridCol w="843054"/>
                <a:gridCol w="980515"/>
                <a:gridCol w="1110131"/>
                <a:gridCol w="850899"/>
              </a:tblGrid>
              <a:tr h="299978">
                <a:tc>
                  <a:txBody>
                    <a:bodyPr/>
                    <a:lstStyle/>
                    <a:p>
                      <a:pPr algn="l" fontAlgn="ctr"/>
                      <a:endParaRPr lang="es-ES" sz="1300" b="0" i="0" u="none" strike="noStrike" dirty="0">
                        <a:solidFill>
                          <a:srgbClr val="000000"/>
                        </a:solidFill>
                        <a:effectLst/>
                        <a:latin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es-EC" sz="1300" b="1" i="0" u="none" strike="noStrike" dirty="0">
                          <a:solidFill>
                            <a:srgbClr val="000000"/>
                          </a:solidFill>
                          <a:effectLst/>
                          <a:latin typeface="Times New Roman" panose="02020603050405020304" pitchFamily="18" charset="0"/>
                        </a:rPr>
                        <a:t>Dimensiones Gestión en base a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74295">
                <a:tc>
                  <a:txBody>
                    <a:bodyPr/>
                    <a:lstStyle/>
                    <a:p>
                      <a:pPr algn="ctr" fontAlgn="ctr"/>
                      <a:r>
                        <a:rPr lang="es-EC" sz="1300" b="1" i="0" u="none" strike="noStrike" dirty="0">
                          <a:solidFill>
                            <a:srgbClr val="000000"/>
                          </a:solidFill>
                          <a:effectLst/>
                          <a:latin typeface="Times New Roman" panose="02020603050405020304" pitchFamily="18" charset="0"/>
                        </a:rPr>
                        <a:t>Dimensiones Calidad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Diseño y Documentación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Indicadores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Mejoramiento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Automatización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Enfoque al cliente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99978">
                <a:tc>
                  <a:txBody>
                    <a:bodyPr/>
                    <a:lstStyle/>
                    <a:p>
                      <a:pPr algn="ctr" fontAlgn="ctr"/>
                      <a:r>
                        <a:rPr lang="es-EC" sz="1300" b="0" i="0" u="none" strike="noStrike" dirty="0">
                          <a:solidFill>
                            <a:srgbClr val="000000"/>
                          </a:solidFill>
                          <a:effectLst/>
                          <a:latin typeface="Times New Roman" panose="02020603050405020304" pitchFamily="18" charset="0"/>
                        </a:rPr>
                        <a:t>Fiabilidad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4,441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4,226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7,639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16,772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300" b="0" i="0" u="none" strike="noStrike" dirty="0">
                          <a:solidFill>
                            <a:srgbClr val="000000"/>
                          </a:solidFill>
                          <a:effectLst/>
                          <a:latin typeface="Times New Roman" panose="02020603050405020304" pitchFamily="18" charset="0"/>
                        </a:rPr>
                        <a:t>3,091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9978">
                <a:tc>
                  <a:txBody>
                    <a:bodyPr/>
                    <a:lstStyle/>
                    <a:p>
                      <a:pPr algn="ctr" fontAlgn="ctr"/>
                      <a:r>
                        <a:rPr lang="es-EC" sz="1300" b="0" i="0" u="none" strike="noStrike" dirty="0">
                          <a:solidFill>
                            <a:srgbClr val="000000"/>
                          </a:solidFill>
                          <a:effectLst/>
                          <a:latin typeface="Times New Roman" panose="02020603050405020304" pitchFamily="18" charset="0"/>
                        </a:rPr>
                        <a:t>Sensibilidad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12,987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300" b="0" i="0" u="none" strike="noStrike" dirty="0">
                          <a:solidFill>
                            <a:srgbClr val="000000"/>
                          </a:solidFill>
                          <a:effectLst/>
                          <a:latin typeface="Times New Roman" panose="02020603050405020304" pitchFamily="18" charset="0"/>
                        </a:rPr>
                        <a:t>3,346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8,774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1,692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9978">
                <a:tc>
                  <a:txBody>
                    <a:bodyPr/>
                    <a:lstStyle/>
                    <a:p>
                      <a:pPr algn="ctr" fontAlgn="ctr"/>
                      <a:r>
                        <a:rPr lang="es-EC" sz="1300" b="0" i="0" u="none" strike="noStrike" dirty="0">
                          <a:solidFill>
                            <a:srgbClr val="000000"/>
                          </a:solidFill>
                          <a:effectLst/>
                          <a:latin typeface="Times New Roman" panose="02020603050405020304" pitchFamily="18" charset="0"/>
                        </a:rPr>
                        <a:t>Seguridad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4,026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6,247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7,149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6,788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9978">
                <a:tc>
                  <a:txBody>
                    <a:bodyPr/>
                    <a:lstStyle/>
                    <a:p>
                      <a:pPr algn="ctr" fontAlgn="ctr"/>
                      <a:r>
                        <a:rPr lang="es-EC" sz="1300" b="0" i="0" u="none" strike="noStrike" dirty="0">
                          <a:solidFill>
                            <a:srgbClr val="000000"/>
                          </a:solidFill>
                          <a:effectLst/>
                          <a:latin typeface="Times New Roman" panose="02020603050405020304" pitchFamily="18" charset="0"/>
                        </a:rPr>
                        <a:t>Empatía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4,391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3,733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5,942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2,213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87136">
                <a:tc>
                  <a:txBody>
                    <a:bodyPr/>
                    <a:lstStyle/>
                    <a:p>
                      <a:pPr algn="ctr" fontAlgn="ctr"/>
                      <a:r>
                        <a:rPr lang="es-EC" sz="1300" b="0" i="0" u="none" strike="noStrike" dirty="0">
                          <a:solidFill>
                            <a:srgbClr val="000000"/>
                          </a:solidFill>
                          <a:effectLst/>
                          <a:latin typeface="Times New Roman" panose="02020603050405020304" pitchFamily="18" charset="0"/>
                        </a:rPr>
                        <a:t>Elementos Tangibles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C" sz="1300" b="0" i="0" u="none" strike="noStrike" dirty="0">
                          <a:solidFill>
                            <a:srgbClr val="000000"/>
                          </a:solidFill>
                          <a:effectLst/>
                          <a:latin typeface="Times New Roman" panose="02020603050405020304" pitchFamily="18" charset="0"/>
                        </a:rPr>
                        <a:t>5,711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21,548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300" b="0" i="0" u="none" strike="noStrike" dirty="0">
                          <a:solidFill>
                            <a:srgbClr val="000000"/>
                          </a:solidFill>
                          <a:effectLst/>
                          <a:latin typeface="Times New Roman" panose="02020603050405020304" pitchFamily="18" charset="0"/>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300" b="0" i="0" u="none" strike="noStrike" dirty="0">
                          <a:solidFill>
                            <a:srgbClr val="000000"/>
                          </a:solidFill>
                          <a:effectLst/>
                          <a:latin typeface="Times New Roman" panose="02020603050405020304" pitchFamily="18" charset="0"/>
                        </a:rPr>
                        <a:t>14,644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300" b="0" i="0" u="none" strike="noStrike" dirty="0">
                          <a:solidFill>
                            <a:srgbClr val="000000"/>
                          </a:solidFill>
                          <a:effectLst/>
                          <a:latin typeface="Times New Roman" panose="02020603050405020304" pitchFamily="18" charset="0"/>
                        </a:rPr>
                        <a:t>14,588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
        <p:nvSpPr>
          <p:cNvPr id="9" name="Rectángulo 8"/>
          <p:cNvSpPr/>
          <p:nvPr/>
        </p:nvSpPr>
        <p:spPr>
          <a:xfrm>
            <a:off x="99120" y="1439828"/>
            <a:ext cx="5387280" cy="1938992"/>
          </a:xfrm>
          <a:prstGeom prst="rect">
            <a:avLst/>
          </a:prstGeom>
        </p:spPr>
        <p:txBody>
          <a:bodyPr wrap="square">
            <a:spAutoFit/>
          </a:bodyPr>
          <a:lstStyle/>
          <a:p>
            <a:pPr indent="180340" algn="just">
              <a:lnSpc>
                <a:spcPct val="200000"/>
              </a:lnSpc>
              <a:spcAft>
                <a:spcPts val="0"/>
              </a:spcAft>
            </a:pPr>
            <a:r>
              <a:rPr lang="es-EC" sz="1500" b="1" dirty="0">
                <a:latin typeface="Times New Roman" panose="02020603050405020304" pitchFamily="18" charset="0"/>
                <a:ea typeface="Calibri" panose="020F0502020204030204" pitchFamily="34" charset="0"/>
                <a:cs typeface="Times New Roman" panose="02020603050405020304" pitchFamily="18" charset="0"/>
              </a:rPr>
              <a:t>Ho:</a:t>
            </a:r>
            <a:r>
              <a:rPr lang="es-EC" sz="1500" dirty="0">
                <a:latin typeface="Times New Roman" panose="02020603050405020304" pitchFamily="18" charset="0"/>
                <a:ea typeface="Calibri" panose="020F0502020204030204" pitchFamily="34" charset="0"/>
                <a:cs typeface="Times New Roman" panose="02020603050405020304" pitchFamily="18" charset="0"/>
              </a:rPr>
              <a:t> La gestión en base a procesos en las unidades de atención al cliente </a:t>
            </a:r>
            <a:r>
              <a:rPr lang="es-EC" sz="1500" dirty="0" smtClean="0">
                <a:latin typeface="Times New Roman" panose="02020603050405020304" pitchFamily="18" charset="0"/>
                <a:ea typeface="Calibri" panose="020F0502020204030204" pitchFamily="34" charset="0"/>
                <a:cs typeface="Times New Roman" panose="02020603050405020304" pitchFamily="18" charset="0"/>
              </a:rPr>
              <a:t>no inciden </a:t>
            </a:r>
            <a:r>
              <a:rPr lang="es-EC" sz="1500" dirty="0">
                <a:latin typeface="Times New Roman" panose="02020603050405020304" pitchFamily="18" charset="0"/>
                <a:ea typeface="Calibri" panose="020F0502020204030204" pitchFamily="34" charset="0"/>
                <a:cs typeface="Times New Roman" panose="02020603050405020304" pitchFamily="18" charset="0"/>
              </a:rPr>
              <a:t>en el nivel de satisfacción de los socios de las Cooperativas de Ahorro y Crédito, Segmento I, en la ciudad de Tulcán.</a:t>
            </a:r>
            <a:endParaRPr lang="es-ES"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0" y="3316627"/>
            <a:ext cx="5486400" cy="1938992"/>
          </a:xfrm>
          <a:prstGeom prst="rect">
            <a:avLst/>
          </a:prstGeom>
        </p:spPr>
        <p:txBody>
          <a:bodyPr wrap="square">
            <a:spAutoFit/>
          </a:bodyPr>
          <a:lstStyle/>
          <a:p>
            <a:pPr indent="180340" algn="just">
              <a:lnSpc>
                <a:spcPct val="200000"/>
              </a:lnSpc>
              <a:spcAft>
                <a:spcPts val="0"/>
              </a:spcAft>
            </a:pPr>
            <a:r>
              <a:rPr lang="es-EC" sz="1500" b="1" dirty="0">
                <a:latin typeface="Times New Roman" panose="02020603050405020304" pitchFamily="18" charset="0"/>
                <a:ea typeface="Calibri" panose="020F0502020204030204" pitchFamily="34" charset="0"/>
                <a:cs typeface="Times New Roman" panose="02020603050405020304" pitchFamily="18" charset="0"/>
              </a:rPr>
              <a:t>H1:</a:t>
            </a:r>
            <a:r>
              <a:rPr lang="es-EC" sz="1500" dirty="0">
                <a:latin typeface="Times New Roman" panose="02020603050405020304" pitchFamily="18" charset="0"/>
                <a:ea typeface="Calibri" panose="020F0502020204030204" pitchFamily="34" charset="0"/>
                <a:cs typeface="Times New Roman" panose="02020603050405020304" pitchFamily="18" charset="0"/>
              </a:rPr>
              <a:t> La gestión en base a procesos en las unidades de atención al </a:t>
            </a:r>
            <a:r>
              <a:rPr lang="es-EC" sz="1500" dirty="0" smtClean="0">
                <a:latin typeface="Times New Roman" panose="02020603050405020304" pitchFamily="18" charset="0"/>
                <a:ea typeface="Calibri" panose="020F0502020204030204" pitchFamily="34" charset="0"/>
                <a:cs typeface="Times New Roman" panose="02020603050405020304" pitchFamily="18" charset="0"/>
              </a:rPr>
              <a:t>cliente </a:t>
            </a:r>
            <a:r>
              <a:rPr lang="es-EC" sz="1500" dirty="0">
                <a:latin typeface="Times New Roman" panose="02020603050405020304" pitchFamily="18" charset="0"/>
                <a:ea typeface="Calibri" panose="020F0502020204030204" pitchFamily="34" charset="0"/>
                <a:cs typeface="Times New Roman" panose="02020603050405020304" pitchFamily="18" charset="0"/>
              </a:rPr>
              <a:t>influyen en el nivel de satisfacción de los socios de las Cooperativas de Ahorro y Crédito, Segmento I, en la ciudad de Tulcán.</a:t>
            </a:r>
            <a:endParaRPr lang="es-ES"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redondeado 11"/>
          <p:cNvSpPr/>
          <p:nvPr/>
        </p:nvSpPr>
        <p:spPr>
          <a:xfrm>
            <a:off x="5558658" y="1153291"/>
            <a:ext cx="6430142" cy="10033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5411414" y="1214237"/>
            <a:ext cx="6715244" cy="954107"/>
          </a:xfrm>
          <a:prstGeom prst="rect">
            <a:avLst/>
          </a:prstGeom>
        </p:spPr>
        <p:txBody>
          <a:bodyPr wrap="square">
            <a:spAutoFit/>
          </a:bodyPr>
          <a:lstStyle/>
          <a:p>
            <a:pPr indent="180340" algn="just">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Cuando Chi cuadrado calculado &gt; Chi cuadrado de la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tabla (9,4877) </a:t>
            </a:r>
            <a:r>
              <a:rPr lang="es-EC" sz="1400" dirty="0">
                <a:latin typeface="Times New Roman" panose="02020603050405020304" pitchFamily="18" charset="0"/>
                <a:ea typeface="Calibri" panose="020F0502020204030204" pitchFamily="34" charset="0"/>
                <a:cs typeface="Times New Roman" panose="02020603050405020304" pitchFamily="18" charset="0"/>
              </a:rPr>
              <a:t>=&gt; Rechazo la Ho.</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Cuando Chi cuadrado calculado &lt; Chi cuadrado de la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tabla </a:t>
            </a:r>
            <a:r>
              <a:rPr lang="es-EC" sz="1400" dirty="0">
                <a:latin typeface="Times New Roman" panose="02020603050405020304" pitchFamily="18" charset="0"/>
                <a:ea typeface="Calibri" panose="020F0502020204030204" pitchFamily="34" charset="0"/>
                <a:cs typeface="Times New Roman" panose="02020603050405020304" pitchFamily="18" charset="0"/>
              </a:rPr>
              <a:t>(9,4877)</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=&gt; Rechazo la H1.</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redondeado 12"/>
          <p:cNvSpPr/>
          <p:nvPr/>
        </p:nvSpPr>
        <p:spPr>
          <a:xfrm>
            <a:off x="801835" y="4839842"/>
            <a:ext cx="215900" cy="24418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832131" y="3022942"/>
            <a:ext cx="215900" cy="244183"/>
          </a:xfrm>
          <a:prstGeom prst="round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909785" y="5731254"/>
            <a:ext cx="10615738" cy="495491"/>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Se acepta Ho, significando que la gestión en base a procesos no incide en el nivel de satisfacción de los socios.</a:t>
            </a:r>
            <a:endParaRPr lang="es-ES" b="1" dirty="0"/>
          </a:p>
        </p:txBody>
      </p:sp>
    </p:spTree>
    <p:extLst>
      <p:ext uri="{BB962C8B-B14F-4D97-AF65-F5344CB8AC3E}">
        <p14:creationId xmlns:p14="http://schemas.microsoft.com/office/powerpoint/2010/main" val="3339558565"/>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785" y="-149209"/>
            <a:ext cx="10058400" cy="1450757"/>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Propuesta de estrategias de mejora</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7"/>
          <p:cNvGraphicFramePr>
            <a:graphicFrameLocks noGrp="1"/>
          </p:cNvGraphicFramePr>
          <p:nvPr>
            <p:ph idx="1"/>
            <p:extLst>
              <p:ext uri="{D42A27DB-BD31-4B8C-83A1-F6EECF244321}">
                <p14:modId xmlns:p14="http://schemas.microsoft.com/office/powerpoint/2010/main" val="3115002147"/>
              </p:ext>
            </p:extLst>
          </p:nvPr>
        </p:nvGraphicFramePr>
        <p:xfrm>
          <a:off x="350384" y="1513824"/>
          <a:ext cx="11384279" cy="4338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330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7280" y="1600200"/>
            <a:ext cx="1024382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909785" y="44039"/>
            <a:ext cx="10058400" cy="742748"/>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Conclusiones</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16301" y="1072339"/>
            <a:ext cx="10251884" cy="4857956"/>
          </a:xfrm>
        </p:spPr>
        <p:txBody>
          <a:bodyPr>
            <a:noAutofit/>
          </a:bodyPr>
          <a:lstStyle/>
          <a:p>
            <a:pPr lvl="0" algn="just">
              <a:lnSpc>
                <a:spcPct val="150000"/>
              </a:lnSpc>
              <a:spcBef>
                <a:spcPts val="0"/>
              </a:spcBef>
              <a:spcAft>
                <a:spcPts val="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rPr>
              <a:t>Las </a:t>
            </a:r>
            <a:r>
              <a:rPr lang="es-EC" dirty="0">
                <a:solidFill>
                  <a:schemeClr val="tx1"/>
                </a:solidFill>
                <a:latin typeface="Times New Roman" panose="02020603050405020304" pitchFamily="18" charset="0"/>
                <a:cs typeface="Times New Roman" panose="02020603050405020304" pitchFamily="18" charset="0"/>
              </a:rPr>
              <a:t>dimensiones de la gestión de procesos </a:t>
            </a:r>
            <a:r>
              <a:rPr lang="es-EC" dirty="0" smtClean="0">
                <a:solidFill>
                  <a:schemeClr val="tx1"/>
                </a:solidFill>
                <a:latin typeface="Times New Roman" panose="02020603050405020304" pitchFamily="18" charset="0"/>
                <a:cs typeface="Times New Roman" panose="02020603050405020304" pitchFamily="18" charset="0"/>
              </a:rPr>
              <a:t>no </a:t>
            </a:r>
            <a:r>
              <a:rPr lang="es-EC" dirty="0">
                <a:solidFill>
                  <a:schemeClr val="tx1"/>
                </a:solidFill>
                <a:latin typeface="Times New Roman" panose="02020603050405020304" pitchFamily="18" charset="0"/>
                <a:cs typeface="Times New Roman" panose="02020603050405020304" pitchFamily="18" charset="0"/>
              </a:rPr>
              <a:t>influyen en la calidad de servicio que percibe el cliente final acerca de la Cooperativa de Ahorro y Crédito a la cual es afiliado</a:t>
            </a:r>
            <a:r>
              <a:rPr lang="es-EC" dirty="0" smtClean="0">
                <a:solidFill>
                  <a:schemeClr val="tx1"/>
                </a:solidFill>
                <a:latin typeface="Times New Roman" panose="02020603050405020304" pitchFamily="18" charset="0"/>
                <a:cs typeface="Times New Roman" panose="02020603050405020304" pitchFamily="18" charset="0"/>
              </a:rPr>
              <a:t>.</a:t>
            </a:r>
          </a:p>
          <a:p>
            <a:pPr lvl="0" algn="just">
              <a:lnSpc>
                <a:spcPct val="150000"/>
              </a:lnSpc>
              <a:spcBef>
                <a:spcPts val="0"/>
              </a:spcBef>
              <a:spcAft>
                <a:spcPts val="0"/>
              </a:spcAf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Todos los responsables del manejo de los procesos de las cooperativas manifiestan que no son considerados los resultados de los indicadores para tomar decisiones a nivel gerencial en las </a:t>
            </a:r>
            <a:r>
              <a:rPr lang="es-EC" dirty="0" smtClean="0">
                <a:solidFill>
                  <a:schemeClr val="tx1"/>
                </a:solidFill>
                <a:latin typeface="Times New Roman" panose="02020603050405020304" pitchFamily="18" charset="0"/>
                <a:cs typeface="Times New Roman" panose="02020603050405020304" pitchFamily="18" charset="0"/>
              </a:rPr>
              <a:t>instituciones.</a:t>
            </a:r>
          </a:p>
          <a:p>
            <a:pPr lvl="0" algn="just">
              <a:lnSpc>
                <a:spcPct val="150000"/>
              </a:lnSpc>
              <a:spcBef>
                <a:spcPts val="0"/>
              </a:spcBef>
              <a:spcAft>
                <a:spcPts val="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rPr>
              <a:t>El nivel de atención en las cooperativas es satisfactorio para sus clientes</a:t>
            </a:r>
            <a:r>
              <a:rPr lang="es-EC" dirty="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(Escala Likert: 4).</a:t>
            </a:r>
          </a:p>
          <a:p>
            <a:pPr lvl="0" algn="just">
              <a:lnSpc>
                <a:spcPct val="150000"/>
              </a:lnSpc>
              <a:spcBef>
                <a:spcPts val="0"/>
              </a:spcBef>
              <a:spcAft>
                <a:spcPts val="0"/>
              </a:spcAf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La mayoría de las cooperativas de ahorro y crédito estudiadas no utilizan herramientas para el mejoramiento </a:t>
            </a:r>
            <a:r>
              <a:rPr lang="es-EC" dirty="0" smtClean="0">
                <a:solidFill>
                  <a:schemeClr val="tx1"/>
                </a:solidFill>
                <a:latin typeface="Times New Roman" panose="02020603050405020304" pitchFamily="18" charset="0"/>
                <a:cs typeface="Times New Roman" panose="02020603050405020304" pitchFamily="18" charset="0"/>
              </a:rPr>
              <a:t>continuo.</a:t>
            </a:r>
          </a:p>
          <a:p>
            <a:pPr algn="just">
              <a:lnSpc>
                <a:spcPct val="150000"/>
              </a:lnSpc>
              <a:spcBef>
                <a:spcPts val="0"/>
              </a:spcBef>
              <a:spcAft>
                <a:spcPts val="0"/>
              </a:spcAf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Los tiempos de demora hasta ser atendido y los tiempos durante la atención son los factores que los socios más consideran al momento de calificar el nivel de atención de las instituciones </a:t>
            </a:r>
            <a:r>
              <a:rPr lang="es-EC" dirty="0" smtClean="0">
                <a:solidFill>
                  <a:schemeClr val="tx1"/>
                </a:solidFill>
                <a:latin typeface="Times New Roman" panose="02020603050405020304" pitchFamily="18" charset="0"/>
                <a:cs typeface="Times New Roman" panose="02020603050405020304" pitchFamily="18" charset="0"/>
              </a:rPr>
              <a:t>financieras.</a:t>
            </a:r>
            <a:endParaRPr lang="es-ES" dirty="0">
              <a:solidFill>
                <a:schemeClr val="tx1"/>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54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7280" y="1600200"/>
            <a:ext cx="1024382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909785" y="44039"/>
            <a:ext cx="10058400" cy="742748"/>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Recomendaciones</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16301" y="919939"/>
            <a:ext cx="10251884" cy="4857956"/>
          </a:xfrm>
        </p:spPr>
        <p:txBody>
          <a:bodyPr>
            <a:noAutofit/>
          </a:bodyPr>
          <a:lstStyle/>
          <a:p>
            <a:pPr lvl="0" algn="just">
              <a:lnSpc>
                <a:spcPct val="150000"/>
              </a:lnSpc>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Realizar un estudio similar a la presente investigación, considerando cantones con mayor población y mayor afluencia de personas.</a:t>
            </a:r>
          </a:p>
          <a:p>
            <a:pPr algn="just">
              <a:lnSpc>
                <a:spcPct val="150000"/>
              </a:lnSpc>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Realizar un estudio de los tiempos de espera antes de la atención y los tiempos durante la atención para ser mejorados, esto con el fin de incrementar el nivel de calidad que ofrecen las cooperativas y generar más valor a sus socios.</a:t>
            </a:r>
            <a:endParaRPr lang="es-ES" dirty="0">
              <a:solidFill>
                <a:schemeClr val="tx1"/>
              </a:solidFill>
              <a:latin typeface="Times New Roman" panose="02020603050405020304" pitchFamily="18" charset="0"/>
              <a:cs typeface="Times New Roman" panose="02020603050405020304" pitchFamily="18" charset="0"/>
            </a:endParaRPr>
          </a:p>
          <a:p>
            <a:pPr algn="just">
              <a:lnSpc>
                <a:spcPct val="150000"/>
              </a:lnSpc>
              <a:spcBef>
                <a:spcPts val="0"/>
              </a:spcBef>
              <a:spcAft>
                <a:spcPts val="0"/>
              </a:spcAf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Considerar los análisis realizados con el fin de concientizar a todos los colaboradores de las instituciones financieras de lo importante que son los procesos para el desarrollo de las empresas, para el ahorro de tiempos de trabajo y para mejorar las utilidades gracias a la disminución de errores y desperdicios. </a:t>
            </a:r>
            <a:endParaRPr lang="es-ES" dirty="0">
              <a:solidFill>
                <a:schemeClr val="tx1"/>
              </a:solidFill>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Considerar las propuestas de mejora no solo para las unidades de atención al cliente sino también adaptarlas a las demás unidades de la institución en caso de ser necesario</a:t>
            </a:r>
            <a:r>
              <a:rPr lang="es-EC" dirty="0" smtClean="0">
                <a:solidFill>
                  <a:schemeClr val="tx1"/>
                </a:solidFill>
                <a:latin typeface="Times New Roman" panose="02020603050405020304" pitchFamily="18" charset="0"/>
                <a:cs typeface="Times New Roman" panose="02020603050405020304" pitchFamily="18" charset="0"/>
              </a:rPr>
              <a:t>.</a:t>
            </a:r>
            <a:endParaRPr lang="es-ES"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297517" y="1340757"/>
            <a:ext cx="9875520" cy="3127466"/>
          </a:xfrm>
        </p:spPr>
        <p:txBody>
          <a:bodyPr>
            <a:noAutofit/>
          </a:bodyPr>
          <a:lstStyle/>
          <a:p>
            <a:pPr algn="ctr"/>
            <a:r>
              <a:rPr lang="es-EC" sz="8800" dirty="0">
                <a:solidFill>
                  <a:schemeClr val="tx1"/>
                </a:solidFill>
                <a:latin typeface="Times New Roman" panose="02020603050405020304" pitchFamily="18" charset="0"/>
                <a:cs typeface="Times New Roman" panose="02020603050405020304" pitchFamily="18" charset="0"/>
              </a:rPr>
              <a:t>GRACIAS </a:t>
            </a:r>
            <a:r>
              <a:rPr lang="es-EC" sz="8800" dirty="0" smtClean="0">
                <a:solidFill>
                  <a:schemeClr val="tx1"/>
                </a:solidFill>
                <a:latin typeface="Times New Roman" panose="02020603050405020304" pitchFamily="18" charset="0"/>
                <a:cs typeface="Times New Roman" panose="02020603050405020304" pitchFamily="18" charset="0"/>
              </a:rPr>
              <a:t/>
            </a:r>
            <a:br>
              <a:rPr lang="es-EC" sz="8800" dirty="0" smtClean="0">
                <a:solidFill>
                  <a:schemeClr val="tx1"/>
                </a:solidFill>
                <a:latin typeface="Times New Roman" panose="02020603050405020304" pitchFamily="18" charset="0"/>
                <a:cs typeface="Times New Roman" panose="02020603050405020304" pitchFamily="18" charset="0"/>
              </a:rPr>
            </a:br>
            <a:r>
              <a:rPr lang="es-EC" sz="8800" dirty="0" smtClean="0">
                <a:solidFill>
                  <a:schemeClr val="tx1"/>
                </a:solidFill>
                <a:latin typeface="Times New Roman" panose="02020603050405020304" pitchFamily="18" charset="0"/>
                <a:cs typeface="Times New Roman" panose="02020603050405020304" pitchFamily="18" charset="0"/>
              </a:rPr>
              <a:t>POR </a:t>
            </a:r>
            <a:r>
              <a:rPr lang="es-EC" sz="8800" dirty="0">
                <a:solidFill>
                  <a:schemeClr val="tx1"/>
                </a:solidFill>
                <a:latin typeface="Times New Roman" panose="02020603050405020304" pitchFamily="18" charset="0"/>
                <a:cs typeface="Times New Roman" panose="02020603050405020304" pitchFamily="18" charset="0"/>
              </a:rPr>
              <a:t>SU ATENCIÓN</a:t>
            </a:r>
          </a:p>
        </p:txBody>
      </p:sp>
    </p:spTree>
    <p:extLst>
      <p:ext uri="{BB962C8B-B14F-4D97-AF65-F5344CB8AC3E}">
        <p14:creationId xmlns:p14="http://schemas.microsoft.com/office/powerpoint/2010/main" val="3875720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a:solidFill>
                  <a:schemeClr val="tx1"/>
                </a:solidFill>
                <a:latin typeface="Times New Roman" panose="02020603050405020304" pitchFamily="18" charset="0"/>
                <a:cs typeface="Times New Roman" panose="02020603050405020304" pitchFamily="18" charset="0"/>
              </a:rPr>
              <a:t>Descripción</a:t>
            </a:r>
            <a:r>
              <a:rPr lang="en-US" sz="3600" b="1" dirty="0">
                <a:solidFill>
                  <a:schemeClr val="tx1"/>
                </a:solidFill>
                <a:latin typeface="Times New Roman" panose="02020603050405020304" pitchFamily="18" charset="0"/>
                <a:cs typeface="Times New Roman" panose="02020603050405020304" pitchFamily="18" charset="0"/>
              </a:rPr>
              <a:t> del sector </a:t>
            </a:r>
            <a:r>
              <a:rPr lang="es-EC" sz="3600" b="1" dirty="0" smtClean="0">
                <a:solidFill>
                  <a:schemeClr val="tx1"/>
                </a:solidFill>
                <a:latin typeface="Times New Roman" panose="02020603050405020304" pitchFamily="18" charset="0"/>
                <a:cs typeface="Times New Roman" panose="02020603050405020304" pitchFamily="18" charset="0"/>
              </a:rPr>
              <a:t>cooperativo </a:t>
            </a:r>
            <a:r>
              <a:rPr lang="es-EC" sz="3600" b="1" dirty="0">
                <a:solidFill>
                  <a:schemeClr val="tx1"/>
                </a:solidFill>
                <a:latin typeface="Times New Roman" panose="02020603050405020304" pitchFamily="18" charset="0"/>
                <a:cs typeface="Times New Roman" panose="02020603050405020304" pitchFamily="18" charset="0"/>
              </a:rPr>
              <a:t>en Ecuador</a:t>
            </a:r>
          </a:p>
        </p:txBody>
      </p:sp>
      <p:graphicFrame>
        <p:nvGraphicFramePr>
          <p:cNvPr id="4" name="Diagrama 3"/>
          <p:cNvGraphicFramePr/>
          <p:nvPr>
            <p:extLst>
              <p:ext uri="{D42A27DB-BD31-4B8C-83A1-F6EECF244321}">
                <p14:modId xmlns:p14="http://schemas.microsoft.com/office/powerpoint/2010/main" val="4197312722"/>
              </p:ext>
            </p:extLst>
          </p:nvPr>
        </p:nvGraphicFramePr>
        <p:xfrm>
          <a:off x="345162" y="1890527"/>
          <a:ext cx="11592928" cy="426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Resultado de imagen para LOG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12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Antecedentes</a:t>
            </a:r>
            <a:endParaRPr lang="es-EC" sz="3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303428506"/>
              </p:ext>
            </p:extLst>
          </p:nvPr>
        </p:nvGraphicFramePr>
        <p:xfrm>
          <a:off x="345162" y="1890527"/>
          <a:ext cx="11592928" cy="426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Resultado de imagen para LOG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49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Problema</a:t>
            </a:r>
            <a:endParaRPr lang="es-EC" sz="3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474697016"/>
              </p:ext>
            </p:extLst>
          </p:nvPr>
        </p:nvGraphicFramePr>
        <p:xfrm>
          <a:off x="377247" y="2454443"/>
          <a:ext cx="11592928" cy="120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Resultado de imagen para LOG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485402" y="1556084"/>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1"/>
                </a:solidFill>
                <a:latin typeface="Times New Roman" panose="02020603050405020304" pitchFamily="18" charset="0"/>
                <a:cs typeface="Times New Roman" panose="02020603050405020304" pitchFamily="18" charset="0"/>
              </a:rPr>
              <a:t>Identificación del problema:</a:t>
            </a:r>
            <a:endParaRPr lang="es-EC" sz="2400" b="1" dirty="0">
              <a:solidFill>
                <a:schemeClr val="tx1"/>
              </a:solidFill>
              <a:latin typeface="Times New Roman" panose="02020603050405020304" pitchFamily="18" charset="0"/>
              <a:cs typeface="Times New Roman" panose="02020603050405020304" pitchFamily="18" charset="0"/>
            </a:endParaRPr>
          </a:p>
        </p:txBody>
      </p:sp>
      <p:sp>
        <p:nvSpPr>
          <p:cNvPr id="9" name="Título 1"/>
          <p:cNvSpPr txBox="1">
            <a:spLocks/>
          </p:cNvSpPr>
          <p:nvPr/>
        </p:nvSpPr>
        <p:spPr>
          <a:xfrm>
            <a:off x="485402" y="3563869"/>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400" b="1" dirty="0" smtClean="0">
                <a:solidFill>
                  <a:schemeClr val="tx1"/>
                </a:solidFill>
                <a:latin typeface="Times New Roman" panose="02020603050405020304" pitchFamily="18" charset="0"/>
                <a:cs typeface="Times New Roman" panose="02020603050405020304" pitchFamily="18" charset="0"/>
              </a:rPr>
              <a:t>Descripción del problema:</a:t>
            </a:r>
            <a:endParaRPr lang="es-EC"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a 15"/>
          <p:cNvGraphicFramePr/>
          <p:nvPr>
            <p:extLst>
              <p:ext uri="{D42A27DB-BD31-4B8C-83A1-F6EECF244321}">
                <p14:modId xmlns:p14="http://schemas.microsoft.com/office/powerpoint/2010/main" val="634402757"/>
              </p:ext>
            </p:extLst>
          </p:nvPr>
        </p:nvGraphicFramePr>
        <p:xfrm>
          <a:off x="485402" y="4676275"/>
          <a:ext cx="11592928" cy="12031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20891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3800" y="1638300"/>
            <a:ext cx="9979237"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1012211" y="283326"/>
            <a:ext cx="10058400" cy="683257"/>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Objetivos</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5" name="Marcador de contenido 4"/>
          <p:cNvSpPr>
            <a:spLocks noGrp="1"/>
          </p:cNvSpPr>
          <p:nvPr>
            <p:ph idx="1"/>
          </p:nvPr>
        </p:nvSpPr>
        <p:spPr>
          <a:xfrm>
            <a:off x="359562" y="1085652"/>
            <a:ext cx="11363698" cy="4023360"/>
          </a:xfrm>
        </p:spPr>
        <p:txBody>
          <a:bodyPr>
            <a:noAutofit/>
          </a:bodyPr>
          <a:lstStyle/>
          <a:p>
            <a:pPr algn="just"/>
            <a:r>
              <a:rPr lang="es-EC" b="1" dirty="0" smtClean="0">
                <a:solidFill>
                  <a:schemeClr val="accent2">
                    <a:lumMod val="50000"/>
                  </a:schemeClr>
                </a:solidFill>
                <a:latin typeface="Times New Roman" panose="02020603050405020304" pitchFamily="18" charset="0"/>
                <a:cs typeface="Times New Roman" panose="02020603050405020304" pitchFamily="18" charset="0"/>
              </a:rPr>
              <a:t>Objetivo general:</a:t>
            </a:r>
          </a:p>
          <a:p>
            <a:pPr algn="just">
              <a:lnSpc>
                <a:spcPct val="150000"/>
              </a:lnSpc>
              <a:spcBef>
                <a:spcPts val="0"/>
              </a:spcBef>
              <a:spcAft>
                <a:spcPts val="0"/>
              </a:spcAft>
            </a:pPr>
            <a:r>
              <a:rPr lang="es-EC" dirty="0" smtClean="0">
                <a:solidFill>
                  <a:schemeClr val="tx1"/>
                </a:solidFill>
                <a:latin typeface="Times New Roman" panose="02020603050405020304" pitchFamily="18" charset="0"/>
                <a:cs typeface="Times New Roman" panose="02020603050405020304" pitchFamily="18" charset="0"/>
              </a:rPr>
              <a:t>Determinar la influencia de la gestión de los procesos relacionados con la atención al cliente con el nivel de satisfacción mediante análisis estadístico, con el fin de constatar la importancia de la administración de procesos en las organizaciones de estudio.</a:t>
            </a:r>
          </a:p>
          <a:p>
            <a:pPr algn="just">
              <a:lnSpc>
                <a:spcPct val="150000"/>
              </a:lnSpc>
              <a:spcBef>
                <a:spcPts val="0"/>
              </a:spcBef>
              <a:spcAft>
                <a:spcPts val="0"/>
              </a:spcAft>
            </a:pPr>
            <a:endParaRPr lang="es-EC" dirty="0">
              <a:solidFill>
                <a:schemeClr val="tx1"/>
              </a:solidFill>
              <a:latin typeface="Times New Roman" panose="02020603050405020304" pitchFamily="18" charset="0"/>
              <a:cs typeface="Times New Roman" panose="02020603050405020304" pitchFamily="18" charset="0"/>
            </a:endParaRPr>
          </a:p>
          <a:p>
            <a:pPr algn="just"/>
            <a:r>
              <a:rPr lang="es-EC" b="1" dirty="0" smtClean="0">
                <a:solidFill>
                  <a:schemeClr val="accent2">
                    <a:lumMod val="50000"/>
                  </a:schemeClr>
                </a:solidFill>
                <a:latin typeface="Times New Roman" panose="02020603050405020304" pitchFamily="18" charset="0"/>
                <a:cs typeface="Times New Roman" panose="02020603050405020304" pitchFamily="18" charset="0"/>
              </a:rPr>
              <a:t>Objetivos específicos:</a:t>
            </a:r>
          </a:p>
          <a:p>
            <a:pPr algn="just">
              <a:lnSpc>
                <a:spcPct val="150000"/>
              </a:lnSpc>
              <a:spcBef>
                <a:spcPts val="0"/>
              </a:spcBef>
              <a:spcAft>
                <a:spcPts val="0"/>
              </a:spcAft>
              <a:buFont typeface="Wingdings" panose="05000000000000000000" pitchFamily="2" charset="2"/>
              <a:buChar char="§"/>
            </a:pPr>
            <a:r>
              <a:rPr lang="es-EC" dirty="0" smtClean="0">
                <a:solidFill>
                  <a:schemeClr val="tx1"/>
                </a:solidFill>
                <a:latin typeface="Times New Roman" panose="02020603050405020304" pitchFamily="18" charset="0"/>
                <a:cs typeface="Times New Roman" panose="02020603050405020304" pitchFamily="18" charset="0"/>
              </a:rPr>
              <a:t>Conocer la gestión de procesos en las áreas de atención al cliente, mediante una encuesta aplicada a los responsables de cada institución.</a:t>
            </a:r>
          </a:p>
          <a:p>
            <a:pPr algn="just">
              <a:lnSpc>
                <a:spcPct val="150000"/>
              </a:lnSpc>
              <a:spcBef>
                <a:spcPts val="0"/>
              </a:spcBef>
              <a:spcAft>
                <a:spcPts val="0"/>
              </a:spcAft>
              <a:buFont typeface="Wingdings" panose="05000000000000000000" pitchFamily="2" charset="2"/>
              <a:buChar char="§"/>
            </a:pPr>
            <a:r>
              <a:rPr lang="es-EC" dirty="0" smtClean="0">
                <a:solidFill>
                  <a:schemeClr val="tx1"/>
                </a:solidFill>
                <a:latin typeface="Times New Roman" panose="02020603050405020304" pitchFamily="18" charset="0"/>
                <a:cs typeface="Times New Roman" panose="02020603050405020304" pitchFamily="18" charset="0"/>
              </a:rPr>
              <a:t>Analizar el nivel de satisfacción de los socios, mediante la aplicación de encuestas que determinen la percepción del servicio con los procesos de atención al cliente.</a:t>
            </a:r>
          </a:p>
          <a:p>
            <a:pPr algn="just">
              <a:lnSpc>
                <a:spcPct val="150000"/>
              </a:lnSpc>
              <a:spcBef>
                <a:spcPts val="0"/>
              </a:spcBef>
              <a:spcAft>
                <a:spcPts val="0"/>
              </a:spcAft>
              <a:buFont typeface="Wingdings" panose="05000000000000000000" pitchFamily="2" charset="2"/>
              <a:buChar char="§"/>
            </a:pPr>
            <a:r>
              <a:rPr lang="es-EC" dirty="0" smtClean="0">
                <a:solidFill>
                  <a:schemeClr val="tx1"/>
                </a:solidFill>
                <a:latin typeface="Times New Roman" panose="02020603050405020304" pitchFamily="18" charset="0"/>
                <a:cs typeface="Times New Roman" panose="02020603050405020304" pitchFamily="18" charset="0"/>
              </a:rPr>
              <a:t>Realizar una propuesta de estrategias de mejora, mediante la metodología 5w + 1h, para facilitar la ejecución de actividades y otorgar un buen servicio al cliente.</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001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6096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Marco teórico</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nvPr>
        </p:nvGraphicFramePr>
        <p:xfrm>
          <a:off x="679269" y="1837267"/>
          <a:ext cx="10344331" cy="40301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730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4699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Marco teórico</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3840937004"/>
              </p:ext>
            </p:extLst>
          </p:nvPr>
        </p:nvGraphicFramePr>
        <p:xfrm>
          <a:off x="244947" y="1749315"/>
          <a:ext cx="11592928" cy="4269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ítulo 1"/>
          <p:cNvSpPr txBox="1">
            <a:spLocks/>
          </p:cNvSpPr>
          <p:nvPr/>
        </p:nvSpPr>
        <p:spPr>
          <a:xfrm>
            <a:off x="663202" y="974252"/>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Gestión de procesos:</a:t>
            </a:r>
            <a:endParaRPr lang="es-EC" sz="2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216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69" y="469900"/>
            <a:ext cx="9875520" cy="775063"/>
          </a:xfrm>
        </p:spPr>
        <p:txBody>
          <a:bodyPr>
            <a:normAutofit/>
          </a:bodyPr>
          <a:lstStyle/>
          <a:p>
            <a:r>
              <a:rPr lang="es-EC" sz="3600" b="1" dirty="0" smtClean="0">
                <a:solidFill>
                  <a:schemeClr val="tx1"/>
                </a:solidFill>
                <a:latin typeface="Times New Roman" panose="02020603050405020304" pitchFamily="18" charset="0"/>
                <a:cs typeface="Times New Roman" panose="02020603050405020304" pitchFamily="18" charset="0"/>
              </a:rPr>
              <a:t>Marco teórico</a:t>
            </a:r>
            <a:endParaRPr lang="es-EC" sz="36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 y="66689"/>
            <a:ext cx="848765" cy="76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037" y="66689"/>
            <a:ext cx="1018963" cy="1018963"/>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663202" y="974252"/>
            <a:ext cx="9875520" cy="7750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Gestión de procesos:</a:t>
            </a:r>
            <a:endParaRPr lang="es-EC"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909785" y="2443968"/>
            <a:ext cx="2399055"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Elementos de procesos</a:t>
            </a:r>
            <a:endParaRPr lang="es-ES" b="1"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5068605" y="2439932"/>
            <a:ext cx="1920398"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Tipos de procesos</a:t>
            </a:r>
            <a:endParaRPr lang="es-ES" b="1" dirty="0">
              <a:latin typeface="Times New Roman" panose="02020603050405020304" pitchFamily="18" charset="0"/>
              <a:cs typeface="Times New Roman" panose="02020603050405020304" pitchFamily="18" charset="0"/>
            </a:endParaRPr>
          </a:p>
        </p:txBody>
      </p:sp>
      <p:sp>
        <p:nvSpPr>
          <p:cNvPr id="16" name="CuadroTexto 15"/>
          <p:cNvSpPr txBox="1"/>
          <p:nvPr/>
        </p:nvSpPr>
        <p:spPr>
          <a:xfrm>
            <a:off x="8925928" y="2439932"/>
            <a:ext cx="2343590"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Jerarquía de procesos</a:t>
            </a:r>
            <a:endParaRPr lang="es-ES" b="1" dirty="0">
              <a:latin typeface="Times New Roman" panose="02020603050405020304" pitchFamily="18" charset="0"/>
              <a:cs typeface="Times New Roman" panose="02020603050405020304" pitchFamily="18" charset="0"/>
            </a:endParaRPr>
          </a:p>
        </p:txBody>
      </p:sp>
      <p:pic>
        <p:nvPicPr>
          <p:cNvPr id="1026" name="Picture 2" descr="Resultado de imagen para elementos de procesos"/>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0" y="3020633"/>
            <a:ext cx="3994429" cy="21858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rotWithShape="1">
          <a:blip r:embed="rId6">
            <a:extLst>
              <a:ext uri="{28A0092B-C50C-407E-A947-70E740481C1C}">
                <a14:useLocalDpi xmlns:a14="http://schemas.microsoft.com/office/drawing/2010/main" val="0"/>
              </a:ext>
            </a:extLst>
          </a:blip>
          <a:srcRect l="14132" t="15393" r="9063" b="5532"/>
          <a:stretch/>
        </p:blipFill>
        <p:spPr bwMode="auto">
          <a:xfrm>
            <a:off x="8553916" y="3020633"/>
            <a:ext cx="3638084" cy="28091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procesos productivos, operativos y de apoyo"/>
          <p:cNvPicPr>
            <a:picLocks noChangeAspect="1" noChangeArrowheads="1"/>
          </p:cNvPicPr>
          <p:nvPr/>
        </p:nvPicPr>
        <p:blipFill rotWithShape="1">
          <a:blip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l="5626" t="9638" r="5909" b="20032"/>
          <a:stretch/>
        </p:blipFill>
        <p:spPr bwMode="auto">
          <a:xfrm>
            <a:off x="3802968" y="2908977"/>
            <a:ext cx="4446597" cy="273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6880</TotalTime>
  <Words>2328</Words>
  <Application>Microsoft Office PowerPoint</Application>
  <PresentationFormat>Panorámica</PresentationFormat>
  <Paragraphs>378</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Tahoma</vt:lpstr>
      <vt:lpstr>Times New Roman</vt:lpstr>
      <vt:lpstr>Wingdings</vt:lpstr>
      <vt:lpstr>Retrospección</vt:lpstr>
      <vt:lpstr>DEPARTAMENTO DE CIENCIAS ADMINISTRATIVAS Y DE COMERCIO  CARRERA DE INGENIERÍA COMERCIAL  TEMA: INFLUENCIA DE LA GESTIÓN DE LOS PROCESOS RELACIONADOS CON LA ATENCIÓN AL CLIENTE, Y EL NIVEL DE SATISFACCIÓN DE LOS SOCIOS EN LAS COOPERATIVAS DE AHORRO Y CRÉDITO.  AUTOR: PEÑAFIEL SALCEDO CRISTIAN DANIEL  DIRECTOR: ING.  JAIME CADENA ECHEVERRIA  SANGOLQUÍ  2018</vt:lpstr>
      <vt:lpstr>ÍNDICE</vt:lpstr>
      <vt:lpstr>Descripción del sector cooperativo en Ecuador</vt:lpstr>
      <vt:lpstr>Antecedentes</vt:lpstr>
      <vt:lpstr>Problema</vt:lpstr>
      <vt:lpstr>Objetivos</vt:lpstr>
      <vt:lpstr>Marco teórico</vt:lpstr>
      <vt:lpstr>Marco teórico</vt:lpstr>
      <vt:lpstr>Marco teórico</vt:lpstr>
      <vt:lpstr>Marco teórico</vt:lpstr>
      <vt:lpstr>Dimensiones de variables</vt:lpstr>
      <vt:lpstr>Etapas de investigación</vt:lpstr>
      <vt:lpstr>Muestra</vt:lpstr>
      <vt:lpstr>Resultados</vt:lpstr>
      <vt:lpstr>Resultados</vt:lpstr>
      <vt:lpstr>Resultados</vt:lpstr>
      <vt:lpstr>Resultados</vt:lpstr>
      <vt:lpstr>Resultados</vt:lpstr>
      <vt:lpstr>Resultados</vt:lpstr>
      <vt:lpstr>Resultados</vt:lpstr>
      <vt:lpstr>Resultados</vt:lpstr>
      <vt:lpstr>Propuesta de estrategias de mejora</vt:lpstr>
      <vt:lpstr>Conclusiones</vt:lpstr>
      <vt:lpstr>Recomendaciones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ADMINISTRATIVAS Y DE COMERCIO  CARRERA DE INGENIERIA COMERCIAL  TEMA: LA GESTIÓN BASADA EN PROCESOS Y SATISFACCIÓN DEL USUARIO EN LOS CENTROS DE SALUD DE LOS CANTONES QUITO Y RUMIÑAHUI  AUTORES: CRUZ PERUGACHI, VERÓNICA PAOLA         LEON VIVANCO, JONATHAN PATRICIO  DIRECTOR: CADENA ECHEVERRIA, JAIME LUIS  SANGOLQUI  2018</dc:title>
  <dc:creator>PaTo</dc:creator>
  <cp:lastModifiedBy>Daniel Peñafiel</cp:lastModifiedBy>
  <cp:revision>109</cp:revision>
  <dcterms:created xsi:type="dcterms:W3CDTF">2018-09-03T23:15:25Z</dcterms:created>
  <dcterms:modified xsi:type="dcterms:W3CDTF">2018-11-23T12:45:05Z</dcterms:modified>
</cp:coreProperties>
</file>