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1F9175-C49E-4776-BBEF-563963FE32F9}">
  <a:tblStyle styleId="{AB1F9175-C49E-4776-BBEF-563963FE32F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126015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70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96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05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7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43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31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841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911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735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10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45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36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108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19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98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89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93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03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17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27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08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71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7" name="Google Shape;37;p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40" name="Google Shape;40;p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 name="3 Imagen"/>
          <p:cNvPicPr/>
          <p:nvPr/>
        </p:nvPicPr>
        <p:blipFill rotWithShape="1">
          <a:blip r:embed="rId3" cstate="print">
            <a:extLst>
              <a:ext uri="{28A0092B-C50C-407E-A947-70E740481C1C}">
                <a14:useLocalDpi xmlns:a14="http://schemas.microsoft.com/office/drawing/2010/main" val="0"/>
              </a:ext>
            </a:extLst>
          </a:blip>
          <a:srcRect l="67548" t="17883" r="6878" b="16231"/>
          <a:stretch/>
        </p:blipFill>
        <p:spPr bwMode="auto">
          <a:xfrm>
            <a:off x="6156177" y="195486"/>
            <a:ext cx="2987824" cy="4752528"/>
          </a:xfrm>
          <a:prstGeom prst="rect">
            <a:avLst/>
          </a:prstGeom>
          <a:ln>
            <a:noFill/>
          </a:ln>
          <a:effectLst>
            <a:softEdge rad="112500"/>
          </a:effectLst>
          <a:extLst>
            <a:ext uri="{53640926-AAD7-44D8-BBD7-CCE9431645EC}">
              <a14:shadowObscured xmlns:a14="http://schemas.microsoft.com/office/drawing/2010/main"/>
            </a:ext>
          </a:extLst>
        </p:spPr>
      </p:pic>
      <p:pic>
        <p:nvPicPr>
          <p:cNvPr id="5" name="Picture 12" descr="G:\ \Clases\opti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99" y="61895"/>
            <a:ext cx="5799220" cy="987574"/>
          </a:xfrm>
          <a:prstGeom prst="roundRect">
            <a:avLst>
              <a:gd name="adj" fmla="val 8594"/>
            </a:avLst>
          </a:prstGeom>
          <a:solidFill>
            <a:srgbClr val="FFFFFF">
              <a:shade val="85000"/>
            </a:srgbClr>
          </a:solidFill>
          <a:ln w="28575">
            <a:solidFill>
              <a:srgbClr val="FFC000"/>
            </a:solidFill>
          </a:ln>
          <a:effectLst>
            <a:reflection blurRad="12700" stA="38000" endPos="28000" dist="5000" dir="5400000" sy="-100000" algn="bl" rotWithShape="0"/>
          </a:effectLst>
          <a:extLst/>
        </p:spPr>
      </p:pic>
      <p:sp>
        <p:nvSpPr>
          <p:cNvPr id="6" name="13 Proceso alternativo"/>
          <p:cNvSpPr/>
          <p:nvPr/>
        </p:nvSpPr>
        <p:spPr>
          <a:xfrm>
            <a:off x="226056" y="1318301"/>
            <a:ext cx="5624675" cy="668829"/>
          </a:xfrm>
          <a:prstGeom prst="flowChartAlternateProcess">
            <a:avLst/>
          </a:prstGeom>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s-ES_tradnl" b="1" dirty="0">
                <a:solidFill>
                  <a:schemeClr val="bg1"/>
                </a:solidFill>
                <a:latin typeface="Arial" panose="020B0604020202020204" pitchFamily="34" charset="0"/>
                <a:cs typeface="Arial" panose="020B0604020202020204" pitchFamily="34" charset="0"/>
              </a:rPr>
              <a:t>MAESTRIA EN ENTRENAMIENTO DEPORTIVO VII PROMOCIÓN</a:t>
            </a:r>
          </a:p>
        </p:txBody>
      </p:sp>
      <p:pic>
        <p:nvPicPr>
          <p:cNvPr id="8" name="Picture 8" descr="bandera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26360" y="1049469"/>
            <a:ext cx="3017032" cy="16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Proceso alternativo"/>
          <p:cNvSpPr/>
          <p:nvPr/>
        </p:nvSpPr>
        <p:spPr>
          <a:xfrm>
            <a:off x="1563485" y="2698782"/>
            <a:ext cx="4775419" cy="648072"/>
          </a:xfrm>
          <a:prstGeom prst="flowChartAlternateProcess">
            <a:avLst/>
          </a:prstGeom>
          <a:noFill/>
          <a:ln/>
        </p:spPr>
        <p:style>
          <a:lnRef idx="2">
            <a:schemeClr val="accent1"/>
          </a:lnRef>
          <a:fillRef idx="1">
            <a:schemeClr val="lt1"/>
          </a:fillRef>
          <a:effectRef idx="0">
            <a:schemeClr val="accent1"/>
          </a:effectRef>
          <a:fontRef idx="minor">
            <a:schemeClr val="dk1"/>
          </a:fontRef>
        </p:style>
        <p:txBody>
          <a:bodyPr anchor="ctr"/>
          <a:lstStyle/>
          <a:p>
            <a:pPr eaLnBrk="1" hangingPunct="1">
              <a:spcBef>
                <a:spcPct val="50000"/>
              </a:spcBef>
              <a:defRPr/>
            </a:pPr>
            <a:r>
              <a:rPr lang="pt-BR" altLang="es-ES" sz="1200" b="1" dirty="0">
                <a:solidFill>
                  <a:schemeClr val="bg1"/>
                </a:solidFill>
                <a:latin typeface="Arial" panose="020B0604020202020204" pitchFamily="34" charset="0"/>
              </a:rPr>
              <a:t>AUTOR: LIC. FRANKLIN ALBERTO FARINANGO BONILLA </a:t>
            </a:r>
            <a:endParaRPr lang="es-ES" altLang="es-ES" sz="1200" b="1" dirty="0">
              <a:solidFill>
                <a:schemeClr val="bg1"/>
              </a:solidFill>
              <a:latin typeface="Arial" panose="020B0604020202020204" pitchFamily="34" charset="0"/>
            </a:endParaRPr>
          </a:p>
        </p:txBody>
      </p:sp>
      <p:sp>
        <p:nvSpPr>
          <p:cNvPr id="10" name="13 Proceso alternativo"/>
          <p:cNvSpPr/>
          <p:nvPr/>
        </p:nvSpPr>
        <p:spPr>
          <a:xfrm>
            <a:off x="1886123" y="3795886"/>
            <a:ext cx="3910013" cy="676275"/>
          </a:xfrm>
          <a:prstGeom prst="flowChartAlternateProcess">
            <a:avLst/>
          </a:prstGeom>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s-ES_tradnl" b="1" dirty="0">
                <a:solidFill>
                  <a:schemeClr val="bg1"/>
                </a:solidFill>
                <a:latin typeface="Arial" panose="020B0604020202020204" pitchFamily="34" charset="0"/>
                <a:cs typeface="Arial" panose="020B0604020202020204" pitchFamily="34" charset="0"/>
              </a:rPr>
              <a:t>ECUADOR-QUITO-SANGOLQUI 2018</a:t>
            </a:r>
          </a:p>
        </p:txBody>
      </p:sp>
      <p:sp>
        <p:nvSpPr>
          <p:cNvPr id="11" name="Google Shape;62;p12"/>
          <p:cNvSpPr/>
          <p:nvPr/>
        </p:nvSpPr>
        <p:spPr>
          <a:xfrm rot="3280760">
            <a:off x="51865" y="1253426"/>
            <a:ext cx="869262" cy="842555"/>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2" name="Google Shape;63;p12"/>
          <p:cNvSpPr/>
          <p:nvPr/>
        </p:nvSpPr>
        <p:spPr>
          <a:xfrm>
            <a:off x="287860" y="2242173"/>
            <a:ext cx="1115787" cy="97764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3;p45"/>
          <p:cNvSpPr/>
          <p:nvPr/>
        </p:nvSpPr>
        <p:spPr>
          <a:xfrm>
            <a:off x="20080" y="3329359"/>
            <a:ext cx="1800200" cy="1334634"/>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77300" y="1753075"/>
            <a:ext cx="2861797" cy="300861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1" name="15 CuadroTexto"/>
          <p:cNvSpPr txBox="1">
            <a:spLocks noChangeArrowheads="1"/>
          </p:cNvSpPr>
          <p:nvPr/>
        </p:nvSpPr>
        <p:spPr bwMode="auto">
          <a:xfrm>
            <a:off x="617538" y="1091520"/>
            <a:ext cx="7867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algn="ctr" eaLnBrk="1" hangingPunct="1"/>
            <a:r>
              <a:rPr lang="es-CO" altLang="es-CO" sz="2000" b="1" dirty="0">
                <a:solidFill>
                  <a:srgbClr val="FFFF00"/>
                </a:solidFill>
                <a:latin typeface="Tahoma" pitchFamily="34" charset="0"/>
                <a:cs typeface="Tahoma" pitchFamily="34" charset="0"/>
              </a:rPr>
              <a:t>Tratamiento y análisis estadístico de los datos</a:t>
            </a:r>
            <a:endParaRPr lang="es-ES_tradnl" altLang="es-CO" sz="2000" b="1" dirty="0">
              <a:solidFill>
                <a:srgbClr val="FFFF00"/>
              </a:solidFill>
              <a:latin typeface="Tahoma" pitchFamily="34" charset="0"/>
              <a:cs typeface="Tahoma" pitchFamily="34" charset="0"/>
            </a:endParaRPr>
          </a:p>
        </p:txBody>
      </p:sp>
      <p:sp>
        <p:nvSpPr>
          <p:cNvPr id="4" name="3 Rectángulo"/>
          <p:cNvSpPr/>
          <p:nvPr/>
        </p:nvSpPr>
        <p:spPr>
          <a:xfrm>
            <a:off x="3707904" y="1834827"/>
            <a:ext cx="5328592" cy="1384995"/>
          </a:xfrm>
          <a:prstGeom prst="rect">
            <a:avLst/>
          </a:prstGeom>
        </p:spPr>
        <p:txBody>
          <a:bodyPr wrap="square">
            <a:spAutoFit/>
          </a:bodyPr>
          <a:lstStyle/>
          <a:p>
            <a:pPr algn="just" eaLnBrk="1" hangingPunct="1">
              <a:defRPr/>
            </a:pPr>
            <a:r>
              <a:rPr lang="es-CO" dirty="0">
                <a:solidFill>
                  <a:schemeClr val="bg1"/>
                </a:solidFill>
              </a:rPr>
              <a:t>Se utilizó el paquete estadístico de Microsoft Office denotamos como Excel 2013, donde se tabularon los datos esenciales investigados, aplicando en esencia las distintas estadísticas de tendencia central. Por otra parte, se aplicó el SPSS v21, utilizando la Prueba T de </a:t>
            </a:r>
            <a:r>
              <a:rPr lang="es-CO" dirty="0" err="1">
                <a:solidFill>
                  <a:schemeClr val="bg1"/>
                </a:solidFill>
              </a:rPr>
              <a:t>Student</a:t>
            </a:r>
            <a:r>
              <a:rPr lang="es-CO" dirty="0">
                <a:solidFill>
                  <a:schemeClr val="bg1"/>
                </a:solidFill>
              </a:rPr>
              <a:t> para dos muestras relacionadas. </a:t>
            </a:r>
            <a:endParaRPr lang="es-ES" dirty="0">
              <a:solidFill>
                <a:schemeClr val="bg1"/>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49" y="1995686"/>
            <a:ext cx="2668532" cy="2592288"/>
          </a:xfrm>
          <a:prstGeom prst="rect">
            <a:avLst/>
          </a:prstGeom>
          <a:ln>
            <a:noFill/>
          </a:ln>
          <a:effectLst>
            <a:softEdge rad="112500"/>
          </a:effectLst>
        </p:spPr>
      </p:pic>
      <p:sp>
        <p:nvSpPr>
          <p:cNvPr id="15" name="Google Shape;177;p23"/>
          <p:cNvSpPr/>
          <p:nvPr/>
        </p:nvSpPr>
        <p:spPr>
          <a:xfrm>
            <a:off x="4337475" y="537593"/>
            <a:ext cx="397258" cy="377973"/>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4" name="Google Shape;164;p22"/>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4363252" y="476438"/>
            <a:ext cx="424772"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5" name="15 CuadroTexto"/>
          <p:cNvSpPr txBox="1">
            <a:spLocks noChangeArrowheads="1"/>
          </p:cNvSpPr>
          <p:nvPr/>
        </p:nvSpPr>
        <p:spPr bwMode="auto">
          <a:xfrm>
            <a:off x="410486" y="683845"/>
            <a:ext cx="202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Propuesta</a:t>
            </a:r>
            <a:endParaRPr lang="es-ES_tradnl" altLang="es-CO" sz="2000" b="1" dirty="0">
              <a:solidFill>
                <a:srgbClr val="FFFF00"/>
              </a:solidFill>
              <a:latin typeface="Tahoma" pitchFamily="34" charset="0"/>
              <a:cs typeface="Tahoma" pitchFamily="34" charset="0"/>
            </a:endParaRPr>
          </a:p>
        </p:txBody>
      </p:sp>
      <p:pic>
        <p:nvPicPr>
          <p:cNvPr id="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65" y="1479715"/>
            <a:ext cx="8390107" cy="292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3006" y="1086442"/>
            <a:ext cx="7565418" cy="523220"/>
          </a:xfrm>
          <a:prstGeom prst="rect">
            <a:avLst/>
          </a:prstGeom>
        </p:spPr>
        <p:txBody>
          <a:bodyPr wrap="square">
            <a:spAutoFit/>
          </a:bodyPr>
          <a:lstStyle/>
          <a:p>
            <a:r>
              <a:rPr lang="es-ES" dirty="0">
                <a:solidFill>
                  <a:schemeClr val="bg1"/>
                </a:solidFill>
              </a:rPr>
              <a:t>Para la implementación del sistema de actividades </a:t>
            </a:r>
            <a:r>
              <a:rPr lang="es-ES" dirty="0" smtClean="0">
                <a:solidFill>
                  <a:schemeClr val="bg1"/>
                </a:solidFill>
              </a:rPr>
              <a:t>fue </a:t>
            </a:r>
            <a:r>
              <a:rPr lang="es-ES" dirty="0">
                <a:solidFill>
                  <a:schemeClr val="bg1"/>
                </a:solidFill>
              </a:rPr>
              <a:t>necesario transitar por las siguientes etapas:</a:t>
            </a:r>
          </a:p>
        </p:txBody>
      </p:sp>
      <p:sp>
        <p:nvSpPr>
          <p:cNvPr id="20" name="Google Shape;201;p25"/>
          <p:cNvSpPr/>
          <p:nvPr/>
        </p:nvSpPr>
        <p:spPr>
          <a:xfrm rot="231374">
            <a:off x="762587" y="4868247"/>
            <a:ext cx="3491296" cy="326027"/>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8" name="Rectángulo 3"/>
          <p:cNvSpPr>
            <a:spLocks noChangeArrowheads="1"/>
          </p:cNvSpPr>
          <p:nvPr/>
        </p:nvSpPr>
        <p:spPr bwMode="auto">
          <a:xfrm>
            <a:off x="539552" y="627534"/>
            <a:ext cx="8352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s-CO" altLang="es-CO" sz="2000" b="1" i="1" dirty="0">
                <a:solidFill>
                  <a:srgbClr val="FFFF00"/>
                </a:solidFill>
              </a:rPr>
              <a:t>1ra Etapa: </a:t>
            </a:r>
            <a:r>
              <a:rPr lang="es-CO" altLang="es-CO" sz="1600" b="1" i="1" dirty="0">
                <a:solidFill>
                  <a:schemeClr val="bg1"/>
                </a:solidFill>
              </a:rPr>
              <a:t>Diagnóstico. </a:t>
            </a:r>
            <a:r>
              <a:rPr lang="es-CO" altLang="es-CO" sz="1600" i="1" dirty="0">
                <a:solidFill>
                  <a:schemeClr val="bg1"/>
                </a:solidFill>
              </a:rPr>
              <a:t>Objetivo: diagnosticar el estado real de la capacidad de resistencia que poseen los practicantes vinculados al  deporte del Fútbol. </a:t>
            </a:r>
          </a:p>
        </p:txBody>
      </p:sp>
      <p:pic>
        <p:nvPicPr>
          <p:cNvPr id="9" name="Picture 5" descr="https://scontent.fuio3-1.fna.fbcdn.net/v/t1.15752-9/s2048x2048/45734214_286491441982440_1212356288546078720_n.jpg?_nc_cat=107&amp;_nc_ht=scontent.fuio3-1.fna&amp;oh=71a8c0d3a14d4851f984b56817723fff&amp;oe=5C875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63638"/>
            <a:ext cx="6192688" cy="3077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96;p18"/>
          <p:cNvSpPr/>
          <p:nvPr/>
        </p:nvSpPr>
        <p:spPr>
          <a:xfrm rot="330339">
            <a:off x="62494" y="2012091"/>
            <a:ext cx="1407921" cy="196528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6" name="Google Shape;186;p24"/>
          <p:cNvSpPr/>
          <p:nvPr/>
        </p:nvSpPr>
        <p:spPr>
          <a:xfrm>
            <a:off x="289221" y="502497"/>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4" name="Google Shape;238;p45"/>
          <p:cNvSpPr/>
          <p:nvPr/>
        </p:nvSpPr>
        <p:spPr>
          <a:xfrm>
            <a:off x="179512" y="2074732"/>
            <a:ext cx="2808312" cy="2278765"/>
          </a:xfrm>
          <a:custGeom>
            <a:avLst/>
            <a:gdLst/>
            <a:ahLst/>
            <a:cxnLst/>
            <a:rect l="l" t="t" r="r" b="b"/>
            <a:pathLst>
              <a:path w="120000" h="120000" extrusionOk="0">
                <a:moveTo>
                  <a:pt x="0" y="36081"/>
                </a:moveTo>
                <a:cubicBezTo>
                  <a:pt x="0" y="32240"/>
                  <a:pt x="3013" y="27701"/>
                  <a:pt x="6681" y="25838"/>
                </a:cubicBezTo>
                <a:cubicBezTo>
                  <a:pt x="53318" y="1862"/>
                  <a:pt x="53318" y="1862"/>
                  <a:pt x="53318" y="1862"/>
                </a:cubicBezTo>
                <a:cubicBezTo>
                  <a:pt x="56986" y="0"/>
                  <a:pt x="63013" y="0"/>
                  <a:pt x="66681" y="1862"/>
                </a:cubicBezTo>
                <a:cubicBezTo>
                  <a:pt x="113318" y="25838"/>
                  <a:pt x="113318" y="25838"/>
                  <a:pt x="113318" y="25838"/>
                </a:cubicBezTo>
                <a:cubicBezTo>
                  <a:pt x="116986" y="27701"/>
                  <a:pt x="119999" y="32240"/>
                  <a:pt x="119999" y="36081"/>
                </a:cubicBezTo>
                <a:cubicBezTo>
                  <a:pt x="119999" y="83918"/>
                  <a:pt x="119999" y="83918"/>
                  <a:pt x="119999" y="83918"/>
                </a:cubicBezTo>
                <a:cubicBezTo>
                  <a:pt x="119999" y="87643"/>
                  <a:pt x="116986" y="92298"/>
                  <a:pt x="113318" y="94161"/>
                </a:cubicBezTo>
                <a:cubicBezTo>
                  <a:pt x="66681" y="118137"/>
                  <a:pt x="66681" y="118137"/>
                  <a:pt x="66681" y="118137"/>
                </a:cubicBezTo>
                <a:cubicBezTo>
                  <a:pt x="63013" y="120000"/>
                  <a:pt x="56986" y="120000"/>
                  <a:pt x="53318" y="118137"/>
                </a:cubicBezTo>
                <a:cubicBezTo>
                  <a:pt x="6681" y="94161"/>
                  <a:pt x="6681" y="94161"/>
                  <a:pt x="6681" y="94161"/>
                </a:cubicBezTo>
                <a:cubicBezTo>
                  <a:pt x="3013" y="92298"/>
                  <a:pt x="0" y="87643"/>
                  <a:pt x="0" y="83918"/>
                </a:cubicBezTo>
                <a:lnTo>
                  <a:pt x="0" y="36081"/>
                </a:lnTo>
                <a:close/>
              </a:path>
            </a:pathLst>
          </a:custGeom>
          <a:gradFill>
            <a:gsLst>
              <a:gs pos="0">
                <a:srgbClr val="FFFFFF"/>
              </a:gs>
              <a:gs pos="21000">
                <a:srgbClr val="FFA72F"/>
              </a:gs>
              <a:gs pos="54000">
                <a:srgbClr val="FF9300"/>
              </a:gs>
              <a:gs pos="79000">
                <a:srgbClr val="EE8900"/>
              </a:gs>
              <a:gs pos="100000">
                <a:srgbClr val="EE8900"/>
              </a:gs>
            </a:gsLst>
            <a:lin ang="18900044"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pic>
        <p:nvPicPr>
          <p:cNvPr id="16" name="Google Shape;250;p45"/>
          <p:cNvPicPr preferRelativeResize="0"/>
          <p:nvPr/>
        </p:nvPicPr>
        <p:blipFill>
          <a:blip r:embed="rId3">
            <a:alphaModFix/>
          </a:blip>
          <a:stretch>
            <a:fillRect/>
          </a:stretch>
        </p:blipFill>
        <p:spPr>
          <a:xfrm>
            <a:off x="107504" y="1702008"/>
            <a:ext cx="2933870" cy="3024214"/>
          </a:xfrm>
          <a:prstGeom prst="rect">
            <a:avLst/>
          </a:prstGeom>
          <a:noFill/>
          <a:ln>
            <a:noFill/>
          </a:ln>
        </p:spPr>
      </p:pic>
      <p:sp>
        <p:nvSpPr>
          <p:cNvPr id="18" name="Google Shape;263;p45"/>
          <p:cNvSpPr/>
          <p:nvPr/>
        </p:nvSpPr>
        <p:spPr>
          <a:xfrm>
            <a:off x="7343800" y="3686180"/>
            <a:ext cx="1800200" cy="1334634"/>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ectángulo 3"/>
          <p:cNvSpPr>
            <a:spLocks noChangeArrowheads="1"/>
          </p:cNvSpPr>
          <p:nvPr/>
        </p:nvSpPr>
        <p:spPr bwMode="auto">
          <a:xfrm>
            <a:off x="2267744" y="892191"/>
            <a:ext cx="2304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s-CO" altLang="es-CO" sz="2400" b="1" i="1" dirty="0">
                <a:solidFill>
                  <a:srgbClr val="FFFF00"/>
                </a:solidFill>
              </a:rPr>
              <a:t>2da Etapa</a:t>
            </a:r>
            <a:r>
              <a:rPr lang="es-CO" altLang="es-CO" sz="2400" b="1" i="1" dirty="0"/>
              <a:t>: </a:t>
            </a:r>
            <a:endParaRPr lang="es-CO" altLang="es-CO" sz="2400" b="1" i="1" dirty="0" smtClean="0"/>
          </a:p>
          <a:p>
            <a:pPr algn="just" eaLnBrk="1" hangingPunct="1"/>
            <a:endParaRPr lang="es-CO" altLang="es-CO" sz="2400" b="1" i="1" dirty="0" smtClean="0"/>
          </a:p>
        </p:txBody>
      </p:sp>
      <p:sp>
        <p:nvSpPr>
          <p:cNvPr id="3" name="2 Rectángulo"/>
          <p:cNvSpPr/>
          <p:nvPr/>
        </p:nvSpPr>
        <p:spPr>
          <a:xfrm>
            <a:off x="3203848" y="1597678"/>
            <a:ext cx="5688632" cy="738664"/>
          </a:xfrm>
          <a:prstGeom prst="rect">
            <a:avLst/>
          </a:prstGeom>
        </p:spPr>
        <p:txBody>
          <a:bodyPr wrap="square">
            <a:spAutoFit/>
          </a:bodyPr>
          <a:lstStyle/>
          <a:p>
            <a:pPr algn="just" eaLnBrk="1" hangingPunct="1"/>
            <a:r>
              <a:rPr lang="es-CO" altLang="es-CO" b="1" i="1" dirty="0">
                <a:solidFill>
                  <a:schemeClr val="bg1"/>
                </a:solidFill>
              </a:rPr>
              <a:t>Elaboración y ejecución</a:t>
            </a:r>
            <a:r>
              <a:rPr lang="es-CO" altLang="es-CO" b="1" i="1" dirty="0" smtClean="0">
                <a:solidFill>
                  <a:schemeClr val="bg1"/>
                </a:solidFill>
              </a:rPr>
              <a:t>. </a:t>
            </a:r>
            <a:r>
              <a:rPr lang="es-CO" altLang="es-CO" i="1" dirty="0">
                <a:solidFill>
                  <a:schemeClr val="bg1"/>
                </a:solidFill>
              </a:rPr>
              <a:t>Objetivo: Elaborar el sistema de actividades para potenciar la capacidad física resistencia en los practicantes de la Escuela de </a:t>
            </a:r>
            <a:r>
              <a:rPr lang="es-CO" altLang="es-CO" i="1" dirty="0" smtClean="0">
                <a:solidFill>
                  <a:schemeClr val="bg1"/>
                </a:solidFill>
              </a:rPr>
              <a:t>Fútbol </a:t>
            </a:r>
            <a:r>
              <a:rPr lang="es-CO" altLang="es-CO" i="1" dirty="0">
                <a:solidFill>
                  <a:schemeClr val="bg1"/>
                </a:solidFill>
              </a:rPr>
              <a:t>del Municipio de Otavalo.</a:t>
            </a:r>
          </a:p>
        </p:txBody>
      </p:sp>
      <p:sp>
        <p:nvSpPr>
          <p:cNvPr id="22" name="Google Shape;263;p45"/>
          <p:cNvSpPr/>
          <p:nvPr/>
        </p:nvSpPr>
        <p:spPr>
          <a:xfrm>
            <a:off x="683568" y="2546797"/>
            <a:ext cx="1800200" cy="1334634"/>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546797"/>
            <a:ext cx="3960440" cy="21794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8" name="Google Shape;208;p2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2" name="Google Shape;263;p45"/>
          <p:cNvSpPr/>
          <p:nvPr/>
        </p:nvSpPr>
        <p:spPr>
          <a:xfrm>
            <a:off x="5796136" y="2571750"/>
            <a:ext cx="3318679" cy="2519013"/>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1 Rectángulo"/>
          <p:cNvSpPr/>
          <p:nvPr/>
        </p:nvSpPr>
        <p:spPr>
          <a:xfrm>
            <a:off x="770094" y="771550"/>
            <a:ext cx="1713674" cy="400110"/>
          </a:xfrm>
          <a:prstGeom prst="rect">
            <a:avLst/>
          </a:prstGeom>
        </p:spPr>
        <p:txBody>
          <a:bodyPr wrap="square">
            <a:spAutoFit/>
          </a:bodyPr>
          <a:lstStyle/>
          <a:p>
            <a:r>
              <a:rPr lang="es-CO" altLang="es-CO" sz="2000" b="1" i="1" dirty="0">
                <a:solidFill>
                  <a:srgbClr val="FFFF00"/>
                </a:solidFill>
              </a:rPr>
              <a:t>3ra Etapa: </a:t>
            </a:r>
            <a:endParaRPr lang="es-EC" sz="2000" dirty="0">
              <a:solidFill>
                <a:srgbClr val="FFFF00"/>
              </a:solidFill>
            </a:endParaRPr>
          </a:p>
        </p:txBody>
      </p:sp>
      <p:pic>
        <p:nvPicPr>
          <p:cNvPr id="15" name="14 Imagen"/>
          <p:cNvPicPr/>
          <p:nvPr/>
        </p:nvPicPr>
        <p:blipFill rotWithShape="1">
          <a:blip r:embed="rId3" cstate="print">
            <a:extLst>
              <a:ext uri="{28A0092B-C50C-407E-A947-70E740481C1C}">
                <a14:useLocalDpi xmlns:a14="http://schemas.microsoft.com/office/drawing/2010/main" val="0"/>
              </a:ext>
            </a:extLst>
          </a:blip>
          <a:srcRect l="45443" t="34898" r="31607" b="27248"/>
          <a:stretch/>
        </p:blipFill>
        <p:spPr bwMode="auto">
          <a:xfrm>
            <a:off x="2491882" y="785495"/>
            <a:ext cx="3116426" cy="2006082"/>
          </a:xfrm>
          <a:prstGeom prst="rect">
            <a:avLst/>
          </a:prstGeom>
          <a:ln>
            <a:noFill/>
          </a:ln>
          <a:effectLst>
            <a:softEdge rad="112500"/>
          </a:effectLst>
          <a:extLst>
            <a:ext uri="{53640926-AAD7-44D8-BBD7-CCE9431645EC}">
              <a14:shadowObscured xmlns:a14="http://schemas.microsoft.com/office/drawing/2010/main"/>
            </a:ext>
          </a:extLst>
        </p:spPr>
      </p:pic>
      <p:sp>
        <p:nvSpPr>
          <p:cNvPr id="16" name="Rectángulo 3"/>
          <p:cNvSpPr>
            <a:spLocks noChangeArrowheads="1"/>
          </p:cNvSpPr>
          <p:nvPr/>
        </p:nvSpPr>
        <p:spPr bwMode="auto">
          <a:xfrm>
            <a:off x="260040" y="1419622"/>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s-CO" altLang="es-CO" sz="1600" b="1" i="1" dirty="0" smtClean="0">
                <a:solidFill>
                  <a:schemeClr val="bg1"/>
                </a:solidFill>
              </a:rPr>
              <a:t>Control </a:t>
            </a:r>
            <a:r>
              <a:rPr lang="es-CO" altLang="es-CO" sz="1600" b="1" i="1" dirty="0">
                <a:solidFill>
                  <a:schemeClr val="bg1"/>
                </a:solidFill>
              </a:rPr>
              <a:t>y evaluación. </a:t>
            </a:r>
            <a:r>
              <a:rPr lang="es-CO" altLang="es-CO" sz="1600" i="1" dirty="0">
                <a:solidFill>
                  <a:schemeClr val="bg1"/>
                </a:solidFill>
              </a:rPr>
              <a:t>Objetivo: Se </a:t>
            </a:r>
            <a:r>
              <a:rPr lang="es-CO" altLang="es-CO" sz="1600" i="1" dirty="0" smtClean="0">
                <a:solidFill>
                  <a:schemeClr val="bg1"/>
                </a:solidFill>
              </a:rPr>
              <a:t>aplicó </a:t>
            </a:r>
            <a:r>
              <a:rPr lang="es-CO" altLang="es-CO" sz="1600" i="1" dirty="0">
                <a:solidFill>
                  <a:schemeClr val="bg1"/>
                </a:solidFill>
              </a:rPr>
              <a:t>el método de la observación anotándose en un registro el cumplimiento de las actividades y la calidad en su ejecución por cada practicante.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9" name="Google Shape;219;p26"/>
          <p:cNvSpPr/>
          <p:nvPr/>
        </p:nvSpPr>
        <p:spPr>
          <a:xfrm rot="2235041">
            <a:off x="323528" y="195486"/>
            <a:ext cx="1368152" cy="978679"/>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12" name="15 CuadroTexto"/>
          <p:cNvSpPr txBox="1">
            <a:spLocks noChangeArrowheads="1"/>
          </p:cNvSpPr>
          <p:nvPr/>
        </p:nvSpPr>
        <p:spPr bwMode="auto">
          <a:xfrm>
            <a:off x="612775" y="438150"/>
            <a:ext cx="1726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Propuesta</a:t>
            </a:r>
            <a:endParaRPr lang="es-ES_tradnl" altLang="es-CO" sz="2000" b="1" dirty="0">
              <a:solidFill>
                <a:srgbClr val="FFFF00"/>
              </a:solidFill>
              <a:latin typeface="Tahoma" pitchFamily="34" charset="0"/>
              <a:cs typeface="Tahoma" pitchFamily="34" charset="0"/>
            </a:endParaRPr>
          </a:p>
        </p:txBody>
      </p:sp>
      <p:sp>
        <p:nvSpPr>
          <p:cNvPr id="2" name="1 Rectángulo"/>
          <p:cNvSpPr/>
          <p:nvPr/>
        </p:nvSpPr>
        <p:spPr>
          <a:xfrm>
            <a:off x="2195736" y="667400"/>
            <a:ext cx="7020272" cy="3970318"/>
          </a:xfrm>
          <a:prstGeom prst="rect">
            <a:avLst/>
          </a:prstGeom>
        </p:spPr>
        <p:txBody>
          <a:bodyPr wrap="square">
            <a:spAutoFit/>
          </a:bodyPr>
          <a:lstStyle/>
          <a:p>
            <a:r>
              <a:rPr lang="es-ES" dirty="0">
                <a:solidFill>
                  <a:schemeClr val="bg1"/>
                </a:solidFill>
              </a:rPr>
              <a:t>ACTIVIDADES FÍSICAS Y LÚDICAS PARA POTENCIAR LA CAPACIDAD FÍSICA RESISTENCIA EN FUTBOLISTAS DE PRE-INICIACIÓN</a:t>
            </a:r>
          </a:p>
          <a:p>
            <a:endParaRPr lang="es-ES" dirty="0">
              <a:solidFill>
                <a:schemeClr val="bg1"/>
              </a:solidFill>
            </a:endParaRPr>
          </a:p>
          <a:p>
            <a:r>
              <a:rPr lang="es-ES" dirty="0">
                <a:solidFill>
                  <a:schemeClr val="bg1"/>
                </a:solidFill>
              </a:rPr>
              <a:t>Actividad No. 1. Taller # 1. Capacitación de los profesores de Actividad Física y Deportes en cuanto al sistema de juegos propuesto en la investigación.</a:t>
            </a:r>
          </a:p>
          <a:p>
            <a:r>
              <a:rPr lang="es-ES" dirty="0">
                <a:solidFill>
                  <a:schemeClr val="bg1"/>
                </a:solidFill>
              </a:rPr>
              <a:t>Actividad  No 2: Pasa, corre y conduce.</a:t>
            </a:r>
          </a:p>
          <a:p>
            <a:r>
              <a:rPr lang="es-ES" dirty="0">
                <a:solidFill>
                  <a:schemeClr val="bg1"/>
                </a:solidFill>
              </a:rPr>
              <a:t>Actividad No 3: El Cuadrado.</a:t>
            </a:r>
          </a:p>
          <a:p>
            <a:r>
              <a:rPr lang="es-ES" dirty="0">
                <a:solidFill>
                  <a:schemeClr val="bg1"/>
                </a:solidFill>
              </a:rPr>
              <a:t>Actividad No 4: Tira y cambia de posición</a:t>
            </a:r>
          </a:p>
          <a:p>
            <a:r>
              <a:rPr lang="es-ES" dirty="0">
                <a:solidFill>
                  <a:schemeClr val="bg1"/>
                </a:solidFill>
              </a:rPr>
              <a:t>Actividad No 5: Quién llega primero.</a:t>
            </a:r>
          </a:p>
          <a:p>
            <a:r>
              <a:rPr lang="es-ES" dirty="0">
                <a:solidFill>
                  <a:schemeClr val="bg1"/>
                </a:solidFill>
              </a:rPr>
              <a:t>Actividad No 6: Circuito en pirámide.</a:t>
            </a:r>
          </a:p>
          <a:p>
            <a:r>
              <a:rPr lang="es-ES" dirty="0">
                <a:solidFill>
                  <a:schemeClr val="bg1"/>
                </a:solidFill>
              </a:rPr>
              <a:t>Actividad No 7: Anota y llega</a:t>
            </a:r>
          </a:p>
          <a:p>
            <a:r>
              <a:rPr lang="es-ES" dirty="0">
                <a:solidFill>
                  <a:schemeClr val="bg1"/>
                </a:solidFill>
              </a:rPr>
              <a:t>Actividad No 8: Toca y desmárcate.</a:t>
            </a:r>
          </a:p>
          <a:p>
            <a:r>
              <a:rPr lang="es-ES" dirty="0">
                <a:solidFill>
                  <a:schemeClr val="bg1"/>
                </a:solidFill>
              </a:rPr>
              <a:t>Actividad No 9: Corre y anota</a:t>
            </a:r>
          </a:p>
          <a:p>
            <a:r>
              <a:rPr lang="es-ES" dirty="0">
                <a:solidFill>
                  <a:schemeClr val="bg1"/>
                </a:solidFill>
              </a:rPr>
              <a:t>Actividad No 10: Conduce entre obstáculos</a:t>
            </a:r>
          </a:p>
          <a:p>
            <a:r>
              <a:rPr lang="es-ES" dirty="0">
                <a:solidFill>
                  <a:schemeClr val="bg1"/>
                </a:solidFill>
              </a:rPr>
              <a:t>Actividad No 11: Cambia el balón.</a:t>
            </a:r>
          </a:p>
          <a:p>
            <a:r>
              <a:rPr lang="es-ES" dirty="0">
                <a:solidFill>
                  <a:schemeClr val="bg1"/>
                </a:solidFill>
              </a:rPr>
              <a:t>Actividad No 12. Fútbol en dos patios.</a:t>
            </a:r>
          </a:p>
          <a:p>
            <a:r>
              <a:rPr lang="es-ES" dirty="0">
                <a:solidFill>
                  <a:schemeClr val="bg1"/>
                </a:solidFill>
              </a:rPr>
              <a:t>Actividad 13. El Túnel.</a:t>
            </a:r>
          </a:p>
          <a:p>
            <a:r>
              <a:rPr lang="es-ES" dirty="0">
                <a:solidFill>
                  <a:schemeClr val="bg1"/>
                </a:solidFill>
              </a:rPr>
              <a:t>Actividad 14. El Poste.</a:t>
            </a:r>
          </a:p>
        </p:txBody>
      </p:sp>
      <p:pic>
        <p:nvPicPr>
          <p:cNvPr id="18" name="Google Shape;250;p45"/>
          <p:cNvPicPr preferRelativeResize="0"/>
          <p:nvPr/>
        </p:nvPicPr>
        <p:blipFill>
          <a:blip r:embed="rId3">
            <a:alphaModFix/>
          </a:blip>
          <a:stretch>
            <a:fillRect/>
          </a:stretch>
        </p:blipFill>
        <p:spPr>
          <a:xfrm>
            <a:off x="223320" y="1554931"/>
            <a:ext cx="1858621" cy="2240955"/>
          </a:xfrm>
          <a:prstGeom prst="rect">
            <a:avLst/>
          </a:prstGeom>
          <a:noFill/>
          <a:ln>
            <a:noFill/>
          </a:ln>
        </p:spPr>
      </p:pic>
      <p:sp>
        <p:nvSpPr>
          <p:cNvPr id="20" name="Google Shape;257;p45"/>
          <p:cNvSpPr/>
          <p:nvPr/>
        </p:nvSpPr>
        <p:spPr>
          <a:xfrm>
            <a:off x="613582" y="2037182"/>
            <a:ext cx="1078098" cy="1182640"/>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2C3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27"/>
          <p:cNvSpPr/>
          <p:nvPr/>
        </p:nvSpPr>
        <p:spPr>
          <a:xfrm rot="2256166">
            <a:off x="140794" y="74357"/>
            <a:ext cx="100956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16" name="15 CuadroTexto"/>
          <p:cNvSpPr txBox="1">
            <a:spLocks noChangeArrowheads="1"/>
          </p:cNvSpPr>
          <p:nvPr/>
        </p:nvSpPr>
        <p:spPr bwMode="auto">
          <a:xfrm>
            <a:off x="481288" y="276899"/>
            <a:ext cx="362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Análisis de los resultados</a:t>
            </a:r>
            <a:endParaRPr lang="es-ES_tradnl" altLang="es-CO" sz="2000" b="1" dirty="0">
              <a:solidFill>
                <a:srgbClr val="FFFF00"/>
              </a:solidFill>
              <a:latin typeface="Tahoma" pitchFamily="34" charset="0"/>
              <a:cs typeface="Tahoma" pitchFamily="34" charset="0"/>
            </a:endParaRPr>
          </a:p>
        </p:txBody>
      </p:sp>
      <p:pic>
        <p:nvPicPr>
          <p:cNvPr id="1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r="60346"/>
          <a:stretch/>
        </p:blipFill>
        <p:spPr bwMode="auto">
          <a:xfrm>
            <a:off x="251520" y="980420"/>
            <a:ext cx="3627400" cy="40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635896" y="677009"/>
            <a:ext cx="5279830" cy="523220"/>
          </a:xfrm>
          <a:prstGeom prst="rect">
            <a:avLst/>
          </a:prstGeom>
        </p:spPr>
        <p:txBody>
          <a:bodyPr wrap="square">
            <a:spAutoFit/>
          </a:bodyPr>
          <a:lstStyle/>
          <a:p>
            <a:pPr algn="just" eaLnBrk="1" hangingPunct="1">
              <a:defRPr/>
            </a:pPr>
            <a:r>
              <a:rPr lang="es-CO" dirty="0">
                <a:solidFill>
                  <a:schemeClr val="bg1"/>
                </a:solidFill>
              </a:rPr>
              <a:t>Tabla 2: Resultados de la prueba de resistencia aplicada antes de la implementación de los ejercicios </a:t>
            </a:r>
            <a:r>
              <a:rPr lang="es-CO" dirty="0" smtClean="0">
                <a:solidFill>
                  <a:schemeClr val="bg1"/>
                </a:solidFill>
              </a:rPr>
              <a:t>diseñados.</a:t>
            </a:r>
            <a:endParaRPr lang="es-CO" dirty="0">
              <a:solidFill>
                <a:schemeClr val="bg1"/>
              </a:solidFill>
            </a:endParaRPr>
          </a:p>
        </p:txBody>
      </p:sp>
      <p:pic>
        <p:nvPicPr>
          <p:cNvPr id="7" name="Google Shape;259;p29"/>
          <p:cNvPicPr preferRelativeResize="0"/>
          <p:nvPr/>
        </p:nvPicPr>
        <p:blipFill>
          <a:blip r:embed="rId4">
            <a:alphaModFix/>
          </a:blip>
          <a:stretch>
            <a:fillRect/>
          </a:stretch>
        </p:blipFill>
        <p:spPr>
          <a:xfrm flipH="1">
            <a:off x="8516741" y="4559188"/>
            <a:ext cx="432048" cy="422582"/>
          </a:xfrm>
          <a:prstGeom prst="rect">
            <a:avLst/>
          </a:prstGeom>
          <a:noFill/>
          <a:ln>
            <a:noFill/>
          </a:ln>
        </p:spPr>
      </p:pic>
      <p:pic>
        <p:nvPicPr>
          <p:cNvPr id="8" name="Google Shape;259;p29"/>
          <p:cNvPicPr preferRelativeResize="0"/>
          <p:nvPr/>
        </p:nvPicPr>
        <p:blipFill>
          <a:blip r:embed="rId4">
            <a:alphaModFix/>
          </a:blip>
          <a:stretch>
            <a:fillRect/>
          </a:stretch>
        </p:blipFill>
        <p:spPr>
          <a:xfrm flipH="1">
            <a:off x="7884368" y="4155926"/>
            <a:ext cx="720080" cy="566598"/>
          </a:xfrm>
          <a:prstGeom prst="rect">
            <a:avLst/>
          </a:prstGeom>
          <a:noFill/>
          <a:ln>
            <a:noFill/>
          </a:ln>
        </p:spPr>
      </p:pic>
      <p:pic>
        <p:nvPicPr>
          <p:cNvPr id="9" name="Google Shape;259;p29"/>
          <p:cNvPicPr preferRelativeResize="0"/>
          <p:nvPr/>
        </p:nvPicPr>
        <p:blipFill>
          <a:blip r:embed="rId4">
            <a:alphaModFix/>
          </a:blip>
          <a:stretch>
            <a:fillRect/>
          </a:stretch>
        </p:blipFill>
        <p:spPr>
          <a:xfrm flipH="1">
            <a:off x="7020272" y="3291830"/>
            <a:ext cx="1152128" cy="99864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51" name="Google Shape;251;p28"/>
          <p:cNvSpPr/>
          <p:nvPr/>
        </p:nvSpPr>
        <p:spPr>
          <a:xfrm rot="2965270">
            <a:off x="298934" y="197271"/>
            <a:ext cx="641905" cy="70030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19" name="15 CuadroTexto"/>
          <p:cNvSpPr txBox="1">
            <a:spLocks noChangeArrowheads="1"/>
          </p:cNvSpPr>
          <p:nvPr/>
        </p:nvSpPr>
        <p:spPr bwMode="auto">
          <a:xfrm>
            <a:off x="464476" y="295629"/>
            <a:ext cx="669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Análisis de los resultados</a:t>
            </a:r>
            <a:endParaRPr lang="es-ES_tradnl" altLang="es-CO" sz="2000" b="1" dirty="0">
              <a:solidFill>
                <a:srgbClr val="FFFF00"/>
              </a:solidFill>
              <a:latin typeface="Tahoma" pitchFamily="34" charset="0"/>
              <a:cs typeface="Tahoma" pitchFamily="34" charset="0"/>
            </a:endParaRP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522"/>
          <a:stretch/>
        </p:blipFill>
        <p:spPr bwMode="auto">
          <a:xfrm>
            <a:off x="485775" y="1007437"/>
            <a:ext cx="3150121" cy="406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275856" y="879862"/>
            <a:ext cx="5184576" cy="523220"/>
          </a:xfrm>
          <a:prstGeom prst="rect">
            <a:avLst/>
          </a:prstGeom>
        </p:spPr>
        <p:txBody>
          <a:bodyPr wrap="square">
            <a:spAutoFit/>
          </a:bodyPr>
          <a:lstStyle/>
          <a:p>
            <a:r>
              <a:rPr lang="es-ES" dirty="0">
                <a:solidFill>
                  <a:schemeClr val="bg1"/>
                </a:solidFill>
              </a:rPr>
              <a:t>Tabla 3: Resultados de la prueba de resistencia aplicada después de la implementación de los ejercicios diseñados</a:t>
            </a:r>
          </a:p>
        </p:txBody>
      </p:sp>
      <p:pic>
        <p:nvPicPr>
          <p:cNvPr id="23" name="Google Shape;259;p29"/>
          <p:cNvPicPr preferRelativeResize="0"/>
          <p:nvPr/>
        </p:nvPicPr>
        <p:blipFill>
          <a:blip r:embed="rId4">
            <a:alphaModFix/>
          </a:blip>
          <a:stretch>
            <a:fillRect/>
          </a:stretch>
        </p:blipFill>
        <p:spPr>
          <a:xfrm flipH="1">
            <a:off x="8516741" y="4559188"/>
            <a:ext cx="432048" cy="422582"/>
          </a:xfrm>
          <a:prstGeom prst="rect">
            <a:avLst/>
          </a:prstGeom>
          <a:noFill/>
          <a:ln>
            <a:noFill/>
          </a:ln>
        </p:spPr>
      </p:pic>
      <p:pic>
        <p:nvPicPr>
          <p:cNvPr id="24" name="Google Shape;259;p29"/>
          <p:cNvPicPr preferRelativeResize="0"/>
          <p:nvPr/>
        </p:nvPicPr>
        <p:blipFill>
          <a:blip r:embed="rId4">
            <a:alphaModFix/>
          </a:blip>
          <a:stretch>
            <a:fillRect/>
          </a:stretch>
        </p:blipFill>
        <p:spPr>
          <a:xfrm flipH="1">
            <a:off x="7884368" y="4155926"/>
            <a:ext cx="720080" cy="566598"/>
          </a:xfrm>
          <a:prstGeom prst="rect">
            <a:avLst/>
          </a:prstGeom>
          <a:noFill/>
          <a:ln>
            <a:noFill/>
          </a:ln>
        </p:spPr>
      </p:pic>
      <p:pic>
        <p:nvPicPr>
          <p:cNvPr id="25" name="Google Shape;259;p29"/>
          <p:cNvPicPr preferRelativeResize="0"/>
          <p:nvPr/>
        </p:nvPicPr>
        <p:blipFill>
          <a:blip r:embed="rId4">
            <a:alphaModFix/>
          </a:blip>
          <a:stretch>
            <a:fillRect/>
          </a:stretch>
        </p:blipFill>
        <p:spPr>
          <a:xfrm flipH="1">
            <a:off x="7020272" y="3291830"/>
            <a:ext cx="1152128" cy="99864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2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6" name="15 CuadroTexto"/>
          <p:cNvSpPr txBox="1">
            <a:spLocks noChangeArrowheads="1"/>
          </p:cNvSpPr>
          <p:nvPr/>
        </p:nvSpPr>
        <p:spPr bwMode="auto">
          <a:xfrm>
            <a:off x="467544" y="373679"/>
            <a:ext cx="3726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Análisis de los resultados</a:t>
            </a:r>
            <a:endParaRPr lang="es-ES_tradnl" altLang="es-CO" sz="2000" b="1" dirty="0">
              <a:solidFill>
                <a:srgbClr val="FFFF00"/>
              </a:solidFill>
              <a:latin typeface="Tahoma" pitchFamily="34" charset="0"/>
              <a:cs typeface="Tahoma"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20" y="1642699"/>
            <a:ext cx="7848872" cy="116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915566"/>
            <a:ext cx="7821116" cy="523220"/>
          </a:xfrm>
          <a:prstGeom prst="rect">
            <a:avLst/>
          </a:prstGeom>
        </p:spPr>
        <p:txBody>
          <a:bodyPr wrap="square">
            <a:spAutoFit/>
          </a:bodyPr>
          <a:lstStyle/>
          <a:p>
            <a:pPr algn="just"/>
            <a:r>
              <a:rPr lang="es-ES" dirty="0">
                <a:solidFill>
                  <a:schemeClr val="bg1"/>
                </a:solidFill>
              </a:rPr>
              <a:t>Tabla 4: Prueba de </a:t>
            </a:r>
            <a:r>
              <a:rPr lang="es-ES" dirty="0" err="1">
                <a:solidFill>
                  <a:schemeClr val="bg1"/>
                </a:solidFill>
              </a:rPr>
              <a:t>Kolmogorov-Smirnov</a:t>
            </a:r>
            <a:r>
              <a:rPr lang="es-ES" dirty="0">
                <a:solidFill>
                  <a:schemeClr val="bg1"/>
                </a:solidFill>
              </a:rPr>
              <a:t> para establecer normalidad en los datos correlacionados del test de resistencia de 600m.</a:t>
            </a:r>
          </a:p>
        </p:txBody>
      </p:sp>
      <p:sp>
        <p:nvSpPr>
          <p:cNvPr id="4" name="3 Rectángulo"/>
          <p:cNvSpPr/>
          <p:nvPr/>
        </p:nvSpPr>
        <p:spPr>
          <a:xfrm>
            <a:off x="827819" y="2859782"/>
            <a:ext cx="7848872" cy="1169551"/>
          </a:xfrm>
          <a:prstGeom prst="rect">
            <a:avLst/>
          </a:prstGeom>
        </p:spPr>
        <p:txBody>
          <a:bodyPr wrap="square">
            <a:spAutoFit/>
          </a:bodyPr>
          <a:lstStyle/>
          <a:p>
            <a:pPr algn="just" eaLnBrk="1" hangingPunct="1">
              <a:defRPr/>
            </a:pPr>
            <a:r>
              <a:rPr lang="es-ES" dirty="0">
                <a:solidFill>
                  <a:schemeClr val="bg1"/>
                </a:solidFill>
              </a:rPr>
              <a:t>La prueba de </a:t>
            </a:r>
            <a:r>
              <a:rPr lang="es-ES" dirty="0" err="1">
                <a:solidFill>
                  <a:schemeClr val="bg1"/>
                </a:solidFill>
              </a:rPr>
              <a:t>Kolmogorov-Smirnov</a:t>
            </a:r>
            <a:r>
              <a:rPr lang="es-ES" dirty="0">
                <a:solidFill>
                  <a:schemeClr val="bg1"/>
                </a:solidFill>
              </a:rPr>
              <a:t> establecida cuando la muestra estudiada es igual o mayor a 30 sujetos (Tabla 3), determinó que los dos conjuntos de datos posee normalidad, al ser los niveles de significación mayores al esperado (</a:t>
            </a:r>
            <a:r>
              <a:rPr lang="es-ES" dirty="0" err="1">
                <a:solidFill>
                  <a:schemeClr val="bg1"/>
                </a:solidFill>
              </a:rPr>
              <a:t>Pretest</a:t>
            </a:r>
            <a:r>
              <a:rPr lang="es-ES" dirty="0">
                <a:solidFill>
                  <a:schemeClr val="bg1"/>
                </a:solidFill>
              </a:rPr>
              <a:t> Resistencia; p=0,200 y </a:t>
            </a:r>
            <a:r>
              <a:rPr lang="es-ES" dirty="0" err="1">
                <a:solidFill>
                  <a:schemeClr val="bg1"/>
                </a:solidFill>
              </a:rPr>
              <a:t>Postest</a:t>
            </a:r>
            <a:r>
              <a:rPr lang="es-ES" dirty="0">
                <a:solidFill>
                  <a:schemeClr val="bg1"/>
                </a:solidFill>
              </a:rPr>
              <a:t> Resistencia; p=0,155). Por lo cual, dicha prueba ha determinado la posibilidad de aplicar la Prueba T de </a:t>
            </a:r>
            <a:r>
              <a:rPr lang="es-ES" dirty="0" err="1">
                <a:solidFill>
                  <a:schemeClr val="bg1"/>
                </a:solidFill>
              </a:rPr>
              <a:t>Students</a:t>
            </a:r>
            <a:r>
              <a:rPr lang="es-ES" dirty="0">
                <a:solidFill>
                  <a:schemeClr val="bg1"/>
                </a:solidFill>
              </a:rPr>
              <a:t> para dos muestras relacionadas, tal y como se evidencia en la tabla 5:  </a:t>
            </a:r>
          </a:p>
        </p:txBody>
      </p:sp>
      <p:sp>
        <p:nvSpPr>
          <p:cNvPr id="5" name="4 Rectángulo redondeado"/>
          <p:cNvSpPr/>
          <p:nvPr/>
        </p:nvSpPr>
        <p:spPr>
          <a:xfrm>
            <a:off x="827584" y="1491630"/>
            <a:ext cx="7272808" cy="12769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8" name="Google Shape;268;p3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6" name="15 CuadroTexto"/>
          <p:cNvSpPr txBox="1">
            <a:spLocks noChangeArrowheads="1"/>
          </p:cNvSpPr>
          <p:nvPr/>
        </p:nvSpPr>
        <p:spPr bwMode="auto">
          <a:xfrm>
            <a:off x="251520" y="161860"/>
            <a:ext cx="3551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Análisis de los resultados</a:t>
            </a:r>
            <a:endParaRPr lang="es-ES_tradnl" altLang="es-CO" sz="2000" b="1" dirty="0">
              <a:solidFill>
                <a:srgbClr val="FFFF00"/>
              </a:solidFill>
              <a:latin typeface="Tahoma" pitchFamily="34" charset="0"/>
              <a:cs typeface="Tahoma"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058" y="1203598"/>
            <a:ext cx="611187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7544" y="627534"/>
            <a:ext cx="8136904" cy="307777"/>
          </a:xfrm>
          <a:prstGeom prst="rect">
            <a:avLst/>
          </a:prstGeom>
        </p:spPr>
        <p:txBody>
          <a:bodyPr wrap="square">
            <a:spAutoFit/>
          </a:bodyPr>
          <a:lstStyle/>
          <a:p>
            <a:pPr algn="just" eaLnBrk="1" hangingPunct="1">
              <a:defRPr/>
            </a:pPr>
            <a:r>
              <a:rPr lang="es-CO" dirty="0">
                <a:solidFill>
                  <a:schemeClr val="bg1"/>
                </a:solidFill>
              </a:rPr>
              <a:t>Tabla 5: Comparación de los datos obtenidos en el </a:t>
            </a:r>
            <a:r>
              <a:rPr lang="es-CO" dirty="0" err="1">
                <a:solidFill>
                  <a:schemeClr val="bg1"/>
                </a:solidFill>
              </a:rPr>
              <a:t>pretest</a:t>
            </a:r>
            <a:r>
              <a:rPr lang="es-CO" dirty="0">
                <a:solidFill>
                  <a:schemeClr val="bg1"/>
                </a:solidFill>
              </a:rPr>
              <a:t> y el </a:t>
            </a:r>
            <a:r>
              <a:rPr lang="es-CO" dirty="0" err="1">
                <a:solidFill>
                  <a:schemeClr val="bg1"/>
                </a:solidFill>
              </a:rPr>
              <a:t>postest</a:t>
            </a:r>
            <a:r>
              <a:rPr lang="es-CO" dirty="0">
                <a:solidFill>
                  <a:schemeClr val="bg1"/>
                </a:solidFill>
              </a:rPr>
              <a:t>. Prueba T de </a:t>
            </a:r>
            <a:r>
              <a:rPr lang="es-CO" dirty="0" err="1">
                <a:solidFill>
                  <a:schemeClr val="bg1"/>
                </a:solidFill>
              </a:rPr>
              <a:t>Students</a:t>
            </a:r>
            <a:r>
              <a:rPr lang="es-CO" dirty="0">
                <a:solidFill>
                  <a:schemeClr val="bg1"/>
                </a:solidFill>
              </a:rPr>
              <a:t>.</a:t>
            </a:r>
          </a:p>
        </p:txBody>
      </p:sp>
      <p:sp>
        <p:nvSpPr>
          <p:cNvPr id="3" name="2 Rectángulo"/>
          <p:cNvSpPr/>
          <p:nvPr/>
        </p:nvSpPr>
        <p:spPr>
          <a:xfrm>
            <a:off x="551891" y="3235093"/>
            <a:ext cx="8208912" cy="1600438"/>
          </a:xfrm>
          <a:prstGeom prst="rect">
            <a:avLst/>
          </a:prstGeom>
        </p:spPr>
        <p:txBody>
          <a:bodyPr wrap="square">
            <a:spAutoFit/>
          </a:bodyPr>
          <a:lstStyle/>
          <a:p>
            <a:pPr algn="just" eaLnBrk="1" hangingPunct="1">
              <a:defRPr/>
            </a:pPr>
            <a:r>
              <a:rPr lang="es-CO" dirty="0">
                <a:solidFill>
                  <a:schemeClr val="bg1"/>
                </a:solidFill>
              </a:rPr>
              <a:t>La Prueba T de </a:t>
            </a:r>
            <a:r>
              <a:rPr lang="es-CO" dirty="0" err="1">
                <a:solidFill>
                  <a:schemeClr val="bg1"/>
                </a:solidFill>
              </a:rPr>
              <a:t>Students</a:t>
            </a:r>
            <a:r>
              <a:rPr lang="es-CO" dirty="0">
                <a:solidFill>
                  <a:schemeClr val="bg1"/>
                </a:solidFill>
              </a:rPr>
              <a:t> determinó la existencia de diferencias significativas (p=0,000) al comparar los datos antes y después de implementada la propuesta de actividades físicas y lúdicas específicas, estableciéndose una mejor media en el </a:t>
            </a:r>
            <a:r>
              <a:rPr lang="es-CO" dirty="0" err="1">
                <a:solidFill>
                  <a:schemeClr val="bg1"/>
                </a:solidFill>
              </a:rPr>
              <a:t>postest</a:t>
            </a:r>
            <a:r>
              <a:rPr lang="es-CO" dirty="0">
                <a:solidFill>
                  <a:schemeClr val="bg1"/>
                </a:solidFill>
              </a:rPr>
              <a:t> (3:21min) que el </a:t>
            </a:r>
            <a:r>
              <a:rPr lang="es-CO" dirty="0" err="1">
                <a:solidFill>
                  <a:schemeClr val="bg1"/>
                </a:solidFill>
              </a:rPr>
              <a:t>pretest</a:t>
            </a:r>
            <a:r>
              <a:rPr lang="es-CO" dirty="0">
                <a:solidFill>
                  <a:schemeClr val="bg1"/>
                </a:solidFill>
              </a:rPr>
              <a:t> (3:59min). </a:t>
            </a:r>
          </a:p>
          <a:p>
            <a:pPr algn="just" eaLnBrk="1" hangingPunct="1">
              <a:defRPr/>
            </a:pPr>
            <a:endParaRPr lang="es-CO" dirty="0">
              <a:solidFill>
                <a:schemeClr val="bg1"/>
              </a:solidFill>
            </a:endParaRPr>
          </a:p>
          <a:p>
            <a:pPr algn="just" eaLnBrk="1" hangingPunct="1">
              <a:defRPr/>
            </a:pPr>
            <a:r>
              <a:rPr lang="es-CO" dirty="0">
                <a:solidFill>
                  <a:schemeClr val="bg1"/>
                </a:solidFill>
              </a:rPr>
              <a:t>Lo anterior demuestra que la propuesta de ejercicios físicos y lúdicos específicos aplicados  potenció la capacidad física de resistencia en los futbolistas de pre-iniciación de la escuela de futbol del municipio de Otavalo. </a:t>
            </a:r>
            <a:endParaRPr lang="es-ES" dirty="0">
              <a:solidFill>
                <a:schemeClr val="bg1"/>
              </a:solidFill>
            </a:endParaRPr>
          </a:p>
        </p:txBody>
      </p:sp>
      <p:sp>
        <p:nvSpPr>
          <p:cNvPr id="4" name="3 Rectángulo redondeado"/>
          <p:cNvSpPr/>
          <p:nvPr/>
        </p:nvSpPr>
        <p:spPr>
          <a:xfrm>
            <a:off x="1403648" y="1131590"/>
            <a:ext cx="6336704"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Google Shape;379;p37"/>
          <p:cNvSpPr/>
          <p:nvPr/>
        </p:nvSpPr>
        <p:spPr>
          <a:xfrm>
            <a:off x="179512" y="1408009"/>
            <a:ext cx="1042934" cy="1152128"/>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2"/>
          <p:cNvSpPr/>
          <p:nvPr/>
        </p:nvSpPr>
        <p:spPr>
          <a:xfrm>
            <a:off x="3951633" y="7820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a:off x="4155864" y="317267"/>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10" name="13 Proceso alternativo"/>
          <p:cNvSpPr/>
          <p:nvPr/>
        </p:nvSpPr>
        <p:spPr>
          <a:xfrm>
            <a:off x="3032239" y="917575"/>
            <a:ext cx="2676525" cy="571500"/>
          </a:xfrm>
          <a:prstGeom prst="flowChartAlternateProcess">
            <a:avLst/>
          </a:prstGeom>
          <a:ln>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s-ES_tradnl" b="1" dirty="0">
                <a:solidFill>
                  <a:srgbClr val="FF0000"/>
                </a:solidFill>
                <a:latin typeface="Arial" panose="020B0604020202020204" pitchFamily="34" charset="0"/>
                <a:cs typeface="Arial" panose="020B0604020202020204" pitchFamily="34" charset="0"/>
              </a:rPr>
              <a:t>TEMA:</a:t>
            </a:r>
          </a:p>
        </p:txBody>
      </p:sp>
      <p:pic>
        <p:nvPicPr>
          <p:cNvPr id="11" name="Picture 10" descr="s animados futbol toques bal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661" y="13408"/>
            <a:ext cx="1282015" cy="248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691680" y="1635646"/>
            <a:ext cx="7128792" cy="738664"/>
          </a:xfrm>
          <a:prstGeom prst="rect">
            <a:avLst/>
          </a:prstGeom>
        </p:spPr>
        <p:txBody>
          <a:bodyPr wrap="square">
            <a:spAutoFit/>
          </a:bodyPr>
          <a:lstStyle/>
          <a:p>
            <a:pPr algn="just" eaLnBrk="1" hangingPunct="1">
              <a:defRPr/>
            </a:pPr>
            <a:r>
              <a:rPr lang="es-CO" b="1" dirty="0">
                <a:solidFill>
                  <a:schemeClr val="bg1"/>
                </a:solidFill>
                <a:latin typeface="Arial" panose="020B0604020202020204" pitchFamily="34" charset="0"/>
                <a:cs typeface="Arial" panose="020B0604020202020204" pitchFamily="34" charset="0"/>
              </a:rPr>
              <a:t>POTENCIACIÓN DE LA CAPACIDAD FÍSICA RESISTENCIA EN FUTBOLISTAS DE PRE-INICIACIÓN A TRAVÉS DE ACTIVIDADES FÍSICAS Y LÚDICAS ESPECÍFICAS EN LA ESCUELA DE FÚTBOL DEL MUNICIPIO DE OTAVALO.</a:t>
            </a:r>
            <a:endParaRPr lang="es-EC" b="1" dirty="0">
              <a:solidFill>
                <a:schemeClr val="bg1"/>
              </a:solidFill>
              <a:latin typeface="Arial" panose="020B0604020202020204" pitchFamily="34" charset="0"/>
              <a:cs typeface="Arial" panose="020B0604020202020204" pitchFamily="34" charset="0"/>
            </a:endParaRPr>
          </a:p>
        </p:txBody>
      </p:sp>
      <p:pic>
        <p:nvPicPr>
          <p:cNvPr id="13" name="Imagen 8" descr="https://scontent.fuio3-1.fna.fbcdn.net/v/t1.15752-9/44585402_2163699307281360_97248011020664832_n.jpg?_nc_cat=110&amp;_nc_ht=scontent.fuio3-1.fna&amp;oh=35c7ac36dc549d291ec4be30430dc08b&amp;oe=5C496FC4"/>
          <p:cNvPicPr/>
          <p:nvPr/>
        </p:nvPicPr>
        <p:blipFill rotWithShape="1">
          <a:blip r:embed="rId4" cstate="print">
            <a:extLst>
              <a:ext uri="{28A0092B-C50C-407E-A947-70E740481C1C}">
                <a14:useLocalDpi xmlns:a14="http://schemas.microsoft.com/office/drawing/2010/main" val="0"/>
              </a:ext>
            </a:extLst>
          </a:blip>
          <a:srcRect r="13489" b="21255"/>
          <a:stretch/>
        </p:blipFill>
        <p:spPr bwMode="auto">
          <a:xfrm>
            <a:off x="179512" y="2499741"/>
            <a:ext cx="4680520" cy="2506589"/>
          </a:xfrm>
          <a:prstGeom prst="rect">
            <a:avLst/>
          </a:prstGeom>
          <a:ln>
            <a:noFill/>
          </a:ln>
          <a:effectLst>
            <a:softEdge rad="112500"/>
          </a:effectLst>
        </p:spPr>
      </p:pic>
      <p:sp>
        <p:nvSpPr>
          <p:cNvPr id="4" name="3 Rectángulo"/>
          <p:cNvSpPr/>
          <p:nvPr/>
        </p:nvSpPr>
        <p:spPr>
          <a:xfrm>
            <a:off x="4860032" y="4371950"/>
            <a:ext cx="4572000" cy="523220"/>
          </a:xfrm>
          <a:prstGeom prst="rect">
            <a:avLst/>
          </a:prstGeom>
        </p:spPr>
        <p:txBody>
          <a:bodyPr>
            <a:spAutoFit/>
          </a:bodyPr>
          <a:lstStyle/>
          <a:p>
            <a:pPr algn="ctr" eaLnBrk="1" hangingPunct="1">
              <a:defRPr/>
            </a:pPr>
            <a:r>
              <a:rPr lang="es-ES_tradnl" dirty="0">
                <a:solidFill>
                  <a:schemeClr val="bg1"/>
                </a:solidFill>
                <a:latin typeface="Arial" panose="020B0604020202020204" pitchFamily="34" charset="0"/>
                <a:cs typeface="Arial" panose="020B0604020202020204" pitchFamily="34" charset="0"/>
              </a:rPr>
              <a:t>DIRECTOR: MSC. MÓNICA CABEZAS F.</a:t>
            </a:r>
          </a:p>
          <a:p>
            <a:pPr algn="ctr" eaLnBrk="1" hangingPunct="1">
              <a:defRPr/>
            </a:pPr>
            <a:r>
              <a:rPr lang="es-ES_tradnl" dirty="0">
                <a:solidFill>
                  <a:schemeClr val="bg1"/>
                </a:solidFill>
                <a:latin typeface="Arial" panose="020B0604020202020204" pitchFamily="34" charset="0"/>
                <a:cs typeface="Arial" panose="020B0604020202020204" pitchFamily="34" charset="0"/>
              </a:rPr>
              <a:t>OPOSITOR: MSC. MARÍA SANDOVAL J.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6" name="Google Shape;276;p3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6" name="15 CuadroTexto"/>
          <p:cNvSpPr txBox="1">
            <a:spLocks noChangeArrowheads="1"/>
          </p:cNvSpPr>
          <p:nvPr/>
        </p:nvSpPr>
        <p:spPr bwMode="auto">
          <a:xfrm>
            <a:off x="650875" y="236538"/>
            <a:ext cx="1976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Conclusiones</a:t>
            </a:r>
            <a:endParaRPr lang="es-ES_tradnl" altLang="es-CO" sz="2000" b="1" dirty="0">
              <a:solidFill>
                <a:srgbClr val="FFFF00"/>
              </a:solidFill>
              <a:latin typeface="Tahoma" pitchFamily="34" charset="0"/>
              <a:cs typeface="Tahoma" pitchFamily="34" charset="0"/>
            </a:endParaRPr>
          </a:p>
        </p:txBody>
      </p:sp>
      <p:sp>
        <p:nvSpPr>
          <p:cNvPr id="2" name="1 Rectángulo"/>
          <p:cNvSpPr/>
          <p:nvPr/>
        </p:nvSpPr>
        <p:spPr>
          <a:xfrm>
            <a:off x="251520" y="843558"/>
            <a:ext cx="8661041" cy="3416320"/>
          </a:xfrm>
          <a:prstGeom prst="rect">
            <a:avLst/>
          </a:prstGeom>
        </p:spPr>
        <p:txBody>
          <a:bodyPr wrap="square">
            <a:spAutoFit/>
          </a:bodyPr>
          <a:lstStyle/>
          <a:p>
            <a:pPr marL="342900" indent="-342900" algn="just" eaLnBrk="1" hangingPunct="1">
              <a:lnSpc>
                <a:spcPct val="150000"/>
              </a:lnSpc>
              <a:buClr>
                <a:srgbClr val="FFC000"/>
              </a:buClr>
              <a:buFont typeface="+mj-lt"/>
              <a:buAutoNum type="arabicPeriod"/>
              <a:defRPr/>
            </a:pPr>
            <a:r>
              <a:rPr lang="es-CO" sz="1200" dirty="0">
                <a:solidFill>
                  <a:schemeClr val="bg1"/>
                </a:solidFill>
              </a:rPr>
              <a:t>El análisis de las bases teóricas y metodológicas consultadas, evidencia la existencia de estrategias diversas para potenciar en las edades iniciales diversas capacidades físicas, incluyendo la resistencia. Una de las acciones específicas es potenciar la aplicación de diversas actividades físico-recreativas como enfoque motivador para alcanzar diversos objetivos físicos, incluido la formación de los pilares básicos para la futura selección de talentos deportivos.</a:t>
            </a:r>
          </a:p>
          <a:p>
            <a:pPr marL="342900" indent="-342900" algn="just" eaLnBrk="1" hangingPunct="1">
              <a:lnSpc>
                <a:spcPct val="150000"/>
              </a:lnSpc>
              <a:buClr>
                <a:srgbClr val="FFC000"/>
              </a:buClr>
              <a:buFont typeface="+mj-lt"/>
              <a:buAutoNum type="arabicPeriod"/>
              <a:defRPr/>
            </a:pPr>
            <a:r>
              <a:rPr lang="es-CO" sz="1200" dirty="0">
                <a:solidFill>
                  <a:schemeClr val="bg1"/>
                </a:solidFill>
              </a:rPr>
              <a:t>El diagnóstico inicial evidenció deficiencias en la capacidad física de resistencia en los alumnos sometidos a estudio, por ende evidencia la necesidad de establecer acciones específicas desde un enfoque físico-lúdico, aspecto que contribuyo al diseño de diversos ejercicios físico-lúdicos específicos para potenciar la capacidad señalada.</a:t>
            </a:r>
          </a:p>
          <a:p>
            <a:pPr marL="342900" indent="-342900" algn="just" eaLnBrk="1" hangingPunct="1">
              <a:lnSpc>
                <a:spcPct val="150000"/>
              </a:lnSpc>
              <a:buClr>
                <a:srgbClr val="FFC000"/>
              </a:buClr>
              <a:buFont typeface="+mj-lt"/>
              <a:buAutoNum type="arabicPeriod"/>
              <a:defRPr/>
            </a:pPr>
            <a:r>
              <a:rPr lang="es-CO" sz="1200" dirty="0">
                <a:solidFill>
                  <a:schemeClr val="bg1"/>
                </a:solidFill>
              </a:rPr>
              <a:t>Los ejercicios físicos-lúdicos específicos potenciaron la capacidad física de resistencia en los futbolistas de pre-iniciación de la escuela de fútbol del municipio de Otavalo.</a:t>
            </a:r>
          </a:p>
          <a:p>
            <a:pPr marL="342900" indent="-342900" algn="just" eaLnBrk="1" hangingPunct="1">
              <a:lnSpc>
                <a:spcPct val="150000"/>
              </a:lnSpc>
              <a:buClr>
                <a:srgbClr val="FFC000"/>
              </a:buClr>
              <a:buFont typeface="+mj-lt"/>
              <a:buAutoNum type="arabicPeriod"/>
              <a:defRPr/>
            </a:pPr>
            <a:r>
              <a:rPr lang="es-CO" sz="1200" dirty="0">
                <a:solidFill>
                  <a:schemeClr val="bg1"/>
                </a:solidFill>
              </a:rPr>
              <a:t>Luego de evidenciar las ventajas de la propuesta desde el punto de vista teórico y práctico, se sometió la propuesta a consulta de los especialistas  obteniéndose un adecuado consenso, indicando factibilidad y adecuación a las necesidades del futbolista estudiado</a:t>
            </a:r>
            <a:endParaRPr lang="es-EC" sz="1200" dirty="0"/>
          </a:p>
        </p:txBody>
      </p:sp>
      <p:sp>
        <p:nvSpPr>
          <p:cNvPr id="9" name="Google Shape;322;p37"/>
          <p:cNvSpPr/>
          <p:nvPr/>
        </p:nvSpPr>
        <p:spPr>
          <a:xfrm>
            <a:off x="135413" y="238704"/>
            <a:ext cx="515462" cy="604854"/>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4" name="Google Shape;284;p3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
        <p:nvSpPr>
          <p:cNvPr id="6" name="15 CuadroTexto"/>
          <p:cNvSpPr txBox="1">
            <a:spLocks noChangeArrowheads="1"/>
          </p:cNvSpPr>
          <p:nvPr/>
        </p:nvSpPr>
        <p:spPr bwMode="auto">
          <a:xfrm>
            <a:off x="395536" y="267494"/>
            <a:ext cx="2627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Recomendaciones</a:t>
            </a:r>
            <a:endParaRPr lang="es-ES_tradnl" altLang="es-CO" sz="2000" b="1" dirty="0">
              <a:solidFill>
                <a:srgbClr val="FFFF00"/>
              </a:solidFill>
              <a:latin typeface="Tahoma" pitchFamily="34" charset="0"/>
              <a:cs typeface="Tahoma" pitchFamily="34" charset="0"/>
            </a:endParaRPr>
          </a:p>
        </p:txBody>
      </p:sp>
      <p:sp>
        <p:nvSpPr>
          <p:cNvPr id="2" name="1 Rectángulo"/>
          <p:cNvSpPr/>
          <p:nvPr/>
        </p:nvSpPr>
        <p:spPr>
          <a:xfrm>
            <a:off x="827584" y="1635646"/>
            <a:ext cx="7272808" cy="954107"/>
          </a:xfrm>
          <a:prstGeom prst="rect">
            <a:avLst/>
          </a:prstGeom>
        </p:spPr>
        <p:txBody>
          <a:bodyPr wrap="square">
            <a:spAutoFit/>
          </a:bodyPr>
          <a:lstStyle/>
          <a:p>
            <a:pPr marL="342900" indent="-342900" algn="just" eaLnBrk="1" hangingPunct="1">
              <a:buClr>
                <a:srgbClr val="FFC000"/>
              </a:buClr>
              <a:buFont typeface="+mj-lt"/>
              <a:buAutoNum type="arabicPeriod"/>
              <a:defRPr/>
            </a:pPr>
            <a:r>
              <a:rPr lang="es-CO" dirty="0">
                <a:solidFill>
                  <a:schemeClr val="bg1"/>
                </a:solidFill>
              </a:rPr>
              <a:t>Extender la propuesta a equipos del sexo opuesto.</a:t>
            </a:r>
          </a:p>
          <a:p>
            <a:pPr marL="342900" indent="-342900" algn="just" eaLnBrk="1" hangingPunct="1">
              <a:buClr>
                <a:srgbClr val="FFC000"/>
              </a:buClr>
              <a:buFont typeface="+mj-lt"/>
              <a:buAutoNum type="arabicPeriod"/>
              <a:defRPr/>
            </a:pPr>
            <a:endParaRPr lang="es-CO" dirty="0">
              <a:solidFill>
                <a:schemeClr val="bg1"/>
              </a:solidFill>
            </a:endParaRPr>
          </a:p>
          <a:p>
            <a:pPr marL="342900" indent="-342900" algn="just" eaLnBrk="1" hangingPunct="1">
              <a:buClr>
                <a:srgbClr val="FFC000"/>
              </a:buClr>
              <a:buFont typeface="+mj-lt"/>
              <a:buAutoNum type="arabicPeriod"/>
              <a:defRPr/>
            </a:pPr>
            <a:r>
              <a:rPr lang="es-CO" dirty="0">
                <a:solidFill>
                  <a:schemeClr val="bg1"/>
                </a:solidFill>
              </a:rPr>
              <a:t>Mejorar y ampliar los ejercicios diseñados, así como integrar la propuesta a otros componentes que permitan conformar un sistema de acciones más efectivo</a:t>
            </a:r>
            <a:r>
              <a:rPr lang="es-CO" b="1" dirty="0">
                <a:solidFill>
                  <a:schemeClr val="bg1"/>
                </a:solidFill>
              </a:rPr>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12" t="22032" r="24331" b="56376"/>
          <a:stretch/>
        </p:blipFill>
        <p:spPr bwMode="auto">
          <a:xfrm>
            <a:off x="3468209" y="-46082"/>
            <a:ext cx="1991557" cy="140009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p:nvPr/>
        </p:nvSpPr>
        <p:spPr>
          <a:xfrm>
            <a:off x="971600" y="483518"/>
            <a:ext cx="7056784" cy="417646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115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niglet"/>
              <a:ea typeface="Sniglet"/>
              <a:cs typeface="Sniglet"/>
              <a:sym typeface="Sniglet"/>
            </a:endParaRPr>
          </a:p>
        </p:txBody>
      </p:sp>
      <p:sp>
        <p:nvSpPr>
          <p:cNvPr id="292" name="Google Shape;292;p3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
        <p:nvSpPr>
          <p:cNvPr id="2" name="1 Rectángulo"/>
          <p:cNvSpPr/>
          <p:nvPr/>
        </p:nvSpPr>
        <p:spPr>
          <a:xfrm>
            <a:off x="1835695" y="915566"/>
            <a:ext cx="4606383" cy="2862322"/>
          </a:xfrm>
          <a:prstGeom prst="rect">
            <a:avLst/>
          </a:prstGeom>
        </p:spPr>
        <p:txBody>
          <a:bodyPr wrap="square">
            <a:spAutoFit/>
          </a:bodyPr>
          <a:lstStyle/>
          <a:p>
            <a:pPr algn="ctr">
              <a:defRPr/>
            </a:pPr>
            <a:r>
              <a:rPr lang="es-CO" sz="6000" dirty="0">
                <a:solidFill>
                  <a:srgbClr val="FFFF00"/>
                </a:solidFill>
              </a:rPr>
              <a:t>GRACIAS </a:t>
            </a:r>
            <a:endParaRPr lang="es-CO" sz="6000" dirty="0" smtClean="0">
              <a:solidFill>
                <a:srgbClr val="FFFF00"/>
              </a:solidFill>
            </a:endParaRPr>
          </a:p>
          <a:p>
            <a:pPr algn="ctr">
              <a:defRPr/>
            </a:pPr>
            <a:r>
              <a:rPr lang="es-CO" sz="6000" dirty="0" smtClean="0">
                <a:solidFill>
                  <a:srgbClr val="FFFF00"/>
                </a:solidFill>
              </a:rPr>
              <a:t>POR </a:t>
            </a:r>
            <a:r>
              <a:rPr lang="es-CO" sz="6000" dirty="0">
                <a:solidFill>
                  <a:srgbClr val="FFFF00"/>
                </a:solidFill>
              </a:rPr>
              <a:t>SU ATENCIÓN</a:t>
            </a:r>
          </a:p>
        </p:txBody>
      </p:sp>
      <p:sp>
        <p:nvSpPr>
          <p:cNvPr id="7" name="Google Shape;403;p37"/>
          <p:cNvSpPr/>
          <p:nvPr/>
        </p:nvSpPr>
        <p:spPr>
          <a:xfrm>
            <a:off x="6442078" y="555526"/>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5;p37"/>
          <p:cNvSpPr/>
          <p:nvPr/>
        </p:nvSpPr>
        <p:spPr>
          <a:xfrm>
            <a:off x="7236296" y="36311"/>
            <a:ext cx="1728192" cy="879255"/>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3"/>
          <p:cNvSpPr/>
          <p:nvPr/>
        </p:nvSpPr>
        <p:spPr>
          <a:xfrm>
            <a:off x="4950542" y="4936232"/>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42912" y="467433"/>
            <a:ext cx="602256" cy="637792"/>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7" name="6 Imagen"/>
          <p:cNvPicPr/>
          <p:nvPr/>
        </p:nvPicPr>
        <p:blipFill rotWithShape="1">
          <a:blip r:embed="rId3" cstate="print">
            <a:extLst>
              <a:ext uri="{28A0092B-C50C-407E-A947-70E740481C1C}">
                <a14:useLocalDpi xmlns:a14="http://schemas.microsoft.com/office/drawing/2010/main" val="0"/>
              </a:ext>
            </a:extLst>
          </a:blip>
          <a:srcRect l="68430" t="17880" r="6878" b="13722"/>
          <a:stretch/>
        </p:blipFill>
        <p:spPr bwMode="auto">
          <a:xfrm rot="2001691">
            <a:off x="6194794" y="2418943"/>
            <a:ext cx="2318692" cy="2596928"/>
          </a:xfrm>
          <a:prstGeom prst="rect">
            <a:avLst/>
          </a:prstGeom>
          <a:ln>
            <a:noFill/>
          </a:ln>
          <a:effectLst>
            <a:softEdge rad="112500"/>
          </a:effectLst>
          <a:extLst>
            <a:ext uri="{53640926-AAD7-44D8-BBD7-CCE9431645EC}">
              <a14:shadowObscured xmlns:a14="http://schemas.microsoft.com/office/drawing/2010/main"/>
            </a:ext>
          </a:extLst>
        </p:spPr>
      </p:pic>
      <p:sp>
        <p:nvSpPr>
          <p:cNvPr id="8" name="15 CuadroTexto"/>
          <p:cNvSpPr txBox="1">
            <a:spLocks noChangeArrowheads="1"/>
          </p:cNvSpPr>
          <p:nvPr/>
        </p:nvSpPr>
        <p:spPr bwMode="auto">
          <a:xfrm>
            <a:off x="853776" y="586274"/>
            <a:ext cx="3028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mj-lt"/>
                <a:cs typeface="Tahoma" pitchFamily="34" charset="0"/>
              </a:rPr>
              <a:t>Introducción</a:t>
            </a:r>
            <a:endParaRPr lang="es-ES_tradnl" altLang="es-CO" sz="2000" b="1" dirty="0">
              <a:solidFill>
                <a:srgbClr val="FFFF00"/>
              </a:solidFill>
              <a:latin typeface="+mj-lt"/>
              <a:cs typeface="Tahoma" pitchFamily="34" charset="0"/>
            </a:endParaRPr>
          </a:p>
        </p:txBody>
      </p:sp>
      <p:sp>
        <p:nvSpPr>
          <p:cNvPr id="3" name="2 Rectángulo"/>
          <p:cNvSpPr/>
          <p:nvPr/>
        </p:nvSpPr>
        <p:spPr>
          <a:xfrm>
            <a:off x="1043608" y="1131590"/>
            <a:ext cx="7704856" cy="523220"/>
          </a:xfrm>
          <a:prstGeom prst="rect">
            <a:avLst/>
          </a:prstGeom>
        </p:spPr>
        <p:txBody>
          <a:bodyPr wrap="square">
            <a:spAutoFit/>
          </a:bodyPr>
          <a:lstStyle/>
          <a:p>
            <a:r>
              <a:rPr lang="es-ES" dirty="0">
                <a:solidFill>
                  <a:schemeClr val="bg1"/>
                </a:solidFill>
              </a:rPr>
              <a:t>La resistencia como capacidad física implica llevar a cabo una actividad específica o integral durante el mayor tiempo posible. </a:t>
            </a:r>
          </a:p>
        </p:txBody>
      </p:sp>
      <p:pic>
        <p:nvPicPr>
          <p:cNvPr id="11" name="Imagen 8" descr="https://scontent.fuio3-1.fna.fbcdn.net/v/t1.15752-9/44521405_1531346733633583_9219376325700091904_n.jpg?_nc_cat=101&amp;_nc_ht=scontent.fuio3-1.fna&amp;oh=a6d637b7c2a856b05281823965e3f26e&amp;oe=5C46C744"/>
          <p:cNvPicPr/>
          <p:nvPr/>
        </p:nvPicPr>
        <p:blipFill>
          <a:blip r:embed="rId4">
            <a:extLst>
              <a:ext uri="{28A0092B-C50C-407E-A947-70E740481C1C}">
                <a14:useLocalDpi xmlns:a14="http://schemas.microsoft.com/office/drawing/2010/main" val="0"/>
              </a:ext>
            </a:extLst>
          </a:blip>
          <a:srcRect/>
          <a:stretch>
            <a:fillRect/>
          </a:stretch>
        </p:blipFill>
        <p:spPr bwMode="auto">
          <a:xfrm>
            <a:off x="588030" y="1851670"/>
            <a:ext cx="5208106" cy="2837568"/>
          </a:xfrm>
          <a:prstGeom prst="rect">
            <a:avLst/>
          </a:prstGeom>
          <a:ln>
            <a:noFill/>
          </a:ln>
          <a:effectLst>
            <a:softEdge rad="112500"/>
          </a:effectLst>
        </p:spPr>
      </p:pic>
      <p:sp>
        <p:nvSpPr>
          <p:cNvPr id="12" name="Google Shape;74;p13"/>
          <p:cNvSpPr/>
          <p:nvPr/>
        </p:nvSpPr>
        <p:spPr>
          <a:xfrm>
            <a:off x="425785" y="4833254"/>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4"/>
          <p:cNvSpPr/>
          <p:nvPr/>
        </p:nvSpPr>
        <p:spPr>
          <a:xfrm>
            <a:off x="107504" y="4214976"/>
            <a:ext cx="997109" cy="851138"/>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8" name="15 CuadroTexto"/>
          <p:cNvSpPr txBox="1">
            <a:spLocks noChangeArrowheads="1"/>
          </p:cNvSpPr>
          <p:nvPr/>
        </p:nvSpPr>
        <p:spPr bwMode="auto">
          <a:xfrm>
            <a:off x="669517" y="431800"/>
            <a:ext cx="1875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Problema</a:t>
            </a:r>
            <a:endParaRPr lang="es-ES_tradnl" altLang="es-CO" sz="2000" b="1" dirty="0">
              <a:solidFill>
                <a:srgbClr val="FFFF00"/>
              </a:solidFill>
              <a:latin typeface="Tahoma" pitchFamily="34" charset="0"/>
              <a:cs typeface="Tahoma" pitchFamily="34" charset="0"/>
            </a:endParaRPr>
          </a:p>
        </p:txBody>
      </p:sp>
      <p:pic>
        <p:nvPicPr>
          <p:cNvPr id="10" name="Imagen 8" descr="La imagen puede contener: una o varias personas, personas practicando deporte y exterior"/>
          <p:cNvPicPr/>
          <p:nvPr/>
        </p:nvPicPr>
        <p:blipFill rotWithShape="1">
          <a:blip r:embed="rId3">
            <a:extLst>
              <a:ext uri="{28A0092B-C50C-407E-A947-70E740481C1C}">
                <a14:useLocalDpi xmlns:a14="http://schemas.microsoft.com/office/drawing/2010/main" val="0"/>
              </a:ext>
            </a:extLst>
          </a:blip>
          <a:srcRect l="8995" t="7188" r="5574" b="9496"/>
          <a:stretch/>
        </p:blipFill>
        <p:spPr bwMode="auto">
          <a:xfrm>
            <a:off x="4563210" y="1621157"/>
            <a:ext cx="2385054" cy="2966817"/>
          </a:xfrm>
          <a:prstGeom prst="rect">
            <a:avLst/>
          </a:prstGeom>
          <a:ln>
            <a:noFill/>
          </a:ln>
          <a:effectLst>
            <a:softEdge rad="112500"/>
          </a:effectLst>
          <a:extLst>
            <a:ext uri="{53640926-AAD7-44D8-BBD7-CCE9431645EC}">
              <a14:shadowObscured xmlns:a14="http://schemas.microsoft.com/office/drawing/2010/main"/>
            </a:ext>
          </a:extLst>
        </p:spPr>
      </p:pic>
      <p:sp>
        <p:nvSpPr>
          <p:cNvPr id="4" name="3 Rectángulo"/>
          <p:cNvSpPr/>
          <p:nvPr/>
        </p:nvSpPr>
        <p:spPr>
          <a:xfrm>
            <a:off x="689192" y="915566"/>
            <a:ext cx="8059272" cy="738664"/>
          </a:xfrm>
          <a:prstGeom prst="rect">
            <a:avLst/>
          </a:prstGeom>
        </p:spPr>
        <p:txBody>
          <a:bodyPr wrap="square">
            <a:spAutoFit/>
          </a:bodyPr>
          <a:lstStyle/>
          <a:p>
            <a:pPr algn="just"/>
            <a:r>
              <a:rPr lang="es-ES" dirty="0">
                <a:solidFill>
                  <a:schemeClr val="bg1"/>
                </a:solidFill>
              </a:rPr>
              <a:t>¿Cómo desarrollar la capacidad física de resistencia en la etapa de pre-iniciación en futbolistas a través de actividades físicas y lúdicas específicas en la Escuela de Fútbol del Municipio de </a:t>
            </a:r>
            <a:r>
              <a:rPr lang="es-ES" dirty="0" smtClean="0">
                <a:solidFill>
                  <a:schemeClr val="bg1"/>
                </a:solidFill>
              </a:rPr>
              <a:t>Otavalo?</a:t>
            </a:r>
            <a:endParaRPr lang="es-ES" dirty="0">
              <a:solidFill>
                <a:schemeClr val="bg1"/>
              </a:solidFill>
            </a:endParaRPr>
          </a:p>
        </p:txBody>
      </p:sp>
      <p:sp>
        <p:nvSpPr>
          <p:cNvPr id="12" name="Google Shape;75;p13"/>
          <p:cNvSpPr/>
          <p:nvPr/>
        </p:nvSpPr>
        <p:spPr>
          <a:xfrm>
            <a:off x="107504" y="112904"/>
            <a:ext cx="602256" cy="637792"/>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p13"/>
          <p:cNvSpPr/>
          <p:nvPr/>
        </p:nvSpPr>
        <p:spPr>
          <a:xfrm>
            <a:off x="183511" y="2355726"/>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13"/>
          <p:cNvSpPr/>
          <p:nvPr/>
        </p:nvSpPr>
        <p:spPr>
          <a:xfrm>
            <a:off x="409388" y="2571750"/>
            <a:ext cx="993158" cy="5148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p13"/>
          <p:cNvSpPr/>
          <p:nvPr/>
        </p:nvSpPr>
        <p:spPr>
          <a:xfrm>
            <a:off x="689191" y="2808293"/>
            <a:ext cx="522595" cy="5148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p13"/>
          <p:cNvSpPr/>
          <p:nvPr/>
        </p:nvSpPr>
        <p:spPr>
          <a:xfrm>
            <a:off x="856863" y="2931790"/>
            <a:ext cx="307035" cy="5148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5" name="4 Imagen"/>
          <p:cNvPicPr/>
          <p:nvPr/>
        </p:nvPicPr>
        <p:blipFill rotWithShape="1">
          <a:blip r:embed="rId3"/>
          <a:srcRect l="33157" t="17881" r="16226" b="13421"/>
          <a:stretch/>
        </p:blipFill>
        <p:spPr bwMode="auto">
          <a:xfrm>
            <a:off x="5353947" y="2207950"/>
            <a:ext cx="3790053" cy="2935550"/>
          </a:xfrm>
          <a:prstGeom prst="rect">
            <a:avLst/>
          </a:prstGeom>
          <a:ln>
            <a:noFill/>
          </a:ln>
          <a:effectLst>
            <a:softEdge rad="112500"/>
          </a:effectLst>
          <a:extLst>
            <a:ext uri="{53640926-AAD7-44D8-BBD7-CCE9431645EC}">
              <a14:shadowObscured xmlns:a14="http://schemas.microsoft.com/office/drawing/2010/main"/>
            </a:ext>
          </a:extLst>
        </p:spPr>
      </p:pic>
      <p:sp>
        <p:nvSpPr>
          <p:cNvPr id="6" name="15 CuadroTexto"/>
          <p:cNvSpPr txBox="1">
            <a:spLocks noChangeArrowheads="1"/>
          </p:cNvSpPr>
          <p:nvPr/>
        </p:nvSpPr>
        <p:spPr bwMode="auto">
          <a:xfrm>
            <a:off x="250825" y="476250"/>
            <a:ext cx="25929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Objetivo General</a:t>
            </a:r>
            <a:endParaRPr lang="es-ES_tradnl" altLang="es-CO" sz="2000" b="1" dirty="0">
              <a:solidFill>
                <a:srgbClr val="FFFF00"/>
              </a:solidFill>
              <a:latin typeface="Tahoma" pitchFamily="34" charset="0"/>
              <a:cs typeface="Tahoma" pitchFamily="34" charset="0"/>
            </a:endParaRPr>
          </a:p>
        </p:txBody>
      </p:sp>
      <p:pic>
        <p:nvPicPr>
          <p:cNvPr id="8" name="Imagen 8" descr="La imagen puede contener: 41 personas, personas sonriendo, texto"/>
          <p:cNvPicPr/>
          <p:nvPr/>
        </p:nvPicPr>
        <p:blipFill rotWithShape="1">
          <a:blip r:embed="rId4">
            <a:extLst>
              <a:ext uri="{28A0092B-C50C-407E-A947-70E740481C1C}">
                <a14:useLocalDpi xmlns:a14="http://schemas.microsoft.com/office/drawing/2010/main" val="0"/>
              </a:ext>
            </a:extLst>
          </a:blip>
          <a:srcRect t="34709" b="8403"/>
          <a:stretch/>
        </p:blipFill>
        <p:spPr bwMode="auto">
          <a:xfrm>
            <a:off x="402377" y="2194430"/>
            <a:ext cx="4923780" cy="2393544"/>
          </a:xfrm>
          <a:prstGeom prst="rect">
            <a:avLst/>
          </a:prstGeom>
          <a:ln>
            <a:noFill/>
          </a:ln>
          <a:effectLst>
            <a:softEdge rad="112500"/>
          </a:effectLst>
          <a:extLst>
            <a:ext uri="{53640926-AAD7-44D8-BBD7-CCE9431645EC}">
              <a14:shadowObscured xmlns:a14="http://schemas.microsoft.com/office/drawing/2010/main"/>
            </a:ext>
          </a:extLst>
        </p:spPr>
      </p:pic>
      <p:pic>
        <p:nvPicPr>
          <p:cNvPr id="9" name="Picture 9" descr="jugadores de fÃºtbo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80617" y="2194430"/>
            <a:ext cx="2990141" cy="2753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557808" y="1484313"/>
            <a:ext cx="8217892" cy="523220"/>
          </a:xfrm>
          <a:prstGeom prst="rect">
            <a:avLst/>
          </a:prstGeom>
        </p:spPr>
        <p:txBody>
          <a:bodyPr wrap="square">
            <a:spAutoFit/>
          </a:bodyPr>
          <a:lstStyle/>
          <a:p>
            <a:pPr algn="just"/>
            <a:r>
              <a:rPr lang="es-ES" dirty="0">
                <a:solidFill>
                  <a:schemeClr val="bg1"/>
                </a:solidFill>
              </a:rPr>
              <a:t>Desarrollar la capacidad física de resistencia en la etapa de pre-iniciación en futbolistas a través de actividades físicas y lúdicas específicas en la Escuela de Fútbol del Municipio de </a:t>
            </a:r>
            <a:r>
              <a:rPr lang="es-ES" dirty="0" smtClean="0">
                <a:solidFill>
                  <a:schemeClr val="bg1"/>
                </a:solidFill>
              </a:rPr>
              <a:t>Otavalo ?</a:t>
            </a:r>
            <a:endParaRPr lang="es-E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6"/>
          <p:cNvSpPr/>
          <p:nvPr/>
        </p:nvSpPr>
        <p:spPr>
          <a:xfrm>
            <a:off x="117646" y="136728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334076" y="1562462"/>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9" name="Google Shape;145;p21"/>
          <p:cNvPicPr preferRelativeResize="0"/>
          <p:nvPr/>
        </p:nvPicPr>
        <p:blipFill>
          <a:blip r:embed="rId3">
            <a:alphaModFix/>
          </a:blip>
          <a:stretch>
            <a:fillRect/>
          </a:stretch>
        </p:blipFill>
        <p:spPr>
          <a:xfrm>
            <a:off x="6156176" y="2283718"/>
            <a:ext cx="2711573" cy="2729614"/>
          </a:xfrm>
          <a:prstGeom prst="ellipse">
            <a:avLst/>
          </a:prstGeom>
          <a:noFill/>
          <a:ln w="28575" cap="flat" cmpd="sng">
            <a:solidFill>
              <a:srgbClr val="2E3037"/>
            </a:solidFill>
            <a:prstDash val="solid"/>
            <a:round/>
            <a:headEnd type="none" w="sm" len="sm"/>
            <a:tailEnd type="none" w="sm" len="sm"/>
          </a:ln>
        </p:spPr>
      </p:pic>
      <p:sp>
        <p:nvSpPr>
          <p:cNvPr id="10" name="15 CuadroTexto"/>
          <p:cNvSpPr txBox="1">
            <a:spLocks noChangeArrowheads="1"/>
          </p:cNvSpPr>
          <p:nvPr/>
        </p:nvSpPr>
        <p:spPr bwMode="auto">
          <a:xfrm>
            <a:off x="417513" y="195263"/>
            <a:ext cx="3002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Objetivos Específicos</a:t>
            </a:r>
            <a:endParaRPr lang="es-ES_tradnl" altLang="es-CO" sz="2000" b="1" dirty="0">
              <a:solidFill>
                <a:srgbClr val="FFFF00"/>
              </a:solidFill>
              <a:latin typeface="Tahoma" pitchFamily="34" charset="0"/>
              <a:cs typeface="Tahoma" pitchFamily="34" charset="0"/>
            </a:endParaRPr>
          </a:p>
        </p:txBody>
      </p:sp>
      <p:pic>
        <p:nvPicPr>
          <p:cNvPr id="12" name="Picture 9" descr="vx2kj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283719"/>
            <a:ext cx="2711573" cy="27296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906340" y="595373"/>
            <a:ext cx="7449869" cy="2637710"/>
          </a:xfrm>
          <a:prstGeom prst="rect">
            <a:avLst/>
          </a:prstGeom>
        </p:spPr>
        <p:txBody>
          <a:bodyPr wrap="square">
            <a:spAutoFit/>
          </a:bodyPr>
          <a:lstStyle/>
          <a:p>
            <a:pPr marL="342900" indent="-342900" algn="just">
              <a:lnSpc>
                <a:spcPct val="150000"/>
              </a:lnSpc>
              <a:buClr>
                <a:srgbClr val="FFFF00"/>
              </a:buClr>
              <a:buFont typeface="+mj-lt"/>
              <a:buAutoNum type="arabicPeriod"/>
            </a:pPr>
            <a:r>
              <a:rPr lang="es-ES" dirty="0">
                <a:solidFill>
                  <a:schemeClr val="bg1"/>
                </a:solidFill>
              </a:rPr>
              <a:t>Delimitar los fundamentos teóricos y metodológicos específicos para el desarrollo de la resistencia en las etapas de pre-iniciación, con énfasis en el fútbol</a:t>
            </a:r>
            <a:r>
              <a:rPr lang="es-ES" dirty="0" smtClean="0">
                <a:solidFill>
                  <a:schemeClr val="bg1"/>
                </a:solidFill>
              </a:rPr>
              <a:t>.</a:t>
            </a:r>
            <a:endParaRPr lang="es-ES" dirty="0">
              <a:solidFill>
                <a:schemeClr val="bg1"/>
              </a:solidFill>
            </a:endParaRPr>
          </a:p>
          <a:p>
            <a:pPr marL="342900" indent="-342900" algn="just">
              <a:lnSpc>
                <a:spcPct val="150000"/>
              </a:lnSpc>
              <a:buClr>
                <a:srgbClr val="FFC000"/>
              </a:buClr>
              <a:buFont typeface="+mj-lt"/>
              <a:buAutoNum type="arabicPeriod"/>
            </a:pPr>
            <a:r>
              <a:rPr lang="es-ES" dirty="0">
                <a:solidFill>
                  <a:schemeClr val="bg1"/>
                </a:solidFill>
              </a:rPr>
              <a:t>Diagnosticar anticipadamente el nivel de resistencia específica que posee la muestra estudiada de niños para la etapa de pre-iniciación deportiva en el fútbol</a:t>
            </a:r>
            <a:r>
              <a:rPr lang="es-ES" dirty="0" smtClean="0">
                <a:solidFill>
                  <a:schemeClr val="bg1"/>
                </a:solidFill>
              </a:rPr>
              <a:t>.</a:t>
            </a:r>
            <a:endParaRPr lang="es-ES" dirty="0">
              <a:solidFill>
                <a:schemeClr val="bg1"/>
              </a:solidFill>
            </a:endParaRPr>
          </a:p>
          <a:p>
            <a:pPr marL="342900" indent="-342900" algn="just">
              <a:lnSpc>
                <a:spcPct val="150000"/>
              </a:lnSpc>
              <a:buClr>
                <a:srgbClr val="FFC000"/>
              </a:buClr>
              <a:buFont typeface="+mj-lt"/>
              <a:buAutoNum type="arabicPeriod"/>
            </a:pPr>
            <a:r>
              <a:rPr lang="es-ES" dirty="0">
                <a:solidFill>
                  <a:schemeClr val="bg1"/>
                </a:solidFill>
              </a:rPr>
              <a:t>Diseñar un grupo de ejercicios específicos y lúdicos que permitan un desarrollo de la capacidad de resistencia en la muestra estudiada.</a:t>
            </a:r>
          </a:p>
          <a:p>
            <a:pPr marL="342900" indent="-342900" algn="just">
              <a:lnSpc>
                <a:spcPct val="150000"/>
              </a:lnSpc>
              <a:buClr>
                <a:srgbClr val="FFC000"/>
              </a:buClr>
              <a:buFont typeface="+mj-lt"/>
              <a:buAutoNum type="arabicPeriod"/>
            </a:pPr>
            <a:r>
              <a:rPr lang="es-ES" dirty="0">
                <a:solidFill>
                  <a:schemeClr val="bg1"/>
                </a:solidFill>
              </a:rPr>
              <a:t>Evaluar los alcances de la estrategia para el desarrollo de la capacidad física resistencia en los futuros futbolistas.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12" name="Google Shape;112;p17"/>
          <p:cNvGrpSpPr/>
          <p:nvPr/>
        </p:nvGrpSpPr>
        <p:grpSpPr>
          <a:xfrm rot="2011211">
            <a:off x="3531588" y="604298"/>
            <a:ext cx="1046869" cy="269659"/>
            <a:chOff x="271125" y="812725"/>
            <a:chExt cx="766525" cy="221725"/>
          </a:xfrm>
        </p:grpSpPr>
        <p:sp>
          <p:nvSpPr>
            <p:cNvPr id="113" name="Google Shape;113;p1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5" name="Google Shape;270;p29"/>
          <p:cNvGrpSpPr/>
          <p:nvPr/>
        </p:nvGrpSpPr>
        <p:grpSpPr>
          <a:xfrm flipH="1">
            <a:off x="13280" y="391394"/>
            <a:ext cx="1028910" cy="544775"/>
            <a:chOff x="2594050" y="1631825"/>
            <a:chExt cx="439625" cy="439625"/>
          </a:xfrm>
        </p:grpSpPr>
        <p:sp>
          <p:nvSpPr>
            <p:cNvPr id="16" name="Google Shape;271;p2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p2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p2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4;p2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15 CuadroTexto"/>
          <p:cNvSpPr txBox="1">
            <a:spLocks noChangeArrowheads="1"/>
          </p:cNvSpPr>
          <p:nvPr/>
        </p:nvSpPr>
        <p:spPr bwMode="auto">
          <a:xfrm>
            <a:off x="1187624" y="715512"/>
            <a:ext cx="2676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Hipótesis</a:t>
            </a:r>
            <a:endParaRPr lang="es-ES_tradnl" altLang="es-CO" sz="2000" b="1" dirty="0">
              <a:solidFill>
                <a:srgbClr val="FFFF00"/>
              </a:solidFill>
              <a:latin typeface="Tahoma" pitchFamily="34" charset="0"/>
              <a:cs typeface="Tahoma" pitchFamily="34" charset="0"/>
            </a:endParaRPr>
          </a:p>
        </p:txBody>
      </p:sp>
      <p:sp>
        <p:nvSpPr>
          <p:cNvPr id="2" name="1 Rectángulo"/>
          <p:cNvSpPr/>
          <p:nvPr/>
        </p:nvSpPr>
        <p:spPr>
          <a:xfrm>
            <a:off x="402195" y="1140590"/>
            <a:ext cx="8327333" cy="523220"/>
          </a:xfrm>
          <a:prstGeom prst="rect">
            <a:avLst/>
          </a:prstGeom>
        </p:spPr>
        <p:txBody>
          <a:bodyPr wrap="square">
            <a:spAutoFit/>
          </a:bodyPr>
          <a:lstStyle/>
          <a:p>
            <a:pPr algn="just" eaLnBrk="1" hangingPunct="1">
              <a:defRPr/>
            </a:pPr>
            <a:r>
              <a:rPr lang="es-CO" dirty="0">
                <a:solidFill>
                  <a:schemeClr val="bg1"/>
                </a:solidFill>
              </a:rPr>
              <a:t>El diseño e implementación de actividades físicas y lúdicas específicas de resistencia física, </a:t>
            </a:r>
            <a:r>
              <a:rPr lang="es-CO" dirty="0" smtClean="0">
                <a:solidFill>
                  <a:schemeClr val="bg1"/>
                </a:solidFill>
              </a:rPr>
              <a:t>posibilitó </a:t>
            </a:r>
            <a:r>
              <a:rPr lang="es-CO" dirty="0">
                <a:solidFill>
                  <a:schemeClr val="bg1"/>
                </a:solidFill>
              </a:rPr>
              <a:t>incrementar dicha capacidad en futuros futbolistas en la Escuela de Fútbol del Municipio de Otavalo?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760235"/>
            <a:ext cx="4968552" cy="30578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4" name="Google Shape;124;p18"/>
          <p:cNvSpPr/>
          <p:nvPr/>
        </p:nvSpPr>
        <p:spPr>
          <a:xfrm>
            <a:off x="901669" y="1419622"/>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1154592" y="1645117"/>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1" name="15 CuadroTexto"/>
          <p:cNvSpPr txBox="1">
            <a:spLocks noChangeArrowheads="1"/>
          </p:cNvSpPr>
          <p:nvPr/>
        </p:nvSpPr>
        <p:spPr bwMode="auto">
          <a:xfrm>
            <a:off x="684213" y="355600"/>
            <a:ext cx="3167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Tipo de Investigación</a:t>
            </a:r>
            <a:endParaRPr lang="es-ES_tradnl" altLang="es-CO" sz="2000" b="1" dirty="0">
              <a:solidFill>
                <a:srgbClr val="FFFF00"/>
              </a:solidFill>
              <a:latin typeface="Tahoma" pitchFamily="34" charset="0"/>
              <a:cs typeface="Tahoma" pitchFamily="34" charset="0"/>
            </a:endParaRPr>
          </a:p>
        </p:txBody>
      </p:sp>
      <p:pic>
        <p:nvPicPr>
          <p:cNvPr id="13" name="Imagen 7" descr="https://scontent.fuio3-1.fna.fbcdn.net/v/t1.15752-9/44575404_286108782000513_3534167148647677952_n.jpg?_nc_cat=103&amp;_nc_ht=scontent.fuio3-1.fna&amp;oh=98c8842847917e88c94c919181ed9398&amp;oe=5C4D99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637742"/>
            <a:ext cx="5613400" cy="3160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27584" y="779011"/>
            <a:ext cx="7848872" cy="523220"/>
          </a:xfrm>
          <a:prstGeom prst="rect">
            <a:avLst/>
          </a:prstGeom>
        </p:spPr>
        <p:txBody>
          <a:bodyPr wrap="square">
            <a:spAutoFit/>
          </a:bodyPr>
          <a:lstStyle/>
          <a:p>
            <a:r>
              <a:rPr lang="es-ES" dirty="0">
                <a:solidFill>
                  <a:schemeClr val="bg1"/>
                </a:solidFill>
              </a:rPr>
              <a:t>Por otra parte, se aplicó la investigación de tipo correlacional y explicativa al comparar y analizar el efecto de una variable sobre otra, siendo esencialmente una investigación de tipo mixta.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7" name="Google Shape;137;p19"/>
          <p:cNvSpPr txBox="1">
            <a:spLocks noGrp="1"/>
          </p:cNvSpPr>
          <p:nvPr>
            <p:ph type="sldNum" idx="12"/>
          </p:nvPr>
        </p:nvSpPr>
        <p:spPr>
          <a:xfrm>
            <a:off x="4296728" y="4803741"/>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13" name="15 CuadroTexto"/>
          <p:cNvSpPr txBox="1">
            <a:spLocks noChangeArrowheads="1"/>
          </p:cNvSpPr>
          <p:nvPr/>
        </p:nvSpPr>
        <p:spPr bwMode="auto">
          <a:xfrm>
            <a:off x="676275" y="466725"/>
            <a:ext cx="3031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w Cen MT" pitchFamily="34" charset="0"/>
              </a:defRPr>
            </a:lvl1pPr>
            <a:lvl2pPr marL="742950" indent="-285750">
              <a:defRPr sz="2000">
                <a:solidFill>
                  <a:schemeClr val="tx1"/>
                </a:solidFill>
                <a:latin typeface="Tw Cen MT" pitchFamily="34" charset="0"/>
              </a:defRPr>
            </a:lvl2pPr>
            <a:lvl3pPr>
              <a:defRPr>
                <a:solidFill>
                  <a:schemeClr val="tx1"/>
                </a:solidFill>
                <a:latin typeface="Tw Cen MT" pitchFamily="34" charset="0"/>
              </a:defRPr>
            </a:lvl3pPr>
            <a:lvl4pPr>
              <a:defRPr sz="1600">
                <a:solidFill>
                  <a:schemeClr val="tx1"/>
                </a:solidFill>
                <a:latin typeface="Tw Cen MT" pitchFamily="34" charset="0"/>
              </a:defRPr>
            </a:lvl4pPr>
            <a:lvl5pPr>
              <a:defRPr sz="1600">
                <a:solidFill>
                  <a:schemeClr val="tx1"/>
                </a:solidFill>
                <a:latin typeface="Tw Cen MT" pitchFamily="34" charset="0"/>
              </a:defRPr>
            </a:lvl5pPr>
            <a:lvl6pPr eaLnBrk="0" fontAlgn="base" hangingPunct="0">
              <a:spcAft>
                <a:spcPct val="0"/>
              </a:spcAft>
              <a:buFont typeface="Arial" charset="0"/>
              <a:defRPr sz="1600">
                <a:solidFill>
                  <a:schemeClr val="tx1"/>
                </a:solidFill>
                <a:latin typeface="Tw Cen MT" pitchFamily="34" charset="0"/>
              </a:defRPr>
            </a:lvl6pPr>
            <a:lvl7pPr eaLnBrk="0" fontAlgn="base" hangingPunct="0">
              <a:spcAft>
                <a:spcPct val="0"/>
              </a:spcAft>
              <a:buFont typeface="Arial" charset="0"/>
              <a:defRPr sz="1600">
                <a:solidFill>
                  <a:schemeClr val="tx1"/>
                </a:solidFill>
                <a:latin typeface="Tw Cen MT" pitchFamily="34" charset="0"/>
              </a:defRPr>
            </a:lvl7pPr>
            <a:lvl8pPr eaLnBrk="0" fontAlgn="base" hangingPunct="0">
              <a:spcAft>
                <a:spcPct val="0"/>
              </a:spcAft>
              <a:buFont typeface="Arial" charset="0"/>
              <a:defRPr sz="1600">
                <a:solidFill>
                  <a:schemeClr val="tx1"/>
                </a:solidFill>
                <a:latin typeface="Tw Cen MT" pitchFamily="34" charset="0"/>
              </a:defRPr>
            </a:lvl8pPr>
            <a:lvl9pPr eaLnBrk="0" fontAlgn="base" hangingPunct="0">
              <a:spcAft>
                <a:spcPct val="0"/>
              </a:spcAft>
              <a:buFont typeface="Arial" charset="0"/>
              <a:defRPr sz="1600">
                <a:solidFill>
                  <a:schemeClr val="tx1"/>
                </a:solidFill>
                <a:latin typeface="Tw Cen MT" pitchFamily="34" charset="0"/>
              </a:defRPr>
            </a:lvl9pPr>
          </a:lstStyle>
          <a:p>
            <a:pPr eaLnBrk="1" hangingPunct="1"/>
            <a:r>
              <a:rPr lang="es-CO" altLang="es-CO" sz="2000" b="1" dirty="0">
                <a:solidFill>
                  <a:srgbClr val="FFFF00"/>
                </a:solidFill>
                <a:latin typeface="Tahoma" pitchFamily="34" charset="0"/>
                <a:cs typeface="Tahoma" pitchFamily="34" charset="0"/>
              </a:rPr>
              <a:t>Población y Muestra</a:t>
            </a:r>
            <a:endParaRPr lang="es-ES_tradnl" altLang="es-CO" sz="2000" b="1" dirty="0">
              <a:solidFill>
                <a:srgbClr val="FFFF00"/>
              </a:solidFill>
              <a:latin typeface="Tahoma" pitchFamily="34" charset="0"/>
              <a:cs typeface="Tahoma" pitchFamily="34" charset="0"/>
            </a:endParaRPr>
          </a:p>
        </p:txBody>
      </p:sp>
      <p:pic>
        <p:nvPicPr>
          <p:cNvPr id="1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06995"/>
            <a:ext cx="4968701"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827584" y="1140590"/>
            <a:ext cx="7920880" cy="523220"/>
          </a:xfrm>
          <a:prstGeom prst="rect">
            <a:avLst/>
          </a:prstGeom>
        </p:spPr>
        <p:txBody>
          <a:bodyPr wrap="square">
            <a:spAutoFit/>
          </a:bodyPr>
          <a:lstStyle/>
          <a:p>
            <a:r>
              <a:rPr lang="es-ES" dirty="0">
                <a:solidFill>
                  <a:schemeClr val="bg1"/>
                </a:solidFill>
              </a:rPr>
              <a:t>Se investigó una muestra de 30 niños, estudiantes de nivel primario de la Escuela de fútbol del Municipio de Otavalo, cuyo rango etario oscila entre los 10-12 años de edad. </a:t>
            </a:r>
          </a:p>
        </p:txBody>
      </p:sp>
      <p:sp>
        <p:nvSpPr>
          <p:cNvPr id="8" name="Google Shape;347;p38"/>
          <p:cNvSpPr/>
          <p:nvPr/>
        </p:nvSpPr>
        <p:spPr>
          <a:xfrm>
            <a:off x="95925" y="2112750"/>
            <a:ext cx="1451590" cy="1539120"/>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1158</Words>
  <Application>Microsoft Office PowerPoint</Application>
  <PresentationFormat>Presentación en pantalla (16:9)</PresentationFormat>
  <Paragraphs>94</Paragraphs>
  <Slides>22</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Sniglet</vt:lpstr>
      <vt:lpstr>Tahoma</vt:lpstr>
      <vt:lpstr>Walter Turncoat</vt:lpstr>
      <vt:lpstr>Ursula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SERVER</dc:creator>
  <cp:lastModifiedBy>Full name</cp:lastModifiedBy>
  <cp:revision>59</cp:revision>
  <dcterms:modified xsi:type="dcterms:W3CDTF">2018-12-13T11:23:14Z</dcterms:modified>
</cp:coreProperties>
</file>