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drawings/drawing1.xml" ContentType="application/vnd.openxmlformats-officedocument.drawingml.chartshapes+xml"/>
  <Override PartName="/ppt/charts/chart9.xml" ContentType="application/vnd.openxmlformats-officedocument.drawingml.chart+xml"/>
  <Override PartName="/ppt/theme/themeOverride9.xml" ContentType="application/vnd.openxmlformats-officedocument.themeOverride+xml"/>
  <Override PartName="/ppt/drawings/drawing2.xml" ContentType="application/vnd.openxmlformats-officedocument.drawingml.chartshapes+xml"/>
  <Override PartName="/ppt/charts/chart10.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2.xml" ContentType="application/vnd.openxmlformats-officedocument.themeOverr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79" r:id="rId3"/>
    <p:sldId id="318" r:id="rId4"/>
    <p:sldId id="317" r:id="rId5"/>
    <p:sldId id="283" r:id="rId6"/>
    <p:sldId id="286" r:id="rId7"/>
    <p:sldId id="284" r:id="rId8"/>
    <p:sldId id="319" r:id="rId9"/>
    <p:sldId id="320" r:id="rId10"/>
    <p:sldId id="321" r:id="rId11"/>
    <p:sldId id="323" r:id="rId12"/>
    <p:sldId id="322" r:id="rId13"/>
    <p:sldId id="338" r:id="rId14"/>
    <p:sldId id="287" r:id="rId15"/>
    <p:sldId id="288" r:id="rId16"/>
    <p:sldId id="281" r:id="rId17"/>
    <p:sldId id="285" r:id="rId18"/>
    <p:sldId id="289" r:id="rId19"/>
    <p:sldId id="324" r:id="rId20"/>
    <p:sldId id="325" r:id="rId21"/>
    <p:sldId id="290" r:id="rId22"/>
    <p:sldId id="291" r:id="rId23"/>
    <p:sldId id="292" r:id="rId24"/>
    <p:sldId id="293" r:id="rId25"/>
    <p:sldId id="294" r:id="rId26"/>
    <p:sldId id="295" r:id="rId27"/>
    <p:sldId id="296" r:id="rId28"/>
    <p:sldId id="297" r:id="rId29"/>
    <p:sldId id="298" r:id="rId30"/>
    <p:sldId id="339" r:id="rId31"/>
    <p:sldId id="300" r:id="rId32"/>
    <p:sldId id="301" r:id="rId33"/>
    <p:sldId id="302" r:id="rId34"/>
    <p:sldId id="340" r:id="rId35"/>
    <p:sldId id="256" r:id="rId36"/>
    <p:sldId id="257" r:id="rId37"/>
    <p:sldId id="258" r:id="rId38"/>
    <p:sldId id="259" r:id="rId39"/>
    <p:sldId id="260" r:id="rId40"/>
    <p:sldId id="261" r:id="rId41"/>
    <p:sldId id="262" r:id="rId42"/>
    <p:sldId id="263" r:id="rId43"/>
    <p:sldId id="264" r:id="rId44"/>
    <p:sldId id="265" r:id="rId45"/>
    <p:sldId id="266" r:id="rId46"/>
    <p:sldId id="267" r:id="rId47"/>
    <p:sldId id="268" r:id="rId48"/>
    <p:sldId id="269" r:id="rId49"/>
    <p:sldId id="270" r:id="rId50"/>
    <p:sldId id="271" r:id="rId51"/>
    <p:sldId id="272" r:id="rId52"/>
    <p:sldId id="273" r:id="rId53"/>
    <p:sldId id="274" r:id="rId54"/>
    <p:sldId id="275" r:id="rId55"/>
    <p:sldId id="276" r:id="rId56"/>
    <p:sldId id="344" r:id="rId57"/>
    <p:sldId id="277" r:id="rId58"/>
    <p:sldId id="278" r:id="rId59"/>
    <p:sldId id="345" r:id="rId60"/>
    <p:sldId id="346" r:id="rId61"/>
    <p:sldId id="341" r:id="rId62"/>
    <p:sldId id="342" r:id="rId63"/>
    <p:sldId id="343" r:id="rId64"/>
    <p:sldId id="326" r:id="rId65"/>
    <p:sldId id="327" r:id="rId66"/>
    <p:sldId id="328" r:id="rId67"/>
    <p:sldId id="329" r:id="rId68"/>
    <p:sldId id="330" r:id="rId69"/>
    <p:sldId id="331" r:id="rId70"/>
    <p:sldId id="332" r:id="rId71"/>
    <p:sldId id="333" r:id="rId72"/>
    <p:sldId id="334" r:id="rId73"/>
    <p:sldId id="335" r:id="rId74"/>
    <p:sldId id="336" r:id="rId75"/>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lene encalada" initials="me" lastIdx="3" clrIdx="0">
    <p:extLst>
      <p:ext uri="{19B8F6BF-5375-455C-9EA6-DF929625EA0E}">
        <p15:presenceInfo xmlns:p15="http://schemas.microsoft.com/office/powerpoint/2012/main" userId="c90f072a53eed04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434" autoAdjust="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Hoja_de_c_lculo_de_Microsoft_Excel4.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Hoja_de_c_lculo_de_Microsoft_Excel24.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Hoja_de_c_lculo_de_Microsoft_Excel26.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Hoja_de_c_lculo_de_Microsoft_Excel28.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Hoja_de_c_lculo_de_Microsoft_Excel9.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Hoja_de_c_lculo_de_Microsoft_Excel10.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Hoja_de_c_lculo_de_Microsoft_Excel12.xlsx"/></Relationships>
</file>

<file path=ppt/charts/_rels/chart5.xml.rels><?xml version="1.0" encoding="UTF-8" standalone="yes"?>
<Relationships xmlns="http://schemas.openxmlformats.org/package/2006/relationships"><Relationship Id="rId2" Type="http://schemas.openxmlformats.org/officeDocument/2006/relationships/package" Target="../embeddings/Hoja_de_c_lculo_de_Microsoft_Excel1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Hoja_de_c_lculo_de_Microsoft_Excel16.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Hoja_de_c_lculo_de_Microsoft_Excel18.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Hoja_de_c_lculo_de_Microsoft_Excel20.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Hoja_de_c_lculo_de_Microsoft_Excel22.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1F497D">
                  <a:lumMod val="60000"/>
                  <a:lumOff val="40000"/>
                </a:srgbClr>
              </a:solidFill>
              <a:ln>
                <a:noFill/>
              </a:ln>
              <a:effectLst/>
            </c:spPr>
          </c:dPt>
          <c:dPt>
            <c:idx val="1"/>
            <c:invertIfNegative val="0"/>
            <c:bubble3D val="0"/>
            <c:spPr>
              <a:solidFill>
                <a:srgbClr val="C0504D"/>
              </a:solidFill>
              <a:ln>
                <a:noFill/>
              </a:ln>
              <a:effectLst/>
            </c:spPr>
          </c:dPt>
          <c:dPt>
            <c:idx val="2"/>
            <c:invertIfNegative val="0"/>
            <c:bubble3D val="0"/>
            <c:spPr>
              <a:solidFill>
                <a:srgbClr val="92D050"/>
              </a:solidFill>
              <a:ln>
                <a:noFill/>
              </a:ln>
              <a:effectLst/>
            </c:spPr>
          </c:dPt>
          <c:dPt>
            <c:idx val="3"/>
            <c:invertIfNegative val="0"/>
            <c:bubble3D val="0"/>
            <c:spPr>
              <a:solidFill>
                <a:srgbClr val="7030A0"/>
              </a:solidFill>
              <a:ln>
                <a:noFill/>
              </a:ln>
              <a:effectLst/>
            </c:spPr>
          </c:dPt>
          <c:dPt>
            <c:idx val="4"/>
            <c:invertIfNegative val="0"/>
            <c:bubble3D val="0"/>
            <c:spPr>
              <a:solidFill>
                <a:srgbClr val="F79646">
                  <a:lumMod val="75000"/>
                </a:srgbClr>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institución!$A$2:$E$2</c:f>
              <c:strCache>
                <c:ptCount val="5"/>
                <c:pt idx="0">
                  <c:v>Hospital de Los Valles</c:v>
                </c:pt>
                <c:pt idx="1">
                  <c:v>Centro de Atención Ambulatorio Hospital del día Central Quito IESS</c:v>
                </c:pt>
                <c:pt idx="2">
                  <c:v>Hospital Alberto Correa Cornejo </c:v>
                </c:pt>
                <c:pt idx="3">
                  <c:v>Hospital  Pablo Arturo Suárez</c:v>
                </c:pt>
                <c:pt idx="4">
                  <c:v>Total</c:v>
                </c:pt>
              </c:strCache>
            </c:strRef>
          </c:cat>
          <c:val>
            <c:numRef>
              <c:f>institución!$A$3:$E$3</c:f>
              <c:numCache>
                <c:formatCode>General</c:formatCode>
                <c:ptCount val="5"/>
                <c:pt idx="0">
                  <c:v>46</c:v>
                </c:pt>
                <c:pt idx="1">
                  <c:v>29</c:v>
                </c:pt>
                <c:pt idx="2">
                  <c:v>33</c:v>
                </c:pt>
                <c:pt idx="3">
                  <c:v>47</c:v>
                </c:pt>
                <c:pt idx="4">
                  <c:v>155</c:v>
                </c:pt>
              </c:numCache>
            </c:numRef>
          </c:val>
        </c:ser>
        <c:dLbls>
          <c:dLblPos val="outEnd"/>
          <c:showLegendKey val="0"/>
          <c:showVal val="1"/>
          <c:showCatName val="0"/>
          <c:showSerName val="0"/>
          <c:showPercent val="0"/>
          <c:showBubbleSize val="0"/>
        </c:dLbls>
        <c:gapWidth val="219"/>
        <c:overlap val="-27"/>
        <c:axId val="206407048"/>
        <c:axId val="206407440"/>
      </c:barChart>
      <c:catAx>
        <c:axId val="206407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MX"/>
          </a:p>
        </c:txPr>
        <c:crossAx val="206407440"/>
        <c:crosses val="autoZero"/>
        <c:auto val="1"/>
        <c:lblAlgn val="ctr"/>
        <c:lblOffset val="100"/>
        <c:noMultiLvlLbl val="0"/>
      </c:catAx>
      <c:valAx>
        <c:axId val="2064074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2064070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MX"/>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'9.EXISTE EL SSO'!$M$28</c:f>
              <c:strCache>
                <c:ptCount val="1"/>
                <c:pt idx="0">
                  <c:v>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'9.EXISTE EL SSO'!$L$29:$L$31</c:f>
              <c:strCache>
                <c:ptCount val="3"/>
                <c:pt idx="0">
                  <c:v>Si</c:v>
                </c:pt>
                <c:pt idx="1">
                  <c:v>No</c:v>
                </c:pt>
                <c:pt idx="2">
                  <c:v>Total </c:v>
                </c:pt>
              </c:strCache>
            </c:strRef>
          </c:cat>
          <c:val>
            <c:numRef>
              <c:f>'9.EXISTE EL SSO'!$M$29:$M$31</c:f>
              <c:numCache>
                <c:formatCode>General</c:formatCode>
                <c:ptCount val="3"/>
                <c:pt idx="0">
                  <c:v>152</c:v>
                </c:pt>
                <c:pt idx="1">
                  <c:v>3</c:v>
                </c:pt>
                <c:pt idx="2">
                  <c:v>155</c:v>
                </c:pt>
              </c:numCache>
            </c:numRef>
          </c:val>
        </c:ser>
        <c:ser>
          <c:idx val="1"/>
          <c:order val="1"/>
          <c:tx>
            <c:strRef>
              <c:f>'9.EXISTE EL SSO'!$N$28</c:f>
              <c:strCache>
                <c:ptCount val="1"/>
                <c:pt idx="0">
                  <c:v>%</c:v>
                </c:pt>
              </c:strCache>
            </c:strRef>
          </c:tx>
          <c:spPr>
            <a:solidFill>
              <a:schemeClr val="accent2"/>
            </a:solidFill>
            <a:ln>
              <a:noFill/>
            </a:ln>
            <a:effectLst/>
          </c:spPr>
          <c:invertIfNegative val="0"/>
          <c:dLbls>
            <c:dLbl>
              <c:idx val="0"/>
              <c:layout/>
              <c:tx>
                <c:rich>
                  <a:bodyPr/>
                  <a:lstStyle/>
                  <a:p>
                    <a:r>
                      <a:rPr lang="en-US"/>
                      <a:t>98%</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fld id="{B04068C0-C0DD-4F70-AC6D-2FDB5DD4C8CB}" type="VALUE">
                      <a:rPr lang="en-US"/>
                      <a:pPr/>
                      <a:t>[VALOR]</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2"/>
              <c:layout/>
              <c:tx>
                <c:rich>
                  <a:bodyPr/>
                  <a:lstStyle/>
                  <a:p>
                    <a:fld id="{70B29C89-B1FB-4ACF-AF3F-EF54016CE260}" type="VALUE">
                      <a:rPr lang="en-US"/>
                      <a:pPr/>
                      <a:t>[VALOR]</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'9.EXISTE EL SSO'!$L$29:$L$31</c:f>
              <c:strCache>
                <c:ptCount val="3"/>
                <c:pt idx="0">
                  <c:v>Si</c:v>
                </c:pt>
                <c:pt idx="1">
                  <c:v>No</c:v>
                </c:pt>
                <c:pt idx="2">
                  <c:v>Total </c:v>
                </c:pt>
              </c:strCache>
            </c:strRef>
          </c:cat>
          <c:val>
            <c:numRef>
              <c:f>'9.EXISTE EL SSO'!$N$29:$N$31</c:f>
              <c:numCache>
                <c:formatCode>0</c:formatCode>
                <c:ptCount val="3"/>
                <c:pt idx="0">
                  <c:v>98.064516129032256</c:v>
                </c:pt>
                <c:pt idx="1">
                  <c:v>1.935483870967742</c:v>
                </c:pt>
                <c:pt idx="2">
                  <c:v>100</c:v>
                </c:pt>
              </c:numCache>
            </c:numRef>
          </c:val>
        </c:ser>
        <c:dLbls>
          <c:dLblPos val="outEnd"/>
          <c:showLegendKey val="0"/>
          <c:showVal val="1"/>
          <c:showCatName val="0"/>
          <c:showSerName val="0"/>
          <c:showPercent val="0"/>
          <c:showBubbleSize val="0"/>
        </c:dLbls>
        <c:gapWidth val="219"/>
        <c:overlap val="-27"/>
        <c:axId val="208551112"/>
        <c:axId val="208551504"/>
      </c:barChart>
      <c:catAx>
        <c:axId val="208551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MX"/>
          </a:p>
        </c:txPr>
        <c:crossAx val="208551504"/>
        <c:crosses val="autoZero"/>
        <c:auto val="1"/>
        <c:lblAlgn val="ctr"/>
        <c:lblOffset val="100"/>
        <c:noMultiLvlLbl val="0"/>
      </c:catAx>
      <c:valAx>
        <c:axId val="208551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2085511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MX"/>
        </a:p>
      </c:txPr>
    </c:legend>
    <c:plotVisOnly val="1"/>
    <c:dispBlanksAs val="gap"/>
    <c:showDLblsOverMax val="0"/>
  </c:chart>
  <c:spPr>
    <a:noFill/>
    <a:ln>
      <a:noFill/>
    </a:ln>
    <a:effectLst/>
  </c:spPr>
  <c:txPr>
    <a:bodyPr/>
    <a:lstStyle/>
    <a:p>
      <a:pPr>
        <a:defRPr/>
      </a:pPr>
      <a:endParaRPr lang="es-MX"/>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179876670005622"/>
          <c:y val="5.7283142389525366E-2"/>
          <c:w val="0.85102463641320192"/>
          <c:h val="0.43284695284611518"/>
        </c:manualLayout>
      </c:layout>
      <c:barChart>
        <c:barDir val="col"/>
        <c:grouping val="clustered"/>
        <c:varyColors val="0"/>
        <c:ser>
          <c:idx val="0"/>
          <c:order val="0"/>
          <c:tx>
            <c:strRef>
              <c:f>'10.FACTORES PARA MANEJO DE DESE'!$P$28</c:f>
              <c:strCache>
                <c:ptCount val="1"/>
                <c:pt idx="0">
                  <c:v>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'10.FACTORES PARA MANEJO DE DESE'!$O$29:$O$37</c:f>
              <c:strCache>
                <c:ptCount val="9"/>
                <c:pt idx="0">
                  <c:v>Deficiente capacitación</c:v>
                </c:pt>
                <c:pt idx="1">
                  <c:v>Recursos limitados</c:v>
                </c:pt>
                <c:pt idx="2">
                  <c:v>Desinterés</c:v>
                </c:pt>
                <c:pt idx="3">
                  <c:v>Infraestructura inadecuada</c:v>
                </c:pt>
                <c:pt idx="4">
                  <c:v>Sobrecarga de trabajo</c:v>
                </c:pt>
                <c:pt idx="5">
                  <c:v>Desconocimiento del reglamento</c:v>
                </c:pt>
                <c:pt idx="6">
                  <c:v>Falta de supervisión</c:v>
                </c:pt>
                <c:pt idx="7">
                  <c:v>Otros</c:v>
                </c:pt>
                <c:pt idx="8">
                  <c:v>TOTAL</c:v>
                </c:pt>
              </c:strCache>
            </c:strRef>
          </c:cat>
          <c:val>
            <c:numRef>
              <c:f>'10.FACTORES PARA MANEJO DE DESE'!$P$29:$P$37</c:f>
              <c:numCache>
                <c:formatCode>General</c:formatCode>
                <c:ptCount val="9"/>
                <c:pt idx="0">
                  <c:v>89</c:v>
                </c:pt>
                <c:pt idx="1">
                  <c:v>66</c:v>
                </c:pt>
                <c:pt idx="2">
                  <c:v>84</c:v>
                </c:pt>
                <c:pt idx="3">
                  <c:v>63</c:v>
                </c:pt>
                <c:pt idx="4">
                  <c:v>94</c:v>
                </c:pt>
                <c:pt idx="5">
                  <c:v>80</c:v>
                </c:pt>
                <c:pt idx="6">
                  <c:v>56</c:v>
                </c:pt>
                <c:pt idx="7">
                  <c:v>22</c:v>
                </c:pt>
                <c:pt idx="8">
                  <c:v>554</c:v>
                </c:pt>
              </c:numCache>
            </c:numRef>
          </c:val>
        </c:ser>
        <c:ser>
          <c:idx val="1"/>
          <c:order val="1"/>
          <c:tx>
            <c:strRef>
              <c:f>'10.FACTORES PARA MANEJO DE DESE'!$Q$28</c:f>
              <c:strCache>
                <c:ptCount val="1"/>
                <c:pt idx="0">
                  <c:v>%</c:v>
                </c:pt>
              </c:strCache>
            </c:strRef>
          </c:tx>
          <c:spPr>
            <a:solidFill>
              <a:schemeClr val="accent2"/>
            </a:solidFill>
            <a:ln>
              <a:noFill/>
            </a:ln>
            <a:effectLst/>
          </c:spPr>
          <c:invertIfNegative val="0"/>
          <c:dLbls>
            <c:dLbl>
              <c:idx val="0"/>
              <c:layout>
                <c:manualLayout>
                  <c:x val="9.540844958264438E-3"/>
                  <c:y val="0"/>
                </c:manualLayout>
              </c:layout>
              <c:tx>
                <c:rich>
                  <a:bodyPr/>
                  <a:lstStyle/>
                  <a:p>
                    <a:fld id="{6A19F465-2E66-42D0-B285-07F41C0F1F10}" type="VALUE">
                      <a:rPr lang="en-US"/>
                      <a:pPr/>
                      <a:t>[VALOR]</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1"/>
              <c:layout>
                <c:manualLayout>
                  <c:x val="1.6696478676962764E-2"/>
                  <c:y val="7.7519356186487153E-3"/>
                </c:manualLayout>
              </c:layout>
              <c:tx>
                <c:rich>
                  <a:bodyPr/>
                  <a:lstStyle/>
                  <a:p>
                    <a:fld id="{CAAE1724-A6CA-42F0-8EF2-8E4C5FD2FFD8}" type="VALUE">
                      <a:rPr lang="en-US"/>
                      <a:pPr/>
                      <a:t>[VALOR]</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2"/>
              <c:layout>
                <c:manualLayout>
                  <c:x val="1.4311267437396656E-2"/>
                  <c:y val="1.1627903427973074E-2"/>
                </c:manualLayout>
              </c:layout>
              <c:tx>
                <c:rich>
                  <a:bodyPr/>
                  <a:lstStyle/>
                  <a:p>
                    <a:fld id="{9267CE4E-4564-44F1-9860-F7D98CB3D4E9}" type="VALUE">
                      <a:rPr lang="en-US"/>
                      <a:pPr/>
                      <a:t>[VALOR]</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3"/>
              <c:layout>
                <c:manualLayout>
                  <c:x val="1.4311267437396656E-2"/>
                  <c:y val="1.1627903427973074E-2"/>
                </c:manualLayout>
              </c:layout>
              <c:tx>
                <c:rich>
                  <a:bodyPr/>
                  <a:lstStyle/>
                  <a:p>
                    <a:fld id="{4D90DBF2-D6D9-42F8-A854-26904DBF517E}" type="VALUE">
                      <a:rPr lang="en-US"/>
                      <a:pPr/>
                      <a:t>[VALOR]</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4"/>
              <c:layout>
                <c:manualLayout>
                  <c:x val="1.4311267437396656E-2"/>
                  <c:y val="7.7519356186487153E-3"/>
                </c:manualLayout>
              </c:layout>
              <c:tx>
                <c:rich>
                  <a:bodyPr/>
                  <a:lstStyle/>
                  <a:p>
                    <a:fld id="{53DEC6A9-215D-4D22-976C-C14A63C412D5}" type="VALUE">
                      <a:rPr lang="en-US"/>
                      <a:pPr/>
                      <a:t>[VALOR]</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5"/>
              <c:layout>
                <c:manualLayout>
                  <c:x val="1.6696478676962855E-2"/>
                  <c:y val="1.9379839046621789E-2"/>
                </c:manualLayout>
              </c:layout>
              <c:tx>
                <c:rich>
                  <a:bodyPr/>
                  <a:lstStyle/>
                  <a:p>
                    <a:fld id="{C5759C59-98E1-4B2E-A811-8034F618D51B}" type="VALUE">
                      <a:rPr lang="en-US"/>
                      <a:pPr/>
                      <a:t>[VALOR]</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6"/>
              <c:layout>
                <c:manualLayout>
                  <c:x val="9.5408449582643495E-3"/>
                  <c:y val="1.1627903427973003E-2"/>
                </c:manualLayout>
              </c:layout>
              <c:tx>
                <c:rich>
                  <a:bodyPr/>
                  <a:lstStyle/>
                  <a:p>
                    <a:fld id="{55942FE1-3216-4E95-BD4E-71BF734E9FBB}" type="VALUE">
                      <a:rPr lang="en-US"/>
                      <a:pPr/>
                      <a:t>[VALOR]</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7"/>
              <c:layout>
                <c:manualLayout>
                  <c:x val="9.5408449582642628E-3"/>
                  <c:y val="7.7519356186487153E-3"/>
                </c:manualLayout>
              </c:layout>
              <c:tx>
                <c:rich>
                  <a:bodyPr/>
                  <a:lstStyle/>
                  <a:p>
                    <a:r>
                      <a:rPr lang="en-US"/>
                      <a:t>%</a:t>
                    </a:r>
                    <a:fld id="{2A213A3B-B05D-4A2D-875C-0E07CD91DF0B}" type="VALUE">
                      <a:rPr lang="en-US"/>
                      <a:pPr/>
                      <a:t>[VALOR]</a:t>
                    </a:fld>
                    <a:endParaRPr lang="en-US"/>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8"/>
              <c:layout>
                <c:manualLayout>
                  <c:x val="1.2333608039551511E-2"/>
                  <c:y val="7.7519356186487153E-3"/>
                </c:manualLayout>
              </c:layout>
              <c:tx>
                <c:rich>
                  <a:bodyPr/>
                  <a:lstStyle/>
                  <a:p>
                    <a:fld id="{606860B2-290F-494F-BA02-C64691CD9B27}" type="VALUE">
                      <a:rPr lang="en-US"/>
                      <a:pPr/>
                      <a:t>[VALOR]</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lumMod val="60000"/>
                        <a:lumOff val="40000"/>
                      </a:schemeClr>
                    </a:solidFill>
                    <a:latin typeface="Arial" panose="020B0604020202020204" pitchFamily="34" charset="0"/>
                    <a:ea typeface="+mn-ea"/>
                    <a:cs typeface="Arial" panose="020B0604020202020204" pitchFamily="34" charset="0"/>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'10.FACTORES PARA MANEJO DE DESE'!$O$29:$O$37</c:f>
              <c:strCache>
                <c:ptCount val="9"/>
                <c:pt idx="0">
                  <c:v>Deficiente capacitación</c:v>
                </c:pt>
                <c:pt idx="1">
                  <c:v>Recursos limitados</c:v>
                </c:pt>
                <c:pt idx="2">
                  <c:v>Desinterés</c:v>
                </c:pt>
                <c:pt idx="3">
                  <c:v>Infraestructura inadecuada</c:v>
                </c:pt>
                <c:pt idx="4">
                  <c:v>Sobrecarga de trabajo</c:v>
                </c:pt>
                <c:pt idx="5">
                  <c:v>Desconocimiento del reglamento</c:v>
                </c:pt>
                <c:pt idx="6">
                  <c:v>Falta de supervisión</c:v>
                </c:pt>
                <c:pt idx="7">
                  <c:v>Otros</c:v>
                </c:pt>
                <c:pt idx="8">
                  <c:v>TOTAL</c:v>
                </c:pt>
              </c:strCache>
            </c:strRef>
          </c:cat>
          <c:val>
            <c:numRef>
              <c:f>'10.FACTORES PARA MANEJO DE DESE'!$Q$29:$Q$37</c:f>
              <c:numCache>
                <c:formatCode>0</c:formatCode>
                <c:ptCount val="9"/>
                <c:pt idx="0">
                  <c:v>16.064981949458485</c:v>
                </c:pt>
                <c:pt idx="1">
                  <c:v>11.913357400722022</c:v>
                </c:pt>
                <c:pt idx="2">
                  <c:v>15.16245487364621</c:v>
                </c:pt>
                <c:pt idx="3">
                  <c:v>11.371841155234657</c:v>
                </c:pt>
                <c:pt idx="4">
                  <c:v>16.967509025270758</c:v>
                </c:pt>
                <c:pt idx="5">
                  <c:v>14.440433212996389</c:v>
                </c:pt>
                <c:pt idx="6">
                  <c:v>10.108303249097473</c:v>
                </c:pt>
                <c:pt idx="7">
                  <c:v>3.9711191335740073</c:v>
                </c:pt>
                <c:pt idx="8" formatCode="General">
                  <c:v>100</c:v>
                </c:pt>
              </c:numCache>
            </c:numRef>
          </c:val>
        </c:ser>
        <c:dLbls>
          <c:dLblPos val="outEnd"/>
          <c:showLegendKey val="0"/>
          <c:showVal val="1"/>
          <c:showCatName val="0"/>
          <c:showSerName val="0"/>
          <c:showPercent val="0"/>
          <c:showBubbleSize val="0"/>
        </c:dLbls>
        <c:gapWidth val="219"/>
        <c:overlap val="-27"/>
        <c:axId val="208552288"/>
        <c:axId val="208552680"/>
      </c:barChart>
      <c:catAx>
        <c:axId val="2085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MX"/>
          </a:p>
        </c:txPr>
        <c:crossAx val="208552680"/>
        <c:crosses val="autoZero"/>
        <c:auto val="1"/>
        <c:lblAlgn val="ctr"/>
        <c:lblOffset val="100"/>
        <c:noMultiLvlLbl val="0"/>
      </c:catAx>
      <c:valAx>
        <c:axId val="208552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MX"/>
          </a:p>
        </c:txPr>
        <c:crossAx val="2085522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MX"/>
        </a:p>
      </c:txPr>
    </c:legend>
    <c:plotVisOnly val="1"/>
    <c:dispBlanksAs val="gap"/>
    <c:showDLblsOverMax val="0"/>
  </c:chart>
  <c:spPr>
    <a:noFill/>
    <a:ln>
      <a:noFill/>
    </a:ln>
    <a:effectLst/>
  </c:spPr>
  <c:txPr>
    <a:bodyPr/>
    <a:lstStyle/>
    <a:p>
      <a:pPr>
        <a:defRPr/>
      </a:pPr>
      <a:endParaRPr lang="es-MX"/>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'ficha de registro (3)'!$B$79</c:f>
              <c:strCache>
                <c:ptCount val="1"/>
                <c:pt idx="0">
                  <c:v>No. De pinchazos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'ficha de registro (3)'!$A$80:$A$84</c:f>
              <c:strCache>
                <c:ptCount val="5"/>
                <c:pt idx="0">
                  <c:v>Emergencia</c:v>
                </c:pt>
                <c:pt idx="1">
                  <c:v>Quirófano</c:v>
                </c:pt>
                <c:pt idx="2">
                  <c:v>UCI</c:v>
                </c:pt>
                <c:pt idx="3">
                  <c:v>otras áreas</c:v>
                </c:pt>
                <c:pt idx="4">
                  <c:v>Total</c:v>
                </c:pt>
              </c:strCache>
            </c:strRef>
          </c:cat>
          <c:val>
            <c:numRef>
              <c:f>'ficha de registro (3)'!$B$80:$B$84</c:f>
              <c:numCache>
                <c:formatCode>General</c:formatCode>
                <c:ptCount val="5"/>
                <c:pt idx="0">
                  <c:v>8</c:v>
                </c:pt>
                <c:pt idx="1">
                  <c:v>3</c:v>
                </c:pt>
                <c:pt idx="2">
                  <c:v>1</c:v>
                </c:pt>
                <c:pt idx="3">
                  <c:v>7</c:v>
                </c:pt>
                <c:pt idx="4">
                  <c:v>19</c:v>
                </c:pt>
              </c:numCache>
            </c:numRef>
          </c:val>
        </c:ser>
        <c:dLbls>
          <c:dLblPos val="outEnd"/>
          <c:showLegendKey val="0"/>
          <c:showVal val="1"/>
          <c:showCatName val="0"/>
          <c:showSerName val="0"/>
          <c:showPercent val="0"/>
          <c:showBubbleSize val="0"/>
        </c:dLbls>
        <c:gapWidth val="219"/>
        <c:overlap val="-27"/>
        <c:axId val="213011792"/>
        <c:axId val="213012184"/>
      </c:barChart>
      <c:catAx>
        <c:axId val="213011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213012184"/>
        <c:crosses val="autoZero"/>
        <c:auto val="1"/>
        <c:lblAlgn val="ctr"/>
        <c:lblOffset val="100"/>
        <c:noMultiLvlLbl val="0"/>
      </c:catAx>
      <c:valAx>
        <c:axId val="213012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2130117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MX"/>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'1 CAPACITACIÓN MANEJO DESECHOS'!$A$215</c:f>
              <c:strCache>
                <c:ptCount val="1"/>
                <c:pt idx="0">
                  <c:v>ESCALA</c:v>
                </c:pt>
              </c:strCache>
            </c:strRef>
          </c:tx>
          <c:spPr>
            <a:solidFill>
              <a:schemeClr val="accent1"/>
            </a:solidFill>
            <a:ln>
              <a:noFill/>
            </a:ln>
            <a:effectLst/>
          </c:spPr>
          <c:invertIfNegative val="0"/>
          <c:cat>
            <c:strRef>
              <c:f>'1 CAPACITACIÓN MANEJO DESECHOS'!$B$214:$G$214</c:f>
              <c:strCache>
                <c:ptCount val="6"/>
                <c:pt idx="0">
                  <c:v>Médico </c:v>
                </c:pt>
                <c:pt idx="1">
                  <c:v>Enfermera</c:v>
                </c:pt>
                <c:pt idx="2">
                  <c:v>Auxiliar de Enfermería</c:v>
                </c:pt>
                <c:pt idx="3">
                  <c:v>Personal administrativo</c:v>
                </c:pt>
                <c:pt idx="4">
                  <c:v>Otros</c:v>
                </c:pt>
                <c:pt idx="5">
                  <c:v>Total</c:v>
                </c:pt>
              </c:strCache>
            </c:strRef>
          </c:cat>
          <c:val>
            <c:numRef>
              <c:f>'1 CAPACITACIÓN MANEJO DESECHOS'!$B$215:$G$215</c:f>
              <c:numCache>
                <c:formatCode>General</c:formatCode>
                <c:ptCount val="6"/>
              </c:numCache>
            </c:numRef>
          </c:val>
        </c:ser>
        <c:ser>
          <c:idx val="1"/>
          <c:order val="1"/>
          <c:tx>
            <c:strRef>
              <c:f>'1 CAPACITACIÓN MANEJO DESECHOS'!$A$216</c:f>
              <c:strCache>
                <c:ptCount val="1"/>
                <c:pt idx="0">
                  <c:v>MUY FRECUENTEMENTE</c:v>
                </c:pt>
              </c:strCache>
            </c:strRef>
          </c:tx>
          <c:spPr>
            <a:solidFill>
              <a:schemeClr val="accent2"/>
            </a:solidFill>
            <a:ln>
              <a:noFill/>
            </a:ln>
            <a:effectLst/>
          </c:spPr>
          <c:invertIfNegative val="0"/>
          <c:cat>
            <c:strRef>
              <c:f>'1 CAPACITACIÓN MANEJO DESECHOS'!$B$214:$G$214</c:f>
              <c:strCache>
                <c:ptCount val="6"/>
                <c:pt idx="0">
                  <c:v>Médico </c:v>
                </c:pt>
                <c:pt idx="1">
                  <c:v>Enfermera</c:v>
                </c:pt>
                <c:pt idx="2">
                  <c:v>Auxiliar de Enfermería</c:v>
                </c:pt>
                <c:pt idx="3">
                  <c:v>Personal administrativo</c:v>
                </c:pt>
                <c:pt idx="4">
                  <c:v>Otros</c:v>
                </c:pt>
                <c:pt idx="5">
                  <c:v>Total</c:v>
                </c:pt>
              </c:strCache>
            </c:strRef>
          </c:cat>
          <c:val>
            <c:numRef>
              <c:f>'1 CAPACITACIÓN MANEJO DESECHOS'!$B$216:$G$216</c:f>
              <c:numCache>
                <c:formatCode>General</c:formatCode>
                <c:ptCount val="6"/>
                <c:pt idx="0">
                  <c:v>2</c:v>
                </c:pt>
                <c:pt idx="1">
                  <c:v>6</c:v>
                </c:pt>
                <c:pt idx="2">
                  <c:v>4</c:v>
                </c:pt>
                <c:pt idx="3">
                  <c:v>2</c:v>
                </c:pt>
                <c:pt idx="4">
                  <c:v>5</c:v>
                </c:pt>
                <c:pt idx="5">
                  <c:v>19</c:v>
                </c:pt>
              </c:numCache>
            </c:numRef>
          </c:val>
        </c:ser>
        <c:ser>
          <c:idx val="2"/>
          <c:order val="2"/>
          <c:tx>
            <c:strRef>
              <c:f>'1 CAPACITACIÓN MANEJO DESECHOS'!$A$217</c:f>
              <c:strCache>
                <c:ptCount val="1"/>
                <c:pt idx="0">
                  <c:v>FRECUENTEMENTE</c:v>
                </c:pt>
              </c:strCache>
            </c:strRef>
          </c:tx>
          <c:spPr>
            <a:solidFill>
              <a:schemeClr val="accent3"/>
            </a:solidFill>
            <a:ln>
              <a:noFill/>
            </a:ln>
            <a:effectLst/>
          </c:spPr>
          <c:invertIfNegative val="0"/>
          <c:cat>
            <c:strRef>
              <c:f>'1 CAPACITACIÓN MANEJO DESECHOS'!$B$214:$G$214</c:f>
              <c:strCache>
                <c:ptCount val="6"/>
                <c:pt idx="0">
                  <c:v>Médico </c:v>
                </c:pt>
                <c:pt idx="1">
                  <c:v>Enfermera</c:v>
                </c:pt>
                <c:pt idx="2">
                  <c:v>Auxiliar de Enfermería</c:v>
                </c:pt>
                <c:pt idx="3">
                  <c:v>Personal administrativo</c:v>
                </c:pt>
                <c:pt idx="4">
                  <c:v>Otros</c:v>
                </c:pt>
                <c:pt idx="5">
                  <c:v>Total</c:v>
                </c:pt>
              </c:strCache>
            </c:strRef>
          </c:cat>
          <c:val>
            <c:numRef>
              <c:f>'1 CAPACITACIÓN MANEJO DESECHOS'!$B$217:$G$217</c:f>
              <c:numCache>
                <c:formatCode>General</c:formatCode>
                <c:ptCount val="6"/>
                <c:pt idx="0">
                  <c:v>7</c:v>
                </c:pt>
                <c:pt idx="1">
                  <c:v>19</c:v>
                </c:pt>
                <c:pt idx="2">
                  <c:v>11</c:v>
                </c:pt>
                <c:pt idx="3">
                  <c:v>2</c:v>
                </c:pt>
                <c:pt idx="4">
                  <c:v>23</c:v>
                </c:pt>
                <c:pt idx="5">
                  <c:v>62</c:v>
                </c:pt>
              </c:numCache>
            </c:numRef>
          </c:val>
        </c:ser>
        <c:ser>
          <c:idx val="3"/>
          <c:order val="3"/>
          <c:tx>
            <c:strRef>
              <c:f>'1 CAPACITACIÓN MANEJO DESECHOS'!$A$218</c:f>
              <c:strCache>
                <c:ptCount val="1"/>
                <c:pt idx="0">
                  <c:v>OCASIONALMENTE</c:v>
                </c:pt>
              </c:strCache>
            </c:strRef>
          </c:tx>
          <c:spPr>
            <a:solidFill>
              <a:schemeClr val="accent4"/>
            </a:solidFill>
            <a:ln>
              <a:noFill/>
            </a:ln>
            <a:effectLst/>
          </c:spPr>
          <c:invertIfNegative val="0"/>
          <c:cat>
            <c:strRef>
              <c:f>'1 CAPACITACIÓN MANEJO DESECHOS'!$B$214:$G$214</c:f>
              <c:strCache>
                <c:ptCount val="6"/>
                <c:pt idx="0">
                  <c:v>Médico </c:v>
                </c:pt>
                <c:pt idx="1">
                  <c:v>Enfermera</c:v>
                </c:pt>
                <c:pt idx="2">
                  <c:v>Auxiliar de Enfermería</c:v>
                </c:pt>
                <c:pt idx="3">
                  <c:v>Personal administrativo</c:v>
                </c:pt>
                <c:pt idx="4">
                  <c:v>Otros</c:v>
                </c:pt>
                <c:pt idx="5">
                  <c:v>Total</c:v>
                </c:pt>
              </c:strCache>
            </c:strRef>
          </c:cat>
          <c:val>
            <c:numRef>
              <c:f>'1 CAPACITACIÓN MANEJO DESECHOS'!$B$218:$G$218</c:f>
              <c:numCache>
                <c:formatCode>General</c:formatCode>
                <c:ptCount val="6"/>
                <c:pt idx="0">
                  <c:v>13</c:v>
                </c:pt>
                <c:pt idx="1">
                  <c:v>11</c:v>
                </c:pt>
                <c:pt idx="2">
                  <c:v>12</c:v>
                </c:pt>
                <c:pt idx="3">
                  <c:v>1</c:v>
                </c:pt>
                <c:pt idx="4">
                  <c:v>11</c:v>
                </c:pt>
                <c:pt idx="5">
                  <c:v>48</c:v>
                </c:pt>
              </c:numCache>
            </c:numRef>
          </c:val>
        </c:ser>
        <c:ser>
          <c:idx val="4"/>
          <c:order val="4"/>
          <c:tx>
            <c:strRef>
              <c:f>'1 CAPACITACIÓN MANEJO DESECHOS'!$A$219</c:f>
              <c:strCache>
                <c:ptCount val="1"/>
                <c:pt idx="0">
                  <c:v>RARAMENTE</c:v>
                </c:pt>
              </c:strCache>
            </c:strRef>
          </c:tx>
          <c:spPr>
            <a:solidFill>
              <a:schemeClr val="accent5"/>
            </a:solidFill>
            <a:ln>
              <a:noFill/>
            </a:ln>
            <a:effectLst/>
          </c:spPr>
          <c:invertIfNegative val="0"/>
          <c:cat>
            <c:strRef>
              <c:f>'1 CAPACITACIÓN MANEJO DESECHOS'!$B$214:$G$214</c:f>
              <c:strCache>
                <c:ptCount val="6"/>
                <c:pt idx="0">
                  <c:v>Médico </c:v>
                </c:pt>
                <c:pt idx="1">
                  <c:v>Enfermera</c:v>
                </c:pt>
                <c:pt idx="2">
                  <c:v>Auxiliar de Enfermería</c:v>
                </c:pt>
                <c:pt idx="3">
                  <c:v>Personal administrativo</c:v>
                </c:pt>
                <c:pt idx="4">
                  <c:v>Otros</c:v>
                </c:pt>
                <c:pt idx="5">
                  <c:v>Total</c:v>
                </c:pt>
              </c:strCache>
            </c:strRef>
          </c:cat>
          <c:val>
            <c:numRef>
              <c:f>'1 CAPACITACIÓN MANEJO DESECHOS'!$B$219:$G$219</c:f>
              <c:numCache>
                <c:formatCode>General</c:formatCode>
                <c:ptCount val="6"/>
                <c:pt idx="0">
                  <c:v>8</c:v>
                </c:pt>
                <c:pt idx="1">
                  <c:v>3</c:v>
                </c:pt>
                <c:pt idx="2">
                  <c:v>3</c:v>
                </c:pt>
                <c:pt idx="3">
                  <c:v>1</c:v>
                </c:pt>
                <c:pt idx="4">
                  <c:v>3</c:v>
                </c:pt>
                <c:pt idx="5">
                  <c:v>18</c:v>
                </c:pt>
              </c:numCache>
            </c:numRef>
          </c:val>
        </c:ser>
        <c:ser>
          <c:idx val="5"/>
          <c:order val="5"/>
          <c:tx>
            <c:strRef>
              <c:f>'1 CAPACITACIÓN MANEJO DESECHOS'!$A$220</c:f>
              <c:strCache>
                <c:ptCount val="1"/>
                <c:pt idx="0">
                  <c:v>NUNCA</c:v>
                </c:pt>
              </c:strCache>
            </c:strRef>
          </c:tx>
          <c:spPr>
            <a:solidFill>
              <a:schemeClr val="accent6"/>
            </a:solidFill>
            <a:ln>
              <a:noFill/>
            </a:ln>
            <a:effectLst/>
          </c:spPr>
          <c:invertIfNegative val="0"/>
          <c:cat>
            <c:strRef>
              <c:f>'1 CAPACITACIÓN MANEJO DESECHOS'!$B$214:$G$214</c:f>
              <c:strCache>
                <c:ptCount val="6"/>
                <c:pt idx="0">
                  <c:v>Médico </c:v>
                </c:pt>
                <c:pt idx="1">
                  <c:v>Enfermera</c:v>
                </c:pt>
                <c:pt idx="2">
                  <c:v>Auxiliar de Enfermería</c:v>
                </c:pt>
                <c:pt idx="3">
                  <c:v>Personal administrativo</c:v>
                </c:pt>
                <c:pt idx="4">
                  <c:v>Otros</c:v>
                </c:pt>
                <c:pt idx="5">
                  <c:v>Total</c:v>
                </c:pt>
              </c:strCache>
            </c:strRef>
          </c:cat>
          <c:val>
            <c:numRef>
              <c:f>'1 CAPACITACIÓN MANEJO DESECHOS'!$B$220:$G$220</c:f>
              <c:numCache>
                <c:formatCode>General</c:formatCode>
                <c:ptCount val="6"/>
                <c:pt idx="0">
                  <c:v>2</c:v>
                </c:pt>
                <c:pt idx="1">
                  <c:v>1</c:v>
                </c:pt>
                <c:pt idx="2">
                  <c:v>1</c:v>
                </c:pt>
                <c:pt idx="3">
                  <c:v>1</c:v>
                </c:pt>
                <c:pt idx="4">
                  <c:v>3</c:v>
                </c:pt>
                <c:pt idx="5">
                  <c:v>8</c:v>
                </c:pt>
              </c:numCache>
            </c:numRef>
          </c:val>
        </c:ser>
        <c:dLbls>
          <c:showLegendKey val="0"/>
          <c:showVal val="0"/>
          <c:showCatName val="0"/>
          <c:showSerName val="0"/>
          <c:showPercent val="0"/>
          <c:showBubbleSize val="0"/>
        </c:dLbls>
        <c:gapWidth val="219"/>
        <c:overlap val="-27"/>
        <c:axId val="206408224"/>
        <c:axId val="206408616"/>
      </c:barChart>
      <c:lineChart>
        <c:grouping val="standard"/>
        <c:varyColors val="0"/>
        <c:ser>
          <c:idx val="6"/>
          <c:order val="6"/>
          <c:tx>
            <c:strRef>
              <c:f>'1 CAPACITACIÓN MANEJO DESECHOS'!$A$221</c:f>
              <c:strCache>
                <c:ptCount val="1"/>
                <c:pt idx="0">
                  <c:v>TOTAL</c:v>
                </c:pt>
              </c:strCache>
            </c:strRef>
          </c:tx>
          <c:spPr>
            <a:ln w="28575" cap="rnd">
              <a:solidFill>
                <a:schemeClr val="accent1">
                  <a:lumMod val="60000"/>
                </a:schemeClr>
              </a:solidFill>
              <a:round/>
            </a:ln>
            <a:effectLst/>
          </c:spPr>
          <c:marker>
            <c:symbol val="none"/>
          </c:marker>
          <c:cat>
            <c:strRef>
              <c:f>'1 CAPACITACIÓN MANEJO DESECHOS'!$B$214:$G$214</c:f>
              <c:strCache>
                <c:ptCount val="6"/>
                <c:pt idx="0">
                  <c:v>Médico </c:v>
                </c:pt>
                <c:pt idx="1">
                  <c:v>Enfermera</c:v>
                </c:pt>
                <c:pt idx="2">
                  <c:v>Auxiliar de Enfermería</c:v>
                </c:pt>
                <c:pt idx="3">
                  <c:v>Personal administrativo</c:v>
                </c:pt>
                <c:pt idx="4">
                  <c:v>Otros</c:v>
                </c:pt>
                <c:pt idx="5">
                  <c:v>Total</c:v>
                </c:pt>
              </c:strCache>
            </c:strRef>
          </c:cat>
          <c:val>
            <c:numRef>
              <c:f>'1 CAPACITACIÓN MANEJO DESECHOS'!$B$221:$G$221</c:f>
              <c:numCache>
                <c:formatCode>General</c:formatCode>
                <c:ptCount val="6"/>
                <c:pt idx="0">
                  <c:v>32</c:v>
                </c:pt>
                <c:pt idx="1">
                  <c:v>40</c:v>
                </c:pt>
                <c:pt idx="2">
                  <c:v>31</c:v>
                </c:pt>
                <c:pt idx="3">
                  <c:v>7</c:v>
                </c:pt>
                <c:pt idx="4">
                  <c:v>45</c:v>
                </c:pt>
                <c:pt idx="5">
                  <c:v>155</c:v>
                </c:pt>
              </c:numCache>
            </c:numRef>
          </c:val>
          <c:smooth val="0"/>
        </c:ser>
        <c:dLbls>
          <c:showLegendKey val="0"/>
          <c:showVal val="0"/>
          <c:showCatName val="0"/>
          <c:showSerName val="0"/>
          <c:showPercent val="0"/>
          <c:showBubbleSize val="0"/>
        </c:dLbls>
        <c:marker val="1"/>
        <c:smooth val="0"/>
        <c:axId val="206408224"/>
        <c:axId val="206408616"/>
      </c:lineChart>
      <c:catAx>
        <c:axId val="206408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206408616"/>
        <c:crosses val="autoZero"/>
        <c:auto val="1"/>
        <c:lblAlgn val="ctr"/>
        <c:lblOffset val="100"/>
        <c:noMultiLvlLbl val="0"/>
      </c:catAx>
      <c:valAx>
        <c:axId val="206408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2064082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8316804485460826"/>
          <c:y val="0.26245743320546472"/>
          <c:w val="0.57778774964957336"/>
          <c:h val="0.53764957264957269"/>
        </c:manualLayout>
      </c:layout>
      <c:barChart>
        <c:barDir val="bar"/>
        <c:grouping val="stacked"/>
        <c:varyColors val="0"/>
        <c:ser>
          <c:idx val="0"/>
          <c:order val="0"/>
          <c:tx>
            <c:strRef>
              <c:f>'2. CLASIFICACIÓN DESECHOS'!$B$104:$B$105</c:f>
              <c:strCache>
                <c:ptCount val="2"/>
                <c:pt idx="0">
                  <c:v>Correcto</c:v>
                </c:pt>
              </c:strCache>
            </c:strRef>
          </c:tx>
          <c:spPr>
            <a:solidFill>
              <a:schemeClr val="accent1"/>
            </a:solidFill>
            <a:ln>
              <a:noFill/>
            </a:ln>
            <a:effectLst/>
          </c:spPr>
          <c:invertIfNegative val="0"/>
          <c:dLbls>
            <c:dLbl>
              <c:idx val="6"/>
              <c:layout/>
              <c:tx>
                <c:rich>
                  <a:bodyPr/>
                  <a:lstStyle/>
                  <a:p>
                    <a:fld id="{B2463D20-2407-431B-95B3-C909A3C10BCB}" type="VALUE">
                      <a:rPr lang="en-US"/>
                      <a:pPr/>
                      <a:t>[VALOR]</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'2. CLASIFICACIÓN DESECHOS'!$A$106:$A$112</c:f>
              <c:strCache>
                <c:ptCount val="7"/>
                <c:pt idx="0">
                  <c:v>Médico</c:v>
                </c:pt>
                <c:pt idx="1">
                  <c:v>Enfermera</c:v>
                </c:pt>
                <c:pt idx="2">
                  <c:v>Auxiliar Enfermería</c:v>
                </c:pt>
                <c:pt idx="3">
                  <c:v>Personal Administrativo</c:v>
                </c:pt>
                <c:pt idx="4">
                  <c:v>Otros</c:v>
                </c:pt>
                <c:pt idx="5">
                  <c:v>Total</c:v>
                </c:pt>
                <c:pt idx="6">
                  <c:v>%</c:v>
                </c:pt>
              </c:strCache>
            </c:strRef>
          </c:cat>
          <c:val>
            <c:numRef>
              <c:f>'2. CLASIFICACIÓN DESECHOS'!$B$106:$B$112</c:f>
              <c:numCache>
                <c:formatCode>General</c:formatCode>
                <c:ptCount val="7"/>
                <c:pt idx="0">
                  <c:v>18</c:v>
                </c:pt>
                <c:pt idx="1">
                  <c:v>28</c:v>
                </c:pt>
                <c:pt idx="2">
                  <c:v>19</c:v>
                </c:pt>
                <c:pt idx="3">
                  <c:v>6</c:v>
                </c:pt>
                <c:pt idx="4">
                  <c:v>20</c:v>
                </c:pt>
                <c:pt idx="5">
                  <c:v>91</c:v>
                </c:pt>
                <c:pt idx="6" formatCode="0">
                  <c:v>58.70967741935484</c:v>
                </c:pt>
              </c:numCache>
            </c:numRef>
          </c:val>
        </c:ser>
        <c:ser>
          <c:idx val="1"/>
          <c:order val="1"/>
          <c:tx>
            <c:strRef>
              <c:f>'2. CLASIFICACIÓN DESECHOS'!$C$104:$C$105</c:f>
              <c:strCache>
                <c:ptCount val="2"/>
                <c:pt idx="0">
                  <c:v>Incorrecto</c:v>
                </c:pt>
              </c:strCache>
            </c:strRef>
          </c:tx>
          <c:spPr>
            <a:solidFill>
              <a:schemeClr val="accent2"/>
            </a:solidFill>
            <a:ln>
              <a:noFill/>
            </a:ln>
            <a:effectLst/>
          </c:spPr>
          <c:invertIfNegative val="0"/>
          <c:dLbls>
            <c:dLbl>
              <c:idx val="6"/>
              <c:layout/>
              <c:tx>
                <c:rich>
                  <a:bodyPr/>
                  <a:lstStyle/>
                  <a:p>
                    <a:fld id="{3EB3B13D-2763-4B0B-A42A-0E1FDEDBBF61}" type="VALUE">
                      <a:rPr lang="en-US"/>
                      <a:pPr/>
                      <a:t>[VALOR]</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'2. CLASIFICACIÓN DESECHOS'!$A$106:$A$112</c:f>
              <c:strCache>
                <c:ptCount val="7"/>
                <c:pt idx="0">
                  <c:v>Médico</c:v>
                </c:pt>
                <c:pt idx="1">
                  <c:v>Enfermera</c:v>
                </c:pt>
                <c:pt idx="2">
                  <c:v>Auxiliar Enfermería</c:v>
                </c:pt>
                <c:pt idx="3">
                  <c:v>Personal Administrativo</c:v>
                </c:pt>
                <c:pt idx="4">
                  <c:v>Otros</c:v>
                </c:pt>
                <c:pt idx="5">
                  <c:v>Total</c:v>
                </c:pt>
                <c:pt idx="6">
                  <c:v>%</c:v>
                </c:pt>
              </c:strCache>
            </c:strRef>
          </c:cat>
          <c:val>
            <c:numRef>
              <c:f>'2. CLASIFICACIÓN DESECHOS'!$C$106:$C$112</c:f>
              <c:numCache>
                <c:formatCode>General</c:formatCode>
                <c:ptCount val="7"/>
                <c:pt idx="0">
                  <c:v>14</c:v>
                </c:pt>
                <c:pt idx="1">
                  <c:v>12</c:v>
                </c:pt>
                <c:pt idx="2">
                  <c:v>13</c:v>
                </c:pt>
                <c:pt idx="3">
                  <c:v>1</c:v>
                </c:pt>
                <c:pt idx="4">
                  <c:v>24</c:v>
                </c:pt>
                <c:pt idx="5">
                  <c:v>64</c:v>
                </c:pt>
                <c:pt idx="6" formatCode="0">
                  <c:v>41.29032258064516</c:v>
                </c:pt>
              </c:numCache>
            </c:numRef>
          </c:val>
        </c:ser>
        <c:ser>
          <c:idx val="2"/>
          <c:order val="2"/>
          <c:tx>
            <c:strRef>
              <c:f>'2. CLASIFICACIÓN DESECHOS'!$D$104:$D$105</c:f>
              <c:strCache>
                <c:ptCount val="2"/>
                <c:pt idx="0">
                  <c:v>Total</c:v>
                </c:pt>
              </c:strCache>
            </c:strRef>
          </c:tx>
          <c:spPr>
            <a:solidFill>
              <a:schemeClr val="accent3"/>
            </a:solidFill>
            <a:ln>
              <a:noFill/>
            </a:ln>
            <a:effectLst/>
          </c:spPr>
          <c:invertIfNegative val="0"/>
          <c:dLbls>
            <c:dLbl>
              <c:idx val="3"/>
              <c:layout>
                <c:manualLayout>
                  <c:x val="1.6726403823178016E-2"/>
                  <c:y val="0"/>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6"/>
              <c:layout/>
              <c:tx>
                <c:rich>
                  <a:bodyPr/>
                  <a:lstStyle/>
                  <a:p>
                    <a:fld id="{27A8F624-8317-40AE-B80E-8A16F5231650}" type="VALUE">
                      <a:rPr lang="en-US"/>
                      <a:pPr/>
                      <a:t>[VALOR]</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'2. CLASIFICACIÓN DESECHOS'!$A$106:$A$112</c:f>
              <c:strCache>
                <c:ptCount val="7"/>
                <c:pt idx="0">
                  <c:v>Médico</c:v>
                </c:pt>
                <c:pt idx="1">
                  <c:v>Enfermera</c:v>
                </c:pt>
                <c:pt idx="2">
                  <c:v>Auxiliar Enfermería</c:v>
                </c:pt>
                <c:pt idx="3">
                  <c:v>Personal Administrativo</c:v>
                </c:pt>
                <c:pt idx="4">
                  <c:v>Otros</c:v>
                </c:pt>
                <c:pt idx="5">
                  <c:v>Total</c:v>
                </c:pt>
                <c:pt idx="6">
                  <c:v>%</c:v>
                </c:pt>
              </c:strCache>
            </c:strRef>
          </c:cat>
          <c:val>
            <c:numRef>
              <c:f>'2. CLASIFICACIÓN DESECHOS'!$D$106:$D$112</c:f>
              <c:numCache>
                <c:formatCode>General</c:formatCode>
                <c:ptCount val="7"/>
                <c:pt idx="0">
                  <c:v>32</c:v>
                </c:pt>
                <c:pt idx="1">
                  <c:v>40</c:v>
                </c:pt>
                <c:pt idx="2">
                  <c:v>32</c:v>
                </c:pt>
                <c:pt idx="3">
                  <c:v>7</c:v>
                </c:pt>
                <c:pt idx="4">
                  <c:v>44</c:v>
                </c:pt>
                <c:pt idx="5">
                  <c:v>155</c:v>
                </c:pt>
                <c:pt idx="6" formatCode="0">
                  <c:v>100</c:v>
                </c:pt>
              </c:numCache>
            </c:numRef>
          </c:val>
        </c:ser>
        <c:dLbls>
          <c:dLblPos val="ctr"/>
          <c:showLegendKey val="0"/>
          <c:showVal val="1"/>
          <c:showCatName val="0"/>
          <c:showSerName val="0"/>
          <c:showPercent val="0"/>
          <c:showBubbleSize val="0"/>
        </c:dLbls>
        <c:gapWidth val="150"/>
        <c:overlap val="100"/>
        <c:axId val="206409400"/>
        <c:axId val="206409792"/>
      </c:barChart>
      <c:catAx>
        <c:axId val="2064094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MX"/>
          </a:p>
        </c:txPr>
        <c:crossAx val="206409792"/>
        <c:crosses val="autoZero"/>
        <c:auto val="1"/>
        <c:lblAlgn val="ctr"/>
        <c:lblOffset val="100"/>
        <c:noMultiLvlLbl val="0"/>
      </c:catAx>
      <c:valAx>
        <c:axId val="2064097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MX"/>
          </a:p>
        </c:txPr>
        <c:crossAx val="2064094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MX"/>
        </a:p>
      </c:txPr>
    </c:legend>
    <c:plotVisOnly val="1"/>
    <c:dispBlanksAs val="gap"/>
    <c:showDLblsOverMax val="0"/>
  </c:chart>
  <c:spPr>
    <a:noFill/>
    <a:ln>
      <a:noFill/>
    </a:ln>
    <a:effectLst/>
  </c:spPr>
  <c:txPr>
    <a:bodyPr/>
    <a:lstStyle/>
    <a:p>
      <a:pPr>
        <a:defRPr/>
      </a:pPr>
      <a:endParaRPr lang="es-MX"/>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7880230924441842E-2"/>
          <c:y val="5.1353874883286646E-2"/>
          <c:w val="0.91210865178817624"/>
          <c:h val="0.73027562731129192"/>
        </c:manualLayout>
      </c:layout>
      <c:barChart>
        <c:barDir val="col"/>
        <c:grouping val="clustered"/>
        <c:varyColors val="0"/>
        <c:ser>
          <c:idx val="0"/>
          <c:order val="0"/>
          <c:tx>
            <c:strRef>
              <c:f>'3. ACCIDENTES LAB.'!$K$28</c:f>
              <c:strCache>
                <c:ptCount val="1"/>
                <c:pt idx="0">
                  <c:v>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'3. ACCIDENTES LAB.'!$J$29:$J$33</c:f>
              <c:strCache>
                <c:ptCount val="5"/>
                <c:pt idx="0">
                  <c:v>Frecuentemente</c:v>
                </c:pt>
                <c:pt idx="1">
                  <c:v>Ocasionalmente</c:v>
                </c:pt>
                <c:pt idx="2">
                  <c:v>Raramente</c:v>
                </c:pt>
                <c:pt idx="3">
                  <c:v>Nunca</c:v>
                </c:pt>
                <c:pt idx="4">
                  <c:v>Total</c:v>
                </c:pt>
              </c:strCache>
            </c:strRef>
          </c:cat>
          <c:val>
            <c:numRef>
              <c:f>'3. ACCIDENTES LAB.'!$K$29:$K$33</c:f>
              <c:numCache>
                <c:formatCode>General</c:formatCode>
                <c:ptCount val="5"/>
                <c:pt idx="0">
                  <c:v>2</c:v>
                </c:pt>
                <c:pt idx="1">
                  <c:v>11</c:v>
                </c:pt>
                <c:pt idx="2">
                  <c:v>49</c:v>
                </c:pt>
                <c:pt idx="3">
                  <c:v>93</c:v>
                </c:pt>
                <c:pt idx="4">
                  <c:v>155</c:v>
                </c:pt>
              </c:numCache>
            </c:numRef>
          </c:val>
        </c:ser>
        <c:ser>
          <c:idx val="1"/>
          <c:order val="1"/>
          <c:tx>
            <c:strRef>
              <c:f>'3. ACCIDENTES LAB.'!$L$28</c:f>
              <c:strCache>
                <c:ptCount val="1"/>
                <c:pt idx="0">
                  <c:v>%</c:v>
                </c:pt>
              </c:strCache>
            </c:strRef>
          </c:tx>
          <c:spPr>
            <a:solidFill>
              <a:schemeClr val="accent2"/>
            </a:solidFill>
            <a:ln>
              <a:noFill/>
            </a:ln>
            <a:effectLst/>
          </c:spPr>
          <c:invertIfNegative val="0"/>
          <c:dLbls>
            <c:dLbl>
              <c:idx val="0"/>
              <c:layout/>
              <c:tx>
                <c:rich>
                  <a:bodyPr/>
                  <a:lstStyle/>
                  <a:p>
                    <a:fld id="{C8E94119-90A3-447B-AA5F-BE4B8DD5B4F0}" type="VALUE">
                      <a:rPr lang="en-US"/>
                      <a:pPr/>
                      <a:t>[VALOR]</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1"/>
              <c:layout/>
              <c:tx>
                <c:rich>
                  <a:bodyPr/>
                  <a:lstStyle/>
                  <a:p>
                    <a:fld id="{1CFEADC6-D130-4D22-A4B5-76D08E1F0CE3}" type="VALUE">
                      <a:rPr lang="en-US"/>
                      <a:pPr/>
                      <a:t>[VALOR]</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2"/>
              <c:layout/>
              <c:tx>
                <c:rich>
                  <a:bodyPr/>
                  <a:lstStyle/>
                  <a:p>
                    <a:r>
                      <a:rPr lang="en-US"/>
                      <a:t>32%</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tx>
                <c:rich>
                  <a:bodyPr/>
                  <a:lstStyle/>
                  <a:p>
                    <a:fld id="{E6A32F95-F365-4CDB-B003-759335A026CE}" type="VALUE">
                      <a:rPr lang="en-US"/>
                      <a:pPr/>
                      <a:t>[VALOR]</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4"/>
              <c:layout/>
              <c:tx>
                <c:rich>
                  <a:bodyPr/>
                  <a:lstStyle/>
                  <a:p>
                    <a:r>
                      <a:rPr lang="en-US"/>
                      <a:t>100%</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 ACCIDENTES LAB.'!$J$29:$J$33</c:f>
              <c:strCache>
                <c:ptCount val="5"/>
                <c:pt idx="0">
                  <c:v>Frecuentemente</c:v>
                </c:pt>
                <c:pt idx="1">
                  <c:v>Ocasionalmente</c:v>
                </c:pt>
                <c:pt idx="2">
                  <c:v>Raramente</c:v>
                </c:pt>
                <c:pt idx="3">
                  <c:v>Nunca</c:v>
                </c:pt>
                <c:pt idx="4">
                  <c:v>Total</c:v>
                </c:pt>
              </c:strCache>
            </c:strRef>
          </c:cat>
          <c:val>
            <c:numRef>
              <c:f>'3. ACCIDENTES LAB.'!$L$29:$L$33</c:f>
              <c:numCache>
                <c:formatCode>0</c:formatCode>
                <c:ptCount val="5"/>
                <c:pt idx="0">
                  <c:v>1.2903225806451613</c:v>
                </c:pt>
                <c:pt idx="1">
                  <c:v>7.096774193548387</c:v>
                </c:pt>
                <c:pt idx="2">
                  <c:v>31.612903225806452</c:v>
                </c:pt>
                <c:pt idx="3">
                  <c:v>60</c:v>
                </c:pt>
                <c:pt idx="4">
                  <c:v>100</c:v>
                </c:pt>
              </c:numCache>
            </c:numRef>
          </c:val>
        </c:ser>
        <c:dLbls>
          <c:dLblPos val="outEnd"/>
          <c:showLegendKey val="0"/>
          <c:showVal val="1"/>
          <c:showCatName val="0"/>
          <c:showSerName val="0"/>
          <c:showPercent val="0"/>
          <c:showBubbleSize val="0"/>
        </c:dLbls>
        <c:gapWidth val="219"/>
        <c:overlap val="-27"/>
        <c:axId val="206410576"/>
        <c:axId val="206410968"/>
      </c:barChart>
      <c:catAx>
        <c:axId val="20641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MX"/>
          </a:p>
        </c:txPr>
        <c:crossAx val="206410968"/>
        <c:crosses val="autoZero"/>
        <c:auto val="1"/>
        <c:lblAlgn val="ctr"/>
        <c:lblOffset val="100"/>
        <c:noMultiLvlLbl val="0"/>
      </c:catAx>
      <c:valAx>
        <c:axId val="206410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2064105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MX"/>
        </a:p>
      </c:txPr>
    </c:legend>
    <c:plotVisOnly val="1"/>
    <c:dispBlanksAs val="gap"/>
    <c:showDLblsOverMax val="0"/>
  </c:chart>
  <c:spPr>
    <a:noFill/>
    <a:ln>
      <a:noFill/>
    </a:ln>
    <a:effectLst/>
  </c:spPr>
  <c:txPr>
    <a:bodyPr/>
    <a:lstStyle/>
    <a:p>
      <a:pPr>
        <a:defRPr/>
      </a:pPr>
      <a:endParaRPr lang="es-MX"/>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'4.CAPACITACIÓN EPP'!$L$28</c:f>
              <c:strCache>
                <c:ptCount val="1"/>
                <c:pt idx="0">
                  <c:v>N°</c:v>
                </c:pt>
              </c:strCache>
            </c:strRef>
          </c:tx>
          <c:invertIfNegative val="0"/>
          <c:dLbls>
            <c:dLbl>
              <c:idx val="4"/>
              <c:layout>
                <c:manualLayout>
                  <c:x val="2.4532349669818651E-3"/>
                  <c:y val="1.019108143957986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a:latin typeface="Arial" panose="020B0604020202020204" pitchFamily="34" charset="0"/>
                    <a:cs typeface="Arial" panose="020B0604020202020204" pitchFamily="34" charset="0"/>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'4.CAPACITACIÓN EPP'!$K$29:$K$34</c:f>
              <c:strCache>
                <c:ptCount val="6"/>
                <c:pt idx="0">
                  <c:v>Muy frecuente</c:v>
                </c:pt>
                <c:pt idx="1">
                  <c:v>Frecuentemente</c:v>
                </c:pt>
                <c:pt idx="2">
                  <c:v>Ocasionalmente</c:v>
                </c:pt>
                <c:pt idx="3">
                  <c:v>Raramente</c:v>
                </c:pt>
                <c:pt idx="4">
                  <c:v>Nunca</c:v>
                </c:pt>
                <c:pt idx="5">
                  <c:v>Total</c:v>
                </c:pt>
              </c:strCache>
            </c:strRef>
          </c:cat>
          <c:val>
            <c:numRef>
              <c:f>'4.CAPACITACIÓN EPP'!$L$29:$L$34</c:f>
              <c:numCache>
                <c:formatCode>General</c:formatCode>
                <c:ptCount val="6"/>
                <c:pt idx="0">
                  <c:v>28</c:v>
                </c:pt>
                <c:pt idx="1">
                  <c:v>60</c:v>
                </c:pt>
                <c:pt idx="2">
                  <c:v>46</c:v>
                </c:pt>
                <c:pt idx="3">
                  <c:v>14</c:v>
                </c:pt>
                <c:pt idx="4">
                  <c:v>7</c:v>
                </c:pt>
                <c:pt idx="5">
                  <c:v>155</c:v>
                </c:pt>
              </c:numCache>
            </c:numRef>
          </c:val>
        </c:ser>
        <c:ser>
          <c:idx val="1"/>
          <c:order val="1"/>
          <c:tx>
            <c:strRef>
              <c:f>'4.CAPACITACIÓN EPP'!$M$28</c:f>
              <c:strCache>
                <c:ptCount val="1"/>
                <c:pt idx="0">
                  <c:v>%</c:v>
                </c:pt>
              </c:strCache>
            </c:strRef>
          </c:tx>
          <c:invertIfNegative val="0"/>
          <c:dLbls>
            <c:dLbl>
              <c:idx val="0"/>
              <c:layout>
                <c:manualLayout>
                  <c:x val="0"/>
                  <c:y val="-4.1079812206572822E-2"/>
                </c:manualLayout>
              </c:layout>
              <c:tx>
                <c:rich>
                  <a:bodyPr/>
                  <a:lstStyle/>
                  <a:p>
                    <a:fld id="{FD296D74-9179-4E17-969A-A2133FA78605}" type="VALUE">
                      <a:rPr lang="en-US"/>
                      <a:pPr/>
                      <a:t>[VALOR]</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1"/>
              <c:layout>
                <c:manualLayout>
                  <c:x val="2.4014909296748263E-3"/>
                  <c:y val="-7.3729807987126902E-2"/>
                </c:manualLayout>
              </c:layout>
              <c:tx>
                <c:rich>
                  <a:bodyPr/>
                  <a:lstStyle/>
                  <a:p>
                    <a:fld id="{00D1D698-4EBA-459C-9898-52EE891ADA2B}" type="VALUE">
                      <a:rPr lang="en-US"/>
                      <a:pPr/>
                      <a:t>[VALOR]</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2"/>
              <c:layout>
                <c:manualLayout>
                  <c:x val="-6.1813811931233842E-3"/>
                  <c:y val="-6.4489293445452622E-2"/>
                </c:manualLayout>
              </c:layout>
              <c:tx>
                <c:rich>
                  <a:bodyPr/>
                  <a:lstStyle/>
                  <a:p>
                    <a:fld id="{71D9347B-7053-4FE4-8803-47BF00414B4E}" type="VALUE">
                      <a:rPr lang="en-US"/>
                      <a:pPr/>
                      <a:t>[VALOR]</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3"/>
              <c:layout>
                <c:manualLayout>
                  <c:x val="0"/>
                  <c:y val="-5.4047447414143711E-2"/>
                </c:manualLayout>
              </c:layout>
              <c:tx>
                <c:rich>
                  <a:bodyPr/>
                  <a:lstStyle/>
                  <a:p>
                    <a:fld id="{7348E374-B604-4FBF-A0EE-BABB08031D5E}" type="VALUE">
                      <a:rPr lang="en-US"/>
                      <a:pPr/>
                      <a:t>[VALOR]</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4"/>
              <c:layout>
                <c:manualLayout>
                  <c:x val="-2.4531605739485174E-3"/>
                  <c:y val="-5.0650622897489977E-2"/>
                </c:manualLayout>
              </c:layout>
              <c:tx>
                <c:rich>
                  <a:bodyPr/>
                  <a:lstStyle/>
                  <a:p>
                    <a:fld id="{8F6808B6-DFB8-4B60-BB4F-BB25F1B48248}" type="VALUE">
                      <a:rPr lang="en-US"/>
                      <a:pPr/>
                      <a:t>[VALOR]</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5"/>
              <c:layout/>
              <c:tx>
                <c:rich>
                  <a:bodyPr/>
                  <a:lstStyle/>
                  <a:p>
                    <a:fld id="{25FA9986-6B39-478E-836D-3949453B9FA1}" type="VALUE">
                      <a:rPr lang="en-US"/>
                      <a:pPr/>
                      <a:t>[VALOR]</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spPr>
              <a:noFill/>
              <a:ln>
                <a:noFill/>
              </a:ln>
              <a:effectLst/>
            </c:spPr>
            <c:txPr>
              <a:bodyPr wrap="square" lIns="38100" tIns="19050" rIns="38100" bIns="19050" anchor="ctr">
                <a:spAutoFit/>
              </a:bodyPr>
              <a:lstStyle/>
              <a:p>
                <a:pPr>
                  <a:defRPr>
                    <a:latin typeface="Arial" panose="020B0604020202020204" pitchFamily="34" charset="0"/>
                    <a:cs typeface="Arial" panose="020B0604020202020204" pitchFamily="34" charset="0"/>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'4.CAPACITACIÓN EPP'!$K$29:$K$34</c:f>
              <c:strCache>
                <c:ptCount val="6"/>
                <c:pt idx="0">
                  <c:v>Muy frecuente</c:v>
                </c:pt>
                <c:pt idx="1">
                  <c:v>Frecuentemente</c:v>
                </c:pt>
                <c:pt idx="2">
                  <c:v>Ocasionalmente</c:v>
                </c:pt>
                <c:pt idx="3">
                  <c:v>Raramente</c:v>
                </c:pt>
                <c:pt idx="4">
                  <c:v>Nunca</c:v>
                </c:pt>
                <c:pt idx="5">
                  <c:v>Total</c:v>
                </c:pt>
              </c:strCache>
            </c:strRef>
          </c:cat>
          <c:val>
            <c:numRef>
              <c:f>'4.CAPACITACIÓN EPP'!$M$29:$M$34</c:f>
              <c:numCache>
                <c:formatCode>0</c:formatCode>
                <c:ptCount val="6"/>
                <c:pt idx="0">
                  <c:v>18.06451612903226</c:v>
                </c:pt>
                <c:pt idx="1">
                  <c:v>38.70967741935484</c:v>
                </c:pt>
                <c:pt idx="2">
                  <c:v>29.677419354838708</c:v>
                </c:pt>
                <c:pt idx="3">
                  <c:v>9.0322580645161299</c:v>
                </c:pt>
                <c:pt idx="4">
                  <c:v>4.5161290322580649</c:v>
                </c:pt>
                <c:pt idx="5">
                  <c:v>100</c:v>
                </c:pt>
              </c:numCache>
            </c:numRef>
          </c:val>
        </c:ser>
        <c:dLbls>
          <c:dLblPos val="ctr"/>
          <c:showLegendKey val="0"/>
          <c:showVal val="1"/>
          <c:showCatName val="0"/>
          <c:showSerName val="0"/>
          <c:showPercent val="0"/>
          <c:showBubbleSize val="0"/>
        </c:dLbls>
        <c:gapWidth val="95"/>
        <c:overlap val="100"/>
        <c:axId val="206411752"/>
        <c:axId val="206412144"/>
      </c:barChart>
      <c:catAx>
        <c:axId val="206411752"/>
        <c:scaling>
          <c:orientation val="minMax"/>
        </c:scaling>
        <c:delete val="0"/>
        <c:axPos val="b"/>
        <c:numFmt formatCode="General" sourceLinked="0"/>
        <c:majorTickMark val="none"/>
        <c:minorTickMark val="none"/>
        <c:tickLblPos val="nextTo"/>
        <c:txPr>
          <a:bodyPr/>
          <a:lstStyle/>
          <a:p>
            <a:pPr>
              <a:defRPr>
                <a:latin typeface="Arial" panose="020B0604020202020204" pitchFamily="34" charset="0"/>
                <a:cs typeface="Arial" panose="020B0604020202020204" pitchFamily="34" charset="0"/>
              </a:defRPr>
            </a:pPr>
            <a:endParaRPr lang="es-MX"/>
          </a:p>
        </c:txPr>
        <c:crossAx val="206412144"/>
        <c:crosses val="autoZero"/>
        <c:auto val="1"/>
        <c:lblAlgn val="ctr"/>
        <c:lblOffset val="100"/>
        <c:noMultiLvlLbl val="0"/>
      </c:catAx>
      <c:valAx>
        <c:axId val="206412144"/>
        <c:scaling>
          <c:orientation val="minMax"/>
        </c:scaling>
        <c:delete val="1"/>
        <c:axPos val="l"/>
        <c:numFmt formatCode="General" sourceLinked="1"/>
        <c:majorTickMark val="out"/>
        <c:minorTickMark val="none"/>
        <c:tickLblPos val="nextTo"/>
        <c:crossAx val="206411752"/>
        <c:crosses val="autoZero"/>
        <c:crossBetween val="between"/>
      </c:valAx>
    </c:plotArea>
    <c:legend>
      <c:legendPos val="t"/>
      <c:layout/>
      <c:overlay val="0"/>
      <c:txPr>
        <a:bodyPr/>
        <a:lstStyle/>
        <a:p>
          <a:pPr>
            <a:defRPr>
              <a:latin typeface="Arial" panose="020B0604020202020204" pitchFamily="34" charset="0"/>
              <a:cs typeface="Arial" panose="020B0604020202020204" pitchFamily="34" charset="0"/>
            </a:defRPr>
          </a:pPr>
          <a:endParaRPr lang="es-MX"/>
        </a:p>
      </c:txPr>
    </c:legend>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2321303587051614E-2"/>
          <c:y val="0.28178318216552045"/>
          <c:w val="0.89545647419072616"/>
          <c:h val="0.47206299212598424"/>
        </c:manualLayout>
      </c:layout>
      <c:barChart>
        <c:barDir val="col"/>
        <c:grouping val="stacked"/>
        <c:varyColors val="0"/>
        <c:ser>
          <c:idx val="0"/>
          <c:order val="0"/>
          <c:tx>
            <c:strRef>
              <c:f>'5.UTILIZA CORRECTAMENTE EPP'!$M$28</c:f>
              <c:strCache>
                <c:ptCount val="1"/>
                <c:pt idx="0">
                  <c:v>N°</c:v>
                </c:pt>
              </c:strCache>
            </c:strRef>
          </c:tx>
          <c:invertIfNegative val="0"/>
          <c:dLbls>
            <c:dLbl>
              <c:idx val="3"/>
              <c:layout>
                <c:manualLayout>
                  <c:x val="0"/>
                  <c:y val="4.611482591653132E-3"/>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6877637130801686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a:latin typeface="Arial" panose="020B0604020202020204" pitchFamily="34" charset="0"/>
                    <a:cs typeface="Arial" panose="020B0604020202020204" pitchFamily="34" charset="0"/>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'5.UTILIZA CORRECTAMENTE EPP'!$L$29:$L$34</c:f>
              <c:strCache>
                <c:ptCount val="6"/>
                <c:pt idx="0">
                  <c:v>Muy frecuente</c:v>
                </c:pt>
                <c:pt idx="1">
                  <c:v>Frecuentemente</c:v>
                </c:pt>
                <c:pt idx="2">
                  <c:v>Ocasionalmente</c:v>
                </c:pt>
                <c:pt idx="3">
                  <c:v>Raramente</c:v>
                </c:pt>
                <c:pt idx="4">
                  <c:v>Nunca</c:v>
                </c:pt>
                <c:pt idx="5">
                  <c:v>Total</c:v>
                </c:pt>
              </c:strCache>
            </c:strRef>
          </c:cat>
          <c:val>
            <c:numRef>
              <c:f>'5.UTILIZA CORRECTAMENTE EPP'!$M$29:$M$34</c:f>
              <c:numCache>
                <c:formatCode>General</c:formatCode>
                <c:ptCount val="6"/>
                <c:pt idx="0">
                  <c:v>65</c:v>
                </c:pt>
                <c:pt idx="1">
                  <c:v>62</c:v>
                </c:pt>
                <c:pt idx="2">
                  <c:v>17</c:v>
                </c:pt>
                <c:pt idx="3">
                  <c:v>9</c:v>
                </c:pt>
                <c:pt idx="4">
                  <c:v>2</c:v>
                </c:pt>
                <c:pt idx="5">
                  <c:v>155</c:v>
                </c:pt>
              </c:numCache>
            </c:numRef>
          </c:val>
        </c:ser>
        <c:ser>
          <c:idx val="1"/>
          <c:order val="1"/>
          <c:tx>
            <c:strRef>
              <c:f>'5.UTILIZA CORRECTAMENTE EPP'!$N$28</c:f>
              <c:strCache>
                <c:ptCount val="1"/>
                <c:pt idx="0">
                  <c:v>%</c:v>
                </c:pt>
              </c:strCache>
            </c:strRef>
          </c:tx>
          <c:invertIfNegative val="0"/>
          <c:dLbls>
            <c:dLbl>
              <c:idx val="0"/>
              <c:layout/>
              <c:tx>
                <c:rich>
                  <a:bodyPr/>
                  <a:lstStyle/>
                  <a:p>
                    <a:fld id="{06E0DF3E-7988-4002-B7CA-776750719D0E}" type="VALUE">
                      <a:rPr lang="en-US"/>
                      <a:pPr/>
                      <a:t>[VALOR]</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1"/>
              <c:layout>
                <c:manualLayout>
                  <c:x val="5.5555555555555558E-3"/>
                  <c:y val="0"/>
                </c:manualLayout>
              </c:layout>
              <c:tx>
                <c:rich>
                  <a:bodyPr/>
                  <a:lstStyle/>
                  <a:p>
                    <a:r>
                      <a:rPr lang="en-US"/>
                      <a:t>40%</a:t>
                    </a:r>
                  </a:p>
                </c:rich>
              </c:tx>
              <c:dLblPos val="ct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5.5555555555555046E-3"/>
                  <c:y val="-3.0379746835443037E-2"/>
                </c:manualLayout>
              </c:layout>
              <c:tx>
                <c:rich>
                  <a:bodyPr/>
                  <a:lstStyle/>
                  <a:p>
                    <a:fld id="{D37AD90C-6D9C-4DBF-AE44-9285D4D73FFE}" type="VALUE">
                      <a:rPr lang="en-US"/>
                      <a:pPr/>
                      <a:t>[VALOR]</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3"/>
              <c:layout>
                <c:manualLayout>
                  <c:x val="0"/>
                  <c:y val="-4.3310536148395418E-2"/>
                </c:manualLayout>
              </c:layout>
              <c:tx>
                <c:rich>
                  <a:bodyPr/>
                  <a:lstStyle/>
                  <a:p>
                    <a:fld id="{06FB20ED-04EB-4035-B512-F105380C2CCF}" type="VALUE">
                      <a:rPr lang="en-US"/>
                      <a:pPr/>
                      <a:t>[VALOR]</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4"/>
              <c:layout>
                <c:manualLayout>
                  <c:x val="-2.7777944360153762E-3"/>
                  <c:y val="-3.8366808944823791E-2"/>
                </c:manualLayout>
              </c:layout>
              <c:tx>
                <c:rich>
                  <a:bodyPr/>
                  <a:lstStyle/>
                  <a:p>
                    <a:r>
                      <a:rPr lang="en-US"/>
                      <a:t>1%</a:t>
                    </a:r>
                  </a:p>
                </c:rich>
              </c:tx>
              <c:dLblPos val="ctr"/>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6.7510548523207368E-3"/>
                </c:manualLayout>
              </c:layout>
              <c:tx>
                <c:rich>
                  <a:bodyPr/>
                  <a:lstStyle/>
                  <a:p>
                    <a:fld id="{26672089-9C82-44EB-B78A-82ABC6871AEE}" type="VALUE">
                      <a:rPr lang="en-US"/>
                      <a:pPr/>
                      <a:t>[VALOR]</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spPr>
              <a:noFill/>
              <a:ln>
                <a:noFill/>
              </a:ln>
              <a:effectLst/>
            </c:spPr>
            <c:txPr>
              <a:bodyPr wrap="square" lIns="38100" tIns="19050" rIns="38100" bIns="19050" anchor="ctr">
                <a:spAutoFit/>
              </a:bodyPr>
              <a:lstStyle/>
              <a:p>
                <a:pPr>
                  <a:defRPr>
                    <a:latin typeface="Arial" panose="020B0604020202020204" pitchFamily="34" charset="0"/>
                    <a:cs typeface="Arial" panose="020B0604020202020204" pitchFamily="34" charset="0"/>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'5.UTILIZA CORRECTAMENTE EPP'!$L$29:$L$34</c:f>
              <c:strCache>
                <c:ptCount val="6"/>
                <c:pt idx="0">
                  <c:v>Muy frecuente</c:v>
                </c:pt>
                <c:pt idx="1">
                  <c:v>Frecuentemente</c:v>
                </c:pt>
                <c:pt idx="2">
                  <c:v>Ocasionalmente</c:v>
                </c:pt>
                <c:pt idx="3">
                  <c:v>Raramente</c:v>
                </c:pt>
                <c:pt idx="4">
                  <c:v>Nunca</c:v>
                </c:pt>
                <c:pt idx="5">
                  <c:v>Total</c:v>
                </c:pt>
              </c:strCache>
            </c:strRef>
          </c:cat>
          <c:val>
            <c:numRef>
              <c:f>'5.UTILIZA CORRECTAMENTE EPP'!$N$29:$N$34</c:f>
              <c:numCache>
                <c:formatCode>0</c:formatCode>
                <c:ptCount val="6"/>
                <c:pt idx="0">
                  <c:v>41.935483870967744</c:v>
                </c:pt>
                <c:pt idx="1">
                  <c:v>40</c:v>
                </c:pt>
                <c:pt idx="2">
                  <c:v>10.96774193548387</c:v>
                </c:pt>
                <c:pt idx="3">
                  <c:v>5.806451612903226</c:v>
                </c:pt>
                <c:pt idx="4">
                  <c:v>1.2903225806451613</c:v>
                </c:pt>
                <c:pt idx="5" formatCode="General">
                  <c:v>100.00000000000001</c:v>
                </c:pt>
              </c:numCache>
            </c:numRef>
          </c:val>
        </c:ser>
        <c:dLbls>
          <c:dLblPos val="ctr"/>
          <c:showLegendKey val="0"/>
          <c:showVal val="1"/>
          <c:showCatName val="0"/>
          <c:showSerName val="0"/>
          <c:showPercent val="0"/>
          <c:showBubbleSize val="0"/>
        </c:dLbls>
        <c:gapWidth val="95"/>
        <c:overlap val="100"/>
        <c:axId val="208546016"/>
        <c:axId val="208546408"/>
      </c:barChart>
      <c:catAx>
        <c:axId val="208546016"/>
        <c:scaling>
          <c:orientation val="minMax"/>
        </c:scaling>
        <c:delete val="0"/>
        <c:axPos val="b"/>
        <c:numFmt formatCode="General" sourceLinked="0"/>
        <c:majorTickMark val="none"/>
        <c:minorTickMark val="none"/>
        <c:tickLblPos val="nextTo"/>
        <c:txPr>
          <a:bodyPr/>
          <a:lstStyle/>
          <a:p>
            <a:pPr>
              <a:defRPr>
                <a:latin typeface="Arial" panose="020B0604020202020204" pitchFamily="34" charset="0"/>
                <a:cs typeface="Arial" panose="020B0604020202020204" pitchFamily="34" charset="0"/>
              </a:defRPr>
            </a:pPr>
            <a:endParaRPr lang="es-MX"/>
          </a:p>
        </c:txPr>
        <c:crossAx val="208546408"/>
        <c:crosses val="autoZero"/>
        <c:auto val="1"/>
        <c:lblAlgn val="ctr"/>
        <c:lblOffset val="100"/>
        <c:noMultiLvlLbl val="0"/>
      </c:catAx>
      <c:valAx>
        <c:axId val="208546408"/>
        <c:scaling>
          <c:orientation val="minMax"/>
        </c:scaling>
        <c:delete val="1"/>
        <c:axPos val="l"/>
        <c:numFmt formatCode="General" sourceLinked="1"/>
        <c:majorTickMark val="none"/>
        <c:minorTickMark val="none"/>
        <c:tickLblPos val="nextTo"/>
        <c:crossAx val="208546016"/>
        <c:crosses val="autoZero"/>
        <c:crossBetween val="between"/>
      </c:valAx>
    </c:plotArea>
    <c:legend>
      <c:legendPos val="t"/>
      <c:layout/>
      <c:overlay val="0"/>
      <c:txPr>
        <a:bodyPr/>
        <a:lstStyle/>
        <a:p>
          <a:pPr>
            <a:defRPr>
              <a:latin typeface="Arial" panose="020B0604020202020204" pitchFamily="34" charset="0"/>
              <a:cs typeface="Arial" panose="020B0604020202020204" pitchFamily="34" charset="0"/>
            </a:defRPr>
          </a:pPr>
          <a:endParaRPr lang="es-MX"/>
        </a:p>
      </c:txPr>
    </c:legend>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'6. RESPONSABLE DE CLASIFICACIÓN'!$M$28</c:f>
              <c:strCache>
                <c:ptCount val="1"/>
                <c:pt idx="0">
                  <c:v>N°</c:v>
                </c:pt>
              </c:strCache>
            </c:strRef>
          </c:tx>
          <c:invertIfNegative val="0"/>
          <c:dLbls>
            <c:dLbl>
              <c:idx val="2"/>
              <c:layout>
                <c:manualLayout>
                  <c:x val="-5.0925337632079971E-17"/>
                  <c:y val="1.5686274509803824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0185067526415994E-16"/>
                  <c:y val="2.6143790849673203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7777777777777779E-3"/>
                  <c:y val="3.1372549019607746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a:latin typeface="Arial" panose="020B0604020202020204" pitchFamily="34" charset="0"/>
                    <a:cs typeface="Arial" panose="020B0604020202020204" pitchFamily="34" charset="0"/>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'6. RESPONSABLE DE CLASIFICACIÓN'!$L$29:$L$34</c:f>
              <c:strCache>
                <c:ptCount val="6"/>
                <c:pt idx="0">
                  <c:v>Muy frecuente</c:v>
                </c:pt>
                <c:pt idx="1">
                  <c:v>Frecuentemente</c:v>
                </c:pt>
                <c:pt idx="2">
                  <c:v>Ocasionalmente</c:v>
                </c:pt>
                <c:pt idx="3">
                  <c:v>Raramente</c:v>
                </c:pt>
                <c:pt idx="4">
                  <c:v>Nunca</c:v>
                </c:pt>
                <c:pt idx="5">
                  <c:v>Total</c:v>
                </c:pt>
              </c:strCache>
            </c:strRef>
          </c:cat>
          <c:val>
            <c:numRef>
              <c:f>'6. RESPONSABLE DE CLASIFICACIÓN'!$M$29:$M$34</c:f>
              <c:numCache>
                <c:formatCode>General</c:formatCode>
                <c:ptCount val="6"/>
                <c:pt idx="0">
                  <c:v>75</c:v>
                </c:pt>
                <c:pt idx="1">
                  <c:v>56</c:v>
                </c:pt>
                <c:pt idx="2">
                  <c:v>10</c:v>
                </c:pt>
                <c:pt idx="3">
                  <c:v>6</c:v>
                </c:pt>
                <c:pt idx="4">
                  <c:v>8</c:v>
                </c:pt>
                <c:pt idx="5">
                  <c:v>155</c:v>
                </c:pt>
              </c:numCache>
            </c:numRef>
          </c:val>
        </c:ser>
        <c:ser>
          <c:idx val="1"/>
          <c:order val="1"/>
          <c:tx>
            <c:strRef>
              <c:f>'6. RESPONSABLE DE CLASIFICACIÓN'!$N$28</c:f>
              <c:strCache>
                <c:ptCount val="1"/>
                <c:pt idx="0">
                  <c:v>%</c:v>
                </c:pt>
              </c:strCache>
            </c:strRef>
          </c:tx>
          <c:invertIfNegative val="0"/>
          <c:dLbls>
            <c:dLbl>
              <c:idx val="0"/>
              <c:layout>
                <c:manualLayout>
                  <c:x val="1.4124727180944087E-3"/>
                  <c:y val="-0.10037735371479316"/>
                </c:manualLayout>
              </c:layout>
              <c:tx>
                <c:rich>
                  <a:bodyPr/>
                  <a:lstStyle/>
                  <a:p>
                    <a:fld id="{01DDCC1C-B138-4830-AE2E-D85570F36030}" type="VALUE">
                      <a:rPr lang="en-US"/>
                      <a:pPr/>
                      <a:t>[VALOR]</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1"/>
              <c:layout>
                <c:manualLayout>
                  <c:x val="-3.8410059810494009E-17"/>
                  <c:y val="-7.3717914915069044E-2"/>
                </c:manualLayout>
              </c:layout>
              <c:tx>
                <c:rich>
                  <a:bodyPr/>
                  <a:lstStyle/>
                  <a:p>
                    <a:fld id="{2B34BE27-AE9C-4B78-BB51-FC3331ECF3E6}" type="VALUE">
                      <a:rPr lang="en-US"/>
                      <a:pPr/>
                      <a:t>[VALOR]</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2"/>
              <c:layout>
                <c:manualLayout>
                  <c:x val="8.3333333333332829E-3"/>
                  <c:y val="-4.1830065359477121E-2"/>
                </c:manualLayout>
              </c:layout>
              <c:tx>
                <c:rich>
                  <a:bodyPr/>
                  <a:lstStyle/>
                  <a:p>
                    <a:fld id="{FF9FAE28-696D-4518-9EE2-187F242AA494}" type="VALUE">
                      <a:rPr lang="en-US"/>
                      <a:pPr/>
                      <a:t>[VALOR]</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3"/>
              <c:layout>
                <c:manualLayout>
                  <c:x val="-1.0185067526415994E-16"/>
                  <c:y val="-6.7973856209150418E-2"/>
                </c:manualLayout>
              </c:layout>
              <c:tx>
                <c:rich>
                  <a:bodyPr/>
                  <a:lstStyle/>
                  <a:p>
                    <a:fld id="{D0403C23-11B9-4452-8D68-659E5F98AB6E}" type="VALUE">
                      <a:rPr lang="en-US"/>
                      <a:pPr/>
                      <a:t>[VALOR]</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4"/>
              <c:layout>
                <c:manualLayout>
                  <c:x val="0"/>
                  <c:y val="-3.6601307189542485E-2"/>
                </c:manualLayout>
              </c:layout>
              <c:tx>
                <c:rich>
                  <a:bodyPr/>
                  <a:lstStyle/>
                  <a:p>
                    <a:fld id="{BF605149-D7AE-432E-AFB3-EDB9BE877EA2}" type="VALUE">
                      <a:rPr lang="en-US"/>
                      <a:pPr/>
                      <a:t>[VALOR]</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5"/>
              <c:layout>
                <c:manualLayout>
                  <c:x val="1.0185067526415994E-16"/>
                  <c:y val="-8.3660130718954201E-2"/>
                </c:manualLayout>
              </c:layout>
              <c:tx>
                <c:rich>
                  <a:bodyPr/>
                  <a:lstStyle/>
                  <a:p>
                    <a:fld id="{74281CD7-3BAB-4B35-9C2E-093014A5A45B}" type="VALUE">
                      <a:rPr lang="en-US"/>
                      <a:pPr/>
                      <a:t>[VALOR]</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spPr>
              <a:noFill/>
              <a:ln>
                <a:noFill/>
              </a:ln>
              <a:effectLst/>
            </c:spPr>
            <c:txPr>
              <a:bodyPr wrap="square" lIns="38100" tIns="19050" rIns="38100" bIns="19050" anchor="ctr">
                <a:spAutoFit/>
              </a:bodyPr>
              <a:lstStyle/>
              <a:p>
                <a:pPr>
                  <a:defRPr>
                    <a:latin typeface="Arial" panose="020B0604020202020204" pitchFamily="34" charset="0"/>
                    <a:cs typeface="Arial" panose="020B0604020202020204" pitchFamily="34" charset="0"/>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'6. RESPONSABLE DE CLASIFICACIÓN'!$L$29:$L$34</c:f>
              <c:strCache>
                <c:ptCount val="6"/>
                <c:pt idx="0">
                  <c:v>Muy frecuente</c:v>
                </c:pt>
                <c:pt idx="1">
                  <c:v>Frecuentemente</c:v>
                </c:pt>
                <c:pt idx="2">
                  <c:v>Ocasionalmente</c:v>
                </c:pt>
                <c:pt idx="3">
                  <c:v>Raramente</c:v>
                </c:pt>
                <c:pt idx="4">
                  <c:v>Nunca</c:v>
                </c:pt>
                <c:pt idx="5">
                  <c:v>Total</c:v>
                </c:pt>
              </c:strCache>
            </c:strRef>
          </c:cat>
          <c:val>
            <c:numRef>
              <c:f>'6. RESPONSABLE DE CLASIFICACIÓN'!$N$29:$N$34</c:f>
              <c:numCache>
                <c:formatCode>0</c:formatCode>
                <c:ptCount val="6"/>
                <c:pt idx="0">
                  <c:v>48.387096774193552</c:v>
                </c:pt>
                <c:pt idx="1">
                  <c:v>36.12903225806452</c:v>
                </c:pt>
                <c:pt idx="2">
                  <c:v>6.4516129032258061</c:v>
                </c:pt>
                <c:pt idx="3">
                  <c:v>3.870967741935484</c:v>
                </c:pt>
                <c:pt idx="4">
                  <c:v>5.161290322580645</c:v>
                </c:pt>
                <c:pt idx="5">
                  <c:v>100.00000000000001</c:v>
                </c:pt>
              </c:numCache>
            </c:numRef>
          </c:val>
        </c:ser>
        <c:dLbls>
          <c:dLblPos val="ctr"/>
          <c:showLegendKey val="0"/>
          <c:showVal val="1"/>
          <c:showCatName val="0"/>
          <c:showSerName val="0"/>
          <c:showPercent val="0"/>
          <c:showBubbleSize val="0"/>
        </c:dLbls>
        <c:gapWidth val="95"/>
        <c:overlap val="100"/>
        <c:axId val="208547584"/>
        <c:axId val="208547976"/>
      </c:barChart>
      <c:catAx>
        <c:axId val="208547584"/>
        <c:scaling>
          <c:orientation val="minMax"/>
        </c:scaling>
        <c:delete val="0"/>
        <c:axPos val="b"/>
        <c:numFmt formatCode="General" sourceLinked="0"/>
        <c:majorTickMark val="none"/>
        <c:minorTickMark val="none"/>
        <c:tickLblPos val="nextTo"/>
        <c:txPr>
          <a:bodyPr/>
          <a:lstStyle/>
          <a:p>
            <a:pPr>
              <a:defRPr>
                <a:latin typeface="Arial" panose="020B0604020202020204" pitchFamily="34" charset="0"/>
                <a:cs typeface="Arial" panose="020B0604020202020204" pitchFamily="34" charset="0"/>
              </a:defRPr>
            </a:pPr>
            <a:endParaRPr lang="es-MX"/>
          </a:p>
        </c:txPr>
        <c:crossAx val="208547976"/>
        <c:crosses val="autoZero"/>
        <c:auto val="1"/>
        <c:lblAlgn val="ctr"/>
        <c:lblOffset val="100"/>
        <c:noMultiLvlLbl val="0"/>
      </c:catAx>
      <c:valAx>
        <c:axId val="208547976"/>
        <c:scaling>
          <c:orientation val="minMax"/>
        </c:scaling>
        <c:delete val="1"/>
        <c:axPos val="l"/>
        <c:numFmt formatCode="General" sourceLinked="1"/>
        <c:majorTickMark val="none"/>
        <c:minorTickMark val="none"/>
        <c:tickLblPos val="nextTo"/>
        <c:crossAx val="208547584"/>
        <c:crosses val="autoZero"/>
        <c:crossBetween val="between"/>
      </c:valAx>
    </c:plotArea>
    <c:legend>
      <c:legendPos val="t"/>
      <c:layout/>
      <c:overlay val="0"/>
      <c:txPr>
        <a:bodyPr/>
        <a:lstStyle/>
        <a:p>
          <a:pPr>
            <a:defRPr>
              <a:latin typeface="Arial" panose="020B0604020202020204" pitchFamily="34" charset="0"/>
              <a:cs typeface="Arial" panose="020B0604020202020204" pitchFamily="34" charset="0"/>
            </a:defRPr>
          </a:pPr>
          <a:endParaRPr lang="es-MX"/>
        </a:p>
      </c:txPr>
    </c:legend>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4194462414504697E-2"/>
          <c:y val="0.17651421851784166"/>
          <c:w val="0.89545647419072616"/>
          <c:h val="0.30610073375864516"/>
        </c:manualLayout>
      </c:layout>
      <c:barChart>
        <c:barDir val="col"/>
        <c:grouping val="stacked"/>
        <c:varyColors val="0"/>
        <c:ser>
          <c:idx val="0"/>
          <c:order val="0"/>
          <c:tx>
            <c:strRef>
              <c:f>'7.SE REALIZA RECICLAJE'!$M$28</c:f>
              <c:strCache>
                <c:ptCount val="1"/>
                <c:pt idx="0">
                  <c:v>N°</c:v>
                </c:pt>
              </c:strCache>
            </c:strRef>
          </c:tx>
          <c:invertIfNegative val="0"/>
          <c:dLbls>
            <c:dLbl>
              <c:idx val="2"/>
              <c:layout>
                <c:manualLayout>
                  <c:x val="-2.7777777777778286E-3"/>
                  <c:y val="2.4330900243308914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5555555555555558E-3"/>
                  <c:y val="1.9464720194647293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7777777777777779E-3"/>
                  <c:y val="2.9197080291970715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'7.SE REALIZA RECICLAJE'!$L$29:$L$34</c:f>
              <c:strCache>
                <c:ptCount val="6"/>
                <c:pt idx="0">
                  <c:v>Muy frecuente</c:v>
                </c:pt>
                <c:pt idx="1">
                  <c:v>Frecuentemente</c:v>
                </c:pt>
                <c:pt idx="2">
                  <c:v>Ocasionalmente</c:v>
                </c:pt>
                <c:pt idx="3">
                  <c:v>Raramente</c:v>
                </c:pt>
                <c:pt idx="4">
                  <c:v>Nunca</c:v>
                </c:pt>
                <c:pt idx="5">
                  <c:v>Total</c:v>
                </c:pt>
              </c:strCache>
            </c:strRef>
          </c:cat>
          <c:val>
            <c:numRef>
              <c:f>'7.SE REALIZA RECICLAJE'!$M$29:$M$34</c:f>
              <c:numCache>
                <c:formatCode>General</c:formatCode>
                <c:ptCount val="6"/>
                <c:pt idx="0">
                  <c:v>46</c:v>
                </c:pt>
                <c:pt idx="1">
                  <c:v>71</c:v>
                </c:pt>
                <c:pt idx="2">
                  <c:v>20</c:v>
                </c:pt>
                <c:pt idx="3">
                  <c:v>9</c:v>
                </c:pt>
                <c:pt idx="4">
                  <c:v>9</c:v>
                </c:pt>
                <c:pt idx="5">
                  <c:v>155</c:v>
                </c:pt>
              </c:numCache>
            </c:numRef>
          </c:val>
        </c:ser>
        <c:ser>
          <c:idx val="1"/>
          <c:order val="1"/>
          <c:tx>
            <c:strRef>
              <c:f>'7.SE REALIZA RECICLAJE'!$N$28</c:f>
              <c:strCache>
                <c:ptCount val="1"/>
                <c:pt idx="0">
                  <c:v>%</c:v>
                </c:pt>
              </c:strCache>
            </c:strRef>
          </c:tx>
          <c:invertIfNegative val="0"/>
          <c:dLbls>
            <c:dLbl>
              <c:idx val="0"/>
              <c:layout>
                <c:manualLayout>
                  <c:x val="-2.5462668816039986E-17"/>
                  <c:y val="-3.4063260340632603E-2"/>
                </c:manualLayout>
              </c:layout>
              <c:tx>
                <c:rich>
                  <a:bodyPr/>
                  <a:lstStyle/>
                  <a:p>
                    <a:fld id="{E60297B7-E5D1-4757-B862-657819BC3120}" type="VALUE">
                      <a:rPr lang="en-US"/>
                      <a:pPr/>
                      <a:t>[VALOR]</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1"/>
              <c:layout>
                <c:manualLayout>
                  <c:x val="0"/>
                  <c:y val="-5.8394160583941604E-2"/>
                </c:manualLayout>
              </c:layout>
              <c:tx>
                <c:rich>
                  <a:bodyPr/>
                  <a:lstStyle/>
                  <a:p>
                    <a:fld id="{40C11004-E708-4C74-9A3E-B818A5EAF35B}" type="VALUE">
                      <a:rPr lang="en-US"/>
                      <a:pPr/>
                      <a:t>[VALOR]</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2"/>
              <c:layout>
                <c:manualLayout>
                  <c:x val="-2.7777777777778286E-3"/>
                  <c:y val="-2.9197080291970802E-2"/>
                </c:manualLayout>
              </c:layout>
              <c:tx>
                <c:rich>
                  <a:bodyPr/>
                  <a:lstStyle/>
                  <a:p>
                    <a:fld id="{F10CE6D7-7117-4995-842F-33820A0C33B9}" type="VALUE">
                      <a:rPr lang="en-US"/>
                      <a:pPr/>
                      <a:t>[VALOR]</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3"/>
              <c:layout>
                <c:manualLayout>
                  <c:x val="2.7777777777777779E-3"/>
                  <c:y val="-4.3795620437956206E-2"/>
                </c:manualLayout>
              </c:layout>
              <c:tx>
                <c:rich>
                  <a:bodyPr/>
                  <a:lstStyle/>
                  <a:p>
                    <a:fld id="{54585FE7-E5B8-4410-AD18-F647B6477D73}" type="VALUE">
                      <a:rPr lang="en-US"/>
                      <a:pPr/>
                      <a:t>[VALOR]</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4"/>
              <c:layout>
                <c:manualLayout>
                  <c:x val="1.1111111111111112E-2"/>
                  <c:y val="-3.4063260340632603E-2"/>
                </c:manualLayout>
              </c:layout>
              <c:tx>
                <c:rich>
                  <a:bodyPr wrap="square" lIns="38100" tIns="19050" rIns="38100" bIns="19050" anchor="ctr">
                    <a:noAutofit/>
                  </a:bodyPr>
                  <a:lstStyle/>
                  <a:p>
                    <a:pPr>
                      <a:defRPr/>
                    </a:pPr>
                    <a:r>
                      <a:rPr lang="en-US"/>
                      <a:t>6%</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layout>
                    <c:manualLayout>
                      <c:w val="5.5750000000000001E-2"/>
                      <c:h val="0.11778607965975056"/>
                    </c:manualLayout>
                  </c15:layout>
                </c:ext>
              </c:extLst>
            </c:dLbl>
            <c:dLbl>
              <c:idx val="5"/>
              <c:layout>
                <c:manualLayout>
                  <c:x val="-1.0185067526415994E-16"/>
                  <c:y val="-8.7591240875912413E-2"/>
                </c:manualLayout>
              </c:layout>
              <c:tx>
                <c:rich>
                  <a:bodyPr/>
                  <a:lstStyle/>
                  <a:p>
                    <a:fld id="{4B281CBC-F99A-466F-99C9-2226716C6638}" type="VALUE">
                      <a:rPr lang="en-US"/>
                      <a:pPr/>
                      <a:t>[VALOR]</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'7.SE REALIZA RECICLAJE'!$L$29:$L$34</c:f>
              <c:strCache>
                <c:ptCount val="6"/>
                <c:pt idx="0">
                  <c:v>Muy frecuente</c:v>
                </c:pt>
                <c:pt idx="1">
                  <c:v>Frecuentemente</c:v>
                </c:pt>
                <c:pt idx="2">
                  <c:v>Ocasionalmente</c:v>
                </c:pt>
                <c:pt idx="3">
                  <c:v>Raramente</c:v>
                </c:pt>
                <c:pt idx="4">
                  <c:v>Nunca</c:v>
                </c:pt>
                <c:pt idx="5">
                  <c:v>Total</c:v>
                </c:pt>
              </c:strCache>
            </c:strRef>
          </c:cat>
          <c:val>
            <c:numRef>
              <c:f>'7.SE REALIZA RECICLAJE'!$N$29:$N$34</c:f>
              <c:numCache>
                <c:formatCode>0</c:formatCode>
                <c:ptCount val="6"/>
                <c:pt idx="0">
                  <c:v>29.677419354838708</c:v>
                </c:pt>
                <c:pt idx="1">
                  <c:v>45.806451612903224</c:v>
                </c:pt>
                <c:pt idx="2">
                  <c:v>12.903225806451612</c:v>
                </c:pt>
                <c:pt idx="3">
                  <c:v>5.806451612903226</c:v>
                </c:pt>
                <c:pt idx="4">
                  <c:v>5.806451612903226</c:v>
                </c:pt>
                <c:pt idx="5" formatCode="General">
                  <c:v>100.00000000000001</c:v>
                </c:pt>
              </c:numCache>
            </c:numRef>
          </c:val>
        </c:ser>
        <c:dLbls>
          <c:dLblPos val="ctr"/>
          <c:showLegendKey val="0"/>
          <c:showVal val="1"/>
          <c:showCatName val="0"/>
          <c:showSerName val="0"/>
          <c:showPercent val="0"/>
          <c:showBubbleSize val="0"/>
        </c:dLbls>
        <c:gapWidth val="95"/>
        <c:overlap val="100"/>
        <c:axId val="208548760"/>
        <c:axId val="208549152"/>
      </c:barChart>
      <c:catAx>
        <c:axId val="208548760"/>
        <c:scaling>
          <c:orientation val="minMax"/>
        </c:scaling>
        <c:delete val="0"/>
        <c:axPos val="b"/>
        <c:numFmt formatCode="General" sourceLinked="0"/>
        <c:majorTickMark val="none"/>
        <c:minorTickMark val="none"/>
        <c:tickLblPos val="nextTo"/>
        <c:txPr>
          <a:bodyPr/>
          <a:lstStyle/>
          <a:p>
            <a:pPr>
              <a:defRPr>
                <a:latin typeface="Arial" panose="020B0604020202020204" pitchFamily="34" charset="0"/>
                <a:cs typeface="Arial" panose="020B0604020202020204" pitchFamily="34" charset="0"/>
              </a:defRPr>
            </a:pPr>
            <a:endParaRPr lang="es-MX"/>
          </a:p>
        </c:txPr>
        <c:crossAx val="208549152"/>
        <c:crosses val="autoZero"/>
        <c:auto val="1"/>
        <c:lblAlgn val="ctr"/>
        <c:lblOffset val="100"/>
        <c:noMultiLvlLbl val="0"/>
      </c:catAx>
      <c:valAx>
        <c:axId val="208549152"/>
        <c:scaling>
          <c:orientation val="minMax"/>
        </c:scaling>
        <c:delete val="1"/>
        <c:axPos val="l"/>
        <c:numFmt formatCode="General" sourceLinked="1"/>
        <c:majorTickMark val="out"/>
        <c:minorTickMark val="none"/>
        <c:tickLblPos val="nextTo"/>
        <c:crossAx val="208548760"/>
        <c:crosses val="autoZero"/>
        <c:crossBetween val="between"/>
      </c:valAx>
    </c:plotArea>
    <c:legend>
      <c:legendPos val="t"/>
      <c:layout/>
      <c:overlay val="0"/>
      <c:txPr>
        <a:bodyPr/>
        <a:lstStyle/>
        <a:p>
          <a:pPr>
            <a:defRPr>
              <a:latin typeface="Arial" panose="020B0604020202020204" pitchFamily="34" charset="0"/>
              <a:cs typeface="Arial" panose="020B0604020202020204" pitchFamily="34" charset="0"/>
            </a:defRPr>
          </a:pPr>
          <a:endParaRPr lang="es-MX"/>
        </a:p>
      </c:txPr>
    </c:legend>
    <c:plotVisOnly val="1"/>
    <c:dispBlanksAs val="gap"/>
    <c:showDLblsOverMax val="0"/>
  </c:chart>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432467344540254E-2"/>
          <c:y val="0.12282633029928937"/>
          <c:w val="0.89545647419072616"/>
          <c:h val="0.45122337339411522"/>
        </c:manualLayout>
      </c:layout>
      <c:barChart>
        <c:barDir val="col"/>
        <c:grouping val="stacked"/>
        <c:varyColors val="0"/>
        <c:ser>
          <c:idx val="0"/>
          <c:order val="0"/>
          <c:tx>
            <c:strRef>
              <c:f>'8.REPORTE DE PINCHAZOS'!$M$28</c:f>
              <c:strCache>
                <c:ptCount val="1"/>
                <c:pt idx="0">
                  <c:v>N°</c:v>
                </c:pt>
              </c:strCache>
            </c:strRef>
          </c:tx>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'8.REPORTE DE PINCHAZOS'!$L$29:$L$34</c:f>
              <c:strCache>
                <c:ptCount val="6"/>
                <c:pt idx="0">
                  <c:v>Muy frecuente</c:v>
                </c:pt>
                <c:pt idx="1">
                  <c:v>Frecuentemente</c:v>
                </c:pt>
                <c:pt idx="2">
                  <c:v>Ocasionalmente</c:v>
                </c:pt>
                <c:pt idx="3">
                  <c:v>Raramente</c:v>
                </c:pt>
                <c:pt idx="4">
                  <c:v>Nunca</c:v>
                </c:pt>
                <c:pt idx="5">
                  <c:v>Total</c:v>
                </c:pt>
              </c:strCache>
            </c:strRef>
          </c:cat>
          <c:val>
            <c:numRef>
              <c:f>'8.REPORTE DE PINCHAZOS'!$M$29:$M$34</c:f>
              <c:numCache>
                <c:formatCode>General</c:formatCode>
                <c:ptCount val="6"/>
                <c:pt idx="0">
                  <c:v>52</c:v>
                </c:pt>
                <c:pt idx="1">
                  <c:v>51</c:v>
                </c:pt>
                <c:pt idx="2">
                  <c:v>30</c:v>
                </c:pt>
                <c:pt idx="3">
                  <c:v>15</c:v>
                </c:pt>
                <c:pt idx="4">
                  <c:v>7</c:v>
                </c:pt>
                <c:pt idx="5">
                  <c:v>155</c:v>
                </c:pt>
              </c:numCache>
            </c:numRef>
          </c:val>
        </c:ser>
        <c:ser>
          <c:idx val="1"/>
          <c:order val="1"/>
          <c:tx>
            <c:strRef>
              <c:f>'8.REPORTE DE PINCHAZOS'!$N$28</c:f>
              <c:strCache>
                <c:ptCount val="1"/>
                <c:pt idx="0">
                  <c:v>%</c:v>
                </c:pt>
              </c:strCache>
            </c:strRef>
          </c:tx>
          <c:invertIfNegative val="0"/>
          <c:dLbls>
            <c:dLbl>
              <c:idx val="0"/>
              <c:layout/>
              <c:tx>
                <c:rich>
                  <a:bodyPr/>
                  <a:lstStyle/>
                  <a:p>
                    <a:fld id="{FDA181AA-0AF8-460F-B508-02890DDB90B1}" type="VALUE">
                      <a:rPr lang="en-US"/>
                      <a:pPr/>
                      <a:t>[VALOR]</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1"/>
              <c:layout/>
              <c:tx>
                <c:rich>
                  <a:bodyPr/>
                  <a:lstStyle/>
                  <a:p>
                    <a:fld id="{EE5093FF-FAE2-469E-88E4-4A2D194D5B98}" type="VALUE">
                      <a:rPr lang="en-US"/>
                      <a:pPr/>
                      <a:t>[VALOR]</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2"/>
              <c:layout/>
              <c:tx>
                <c:rich>
                  <a:bodyPr/>
                  <a:lstStyle/>
                  <a:p>
                    <a:fld id="{97B1BF55-420E-44AA-8B69-F4CA14B99F23}" type="VALUE">
                      <a:rPr lang="en-US"/>
                      <a:pPr/>
                      <a:t>[VALOR]</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3"/>
              <c:layout>
                <c:manualLayout>
                  <c:x val="2.7777777777777779E-3"/>
                  <c:y val="-2.1052631578947368E-2"/>
                </c:manualLayout>
              </c:layout>
              <c:tx>
                <c:rich>
                  <a:bodyPr/>
                  <a:lstStyle/>
                  <a:p>
                    <a:fld id="{54D26C3C-B81A-4511-AAB3-4254908D413A}" type="VALUE">
                      <a:rPr lang="en-US"/>
                      <a:pPr/>
                      <a:t>[VALOR]</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4"/>
              <c:layout>
                <c:manualLayout>
                  <c:x val="8.3333333333333332E-3"/>
                  <c:y val="-3.5087719298245612E-2"/>
                </c:manualLayout>
              </c:layout>
              <c:tx>
                <c:rich>
                  <a:bodyPr/>
                  <a:lstStyle/>
                  <a:p>
                    <a:fld id="{BE412C3F-4B49-41B3-8BFB-93F436690F78}" type="VALUE">
                      <a:rPr lang="en-US"/>
                      <a:pPr/>
                      <a:t>[VALOR]</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5"/>
              <c:layout/>
              <c:tx>
                <c:rich>
                  <a:bodyPr/>
                  <a:lstStyle/>
                  <a:p>
                    <a:fld id="{309C1EB3-4A79-49F5-A98B-D9A0C8E74B2C}" type="VALUE">
                      <a:rPr lang="en-US"/>
                      <a:pPr/>
                      <a:t>[VALOR]</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'8.REPORTE DE PINCHAZOS'!$L$29:$L$34</c:f>
              <c:strCache>
                <c:ptCount val="6"/>
                <c:pt idx="0">
                  <c:v>Muy frecuente</c:v>
                </c:pt>
                <c:pt idx="1">
                  <c:v>Frecuentemente</c:v>
                </c:pt>
                <c:pt idx="2">
                  <c:v>Ocasionalmente</c:v>
                </c:pt>
                <c:pt idx="3">
                  <c:v>Raramente</c:v>
                </c:pt>
                <c:pt idx="4">
                  <c:v>Nunca</c:v>
                </c:pt>
                <c:pt idx="5">
                  <c:v>Total</c:v>
                </c:pt>
              </c:strCache>
            </c:strRef>
          </c:cat>
          <c:val>
            <c:numRef>
              <c:f>'8.REPORTE DE PINCHAZOS'!$N$29:$N$34</c:f>
              <c:numCache>
                <c:formatCode>0</c:formatCode>
                <c:ptCount val="6"/>
                <c:pt idx="0">
                  <c:v>33.548387096774192</c:v>
                </c:pt>
                <c:pt idx="1">
                  <c:v>32.903225806451616</c:v>
                </c:pt>
                <c:pt idx="2">
                  <c:v>19.35483870967742</c:v>
                </c:pt>
                <c:pt idx="3">
                  <c:v>9.67741935483871</c:v>
                </c:pt>
                <c:pt idx="4">
                  <c:v>4.5161290322580649</c:v>
                </c:pt>
                <c:pt idx="5" formatCode="General">
                  <c:v>100</c:v>
                </c:pt>
              </c:numCache>
            </c:numRef>
          </c:val>
        </c:ser>
        <c:dLbls>
          <c:dLblPos val="ctr"/>
          <c:showLegendKey val="0"/>
          <c:showVal val="1"/>
          <c:showCatName val="0"/>
          <c:showSerName val="0"/>
          <c:showPercent val="0"/>
          <c:showBubbleSize val="0"/>
        </c:dLbls>
        <c:gapWidth val="95"/>
        <c:overlap val="100"/>
        <c:axId val="208549936"/>
        <c:axId val="208550328"/>
      </c:barChart>
      <c:catAx>
        <c:axId val="208549936"/>
        <c:scaling>
          <c:orientation val="minMax"/>
        </c:scaling>
        <c:delete val="0"/>
        <c:axPos val="b"/>
        <c:numFmt formatCode="General" sourceLinked="0"/>
        <c:majorTickMark val="none"/>
        <c:minorTickMark val="none"/>
        <c:tickLblPos val="nextTo"/>
        <c:txPr>
          <a:bodyPr/>
          <a:lstStyle/>
          <a:p>
            <a:pPr>
              <a:defRPr>
                <a:latin typeface="Arial" panose="020B0604020202020204" pitchFamily="34" charset="0"/>
                <a:cs typeface="Arial" panose="020B0604020202020204" pitchFamily="34" charset="0"/>
              </a:defRPr>
            </a:pPr>
            <a:endParaRPr lang="es-MX"/>
          </a:p>
        </c:txPr>
        <c:crossAx val="208550328"/>
        <c:crosses val="autoZero"/>
        <c:auto val="1"/>
        <c:lblAlgn val="ctr"/>
        <c:lblOffset val="100"/>
        <c:noMultiLvlLbl val="0"/>
      </c:catAx>
      <c:valAx>
        <c:axId val="208550328"/>
        <c:scaling>
          <c:orientation val="minMax"/>
        </c:scaling>
        <c:delete val="1"/>
        <c:axPos val="l"/>
        <c:numFmt formatCode="General" sourceLinked="1"/>
        <c:majorTickMark val="out"/>
        <c:minorTickMark val="none"/>
        <c:tickLblPos val="nextTo"/>
        <c:crossAx val="208549936"/>
        <c:crosses val="autoZero"/>
        <c:crossBetween val="between"/>
      </c:valAx>
    </c:plotArea>
    <c:legend>
      <c:legendPos val="t"/>
      <c:layout/>
      <c:overlay val="0"/>
      <c:txPr>
        <a:bodyPr/>
        <a:lstStyle/>
        <a:p>
          <a:pPr>
            <a:defRPr>
              <a:latin typeface="Arial" panose="020B0604020202020204" pitchFamily="34" charset="0"/>
              <a:cs typeface="Arial" panose="020B0604020202020204" pitchFamily="34" charset="0"/>
            </a:defRPr>
          </a:pPr>
          <a:endParaRPr lang="es-MX"/>
        </a:p>
      </c:txPr>
    </c:legend>
    <c:plotVisOnly val="1"/>
    <c:dispBlanksAs val="gap"/>
    <c:showDLblsOverMax val="0"/>
  </c:chart>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11-25T12:50:33.548" idx="3">
    <p:pos x="222" y="4998"/>
    <p:text/>
    <p:extLst>
      <p:ext uri="{C676402C-5697-4E1C-873F-D02D1690AC5C}">
        <p15:threadingInfo xmlns:p15="http://schemas.microsoft.com/office/powerpoint/2012/main" timeZoneBias="300"/>
      </p:ext>
    </p:extLst>
  </p:cm>
</p:cmLst>
</file>

<file path=ppt/diagrams/_rels/data10.xml.rels><?xml version="1.0" encoding="UTF-8" standalone="yes"?>
<Relationships xmlns="http://schemas.openxmlformats.org/package/2006/relationships"><Relationship Id="rId1" Type="http://schemas.openxmlformats.org/officeDocument/2006/relationships/image" Target="../media/image33.png"/></Relationships>
</file>

<file path=ppt/diagrams/_rels/data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diagrams/_rels/data8.xml.rels><?xml version="1.0" encoding="UTF-8" standalone="yes"?>
<Relationships xmlns="http://schemas.openxmlformats.org/package/2006/relationships"><Relationship Id="rId1" Type="http://schemas.openxmlformats.org/officeDocument/2006/relationships/image" Target="../media/image54.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33.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diagrams/_rels/drawing8.xml.rels><?xml version="1.0" encoding="UTF-8" standalone="yes"?>
<Relationships xmlns="http://schemas.openxmlformats.org/package/2006/relationships"><Relationship Id="rId1" Type="http://schemas.openxmlformats.org/officeDocument/2006/relationships/image" Target="../media/image5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3B56F6-020C-4012-A827-A38C82123026}"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s-MX"/>
        </a:p>
      </dgm:t>
    </dgm:pt>
    <dgm:pt modelId="{9F599995-FDB9-4310-A378-F359B08AC5F9}">
      <dgm:prSet phldrT="[Texto]" custT="1"/>
      <dgm:spPr/>
      <dgm:t>
        <a:bodyPr/>
        <a:lstStyle/>
        <a:p>
          <a:r>
            <a:rPr lang="es-MX" sz="2000" dirty="0" smtClean="0"/>
            <a:t>Capítulo 1. </a:t>
          </a:r>
        </a:p>
        <a:p>
          <a:r>
            <a:rPr lang="es-MX" sz="2000" dirty="0" smtClean="0"/>
            <a:t>Antecedentes</a:t>
          </a:r>
        </a:p>
        <a:p>
          <a:r>
            <a:rPr lang="es-MX" sz="2000" dirty="0" smtClean="0"/>
            <a:t>Planteamiento del problema</a:t>
          </a:r>
        </a:p>
        <a:p>
          <a:r>
            <a:rPr lang="es-MX" sz="2000" dirty="0" smtClean="0"/>
            <a:t>Objetivos</a:t>
          </a:r>
          <a:endParaRPr lang="es-MX" sz="2000" dirty="0"/>
        </a:p>
      </dgm:t>
    </dgm:pt>
    <dgm:pt modelId="{7F2CB71C-B8EB-4299-BD02-8B9E5D1E2EE5}" type="parTrans" cxnId="{B3AF8C7E-118E-479C-BEFD-B1A72D10EF0B}">
      <dgm:prSet/>
      <dgm:spPr/>
      <dgm:t>
        <a:bodyPr/>
        <a:lstStyle/>
        <a:p>
          <a:endParaRPr lang="es-MX"/>
        </a:p>
      </dgm:t>
    </dgm:pt>
    <dgm:pt modelId="{6D537373-6CB6-45ED-A0B5-9A89ED556BA4}" type="sibTrans" cxnId="{B3AF8C7E-118E-479C-BEFD-B1A72D10EF0B}">
      <dgm:prSet/>
      <dgm:spPr/>
      <dgm:t>
        <a:bodyPr/>
        <a:lstStyle/>
        <a:p>
          <a:endParaRPr lang="es-MX"/>
        </a:p>
      </dgm:t>
    </dgm:pt>
    <dgm:pt modelId="{ADFE4EA4-2C98-4F69-89F5-4071BDFE25EF}">
      <dgm:prSet phldrT="[Texto]" custT="1"/>
      <dgm:spPr/>
      <dgm:t>
        <a:bodyPr/>
        <a:lstStyle/>
        <a:p>
          <a:r>
            <a:rPr lang="es-MX" sz="2000" dirty="0" smtClean="0"/>
            <a:t>Capítulo 2. </a:t>
          </a:r>
        </a:p>
        <a:p>
          <a:r>
            <a:rPr lang="es-MX" sz="2000" dirty="0" smtClean="0"/>
            <a:t>Marco Teórico Referencial</a:t>
          </a:r>
          <a:endParaRPr lang="es-MX" sz="2000" dirty="0"/>
        </a:p>
      </dgm:t>
    </dgm:pt>
    <dgm:pt modelId="{613944E4-4857-4DF0-971E-910E3149BADC}" type="parTrans" cxnId="{9060351D-FFBC-4C45-AA1B-FC46B3B0A8E4}">
      <dgm:prSet/>
      <dgm:spPr/>
      <dgm:t>
        <a:bodyPr/>
        <a:lstStyle/>
        <a:p>
          <a:endParaRPr lang="es-MX"/>
        </a:p>
      </dgm:t>
    </dgm:pt>
    <dgm:pt modelId="{D9E51BCE-D996-4223-B725-0510350F913F}" type="sibTrans" cxnId="{9060351D-FFBC-4C45-AA1B-FC46B3B0A8E4}">
      <dgm:prSet/>
      <dgm:spPr/>
      <dgm:t>
        <a:bodyPr/>
        <a:lstStyle/>
        <a:p>
          <a:endParaRPr lang="es-MX"/>
        </a:p>
      </dgm:t>
    </dgm:pt>
    <dgm:pt modelId="{7D99E33A-149F-440C-977C-032F245440AD}">
      <dgm:prSet phldrT="[Texto]" custT="1"/>
      <dgm:spPr/>
      <dgm:t>
        <a:bodyPr/>
        <a:lstStyle/>
        <a:p>
          <a:r>
            <a:rPr lang="es-MX" sz="2000" dirty="0" smtClean="0"/>
            <a:t>Capítulo 3.</a:t>
          </a:r>
        </a:p>
        <a:p>
          <a:r>
            <a:rPr lang="es-MX" sz="2000" dirty="0" smtClean="0"/>
            <a:t>Metodología de la investigación</a:t>
          </a:r>
          <a:endParaRPr lang="es-MX" sz="2000" dirty="0"/>
        </a:p>
      </dgm:t>
    </dgm:pt>
    <dgm:pt modelId="{0B9074D6-A882-4E0A-BDFC-07F3CABA0F1D}" type="parTrans" cxnId="{7F15E706-8A3E-4400-BAD4-A2AEF9322BCD}">
      <dgm:prSet/>
      <dgm:spPr/>
      <dgm:t>
        <a:bodyPr/>
        <a:lstStyle/>
        <a:p>
          <a:endParaRPr lang="es-MX"/>
        </a:p>
      </dgm:t>
    </dgm:pt>
    <dgm:pt modelId="{53597008-1CEF-43F9-B575-245675CCC1E4}" type="sibTrans" cxnId="{7F15E706-8A3E-4400-BAD4-A2AEF9322BCD}">
      <dgm:prSet/>
      <dgm:spPr/>
      <dgm:t>
        <a:bodyPr/>
        <a:lstStyle/>
        <a:p>
          <a:endParaRPr lang="es-MX"/>
        </a:p>
      </dgm:t>
    </dgm:pt>
    <dgm:pt modelId="{CD363F09-506E-4CD7-BCC7-D6A33EF3EC51}">
      <dgm:prSet phldrT="[Texto]" custT="1"/>
      <dgm:spPr/>
      <dgm:t>
        <a:bodyPr/>
        <a:lstStyle/>
        <a:p>
          <a:r>
            <a:rPr lang="es-MX" sz="2000" dirty="0" smtClean="0"/>
            <a:t>Capítulo 4.</a:t>
          </a:r>
        </a:p>
        <a:p>
          <a:r>
            <a:rPr lang="es-MX" sz="2000" dirty="0" smtClean="0"/>
            <a:t>Análisis e interpretación de resultados</a:t>
          </a:r>
          <a:endParaRPr lang="es-MX" sz="2000" dirty="0"/>
        </a:p>
      </dgm:t>
    </dgm:pt>
    <dgm:pt modelId="{5198E843-82E5-49DD-B328-BFC5569DE68C}" type="parTrans" cxnId="{D054FBB0-22CE-46A8-BE9B-31182DBFDD3A}">
      <dgm:prSet/>
      <dgm:spPr/>
      <dgm:t>
        <a:bodyPr/>
        <a:lstStyle/>
        <a:p>
          <a:endParaRPr lang="es-MX"/>
        </a:p>
      </dgm:t>
    </dgm:pt>
    <dgm:pt modelId="{3791FE5D-9453-421F-BEE7-0EC3A6D4CFB2}" type="sibTrans" cxnId="{D054FBB0-22CE-46A8-BE9B-31182DBFDD3A}">
      <dgm:prSet/>
      <dgm:spPr/>
      <dgm:t>
        <a:bodyPr/>
        <a:lstStyle/>
        <a:p>
          <a:endParaRPr lang="es-MX"/>
        </a:p>
      </dgm:t>
    </dgm:pt>
    <dgm:pt modelId="{D4EB63BF-8128-465A-8A18-83F33D03AB9C}">
      <dgm:prSet phldrT="[Texto]" custT="1"/>
      <dgm:spPr/>
      <dgm:t>
        <a:bodyPr/>
        <a:lstStyle/>
        <a:p>
          <a:r>
            <a:rPr lang="es-MX" sz="2000" dirty="0" smtClean="0"/>
            <a:t>Capítulo 5.</a:t>
          </a:r>
        </a:p>
        <a:p>
          <a:r>
            <a:rPr lang="es-MX" sz="2000" dirty="0" smtClean="0"/>
            <a:t>Propuesta</a:t>
          </a:r>
          <a:endParaRPr lang="es-MX" sz="2000" dirty="0"/>
        </a:p>
      </dgm:t>
    </dgm:pt>
    <dgm:pt modelId="{54B0E14B-D31A-431A-BE0C-14D021CC4FE3}" type="parTrans" cxnId="{0928ABE6-FF78-432E-873F-C9EBA355049A}">
      <dgm:prSet/>
      <dgm:spPr/>
      <dgm:t>
        <a:bodyPr/>
        <a:lstStyle/>
        <a:p>
          <a:endParaRPr lang="es-MX"/>
        </a:p>
      </dgm:t>
    </dgm:pt>
    <dgm:pt modelId="{3A7AE331-D6E7-4E90-8E8A-96ACE3B6629A}" type="sibTrans" cxnId="{0928ABE6-FF78-432E-873F-C9EBA355049A}">
      <dgm:prSet/>
      <dgm:spPr/>
      <dgm:t>
        <a:bodyPr/>
        <a:lstStyle/>
        <a:p>
          <a:endParaRPr lang="es-MX"/>
        </a:p>
      </dgm:t>
    </dgm:pt>
    <dgm:pt modelId="{EB6D1ADD-A001-4188-8175-8DC3E25F4041}" type="pres">
      <dgm:prSet presAssocID="{623B56F6-020C-4012-A827-A38C82123026}" presName="diagram" presStyleCnt="0">
        <dgm:presLayoutVars>
          <dgm:dir/>
          <dgm:resizeHandles val="exact"/>
        </dgm:presLayoutVars>
      </dgm:prSet>
      <dgm:spPr/>
      <dgm:t>
        <a:bodyPr/>
        <a:lstStyle/>
        <a:p>
          <a:endParaRPr lang="es-MX"/>
        </a:p>
      </dgm:t>
    </dgm:pt>
    <dgm:pt modelId="{F2969A77-ED52-443D-B058-FA34A8C7B253}" type="pres">
      <dgm:prSet presAssocID="{9F599995-FDB9-4310-A378-F359B08AC5F9}" presName="node" presStyleLbl="node1" presStyleIdx="0" presStyleCnt="5">
        <dgm:presLayoutVars>
          <dgm:bulletEnabled val="1"/>
        </dgm:presLayoutVars>
      </dgm:prSet>
      <dgm:spPr/>
      <dgm:t>
        <a:bodyPr/>
        <a:lstStyle/>
        <a:p>
          <a:endParaRPr lang="es-MX"/>
        </a:p>
      </dgm:t>
    </dgm:pt>
    <dgm:pt modelId="{436C9638-FD12-4156-BA71-648D1F589076}" type="pres">
      <dgm:prSet presAssocID="{6D537373-6CB6-45ED-A0B5-9A89ED556BA4}" presName="sibTrans" presStyleCnt="0"/>
      <dgm:spPr/>
    </dgm:pt>
    <dgm:pt modelId="{04B6C542-78CF-4CCD-B3F4-C7B64E779E57}" type="pres">
      <dgm:prSet presAssocID="{ADFE4EA4-2C98-4F69-89F5-4071BDFE25EF}" presName="node" presStyleLbl="node1" presStyleIdx="1" presStyleCnt="5">
        <dgm:presLayoutVars>
          <dgm:bulletEnabled val="1"/>
        </dgm:presLayoutVars>
      </dgm:prSet>
      <dgm:spPr/>
      <dgm:t>
        <a:bodyPr/>
        <a:lstStyle/>
        <a:p>
          <a:endParaRPr lang="es-MX"/>
        </a:p>
      </dgm:t>
    </dgm:pt>
    <dgm:pt modelId="{3B0C40DC-E332-4724-924A-A4187623B51C}" type="pres">
      <dgm:prSet presAssocID="{D9E51BCE-D996-4223-B725-0510350F913F}" presName="sibTrans" presStyleCnt="0"/>
      <dgm:spPr/>
    </dgm:pt>
    <dgm:pt modelId="{180E3D85-CCFF-4BDB-ADE0-5998316D7F1B}" type="pres">
      <dgm:prSet presAssocID="{7D99E33A-149F-440C-977C-032F245440AD}" presName="node" presStyleLbl="node1" presStyleIdx="2" presStyleCnt="5">
        <dgm:presLayoutVars>
          <dgm:bulletEnabled val="1"/>
        </dgm:presLayoutVars>
      </dgm:prSet>
      <dgm:spPr/>
      <dgm:t>
        <a:bodyPr/>
        <a:lstStyle/>
        <a:p>
          <a:endParaRPr lang="es-MX"/>
        </a:p>
      </dgm:t>
    </dgm:pt>
    <dgm:pt modelId="{42F06BF6-8A5A-4F73-ABEB-B1D1A6238B35}" type="pres">
      <dgm:prSet presAssocID="{53597008-1CEF-43F9-B575-245675CCC1E4}" presName="sibTrans" presStyleCnt="0"/>
      <dgm:spPr/>
    </dgm:pt>
    <dgm:pt modelId="{AC8C600B-21CD-4D98-A2CD-E3333A225ACB}" type="pres">
      <dgm:prSet presAssocID="{CD363F09-506E-4CD7-BCC7-D6A33EF3EC51}" presName="node" presStyleLbl="node1" presStyleIdx="3" presStyleCnt="5">
        <dgm:presLayoutVars>
          <dgm:bulletEnabled val="1"/>
        </dgm:presLayoutVars>
      </dgm:prSet>
      <dgm:spPr/>
      <dgm:t>
        <a:bodyPr/>
        <a:lstStyle/>
        <a:p>
          <a:endParaRPr lang="es-MX"/>
        </a:p>
      </dgm:t>
    </dgm:pt>
    <dgm:pt modelId="{20C5872D-237D-4B41-BEDB-6B8B0087BAEF}" type="pres">
      <dgm:prSet presAssocID="{3791FE5D-9453-421F-BEE7-0EC3A6D4CFB2}" presName="sibTrans" presStyleCnt="0"/>
      <dgm:spPr/>
    </dgm:pt>
    <dgm:pt modelId="{CB55598D-79DB-4545-B125-A477B1BDE028}" type="pres">
      <dgm:prSet presAssocID="{D4EB63BF-8128-465A-8A18-83F33D03AB9C}" presName="node" presStyleLbl="node1" presStyleIdx="4" presStyleCnt="5">
        <dgm:presLayoutVars>
          <dgm:bulletEnabled val="1"/>
        </dgm:presLayoutVars>
      </dgm:prSet>
      <dgm:spPr/>
      <dgm:t>
        <a:bodyPr/>
        <a:lstStyle/>
        <a:p>
          <a:endParaRPr lang="es-MX"/>
        </a:p>
      </dgm:t>
    </dgm:pt>
  </dgm:ptLst>
  <dgm:cxnLst>
    <dgm:cxn modelId="{7F15E706-8A3E-4400-BAD4-A2AEF9322BCD}" srcId="{623B56F6-020C-4012-A827-A38C82123026}" destId="{7D99E33A-149F-440C-977C-032F245440AD}" srcOrd="2" destOrd="0" parTransId="{0B9074D6-A882-4E0A-BDFC-07F3CABA0F1D}" sibTransId="{53597008-1CEF-43F9-B575-245675CCC1E4}"/>
    <dgm:cxn modelId="{DF805E21-7FBF-41E7-8F71-8279541FC656}" type="presOf" srcId="{CD363F09-506E-4CD7-BCC7-D6A33EF3EC51}" destId="{AC8C600B-21CD-4D98-A2CD-E3333A225ACB}" srcOrd="0" destOrd="0" presId="urn:microsoft.com/office/officeart/2005/8/layout/default"/>
    <dgm:cxn modelId="{0928ABE6-FF78-432E-873F-C9EBA355049A}" srcId="{623B56F6-020C-4012-A827-A38C82123026}" destId="{D4EB63BF-8128-465A-8A18-83F33D03AB9C}" srcOrd="4" destOrd="0" parTransId="{54B0E14B-D31A-431A-BE0C-14D021CC4FE3}" sibTransId="{3A7AE331-D6E7-4E90-8E8A-96ACE3B6629A}"/>
    <dgm:cxn modelId="{9C9A63E4-79DF-4A4F-A44C-944664E58EFD}" type="presOf" srcId="{623B56F6-020C-4012-A827-A38C82123026}" destId="{EB6D1ADD-A001-4188-8175-8DC3E25F4041}" srcOrd="0" destOrd="0" presId="urn:microsoft.com/office/officeart/2005/8/layout/default"/>
    <dgm:cxn modelId="{D24F06F9-F272-49B6-9B89-44CFAE95D987}" type="presOf" srcId="{ADFE4EA4-2C98-4F69-89F5-4071BDFE25EF}" destId="{04B6C542-78CF-4CCD-B3F4-C7B64E779E57}" srcOrd="0" destOrd="0" presId="urn:microsoft.com/office/officeart/2005/8/layout/default"/>
    <dgm:cxn modelId="{399D7501-D6CB-4491-82B4-97EABE834C62}" type="presOf" srcId="{7D99E33A-149F-440C-977C-032F245440AD}" destId="{180E3D85-CCFF-4BDB-ADE0-5998316D7F1B}" srcOrd="0" destOrd="0" presId="urn:microsoft.com/office/officeart/2005/8/layout/default"/>
    <dgm:cxn modelId="{B3AF8C7E-118E-479C-BEFD-B1A72D10EF0B}" srcId="{623B56F6-020C-4012-A827-A38C82123026}" destId="{9F599995-FDB9-4310-A378-F359B08AC5F9}" srcOrd="0" destOrd="0" parTransId="{7F2CB71C-B8EB-4299-BD02-8B9E5D1E2EE5}" sibTransId="{6D537373-6CB6-45ED-A0B5-9A89ED556BA4}"/>
    <dgm:cxn modelId="{8D5ACA0F-A098-48F4-801E-EC16BD03D481}" type="presOf" srcId="{D4EB63BF-8128-465A-8A18-83F33D03AB9C}" destId="{CB55598D-79DB-4545-B125-A477B1BDE028}" srcOrd="0" destOrd="0" presId="urn:microsoft.com/office/officeart/2005/8/layout/default"/>
    <dgm:cxn modelId="{D054FBB0-22CE-46A8-BE9B-31182DBFDD3A}" srcId="{623B56F6-020C-4012-A827-A38C82123026}" destId="{CD363F09-506E-4CD7-BCC7-D6A33EF3EC51}" srcOrd="3" destOrd="0" parTransId="{5198E843-82E5-49DD-B328-BFC5569DE68C}" sibTransId="{3791FE5D-9453-421F-BEE7-0EC3A6D4CFB2}"/>
    <dgm:cxn modelId="{6273817B-DBC5-44F5-8A37-13F520310081}" type="presOf" srcId="{9F599995-FDB9-4310-A378-F359B08AC5F9}" destId="{F2969A77-ED52-443D-B058-FA34A8C7B253}" srcOrd="0" destOrd="0" presId="urn:microsoft.com/office/officeart/2005/8/layout/default"/>
    <dgm:cxn modelId="{9060351D-FFBC-4C45-AA1B-FC46B3B0A8E4}" srcId="{623B56F6-020C-4012-A827-A38C82123026}" destId="{ADFE4EA4-2C98-4F69-89F5-4071BDFE25EF}" srcOrd="1" destOrd="0" parTransId="{613944E4-4857-4DF0-971E-910E3149BADC}" sibTransId="{D9E51BCE-D996-4223-B725-0510350F913F}"/>
    <dgm:cxn modelId="{51F44828-8A09-450B-B44F-D45C8DE478C6}" type="presParOf" srcId="{EB6D1ADD-A001-4188-8175-8DC3E25F4041}" destId="{F2969A77-ED52-443D-B058-FA34A8C7B253}" srcOrd="0" destOrd="0" presId="urn:microsoft.com/office/officeart/2005/8/layout/default"/>
    <dgm:cxn modelId="{98709BF8-089F-4C8A-AB0A-FFAA0CA7A6C0}" type="presParOf" srcId="{EB6D1ADD-A001-4188-8175-8DC3E25F4041}" destId="{436C9638-FD12-4156-BA71-648D1F589076}" srcOrd="1" destOrd="0" presId="urn:microsoft.com/office/officeart/2005/8/layout/default"/>
    <dgm:cxn modelId="{7E4824C7-1C65-4069-BE18-AFB1F166B022}" type="presParOf" srcId="{EB6D1ADD-A001-4188-8175-8DC3E25F4041}" destId="{04B6C542-78CF-4CCD-B3F4-C7B64E779E57}" srcOrd="2" destOrd="0" presId="urn:microsoft.com/office/officeart/2005/8/layout/default"/>
    <dgm:cxn modelId="{F5E0714E-575A-47DE-A76A-04612D227252}" type="presParOf" srcId="{EB6D1ADD-A001-4188-8175-8DC3E25F4041}" destId="{3B0C40DC-E332-4724-924A-A4187623B51C}" srcOrd="3" destOrd="0" presId="urn:microsoft.com/office/officeart/2005/8/layout/default"/>
    <dgm:cxn modelId="{8AB0D4FB-9E6A-4287-873E-273EE2132352}" type="presParOf" srcId="{EB6D1ADD-A001-4188-8175-8DC3E25F4041}" destId="{180E3D85-CCFF-4BDB-ADE0-5998316D7F1B}" srcOrd="4" destOrd="0" presId="urn:microsoft.com/office/officeart/2005/8/layout/default"/>
    <dgm:cxn modelId="{33FCD495-984E-4B9E-AFCB-E5477BDD37B9}" type="presParOf" srcId="{EB6D1ADD-A001-4188-8175-8DC3E25F4041}" destId="{42F06BF6-8A5A-4F73-ABEB-B1D1A6238B35}" srcOrd="5" destOrd="0" presId="urn:microsoft.com/office/officeart/2005/8/layout/default"/>
    <dgm:cxn modelId="{E00F6FDF-88D4-4AAA-9AE1-F5EF9D2168A6}" type="presParOf" srcId="{EB6D1ADD-A001-4188-8175-8DC3E25F4041}" destId="{AC8C600B-21CD-4D98-A2CD-E3333A225ACB}" srcOrd="6" destOrd="0" presId="urn:microsoft.com/office/officeart/2005/8/layout/default"/>
    <dgm:cxn modelId="{A2E4D2CC-41FD-421F-9671-6464CB764F00}" type="presParOf" srcId="{EB6D1ADD-A001-4188-8175-8DC3E25F4041}" destId="{20C5872D-237D-4B41-BEDB-6B8B0087BAEF}" srcOrd="7" destOrd="0" presId="urn:microsoft.com/office/officeart/2005/8/layout/default"/>
    <dgm:cxn modelId="{2D0AE71E-2C53-47CF-BF94-335403872AF6}" type="presParOf" srcId="{EB6D1ADD-A001-4188-8175-8DC3E25F4041}" destId="{CB55598D-79DB-4545-B125-A477B1BDE028}"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33F70F5-8332-489F-9B88-CC1CD80E6CAB}"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MX"/>
        </a:p>
      </dgm:t>
    </dgm:pt>
    <dgm:pt modelId="{012A65AD-0CFF-4FD9-906B-FF1977A0ADB3}">
      <dgm:prSet phldrT="[Texto]"/>
      <dgm:spPr>
        <a:xfrm>
          <a:off x="207272" y="542268"/>
          <a:ext cx="4943975" cy="1544992"/>
        </a:xfrm>
        <a:prstGeom prst="rect">
          <a:avLst/>
        </a:prstGeom>
        <a:solidFill>
          <a:sysClr val="window" lastClr="FFFFFF">
            <a:alpha val="40000"/>
            <a:hueOff val="0"/>
            <a:satOff val="0"/>
            <a:lumOff val="0"/>
            <a:alphaOff val="0"/>
          </a:sysClr>
        </a:solidFill>
        <a:ln w="6350" cap="flat" cmpd="sng" algn="ctr">
          <a:solidFill>
            <a:srgbClr val="5B9BD5">
              <a:hueOff val="0"/>
              <a:satOff val="0"/>
              <a:lumOff val="0"/>
              <a:alphaOff val="0"/>
            </a:srgbClr>
          </a:solidFill>
          <a:prstDash val="solid"/>
          <a:miter lim="800000"/>
        </a:ln>
        <a:effectLst/>
      </dgm:spPr>
      <dgm:t>
        <a:bodyPr/>
        <a:lstStyle/>
        <a:p>
          <a:r>
            <a:rPr lang="es-MX" dirty="0" smtClean="0">
              <a:solidFill>
                <a:sysClr val="windowText" lastClr="000000">
                  <a:hueOff val="0"/>
                  <a:satOff val="0"/>
                  <a:lumOff val="0"/>
                  <a:alphaOff val="0"/>
                </a:sysClr>
              </a:solidFill>
              <a:latin typeface="Calibri" panose="020F0502020204030204"/>
              <a:ea typeface="+mn-ea"/>
              <a:cs typeface="+mn-cs"/>
            </a:rPr>
            <a:t>Observación directa durante las fases del manejo de desechos sanitarios</a:t>
          </a:r>
          <a:endParaRPr lang="es-MX" dirty="0">
            <a:solidFill>
              <a:sysClr val="windowText" lastClr="000000">
                <a:hueOff val="0"/>
                <a:satOff val="0"/>
                <a:lumOff val="0"/>
                <a:alphaOff val="0"/>
              </a:sysClr>
            </a:solidFill>
            <a:latin typeface="Calibri" panose="020F0502020204030204"/>
            <a:ea typeface="+mn-ea"/>
            <a:cs typeface="+mn-cs"/>
          </a:endParaRPr>
        </a:p>
      </dgm:t>
    </dgm:pt>
    <dgm:pt modelId="{9027D4C5-A296-486A-B879-3E28AF25834C}" type="parTrans" cxnId="{394D1907-E242-47F5-A4C1-50DD80A0E905}">
      <dgm:prSet/>
      <dgm:spPr/>
      <dgm:t>
        <a:bodyPr/>
        <a:lstStyle/>
        <a:p>
          <a:endParaRPr lang="es-MX"/>
        </a:p>
      </dgm:t>
    </dgm:pt>
    <dgm:pt modelId="{139C265A-7E39-4504-81A6-CC4C6D625AE8}" type="sibTrans" cxnId="{394D1907-E242-47F5-A4C1-50DD80A0E905}">
      <dgm:prSet/>
      <dgm:spPr/>
      <dgm:t>
        <a:bodyPr/>
        <a:lstStyle/>
        <a:p>
          <a:endParaRPr lang="es-MX"/>
        </a:p>
      </dgm:t>
    </dgm:pt>
    <dgm:pt modelId="{A24C6E43-B6B0-4962-9B00-BF5F19094C0B}">
      <dgm:prSet phldrT="[Texto]"/>
      <dgm:spPr>
        <a:xfrm>
          <a:off x="5570351" y="542268"/>
          <a:ext cx="4943975" cy="1544992"/>
        </a:xfrm>
        <a:prstGeom prst="rect">
          <a:avLst/>
        </a:prstGeom>
        <a:solidFill>
          <a:sysClr val="window" lastClr="FFFFFF">
            <a:alpha val="40000"/>
            <a:hueOff val="0"/>
            <a:satOff val="0"/>
            <a:lumOff val="0"/>
            <a:alphaOff val="0"/>
          </a:sysClr>
        </a:solidFill>
        <a:ln w="6350" cap="flat" cmpd="sng" algn="ctr">
          <a:solidFill>
            <a:srgbClr val="5B9BD5">
              <a:hueOff val="0"/>
              <a:satOff val="0"/>
              <a:lumOff val="0"/>
              <a:alphaOff val="0"/>
            </a:srgbClr>
          </a:solidFill>
          <a:prstDash val="solid"/>
          <a:miter lim="800000"/>
        </a:ln>
        <a:effectLst/>
      </dgm:spPr>
      <dgm:t>
        <a:bodyPr/>
        <a:lstStyle/>
        <a:p>
          <a:r>
            <a:rPr lang="es-ES" dirty="0" smtClean="0">
              <a:solidFill>
                <a:sysClr val="windowText" lastClr="000000">
                  <a:hueOff val="0"/>
                  <a:satOff val="0"/>
                  <a:lumOff val="0"/>
                  <a:alphaOff val="0"/>
                </a:sysClr>
              </a:solidFill>
              <a:latin typeface="Calibri" panose="020F0502020204030204"/>
              <a:ea typeface="+mn-ea"/>
              <a:cs typeface="+mn-cs"/>
            </a:rPr>
            <a:t>La encuesta aplicada al personal asistencial de áreas críticas.</a:t>
          </a:r>
          <a:endParaRPr lang="es-MX" dirty="0">
            <a:solidFill>
              <a:sysClr val="windowText" lastClr="000000">
                <a:hueOff val="0"/>
                <a:satOff val="0"/>
                <a:lumOff val="0"/>
                <a:alphaOff val="0"/>
              </a:sysClr>
            </a:solidFill>
            <a:latin typeface="Calibri" panose="020F0502020204030204"/>
            <a:ea typeface="+mn-ea"/>
            <a:cs typeface="+mn-cs"/>
          </a:endParaRPr>
        </a:p>
      </dgm:t>
    </dgm:pt>
    <dgm:pt modelId="{DC2CA213-25D4-4E3C-BEEB-19E4186913DB}" type="parTrans" cxnId="{6103547E-2188-4A28-874B-DA1B47E3D506}">
      <dgm:prSet/>
      <dgm:spPr/>
      <dgm:t>
        <a:bodyPr/>
        <a:lstStyle/>
        <a:p>
          <a:endParaRPr lang="es-MX"/>
        </a:p>
      </dgm:t>
    </dgm:pt>
    <dgm:pt modelId="{B7CCC8C8-D79B-4E84-956F-C363FD5FA7BF}" type="sibTrans" cxnId="{6103547E-2188-4A28-874B-DA1B47E3D506}">
      <dgm:prSet/>
      <dgm:spPr/>
      <dgm:t>
        <a:bodyPr/>
        <a:lstStyle/>
        <a:p>
          <a:endParaRPr lang="es-MX"/>
        </a:p>
      </dgm:t>
    </dgm:pt>
    <dgm:pt modelId="{56DD8D22-1792-407D-B898-560708DE6B0E}">
      <dgm:prSet/>
      <dgm:spPr>
        <a:xfrm>
          <a:off x="2888811" y="2487242"/>
          <a:ext cx="4943975" cy="1544992"/>
        </a:xfrm>
        <a:prstGeom prst="rect">
          <a:avLst/>
        </a:prstGeom>
        <a:solidFill>
          <a:sysClr val="window" lastClr="FFFFFF">
            <a:alpha val="40000"/>
            <a:hueOff val="0"/>
            <a:satOff val="0"/>
            <a:lumOff val="0"/>
            <a:alphaOff val="0"/>
          </a:sysClr>
        </a:solidFill>
        <a:ln w="6350" cap="flat" cmpd="sng" algn="ctr">
          <a:solidFill>
            <a:srgbClr val="5B9BD5">
              <a:hueOff val="0"/>
              <a:satOff val="0"/>
              <a:lumOff val="0"/>
              <a:alphaOff val="0"/>
            </a:srgbClr>
          </a:solidFill>
          <a:prstDash val="solid"/>
          <a:miter lim="800000"/>
        </a:ln>
        <a:effectLst/>
      </dgm:spPr>
      <dgm:t>
        <a:bodyPr/>
        <a:lstStyle/>
        <a:p>
          <a:r>
            <a:rPr lang="es-ES" dirty="0" smtClean="0">
              <a:solidFill>
                <a:sysClr val="windowText" lastClr="000000">
                  <a:hueOff val="0"/>
                  <a:satOff val="0"/>
                  <a:lumOff val="0"/>
                  <a:alphaOff val="0"/>
                </a:sysClr>
              </a:solidFill>
              <a:latin typeface="Calibri" panose="020F0502020204030204"/>
              <a:ea typeface="+mn-ea"/>
              <a:cs typeface="+mn-cs"/>
            </a:rPr>
            <a:t>La entrevista estructurada dirigida al coordinador del manejo de los desechos sanitarios.</a:t>
          </a:r>
          <a:endParaRPr lang="es-MX" dirty="0">
            <a:solidFill>
              <a:sysClr val="windowText" lastClr="000000">
                <a:hueOff val="0"/>
                <a:satOff val="0"/>
                <a:lumOff val="0"/>
                <a:alphaOff val="0"/>
              </a:sysClr>
            </a:solidFill>
            <a:latin typeface="Calibri" panose="020F0502020204030204"/>
            <a:ea typeface="+mn-ea"/>
            <a:cs typeface="+mn-cs"/>
          </a:endParaRPr>
        </a:p>
      </dgm:t>
    </dgm:pt>
    <dgm:pt modelId="{F996165C-BF9D-4FAC-834E-69589F0EA1BC}" type="parTrans" cxnId="{DB3BB5C3-76E6-48A9-8927-3CC4E8F90EDA}">
      <dgm:prSet/>
      <dgm:spPr/>
      <dgm:t>
        <a:bodyPr/>
        <a:lstStyle/>
        <a:p>
          <a:endParaRPr lang="es-MX"/>
        </a:p>
      </dgm:t>
    </dgm:pt>
    <dgm:pt modelId="{2CE96CEC-4385-48D9-A57E-682A9DCC4A02}" type="sibTrans" cxnId="{DB3BB5C3-76E6-48A9-8927-3CC4E8F90EDA}">
      <dgm:prSet/>
      <dgm:spPr/>
      <dgm:t>
        <a:bodyPr/>
        <a:lstStyle/>
        <a:p>
          <a:endParaRPr lang="es-MX"/>
        </a:p>
      </dgm:t>
    </dgm:pt>
    <dgm:pt modelId="{95CEBEBB-9A57-4EB8-A1A0-680350FA78C1}" type="pres">
      <dgm:prSet presAssocID="{233F70F5-8332-489F-9B88-CC1CD80E6CAB}" presName="Name0" presStyleCnt="0">
        <dgm:presLayoutVars>
          <dgm:dir/>
          <dgm:resizeHandles val="exact"/>
        </dgm:presLayoutVars>
      </dgm:prSet>
      <dgm:spPr/>
      <dgm:t>
        <a:bodyPr/>
        <a:lstStyle/>
        <a:p>
          <a:endParaRPr lang="es-MX"/>
        </a:p>
      </dgm:t>
    </dgm:pt>
    <dgm:pt modelId="{9FF27E2D-6431-4C8F-BB3A-259619F6F873}" type="pres">
      <dgm:prSet presAssocID="{012A65AD-0CFF-4FD9-906B-FF1977A0ADB3}" presName="composite" presStyleCnt="0"/>
      <dgm:spPr/>
    </dgm:pt>
    <dgm:pt modelId="{A3AF84F3-0710-40A0-A993-453C6C75C691}" type="pres">
      <dgm:prSet presAssocID="{012A65AD-0CFF-4FD9-906B-FF1977A0ADB3}" presName="rect1" presStyleLbl="trAlignAcc1" presStyleIdx="0" presStyleCnt="3">
        <dgm:presLayoutVars>
          <dgm:bulletEnabled val="1"/>
        </dgm:presLayoutVars>
      </dgm:prSet>
      <dgm:spPr/>
      <dgm:t>
        <a:bodyPr/>
        <a:lstStyle/>
        <a:p>
          <a:endParaRPr lang="es-MX"/>
        </a:p>
      </dgm:t>
    </dgm:pt>
    <dgm:pt modelId="{C1A816A0-EE49-49DA-B6E2-E98FCEBB08A0}" type="pres">
      <dgm:prSet presAssocID="{012A65AD-0CFF-4FD9-906B-FF1977A0ADB3}" presName="rect2" presStyleLbl="fgImgPlace1" presStyleIdx="0" presStyleCnt="3" custLinFactNeighborX="-118"/>
      <dgm:spPr>
        <a:xfrm>
          <a:off x="0" y="319103"/>
          <a:ext cx="1081494" cy="1622241"/>
        </a:xfrm>
        <a:prstGeom prst="rect">
          <a:avLst/>
        </a:prstGeom>
        <a:blipFill rotWithShape="1">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gm:spPr>
    </dgm:pt>
    <dgm:pt modelId="{6910912A-3D2A-420F-9AC9-D5F8125371EA}" type="pres">
      <dgm:prSet presAssocID="{139C265A-7E39-4504-81A6-CC4C6D625AE8}" presName="sibTrans" presStyleCnt="0"/>
      <dgm:spPr/>
    </dgm:pt>
    <dgm:pt modelId="{E9CE9177-D435-4563-AA9D-9A15656E31EC}" type="pres">
      <dgm:prSet presAssocID="{A24C6E43-B6B0-4962-9B00-BF5F19094C0B}" presName="composite" presStyleCnt="0"/>
      <dgm:spPr/>
    </dgm:pt>
    <dgm:pt modelId="{50609E94-7B48-4310-B5EC-B7AB17B3CA21}" type="pres">
      <dgm:prSet presAssocID="{A24C6E43-B6B0-4962-9B00-BF5F19094C0B}" presName="rect1" presStyleLbl="trAlignAcc1" presStyleIdx="1" presStyleCnt="3">
        <dgm:presLayoutVars>
          <dgm:bulletEnabled val="1"/>
        </dgm:presLayoutVars>
      </dgm:prSet>
      <dgm:spPr/>
      <dgm:t>
        <a:bodyPr/>
        <a:lstStyle/>
        <a:p>
          <a:endParaRPr lang="es-MX"/>
        </a:p>
      </dgm:t>
    </dgm:pt>
    <dgm:pt modelId="{4A9DE479-CD5F-424A-B999-704BCCAF558A}" type="pres">
      <dgm:prSet presAssocID="{A24C6E43-B6B0-4962-9B00-BF5F19094C0B}" presName="rect2" presStyleLbl="fgImgPlace1" presStyleIdx="1" presStyleCnt="3"/>
      <dgm:spPr>
        <a:xfrm>
          <a:off x="5364352" y="319103"/>
          <a:ext cx="1081494" cy="1622241"/>
        </a:xfrm>
        <a:prstGeom prst="rect">
          <a:avLst/>
        </a:prstGeom>
        <a:solidFill>
          <a:srgbClr val="5B9BD5">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D53E9873-9A89-4CED-9530-076AC51521BA}" type="pres">
      <dgm:prSet presAssocID="{B7CCC8C8-D79B-4E84-956F-C363FD5FA7BF}" presName="sibTrans" presStyleCnt="0"/>
      <dgm:spPr/>
    </dgm:pt>
    <dgm:pt modelId="{A69381B8-9B0F-4EB5-9D2A-AA32E8C3036F}" type="pres">
      <dgm:prSet presAssocID="{56DD8D22-1792-407D-B898-560708DE6B0E}" presName="composite" presStyleCnt="0"/>
      <dgm:spPr/>
    </dgm:pt>
    <dgm:pt modelId="{08FF12E9-FB73-43F7-9713-05C28B3BCB94}" type="pres">
      <dgm:prSet presAssocID="{56DD8D22-1792-407D-B898-560708DE6B0E}" presName="rect1" presStyleLbl="trAlignAcc1" presStyleIdx="2" presStyleCnt="3">
        <dgm:presLayoutVars>
          <dgm:bulletEnabled val="1"/>
        </dgm:presLayoutVars>
      </dgm:prSet>
      <dgm:spPr/>
      <dgm:t>
        <a:bodyPr/>
        <a:lstStyle/>
        <a:p>
          <a:endParaRPr lang="es-MX"/>
        </a:p>
      </dgm:t>
    </dgm:pt>
    <dgm:pt modelId="{B5724551-31FA-4A2C-8CE4-1AECD51D2697}" type="pres">
      <dgm:prSet presAssocID="{56DD8D22-1792-407D-B898-560708DE6B0E}" presName="rect2" presStyleLbl="fgImgPlace1" presStyleIdx="2" presStyleCnt="3"/>
      <dgm:spPr>
        <a:xfrm>
          <a:off x="2682812" y="2264076"/>
          <a:ext cx="1081494" cy="1622241"/>
        </a:xfrm>
        <a:prstGeom prst="rect">
          <a:avLst/>
        </a:prstGeom>
        <a:solidFill>
          <a:srgbClr val="5B9BD5">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Lst>
  <dgm:cxnLst>
    <dgm:cxn modelId="{6103547E-2188-4A28-874B-DA1B47E3D506}" srcId="{233F70F5-8332-489F-9B88-CC1CD80E6CAB}" destId="{A24C6E43-B6B0-4962-9B00-BF5F19094C0B}" srcOrd="1" destOrd="0" parTransId="{DC2CA213-25D4-4E3C-BEEB-19E4186913DB}" sibTransId="{B7CCC8C8-D79B-4E84-956F-C363FD5FA7BF}"/>
    <dgm:cxn modelId="{694AE6D1-1D60-467B-B768-FA7DBD98E319}" type="presOf" srcId="{A24C6E43-B6B0-4962-9B00-BF5F19094C0B}" destId="{50609E94-7B48-4310-B5EC-B7AB17B3CA21}" srcOrd="0" destOrd="0" presId="urn:microsoft.com/office/officeart/2008/layout/PictureStrips"/>
    <dgm:cxn modelId="{394D1907-E242-47F5-A4C1-50DD80A0E905}" srcId="{233F70F5-8332-489F-9B88-CC1CD80E6CAB}" destId="{012A65AD-0CFF-4FD9-906B-FF1977A0ADB3}" srcOrd="0" destOrd="0" parTransId="{9027D4C5-A296-486A-B879-3E28AF25834C}" sibTransId="{139C265A-7E39-4504-81A6-CC4C6D625AE8}"/>
    <dgm:cxn modelId="{405F6970-3977-45D2-828C-7D96BAB1C31B}" type="presOf" srcId="{012A65AD-0CFF-4FD9-906B-FF1977A0ADB3}" destId="{A3AF84F3-0710-40A0-A993-453C6C75C691}" srcOrd="0" destOrd="0" presId="urn:microsoft.com/office/officeart/2008/layout/PictureStrips"/>
    <dgm:cxn modelId="{B1F49452-8CD6-4940-9F2B-3D8952DF44C4}" type="presOf" srcId="{233F70F5-8332-489F-9B88-CC1CD80E6CAB}" destId="{95CEBEBB-9A57-4EB8-A1A0-680350FA78C1}" srcOrd="0" destOrd="0" presId="urn:microsoft.com/office/officeart/2008/layout/PictureStrips"/>
    <dgm:cxn modelId="{DB3BB5C3-76E6-48A9-8927-3CC4E8F90EDA}" srcId="{233F70F5-8332-489F-9B88-CC1CD80E6CAB}" destId="{56DD8D22-1792-407D-B898-560708DE6B0E}" srcOrd="2" destOrd="0" parTransId="{F996165C-BF9D-4FAC-834E-69589F0EA1BC}" sibTransId="{2CE96CEC-4385-48D9-A57E-682A9DCC4A02}"/>
    <dgm:cxn modelId="{FC16994F-A108-4FB0-977F-40576DB4A3D3}" type="presOf" srcId="{56DD8D22-1792-407D-B898-560708DE6B0E}" destId="{08FF12E9-FB73-43F7-9713-05C28B3BCB94}" srcOrd="0" destOrd="0" presId="urn:microsoft.com/office/officeart/2008/layout/PictureStrips"/>
    <dgm:cxn modelId="{93CF06C7-8542-4414-A9FB-CFBF35315A4E}" type="presParOf" srcId="{95CEBEBB-9A57-4EB8-A1A0-680350FA78C1}" destId="{9FF27E2D-6431-4C8F-BB3A-259619F6F873}" srcOrd="0" destOrd="0" presId="urn:microsoft.com/office/officeart/2008/layout/PictureStrips"/>
    <dgm:cxn modelId="{A723F682-76F6-4FC6-A24C-A177B0ED57F9}" type="presParOf" srcId="{9FF27E2D-6431-4C8F-BB3A-259619F6F873}" destId="{A3AF84F3-0710-40A0-A993-453C6C75C691}" srcOrd="0" destOrd="0" presId="urn:microsoft.com/office/officeart/2008/layout/PictureStrips"/>
    <dgm:cxn modelId="{C5C31CBB-35BE-4CE6-A456-EFC6D87F0B7A}" type="presParOf" srcId="{9FF27E2D-6431-4C8F-BB3A-259619F6F873}" destId="{C1A816A0-EE49-49DA-B6E2-E98FCEBB08A0}" srcOrd="1" destOrd="0" presId="urn:microsoft.com/office/officeart/2008/layout/PictureStrips"/>
    <dgm:cxn modelId="{43D6B4AE-BAE0-41B1-9FBA-0EA616B53E93}" type="presParOf" srcId="{95CEBEBB-9A57-4EB8-A1A0-680350FA78C1}" destId="{6910912A-3D2A-420F-9AC9-D5F8125371EA}" srcOrd="1" destOrd="0" presId="urn:microsoft.com/office/officeart/2008/layout/PictureStrips"/>
    <dgm:cxn modelId="{999AC703-3CD4-4F9B-B73B-E3FE88021405}" type="presParOf" srcId="{95CEBEBB-9A57-4EB8-A1A0-680350FA78C1}" destId="{E9CE9177-D435-4563-AA9D-9A15656E31EC}" srcOrd="2" destOrd="0" presId="urn:microsoft.com/office/officeart/2008/layout/PictureStrips"/>
    <dgm:cxn modelId="{6FBD735F-C645-41FB-981D-B339AF70D3BE}" type="presParOf" srcId="{E9CE9177-D435-4563-AA9D-9A15656E31EC}" destId="{50609E94-7B48-4310-B5EC-B7AB17B3CA21}" srcOrd="0" destOrd="0" presId="urn:microsoft.com/office/officeart/2008/layout/PictureStrips"/>
    <dgm:cxn modelId="{E82E5AEA-3B40-4306-A6C1-A0061C6800A3}" type="presParOf" srcId="{E9CE9177-D435-4563-AA9D-9A15656E31EC}" destId="{4A9DE479-CD5F-424A-B999-704BCCAF558A}" srcOrd="1" destOrd="0" presId="urn:microsoft.com/office/officeart/2008/layout/PictureStrips"/>
    <dgm:cxn modelId="{F30DA132-66D3-403A-BAE4-8219F80F1819}" type="presParOf" srcId="{95CEBEBB-9A57-4EB8-A1A0-680350FA78C1}" destId="{D53E9873-9A89-4CED-9530-076AC51521BA}" srcOrd="3" destOrd="0" presId="urn:microsoft.com/office/officeart/2008/layout/PictureStrips"/>
    <dgm:cxn modelId="{3D5C7AB2-D782-488F-AA6A-5FFC97FEFE6D}" type="presParOf" srcId="{95CEBEBB-9A57-4EB8-A1A0-680350FA78C1}" destId="{A69381B8-9B0F-4EB5-9D2A-AA32E8C3036F}" srcOrd="4" destOrd="0" presId="urn:microsoft.com/office/officeart/2008/layout/PictureStrips"/>
    <dgm:cxn modelId="{67D7B03F-0B01-4BC2-8F78-87408DA82C31}" type="presParOf" srcId="{A69381B8-9B0F-4EB5-9D2A-AA32E8C3036F}" destId="{08FF12E9-FB73-43F7-9713-05C28B3BCB94}" srcOrd="0" destOrd="0" presId="urn:microsoft.com/office/officeart/2008/layout/PictureStrips"/>
    <dgm:cxn modelId="{22473C45-4221-42D5-8737-016C96CAE56A}" type="presParOf" srcId="{A69381B8-9B0F-4EB5-9D2A-AA32E8C3036F}" destId="{B5724551-31FA-4A2C-8CE4-1AECD51D2697}"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7357E48-1C0F-4A8B-8873-C0D55EEE23F2}" type="doc">
      <dgm:prSet loTypeId="urn:microsoft.com/office/officeart/2005/8/layout/pList2" loCatId="list" qsTypeId="urn:microsoft.com/office/officeart/2005/8/quickstyle/simple3" qsCatId="simple" csTypeId="urn:microsoft.com/office/officeart/2005/8/colors/accent1_2" csCatId="accent1" phldr="1"/>
      <dgm:spPr/>
    </dgm:pt>
    <dgm:pt modelId="{7951DA28-1FE5-4722-BC61-D6C318CACCA5}">
      <dgm:prSet phldrT="[Texto]"/>
      <dgm:spPr/>
      <dgm:t>
        <a:bodyPr/>
        <a:lstStyle/>
        <a:p>
          <a:r>
            <a:rPr lang="es-ES" dirty="0" smtClean="0"/>
            <a:t>Guía para la evaluación del manejo de los desechos sólidos hospitalarios.</a:t>
          </a:r>
          <a:endParaRPr lang="es-MX" dirty="0"/>
        </a:p>
      </dgm:t>
    </dgm:pt>
    <dgm:pt modelId="{C736CD92-B415-47A9-819B-6C8812998A1C}" type="parTrans" cxnId="{0A976A11-9B2B-4E87-9BAB-54213472C682}">
      <dgm:prSet/>
      <dgm:spPr/>
    </dgm:pt>
    <dgm:pt modelId="{9EDFEFD7-79EE-4C11-8F70-B22D5186D304}" type="sibTrans" cxnId="{0A976A11-9B2B-4E87-9BAB-54213472C682}">
      <dgm:prSet/>
      <dgm:spPr/>
    </dgm:pt>
    <dgm:pt modelId="{1ADBCE52-6E54-436A-9D4E-47BAFFF4FE1E}">
      <dgm:prSet phldrT="[Texto]"/>
      <dgm:spPr/>
      <dgm:t>
        <a:bodyPr/>
        <a:lstStyle/>
        <a:p>
          <a:r>
            <a:rPr lang="es-ES" dirty="0" smtClean="0"/>
            <a:t>Cuestionario estructurado previamente validado</a:t>
          </a:r>
          <a:endParaRPr lang="es-MX" dirty="0"/>
        </a:p>
      </dgm:t>
    </dgm:pt>
    <dgm:pt modelId="{54F95D31-AAD6-4B62-BE92-ACD243BCE1F4}" type="parTrans" cxnId="{DFA03DD8-D000-4D9A-8733-43A9F7D6F7BA}">
      <dgm:prSet/>
      <dgm:spPr/>
    </dgm:pt>
    <dgm:pt modelId="{8A83D27F-3D4A-4166-989A-441DAC286E4E}" type="sibTrans" cxnId="{DFA03DD8-D000-4D9A-8733-43A9F7D6F7BA}">
      <dgm:prSet/>
      <dgm:spPr/>
    </dgm:pt>
    <dgm:pt modelId="{5EB10A84-F74F-4B67-88FF-07A57A770149}">
      <dgm:prSet phldrT="[Texto]"/>
      <dgm:spPr/>
      <dgm:t>
        <a:bodyPr/>
        <a:lstStyle/>
        <a:p>
          <a:r>
            <a:rPr lang="es-ES" dirty="0" smtClean="0"/>
            <a:t>Fichas de registro basados en el Formulario Desechos Sanitarios Peligrosos en Establecimientos de Salud elaborada por el INEC</a:t>
          </a:r>
          <a:endParaRPr lang="es-MX" dirty="0"/>
        </a:p>
      </dgm:t>
    </dgm:pt>
    <dgm:pt modelId="{027E33FD-3A4F-40EE-AFC8-4ED220B1F561}" type="parTrans" cxnId="{AB08DF58-EFED-4405-93ED-37782F852454}">
      <dgm:prSet/>
      <dgm:spPr/>
    </dgm:pt>
    <dgm:pt modelId="{A3B9D818-D412-4B48-88AF-9E4B36829F8A}" type="sibTrans" cxnId="{AB08DF58-EFED-4405-93ED-37782F852454}">
      <dgm:prSet/>
      <dgm:spPr/>
    </dgm:pt>
    <dgm:pt modelId="{3FE1364A-2CC6-4ECA-9A8E-0A68448F8280}" type="pres">
      <dgm:prSet presAssocID="{97357E48-1C0F-4A8B-8873-C0D55EEE23F2}" presName="Name0" presStyleCnt="0">
        <dgm:presLayoutVars>
          <dgm:dir/>
          <dgm:resizeHandles val="exact"/>
        </dgm:presLayoutVars>
      </dgm:prSet>
      <dgm:spPr/>
    </dgm:pt>
    <dgm:pt modelId="{BA2C99B5-6662-4B77-8CD1-6081AF1CB21A}" type="pres">
      <dgm:prSet presAssocID="{97357E48-1C0F-4A8B-8873-C0D55EEE23F2}" presName="bkgdShp" presStyleLbl="alignAccFollowNode1" presStyleIdx="0" presStyleCnt="1"/>
      <dgm:spPr/>
    </dgm:pt>
    <dgm:pt modelId="{9CA95F65-D407-47E1-B8E8-166374097714}" type="pres">
      <dgm:prSet presAssocID="{97357E48-1C0F-4A8B-8873-C0D55EEE23F2}" presName="linComp" presStyleCnt="0"/>
      <dgm:spPr/>
    </dgm:pt>
    <dgm:pt modelId="{A57D7878-BD76-4904-A750-3B3067AF0C66}" type="pres">
      <dgm:prSet presAssocID="{7951DA28-1FE5-4722-BC61-D6C318CACCA5}" presName="compNode" presStyleCnt="0"/>
      <dgm:spPr/>
    </dgm:pt>
    <dgm:pt modelId="{86745A3B-2C78-46F5-A4B0-2C731FD9E492}" type="pres">
      <dgm:prSet presAssocID="{7951DA28-1FE5-4722-BC61-D6C318CACCA5}" presName="node" presStyleLbl="node1" presStyleIdx="0" presStyleCnt="3">
        <dgm:presLayoutVars>
          <dgm:bulletEnabled val="1"/>
        </dgm:presLayoutVars>
      </dgm:prSet>
      <dgm:spPr/>
      <dgm:t>
        <a:bodyPr/>
        <a:lstStyle/>
        <a:p>
          <a:endParaRPr lang="es-MX"/>
        </a:p>
      </dgm:t>
    </dgm:pt>
    <dgm:pt modelId="{7CCCFACF-424C-4218-B9AE-4343A7EDF877}" type="pres">
      <dgm:prSet presAssocID="{7951DA28-1FE5-4722-BC61-D6C318CACCA5}" presName="invisiNode" presStyleLbl="node1" presStyleIdx="0" presStyleCnt="3"/>
      <dgm:spPr/>
    </dgm:pt>
    <dgm:pt modelId="{EC03B234-2A46-40A3-8E65-9CE9027722E8}" type="pres">
      <dgm:prSet presAssocID="{7951DA28-1FE5-4722-BC61-D6C318CACCA5}" presName="imagNode" presStyleLbl="fgImgPlace1" presStyleIdx="0" presStyleCnt="3"/>
      <dgm:spPr/>
    </dgm:pt>
    <dgm:pt modelId="{510CF8D4-830A-4621-A0E6-9B99CCB1997B}" type="pres">
      <dgm:prSet presAssocID="{9EDFEFD7-79EE-4C11-8F70-B22D5186D304}" presName="sibTrans" presStyleLbl="sibTrans2D1" presStyleIdx="0" presStyleCnt="0"/>
      <dgm:spPr/>
    </dgm:pt>
    <dgm:pt modelId="{39332F07-DD1F-4EC7-8123-C9A0E89E80A6}" type="pres">
      <dgm:prSet presAssocID="{1ADBCE52-6E54-436A-9D4E-47BAFFF4FE1E}" presName="compNode" presStyleCnt="0"/>
      <dgm:spPr/>
    </dgm:pt>
    <dgm:pt modelId="{C8A5503F-8B1F-4EF8-9E35-8192E23248FA}" type="pres">
      <dgm:prSet presAssocID="{1ADBCE52-6E54-436A-9D4E-47BAFFF4FE1E}" presName="node" presStyleLbl="node1" presStyleIdx="1" presStyleCnt="3">
        <dgm:presLayoutVars>
          <dgm:bulletEnabled val="1"/>
        </dgm:presLayoutVars>
      </dgm:prSet>
      <dgm:spPr/>
      <dgm:t>
        <a:bodyPr/>
        <a:lstStyle/>
        <a:p>
          <a:endParaRPr lang="es-MX"/>
        </a:p>
      </dgm:t>
    </dgm:pt>
    <dgm:pt modelId="{43544FE4-988E-4066-B78A-1D5697236321}" type="pres">
      <dgm:prSet presAssocID="{1ADBCE52-6E54-436A-9D4E-47BAFFF4FE1E}" presName="invisiNode" presStyleLbl="node1" presStyleIdx="1" presStyleCnt="3"/>
      <dgm:spPr/>
    </dgm:pt>
    <dgm:pt modelId="{74B76218-BC49-4AD7-ADAB-DEB683DE39DC}" type="pres">
      <dgm:prSet presAssocID="{1ADBCE52-6E54-436A-9D4E-47BAFFF4FE1E}" presName="imagNode" presStyleLbl="fgImgPlace1" presStyleIdx="1" presStyleCnt="3"/>
      <dgm:spPr/>
    </dgm:pt>
    <dgm:pt modelId="{DA1CF337-788C-482E-824B-D7886D4B0FA0}" type="pres">
      <dgm:prSet presAssocID="{8A83D27F-3D4A-4166-989A-441DAC286E4E}" presName="sibTrans" presStyleLbl="sibTrans2D1" presStyleIdx="0" presStyleCnt="0"/>
      <dgm:spPr/>
    </dgm:pt>
    <dgm:pt modelId="{5F75B41B-DF35-4441-BF44-AA30A37065B2}" type="pres">
      <dgm:prSet presAssocID="{5EB10A84-F74F-4B67-88FF-07A57A770149}" presName="compNode" presStyleCnt="0"/>
      <dgm:spPr/>
    </dgm:pt>
    <dgm:pt modelId="{3874FB98-B6BF-4B08-B5DF-E49D45EE77B4}" type="pres">
      <dgm:prSet presAssocID="{5EB10A84-F74F-4B67-88FF-07A57A770149}" presName="node" presStyleLbl="node1" presStyleIdx="2" presStyleCnt="3">
        <dgm:presLayoutVars>
          <dgm:bulletEnabled val="1"/>
        </dgm:presLayoutVars>
      </dgm:prSet>
      <dgm:spPr/>
      <dgm:t>
        <a:bodyPr/>
        <a:lstStyle/>
        <a:p>
          <a:endParaRPr lang="es-MX"/>
        </a:p>
      </dgm:t>
    </dgm:pt>
    <dgm:pt modelId="{49DB5006-E9A0-4516-B7F0-58289E5AE915}" type="pres">
      <dgm:prSet presAssocID="{5EB10A84-F74F-4B67-88FF-07A57A770149}" presName="invisiNode" presStyleLbl="node1" presStyleIdx="2" presStyleCnt="3"/>
      <dgm:spPr/>
    </dgm:pt>
    <dgm:pt modelId="{CCB7D989-7D2D-4FD8-B720-1D5506863E61}" type="pres">
      <dgm:prSet presAssocID="{5EB10A84-F74F-4B67-88FF-07A57A770149}" presName="imagNode" presStyleLbl="fgImgPlace1" presStyleIdx="2" presStyleCnt="3"/>
      <dgm:spPr/>
    </dgm:pt>
  </dgm:ptLst>
  <dgm:cxnLst>
    <dgm:cxn modelId="{76B55CE3-7738-4EEC-AB49-5E58E6BB222A}" type="presOf" srcId="{8A83D27F-3D4A-4166-989A-441DAC286E4E}" destId="{DA1CF337-788C-482E-824B-D7886D4B0FA0}" srcOrd="0" destOrd="0" presId="urn:microsoft.com/office/officeart/2005/8/layout/pList2"/>
    <dgm:cxn modelId="{8CB2D404-A2A9-4FE1-97F3-E6691A8CC534}" type="presOf" srcId="{9EDFEFD7-79EE-4C11-8F70-B22D5186D304}" destId="{510CF8D4-830A-4621-A0E6-9B99CCB1997B}" srcOrd="0" destOrd="0" presId="urn:microsoft.com/office/officeart/2005/8/layout/pList2"/>
    <dgm:cxn modelId="{0A976A11-9B2B-4E87-9BAB-54213472C682}" srcId="{97357E48-1C0F-4A8B-8873-C0D55EEE23F2}" destId="{7951DA28-1FE5-4722-BC61-D6C318CACCA5}" srcOrd="0" destOrd="0" parTransId="{C736CD92-B415-47A9-819B-6C8812998A1C}" sibTransId="{9EDFEFD7-79EE-4C11-8F70-B22D5186D304}"/>
    <dgm:cxn modelId="{3FF839CB-86B7-4DA5-8A94-B8B74910DB48}" type="presOf" srcId="{1ADBCE52-6E54-436A-9D4E-47BAFFF4FE1E}" destId="{C8A5503F-8B1F-4EF8-9E35-8192E23248FA}" srcOrd="0" destOrd="0" presId="urn:microsoft.com/office/officeart/2005/8/layout/pList2"/>
    <dgm:cxn modelId="{684FE1F4-F6CE-4352-9388-81046865912F}" type="presOf" srcId="{97357E48-1C0F-4A8B-8873-C0D55EEE23F2}" destId="{3FE1364A-2CC6-4ECA-9A8E-0A68448F8280}" srcOrd="0" destOrd="0" presId="urn:microsoft.com/office/officeart/2005/8/layout/pList2"/>
    <dgm:cxn modelId="{57EB31BC-4BC2-43CA-BF08-0F04A88728CA}" type="presOf" srcId="{7951DA28-1FE5-4722-BC61-D6C318CACCA5}" destId="{86745A3B-2C78-46F5-A4B0-2C731FD9E492}" srcOrd="0" destOrd="0" presId="urn:microsoft.com/office/officeart/2005/8/layout/pList2"/>
    <dgm:cxn modelId="{68ECBCF5-0B9C-44C2-97E2-69B2857E3923}" type="presOf" srcId="{5EB10A84-F74F-4B67-88FF-07A57A770149}" destId="{3874FB98-B6BF-4B08-B5DF-E49D45EE77B4}" srcOrd="0" destOrd="0" presId="urn:microsoft.com/office/officeart/2005/8/layout/pList2"/>
    <dgm:cxn modelId="{DFA03DD8-D000-4D9A-8733-43A9F7D6F7BA}" srcId="{97357E48-1C0F-4A8B-8873-C0D55EEE23F2}" destId="{1ADBCE52-6E54-436A-9D4E-47BAFFF4FE1E}" srcOrd="1" destOrd="0" parTransId="{54F95D31-AAD6-4B62-BE92-ACD243BCE1F4}" sibTransId="{8A83D27F-3D4A-4166-989A-441DAC286E4E}"/>
    <dgm:cxn modelId="{AB08DF58-EFED-4405-93ED-37782F852454}" srcId="{97357E48-1C0F-4A8B-8873-C0D55EEE23F2}" destId="{5EB10A84-F74F-4B67-88FF-07A57A770149}" srcOrd="2" destOrd="0" parTransId="{027E33FD-3A4F-40EE-AFC8-4ED220B1F561}" sibTransId="{A3B9D818-D412-4B48-88AF-9E4B36829F8A}"/>
    <dgm:cxn modelId="{4B8B47E7-4D5B-4F82-9717-D835E0370E36}" type="presParOf" srcId="{3FE1364A-2CC6-4ECA-9A8E-0A68448F8280}" destId="{BA2C99B5-6662-4B77-8CD1-6081AF1CB21A}" srcOrd="0" destOrd="0" presId="urn:microsoft.com/office/officeart/2005/8/layout/pList2"/>
    <dgm:cxn modelId="{AEC74C31-286B-4A96-8E91-B5A2BD5F8BFA}" type="presParOf" srcId="{3FE1364A-2CC6-4ECA-9A8E-0A68448F8280}" destId="{9CA95F65-D407-47E1-B8E8-166374097714}" srcOrd="1" destOrd="0" presId="urn:microsoft.com/office/officeart/2005/8/layout/pList2"/>
    <dgm:cxn modelId="{2C4395ED-6F9B-4B67-BBF6-6E5FE0C2F6EB}" type="presParOf" srcId="{9CA95F65-D407-47E1-B8E8-166374097714}" destId="{A57D7878-BD76-4904-A750-3B3067AF0C66}" srcOrd="0" destOrd="0" presId="urn:microsoft.com/office/officeart/2005/8/layout/pList2"/>
    <dgm:cxn modelId="{051407C1-A3EF-4669-AFEE-BA39155B77E4}" type="presParOf" srcId="{A57D7878-BD76-4904-A750-3B3067AF0C66}" destId="{86745A3B-2C78-46F5-A4B0-2C731FD9E492}" srcOrd="0" destOrd="0" presId="urn:microsoft.com/office/officeart/2005/8/layout/pList2"/>
    <dgm:cxn modelId="{B91E3DC9-B2F1-4DFE-AC0B-CE5617BC4BE9}" type="presParOf" srcId="{A57D7878-BD76-4904-A750-3B3067AF0C66}" destId="{7CCCFACF-424C-4218-B9AE-4343A7EDF877}" srcOrd="1" destOrd="0" presId="urn:microsoft.com/office/officeart/2005/8/layout/pList2"/>
    <dgm:cxn modelId="{8A8082A8-04B0-44F9-9AE1-A8E01E1DF983}" type="presParOf" srcId="{A57D7878-BD76-4904-A750-3B3067AF0C66}" destId="{EC03B234-2A46-40A3-8E65-9CE9027722E8}" srcOrd="2" destOrd="0" presId="urn:microsoft.com/office/officeart/2005/8/layout/pList2"/>
    <dgm:cxn modelId="{2DEF3660-E570-4F26-9D1C-228166832504}" type="presParOf" srcId="{9CA95F65-D407-47E1-B8E8-166374097714}" destId="{510CF8D4-830A-4621-A0E6-9B99CCB1997B}" srcOrd="1" destOrd="0" presId="urn:microsoft.com/office/officeart/2005/8/layout/pList2"/>
    <dgm:cxn modelId="{844DB172-9AD8-48AA-A1CD-CD01C9C5FE13}" type="presParOf" srcId="{9CA95F65-D407-47E1-B8E8-166374097714}" destId="{39332F07-DD1F-4EC7-8123-C9A0E89E80A6}" srcOrd="2" destOrd="0" presId="urn:microsoft.com/office/officeart/2005/8/layout/pList2"/>
    <dgm:cxn modelId="{4C790573-5D7A-4772-8D60-4594606DD6AE}" type="presParOf" srcId="{39332F07-DD1F-4EC7-8123-C9A0E89E80A6}" destId="{C8A5503F-8B1F-4EF8-9E35-8192E23248FA}" srcOrd="0" destOrd="0" presId="urn:microsoft.com/office/officeart/2005/8/layout/pList2"/>
    <dgm:cxn modelId="{DCA3781C-2463-4116-8C36-7488B5EEEBF5}" type="presParOf" srcId="{39332F07-DD1F-4EC7-8123-C9A0E89E80A6}" destId="{43544FE4-988E-4066-B78A-1D5697236321}" srcOrd="1" destOrd="0" presId="urn:microsoft.com/office/officeart/2005/8/layout/pList2"/>
    <dgm:cxn modelId="{B69E00BB-5037-4475-B00C-24CC06107C80}" type="presParOf" srcId="{39332F07-DD1F-4EC7-8123-C9A0E89E80A6}" destId="{74B76218-BC49-4AD7-ADAB-DEB683DE39DC}" srcOrd="2" destOrd="0" presId="urn:microsoft.com/office/officeart/2005/8/layout/pList2"/>
    <dgm:cxn modelId="{7D09CF2A-C3DE-4653-AD63-0C14DE4C1227}" type="presParOf" srcId="{9CA95F65-D407-47E1-B8E8-166374097714}" destId="{DA1CF337-788C-482E-824B-D7886D4B0FA0}" srcOrd="3" destOrd="0" presId="urn:microsoft.com/office/officeart/2005/8/layout/pList2"/>
    <dgm:cxn modelId="{D65626D3-F45D-4CD8-8716-7AD2E04F3BE6}" type="presParOf" srcId="{9CA95F65-D407-47E1-B8E8-166374097714}" destId="{5F75B41B-DF35-4441-BF44-AA30A37065B2}" srcOrd="4" destOrd="0" presId="urn:microsoft.com/office/officeart/2005/8/layout/pList2"/>
    <dgm:cxn modelId="{D44253BB-3719-4B56-84E4-82D2CD252D86}" type="presParOf" srcId="{5F75B41B-DF35-4441-BF44-AA30A37065B2}" destId="{3874FB98-B6BF-4B08-B5DF-E49D45EE77B4}" srcOrd="0" destOrd="0" presId="urn:microsoft.com/office/officeart/2005/8/layout/pList2"/>
    <dgm:cxn modelId="{61C9533B-4A7D-4B14-9762-55822BF56A71}" type="presParOf" srcId="{5F75B41B-DF35-4441-BF44-AA30A37065B2}" destId="{49DB5006-E9A0-4516-B7F0-58289E5AE915}" srcOrd="1" destOrd="0" presId="urn:microsoft.com/office/officeart/2005/8/layout/pList2"/>
    <dgm:cxn modelId="{4F671237-874E-4ABF-B409-DC79760846B2}" type="presParOf" srcId="{5F75B41B-DF35-4441-BF44-AA30A37065B2}" destId="{CCB7D989-7D2D-4FD8-B720-1D5506863E61}"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B550C12-4A56-44DA-B9F8-7667B222E4C4}" type="doc">
      <dgm:prSet loTypeId="urn:microsoft.com/office/officeart/2005/8/layout/equation1" loCatId="process" qsTypeId="urn:microsoft.com/office/officeart/2005/8/quickstyle/simple3" qsCatId="simple" csTypeId="urn:microsoft.com/office/officeart/2005/8/colors/accent1_2" csCatId="accent1" phldr="1"/>
      <dgm:spPr/>
    </dgm:pt>
    <dgm:pt modelId="{A68A4945-87A7-434A-B926-FC20882565F9}">
      <dgm:prSet phldrT="[Text]"/>
      <dgm:spPr/>
      <dgm:t>
        <a:bodyPr/>
        <a:lstStyle/>
        <a:p>
          <a:r>
            <a:rPr lang="es-EC" dirty="0">
              <a:latin typeface="Arial" panose="020B0604020202020204" pitchFamily="34" charset="0"/>
              <a:cs typeface="Arial" panose="020B0604020202020204" pitchFamily="34" charset="0"/>
            </a:rPr>
            <a:t>Deficiente capacitación </a:t>
          </a:r>
          <a:endParaRPr lang="en-US" dirty="0">
            <a:latin typeface="Arial" panose="020B0604020202020204" pitchFamily="34" charset="0"/>
            <a:cs typeface="Arial" panose="020B0604020202020204" pitchFamily="34" charset="0"/>
          </a:endParaRPr>
        </a:p>
      </dgm:t>
    </dgm:pt>
    <dgm:pt modelId="{CCB97DFD-50BA-4C7D-A434-7B70618A92A8}" type="parTrans" cxnId="{2C3FB380-C4D4-454F-B075-33AAAF9A7A3A}">
      <dgm:prSet/>
      <dgm:spPr/>
      <dgm:t>
        <a:bodyPr/>
        <a:lstStyle/>
        <a:p>
          <a:endParaRPr lang="en-US"/>
        </a:p>
      </dgm:t>
    </dgm:pt>
    <dgm:pt modelId="{64FD6644-E310-4C7B-95D3-7A20AD05D09B}" type="sibTrans" cxnId="{2C3FB380-C4D4-454F-B075-33AAAF9A7A3A}">
      <dgm:prSet/>
      <dgm:spPr/>
      <dgm:t>
        <a:bodyPr/>
        <a:lstStyle/>
        <a:p>
          <a:endParaRPr lang="en-US"/>
        </a:p>
      </dgm:t>
    </dgm:pt>
    <dgm:pt modelId="{9DC6D7E5-F0DB-4EF9-92DE-E89D4D6CD94B}">
      <dgm:prSet phldrT="[Text]"/>
      <dgm:spPr/>
      <dgm:t>
        <a:bodyPr/>
        <a:lstStyle/>
        <a:p>
          <a:r>
            <a:rPr lang="es-EC" dirty="0"/>
            <a:t>Sobrecarga de  trabajo </a:t>
          </a:r>
          <a:endParaRPr lang="en-US" dirty="0"/>
        </a:p>
      </dgm:t>
    </dgm:pt>
    <dgm:pt modelId="{D9832690-916A-418F-BE41-7CEA06CAAE2A}" type="parTrans" cxnId="{C2C3D5E4-A636-43CF-A72D-A0F560C3C2DF}">
      <dgm:prSet/>
      <dgm:spPr/>
      <dgm:t>
        <a:bodyPr/>
        <a:lstStyle/>
        <a:p>
          <a:endParaRPr lang="en-US"/>
        </a:p>
      </dgm:t>
    </dgm:pt>
    <dgm:pt modelId="{EF6CA2F5-BE31-4B50-A79E-0140BDC4636E}" type="sibTrans" cxnId="{C2C3D5E4-A636-43CF-A72D-A0F560C3C2DF}">
      <dgm:prSet/>
      <dgm:spPr/>
      <dgm:t>
        <a:bodyPr/>
        <a:lstStyle/>
        <a:p>
          <a:endParaRPr lang="en-US"/>
        </a:p>
      </dgm:t>
    </dgm:pt>
    <dgm:pt modelId="{34258526-E430-44D9-AF71-B262988711A3}">
      <dgm:prSet phldrT="[Text]"/>
      <dgm:spPr/>
      <dgm:t>
        <a:bodyPr/>
        <a:lstStyle/>
        <a:p>
          <a:r>
            <a:rPr lang="es-EC" dirty="0"/>
            <a:t>Deficiente manejo de desechos sanitarios </a:t>
          </a:r>
          <a:endParaRPr lang="en-US" dirty="0"/>
        </a:p>
      </dgm:t>
    </dgm:pt>
    <dgm:pt modelId="{7E933FE2-A928-49AE-84A9-F44F379A4A3D}" type="parTrans" cxnId="{871C8AF7-BCFD-406E-A3B4-04B792693BA3}">
      <dgm:prSet/>
      <dgm:spPr/>
      <dgm:t>
        <a:bodyPr/>
        <a:lstStyle/>
        <a:p>
          <a:endParaRPr lang="en-US"/>
        </a:p>
      </dgm:t>
    </dgm:pt>
    <dgm:pt modelId="{C8C65C8E-EF65-4CAE-ACBC-BBB443D1CF4B}" type="sibTrans" cxnId="{871C8AF7-BCFD-406E-A3B4-04B792693BA3}">
      <dgm:prSet/>
      <dgm:spPr/>
      <dgm:t>
        <a:bodyPr/>
        <a:lstStyle/>
        <a:p>
          <a:endParaRPr lang="en-US"/>
        </a:p>
      </dgm:t>
    </dgm:pt>
    <dgm:pt modelId="{31E607AE-2485-4C7B-88D5-8AB8207E8CE1}">
      <dgm:prSet/>
      <dgm:spPr/>
      <dgm:t>
        <a:bodyPr/>
        <a:lstStyle/>
        <a:p>
          <a:r>
            <a:rPr lang="es-EC" dirty="0"/>
            <a:t>Desinterés </a:t>
          </a:r>
          <a:endParaRPr lang="en-US" dirty="0"/>
        </a:p>
      </dgm:t>
    </dgm:pt>
    <dgm:pt modelId="{B4936A41-023A-4BC5-ABD2-F882145FDAA8}" type="parTrans" cxnId="{39E2C582-D0E4-4C2D-AD1F-9FF140DABE8B}">
      <dgm:prSet/>
      <dgm:spPr/>
      <dgm:t>
        <a:bodyPr/>
        <a:lstStyle/>
        <a:p>
          <a:endParaRPr lang="en-US"/>
        </a:p>
      </dgm:t>
    </dgm:pt>
    <dgm:pt modelId="{FA0EE20C-7424-4847-9948-FC13C8F768F9}" type="sibTrans" cxnId="{39E2C582-D0E4-4C2D-AD1F-9FF140DABE8B}">
      <dgm:prSet/>
      <dgm:spPr/>
      <dgm:t>
        <a:bodyPr/>
        <a:lstStyle/>
        <a:p>
          <a:endParaRPr lang="en-US"/>
        </a:p>
      </dgm:t>
    </dgm:pt>
    <dgm:pt modelId="{57BA2D20-1FAE-4C82-9350-1EA2CEEB8C7F}" type="pres">
      <dgm:prSet presAssocID="{2B550C12-4A56-44DA-B9F8-7667B222E4C4}" presName="linearFlow" presStyleCnt="0">
        <dgm:presLayoutVars>
          <dgm:dir/>
          <dgm:resizeHandles val="exact"/>
        </dgm:presLayoutVars>
      </dgm:prSet>
      <dgm:spPr/>
    </dgm:pt>
    <dgm:pt modelId="{29826CE7-EB2F-4AE0-AF59-31DC281437D6}" type="pres">
      <dgm:prSet presAssocID="{A68A4945-87A7-434A-B926-FC20882565F9}" presName="node" presStyleLbl="node1" presStyleIdx="0" presStyleCnt="4" custScaleX="94118" custScaleY="106847">
        <dgm:presLayoutVars>
          <dgm:bulletEnabled val="1"/>
        </dgm:presLayoutVars>
      </dgm:prSet>
      <dgm:spPr/>
      <dgm:t>
        <a:bodyPr/>
        <a:lstStyle/>
        <a:p>
          <a:endParaRPr lang="es-MX"/>
        </a:p>
      </dgm:t>
    </dgm:pt>
    <dgm:pt modelId="{7D77583E-1ACC-4A70-8309-0C83E9DE5C93}" type="pres">
      <dgm:prSet presAssocID="{64FD6644-E310-4C7B-95D3-7A20AD05D09B}" presName="spacerL" presStyleCnt="0"/>
      <dgm:spPr/>
    </dgm:pt>
    <dgm:pt modelId="{8CE8BDC1-AB88-4ABD-BB81-3270921E3C99}" type="pres">
      <dgm:prSet presAssocID="{64FD6644-E310-4C7B-95D3-7A20AD05D09B}" presName="sibTrans" presStyleLbl="sibTrans2D1" presStyleIdx="0" presStyleCnt="3"/>
      <dgm:spPr/>
      <dgm:t>
        <a:bodyPr/>
        <a:lstStyle/>
        <a:p>
          <a:endParaRPr lang="es-MX"/>
        </a:p>
      </dgm:t>
    </dgm:pt>
    <dgm:pt modelId="{C532A22E-99F4-40DC-8D5D-03F9FBAD7921}" type="pres">
      <dgm:prSet presAssocID="{64FD6644-E310-4C7B-95D3-7A20AD05D09B}" presName="spacerR" presStyleCnt="0"/>
      <dgm:spPr/>
    </dgm:pt>
    <dgm:pt modelId="{AA39E818-F3A4-4AFE-94D6-9AB9EC271377}" type="pres">
      <dgm:prSet presAssocID="{31E607AE-2485-4C7B-88D5-8AB8207E8CE1}" presName="node" presStyleLbl="node1" presStyleIdx="1" presStyleCnt="4">
        <dgm:presLayoutVars>
          <dgm:bulletEnabled val="1"/>
        </dgm:presLayoutVars>
      </dgm:prSet>
      <dgm:spPr/>
      <dgm:t>
        <a:bodyPr/>
        <a:lstStyle/>
        <a:p>
          <a:endParaRPr lang="es-MX"/>
        </a:p>
      </dgm:t>
    </dgm:pt>
    <dgm:pt modelId="{BA30B993-6225-48C2-894D-57029022F9A3}" type="pres">
      <dgm:prSet presAssocID="{FA0EE20C-7424-4847-9948-FC13C8F768F9}" presName="spacerL" presStyleCnt="0"/>
      <dgm:spPr/>
    </dgm:pt>
    <dgm:pt modelId="{E874705D-EC1D-480E-B9D4-2A550DF8D927}" type="pres">
      <dgm:prSet presAssocID="{FA0EE20C-7424-4847-9948-FC13C8F768F9}" presName="sibTrans" presStyleLbl="sibTrans2D1" presStyleIdx="1" presStyleCnt="3"/>
      <dgm:spPr/>
      <dgm:t>
        <a:bodyPr/>
        <a:lstStyle/>
        <a:p>
          <a:endParaRPr lang="es-MX"/>
        </a:p>
      </dgm:t>
    </dgm:pt>
    <dgm:pt modelId="{5A216481-A1BC-4E85-BCA8-D4F06A359225}" type="pres">
      <dgm:prSet presAssocID="{FA0EE20C-7424-4847-9948-FC13C8F768F9}" presName="spacerR" presStyleCnt="0"/>
      <dgm:spPr/>
    </dgm:pt>
    <dgm:pt modelId="{42165007-26F4-4787-A2DB-42E985D72AB2}" type="pres">
      <dgm:prSet presAssocID="{9DC6D7E5-F0DB-4EF9-92DE-E89D4D6CD94B}" presName="node" presStyleLbl="node1" presStyleIdx="2" presStyleCnt="4">
        <dgm:presLayoutVars>
          <dgm:bulletEnabled val="1"/>
        </dgm:presLayoutVars>
      </dgm:prSet>
      <dgm:spPr/>
      <dgm:t>
        <a:bodyPr/>
        <a:lstStyle/>
        <a:p>
          <a:endParaRPr lang="es-MX"/>
        </a:p>
      </dgm:t>
    </dgm:pt>
    <dgm:pt modelId="{EEDA71C7-5E66-4A6A-AA2E-BC62C60B3094}" type="pres">
      <dgm:prSet presAssocID="{EF6CA2F5-BE31-4B50-A79E-0140BDC4636E}" presName="spacerL" presStyleCnt="0"/>
      <dgm:spPr/>
    </dgm:pt>
    <dgm:pt modelId="{D5B06413-EA09-4720-A264-7E5E9024488F}" type="pres">
      <dgm:prSet presAssocID="{EF6CA2F5-BE31-4B50-A79E-0140BDC4636E}" presName="sibTrans" presStyleLbl="sibTrans2D1" presStyleIdx="2" presStyleCnt="3"/>
      <dgm:spPr/>
      <dgm:t>
        <a:bodyPr/>
        <a:lstStyle/>
        <a:p>
          <a:endParaRPr lang="es-MX"/>
        </a:p>
      </dgm:t>
    </dgm:pt>
    <dgm:pt modelId="{2379BF66-82BC-4480-9644-7041B7144021}" type="pres">
      <dgm:prSet presAssocID="{EF6CA2F5-BE31-4B50-A79E-0140BDC4636E}" presName="spacerR" presStyleCnt="0"/>
      <dgm:spPr/>
    </dgm:pt>
    <dgm:pt modelId="{F65390E1-87BD-4C6C-BE4E-A1A70EBEBDF4}" type="pres">
      <dgm:prSet presAssocID="{34258526-E430-44D9-AF71-B262988711A3}" presName="node" presStyleLbl="node1" presStyleIdx="3" presStyleCnt="4">
        <dgm:presLayoutVars>
          <dgm:bulletEnabled val="1"/>
        </dgm:presLayoutVars>
      </dgm:prSet>
      <dgm:spPr/>
      <dgm:t>
        <a:bodyPr/>
        <a:lstStyle/>
        <a:p>
          <a:endParaRPr lang="es-MX"/>
        </a:p>
      </dgm:t>
    </dgm:pt>
  </dgm:ptLst>
  <dgm:cxnLst>
    <dgm:cxn modelId="{55F455B2-4AFD-49BC-920A-61B375A7D9C8}" type="presOf" srcId="{2B550C12-4A56-44DA-B9F8-7667B222E4C4}" destId="{57BA2D20-1FAE-4C82-9350-1EA2CEEB8C7F}" srcOrd="0" destOrd="0" presId="urn:microsoft.com/office/officeart/2005/8/layout/equation1"/>
    <dgm:cxn modelId="{C6B71076-F849-4ED7-AA95-43CDB333B859}" type="presOf" srcId="{A68A4945-87A7-434A-B926-FC20882565F9}" destId="{29826CE7-EB2F-4AE0-AF59-31DC281437D6}" srcOrd="0" destOrd="0" presId="urn:microsoft.com/office/officeart/2005/8/layout/equation1"/>
    <dgm:cxn modelId="{481AB820-818F-4AA5-B5C0-D773390263C2}" type="presOf" srcId="{EF6CA2F5-BE31-4B50-A79E-0140BDC4636E}" destId="{D5B06413-EA09-4720-A264-7E5E9024488F}" srcOrd="0" destOrd="0" presId="urn:microsoft.com/office/officeart/2005/8/layout/equation1"/>
    <dgm:cxn modelId="{ADA6BFFC-E37C-41A5-B7B0-8FED076E8E45}" type="presOf" srcId="{9DC6D7E5-F0DB-4EF9-92DE-E89D4D6CD94B}" destId="{42165007-26F4-4787-A2DB-42E985D72AB2}" srcOrd="0" destOrd="0" presId="urn:microsoft.com/office/officeart/2005/8/layout/equation1"/>
    <dgm:cxn modelId="{0FDB0552-85AF-4BE2-B201-5B7367BF9AD9}" type="presOf" srcId="{FA0EE20C-7424-4847-9948-FC13C8F768F9}" destId="{E874705D-EC1D-480E-B9D4-2A550DF8D927}" srcOrd="0" destOrd="0" presId="urn:microsoft.com/office/officeart/2005/8/layout/equation1"/>
    <dgm:cxn modelId="{39E2C582-D0E4-4C2D-AD1F-9FF140DABE8B}" srcId="{2B550C12-4A56-44DA-B9F8-7667B222E4C4}" destId="{31E607AE-2485-4C7B-88D5-8AB8207E8CE1}" srcOrd="1" destOrd="0" parTransId="{B4936A41-023A-4BC5-ABD2-F882145FDAA8}" sibTransId="{FA0EE20C-7424-4847-9948-FC13C8F768F9}"/>
    <dgm:cxn modelId="{2C3FB380-C4D4-454F-B075-33AAAF9A7A3A}" srcId="{2B550C12-4A56-44DA-B9F8-7667B222E4C4}" destId="{A68A4945-87A7-434A-B926-FC20882565F9}" srcOrd="0" destOrd="0" parTransId="{CCB97DFD-50BA-4C7D-A434-7B70618A92A8}" sibTransId="{64FD6644-E310-4C7B-95D3-7A20AD05D09B}"/>
    <dgm:cxn modelId="{C2C3D5E4-A636-43CF-A72D-A0F560C3C2DF}" srcId="{2B550C12-4A56-44DA-B9F8-7667B222E4C4}" destId="{9DC6D7E5-F0DB-4EF9-92DE-E89D4D6CD94B}" srcOrd="2" destOrd="0" parTransId="{D9832690-916A-418F-BE41-7CEA06CAAE2A}" sibTransId="{EF6CA2F5-BE31-4B50-A79E-0140BDC4636E}"/>
    <dgm:cxn modelId="{ACAB29C7-AD77-4C8F-B171-47ECEFA02409}" type="presOf" srcId="{64FD6644-E310-4C7B-95D3-7A20AD05D09B}" destId="{8CE8BDC1-AB88-4ABD-BB81-3270921E3C99}" srcOrd="0" destOrd="0" presId="urn:microsoft.com/office/officeart/2005/8/layout/equation1"/>
    <dgm:cxn modelId="{871C8AF7-BCFD-406E-A3B4-04B792693BA3}" srcId="{2B550C12-4A56-44DA-B9F8-7667B222E4C4}" destId="{34258526-E430-44D9-AF71-B262988711A3}" srcOrd="3" destOrd="0" parTransId="{7E933FE2-A928-49AE-84A9-F44F379A4A3D}" sibTransId="{C8C65C8E-EF65-4CAE-ACBC-BBB443D1CF4B}"/>
    <dgm:cxn modelId="{CEDECB56-A9F3-4881-BF52-A55F439F306F}" type="presOf" srcId="{31E607AE-2485-4C7B-88D5-8AB8207E8CE1}" destId="{AA39E818-F3A4-4AFE-94D6-9AB9EC271377}" srcOrd="0" destOrd="0" presId="urn:microsoft.com/office/officeart/2005/8/layout/equation1"/>
    <dgm:cxn modelId="{B565C539-E5F8-4F9A-8D0C-0577B954BB81}" type="presOf" srcId="{34258526-E430-44D9-AF71-B262988711A3}" destId="{F65390E1-87BD-4C6C-BE4E-A1A70EBEBDF4}" srcOrd="0" destOrd="0" presId="urn:microsoft.com/office/officeart/2005/8/layout/equation1"/>
    <dgm:cxn modelId="{E61F7EBB-191F-44D4-B759-BEEDC8F96502}" type="presParOf" srcId="{57BA2D20-1FAE-4C82-9350-1EA2CEEB8C7F}" destId="{29826CE7-EB2F-4AE0-AF59-31DC281437D6}" srcOrd="0" destOrd="0" presId="urn:microsoft.com/office/officeart/2005/8/layout/equation1"/>
    <dgm:cxn modelId="{24068DFA-8693-47FC-967A-9740C97BCDF2}" type="presParOf" srcId="{57BA2D20-1FAE-4C82-9350-1EA2CEEB8C7F}" destId="{7D77583E-1ACC-4A70-8309-0C83E9DE5C93}" srcOrd="1" destOrd="0" presId="urn:microsoft.com/office/officeart/2005/8/layout/equation1"/>
    <dgm:cxn modelId="{97A5885F-4B5D-4B6B-9790-AF6A81259E03}" type="presParOf" srcId="{57BA2D20-1FAE-4C82-9350-1EA2CEEB8C7F}" destId="{8CE8BDC1-AB88-4ABD-BB81-3270921E3C99}" srcOrd="2" destOrd="0" presId="urn:microsoft.com/office/officeart/2005/8/layout/equation1"/>
    <dgm:cxn modelId="{85AD4F88-7A58-4023-9C1A-0A9BD66835AD}" type="presParOf" srcId="{57BA2D20-1FAE-4C82-9350-1EA2CEEB8C7F}" destId="{C532A22E-99F4-40DC-8D5D-03F9FBAD7921}" srcOrd="3" destOrd="0" presId="urn:microsoft.com/office/officeart/2005/8/layout/equation1"/>
    <dgm:cxn modelId="{A1A8687C-9C0D-4536-9A59-BA150F5B3E86}" type="presParOf" srcId="{57BA2D20-1FAE-4C82-9350-1EA2CEEB8C7F}" destId="{AA39E818-F3A4-4AFE-94D6-9AB9EC271377}" srcOrd="4" destOrd="0" presId="urn:microsoft.com/office/officeart/2005/8/layout/equation1"/>
    <dgm:cxn modelId="{73380DC2-D957-422C-86A8-3D2F52449EC0}" type="presParOf" srcId="{57BA2D20-1FAE-4C82-9350-1EA2CEEB8C7F}" destId="{BA30B993-6225-48C2-894D-57029022F9A3}" srcOrd="5" destOrd="0" presId="urn:microsoft.com/office/officeart/2005/8/layout/equation1"/>
    <dgm:cxn modelId="{6AFF0D19-1AAB-430D-8F80-5A59BA66206A}" type="presParOf" srcId="{57BA2D20-1FAE-4C82-9350-1EA2CEEB8C7F}" destId="{E874705D-EC1D-480E-B9D4-2A550DF8D927}" srcOrd="6" destOrd="0" presId="urn:microsoft.com/office/officeart/2005/8/layout/equation1"/>
    <dgm:cxn modelId="{84304DE9-D75C-424E-B8E3-14F5CB2D73FE}" type="presParOf" srcId="{57BA2D20-1FAE-4C82-9350-1EA2CEEB8C7F}" destId="{5A216481-A1BC-4E85-BCA8-D4F06A359225}" srcOrd="7" destOrd="0" presId="urn:microsoft.com/office/officeart/2005/8/layout/equation1"/>
    <dgm:cxn modelId="{191C2165-F918-4A81-AD10-5F9E34BF5386}" type="presParOf" srcId="{57BA2D20-1FAE-4C82-9350-1EA2CEEB8C7F}" destId="{42165007-26F4-4787-A2DB-42E985D72AB2}" srcOrd="8" destOrd="0" presId="urn:microsoft.com/office/officeart/2005/8/layout/equation1"/>
    <dgm:cxn modelId="{A87EF25C-B7E1-4EED-893B-EF4F4B3BED1D}" type="presParOf" srcId="{57BA2D20-1FAE-4C82-9350-1EA2CEEB8C7F}" destId="{EEDA71C7-5E66-4A6A-AA2E-BC62C60B3094}" srcOrd="9" destOrd="0" presId="urn:microsoft.com/office/officeart/2005/8/layout/equation1"/>
    <dgm:cxn modelId="{7F4FA170-7CFB-461B-BDD5-AAA1F0F6EB3A}" type="presParOf" srcId="{57BA2D20-1FAE-4C82-9350-1EA2CEEB8C7F}" destId="{D5B06413-EA09-4720-A264-7E5E9024488F}" srcOrd="10" destOrd="0" presId="urn:microsoft.com/office/officeart/2005/8/layout/equation1"/>
    <dgm:cxn modelId="{151A31B4-2754-49FA-9CCA-A4EA347499A6}" type="presParOf" srcId="{57BA2D20-1FAE-4C82-9350-1EA2CEEB8C7F}" destId="{2379BF66-82BC-4480-9644-7041B7144021}" srcOrd="11" destOrd="0" presId="urn:microsoft.com/office/officeart/2005/8/layout/equation1"/>
    <dgm:cxn modelId="{7D538813-D321-4B0C-8E8C-C16CD887C43C}" type="presParOf" srcId="{57BA2D20-1FAE-4C82-9350-1EA2CEEB8C7F}" destId="{F65390E1-87BD-4C6C-BE4E-A1A70EBEBDF4}"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97576BE-4120-4D49-B97E-AF9FDF2629C5}" type="doc">
      <dgm:prSet loTypeId="urn:microsoft.com/office/officeart/2005/8/layout/bProcess2" loCatId="process" qsTypeId="urn:microsoft.com/office/officeart/2005/8/quickstyle/simple3" qsCatId="simple" csTypeId="urn:microsoft.com/office/officeart/2005/8/colors/accent1_2" csCatId="accent1" phldr="1"/>
      <dgm:spPr/>
      <dgm:t>
        <a:bodyPr/>
        <a:lstStyle/>
        <a:p>
          <a:endParaRPr lang="en-US"/>
        </a:p>
      </dgm:t>
    </dgm:pt>
    <dgm:pt modelId="{823D8CEE-EA4D-41FB-9A2D-38E1EA3B7342}">
      <dgm:prSet phldrT="[Text]"/>
      <dgm:spPr/>
      <dgm:t>
        <a:bodyPr/>
        <a:lstStyle/>
        <a:p>
          <a:r>
            <a:rPr lang="es-EC" dirty="0">
              <a:latin typeface="Arial" panose="020B0604020202020204" pitchFamily="34" charset="0"/>
              <a:cs typeface="Arial" panose="020B0604020202020204" pitchFamily="34" charset="0"/>
            </a:rPr>
            <a:t>Deficiente capacitación </a:t>
          </a:r>
          <a:endParaRPr lang="en-US" dirty="0">
            <a:latin typeface="Arial" panose="020B0604020202020204" pitchFamily="34" charset="0"/>
            <a:cs typeface="Arial" panose="020B0604020202020204" pitchFamily="34" charset="0"/>
          </a:endParaRPr>
        </a:p>
      </dgm:t>
    </dgm:pt>
    <dgm:pt modelId="{F9BECB86-E9D4-4E86-AD79-2B1B6A61E0D0}" type="parTrans" cxnId="{D1B1C31C-EE4F-43FB-9A50-03CD5F28172D}">
      <dgm:prSet/>
      <dgm:spPr/>
      <dgm:t>
        <a:bodyPr/>
        <a:lstStyle/>
        <a:p>
          <a:endParaRPr lang="en-US"/>
        </a:p>
      </dgm:t>
    </dgm:pt>
    <dgm:pt modelId="{FCD4D4E5-A91B-41B5-8C09-9D247ED7F101}" type="sibTrans" cxnId="{D1B1C31C-EE4F-43FB-9A50-03CD5F28172D}">
      <dgm:prSet/>
      <dgm:spPr/>
      <dgm:t>
        <a:bodyPr/>
        <a:lstStyle/>
        <a:p>
          <a:endParaRPr lang="en-US"/>
        </a:p>
      </dgm:t>
    </dgm:pt>
    <dgm:pt modelId="{C9119477-576C-4228-ADDE-F08BA722D583}">
      <dgm:prSet phldrT="[Text]" custT="1"/>
      <dgm:spPr/>
      <dgm:t>
        <a:bodyPr/>
        <a:lstStyle/>
        <a:p>
          <a:r>
            <a:rPr lang="es-EC" sz="1400" dirty="0"/>
            <a:t> </a:t>
          </a:r>
          <a:r>
            <a:rPr lang="es-EC" sz="1400" dirty="0">
              <a:latin typeface="Arial" panose="020B0604020202020204" pitchFamily="34" charset="0"/>
              <a:cs typeface="Arial" panose="020B0604020202020204" pitchFamily="34" charset="0"/>
            </a:rPr>
            <a:t>Temas</a:t>
          </a:r>
          <a:r>
            <a:rPr lang="es-EC" sz="1400" dirty="0"/>
            <a:t> no definidos  </a:t>
          </a:r>
          <a:endParaRPr lang="en-US" sz="1400" dirty="0"/>
        </a:p>
      </dgm:t>
    </dgm:pt>
    <dgm:pt modelId="{FE99F883-3A06-4745-9557-9D0292D3E3C6}" type="parTrans" cxnId="{EA2B7D8C-9843-4DB1-86D0-ED09794969D9}">
      <dgm:prSet/>
      <dgm:spPr/>
      <dgm:t>
        <a:bodyPr/>
        <a:lstStyle/>
        <a:p>
          <a:endParaRPr lang="en-US"/>
        </a:p>
      </dgm:t>
    </dgm:pt>
    <dgm:pt modelId="{31B1ED89-C965-49D8-934F-743F9AEB8911}" type="sibTrans" cxnId="{EA2B7D8C-9843-4DB1-86D0-ED09794969D9}">
      <dgm:prSet/>
      <dgm:spPr/>
      <dgm:t>
        <a:bodyPr/>
        <a:lstStyle/>
        <a:p>
          <a:endParaRPr lang="en-US"/>
        </a:p>
      </dgm:t>
    </dgm:pt>
    <dgm:pt modelId="{226880CC-D8CC-439C-B5E7-2F51B28F8C9F}">
      <dgm:prSet phldrT="[Text]" custT="1"/>
      <dgm:spPr/>
      <dgm:t>
        <a:bodyPr/>
        <a:lstStyle/>
        <a:p>
          <a:r>
            <a:rPr lang="es-EC" sz="1600" dirty="0">
              <a:latin typeface="Arial" panose="020B0604020202020204" pitchFamily="34" charset="0"/>
              <a:cs typeface="Arial" panose="020B0604020202020204" pitchFamily="34" charset="0"/>
            </a:rPr>
            <a:t>Desinterés</a:t>
          </a:r>
          <a:r>
            <a:rPr lang="es-EC" sz="1600" dirty="0"/>
            <a:t> </a:t>
          </a:r>
          <a:endParaRPr lang="en-US" sz="1600" dirty="0"/>
        </a:p>
      </dgm:t>
    </dgm:pt>
    <dgm:pt modelId="{6F3B96F7-CE1E-4D79-9115-DC5BD6A93A01}" type="parTrans" cxnId="{98A1ABAA-8317-4689-89D2-485E986E8212}">
      <dgm:prSet/>
      <dgm:spPr/>
      <dgm:t>
        <a:bodyPr/>
        <a:lstStyle/>
        <a:p>
          <a:endParaRPr lang="en-US"/>
        </a:p>
      </dgm:t>
    </dgm:pt>
    <dgm:pt modelId="{E4C23772-EF38-431D-9EA3-520E77998D2D}" type="sibTrans" cxnId="{98A1ABAA-8317-4689-89D2-485E986E8212}">
      <dgm:prSet/>
      <dgm:spPr/>
      <dgm:t>
        <a:bodyPr/>
        <a:lstStyle/>
        <a:p>
          <a:endParaRPr lang="en-US"/>
        </a:p>
      </dgm:t>
    </dgm:pt>
    <dgm:pt modelId="{22617220-E788-4C63-86AC-D390423119F9}">
      <dgm:prSet phldrT="[Text]" custT="1"/>
      <dgm:spPr/>
      <dgm:t>
        <a:bodyPr/>
        <a:lstStyle/>
        <a:p>
          <a:r>
            <a:rPr lang="es-EC" sz="1400" dirty="0">
              <a:latin typeface="Arial" panose="020B0604020202020204" pitchFamily="34" charset="0"/>
              <a:cs typeface="Arial" panose="020B0604020202020204" pitchFamily="34" charset="0"/>
            </a:rPr>
            <a:t>Apatía</a:t>
          </a:r>
        </a:p>
        <a:p>
          <a:r>
            <a:rPr lang="es-EC" sz="1400" dirty="0">
              <a:latin typeface="Arial" panose="020B0604020202020204" pitchFamily="34" charset="0"/>
              <a:cs typeface="Arial" panose="020B0604020202020204" pitchFamily="34" charset="0"/>
            </a:rPr>
            <a:t>Dejadez</a:t>
          </a:r>
          <a:endParaRPr lang="en-US" sz="1400" dirty="0">
            <a:latin typeface="Arial" panose="020B0604020202020204" pitchFamily="34" charset="0"/>
            <a:cs typeface="Arial" panose="020B0604020202020204" pitchFamily="34" charset="0"/>
          </a:endParaRPr>
        </a:p>
      </dgm:t>
    </dgm:pt>
    <dgm:pt modelId="{EF29F89D-3065-4111-8ED4-5CC87A47F654}" type="parTrans" cxnId="{5139AD11-A117-48A1-84AB-D97A01C6031F}">
      <dgm:prSet/>
      <dgm:spPr/>
      <dgm:t>
        <a:bodyPr/>
        <a:lstStyle/>
        <a:p>
          <a:endParaRPr lang="en-US"/>
        </a:p>
      </dgm:t>
    </dgm:pt>
    <dgm:pt modelId="{7F0F4504-844D-4BA3-A41F-EBF80E3831C2}" type="sibTrans" cxnId="{5139AD11-A117-48A1-84AB-D97A01C6031F}">
      <dgm:prSet/>
      <dgm:spPr/>
      <dgm:t>
        <a:bodyPr/>
        <a:lstStyle/>
        <a:p>
          <a:endParaRPr lang="en-US"/>
        </a:p>
      </dgm:t>
    </dgm:pt>
    <dgm:pt modelId="{FC44D99B-E3B0-49DC-A4CA-B419AE6D3CD6}">
      <dgm:prSet phldrT="[Text]" custT="1"/>
      <dgm:spPr/>
      <dgm:t>
        <a:bodyPr/>
        <a:lstStyle/>
        <a:p>
          <a:r>
            <a:rPr lang="es-EC" sz="1600" dirty="0">
              <a:latin typeface="Arial" panose="020B0604020202020204" pitchFamily="34" charset="0"/>
              <a:cs typeface="Arial" panose="020B0604020202020204" pitchFamily="34" charset="0"/>
            </a:rPr>
            <a:t>Sobrecarga de Trabajo </a:t>
          </a:r>
          <a:endParaRPr lang="en-US" sz="1600" dirty="0">
            <a:latin typeface="Arial" panose="020B0604020202020204" pitchFamily="34" charset="0"/>
            <a:cs typeface="Arial" panose="020B0604020202020204" pitchFamily="34" charset="0"/>
          </a:endParaRPr>
        </a:p>
      </dgm:t>
    </dgm:pt>
    <dgm:pt modelId="{56584BC6-1F17-4E94-8D2F-12F2E2F33811}" type="parTrans" cxnId="{233BCB28-28D8-4B29-BAB6-46CC82E38735}">
      <dgm:prSet/>
      <dgm:spPr/>
      <dgm:t>
        <a:bodyPr/>
        <a:lstStyle/>
        <a:p>
          <a:endParaRPr lang="en-US"/>
        </a:p>
      </dgm:t>
    </dgm:pt>
    <dgm:pt modelId="{1C0FA314-23D5-4504-8A87-38DDB46AC78F}" type="sibTrans" cxnId="{233BCB28-28D8-4B29-BAB6-46CC82E38735}">
      <dgm:prSet/>
      <dgm:spPr/>
      <dgm:t>
        <a:bodyPr/>
        <a:lstStyle/>
        <a:p>
          <a:endParaRPr lang="en-US"/>
        </a:p>
      </dgm:t>
    </dgm:pt>
    <dgm:pt modelId="{60D83B6B-E1FF-44D4-A882-0258C6D7E890}">
      <dgm:prSet phldrT="[Text]" custT="1"/>
      <dgm:spPr/>
      <dgm:t>
        <a:bodyPr/>
        <a:lstStyle/>
        <a:p>
          <a:r>
            <a:rPr lang="es-EC" sz="1400" dirty="0">
              <a:latin typeface="Arial" panose="020B0604020202020204" pitchFamily="34" charset="0"/>
              <a:cs typeface="Arial" panose="020B0604020202020204" pitchFamily="34" charset="0"/>
            </a:rPr>
            <a:t>Actividades Remuneración </a:t>
          </a:r>
          <a:endParaRPr lang="en-US" sz="1400" dirty="0">
            <a:latin typeface="Arial" panose="020B0604020202020204" pitchFamily="34" charset="0"/>
            <a:cs typeface="Arial" panose="020B0604020202020204" pitchFamily="34" charset="0"/>
          </a:endParaRPr>
        </a:p>
      </dgm:t>
    </dgm:pt>
    <dgm:pt modelId="{F9C8C27C-E47B-44F9-8BE0-EE2C0DB5D2E4}" type="parTrans" cxnId="{58A40138-7B51-4EE1-AEB6-C842AD21EECB}">
      <dgm:prSet/>
      <dgm:spPr/>
      <dgm:t>
        <a:bodyPr/>
        <a:lstStyle/>
        <a:p>
          <a:endParaRPr lang="en-US"/>
        </a:p>
      </dgm:t>
    </dgm:pt>
    <dgm:pt modelId="{C9E86131-A482-443D-A353-929685759CDE}" type="sibTrans" cxnId="{58A40138-7B51-4EE1-AEB6-C842AD21EECB}">
      <dgm:prSet/>
      <dgm:spPr/>
      <dgm:t>
        <a:bodyPr/>
        <a:lstStyle/>
        <a:p>
          <a:endParaRPr lang="en-US"/>
        </a:p>
      </dgm:t>
    </dgm:pt>
    <dgm:pt modelId="{3F34C43F-178D-48D4-9BE2-A99CC33BF645}">
      <dgm:prSet phldrT="[Text]" custT="1"/>
      <dgm:spPr/>
      <dgm:t>
        <a:bodyPr/>
        <a:lstStyle/>
        <a:p>
          <a:r>
            <a:rPr lang="es-EC" sz="1400" dirty="0"/>
            <a:t>Riesgo Laboral  </a:t>
          </a:r>
          <a:endParaRPr lang="en-US" sz="1400" dirty="0"/>
        </a:p>
      </dgm:t>
    </dgm:pt>
    <dgm:pt modelId="{6826490E-154B-4B8F-B939-3958D5209541}" type="parTrans" cxnId="{539AC429-9E84-49D3-BC25-5C999063FC7D}">
      <dgm:prSet/>
      <dgm:spPr/>
      <dgm:t>
        <a:bodyPr/>
        <a:lstStyle/>
        <a:p>
          <a:endParaRPr lang="en-US"/>
        </a:p>
      </dgm:t>
    </dgm:pt>
    <dgm:pt modelId="{B7DAB107-E8A2-4F21-B999-F9BB1B410D0F}" type="sibTrans" cxnId="{539AC429-9E84-49D3-BC25-5C999063FC7D}">
      <dgm:prSet/>
      <dgm:spPr/>
      <dgm:t>
        <a:bodyPr/>
        <a:lstStyle/>
        <a:p>
          <a:endParaRPr lang="en-US"/>
        </a:p>
      </dgm:t>
    </dgm:pt>
    <dgm:pt modelId="{BA64DA9C-4779-4D51-8488-2BD4F56E7669}">
      <dgm:prSet phldrT="[Text]"/>
      <dgm:spPr/>
      <dgm:t>
        <a:bodyPr/>
        <a:lstStyle/>
        <a:p>
          <a:r>
            <a:rPr lang="es-EC" dirty="0"/>
            <a:t>Manejo inadecuado  de desechos sanitarios </a:t>
          </a:r>
          <a:endParaRPr lang="en-US" dirty="0"/>
        </a:p>
      </dgm:t>
    </dgm:pt>
    <dgm:pt modelId="{F362A4AF-C1C9-4A4F-9685-93B399918832}" type="parTrans" cxnId="{9E68F70C-C150-48A0-AF87-F8B5D2C395FE}">
      <dgm:prSet/>
      <dgm:spPr/>
      <dgm:t>
        <a:bodyPr/>
        <a:lstStyle/>
        <a:p>
          <a:endParaRPr lang="en-US"/>
        </a:p>
      </dgm:t>
    </dgm:pt>
    <dgm:pt modelId="{5836F249-42A2-43EF-A8A1-9746198C7E1C}" type="sibTrans" cxnId="{9E68F70C-C150-48A0-AF87-F8B5D2C395FE}">
      <dgm:prSet/>
      <dgm:spPr/>
      <dgm:t>
        <a:bodyPr/>
        <a:lstStyle/>
        <a:p>
          <a:endParaRPr lang="en-US"/>
        </a:p>
      </dgm:t>
    </dgm:pt>
    <dgm:pt modelId="{7F8936E8-207F-4155-ADE0-D011E58469C1}">
      <dgm:prSet phldrT="[Text]" custT="1"/>
      <dgm:spPr/>
      <dgm:t>
        <a:bodyPr/>
        <a:lstStyle/>
        <a:p>
          <a:r>
            <a:rPr lang="es-EC" sz="1400" dirty="0"/>
            <a:t> Escasa evaluación </a:t>
          </a:r>
          <a:endParaRPr lang="en-US" sz="1400" dirty="0"/>
        </a:p>
      </dgm:t>
    </dgm:pt>
    <dgm:pt modelId="{E84B28C5-B7D7-4D31-811A-B31563EC42A6}" type="sibTrans" cxnId="{903C1692-732E-4332-8A90-81875277404A}">
      <dgm:prSet/>
      <dgm:spPr/>
      <dgm:t>
        <a:bodyPr/>
        <a:lstStyle/>
        <a:p>
          <a:endParaRPr lang="en-US"/>
        </a:p>
      </dgm:t>
    </dgm:pt>
    <dgm:pt modelId="{0C64DA90-B130-4391-AF37-E796351874DA}" type="parTrans" cxnId="{903C1692-732E-4332-8A90-81875277404A}">
      <dgm:prSet/>
      <dgm:spPr/>
      <dgm:t>
        <a:bodyPr/>
        <a:lstStyle/>
        <a:p>
          <a:endParaRPr lang="en-US"/>
        </a:p>
      </dgm:t>
    </dgm:pt>
    <dgm:pt modelId="{4503F2FA-73E1-4070-BF92-33F9EA045A2E}">
      <dgm:prSet custT="1"/>
      <dgm:spPr/>
      <dgm:t>
        <a:bodyPr/>
        <a:lstStyle/>
        <a:p>
          <a:r>
            <a:rPr lang="es-EC" sz="1400" dirty="0">
              <a:latin typeface="Arial" panose="020B0604020202020204" pitchFamily="34" charset="0"/>
              <a:cs typeface="Arial" panose="020B0604020202020204" pitchFamily="34" charset="0"/>
            </a:rPr>
            <a:t>Ausentismo</a:t>
          </a:r>
          <a:r>
            <a:rPr lang="es-EC" sz="1000" dirty="0"/>
            <a:t> </a:t>
          </a:r>
          <a:endParaRPr lang="en-US" sz="1000" dirty="0"/>
        </a:p>
      </dgm:t>
    </dgm:pt>
    <dgm:pt modelId="{5904DC98-9D22-4388-A4B6-8E31320836DC}" type="parTrans" cxnId="{94826F03-157B-487B-8F7B-4593A3ADF1A4}">
      <dgm:prSet/>
      <dgm:spPr/>
      <dgm:t>
        <a:bodyPr/>
        <a:lstStyle/>
        <a:p>
          <a:endParaRPr lang="en-US"/>
        </a:p>
      </dgm:t>
    </dgm:pt>
    <dgm:pt modelId="{5D9187A6-AB34-4848-B47C-725E713F0572}" type="sibTrans" cxnId="{94826F03-157B-487B-8F7B-4593A3ADF1A4}">
      <dgm:prSet/>
      <dgm:spPr/>
      <dgm:t>
        <a:bodyPr/>
        <a:lstStyle/>
        <a:p>
          <a:endParaRPr lang="en-US"/>
        </a:p>
      </dgm:t>
    </dgm:pt>
    <dgm:pt modelId="{4ABB5FA8-E464-4D63-BCF2-1786F2C22126}" type="pres">
      <dgm:prSet presAssocID="{997576BE-4120-4D49-B97E-AF9FDF2629C5}" presName="diagram" presStyleCnt="0">
        <dgm:presLayoutVars>
          <dgm:dir/>
          <dgm:resizeHandles/>
        </dgm:presLayoutVars>
      </dgm:prSet>
      <dgm:spPr/>
      <dgm:t>
        <a:bodyPr/>
        <a:lstStyle/>
        <a:p>
          <a:endParaRPr lang="es-MX"/>
        </a:p>
      </dgm:t>
    </dgm:pt>
    <dgm:pt modelId="{68D3FB18-BFC3-4CB5-8200-0EABE19CE012}" type="pres">
      <dgm:prSet presAssocID="{823D8CEE-EA4D-41FB-9A2D-38E1EA3B7342}" presName="firstNode" presStyleLbl="node1" presStyleIdx="0" presStyleCnt="10" custScaleX="111425" custScaleY="113080">
        <dgm:presLayoutVars>
          <dgm:bulletEnabled val="1"/>
        </dgm:presLayoutVars>
      </dgm:prSet>
      <dgm:spPr/>
      <dgm:t>
        <a:bodyPr/>
        <a:lstStyle/>
        <a:p>
          <a:endParaRPr lang="es-MX"/>
        </a:p>
      </dgm:t>
    </dgm:pt>
    <dgm:pt modelId="{73B51012-C294-4F4F-BDD8-2D58368CC542}" type="pres">
      <dgm:prSet presAssocID="{FCD4D4E5-A91B-41B5-8C09-9D247ED7F101}" presName="sibTrans" presStyleLbl="sibTrans2D1" presStyleIdx="0" presStyleCnt="9"/>
      <dgm:spPr/>
      <dgm:t>
        <a:bodyPr/>
        <a:lstStyle/>
        <a:p>
          <a:endParaRPr lang="es-MX"/>
        </a:p>
      </dgm:t>
    </dgm:pt>
    <dgm:pt modelId="{2B2D659F-089E-4B6F-A1D0-2528FEBE71E0}" type="pres">
      <dgm:prSet presAssocID="{C9119477-576C-4228-ADDE-F08BA722D583}" presName="middleNode" presStyleCnt="0"/>
      <dgm:spPr/>
      <dgm:t>
        <a:bodyPr/>
        <a:lstStyle/>
        <a:p>
          <a:endParaRPr lang="es-MX"/>
        </a:p>
      </dgm:t>
    </dgm:pt>
    <dgm:pt modelId="{D9F5BAB5-BCCC-409F-9F55-F87A424F2A9C}" type="pres">
      <dgm:prSet presAssocID="{C9119477-576C-4228-ADDE-F08BA722D583}" presName="padding" presStyleLbl="node1" presStyleIdx="0" presStyleCnt="10"/>
      <dgm:spPr/>
      <dgm:t>
        <a:bodyPr/>
        <a:lstStyle/>
        <a:p>
          <a:endParaRPr lang="es-MX"/>
        </a:p>
      </dgm:t>
    </dgm:pt>
    <dgm:pt modelId="{C2FC2E85-91B2-4B85-ABC7-70DBCD59C04A}" type="pres">
      <dgm:prSet presAssocID="{C9119477-576C-4228-ADDE-F08BA722D583}" presName="shape" presStyleLbl="node1" presStyleIdx="1" presStyleCnt="10">
        <dgm:presLayoutVars>
          <dgm:bulletEnabled val="1"/>
        </dgm:presLayoutVars>
      </dgm:prSet>
      <dgm:spPr/>
      <dgm:t>
        <a:bodyPr/>
        <a:lstStyle/>
        <a:p>
          <a:endParaRPr lang="es-MX"/>
        </a:p>
      </dgm:t>
    </dgm:pt>
    <dgm:pt modelId="{69485902-67A3-48C4-B9F4-C794523B8121}" type="pres">
      <dgm:prSet presAssocID="{31B1ED89-C965-49D8-934F-743F9AEB8911}" presName="sibTrans" presStyleLbl="sibTrans2D1" presStyleIdx="1" presStyleCnt="9"/>
      <dgm:spPr/>
      <dgm:t>
        <a:bodyPr/>
        <a:lstStyle/>
        <a:p>
          <a:endParaRPr lang="es-MX"/>
        </a:p>
      </dgm:t>
    </dgm:pt>
    <dgm:pt modelId="{FDFAF843-CCE8-44BB-B642-70374706DE3B}" type="pres">
      <dgm:prSet presAssocID="{7F8936E8-207F-4155-ADE0-D011E58469C1}" presName="middleNode" presStyleCnt="0"/>
      <dgm:spPr/>
      <dgm:t>
        <a:bodyPr/>
        <a:lstStyle/>
        <a:p>
          <a:endParaRPr lang="es-MX"/>
        </a:p>
      </dgm:t>
    </dgm:pt>
    <dgm:pt modelId="{D6BF62CC-29A8-4836-8C84-2978B27CC25D}" type="pres">
      <dgm:prSet presAssocID="{7F8936E8-207F-4155-ADE0-D011E58469C1}" presName="padding" presStyleLbl="node1" presStyleIdx="1" presStyleCnt="10"/>
      <dgm:spPr/>
      <dgm:t>
        <a:bodyPr/>
        <a:lstStyle/>
        <a:p>
          <a:endParaRPr lang="es-MX"/>
        </a:p>
      </dgm:t>
    </dgm:pt>
    <dgm:pt modelId="{F8FD0B94-C15B-4122-BDF2-56BD66E13A2B}" type="pres">
      <dgm:prSet presAssocID="{7F8936E8-207F-4155-ADE0-D011E58469C1}" presName="shape" presStyleLbl="node1" presStyleIdx="2" presStyleCnt="10" custScaleX="120556">
        <dgm:presLayoutVars>
          <dgm:bulletEnabled val="1"/>
        </dgm:presLayoutVars>
      </dgm:prSet>
      <dgm:spPr/>
      <dgm:t>
        <a:bodyPr/>
        <a:lstStyle/>
        <a:p>
          <a:endParaRPr lang="es-MX"/>
        </a:p>
      </dgm:t>
    </dgm:pt>
    <dgm:pt modelId="{95CED23F-C8D5-49D6-B6E4-D5F5FF5B4E09}" type="pres">
      <dgm:prSet presAssocID="{E84B28C5-B7D7-4D31-811A-B31563EC42A6}" presName="sibTrans" presStyleLbl="sibTrans2D1" presStyleIdx="2" presStyleCnt="9"/>
      <dgm:spPr/>
      <dgm:t>
        <a:bodyPr/>
        <a:lstStyle/>
        <a:p>
          <a:endParaRPr lang="es-MX"/>
        </a:p>
      </dgm:t>
    </dgm:pt>
    <dgm:pt modelId="{53739DF7-7C62-4880-AA82-53FABF74856F}" type="pres">
      <dgm:prSet presAssocID="{226880CC-D8CC-439C-B5E7-2F51B28F8C9F}" presName="middleNode" presStyleCnt="0"/>
      <dgm:spPr/>
      <dgm:t>
        <a:bodyPr/>
        <a:lstStyle/>
        <a:p>
          <a:endParaRPr lang="es-MX"/>
        </a:p>
      </dgm:t>
    </dgm:pt>
    <dgm:pt modelId="{8FE0B7BD-DFAF-4479-8B06-88E883617A5C}" type="pres">
      <dgm:prSet presAssocID="{226880CC-D8CC-439C-B5E7-2F51B28F8C9F}" presName="padding" presStyleLbl="node1" presStyleIdx="2" presStyleCnt="10"/>
      <dgm:spPr/>
      <dgm:t>
        <a:bodyPr/>
        <a:lstStyle/>
        <a:p>
          <a:endParaRPr lang="es-MX"/>
        </a:p>
      </dgm:t>
    </dgm:pt>
    <dgm:pt modelId="{857A9E73-E00B-4701-980E-944E417E2573}" type="pres">
      <dgm:prSet presAssocID="{226880CC-D8CC-439C-B5E7-2F51B28F8C9F}" presName="shape" presStyleLbl="node1" presStyleIdx="3" presStyleCnt="10" custScaleX="162997" custScaleY="159388" custLinFactNeighborX="4461" custLinFactNeighborY="3569">
        <dgm:presLayoutVars>
          <dgm:bulletEnabled val="1"/>
        </dgm:presLayoutVars>
      </dgm:prSet>
      <dgm:spPr/>
      <dgm:t>
        <a:bodyPr/>
        <a:lstStyle/>
        <a:p>
          <a:endParaRPr lang="es-MX"/>
        </a:p>
      </dgm:t>
    </dgm:pt>
    <dgm:pt modelId="{3A6B43C4-6CB3-4647-B4FF-B4CE51C0C3C4}" type="pres">
      <dgm:prSet presAssocID="{E4C23772-EF38-431D-9EA3-520E77998D2D}" presName="sibTrans" presStyleLbl="sibTrans2D1" presStyleIdx="3" presStyleCnt="9"/>
      <dgm:spPr/>
      <dgm:t>
        <a:bodyPr/>
        <a:lstStyle/>
        <a:p>
          <a:endParaRPr lang="es-MX"/>
        </a:p>
      </dgm:t>
    </dgm:pt>
    <dgm:pt modelId="{7BC032CE-E56A-4153-8232-50BD30F551EC}" type="pres">
      <dgm:prSet presAssocID="{22617220-E788-4C63-86AC-D390423119F9}" presName="middleNode" presStyleCnt="0"/>
      <dgm:spPr/>
      <dgm:t>
        <a:bodyPr/>
        <a:lstStyle/>
        <a:p>
          <a:endParaRPr lang="es-MX"/>
        </a:p>
      </dgm:t>
    </dgm:pt>
    <dgm:pt modelId="{684FA40D-EA55-4093-8742-FB146F059A48}" type="pres">
      <dgm:prSet presAssocID="{22617220-E788-4C63-86AC-D390423119F9}" presName="padding" presStyleLbl="node1" presStyleIdx="3" presStyleCnt="10"/>
      <dgm:spPr/>
      <dgm:t>
        <a:bodyPr/>
        <a:lstStyle/>
        <a:p>
          <a:endParaRPr lang="es-MX"/>
        </a:p>
      </dgm:t>
    </dgm:pt>
    <dgm:pt modelId="{52C565B7-53BA-41D2-9AC9-3D510F28E51B}" type="pres">
      <dgm:prSet presAssocID="{22617220-E788-4C63-86AC-D390423119F9}" presName="shape" presStyleLbl="node1" presStyleIdx="4" presStyleCnt="10" custScaleX="107198" custScaleY="88683" custLinFactNeighborX="881" custLinFactNeighborY="-4405">
        <dgm:presLayoutVars>
          <dgm:bulletEnabled val="1"/>
        </dgm:presLayoutVars>
      </dgm:prSet>
      <dgm:spPr/>
      <dgm:t>
        <a:bodyPr/>
        <a:lstStyle/>
        <a:p>
          <a:endParaRPr lang="es-MX"/>
        </a:p>
      </dgm:t>
    </dgm:pt>
    <dgm:pt modelId="{3860585B-9D25-4EA0-AFB0-36E7F8DF248D}" type="pres">
      <dgm:prSet presAssocID="{7F0F4504-844D-4BA3-A41F-EBF80E3831C2}" presName="sibTrans" presStyleLbl="sibTrans2D1" presStyleIdx="4" presStyleCnt="9"/>
      <dgm:spPr/>
      <dgm:t>
        <a:bodyPr/>
        <a:lstStyle/>
        <a:p>
          <a:endParaRPr lang="es-MX"/>
        </a:p>
      </dgm:t>
    </dgm:pt>
    <dgm:pt modelId="{BEC37EEB-270C-4532-AD29-389626E593F3}" type="pres">
      <dgm:prSet presAssocID="{FC44D99B-E3B0-49DC-A4CA-B419AE6D3CD6}" presName="middleNode" presStyleCnt="0"/>
      <dgm:spPr/>
      <dgm:t>
        <a:bodyPr/>
        <a:lstStyle/>
        <a:p>
          <a:endParaRPr lang="es-MX"/>
        </a:p>
      </dgm:t>
    </dgm:pt>
    <dgm:pt modelId="{65F8C732-9710-4320-9B54-05155EA9DE89}" type="pres">
      <dgm:prSet presAssocID="{FC44D99B-E3B0-49DC-A4CA-B419AE6D3CD6}" presName="padding" presStyleLbl="node1" presStyleIdx="4" presStyleCnt="10"/>
      <dgm:spPr/>
      <dgm:t>
        <a:bodyPr/>
        <a:lstStyle/>
        <a:p>
          <a:endParaRPr lang="es-MX"/>
        </a:p>
      </dgm:t>
    </dgm:pt>
    <dgm:pt modelId="{88704451-8B1B-4B82-B2BE-EA99F7A417FA}" type="pres">
      <dgm:prSet presAssocID="{FC44D99B-E3B0-49DC-A4CA-B419AE6D3CD6}" presName="shape" presStyleLbl="node1" presStyleIdx="5" presStyleCnt="10" custScaleX="176120" custScaleY="170901">
        <dgm:presLayoutVars>
          <dgm:bulletEnabled val="1"/>
        </dgm:presLayoutVars>
      </dgm:prSet>
      <dgm:spPr/>
      <dgm:t>
        <a:bodyPr/>
        <a:lstStyle/>
        <a:p>
          <a:endParaRPr lang="es-MX"/>
        </a:p>
      </dgm:t>
    </dgm:pt>
    <dgm:pt modelId="{4A96F980-01C5-4B99-899F-03715BAE3082}" type="pres">
      <dgm:prSet presAssocID="{1C0FA314-23D5-4504-8A87-38DDB46AC78F}" presName="sibTrans" presStyleLbl="sibTrans2D1" presStyleIdx="5" presStyleCnt="9"/>
      <dgm:spPr/>
      <dgm:t>
        <a:bodyPr/>
        <a:lstStyle/>
        <a:p>
          <a:endParaRPr lang="es-MX"/>
        </a:p>
      </dgm:t>
    </dgm:pt>
    <dgm:pt modelId="{6DEB2AD2-1D7F-4F14-B540-0569325F1B45}" type="pres">
      <dgm:prSet presAssocID="{60D83B6B-E1FF-44D4-A882-0258C6D7E890}" presName="middleNode" presStyleCnt="0"/>
      <dgm:spPr/>
      <dgm:t>
        <a:bodyPr/>
        <a:lstStyle/>
        <a:p>
          <a:endParaRPr lang="es-MX"/>
        </a:p>
      </dgm:t>
    </dgm:pt>
    <dgm:pt modelId="{AD1AEDF5-6767-4C11-BE98-BA3E6E6CF2CC}" type="pres">
      <dgm:prSet presAssocID="{60D83B6B-E1FF-44D4-A882-0258C6D7E890}" presName="padding" presStyleLbl="node1" presStyleIdx="5" presStyleCnt="10"/>
      <dgm:spPr/>
      <dgm:t>
        <a:bodyPr/>
        <a:lstStyle/>
        <a:p>
          <a:endParaRPr lang="es-MX"/>
        </a:p>
      </dgm:t>
    </dgm:pt>
    <dgm:pt modelId="{FC09B407-3503-45ED-8ABB-C54DA226860E}" type="pres">
      <dgm:prSet presAssocID="{60D83B6B-E1FF-44D4-A882-0258C6D7E890}" presName="shape" presStyleLbl="node1" presStyleIdx="6" presStyleCnt="10" custScaleX="179167" custScaleY="123371">
        <dgm:presLayoutVars>
          <dgm:bulletEnabled val="1"/>
        </dgm:presLayoutVars>
      </dgm:prSet>
      <dgm:spPr/>
      <dgm:t>
        <a:bodyPr/>
        <a:lstStyle/>
        <a:p>
          <a:endParaRPr lang="es-MX"/>
        </a:p>
      </dgm:t>
    </dgm:pt>
    <dgm:pt modelId="{C4CA48BE-387A-4634-ADCA-1C89261E9994}" type="pres">
      <dgm:prSet presAssocID="{C9E86131-A482-443D-A353-929685759CDE}" presName="sibTrans" presStyleLbl="sibTrans2D1" presStyleIdx="6" presStyleCnt="9"/>
      <dgm:spPr/>
      <dgm:t>
        <a:bodyPr/>
        <a:lstStyle/>
        <a:p>
          <a:endParaRPr lang="es-MX"/>
        </a:p>
      </dgm:t>
    </dgm:pt>
    <dgm:pt modelId="{EACDF297-C3A3-41A8-B78C-728A5F0C451F}" type="pres">
      <dgm:prSet presAssocID="{3F34C43F-178D-48D4-9BE2-A99CC33BF645}" presName="middleNode" presStyleCnt="0"/>
      <dgm:spPr/>
      <dgm:t>
        <a:bodyPr/>
        <a:lstStyle/>
        <a:p>
          <a:endParaRPr lang="es-MX"/>
        </a:p>
      </dgm:t>
    </dgm:pt>
    <dgm:pt modelId="{1F11F242-4F3B-4622-8EFE-EEA65A91C3FF}" type="pres">
      <dgm:prSet presAssocID="{3F34C43F-178D-48D4-9BE2-A99CC33BF645}" presName="padding" presStyleLbl="node1" presStyleIdx="6" presStyleCnt="10"/>
      <dgm:spPr/>
      <dgm:t>
        <a:bodyPr/>
        <a:lstStyle/>
        <a:p>
          <a:endParaRPr lang="es-MX"/>
        </a:p>
      </dgm:t>
    </dgm:pt>
    <dgm:pt modelId="{881D3516-FA1E-4C1D-9855-02FC94EEC736}" type="pres">
      <dgm:prSet presAssocID="{3F34C43F-178D-48D4-9BE2-A99CC33BF645}" presName="shape" presStyleLbl="node1" presStyleIdx="7" presStyleCnt="10" custScaleX="129801" custLinFactNeighborX="3524" custLinFactNeighborY="-1762">
        <dgm:presLayoutVars>
          <dgm:bulletEnabled val="1"/>
        </dgm:presLayoutVars>
      </dgm:prSet>
      <dgm:spPr/>
      <dgm:t>
        <a:bodyPr/>
        <a:lstStyle/>
        <a:p>
          <a:endParaRPr lang="es-MX"/>
        </a:p>
      </dgm:t>
    </dgm:pt>
    <dgm:pt modelId="{1910EC21-DB8D-46B5-BF7F-4A04B85A462D}" type="pres">
      <dgm:prSet presAssocID="{B7DAB107-E8A2-4F21-B999-F9BB1B410D0F}" presName="sibTrans" presStyleLbl="sibTrans2D1" presStyleIdx="7" presStyleCnt="9"/>
      <dgm:spPr/>
      <dgm:t>
        <a:bodyPr/>
        <a:lstStyle/>
        <a:p>
          <a:endParaRPr lang="es-MX"/>
        </a:p>
      </dgm:t>
    </dgm:pt>
    <dgm:pt modelId="{39767F2A-F444-45A9-A3CB-4509ECC612C2}" type="pres">
      <dgm:prSet presAssocID="{4503F2FA-73E1-4070-BF92-33F9EA045A2E}" presName="middleNode" presStyleCnt="0"/>
      <dgm:spPr/>
      <dgm:t>
        <a:bodyPr/>
        <a:lstStyle/>
        <a:p>
          <a:endParaRPr lang="es-MX"/>
        </a:p>
      </dgm:t>
    </dgm:pt>
    <dgm:pt modelId="{F730C810-B3BC-49F1-9C53-21C565BF131C}" type="pres">
      <dgm:prSet presAssocID="{4503F2FA-73E1-4070-BF92-33F9EA045A2E}" presName="padding" presStyleLbl="node1" presStyleIdx="7" presStyleCnt="10"/>
      <dgm:spPr/>
      <dgm:t>
        <a:bodyPr/>
        <a:lstStyle/>
        <a:p>
          <a:endParaRPr lang="es-MX"/>
        </a:p>
      </dgm:t>
    </dgm:pt>
    <dgm:pt modelId="{5A1D43A4-04FB-4FD0-B9DF-3454FD5317BA}" type="pres">
      <dgm:prSet presAssocID="{4503F2FA-73E1-4070-BF92-33F9EA045A2E}" presName="shape" presStyleLbl="node1" presStyleIdx="8" presStyleCnt="10" custScaleX="144098">
        <dgm:presLayoutVars>
          <dgm:bulletEnabled val="1"/>
        </dgm:presLayoutVars>
      </dgm:prSet>
      <dgm:spPr/>
      <dgm:t>
        <a:bodyPr/>
        <a:lstStyle/>
        <a:p>
          <a:endParaRPr lang="es-MX"/>
        </a:p>
      </dgm:t>
    </dgm:pt>
    <dgm:pt modelId="{58164A31-A98E-4001-BC94-2F44A17B0823}" type="pres">
      <dgm:prSet presAssocID="{5D9187A6-AB34-4848-B47C-725E713F0572}" presName="sibTrans" presStyleLbl="sibTrans2D1" presStyleIdx="8" presStyleCnt="9"/>
      <dgm:spPr/>
      <dgm:t>
        <a:bodyPr/>
        <a:lstStyle/>
        <a:p>
          <a:endParaRPr lang="es-MX"/>
        </a:p>
      </dgm:t>
    </dgm:pt>
    <dgm:pt modelId="{6E2DB246-6118-42C3-A6F1-651BCB7E57D3}" type="pres">
      <dgm:prSet presAssocID="{BA64DA9C-4779-4D51-8488-2BD4F56E7669}" presName="lastNode" presStyleLbl="node1" presStyleIdx="9" presStyleCnt="10" custScaleX="123118" custScaleY="118509">
        <dgm:presLayoutVars>
          <dgm:bulletEnabled val="1"/>
        </dgm:presLayoutVars>
      </dgm:prSet>
      <dgm:spPr/>
      <dgm:t>
        <a:bodyPr/>
        <a:lstStyle/>
        <a:p>
          <a:endParaRPr lang="es-MX"/>
        </a:p>
      </dgm:t>
    </dgm:pt>
  </dgm:ptLst>
  <dgm:cxnLst>
    <dgm:cxn modelId="{5139AD11-A117-48A1-84AB-D97A01C6031F}" srcId="{997576BE-4120-4D49-B97E-AF9FDF2629C5}" destId="{22617220-E788-4C63-86AC-D390423119F9}" srcOrd="4" destOrd="0" parTransId="{EF29F89D-3065-4111-8ED4-5CC87A47F654}" sibTransId="{7F0F4504-844D-4BA3-A41F-EBF80E3831C2}"/>
    <dgm:cxn modelId="{CCDF1111-2E82-4FAB-B733-81AF38265BE4}" type="presOf" srcId="{997576BE-4120-4D49-B97E-AF9FDF2629C5}" destId="{4ABB5FA8-E464-4D63-BCF2-1786F2C22126}" srcOrd="0" destOrd="0" presId="urn:microsoft.com/office/officeart/2005/8/layout/bProcess2"/>
    <dgm:cxn modelId="{233BCB28-28D8-4B29-BAB6-46CC82E38735}" srcId="{997576BE-4120-4D49-B97E-AF9FDF2629C5}" destId="{FC44D99B-E3B0-49DC-A4CA-B419AE6D3CD6}" srcOrd="5" destOrd="0" parTransId="{56584BC6-1F17-4E94-8D2F-12F2E2F33811}" sibTransId="{1C0FA314-23D5-4504-8A87-38DDB46AC78F}"/>
    <dgm:cxn modelId="{D536DEE7-0885-4F07-9A7D-922B561C718F}" type="presOf" srcId="{FCD4D4E5-A91B-41B5-8C09-9D247ED7F101}" destId="{73B51012-C294-4F4F-BDD8-2D58368CC542}" srcOrd="0" destOrd="0" presId="urn:microsoft.com/office/officeart/2005/8/layout/bProcess2"/>
    <dgm:cxn modelId="{522E3F96-EC2C-4F9B-81AA-A1C78A2F77AB}" type="presOf" srcId="{31B1ED89-C965-49D8-934F-743F9AEB8911}" destId="{69485902-67A3-48C4-B9F4-C794523B8121}" srcOrd="0" destOrd="0" presId="urn:microsoft.com/office/officeart/2005/8/layout/bProcess2"/>
    <dgm:cxn modelId="{FCAE8346-1AF5-4A3E-9D3C-A59000EB3D9A}" type="presOf" srcId="{7F8936E8-207F-4155-ADE0-D011E58469C1}" destId="{F8FD0B94-C15B-4122-BDF2-56BD66E13A2B}" srcOrd="0" destOrd="0" presId="urn:microsoft.com/office/officeart/2005/8/layout/bProcess2"/>
    <dgm:cxn modelId="{E9DEF028-01F6-4339-AEAE-5546952E144D}" type="presOf" srcId="{7F0F4504-844D-4BA3-A41F-EBF80E3831C2}" destId="{3860585B-9D25-4EA0-AFB0-36E7F8DF248D}" srcOrd="0" destOrd="0" presId="urn:microsoft.com/office/officeart/2005/8/layout/bProcess2"/>
    <dgm:cxn modelId="{539AC429-9E84-49D3-BC25-5C999063FC7D}" srcId="{997576BE-4120-4D49-B97E-AF9FDF2629C5}" destId="{3F34C43F-178D-48D4-9BE2-A99CC33BF645}" srcOrd="7" destOrd="0" parTransId="{6826490E-154B-4B8F-B939-3958D5209541}" sibTransId="{B7DAB107-E8A2-4F21-B999-F9BB1B410D0F}"/>
    <dgm:cxn modelId="{1FF31D09-63DB-4B2A-969E-0044AD30035E}" type="presOf" srcId="{1C0FA314-23D5-4504-8A87-38DDB46AC78F}" destId="{4A96F980-01C5-4B99-899F-03715BAE3082}" srcOrd="0" destOrd="0" presId="urn:microsoft.com/office/officeart/2005/8/layout/bProcess2"/>
    <dgm:cxn modelId="{B9B8FABA-4C00-44E1-8D0B-1366DAE99592}" type="presOf" srcId="{22617220-E788-4C63-86AC-D390423119F9}" destId="{52C565B7-53BA-41D2-9AC9-3D510F28E51B}" srcOrd="0" destOrd="0" presId="urn:microsoft.com/office/officeart/2005/8/layout/bProcess2"/>
    <dgm:cxn modelId="{903C1692-732E-4332-8A90-81875277404A}" srcId="{997576BE-4120-4D49-B97E-AF9FDF2629C5}" destId="{7F8936E8-207F-4155-ADE0-D011E58469C1}" srcOrd="2" destOrd="0" parTransId="{0C64DA90-B130-4391-AF37-E796351874DA}" sibTransId="{E84B28C5-B7D7-4D31-811A-B31563EC42A6}"/>
    <dgm:cxn modelId="{E02B6D43-AECE-439F-B569-75D2D3237173}" type="presOf" srcId="{E84B28C5-B7D7-4D31-811A-B31563EC42A6}" destId="{95CED23F-C8D5-49D6-B6E4-D5F5FF5B4E09}" srcOrd="0" destOrd="0" presId="urn:microsoft.com/office/officeart/2005/8/layout/bProcess2"/>
    <dgm:cxn modelId="{98A1ABAA-8317-4689-89D2-485E986E8212}" srcId="{997576BE-4120-4D49-B97E-AF9FDF2629C5}" destId="{226880CC-D8CC-439C-B5E7-2F51B28F8C9F}" srcOrd="3" destOrd="0" parTransId="{6F3B96F7-CE1E-4D79-9115-DC5BD6A93A01}" sibTransId="{E4C23772-EF38-431D-9EA3-520E77998D2D}"/>
    <dgm:cxn modelId="{EA2B7D8C-9843-4DB1-86D0-ED09794969D9}" srcId="{997576BE-4120-4D49-B97E-AF9FDF2629C5}" destId="{C9119477-576C-4228-ADDE-F08BA722D583}" srcOrd="1" destOrd="0" parTransId="{FE99F883-3A06-4745-9557-9D0292D3E3C6}" sibTransId="{31B1ED89-C965-49D8-934F-743F9AEB8911}"/>
    <dgm:cxn modelId="{BAAB4AC7-07A4-4CA4-9260-D5C38E0D8BCB}" type="presOf" srcId="{BA64DA9C-4779-4D51-8488-2BD4F56E7669}" destId="{6E2DB246-6118-42C3-A6F1-651BCB7E57D3}" srcOrd="0" destOrd="0" presId="urn:microsoft.com/office/officeart/2005/8/layout/bProcess2"/>
    <dgm:cxn modelId="{9E68F70C-C150-48A0-AF87-F8B5D2C395FE}" srcId="{997576BE-4120-4D49-B97E-AF9FDF2629C5}" destId="{BA64DA9C-4779-4D51-8488-2BD4F56E7669}" srcOrd="9" destOrd="0" parTransId="{F362A4AF-C1C9-4A4F-9685-93B399918832}" sibTransId="{5836F249-42A2-43EF-A8A1-9746198C7E1C}"/>
    <dgm:cxn modelId="{A8DC92F7-76BC-451C-B682-A1C38A1ECB30}" type="presOf" srcId="{60D83B6B-E1FF-44D4-A882-0258C6D7E890}" destId="{FC09B407-3503-45ED-8ABB-C54DA226860E}" srcOrd="0" destOrd="0" presId="urn:microsoft.com/office/officeart/2005/8/layout/bProcess2"/>
    <dgm:cxn modelId="{94826F03-157B-487B-8F7B-4593A3ADF1A4}" srcId="{997576BE-4120-4D49-B97E-AF9FDF2629C5}" destId="{4503F2FA-73E1-4070-BF92-33F9EA045A2E}" srcOrd="8" destOrd="0" parTransId="{5904DC98-9D22-4388-A4B6-8E31320836DC}" sibTransId="{5D9187A6-AB34-4848-B47C-725E713F0572}"/>
    <dgm:cxn modelId="{E8D67C3E-B6EE-41FC-BE85-DAB04CAE1D58}" type="presOf" srcId="{4503F2FA-73E1-4070-BF92-33F9EA045A2E}" destId="{5A1D43A4-04FB-4FD0-B9DF-3454FD5317BA}" srcOrd="0" destOrd="0" presId="urn:microsoft.com/office/officeart/2005/8/layout/bProcess2"/>
    <dgm:cxn modelId="{F635E565-B271-4086-92B5-8C41A47F09F9}" type="presOf" srcId="{5D9187A6-AB34-4848-B47C-725E713F0572}" destId="{58164A31-A98E-4001-BC94-2F44A17B0823}" srcOrd="0" destOrd="0" presId="urn:microsoft.com/office/officeart/2005/8/layout/bProcess2"/>
    <dgm:cxn modelId="{D1B1C31C-EE4F-43FB-9A50-03CD5F28172D}" srcId="{997576BE-4120-4D49-B97E-AF9FDF2629C5}" destId="{823D8CEE-EA4D-41FB-9A2D-38E1EA3B7342}" srcOrd="0" destOrd="0" parTransId="{F9BECB86-E9D4-4E86-AD79-2B1B6A61E0D0}" sibTransId="{FCD4D4E5-A91B-41B5-8C09-9D247ED7F101}"/>
    <dgm:cxn modelId="{58A40138-7B51-4EE1-AEB6-C842AD21EECB}" srcId="{997576BE-4120-4D49-B97E-AF9FDF2629C5}" destId="{60D83B6B-E1FF-44D4-A882-0258C6D7E890}" srcOrd="6" destOrd="0" parTransId="{F9C8C27C-E47B-44F9-8BE0-EE2C0DB5D2E4}" sibTransId="{C9E86131-A482-443D-A353-929685759CDE}"/>
    <dgm:cxn modelId="{32515AAA-B464-4551-8533-36E0D79E5AFA}" type="presOf" srcId="{823D8CEE-EA4D-41FB-9A2D-38E1EA3B7342}" destId="{68D3FB18-BFC3-4CB5-8200-0EABE19CE012}" srcOrd="0" destOrd="0" presId="urn:microsoft.com/office/officeart/2005/8/layout/bProcess2"/>
    <dgm:cxn modelId="{15F67C6E-23DB-4A64-A22C-FC84F5114717}" type="presOf" srcId="{B7DAB107-E8A2-4F21-B999-F9BB1B410D0F}" destId="{1910EC21-DB8D-46B5-BF7F-4A04B85A462D}" srcOrd="0" destOrd="0" presId="urn:microsoft.com/office/officeart/2005/8/layout/bProcess2"/>
    <dgm:cxn modelId="{2908C698-98AE-42D9-B573-9A5EAAF167C7}" type="presOf" srcId="{3F34C43F-178D-48D4-9BE2-A99CC33BF645}" destId="{881D3516-FA1E-4C1D-9855-02FC94EEC736}" srcOrd="0" destOrd="0" presId="urn:microsoft.com/office/officeart/2005/8/layout/bProcess2"/>
    <dgm:cxn modelId="{1C0BE57A-4240-4931-9D70-93B6A6983C2B}" type="presOf" srcId="{FC44D99B-E3B0-49DC-A4CA-B419AE6D3CD6}" destId="{88704451-8B1B-4B82-B2BE-EA99F7A417FA}" srcOrd="0" destOrd="0" presId="urn:microsoft.com/office/officeart/2005/8/layout/bProcess2"/>
    <dgm:cxn modelId="{781D851C-B0FC-41BF-B439-C1530B556FB9}" type="presOf" srcId="{E4C23772-EF38-431D-9EA3-520E77998D2D}" destId="{3A6B43C4-6CB3-4647-B4FF-B4CE51C0C3C4}" srcOrd="0" destOrd="0" presId="urn:microsoft.com/office/officeart/2005/8/layout/bProcess2"/>
    <dgm:cxn modelId="{8B68ED82-99EE-4670-B27D-64531FED7C78}" type="presOf" srcId="{C9E86131-A482-443D-A353-929685759CDE}" destId="{C4CA48BE-387A-4634-ADCA-1C89261E9994}" srcOrd="0" destOrd="0" presId="urn:microsoft.com/office/officeart/2005/8/layout/bProcess2"/>
    <dgm:cxn modelId="{27D8C396-F7AF-492A-AC0A-9FA748A7ED39}" type="presOf" srcId="{226880CC-D8CC-439C-B5E7-2F51B28F8C9F}" destId="{857A9E73-E00B-4701-980E-944E417E2573}" srcOrd="0" destOrd="0" presId="urn:microsoft.com/office/officeart/2005/8/layout/bProcess2"/>
    <dgm:cxn modelId="{472BB481-AD0F-48F0-96EB-213C6FF03C4F}" type="presOf" srcId="{C9119477-576C-4228-ADDE-F08BA722D583}" destId="{C2FC2E85-91B2-4B85-ABC7-70DBCD59C04A}" srcOrd="0" destOrd="0" presId="urn:microsoft.com/office/officeart/2005/8/layout/bProcess2"/>
    <dgm:cxn modelId="{415F96ED-960F-4305-9C4B-37F0775B540C}" type="presParOf" srcId="{4ABB5FA8-E464-4D63-BCF2-1786F2C22126}" destId="{68D3FB18-BFC3-4CB5-8200-0EABE19CE012}" srcOrd="0" destOrd="0" presId="urn:microsoft.com/office/officeart/2005/8/layout/bProcess2"/>
    <dgm:cxn modelId="{B6C58128-2CB2-4005-9EA2-04B357A8DBBF}" type="presParOf" srcId="{4ABB5FA8-E464-4D63-BCF2-1786F2C22126}" destId="{73B51012-C294-4F4F-BDD8-2D58368CC542}" srcOrd="1" destOrd="0" presId="urn:microsoft.com/office/officeart/2005/8/layout/bProcess2"/>
    <dgm:cxn modelId="{57DAD962-90AB-416B-A670-9BE7A2978646}" type="presParOf" srcId="{4ABB5FA8-E464-4D63-BCF2-1786F2C22126}" destId="{2B2D659F-089E-4B6F-A1D0-2528FEBE71E0}" srcOrd="2" destOrd="0" presId="urn:microsoft.com/office/officeart/2005/8/layout/bProcess2"/>
    <dgm:cxn modelId="{9668253B-57E2-4490-A54B-326410CC8142}" type="presParOf" srcId="{2B2D659F-089E-4B6F-A1D0-2528FEBE71E0}" destId="{D9F5BAB5-BCCC-409F-9F55-F87A424F2A9C}" srcOrd="0" destOrd="0" presId="urn:microsoft.com/office/officeart/2005/8/layout/bProcess2"/>
    <dgm:cxn modelId="{8EB5CE3F-F5BE-45BA-9449-BAF023F76845}" type="presParOf" srcId="{2B2D659F-089E-4B6F-A1D0-2528FEBE71E0}" destId="{C2FC2E85-91B2-4B85-ABC7-70DBCD59C04A}" srcOrd="1" destOrd="0" presId="urn:microsoft.com/office/officeart/2005/8/layout/bProcess2"/>
    <dgm:cxn modelId="{DA4E93C8-9EC5-4117-9998-00823B7D359C}" type="presParOf" srcId="{4ABB5FA8-E464-4D63-BCF2-1786F2C22126}" destId="{69485902-67A3-48C4-B9F4-C794523B8121}" srcOrd="3" destOrd="0" presId="urn:microsoft.com/office/officeart/2005/8/layout/bProcess2"/>
    <dgm:cxn modelId="{7D2AA7E0-230A-4654-ABB3-BBBE2D6B170E}" type="presParOf" srcId="{4ABB5FA8-E464-4D63-BCF2-1786F2C22126}" destId="{FDFAF843-CCE8-44BB-B642-70374706DE3B}" srcOrd="4" destOrd="0" presId="urn:microsoft.com/office/officeart/2005/8/layout/bProcess2"/>
    <dgm:cxn modelId="{F4459322-1483-423F-B2F0-05E3A08F5DFE}" type="presParOf" srcId="{FDFAF843-CCE8-44BB-B642-70374706DE3B}" destId="{D6BF62CC-29A8-4836-8C84-2978B27CC25D}" srcOrd="0" destOrd="0" presId="urn:microsoft.com/office/officeart/2005/8/layout/bProcess2"/>
    <dgm:cxn modelId="{7699E7AD-CD7E-4FD0-8CEF-278742BC8090}" type="presParOf" srcId="{FDFAF843-CCE8-44BB-B642-70374706DE3B}" destId="{F8FD0B94-C15B-4122-BDF2-56BD66E13A2B}" srcOrd="1" destOrd="0" presId="urn:microsoft.com/office/officeart/2005/8/layout/bProcess2"/>
    <dgm:cxn modelId="{EAB6149D-9912-4554-85CE-5300AE3CB064}" type="presParOf" srcId="{4ABB5FA8-E464-4D63-BCF2-1786F2C22126}" destId="{95CED23F-C8D5-49D6-B6E4-D5F5FF5B4E09}" srcOrd="5" destOrd="0" presId="urn:microsoft.com/office/officeart/2005/8/layout/bProcess2"/>
    <dgm:cxn modelId="{8BB8203C-C576-4168-81DA-B3640F6C1960}" type="presParOf" srcId="{4ABB5FA8-E464-4D63-BCF2-1786F2C22126}" destId="{53739DF7-7C62-4880-AA82-53FABF74856F}" srcOrd="6" destOrd="0" presId="urn:microsoft.com/office/officeart/2005/8/layout/bProcess2"/>
    <dgm:cxn modelId="{4E3F55D0-62CB-4BC8-B480-BDB53F548DC6}" type="presParOf" srcId="{53739DF7-7C62-4880-AA82-53FABF74856F}" destId="{8FE0B7BD-DFAF-4479-8B06-88E883617A5C}" srcOrd="0" destOrd="0" presId="urn:microsoft.com/office/officeart/2005/8/layout/bProcess2"/>
    <dgm:cxn modelId="{A21E73A9-3C25-42C7-B874-EBD6FB7F7EBE}" type="presParOf" srcId="{53739DF7-7C62-4880-AA82-53FABF74856F}" destId="{857A9E73-E00B-4701-980E-944E417E2573}" srcOrd="1" destOrd="0" presId="urn:microsoft.com/office/officeart/2005/8/layout/bProcess2"/>
    <dgm:cxn modelId="{B669E48A-423E-4F06-A437-E8F57739BA01}" type="presParOf" srcId="{4ABB5FA8-E464-4D63-BCF2-1786F2C22126}" destId="{3A6B43C4-6CB3-4647-B4FF-B4CE51C0C3C4}" srcOrd="7" destOrd="0" presId="urn:microsoft.com/office/officeart/2005/8/layout/bProcess2"/>
    <dgm:cxn modelId="{47F7FA12-0E2F-4305-BDE3-6E9ED27653B3}" type="presParOf" srcId="{4ABB5FA8-E464-4D63-BCF2-1786F2C22126}" destId="{7BC032CE-E56A-4153-8232-50BD30F551EC}" srcOrd="8" destOrd="0" presId="urn:microsoft.com/office/officeart/2005/8/layout/bProcess2"/>
    <dgm:cxn modelId="{791D8F00-727F-4502-921D-2B7920516B11}" type="presParOf" srcId="{7BC032CE-E56A-4153-8232-50BD30F551EC}" destId="{684FA40D-EA55-4093-8742-FB146F059A48}" srcOrd="0" destOrd="0" presId="urn:microsoft.com/office/officeart/2005/8/layout/bProcess2"/>
    <dgm:cxn modelId="{876A1C92-762C-438E-8859-E2A1CADACE3F}" type="presParOf" srcId="{7BC032CE-E56A-4153-8232-50BD30F551EC}" destId="{52C565B7-53BA-41D2-9AC9-3D510F28E51B}" srcOrd="1" destOrd="0" presId="urn:microsoft.com/office/officeart/2005/8/layout/bProcess2"/>
    <dgm:cxn modelId="{A9C6AD19-7846-49A4-B75D-4328B8382CA0}" type="presParOf" srcId="{4ABB5FA8-E464-4D63-BCF2-1786F2C22126}" destId="{3860585B-9D25-4EA0-AFB0-36E7F8DF248D}" srcOrd="9" destOrd="0" presId="urn:microsoft.com/office/officeart/2005/8/layout/bProcess2"/>
    <dgm:cxn modelId="{9096A9F8-6ECC-45E6-B06C-759DDB703E16}" type="presParOf" srcId="{4ABB5FA8-E464-4D63-BCF2-1786F2C22126}" destId="{BEC37EEB-270C-4532-AD29-389626E593F3}" srcOrd="10" destOrd="0" presId="urn:microsoft.com/office/officeart/2005/8/layout/bProcess2"/>
    <dgm:cxn modelId="{01713779-2150-4D39-AF46-4EBC182E0AEC}" type="presParOf" srcId="{BEC37EEB-270C-4532-AD29-389626E593F3}" destId="{65F8C732-9710-4320-9B54-05155EA9DE89}" srcOrd="0" destOrd="0" presId="urn:microsoft.com/office/officeart/2005/8/layout/bProcess2"/>
    <dgm:cxn modelId="{30BC9E42-9396-480C-9F14-2FD33F23A3F1}" type="presParOf" srcId="{BEC37EEB-270C-4532-AD29-389626E593F3}" destId="{88704451-8B1B-4B82-B2BE-EA99F7A417FA}" srcOrd="1" destOrd="0" presId="urn:microsoft.com/office/officeart/2005/8/layout/bProcess2"/>
    <dgm:cxn modelId="{9C95B55B-A1F2-4717-A4BC-A9712D17FE93}" type="presParOf" srcId="{4ABB5FA8-E464-4D63-BCF2-1786F2C22126}" destId="{4A96F980-01C5-4B99-899F-03715BAE3082}" srcOrd="11" destOrd="0" presId="urn:microsoft.com/office/officeart/2005/8/layout/bProcess2"/>
    <dgm:cxn modelId="{164D2AE1-58A4-450C-ACE1-E543CE7C19C7}" type="presParOf" srcId="{4ABB5FA8-E464-4D63-BCF2-1786F2C22126}" destId="{6DEB2AD2-1D7F-4F14-B540-0569325F1B45}" srcOrd="12" destOrd="0" presId="urn:microsoft.com/office/officeart/2005/8/layout/bProcess2"/>
    <dgm:cxn modelId="{6E62537D-789C-48EC-9DE1-ECD4119223B6}" type="presParOf" srcId="{6DEB2AD2-1D7F-4F14-B540-0569325F1B45}" destId="{AD1AEDF5-6767-4C11-BE98-BA3E6E6CF2CC}" srcOrd="0" destOrd="0" presId="urn:microsoft.com/office/officeart/2005/8/layout/bProcess2"/>
    <dgm:cxn modelId="{F3AE7DD6-519E-4CD1-B6FE-EBF4EBAEEF67}" type="presParOf" srcId="{6DEB2AD2-1D7F-4F14-B540-0569325F1B45}" destId="{FC09B407-3503-45ED-8ABB-C54DA226860E}" srcOrd="1" destOrd="0" presId="urn:microsoft.com/office/officeart/2005/8/layout/bProcess2"/>
    <dgm:cxn modelId="{0443CF76-7F32-42C3-98A3-105A8F3174FD}" type="presParOf" srcId="{4ABB5FA8-E464-4D63-BCF2-1786F2C22126}" destId="{C4CA48BE-387A-4634-ADCA-1C89261E9994}" srcOrd="13" destOrd="0" presId="urn:microsoft.com/office/officeart/2005/8/layout/bProcess2"/>
    <dgm:cxn modelId="{097F47F5-191F-43BC-998D-3606645EFE8B}" type="presParOf" srcId="{4ABB5FA8-E464-4D63-BCF2-1786F2C22126}" destId="{EACDF297-C3A3-41A8-B78C-728A5F0C451F}" srcOrd="14" destOrd="0" presId="urn:microsoft.com/office/officeart/2005/8/layout/bProcess2"/>
    <dgm:cxn modelId="{A4912741-F21B-4769-B8E1-797DD5156742}" type="presParOf" srcId="{EACDF297-C3A3-41A8-B78C-728A5F0C451F}" destId="{1F11F242-4F3B-4622-8EFE-EEA65A91C3FF}" srcOrd="0" destOrd="0" presId="urn:microsoft.com/office/officeart/2005/8/layout/bProcess2"/>
    <dgm:cxn modelId="{53A04578-166C-4064-AB24-67717EC38F9D}" type="presParOf" srcId="{EACDF297-C3A3-41A8-B78C-728A5F0C451F}" destId="{881D3516-FA1E-4C1D-9855-02FC94EEC736}" srcOrd="1" destOrd="0" presId="urn:microsoft.com/office/officeart/2005/8/layout/bProcess2"/>
    <dgm:cxn modelId="{0E12972C-A622-4CCB-884B-F2523BAEADED}" type="presParOf" srcId="{4ABB5FA8-E464-4D63-BCF2-1786F2C22126}" destId="{1910EC21-DB8D-46B5-BF7F-4A04B85A462D}" srcOrd="15" destOrd="0" presId="urn:microsoft.com/office/officeart/2005/8/layout/bProcess2"/>
    <dgm:cxn modelId="{0C91C338-362A-4AA3-BB5A-46AAEEA770A8}" type="presParOf" srcId="{4ABB5FA8-E464-4D63-BCF2-1786F2C22126}" destId="{39767F2A-F444-45A9-A3CB-4509ECC612C2}" srcOrd="16" destOrd="0" presId="urn:microsoft.com/office/officeart/2005/8/layout/bProcess2"/>
    <dgm:cxn modelId="{768FCF1E-4431-4C7C-A4E1-B363BB94CF31}" type="presParOf" srcId="{39767F2A-F444-45A9-A3CB-4509ECC612C2}" destId="{F730C810-B3BC-49F1-9C53-21C565BF131C}" srcOrd="0" destOrd="0" presId="urn:microsoft.com/office/officeart/2005/8/layout/bProcess2"/>
    <dgm:cxn modelId="{0974E3F3-AF5A-4E42-8D2D-A7856515A441}" type="presParOf" srcId="{39767F2A-F444-45A9-A3CB-4509ECC612C2}" destId="{5A1D43A4-04FB-4FD0-B9DF-3454FD5317BA}" srcOrd="1" destOrd="0" presId="urn:microsoft.com/office/officeart/2005/8/layout/bProcess2"/>
    <dgm:cxn modelId="{CCD8FD79-7C0A-4ECE-A0D7-B3FFE34DD76C}" type="presParOf" srcId="{4ABB5FA8-E464-4D63-BCF2-1786F2C22126}" destId="{58164A31-A98E-4001-BC94-2F44A17B0823}" srcOrd="17" destOrd="0" presId="urn:microsoft.com/office/officeart/2005/8/layout/bProcess2"/>
    <dgm:cxn modelId="{5189999D-8851-4735-8247-4DEB1A768328}" type="presParOf" srcId="{4ABB5FA8-E464-4D63-BCF2-1786F2C22126}" destId="{6E2DB246-6118-42C3-A6F1-651BCB7E57D3}" srcOrd="18"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396077-8F58-4D52-BE79-57474EEA5C1B}"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s-MX"/>
        </a:p>
      </dgm:t>
    </dgm:pt>
    <dgm:pt modelId="{9624CEA0-0CB4-4EEE-9603-8BDCD52B1B63}">
      <dgm:prSet phldrT="[Texto]"/>
      <dgm:spPr/>
      <dgm:t>
        <a:bodyPr/>
        <a:lstStyle/>
        <a:p>
          <a:r>
            <a:rPr lang="es-MX" dirty="0" smtClean="0"/>
            <a:t>Construcción, conducta</a:t>
          </a:r>
          <a:endParaRPr lang="es-MX" dirty="0"/>
        </a:p>
      </dgm:t>
    </dgm:pt>
    <dgm:pt modelId="{466B1F23-1EE3-479E-8713-1A83B1ABF6AE}" type="parTrans" cxnId="{035D9752-F049-4A72-9F17-FA6DBE1E678C}">
      <dgm:prSet/>
      <dgm:spPr/>
      <dgm:t>
        <a:bodyPr/>
        <a:lstStyle/>
        <a:p>
          <a:endParaRPr lang="es-MX"/>
        </a:p>
      </dgm:t>
    </dgm:pt>
    <dgm:pt modelId="{E8CF3243-C78F-4CD2-A794-0FE519C43FAD}" type="sibTrans" cxnId="{035D9752-F049-4A72-9F17-FA6DBE1E678C}">
      <dgm:prSet/>
      <dgm:spPr/>
      <dgm:t>
        <a:bodyPr/>
        <a:lstStyle/>
        <a:p>
          <a:endParaRPr lang="es-MX"/>
        </a:p>
      </dgm:t>
    </dgm:pt>
    <dgm:pt modelId="{906150D7-EB43-48F9-9E57-4F4A0B48D590}">
      <dgm:prSet phldrT="[Texto]"/>
      <dgm:spPr/>
      <dgm:t>
        <a:bodyPr/>
        <a:lstStyle/>
        <a:p>
          <a:r>
            <a:rPr lang="es-MX" dirty="0" smtClean="0"/>
            <a:t>Capacitación</a:t>
          </a:r>
          <a:endParaRPr lang="es-MX" dirty="0"/>
        </a:p>
      </dgm:t>
    </dgm:pt>
    <dgm:pt modelId="{A84AB1AA-4354-452B-9BB5-13E191FD1EEE}" type="parTrans" cxnId="{61B851D9-8776-4D0F-A2B0-8D2D35C26C8B}">
      <dgm:prSet/>
      <dgm:spPr/>
      <dgm:t>
        <a:bodyPr/>
        <a:lstStyle/>
        <a:p>
          <a:endParaRPr lang="es-MX"/>
        </a:p>
      </dgm:t>
    </dgm:pt>
    <dgm:pt modelId="{0454DAE4-DE19-401A-BAB5-A5342A4C86C3}" type="sibTrans" cxnId="{61B851D9-8776-4D0F-A2B0-8D2D35C26C8B}">
      <dgm:prSet/>
      <dgm:spPr/>
      <dgm:t>
        <a:bodyPr/>
        <a:lstStyle/>
        <a:p>
          <a:endParaRPr lang="es-MX"/>
        </a:p>
      </dgm:t>
    </dgm:pt>
    <dgm:pt modelId="{9D40C017-10B8-4A1C-A0D6-74A11E2B3B80}">
      <dgm:prSet phldrT="[Texto]"/>
      <dgm:spPr/>
      <dgm:t>
        <a:bodyPr/>
        <a:lstStyle/>
        <a:p>
          <a:r>
            <a:rPr lang="es-MX" dirty="0" smtClean="0"/>
            <a:t>Uso adecuado de herramientas</a:t>
          </a:r>
          <a:endParaRPr lang="es-MX" dirty="0"/>
        </a:p>
      </dgm:t>
    </dgm:pt>
    <dgm:pt modelId="{E018E8B9-223F-4AF8-8B54-A54A4C0603FD}" type="parTrans" cxnId="{4D0C1FDA-FE31-4F09-BDAD-69CDEAFE7CCC}">
      <dgm:prSet/>
      <dgm:spPr/>
      <dgm:t>
        <a:bodyPr/>
        <a:lstStyle/>
        <a:p>
          <a:endParaRPr lang="es-MX"/>
        </a:p>
      </dgm:t>
    </dgm:pt>
    <dgm:pt modelId="{BFE0F6BF-62BF-43BA-A84B-5C3F21587E9C}" type="sibTrans" cxnId="{4D0C1FDA-FE31-4F09-BDAD-69CDEAFE7CCC}">
      <dgm:prSet/>
      <dgm:spPr/>
      <dgm:t>
        <a:bodyPr/>
        <a:lstStyle/>
        <a:p>
          <a:endParaRPr lang="es-MX"/>
        </a:p>
      </dgm:t>
    </dgm:pt>
    <dgm:pt modelId="{A24858D7-9226-4325-8D22-83CA87B00054}">
      <dgm:prSet phldrT="[Texto]"/>
      <dgm:spPr/>
      <dgm:t>
        <a:bodyPr/>
        <a:lstStyle/>
        <a:p>
          <a:r>
            <a:rPr lang="es-MX" dirty="0" smtClean="0"/>
            <a:t>Evaluación</a:t>
          </a:r>
          <a:endParaRPr lang="es-MX" dirty="0"/>
        </a:p>
      </dgm:t>
    </dgm:pt>
    <dgm:pt modelId="{89E3893F-8951-472A-968F-2DB5231C8666}" type="parTrans" cxnId="{362E52E8-CC6E-4D4F-BCF9-94C903A5ADFB}">
      <dgm:prSet/>
      <dgm:spPr/>
      <dgm:t>
        <a:bodyPr/>
        <a:lstStyle/>
        <a:p>
          <a:endParaRPr lang="es-MX"/>
        </a:p>
      </dgm:t>
    </dgm:pt>
    <dgm:pt modelId="{CE5195D0-1FA0-4DEF-A513-228052219C13}" type="sibTrans" cxnId="{362E52E8-CC6E-4D4F-BCF9-94C903A5ADFB}">
      <dgm:prSet/>
      <dgm:spPr/>
      <dgm:t>
        <a:bodyPr/>
        <a:lstStyle/>
        <a:p>
          <a:endParaRPr lang="es-MX"/>
        </a:p>
      </dgm:t>
    </dgm:pt>
    <dgm:pt modelId="{9EF1047A-6609-4AED-A710-D37D29EDA629}">
      <dgm:prSet phldrT="[Texto]"/>
      <dgm:spPr/>
      <dgm:t>
        <a:bodyPr/>
        <a:lstStyle/>
        <a:p>
          <a:r>
            <a:rPr lang="es-MX" dirty="0" smtClean="0"/>
            <a:t>Planificación y adquisición </a:t>
          </a:r>
          <a:endParaRPr lang="es-MX" dirty="0"/>
        </a:p>
      </dgm:t>
    </dgm:pt>
    <dgm:pt modelId="{7698F384-55D4-4E4B-8016-787A24EB9457}" type="parTrans" cxnId="{21DF6390-E668-40A4-BD9E-86F71A519BAA}">
      <dgm:prSet/>
      <dgm:spPr/>
      <dgm:t>
        <a:bodyPr/>
        <a:lstStyle/>
        <a:p>
          <a:endParaRPr lang="es-MX"/>
        </a:p>
      </dgm:t>
    </dgm:pt>
    <dgm:pt modelId="{4EFC1020-2448-4E36-9F38-CEDB26A8A958}" type="sibTrans" cxnId="{21DF6390-E668-40A4-BD9E-86F71A519BAA}">
      <dgm:prSet/>
      <dgm:spPr/>
      <dgm:t>
        <a:bodyPr/>
        <a:lstStyle/>
        <a:p>
          <a:endParaRPr lang="es-MX"/>
        </a:p>
      </dgm:t>
    </dgm:pt>
    <dgm:pt modelId="{2C461783-414C-4ED7-822E-281CC27C3557}" type="pres">
      <dgm:prSet presAssocID="{BD396077-8F58-4D52-BE79-57474EEA5C1B}" presName="cycle" presStyleCnt="0">
        <dgm:presLayoutVars>
          <dgm:dir/>
          <dgm:resizeHandles val="exact"/>
        </dgm:presLayoutVars>
      </dgm:prSet>
      <dgm:spPr/>
      <dgm:t>
        <a:bodyPr/>
        <a:lstStyle/>
        <a:p>
          <a:endParaRPr lang="es-MX"/>
        </a:p>
      </dgm:t>
    </dgm:pt>
    <dgm:pt modelId="{31120DDD-0CB3-4B59-9F82-ADFFED392E66}" type="pres">
      <dgm:prSet presAssocID="{9624CEA0-0CB4-4EEE-9603-8BDCD52B1B63}" presName="dummy" presStyleCnt="0"/>
      <dgm:spPr/>
    </dgm:pt>
    <dgm:pt modelId="{9384FC10-2E4B-45F1-8B38-A5F0037EF6FE}" type="pres">
      <dgm:prSet presAssocID="{9624CEA0-0CB4-4EEE-9603-8BDCD52B1B63}" presName="node" presStyleLbl="revTx" presStyleIdx="0" presStyleCnt="5">
        <dgm:presLayoutVars>
          <dgm:bulletEnabled val="1"/>
        </dgm:presLayoutVars>
      </dgm:prSet>
      <dgm:spPr/>
      <dgm:t>
        <a:bodyPr/>
        <a:lstStyle/>
        <a:p>
          <a:endParaRPr lang="es-MX"/>
        </a:p>
      </dgm:t>
    </dgm:pt>
    <dgm:pt modelId="{2E03040C-EB41-4739-B1F1-15E8AF3CBAF6}" type="pres">
      <dgm:prSet presAssocID="{E8CF3243-C78F-4CD2-A794-0FE519C43FAD}" presName="sibTrans" presStyleLbl="node1" presStyleIdx="0" presStyleCnt="5"/>
      <dgm:spPr/>
      <dgm:t>
        <a:bodyPr/>
        <a:lstStyle/>
        <a:p>
          <a:endParaRPr lang="es-MX"/>
        </a:p>
      </dgm:t>
    </dgm:pt>
    <dgm:pt modelId="{4BEC9236-E375-4DF4-AECF-76B104A956E0}" type="pres">
      <dgm:prSet presAssocID="{906150D7-EB43-48F9-9E57-4F4A0B48D590}" presName="dummy" presStyleCnt="0"/>
      <dgm:spPr/>
    </dgm:pt>
    <dgm:pt modelId="{814596EE-E42F-4095-B652-390B633EEF1C}" type="pres">
      <dgm:prSet presAssocID="{906150D7-EB43-48F9-9E57-4F4A0B48D590}" presName="node" presStyleLbl="revTx" presStyleIdx="1" presStyleCnt="5">
        <dgm:presLayoutVars>
          <dgm:bulletEnabled val="1"/>
        </dgm:presLayoutVars>
      </dgm:prSet>
      <dgm:spPr/>
      <dgm:t>
        <a:bodyPr/>
        <a:lstStyle/>
        <a:p>
          <a:endParaRPr lang="es-MX"/>
        </a:p>
      </dgm:t>
    </dgm:pt>
    <dgm:pt modelId="{ED29A5A2-E112-4B67-AB55-8731F926161B}" type="pres">
      <dgm:prSet presAssocID="{0454DAE4-DE19-401A-BAB5-A5342A4C86C3}" presName="sibTrans" presStyleLbl="node1" presStyleIdx="1" presStyleCnt="5"/>
      <dgm:spPr/>
      <dgm:t>
        <a:bodyPr/>
        <a:lstStyle/>
        <a:p>
          <a:endParaRPr lang="es-MX"/>
        </a:p>
      </dgm:t>
    </dgm:pt>
    <dgm:pt modelId="{5821261D-83ED-4458-89C6-A56E9244644E}" type="pres">
      <dgm:prSet presAssocID="{9D40C017-10B8-4A1C-A0D6-74A11E2B3B80}" presName="dummy" presStyleCnt="0"/>
      <dgm:spPr/>
    </dgm:pt>
    <dgm:pt modelId="{4F30CDF4-6708-4FF4-8646-80AA1F24C8B3}" type="pres">
      <dgm:prSet presAssocID="{9D40C017-10B8-4A1C-A0D6-74A11E2B3B80}" presName="node" presStyleLbl="revTx" presStyleIdx="2" presStyleCnt="5">
        <dgm:presLayoutVars>
          <dgm:bulletEnabled val="1"/>
        </dgm:presLayoutVars>
      </dgm:prSet>
      <dgm:spPr/>
      <dgm:t>
        <a:bodyPr/>
        <a:lstStyle/>
        <a:p>
          <a:endParaRPr lang="es-MX"/>
        </a:p>
      </dgm:t>
    </dgm:pt>
    <dgm:pt modelId="{A732767D-A896-47E6-B0C8-DBECD7821987}" type="pres">
      <dgm:prSet presAssocID="{BFE0F6BF-62BF-43BA-A84B-5C3F21587E9C}" presName="sibTrans" presStyleLbl="node1" presStyleIdx="2" presStyleCnt="5"/>
      <dgm:spPr/>
      <dgm:t>
        <a:bodyPr/>
        <a:lstStyle/>
        <a:p>
          <a:endParaRPr lang="es-MX"/>
        </a:p>
      </dgm:t>
    </dgm:pt>
    <dgm:pt modelId="{157AF5FC-DFE4-4A42-9915-A4475ADDC633}" type="pres">
      <dgm:prSet presAssocID="{A24858D7-9226-4325-8D22-83CA87B00054}" presName="dummy" presStyleCnt="0"/>
      <dgm:spPr/>
    </dgm:pt>
    <dgm:pt modelId="{28EB746B-52E7-4198-A4F9-7C3BFBB3C95C}" type="pres">
      <dgm:prSet presAssocID="{A24858D7-9226-4325-8D22-83CA87B00054}" presName="node" presStyleLbl="revTx" presStyleIdx="3" presStyleCnt="5">
        <dgm:presLayoutVars>
          <dgm:bulletEnabled val="1"/>
        </dgm:presLayoutVars>
      </dgm:prSet>
      <dgm:spPr/>
      <dgm:t>
        <a:bodyPr/>
        <a:lstStyle/>
        <a:p>
          <a:endParaRPr lang="es-MX"/>
        </a:p>
      </dgm:t>
    </dgm:pt>
    <dgm:pt modelId="{7900EB41-E941-459C-9AAE-12A02B85E06D}" type="pres">
      <dgm:prSet presAssocID="{CE5195D0-1FA0-4DEF-A513-228052219C13}" presName="sibTrans" presStyleLbl="node1" presStyleIdx="3" presStyleCnt="5"/>
      <dgm:spPr/>
      <dgm:t>
        <a:bodyPr/>
        <a:lstStyle/>
        <a:p>
          <a:endParaRPr lang="es-MX"/>
        </a:p>
      </dgm:t>
    </dgm:pt>
    <dgm:pt modelId="{D7C561B4-B36F-4176-A49F-CFC741D26D8C}" type="pres">
      <dgm:prSet presAssocID="{9EF1047A-6609-4AED-A710-D37D29EDA629}" presName="dummy" presStyleCnt="0"/>
      <dgm:spPr/>
    </dgm:pt>
    <dgm:pt modelId="{A5E12EAA-A70B-4A85-9BE0-D42E0C8232EE}" type="pres">
      <dgm:prSet presAssocID="{9EF1047A-6609-4AED-A710-D37D29EDA629}" presName="node" presStyleLbl="revTx" presStyleIdx="4" presStyleCnt="5">
        <dgm:presLayoutVars>
          <dgm:bulletEnabled val="1"/>
        </dgm:presLayoutVars>
      </dgm:prSet>
      <dgm:spPr/>
      <dgm:t>
        <a:bodyPr/>
        <a:lstStyle/>
        <a:p>
          <a:endParaRPr lang="es-MX"/>
        </a:p>
      </dgm:t>
    </dgm:pt>
    <dgm:pt modelId="{78885778-8952-4AC0-991F-5B4B9869877D}" type="pres">
      <dgm:prSet presAssocID="{4EFC1020-2448-4E36-9F38-CEDB26A8A958}" presName="sibTrans" presStyleLbl="node1" presStyleIdx="4" presStyleCnt="5"/>
      <dgm:spPr/>
      <dgm:t>
        <a:bodyPr/>
        <a:lstStyle/>
        <a:p>
          <a:endParaRPr lang="es-MX"/>
        </a:p>
      </dgm:t>
    </dgm:pt>
  </dgm:ptLst>
  <dgm:cxnLst>
    <dgm:cxn modelId="{ACF5980D-720B-4494-9F43-1B8354CD89E6}" type="presOf" srcId="{BD396077-8F58-4D52-BE79-57474EEA5C1B}" destId="{2C461783-414C-4ED7-822E-281CC27C3557}" srcOrd="0" destOrd="0" presId="urn:microsoft.com/office/officeart/2005/8/layout/cycle1"/>
    <dgm:cxn modelId="{C282532A-800B-42D2-882F-F5C1246BFD87}" type="presOf" srcId="{9D40C017-10B8-4A1C-A0D6-74A11E2B3B80}" destId="{4F30CDF4-6708-4FF4-8646-80AA1F24C8B3}" srcOrd="0" destOrd="0" presId="urn:microsoft.com/office/officeart/2005/8/layout/cycle1"/>
    <dgm:cxn modelId="{AB19E009-7C41-4111-89A5-A130341C0C08}" type="presOf" srcId="{A24858D7-9226-4325-8D22-83CA87B00054}" destId="{28EB746B-52E7-4198-A4F9-7C3BFBB3C95C}" srcOrd="0" destOrd="0" presId="urn:microsoft.com/office/officeart/2005/8/layout/cycle1"/>
    <dgm:cxn modelId="{61B851D9-8776-4D0F-A2B0-8D2D35C26C8B}" srcId="{BD396077-8F58-4D52-BE79-57474EEA5C1B}" destId="{906150D7-EB43-48F9-9E57-4F4A0B48D590}" srcOrd="1" destOrd="0" parTransId="{A84AB1AA-4354-452B-9BB5-13E191FD1EEE}" sibTransId="{0454DAE4-DE19-401A-BAB5-A5342A4C86C3}"/>
    <dgm:cxn modelId="{21DF6390-E668-40A4-BD9E-86F71A519BAA}" srcId="{BD396077-8F58-4D52-BE79-57474EEA5C1B}" destId="{9EF1047A-6609-4AED-A710-D37D29EDA629}" srcOrd="4" destOrd="0" parTransId="{7698F384-55D4-4E4B-8016-787A24EB9457}" sibTransId="{4EFC1020-2448-4E36-9F38-CEDB26A8A958}"/>
    <dgm:cxn modelId="{4D0C1FDA-FE31-4F09-BDAD-69CDEAFE7CCC}" srcId="{BD396077-8F58-4D52-BE79-57474EEA5C1B}" destId="{9D40C017-10B8-4A1C-A0D6-74A11E2B3B80}" srcOrd="2" destOrd="0" parTransId="{E018E8B9-223F-4AF8-8B54-A54A4C0603FD}" sibTransId="{BFE0F6BF-62BF-43BA-A84B-5C3F21587E9C}"/>
    <dgm:cxn modelId="{1D45586C-49E5-4AD4-8460-D960D6565E3A}" type="presOf" srcId="{E8CF3243-C78F-4CD2-A794-0FE519C43FAD}" destId="{2E03040C-EB41-4739-B1F1-15E8AF3CBAF6}" srcOrd="0" destOrd="0" presId="urn:microsoft.com/office/officeart/2005/8/layout/cycle1"/>
    <dgm:cxn modelId="{409613BE-0AF9-4D1C-9321-F401F8D0E6BC}" type="presOf" srcId="{9EF1047A-6609-4AED-A710-D37D29EDA629}" destId="{A5E12EAA-A70B-4A85-9BE0-D42E0C8232EE}" srcOrd="0" destOrd="0" presId="urn:microsoft.com/office/officeart/2005/8/layout/cycle1"/>
    <dgm:cxn modelId="{0D44C174-2C32-4B72-B451-EC43D22A5BE4}" type="presOf" srcId="{906150D7-EB43-48F9-9E57-4F4A0B48D590}" destId="{814596EE-E42F-4095-B652-390B633EEF1C}" srcOrd="0" destOrd="0" presId="urn:microsoft.com/office/officeart/2005/8/layout/cycle1"/>
    <dgm:cxn modelId="{3C0328BF-0305-4561-8498-830882BF1A8A}" type="presOf" srcId="{9624CEA0-0CB4-4EEE-9603-8BDCD52B1B63}" destId="{9384FC10-2E4B-45F1-8B38-A5F0037EF6FE}" srcOrd="0" destOrd="0" presId="urn:microsoft.com/office/officeart/2005/8/layout/cycle1"/>
    <dgm:cxn modelId="{4C91BF0A-1C17-4C77-94F7-CEDBC8F97C77}" type="presOf" srcId="{BFE0F6BF-62BF-43BA-A84B-5C3F21587E9C}" destId="{A732767D-A896-47E6-B0C8-DBECD7821987}" srcOrd="0" destOrd="0" presId="urn:microsoft.com/office/officeart/2005/8/layout/cycle1"/>
    <dgm:cxn modelId="{CC56139B-7CDE-4B59-9999-7C01F8D68F0B}" type="presOf" srcId="{4EFC1020-2448-4E36-9F38-CEDB26A8A958}" destId="{78885778-8952-4AC0-991F-5B4B9869877D}" srcOrd="0" destOrd="0" presId="urn:microsoft.com/office/officeart/2005/8/layout/cycle1"/>
    <dgm:cxn modelId="{362E52E8-CC6E-4D4F-BCF9-94C903A5ADFB}" srcId="{BD396077-8F58-4D52-BE79-57474EEA5C1B}" destId="{A24858D7-9226-4325-8D22-83CA87B00054}" srcOrd="3" destOrd="0" parTransId="{89E3893F-8951-472A-968F-2DB5231C8666}" sibTransId="{CE5195D0-1FA0-4DEF-A513-228052219C13}"/>
    <dgm:cxn modelId="{C4165C42-91B8-4CBE-BECA-6FA315B20EA9}" type="presOf" srcId="{0454DAE4-DE19-401A-BAB5-A5342A4C86C3}" destId="{ED29A5A2-E112-4B67-AB55-8731F926161B}" srcOrd="0" destOrd="0" presId="urn:microsoft.com/office/officeart/2005/8/layout/cycle1"/>
    <dgm:cxn modelId="{035D9752-F049-4A72-9F17-FA6DBE1E678C}" srcId="{BD396077-8F58-4D52-BE79-57474EEA5C1B}" destId="{9624CEA0-0CB4-4EEE-9603-8BDCD52B1B63}" srcOrd="0" destOrd="0" parTransId="{466B1F23-1EE3-479E-8713-1A83B1ABF6AE}" sibTransId="{E8CF3243-C78F-4CD2-A794-0FE519C43FAD}"/>
    <dgm:cxn modelId="{C811571C-67BB-4FD7-BCA7-20F675091C28}" type="presOf" srcId="{CE5195D0-1FA0-4DEF-A513-228052219C13}" destId="{7900EB41-E941-459C-9AAE-12A02B85E06D}" srcOrd="0" destOrd="0" presId="urn:microsoft.com/office/officeart/2005/8/layout/cycle1"/>
    <dgm:cxn modelId="{FF112F10-C5B4-43F3-AA6C-5BB9D7D6730C}" type="presParOf" srcId="{2C461783-414C-4ED7-822E-281CC27C3557}" destId="{31120DDD-0CB3-4B59-9F82-ADFFED392E66}" srcOrd="0" destOrd="0" presId="urn:microsoft.com/office/officeart/2005/8/layout/cycle1"/>
    <dgm:cxn modelId="{5237C991-A73D-4555-8CFA-CBCE8772464F}" type="presParOf" srcId="{2C461783-414C-4ED7-822E-281CC27C3557}" destId="{9384FC10-2E4B-45F1-8B38-A5F0037EF6FE}" srcOrd="1" destOrd="0" presId="urn:microsoft.com/office/officeart/2005/8/layout/cycle1"/>
    <dgm:cxn modelId="{2B9528AB-EC4A-40EB-9563-F6958D834674}" type="presParOf" srcId="{2C461783-414C-4ED7-822E-281CC27C3557}" destId="{2E03040C-EB41-4739-B1F1-15E8AF3CBAF6}" srcOrd="2" destOrd="0" presId="urn:microsoft.com/office/officeart/2005/8/layout/cycle1"/>
    <dgm:cxn modelId="{97170CB7-4EC6-4512-AEE2-CCE7B5697065}" type="presParOf" srcId="{2C461783-414C-4ED7-822E-281CC27C3557}" destId="{4BEC9236-E375-4DF4-AECF-76B104A956E0}" srcOrd="3" destOrd="0" presId="urn:microsoft.com/office/officeart/2005/8/layout/cycle1"/>
    <dgm:cxn modelId="{C2ACFFEE-1810-404F-B38E-23F2A0395FAB}" type="presParOf" srcId="{2C461783-414C-4ED7-822E-281CC27C3557}" destId="{814596EE-E42F-4095-B652-390B633EEF1C}" srcOrd="4" destOrd="0" presId="urn:microsoft.com/office/officeart/2005/8/layout/cycle1"/>
    <dgm:cxn modelId="{C4E481C3-B217-4776-97E5-951C41E2B685}" type="presParOf" srcId="{2C461783-414C-4ED7-822E-281CC27C3557}" destId="{ED29A5A2-E112-4B67-AB55-8731F926161B}" srcOrd="5" destOrd="0" presId="urn:microsoft.com/office/officeart/2005/8/layout/cycle1"/>
    <dgm:cxn modelId="{E7E14D33-9A3A-4AFB-8647-9CB9BFDA04B3}" type="presParOf" srcId="{2C461783-414C-4ED7-822E-281CC27C3557}" destId="{5821261D-83ED-4458-89C6-A56E9244644E}" srcOrd="6" destOrd="0" presId="urn:microsoft.com/office/officeart/2005/8/layout/cycle1"/>
    <dgm:cxn modelId="{DA394785-1931-4745-B28B-C88B5451EA08}" type="presParOf" srcId="{2C461783-414C-4ED7-822E-281CC27C3557}" destId="{4F30CDF4-6708-4FF4-8646-80AA1F24C8B3}" srcOrd="7" destOrd="0" presId="urn:microsoft.com/office/officeart/2005/8/layout/cycle1"/>
    <dgm:cxn modelId="{A54614A7-2B61-42DF-A6F7-291F47550452}" type="presParOf" srcId="{2C461783-414C-4ED7-822E-281CC27C3557}" destId="{A732767D-A896-47E6-B0C8-DBECD7821987}" srcOrd="8" destOrd="0" presId="urn:microsoft.com/office/officeart/2005/8/layout/cycle1"/>
    <dgm:cxn modelId="{ABEE41BD-7C05-4E02-9E0E-03745CE3090D}" type="presParOf" srcId="{2C461783-414C-4ED7-822E-281CC27C3557}" destId="{157AF5FC-DFE4-4A42-9915-A4475ADDC633}" srcOrd="9" destOrd="0" presId="urn:microsoft.com/office/officeart/2005/8/layout/cycle1"/>
    <dgm:cxn modelId="{D39AE07C-771D-4700-805B-FF2DDE19A056}" type="presParOf" srcId="{2C461783-414C-4ED7-822E-281CC27C3557}" destId="{28EB746B-52E7-4198-A4F9-7C3BFBB3C95C}" srcOrd="10" destOrd="0" presId="urn:microsoft.com/office/officeart/2005/8/layout/cycle1"/>
    <dgm:cxn modelId="{DABEFC1D-2857-4DB8-A1A6-53958B21E62E}" type="presParOf" srcId="{2C461783-414C-4ED7-822E-281CC27C3557}" destId="{7900EB41-E941-459C-9AAE-12A02B85E06D}" srcOrd="11" destOrd="0" presId="urn:microsoft.com/office/officeart/2005/8/layout/cycle1"/>
    <dgm:cxn modelId="{F1F9AFF6-B4B9-483B-9461-E97EA8FD53FD}" type="presParOf" srcId="{2C461783-414C-4ED7-822E-281CC27C3557}" destId="{D7C561B4-B36F-4176-A49F-CFC741D26D8C}" srcOrd="12" destOrd="0" presId="urn:microsoft.com/office/officeart/2005/8/layout/cycle1"/>
    <dgm:cxn modelId="{EE5A0582-CC94-43A9-914F-FA3E61F956EA}" type="presParOf" srcId="{2C461783-414C-4ED7-822E-281CC27C3557}" destId="{A5E12EAA-A70B-4A85-9BE0-D42E0C8232EE}" srcOrd="13" destOrd="0" presId="urn:microsoft.com/office/officeart/2005/8/layout/cycle1"/>
    <dgm:cxn modelId="{2632098D-FF8E-45E2-BE6C-52A2DE0CF48D}" type="presParOf" srcId="{2C461783-414C-4ED7-822E-281CC27C3557}" destId="{78885778-8952-4AC0-991F-5B4B9869877D}"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550E35-8AB0-429D-9CB6-7D0B015A35DE}" type="doc">
      <dgm:prSet loTypeId="urn:microsoft.com/office/officeart/2008/layout/RadialCluster" loCatId="cycle" qsTypeId="urn:microsoft.com/office/officeart/2005/8/quickstyle/simple3" qsCatId="simple" csTypeId="urn:microsoft.com/office/officeart/2005/8/colors/accent1_2" csCatId="accent1" phldr="1"/>
      <dgm:spPr/>
      <dgm:t>
        <a:bodyPr/>
        <a:lstStyle/>
        <a:p>
          <a:endParaRPr lang="es-MX"/>
        </a:p>
      </dgm:t>
    </dgm:pt>
    <dgm:pt modelId="{D30B82F5-2D6F-4C2E-8001-CE8AF7B3101E}">
      <dgm:prSet phldrT="[Texto]"/>
      <dgm:spPr/>
      <dgm:t>
        <a:bodyPr/>
        <a:lstStyle/>
        <a:p>
          <a:r>
            <a:rPr lang="es-MX" dirty="0" smtClean="0"/>
            <a:t>Desechos sanitarios</a:t>
          </a:r>
          <a:endParaRPr lang="es-MX" dirty="0"/>
        </a:p>
      </dgm:t>
    </dgm:pt>
    <dgm:pt modelId="{C799C6BB-5A9F-4F00-B88F-48DEE6D09C2B}" type="parTrans" cxnId="{21459698-5498-425F-B3EB-6BEAB30E0DB4}">
      <dgm:prSet/>
      <dgm:spPr/>
      <dgm:t>
        <a:bodyPr/>
        <a:lstStyle/>
        <a:p>
          <a:endParaRPr lang="es-MX"/>
        </a:p>
      </dgm:t>
    </dgm:pt>
    <dgm:pt modelId="{286D88FA-8A2A-4AC0-9DD5-B658EDE5A7E6}" type="sibTrans" cxnId="{21459698-5498-425F-B3EB-6BEAB30E0DB4}">
      <dgm:prSet/>
      <dgm:spPr/>
      <dgm:t>
        <a:bodyPr/>
        <a:lstStyle/>
        <a:p>
          <a:endParaRPr lang="es-MX"/>
        </a:p>
      </dgm:t>
    </dgm:pt>
    <dgm:pt modelId="{8C73F0A2-6304-43A0-9DC2-BCBD6A6AB7D9}">
      <dgm:prSet phldrT="[Texto]" custT="1"/>
      <dgm:spPr/>
      <dgm:t>
        <a:bodyPr/>
        <a:lstStyle/>
        <a:p>
          <a:r>
            <a:rPr lang="es-MX" sz="1800" dirty="0" smtClean="0"/>
            <a:t>Problema de salud pública</a:t>
          </a:r>
          <a:endParaRPr lang="es-MX" sz="1800" dirty="0"/>
        </a:p>
      </dgm:t>
    </dgm:pt>
    <dgm:pt modelId="{70EADA3E-4C5F-4453-B476-517DFC9CA2C5}" type="parTrans" cxnId="{A618C591-2FA1-41EA-952A-73FDCE9260C3}">
      <dgm:prSet/>
      <dgm:spPr/>
      <dgm:t>
        <a:bodyPr/>
        <a:lstStyle/>
        <a:p>
          <a:endParaRPr lang="es-MX"/>
        </a:p>
      </dgm:t>
    </dgm:pt>
    <dgm:pt modelId="{0FD8BB27-7087-40DE-B8B6-B86221F3F169}" type="sibTrans" cxnId="{A618C591-2FA1-41EA-952A-73FDCE9260C3}">
      <dgm:prSet/>
      <dgm:spPr/>
      <dgm:t>
        <a:bodyPr/>
        <a:lstStyle/>
        <a:p>
          <a:endParaRPr lang="es-MX"/>
        </a:p>
      </dgm:t>
    </dgm:pt>
    <dgm:pt modelId="{DFC13AAD-D72D-4681-A9C9-C07F26A6BF7B}">
      <dgm:prSet phldrT="[Texto]" custT="1"/>
      <dgm:spPr/>
      <dgm:t>
        <a:bodyPr/>
        <a:lstStyle/>
        <a:p>
          <a:r>
            <a:rPr lang="es-MX" sz="1800" dirty="0" smtClean="0"/>
            <a:t>Costos económicos adicionales</a:t>
          </a:r>
          <a:endParaRPr lang="es-MX" sz="1800" dirty="0"/>
        </a:p>
      </dgm:t>
    </dgm:pt>
    <dgm:pt modelId="{EE885293-19DE-43E4-A207-7ADB2E6E55B7}" type="parTrans" cxnId="{C1123477-F365-4259-A3AD-5DFAAF28A00D}">
      <dgm:prSet/>
      <dgm:spPr/>
      <dgm:t>
        <a:bodyPr/>
        <a:lstStyle/>
        <a:p>
          <a:endParaRPr lang="es-MX"/>
        </a:p>
      </dgm:t>
    </dgm:pt>
    <dgm:pt modelId="{886D13FD-19B2-4308-9D5E-CF1FFD8A27A3}" type="sibTrans" cxnId="{C1123477-F365-4259-A3AD-5DFAAF28A00D}">
      <dgm:prSet/>
      <dgm:spPr/>
      <dgm:t>
        <a:bodyPr/>
        <a:lstStyle/>
        <a:p>
          <a:endParaRPr lang="es-MX"/>
        </a:p>
      </dgm:t>
    </dgm:pt>
    <dgm:pt modelId="{D32883AA-D197-4DB2-B0E0-F665D4291A79}">
      <dgm:prSet phldrT="[Texto]" custT="1"/>
      <dgm:spPr/>
      <dgm:t>
        <a:bodyPr/>
        <a:lstStyle/>
        <a:p>
          <a:r>
            <a:rPr lang="es-MX" sz="1800" dirty="0" smtClean="0"/>
            <a:t>Estandarización de reglamentos y normas</a:t>
          </a:r>
          <a:endParaRPr lang="es-MX" sz="1800" dirty="0"/>
        </a:p>
      </dgm:t>
    </dgm:pt>
    <dgm:pt modelId="{611364C9-7C74-4C7E-A1E8-F87D66394A6E}" type="parTrans" cxnId="{8B6B2635-43A3-4C7A-9C06-7244B2B379C8}">
      <dgm:prSet/>
      <dgm:spPr/>
      <dgm:t>
        <a:bodyPr/>
        <a:lstStyle/>
        <a:p>
          <a:endParaRPr lang="es-MX"/>
        </a:p>
      </dgm:t>
    </dgm:pt>
    <dgm:pt modelId="{DAA9DB72-5BC2-4BD1-B4A4-B7CBE3E63EF2}" type="sibTrans" cxnId="{8B6B2635-43A3-4C7A-9C06-7244B2B379C8}">
      <dgm:prSet/>
      <dgm:spPr/>
      <dgm:t>
        <a:bodyPr/>
        <a:lstStyle/>
        <a:p>
          <a:endParaRPr lang="es-MX"/>
        </a:p>
      </dgm:t>
    </dgm:pt>
    <dgm:pt modelId="{5603DA21-42DC-4B69-B52B-FE62C7688723}" type="pres">
      <dgm:prSet presAssocID="{FE550E35-8AB0-429D-9CB6-7D0B015A35DE}" presName="Name0" presStyleCnt="0">
        <dgm:presLayoutVars>
          <dgm:chMax val="1"/>
          <dgm:chPref val="1"/>
          <dgm:dir/>
          <dgm:animOne val="branch"/>
          <dgm:animLvl val="lvl"/>
        </dgm:presLayoutVars>
      </dgm:prSet>
      <dgm:spPr/>
      <dgm:t>
        <a:bodyPr/>
        <a:lstStyle/>
        <a:p>
          <a:endParaRPr lang="es-MX"/>
        </a:p>
      </dgm:t>
    </dgm:pt>
    <dgm:pt modelId="{98CEB80A-53DE-4786-B0A1-B1FC11D04969}" type="pres">
      <dgm:prSet presAssocID="{D30B82F5-2D6F-4C2E-8001-CE8AF7B3101E}" presName="singleCycle" presStyleCnt="0"/>
      <dgm:spPr/>
    </dgm:pt>
    <dgm:pt modelId="{B9925876-E18D-435B-8B80-C7615CDA80BF}" type="pres">
      <dgm:prSet presAssocID="{D30B82F5-2D6F-4C2E-8001-CE8AF7B3101E}" presName="singleCenter" presStyleLbl="node1" presStyleIdx="0" presStyleCnt="4">
        <dgm:presLayoutVars>
          <dgm:chMax val="7"/>
          <dgm:chPref val="7"/>
        </dgm:presLayoutVars>
      </dgm:prSet>
      <dgm:spPr/>
      <dgm:t>
        <a:bodyPr/>
        <a:lstStyle/>
        <a:p>
          <a:endParaRPr lang="es-MX"/>
        </a:p>
      </dgm:t>
    </dgm:pt>
    <dgm:pt modelId="{F174B6C0-33F6-48B4-B245-85E5E1AE6F69}" type="pres">
      <dgm:prSet presAssocID="{70EADA3E-4C5F-4453-B476-517DFC9CA2C5}" presName="Name56" presStyleLbl="parChTrans1D2" presStyleIdx="0" presStyleCnt="3"/>
      <dgm:spPr/>
      <dgm:t>
        <a:bodyPr/>
        <a:lstStyle/>
        <a:p>
          <a:endParaRPr lang="es-MX"/>
        </a:p>
      </dgm:t>
    </dgm:pt>
    <dgm:pt modelId="{920E9872-0660-4DCE-9F9D-AF677292C6BD}" type="pres">
      <dgm:prSet presAssocID="{8C73F0A2-6304-43A0-9DC2-BCBD6A6AB7D9}" presName="text0" presStyleLbl="node1" presStyleIdx="1" presStyleCnt="4" custScaleX="131648">
        <dgm:presLayoutVars>
          <dgm:bulletEnabled val="1"/>
        </dgm:presLayoutVars>
      </dgm:prSet>
      <dgm:spPr/>
      <dgm:t>
        <a:bodyPr/>
        <a:lstStyle/>
        <a:p>
          <a:endParaRPr lang="es-MX"/>
        </a:p>
      </dgm:t>
    </dgm:pt>
    <dgm:pt modelId="{E74E0A2C-8A69-4E97-ABC4-F15FE75A4DB5}" type="pres">
      <dgm:prSet presAssocID="{EE885293-19DE-43E4-A207-7ADB2E6E55B7}" presName="Name56" presStyleLbl="parChTrans1D2" presStyleIdx="1" presStyleCnt="3"/>
      <dgm:spPr/>
      <dgm:t>
        <a:bodyPr/>
        <a:lstStyle/>
        <a:p>
          <a:endParaRPr lang="es-MX"/>
        </a:p>
      </dgm:t>
    </dgm:pt>
    <dgm:pt modelId="{1DDE1929-9122-45BE-A8F3-C1781FC0E7AC}" type="pres">
      <dgm:prSet presAssocID="{DFC13AAD-D72D-4681-A9C9-C07F26A6BF7B}" presName="text0" presStyleLbl="node1" presStyleIdx="2" presStyleCnt="4" custScaleX="160264" custScaleY="108746">
        <dgm:presLayoutVars>
          <dgm:bulletEnabled val="1"/>
        </dgm:presLayoutVars>
      </dgm:prSet>
      <dgm:spPr/>
      <dgm:t>
        <a:bodyPr/>
        <a:lstStyle/>
        <a:p>
          <a:endParaRPr lang="es-MX"/>
        </a:p>
      </dgm:t>
    </dgm:pt>
    <dgm:pt modelId="{5D06BF9A-CBD7-4C3F-8E2A-84C6C4C37A0C}" type="pres">
      <dgm:prSet presAssocID="{611364C9-7C74-4C7E-A1E8-F87D66394A6E}" presName="Name56" presStyleLbl="parChTrans1D2" presStyleIdx="2" presStyleCnt="3"/>
      <dgm:spPr/>
      <dgm:t>
        <a:bodyPr/>
        <a:lstStyle/>
        <a:p>
          <a:endParaRPr lang="es-MX"/>
        </a:p>
      </dgm:t>
    </dgm:pt>
    <dgm:pt modelId="{80F0DD77-0244-45FA-8000-A7D5F0FC6007}" type="pres">
      <dgm:prSet presAssocID="{D32883AA-D197-4DB2-B0E0-F665D4291A79}" presName="text0" presStyleLbl="node1" presStyleIdx="3" presStyleCnt="4" custScaleX="168979">
        <dgm:presLayoutVars>
          <dgm:bulletEnabled val="1"/>
        </dgm:presLayoutVars>
      </dgm:prSet>
      <dgm:spPr/>
      <dgm:t>
        <a:bodyPr/>
        <a:lstStyle/>
        <a:p>
          <a:endParaRPr lang="es-MX"/>
        </a:p>
      </dgm:t>
    </dgm:pt>
  </dgm:ptLst>
  <dgm:cxnLst>
    <dgm:cxn modelId="{651952BB-0CB2-4C2D-8FDB-CE591439C105}" type="presOf" srcId="{611364C9-7C74-4C7E-A1E8-F87D66394A6E}" destId="{5D06BF9A-CBD7-4C3F-8E2A-84C6C4C37A0C}" srcOrd="0" destOrd="0" presId="urn:microsoft.com/office/officeart/2008/layout/RadialCluster"/>
    <dgm:cxn modelId="{C1123477-F365-4259-A3AD-5DFAAF28A00D}" srcId="{D30B82F5-2D6F-4C2E-8001-CE8AF7B3101E}" destId="{DFC13AAD-D72D-4681-A9C9-C07F26A6BF7B}" srcOrd="1" destOrd="0" parTransId="{EE885293-19DE-43E4-A207-7ADB2E6E55B7}" sibTransId="{886D13FD-19B2-4308-9D5E-CF1FFD8A27A3}"/>
    <dgm:cxn modelId="{D4933C74-C669-44BF-ABB8-AAC65C6F7305}" type="presOf" srcId="{70EADA3E-4C5F-4453-B476-517DFC9CA2C5}" destId="{F174B6C0-33F6-48B4-B245-85E5E1AE6F69}" srcOrd="0" destOrd="0" presId="urn:microsoft.com/office/officeart/2008/layout/RadialCluster"/>
    <dgm:cxn modelId="{C8C4C0DB-37AC-4A57-A921-4815500B7D83}" type="presOf" srcId="{EE885293-19DE-43E4-A207-7ADB2E6E55B7}" destId="{E74E0A2C-8A69-4E97-ABC4-F15FE75A4DB5}" srcOrd="0" destOrd="0" presId="urn:microsoft.com/office/officeart/2008/layout/RadialCluster"/>
    <dgm:cxn modelId="{2D5151A7-CFC6-4F0A-AECF-8312FEB967C2}" type="presOf" srcId="{8C73F0A2-6304-43A0-9DC2-BCBD6A6AB7D9}" destId="{920E9872-0660-4DCE-9F9D-AF677292C6BD}" srcOrd="0" destOrd="0" presId="urn:microsoft.com/office/officeart/2008/layout/RadialCluster"/>
    <dgm:cxn modelId="{31ABBFBD-D9E0-48A3-A042-1F8B277DCC62}" type="presOf" srcId="{D30B82F5-2D6F-4C2E-8001-CE8AF7B3101E}" destId="{B9925876-E18D-435B-8B80-C7615CDA80BF}" srcOrd="0" destOrd="0" presId="urn:microsoft.com/office/officeart/2008/layout/RadialCluster"/>
    <dgm:cxn modelId="{54ADF434-B0EB-44F2-9A5C-C95DBA2FD22A}" type="presOf" srcId="{FE550E35-8AB0-429D-9CB6-7D0B015A35DE}" destId="{5603DA21-42DC-4B69-B52B-FE62C7688723}" srcOrd="0" destOrd="0" presId="urn:microsoft.com/office/officeart/2008/layout/RadialCluster"/>
    <dgm:cxn modelId="{35AB889D-DD52-4E59-8611-B0EEB42FAA71}" type="presOf" srcId="{DFC13AAD-D72D-4681-A9C9-C07F26A6BF7B}" destId="{1DDE1929-9122-45BE-A8F3-C1781FC0E7AC}" srcOrd="0" destOrd="0" presId="urn:microsoft.com/office/officeart/2008/layout/RadialCluster"/>
    <dgm:cxn modelId="{A618C591-2FA1-41EA-952A-73FDCE9260C3}" srcId="{D30B82F5-2D6F-4C2E-8001-CE8AF7B3101E}" destId="{8C73F0A2-6304-43A0-9DC2-BCBD6A6AB7D9}" srcOrd="0" destOrd="0" parTransId="{70EADA3E-4C5F-4453-B476-517DFC9CA2C5}" sibTransId="{0FD8BB27-7087-40DE-B8B6-B86221F3F169}"/>
    <dgm:cxn modelId="{8B6B2635-43A3-4C7A-9C06-7244B2B379C8}" srcId="{D30B82F5-2D6F-4C2E-8001-CE8AF7B3101E}" destId="{D32883AA-D197-4DB2-B0E0-F665D4291A79}" srcOrd="2" destOrd="0" parTransId="{611364C9-7C74-4C7E-A1E8-F87D66394A6E}" sibTransId="{DAA9DB72-5BC2-4BD1-B4A4-B7CBE3E63EF2}"/>
    <dgm:cxn modelId="{0D5C5AD1-F7C6-4CAC-B669-E4E88BB8B254}" type="presOf" srcId="{D32883AA-D197-4DB2-B0E0-F665D4291A79}" destId="{80F0DD77-0244-45FA-8000-A7D5F0FC6007}" srcOrd="0" destOrd="0" presId="urn:microsoft.com/office/officeart/2008/layout/RadialCluster"/>
    <dgm:cxn modelId="{21459698-5498-425F-B3EB-6BEAB30E0DB4}" srcId="{FE550E35-8AB0-429D-9CB6-7D0B015A35DE}" destId="{D30B82F5-2D6F-4C2E-8001-CE8AF7B3101E}" srcOrd="0" destOrd="0" parTransId="{C799C6BB-5A9F-4F00-B88F-48DEE6D09C2B}" sibTransId="{286D88FA-8A2A-4AC0-9DD5-B658EDE5A7E6}"/>
    <dgm:cxn modelId="{27B021EB-3BA6-4857-B7D7-96FDCE177016}" type="presParOf" srcId="{5603DA21-42DC-4B69-B52B-FE62C7688723}" destId="{98CEB80A-53DE-4786-B0A1-B1FC11D04969}" srcOrd="0" destOrd="0" presId="urn:microsoft.com/office/officeart/2008/layout/RadialCluster"/>
    <dgm:cxn modelId="{15862238-EB61-4F7A-B3D8-6552A4CF0125}" type="presParOf" srcId="{98CEB80A-53DE-4786-B0A1-B1FC11D04969}" destId="{B9925876-E18D-435B-8B80-C7615CDA80BF}" srcOrd="0" destOrd="0" presId="urn:microsoft.com/office/officeart/2008/layout/RadialCluster"/>
    <dgm:cxn modelId="{83F09055-EEC9-45B9-A50C-D389F17FEC27}" type="presParOf" srcId="{98CEB80A-53DE-4786-B0A1-B1FC11D04969}" destId="{F174B6C0-33F6-48B4-B245-85E5E1AE6F69}" srcOrd="1" destOrd="0" presId="urn:microsoft.com/office/officeart/2008/layout/RadialCluster"/>
    <dgm:cxn modelId="{A43B396E-F7B5-437F-A87D-7A52129E7CC0}" type="presParOf" srcId="{98CEB80A-53DE-4786-B0A1-B1FC11D04969}" destId="{920E9872-0660-4DCE-9F9D-AF677292C6BD}" srcOrd="2" destOrd="0" presId="urn:microsoft.com/office/officeart/2008/layout/RadialCluster"/>
    <dgm:cxn modelId="{E527B817-C67F-463E-8378-FD9799B67F89}" type="presParOf" srcId="{98CEB80A-53DE-4786-B0A1-B1FC11D04969}" destId="{E74E0A2C-8A69-4E97-ABC4-F15FE75A4DB5}" srcOrd="3" destOrd="0" presId="urn:microsoft.com/office/officeart/2008/layout/RadialCluster"/>
    <dgm:cxn modelId="{39E6A4D3-C637-4CFA-AB2F-4F7E8FFDCCF8}" type="presParOf" srcId="{98CEB80A-53DE-4786-B0A1-B1FC11D04969}" destId="{1DDE1929-9122-45BE-A8F3-C1781FC0E7AC}" srcOrd="4" destOrd="0" presId="urn:microsoft.com/office/officeart/2008/layout/RadialCluster"/>
    <dgm:cxn modelId="{08C340C8-5D52-47A1-BCD2-45AAC7483530}" type="presParOf" srcId="{98CEB80A-53DE-4786-B0A1-B1FC11D04969}" destId="{5D06BF9A-CBD7-4C3F-8E2A-84C6C4C37A0C}" srcOrd="5" destOrd="0" presId="urn:microsoft.com/office/officeart/2008/layout/RadialCluster"/>
    <dgm:cxn modelId="{0D956F6D-9849-475D-B21B-C3A4533E7231}" type="presParOf" srcId="{98CEB80A-53DE-4786-B0A1-B1FC11D04969}" destId="{80F0DD77-0244-45FA-8000-A7D5F0FC6007}"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062162-4057-4F0A-8747-7AF748FD68D1}" type="doc">
      <dgm:prSet loTypeId="urn:microsoft.com/office/officeart/2005/8/layout/pyramid2" loCatId="pyramid" qsTypeId="urn:microsoft.com/office/officeart/2005/8/quickstyle/3d1" qsCatId="3D" csTypeId="urn:microsoft.com/office/officeart/2005/8/colors/accent1_2" csCatId="accent1" phldr="1"/>
      <dgm:spPr/>
    </dgm:pt>
    <dgm:pt modelId="{F925A8FD-87BD-43AB-941B-AEA6C25A8BE3}">
      <dgm:prSet phldrT="[Texto]" custT="1"/>
      <dgm:spPr/>
      <dgm:t>
        <a:bodyPr/>
        <a:lstStyle/>
        <a:p>
          <a:r>
            <a:rPr lang="es-MX" sz="1600" dirty="0" smtClean="0"/>
            <a:t>Constitución de la República del Ecuador 2008.</a:t>
          </a:r>
        </a:p>
        <a:p>
          <a:r>
            <a:rPr lang="es-MX" sz="1600" dirty="0" smtClean="0"/>
            <a:t>Convenio de Basilea</a:t>
          </a:r>
          <a:endParaRPr lang="es-MX" sz="1600" dirty="0"/>
        </a:p>
      </dgm:t>
    </dgm:pt>
    <dgm:pt modelId="{7E4CA78A-121F-4208-B1A0-35916B6B4FCB}" type="parTrans" cxnId="{D79E16D6-433C-4901-95CE-F85722CD922E}">
      <dgm:prSet/>
      <dgm:spPr/>
      <dgm:t>
        <a:bodyPr/>
        <a:lstStyle/>
        <a:p>
          <a:endParaRPr lang="es-MX"/>
        </a:p>
      </dgm:t>
    </dgm:pt>
    <dgm:pt modelId="{AAEEDB99-1AC4-422B-8DF2-63E887B70AB6}" type="sibTrans" cxnId="{D79E16D6-433C-4901-95CE-F85722CD922E}">
      <dgm:prSet/>
      <dgm:spPr/>
      <dgm:t>
        <a:bodyPr/>
        <a:lstStyle/>
        <a:p>
          <a:endParaRPr lang="es-MX"/>
        </a:p>
      </dgm:t>
    </dgm:pt>
    <dgm:pt modelId="{D14A2CAA-BB15-42DF-89DA-D9676D81B263}">
      <dgm:prSet phldrT="[Texto]" custT="1"/>
      <dgm:spPr/>
      <dgm:t>
        <a:bodyPr/>
        <a:lstStyle/>
        <a:p>
          <a:r>
            <a:rPr lang="es-MX" sz="1600" dirty="0" smtClean="0"/>
            <a:t>Ley Orgánica de Salud 2006.</a:t>
          </a:r>
          <a:endParaRPr lang="es-MX" sz="1600" dirty="0"/>
        </a:p>
      </dgm:t>
    </dgm:pt>
    <dgm:pt modelId="{D4B83408-94C3-42A9-B31F-597003AA5BF7}" type="parTrans" cxnId="{0557E765-AC06-4997-A06B-75D2C3B44E6C}">
      <dgm:prSet/>
      <dgm:spPr/>
      <dgm:t>
        <a:bodyPr/>
        <a:lstStyle/>
        <a:p>
          <a:endParaRPr lang="es-MX"/>
        </a:p>
      </dgm:t>
    </dgm:pt>
    <dgm:pt modelId="{100F0374-1BF7-44C8-B305-38C670850C90}" type="sibTrans" cxnId="{0557E765-AC06-4997-A06B-75D2C3B44E6C}">
      <dgm:prSet/>
      <dgm:spPr/>
      <dgm:t>
        <a:bodyPr/>
        <a:lstStyle/>
        <a:p>
          <a:endParaRPr lang="es-MX"/>
        </a:p>
      </dgm:t>
    </dgm:pt>
    <dgm:pt modelId="{A2C7D892-1E71-42D2-9EA8-A88183B7BBB1}">
      <dgm:prSet phldrT="[Texto]" custT="1"/>
      <dgm:spPr/>
      <dgm:t>
        <a:bodyPr/>
        <a:lstStyle/>
        <a:p>
          <a:r>
            <a:rPr lang="es-MX" sz="1600" dirty="0" smtClean="0"/>
            <a:t>Reglamento Interministerial para el manejo de desechos sanitarios 2010.</a:t>
          </a:r>
        </a:p>
        <a:p>
          <a:r>
            <a:rPr lang="es-MX" sz="1600" dirty="0" smtClean="0"/>
            <a:t>Reglamento Interministerial para el manejo integral de desechos sanitarios 2014. </a:t>
          </a:r>
        </a:p>
      </dgm:t>
    </dgm:pt>
    <dgm:pt modelId="{FB16C934-8556-4F47-A6AD-A44EB80CC8AB}" type="parTrans" cxnId="{50AEB253-3B3E-403F-ADEB-7AFF79326514}">
      <dgm:prSet/>
      <dgm:spPr/>
      <dgm:t>
        <a:bodyPr/>
        <a:lstStyle/>
        <a:p>
          <a:endParaRPr lang="es-MX"/>
        </a:p>
      </dgm:t>
    </dgm:pt>
    <dgm:pt modelId="{4B47C3C5-2F5F-4409-B880-C90267F8D22F}" type="sibTrans" cxnId="{50AEB253-3B3E-403F-ADEB-7AFF79326514}">
      <dgm:prSet/>
      <dgm:spPr/>
      <dgm:t>
        <a:bodyPr/>
        <a:lstStyle/>
        <a:p>
          <a:endParaRPr lang="es-MX"/>
        </a:p>
      </dgm:t>
    </dgm:pt>
    <dgm:pt modelId="{666A18AC-8222-4C16-A157-35CF7920D669}">
      <dgm:prSet phldrT="[Texto]" custT="1"/>
      <dgm:spPr/>
      <dgm:t>
        <a:bodyPr/>
        <a:lstStyle/>
        <a:p>
          <a:r>
            <a:rPr lang="es-MX" sz="1600" dirty="0" smtClean="0"/>
            <a:t>Ordenanza Municipal 332 Distrito Metropolitano de Quito. 2010 </a:t>
          </a:r>
        </a:p>
      </dgm:t>
    </dgm:pt>
    <dgm:pt modelId="{F3F1ADE1-A66D-4B50-B242-8BBDC3B6A82E}" type="parTrans" cxnId="{7B8836D7-5F8F-4E1C-A6DA-07A32DC1E1FD}">
      <dgm:prSet/>
      <dgm:spPr/>
      <dgm:t>
        <a:bodyPr/>
        <a:lstStyle/>
        <a:p>
          <a:endParaRPr lang="es-MX"/>
        </a:p>
      </dgm:t>
    </dgm:pt>
    <dgm:pt modelId="{62E7721B-476C-45D4-BB3F-5C472E68DBB8}" type="sibTrans" cxnId="{7B8836D7-5F8F-4E1C-A6DA-07A32DC1E1FD}">
      <dgm:prSet/>
      <dgm:spPr/>
      <dgm:t>
        <a:bodyPr/>
        <a:lstStyle/>
        <a:p>
          <a:endParaRPr lang="es-MX"/>
        </a:p>
      </dgm:t>
    </dgm:pt>
    <dgm:pt modelId="{9C6D9D4E-EDDA-448E-9BA6-77DBDC70EB5C}" type="pres">
      <dgm:prSet presAssocID="{BA062162-4057-4F0A-8747-7AF748FD68D1}" presName="compositeShape" presStyleCnt="0">
        <dgm:presLayoutVars>
          <dgm:dir/>
          <dgm:resizeHandles/>
        </dgm:presLayoutVars>
      </dgm:prSet>
      <dgm:spPr/>
    </dgm:pt>
    <dgm:pt modelId="{6AEDB366-051E-41CC-863C-F8B6C1AE09D2}" type="pres">
      <dgm:prSet presAssocID="{BA062162-4057-4F0A-8747-7AF748FD68D1}" presName="pyramid" presStyleLbl="node1" presStyleIdx="0" presStyleCnt="1"/>
      <dgm:spPr/>
    </dgm:pt>
    <dgm:pt modelId="{5863FF0B-A11E-4E8C-A761-BD13250A607C}" type="pres">
      <dgm:prSet presAssocID="{BA062162-4057-4F0A-8747-7AF748FD68D1}" presName="theList" presStyleCnt="0"/>
      <dgm:spPr/>
    </dgm:pt>
    <dgm:pt modelId="{69522004-1610-4E1F-B84C-DE9F5FA0CB9D}" type="pres">
      <dgm:prSet presAssocID="{F925A8FD-87BD-43AB-941B-AEA6C25A8BE3}" presName="aNode" presStyleLbl="fgAcc1" presStyleIdx="0" presStyleCnt="4" custScaleX="94284">
        <dgm:presLayoutVars>
          <dgm:bulletEnabled val="1"/>
        </dgm:presLayoutVars>
      </dgm:prSet>
      <dgm:spPr/>
      <dgm:t>
        <a:bodyPr/>
        <a:lstStyle/>
        <a:p>
          <a:endParaRPr lang="es-MX"/>
        </a:p>
      </dgm:t>
    </dgm:pt>
    <dgm:pt modelId="{C16519F4-21C7-489B-8472-E14C3DD53C5E}" type="pres">
      <dgm:prSet presAssocID="{F925A8FD-87BD-43AB-941B-AEA6C25A8BE3}" presName="aSpace" presStyleCnt="0"/>
      <dgm:spPr/>
    </dgm:pt>
    <dgm:pt modelId="{1D64C554-BDC1-4785-85C7-9A031C601AFA}" type="pres">
      <dgm:prSet presAssocID="{D14A2CAA-BB15-42DF-89DA-D9676D81B263}" presName="aNode" presStyleLbl="fgAcc1" presStyleIdx="1" presStyleCnt="4" custLinFactY="623" custLinFactNeighborX="2441" custLinFactNeighborY="100000">
        <dgm:presLayoutVars>
          <dgm:bulletEnabled val="1"/>
        </dgm:presLayoutVars>
      </dgm:prSet>
      <dgm:spPr/>
      <dgm:t>
        <a:bodyPr/>
        <a:lstStyle/>
        <a:p>
          <a:endParaRPr lang="es-MX"/>
        </a:p>
      </dgm:t>
    </dgm:pt>
    <dgm:pt modelId="{975642CF-D0E3-477A-8FF7-9CC0F9513ABF}" type="pres">
      <dgm:prSet presAssocID="{D14A2CAA-BB15-42DF-89DA-D9676D81B263}" presName="aSpace" presStyleCnt="0"/>
      <dgm:spPr/>
    </dgm:pt>
    <dgm:pt modelId="{02776C94-1F5E-4874-B2B3-1EA38E9F9468}" type="pres">
      <dgm:prSet presAssocID="{A2C7D892-1E71-42D2-9EA8-A88183B7BBB1}" presName="aNode" presStyleLbl="fgAcc1" presStyleIdx="2" presStyleCnt="4" custScaleY="164177" custLinFactY="16663" custLinFactNeighborX="3139" custLinFactNeighborY="100000">
        <dgm:presLayoutVars>
          <dgm:bulletEnabled val="1"/>
        </dgm:presLayoutVars>
      </dgm:prSet>
      <dgm:spPr/>
      <dgm:t>
        <a:bodyPr/>
        <a:lstStyle/>
        <a:p>
          <a:endParaRPr lang="es-MX"/>
        </a:p>
      </dgm:t>
    </dgm:pt>
    <dgm:pt modelId="{9BA8CF31-36B8-4722-825B-9F38D2C2E260}" type="pres">
      <dgm:prSet presAssocID="{A2C7D892-1E71-42D2-9EA8-A88183B7BBB1}" presName="aSpace" presStyleCnt="0"/>
      <dgm:spPr/>
    </dgm:pt>
    <dgm:pt modelId="{5DC0724A-E001-4851-A3E3-2B49BB538ABB}" type="pres">
      <dgm:prSet presAssocID="{666A18AC-8222-4C16-A157-35CF7920D669}" presName="aNode" presStyleLbl="fgAcc1" presStyleIdx="3" presStyleCnt="4" custScaleX="92557" custLinFactY="27950" custLinFactNeighborX="3836" custLinFactNeighborY="100000">
        <dgm:presLayoutVars>
          <dgm:bulletEnabled val="1"/>
        </dgm:presLayoutVars>
      </dgm:prSet>
      <dgm:spPr/>
      <dgm:t>
        <a:bodyPr/>
        <a:lstStyle/>
        <a:p>
          <a:endParaRPr lang="es-MX"/>
        </a:p>
      </dgm:t>
    </dgm:pt>
    <dgm:pt modelId="{D10EBBEE-8262-436D-9410-9D81B1B3ECC2}" type="pres">
      <dgm:prSet presAssocID="{666A18AC-8222-4C16-A157-35CF7920D669}" presName="aSpace" presStyleCnt="0"/>
      <dgm:spPr/>
    </dgm:pt>
  </dgm:ptLst>
  <dgm:cxnLst>
    <dgm:cxn modelId="{57D42A96-BC84-4DD9-8DE0-F4115F9AB143}" type="presOf" srcId="{F925A8FD-87BD-43AB-941B-AEA6C25A8BE3}" destId="{69522004-1610-4E1F-B84C-DE9F5FA0CB9D}" srcOrd="0" destOrd="0" presId="urn:microsoft.com/office/officeart/2005/8/layout/pyramid2"/>
    <dgm:cxn modelId="{7B8836D7-5F8F-4E1C-A6DA-07A32DC1E1FD}" srcId="{BA062162-4057-4F0A-8747-7AF748FD68D1}" destId="{666A18AC-8222-4C16-A157-35CF7920D669}" srcOrd="3" destOrd="0" parTransId="{F3F1ADE1-A66D-4B50-B242-8BBDC3B6A82E}" sibTransId="{62E7721B-476C-45D4-BB3F-5C472E68DBB8}"/>
    <dgm:cxn modelId="{706B617A-BF28-404B-A499-8B01950E82B7}" type="presOf" srcId="{666A18AC-8222-4C16-A157-35CF7920D669}" destId="{5DC0724A-E001-4851-A3E3-2B49BB538ABB}" srcOrd="0" destOrd="0" presId="urn:microsoft.com/office/officeart/2005/8/layout/pyramid2"/>
    <dgm:cxn modelId="{F766460B-19AF-4FF4-A9AC-A0605FA86F1D}" type="presOf" srcId="{BA062162-4057-4F0A-8747-7AF748FD68D1}" destId="{9C6D9D4E-EDDA-448E-9BA6-77DBDC70EB5C}" srcOrd="0" destOrd="0" presId="urn:microsoft.com/office/officeart/2005/8/layout/pyramid2"/>
    <dgm:cxn modelId="{D79E16D6-433C-4901-95CE-F85722CD922E}" srcId="{BA062162-4057-4F0A-8747-7AF748FD68D1}" destId="{F925A8FD-87BD-43AB-941B-AEA6C25A8BE3}" srcOrd="0" destOrd="0" parTransId="{7E4CA78A-121F-4208-B1A0-35916B6B4FCB}" sibTransId="{AAEEDB99-1AC4-422B-8DF2-63E887B70AB6}"/>
    <dgm:cxn modelId="{C0F7DD49-667A-4119-A397-5F1C26452240}" type="presOf" srcId="{D14A2CAA-BB15-42DF-89DA-D9676D81B263}" destId="{1D64C554-BDC1-4785-85C7-9A031C601AFA}" srcOrd="0" destOrd="0" presId="urn:microsoft.com/office/officeart/2005/8/layout/pyramid2"/>
    <dgm:cxn modelId="{23F9FDA6-7653-4712-B9A1-752CF931559B}" type="presOf" srcId="{A2C7D892-1E71-42D2-9EA8-A88183B7BBB1}" destId="{02776C94-1F5E-4874-B2B3-1EA38E9F9468}" srcOrd="0" destOrd="0" presId="urn:microsoft.com/office/officeart/2005/8/layout/pyramid2"/>
    <dgm:cxn modelId="{0557E765-AC06-4997-A06B-75D2C3B44E6C}" srcId="{BA062162-4057-4F0A-8747-7AF748FD68D1}" destId="{D14A2CAA-BB15-42DF-89DA-D9676D81B263}" srcOrd="1" destOrd="0" parTransId="{D4B83408-94C3-42A9-B31F-597003AA5BF7}" sibTransId="{100F0374-1BF7-44C8-B305-38C670850C90}"/>
    <dgm:cxn modelId="{50AEB253-3B3E-403F-ADEB-7AFF79326514}" srcId="{BA062162-4057-4F0A-8747-7AF748FD68D1}" destId="{A2C7D892-1E71-42D2-9EA8-A88183B7BBB1}" srcOrd="2" destOrd="0" parTransId="{FB16C934-8556-4F47-A6AD-A44EB80CC8AB}" sibTransId="{4B47C3C5-2F5F-4409-B880-C90267F8D22F}"/>
    <dgm:cxn modelId="{ADE8AF73-EF6E-448A-8E63-123CDF5FFA02}" type="presParOf" srcId="{9C6D9D4E-EDDA-448E-9BA6-77DBDC70EB5C}" destId="{6AEDB366-051E-41CC-863C-F8B6C1AE09D2}" srcOrd="0" destOrd="0" presId="urn:microsoft.com/office/officeart/2005/8/layout/pyramid2"/>
    <dgm:cxn modelId="{04E5F370-D9BC-42C8-8119-F739F0F946A6}" type="presParOf" srcId="{9C6D9D4E-EDDA-448E-9BA6-77DBDC70EB5C}" destId="{5863FF0B-A11E-4E8C-A761-BD13250A607C}" srcOrd="1" destOrd="0" presId="urn:microsoft.com/office/officeart/2005/8/layout/pyramid2"/>
    <dgm:cxn modelId="{DA21201D-AD2F-4C5A-8389-DCD1D86152DF}" type="presParOf" srcId="{5863FF0B-A11E-4E8C-A761-BD13250A607C}" destId="{69522004-1610-4E1F-B84C-DE9F5FA0CB9D}" srcOrd="0" destOrd="0" presId="urn:microsoft.com/office/officeart/2005/8/layout/pyramid2"/>
    <dgm:cxn modelId="{37D9EF0D-CB38-4D85-9D81-E9331986B15F}" type="presParOf" srcId="{5863FF0B-A11E-4E8C-A761-BD13250A607C}" destId="{C16519F4-21C7-489B-8472-E14C3DD53C5E}" srcOrd="1" destOrd="0" presId="urn:microsoft.com/office/officeart/2005/8/layout/pyramid2"/>
    <dgm:cxn modelId="{CBC19DA8-1DA5-4C6D-9034-54966135DA92}" type="presParOf" srcId="{5863FF0B-A11E-4E8C-A761-BD13250A607C}" destId="{1D64C554-BDC1-4785-85C7-9A031C601AFA}" srcOrd="2" destOrd="0" presId="urn:microsoft.com/office/officeart/2005/8/layout/pyramid2"/>
    <dgm:cxn modelId="{58804FAD-6A66-4454-B7BE-815F015D09B0}" type="presParOf" srcId="{5863FF0B-A11E-4E8C-A761-BD13250A607C}" destId="{975642CF-D0E3-477A-8FF7-9CC0F9513ABF}" srcOrd="3" destOrd="0" presId="urn:microsoft.com/office/officeart/2005/8/layout/pyramid2"/>
    <dgm:cxn modelId="{E8D1E79D-B146-43DE-B2CA-88B18120D816}" type="presParOf" srcId="{5863FF0B-A11E-4E8C-A761-BD13250A607C}" destId="{02776C94-1F5E-4874-B2B3-1EA38E9F9468}" srcOrd="4" destOrd="0" presId="urn:microsoft.com/office/officeart/2005/8/layout/pyramid2"/>
    <dgm:cxn modelId="{1B0DF9AB-3FE7-4D5A-B0F7-4DD49C78576D}" type="presParOf" srcId="{5863FF0B-A11E-4E8C-A761-BD13250A607C}" destId="{9BA8CF31-36B8-4722-825B-9F38D2C2E260}" srcOrd="5" destOrd="0" presId="urn:microsoft.com/office/officeart/2005/8/layout/pyramid2"/>
    <dgm:cxn modelId="{9AA1FA1D-B839-4556-8A1B-B3490F07EDB4}" type="presParOf" srcId="{5863FF0B-A11E-4E8C-A761-BD13250A607C}" destId="{5DC0724A-E001-4851-A3E3-2B49BB538ABB}" srcOrd="6" destOrd="0" presId="urn:microsoft.com/office/officeart/2005/8/layout/pyramid2"/>
    <dgm:cxn modelId="{F6E2492E-3149-4C46-AB0F-A3E646F91D60}" type="presParOf" srcId="{5863FF0B-A11E-4E8C-A761-BD13250A607C}" destId="{D10EBBEE-8262-436D-9410-9D81B1B3ECC2}"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66F31B-A3F5-4F5A-97F4-BA820A3F7C37}" type="doc">
      <dgm:prSet loTypeId="urn:microsoft.com/office/officeart/2005/8/layout/hList2" loCatId="list" qsTypeId="urn:microsoft.com/office/officeart/2005/8/quickstyle/simple3" qsCatId="simple" csTypeId="urn:microsoft.com/office/officeart/2005/8/colors/accent1_2" csCatId="accent1" phldr="1"/>
      <dgm:spPr/>
      <dgm:t>
        <a:bodyPr/>
        <a:lstStyle/>
        <a:p>
          <a:endParaRPr lang="en-US"/>
        </a:p>
      </dgm:t>
    </dgm:pt>
    <dgm:pt modelId="{D2815A5C-7B3C-4579-A708-D016700ED9B8}">
      <dgm:prSet phldrT="[Text]" custT="1"/>
      <dgm:spPr/>
      <dgm:t>
        <a:bodyPr/>
        <a:lstStyle/>
        <a:p>
          <a:r>
            <a:rPr lang="es-EC" sz="2400" dirty="0">
              <a:latin typeface="Arial" panose="020B0604020202020204" pitchFamily="34" charset="0"/>
              <a:cs typeface="Arial" panose="020B0604020202020204" pitchFamily="34" charset="0"/>
            </a:rPr>
            <a:t>HEPATITS  B                             </a:t>
          </a:r>
          <a:r>
            <a:rPr lang="es-EC" sz="1400" dirty="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dgm:t>
    </dgm:pt>
    <dgm:pt modelId="{97B484B6-A501-482D-80C9-178822A64DB7}" type="parTrans" cxnId="{D227DE95-4397-45BA-A725-CB1BB612D8FC}">
      <dgm:prSet/>
      <dgm:spPr/>
      <dgm:t>
        <a:bodyPr/>
        <a:lstStyle/>
        <a:p>
          <a:endParaRPr lang="en-US"/>
        </a:p>
      </dgm:t>
    </dgm:pt>
    <dgm:pt modelId="{54CC3709-0815-4409-B1C8-1EAC4B514FED}" type="sibTrans" cxnId="{D227DE95-4397-45BA-A725-CB1BB612D8FC}">
      <dgm:prSet/>
      <dgm:spPr/>
      <dgm:t>
        <a:bodyPr/>
        <a:lstStyle/>
        <a:p>
          <a:endParaRPr lang="en-US"/>
        </a:p>
      </dgm:t>
    </dgm:pt>
    <dgm:pt modelId="{401461B9-68D6-485F-A082-5BC12F9BA0A3}">
      <dgm:prSet phldrT="[Text]" custT="1"/>
      <dgm:spPr/>
      <dgm:t>
        <a:bodyPr/>
        <a:lstStyle/>
        <a:p>
          <a:r>
            <a:rPr lang="es-EC" sz="1400" dirty="0"/>
            <a:t> </a:t>
          </a:r>
          <a:r>
            <a:rPr lang="es-EC" sz="1400" dirty="0">
              <a:latin typeface="Arial" panose="020B0604020202020204" pitchFamily="34" charset="0"/>
              <a:cs typeface="Arial" panose="020B0604020202020204" pitchFamily="34" charset="0"/>
            </a:rPr>
            <a:t>2.000 millones de personas </a:t>
          </a:r>
          <a:r>
            <a:rPr lang="es-EC" sz="1400" dirty="0" smtClean="0">
              <a:latin typeface="Arial" panose="020B0604020202020204" pitchFamily="34" charset="0"/>
              <a:cs typeface="Arial" panose="020B0604020202020204" pitchFamily="34" charset="0"/>
            </a:rPr>
            <a:t>infectadas</a:t>
          </a:r>
          <a:endParaRPr lang="en-US" sz="1400" dirty="0">
            <a:latin typeface="Arial" panose="020B0604020202020204" pitchFamily="34" charset="0"/>
            <a:cs typeface="Arial" panose="020B0604020202020204" pitchFamily="34" charset="0"/>
          </a:endParaRPr>
        </a:p>
      </dgm:t>
    </dgm:pt>
    <dgm:pt modelId="{0579DB05-0459-4BA0-BA14-DF983AD16DE7}" type="parTrans" cxnId="{9CCD83AD-A8E8-4495-894E-65A906F12924}">
      <dgm:prSet/>
      <dgm:spPr/>
      <dgm:t>
        <a:bodyPr/>
        <a:lstStyle/>
        <a:p>
          <a:endParaRPr lang="en-US"/>
        </a:p>
      </dgm:t>
    </dgm:pt>
    <dgm:pt modelId="{D87FF0D0-8E3B-454E-AA93-EC3867B75EF3}" type="sibTrans" cxnId="{9CCD83AD-A8E8-4495-894E-65A906F12924}">
      <dgm:prSet/>
      <dgm:spPr/>
      <dgm:t>
        <a:bodyPr/>
        <a:lstStyle/>
        <a:p>
          <a:endParaRPr lang="en-US"/>
        </a:p>
      </dgm:t>
    </dgm:pt>
    <dgm:pt modelId="{7FA3601B-EDD8-4478-AD67-9BFF02DB983B}">
      <dgm:prSet phldrT="[Text]" custT="1"/>
      <dgm:spPr/>
      <dgm:t>
        <a:bodyPr/>
        <a:lstStyle/>
        <a:p>
          <a:r>
            <a:rPr lang="es-EC" sz="2400" dirty="0">
              <a:latin typeface="Arial" panose="020B0604020202020204" pitchFamily="34" charset="0"/>
              <a:cs typeface="Arial" panose="020B0604020202020204" pitchFamily="34" charset="0"/>
            </a:rPr>
            <a:t>HEPATITIS    C      </a:t>
          </a:r>
        </a:p>
        <a:p>
          <a:r>
            <a:rPr lang="es-EC" sz="2400" dirty="0">
              <a:latin typeface="Arial" panose="020B0604020202020204" pitchFamily="34" charset="0"/>
              <a:cs typeface="Arial" panose="020B0604020202020204" pitchFamily="34" charset="0"/>
            </a:rPr>
            <a:t> </a:t>
          </a:r>
        </a:p>
        <a:p>
          <a:r>
            <a:rPr lang="es-EC" sz="2400" dirty="0">
              <a:latin typeface="Arial" panose="020B0604020202020204" pitchFamily="34" charset="0"/>
              <a:cs typeface="Arial" panose="020B0604020202020204" pitchFamily="34" charset="0"/>
            </a:rPr>
            <a:t>H</a:t>
          </a:r>
          <a:endParaRPr lang="en-US" sz="2400" dirty="0">
            <a:latin typeface="Arial" panose="020B0604020202020204" pitchFamily="34" charset="0"/>
            <a:cs typeface="Arial" panose="020B0604020202020204" pitchFamily="34" charset="0"/>
          </a:endParaRPr>
        </a:p>
      </dgm:t>
    </dgm:pt>
    <dgm:pt modelId="{CD327214-D78C-4BF5-BADA-CD3BE8B8CDAB}" type="parTrans" cxnId="{A6A2ED2E-7EF0-46A2-9655-78A7F3E3B6ED}">
      <dgm:prSet/>
      <dgm:spPr/>
      <dgm:t>
        <a:bodyPr/>
        <a:lstStyle/>
        <a:p>
          <a:endParaRPr lang="en-US"/>
        </a:p>
      </dgm:t>
    </dgm:pt>
    <dgm:pt modelId="{DBDA7625-0938-4CDF-A4C2-ABA4DD527831}" type="sibTrans" cxnId="{A6A2ED2E-7EF0-46A2-9655-78A7F3E3B6ED}">
      <dgm:prSet/>
      <dgm:spPr/>
      <dgm:t>
        <a:bodyPr/>
        <a:lstStyle/>
        <a:p>
          <a:endParaRPr lang="en-US"/>
        </a:p>
      </dgm:t>
    </dgm:pt>
    <dgm:pt modelId="{A96ABA12-3DFA-4A9F-988C-21EB31AEAA8B}">
      <dgm:prSet phldrT="[Text]" custT="1"/>
      <dgm:spPr/>
      <dgm:t>
        <a:bodyPr/>
        <a:lstStyle/>
        <a:p>
          <a:endParaRPr lang="en-US" sz="4400" dirty="0"/>
        </a:p>
      </dgm:t>
    </dgm:pt>
    <dgm:pt modelId="{B5C2A45D-63D7-4B25-BBE8-E60239332847}" type="parTrans" cxnId="{5F627959-B705-4C24-8757-4F83ADAF7B22}">
      <dgm:prSet/>
      <dgm:spPr/>
      <dgm:t>
        <a:bodyPr/>
        <a:lstStyle/>
        <a:p>
          <a:endParaRPr lang="en-US"/>
        </a:p>
      </dgm:t>
    </dgm:pt>
    <dgm:pt modelId="{7160C83D-643B-4BB1-AF05-8693D513E527}" type="sibTrans" cxnId="{5F627959-B705-4C24-8757-4F83ADAF7B22}">
      <dgm:prSet/>
      <dgm:spPr/>
      <dgm:t>
        <a:bodyPr/>
        <a:lstStyle/>
        <a:p>
          <a:endParaRPr lang="en-US"/>
        </a:p>
      </dgm:t>
    </dgm:pt>
    <dgm:pt modelId="{95493D61-3C23-4B6B-9740-B88AFDC4ECFD}">
      <dgm:prSet phldrT="[Text]" custT="1"/>
      <dgm:spPr/>
      <dgm:t>
        <a:bodyPr/>
        <a:lstStyle/>
        <a:p>
          <a:r>
            <a:rPr lang="es-EC" sz="2400" dirty="0">
              <a:latin typeface="Arial" panose="020B0604020202020204" pitchFamily="34" charset="0"/>
              <a:cs typeface="Arial" panose="020B0604020202020204" pitchFamily="34" charset="0"/>
            </a:rPr>
            <a:t>VIRUS VIH  </a:t>
          </a:r>
        </a:p>
        <a:p>
          <a:endParaRPr lang="en-US" sz="2400" dirty="0">
            <a:latin typeface="Arial" panose="020B0604020202020204" pitchFamily="34" charset="0"/>
            <a:cs typeface="Arial" panose="020B0604020202020204" pitchFamily="34" charset="0"/>
          </a:endParaRPr>
        </a:p>
      </dgm:t>
    </dgm:pt>
    <dgm:pt modelId="{8DEFE563-4191-4880-923E-A8839B153856}" type="parTrans" cxnId="{BE3CB8B1-41AA-459D-867A-70A6FA7F5820}">
      <dgm:prSet/>
      <dgm:spPr/>
      <dgm:t>
        <a:bodyPr/>
        <a:lstStyle/>
        <a:p>
          <a:endParaRPr lang="en-US"/>
        </a:p>
      </dgm:t>
    </dgm:pt>
    <dgm:pt modelId="{97B73BE9-B4C9-4BCF-B478-BF12337BF1A8}" type="sibTrans" cxnId="{BE3CB8B1-41AA-459D-867A-70A6FA7F5820}">
      <dgm:prSet/>
      <dgm:spPr/>
      <dgm:t>
        <a:bodyPr/>
        <a:lstStyle/>
        <a:p>
          <a:endParaRPr lang="en-US"/>
        </a:p>
      </dgm:t>
    </dgm:pt>
    <dgm:pt modelId="{8B5D1DE0-8670-4708-BA1A-262FDFC0FE04}">
      <dgm:prSet phldrT="[Text]" custT="1"/>
      <dgm:spPr/>
      <dgm:t>
        <a:bodyPr/>
        <a:lstStyle/>
        <a:p>
          <a:r>
            <a:rPr lang="es-CO" sz="1400" dirty="0">
              <a:effectLst/>
              <a:latin typeface="Arial" panose="020B0604020202020204" pitchFamily="34" charset="0"/>
              <a:ea typeface="Calibri" panose="020F0502020204030204" pitchFamily="34" charset="0"/>
            </a:rPr>
            <a:t> 2016  aproximadamente 36,7 millones de personas infectadas, y se produjeron 1,8 millones de nuevas infecciones</a:t>
          </a:r>
          <a:endParaRPr lang="en-US" sz="1400" dirty="0">
            <a:latin typeface="Arial" panose="020B0604020202020204" pitchFamily="34" charset="0"/>
            <a:cs typeface="Arial" panose="020B0604020202020204" pitchFamily="34" charset="0"/>
          </a:endParaRPr>
        </a:p>
      </dgm:t>
    </dgm:pt>
    <dgm:pt modelId="{A6B6B6DC-B4DC-49F6-9F8D-E2B791918033}" type="parTrans" cxnId="{508A70A2-ADEE-44B6-AA96-CF8D0161B6F9}">
      <dgm:prSet/>
      <dgm:spPr/>
      <dgm:t>
        <a:bodyPr/>
        <a:lstStyle/>
        <a:p>
          <a:endParaRPr lang="en-US"/>
        </a:p>
      </dgm:t>
    </dgm:pt>
    <dgm:pt modelId="{F01AC4F6-5811-4BF9-9A9B-00ECA953F838}" type="sibTrans" cxnId="{508A70A2-ADEE-44B6-AA96-CF8D0161B6F9}">
      <dgm:prSet/>
      <dgm:spPr/>
      <dgm:t>
        <a:bodyPr/>
        <a:lstStyle/>
        <a:p>
          <a:endParaRPr lang="en-US"/>
        </a:p>
      </dgm:t>
    </dgm:pt>
    <dgm:pt modelId="{4A87F433-7011-4D0C-9310-342D91EF071F}">
      <dgm:prSet phldrT="[Text]" custT="1"/>
      <dgm:spPr/>
      <dgm:t>
        <a:bodyPr/>
        <a:lstStyle/>
        <a:p>
          <a:r>
            <a:rPr lang="es-CO" sz="1400" dirty="0">
              <a:effectLst/>
              <a:latin typeface="Arial" panose="020B0604020202020204" pitchFamily="34" charset="0"/>
              <a:ea typeface="Calibri" panose="020F0502020204030204" pitchFamily="34" charset="0"/>
            </a:rPr>
            <a:t>Lesiones por pinchazos  tienen un riesgo de 0.23 % de ser </a:t>
          </a:r>
          <a:r>
            <a:rPr lang="es-CO" sz="1400" dirty="0" smtClean="0">
              <a:effectLst/>
              <a:latin typeface="Arial" panose="020B0604020202020204" pitchFamily="34" charset="0"/>
              <a:ea typeface="Calibri" panose="020F0502020204030204" pitchFamily="34" charset="0"/>
            </a:rPr>
            <a:t>infectados</a:t>
          </a:r>
          <a:endParaRPr lang="en-US" sz="1400" dirty="0">
            <a:latin typeface="Arial" panose="020B0604020202020204" pitchFamily="34" charset="0"/>
            <a:cs typeface="Arial" panose="020B0604020202020204" pitchFamily="34" charset="0"/>
          </a:endParaRPr>
        </a:p>
      </dgm:t>
    </dgm:pt>
    <dgm:pt modelId="{DF758C6A-DE2D-4378-A353-EF25428ABB09}" type="parTrans" cxnId="{A064A517-071C-4FDC-AA83-79ABF11629C5}">
      <dgm:prSet/>
      <dgm:spPr/>
      <dgm:t>
        <a:bodyPr/>
        <a:lstStyle/>
        <a:p>
          <a:endParaRPr lang="en-US"/>
        </a:p>
      </dgm:t>
    </dgm:pt>
    <dgm:pt modelId="{70802753-A6EC-4265-A804-BE0BB89096B4}" type="sibTrans" cxnId="{A064A517-071C-4FDC-AA83-79ABF11629C5}">
      <dgm:prSet/>
      <dgm:spPr/>
      <dgm:t>
        <a:bodyPr/>
        <a:lstStyle/>
        <a:p>
          <a:endParaRPr lang="en-US"/>
        </a:p>
      </dgm:t>
    </dgm:pt>
    <dgm:pt modelId="{D0C2205B-A211-4DAF-B06C-612E3CC5BF25}">
      <dgm:prSet phldrT="[Text]" custT="1"/>
      <dgm:spPr/>
      <dgm:t>
        <a:bodyPr/>
        <a:lstStyle/>
        <a:p>
          <a:r>
            <a:rPr lang="es-EC" sz="1400" dirty="0">
              <a:latin typeface="Arial" panose="020B0604020202020204" pitchFamily="34" charset="0"/>
              <a:cs typeface="Arial" panose="020B0604020202020204" pitchFamily="34" charset="0"/>
            </a:rPr>
            <a:t>350 millones portadores</a:t>
          </a:r>
          <a:endParaRPr lang="en-US" sz="1400" dirty="0">
            <a:latin typeface="Arial" panose="020B0604020202020204" pitchFamily="34" charset="0"/>
            <a:cs typeface="Arial" panose="020B0604020202020204" pitchFamily="34" charset="0"/>
          </a:endParaRPr>
        </a:p>
      </dgm:t>
    </dgm:pt>
    <dgm:pt modelId="{34A4CA32-B98A-4F1A-83FB-394D952891E2}" type="parTrans" cxnId="{B53F0595-F209-4B60-824F-E5844CE0B387}">
      <dgm:prSet/>
      <dgm:spPr/>
      <dgm:t>
        <a:bodyPr/>
        <a:lstStyle/>
        <a:p>
          <a:endParaRPr lang="en-US"/>
        </a:p>
      </dgm:t>
    </dgm:pt>
    <dgm:pt modelId="{03CAD14D-E71A-427A-BE43-EA096E7479D7}" type="sibTrans" cxnId="{B53F0595-F209-4B60-824F-E5844CE0B387}">
      <dgm:prSet/>
      <dgm:spPr/>
      <dgm:t>
        <a:bodyPr/>
        <a:lstStyle/>
        <a:p>
          <a:endParaRPr lang="en-US"/>
        </a:p>
      </dgm:t>
    </dgm:pt>
    <dgm:pt modelId="{BE909774-CBCC-458F-A41F-9DF5995D3B85}">
      <dgm:prSet phldrT="[Text]" custT="1"/>
      <dgm:spPr/>
      <dgm:t>
        <a:bodyPr/>
        <a:lstStyle/>
        <a:p>
          <a:r>
            <a:rPr lang="es-EC" sz="1400" dirty="0">
              <a:latin typeface="Arial" panose="020B0604020202020204" pitchFamily="34" charset="0"/>
              <a:cs typeface="Arial" panose="020B0604020202020204" pitchFamily="34" charset="0"/>
            </a:rPr>
            <a:t>Ecuador en 2013, 2005 fallecimientos </a:t>
          </a:r>
          <a:endParaRPr lang="en-US" sz="1400" dirty="0">
            <a:latin typeface="Arial" panose="020B0604020202020204" pitchFamily="34" charset="0"/>
            <a:cs typeface="Arial" panose="020B0604020202020204" pitchFamily="34" charset="0"/>
          </a:endParaRPr>
        </a:p>
      </dgm:t>
    </dgm:pt>
    <dgm:pt modelId="{7309BC08-79C4-43FA-BEAF-959846951DA8}" type="parTrans" cxnId="{32CE4C16-FFD0-44A7-A22D-4D70116ADA58}">
      <dgm:prSet/>
      <dgm:spPr/>
      <dgm:t>
        <a:bodyPr/>
        <a:lstStyle/>
        <a:p>
          <a:endParaRPr lang="en-US"/>
        </a:p>
      </dgm:t>
    </dgm:pt>
    <dgm:pt modelId="{EE51991F-6547-46B0-BCEB-7FE8A85CCFB4}" type="sibTrans" cxnId="{32CE4C16-FFD0-44A7-A22D-4D70116ADA58}">
      <dgm:prSet/>
      <dgm:spPr/>
      <dgm:t>
        <a:bodyPr/>
        <a:lstStyle/>
        <a:p>
          <a:endParaRPr lang="en-US"/>
        </a:p>
      </dgm:t>
    </dgm:pt>
    <dgm:pt modelId="{7B7B35FE-55C1-4EBB-8397-B55F2350E954}">
      <dgm:prSet phldrT="[Text]" custT="1"/>
      <dgm:spPr/>
      <dgm:t>
        <a:bodyPr/>
        <a:lstStyle/>
        <a:p>
          <a:r>
            <a:rPr lang="es-EC" sz="1400" dirty="0">
              <a:latin typeface="Arial" panose="020B0604020202020204" pitchFamily="34" charset="0"/>
              <a:cs typeface="Arial" panose="020B0604020202020204" pitchFamily="34" charset="0"/>
            </a:rPr>
            <a:t>Esquema de vacunación</a:t>
          </a:r>
          <a:endParaRPr lang="en-US" sz="1400" dirty="0">
            <a:latin typeface="Arial" panose="020B0604020202020204" pitchFamily="34" charset="0"/>
            <a:cs typeface="Arial" panose="020B0604020202020204" pitchFamily="34" charset="0"/>
          </a:endParaRPr>
        </a:p>
      </dgm:t>
    </dgm:pt>
    <dgm:pt modelId="{7306CABA-5A80-4782-8532-487B3A5E10F5}" type="parTrans" cxnId="{22DE69BE-AF37-43AB-B234-0360845840B9}">
      <dgm:prSet/>
      <dgm:spPr/>
      <dgm:t>
        <a:bodyPr/>
        <a:lstStyle/>
        <a:p>
          <a:endParaRPr lang="en-US"/>
        </a:p>
      </dgm:t>
    </dgm:pt>
    <dgm:pt modelId="{8B9AA31D-51A9-4E44-8BD8-79C9769CA386}" type="sibTrans" cxnId="{22DE69BE-AF37-43AB-B234-0360845840B9}">
      <dgm:prSet/>
      <dgm:spPr/>
      <dgm:t>
        <a:bodyPr/>
        <a:lstStyle/>
        <a:p>
          <a:endParaRPr lang="en-US"/>
        </a:p>
      </dgm:t>
    </dgm:pt>
    <dgm:pt modelId="{2606331C-4AFD-44D6-81B6-BF3580EAA91B}">
      <dgm:prSet phldrT="[Text]" custT="1"/>
      <dgm:spPr/>
      <dgm:t>
        <a:bodyPr/>
        <a:lstStyle/>
        <a:p>
          <a:r>
            <a:rPr lang="es-EC" sz="1400" dirty="0">
              <a:latin typeface="Arial" panose="020B0604020202020204" pitchFamily="34" charset="0"/>
              <a:cs typeface="Arial" panose="020B0604020202020204" pitchFamily="34" charset="0"/>
            </a:rPr>
            <a:t>ESTRATEGIA</a:t>
          </a:r>
          <a:endParaRPr lang="en-US" sz="1400" dirty="0">
            <a:latin typeface="Arial" panose="020B0604020202020204" pitchFamily="34" charset="0"/>
            <a:cs typeface="Arial" panose="020B0604020202020204" pitchFamily="34" charset="0"/>
          </a:endParaRPr>
        </a:p>
      </dgm:t>
    </dgm:pt>
    <dgm:pt modelId="{40473674-C21F-4ED8-84AB-53FF8AF5F0AC}" type="parTrans" cxnId="{80BE7271-1984-4C46-B3EC-7B7ACDA5F503}">
      <dgm:prSet/>
      <dgm:spPr/>
      <dgm:t>
        <a:bodyPr/>
        <a:lstStyle/>
        <a:p>
          <a:endParaRPr lang="en-US"/>
        </a:p>
      </dgm:t>
    </dgm:pt>
    <dgm:pt modelId="{82207A1B-DEBA-4705-AC3C-73FD1489034B}" type="sibTrans" cxnId="{80BE7271-1984-4C46-B3EC-7B7ACDA5F503}">
      <dgm:prSet/>
      <dgm:spPr/>
      <dgm:t>
        <a:bodyPr/>
        <a:lstStyle/>
        <a:p>
          <a:endParaRPr lang="en-US"/>
        </a:p>
      </dgm:t>
    </dgm:pt>
    <dgm:pt modelId="{92C4B60F-7ACD-4D28-A082-223A68E98829}">
      <dgm:prSet phldrT="[Text]" custT="1"/>
      <dgm:spPr/>
      <dgm:t>
        <a:bodyPr/>
        <a:lstStyle/>
        <a:p>
          <a:endParaRPr lang="en-US" sz="1400" dirty="0">
            <a:latin typeface="Arial" panose="020B0604020202020204" pitchFamily="34" charset="0"/>
            <a:cs typeface="Arial" panose="020B0604020202020204" pitchFamily="34" charset="0"/>
          </a:endParaRPr>
        </a:p>
      </dgm:t>
    </dgm:pt>
    <dgm:pt modelId="{F3FF4B74-DFBE-4B23-A869-4FE1215C83D7}" type="parTrans" cxnId="{52FFBF46-63B1-4F5B-B26E-8D5B3BC71386}">
      <dgm:prSet/>
      <dgm:spPr/>
      <dgm:t>
        <a:bodyPr/>
        <a:lstStyle/>
        <a:p>
          <a:endParaRPr lang="en-US"/>
        </a:p>
      </dgm:t>
    </dgm:pt>
    <dgm:pt modelId="{DA515EB2-ED31-45D4-8BE5-4943C9B472D3}" type="sibTrans" cxnId="{52FFBF46-63B1-4F5B-B26E-8D5B3BC71386}">
      <dgm:prSet/>
      <dgm:spPr/>
      <dgm:t>
        <a:bodyPr/>
        <a:lstStyle/>
        <a:p>
          <a:endParaRPr lang="en-US"/>
        </a:p>
      </dgm:t>
    </dgm:pt>
    <dgm:pt modelId="{AF9CD519-72B6-4621-AA89-CEA320D19651}">
      <dgm:prSet phldrT="[Text]" custT="1"/>
      <dgm:spPr/>
      <dgm:t>
        <a:bodyPr/>
        <a:lstStyle/>
        <a:p>
          <a:r>
            <a:rPr lang="es-EC" sz="1400" dirty="0">
              <a:latin typeface="Arial" panose="020B0604020202020204" pitchFamily="34" charset="0"/>
              <a:cs typeface="Arial" panose="020B0604020202020204" pitchFamily="34" charset="0"/>
            </a:rPr>
            <a:t>Uso de Equipo de protección </a:t>
          </a:r>
          <a:endParaRPr lang="en-US" sz="1400" dirty="0">
            <a:latin typeface="Arial" panose="020B0604020202020204" pitchFamily="34" charset="0"/>
            <a:cs typeface="Arial" panose="020B0604020202020204" pitchFamily="34" charset="0"/>
          </a:endParaRPr>
        </a:p>
      </dgm:t>
    </dgm:pt>
    <dgm:pt modelId="{6CCE14E6-DCE2-4536-81F7-13A544B7F89C}" type="parTrans" cxnId="{B1B28B45-B30E-4EB0-B6D1-8F4C7EB6C85C}">
      <dgm:prSet/>
      <dgm:spPr/>
      <dgm:t>
        <a:bodyPr/>
        <a:lstStyle/>
        <a:p>
          <a:endParaRPr lang="en-US"/>
        </a:p>
      </dgm:t>
    </dgm:pt>
    <dgm:pt modelId="{00A47FFE-A3D9-4290-AA7E-1988F27D5D72}" type="sibTrans" cxnId="{B1B28B45-B30E-4EB0-B6D1-8F4C7EB6C85C}">
      <dgm:prSet/>
      <dgm:spPr/>
      <dgm:t>
        <a:bodyPr/>
        <a:lstStyle/>
        <a:p>
          <a:endParaRPr lang="en-US"/>
        </a:p>
      </dgm:t>
    </dgm:pt>
    <dgm:pt modelId="{EF82AFD6-B046-4EB1-87DE-38EC6A0CAC05}">
      <dgm:prSet phldrT="[Text]" custT="1"/>
      <dgm:spPr/>
      <dgm:t>
        <a:bodyPr/>
        <a:lstStyle/>
        <a:p>
          <a:endParaRPr lang="en-US" sz="1400" dirty="0"/>
        </a:p>
      </dgm:t>
    </dgm:pt>
    <dgm:pt modelId="{300467E7-84F1-44C7-9121-FAB393929071}" type="parTrans" cxnId="{C71C09C7-0737-498B-BD99-2003A2BBCACB}">
      <dgm:prSet/>
      <dgm:spPr/>
      <dgm:t>
        <a:bodyPr/>
        <a:lstStyle/>
        <a:p>
          <a:endParaRPr lang="en-US"/>
        </a:p>
      </dgm:t>
    </dgm:pt>
    <dgm:pt modelId="{A89ED94D-988B-437B-8D05-3D943F2B6E15}" type="sibTrans" cxnId="{C71C09C7-0737-498B-BD99-2003A2BBCACB}">
      <dgm:prSet/>
      <dgm:spPr/>
      <dgm:t>
        <a:bodyPr/>
        <a:lstStyle/>
        <a:p>
          <a:endParaRPr lang="en-US"/>
        </a:p>
      </dgm:t>
    </dgm:pt>
    <dgm:pt modelId="{BFED89AE-29D6-428F-9358-C2DC23FC6EFE}">
      <dgm:prSet phldrT="[Text]" custT="1"/>
      <dgm:spPr/>
      <dgm:t>
        <a:bodyPr/>
        <a:lstStyle/>
        <a:p>
          <a:r>
            <a:rPr lang="es-EC" sz="1400" dirty="0">
              <a:latin typeface="Arial" panose="020B0604020202020204" pitchFamily="34" charset="0"/>
              <a:cs typeface="Arial" panose="020B0604020202020204" pitchFamily="34" charset="0"/>
            </a:rPr>
            <a:t> Hombres, 20 a 49 años </a:t>
          </a:r>
          <a:endParaRPr lang="en-US" sz="1400" dirty="0">
            <a:latin typeface="Arial" panose="020B0604020202020204" pitchFamily="34" charset="0"/>
            <a:cs typeface="Arial" panose="020B0604020202020204" pitchFamily="34" charset="0"/>
          </a:endParaRPr>
        </a:p>
      </dgm:t>
    </dgm:pt>
    <dgm:pt modelId="{D7C8D235-D3BC-4EF3-AB39-1E0AC415934A}" type="parTrans" cxnId="{A7B5BD44-6C90-49FA-8B85-CFF971FDCDFE}">
      <dgm:prSet/>
      <dgm:spPr/>
      <dgm:t>
        <a:bodyPr/>
        <a:lstStyle/>
        <a:p>
          <a:endParaRPr lang="en-US"/>
        </a:p>
      </dgm:t>
    </dgm:pt>
    <dgm:pt modelId="{D497B3DF-FD2A-4CCB-8636-7738863AAEAA}" type="sibTrans" cxnId="{A7B5BD44-6C90-49FA-8B85-CFF971FDCDFE}">
      <dgm:prSet/>
      <dgm:spPr/>
      <dgm:t>
        <a:bodyPr/>
        <a:lstStyle/>
        <a:p>
          <a:endParaRPr lang="en-US"/>
        </a:p>
      </dgm:t>
    </dgm:pt>
    <dgm:pt modelId="{5445D133-15C4-47B6-98C2-FB31AA0932DE}">
      <dgm:prSet phldrT="[Text]" custT="1"/>
      <dgm:spPr/>
      <dgm:t>
        <a:bodyPr/>
        <a:lstStyle/>
        <a:p>
          <a:r>
            <a:rPr lang="es-EC" sz="1400" dirty="0">
              <a:latin typeface="Arial" panose="020B0604020202020204" pitchFamily="34" charset="0"/>
              <a:cs typeface="Arial" panose="020B0604020202020204" pitchFamily="34" charset="0"/>
            </a:rPr>
            <a:t>Vía parenteral </a:t>
          </a:r>
          <a:endParaRPr lang="en-US" sz="1400" dirty="0">
            <a:latin typeface="Arial" panose="020B0604020202020204" pitchFamily="34" charset="0"/>
            <a:cs typeface="Arial" panose="020B0604020202020204" pitchFamily="34" charset="0"/>
          </a:endParaRPr>
        </a:p>
      </dgm:t>
    </dgm:pt>
    <dgm:pt modelId="{CBEC7C61-2374-4DB7-BB45-F2FD9C916EB0}" type="parTrans" cxnId="{37687033-1974-4E80-8F00-9D9F2A702B1A}">
      <dgm:prSet/>
      <dgm:spPr/>
      <dgm:t>
        <a:bodyPr/>
        <a:lstStyle/>
        <a:p>
          <a:endParaRPr lang="en-US"/>
        </a:p>
      </dgm:t>
    </dgm:pt>
    <dgm:pt modelId="{1DBA0A14-4E43-4CE4-92A0-4F913B8A192F}" type="sibTrans" cxnId="{37687033-1974-4E80-8F00-9D9F2A702B1A}">
      <dgm:prSet/>
      <dgm:spPr/>
      <dgm:t>
        <a:bodyPr/>
        <a:lstStyle/>
        <a:p>
          <a:endParaRPr lang="en-US"/>
        </a:p>
      </dgm:t>
    </dgm:pt>
    <dgm:pt modelId="{F90AF155-A9BA-4CEE-BA14-CB65DE0B4194}">
      <dgm:prSet phldrT="[Text]" custT="1"/>
      <dgm:spPr/>
      <dgm:t>
        <a:bodyPr/>
        <a:lstStyle/>
        <a:p>
          <a:endParaRPr lang="en-US" sz="1400" dirty="0">
            <a:latin typeface="Arial" panose="020B0604020202020204" pitchFamily="34" charset="0"/>
            <a:cs typeface="Arial" panose="020B0604020202020204" pitchFamily="34" charset="0"/>
          </a:endParaRPr>
        </a:p>
      </dgm:t>
    </dgm:pt>
    <dgm:pt modelId="{8AACFEEC-C182-4B88-87F9-93A885A3E5DE}" type="parTrans" cxnId="{964600E6-54AD-4879-BF3C-EE6913E2CB4F}">
      <dgm:prSet/>
      <dgm:spPr/>
      <dgm:t>
        <a:bodyPr/>
        <a:lstStyle/>
        <a:p>
          <a:endParaRPr lang="en-US"/>
        </a:p>
      </dgm:t>
    </dgm:pt>
    <dgm:pt modelId="{3CEB9639-DD37-4A77-9F88-CFC5A0A1BD9B}" type="sibTrans" cxnId="{964600E6-54AD-4879-BF3C-EE6913E2CB4F}">
      <dgm:prSet/>
      <dgm:spPr/>
      <dgm:t>
        <a:bodyPr/>
        <a:lstStyle/>
        <a:p>
          <a:endParaRPr lang="en-US"/>
        </a:p>
      </dgm:t>
    </dgm:pt>
    <dgm:pt modelId="{DC094A8D-CC29-4F7C-8B17-DCC522707433}">
      <dgm:prSet phldrT="[Text]" custT="1"/>
      <dgm:spPr/>
      <dgm:t>
        <a:bodyPr/>
        <a:lstStyle/>
        <a:p>
          <a:endParaRPr lang="en-US" sz="1400" dirty="0">
            <a:latin typeface="Arial" panose="020B0604020202020204" pitchFamily="34" charset="0"/>
            <a:cs typeface="Arial" panose="020B0604020202020204" pitchFamily="34" charset="0"/>
          </a:endParaRPr>
        </a:p>
      </dgm:t>
    </dgm:pt>
    <dgm:pt modelId="{314D18C1-C5EA-45D4-A2D2-EE7215F3BE6F}" type="parTrans" cxnId="{C125A0D0-DFEC-4727-948B-88046C72C4B4}">
      <dgm:prSet/>
      <dgm:spPr/>
      <dgm:t>
        <a:bodyPr/>
        <a:lstStyle/>
        <a:p>
          <a:endParaRPr lang="en-US"/>
        </a:p>
      </dgm:t>
    </dgm:pt>
    <dgm:pt modelId="{A8A11B97-ECB7-4A62-AE4A-3088F1CD2FE4}" type="sibTrans" cxnId="{C125A0D0-DFEC-4727-948B-88046C72C4B4}">
      <dgm:prSet/>
      <dgm:spPr/>
      <dgm:t>
        <a:bodyPr/>
        <a:lstStyle/>
        <a:p>
          <a:endParaRPr lang="en-US"/>
        </a:p>
      </dgm:t>
    </dgm:pt>
    <dgm:pt modelId="{13EA886E-B8C6-41F4-A43D-9C099CC7D2A2}">
      <dgm:prSet phldrT="[Text]" custT="1"/>
      <dgm:spPr/>
      <dgm:t>
        <a:bodyPr/>
        <a:lstStyle/>
        <a:p>
          <a:r>
            <a:rPr lang="es-EC" sz="1400" dirty="0">
              <a:latin typeface="Arial" panose="020B0604020202020204" pitchFamily="34" charset="0"/>
              <a:cs typeface="Arial" panose="020B0604020202020204" pitchFamily="34" charset="0"/>
            </a:rPr>
            <a:t>Portador asintomático por largo tiempo</a:t>
          </a:r>
          <a:endParaRPr lang="en-US" sz="1400" dirty="0">
            <a:latin typeface="Arial" panose="020B0604020202020204" pitchFamily="34" charset="0"/>
            <a:cs typeface="Arial" panose="020B0604020202020204" pitchFamily="34" charset="0"/>
          </a:endParaRPr>
        </a:p>
      </dgm:t>
    </dgm:pt>
    <dgm:pt modelId="{88FAA009-7FF7-46DB-B3E3-66E25F405791}" type="parTrans" cxnId="{E83567D6-5221-41C3-8FAE-0154DD908648}">
      <dgm:prSet/>
      <dgm:spPr/>
      <dgm:t>
        <a:bodyPr/>
        <a:lstStyle/>
        <a:p>
          <a:endParaRPr lang="en-US"/>
        </a:p>
      </dgm:t>
    </dgm:pt>
    <dgm:pt modelId="{EFF2C15D-F5BD-4068-A2D3-DE3406D38788}" type="sibTrans" cxnId="{E83567D6-5221-41C3-8FAE-0154DD908648}">
      <dgm:prSet/>
      <dgm:spPr/>
      <dgm:t>
        <a:bodyPr/>
        <a:lstStyle/>
        <a:p>
          <a:endParaRPr lang="en-US"/>
        </a:p>
      </dgm:t>
    </dgm:pt>
    <dgm:pt modelId="{04606860-3F4F-48C6-BC12-82392FEC7390}">
      <dgm:prSet phldrT="[Text]" custT="1"/>
      <dgm:spPr/>
      <dgm:t>
        <a:bodyPr/>
        <a:lstStyle/>
        <a:p>
          <a:r>
            <a:rPr lang="es-EC" sz="1400" dirty="0">
              <a:latin typeface="Arial" panose="020B0604020202020204" pitchFamily="34" charset="0"/>
              <a:cs typeface="Arial" panose="020B0604020202020204" pitchFamily="34" charset="0"/>
            </a:rPr>
            <a:t>Desarrollo de  enfermedades crónicas</a:t>
          </a:r>
          <a:endParaRPr lang="en-US" sz="1400" dirty="0">
            <a:latin typeface="Arial" panose="020B0604020202020204" pitchFamily="34" charset="0"/>
            <a:cs typeface="Arial" panose="020B0604020202020204" pitchFamily="34" charset="0"/>
          </a:endParaRPr>
        </a:p>
      </dgm:t>
    </dgm:pt>
    <dgm:pt modelId="{A2199979-6C3D-4B48-9ABF-8A76C7EEEF6F}" type="parTrans" cxnId="{65D67841-0F27-4A05-A027-34C7E184BDE9}">
      <dgm:prSet/>
      <dgm:spPr/>
      <dgm:t>
        <a:bodyPr/>
        <a:lstStyle/>
        <a:p>
          <a:endParaRPr lang="en-US"/>
        </a:p>
      </dgm:t>
    </dgm:pt>
    <dgm:pt modelId="{FD248123-16DC-4AEA-8741-A85B4C89F991}" type="sibTrans" cxnId="{65D67841-0F27-4A05-A027-34C7E184BDE9}">
      <dgm:prSet/>
      <dgm:spPr/>
      <dgm:t>
        <a:bodyPr/>
        <a:lstStyle/>
        <a:p>
          <a:endParaRPr lang="en-US"/>
        </a:p>
      </dgm:t>
    </dgm:pt>
    <dgm:pt modelId="{9A316F8D-0E03-4AC0-B69C-A1BD45663289}">
      <dgm:prSet phldrT="[Text]" custT="1"/>
      <dgm:spPr/>
      <dgm:t>
        <a:bodyPr/>
        <a:lstStyle/>
        <a:p>
          <a:r>
            <a:rPr lang="es-EC" sz="1400" dirty="0">
              <a:latin typeface="Arial" panose="020B0604020202020204" pitchFamily="34" charset="0"/>
              <a:cs typeface="Arial" panose="020B0604020202020204" pitchFamily="34" charset="0"/>
            </a:rPr>
            <a:t>Uso de equipo de protección </a:t>
          </a:r>
          <a:endParaRPr lang="en-US" sz="1400" dirty="0">
            <a:latin typeface="Arial" panose="020B0604020202020204" pitchFamily="34" charset="0"/>
            <a:cs typeface="Arial" panose="020B0604020202020204" pitchFamily="34" charset="0"/>
          </a:endParaRPr>
        </a:p>
      </dgm:t>
    </dgm:pt>
    <dgm:pt modelId="{438D23C2-7A70-4486-B198-2DD7D34254BC}" type="parTrans" cxnId="{5478FE0E-C09F-4B24-8827-6795C427AB47}">
      <dgm:prSet/>
      <dgm:spPr/>
      <dgm:t>
        <a:bodyPr/>
        <a:lstStyle/>
        <a:p>
          <a:endParaRPr lang="en-US"/>
        </a:p>
      </dgm:t>
    </dgm:pt>
    <dgm:pt modelId="{A45FE51E-405C-4582-877A-A7CE4D257BE3}" type="sibTrans" cxnId="{5478FE0E-C09F-4B24-8827-6795C427AB47}">
      <dgm:prSet/>
      <dgm:spPr/>
      <dgm:t>
        <a:bodyPr/>
        <a:lstStyle/>
        <a:p>
          <a:endParaRPr lang="en-US"/>
        </a:p>
      </dgm:t>
    </dgm:pt>
    <dgm:pt modelId="{BE9DCDAA-05DB-42AA-B7E1-58EE1A3374E1}">
      <dgm:prSet phldrT="[Text]" custT="1"/>
      <dgm:spPr/>
      <dgm:t>
        <a:bodyPr/>
        <a:lstStyle/>
        <a:p>
          <a:r>
            <a:rPr lang="es-EC" sz="1400" dirty="0" err="1">
              <a:latin typeface="Arial" panose="020B0604020202020204" pitchFamily="34" charset="0"/>
              <a:cs typeface="Arial" panose="020B0604020202020204" pitchFamily="34" charset="0"/>
            </a:rPr>
            <a:t>Via</a:t>
          </a:r>
          <a:r>
            <a:rPr lang="es-EC" sz="1400" dirty="0">
              <a:latin typeface="Arial" panose="020B0604020202020204" pitchFamily="34" charset="0"/>
              <a:cs typeface="Arial" panose="020B0604020202020204" pitchFamily="34" charset="0"/>
            </a:rPr>
            <a:t> parenteral </a:t>
          </a:r>
          <a:endParaRPr lang="en-US" sz="1400" dirty="0">
            <a:latin typeface="Arial" panose="020B0604020202020204" pitchFamily="34" charset="0"/>
            <a:cs typeface="Arial" panose="020B0604020202020204" pitchFamily="34" charset="0"/>
          </a:endParaRPr>
        </a:p>
      </dgm:t>
    </dgm:pt>
    <dgm:pt modelId="{C326C525-8275-414C-8B1D-9EA28D2988F5}" type="parTrans" cxnId="{15AB7AAE-DD9D-4CB3-9367-F5FEAD42FE31}">
      <dgm:prSet/>
      <dgm:spPr/>
      <dgm:t>
        <a:bodyPr/>
        <a:lstStyle/>
        <a:p>
          <a:endParaRPr lang="en-US"/>
        </a:p>
      </dgm:t>
    </dgm:pt>
    <dgm:pt modelId="{BD4FC7F8-6198-4A3A-AF0E-3D369AF7F498}" type="sibTrans" cxnId="{15AB7AAE-DD9D-4CB3-9367-F5FEAD42FE31}">
      <dgm:prSet/>
      <dgm:spPr/>
      <dgm:t>
        <a:bodyPr/>
        <a:lstStyle/>
        <a:p>
          <a:endParaRPr lang="en-US"/>
        </a:p>
      </dgm:t>
    </dgm:pt>
    <dgm:pt modelId="{C194C46D-E3A1-427F-9C47-F1F2B9C3D707}">
      <dgm:prSet phldrT="[Text]" custT="1"/>
      <dgm:spPr/>
      <dgm:t>
        <a:bodyPr/>
        <a:lstStyle/>
        <a:p>
          <a:r>
            <a:rPr lang="es-EC" sz="1400" dirty="0">
              <a:latin typeface="Arial" panose="020B0604020202020204" pitchFamily="34" charset="0"/>
              <a:cs typeface="Arial" panose="020B0604020202020204" pitchFamily="34" charset="0"/>
            </a:rPr>
            <a:t>ESTRATEGIA </a:t>
          </a:r>
          <a:endParaRPr lang="en-US" sz="1400" dirty="0">
            <a:latin typeface="Arial" panose="020B0604020202020204" pitchFamily="34" charset="0"/>
            <a:cs typeface="Arial" panose="020B0604020202020204" pitchFamily="34" charset="0"/>
          </a:endParaRPr>
        </a:p>
      </dgm:t>
    </dgm:pt>
    <dgm:pt modelId="{26EB7246-56B9-4EE6-8986-6891CA57E096}" type="parTrans" cxnId="{56AC397E-9513-4AE6-9FC0-7415D20F29DA}">
      <dgm:prSet/>
      <dgm:spPr/>
      <dgm:t>
        <a:bodyPr/>
        <a:lstStyle/>
        <a:p>
          <a:endParaRPr lang="en-US"/>
        </a:p>
      </dgm:t>
    </dgm:pt>
    <dgm:pt modelId="{0EA0A511-3353-4F7C-B08C-4706D76BB74A}" type="sibTrans" cxnId="{56AC397E-9513-4AE6-9FC0-7415D20F29DA}">
      <dgm:prSet/>
      <dgm:spPr/>
      <dgm:t>
        <a:bodyPr/>
        <a:lstStyle/>
        <a:p>
          <a:endParaRPr lang="en-US"/>
        </a:p>
      </dgm:t>
    </dgm:pt>
    <dgm:pt modelId="{48DCA798-2939-4237-B2D9-34F73C78A725}">
      <dgm:prSet phldrT="[Text]" custT="1"/>
      <dgm:spPr/>
      <dgm:t>
        <a:bodyPr/>
        <a:lstStyle/>
        <a:p>
          <a:endParaRPr lang="en-US" sz="1400" dirty="0">
            <a:latin typeface="Arial" panose="020B0604020202020204" pitchFamily="34" charset="0"/>
            <a:cs typeface="Arial" panose="020B0604020202020204" pitchFamily="34" charset="0"/>
          </a:endParaRPr>
        </a:p>
      </dgm:t>
    </dgm:pt>
    <dgm:pt modelId="{489BBC6C-7758-4181-BF56-F2263C071E71}" type="parTrans" cxnId="{6CD2AFBD-7D96-4E0D-AD1B-EA0DF7BBF8E0}">
      <dgm:prSet/>
      <dgm:spPr/>
      <dgm:t>
        <a:bodyPr/>
        <a:lstStyle/>
        <a:p>
          <a:endParaRPr lang="en-US"/>
        </a:p>
      </dgm:t>
    </dgm:pt>
    <dgm:pt modelId="{BEF8591A-7269-407B-86CC-C7F1FD8B6AAC}" type="sibTrans" cxnId="{6CD2AFBD-7D96-4E0D-AD1B-EA0DF7BBF8E0}">
      <dgm:prSet/>
      <dgm:spPr/>
      <dgm:t>
        <a:bodyPr/>
        <a:lstStyle/>
        <a:p>
          <a:endParaRPr lang="en-US"/>
        </a:p>
      </dgm:t>
    </dgm:pt>
    <dgm:pt modelId="{3FD8E8E5-E551-463A-B933-0D1B9044B4EF}">
      <dgm:prSet phldrT="[Text]" custT="1"/>
      <dgm:spPr/>
      <dgm:t>
        <a:bodyPr/>
        <a:lstStyle/>
        <a:p>
          <a:r>
            <a:rPr lang="es-EC" sz="1400" dirty="0">
              <a:latin typeface="Arial" panose="020B0604020202020204" pitchFamily="34" charset="0"/>
              <a:cs typeface="Arial" panose="020B0604020202020204" pitchFamily="34" charset="0"/>
            </a:rPr>
            <a:t>Prevención primaria </a:t>
          </a:r>
          <a:endParaRPr lang="en-US" sz="1400" dirty="0">
            <a:latin typeface="Arial" panose="020B0604020202020204" pitchFamily="34" charset="0"/>
            <a:cs typeface="Arial" panose="020B0604020202020204" pitchFamily="34" charset="0"/>
          </a:endParaRPr>
        </a:p>
      </dgm:t>
    </dgm:pt>
    <dgm:pt modelId="{B2EB54E9-501F-4894-9663-0E76662B7C86}" type="parTrans" cxnId="{082E958D-F643-42C2-B3E6-AB9E59925A96}">
      <dgm:prSet/>
      <dgm:spPr/>
      <dgm:t>
        <a:bodyPr/>
        <a:lstStyle/>
        <a:p>
          <a:endParaRPr lang="en-US"/>
        </a:p>
      </dgm:t>
    </dgm:pt>
    <dgm:pt modelId="{4D3FFF02-EC84-4AD4-B8C0-5DFC520467DD}" type="sibTrans" cxnId="{082E958D-F643-42C2-B3E6-AB9E59925A96}">
      <dgm:prSet/>
      <dgm:spPr/>
      <dgm:t>
        <a:bodyPr/>
        <a:lstStyle/>
        <a:p>
          <a:endParaRPr lang="en-US"/>
        </a:p>
      </dgm:t>
    </dgm:pt>
    <dgm:pt modelId="{1027F3BA-B362-4834-9DB5-EFBF199ABB5C}">
      <dgm:prSet phldrT="[Text]" custT="1"/>
      <dgm:spPr/>
      <dgm:t>
        <a:bodyPr/>
        <a:lstStyle/>
        <a:p>
          <a:r>
            <a:rPr lang="es-EC" sz="1400" dirty="0">
              <a:latin typeface="Arial" panose="020B0604020202020204" pitchFamily="34" charset="0"/>
              <a:cs typeface="Arial" panose="020B0604020202020204" pitchFamily="34" charset="0"/>
            </a:rPr>
            <a:t>No posee vacuna en preexposición </a:t>
          </a:r>
          <a:endParaRPr lang="en-US" sz="1400" dirty="0">
            <a:latin typeface="Arial" panose="020B0604020202020204" pitchFamily="34" charset="0"/>
            <a:cs typeface="Arial" panose="020B0604020202020204" pitchFamily="34" charset="0"/>
          </a:endParaRPr>
        </a:p>
      </dgm:t>
    </dgm:pt>
    <dgm:pt modelId="{524D57F4-1043-4560-A4F8-D9C64E453C0F}" type="parTrans" cxnId="{FAE437E5-4CCA-499A-91E7-FBFCEABB5E76}">
      <dgm:prSet/>
      <dgm:spPr/>
      <dgm:t>
        <a:bodyPr/>
        <a:lstStyle/>
        <a:p>
          <a:endParaRPr lang="en-US"/>
        </a:p>
      </dgm:t>
    </dgm:pt>
    <dgm:pt modelId="{42D8A120-879B-4501-A99E-150614C25FF3}" type="sibTrans" cxnId="{FAE437E5-4CCA-499A-91E7-FBFCEABB5E76}">
      <dgm:prSet/>
      <dgm:spPr/>
      <dgm:t>
        <a:bodyPr/>
        <a:lstStyle/>
        <a:p>
          <a:endParaRPr lang="en-US"/>
        </a:p>
      </dgm:t>
    </dgm:pt>
    <dgm:pt modelId="{CB0D4ACB-B379-4028-8748-89CC958B0E1A}">
      <dgm:prSet phldrT="[Text]" custT="1"/>
      <dgm:spPr/>
      <dgm:t>
        <a:bodyPr/>
        <a:lstStyle/>
        <a:p>
          <a:r>
            <a:rPr lang="es-EC" sz="1400" dirty="0">
              <a:latin typeface="Arial" panose="020B0604020202020204" pitchFamily="34" charset="0"/>
              <a:cs typeface="Arial" panose="020B0604020202020204" pitchFamily="34" charset="0"/>
            </a:rPr>
            <a:t>Prevención primaria </a:t>
          </a:r>
          <a:endParaRPr lang="en-US" sz="1400" dirty="0">
            <a:latin typeface="Arial" panose="020B0604020202020204" pitchFamily="34" charset="0"/>
            <a:cs typeface="Arial" panose="020B0604020202020204" pitchFamily="34" charset="0"/>
          </a:endParaRPr>
        </a:p>
      </dgm:t>
    </dgm:pt>
    <dgm:pt modelId="{177DB5A5-D1F0-48AE-A458-1F5911112CAB}" type="parTrans" cxnId="{33E5229B-46D7-486D-833A-8777D36D810C}">
      <dgm:prSet/>
      <dgm:spPr/>
      <dgm:t>
        <a:bodyPr/>
        <a:lstStyle/>
        <a:p>
          <a:endParaRPr lang="es-MX"/>
        </a:p>
      </dgm:t>
    </dgm:pt>
    <dgm:pt modelId="{D1E23594-7E44-44D8-AF4C-E2679D4A6A2F}" type="sibTrans" cxnId="{33E5229B-46D7-486D-833A-8777D36D810C}">
      <dgm:prSet/>
      <dgm:spPr/>
      <dgm:t>
        <a:bodyPr/>
        <a:lstStyle/>
        <a:p>
          <a:endParaRPr lang="es-MX"/>
        </a:p>
      </dgm:t>
    </dgm:pt>
    <dgm:pt modelId="{096429C9-A345-4DDC-AD27-EDFD92DE24D8}">
      <dgm:prSet phldrT="[Text]" custT="1"/>
      <dgm:spPr/>
      <dgm:t>
        <a:bodyPr/>
        <a:lstStyle/>
        <a:p>
          <a:r>
            <a:rPr lang="es-EC" sz="1400" dirty="0">
              <a:latin typeface="Arial" panose="020B0604020202020204" pitchFamily="34" charset="0"/>
              <a:cs typeface="Arial" panose="020B0604020202020204" pitchFamily="34" charset="0"/>
            </a:rPr>
            <a:t>Uso de  equipo de protección personal</a:t>
          </a:r>
          <a:endParaRPr lang="en-US" sz="1400" dirty="0">
            <a:latin typeface="Arial" panose="020B0604020202020204" pitchFamily="34" charset="0"/>
            <a:cs typeface="Arial" panose="020B0604020202020204" pitchFamily="34" charset="0"/>
          </a:endParaRPr>
        </a:p>
      </dgm:t>
    </dgm:pt>
    <dgm:pt modelId="{4B1CEFFA-C7E1-4793-8816-A268B8E7F69B}" type="parTrans" cxnId="{A9D1D7E3-DEC1-4487-86BB-5744C359A49C}">
      <dgm:prSet/>
      <dgm:spPr/>
      <dgm:t>
        <a:bodyPr/>
        <a:lstStyle/>
        <a:p>
          <a:endParaRPr lang="es-MX"/>
        </a:p>
      </dgm:t>
    </dgm:pt>
    <dgm:pt modelId="{A621250B-BC4A-45F3-AE09-7C3BCD79E15E}" type="sibTrans" cxnId="{A9D1D7E3-DEC1-4487-86BB-5744C359A49C}">
      <dgm:prSet/>
      <dgm:spPr/>
      <dgm:t>
        <a:bodyPr/>
        <a:lstStyle/>
        <a:p>
          <a:endParaRPr lang="es-MX"/>
        </a:p>
      </dgm:t>
    </dgm:pt>
    <dgm:pt modelId="{13572FE9-1FB3-413A-8A10-A87E267C3453}">
      <dgm:prSet phldrT="[Text]" custT="1"/>
      <dgm:spPr/>
      <dgm:t>
        <a:bodyPr/>
        <a:lstStyle/>
        <a:p>
          <a:r>
            <a:rPr lang="es-EC" sz="1400" dirty="0">
              <a:latin typeface="Arial" panose="020B0604020202020204" pitchFamily="34" charset="0"/>
              <a:cs typeface="Arial" panose="020B0604020202020204" pitchFamily="34" charset="0"/>
            </a:rPr>
            <a:t>Uso de </a:t>
          </a:r>
          <a:r>
            <a:rPr lang="es-EC" sz="1400" dirty="0" smtClean="0">
              <a:latin typeface="Arial" panose="020B0604020202020204" pitchFamily="34" charset="0"/>
              <a:cs typeface="Arial" panose="020B0604020202020204" pitchFamily="34" charset="0"/>
            </a:rPr>
            <a:t>barreras </a:t>
          </a:r>
          <a:endParaRPr lang="en-US" sz="1400" dirty="0">
            <a:latin typeface="Arial" panose="020B0604020202020204" pitchFamily="34" charset="0"/>
            <a:cs typeface="Arial" panose="020B0604020202020204" pitchFamily="34" charset="0"/>
          </a:endParaRPr>
        </a:p>
      </dgm:t>
    </dgm:pt>
    <dgm:pt modelId="{6E6A830F-D7C8-4A4F-AF41-372C0DB33BBE}" type="parTrans" cxnId="{18DA2CCD-0D39-413E-B345-F2C609933E0D}">
      <dgm:prSet/>
      <dgm:spPr/>
      <dgm:t>
        <a:bodyPr/>
        <a:lstStyle/>
        <a:p>
          <a:endParaRPr lang="es-MX"/>
        </a:p>
      </dgm:t>
    </dgm:pt>
    <dgm:pt modelId="{6E93E3E2-25F6-4E03-8CBA-483114683393}" type="sibTrans" cxnId="{18DA2CCD-0D39-413E-B345-F2C609933E0D}">
      <dgm:prSet/>
      <dgm:spPr/>
      <dgm:t>
        <a:bodyPr/>
        <a:lstStyle/>
        <a:p>
          <a:endParaRPr lang="es-MX"/>
        </a:p>
      </dgm:t>
    </dgm:pt>
    <dgm:pt modelId="{FEF8FA4B-8080-4129-93CD-152C47652DCB}">
      <dgm:prSet phldrT="[Text]" custT="1"/>
      <dgm:spPr/>
      <dgm:t>
        <a:bodyPr/>
        <a:lstStyle/>
        <a:p>
          <a:r>
            <a:rPr lang="es-EC" sz="1400" dirty="0">
              <a:latin typeface="Arial" panose="020B0604020202020204" pitchFamily="34" charset="0"/>
              <a:cs typeface="Arial" panose="020B0604020202020204" pitchFamily="34" charset="0"/>
            </a:rPr>
            <a:t>Acceso a  retrovirales </a:t>
          </a:r>
          <a:endParaRPr lang="en-US" sz="1400" dirty="0">
            <a:latin typeface="Arial" panose="020B0604020202020204" pitchFamily="34" charset="0"/>
            <a:cs typeface="Arial" panose="020B0604020202020204" pitchFamily="34" charset="0"/>
          </a:endParaRPr>
        </a:p>
      </dgm:t>
    </dgm:pt>
    <dgm:pt modelId="{4494E661-662B-4106-91A2-1FE9F1368FE6}" type="parTrans" cxnId="{F91EC2AD-6853-40B6-B311-FBB33943B671}">
      <dgm:prSet/>
      <dgm:spPr/>
      <dgm:t>
        <a:bodyPr/>
        <a:lstStyle/>
        <a:p>
          <a:endParaRPr lang="es-MX"/>
        </a:p>
      </dgm:t>
    </dgm:pt>
    <dgm:pt modelId="{041BB686-904B-4927-A8F3-46C29B2DB038}" type="sibTrans" cxnId="{F91EC2AD-6853-40B6-B311-FBB33943B671}">
      <dgm:prSet/>
      <dgm:spPr/>
      <dgm:t>
        <a:bodyPr/>
        <a:lstStyle/>
        <a:p>
          <a:endParaRPr lang="es-MX"/>
        </a:p>
      </dgm:t>
    </dgm:pt>
    <dgm:pt modelId="{ABC664BE-3C0B-4E9F-ACCC-B6DB7F87AAC4}">
      <dgm:prSet phldrT="[Text]" custT="1"/>
      <dgm:spPr/>
      <dgm:t>
        <a:bodyPr/>
        <a:lstStyle/>
        <a:p>
          <a:r>
            <a:rPr lang="es-EC" sz="1400" dirty="0" err="1">
              <a:latin typeface="Arial" panose="020B0604020202020204" pitchFamily="34" charset="0"/>
              <a:cs typeface="Arial" panose="020B0604020202020204" pitchFamily="34" charset="0"/>
            </a:rPr>
            <a:t>Inyeccion</a:t>
          </a:r>
          <a:r>
            <a:rPr lang="es-EC" sz="1400" dirty="0">
              <a:latin typeface="Arial" panose="020B0604020202020204" pitchFamily="34" charset="0"/>
              <a:cs typeface="Arial" panose="020B0604020202020204" pitchFamily="34" charset="0"/>
            </a:rPr>
            <a:t> segura </a:t>
          </a:r>
          <a:endParaRPr lang="en-US" sz="1400" dirty="0">
            <a:latin typeface="Arial" panose="020B0604020202020204" pitchFamily="34" charset="0"/>
            <a:cs typeface="Arial" panose="020B0604020202020204" pitchFamily="34" charset="0"/>
          </a:endParaRPr>
        </a:p>
      </dgm:t>
    </dgm:pt>
    <dgm:pt modelId="{11ECE38D-F441-4C68-AAA5-A1D0E6CAAF00}" type="parTrans" cxnId="{7FCCB386-006F-4E84-B0F2-73124DD8B640}">
      <dgm:prSet/>
      <dgm:spPr/>
      <dgm:t>
        <a:bodyPr/>
        <a:lstStyle/>
        <a:p>
          <a:endParaRPr lang="es-MX"/>
        </a:p>
      </dgm:t>
    </dgm:pt>
    <dgm:pt modelId="{614E9B0D-76A3-4006-9E44-A135B37C2D95}" type="sibTrans" cxnId="{7FCCB386-006F-4E84-B0F2-73124DD8B640}">
      <dgm:prSet/>
      <dgm:spPr/>
      <dgm:t>
        <a:bodyPr/>
        <a:lstStyle/>
        <a:p>
          <a:endParaRPr lang="es-MX"/>
        </a:p>
      </dgm:t>
    </dgm:pt>
    <dgm:pt modelId="{9663E957-8077-479C-A214-9774C520321E}">
      <dgm:prSet phldrT="[Text]" custT="1"/>
      <dgm:spPr/>
      <dgm:t>
        <a:bodyPr/>
        <a:lstStyle/>
        <a:p>
          <a:r>
            <a:rPr lang="es-EC" sz="1400" dirty="0" smtClean="0">
              <a:latin typeface="Arial" panose="020B0604020202020204" pitchFamily="34" charset="0"/>
              <a:cs typeface="Arial" panose="020B0604020202020204" pitchFamily="34" charset="0"/>
            </a:rPr>
            <a:t>ESTRATEGIA </a:t>
          </a:r>
          <a:endParaRPr lang="en-US" sz="1400" dirty="0">
            <a:latin typeface="Arial" panose="020B0604020202020204" pitchFamily="34" charset="0"/>
            <a:cs typeface="Arial" panose="020B0604020202020204" pitchFamily="34" charset="0"/>
          </a:endParaRPr>
        </a:p>
      </dgm:t>
    </dgm:pt>
    <dgm:pt modelId="{001C0AD0-B3FB-457C-9CF2-65AD706F56B3}" type="parTrans" cxnId="{64610FB8-E9C1-4C77-98AE-E0F5CF768C8A}">
      <dgm:prSet/>
      <dgm:spPr/>
      <dgm:t>
        <a:bodyPr/>
        <a:lstStyle/>
        <a:p>
          <a:endParaRPr lang="es-MX"/>
        </a:p>
      </dgm:t>
    </dgm:pt>
    <dgm:pt modelId="{AAC05EFB-D66F-4187-80C8-7F064FBA7C34}" type="sibTrans" cxnId="{64610FB8-E9C1-4C77-98AE-E0F5CF768C8A}">
      <dgm:prSet/>
      <dgm:spPr/>
      <dgm:t>
        <a:bodyPr/>
        <a:lstStyle/>
        <a:p>
          <a:endParaRPr lang="es-MX"/>
        </a:p>
      </dgm:t>
    </dgm:pt>
    <dgm:pt modelId="{D2F636F6-5340-4CE5-9E26-53ABA3E690D8}">
      <dgm:prSet phldrT="[Text]" custT="1"/>
      <dgm:spPr/>
      <dgm:t>
        <a:bodyPr/>
        <a:lstStyle/>
        <a:p>
          <a:endParaRPr lang="en-US" sz="1400" dirty="0">
            <a:latin typeface="Arial" panose="020B0604020202020204" pitchFamily="34" charset="0"/>
            <a:cs typeface="Arial" panose="020B0604020202020204" pitchFamily="34" charset="0"/>
          </a:endParaRPr>
        </a:p>
      </dgm:t>
    </dgm:pt>
    <dgm:pt modelId="{407C3BF1-0A41-4EE2-9B66-28C462D77D15}" type="parTrans" cxnId="{93848DD6-FA33-41A4-B012-82B9B1E50CF3}">
      <dgm:prSet/>
      <dgm:spPr/>
      <dgm:t>
        <a:bodyPr/>
        <a:lstStyle/>
        <a:p>
          <a:endParaRPr lang="es-MX"/>
        </a:p>
      </dgm:t>
    </dgm:pt>
    <dgm:pt modelId="{FDD0AC80-1EDC-4E22-9067-132DE03B20A0}" type="sibTrans" cxnId="{93848DD6-FA33-41A4-B012-82B9B1E50CF3}">
      <dgm:prSet/>
      <dgm:spPr/>
      <dgm:t>
        <a:bodyPr/>
        <a:lstStyle/>
        <a:p>
          <a:endParaRPr lang="es-MX"/>
        </a:p>
      </dgm:t>
    </dgm:pt>
    <dgm:pt modelId="{7AA41FE7-49CC-49E6-8D62-C1E83C728CED}" type="pres">
      <dgm:prSet presAssocID="{B766F31B-A3F5-4F5A-97F4-BA820A3F7C37}" presName="linearFlow" presStyleCnt="0">
        <dgm:presLayoutVars>
          <dgm:dir/>
          <dgm:animLvl val="lvl"/>
          <dgm:resizeHandles/>
        </dgm:presLayoutVars>
      </dgm:prSet>
      <dgm:spPr/>
      <dgm:t>
        <a:bodyPr/>
        <a:lstStyle/>
        <a:p>
          <a:endParaRPr lang="es-MX"/>
        </a:p>
      </dgm:t>
    </dgm:pt>
    <dgm:pt modelId="{6C585624-2D25-4927-85EE-4F3B0F80EC84}" type="pres">
      <dgm:prSet presAssocID="{D2815A5C-7B3C-4579-A708-D016700ED9B8}" presName="compositeNode" presStyleCnt="0">
        <dgm:presLayoutVars>
          <dgm:bulletEnabled val="1"/>
        </dgm:presLayoutVars>
      </dgm:prSet>
      <dgm:spPr/>
      <dgm:t>
        <a:bodyPr/>
        <a:lstStyle/>
        <a:p>
          <a:endParaRPr lang="es-MX"/>
        </a:p>
      </dgm:t>
    </dgm:pt>
    <dgm:pt modelId="{8196C726-90AE-4CDB-9C67-4C8F7CEBFBD7}" type="pres">
      <dgm:prSet presAssocID="{D2815A5C-7B3C-4579-A708-D016700ED9B8}" presName="image" presStyleLbl="fgImgPlace1" presStyleIdx="0" presStyleCnt="3" custScaleX="160601" custScaleY="99101" custLinFactNeighborX="2120" custLinFactNeighborY="-20402"/>
      <dgm:spPr>
        <a:blipFill rotWithShape="1">
          <a:blip xmlns:r="http://schemas.openxmlformats.org/officeDocument/2006/relationships" r:embed="rId1"/>
          <a:srcRect/>
          <a:stretch>
            <a:fillRect l="-7000" r="-7000"/>
          </a:stretch>
        </a:blipFill>
      </dgm:spPr>
      <dgm:t>
        <a:bodyPr/>
        <a:lstStyle/>
        <a:p>
          <a:endParaRPr lang="es-MX"/>
        </a:p>
      </dgm:t>
    </dgm:pt>
    <dgm:pt modelId="{89F794F2-7ED0-4EFF-839E-404C7915A32A}" type="pres">
      <dgm:prSet presAssocID="{D2815A5C-7B3C-4579-A708-D016700ED9B8}" presName="childNode" presStyleLbl="node1" presStyleIdx="0" presStyleCnt="3" custScaleY="95707">
        <dgm:presLayoutVars>
          <dgm:bulletEnabled val="1"/>
        </dgm:presLayoutVars>
      </dgm:prSet>
      <dgm:spPr/>
      <dgm:t>
        <a:bodyPr/>
        <a:lstStyle/>
        <a:p>
          <a:endParaRPr lang="es-MX"/>
        </a:p>
      </dgm:t>
    </dgm:pt>
    <dgm:pt modelId="{9669CF0B-305D-4140-98CC-B20EB7D25C03}" type="pres">
      <dgm:prSet presAssocID="{D2815A5C-7B3C-4579-A708-D016700ED9B8}" presName="parentNode" presStyleLbl="revTx" presStyleIdx="0" presStyleCnt="3" custScaleY="74421">
        <dgm:presLayoutVars>
          <dgm:chMax val="0"/>
          <dgm:bulletEnabled val="1"/>
        </dgm:presLayoutVars>
      </dgm:prSet>
      <dgm:spPr/>
      <dgm:t>
        <a:bodyPr/>
        <a:lstStyle/>
        <a:p>
          <a:endParaRPr lang="es-MX"/>
        </a:p>
      </dgm:t>
    </dgm:pt>
    <dgm:pt modelId="{AE3F2DBE-21FF-498A-91DE-325FA6AC1B7B}" type="pres">
      <dgm:prSet presAssocID="{54CC3709-0815-4409-B1C8-1EAC4B514FED}" presName="sibTrans" presStyleCnt="0"/>
      <dgm:spPr/>
      <dgm:t>
        <a:bodyPr/>
        <a:lstStyle/>
        <a:p>
          <a:endParaRPr lang="es-MX"/>
        </a:p>
      </dgm:t>
    </dgm:pt>
    <dgm:pt modelId="{216B5A30-899C-46A2-AE8E-2163C3CB5565}" type="pres">
      <dgm:prSet presAssocID="{7FA3601B-EDD8-4478-AD67-9BFF02DB983B}" presName="compositeNode" presStyleCnt="0">
        <dgm:presLayoutVars>
          <dgm:bulletEnabled val="1"/>
        </dgm:presLayoutVars>
      </dgm:prSet>
      <dgm:spPr/>
      <dgm:t>
        <a:bodyPr/>
        <a:lstStyle/>
        <a:p>
          <a:endParaRPr lang="es-MX"/>
        </a:p>
      </dgm:t>
    </dgm:pt>
    <dgm:pt modelId="{2D8B2722-1C38-4CBC-851F-A73113ED2EA0}" type="pres">
      <dgm:prSet presAssocID="{7FA3601B-EDD8-4478-AD67-9BFF02DB983B}" presName="image" presStyleLbl="fgImgPlace1" presStyleIdx="1" presStyleCnt="3" custScaleX="140643" custScaleY="96124"/>
      <dgm:spPr>
        <a:blipFill rotWithShape="1">
          <a:blip xmlns:r="http://schemas.openxmlformats.org/officeDocument/2006/relationships" r:embed="rId2"/>
          <a:srcRect/>
          <a:stretch>
            <a:fillRect t="-3000" b="-3000"/>
          </a:stretch>
        </a:blipFill>
      </dgm:spPr>
      <dgm:t>
        <a:bodyPr/>
        <a:lstStyle/>
        <a:p>
          <a:endParaRPr lang="es-MX"/>
        </a:p>
      </dgm:t>
    </dgm:pt>
    <dgm:pt modelId="{90C254BF-ECFD-49D8-A3BE-CAC678CFB0D8}" type="pres">
      <dgm:prSet presAssocID="{7FA3601B-EDD8-4478-AD67-9BFF02DB983B}" presName="childNode" presStyleLbl="node1" presStyleIdx="1" presStyleCnt="3" custScaleY="106897">
        <dgm:presLayoutVars>
          <dgm:bulletEnabled val="1"/>
        </dgm:presLayoutVars>
      </dgm:prSet>
      <dgm:spPr/>
      <dgm:t>
        <a:bodyPr/>
        <a:lstStyle/>
        <a:p>
          <a:endParaRPr lang="es-MX"/>
        </a:p>
      </dgm:t>
    </dgm:pt>
    <dgm:pt modelId="{118C85C6-7009-441E-84E5-D829B118C5F8}" type="pres">
      <dgm:prSet presAssocID="{7FA3601B-EDD8-4478-AD67-9BFF02DB983B}" presName="parentNode" presStyleLbl="revTx" presStyleIdx="1" presStyleCnt="3" custScaleY="82520">
        <dgm:presLayoutVars>
          <dgm:chMax val="0"/>
          <dgm:bulletEnabled val="1"/>
        </dgm:presLayoutVars>
      </dgm:prSet>
      <dgm:spPr/>
      <dgm:t>
        <a:bodyPr/>
        <a:lstStyle/>
        <a:p>
          <a:endParaRPr lang="es-MX"/>
        </a:p>
      </dgm:t>
    </dgm:pt>
    <dgm:pt modelId="{ED343426-2B81-4CBB-9D87-FB8E736EF4F5}" type="pres">
      <dgm:prSet presAssocID="{DBDA7625-0938-4CDF-A4C2-ABA4DD527831}" presName="sibTrans" presStyleCnt="0"/>
      <dgm:spPr/>
      <dgm:t>
        <a:bodyPr/>
        <a:lstStyle/>
        <a:p>
          <a:endParaRPr lang="es-MX"/>
        </a:p>
      </dgm:t>
    </dgm:pt>
    <dgm:pt modelId="{D0D7AE36-2E82-494E-B147-D73254F95529}" type="pres">
      <dgm:prSet presAssocID="{95493D61-3C23-4B6B-9740-B88AFDC4ECFD}" presName="compositeNode" presStyleCnt="0">
        <dgm:presLayoutVars>
          <dgm:bulletEnabled val="1"/>
        </dgm:presLayoutVars>
      </dgm:prSet>
      <dgm:spPr/>
      <dgm:t>
        <a:bodyPr/>
        <a:lstStyle/>
        <a:p>
          <a:endParaRPr lang="es-MX"/>
        </a:p>
      </dgm:t>
    </dgm:pt>
    <dgm:pt modelId="{ABE3B939-30BD-4807-9155-674535207260}" type="pres">
      <dgm:prSet presAssocID="{95493D61-3C23-4B6B-9740-B88AFDC4ECFD}" presName="image" presStyleLbl="fgImgPlace1" presStyleIdx="2" presStyleCnt="3" custLinFactNeighborY="-17013"/>
      <dgm:spPr>
        <a:blipFill rotWithShape="1">
          <a:blip xmlns:r="http://schemas.openxmlformats.org/officeDocument/2006/relationships" r:embed="rId3"/>
          <a:srcRect/>
          <a:stretch>
            <a:fillRect l="-25000" r="-25000"/>
          </a:stretch>
        </a:blipFill>
      </dgm:spPr>
      <dgm:t>
        <a:bodyPr/>
        <a:lstStyle/>
        <a:p>
          <a:endParaRPr lang="es-MX"/>
        </a:p>
      </dgm:t>
    </dgm:pt>
    <dgm:pt modelId="{C1C656B9-D3D7-41B2-A1BE-076AC149D2D8}" type="pres">
      <dgm:prSet presAssocID="{95493D61-3C23-4B6B-9740-B88AFDC4ECFD}" presName="childNode" presStyleLbl="node1" presStyleIdx="2" presStyleCnt="3" custScaleY="108043">
        <dgm:presLayoutVars>
          <dgm:bulletEnabled val="1"/>
        </dgm:presLayoutVars>
      </dgm:prSet>
      <dgm:spPr/>
      <dgm:t>
        <a:bodyPr/>
        <a:lstStyle/>
        <a:p>
          <a:endParaRPr lang="es-MX"/>
        </a:p>
      </dgm:t>
    </dgm:pt>
    <dgm:pt modelId="{B4A33C0E-BD3D-468C-B754-859DBA5D72BE}" type="pres">
      <dgm:prSet presAssocID="{95493D61-3C23-4B6B-9740-B88AFDC4ECFD}" presName="parentNode" presStyleLbl="revTx" presStyleIdx="2" presStyleCnt="3" custScaleY="63869">
        <dgm:presLayoutVars>
          <dgm:chMax val="0"/>
          <dgm:bulletEnabled val="1"/>
        </dgm:presLayoutVars>
      </dgm:prSet>
      <dgm:spPr/>
      <dgm:t>
        <a:bodyPr/>
        <a:lstStyle/>
        <a:p>
          <a:endParaRPr lang="es-MX"/>
        </a:p>
      </dgm:t>
    </dgm:pt>
  </dgm:ptLst>
  <dgm:cxnLst>
    <dgm:cxn modelId="{18DA2CCD-0D39-413E-B345-F2C609933E0D}" srcId="{7FA3601B-EDD8-4478-AD67-9BFF02DB983B}" destId="{13572FE9-1FB3-413A-8A10-A87E267C3453}" srcOrd="8" destOrd="0" parTransId="{6E6A830F-D7C8-4A4F-AF41-372C0DB33BBE}" sibTransId="{6E93E3E2-25F6-4E03-8CBA-483114683393}"/>
    <dgm:cxn modelId="{5F627959-B705-4C24-8757-4F83ADAF7B22}" srcId="{7FA3601B-EDD8-4478-AD67-9BFF02DB983B}" destId="{A96ABA12-3DFA-4A9F-988C-21EB31AEAA8B}" srcOrd="11" destOrd="0" parTransId="{B5C2A45D-63D7-4B25-BBE8-E60239332847}" sibTransId="{7160C83D-643B-4BB1-AF05-8693D513E527}"/>
    <dgm:cxn modelId="{25AA275F-9184-42D3-A599-5BFAF4477025}" type="presOf" srcId="{3FD8E8E5-E551-463A-B933-0D1B9044B4EF}" destId="{90C254BF-ECFD-49D8-A3BE-CAC678CFB0D8}" srcOrd="0" destOrd="7" presId="urn:microsoft.com/office/officeart/2005/8/layout/hList2"/>
    <dgm:cxn modelId="{33E5229B-46D7-486D-833A-8777D36D810C}" srcId="{95493D61-3C23-4B6B-9740-B88AFDC4ECFD}" destId="{CB0D4ACB-B379-4028-8748-89CC958B0E1A}" srcOrd="4" destOrd="0" parTransId="{177DB5A5-D1F0-48AE-A458-1F5911112CAB}" sibTransId="{D1E23594-7E44-44D8-AF4C-E2679D4A6A2F}"/>
    <dgm:cxn modelId="{92C12ABA-5505-4B04-BD72-12EB5DC4F743}" type="presOf" srcId="{2606331C-4AFD-44D6-81B6-BF3580EAA91B}" destId="{89F794F2-7ED0-4EFF-839E-404C7915A32A}" srcOrd="0" destOrd="6" presId="urn:microsoft.com/office/officeart/2005/8/layout/hList2"/>
    <dgm:cxn modelId="{C125A0D0-DFEC-4727-948B-88046C72C4B4}" srcId="{7FA3601B-EDD8-4478-AD67-9BFF02DB983B}" destId="{DC094A8D-CC29-4F7C-8B17-DCC522707433}" srcOrd="0" destOrd="0" parTransId="{314D18C1-C5EA-45D4-A2D2-EE7215F3BE6F}" sibTransId="{A8A11B97-ECB7-4A62-AE4A-3088F1CD2FE4}"/>
    <dgm:cxn modelId="{FB90DFFE-0B45-44BA-AEB3-038F24DC3742}" type="presOf" srcId="{F90AF155-A9BA-4CEE-BA14-CB65DE0B4194}" destId="{90C254BF-ECFD-49D8-A3BE-CAC678CFB0D8}" srcOrd="0" destOrd="10" presId="urn:microsoft.com/office/officeart/2005/8/layout/hList2"/>
    <dgm:cxn modelId="{D32760B8-E49C-4F63-8152-356E7D28CB2E}" type="presOf" srcId="{7FA3601B-EDD8-4478-AD67-9BFF02DB983B}" destId="{118C85C6-7009-441E-84E5-D829B118C5F8}" srcOrd="0" destOrd="0" presId="urn:microsoft.com/office/officeart/2005/8/layout/hList2"/>
    <dgm:cxn modelId="{BC522098-A9A5-4807-89F4-ABB592FD47B1}" type="presOf" srcId="{D2815A5C-7B3C-4579-A708-D016700ED9B8}" destId="{9669CF0B-305D-4140-98CC-B20EB7D25C03}" srcOrd="0" destOrd="0" presId="urn:microsoft.com/office/officeart/2005/8/layout/hList2"/>
    <dgm:cxn modelId="{121B7047-56A0-4419-8BDC-0AB248FA6FD2}" type="presOf" srcId="{D2F636F6-5340-4CE5-9E26-53ABA3E690D8}" destId="{C1C656B9-D3D7-41B2-A1BE-076AC149D2D8}" srcOrd="0" destOrd="2" presId="urn:microsoft.com/office/officeart/2005/8/layout/hList2"/>
    <dgm:cxn modelId="{BE3CB8B1-41AA-459D-867A-70A6FA7F5820}" srcId="{B766F31B-A3F5-4F5A-97F4-BA820A3F7C37}" destId="{95493D61-3C23-4B6B-9740-B88AFDC4ECFD}" srcOrd="2" destOrd="0" parTransId="{8DEFE563-4191-4880-923E-A8839B153856}" sibTransId="{97B73BE9-B4C9-4BCF-B478-BF12337BF1A8}"/>
    <dgm:cxn modelId="{C9FA96E5-EBD9-4307-940D-EBFF1B0AB485}" type="presOf" srcId="{8B5D1DE0-8670-4708-BA1A-262FDFC0FE04}" destId="{C1C656B9-D3D7-41B2-A1BE-076AC149D2D8}" srcOrd="0" destOrd="0" presId="urn:microsoft.com/office/officeart/2005/8/layout/hList2"/>
    <dgm:cxn modelId="{81BD85DF-6398-42E2-A593-A8B68B410A52}" type="presOf" srcId="{CB0D4ACB-B379-4028-8748-89CC958B0E1A}" destId="{C1C656B9-D3D7-41B2-A1BE-076AC149D2D8}" srcOrd="0" destOrd="4" presId="urn:microsoft.com/office/officeart/2005/8/layout/hList2"/>
    <dgm:cxn modelId="{88A52FAF-F2D5-4B81-A50C-7985C6C1F53B}" type="presOf" srcId="{C194C46D-E3A1-427F-9C47-F1F2B9C3D707}" destId="{90C254BF-ECFD-49D8-A3BE-CAC678CFB0D8}" srcOrd="0" destOrd="6" presId="urn:microsoft.com/office/officeart/2005/8/layout/hList2"/>
    <dgm:cxn modelId="{0874DF6E-F62E-40E8-B7EB-952837F7E0BD}" type="presOf" srcId="{D0C2205B-A211-4DAF-B06C-612E3CC5BF25}" destId="{89F794F2-7ED0-4EFF-839E-404C7915A32A}" srcOrd="0" destOrd="1" presId="urn:microsoft.com/office/officeart/2005/8/layout/hList2"/>
    <dgm:cxn modelId="{65D67841-0F27-4A05-A027-34C7E184BDE9}" srcId="{7FA3601B-EDD8-4478-AD67-9BFF02DB983B}" destId="{04606860-3F4F-48C6-BC12-82392FEC7390}" srcOrd="2" destOrd="0" parTransId="{A2199979-6C3D-4B48-9ABF-8A76C7EEEF6F}" sibTransId="{FD248123-16DC-4AEA-8741-A85B4C89F991}"/>
    <dgm:cxn modelId="{08E97FC9-43F6-49E1-8CF1-897A80AE9C6D}" type="presOf" srcId="{9663E957-8077-479C-A214-9774C520321E}" destId="{C1C656B9-D3D7-41B2-A1BE-076AC149D2D8}" srcOrd="0" destOrd="3" presId="urn:microsoft.com/office/officeart/2005/8/layout/hList2"/>
    <dgm:cxn modelId="{15AB7AAE-DD9D-4CB3-9367-F5FEAD42FE31}" srcId="{7FA3601B-EDD8-4478-AD67-9BFF02DB983B}" destId="{BE9DCDAA-05DB-42AA-B7E1-58EE1A3374E1}" srcOrd="4" destOrd="0" parTransId="{C326C525-8275-414C-8B1D-9EA28D2988F5}" sibTransId="{BD4FC7F8-6198-4A3A-AF0E-3D369AF7F498}"/>
    <dgm:cxn modelId="{52FFBF46-63B1-4F5B-B26E-8D5B3BC71386}" srcId="{D2815A5C-7B3C-4579-A708-D016700ED9B8}" destId="{92C4B60F-7ACD-4D28-A082-223A68E98829}" srcOrd="5" destOrd="0" parTransId="{F3FF4B74-DFBE-4B23-A869-4FE1215C83D7}" sibTransId="{DA515EB2-ED31-45D4-8BE5-4943C9B472D3}"/>
    <dgm:cxn modelId="{1532893E-99D6-4440-AC9D-12A4D6FA211C}" type="presOf" srcId="{04606860-3F4F-48C6-BC12-82392FEC7390}" destId="{90C254BF-ECFD-49D8-A3BE-CAC678CFB0D8}" srcOrd="0" destOrd="2" presId="urn:microsoft.com/office/officeart/2005/8/layout/hList2"/>
    <dgm:cxn modelId="{FAE437E5-4CCA-499A-91E7-FBFCEABB5E76}" srcId="{7FA3601B-EDD8-4478-AD67-9BFF02DB983B}" destId="{1027F3BA-B362-4834-9DB5-EFBF199ABB5C}" srcOrd="3" destOrd="0" parTransId="{524D57F4-1043-4560-A4F8-D9C64E453C0F}" sibTransId="{42D8A120-879B-4501-A99E-150614C25FF3}"/>
    <dgm:cxn modelId="{670DA275-276A-4A36-A930-10BC32A2A1D6}" type="presOf" srcId="{096429C9-A345-4DDC-AD27-EDFD92DE24D8}" destId="{C1C656B9-D3D7-41B2-A1BE-076AC149D2D8}" srcOrd="0" destOrd="5" presId="urn:microsoft.com/office/officeart/2005/8/layout/hList2"/>
    <dgm:cxn modelId="{26C8887B-0F37-4AAF-A52C-8CB882C154FD}" type="presOf" srcId="{BE909774-CBCC-458F-A41F-9DF5995D3B85}" destId="{89F794F2-7ED0-4EFF-839E-404C7915A32A}" srcOrd="0" destOrd="2" presId="urn:microsoft.com/office/officeart/2005/8/layout/hList2"/>
    <dgm:cxn modelId="{A064A517-071C-4FDC-AA83-79ABF11629C5}" srcId="{95493D61-3C23-4B6B-9740-B88AFDC4ECFD}" destId="{4A87F433-7011-4D0C-9310-342D91EF071F}" srcOrd="1" destOrd="0" parTransId="{DF758C6A-DE2D-4378-A353-EF25428ABB09}" sibTransId="{70802753-A6EC-4265-A804-BE0BB89096B4}"/>
    <dgm:cxn modelId="{B53F0595-F209-4B60-824F-E5844CE0B387}" srcId="{D2815A5C-7B3C-4579-A708-D016700ED9B8}" destId="{D0C2205B-A211-4DAF-B06C-612E3CC5BF25}" srcOrd="1" destOrd="0" parTransId="{34A4CA32-B98A-4F1A-83FB-394D952891E2}" sibTransId="{03CAD14D-E71A-427A-BE43-EA096E7479D7}"/>
    <dgm:cxn modelId="{508A70A2-ADEE-44B6-AA96-CF8D0161B6F9}" srcId="{95493D61-3C23-4B6B-9740-B88AFDC4ECFD}" destId="{8B5D1DE0-8670-4708-BA1A-262FDFC0FE04}" srcOrd="0" destOrd="0" parTransId="{A6B6B6DC-B4DC-49F6-9F8D-E2B791918033}" sibTransId="{F01AC4F6-5811-4BF9-9A9B-00ECA953F838}"/>
    <dgm:cxn modelId="{A6A2ED2E-7EF0-46A2-9655-78A7F3E3B6ED}" srcId="{B766F31B-A3F5-4F5A-97F4-BA820A3F7C37}" destId="{7FA3601B-EDD8-4478-AD67-9BFF02DB983B}" srcOrd="1" destOrd="0" parTransId="{CD327214-D78C-4BF5-BADA-CD3BE8B8CDAB}" sibTransId="{DBDA7625-0938-4CDF-A4C2-ABA4DD527831}"/>
    <dgm:cxn modelId="{082E958D-F643-42C2-B3E6-AB9E59925A96}" srcId="{7FA3601B-EDD8-4478-AD67-9BFF02DB983B}" destId="{3FD8E8E5-E551-463A-B933-0D1B9044B4EF}" srcOrd="7" destOrd="0" parTransId="{B2EB54E9-501F-4894-9663-0E76662B7C86}" sibTransId="{4D3FFF02-EC84-4AD4-B8C0-5DFC520467DD}"/>
    <dgm:cxn modelId="{A7B5BD44-6C90-49FA-8B85-CFF971FDCDFE}" srcId="{D2815A5C-7B3C-4579-A708-D016700ED9B8}" destId="{BFED89AE-29D6-428F-9358-C2DC23FC6EFE}" srcOrd="3" destOrd="0" parTransId="{D7C8D235-D3BC-4EF3-AB39-1E0AC415934A}" sibTransId="{D497B3DF-FD2A-4CCB-8636-7738863AAEAA}"/>
    <dgm:cxn modelId="{6701F45D-4655-4F10-B7E9-DF6904403352}" type="presOf" srcId="{9A316F8D-0E03-4AC0-B69C-A1BD45663289}" destId="{90C254BF-ECFD-49D8-A3BE-CAC678CFB0D8}" srcOrd="0" destOrd="9" presId="urn:microsoft.com/office/officeart/2005/8/layout/hList2"/>
    <dgm:cxn modelId="{B1B28B45-B30E-4EB0-B6D1-8F4C7EB6C85C}" srcId="{D2815A5C-7B3C-4579-A708-D016700ED9B8}" destId="{AF9CD519-72B6-4621-AA89-CEA320D19651}" srcOrd="8" destOrd="0" parTransId="{6CCE14E6-DCE2-4536-81F7-13A544B7F89C}" sibTransId="{00A47FFE-A3D9-4290-AA7E-1988F27D5D72}"/>
    <dgm:cxn modelId="{56AC397E-9513-4AE6-9FC0-7415D20F29DA}" srcId="{7FA3601B-EDD8-4478-AD67-9BFF02DB983B}" destId="{C194C46D-E3A1-427F-9C47-F1F2B9C3D707}" srcOrd="6" destOrd="0" parTransId="{26EB7246-56B9-4EE6-8986-6891CA57E096}" sibTransId="{0EA0A511-3353-4F7C-B08C-4706D76BB74A}"/>
    <dgm:cxn modelId="{6D55D62A-264F-4BCD-B454-79D76755B891}" type="presOf" srcId="{B766F31B-A3F5-4F5A-97F4-BA820A3F7C37}" destId="{7AA41FE7-49CC-49E6-8D62-C1E83C728CED}" srcOrd="0" destOrd="0" presId="urn:microsoft.com/office/officeart/2005/8/layout/hList2"/>
    <dgm:cxn modelId="{A40D896A-F21D-4FF0-8755-22724FDB5C48}" type="presOf" srcId="{BFED89AE-29D6-428F-9358-C2DC23FC6EFE}" destId="{89F794F2-7ED0-4EFF-839E-404C7915A32A}" srcOrd="0" destOrd="3" presId="urn:microsoft.com/office/officeart/2005/8/layout/hList2"/>
    <dgm:cxn modelId="{AF78505E-6258-4F4C-B93E-7FD15667FD91}" type="presOf" srcId="{A96ABA12-3DFA-4A9F-988C-21EB31AEAA8B}" destId="{90C254BF-ECFD-49D8-A3BE-CAC678CFB0D8}" srcOrd="0" destOrd="11" presId="urn:microsoft.com/office/officeart/2005/8/layout/hList2"/>
    <dgm:cxn modelId="{E87F4A2B-55C4-46D5-AD23-375C1FE60D04}" type="presOf" srcId="{5445D133-15C4-47B6-98C2-FB31AA0932DE}" destId="{89F794F2-7ED0-4EFF-839E-404C7915A32A}" srcOrd="0" destOrd="4" presId="urn:microsoft.com/office/officeart/2005/8/layout/hList2"/>
    <dgm:cxn modelId="{C8B92560-636F-4CB8-A7D9-568F5E3C911A}" type="presOf" srcId="{1027F3BA-B362-4834-9DB5-EFBF199ABB5C}" destId="{90C254BF-ECFD-49D8-A3BE-CAC678CFB0D8}" srcOrd="0" destOrd="3" presId="urn:microsoft.com/office/officeart/2005/8/layout/hList2"/>
    <dgm:cxn modelId="{E86F0734-1A0B-43CC-B1AB-E7340B9B8813}" type="presOf" srcId="{13EA886E-B8C6-41F4-A43D-9C099CC7D2A2}" destId="{90C254BF-ECFD-49D8-A3BE-CAC678CFB0D8}" srcOrd="0" destOrd="1" presId="urn:microsoft.com/office/officeart/2005/8/layout/hList2"/>
    <dgm:cxn modelId="{A9D1D7E3-DEC1-4487-86BB-5744C359A49C}" srcId="{95493D61-3C23-4B6B-9740-B88AFDC4ECFD}" destId="{096429C9-A345-4DDC-AD27-EDFD92DE24D8}" srcOrd="5" destOrd="0" parTransId="{4B1CEFFA-C7E1-4793-8816-A268B8E7F69B}" sibTransId="{A621250B-BC4A-45F3-AE09-7C3BCD79E15E}"/>
    <dgm:cxn modelId="{E83567D6-5221-41C3-8FAE-0154DD908648}" srcId="{7FA3601B-EDD8-4478-AD67-9BFF02DB983B}" destId="{13EA886E-B8C6-41F4-A43D-9C099CC7D2A2}" srcOrd="1" destOrd="0" parTransId="{88FAA009-7FF7-46DB-B3E3-66E25F405791}" sibTransId="{EFF2C15D-F5BD-4068-A2D3-DE3406D38788}"/>
    <dgm:cxn modelId="{528401F9-49D6-4CCE-AB63-297113366442}" type="presOf" srcId="{13572FE9-1FB3-413A-8A10-A87E267C3453}" destId="{90C254BF-ECFD-49D8-A3BE-CAC678CFB0D8}" srcOrd="0" destOrd="8" presId="urn:microsoft.com/office/officeart/2005/8/layout/hList2"/>
    <dgm:cxn modelId="{80092FE4-87FA-497B-BA54-4715D8ED952F}" type="presOf" srcId="{EF82AFD6-B046-4EB1-87DE-38EC6A0CAC05}" destId="{89F794F2-7ED0-4EFF-839E-404C7915A32A}" srcOrd="0" destOrd="10" presId="urn:microsoft.com/office/officeart/2005/8/layout/hList2"/>
    <dgm:cxn modelId="{37687033-1974-4E80-8F00-9D9F2A702B1A}" srcId="{D2815A5C-7B3C-4579-A708-D016700ED9B8}" destId="{5445D133-15C4-47B6-98C2-FB31AA0932DE}" srcOrd="4" destOrd="0" parTransId="{CBEC7C61-2374-4DB7-BB45-F2FD9C916EB0}" sibTransId="{1DBA0A14-4E43-4CE4-92A0-4F913B8A192F}"/>
    <dgm:cxn modelId="{6DD2E270-6C9D-4D61-849B-6EC960EACCB9}" type="presOf" srcId="{BE9DCDAA-05DB-42AA-B7E1-58EE1A3374E1}" destId="{90C254BF-ECFD-49D8-A3BE-CAC678CFB0D8}" srcOrd="0" destOrd="4" presId="urn:microsoft.com/office/officeart/2005/8/layout/hList2"/>
    <dgm:cxn modelId="{43D66D24-F4E1-4F6C-A6FC-AFEF69EB04F1}" type="presOf" srcId="{95493D61-3C23-4B6B-9740-B88AFDC4ECFD}" destId="{B4A33C0E-BD3D-468C-B754-859DBA5D72BE}" srcOrd="0" destOrd="0" presId="urn:microsoft.com/office/officeart/2005/8/layout/hList2"/>
    <dgm:cxn modelId="{5478FE0E-C09F-4B24-8827-6795C427AB47}" srcId="{7FA3601B-EDD8-4478-AD67-9BFF02DB983B}" destId="{9A316F8D-0E03-4AC0-B69C-A1BD45663289}" srcOrd="9" destOrd="0" parTransId="{438D23C2-7A70-4486-B198-2DD7D34254BC}" sibTransId="{A45FE51E-405C-4582-877A-A7CE4D257BE3}"/>
    <dgm:cxn modelId="{32CE4C16-FFD0-44A7-A22D-4D70116ADA58}" srcId="{D2815A5C-7B3C-4579-A708-D016700ED9B8}" destId="{BE909774-CBCC-458F-A41F-9DF5995D3B85}" srcOrd="2" destOrd="0" parTransId="{7309BC08-79C4-43FA-BEAF-959846951DA8}" sibTransId="{EE51991F-6547-46B0-BCEB-7FE8A85CCFB4}"/>
    <dgm:cxn modelId="{DCC3942B-0291-4917-B1BA-82E3D61BE121}" type="presOf" srcId="{401461B9-68D6-485F-A082-5BC12F9BA0A3}" destId="{89F794F2-7ED0-4EFF-839E-404C7915A32A}" srcOrd="0" destOrd="0" presId="urn:microsoft.com/office/officeart/2005/8/layout/hList2"/>
    <dgm:cxn modelId="{F91EC2AD-6853-40B6-B311-FBB33943B671}" srcId="{95493D61-3C23-4B6B-9740-B88AFDC4ECFD}" destId="{FEF8FA4B-8080-4129-93CD-152C47652DCB}" srcOrd="6" destOrd="0" parTransId="{4494E661-662B-4106-91A2-1FE9F1368FE6}" sibTransId="{041BB686-904B-4927-A8F3-46C29B2DB038}"/>
    <dgm:cxn modelId="{923CC36D-9D47-4593-BA57-786D5BE9C191}" type="presOf" srcId="{4A87F433-7011-4D0C-9310-342D91EF071F}" destId="{C1C656B9-D3D7-41B2-A1BE-076AC149D2D8}" srcOrd="0" destOrd="1" presId="urn:microsoft.com/office/officeart/2005/8/layout/hList2"/>
    <dgm:cxn modelId="{80BE7271-1984-4C46-B3EC-7B7ACDA5F503}" srcId="{D2815A5C-7B3C-4579-A708-D016700ED9B8}" destId="{2606331C-4AFD-44D6-81B6-BF3580EAA91B}" srcOrd="6" destOrd="0" parTransId="{40473674-C21F-4ED8-84AB-53FF8AF5F0AC}" sibTransId="{82207A1B-DEBA-4705-AC3C-73FD1489034B}"/>
    <dgm:cxn modelId="{9CCD83AD-A8E8-4495-894E-65A906F12924}" srcId="{D2815A5C-7B3C-4579-A708-D016700ED9B8}" destId="{401461B9-68D6-485F-A082-5BC12F9BA0A3}" srcOrd="0" destOrd="0" parTransId="{0579DB05-0459-4BA0-BA14-DF983AD16DE7}" sibTransId="{D87FF0D0-8E3B-454E-AA93-EC3867B75EF3}"/>
    <dgm:cxn modelId="{A868464D-14D9-4123-B76B-C8F5E4CD48E3}" type="presOf" srcId="{ABC664BE-3C0B-4E9F-ACCC-B6DB7F87AAC4}" destId="{89F794F2-7ED0-4EFF-839E-404C7915A32A}" srcOrd="0" destOrd="9" presId="urn:microsoft.com/office/officeart/2005/8/layout/hList2"/>
    <dgm:cxn modelId="{C71C09C7-0737-498B-BD99-2003A2BBCACB}" srcId="{D2815A5C-7B3C-4579-A708-D016700ED9B8}" destId="{EF82AFD6-B046-4EB1-87DE-38EC6A0CAC05}" srcOrd="10" destOrd="0" parTransId="{300467E7-84F1-44C7-9121-FAB393929071}" sibTransId="{A89ED94D-988B-437B-8D05-3D943F2B6E15}"/>
    <dgm:cxn modelId="{D227DE95-4397-45BA-A725-CB1BB612D8FC}" srcId="{B766F31B-A3F5-4F5A-97F4-BA820A3F7C37}" destId="{D2815A5C-7B3C-4579-A708-D016700ED9B8}" srcOrd="0" destOrd="0" parTransId="{97B484B6-A501-482D-80C9-178822A64DB7}" sibTransId="{54CC3709-0815-4409-B1C8-1EAC4B514FED}"/>
    <dgm:cxn modelId="{E542A847-FDB6-4382-8E70-8F4002B7E936}" type="presOf" srcId="{AF9CD519-72B6-4621-AA89-CEA320D19651}" destId="{89F794F2-7ED0-4EFF-839E-404C7915A32A}" srcOrd="0" destOrd="8" presId="urn:microsoft.com/office/officeart/2005/8/layout/hList2"/>
    <dgm:cxn modelId="{964600E6-54AD-4879-BF3C-EE6913E2CB4F}" srcId="{7FA3601B-EDD8-4478-AD67-9BFF02DB983B}" destId="{F90AF155-A9BA-4CEE-BA14-CB65DE0B4194}" srcOrd="10" destOrd="0" parTransId="{8AACFEEC-C182-4B88-87F9-93A885A3E5DE}" sibTransId="{3CEB9639-DD37-4A77-9F88-CFC5A0A1BD9B}"/>
    <dgm:cxn modelId="{22DE69BE-AF37-43AB-B234-0360845840B9}" srcId="{D2815A5C-7B3C-4579-A708-D016700ED9B8}" destId="{7B7B35FE-55C1-4EBB-8397-B55F2350E954}" srcOrd="7" destOrd="0" parTransId="{7306CABA-5A80-4782-8532-487B3A5E10F5}" sibTransId="{8B9AA31D-51A9-4E44-8BD8-79C9769CA386}"/>
    <dgm:cxn modelId="{64610FB8-E9C1-4C77-98AE-E0F5CF768C8A}" srcId="{95493D61-3C23-4B6B-9740-B88AFDC4ECFD}" destId="{9663E957-8077-479C-A214-9774C520321E}" srcOrd="3" destOrd="0" parTransId="{001C0AD0-B3FB-457C-9CF2-65AD706F56B3}" sibTransId="{AAC05EFB-D66F-4187-80C8-7F064FBA7C34}"/>
    <dgm:cxn modelId="{7FCCB386-006F-4E84-B0F2-73124DD8B640}" srcId="{D2815A5C-7B3C-4579-A708-D016700ED9B8}" destId="{ABC664BE-3C0B-4E9F-ACCC-B6DB7F87AAC4}" srcOrd="9" destOrd="0" parTransId="{11ECE38D-F441-4C68-AAA5-A1D0E6CAAF00}" sibTransId="{614E9B0D-76A3-4006-9E44-A135B37C2D95}"/>
    <dgm:cxn modelId="{564DC0BA-C930-48E5-BD07-9682B2C42441}" type="presOf" srcId="{DC094A8D-CC29-4F7C-8B17-DCC522707433}" destId="{90C254BF-ECFD-49D8-A3BE-CAC678CFB0D8}" srcOrd="0" destOrd="0" presId="urn:microsoft.com/office/officeart/2005/8/layout/hList2"/>
    <dgm:cxn modelId="{182967B4-0928-423A-BA14-D9A22B3BCA40}" type="presOf" srcId="{FEF8FA4B-8080-4129-93CD-152C47652DCB}" destId="{C1C656B9-D3D7-41B2-A1BE-076AC149D2D8}" srcOrd="0" destOrd="6" presId="urn:microsoft.com/office/officeart/2005/8/layout/hList2"/>
    <dgm:cxn modelId="{0A686B87-0BD5-4BEA-AA23-9681CAE20802}" type="presOf" srcId="{48DCA798-2939-4237-B2D9-34F73C78A725}" destId="{90C254BF-ECFD-49D8-A3BE-CAC678CFB0D8}" srcOrd="0" destOrd="5" presId="urn:microsoft.com/office/officeart/2005/8/layout/hList2"/>
    <dgm:cxn modelId="{6CD2AFBD-7D96-4E0D-AD1B-EA0DF7BBF8E0}" srcId="{7FA3601B-EDD8-4478-AD67-9BFF02DB983B}" destId="{48DCA798-2939-4237-B2D9-34F73C78A725}" srcOrd="5" destOrd="0" parTransId="{489BBC6C-7758-4181-BF56-F2263C071E71}" sibTransId="{BEF8591A-7269-407B-86CC-C7F1FD8B6AAC}"/>
    <dgm:cxn modelId="{93848DD6-FA33-41A4-B012-82B9B1E50CF3}" srcId="{95493D61-3C23-4B6B-9740-B88AFDC4ECFD}" destId="{D2F636F6-5340-4CE5-9E26-53ABA3E690D8}" srcOrd="2" destOrd="0" parTransId="{407C3BF1-0A41-4EE2-9B66-28C462D77D15}" sibTransId="{FDD0AC80-1EDC-4E22-9067-132DE03B20A0}"/>
    <dgm:cxn modelId="{6339A33B-910C-4E2C-9A88-3AD6236EBBF3}" type="presOf" srcId="{7B7B35FE-55C1-4EBB-8397-B55F2350E954}" destId="{89F794F2-7ED0-4EFF-839E-404C7915A32A}" srcOrd="0" destOrd="7" presId="urn:microsoft.com/office/officeart/2005/8/layout/hList2"/>
    <dgm:cxn modelId="{07CFB888-D4E9-4474-9316-716B927F01BB}" type="presOf" srcId="{92C4B60F-7ACD-4D28-A082-223A68E98829}" destId="{89F794F2-7ED0-4EFF-839E-404C7915A32A}" srcOrd="0" destOrd="5" presId="urn:microsoft.com/office/officeart/2005/8/layout/hList2"/>
    <dgm:cxn modelId="{95808240-2766-4277-8355-283DBE7570AB}" type="presParOf" srcId="{7AA41FE7-49CC-49E6-8D62-C1E83C728CED}" destId="{6C585624-2D25-4927-85EE-4F3B0F80EC84}" srcOrd="0" destOrd="0" presId="urn:microsoft.com/office/officeart/2005/8/layout/hList2"/>
    <dgm:cxn modelId="{1D9CCD80-759D-42BB-B146-2A173822342F}" type="presParOf" srcId="{6C585624-2D25-4927-85EE-4F3B0F80EC84}" destId="{8196C726-90AE-4CDB-9C67-4C8F7CEBFBD7}" srcOrd="0" destOrd="0" presId="urn:microsoft.com/office/officeart/2005/8/layout/hList2"/>
    <dgm:cxn modelId="{200DD00B-3B43-45E1-8A2D-EDBAB4F14B96}" type="presParOf" srcId="{6C585624-2D25-4927-85EE-4F3B0F80EC84}" destId="{89F794F2-7ED0-4EFF-839E-404C7915A32A}" srcOrd="1" destOrd="0" presId="urn:microsoft.com/office/officeart/2005/8/layout/hList2"/>
    <dgm:cxn modelId="{4AC61D0A-A79B-432F-8BAC-0D3110C80B02}" type="presParOf" srcId="{6C585624-2D25-4927-85EE-4F3B0F80EC84}" destId="{9669CF0B-305D-4140-98CC-B20EB7D25C03}" srcOrd="2" destOrd="0" presId="urn:microsoft.com/office/officeart/2005/8/layout/hList2"/>
    <dgm:cxn modelId="{1B990DA9-CEB5-4540-AD15-259819792277}" type="presParOf" srcId="{7AA41FE7-49CC-49E6-8D62-C1E83C728CED}" destId="{AE3F2DBE-21FF-498A-91DE-325FA6AC1B7B}" srcOrd="1" destOrd="0" presId="urn:microsoft.com/office/officeart/2005/8/layout/hList2"/>
    <dgm:cxn modelId="{0A545C85-B16C-4179-94CB-09C51C7D6754}" type="presParOf" srcId="{7AA41FE7-49CC-49E6-8D62-C1E83C728CED}" destId="{216B5A30-899C-46A2-AE8E-2163C3CB5565}" srcOrd="2" destOrd="0" presId="urn:microsoft.com/office/officeart/2005/8/layout/hList2"/>
    <dgm:cxn modelId="{ACAE9BAA-9016-41FE-81A5-B4EE7207A081}" type="presParOf" srcId="{216B5A30-899C-46A2-AE8E-2163C3CB5565}" destId="{2D8B2722-1C38-4CBC-851F-A73113ED2EA0}" srcOrd="0" destOrd="0" presId="urn:microsoft.com/office/officeart/2005/8/layout/hList2"/>
    <dgm:cxn modelId="{B0D5D7E8-DACB-40CE-9025-E8D4D901EAAF}" type="presParOf" srcId="{216B5A30-899C-46A2-AE8E-2163C3CB5565}" destId="{90C254BF-ECFD-49D8-A3BE-CAC678CFB0D8}" srcOrd="1" destOrd="0" presId="urn:microsoft.com/office/officeart/2005/8/layout/hList2"/>
    <dgm:cxn modelId="{71E4A75A-496A-478A-9189-9B2FEABB9F52}" type="presParOf" srcId="{216B5A30-899C-46A2-AE8E-2163C3CB5565}" destId="{118C85C6-7009-441E-84E5-D829B118C5F8}" srcOrd="2" destOrd="0" presId="urn:microsoft.com/office/officeart/2005/8/layout/hList2"/>
    <dgm:cxn modelId="{D68BBE58-A3FF-412D-A629-2A29CDEBBF76}" type="presParOf" srcId="{7AA41FE7-49CC-49E6-8D62-C1E83C728CED}" destId="{ED343426-2B81-4CBB-9D87-FB8E736EF4F5}" srcOrd="3" destOrd="0" presId="urn:microsoft.com/office/officeart/2005/8/layout/hList2"/>
    <dgm:cxn modelId="{2BE60B92-251C-42BA-8350-EB98341C6341}" type="presParOf" srcId="{7AA41FE7-49CC-49E6-8D62-C1E83C728CED}" destId="{D0D7AE36-2E82-494E-B147-D73254F95529}" srcOrd="4" destOrd="0" presId="urn:microsoft.com/office/officeart/2005/8/layout/hList2"/>
    <dgm:cxn modelId="{4EC08ECD-4407-4F41-9494-C4693ED4B027}" type="presParOf" srcId="{D0D7AE36-2E82-494E-B147-D73254F95529}" destId="{ABE3B939-30BD-4807-9155-674535207260}" srcOrd="0" destOrd="0" presId="urn:microsoft.com/office/officeart/2005/8/layout/hList2"/>
    <dgm:cxn modelId="{C7314B51-EF65-43A0-B456-8E62B3474482}" type="presParOf" srcId="{D0D7AE36-2E82-494E-B147-D73254F95529}" destId="{C1C656B9-D3D7-41B2-A1BE-076AC149D2D8}" srcOrd="1" destOrd="0" presId="urn:microsoft.com/office/officeart/2005/8/layout/hList2"/>
    <dgm:cxn modelId="{05249ECC-6395-41F0-878D-255E54B09F35}" type="presParOf" srcId="{D0D7AE36-2E82-494E-B147-D73254F95529}" destId="{B4A33C0E-BD3D-468C-B754-859DBA5D72BE}"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6A3D6D7-9342-4FF6-913C-A7EF2F2F56DE}" type="doc">
      <dgm:prSet loTypeId="urn:microsoft.com/office/officeart/2005/8/layout/radial6" loCatId="cycle" qsTypeId="urn:microsoft.com/office/officeart/2005/8/quickstyle/simple3" qsCatId="simple" csTypeId="urn:microsoft.com/office/officeart/2005/8/colors/accent1_2" csCatId="accent1" phldr="1"/>
      <dgm:spPr/>
      <dgm:t>
        <a:bodyPr/>
        <a:lstStyle/>
        <a:p>
          <a:endParaRPr lang="es-MX"/>
        </a:p>
      </dgm:t>
    </dgm:pt>
    <dgm:pt modelId="{E7C3BBF3-4518-4AF1-A590-911BED97B312}">
      <dgm:prSet phldrT="[Texto]"/>
      <dgm:spPr/>
      <dgm:t>
        <a:bodyPr/>
        <a:lstStyle/>
        <a:p>
          <a:r>
            <a:rPr lang="es-MX" dirty="0" smtClean="0"/>
            <a:t>Factores que influyen en el manejo de desechos hospitalarios</a:t>
          </a:r>
          <a:endParaRPr lang="es-MX" dirty="0"/>
        </a:p>
      </dgm:t>
    </dgm:pt>
    <dgm:pt modelId="{90972385-62D4-4E0C-9313-AF021B6AA21A}" type="parTrans" cxnId="{AD1F9BC5-B2CD-437E-84FB-705E441885F5}">
      <dgm:prSet/>
      <dgm:spPr/>
      <dgm:t>
        <a:bodyPr/>
        <a:lstStyle/>
        <a:p>
          <a:endParaRPr lang="es-MX"/>
        </a:p>
      </dgm:t>
    </dgm:pt>
    <dgm:pt modelId="{FA5F423F-918F-4A8D-928B-A73469E22FFA}" type="sibTrans" cxnId="{AD1F9BC5-B2CD-437E-84FB-705E441885F5}">
      <dgm:prSet/>
      <dgm:spPr/>
      <dgm:t>
        <a:bodyPr/>
        <a:lstStyle/>
        <a:p>
          <a:endParaRPr lang="es-MX"/>
        </a:p>
      </dgm:t>
    </dgm:pt>
    <dgm:pt modelId="{C5D5881C-01C5-4FBB-BDA8-1587A45A7EEB}">
      <dgm:prSet phldrT="[Texto]"/>
      <dgm:spPr/>
      <dgm:t>
        <a:bodyPr/>
        <a:lstStyle/>
        <a:p>
          <a:r>
            <a:rPr lang="es-MX" dirty="0" smtClean="0"/>
            <a:t>Deficiente capacitación</a:t>
          </a:r>
          <a:endParaRPr lang="es-MX" dirty="0"/>
        </a:p>
      </dgm:t>
    </dgm:pt>
    <dgm:pt modelId="{6CB0E9E1-4092-474F-A6F7-00CE426E1280}" type="parTrans" cxnId="{ED955645-CEB4-42DD-A23E-A91B037606C1}">
      <dgm:prSet/>
      <dgm:spPr/>
      <dgm:t>
        <a:bodyPr/>
        <a:lstStyle/>
        <a:p>
          <a:endParaRPr lang="es-MX"/>
        </a:p>
      </dgm:t>
    </dgm:pt>
    <dgm:pt modelId="{137A04C7-1AE3-4D3F-B08A-7BC0795DAA55}" type="sibTrans" cxnId="{ED955645-CEB4-42DD-A23E-A91B037606C1}">
      <dgm:prSet/>
      <dgm:spPr/>
      <dgm:t>
        <a:bodyPr/>
        <a:lstStyle/>
        <a:p>
          <a:endParaRPr lang="es-MX"/>
        </a:p>
      </dgm:t>
    </dgm:pt>
    <dgm:pt modelId="{D58158B7-AD08-4123-91C7-081BD864B888}">
      <dgm:prSet phldrT="[Texto]"/>
      <dgm:spPr/>
      <dgm:t>
        <a:bodyPr/>
        <a:lstStyle/>
        <a:p>
          <a:r>
            <a:rPr lang="es-MX" dirty="0" smtClean="0"/>
            <a:t>Escases de recursos humanos</a:t>
          </a:r>
          <a:endParaRPr lang="es-MX" dirty="0"/>
        </a:p>
      </dgm:t>
    </dgm:pt>
    <dgm:pt modelId="{3B7C8BCE-F331-4497-8F96-CBC52B2DA289}" type="parTrans" cxnId="{4A127F38-192A-455D-9779-5BE82691E263}">
      <dgm:prSet/>
      <dgm:spPr/>
      <dgm:t>
        <a:bodyPr/>
        <a:lstStyle/>
        <a:p>
          <a:endParaRPr lang="es-MX"/>
        </a:p>
      </dgm:t>
    </dgm:pt>
    <dgm:pt modelId="{82153C00-469C-456A-87F4-92A471F040FF}" type="sibTrans" cxnId="{4A127F38-192A-455D-9779-5BE82691E263}">
      <dgm:prSet/>
      <dgm:spPr/>
      <dgm:t>
        <a:bodyPr/>
        <a:lstStyle/>
        <a:p>
          <a:endParaRPr lang="es-MX"/>
        </a:p>
      </dgm:t>
    </dgm:pt>
    <dgm:pt modelId="{7B711752-2466-4A0E-A30F-B94F9D573A47}">
      <dgm:prSet phldrT="[Texto]"/>
      <dgm:spPr/>
      <dgm:t>
        <a:bodyPr/>
        <a:lstStyle/>
        <a:p>
          <a:r>
            <a:rPr lang="es-MX" dirty="0" smtClean="0"/>
            <a:t>Escases de recursos económicos</a:t>
          </a:r>
          <a:endParaRPr lang="es-MX" dirty="0"/>
        </a:p>
      </dgm:t>
    </dgm:pt>
    <dgm:pt modelId="{CDD3D0AE-4D2C-4719-A7E0-6CD893CD2A5A}" type="parTrans" cxnId="{60ECD377-71A4-456C-825E-CE2760D6B3F2}">
      <dgm:prSet/>
      <dgm:spPr/>
      <dgm:t>
        <a:bodyPr/>
        <a:lstStyle/>
        <a:p>
          <a:endParaRPr lang="es-MX"/>
        </a:p>
      </dgm:t>
    </dgm:pt>
    <dgm:pt modelId="{67523A2E-9DEA-4F13-8B15-ECC697C100EC}" type="sibTrans" cxnId="{60ECD377-71A4-456C-825E-CE2760D6B3F2}">
      <dgm:prSet/>
      <dgm:spPr/>
      <dgm:t>
        <a:bodyPr/>
        <a:lstStyle/>
        <a:p>
          <a:endParaRPr lang="es-MX"/>
        </a:p>
      </dgm:t>
    </dgm:pt>
    <dgm:pt modelId="{AE47986C-E236-4149-949B-9ECFEF014B3F}">
      <dgm:prSet phldrT="[Texto]"/>
      <dgm:spPr/>
      <dgm:t>
        <a:bodyPr/>
        <a:lstStyle/>
        <a:p>
          <a:r>
            <a:rPr lang="es-MX" dirty="0" smtClean="0"/>
            <a:t>Deficiente supervisión</a:t>
          </a:r>
          <a:endParaRPr lang="es-MX" dirty="0"/>
        </a:p>
      </dgm:t>
    </dgm:pt>
    <dgm:pt modelId="{164CC637-34F7-412B-A527-BA65770E5F7A}" type="parTrans" cxnId="{1EE4416C-41B0-443F-B074-A9BB2B37AD87}">
      <dgm:prSet/>
      <dgm:spPr/>
      <dgm:t>
        <a:bodyPr/>
        <a:lstStyle/>
        <a:p>
          <a:endParaRPr lang="es-MX"/>
        </a:p>
      </dgm:t>
    </dgm:pt>
    <dgm:pt modelId="{11EE076F-A4A2-4889-9464-EB10DD6740CC}" type="sibTrans" cxnId="{1EE4416C-41B0-443F-B074-A9BB2B37AD87}">
      <dgm:prSet/>
      <dgm:spPr/>
      <dgm:t>
        <a:bodyPr/>
        <a:lstStyle/>
        <a:p>
          <a:endParaRPr lang="es-MX"/>
        </a:p>
      </dgm:t>
    </dgm:pt>
    <dgm:pt modelId="{C7E6483B-219F-44E5-8F36-B092D128399C}">
      <dgm:prSet/>
      <dgm:spPr/>
      <dgm:t>
        <a:bodyPr/>
        <a:lstStyle/>
        <a:p>
          <a:endParaRPr lang="es-MX"/>
        </a:p>
      </dgm:t>
    </dgm:pt>
    <dgm:pt modelId="{121459C9-3C33-4D4A-AB6F-10F763C3FC6C}" type="parTrans" cxnId="{63530E8E-4798-453C-A298-3213F183B436}">
      <dgm:prSet/>
      <dgm:spPr/>
      <dgm:t>
        <a:bodyPr/>
        <a:lstStyle/>
        <a:p>
          <a:endParaRPr lang="es-MX"/>
        </a:p>
      </dgm:t>
    </dgm:pt>
    <dgm:pt modelId="{8AF96340-33C6-4CBC-8F25-1E9C1F034D43}" type="sibTrans" cxnId="{63530E8E-4798-453C-A298-3213F183B436}">
      <dgm:prSet/>
      <dgm:spPr/>
      <dgm:t>
        <a:bodyPr/>
        <a:lstStyle/>
        <a:p>
          <a:endParaRPr lang="es-MX"/>
        </a:p>
      </dgm:t>
    </dgm:pt>
    <dgm:pt modelId="{F0867633-F0DE-4693-A867-AFB059637B31}" type="pres">
      <dgm:prSet presAssocID="{B6A3D6D7-9342-4FF6-913C-A7EF2F2F56DE}" presName="Name0" presStyleCnt="0">
        <dgm:presLayoutVars>
          <dgm:chMax val="1"/>
          <dgm:dir/>
          <dgm:animLvl val="ctr"/>
          <dgm:resizeHandles val="exact"/>
        </dgm:presLayoutVars>
      </dgm:prSet>
      <dgm:spPr/>
      <dgm:t>
        <a:bodyPr/>
        <a:lstStyle/>
        <a:p>
          <a:endParaRPr lang="es-MX"/>
        </a:p>
      </dgm:t>
    </dgm:pt>
    <dgm:pt modelId="{833F3BBF-6622-489C-BFDA-5F6B9FFF9C6F}" type="pres">
      <dgm:prSet presAssocID="{E7C3BBF3-4518-4AF1-A590-911BED97B312}" presName="centerShape" presStyleLbl="node0" presStyleIdx="0" presStyleCnt="1"/>
      <dgm:spPr/>
      <dgm:t>
        <a:bodyPr/>
        <a:lstStyle/>
        <a:p>
          <a:endParaRPr lang="es-MX"/>
        </a:p>
      </dgm:t>
    </dgm:pt>
    <dgm:pt modelId="{688FE118-90A0-446F-BCED-D42D7034BDE7}" type="pres">
      <dgm:prSet presAssocID="{C5D5881C-01C5-4FBB-BDA8-1587A45A7EEB}" presName="node" presStyleLbl="node1" presStyleIdx="0" presStyleCnt="4">
        <dgm:presLayoutVars>
          <dgm:bulletEnabled val="1"/>
        </dgm:presLayoutVars>
      </dgm:prSet>
      <dgm:spPr/>
      <dgm:t>
        <a:bodyPr/>
        <a:lstStyle/>
        <a:p>
          <a:endParaRPr lang="es-MX"/>
        </a:p>
      </dgm:t>
    </dgm:pt>
    <dgm:pt modelId="{04A74450-3AFD-4D07-8EA5-C377EAF472EA}" type="pres">
      <dgm:prSet presAssocID="{C5D5881C-01C5-4FBB-BDA8-1587A45A7EEB}" presName="dummy" presStyleCnt="0"/>
      <dgm:spPr/>
    </dgm:pt>
    <dgm:pt modelId="{5BCCFE27-CED1-4AF9-83CF-CFD702E18755}" type="pres">
      <dgm:prSet presAssocID="{137A04C7-1AE3-4D3F-B08A-7BC0795DAA55}" presName="sibTrans" presStyleLbl="sibTrans2D1" presStyleIdx="0" presStyleCnt="4"/>
      <dgm:spPr/>
      <dgm:t>
        <a:bodyPr/>
        <a:lstStyle/>
        <a:p>
          <a:endParaRPr lang="es-MX"/>
        </a:p>
      </dgm:t>
    </dgm:pt>
    <dgm:pt modelId="{E29C3474-17B1-47A2-B33F-A956B5423EBE}" type="pres">
      <dgm:prSet presAssocID="{D58158B7-AD08-4123-91C7-081BD864B888}" presName="node" presStyleLbl="node1" presStyleIdx="1" presStyleCnt="4">
        <dgm:presLayoutVars>
          <dgm:bulletEnabled val="1"/>
        </dgm:presLayoutVars>
      </dgm:prSet>
      <dgm:spPr/>
      <dgm:t>
        <a:bodyPr/>
        <a:lstStyle/>
        <a:p>
          <a:endParaRPr lang="es-MX"/>
        </a:p>
      </dgm:t>
    </dgm:pt>
    <dgm:pt modelId="{2FC70A13-3F48-4B8D-9B13-E52447707055}" type="pres">
      <dgm:prSet presAssocID="{D58158B7-AD08-4123-91C7-081BD864B888}" presName="dummy" presStyleCnt="0"/>
      <dgm:spPr/>
    </dgm:pt>
    <dgm:pt modelId="{08E68ABA-FD27-4E81-840D-571F52071D90}" type="pres">
      <dgm:prSet presAssocID="{82153C00-469C-456A-87F4-92A471F040FF}" presName="sibTrans" presStyleLbl="sibTrans2D1" presStyleIdx="1" presStyleCnt="4"/>
      <dgm:spPr/>
      <dgm:t>
        <a:bodyPr/>
        <a:lstStyle/>
        <a:p>
          <a:endParaRPr lang="es-MX"/>
        </a:p>
      </dgm:t>
    </dgm:pt>
    <dgm:pt modelId="{FD26D3D0-9A5E-4F85-B891-786B8050DEDF}" type="pres">
      <dgm:prSet presAssocID="{7B711752-2466-4A0E-A30F-B94F9D573A47}" presName="node" presStyleLbl="node1" presStyleIdx="2" presStyleCnt="4">
        <dgm:presLayoutVars>
          <dgm:bulletEnabled val="1"/>
        </dgm:presLayoutVars>
      </dgm:prSet>
      <dgm:spPr/>
      <dgm:t>
        <a:bodyPr/>
        <a:lstStyle/>
        <a:p>
          <a:endParaRPr lang="es-MX"/>
        </a:p>
      </dgm:t>
    </dgm:pt>
    <dgm:pt modelId="{57D7E3B7-82B5-4673-AE8C-3234783D9231}" type="pres">
      <dgm:prSet presAssocID="{7B711752-2466-4A0E-A30F-B94F9D573A47}" presName="dummy" presStyleCnt="0"/>
      <dgm:spPr/>
    </dgm:pt>
    <dgm:pt modelId="{B2A4B1D7-61E3-4D8E-8088-951179EAC878}" type="pres">
      <dgm:prSet presAssocID="{67523A2E-9DEA-4F13-8B15-ECC697C100EC}" presName="sibTrans" presStyleLbl="sibTrans2D1" presStyleIdx="2" presStyleCnt="4"/>
      <dgm:spPr/>
      <dgm:t>
        <a:bodyPr/>
        <a:lstStyle/>
        <a:p>
          <a:endParaRPr lang="es-MX"/>
        </a:p>
      </dgm:t>
    </dgm:pt>
    <dgm:pt modelId="{CFA618D4-2163-472F-801C-31FF5039CC64}" type="pres">
      <dgm:prSet presAssocID="{AE47986C-E236-4149-949B-9ECFEF014B3F}" presName="node" presStyleLbl="node1" presStyleIdx="3" presStyleCnt="4">
        <dgm:presLayoutVars>
          <dgm:bulletEnabled val="1"/>
        </dgm:presLayoutVars>
      </dgm:prSet>
      <dgm:spPr/>
      <dgm:t>
        <a:bodyPr/>
        <a:lstStyle/>
        <a:p>
          <a:endParaRPr lang="es-MX"/>
        </a:p>
      </dgm:t>
    </dgm:pt>
    <dgm:pt modelId="{411B1FB7-D419-4CC2-AB32-115C31EC9B8B}" type="pres">
      <dgm:prSet presAssocID="{AE47986C-E236-4149-949B-9ECFEF014B3F}" presName="dummy" presStyleCnt="0"/>
      <dgm:spPr/>
    </dgm:pt>
    <dgm:pt modelId="{C7C4BCFE-E8A0-4F59-AC51-8891CDC2F6FC}" type="pres">
      <dgm:prSet presAssocID="{11EE076F-A4A2-4889-9464-EB10DD6740CC}" presName="sibTrans" presStyleLbl="sibTrans2D1" presStyleIdx="3" presStyleCnt="4"/>
      <dgm:spPr/>
      <dgm:t>
        <a:bodyPr/>
        <a:lstStyle/>
        <a:p>
          <a:endParaRPr lang="es-MX"/>
        </a:p>
      </dgm:t>
    </dgm:pt>
  </dgm:ptLst>
  <dgm:cxnLst>
    <dgm:cxn modelId="{FF407FBD-08D0-4354-9DA5-FFF0C3A4D275}" type="presOf" srcId="{AE47986C-E236-4149-949B-9ECFEF014B3F}" destId="{CFA618D4-2163-472F-801C-31FF5039CC64}" srcOrd="0" destOrd="0" presId="urn:microsoft.com/office/officeart/2005/8/layout/radial6"/>
    <dgm:cxn modelId="{A2F9CDC2-9DAF-4628-B106-F84A683789CA}" type="presOf" srcId="{E7C3BBF3-4518-4AF1-A590-911BED97B312}" destId="{833F3BBF-6622-489C-BFDA-5F6B9FFF9C6F}" srcOrd="0" destOrd="0" presId="urn:microsoft.com/office/officeart/2005/8/layout/radial6"/>
    <dgm:cxn modelId="{60ECD377-71A4-456C-825E-CE2760D6B3F2}" srcId="{E7C3BBF3-4518-4AF1-A590-911BED97B312}" destId="{7B711752-2466-4A0E-A30F-B94F9D573A47}" srcOrd="2" destOrd="0" parTransId="{CDD3D0AE-4D2C-4719-A7E0-6CD893CD2A5A}" sibTransId="{67523A2E-9DEA-4F13-8B15-ECC697C100EC}"/>
    <dgm:cxn modelId="{AD1F9BC5-B2CD-437E-84FB-705E441885F5}" srcId="{B6A3D6D7-9342-4FF6-913C-A7EF2F2F56DE}" destId="{E7C3BBF3-4518-4AF1-A590-911BED97B312}" srcOrd="0" destOrd="0" parTransId="{90972385-62D4-4E0C-9313-AF021B6AA21A}" sibTransId="{FA5F423F-918F-4A8D-928B-A73469E22FFA}"/>
    <dgm:cxn modelId="{1EE4416C-41B0-443F-B074-A9BB2B37AD87}" srcId="{E7C3BBF3-4518-4AF1-A590-911BED97B312}" destId="{AE47986C-E236-4149-949B-9ECFEF014B3F}" srcOrd="3" destOrd="0" parTransId="{164CC637-34F7-412B-A527-BA65770E5F7A}" sibTransId="{11EE076F-A4A2-4889-9464-EB10DD6740CC}"/>
    <dgm:cxn modelId="{6C55DBC2-A82C-4EA4-A23A-B89A58C7253C}" type="presOf" srcId="{67523A2E-9DEA-4F13-8B15-ECC697C100EC}" destId="{B2A4B1D7-61E3-4D8E-8088-951179EAC878}" srcOrd="0" destOrd="0" presId="urn:microsoft.com/office/officeart/2005/8/layout/radial6"/>
    <dgm:cxn modelId="{12B28307-9929-4227-AFC2-310FF2D1BC54}" type="presOf" srcId="{137A04C7-1AE3-4D3F-B08A-7BC0795DAA55}" destId="{5BCCFE27-CED1-4AF9-83CF-CFD702E18755}" srcOrd="0" destOrd="0" presId="urn:microsoft.com/office/officeart/2005/8/layout/radial6"/>
    <dgm:cxn modelId="{4A127F38-192A-455D-9779-5BE82691E263}" srcId="{E7C3BBF3-4518-4AF1-A590-911BED97B312}" destId="{D58158B7-AD08-4123-91C7-081BD864B888}" srcOrd="1" destOrd="0" parTransId="{3B7C8BCE-F331-4497-8F96-CBC52B2DA289}" sibTransId="{82153C00-469C-456A-87F4-92A471F040FF}"/>
    <dgm:cxn modelId="{BBE1A11E-35FD-40BB-A6BE-B9E87DCBF49D}" type="presOf" srcId="{B6A3D6D7-9342-4FF6-913C-A7EF2F2F56DE}" destId="{F0867633-F0DE-4693-A867-AFB059637B31}" srcOrd="0" destOrd="0" presId="urn:microsoft.com/office/officeart/2005/8/layout/radial6"/>
    <dgm:cxn modelId="{ED955645-CEB4-42DD-A23E-A91B037606C1}" srcId="{E7C3BBF3-4518-4AF1-A590-911BED97B312}" destId="{C5D5881C-01C5-4FBB-BDA8-1587A45A7EEB}" srcOrd="0" destOrd="0" parTransId="{6CB0E9E1-4092-474F-A6F7-00CE426E1280}" sibTransId="{137A04C7-1AE3-4D3F-B08A-7BC0795DAA55}"/>
    <dgm:cxn modelId="{E35906C9-E2E3-41A0-8687-889CB45CF1A3}" type="presOf" srcId="{82153C00-469C-456A-87F4-92A471F040FF}" destId="{08E68ABA-FD27-4E81-840D-571F52071D90}" srcOrd="0" destOrd="0" presId="urn:microsoft.com/office/officeart/2005/8/layout/radial6"/>
    <dgm:cxn modelId="{DF4C0D1A-78B9-4D6F-9436-B02752AE74A6}" type="presOf" srcId="{7B711752-2466-4A0E-A30F-B94F9D573A47}" destId="{FD26D3D0-9A5E-4F85-B891-786B8050DEDF}" srcOrd="0" destOrd="0" presId="urn:microsoft.com/office/officeart/2005/8/layout/radial6"/>
    <dgm:cxn modelId="{EBFE587C-52A9-41CD-893F-573440E3EB47}" type="presOf" srcId="{11EE076F-A4A2-4889-9464-EB10DD6740CC}" destId="{C7C4BCFE-E8A0-4F59-AC51-8891CDC2F6FC}" srcOrd="0" destOrd="0" presId="urn:microsoft.com/office/officeart/2005/8/layout/radial6"/>
    <dgm:cxn modelId="{AB5788A4-1F71-45DE-B53A-77C4C72919C8}" type="presOf" srcId="{D58158B7-AD08-4123-91C7-081BD864B888}" destId="{E29C3474-17B1-47A2-B33F-A956B5423EBE}" srcOrd="0" destOrd="0" presId="urn:microsoft.com/office/officeart/2005/8/layout/radial6"/>
    <dgm:cxn modelId="{4E6D9EED-CE43-4718-BF17-B6BDB0204C14}" type="presOf" srcId="{C5D5881C-01C5-4FBB-BDA8-1587A45A7EEB}" destId="{688FE118-90A0-446F-BCED-D42D7034BDE7}" srcOrd="0" destOrd="0" presId="urn:microsoft.com/office/officeart/2005/8/layout/radial6"/>
    <dgm:cxn modelId="{63530E8E-4798-453C-A298-3213F183B436}" srcId="{B6A3D6D7-9342-4FF6-913C-A7EF2F2F56DE}" destId="{C7E6483B-219F-44E5-8F36-B092D128399C}" srcOrd="1" destOrd="0" parTransId="{121459C9-3C33-4D4A-AB6F-10F763C3FC6C}" sibTransId="{8AF96340-33C6-4CBC-8F25-1E9C1F034D43}"/>
    <dgm:cxn modelId="{866E55D9-14B4-4449-A7A9-86F140F3B576}" type="presParOf" srcId="{F0867633-F0DE-4693-A867-AFB059637B31}" destId="{833F3BBF-6622-489C-BFDA-5F6B9FFF9C6F}" srcOrd="0" destOrd="0" presId="urn:microsoft.com/office/officeart/2005/8/layout/radial6"/>
    <dgm:cxn modelId="{1817B25A-FFC3-4B0D-826C-58F7A76C7006}" type="presParOf" srcId="{F0867633-F0DE-4693-A867-AFB059637B31}" destId="{688FE118-90A0-446F-BCED-D42D7034BDE7}" srcOrd="1" destOrd="0" presId="urn:microsoft.com/office/officeart/2005/8/layout/radial6"/>
    <dgm:cxn modelId="{FF0391B0-4E33-4EBF-8E9B-5AFB17DBEEF0}" type="presParOf" srcId="{F0867633-F0DE-4693-A867-AFB059637B31}" destId="{04A74450-3AFD-4D07-8EA5-C377EAF472EA}" srcOrd="2" destOrd="0" presId="urn:microsoft.com/office/officeart/2005/8/layout/radial6"/>
    <dgm:cxn modelId="{6822FBFD-47D0-4EBD-AE25-6968E4384A87}" type="presParOf" srcId="{F0867633-F0DE-4693-A867-AFB059637B31}" destId="{5BCCFE27-CED1-4AF9-83CF-CFD702E18755}" srcOrd="3" destOrd="0" presId="urn:microsoft.com/office/officeart/2005/8/layout/radial6"/>
    <dgm:cxn modelId="{5C8910FC-029E-4EBC-8D92-E875481E2F34}" type="presParOf" srcId="{F0867633-F0DE-4693-A867-AFB059637B31}" destId="{E29C3474-17B1-47A2-B33F-A956B5423EBE}" srcOrd="4" destOrd="0" presId="urn:microsoft.com/office/officeart/2005/8/layout/radial6"/>
    <dgm:cxn modelId="{0118DA01-4147-4F8D-AA74-4C1BB3E00B7E}" type="presParOf" srcId="{F0867633-F0DE-4693-A867-AFB059637B31}" destId="{2FC70A13-3F48-4B8D-9B13-E52447707055}" srcOrd="5" destOrd="0" presId="urn:microsoft.com/office/officeart/2005/8/layout/radial6"/>
    <dgm:cxn modelId="{931708A5-52EB-4271-A908-F4FBC06C2DF0}" type="presParOf" srcId="{F0867633-F0DE-4693-A867-AFB059637B31}" destId="{08E68ABA-FD27-4E81-840D-571F52071D90}" srcOrd="6" destOrd="0" presId="urn:microsoft.com/office/officeart/2005/8/layout/radial6"/>
    <dgm:cxn modelId="{16524723-552D-4036-B348-B3AB3CEFCC03}" type="presParOf" srcId="{F0867633-F0DE-4693-A867-AFB059637B31}" destId="{FD26D3D0-9A5E-4F85-B891-786B8050DEDF}" srcOrd="7" destOrd="0" presId="urn:microsoft.com/office/officeart/2005/8/layout/radial6"/>
    <dgm:cxn modelId="{3B4E220B-97F7-40E8-A7C9-16B3B584CC92}" type="presParOf" srcId="{F0867633-F0DE-4693-A867-AFB059637B31}" destId="{57D7E3B7-82B5-4673-AE8C-3234783D9231}" srcOrd="8" destOrd="0" presId="urn:microsoft.com/office/officeart/2005/8/layout/radial6"/>
    <dgm:cxn modelId="{DFD275F6-D985-431D-94F1-396EAC228404}" type="presParOf" srcId="{F0867633-F0DE-4693-A867-AFB059637B31}" destId="{B2A4B1D7-61E3-4D8E-8088-951179EAC878}" srcOrd="9" destOrd="0" presId="urn:microsoft.com/office/officeart/2005/8/layout/radial6"/>
    <dgm:cxn modelId="{2DD85C99-FAB0-4DDF-A67F-E77F0B36BBF6}" type="presParOf" srcId="{F0867633-F0DE-4693-A867-AFB059637B31}" destId="{CFA618D4-2163-472F-801C-31FF5039CC64}" srcOrd="10" destOrd="0" presId="urn:microsoft.com/office/officeart/2005/8/layout/radial6"/>
    <dgm:cxn modelId="{30C6F17D-C679-43FF-99C0-4470C709885A}" type="presParOf" srcId="{F0867633-F0DE-4693-A867-AFB059637B31}" destId="{411B1FB7-D419-4CC2-AB32-115C31EC9B8B}" srcOrd="11" destOrd="0" presId="urn:microsoft.com/office/officeart/2005/8/layout/radial6"/>
    <dgm:cxn modelId="{1671EF3C-110C-4E32-8C79-7240AC93484A}" type="presParOf" srcId="{F0867633-F0DE-4693-A867-AFB059637B31}" destId="{C7C4BCFE-E8A0-4F59-AC51-8891CDC2F6FC}"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01EB3E4-EF9B-4747-ADDD-2274A36BFDDC}" type="doc">
      <dgm:prSet loTypeId="urn:microsoft.com/office/officeart/2008/layout/CircularPictureCallout" loCatId="picture" qsTypeId="urn:microsoft.com/office/officeart/2005/8/quickstyle/simple1" qsCatId="simple" csTypeId="urn:microsoft.com/office/officeart/2005/8/colors/colorful1" csCatId="colorful" phldr="1"/>
      <dgm:spPr/>
      <dgm:t>
        <a:bodyPr/>
        <a:lstStyle/>
        <a:p>
          <a:endParaRPr lang="es-MX"/>
        </a:p>
      </dgm:t>
    </dgm:pt>
    <dgm:pt modelId="{EFDC0D2F-B3D9-4CBE-BA19-9360759B3E4D}">
      <dgm:prSet/>
      <dgm:spPr/>
      <dgm:t>
        <a:bodyPr/>
        <a:lstStyle/>
        <a:p>
          <a:endParaRPr lang="es-MX"/>
        </a:p>
      </dgm:t>
    </dgm:pt>
    <dgm:pt modelId="{D87F3A59-A934-4B0A-A85A-C8D115C7401C}" type="parTrans" cxnId="{655E68ED-7472-4329-98DD-E54455B665AA}">
      <dgm:prSet/>
      <dgm:spPr/>
      <dgm:t>
        <a:bodyPr/>
        <a:lstStyle/>
        <a:p>
          <a:endParaRPr lang="es-MX"/>
        </a:p>
      </dgm:t>
    </dgm:pt>
    <dgm:pt modelId="{3D03276A-51AC-4926-9FCD-C288216E9BA9}" type="sibTrans" cxnId="{655E68ED-7472-4329-98DD-E54455B665AA}">
      <dgm:prSet/>
      <dgm:spPr/>
      <dgm:t>
        <a:bodyPr/>
        <a:lstStyle/>
        <a:p>
          <a:endParaRPr lang="es-MX"/>
        </a:p>
      </dgm:t>
    </dgm:pt>
    <dgm:pt modelId="{CBAFF3D9-1543-4889-BA18-FCFAFD8911A7}">
      <dgm:prSet phldrT="[Texto]" custT="1"/>
      <dgm:spPr/>
      <dgm:t>
        <a:bodyPr/>
        <a:lstStyle/>
        <a:p>
          <a:r>
            <a:rPr lang="es-MX" sz="1600" b="0" dirty="0" smtClean="0">
              <a:latin typeface="Arial" panose="020B0604020202020204" pitchFamily="34" charset="0"/>
              <a:cs typeface="Arial" panose="020B0604020202020204" pitchFamily="34" charset="0"/>
            </a:rPr>
            <a:t>Cualitativo</a:t>
          </a:r>
          <a:endParaRPr lang="es-MX" sz="1600" b="0" dirty="0">
            <a:latin typeface="Arial" panose="020B0604020202020204" pitchFamily="34" charset="0"/>
            <a:cs typeface="Arial" panose="020B0604020202020204" pitchFamily="34" charset="0"/>
          </a:endParaRPr>
        </a:p>
      </dgm:t>
    </dgm:pt>
    <dgm:pt modelId="{CEAA279C-A5E4-4308-9491-A3E27FEF91FF}" type="parTrans" cxnId="{610DEB34-4251-440D-8569-9EBCBCADBDCC}">
      <dgm:prSet/>
      <dgm:spPr/>
      <dgm:t>
        <a:bodyPr/>
        <a:lstStyle/>
        <a:p>
          <a:endParaRPr lang="es-MX"/>
        </a:p>
      </dgm:t>
    </dgm:pt>
    <dgm:pt modelId="{EB94FB6A-02B3-4CDC-B3FC-212B4A214BB0}" type="sibTrans" cxnId="{610DEB34-4251-440D-8569-9EBCBCADBDCC}">
      <dgm:prSet/>
      <dgm:spPr/>
      <dgm:t>
        <a:bodyPr/>
        <a:lstStyle/>
        <a:p>
          <a:endParaRPr lang="es-MX"/>
        </a:p>
      </dgm:t>
    </dgm:pt>
    <dgm:pt modelId="{2274105D-7F0B-424B-86C0-191809C977FA}">
      <dgm:prSet phldrT="[Texto]" custT="1"/>
      <dgm:spPr/>
      <dgm:t>
        <a:bodyPr/>
        <a:lstStyle/>
        <a:p>
          <a:r>
            <a:rPr lang="es-MX" sz="1600" dirty="0" smtClean="0">
              <a:latin typeface="Arial" panose="020B0604020202020204" pitchFamily="34" charset="0"/>
              <a:cs typeface="Arial" panose="020B0604020202020204" pitchFamily="34" charset="0"/>
            </a:rPr>
            <a:t>Observación científica y razonamiento deductivo</a:t>
          </a:r>
          <a:endParaRPr lang="es-MX" sz="1600" dirty="0">
            <a:latin typeface="Arial" panose="020B0604020202020204" pitchFamily="34" charset="0"/>
            <a:cs typeface="Arial" panose="020B0604020202020204" pitchFamily="34" charset="0"/>
          </a:endParaRPr>
        </a:p>
      </dgm:t>
    </dgm:pt>
    <dgm:pt modelId="{EB968B72-EEFA-4B61-AE18-06B5D257FE21}" type="parTrans" cxnId="{032836B0-95F2-4F8F-A4BB-8BC9C518E5C3}">
      <dgm:prSet/>
      <dgm:spPr/>
      <dgm:t>
        <a:bodyPr/>
        <a:lstStyle/>
        <a:p>
          <a:endParaRPr lang="es-MX"/>
        </a:p>
      </dgm:t>
    </dgm:pt>
    <dgm:pt modelId="{79B8EC6B-1211-4591-AE79-4F433668DDC0}" type="sibTrans" cxnId="{032836B0-95F2-4F8F-A4BB-8BC9C518E5C3}">
      <dgm:prSet/>
      <dgm:spPr/>
      <dgm:t>
        <a:bodyPr/>
        <a:lstStyle/>
        <a:p>
          <a:endParaRPr lang="es-MX"/>
        </a:p>
      </dgm:t>
    </dgm:pt>
    <dgm:pt modelId="{35D74392-E8FA-4C3C-A951-2CD5CC735247}">
      <dgm:prSet phldrT="[Texto]" custT="1"/>
      <dgm:spPr/>
      <dgm:t>
        <a:bodyPr/>
        <a:lstStyle/>
        <a:p>
          <a:r>
            <a:rPr lang="es-MX" sz="1600" dirty="0" smtClean="0">
              <a:latin typeface="Arial" panose="020B0604020202020204" pitchFamily="34" charset="0"/>
              <a:cs typeface="Arial" panose="020B0604020202020204" pitchFamily="34" charset="0"/>
            </a:rPr>
            <a:t>Estudio descriptivo, retrospectivo y transversal.</a:t>
          </a:r>
          <a:endParaRPr lang="es-MX" sz="1600" dirty="0">
            <a:latin typeface="Arial" panose="020B0604020202020204" pitchFamily="34" charset="0"/>
            <a:cs typeface="Arial" panose="020B0604020202020204" pitchFamily="34" charset="0"/>
          </a:endParaRPr>
        </a:p>
      </dgm:t>
    </dgm:pt>
    <dgm:pt modelId="{0303626F-DD40-4C41-B8BA-96C05E7475EF}" type="parTrans" cxnId="{47AB389E-724E-45A5-AC7F-40657E0B3881}">
      <dgm:prSet/>
      <dgm:spPr/>
      <dgm:t>
        <a:bodyPr/>
        <a:lstStyle/>
        <a:p>
          <a:endParaRPr lang="es-MX"/>
        </a:p>
      </dgm:t>
    </dgm:pt>
    <dgm:pt modelId="{A439161E-FE2A-4A83-B2D9-B8C2315C585B}" type="sibTrans" cxnId="{47AB389E-724E-45A5-AC7F-40657E0B3881}">
      <dgm:prSet/>
      <dgm:spPr/>
      <dgm:t>
        <a:bodyPr/>
        <a:lstStyle/>
        <a:p>
          <a:endParaRPr lang="es-MX"/>
        </a:p>
      </dgm:t>
    </dgm:pt>
    <dgm:pt modelId="{72B9CB1F-43CA-407C-A8BE-C260667FCAB2}" type="pres">
      <dgm:prSet presAssocID="{201EB3E4-EF9B-4747-ADDD-2274A36BFDDC}" presName="Name0" presStyleCnt="0">
        <dgm:presLayoutVars>
          <dgm:chMax val="7"/>
          <dgm:chPref val="7"/>
          <dgm:dir/>
        </dgm:presLayoutVars>
      </dgm:prSet>
      <dgm:spPr/>
      <dgm:t>
        <a:bodyPr/>
        <a:lstStyle/>
        <a:p>
          <a:endParaRPr lang="es-MX"/>
        </a:p>
      </dgm:t>
    </dgm:pt>
    <dgm:pt modelId="{BF181B3F-6C7B-4ABF-9A35-18FD9BDA9BE8}" type="pres">
      <dgm:prSet presAssocID="{201EB3E4-EF9B-4747-ADDD-2274A36BFDDC}" presName="Name1" presStyleCnt="0"/>
      <dgm:spPr/>
    </dgm:pt>
    <dgm:pt modelId="{8EE9223B-F450-40C3-9C41-76740F7D6687}" type="pres">
      <dgm:prSet presAssocID="{3D03276A-51AC-4926-9FCD-C288216E9BA9}" presName="picture_1" presStyleCnt="0"/>
      <dgm:spPr/>
    </dgm:pt>
    <dgm:pt modelId="{ACAB1F3D-EC15-4A03-838E-78E38C55E68C}" type="pres">
      <dgm:prSet presAssocID="{3D03276A-51AC-4926-9FCD-C288216E9BA9}" presName="pictureRepeatNode" presStyleLbl="alignImgPlace1" presStyleIdx="0" presStyleCnt="4" custLinFactNeighborX="410" custLinFactNeighborY="0"/>
      <dgm:spPr/>
      <dgm:t>
        <a:bodyPr/>
        <a:lstStyle/>
        <a:p>
          <a:endParaRPr lang="es-MX"/>
        </a:p>
      </dgm:t>
    </dgm:pt>
    <dgm:pt modelId="{D7D38F48-1DDC-425F-8D6A-CBCC0FA0A7E4}" type="pres">
      <dgm:prSet presAssocID="{EFDC0D2F-B3D9-4CBE-BA19-9360759B3E4D}" presName="text_1" presStyleLbl="node1" presStyleIdx="0" presStyleCnt="0">
        <dgm:presLayoutVars>
          <dgm:bulletEnabled val="1"/>
        </dgm:presLayoutVars>
      </dgm:prSet>
      <dgm:spPr/>
      <dgm:t>
        <a:bodyPr/>
        <a:lstStyle/>
        <a:p>
          <a:endParaRPr lang="es-MX"/>
        </a:p>
      </dgm:t>
    </dgm:pt>
    <dgm:pt modelId="{88F45F7D-AF31-485A-A46D-2A4CA610EF7D}" type="pres">
      <dgm:prSet presAssocID="{EB94FB6A-02B3-4CDC-B3FC-212B4A214BB0}" presName="picture_2" presStyleCnt="0"/>
      <dgm:spPr/>
    </dgm:pt>
    <dgm:pt modelId="{95EC3400-9281-43DE-A3F0-6462BFCBEE2D}" type="pres">
      <dgm:prSet presAssocID="{EB94FB6A-02B3-4CDC-B3FC-212B4A214BB0}" presName="pictureRepeatNode" presStyleLbl="alignImgPlace1" presStyleIdx="1" presStyleCnt="4" custScaleX="106548" custScaleY="104335"/>
      <dgm:spPr/>
      <dgm:t>
        <a:bodyPr/>
        <a:lstStyle/>
        <a:p>
          <a:endParaRPr lang="es-MX"/>
        </a:p>
      </dgm:t>
    </dgm:pt>
    <dgm:pt modelId="{418A05AE-9DE5-4C54-932B-F653F07C3DD2}" type="pres">
      <dgm:prSet presAssocID="{CBAFF3D9-1543-4889-BA18-FCFAFD8911A7}" presName="line_2" presStyleLbl="parChTrans1D1" presStyleIdx="0" presStyleCnt="3"/>
      <dgm:spPr/>
    </dgm:pt>
    <dgm:pt modelId="{FF0D5AEC-0994-4414-A513-03D72E956C1B}" type="pres">
      <dgm:prSet presAssocID="{CBAFF3D9-1543-4889-BA18-FCFAFD8911A7}" presName="textparent_2" presStyleLbl="node1" presStyleIdx="0" presStyleCnt="0"/>
      <dgm:spPr/>
    </dgm:pt>
    <dgm:pt modelId="{7C36C7FB-3C83-4455-AEF5-73F2A697F579}" type="pres">
      <dgm:prSet presAssocID="{CBAFF3D9-1543-4889-BA18-FCFAFD8911A7}" presName="text_2" presStyleLbl="revTx" presStyleIdx="0" presStyleCnt="3" custScaleX="128107" custScaleY="31757" custLinFactNeighborX="4852">
        <dgm:presLayoutVars>
          <dgm:bulletEnabled val="1"/>
        </dgm:presLayoutVars>
      </dgm:prSet>
      <dgm:spPr/>
      <dgm:t>
        <a:bodyPr/>
        <a:lstStyle/>
        <a:p>
          <a:endParaRPr lang="es-MX"/>
        </a:p>
      </dgm:t>
    </dgm:pt>
    <dgm:pt modelId="{88B4DD5A-151B-4496-BBE3-498B042C5690}" type="pres">
      <dgm:prSet presAssocID="{79B8EC6B-1211-4591-AE79-4F433668DDC0}" presName="picture_3" presStyleCnt="0"/>
      <dgm:spPr/>
    </dgm:pt>
    <dgm:pt modelId="{DC929F2F-3163-4E0A-AB9C-185E9991FF3B}" type="pres">
      <dgm:prSet presAssocID="{79B8EC6B-1211-4591-AE79-4F433668DDC0}" presName="pictureRepeatNode" presStyleLbl="alignImgPlace1" presStyleIdx="2" presStyleCnt="4"/>
      <dgm:spPr/>
      <dgm:t>
        <a:bodyPr/>
        <a:lstStyle/>
        <a:p>
          <a:endParaRPr lang="es-MX"/>
        </a:p>
      </dgm:t>
    </dgm:pt>
    <dgm:pt modelId="{74D63F79-CEC6-4BF6-9DF2-45A7B86E3836}" type="pres">
      <dgm:prSet presAssocID="{2274105D-7F0B-424B-86C0-191809C977FA}" presName="line_3" presStyleLbl="parChTrans1D1" presStyleIdx="1" presStyleCnt="3"/>
      <dgm:spPr/>
    </dgm:pt>
    <dgm:pt modelId="{A37BB2FA-F45E-414F-9B63-D343BA94DBF2}" type="pres">
      <dgm:prSet presAssocID="{2274105D-7F0B-424B-86C0-191809C977FA}" presName="textparent_3" presStyleLbl="node1" presStyleIdx="0" presStyleCnt="0"/>
      <dgm:spPr/>
    </dgm:pt>
    <dgm:pt modelId="{B2DB4175-2345-42C0-A739-1E4E8828E044}" type="pres">
      <dgm:prSet presAssocID="{2274105D-7F0B-424B-86C0-191809C977FA}" presName="text_3" presStyleLbl="revTx" presStyleIdx="1" presStyleCnt="3" custScaleX="164652" custScaleY="40051" custLinFactNeighborX="19043" custLinFactNeighborY="0">
        <dgm:presLayoutVars>
          <dgm:bulletEnabled val="1"/>
        </dgm:presLayoutVars>
      </dgm:prSet>
      <dgm:spPr/>
      <dgm:t>
        <a:bodyPr/>
        <a:lstStyle/>
        <a:p>
          <a:endParaRPr lang="es-MX"/>
        </a:p>
      </dgm:t>
    </dgm:pt>
    <dgm:pt modelId="{7D76032E-2B15-4E6C-BD0F-4688B64CA482}" type="pres">
      <dgm:prSet presAssocID="{A439161E-FE2A-4A83-B2D9-B8C2315C585B}" presName="picture_4" presStyleCnt="0"/>
      <dgm:spPr/>
    </dgm:pt>
    <dgm:pt modelId="{FB84E587-9958-4674-8DB2-4F85942B77A4}" type="pres">
      <dgm:prSet presAssocID="{A439161E-FE2A-4A83-B2D9-B8C2315C585B}" presName="pictureRepeatNode" presStyleLbl="alignImgPlace1" presStyleIdx="3" presStyleCnt="4"/>
      <dgm:spPr/>
      <dgm:t>
        <a:bodyPr/>
        <a:lstStyle/>
        <a:p>
          <a:endParaRPr lang="es-MX"/>
        </a:p>
      </dgm:t>
    </dgm:pt>
    <dgm:pt modelId="{8E687F81-CEB4-4B5C-8721-E3DD3443E0CE}" type="pres">
      <dgm:prSet presAssocID="{35D74392-E8FA-4C3C-A951-2CD5CC735247}" presName="line_4" presStyleLbl="parChTrans1D1" presStyleIdx="2" presStyleCnt="3"/>
      <dgm:spPr/>
    </dgm:pt>
    <dgm:pt modelId="{2F665F40-FF33-4A6B-B1B1-A63F7192D32E}" type="pres">
      <dgm:prSet presAssocID="{35D74392-E8FA-4C3C-A951-2CD5CC735247}" presName="textparent_4" presStyleLbl="node1" presStyleIdx="0" presStyleCnt="0"/>
      <dgm:spPr/>
    </dgm:pt>
    <dgm:pt modelId="{A2E29DC5-554A-4435-B99B-E3B83505453A}" type="pres">
      <dgm:prSet presAssocID="{35D74392-E8FA-4C3C-A951-2CD5CC735247}" presName="text_4" presStyleLbl="revTx" presStyleIdx="2" presStyleCnt="3" custScaleX="174526" custScaleY="54808">
        <dgm:presLayoutVars>
          <dgm:bulletEnabled val="1"/>
        </dgm:presLayoutVars>
      </dgm:prSet>
      <dgm:spPr/>
      <dgm:t>
        <a:bodyPr/>
        <a:lstStyle/>
        <a:p>
          <a:endParaRPr lang="es-MX"/>
        </a:p>
      </dgm:t>
    </dgm:pt>
  </dgm:ptLst>
  <dgm:cxnLst>
    <dgm:cxn modelId="{7290511F-C8FD-441D-B028-9773315BD337}" type="presOf" srcId="{2274105D-7F0B-424B-86C0-191809C977FA}" destId="{B2DB4175-2345-42C0-A739-1E4E8828E044}" srcOrd="0" destOrd="0" presId="urn:microsoft.com/office/officeart/2008/layout/CircularPictureCallout"/>
    <dgm:cxn modelId="{A3C3A8B3-BF6C-4B89-BF7D-8C6D7292AB05}" type="presOf" srcId="{CBAFF3D9-1543-4889-BA18-FCFAFD8911A7}" destId="{7C36C7FB-3C83-4455-AEF5-73F2A697F579}" srcOrd="0" destOrd="0" presId="urn:microsoft.com/office/officeart/2008/layout/CircularPictureCallout"/>
    <dgm:cxn modelId="{395433E7-38D1-4D61-9B9B-6E0A97FC677B}" type="presOf" srcId="{35D74392-E8FA-4C3C-A951-2CD5CC735247}" destId="{A2E29DC5-554A-4435-B99B-E3B83505453A}" srcOrd="0" destOrd="0" presId="urn:microsoft.com/office/officeart/2008/layout/CircularPictureCallout"/>
    <dgm:cxn modelId="{8EC5EFF0-E289-47D2-85F7-F3D2FA212742}" type="presOf" srcId="{79B8EC6B-1211-4591-AE79-4F433668DDC0}" destId="{DC929F2F-3163-4E0A-AB9C-185E9991FF3B}" srcOrd="0" destOrd="0" presId="urn:microsoft.com/office/officeart/2008/layout/CircularPictureCallout"/>
    <dgm:cxn modelId="{610DEB34-4251-440D-8569-9EBCBCADBDCC}" srcId="{201EB3E4-EF9B-4747-ADDD-2274A36BFDDC}" destId="{CBAFF3D9-1543-4889-BA18-FCFAFD8911A7}" srcOrd="1" destOrd="0" parTransId="{CEAA279C-A5E4-4308-9491-A3E27FEF91FF}" sibTransId="{EB94FB6A-02B3-4CDC-B3FC-212B4A214BB0}"/>
    <dgm:cxn modelId="{2E365326-7279-45D6-B539-DB65F530D060}" type="presOf" srcId="{EFDC0D2F-B3D9-4CBE-BA19-9360759B3E4D}" destId="{D7D38F48-1DDC-425F-8D6A-CBCC0FA0A7E4}" srcOrd="0" destOrd="0" presId="urn:microsoft.com/office/officeart/2008/layout/CircularPictureCallout"/>
    <dgm:cxn modelId="{525504B2-14E7-489C-8055-7F4C588301A0}" type="presOf" srcId="{EB94FB6A-02B3-4CDC-B3FC-212B4A214BB0}" destId="{95EC3400-9281-43DE-A3F0-6462BFCBEE2D}" srcOrd="0" destOrd="0" presId="urn:microsoft.com/office/officeart/2008/layout/CircularPictureCallout"/>
    <dgm:cxn modelId="{655E68ED-7472-4329-98DD-E54455B665AA}" srcId="{201EB3E4-EF9B-4747-ADDD-2274A36BFDDC}" destId="{EFDC0D2F-B3D9-4CBE-BA19-9360759B3E4D}" srcOrd="0" destOrd="0" parTransId="{D87F3A59-A934-4B0A-A85A-C8D115C7401C}" sibTransId="{3D03276A-51AC-4926-9FCD-C288216E9BA9}"/>
    <dgm:cxn modelId="{8B8E0063-75DD-45F9-B3CB-B1B472A3E1B4}" type="presOf" srcId="{3D03276A-51AC-4926-9FCD-C288216E9BA9}" destId="{ACAB1F3D-EC15-4A03-838E-78E38C55E68C}" srcOrd="0" destOrd="0" presId="urn:microsoft.com/office/officeart/2008/layout/CircularPictureCallout"/>
    <dgm:cxn modelId="{032836B0-95F2-4F8F-A4BB-8BC9C518E5C3}" srcId="{201EB3E4-EF9B-4747-ADDD-2274A36BFDDC}" destId="{2274105D-7F0B-424B-86C0-191809C977FA}" srcOrd="2" destOrd="0" parTransId="{EB968B72-EEFA-4B61-AE18-06B5D257FE21}" sibTransId="{79B8EC6B-1211-4591-AE79-4F433668DDC0}"/>
    <dgm:cxn modelId="{9D0DFA10-5C5A-4B5B-9DC1-EB0086F707A0}" type="presOf" srcId="{A439161E-FE2A-4A83-B2D9-B8C2315C585B}" destId="{FB84E587-9958-4674-8DB2-4F85942B77A4}" srcOrd="0" destOrd="0" presId="urn:microsoft.com/office/officeart/2008/layout/CircularPictureCallout"/>
    <dgm:cxn modelId="{47AB389E-724E-45A5-AC7F-40657E0B3881}" srcId="{201EB3E4-EF9B-4747-ADDD-2274A36BFDDC}" destId="{35D74392-E8FA-4C3C-A951-2CD5CC735247}" srcOrd="3" destOrd="0" parTransId="{0303626F-DD40-4C41-B8BA-96C05E7475EF}" sibTransId="{A439161E-FE2A-4A83-B2D9-B8C2315C585B}"/>
    <dgm:cxn modelId="{9BEA3131-175D-4CEB-920E-1D7D25E5F897}" type="presOf" srcId="{201EB3E4-EF9B-4747-ADDD-2274A36BFDDC}" destId="{72B9CB1F-43CA-407C-A8BE-C260667FCAB2}" srcOrd="0" destOrd="0" presId="urn:microsoft.com/office/officeart/2008/layout/CircularPictureCallout"/>
    <dgm:cxn modelId="{D8F4EC06-0DF1-4504-9610-1887E8CCBAA1}" type="presParOf" srcId="{72B9CB1F-43CA-407C-A8BE-C260667FCAB2}" destId="{BF181B3F-6C7B-4ABF-9A35-18FD9BDA9BE8}" srcOrd="0" destOrd="0" presId="urn:microsoft.com/office/officeart/2008/layout/CircularPictureCallout"/>
    <dgm:cxn modelId="{B076AE78-A472-42D6-8A45-0CDBFF8D5590}" type="presParOf" srcId="{BF181B3F-6C7B-4ABF-9A35-18FD9BDA9BE8}" destId="{8EE9223B-F450-40C3-9C41-76740F7D6687}" srcOrd="0" destOrd="0" presId="urn:microsoft.com/office/officeart/2008/layout/CircularPictureCallout"/>
    <dgm:cxn modelId="{34DFA246-9F80-4254-8496-75DC9F63CD30}" type="presParOf" srcId="{8EE9223B-F450-40C3-9C41-76740F7D6687}" destId="{ACAB1F3D-EC15-4A03-838E-78E38C55E68C}" srcOrd="0" destOrd="0" presId="urn:microsoft.com/office/officeart/2008/layout/CircularPictureCallout"/>
    <dgm:cxn modelId="{8A566D89-16E8-47C6-B961-2E93C0D325C6}" type="presParOf" srcId="{BF181B3F-6C7B-4ABF-9A35-18FD9BDA9BE8}" destId="{D7D38F48-1DDC-425F-8D6A-CBCC0FA0A7E4}" srcOrd="1" destOrd="0" presId="urn:microsoft.com/office/officeart/2008/layout/CircularPictureCallout"/>
    <dgm:cxn modelId="{9804D920-F845-4699-BAAF-E25421E12DAD}" type="presParOf" srcId="{BF181B3F-6C7B-4ABF-9A35-18FD9BDA9BE8}" destId="{88F45F7D-AF31-485A-A46D-2A4CA610EF7D}" srcOrd="2" destOrd="0" presId="urn:microsoft.com/office/officeart/2008/layout/CircularPictureCallout"/>
    <dgm:cxn modelId="{FB84CBC4-989E-4878-89B3-E38BDACD95E2}" type="presParOf" srcId="{88F45F7D-AF31-485A-A46D-2A4CA610EF7D}" destId="{95EC3400-9281-43DE-A3F0-6462BFCBEE2D}" srcOrd="0" destOrd="0" presId="urn:microsoft.com/office/officeart/2008/layout/CircularPictureCallout"/>
    <dgm:cxn modelId="{FE5F2FEC-F0C8-4DCF-945F-83045F4C4858}" type="presParOf" srcId="{BF181B3F-6C7B-4ABF-9A35-18FD9BDA9BE8}" destId="{418A05AE-9DE5-4C54-932B-F653F07C3DD2}" srcOrd="3" destOrd="0" presId="urn:microsoft.com/office/officeart/2008/layout/CircularPictureCallout"/>
    <dgm:cxn modelId="{138CD541-5575-4147-8C1B-D55AC342AD86}" type="presParOf" srcId="{BF181B3F-6C7B-4ABF-9A35-18FD9BDA9BE8}" destId="{FF0D5AEC-0994-4414-A513-03D72E956C1B}" srcOrd="4" destOrd="0" presId="urn:microsoft.com/office/officeart/2008/layout/CircularPictureCallout"/>
    <dgm:cxn modelId="{D76DF316-F502-44B3-B240-B079298292EF}" type="presParOf" srcId="{FF0D5AEC-0994-4414-A513-03D72E956C1B}" destId="{7C36C7FB-3C83-4455-AEF5-73F2A697F579}" srcOrd="0" destOrd="0" presId="urn:microsoft.com/office/officeart/2008/layout/CircularPictureCallout"/>
    <dgm:cxn modelId="{6E131771-505D-4D82-B842-BE3F01870A25}" type="presParOf" srcId="{BF181B3F-6C7B-4ABF-9A35-18FD9BDA9BE8}" destId="{88B4DD5A-151B-4496-BBE3-498B042C5690}" srcOrd="5" destOrd="0" presId="urn:microsoft.com/office/officeart/2008/layout/CircularPictureCallout"/>
    <dgm:cxn modelId="{4D1E34FB-67A0-4453-A644-4C6ACDF17858}" type="presParOf" srcId="{88B4DD5A-151B-4496-BBE3-498B042C5690}" destId="{DC929F2F-3163-4E0A-AB9C-185E9991FF3B}" srcOrd="0" destOrd="0" presId="urn:microsoft.com/office/officeart/2008/layout/CircularPictureCallout"/>
    <dgm:cxn modelId="{7A404698-362B-4D18-948F-18F51CB2D178}" type="presParOf" srcId="{BF181B3F-6C7B-4ABF-9A35-18FD9BDA9BE8}" destId="{74D63F79-CEC6-4BF6-9DF2-45A7B86E3836}" srcOrd="6" destOrd="0" presId="urn:microsoft.com/office/officeart/2008/layout/CircularPictureCallout"/>
    <dgm:cxn modelId="{A7B0A48F-B0CA-44E0-9C18-F3EEE774C57D}" type="presParOf" srcId="{BF181B3F-6C7B-4ABF-9A35-18FD9BDA9BE8}" destId="{A37BB2FA-F45E-414F-9B63-D343BA94DBF2}" srcOrd="7" destOrd="0" presId="urn:microsoft.com/office/officeart/2008/layout/CircularPictureCallout"/>
    <dgm:cxn modelId="{917193E9-7B90-4BF1-A652-410D6B385458}" type="presParOf" srcId="{A37BB2FA-F45E-414F-9B63-D343BA94DBF2}" destId="{B2DB4175-2345-42C0-A739-1E4E8828E044}" srcOrd="0" destOrd="0" presId="urn:microsoft.com/office/officeart/2008/layout/CircularPictureCallout"/>
    <dgm:cxn modelId="{AA978B2A-E6A5-4144-8B72-F87ED5D6B5FF}" type="presParOf" srcId="{BF181B3F-6C7B-4ABF-9A35-18FD9BDA9BE8}" destId="{7D76032E-2B15-4E6C-BD0F-4688B64CA482}" srcOrd="8" destOrd="0" presId="urn:microsoft.com/office/officeart/2008/layout/CircularPictureCallout"/>
    <dgm:cxn modelId="{B0615D72-D7AF-4A02-BC02-315AA4B022F5}" type="presParOf" srcId="{7D76032E-2B15-4E6C-BD0F-4688B64CA482}" destId="{FB84E587-9958-4674-8DB2-4F85942B77A4}" srcOrd="0" destOrd="0" presId="urn:microsoft.com/office/officeart/2008/layout/CircularPictureCallout"/>
    <dgm:cxn modelId="{371CB330-98EB-42A2-A816-D9BEE2884FCD}" type="presParOf" srcId="{BF181B3F-6C7B-4ABF-9A35-18FD9BDA9BE8}" destId="{8E687F81-CEB4-4B5C-8721-E3DD3443E0CE}" srcOrd="9" destOrd="0" presId="urn:microsoft.com/office/officeart/2008/layout/CircularPictureCallout"/>
    <dgm:cxn modelId="{24EA500E-6549-466F-A0CA-A35EA3A3D0DE}" type="presParOf" srcId="{BF181B3F-6C7B-4ABF-9A35-18FD9BDA9BE8}" destId="{2F665F40-FF33-4A6B-B1B1-A63F7192D32E}" srcOrd="10" destOrd="0" presId="urn:microsoft.com/office/officeart/2008/layout/CircularPictureCallout"/>
    <dgm:cxn modelId="{CD50A5B2-92ED-45AD-A849-94C1FD3FF755}" type="presParOf" srcId="{2F665F40-FF33-4A6B-B1B1-A63F7192D32E}" destId="{A2E29DC5-554A-4435-B99B-E3B83505453A}" srcOrd="0"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736F634-51A4-4CE3-81D4-42AEDF86E1A1}" type="doc">
      <dgm:prSet loTypeId="urn:microsoft.com/office/officeart/2005/8/layout/vList6" loCatId="list" qsTypeId="urn:microsoft.com/office/officeart/2005/8/quickstyle/simple3" qsCatId="simple" csTypeId="urn:microsoft.com/office/officeart/2005/8/colors/accent1_2" csCatId="accent1" phldr="1"/>
      <dgm:spPr/>
      <dgm:t>
        <a:bodyPr/>
        <a:lstStyle/>
        <a:p>
          <a:endParaRPr lang="es-MX"/>
        </a:p>
      </dgm:t>
    </dgm:pt>
    <dgm:pt modelId="{C6178DFA-4B02-4132-8C31-D9FF42C51B02}">
      <dgm:prSet phldrT="[Texto]" custT="1"/>
      <dgm:spPr>
        <a:xfrm>
          <a:off x="0" y="717"/>
          <a:ext cx="4000607" cy="2798938"/>
        </a:xfrm>
        <a:prstGeom prst="roundRect">
          <a:avLst/>
        </a:prstGeom>
        <a:blipFill rotWithShape="0">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s-MX" sz="4000" b="1" i="0" dirty="0" smtClean="0">
              <a:solidFill>
                <a:schemeClr val="accent4">
                  <a:lumMod val="60000"/>
                  <a:lumOff val="40000"/>
                </a:schemeClr>
              </a:solidFill>
              <a:latin typeface="Arial" panose="020B0604020202020204" pitchFamily="34" charset="0"/>
              <a:ea typeface="+mn-ea"/>
              <a:cs typeface="Arial" panose="020B0604020202020204" pitchFamily="34" charset="0"/>
            </a:rPr>
            <a:t>Población</a:t>
          </a:r>
          <a:endParaRPr lang="es-MX" sz="4000" b="1" i="0" dirty="0">
            <a:solidFill>
              <a:schemeClr val="accent4">
                <a:lumMod val="60000"/>
                <a:lumOff val="40000"/>
              </a:schemeClr>
            </a:solidFill>
            <a:latin typeface="Arial" panose="020B0604020202020204" pitchFamily="34" charset="0"/>
            <a:ea typeface="+mn-ea"/>
            <a:cs typeface="Arial" panose="020B0604020202020204" pitchFamily="34" charset="0"/>
          </a:endParaRPr>
        </a:p>
      </dgm:t>
    </dgm:pt>
    <dgm:pt modelId="{708695E6-AD9C-4135-8D3F-686771B34178}" type="parTrans" cxnId="{497D7A01-F351-4FB8-AEF4-8BCD36169B2A}">
      <dgm:prSet/>
      <dgm:spPr/>
      <dgm:t>
        <a:bodyPr/>
        <a:lstStyle/>
        <a:p>
          <a:endParaRPr lang="es-MX"/>
        </a:p>
      </dgm:t>
    </dgm:pt>
    <dgm:pt modelId="{31777A44-82BB-460D-AE75-F4FD20C255ED}" type="sibTrans" cxnId="{497D7A01-F351-4FB8-AEF4-8BCD36169B2A}">
      <dgm:prSet/>
      <dgm:spPr/>
      <dgm:t>
        <a:bodyPr/>
        <a:lstStyle/>
        <a:p>
          <a:endParaRPr lang="es-MX"/>
        </a:p>
      </dgm:t>
    </dgm:pt>
    <dgm:pt modelId="{7D8E9927-22D6-43A3-AE57-504B29BB6F91}">
      <dgm:prSet phldrT="[Texto]"/>
      <dgm:spPr>
        <a:xfrm>
          <a:off x="4000607" y="717"/>
          <a:ext cx="6000910" cy="2798938"/>
        </a:xfrm>
        <a:prstGeom prst="rightArrow">
          <a:avLst>
            <a:gd name="adj1" fmla="val 75000"/>
            <a:gd name="adj2" fmla="val 50000"/>
          </a:avLst>
        </a:prstGeom>
        <a:solidFill>
          <a:schemeClr val="accent4">
            <a:lumMod val="20000"/>
            <a:lumOff val="80000"/>
            <a:alpha val="90000"/>
          </a:schemeClr>
        </a:solidFill>
        <a:ln w="9525" cap="flat" cmpd="sng" algn="ctr">
          <a:solidFill>
            <a:srgbClr val="4F81BD">
              <a:alpha val="90000"/>
              <a:tint val="40000"/>
              <a:hueOff val="0"/>
              <a:satOff val="0"/>
              <a:lumOff val="0"/>
              <a:alphaOff val="0"/>
            </a:srgbClr>
          </a:solidFill>
          <a:prstDash val="solid"/>
        </a:ln>
        <a:effectLst/>
      </dgm:spPr>
      <dgm:t>
        <a:bodyPr/>
        <a:lstStyle/>
        <a:p>
          <a:r>
            <a:rPr lang="es-MX" dirty="0" smtClean="0">
              <a:solidFill>
                <a:sysClr val="windowText" lastClr="000000">
                  <a:hueOff val="0"/>
                  <a:satOff val="0"/>
                  <a:lumOff val="0"/>
                  <a:alphaOff val="0"/>
                </a:sysClr>
              </a:solidFill>
              <a:latin typeface="Calibri"/>
              <a:ea typeface="+mn-ea"/>
              <a:cs typeface="+mn-cs"/>
            </a:rPr>
            <a:t>Personal asistencial de áreas críticas de los Centros Hospitalarios seleccionados del Cantón Quito.</a:t>
          </a:r>
          <a:endParaRPr lang="es-MX" dirty="0">
            <a:solidFill>
              <a:sysClr val="windowText" lastClr="000000">
                <a:hueOff val="0"/>
                <a:satOff val="0"/>
                <a:lumOff val="0"/>
                <a:alphaOff val="0"/>
              </a:sysClr>
            </a:solidFill>
            <a:latin typeface="Calibri"/>
            <a:ea typeface="+mn-ea"/>
            <a:cs typeface="+mn-cs"/>
          </a:endParaRPr>
        </a:p>
      </dgm:t>
    </dgm:pt>
    <dgm:pt modelId="{8D119663-3A63-4E57-9495-A8ADA7C01A22}" type="parTrans" cxnId="{8AEE7F5A-198B-425D-B347-E65895F428AF}">
      <dgm:prSet/>
      <dgm:spPr/>
      <dgm:t>
        <a:bodyPr/>
        <a:lstStyle/>
        <a:p>
          <a:endParaRPr lang="es-MX"/>
        </a:p>
      </dgm:t>
    </dgm:pt>
    <dgm:pt modelId="{6FBEF51E-9BED-427E-B15F-B4C99309A4D2}" type="sibTrans" cxnId="{8AEE7F5A-198B-425D-B347-E65895F428AF}">
      <dgm:prSet/>
      <dgm:spPr/>
      <dgm:t>
        <a:bodyPr/>
        <a:lstStyle/>
        <a:p>
          <a:endParaRPr lang="es-MX"/>
        </a:p>
      </dgm:t>
    </dgm:pt>
    <dgm:pt modelId="{76E62F57-A95F-40EB-91B2-C4018622AEF5}">
      <dgm:prSet phldrT="[Texto]" custT="1"/>
      <dgm:spPr>
        <a:xfrm>
          <a:off x="0" y="3079549"/>
          <a:ext cx="4000607" cy="2798938"/>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s-MX" sz="4000" dirty="0" smtClean="0">
              <a:solidFill>
                <a:sysClr val="windowText" lastClr="000000"/>
              </a:solidFill>
              <a:latin typeface="Arial" panose="020B0604020202020204" pitchFamily="34" charset="0"/>
              <a:ea typeface="+mn-ea"/>
              <a:cs typeface="Arial" panose="020B0604020202020204" pitchFamily="34" charset="0"/>
            </a:rPr>
            <a:t>           Muestra</a:t>
          </a:r>
          <a:r>
            <a:rPr lang="es-MX" sz="6500" dirty="0" smtClean="0">
              <a:solidFill>
                <a:sysClr val="windowText" lastClr="000000"/>
              </a:solidFill>
              <a:latin typeface="Calibri"/>
              <a:ea typeface="+mn-ea"/>
              <a:cs typeface="+mn-cs"/>
            </a:rPr>
            <a:t> </a:t>
          </a:r>
          <a:endParaRPr lang="es-MX" sz="6500" dirty="0">
            <a:solidFill>
              <a:sysClr val="windowText" lastClr="000000"/>
            </a:solidFill>
            <a:latin typeface="Calibri"/>
            <a:ea typeface="+mn-ea"/>
            <a:cs typeface="+mn-cs"/>
          </a:endParaRPr>
        </a:p>
      </dgm:t>
    </dgm:pt>
    <dgm:pt modelId="{9EE24830-6561-4110-B031-02D82DDD592C}" type="parTrans" cxnId="{18970D3C-369B-42FF-AFA0-F32C50B09522}">
      <dgm:prSet/>
      <dgm:spPr/>
      <dgm:t>
        <a:bodyPr/>
        <a:lstStyle/>
        <a:p>
          <a:endParaRPr lang="es-MX"/>
        </a:p>
      </dgm:t>
    </dgm:pt>
    <dgm:pt modelId="{167C9535-C011-4B30-A321-9AA9A9025628}" type="sibTrans" cxnId="{18970D3C-369B-42FF-AFA0-F32C50B09522}">
      <dgm:prSet/>
      <dgm:spPr/>
      <dgm:t>
        <a:bodyPr/>
        <a:lstStyle/>
        <a:p>
          <a:endParaRPr lang="es-MX"/>
        </a:p>
      </dgm:t>
    </dgm:pt>
    <dgm:pt modelId="{68001A5A-E768-48AD-A692-8B9736483726}">
      <dgm:prSet phldrT="[Texto]"/>
      <dgm:spPr>
        <a:xfrm>
          <a:off x="4000607" y="3079549"/>
          <a:ext cx="6000910" cy="2798938"/>
        </a:xfrm>
        <a:prstGeom prst="rightArrow">
          <a:avLst>
            <a:gd name="adj1" fmla="val 75000"/>
            <a:gd name="adj2" fmla="val 50000"/>
          </a:avLst>
        </a:prstGeo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dgm:spPr>
      <dgm:t>
        <a:bodyPr/>
        <a:lstStyle/>
        <a:p>
          <a:r>
            <a:rPr lang="es-MX" dirty="0" smtClean="0">
              <a:solidFill>
                <a:sysClr val="windowText" lastClr="000000">
                  <a:hueOff val="0"/>
                  <a:satOff val="0"/>
                  <a:lumOff val="0"/>
                  <a:alphaOff val="0"/>
                </a:sysClr>
              </a:solidFill>
              <a:latin typeface="Calibri"/>
              <a:ea typeface="+mn-ea"/>
              <a:cs typeface="+mn-cs"/>
            </a:rPr>
            <a:t>Personal asistencial de áreas críticas de los Centros Hospitalarios seleccionados que se encontraba en el turno de la mañana. </a:t>
          </a:r>
          <a:endParaRPr lang="es-MX" dirty="0">
            <a:solidFill>
              <a:sysClr val="windowText" lastClr="000000">
                <a:hueOff val="0"/>
                <a:satOff val="0"/>
                <a:lumOff val="0"/>
                <a:alphaOff val="0"/>
              </a:sysClr>
            </a:solidFill>
            <a:latin typeface="Calibri"/>
            <a:ea typeface="+mn-ea"/>
            <a:cs typeface="+mn-cs"/>
          </a:endParaRPr>
        </a:p>
      </dgm:t>
    </dgm:pt>
    <dgm:pt modelId="{DB5259EC-AC2D-4E5E-B857-696817139BDC}" type="parTrans" cxnId="{6730637C-2242-43DA-B0A9-B88E72DC17D9}">
      <dgm:prSet/>
      <dgm:spPr/>
      <dgm:t>
        <a:bodyPr/>
        <a:lstStyle/>
        <a:p>
          <a:endParaRPr lang="es-MX"/>
        </a:p>
      </dgm:t>
    </dgm:pt>
    <dgm:pt modelId="{F8CB532C-660B-4834-91B4-DD6084F51B34}" type="sibTrans" cxnId="{6730637C-2242-43DA-B0A9-B88E72DC17D9}">
      <dgm:prSet/>
      <dgm:spPr/>
      <dgm:t>
        <a:bodyPr/>
        <a:lstStyle/>
        <a:p>
          <a:endParaRPr lang="es-MX"/>
        </a:p>
      </dgm:t>
    </dgm:pt>
    <dgm:pt modelId="{AB215694-E7C7-4096-97D1-FF3F7F086AE0}" type="pres">
      <dgm:prSet presAssocID="{2736F634-51A4-4CE3-81D4-42AEDF86E1A1}" presName="Name0" presStyleCnt="0">
        <dgm:presLayoutVars>
          <dgm:dir/>
          <dgm:animLvl val="lvl"/>
          <dgm:resizeHandles/>
        </dgm:presLayoutVars>
      </dgm:prSet>
      <dgm:spPr/>
      <dgm:t>
        <a:bodyPr/>
        <a:lstStyle/>
        <a:p>
          <a:endParaRPr lang="es-MX"/>
        </a:p>
      </dgm:t>
    </dgm:pt>
    <dgm:pt modelId="{D629F25F-8821-4FFE-BABD-811CB56CB9EB}" type="pres">
      <dgm:prSet presAssocID="{C6178DFA-4B02-4132-8C31-D9FF42C51B02}" presName="linNode" presStyleCnt="0"/>
      <dgm:spPr/>
    </dgm:pt>
    <dgm:pt modelId="{572CEF34-E49D-4920-8076-12B31BD5ECB7}" type="pres">
      <dgm:prSet presAssocID="{C6178DFA-4B02-4132-8C31-D9FF42C51B02}" presName="parentShp" presStyleLbl="node1" presStyleIdx="0" presStyleCnt="2">
        <dgm:presLayoutVars>
          <dgm:bulletEnabled val="1"/>
        </dgm:presLayoutVars>
      </dgm:prSet>
      <dgm:spPr/>
      <dgm:t>
        <a:bodyPr/>
        <a:lstStyle/>
        <a:p>
          <a:endParaRPr lang="es-MX"/>
        </a:p>
      </dgm:t>
    </dgm:pt>
    <dgm:pt modelId="{C2F6025E-BFE7-457D-8097-E4709525346D}" type="pres">
      <dgm:prSet presAssocID="{C6178DFA-4B02-4132-8C31-D9FF42C51B02}" presName="childShp" presStyleLbl="bgAccFollowNode1" presStyleIdx="0" presStyleCnt="2">
        <dgm:presLayoutVars>
          <dgm:bulletEnabled val="1"/>
        </dgm:presLayoutVars>
      </dgm:prSet>
      <dgm:spPr/>
      <dgm:t>
        <a:bodyPr/>
        <a:lstStyle/>
        <a:p>
          <a:endParaRPr lang="es-MX"/>
        </a:p>
      </dgm:t>
    </dgm:pt>
    <dgm:pt modelId="{12B27A91-DDD3-42DF-97BF-A86C683A969E}" type="pres">
      <dgm:prSet presAssocID="{31777A44-82BB-460D-AE75-F4FD20C255ED}" presName="spacing" presStyleCnt="0"/>
      <dgm:spPr/>
    </dgm:pt>
    <dgm:pt modelId="{5DD807E2-979F-4370-9D48-BAE17691A6FC}" type="pres">
      <dgm:prSet presAssocID="{76E62F57-A95F-40EB-91B2-C4018622AEF5}" presName="linNode" presStyleCnt="0"/>
      <dgm:spPr/>
    </dgm:pt>
    <dgm:pt modelId="{79EBC443-3273-49AB-B2A3-BB21A8AD4704}" type="pres">
      <dgm:prSet presAssocID="{76E62F57-A95F-40EB-91B2-C4018622AEF5}" presName="parentShp" presStyleLbl="node1" presStyleIdx="1" presStyleCnt="2" custLinFactNeighborX="-6868" custLinFactNeighborY="26">
        <dgm:presLayoutVars>
          <dgm:bulletEnabled val="1"/>
        </dgm:presLayoutVars>
      </dgm:prSet>
      <dgm:spPr/>
      <dgm:t>
        <a:bodyPr/>
        <a:lstStyle/>
        <a:p>
          <a:endParaRPr lang="es-MX"/>
        </a:p>
      </dgm:t>
    </dgm:pt>
    <dgm:pt modelId="{2EABD569-D66D-489D-937E-F373843CDB97}" type="pres">
      <dgm:prSet presAssocID="{76E62F57-A95F-40EB-91B2-C4018622AEF5}" presName="childShp" presStyleLbl="bgAccFollowNode1" presStyleIdx="1" presStyleCnt="2">
        <dgm:presLayoutVars>
          <dgm:bulletEnabled val="1"/>
        </dgm:presLayoutVars>
      </dgm:prSet>
      <dgm:spPr/>
      <dgm:t>
        <a:bodyPr/>
        <a:lstStyle/>
        <a:p>
          <a:endParaRPr lang="es-MX"/>
        </a:p>
      </dgm:t>
    </dgm:pt>
  </dgm:ptLst>
  <dgm:cxnLst>
    <dgm:cxn modelId="{497D7A01-F351-4FB8-AEF4-8BCD36169B2A}" srcId="{2736F634-51A4-4CE3-81D4-42AEDF86E1A1}" destId="{C6178DFA-4B02-4132-8C31-D9FF42C51B02}" srcOrd="0" destOrd="0" parTransId="{708695E6-AD9C-4135-8D3F-686771B34178}" sibTransId="{31777A44-82BB-460D-AE75-F4FD20C255ED}"/>
    <dgm:cxn modelId="{8926E294-60FA-46B3-9117-B328E383D846}" type="presOf" srcId="{2736F634-51A4-4CE3-81D4-42AEDF86E1A1}" destId="{AB215694-E7C7-4096-97D1-FF3F7F086AE0}" srcOrd="0" destOrd="0" presId="urn:microsoft.com/office/officeart/2005/8/layout/vList6"/>
    <dgm:cxn modelId="{F10F8A3E-1848-4130-84DB-0EF611CE0B8B}" type="presOf" srcId="{76E62F57-A95F-40EB-91B2-C4018622AEF5}" destId="{79EBC443-3273-49AB-B2A3-BB21A8AD4704}" srcOrd="0" destOrd="0" presId="urn:microsoft.com/office/officeart/2005/8/layout/vList6"/>
    <dgm:cxn modelId="{FC0CE9BD-F84D-456E-807C-396E76E1A085}" type="presOf" srcId="{68001A5A-E768-48AD-A692-8B9736483726}" destId="{2EABD569-D66D-489D-937E-F373843CDB97}" srcOrd="0" destOrd="0" presId="urn:microsoft.com/office/officeart/2005/8/layout/vList6"/>
    <dgm:cxn modelId="{8AEE7F5A-198B-425D-B347-E65895F428AF}" srcId="{C6178DFA-4B02-4132-8C31-D9FF42C51B02}" destId="{7D8E9927-22D6-43A3-AE57-504B29BB6F91}" srcOrd="0" destOrd="0" parTransId="{8D119663-3A63-4E57-9495-A8ADA7C01A22}" sibTransId="{6FBEF51E-9BED-427E-B15F-B4C99309A4D2}"/>
    <dgm:cxn modelId="{18970D3C-369B-42FF-AFA0-F32C50B09522}" srcId="{2736F634-51A4-4CE3-81D4-42AEDF86E1A1}" destId="{76E62F57-A95F-40EB-91B2-C4018622AEF5}" srcOrd="1" destOrd="0" parTransId="{9EE24830-6561-4110-B031-02D82DDD592C}" sibTransId="{167C9535-C011-4B30-A321-9AA9A9025628}"/>
    <dgm:cxn modelId="{6730637C-2242-43DA-B0A9-B88E72DC17D9}" srcId="{76E62F57-A95F-40EB-91B2-C4018622AEF5}" destId="{68001A5A-E768-48AD-A692-8B9736483726}" srcOrd="0" destOrd="0" parTransId="{DB5259EC-AC2D-4E5E-B857-696817139BDC}" sibTransId="{F8CB532C-660B-4834-91B4-DD6084F51B34}"/>
    <dgm:cxn modelId="{A447C4EC-33D1-4E90-817C-B10DB20BBBD9}" type="presOf" srcId="{C6178DFA-4B02-4132-8C31-D9FF42C51B02}" destId="{572CEF34-E49D-4920-8076-12B31BD5ECB7}" srcOrd="0" destOrd="0" presId="urn:microsoft.com/office/officeart/2005/8/layout/vList6"/>
    <dgm:cxn modelId="{44F28B23-77F2-4F31-9BAD-C3FA455E4618}" type="presOf" srcId="{7D8E9927-22D6-43A3-AE57-504B29BB6F91}" destId="{C2F6025E-BFE7-457D-8097-E4709525346D}" srcOrd="0" destOrd="0" presId="urn:microsoft.com/office/officeart/2005/8/layout/vList6"/>
    <dgm:cxn modelId="{AD265DE0-B6D0-4502-B31B-0B09F99FE207}" type="presParOf" srcId="{AB215694-E7C7-4096-97D1-FF3F7F086AE0}" destId="{D629F25F-8821-4FFE-BABD-811CB56CB9EB}" srcOrd="0" destOrd="0" presId="urn:microsoft.com/office/officeart/2005/8/layout/vList6"/>
    <dgm:cxn modelId="{1763117B-9A5B-4C2C-B097-6754B495A49E}" type="presParOf" srcId="{D629F25F-8821-4FFE-BABD-811CB56CB9EB}" destId="{572CEF34-E49D-4920-8076-12B31BD5ECB7}" srcOrd="0" destOrd="0" presId="urn:microsoft.com/office/officeart/2005/8/layout/vList6"/>
    <dgm:cxn modelId="{9D0DF3AC-5C7B-4673-9706-3A5B376252A1}" type="presParOf" srcId="{D629F25F-8821-4FFE-BABD-811CB56CB9EB}" destId="{C2F6025E-BFE7-457D-8097-E4709525346D}" srcOrd="1" destOrd="0" presId="urn:microsoft.com/office/officeart/2005/8/layout/vList6"/>
    <dgm:cxn modelId="{881EC090-37E6-484A-941F-576A7D92F79A}" type="presParOf" srcId="{AB215694-E7C7-4096-97D1-FF3F7F086AE0}" destId="{12B27A91-DDD3-42DF-97BF-A86C683A969E}" srcOrd="1" destOrd="0" presId="urn:microsoft.com/office/officeart/2005/8/layout/vList6"/>
    <dgm:cxn modelId="{6C604DC6-9F46-4D5C-BA2C-0B234559EAF3}" type="presParOf" srcId="{AB215694-E7C7-4096-97D1-FF3F7F086AE0}" destId="{5DD807E2-979F-4370-9D48-BAE17691A6FC}" srcOrd="2" destOrd="0" presId="urn:microsoft.com/office/officeart/2005/8/layout/vList6"/>
    <dgm:cxn modelId="{1E159F56-532C-4A36-9F6F-EDD7C64745EB}" type="presParOf" srcId="{5DD807E2-979F-4370-9D48-BAE17691A6FC}" destId="{79EBC443-3273-49AB-B2A3-BB21A8AD4704}" srcOrd="0" destOrd="0" presId="urn:microsoft.com/office/officeart/2005/8/layout/vList6"/>
    <dgm:cxn modelId="{7A28BAB4-6246-4AB5-9E03-2B43BAF3AF65}" type="presParOf" srcId="{5DD807E2-979F-4370-9D48-BAE17691A6FC}" destId="{2EABD569-D66D-489D-937E-F373843CDB97}"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9961F2C-7E7C-4418-8798-A6DEA6B2B66D}" type="doc">
      <dgm:prSet loTypeId="urn:microsoft.com/office/officeart/2005/8/layout/bList2" loCatId="list" qsTypeId="urn:microsoft.com/office/officeart/2005/8/quickstyle/simple1" qsCatId="simple" csTypeId="urn:microsoft.com/office/officeart/2005/8/colors/accent1_2" csCatId="accent1" phldr="1"/>
      <dgm:spPr/>
    </dgm:pt>
    <dgm:pt modelId="{CF2F2C1E-D7B8-493D-B0F2-8B9BE4ED004D}">
      <dgm:prSet phldrT="[Texto]"/>
      <dgm:spPr/>
      <dgm:t>
        <a:bodyPr/>
        <a:lstStyle/>
        <a:p>
          <a:r>
            <a:rPr lang="es-MX" dirty="0" smtClean="0">
              <a:solidFill>
                <a:schemeClr val="tx1"/>
              </a:solidFill>
            </a:rPr>
            <a:t>Criterios de Inclusión</a:t>
          </a:r>
          <a:endParaRPr lang="es-MX" dirty="0">
            <a:solidFill>
              <a:schemeClr val="tx1"/>
            </a:solidFill>
          </a:endParaRPr>
        </a:p>
      </dgm:t>
    </dgm:pt>
    <dgm:pt modelId="{1574C978-166C-4749-863F-E38CA193CA5F}" type="parTrans" cxnId="{E981EA1F-854C-44BA-91C5-456A6D052DB5}">
      <dgm:prSet/>
      <dgm:spPr/>
      <dgm:t>
        <a:bodyPr/>
        <a:lstStyle/>
        <a:p>
          <a:endParaRPr lang="es-MX"/>
        </a:p>
      </dgm:t>
    </dgm:pt>
    <dgm:pt modelId="{6D7096B1-73CC-487F-BD62-09946C373866}" type="sibTrans" cxnId="{E981EA1F-854C-44BA-91C5-456A6D052DB5}">
      <dgm:prSet/>
      <dgm:spPr/>
      <dgm:t>
        <a:bodyPr/>
        <a:lstStyle/>
        <a:p>
          <a:endParaRPr lang="es-MX"/>
        </a:p>
      </dgm:t>
    </dgm:pt>
    <dgm:pt modelId="{BD89BB0D-11E1-4882-B8A5-FFA96FD6794D}">
      <dgm:prSet phldrT="[Texto]"/>
      <dgm:spPr>
        <a:solidFill>
          <a:schemeClr val="accent2">
            <a:lumMod val="40000"/>
            <a:lumOff val="60000"/>
          </a:schemeClr>
        </a:solidFill>
      </dgm:spPr>
      <dgm:t>
        <a:bodyPr/>
        <a:lstStyle/>
        <a:p>
          <a:r>
            <a:rPr lang="es-MX" dirty="0" smtClean="0">
              <a:solidFill>
                <a:schemeClr val="tx1"/>
              </a:solidFill>
            </a:rPr>
            <a:t>Criterios de Exclusión</a:t>
          </a:r>
          <a:endParaRPr lang="es-MX" dirty="0">
            <a:solidFill>
              <a:schemeClr val="tx1"/>
            </a:solidFill>
          </a:endParaRPr>
        </a:p>
      </dgm:t>
    </dgm:pt>
    <dgm:pt modelId="{CDC0562D-3818-49F9-913E-A684578DAA43}" type="parTrans" cxnId="{868E388F-5E1D-4A27-9746-CE02A2CA8EBB}">
      <dgm:prSet/>
      <dgm:spPr/>
      <dgm:t>
        <a:bodyPr/>
        <a:lstStyle/>
        <a:p>
          <a:endParaRPr lang="es-MX"/>
        </a:p>
      </dgm:t>
    </dgm:pt>
    <dgm:pt modelId="{70F6E114-AD49-4C9D-B253-400932D6ED3D}" type="sibTrans" cxnId="{868E388F-5E1D-4A27-9746-CE02A2CA8EBB}">
      <dgm:prSet/>
      <dgm:spPr/>
      <dgm:t>
        <a:bodyPr/>
        <a:lstStyle/>
        <a:p>
          <a:endParaRPr lang="es-MX"/>
        </a:p>
      </dgm:t>
    </dgm:pt>
    <dgm:pt modelId="{E29888A0-63C0-465A-ACB5-58E4A6476C5E}">
      <dgm:prSet/>
      <dgm:spPr/>
      <dgm:t>
        <a:bodyPr/>
        <a:lstStyle/>
        <a:p>
          <a:r>
            <a:rPr lang="es-MX" dirty="0" smtClean="0"/>
            <a:t>Personal asistencial que labora en áreas críticas         ( Emergencia, Quirófano y Unidad de Cuidados Intensivos) de los Centros Hospitalarios seleccionados del Cantón Quito.</a:t>
          </a:r>
          <a:endParaRPr lang="es-MX" dirty="0"/>
        </a:p>
      </dgm:t>
    </dgm:pt>
    <dgm:pt modelId="{018500B2-3FFD-4343-B2C3-420976F1E2DE}" type="parTrans" cxnId="{2D24E6F0-F5EA-478D-B342-867F1E666F7C}">
      <dgm:prSet/>
      <dgm:spPr/>
      <dgm:t>
        <a:bodyPr/>
        <a:lstStyle/>
        <a:p>
          <a:endParaRPr lang="es-MX"/>
        </a:p>
      </dgm:t>
    </dgm:pt>
    <dgm:pt modelId="{857E088C-D3DD-47F5-8008-9A05E1FA1CB4}" type="sibTrans" cxnId="{2D24E6F0-F5EA-478D-B342-867F1E666F7C}">
      <dgm:prSet/>
      <dgm:spPr/>
      <dgm:t>
        <a:bodyPr/>
        <a:lstStyle/>
        <a:p>
          <a:endParaRPr lang="es-MX"/>
        </a:p>
      </dgm:t>
    </dgm:pt>
    <dgm:pt modelId="{F9654618-0045-4630-9866-7AFE7A66B258}">
      <dgm:prSet/>
      <dgm:spPr/>
      <dgm:t>
        <a:bodyPr/>
        <a:lstStyle/>
        <a:p>
          <a:r>
            <a:rPr lang="es-MX" dirty="0" smtClean="0"/>
            <a:t>Centros Hospitalarios que no emitieron respuesta a la solicitud para realización del trabajo de investigación dentro del tiempo establecido por los comités docentes institucionales.</a:t>
          </a:r>
          <a:endParaRPr lang="es-MX" dirty="0"/>
        </a:p>
      </dgm:t>
    </dgm:pt>
    <dgm:pt modelId="{79BF1610-1FB8-4B4A-9FE8-98EFF9F2A2FF}" type="parTrans" cxnId="{A8F3641F-DA45-4616-9E39-7A79B040DC9A}">
      <dgm:prSet/>
      <dgm:spPr/>
      <dgm:t>
        <a:bodyPr/>
        <a:lstStyle/>
        <a:p>
          <a:endParaRPr lang="es-MX"/>
        </a:p>
      </dgm:t>
    </dgm:pt>
    <dgm:pt modelId="{E535F164-846C-4DEA-91AE-D07B3CB3EBC2}" type="sibTrans" cxnId="{A8F3641F-DA45-4616-9E39-7A79B040DC9A}">
      <dgm:prSet/>
      <dgm:spPr/>
      <dgm:t>
        <a:bodyPr/>
        <a:lstStyle/>
        <a:p>
          <a:endParaRPr lang="es-MX"/>
        </a:p>
      </dgm:t>
    </dgm:pt>
    <dgm:pt modelId="{360EBB6A-C62D-4CC5-A336-F0671608F319}" type="pres">
      <dgm:prSet presAssocID="{D9961F2C-7E7C-4418-8798-A6DEA6B2B66D}" presName="diagram" presStyleCnt="0">
        <dgm:presLayoutVars>
          <dgm:dir/>
          <dgm:animLvl val="lvl"/>
          <dgm:resizeHandles val="exact"/>
        </dgm:presLayoutVars>
      </dgm:prSet>
      <dgm:spPr/>
    </dgm:pt>
    <dgm:pt modelId="{7D7065C9-2478-4817-988B-266D23DEF992}" type="pres">
      <dgm:prSet presAssocID="{CF2F2C1E-D7B8-493D-B0F2-8B9BE4ED004D}" presName="compNode" presStyleCnt="0"/>
      <dgm:spPr/>
    </dgm:pt>
    <dgm:pt modelId="{859020D9-A628-4F40-8BB6-A3972EB74329}" type="pres">
      <dgm:prSet presAssocID="{CF2F2C1E-D7B8-493D-B0F2-8B9BE4ED004D}" presName="childRect" presStyleLbl="bgAcc1" presStyleIdx="0" presStyleCnt="2" custLinFactNeighborX="-714" custLinFactNeighborY="-1435">
        <dgm:presLayoutVars>
          <dgm:bulletEnabled val="1"/>
        </dgm:presLayoutVars>
      </dgm:prSet>
      <dgm:spPr/>
      <dgm:t>
        <a:bodyPr/>
        <a:lstStyle/>
        <a:p>
          <a:endParaRPr lang="es-MX"/>
        </a:p>
      </dgm:t>
    </dgm:pt>
    <dgm:pt modelId="{F64A6511-F895-4218-B9C7-0E929954B462}" type="pres">
      <dgm:prSet presAssocID="{CF2F2C1E-D7B8-493D-B0F2-8B9BE4ED004D}" presName="parentText" presStyleLbl="node1" presStyleIdx="0" presStyleCnt="0">
        <dgm:presLayoutVars>
          <dgm:chMax val="0"/>
          <dgm:bulletEnabled val="1"/>
        </dgm:presLayoutVars>
      </dgm:prSet>
      <dgm:spPr/>
      <dgm:t>
        <a:bodyPr/>
        <a:lstStyle/>
        <a:p>
          <a:endParaRPr lang="es-MX"/>
        </a:p>
      </dgm:t>
    </dgm:pt>
    <dgm:pt modelId="{585BFFFC-AAB7-4236-A563-7FC1E03EBD0A}" type="pres">
      <dgm:prSet presAssocID="{CF2F2C1E-D7B8-493D-B0F2-8B9BE4ED004D}" presName="parentRect" presStyleLbl="alignNode1" presStyleIdx="0" presStyleCnt="2"/>
      <dgm:spPr/>
      <dgm:t>
        <a:bodyPr/>
        <a:lstStyle/>
        <a:p>
          <a:endParaRPr lang="es-MX"/>
        </a:p>
      </dgm:t>
    </dgm:pt>
    <dgm:pt modelId="{6212F8B0-0533-43A2-891A-7128B2536869}" type="pres">
      <dgm:prSet presAssocID="{CF2F2C1E-D7B8-493D-B0F2-8B9BE4ED004D}" presName="adorn" presStyleLbl="fgAccFollowNode1" presStyleIdx="0" presStyleCnt="2"/>
      <dgm:spPr/>
    </dgm:pt>
    <dgm:pt modelId="{DB9864F9-5885-4AB8-8028-B9FA50E9F890}" type="pres">
      <dgm:prSet presAssocID="{6D7096B1-73CC-487F-BD62-09946C373866}" presName="sibTrans" presStyleLbl="sibTrans2D1" presStyleIdx="0" presStyleCnt="0"/>
      <dgm:spPr/>
      <dgm:t>
        <a:bodyPr/>
        <a:lstStyle/>
        <a:p>
          <a:endParaRPr lang="es-MX"/>
        </a:p>
      </dgm:t>
    </dgm:pt>
    <dgm:pt modelId="{38A0FEB6-84D3-4D37-8245-1B4DE58000F1}" type="pres">
      <dgm:prSet presAssocID="{BD89BB0D-11E1-4882-B8A5-FFA96FD6794D}" presName="compNode" presStyleCnt="0"/>
      <dgm:spPr/>
    </dgm:pt>
    <dgm:pt modelId="{9B839D94-4D5B-44AB-808E-8794746D2266}" type="pres">
      <dgm:prSet presAssocID="{BD89BB0D-11E1-4882-B8A5-FFA96FD6794D}" presName="childRect" presStyleLbl="bgAcc1" presStyleIdx="1" presStyleCnt="2" custLinFactNeighborX="0" custLinFactNeighborY="957">
        <dgm:presLayoutVars>
          <dgm:bulletEnabled val="1"/>
        </dgm:presLayoutVars>
      </dgm:prSet>
      <dgm:spPr/>
      <dgm:t>
        <a:bodyPr/>
        <a:lstStyle/>
        <a:p>
          <a:endParaRPr lang="es-MX"/>
        </a:p>
      </dgm:t>
    </dgm:pt>
    <dgm:pt modelId="{44123630-A802-4B60-BBB1-9EF4BD43D0BB}" type="pres">
      <dgm:prSet presAssocID="{BD89BB0D-11E1-4882-B8A5-FFA96FD6794D}" presName="parentText" presStyleLbl="node1" presStyleIdx="0" presStyleCnt="0">
        <dgm:presLayoutVars>
          <dgm:chMax val="0"/>
          <dgm:bulletEnabled val="1"/>
        </dgm:presLayoutVars>
      </dgm:prSet>
      <dgm:spPr/>
      <dgm:t>
        <a:bodyPr/>
        <a:lstStyle/>
        <a:p>
          <a:endParaRPr lang="es-MX"/>
        </a:p>
      </dgm:t>
    </dgm:pt>
    <dgm:pt modelId="{AFC4356A-FCF6-4215-84F4-D1F63D1FAA4E}" type="pres">
      <dgm:prSet presAssocID="{BD89BB0D-11E1-4882-B8A5-FFA96FD6794D}" presName="parentRect" presStyleLbl="alignNode1" presStyleIdx="1" presStyleCnt="2"/>
      <dgm:spPr/>
      <dgm:t>
        <a:bodyPr/>
        <a:lstStyle/>
        <a:p>
          <a:endParaRPr lang="es-MX"/>
        </a:p>
      </dgm:t>
    </dgm:pt>
    <dgm:pt modelId="{2B20D98F-2D4C-491D-ABA7-8527076E70D1}" type="pres">
      <dgm:prSet presAssocID="{BD89BB0D-11E1-4882-B8A5-FFA96FD6794D}" presName="adorn" presStyleLbl="fgAccFollowNode1" presStyleIdx="1" presStyleCnt="2"/>
      <dgm:spPr/>
    </dgm:pt>
  </dgm:ptLst>
  <dgm:cxnLst>
    <dgm:cxn modelId="{868E388F-5E1D-4A27-9746-CE02A2CA8EBB}" srcId="{D9961F2C-7E7C-4418-8798-A6DEA6B2B66D}" destId="{BD89BB0D-11E1-4882-B8A5-FFA96FD6794D}" srcOrd="1" destOrd="0" parTransId="{CDC0562D-3818-49F9-913E-A684578DAA43}" sibTransId="{70F6E114-AD49-4C9D-B253-400932D6ED3D}"/>
    <dgm:cxn modelId="{BBA180A3-9385-4F96-87FB-50FC8F527ACE}" type="presOf" srcId="{CF2F2C1E-D7B8-493D-B0F2-8B9BE4ED004D}" destId="{F64A6511-F895-4218-B9C7-0E929954B462}" srcOrd="0" destOrd="0" presId="urn:microsoft.com/office/officeart/2005/8/layout/bList2"/>
    <dgm:cxn modelId="{7A19D6C9-FB8F-4A2E-9FD9-F2316080CC2B}" type="presOf" srcId="{BD89BB0D-11E1-4882-B8A5-FFA96FD6794D}" destId="{AFC4356A-FCF6-4215-84F4-D1F63D1FAA4E}" srcOrd="1" destOrd="0" presId="urn:microsoft.com/office/officeart/2005/8/layout/bList2"/>
    <dgm:cxn modelId="{2AC6D218-33EF-4806-BB0D-310E17477617}" type="presOf" srcId="{CF2F2C1E-D7B8-493D-B0F2-8B9BE4ED004D}" destId="{585BFFFC-AAB7-4236-A563-7FC1E03EBD0A}" srcOrd="1" destOrd="0" presId="urn:microsoft.com/office/officeart/2005/8/layout/bList2"/>
    <dgm:cxn modelId="{A8F3641F-DA45-4616-9E39-7A79B040DC9A}" srcId="{BD89BB0D-11E1-4882-B8A5-FFA96FD6794D}" destId="{F9654618-0045-4630-9866-7AFE7A66B258}" srcOrd="0" destOrd="0" parTransId="{79BF1610-1FB8-4B4A-9FE8-98EFF9F2A2FF}" sibTransId="{E535F164-846C-4DEA-91AE-D07B3CB3EBC2}"/>
    <dgm:cxn modelId="{E981EA1F-854C-44BA-91C5-456A6D052DB5}" srcId="{D9961F2C-7E7C-4418-8798-A6DEA6B2B66D}" destId="{CF2F2C1E-D7B8-493D-B0F2-8B9BE4ED004D}" srcOrd="0" destOrd="0" parTransId="{1574C978-166C-4749-863F-E38CA193CA5F}" sibTransId="{6D7096B1-73CC-487F-BD62-09946C373866}"/>
    <dgm:cxn modelId="{88ADD3C9-F793-4DAC-8020-E11FCD142FDE}" type="presOf" srcId="{BD89BB0D-11E1-4882-B8A5-FFA96FD6794D}" destId="{44123630-A802-4B60-BBB1-9EF4BD43D0BB}" srcOrd="0" destOrd="0" presId="urn:microsoft.com/office/officeart/2005/8/layout/bList2"/>
    <dgm:cxn modelId="{DBF72D43-6E38-4CC9-B96A-77D89C338BA8}" type="presOf" srcId="{F9654618-0045-4630-9866-7AFE7A66B258}" destId="{9B839D94-4D5B-44AB-808E-8794746D2266}" srcOrd="0" destOrd="0" presId="urn:microsoft.com/office/officeart/2005/8/layout/bList2"/>
    <dgm:cxn modelId="{2D24E6F0-F5EA-478D-B342-867F1E666F7C}" srcId="{CF2F2C1E-D7B8-493D-B0F2-8B9BE4ED004D}" destId="{E29888A0-63C0-465A-ACB5-58E4A6476C5E}" srcOrd="0" destOrd="0" parTransId="{018500B2-3FFD-4343-B2C3-420976F1E2DE}" sibTransId="{857E088C-D3DD-47F5-8008-9A05E1FA1CB4}"/>
    <dgm:cxn modelId="{2229719C-E074-40CF-97C8-6E6408552085}" type="presOf" srcId="{E29888A0-63C0-465A-ACB5-58E4A6476C5E}" destId="{859020D9-A628-4F40-8BB6-A3972EB74329}" srcOrd="0" destOrd="0" presId="urn:microsoft.com/office/officeart/2005/8/layout/bList2"/>
    <dgm:cxn modelId="{9E59B3E6-F15B-4D78-B0B1-0A9A2B42010C}" type="presOf" srcId="{D9961F2C-7E7C-4418-8798-A6DEA6B2B66D}" destId="{360EBB6A-C62D-4CC5-A336-F0671608F319}" srcOrd="0" destOrd="0" presId="urn:microsoft.com/office/officeart/2005/8/layout/bList2"/>
    <dgm:cxn modelId="{549483D4-B800-4E01-8066-22A697208598}" type="presOf" srcId="{6D7096B1-73CC-487F-BD62-09946C373866}" destId="{DB9864F9-5885-4AB8-8028-B9FA50E9F890}" srcOrd="0" destOrd="0" presId="urn:microsoft.com/office/officeart/2005/8/layout/bList2"/>
    <dgm:cxn modelId="{C9004BCD-5391-418D-AB83-B30474EEADE3}" type="presParOf" srcId="{360EBB6A-C62D-4CC5-A336-F0671608F319}" destId="{7D7065C9-2478-4817-988B-266D23DEF992}" srcOrd="0" destOrd="0" presId="urn:microsoft.com/office/officeart/2005/8/layout/bList2"/>
    <dgm:cxn modelId="{2A3DFB45-1D53-4E05-A56D-2189A83AE439}" type="presParOf" srcId="{7D7065C9-2478-4817-988B-266D23DEF992}" destId="{859020D9-A628-4F40-8BB6-A3972EB74329}" srcOrd="0" destOrd="0" presId="urn:microsoft.com/office/officeart/2005/8/layout/bList2"/>
    <dgm:cxn modelId="{165EAFBE-D3F9-4D27-B683-975E8A233D66}" type="presParOf" srcId="{7D7065C9-2478-4817-988B-266D23DEF992}" destId="{F64A6511-F895-4218-B9C7-0E929954B462}" srcOrd="1" destOrd="0" presId="urn:microsoft.com/office/officeart/2005/8/layout/bList2"/>
    <dgm:cxn modelId="{9BD5057A-FBB3-449C-8590-6F9BA35B9FE2}" type="presParOf" srcId="{7D7065C9-2478-4817-988B-266D23DEF992}" destId="{585BFFFC-AAB7-4236-A563-7FC1E03EBD0A}" srcOrd="2" destOrd="0" presId="urn:microsoft.com/office/officeart/2005/8/layout/bList2"/>
    <dgm:cxn modelId="{AC955A63-3870-4D3C-8CD5-F19EECBC7515}" type="presParOf" srcId="{7D7065C9-2478-4817-988B-266D23DEF992}" destId="{6212F8B0-0533-43A2-891A-7128B2536869}" srcOrd="3" destOrd="0" presId="urn:microsoft.com/office/officeart/2005/8/layout/bList2"/>
    <dgm:cxn modelId="{483AA27A-C78A-45E8-B6D2-D1C7C6279AA9}" type="presParOf" srcId="{360EBB6A-C62D-4CC5-A336-F0671608F319}" destId="{DB9864F9-5885-4AB8-8028-B9FA50E9F890}" srcOrd="1" destOrd="0" presId="urn:microsoft.com/office/officeart/2005/8/layout/bList2"/>
    <dgm:cxn modelId="{B9A343C6-6838-438B-93AD-7E612F33DC11}" type="presParOf" srcId="{360EBB6A-C62D-4CC5-A336-F0671608F319}" destId="{38A0FEB6-84D3-4D37-8245-1B4DE58000F1}" srcOrd="2" destOrd="0" presId="urn:microsoft.com/office/officeart/2005/8/layout/bList2"/>
    <dgm:cxn modelId="{1EBA3738-DB81-4E26-892F-AC246713FF6E}" type="presParOf" srcId="{38A0FEB6-84D3-4D37-8245-1B4DE58000F1}" destId="{9B839D94-4D5B-44AB-808E-8794746D2266}" srcOrd="0" destOrd="0" presId="urn:microsoft.com/office/officeart/2005/8/layout/bList2"/>
    <dgm:cxn modelId="{EE6BB052-3EF4-4CC9-9FA7-DEFB875A6917}" type="presParOf" srcId="{38A0FEB6-84D3-4D37-8245-1B4DE58000F1}" destId="{44123630-A802-4B60-BBB1-9EF4BD43D0BB}" srcOrd="1" destOrd="0" presId="urn:microsoft.com/office/officeart/2005/8/layout/bList2"/>
    <dgm:cxn modelId="{25D952C7-572B-41DD-AD83-3BB055E58C2A}" type="presParOf" srcId="{38A0FEB6-84D3-4D37-8245-1B4DE58000F1}" destId="{AFC4356A-FCF6-4215-84F4-D1F63D1FAA4E}" srcOrd="2" destOrd="0" presId="urn:microsoft.com/office/officeart/2005/8/layout/bList2"/>
    <dgm:cxn modelId="{981D377D-38A3-4FFF-8EBC-BC02346012F6}" type="presParOf" srcId="{38A0FEB6-84D3-4D37-8245-1B4DE58000F1}" destId="{2B20D98F-2D4C-491D-ABA7-8527076E70D1}"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969A77-ED52-443D-B058-FA34A8C7B253}">
      <dsp:nvSpPr>
        <dsp:cNvPr id="0" name=""/>
        <dsp:cNvSpPr/>
      </dsp:nvSpPr>
      <dsp:spPr>
        <a:xfrm>
          <a:off x="0" y="39687"/>
          <a:ext cx="3286125" cy="1971675"/>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kern="1200" dirty="0" smtClean="0"/>
            <a:t>Capítulo 1. </a:t>
          </a:r>
        </a:p>
        <a:p>
          <a:pPr lvl="0" algn="ctr" defTabSz="889000">
            <a:lnSpc>
              <a:spcPct val="90000"/>
            </a:lnSpc>
            <a:spcBef>
              <a:spcPct val="0"/>
            </a:spcBef>
            <a:spcAft>
              <a:spcPct val="35000"/>
            </a:spcAft>
          </a:pPr>
          <a:r>
            <a:rPr lang="es-MX" sz="2000" kern="1200" dirty="0" smtClean="0"/>
            <a:t>Antecedentes</a:t>
          </a:r>
        </a:p>
        <a:p>
          <a:pPr lvl="0" algn="ctr" defTabSz="889000">
            <a:lnSpc>
              <a:spcPct val="90000"/>
            </a:lnSpc>
            <a:spcBef>
              <a:spcPct val="0"/>
            </a:spcBef>
            <a:spcAft>
              <a:spcPct val="35000"/>
            </a:spcAft>
          </a:pPr>
          <a:r>
            <a:rPr lang="es-MX" sz="2000" kern="1200" dirty="0" smtClean="0"/>
            <a:t>Planteamiento del problema</a:t>
          </a:r>
        </a:p>
        <a:p>
          <a:pPr lvl="0" algn="ctr" defTabSz="889000">
            <a:lnSpc>
              <a:spcPct val="90000"/>
            </a:lnSpc>
            <a:spcBef>
              <a:spcPct val="0"/>
            </a:spcBef>
            <a:spcAft>
              <a:spcPct val="35000"/>
            </a:spcAft>
          </a:pPr>
          <a:r>
            <a:rPr lang="es-MX" sz="2000" kern="1200" dirty="0" smtClean="0"/>
            <a:t>Objetivos</a:t>
          </a:r>
          <a:endParaRPr lang="es-MX" sz="2000" kern="1200" dirty="0"/>
        </a:p>
      </dsp:txBody>
      <dsp:txXfrm>
        <a:off x="0" y="39687"/>
        <a:ext cx="3286125" cy="1971675"/>
      </dsp:txXfrm>
    </dsp:sp>
    <dsp:sp modelId="{04B6C542-78CF-4CCD-B3F4-C7B64E779E57}">
      <dsp:nvSpPr>
        <dsp:cNvPr id="0" name=""/>
        <dsp:cNvSpPr/>
      </dsp:nvSpPr>
      <dsp:spPr>
        <a:xfrm>
          <a:off x="3614737" y="39687"/>
          <a:ext cx="3286125" cy="1971675"/>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kern="1200" dirty="0" smtClean="0"/>
            <a:t>Capítulo 2. </a:t>
          </a:r>
        </a:p>
        <a:p>
          <a:pPr lvl="0" algn="ctr" defTabSz="889000">
            <a:lnSpc>
              <a:spcPct val="90000"/>
            </a:lnSpc>
            <a:spcBef>
              <a:spcPct val="0"/>
            </a:spcBef>
            <a:spcAft>
              <a:spcPct val="35000"/>
            </a:spcAft>
          </a:pPr>
          <a:r>
            <a:rPr lang="es-MX" sz="2000" kern="1200" dirty="0" smtClean="0"/>
            <a:t>Marco Teórico Referencial</a:t>
          </a:r>
          <a:endParaRPr lang="es-MX" sz="2000" kern="1200" dirty="0"/>
        </a:p>
      </dsp:txBody>
      <dsp:txXfrm>
        <a:off x="3614737" y="39687"/>
        <a:ext cx="3286125" cy="1971675"/>
      </dsp:txXfrm>
    </dsp:sp>
    <dsp:sp modelId="{180E3D85-CCFF-4BDB-ADE0-5998316D7F1B}">
      <dsp:nvSpPr>
        <dsp:cNvPr id="0" name=""/>
        <dsp:cNvSpPr/>
      </dsp:nvSpPr>
      <dsp:spPr>
        <a:xfrm>
          <a:off x="7229475" y="39687"/>
          <a:ext cx="3286125" cy="1971675"/>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kern="1200" dirty="0" smtClean="0"/>
            <a:t>Capítulo 3.</a:t>
          </a:r>
        </a:p>
        <a:p>
          <a:pPr lvl="0" algn="ctr" defTabSz="889000">
            <a:lnSpc>
              <a:spcPct val="90000"/>
            </a:lnSpc>
            <a:spcBef>
              <a:spcPct val="0"/>
            </a:spcBef>
            <a:spcAft>
              <a:spcPct val="35000"/>
            </a:spcAft>
          </a:pPr>
          <a:r>
            <a:rPr lang="es-MX" sz="2000" kern="1200" dirty="0" smtClean="0"/>
            <a:t>Metodología de la investigación</a:t>
          </a:r>
          <a:endParaRPr lang="es-MX" sz="2000" kern="1200" dirty="0"/>
        </a:p>
      </dsp:txBody>
      <dsp:txXfrm>
        <a:off x="7229475" y="39687"/>
        <a:ext cx="3286125" cy="1971675"/>
      </dsp:txXfrm>
    </dsp:sp>
    <dsp:sp modelId="{AC8C600B-21CD-4D98-A2CD-E3333A225ACB}">
      <dsp:nvSpPr>
        <dsp:cNvPr id="0" name=""/>
        <dsp:cNvSpPr/>
      </dsp:nvSpPr>
      <dsp:spPr>
        <a:xfrm>
          <a:off x="1807368" y="2339975"/>
          <a:ext cx="3286125" cy="1971675"/>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kern="1200" dirty="0" smtClean="0"/>
            <a:t>Capítulo 4.</a:t>
          </a:r>
        </a:p>
        <a:p>
          <a:pPr lvl="0" algn="ctr" defTabSz="889000">
            <a:lnSpc>
              <a:spcPct val="90000"/>
            </a:lnSpc>
            <a:spcBef>
              <a:spcPct val="0"/>
            </a:spcBef>
            <a:spcAft>
              <a:spcPct val="35000"/>
            </a:spcAft>
          </a:pPr>
          <a:r>
            <a:rPr lang="es-MX" sz="2000" kern="1200" dirty="0" smtClean="0"/>
            <a:t>Análisis e interpretación de resultados</a:t>
          </a:r>
          <a:endParaRPr lang="es-MX" sz="2000" kern="1200" dirty="0"/>
        </a:p>
      </dsp:txBody>
      <dsp:txXfrm>
        <a:off x="1807368" y="2339975"/>
        <a:ext cx="3286125" cy="1971675"/>
      </dsp:txXfrm>
    </dsp:sp>
    <dsp:sp modelId="{CB55598D-79DB-4545-B125-A477B1BDE028}">
      <dsp:nvSpPr>
        <dsp:cNvPr id="0" name=""/>
        <dsp:cNvSpPr/>
      </dsp:nvSpPr>
      <dsp:spPr>
        <a:xfrm>
          <a:off x="5422106" y="2339975"/>
          <a:ext cx="3286125" cy="1971675"/>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kern="1200" dirty="0" smtClean="0"/>
            <a:t>Capítulo 5.</a:t>
          </a:r>
        </a:p>
        <a:p>
          <a:pPr lvl="0" algn="ctr" defTabSz="889000">
            <a:lnSpc>
              <a:spcPct val="90000"/>
            </a:lnSpc>
            <a:spcBef>
              <a:spcPct val="0"/>
            </a:spcBef>
            <a:spcAft>
              <a:spcPct val="35000"/>
            </a:spcAft>
          </a:pPr>
          <a:r>
            <a:rPr lang="es-MX" sz="2000" kern="1200" dirty="0" smtClean="0"/>
            <a:t>Propuesta</a:t>
          </a:r>
          <a:endParaRPr lang="es-MX" sz="2000" kern="1200" dirty="0"/>
        </a:p>
      </dsp:txBody>
      <dsp:txXfrm>
        <a:off x="5422106" y="2339975"/>
        <a:ext cx="3286125" cy="197167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AF84F3-0710-40A0-A993-453C6C75C691}">
      <dsp:nvSpPr>
        <dsp:cNvPr id="0" name=""/>
        <dsp:cNvSpPr/>
      </dsp:nvSpPr>
      <dsp:spPr>
        <a:xfrm>
          <a:off x="207272" y="542268"/>
          <a:ext cx="4943975" cy="1544992"/>
        </a:xfrm>
        <a:prstGeom prst="rect">
          <a:avLst/>
        </a:prstGeom>
        <a:solidFill>
          <a:sysClr val="window" lastClr="FFFFFF">
            <a:alpha val="40000"/>
            <a:hueOff val="0"/>
            <a:satOff val="0"/>
            <a:lumOff val="0"/>
            <a:alphaOff val="0"/>
          </a:sysClr>
        </a:solidFill>
        <a:ln w="6350" cap="flat" cmpd="sng" algn="ctr">
          <a:solidFill>
            <a:srgbClr val="5B9BD5">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6475" tIns="91440" rIns="91440" bIns="91440" numCol="1" spcCol="1270" anchor="ctr" anchorCtr="0">
          <a:noAutofit/>
        </a:bodyPr>
        <a:lstStyle/>
        <a:p>
          <a:pPr lvl="0" algn="l" defTabSz="1066800">
            <a:lnSpc>
              <a:spcPct val="90000"/>
            </a:lnSpc>
            <a:spcBef>
              <a:spcPct val="0"/>
            </a:spcBef>
            <a:spcAft>
              <a:spcPct val="35000"/>
            </a:spcAft>
          </a:pPr>
          <a:r>
            <a:rPr lang="es-MX" sz="2400" kern="1200" dirty="0" smtClean="0">
              <a:solidFill>
                <a:sysClr val="windowText" lastClr="000000">
                  <a:hueOff val="0"/>
                  <a:satOff val="0"/>
                  <a:lumOff val="0"/>
                  <a:alphaOff val="0"/>
                </a:sysClr>
              </a:solidFill>
              <a:latin typeface="Calibri" panose="020F0502020204030204"/>
              <a:ea typeface="+mn-ea"/>
              <a:cs typeface="+mn-cs"/>
            </a:rPr>
            <a:t>Observación directa durante las fases del manejo de desechos sanitarios</a:t>
          </a:r>
          <a:endParaRPr lang="es-MX" sz="2400" kern="1200" dirty="0">
            <a:solidFill>
              <a:sysClr val="windowText" lastClr="000000">
                <a:hueOff val="0"/>
                <a:satOff val="0"/>
                <a:lumOff val="0"/>
                <a:alphaOff val="0"/>
              </a:sysClr>
            </a:solidFill>
            <a:latin typeface="Calibri" panose="020F0502020204030204"/>
            <a:ea typeface="+mn-ea"/>
            <a:cs typeface="+mn-cs"/>
          </a:endParaRPr>
        </a:p>
      </dsp:txBody>
      <dsp:txXfrm>
        <a:off x="207272" y="542268"/>
        <a:ext cx="4943975" cy="1544992"/>
      </dsp:txXfrm>
    </dsp:sp>
    <dsp:sp modelId="{C1A816A0-EE49-49DA-B6E2-E98FCEBB08A0}">
      <dsp:nvSpPr>
        <dsp:cNvPr id="0" name=""/>
        <dsp:cNvSpPr/>
      </dsp:nvSpPr>
      <dsp:spPr>
        <a:xfrm>
          <a:off x="0" y="319103"/>
          <a:ext cx="1081494" cy="1622241"/>
        </a:xfrm>
        <a:prstGeom prst="rect">
          <a:avLst/>
        </a:prstGeom>
        <a:blipFill rotWithShape="1">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50609E94-7B48-4310-B5EC-B7AB17B3CA21}">
      <dsp:nvSpPr>
        <dsp:cNvPr id="0" name=""/>
        <dsp:cNvSpPr/>
      </dsp:nvSpPr>
      <dsp:spPr>
        <a:xfrm>
          <a:off x="5570351" y="542268"/>
          <a:ext cx="4943975" cy="1544992"/>
        </a:xfrm>
        <a:prstGeom prst="rect">
          <a:avLst/>
        </a:prstGeom>
        <a:solidFill>
          <a:sysClr val="window" lastClr="FFFFFF">
            <a:alpha val="40000"/>
            <a:hueOff val="0"/>
            <a:satOff val="0"/>
            <a:lumOff val="0"/>
            <a:alphaOff val="0"/>
          </a:sysClr>
        </a:solidFill>
        <a:ln w="6350" cap="flat" cmpd="sng" algn="ctr">
          <a:solidFill>
            <a:srgbClr val="5B9BD5">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6475" tIns="91440" rIns="91440" bIns="91440" numCol="1" spcCol="1270" anchor="ctr" anchorCtr="0">
          <a:noAutofit/>
        </a:bodyPr>
        <a:lstStyle/>
        <a:p>
          <a:pPr lvl="0" algn="l" defTabSz="1066800">
            <a:lnSpc>
              <a:spcPct val="90000"/>
            </a:lnSpc>
            <a:spcBef>
              <a:spcPct val="0"/>
            </a:spcBef>
            <a:spcAft>
              <a:spcPct val="35000"/>
            </a:spcAft>
          </a:pPr>
          <a:r>
            <a:rPr lang="es-ES" sz="2400" kern="1200" dirty="0" smtClean="0">
              <a:solidFill>
                <a:sysClr val="windowText" lastClr="000000">
                  <a:hueOff val="0"/>
                  <a:satOff val="0"/>
                  <a:lumOff val="0"/>
                  <a:alphaOff val="0"/>
                </a:sysClr>
              </a:solidFill>
              <a:latin typeface="Calibri" panose="020F0502020204030204"/>
              <a:ea typeface="+mn-ea"/>
              <a:cs typeface="+mn-cs"/>
            </a:rPr>
            <a:t>La encuesta aplicada al personal asistencial de áreas críticas.</a:t>
          </a:r>
          <a:endParaRPr lang="es-MX" sz="2400" kern="1200" dirty="0">
            <a:solidFill>
              <a:sysClr val="windowText" lastClr="000000">
                <a:hueOff val="0"/>
                <a:satOff val="0"/>
                <a:lumOff val="0"/>
                <a:alphaOff val="0"/>
              </a:sysClr>
            </a:solidFill>
            <a:latin typeface="Calibri" panose="020F0502020204030204"/>
            <a:ea typeface="+mn-ea"/>
            <a:cs typeface="+mn-cs"/>
          </a:endParaRPr>
        </a:p>
      </dsp:txBody>
      <dsp:txXfrm>
        <a:off x="5570351" y="542268"/>
        <a:ext cx="4943975" cy="1544992"/>
      </dsp:txXfrm>
    </dsp:sp>
    <dsp:sp modelId="{4A9DE479-CD5F-424A-B999-704BCCAF558A}">
      <dsp:nvSpPr>
        <dsp:cNvPr id="0" name=""/>
        <dsp:cNvSpPr/>
      </dsp:nvSpPr>
      <dsp:spPr>
        <a:xfrm>
          <a:off x="5364352" y="319103"/>
          <a:ext cx="1081494" cy="1622241"/>
        </a:xfrm>
        <a:prstGeom prst="rect">
          <a:avLst/>
        </a:prstGeom>
        <a:solidFill>
          <a:srgbClr val="5B9BD5">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8FF12E9-FB73-43F7-9713-05C28B3BCB94}">
      <dsp:nvSpPr>
        <dsp:cNvPr id="0" name=""/>
        <dsp:cNvSpPr/>
      </dsp:nvSpPr>
      <dsp:spPr>
        <a:xfrm>
          <a:off x="2888811" y="2487242"/>
          <a:ext cx="4943975" cy="1544992"/>
        </a:xfrm>
        <a:prstGeom prst="rect">
          <a:avLst/>
        </a:prstGeom>
        <a:solidFill>
          <a:sysClr val="window" lastClr="FFFFFF">
            <a:alpha val="40000"/>
            <a:hueOff val="0"/>
            <a:satOff val="0"/>
            <a:lumOff val="0"/>
            <a:alphaOff val="0"/>
          </a:sysClr>
        </a:solidFill>
        <a:ln w="6350" cap="flat" cmpd="sng" algn="ctr">
          <a:solidFill>
            <a:srgbClr val="5B9BD5">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6475" tIns="91440" rIns="91440" bIns="91440" numCol="1" spcCol="1270" anchor="ctr" anchorCtr="0">
          <a:noAutofit/>
        </a:bodyPr>
        <a:lstStyle/>
        <a:p>
          <a:pPr lvl="0" algn="l" defTabSz="1066800">
            <a:lnSpc>
              <a:spcPct val="90000"/>
            </a:lnSpc>
            <a:spcBef>
              <a:spcPct val="0"/>
            </a:spcBef>
            <a:spcAft>
              <a:spcPct val="35000"/>
            </a:spcAft>
          </a:pPr>
          <a:r>
            <a:rPr lang="es-ES" sz="2400" kern="1200" dirty="0" smtClean="0">
              <a:solidFill>
                <a:sysClr val="windowText" lastClr="000000">
                  <a:hueOff val="0"/>
                  <a:satOff val="0"/>
                  <a:lumOff val="0"/>
                  <a:alphaOff val="0"/>
                </a:sysClr>
              </a:solidFill>
              <a:latin typeface="Calibri" panose="020F0502020204030204"/>
              <a:ea typeface="+mn-ea"/>
              <a:cs typeface="+mn-cs"/>
            </a:rPr>
            <a:t>La entrevista estructurada dirigida al coordinador del manejo de los desechos sanitarios.</a:t>
          </a:r>
          <a:endParaRPr lang="es-MX" sz="2400" kern="1200" dirty="0">
            <a:solidFill>
              <a:sysClr val="windowText" lastClr="000000">
                <a:hueOff val="0"/>
                <a:satOff val="0"/>
                <a:lumOff val="0"/>
                <a:alphaOff val="0"/>
              </a:sysClr>
            </a:solidFill>
            <a:latin typeface="Calibri" panose="020F0502020204030204"/>
            <a:ea typeface="+mn-ea"/>
            <a:cs typeface="+mn-cs"/>
          </a:endParaRPr>
        </a:p>
      </dsp:txBody>
      <dsp:txXfrm>
        <a:off x="2888811" y="2487242"/>
        <a:ext cx="4943975" cy="1544992"/>
      </dsp:txXfrm>
    </dsp:sp>
    <dsp:sp modelId="{B5724551-31FA-4A2C-8CE4-1AECD51D2697}">
      <dsp:nvSpPr>
        <dsp:cNvPr id="0" name=""/>
        <dsp:cNvSpPr/>
      </dsp:nvSpPr>
      <dsp:spPr>
        <a:xfrm>
          <a:off x="2682812" y="2264076"/>
          <a:ext cx="1081494" cy="1622241"/>
        </a:xfrm>
        <a:prstGeom prst="rect">
          <a:avLst/>
        </a:prstGeom>
        <a:solidFill>
          <a:srgbClr val="5B9BD5">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C99B5-6662-4B77-8CD1-6081AF1CB21A}">
      <dsp:nvSpPr>
        <dsp:cNvPr id="0" name=""/>
        <dsp:cNvSpPr/>
      </dsp:nvSpPr>
      <dsp:spPr>
        <a:xfrm>
          <a:off x="0" y="0"/>
          <a:ext cx="10515600" cy="1958102"/>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C03B234-2A46-40A3-8E65-9CE9027722E8}">
      <dsp:nvSpPr>
        <dsp:cNvPr id="0" name=""/>
        <dsp:cNvSpPr/>
      </dsp:nvSpPr>
      <dsp:spPr>
        <a:xfrm>
          <a:off x="315468" y="261080"/>
          <a:ext cx="3088957" cy="1435941"/>
        </a:xfrm>
        <a:prstGeom prst="roundRect">
          <a:avLst>
            <a:gd name="adj" fmla="val 10000"/>
          </a:avLst>
        </a:prstGeom>
        <a:solidFill>
          <a:schemeClr val="accent1">
            <a:tint val="5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86745A3B-2C78-46F5-A4B0-2C731FD9E492}">
      <dsp:nvSpPr>
        <dsp:cNvPr id="0" name=""/>
        <dsp:cNvSpPr/>
      </dsp:nvSpPr>
      <dsp:spPr>
        <a:xfrm rot="10800000">
          <a:off x="315468" y="1958102"/>
          <a:ext cx="3088957" cy="2393235"/>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ES" sz="2000" kern="1200" dirty="0" smtClean="0"/>
            <a:t>Guía para la evaluación del manejo de los desechos sólidos hospitalarios.</a:t>
          </a:r>
          <a:endParaRPr lang="es-MX" sz="2000" kern="1200" dirty="0"/>
        </a:p>
      </dsp:txBody>
      <dsp:txXfrm rot="10800000">
        <a:off x="389068" y="1958102"/>
        <a:ext cx="2941757" cy="2319635"/>
      </dsp:txXfrm>
    </dsp:sp>
    <dsp:sp modelId="{74B76218-BC49-4AD7-ADAB-DEB683DE39DC}">
      <dsp:nvSpPr>
        <dsp:cNvPr id="0" name=""/>
        <dsp:cNvSpPr/>
      </dsp:nvSpPr>
      <dsp:spPr>
        <a:xfrm>
          <a:off x="3713321" y="261080"/>
          <a:ext cx="3088957" cy="1435941"/>
        </a:xfrm>
        <a:prstGeom prst="roundRect">
          <a:avLst>
            <a:gd name="adj" fmla="val 10000"/>
          </a:avLst>
        </a:prstGeom>
        <a:solidFill>
          <a:schemeClr val="accent1">
            <a:tint val="5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8A5503F-8B1F-4EF8-9E35-8192E23248FA}">
      <dsp:nvSpPr>
        <dsp:cNvPr id="0" name=""/>
        <dsp:cNvSpPr/>
      </dsp:nvSpPr>
      <dsp:spPr>
        <a:xfrm rot="10800000">
          <a:off x="3713321" y="1958102"/>
          <a:ext cx="3088957" cy="2393235"/>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ES" sz="2000" kern="1200" dirty="0" smtClean="0"/>
            <a:t>Cuestionario estructurado previamente validado</a:t>
          </a:r>
          <a:endParaRPr lang="es-MX" sz="2000" kern="1200" dirty="0"/>
        </a:p>
      </dsp:txBody>
      <dsp:txXfrm rot="10800000">
        <a:off x="3786921" y="1958102"/>
        <a:ext cx="2941757" cy="2319635"/>
      </dsp:txXfrm>
    </dsp:sp>
    <dsp:sp modelId="{CCB7D989-7D2D-4FD8-B720-1D5506863E61}">
      <dsp:nvSpPr>
        <dsp:cNvPr id="0" name=""/>
        <dsp:cNvSpPr/>
      </dsp:nvSpPr>
      <dsp:spPr>
        <a:xfrm>
          <a:off x="7111174" y="261080"/>
          <a:ext cx="3088957" cy="1435941"/>
        </a:xfrm>
        <a:prstGeom prst="roundRect">
          <a:avLst>
            <a:gd name="adj" fmla="val 10000"/>
          </a:avLst>
        </a:prstGeom>
        <a:solidFill>
          <a:schemeClr val="accent1">
            <a:tint val="5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874FB98-B6BF-4B08-B5DF-E49D45EE77B4}">
      <dsp:nvSpPr>
        <dsp:cNvPr id="0" name=""/>
        <dsp:cNvSpPr/>
      </dsp:nvSpPr>
      <dsp:spPr>
        <a:xfrm rot="10800000">
          <a:off x="7111174" y="1958102"/>
          <a:ext cx="3088957" cy="2393235"/>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ES" sz="2000" kern="1200" dirty="0" smtClean="0"/>
            <a:t>Fichas de registro basados en el Formulario Desechos Sanitarios Peligrosos en Establecimientos de Salud elaborada por el INEC</a:t>
          </a:r>
          <a:endParaRPr lang="es-MX" sz="2000" kern="1200" dirty="0"/>
        </a:p>
      </dsp:txBody>
      <dsp:txXfrm rot="10800000">
        <a:off x="7184774" y="1958102"/>
        <a:ext cx="2941757" cy="231963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FC10-2E4B-45F1-8B38-A5F0037EF6FE}">
      <dsp:nvSpPr>
        <dsp:cNvPr id="0" name=""/>
        <dsp:cNvSpPr/>
      </dsp:nvSpPr>
      <dsp:spPr>
        <a:xfrm>
          <a:off x="2794031" y="29262"/>
          <a:ext cx="1008902" cy="1008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MX" sz="1300" kern="1200" dirty="0" smtClean="0"/>
            <a:t>Construcción, conducta</a:t>
          </a:r>
          <a:endParaRPr lang="es-MX" sz="1300" kern="1200" dirty="0"/>
        </a:p>
      </dsp:txBody>
      <dsp:txXfrm>
        <a:off x="2794031" y="29262"/>
        <a:ext cx="1008902" cy="1008902"/>
      </dsp:txXfrm>
    </dsp:sp>
    <dsp:sp modelId="{2E03040C-EB41-4739-B1F1-15E8AF3CBAF6}">
      <dsp:nvSpPr>
        <dsp:cNvPr id="0" name=""/>
        <dsp:cNvSpPr/>
      </dsp:nvSpPr>
      <dsp:spPr>
        <a:xfrm>
          <a:off x="418461" y="-197"/>
          <a:ext cx="3785519" cy="3785519"/>
        </a:xfrm>
        <a:prstGeom prst="circularArrow">
          <a:avLst>
            <a:gd name="adj1" fmla="val 5197"/>
            <a:gd name="adj2" fmla="val 335688"/>
            <a:gd name="adj3" fmla="val 21294160"/>
            <a:gd name="adj4" fmla="val 19765434"/>
            <a:gd name="adj5" fmla="val 606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4596EE-E42F-4095-B652-390B633EEF1C}">
      <dsp:nvSpPr>
        <dsp:cNvPr id="0" name=""/>
        <dsp:cNvSpPr/>
      </dsp:nvSpPr>
      <dsp:spPr>
        <a:xfrm>
          <a:off x="3404192" y="1907145"/>
          <a:ext cx="1008902" cy="1008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MX" sz="1300" kern="1200" dirty="0" smtClean="0"/>
            <a:t>Capacitación</a:t>
          </a:r>
          <a:endParaRPr lang="es-MX" sz="1300" kern="1200" dirty="0"/>
        </a:p>
      </dsp:txBody>
      <dsp:txXfrm>
        <a:off x="3404192" y="1907145"/>
        <a:ext cx="1008902" cy="1008902"/>
      </dsp:txXfrm>
    </dsp:sp>
    <dsp:sp modelId="{ED29A5A2-E112-4B67-AB55-8731F926161B}">
      <dsp:nvSpPr>
        <dsp:cNvPr id="0" name=""/>
        <dsp:cNvSpPr/>
      </dsp:nvSpPr>
      <dsp:spPr>
        <a:xfrm>
          <a:off x="418461" y="-197"/>
          <a:ext cx="3785519" cy="3785519"/>
        </a:xfrm>
        <a:prstGeom prst="circularArrow">
          <a:avLst>
            <a:gd name="adj1" fmla="val 5197"/>
            <a:gd name="adj2" fmla="val 335688"/>
            <a:gd name="adj3" fmla="val 4015650"/>
            <a:gd name="adj4" fmla="val 2252559"/>
            <a:gd name="adj5" fmla="val 606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30CDF4-6708-4FF4-8646-80AA1F24C8B3}">
      <dsp:nvSpPr>
        <dsp:cNvPr id="0" name=""/>
        <dsp:cNvSpPr/>
      </dsp:nvSpPr>
      <dsp:spPr>
        <a:xfrm>
          <a:off x="1806769" y="3067740"/>
          <a:ext cx="1008902" cy="1008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MX" sz="1300" kern="1200" dirty="0" smtClean="0"/>
            <a:t>Uso adecuado de herramientas</a:t>
          </a:r>
          <a:endParaRPr lang="es-MX" sz="1300" kern="1200" dirty="0"/>
        </a:p>
      </dsp:txBody>
      <dsp:txXfrm>
        <a:off x="1806769" y="3067740"/>
        <a:ext cx="1008902" cy="1008902"/>
      </dsp:txXfrm>
    </dsp:sp>
    <dsp:sp modelId="{A732767D-A896-47E6-B0C8-DBECD7821987}">
      <dsp:nvSpPr>
        <dsp:cNvPr id="0" name=""/>
        <dsp:cNvSpPr/>
      </dsp:nvSpPr>
      <dsp:spPr>
        <a:xfrm>
          <a:off x="418461" y="-197"/>
          <a:ext cx="3785519" cy="3785519"/>
        </a:xfrm>
        <a:prstGeom prst="circularArrow">
          <a:avLst>
            <a:gd name="adj1" fmla="val 5197"/>
            <a:gd name="adj2" fmla="val 335688"/>
            <a:gd name="adj3" fmla="val 8211754"/>
            <a:gd name="adj4" fmla="val 6448663"/>
            <a:gd name="adj5" fmla="val 606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EB746B-52E7-4198-A4F9-7C3BFBB3C95C}">
      <dsp:nvSpPr>
        <dsp:cNvPr id="0" name=""/>
        <dsp:cNvSpPr/>
      </dsp:nvSpPr>
      <dsp:spPr>
        <a:xfrm>
          <a:off x="209347" y="1907145"/>
          <a:ext cx="1008902" cy="1008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MX" sz="1300" kern="1200" dirty="0" smtClean="0"/>
            <a:t>Evaluación</a:t>
          </a:r>
          <a:endParaRPr lang="es-MX" sz="1300" kern="1200" dirty="0"/>
        </a:p>
      </dsp:txBody>
      <dsp:txXfrm>
        <a:off x="209347" y="1907145"/>
        <a:ext cx="1008902" cy="1008902"/>
      </dsp:txXfrm>
    </dsp:sp>
    <dsp:sp modelId="{7900EB41-E941-459C-9AAE-12A02B85E06D}">
      <dsp:nvSpPr>
        <dsp:cNvPr id="0" name=""/>
        <dsp:cNvSpPr/>
      </dsp:nvSpPr>
      <dsp:spPr>
        <a:xfrm>
          <a:off x="418461" y="-197"/>
          <a:ext cx="3785519" cy="3785519"/>
        </a:xfrm>
        <a:prstGeom prst="circularArrow">
          <a:avLst>
            <a:gd name="adj1" fmla="val 5197"/>
            <a:gd name="adj2" fmla="val 335688"/>
            <a:gd name="adj3" fmla="val 12298878"/>
            <a:gd name="adj4" fmla="val 10770152"/>
            <a:gd name="adj5" fmla="val 606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E12EAA-A70B-4A85-9BE0-D42E0C8232EE}">
      <dsp:nvSpPr>
        <dsp:cNvPr id="0" name=""/>
        <dsp:cNvSpPr/>
      </dsp:nvSpPr>
      <dsp:spPr>
        <a:xfrm>
          <a:off x="819508" y="29262"/>
          <a:ext cx="1008902" cy="1008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MX" sz="1300" kern="1200" dirty="0" smtClean="0"/>
            <a:t>Planificación y adquisición </a:t>
          </a:r>
          <a:endParaRPr lang="es-MX" sz="1300" kern="1200" dirty="0"/>
        </a:p>
      </dsp:txBody>
      <dsp:txXfrm>
        <a:off x="819508" y="29262"/>
        <a:ext cx="1008902" cy="1008902"/>
      </dsp:txXfrm>
    </dsp:sp>
    <dsp:sp modelId="{78885778-8952-4AC0-991F-5B4B9869877D}">
      <dsp:nvSpPr>
        <dsp:cNvPr id="0" name=""/>
        <dsp:cNvSpPr/>
      </dsp:nvSpPr>
      <dsp:spPr>
        <a:xfrm>
          <a:off x="418461" y="-197"/>
          <a:ext cx="3785519" cy="3785519"/>
        </a:xfrm>
        <a:prstGeom prst="circularArrow">
          <a:avLst>
            <a:gd name="adj1" fmla="val 5197"/>
            <a:gd name="adj2" fmla="val 335688"/>
            <a:gd name="adj3" fmla="val 16866635"/>
            <a:gd name="adj4" fmla="val 15197677"/>
            <a:gd name="adj5" fmla="val 606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25876-E18D-435B-8B80-C7615CDA80BF}">
      <dsp:nvSpPr>
        <dsp:cNvPr id="0" name=""/>
        <dsp:cNvSpPr/>
      </dsp:nvSpPr>
      <dsp:spPr>
        <a:xfrm>
          <a:off x="3274929" y="2497135"/>
          <a:ext cx="1625600" cy="162560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040" tIns="66040" rIns="66040" bIns="66040" numCol="1" spcCol="1270" anchor="ctr" anchorCtr="0">
          <a:noAutofit/>
        </a:bodyPr>
        <a:lstStyle/>
        <a:p>
          <a:pPr lvl="0" algn="ctr" defTabSz="1155700">
            <a:lnSpc>
              <a:spcPct val="90000"/>
            </a:lnSpc>
            <a:spcBef>
              <a:spcPct val="0"/>
            </a:spcBef>
            <a:spcAft>
              <a:spcPct val="35000"/>
            </a:spcAft>
          </a:pPr>
          <a:r>
            <a:rPr lang="es-MX" sz="2600" kern="1200" dirty="0" smtClean="0"/>
            <a:t>Desechos sanitarios</a:t>
          </a:r>
          <a:endParaRPr lang="es-MX" sz="2600" kern="1200" dirty="0"/>
        </a:p>
      </dsp:txBody>
      <dsp:txXfrm>
        <a:off x="3354284" y="2576490"/>
        <a:ext cx="1466890" cy="1466890"/>
      </dsp:txXfrm>
    </dsp:sp>
    <dsp:sp modelId="{F174B6C0-33F6-48B4-B245-85E5E1AE6F69}">
      <dsp:nvSpPr>
        <dsp:cNvPr id="0" name=""/>
        <dsp:cNvSpPr/>
      </dsp:nvSpPr>
      <dsp:spPr>
        <a:xfrm rot="16200000">
          <a:off x="3517584" y="1926990"/>
          <a:ext cx="1140290" cy="0"/>
        </a:xfrm>
        <a:custGeom>
          <a:avLst/>
          <a:gdLst/>
          <a:ahLst/>
          <a:cxnLst/>
          <a:rect l="0" t="0" r="0" b="0"/>
          <a:pathLst>
            <a:path>
              <a:moveTo>
                <a:pt x="0" y="0"/>
              </a:moveTo>
              <a:lnTo>
                <a:pt x="114029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0E9872-0660-4DCE-9F9D-AF677292C6BD}">
      <dsp:nvSpPr>
        <dsp:cNvPr id="0" name=""/>
        <dsp:cNvSpPr/>
      </dsp:nvSpPr>
      <dsp:spPr>
        <a:xfrm>
          <a:off x="3370806" y="267693"/>
          <a:ext cx="1433846" cy="1089152"/>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s-MX" sz="1800" kern="1200" dirty="0" smtClean="0"/>
            <a:t>Problema de salud pública</a:t>
          </a:r>
          <a:endParaRPr lang="es-MX" sz="1800" kern="1200" dirty="0"/>
        </a:p>
      </dsp:txBody>
      <dsp:txXfrm>
        <a:off x="3423974" y="320861"/>
        <a:ext cx="1327510" cy="982816"/>
      </dsp:txXfrm>
    </dsp:sp>
    <dsp:sp modelId="{E74E0A2C-8A69-4E97-ABC4-F15FE75A4DB5}">
      <dsp:nvSpPr>
        <dsp:cNvPr id="0" name=""/>
        <dsp:cNvSpPr/>
      </dsp:nvSpPr>
      <dsp:spPr>
        <a:xfrm rot="1800000">
          <a:off x="4863596" y="3917043"/>
          <a:ext cx="551350" cy="0"/>
        </a:xfrm>
        <a:custGeom>
          <a:avLst/>
          <a:gdLst/>
          <a:ahLst/>
          <a:cxnLst/>
          <a:rect l="0" t="0" r="0" b="0"/>
          <a:pathLst>
            <a:path>
              <a:moveTo>
                <a:pt x="0" y="0"/>
              </a:moveTo>
              <a:lnTo>
                <a:pt x="55135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DE1929-9122-45BE-A8F3-C1781FC0E7AC}">
      <dsp:nvSpPr>
        <dsp:cNvPr id="0" name=""/>
        <dsp:cNvSpPr/>
      </dsp:nvSpPr>
      <dsp:spPr>
        <a:xfrm>
          <a:off x="5378013" y="3966564"/>
          <a:ext cx="1745518" cy="1184409"/>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s-MX" sz="1800" kern="1200" dirty="0" smtClean="0"/>
            <a:t>Costos económicos adicionales</a:t>
          </a:r>
          <a:endParaRPr lang="es-MX" sz="1800" kern="1200" dirty="0"/>
        </a:p>
      </dsp:txBody>
      <dsp:txXfrm>
        <a:off x="5435831" y="4024382"/>
        <a:ext cx="1629882" cy="1068773"/>
      </dsp:txXfrm>
    </dsp:sp>
    <dsp:sp modelId="{5D06BF9A-CBD7-4C3F-8E2A-84C6C4C37A0C}">
      <dsp:nvSpPr>
        <dsp:cNvPr id="0" name=""/>
        <dsp:cNvSpPr/>
      </dsp:nvSpPr>
      <dsp:spPr>
        <a:xfrm rot="9000000">
          <a:off x="2811643" y="3903343"/>
          <a:ext cx="496548" cy="0"/>
        </a:xfrm>
        <a:custGeom>
          <a:avLst/>
          <a:gdLst/>
          <a:ahLst/>
          <a:cxnLst/>
          <a:rect l="0" t="0" r="0" b="0"/>
          <a:pathLst>
            <a:path>
              <a:moveTo>
                <a:pt x="0" y="0"/>
              </a:moveTo>
              <a:lnTo>
                <a:pt x="49654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F0DD77-0244-45FA-8000-A7D5F0FC6007}">
      <dsp:nvSpPr>
        <dsp:cNvPr id="0" name=""/>
        <dsp:cNvSpPr/>
      </dsp:nvSpPr>
      <dsp:spPr>
        <a:xfrm>
          <a:off x="1004467" y="4014193"/>
          <a:ext cx="1840438" cy="1089152"/>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s-MX" sz="1800" kern="1200" dirty="0" smtClean="0"/>
            <a:t>Estandarización de reglamentos y normas</a:t>
          </a:r>
          <a:endParaRPr lang="es-MX" sz="1800" kern="1200" dirty="0"/>
        </a:p>
      </dsp:txBody>
      <dsp:txXfrm>
        <a:off x="1057635" y="4067361"/>
        <a:ext cx="1734102" cy="9828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DB366-051E-41CC-863C-F8B6C1AE09D2}">
      <dsp:nvSpPr>
        <dsp:cNvPr id="0" name=""/>
        <dsp:cNvSpPr/>
      </dsp:nvSpPr>
      <dsp:spPr>
        <a:xfrm>
          <a:off x="881776" y="0"/>
          <a:ext cx="5681133" cy="5681133"/>
        </a:xfrm>
        <a:prstGeom prst="triangl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9522004-1610-4E1F-B84C-DE9F5FA0CB9D}">
      <dsp:nvSpPr>
        <dsp:cNvPr id="0" name=""/>
        <dsp:cNvSpPr/>
      </dsp:nvSpPr>
      <dsp:spPr>
        <a:xfrm>
          <a:off x="3827881" y="569861"/>
          <a:ext cx="3481660" cy="883238"/>
        </a:xfrm>
        <a:prstGeom prst="round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kern="1200" dirty="0" smtClean="0"/>
            <a:t>Constitución de la República del Ecuador 2008.</a:t>
          </a:r>
        </a:p>
        <a:p>
          <a:pPr lvl="0" algn="ctr" defTabSz="711200">
            <a:lnSpc>
              <a:spcPct val="90000"/>
            </a:lnSpc>
            <a:spcBef>
              <a:spcPct val="0"/>
            </a:spcBef>
            <a:spcAft>
              <a:spcPct val="35000"/>
            </a:spcAft>
          </a:pPr>
          <a:r>
            <a:rPr lang="es-MX" sz="1600" kern="1200" dirty="0" smtClean="0"/>
            <a:t>Convenio de Basilea</a:t>
          </a:r>
          <a:endParaRPr lang="es-MX" sz="1600" kern="1200" dirty="0"/>
        </a:p>
      </dsp:txBody>
      <dsp:txXfrm>
        <a:off x="3870997" y="612977"/>
        <a:ext cx="3395428" cy="797006"/>
      </dsp:txXfrm>
    </dsp:sp>
    <dsp:sp modelId="{1D64C554-BDC1-4785-85C7-9A031C601AFA}">
      <dsp:nvSpPr>
        <dsp:cNvPr id="0" name=""/>
        <dsp:cNvSpPr/>
      </dsp:nvSpPr>
      <dsp:spPr>
        <a:xfrm>
          <a:off x="3812483" y="1679412"/>
          <a:ext cx="3692737" cy="883238"/>
        </a:xfrm>
        <a:prstGeom prst="round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kern="1200" dirty="0" smtClean="0"/>
            <a:t>Ley Orgánica de Salud 2006.</a:t>
          </a:r>
          <a:endParaRPr lang="es-MX" sz="1600" kern="1200" dirty="0"/>
        </a:p>
      </dsp:txBody>
      <dsp:txXfrm>
        <a:off x="3855599" y="1722528"/>
        <a:ext cx="3606505" cy="797006"/>
      </dsp:txXfrm>
    </dsp:sp>
    <dsp:sp modelId="{02776C94-1F5E-4874-B2B3-1EA38E9F9468}">
      <dsp:nvSpPr>
        <dsp:cNvPr id="0" name=""/>
        <dsp:cNvSpPr/>
      </dsp:nvSpPr>
      <dsp:spPr>
        <a:xfrm>
          <a:off x="3838258" y="2814727"/>
          <a:ext cx="3692737" cy="1450074"/>
        </a:xfrm>
        <a:prstGeom prst="round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kern="1200" dirty="0" smtClean="0"/>
            <a:t>Reglamento Interministerial para el manejo de desechos sanitarios 2010.</a:t>
          </a:r>
        </a:p>
        <a:p>
          <a:pPr lvl="0" algn="ctr" defTabSz="711200">
            <a:lnSpc>
              <a:spcPct val="90000"/>
            </a:lnSpc>
            <a:spcBef>
              <a:spcPct val="0"/>
            </a:spcBef>
            <a:spcAft>
              <a:spcPct val="35000"/>
            </a:spcAft>
          </a:pPr>
          <a:r>
            <a:rPr lang="es-MX" sz="1600" kern="1200" dirty="0" smtClean="0"/>
            <a:t>Reglamento Interministerial para el manejo integral de desechos sanitarios 2014. </a:t>
          </a:r>
        </a:p>
      </dsp:txBody>
      <dsp:txXfrm>
        <a:off x="3909045" y="2885514"/>
        <a:ext cx="3551163" cy="1308500"/>
      </dsp:txXfrm>
    </dsp:sp>
    <dsp:sp modelId="{5DC0724A-E001-4851-A3E3-2B49BB538ABB}">
      <dsp:nvSpPr>
        <dsp:cNvPr id="0" name=""/>
        <dsp:cNvSpPr/>
      </dsp:nvSpPr>
      <dsp:spPr>
        <a:xfrm>
          <a:off x="4001422" y="4474898"/>
          <a:ext cx="3417886" cy="883238"/>
        </a:xfrm>
        <a:prstGeom prst="round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kern="1200" dirty="0" smtClean="0"/>
            <a:t>Ordenanza Municipal 332 Distrito Metropolitano de Quito. 2010 </a:t>
          </a:r>
        </a:p>
      </dsp:txBody>
      <dsp:txXfrm>
        <a:off x="4044538" y="4518014"/>
        <a:ext cx="3331654" cy="7970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69CF0B-305D-4140-98CC-B20EB7D25C03}">
      <dsp:nvSpPr>
        <dsp:cNvPr id="0" name=""/>
        <dsp:cNvSpPr/>
      </dsp:nvSpPr>
      <dsp:spPr>
        <a:xfrm rot="16200000">
          <a:off x="-1005400" y="2583409"/>
          <a:ext cx="3005342" cy="502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3610" bIns="0" numCol="1" spcCol="1270" anchor="t" anchorCtr="0">
          <a:noAutofit/>
        </a:bodyPr>
        <a:lstStyle/>
        <a:p>
          <a:pPr lvl="0" algn="r" defTabSz="1066800">
            <a:lnSpc>
              <a:spcPct val="90000"/>
            </a:lnSpc>
            <a:spcBef>
              <a:spcPct val="0"/>
            </a:spcBef>
            <a:spcAft>
              <a:spcPct val="35000"/>
            </a:spcAft>
          </a:pPr>
          <a:r>
            <a:rPr lang="es-EC" sz="2400" kern="1200" dirty="0">
              <a:latin typeface="Arial" panose="020B0604020202020204" pitchFamily="34" charset="0"/>
              <a:cs typeface="Arial" panose="020B0604020202020204" pitchFamily="34" charset="0"/>
            </a:rPr>
            <a:t>HEPATITS  B                             </a:t>
          </a:r>
          <a:r>
            <a:rPr lang="es-EC" sz="1400" kern="1200" dirty="0">
              <a:latin typeface="Arial" panose="020B0604020202020204" pitchFamily="34" charset="0"/>
              <a:cs typeface="Arial" panose="020B0604020202020204" pitchFamily="34" charset="0"/>
            </a:rPr>
            <a:t> </a:t>
          </a:r>
          <a:endParaRPr lang="en-US" sz="1400" kern="1200" dirty="0">
            <a:latin typeface="Arial" panose="020B0604020202020204" pitchFamily="34" charset="0"/>
            <a:cs typeface="Arial" panose="020B0604020202020204" pitchFamily="34" charset="0"/>
          </a:endParaRPr>
        </a:p>
      </dsp:txBody>
      <dsp:txXfrm>
        <a:off x="-1005400" y="2583409"/>
        <a:ext cx="3005342" cy="502991"/>
      </dsp:txXfrm>
    </dsp:sp>
    <dsp:sp modelId="{89F794F2-7ED0-4EFF-839E-404C7915A32A}">
      <dsp:nvSpPr>
        <dsp:cNvPr id="0" name=""/>
        <dsp:cNvSpPr/>
      </dsp:nvSpPr>
      <dsp:spPr>
        <a:xfrm>
          <a:off x="748765" y="902437"/>
          <a:ext cx="2505429" cy="386493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443610" rIns="99568" bIns="99568" numCol="1" spcCol="1270" anchor="t" anchorCtr="0">
          <a:noAutofit/>
        </a:bodyPr>
        <a:lstStyle/>
        <a:p>
          <a:pPr marL="114300" lvl="1" indent="-114300" algn="l" defTabSz="622300">
            <a:lnSpc>
              <a:spcPct val="90000"/>
            </a:lnSpc>
            <a:spcBef>
              <a:spcPct val="0"/>
            </a:spcBef>
            <a:spcAft>
              <a:spcPct val="15000"/>
            </a:spcAft>
            <a:buChar char="••"/>
          </a:pPr>
          <a:r>
            <a:rPr lang="es-EC" sz="1400" kern="1200" dirty="0"/>
            <a:t> </a:t>
          </a:r>
          <a:r>
            <a:rPr lang="es-EC" sz="1400" kern="1200" dirty="0">
              <a:latin typeface="Arial" panose="020B0604020202020204" pitchFamily="34" charset="0"/>
              <a:cs typeface="Arial" panose="020B0604020202020204" pitchFamily="34" charset="0"/>
            </a:rPr>
            <a:t>2.000 millones de personas </a:t>
          </a:r>
          <a:r>
            <a:rPr lang="es-EC" sz="1400" kern="1200" dirty="0" smtClean="0">
              <a:latin typeface="Arial" panose="020B0604020202020204" pitchFamily="34" charset="0"/>
              <a:cs typeface="Arial" panose="020B0604020202020204" pitchFamily="34" charset="0"/>
            </a:rPr>
            <a:t>infectadas</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s-EC" sz="1400" kern="1200" dirty="0">
              <a:latin typeface="Arial" panose="020B0604020202020204" pitchFamily="34" charset="0"/>
              <a:cs typeface="Arial" panose="020B0604020202020204" pitchFamily="34" charset="0"/>
            </a:rPr>
            <a:t>350 millones portadores</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s-EC" sz="1400" kern="1200" dirty="0">
              <a:latin typeface="Arial" panose="020B0604020202020204" pitchFamily="34" charset="0"/>
              <a:cs typeface="Arial" panose="020B0604020202020204" pitchFamily="34" charset="0"/>
            </a:rPr>
            <a:t>Ecuador en 2013, 2005 fallecimientos </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s-EC" sz="1400" kern="1200" dirty="0">
              <a:latin typeface="Arial" panose="020B0604020202020204" pitchFamily="34" charset="0"/>
              <a:cs typeface="Arial" panose="020B0604020202020204" pitchFamily="34" charset="0"/>
            </a:rPr>
            <a:t> Hombres, 20 a 49 años </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s-EC" sz="1400" kern="1200" dirty="0">
              <a:latin typeface="Arial" panose="020B0604020202020204" pitchFamily="34" charset="0"/>
              <a:cs typeface="Arial" panose="020B0604020202020204" pitchFamily="34" charset="0"/>
            </a:rPr>
            <a:t>Vía parenteral </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s-EC" sz="1400" kern="1200" dirty="0">
              <a:latin typeface="Arial" panose="020B0604020202020204" pitchFamily="34" charset="0"/>
              <a:cs typeface="Arial" panose="020B0604020202020204" pitchFamily="34" charset="0"/>
            </a:rPr>
            <a:t>ESTRATEGIA</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s-EC" sz="1400" kern="1200" dirty="0">
              <a:latin typeface="Arial" panose="020B0604020202020204" pitchFamily="34" charset="0"/>
              <a:cs typeface="Arial" panose="020B0604020202020204" pitchFamily="34" charset="0"/>
            </a:rPr>
            <a:t>Esquema de vacunación</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s-EC" sz="1400" kern="1200" dirty="0">
              <a:latin typeface="Arial" panose="020B0604020202020204" pitchFamily="34" charset="0"/>
              <a:cs typeface="Arial" panose="020B0604020202020204" pitchFamily="34" charset="0"/>
            </a:rPr>
            <a:t>Uso de Equipo de protección </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s-EC" sz="1400" kern="1200" dirty="0" err="1">
              <a:latin typeface="Arial" panose="020B0604020202020204" pitchFamily="34" charset="0"/>
              <a:cs typeface="Arial" panose="020B0604020202020204" pitchFamily="34" charset="0"/>
            </a:rPr>
            <a:t>Inyeccion</a:t>
          </a:r>
          <a:r>
            <a:rPr lang="es-EC" sz="1400" kern="1200" dirty="0">
              <a:latin typeface="Arial" panose="020B0604020202020204" pitchFamily="34" charset="0"/>
              <a:cs typeface="Arial" panose="020B0604020202020204" pitchFamily="34" charset="0"/>
            </a:rPr>
            <a:t> segura </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endParaRPr lang="en-US" sz="1400" kern="1200" dirty="0"/>
        </a:p>
      </dsp:txBody>
      <dsp:txXfrm>
        <a:off x="748765" y="902437"/>
        <a:ext cx="2505429" cy="3864934"/>
      </dsp:txXfrm>
    </dsp:sp>
    <dsp:sp modelId="{8196C726-90AE-4CDB-9C67-4C8F7CEBFBD7}">
      <dsp:nvSpPr>
        <dsp:cNvPr id="0" name=""/>
        <dsp:cNvSpPr/>
      </dsp:nvSpPr>
      <dsp:spPr>
        <a:xfrm>
          <a:off x="-37716" y="0"/>
          <a:ext cx="1615617" cy="996938"/>
        </a:xfrm>
        <a:prstGeom prst="rect">
          <a:avLst/>
        </a:prstGeom>
        <a:blipFill rotWithShape="1">
          <a:blip xmlns:r="http://schemas.openxmlformats.org/officeDocument/2006/relationships" r:embed="rId1"/>
          <a:srcRect/>
          <a:stretch>
            <a:fillRect l="-7000" r="-7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18C85C6-7009-441E-84E5-D829B118C5F8}">
      <dsp:nvSpPr>
        <dsp:cNvPr id="0" name=""/>
        <dsp:cNvSpPr/>
      </dsp:nvSpPr>
      <dsp:spPr>
        <a:xfrm rot="16200000">
          <a:off x="2699758" y="2568435"/>
          <a:ext cx="3332404" cy="502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3610" bIns="0" numCol="1" spcCol="1270" anchor="t" anchorCtr="0">
          <a:noAutofit/>
        </a:bodyPr>
        <a:lstStyle/>
        <a:p>
          <a:pPr lvl="0" algn="r" defTabSz="1066800">
            <a:lnSpc>
              <a:spcPct val="90000"/>
            </a:lnSpc>
            <a:spcBef>
              <a:spcPct val="0"/>
            </a:spcBef>
            <a:spcAft>
              <a:spcPct val="35000"/>
            </a:spcAft>
          </a:pPr>
          <a:r>
            <a:rPr lang="es-EC" sz="2400" kern="1200" dirty="0">
              <a:latin typeface="Arial" panose="020B0604020202020204" pitchFamily="34" charset="0"/>
              <a:cs typeface="Arial" panose="020B0604020202020204" pitchFamily="34" charset="0"/>
            </a:rPr>
            <a:t>HEPATITIS    C      </a:t>
          </a:r>
        </a:p>
        <a:p>
          <a:pPr lvl="0" algn="r" defTabSz="1066800">
            <a:lnSpc>
              <a:spcPct val="90000"/>
            </a:lnSpc>
            <a:spcBef>
              <a:spcPct val="0"/>
            </a:spcBef>
            <a:spcAft>
              <a:spcPct val="35000"/>
            </a:spcAft>
          </a:pPr>
          <a:r>
            <a:rPr lang="es-EC" sz="2400" kern="1200" dirty="0">
              <a:latin typeface="Arial" panose="020B0604020202020204" pitchFamily="34" charset="0"/>
              <a:cs typeface="Arial" panose="020B0604020202020204" pitchFamily="34" charset="0"/>
            </a:rPr>
            <a:t> </a:t>
          </a:r>
        </a:p>
        <a:p>
          <a:pPr lvl="0" algn="r" defTabSz="1066800">
            <a:lnSpc>
              <a:spcPct val="90000"/>
            </a:lnSpc>
            <a:spcBef>
              <a:spcPct val="0"/>
            </a:spcBef>
            <a:spcAft>
              <a:spcPct val="35000"/>
            </a:spcAft>
          </a:pPr>
          <a:r>
            <a:rPr lang="es-EC" sz="2400" kern="1200" dirty="0">
              <a:latin typeface="Arial" panose="020B0604020202020204" pitchFamily="34" charset="0"/>
              <a:cs typeface="Arial" panose="020B0604020202020204" pitchFamily="34" charset="0"/>
            </a:rPr>
            <a:t>H</a:t>
          </a:r>
          <a:endParaRPr lang="en-US" sz="2400" kern="1200" dirty="0">
            <a:latin typeface="Arial" panose="020B0604020202020204" pitchFamily="34" charset="0"/>
            <a:cs typeface="Arial" panose="020B0604020202020204" pitchFamily="34" charset="0"/>
          </a:endParaRPr>
        </a:p>
      </dsp:txBody>
      <dsp:txXfrm>
        <a:off x="2699758" y="2568435"/>
        <a:ext cx="3332404" cy="502991"/>
      </dsp:txXfrm>
    </dsp:sp>
    <dsp:sp modelId="{90C254BF-ECFD-49D8-A3BE-CAC678CFB0D8}">
      <dsp:nvSpPr>
        <dsp:cNvPr id="0" name=""/>
        <dsp:cNvSpPr/>
      </dsp:nvSpPr>
      <dsp:spPr>
        <a:xfrm>
          <a:off x="4617455" y="661521"/>
          <a:ext cx="2505429" cy="431682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443610" rIns="99568" bIns="99568" numCol="1" spcCol="1270" anchor="t" anchorCtr="0">
          <a:noAutofit/>
        </a:bodyPr>
        <a:lstStyle/>
        <a:p>
          <a:pPr marL="114300" lvl="1" indent="-114300" algn="l" defTabSz="622300">
            <a:lnSpc>
              <a:spcPct val="90000"/>
            </a:lnSpc>
            <a:spcBef>
              <a:spcPct val="0"/>
            </a:spcBef>
            <a:spcAft>
              <a:spcPct val="15000"/>
            </a:spcAft>
            <a:buChar char="••"/>
          </a:pP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s-EC" sz="1400" kern="1200" dirty="0">
              <a:latin typeface="Arial" panose="020B0604020202020204" pitchFamily="34" charset="0"/>
              <a:cs typeface="Arial" panose="020B0604020202020204" pitchFamily="34" charset="0"/>
            </a:rPr>
            <a:t>Portador asintomático por largo tiempo</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s-EC" sz="1400" kern="1200" dirty="0">
              <a:latin typeface="Arial" panose="020B0604020202020204" pitchFamily="34" charset="0"/>
              <a:cs typeface="Arial" panose="020B0604020202020204" pitchFamily="34" charset="0"/>
            </a:rPr>
            <a:t>Desarrollo de  enfermedades crónicas</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s-EC" sz="1400" kern="1200" dirty="0">
              <a:latin typeface="Arial" panose="020B0604020202020204" pitchFamily="34" charset="0"/>
              <a:cs typeface="Arial" panose="020B0604020202020204" pitchFamily="34" charset="0"/>
            </a:rPr>
            <a:t>No posee vacuna en preexposición </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s-EC" sz="1400" kern="1200" dirty="0" err="1">
              <a:latin typeface="Arial" panose="020B0604020202020204" pitchFamily="34" charset="0"/>
              <a:cs typeface="Arial" panose="020B0604020202020204" pitchFamily="34" charset="0"/>
            </a:rPr>
            <a:t>Via</a:t>
          </a:r>
          <a:r>
            <a:rPr lang="es-EC" sz="1400" kern="1200" dirty="0">
              <a:latin typeface="Arial" panose="020B0604020202020204" pitchFamily="34" charset="0"/>
              <a:cs typeface="Arial" panose="020B0604020202020204" pitchFamily="34" charset="0"/>
            </a:rPr>
            <a:t> parenteral </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s-EC" sz="1400" kern="1200" dirty="0">
              <a:latin typeface="Arial" panose="020B0604020202020204" pitchFamily="34" charset="0"/>
              <a:cs typeface="Arial" panose="020B0604020202020204" pitchFamily="34" charset="0"/>
            </a:rPr>
            <a:t>ESTRATEGIA </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s-EC" sz="1400" kern="1200" dirty="0">
              <a:latin typeface="Arial" panose="020B0604020202020204" pitchFamily="34" charset="0"/>
              <a:cs typeface="Arial" panose="020B0604020202020204" pitchFamily="34" charset="0"/>
            </a:rPr>
            <a:t>Prevención primaria </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s-EC" sz="1400" kern="1200" dirty="0">
              <a:latin typeface="Arial" panose="020B0604020202020204" pitchFamily="34" charset="0"/>
              <a:cs typeface="Arial" panose="020B0604020202020204" pitchFamily="34" charset="0"/>
            </a:rPr>
            <a:t>Uso de </a:t>
          </a:r>
          <a:r>
            <a:rPr lang="es-EC" sz="1400" kern="1200" dirty="0" smtClean="0">
              <a:latin typeface="Arial" panose="020B0604020202020204" pitchFamily="34" charset="0"/>
              <a:cs typeface="Arial" panose="020B0604020202020204" pitchFamily="34" charset="0"/>
            </a:rPr>
            <a:t>barreras </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s-EC" sz="1400" kern="1200" dirty="0">
              <a:latin typeface="Arial" panose="020B0604020202020204" pitchFamily="34" charset="0"/>
              <a:cs typeface="Arial" panose="020B0604020202020204" pitchFamily="34" charset="0"/>
            </a:rPr>
            <a:t>Uso de equipo de protección </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endParaRPr lang="en-US" sz="1400" kern="1200" dirty="0">
            <a:latin typeface="Arial" panose="020B0604020202020204" pitchFamily="34" charset="0"/>
            <a:cs typeface="Arial" panose="020B0604020202020204" pitchFamily="34" charset="0"/>
          </a:endParaRPr>
        </a:p>
        <a:p>
          <a:pPr marL="285750" lvl="1" indent="-285750" algn="l" defTabSz="1955800">
            <a:lnSpc>
              <a:spcPct val="90000"/>
            </a:lnSpc>
            <a:spcBef>
              <a:spcPct val="0"/>
            </a:spcBef>
            <a:spcAft>
              <a:spcPct val="15000"/>
            </a:spcAft>
            <a:buChar char="••"/>
          </a:pPr>
          <a:endParaRPr lang="en-US" sz="4400" kern="1200" dirty="0"/>
        </a:p>
      </dsp:txBody>
      <dsp:txXfrm>
        <a:off x="4617455" y="661521"/>
        <a:ext cx="2505429" cy="4316820"/>
      </dsp:txXfrm>
    </dsp:sp>
    <dsp:sp modelId="{2D8B2722-1C38-4CBC-851F-A73113ED2EA0}">
      <dsp:nvSpPr>
        <dsp:cNvPr id="0" name=""/>
        <dsp:cNvSpPr/>
      </dsp:nvSpPr>
      <dsp:spPr>
        <a:xfrm>
          <a:off x="3910033" y="156329"/>
          <a:ext cx="1414843" cy="966990"/>
        </a:xfrm>
        <a:prstGeom prst="rect">
          <a:avLst/>
        </a:prstGeom>
        <a:blipFill rotWithShape="1">
          <a:blip xmlns:r="http://schemas.openxmlformats.org/officeDocument/2006/relationships" r:embed="rId2"/>
          <a:srcRect/>
          <a:stretch>
            <a:fillRect t="-3000" b="-3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B4A33C0E-BD3D-468C-B754-859DBA5D72BE}">
      <dsp:nvSpPr>
        <dsp:cNvPr id="0" name=""/>
        <dsp:cNvSpPr/>
      </dsp:nvSpPr>
      <dsp:spPr>
        <a:xfrm rot="16200000">
          <a:off x="6740608" y="2587931"/>
          <a:ext cx="2579220" cy="502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3610" bIns="0" numCol="1" spcCol="1270" anchor="t" anchorCtr="0">
          <a:noAutofit/>
        </a:bodyPr>
        <a:lstStyle/>
        <a:p>
          <a:pPr lvl="0" algn="r" defTabSz="1066800">
            <a:lnSpc>
              <a:spcPct val="90000"/>
            </a:lnSpc>
            <a:spcBef>
              <a:spcPct val="0"/>
            </a:spcBef>
            <a:spcAft>
              <a:spcPct val="35000"/>
            </a:spcAft>
          </a:pPr>
          <a:r>
            <a:rPr lang="es-EC" sz="2400" kern="1200" dirty="0">
              <a:latin typeface="Arial" panose="020B0604020202020204" pitchFamily="34" charset="0"/>
              <a:cs typeface="Arial" panose="020B0604020202020204" pitchFamily="34" charset="0"/>
            </a:rPr>
            <a:t>VIRUS VIH  </a:t>
          </a:r>
        </a:p>
        <a:p>
          <a:pPr lvl="0" algn="r" defTabSz="1066800">
            <a:lnSpc>
              <a:spcPct val="90000"/>
            </a:lnSpc>
            <a:spcBef>
              <a:spcPct val="0"/>
            </a:spcBef>
            <a:spcAft>
              <a:spcPct val="35000"/>
            </a:spcAft>
          </a:pPr>
          <a:endParaRPr lang="en-US" sz="2400" kern="1200" dirty="0">
            <a:latin typeface="Arial" panose="020B0604020202020204" pitchFamily="34" charset="0"/>
            <a:cs typeface="Arial" panose="020B0604020202020204" pitchFamily="34" charset="0"/>
          </a:endParaRPr>
        </a:p>
      </dsp:txBody>
      <dsp:txXfrm>
        <a:off x="6740608" y="2587931"/>
        <a:ext cx="2579220" cy="502991"/>
      </dsp:txXfrm>
    </dsp:sp>
    <dsp:sp modelId="{C1C656B9-D3D7-41B2-A1BE-076AC149D2D8}">
      <dsp:nvSpPr>
        <dsp:cNvPr id="0" name=""/>
        <dsp:cNvSpPr/>
      </dsp:nvSpPr>
      <dsp:spPr>
        <a:xfrm>
          <a:off x="8281714" y="657877"/>
          <a:ext cx="2505429" cy="4363099"/>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443610" rIns="99568"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a:effectLst/>
              <a:latin typeface="Arial" panose="020B0604020202020204" pitchFamily="34" charset="0"/>
              <a:ea typeface="Calibri" panose="020F0502020204030204" pitchFamily="34" charset="0"/>
            </a:rPr>
            <a:t> 2016  aproximadamente 36,7 millones de personas infectadas, y se produjeron 1,8 millones de nuevas infecciones</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s-CO" sz="1400" kern="1200" dirty="0">
              <a:effectLst/>
              <a:latin typeface="Arial" panose="020B0604020202020204" pitchFamily="34" charset="0"/>
              <a:ea typeface="Calibri" panose="020F0502020204030204" pitchFamily="34" charset="0"/>
            </a:rPr>
            <a:t>Lesiones por pinchazos  tienen un riesgo de 0.23 % de ser </a:t>
          </a:r>
          <a:r>
            <a:rPr lang="es-CO" sz="1400" kern="1200" dirty="0" smtClean="0">
              <a:effectLst/>
              <a:latin typeface="Arial" panose="020B0604020202020204" pitchFamily="34" charset="0"/>
              <a:ea typeface="Calibri" panose="020F0502020204030204" pitchFamily="34" charset="0"/>
            </a:rPr>
            <a:t>infectados</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s-EC" sz="1400" kern="1200" dirty="0" smtClean="0">
              <a:latin typeface="Arial" panose="020B0604020202020204" pitchFamily="34" charset="0"/>
              <a:cs typeface="Arial" panose="020B0604020202020204" pitchFamily="34" charset="0"/>
            </a:rPr>
            <a:t>ESTRATEGIA </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s-EC" sz="1400" kern="1200" dirty="0">
              <a:latin typeface="Arial" panose="020B0604020202020204" pitchFamily="34" charset="0"/>
              <a:cs typeface="Arial" panose="020B0604020202020204" pitchFamily="34" charset="0"/>
            </a:rPr>
            <a:t>Prevención primaria </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s-EC" sz="1400" kern="1200" dirty="0">
              <a:latin typeface="Arial" panose="020B0604020202020204" pitchFamily="34" charset="0"/>
              <a:cs typeface="Arial" panose="020B0604020202020204" pitchFamily="34" charset="0"/>
            </a:rPr>
            <a:t>Uso de  equipo de protección personal</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s-EC" sz="1400" kern="1200" dirty="0">
              <a:latin typeface="Arial" panose="020B0604020202020204" pitchFamily="34" charset="0"/>
              <a:cs typeface="Arial" panose="020B0604020202020204" pitchFamily="34" charset="0"/>
            </a:rPr>
            <a:t>Acceso a  retrovirales </a:t>
          </a:r>
          <a:endParaRPr lang="en-US" sz="1400" kern="1200" dirty="0">
            <a:latin typeface="Arial" panose="020B0604020202020204" pitchFamily="34" charset="0"/>
            <a:cs typeface="Arial" panose="020B0604020202020204" pitchFamily="34" charset="0"/>
          </a:endParaRPr>
        </a:p>
      </dsp:txBody>
      <dsp:txXfrm>
        <a:off x="8281714" y="657877"/>
        <a:ext cx="2505429" cy="4363099"/>
      </dsp:txXfrm>
    </dsp:sp>
    <dsp:sp modelId="{ABE3B939-30BD-4807-9155-674535207260}">
      <dsp:nvSpPr>
        <dsp:cNvPr id="0" name=""/>
        <dsp:cNvSpPr/>
      </dsp:nvSpPr>
      <dsp:spPr>
        <a:xfrm>
          <a:off x="7778723" y="0"/>
          <a:ext cx="1005982" cy="1005982"/>
        </a:xfrm>
        <a:prstGeom prst="rect">
          <a:avLst/>
        </a:prstGeom>
        <a:blipFill rotWithShape="1">
          <a:blip xmlns:r="http://schemas.openxmlformats.org/officeDocument/2006/relationships" r:embed="rId3"/>
          <a:srcRect/>
          <a:stretch>
            <a:fillRect l="-25000" r="-2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4BCFE-E8A0-4F59-AC51-8891CDC2F6FC}">
      <dsp:nvSpPr>
        <dsp:cNvPr id="0" name=""/>
        <dsp:cNvSpPr/>
      </dsp:nvSpPr>
      <dsp:spPr>
        <a:xfrm>
          <a:off x="2020926" y="687307"/>
          <a:ext cx="4576975" cy="4576975"/>
        </a:xfrm>
        <a:prstGeom prst="blockArc">
          <a:avLst>
            <a:gd name="adj1" fmla="val 10800000"/>
            <a:gd name="adj2" fmla="val 16200000"/>
            <a:gd name="adj3" fmla="val 4643"/>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B2A4B1D7-61E3-4D8E-8088-951179EAC878}">
      <dsp:nvSpPr>
        <dsp:cNvPr id="0" name=""/>
        <dsp:cNvSpPr/>
      </dsp:nvSpPr>
      <dsp:spPr>
        <a:xfrm>
          <a:off x="2020926" y="687307"/>
          <a:ext cx="4576975" cy="4576975"/>
        </a:xfrm>
        <a:prstGeom prst="blockArc">
          <a:avLst>
            <a:gd name="adj1" fmla="val 5400000"/>
            <a:gd name="adj2" fmla="val 10800000"/>
            <a:gd name="adj3" fmla="val 4643"/>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08E68ABA-FD27-4E81-840D-571F52071D90}">
      <dsp:nvSpPr>
        <dsp:cNvPr id="0" name=""/>
        <dsp:cNvSpPr/>
      </dsp:nvSpPr>
      <dsp:spPr>
        <a:xfrm>
          <a:off x="2020926" y="687307"/>
          <a:ext cx="4576975" cy="4576975"/>
        </a:xfrm>
        <a:prstGeom prst="blockArc">
          <a:avLst>
            <a:gd name="adj1" fmla="val 0"/>
            <a:gd name="adj2" fmla="val 5400000"/>
            <a:gd name="adj3" fmla="val 4643"/>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5BCCFE27-CED1-4AF9-83CF-CFD702E18755}">
      <dsp:nvSpPr>
        <dsp:cNvPr id="0" name=""/>
        <dsp:cNvSpPr/>
      </dsp:nvSpPr>
      <dsp:spPr>
        <a:xfrm>
          <a:off x="2020926" y="687307"/>
          <a:ext cx="4576975" cy="4576975"/>
        </a:xfrm>
        <a:prstGeom prst="blockArc">
          <a:avLst>
            <a:gd name="adj1" fmla="val 16200000"/>
            <a:gd name="adj2" fmla="val 0"/>
            <a:gd name="adj3" fmla="val 4643"/>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833F3BBF-6622-489C-BFDA-5F6B9FFF9C6F}">
      <dsp:nvSpPr>
        <dsp:cNvPr id="0" name=""/>
        <dsp:cNvSpPr/>
      </dsp:nvSpPr>
      <dsp:spPr>
        <a:xfrm>
          <a:off x="3255207" y="1921587"/>
          <a:ext cx="2108414" cy="2108414"/>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MX" sz="2000" kern="1200" dirty="0" smtClean="0"/>
            <a:t>Factores que influyen en el manejo de desechos hospitalarios</a:t>
          </a:r>
          <a:endParaRPr lang="es-MX" sz="2000" kern="1200" dirty="0"/>
        </a:p>
      </dsp:txBody>
      <dsp:txXfrm>
        <a:off x="3563977" y="2230357"/>
        <a:ext cx="1490874" cy="1490874"/>
      </dsp:txXfrm>
    </dsp:sp>
    <dsp:sp modelId="{688FE118-90A0-446F-BCED-D42D7034BDE7}">
      <dsp:nvSpPr>
        <dsp:cNvPr id="0" name=""/>
        <dsp:cNvSpPr/>
      </dsp:nvSpPr>
      <dsp:spPr>
        <a:xfrm>
          <a:off x="3571469" y="2493"/>
          <a:ext cx="1475890" cy="1475890"/>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MX" sz="1500" kern="1200" dirty="0" smtClean="0"/>
            <a:t>Deficiente capacitación</a:t>
          </a:r>
          <a:endParaRPr lang="es-MX" sz="1500" kern="1200" dirty="0"/>
        </a:p>
      </dsp:txBody>
      <dsp:txXfrm>
        <a:off x="3787608" y="218632"/>
        <a:ext cx="1043612" cy="1043612"/>
      </dsp:txXfrm>
    </dsp:sp>
    <dsp:sp modelId="{E29C3474-17B1-47A2-B33F-A956B5423EBE}">
      <dsp:nvSpPr>
        <dsp:cNvPr id="0" name=""/>
        <dsp:cNvSpPr/>
      </dsp:nvSpPr>
      <dsp:spPr>
        <a:xfrm>
          <a:off x="5806825" y="2237849"/>
          <a:ext cx="1475890" cy="1475890"/>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MX" sz="1500" kern="1200" dirty="0" smtClean="0"/>
            <a:t>Escases de recursos humanos</a:t>
          </a:r>
          <a:endParaRPr lang="es-MX" sz="1500" kern="1200" dirty="0"/>
        </a:p>
      </dsp:txBody>
      <dsp:txXfrm>
        <a:off x="6022964" y="2453988"/>
        <a:ext cx="1043612" cy="1043612"/>
      </dsp:txXfrm>
    </dsp:sp>
    <dsp:sp modelId="{FD26D3D0-9A5E-4F85-B891-786B8050DEDF}">
      <dsp:nvSpPr>
        <dsp:cNvPr id="0" name=""/>
        <dsp:cNvSpPr/>
      </dsp:nvSpPr>
      <dsp:spPr>
        <a:xfrm>
          <a:off x="3571469" y="4473205"/>
          <a:ext cx="1475890" cy="1475890"/>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MX" sz="1500" kern="1200" dirty="0" smtClean="0"/>
            <a:t>Escases de recursos económicos</a:t>
          </a:r>
          <a:endParaRPr lang="es-MX" sz="1500" kern="1200" dirty="0"/>
        </a:p>
      </dsp:txBody>
      <dsp:txXfrm>
        <a:off x="3787608" y="4689344"/>
        <a:ext cx="1043612" cy="1043612"/>
      </dsp:txXfrm>
    </dsp:sp>
    <dsp:sp modelId="{CFA618D4-2163-472F-801C-31FF5039CC64}">
      <dsp:nvSpPr>
        <dsp:cNvPr id="0" name=""/>
        <dsp:cNvSpPr/>
      </dsp:nvSpPr>
      <dsp:spPr>
        <a:xfrm>
          <a:off x="1336113" y="2237849"/>
          <a:ext cx="1475890" cy="1475890"/>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MX" sz="1500" kern="1200" dirty="0" smtClean="0"/>
            <a:t>Deficiente supervisión</a:t>
          </a:r>
          <a:endParaRPr lang="es-MX" sz="1500" kern="1200" dirty="0"/>
        </a:p>
      </dsp:txBody>
      <dsp:txXfrm>
        <a:off x="1552252" y="2453988"/>
        <a:ext cx="1043612" cy="10436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687F81-CEB4-4B5C-8721-E3DD3443E0CE}">
      <dsp:nvSpPr>
        <dsp:cNvPr id="0" name=""/>
        <dsp:cNvSpPr/>
      </dsp:nvSpPr>
      <dsp:spPr>
        <a:xfrm>
          <a:off x="2176183" y="3712784"/>
          <a:ext cx="4368743"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D63F79-CEC6-4BF6-9DF2-45A7B86E3836}">
      <dsp:nvSpPr>
        <dsp:cNvPr id="0" name=""/>
        <dsp:cNvSpPr/>
      </dsp:nvSpPr>
      <dsp:spPr>
        <a:xfrm>
          <a:off x="2176183" y="2189816"/>
          <a:ext cx="3742150"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8A05AE-9DE5-4C54-932B-F653F07C3DD2}">
      <dsp:nvSpPr>
        <dsp:cNvPr id="0" name=""/>
        <dsp:cNvSpPr/>
      </dsp:nvSpPr>
      <dsp:spPr>
        <a:xfrm>
          <a:off x="2176183" y="666847"/>
          <a:ext cx="4368743"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AB1F3D-EC15-4A03-838E-78E38C55E68C}">
      <dsp:nvSpPr>
        <dsp:cNvPr id="0" name=""/>
        <dsp:cNvSpPr/>
      </dsp:nvSpPr>
      <dsp:spPr>
        <a:xfrm>
          <a:off x="18355" y="14147"/>
          <a:ext cx="4351338" cy="4351338"/>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D38F48-1DDC-425F-8D6A-CBCC0FA0A7E4}">
      <dsp:nvSpPr>
        <dsp:cNvPr id="0" name=""/>
        <dsp:cNvSpPr/>
      </dsp:nvSpPr>
      <dsp:spPr>
        <a:xfrm>
          <a:off x="783755" y="2324707"/>
          <a:ext cx="2784856" cy="143594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2889250">
            <a:lnSpc>
              <a:spcPct val="90000"/>
            </a:lnSpc>
            <a:spcBef>
              <a:spcPct val="0"/>
            </a:spcBef>
            <a:spcAft>
              <a:spcPct val="35000"/>
            </a:spcAft>
          </a:pPr>
          <a:endParaRPr lang="es-MX" sz="6500" kern="1200"/>
        </a:p>
      </dsp:txBody>
      <dsp:txXfrm>
        <a:off x="783755" y="2324707"/>
        <a:ext cx="2784856" cy="1435941"/>
      </dsp:txXfrm>
    </dsp:sp>
    <dsp:sp modelId="{95EC3400-9281-43DE-A3F0-6462BFCBEE2D}">
      <dsp:nvSpPr>
        <dsp:cNvPr id="0" name=""/>
        <dsp:cNvSpPr/>
      </dsp:nvSpPr>
      <dsp:spPr>
        <a:xfrm>
          <a:off x="5849487" y="-14147"/>
          <a:ext cx="1390879" cy="1361990"/>
        </a:xfrm>
        <a:prstGeom prst="ellipse">
          <a:avLst/>
        </a:prstGeom>
        <a:solidFill>
          <a:schemeClr val="accent1">
            <a:tint val="50000"/>
            <a:hueOff val="-4019912"/>
            <a:satOff val="8042"/>
            <a:lumOff val="34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36C7FB-3C83-4455-AEF5-73F2A697F579}">
      <dsp:nvSpPr>
        <dsp:cNvPr id="0" name=""/>
        <dsp:cNvSpPr/>
      </dsp:nvSpPr>
      <dsp:spPr>
        <a:xfrm>
          <a:off x="7252601" y="459569"/>
          <a:ext cx="1451476" cy="414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lvl="0" algn="l" defTabSz="711200">
            <a:lnSpc>
              <a:spcPct val="90000"/>
            </a:lnSpc>
            <a:spcBef>
              <a:spcPct val="0"/>
            </a:spcBef>
            <a:spcAft>
              <a:spcPct val="35000"/>
            </a:spcAft>
          </a:pPr>
          <a:r>
            <a:rPr lang="es-MX" sz="1600" b="0" kern="1200" dirty="0" smtClean="0">
              <a:latin typeface="Arial" panose="020B0604020202020204" pitchFamily="34" charset="0"/>
              <a:cs typeface="Arial" panose="020B0604020202020204" pitchFamily="34" charset="0"/>
            </a:rPr>
            <a:t>Cualitativo</a:t>
          </a:r>
          <a:endParaRPr lang="es-MX" sz="1600" b="0" kern="1200" dirty="0">
            <a:latin typeface="Arial" panose="020B0604020202020204" pitchFamily="34" charset="0"/>
            <a:cs typeface="Arial" panose="020B0604020202020204" pitchFamily="34" charset="0"/>
          </a:endParaRPr>
        </a:p>
      </dsp:txBody>
      <dsp:txXfrm>
        <a:off x="7252601" y="459569"/>
        <a:ext cx="1451476" cy="414556"/>
      </dsp:txXfrm>
    </dsp:sp>
    <dsp:sp modelId="{DC929F2F-3163-4E0A-AB9C-185E9991FF3B}">
      <dsp:nvSpPr>
        <dsp:cNvPr id="0" name=""/>
        <dsp:cNvSpPr/>
      </dsp:nvSpPr>
      <dsp:spPr>
        <a:xfrm>
          <a:off x="5265633" y="1537115"/>
          <a:ext cx="1305401" cy="1305401"/>
        </a:xfrm>
        <a:prstGeom prst="ellipse">
          <a:avLst/>
        </a:prstGeom>
        <a:solidFill>
          <a:schemeClr val="accent1">
            <a:tint val="50000"/>
            <a:hueOff val="-8039823"/>
            <a:satOff val="16083"/>
            <a:lumOff val="68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DB4175-2345-42C0-A739-1E4E8828E044}">
      <dsp:nvSpPr>
        <dsp:cNvPr id="0" name=""/>
        <dsp:cNvSpPr/>
      </dsp:nvSpPr>
      <dsp:spPr>
        <a:xfrm>
          <a:off x="6571549" y="1928403"/>
          <a:ext cx="3215320" cy="522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lvl="0" algn="l" defTabSz="711200">
            <a:lnSpc>
              <a:spcPct val="90000"/>
            </a:lnSpc>
            <a:spcBef>
              <a:spcPct val="0"/>
            </a:spcBef>
            <a:spcAft>
              <a:spcPct val="35000"/>
            </a:spcAft>
          </a:pPr>
          <a:r>
            <a:rPr lang="es-MX" sz="1600" kern="1200" dirty="0" smtClean="0">
              <a:latin typeface="Arial" panose="020B0604020202020204" pitchFamily="34" charset="0"/>
              <a:cs typeface="Arial" panose="020B0604020202020204" pitchFamily="34" charset="0"/>
            </a:rPr>
            <a:t>Observación científica y razonamiento deductivo</a:t>
          </a:r>
          <a:endParaRPr lang="es-MX" sz="1600" kern="1200" dirty="0">
            <a:latin typeface="Arial" panose="020B0604020202020204" pitchFamily="34" charset="0"/>
            <a:cs typeface="Arial" panose="020B0604020202020204" pitchFamily="34" charset="0"/>
          </a:endParaRPr>
        </a:p>
      </dsp:txBody>
      <dsp:txXfrm>
        <a:off x="6571549" y="1928403"/>
        <a:ext cx="3215320" cy="522826"/>
      </dsp:txXfrm>
    </dsp:sp>
    <dsp:sp modelId="{FB84E587-9958-4674-8DB2-4F85942B77A4}">
      <dsp:nvSpPr>
        <dsp:cNvPr id="0" name=""/>
        <dsp:cNvSpPr/>
      </dsp:nvSpPr>
      <dsp:spPr>
        <a:xfrm>
          <a:off x="5892226" y="3060083"/>
          <a:ext cx="1305401" cy="1305401"/>
        </a:xfrm>
        <a:prstGeom prst="ellipse">
          <a:avLst/>
        </a:prstGeom>
        <a:solidFill>
          <a:schemeClr val="accent1">
            <a:tint val="50000"/>
            <a:hueOff val="-12059734"/>
            <a:satOff val="24125"/>
            <a:lumOff val="102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E29DC5-554A-4435-B99B-E3B83505453A}">
      <dsp:nvSpPr>
        <dsp:cNvPr id="0" name=""/>
        <dsp:cNvSpPr/>
      </dsp:nvSpPr>
      <dsp:spPr>
        <a:xfrm>
          <a:off x="7197627" y="3355052"/>
          <a:ext cx="2587836" cy="71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lvl="0" algn="l" defTabSz="711200">
            <a:lnSpc>
              <a:spcPct val="90000"/>
            </a:lnSpc>
            <a:spcBef>
              <a:spcPct val="0"/>
            </a:spcBef>
            <a:spcAft>
              <a:spcPct val="35000"/>
            </a:spcAft>
          </a:pPr>
          <a:r>
            <a:rPr lang="es-MX" sz="1600" kern="1200" dirty="0" smtClean="0">
              <a:latin typeface="Arial" panose="020B0604020202020204" pitchFamily="34" charset="0"/>
              <a:cs typeface="Arial" panose="020B0604020202020204" pitchFamily="34" charset="0"/>
            </a:rPr>
            <a:t>Estudio descriptivo, retrospectivo y transversal.</a:t>
          </a:r>
          <a:endParaRPr lang="es-MX" sz="1600" kern="1200" dirty="0">
            <a:latin typeface="Arial" panose="020B0604020202020204" pitchFamily="34" charset="0"/>
            <a:cs typeface="Arial" panose="020B0604020202020204" pitchFamily="34" charset="0"/>
          </a:endParaRPr>
        </a:p>
      </dsp:txBody>
      <dsp:txXfrm>
        <a:off x="7197627" y="3355052"/>
        <a:ext cx="2587836" cy="7154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F6025E-BFE7-457D-8097-E4709525346D}">
      <dsp:nvSpPr>
        <dsp:cNvPr id="0" name=""/>
        <dsp:cNvSpPr/>
      </dsp:nvSpPr>
      <dsp:spPr>
        <a:xfrm>
          <a:off x="4350483" y="693"/>
          <a:ext cx="6525725" cy="2703903"/>
        </a:xfrm>
        <a:prstGeom prst="rightArrow">
          <a:avLst>
            <a:gd name="adj1" fmla="val 75000"/>
            <a:gd name="adj2" fmla="val 50000"/>
          </a:avLst>
        </a:prstGeom>
        <a:solidFill>
          <a:schemeClr val="accent4">
            <a:lumMod val="20000"/>
            <a:lumOff val="80000"/>
            <a:alpha val="90000"/>
          </a:schemeClr>
        </a:solidFill>
        <a:ln w="9525" cap="flat" cmpd="sng" algn="ctr">
          <a:solidFill>
            <a:srgbClr val="4F81BD">
              <a:alpha val="90000"/>
              <a:tint val="40000"/>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s-MX" sz="2800" kern="1200" dirty="0" smtClean="0">
              <a:solidFill>
                <a:sysClr val="windowText" lastClr="000000">
                  <a:hueOff val="0"/>
                  <a:satOff val="0"/>
                  <a:lumOff val="0"/>
                  <a:alphaOff val="0"/>
                </a:sysClr>
              </a:solidFill>
              <a:latin typeface="Calibri"/>
              <a:ea typeface="+mn-ea"/>
              <a:cs typeface="+mn-cs"/>
            </a:rPr>
            <a:t>Personal asistencial de áreas críticas de los Centros Hospitalarios seleccionados del Cantón Quito.</a:t>
          </a:r>
          <a:endParaRPr lang="es-MX" sz="2800" kern="1200" dirty="0">
            <a:solidFill>
              <a:sysClr val="windowText" lastClr="000000">
                <a:hueOff val="0"/>
                <a:satOff val="0"/>
                <a:lumOff val="0"/>
                <a:alphaOff val="0"/>
              </a:sysClr>
            </a:solidFill>
            <a:latin typeface="Calibri"/>
            <a:ea typeface="+mn-ea"/>
            <a:cs typeface="+mn-cs"/>
          </a:endParaRPr>
        </a:p>
      </dsp:txBody>
      <dsp:txXfrm>
        <a:off x="4350483" y="338681"/>
        <a:ext cx="5511761" cy="2027927"/>
      </dsp:txXfrm>
    </dsp:sp>
    <dsp:sp modelId="{572CEF34-E49D-4920-8076-12B31BD5ECB7}">
      <dsp:nvSpPr>
        <dsp:cNvPr id="0" name=""/>
        <dsp:cNvSpPr/>
      </dsp:nvSpPr>
      <dsp:spPr>
        <a:xfrm>
          <a:off x="0" y="693"/>
          <a:ext cx="4350483" cy="2703903"/>
        </a:xfrm>
        <a:prstGeom prst="roundRect">
          <a:avLst/>
        </a:prstGeom>
        <a:blipFill rotWithShape="0">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s-MX" sz="4000" b="1" i="0" kern="1200" dirty="0" smtClean="0">
              <a:solidFill>
                <a:schemeClr val="accent4">
                  <a:lumMod val="60000"/>
                  <a:lumOff val="40000"/>
                </a:schemeClr>
              </a:solidFill>
              <a:latin typeface="Arial" panose="020B0604020202020204" pitchFamily="34" charset="0"/>
              <a:ea typeface="+mn-ea"/>
              <a:cs typeface="Arial" panose="020B0604020202020204" pitchFamily="34" charset="0"/>
            </a:rPr>
            <a:t>Población</a:t>
          </a:r>
          <a:endParaRPr lang="es-MX" sz="4000" b="1" i="0" kern="1200" dirty="0">
            <a:solidFill>
              <a:schemeClr val="accent4">
                <a:lumMod val="60000"/>
                <a:lumOff val="40000"/>
              </a:schemeClr>
            </a:solidFill>
            <a:latin typeface="Arial" panose="020B0604020202020204" pitchFamily="34" charset="0"/>
            <a:ea typeface="+mn-ea"/>
            <a:cs typeface="Arial" panose="020B0604020202020204" pitchFamily="34" charset="0"/>
          </a:endParaRPr>
        </a:p>
      </dsp:txBody>
      <dsp:txXfrm>
        <a:off x="131994" y="132687"/>
        <a:ext cx="4086495" cy="2439915"/>
      </dsp:txXfrm>
    </dsp:sp>
    <dsp:sp modelId="{2EABD569-D66D-489D-937E-F373843CDB97}">
      <dsp:nvSpPr>
        <dsp:cNvPr id="0" name=""/>
        <dsp:cNvSpPr/>
      </dsp:nvSpPr>
      <dsp:spPr>
        <a:xfrm>
          <a:off x="4350483" y="2974987"/>
          <a:ext cx="6525725" cy="2703903"/>
        </a:xfrm>
        <a:prstGeom prst="rightArrow">
          <a:avLst>
            <a:gd name="adj1" fmla="val 75000"/>
            <a:gd name="adj2" fmla="val 50000"/>
          </a:avLst>
        </a:prstGeo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s-MX" sz="2800" kern="1200" dirty="0" smtClean="0">
              <a:solidFill>
                <a:sysClr val="windowText" lastClr="000000">
                  <a:hueOff val="0"/>
                  <a:satOff val="0"/>
                  <a:lumOff val="0"/>
                  <a:alphaOff val="0"/>
                </a:sysClr>
              </a:solidFill>
              <a:latin typeface="Calibri"/>
              <a:ea typeface="+mn-ea"/>
              <a:cs typeface="+mn-cs"/>
            </a:rPr>
            <a:t>Personal asistencial de áreas críticas de los Centros Hospitalarios seleccionados que se encontraba en el turno de la mañana. </a:t>
          </a:r>
          <a:endParaRPr lang="es-MX" sz="2800" kern="1200" dirty="0">
            <a:solidFill>
              <a:sysClr val="windowText" lastClr="000000">
                <a:hueOff val="0"/>
                <a:satOff val="0"/>
                <a:lumOff val="0"/>
                <a:alphaOff val="0"/>
              </a:sysClr>
            </a:solidFill>
            <a:latin typeface="Calibri"/>
            <a:ea typeface="+mn-ea"/>
            <a:cs typeface="+mn-cs"/>
          </a:endParaRPr>
        </a:p>
      </dsp:txBody>
      <dsp:txXfrm>
        <a:off x="4350483" y="3312975"/>
        <a:ext cx="5511761" cy="2027927"/>
      </dsp:txXfrm>
    </dsp:sp>
    <dsp:sp modelId="{79EBC443-3273-49AB-B2A3-BB21A8AD4704}">
      <dsp:nvSpPr>
        <dsp:cNvPr id="0" name=""/>
        <dsp:cNvSpPr/>
      </dsp:nvSpPr>
      <dsp:spPr>
        <a:xfrm>
          <a:off x="0" y="2975680"/>
          <a:ext cx="4350483" cy="2703903"/>
        </a:xfrm>
        <a:prstGeom prst="round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s-MX" sz="4000" kern="1200" dirty="0" smtClean="0">
              <a:solidFill>
                <a:sysClr val="windowText" lastClr="000000"/>
              </a:solidFill>
              <a:latin typeface="Arial" panose="020B0604020202020204" pitchFamily="34" charset="0"/>
              <a:ea typeface="+mn-ea"/>
              <a:cs typeface="Arial" panose="020B0604020202020204" pitchFamily="34" charset="0"/>
            </a:rPr>
            <a:t>           Muestra</a:t>
          </a:r>
          <a:r>
            <a:rPr lang="es-MX" sz="6500" kern="1200" dirty="0" smtClean="0">
              <a:solidFill>
                <a:sysClr val="windowText" lastClr="000000"/>
              </a:solidFill>
              <a:latin typeface="Calibri"/>
              <a:ea typeface="+mn-ea"/>
              <a:cs typeface="+mn-cs"/>
            </a:rPr>
            <a:t> </a:t>
          </a:r>
          <a:endParaRPr lang="es-MX" sz="6500" kern="1200" dirty="0">
            <a:solidFill>
              <a:sysClr val="windowText" lastClr="000000"/>
            </a:solidFill>
            <a:latin typeface="Calibri"/>
            <a:ea typeface="+mn-ea"/>
            <a:cs typeface="+mn-cs"/>
          </a:endParaRPr>
        </a:p>
      </dsp:txBody>
      <dsp:txXfrm>
        <a:off x="131994" y="3107674"/>
        <a:ext cx="4086495" cy="243991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9020D9-A628-4F40-8BB6-A3972EB74329}">
      <dsp:nvSpPr>
        <dsp:cNvPr id="0" name=""/>
        <dsp:cNvSpPr/>
      </dsp:nvSpPr>
      <dsp:spPr>
        <a:xfrm>
          <a:off x="0" y="601422"/>
          <a:ext cx="3606693" cy="2692320"/>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83820" rIns="27940" bIns="27940" numCol="1" spcCol="1270" anchor="t" anchorCtr="0">
          <a:noAutofit/>
        </a:bodyPr>
        <a:lstStyle/>
        <a:p>
          <a:pPr marL="228600" lvl="1" indent="-228600" algn="l" defTabSz="977900">
            <a:lnSpc>
              <a:spcPct val="90000"/>
            </a:lnSpc>
            <a:spcBef>
              <a:spcPct val="0"/>
            </a:spcBef>
            <a:spcAft>
              <a:spcPct val="15000"/>
            </a:spcAft>
            <a:buChar char="••"/>
          </a:pPr>
          <a:r>
            <a:rPr lang="es-MX" sz="2200" kern="1200" dirty="0" smtClean="0"/>
            <a:t>Personal asistencial que labora en áreas críticas         ( Emergencia, Quirófano y Unidad de Cuidados Intensivos) de los Centros Hospitalarios seleccionados del Cantón Quito.</a:t>
          </a:r>
          <a:endParaRPr lang="es-MX" sz="2200" kern="1200" dirty="0"/>
        </a:p>
      </dsp:txBody>
      <dsp:txXfrm>
        <a:off x="63084" y="664506"/>
        <a:ext cx="3480525" cy="2629236"/>
      </dsp:txXfrm>
    </dsp:sp>
    <dsp:sp modelId="{585BFFFC-AAB7-4236-A563-7FC1E03EBD0A}">
      <dsp:nvSpPr>
        <dsp:cNvPr id="0" name=""/>
        <dsp:cNvSpPr/>
      </dsp:nvSpPr>
      <dsp:spPr>
        <a:xfrm>
          <a:off x="3336" y="3332377"/>
          <a:ext cx="3606693" cy="115769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0" rIns="49530" bIns="0" numCol="1" spcCol="1270" anchor="ctr" anchorCtr="0">
          <a:noAutofit/>
        </a:bodyPr>
        <a:lstStyle/>
        <a:p>
          <a:pPr lvl="0" algn="l" defTabSz="1733550">
            <a:lnSpc>
              <a:spcPct val="90000"/>
            </a:lnSpc>
            <a:spcBef>
              <a:spcPct val="0"/>
            </a:spcBef>
            <a:spcAft>
              <a:spcPct val="35000"/>
            </a:spcAft>
          </a:pPr>
          <a:r>
            <a:rPr lang="es-MX" sz="3900" kern="1200" dirty="0" smtClean="0">
              <a:solidFill>
                <a:schemeClr val="tx1"/>
              </a:solidFill>
            </a:rPr>
            <a:t>Criterios de Inclusión</a:t>
          </a:r>
          <a:endParaRPr lang="es-MX" sz="3900" kern="1200" dirty="0">
            <a:solidFill>
              <a:schemeClr val="tx1"/>
            </a:solidFill>
          </a:endParaRPr>
        </a:p>
      </dsp:txBody>
      <dsp:txXfrm>
        <a:off x="3336" y="3332377"/>
        <a:ext cx="2539924" cy="1157697"/>
      </dsp:txXfrm>
    </dsp:sp>
    <dsp:sp modelId="{6212F8B0-0533-43A2-891A-7128B2536869}">
      <dsp:nvSpPr>
        <dsp:cNvPr id="0" name=""/>
        <dsp:cNvSpPr/>
      </dsp:nvSpPr>
      <dsp:spPr>
        <a:xfrm>
          <a:off x="2645288" y="3516267"/>
          <a:ext cx="1262342" cy="1262342"/>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839D94-4D5B-44AB-808E-8794746D2266}">
      <dsp:nvSpPr>
        <dsp:cNvPr id="0" name=""/>
        <dsp:cNvSpPr/>
      </dsp:nvSpPr>
      <dsp:spPr>
        <a:xfrm>
          <a:off x="4220368" y="665822"/>
          <a:ext cx="3606693" cy="2692320"/>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83820" rIns="27940" bIns="27940" numCol="1" spcCol="1270" anchor="t" anchorCtr="0">
          <a:noAutofit/>
        </a:bodyPr>
        <a:lstStyle/>
        <a:p>
          <a:pPr marL="228600" lvl="1" indent="-228600" algn="l" defTabSz="977900">
            <a:lnSpc>
              <a:spcPct val="90000"/>
            </a:lnSpc>
            <a:spcBef>
              <a:spcPct val="0"/>
            </a:spcBef>
            <a:spcAft>
              <a:spcPct val="15000"/>
            </a:spcAft>
            <a:buChar char="••"/>
          </a:pPr>
          <a:r>
            <a:rPr lang="es-MX" sz="2200" kern="1200" dirty="0" smtClean="0"/>
            <a:t>Centros Hospitalarios que no emitieron respuesta a la solicitud para realización del trabajo de investigación dentro del tiempo establecido por los comités docentes institucionales.</a:t>
          </a:r>
          <a:endParaRPr lang="es-MX" sz="2200" kern="1200" dirty="0"/>
        </a:p>
      </dsp:txBody>
      <dsp:txXfrm>
        <a:off x="4283452" y="728906"/>
        <a:ext cx="3480525" cy="2629236"/>
      </dsp:txXfrm>
    </dsp:sp>
    <dsp:sp modelId="{AFC4356A-FCF6-4215-84F4-D1F63D1FAA4E}">
      <dsp:nvSpPr>
        <dsp:cNvPr id="0" name=""/>
        <dsp:cNvSpPr/>
      </dsp:nvSpPr>
      <dsp:spPr>
        <a:xfrm>
          <a:off x="4220368" y="3332377"/>
          <a:ext cx="3606693" cy="1157697"/>
        </a:xfrm>
        <a:prstGeom prst="rect">
          <a:avLst/>
        </a:prstGeom>
        <a:solidFill>
          <a:schemeClr val="accent2">
            <a:lumMod val="40000"/>
            <a:lumOff val="6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0" rIns="49530" bIns="0" numCol="1" spcCol="1270" anchor="ctr" anchorCtr="0">
          <a:noAutofit/>
        </a:bodyPr>
        <a:lstStyle/>
        <a:p>
          <a:pPr lvl="0" algn="l" defTabSz="1733550">
            <a:lnSpc>
              <a:spcPct val="90000"/>
            </a:lnSpc>
            <a:spcBef>
              <a:spcPct val="0"/>
            </a:spcBef>
            <a:spcAft>
              <a:spcPct val="35000"/>
            </a:spcAft>
          </a:pPr>
          <a:r>
            <a:rPr lang="es-MX" sz="3900" kern="1200" dirty="0" smtClean="0">
              <a:solidFill>
                <a:schemeClr val="tx1"/>
              </a:solidFill>
            </a:rPr>
            <a:t>Criterios de Exclusión</a:t>
          </a:r>
          <a:endParaRPr lang="es-MX" sz="3900" kern="1200" dirty="0">
            <a:solidFill>
              <a:schemeClr val="tx1"/>
            </a:solidFill>
          </a:endParaRPr>
        </a:p>
      </dsp:txBody>
      <dsp:txXfrm>
        <a:off x="4220368" y="3332377"/>
        <a:ext cx="2539924" cy="1157697"/>
      </dsp:txXfrm>
    </dsp:sp>
    <dsp:sp modelId="{2B20D98F-2D4C-491D-ABA7-8527076E70D1}">
      <dsp:nvSpPr>
        <dsp:cNvPr id="0" name=""/>
        <dsp:cNvSpPr/>
      </dsp:nvSpPr>
      <dsp:spPr>
        <a:xfrm>
          <a:off x="6862321" y="3516267"/>
          <a:ext cx="1262342" cy="1262342"/>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76.png"/></Relationships>
</file>

<file path=ppt/drawings/_rels/drawing2.xml.rels><?xml version="1.0" encoding="UTF-8" standalone="yes"?>
<Relationships xmlns="http://schemas.openxmlformats.org/package/2006/relationships"><Relationship Id="rId1" Type="http://schemas.openxmlformats.org/officeDocument/2006/relationships/image" Target="../media/image76.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2.emf"/></Relationships>
</file>

<file path=ppt/drawings/drawing1.xml><?xml version="1.0" encoding="utf-8"?>
<c:userShapes xmlns:c="http://schemas.openxmlformats.org/drawingml/2006/chart">
  <cdr:relSizeAnchor xmlns:cdr="http://schemas.openxmlformats.org/drawingml/2006/chartDrawing">
    <cdr:from>
      <cdr:x>0.20149</cdr:x>
      <cdr:y>0.91052</cdr:y>
    </cdr:from>
    <cdr:to>
      <cdr:x>0.79851</cdr:x>
      <cdr:y>1</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343546" y="2791705"/>
          <a:ext cx="3981033" cy="274344"/>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0.18171</cdr:x>
      <cdr:y>0.91428</cdr:y>
    </cdr:from>
    <cdr:to>
      <cdr:x>0.81829</cdr:x>
      <cdr:y>1</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136394" y="2926281"/>
          <a:ext cx="3981033" cy="274344"/>
        </a:xfrm>
        <a:prstGeom xmlns:a="http://schemas.openxmlformats.org/drawingml/2006/main" prst="rect">
          <a:avLst/>
        </a:prstGeom>
      </cdr:spPr>
    </cdr:pic>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0E68F7A6-4223-462D-849E-BAC2F0297D71}" type="datetimeFigureOut">
              <a:rPr lang="es-MX" smtClean="0"/>
              <a:t>27/11/2018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27F591C2-7826-47E5-9BCB-037A6103824F}" type="slidenum">
              <a:rPr lang="es-MX" smtClean="0"/>
              <a:t>‹Nº›</a:t>
            </a:fld>
            <a:endParaRPr lang="es-MX"/>
          </a:p>
        </p:txBody>
      </p:sp>
    </p:spTree>
    <p:extLst>
      <p:ext uri="{BB962C8B-B14F-4D97-AF65-F5344CB8AC3E}">
        <p14:creationId xmlns:p14="http://schemas.microsoft.com/office/powerpoint/2010/main" val="3476783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0E68F7A6-4223-462D-849E-BAC2F0297D71}" type="datetimeFigureOut">
              <a:rPr lang="es-MX" smtClean="0"/>
              <a:t>27/11/2018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27F591C2-7826-47E5-9BCB-037A6103824F}" type="slidenum">
              <a:rPr lang="es-MX" smtClean="0"/>
              <a:t>‹Nº›</a:t>
            </a:fld>
            <a:endParaRPr lang="es-MX"/>
          </a:p>
        </p:txBody>
      </p:sp>
    </p:spTree>
    <p:extLst>
      <p:ext uri="{BB962C8B-B14F-4D97-AF65-F5344CB8AC3E}">
        <p14:creationId xmlns:p14="http://schemas.microsoft.com/office/powerpoint/2010/main" val="1536913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0E68F7A6-4223-462D-849E-BAC2F0297D71}" type="datetimeFigureOut">
              <a:rPr lang="es-MX" smtClean="0"/>
              <a:t>27/11/2018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27F591C2-7826-47E5-9BCB-037A6103824F}" type="slidenum">
              <a:rPr lang="es-MX" smtClean="0"/>
              <a:t>‹Nº›</a:t>
            </a:fld>
            <a:endParaRPr lang="es-MX"/>
          </a:p>
        </p:txBody>
      </p:sp>
    </p:spTree>
    <p:extLst>
      <p:ext uri="{BB962C8B-B14F-4D97-AF65-F5344CB8AC3E}">
        <p14:creationId xmlns:p14="http://schemas.microsoft.com/office/powerpoint/2010/main" val="555105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C2EA2E-89B7-4104-8B38-FACAEBF8B8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46E3B0B-45D0-40E7-B0C3-199DD8DC89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1F6FB9D-4CB7-498A-878D-0BAE6E2C8B66}"/>
              </a:ext>
            </a:extLst>
          </p:cNvPr>
          <p:cNvSpPr>
            <a:spLocks noGrp="1"/>
          </p:cNvSpPr>
          <p:nvPr>
            <p:ph type="dt" sz="half" idx="10"/>
          </p:nvPr>
        </p:nvSpPr>
        <p:spPr/>
        <p:txBody>
          <a:bodyPr/>
          <a:lstStyle/>
          <a:p>
            <a:fld id="{48A87A34-81AB-432B-8DAE-1953F412C126}" type="datetimeFigureOut">
              <a:rPr lang="en-US" smtClean="0">
                <a:solidFill>
                  <a:prstClr val="black">
                    <a:tint val="75000"/>
                  </a:prstClr>
                </a:solidFill>
              </a:rPr>
              <a:pPr/>
              <a:t>11/27/2018</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F13606CD-B96C-4F79-A76D-A46874DB8C7B}"/>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F5F5D3D8-0D38-40C5-A3BD-2E6F994F3BAC}"/>
              </a:ext>
            </a:extLst>
          </p:cNvPr>
          <p:cNvSpPr>
            <a:spLocks noGrp="1"/>
          </p:cNvSpPr>
          <p:nvPr>
            <p:ph type="sldNum" sz="quarter" idx="12"/>
          </p:nvPr>
        </p:nvSpPr>
        <p:spPr/>
        <p:txBody>
          <a:bodyPr/>
          <a:lstStyle/>
          <a:p>
            <a:fld id="{6D22F896-40B5-4ADD-8801-0D06FADFA09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06078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C8250B-9A1D-46D9-A2D7-3B2B24A1A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0D178B2-790B-4645-B89E-C014AFFAEC0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8455E51-6EDB-4ABA-89A5-F2F897CF3674}"/>
              </a:ext>
            </a:extLst>
          </p:cNvPr>
          <p:cNvSpPr>
            <a:spLocks noGrp="1"/>
          </p:cNvSpPr>
          <p:nvPr>
            <p:ph type="dt" sz="half" idx="10"/>
          </p:nvPr>
        </p:nvSpPr>
        <p:spPr/>
        <p:txBody>
          <a:bodyPr/>
          <a:lstStyle/>
          <a:p>
            <a:fld id="{48A87A34-81AB-432B-8DAE-1953F412C126}" type="datetimeFigureOut">
              <a:rPr lang="en-US" smtClean="0">
                <a:solidFill>
                  <a:prstClr val="black">
                    <a:tint val="75000"/>
                  </a:prstClr>
                </a:solidFill>
              </a:rPr>
              <a:pPr/>
              <a:t>11/27/2018</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9C71E46D-7A09-4D62-B529-E9F4B32D9AAB}"/>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9E8CCC82-D105-4CDD-9664-4EFFDBC8E958}"/>
              </a:ext>
            </a:extLst>
          </p:cNvPr>
          <p:cNvSpPr>
            <a:spLocks noGrp="1"/>
          </p:cNvSpPr>
          <p:nvPr>
            <p:ph type="sldNum" sz="quarter" idx="12"/>
          </p:nvPr>
        </p:nvSpPr>
        <p:spPr/>
        <p:txBody>
          <a:bodyPr/>
          <a:lstStyle/>
          <a:p>
            <a:fld id="{6D22F896-40B5-4ADD-8801-0D06FADFA09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105552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DB950D-3C60-4B1B-9904-C02EAE6ECA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989CAEA-8DAA-436C-8163-287C3F015B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73B0286-4894-49C2-8395-9BC420BBE530}"/>
              </a:ext>
            </a:extLst>
          </p:cNvPr>
          <p:cNvSpPr>
            <a:spLocks noGrp="1"/>
          </p:cNvSpPr>
          <p:nvPr>
            <p:ph type="dt" sz="half" idx="10"/>
          </p:nvPr>
        </p:nvSpPr>
        <p:spPr/>
        <p:txBody>
          <a:bodyPr/>
          <a:lstStyle/>
          <a:p>
            <a:fld id="{48A87A34-81AB-432B-8DAE-1953F412C126}" type="datetimeFigureOut">
              <a:rPr lang="en-US" smtClean="0">
                <a:solidFill>
                  <a:prstClr val="black">
                    <a:tint val="75000"/>
                  </a:prstClr>
                </a:solidFill>
              </a:rPr>
              <a:pPr/>
              <a:t>11/27/2018</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DC500063-6D69-4848-B028-B2168F026D79}"/>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2DEDC263-90AB-4244-BB53-E753DD46AFB0}"/>
              </a:ext>
            </a:extLst>
          </p:cNvPr>
          <p:cNvSpPr>
            <a:spLocks noGrp="1"/>
          </p:cNvSpPr>
          <p:nvPr>
            <p:ph type="sldNum" sz="quarter" idx="12"/>
          </p:nvPr>
        </p:nvSpPr>
        <p:spPr/>
        <p:txBody>
          <a:bodyPr/>
          <a:lstStyle/>
          <a:p>
            <a:fld id="{6D22F896-40B5-4ADD-8801-0D06FADFA09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432174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A3EBCF-96F5-4CB1-971B-C18452334F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51FA903-9EA1-4CC6-A8FE-7B2FE61AAED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CDCCA1F-8A28-43BC-9D04-FE558F11389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2C157D5-A3F8-4AA8-B5BB-7A3332AFD279}"/>
              </a:ext>
            </a:extLst>
          </p:cNvPr>
          <p:cNvSpPr>
            <a:spLocks noGrp="1"/>
          </p:cNvSpPr>
          <p:nvPr>
            <p:ph type="dt" sz="half" idx="10"/>
          </p:nvPr>
        </p:nvSpPr>
        <p:spPr/>
        <p:txBody>
          <a:bodyPr/>
          <a:lstStyle/>
          <a:p>
            <a:fld id="{48A87A34-81AB-432B-8DAE-1953F412C126}" type="datetimeFigureOut">
              <a:rPr lang="en-US" smtClean="0">
                <a:solidFill>
                  <a:prstClr val="black">
                    <a:tint val="75000"/>
                  </a:prstClr>
                </a:solidFill>
              </a:rPr>
              <a:pPr/>
              <a:t>11/27/2018</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78093292-4403-4849-893B-588CCCDCC182}"/>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A56A5187-4BED-4E43-BA0D-E442B6DC0256}"/>
              </a:ext>
            </a:extLst>
          </p:cNvPr>
          <p:cNvSpPr>
            <a:spLocks noGrp="1"/>
          </p:cNvSpPr>
          <p:nvPr>
            <p:ph type="sldNum" sz="quarter" idx="12"/>
          </p:nvPr>
        </p:nvSpPr>
        <p:spPr/>
        <p:txBody>
          <a:bodyPr/>
          <a:lstStyle/>
          <a:p>
            <a:fld id="{6D22F896-40B5-4ADD-8801-0D06FADFA09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009526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69F35D-95A4-41FC-9D14-5D5939CDC2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B1FF481-E3D9-4E89-BA6F-38EA7D07BC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88D483DE-2644-4499-9B7C-2AB06571110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1B6E41A-C4F4-491B-B1C1-CF241BE5C8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D3BA3A0-D2F8-476B-BB65-099313F146B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6B0D18B-F210-47E4-A95E-F6F8E929B812}"/>
              </a:ext>
            </a:extLst>
          </p:cNvPr>
          <p:cNvSpPr>
            <a:spLocks noGrp="1"/>
          </p:cNvSpPr>
          <p:nvPr>
            <p:ph type="dt" sz="half" idx="10"/>
          </p:nvPr>
        </p:nvSpPr>
        <p:spPr/>
        <p:txBody>
          <a:bodyPr/>
          <a:lstStyle/>
          <a:p>
            <a:fld id="{48A87A34-81AB-432B-8DAE-1953F412C126}" type="datetimeFigureOut">
              <a:rPr lang="en-US" smtClean="0">
                <a:solidFill>
                  <a:prstClr val="black">
                    <a:tint val="75000"/>
                  </a:prstClr>
                </a:solidFill>
              </a:rPr>
              <a:pPr/>
              <a:t>11/27/2018</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64E2AF98-8E9B-4DB2-B081-FBD2D679E7EC}"/>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xmlns="" id="{57BD0B3F-86D2-476C-B579-9D83A066CFE7}"/>
              </a:ext>
            </a:extLst>
          </p:cNvPr>
          <p:cNvSpPr>
            <a:spLocks noGrp="1"/>
          </p:cNvSpPr>
          <p:nvPr>
            <p:ph type="sldNum" sz="quarter" idx="12"/>
          </p:nvPr>
        </p:nvSpPr>
        <p:spPr/>
        <p:txBody>
          <a:bodyPr/>
          <a:lstStyle/>
          <a:p>
            <a:fld id="{6D22F896-40B5-4ADD-8801-0D06FADFA09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361067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877F80-A1B7-4497-B183-31906ECB4B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221CD5E-B668-4E0C-B196-1FE5213D4A82}"/>
              </a:ext>
            </a:extLst>
          </p:cNvPr>
          <p:cNvSpPr>
            <a:spLocks noGrp="1"/>
          </p:cNvSpPr>
          <p:nvPr>
            <p:ph type="dt" sz="half" idx="10"/>
          </p:nvPr>
        </p:nvSpPr>
        <p:spPr/>
        <p:txBody>
          <a:bodyPr/>
          <a:lstStyle/>
          <a:p>
            <a:fld id="{48A87A34-81AB-432B-8DAE-1953F412C126}" type="datetimeFigureOut">
              <a:rPr lang="en-US" smtClean="0">
                <a:solidFill>
                  <a:prstClr val="black">
                    <a:tint val="75000"/>
                  </a:prstClr>
                </a:solidFill>
              </a:rPr>
              <a:pPr/>
              <a:t>11/27/2018</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C845F3C3-D4E9-48A9-A302-F986F290174E}"/>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xmlns="" id="{A52E8F0F-6B78-476F-8864-206154E8475B}"/>
              </a:ext>
            </a:extLst>
          </p:cNvPr>
          <p:cNvSpPr>
            <a:spLocks noGrp="1"/>
          </p:cNvSpPr>
          <p:nvPr>
            <p:ph type="sldNum" sz="quarter" idx="12"/>
          </p:nvPr>
        </p:nvSpPr>
        <p:spPr/>
        <p:txBody>
          <a:bodyPr/>
          <a:lstStyle/>
          <a:p>
            <a:fld id="{6D22F896-40B5-4ADD-8801-0D06FADFA09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783675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8D4CAFB-E593-4AE3-B62E-83A393EFB534}"/>
              </a:ext>
            </a:extLst>
          </p:cNvPr>
          <p:cNvSpPr>
            <a:spLocks noGrp="1"/>
          </p:cNvSpPr>
          <p:nvPr>
            <p:ph type="dt" sz="half" idx="10"/>
          </p:nvPr>
        </p:nvSpPr>
        <p:spPr/>
        <p:txBody>
          <a:bodyPr/>
          <a:lstStyle/>
          <a:p>
            <a:fld id="{48A87A34-81AB-432B-8DAE-1953F412C126}" type="datetimeFigureOut">
              <a:rPr lang="en-US" smtClean="0">
                <a:solidFill>
                  <a:prstClr val="black">
                    <a:tint val="75000"/>
                  </a:prstClr>
                </a:solidFill>
              </a:rPr>
              <a:pPr/>
              <a:t>11/27/2018</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FD5892E2-1918-4D1E-9AD7-BAC4EB90B317}"/>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xmlns="" id="{30CA2548-1FA8-440B-AF95-E9EEB3ADB771}"/>
              </a:ext>
            </a:extLst>
          </p:cNvPr>
          <p:cNvSpPr>
            <a:spLocks noGrp="1"/>
          </p:cNvSpPr>
          <p:nvPr>
            <p:ph type="sldNum" sz="quarter" idx="12"/>
          </p:nvPr>
        </p:nvSpPr>
        <p:spPr/>
        <p:txBody>
          <a:bodyPr/>
          <a:lstStyle/>
          <a:p>
            <a:fld id="{6D22F896-40B5-4ADD-8801-0D06FADFA09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40099510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9C44F8-E76D-4753-AF29-49466B881C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16F2367-8722-4DB6-B61B-79B097C3BA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C67C896-4261-4245-B23C-4C6C433AA5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2BD82EB-725E-4D52-9B79-E130FA28AA42}"/>
              </a:ext>
            </a:extLst>
          </p:cNvPr>
          <p:cNvSpPr>
            <a:spLocks noGrp="1"/>
          </p:cNvSpPr>
          <p:nvPr>
            <p:ph type="dt" sz="half" idx="10"/>
          </p:nvPr>
        </p:nvSpPr>
        <p:spPr/>
        <p:txBody>
          <a:bodyPr/>
          <a:lstStyle/>
          <a:p>
            <a:fld id="{48A87A34-81AB-432B-8DAE-1953F412C126}" type="datetimeFigureOut">
              <a:rPr lang="en-US" smtClean="0">
                <a:solidFill>
                  <a:prstClr val="black">
                    <a:tint val="75000"/>
                  </a:prstClr>
                </a:solidFill>
              </a:rPr>
              <a:pPr/>
              <a:t>11/27/2018</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BBB9E85C-A838-427F-9B5F-5E6E93D5D0B5}"/>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C97EFC90-1BC9-4691-A5DF-E8393BCA2111}"/>
              </a:ext>
            </a:extLst>
          </p:cNvPr>
          <p:cNvSpPr>
            <a:spLocks noGrp="1"/>
          </p:cNvSpPr>
          <p:nvPr>
            <p:ph type="sldNum" sz="quarter" idx="12"/>
          </p:nvPr>
        </p:nvSpPr>
        <p:spPr/>
        <p:txBody>
          <a:bodyPr/>
          <a:lstStyle/>
          <a:p>
            <a:fld id="{6D22F896-40B5-4ADD-8801-0D06FADFA09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324185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0E68F7A6-4223-462D-849E-BAC2F0297D71}" type="datetimeFigureOut">
              <a:rPr lang="es-MX" smtClean="0"/>
              <a:t>27/11/2018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27F591C2-7826-47E5-9BCB-037A6103824F}" type="slidenum">
              <a:rPr lang="es-MX" smtClean="0"/>
              <a:t>‹Nº›</a:t>
            </a:fld>
            <a:endParaRPr lang="es-MX"/>
          </a:p>
        </p:txBody>
      </p:sp>
    </p:spTree>
    <p:extLst>
      <p:ext uri="{BB962C8B-B14F-4D97-AF65-F5344CB8AC3E}">
        <p14:creationId xmlns:p14="http://schemas.microsoft.com/office/powerpoint/2010/main" val="22905507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4BBA53-FA65-49E1-9DB3-C1079101E5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6220AF8-B120-4AE2-8E61-A4066F672B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598F673-29BC-4783-81D9-3C10EA3392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122F3343-26E9-4FFC-B0C5-91A09C4E7CA6}"/>
              </a:ext>
            </a:extLst>
          </p:cNvPr>
          <p:cNvSpPr>
            <a:spLocks noGrp="1"/>
          </p:cNvSpPr>
          <p:nvPr>
            <p:ph type="dt" sz="half" idx="10"/>
          </p:nvPr>
        </p:nvSpPr>
        <p:spPr/>
        <p:txBody>
          <a:bodyPr/>
          <a:lstStyle/>
          <a:p>
            <a:fld id="{48A87A34-81AB-432B-8DAE-1953F412C126}" type="datetimeFigureOut">
              <a:rPr lang="en-US" smtClean="0">
                <a:solidFill>
                  <a:prstClr val="black">
                    <a:tint val="75000"/>
                  </a:prstClr>
                </a:solidFill>
              </a:rPr>
              <a:pPr/>
              <a:t>11/27/2018</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8B10B647-8C4C-4328-A1D6-A3E1E08A2EFA}"/>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9D987F7A-FA0E-4D8D-96BC-6A46850F1EB9}"/>
              </a:ext>
            </a:extLst>
          </p:cNvPr>
          <p:cNvSpPr>
            <a:spLocks noGrp="1"/>
          </p:cNvSpPr>
          <p:nvPr>
            <p:ph type="sldNum" sz="quarter" idx="12"/>
          </p:nvPr>
        </p:nvSpPr>
        <p:spPr/>
        <p:txBody>
          <a:bodyPr/>
          <a:lstStyle/>
          <a:p>
            <a:fld id="{6D22F896-40B5-4ADD-8801-0D06FADFA09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859509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FC4A0-F245-470A-93E7-3B394BBA43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38C70E5-212D-4764-B182-7CA64AF01DC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252313A-8149-46B4-968E-0DCA2C7D4A27}"/>
              </a:ext>
            </a:extLst>
          </p:cNvPr>
          <p:cNvSpPr>
            <a:spLocks noGrp="1"/>
          </p:cNvSpPr>
          <p:nvPr>
            <p:ph type="dt" sz="half" idx="10"/>
          </p:nvPr>
        </p:nvSpPr>
        <p:spPr/>
        <p:txBody>
          <a:bodyPr/>
          <a:lstStyle/>
          <a:p>
            <a:fld id="{48A87A34-81AB-432B-8DAE-1953F412C126}" type="datetimeFigureOut">
              <a:rPr lang="en-US" smtClean="0">
                <a:solidFill>
                  <a:prstClr val="black">
                    <a:tint val="75000"/>
                  </a:prstClr>
                </a:solidFill>
              </a:rPr>
              <a:pPr/>
              <a:t>11/27/2018</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E70C537F-EA5C-40FB-86A7-A283316C8027}"/>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CEC277AC-6354-4BB2-B2DC-09EC74180836}"/>
              </a:ext>
            </a:extLst>
          </p:cNvPr>
          <p:cNvSpPr>
            <a:spLocks noGrp="1"/>
          </p:cNvSpPr>
          <p:nvPr>
            <p:ph type="sldNum" sz="quarter" idx="12"/>
          </p:nvPr>
        </p:nvSpPr>
        <p:spPr/>
        <p:txBody>
          <a:bodyPr/>
          <a:lstStyle/>
          <a:p>
            <a:fld id="{6D22F896-40B5-4ADD-8801-0D06FADFA09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775243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07CEDC1-51D2-43FD-AC49-109A34A746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737106D-287B-4C35-A6A8-4C57B406C9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DC050B-899E-47F8-A8AA-558CCC7AD168}"/>
              </a:ext>
            </a:extLst>
          </p:cNvPr>
          <p:cNvSpPr>
            <a:spLocks noGrp="1"/>
          </p:cNvSpPr>
          <p:nvPr>
            <p:ph type="dt" sz="half" idx="10"/>
          </p:nvPr>
        </p:nvSpPr>
        <p:spPr/>
        <p:txBody>
          <a:bodyPr/>
          <a:lstStyle/>
          <a:p>
            <a:fld id="{48A87A34-81AB-432B-8DAE-1953F412C126}" type="datetimeFigureOut">
              <a:rPr lang="en-US" smtClean="0">
                <a:solidFill>
                  <a:prstClr val="black">
                    <a:tint val="75000"/>
                  </a:prstClr>
                </a:solidFill>
              </a:rPr>
              <a:pPr/>
              <a:t>11/27/2018</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2B8C5A71-E58D-4C54-9488-809E01EF3DCF}"/>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870440B9-DB03-49E5-99A6-668FA7E53E4F}"/>
              </a:ext>
            </a:extLst>
          </p:cNvPr>
          <p:cNvSpPr>
            <a:spLocks noGrp="1"/>
          </p:cNvSpPr>
          <p:nvPr>
            <p:ph type="sldNum" sz="quarter" idx="12"/>
          </p:nvPr>
        </p:nvSpPr>
        <p:spPr/>
        <p:txBody>
          <a:bodyPr/>
          <a:lstStyle/>
          <a:p>
            <a:fld id="{6D22F896-40B5-4ADD-8801-0D06FADFA09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991991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0E68F7A6-4223-462D-849E-BAC2F0297D71}" type="datetimeFigureOut">
              <a:rPr lang="es-MX" smtClean="0"/>
              <a:t>27/11/2018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27F591C2-7826-47E5-9BCB-037A6103824F}" type="slidenum">
              <a:rPr lang="es-MX" smtClean="0"/>
              <a:t>‹Nº›</a:t>
            </a:fld>
            <a:endParaRPr lang="es-MX"/>
          </a:p>
        </p:txBody>
      </p:sp>
    </p:spTree>
    <p:extLst>
      <p:ext uri="{BB962C8B-B14F-4D97-AF65-F5344CB8AC3E}">
        <p14:creationId xmlns:p14="http://schemas.microsoft.com/office/powerpoint/2010/main" val="3141725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0E68F7A6-4223-462D-849E-BAC2F0297D71}" type="datetimeFigureOut">
              <a:rPr lang="es-MX" smtClean="0"/>
              <a:t>27/11/2018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27F591C2-7826-47E5-9BCB-037A6103824F}" type="slidenum">
              <a:rPr lang="es-MX" smtClean="0"/>
              <a:t>‹Nº›</a:t>
            </a:fld>
            <a:endParaRPr lang="es-MX"/>
          </a:p>
        </p:txBody>
      </p:sp>
    </p:spTree>
    <p:extLst>
      <p:ext uri="{BB962C8B-B14F-4D97-AF65-F5344CB8AC3E}">
        <p14:creationId xmlns:p14="http://schemas.microsoft.com/office/powerpoint/2010/main" val="2454998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0E68F7A6-4223-462D-849E-BAC2F0297D71}" type="datetimeFigureOut">
              <a:rPr lang="es-MX" smtClean="0"/>
              <a:t>27/11/2018</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27F591C2-7826-47E5-9BCB-037A6103824F}" type="slidenum">
              <a:rPr lang="es-MX" smtClean="0"/>
              <a:t>‹Nº›</a:t>
            </a:fld>
            <a:endParaRPr lang="es-MX"/>
          </a:p>
        </p:txBody>
      </p:sp>
    </p:spTree>
    <p:extLst>
      <p:ext uri="{BB962C8B-B14F-4D97-AF65-F5344CB8AC3E}">
        <p14:creationId xmlns:p14="http://schemas.microsoft.com/office/powerpoint/2010/main" val="4267111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0E68F7A6-4223-462D-849E-BAC2F0297D71}" type="datetimeFigureOut">
              <a:rPr lang="es-MX" smtClean="0"/>
              <a:t>27/11/2018</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27F591C2-7826-47E5-9BCB-037A6103824F}" type="slidenum">
              <a:rPr lang="es-MX" smtClean="0"/>
              <a:t>‹Nº›</a:t>
            </a:fld>
            <a:endParaRPr lang="es-MX"/>
          </a:p>
        </p:txBody>
      </p:sp>
    </p:spTree>
    <p:extLst>
      <p:ext uri="{BB962C8B-B14F-4D97-AF65-F5344CB8AC3E}">
        <p14:creationId xmlns:p14="http://schemas.microsoft.com/office/powerpoint/2010/main" val="3692446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E68F7A6-4223-462D-849E-BAC2F0297D71}" type="datetimeFigureOut">
              <a:rPr lang="es-MX" smtClean="0"/>
              <a:t>27/11/2018</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27F591C2-7826-47E5-9BCB-037A6103824F}" type="slidenum">
              <a:rPr lang="es-MX" smtClean="0"/>
              <a:t>‹Nº›</a:t>
            </a:fld>
            <a:endParaRPr lang="es-MX"/>
          </a:p>
        </p:txBody>
      </p:sp>
    </p:spTree>
    <p:extLst>
      <p:ext uri="{BB962C8B-B14F-4D97-AF65-F5344CB8AC3E}">
        <p14:creationId xmlns:p14="http://schemas.microsoft.com/office/powerpoint/2010/main" val="2630882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0E68F7A6-4223-462D-849E-BAC2F0297D71}" type="datetimeFigureOut">
              <a:rPr lang="es-MX" smtClean="0"/>
              <a:t>27/11/2018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27F591C2-7826-47E5-9BCB-037A6103824F}" type="slidenum">
              <a:rPr lang="es-MX" smtClean="0"/>
              <a:t>‹Nº›</a:t>
            </a:fld>
            <a:endParaRPr lang="es-MX"/>
          </a:p>
        </p:txBody>
      </p:sp>
    </p:spTree>
    <p:extLst>
      <p:ext uri="{BB962C8B-B14F-4D97-AF65-F5344CB8AC3E}">
        <p14:creationId xmlns:p14="http://schemas.microsoft.com/office/powerpoint/2010/main" val="3733417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0E68F7A6-4223-462D-849E-BAC2F0297D71}" type="datetimeFigureOut">
              <a:rPr lang="es-MX" smtClean="0"/>
              <a:t>27/11/2018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27F591C2-7826-47E5-9BCB-037A6103824F}" type="slidenum">
              <a:rPr lang="es-MX" smtClean="0"/>
              <a:t>‹Nº›</a:t>
            </a:fld>
            <a:endParaRPr lang="es-MX"/>
          </a:p>
        </p:txBody>
      </p:sp>
    </p:spTree>
    <p:extLst>
      <p:ext uri="{BB962C8B-B14F-4D97-AF65-F5344CB8AC3E}">
        <p14:creationId xmlns:p14="http://schemas.microsoft.com/office/powerpoint/2010/main" val="1060971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68F7A6-4223-462D-849E-BAC2F0297D71}" type="datetimeFigureOut">
              <a:rPr lang="es-MX" smtClean="0"/>
              <a:t>27/11/2018</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F591C2-7826-47E5-9BCB-037A6103824F}" type="slidenum">
              <a:rPr lang="es-MX" smtClean="0"/>
              <a:t>‹Nº›</a:t>
            </a:fld>
            <a:endParaRPr lang="es-MX"/>
          </a:p>
        </p:txBody>
      </p:sp>
    </p:spTree>
    <p:extLst>
      <p:ext uri="{BB962C8B-B14F-4D97-AF65-F5344CB8AC3E}">
        <p14:creationId xmlns:p14="http://schemas.microsoft.com/office/powerpoint/2010/main" val="1120782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E4B98A6-4A07-4375-911E-10CA9DA9EA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54419C2-9A4B-4CB3-8420-274BAC3230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0873CAC-5F80-4878-8C7D-6C18DD884C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solidFill>
                  <a:prstClr val="black">
                    <a:tint val="75000"/>
                  </a:prstClr>
                </a:solidFill>
              </a:rPr>
              <a:pPr/>
              <a:t>11/27/2018</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BD7FDC1C-97BA-430D-AD99-62C276FD93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35385C8A-7D56-4226-A638-13B06715DA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7534543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package" Target="../embeddings/Documento_de_Microsoft_Word2.docx"/><Relationship Id="rId2" Type="http://schemas.openxmlformats.org/officeDocument/2006/relationships/slideLayout" Target="../slideLayouts/slideLayout18.xml"/><Relationship Id="rId1" Type="http://schemas.openxmlformats.org/officeDocument/2006/relationships/vmlDrawing" Target="../drawings/vmlDrawing2.vml"/><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3" Type="http://schemas.openxmlformats.org/officeDocument/2006/relationships/package" Target="../embeddings/Documento_de_Microsoft_Word3.docx"/><Relationship Id="rId2" Type="http://schemas.openxmlformats.org/officeDocument/2006/relationships/slideLayout" Target="../slideLayouts/slideLayout18.xml"/><Relationship Id="rId1" Type="http://schemas.openxmlformats.org/officeDocument/2006/relationships/vmlDrawing" Target="../drawings/vmlDrawing3.vml"/><Relationship Id="rId4" Type="http://schemas.openxmlformats.org/officeDocument/2006/relationships/image" Target="../media/image19.emf"/></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5.png"/><Relationship Id="rId4" Type="http://schemas.openxmlformats.org/officeDocument/2006/relationships/diagramQuickStyle" Target="../diagrams/quickStyle2.xml"/><Relationship Id="rId9"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Layout" Target="../diagrams/layout6.xml"/><Relationship Id="rId7" Type="http://schemas.openxmlformats.org/officeDocument/2006/relationships/image" Target="../media/image50.png"/><Relationship Id="rId2" Type="http://schemas.openxmlformats.org/officeDocument/2006/relationships/diagramData" Target="../diagrams/data6.xml"/><Relationship Id="rId1" Type="http://schemas.openxmlformats.org/officeDocument/2006/relationships/slideLayout" Target="../slideLayouts/slideLayout1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53.emf"/><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55.emf"/><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6.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diagramLayout" Target="../diagrams/layout9.xml"/><Relationship Id="rId7" Type="http://schemas.openxmlformats.org/officeDocument/2006/relationships/image" Target="../media/image56.emf"/><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7.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diagramLayout" Target="../diagrams/layout10.xml"/><Relationship Id="rId7" Type="http://schemas.openxmlformats.org/officeDocument/2006/relationships/image" Target="../media/image58.emf"/><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8.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diagramLayout" Target="../diagrams/layout11.xml"/><Relationship Id="rId7" Type="http://schemas.openxmlformats.org/officeDocument/2006/relationships/image" Target="../media/image60.emf"/><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 Id="rId9" Type="http://schemas.openxmlformats.org/officeDocument/2006/relationships/image" Target="../media/image62.emf"/></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64.emf"/><Relationship Id="rId4" Type="http://schemas.openxmlformats.org/officeDocument/2006/relationships/package" Target="../embeddings/Documento_de_Microsoft_Word5.docx"/></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66.emf"/><Relationship Id="rId4" Type="http://schemas.openxmlformats.org/officeDocument/2006/relationships/package" Target="../embeddings/Documento_de_Microsoft_Word6.docx"/></Relationships>
</file>

<file path=ppt/slides/_rels/slide43.xml.rels><?xml version="1.0" encoding="UTF-8" standalone="yes"?>
<Relationships xmlns="http://schemas.openxmlformats.org/package/2006/relationships"><Relationship Id="rId3" Type="http://schemas.openxmlformats.org/officeDocument/2006/relationships/package" Target="../embeddings/Documento_de_Microsoft_Word7.docx"/><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69.png"/><Relationship Id="rId4" Type="http://schemas.openxmlformats.org/officeDocument/2006/relationships/image" Target="../media/image68.emf"/></Relationships>
</file>

<file path=ppt/slides/_rels/slide44.xml.rels><?xml version="1.0" encoding="UTF-8" standalone="yes"?>
<Relationships xmlns="http://schemas.openxmlformats.org/package/2006/relationships"><Relationship Id="rId3" Type="http://schemas.openxmlformats.org/officeDocument/2006/relationships/package" Target="../embeddings/Documento_de_Microsoft_Word8.docx"/><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chart" Target="../charts/chart2.xml"/><Relationship Id="rId4" Type="http://schemas.openxmlformats.org/officeDocument/2006/relationships/image" Target="../media/image70.emf"/></Relationships>
</file>

<file path=ppt/slides/_rels/slide4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package" Target="../embeddings/Documento_de_Microsoft_Word11.docx"/><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chart" Target="../charts/chart4.xml"/><Relationship Id="rId4" Type="http://schemas.openxmlformats.org/officeDocument/2006/relationships/image" Target="../media/image71.emf"/></Relationships>
</file>

<file path=ppt/slides/_rels/slide47.xml.rels><?xml version="1.0" encoding="UTF-8" standalone="yes"?>
<Relationships xmlns="http://schemas.openxmlformats.org/package/2006/relationships"><Relationship Id="rId3" Type="http://schemas.openxmlformats.org/officeDocument/2006/relationships/package" Target="../embeddings/Documento_de_Microsoft_Word13.docx"/><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chart" Target="../charts/chart5.xml"/><Relationship Id="rId4" Type="http://schemas.openxmlformats.org/officeDocument/2006/relationships/image" Target="../media/image72.emf"/></Relationships>
</file>

<file path=ppt/slides/_rels/slide48.xml.rels><?xml version="1.0" encoding="UTF-8" standalone="yes"?>
<Relationships xmlns="http://schemas.openxmlformats.org/package/2006/relationships"><Relationship Id="rId3" Type="http://schemas.openxmlformats.org/officeDocument/2006/relationships/package" Target="../embeddings/Documento_de_Microsoft_Word15.docx"/><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chart" Target="../charts/chart6.xml"/><Relationship Id="rId4" Type="http://schemas.openxmlformats.org/officeDocument/2006/relationships/image" Target="../media/image73.emf"/></Relationships>
</file>

<file path=ppt/slides/_rels/slide49.xml.rels><?xml version="1.0" encoding="UTF-8" standalone="yes"?>
<Relationships xmlns="http://schemas.openxmlformats.org/package/2006/relationships"><Relationship Id="rId3" Type="http://schemas.openxmlformats.org/officeDocument/2006/relationships/package" Target="../embeddings/Documento_de_Microsoft_Word17.docx"/><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chart" Target="../charts/chart7.xml"/><Relationship Id="rId4" Type="http://schemas.openxmlformats.org/officeDocument/2006/relationships/image" Target="../media/image74.emf"/></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3.xml"/><Relationship Id="rId7" Type="http://schemas.openxmlformats.org/officeDocument/2006/relationships/image" Target="../media/image9.png"/><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12.png"/><Relationship Id="rId4" Type="http://schemas.openxmlformats.org/officeDocument/2006/relationships/diagramQuickStyle" Target="../diagrams/quickStyle3.xml"/><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package" Target="../embeddings/Documento_de_Microsoft_Word19.docx"/><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chart" Target="../charts/chart8.xml"/><Relationship Id="rId4" Type="http://schemas.openxmlformats.org/officeDocument/2006/relationships/image" Target="../media/image75.emf"/></Relationships>
</file>

<file path=ppt/slides/_rels/slide51.xml.rels><?xml version="1.0" encoding="UTF-8" standalone="yes"?>
<Relationships xmlns="http://schemas.openxmlformats.org/package/2006/relationships"><Relationship Id="rId3" Type="http://schemas.openxmlformats.org/officeDocument/2006/relationships/package" Target="../embeddings/Documento_de_Microsoft_Word21.docx"/><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chart" Target="../charts/chart9.xml"/><Relationship Id="rId4" Type="http://schemas.openxmlformats.org/officeDocument/2006/relationships/image" Target="../media/image77.emf"/></Relationships>
</file>

<file path=ppt/slides/_rels/slide52.xml.rels><?xml version="1.0" encoding="UTF-8" standalone="yes"?>
<Relationships xmlns="http://schemas.openxmlformats.org/package/2006/relationships"><Relationship Id="rId3" Type="http://schemas.openxmlformats.org/officeDocument/2006/relationships/package" Target="../embeddings/Documento_de_Microsoft_Word23.docx"/><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chart" Target="../charts/chart10.xml"/><Relationship Id="rId4" Type="http://schemas.openxmlformats.org/officeDocument/2006/relationships/image" Target="../media/image78.emf"/></Relationships>
</file>

<file path=ppt/slides/_rels/slide53.xml.rels><?xml version="1.0" encoding="UTF-8" standalone="yes"?>
<Relationships xmlns="http://schemas.openxmlformats.org/package/2006/relationships"><Relationship Id="rId3" Type="http://schemas.openxmlformats.org/officeDocument/2006/relationships/package" Target="../embeddings/Documento_de_Microsoft_Word25.docx"/><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chart" Target="../charts/chart11.xml"/><Relationship Id="rId4" Type="http://schemas.openxmlformats.org/officeDocument/2006/relationships/image" Target="../media/image79.emf"/></Relationships>
</file>

<file path=ppt/slides/_rels/slide54.xml.rels><?xml version="1.0" encoding="UTF-8" standalone="yes"?>
<Relationships xmlns="http://schemas.openxmlformats.org/package/2006/relationships"><Relationship Id="rId3" Type="http://schemas.openxmlformats.org/officeDocument/2006/relationships/package" Target="../embeddings/Documento_de_Microsoft_Word27.docx"/><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image" Target="../media/image80.emf"/></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package" Target="../embeddings/Documento_de_Microsoft_Word29.docx"/><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84.emf"/></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package" Target="../embeddings/Documento_de_Microsoft_Word1.docx"/><Relationship Id="rId2" Type="http://schemas.openxmlformats.org/officeDocument/2006/relationships/slideLayout" Target="../slideLayouts/slideLayout18.xml"/><Relationship Id="rId1" Type="http://schemas.openxmlformats.org/officeDocument/2006/relationships/vmlDrawing" Target="../drawings/vmlDrawing1.v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8253" y="193183"/>
            <a:ext cx="5226502" cy="875763"/>
          </a:xfrm>
          <a:prstGeom prst="rect">
            <a:avLst/>
          </a:prstGeom>
          <a:noFill/>
        </p:spPr>
      </p:pic>
      <p:sp>
        <p:nvSpPr>
          <p:cNvPr id="5" name="Rectángulo 4"/>
          <p:cNvSpPr/>
          <p:nvPr/>
        </p:nvSpPr>
        <p:spPr>
          <a:xfrm>
            <a:off x="1030310" y="1379577"/>
            <a:ext cx="10625069" cy="5478423"/>
          </a:xfrm>
          <a:prstGeom prst="rect">
            <a:avLst/>
          </a:prstGeom>
        </p:spPr>
        <p:txBody>
          <a:bodyPr wrap="square">
            <a:spAutoFit/>
          </a:bodyPr>
          <a:lstStyle/>
          <a:p>
            <a:pPr indent="180340" algn="ctr">
              <a:lnSpc>
                <a:spcPct val="150000"/>
              </a:lnSpc>
              <a:spcAft>
                <a:spcPts val="0"/>
              </a:spcAft>
            </a:pPr>
            <a:r>
              <a:rPr lang="es-EC" sz="1600" b="1" dirty="0">
                <a:latin typeface="Arial" panose="020B0604020202020204" pitchFamily="34" charset="0"/>
                <a:ea typeface="Times New Roman" panose="02020603050405020304" pitchFamily="18" charset="0"/>
              </a:rPr>
              <a:t>VICER</a:t>
            </a:r>
            <a:r>
              <a:rPr lang="es-EC" sz="1600" b="1" spc="-5" dirty="0">
                <a:latin typeface="Arial" panose="020B0604020202020204" pitchFamily="34" charset="0"/>
                <a:ea typeface="Times New Roman" panose="02020603050405020304" pitchFamily="18" charset="0"/>
              </a:rPr>
              <a:t>R</a:t>
            </a:r>
            <a:r>
              <a:rPr lang="es-EC" sz="1600" b="1" spc="5" dirty="0">
                <a:latin typeface="Arial" panose="020B0604020202020204" pitchFamily="34" charset="0"/>
                <a:ea typeface="Times New Roman" panose="02020603050405020304" pitchFamily="18" charset="0"/>
              </a:rPr>
              <a:t>E</a:t>
            </a:r>
            <a:r>
              <a:rPr lang="es-EC" sz="1600" b="1" spc="-15" dirty="0">
                <a:latin typeface="Arial" panose="020B0604020202020204" pitchFamily="34" charset="0"/>
                <a:ea typeface="Times New Roman" panose="02020603050405020304" pitchFamily="18" charset="0"/>
              </a:rPr>
              <a:t>C</a:t>
            </a:r>
            <a:r>
              <a:rPr lang="es-EC" sz="1600" b="1" dirty="0">
                <a:latin typeface="Arial" panose="020B0604020202020204" pitchFamily="34" charset="0"/>
                <a:ea typeface="Times New Roman" panose="02020603050405020304" pitchFamily="18" charset="0"/>
              </a:rPr>
              <a:t>TO</a:t>
            </a:r>
            <a:r>
              <a:rPr lang="es-EC" sz="1600" b="1" spc="-5" dirty="0">
                <a:latin typeface="Arial" panose="020B0604020202020204" pitchFamily="34" charset="0"/>
                <a:ea typeface="Times New Roman" panose="02020603050405020304" pitchFamily="18" charset="0"/>
              </a:rPr>
              <a:t>R</a:t>
            </a:r>
            <a:r>
              <a:rPr lang="es-EC" sz="1600" b="1" dirty="0">
                <a:latin typeface="Arial" panose="020B0604020202020204" pitchFamily="34" charset="0"/>
                <a:ea typeface="Times New Roman" panose="02020603050405020304" pitchFamily="18" charset="0"/>
              </a:rPr>
              <a:t>A</a:t>
            </a:r>
            <a:r>
              <a:rPr lang="es-EC" sz="1600" b="1" spc="-10" dirty="0">
                <a:latin typeface="Arial" panose="020B0604020202020204" pitchFamily="34" charset="0"/>
                <a:ea typeface="Times New Roman" panose="02020603050405020304" pitchFamily="18" charset="0"/>
              </a:rPr>
              <a:t>D</a:t>
            </a:r>
            <a:r>
              <a:rPr lang="es-EC" sz="1600" b="1" dirty="0">
                <a:latin typeface="Arial" panose="020B0604020202020204" pitchFamily="34" charset="0"/>
                <a:ea typeface="Times New Roman" panose="02020603050405020304" pitchFamily="18" charset="0"/>
              </a:rPr>
              <a:t>O </a:t>
            </a:r>
            <a:r>
              <a:rPr lang="es-EC" sz="1600" b="1" spc="-5" dirty="0">
                <a:latin typeface="Arial" panose="020B0604020202020204" pitchFamily="34" charset="0"/>
                <a:ea typeface="Times New Roman" panose="02020603050405020304" pitchFamily="18" charset="0"/>
              </a:rPr>
              <a:t>D</a:t>
            </a:r>
            <a:r>
              <a:rPr lang="es-EC" sz="1600" b="1" dirty="0">
                <a:latin typeface="Arial" panose="020B0604020202020204" pitchFamily="34" charset="0"/>
                <a:ea typeface="Times New Roman" panose="02020603050405020304" pitchFamily="18" charset="0"/>
              </a:rPr>
              <a:t>E IN</a:t>
            </a:r>
            <a:r>
              <a:rPr lang="es-EC" sz="1600" b="1" spc="-15" dirty="0">
                <a:latin typeface="Arial" panose="020B0604020202020204" pitchFamily="34" charset="0"/>
                <a:ea typeface="Times New Roman" panose="02020603050405020304" pitchFamily="18" charset="0"/>
              </a:rPr>
              <a:t>V</a:t>
            </a:r>
            <a:r>
              <a:rPr lang="es-EC" sz="1600" b="1" spc="5" dirty="0">
                <a:latin typeface="Arial" panose="020B0604020202020204" pitchFamily="34" charset="0"/>
                <a:ea typeface="Times New Roman" panose="02020603050405020304" pitchFamily="18" charset="0"/>
              </a:rPr>
              <a:t>E</a:t>
            </a:r>
            <a:r>
              <a:rPr lang="es-EC" sz="1600" b="1" dirty="0">
                <a:latin typeface="Arial" panose="020B0604020202020204" pitchFamily="34" charset="0"/>
                <a:ea typeface="Times New Roman" panose="02020603050405020304" pitchFamily="18" charset="0"/>
              </a:rPr>
              <a:t>ST</a:t>
            </a:r>
            <a:r>
              <a:rPr lang="es-EC" sz="1600" b="1" spc="-10" dirty="0">
                <a:latin typeface="Arial" panose="020B0604020202020204" pitchFamily="34" charset="0"/>
                <a:ea typeface="Times New Roman" panose="02020603050405020304" pitchFamily="18" charset="0"/>
              </a:rPr>
              <a:t>I</a:t>
            </a:r>
            <a:r>
              <a:rPr lang="es-EC" sz="1600" b="1" spc="5" dirty="0">
                <a:latin typeface="Arial" panose="020B0604020202020204" pitchFamily="34" charset="0"/>
                <a:ea typeface="Times New Roman" panose="02020603050405020304" pitchFamily="18" charset="0"/>
              </a:rPr>
              <a:t>G</a:t>
            </a:r>
            <a:r>
              <a:rPr lang="es-EC" sz="1600" b="1" dirty="0">
                <a:latin typeface="Arial" panose="020B0604020202020204" pitchFamily="34" charset="0"/>
                <a:ea typeface="Times New Roman" panose="02020603050405020304" pitchFamily="18" charset="0"/>
              </a:rPr>
              <a:t>ACI</a:t>
            </a:r>
            <a:r>
              <a:rPr lang="es-EC" sz="1600" b="1" spc="-20" dirty="0">
                <a:latin typeface="Arial" panose="020B0604020202020204" pitchFamily="34" charset="0"/>
                <a:ea typeface="Times New Roman" panose="02020603050405020304" pitchFamily="18" charset="0"/>
              </a:rPr>
              <a:t>Ó</a:t>
            </a:r>
            <a:r>
              <a:rPr lang="es-EC" sz="1600" b="1" spc="-5" dirty="0">
                <a:latin typeface="Arial" panose="020B0604020202020204" pitchFamily="34" charset="0"/>
                <a:ea typeface="Times New Roman" panose="02020603050405020304" pitchFamily="18" charset="0"/>
              </a:rPr>
              <a:t>N</a:t>
            </a:r>
            <a:r>
              <a:rPr lang="es-EC" sz="1600" b="1" dirty="0">
                <a:latin typeface="Arial" panose="020B0604020202020204" pitchFamily="34" charset="0"/>
                <a:ea typeface="Times New Roman" panose="02020603050405020304" pitchFamily="18" charset="0"/>
              </a:rPr>
              <a:t>, INNOVACIÓN Y TRANSFERENCIA T</a:t>
            </a:r>
            <a:r>
              <a:rPr lang="es-EC" sz="1600" b="1" spc="5" dirty="0">
                <a:latin typeface="Arial" panose="020B0604020202020204" pitchFamily="34" charset="0"/>
                <a:ea typeface="Times New Roman" panose="02020603050405020304" pitchFamily="18" charset="0"/>
              </a:rPr>
              <a:t>E</a:t>
            </a:r>
            <a:r>
              <a:rPr lang="es-EC" sz="1600" b="1" dirty="0">
                <a:latin typeface="Arial" panose="020B0604020202020204" pitchFamily="34" charset="0"/>
                <a:ea typeface="Times New Roman" panose="02020603050405020304" pitchFamily="18" charset="0"/>
              </a:rPr>
              <a:t>C</a:t>
            </a:r>
            <a:r>
              <a:rPr lang="es-EC" sz="1600" b="1" spc="-5" dirty="0">
                <a:latin typeface="Arial" panose="020B0604020202020204" pitchFamily="34" charset="0"/>
                <a:ea typeface="Times New Roman" panose="02020603050405020304" pitchFamily="18" charset="0"/>
              </a:rPr>
              <a:t>N</a:t>
            </a:r>
            <a:r>
              <a:rPr lang="es-EC" sz="1600" b="1" dirty="0">
                <a:latin typeface="Arial" panose="020B0604020202020204" pitchFamily="34" charset="0"/>
                <a:ea typeface="Times New Roman" panose="02020603050405020304" pitchFamily="18" charset="0"/>
              </a:rPr>
              <a:t>O</a:t>
            </a:r>
            <a:r>
              <a:rPr lang="es-EC" sz="1600" b="1" spc="-10" dirty="0">
                <a:latin typeface="Arial" panose="020B0604020202020204" pitchFamily="34" charset="0"/>
                <a:ea typeface="Times New Roman" panose="02020603050405020304" pitchFamily="18" charset="0"/>
              </a:rPr>
              <a:t>L</a:t>
            </a:r>
            <a:r>
              <a:rPr lang="es-EC" sz="1600" b="1" dirty="0">
                <a:latin typeface="Arial" panose="020B0604020202020204" pitchFamily="34" charset="0"/>
                <a:ea typeface="Times New Roman" panose="02020603050405020304" pitchFamily="18" charset="0"/>
              </a:rPr>
              <a:t>ÓGICA</a:t>
            </a:r>
            <a:endParaRPr lang="es-MX" sz="1200" dirty="0">
              <a:latin typeface="Arial" panose="020B0604020202020204" pitchFamily="34" charset="0"/>
              <a:ea typeface="Times New Roman" panose="02020603050405020304" pitchFamily="18" charset="0"/>
            </a:endParaRPr>
          </a:p>
          <a:p>
            <a:pPr indent="180340" algn="ctr">
              <a:lnSpc>
                <a:spcPct val="150000"/>
              </a:lnSpc>
              <a:spcAft>
                <a:spcPts val="0"/>
              </a:spcAft>
            </a:pPr>
            <a:r>
              <a:rPr lang="es-EC" sz="1400" b="1" spc="-5" dirty="0">
                <a:latin typeface="Arial" panose="020B0604020202020204" pitchFamily="34" charset="0"/>
                <a:ea typeface="Times New Roman" panose="02020603050405020304" pitchFamily="18" charset="0"/>
              </a:rPr>
              <a:t>CENTRO DE ESTUDIOS DE POSGRADO</a:t>
            </a:r>
            <a:endParaRPr lang="es-MX" sz="1200" dirty="0">
              <a:latin typeface="Arial" panose="020B0604020202020204" pitchFamily="34" charset="0"/>
              <a:ea typeface="Times New Roman" panose="02020603050405020304" pitchFamily="18" charset="0"/>
            </a:endParaRPr>
          </a:p>
          <a:p>
            <a:pPr indent="180340" algn="ctr">
              <a:lnSpc>
                <a:spcPct val="150000"/>
              </a:lnSpc>
              <a:spcAft>
                <a:spcPts val="0"/>
              </a:spcAft>
            </a:pPr>
            <a:r>
              <a:rPr lang="es-EC" sz="1400" b="1" spc="-5" dirty="0">
                <a:latin typeface="Arial" panose="020B0604020202020204" pitchFamily="34" charset="0"/>
                <a:ea typeface="Times New Roman" panose="02020603050405020304" pitchFamily="18" charset="0"/>
              </a:rPr>
              <a:t>MAESTRÍA EN GERENCIA Y ADMINISTRACIÓN DE HOSPITALES</a:t>
            </a:r>
            <a:endParaRPr lang="es-MX" sz="1200" dirty="0">
              <a:latin typeface="Arial" panose="020B0604020202020204" pitchFamily="34" charset="0"/>
              <a:ea typeface="Times New Roman" panose="02020603050405020304" pitchFamily="18" charset="0"/>
            </a:endParaRPr>
          </a:p>
          <a:p>
            <a:pPr indent="180340" algn="ctr">
              <a:lnSpc>
                <a:spcPct val="150000"/>
              </a:lnSpc>
              <a:spcAft>
                <a:spcPts val="0"/>
              </a:spcAft>
            </a:pPr>
            <a:r>
              <a:rPr lang="es-EC" sz="1400" b="1" spc="-5" dirty="0">
                <a:latin typeface="Arial" panose="020B0604020202020204" pitchFamily="34" charset="0"/>
                <a:ea typeface="Times New Roman" panose="02020603050405020304" pitchFamily="18" charset="0"/>
              </a:rPr>
              <a:t>TRABAJO DE TITULACIÓN PREVIO A LA OBTENCIÓN DEL TÍTULO MAGISTER EN GERENCIA Y ADMINISTRACIÓN DE HOSPITALES</a:t>
            </a:r>
            <a:endParaRPr lang="es-MX" sz="1200" dirty="0">
              <a:latin typeface="Arial" panose="020B0604020202020204" pitchFamily="34" charset="0"/>
              <a:ea typeface="Times New Roman" panose="02020603050405020304" pitchFamily="18" charset="0"/>
            </a:endParaRPr>
          </a:p>
          <a:p>
            <a:pPr indent="180340" algn="ctr">
              <a:lnSpc>
                <a:spcPct val="150000"/>
              </a:lnSpc>
              <a:spcAft>
                <a:spcPts val="0"/>
              </a:spcAft>
            </a:pPr>
            <a:r>
              <a:rPr lang="es-EC" sz="1400" b="1" dirty="0">
                <a:latin typeface="Arial" panose="020B0604020202020204" pitchFamily="34" charset="0"/>
                <a:ea typeface="Times New Roman" panose="02020603050405020304" pitchFamily="18" charset="0"/>
              </a:rPr>
              <a:t> </a:t>
            </a:r>
            <a:endParaRPr lang="es-MX" sz="1200" dirty="0">
              <a:latin typeface="Arial" panose="020B0604020202020204" pitchFamily="34" charset="0"/>
              <a:ea typeface="Times New Roman" panose="02020603050405020304" pitchFamily="18" charset="0"/>
            </a:endParaRPr>
          </a:p>
          <a:p>
            <a:pPr marR="21590" indent="180340" algn="ctr">
              <a:lnSpc>
                <a:spcPct val="150000"/>
              </a:lnSpc>
              <a:spcAft>
                <a:spcPts val="0"/>
              </a:spcAft>
            </a:pPr>
            <a:r>
              <a:rPr lang="es-EC" sz="1400" b="1" dirty="0">
                <a:latin typeface="Arial" panose="020B0604020202020204" pitchFamily="34" charset="0"/>
                <a:ea typeface="Times New Roman" panose="02020603050405020304" pitchFamily="18" charset="0"/>
              </a:rPr>
              <a:t>TEMA</a:t>
            </a:r>
            <a:endParaRPr lang="es-MX" sz="1200" dirty="0">
              <a:latin typeface="Arial" panose="020B0604020202020204" pitchFamily="34" charset="0"/>
              <a:ea typeface="Times New Roman" panose="02020603050405020304" pitchFamily="18" charset="0"/>
            </a:endParaRPr>
          </a:p>
          <a:p>
            <a:pPr marR="21590" indent="180340" algn="ctr">
              <a:lnSpc>
                <a:spcPct val="150000"/>
              </a:lnSpc>
              <a:spcAft>
                <a:spcPts val="0"/>
              </a:spcAft>
            </a:pPr>
            <a:r>
              <a:rPr lang="es-EC" sz="1400" b="1" dirty="0">
                <a:latin typeface="Arial" panose="020B0604020202020204" pitchFamily="34" charset="0"/>
                <a:ea typeface="Times New Roman" panose="02020603050405020304" pitchFamily="18" charset="0"/>
              </a:rPr>
              <a:t>PLAN DE GESTIÓN INTEGRAL DE DESECHOS SANITARIOS, CON BASE AL ANÁLISIS DEL CICLO DE VIDA DE INSUMOS Y FACTORES QUE INCIDEN EN EL PERSONAL DE ÁREAS CRÍTICAS DE CENTROS HOSPITALARIOS DEL CANTÓN QUITO.</a:t>
            </a:r>
            <a:endParaRPr lang="es-MX" sz="1200" dirty="0">
              <a:latin typeface="Arial" panose="020B0604020202020204" pitchFamily="34" charset="0"/>
              <a:ea typeface="Times New Roman" panose="02020603050405020304" pitchFamily="18" charset="0"/>
            </a:endParaRPr>
          </a:p>
          <a:p>
            <a:pPr marR="21590" indent="180340" algn="ctr">
              <a:lnSpc>
                <a:spcPct val="150000"/>
              </a:lnSpc>
              <a:spcAft>
                <a:spcPts val="0"/>
              </a:spcAft>
            </a:pPr>
            <a:r>
              <a:rPr lang="es-EC" sz="1400" b="1" dirty="0">
                <a:latin typeface="Arial" panose="020B0604020202020204" pitchFamily="34" charset="0"/>
                <a:ea typeface="Times New Roman" panose="02020603050405020304" pitchFamily="18" charset="0"/>
              </a:rPr>
              <a:t> </a:t>
            </a:r>
            <a:endParaRPr lang="es-MX" sz="1200" dirty="0">
              <a:latin typeface="Arial" panose="020B0604020202020204" pitchFamily="34" charset="0"/>
              <a:ea typeface="Times New Roman" panose="02020603050405020304" pitchFamily="18" charset="0"/>
            </a:endParaRPr>
          </a:p>
          <a:p>
            <a:pPr marR="21590" indent="180340" algn="ctr">
              <a:lnSpc>
                <a:spcPct val="150000"/>
              </a:lnSpc>
              <a:spcAft>
                <a:spcPts val="0"/>
              </a:spcAft>
            </a:pPr>
            <a:r>
              <a:rPr lang="es-EC" sz="1400" b="1" spc="-5" dirty="0">
                <a:latin typeface="Arial" panose="020B0604020202020204" pitchFamily="34" charset="0"/>
                <a:ea typeface="Times New Roman" panose="02020603050405020304" pitchFamily="18" charset="0"/>
              </a:rPr>
              <a:t>AUTOR: ALQUINGA YANACALLO NELLY ROSIBEL</a:t>
            </a:r>
            <a:endParaRPr lang="es-MX" sz="1200" dirty="0">
              <a:latin typeface="Arial" panose="020B0604020202020204" pitchFamily="34" charset="0"/>
              <a:ea typeface="Times New Roman" panose="02020603050405020304" pitchFamily="18" charset="0"/>
            </a:endParaRPr>
          </a:p>
          <a:p>
            <a:pPr marR="21590" indent="180340" algn="ctr">
              <a:lnSpc>
                <a:spcPct val="150000"/>
              </a:lnSpc>
              <a:spcAft>
                <a:spcPts val="0"/>
              </a:spcAft>
            </a:pPr>
            <a:r>
              <a:rPr lang="es-EC" sz="1400" b="1" spc="-5" dirty="0">
                <a:latin typeface="Arial" panose="020B0604020202020204" pitchFamily="34" charset="0"/>
                <a:ea typeface="Times New Roman" panose="02020603050405020304" pitchFamily="18" charset="0"/>
              </a:rPr>
              <a:t>ENCALADA LÓPEZ </a:t>
            </a:r>
            <a:r>
              <a:rPr lang="es-EC" sz="1400" b="1" spc="-5" dirty="0" smtClean="0">
                <a:latin typeface="Arial" panose="020B0604020202020204" pitchFamily="34" charset="0"/>
                <a:ea typeface="Times New Roman" panose="02020603050405020304" pitchFamily="18" charset="0"/>
              </a:rPr>
              <a:t>EDID </a:t>
            </a:r>
            <a:r>
              <a:rPr lang="es-EC" sz="1400" b="1" spc="-5" dirty="0">
                <a:latin typeface="Arial" panose="020B0604020202020204" pitchFamily="34" charset="0"/>
                <a:ea typeface="Times New Roman" panose="02020603050405020304" pitchFamily="18" charset="0"/>
              </a:rPr>
              <a:t>MARLENE</a:t>
            </a:r>
            <a:endParaRPr lang="es-MX" sz="1200" dirty="0">
              <a:latin typeface="Arial" panose="020B0604020202020204" pitchFamily="34" charset="0"/>
              <a:ea typeface="Times New Roman" panose="02020603050405020304" pitchFamily="18" charset="0"/>
            </a:endParaRPr>
          </a:p>
          <a:p>
            <a:pPr marL="899160" marR="21590" indent="180340" algn="ctr">
              <a:lnSpc>
                <a:spcPct val="150000"/>
              </a:lnSpc>
              <a:spcAft>
                <a:spcPts val="0"/>
              </a:spcAft>
            </a:pPr>
            <a:r>
              <a:rPr lang="es-EC" sz="1400" b="1" spc="-5" dirty="0">
                <a:latin typeface="Arial" panose="020B0604020202020204" pitchFamily="34" charset="0"/>
                <a:ea typeface="Times New Roman" panose="02020603050405020304" pitchFamily="18" charset="0"/>
              </a:rPr>
              <a:t>DIRECTOR: MSG. ERICKA DEL ROCÍO TINOCO SALAZAR</a:t>
            </a:r>
            <a:endParaRPr lang="es-MX" sz="1200" dirty="0">
              <a:latin typeface="Arial" panose="020B0604020202020204" pitchFamily="34" charset="0"/>
              <a:ea typeface="Times New Roman" panose="02020603050405020304" pitchFamily="18" charset="0"/>
            </a:endParaRPr>
          </a:p>
          <a:p>
            <a:pPr marR="21590" indent="180340" algn="ctr">
              <a:lnSpc>
                <a:spcPct val="150000"/>
              </a:lnSpc>
              <a:spcAft>
                <a:spcPts val="0"/>
              </a:spcAft>
            </a:pPr>
            <a:r>
              <a:rPr lang="es-EC" sz="1400" b="1" spc="-5" dirty="0">
                <a:latin typeface="Arial" panose="020B0604020202020204" pitchFamily="34" charset="0"/>
                <a:ea typeface="Times New Roman" panose="02020603050405020304" pitchFamily="18" charset="0"/>
              </a:rPr>
              <a:t> </a:t>
            </a:r>
            <a:endParaRPr lang="es-MX" sz="1200" dirty="0">
              <a:latin typeface="Arial" panose="020B0604020202020204" pitchFamily="34" charset="0"/>
              <a:ea typeface="Times New Roman" panose="02020603050405020304" pitchFamily="18" charset="0"/>
            </a:endParaRPr>
          </a:p>
          <a:p>
            <a:pPr marR="21590" indent="180340" algn="ctr">
              <a:lnSpc>
                <a:spcPct val="150000"/>
              </a:lnSpc>
              <a:spcAft>
                <a:spcPts val="0"/>
              </a:spcAft>
            </a:pPr>
            <a:r>
              <a:rPr lang="es-EC" sz="1400" b="1" spc="-5" dirty="0">
                <a:latin typeface="Arial" panose="020B0604020202020204" pitchFamily="34" charset="0"/>
                <a:ea typeface="Times New Roman" panose="02020603050405020304" pitchFamily="18" charset="0"/>
              </a:rPr>
              <a:t>SANGOLQUÍ 2018</a:t>
            </a:r>
            <a:endParaRPr lang="es-MX" sz="1200" dirty="0">
              <a:latin typeface="Arial" panose="020B0604020202020204" pitchFamily="34" charset="0"/>
              <a:ea typeface="Times New Roman" panose="02020603050405020304" pitchFamily="18" charset="0"/>
            </a:endParaRPr>
          </a:p>
          <a:p>
            <a:r>
              <a:rPr lang="es-EC" sz="1400" b="1" spc="-5" dirty="0">
                <a:latin typeface="Arial" panose="020B0604020202020204" pitchFamily="34" charset="0"/>
                <a:ea typeface="Times New Roman" panose="02020603050405020304" pitchFamily="18" charset="0"/>
              </a:rPr>
              <a:t/>
            </a:r>
            <a:br>
              <a:rPr lang="es-EC" sz="1400" b="1" spc="-5" dirty="0">
                <a:latin typeface="Arial" panose="020B0604020202020204" pitchFamily="34" charset="0"/>
                <a:ea typeface="Times New Roman" panose="02020603050405020304" pitchFamily="18" charset="0"/>
              </a:rPr>
            </a:br>
            <a:endParaRPr lang="es-MX" dirty="0"/>
          </a:p>
        </p:txBody>
      </p:sp>
    </p:spTree>
    <p:extLst>
      <p:ext uri="{BB962C8B-B14F-4D97-AF65-F5344CB8AC3E}">
        <p14:creationId xmlns:p14="http://schemas.microsoft.com/office/powerpoint/2010/main" val="13483187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2404095847"/>
              </p:ext>
            </p:extLst>
          </p:nvPr>
        </p:nvGraphicFramePr>
        <p:xfrm>
          <a:off x="1906074" y="1081825"/>
          <a:ext cx="8860663" cy="5559879"/>
        </p:xfrm>
        <a:graphic>
          <a:graphicData uri="http://schemas.openxmlformats.org/drawingml/2006/table">
            <a:tbl>
              <a:tblPr firstRow="1" firstCol="1" bandRow="1" bandCol="1"/>
              <a:tblGrid>
                <a:gridCol w="1777397"/>
                <a:gridCol w="3129343"/>
                <a:gridCol w="1806272"/>
                <a:gridCol w="2147651"/>
              </a:tblGrid>
              <a:tr h="710055">
                <a:tc>
                  <a:txBody>
                    <a:bodyPr/>
                    <a:lstStyle/>
                    <a:p>
                      <a:pPr indent="180340" algn="just">
                        <a:lnSpc>
                          <a:spcPct val="200000"/>
                        </a:lnSpc>
                        <a:spcAft>
                          <a:spcPts val="0"/>
                        </a:spcAft>
                      </a:pPr>
                      <a:r>
                        <a:rPr lang="es-EC" sz="1200" b="1" dirty="0">
                          <a:effectLst/>
                          <a:latin typeface="Arial" panose="020B0604020202020204" pitchFamily="34" charset="0"/>
                          <a:ea typeface="Times New Roman" panose="02020603050405020304" pitchFamily="18" charset="0"/>
                        </a:rPr>
                        <a:t>DEFINICIÓN CONCEPTUAL</a:t>
                      </a:r>
                      <a:endParaRPr lang="es-MX" sz="1400" dirty="0">
                        <a:effectLst/>
                        <a:latin typeface="Arial" panose="020B0604020202020204" pitchFamily="34" charset="0"/>
                        <a:ea typeface="Times New Roman" panose="02020603050405020304" pitchFamily="18" charset="0"/>
                      </a:endParaRPr>
                    </a:p>
                  </a:txBody>
                  <a:tcPr marL="45533" marR="455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200000"/>
                        </a:lnSpc>
                        <a:spcAft>
                          <a:spcPts val="0"/>
                        </a:spcAft>
                      </a:pPr>
                      <a:r>
                        <a:rPr lang="es-EC" sz="1200" b="1">
                          <a:effectLst/>
                          <a:latin typeface="Arial" panose="020B0604020202020204" pitchFamily="34" charset="0"/>
                          <a:ea typeface="Times New Roman" panose="02020603050405020304" pitchFamily="18" charset="0"/>
                        </a:rPr>
                        <a:t>CATEGORÍA/DIMENSIONES</a:t>
                      </a:r>
                      <a:endParaRPr lang="es-MX" sz="1400">
                        <a:effectLst/>
                        <a:latin typeface="Arial" panose="020B0604020202020204" pitchFamily="34" charset="0"/>
                        <a:ea typeface="Times New Roman" panose="02020603050405020304" pitchFamily="18" charset="0"/>
                      </a:endParaRPr>
                    </a:p>
                  </a:txBody>
                  <a:tcPr marL="45533" marR="455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200000"/>
                        </a:lnSpc>
                        <a:spcAft>
                          <a:spcPts val="0"/>
                        </a:spcAft>
                      </a:pPr>
                      <a:r>
                        <a:rPr lang="es-EC" sz="1200" b="1">
                          <a:effectLst/>
                          <a:latin typeface="Arial" panose="020B0604020202020204" pitchFamily="34" charset="0"/>
                          <a:ea typeface="Times New Roman" panose="02020603050405020304" pitchFamily="18" charset="0"/>
                        </a:rPr>
                        <a:t>INDICADORES</a:t>
                      </a:r>
                      <a:endParaRPr lang="es-MX" sz="1400">
                        <a:effectLst/>
                        <a:latin typeface="Arial" panose="020B0604020202020204" pitchFamily="34" charset="0"/>
                        <a:ea typeface="Times New Roman" panose="02020603050405020304" pitchFamily="18" charset="0"/>
                      </a:endParaRPr>
                    </a:p>
                  </a:txBody>
                  <a:tcPr marL="45533" marR="455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200000"/>
                        </a:lnSpc>
                        <a:spcAft>
                          <a:spcPts val="0"/>
                        </a:spcAft>
                      </a:pPr>
                      <a:r>
                        <a:rPr lang="es-EC" sz="1200" b="1">
                          <a:effectLst/>
                          <a:latin typeface="Arial" panose="020B0604020202020204" pitchFamily="34" charset="0"/>
                          <a:ea typeface="Times New Roman" panose="02020603050405020304" pitchFamily="18" charset="0"/>
                        </a:rPr>
                        <a:t>INSTRUMENTOS</a:t>
                      </a:r>
                      <a:endParaRPr lang="es-MX" sz="1400">
                        <a:effectLst/>
                        <a:latin typeface="Arial" panose="020B0604020202020204" pitchFamily="34" charset="0"/>
                        <a:ea typeface="Times New Roman" panose="02020603050405020304" pitchFamily="18" charset="0"/>
                      </a:endParaRPr>
                    </a:p>
                  </a:txBody>
                  <a:tcPr marL="45533" marR="455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28359">
                <a:tc>
                  <a:txBody>
                    <a:bodyPr/>
                    <a:lstStyle/>
                    <a:p>
                      <a:pPr indent="180340" algn="just">
                        <a:lnSpc>
                          <a:spcPct val="200000"/>
                        </a:lnSpc>
                        <a:spcAft>
                          <a:spcPts val="0"/>
                        </a:spcAft>
                      </a:pPr>
                      <a:r>
                        <a:rPr lang="es-EC" sz="1200" dirty="0" smtClean="0">
                          <a:effectLst/>
                          <a:latin typeface="Arial" panose="020B0604020202020204" pitchFamily="34" charset="0"/>
                          <a:ea typeface="Times New Roman" panose="02020603050405020304" pitchFamily="18" charset="0"/>
                        </a:rPr>
                        <a:t>Enfermedades  </a:t>
                      </a:r>
                      <a:r>
                        <a:rPr lang="es-EC" sz="1200" dirty="0">
                          <a:effectLst/>
                          <a:latin typeface="Arial" panose="020B0604020202020204" pitchFamily="34" charset="0"/>
                          <a:ea typeface="Times New Roman" panose="02020603050405020304" pitchFamily="18" charset="0"/>
                        </a:rPr>
                        <a:t>y accidentes ocupacionales  derivadas del manejo inadecuado de desechos sanitarios </a:t>
                      </a:r>
                      <a:endParaRPr lang="es-MX" sz="1400" dirty="0">
                        <a:effectLst/>
                        <a:latin typeface="Arial" panose="020B0604020202020204" pitchFamily="34" charset="0"/>
                        <a:ea typeface="Times New Roman" panose="02020603050405020304" pitchFamily="18" charset="0"/>
                      </a:endParaRPr>
                    </a:p>
                  </a:txBody>
                  <a:tcPr marL="45533" marR="455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200000"/>
                        </a:lnSpc>
                        <a:spcAft>
                          <a:spcPts val="0"/>
                        </a:spcAft>
                      </a:pPr>
                      <a:r>
                        <a:rPr lang="es-EC" sz="1200" dirty="0">
                          <a:effectLst/>
                          <a:latin typeface="Arial" panose="020B0604020202020204" pitchFamily="34" charset="0"/>
                          <a:ea typeface="Times New Roman" panose="02020603050405020304" pitchFamily="18" charset="0"/>
                        </a:rPr>
                        <a:t>Factores de riesgo asociados</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200" dirty="0">
                          <a:effectLst/>
                          <a:latin typeface="Arial" panose="020B0604020202020204" pitchFamily="34" charset="0"/>
                          <a:ea typeface="Times New Roman" panose="02020603050405020304" pitchFamily="18" charset="0"/>
                        </a:rPr>
                        <a:t>Uso correcto de equipos de protección personal</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2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200" dirty="0">
                          <a:effectLst/>
                          <a:latin typeface="Arial" panose="020B0604020202020204" pitchFamily="34" charset="0"/>
                          <a:ea typeface="Times New Roman" panose="02020603050405020304" pitchFamily="18" charset="0"/>
                        </a:rPr>
                        <a:t>Chequeo médico anual</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2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2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2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2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200" dirty="0">
                          <a:effectLst/>
                          <a:latin typeface="Arial" panose="020B0604020202020204" pitchFamily="34" charset="0"/>
                          <a:ea typeface="Times New Roman" panose="02020603050405020304" pitchFamily="18" charset="0"/>
                        </a:rPr>
                        <a:t>Reporte de accidentes laborales </a:t>
                      </a:r>
                      <a:endParaRPr lang="es-MX" sz="1400" dirty="0">
                        <a:effectLst/>
                        <a:latin typeface="Arial" panose="020B0604020202020204" pitchFamily="34" charset="0"/>
                        <a:ea typeface="Times New Roman" panose="02020603050405020304" pitchFamily="18" charset="0"/>
                      </a:endParaRPr>
                    </a:p>
                  </a:txBody>
                  <a:tcPr marL="45533" marR="455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200000"/>
                        </a:lnSpc>
                        <a:spcAft>
                          <a:spcPts val="0"/>
                        </a:spcAft>
                      </a:pPr>
                      <a:r>
                        <a:rPr lang="es-EC" sz="1200">
                          <a:effectLst/>
                          <a:latin typeface="Arial" panose="020B0604020202020204" pitchFamily="34" charset="0"/>
                          <a:ea typeface="Times New Roman" panose="02020603050405020304" pitchFamily="18" charset="0"/>
                        </a:rPr>
                        <a:t>Número de inspecciones de seguridad realizadas</a:t>
                      </a:r>
                      <a:endParaRPr lang="es-MX" sz="140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200">
                          <a:effectLst/>
                          <a:latin typeface="Arial" panose="020B0604020202020204" pitchFamily="34" charset="0"/>
                          <a:ea typeface="Times New Roman" panose="02020603050405020304" pitchFamily="18" charset="0"/>
                        </a:rPr>
                        <a:t> </a:t>
                      </a:r>
                      <a:endParaRPr lang="es-MX" sz="140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200">
                          <a:effectLst/>
                          <a:latin typeface="Arial" panose="020B0604020202020204" pitchFamily="34" charset="0"/>
                          <a:ea typeface="Times New Roman" panose="02020603050405020304" pitchFamily="18" charset="0"/>
                        </a:rPr>
                        <a:t>Número anual de enfermedades ocupacionales reportadas</a:t>
                      </a:r>
                      <a:endParaRPr lang="es-MX" sz="140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200">
                          <a:effectLst/>
                          <a:latin typeface="Arial" panose="020B0604020202020204" pitchFamily="34" charset="0"/>
                          <a:ea typeface="Times New Roman" panose="02020603050405020304" pitchFamily="18" charset="0"/>
                        </a:rPr>
                        <a:t> </a:t>
                      </a:r>
                      <a:endParaRPr lang="es-MX" sz="140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200">
                          <a:effectLst/>
                          <a:latin typeface="Arial" panose="020B0604020202020204" pitchFamily="34" charset="0"/>
                          <a:ea typeface="Times New Roman" panose="02020603050405020304" pitchFamily="18" charset="0"/>
                        </a:rPr>
                        <a:t>Número de accidentes laborales relacionadas al mal manejo de residuos sanitarios</a:t>
                      </a:r>
                      <a:endParaRPr lang="es-MX" sz="1400">
                        <a:effectLst/>
                        <a:latin typeface="Arial" panose="020B0604020202020204" pitchFamily="34" charset="0"/>
                        <a:ea typeface="Times New Roman" panose="02020603050405020304" pitchFamily="18" charset="0"/>
                      </a:endParaRPr>
                    </a:p>
                  </a:txBody>
                  <a:tcPr marL="45533" marR="455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200000"/>
                        </a:lnSpc>
                        <a:spcAft>
                          <a:spcPts val="0"/>
                        </a:spcAft>
                      </a:pPr>
                      <a:r>
                        <a:rPr lang="es-EC" sz="1200" dirty="0">
                          <a:effectLst/>
                          <a:latin typeface="Arial" panose="020B0604020202020204" pitchFamily="34" charset="0"/>
                          <a:ea typeface="Times New Roman" panose="02020603050405020304" pitchFamily="18" charset="0"/>
                        </a:rPr>
                        <a:t>Lista de verificación</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2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2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2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200" dirty="0">
                          <a:effectLst/>
                          <a:latin typeface="Arial" panose="020B0604020202020204" pitchFamily="34" charset="0"/>
                          <a:ea typeface="Times New Roman" panose="02020603050405020304" pitchFamily="18" charset="0"/>
                        </a:rPr>
                        <a:t>Ficha de registro</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2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2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2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2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200" dirty="0">
                          <a:effectLst/>
                          <a:latin typeface="Arial" panose="020B0604020202020204" pitchFamily="34" charset="0"/>
                          <a:ea typeface="Times New Roman" panose="02020603050405020304" pitchFamily="18" charset="0"/>
                        </a:rPr>
                        <a:t>Ficha de registro</a:t>
                      </a:r>
                      <a:endParaRPr lang="es-MX" sz="1400" dirty="0">
                        <a:effectLst/>
                        <a:latin typeface="Arial" panose="020B0604020202020204" pitchFamily="34" charset="0"/>
                        <a:ea typeface="Times New Roman" panose="02020603050405020304" pitchFamily="18" charset="0"/>
                      </a:endParaRPr>
                    </a:p>
                  </a:txBody>
                  <a:tcPr marL="45533" marR="455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CuadroTexto 5"/>
          <p:cNvSpPr txBox="1"/>
          <p:nvPr/>
        </p:nvSpPr>
        <p:spPr>
          <a:xfrm>
            <a:off x="1982341" y="193183"/>
            <a:ext cx="4144404" cy="461665"/>
          </a:xfrm>
          <a:prstGeom prst="rect">
            <a:avLst/>
          </a:prstGeom>
          <a:noFill/>
        </p:spPr>
        <p:txBody>
          <a:bodyPr wrap="none" rtlCol="0">
            <a:spAutoFit/>
          </a:bodyPr>
          <a:lstStyle/>
          <a:p>
            <a:r>
              <a:rPr lang="es-MX" sz="2400" dirty="0" smtClean="0"/>
              <a:t>Operacionalización de Variables</a:t>
            </a:r>
            <a:endParaRPr lang="es-MX" sz="2400" dirty="0"/>
          </a:p>
        </p:txBody>
      </p:sp>
    </p:spTree>
    <p:extLst>
      <p:ext uri="{BB962C8B-B14F-4D97-AF65-F5344CB8AC3E}">
        <p14:creationId xmlns:p14="http://schemas.microsoft.com/office/powerpoint/2010/main" val="4939336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3356473537"/>
              </p:ext>
            </p:extLst>
          </p:nvPr>
        </p:nvGraphicFramePr>
        <p:xfrm>
          <a:off x="1116345" y="522737"/>
          <a:ext cx="10303095" cy="6165805"/>
        </p:xfrm>
        <a:graphic>
          <a:graphicData uri="http://schemas.openxmlformats.org/drawingml/2006/table">
            <a:tbl>
              <a:tblPr firstRow="1" firstCol="1" bandRow="1" bandCol="1"/>
              <a:tblGrid>
                <a:gridCol w="2568791"/>
                <a:gridCol w="2820090"/>
                <a:gridCol w="3392483"/>
                <a:gridCol w="1521731"/>
              </a:tblGrid>
              <a:tr h="466045">
                <a:tc>
                  <a:txBody>
                    <a:bodyPr/>
                    <a:lstStyle/>
                    <a:p>
                      <a:pPr indent="180340" algn="just">
                        <a:lnSpc>
                          <a:spcPct val="200000"/>
                        </a:lnSpc>
                        <a:spcAft>
                          <a:spcPts val="0"/>
                        </a:spcAft>
                      </a:pPr>
                      <a:r>
                        <a:rPr lang="es-EC" sz="1100" b="1" dirty="0">
                          <a:effectLst/>
                          <a:latin typeface="Arial" panose="020B0604020202020204" pitchFamily="34" charset="0"/>
                          <a:ea typeface="Times New Roman" panose="02020603050405020304" pitchFamily="18" charset="0"/>
                        </a:rPr>
                        <a:t>DEFINICIÓN CONCEPTUAL</a:t>
                      </a:r>
                      <a:endParaRPr lang="es-MX" sz="1400" dirty="0">
                        <a:effectLst/>
                        <a:latin typeface="Arial" panose="020B0604020202020204" pitchFamily="34" charset="0"/>
                        <a:ea typeface="Times New Roman" panose="02020603050405020304" pitchFamily="18" charset="0"/>
                      </a:endParaRPr>
                    </a:p>
                  </a:txBody>
                  <a:tcPr marL="48953" marR="48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200000"/>
                        </a:lnSpc>
                        <a:spcAft>
                          <a:spcPts val="0"/>
                        </a:spcAft>
                      </a:pPr>
                      <a:r>
                        <a:rPr lang="es-EC" sz="1100" b="1" dirty="0">
                          <a:effectLst/>
                          <a:latin typeface="Arial" panose="020B0604020202020204" pitchFamily="34" charset="0"/>
                          <a:ea typeface="Times New Roman" panose="02020603050405020304" pitchFamily="18" charset="0"/>
                        </a:rPr>
                        <a:t>CATEGORÍA/DIMENSIONES</a:t>
                      </a:r>
                      <a:endParaRPr lang="es-MX" sz="1400" dirty="0">
                        <a:effectLst/>
                        <a:latin typeface="Arial" panose="020B0604020202020204" pitchFamily="34" charset="0"/>
                        <a:ea typeface="Times New Roman" panose="02020603050405020304" pitchFamily="18" charset="0"/>
                      </a:endParaRPr>
                    </a:p>
                  </a:txBody>
                  <a:tcPr marL="48953" marR="48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200000"/>
                        </a:lnSpc>
                        <a:spcAft>
                          <a:spcPts val="0"/>
                        </a:spcAft>
                      </a:pPr>
                      <a:r>
                        <a:rPr lang="es-EC" sz="1100" b="1">
                          <a:effectLst/>
                          <a:latin typeface="Arial" panose="020B0604020202020204" pitchFamily="34" charset="0"/>
                          <a:ea typeface="Times New Roman" panose="02020603050405020304" pitchFamily="18" charset="0"/>
                        </a:rPr>
                        <a:t>INDICADORES</a:t>
                      </a:r>
                      <a:endParaRPr lang="es-MX" sz="1400">
                        <a:effectLst/>
                        <a:latin typeface="Arial" panose="020B0604020202020204" pitchFamily="34" charset="0"/>
                        <a:ea typeface="Times New Roman" panose="02020603050405020304" pitchFamily="18" charset="0"/>
                      </a:endParaRPr>
                    </a:p>
                  </a:txBody>
                  <a:tcPr marL="48953" marR="48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200000"/>
                        </a:lnSpc>
                        <a:spcAft>
                          <a:spcPts val="0"/>
                        </a:spcAft>
                      </a:pPr>
                      <a:r>
                        <a:rPr lang="es-EC" sz="1100" b="1">
                          <a:effectLst/>
                          <a:latin typeface="Arial" panose="020B0604020202020204" pitchFamily="34" charset="0"/>
                          <a:ea typeface="Times New Roman" panose="02020603050405020304" pitchFamily="18" charset="0"/>
                        </a:rPr>
                        <a:t>INSTRUMENTOS</a:t>
                      </a:r>
                      <a:endParaRPr lang="es-MX" sz="1400">
                        <a:effectLst/>
                        <a:latin typeface="Arial" panose="020B0604020202020204" pitchFamily="34" charset="0"/>
                        <a:ea typeface="Times New Roman" panose="02020603050405020304" pitchFamily="18" charset="0"/>
                      </a:endParaRPr>
                    </a:p>
                  </a:txBody>
                  <a:tcPr marL="48953" marR="48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7701">
                <a:tc>
                  <a:txBody>
                    <a:bodyPr/>
                    <a:lstStyle/>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Factores que inciden en el personal asistencial de áreas críticas para el cumplimiento de la norma vigente de manejo de desechos sanitarios : Son todos los elementos que influyen en  el cumplimiento de la norma vigente</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txBody>
                  <a:tcPr marL="48953" marR="48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Deficiente capacitación sobre desechos sanitarios</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Ausencia de sistemas de gestión</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Escases de recurso humanos</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Escases de recursos económicos</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Deficiente supervisión</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txBody>
                  <a:tcPr marL="48953" marR="48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Número de capacitaciones anuales realizadas</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Número de personas </a:t>
                      </a:r>
                      <a:r>
                        <a:rPr lang="es-EC" sz="1100" dirty="0" smtClean="0">
                          <a:effectLst/>
                          <a:latin typeface="Arial" panose="020B0604020202020204" pitchFamily="34" charset="0"/>
                          <a:ea typeface="Times New Roman" panose="02020603050405020304" pitchFamily="18" charset="0"/>
                        </a:rPr>
                        <a:t>capacitadas</a:t>
                      </a:r>
                      <a:endParaRPr lang="es-MX" sz="1400" dirty="0" smtClean="0">
                        <a:effectLst/>
                        <a:latin typeface="Arial" panose="020B0604020202020204" pitchFamily="34" charset="0"/>
                        <a:ea typeface="Times New Roman" panose="02020603050405020304" pitchFamily="18" charset="0"/>
                      </a:endParaRPr>
                    </a:p>
                    <a:p>
                      <a:pPr indent="180340" algn="just">
                        <a:lnSpc>
                          <a:spcPct val="200000"/>
                        </a:lnSpc>
                        <a:spcAft>
                          <a:spcPts val="0"/>
                        </a:spcAft>
                      </a:pP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Número de planes o programas </a:t>
                      </a:r>
                      <a:r>
                        <a:rPr lang="es-EC" sz="1100" dirty="0" smtClean="0">
                          <a:effectLst/>
                          <a:latin typeface="Arial" panose="020B0604020202020204" pitchFamily="34" charset="0"/>
                          <a:ea typeface="Times New Roman" panose="02020603050405020304" pitchFamily="18" charset="0"/>
                        </a:rPr>
                        <a:t>elaborados</a:t>
                      </a:r>
                      <a:endParaRPr lang="es-MX" sz="1400" dirty="0" smtClean="0">
                        <a:effectLst/>
                        <a:latin typeface="Arial" panose="020B0604020202020204" pitchFamily="34" charset="0"/>
                        <a:ea typeface="Times New Roman" panose="02020603050405020304" pitchFamily="18" charset="0"/>
                      </a:endParaRPr>
                    </a:p>
                    <a:p>
                      <a:pPr indent="180340" algn="just">
                        <a:lnSpc>
                          <a:spcPct val="200000"/>
                        </a:lnSpc>
                        <a:spcAft>
                          <a:spcPts val="0"/>
                        </a:spcAft>
                      </a:pP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Número de personal asignado por áreas</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Presupuesto anual asignado</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Número de informes de supervisión</a:t>
                      </a:r>
                      <a:endParaRPr lang="es-MX" sz="1400" dirty="0">
                        <a:effectLst/>
                        <a:latin typeface="Arial" panose="020B0604020202020204" pitchFamily="34" charset="0"/>
                        <a:ea typeface="Times New Roman" panose="02020603050405020304" pitchFamily="18" charset="0"/>
                      </a:endParaRPr>
                    </a:p>
                  </a:txBody>
                  <a:tcPr marL="48953" marR="48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Cuestionario</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Ficha de registro</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Ficha de registro</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Ficha de registro</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Ficha de registro</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 </a:t>
                      </a:r>
                      <a:endParaRPr lang="es-MX" sz="1400" dirty="0">
                        <a:effectLst/>
                        <a:latin typeface="Arial" panose="020B0604020202020204" pitchFamily="34" charset="0"/>
                        <a:ea typeface="Times New Roman" panose="02020603050405020304" pitchFamily="18" charset="0"/>
                      </a:endParaRPr>
                    </a:p>
                    <a:p>
                      <a:pPr indent="180340" algn="just">
                        <a:lnSpc>
                          <a:spcPct val="200000"/>
                        </a:lnSpc>
                        <a:spcAft>
                          <a:spcPts val="0"/>
                        </a:spcAft>
                      </a:pPr>
                      <a:r>
                        <a:rPr lang="es-EC" sz="1100" dirty="0">
                          <a:effectLst/>
                          <a:latin typeface="Arial" panose="020B0604020202020204" pitchFamily="34" charset="0"/>
                          <a:ea typeface="Times New Roman" panose="02020603050405020304" pitchFamily="18" charset="0"/>
                        </a:rPr>
                        <a:t>Ficha de registro</a:t>
                      </a:r>
                      <a:endParaRPr lang="es-MX" sz="1400" dirty="0">
                        <a:effectLst/>
                        <a:latin typeface="Arial" panose="020B0604020202020204" pitchFamily="34" charset="0"/>
                        <a:ea typeface="Times New Roman" panose="02020603050405020304" pitchFamily="18" charset="0"/>
                      </a:endParaRPr>
                    </a:p>
                  </a:txBody>
                  <a:tcPr marL="48953" marR="48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ángulo 2"/>
          <p:cNvSpPr/>
          <p:nvPr/>
        </p:nvSpPr>
        <p:spPr>
          <a:xfrm>
            <a:off x="1039072" y="0"/>
            <a:ext cx="4144404" cy="461665"/>
          </a:xfrm>
          <a:prstGeom prst="rect">
            <a:avLst/>
          </a:prstGeom>
        </p:spPr>
        <p:txBody>
          <a:bodyPr wrap="none">
            <a:spAutoFit/>
          </a:bodyPr>
          <a:lstStyle/>
          <a:p>
            <a:r>
              <a:rPr lang="es-MX" sz="2400" dirty="0"/>
              <a:t>Operacionalización de Variables</a:t>
            </a:r>
          </a:p>
        </p:txBody>
      </p:sp>
    </p:spTree>
    <p:extLst>
      <p:ext uri="{BB962C8B-B14F-4D97-AF65-F5344CB8AC3E}">
        <p14:creationId xmlns:p14="http://schemas.microsoft.com/office/powerpoint/2010/main" val="2630495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3892442474"/>
              </p:ext>
            </p:extLst>
          </p:nvPr>
        </p:nvGraphicFramePr>
        <p:xfrm>
          <a:off x="3088066" y="758303"/>
          <a:ext cx="8296857" cy="56811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p:cNvSpPr/>
          <p:nvPr/>
        </p:nvSpPr>
        <p:spPr>
          <a:xfrm>
            <a:off x="193183" y="257424"/>
            <a:ext cx="6096000" cy="830997"/>
          </a:xfrm>
          <a:prstGeom prst="rect">
            <a:avLst/>
          </a:prstGeom>
        </p:spPr>
        <p:txBody>
          <a:bodyPr>
            <a:spAutoFit/>
          </a:bodyPr>
          <a:lstStyle/>
          <a:p>
            <a:pPr lvl="0"/>
            <a:r>
              <a:rPr lang="es-MX" sz="2400" dirty="0">
                <a:solidFill>
                  <a:prstClr val="black"/>
                </a:solidFill>
                <a:latin typeface="Arial" panose="020B0604020202020204" pitchFamily="34" charset="0"/>
                <a:cs typeface="Arial" panose="020B0604020202020204" pitchFamily="34" charset="0"/>
              </a:rPr>
              <a:t>Capítulo 2. Marco Teórico referencial</a:t>
            </a:r>
            <a:br>
              <a:rPr lang="es-MX" sz="2400" dirty="0">
                <a:solidFill>
                  <a:prstClr val="black"/>
                </a:solidFill>
                <a:latin typeface="Arial" panose="020B0604020202020204" pitchFamily="34" charset="0"/>
                <a:cs typeface="Arial" panose="020B0604020202020204" pitchFamily="34" charset="0"/>
              </a:rPr>
            </a:br>
            <a:r>
              <a:rPr lang="es-MX" sz="2400" dirty="0">
                <a:solidFill>
                  <a:prstClr val="black"/>
                </a:solidFill>
                <a:latin typeface="Arial" panose="020B0604020202020204" pitchFamily="34" charset="0"/>
                <a:cs typeface="Arial" panose="020B0604020202020204" pitchFamily="34" charset="0"/>
              </a:rPr>
              <a:t>Marco Legal</a:t>
            </a:r>
            <a:endParaRPr lang="es-MX" sz="2400" dirty="0">
              <a:solidFill>
                <a:prstClr val="black"/>
              </a:solidFill>
            </a:endParaRPr>
          </a:p>
        </p:txBody>
      </p:sp>
      <p:sp>
        <p:nvSpPr>
          <p:cNvPr id="4" name="Rectángulo 3"/>
          <p:cNvSpPr/>
          <p:nvPr/>
        </p:nvSpPr>
        <p:spPr>
          <a:xfrm>
            <a:off x="4519813" y="6447192"/>
            <a:ext cx="5139341" cy="307777"/>
          </a:xfrm>
          <a:prstGeom prst="rect">
            <a:avLst/>
          </a:prstGeom>
        </p:spPr>
        <p:txBody>
          <a:bodyPr wrap="square">
            <a:spAutoFit/>
          </a:bodyPr>
          <a:lstStyle/>
          <a:p>
            <a:r>
              <a:rPr lang="es-MX" sz="1400" i="1" dirty="0" smtClean="0"/>
              <a:t>Fuente: https</a:t>
            </a:r>
            <a:r>
              <a:rPr lang="es-MX" sz="1400" i="1" dirty="0"/>
              <a:t>://conceptodefinicion.de/piramide-de-kelsen/</a:t>
            </a:r>
          </a:p>
        </p:txBody>
      </p:sp>
    </p:spTree>
    <p:extLst>
      <p:ext uri="{BB962C8B-B14F-4D97-AF65-F5344CB8AC3E}">
        <p14:creationId xmlns:p14="http://schemas.microsoft.com/office/powerpoint/2010/main" val="3298768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CB8C277A-B959-4B60-AED9-05430CD72C80}"/>
              </a:ext>
            </a:extLst>
          </p:cNvPr>
          <p:cNvSpPr/>
          <p:nvPr/>
        </p:nvSpPr>
        <p:spPr>
          <a:xfrm>
            <a:off x="154546" y="857825"/>
            <a:ext cx="11938716" cy="6555641"/>
          </a:xfrm>
          <a:prstGeom prst="rect">
            <a:avLst/>
          </a:prstGeom>
        </p:spPr>
        <p:txBody>
          <a:bodyPr wrap="square">
            <a:spAutoFit/>
          </a:bodyPr>
          <a:lstStyle/>
          <a:p>
            <a:pPr algn="just"/>
            <a:endParaRPr lang="es-CO" sz="1400" dirty="0">
              <a:solidFill>
                <a:prstClr val="black"/>
              </a:solidFill>
              <a:latin typeface="Arial" panose="020B0604020202020204" pitchFamily="34" charset="0"/>
              <a:cs typeface="Arial" panose="020B0604020202020204" pitchFamily="34" charset="0"/>
            </a:endParaRPr>
          </a:p>
          <a:p>
            <a:pPr algn="just"/>
            <a:r>
              <a:rPr lang="es-ES" sz="1400" dirty="0">
                <a:solidFill>
                  <a:prstClr val="black"/>
                </a:solidFill>
                <a:latin typeface="Arial" panose="020B0604020202020204" pitchFamily="34" charset="0"/>
                <a:ea typeface="Times New Roman" panose="02020603050405020304" pitchFamily="18" charset="0"/>
                <a:cs typeface="Arial" panose="020B0604020202020204" pitchFamily="34" charset="0"/>
              </a:rPr>
              <a:t> De la Constitución de la República del Ecuador  2008</a:t>
            </a:r>
          </a:p>
          <a:p>
            <a:pPr algn="just"/>
            <a:endParaRPr lang="es-ES" sz="14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algn="just"/>
            <a:r>
              <a:rPr lang="es-ES" sz="1400" dirty="0">
                <a:solidFill>
                  <a:prstClr val="black"/>
                </a:solidFill>
                <a:latin typeface="Arial" panose="020B0604020202020204" pitchFamily="34" charset="0"/>
                <a:ea typeface="Times New Roman" panose="02020603050405020304" pitchFamily="18" charset="0"/>
                <a:cs typeface="Arial" panose="020B0604020202020204" pitchFamily="34" charset="0"/>
              </a:rPr>
              <a:t>Art 14. Reconoce el derecho de la población a vivir en un ambiente sano y ecológicamente equilibrado, garantice la sostenibilidad y el buen vivir.</a:t>
            </a:r>
          </a:p>
          <a:p>
            <a:pPr algn="just"/>
            <a:r>
              <a:rPr lang="es-ES" sz="1400" dirty="0">
                <a:solidFill>
                  <a:prstClr val="black"/>
                </a:solidFill>
                <a:latin typeface="Arial" panose="020B0604020202020204" pitchFamily="34" charset="0"/>
                <a:ea typeface="Times New Roman" panose="02020603050405020304" pitchFamily="18" charset="0"/>
                <a:cs typeface="Arial" panose="020B0604020202020204" pitchFamily="34" charset="0"/>
              </a:rPr>
              <a:t>Art. 264, numeral 4  “el manejo de desechos sólidos y actividades de saneamiento ambiental” son responsabilidad municipal</a:t>
            </a:r>
          </a:p>
          <a:p>
            <a:pPr lvl="0" algn="just"/>
            <a:endParaRPr lang="es-CO" sz="1400" dirty="0" smtClean="0">
              <a:solidFill>
                <a:prstClr val="black"/>
              </a:solidFill>
              <a:latin typeface="Arial" panose="020B0604020202020204" pitchFamily="34" charset="0"/>
              <a:cs typeface="Arial" panose="020B0604020202020204" pitchFamily="34" charset="0"/>
            </a:endParaRPr>
          </a:p>
          <a:p>
            <a:pPr lvl="0" algn="just"/>
            <a:r>
              <a:rPr lang="es-CO" sz="1400" dirty="0" smtClean="0">
                <a:solidFill>
                  <a:prstClr val="black"/>
                </a:solidFill>
                <a:latin typeface="Arial" panose="020B0604020202020204" pitchFamily="34" charset="0"/>
                <a:cs typeface="Arial" panose="020B0604020202020204" pitchFamily="34" charset="0"/>
              </a:rPr>
              <a:t>Del </a:t>
            </a:r>
            <a:r>
              <a:rPr lang="es-CO" sz="1400" dirty="0">
                <a:solidFill>
                  <a:prstClr val="black"/>
                </a:solidFill>
                <a:latin typeface="Arial" panose="020B0604020202020204" pitchFamily="34" charset="0"/>
                <a:cs typeface="Arial" panose="020B0604020202020204" pitchFamily="34" charset="0"/>
              </a:rPr>
              <a:t>Plan Nacional del Buen Vivir 2013-2017 Objetivo 7  “Garantizar los derechos de la naturaleza y promover la sostenibilidad ambiental, territorial y global”.</a:t>
            </a:r>
          </a:p>
          <a:p>
            <a:pPr lvl="0" algn="just"/>
            <a:endParaRPr lang="es-CO" sz="1400" dirty="0">
              <a:solidFill>
                <a:prstClr val="black"/>
              </a:solidFill>
              <a:latin typeface="Arial" panose="020B0604020202020204" pitchFamily="34" charset="0"/>
              <a:cs typeface="Arial" panose="020B0604020202020204" pitchFamily="34" charset="0"/>
            </a:endParaRPr>
          </a:p>
          <a:p>
            <a:pPr lvl="0" algn="just"/>
            <a:r>
              <a:rPr lang="es-CO" sz="1400" dirty="0">
                <a:solidFill>
                  <a:prstClr val="black"/>
                </a:solidFill>
                <a:latin typeface="Arial" panose="020B0604020202020204" pitchFamily="34" charset="0"/>
                <a:cs typeface="Arial" panose="020B0604020202020204" pitchFamily="34" charset="0"/>
              </a:rPr>
              <a:t>Convenio de Basilea vigente en Ecuador 1992</a:t>
            </a:r>
          </a:p>
          <a:p>
            <a:pPr algn="just"/>
            <a:endParaRPr lang="es-ES" sz="14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algn="just"/>
            <a:r>
              <a:rPr lang="es-EC" sz="1400" dirty="0">
                <a:solidFill>
                  <a:prstClr val="black"/>
                </a:solidFill>
                <a:latin typeface="Arial" panose="020B0604020202020204" pitchFamily="34" charset="0"/>
                <a:cs typeface="Arial" panose="020B0604020202020204" pitchFamily="34" charset="0"/>
              </a:rPr>
              <a:t> De la Ordenanza Municipal 332,  2010.</a:t>
            </a:r>
          </a:p>
          <a:p>
            <a:pPr algn="just"/>
            <a:endParaRPr lang="es-EC" sz="1400" dirty="0">
              <a:solidFill>
                <a:prstClr val="black"/>
              </a:solidFill>
              <a:latin typeface="Arial" panose="020B0604020202020204" pitchFamily="34" charset="0"/>
              <a:cs typeface="Arial" panose="020B0604020202020204" pitchFamily="34" charset="0"/>
            </a:endParaRPr>
          </a:p>
          <a:p>
            <a:pPr algn="just"/>
            <a:r>
              <a:rPr lang="es-EC" sz="1400" dirty="0">
                <a:solidFill>
                  <a:prstClr val="black"/>
                </a:solidFill>
                <a:latin typeface="Arial" panose="020B0604020202020204" pitchFamily="34" charset="0"/>
                <a:cs typeface="Arial" panose="020B0604020202020204" pitchFamily="34" charset="0"/>
              </a:rPr>
              <a:t> Art. 33 Recolección Especial, los desechos hospitalarios se acogerán obligatoriamente al sistema de recolección especial </a:t>
            </a:r>
          </a:p>
          <a:p>
            <a:pPr algn="just"/>
            <a:r>
              <a:rPr lang="es-EC" sz="1400" dirty="0">
                <a:solidFill>
                  <a:prstClr val="black"/>
                </a:solidFill>
                <a:latin typeface="Arial" panose="020B0604020202020204" pitchFamily="34" charset="0"/>
                <a:cs typeface="Arial" panose="020B0604020202020204" pitchFamily="34" charset="0"/>
              </a:rPr>
              <a:t> Art. 105 hace referencia a las contravenciones de tercera clase, en los puntos 9 y 10 donde sanciona el inadecuado manejo de los desechos hospitalarios</a:t>
            </a:r>
          </a:p>
          <a:p>
            <a:pPr algn="just"/>
            <a:endParaRPr lang="es-EC" sz="1400" dirty="0">
              <a:solidFill>
                <a:prstClr val="black"/>
              </a:solidFill>
              <a:latin typeface="Arial" panose="020B0604020202020204" pitchFamily="34" charset="0"/>
              <a:cs typeface="Arial" panose="020B0604020202020204" pitchFamily="34" charset="0"/>
            </a:endParaRPr>
          </a:p>
          <a:p>
            <a:pPr algn="just"/>
            <a:r>
              <a:rPr lang="es-CO" sz="1400" dirty="0">
                <a:solidFill>
                  <a:prstClr val="black"/>
                </a:solidFill>
                <a:latin typeface="Arial" panose="020B0604020202020204" pitchFamily="34" charset="0"/>
                <a:cs typeface="Arial" panose="020B0604020202020204" pitchFamily="34" charset="0"/>
              </a:rPr>
              <a:t>Del Reglamento para manejo  de desechos hospitalarios  2010</a:t>
            </a:r>
          </a:p>
          <a:p>
            <a:pPr algn="just"/>
            <a:endParaRPr lang="es-CO" sz="1400" dirty="0">
              <a:solidFill>
                <a:prstClr val="black"/>
              </a:solidFill>
              <a:latin typeface="Arial" panose="020B0604020202020204" pitchFamily="34" charset="0"/>
              <a:cs typeface="Arial" panose="020B0604020202020204" pitchFamily="34" charset="0"/>
            </a:endParaRPr>
          </a:p>
          <a:p>
            <a:pPr algn="just"/>
            <a:r>
              <a:rPr lang="es-CO" sz="1400" dirty="0">
                <a:solidFill>
                  <a:prstClr val="black"/>
                </a:solidFill>
                <a:latin typeface="Arial" panose="020B0604020202020204" pitchFamily="34" charset="0"/>
                <a:cs typeface="Arial" panose="020B0604020202020204" pitchFamily="34" charset="0"/>
              </a:rPr>
              <a:t>Art 28 </a:t>
            </a:r>
            <a:r>
              <a:rPr lang="es-EC" sz="1400" dirty="0">
                <a:solidFill>
                  <a:prstClr val="black"/>
                </a:solidFill>
                <a:latin typeface="Arial" panose="020B0604020202020204" pitchFamily="34" charset="0"/>
                <a:cs typeface="Arial" panose="020B0604020202020204" pitchFamily="34" charset="0"/>
              </a:rPr>
              <a:t>se refiere al tratamiento de los desechos infecciosos como la inactivación de la carga contaminante bacteriana y/o viral en la fuente generadora</a:t>
            </a:r>
          </a:p>
          <a:p>
            <a:pPr algn="just"/>
            <a:r>
              <a:rPr lang="es-EC" sz="1400" dirty="0">
                <a:solidFill>
                  <a:prstClr val="black"/>
                </a:solidFill>
                <a:latin typeface="Arial" panose="020B0604020202020204" pitchFamily="34" charset="0"/>
                <a:cs typeface="Arial" panose="020B0604020202020204" pitchFamily="34" charset="0"/>
              </a:rPr>
              <a:t>Art 30 los residuos de alimentos de pacientes son considerados infecciosos especialmente si provienen de servicios donde se manejan enfermedades infectocontagiosas</a:t>
            </a:r>
          </a:p>
          <a:p>
            <a:pPr algn="just"/>
            <a:r>
              <a:rPr lang="es-EC" sz="1400" dirty="0">
                <a:solidFill>
                  <a:prstClr val="black"/>
                </a:solidFill>
                <a:latin typeface="Arial" panose="020B0604020202020204" pitchFamily="34" charset="0"/>
                <a:cs typeface="Arial" panose="020B0604020202020204" pitchFamily="34" charset="0"/>
              </a:rPr>
              <a:t>Art 31 hace referencia a los desechos radiactivos ionizantes y no ionizantes , estos deberán ser sometidos a tratamientos específicos según las normas vigentes del organismo regulador en el país.</a:t>
            </a:r>
          </a:p>
          <a:p>
            <a:pPr algn="just"/>
            <a:endParaRPr lang="es-EC" sz="1400" dirty="0">
              <a:solidFill>
                <a:prstClr val="black"/>
              </a:solidFill>
              <a:latin typeface="Arial" panose="020B0604020202020204" pitchFamily="34" charset="0"/>
              <a:cs typeface="Arial" panose="020B0604020202020204" pitchFamily="34" charset="0"/>
            </a:endParaRPr>
          </a:p>
          <a:p>
            <a:pPr algn="just"/>
            <a:r>
              <a:rPr lang="es-ES" sz="1400" dirty="0">
                <a:solidFill>
                  <a:prstClr val="black"/>
                </a:solidFill>
                <a:latin typeface="Arial" panose="020B0604020202020204" pitchFamily="34" charset="0"/>
                <a:cs typeface="Arial" panose="020B0604020202020204" pitchFamily="34" charset="0"/>
              </a:rPr>
              <a:t>Art 34 El tratamiento externo se  ejecutará fuera de la institución de salud a través de métodos aprobados por la ley de gestión ambiental.</a:t>
            </a:r>
          </a:p>
          <a:p>
            <a:pPr algn="just"/>
            <a:endParaRPr lang="es-EC" sz="1400" dirty="0">
              <a:solidFill>
                <a:prstClr val="black"/>
              </a:solidFill>
              <a:latin typeface="Arial" panose="020B0604020202020204" pitchFamily="34" charset="0"/>
              <a:cs typeface="Arial" panose="020B0604020202020204" pitchFamily="34" charset="0"/>
            </a:endParaRPr>
          </a:p>
          <a:p>
            <a:pPr algn="just"/>
            <a:endParaRPr lang="es-EC" sz="1400" dirty="0">
              <a:solidFill>
                <a:prstClr val="black"/>
              </a:solidFill>
            </a:endParaRPr>
          </a:p>
          <a:p>
            <a:endParaRPr lang="es-CO" sz="1400" dirty="0">
              <a:solidFill>
                <a:prstClr val="black"/>
              </a:solidFill>
            </a:endParaRPr>
          </a:p>
        </p:txBody>
      </p:sp>
      <p:sp>
        <p:nvSpPr>
          <p:cNvPr id="2" name="Rectángulo 1"/>
          <p:cNvSpPr/>
          <p:nvPr/>
        </p:nvSpPr>
        <p:spPr>
          <a:xfrm>
            <a:off x="154546" y="0"/>
            <a:ext cx="6096000" cy="830997"/>
          </a:xfrm>
          <a:prstGeom prst="rect">
            <a:avLst/>
          </a:prstGeom>
        </p:spPr>
        <p:txBody>
          <a:bodyPr>
            <a:spAutoFit/>
          </a:bodyPr>
          <a:lstStyle/>
          <a:p>
            <a:r>
              <a:rPr lang="es-MX" sz="2400" dirty="0">
                <a:solidFill>
                  <a:prstClr val="black"/>
                </a:solidFill>
                <a:latin typeface="Arial" panose="020B0604020202020204" pitchFamily="34" charset="0"/>
                <a:cs typeface="Arial" panose="020B0604020202020204" pitchFamily="34" charset="0"/>
              </a:rPr>
              <a:t>Capítulo 2. Marco Teórico referencial</a:t>
            </a:r>
            <a:br>
              <a:rPr lang="es-MX" sz="2400" dirty="0">
                <a:solidFill>
                  <a:prstClr val="black"/>
                </a:solidFill>
                <a:latin typeface="Arial" panose="020B0604020202020204" pitchFamily="34" charset="0"/>
                <a:cs typeface="Arial" panose="020B0604020202020204" pitchFamily="34" charset="0"/>
              </a:rPr>
            </a:br>
            <a:r>
              <a:rPr lang="es-MX" sz="2400" dirty="0">
                <a:solidFill>
                  <a:prstClr val="black"/>
                </a:solidFill>
                <a:latin typeface="Arial" panose="020B0604020202020204" pitchFamily="34" charset="0"/>
                <a:cs typeface="Arial" panose="020B0604020202020204" pitchFamily="34" charset="0"/>
              </a:rPr>
              <a:t>Marco </a:t>
            </a:r>
            <a:r>
              <a:rPr lang="es-MX" sz="2400" dirty="0" smtClean="0">
                <a:solidFill>
                  <a:prstClr val="black"/>
                </a:solidFill>
                <a:latin typeface="Arial" panose="020B0604020202020204" pitchFamily="34" charset="0"/>
                <a:cs typeface="Arial" panose="020B0604020202020204" pitchFamily="34" charset="0"/>
              </a:rPr>
              <a:t>Legal</a:t>
            </a:r>
            <a:endParaRPr lang="es-MX" sz="2400" dirty="0"/>
          </a:p>
        </p:txBody>
      </p:sp>
    </p:spTree>
    <p:extLst>
      <p:ext uri="{BB962C8B-B14F-4D97-AF65-F5344CB8AC3E}">
        <p14:creationId xmlns:p14="http://schemas.microsoft.com/office/powerpoint/2010/main" val="38110669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D144A96-4F36-4A77-A9F5-5BD563B67024}"/>
              </a:ext>
            </a:extLst>
          </p:cNvPr>
          <p:cNvSpPr/>
          <p:nvPr/>
        </p:nvSpPr>
        <p:spPr>
          <a:xfrm>
            <a:off x="450761" y="433829"/>
            <a:ext cx="3231472" cy="461665"/>
          </a:xfrm>
          <a:prstGeom prst="rect">
            <a:avLst/>
          </a:prstGeom>
        </p:spPr>
        <p:txBody>
          <a:bodyPr wrap="square">
            <a:spAutoFit/>
          </a:bodyPr>
          <a:lstStyle/>
          <a:p>
            <a:r>
              <a:rPr lang="en-US" sz="2400" dirty="0" smtClean="0">
                <a:solidFill>
                  <a:prstClr val="black"/>
                </a:solidFill>
                <a:latin typeface="Arial" panose="020B0604020202020204" pitchFamily="34" charset="0"/>
                <a:cs typeface="Arial" panose="020B0604020202020204" pitchFamily="34" charset="0"/>
              </a:rPr>
              <a:t>Marco Legal</a:t>
            </a:r>
            <a:endParaRPr lang="en-US" sz="2400" dirty="0">
              <a:solidFill>
                <a:prstClr val="black"/>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xmlns="" id="{2074ED7B-4ED3-4852-848F-94F4CD9B1FFD}"/>
              </a:ext>
            </a:extLst>
          </p:cNvPr>
          <p:cNvSpPr/>
          <p:nvPr/>
        </p:nvSpPr>
        <p:spPr>
          <a:xfrm>
            <a:off x="450761" y="895494"/>
            <a:ext cx="11243256" cy="5780044"/>
          </a:xfrm>
          <a:prstGeom prst="rect">
            <a:avLst/>
          </a:prstGeom>
        </p:spPr>
        <p:txBody>
          <a:bodyPr wrap="square">
            <a:spAutoFit/>
          </a:bodyPr>
          <a:lstStyle/>
          <a:p>
            <a:pPr algn="just">
              <a:lnSpc>
                <a:spcPct val="220000"/>
              </a:lnSpc>
              <a:buClr>
                <a:srgbClr val="B71E42"/>
              </a:buClr>
            </a:pPr>
            <a:r>
              <a:rPr lang="es-EC" sz="1400" dirty="0">
                <a:solidFill>
                  <a:prstClr val="black"/>
                </a:solidFill>
                <a:latin typeface="Arial" panose="020B0604020202020204" pitchFamily="34" charset="0"/>
                <a:ea typeface="Times New Roman" panose="02020603050405020304" pitchFamily="18" charset="0"/>
                <a:cs typeface="Arial" panose="020B0604020202020204" pitchFamily="34" charset="0"/>
              </a:rPr>
              <a:t>De la Ley Orgánica de Salud, 2006  establece:</a:t>
            </a:r>
          </a:p>
          <a:p>
            <a:pPr algn="just">
              <a:lnSpc>
                <a:spcPct val="220000"/>
              </a:lnSpc>
              <a:buClr>
                <a:srgbClr val="B71E42"/>
              </a:buClr>
            </a:pPr>
            <a:r>
              <a:rPr lang="es-EC" sz="1400" dirty="0">
                <a:solidFill>
                  <a:prstClr val="black"/>
                </a:solidFill>
                <a:latin typeface="Arial" panose="020B0604020202020204" pitchFamily="34" charset="0"/>
                <a:ea typeface="Times New Roman" panose="02020603050405020304" pitchFamily="18" charset="0"/>
                <a:cs typeface="Arial" panose="020B0604020202020204" pitchFamily="34" charset="0"/>
              </a:rPr>
              <a:t> Art.34 del reglamento para manejo de desechos del MSP, el tratamiento externo se ejecutará fuera de la institución de salud a través de métodos aprobados por la ley de gestión ambiental</a:t>
            </a:r>
          </a:p>
          <a:p>
            <a:pPr algn="just">
              <a:lnSpc>
                <a:spcPct val="220000"/>
              </a:lnSpc>
              <a:buClr>
                <a:srgbClr val="B71E42"/>
              </a:buClr>
            </a:pPr>
            <a:r>
              <a:rPr lang="es-ES" sz="1400" dirty="0">
                <a:solidFill>
                  <a:prstClr val="black"/>
                </a:solidFill>
                <a:latin typeface="Arial" panose="020B0604020202020204" pitchFamily="34" charset="0"/>
                <a:ea typeface="Times New Roman" panose="02020603050405020304" pitchFamily="18" charset="0"/>
                <a:cs typeface="Arial" panose="020B0604020202020204" pitchFamily="34" charset="0"/>
              </a:rPr>
              <a:t>Art. 99. </a:t>
            </a:r>
            <a:r>
              <a:rPr lang="es-EC" sz="1400" dirty="0">
                <a:solidFill>
                  <a:prstClr val="black"/>
                </a:solidFill>
                <a:latin typeface="Arial" panose="020B0604020202020204" pitchFamily="34" charset="0"/>
                <a:ea typeface="Times New Roman" panose="02020603050405020304" pitchFamily="18" charset="0"/>
                <a:cs typeface="Arial" panose="020B0604020202020204" pitchFamily="34" charset="0"/>
              </a:rPr>
              <a:t>La autoridad sanitaria nacional, en coordinación con los municipios del país, emitirá los reglamentos, normas obligatorias para el manejo adecuado de los desechos infecciosos </a:t>
            </a:r>
          </a:p>
          <a:p>
            <a:pPr algn="just">
              <a:lnSpc>
                <a:spcPct val="220000"/>
              </a:lnSpc>
              <a:buClr>
                <a:srgbClr val="B71E42"/>
              </a:buClr>
            </a:pPr>
            <a:r>
              <a:rPr lang="es-EC" sz="1400" dirty="0">
                <a:solidFill>
                  <a:prstClr val="black"/>
                </a:solidFill>
                <a:latin typeface="Arial" panose="020B0604020202020204" pitchFamily="34" charset="0"/>
                <a:ea typeface="Times New Roman" panose="02020603050405020304" pitchFamily="18" charset="0"/>
                <a:cs typeface="Arial" panose="020B0604020202020204" pitchFamily="34" charset="0"/>
              </a:rPr>
              <a:t>Art. 100 hace referencia a la responsabilidad que tienen los municipios durante la recolección, transporte, tratamiento y disposición final</a:t>
            </a:r>
          </a:p>
          <a:p>
            <a:pPr algn="just">
              <a:lnSpc>
                <a:spcPct val="220000"/>
              </a:lnSpc>
            </a:pPr>
            <a:r>
              <a:rPr lang="es-EC" sz="1400" dirty="0">
                <a:solidFill>
                  <a:prstClr val="black"/>
                </a:solidFill>
                <a:latin typeface="Arial" panose="020B0604020202020204" pitchFamily="34" charset="0"/>
                <a:cs typeface="Arial" panose="020B0604020202020204" pitchFamily="34" charset="0"/>
              </a:rPr>
              <a:t>Del </a:t>
            </a:r>
            <a:r>
              <a:rPr lang="es-ES" sz="1400" dirty="0">
                <a:solidFill>
                  <a:prstClr val="black"/>
                </a:solidFill>
                <a:latin typeface="Arial" panose="020B0604020202020204" pitchFamily="34" charset="0"/>
                <a:cs typeface="Arial" panose="020B0604020202020204" pitchFamily="34" charset="0"/>
              </a:rPr>
              <a:t>Reglamento interministerial para la gestión integral de desechos sanitarios, 2014</a:t>
            </a:r>
          </a:p>
          <a:p>
            <a:pPr algn="just">
              <a:lnSpc>
                <a:spcPct val="220000"/>
              </a:lnSpc>
            </a:pPr>
            <a:r>
              <a:rPr lang="es-ES" sz="1400" dirty="0">
                <a:solidFill>
                  <a:prstClr val="black"/>
                </a:solidFill>
                <a:latin typeface="Arial" panose="020B0604020202020204" pitchFamily="34" charset="0"/>
                <a:cs typeface="Arial" panose="020B0604020202020204" pitchFamily="34" charset="0"/>
              </a:rPr>
              <a:t>Art.1 Normar la gestión integral de los desechos sanitarios desde su generación, almacenamiento, recolección, transporte, hasta su tratamiento y disposición final.</a:t>
            </a:r>
          </a:p>
          <a:p>
            <a:pPr algn="just">
              <a:lnSpc>
                <a:spcPct val="220000"/>
              </a:lnSpc>
            </a:pPr>
            <a:r>
              <a:rPr lang="es-ES" sz="1400" dirty="0">
                <a:solidFill>
                  <a:prstClr val="black"/>
                </a:solidFill>
                <a:latin typeface="Arial" panose="020B0604020202020204" pitchFamily="34" charset="0"/>
                <a:cs typeface="Arial" panose="020B0604020202020204" pitchFamily="34" charset="0"/>
              </a:rPr>
              <a:t>Art. 2.- cumplimiento obligatorio para todas las personas naturales, jurídicas, públicas, privadas, nacionales y extranjeras responsables de la generación, almacenamiento, recolección, transporte, tratamiento y disposición final de los desechos sanitarios.</a:t>
            </a:r>
          </a:p>
          <a:p>
            <a:pPr algn="just">
              <a:lnSpc>
                <a:spcPct val="220000"/>
              </a:lnSpc>
            </a:pPr>
            <a:endParaRPr lang="en-US" sz="1400" dirty="0">
              <a:solidFill>
                <a:prstClr val="black"/>
              </a:solidFill>
            </a:endParaRPr>
          </a:p>
        </p:txBody>
      </p:sp>
    </p:spTree>
    <p:extLst>
      <p:ext uri="{BB962C8B-B14F-4D97-AF65-F5344CB8AC3E}">
        <p14:creationId xmlns:p14="http://schemas.microsoft.com/office/powerpoint/2010/main" val="37961920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9FFE0A76-71AD-46CE-9C29-266C7EAF12A4}"/>
              </a:ext>
            </a:extLst>
          </p:cNvPr>
          <p:cNvSpPr>
            <a:spLocks noGrp="1"/>
          </p:cNvSpPr>
          <p:nvPr>
            <p:ph type="title"/>
          </p:nvPr>
        </p:nvSpPr>
        <p:spPr>
          <a:xfrm>
            <a:off x="399245" y="288994"/>
            <a:ext cx="6645499" cy="844347"/>
          </a:xfrm>
        </p:spPr>
        <p:txBody>
          <a:bodyPr>
            <a:noAutofit/>
          </a:bodyPr>
          <a:lstStyle/>
          <a:p>
            <a:pPr>
              <a:lnSpc>
                <a:spcPct val="100000"/>
              </a:lnSpc>
            </a:pPr>
            <a:r>
              <a:rPr lang="es-MX" sz="2400" dirty="0">
                <a:solidFill>
                  <a:prstClr val="black"/>
                </a:solidFill>
                <a:latin typeface="Arial" panose="020B0604020202020204" pitchFamily="34" charset="0"/>
                <a:cs typeface="Arial" panose="020B0604020202020204" pitchFamily="34" charset="0"/>
              </a:rPr>
              <a:t>Capítulo </a:t>
            </a:r>
            <a:r>
              <a:rPr lang="es-MX" sz="2400" dirty="0" smtClean="0">
                <a:solidFill>
                  <a:prstClr val="black"/>
                </a:solidFill>
                <a:latin typeface="Arial" panose="020B0604020202020204" pitchFamily="34" charset="0"/>
                <a:cs typeface="Arial" panose="020B0604020202020204" pitchFamily="34" charset="0"/>
              </a:rPr>
              <a:t>2. Marco Teórico referencial</a:t>
            </a:r>
            <a:br>
              <a:rPr lang="es-MX" sz="2400" dirty="0" smtClean="0">
                <a:solidFill>
                  <a:prstClr val="black"/>
                </a:solidFill>
                <a:latin typeface="Arial" panose="020B0604020202020204" pitchFamily="34" charset="0"/>
                <a:cs typeface="Arial" panose="020B0604020202020204" pitchFamily="34" charset="0"/>
              </a:rPr>
            </a:br>
            <a:r>
              <a:rPr lang="es-MX" sz="2400" dirty="0" smtClean="0">
                <a:solidFill>
                  <a:prstClr val="black"/>
                </a:solidFill>
                <a:latin typeface="Arial" panose="020B0604020202020204" pitchFamily="34" charset="0"/>
                <a:cs typeface="Arial" panose="020B0604020202020204" pitchFamily="34" charset="0"/>
              </a:rPr>
              <a:t>Marco Conceptual</a:t>
            </a:r>
            <a:endParaRPr lang="en-US" sz="24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AFB722CA-BA32-4003-A123-E74DE0087409}"/>
              </a:ext>
            </a:extLst>
          </p:cNvPr>
          <p:cNvSpPr>
            <a:spLocks noGrp="1"/>
          </p:cNvSpPr>
          <p:nvPr>
            <p:ph idx="1"/>
          </p:nvPr>
        </p:nvSpPr>
        <p:spPr>
          <a:xfrm>
            <a:off x="399245" y="1661374"/>
            <a:ext cx="7740202" cy="4350327"/>
          </a:xfrm>
          <a:ln>
            <a:solidFill>
              <a:schemeClr val="accent1">
                <a:lumMod val="75000"/>
              </a:schemeClr>
            </a:solidFill>
          </a:ln>
        </p:spPr>
        <p:txBody>
          <a:bodyPr>
            <a:normAutofit/>
          </a:bodyPr>
          <a:lstStyle/>
          <a:p>
            <a:r>
              <a:rPr lang="es-EC" sz="1600" b="1" dirty="0">
                <a:latin typeface="Arial" panose="020B0604020202020204" pitchFamily="34" charset="0"/>
                <a:cs typeface="Arial" panose="020B0604020202020204" pitchFamily="34" charset="0"/>
              </a:rPr>
              <a:t>Antecedentes históricos </a:t>
            </a:r>
          </a:p>
          <a:p>
            <a:r>
              <a:rPr lang="es-EC" sz="1600" dirty="0">
                <a:latin typeface="Arial" panose="020B0604020202020204" pitchFamily="34" charset="0"/>
                <a:cs typeface="Arial" panose="020B0604020202020204" pitchFamily="34" charset="0"/>
              </a:rPr>
              <a:t>10.000 años rio </a:t>
            </a:r>
            <a:r>
              <a:rPr lang="es-EC" sz="1600" dirty="0" err="1">
                <a:latin typeface="Arial" panose="020B0604020202020204" pitchFamily="34" charset="0"/>
                <a:cs typeface="Arial" panose="020B0604020202020204" pitchFamily="34" charset="0"/>
              </a:rPr>
              <a:t>Eufrates</a:t>
            </a:r>
            <a:r>
              <a:rPr lang="es-EC" sz="1600" dirty="0">
                <a:latin typeface="Arial" panose="020B0604020202020204" pitchFamily="34" charset="0"/>
                <a:cs typeface="Arial" panose="020B0604020202020204" pitchFamily="34" charset="0"/>
              </a:rPr>
              <a:t> y Tigris </a:t>
            </a:r>
          </a:p>
          <a:p>
            <a:r>
              <a:rPr lang="es-EC" sz="1600" dirty="0">
                <a:latin typeface="Arial" panose="020B0604020202020204" pitchFamily="34" charset="0"/>
                <a:cs typeface="Arial" panose="020B0604020202020204" pitchFamily="34" charset="0"/>
              </a:rPr>
              <a:t>Grecia primer vertedero municipal  año 400 a.C  3kg por persona </a:t>
            </a:r>
          </a:p>
          <a:p>
            <a:r>
              <a:rPr lang="es-EC" sz="1600" dirty="0">
                <a:latin typeface="Arial" panose="020B0604020202020204" pitchFamily="34" charset="0"/>
                <a:cs typeface="Arial" panose="020B0604020202020204" pitchFamily="34" charset="0"/>
              </a:rPr>
              <a:t>1888 Inglaterra y en 1889 en EE UU,  prohíbe disposición inadecuada de desechos </a:t>
            </a:r>
          </a:p>
          <a:p>
            <a:r>
              <a:rPr lang="es-EC" sz="1600" dirty="0">
                <a:latin typeface="Arial" panose="020B0604020202020204" pitchFamily="34" charset="0"/>
                <a:cs typeface="Arial" panose="020B0604020202020204" pitchFamily="34" charset="0"/>
              </a:rPr>
              <a:t>1933 EE UU sanciones en desechos de aguas servidas en propiedades adyacentes </a:t>
            </a:r>
          </a:p>
          <a:p>
            <a:r>
              <a:rPr lang="es-EC" sz="1600" dirty="0">
                <a:latin typeface="Arial" panose="020B0604020202020204" pitchFamily="34" charset="0"/>
                <a:cs typeface="Arial" panose="020B0604020202020204" pitchFamily="34" charset="0"/>
              </a:rPr>
              <a:t>1940  Rellenos sanitarios </a:t>
            </a:r>
          </a:p>
          <a:p>
            <a:r>
              <a:rPr lang="es-EC" sz="1600" dirty="0">
                <a:latin typeface="Arial" panose="020B0604020202020204" pitchFamily="34" charset="0"/>
                <a:cs typeface="Arial" panose="020B0604020202020204" pitchFamily="34" charset="0"/>
              </a:rPr>
              <a:t>1971 OMS detalla la peligrosidad con el medio ambiente </a:t>
            </a:r>
          </a:p>
          <a:p>
            <a:r>
              <a:rPr lang="es-EC" sz="1600" dirty="0">
                <a:latin typeface="Arial" panose="020B0604020202020204" pitchFamily="34" charset="0"/>
                <a:cs typeface="Arial" panose="020B0604020202020204" pitchFamily="34" charset="0"/>
              </a:rPr>
              <a:t>2002 ONU aprueba carta a la tierra, respetar / Integrar / garantizar </a:t>
            </a:r>
          </a:p>
          <a:p>
            <a:r>
              <a:rPr lang="es-EC" sz="1600" dirty="0">
                <a:latin typeface="Arial" panose="020B0604020202020204" pitchFamily="34" charset="0"/>
                <a:cs typeface="Arial" panose="020B0604020202020204" pitchFamily="34" charset="0"/>
              </a:rPr>
              <a:t>2004 ONU fomenta el reciclaje de equipos informáticos </a:t>
            </a:r>
          </a:p>
          <a:p>
            <a:r>
              <a:rPr lang="es-EC" sz="1600" dirty="0">
                <a:latin typeface="Arial" panose="020B0604020202020204" pitchFamily="34" charset="0"/>
                <a:cs typeface="Arial" panose="020B0604020202020204" pitchFamily="34" charset="0"/>
              </a:rPr>
              <a:t>2017 </a:t>
            </a:r>
            <a:r>
              <a:rPr lang="es-ES" sz="1600" dirty="0">
                <a:latin typeface="Arial" panose="020B0604020202020204" pitchFamily="34" charset="0"/>
                <a:cs typeface="Arial" panose="020B0604020202020204" pitchFamily="34" charset="0"/>
              </a:rPr>
              <a:t>En el objetivo 7 del Plan Nacional del Buen Vivir 2013-2017 menciona que el Gobierno Nacional va a “Garantizar los derechos de la naturaleza y promover la sostenibilidad ambiental, territorial y global</a:t>
            </a:r>
            <a:endParaRPr lang="es-EC" sz="1600" dirty="0">
              <a:latin typeface="Arial" panose="020B0604020202020204" pitchFamily="34" charset="0"/>
              <a:cs typeface="Arial" panose="020B0604020202020204" pitchFamily="34" charset="0"/>
            </a:endParaRPr>
          </a:p>
          <a:p>
            <a:endParaRPr lang="es-EC" dirty="0"/>
          </a:p>
          <a:p>
            <a:endParaRPr lang="es-EC" dirty="0"/>
          </a:p>
          <a:p>
            <a:endParaRPr lang="es-EC" dirty="0"/>
          </a:p>
          <a:p>
            <a:endParaRPr lang="en-US" dirty="0"/>
          </a:p>
        </p:txBody>
      </p:sp>
      <p:pic>
        <p:nvPicPr>
          <p:cNvPr id="2" name="Imagen 1"/>
          <p:cNvPicPr>
            <a:picLocks noChangeAspect="1"/>
          </p:cNvPicPr>
          <p:nvPr/>
        </p:nvPicPr>
        <p:blipFill>
          <a:blip r:embed="rId2"/>
          <a:stretch>
            <a:fillRect/>
          </a:stretch>
        </p:blipFill>
        <p:spPr>
          <a:xfrm>
            <a:off x="8284832" y="3636216"/>
            <a:ext cx="3632996" cy="2375485"/>
          </a:xfrm>
          <a:prstGeom prst="rect">
            <a:avLst/>
          </a:prstGeom>
        </p:spPr>
      </p:pic>
      <p:sp>
        <p:nvSpPr>
          <p:cNvPr id="4" name="Rectángulo 3"/>
          <p:cNvSpPr/>
          <p:nvPr/>
        </p:nvSpPr>
        <p:spPr>
          <a:xfrm>
            <a:off x="8414775" y="6244836"/>
            <a:ext cx="3503053" cy="307777"/>
          </a:xfrm>
          <a:prstGeom prst="rect">
            <a:avLst/>
          </a:prstGeom>
        </p:spPr>
        <p:txBody>
          <a:bodyPr wrap="square">
            <a:spAutoFit/>
          </a:bodyPr>
          <a:lstStyle/>
          <a:p>
            <a:r>
              <a:rPr lang="es-MX" sz="1400" i="1" dirty="0" smtClean="0"/>
              <a:t>Fuente: https</a:t>
            </a:r>
            <a:r>
              <a:rPr lang="es-MX" sz="1400" i="1" dirty="0"/>
              <a:t>://slideplayer.es/slide/3058649</a:t>
            </a:r>
            <a:r>
              <a:rPr lang="es-MX" sz="1400" dirty="0"/>
              <a:t>/</a:t>
            </a:r>
          </a:p>
        </p:txBody>
      </p:sp>
    </p:spTree>
    <p:extLst>
      <p:ext uri="{BB962C8B-B14F-4D97-AF65-F5344CB8AC3E}">
        <p14:creationId xmlns:p14="http://schemas.microsoft.com/office/powerpoint/2010/main" val="546283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8C9526-C4A7-4598-A337-42014B099684}"/>
              </a:ext>
            </a:extLst>
          </p:cNvPr>
          <p:cNvSpPr>
            <a:spLocks noGrp="1"/>
          </p:cNvSpPr>
          <p:nvPr>
            <p:ph type="title"/>
          </p:nvPr>
        </p:nvSpPr>
        <p:spPr>
          <a:xfrm>
            <a:off x="953036" y="289259"/>
            <a:ext cx="9620518" cy="927279"/>
          </a:xfrm>
        </p:spPr>
        <p:txBody>
          <a:bodyPr>
            <a:normAutofit fontScale="90000"/>
          </a:bodyPr>
          <a:lstStyle/>
          <a:p>
            <a:pPr algn="ctr"/>
            <a:r>
              <a:rPr lang="es-ES" sz="2700" dirty="0">
                <a:latin typeface="Arial" panose="020B0604020202020204" pitchFamily="34" charset="0"/>
                <a:cs typeface="Arial" panose="020B0604020202020204" pitchFamily="34" charset="0"/>
              </a:rPr>
              <a:t>Situación del manejo de desechos hospitalarios en Latinoamérica y el mundo</a:t>
            </a:r>
            <a:r>
              <a:rPr lang="es-ES" sz="2000" dirty="0">
                <a:latin typeface="Arial" panose="020B0604020202020204" pitchFamily="34" charset="0"/>
                <a:cs typeface="Arial" panose="020B0604020202020204" pitchFamily="34" charset="0"/>
              </a:rPr>
              <a:t/>
            </a:r>
            <a:br>
              <a:rPr lang="es-E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xmlns="" id="{E4368EDC-9AB6-4E4C-83CC-4B4586359F35}"/>
              </a:ext>
            </a:extLst>
          </p:cNvPr>
          <p:cNvSpPr>
            <a:spLocks noGrp="1"/>
          </p:cNvSpPr>
          <p:nvPr>
            <p:ph sz="half" idx="2"/>
          </p:nvPr>
        </p:nvSpPr>
        <p:spPr>
          <a:xfrm>
            <a:off x="515155" y="1242296"/>
            <a:ext cx="5433568" cy="3987869"/>
          </a:xfrm>
        </p:spPr>
        <p:txBody>
          <a:bodyPr>
            <a:normAutofit/>
          </a:bodyPr>
          <a:lstStyle/>
          <a:p>
            <a:pPr algn="just"/>
            <a:r>
              <a:rPr lang="es-EC" sz="1600" dirty="0">
                <a:latin typeface="Arial" panose="020B0604020202020204" pitchFamily="34" charset="0"/>
                <a:cs typeface="Arial" panose="020B0604020202020204" pitchFamily="34" charset="0"/>
              </a:rPr>
              <a:t>Cambios en hábitos de consumo</a:t>
            </a:r>
          </a:p>
          <a:p>
            <a:pPr algn="just"/>
            <a:r>
              <a:rPr lang="es-EC" sz="1600" dirty="0">
                <a:latin typeface="Arial" panose="020B0604020202020204" pitchFamily="34" charset="0"/>
                <a:cs typeface="Arial" panose="020B0604020202020204" pitchFamily="34" charset="0"/>
              </a:rPr>
              <a:t> Banco Mundial, 2025 incremento de 70% en producción </a:t>
            </a:r>
          </a:p>
          <a:p>
            <a:pPr algn="just"/>
            <a:r>
              <a:rPr lang="es-EC" sz="1600" dirty="0">
                <a:latin typeface="Arial" panose="020B0604020202020204" pitchFamily="34" charset="0"/>
                <a:cs typeface="Arial" panose="020B0604020202020204" pitchFamily="34" charset="0"/>
              </a:rPr>
              <a:t>Presupuesto municipal 20 a 50%</a:t>
            </a:r>
          </a:p>
          <a:p>
            <a:pPr algn="just"/>
            <a:r>
              <a:rPr lang="es-EC" sz="1600" dirty="0">
                <a:latin typeface="Arial" panose="020B0604020202020204" pitchFamily="34" charset="0"/>
                <a:cs typeface="Arial" panose="020B0604020202020204" pitchFamily="34" charset="0"/>
              </a:rPr>
              <a:t>Deficiente participación de la comunidad en las fases de gestión de desechos sanitarios </a:t>
            </a:r>
          </a:p>
          <a:p>
            <a:pPr algn="just"/>
            <a:r>
              <a:rPr lang="es-EC" sz="1600" dirty="0">
                <a:latin typeface="Arial" panose="020B0604020202020204" pitchFamily="34" charset="0"/>
                <a:cs typeface="Arial" panose="020B0604020202020204" pitchFamily="34" charset="0"/>
              </a:rPr>
              <a:t>Deficiente difusión de reglamento a nivel local e institucional </a:t>
            </a:r>
          </a:p>
          <a:p>
            <a:endParaRPr lang="en-US" dirty="0"/>
          </a:p>
        </p:txBody>
      </p:sp>
      <p:sp>
        <p:nvSpPr>
          <p:cNvPr id="6" name="Content Placeholder 5">
            <a:extLst>
              <a:ext uri="{FF2B5EF4-FFF2-40B4-BE49-F238E27FC236}">
                <a16:creationId xmlns:a16="http://schemas.microsoft.com/office/drawing/2014/main" xmlns="" id="{D8CAE2DC-ABAC-4F4A-AF0A-2ECC67676C28}"/>
              </a:ext>
            </a:extLst>
          </p:cNvPr>
          <p:cNvSpPr>
            <a:spLocks noGrp="1"/>
          </p:cNvSpPr>
          <p:nvPr>
            <p:ph sz="quarter" idx="4"/>
          </p:nvPr>
        </p:nvSpPr>
        <p:spPr>
          <a:xfrm>
            <a:off x="6232058" y="1242296"/>
            <a:ext cx="5322438" cy="3921192"/>
          </a:xfrm>
        </p:spPr>
        <p:txBody>
          <a:bodyPr>
            <a:normAutofit/>
          </a:bodyPr>
          <a:lstStyle/>
          <a:p>
            <a:pPr algn="just"/>
            <a:r>
              <a:rPr lang="es-ES" sz="1600" dirty="0">
                <a:latin typeface="Arial" panose="020B0604020202020204" pitchFamily="34" charset="0"/>
                <a:cs typeface="Arial" panose="020B0604020202020204" pitchFamily="34" charset="0"/>
              </a:rPr>
              <a:t>Mejorar la estructura de los edificios,</a:t>
            </a:r>
          </a:p>
          <a:p>
            <a:pPr algn="just"/>
            <a:r>
              <a:rPr lang="es-ES" sz="1600" dirty="0">
                <a:latin typeface="Arial" panose="020B0604020202020204" pitchFamily="34" charset="0"/>
                <a:cs typeface="Arial" panose="020B0604020202020204" pitchFamily="34" charset="0"/>
              </a:rPr>
              <a:t>Fomentar la gestión y reducción de los desechos</a:t>
            </a:r>
          </a:p>
          <a:p>
            <a:pPr algn="just"/>
            <a:r>
              <a:rPr lang="es-ES" sz="1600" dirty="0">
                <a:latin typeface="Arial" panose="020B0604020202020204" pitchFamily="34" charset="0"/>
                <a:cs typeface="Arial" panose="020B0604020202020204" pitchFamily="34" charset="0"/>
              </a:rPr>
              <a:t>El aprovechamiento de las fuentes de energía renovables.</a:t>
            </a:r>
          </a:p>
          <a:p>
            <a:pPr algn="just"/>
            <a:r>
              <a:rPr lang="es-ES" sz="1600" dirty="0">
                <a:latin typeface="Arial" panose="020B0604020202020204" pitchFamily="34" charset="0"/>
                <a:cs typeface="Arial" panose="020B0604020202020204" pitchFamily="34" charset="0"/>
              </a:rPr>
              <a:t>Impulsar las superficies verdes, la oxigenación natural, permitir la generación de una cultura ambiental para reconstruir la relación entre las plantas y las personas</a:t>
            </a:r>
            <a:endParaRPr lang="es-EC" sz="1600" dirty="0">
              <a:latin typeface="Arial" panose="020B0604020202020204" pitchFamily="34" charset="0"/>
              <a:cs typeface="Arial" panose="020B0604020202020204" pitchFamily="34" charset="0"/>
            </a:endParaRPr>
          </a:p>
          <a:p>
            <a:endParaRPr lang="en-US" dirty="0"/>
          </a:p>
        </p:txBody>
      </p:sp>
      <p:pic>
        <p:nvPicPr>
          <p:cNvPr id="3" name="Imagen 2"/>
          <p:cNvPicPr>
            <a:picLocks noChangeAspect="1"/>
          </p:cNvPicPr>
          <p:nvPr/>
        </p:nvPicPr>
        <p:blipFill>
          <a:blip r:embed="rId2"/>
          <a:stretch>
            <a:fillRect/>
          </a:stretch>
        </p:blipFill>
        <p:spPr>
          <a:xfrm>
            <a:off x="3231939" y="3771803"/>
            <a:ext cx="5084505" cy="2834886"/>
          </a:xfrm>
          <a:prstGeom prst="rect">
            <a:avLst/>
          </a:prstGeom>
        </p:spPr>
      </p:pic>
      <p:sp>
        <p:nvSpPr>
          <p:cNvPr id="5" name="Rectángulo 4"/>
          <p:cNvSpPr/>
          <p:nvPr/>
        </p:nvSpPr>
        <p:spPr>
          <a:xfrm>
            <a:off x="4214017" y="6550223"/>
            <a:ext cx="3469411" cy="307777"/>
          </a:xfrm>
          <a:prstGeom prst="rect">
            <a:avLst/>
          </a:prstGeom>
        </p:spPr>
        <p:txBody>
          <a:bodyPr wrap="none">
            <a:spAutoFit/>
          </a:bodyPr>
          <a:lstStyle/>
          <a:p>
            <a:pPr lvl="0"/>
            <a:r>
              <a:rPr lang="es-MX" sz="1400" i="1" dirty="0">
                <a:solidFill>
                  <a:prstClr val="black"/>
                </a:solidFill>
              </a:rPr>
              <a:t>Fuente: https://slideplayer.es/slide/3058649</a:t>
            </a:r>
            <a:r>
              <a:rPr lang="es-MX" sz="1400" dirty="0">
                <a:solidFill>
                  <a:prstClr val="black"/>
                </a:solidFill>
              </a:rPr>
              <a:t>/</a:t>
            </a:r>
            <a:endParaRPr lang="es-MX" sz="1400" dirty="0">
              <a:solidFill>
                <a:prstClr val="black"/>
              </a:solidFill>
            </a:endParaRPr>
          </a:p>
        </p:txBody>
      </p:sp>
    </p:spTree>
    <p:extLst>
      <p:ext uri="{BB962C8B-B14F-4D97-AF65-F5344CB8AC3E}">
        <p14:creationId xmlns:p14="http://schemas.microsoft.com/office/powerpoint/2010/main" val="8876700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3639789" y="154546"/>
            <a:ext cx="5407955" cy="461665"/>
          </a:xfrm>
          <a:prstGeom prst="rect">
            <a:avLst/>
          </a:prstGeom>
          <a:noFill/>
        </p:spPr>
        <p:txBody>
          <a:bodyPr wrap="none" rtlCol="0">
            <a:spAutoFit/>
          </a:bodyPr>
          <a:lstStyle/>
          <a:p>
            <a:pPr algn="ctr"/>
            <a:r>
              <a:rPr lang="es-MX" sz="2400" dirty="0" smtClean="0"/>
              <a:t>Caracterización de los desechos sanitarios</a:t>
            </a:r>
            <a:endParaRPr lang="es-MX" sz="2400" dirty="0"/>
          </a:p>
        </p:txBody>
      </p:sp>
      <p:graphicFrame>
        <p:nvGraphicFramePr>
          <p:cNvPr id="5" name="Objeto 4"/>
          <p:cNvGraphicFramePr>
            <a:graphicFrameLocks noChangeAspect="1"/>
          </p:cNvGraphicFramePr>
          <p:nvPr>
            <p:extLst>
              <p:ext uri="{D42A27DB-BD31-4B8C-83A1-F6EECF244321}">
                <p14:modId xmlns:p14="http://schemas.microsoft.com/office/powerpoint/2010/main" val="2437806526"/>
              </p:ext>
            </p:extLst>
          </p:nvPr>
        </p:nvGraphicFramePr>
        <p:xfrm>
          <a:off x="2320995" y="985543"/>
          <a:ext cx="8045540" cy="5698939"/>
        </p:xfrm>
        <a:graphic>
          <a:graphicData uri="http://schemas.openxmlformats.org/presentationml/2006/ole">
            <mc:AlternateContent xmlns:mc="http://schemas.openxmlformats.org/markup-compatibility/2006">
              <mc:Choice xmlns:v="urn:schemas-microsoft-com:vml" Requires="v">
                <p:oleObj spid="_x0000_s20554" name="Documento" r:id="rId3" imgW="7089375" imgH="5499936" progId="Word.Document.12">
                  <p:embed/>
                </p:oleObj>
              </mc:Choice>
              <mc:Fallback>
                <p:oleObj name="Documento" r:id="rId3" imgW="7089375" imgH="5499936" progId="Word.Document.12">
                  <p:embed/>
                  <p:pic>
                    <p:nvPicPr>
                      <p:cNvPr id="0" name=""/>
                      <p:cNvPicPr/>
                      <p:nvPr/>
                    </p:nvPicPr>
                    <p:blipFill>
                      <a:blip r:embed="rId4"/>
                      <a:stretch>
                        <a:fillRect/>
                      </a:stretch>
                    </p:blipFill>
                    <p:spPr>
                      <a:xfrm>
                        <a:off x="2320995" y="985543"/>
                        <a:ext cx="8045540" cy="5698939"/>
                      </a:xfrm>
                      <a:prstGeom prst="rect">
                        <a:avLst/>
                      </a:prstGeom>
                    </p:spPr>
                  </p:pic>
                </p:oleObj>
              </mc:Fallback>
            </mc:AlternateContent>
          </a:graphicData>
        </a:graphic>
      </p:graphicFrame>
      <p:sp>
        <p:nvSpPr>
          <p:cNvPr id="6" name="Rectángulo 5"/>
          <p:cNvSpPr/>
          <p:nvPr/>
        </p:nvSpPr>
        <p:spPr>
          <a:xfrm>
            <a:off x="1609604" y="6488668"/>
            <a:ext cx="8756931" cy="369332"/>
          </a:xfrm>
          <a:prstGeom prst="rect">
            <a:avLst/>
          </a:prstGeom>
        </p:spPr>
        <p:txBody>
          <a:bodyPr wrap="square">
            <a:spAutoFit/>
          </a:bodyPr>
          <a:lstStyle/>
          <a:p>
            <a:pPr indent="180340" algn="just">
              <a:lnSpc>
                <a:spcPct val="150000"/>
              </a:lnSpc>
              <a:spcAft>
                <a:spcPts val="0"/>
              </a:spcAft>
            </a:pPr>
            <a:r>
              <a:rPr lang="es-EC" sz="1200" i="1" dirty="0">
                <a:latin typeface="Arial" panose="020B0604020202020204" pitchFamily="34" charset="0"/>
                <a:ea typeface="Times New Roman" panose="02020603050405020304" pitchFamily="18" charset="0"/>
              </a:rPr>
              <a:t>Fuente: Reglamento Interministerial de gestión de desechos sanitarios. Registro Oficial 379 del 20 de noviembre de 2014.</a:t>
            </a:r>
            <a:endParaRPr lang="es-MX" i="1"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3331289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o 5"/>
          <p:cNvGraphicFramePr>
            <a:graphicFrameLocks noChangeAspect="1"/>
          </p:cNvGraphicFramePr>
          <p:nvPr>
            <p:extLst>
              <p:ext uri="{D42A27DB-BD31-4B8C-83A1-F6EECF244321}">
                <p14:modId xmlns:p14="http://schemas.microsoft.com/office/powerpoint/2010/main" val="2782652743"/>
              </p:ext>
            </p:extLst>
          </p:nvPr>
        </p:nvGraphicFramePr>
        <p:xfrm>
          <a:off x="5787131" y="80416"/>
          <a:ext cx="5973763" cy="6480175"/>
        </p:xfrm>
        <a:graphic>
          <a:graphicData uri="http://schemas.openxmlformats.org/presentationml/2006/ole">
            <mc:AlternateContent xmlns:mc="http://schemas.openxmlformats.org/markup-compatibility/2006">
              <mc:Choice xmlns:v="urn:schemas-microsoft-com:vml" Requires="v">
                <p:oleObj spid="_x0000_s21575" name="Documento" r:id="rId3" imgW="5973206" imgH="6480233" progId="Word.Document.12">
                  <p:embed/>
                </p:oleObj>
              </mc:Choice>
              <mc:Fallback>
                <p:oleObj name="Documento" r:id="rId3" imgW="5973206" imgH="6480233" progId="Word.Document.12">
                  <p:embed/>
                  <p:pic>
                    <p:nvPicPr>
                      <p:cNvPr id="0" name=""/>
                      <p:cNvPicPr/>
                      <p:nvPr/>
                    </p:nvPicPr>
                    <p:blipFill>
                      <a:blip r:embed="rId4"/>
                      <a:stretch>
                        <a:fillRect/>
                      </a:stretch>
                    </p:blipFill>
                    <p:spPr>
                      <a:xfrm>
                        <a:off x="5787131" y="80416"/>
                        <a:ext cx="5973763" cy="6480175"/>
                      </a:xfrm>
                      <a:prstGeom prst="rect">
                        <a:avLst/>
                      </a:prstGeom>
                      <a:ln>
                        <a:solidFill>
                          <a:schemeClr val="accent1"/>
                        </a:solidFill>
                      </a:ln>
                    </p:spPr>
                  </p:pic>
                </p:oleObj>
              </mc:Fallback>
            </mc:AlternateContent>
          </a:graphicData>
        </a:graphic>
      </p:graphicFrame>
      <p:sp>
        <p:nvSpPr>
          <p:cNvPr id="7" name="CuadroTexto 6"/>
          <p:cNvSpPr txBox="1"/>
          <p:nvPr/>
        </p:nvSpPr>
        <p:spPr>
          <a:xfrm>
            <a:off x="450761" y="373487"/>
            <a:ext cx="5048518" cy="830997"/>
          </a:xfrm>
          <a:prstGeom prst="rect">
            <a:avLst/>
          </a:prstGeom>
          <a:noFill/>
        </p:spPr>
        <p:txBody>
          <a:bodyPr wrap="square" rtlCol="0">
            <a:spAutoFit/>
          </a:bodyPr>
          <a:lstStyle/>
          <a:p>
            <a:pPr algn="ctr"/>
            <a:r>
              <a:rPr lang="es-EC" sz="2400" dirty="0"/>
              <a:t>Simbología y codificación por colores de los desechos sanitarios.</a:t>
            </a:r>
            <a:endParaRPr lang="es-MX" sz="2400" dirty="0"/>
          </a:p>
        </p:txBody>
      </p:sp>
      <p:sp>
        <p:nvSpPr>
          <p:cNvPr id="8" name="Rectángulo 7"/>
          <p:cNvSpPr/>
          <p:nvPr/>
        </p:nvSpPr>
        <p:spPr>
          <a:xfrm>
            <a:off x="189225" y="6141113"/>
            <a:ext cx="11427630" cy="612155"/>
          </a:xfrm>
          <a:prstGeom prst="rect">
            <a:avLst/>
          </a:prstGeom>
        </p:spPr>
        <p:txBody>
          <a:bodyPr wrap="square">
            <a:spAutoFit/>
          </a:bodyPr>
          <a:lstStyle/>
          <a:p>
            <a:pPr indent="180340" algn="just">
              <a:lnSpc>
                <a:spcPct val="150000"/>
              </a:lnSpc>
              <a:spcAft>
                <a:spcPts val="0"/>
              </a:spcAft>
            </a:pPr>
            <a:r>
              <a:rPr lang="en-US" sz="1200" i="1" dirty="0">
                <a:latin typeface="Arial" panose="020B0604020202020204" pitchFamily="34" charset="0"/>
                <a:ea typeface="Times New Roman" panose="02020603050405020304" pitchFamily="18" charset="0"/>
              </a:rPr>
              <a:t>Fuentes: (OMS, Safe management of wastes from health-care activities, 2014, </a:t>
            </a:r>
            <a:r>
              <a:rPr lang="en-US" sz="1200" i="1" dirty="0" err="1">
                <a:latin typeface="Arial" panose="020B0604020202020204" pitchFamily="34" charset="0"/>
                <a:ea typeface="Times New Roman" panose="02020603050405020304" pitchFamily="18" charset="0"/>
              </a:rPr>
              <a:t>pág</a:t>
            </a:r>
            <a:r>
              <a:rPr lang="en-US" sz="1200" i="1" dirty="0">
                <a:latin typeface="Arial" panose="020B0604020202020204" pitchFamily="34" charset="0"/>
                <a:ea typeface="Times New Roman" panose="02020603050405020304" pitchFamily="18" charset="0"/>
              </a:rPr>
              <a:t>. 98)   (</a:t>
            </a:r>
            <a:r>
              <a:rPr lang="en-US" sz="1200" i="1" dirty="0" err="1">
                <a:latin typeface="Arial" panose="020B0604020202020204" pitchFamily="34" charset="0"/>
                <a:ea typeface="Times New Roman" panose="02020603050405020304" pitchFamily="18" charset="0"/>
              </a:rPr>
              <a:t>Ecoembes</a:t>
            </a:r>
            <a:r>
              <a:rPr lang="en-US" sz="1200" i="1" dirty="0">
                <a:latin typeface="Arial" panose="020B0604020202020204" pitchFamily="34" charset="0"/>
                <a:ea typeface="Times New Roman" panose="02020603050405020304" pitchFamily="18" charset="0"/>
              </a:rPr>
              <a:t>, 2011, </a:t>
            </a:r>
            <a:r>
              <a:rPr lang="en-US" sz="1200" i="1" dirty="0" err="1">
                <a:latin typeface="Arial" panose="020B0604020202020204" pitchFamily="34" charset="0"/>
                <a:ea typeface="Times New Roman" panose="02020603050405020304" pitchFamily="18" charset="0"/>
              </a:rPr>
              <a:t>pág</a:t>
            </a:r>
            <a:r>
              <a:rPr lang="en-US" sz="1200" i="1" dirty="0">
                <a:latin typeface="Arial" panose="020B0604020202020204" pitchFamily="34" charset="0"/>
                <a:ea typeface="Times New Roman" panose="02020603050405020304" pitchFamily="18" charset="0"/>
              </a:rPr>
              <a:t>. 1)   (</a:t>
            </a:r>
            <a:r>
              <a:rPr lang="en-US" sz="1200" i="1" dirty="0" err="1">
                <a:latin typeface="Arial" panose="020B0604020202020204" pitchFamily="34" charset="0"/>
                <a:ea typeface="Times New Roman" panose="02020603050405020304" pitchFamily="18" charset="0"/>
              </a:rPr>
              <a:t>Saúl</a:t>
            </a:r>
            <a:r>
              <a:rPr lang="en-US" sz="1200" i="1" dirty="0">
                <a:latin typeface="Arial" panose="020B0604020202020204" pitchFamily="34" charset="0"/>
                <a:ea typeface="Times New Roman" panose="02020603050405020304" pitchFamily="18" charset="0"/>
              </a:rPr>
              <a:t>, 2009, </a:t>
            </a:r>
            <a:r>
              <a:rPr lang="en-US" sz="1200" i="1" dirty="0" err="1">
                <a:latin typeface="Arial" panose="020B0604020202020204" pitchFamily="34" charset="0"/>
                <a:ea typeface="Times New Roman" panose="02020603050405020304" pitchFamily="18" charset="0"/>
              </a:rPr>
              <a:t>págs</a:t>
            </a:r>
            <a:r>
              <a:rPr lang="en-US" sz="1200" i="1" dirty="0">
                <a:latin typeface="Arial" panose="020B0604020202020204" pitchFamily="34" charset="0"/>
                <a:ea typeface="Times New Roman" panose="02020603050405020304" pitchFamily="18" charset="0"/>
              </a:rPr>
              <a:t>. 3-17) (</a:t>
            </a:r>
            <a:r>
              <a:rPr lang="en-US" sz="1200" i="1" dirty="0" err="1">
                <a:latin typeface="Arial" panose="020B0604020202020204" pitchFamily="34" charset="0"/>
                <a:ea typeface="Times New Roman" panose="02020603050405020304" pitchFamily="18" charset="0"/>
              </a:rPr>
              <a:t>Ministerio</a:t>
            </a:r>
            <a:r>
              <a:rPr lang="en-US" sz="1200" i="1" dirty="0">
                <a:latin typeface="Arial" panose="020B0604020202020204" pitchFamily="34" charset="0"/>
                <a:ea typeface="Times New Roman" panose="02020603050405020304" pitchFamily="18" charset="0"/>
              </a:rPr>
              <a:t> de </a:t>
            </a:r>
            <a:r>
              <a:rPr lang="en-US" sz="1200" i="1" dirty="0" err="1">
                <a:latin typeface="Arial" panose="020B0604020202020204" pitchFamily="34" charset="0"/>
                <a:ea typeface="Times New Roman" panose="02020603050405020304" pitchFamily="18" charset="0"/>
              </a:rPr>
              <a:t>Salud</a:t>
            </a:r>
            <a:r>
              <a:rPr lang="en-US" sz="1200" i="1" dirty="0">
                <a:latin typeface="Arial" panose="020B0604020202020204" pitchFamily="34" charset="0"/>
                <a:ea typeface="Times New Roman" panose="02020603050405020304" pitchFamily="18" charset="0"/>
              </a:rPr>
              <a:t> </a:t>
            </a:r>
            <a:r>
              <a:rPr lang="en-US" sz="1200" i="1" dirty="0" err="1">
                <a:latin typeface="Arial" panose="020B0604020202020204" pitchFamily="34" charset="0"/>
                <a:ea typeface="Times New Roman" panose="02020603050405020304" pitchFamily="18" charset="0"/>
              </a:rPr>
              <a:t>Pública</a:t>
            </a:r>
            <a:r>
              <a:rPr lang="en-US" sz="1200" i="1" dirty="0">
                <a:latin typeface="Arial" panose="020B0604020202020204" pitchFamily="34" charset="0"/>
                <a:ea typeface="Times New Roman" panose="02020603050405020304" pitchFamily="18" charset="0"/>
              </a:rPr>
              <a:t>, 2010, </a:t>
            </a:r>
            <a:r>
              <a:rPr lang="en-US" sz="1200" i="1" dirty="0" err="1">
                <a:latin typeface="Arial" panose="020B0604020202020204" pitchFamily="34" charset="0"/>
                <a:ea typeface="Times New Roman" panose="02020603050405020304" pitchFamily="18" charset="0"/>
              </a:rPr>
              <a:t>pág</a:t>
            </a:r>
            <a:r>
              <a:rPr lang="en-US" sz="1200" i="1" dirty="0">
                <a:latin typeface="Arial" panose="020B0604020202020204" pitchFamily="34" charset="0"/>
                <a:ea typeface="Times New Roman" panose="02020603050405020304" pitchFamily="18" charset="0"/>
              </a:rPr>
              <a:t>. 8)</a:t>
            </a:r>
            <a:endParaRPr lang="es-MX" sz="1200"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2143074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a:extLst>
              <a:ext uri="{28A0092B-C50C-407E-A947-70E740481C1C}">
                <a14:useLocalDpi xmlns:a14="http://schemas.microsoft.com/office/drawing/2010/main" val="0"/>
              </a:ext>
            </a:extLst>
          </a:blip>
          <a:srcRect/>
          <a:stretch>
            <a:fillRect/>
          </a:stretch>
        </p:blipFill>
        <p:spPr bwMode="auto">
          <a:xfrm>
            <a:off x="1313646" y="953037"/>
            <a:ext cx="10148552" cy="4443211"/>
          </a:xfrm>
          <a:prstGeom prst="rect">
            <a:avLst/>
          </a:prstGeom>
          <a:ln w="3175" cap="sq">
            <a:solidFill>
              <a:srgbClr val="4F81BD"/>
            </a:solidFill>
            <a:prstDash val="solid"/>
            <a:miter lim="800000"/>
          </a:ln>
          <a:effectLst>
            <a:outerShdw blurRad="50800" dist="38100" dir="2700000" algn="tl" rotWithShape="0">
              <a:srgbClr val="000000">
                <a:alpha val="43000"/>
              </a:srgbClr>
            </a:outerShdw>
          </a:effectLst>
        </p:spPr>
      </p:pic>
      <p:sp>
        <p:nvSpPr>
          <p:cNvPr id="3" name="Rectángulo 2"/>
          <p:cNvSpPr/>
          <p:nvPr/>
        </p:nvSpPr>
        <p:spPr>
          <a:xfrm>
            <a:off x="2442692" y="5779291"/>
            <a:ext cx="8594502" cy="369332"/>
          </a:xfrm>
          <a:prstGeom prst="rect">
            <a:avLst/>
          </a:prstGeom>
        </p:spPr>
        <p:txBody>
          <a:bodyPr wrap="square">
            <a:spAutoFit/>
          </a:bodyPr>
          <a:lstStyle/>
          <a:p>
            <a:pPr indent="180340" algn="ctr">
              <a:lnSpc>
                <a:spcPct val="150000"/>
              </a:lnSpc>
              <a:spcAft>
                <a:spcPts val="0"/>
              </a:spcAft>
            </a:pPr>
            <a:r>
              <a:rPr lang="es-EC" sz="1200" i="1" dirty="0">
                <a:latin typeface="Arial" panose="020B0604020202020204" pitchFamily="34" charset="0"/>
                <a:ea typeface="Times New Roman" panose="02020603050405020304" pitchFamily="18" charset="0"/>
              </a:rPr>
              <a:t>Fuente: Reglamento. “Manejo de los desechos infecciosos para la red de servicios de salud en el Ecuador”. MSP. 2010.</a:t>
            </a:r>
            <a:endParaRPr lang="es-MX" sz="1200" i="1"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42335806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C" sz="2000" dirty="0">
                <a:solidFill>
                  <a:prstClr val="black"/>
                </a:solidFill>
                <a:latin typeface="Arial" panose="020B0604020202020204" pitchFamily="34" charset="0"/>
                <a:ea typeface="Times New Roman" panose="02020603050405020304" pitchFamily="18" charset="0"/>
              </a:rPr>
              <a:t>P</a:t>
            </a:r>
            <a:r>
              <a:rPr lang="es-EC" sz="2000" dirty="0" smtClean="0">
                <a:solidFill>
                  <a:prstClr val="black"/>
                </a:solidFill>
                <a:latin typeface="Arial" panose="020B0604020202020204" pitchFamily="34" charset="0"/>
                <a:ea typeface="Times New Roman" panose="02020603050405020304" pitchFamily="18" charset="0"/>
              </a:rPr>
              <a:t>lan de Gestión </a:t>
            </a:r>
            <a:r>
              <a:rPr lang="es-EC" sz="2000" dirty="0">
                <a:solidFill>
                  <a:prstClr val="black"/>
                </a:solidFill>
                <a:latin typeface="Arial" panose="020B0604020202020204" pitchFamily="34" charset="0"/>
                <a:ea typeface="Times New Roman" panose="02020603050405020304" pitchFamily="18" charset="0"/>
              </a:rPr>
              <a:t>I</a:t>
            </a:r>
            <a:r>
              <a:rPr lang="es-EC" sz="2000" dirty="0" smtClean="0">
                <a:solidFill>
                  <a:prstClr val="black"/>
                </a:solidFill>
                <a:latin typeface="Arial" panose="020B0604020202020204" pitchFamily="34" charset="0"/>
                <a:ea typeface="Times New Roman" panose="02020603050405020304" pitchFamily="18" charset="0"/>
              </a:rPr>
              <a:t>ntegral de desechos sanitarios, con base al análisis del ciclo de vida de insumos y factores que inciden en el personal de áreas críticas de Centros </a:t>
            </a:r>
            <a:r>
              <a:rPr lang="es-EC" sz="2000" dirty="0">
                <a:solidFill>
                  <a:prstClr val="black"/>
                </a:solidFill>
                <a:latin typeface="Arial" panose="020B0604020202020204" pitchFamily="34" charset="0"/>
                <a:ea typeface="Times New Roman" panose="02020603050405020304" pitchFamily="18" charset="0"/>
              </a:rPr>
              <a:t>H</a:t>
            </a:r>
            <a:r>
              <a:rPr lang="es-EC" sz="2000" dirty="0" smtClean="0">
                <a:solidFill>
                  <a:prstClr val="black"/>
                </a:solidFill>
                <a:latin typeface="Arial" panose="020B0604020202020204" pitchFamily="34" charset="0"/>
                <a:ea typeface="Times New Roman" panose="02020603050405020304" pitchFamily="18" charset="0"/>
              </a:rPr>
              <a:t>ospitalarios del Cantón </a:t>
            </a:r>
            <a:r>
              <a:rPr lang="es-EC" sz="2000" dirty="0">
                <a:solidFill>
                  <a:prstClr val="black"/>
                </a:solidFill>
                <a:latin typeface="Arial" panose="020B0604020202020204" pitchFamily="34" charset="0"/>
                <a:ea typeface="Times New Roman" panose="02020603050405020304" pitchFamily="18" charset="0"/>
              </a:rPr>
              <a:t>Q</a:t>
            </a:r>
            <a:r>
              <a:rPr lang="es-EC" sz="2000" dirty="0" smtClean="0">
                <a:solidFill>
                  <a:prstClr val="black"/>
                </a:solidFill>
                <a:latin typeface="Arial" panose="020B0604020202020204" pitchFamily="34" charset="0"/>
                <a:ea typeface="Times New Roman" panose="02020603050405020304" pitchFamily="18" charset="0"/>
              </a:rPr>
              <a:t>uito.</a:t>
            </a:r>
            <a:endParaRPr lang="es-MX" sz="6000"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179535536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80570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4308DF7-20B4-4E22-89C8-85BDC137D669}"/>
              </a:ext>
            </a:extLst>
          </p:cNvPr>
          <p:cNvSpPr txBox="1">
            <a:spLocks noGrp="1"/>
          </p:cNvSpPr>
          <p:nvPr>
            <p:ph type="title"/>
          </p:nvPr>
        </p:nvSpPr>
        <p:spPr>
          <a:xfrm>
            <a:off x="740223" y="405617"/>
            <a:ext cx="5802245" cy="5087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s-EC" sz="2000" cap="none" dirty="0"/>
              <a:t> </a:t>
            </a:r>
            <a:r>
              <a:rPr lang="es-EC" sz="2400" cap="none" dirty="0" smtClean="0">
                <a:latin typeface="Arial" panose="020B0604020202020204" pitchFamily="34" charset="0"/>
                <a:cs typeface="Arial" panose="020B0604020202020204" pitchFamily="34" charset="0"/>
              </a:rPr>
              <a:t>Generación y clasificación  </a:t>
            </a:r>
            <a:r>
              <a:rPr lang="es-EC" sz="2400" cap="none" dirty="0">
                <a:latin typeface="Arial" panose="020B0604020202020204" pitchFamily="34" charset="0"/>
                <a:cs typeface="Arial" panose="020B0604020202020204" pitchFamily="34" charset="0"/>
              </a:rPr>
              <a:t>de desechos                                               </a:t>
            </a:r>
            <a:endParaRPr lang="en-US" sz="2400" cap="none" dirty="0">
              <a:latin typeface="Arial" panose="020B0604020202020204" pitchFamily="34" charset="0"/>
              <a:cs typeface="Arial" panose="020B0604020202020204" pitchFamily="34" charset="0"/>
            </a:endParaRPr>
          </a:p>
        </p:txBody>
      </p:sp>
      <p:pic>
        <p:nvPicPr>
          <p:cNvPr id="9" name="Imagen 8"/>
          <p:cNvPicPr>
            <a:picLocks noChangeAspect="1"/>
          </p:cNvPicPr>
          <p:nvPr/>
        </p:nvPicPr>
        <p:blipFill>
          <a:blip r:embed="rId2"/>
          <a:stretch>
            <a:fillRect/>
          </a:stretch>
        </p:blipFill>
        <p:spPr>
          <a:xfrm>
            <a:off x="7881870" y="1931830"/>
            <a:ext cx="4204610" cy="4378817"/>
          </a:xfrm>
          <a:prstGeom prst="rect">
            <a:avLst/>
          </a:prstGeom>
        </p:spPr>
      </p:pic>
      <p:sp>
        <p:nvSpPr>
          <p:cNvPr id="2" name="Marcador de contenido 1"/>
          <p:cNvSpPr>
            <a:spLocks noGrp="1"/>
          </p:cNvSpPr>
          <p:nvPr>
            <p:ph idx="1"/>
          </p:nvPr>
        </p:nvSpPr>
        <p:spPr>
          <a:xfrm>
            <a:off x="321972" y="1442434"/>
            <a:ext cx="6980349" cy="4868213"/>
          </a:xfrm>
        </p:spPr>
        <p:txBody>
          <a:bodyPr>
            <a:normAutofit/>
          </a:bodyPr>
          <a:lstStyle/>
          <a:p>
            <a:pPr marL="0" indent="0" algn="just">
              <a:buNone/>
            </a:pPr>
            <a:r>
              <a:rPr lang="es-MX" sz="1800" dirty="0">
                <a:latin typeface="Arial" panose="020B0604020202020204" pitchFamily="34" charset="0"/>
                <a:cs typeface="Arial" panose="020B0604020202020204" pitchFamily="34" charset="0"/>
              </a:rPr>
              <a:t>Según el </a:t>
            </a:r>
            <a:r>
              <a:rPr lang="es-MX" sz="1800" dirty="0" err="1">
                <a:latin typeface="Arial" panose="020B0604020202020204" pitchFamily="34" charset="0"/>
                <a:cs typeface="Arial" panose="020B0604020202020204" pitchFamily="34" charset="0"/>
              </a:rPr>
              <a:t>Safe</a:t>
            </a:r>
            <a:r>
              <a:rPr lang="es-MX" sz="1800" dirty="0">
                <a:latin typeface="Arial" panose="020B0604020202020204" pitchFamily="34" charset="0"/>
                <a:cs typeface="Arial" panose="020B0604020202020204" pitchFamily="34" charset="0"/>
              </a:rPr>
              <a:t> </a:t>
            </a:r>
            <a:r>
              <a:rPr lang="es-MX" sz="1800" dirty="0" err="1">
                <a:latin typeface="Arial" panose="020B0604020202020204" pitchFamily="34" charset="0"/>
                <a:cs typeface="Arial" panose="020B0604020202020204" pitchFamily="34" charset="0"/>
              </a:rPr>
              <a:t>management</a:t>
            </a:r>
            <a:r>
              <a:rPr lang="es-MX" sz="1800" dirty="0">
                <a:latin typeface="Arial" panose="020B0604020202020204" pitchFamily="34" charset="0"/>
                <a:cs typeface="Arial" panose="020B0604020202020204" pitchFamily="34" charset="0"/>
              </a:rPr>
              <a:t> of </a:t>
            </a:r>
            <a:r>
              <a:rPr lang="es-MX" sz="1800" dirty="0" err="1">
                <a:latin typeface="Arial" panose="020B0604020202020204" pitchFamily="34" charset="0"/>
                <a:cs typeface="Arial" panose="020B0604020202020204" pitchFamily="34" charset="0"/>
              </a:rPr>
              <a:t>wastes</a:t>
            </a:r>
            <a:r>
              <a:rPr lang="es-MX" sz="1800" dirty="0">
                <a:latin typeface="Arial" panose="020B0604020202020204" pitchFamily="34" charset="0"/>
                <a:cs typeface="Arial" panose="020B0604020202020204" pitchFamily="34" charset="0"/>
              </a:rPr>
              <a:t> </a:t>
            </a:r>
            <a:r>
              <a:rPr lang="es-EC" sz="1800" dirty="0" err="1">
                <a:latin typeface="Arial" panose="020B0604020202020204" pitchFamily="34" charset="0"/>
                <a:cs typeface="Arial" panose="020B0604020202020204" pitchFamily="34" charset="0"/>
              </a:rPr>
              <a:t>from</a:t>
            </a:r>
            <a:r>
              <a:rPr lang="es-EC" sz="1800" dirty="0">
                <a:latin typeface="Arial" panose="020B0604020202020204" pitchFamily="34" charset="0"/>
                <a:cs typeface="Arial" panose="020B0604020202020204" pitchFamily="34" charset="0"/>
              </a:rPr>
              <a:t> </a:t>
            </a:r>
            <a:r>
              <a:rPr lang="es-EC" sz="1800" dirty="0" err="1">
                <a:latin typeface="Arial" panose="020B0604020202020204" pitchFamily="34" charset="0"/>
                <a:cs typeface="Arial" panose="020B0604020202020204" pitchFamily="34" charset="0"/>
              </a:rPr>
              <a:t>health-care</a:t>
            </a:r>
            <a:r>
              <a:rPr lang="es-EC" sz="1800" dirty="0">
                <a:latin typeface="Arial" panose="020B0604020202020204" pitchFamily="34" charset="0"/>
                <a:cs typeface="Arial" panose="020B0604020202020204" pitchFamily="34" charset="0"/>
              </a:rPr>
              <a:t> </a:t>
            </a:r>
            <a:r>
              <a:rPr lang="es-EC" sz="1800" dirty="0" err="1">
                <a:latin typeface="Arial" panose="020B0604020202020204" pitchFamily="34" charset="0"/>
                <a:cs typeface="Arial" panose="020B0604020202020204" pitchFamily="34" charset="0"/>
              </a:rPr>
              <a:t>activities</a:t>
            </a:r>
            <a:r>
              <a:rPr lang="es-EC" sz="1800" dirty="0">
                <a:latin typeface="Arial" panose="020B0604020202020204" pitchFamily="34" charset="0"/>
                <a:cs typeface="Arial" panose="020B0604020202020204" pitchFamily="34" charset="0"/>
              </a:rPr>
              <a:t> (2014), los datos de generación de desechos se utilizan para</a:t>
            </a:r>
            <a:r>
              <a:rPr lang="es-EC" sz="1800" dirty="0" smtClean="0">
                <a:latin typeface="Arial" panose="020B0604020202020204" pitchFamily="34" charset="0"/>
                <a:cs typeface="Arial" panose="020B0604020202020204" pitchFamily="34" charset="0"/>
              </a:rPr>
              <a:t>:</a:t>
            </a:r>
          </a:p>
          <a:p>
            <a:pPr marL="0" indent="0" algn="just">
              <a:buNone/>
            </a:pPr>
            <a:endParaRPr lang="es-MX" sz="1800" dirty="0">
              <a:latin typeface="Arial" panose="020B0604020202020204" pitchFamily="34" charset="0"/>
              <a:cs typeface="Arial" panose="020B0604020202020204" pitchFamily="34" charset="0"/>
            </a:endParaRPr>
          </a:p>
          <a:p>
            <a:pPr lvl="0" algn="just">
              <a:buFont typeface="Wingdings" panose="05000000000000000000" pitchFamily="2" charset="2"/>
              <a:buChar char="ü"/>
            </a:pPr>
            <a:r>
              <a:rPr lang="es-EC" sz="1800" dirty="0">
                <a:latin typeface="Arial" panose="020B0604020202020204" pitchFamily="34" charset="0"/>
                <a:cs typeface="Arial" panose="020B0604020202020204" pitchFamily="34" charset="0"/>
              </a:rPr>
              <a:t>Estimar las capacidades requeridas para contenedores, áreas de almacenamiento, transporte y tecnologías de tratamiento</a:t>
            </a:r>
            <a:r>
              <a:rPr lang="es-EC" sz="1800" dirty="0" smtClean="0">
                <a:latin typeface="Arial" panose="020B0604020202020204" pitchFamily="34" charset="0"/>
                <a:cs typeface="Arial" panose="020B0604020202020204" pitchFamily="34" charset="0"/>
              </a:rPr>
              <a:t>.</a:t>
            </a:r>
          </a:p>
          <a:p>
            <a:pPr marL="0" lvl="0" indent="0" algn="just">
              <a:buNone/>
            </a:pPr>
            <a:endParaRPr lang="es-MX" sz="1800" dirty="0">
              <a:latin typeface="Arial" panose="020B0604020202020204" pitchFamily="34" charset="0"/>
              <a:cs typeface="Arial" panose="020B0604020202020204" pitchFamily="34" charset="0"/>
            </a:endParaRPr>
          </a:p>
          <a:p>
            <a:pPr lvl="0" algn="just">
              <a:buFont typeface="Wingdings" panose="05000000000000000000" pitchFamily="2" charset="2"/>
              <a:buChar char="ü"/>
            </a:pPr>
            <a:r>
              <a:rPr lang="es-EC" sz="1800" dirty="0">
                <a:latin typeface="Arial" panose="020B0604020202020204" pitchFamily="34" charset="0"/>
                <a:cs typeface="Arial" panose="020B0604020202020204" pitchFamily="34" charset="0"/>
              </a:rPr>
              <a:t>Establecer datos de referencia sobre las tasas de producción en diferentes áreas médicas</a:t>
            </a:r>
            <a:r>
              <a:rPr lang="es-EC" sz="1800" dirty="0" smtClean="0">
                <a:latin typeface="Arial" panose="020B0604020202020204" pitchFamily="34" charset="0"/>
                <a:cs typeface="Arial" panose="020B0604020202020204" pitchFamily="34" charset="0"/>
              </a:rPr>
              <a:t>.</a:t>
            </a:r>
          </a:p>
          <a:p>
            <a:pPr marL="0" lvl="0" indent="0" algn="just">
              <a:buNone/>
            </a:pPr>
            <a:endParaRPr lang="es-MX" sz="1800" dirty="0">
              <a:latin typeface="Arial" panose="020B0604020202020204" pitchFamily="34" charset="0"/>
              <a:cs typeface="Arial" panose="020B0604020202020204" pitchFamily="34" charset="0"/>
            </a:endParaRPr>
          </a:p>
          <a:p>
            <a:pPr lvl="0" algn="just">
              <a:buFont typeface="Wingdings" panose="05000000000000000000" pitchFamily="2" charset="2"/>
              <a:buChar char="ü"/>
            </a:pPr>
            <a:r>
              <a:rPr lang="es-EC" sz="1800" dirty="0">
                <a:latin typeface="Arial" panose="020B0604020202020204" pitchFamily="34" charset="0"/>
                <a:cs typeface="Arial" panose="020B0604020202020204" pitchFamily="34" charset="0"/>
              </a:rPr>
              <a:t>Determinar especificaciones de adquisiciones, planificación, presupuesto, cálculo de ingresos de reciclaje, optimización de sistemas de gestión de residuos y evaluaciones de impacto ambiental</a:t>
            </a:r>
            <a:r>
              <a:rPr lang="es-EC" sz="1800" dirty="0" smtClean="0">
                <a:latin typeface="Arial" panose="020B0604020202020204" pitchFamily="34" charset="0"/>
                <a:cs typeface="Arial" panose="020B0604020202020204" pitchFamily="34" charset="0"/>
              </a:rPr>
              <a:t>.</a:t>
            </a:r>
          </a:p>
          <a:p>
            <a:pPr marL="0" lvl="0" indent="0" algn="just">
              <a:buNone/>
            </a:pPr>
            <a:endParaRPr lang="es-MX" sz="1800" dirty="0">
              <a:latin typeface="Arial" panose="020B0604020202020204" pitchFamily="34" charset="0"/>
              <a:cs typeface="Arial" panose="020B0604020202020204" pitchFamily="34" charset="0"/>
            </a:endParaRPr>
          </a:p>
          <a:p>
            <a:pPr algn="just">
              <a:buFont typeface="Wingdings" panose="05000000000000000000" pitchFamily="2" charset="2"/>
              <a:buChar char="ü"/>
            </a:pPr>
            <a:r>
              <a:rPr lang="es-EC" sz="1800" dirty="0">
                <a:latin typeface="Arial" panose="020B0604020202020204" pitchFamily="34" charset="0"/>
                <a:cs typeface="Arial" panose="020B0604020202020204" pitchFamily="34" charset="0"/>
              </a:rPr>
              <a:t>Realizar evaluaciones cuantitativas de desechos.</a:t>
            </a:r>
            <a:endParaRPr lang="es-MX" sz="1800" dirty="0">
              <a:latin typeface="Arial" panose="020B0604020202020204" pitchFamily="34" charset="0"/>
              <a:cs typeface="Arial" panose="020B0604020202020204" pitchFamily="34" charset="0"/>
            </a:endParaRPr>
          </a:p>
        </p:txBody>
      </p:sp>
      <p:sp>
        <p:nvSpPr>
          <p:cNvPr id="6" name="Rectángulo 5"/>
          <p:cNvSpPr/>
          <p:nvPr/>
        </p:nvSpPr>
        <p:spPr>
          <a:xfrm>
            <a:off x="7881870" y="6468708"/>
            <a:ext cx="4205960" cy="256993"/>
          </a:xfrm>
          <a:prstGeom prst="rect">
            <a:avLst/>
          </a:prstGeom>
        </p:spPr>
        <p:txBody>
          <a:bodyPr wrap="none">
            <a:spAutoFit/>
          </a:bodyPr>
          <a:lstStyle/>
          <a:p>
            <a:pPr lvl="0" indent="180340">
              <a:lnSpc>
                <a:spcPct val="107000"/>
              </a:lnSpc>
            </a:pPr>
            <a:r>
              <a:rPr lang="es-ES" sz="1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Fuente: Centros Hospitalarios seleccionados del Cantón Quito.2018</a:t>
            </a:r>
            <a:endParaRPr lang="es-MX"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24861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0E5FFA40-D881-4E24-BF35-5F681BE2D7E1}"/>
              </a:ext>
            </a:extLst>
          </p:cNvPr>
          <p:cNvSpPr>
            <a:spLocks noGrp="1"/>
          </p:cNvSpPr>
          <p:nvPr>
            <p:ph type="title"/>
          </p:nvPr>
        </p:nvSpPr>
        <p:spPr>
          <a:xfrm>
            <a:off x="71438" y="962025"/>
            <a:ext cx="5600700" cy="704850"/>
          </a:xfrm>
        </p:spPr>
        <p:txBody>
          <a:bodyPr>
            <a:normAutofit/>
          </a:bodyPr>
          <a:lstStyle/>
          <a:p>
            <a:r>
              <a:rPr lang="es-EC" sz="2000" cap="none" dirty="0"/>
              <a:t> </a:t>
            </a:r>
            <a:endParaRPr lang="en-US" sz="2000" cap="none" dirty="0"/>
          </a:p>
        </p:txBody>
      </p:sp>
      <p:sp>
        <p:nvSpPr>
          <p:cNvPr id="9" name="Title 1">
            <a:extLst>
              <a:ext uri="{FF2B5EF4-FFF2-40B4-BE49-F238E27FC236}">
                <a16:creationId xmlns:a16="http://schemas.microsoft.com/office/drawing/2014/main" xmlns="" id="{9911AB55-08D7-44D0-85F7-8F709066F50B}"/>
              </a:ext>
            </a:extLst>
          </p:cNvPr>
          <p:cNvSpPr txBox="1">
            <a:spLocks/>
          </p:cNvSpPr>
          <p:nvPr/>
        </p:nvSpPr>
        <p:spPr>
          <a:xfrm>
            <a:off x="223838" y="1014439"/>
            <a:ext cx="5600700" cy="70485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s-EC" sz="2000" cap="none">
                <a:solidFill>
                  <a:prstClr val="black"/>
                </a:solidFill>
              </a:rPr>
              <a:t> </a:t>
            </a:r>
            <a:endParaRPr lang="en-US" sz="2000" cap="none" dirty="0">
              <a:solidFill>
                <a:prstClr val="black"/>
              </a:solidFill>
            </a:endParaRPr>
          </a:p>
        </p:txBody>
      </p:sp>
      <p:sp>
        <p:nvSpPr>
          <p:cNvPr id="10" name="Title 1">
            <a:extLst>
              <a:ext uri="{FF2B5EF4-FFF2-40B4-BE49-F238E27FC236}">
                <a16:creationId xmlns:a16="http://schemas.microsoft.com/office/drawing/2014/main" xmlns="" id="{20B1E01E-522B-4EB7-8ABD-F3385550D687}"/>
              </a:ext>
            </a:extLst>
          </p:cNvPr>
          <p:cNvSpPr txBox="1">
            <a:spLocks/>
          </p:cNvSpPr>
          <p:nvPr/>
        </p:nvSpPr>
        <p:spPr>
          <a:xfrm>
            <a:off x="514351" y="248964"/>
            <a:ext cx="4534168" cy="47625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s-EC" sz="2400" cap="none" dirty="0">
                <a:solidFill>
                  <a:prstClr val="black"/>
                </a:solidFill>
                <a:latin typeface="Arial" panose="020B0604020202020204" pitchFamily="34" charset="0"/>
                <a:cs typeface="Arial" panose="020B0604020202020204" pitchFamily="34" charset="0"/>
              </a:rPr>
              <a:t>Almacenamiento y recipientes </a:t>
            </a:r>
            <a:endParaRPr lang="en-US" sz="2400" cap="none" dirty="0">
              <a:solidFill>
                <a:prstClr val="black"/>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xmlns="" id="{1FE3D918-78EE-4052-9FD7-DCEA754FFF96}"/>
              </a:ext>
            </a:extLst>
          </p:cNvPr>
          <p:cNvPicPr>
            <a:picLocks noChangeAspect="1"/>
          </p:cNvPicPr>
          <p:nvPr/>
        </p:nvPicPr>
        <p:blipFill>
          <a:blip r:embed="rId2"/>
          <a:stretch>
            <a:fillRect/>
          </a:stretch>
        </p:blipFill>
        <p:spPr>
          <a:xfrm>
            <a:off x="4195867" y="3680855"/>
            <a:ext cx="3575370" cy="2291839"/>
          </a:xfrm>
          <a:prstGeom prst="rect">
            <a:avLst/>
          </a:prstGeom>
        </p:spPr>
      </p:pic>
      <p:pic>
        <p:nvPicPr>
          <p:cNvPr id="2" name="Imagen 1"/>
          <p:cNvPicPr>
            <a:picLocks noChangeAspect="1"/>
          </p:cNvPicPr>
          <p:nvPr/>
        </p:nvPicPr>
        <p:blipFill>
          <a:blip r:embed="rId3"/>
          <a:stretch>
            <a:fillRect/>
          </a:stretch>
        </p:blipFill>
        <p:spPr>
          <a:xfrm>
            <a:off x="550923" y="771495"/>
            <a:ext cx="3041209" cy="2968236"/>
          </a:xfrm>
          <a:prstGeom prst="rect">
            <a:avLst/>
          </a:prstGeom>
        </p:spPr>
      </p:pic>
      <p:sp>
        <p:nvSpPr>
          <p:cNvPr id="3" name="CuadroTexto 2"/>
          <p:cNvSpPr txBox="1"/>
          <p:nvPr/>
        </p:nvSpPr>
        <p:spPr>
          <a:xfrm>
            <a:off x="514351" y="5972694"/>
            <a:ext cx="3202030" cy="369332"/>
          </a:xfrm>
          <a:prstGeom prst="rect">
            <a:avLst/>
          </a:prstGeom>
          <a:noFill/>
        </p:spPr>
        <p:txBody>
          <a:bodyPr wrap="none" rtlCol="0">
            <a:spAutoFit/>
          </a:bodyPr>
          <a:lstStyle/>
          <a:p>
            <a:r>
              <a:rPr lang="es-MX" dirty="0" smtClean="0"/>
              <a:t>Almacenamiento de Generación</a:t>
            </a:r>
            <a:endParaRPr lang="es-MX" dirty="0"/>
          </a:p>
        </p:txBody>
      </p:sp>
      <p:pic>
        <p:nvPicPr>
          <p:cNvPr id="4" name="Imagen 3"/>
          <p:cNvPicPr>
            <a:picLocks noChangeAspect="1"/>
          </p:cNvPicPr>
          <p:nvPr/>
        </p:nvPicPr>
        <p:blipFill>
          <a:blip r:embed="rId4"/>
          <a:stretch>
            <a:fillRect/>
          </a:stretch>
        </p:blipFill>
        <p:spPr>
          <a:xfrm>
            <a:off x="4182640" y="771495"/>
            <a:ext cx="3588596" cy="2991393"/>
          </a:xfrm>
          <a:prstGeom prst="rect">
            <a:avLst/>
          </a:prstGeom>
        </p:spPr>
      </p:pic>
      <p:sp>
        <p:nvSpPr>
          <p:cNvPr id="7" name="CuadroTexto 6"/>
          <p:cNvSpPr txBox="1"/>
          <p:nvPr/>
        </p:nvSpPr>
        <p:spPr>
          <a:xfrm>
            <a:off x="4545177" y="5972694"/>
            <a:ext cx="2876750" cy="369332"/>
          </a:xfrm>
          <a:prstGeom prst="rect">
            <a:avLst/>
          </a:prstGeom>
          <a:noFill/>
        </p:spPr>
        <p:txBody>
          <a:bodyPr wrap="none" rtlCol="0">
            <a:spAutoFit/>
          </a:bodyPr>
          <a:lstStyle/>
          <a:p>
            <a:r>
              <a:rPr lang="es-MX" dirty="0" smtClean="0"/>
              <a:t>Almacenamiento Intermedio</a:t>
            </a:r>
            <a:endParaRPr lang="es-MX" dirty="0"/>
          </a:p>
        </p:txBody>
      </p:sp>
      <p:sp>
        <p:nvSpPr>
          <p:cNvPr id="11" name="CuadroTexto 10"/>
          <p:cNvSpPr txBox="1"/>
          <p:nvPr/>
        </p:nvSpPr>
        <p:spPr>
          <a:xfrm>
            <a:off x="8806647" y="5964800"/>
            <a:ext cx="2277034" cy="369332"/>
          </a:xfrm>
          <a:prstGeom prst="rect">
            <a:avLst/>
          </a:prstGeom>
          <a:noFill/>
        </p:spPr>
        <p:txBody>
          <a:bodyPr wrap="none" rtlCol="0">
            <a:spAutoFit/>
          </a:bodyPr>
          <a:lstStyle/>
          <a:p>
            <a:r>
              <a:rPr lang="es-MX" dirty="0" smtClean="0"/>
              <a:t>Almacenamiento Final</a:t>
            </a:r>
            <a:endParaRPr lang="es-MX" dirty="0"/>
          </a:p>
        </p:txBody>
      </p:sp>
      <p:pic>
        <p:nvPicPr>
          <p:cNvPr id="12" name="Imagen 11"/>
          <p:cNvPicPr>
            <a:picLocks noChangeAspect="1"/>
          </p:cNvPicPr>
          <p:nvPr/>
        </p:nvPicPr>
        <p:blipFill>
          <a:blip r:embed="rId5"/>
          <a:stretch>
            <a:fillRect/>
          </a:stretch>
        </p:blipFill>
        <p:spPr>
          <a:xfrm>
            <a:off x="550923" y="3680855"/>
            <a:ext cx="3041209" cy="2200847"/>
          </a:xfrm>
          <a:prstGeom prst="rect">
            <a:avLst/>
          </a:prstGeom>
        </p:spPr>
      </p:pic>
      <p:pic>
        <p:nvPicPr>
          <p:cNvPr id="13" name="Imagen 12"/>
          <p:cNvPicPr>
            <a:picLocks noChangeAspect="1"/>
          </p:cNvPicPr>
          <p:nvPr/>
        </p:nvPicPr>
        <p:blipFill>
          <a:blip r:embed="rId6"/>
          <a:stretch>
            <a:fillRect/>
          </a:stretch>
        </p:blipFill>
        <p:spPr>
          <a:xfrm>
            <a:off x="8166823" y="724481"/>
            <a:ext cx="3339357" cy="1842571"/>
          </a:xfrm>
          <a:prstGeom prst="rect">
            <a:avLst/>
          </a:prstGeom>
        </p:spPr>
      </p:pic>
      <p:pic>
        <p:nvPicPr>
          <p:cNvPr id="15" name="Imagen 14"/>
          <p:cNvPicPr>
            <a:picLocks noChangeAspect="1"/>
          </p:cNvPicPr>
          <p:nvPr/>
        </p:nvPicPr>
        <p:blipFill>
          <a:blip r:embed="rId7"/>
          <a:stretch>
            <a:fillRect/>
          </a:stretch>
        </p:blipFill>
        <p:spPr>
          <a:xfrm>
            <a:off x="8166822" y="2567052"/>
            <a:ext cx="3339357" cy="1629792"/>
          </a:xfrm>
          <a:prstGeom prst="rect">
            <a:avLst/>
          </a:prstGeom>
        </p:spPr>
      </p:pic>
      <p:pic>
        <p:nvPicPr>
          <p:cNvPr id="16" name="Imagen 15"/>
          <p:cNvPicPr>
            <a:picLocks noChangeAspect="1"/>
          </p:cNvPicPr>
          <p:nvPr/>
        </p:nvPicPr>
        <p:blipFill>
          <a:blip r:embed="rId8"/>
          <a:stretch>
            <a:fillRect/>
          </a:stretch>
        </p:blipFill>
        <p:spPr>
          <a:xfrm>
            <a:off x="8166821" y="4196844"/>
            <a:ext cx="3339357" cy="1767956"/>
          </a:xfrm>
          <a:prstGeom prst="rect">
            <a:avLst/>
          </a:prstGeom>
        </p:spPr>
      </p:pic>
      <p:sp>
        <p:nvSpPr>
          <p:cNvPr id="17" name="Rectángulo 16"/>
          <p:cNvSpPr/>
          <p:nvPr/>
        </p:nvSpPr>
        <p:spPr>
          <a:xfrm>
            <a:off x="3880572" y="6543751"/>
            <a:ext cx="4205960" cy="256993"/>
          </a:xfrm>
          <a:prstGeom prst="rect">
            <a:avLst/>
          </a:prstGeom>
        </p:spPr>
        <p:txBody>
          <a:bodyPr wrap="none">
            <a:spAutoFit/>
          </a:bodyPr>
          <a:lstStyle/>
          <a:p>
            <a:pPr lvl="0" indent="180340">
              <a:lnSpc>
                <a:spcPct val="107000"/>
              </a:lnSpc>
            </a:pPr>
            <a:r>
              <a:rPr lang="es-ES" sz="1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Fuente: Centros Hospitalarios seleccionados del Cantón Quito.2018</a:t>
            </a:r>
            <a:endParaRPr lang="es-MX"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97213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BFA39D-4D3C-4E54-A52A-3D5366C5C6D3}"/>
              </a:ext>
            </a:extLst>
          </p:cNvPr>
          <p:cNvSpPr>
            <a:spLocks noGrp="1"/>
          </p:cNvSpPr>
          <p:nvPr>
            <p:ph type="title"/>
          </p:nvPr>
        </p:nvSpPr>
        <p:spPr>
          <a:xfrm>
            <a:off x="372270" y="1190885"/>
            <a:ext cx="5090780" cy="586399"/>
          </a:xfrm>
        </p:spPr>
        <p:txBody>
          <a:bodyPr>
            <a:normAutofit/>
          </a:bodyPr>
          <a:lstStyle/>
          <a:p>
            <a:r>
              <a:rPr lang="es-EC" sz="2400" cap="none" dirty="0">
                <a:latin typeface="Arial" panose="020B0604020202020204" pitchFamily="34" charset="0"/>
                <a:cs typeface="Arial" panose="020B0604020202020204" pitchFamily="34" charset="0"/>
              </a:rPr>
              <a:t>Recolección y Transporte interno </a:t>
            </a:r>
            <a:endParaRPr lang="en-US" sz="2400" cap="none"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6BD270EA-0575-4856-861F-2AD364E88DA9}"/>
              </a:ext>
            </a:extLst>
          </p:cNvPr>
          <p:cNvSpPr>
            <a:spLocks noGrp="1"/>
          </p:cNvSpPr>
          <p:nvPr>
            <p:ph idx="1"/>
          </p:nvPr>
        </p:nvSpPr>
        <p:spPr>
          <a:xfrm>
            <a:off x="715373" y="2649431"/>
            <a:ext cx="4404574" cy="2212552"/>
          </a:xfrm>
        </p:spPr>
        <p:txBody>
          <a:bodyPr>
            <a:normAutofit/>
          </a:bodyPr>
          <a:lstStyle/>
          <a:p>
            <a:pPr algn="just"/>
            <a:r>
              <a:rPr lang="es-EC" sz="1800" dirty="0">
                <a:latin typeface="Arial" panose="020B0604020202020204" pitchFamily="34" charset="0"/>
                <a:cs typeface="Arial" panose="020B0604020202020204" pitchFamily="34" charset="0"/>
              </a:rPr>
              <a:t>La  recolección y transporte interno incluye </a:t>
            </a:r>
            <a:r>
              <a:rPr lang="es-EC" sz="1800" dirty="0" smtClean="0">
                <a:latin typeface="Arial" panose="020B0604020202020204" pitchFamily="34" charset="0"/>
                <a:cs typeface="Arial" panose="020B0604020202020204" pitchFamily="34" charset="0"/>
              </a:rPr>
              <a:t>rutas, horarios </a:t>
            </a:r>
            <a:r>
              <a:rPr lang="es-EC" sz="1800" dirty="0">
                <a:latin typeface="Arial" panose="020B0604020202020204" pitchFamily="34" charset="0"/>
                <a:cs typeface="Arial" panose="020B0604020202020204" pitchFamily="34" charset="0"/>
              </a:rPr>
              <a:t>y frecuencias que no interfieran </a:t>
            </a:r>
            <a:r>
              <a:rPr lang="es-EC" sz="1800" dirty="0" smtClean="0">
                <a:latin typeface="Arial" panose="020B0604020202020204" pitchFamily="34" charset="0"/>
                <a:cs typeface="Arial" panose="020B0604020202020204" pitchFamily="34" charset="0"/>
              </a:rPr>
              <a:t>con el </a:t>
            </a:r>
            <a:r>
              <a:rPr lang="es-EC" sz="1800" dirty="0">
                <a:latin typeface="Arial" panose="020B0604020202020204" pitchFamily="34" charset="0"/>
                <a:cs typeface="Arial" panose="020B0604020202020204" pitchFamily="34" charset="0"/>
              </a:rPr>
              <a:t>transporte de alimentos </a:t>
            </a:r>
            <a:r>
              <a:rPr lang="es-EC" sz="1800" dirty="0" smtClean="0">
                <a:latin typeface="Arial" panose="020B0604020202020204" pitchFamily="34" charset="0"/>
                <a:cs typeface="Arial" panose="020B0604020202020204" pitchFamily="34" charset="0"/>
              </a:rPr>
              <a:t>  materiales </a:t>
            </a:r>
            <a:r>
              <a:rPr lang="es-EC" sz="1800" dirty="0">
                <a:latin typeface="Arial" panose="020B0604020202020204" pitchFamily="34" charset="0"/>
                <a:cs typeface="Arial" panose="020B0604020202020204" pitchFamily="34" charset="0"/>
              </a:rPr>
              <a:t>y </a:t>
            </a:r>
            <a:r>
              <a:rPr lang="es-EC" sz="1800" dirty="0" smtClean="0">
                <a:latin typeface="Arial" panose="020B0604020202020204" pitchFamily="34" charset="0"/>
                <a:cs typeface="Arial" panose="020B0604020202020204" pitchFamily="34" charset="0"/>
              </a:rPr>
              <a:t>actividades</a:t>
            </a:r>
          </a:p>
          <a:p>
            <a:pPr marL="0" indent="0" algn="just">
              <a:buNone/>
            </a:pPr>
            <a:r>
              <a:rPr lang="es-EC" sz="1800" dirty="0">
                <a:latin typeface="Arial" panose="020B0604020202020204" pitchFamily="34" charset="0"/>
                <a:cs typeface="Arial" panose="020B0604020202020204" pitchFamily="34" charset="0"/>
              </a:rPr>
              <a:t>  </a:t>
            </a:r>
            <a:r>
              <a:rPr lang="es-EC" sz="1800" dirty="0" smtClean="0">
                <a:latin typeface="Arial" panose="020B0604020202020204" pitchFamily="34" charset="0"/>
                <a:cs typeface="Arial" panose="020B0604020202020204" pitchFamily="34" charset="0"/>
              </a:rPr>
              <a:t> de </a:t>
            </a:r>
            <a:r>
              <a:rPr lang="es-EC" sz="1800" dirty="0">
                <a:latin typeface="Arial" panose="020B0604020202020204" pitchFamily="34" charset="0"/>
                <a:cs typeface="Arial" panose="020B0604020202020204" pitchFamily="34" charset="0"/>
              </a:rPr>
              <a:t>los </a:t>
            </a:r>
            <a:r>
              <a:rPr lang="es-EC" sz="1800" dirty="0" smtClean="0">
                <a:latin typeface="Arial" panose="020B0604020202020204" pitchFamily="34" charset="0"/>
                <a:cs typeface="Arial" panose="020B0604020202020204" pitchFamily="34" charset="0"/>
              </a:rPr>
              <a:t>servicios asistenciales</a:t>
            </a:r>
            <a:endParaRPr lang="es-EC" sz="1800" dirty="0">
              <a:latin typeface="Arial" panose="020B0604020202020204" pitchFamily="34" charset="0"/>
              <a:cs typeface="Arial" panose="020B0604020202020204" pitchFamily="34" charset="0"/>
            </a:endParaRPr>
          </a:p>
          <a:p>
            <a:pPr marL="0" indent="0">
              <a:buNone/>
            </a:pPr>
            <a:endParaRPr lang="es-EC" dirty="0"/>
          </a:p>
        </p:txBody>
      </p:sp>
      <p:pic>
        <p:nvPicPr>
          <p:cNvPr id="4" name="Picture 3">
            <a:extLst>
              <a:ext uri="{FF2B5EF4-FFF2-40B4-BE49-F238E27FC236}">
                <a16:creationId xmlns:a16="http://schemas.microsoft.com/office/drawing/2014/main" xmlns="" id="{81A7A2DD-8964-442C-AFD2-6980E01A4CB2}"/>
              </a:ext>
            </a:extLst>
          </p:cNvPr>
          <p:cNvPicPr>
            <a:picLocks noChangeAspect="1"/>
          </p:cNvPicPr>
          <p:nvPr/>
        </p:nvPicPr>
        <p:blipFill>
          <a:blip r:embed="rId2"/>
          <a:stretch>
            <a:fillRect/>
          </a:stretch>
        </p:blipFill>
        <p:spPr>
          <a:xfrm>
            <a:off x="8770512" y="2050355"/>
            <a:ext cx="3272331" cy="3410704"/>
          </a:xfrm>
          <a:prstGeom prst="rect">
            <a:avLst/>
          </a:prstGeom>
        </p:spPr>
      </p:pic>
      <p:pic>
        <p:nvPicPr>
          <p:cNvPr id="5" name="Imagen 4"/>
          <p:cNvPicPr>
            <a:picLocks noChangeAspect="1"/>
          </p:cNvPicPr>
          <p:nvPr/>
        </p:nvPicPr>
        <p:blipFill>
          <a:blip r:embed="rId3"/>
          <a:stretch>
            <a:fillRect/>
          </a:stretch>
        </p:blipFill>
        <p:spPr>
          <a:xfrm>
            <a:off x="5873955" y="2050355"/>
            <a:ext cx="2896557" cy="3410704"/>
          </a:xfrm>
          <a:prstGeom prst="rect">
            <a:avLst/>
          </a:prstGeom>
        </p:spPr>
      </p:pic>
      <p:sp>
        <p:nvSpPr>
          <p:cNvPr id="6" name="Rectángulo 5"/>
          <p:cNvSpPr/>
          <p:nvPr/>
        </p:nvSpPr>
        <p:spPr>
          <a:xfrm>
            <a:off x="6667532" y="5982662"/>
            <a:ext cx="4205960" cy="256993"/>
          </a:xfrm>
          <a:prstGeom prst="rect">
            <a:avLst/>
          </a:prstGeom>
        </p:spPr>
        <p:txBody>
          <a:bodyPr wrap="none">
            <a:spAutoFit/>
          </a:bodyPr>
          <a:lstStyle/>
          <a:p>
            <a:pPr lvl="0" indent="180340">
              <a:lnSpc>
                <a:spcPct val="107000"/>
              </a:lnSpc>
            </a:pPr>
            <a:r>
              <a:rPr lang="es-ES" sz="1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Fuente: Centros Hospitalarios seleccionados del Cantón Quito.2018</a:t>
            </a:r>
            <a:endParaRPr lang="es-MX"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99759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F51564-56EC-491D-BE87-ABB0F6DEEA32}"/>
              </a:ext>
            </a:extLst>
          </p:cNvPr>
          <p:cNvSpPr>
            <a:spLocks noGrp="1"/>
          </p:cNvSpPr>
          <p:nvPr>
            <p:ph type="title"/>
          </p:nvPr>
        </p:nvSpPr>
        <p:spPr>
          <a:xfrm>
            <a:off x="545561" y="723859"/>
            <a:ext cx="4753302" cy="715188"/>
          </a:xfrm>
        </p:spPr>
        <p:txBody>
          <a:bodyPr>
            <a:normAutofit/>
          </a:bodyPr>
          <a:lstStyle/>
          <a:p>
            <a:r>
              <a:rPr lang="es-EC" sz="2400" cap="none" dirty="0">
                <a:latin typeface="Arial" panose="020B0604020202020204" pitchFamily="34" charset="0"/>
                <a:cs typeface="Arial" panose="020B0604020202020204" pitchFamily="34" charset="0"/>
              </a:rPr>
              <a:t>Tratamiento Interno de Desechos </a:t>
            </a:r>
            <a:endParaRPr lang="en-US" sz="2400" cap="none" dirty="0">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xmlns="" id="{84FEC0A0-EBC9-4B8E-8A69-A9F4999A4ADE}"/>
              </a:ext>
            </a:extLst>
          </p:cNvPr>
          <p:cNvPicPr>
            <a:picLocks noGrp="1" noChangeAspect="1"/>
          </p:cNvPicPr>
          <p:nvPr>
            <p:ph idx="1"/>
          </p:nvPr>
        </p:nvPicPr>
        <p:blipFill>
          <a:blip r:embed="rId2"/>
          <a:stretch>
            <a:fillRect/>
          </a:stretch>
        </p:blipFill>
        <p:spPr>
          <a:xfrm>
            <a:off x="5975797" y="1890884"/>
            <a:ext cx="3237527" cy="4351338"/>
          </a:xfrm>
          <a:prstGeom prst="rect">
            <a:avLst/>
          </a:prstGeom>
        </p:spPr>
      </p:pic>
      <p:sp>
        <p:nvSpPr>
          <p:cNvPr id="5" name="Rectangle 4">
            <a:extLst>
              <a:ext uri="{FF2B5EF4-FFF2-40B4-BE49-F238E27FC236}">
                <a16:creationId xmlns:a16="http://schemas.microsoft.com/office/drawing/2014/main" xmlns="" id="{74066369-DAFC-4B5B-BD7F-329D9DD832FE}"/>
              </a:ext>
            </a:extLst>
          </p:cNvPr>
          <p:cNvSpPr/>
          <p:nvPr/>
        </p:nvSpPr>
        <p:spPr>
          <a:xfrm>
            <a:off x="865947" y="2573836"/>
            <a:ext cx="4432916" cy="2739211"/>
          </a:xfrm>
          <a:prstGeom prst="rect">
            <a:avLst/>
          </a:prstGeom>
        </p:spPr>
        <p:txBody>
          <a:bodyPr wrap="square">
            <a:spAutoFit/>
          </a:bodyPr>
          <a:lstStyle/>
          <a:p>
            <a:pPr algn="just">
              <a:lnSpc>
                <a:spcPct val="200000"/>
              </a:lnSpc>
            </a:pPr>
            <a:r>
              <a:rPr lang="es-EC"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Es </a:t>
            </a:r>
            <a:r>
              <a:rPr lang="es-EC" dirty="0">
                <a:solidFill>
                  <a:prstClr val="black"/>
                </a:solidFill>
                <a:latin typeface="Arial" panose="020B0604020202020204" pitchFamily="34" charset="0"/>
                <a:ea typeface="Times New Roman" panose="02020603050405020304" pitchFamily="18" charset="0"/>
                <a:cs typeface="Arial" panose="020B0604020202020204" pitchFamily="34" charset="0"/>
              </a:rPr>
              <a:t>el tratamiento de los desechos infecciosos como la inactivación de la carga contaminante bacteriana y/o viral en la fuente </a:t>
            </a:r>
            <a:r>
              <a:rPr lang="es-EC"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generadora.</a:t>
            </a:r>
            <a:endParaRPr lang="es-EC" dirty="0">
              <a:solidFill>
                <a:prstClr val="black"/>
              </a:solidFill>
              <a:latin typeface="Arial" panose="020B0604020202020204" pitchFamily="34" charset="0"/>
            </a:endParaRPr>
          </a:p>
          <a:p>
            <a:endParaRPr lang="es-EC" sz="2000" dirty="0">
              <a:solidFill>
                <a:prstClr val="black"/>
              </a:solidFill>
              <a:latin typeface="Arial" panose="020B0604020202020204" pitchFamily="34" charset="0"/>
            </a:endParaRPr>
          </a:p>
          <a:p>
            <a:r>
              <a:rPr lang="es-EC" sz="800" dirty="0">
                <a:solidFill>
                  <a:prstClr val="black"/>
                </a:solidFill>
                <a:latin typeface="Arial" panose="020B0604020202020204" pitchFamily="34" charset="0"/>
              </a:rPr>
              <a:t>                                                                                                                                                                    </a:t>
            </a:r>
            <a:endParaRPr lang="en-US" sz="800" dirty="0">
              <a:solidFill>
                <a:prstClr val="black"/>
              </a:solidFill>
            </a:endParaRPr>
          </a:p>
        </p:txBody>
      </p:sp>
      <p:pic>
        <p:nvPicPr>
          <p:cNvPr id="3" name="Imagen 2"/>
          <p:cNvPicPr>
            <a:picLocks noChangeAspect="1"/>
          </p:cNvPicPr>
          <p:nvPr/>
        </p:nvPicPr>
        <p:blipFill>
          <a:blip r:embed="rId3"/>
          <a:stretch>
            <a:fillRect/>
          </a:stretch>
        </p:blipFill>
        <p:spPr>
          <a:xfrm>
            <a:off x="9213324" y="3709116"/>
            <a:ext cx="2837226" cy="2533106"/>
          </a:xfrm>
          <a:prstGeom prst="rect">
            <a:avLst/>
          </a:prstGeom>
        </p:spPr>
      </p:pic>
      <p:pic>
        <p:nvPicPr>
          <p:cNvPr id="7" name="Imagen 6"/>
          <p:cNvPicPr>
            <a:picLocks noChangeAspect="1"/>
          </p:cNvPicPr>
          <p:nvPr/>
        </p:nvPicPr>
        <p:blipFill>
          <a:blip r:embed="rId4"/>
          <a:stretch>
            <a:fillRect/>
          </a:stretch>
        </p:blipFill>
        <p:spPr>
          <a:xfrm>
            <a:off x="9213324" y="1890883"/>
            <a:ext cx="2837226" cy="1873211"/>
          </a:xfrm>
          <a:prstGeom prst="rect">
            <a:avLst/>
          </a:prstGeom>
        </p:spPr>
      </p:pic>
      <p:sp>
        <p:nvSpPr>
          <p:cNvPr id="8" name="Rectángulo 7"/>
          <p:cNvSpPr/>
          <p:nvPr/>
        </p:nvSpPr>
        <p:spPr>
          <a:xfrm>
            <a:off x="6873594" y="6433423"/>
            <a:ext cx="4205960" cy="256993"/>
          </a:xfrm>
          <a:prstGeom prst="rect">
            <a:avLst/>
          </a:prstGeom>
        </p:spPr>
        <p:txBody>
          <a:bodyPr wrap="none">
            <a:spAutoFit/>
          </a:bodyPr>
          <a:lstStyle/>
          <a:p>
            <a:pPr lvl="0" indent="180340">
              <a:lnSpc>
                <a:spcPct val="107000"/>
              </a:lnSpc>
            </a:pPr>
            <a:r>
              <a:rPr lang="es-ES" sz="1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Fuente: Centros Hospitalarios seleccionados del Cantón Quito.2018</a:t>
            </a:r>
            <a:endParaRPr lang="es-MX"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32044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407163-671D-4F33-9C29-108F709CF764}"/>
              </a:ext>
            </a:extLst>
          </p:cNvPr>
          <p:cNvSpPr>
            <a:spLocks noGrp="1"/>
          </p:cNvSpPr>
          <p:nvPr>
            <p:ph type="title"/>
          </p:nvPr>
        </p:nvSpPr>
        <p:spPr>
          <a:xfrm>
            <a:off x="553791" y="815076"/>
            <a:ext cx="4532586" cy="1049235"/>
          </a:xfrm>
        </p:spPr>
        <p:txBody>
          <a:bodyPr>
            <a:normAutofit/>
          </a:bodyPr>
          <a:lstStyle/>
          <a:p>
            <a:r>
              <a:rPr lang="es-EC" sz="2400" cap="none" dirty="0">
                <a:latin typeface="Arial" panose="020B0604020202020204" pitchFamily="34" charset="0"/>
                <a:cs typeface="Arial" panose="020B0604020202020204" pitchFamily="34" charset="0"/>
              </a:rPr>
              <a:t>Almacenamiento Final </a:t>
            </a:r>
            <a:endParaRPr lang="en-US" sz="2400" cap="none"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CE3D4136-68E7-4347-B43C-6D146C34852B}"/>
              </a:ext>
            </a:extLst>
          </p:cNvPr>
          <p:cNvSpPr>
            <a:spLocks noGrp="1"/>
          </p:cNvSpPr>
          <p:nvPr>
            <p:ph idx="1"/>
          </p:nvPr>
        </p:nvSpPr>
        <p:spPr>
          <a:xfrm>
            <a:off x="0" y="2015732"/>
            <a:ext cx="5409127" cy="2247175"/>
          </a:xfrm>
        </p:spPr>
        <p:txBody>
          <a:bodyPr>
            <a:normAutofit/>
          </a:bodyPr>
          <a:lstStyle/>
          <a:p>
            <a:pPr algn="just">
              <a:lnSpc>
                <a:spcPct val="220000"/>
              </a:lnSpc>
            </a:pPr>
            <a:r>
              <a:rPr lang="es-EC" sz="1900" dirty="0">
                <a:latin typeface="Arial" panose="020B0604020202020204" pitchFamily="34" charset="0"/>
                <a:cs typeface="Arial" panose="020B0604020202020204" pitchFamily="34" charset="0"/>
              </a:rPr>
              <a:t>Es el espacio destinado donde se reúnen todos lose </a:t>
            </a:r>
            <a:r>
              <a:rPr lang="es-EC" sz="1900" dirty="0" smtClean="0">
                <a:latin typeface="Arial" panose="020B0604020202020204" pitchFamily="34" charset="0"/>
                <a:cs typeface="Arial" panose="020B0604020202020204" pitchFamily="34" charset="0"/>
              </a:rPr>
              <a:t>desechos </a:t>
            </a:r>
            <a:r>
              <a:rPr lang="es-EC" sz="1900" dirty="0">
                <a:latin typeface="Arial" panose="020B0604020202020204" pitchFamily="34" charset="0"/>
                <a:cs typeface="Arial" panose="020B0604020202020204" pitchFamily="34" charset="0"/>
              </a:rPr>
              <a:t>del centro hospitalario previo su transporte a destino final </a:t>
            </a:r>
          </a:p>
          <a:p>
            <a:pPr>
              <a:lnSpc>
                <a:spcPct val="220000"/>
              </a:lnSpc>
            </a:pPr>
            <a:endParaRPr lang="es-EC" dirty="0"/>
          </a:p>
          <a:p>
            <a:endParaRPr lang="es-EC" dirty="0"/>
          </a:p>
          <a:p>
            <a:endParaRPr lang="es-EC" dirty="0"/>
          </a:p>
          <a:p>
            <a:endParaRPr lang="es-EC" dirty="0"/>
          </a:p>
          <a:p>
            <a:endParaRPr lang="es-EC" dirty="0"/>
          </a:p>
          <a:p>
            <a:pPr marL="0" indent="0">
              <a:buNone/>
            </a:pPr>
            <a:endParaRPr lang="es-EC" sz="1050" dirty="0"/>
          </a:p>
          <a:p>
            <a:pPr marL="0" indent="0">
              <a:buNone/>
            </a:pPr>
            <a:endParaRPr lang="es-EC" sz="1050" dirty="0"/>
          </a:p>
          <a:p>
            <a:pPr marL="0" indent="0">
              <a:buNone/>
            </a:pPr>
            <a:endParaRPr lang="es-EC" sz="1050" dirty="0"/>
          </a:p>
          <a:p>
            <a:endParaRPr lang="en-US" dirty="0"/>
          </a:p>
        </p:txBody>
      </p:sp>
      <p:pic>
        <p:nvPicPr>
          <p:cNvPr id="4" name="Picture 3">
            <a:extLst>
              <a:ext uri="{FF2B5EF4-FFF2-40B4-BE49-F238E27FC236}">
                <a16:creationId xmlns:a16="http://schemas.microsoft.com/office/drawing/2014/main" xmlns="" id="{30E3E488-70C3-45CE-B99B-25888FE2BD47}"/>
              </a:ext>
            </a:extLst>
          </p:cNvPr>
          <p:cNvPicPr>
            <a:picLocks noChangeAspect="1"/>
          </p:cNvPicPr>
          <p:nvPr/>
        </p:nvPicPr>
        <p:blipFill>
          <a:blip r:embed="rId2"/>
          <a:stretch>
            <a:fillRect/>
          </a:stretch>
        </p:blipFill>
        <p:spPr>
          <a:xfrm>
            <a:off x="9169757" y="1227200"/>
            <a:ext cx="2883371" cy="2738392"/>
          </a:xfrm>
          <a:prstGeom prst="rect">
            <a:avLst/>
          </a:prstGeom>
        </p:spPr>
      </p:pic>
      <p:pic>
        <p:nvPicPr>
          <p:cNvPr id="5" name="Imagen 4"/>
          <p:cNvPicPr>
            <a:picLocks noChangeAspect="1"/>
          </p:cNvPicPr>
          <p:nvPr/>
        </p:nvPicPr>
        <p:blipFill>
          <a:blip r:embed="rId3"/>
          <a:stretch>
            <a:fillRect/>
          </a:stretch>
        </p:blipFill>
        <p:spPr>
          <a:xfrm>
            <a:off x="9169757" y="3960045"/>
            <a:ext cx="2883371" cy="2283548"/>
          </a:xfrm>
          <a:prstGeom prst="rect">
            <a:avLst/>
          </a:prstGeom>
        </p:spPr>
      </p:pic>
      <p:pic>
        <p:nvPicPr>
          <p:cNvPr id="6" name="Imagen 5"/>
          <p:cNvPicPr>
            <a:picLocks noChangeAspect="1"/>
          </p:cNvPicPr>
          <p:nvPr/>
        </p:nvPicPr>
        <p:blipFill>
          <a:blip r:embed="rId4"/>
          <a:stretch>
            <a:fillRect/>
          </a:stretch>
        </p:blipFill>
        <p:spPr>
          <a:xfrm>
            <a:off x="5673569" y="1227200"/>
            <a:ext cx="3496188" cy="2424530"/>
          </a:xfrm>
          <a:prstGeom prst="rect">
            <a:avLst/>
          </a:prstGeom>
        </p:spPr>
      </p:pic>
      <p:pic>
        <p:nvPicPr>
          <p:cNvPr id="7" name="Imagen 6"/>
          <p:cNvPicPr>
            <a:picLocks noChangeAspect="1"/>
          </p:cNvPicPr>
          <p:nvPr/>
        </p:nvPicPr>
        <p:blipFill>
          <a:blip r:embed="rId5"/>
          <a:stretch>
            <a:fillRect/>
          </a:stretch>
        </p:blipFill>
        <p:spPr>
          <a:xfrm>
            <a:off x="5673569" y="3646183"/>
            <a:ext cx="3496188" cy="2597410"/>
          </a:xfrm>
          <a:prstGeom prst="rect">
            <a:avLst/>
          </a:prstGeom>
        </p:spPr>
      </p:pic>
      <p:pic>
        <p:nvPicPr>
          <p:cNvPr id="8" name="Imagen 7"/>
          <p:cNvPicPr>
            <a:picLocks noChangeAspect="1"/>
          </p:cNvPicPr>
          <p:nvPr/>
        </p:nvPicPr>
        <p:blipFill>
          <a:blip r:embed="rId6"/>
          <a:stretch>
            <a:fillRect/>
          </a:stretch>
        </p:blipFill>
        <p:spPr>
          <a:xfrm>
            <a:off x="6781152" y="6414736"/>
            <a:ext cx="4206605" cy="274344"/>
          </a:xfrm>
          <a:prstGeom prst="rect">
            <a:avLst/>
          </a:prstGeom>
        </p:spPr>
      </p:pic>
    </p:spTree>
    <p:extLst>
      <p:ext uri="{BB962C8B-B14F-4D97-AF65-F5344CB8AC3E}">
        <p14:creationId xmlns:p14="http://schemas.microsoft.com/office/powerpoint/2010/main" val="23108174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EF177F-8306-4F4D-B165-AF2C5D5BACD3}"/>
              </a:ext>
            </a:extLst>
          </p:cNvPr>
          <p:cNvSpPr>
            <a:spLocks noGrp="1"/>
          </p:cNvSpPr>
          <p:nvPr>
            <p:ph type="title"/>
          </p:nvPr>
        </p:nvSpPr>
        <p:spPr>
          <a:xfrm>
            <a:off x="669702" y="379516"/>
            <a:ext cx="6290440" cy="645909"/>
          </a:xfrm>
        </p:spPr>
        <p:txBody>
          <a:bodyPr>
            <a:normAutofit/>
          </a:bodyPr>
          <a:lstStyle/>
          <a:p>
            <a:r>
              <a:rPr lang="es-EC" sz="2400" cap="none" dirty="0">
                <a:latin typeface="Arial" panose="020B0604020202020204" pitchFamily="34" charset="0"/>
                <a:cs typeface="Arial" panose="020B0604020202020204" pitchFamily="34" charset="0"/>
              </a:rPr>
              <a:t>Tratamiento Externo y Disposición final </a:t>
            </a:r>
            <a:endParaRPr lang="en-US" sz="2400" cap="none"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698FBF9F-25CC-4484-9C30-07C299768348}"/>
              </a:ext>
            </a:extLst>
          </p:cNvPr>
          <p:cNvSpPr>
            <a:spLocks noGrp="1"/>
          </p:cNvSpPr>
          <p:nvPr>
            <p:ph idx="1"/>
          </p:nvPr>
        </p:nvSpPr>
        <p:spPr>
          <a:xfrm>
            <a:off x="669702" y="1321046"/>
            <a:ext cx="6887421" cy="444133"/>
          </a:xfrm>
        </p:spPr>
        <p:txBody>
          <a:bodyPr>
            <a:normAutofit fontScale="25000" lnSpcReduction="20000"/>
          </a:bodyPr>
          <a:lstStyle/>
          <a:p>
            <a:r>
              <a:rPr lang="es-EC" sz="7200" dirty="0">
                <a:latin typeface="Arial" panose="020B0604020202020204" pitchFamily="34" charset="0"/>
                <a:cs typeface="Arial" panose="020B0604020202020204" pitchFamily="34" charset="0"/>
              </a:rPr>
              <a:t>Empleo de métodos aprobados por la ley de gestión ambiental</a:t>
            </a:r>
          </a:p>
          <a:p>
            <a:endParaRPr lang="es-EC" dirty="0"/>
          </a:p>
          <a:p>
            <a:endParaRPr lang="es-EC" dirty="0"/>
          </a:p>
          <a:p>
            <a:endParaRPr lang="es-EC" dirty="0"/>
          </a:p>
          <a:p>
            <a:endParaRPr lang="es-EC" dirty="0"/>
          </a:p>
          <a:p>
            <a:endParaRPr lang="es-EC" dirty="0"/>
          </a:p>
          <a:p>
            <a:endParaRPr lang="es-EC" dirty="0"/>
          </a:p>
          <a:p>
            <a:endParaRPr lang="es-EC" dirty="0"/>
          </a:p>
          <a:p>
            <a:endParaRPr lang="es-EC" dirty="0"/>
          </a:p>
          <a:p>
            <a:endParaRPr lang="es-EC" dirty="0"/>
          </a:p>
          <a:p>
            <a:pPr marL="0" indent="0">
              <a:buNone/>
            </a:pPr>
            <a:endParaRPr lang="es-EC" dirty="0"/>
          </a:p>
          <a:p>
            <a:pPr marL="0" indent="0">
              <a:buNone/>
            </a:pPr>
            <a:endParaRPr lang="es-EC" dirty="0"/>
          </a:p>
          <a:p>
            <a:pPr marL="0" indent="0">
              <a:buNone/>
            </a:pPr>
            <a:r>
              <a:rPr lang="es-EC" dirty="0"/>
              <a:t>                                                                                                                                                                                                                                                                            </a:t>
            </a:r>
            <a:endParaRPr lang="es-EC" sz="1500" dirty="0"/>
          </a:p>
          <a:p>
            <a:pPr marL="0" indent="0">
              <a:buNone/>
            </a:pPr>
            <a:endParaRPr lang="es-EC" sz="1500" dirty="0"/>
          </a:p>
          <a:p>
            <a:endParaRPr lang="es-EC" dirty="0"/>
          </a:p>
          <a:p>
            <a:endParaRPr lang="es-EC" dirty="0"/>
          </a:p>
          <a:p>
            <a:endParaRPr lang="es-EC" dirty="0"/>
          </a:p>
          <a:p>
            <a:endParaRPr lang="en-US" dirty="0"/>
          </a:p>
        </p:txBody>
      </p:sp>
      <p:pic>
        <p:nvPicPr>
          <p:cNvPr id="4" name="Picture 3">
            <a:extLst>
              <a:ext uri="{FF2B5EF4-FFF2-40B4-BE49-F238E27FC236}">
                <a16:creationId xmlns:a16="http://schemas.microsoft.com/office/drawing/2014/main" xmlns="" id="{E106D804-B1AE-4C0E-B90C-1D627EF62773}"/>
              </a:ext>
            </a:extLst>
          </p:cNvPr>
          <p:cNvPicPr>
            <a:picLocks noChangeAspect="1"/>
          </p:cNvPicPr>
          <p:nvPr/>
        </p:nvPicPr>
        <p:blipFill>
          <a:blip r:embed="rId2"/>
          <a:stretch>
            <a:fillRect/>
          </a:stretch>
        </p:blipFill>
        <p:spPr>
          <a:xfrm>
            <a:off x="6168980" y="2033496"/>
            <a:ext cx="5447764" cy="3581693"/>
          </a:xfrm>
          <a:prstGeom prst="rect">
            <a:avLst/>
          </a:prstGeom>
        </p:spPr>
      </p:pic>
      <p:pic>
        <p:nvPicPr>
          <p:cNvPr id="5" name="Picture 4">
            <a:extLst>
              <a:ext uri="{FF2B5EF4-FFF2-40B4-BE49-F238E27FC236}">
                <a16:creationId xmlns:a16="http://schemas.microsoft.com/office/drawing/2014/main" xmlns="" id="{7F86CC1E-48F9-4CFE-8F54-3502507AF03F}"/>
              </a:ext>
            </a:extLst>
          </p:cNvPr>
          <p:cNvPicPr>
            <a:picLocks noChangeAspect="1"/>
          </p:cNvPicPr>
          <p:nvPr/>
        </p:nvPicPr>
        <p:blipFill>
          <a:blip r:embed="rId3"/>
          <a:stretch>
            <a:fillRect/>
          </a:stretch>
        </p:blipFill>
        <p:spPr>
          <a:xfrm>
            <a:off x="528552" y="2033496"/>
            <a:ext cx="5335628" cy="3581693"/>
          </a:xfrm>
          <a:prstGeom prst="rect">
            <a:avLst/>
          </a:prstGeom>
        </p:spPr>
      </p:pic>
      <p:sp>
        <p:nvSpPr>
          <p:cNvPr id="6" name="Rectángulo 5"/>
          <p:cNvSpPr/>
          <p:nvPr/>
        </p:nvSpPr>
        <p:spPr>
          <a:xfrm>
            <a:off x="4349438" y="5780682"/>
            <a:ext cx="3029484" cy="300082"/>
          </a:xfrm>
          <a:prstGeom prst="rect">
            <a:avLst/>
          </a:prstGeom>
        </p:spPr>
        <p:txBody>
          <a:bodyPr wrap="none">
            <a:spAutoFit/>
          </a:bodyPr>
          <a:lstStyle/>
          <a:p>
            <a:pPr lvl="0">
              <a:lnSpc>
                <a:spcPct val="90000"/>
              </a:lnSpc>
              <a:spcBef>
                <a:spcPts val="1000"/>
              </a:spcBef>
            </a:pPr>
            <a:r>
              <a:rPr lang="es-EC" sz="1500" dirty="0">
                <a:solidFill>
                  <a:prstClr val="black"/>
                </a:solidFill>
              </a:rPr>
              <a:t>Fuente: El diario Manabí enero 2018</a:t>
            </a:r>
          </a:p>
        </p:txBody>
      </p:sp>
    </p:spTree>
    <p:extLst>
      <p:ext uri="{BB962C8B-B14F-4D97-AF65-F5344CB8AC3E}">
        <p14:creationId xmlns:p14="http://schemas.microsoft.com/office/powerpoint/2010/main" val="13481948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D23019-2108-4067-95FB-76539DBC4BF0}"/>
              </a:ext>
            </a:extLst>
          </p:cNvPr>
          <p:cNvSpPr>
            <a:spLocks noGrp="1"/>
          </p:cNvSpPr>
          <p:nvPr>
            <p:ph type="title"/>
          </p:nvPr>
        </p:nvSpPr>
        <p:spPr>
          <a:xfrm>
            <a:off x="539030" y="146596"/>
            <a:ext cx="5076159" cy="780683"/>
          </a:xfrm>
        </p:spPr>
        <p:txBody>
          <a:bodyPr>
            <a:normAutofit/>
          </a:bodyPr>
          <a:lstStyle/>
          <a:p>
            <a:r>
              <a:rPr lang="es-EC" sz="2400" cap="none" dirty="0">
                <a:latin typeface="Arial" panose="020B0604020202020204" pitchFamily="34" charset="0"/>
                <a:cs typeface="Arial" panose="020B0604020202020204" pitchFamily="34" charset="0"/>
              </a:rPr>
              <a:t>Ciclo de Vida</a:t>
            </a:r>
            <a:r>
              <a:rPr lang="es-EC" sz="2400" dirty="0">
                <a:latin typeface="Arial" panose="020B0604020202020204" pitchFamily="34" charset="0"/>
                <a:cs typeface="Arial" panose="020B0604020202020204" pitchFamily="34" charset="0"/>
              </a:rPr>
              <a:t/>
            </a:r>
            <a:br>
              <a:rPr lang="es-EC" sz="2400" dirty="0">
                <a:latin typeface="Arial" panose="020B0604020202020204" pitchFamily="34" charset="0"/>
                <a:cs typeface="Arial" panose="020B0604020202020204" pitchFamily="34" charset="0"/>
              </a:rPr>
            </a:br>
            <a:r>
              <a:rPr lang="es-EC" sz="2400" cap="none" dirty="0" smtClean="0">
                <a:latin typeface="Arial" panose="020B0604020202020204" pitchFamily="34" charset="0"/>
                <a:cs typeface="Arial" panose="020B0604020202020204" pitchFamily="34" charset="0"/>
              </a:rPr>
              <a:t>Definición.</a:t>
            </a:r>
            <a:endParaRPr lang="en-US" sz="2400" dirty="0">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xmlns="" id="{01450741-BF19-4677-A56C-E88A13920E81}"/>
              </a:ext>
            </a:extLst>
          </p:cNvPr>
          <p:cNvPicPr>
            <a:picLocks noGrp="1" noChangeAspect="1"/>
          </p:cNvPicPr>
          <p:nvPr>
            <p:ph idx="1"/>
          </p:nvPr>
        </p:nvPicPr>
        <p:blipFill>
          <a:blip r:embed="rId2"/>
          <a:stretch>
            <a:fillRect/>
          </a:stretch>
        </p:blipFill>
        <p:spPr>
          <a:xfrm>
            <a:off x="1977996" y="2356835"/>
            <a:ext cx="7760050" cy="3765331"/>
          </a:xfrm>
          <a:prstGeom prst="rect">
            <a:avLst/>
          </a:prstGeom>
        </p:spPr>
      </p:pic>
      <p:sp>
        <p:nvSpPr>
          <p:cNvPr id="3" name="Rectángulo 2"/>
          <p:cNvSpPr/>
          <p:nvPr/>
        </p:nvSpPr>
        <p:spPr>
          <a:xfrm>
            <a:off x="770849" y="1180392"/>
            <a:ext cx="11129229" cy="923330"/>
          </a:xfrm>
          <a:prstGeom prst="rect">
            <a:avLst/>
          </a:prstGeom>
        </p:spPr>
        <p:txBody>
          <a:bodyPr wrap="square">
            <a:spAutoFit/>
          </a:bodyPr>
          <a:lstStyle/>
          <a:p>
            <a:pPr algn="just"/>
            <a:r>
              <a:rPr lang="es-ES" dirty="0">
                <a:latin typeface="Arial" panose="020B0604020202020204" pitchFamily="34" charset="0"/>
                <a:ea typeface="Times New Roman" panose="02020603050405020304" pitchFamily="18" charset="0"/>
              </a:rPr>
              <a:t>Según </a:t>
            </a:r>
            <a:r>
              <a:rPr lang="es-MX" dirty="0">
                <a:latin typeface="Arial" panose="020B0604020202020204" pitchFamily="34" charset="0"/>
                <a:ea typeface="Times New Roman" panose="02020603050405020304" pitchFamily="18" charset="0"/>
              </a:rPr>
              <a:t>(Haya Leiva, 2016, pág. 4)</a:t>
            </a:r>
            <a:r>
              <a:rPr lang="es-ES" dirty="0">
                <a:latin typeface="Arial" panose="020B0604020202020204" pitchFamily="34" charset="0"/>
                <a:ea typeface="Times New Roman" panose="02020603050405020304" pitchFamily="18" charset="0"/>
              </a:rPr>
              <a:t>, el análisis del ciclo de vida es “una herramienta de gestión medioambiental cuya finalidad es analizar de forma objetiva, sistemática y científica, el impacto ambiental originado por un proceso/producto durante su ciclo de vida completo”</a:t>
            </a:r>
            <a:endParaRPr lang="es-MX" dirty="0"/>
          </a:p>
        </p:txBody>
      </p:sp>
      <p:sp>
        <p:nvSpPr>
          <p:cNvPr id="5" name="Rectángulo 4"/>
          <p:cNvSpPr/>
          <p:nvPr/>
        </p:nvSpPr>
        <p:spPr>
          <a:xfrm>
            <a:off x="2143804" y="6122166"/>
            <a:ext cx="7594242" cy="507831"/>
          </a:xfrm>
          <a:prstGeom prst="rect">
            <a:avLst/>
          </a:prstGeom>
        </p:spPr>
        <p:txBody>
          <a:bodyPr wrap="square">
            <a:spAutoFit/>
          </a:bodyPr>
          <a:lstStyle/>
          <a:p>
            <a:pPr lvl="0" indent="180340" algn="ctr">
              <a:lnSpc>
                <a:spcPct val="150000"/>
              </a:lnSpc>
            </a:pPr>
            <a:endParaRPr lang="es-ES" sz="1000" dirty="0">
              <a:solidFill>
                <a:prstClr val="black"/>
              </a:solidFill>
              <a:latin typeface="Arial" panose="020B0604020202020204" pitchFamily="34" charset="0"/>
              <a:ea typeface="Times New Roman" panose="02020603050405020304" pitchFamily="18" charset="0"/>
            </a:endParaRPr>
          </a:p>
          <a:p>
            <a:pPr lvl="0" indent="180340" algn="ctr">
              <a:lnSpc>
                <a:spcPct val="150000"/>
              </a:lnSpc>
            </a:pPr>
            <a:r>
              <a:rPr lang="es-ES" sz="800" dirty="0" err="1">
                <a:solidFill>
                  <a:prstClr val="black"/>
                </a:solidFill>
                <a:latin typeface="Arial" panose="020B0604020202020204" pitchFamily="34" charset="0"/>
                <a:ea typeface="Times New Roman" panose="02020603050405020304" pitchFamily="18" charset="0"/>
              </a:rPr>
              <a:t>Fuente:http</a:t>
            </a:r>
            <a:r>
              <a:rPr lang="es-ES" sz="800" dirty="0">
                <a:solidFill>
                  <a:prstClr val="black"/>
                </a:solidFill>
                <a:latin typeface="Arial" panose="020B0604020202020204" pitchFamily="34" charset="0"/>
                <a:ea typeface="Times New Roman" panose="02020603050405020304" pitchFamily="18" charset="0"/>
              </a:rPr>
              <a:t>://</a:t>
            </a:r>
            <a:r>
              <a:rPr lang="es-ES" sz="800" dirty="0" smtClean="0">
                <a:solidFill>
                  <a:prstClr val="black"/>
                </a:solidFill>
                <a:latin typeface="Arial" panose="020B0604020202020204" pitchFamily="34" charset="0"/>
                <a:ea typeface="Times New Roman" panose="02020603050405020304" pitchFamily="18" charset="0"/>
              </a:rPr>
              <a:t>www.seguridadpublica.go.cr/ministerio/gestion%20ambiental/aprendaos/buenas%20praccas%20ambientales/Analisis-Ciclo-de-Vida.pdf</a:t>
            </a:r>
            <a:r>
              <a:rPr lang="es-ES" sz="800" dirty="0">
                <a:solidFill>
                  <a:prstClr val="black"/>
                </a:solidFill>
                <a:latin typeface="Arial" panose="020B0604020202020204" pitchFamily="34" charset="0"/>
                <a:ea typeface="Times New Roman" panose="02020603050405020304" pitchFamily="18" charset="0"/>
              </a:rPr>
              <a:t>.</a:t>
            </a:r>
            <a:endParaRPr lang="en-US" sz="800" dirty="0">
              <a:solidFill>
                <a:prstClr val="black"/>
              </a:solidFill>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6382477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22BBD9-1160-4EE2-B500-71F9A8BBC2A9}"/>
              </a:ext>
            </a:extLst>
          </p:cNvPr>
          <p:cNvSpPr>
            <a:spLocks noGrp="1"/>
          </p:cNvSpPr>
          <p:nvPr>
            <p:ph type="title"/>
          </p:nvPr>
        </p:nvSpPr>
        <p:spPr>
          <a:xfrm>
            <a:off x="2717441" y="340879"/>
            <a:ext cx="7031864" cy="740946"/>
          </a:xfrm>
        </p:spPr>
        <p:txBody>
          <a:bodyPr>
            <a:normAutofit/>
          </a:bodyPr>
          <a:lstStyle/>
          <a:p>
            <a:pPr algn="ctr"/>
            <a:r>
              <a:rPr lang="es-EC" sz="2400" cap="none" dirty="0">
                <a:latin typeface="Arial" panose="020B0604020202020204" pitchFamily="34" charset="0"/>
                <a:cs typeface="Arial" panose="020B0604020202020204" pitchFamily="34" charset="0"/>
              </a:rPr>
              <a:t>Impacto Ambiental en la Actividad Sanitaria </a:t>
            </a:r>
            <a:endParaRPr lang="en-US" sz="2400" cap="none"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14EC3451-3757-4A39-814A-06F659DBC792}"/>
              </a:ext>
            </a:extLst>
          </p:cNvPr>
          <p:cNvPicPr>
            <a:picLocks noChangeAspect="1"/>
          </p:cNvPicPr>
          <p:nvPr/>
        </p:nvPicPr>
        <p:blipFill>
          <a:blip r:embed="rId2"/>
          <a:stretch>
            <a:fillRect/>
          </a:stretch>
        </p:blipFill>
        <p:spPr>
          <a:xfrm>
            <a:off x="2717441" y="1081825"/>
            <a:ext cx="7031865" cy="4881093"/>
          </a:xfrm>
          <a:prstGeom prst="rect">
            <a:avLst/>
          </a:prstGeom>
        </p:spPr>
      </p:pic>
      <p:sp>
        <p:nvSpPr>
          <p:cNvPr id="5" name="Rectángulo 4"/>
          <p:cNvSpPr/>
          <p:nvPr/>
        </p:nvSpPr>
        <p:spPr>
          <a:xfrm>
            <a:off x="2326783" y="6369022"/>
            <a:ext cx="7152067" cy="230832"/>
          </a:xfrm>
          <a:prstGeom prst="rect">
            <a:avLst/>
          </a:prstGeom>
        </p:spPr>
        <p:txBody>
          <a:bodyPr wrap="square">
            <a:spAutoFit/>
          </a:bodyPr>
          <a:lstStyle/>
          <a:p>
            <a:pPr lvl="0">
              <a:lnSpc>
                <a:spcPct val="90000"/>
              </a:lnSpc>
              <a:spcBef>
                <a:spcPts val="1000"/>
              </a:spcBef>
            </a:pPr>
            <a:r>
              <a:rPr lang="es-EC" sz="1000" i="1" dirty="0" smtClean="0">
                <a:solidFill>
                  <a:prstClr val="black"/>
                </a:solidFill>
                <a:latin typeface="Arial" panose="020B0604020202020204" pitchFamily="34" charset="0"/>
                <a:ea typeface="Times New Roman" panose="02020603050405020304" pitchFamily="18" charset="0"/>
              </a:rPr>
              <a:t>Fuente</a:t>
            </a:r>
            <a:r>
              <a:rPr lang="es-EC" sz="1000" i="1" dirty="0">
                <a:solidFill>
                  <a:prstClr val="black"/>
                </a:solidFill>
                <a:latin typeface="Arial" panose="020B0604020202020204" pitchFamily="34" charset="0"/>
                <a:ea typeface="Times New Roman" panose="02020603050405020304" pitchFamily="18" charset="0"/>
              </a:rPr>
              <a:t>: </a:t>
            </a:r>
            <a:r>
              <a:rPr lang="es-MX" sz="1000" i="1" dirty="0" err="1">
                <a:solidFill>
                  <a:prstClr val="black"/>
                </a:solidFill>
                <a:latin typeface="Arial" panose="020B0604020202020204" pitchFamily="34" charset="0"/>
                <a:ea typeface="Times New Roman" panose="02020603050405020304" pitchFamily="18" charset="0"/>
              </a:rPr>
              <a:t>Bambarén-Alatrista</a:t>
            </a:r>
            <a:r>
              <a:rPr lang="es-MX" sz="1000" i="1" dirty="0">
                <a:solidFill>
                  <a:prstClr val="black"/>
                </a:solidFill>
                <a:latin typeface="Arial" panose="020B0604020202020204" pitchFamily="34" charset="0"/>
                <a:ea typeface="Times New Roman" panose="02020603050405020304" pitchFamily="18" charset="0"/>
              </a:rPr>
              <a:t>, Impacto ambiental de la operación de un Hospital Público en la ciudad de Lima-Perú. 2014</a:t>
            </a:r>
            <a:endParaRPr lang="en-US" sz="1000" i="1" dirty="0">
              <a:solidFill>
                <a:prstClr val="black"/>
              </a:solidFill>
            </a:endParaRPr>
          </a:p>
        </p:txBody>
      </p:sp>
    </p:spTree>
    <p:extLst>
      <p:ext uri="{BB962C8B-B14F-4D97-AF65-F5344CB8AC3E}">
        <p14:creationId xmlns:p14="http://schemas.microsoft.com/office/powerpoint/2010/main" val="26183894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DA725A-2137-4AF5-976B-22742AF3A84C}"/>
              </a:ext>
            </a:extLst>
          </p:cNvPr>
          <p:cNvSpPr>
            <a:spLocks noGrp="1"/>
          </p:cNvSpPr>
          <p:nvPr>
            <p:ph type="title"/>
          </p:nvPr>
        </p:nvSpPr>
        <p:spPr>
          <a:xfrm>
            <a:off x="1378040" y="513254"/>
            <a:ext cx="8886422" cy="586989"/>
          </a:xfrm>
        </p:spPr>
        <p:txBody>
          <a:bodyPr>
            <a:normAutofit fontScale="90000"/>
          </a:bodyPr>
          <a:lstStyle/>
          <a:p>
            <a:pPr algn="ctr">
              <a:lnSpc>
                <a:spcPct val="200000"/>
              </a:lnSpc>
              <a:spcAft>
                <a:spcPts val="0"/>
              </a:spcAft>
            </a:pPr>
            <a:r>
              <a:rPr lang="es-ES" sz="2400" cap="none" dirty="0">
                <a:latin typeface="Arial" panose="020B0604020202020204" pitchFamily="34" charset="0"/>
                <a:ea typeface="MS Gothic" panose="020B0609070205080204" pitchFamily="49" charset="-128"/>
                <a:cs typeface="Cambria" panose="02040503050406030204" pitchFamily="18" charset="0"/>
              </a:rPr>
              <a:t>Estrategias para el Manejo Sustentable de los Desechos </a:t>
            </a:r>
            <a:r>
              <a:rPr lang="es-ES" sz="2400" cap="none" dirty="0" smtClean="0">
                <a:latin typeface="Arial" panose="020B0604020202020204" pitchFamily="34" charset="0"/>
                <a:ea typeface="MS Gothic" panose="020B0609070205080204" pitchFamily="49" charset="-128"/>
                <a:cs typeface="Cambria" panose="02040503050406030204" pitchFamily="18" charset="0"/>
              </a:rPr>
              <a:t>Sanitarios</a:t>
            </a:r>
            <a:endParaRPr lang="en-US" sz="2400" dirty="0"/>
          </a:p>
        </p:txBody>
      </p:sp>
      <p:pic>
        <p:nvPicPr>
          <p:cNvPr id="4" name="Picture 3">
            <a:extLst>
              <a:ext uri="{FF2B5EF4-FFF2-40B4-BE49-F238E27FC236}">
                <a16:creationId xmlns:a16="http://schemas.microsoft.com/office/drawing/2014/main" xmlns="" id="{55DAF07B-9B84-4DC7-A2B6-4D67CAF0D632}"/>
              </a:ext>
            </a:extLst>
          </p:cNvPr>
          <p:cNvPicPr>
            <a:picLocks noChangeAspect="1"/>
          </p:cNvPicPr>
          <p:nvPr/>
        </p:nvPicPr>
        <p:blipFill>
          <a:blip r:embed="rId2"/>
          <a:stretch>
            <a:fillRect/>
          </a:stretch>
        </p:blipFill>
        <p:spPr>
          <a:xfrm>
            <a:off x="540913" y="1531779"/>
            <a:ext cx="6400800" cy="4418259"/>
          </a:xfrm>
          <a:prstGeom prst="rect">
            <a:avLst/>
          </a:prstGeom>
        </p:spPr>
      </p:pic>
      <p:sp>
        <p:nvSpPr>
          <p:cNvPr id="5" name="Rectángulo 4"/>
          <p:cNvSpPr/>
          <p:nvPr/>
        </p:nvSpPr>
        <p:spPr>
          <a:xfrm>
            <a:off x="798490" y="6381574"/>
            <a:ext cx="11393510" cy="323165"/>
          </a:xfrm>
          <a:prstGeom prst="rect">
            <a:avLst/>
          </a:prstGeom>
        </p:spPr>
        <p:txBody>
          <a:bodyPr wrap="square">
            <a:spAutoFit/>
          </a:bodyPr>
          <a:lstStyle/>
          <a:p>
            <a:pPr lvl="0" algn="just">
              <a:lnSpc>
                <a:spcPct val="150000"/>
              </a:lnSpc>
              <a:spcBef>
                <a:spcPts val="1000"/>
              </a:spcBef>
            </a:pPr>
            <a:r>
              <a:rPr lang="es-EC" sz="1000" i="1" dirty="0">
                <a:solidFill>
                  <a:prstClr val="black"/>
                </a:solidFill>
                <a:latin typeface="Arial" panose="020B0604020202020204" pitchFamily="34" charset="0"/>
                <a:ea typeface="Times New Roman" panose="02020603050405020304" pitchFamily="18" charset="0"/>
              </a:rPr>
              <a:t>Fuente: Adaptado de Guía Sectorial de Producción más Limpia: Hospitales, Clínicas y Centros de Salud. Centro Nacional de Producción más Limpia y Tecnología Ambientales. Colombia.</a:t>
            </a:r>
            <a:endParaRPr lang="en-US" sz="1000" i="1" dirty="0">
              <a:solidFill>
                <a:prstClr val="black"/>
              </a:solidFill>
              <a:latin typeface="Arial" panose="020B0604020202020204" pitchFamily="34" charset="0"/>
              <a:ea typeface="Times New Roman" panose="02020603050405020304" pitchFamily="18" charset="0"/>
            </a:endParaRPr>
          </a:p>
        </p:txBody>
      </p:sp>
      <p:pic>
        <p:nvPicPr>
          <p:cNvPr id="3" name="Imagen 2"/>
          <p:cNvPicPr>
            <a:picLocks noChangeAspect="1"/>
          </p:cNvPicPr>
          <p:nvPr/>
        </p:nvPicPr>
        <p:blipFill>
          <a:blip r:embed="rId3"/>
          <a:stretch>
            <a:fillRect/>
          </a:stretch>
        </p:blipFill>
        <p:spPr>
          <a:xfrm>
            <a:off x="6941713" y="3116687"/>
            <a:ext cx="5087155" cy="2833351"/>
          </a:xfrm>
          <a:prstGeom prst="rect">
            <a:avLst/>
          </a:prstGeom>
        </p:spPr>
      </p:pic>
    </p:spTree>
    <p:extLst>
      <p:ext uri="{BB962C8B-B14F-4D97-AF65-F5344CB8AC3E}">
        <p14:creationId xmlns:p14="http://schemas.microsoft.com/office/powerpoint/2010/main" val="27810713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631064" y="2189409"/>
            <a:ext cx="2175596" cy="923330"/>
          </a:xfrm>
          <a:prstGeom prst="rect">
            <a:avLst/>
          </a:prstGeom>
          <a:noFill/>
          <a:ln w="3175">
            <a:solidFill>
              <a:schemeClr val="tx1"/>
            </a:solidFill>
          </a:ln>
        </p:spPr>
        <p:txBody>
          <a:bodyPr wrap="none" rtlCol="0">
            <a:spAutoFit/>
          </a:bodyPr>
          <a:lstStyle/>
          <a:p>
            <a:r>
              <a:rPr lang="es-MX" dirty="0" smtClean="0"/>
              <a:t>Manejo de desechos </a:t>
            </a:r>
          </a:p>
          <a:p>
            <a:r>
              <a:rPr lang="es-MX" dirty="0" smtClean="0"/>
              <a:t>sanitarios</a:t>
            </a:r>
          </a:p>
          <a:p>
            <a:endParaRPr lang="es-MX" dirty="0"/>
          </a:p>
        </p:txBody>
      </p:sp>
      <p:sp>
        <p:nvSpPr>
          <p:cNvPr id="6" name="Flecha derecha 5"/>
          <p:cNvSpPr/>
          <p:nvPr/>
        </p:nvSpPr>
        <p:spPr>
          <a:xfrm>
            <a:off x="2923504" y="2432133"/>
            <a:ext cx="927279" cy="4378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p:cNvSpPr txBox="1"/>
          <p:nvPr/>
        </p:nvSpPr>
        <p:spPr>
          <a:xfrm>
            <a:off x="4382357" y="1843861"/>
            <a:ext cx="2106923" cy="369332"/>
          </a:xfrm>
          <a:prstGeom prst="rect">
            <a:avLst/>
          </a:prstGeom>
          <a:noFill/>
        </p:spPr>
        <p:txBody>
          <a:bodyPr wrap="none" rtlCol="0">
            <a:spAutoFit/>
          </a:bodyPr>
          <a:lstStyle/>
          <a:p>
            <a:r>
              <a:rPr lang="es-MX" dirty="0" smtClean="0"/>
              <a:t>Accidentes laborales</a:t>
            </a:r>
            <a:endParaRPr lang="es-MX" dirty="0"/>
          </a:p>
        </p:txBody>
      </p:sp>
      <p:sp>
        <p:nvSpPr>
          <p:cNvPr id="8" name="CuadroTexto 7"/>
          <p:cNvSpPr txBox="1"/>
          <p:nvPr/>
        </p:nvSpPr>
        <p:spPr>
          <a:xfrm>
            <a:off x="4391696" y="2247467"/>
            <a:ext cx="2957156" cy="369332"/>
          </a:xfrm>
          <a:prstGeom prst="rect">
            <a:avLst/>
          </a:prstGeom>
          <a:noFill/>
        </p:spPr>
        <p:txBody>
          <a:bodyPr wrap="none" rtlCol="0">
            <a:spAutoFit/>
          </a:bodyPr>
          <a:lstStyle/>
          <a:p>
            <a:r>
              <a:rPr lang="es-MX" dirty="0" smtClean="0"/>
              <a:t>Enfermedades Ocupacionales</a:t>
            </a:r>
            <a:endParaRPr lang="es-MX" dirty="0"/>
          </a:p>
        </p:txBody>
      </p:sp>
      <p:sp>
        <p:nvSpPr>
          <p:cNvPr id="9" name="Abrir llave 8"/>
          <p:cNvSpPr/>
          <p:nvPr/>
        </p:nvSpPr>
        <p:spPr>
          <a:xfrm>
            <a:off x="3940935" y="1841679"/>
            <a:ext cx="360609" cy="166137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1" name="CuadroTexto 10"/>
          <p:cNvSpPr txBox="1"/>
          <p:nvPr/>
        </p:nvSpPr>
        <p:spPr>
          <a:xfrm>
            <a:off x="4391696" y="2651073"/>
            <a:ext cx="1948803" cy="369332"/>
          </a:xfrm>
          <a:prstGeom prst="rect">
            <a:avLst/>
          </a:prstGeom>
          <a:noFill/>
        </p:spPr>
        <p:txBody>
          <a:bodyPr wrap="none" rtlCol="0">
            <a:spAutoFit/>
          </a:bodyPr>
          <a:lstStyle/>
          <a:p>
            <a:r>
              <a:rPr lang="es-MX" dirty="0" smtClean="0"/>
              <a:t>Impacto ambiental</a:t>
            </a:r>
            <a:endParaRPr lang="es-MX" dirty="0"/>
          </a:p>
        </p:txBody>
      </p:sp>
      <p:sp>
        <p:nvSpPr>
          <p:cNvPr id="12" name="CuadroTexto 11"/>
          <p:cNvSpPr txBox="1"/>
          <p:nvPr/>
        </p:nvSpPr>
        <p:spPr>
          <a:xfrm>
            <a:off x="4391696" y="3054679"/>
            <a:ext cx="2871555" cy="369332"/>
          </a:xfrm>
          <a:prstGeom prst="rect">
            <a:avLst/>
          </a:prstGeom>
          <a:noFill/>
        </p:spPr>
        <p:txBody>
          <a:bodyPr wrap="none" rtlCol="0">
            <a:spAutoFit/>
          </a:bodyPr>
          <a:lstStyle/>
          <a:p>
            <a:r>
              <a:rPr lang="es-MX" dirty="0" smtClean="0"/>
              <a:t>Deterioro de la salud pública</a:t>
            </a:r>
            <a:endParaRPr lang="es-MX" dirty="0"/>
          </a:p>
        </p:txBody>
      </p:sp>
      <p:sp>
        <p:nvSpPr>
          <p:cNvPr id="14" name="CuadroTexto 13"/>
          <p:cNvSpPr txBox="1"/>
          <p:nvPr/>
        </p:nvSpPr>
        <p:spPr>
          <a:xfrm>
            <a:off x="631064" y="6336406"/>
            <a:ext cx="2339230" cy="276999"/>
          </a:xfrm>
          <a:prstGeom prst="rect">
            <a:avLst/>
          </a:prstGeom>
          <a:noFill/>
        </p:spPr>
        <p:txBody>
          <a:bodyPr wrap="none" rtlCol="0">
            <a:spAutoFit/>
          </a:bodyPr>
          <a:lstStyle/>
          <a:p>
            <a:r>
              <a:rPr lang="es-MX" sz="1200" i="1" dirty="0" smtClean="0"/>
              <a:t>Fuente: </a:t>
            </a:r>
            <a:r>
              <a:rPr lang="es-MX" sz="1200" i="1" dirty="0" err="1" smtClean="0"/>
              <a:t>Valdominos</a:t>
            </a:r>
            <a:r>
              <a:rPr lang="es-MX" sz="1200" i="1" dirty="0" smtClean="0"/>
              <a:t> 2013.pág. 131</a:t>
            </a:r>
            <a:endParaRPr lang="es-MX" sz="1200" i="1" dirty="0"/>
          </a:p>
        </p:txBody>
      </p:sp>
      <p:sp>
        <p:nvSpPr>
          <p:cNvPr id="15" name="Flecha derecha 14"/>
          <p:cNvSpPr/>
          <p:nvPr/>
        </p:nvSpPr>
        <p:spPr>
          <a:xfrm>
            <a:off x="7348852" y="2449270"/>
            <a:ext cx="927279" cy="4036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CuadroTexto 15"/>
          <p:cNvSpPr txBox="1"/>
          <p:nvPr/>
        </p:nvSpPr>
        <p:spPr>
          <a:xfrm>
            <a:off x="8368900" y="2327907"/>
            <a:ext cx="1379545" cy="646331"/>
          </a:xfrm>
          <a:prstGeom prst="rect">
            <a:avLst/>
          </a:prstGeom>
          <a:noFill/>
        </p:spPr>
        <p:txBody>
          <a:bodyPr wrap="none" rtlCol="0">
            <a:spAutoFit/>
          </a:bodyPr>
          <a:lstStyle/>
          <a:p>
            <a:r>
              <a:rPr lang="es-MX" dirty="0" smtClean="0"/>
              <a:t>Instituciones</a:t>
            </a:r>
          </a:p>
          <a:p>
            <a:r>
              <a:rPr lang="es-MX" dirty="0" smtClean="0"/>
              <a:t> de Salud</a:t>
            </a:r>
            <a:endParaRPr lang="es-MX" dirty="0"/>
          </a:p>
        </p:txBody>
      </p:sp>
      <p:sp>
        <p:nvSpPr>
          <p:cNvPr id="17" name="CuadroTexto 16"/>
          <p:cNvSpPr txBox="1"/>
          <p:nvPr/>
        </p:nvSpPr>
        <p:spPr>
          <a:xfrm>
            <a:off x="9748445" y="1669685"/>
            <a:ext cx="2549096" cy="1754326"/>
          </a:xfrm>
          <a:prstGeom prst="rect">
            <a:avLst/>
          </a:prstGeom>
          <a:noFill/>
        </p:spPr>
        <p:txBody>
          <a:bodyPr wrap="none" rtlCol="0">
            <a:spAutoFit/>
          </a:bodyPr>
          <a:lstStyle/>
          <a:p>
            <a:r>
              <a:rPr lang="es-MX" dirty="0" smtClean="0"/>
              <a:t>Informar</a:t>
            </a:r>
          </a:p>
          <a:p>
            <a:endParaRPr lang="es-MX" dirty="0" smtClean="0"/>
          </a:p>
          <a:p>
            <a:r>
              <a:rPr lang="es-MX" dirty="0" smtClean="0"/>
              <a:t>Reducir los riesgos</a:t>
            </a:r>
          </a:p>
          <a:p>
            <a:endParaRPr lang="es-MX" dirty="0" smtClean="0"/>
          </a:p>
          <a:p>
            <a:r>
              <a:rPr lang="es-MX" dirty="0" smtClean="0"/>
              <a:t>Prevenir posibles riesgos </a:t>
            </a:r>
          </a:p>
          <a:p>
            <a:r>
              <a:rPr lang="es-MX" dirty="0" smtClean="0"/>
              <a:t>ocupacionales</a:t>
            </a:r>
          </a:p>
        </p:txBody>
      </p:sp>
      <p:sp>
        <p:nvSpPr>
          <p:cNvPr id="18" name="Abrir llave 17"/>
          <p:cNvSpPr/>
          <p:nvPr/>
        </p:nvSpPr>
        <p:spPr>
          <a:xfrm>
            <a:off x="9685265" y="1569248"/>
            <a:ext cx="148781" cy="216365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9" name="Rectángulo 18"/>
          <p:cNvSpPr/>
          <p:nvPr/>
        </p:nvSpPr>
        <p:spPr>
          <a:xfrm>
            <a:off x="631064" y="4975195"/>
            <a:ext cx="11075832" cy="923330"/>
          </a:xfrm>
          <a:prstGeom prst="rect">
            <a:avLst/>
          </a:prstGeom>
        </p:spPr>
        <p:txBody>
          <a:bodyPr wrap="square">
            <a:spAutoFit/>
          </a:bodyPr>
          <a:lstStyle/>
          <a:p>
            <a:pPr algn="just"/>
            <a:r>
              <a:rPr lang="es-EC" dirty="0">
                <a:ea typeface="Calibri" panose="020F0502020204030204" pitchFamily="34" charset="0"/>
              </a:rPr>
              <a:t>La Organización Mundial de la Salud (como se cito en Briceño C; </a:t>
            </a:r>
            <a:r>
              <a:rPr lang="es-EC" dirty="0" err="1">
                <a:ea typeface="Calibri" panose="020F0502020204030204" pitchFamily="34" charset="0"/>
              </a:rPr>
              <a:t>Fernandez</a:t>
            </a:r>
            <a:r>
              <a:rPr lang="es-EC" dirty="0">
                <a:ea typeface="Calibri" panose="020F0502020204030204" pitchFamily="34" charset="0"/>
              </a:rPr>
              <a:t> AR, 2007)  “estima que en América Latina y el Caribe sólo se notifican entre el </a:t>
            </a:r>
            <a:r>
              <a:rPr lang="es-EC" dirty="0">
                <a:solidFill>
                  <a:srgbClr val="0070C0"/>
                </a:solidFill>
                <a:ea typeface="Calibri" panose="020F0502020204030204" pitchFamily="34" charset="0"/>
              </a:rPr>
              <a:t>1% y el 5% de enfermedades ocupacionales</a:t>
            </a:r>
            <a:r>
              <a:rPr lang="es-EC" dirty="0">
                <a:ea typeface="Calibri" panose="020F0502020204030204" pitchFamily="34" charset="0"/>
              </a:rPr>
              <a:t>, y que los trabajadores de los servicios hospitalarios están expuestos a una considerable variedad de riesgos” (C &amp; Fernández, 2007, pág. 47)</a:t>
            </a:r>
            <a:endParaRPr lang="es-MX" dirty="0"/>
          </a:p>
        </p:txBody>
      </p:sp>
      <p:sp>
        <p:nvSpPr>
          <p:cNvPr id="20" name="Title 1">
            <a:extLst>
              <a:ext uri="{FF2B5EF4-FFF2-40B4-BE49-F238E27FC236}">
                <a16:creationId xmlns:a16="http://schemas.microsoft.com/office/drawing/2014/main" xmlns="" id="{2CD37096-EEF8-4AB6-9538-C005DD9C48C5}"/>
              </a:ext>
            </a:extLst>
          </p:cNvPr>
          <p:cNvSpPr txBox="1">
            <a:spLocks/>
          </p:cNvSpPr>
          <p:nvPr/>
        </p:nvSpPr>
        <p:spPr>
          <a:xfrm>
            <a:off x="631064" y="556395"/>
            <a:ext cx="10394882" cy="67540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400" smtClean="0">
                <a:latin typeface="Arial" panose="020B0604020202020204" pitchFamily="34" charset="0"/>
                <a:cs typeface="Arial" panose="020B0604020202020204" pitchFamily="34" charset="0"/>
              </a:rPr>
              <a:t>Riesgo Laborales relacionados con manejo de desechos sanitarios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4111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4879"/>
            <a:ext cx="6745846" cy="501803"/>
          </a:xfrm>
        </p:spPr>
        <p:txBody>
          <a:bodyPr>
            <a:normAutofit/>
          </a:bodyPr>
          <a:lstStyle/>
          <a:p>
            <a:r>
              <a:rPr lang="es-MX" sz="2400" dirty="0" smtClean="0">
                <a:latin typeface="Arial" panose="020B0604020202020204" pitchFamily="34" charset="0"/>
                <a:cs typeface="Arial" panose="020B0604020202020204" pitchFamily="34" charset="0"/>
              </a:rPr>
              <a:t>Capítulo 1.  Antecedentes</a:t>
            </a:r>
            <a:endParaRPr lang="es-MX" sz="2400" dirty="0">
              <a:latin typeface="Arial" panose="020B0604020202020204" pitchFamily="34" charset="0"/>
              <a:cs typeface="Arial" panose="020B0604020202020204" pitchFamily="34" charset="0"/>
            </a:endParaRP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1199449516"/>
              </p:ext>
            </p:extLst>
          </p:nvPr>
        </p:nvGraphicFramePr>
        <p:xfrm>
          <a:off x="0" y="1506827"/>
          <a:ext cx="4622442" cy="40777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p:cNvSpPr txBox="1"/>
          <p:nvPr/>
        </p:nvSpPr>
        <p:spPr>
          <a:xfrm>
            <a:off x="838200" y="2807595"/>
            <a:ext cx="2871988" cy="923330"/>
          </a:xfrm>
          <a:prstGeom prst="rect">
            <a:avLst/>
          </a:prstGeom>
          <a:noFill/>
        </p:spPr>
        <p:txBody>
          <a:bodyPr wrap="square" rtlCol="0">
            <a:spAutoFit/>
          </a:bodyPr>
          <a:lstStyle/>
          <a:p>
            <a:pPr algn="ctr"/>
            <a:r>
              <a:rPr lang="es-MX" dirty="0" smtClean="0"/>
              <a:t>Gestión de desechos sanitarios </a:t>
            </a:r>
          </a:p>
          <a:p>
            <a:pPr algn="ctr"/>
            <a:r>
              <a:rPr lang="es-MX" dirty="0" smtClean="0"/>
              <a:t>con enfoque integral</a:t>
            </a:r>
            <a:endParaRPr lang="es-MX" dirty="0"/>
          </a:p>
        </p:txBody>
      </p:sp>
      <p:sp>
        <p:nvSpPr>
          <p:cNvPr id="7" name="Flecha derecha 6"/>
          <p:cNvSpPr/>
          <p:nvPr/>
        </p:nvSpPr>
        <p:spPr>
          <a:xfrm>
            <a:off x="4790941" y="3477296"/>
            <a:ext cx="1305059" cy="3992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p:cNvSpPr txBox="1"/>
          <p:nvPr/>
        </p:nvSpPr>
        <p:spPr>
          <a:xfrm>
            <a:off x="6274860" y="3130760"/>
            <a:ext cx="3100960"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dirty="0"/>
              <a:t>proceso destinado a garantizar la adecuada higiene </a:t>
            </a:r>
            <a:r>
              <a:rPr lang="es-ES" dirty="0" smtClean="0"/>
              <a:t>y </a:t>
            </a:r>
            <a:r>
              <a:rPr lang="es-ES" dirty="0"/>
              <a:t>seguridad de los trabajadores ,la comunidad y el </a:t>
            </a:r>
            <a:r>
              <a:rPr lang="es-ES" dirty="0" smtClean="0"/>
              <a:t>medio ambiente</a:t>
            </a:r>
            <a:r>
              <a:rPr lang="es-ES" dirty="0"/>
              <a:t>.</a:t>
            </a:r>
            <a:endParaRPr lang="es-MX" dirty="0"/>
          </a:p>
        </p:txBody>
      </p:sp>
      <p:sp>
        <p:nvSpPr>
          <p:cNvPr id="9" name="Rectángulo 8"/>
          <p:cNvSpPr/>
          <p:nvPr/>
        </p:nvSpPr>
        <p:spPr>
          <a:xfrm>
            <a:off x="6274859" y="4893997"/>
            <a:ext cx="3100961"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r>
              <a:rPr lang="es-ES" dirty="0">
                <a:solidFill>
                  <a:prstClr val="black"/>
                </a:solidFill>
              </a:rPr>
              <a:t>carácter infeccioso de los desechos  y su potencial riesgo de provocar enfermedades infectocontagiosas .</a:t>
            </a:r>
            <a:endParaRPr lang="es-MX" dirty="0">
              <a:solidFill>
                <a:prstClr val="black"/>
              </a:solidFill>
            </a:endParaRPr>
          </a:p>
        </p:txBody>
      </p:sp>
      <p:pic>
        <p:nvPicPr>
          <p:cNvPr id="3" name="Imagen 2"/>
          <p:cNvPicPr>
            <a:picLocks noChangeAspect="1"/>
          </p:cNvPicPr>
          <p:nvPr/>
        </p:nvPicPr>
        <p:blipFill>
          <a:blip r:embed="rId7"/>
          <a:stretch>
            <a:fillRect/>
          </a:stretch>
        </p:blipFill>
        <p:spPr>
          <a:xfrm>
            <a:off x="9544647" y="142141"/>
            <a:ext cx="2621507" cy="1429082"/>
          </a:xfrm>
          <a:prstGeom prst="rect">
            <a:avLst/>
          </a:prstGeom>
        </p:spPr>
      </p:pic>
      <p:pic>
        <p:nvPicPr>
          <p:cNvPr id="10" name="Imagen 9"/>
          <p:cNvPicPr>
            <a:picLocks noChangeAspect="1"/>
          </p:cNvPicPr>
          <p:nvPr/>
        </p:nvPicPr>
        <p:blipFill>
          <a:blip r:embed="rId8"/>
          <a:stretch>
            <a:fillRect/>
          </a:stretch>
        </p:blipFill>
        <p:spPr>
          <a:xfrm>
            <a:off x="9544646" y="3434295"/>
            <a:ext cx="2621507" cy="1603387"/>
          </a:xfrm>
          <a:prstGeom prst="rect">
            <a:avLst/>
          </a:prstGeom>
        </p:spPr>
      </p:pic>
      <p:pic>
        <p:nvPicPr>
          <p:cNvPr id="11" name="Imagen 10"/>
          <p:cNvPicPr>
            <a:picLocks noChangeAspect="1"/>
          </p:cNvPicPr>
          <p:nvPr/>
        </p:nvPicPr>
        <p:blipFill>
          <a:blip r:embed="rId9"/>
          <a:stretch>
            <a:fillRect/>
          </a:stretch>
        </p:blipFill>
        <p:spPr>
          <a:xfrm>
            <a:off x="9544645" y="5074376"/>
            <a:ext cx="2621507" cy="1743607"/>
          </a:xfrm>
          <a:prstGeom prst="rect">
            <a:avLst/>
          </a:prstGeom>
        </p:spPr>
      </p:pic>
      <p:pic>
        <p:nvPicPr>
          <p:cNvPr id="13" name="Imagen 12"/>
          <p:cNvPicPr>
            <a:picLocks noChangeAspect="1"/>
          </p:cNvPicPr>
          <p:nvPr/>
        </p:nvPicPr>
        <p:blipFill>
          <a:blip r:embed="rId10"/>
          <a:stretch>
            <a:fillRect/>
          </a:stretch>
        </p:blipFill>
        <p:spPr>
          <a:xfrm>
            <a:off x="9544645" y="1599125"/>
            <a:ext cx="2621507" cy="1798476"/>
          </a:xfrm>
          <a:prstGeom prst="rect">
            <a:avLst/>
          </a:prstGeom>
        </p:spPr>
      </p:pic>
      <p:sp>
        <p:nvSpPr>
          <p:cNvPr id="4" name="Rectángulo 3"/>
          <p:cNvSpPr/>
          <p:nvPr/>
        </p:nvSpPr>
        <p:spPr>
          <a:xfrm>
            <a:off x="316233" y="6393114"/>
            <a:ext cx="6096000" cy="276999"/>
          </a:xfrm>
          <a:prstGeom prst="rect">
            <a:avLst/>
          </a:prstGeom>
        </p:spPr>
        <p:txBody>
          <a:bodyPr>
            <a:spAutoFit/>
          </a:bodyPr>
          <a:lstStyle/>
          <a:p>
            <a:r>
              <a:rPr lang="es-MX" sz="1200" i="1" dirty="0" smtClean="0"/>
              <a:t>Fuente: file</a:t>
            </a:r>
            <a:r>
              <a:rPr lang="es-MX" sz="1200" i="1" dirty="0"/>
              <a:t>:///C:/Users/user/Downloads/gestion_desechos_medicos%20(1).pdf</a:t>
            </a:r>
          </a:p>
        </p:txBody>
      </p:sp>
    </p:spTree>
    <p:extLst>
      <p:ext uri="{BB962C8B-B14F-4D97-AF65-F5344CB8AC3E}">
        <p14:creationId xmlns:p14="http://schemas.microsoft.com/office/powerpoint/2010/main" val="18422797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5EEDEC-86FD-4392-A6BE-2D23BAD89D55}"/>
              </a:ext>
            </a:extLst>
          </p:cNvPr>
          <p:cNvSpPr>
            <a:spLocks noGrp="1"/>
          </p:cNvSpPr>
          <p:nvPr>
            <p:ph type="title"/>
          </p:nvPr>
        </p:nvSpPr>
        <p:spPr>
          <a:xfrm>
            <a:off x="579549" y="250728"/>
            <a:ext cx="11054854" cy="869735"/>
          </a:xfrm>
        </p:spPr>
        <p:txBody>
          <a:bodyPr>
            <a:normAutofit/>
          </a:bodyPr>
          <a:lstStyle/>
          <a:p>
            <a:pPr algn="ctr"/>
            <a:r>
              <a:rPr lang="es-EC" sz="2400" cap="none" dirty="0">
                <a:latin typeface="Arial" panose="020B0604020202020204" pitchFamily="34" charset="0"/>
                <a:cs typeface="Arial" panose="020B0604020202020204" pitchFamily="34" charset="0"/>
              </a:rPr>
              <a:t>Enfermedades Ocupacionales relacionadas con el manejo de Desechos Hospitalarios </a:t>
            </a:r>
            <a:endParaRPr lang="en-US" sz="2400" cap="none" dirty="0">
              <a:latin typeface="Arial" panose="020B0604020202020204" pitchFamily="34" charset="0"/>
              <a:cs typeface="Arial" panose="020B0604020202020204" pitchFamily="34" charset="0"/>
            </a:endParaRPr>
          </a:p>
        </p:txBody>
      </p:sp>
      <p:graphicFrame>
        <p:nvGraphicFramePr>
          <p:cNvPr id="10" name="Diagram 9">
            <a:extLst>
              <a:ext uri="{FF2B5EF4-FFF2-40B4-BE49-F238E27FC236}">
                <a16:creationId xmlns:a16="http://schemas.microsoft.com/office/drawing/2014/main" xmlns="" id="{9EB212B8-4EB9-4BF4-93B4-27064510D42E}"/>
              </a:ext>
            </a:extLst>
          </p:cNvPr>
          <p:cNvGraphicFramePr/>
          <p:nvPr>
            <p:extLst>
              <p:ext uri="{D42A27DB-BD31-4B8C-83A1-F6EECF244321}">
                <p14:modId xmlns:p14="http://schemas.microsoft.com/office/powerpoint/2010/main" val="1859253848"/>
              </p:ext>
            </p:extLst>
          </p:nvPr>
        </p:nvGraphicFramePr>
        <p:xfrm>
          <a:off x="742925" y="1416677"/>
          <a:ext cx="10728101" cy="51773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15795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39299B-B060-4039-ADD6-03CA58E19430}"/>
              </a:ext>
            </a:extLst>
          </p:cNvPr>
          <p:cNvSpPr>
            <a:spLocks noGrp="1"/>
          </p:cNvSpPr>
          <p:nvPr>
            <p:ph type="title"/>
          </p:nvPr>
        </p:nvSpPr>
        <p:spPr>
          <a:xfrm>
            <a:off x="691405" y="515155"/>
            <a:ext cx="4829452" cy="1416676"/>
          </a:xfrm>
        </p:spPr>
        <p:txBody>
          <a:bodyPr>
            <a:normAutofit/>
          </a:bodyPr>
          <a:lstStyle/>
          <a:p>
            <a:pPr algn="ctr"/>
            <a:r>
              <a:rPr lang="es-EC" sz="2400" dirty="0">
                <a:latin typeface="Arial" panose="020B0604020202020204" pitchFamily="34" charset="0"/>
                <a:cs typeface="Arial" panose="020B0604020202020204" pitchFamily="34" charset="0"/>
              </a:rPr>
              <a:t>U</a:t>
            </a:r>
            <a:r>
              <a:rPr lang="es-EC" sz="2400" dirty="0" smtClean="0">
                <a:latin typeface="Arial" panose="020B0604020202020204" pitchFamily="34" charset="0"/>
                <a:cs typeface="Arial" panose="020B0604020202020204" pitchFamily="34" charset="0"/>
              </a:rPr>
              <a:t>so de Equipo de Protección Personal </a:t>
            </a:r>
            <a:r>
              <a:rPr lang="es-EC" dirty="0"/>
              <a:t/>
            </a:r>
            <a:br>
              <a:rPr lang="es-EC" dirty="0"/>
            </a:br>
            <a:endParaRPr lang="en-US" dirty="0"/>
          </a:p>
        </p:txBody>
      </p:sp>
      <p:sp>
        <p:nvSpPr>
          <p:cNvPr id="4" name="Text Placeholder 3">
            <a:extLst>
              <a:ext uri="{FF2B5EF4-FFF2-40B4-BE49-F238E27FC236}">
                <a16:creationId xmlns:a16="http://schemas.microsoft.com/office/drawing/2014/main" xmlns="" id="{87DC25AF-6C1D-49CA-BFEF-96C51901FF16}"/>
              </a:ext>
            </a:extLst>
          </p:cNvPr>
          <p:cNvSpPr>
            <a:spLocks noGrp="1"/>
          </p:cNvSpPr>
          <p:nvPr>
            <p:ph type="body" sz="half" idx="2"/>
          </p:nvPr>
        </p:nvSpPr>
        <p:spPr>
          <a:xfrm>
            <a:off x="264121" y="2432630"/>
            <a:ext cx="5684020" cy="3387144"/>
          </a:xfrm>
        </p:spPr>
        <p:txBody>
          <a:bodyPr>
            <a:normAutofit/>
          </a:bodyPr>
          <a:lstStyle/>
          <a:p>
            <a:pPr marL="285750" indent="-285750" algn="just">
              <a:buFont typeface="Wingdings" panose="05000000000000000000" pitchFamily="2" charset="2"/>
              <a:buChar char="ü"/>
            </a:pPr>
            <a:r>
              <a:rPr lang="es-EC" sz="1800" dirty="0" smtClean="0">
                <a:latin typeface="Arial" panose="020B0604020202020204" pitchFamily="34" charset="0"/>
                <a:cs typeface="Arial" panose="020B0604020202020204" pitchFamily="34" charset="0"/>
              </a:rPr>
              <a:t>Protección </a:t>
            </a:r>
            <a:r>
              <a:rPr lang="es-EC" sz="1800" dirty="0">
                <a:latin typeface="Arial" panose="020B0604020202020204" pitchFamily="34" charset="0"/>
                <a:cs typeface="Arial" panose="020B0604020202020204" pitchFamily="34" charset="0"/>
              </a:rPr>
              <a:t>respiratoria.  máscaras y respiradores. </a:t>
            </a:r>
            <a:endParaRPr lang="en-US" sz="18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EC" sz="1800" dirty="0" smtClean="0">
                <a:latin typeface="Arial" panose="020B0604020202020204" pitchFamily="34" charset="0"/>
                <a:cs typeface="Arial" panose="020B0604020202020204" pitchFamily="34" charset="0"/>
              </a:rPr>
              <a:t>Protección </a:t>
            </a:r>
            <a:r>
              <a:rPr lang="es-EC" sz="1800" dirty="0">
                <a:latin typeface="Arial" panose="020B0604020202020204" pitchFamily="34" charset="0"/>
                <a:cs typeface="Arial" panose="020B0604020202020204" pitchFamily="34" charset="0"/>
              </a:rPr>
              <a:t>dérmica, es indispensable un traje de protección guantes y gorro. </a:t>
            </a:r>
            <a:endParaRPr lang="en-US" sz="18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EC" sz="1800" dirty="0" smtClean="0">
                <a:latin typeface="Arial" panose="020B0604020202020204" pitchFamily="34" charset="0"/>
                <a:cs typeface="Arial" panose="020B0604020202020204" pitchFamily="34" charset="0"/>
              </a:rPr>
              <a:t>Protección </a:t>
            </a:r>
            <a:r>
              <a:rPr lang="es-EC" sz="1800" dirty="0">
                <a:latin typeface="Arial" panose="020B0604020202020204" pitchFamily="34" charset="0"/>
                <a:cs typeface="Arial" panose="020B0604020202020204" pitchFamily="34" charset="0"/>
              </a:rPr>
              <a:t>ocular. uso de gafas, riesgo de  salpicaduras </a:t>
            </a:r>
            <a:endParaRPr lang="en-US" sz="18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EC" sz="1800" dirty="0">
                <a:latin typeface="Arial" panose="020B0604020202020204" pitchFamily="34" charset="0"/>
                <a:cs typeface="Arial" panose="020B0604020202020204" pitchFamily="34" charset="0"/>
              </a:rPr>
              <a:t>Estos deben ser utilizados en función del área, y de preferencia deben ser de uso individual, descartables y no  trasladar a domicilio del personal</a:t>
            </a:r>
          </a:p>
          <a:p>
            <a:pPr marL="285750" indent="-285750">
              <a:buFont typeface="Wingdings" panose="05000000000000000000" pitchFamily="2" charset="2"/>
              <a:buChar char="ü"/>
            </a:pPr>
            <a:endParaRPr lang="es-EC" dirty="0"/>
          </a:p>
          <a:p>
            <a:endParaRPr lang="es-EC" dirty="0"/>
          </a:p>
          <a:p>
            <a:endParaRPr lang="es-EC" dirty="0"/>
          </a:p>
          <a:p>
            <a:endParaRPr lang="es-EC" dirty="0"/>
          </a:p>
          <a:p>
            <a:endParaRPr lang="es-EC" dirty="0"/>
          </a:p>
          <a:p>
            <a:endParaRPr lang="es-EC" dirty="0"/>
          </a:p>
          <a:p>
            <a:endParaRPr lang="es-EC" dirty="0"/>
          </a:p>
          <a:p>
            <a:endParaRPr lang="en-US" dirty="0"/>
          </a:p>
        </p:txBody>
      </p:sp>
      <p:pic>
        <p:nvPicPr>
          <p:cNvPr id="14" name="Picture 13">
            <a:extLst>
              <a:ext uri="{FF2B5EF4-FFF2-40B4-BE49-F238E27FC236}">
                <a16:creationId xmlns:a16="http://schemas.microsoft.com/office/drawing/2014/main" xmlns="" id="{C05778CF-3E5D-4B9A-8E65-8A07826AE2E2}"/>
              </a:ext>
            </a:extLst>
          </p:cNvPr>
          <p:cNvPicPr>
            <a:picLocks noChangeAspect="1"/>
          </p:cNvPicPr>
          <p:nvPr/>
        </p:nvPicPr>
        <p:blipFill>
          <a:blip r:embed="rId2"/>
          <a:stretch>
            <a:fillRect/>
          </a:stretch>
        </p:blipFill>
        <p:spPr>
          <a:xfrm>
            <a:off x="6446958" y="759802"/>
            <a:ext cx="5337211" cy="5059972"/>
          </a:xfrm>
          <a:prstGeom prst="rect">
            <a:avLst/>
          </a:prstGeom>
        </p:spPr>
      </p:pic>
      <p:sp>
        <p:nvSpPr>
          <p:cNvPr id="19" name="Rectangle 18">
            <a:extLst>
              <a:ext uri="{FF2B5EF4-FFF2-40B4-BE49-F238E27FC236}">
                <a16:creationId xmlns:a16="http://schemas.microsoft.com/office/drawing/2014/main" xmlns="" id="{6CF683B9-BBB3-4935-967A-E748113E3D05}"/>
              </a:ext>
            </a:extLst>
          </p:cNvPr>
          <p:cNvSpPr/>
          <p:nvPr/>
        </p:nvSpPr>
        <p:spPr>
          <a:xfrm>
            <a:off x="6446959" y="6059027"/>
            <a:ext cx="5337210" cy="700705"/>
          </a:xfrm>
          <a:prstGeom prst="rect">
            <a:avLst/>
          </a:prstGeom>
        </p:spPr>
        <p:txBody>
          <a:bodyPr wrap="square">
            <a:spAutoFit/>
          </a:bodyPr>
          <a:lstStyle/>
          <a:p>
            <a:pPr>
              <a:lnSpc>
                <a:spcPct val="120000"/>
              </a:lnSpc>
              <a:spcBef>
                <a:spcPts val="1000"/>
              </a:spcBef>
              <a:buClr>
                <a:srgbClr val="B71E42"/>
              </a:buClr>
              <a:buSzPct val="100000"/>
            </a:pPr>
            <a:r>
              <a:rPr lang="es-EC" sz="1000" i="1" dirty="0">
                <a:solidFill>
                  <a:prstClr val="black"/>
                </a:solidFill>
              </a:rPr>
              <a:t>Fuente: OMS, 2014</a:t>
            </a:r>
          </a:p>
          <a:p>
            <a:pPr>
              <a:lnSpc>
                <a:spcPct val="120000"/>
              </a:lnSpc>
              <a:spcBef>
                <a:spcPts val="1000"/>
              </a:spcBef>
              <a:buClr>
                <a:srgbClr val="B71E42"/>
              </a:buClr>
              <a:buSzPct val="100000"/>
            </a:pPr>
            <a:endParaRPr lang="es-EC" sz="1600" dirty="0">
              <a:solidFill>
                <a:prstClr val="black"/>
              </a:solidFill>
            </a:endParaRPr>
          </a:p>
        </p:txBody>
      </p:sp>
    </p:spTree>
    <p:extLst>
      <p:ext uri="{BB962C8B-B14F-4D97-AF65-F5344CB8AC3E}">
        <p14:creationId xmlns:p14="http://schemas.microsoft.com/office/powerpoint/2010/main" val="32959710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3FA816-4BC8-4756-A253-CAD441702790}"/>
              </a:ext>
            </a:extLst>
          </p:cNvPr>
          <p:cNvSpPr>
            <a:spLocks noGrp="1"/>
          </p:cNvSpPr>
          <p:nvPr>
            <p:ph type="title"/>
          </p:nvPr>
        </p:nvSpPr>
        <p:spPr>
          <a:xfrm>
            <a:off x="539977" y="627358"/>
            <a:ext cx="5043713" cy="626568"/>
          </a:xfrm>
        </p:spPr>
        <p:txBody>
          <a:bodyPr>
            <a:normAutofit/>
          </a:bodyPr>
          <a:lstStyle/>
          <a:p>
            <a:pPr algn="ctr"/>
            <a:r>
              <a:rPr lang="es-EC" sz="2400" dirty="0">
                <a:latin typeface="Arial" panose="020B0604020202020204" pitchFamily="34" charset="0"/>
                <a:cs typeface="Arial" panose="020B0604020202020204" pitchFamily="34" charset="0"/>
              </a:rPr>
              <a:t>R</a:t>
            </a:r>
            <a:r>
              <a:rPr lang="es-EC" sz="2400" cap="none" dirty="0" smtClean="0">
                <a:latin typeface="Arial" panose="020B0604020202020204" pitchFamily="34" charset="0"/>
                <a:cs typeface="Arial" panose="020B0604020202020204" pitchFamily="34" charset="0"/>
              </a:rPr>
              <a:t>eporte de accidentes laborales </a:t>
            </a:r>
            <a:endParaRPr lang="en-US" sz="2400" cap="none"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xmlns="" id="{D9B5D356-9531-441C-8099-1D94C561206B}"/>
              </a:ext>
            </a:extLst>
          </p:cNvPr>
          <p:cNvSpPr>
            <a:spLocks noGrp="1"/>
          </p:cNvSpPr>
          <p:nvPr>
            <p:ph type="body" sz="half" idx="2"/>
          </p:nvPr>
        </p:nvSpPr>
        <p:spPr>
          <a:xfrm>
            <a:off x="539977" y="2048225"/>
            <a:ext cx="4876799" cy="2016135"/>
          </a:xfrm>
        </p:spPr>
        <p:txBody>
          <a:bodyPr/>
          <a:lstStyle/>
          <a:p>
            <a:pPr algn="just"/>
            <a:r>
              <a:rPr lang="es-CO" sz="1800" dirty="0">
                <a:latin typeface="Arial" panose="020B0604020202020204" pitchFamily="34" charset="0"/>
                <a:ea typeface="Calibri" panose="020F0502020204030204" pitchFamily="34" charset="0"/>
              </a:rPr>
              <a:t>Suceso repentino que sobrevenga por causa o con ocasión del trabajo, provoque una </a:t>
            </a:r>
            <a:r>
              <a:rPr lang="es-CO" sz="1800" dirty="0" smtClean="0">
                <a:latin typeface="Arial" panose="020B0604020202020204" pitchFamily="34" charset="0"/>
                <a:ea typeface="Calibri" panose="020F0502020204030204" pitchFamily="34" charset="0"/>
              </a:rPr>
              <a:t>lesión.</a:t>
            </a:r>
            <a:endParaRPr lang="es-CO" sz="1800" dirty="0">
              <a:latin typeface="Arial" panose="020B0604020202020204" pitchFamily="34" charset="0"/>
              <a:ea typeface="Calibri" panose="020F0502020204030204" pitchFamily="34" charset="0"/>
            </a:endParaRPr>
          </a:p>
          <a:p>
            <a:pPr algn="just"/>
            <a:r>
              <a:rPr lang="es-CO" sz="1800" dirty="0">
                <a:latin typeface="Arial" panose="020B0604020202020204" pitchFamily="34" charset="0"/>
                <a:ea typeface="Calibri" panose="020F0502020204030204" pitchFamily="34" charset="0"/>
              </a:rPr>
              <a:t>En Ecuador la notificación es escasa, incompleta </a:t>
            </a:r>
          </a:p>
          <a:p>
            <a:pPr algn="just"/>
            <a:r>
              <a:rPr lang="es-CO" sz="1800" dirty="0">
                <a:latin typeface="Arial" panose="020B0604020202020204" pitchFamily="34" charset="0"/>
                <a:ea typeface="Calibri" panose="020F0502020204030204" pitchFamily="34" charset="0"/>
              </a:rPr>
              <a:t>Reporte Inmediato </a:t>
            </a:r>
          </a:p>
          <a:p>
            <a:endParaRPr lang="en-US" dirty="0"/>
          </a:p>
        </p:txBody>
      </p:sp>
      <p:pic>
        <p:nvPicPr>
          <p:cNvPr id="8" name="Picture 7">
            <a:extLst>
              <a:ext uri="{FF2B5EF4-FFF2-40B4-BE49-F238E27FC236}">
                <a16:creationId xmlns:a16="http://schemas.microsoft.com/office/drawing/2014/main" xmlns="" id="{296B8AA7-472C-4ABE-9A61-6FA82F24CDE1}"/>
              </a:ext>
            </a:extLst>
          </p:cNvPr>
          <p:cNvPicPr>
            <a:picLocks noChangeAspect="1"/>
          </p:cNvPicPr>
          <p:nvPr/>
        </p:nvPicPr>
        <p:blipFill>
          <a:blip r:embed="rId2"/>
          <a:stretch>
            <a:fillRect/>
          </a:stretch>
        </p:blipFill>
        <p:spPr>
          <a:xfrm>
            <a:off x="5816021" y="2048225"/>
            <a:ext cx="6012470" cy="4385120"/>
          </a:xfrm>
          <a:prstGeom prst="rect">
            <a:avLst/>
          </a:prstGeom>
        </p:spPr>
      </p:pic>
    </p:spTree>
    <p:extLst>
      <p:ext uri="{BB962C8B-B14F-4D97-AF65-F5344CB8AC3E}">
        <p14:creationId xmlns:p14="http://schemas.microsoft.com/office/powerpoint/2010/main" val="2973968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170697238"/>
              </p:ext>
            </p:extLst>
          </p:nvPr>
        </p:nvGraphicFramePr>
        <p:xfrm>
          <a:off x="1671390" y="681030"/>
          <a:ext cx="8618829" cy="59515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5"/>
          <p:cNvSpPr/>
          <p:nvPr/>
        </p:nvSpPr>
        <p:spPr>
          <a:xfrm>
            <a:off x="2479183" y="300421"/>
            <a:ext cx="2846231" cy="646331"/>
          </a:xfrm>
          <a:prstGeom prst="rect">
            <a:avLst/>
          </a:prstGeom>
        </p:spPr>
        <p:txBody>
          <a:bodyPr wrap="square">
            <a:spAutoFit/>
          </a:bodyPr>
          <a:lstStyle/>
          <a:p>
            <a:r>
              <a:rPr lang="es-ES" sz="1200" dirty="0">
                <a:latin typeface="Arial" panose="020B0604020202020204" pitchFamily="34" charset="0"/>
                <a:ea typeface="Calibri" panose="020F0502020204030204" pitchFamily="34" charset="0"/>
              </a:rPr>
              <a:t>“Coordinar el desarrollo de programas permanentes de capacitación para todo el personal”. </a:t>
            </a:r>
            <a:r>
              <a:rPr lang="es-EC" sz="1200" dirty="0">
                <a:latin typeface="Arial" panose="020B0604020202020204" pitchFamily="34" charset="0"/>
                <a:ea typeface="Calibri" panose="020F0502020204030204" pitchFamily="34" charset="0"/>
              </a:rPr>
              <a:t>(MSP, 2010, pág. 11)</a:t>
            </a:r>
            <a:endParaRPr lang="es-MX" dirty="0"/>
          </a:p>
        </p:txBody>
      </p:sp>
      <p:sp>
        <p:nvSpPr>
          <p:cNvPr id="7" name="Rectángulo 6"/>
          <p:cNvSpPr/>
          <p:nvPr/>
        </p:nvSpPr>
        <p:spPr>
          <a:xfrm>
            <a:off x="8976575" y="2619553"/>
            <a:ext cx="2282674" cy="646331"/>
          </a:xfrm>
          <a:prstGeom prst="rect">
            <a:avLst/>
          </a:prstGeom>
        </p:spPr>
        <p:txBody>
          <a:bodyPr wrap="square">
            <a:spAutoFit/>
          </a:bodyPr>
          <a:lstStyle/>
          <a:p>
            <a:r>
              <a:rPr lang="es-EC" sz="1200" dirty="0">
                <a:latin typeface="Arial" panose="020B0604020202020204" pitchFamily="34" charset="0"/>
                <a:ea typeface="Calibri" panose="020F0502020204030204" pitchFamily="34" charset="0"/>
              </a:rPr>
              <a:t>No contar con personal fijo, entrenado y sensibilizado  afecta la calidad de atención.</a:t>
            </a:r>
            <a:endParaRPr lang="es-MX" dirty="0"/>
          </a:p>
        </p:txBody>
      </p:sp>
      <p:sp>
        <p:nvSpPr>
          <p:cNvPr id="8" name="Rectángulo 7"/>
          <p:cNvSpPr/>
          <p:nvPr/>
        </p:nvSpPr>
        <p:spPr>
          <a:xfrm>
            <a:off x="6996931" y="5742020"/>
            <a:ext cx="3211133" cy="1051570"/>
          </a:xfrm>
          <a:prstGeom prst="rect">
            <a:avLst/>
          </a:prstGeom>
        </p:spPr>
        <p:txBody>
          <a:bodyPr wrap="square">
            <a:spAutoFit/>
          </a:bodyPr>
          <a:lstStyle/>
          <a:p>
            <a:pPr marL="285750" lvl="0" indent="-285750" algn="just">
              <a:lnSpc>
                <a:spcPct val="90000"/>
              </a:lnSpc>
              <a:spcBef>
                <a:spcPts val="1000"/>
              </a:spcBef>
              <a:buFontTx/>
              <a:buChar char="-"/>
            </a:pPr>
            <a:r>
              <a:rPr lang="es-EC" sz="1200" dirty="0">
                <a:solidFill>
                  <a:prstClr val="black"/>
                </a:solidFill>
                <a:latin typeface="Arial" panose="020B0604020202020204" pitchFamily="34" charset="0"/>
                <a:cs typeface="Arial" panose="020B0604020202020204" pitchFamily="34" charset="0"/>
              </a:rPr>
              <a:t>Constitución Art 38, El </a:t>
            </a:r>
            <a:r>
              <a:rPr lang="es-EC" sz="1200" dirty="0">
                <a:solidFill>
                  <a:prstClr val="black"/>
                </a:solidFill>
                <a:latin typeface="Arial" panose="020B0604020202020204" pitchFamily="34" charset="0"/>
                <a:ea typeface="Calibri" panose="020F0502020204030204" pitchFamily="34" charset="0"/>
                <a:cs typeface="Arial" panose="020B0604020202020204" pitchFamily="34" charset="0"/>
              </a:rPr>
              <a:t> Estado garantizará este derecho mediante políticas económicas</a:t>
            </a:r>
          </a:p>
          <a:p>
            <a:pPr marL="285750" lvl="0" indent="-285750" algn="just">
              <a:lnSpc>
                <a:spcPct val="90000"/>
              </a:lnSpc>
              <a:spcBef>
                <a:spcPts val="1000"/>
              </a:spcBef>
              <a:buFontTx/>
              <a:buChar char="-"/>
            </a:pPr>
            <a:r>
              <a:rPr lang="es-EC" sz="1200" dirty="0">
                <a:solidFill>
                  <a:prstClr val="black"/>
                </a:solidFill>
                <a:latin typeface="Arial" panose="020B0604020202020204" pitchFamily="34" charset="0"/>
                <a:ea typeface="Calibri" panose="020F0502020204030204" pitchFamily="34" charset="0"/>
                <a:cs typeface="Arial" panose="020B0604020202020204" pitchFamily="34" charset="0"/>
              </a:rPr>
              <a:t>Optimización se enfoca al uso racional de material e insumos</a:t>
            </a:r>
            <a:endParaRPr lang="es-MX" sz="1200" dirty="0"/>
          </a:p>
        </p:txBody>
      </p:sp>
      <p:sp>
        <p:nvSpPr>
          <p:cNvPr id="9" name="Rectángulo 8"/>
          <p:cNvSpPr/>
          <p:nvPr/>
        </p:nvSpPr>
        <p:spPr>
          <a:xfrm>
            <a:off x="754652" y="3071508"/>
            <a:ext cx="2273120" cy="1200329"/>
          </a:xfrm>
          <a:prstGeom prst="rect">
            <a:avLst/>
          </a:prstGeom>
        </p:spPr>
        <p:txBody>
          <a:bodyPr wrap="square">
            <a:spAutoFit/>
          </a:bodyPr>
          <a:lstStyle/>
          <a:p>
            <a:r>
              <a:rPr lang="es-EC" sz="1200" dirty="0">
                <a:latin typeface="Arial" panose="020B0604020202020204" pitchFamily="34" charset="0"/>
                <a:ea typeface="Calibri" panose="020F0502020204030204" pitchFamily="34" charset="0"/>
              </a:rPr>
              <a:t>la supervisión como una oportunidad para identificar acciones que afecten la salud de los colaboradores en el manejo de desechos sanitarios.</a:t>
            </a:r>
            <a:endParaRPr lang="es-MX" dirty="0"/>
          </a:p>
        </p:txBody>
      </p:sp>
      <p:pic>
        <p:nvPicPr>
          <p:cNvPr id="10" name="Imagen 9"/>
          <p:cNvPicPr>
            <a:picLocks noChangeAspect="1"/>
          </p:cNvPicPr>
          <p:nvPr/>
        </p:nvPicPr>
        <p:blipFill>
          <a:blip r:embed="rId7"/>
          <a:stretch>
            <a:fillRect/>
          </a:stretch>
        </p:blipFill>
        <p:spPr>
          <a:xfrm>
            <a:off x="1891212" y="4404575"/>
            <a:ext cx="1914495" cy="1455314"/>
          </a:xfrm>
          <a:prstGeom prst="rect">
            <a:avLst/>
          </a:prstGeom>
        </p:spPr>
      </p:pic>
      <p:pic>
        <p:nvPicPr>
          <p:cNvPr id="11" name="Imagen 10"/>
          <p:cNvPicPr>
            <a:picLocks noChangeAspect="1"/>
          </p:cNvPicPr>
          <p:nvPr/>
        </p:nvPicPr>
        <p:blipFill>
          <a:blip r:embed="rId8"/>
          <a:stretch>
            <a:fillRect/>
          </a:stretch>
        </p:blipFill>
        <p:spPr>
          <a:xfrm>
            <a:off x="6726475" y="154547"/>
            <a:ext cx="1488558" cy="1352282"/>
          </a:xfrm>
          <a:prstGeom prst="rect">
            <a:avLst/>
          </a:prstGeom>
        </p:spPr>
      </p:pic>
      <p:pic>
        <p:nvPicPr>
          <p:cNvPr id="12" name="Imagen 11"/>
          <p:cNvPicPr>
            <a:picLocks noChangeAspect="1"/>
          </p:cNvPicPr>
          <p:nvPr/>
        </p:nvPicPr>
        <p:blipFill>
          <a:blip r:embed="rId9"/>
          <a:stretch>
            <a:fillRect/>
          </a:stretch>
        </p:blipFill>
        <p:spPr>
          <a:xfrm>
            <a:off x="9133254" y="3265884"/>
            <a:ext cx="1567214" cy="1311598"/>
          </a:xfrm>
          <a:prstGeom prst="rect">
            <a:avLst/>
          </a:prstGeom>
        </p:spPr>
      </p:pic>
    </p:spTree>
    <p:extLst>
      <p:ext uri="{BB962C8B-B14F-4D97-AF65-F5344CB8AC3E}">
        <p14:creationId xmlns:p14="http://schemas.microsoft.com/office/powerpoint/2010/main" val="28176368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510638"/>
          </a:xfrm>
        </p:spPr>
        <p:txBody>
          <a:bodyPr>
            <a:normAutofit/>
          </a:bodyPr>
          <a:lstStyle/>
          <a:p>
            <a:pPr algn="ctr"/>
            <a:r>
              <a:rPr lang="es-MX" sz="2400" dirty="0" smtClean="0">
                <a:latin typeface="Arial" panose="020B0604020202020204" pitchFamily="34" charset="0"/>
                <a:cs typeface="Arial" panose="020B0604020202020204" pitchFamily="34" charset="0"/>
              </a:rPr>
              <a:t>Capítulo 3. </a:t>
            </a:r>
            <a:r>
              <a:rPr lang="es-MX" sz="2400" dirty="0">
                <a:latin typeface="Arial" panose="020B0604020202020204" pitchFamily="34" charset="0"/>
                <a:cs typeface="Arial" panose="020B0604020202020204" pitchFamily="34" charset="0"/>
              </a:rPr>
              <a:t>M</a:t>
            </a:r>
            <a:r>
              <a:rPr lang="es-MX" sz="2400" dirty="0" smtClean="0">
                <a:latin typeface="Arial" panose="020B0604020202020204" pitchFamily="34" charset="0"/>
                <a:cs typeface="Arial" panose="020B0604020202020204" pitchFamily="34" charset="0"/>
              </a:rPr>
              <a:t>etodología de la Investigación</a:t>
            </a:r>
            <a:endParaRPr lang="es-MX" sz="2400" dirty="0">
              <a:latin typeface="Arial" panose="020B0604020202020204" pitchFamily="34" charset="0"/>
              <a:cs typeface="Arial" panose="020B0604020202020204" pitchFamily="34" charset="0"/>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914022918"/>
              </p:ext>
            </p:extLst>
          </p:nvPr>
        </p:nvGraphicFramePr>
        <p:xfrm>
          <a:off x="855372" y="1730003"/>
          <a:ext cx="978687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p:cNvSpPr txBox="1"/>
          <p:nvPr/>
        </p:nvSpPr>
        <p:spPr>
          <a:xfrm>
            <a:off x="1557742" y="2409501"/>
            <a:ext cx="3052293" cy="954107"/>
          </a:xfrm>
          <a:prstGeom prst="rect">
            <a:avLst/>
          </a:prstGeom>
          <a:noFill/>
        </p:spPr>
        <p:txBody>
          <a:bodyPr wrap="square" rtlCol="0">
            <a:spAutoFit/>
          </a:bodyPr>
          <a:lstStyle/>
          <a:p>
            <a:r>
              <a:rPr lang="es-MX" sz="2800" dirty="0" smtClean="0">
                <a:latin typeface="Arial" panose="020B0604020202020204" pitchFamily="34" charset="0"/>
                <a:cs typeface="Arial" panose="020B0604020202020204" pitchFamily="34" charset="0"/>
              </a:rPr>
              <a:t>Metodología de la Investigación</a:t>
            </a:r>
            <a:endParaRPr lang="es-MX" sz="2800" dirty="0">
              <a:latin typeface="Arial" panose="020B0604020202020204" pitchFamily="34" charset="0"/>
              <a:cs typeface="Arial" panose="020B0604020202020204" pitchFamily="34" charset="0"/>
            </a:endParaRPr>
          </a:p>
        </p:txBody>
      </p:sp>
      <p:sp>
        <p:nvSpPr>
          <p:cNvPr id="6" name="CuadroTexto 5"/>
          <p:cNvSpPr txBox="1"/>
          <p:nvPr/>
        </p:nvSpPr>
        <p:spPr>
          <a:xfrm>
            <a:off x="6810777" y="2150772"/>
            <a:ext cx="1287888" cy="523220"/>
          </a:xfrm>
          <a:prstGeom prst="rect">
            <a:avLst/>
          </a:prstGeom>
          <a:noFill/>
        </p:spPr>
        <p:txBody>
          <a:bodyPr wrap="square" rtlCol="0">
            <a:spAutoFit/>
          </a:bodyPr>
          <a:lstStyle/>
          <a:p>
            <a:r>
              <a:rPr lang="es-MX" sz="1400" dirty="0" smtClean="0">
                <a:latin typeface="Arial" panose="020B0604020202020204" pitchFamily="34" charset="0"/>
                <a:cs typeface="Arial" panose="020B0604020202020204" pitchFamily="34" charset="0"/>
              </a:rPr>
              <a:t>Enfoque de la Investigación</a:t>
            </a:r>
            <a:endParaRPr lang="es-MX" sz="1400" dirty="0">
              <a:latin typeface="Arial" panose="020B0604020202020204" pitchFamily="34" charset="0"/>
              <a:cs typeface="Arial" panose="020B0604020202020204" pitchFamily="34" charset="0"/>
            </a:endParaRPr>
          </a:p>
        </p:txBody>
      </p:sp>
      <p:sp>
        <p:nvSpPr>
          <p:cNvPr id="7" name="CuadroTexto 6"/>
          <p:cNvSpPr txBox="1"/>
          <p:nvPr/>
        </p:nvSpPr>
        <p:spPr>
          <a:xfrm>
            <a:off x="6096000" y="3644062"/>
            <a:ext cx="1429554" cy="523220"/>
          </a:xfrm>
          <a:prstGeom prst="rect">
            <a:avLst/>
          </a:prstGeom>
          <a:noFill/>
        </p:spPr>
        <p:txBody>
          <a:bodyPr wrap="square" rtlCol="0">
            <a:spAutoFit/>
          </a:bodyPr>
          <a:lstStyle/>
          <a:p>
            <a:r>
              <a:rPr lang="es-MX" sz="1400" dirty="0" smtClean="0">
                <a:latin typeface="Arial" panose="020B0604020202020204" pitchFamily="34" charset="0"/>
                <a:cs typeface="Arial" panose="020B0604020202020204" pitchFamily="34" charset="0"/>
              </a:rPr>
              <a:t>Método de Investigación</a:t>
            </a:r>
            <a:endParaRPr lang="es-MX" sz="1400" dirty="0">
              <a:latin typeface="Arial" panose="020B0604020202020204" pitchFamily="34" charset="0"/>
              <a:cs typeface="Arial" panose="020B0604020202020204" pitchFamily="34" charset="0"/>
            </a:endParaRPr>
          </a:p>
        </p:txBody>
      </p:sp>
      <p:sp>
        <p:nvSpPr>
          <p:cNvPr id="8" name="CuadroTexto 7"/>
          <p:cNvSpPr txBox="1"/>
          <p:nvPr/>
        </p:nvSpPr>
        <p:spPr>
          <a:xfrm>
            <a:off x="6705599" y="5180680"/>
            <a:ext cx="1498243" cy="523220"/>
          </a:xfrm>
          <a:prstGeom prst="rect">
            <a:avLst/>
          </a:prstGeom>
          <a:noFill/>
        </p:spPr>
        <p:txBody>
          <a:bodyPr wrap="square" rtlCol="0">
            <a:spAutoFit/>
          </a:bodyPr>
          <a:lstStyle/>
          <a:p>
            <a:r>
              <a:rPr lang="es-MX" sz="1400" dirty="0" smtClean="0">
                <a:latin typeface="Arial" panose="020B0604020202020204" pitchFamily="34" charset="0"/>
                <a:cs typeface="Arial" panose="020B0604020202020204" pitchFamily="34" charset="0"/>
              </a:rPr>
              <a:t>Categoría de la Investigación</a:t>
            </a:r>
            <a:endParaRPr lang="es-MX" sz="1400" dirty="0">
              <a:latin typeface="Arial" panose="020B0604020202020204" pitchFamily="34" charset="0"/>
              <a:cs typeface="Arial" panose="020B0604020202020204" pitchFamily="34" charset="0"/>
            </a:endParaRPr>
          </a:p>
        </p:txBody>
      </p:sp>
      <p:pic>
        <p:nvPicPr>
          <p:cNvPr id="9" name="Imagen 8"/>
          <p:cNvPicPr>
            <a:picLocks noChangeAspect="1"/>
          </p:cNvPicPr>
          <p:nvPr/>
        </p:nvPicPr>
        <p:blipFill>
          <a:blip r:embed="rId7"/>
          <a:stretch>
            <a:fillRect/>
          </a:stretch>
        </p:blipFill>
        <p:spPr>
          <a:xfrm>
            <a:off x="1822059" y="3363608"/>
            <a:ext cx="2523657" cy="2230056"/>
          </a:xfrm>
          <a:prstGeom prst="ellipse">
            <a:avLst/>
          </a:prstGeom>
          <a:ln>
            <a:noFill/>
          </a:ln>
          <a:effectLst>
            <a:softEdge rad="112500"/>
          </a:effectLst>
        </p:spPr>
      </p:pic>
      <p:sp>
        <p:nvSpPr>
          <p:cNvPr id="10" name="Rectángulo 9"/>
          <p:cNvSpPr/>
          <p:nvPr/>
        </p:nvSpPr>
        <p:spPr>
          <a:xfrm>
            <a:off x="8345332" y="6477970"/>
            <a:ext cx="3846668" cy="276999"/>
          </a:xfrm>
          <a:prstGeom prst="rect">
            <a:avLst/>
          </a:prstGeom>
        </p:spPr>
        <p:txBody>
          <a:bodyPr wrap="square">
            <a:spAutoFit/>
          </a:bodyPr>
          <a:lstStyle/>
          <a:p>
            <a:r>
              <a:rPr lang="es-MX" sz="1200" i="1" dirty="0" smtClean="0">
                <a:latin typeface="Arial" panose="020B0604020202020204" pitchFamily="34" charset="0"/>
                <a:cs typeface="Arial" panose="020B0604020202020204" pitchFamily="34" charset="0"/>
              </a:rPr>
              <a:t>Fuente: https://investigacionunida2016.blogspot.com/</a:t>
            </a:r>
            <a:endParaRPr lang="es-MX" sz="1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8495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48048" y="171943"/>
            <a:ext cx="10515600" cy="613668"/>
          </a:xfrm>
        </p:spPr>
        <p:txBody>
          <a:bodyPr>
            <a:normAutofit/>
          </a:bodyPr>
          <a:lstStyle/>
          <a:p>
            <a:pPr algn="ctr"/>
            <a:r>
              <a:rPr lang="es-MX" sz="2400" dirty="0" smtClean="0">
                <a:solidFill>
                  <a:prstClr val="black"/>
                </a:solidFill>
                <a:latin typeface="Arial" panose="020B0604020202020204" pitchFamily="34" charset="0"/>
                <a:cs typeface="Arial" panose="020B0604020202020204" pitchFamily="34" charset="0"/>
              </a:rPr>
              <a:t>Capítulo 3. Metodología de la Investigación</a:t>
            </a:r>
            <a:endParaRPr lang="es-MX" sz="2400" dirty="0"/>
          </a:p>
        </p:txBody>
      </p:sp>
      <p:graphicFrame>
        <p:nvGraphicFramePr>
          <p:cNvPr id="6" name="Diagrama 5"/>
          <p:cNvGraphicFramePr/>
          <p:nvPr>
            <p:extLst>
              <p:ext uri="{D42A27DB-BD31-4B8C-83A1-F6EECF244321}">
                <p14:modId xmlns:p14="http://schemas.microsoft.com/office/powerpoint/2010/main" val="2876479519"/>
              </p:ext>
            </p:extLst>
          </p:nvPr>
        </p:nvGraphicFramePr>
        <p:xfrm>
          <a:off x="773805" y="965915"/>
          <a:ext cx="10876209" cy="5679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p:cNvPicPr>
            <a:picLocks noChangeAspect="1"/>
          </p:cNvPicPr>
          <p:nvPr/>
        </p:nvPicPr>
        <p:blipFill>
          <a:blip r:embed="rId7"/>
          <a:stretch>
            <a:fillRect/>
          </a:stretch>
        </p:blipFill>
        <p:spPr>
          <a:xfrm>
            <a:off x="1068947" y="4160056"/>
            <a:ext cx="1729405" cy="2092637"/>
          </a:xfrm>
          <a:prstGeom prst="rect">
            <a:avLst/>
          </a:prstGeom>
        </p:spPr>
      </p:pic>
    </p:spTree>
    <p:extLst>
      <p:ext uri="{BB962C8B-B14F-4D97-AF65-F5344CB8AC3E}">
        <p14:creationId xmlns:p14="http://schemas.microsoft.com/office/powerpoint/2010/main" val="12601003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678064"/>
          </a:xfrm>
        </p:spPr>
        <p:txBody>
          <a:bodyPr>
            <a:noAutofit/>
          </a:bodyPr>
          <a:lstStyle/>
          <a:p>
            <a:pPr algn="ctr"/>
            <a:r>
              <a:rPr lang="es-MX" sz="2400" dirty="0" smtClean="0">
                <a:solidFill>
                  <a:prstClr val="black"/>
                </a:solidFill>
                <a:latin typeface="Arial" panose="020B0604020202020204" pitchFamily="34" charset="0"/>
                <a:cs typeface="Arial" panose="020B0604020202020204" pitchFamily="34" charset="0"/>
              </a:rPr>
              <a:t>Capítulo 3. Metodología de la Investigación</a:t>
            </a:r>
            <a:br>
              <a:rPr lang="es-MX" sz="2400" dirty="0" smtClean="0">
                <a:solidFill>
                  <a:prstClr val="black"/>
                </a:solidFill>
                <a:latin typeface="Arial" panose="020B0604020202020204" pitchFamily="34" charset="0"/>
                <a:cs typeface="Arial" panose="020B0604020202020204" pitchFamily="34" charset="0"/>
              </a:rPr>
            </a:br>
            <a:r>
              <a:rPr lang="es-MX" sz="2400" dirty="0" smtClean="0">
                <a:solidFill>
                  <a:prstClr val="black"/>
                </a:solidFill>
                <a:latin typeface="Arial" panose="020B0604020202020204" pitchFamily="34" charset="0"/>
                <a:cs typeface="Arial" panose="020B0604020202020204" pitchFamily="34" charset="0"/>
              </a:rPr>
              <a:t>Población y muestra.</a:t>
            </a:r>
            <a:endParaRPr lang="es-MX" sz="2400" dirty="0"/>
          </a:p>
        </p:txBody>
      </p:sp>
      <p:graphicFrame>
        <p:nvGraphicFramePr>
          <p:cNvPr id="4" name="Diagrama 3"/>
          <p:cNvGraphicFramePr/>
          <p:nvPr>
            <p:extLst>
              <p:ext uri="{D42A27DB-BD31-4B8C-83A1-F6EECF244321}">
                <p14:modId xmlns:p14="http://schemas.microsoft.com/office/powerpoint/2010/main" val="1620387515"/>
              </p:ext>
            </p:extLst>
          </p:nvPr>
        </p:nvGraphicFramePr>
        <p:xfrm>
          <a:off x="2056273" y="143515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a:picLocks noChangeAspect="1"/>
          </p:cNvPicPr>
          <p:nvPr/>
        </p:nvPicPr>
        <p:blipFill>
          <a:blip r:embed="rId7"/>
          <a:stretch>
            <a:fillRect/>
          </a:stretch>
        </p:blipFill>
        <p:spPr>
          <a:xfrm>
            <a:off x="4855335" y="5059958"/>
            <a:ext cx="946285" cy="943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agen 6"/>
          <p:cNvPicPr>
            <a:picLocks noChangeAspect="1"/>
          </p:cNvPicPr>
          <p:nvPr/>
        </p:nvPicPr>
        <p:blipFill>
          <a:blip r:embed="rId8"/>
          <a:stretch>
            <a:fillRect/>
          </a:stretch>
        </p:blipFill>
        <p:spPr>
          <a:xfrm>
            <a:off x="8937937" y="4967729"/>
            <a:ext cx="1310730" cy="1310766"/>
          </a:xfrm>
          <a:prstGeom prst="ellipse">
            <a:avLst/>
          </a:prstGeom>
          <a:ln>
            <a:noFill/>
          </a:ln>
          <a:effectLst>
            <a:softEdge rad="112500"/>
          </a:effectLst>
        </p:spPr>
      </p:pic>
    </p:spTree>
    <p:extLst>
      <p:ext uri="{BB962C8B-B14F-4D97-AF65-F5344CB8AC3E}">
        <p14:creationId xmlns:p14="http://schemas.microsoft.com/office/powerpoint/2010/main" val="388023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4"/>
            <a:ext cx="10515600" cy="909883"/>
          </a:xfrm>
        </p:spPr>
        <p:txBody>
          <a:bodyPr>
            <a:normAutofit/>
          </a:bodyPr>
          <a:lstStyle/>
          <a:p>
            <a:pPr algn="ctr"/>
            <a:r>
              <a:rPr lang="es-MX" sz="2400" dirty="0" smtClean="0">
                <a:solidFill>
                  <a:prstClr val="black"/>
                </a:solidFill>
                <a:latin typeface="Arial" panose="020B0604020202020204" pitchFamily="34" charset="0"/>
                <a:cs typeface="Arial" panose="020B0604020202020204" pitchFamily="34" charset="0"/>
              </a:rPr>
              <a:t>Capítulo 3. Metodología de la Investigación</a:t>
            </a:r>
            <a:br>
              <a:rPr lang="es-MX" sz="2400" dirty="0" smtClean="0">
                <a:solidFill>
                  <a:prstClr val="black"/>
                </a:solidFill>
                <a:latin typeface="Arial" panose="020B0604020202020204" pitchFamily="34" charset="0"/>
                <a:cs typeface="Arial" panose="020B0604020202020204" pitchFamily="34" charset="0"/>
              </a:rPr>
            </a:br>
            <a:r>
              <a:rPr lang="es-MX" sz="2400" dirty="0" smtClean="0">
                <a:solidFill>
                  <a:prstClr val="black"/>
                </a:solidFill>
                <a:latin typeface="Arial" panose="020B0604020202020204" pitchFamily="34" charset="0"/>
                <a:cs typeface="Arial" panose="020B0604020202020204" pitchFamily="34" charset="0"/>
              </a:rPr>
              <a:t>Técnicas de Investigación</a:t>
            </a:r>
            <a:endParaRPr lang="es-MX" sz="24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82035178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7"/>
          <a:stretch>
            <a:fillRect/>
          </a:stretch>
        </p:blipFill>
        <p:spPr>
          <a:xfrm>
            <a:off x="6238522" y="2150771"/>
            <a:ext cx="1158632" cy="1661329"/>
          </a:xfrm>
          <a:prstGeom prst="rect">
            <a:avLst/>
          </a:prstGeom>
        </p:spPr>
      </p:pic>
      <p:pic>
        <p:nvPicPr>
          <p:cNvPr id="7" name="Imagen 6"/>
          <p:cNvPicPr>
            <a:picLocks noChangeAspect="1"/>
          </p:cNvPicPr>
          <p:nvPr/>
        </p:nvPicPr>
        <p:blipFill>
          <a:blip r:embed="rId8"/>
          <a:stretch>
            <a:fillRect/>
          </a:stretch>
        </p:blipFill>
        <p:spPr>
          <a:xfrm>
            <a:off x="3515333" y="4108361"/>
            <a:ext cx="1146820" cy="1661373"/>
          </a:xfrm>
          <a:prstGeom prst="rect">
            <a:avLst/>
          </a:prstGeom>
        </p:spPr>
      </p:pic>
    </p:spTree>
    <p:extLst>
      <p:ext uri="{BB962C8B-B14F-4D97-AF65-F5344CB8AC3E}">
        <p14:creationId xmlns:p14="http://schemas.microsoft.com/office/powerpoint/2010/main" val="33008890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MX" sz="2400" dirty="0" smtClean="0">
                <a:solidFill>
                  <a:prstClr val="black"/>
                </a:solidFill>
                <a:latin typeface="Arial" panose="020B0604020202020204" pitchFamily="34" charset="0"/>
                <a:cs typeface="Arial" panose="020B0604020202020204" pitchFamily="34" charset="0"/>
              </a:rPr>
              <a:t>Capítulo 3. Metodología de la Investigación</a:t>
            </a:r>
            <a:r>
              <a:rPr lang="es-MX" sz="2400" dirty="0">
                <a:solidFill>
                  <a:prstClr val="black"/>
                </a:solidFill>
                <a:latin typeface="Arial" panose="020B0604020202020204" pitchFamily="34" charset="0"/>
                <a:cs typeface="Arial" panose="020B0604020202020204" pitchFamily="34" charset="0"/>
              </a:rPr>
              <a:t/>
            </a:r>
            <a:br>
              <a:rPr lang="es-MX" sz="2400" dirty="0">
                <a:solidFill>
                  <a:prstClr val="black"/>
                </a:solidFill>
                <a:latin typeface="Arial" panose="020B0604020202020204" pitchFamily="34" charset="0"/>
                <a:cs typeface="Arial" panose="020B0604020202020204" pitchFamily="34" charset="0"/>
              </a:rPr>
            </a:br>
            <a:r>
              <a:rPr lang="es-MX" sz="2400" dirty="0" smtClean="0">
                <a:solidFill>
                  <a:prstClr val="black"/>
                </a:solidFill>
                <a:latin typeface="Arial" panose="020B0604020202020204" pitchFamily="34" charset="0"/>
                <a:cs typeface="Arial" panose="020B0604020202020204" pitchFamily="34" charset="0"/>
              </a:rPr>
              <a:t>Instrumentos de Investigación</a:t>
            </a:r>
            <a:endParaRPr lang="es-MX" sz="24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567191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7"/>
          <a:stretch>
            <a:fillRect/>
          </a:stretch>
        </p:blipFill>
        <p:spPr>
          <a:xfrm>
            <a:off x="7933391" y="1913087"/>
            <a:ext cx="3090924" cy="1680120"/>
          </a:xfrm>
          <a:prstGeom prst="rect">
            <a:avLst/>
          </a:prstGeom>
        </p:spPr>
      </p:pic>
      <p:pic>
        <p:nvPicPr>
          <p:cNvPr id="6" name="Imagen 5"/>
          <p:cNvPicPr>
            <a:picLocks noChangeAspect="1"/>
          </p:cNvPicPr>
          <p:nvPr/>
        </p:nvPicPr>
        <p:blipFill>
          <a:blip r:embed="rId8"/>
          <a:stretch>
            <a:fillRect/>
          </a:stretch>
        </p:blipFill>
        <p:spPr>
          <a:xfrm>
            <a:off x="1159099" y="1913088"/>
            <a:ext cx="3168199" cy="1632110"/>
          </a:xfrm>
          <a:prstGeom prst="rect">
            <a:avLst/>
          </a:prstGeom>
        </p:spPr>
      </p:pic>
      <p:pic>
        <p:nvPicPr>
          <p:cNvPr id="7" name="Imagen 6"/>
          <p:cNvPicPr>
            <a:picLocks noChangeAspect="1"/>
          </p:cNvPicPr>
          <p:nvPr/>
        </p:nvPicPr>
        <p:blipFill>
          <a:blip r:embed="rId9"/>
          <a:stretch>
            <a:fillRect/>
          </a:stretch>
        </p:blipFill>
        <p:spPr>
          <a:xfrm>
            <a:off x="4520486" y="1913088"/>
            <a:ext cx="3219718" cy="1632110"/>
          </a:xfrm>
          <a:prstGeom prst="rect">
            <a:avLst/>
          </a:prstGeom>
        </p:spPr>
      </p:pic>
    </p:spTree>
    <p:extLst>
      <p:ext uri="{BB962C8B-B14F-4D97-AF65-F5344CB8AC3E}">
        <p14:creationId xmlns:p14="http://schemas.microsoft.com/office/powerpoint/2010/main" val="18127067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34852"/>
            <a:ext cx="10515600" cy="1519706"/>
          </a:xfrm>
        </p:spPr>
        <p:txBody>
          <a:bodyPr>
            <a:normAutofit fontScale="90000"/>
          </a:bodyPr>
          <a:lstStyle/>
          <a:p>
            <a:pPr algn="ctr"/>
            <a:r>
              <a:rPr lang="es-MX" sz="2700" dirty="0" smtClean="0">
                <a:solidFill>
                  <a:prstClr val="black"/>
                </a:solidFill>
                <a:latin typeface="Arial" panose="020B0604020202020204" pitchFamily="34" charset="0"/>
                <a:cs typeface="Arial" panose="020B0604020202020204" pitchFamily="34" charset="0"/>
              </a:rPr>
              <a:t>Capítulo 4. Análisis e interpretación de resultados</a:t>
            </a:r>
            <a:r>
              <a:rPr lang="es-MX" sz="2900" dirty="0" smtClean="0">
                <a:solidFill>
                  <a:prstClr val="black"/>
                </a:solidFill>
                <a:latin typeface="Arial" panose="020B0604020202020204" pitchFamily="34" charset="0"/>
                <a:cs typeface="Arial" panose="020B0604020202020204" pitchFamily="34" charset="0"/>
              </a:rPr>
              <a:t/>
            </a:r>
            <a:br>
              <a:rPr lang="es-MX" sz="2900" dirty="0" smtClean="0">
                <a:solidFill>
                  <a:prstClr val="black"/>
                </a:solidFill>
                <a:latin typeface="Arial" panose="020B0604020202020204" pitchFamily="34" charset="0"/>
                <a:cs typeface="Arial" panose="020B0604020202020204" pitchFamily="34" charset="0"/>
              </a:rPr>
            </a:br>
            <a:r>
              <a:rPr lang="es-MX" sz="1800" dirty="0" smtClean="0">
                <a:solidFill>
                  <a:prstClr val="black"/>
                </a:solidFill>
                <a:latin typeface="Arial" panose="020B0604020202020204" pitchFamily="34" charset="0"/>
                <a:cs typeface="Arial" panose="020B0604020202020204" pitchFamily="34" charset="0"/>
              </a:rPr>
              <a:t>Datos de la encuesta dirigida al personal asistencial de áreas críticas de Centros Hospitalarios seleccionados del Cantón Quito.</a:t>
            </a:r>
            <a:r>
              <a:rPr lang="es-MX" sz="2900" dirty="0" smtClean="0">
                <a:solidFill>
                  <a:prstClr val="black"/>
                </a:solidFill>
                <a:latin typeface="Arial" panose="020B0604020202020204" pitchFamily="34" charset="0"/>
                <a:cs typeface="Arial" panose="020B0604020202020204" pitchFamily="34" charset="0"/>
              </a:rPr>
              <a:t/>
            </a:r>
            <a:br>
              <a:rPr lang="es-MX" sz="2900" dirty="0" smtClean="0">
                <a:solidFill>
                  <a:prstClr val="black"/>
                </a:solidFill>
                <a:latin typeface="Arial" panose="020B0604020202020204" pitchFamily="34" charset="0"/>
                <a:cs typeface="Arial" panose="020B0604020202020204" pitchFamily="34" charset="0"/>
              </a:rPr>
            </a:br>
            <a:endParaRPr lang="es-MX"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652237126"/>
              </p:ext>
            </p:extLst>
          </p:nvPr>
        </p:nvGraphicFramePr>
        <p:xfrm>
          <a:off x="3451538" y="2085390"/>
          <a:ext cx="5303271" cy="1483678"/>
        </p:xfrm>
        <a:graphic>
          <a:graphicData uri="http://schemas.openxmlformats.org/drawingml/2006/table">
            <a:tbl>
              <a:tblPr firstRow="1" firstCol="1" bandRow="1"/>
              <a:tblGrid>
                <a:gridCol w="916840"/>
                <a:gridCol w="1841947"/>
                <a:gridCol w="1017794"/>
                <a:gridCol w="763345"/>
                <a:gridCol w="763345"/>
              </a:tblGrid>
              <a:tr h="957383">
                <a:tc>
                  <a:txBody>
                    <a:bodyPr/>
                    <a:lstStyle/>
                    <a:p>
                      <a:pPr algn="ctr">
                        <a:lnSpc>
                          <a:spcPct val="107000"/>
                        </a:lnSpc>
                        <a:spcAft>
                          <a:spcPts val="0"/>
                        </a:spcAft>
                      </a:pPr>
                      <a:r>
                        <a:rPr lang="es-EC"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Hospital de Los Valles</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07000"/>
                        </a:lnSpc>
                        <a:spcAft>
                          <a:spcPts val="0"/>
                        </a:spcAft>
                      </a:pPr>
                      <a:r>
                        <a:rPr lang="es-EC"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Centro de Atención Ambulatorio Hospital del día Central Quito IESS</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07000"/>
                        </a:lnSpc>
                        <a:spcAft>
                          <a:spcPts val="0"/>
                        </a:spcAft>
                      </a:pPr>
                      <a:r>
                        <a:rPr lang="es-EC"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Hospital Alberto Correa Cornejo</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07000"/>
                        </a:lnSpc>
                        <a:spcAft>
                          <a:spcPts val="0"/>
                        </a:spcAft>
                      </a:pPr>
                      <a:r>
                        <a:rPr lang="es-EC"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Hospital  Pablo Arturo Suárez</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07000"/>
                        </a:lnSpc>
                        <a:spcAft>
                          <a:spcPts val="0"/>
                        </a:spcAft>
                      </a:pPr>
                      <a:r>
                        <a:rPr lang="es-EC"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Total</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526295">
                <a:tc>
                  <a:txBody>
                    <a:bodyPr/>
                    <a:lstStyle/>
                    <a:p>
                      <a:pPr algn="ctr">
                        <a:lnSpc>
                          <a:spcPct val="107000"/>
                        </a:lnSpc>
                        <a:spcAft>
                          <a:spcPts val="0"/>
                        </a:spcAft>
                      </a:pPr>
                      <a:endParaRPr lang="es-EC" sz="1200" b="1"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ct val="107000"/>
                        </a:lnSpc>
                        <a:spcAft>
                          <a:spcPts val="0"/>
                        </a:spcAft>
                      </a:pPr>
                      <a:r>
                        <a:rPr lang="es-EC" sz="1200" b="1"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46</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07000"/>
                        </a:lnSpc>
                        <a:spcAft>
                          <a:spcPts val="0"/>
                        </a:spcAft>
                      </a:pPr>
                      <a:endParaRPr lang="es-EC" sz="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ct val="107000"/>
                        </a:lnSpc>
                        <a:spcAft>
                          <a:spcPts val="0"/>
                        </a:spcAft>
                      </a:pPr>
                      <a:r>
                        <a:rPr lang="es-EC" sz="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29</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07000"/>
                        </a:lnSpc>
                        <a:spcAft>
                          <a:spcPts val="0"/>
                        </a:spcAft>
                      </a:pPr>
                      <a:endParaRPr lang="es-EC" sz="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ct val="107000"/>
                        </a:lnSpc>
                        <a:spcAft>
                          <a:spcPts val="0"/>
                        </a:spcAft>
                      </a:pPr>
                      <a:r>
                        <a:rPr lang="es-EC" sz="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33</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07000"/>
                        </a:lnSpc>
                        <a:spcAft>
                          <a:spcPts val="0"/>
                        </a:spcAft>
                      </a:pPr>
                      <a:endParaRPr lang="es-EC" sz="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ct val="107000"/>
                        </a:lnSpc>
                        <a:spcAft>
                          <a:spcPts val="0"/>
                        </a:spcAft>
                      </a:pPr>
                      <a:r>
                        <a:rPr lang="es-EC" sz="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47</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07000"/>
                        </a:lnSpc>
                        <a:spcAft>
                          <a:spcPts val="0"/>
                        </a:spcAft>
                      </a:pPr>
                      <a:endParaRPr lang="es-EC" sz="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ct val="107000"/>
                        </a:lnSpc>
                        <a:spcAft>
                          <a:spcPts val="0"/>
                        </a:spcAft>
                      </a:pPr>
                      <a:r>
                        <a:rPr lang="es-EC" sz="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155</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bl>
          </a:graphicData>
        </a:graphic>
      </p:graphicFrame>
      <p:graphicFrame>
        <p:nvGraphicFramePr>
          <p:cNvPr id="5" name="Gráfico 4"/>
          <p:cNvGraphicFramePr/>
          <p:nvPr>
            <p:extLst>
              <p:ext uri="{D42A27DB-BD31-4B8C-83A1-F6EECF244321}">
                <p14:modId xmlns:p14="http://schemas.microsoft.com/office/powerpoint/2010/main" val="861844235"/>
              </p:ext>
            </p:extLst>
          </p:nvPr>
        </p:nvGraphicFramePr>
        <p:xfrm>
          <a:off x="3397876" y="3578205"/>
          <a:ext cx="5396247" cy="279197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ángulo 5"/>
          <p:cNvSpPr/>
          <p:nvPr/>
        </p:nvSpPr>
        <p:spPr>
          <a:xfrm>
            <a:off x="3048000" y="1392893"/>
            <a:ext cx="6096000" cy="461665"/>
          </a:xfrm>
          <a:prstGeom prst="rect">
            <a:avLst/>
          </a:prstGeom>
        </p:spPr>
        <p:txBody>
          <a:bodyPr>
            <a:spAutoFit/>
          </a:bodyPr>
          <a:lstStyle/>
          <a:p>
            <a:pPr algn="ctr"/>
            <a:r>
              <a:rPr lang="es-EC" sz="1200" dirty="0">
                <a:latin typeface="Arial" panose="020B0604020202020204" pitchFamily="34" charset="0"/>
                <a:ea typeface="Times New Roman" panose="02020603050405020304" pitchFamily="18" charset="0"/>
              </a:rPr>
              <a:t>Total de encuestados en los Centros Hospitalarios seleccionados del Cantón Quito. 2018</a:t>
            </a:r>
            <a:endParaRPr lang="es-MX" dirty="0"/>
          </a:p>
        </p:txBody>
      </p:sp>
      <p:sp>
        <p:nvSpPr>
          <p:cNvPr id="7" name="Rectángulo 6"/>
          <p:cNvSpPr/>
          <p:nvPr/>
        </p:nvSpPr>
        <p:spPr>
          <a:xfrm>
            <a:off x="3993020" y="6472218"/>
            <a:ext cx="4205960" cy="256993"/>
          </a:xfrm>
          <a:prstGeom prst="rect">
            <a:avLst/>
          </a:prstGeom>
        </p:spPr>
        <p:txBody>
          <a:bodyPr wrap="none">
            <a:spAutoFit/>
          </a:bodyPr>
          <a:lstStyle/>
          <a:p>
            <a:pPr indent="180340">
              <a:lnSpc>
                <a:spcPct val="107000"/>
              </a:lnSpc>
              <a:spcAft>
                <a:spcPts val="0"/>
              </a:spcAft>
            </a:pPr>
            <a:r>
              <a:rPr lang="es-ES" sz="1000" dirty="0">
                <a:latin typeface="Arial" panose="020B0604020202020204" pitchFamily="34" charset="0"/>
                <a:ea typeface="Times New Roman" panose="02020603050405020304" pitchFamily="18" charset="0"/>
                <a:cs typeface="Times New Roman" panose="02020603050405020304" pitchFamily="18" charset="0"/>
              </a:rPr>
              <a:t>Fuente: Centros Hospitalarios seleccionados del Cantón Quito.2018</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65826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0327D01-479E-47F6-BBC1-0CC181A78CDD}"/>
              </a:ext>
            </a:extLst>
          </p:cNvPr>
          <p:cNvSpPr>
            <a:spLocks noGrp="1"/>
          </p:cNvSpPr>
          <p:nvPr>
            <p:ph sz="half" idx="1"/>
          </p:nvPr>
        </p:nvSpPr>
        <p:spPr>
          <a:xfrm>
            <a:off x="6374726" y="1381586"/>
            <a:ext cx="4224271" cy="2586880"/>
          </a:xfrm>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algn="just"/>
            <a:r>
              <a:rPr lang="es-EC" sz="1600" dirty="0" smtClean="0">
                <a:latin typeface="Arial" panose="020B0604020202020204" pitchFamily="34" charset="0"/>
                <a:cs typeface="Arial" panose="020B0604020202020204" pitchFamily="34" charset="0"/>
              </a:rPr>
              <a:t>Según datos de la OMS 2018:</a:t>
            </a:r>
          </a:p>
          <a:p>
            <a:pPr algn="just"/>
            <a:r>
              <a:rPr lang="es-EC" sz="1600" dirty="0" smtClean="0">
                <a:latin typeface="Arial" panose="020B0604020202020204" pitchFamily="34" charset="0"/>
                <a:cs typeface="Arial" panose="020B0604020202020204" pitchFamily="34" charset="0"/>
              </a:rPr>
              <a:t>85</a:t>
            </a:r>
            <a:r>
              <a:rPr lang="es-EC" sz="1600" dirty="0">
                <a:latin typeface="Arial" panose="020B0604020202020204" pitchFamily="34" charset="0"/>
                <a:cs typeface="Arial" panose="020B0604020202020204" pitchFamily="34" charset="0"/>
              </a:rPr>
              <a:t>% desechos comunes </a:t>
            </a:r>
          </a:p>
          <a:p>
            <a:pPr algn="just"/>
            <a:r>
              <a:rPr lang="es-EC" sz="1600" dirty="0">
                <a:latin typeface="Arial" panose="020B0604020202020204" pitchFamily="34" charset="0"/>
                <a:cs typeface="Arial" panose="020B0604020202020204" pitchFamily="34" charset="0"/>
              </a:rPr>
              <a:t>15% desechos infecciosos </a:t>
            </a:r>
          </a:p>
          <a:p>
            <a:pPr algn="just"/>
            <a:r>
              <a:rPr lang="es-EC" sz="1600" dirty="0">
                <a:latin typeface="Arial" panose="020B0604020202020204" pitchFamily="34" charset="0"/>
                <a:cs typeface="Arial" panose="020B0604020202020204" pitchFamily="34" charset="0"/>
              </a:rPr>
              <a:t>0.5kg de desechos/ ingresos elevados</a:t>
            </a:r>
          </a:p>
          <a:p>
            <a:pPr algn="just"/>
            <a:r>
              <a:rPr lang="es-EC" sz="1600" dirty="0">
                <a:latin typeface="Arial" panose="020B0604020202020204" pitchFamily="34" charset="0"/>
                <a:cs typeface="Arial" panose="020B0604020202020204" pitchFamily="34" charset="0"/>
              </a:rPr>
              <a:t>0.2kg de desechos / ingresos bajos </a:t>
            </a:r>
          </a:p>
          <a:p>
            <a:pPr algn="just"/>
            <a:r>
              <a:rPr lang="es-EC" sz="1600" dirty="0">
                <a:latin typeface="Arial" panose="020B0604020202020204" pitchFamily="34" charset="0"/>
                <a:cs typeface="Arial" panose="020B0604020202020204" pitchFamily="34" charset="0"/>
              </a:rPr>
              <a:t>Deficiente eliminación de objetos cortopunzantes </a:t>
            </a:r>
          </a:p>
          <a:p>
            <a:pPr algn="just"/>
            <a:r>
              <a:rPr lang="es-EC" sz="1600" dirty="0">
                <a:latin typeface="Arial" panose="020B0604020202020204" pitchFamily="34" charset="0"/>
                <a:cs typeface="Arial" panose="020B0604020202020204" pitchFamily="34" charset="0"/>
              </a:rPr>
              <a:t>9’942.645 kilos de desechos peligrosos (INEC</a:t>
            </a:r>
            <a:r>
              <a:rPr lang="es-EC" sz="1600" dirty="0"/>
              <a:t>)</a:t>
            </a:r>
            <a:endParaRPr lang="en-US" sz="1600" dirty="0"/>
          </a:p>
        </p:txBody>
      </p:sp>
      <p:sp>
        <p:nvSpPr>
          <p:cNvPr id="4" name="Content Placeholder 3">
            <a:extLst>
              <a:ext uri="{FF2B5EF4-FFF2-40B4-BE49-F238E27FC236}">
                <a16:creationId xmlns:a16="http://schemas.microsoft.com/office/drawing/2014/main" xmlns="" id="{9B5F423F-75D0-4CFE-9C07-04329FCF421C}"/>
              </a:ext>
            </a:extLst>
          </p:cNvPr>
          <p:cNvSpPr>
            <a:spLocks noGrp="1"/>
          </p:cNvSpPr>
          <p:nvPr>
            <p:ph sz="half" idx="2"/>
          </p:nvPr>
        </p:nvSpPr>
        <p:spPr>
          <a:xfrm>
            <a:off x="6387697" y="4215252"/>
            <a:ext cx="4211300" cy="2219806"/>
          </a:xfrm>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algn="just"/>
            <a:r>
              <a:rPr lang="es-EC" sz="1600" dirty="0">
                <a:latin typeface="Arial" panose="020B0604020202020204" pitchFamily="34" charset="0"/>
                <a:cs typeface="Arial" panose="020B0604020202020204" pitchFamily="34" charset="0"/>
              </a:rPr>
              <a:t>Riesgos</a:t>
            </a:r>
          </a:p>
          <a:p>
            <a:pPr algn="just"/>
            <a:r>
              <a:rPr lang="es-EC" sz="1600" dirty="0">
                <a:latin typeface="Arial" panose="020B0604020202020204" pitchFamily="34" charset="0"/>
                <a:cs typeface="Arial" panose="020B0604020202020204" pitchFamily="34" charset="0"/>
              </a:rPr>
              <a:t>Personal asistencial </a:t>
            </a:r>
            <a:endParaRPr lang="es-EC" sz="1600" dirty="0" smtClean="0">
              <a:latin typeface="Arial" panose="020B0604020202020204" pitchFamily="34" charset="0"/>
              <a:cs typeface="Arial" panose="020B0604020202020204" pitchFamily="34" charset="0"/>
            </a:endParaRPr>
          </a:p>
          <a:p>
            <a:pPr algn="just"/>
            <a:r>
              <a:rPr lang="es-EC" sz="1600" dirty="0" smtClean="0">
                <a:latin typeface="Arial" panose="020B0604020202020204" pitchFamily="34" charset="0"/>
                <a:cs typeface="Arial" panose="020B0604020202020204" pitchFamily="34" charset="0"/>
              </a:rPr>
              <a:t>33.800 nuevas infecciones por VIH</a:t>
            </a:r>
            <a:endParaRPr lang="es-EC" sz="1600" dirty="0">
              <a:latin typeface="Arial" panose="020B0604020202020204" pitchFamily="34" charset="0"/>
              <a:cs typeface="Arial" panose="020B0604020202020204" pitchFamily="34" charset="0"/>
            </a:endParaRPr>
          </a:p>
          <a:p>
            <a:pPr algn="just"/>
            <a:r>
              <a:rPr lang="es-EC" sz="1600" dirty="0">
                <a:latin typeface="Arial" panose="020B0604020202020204" pitchFamily="34" charset="0"/>
                <a:cs typeface="Arial" panose="020B0604020202020204" pitchFamily="34" charset="0"/>
              </a:rPr>
              <a:t>1.7 millones de infecciones Hepatitis B</a:t>
            </a:r>
          </a:p>
          <a:p>
            <a:pPr algn="just"/>
            <a:r>
              <a:rPr lang="es-EC" sz="1600" dirty="0">
                <a:latin typeface="Arial" panose="020B0604020202020204" pitchFamily="34" charset="0"/>
                <a:cs typeface="Arial" panose="020B0604020202020204" pitchFamily="34" charset="0"/>
              </a:rPr>
              <a:t>315.000 infecciones Hepatitis C</a:t>
            </a:r>
          </a:p>
          <a:p>
            <a:pPr algn="just"/>
            <a:r>
              <a:rPr lang="es-EC" sz="1600" dirty="0">
                <a:latin typeface="Arial" panose="020B0604020202020204" pitchFamily="34" charset="0"/>
                <a:cs typeface="Arial" panose="020B0604020202020204" pitchFamily="34" charset="0"/>
              </a:rPr>
              <a:t>2010 Reglamento De manejo de desechos/ Directrices </a:t>
            </a:r>
          </a:p>
          <a:p>
            <a:pPr algn="just"/>
            <a:r>
              <a:rPr lang="es-EC" sz="1600" dirty="0">
                <a:latin typeface="Arial" panose="020B0604020202020204" pitchFamily="34" charset="0"/>
                <a:cs typeface="Arial" panose="020B0604020202020204" pitchFamily="34" charset="0"/>
              </a:rPr>
              <a:t>2014 Registro oficial 379 </a:t>
            </a:r>
          </a:p>
          <a:p>
            <a:pPr algn="just"/>
            <a:endParaRPr lang="es-EC" dirty="0">
              <a:latin typeface="Arial" panose="020B0604020202020204" pitchFamily="34" charset="0"/>
              <a:cs typeface="Arial" panose="020B0604020202020204" pitchFamily="34" charset="0"/>
            </a:endParaRPr>
          </a:p>
          <a:p>
            <a:pPr algn="just"/>
            <a:endParaRPr lang="en-US" dirty="0"/>
          </a:p>
        </p:txBody>
      </p:sp>
      <p:sp>
        <p:nvSpPr>
          <p:cNvPr id="5" name="Rectángulo 4"/>
          <p:cNvSpPr/>
          <p:nvPr/>
        </p:nvSpPr>
        <p:spPr>
          <a:xfrm>
            <a:off x="1909075" y="305151"/>
            <a:ext cx="5681362" cy="461665"/>
          </a:xfrm>
          <a:prstGeom prst="rect">
            <a:avLst/>
          </a:prstGeom>
        </p:spPr>
        <p:txBody>
          <a:bodyPr wrap="none">
            <a:spAutoFit/>
          </a:bodyPr>
          <a:lstStyle/>
          <a:p>
            <a:pPr algn="ctr"/>
            <a:r>
              <a:rPr lang="es-MX" sz="2400" dirty="0">
                <a:solidFill>
                  <a:prstClr val="black"/>
                </a:solidFill>
                <a:latin typeface="Arial" panose="020B0604020202020204" pitchFamily="34" charset="0"/>
                <a:cs typeface="Arial" panose="020B0604020202020204" pitchFamily="34" charset="0"/>
              </a:rPr>
              <a:t>Capítulo 1.  </a:t>
            </a:r>
            <a:r>
              <a:rPr lang="es-MX" sz="2400" dirty="0" smtClean="0">
                <a:solidFill>
                  <a:prstClr val="black"/>
                </a:solidFill>
                <a:latin typeface="Arial" panose="020B0604020202020204" pitchFamily="34" charset="0"/>
                <a:cs typeface="Arial" panose="020B0604020202020204" pitchFamily="34" charset="0"/>
              </a:rPr>
              <a:t>Planteamiento del problema</a:t>
            </a:r>
            <a:endParaRPr lang="es-MX" sz="2400" dirty="0"/>
          </a:p>
        </p:txBody>
      </p:sp>
      <p:pic>
        <p:nvPicPr>
          <p:cNvPr id="7" name="Imagen 6"/>
          <p:cNvPicPr>
            <a:picLocks noChangeAspect="1"/>
          </p:cNvPicPr>
          <p:nvPr/>
        </p:nvPicPr>
        <p:blipFill>
          <a:blip r:embed="rId2"/>
          <a:stretch>
            <a:fillRect/>
          </a:stretch>
        </p:blipFill>
        <p:spPr>
          <a:xfrm>
            <a:off x="840700" y="1163327"/>
            <a:ext cx="3909056" cy="2309959"/>
          </a:xfrm>
          <a:prstGeom prst="rect">
            <a:avLst/>
          </a:prstGeom>
        </p:spPr>
      </p:pic>
      <p:pic>
        <p:nvPicPr>
          <p:cNvPr id="8" name="Imagen 7"/>
          <p:cNvPicPr>
            <a:picLocks noChangeAspect="1"/>
          </p:cNvPicPr>
          <p:nvPr/>
        </p:nvPicPr>
        <p:blipFill>
          <a:blip r:embed="rId3"/>
          <a:stretch>
            <a:fillRect/>
          </a:stretch>
        </p:blipFill>
        <p:spPr>
          <a:xfrm>
            <a:off x="231818" y="4173186"/>
            <a:ext cx="2396301" cy="2177439"/>
          </a:xfrm>
          <a:prstGeom prst="rect">
            <a:avLst/>
          </a:prstGeom>
        </p:spPr>
      </p:pic>
      <p:pic>
        <p:nvPicPr>
          <p:cNvPr id="9" name="Imagen 8"/>
          <p:cNvPicPr>
            <a:picLocks noChangeAspect="1"/>
          </p:cNvPicPr>
          <p:nvPr/>
        </p:nvPicPr>
        <p:blipFill>
          <a:blip r:embed="rId4"/>
          <a:stretch>
            <a:fillRect/>
          </a:stretch>
        </p:blipFill>
        <p:spPr>
          <a:xfrm>
            <a:off x="2795228" y="4170247"/>
            <a:ext cx="2475963" cy="2180378"/>
          </a:xfrm>
          <a:prstGeom prst="rect">
            <a:avLst/>
          </a:prstGeom>
        </p:spPr>
      </p:pic>
      <p:sp>
        <p:nvSpPr>
          <p:cNvPr id="12" name="Rectángulo 11"/>
          <p:cNvSpPr/>
          <p:nvPr/>
        </p:nvSpPr>
        <p:spPr>
          <a:xfrm>
            <a:off x="0" y="6435058"/>
            <a:ext cx="4205960" cy="256993"/>
          </a:xfrm>
          <a:prstGeom prst="rect">
            <a:avLst/>
          </a:prstGeom>
        </p:spPr>
        <p:txBody>
          <a:bodyPr wrap="none">
            <a:spAutoFit/>
          </a:bodyPr>
          <a:lstStyle/>
          <a:p>
            <a:pPr indent="180340">
              <a:lnSpc>
                <a:spcPct val="107000"/>
              </a:lnSpc>
            </a:pPr>
            <a:r>
              <a:rPr lang="es-ES" sz="1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Fuente: Centros Hospitalarios seleccionados del Cantón Quito.2018</a:t>
            </a:r>
            <a:endParaRPr lang="es-MX" sz="1100" dirty="0">
              <a:solidFill>
                <a:prstClr val="black"/>
              </a:solidFill>
              <a:ea typeface="Calibri" panose="020F0502020204030204" pitchFamily="34" charset="0"/>
              <a:cs typeface="Times New Roman" panose="02020603050405020304" pitchFamily="18" charset="0"/>
            </a:endParaRPr>
          </a:p>
        </p:txBody>
      </p:sp>
      <p:sp>
        <p:nvSpPr>
          <p:cNvPr id="11" name="Flecha abajo 10"/>
          <p:cNvSpPr/>
          <p:nvPr/>
        </p:nvSpPr>
        <p:spPr>
          <a:xfrm>
            <a:off x="2615753" y="3473286"/>
            <a:ext cx="334022" cy="4951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Abrir llave 14"/>
          <p:cNvSpPr/>
          <p:nvPr/>
        </p:nvSpPr>
        <p:spPr>
          <a:xfrm>
            <a:off x="5438300" y="2455355"/>
            <a:ext cx="769317" cy="374729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Tree>
    <p:extLst>
      <p:ext uri="{BB962C8B-B14F-4D97-AF65-F5344CB8AC3E}">
        <p14:creationId xmlns:p14="http://schemas.microsoft.com/office/powerpoint/2010/main" val="6977867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690943"/>
          </a:xfrm>
        </p:spPr>
        <p:txBody>
          <a:bodyPr>
            <a:normAutofit fontScale="90000"/>
          </a:bodyPr>
          <a:lstStyle/>
          <a:p>
            <a:pPr algn="ctr"/>
            <a:r>
              <a:rPr lang="es-MX" sz="2700" dirty="0">
                <a:solidFill>
                  <a:prstClr val="black"/>
                </a:solidFill>
                <a:latin typeface="Arial" panose="020B0604020202020204" pitchFamily="34" charset="0"/>
                <a:cs typeface="Arial" panose="020B0604020202020204" pitchFamily="34" charset="0"/>
              </a:rPr>
              <a:t>Capítulo 4. Análisis e interpretación de resultados </a:t>
            </a:r>
            <a:r>
              <a:rPr lang="es-MX" sz="2600" dirty="0" smtClean="0">
                <a:solidFill>
                  <a:prstClr val="black"/>
                </a:solidFill>
                <a:latin typeface="Arial" panose="020B0604020202020204" pitchFamily="34" charset="0"/>
                <a:cs typeface="Arial" panose="020B0604020202020204" pitchFamily="34" charset="0"/>
              </a:rPr>
              <a:t/>
            </a:r>
            <a:br>
              <a:rPr lang="es-MX" sz="2600" dirty="0" smtClean="0">
                <a:solidFill>
                  <a:prstClr val="black"/>
                </a:solidFill>
                <a:latin typeface="Arial" panose="020B0604020202020204" pitchFamily="34" charset="0"/>
                <a:cs typeface="Arial" panose="020B0604020202020204" pitchFamily="34" charset="0"/>
              </a:rPr>
            </a:br>
            <a:r>
              <a:rPr lang="es-MX" sz="1600" dirty="0" smtClean="0">
                <a:solidFill>
                  <a:prstClr val="black"/>
                </a:solidFill>
                <a:latin typeface="Arial" panose="020B0604020202020204" pitchFamily="34" charset="0"/>
                <a:cs typeface="Arial" panose="020B0604020202020204" pitchFamily="34" charset="0"/>
              </a:rPr>
              <a:t>Datos </a:t>
            </a:r>
            <a:r>
              <a:rPr lang="es-MX" sz="1600" dirty="0">
                <a:solidFill>
                  <a:prstClr val="black"/>
                </a:solidFill>
                <a:latin typeface="Arial" panose="020B0604020202020204" pitchFamily="34" charset="0"/>
                <a:cs typeface="Arial" panose="020B0604020202020204" pitchFamily="34" charset="0"/>
              </a:rPr>
              <a:t>de la encuesta dirigida al personal asistencial de áreas críticas de Centros Hospitalarios seleccionados del Cantón Quito.</a:t>
            </a:r>
            <a:endParaRPr lang="es-MX" sz="1600" dirty="0"/>
          </a:p>
        </p:txBody>
      </p:sp>
      <p:pic>
        <p:nvPicPr>
          <p:cNvPr id="5" name="Imagen 4"/>
          <p:cNvPicPr>
            <a:picLocks noChangeAspect="1"/>
          </p:cNvPicPr>
          <p:nvPr/>
        </p:nvPicPr>
        <p:blipFill>
          <a:blip r:embed="rId2"/>
          <a:stretch>
            <a:fillRect/>
          </a:stretch>
        </p:blipFill>
        <p:spPr>
          <a:xfrm>
            <a:off x="3127783" y="3977372"/>
            <a:ext cx="5060670" cy="2532898"/>
          </a:xfrm>
          <a:prstGeom prst="rect">
            <a:avLst/>
          </a:prstGeom>
        </p:spPr>
      </p:pic>
      <p:graphicFrame>
        <p:nvGraphicFramePr>
          <p:cNvPr id="9" name="Marcador de contenido 8"/>
          <p:cNvGraphicFramePr>
            <a:graphicFrameLocks noGrp="1"/>
          </p:cNvGraphicFramePr>
          <p:nvPr>
            <p:ph idx="1"/>
            <p:extLst>
              <p:ext uri="{D42A27DB-BD31-4B8C-83A1-F6EECF244321}">
                <p14:modId xmlns:p14="http://schemas.microsoft.com/office/powerpoint/2010/main" val="1436998747"/>
              </p:ext>
            </p:extLst>
          </p:nvPr>
        </p:nvGraphicFramePr>
        <p:xfrm>
          <a:off x="1900575" y="1690689"/>
          <a:ext cx="7604032" cy="2276128"/>
        </p:xfrm>
        <a:graphic>
          <a:graphicData uri="http://schemas.openxmlformats.org/drawingml/2006/table">
            <a:tbl>
              <a:tblPr firstRow="1" firstCol="1" bandRow="1"/>
              <a:tblGrid>
                <a:gridCol w="1148124"/>
                <a:gridCol w="811743"/>
                <a:gridCol w="1737642"/>
                <a:gridCol w="1040048"/>
                <a:gridCol w="1496657"/>
                <a:gridCol w="735644"/>
                <a:gridCol w="634174"/>
              </a:tblGrid>
              <a:tr h="1056928">
                <a:tc>
                  <a:txBody>
                    <a:bodyPr/>
                    <a:lstStyle/>
                    <a:p>
                      <a:pPr indent="180340" algn="ctr">
                        <a:lnSpc>
                          <a:spcPct val="200000"/>
                        </a:lnSpc>
                        <a:spcAft>
                          <a:spcPts val="0"/>
                        </a:spcAft>
                      </a:pPr>
                      <a:r>
                        <a:rPr lang="es-MX" sz="1000" b="1" dirty="0">
                          <a:solidFill>
                            <a:srgbClr val="000000"/>
                          </a:solidFill>
                          <a:effectLst/>
                          <a:latin typeface="Arial" panose="020B0604020202020204" pitchFamily="34" charset="0"/>
                          <a:ea typeface="Times New Roman" panose="02020603050405020304" pitchFamily="18" charset="0"/>
                        </a:rPr>
                        <a:t>Centro Hospitalario / Servicio</a:t>
                      </a:r>
                      <a:endParaRPr lang="es-MX" sz="12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indent="180340" algn="ctr">
                        <a:lnSpc>
                          <a:spcPct val="200000"/>
                        </a:lnSpc>
                        <a:spcAft>
                          <a:spcPts val="0"/>
                        </a:spcAft>
                      </a:pPr>
                      <a:r>
                        <a:rPr lang="es-MX" sz="1000" b="1">
                          <a:solidFill>
                            <a:srgbClr val="000000"/>
                          </a:solidFill>
                          <a:effectLst/>
                          <a:latin typeface="Arial" panose="020B0604020202020204" pitchFamily="34" charset="0"/>
                          <a:ea typeface="Times New Roman" panose="02020603050405020304" pitchFamily="18" charset="0"/>
                        </a:rPr>
                        <a:t>Hospital de los Valles</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indent="180340" algn="ctr">
                        <a:lnSpc>
                          <a:spcPct val="200000"/>
                        </a:lnSpc>
                        <a:spcAft>
                          <a:spcPts val="0"/>
                        </a:spcAft>
                      </a:pPr>
                      <a:r>
                        <a:rPr lang="es-MX" sz="1000" b="1" dirty="0">
                          <a:solidFill>
                            <a:srgbClr val="000000"/>
                          </a:solidFill>
                          <a:effectLst/>
                          <a:latin typeface="Arial" panose="020B0604020202020204" pitchFamily="34" charset="0"/>
                          <a:ea typeface="Times New Roman" panose="02020603050405020304" pitchFamily="18" charset="0"/>
                        </a:rPr>
                        <a:t>Centro de Atención Ambulatoria Hospital del Día Centro Quito IESS</a:t>
                      </a:r>
                      <a:endParaRPr lang="es-MX" sz="1200" dirty="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indent="180340" algn="ctr">
                        <a:lnSpc>
                          <a:spcPct val="200000"/>
                        </a:lnSpc>
                        <a:spcAft>
                          <a:spcPts val="0"/>
                        </a:spcAft>
                      </a:pPr>
                      <a:r>
                        <a:rPr lang="es-MX" sz="1000" b="1" dirty="0">
                          <a:solidFill>
                            <a:srgbClr val="000000"/>
                          </a:solidFill>
                          <a:effectLst/>
                          <a:latin typeface="Arial" panose="020B0604020202020204" pitchFamily="34" charset="0"/>
                          <a:ea typeface="Times New Roman" panose="02020603050405020304" pitchFamily="18" charset="0"/>
                        </a:rPr>
                        <a:t>Hospital Alberto Correa Cornejo</a:t>
                      </a:r>
                      <a:endParaRPr lang="es-MX" sz="1200" dirty="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indent="180340" algn="ctr">
                        <a:lnSpc>
                          <a:spcPct val="200000"/>
                        </a:lnSpc>
                        <a:spcAft>
                          <a:spcPts val="0"/>
                        </a:spcAft>
                      </a:pPr>
                      <a:r>
                        <a:rPr lang="es-MX" sz="1000" b="1" dirty="0">
                          <a:solidFill>
                            <a:srgbClr val="000000"/>
                          </a:solidFill>
                          <a:effectLst/>
                          <a:latin typeface="Arial" panose="020B0604020202020204" pitchFamily="34" charset="0"/>
                          <a:ea typeface="Times New Roman" panose="02020603050405020304" pitchFamily="18" charset="0"/>
                        </a:rPr>
                        <a:t>Hospital  Pablo Arturo Suárez</a:t>
                      </a:r>
                      <a:endParaRPr lang="es-MX" sz="1200" dirty="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indent="180340" algn="ctr">
                        <a:lnSpc>
                          <a:spcPct val="200000"/>
                        </a:lnSpc>
                        <a:spcAft>
                          <a:spcPts val="0"/>
                        </a:spcAft>
                      </a:pPr>
                      <a:r>
                        <a:rPr lang="es-MX" sz="1000" b="1" dirty="0">
                          <a:solidFill>
                            <a:srgbClr val="000000"/>
                          </a:solidFill>
                          <a:effectLst/>
                          <a:latin typeface="Arial" panose="020B0604020202020204" pitchFamily="34" charset="0"/>
                          <a:ea typeface="Times New Roman" panose="02020603050405020304" pitchFamily="18" charset="0"/>
                        </a:rPr>
                        <a:t>Total</a:t>
                      </a:r>
                      <a:endParaRPr lang="es-MX" sz="1200" dirty="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indent="180340" algn="ctr">
                        <a:lnSpc>
                          <a:spcPct val="200000"/>
                        </a:lnSpc>
                        <a:spcAft>
                          <a:spcPts val="0"/>
                        </a:spcAft>
                      </a:pPr>
                      <a:r>
                        <a:rPr lang="es-MX" sz="1000" b="1" dirty="0">
                          <a:solidFill>
                            <a:srgbClr val="000000"/>
                          </a:solidFill>
                          <a:effectLst/>
                          <a:latin typeface="Arial" panose="020B0604020202020204" pitchFamily="34" charset="0"/>
                          <a:ea typeface="Times New Roman" panose="02020603050405020304" pitchFamily="18" charset="0"/>
                        </a:rPr>
                        <a:t>%</a:t>
                      </a:r>
                      <a:endParaRPr lang="es-MX" sz="1200" dirty="0">
                        <a:effectLst/>
                        <a:latin typeface="Arial" panose="020B0604020202020204" pitchFamily="34" charset="0"/>
                        <a:ea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01549">
                <a:tc>
                  <a:txBody>
                    <a:bodyPr/>
                    <a:lstStyle/>
                    <a:p>
                      <a:pPr indent="180340" algn="ctr">
                        <a:lnSpc>
                          <a:spcPct val="200000"/>
                        </a:lnSpc>
                        <a:spcAft>
                          <a:spcPts val="0"/>
                        </a:spcAft>
                      </a:pPr>
                      <a:r>
                        <a:rPr lang="es-MX" sz="1000" b="1">
                          <a:solidFill>
                            <a:srgbClr val="000000"/>
                          </a:solidFill>
                          <a:effectLst/>
                          <a:latin typeface="Arial" panose="020B0604020202020204" pitchFamily="34" charset="0"/>
                          <a:ea typeface="Times New Roman" panose="02020603050405020304" pitchFamily="18" charset="0"/>
                        </a:rPr>
                        <a:t>Emergencia</a:t>
                      </a:r>
                      <a:endParaRPr lang="es-MX" sz="12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17</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10</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20</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23</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70</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45</a:t>
                      </a:r>
                      <a:endParaRPr lang="es-MX" sz="1200">
                        <a:effectLst/>
                        <a:latin typeface="Arial" panose="020B0604020202020204" pitchFamily="34" charset="0"/>
                        <a:ea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301549">
                <a:tc>
                  <a:txBody>
                    <a:bodyPr/>
                    <a:lstStyle/>
                    <a:p>
                      <a:pPr indent="180340" algn="ctr">
                        <a:lnSpc>
                          <a:spcPct val="200000"/>
                        </a:lnSpc>
                        <a:spcAft>
                          <a:spcPts val="0"/>
                        </a:spcAft>
                      </a:pPr>
                      <a:r>
                        <a:rPr lang="es-MX" sz="1000" b="1">
                          <a:solidFill>
                            <a:srgbClr val="000000"/>
                          </a:solidFill>
                          <a:effectLst/>
                          <a:latin typeface="Arial" panose="020B0604020202020204" pitchFamily="34" charset="0"/>
                          <a:ea typeface="Times New Roman" panose="02020603050405020304" pitchFamily="18" charset="0"/>
                        </a:rPr>
                        <a:t>Quirófano</a:t>
                      </a:r>
                      <a:endParaRPr lang="es-MX" sz="12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17</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19</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13</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16</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indent="180340" algn="ctr">
                        <a:lnSpc>
                          <a:spcPct val="200000"/>
                        </a:lnSpc>
                        <a:spcAft>
                          <a:spcPts val="0"/>
                        </a:spcAft>
                      </a:pPr>
                      <a:r>
                        <a:rPr lang="es-MX" sz="1000" dirty="0">
                          <a:solidFill>
                            <a:srgbClr val="000000"/>
                          </a:solidFill>
                          <a:effectLst/>
                          <a:latin typeface="Arial" panose="020B0604020202020204" pitchFamily="34" charset="0"/>
                          <a:ea typeface="Times New Roman" panose="02020603050405020304" pitchFamily="18" charset="0"/>
                        </a:rPr>
                        <a:t>65</a:t>
                      </a:r>
                      <a:endParaRPr lang="es-MX" sz="1200" dirty="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42</a:t>
                      </a:r>
                      <a:endParaRPr lang="es-MX" sz="1200">
                        <a:effectLst/>
                        <a:latin typeface="Arial" panose="020B0604020202020204" pitchFamily="34" charset="0"/>
                        <a:ea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301549">
                <a:tc>
                  <a:txBody>
                    <a:bodyPr/>
                    <a:lstStyle/>
                    <a:p>
                      <a:pPr indent="180340" algn="ctr">
                        <a:lnSpc>
                          <a:spcPct val="200000"/>
                        </a:lnSpc>
                        <a:spcAft>
                          <a:spcPts val="0"/>
                        </a:spcAft>
                      </a:pPr>
                      <a:r>
                        <a:rPr lang="es-MX" sz="1000" b="1">
                          <a:solidFill>
                            <a:srgbClr val="000000"/>
                          </a:solidFill>
                          <a:effectLst/>
                          <a:latin typeface="Arial" panose="020B0604020202020204" pitchFamily="34" charset="0"/>
                          <a:ea typeface="Times New Roman" panose="02020603050405020304" pitchFamily="18" charset="0"/>
                        </a:rPr>
                        <a:t>UCI</a:t>
                      </a:r>
                      <a:endParaRPr lang="es-MX" sz="12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12</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0</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0</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8</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20</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13</a:t>
                      </a:r>
                      <a:endParaRPr lang="es-MX" sz="1200">
                        <a:effectLst/>
                        <a:latin typeface="Arial" panose="020B0604020202020204" pitchFamily="34" charset="0"/>
                        <a:ea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301549">
                <a:tc>
                  <a:txBody>
                    <a:bodyPr/>
                    <a:lstStyle/>
                    <a:p>
                      <a:pPr indent="180340" algn="ctr">
                        <a:lnSpc>
                          <a:spcPct val="200000"/>
                        </a:lnSpc>
                        <a:spcAft>
                          <a:spcPts val="0"/>
                        </a:spcAft>
                      </a:pPr>
                      <a:r>
                        <a:rPr lang="es-MX" sz="1000" b="1">
                          <a:solidFill>
                            <a:srgbClr val="000000"/>
                          </a:solidFill>
                          <a:effectLst/>
                          <a:latin typeface="Arial" panose="020B0604020202020204" pitchFamily="34" charset="0"/>
                          <a:ea typeface="Times New Roman" panose="02020603050405020304" pitchFamily="18" charset="0"/>
                        </a:rPr>
                        <a:t>Total</a:t>
                      </a:r>
                      <a:endParaRPr lang="es-MX" sz="12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46</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29</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indent="180340" algn="ctr">
                        <a:lnSpc>
                          <a:spcPct val="200000"/>
                        </a:lnSpc>
                        <a:spcAft>
                          <a:spcPts val="0"/>
                        </a:spcAft>
                      </a:pPr>
                      <a:r>
                        <a:rPr lang="es-MX" sz="1000" dirty="0">
                          <a:solidFill>
                            <a:srgbClr val="000000"/>
                          </a:solidFill>
                          <a:effectLst/>
                          <a:latin typeface="Arial" panose="020B0604020202020204" pitchFamily="34" charset="0"/>
                          <a:ea typeface="Times New Roman" panose="02020603050405020304" pitchFamily="18" charset="0"/>
                        </a:rPr>
                        <a:t>33</a:t>
                      </a:r>
                      <a:endParaRPr lang="es-MX" sz="1200" dirty="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47</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155</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indent="180340" algn="ctr">
                        <a:lnSpc>
                          <a:spcPct val="200000"/>
                        </a:lnSpc>
                        <a:spcAft>
                          <a:spcPts val="0"/>
                        </a:spcAft>
                      </a:pPr>
                      <a:r>
                        <a:rPr lang="es-MX" sz="1000" dirty="0">
                          <a:solidFill>
                            <a:srgbClr val="000000"/>
                          </a:solidFill>
                          <a:effectLst/>
                          <a:latin typeface="Arial" panose="020B0604020202020204" pitchFamily="34" charset="0"/>
                          <a:ea typeface="Times New Roman" panose="02020603050405020304" pitchFamily="18" charset="0"/>
                        </a:rPr>
                        <a:t>100</a:t>
                      </a:r>
                      <a:endParaRPr lang="es-MX" sz="1200" dirty="0">
                        <a:effectLst/>
                        <a:latin typeface="Arial" panose="020B0604020202020204" pitchFamily="34" charset="0"/>
                        <a:ea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bl>
          </a:graphicData>
        </a:graphic>
      </p:graphicFrame>
      <p:sp>
        <p:nvSpPr>
          <p:cNvPr id="10" name="Rectángulo 9"/>
          <p:cNvSpPr/>
          <p:nvPr/>
        </p:nvSpPr>
        <p:spPr>
          <a:xfrm>
            <a:off x="3555138" y="6529588"/>
            <a:ext cx="4205960" cy="256993"/>
          </a:xfrm>
          <a:prstGeom prst="rect">
            <a:avLst/>
          </a:prstGeom>
        </p:spPr>
        <p:txBody>
          <a:bodyPr wrap="none">
            <a:spAutoFit/>
          </a:bodyPr>
          <a:lstStyle/>
          <a:p>
            <a:pPr indent="180340">
              <a:lnSpc>
                <a:spcPct val="107000"/>
              </a:lnSpc>
              <a:spcAft>
                <a:spcPts val="0"/>
              </a:spcAft>
            </a:pPr>
            <a:r>
              <a:rPr lang="es-ES" sz="1000" dirty="0">
                <a:latin typeface="Arial" panose="020B0604020202020204" pitchFamily="34" charset="0"/>
                <a:ea typeface="Times New Roman" panose="02020603050405020304" pitchFamily="18" charset="0"/>
                <a:cs typeface="Times New Roman" panose="02020603050405020304" pitchFamily="18" charset="0"/>
              </a:rPr>
              <a:t>Fuente: Centros Hospitalarios seleccionados del Cantón Quito.2018</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2"/>
          <p:cNvSpPr/>
          <p:nvPr/>
        </p:nvSpPr>
        <p:spPr>
          <a:xfrm>
            <a:off x="3089947" y="1191244"/>
            <a:ext cx="5136342" cy="276999"/>
          </a:xfrm>
          <a:prstGeom prst="rect">
            <a:avLst/>
          </a:prstGeom>
        </p:spPr>
        <p:txBody>
          <a:bodyPr wrap="none">
            <a:spAutoFit/>
          </a:bodyPr>
          <a:lstStyle/>
          <a:p>
            <a:r>
              <a:rPr lang="es-EC" sz="1200" dirty="0">
                <a:latin typeface="Arial" panose="020B0604020202020204" pitchFamily="34" charset="0"/>
                <a:ea typeface="Times New Roman" panose="02020603050405020304" pitchFamily="18" charset="0"/>
              </a:rPr>
              <a:t>Distribución del personal asistencial por servicios y centros hospitalarios.</a:t>
            </a:r>
            <a:endParaRPr lang="es-MX" dirty="0"/>
          </a:p>
        </p:txBody>
      </p:sp>
    </p:spTree>
    <p:extLst>
      <p:ext uri="{BB962C8B-B14F-4D97-AF65-F5344CB8AC3E}">
        <p14:creationId xmlns:p14="http://schemas.microsoft.com/office/powerpoint/2010/main" val="30444988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819731"/>
          </a:xfrm>
        </p:spPr>
        <p:txBody>
          <a:bodyPr>
            <a:normAutofit/>
          </a:bodyPr>
          <a:lstStyle/>
          <a:p>
            <a:pPr algn="ctr"/>
            <a:r>
              <a:rPr lang="es-MX" sz="2400" dirty="0">
                <a:solidFill>
                  <a:prstClr val="black"/>
                </a:solidFill>
                <a:latin typeface="Arial" panose="020B0604020202020204" pitchFamily="34" charset="0"/>
                <a:cs typeface="Arial" panose="020B0604020202020204" pitchFamily="34" charset="0"/>
              </a:rPr>
              <a:t>Capítulo 4. Análisis e interpretación de </a:t>
            </a:r>
            <a:r>
              <a:rPr lang="es-MX" sz="2400" dirty="0" smtClean="0">
                <a:solidFill>
                  <a:prstClr val="black"/>
                </a:solidFill>
                <a:latin typeface="Arial" panose="020B0604020202020204" pitchFamily="34" charset="0"/>
                <a:cs typeface="Arial" panose="020B0604020202020204" pitchFamily="34" charset="0"/>
              </a:rPr>
              <a:t>resultados</a:t>
            </a:r>
            <a:r>
              <a:rPr lang="es-MX" sz="2300" dirty="0">
                <a:solidFill>
                  <a:prstClr val="black"/>
                </a:solidFill>
                <a:latin typeface="Arial" panose="020B0604020202020204" pitchFamily="34" charset="0"/>
                <a:cs typeface="Arial" panose="020B0604020202020204" pitchFamily="34" charset="0"/>
              </a:rPr>
              <a:t/>
            </a:r>
            <a:br>
              <a:rPr lang="es-MX" sz="2300" dirty="0">
                <a:solidFill>
                  <a:prstClr val="black"/>
                </a:solidFill>
                <a:latin typeface="Arial" panose="020B0604020202020204" pitchFamily="34" charset="0"/>
                <a:cs typeface="Arial" panose="020B0604020202020204" pitchFamily="34" charset="0"/>
              </a:rPr>
            </a:br>
            <a:r>
              <a:rPr lang="es-MX" sz="1400" dirty="0">
                <a:solidFill>
                  <a:prstClr val="black"/>
                </a:solidFill>
                <a:latin typeface="Arial" panose="020B0604020202020204" pitchFamily="34" charset="0"/>
                <a:cs typeface="Arial" panose="020B0604020202020204" pitchFamily="34" charset="0"/>
              </a:rPr>
              <a:t>Datos de la encuesta dirigida al personal asistencial de áreas críticas de Centros Hospitalarios seleccionados del Cantón Quito.</a:t>
            </a:r>
            <a:endParaRPr lang="es-MX" dirty="0"/>
          </a:p>
        </p:txBody>
      </p:sp>
      <p:sp>
        <p:nvSpPr>
          <p:cNvPr id="4" name="Rectángulo 3"/>
          <p:cNvSpPr/>
          <p:nvPr/>
        </p:nvSpPr>
        <p:spPr>
          <a:xfrm>
            <a:off x="3497514" y="1228241"/>
            <a:ext cx="4887877" cy="276999"/>
          </a:xfrm>
          <a:prstGeom prst="rect">
            <a:avLst/>
          </a:prstGeom>
        </p:spPr>
        <p:txBody>
          <a:bodyPr wrap="none">
            <a:spAutoFit/>
          </a:bodyPr>
          <a:lstStyle/>
          <a:p>
            <a:r>
              <a:rPr lang="es-EC" sz="1200" dirty="0">
                <a:latin typeface="Arial" panose="020B0604020202020204" pitchFamily="34" charset="0"/>
                <a:ea typeface="Times New Roman" panose="02020603050405020304" pitchFamily="18" charset="0"/>
              </a:rPr>
              <a:t>Distribución por edades personal asistencial de centros hospitalarios.</a:t>
            </a:r>
            <a:endParaRPr lang="es-MX" dirty="0"/>
          </a:p>
        </p:txBody>
      </p:sp>
      <p:sp>
        <p:nvSpPr>
          <p:cNvPr id="9" name="Rectángulo 8"/>
          <p:cNvSpPr/>
          <p:nvPr/>
        </p:nvSpPr>
        <p:spPr>
          <a:xfrm>
            <a:off x="3497514" y="6362163"/>
            <a:ext cx="4205960" cy="256993"/>
          </a:xfrm>
          <a:prstGeom prst="rect">
            <a:avLst/>
          </a:prstGeom>
        </p:spPr>
        <p:txBody>
          <a:bodyPr wrap="none">
            <a:spAutoFit/>
          </a:bodyPr>
          <a:lstStyle/>
          <a:p>
            <a:pPr indent="180340">
              <a:lnSpc>
                <a:spcPct val="107000"/>
              </a:lnSpc>
              <a:spcAft>
                <a:spcPts val="0"/>
              </a:spcAft>
            </a:pPr>
            <a:r>
              <a:rPr lang="es-ES" sz="1000" dirty="0">
                <a:latin typeface="Arial" panose="020B0604020202020204" pitchFamily="34" charset="0"/>
                <a:ea typeface="Times New Roman" panose="02020603050405020304" pitchFamily="18" charset="0"/>
                <a:cs typeface="Times New Roman" panose="02020603050405020304" pitchFamily="18" charset="0"/>
              </a:rPr>
              <a:t>Fuente: Centros Hospitalarios seleccionados del Cantón Quito.2018</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Marcador de contenido 11"/>
          <p:cNvPicPr>
            <a:picLocks noGrp="1" noChangeAspect="1"/>
          </p:cNvPicPr>
          <p:nvPr>
            <p:ph idx="1"/>
          </p:nvPr>
        </p:nvPicPr>
        <p:blipFill>
          <a:blip r:embed="rId3"/>
          <a:stretch>
            <a:fillRect/>
          </a:stretch>
        </p:blipFill>
        <p:spPr>
          <a:xfrm>
            <a:off x="2695976" y="3374265"/>
            <a:ext cx="6490952" cy="2987898"/>
          </a:xfrm>
          <a:prstGeom prst="rect">
            <a:avLst/>
          </a:prstGeom>
        </p:spPr>
      </p:pic>
      <p:graphicFrame>
        <p:nvGraphicFramePr>
          <p:cNvPr id="3" name="Objeto 2"/>
          <p:cNvGraphicFramePr>
            <a:graphicFrameLocks noChangeAspect="1"/>
          </p:cNvGraphicFramePr>
          <p:nvPr>
            <p:extLst>
              <p:ext uri="{D42A27DB-BD31-4B8C-83A1-F6EECF244321}">
                <p14:modId xmlns:p14="http://schemas.microsoft.com/office/powerpoint/2010/main" val="135965973"/>
              </p:ext>
            </p:extLst>
          </p:nvPr>
        </p:nvGraphicFramePr>
        <p:xfrm>
          <a:off x="2987114" y="1548625"/>
          <a:ext cx="5908675" cy="2124075"/>
        </p:xfrm>
        <a:graphic>
          <a:graphicData uri="http://schemas.openxmlformats.org/presentationml/2006/ole">
            <mc:AlternateContent xmlns:mc="http://schemas.openxmlformats.org/markup-compatibility/2006">
              <mc:Choice xmlns:v="urn:schemas-microsoft-com:vml" Requires="v">
                <p:oleObj spid="_x0000_s1143" name="Documento" r:id="rId4" imgW="5973206" imgH="2154677" progId="Word.Document.12">
                  <p:embed/>
                </p:oleObj>
              </mc:Choice>
              <mc:Fallback>
                <p:oleObj name="Documento" r:id="rId4" imgW="5973206" imgH="2154677" progId="Word.Document.12">
                  <p:embed/>
                  <p:pic>
                    <p:nvPicPr>
                      <p:cNvPr id="0" name=""/>
                      <p:cNvPicPr/>
                      <p:nvPr/>
                    </p:nvPicPr>
                    <p:blipFill>
                      <a:blip r:embed="rId5"/>
                      <a:stretch>
                        <a:fillRect/>
                      </a:stretch>
                    </p:blipFill>
                    <p:spPr>
                      <a:xfrm>
                        <a:off x="2987114" y="1548625"/>
                        <a:ext cx="5908675" cy="2124075"/>
                      </a:xfrm>
                      <a:prstGeom prst="rect">
                        <a:avLst/>
                      </a:prstGeom>
                    </p:spPr>
                  </p:pic>
                </p:oleObj>
              </mc:Fallback>
            </mc:AlternateContent>
          </a:graphicData>
        </a:graphic>
      </p:graphicFrame>
    </p:spTree>
    <p:extLst>
      <p:ext uri="{BB962C8B-B14F-4D97-AF65-F5344CB8AC3E}">
        <p14:creationId xmlns:p14="http://schemas.microsoft.com/office/powerpoint/2010/main" val="8973397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806852"/>
          </a:xfrm>
        </p:spPr>
        <p:txBody>
          <a:bodyPr>
            <a:normAutofit/>
          </a:bodyPr>
          <a:lstStyle/>
          <a:p>
            <a:pPr algn="ctr"/>
            <a:r>
              <a:rPr lang="es-MX" sz="2400" dirty="0">
                <a:solidFill>
                  <a:prstClr val="black"/>
                </a:solidFill>
                <a:latin typeface="Arial" panose="020B0604020202020204" pitchFamily="34" charset="0"/>
                <a:cs typeface="Arial" panose="020B0604020202020204" pitchFamily="34" charset="0"/>
              </a:rPr>
              <a:t>Capítulo 4. Análisis e interpretación de </a:t>
            </a:r>
            <a:r>
              <a:rPr lang="es-MX" sz="2400" dirty="0" smtClean="0">
                <a:solidFill>
                  <a:prstClr val="black"/>
                </a:solidFill>
                <a:latin typeface="Arial" panose="020B0604020202020204" pitchFamily="34" charset="0"/>
                <a:cs typeface="Arial" panose="020B0604020202020204" pitchFamily="34" charset="0"/>
              </a:rPr>
              <a:t>resultados</a:t>
            </a:r>
            <a:r>
              <a:rPr lang="es-MX" sz="2300" dirty="0">
                <a:solidFill>
                  <a:prstClr val="black"/>
                </a:solidFill>
                <a:latin typeface="Arial" panose="020B0604020202020204" pitchFamily="34" charset="0"/>
                <a:cs typeface="Arial" panose="020B0604020202020204" pitchFamily="34" charset="0"/>
              </a:rPr>
              <a:t/>
            </a:r>
            <a:br>
              <a:rPr lang="es-MX" sz="2300" dirty="0">
                <a:solidFill>
                  <a:prstClr val="black"/>
                </a:solidFill>
                <a:latin typeface="Arial" panose="020B0604020202020204" pitchFamily="34" charset="0"/>
                <a:cs typeface="Arial" panose="020B0604020202020204" pitchFamily="34" charset="0"/>
              </a:rPr>
            </a:br>
            <a:r>
              <a:rPr lang="es-MX" sz="1400" dirty="0">
                <a:solidFill>
                  <a:prstClr val="black"/>
                </a:solidFill>
                <a:latin typeface="Arial" panose="020B0604020202020204" pitchFamily="34" charset="0"/>
                <a:cs typeface="Arial" panose="020B0604020202020204" pitchFamily="34" charset="0"/>
              </a:rPr>
              <a:t>Datos de la encuesta dirigida al personal asistencial de áreas críticas de Centros Hospitalarios seleccionados del Cantón Quito.</a:t>
            </a:r>
            <a:endParaRPr lang="es-MX" dirty="0"/>
          </a:p>
        </p:txBody>
      </p:sp>
      <p:pic>
        <p:nvPicPr>
          <p:cNvPr id="5" name="Marcador de contenido 4"/>
          <p:cNvPicPr>
            <a:picLocks noGrp="1" noChangeAspect="1"/>
          </p:cNvPicPr>
          <p:nvPr>
            <p:ph idx="1"/>
          </p:nvPr>
        </p:nvPicPr>
        <p:blipFill>
          <a:blip r:embed="rId3"/>
          <a:stretch>
            <a:fillRect/>
          </a:stretch>
        </p:blipFill>
        <p:spPr>
          <a:xfrm>
            <a:off x="2851540" y="3603264"/>
            <a:ext cx="5973763" cy="2676376"/>
          </a:xfrm>
          <a:prstGeom prst="rect">
            <a:avLst/>
          </a:prstGeom>
        </p:spPr>
      </p:pic>
      <p:graphicFrame>
        <p:nvGraphicFramePr>
          <p:cNvPr id="6" name="Objeto 5"/>
          <p:cNvGraphicFramePr>
            <a:graphicFrameLocks noChangeAspect="1"/>
          </p:cNvGraphicFramePr>
          <p:nvPr>
            <p:extLst>
              <p:ext uri="{D42A27DB-BD31-4B8C-83A1-F6EECF244321}">
                <p14:modId xmlns:p14="http://schemas.microsoft.com/office/powerpoint/2010/main" val="955347738"/>
              </p:ext>
            </p:extLst>
          </p:nvPr>
        </p:nvGraphicFramePr>
        <p:xfrm>
          <a:off x="2851541" y="1607492"/>
          <a:ext cx="5973763" cy="2224087"/>
        </p:xfrm>
        <a:graphic>
          <a:graphicData uri="http://schemas.openxmlformats.org/presentationml/2006/ole">
            <mc:AlternateContent xmlns:mc="http://schemas.openxmlformats.org/markup-compatibility/2006">
              <mc:Choice xmlns:v="urn:schemas-microsoft-com:vml" Requires="v">
                <p:oleObj spid="_x0000_s2167" name="Documento" r:id="rId4" imgW="5973206" imgH="2223800" progId="Word.Document.12">
                  <p:embed/>
                </p:oleObj>
              </mc:Choice>
              <mc:Fallback>
                <p:oleObj name="Documento" r:id="rId4" imgW="5973206" imgH="2223800" progId="Word.Document.12">
                  <p:embed/>
                  <p:pic>
                    <p:nvPicPr>
                      <p:cNvPr id="0" name=""/>
                      <p:cNvPicPr/>
                      <p:nvPr/>
                    </p:nvPicPr>
                    <p:blipFill>
                      <a:blip r:embed="rId5"/>
                      <a:stretch>
                        <a:fillRect/>
                      </a:stretch>
                    </p:blipFill>
                    <p:spPr>
                      <a:xfrm>
                        <a:off x="2851541" y="1607492"/>
                        <a:ext cx="5973763" cy="2224087"/>
                      </a:xfrm>
                      <a:prstGeom prst="rect">
                        <a:avLst/>
                      </a:prstGeom>
                    </p:spPr>
                  </p:pic>
                </p:oleObj>
              </mc:Fallback>
            </mc:AlternateContent>
          </a:graphicData>
        </a:graphic>
      </p:graphicFrame>
      <p:sp>
        <p:nvSpPr>
          <p:cNvPr id="7" name="Rectángulo 6"/>
          <p:cNvSpPr/>
          <p:nvPr/>
        </p:nvSpPr>
        <p:spPr>
          <a:xfrm>
            <a:off x="4601840" y="1185321"/>
            <a:ext cx="2988319" cy="276999"/>
          </a:xfrm>
          <a:prstGeom prst="rect">
            <a:avLst/>
          </a:prstGeom>
        </p:spPr>
        <p:txBody>
          <a:bodyPr wrap="none">
            <a:spAutoFit/>
          </a:bodyPr>
          <a:lstStyle/>
          <a:p>
            <a:r>
              <a:rPr lang="es-EC" sz="1200" dirty="0">
                <a:latin typeface="Arial" panose="020B0604020202020204" pitchFamily="34" charset="0"/>
                <a:ea typeface="Times New Roman" panose="02020603050405020304" pitchFamily="18" charset="0"/>
              </a:rPr>
              <a:t>Años de servicio del personal asistencial.</a:t>
            </a:r>
            <a:endParaRPr lang="es-MX" sz="1200" dirty="0"/>
          </a:p>
        </p:txBody>
      </p:sp>
      <p:sp>
        <p:nvSpPr>
          <p:cNvPr id="8" name="Rectángulo 7"/>
          <p:cNvSpPr/>
          <p:nvPr/>
        </p:nvSpPr>
        <p:spPr>
          <a:xfrm>
            <a:off x="3735441" y="6478073"/>
            <a:ext cx="4205960" cy="256993"/>
          </a:xfrm>
          <a:prstGeom prst="rect">
            <a:avLst/>
          </a:prstGeom>
        </p:spPr>
        <p:txBody>
          <a:bodyPr wrap="none">
            <a:spAutoFit/>
          </a:bodyPr>
          <a:lstStyle/>
          <a:p>
            <a:pPr indent="180340">
              <a:lnSpc>
                <a:spcPct val="107000"/>
              </a:lnSpc>
              <a:spcAft>
                <a:spcPts val="0"/>
              </a:spcAft>
            </a:pPr>
            <a:r>
              <a:rPr lang="es-ES" sz="1000" dirty="0">
                <a:latin typeface="Arial" panose="020B0604020202020204" pitchFamily="34" charset="0"/>
                <a:ea typeface="Times New Roman" panose="02020603050405020304" pitchFamily="18" charset="0"/>
                <a:cs typeface="Times New Roman" panose="02020603050405020304" pitchFamily="18" charset="0"/>
              </a:rPr>
              <a:t>Fuente: Centros Hospitalarios seleccionados del Cantón Quito.2018</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04494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3287" y="194863"/>
            <a:ext cx="10515600" cy="703820"/>
          </a:xfrm>
        </p:spPr>
        <p:txBody>
          <a:bodyPr>
            <a:normAutofit/>
          </a:bodyPr>
          <a:lstStyle/>
          <a:p>
            <a:pPr algn="ctr"/>
            <a:r>
              <a:rPr lang="es-MX" sz="2400" dirty="0" smtClean="0">
                <a:solidFill>
                  <a:prstClr val="black"/>
                </a:solidFill>
                <a:latin typeface="Arial" panose="020B0604020202020204" pitchFamily="34" charset="0"/>
                <a:cs typeface="Arial" panose="020B0604020202020204" pitchFamily="34" charset="0"/>
              </a:rPr>
              <a:t>Capítulo 4. Análisis e interpretación de resultados</a:t>
            </a:r>
            <a:r>
              <a:rPr lang="es-MX" sz="2300" dirty="0">
                <a:solidFill>
                  <a:prstClr val="black"/>
                </a:solidFill>
                <a:latin typeface="Arial" panose="020B0604020202020204" pitchFamily="34" charset="0"/>
                <a:cs typeface="Arial" panose="020B0604020202020204" pitchFamily="34" charset="0"/>
              </a:rPr>
              <a:t/>
            </a:r>
            <a:br>
              <a:rPr lang="es-MX" sz="2300" dirty="0">
                <a:solidFill>
                  <a:prstClr val="black"/>
                </a:solidFill>
                <a:latin typeface="Arial" panose="020B0604020202020204" pitchFamily="34" charset="0"/>
                <a:cs typeface="Arial" panose="020B0604020202020204" pitchFamily="34" charset="0"/>
              </a:rPr>
            </a:br>
            <a:r>
              <a:rPr lang="es-MX" sz="1400" dirty="0">
                <a:solidFill>
                  <a:prstClr val="black"/>
                </a:solidFill>
                <a:latin typeface="Arial" panose="020B0604020202020204" pitchFamily="34" charset="0"/>
                <a:cs typeface="Arial" panose="020B0604020202020204" pitchFamily="34" charset="0"/>
              </a:rPr>
              <a:t>Datos de la encuesta dirigida al personal asistencial de áreas críticas de Centros Hospitalarios seleccionados del Cantón Quito.</a:t>
            </a:r>
            <a:endParaRPr lang="es-MX" dirty="0"/>
          </a:p>
        </p:txBody>
      </p:sp>
      <p:sp>
        <p:nvSpPr>
          <p:cNvPr id="5" name="Rectángulo 4"/>
          <p:cNvSpPr/>
          <p:nvPr/>
        </p:nvSpPr>
        <p:spPr>
          <a:xfrm>
            <a:off x="2189408" y="869871"/>
            <a:ext cx="7289442" cy="369332"/>
          </a:xfrm>
          <a:prstGeom prst="rect">
            <a:avLst/>
          </a:prstGeom>
        </p:spPr>
        <p:txBody>
          <a:bodyPr wrap="square">
            <a:spAutoFit/>
          </a:bodyPr>
          <a:lstStyle/>
          <a:p>
            <a:pPr indent="180340" algn="ctr">
              <a:lnSpc>
                <a:spcPct val="150000"/>
              </a:lnSpc>
              <a:spcAft>
                <a:spcPts val="1000"/>
              </a:spcAft>
            </a:pPr>
            <a:r>
              <a:rPr lang="es-EC" sz="1200" i="1" dirty="0">
                <a:solidFill>
                  <a:srgbClr val="1F497D"/>
                </a:solidFill>
                <a:latin typeface="Arial" panose="020B0604020202020204" pitchFamily="34" charset="0"/>
                <a:ea typeface="Times New Roman" panose="02020603050405020304" pitchFamily="18" charset="0"/>
              </a:rPr>
              <a:t>Pregunta 1. Capacitación sobre el manejo de desechos sanitarios en centros hospitalarios.</a:t>
            </a:r>
            <a:endParaRPr lang="es-MX" sz="900" i="1" dirty="0">
              <a:solidFill>
                <a:srgbClr val="1F497D"/>
              </a:solidFill>
              <a:effectLst/>
              <a:latin typeface="Arial" panose="020B0604020202020204" pitchFamily="34" charset="0"/>
              <a:ea typeface="Times New Roman" panose="02020603050405020304" pitchFamily="18" charset="0"/>
            </a:endParaRPr>
          </a:p>
        </p:txBody>
      </p:sp>
      <p:graphicFrame>
        <p:nvGraphicFramePr>
          <p:cNvPr id="9" name="Objeto 8"/>
          <p:cNvGraphicFramePr>
            <a:graphicFrameLocks noChangeAspect="1"/>
          </p:cNvGraphicFramePr>
          <p:nvPr>
            <p:extLst>
              <p:ext uri="{D42A27DB-BD31-4B8C-83A1-F6EECF244321}">
                <p14:modId xmlns:p14="http://schemas.microsoft.com/office/powerpoint/2010/main" val="2220748693"/>
              </p:ext>
            </p:extLst>
          </p:nvPr>
        </p:nvGraphicFramePr>
        <p:xfrm>
          <a:off x="2683323" y="1319529"/>
          <a:ext cx="6795527" cy="2685801"/>
        </p:xfrm>
        <a:graphic>
          <a:graphicData uri="http://schemas.openxmlformats.org/presentationml/2006/ole">
            <mc:AlternateContent xmlns:mc="http://schemas.openxmlformats.org/markup-compatibility/2006">
              <mc:Choice xmlns:v="urn:schemas-microsoft-com:vml" Requires="v">
                <p:oleObj spid="_x0000_s3184" name="Documento" r:id="rId3" imgW="5973206" imgH="2480849" progId="Word.Document.12">
                  <p:embed/>
                </p:oleObj>
              </mc:Choice>
              <mc:Fallback>
                <p:oleObj name="Documento" r:id="rId3" imgW="5973206" imgH="2480849" progId="Word.Document.12">
                  <p:embed/>
                  <p:pic>
                    <p:nvPicPr>
                      <p:cNvPr id="0" name=""/>
                      <p:cNvPicPr/>
                      <p:nvPr/>
                    </p:nvPicPr>
                    <p:blipFill>
                      <a:blip r:embed="rId4"/>
                      <a:stretch>
                        <a:fillRect/>
                      </a:stretch>
                    </p:blipFill>
                    <p:spPr>
                      <a:xfrm>
                        <a:off x="2683323" y="1319529"/>
                        <a:ext cx="6795527" cy="2685801"/>
                      </a:xfrm>
                      <a:prstGeom prst="rect">
                        <a:avLst/>
                      </a:prstGeom>
                    </p:spPr>
                  </p:pic>
                </p:oleObj>
              </mc:Fallback>
            </mc:AlternateContent>
          </a:graphicData>
        </a:graphic>
      </p:graphicFrame>
      <p:pic>
        <p:nvPicPr>
          <p:cNvPr id="10" name="Imagen 9"/>
          <p:cNvPicPr>
            <a:picLocks noChangeAspect="1"/>
          </p:cNvPicPr>
          <p:nvPr/>
        </p:nvPicPr>
        <p:blipFill>
          <a:blip r:embed="rId5"/>
          <a:stretch>
            <a:fillRect/>
          </a:stretch>
        </p:blipFill>
        <p:spPr>
          <a:xfrm>
            <a:off x="2683323" y="3714783"/>
            <a:ext cx="6537950" cy="2647381"/>
          </a:xfrm>
          <a:prstGeom prst="rect">
            <a:avLst/>
          </a:prstGeom>
        </p:spPr>
      </p:pic>
      <p:sp>
        <p:nvSpPr>
          <p:cNvPr id="11" name="Rectángulo 10"/>
          <p:cNvSpPr/>
          <p:nvPr/>
        </p:nvSpPr>
        <p:spPr>
          <a:xfrm>
            <a:off x="3849318" y="6400584"/>
            <a:ext cx="4205960" cy="256993"/>
          </a:xfrm>
          <a:prstGeom prst="rect">
            <a:avLst/>
          </a:prstGeom>
        </p:spPr>
        <p:txBody>
          <a:bodyPr wrap="none">
            <a:spAutoFit/>
          </a:bodyPr>
          <a:lstStyle/>
          <a:p>
            <a:pPr indent="180340">
              <a:lnSpc>
                <a:spcPct val="107000"/>
              </a:lnSpc>
              <a:spcAft>
                <a:spcPts val="0"/>
              </a:spcAft>
            </a:pPr>
            <a:r>
              <a:rPr lang="es-ES" sz="1000" dirty="0">
                <a:latin typeface="Arial" panose="020B0604020202020204" pitchFamily="34" charset="0"/>
                <a:ea typeface="Times New Roman" panose="02020603050405020304" pitchFamily="18" charset="0"/>
                <a:cs typeface="Times New Roman" panose="02020603050405020304" pitchFamily="18" charset="0"/>
              </a:rPr>
              <a:t>Fuente: Centros Hospitalarios seleccionados del Cantón Quito.2018</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25359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8352" y="171942"/>
            <a:ext cx="10515600" cy="626548"/>
          </a:xfrm>
        </p:spPr>
        <p:txBody>
          <a:bodyPr>
            <a:normAutofit fontScale="90000"/>
          </a:bodyPr>
          <a:lstStyle/>
          <a:p>
            <a:pPr algn="ctr"/>
            <a:r>
              <a:rPr lang="es-MX" sz="2700" dirty="0">
                <a:solidFill>
                  <a:prstClr val="black"/>
                </a:solidFill>
                <a:latin typeface="Arial" panose="020B0604020202020204" pitchFamily="34" charset="0"/>
                <a:cs typeface="Arial" panose="020B0604020202020204" pitchFamily="34" charset="0"/>
              </a:rPr>
              <a:t>Capítulo 4. Análisis e interpretación de </a:t>
            </a:r>
            <a:r>
              <a:rPr lang="es-MX" sz="2700" dirty="0" smtClean="0">
                <a:solidFill>
                  <a:prstClr val="black"/>
                </a:solidFill>
                <a:latin typeface="Arial" panose="020B0604020202020204" pitchFamily="34" charset="0"/>
                <a:cs typeface="Arial" panose="020B0604020202020204" pitchFamily="34" charset="0"/>
              </a:rPr>
              <a:t>resultados</a:t>
            </a:r>
            <a:r>
              <a:rPr lang="es-MX" sz="2300" dirty="0">
                <a:solidFill>
                  <a:prstClr val="black"/>
                </a:solidFill>
                <a:latin typeface="Arial" panose="020B0604020202020204" pitchFamily="34" charset="0"/>
                <a:cs typeface="Arial" panose="020B0604020202020204" pitchFamily="34" charset="0"/>
              </a:rPr>
              <a:t/>
            </a:r>
            <a:br>
              <a:rPr lang="es-MX" sz="2300" dirty="0">
                <a:solidFill>
                  <a:prstClr val="black"/>
                </a:solidFill>
                <a:latin typeface="Arial" panose="020B0604020202020204" pitchFamily="34" charset="0"/>
                <a:cs typeface="Arial" panose="020B0604020202020204" pitchFamily="34" charset="0"/>
              </a:rPr>
            </a:br>
            <a:r>
              <a:rPr lang="es-MX" sz="1400" dirty="0">
                <a:solidFill>
                  <a:prstClr val="black"/>
                </a:solidFill>
                <a:latin typeface="Arial" panose="020B0604020202020204" pitchFamily="34" charset="0"/>
                <a:cs typeface="Arial" panose="020B0604020202020204" pitchFamily="34" charset="0"/>
              </a:rPr>
              <a:t>Datos de la encuesta dirigida al personal asistencial de áreas críticas de Centros Hospitalarios seleccionados del Cantón Quito.</a:t>
            </a:r>
            <a:endParaRPr lang="es-MX" dirty="0"/>
          </a:p>
        </p:txBody>
      </p:sp>
      <p:sp>
        <p:nvSpPr>
          <p:cNvPr id="4" name="Rectángulo 3"/>
          <p:cNvSpPr/>
          <p:nvPr/>
        </p:nvSpPr>
        <p:spPr>
          <a:xfrm>
            <a:off x="3099236" y="798490"/>
            <a:ext cx="5942011" cy="369332"/>
          </a:xfrm>
          <a:prstGeom prst="rect">
            <a:avLst/>
          </a:prstGeom>
        </p:spPr>
        <p:txBody>
          <a:bodyPr wrap="none">
            <a:spAutoFit/>
          </a:bodyPr>
          <a:lstStyle/>
          <a:p>
            <a:pPr indent="180340">
              <a:lnSpc>
                <a:spcPct val="150000"/>
              </a:lnSpc>
              <a:spcAft>
                <a:spcPts val="1000"/>
              </a:spcAft>
            </a:pPr>
            <a:r>
              <a:rPr lang="es-EC" sz="1200" i="1" dirty="0">
                <a:solidFill>
                  <a:srgbClr val="1F497D"/>
                </a:solidFill>
                <a:latin typeface="Arial" panose="020B0604020202020204" pitchFamily="34" charset="0"/>
                <a:ea typeface="Times New Roman" panose="02020603050405020304" pitchFamily="18" charset="0"/>
              </a:rPr>
              <a:t>Pregunta 1.2. Capacitación sobre el manejo de desechos sanitarios por profesión.</a:t>
            </a:r>
            <a:endParaRPr lang="es-MX" sz="900" i="1" dirty="0">
              <a:solidFill>
                <a:srgbClr val="1F497D"/>
              </a:solidFill>
              <a:effectLst/>
              <a:latin typeface="Arial" panose="020B0604020202020204" pitchFamily="34" charset="0"/>
              <a:ea typeface="Times New Roman" panose="02020603050405020304" pitchFamily="18" charset="0"/>
            </a:endParaRPr>
          </a:p>
        </p:txBody>
      </p:sp>
      <p:graphicFrame>
        <p:nvGraphicFramePr>
          <p:cNvPr id="6" name="Objeto 5"/>
          <p:cNvGraphicFramePr>
            <a:graphicFrameLocks noChangeAspect="1"/>
          </p:cNvGraphicFramePr>
          <p:nvPr>
            <p:extLst>
              <p:ext uri="{D42A27DB-BD31-4B8C-83A1-F6EECF244321}">
                <p14:modId xmlns:p14="http://schemas.microsoft.com/office/powerpoint/2010/main" val="2688663659"/>
              </p:ext>
            </p:extLst>
          </p:nvPr>
        </p:nvGraphicFramePr>
        <p:xfrm>
          <a:off x="3231814" y="1307161"/>
          <a:ext cx="6150559" cy="1873921"/>
        </p:xfrm>
        <a:graphic>
          <a:graphicData uri="http://schemas.openxmlformats.org/presentationml/2006/ole">
            <mc:AlternateContent xmlns:mc="http://schemas.openxmlformats.org/markup-compatibility/2006">
              <mc:Choice xmlns:v="urn:schemas-microsoft-com:vml" Requires="v">
                <p:oleObj spid="_x0000_s4206" name="Documento" r:id="rId3" imgW="5973206" imgH="1820945" progId="Word.Document.12">
                  <p:embed/>
                </p:oleObj>
              </mc:Choice>
              <mc:Fallback>
                <p:oleObj name="Documento" r:id="rId3" imgW="5973206" imgH="1820945" progId="Word.Document.12">
                  <p:embed/>
                  <p:pic>
                    <p:nvPicPr>
                      <p:cNvPr id="0" name=""/>
                      <p:cNvPicPr/>
                      <p:nvPr/>
                    </p:nvPicPr>
                    <p:blipFill>
                      <a:blip r:embed="rId4"/>
                      <a:stretch>
                        <a:fillRect/>
                      </a:stretch>
                    </p:blipFill>
                    <p:spPr>
                      <a:xfrm>
                        <a:off x="3231814" y="1307161"/>
                        <a:ext cx="6150559" cy="1873921"/>
                      </a:xfrm>
                      <a:prstGeom prst="rect">
                        <a:avLst/>
                      </a:prstGeom>
                    </p:spPr>
                  </p:pic>
                </p:oleObj>
              </mc:Fallback>
            </mc:AlternateContent>
          </a:graphicData>
        </a:graphic>
      </p:graphicFrame>
      <p:graphicFrame>
        <p:nvGraphicFramePr>
          <p:cNvPr id="7" name="Gráfico 6"/>
          <p:cNvGraphicFramePr/>
          <p:nvPr>
            <p:extLst>
              <p:ext uri="{D42A27DB-BD31-4B8C-83A1-F6EECF244321}">
                <p14:modId xmlns:p14="http://schemas.microsoft.com/office/powerpoint/2010/main" val="4158339685"/>
              </p:ext>
            </p:extLst>
          </p:nvPr>
        </p:nvGraphicFramePr>
        <p:xfrm>
          <a:off x="3185123" y="2889268"/>
          <a:ext cx="6197250" cy="3266834"/>
        </p:xfrm>
        <a:graphic>
          <a:graphicData uri="http://schemas.openxmlformats.org/drawingml/2006/chart">
            <c:chart xmlns:c="http://schemas.openxmlformats.org/drawingml/2006/chart" xmlns:r="http://schemas.openxmlformats.org/officeDocument/2006/relationships" r:id="rId5"/>
          </a:graphicData>
        </a:graphic>
      </p:graphicFrame>
      <p:sp>
        <p:nvSpPr>
          <p:cNvPr id="8" name="Rectángulo 7"/>
          <p:cNvSpPr/>
          <p:nvPr/>
        </p:nvSpPr>
        <p:spPr>
          <a:xfrm>
            <a:off x="4083172" y="6310432"/>
            <a:ext cx="4205960" cy="256993"/>
          </a:xfrm>
          <a:prstGeom prst="rect">
            <a:avLst/>
          </a:prstGeom>
        </p:spPr>
        <p:txBody>
          <a:bodyPr wrap="none">
            <a:spAutoFit/>
          </a:bodyPr>
          <a:lstStyle/>
          <a:p>
            <a:pPr indent="180340">
              <a:lnSpc>
                <a:spcPct val="107000"/>
              </a:lnSpc>
              <a:spcAft>
                <a:spcPts val="0"/>
              </a:spcAft>
            </a:pPr>
            <a:r>
              <a:rPr lang="es-ES" sz="1000" dirty="0">
                <a:latin typeface="Arial" panose="020B0604020202020204" pitchFamily="34" charset="0"/>
                <a:ea typeface="Times New Roman" panose="02020603050405020304" pitchFamily="18" charset="0"/>
                <a:cs typeface="Times New Roman" panose="02020603050405020304" pitchFamily="18" charset="0"/>
              </a:rPr>
              <a:t>Fuente: Centros Hospitalarios seleccionados del Cantón Quito.2018</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66290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23457"/>
            <a:ext cx="10515600" cy="703821"/>
          </a:xfrm>
        </p:spPr>
        <p:txBody>
          <a:bodyPr>
            <a:normAutofit/>
          </a:bodyPr>
          <a:lstStyle/>
          <a:p>
            <a:pPr algn="ctr"/>
            <a:r>
              <a:rPr lang="es-MX" sz="2400" dirty="0">
                <a:solidFill>
                  <a:prstClr val="black"/>
                </a:solidFill>
                <a:latin typeface="Arial" panose="020B0604020202020204" pitchFamily="34" charset="0"/>
                <a:cs typeface="Arial" panose="020B0604020202020204" pitchFamily="34" charset="0"/>
              </a:rPr>
              <a:t>Capítulo 4. Análisis e interpretación de </a:t>
            </a:r>
            <a:r>
              <a:rPr lang="es-MX" sz="2400" dirty="0" smtClean="0">
                <a:solidFill>
                  <a:prstClr val="black"/>
                </a:solidFill>
                <a:latin typeface="Arial" panose="020B0604020202020204" pitchFamily="34" charset="0"/>
                <a:cs typeface="Arial" panose="020B0604020202020204" pitchFamily="34" charset="0"/>
              </a:rPr>
              <a:t>resultados</a:t>
            </a:r>
            <a:r>
              <a:rPr lang="es-MX" sz="2300" dirty="0">
                <a:solidFill>
                  <a:prstClr val="black"/>
                </a:solidFill>
                <a:latin typeface="Arial" panose="020B0604020202020204" pitchFamily="34" charset="0"/>
                <a:cs typeface="Arial" panose="020B0604020202020204" pitchFamily="34" charset="0"/>
              </a:rPr>
              <a:t/>
            </a:r>
            <a:br>
              <a:rPr lang="es-MX" sz="2300" dirty="0">
                <a:solidFill>
                  <a:prstClr val="black"/>
                </a:solidFill>
                <a:latin typeface="Arial" panose="020B0604020202020204" pitchFamily="34" charset="0"/>
                <a:cs typeface="Arial" panose="020B0604020202020204" pitchFamily="34" charset="0"/>
              </a:rPr>
            </a:br>
            <a:r>
              <a:rPr lang="es-MX" sz="1400" dirty="0">
                <a:solidFill>
                  <a:prstClr val="black"/>
                </a:solidFill>
                <a:latin typeface="Arial" panose="020B0604020202020204" pitchFamily="34" charset="0"/>
                <a:cs typeface="Arial" panose="020B0604020202020204" pitchFamily="34" charset="0"/>
              </a:rPr>
              <a:t>Datos de la encuesta dirigida al personal asistencial de áreas críticas de Centros Hospitalarios seleccionados del Cantón Quito.</a:t>
            </a:r>
            <a:endParaRPr lang="es-MX" dirty="0"/>
          </a:p>
        </p:txBody>
      </p:sp>
      <p:sp>
        <p:nvSpPr>
          <p:cNvPr id="4" name="Rectángulo 3"/>
          <p:cNvSpPr/>
          <p:nvPr/>
        </p:nvSpPr>
        <p:spPr>
          <a:xfrm>
            <a:off x="3210755" y="832764"/>
            <a:ext cx="5770490" cy="369332"/>
          </a:xfrm>
          <a:prstGeom prst="rect">
            <a:avLst/>
          </a:prstGeom>
        </p:spPr>
        <p:txBody>
          <a:bodyPr wrap="none">
            <a:spAutoFit/>
          </a:bodyPr>
          <a:lstStyle/>
          <a:p>
            <a:pPr indent="180340">
              <a:lnSpc>
                <a:spcPct val="150000"/>
              </a:lnSpc>
              <a:spcAft>
                <a:spcPts val="1000"/>
              </a:spcAft>
            </a:pPr>
            <a:r>
              <a:rPr lang="es-EC" sz="1200" i="1" dirty="0">
                <a:solidFill>
                  <a:srgbClr val="1F497D"/>
                </a:solidFill>
                <a:latin typeface="Arial" panose="020B0604020202020204" pitchFamily="34" charset="0"/>
                <a:ea typeface="Times New Roman" panose="02020603050405020304" pitchFamily="18" charset="0"/>
              </a:rPr>
              <a:t>Pregunta 2. Clasificación de los desechos sanitarios por el personal asistencial.</a:t>
            </a:r>
            <a:endParaRPr lang="es-MX" sz="900" i="1" dirty="0">
              <a:solidFill>
                <a:srgbClr val="1F497D"/>
              </a:solidFill>
              <a:effectLst/>
              <a:latin typeface="Arial" panose="020B0604020202020204" pitchFamily="34" charset="0"/>
              <a:ea typeface="Times New Roman" panose="02020603050405020304" pitchFamily="18" charset="0"/>
            </a:endParaRPr>
          </a:p>
        </p:txBody>
      </p:sp>
      <p:graphicFrame>
        <p:nvGraphicFramePr>
          <p:cNvPr id="5" name="Tabla 4"/>
          <p:cNvGraphicFramePr>
            <a:graphicFrameLocks noGrp="1"/>
          </p:cNvGraphicFramePr>
          <p:nvPr>
            <p:extLst>
              <p:ext uri="{D42A27DB-BD31-4B8C-83A1-F6EECF244321}">
                <p14:modId xmlns:p14="http://schemas.microsoft.com/office/powerpoint/2010/main" val="2974182120"/>
              </p:ext>
            </p:extLst>
          </p:nvPr>
        </p:nvGraphicFramePr>
        <p:xfrm>
          <a:off x="2875099" y="1296610"/>
          <a:ext cx="6668146" cy="2743200"/>
        </p:xfrm>
        <a:graphic>
          <a:graphicData uri="http://schemas.openxmlformats.org/drawingml/2006/table">
            <a:tbl>
              <a:tblPr firstRow="1" firstCol="1" bandRow="1"/>
              <a:tblGrid>
                <a:gridCol w="1954478"/>
                <a:gridCol w="1983347"/>
                <a:gridCol w="1596980"/>
                <a:gridCol w="1133341"/>
              </a:tblGrid>
              <a:tr h="220105">
                <a:tc>
                  <a:txBody>
                    <a:bodyPr/>
                    <a:lstStyle/>
                    <a:p>
                      <a:pPr indent="180340" algn="just">
                        <a:lnSpc>
                          <a:spcPct val="200000"/>
                        </a:lnSpc>
                        <a:spcAft>
                          <a:spcPts val="0"/>
                        </a:spcAft>
                      </a:pPr>
                      <a:r>
                        <a:rPr lang="es-MX" sz="1000" b="1" dirty="0">
                          <a:solidFill>
                            <a:srgbClr val="000000"/>
                          </a:solidFill>
                          <a:effectLst/>
                          <a:latin typeface="Arial" panose="020B0604020202020204" pitchFamily="34" charset="0"/>
                          <a:ea typeface="Times New Roman" panose="02020603050405020304" pitchFamily="18" charset="0"/>
                        </a:rPr>
                        <a:t>Respuesta</a:t>
                      </a:r>
                      <a:endParaRPr lang="es-MX" sz="12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rowSpan="2">
                  <a:txBody>
                    <a:bodyPr/>
                    <a:lstStyle/>
                    <a:p>
                      <a:pPr indent="180340" algn="ctr">
                        <a:lnSpc>
                          <a:spcPct val="200000"/>
                        </a:lnSpc>
                        <a:spcAft>
                          <a:spcPts val="0"/>
                        </a:spcAft>
                      </a:pPr>
                      <a:r>
                        <a:rPr lang="es-MX" sz="1000" b="1" dirty="0">
                          <a:solidFill>
                            <a:srgbClr val="000000"/>
                          </a:solidFill>
                          <a:effectLst/>
                          <a:latin typeface="Arial" panose="020B0604020202020204" pitchFamily="34" charset="0"/>
                          <a:ea typeface="Times New Roman" panose="02020603050405020304" pitchFamily="18" charset="0"/>
                        </a:rPr>
                        <a:t>Correcto</a:t>
                      </a:r>
                      <a:endParaRPr lang="es-MX" sz="1200" dirty="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B8CCE4"/>
                    </a:solidFill>
                  </a:tcPr>
                </a:tc>
                <a:tc rowSpan="2">
                  <a:txBody>
                    <a:bodyPr/>
                    <a:lstStyle/>
                    <a:p>
                      <a:pPr indent="180340" algn="ctr">
                        <a:lnSpc>
                          <a:spcPct val="200000"/>
                        </a:lnSpc>
                        <a:spcAft>
                          <a:spcPts val="0"/>
                        </a:spcAft>
                      </a:pPr>
                      <a:r>
                        <a:rPr lang="es-MX" sz="1000" b="1">
                          <a:solidFill>
                            <a:srgbClr val="000000"/>
                          </a:solidFill>
                          <a:effectLst/>
                          <a:latin typeface="Arial" panose="020B0604020202020204" pitchFamily="34" charset="0"/>
                          <a:ea typeface="Times New Roman" panose="02020603050405020304" pitchFamily="18" charset="0"/>
                        </a:rPr>
                        <a:t>Incorrecto</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B8CCE4"/>
                    </a:solidFill>
                  </a:tcPr>
                </a:tc>
                <a:tc rowSpan="2">
                  <a:txBody>
                    <a:bodyPr/>
                    <a:lstStyle/>
                    <a:p>
                      <a:pPr indent="180340" algn="ctr">
                        <a:lnSpc>
                          <a:spcPct val="200000"/>
                        </a:lnSpc>
                        <a:spcAft>
                          <a:spcPts val="0"/>
                        </a:spcAft>
                      </a:pPr>
                      <a:r>
                        <a:rPr lang="es-MX" sz="1000" b="1">
                          <a:solidFill>
                            <a:srgbClr val="000000"/>
                          </a:solidFill>
                          <a:effectLst/>
                          <a:latin typeface="Arial" panose="020B0604020202020204" pitchFamily="34" charset="0"/>
                          <a:ea typeface="Times New Roman" panose="02020603050405020304" pitchFamily="18" charset="0"/>
                        </a:rPr>
                        <a:t>Total</a:t>
                      </a:r>
                      <a:endParaRPr lang="es-MX" sz="1200">
                        <a:effectLst/>
                        <a:latin typeface="Arial" panose="020B0604020202020204" pitchFamily="34" charset="0"/>
                        <a:ea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B8CCE4"/>
                    </a:solidFill>
                  </a:tcPr>
                </a:tc>
              </a:tr>
              <a:tr h="220105">
                <a:tc>
                  <a:txBody>
                    <a:bodyPr/>
                    <a:lstStyle/>
                    <a:p>
                      <a:pPr indent="180340" algn="just">
                        <a:lnSpc>
                          <a:spcPct val="200000"/>
                        </a:lnSpc>
                        <a:spcAft>
                          <a:spcPts val="0"/>
                        </a:spcAft>
                      </a:pPr>
                      <a:r>
                        <a:rPr lang="es-MX" sz="1000" b="1">
                          <a:solidFill>
                            <a:srgbClr val="000000"/>
                          </a:solidFill>
                          <a:effectLst/>
                          <a:latin typeface="Arial" panose="020B0604020202020204" pitchFamily="34" charset="0"/>
                          <a:ea typeface="Times New Roman" panose="02020603050405020304" pitchFamily="18" charset="0"/>
                        </a:rPr>
                        <a:t>Profesional</a:t>
                      </a:r>
                      <a:endParaRPr lang="es-MX" sz="12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B8CCE4"/>
                    </a:solidFill>
                  </a:tcPr>
                </a:tc>
                <a:tc vMerge="1">
                  <a:txBody>
                    <a:bodyPr/>
                    <a:lstStyle/>
                    <a:p>
                      <a:endParaRPr lang="es-MX"/>
                    </a:p>
                  </a:txBody>
                  <a:tcPr/>
                </a:tc>
                <a:tc vMerge="1">
                  <a:txBody>
                    <a:bodyPr/>
                    <a:lstStyle/>
                    <a:p>
                      <a:endParaRPr lang="es-MX"/>
                    </a:p>
                  </a:txBody>
                  <a:tcPr/>
                </a:tc>
                <a:tc vMerge="1">
                  <a:txBody>
                    <a:bodyPr/>
                    <a:lstStyle/>
                    <a:p>
                      <a:endParaRPr lang="es-MX"/>
                    </a:p>
                  </a:txBody>
                  <a:tcPr/>
                </a:tc>
              </a:tr>
              <a:tr h="220105">
                <a:tc>
                  <a:txBody>
                    <a:bodyPr/>
                    <a:lstStyle/>
                    <a:p>
                      <a:pPr indent="180340" algn="just">
                        <a:lnSpc>
                          <a:spcPct val="200000"/>
                        </a:lnSpc>
                        <a:spcAft>
                          <a:spcPts val="0"/>
                        </a:spcAft>
                      </a:pPr>
                      <a:r>
                        <a:rPr lang="es-MX" sz="1000" b="1">
                          <a:solidFill>
                            <a:srgbClr val="000000"/>
                          </a:solidFill>
                          <a:effectLst/>
                          <a:latin typeface="Arial" panose="020B0604020202020204" pitchFamily="34" charset="0"/>
                          <a:ea typeface="Times New Roman" panose="02020603050405020304" pitchFamily="18" charset="0"/>
                        </a:rPr>
                        <a:t>Médico</a:t>
                      </a:r>
                      <a:endParaRPr lang="es-MX" sz="12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indent="180340" algn="ctr">
                        <a:lnSpc>
                          <a:spcPct val="200000"/>
                        </a:lnSpc>
                        <a:spcAft>
                          <a:spcPts val="0"/>
                        </a:spcAft>
                      </a:pPr>
                      <a:r>
                        <a:rPr lang="es-MX" sz="1000" dirty="0">
                          <a:solidFill>
                            <a:srgbClr val="000000"/>
                          </a:solidFill>
                          <a:effectLst/>
                          <a:latin typeface="Arial" panose="020B0604020202020204" pitchFamily="34" charset="0"/>
                          <a:ea typeface="Times New Roman" panose="02020603050405020304" pitchFamily="18" charset="0"/>
                        </a:rPr>
                        <a:t>18</a:t>
                      </a:r>
                      <a:endParaRPr lang="es-MX" sz="1200" dirty="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14</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indent="180340" algn="ctr">
                        <a:lnSpc>
                          <a:spcPct val="200000"/>
                        </a:lnSpc>
                        <a:spcAft>
                          <a:spcPts val="0"/>
                        </a:spcAft>
                      </a:pPr>
                      <a:r>
                        <a:rPr lang="es-MX" sz="1000" dirty="0">
                          <a:solidFill>
                            <a:srgbClr val="000000"/>
                          </a:solidFill>
                          <a:effectLst/>
                          <a:latin typeface="Arial" panose="020B0604020202020204" pitchFamily="34" charset="0"/>
                          <a:ea typeface="Times New Roman" panose="02020603050405020304" pitchFamily="18" charset="0"/>
                        </a:rPr>
                        <a:t>32</a:t>
                      </a:r>
                      <a:endParaRPr lang="es-MX" sz="1200" dirty="0">
                        <a:effectLst/>
                        <a:latin typeface="Arial" panose="020B0604020202020204" pitchFamily="34" charset="0"/>
                        <a:ea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220105">
                <a:tc>
                  <a:txBody>
                    <a:bodyPr/>
                    <a:lstStyle/>
                    <a:p>
                      <a:pPr indent="180340" algn="just">
                        <a:lnSpc>
                          <a:spcPct val="200000"/>
                        </a:lnSpc>
                        <a:spcAft>
                          <a:spcPts val="0"/>
                        </a:spcAft>
                      </a:pPr>
                      <a:r>
                        <a:rPr lang="es-MX" sz="1000" b="1">
                          <a:solidFill>
                            <a:srgbClr val="000000"/>
                          </a:solidFill>
                          <a:effectLst/>
                          <a:latin typeface="Arial" panose="020B0604020202020204" pitchFamily="34" charset="0"/>
                          <a:ea typeface="Times New Roman" panose="02020603050405020304" pitchFamily="18" charset="0"/>
                        </a:rPr>
                        <a:t>Enfermera</a:t>
                      </a:r>
                      <a:endParaRPr lang="es-MX" sz="12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28</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12</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40</a:t>
                      </a:r>
                      <a:endParaRPr lang="es-MX" sz="1200">
                        <a:effectLst/>
                        <a:latin typeface="Arial" panose="020B0604020202020204" pitchFamily="34" charset="0"/>
                        <a:ea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220105">
                <a:tc>
                  <a:txBody>
                    <a:bodyPr/>
                    <a:lstStyle/>
                    <a:p>
                      <a:pPr indent="180340" algn="just">
                        <a:lnSpc>
                          <a:spcPct val="200000"/>
                        </a:lnSpc>
                        <a:spcAft>
                          <a:spcPts val="0"/>
                        </a:spcAft>
                      </a:pPr>
                      <a:r>
                        <a:rPr lang="es-MX" sz="1000" b="1">
                          <a:solidFill>
                            <a:srgbClr val="000000"/>
                          </a:solidFill>
                          <a:effectLst/>
                          <a:latin typeface="Arial" panose="020B0604020202020204" pitchFamily="34" charset="0"/>
                          <a:ea typeface="Times New Roman" panose="02020603050405020304" pitchFamily="18" charset="0"/>
                        </a:rPr>
                        <a:t>Auxiliar Enfermería</a:t>
                      </a:r>
                      <a:endParaRPr lang="es-MX" sz="12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19</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13</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32</a:t>
                      </a:r>
                      <a:endParaRPr lang="es-MX" sz="1200">
                        <a:effectLst/>
                        <a:latin typeface="Arial" panose="020B0604020202020204" pitchFamily="34" charset="0"/>
                        <a:ea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220105">
                <a:tc>
                  <a:txBody>
                    <a:bodyPr/>
                    <a:lstStyle/>
                    <a:p>
                      <a:pPr indent="180340" algn="just">
                        <a:lnSpc>
                          <a:spcPct val="200000"/>
                        </a:lnSpc>
                        <a:spcAft>
                          <a:spcPts val="0"/>
                        </a:spcAft>
                      </a:pPr>
                      <a:r>
                        <a:rPr lang="es-MX" sz="1000" b="1">
                          <a:solidFill>
                            <a:srgbClr val="000000"/>
                          </a:solidFill>
                          <a:effectLst/>
                          <a:latin typeface="Arial" panose="020B0604020202020204" pitchFamily="34" charset="0"/>
                          <a:ea typeface="Times New Roman" panose="02020603050405020304" pitchFamily="18" charset="0"/>
                        </a:rPr>
                        <a:t>Personal Administrativo</a:t>
                      </a:r>
                      <a:endParaRPr lang="es-MX" sz="12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6</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1</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7</a:t>
                      </a:r>
                      <a:endParaRPr lang="es-MX" sz="1200">
                        <a:effectLst/>
                        <a:latin typeface="Arial" panose="020B0604020202020204" pitchFamily="34" charset="0"/>
                        <a:ea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220105">
                <a:tc>
                  <a:txBody>
                    <a:bodyPr/>
                    <a:lstStyle/>
                    <a:p>
                      <a:pPr indent="180340" algn="just">
                        <a:lnSpc>
                          <a:spcPct val="200000"/>
                        </a:lnSpc>
                        <a:spcAft>
                          <a:spcPts val="0"/>
                        </a:spcAft>
                      </a:pPr>
                      <a:r>
                        <a:rPr lang="es-MX" sz="1000" b="1">
                          <a:solidFill>
                            <a:srgbClr val="000000"/>
                          </a:solidFill>
                          <a:effectLst/>
                          <a:latin typeface="Arial" panose="020B0604020202020204" pitchFamily="34" charset="0"/>
                          <a:ea typeface="Times New Roman" panose="02020603050405020304" pitchFamily="18" charset="0"/>
                        </a:rPr>
                        <a:t>Otros</a:t>
                      </a:r>
                      <a:endParaRPr lang="es-MX" sz="12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20</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24</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44</a:t>
                      </a:r>
                      <a:endParaRPr lang="es-MX" sz="1200">
                        <a:effectLst/>
                        <a:latin typeface="Arial" panose="020B0604020202020204" pitchFamily="34" charset="0"/>
                        <a:ea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220105">
                <a:tc>
                  <a:txBody>
                    <a:bodyPr/>
                    <a:lstStyle/>
                    <a:p>
                      <a:pPr indent="180340" algn="just">
                        <a:lnSpc>
                          <a:spcPct val="200000"/>
                        </a:lnSpc>
                        <a:spcAft>
                          <a:spcPts val="0"/>
                        </a:spcAft>
                      </a:pPr>
                      <a:r>
                        <a:rPr lang="es-MX" sz="1000" b="1">
                          <a:solidFill>
                            <a:srgbClr val="000000"/>
                          </a:solidFill>
                          <a:effectLst/>
                          <a:latin typeface="Arial" panose="020B0604020202020204" pitchFamily="34" charset="0"/>
                          <a:ea typeface="Times New Roman" panose="02020603050405020304" pitchFamily="18" charset="0"/>
                        </a:rPr>
                        <a:t>Total</a:t>
                      </a:r>
                      <a:endParaRPr lang="es-MX" sz="12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91</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64</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155</a:t>
                      </a:r>
                      <a:endParaRPr lang="es-MX" sz="1200">
                        <a:effectLst/>
                        <a:latin typeface="Arial" panose="020B0604020202020204" pitchFamily="34" charset="0"/>
                        <a:ea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220105">
                <a:tc>
                  <a:txBody>
                    <a:bodyPr/>
                    <a:lstStyle/>
                    <a:p>
                      <a:pPr indent="180340" algn="just">
                        <a:lnSpc>
                          <a:spcPct val="200000"/>
                        </a:lnSpc>
                        <a:spcAft>
                          <a:spcPts val="0"/>
                        </a:spcAft>
                      </a:pPr>
                      <a:r>
                        <a:rPr lang="es-MX" sz="1000" b="1">
                          <a:solidFill>
                            <a:srgbClr val="000000"/>
                          </a:solidFill>
                          <a:effectLst/>
                          <a:latin typeface="Arial" panose="020B0604020202020204" pitchFamily="34" charset="0"/>
                          <a:ea typeface="Times New Roman" panose="02020603050405020304" pitchFamily="18" charset="0"/>
                        </a:rPr>
                        <a:t>%</a:t>
                      </a:r>
                      <a:endParaRPr lang="es-MX" sz="120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59</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indent="180340" algn="ctr">
                        <a:lnSpc>
                          <a:spcPct val="200000"/>
                        </a:lnSpc>
                        <a:spcAft>
                          <a:spcPts val="0"/>
                        </a:spcAft>
                      </a:pPr>
                      <a:r>
                        <a:rPr lang="es-MX" sz="1000">
                          <a:solidFill>
                            <a:srgbClr val="000000"/>
                          </a:solidFill>
                          <a:effectLst/>
                          <a:latin typeface="Arial" panose="020B0604020202020204" pitchFamily="34" charset="0"/>
                          <a:ea typeface="Times New Roman" panose="02020603050405020304" pitchFamily="18" charset="0"/>
                        </a:rPr>
                        <a:t>41</a:t>
                      </a:r>
                      <a:endParaRPr lang="es-MX" sz="1200">
                        <a:effectLst/>
                        <a:latin typeface="Arial" panose="020B0604020202020204" pitchFamily="34" charset="0"/>
                        <a:ea typeface="Times New Roman" panose="02020603050405020304" pitchFamily="18" charset="0"/>
                      </a:endParaRPr>
                    </a:p>
                  </a:txBody>
                  <a:tcPr marL="68580" marR="68580" marT="0" marB="0">
                    <a:lnL>
                      <a:noFill/>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indent="180340" algn="ctr">
                        <a:lnSpc>
                          <a:spcPct val="200000"/>
                        </a:lnSpc>
                        <a:spcAft>
                          <a:spcPts val="0"/>
                        </a:spcAft>
                      </a:pPr>
                      <a:r>
                        <a:rPr lang="es-MX" sz="1000" dirty="0">
                          <a:solidFill>
                            <a:srgbClr val="000000"/>
                          </a:solidFill>
                          <a:effectLst/>
                          <a:latin typeface="Arial" panose="020B0604020202020204" pitchFamily="34" charset="0"/>
                          <a:ea typeface="Times New Roman" panose="02020603050405020304" pitchFamily="18" charset="0"/>
                        </a:rPr>
                        <a:t>100</a:t>
                      </a:r>
                      <a:endParaRPr lang="es-MX" sz="1200" dirty="0">
                        <a:effectLst/>
                        <a:latin typeface="Arial" panose="020B0604020202020204" pitchFamily="34" charset="0"/>
                        <a:ea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bl>
          </a:graphicData>
        </a:graphic>
      </p:graphicFrame>
      <p:graphicFrame>
        <p:nvGraphicFramePr>
          <p:cNvPr id="6" name="Gráfico 5"/>
          <p:cNvGraphicFramePr/>
          <p:nvPr>
            <p:extLst>
              <p:ext uri="{D42A27DB-BD31-4B8C-83A1-F6EECF244321}">
                <p14:modId xmlns:p14="http://schemas.microsoft.com/office/powerpoint/2010/main" val="1357701314"/>
              </p:ext>
            </p:extLst>
          </p:nvPr>
        </p:nvGraphicFramePr>
        <p:xfrm>
          <a:off x="2863025" y="3709115"/>
          <a:ext cx="6667341" cy="2636414"/>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ángulo 6"/>
          <p:cNvSpPr/>
          <p:nvPr/>
        </p:nvSpPr>
        <p:spPr>
          <a:xfrm>
            <a:off x="4237718" y="6459339"/>
            <a:ext cx="4205960" cy="256993"/>
          </a:xfrm>
          <a:prstGeom prst="rect">
            <a:avLst/>
          </a:prstGeom>
        </p:spPr>
        <p:txBody>
          <a:bodyPr wrap="none">
            <a:spAutoFit/>
          </a:bodyPr>
          <a:lstStyle/>
          <a:p>
            <a:pPr indent="180340">
              <a:lnSpc>
                <a:spcPct val="107000"/>
              </a:lnSpc>
              <a:spcAft>
                <a:spcPts val="0"/>
              </a:spcAft>
            </a:pPr>
            <a:r>
              <a:rPr lang="es-ES" sz="1000" dirty="0">
                <a:latin typeface="Arial" panose="020B0604020202020204" pitchFamily="34" charset="0"/>
                <a:ea typeface="Times New Roman" panose="02020603050405020304" pitchFamily="18" charset="0"/>
                <a:cs typeface="Times New Roman" panose="02020603050405020304" pitchFamily="18" charset="0"/>
              </a:rPr>
              <a:t>Fuente: Centros Hospitalarios seleccionados del Cantón Quito.2018</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46764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23457"/>
            <a:ext cx="10515600" cy="639427"/>
          </a:xfrm>
        </p:spPr>
        <p:txBody>
          <a:bodyPr>
            <a:normAutofit fontScale="90000"/>
          </a:bodyPr>
          <a:lstStyle/>
          <a:p>
            <a:pPr algn="ctr"/>
            <a:r>
              <a:rPr lang="es-MX" sz="2700" dirty="0">
                <a:solidFill>
                  <a:prstClr val="black"/>
                </a:solidFill>
                <a:latin typeface="Arial" panose="020B0604020202020204" pitchFamily="34" charset="0"/>
                <a:cs typeface="Arial" panose="020B0604020202020204" pitchFamily="34" charset="0"/>
              </a:rPr>
              <a:t>Capítulo 4. Análisis e interpretación de </a:t>
            </a:r>
            <a:r>
              <a:rPr lang="es-MX" sz="2700" dirty="0" smtClean="0">
                <a:solidFill>
                  <a:prstClr val="black"/>
                </a:solidFill>
                <a:latin typeface="Arial" panose="020B0604020202020204" pitchFamily="34" charset="0"/>
                <a:cs typeface="Arial" panose="020B0604020202020204" pitchFamily="34" charset="0"/>
              </a:rPr>
              <a:t>resultados</a:t>
            </a:r>
            <a:r>
              <a:rPr lang="es-MX" sz="2300" dirty="0">
                <a:solidFill>
                  <a:prstClr val="black"/>
                </a:solidFill>
                <a:latin typeface="Arial" panose="020B0604020202020204" pitchFamily="34" charset="0"/>
                <a:cs typeface="Arial" panose="020B0604020202020204" pitchFamily="34" charset="0"/>
              </a:rPr>
              <a:t/>
            </a:r>
            <a:br>
              <a:rPr lang="es-MX" sz="2300" dirty="0">
                <a:solidFill>
                  <a:prstClr val="black"/>
                </a:solidFill>
                <a:latin typeface="Arial" panose="020B0604020202020204" pitchFamily="34" charset="0"/>
                <a:cs typeface="Arial" panose="020B0604020202020204" pitchFamily="34" charset="0"/>
              </a:rPr>
            </a:br>
            <a:r>
              <a:rPr lang="es-MX" sz="1400" dirty="0">
                <a:solidFill>
                  <a:prstClr val="black"/>
                </a:solidFill>
                <a:latin typeface="Arial" panose="020B0604020202020204" pitchFamily="34" charset="0"/>
                <a:cs typeface="Arial" panose="020B0604020202020204" pitchFamily="34" charset="0"/>
              </a:rPr>
              <a:t>Datos de la encuesta dirigida al personal asistencial de áreas críticas de Centros Hospitalarios seleccionados del Cantón Quito.</a:t>
            </a:r>
            <a:endParaRPr lang="es-MX" dirty="0"/>
          </a:p>
        </p:txBody>
      </p:sp>
      <p:sp>
        <p:nvSpPr>
          <p:cNvPr id="4" name="Rectángulo 3"/>
          <p:cNvSpPr/>
          <p:nvPr/>
        </p:nvSpPr>
        <p:spPr>
          <a:xfrm>
            <a:off x="2919210" y="862884"/>
            <a:ext cx="6611155" cy="369332"/>
          </a:xfrm>
          <a:prstGeom prst="rect">
            <a:avLst/>
          </a:prstGeom>
        </p:spPr>
        <p:txBody>
          <a:bodyPr wrap="square">
            <a:spAutoFit/>
          </a:bodyPr>
          <a:lstStyle/>
          <a:p>
            <a:pPr indent="180340">
              <a:lnSpc>
                <a:spcPct val="150000"/>
              </a:lnSpc>
              <a:spcAft>
                <a:spcPts val="1000"/>
              </a:spcAft>
            </a:pPr>
            <a:r>
              <a:rPr lang="es-EC" sz="1200" i="1" dirty="0">
                <a:solidFill>
                  <a:srgbClr val="1F497D"/>
                </a:solidFill>
                <a:latin typeface="Arial" panose="020B0604020202020204" pitchFamily="34" charset="0"/>
                <a:ea typeface="Times New Roman" panose="02020603050405020304" pitchFamily="18" charset="0"/>
              </a:rPr>
              <a:t>Pregunta 3. .Accidentes de trabajo relacionados con el manejo de desechos </a:t>
            </a:r>
            <a:r>
              <a:rPr lang="es-EC" sz="1200" i="1" dirty="0">
                <a:solidFill>
                  <a:schemeClr val="accent5">
                    <a:lumMod val="75000"/>
                  </a:schemeClr>
                </a:solidFill>
                <a:latin typeface="Arial" panose="020B0604020202020204" pitchFamily="34" charset="0"/>
                <a:ea typeface="Times New Roman" panose="02020603050405020304" pitchFamily="18" charset="0"/>
              </a:rPr>
              <a:t>sanitarios</a:t>
            </a:r>
            <a:r>
              <a:rPr lang="es-EC" sz="1200" i="1" dirty="0">
                <a:solidFill>
                  <a:srgbClr val="1F497D"/>
                </a:solidFill>
                <a:latin typeface="Arial" panose="020B0604020202020204" pitchFamily="34" charset="0"/>
                <a:ea typeface="Times New Roman" panose="02020603050405020304" pitchFamily="18" charset="0"/>
              </a:rPr>
              <a:t>.</a:t>
            </a:r>
            <a:endParaRPr lang="es-MX" sz="900" i="1" dirty="0">
              <a:solidFill>
                <a:srgbClr val="1F497D"/>
              </a:solidFill>
              <a:effectLst/>
              <a:latin typeface="Arial" panose="020B0604020202020204" pitchFamily="34" charset="0"/>
              <a:ea typeface="Times New Roman" panose="02020603050405020304" pitchFamily="18" charset="0"/>
            </a:endParaRPr>
          </a:p>
        </p:txBody>
      </p:sp>
      <p:graphicFrame>
        <p:nvGraphicFramePr>
          <p:cNvPr id="5" name="Objeto 4"/>
          <p:cNvGraphicFramePr>
            <a:graphicFrameLocks noChangeAspect="1"/>
          </p:cNvGraphicFramePr>
          <p:nvPr>
            <p:extLst>
              <p:ext uri="{D42A27DB-BD31-4B8C-83A1-F6EECF244321}">
                <p14:modId xmlns:p14="http://schemas.microsoft.com/office/powerpoint/2010/main" val="782285752"/>
              </p:ext>
            </p:extLst>
          </p:nvPr>
        </p:nvGraphicFramePr>
        <p:xfrm>
          <a:off x="3109118" y="1353600"/>
          <a:ext cx="5973763" cy="2097087"/>
        </p:xfrm>
        <a:graphic>
          <a:graphicData uri="http://schemas.openxmlformats.org/presentationml/2006/ole">
            <mc:AlternateContent xmlns:mc="http://schemas.openxmlformats.org/markup-compatibility/2006">
              <mc:Choice xmlns:v="urn:schemas-microsoft-com:vml" Requires="v">
                <p:oleObj spid="_x0000_s6253" name="Documento" r:id="rId3" imgW="5973206" imgH="2096715" progId="Word.Document.12">
                  <p:embed/>
                </p:oleObj>
              </mc:Choice>
              <mc:Fallback>
                <p:oleObj name="Documento" r:id="rId3" imgW="5973206" imgH="2096715" progId="Word.Document.12">
                  <p:embed/>
                  <p:pic>
                    <p:nvPicPr>
                      <p:cNvPr id="0" name=""/>
                      <p:cNvPicPr/>
                      <p:nvPr/>
                    </p:nvPicPr>
                    <p:blipFill>
                      <a:blip r:embed="rId4"/>
                      <a:stretch>
                        <a:fillRect/>
                      </a:stretch>
                    </p:blipFill>
                    <p:spPr>
                      <a:xfrm>
                        <a:off x="3109118" y="1353600"/>
                        <a:ext cx="5973763" cy="2097087"/>
                      </a:xfrm>
                      <a:prstGeom prst="rect">
                        <a:avLst/>
                      </a:prstGeom>
                    </p:spPr>
                  </p:pic>
                </p:oleObj>
              </mc:Fallback>
            </mc:AlternateContent>
          </a:graphicData>
        </a:graphic>
      </p:graphicFrame>
      <p:graphicFrame>
        <p:nvGraphicFramePr>
          <p:cNvPr id="6" name="Gráfico 5"/>
          <p:cNvGraphicFramePr/>
          <p:nvPr>
            <p:extLst>
              <p:ext uri="{D42A27DB-BD31-4B8C-83A1-F6EECF244321}">
                <p14:modId xmlns:p14="http://schemas.microsoft.com/office/powerpoint/2010/main" val="3320921994"/>
              </p:ext>
            </p:extLst>
          </p:nvPr>
        </p:nvGraphicFramePr>
        <p:xfrm>
          <a:off x="3010447" y="3420896"/>
          <a:ext cx="6072434" cy="2986927"/>
        </p:xfrm>
        <a:graphic>
          <a:graphicData uri="http://schemas.openxmlformats.org/drawingml/2006/chart">
            <c:chart xmlns:c="http://schemas.openxmlformats.org/drawingml/2006/chart" xmlns:r="http://schemas.openxmlformats.org/officeDocument/2006/relationships" r:id="rId5"/>
          </a:graphicData>
        </a:graphic>
      </p:graphicFrame>
      <p:sp>
        <p:nvSpPr>
          <p:cNvPr id="7" name="Rectángulo 6"/>
          <p:cNvSpPr/>
          <p:nvPr/>
        </p:nvSpPr>
        <p:spPr>
          <a:xfrm>
            <a:off x="3993019" y="6472217"/>
            <a:ext cx="4205960" cy="256993"/>
          </a:xfrm>
          <a:prstGeom prst="rect">
            <a:avLst/>
          </a:prstGeom>
        </p:spPr>
        <p:txBody>
          <a:bodyPr wrap="none">
            <a:spAutoFit/>
          </a:bodyPr>
          <a:lstStyle/>
          <a:p>
            <a:pPr indent="180340">
              <a:lnSpc>
                <a:spcPct val="107000"/>
              </a:lnSpc>
              <a:spcAft>
                <a:spcPts val="0"/>
              </a:spcAft>
            </a:pPr>
            <a:r>
              <a:rPr lang="es-ES" sz="1000" dirty="0">
                <a:latin typeface="Arial" panose="020B0604020202020204" pitchFamily="34" charset="0"/>
                <a:ea typeface="Times New Roman" panose="02020603050405020304" pitchFamily="18" charset="0"/>
                <a:cs typeface="Times New Roman" panose="02020603050405020304" pitchFamily="18" charset="0"/>
              </a:rPr>
              <a:t>Fuente: Centros Hospitalarios seleccionados del Cantón Quito.2018</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28312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7701"/>
            <a:ext cx="10515600" cy="716700"/>
          </a:xfrm>
        </p:spPr>
        <p:txBody>
          <a:bodyPr>
            <a:normAutofit/>
          </a:bodyPr>
          <a:lstStyle/>
          <a:p>
            <a:pPr algn="ctr"/>
            <a:r>
              <a:rPr lang="es-MX" sz="2400" dirty="0">
                <a:solidFill>
                  <a:prstClr val="black"/>
                </a:solidFill>
                <a:latin typeface="Arial" panose="020B0604020202020204" pitchFamily="34" charset="0"/>
                <a:cs typeface="Arial" panose="020B0604020202020204" pitchFamily="34" charset="0"/>
              </a:rPr>
              <a:t>Capítulo 4. Análisis e interpretación de </a:t>
            </a:r>
            <a:r>
              <a:rPr lang="es-MX" sz="2400" dirty="0" smtClean="0">
                <a:solidFill>
                  <a:prstClr val="black"/>
                </a:solidFill>
                <a:latin typeface="Arial" panose="020B0604020202020204" pitchFamily="34" charset="0"/>
                <a:cs typeface="Arial" panose="020B0604020202020204" pitchFamily="34" charset="0"/>
              </a:rPr>
              <a:t>resultados</a:t>
            </a:r>
            <a:r>
              <a:rPr lang="es-MX" sz="2300" dirty="0">
                <a:solidFill>
                  <a:prstClr val="black"/>
                </a:solidFill>
                <a:latin typeface="Arial" panose="020B0604020202020204" pitchFamily="34" charset="0"/>
                <a:cs typeface="Arial" panose="020B0604020202020204" pitchFamily="34" charset="0"/>
              </a:rPr>
              <a:t/>
            </a:r>
            <a:br>
              <a:rPr lang="es-MX" sz="2300" dirty="0">
                <a:solidFill>
                  <a:prstClr val="black"/>
                </a:solidFill>
                <a:latin typeface="Arial" panose="020B0604020202020204" pitchFamily="34" charset="0"/>
                <a:cs typeface="Arial" panose="020B0604020202020204" pitchFamily="34" charset="0"/>
              </a:rPr>
            </a:br>
            <a:r>
              <a:rPr lang="es-MX" sz="1400" dirty="0">
                <a:solidFill>
                  <a:prstClr val="black"/>
                </a:solidFill>
                <a:latin typeface="Arial" panose="020B0604020202020204" pitchFamily="34" charset="0"/>
                <a:cs typeface="Arial" panose="020B0604020202020204" pitchFamily="34" charset="0"/>
              </a:rPr>
              <a:t>Datos de la encuesta dirigida al personal asistencial de áreas críticas de Centros Hospitalarios seleccionados del Cantón Quito.</a:t>
            </a:r>
            <a:endParaRPr lang="es-MX" dirty="0"/>
          </a:p>
        </p:txBody>
      </p:sp>
      <p:sp>
        <p:nvSpPr>
          <p:cNvPr id="5" name="Rectángulo 4"/>
          <p:cNvSpPr/>
          <p:nvPr/>
        </p:nvSpPr>
        <p:spPr>
          <a:xfrm>
            <a:off x="3821980" y="914401"/>
            <a:ext cx="4548040" cy="276999"/>
          </a:xfrm>
          <a:prstGeom prst="rect">
            <a:avLst/>
          </a:prstGeom>
        </p:spPr>
        <p:txBody>
          <a:bodyPr wrap="none">
            <a:spAutoFit/>
          </a:bodyPr>
          <a:lstStyle/>
          <a:p>
            <a:r>
              <a:rPr lang="es-EC" sz="1200" dirty="0">
                <a:solidFill>
                  <a:schemeClr val="accent5">
                    <a:lumMod val="75000"/>
                  </a:schemeClr>
                </a:solidFill>
                <a:latin typeface="Arial" panose="020B0604020202020204" pitchFamily="34" charset="0"/>
                <a:ea typeface="Times New Roman" panose="02020603050405020304" pitchFamily="18" charset="0"/>
              </a:rPr>
              <a:t>Pregunta 4. Capacitación sobre equipos de protección personal.</a:t>
            </a:r>
            <a:endParaRPr lang="es-MX" dirty="0">
              <a:solidFill>
                <a:schemeClr val="accent5">
                  <a:lumMod val="75000"/>
                </a:schemeClr>
              </a:solidFill>
            </a:endParaRPr>
          </a:p>
        </p:txBody>
      </p:sp>
      <p:graphicFrame>
        <p:nvGraphicFramePr>
          <p:cNvPr id="6" name="Objeto 5"/>
          <p:cNvGraphicFramePr>
            <a:graphicFrameLocks noChangeAspect="1"/>
          </p:cNvGraphicFramePr>
          <p:nvPr>
            <p:extLst>
              <p:ext uri="{D42A27DB-BD31-4B8C-83A1-F6EECF244321}">
                <p14:modId xmlns:p14="http://schemas.microsoft.com/office/powerpoint/2010/main" val="1853120483"/>
              </p:ext>
            </p:extLst>
          </p:nvPr>
        </p:nvGraphicFramePr>
        <p:xfrm>
          <a:off x="3109117" y="1353220"/>
          <a:ext cx="6163671" cy="2022890"/>
        </p:xfrm>
        <a:graphic>
          <a:graphicData uri="http://schemas.openxmlformats.org/presentationml/2006/ole">
            <mc:AlternateContent xmlns:mc="http://schemas.openxmlformats.org/markup-compatibility/2006">
              <mc:Choice xmlns:v="urn:schemas-microsoft-com:vml" Requires="v">
                <p:oleObj spid="_x0000_s7277" name="Documento" r:id="rId3" imgW="5973206" imgH="1960270" progId="Word.Document.12">
                  <p:embed/>
                </p:oleObj>
              </mc:Choice>
              <mc:Fallback>
                <p:oleObj name="Documento" r:id="rId3" imgW="5973206" imgH="1960270" progId="Word.Document.12">
                  <p:embed/>
                  <p:pic>
                    <p:nvPicPr>
                      <p:cNvPr id="0" name=""/>
                      <p:cNvPicPr/>
                      <p:nvPr/>
                    </p:nvPicPr>
                    <p:blipFill>
                      <a:blip r:embed="rId4"/>
                      <a:stretch>
                        <a:fillRect/>
                      </a:stretch>
                    </p:blipFill>
                    <p:spPr>
                      <a:xfrm>
                        <a:off x="3109117" y="1353220"/>
                        <a:ext cx="6163671" cy="2022890"/>
                      </a:xfrm>
                      <a:prstGeom prst="rect">
                        <a:avLst/>
                      </a:prstGeom>
                    </p:spPr>
                  </p:pic>
                </p:oleObj>
              </mc:Fallback>
            </mc:AlternateContent>
          </a:graphicData>
        </a:graphic>
      </p:graphicFrame>
      <p:graphicFrame>
        <p:nvGraphicFramePr>
          <p:cNvPr id="7" name="Gráfico 6"/>
          <p:cNvGraphicFramePr/>
          <p:nvPr>
            <p:extLst>
              <p:ext uri="{D42A27DB-BD31-4B8C-83A1-F6EECF244321}">
                <p14:modId xmlns:p14="http://schemas.microsoft.com/office/powerpoint/2010/main" val="765141463"/>
              </p:ext>
            </p:extLst>
          </p:nvPr>
        </p:nvGraphicFramePr>
        <p:xfrm>
          <a:off x="3109117" y="3196964"/>
          <a:ext cx="6163671" cy="3036411"/>
        </p:xfrm>
        <a:graphic>
          <a:graphicData uri="http://schemas.openxmlformats.org/drawingml/2006/chart">
            <c:chart xmlns:c="http://schemas.openxmlformats.org/drawingml/2006/chart" xmlns:r="http://schemas.openxmlformats.org/officeDocument/2006/relationships" r:id="rId5"/>
          </a:graphicData>
        </a:graphic>
      </p:graphicFrame>
      <p:sp>
        <p:nvSpPr>
          <p:cNvPr id="8" name="Rectángulo 7"/>
          <p:cNvSpPr/>
          <p:nvPr/>
        </p:nvSpPr>
        <p:spPr>
          <a:xfrm>
            <a:off x="4087973" y="6394944"/>
            <a:ext cx="4205960" cy="256993"/>
          </a:xfrm>
          <a:prstGeom prst="rect">
            <a:avLst/>
          </a:prstGeom>
        </p:spPr>
        <p:txBody>
          <a:bodyPr wrap="none">
            <a:spAutoFit/>
          </a:bodyPr>
          <a:lstStyle/>
          <a:p>
            <a:pPr indent="180340">
              <a:lnSpc>
                <a:spcPct val="107000"/>
              </a:lnSpc>
              <a:spcAft>
                <a:spcPts val="0"/>
              </a:spcAft>
            </a:pPr>
            <a:r>
              <a:rPr lang="es-ES" sz="1000" dirty="0">
                <a:latin typeface="Arial" panose="020B0604020202020204" pitchFamily="34" charset="0"/>
                <a:ea typeface="Times New Roman" panose="02020603050405020304" pitchFamily="18" charset="0"/>
                <a:cs typeface="Times New Roman" panose="02020603050405020304" pitchFamily="18" charset="0"/>
              </a:rPr>
              <a:t>Fuente: Centros Hospitalarios seleccionados del Cantón Quito.2018</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04563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23458"/>
            <a:ext cx="10515600" cy="690943"/>
          </a:xfrm>
        </p:spPr>
        <p:txBody>
          <a:bodyPr>
            <a:normAutofit/>
          </a:bodyPr>
          <a:lstStyle/>
          <a:p>
            <a:pPr algn="ctr"/>
            <a:r>
              <a:rPr lang="es-MX" sz="2400" dirty="0">
                <a:solidFill>
                  <a:prstClr val="black"/>
                </a:solidFill>
                <a:latin typeface="Arial" panose="020B0604020202020204" pitchFamily="34" charset="0"/>
                <a:cs typeface="Arial" panose="020B0604020202020204" pitchFamily="34" charset="0"/>
              </a:rPr>
              <a:t>Capítulo 4. Análisis e interpretación de </a:t>
            </a:r>
            <a:r>
              <a:rPr lang="es-MX" sz="2400" dirty="0" smtClean="0">
                <a:solidFill>
                  <a:prstClr val="black"/>
                </a:solidFill>
                <a:latin typeface="Arial" panose="020B0604020202020204" pitchFamily="34" charset="0"/>
                <a:cs typeface="Arial" panose="020B0604020202020204" pitchFamily="34" charset="0"/>
              </a:rPr>
              <a:t>resultados</a:t>
            </a:r>
            <a:r>
              <a:rPr lang="es-MX" sz="2300" dirty="0">
                <a:solidFill>
                  <a:prstClr val="black"/>
                </a:solidFill>
                <a:latin typeface="Arial" panose="020B0604020202020204" pitchFamily="34" charset="0"/>
                <a:cs typeface="Arial" panose="020B0604020202020204" pitchFamily="34" charset="0"/>
              </a:rPr>
              <a:t/>
            </a:r>
            <a:br>
              <a:rPr lang="es-MX" sz="2300" dirty="0">
                <a:solidFill>
                  <a:prstClr val="black"/>
                </a:solidFill>
                <a:latin typeface="Arial" panose="020B0604020202020204" pitchFamily="34" charset="0"/>
                <a:cs typeface="Arial" panose="020B0604020202020204" pitchFamily="34" charset="0"/>
              </a:rPr>
            </a:br>
            <a:r>
              <a:rPr lang="es-MX" sz="1400" dirty="0">
                <a:solidFill>
                  <a:prstClr val="black"/>
                </a:solidFill>
                <a:latin typeface="Arial" panose="020B0604020202020204" pitchFamily="34" charset="0"/>
                <a:cs typeface="Arial" panose="020B0604020202020204" pitchFamily="34" charset="0"/>
              </a:rPr>
              <a:t>Datos de la encuesta dirigida al personal asistencial de áreas críticas de Centros Hospitalarios seleccionados del Cantón Quito.</a:t>
            </a:r>
            <a:endParaRPr lang="es-MX" dirty="0"/>
          </a:p>
        </p:txBody>
      </p:sp>
      <p:sp>
        <p:nvSpPr>
          <p:cNvPr id="4" name="Rectángulo 3"/>
          <p:cNvSpPr/>
          <p:nvPr/>
        </p:nvSpPr>
        <p:spPr>
          <a:xfrm>
            <a:off x="3692938" y="1049577"/>
            <a:ext cx="4806124" cy="276999"/>
          </a:xfrm>
          <a:prstGeom prst="rect">
            <a:avLst/>
          </a:prstGeom>
        </p:spPr>
        <p:txBody>
          <a:bodyPr wrap="none">
            <a:spAutoFit/>
          </a:bodyPr>
          <a:lstStyle/>
          <a:p>
            <a:r>
              <a:rPr lang="es-EC" sz="1200" dirty="0">
                <a:solidFill>
                  <a:schemeClr val="accent5">
                    <a:lumMod val="75000"/>
                  </a:schemeClr>
                </a:solidFill>
                <a:latin typeface="Arial" panose="020B0604020202020204" pitchFamily="34" charset="0"/>
                <a:ea typeface="Times New Roman" panose="02020603050405020304" pitchFamily="18" charset="0"/>
              </a:rPr>
              <a:t> Pregunta 5. Utiliza correctamente el equipo de protección personal.</a:t>
            </a:r>
            <a:endParaRPr lang="es-MX" dirty="0">
              <a:solidFill>
                <a:schemeClr val="accent5">
                  <a:lumMod val="75000"/>
                </a:schemeClr>
              </a:solidFill>
            </a:endParaRPr>
          </a:p>
        </p:txBody>
      </p:sp>
      <p:graphicFrame>
        <p:nvGraphicFramePr>
          <p:cNvPr id="5" name="Objeto 4"/>
          <p:cNvGraphicFramePr>
            <a:graphicFrameLocks noChangeAspect="1"/>
          </p:cNvGraphicFramePr>
          <p:nvPr>
            <p:extLst>
              <p:ext uri="{D42A27DB-BD31-4B8C-83A1-F6EECF244321}">
                <p14:modId xmlns:p14="http://schemas.microsoft.com/office/powerpoint/2010/main" val="124810332"/>
              </p:ext>
            </p:extLst>
          </p:nvPr>
        </p:nvGraphicFramePr>
        <p:xfrm>
          <a:off x="2903056" y="1461752"/>
          <a:ext cx="6696034" cy="2466304"/>
        </p:xfrm>
        <a:graphic>
          <a:graphicData uri="http://schemas.openxmlformats.org/presentationml/2006/ole">
            <mc:AlternateContent xmlns:mc="http://schemas.openxmlformats.org/markup-compatibility/2006">
              <mc:Choice xmlns:v="urn:schemas-microsoft-com:vml" Requires="v">
                <p:oleObj spid="_x0000_s8300" name="Documento" r:id="rId3" imgW="5973206" imgH="2200399" progId="Word.Document.12">
                  <p:embed/>
                </p:oleObj>
              </mc:Choice>
              <mc:Fallback>
                <p:oleObj name="Documento" r:id="rId3" imgW="5973206" imgH="2200399" progId="Word.Document.12">
                  <p:embed/>
                  <p:pic>
                    <p:nvPicPr>
                      <p:cNvPr id="0" name=""/>
                      <p:cNvPicPr/>
                      <p:nvPr/>
                    </p:nvPicPr>
                    <p:blipFill>
                      <a:blip r:embed="rId4"/>
                      <a:stretch>
                        <a:fillRect/>
                      </a:stretch>
                    </p:blipFill>
                    <p:spPr>
                      <a:xfrm>
                        <a:off x="2903056" y="1461752"/>
                        <a:ext cx="6696034" cy="2466304"/>
                      </a:xfrm>
                      <a:prstGeom prst="rect">
                        <a:avLst/>
                      </a:prstGeom>
                    </p:spPr>
                  </p:pic>
                </p:oleObj>
              </mc:Fallback>
            </mc:AlternateContent>
          </a:graphicData>
        </a:graphic>
      </p:graphicFrame>
      <p:graphicFrame>
        <p:nvGraphicFramePr>
          <p:cNvPr id="6" name="Gráfico 5"/>
          <p:cNvGraphicFramePr/>
          <p:nvPr>
            <p:extLst>
              <p:ext uri="{D42A27DB-BD31-4B8C-83A1-F6EECF244321}">
                <p14:modId xmlns:p14="http://schemas.microsoft.com/office/powerpoint/2010/main" val="1112267639"/>
              </p:ext>
            </p:extLst>
          </p:nvPr>
        </p:nvGraphicFramePr>
        <p:xfrm>
          <a:off x="2903056" y="3471147"/>
          <a:ext cx="6696035" cy="3026535"/>
        </p:xfrm>
        <a:graphic>
          <a:graphicData uri="http://schemas.openxmlformats.org/drawingml/2006/chart">
            <c:chart xmlns:c="http://schemas.openxmlformats.org/drawingml/2006/chart" xmlns:r="http://schemas.openxmlformats.org/officeDocument/2006/relationships" r:id="rId5"/>
          </a:graphicData>
        </a:graphic>
      </p:graphicFrame>
      <p:sp>
        <p:nvSpPr>
          <p:cNvPr id="7" name="Rectángulo 6"/>
          <p:cNvSpPr/>
          <p:nvPr/>
        </p:nvSpPr>
        <p:spPr>
          <a:xfrm>
            <a:off x="3993020" y="6369186"/>
            <a:ext cx="4205960" cy="256993"/>
          </a:xfrm>
          <a:prstGeom prst="rect">
            <a:avLst/>
          </a:prstGeom>
        </p:spPr>
        <p:txBody>
          <a:bodyPr wrap="none">
            <a:spAutoFit/>
          </a:bodyPr>
          <a:lstStyle/>
          <a:p>
            <a:pPr indent="180340">
              <a:lnSpc>
                <a:spcPct val="107000"/>
              </a:lnSpc>
              <a:spcAft>
                <a:spcPts val="0"/>
              </a:spcAft>
            </a:pPr>
            <a:r>
              <a:rPr lang="es-ES" sz="1000" dirty="0">
                <a:latin typeface="Arial" panose="020B0604020202020204" pitchFamily="34" charset="0"/>
                <a:ea typeface="Times New Roman" panose="02020603050405020304" pitchFamily="18" charset="0"/>
                <a:cs typeface="Times New Roman" panose="02020603050405020304" pitchFamily="18" charset="0"/>
              </a:rPr>
              <a:t>Fuente: Centros Hospitalarios seleccionados del Cantón Quito.2018</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27796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84821"/>
            <a:ext cx="10515600" cy="665185"/>
          </a:xfrm>
        </p:spPr>
        <p:txBody>
          <a:bodyPr>
            <a:normAutofit/>
          </a:bodyPr>
          <a:lstStyle/>
          <a:p>
            <a:pPr algn="ctr"/>
            <a:r>
              <a:rPr lang="es-MX" sz="2400" dirty="0">
                <a:solidFill>
                  <a:prstClr val="black"/>
                </a:solidFill>
                <a:latin typeface="Arial" panose="020B0604020202020204" pitchFamily="34" charset="0"/>
                <a:cs typeface="Arial" panose="020B0604020202020204" pitchFamily="34" charset="0"/>
              </a:rPr>
              <a:t>Capítulo 4. Análisis e interpretación de </a:t>
            </a:r>
            <a:r>
              <a:rPr lang="es-MX" sz="2400" dirty="0" smtClean="0">
                <a:solidFill>
                  <a:prstClr val="black"/>
                </a:solidFill>
                <a:latin typeface="Arial" panose="020B0604020202020204" pitchFamily="34" charset="0"/>
                <a:cs typeface="Arial" panose="020B0604020202020204" pitchFamily="34" charset="0"/>
              </a:rPr>
              <a:t>resultados</a:t>
            </a:r>
            <a:r>
              <a:rPr lang="es-MX" sz="2300" dirty="0">
                <a:solidFill>
                  <a:prstClr val="black"/>
                </a:solidFill>
                <a:latin typeface="Arial" panose="020B0604020202020204" pitchFamily="34" charset="0"/>
                <a:cs typeface="Arial" panose="020B0604020202020204" pitchFamily="34" charset="0"/>
              </a:rPr>
              <a:t/>
            </a:r>
            <a:br>
              <a:rPr lang="es-MX" sz="2300" dirty="0">
                <a:solidFill>
                  <a:prstClr val="black"/>
                </a:solidFill>
                <a:latin typeface="Arial" panose="020B0604020202020204" pitchFamily="34" charset="0"/>
                <a:cs typeface="Arial" panose="020B0604020202020204" pitchFamily="34" charset="0"/>
              </a:rPr>
            </a:br>
            <a:r>
              <a:rPr lang="es-MX" sz="1400" dirty="0">
                <a:solidFill>
                  <a:prstClr val="black"/>
                </a:solidFill>
                <a:latin typeface="Arial" panose="020B0604020202020204" pitchFamily="34" charset="0"/>
                <a:cs typeface="Arial" panose="020B0604020202020204" pitchFamily="34" charset="0"/>
              </a:rPr>
              <a:t>Datos de la encuesta dirigida al personal asistencial de áreas críticas de Centros Hospitalarios seleccionados del Cantón Quito.</a:t>
            </a:r>
            <a:endParaRPr lang="es-MX" dirty="0"/>
          </a:p>
        </p:txBody>
      </p:sp>
      <p:sp>
        <p:nvSpPr>
          <p:cNvPr id="4" name="Rectángulo 3"/>
          <p:cNvSpPr/>
          <p:nvPr/>
        </p:nvSpPr>
        <p:spPr>
          <a:xfrm>
            <a:off x="3529618" y="850006"/>
            <a:ext cx="5596404" cy="276999"/>
          </a:xfrm>
          <a:prstGeom prst="rect">
            <a:avLst/>
          </a:prstGeom>
        </p:spPr>
        <p:txBody>
          <a:bodyPr wrap="none">
            <a:spAutoFit/>
          </a:bodyPr>
          <a:lstStyle/>
          <a:p>
            <a:r>
              <a:rPr lang="es-EC" sz="1200" dirty="0">
                <a:solidFill>
                  <a:schemeClr val="accent5">
                    <a:lumMod val="75000"/>
                  </a:schemeClr>
                </a:solidFill>
                <a:latin typeface="Arial" panose="020B0604020202020204" pitchFamily="34" charset="0"/>
                <a:ea typeface="Times New Roman" panose="02020603050405020304" pitchFamily="18" charset="0"/>
              </a:rPr>
              <a:t> Pregunta 6. La clasificación de desechos sanitarios lo realiza quien lo genera ?</a:t>
            </a:r>
            <a:endParaRPr lang="es-MX" dirty="0">
              <a:solidFill>
                <a:schemeClr val="accent5">
                  <a:lumMod val="75000"/>
                </a:schemeClr>
              </a:solidFill>
            </a:endParaRPr>
          </a:p>
        </p:txBody>
      </p:sp>
      <p:graphicFrame>
        <p:nvGraphicFramePr>
          <p:cNvPr id="5" name="Objeto 4"/>
          <p:cNvGraphicFramePr>
            <a:graphicFrameLocks noChangeAspect="1"/>
          </p:cNvGraphicFramePr>
          <p:nvPr>
            <p:extLst>
              <p:ext uri="{D42A27DB-BD31-4B8C-83A1-F6EECF244321}">
                <p14:modId xmlns:p14="http://schemas.microsoft.com/office/powerpoint/2010/main" val="2646193126"/>
              </p:ext>
            </p:extLst>
          </p:nvPr>
        </p:nvGraphicFramePr>
        <p:xfrm>
          <a:off x="2903056" y="1278855"/>
          <a:ext cx="6601552" cy="2246313"/>
        </p:xfrm>
        <a:graphic>
          <a:graphicData uri="http://schemas.openxmlformats.org/presentationml/2006/ole">
            <mc:AlternateContent xmlns:mc="http://schemas.openxmlformats.org/markup-compatibility/2006">
              <mc:Choice xmlns:v="urn:schemas-microsoft-com:vml" Requires="v">
                <p:oleObj spid="_x0000_s9324" name="Documento" r:id="rId3" imgW="5973206" imgH="2246841" progId="Word.Document.12">
                  <p:embed/>
                </p:oleObj>
              </mc:Choice>
              <mc:Fallback>
                <p:oleObj name="Documento" r:id="rId3" imgW="5973206" imgH="2246841" progId="Word.Document.12">
                  <p:embed/>
                  <p:pic>
                    <p:nvPicPr>
                      <p:cNvPr id="0" name=""/>
                      <p:cNvPicPr/>
                      <p:nvPr/>
                    </p:nvPicPr>
                    <p:blipFill>
                      <a:blip r:embed="rId4"/>
                      <a:stretch>
                        <a:fillRect/>
                      </a:stretch>
                    </p:blipFill>
                    <p:spPr>
                      <a:xfrm>
                        <a:off x="2903056" y="1278855"/>
                        <a:ext cx="6601552" cy="2246313"/>
                      </a:xfrm>
                      <a:prstGeom prst="rect">
                        <a:avLst/>
                      </a:prstGeom>
                    </p:spPr>
                  </p:pic>
                </p:oleObj>
              </mc:Fallback>
            </mc:AlternateContent>
          </a:graphicData>
        </a:graphic>
      </p:graphicFrame>
      <p:graphicFrame>
        <p:nvGraphicFramePr>
          <p:cNvPr id="6" name="Gráfico 5"/>
          <p:cNvGraphicFramePr/>
          <p:nvPr>
            <p:extLst>
              <p:ext uri="{D42A27DB-BD31-4B8C-83A1-F6EECF244321}">
                <p14:modId xmlns:p14="http://schemas.microsoft.com/office/powerpoint/2010/main" val="3544981407"/>
              </p:ext>
            </p:extLst>
          </p:nvPr>
        </p:nvGraphicFramePr>
        <p:xfrm>
          <a:off x="2903056" y="3325597"/>
          <a:ext cx="6691704" cy="2882019"/>
        </p:xfrm>
        <a:graphic>
          <a:graphicData uri="http://schemas.openxmlformats.org/drawingml/2006/chart">
            <c:chart xmlns:c="http://schemas.openxmlformats.org/drawingml/2006/chart" xmlns:r="http://schemas.openxmlformats.org/officeDocument/2006/relationships" r:id="rId5"/>
          </a:graphicData>
        </a:graphic>
      </p:graphicFrame>
      <p:sp>
        <p:nvSpPr>
          <p:cNvPr id="7" name="Rectángulo 6"/>
          <p:cNvSpPr/>
          <p:nvPr/>
        </p:nvSpPr>
        <p:spPr>
          <a:xfrm>
            <a:off x="4100852" y="6430070"/>
            <a:ext cx="4205960" cy="256993"/>
          </a:xfrm>
          <a:prstGeom prst="rect">
            <a:avLst/>
          </a:prstGeom>
        </p:spPr>
        <p:txBody>
          <a:bodyPr wrap="none">
            <a:spAutoFit/>
          </a:bodyPr>
          <a:lstStyle/>
          <a:p>
            <a:pPr lvl="0" indent="180340">
              <a:lnSpc>
                <a:spcPct val="107000"/>
              </a:lnSpc>
            </a:pPr>
            <a:r>
              <a:rPr lang="es-ES" sz="1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Fuente: Centros Hospitalarios seleccionados del Cantón Quito.2018</a:t>
            </a:r>
            <a:endParaRPr lang="es-MX"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86359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39DCA1-2F08-43BF-BD00-5E62693F6977}"/>
              </a:ext>
            </a:extLst>
          </p:cNvPr>
          <p:cNvSpPr>
            <a:spLocks noGrp="1"/>
          </p:cNvSpPr>
          <p:nvPr>
            <p:ph type="title"/>
          </p:nvPr>
        </p:nvSpPr>
        <p:spPr>
          <a:xfrm>
            <a:off x="166927" y="225339"/>
            <a:ext cx="7341456" cy="810847"/>
          </a:xfrm>
        </p:spPr>
        <p:txBody>
          <a:bodyPr>
            <a:normAutofit/>
          </a:bodyPr>
          <a:lstStyle/>
          <a:p>
            <a:pPr lvl="0">
              <a:lnSpc>
                <a:spcPct val="100000"/>
              </a:lnSpc>
              <a:spcBef>
                <a:spcPts val="0"/>
              </a:spcBef>
            </a:pPr>
            <a:r>
              <a:rPr lang="es-MX" sz="2400" dirty="0">
                <a:solidFill>
                  <a:prstClr val="black"/>
                </a:solidFill>
                <a:latin typeface="Arial" panose="020B0604020202020204" pitchFamily="34" charset="0"/>
                <a:cs typeface="Arial" panose="020B0604020202020204" pitchFamily="34" charset="0"/>
              </a:rPr>
              <a:t>Capítulo 1. </a:t>
            </a:r>
            <a:r>
              <a:rPr lang="es-MX" sz="2400" dirty="0" smtClean="0">
                <a:solidFill>
                  <a:prstClr val="black"/>
                </a:solidFill>
                <a:latin typeface="Arial" panose="020B0604020202020204" pitchFamily="34" charset="0"/>
                <a:cs typeface="Arial" panose="020B0604020202020204" pitchFamily="34" charset="0"/>
              </a:rPr>
              <a:t>Justificación e  importancia </a:t>
            </a:r>
            <a:endParaRPr lang="es-MX" sz="2400" dirty="0">
              <a:solidFill>
                <a:prstClr val="black"/>
              </a:solidFill>
              <a:latin typeface="Arial" panose="020B0604020202020204" pitchFamily="34" charset="0"/>
              <a:cs typeface="Arial" panose="020B0604020202020204" pitchFamily="34" charset="0"/>
            </a:endParaRPr>
          </a:p>
        </p:txBody>
      </p:sp>
      <p:graphicFrame>
        <p:nvGraphicFramePr>
          <p:cNvPr id="4" name="Diagrama 3"/>
          <p:cNvGraphicFramePr/>
          <p:nvPr>
            <p:extLst>
              <p:ext uri="{D42A27DB-BD31-4B8C-83A1-F6EECF244321}">
                <p14:modId xmlns:p14="http://schemas.microsoft.com/office/powerpoint/2010/main" val="1408579351"/>
              </p:ext>
            </p:extLst>
          </p:nvPr>
        </p:nvGraphicFramePr>
        <p:xfrm>
          <a:off x="1371712" y="117785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a:picLocks noChangeAspect="1"/>
          </p:cNvPicPr>
          <p:nvPr/>
        </p:nvPicPr>
        <p:blipFill>
          <a:blip r:embed="rId7"/>
          <a:stretch>
            <a:fillRect/>
          </a:stretch>
        </p:blipFill>
        <p:spPr>
          <a:xfrm>
            <a:off x="6489118" y="1416676"/>
            <a:ext cx="2038529" cy="1454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p:cNvPicPr>
            <a:picLocks noChangeAspect="1"/>
          </p:cNvPicPr>
          <p:nvPr/>
        </p:nvPicPr>
        <p:blipFill>
          <a:blip r:embed="rId8"/>
          <a:stretch>
            <a:fillRect/>
          </a:stretch>
        </p:blipFill>
        <p:spPr>
          <a:xfrm>
            <a:off x="1343214" y="5306096"/>
            <a:ext cx="958872" cy="958872"/>
          </a:xfrm>
          <a:prstGeom prst="rect">
            <a:avLst/>
          </a:prstGeom>
        </p:spPr>
      </p:pic>
      <p:pic>
        <p:nvPicPr>
          <p:cNvPr id="8" name="Imagen 7"/>
          <p:cNvPicPr>
            <a:picLocks noChangeAspect="1"/>
          </p:cNvPicPr>
          <p:nvPr/>
        </p:nvPicPr>
        <p:blipFill>
          <a:blip r:embed="rId9"/>
          <a:stretch>
            <a:fillRect/>
          </a:stretch>
        </p:blipFill>
        <p:spPr>
          <a:xfrm>
            <a:off x="166927" y="5306096"/>
            <a:ext cx="1176287" cy="897090"/>
          </a:xfrm>
          <a:prstGeom prst="rect">
            <a:avLst/>
          </a:prstGeom>
        </p:spPr>
      </p:pic>
      <p:pic>
        <p:nvPicPr>
          <p:cNvPr id="9" name="Imagen 8"/>
          <p:cNvPicPr>
            <a:picLocks noChangeAspect="1"/>
          </p:cNvPicPr>
          <p:nvPr/>
        </p:nvPicPr>
        <p:blipFill>
          <a:blip r:embed="rId10"/>
          <a:stretch>
            <a:fillRect/>
          </a:stretch>
        </p:blipFill>
        <p:spPr>
          <a:xfrm>
            <a:off x="8527647" y="5306096"/>
            <a:ext cx="972065" cy="1110940"/>
          </a:xfrm>
          <a:prstGeom prst="rect">
            <a:avLst/>
          </a:prstGeom>
        </p:spPr>
      </p:pic>
    </p:spTree>
    <p:extLst>
      <p:ext uri="{BB962C8B-B14F-4D97-AF65-F5344CB8AC3E}">
        <p14:creationId xmlns:p14="http://schemas.microsoft.com/office/powerpoint/2010/main" val="19670646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8352" y="171942"/>
            <a:ext cx="10515600" cy="716700"/>
          </a:xfrm>
        </p:spPr>
        <p:txBody>
          <a:bodyPr>
            <a:normAutofit/>
          </a:bodyPr>
          <a:lstStyle/>
          <a:p>
            <a:pPr algn="ctr"/>
            <a:r>
              <a:rPr lang="es-MX" sz="2400" dirty="0">
                <a:solidFill>
                  <a:prstClr val="black"/>
                </a:solidFill>
                <a:latin typeface="Arial" panose="020B0604020202020204" pitchFamily="34" charset="0"/>
                <a:cs typeface="Arial" panose="020B0604020202020204" pitchFamily="34" charset="0"/>
              </a:rPr>
              <a:t>Capítulo 4. Análisis e interpretación de </a:t>
            </a:r>
            <a:r>
              <a:rPr lang="es-MX" sz="2400" dirty="0" smtClean="0">
                <a:solidFill>
                  <a:prstClr val="black"/>
                </a:solidFill>
                <a:latin typeface="Arial" panose="020B0604020202020204" pitchFamily="34" charset="0"/>
                <a:cs typeface="Arial" panose="020B0604020202020204" pitchFamily="34" charset="0"/>
              </a:rPr>
              <a:t>resultados</a:t>
            </a:r>
            <a:r>
              <a:rPr lang="es-MX" sz="2300" dirty="0">
                <a:solidFill>
                  <a:prstClr val="black"/>
                </a:solidFill>
                <a:latin typeface="Arial" panose="020B0604020202020204" pitchFamily="34" charset="0"/>
                <a:cs typeface="Arial" panose="020B0604020202020204" pitchFamily="34" charset="0"/>
              </a:rPr>
              <a:t/>
            </a:r>
            <a:br>
              <a:rPr lang="es-MX" sz="2300" dirty="0">
                <a:solidFill>
                  <a:prstClr val="black"/>
                </a:solidFill>
                <a:latin typeface="Arial" panose="020B0604020202020204" pitchFamily="34" charset="0"/>
                <a:cs typeface="Arial" panose="020B0604020202020204" pitchFamily="34" charset="0"/>
              </a:rPr>
            </a:br>
            <a:r>
              <a:rPr lang="es-MX" sz="1400" dirty="0">
                <a:solidFill>
                  <a:prstClr val="black"/>
                </a:solidFill>
                <a:latin typeface="Arial" panose="020B0604020202020204" pitchFamily="34" charset="0"/>
                <a:cs typeface="Arial" panose="020B0604020202020204" pitchFamily="34" charset="0"/>
              </a:rPr>
              <a:t>Datos de la encuesta dirigida al personal asistencial de áreas críticas de Centros Hospitalarios seleccionados del Cantón Quito.</a:t>
            </a:r>
            <a:endParaRPr lang="es-MX" dirty="0"/>
          </a:p>
        </p:txBody>
      </p:sp>
      <p:sp>
        <p:nvSpPr>
          <p:cNvPr id="4" name="Rectángulo 3"/>
          <p:cNvSpPr/>
          <p:nvPr/>
        </p:nvSpPr>
        <p:spPr>
          <a:xfrm>
            <a:off x="4418681" y="888642"/>
            <a:ext cx="3534942" cy="276999"/>
          </a:xfrm>
          <a:prstGeom prst="rect">
            <a:avLst/>
          </a:prstGeom>
        </p:spPr>
        <p:txBody>
          <a:bodyPr wrap="none">
            <a:spAutoFit/>
          </a:bodyPr>
          <a:lstStyle/>
          <a:p>
            <a:r>
              <a:rPr lang="es-EC" sz="1200" dirty="0">
                <a:solidFill>
                  <a:schemeClr val="accent5">
                    <a:lumMod val="75000"/>
                  </a:schemeClr>
                </a:solidFill>
                <a:latin typeface="Arial" panose="020B0604020202020204" pitchFamily="34" charset="0"/>
                <a:ea typeface="Times New Roman" panose="02020603050405020304" pitchFamily="18" charset="0"/>
              </a:rPr>
              <a:t>Pregunta 7. Se realiza reciclaje en su institución?</a:t>
            </a:r>
            <a:endParaRPr lang="es-MX" dirty="0">
              <a:solidFill>
                <a:schemeClr val="accent5">
                  <a:lumMod val="75000"/>
                </a:schemeClr>
              </a:solidFill>
            </a:endParaRPr>
          </a:p>
        </p:txBody>
      </p:sp>
      <p:graphicFrame>
        <p:nvGraphicFramePr>
          <p:cNvPr id="5" name="Objeto 4"/>
          <p:cNvGraphicFramePr>
            <a:graphicFrameLocks noChangeAspect="1"/>
          </p:cNvGraphicFramePr>
          <p:nvPr>
            <p:extLst>
              <p:ext uri="{D42A27DB-BD31-4B8C-83A1-F6EECF244321}">
                <p14:modId xmlns:p14="http://schemas.microsoft.com/office/powerpoint/2010/main" val="1827413993"/>
              </p:ext>
            </p:extLst>
          </p:nvPr>
        </p:nvGraphicFramePr>
        <p:xfrm>
          <a:off x="3365902" y="1317961"/>
          <a:ext cx="6668126" cy="2468428"/>
        </p:xfrm>
        <a:graphic>
          <a:graphicData uri="http://schemas.openxmlformats.org/presentationml/2006/ole">
            <mc:AlternateContent xmlns:mc="http://schemas.openxmlformats.org/markup-compatibility/2006">
              <mc:Choice xmlns:v="urn:schemas-microsoft-com:vml" Requires="v">
                <p:oleObj spid="_x0000_s10347" name="Documento" r:id="rId3" imgW="5973206" imgH="2211919" progId="Word.Document.12">
                  <p:embed/>
                </p:oleObj>
              </mc:Choice>
              <mc:Fallback>
                <p:oleObj name="Documento" r:id="rId3" imgW="5973206" imgH="2211919" progId="Word.Document.12">
                  <p:embed/>
                  <p:pic>
                    <p:nvPicPr>
                      <p:cNvPr id="0" name=""/>
                      <p:cNvPicPr/>
                      <p:nvPr/>
                    </p:nvPicPr>
                    <p:blipFill>
                      <a:blip r:embed="rId4"/>
                      <a:stretch>
                        <a:fillRect/>
                      </a:stretch>
                    </p:blipFill>
                    <p:spPr>
                      <a:xfrm>
                        <a:off x="3365902" y="1317961"/>
                        <a:ext cx="6668126" cy="2468428"/>
                      </a:xfrm>
                      <a:prstGeom prst="rect">
                        <a:avLst/>
                      </a:prstGeom>
                    </p:spPr>
                  </p:pic>
                </p:oleObj>
              </mc:Fallback>
            </mc:AlternateContent>
          </a:graphicData>
        </a:graphic>
      </p:graphicFrame>
      <p:graphicFrame>
        <p:nvGraphicFramePr>
          <p:cNvPr id="6" name="Gráfico 5"/>
          <p:cNvGraphicFramePr/>
          <p:nvPr>
            <p:extLst>
              <p:ext uri="{D42A27DB-BD31-4B8C-83A1-F6EECF244321}">
                <p14:modId xmlns:p14="http://schemas.microsoft.com/office/powerpoint/2010/main" val="3957953040"/>
              </p:ext>
            </p:extLst>
          </p:nvPr>
        </p:nvGraphicFramePr>
        <p:xfrm>
          <a:off x="3365902" y="3502176"/>
          <a:ext cx="6668126" cy="306604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129384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71942"/>
            <a:ext cx="10515600" cy="729579"/>
          </a:xfrm>
        </p:spPr>
        <p:txBody>
          <a:bodyPr>
            <a:normAutofit/>
          </a:bodyPr>
          <a:lstStyle/>
          <a:p>
            <a:pPr algn="ctr"/>
            <a:r>
              <a:rPr lang="es-MX" sz="2400" dirty="0">
                <a:solidFill>
                  <a:prstClr val="black"/>
                </a:solidFill>
                <a:latin typeface="Arial" panose="020B0604020202020204" pitchFamily="34" charset="0"/>
                <a:cs typeface="Arial" panose="020B0604020202020204" pitchFamily="34" charset="0"/>
              </a:rPr>
              <a:t>Capítulo 4. Análisis e interpretación de </a:t>
            </a:r>
            <a:r>
              <a:rPr lang="es-MX" sz="2400" dirty="0" smtClean="0">
                <a:solidFill>
                  <a:prstClr val="black"/>
                </a:solidFill>
                <a:latin typeface="Arial" panose="020B0604020202020204" pitchFamily="34" charset="0"/>
                <a:cs typeface="Arial" panose="020B0604020202020204" pitchFamily="34" charset="0"/>
              </a:rPr>
              <a:t>resultados</a:t>
            </a:r>
            <a:r>
              <a:rPr lang="es-MX" sz="2300" dirty="0">
                <a:solidFill>
                  <a:prstClr val="black"/>
                </a:solidFill>
                <a:latin typeface="Arial" panose="020B0604020202020204" pitchFamily="34" charset="0"/>
                <a:cs typeface="Arial" panose="020B0604020202020204" pitchFamily="34" charset="0"/>
              </a:rPr>
              <a:t/>
            </a:r>
            <a:br>
              <a:rPr lang="es-MX" sz="2300" dirty="0">
                <a:solidFill>
                  <a:prstClr val="black"/>
                </a:solidFill>
                <a:latin typeface="Arial" panose="020B0604020202020204" pitchFamily="34" charset="0"/>
                <a:cs typeface="Arial" panose="020B0604020202020204" pitchFamily="34" charset="0"/>
              </a:rPr>
            </a:br>
            <a:r>
              <a:rPr lang="es-MX" sz="1400" dirty="0">
                <a:solidFill>
                  <a:prstClr val="black"/>
                </a:solidFill>
                <a:latin typeface="Arial" panose="020B0604020202020204" pitchFamily="34" charset="0"/>
                <a:cs typeface="Arial" panose="020B0604020202020204" pitchFamily="34" charset="0"/>
              </a:rPr>
              <a:t>Datos de la encuesta dirigida al personal asistencial de áreas críticas de Centros Hospitalarios seleccionados del Cantón Quito.</a:t>
            </a:r>
            <a:endParaRPr lang="es-MX" dirty="0"/>
          </a:p>
        </p:txBody>
      </p:sp>
      <p:sp>
        <p:nvSpPr>
          <p:cNvPr id="4" name="Rectángulo 3"/>
          <p:cNvSpPr/>
          <p:nvPr/>
        </p:nvSpPr>
        <p:spPr>
          <a:xfrm>
            <a:off x="3671850" y="901521"/>
            <a:ext cx="4204356" cy="369332"/>
          </a:xfrm>
          <a:prstGeom prst="rect">
            <a:avLst/>
          </a:prstGeom>
        </p:spPr>
        <p:txBody>
          <a:bodyPr wrap="none">
            <a:spAutoFit/>
          </a:bodyPr>
          <a:lstStyle/>
          <a:p>
            <a:pPr indent="180340">
              <a:lnSpc>
                <a:spcPct val="150000"/>
              </a:lnSpc>
              <a:spcAft>
                <a:spcPts val="1000"/>
              </a:spcAft>
            </a:pPr>
            <a:r>
              <a:rPr lang="es-EC" sz="1200" i="1" dirty="0">
                <a:solidFill>
                  <a:srgbClr val="1F497D"/>
                </a:solidFill>
                <a:latin typeface="Arial" panose="020B0604020202020204" pitchFamily="34" charset="0"/>
                <a:ea typeface="Times New Roman" panose="02020603050405020304" pitchFamily="18" charset="0"/>
              </a:rPr>
              <a:t>Pregunta 8. Se reportan los pinchazos en su institución?</a:t>
            </a:r>
            <a:endParaRPr lang="es-MX" sz="900" i="1" dirty="0">
              <a:solidFill>
                <a:srgbClr val="1F497D"/>
              </a:solidFill>
              <a:effectLst/>
              <a:latin typeface="Arial" panose="020B0604020202020204" pitchFamily="34" charset="0"/>
              <a:ea typeface="Times New Roman" panose="02020603050405020304" pitchFamily="18" charset="0"/>
            </a:endParaRPr>
          </a:p>
        </p:txBody>
      </p:sp>
      <p:graphicFrame>
        <p:nvGraphicFramePr>
          <p:cNvPr id="5" name="Objeto 4"/>
          <p:cNvGraphicFramePr>
            <a:graphicFrameLocks noChangeAspect="1"/>
          </p:cNvGraphicFramePr>
          <p:nvPr>
            <p:extLst>
              <p:ext uri="{D42A27DB-BD31-4B8C-83A1-F6EECF244321}">
                <p14:modId xmlns:p14="http://schemas.microsoft.com/office/powerpoint/2010/main" val="632756532"/>
              </p:ext>
            </p:extLst>
          </p:nvPr>
        </p:nvGraphicFramePr>
        <p:xfrm>
          <a:off x="3109118" y="1428191"/>
          <a:ext cx="6253823" cy="2010468"/>
        </p:xfrm>
        <a:graphic>
          <a:graphicData uri="http://schemas.openxmlformats.org/presentationml/2006/ole">
            <mc:AlternateContent xmlns:mc="http://schemas.openxmlformats.org/markup-compatibility/2006">
              <mc:Choice xmlns:v="urn:schemas-microsoft-com:vml" Requires="v">
                <p:oleObj spid="_x0000_s11371" name="Documento" r:id="rId3" imgW="5973206" imgH="1862347" progId="Word.Document.12">
                  <p:embed/>
                </p:oleObj>
              </mc:Choice>
              <mc:Fallback>
                <p:oleObj name="Documento" r:id="rId3" imgW="5973206" imgH="1862347" progId="Word.Document.12">
                  <p:embed/>
                  <p:pic>
                    <p:nvPicPr>
                      <p:cNvPr id="0" name=""/>
                      <p:cNvPicPr/>
                      <p:nvPr/>
                    </p:nvPicPr>
                    <p:blipFill>
                      <a:blip r:embed="rId4"/>
                      <a:stretch>
                        <a:fillRect/>
                      </a:stretch>
                    </p:blipFill>
                    <p:spPr>
                      <a:xfrm>
                        <a:off x="3109118" y="1428191"/>
                        <a:ext cx="6253823" cy="2010468"/>
                      </a:xfrm>
                      <a:prstGeom prst="rect">
                        <a:avLst/>
                      </a:prstGeom>
                    </p:spPr>
                  </p:pic>
                </p:oleObj>
              </mc:Fallback>
            </mc:AlternateContent>
          </a:graphicData>
        </a:graphic>
      </p:graphicFrame>
      <p:graphicFrame>
        <p:nvGraphicFramePr>
          <p:cNvPr id="6" name="Gráfico 5"/>
          <p:cNvGraphicFramePr/>
          <p:nvPr>
            <p:extLst>
              <p:ext uri="{D42A27DB-BD31-4B8C-83A1-F6EECF244321}">
                <p14:modId xmlns:p14="http://schemas.microsoft.com/office/powerpoint/2010/main" val="1320082326"/>
              </p:ext>
            </p:extLst>
          </p:nvPr>
        </p:nvGraphicFramePr>
        <p:xfrm>
          <a:off x="3109118" y="3316084"/>
          <a:ext cx="6253823" cy="320062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944979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7701"/>
            <a:ext cx="10515600" cy="742457"/>
          </a:xfrm>
        </p:spPr>
        <p:txBody>
          <a:bodyPr>
            <a:normAutofit/>
          </a:bodyPr>
          <a:lstStyle/>
          <a:p>
            <a:pPr algn="ctr"/>
            <a:r>
              <a:rPr lang="es-MX" sz="2400" dirty="0">
                <a:solidFill>
                  <a:prstClr val="black"/>
                </a:solidFill>
                <a:latin typeface="Arial" panose="020B0604020202020204" pitchFamily="34" charset="0"/>
                <a:cs typeface="Arial" panose="020B0604020202020204" pitchFamily="34" charset="0"/>
              </a:rPr>
              <a:t>Capítulo 4. Análisis e interpretación de </a:t>
            </a:r>
            <a:r>
              <a:rPr lang="es-MX" sz="2400" dirty="0" smtClean="0">
                <a:solidFill>
                  <a:prstClr val="black"/>
                </a:solidFill>
                <a:latin typeface="Arial" panose="020B0604020202020204" pitchFamily="34" charset="0"/>
                <a:cs typeface="Arial" panose="020B0604020202020204" pitchFamily="34" charset="0"/>
              </a:rPr>
              <a:t>resultados</a:t>
            </a:r>
            <a:r>
              <a:rPr lang="es-MX" sz="2300" dirty="0">
                <a:solidFill>
                  <a:prstClr val="black"/>
                </a:solidFill>
                <a:latin typeface="Arial" panose="020B0604020202020204" pitchFamily="34" charset="0"/>
                <a:cs typeface="Arial" panose="020B0604020202020204" pitchFamily="34" charset="0"/>
              </a:rPr>
              <a:t/>
            </a:r>
            <a:br>
              <a:rPr lang="es-MX" sz="2300" dirty="0">
                <a:solidFill>
                  <a:prstClr val="black"/>
                </a:solidFill>
                <a:latin typeface="Arial" panose="020B0604020202020204" pitchFamily="34" charset="0"/>
                <a:cs typeface="Arial" panose="020B0604020202020204" pitchFamily="34" charset="0"/>
              </a:rPr>
            </a:br>
            <a:r>
              <a:rPr lang="es-MX" sz="1400" dirty="0">
                <a:solidFill>
                  <a:prstClr val="black"/>
                </a:solidFill>
                <a:latin typeface="Arial" panose="020B0604020202020204" pitchFamily="34" charset="0"/>
                <a:cs typeface="Arial" panose="020B0604020202020204" pitchFamily="34" charset="0"/>
              </a:rPr>
              <a:t>Datos de la encuesta dirigida al personal asistencial de áreas críticas de Centros Hospitalarios seleccionados del Cantón Quito.</a:t>
            </a:r>
            <a:endParaRPr lang="es-MX" dirty="0"/>
          </a:p>
        </p:txBody>
      </p:sp>
      <p:sp>
        <p:nvSpPr>
          <p:cNvPr id="4" name="Rectángulo 3"/>
          <p:cNvSpPr/>
          <p:nvPr/>
        </p:nvSpPr>
        <p:spPr>
          <a:xfrm>
            <a:off x="3189667" y="940158"/>
            <a:ext cx="6636913" cy="276999"/>
          </a:xfrm>
          <a:prstGeom prst="rect">
            <a:avLst/>
          </a:prstGeom>
        </p:spPr>
        <p:txBody>
          <a:bodyPr wrap="square">
            <a:spAutoFit/>
          </a:bodyPr>
          <a:lstStyle/>
          <a:p>
            <a:r>
              <a:rPr lang="es-EC" sz="1200" dirty="0">
                <a:solidFill>
                  <a:schemeClr val="accent5">
                    <a:lumMod val="75000"/>
                  </a:schemeClr>
                </a:solidFill>
                <a:latin typeface="Arial" panose="020B0604020202020204" pitchFamily="34" charset="0"/>
                <a:ea typeface="Times New Roman" panose="02020603050405020304" pitchFamily="18" charset="0"/>
              </a:rPr>
              <a:t>Pregunta 9. Existe en su institución el Departamento de Seguridad y Salud Ocupacional?</a:t>
            </a:r>
            <a:endParaRPr lang="es-MX" dirty="0">
              <a:solidFill>
                <a:schemeClr val="accent5">
                  <a:lumMod val="75000"/>
                </a:schemeClr>
              </a:solidFill>
            </a:endParaRPr>
          </a:p>
        </p:txBody>
      </p:sp>
      <p:graphicFrame>
        <p:nvGraphicFramePr>
          <p:cNvPr id="5" name="Objeto 4"/>
          <p:cNvGraphicFramePr>
            <a:graphicFrameLocks noChangeAspect="1"/>
          </p:cNvGraphicFramePr>
          <p:nvPr>
            <p:extLst>
              <p:ext uri="{D42A27DB-BD31-4B8C-83A1-F6EECF244321}">
                <p14:modId xmlns:p14="http://schemas.microsoft.com/office/powerpoint/2010/main" val="2050648115"/>
              </p:ext>
            </p:extLst>
          </p:nvPr>
        </p:nvGraphicFramePr>
        <p:xfrm>
          <a:off x="3189667" y="1455492"/>
          <a:ext cx="6096001" cy="1416497"/>
        </p:xfrm>
        <a:graphic>
          <a:graphicData uri="http://schemas.openxmlformats.org/presentationml/2006/ole">
            <mc:AlternateContent xmlns:mc="http://schemas.openxmlformats.org/markup-compatibility/2006">
              <mc:Choice xmlns:v="urn:schemas-microsoft-com:vml" Requires="v">
                <p:oleObj spid="_x0000_s12395" name="Documento" r:id="rId3" imgW="5973206" imgH="1395770" progId="Word.Document.12">
                  <p:embed/>
                </p:oleObj>
              </mc:Choice>
              <mc:Fallback>
                <p:oleObj name="Documento" r:id="rId3" imgW="5973206" imgH="1395770" progId="Word.Document.12">
                  <p:embed/>
                  <p:pic>
                    <p:nvPicPr>
                      <p:cNvPr id="0" name=""/>
                      <p:cNvPicPr/>
                      <p:nvPr/>
                    </p:nvPicPr>
                    <p:blipFill>
                      <a:blip r:embed="rId4"/>
                      <a:stretch>
                        <a:fillRect/>
                      </a:stretch>
                    </p:blipFill>
                    <p:spPr>
                      <a:xfrm>
                        <a:off x="3189667" y="1455492"/>
                        <a:ext cx="6096001" cy="1416497"/>
                      </a:xfrm>
                      <a:prstGeom prst="rect">
                        <a:avLst/>
                      </a:prstGeom>
                    </p:spPr>
                  </p:pic>
                </p:oleObj>
              </mc:Fallback>
            </mc:AlternateContent>
          </a:graphicData>
        </a:graphic>
      </p:graphicFrame>
      <p:graphicFrame>
        <p:nvGraphicFramePr>
          <p:cNvPr id="6" name="Gráfico 5"/>
          <p:cNvGraphicFramePr/>
          <p:nvPr>
            <p:extLst>
              <p:ext uri="{D42A27DB-BD31-4B8C-83A1-F6EECF244321}">
                <p14:modId xmlns:p14="http://schemas.microsoft.com/office/powerpoint/2010/main" val="23996167"/>
              </p:ext>
            </p:extLst>
          </p:nvPr>
        </p:nvGraphicFramePr>
        <p:xfrm>
          <a:off x="2777542" y="2871989"/>
          <a:ext cx="6186153" cy="3058656"/>
        </p:xfrm>
        <a:graphic>
          <a:graphicData uri="http://schemas.openxmlformats.org/drawingml/2006/chart">
            <c:chart xmlns:c="http://schemas.openxmlformats.org/drawingml/2006/chart" xmlns:r="http://schemas.openxmlformats.org/officeDocument/2006/relationships" r:id="rId5"/>
          </a:graphicData>
        </a:graphic>
      </p:graphicFrame>
      <p:sp>
        <p:nvSpPr>
          <p:cNvPr id="7" name="Rectángulo 6"/>
          <p:cNvSpPr/>
          <p:nvPr/>
        </p:nvSpPr>
        <p:spPr>
          <a:xfrm>
            <a:off x="3993020" y="6378555"/>
            <a:ext cx="4205960" cy="256993"/>
          </a:xfrm>
          <a:prstGeom prst="rect">
            <a:avLst/>
          </a:prstGeom>
        </p:spPr>
        <p:txBody>
          <a:bodyPr wrap="none">
            <a:spAutoFit/>
          </a:bodyPr>
          <a:lstStyle/>
          <a:p>
            <a:pPr lvl="0" indent="180340">
              <a:lnSpc>
                <a:spcPct val="107000"/>
              </a:lnSpc>
            </a:pPr>
            <a:r>
              <a:rPr lang="es-ES" sz="1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Fuente: Centros Hospitalarios seleccionados del Cantón Quito.2018</a:t>
            </a:r>
            <a:endParaRPr lang="es-MX"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70895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199" y="102505"/>
            <a:ext cx="10515600" cy="703821"/>
          </a:xfrm>
        </p:spPr>
        <p:txBody>
          <a:bodyPr>
            <a:normAutofit/>
          </a:bodyPr>
          <a:lstStyle/>
          <a:p>
            <a:pPr algn="ctr"/>
            <a:r>
              <a:rPr lang="es-MX" sz="2400" dirty="0">
                <a:solidFill>
                  <a:prstClr val="black"/>
                </a:solidFill>
                <a:latin typeface="Arial" panose="020B0604020202020204" pitchFamily="34" charset="0"/>
                <a:cs typeface="Arial" panose="020B0604020202020204" pitchFamily="34" charset="0"/>
              </a:rPr>
              <a:t>Capítulo 4. Análisis e interpretación de </a:t>
            </a:r>
            <a:r>
              <a:rPr lang="es-MX" sz="2400" dirty="0" smtClean="0">
                <a:solidFill>
                  <a:prstClr val="black"/>
                </a:solidFill>
                <a:latin typeface="Arial" panose="020B0604020202020204" pitchFamily="34" charset="0"/>
                <a:cs typeface="Arial" panose="020B0604020202020204" pitchFamily="34" charset="0"/>
              </a:rPr>
              <a:t>resultados</a:t>
            </a:r>
            <a:r>
              <a:rPr lang="es-MX" sz="2300" dirty="0">
                <a:solidFill>
                  <a:prstClr val="black"/>
                </a:solidFill>
                <a:latin typeface="Arial" panose="020B0604020202020204" pitchFamily="34" charset="0"/>
                <a:cs typeface="Arial" panose="020B0604020202020204" pitchFamily="34" charset="0"/>
              </a:rPr>
              <a:t/>
            </a:r>
            <a:br>
              <a:rPr lang="es-MX" sz="2300" dirty="0">
                <a:solidFill>
                  <a:prstClr val="black"/>
                </a:solidFill>
                <a:latin typeface="Arial" panose="020B0604020202020204" pitchFamily="34" charset="0"/>
                <a:cs typeface="Arial" panose="020B0604020202020204" pitchFamily="34" charset="0"/>
              </a:rPr>
            </a:br>
            <a:r>
              <a:rPr lang="es-MX" sz="1400" dirty="0">
                <a:solidFill>
                  <a:prstClr val="black"/>
                </a:solidFill>
                <a:latin typeface="Arial" panose="020B0604020202020204" pitchFamily="34" charset="0"/>
                <a:cs typeface="Arial" panose="020B0604020202020204" pitchFamily="34" charset="0"/>
              </a:rPr>
              <a:t>Datos de la encuesta dirigida al personal asistencial de áreas críticas de Centros Hospitalarios seleccionados del Cantón Quito.</a:t>
            </a:r>
            <a:endParaRPr lang="es-MX" dirty="0"/>
          </a:p>
        </p:txBody>
      </p:sp>
      <p:sp>
        <p:nvSpPr>
          <p:cNvPr id="4" name="Rectángulo 3"/>
          <p:cNvSpPr/>
          <p:nvPr/>
        </p:nvSpPr>
        <p:spPr>
          <a:xfrm>
            <a:off x="3223257" y="806326"/>
            <a:ext cx="5745484" cy="276999"/>
          </a:xfrm>
          <a:prstGeom prst="rect">
            <a:avLst/>
          </a:prstGeom>
        </p:spPr>
        <p:txBody>
          <a:bodyPr wrap="none">
            <a:spAutoFit/>
          </a:bodyPr>
          <a:lstStyle/>
          <a:p>
            <a:r>
              <a:rPr lang="es-EC" sz="1200" dirty="0">
                <a:solidFill>
                  <a:schemeClr val="accent5">
                    <a:lumMod val="75000"/>
                  </a:schemeClr>
                </a:solidFill>
                <a:latin typeface="Arial" panose="020B0604020202020204" pitchFamily="34" charset="0"/>
                <a:ea typeface="Times New Roman" panose="02020603050405020304" pitchFamily="18" charset="0"/>
              </a:rPr>
              <a:t>Pregunta 10. Factores que influyen en el manejo correcto de desechos sanitarios</a:t>
            </a:r>
            <a:r>
              <a:rPr lang="es-EC" sz="1200" dirty="0">
                <a:latin typeface="Arial" panose="020B0604020202020204" pitchFamily="34" charset="0"/>
                <a:ea typeface="Times New Roman" panose="02020603050405020304" pitchFamily="18" charset="0"/>
              </a:rPr>
              <a:t>.</a:t>
            </a:r>
            <a:endParaRPr lang="es-MX" dirty="0"/>
          </a:p>
        </p:txBody>
      </p:sp>
      <p:graphicFrame>
        <p:nvGraphicFramePr>
          <p:cNvPr id="5" name="Objeto 4"/>
          <p:cNvGraphicFramePr>
            <a:graphicFrameLocks noChangeAspect="1"/>
          </p:cNvGraphicFramePr>
          <p:nvPr>
            <p:extLst>
              <p:ext uri="{D42A27DB-BD31-4B8C-83A1-F6EECF244321}">
                <p14:modId xmlns:p14="http://schemas.microsoft.com/office/powerpoint/2010/main" val="3966807767"/>
              </p:ext>
            </p:extLst>
          </p:nvPr>
        </p:nvGraphicFramePr>
        <p:xfrm>
          <a:off x="3067692" y="1086644"/>
          <a:ext cx="5983367" cy="2561574"/>
        </p:xfrm>
        <a:graphic>
          <a:graphicData uri="http://schemas.openxmlformats.org/presentationml/2006/ole">
            <mc:AlternateContent xmlns:mc="http://schemas.openxmlformats.org/markup-compatibility/2006">
              <mc:Choice xmlns:v="urn:schemas-microsoft-com:vml" Requires="v">
                <p:oleObj spid="_x0000_s13418" name="Documento" r:id="rId3" imgW="5973206" imgH="2557172" progId="Word.Document.12">
                  <p:embed/>
                </p:oleObj>
              </mc:Choice>
              <mc:Fallback>
                <p:oleObj name="Documento" r:id="rId3" imgW="5973206" imgH="2557172" progId="Word.Document.12">
                  <p:embed/>
                  <p:pic>
                    <p:nvPicPr>
                      <p:cNvPr id="0" name=""/>
                      <p:cNvPicPr/>
                      <p:nvPr/>
                    </p:nvPicPr>
                    <p:blipFill>
                      <a:blip r:embed="rId4"/>
                      <a:stretch>
                        <a:fillRect/>
                      </a:stretch>
                    </p:blipFill>
                    <p:spPr>
                      <a:xfrm>
                        <a:off x="3067692" y="1086644"/>
                        <a:ext cx="5983367" cy="2561574"/>
                      </a:xfrm>
                      <a:prstGeom prst="rect">
                        <a:avLst/>
                      </a:prstGeom>
                    </p:spPr>
                  </p:pic>
                </p:oleObj>
              </mc:Fallback>
            </mc:AlternateContent>
          </a:graphicData>
        </a:graphic>
      </p:graphicFrame>
      <p:graphicFrame>
        <p:nvGraphicFramePr>
          <p:cNvPr id="6" name="Gráfico 5"/>
          <p:cNvGraphicFramePr/>
          <p:nvPr>
            <p:extLst>
              <p:ext uri="{D42A27DB-BD31-4B8C-83A1-F6EECF244321}">
                <p14:modId xmlns:p14="http://schemas.microsoft.com/office/powerpoint/2010/main" val="1932987579"/>
              </p:ext>
            </p:extLst>
          </p:nvPr>
        </p:nvGraphicFramePr>
        <p:xfrm>
          <a:off x="2934775" y="3419269"/>
          <a:ext cx="6033966" cy="3033046"/>
        </p:xfrm>
        <a:graphic>
          <a:graphicData uri="http://schemas.openxmlformats.org/drawingml/2006/chart">
            <c:chart xmlns:c="http://schemas.openxmlformats.org/drawingml/2006/chart" xmlns:r="http://schemas.openxmlformats.org/officeDocument/2006/relationships" r:id="rId5"/>
          </a:graphicData>
        </a:graphic>
      </p:graphicFrame>
      <p:sp>
        <p:nvSpPr>
          <p:cNvPr id="7" name="Rectángulo 6"/>
          <p:cNvSpPr/>
          <p:nvPr/>
        </p:nvSpPr>
        <p:spPr>
          <a:xfrm>
            <a:off x="3956395" y="6481585"/>
            <a:ext cx="4205960" cy="256993"/>
          </a:xfrm>
          <a:prstGeom prst="rect">
            <a:avLst/>
          </a:prstGeom>
        </p:spPr>
        <p:txBody>
          <a:bodyPr wrap="none">
            <a:spAutoFit/>
          </a:bodyPr>
          <a:lstStyle/>
          <a:p>
            <a:pPr lvl="0" indent="180340">
              <a:lnSpc>
                <a:spcPct val="107000"/>
              </a:lnSpc>
            </a:pPr>
            <a:r>
              <a:rPr lang="es-ES" sz="1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Fuente: Centros Hospitalarios seleccionados del Cantón Quito.2018</a:t>
            </a:r>
            <a:endParaRPr lang="es-MX"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689153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055195"/>
          </a:xfrm>
        </p:spPr>
        <p:txBody>
          <a:bodyPr>
            <a:noAutofit/>
          </a:bodyPr>
          <a:lstStyle/>
          <a:p>
            <a:pPr algn="ctr"/>
            <a:r>
              <a:rPr lang="es-MX" sz="2400" dirty="0">
                <a:solidFill>
                  <a:prstClr val="black"/>
                </a:solidFill>
                <a:latin typeface="Arial" panose="020B0604020202020204" pitchFamily="34" charset="0"/>
                <a:cs typeface="Arial" panose="020B0604020202020204" pitchFamily="34" charset="0"/>
              </a:rPr>
              <a:t>Capítulo 4. Análisis e interpretación de resultados </a:t>
            </a:r>
            <a:r>
              <a:rPr lang="es-MX" sz="2600" dirty="0" smtClean="0">
                <a:solidFill>
                  <a:prstClr val="black"/>
                </a:solidFill>
                <a:latin typeface="Arial" panose="020B0604020202020204" pitchFamily="34" charset="0"/>
                <a:cs typeface="Arial" panose="020B0604020202020204" pitchFamily="34" charset="0"/>
              </a:rPr>
              <a:t/>
            </a:r>
            <a:br>
              <a:rPr lang="es-MX" sz="2600" dirty="0" smtClean="0">
                <a:solidFill>
                  <a:prstClr val="black"/>
                </a:solidFill>
                <a:latin typeface="Arial" panose="020B0604020202020204" pitchFamily="34" charset="0"/>
                <a:cs typeface="Arial" panose="020B0604020202020204" pitchFamily="34" charset="0"/>
              </a:rPr>
            </a:br>
            <a:r>
              <a:rPr lang="es-EC" sz="2300" dirty="0" smtClean="0">
                <a:latin typeface="Arial" panose="020B0604020202020204" pitchFamily="34" charset="0"/>
                <a:ea typeface="Times New Roman" panose="02020603050405020304" pitchFamily="18" charset="0"/>
              </a:rPr>
              <a:t>Producción </a:t>
            </a:r>
            <a:r>
              <a:rPr lang="es-EC" sz="2300" dirty="0">
                <a:latin typeface="Arial" panose="020B0604020202020204" pitchFamily="34" charset="0"/>
                <a:ea typeface="Times New Roman" panose="02020603050405020304" pitchFamily="18" charset="0"/>
              </a:rPr>
              <a:t>de desechos sanitarios durante el 2017 en Centros Hospitalarios seleccionados del Cantón Quito.</a:t>
            </a:r>
            <a:endParaRPr lang="es-MX" sz="2300" dirty="0"/>
          </a:p>
        </p:txBody>
      </p:sp>
      <p:graphicFrame>
        <p:nvGraphicFramePr>
          <p:cNvPr id="4" name="Objeto 3"/>
          <p:cNvGraphicFramePr>
            <a:graphicFrameLocks noChangeAspect="1"/>
          </p:cNvGraphicFramePr>
          <p:nvPr>
            <p:extLst>
              <p:ext uri="{D42A27DB-BD31-4B8C-83A1-F6EECF244321}">
                <p14:modId xmlns:p14="http://schemas.microsoft.com/office/powerpoint/2010/main" val="1478381141"/>
              </p:ext>
            </p:extLst>
          </p:nvPr>
        </p:nvGraphicFramePr>
        <p:xfrm>
          <a:off x="2022842" y="1620375"/>
          <a:ext cx="8924202" cy="4603341"/>
        </p:xfrm>
        <a:graphic>
          <a:graphicData uri="http://schemas.openxmlformats.org/presentationml/2006/ole">
            <mc:AlternateContent xmlns:mc="http://schemas.openxmlformats.org/markup-compatibility/2006">
              <mc:Choice xmlns:v="urn:schemas-microsoft-com:vml" Requires="v">
                <p:oleObj spid="_x0000_s14440" name="Documento" r:id="rId3" imgW="5973206" imgH="2571932" progId="Word.Document.12">
                  <p:embed/>
                </p:oleObj>
              </mc:Choice>
              <mc:Fallback>
                <p:oleObj name="Documento" r:id="rId3" imgW="5973206" imgH="2571932" progId="Word.Document.12">
                  <p:embed/>
                  <p:pic>
                    <p:nvPicPr>
                      <p:cNvPr id="0" name=""/>
                      <p:cNvPicPr/>
                      <p:nvPr/>
                    </p:nvPicPr>
                    <p:blipFill>
                      <a:blip r:embed="rId4"/>
                      <a:stretch>
                        <a:fillRect/>
                      </a:stretch>
                    </p:blipFill>
                    <p:spPr>
                      <a:xfrm>
                        <a:off x="2022842" y="1620375"/>
                        <a:ext cx="8924202" cy="4603341"/>
                      </a:xfrm>
                      <a:prstGeom prst="rect">
                        <a:avLst/>
                      </a:prstGeom>
                    </p:spPr>
                  </p:pic>
                </p:oleObj>
              </mc:Fallback>
            </mc:AlternateContent>
          </a:graphicData>
        </a:graphic>
      </p:graphicFrame>
      <p:sp>
        <p:nvSpPr>
          <p:cNvPr id="5" name="Rectángulo 4"/>
          <p:cNvSpPr/>
          <p:nvPr/>
        </p:nvSpPr>
        <p:spPr>
          <a:xfrm>
            <a:off x="3993020" y="6023661"/>
            <a:ext cx="4205960" cy="400110"/>
          </a:xfrm>
          <a:prstGeom prst="rect">
            <a:avLst/>
          </a:prstGeom>
        </p:spPr>
        <p:txBody>
          <a:bodyPr wrap="none">
            <a:spAutoFit/>
          </a:bodyPr>
          <a:lstStyle/>
          <a:p>
            <a:pPr indent="180340" algn="ctr">
              <a:lnSpc>
                <a:spcPct val="200000"/>
              </a:lnSpc>
              <a:spcAft>
                <a:spcPts val="0"/>
              </a:spcAft>
            </a:pPr>
            <a:r>
              <a:rPr lang="es-ES" sz="1000" dirty="0">
                <a:latin typeface="Arial" panose="020B0604020202020204" pitchFamily="34" charset="0"/>
                <a:ea typeface="Times New Roman" panose="02020603050405020304" pitchFamily="18" charset="0"/>
              </a:rPr>
              <a:t>Fuente: Centros Hospitalarios seleccionados del Cantón Quito.2018</a:t>
            </a:r>
            <a:endParaRPr lang="es-MX" sz="1200"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5778325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sz="2400" dirty="0">
                <a:solidFill>
                  <a:prstClr val="black"/>
                </a:solidFill>
                <a:latin typeface="Arial" panose="020B0604020202020204" pitchFamily="34" charset="0"/>
                <a:cs typeface="Arial" panose="020B0604020202020204" pitchFamily="34" charset="0"/>
              </a:rPr>
              <a:t>Capítulo 4. Análisis e interpretación de resultados </a:t>
            </a:r>
            <a:r>
              <a:rPr lang="es-MX" sz="2600" dirty="0">
                <a:solidFill>
                  <a:prstClr val="black"/>
                </a:solidFill>
                <a:latin typeface="Arial" panose="020B0604020202020204" pitchFamily="34" charset="0"/>
                <a:cs typeface="Arial" panose="020B0604020202020204" pitchFamily="34" charset="0"/>
              </a:rPr>
              <a:t/>
            </a:r>
            <a:br>
              <a:rPr lang="es-MX" sz="2600" dirty="0">
                <a:solidFill>
                  <a:prstClr val="black"/>
                </a:solidFill>
                <a:latin typeface="Arial" panose="020B0604020202020204" pitchFamily="34" charset="0"/>
                <a:cs typeface="Arial" panose="020B0604020202020204" pitchFamily="34" charset="0"/>
              </a:rPr>
            </a:br>
            <a:r>
              <a:rPr lang="es-EC" sz="2300" dirty="0">
                <a:solidFill>
                  <a:prstClr val="black"/>
                </a:solidFill>
                <a:latin typeface="Arial" panose="020B0604020202020204" pitchFamily="34" charset="0"/>
                <a:ea typeface="Times New Roman" panose="02020603050405020304" pitchFamily="18" charset="0"/>
              </a:rPr>
              <a:t>Producción de desechos sanitarios durante el 2017 en Centros Hospitalarios seleccionados del Cantón Quito.</a:t>
            </a:r>
            <a:endParaRPr lang="es-MX" dirty="0"/>
          </a:p>
        </p:txBody>
      </p:sp>
      <p:sp>
        <p:nvSpPr>
          <p:cNvPr id="3" name="Marcador de contenido 2"/>
          <p:cNvSpPr>
            <a:spLocks noGrp="1"/>
          </p:cNvSpPr>
          <p:nvPr>
            <p:ph idx="1"/>
          </p:nvPr>
        </p:nvSpPr>
        <p:spPr>
          <a:xfrm>
            <a:off x="838200" y="1825625"/>
            <a:ext cx="5961845" cy="4351338"/>
          </a:xfrm>
        </p:spPr>
        <p:txBody>
          <a:bodyPr/>
          <a:lstStyle/>
          <a:p>
            <a:pPr>
              <a:buFont typeface="Wingdings" panose="05000000000000000000" pitchFamily="2" charset="2"/>
              <a:buChar char="ü"/>
            </a:pPr>
            <a:r>
              <a:rPr lang="es-MX" dirty="0" smtClean="0"/>
              <a:t>Licencia ambiental</a:t>
            </a:r>
          </a:p>
          <a:p>
            <a:pPr>
              <a:buFont typeface="Wingdings" panose="05000000000000000000" pitchFamily="2" charset="2"/>
              <a:buChar char="ü"/>
            </a:pPr>
            <a:r>
              <a:rPr lang="es-MX" dirty="0" smtClean="0"/>
              <a:t>Manejo externo de los desechos (reciclaje)</a:t>
            </a:r>
          </a:p>
          <a:p>
            <a:pPr>
              <a:buFont typeface="Wingdings" panose="05000000000000000000" pitchFamily="2" charset="2"/>
              <a:buChar char="ü"/>
            </a:pPr>
            <a:r>
              <a:rPr lang="es-MX" dirty="0" smtClean="0"/>
              <a:t>Comités de desechos hospitalarios</a:t>
            </a:r>
          </a:p>
          <a:p>
            <a:pPr lvl="1">
              <a:buFont typeface="Wingdings" panose="05000000000000000000" pitchFamily="2" charset="2"/>
              <a:buChar char="ü"/>
            </a:pPr>
            <a:r>
              <a:rPr lang="es-MX" dirty="0" smtClean="0"/>
              <a:t>Conformación</a:t>
            </a:r>
          </a:p>
          <a:p>
            <a:pPr lvl="1">
              <a:buFont typeface="Wingdings" panose="05000000000000000000" pitchFamily="2" charset="2"/>
              <a:buChar char="ü"/>
            </a:pPr>
            <a:r>
              <a:rPr lang="es-MX" dirty="0" smtClean="0"/>
              <a:t>Reuniones mensuales</a:t>
            </a:r>
          </a:p>
          <a:p>
            <a:pPr lvl="1">
              <a:buFont typeface="Wingdings" panose="05000000000000000000" pitchFamily="2" charset="2"/>
              <a:buChar char="ü"/>
            </a:pPr>
            <a:r>
              <a:rPr lang="es-MX" dirty="0" smtClean="0"/>
              <a:t>Inspecciones de seguridad</a:t>
            </a:r>
          </a:p>
          <a:p>
            <a:pPr lvl="1">
              <a:buFont typeface="Wingdings" panose="05000000000000000000" pitchFamily="2" charset="2"/>
              <a:buChar char="ü"/>
            </a:pPr>
            <a:r>
              <a:rPr lang="es-MX" dirty="0" smtClean="0"/>
              <a:t>Programas de capacitación</a:t>
            </a:r>
          </a:p>
          <a:p>
            <a:pPr lvl="1">
              <a:buFont typeface="Wingdings" panose="05000000000000000000" pitchFamily="2" charset="2"/>
              <a:buChar char="ü"/>
            </a:pPr>
            <a:r>
              <a:rPr lang="es-MX" dirty="0" smtClean="0"/>
              <a:t>Indicadores</a:t>
            </a:r>
            <a:endParaRPr lang="es-MX" dirty="0"/>
          </a:p>
          <a:p>
            <a:pPr marL="457200" lvl="1" indent="0">
              <a:buNone/>
            </a:pPr>
            <a:endParaRPr lang="es-MX" dirty="0" smtClean="0"/>
          </a:p>
        </p:txBody>
      </p:sp>
      <p:pic>
        <p:nvPicPr>
          <p:cNvPr id="4" name="Imagen 3"/>
          <p:cNvPicPr>
            <a:picLocks noChangeAspect="1"/>
          </p:cNvPicPr>
          <p:nvPr/>
        </p:nvPicPr>
        <p:blipFill>
          <a:blip r:embed="rId2"/>
          <a:stretch>
            <a:fillRect/>
          </a:stretch>
        </p:blipFill>
        <p:spPr>
          <a:xfrm>
            <a:off x="8371269" y="2074803"/>
            <a:ext cx="3147903" cy="2271965"/>
          </a:xfrm>
          <a:prstGeom prst="rect">
            <a:avLst/>
          </a:prstGeom>
        </p:spPr>
      </p:pic>
      <p:pic>
        <p:nvPicPr>
          <p:cNvPr id="5" name="Imagen 4"/>
          <p:cNvPicPr>
            <a:picLocks noChangeAspect="1"/>
          </p:cNvPicPr>
          <p:nvPr/>
        </p:nvPicPr>
        <p:blipFill>
          <a:blip r:embed="rId3"/>
          <a:stretch>
            <a:fillRect/>
          </a:stretch>
        </p:blipFill>
        <p:spPr>
          <a:xfrm>
            <a:off x="9813701" y="4346768"/>
            <a:ext cx="2378299" cy="2245031"/>
          </a:xfrm>
          <a:prstGeom prst="rect">
            <a:avLst/>
          </a:prstGeom>
        </p:spPr>
      </p:pic>
      <p:pic>
        <p:nvPicPr>
          <p:cNvPr id="6" name="Imagen 5"/>
          <p:cNvPicPr>
            <a:picLocks noChangeAspect="1"/>
          </p:cNvPicPr>
          <p:nvPr/>
        </p:nvPicPr>
        <p:blipFill>
          <a:blip r:embed="rId4"/>
          <a:stretch>
            <a:fillRect/>
          </a:stretch>
        </p:blipFill>
        <p:spPr>
          <a:xfrm>
            <a:off x="7340959" y="4346768"/>
            <a:ext cx="2472742" cy="2245031"/>
          </a:xfrm>
          <a:prstGeom prst="rect">
            <a:avLst/>
          </a:prstGeom>
        </p:spPr>
      </p:pic>
      <p:sp>
        <p:nvSpPr>
          <p:cNvPr id="7" name="Rectángulo 6"/>
          <p:cNvSpPr/>
          <p:nvPr/>
        </p:nvSpPr>
        <p:spPr>
          <a:xfrm>
            <a:off x="3993020" y="3228945"/>
            <a:ext cx="4205960" cy="400110"/>
          </a:xfrm>
          <a:prstGeom prst="rect">
            <a:avLst/>
          </a:prstGeom>
        </p:spPr>
        <p:txBody>
          <a:bodyPr wrap="none">
            <a:spAutoFit/>
          </a:bodyPr>
          <a:lstStyle/>
          <a:p>
            <a:pPr lvl="0" indent="180340" algn="ctr">
              <a:lnSpc>
                <a:spcPct val="200000"/>
              </a:lnSpc>
            </a:pPr>
            <a:r>
              <a:rPr lang="es-ES" sz="1000" dirty="0">
                <a:solidFill>
                  <a:prstClr val="black"/>
                </a:solidFill>
                <a:latin typeface="Arial" panose="020B0604020202020204" pitchFamily="34" charset="0"/>
                <a:ea typeface="Times New Roman" panose="02020603050405020304" pitchFamily="18" charset="0"/>
              </a:rPr>
              <a:t>Fuente: Centros Hospitalarios seleccionados del Cantón Quito.2018</a:t>
            </a:r>
            <a:endParaRPr lang="es-MX" sz="1200" dirty="0">
              <a:solidFill>
                <a:prstClr val="black"/>
              </a:solidFill>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5135702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39527" y="151140"/>
            <a:ext cx="10515600" cy="1516296"/>
          </a:xfrm>
        </p:spPr>
        <p:txBody>
          <a:bodyPr>
            <a:normAutofit fontScale="90000"/>
          </a:bodyPr>
          <a:lstStyle/>
          <a:p>
            <a:pPr indent="180340" algn="ctr">
              <a:lnSpc>
                <a:spcPct val="150000"/>
              </a:lnSpc>
              <a:spcAft>
                <a:spcPts val="1000"/>
              </a:spcAft>
            </a:pPr>
            <a:r>
              <a:rPr lang="es-MX" sz="2700" dirty="0">
                <a:solidFill>
                  <a:prstClr val="black"/>
                </a:solidFill>
                <a:latin typeface="Arial" panose="020B0604020202020204" pitchFamily="34" charset="0"/>
                <a:cs typeface="Arial" panose="020B0604020202020204" pitchFamily="34" charset="0"/>
              </a:rPr>
              <a:t>Capítulo 4. Análisis e interpretación de resultados </a:t>
            </a:r>
            <a:r>
              <a:rPr lang="es-MX" sz="2900" dirty="0" smtClean="0">
                <a:solidFill>
                  <a:prstClr val="black"/>
                </a:solidFill>
                <a:latin typeface="Arial" panose="020B0604020202020204" pitchFamily="34" charset="0"/>
                <a:cs typeface="Arial" panose="020B0604020202020204" pitchFamily="34" charset="0"/>
              </a:rPr>
              <a:t/>
            </a:r>
            <a:br>
              <a:rPr lang="es-MX" sz="2900" dirty="0" smtClean="0">
                <a:solidFill>
                  <a:prstClr val="black"/>
                </a:solidFill>
                <a:latin typeface="Arial" panose="020B0604020202020204" pitchFamily="34" charset="0"/>
                <a:cs typeface="Arial" panose="020B0604020202020204" pitchFamily="34" charset="0"/>
              </a:rPr>
            </a:br>
            <a:r>
              <a:rPr lang="es-EC" sz="2600" dirty="0" smtClean="0">
                <a:latin typeface="Arial" panose="020B0604020202020204" pitchFamily="34" charset="0"/>
                <a:ea typeface="Times New Roman" panose="02020603050405020304" pitchFamily="18" charset="0"/>
              </a:rPr>
              <a:t>Número </a:t>
            </a:r>
            <a:r>
              <a:rPr lang="es-EC" sz="2600" dirty="0">
                <a:latin typeface="Arial" panose="020B0604020202020204" pitchFamily="34" charset="0"/>
                <a:ea typeface="Times New Roman" panose="02020603050405020304" pitchFamily="18" charset="0"/>
              </a:rPr>
              <a:t>de pinchazos reportados durante el 2017 en Centros Hospitalarios seleccionados del Cantón Quito</a:t>
            </a:r>
            <a:r>
              <a:rPr lang="es-EC" sz="2600" dirty="0" smtClean="0">
                <a:latin typeface="Arial" panose="020B0604020202020204" pitchFamily="34" charset="0"/>
                <a:ea typeface="Times New Roman" panose="02020603050405020304" pitchFamily="18" charset="0"/>
              </a:rPr>
              <a:t>.</a:t>
            </a:r>
            <a:endParaRPr lang="es-MX" dirty="0"/>
          </a:p>
        </p:txBody>
      </p:sp>
      <p:graphicFrame>
        <p:nvGraphicFramePr>
          <p:cNvPr id="5" name="Gráfico 4"/>
          <p:cNvGraphicFramePr/>
          <p:nvPr>
            <p:extLst>
              <p:ext uri="{D42A27DB-BD31-4B8C-83A1-F6EECF244321}">
                <p14:modId xmlns:p14="http://schemas.microsoft.com/office/powerpoint/2010/main" val="2538039005"/>
              </p:ext>
            </p:extLst>
          </p:nvPr>
        </p:nvGraphicFramePr>
        <p:xfrm>
          <a:off x="2501153" y="1627093"/>
          <a:ext cx="8033765" cy="4516129"/>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ángulo 5"/>
          <p:cNvSpPr/>
          <p:nvPr/>
        </p:nvSpPr>
        <p:spPr>
          <a:xfrm>
            <a:off x="4173324" y="6306996"/>
            <a:ext cx="4205960" cy="400110"/>
          </a:xfrm>
          <a:prstGeom prst="rect">
            <a:avLst/>
          </a:prstGeom>
        </p:spPr>
        <p:txBody>
          <a:bodyPr wrap="none">
            <a:spAutoFit/>
          </a:bodyPr>
          <a:lstStyle/>
          <a:p>
            <a:pPr indent="180340" algn="ctr">
              <a:lnSpc>
                <a:spcPct val="200000"/>
              </a:lnSpc>
              <a:spcAft>
                <a:spcPts val="0"/>
              </a:spcAft>
            </a:pPr>
            <a:r>
              <a:rPr lang="es-ES" sz="1000" dirty="0">
                <a:latin typeface="Arial" panose="020B0604020202020204" pitchFamily="34" charset="0"/>
                <a:ea typeface="Times New Roman" panose="02020603050405020304" pitchFamily="18" charset="0"/>
              </a:rPr>
              <a:t>Fuente: Centros Hospitalarios seleccionados del Cantón Quito.2018</a:t>
            </a:r>
            <a:endParaRPr lang="es-MX" sz="1200"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4078783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6985" y="0"/>
            <a:ext cx="10515600" cy="549275"/>
          </a:xfrm>
        </p:spPr>
        <p:txBody>
          <a:bodyPr>
            <a:normAutofit fontScale="90000"/>
          </a:bodyPr>
          <a:lstStyle/>
          <a:p>
            <a:pPr algn="ctr"/>
            <a:r>
              <a:rPr lang="es-MX" sz="2700" dirty="0">
                <a:solidFill>
                  <a:prstClr val="black"/>
                </a:solidFill>
                <a:latin typeface="Arial" panose="020B0604020202020204" pitchFamily="34" charset="0"/>
                <a:cs typeface="Arial" panose="020B0604020202020204" pitchFamily="34" charset="0"/>
              </a:rPr>
              <a:t>Capítulo 4. Análisis e interpretación de resultados </a:t>
            </a:r>
            <a:r>
              <a:rPr lang="es-MX" sz="2600" dirty="0" smtClean="0">
                <a:solidFill>
                  <a:prstClr val="black"/>
                </a:solidFill>
                <a:latin typeface="Arial" panose="020B0604020202020204" pitchFamily="34" charset="0"/>
                <a:cs typeface="Arial" panose="020B0604020202020204" pitchFamily="34" charset="0"/>
              </a:rPr>
              <a:t/>
            </a:r>
            <a:br>
              <a:rPr lang="es-MX" sz="2600" dirty="0" smtClean="0">
                <a:solidFill>
                  <a:prstClr val="black"/>
                </a:solidFill>
                <a:latin typeface="Arial" panose="020B0604020202020204" pitchFamily="34" charset="0"/>
                <a:cs typeface="Arial" panose="020B0604020202020204" pitchFamily="34" charset="0"/>
              </a:rPr>
            </a:br>
            <a:r>
              <a:rPr lang="es-EC" sz="2300" dirty="0" smtClean="0">
                <a:latin typeface="Arial" panose="020B0604020202020204" pitchFamily="34" charset="0"/>
                <a:ea typeface="Times New Roman" panose="02020603050405020304" pitchFamily="18" charset="0"/>
              </a:rPr>
              <a:t>Evaluación </a:t>
            </a:r>
            <a:r>
              <a:rPr lang="es-EC" sz="2300" dirty="0">
                <a:latin typeface="Arial" panose="020B0604020202020204" pitchFamily="34" charset="0"/>
                <a:ea typeface="Times New Roman" panose="02020603050405020304" pitchFamily="18" charset="0"/>
              </a:rPr>
              <a:t>del manejo de los desechos sólidos hospitalarios</a:t>
            </a:r>
            <a:endParaRPr lang="es-MX" sz="2300" dirty="0"/>
          </a:p>
        </p:txBody>
      </p:sp>
      <p:graphicFrame>
        <p:nvGraphicFramePr>
          <p:cNvPr id="5" name="Objeto 4"/>
          <p:cNvGraphicFramePr>
            <a:graphicFrameLocks noChangeAspect="1"/>
          </p:cNvGraphicFramePr>
          <p:nvPr>
            <p:extLst>
              <p:ext uri="{D42A27DB-BD31-4B8C-83A1-F6EECF244321}">
                <p14:modId xmlns:p14="http://schemas.microsoft.com/office/powerpoint/2010/main" val="3534027150"/>
              </p:ext>
            </p:extLst>
          </p:nvPr>
        </p:nvGraphicFramePr>
        <p:xfrm>
          <a:off x="8817681" y="6141413"/>
          <a:ext cx="3636192" cy="890451"/>
        </p:xfrm>
        <a:graphic>
          <a:graphicData uri="http://schemas.openxmlformats.org/presentationml/2006/ole">
            <mc:AlternateContent xmlns:mc="http://schemas.openxmlformats.org/markup-compatibility/2006">
              <mc:Choice xmlns:v="urn:schemas-microsoft-com:vml" Requires="v">
                <p:oleObj spid="_x0000_s15460" name="Documento" r:id="rId3" imgW="5973206" imgH="883832" progId="Word.Document.12">
                  <p:embed/>
                </p:oleObj>
              </mc:Choice>
              <mc:Fallback>
                <p:oleObj name="Documento" r:id="rId3" imgW="5973206" imgH="883832" progId="Word.Document.12">
                  <p:embed/>
                  <p:pic>
                    <p:nvPicPr>
                      <p:cNvPr id="0" name=""/>
                      <p:cNvPicPr/>
                      <p:nvPr/>
                    </p:nvPicPr>
                    <p:blipFill>
                      <a:blip r:embed="rId4"/>
                      <a:stretch>
                        <a:fillRect/>
                      </a:stretch>
                    </p:blipFill>
                    <p:spPr>
                      <a:xfrm>
                        <a:off x="8817681" y="6141413"/>
                        <a:ext cx="3636192" cy="890451"/>
                      </a:xfrm>
                      <a:prstGeom prst="rect">
                        <a:avLst/>
                      </a:prstGeom>
                    </p:spPr>
                  </p:pic>
                </p:oleObj>
              </mc:Fallback>
            </mc:AlternateContent>
          </a:graphicData>
        </a:graphic>
      </p:graphicFrame>
      <p:graphicFrame>
        <p:nvGraphicFramePr>
          <p:cNvPr id="7" name="Tabla 6"/>
          <p:cNvGraphicFramePr>
            <a:graphicFrameLocks noGrp="1"/>
          </p:cNvGraphicFramePr>
          <p:nvPr>
            <p:extLst>
              <p:ext uri="{D42A27DB-BD31-4B8C-83A1-F6EECF244321}">
                <p14:modId xmlns:p14="http://schemas.microsoft.com/office/powerpoint/2010/main" val="2434176330"/>
              </p:ext>
            </p:extLst>
          </p:nvPr>
        </p:nvGraphicFramePr>
        <p:xfrm>
          <a:off x="470016" y="655637"/>
          <a:ext cx="8373422" cy="6197846"/>
        </p:xfrm>
        <a:graphic>
          <a:graphicData uri="http://schemas.openxmlformats.org/drawingml/2006/table">
            <a:tbl>
              <a:tblPr firstRow="1" firstCol="1" bandRow="1"/>
              <a:tblGrid>
                <a:gridCol w="1211241"/>
                <a:gridCol w="1211241"/>
                <a:gridCol w="1099475"/>
                <a:gridCol w="1065035"/>
                <a:gridCol w="1128067"/>
                <a:gridCol w="1128067"/>
                <a:gridCol w="731683"/>
                <a:gridCol w="798613"/>
              </a:tblGrid>
              <a:tr h="613614">
                <a:tc rowSpan="2">
                  <a:txBody>
                    <a:bodyPr/>
                    <a:lstStyle/>
                    <a:p>
                      <a:pPr indent="180340" algn="ctr">
                        <a:lnSpc>
                          <a:spcPct val="200000"/>
                        </a:lnSpc>
                        <a:spcAft>
                          <a:spcPts val="0"/>
                        </a:spcAft>
                      </a:pPr>
                      <a:r>
                        <a:rPr lang="es-MX" sz="1100" dirty="0">
                          <a:solidFill>
                            <a:srgbClr val="000000"/>
                          </a:solidFill>
                          <a:effectLst/>
                          <a:latin typeface="Arial" panose="020B0604020202020204" pitchFamily="34" charset="0"/>
                          <a:ea typeface="Times New Roman" panose="02020603050405020304" pitchFamily="18" charset="0"/>
                        </a:rPr>
                        <a:t>ÁREA</a:t>
                      </a:r>
                      <a:endParaRPr lang="es-MX" sz="1100" dirty="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indent="180340" algn="ctr">
                        <a:lnSpc>
                          <a:spcPct val="200000"/>
                        </a:lnSpc>
                        <a:spcAft>
                          <a:spcPts val="0"/>
                        </a:spcAft>
                      </a:pPr>
                      <a:r>
                        <a:rPr lang="es-MX" sz="1100" dirty="0">
                          <a:solidFill>
                            <a:srgbClr val="000000"/>
                          </a:solidFill>
                          <a:effectLst/>
                          <a:latin typeface="Arial" panose="020B0604020202020204" pitchFamily="34" charset="0"/>
                          <a:ea typeface="Times New Roman" panose="02020603050405020304" pitchFamily="18" charset="0"/>
                        </a:rPr>
                        <a:t>Una evaluación por cada servicio</a:t>
                      </a:r>
                      <a:endParaRPr lang="es-MX" sz="1100" dirty="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MX"/>
                    </a:p>
                  </a:txBody>
                  <a:tcPr/>
                </a:tc>
                <a:tc hMerge="1">
                  <a:txBody>
                    <a:bodyPr/>
                    <a:lstStyle/>
                    <a:p>
                      <a:endParaRPr lang="es-MX"/>
                    </a:p>
                  </a:txBody>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Una por cada ruta</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Una por institución</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rowSpan="2">
                  <a:txBody>
                    <a:bodyPr/>
                    <a:lstStyle/>
                    <a:p>
                      <a:pPr indent="180340" algn="ctr">
                        <a:lnSpc>
                          <a:spcPct val="200000"/>
                        </a:lnSpc>
                        <a:spcAft>
                          <a:spcPts val="0"/>
                        </a:spcAft>
                      </a:pPr>
                      <a:r>
                        <a:rPr lang="es-MX" sz="1100">
                          <a:effectLst/>
                          <a:latin typeface="Arial" panose="020B0604020202020204" pitchFamily="34" charset="0"/>
                          <a:ea typeface="Times New Roman" panose="02020603050405020304" pitchFamily="18" charset="0"/>
                        </a:rPr>
                        <a:t>PUNTAJE TOTAL</a:t>
                      </a: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PROMEDIO</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6217">
                <a:tc vMerge="1">
                  <a:txBody>
                    <a:bodyPr/>
                    <a:lstStyle/>
                    <a:p>
                      <a:endParaRPr lang="es-MX"/>
                    </a:p>
                  </a:txBody>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Acondicionamiento</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indent="180340" algn="ctr">
                        <a:lnSpc>
                          <a:spcPct val="200000"/>
                        </a:lnSpc>
                        <a:spcAft>
                          <a:spcPts val="0"/>
                        </a:spcAft>
                      </a:pPr>
                      <a:r>
                        <a:rPr lang="es-MX" sz="1100" dirty="0">
                          <a:solidFill>
                            <a:srgbClr val="000000"/>
                          </a:solidFill>
                          <a:effectLst/>
                          <a:latin typeface="Arial" panose="020B0604020202020204" pitchFamily="34" charset="0"/>
                          <a:ea typeface="Times New Roman" panose="02020603050405020304" pitchFamily="18" charset="0"/>
                        </a:rPr>
                        <a:t>Separación, almacenamiento primario</a:t>
                      </a:r>
                      <a:endParaRPr lang="es-MX" sz="1100" dirty="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indent="180340" algn="ctr">
                        <a:lnSpc>
                          <a:spcPct val="200000"/>
                        </a:lnSpc>
                        <a:spcAft>
                          <a:spcPts val="0"/>
                        </a:spcAft>
                      </a:pPr>
                      <a:r>
                        <a:rPr lang="es-MX" sz="1100" dirty="0">
                          <a:solidFill>
                            <a:srgbClr val="000000"/>
                          </a:solidFill>
                          <a:effectLst/>
                          <a:latin typeface="Arial" panose="020B0604020202020204" pitchFamily="34" charset="0"/>
                          <a:ea typeface="Times New Roman" panose="02020603050405020304" pitchFamily="18" charset="0"/>
                        </a:rPr>
                        <a:t>Almacenamiento intermedio</a:t>
                      </a:r>
                      <a:endParaRPr lang="es-MX" sz="1100" dirty="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indent="180340" algn="ctr">
                        <a:lnSpc>
                          <a:spcPct val="200000"/>
                        </a:lnSpc>
                        <a:spcAft>
                          <a:spcPts val="0"/>
                        </a:spcAft>
                      </a:pPr>
                      <a:r>
                        <a:rPr lang="es-MX" sz="1100" dirty="0">
                          <a:solidFill>
                            <a:srgbClr val="000000"/>
                          </a:solidFill>
                          <a:effectLst/>
                          <a:latin typeface="Arial" panose="020B0604020202020204" pitchFamily="34" charset="0"/>
                          <a:ea typeface="Times New Roman" panose="02020603050405020304" pitchFamily="18" charset="0"/>
                        </a:rPr>
                        <a:t>Transporte interno</a:t>
                      </a:r>
                      <a:endParaRPr lang="es-MX" sz="1100" dirty="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indent="180340" algn="ctr">
                        <a:lnSpc>
                          <a:spcPct val="200000"/>
                        </a:lnSpc>
                        <a:spcAft>
                          <a:spcPts val="0"/>
                        </a:spcAft>
                      </a:pPr>
                      <a:r>
                        <a:rPr lang="es-MX" sz="1100" dirty="0">
                          <a:effectLst/>
                          <a:latin typeface="Arial" panose="020B0604020202020204" pitchFamily="34" charset="0"/>
                          <a:ea typeface="Times New Roman" panose="02020603050405020304" pitchFamily="18" charset="0"/>
                        </a:rPr>
                        <a:t>Almacenamiento final</a:t>
                      </a: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vMerge="1">
                  <a:txBody>
                    <a:bodyPr/>
                    <a:lstStyle/>
                    <a:p>
                      <a:endParaRPr lang="es-MX"/>
                    </a:p>
                  </a:txBody>
                  <a:tcPr/>
                </a:tc>
                <a:tc vMerge="1">
                  <a:txBody>
                    <a:bodyPr/>
                    <a:lstStyle/>
                    <a:p>
                      <a:endParaRPr lang="es-MX"/>
                    </a:p>
                  </a:txBody>
                  <a:tcPr/>
                </a:tc>
              </a:tr>
              <a:tr h="365157">
                <a:tc>
                  <a:txBody>
                    <a:bodyPr/>
                    <a:lstStyle/>
                    <a:p>
                      <a:pPr indent="180340">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EMERGENCIA</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5.5</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4</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7</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13.5</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rowSpan="3">
                  <a:txBody>
                    <a:bodyPr/>
                    <a:lstStyle/>
                    <a:p>
                      <a:pPr indent="180340" algn="ctr">
                        <a:lnSpc>
                          <a:spcPct val="200000"/>
                        </a:lnSpc>
                        <a:spcAft>
                          <a:spcPts val="0"/>
                        </a:spcAft>
                      </a:pPr>
                      <a:r>
                        <a:rPr lang="es-MX" sz="1100" dirty="0">
                          <a:effectLst/>
                          <a:latin typeface="Arial" panose="020B0604020202020204" pitchFamily="34" charset="0"/>
                          <a:ea typeface="Times New Roman" panose="02020603050405020304" pitchFamily="18" charset="0"/>
                        </a:rPr>
                        <a:t>7.5</a:t>
                      </a: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rowSpan="3">
                  <a:txBody>
                    <a:bodyPr/>
                    <a:lstStyle/>
                    <a:p>
                      <a:pPr indent="180340" algn="ctr">
                        <a:lnSpc>
                          <a:spcPct val="200000"/>
                        </a:lnSpc>
                        <a:spcAft>
                          <a:spcPts val="0"/>
                        </a:spcAft>
                      </a:pPr>
                      <a:r>
                        <a:rPr lang="es-MX" sz="1100" dirty="0">
                          <a:effectLst/>
                          <a:latin typeface="Arial" panose="020B0604020202020204" pitchFamily="34" charset="0"/>
                          <a:ea typeface="Times New Roman" panose="02020603050405020304" pitchFamily="18" charset="0"/>
                        </a:rPr>
                        <a:t>84.5</a:t>
                      </a: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rowSpan="3">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6.5</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9022">
                <a:tc>
                  <a:txBody>
                    <a:bodyPr/>
                    <a:lstStyle/>
                    <a:p>
                      <a:pPr indent="180340">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QUIRÓFANO</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5</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4</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indent="180340" algn="ctr">
                        <a:lnSpc>
                          <a:spcPct val="200000"/>
                        </a:lnSpc>
                        <a:spcAft>
                          <a:spcPts val="0"/>
                        </a:spcAft>
                      </a:pPr>
                      <a:r>
                        <a:rPr lang="es-MX" sz="1100" dirty="0">
                          <a:solidFill>
                            <a:srgbClr val="000000"/>
                          </a:solidFill>
                          <a:effectLst/>
                          <a:latin typeface="Arial" panose="020B0604020202020204" pitchFamily="34" charset="0"/>
                          <a:ea typeface="Times New Roman" panose="02020603050405020304" pitchFamily="18" charset="0"/>
                        </a:rPr>
                        <a:t>7</a:t>
                      </a:r>
                      <a:endParaRPr lang="es-MX" sz="1100" dirty="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indent="180340" algn="ctr">
                        <a:lnSpc>
                          <a:spcPct val="200000"/>
                        </a:lnSpc>
                        <a:spcAft>
                          <a:spcPts val="0"/>
                        </a:spcAft>
                      </a:pPr>
                      <a:r>
                        <a:rPr lang="es-MX" sz="1100" dirty="0">
                          <a:solidFill>
                            <a:srgbClr val="000000"/>
                          </a:solidFill>
                          <a:effectLst/>
                          <a:latin typeface="Arial" panose="020B0604020202020204" pitchFamily="34" charset="0"/>
                          <a:ea typeface="Times New Roman" panose="02020603050405020304" pitchFamily="18" charset="0"/>
                        </a:rPr>
                        <a:t>6</a:t>
                      </a:r>
                      <a:endParaRPr lang="es-MX" sz="1100" dirty="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vMerge="1">
                  <a:txBody>
                    <a:bodyPr/>
                    <a:lstStyle/>
                    <a:p>
                      <a:endParaRPr lang="es-MX"/>
                    </a:p>
                  </a:txBody>
                  <a:tcPr/>
                </a:tc>
                <a:tc vMerge="1">
                  <a:txBody>
                    <a:bodyPr/>
                    <a:lstStyle/>
                    <a:p>
                      <a:endParaRPr lang="es-MX"/>
                    </a:p>
                  </a:txBody>
                  <a:tcPr/>
                </a:tc>
                <a:tc vMerge="1">
                  <a:txBody>
                    <a:bodyPr/>
                    <a:lstStyle/>
                    <a:p>
                      <a:endParaRPr lang="es-MX"/>
                    </a:p>
                  </a:txBody>
                  <a:tcPr/>
                </a:tc>
              </a:tr>
              <a:tr h="281012">
                <a:tc>
                  <a:txBody>
                    <a:bodyPr/>
                    <a:lstStyle/>
                    <a:p>
                      <a:pPr indent="180340">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UCI</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7</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4</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4</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indent="180340" algn="ctr">
                        <a:lnSpc>
                          <a:spcPct val="200000"/>
                        </a:lnSpc>
                        <a:spcAft>
                          <a:spcPts val="0"/>
                        </a:spcAft>
                      </a:pPr>
                      <a:r>
                        <a:rPr lang="es-MX" sz="1100" dirty="0">
                          <a:solidFill>
                            <a:srgbClr val="000000"/>
                          </a:solidFill>
                          <a:effectLst/>
                          <a:latin typeface="Arial" panose="020B0604020202020204" pitchFamily="34" charset="0"/>
                          <a:ea typeface="Times New Roman" panose="02020603050405020304" pitchFamily="18" charset="0"/>
                        </a:rPr>
                        <a:t>10</a:t>
                      </a:r>
                      <a:endParaRPr lang="es-MX" sz="1100" dirty="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vMerge="1">
                  <a:txBody>
                    <a:bodyPr/>
                    <a:lstStyle/>
                    <a:p>
                      <a:endParaRPr lang="es-MX"/>
                    </a:p>
                  </a:txBody>
                  <a:tcPr/>
                </a:tc>
                <a:tc vMerge="1">
                  <a:txBody>
                    <a:bodyPr/>
                    <a:lstStyle/>
                    <a:p>
                      <a:endParaRPr lang="es-MX"/>
                    </a:p>
                  </a:txBody>
                  <a:tcPr/>
                </a:tc>
                <a:tc vMerge="1">
                  <a:txBody>
                    <a:bodyPr/>
                    <a:lstStyle/>
                    <a:p>
                      <a:endParaRPr lang="es-MX"/>
                    </a:p>
                  </a:txBody>
                  <a:tcPr/>
                </a:tc>
              </a:tr>
              <a:tr h="365157">
                <a:tc>
                  <a:txBody>
                    <a:bodyPr/>
                    <a:lstStyle/>
                    <a:p>
                      <a:pPr indent="180340">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EMERGENCIA</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6.5</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5</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3.5</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10</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rowSpan="2">
                  <a:txBody>
                    <a:bodyPr/>
                    <a:lstStyle/>
                    <a:p>
                      <a:pPr indent="180340" algn="ctr">
                        <a:lnSpc>
                          <a:spcPct val="200000"/>
                        </a:lnSpc>
                        <a:spcAft>
                          <a:spcPts val="0"/>
                        </a:spcAft>
                      </a:pPr>
                      <a:r>
                        <a:rPr lang="es-MX" sz="1100" dirty="0">
                          <a:effectLst/>
                          <a:latin typeface="Arial" panose="020B0604020202020204" pitchFamily="34" charset="0"/>
                          <a:ea typeface="Times New Roman" panose="02020603050405020304" pitchFamily="18" charset="0"/>
                        </a:rPr>
                        <a:t>3.5</a:t>
                      </a: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rowSpan="2">
                  <a:txBody>
                    <a:bodyPr/>
                    <a:lstStyle/>
                    <a:p>
                      <a:pPr indent="180340" algn="ctr">
                        <a:lnSpc>
                          <a:spcPct val="200000"/>
                        </a:lnSpc>
                        <a:spcAft>
                          <a:spcPts val="0"/>
                        </a:spcAft>
                      </a:pPr>
                      <a:r>
                        <a:rPr lang="es-MX" sz="1100" dirty="0">
                          <a:effectLst/>
                          <a:latin typeface="Arial" panose="020B0604020202020204" pitchFamily="34" charset="0"/>
                          <a:ea typeface="Times New Roman" panose="02020603050405020304" pitchFamily="18" charset="0"/>
                        </a:rPr>
                        <a:t>21</a:t>
                      </a: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rowSpan="2">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4.2</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9022">
                <a:tc>
                  <a:txBody>
                    <a:bodyPr/>
                    <a:lstStyle/>
                    <a:p>
                      <a:pPr indent="180340">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QUIRÓFANO</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3.5</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3.5</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2.5</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indent="180340" algn="ctr">
                        <a:lnSpc>
                          <a:spcPct val="200000"/>
                        </a:lnSpc>
                        <a:spcAft>
                          <a:spcPts val="0"/>
                        </a:spcAft>
                      </a:pPr>
                      <a:r>
                        <a:rPr lang="es-MX" sz="1100" dirty="0">
                          <a:solidFill>
                            <a:srgbClr val="000000"/>
                          </a:solidFill>
                          <a:effectLst/>
                          <a:latin typeface="Arial" panose="020B0604020202020204" pitchFamily="34" charset="0"/>
                          <a:ea typeface="Times New Roman" panose="02020603050405020304" pitchFamily="18" charset="0"/>
                        </a:rPr>
                        <a:t>8</a:t>
                      </a:r>
                      <a:endParaRPr lang="es-MX" sz="1100" dirty="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vMerge="1">
                  <a:txBody>
                    <a:bodyPr/>
                    <a:lstStyle/>
                    <a:p>
                      <a:endParaRPr lang="es-MX"/>
                    </a:p>
                  </a:txBody>
                  <a:tcPr/>
                </a:tc>
                <a:tc vMerge="1">
                  <a:txBody>
                    <a:bodyPr/>
                    <a:lstStyle/>
                    <a:p>
                      <a:endParaRPr lang="es-MX"/>
                    </a:p>
                  </a:txBody>
                  <a:tcPr/>
                </a:tc>
                <a:tc vMerge="1">
                  <a:txBody>
                    <a:bodyPr/>
                    <a:lstStyle/>
                    <a:p>
                      <a:endParaRPr lang="es-MX"/>
                    </a:p>
                  </a:txBody>
                  <a:tcPr/>
                </a:tc>
              </a:tr>
              <a:tr h="365157">
                <a:tc>
                  <a:txBody>
                    <a:bodyPr/>
                    <a:lstStyle/>
                    <a:p>
                      <a:pPr indent="180340">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EMERGENCIA</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6.5</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6</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5.5</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11</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rowSpan="2">
                  <a:txBody>
                    <a:bodyPr/>
                    <a:lstStyle/>
                    <a:p>
                      <a:pPr indent="180340" algn="ctr">
                        <a:lnSpc>
                          <a:spcPct val="200000"/>
                        </a:lnSpc>
                        <a:spcAft>
                          <a:spcPts val="0"/>
                        </a:spcAft>
                      </a:pPr>
                      <a:r>
                        <a:rPr lang="es-MX" sz="1100">
                          <a:effectLst/>
                          <a:latin typeface="Arial" panose="020B0604020202020204" pitchFamily="34" charset="0"/>
                          <a:ea typeface="Times New Roman" panose="02020603050405020304" pitchFamily="18" charset="0"/>
                        </a:rPr>
                        <a:t>5</a:t>
                      </a: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rowSpan="2">
                  <a:txBody>
                    <a:bodyPr/>
                    <a:lstStyle/>
                    <a:p>
                      <a:pPr indent="180340" algn="ctr">
                        <a:lnSpc>
                          <a:spcPct val="200000"/>
                        </a:lnSpc>
                        <a:spcAft>
                          <a:spcPts val="0"/>
                        </a:spcAft>
                      </a:pPr>
                      <a:r>
                        <a:rPr lang="es-MX" sz="1100" dirty="0">
                          <a:effectLst/>
                          <a:latin typeface="Arial" panose="020B0604020202020204" pitchFamily="34" charset="0"/>
                          <a:ea typeface="Times New Roman" panose="02020603050405020304" pitchFamily="18" charset="0"/>
                        </a:rPr>
                        <a:t>57</a:t>
                      </a: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rowSpan="2">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6.3</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9022">
                <a:tc>
                  <a:txBody>
                    <a:bodyPr/>
                    <a:lstStyle/>
                    <a:p>
                      <a:pPr indent="180340">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QUIRÓFANO</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5</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5.5</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3</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indent="180340" algn="ctr">
                        <a:lnSpc>
                          <a:spcPct val="200000"/>
                        </a:lnSpc>
                        <a:spcAft>
                          <a:spcPts val="0"/>
                        </a:spcAft>
                      </a:pPr>
                      <a:r>
                        <a:rPr lang="es-MX" sz="1100" dirty="0">
                          <a:solidFill>
                            <a:srgbClr val="000000"/>
                          </a:solidFill>
                          <a:effectLst/>
                          <a:latin typeface="Arial" panose="020B0604020202020204" pitchFamily="34" charset="0"/>
                          <a:ea typeface="Times New Roman" panose="02020603050405020304" pitchFamily="18" charset="0"/>
                        </a:rPr>
                        <a:t>9.5</a:t>
                      </a:r>
                      <a:endParaRPr lang="es-MX" sz="1100" dirty="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vMerge="1">
                  <a:txBody>
                    <a:bodyPr/>
                    <a:lstStyle/>
                    <a:p>
                      <a:endParaRPr lang="es-MX"/>
                    </a:p>
                  </a:txBody>
                  <a:tcPr/>
                </a:tc>
                <a:tc vMerge="1">
                  <a:txBody>
                    <a:bodyPr/>
                    <a:lstStyle/>
                    <a:p>
                      <a:endParaRPr lang="es-MX"/>
                    </a:p>
                  </a:txBody>
                  <a:tcPr/>
                </a:tc>
                <a:tc vMerge="1">
                  <a:txBody>
                    <a:bodyPr/>
                    <a:lstStyle/>
                    <a:p>
                      <a:endParaRPr lang="es-MX"/>
                    </a:p>
                  </a:txBody>
                  <a:tcPr/>
                </a:tc>
              </a:tr>
              <a:tr h="365157">
                <a:tc>
                  <a:txBody>
                    <a:bodyPr/>
                    <a:lstStyle/>
                    <a:p>
                      <a:pPr indent="180340">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EMERGENCIA</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6.5</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5.5</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7</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12</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rowSpan="3">
                  <a:txBody>
                    <a:bodyPr/>
                    <a:lstStyle/>
                    <a:p>
                      <a:pPr indent="180340" algn="ctr">
                        <a:lnSpc>
                          <a:spcPct val="200000"/>
                        </a:lnSpc>
                        <a:spcAft>
                          <a:spcPts val="0"/>
                        </a:spcAft>
                      </a:pPr>
                      <a:r>
                        <a:rPr lang="es-MX" sz="1100">
                          <a:effectLst/>
                          <a:latin typeface="Arial" panose="020B0604020202020204" pitchFamily="34" charset="0"/>
                          <a:ea typeface="Times New Roman" panose="02020603050405020304" pitchFamily="18" charset="0"/>
                        </a:rPr>
                        <a:t>7</a:t>
                      </a: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rowSpan="3">
                  <a:txBody>
                    <a:bodyPr/>
                    <a:lstStyle/>
                    <a:p>
                      <a:pPr indent="180340" algn="ctr">
                        <a:lnSpc>
                          <a:spcPct val="200000"/>
                        </a:lnSpc>
                        <a:spcAft>
                          <a:spcPts val="0"/>
                        </a:spcAft>
                      </a:pPr>
                      <a:r>
                        <a:rPr lang="es-MX" sz="1100" dirty="0">
                          <a:effectLst/>
                          <a:latin typeface="Arial" panose="020B0604020202020204" pitchFamily="34" charset="0"/>
                          <a:ea typeface="Times New Roman" panose="02020603050405020304" pitchFamily="18" charset="0"/>
                        </a:rPr>
                        <a:t>90</a:t>
                      </a: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rowSpan="3">
                  <a:txBody>
                    <a:bodyPr/>
                    <a:lstStyle/>
                    <a:p>
                      <a:pPr indent="180340" algn="ctr">
                        <a:lnSpc>
                          <a:spcPct val="200000"/>
                        </a:lnSpc>
                        <a:spcAft>
                          <a:spcPts val="0"/>
                        </a:spcAft>
                      </a:pPr>
                      <a:r>
                        <a:rPr lang="es-MX" sz="1100" dirty="0">
                          <a:solidFill>
                            <a:srgbClr val="000000"/>
                          </a:solidFill>
                          <a:effectLst/>
                          <a:latin typeface="Arial" panose="020B0604020202020204" pitchFamily="34" charset="0"/>
                          <a:ea typeface="Times New Roman" panose="02020603050405020304" pitchFamily="18" charset="0"/>
                        </a:rPr>
                        <a:t>6.9</a:t>
                      </a:r>
                      <a:endParaRPr lang="es-MX" sz="1100" dirty="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9022">
                <a:tc>
                  <a:txBody>
                    <a:bodyPr/>
                    <a:lstStyle/>
                    <a:p>
                      <a:pPr indent="180340">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QUIRÓFANO</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6.5</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5</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3.5</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indent="180340" algn="ctr">
                        <a:lnSpc>
                          <a:spcPct val="200000"/>
                        </a:lnSpc>
                        <a:spcAft>
                          <a:spcPts val="0"/>
                        </a:spcAft>
                      </a:pPr>
                      <a:r>
                        <a:rPr lang="es-MX" sz="1100" dirty="0">
                          <a:solidFill>
                            <a:srgbClr val="000000"/>
                          </a:solidFill>
                          <a:effectLst/>
                          <a:latin typeface="Arial" panose="020B0604020202020204" pitchFamily="34" charset="0"/>
                          <a:ea typeface="Times New Roman" panose="02020603050405020304" pitchFamily="18" charset="0"/>
                        </a:rPr>
                        <a:t>12</a:t>
                      </a:r>
                      <a:endParaRPr lang="es-MX" sz="1100" dirty="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vMerge="1">
                  <a:txBody>
                    <a:bodyPr/>
                    <a:lstStyle/>
                    <a:p>
                      <a:endParaRPr lang="es-MX"/>
                    </a:p>
                  </a:txBody>
                  <a:tcPr/>
                </a:tc>
                <a:tc vMerge="1">
                  <a:txBody>
                    <a:bodyPr/>
                    <a:lstStyle/>
                    <a:p>
                      <a:endParaRPr lang="es-MX"/>
                    </a:p>
                  </a:txBody>
                  <a:tcPr/>
                </a:tc>
                <a:tc vMerge="1">
                  <a:txBody>
                    <a:bodyPr/>
                    <a:lstStyle/>
                    <a:p>
                      <a:endParaRPr lang="es-MX"/>
                    </a:p>
                  </a:txBody>
                  <a:tcPr/>
                </a:tc>
              </a:tr>
              <a:tr h="281012">
                <a:tc>
                  <a:txBody>
                    <a:bodyPr/>
                    <a:lstStyle/>
                    <a:p>
                      <a:pPr indent="180340">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UCI</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6</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5.5</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indent="180340" algn="ctr">
                        <a:lnSpc>
                          <a:spcPct val="200000"/>
                        </a:lnSpc>
                        <a:spcAft>
                          <a:spcPts val="0"/>
                        </a:spcAft>
                      </a:pPr>
                      <a:r>
                        <a:rPr lang="es-MX" sz="1100">
                          <a:solidFill>
                            <a:srgbClr val="000000"/>
                          </a:solidFill>
                          <a:effectLst/>
                          <a:latin typeface="Arial" panose="020B0604020202020204" pitchFamily="34" charset="0"/>
                          <a:ea typeface="Times New Roman" panose="02020603050405020304" pitchFamily="18" charset="0"/>
                        </a:rPr>
                        <a:t>3</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indent="180340" algn="ctr">
                        <a:lnSpc>
                          <a:spcPct val="200000"/>
                        </a:lnSpc>
                        <a:spcAft>
                          <a:spcPts val="0"/>
                        </a:spcAft>
                      </a:pPr>
                      <a:r>
                        <a:rPr lang="es-MX" sz="1100" dirty="0">
                          <a:solidFill>
                            <a:srgbClr val="000000"/>
                          </a:solidFill>
                          <a:effectLst/>
                          <a:latin typeface="Arial" panose="020B0604020202020204" pitchFamily="34" charset="0"/>
                          <a:ea typeface="Times New Roman" panose="02020603050405020304" pitchFamily="18" charset="0"/>
                        </a:rPr>
                        <a:t>10.5</a:t>
                      </a:r>
                      <a:endParaRPr lang="es-MX" sz="1100" dirty="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vMerge="1">
                  <a:txBody>
                    <a:bodyPr/>
                    <a:lstStyle/>
                    <a:p>
                      <a:endParaRPr lang="es-MX"/>
                    </a:p>
                  </a:txBody>
                  <a:tcPr/>
                </a:tc>
                <a:tc vMerge="1">
                  <a:txBody>
                    <a:bodyPr/>
                    <a:lstStyle/>
                    <a:p>
                      <a:endParaRPr lang="es-MX"/>
                    </a:p>
                  </a:txBody>
                  <a:tcPr/>
                </a:tc>
                <a:tc vMerge="1">
                  <a:txBody>
                    <a:bodyPr/>
                    <a:lstStyle/>
                    <a:p>
                      <a:endParaRPr lang="es-MX"/>
                    </a:p>
                  </a:txBody>
                  <a:tcPr/>
                </a:tc>
              </a:tr>
              <a:tr h="613614">
                <a:tc>
                  <a:txBody>
                    <a:bodyPr/>
                    <a:lstStyle/>
                    <a:p>
                      <a:pPr indent="180340">
                        <a:lnSpc>
                          <a:spcPct val="200000"/>
                        </a:lnSpc>
                        <a:spcAft>
                          <a:spcPts val="0"/>
                        </a:spcAft>
                      </a:pPr>
                      <a:r>
                        <a:rPr lang="es-MX" sz="1100" b="1">
                          <a:solidFill>
                            <a:srgbClr val="0D0D0D"/>
                          </a:solidFill>
                          <a:effectLst/>
                          <a:latin typeface="Arial" panose="020B0604020202020204" pitchFamily="34" charset="0"/>
                          <a:ea typeface="Times New Roman" panose="02020603050405020304" pitchFamily="18" charset="0"/>
                        </a:rPr>
                        <a:t>Promedio Total.</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indent="180340" algn="ctr">
                        <a:lnSpc>
                          <a:spcPct val="200000"/>
                        </a:lnSpc>
                        <a:spcAft>
                          <a:spcPts val="0"/>
                        </a:spcAft>
                      </a:pPr>
                      <a:r>
                        <a:rPr lang="es-MX" sz="1100" b="1">
                          <a:solidFill>
                            <a:srgbClr val="0D0D0D"/>
                          </a:solidFill>
                          <a:effectLst/>
                          <a:latin typeface="Arial" panose="020B0604020202020204" pitchFamily="34" charset="0"/>
                          <a:ea typeface="Times New Roman" panose="02020603050405020304" pitchFamily="18" charset="0"/>
                        </a:rPr>
                        <a:t>5.8</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indent="180340" algn="ctr">
                        <a:lnSpc>
                          <a:spcPct val="200000"/>
                        </a:lnSpc>
                        <a:spcAft>
                          <a:spcPts val="0"/>
                        </a:spcAft>
                      </a:pPr>
                      <a:r>
                        <a:rPr lang="es-MX" sz="1100" b="1">
                          <a:solidFill>
                            <a:srgbClr val="0D0D0D"/>
                          </a:solidFill>
                          <a:effectLst/>
                          <a:latin typeface="Arial" panose="020B0604020202020204" pitchFamily="34" charset="0"/>
                          <a:ea typeface="Times New Roman" panose="02020603050405020304" pitchFamily="18" charset="0"/>
                        </a:rPr>
                        <a:t>4.8</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indent="180340" algn="ctr">
                        <a:lnSpc>
                          <a:spcPct val="200000"/>
                        </a:lnSpc>
                        <a:spcAft>
                          <a:spcPts val="0"/>
                        </a:spcAft>
                      </a:pPr>
                      <a:r>
                        <a:rPr lang="es-MX" sz="1100" b="1">
                          <a:solidFill>
                            <a:srgbClr val="0D0D0D"/>
                          </a:solidFill>
                          <a:effectLst/>
                          <a:latin typeface="Arial" panose="020B0604020202020204" pitchFamily="34" charset="0"/>
                          <a:ea typeface="Times New Roman" panose="02020603050405020304" pitchFamily="18" charset="0"/>
                        </a:rPr>
                        <a:t>4.6</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indent="180340" algn="ctr">
                        <a:lnSpc>
                          <a:spcPct val="200000"/>
                        </a:lnSpc>
                        <a:spcAft>
                          <a:spcPts val="0"/>
                        </a:spcAft>
                      </a:pPr>
                      <a:r>
                        <a:rPr lang="es-MX" sz="1100" b="1">
                          <a:solidFill>
                            <a:srgbClr val="0D0D0D"/>
                          </a:solidFill>
                          <a:effectLst/>
                          <a:latin typeface="Arial" panose="020B0604020202020204" pitchFamily="34" charset="0"/>
                          <a:ea typeface="Times New Roman" panose="02020603050405020304" pitchFamily="18" charset="0"/>
                        </a:rPr>
                        <a:t>10.25</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indent="180340" algn="ctr">
                        <a:lnSpc>
                          <a:spcPct val="200000"/>
                        </a:lnSpc>
                        <a:spcAft>
                          <a:spcPts val="0"/>
                        </a:spcAft>
                      </a:pPr>
                      <a:r>
                        <a:rPr lang="es-MX" sz="1100" b="1">
                          <a:solidFill>
                            <a:srgbClr val="0D0D0D"/>
                          </a:solidFill>
                          <a:effectLst/>
                          <a:latin typeface="Arial" panose="020B0604020202020204" pitchFamily="34" charset="0"/>
                          <a:ea typeface="Times New Roman" panose="02020603050405020304" pitchFamily="18" charset="0"/>
                        </a:rPr>
                        <a:t>5.7</a:t>
                      </a:r>
                      <a:endParaRPr lang="es-MX" sz="110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indent="180340" algn="ctr">
                        <a:lnSpc>
                          <a:spcPct val="200000"/>
                        </a:lnSpc>
                        <a:spcAft>
                          <a:spcPts val="0"/>
                        </a:spcAft>
                      </a:pPr>
                      <a:r>
                        <a:rPr lang="es-MX" sz="1100">
                          <a:effectLst/>
                          <a:latin typeface="Arial" panose="020B0604020202020204" pitchFamily="34" charset="0"/>
                          <a:ea typeface="Times New Roman" panose="02020603050405020304" pitchFamily="18" charset="0"/>
                        </a:rPr>
                        <a:t>63</a:t>
                      </a: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rowSpan="2">
                  <a:txBody>
                    <a:bodyPr/>
                    <a:lstStyle/>
                    <a:p>
                      <a:pPr indent="180340" algn="ctr">
                        <a:lnSpc>
                          <a:spcPct val="200000"/>
                        </a:lnSpc>
                        <a:spcAft>
                          <a:spcPts val="0"/>
                        </a:spcAft>
                      </a:pPr>
                      <a:r>
                        <a:rPr lang="es-MX" sz="1100" b="1" dirty="0">
                          <a:solidFill>
                            <a:srgbClr val="4472C4"/>
                          </a:solidFill>
                          <a:effectLst/>
                          <a:latin typeface="Arial" panose="020B0604020202020204" pitchFamily="34" charset="0"/>
                          <a:ea typeface="Times New Roman" panose="02020603050405020304" pitchFamily="18" charset="0"/>
                        </a:rPr>
                        <a:t>5.97</a:t>
                      </a:r>
                      <a:endParaRPr lang="es-MX" sz="1100" dirty="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3640">
                <a:tc gridSpan="7">
                  <a:txBody>
                    <a:bodyPr/>
                    <a:lstStyle/>
                    <a:p>
                      <a:pPr indent="180340" algn="ctr">
                        <a:lnSpc>
                          <a:spcPct val="200000"/>
                        </a:lnSpc>
                        <a:spcAft>
                          <a:spcPts val="0"/>
                        </a:spcAft>
                      </a:pPr>
                      <a:r>
                        <a:rPr lang="es-MX" sz="1050" b="1" dirty="0">
                          <a:solidFill>
                            <a:srgbClr val="4472C4"/>
                          </a:solidFill>
                          <a:effectLst/>
                          <a:latin typeface="Arial" panose="020B0604020202020204" pitchFamily="34" charset="0"/>
                          <a:ea typeface="Times New Roman" panose="02020603050405020304" pitchFamily="18" charset="0"/>
                        </a:rPr>
                        <a:t>PROMEDIO TOTAL ALCANZADO POR LOS CENTROS HOSPITALARIOS SELECCIONADOS DEL CANTÓN QUITO</a:t>
                      </a:r>
                      <a:endParaRPr lang="es-MX" sz="1050" dirty="0">
                        <a:effectLst/>
                        <a:latin typeface="Arial" panose="020B0604020202020204" pitchFamily="34" charset="0"/>
                        <a:ea typeface="Times New Roman" panose="02020603050405020304" pitchFamily="18" charset="0"/>
                      </a:endParaRPr>
                    </a:p>
                  </a:txBody>
                  <a:tcPr marL="27126" marR="271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vMerge="1">
                  <a:txBody>
                    <a:bodyPr/>
                    <a:lstStyle/>
                    <a:p>
                      <a:endParaRPr lang="es-MX"/>
                    </a:p>
                  </a:txBody>
                  <a:tcPr/>
                </a:tc>
              </a:tr>
            </a:tbl>
          </a:graphicData>
        </a:graphic>
      </p:graphicFrame>
    </p:spTree>
    <p:extLst>
      <p:ext uri="{BB962C8B-B14F-4D97-AF65-F5344CB8AC3E}">
        <p14:creationId xmlns:p14="http://schemas.microsoft.com/office/powerpoint/2010/main" val="31849015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41667"/>
            <a:ext cx="10515600" cy="600790"/>
          </a:xfrm>
        </p:spPr>
        <p:txBody>
          <a:bodyPr>
            <a:normAutofit fontScale="90000"/>
          </a:bodyPr>
          <a:lstStyle/>
          <a:p>
            <a:pPr algn="ctr"/>
            <a:r>
              <a:rPr lang="es-MX" sz="2400" dirty="0">
                <a:solidFill>
                  <a:prstClr val="black"/>
                </a:solidFill>
                <a:latin typeface="Arial" panose="020B0604020202020204" pitchFamily="34" charset="0"/>
                <a:cs typeface="Arial" panose="020B0604020202020204" pitchFamily="34" charset="0"/>
              </a:rPr>
              <a:t>Capítulo 4. Análisis e interpretación de resultados </a:t>
            </a:r>
            <a:r>
              <a:rPr lang="es-MX" sz="2300" dirty="0">
                <a:solidFill>
                  <a:prstClr val="black"/>
                </a:solidFill>
                <a:latin typeface="Arial" panose="020B0604020202020204" pitchFamily="34" charset="0"/>
                <a:cs typeface="Arial" panose="020B0604020202020204" pitchFamily="34" charset="0"/>
              </a:rPr>
              <a:t/>
            </a:r>
            <a:br>
              <a:rPr lang="es-MX" sz="2300" dirty="0">
                <a:solidFill>
                  <a:prstClr val="black"/>
                </a:solidFill>
                <a:latin typeface="Arial" panose="020B0604020202020204" pitchFamily="34" charset="0"/>
                <a:cs typeface="Arial" panose="020B0604020202020204" pitchFamily="34" charset="0"/>
              </a:rPr>
            </a:br>
            <a:r>
              <a:rPr lang="es-EC" sz="2100" dirty="0">
                <a:solidFill>
                  <a:prstClr val="black"/>
                </a:solidFill>
                <a:latin typeface="Arial" panose="020B0604020202020204" pitchFamily="34" charset="0"/>
                <a:ea typeface="Times New Roman" panose="02020603050405020304" pitchFamily="18" charset="0"/>
              </a:rPr>
              <a:t>Evaluación del manejo de los desechos sólidos hospitalarios</a:t>
            </a:r>
            <a:endParaRPr lang="es-MX" dirty="0"/>
          </a:p>
        </p:txBody>
      </p:sp>
      <p:sp>
        <p:nvSpPr>
          <p:cNvPr id="4" name="Rectángulo 3"/>
          <p:cNvSpPr/>
          <p:nvPr/>
        </p:nvSpPr>
        <p:spPr>
          <a:xfrm>
            <a:off x="167425" y="3917614"/>
            <a:ext cx="4729695" cy="612155"/>
          </a:xfrm>
          <a:prstGeom prst="rect">
            <a:avLst/>
          </a:prstGeom>
        </p:spPr>
        <p:txBody>
          <a:bodyPr wrap="square">
            <a:spAutoFit/>
          </a:bodyPr>
          <a:lstStyle/>
          <a:p>
            <a:pPr indent="180340" algn="just">
              <a:lnSpc>
                <a:spcPct val="150000"/>
              </a:lnSpc>
              <a:spcAft>
                <a:spcPts val="1000"/>
              </a:spcAft>
            </a:pPr>
            <a:r>
              <a:rPr lang="es-EC" sz="1200" dirty="0" smtClean="0">
                <a:solidFill>
                  <a:srgbClr val="1F497D"/>
                </a:solidFill>
                <a:latin typeface="Arial" panose="020B0604020202020204" pitchFamily="34" charset="0"/>
                <a:ea typeface="Times New Roman" panose="02020603050405020304" pitchFamily="18" charset="0"/>
              </a:rPr>
              <a:t>Clasificación </a:t>
            </a:r>
            <a:r>
              <a:rPr lang="es-EC" sz="1200" dirty="0">
                <a:solidFill>
                  <a:srgbClr val="1F497D"/>
                </a:solidFill>
                <a:latin typeface="Arial" panose="020B0604020202020204" pitchFamily="34" charset="0"/>
                <a:ea typeface="Times New Roman" panose="02020603050405020304" pitchFamily="18" charset="0"/>
              </a:rPr>
              <a:t>de los desechos sanitarios en Centros Hospitalarios </a:t>
            </a:r>
            <a:r>
              <a:rPr lang="es-EC" sz="1200" dirty="0" smtClean="0">
                <a:solidFill>
                  <a:srgbClr val="1F497D"/>
                </a:solidFill>
                <a:latin typeface="Arial" panose="020B0604020202020204" pitchFamily="34" charset="0"/>
                <a:ea typeface="Times New Roman" panose="02020603050405020304" pitchFamily="18" charset="0"/>
              </a:rPr>
              <a:t>seleccionados</a:t>
            </a:r>
            <a:r>
              <a:rPr lang="es-MX" sz="1200" i="1" dirty="0" smtClean="0">
                <a:solidFill>
                  <a:srgbClr val="1F497D"/>
                </a:solidFill>
                <a:latin typeface="Arial" panose="020B0604020202020204" pitchFamily="34" charset="0"/>
                <a:ea typeface="Times New Roman" panose="02020603050405020304" pitchFamily="18" charset="0"/>
              </a:rPr>
              <a:t> </a:t>
            </a:r>
            <a:r>
              <a:rPr lang="es-EC" sz="1200" dirty="0" smtClean="0">
                <a:solidFill>
                  <a:srgbClr val="1F497D"/>
                </a:solidFill>
                <a:latin typeface="Arial" panose="020B0604020202020204" pitchFamily="34" charset="0"/>
                <a:ea typeface="Times New Roman" panose="02020603050405020304" pitchFamily="18" charset="0"/>
              </a:rPr>
              <a:t>del </a:t>
            </a:r>
            <a:r>
              <a:rPr lang="es-EC" sz="1200" dirty="0">
                <a:solidFill>
                  <a:srgbClr val="1F497D"/>
                </a:solidFill>
                <a:latin typeface="Arial" panose="020B0604020202020204" pitchFamily="34" charset="0"/>
                <a:ea typeface="Times New Roman" panose="02020603050405020304" pitchFamily="18" charset="0"/>
              </a:rPr>
              <a:t>Cantón Quito. 2018.</a:t>
            </a:r>
            <a:endParaRPr lang="es-MX" sz="1200" i="1" dirty="0">
              <a:solidFill>
                <a:srgbClr val="1F497D"/>
              </a:solidFill>
              <a:effectLst/>
              <a:latin typeface="Arial" panose="020B0604020202020204" pitchFamily="34" charset="0"/>
              <a:ea typeface="Times New Roman" panose="02020603050405020304" pitchFamily="18" charset="0"/>
            </a:endParaRPr>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206491" y="1314982"/>
            <a:ext cx="2661920" cy="2625725"/>
          </a:xfrm>
          <a:prstGeom prst="rect">
            <a:avLst/>
          </a:prstGeom>
          <a:noFill/>
          <a:ln>
            <a:noFill/>
          </a:ln>
        </p:spPr>
      </p:pic>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2868411" y="1285857"/>
            <a:ext cx="2235200" cy="2637790"/>
          </a:xfrm>
          <a:prstGeom prst="rect">
            <a:avLst/>
          </a:prstGeom>
          <a:noFill/>
          <a:ln>
            <a:noFill/>
          </a:ln>
        </p:spPr>
      </p:pic>
      <p:pic>
        <p:nvPicPr>
          <p:cNvPr id="7" name="Imagen 6"/>
          <p:cNvPicPr/>
          <p:nvPr/>
        </p:nvPicPr>
        <p:blipFill>
          <a:blip r:embed="rId4">
            <a:extLst>
              <a:ext uri="{28A0092B-C50C-407E-A947-70E740481C1C}">
                <a14:useLocalDpi xmlns:a14="http://schemas.microsoft.com/office/drawing/2010/main" val="0"/>
              </a:ext>
            </a:extLst>
          </a:blip>
          <a:srcRect/>
          <a:stretch>
            <a:fillRect/>
          </a:stretch>
        </p:blipFill>
        <p:spPr bwMode="auto">
          <a:xfrm>
            <a:off x="8523605" y="2154139"/>
            <a:ext cx="3078480" cy="3138170"/>
          </a:xfrm>
          <a:prstGeom prst="rect">
            <a:avLst/>
          </a:prstGeom>
          <a:noFill/>
          <a:ln>
            <a:noFill/>
          </a:ln>
        </p:spPr>
      </p:pic>
      <p:pic>
        <p:nvPicPr>
          <p:cNvPr id="8" name="Imagen 7"/>
          <p:cNvPicPr/>
          <p:nvPr/>
        </p:nvPicPr>
        <p:blipFill>
          <a:blip r:embed="rId5">
            <a:extLst>
              <a:ext uri="{28A0092B-C50C-407E-A947-70E740481C1C}">
                <a14:useLocalDpi xmlns:a14="http://schemas.microsoft.com/office/drawing/2010/main" val="0"/>
              </a:ext>
            </a:extLst>
          </a:blip>
          <a:srcRect/>
          <a:stretch>
            <a:fillRect/>
          </a:stretch>
        </p:blipFill>
        <p:spPr bwMode="auto">
          <a:xfrm>
            <a:off x="5750560" y="2154139"/>
            <a:ext cx="2773045" cy="3138805"/>
          </a:xfrm>
          <a:prstGeom prst="rect">
            <a:avLst/>
          </a:prstGeom>
          <a:noFill/>
          <a:ln>
            <a:noFill/>
          </a:ln>
        </p:spPr>
      </p:pic>
      <p:sp>
        <p:nvSpPr>
          <p:cNvPr id="9" name="Rectángulo 8"/>
          <p:cNvSpPr/>
          <p:nvPr/>
        </p:nvSpPr>
        <p:spPr>
          <a:xfrm>
            <a:off x="5452853" y="5641380"/>
            <a:ext cx="6096000" cy="612155"/>
          </a:xfrm>
          <a:prstGeom prst="rect">
            <a:avLst/>
          </a:prstGeom>
        </p:spPr>
        <p:txBody>
          <a:bodyPr>
            <a:spAutoFit/>
          </a:bodyPr>
          <a:lstStyle/>
          <a:p>
            <a:pPr indent="180340" algn="ctr">
              <a:lnSpc>
                <a:spcPct val="150000"/>
              </a:lnSpc>
              <a:spcAft>
                <a:spcPts val="1000"/>
              </a:spcAft>
            </a:pPr>
            <a:r>
              <a:rPr lang="es-EC" sz="1200" dirty="0">
                <a:solidFill>
                  <a:srgbClr val="1F497D"/>
                </a:solidFill>
                <a:latin typeface="Arial" panose="020B0604020202020204" pitchFamily="34" charset="0"/>
                <a:ea typeface="Times New Roman" panose="02020603050405020304" pitchFamily="18" charset="0"/>
              </a:rPr>
              <a:t>Almacenamiento intermedio de los desechos sanitarios en Centros Hospitalarios seleccionados del Cantón Quito. 2018.</a:t>
            </a:r>
            <a:endParaRPr lang="es-MX" sz="1200" i="1" dirty="0">
              <a:solidFill>
                <a:srgbClr val="1F497D"/>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7778096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94670"/>
            <a:ext cx="10515600" cy="600790"/>
          </a:xfrm>
        </p:spPr>
        <p:txBody>
          <a:bodyPr>
            <a:normAutofit fontScale="90000"/>
          </a:bodyPr>
          <a:lstStyle/>
          <a:p>
            <a:pPr algn="ctr"/>
            <a:r>
              <a:rPr lang="es-MX" sz="2200" dirty="0">
                <a:solidFill>
                  <a:prstClr val="black"/>
                </a:solidFill>
                <a:latin typeface="Arial" panose="020B0604020202020204" pitchFamily="34" charset="0"/>
                <a:cs typeface="Arial" panose="020B0604020202020204" pitchFamily="34" charset="0"/>
              </a:rPr>
              <a:t>Capítulo 4. Análisis e interpretación de resultados </a:t>
            </a:r>
            <a:r>
              <a:rPr lang="es-MX" sz="2100" dirty="0">
                <a:solidFill>
                  <a:prstClr val="black"/>
                </a:solidFill>
                <a:latin typeface="Arial" panose="020B0604020202020204" pitchFamily="34" charset="0"/>
                <a:cs typeface="Arial" panose="020B0604020202020204" pitchFamily="34" charset="0"/>
              </a:rPr>
              <a:t/>
            </a:r>
            <a:br>
              <a:rPr lang="es-MX" sz="2100" dirty="0">
                <a:solidFill>
                  <a:prstClr val="black"/>
                </a:solidFill>
                <a:latin typeface="Arial" panose="020B0604020202020204" pitchFamily="34" charset="0"/>
                <a:cs typeface="Arial" panose="020B0604020202020204" pitchFamily="34" charset="0"/>
              </a:rPr>
            </a:br>
            <a:r>
              <a:rPr lang="es-EC" sz="1900" dirty="0">
                <a:solidFill>
                  <a:prstClr val="black"/>
                </a:solidFill>
                <a:latin typeface="Arial" panose="020B0604020202020204" pitchFamily="34" charset="0"/>
                <a:ea typeface="Times New Roman" panose="02020603050405020304" pitchFamily="18" charset="0"/>
              </a:rPr>
              <a:t>Evaluación del manejo de los desechos sólidos hospitalarios</a:t>
            </a:r>
            <a:endParaRPr lang="es-MX"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406972" y="975691"/>
            <a:ext cx="2632442" cy="2604636"/>
          </a:xfrm>
          <a:prstGeom prst="rect">
            <a:avLst/>
          </a:prstGeom>
          <a:noFill/>
          <a:ln>
            <a:noFill/>
          </a:ln>
        </p:spPr>
      </p:pic>
      <p:sp>
        <p:nvSpPr>
          <p:cNvPr id="5" name="Rectángulo 4"/>
          <p:cNvSpPr/>
          <p:nvPr/>
        </p:nvSpPr>
        <p:spPr>
          <a:xfrm>
            <a:off x="406972" y="6083692"/>
            <a:ext cx="5238670" cy="612155"/>
          </a:xfrm>
          <a:prstGeom prst="rect">
            <a:avLst/>
          </a:prstGeom>
        </p:spPr>
        <p:txBody>
          <a:bodyPr wrap="square">
            <a:spAutoFit/>
          </a:bodyPr>
          <a:lstStyle/>
          <a:p>
            <a:pPr indent="180340">
              <a:lnSpc>
                <a:spcPct val="150000"/>
              </a:lnSpc>
              <a:spcAft>
                <a:spcPts val="1000"/>
              </a:spcAft>
            </a:pPr>
            <a:r>
              <a:rPr lang="es-EC" sz="1200" dirty="0" smtClean="0">
                <a:solidFill>
                  <a:srgbClr val="1F497D"/>
                </a:solidFill>
                <a:latin typeface="Arial" panose="020B0604020202020204" pitchFamily="34" charset="0"/>
                <a:ea typeface="Times New Roman" panose="02020603050405020304" pitchFamily="18" charset="0"/>
              </a:rPr>
              <a:t>Transporte </a:t>
            </a:r>
            <a:r>
              <a:rPr lang="es-EC" sz="1200" dirty="0">
                <a:solidFill>
                  <a:srgbClr val="1F497D"/>
                </a:solidFill>
                <a:latin typeface="Arial" panose="020B0604020202020204" pitchFamily="34" charset="0"/>
                <a:ea typeface="Times New Roman" panose="02020603050405020304" pitchFamily="18" charset="0"/>
              </a:rPr>
              <a:t>interno de los desechos sanitarios en Centros </a:t>
            </a:r>
            <a:r>
              <a:rPr lang="es-EC" sz="1200" dirty="0" smtClean="0">
                <a:solidFill>
                  <a:srgbClr val="1F497D"/>
                </a:solidFill>
                <a:latin typeface="Arial" panose="020B0604020202020204" pitchFamily="34" charset="0"/>
                <a:ea typeface="Times New Roman" panose="02020603050405020304" pitchFamily="18" charset="0"/>
              </a:rPr>
              <a:t>Hospitalarios seleccionados </a:t>
            </a:r>
            <a:r>
              <a:rPr lang="es-EC" sz="1200" dirty="0">
                <a:solidFill>
                  <a:srgbClr val="1F497D"/>
                </a:solidFill>
                <a:latin typeface="Arial" panose="020B0604020202020204" pitchFamily="34" charset="0"/>
                <a:ea typeface="Times New Roman" panose="02020603050405020304" pitchFamily="18" charset="0"/>
              </a:rPr>
              <a:t>del Cantón Quito. </a:t>
            </a:r>
            <a:r>
              <a:rPr lang="es-EC" sz="1200" dirty="0">
                <a:solidFill>
                  <a:srgbClr val="1F497D"/>
                </a:solidFill>
                <a:latin typeface="Arial" panose="020B0604020202020204" pitchFamily="34" charset="0"/>
                <a:ea typeface="Times New Roman" panose="02020603050405020304" pitchFamily="18" charset="0"/>
              </a:rPr>
              <a:t>2018.</a:t>
            </a:r>
            <a:endParaRPr lang="es-MX" sz="1200" dirty="0">
              <a:solidFill>
                <a:srgbClr val="1F497D"/>
              </a:solidFill>
              <a:latin typeface="Arial" panose="020B0604020202020204" pitchFamily="34" charset="0"/>
              <a:ea typeface="Times New Roman" panose="02020603050405020304" pitchFamily="18" charset="0"/>
            </a:endParaRPr>
          </a:p>
        </p:txBody>
      </p:sp>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3039414" y="975692"/>
            <a:ext cx="2606228" cy="2604636"/>
          </a:xfrm>
          <a:prstGeom prst="rect">
            <a:avLst/>
          </a:prstGeom>
          <a:noFill/>
          <a:ln>
            <a:noFill/>
          </a:ln>
        </p:spPr>
      </p:pic>
      <p:pic>
        <p:nvPicPr>
          <p:cNvPr id="7" name="Imagen 6"/>
          <p:cNvPicPr/>
          <p:nvPr/>
        </p:nvPicPr>
        <p:blipFill>
          <a:blip r:embed="rId4">
            <a:extLst>
              <a:ext uri="{28A0092B-C50C-407E-A947-70E740481C1C}">
                <a14:useLocalDpi xmlns:a14="http://schemas.microsoft.com/office/drawing/2010/main" val="0"/>
              </a:ext>
            </a:extLst>
          </a:blip>
          <a:srcRect/>
          <a:stretch>
            <a:fillRect/>
          </a:stretch>
        </p:blipFill>
        <p:spPr bwMode="auto">
          <a:xfrm>
            <a:off x="6534767" y="3952405"/>
            <a:ext cx="3034235" cy="2216575"/>
          </a:xfrm>
          <a:prstGeom prst="rect">
            <a:avLst/>
          </a:prstGeom>
          <a:noFill/>
          <a:ln>
            <a:noFill/>
          </a:ln>
        </p:spPr>
      </p:pic>
      <p:sp>
        <p:nvSpPr>
          <p:cNvPr id="8" name="Rectángulo 7"/>
          <p:cNvSpPr/>
          <p:nvPr/>
        </p:nvSpPr>
        <p:spPr>
          <a:xfrm>
            <a:off x="6575952" y="6268358"/>
            <a:ext cx="5249429" cy="461665"/>
          </a:xfrm>
          <a:prstGeom prst="rect">
            <a:avLst/>
          </a:prstGeom>
        </p:spPr>
        <p:txBody>
          <a:bodyPr wrap="square">
            <a:spAutoFit/>
          </a:bodyPr>
          <a:lstStyle/>
          <a:p>
            <a:pPr indent="180340" algn="ctr">
              <a:spcAft>
                <a:spcPts val="1000"/>
              </a:spcAft>
            </a:pPr>
            <a:r>
              <a:rPr lang="es-EC" sz="1200" dirty="0">
                <a:solidFill>
                  <a:srgbClr val="1F497D"/>
                </a:solidFill>
                <a:latin typeface="Arial" panose="020B0604020202020204" pitchFamily="34" charset="0"/>
                <a:ea typeface="Times New Roman" panose="02020603050405020304" pitchFamily="18" charset="0"/>
              </a:rPr>
              <a:t>Almacenamiento final de los desechos sanitarios en Centros Hospitalarios seleccionados del Cantón Quito. 2018</a:t>
            </a:r>
            <a:endParaRPr lang="es-MX" sz="1200" i="1" dirty="0">
              <a:solidFill>
                <a:srgbClr val="1F497D"/>
              </a:solidFill>
              <a:effectLst/>
              <a:latin typeface="Arial" panose="020B0604020202020204" pitchFamily="34" charset="0"/>
              <a:ea typeface="Times New Roman" panose="02020603050405020304" pitchFamily="18" charset="0"/>
            </a:endParaRPr>
          </a:p>
        </p:txBody>
      </p:sp>
      <p:pic>
        <p:nvPicPr>
          <p:cNvPr id="9" name="Imagen 8"/>
          <p:cNvPicPr/>
          <p:nvPr/>
        </p:nvPicPr>
        <p:blipFill>
          <a:blip r:embed="rId5">
            <a:extLst>
              <a:ext uri="{28A0092B-C50C-407E-A947-70E740481C1C}">
                <a14:useLocalDpi xmlns:a14="http://schemas.microsoft.com/office/drawing/2010/main" val="0"/>
              </a:ext>
            </a:extLst>
          </a:blip>
          <a:srcRect/>
          <a:stretch>
            <a:fillRect/>
          </a:stretch>
        </p:blipFill>
        <p:spPr bwMode="auto">
          <a:xfrm>
            <a:off x="8920390" y="1596981"/>
            <a:ext cx="2886961" cy="4572000"/>
          </a:xfrm>
          <a:prstGeom prst="rect">
            <a:avLst/>
          </a:prstGeom>
          <a:noFill/>
          <a:ln>
            <a:noFill/>
          </a:ln>
        </p:spPr>
      </p:pic>
      <p:pic>
        <p:nvPicPr>
          <p:cNvPr id="10" name="Imagen 9"/>
          <p:cNvPicPr/>
          <p:nvPr/>
        </p:nvPicPr>
        <p:blipFill>
          <a:blip r:embed="rId6">
            <a:extLst>
              <a:ext uri="{28A0092B-C50C-407E-A947-70E740481C1C}">
                <a14:useLocalDpi xmlns:a14="http://schemas.microsoft.com/office/drawing/2010/main" val="0"/>
              </a:ext>
            </a:extLst>
          </a:blip>
          <a:srcRect/>
          <a:stretch>
            <a:fillRect/>
          </a:stretch>
        </p:blipFill>
        <p:spPr bwMode="auto">
          <a:xfrm>
            <a:off x="1812353" y="3580327"/>
            <a:ext cx="2974737" cy="2284524"/>
          </a:xfrm>
          <a:prstGeom prst="rect">
            <a:avLst/>
          </a:prstGeom>
          <a:noFill/>
          <a:ln>
            <a:noFill/>
          </a:ln>
        </p:spPr>
      </p:pic>
      <p:pic>
        <p:nvPicPr>
          <p:cNvPr id="11" name="Imagen 10"/>
          <p:cNvPicPr/>
          <p:nvPr/>
        </p:nvPicPr>
        <p:blipFill>
          <a:blip r:embed="rId7">
            <a:extLst>
              <a:ext uri="{28A0092B-C50C-407E-A947-70E740481C1C}">
                <a14:useLocalDpi xmlns:a14="http://schemas.microsoft.com/office/drawing/2010/main" val="0"/>
              </a:ext>
            </a:extLst>
          </a:blip>
          <a:srcRect/>
          <a:stretch>
            <a:fillRect/>
          </a:stretch>
        </p:blipFill>
        <p:spPr bwMode="auto">
          <a:xfrm>
            <a:off x="6534767" y="1596980"/>
            <a:ext cx="3034236" cy="2355425"/>
          </a:xfrm>
          <a:prstGeom prst="rect">
            <a:avLst/>
          </a:prstGeom>
          <a:noFill/>
          <a:ln>
            <a:noFill/>
          </a:ln>
        </p:spPr>
      </p:pic>
    </p:spTree>
    <p:extLst>
      <p:ext uri="{BB962C8B-B14F-4D97-AF65-F5344CB8AC3E}">
        <p14:creationId xmlns:p14="http://schemas.microsoft.com/office/powerpoint/2010/main" val="1782751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821CBB-9464-461E-8412-B009C7CD2C38}"/>
              </a:ext>
            </a:extLst>
          </p:cNvPr>
          <p:cNvSpPr>
            <a:spLocks noGrp="1"/>
          </p:cNvSpPr>
          <p:nvPr>
            <p:ph type="title"/>
          </p:nvPr>
        </p:nvSpPr>
        <p:spPr>
          <a:xfrm>
            <a:off x="198375" y="1379085"/>
            <a:ext cx="3036855" cy="542925"/>
          </a:xfrm>
        </p:spPr>
        <p:txBody>
          <a:bodyPr>
            <a:normAutofit/>
          </a:bodyPr>
          <a:lstStyle/>
          <a:p>
            <a:r>
              <a:rPr lang="es-EC" sz="2000" dirty="0" smtClean="0">
                <a:latin typeface="Arial" panose="020B0604020202020204" pitchFamily="34" charset="0"/>
                <a:cs typeface="Arial" panose="020B0604020202020204" pitchFamily="34" charset="0"/>
              </a:rPr>
              <a:t>General</a:t>
            </a:r>
            <a:endParaRPr lang="en-US" sz="24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C46736A7-1D1D-432D-8211-FC9A0AC8F422}"/>
              </a:ext>
            </a:extLst>
          </p:cNvPr>
          <p:cNvSpPr>
            <a:spLocks noGrp="1"/>
          </p:cNvSpPr>
          <p:nvPr>
            <p:ph sz="half" idx="1"/>
          </p:nvPr>
        </p:nvSpPr>
        <p:spPr>
          <a:xfrm>
            <a:off x="198375" y="1914765"/>
            <a:ext cx="4666265" cy="3136811"/>
          </a:xfrm>
        </p:spPr>
        <p:style>
          <a:lnRef idx="2">
            <a:schemeClr val="accent1"/>
          </a:lnRef>
          <a:fillRef idx="1">
            <a:schemeClr val="lt1"/>
          </a:fillRef>
          <a:effectRef idx="0">
            <a:schemeClr val="accent1"/>
          </a:effectRef>
          <a:fontRef idx="minor">
            <a:schemeClr val="dk1"/>
          </a:fontRef>
        </p:style>
        <p:txBody>
          <a:bodyPr>
            <a:normAutofit fontScale="47500" lnSpcReduction="20000"/>
          </a:bodyPr>
          <a:lstStyle/>
          <a:p>
            <a:pPr marL="0" indent="0">
              <a:buNone/>
            </a:pPr>
            <a:endParaRPr lang="es-EC" sz="3000" dirty="0"/>
          </a:p>
          <a:p>
            <a:pPr algn="just">
              <a:lnSpc>
                <a:spcPct val="170000"/>
              </a:lnSpc>
            </a:pPr>
            <a:r>
              <a:rPr lang="es-ES" sz="3400" dirty="0">
                <a:latin typeface="Arial" panose="020B0604020202020204" pitchFamily="34" charset="0"/>
                <a:cs typeface="Arial" panose="020B0604020202020204" pitchFamily="34" charset="0"/>
              </a:rPr>
              <a:t>Determinar los factores que inciden en el personal asistencial de áreas críticas de centros hospitalarios seleccionados del Cantón Quito, para el cumplimiento de la normativa vigente de manejo de desechos sanitarios  y en base al análisis del ciclo de vida de insumos. </a:t>
            </a:r>
          </a:p>
          <a:p>
            <a:endParaRPr lang="es-EC" sz="1600" dirty="0">
              <a:latin typeface="Arial" panose="020B0604020202020204" pitchFamily="34" charset="0"/>
              <a:cs typeface="Arial" panose="020B0604020202020204" pitchFamily="34" charset="0"/>
            </a:endParaRPr>
          </a:p>
          <a:p>
            <a:endParaRPr lang="en-US" dirty="0"/>
          </a:p>
        </p:txBody>
      </p:sp>
      <p:sp>
        <p:nvSpPr>
          <p:cNvPr id="4" name="Content Placeholder 3">
            <a:extLst>
              <a:ext uri="{FF2B5EF4-FFF2-40B4-BE49-F238E27FC236}">
                <a16:creationId xmlns:a16="http://schemas.microsoft.com/office/drawing/2014/main" xmlns="" id="{8F7E24D9-1E33-4C6B-B75F-62A211F03557}"/>
              </a:ext>
            </a:extLst>
          </p:cNvPr>
          <p:cNvSpPr>
            <a:spLocks noGrp="1"/>
          </p:cNvSpPr>
          <p:nvPr>
            <p:ph sz="half" idx="2"/>
          </p:nvPr>
        </p:nvSpPr>
        <p:spPr>
          <a:xfrm>
            <a:off x="5872859" y="1379085"/>
            <a:ext cx="5988584" cy="5305050"/>
          </a:xfrm>
        </p:spPr>
        <p:style>
          <a:lnRef idx="2">
            <a:schemeClr val="accent1"/>
          </a:lnRef>
          <a:fillRef idx="1">
            <a:schemeClr val="lt1"/>
          </a:fillRef>
          <a:effectRef idx="0">
            <a:schemeClr val="accent1"/>
          </a:effectRef>
          <a:fontRef idx="minor">
            <a:schemeClr val="dk1"/>
          </a:fontRef>
        </p:style>
        <p:txBody>
          <a:bodyPr>
            <a:noAutofit/>
          </a:bodyPr>
          <a:lstStyle/>
          <a:p>
            <a:pPr algn="just">
              <a:lnSpc>
                <a:spcPct val="150000"/>
              </a:lnSpc>
            </a:pPr>
            <a:r>
              <a:rPr lang="es-ES" sz="1600" dirty="0">
                <a:latin typeface="Arial" panose="020B0604020202020204" pitchFamily="34" charset="0"/>
                <a:cs typeface="Arial" panose="020B0604020202020204" pitchFamily="34" charset="0"/>
              </a:rPr>
              <a:t>Aplicar encuestas de conocimiento general y prácticas habituales relacionadas con el tema de desechos sanitarios al personal asistencial de áreas críticas (Emergencia,  Quirófano y Unidad de Cuidados </a:t>
            </a:r>
            <a:r>
              <a:rPr lang="es-ES" sz="1600" dirty="0" smtClean="0">
                <a:latin typeface="Arial" panose="020B0604020202020204" pitchFamily="34" charset="0"/>
                <a:cs typeface="Arial" panose="020B0604020202020204" pitchFamily="34" charset="0"/>
              </a:rPr>
              <a:t>Intensivos)</a:t>
            </a:r>
            <a:endParaRPr lang="es-ES" sz="1600" dirty="0">
              <a:latin typeface="Arial" panose="020B0604020202020204" pitchFamily="34" charset="0"/>
              <a:cs typeface="Arial" panose="020B0604020202020204" pitchFamily="34" charset="0"/>
            </a:endParaRPr>
          </a:p>
          <a:p>
            <a:pPr algn="just">
              <a:lnSpc>
                <a:spcPct val="150000"/>
              </a:lnSpc>
            </a:pPr>
            <a:r>
              <a:rPr lang="es-ES" sz="1600" dirty="0">
                <a:latin typeface="Arial" panose="020B0604020202020204" pitchFamily="34" charset="0"/>
                <a:cs typeface="Arial" panose="020B0604020202020204" pitchFamily="34" charset="0"/>
              </a:rPr>
              <a:t> Revisar bibliografía sobre el análisis del ciclo de </a:t>
            </a:r>
            <a:r>
              <a:rPr lang="es-ES" sz="1600" dirty="0" smtClean="0">
                <a:latin typeface="Arial" panose="020B0604020202020204" pitchFamily="34" charset="0"/>
                <a:cs typeface="Arial" panose="020B0604020202020204" pitchFamily="34" charset="0"/>
              </a:rPr>
              <a:t>vida de  </a:t>
            </a:r>
            <a:r>
              <a:rPr lang="es-ES" sz="1600" dirty="0">
                <a:latin typeface="Arial" panose="020B0604020202020204" pitchFamily="34" charset="0"/>
                <a:cs typeface="Arial" panose="020B0604020202020204" pitchFamily="34" charset="0"/>
              </a:rPr>
              <a:t>insumos y su aplicabilidad en el  ámbito </a:t>
            </a:r>
            <a:r>
              <a:rPr lang="es-ES" sz="1600" dirty="0" smtClean="0">
                <a:latin typeface="Arial" panose="020B0604020202020204" pitchFamily="34" charset="0"/>
                <a:cs typeface="Arial" panose="020B0604020202020204" pitchFamily="34" charset="0"/>
              </a:rPr>
              <a:t>hospitalario.</a:t>
            </a:r>
            <a:endParaRPr lang="es-ES" sz="1600" dirty="0">
              <a:latin typeface="Arial" panose="020B0604020202020204" pitchFamily="34" charset="0"/>
              <a:cs typeface="Arial" panose="020B0604020202020204" pitchFamily="34" charset="0"/>
            </a:endParaRPr>
          </a:p>
          <a:p>
            <a:pPr algn="just">
              <a:lnSpc>
                <a:spcPct val="150000"/>
              </a:lnSpc>
            </a:pPr>
            <a:r>
              <a:rPr lang="es-ES" sz="1600" dirty="0">
                <a:latin typeface="Arial" panose="020B0604020202020204" pitchFamily="34" charset="0"/>
                <a:cs typeface="Arial" panose="020B0604020202020204" pitchFamily="34" charset="0"/>
              </a:rPr>
              <a:t>Determinar el nivel de cumplimiento de la norma vigente para el manejo de desechos sanitarios, a través de la aplicación de la lista de </a:t>
            </a:r>
            <a:r>
              <a:rPr lang="es-ES" sz="1600" dirty="0" smtClean="0">
                <a:latin typeface="Arial" panose="020B0604020202020204" pitchFamily="34" charset="0"/>
                <a:cs typeface="Arial" panose="020B0604020202020204" pitchFamily="34" charset="0"/>
              </a:rPr>
              <a:t>verificación.</a:t>
            </a:r>
            <a:endParaRPr lang="es-ES" sz="1600" dirty="0">
              <a:latin typeface="Arial" panose="020B0604020202020204" pitchFamily="34" charset="0"/>
              <a:cs typeface="Arial" panose="020B0604020202020204" pitchFamily="34" charset="0"/>
            </a:endParaRPr>
          </a:p>
          <a:p>
            <a:pPr algn="just">
              <a:lnSpc>
                <a:spcPct val="150000"/>
              </a:lnSpc>
            </a:pPr>
            <a:r>
              <a:rPr lang="es-ES" sz="1600" dirty="0">
                <a:latin typeface="Arial" panose="020B0604020202020204" pitchFamily="34" charset="0"/>
                <a:cs typeface="Arial" panose="020B0604020202020204" pitchFamily="34" charset="0"/>
              </a:rPr>
              <a:t>Recolectar información sobre </a:t>
            </a:r>
            <a:r>
              <a:rPr lang="es-ES" sz="1600" dirty="0" smtClean="0">
                <a:latin typeface="Arial" panose="020B0604020202020204" pitchFamily="34" charset="0"/>
                <a:cs typeface="Arial" panose="020B0604020202020204" pitchFamily="34" charset="0"/>
              </a:rPr>
              <a:t>producción de desechos y enfermedades o </a:t>
            </a:r>
            <a:r>
              <a:rPr lang="es-ES" sz="1600" dirty="0">
                <a:latin typeface="Arial" panose="020B0604020202020204" pitchFamily="34" charset="0"/>
                <a:cs typeface="Arial" panose="020B0604020202020204" pitchFamily="34" charset="0"/>
              </a:rPr>
              <a:t>accidentes ocupacionales relacionados con el manejo de desechos sanitarios, en los centros hospitalarios </a:t>
            </a:r>
            <a:r>
              <a:rPr lang="es-ES" sz="1600" dirty="0" smtClean="0">
                <a:latin typeface="Arial" panose="020B0604020202020204" pitchFamily="34" charset="0"/>
                <a:cs typeface="Arial" panose="020B0604020202020204" pitchFamily="34" charset="0"/>
              </a:rPr>
              <a:t>seleccionados.</a:t>
            </a:r>
            <a:endParaRPr lang="en-US" sz="160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xmlns="" id="{DD9EA524-B4F2-44D8-BCFF-6C4B08766DEB}"/>
              </a:ext>
            </a:extLst>
          </p:cNvPr>
          <p:cNvSpPr txBox="1">
            <a:spLocks/>
          </p:cNvSpPr>
          <p:nvPr/>
        </p:nvSpPr>
        <p:spPr>
          <a:xfrm>
            <a:off x="6709490" y="1185861"/>
            <a:ext cx="3542316" cy="54292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s-EC" sz="1600" dirty="0" smtClean="0">
                <a:solidFill>
                  <a:prstClr val="black"/>
                </a:solidFill>
                <a:latin typeface="Arial" panose="020B0604020202020204" pitchFamily="34" charset="0"/>
                <a:cs typeface="Arial" panose="020B0604020202020204" pitchFamily="34" charset="0"/>
              </a:rPr>
              <a:t>   </a:t>
            </a:r>
            <a:endParaRPr lang="en-US" sz="1600" dirty="0">
              <a:solidFill>
                <a:prstClr val="black"/>
              </a:solidFill>
              <a:latin typeface="Arial" panose="020B0604020202020204" pitchFamily="34" charset="0"/>
              <a:cs typeface="Arial" panose="020B0604020202020204" pitchFamily="34" charset="0"/>
            </a:endParaRPr>
          </a:p>
        </p:txBody>
      </p:sp>
      <p:sp>
        <p:nvSpPr>
          <p:cNvPr id="6" name="CuadroTexto 5"/>
          <p:cNvSpPr txBox="1"/>
          <p:nvPr/>
        </p:nvSpPr>
        <p:spPr>
          <a:xfrm>
            <a:off x="5963011" y="871043"/>
            <a:ext cx="1495922" cy="400110"/>
          </a:xfrm>
          <a:prstGeom prst="rect">
            <a:avLst/>
          </a:prstGeom>
          <a:noFill/>
        </p:spPr>
        <p:txBody>
          <a:bodyPr wrap="none" rtlCol="0">
            <a:spAutoFit/>
          </a:bodyPr>
          <a:lstStyle/>
          <a:p>
            <a:r>
              <a:rPr lang="es-MX" sz="2000" dirty="0" smtClean="0">
                <a:latin typeface="Arial" panose="020B0604020202020204" pitchFamily="34" charset="0"/>
                <a:ea typeface="+mj-ea"/>
                <a:cs typeface="Arial" panose="020B0604020202020204" pitchFamily="34" charset="0"/>
              </a:rPr>
              <a:t>Específicos</a:t>
            </a:r>
            <a:endParaRPr lang="es-MX" sz="2000" dirty="0">
              <a:latin typeface="Arial" panose="020B0604020202020204" pitchFamily="34" charset="0"/>
              <a:ea typeface="+mj-ea"/>
              <a:cs typeface="Arial" panose="020B0604020202020204" pitchFamily="34" charset="0"/>
            </a:endParaRPr>
          </a:p>
        </p:txBody>
      </p:sp>
      <p:sp>
        <p:nvSpPr>
          <p:cNvPr id="7" name="CuadroTexto 6"/>
          <p:cNvSpPr txBox="1"/>
          <p:nvPr/>
        </p:nvSpPr>
        <p:spPr>
          <a:xfrm>
            <a:off x="198375" y="102065"/>
            <a:ext cx="3042821" cy="461665"/>
          </a:xfrm>
          <a:prstGeom prst="rect">
            <a:avLst/>
          </a:prstGeom>
          <a:noFill/>
        </p:spPr>
        <p:txBody>
          <a:bodyPr wrap="none" rtlCol="0">
            <a:spAutoFit/>
          </a:bodyPr>
          <a:lstStyle/>
          <a:p>
            <a:r>
              <a:rPr lang="es-MX" sz="2400" dirty="0" smtClean="0">
                <a:latin typeface="Arial" panose="020B0604020202020204" pitchFamily="34" charset="0"/>
                <a:cs typeface="Arial" panose="020B0604020202020204" pitchFamily="34" charset="0"/>
              </a:rPr>
              <a:t>Capítulo 1. Objetivos</a:t>
            </a:r>
            <a:endParaRPr lang="es-MX"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86340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2400" dirty="0" smtClean="0">
                <a:latin typeface="Arial" panose="020B0604020202020204" pitchFamily="34" charset="0"/>
                <a:cs typeface="Arial" panose="020B0604020202020204" pitchFamily="34" charset="0"/>
              </a:rPr>
              <a:t>Conclusiones</a:t>
            </a:r>
            <a:endParaRPr lang="es-MX" sz="2400"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ln>
            <a:solidFill>
              <a:schemeClr val="accent1">
                <a:lumMod val="75000"/>
              </a:schemeClr>
            </a:solidFill>
          </a:ln>
        </p:spPr>
        <p:txBody>
          <a:bodyPr>
            <a:normAutofit/>
          </a:bodyPr>
          <a:lstStyle/>
          <a:p>
            <a:pPr algn="just"/>
            <a:r>
              <a:rPr lang="es-EC" sz="2000" dirty="0">
                <a:latin typeface="Arial" panose="020B0604020202020204" pitchFamily="34" charset="0"/>
                <a:ea typeface="Times New Roman" panose="02020603050405020304" pitchFamily="18" charset="0"/>
              </a:rPr>
              <a:t>Se identificaron como principales factores que inciden el personal asistencial de áreas críticas para el manejo correcto de los desechos a la sobrecarga de trabajo con el 17% (94),</a:t>
            </a:r>
            <a:r>
              <a:rPr lang="es-ES" sz="2000" dirty="0">
                <a:latin typeface="Arial" panose="020B0604020202020204" pitchFamily="34" charset="0"/>
                <a:ea typeface="Times New Roman" panose="02020603050405020304" pitchFamily="18" charset="0"/>
              </a:rPr>
              <a:t> seguido de la deficiente capacitación con el 16% (89) y el desinterés 15% (84</a:t>
            </a:r>
            <a:r>
              <a:rPr lang="es-ES" sz="2000" dirty="0" smtClean="0">
                <a:latin typeface="Arial" panose="020B0604020202020204" pitchFamily="34" charset="0"/>
                <a:ea typeface="Times New Roman" panose="02020603050405020304" pitchFamily="18" charset="0"/>
              </a:rPr>
              <a:t>).</a:t>
            </a:r>
          </a:p>
          <a:p>
            <a:pPr algn="just"/>
            <a:r>
              <a:rPr lang="es-ES" sz="2000" dirty="0">
                <a:latin typeface="Arial" panose="020B0604020202020204" pitchFamily="34" charset="0"/>
                <a:ea typeface="Times New Roman" panose="02020603050405020304" pitchFamily="18" charset="0"/>
              </a:rPr>
              <a:t>El análisis del ciclo de vida es una herramienta de gestión medioambiental que tiene como finalidad analizar el impacto ambiental generado de </a:t>
            </a:r>
            <a:r>
              <a:rPr lang="es-ES" sz="2000" dirty="0" smtClean="0">
                <a:latin typeface="Arial" panose="020B0604020202020204" pitchFamily="34" charset="0"/>
                <a:ea typeface="Times New Roman" panose="02020603050405020304" pitchFamily="18" charset="0"/>
              </a:rPr>
              <a:t>una </a:t>
            </a:r>
            <a:r>
              <a:rPr lang="es-ES" sz="2000" dirty="0">
                <a:latin typeface="Arial" panose="020B0604020202020204" pitchFamily="34" charset="0"/>
                <a:ea typeface="Times New Roman" panose="02020603050405020304" pitchFamily="18" charset="0"/>
              </a:rPr>
              <a:t>actividad o </a:t>
            </a:r>
            <a:r>
              <a:rPr lang="es-ES" sz="2000" dirty="0" smtClean="0">
                <a:latin typeface="Arial" panose="020B0604020202020204" pitchFamily="34" charset="0"/>
                <a:ea typeface="Times New Roman" panose="02020603050405020304" pitchFamily="18" charset="0"/>
              </a:rPr>
              <a:t>proceso</a:t>
            </a:r>
          </a:p>
          <a:p>
            <a:pPr algn="just"/>
            <a:r>
              <a:rPr lang="es-ES" sz="2000" dirty="0">
                <a:latin typeface="Arial" panose="020B0604020202020204" pitchFamily="34" charset="0"/>
                <a:ea typeface="Times New Roman" panose="02020603050405020304" pitchFamily="18" charset="0"/>
              </a:rPr>
              <a:t>El análisis del ciclo de vida es un tema de suma importancia y deja abierta la posibilidad para futuras investigaciones aplicadas al campo hospitalario</a:t>
            </a:r>
            <a:r>
              <a:rPr lang="es-ES" sz="2000" dirty="0" smtClean="0">
                <a:latin typeface="Arial" panose="020B0604020202020204" pitchFamily="34" charset="0"/>
                <a:ea typeface="Times New Roman" panose="02020603050405020304" pitchFamily="18" charset="0"/>
              </a:rPr>
              <a:t>.</a:t>
            </a:r>
          </a:p>
          <a:p>
            <a:pPr algn="just"/>
            <a:r>
              <a:rPr lang="es-ES" sz="2000" dirty="0">
                <a:latin typeface="Arial" panose="020B0604020202020204" pitchFamily="34" charset="0"/>
                <a:ea typeface="Times New Roman" panose="02020603050405020304" pitchFamily="18" charset="0"/>
              </a:rPr>
              <a:t>La encuesta proporcionó </a:t>
            </a:r>
            <a:r>
              <a:rPr lang="es-ES" sz="2000" dirty="0" smtClean="0">
                <a:latin typeface="Arial" panose="020B0604020202020204" pitchFamily="34" charset="0"/>
                <a:ea typeface="Times New Roman" panose="02020603050405020304" pitchFamily="18" charset="0"/>
              </a:rPr>
              <a:t>los siguientes datos: </a:t>
            </a:r>
          </a:p>
          <a:p>
            <a:pPr lvl="1" algn="just"/>
            <a:r>
              <a:rPr lang="es-ES" sz="1600" dirty="0" smtClean="0">
                <a:latin typeface="Arial" panose="020B0604020202020204" pitchFamily="34" charset="0"/>
                <a:ea typeface="Times New Roman" panose="02020603050405020304" pitchFamily="18" charset="0"/>
              </a:rPr>
              <a:t>40</a:t>
            </a:r>
            <a:r>
              <a:rPr lang="es-ES" sz="1600" dirty="0">
                <a:latin typeface="Arial" panose="020B0604020202020204" pitchFamily="34" charset="0"/>
                <a:ea typeface="Times New Roman" panose="02020603050405020304" pitchFamily="18" charset="0"/>
              </a:rPr>
              <a:t>% de los encuestados respondió que recibe capacitación </a:t>
            </a:r>
            <a:r>
              <a:rPr lang="es-ES" sz="1600" dirty="0" smtClean="0">
                <a:latin typeface="Arial" panose="020B0604020202020204" pitchFamily="34" charset="0"/>
                <a:ea typeface="Times New Roman" panose="02020603050405020304" pitchFamily="18" charset="0"/>
              </a:rPr>
              <a:t>frecuentemente</a:t>
            </a:r>
          </a:p>
          <a:p>
            <a:pPr lvl="1" algn="just"/>
            <a:r>
              <a:rPr lang="es-ES" sz="1600" dirty="0" smtClean="0">
                <a:latin typeface="Arial" panose="020B0604020202020204" pitchFamily="34" charset="0"/>
                <a:ea typeface="Times New Roman" panose="02020603050405020304" pitchFamily="18" charset="0"/>
              </a:rPr>
              <a:t>59</a:t>
            </a:r>
            <a:r>
              <a:rPr lang="es-ES" sz="1600" dirty="0">
                <a:latin typeface="Arial" panose="020B0604020202020204" pitchFamily="34" charset="0"/>
                <a:ea typeface="Times New Roman" panose="02020603050405020304" pitchFamily="18" charset="0"/>
              </a:rPr>
              <a:t>% del personal respondió que clasifican correctamente los desechos </a:t>
            </a:r>
            <a:r>
              <a:rPr lang="es-ES" sz="1600" dirty="0" smtClean="0">
                <a:latin typeface="Arial" panose="020B0604020202020204" pitchFamily="34" charset="0"/>
                <a:ea typeface="Times New Roman" panose="02020603050405020304" pitchFamily="18" charset="0"/>
              </a:rPr>
              <a:t>sanitarios</a:t>
            </a:r>
          </a:p>
          <a:p>
            <a:pPr lvl="1" algn="just"/>
            <a:r>
              <a:rPr lang="es-ES" sz="1600" dirty="0" smtClean="0">
                <a:latin typeface="Arial" panose="020B0604020202020204" pitchFamily="34" charset="0"/>
                <a:ea typeface="Times New Roman" panose="02020603050405020304" pitchFamily="18" charset="0"/>
              </a:rPr>
              <a:t>42</a:t>
            </a:r>
            <a:r>
              <a:rPr lang="es-ES" sz="1600" dirty="0">
                <a:latin typeface="Arial" panose="020B0604020202020204" pitchFamily="34" charset="0"/>
                <a:ea typeface="Times New Roman" panose="02020603050405020304" pitchFamily="18" charset="0"/>
              </a:rPr>
              <a:t>% respondió que utiliza el equipo de protección personal muy frecuentemente </a:t>
            </a:r>
            <a:endParaRPr lang="es-ES" sz="1600" dirty="0" smtClean="0">
              <a:latin typeface="Arial" panose="020B0604020202020204" pitchFamily="34" charset="0"/>
              <a:ea typeface="Times New Roman" panose="02020603050405020304" pitchFamily="18" charset="0"/>
            </a:endParaRPr>
          </a:p>
          <a:p>
            <a:pPr lvl="1" algn="just"/>
            <a:r>
              <a:rPr lang="es-ES" sz="1600" dirty="0" smtClean="0">
                <a:latin typeface="Arial" panose="020B0604020202020204" pitchFamily="34" charset="0"/>
                <a:ea typeface="Times New Roman" panose="02020603050405020304" pitchFamily="18" charset="0"/>
              </a:rPr>
              <a:t>46</a:t>
            </a:r>
            <a:r>
              <a:rPr lang="es-ES" sz="1600" dirty="0">
                <a:latin typeface="Arial" panose="020B0604020202020204" pitchFamily="34" charset="0"/>
                <a:ea typeface="Times New Roman" panose="02020603050405020304" pitchFamily="18" charset="0"/>
              </a:rPr>
              <a:t>% de los profesionales manifestó que quien genera el desecho es el responsable de su </a:t>
            </a:r>
            <a:r>
              <a:rPr lang="es-ES" sz="1600" dirty="0" smtClean="0">
                <a:latin typeface="Arial" panose="020B0604020202020204" pitchFamily="34" charset="0"/>
                <a:ea typeface="Times New Roman" panose="02020603050405020304" pitchFamily="18" charset="0"/>
              </a:rPr>
              <a:t>clasificación</a:t>
            </a:r>
          </a:p>
          <a:p>
            <a:pPr lvl="1" algn="just"/>
            <a:r>
              <a:rPr lang="es-ES" sz="1600" dirty="0" smtClean="0">
                <a:latin typeface="Arial" panose="020B0604020202020204" pitchFamily="34" charset="0"/>
                <a:ea typeface="Times New Roman" panose="02020603050405020304" pitchFamily="18" charset="0"/>
              </a:rPr>
              <a:t>52</a:t>
            </a:r>
            <a:r>
              <a:rPr lang="es-ES" sz="1600" dirty="0">
                <a:latin typeface="Arial" panose="020B0604020202020204" pitchFamily="34" charset="0"/>
                <a:ea typeface="Times New Roman" panose="02020603050405020304" pitchFamily="18" charset="0"/>
              </a:rPr>
              <a:t>% del personal reportan los accidentes relacionados con objetos </a:t>
            </a:r>
            <a:r>
              <a:rPr lang="es-ES" sz="1600" dirty="0" smtClean="0">
                <a:latin typeface="Arial" panose="020B0604020202020204" pitchFamily="34" charset="0"/>
                <a:ea typeface="Times New Roman" panose="02020603050405020304" pitchFamily="18" charset="0"/>
              </a:rPr>
              <a:t>cortopunzantes</a:t>
            </a:r>
            <a:endParaRPr lang="es-MX" sz="1600" dirty="0"/>
          </a:p>
        </p:txBody>
      </p:sp>
    </p:spTree>
    <p:extLst>
      <p:ext uri="{BB962C8B-B14F-4D97-AF65-F5344CB8AC3E}">
        <p14:creationId xmlns:p14="http://schemas.microsoft.com/office/powerpoint/2010/main" val="31532575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sz="2400" dirty="0">
                <a:solidFill>
                  <a:prstClr val="black"/>
                </a:solidFill>
                <a:latin typeface="Arial" panose="020B0604020202020204" pitchFamily="34" charset="0"/>
                <a:cs typeface="Arial" panose="020B0604020202020204" pitchFamily="34" charset="0"/>
              </a:rPr>
              <a:t>Conclusiones</a:t>
            </a:r>
            <a:endParaRPr lang="es-MX" dirty="0"/>
          </a:p>
        </p:txBody>
      </p:sp>
      <p:sp>
        <p:nvSpPr>
          <p:cNvPr id="3" name="Marcador de contenido 2"/>
          <p:cNvSpPr>
            <a:spLocks noGrp="1"/>
          </p:cNvSpPr>
          <p:nvPr>
            <p:ph idx="1"/>
          </p:nvPr>
        </p:nvSpPr>
        <p:spPr>
          <a:xfrm>
            <a:off x="838200" y="1825625"/>
            <a:ext cx="10515600" cy="1806217"/>
          </a:xfrm>
          <a:ln>
            <a:solidFill>
              <a:schemeClr val="accent1">
                <a:lumMod val="75000"/>
              </a:schemeClr>
            </a:solidFill>
          </a:ln>
        </p:spPr>
        <p:txBody>
          <a:bodyPr>
            <a:normAutofit lnSpcReduction="10000"/>
          </a:bodyPr>
          <a:lstStyle/>
          <a:p>
            <a:pPr algn="just">
              <a:lnSpc>
                <a:spcPct val="110000"/>
              </a:lnSpc>
            </a:pPr>
            <a:r>
              <a:rPr lang="es-ES" sz="2000" dirty="0">
                <a:latin typeface="Arial" panose="020B0604020202020204" pitchFamily="34" charset="0"/>
                <a:ea typeface="Times New Roman" panose="02020603050405020304" pitchFamily="18" charset="0"/>
              </a:rPr>
              <a:t>El nivel de cumplimiento del reglamento vigente en los centros hospitalarios alcanzó un puntaje global de </a:t>
            </a:r>
            <a:r>
              <a:rPr lang="es-ES" sz="2000" dirty="0" smtClean="0">
                <a:latin typeface="Arial" panose="020B0604020202020204" pitchFamily="34" charset="0"/>
                <a:ea typeface="Times New Roman" panose="02020603050405020304" pitchFamily="18" charset="0"/>
              </a:rPr>
              <a:t>5.97</a:t>
            </a:r>
          </a:p>
          <a:p>
            <a:pPr algn="just">
              <a:lnSpc>
                <a:spcPct val="110000"/>
              </a:lnSpc>
            </a:pPr>
            <a:r>
              <a:rPr lang="es-ES" sz="2000" dirty="0">
                <a:latin typeface="Arial" panose="020B0604020202020204" pitchFamily="34" charset="0"/>
                <a:ea typeface="Times New Roman" panose="02020603050405020304" pitchFamily="18" charset="0"/>
              </a:rPr>
              <a:t>Una de las fases que menor puntaje alcanzó en la evaluación del nivel de cumplimiento del reglamento vigente fue la de almacenamiento intermedio con un puntaje global de 4.6 (deficiente</a:t>
            </a:r>
            <a:r>
              <a:rPr lang="es-ES" sz="2000" dirty="0" smtClean="0">
                <a:latin typeface="Arial" panose="020B0604020202020204" pitchFamily="34" charset="0"/>
                <a:ea typeface="Times New Roman" panose="02020603050405020304" pitchFamily="18" charset="0"/>
              </a:rPr>
              <a:t>)</a:t>
            </a:r>
          </a:p>
        </p:txBody>
      </p:sp>
      <p:pic>
        <p:nvPicPr>
          <p:cNvPr id="5" name="Imagen 4"/>
          <p:cNvPicPr>
            <a:picLocks noChangeAspect="1"/>
          </p:cNvPicPr>
          <p:nvPr/>
        </p:nvPicPr>
        <p:blipFill>
          <a:blip r:embed="rId2"/>
          <a:stretch>
            <a:fillRect/>
          </a:stretch>
        </p:blipFill>
        <p:spPr>
          <a:xfrm>
            <a:off x="1888247" y="3768622"/>
            <a:ext cx="2833353" cy="2812482"/>
          </a:xfrm>
          <a:prstGeom prst="rect">
            <a:avLst/>
          </a:prstGeom>
        </p:spPr>
      </p:pic>
      <p:pic>
        <p:nvPicPr>
          <p:cNvPr id="6" name="Imagen 5"/>
          <p:cNvPicPr>
            <a:picLocks noChangeAspect="1"/>
          </p:cNvPicPr>
          <p:nvPr/>
        </p:nvPicPr>
        <p:blipFill>
          <a:blip r:embed="rId3"/>
          <a:stretch>
            <a:fillRect/>
          </a:stretch>
        </p:blipFill>
        <p:spPr>
          <a:xfrm>
            <a:off x="5042593" y="3768622"/>
            <a:ext cx="2139932" cy="2812482"/>
          </a:xfrm>
          <a:prstGeom prst="rect">
            <a:avLst/>
          </a:prstGeom>
        </p:spPr>
      </p:pic>
      <p:sp>
        <p:nvSpPr>
          <p:cNvPr id="7" name="Rectángulo 6"/>
          <p:cNvSpPr/>
          <p:nvPr/>
        </p:nvSpPr>
        <p:spPr>
          <a:xfrm>
            <a:off x="3735442" y="6485490"/>
            <a:ext cx="4205960" cy="400110"/>
          </a:xfrm>
          <a:prstGeom prst="rect">
            <a:avLst/>
          </a:prstGeom>
        </p:spPr>
        <p:txBody>
          <a:bodyPr wrap="none">
            <a:spAutoFit/>
          </a:bodyPr>
          <a:lstStyle/>
          <a:p>
            <a:pPr lvl="0" indent="180340" algn="ctr">
              <a:lnSpc>
                <a:spcPct val="200000"/>
              </a:lnSpc>
            </a:pPr>
            <a:r>
              <a:rPr lang="es-ES" sz="1000" dirty="0">
                <a:solidFill>
                  <a:prstClr val="black"/>
                </a:solidFill>
                <a:latin typeface="Arial" panose="020B0604020202020204" pitchFamily="34" charset="0"/>
                <a:ea typeface="Times New Roman" panose="02020603050405020304" pitchFamily="18" charset="0"/>
              </a:rPr>
              <a:t>Fuente: Centros Hospitalarios seleccionados del Cantón Quito.2018</a:t>
            </a:r>
            <a:endParaRPr lang="es-MX" sz="1200" dirty="0">
              <a:solidFill>
                <a:prstClr val="black"/>
              </a:solidFill>
              <a:latin typeface="Arial" panose="020B0604020202020204" pitchFamily="34" charset="0"/>
              <a:ea typeface="Times New Roman" panose="02020603050405020304" pitchFamily="18" charset="0"/>
            </a:endParaRPr>
          </a:p>
        </p:txBody>
      </p:sp>
      <p:pic>
        <p:nvPicPr>
          <p:cNvPr id="8" name="Imagen 7"/>
          <p:cNvPicPr/>
          <p:nvPr/>
        </p:nvPicPr>
        <p:blipFill>
          <a:blip r:embed="rId4">
            <a:extLst>
              <a:ext uri="{28A0092B-C50C-407E-A947-70E740481C1C}">
                <a14:useLocalDpi xmlns:a14="http://schemas.microsoft.com/office/drawing/2010/main" val="0"/>
              </a:ext>
            </a:extLst>
          </a:blip>
          <a:srcRect/>
          <a:stretch>
            <a:fillRect/>
          </a:stretch>
        </p:blipFill>
        <p:spPr bwMode="auto">
          <a:xfrm>
            <a:off x="7503519" y="3798612"/>
            <a:ext cx="2091241" cy="2686877"/>
          </a:xfrm>
          <a:prstGeom prst="rect">
            <a:avLst/>
          </a:prstGeom>
          <a:noFill/>
          <a:ln>
            <a:noFill/>
          </a:ln>
        </p:spPr>
      </p:pic>
    </p:spTree>
    <p:extLst>
      <p:ext uri="{BB962C8B-B14F-4D97-AF65-F5344CB8AC3E}">
        <p14:creationId xmlns:p14="http://schemas.microsoft.com/office/powerpoint/2010/main" val="29161153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sz="2400" dirty="0">
                <a:solidFill>
                  <a:prstClr val="black"/>
                </a:solidFill>
                <a:latin typeface="Arial" panose="020B0604020202020204" pitchFamily="34" charset="0"/>
                <a:cs typeface="Arial" panose="020B0604020202020204" pitchFamily="34" charset="0"/>
              </a:rPr>
              <a:t>Conclusiones</a:t>
            </a:r>
            <a:endParaRPr lang="es-MX" dirty="0"/>
          </a:p>
        </p:txBody>
      </p:sp>
      <p:sp>
        <p:nvSpPr>
          <p:cNvPr id="3" name="Marcador de contenido 2"/>
          <p:cNvSpPr>
            <a:spLocks noGrp="1"/>
          </p:cNvSpPr>
          <p:nvPr>
            <p:ph idx="1"/>
          </p:nvPr>
        </p:nvSpPr>
        <p:spPr>
          <a:ln>
            <a:solidFill>
              <a:schemeClr val="accent1">
                <a:lumMod val="75000"/>
              </a:schemeClr>
            </a:solidFill>
          </a:ln>
        </p:spPr>
        <p:txBody>
          <a:bodyPr>
            <a:normAutofit/>
          </a:bodyPr>
          <a:lstStyle/>
          <a:p>
            <a:pPr lvl="0" algn="just">
              <a:lnSpc>
                <a:spcPct val="110000"/>
              </a:lnSpc>
            </a:pPr>
            <a:r>
              <a:rPr lang="es-ES" sz="2000" dirty="0">
                <a:solidFill>
                  <a:prstClr val="black"/>
                </a:solidFill>
                <a:latin typeface="Arial" panose="020B0604020202020204" pitchFamily="34" charset="0"/>
                <a:ea typeface="Times New Roman" panose="02020603050405020304" pitchFamily="18" charset="0"/>
              </a:rPr>
              <a:t>Pinchazos son los accidentes que más frecuentemente se presentaron durante el 2017 con un número total de 19 pinchazos producidos en las áreas críticas</a:t>
            </a:r>
            <a:r>
              <a:rPr lang="es-ES" sz="2000" dirty="0" smtClean="0">
                <a:solidFill>
                  <a:prstClr val="black"/>
                </a:solidFill>
                <a:latin typeface="Arial" panose="020B0604020202020204" pitchFamily="34" charset="0"/>
                <a:ea typeface="Times New Roman" panose="02020603050405020304" pitchFamily="18" charset="0"/>
              </a:rPr>
              <a:t>.</a:t>
            </a:r>
          </a:p>
          <a:p>
            <a:pPr marL="0" lvl="0" indent="0" algn="just">
              <a:lnSpc>
                <a:spcPct val="110000"/>
              </a:lnSpc>
              <a:buNone/>
            </a:pPr>
            <a:endParaRPr lang="es-ES" sz="2000" dirty="0">
              <a:solidFill>
                <a:prstClr val="black"/>
              </a:solidFill>
              <a:latin typeface="Arial" panose="020B0604020202020204" pitchFamily="34" charset="0"/>
              <a:ea typeface="Times New Roman" panose="02020603050405020304" pitchFamily="18" charset="0"/>
            </a:endParaRPr>
          </a:p>
          <a:p>
            <a:pPr lvl="0" algn="just">
              <a:lnSpc>
                <a:spcPct val="110000"/>
              </a:lnSpc>
            </a:pPr>
            <a:r>
              <a:rPr lang="es-ES" sz="2000" dirty="0">
                <a:solidFill>
                  <a:prstClr val="black"/>
                </a:solidFill>
                <a:latin typeface="Arial" panose="020B0604020202020204" pitchFamily="34" charset="0"/>
                <a:ea typeface="Calibri" panose="020F0502020204030204" pitchFamily="34" charset="0"/>
              </a:rPr>
              <a:t>Los responsables del departamento de seguridad y salud ocupacional indicaron que durante el 2017 no se reportaron enfermedades ocupacionales relacionadas con el manejo de desechos </a:t>
            </a:r>
            <a:r>
              <a:rPr lang="es-ES" sz="2000" dirty="0" smtClean="0">
                <a:solidFill>
                  <a:prstClr val="black"/>
                </a:solidFill>
                <a:latin typeface="Arial" panose="020B0604020202020204" pitchFamily="34" charset="0"/>
                <a:ea typeface="Calibri" panose="020F0502020204030204" pitchFamily="34" charset="0"/>
              </a:rPr>
              <a:t>sanitarios.</a:t>
            </a:r>
          </a:p>
          <a:p>
            <a:pPr marL="0" lvl="0" indent="0" algn="just">
              <a:lnSpc>
                <a:spcPct val="110000"/>
              </a:lnSpc>
              <a:buNone/>
            </a:pPr>
            <a:endParaRPr lang="es-ES" sz="2000" dirty="0">
              <a:latin typeface="Arial" panose="020B0604020202020204" pitchFamily="34" charset="0"/>
              <a:ea typeface="Calibri" panose="020F0502020204030204" pitchFamily="34" charset="0"/>
            </a:endParaRPr>
          </a:p>
          <a:p>
            <a:pPr lvl="0" algn="just">
              <a:lnSpc>
                <a:spcPct val="110000"/>
              </a:lnSpc>
            </a:pPr>
            <a:r>
              <a:rPr lang="es-ES" sz="2000" dirty="0" smtClean="0">
                <a:latin typeface="Arial" panose="020B0604020202020204" pitchFamily="34" charset="0"/>
                <a:ea typeface="Calibri" panose="020F0502020204030204" pitchFamily="34" charset="0"/>
              </a:rPr>
              <a:t>Un </a:t>
            </a:r>
            <a:r>
              <a:rPr lang="es-ES" sz="2000" dirty="0">
                <a:latin typeface="Arial" panose="020B0604020202020204" pitchFamily="34" charset="0"/>
                <a:ea typeface="Calibri" panose="020F0502020204030204" pitchFamily="34" charset="0"/>
              </a:rPr>
              <a:t>46% de los encuestados respondió que frecuentemente realiza reciclaje en su institución, sin embargo las instituciones no tienen establecido programas de reciclaje como específicos y bien estructurados, lo cual es una oportunidad de mejora para las instituciones estudiadas.</a:t>
            </a:r>
            <a:endParaRPr lang="es-MX" sz="2000" dirty="0">
              <a:latin typeface="Arial" panose="020B0604020202020204" pitchFamily="34" charset="0"/>
              <a:ea typeface="Calibri" panose="020F0502020204030204" pitchFamily="34" charset="0"/>
            </a:endParaRPr>
          </a:p>
          <a:p>
            <a:endParaRPr lang="es-MX" dirty="0"/>
          </a:p>
        </p:txBody>
      </p:sp>
    </p:spTree>
    <p:extLst>
      <p:ext uri="{BB962C8B-B14F-4D97-AF65-F5344CB8AC3E}">
        <p14:creationId xmlns:p14="http://schemas.microsoft.com/office/powerpoint/2010/main" val="26991751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BFD837-5BA6-4B26-B2A4-F71F1C1BC920}"/>
              </a:ext>
            </a:extLst>
          </p:cNvPr>
          <p:cNvSpPr>
            <a:spLocks noGrp="1"/>
          </p:cNvSpPr>
          <p:nvPr>
            <p:ph type="title"/>
          </p:nvPr>
        </p:nvSpPr>
        <p:spPr>
          <a:xfrm>
            <a:off x="683581" y="804519"/>
            <a:ext cx="10371273" cy="1049235"/>
          </a:xfrm>
        </p:spPr>
        <p:txBody>
          <a:bodyPr>
            <a:normAutofit/>
          </a:bodyPr>
          <a:lstStyle/>
          <a:p>
            <a:r>
              <a:rPr lang="es-EC" sz="2400" dirty="0" smtClean="0">
                <a:latin typeface="Arial" panose="020B0604020202020204" pitchFamily="34" charset="0"/>
                <a:cs typeface="Arial" panose="020B0604020202020204" pitchFamily="34" charset="0"/>
              </a:rPr>
              <a:t>Capítulo 5. Propuesta </a:t>
            </a:r>
            <a:endParaRPr lang="en-US" sz="24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1FB0B8D1-47C3-4047-B4E4-4F55C5323005}"/>
              </a:ext>
            </a:extLst>
          </p:cNvPr>
          <p:cNvSpPr>
            <a:spLocks noGrp="1"/>
          </p:cNvSpPr>
          <p:nvPr>
            <p:ph idx="1"/>
          </p:nvPr>
        </p:nvSpPr>
        <p:spPr>
          <a:xfrm>
            <a:off x="901521" y="2183158"/>
            <a:ext cx="9362941" cy="3450613"/>
          </a:xfrm>
          <a:ln>
            <a:solidFill>
              <a:srgbClr val="0070C0"/>
            </a:solidFill>
          </a:ln>
        </p:spPr>
        <p:txBody>
          <a:bodyPr>
            <a:normAutofit/>
          </a:bodyPr>
          <a:lstStyle/>
          <a:p>
            <a:pPr indent="180340" algn="just">
              <a:lnSpc>
                <a:spcPct val="200000"/>
              </a:lnSpc>
              <a:spcAft>
                <a:spcPts val="800"/>
              </a:spcAft>
            </a:pPr>
            <a:r>
              <a:rPr lang="es-ES" sz="2300" dirty="0">
                <a:latin typeface="Arial" panose="020B0604020202020204" pitchFamily="34" charset="0"/>
                <a:ea typeface="Times New Roman" panose="02020603050405020304" pitchFamily="18" charset="0"/>
              </a:rPr>
              <a:t>Plan de mejora para el manejo de desechos sanitarios en Centros hospitalarios seleccionados del Cantón Quito, en base a los resultados obtenidos en la investigación realizada.</a:t>
            </a:r>
            <a:endParaRPr lang="en-US" sz="2300" dirty="0">
              <a:latin typeface="Arial" panose="020B0604020202020204" pitchFamily="34" charset="0"/>
              <a:ea typeface="Times New Roman" panose="02020603050405020304" pitchFamily="18" charset="0"/>
            </a:endParaRPr>
          </a:p>
          <a:p>
            <a:endParaRPr lang="en-US" dirty="0"/>
          </a:p>
        </p:txBody>
      </p:sp>
    </p:spTree>
    <p:extLst>
      <p:ext uri="{BB962C8B-B14F-4D97-AF65-F5344CB8AC3E}">
        <p14:creationId xmlns:p14="http://schemas.microsoft.com/office/powerpoint/2010/main" val="7569158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B0DBC9-E870-4CD3-983F-D8F61698CE52}"/>
              </a:ext>
            </a:extLst>
          </p:cNvPr>
          <p:cNvSpPr>
            <a:spLocks noGrp="1"/>
          </p:cNvSpPr>
          <p:nvPr>
            <p:ph type="title"/>
          </p:nvPr>
        </p:nvSpPr>
        <p:spPr>
          <a:xfrm>
            <a:off x="1107584" y="257577"/>
            <a:ext cx="3360907" cy="669702"/>
          </a:xfrm>
        </p:spPr>
        <p:txBody>
          <a:bodyPr>
            <a:normAutofit fontScale="90000"/>
          </a:bodyPr>
          <a:lstStyle/>
          <a:p>
            <a:r>
              <a:rPr lang="es-EC" sz="2400" dirty="0"/>
              <a:t/>
            </a:r>
            <a:br>
              <a:rPr lang="es-EC" sz="2400" dirty="0"/>
            </a:br>
            <a:r>
              <a:rPr lang="es-EC" sz="2400" dirty="0"/>
              <a:t/>
            </a:r>
            <a:br>
              <a:rPr lang="es-EC" sz="2400" dirty="0"/>
            </a:br>
            <a:r>
              <a:rPr lang="es-EC" sz="2700" dirty="0" smtClean="0">
                <a:solidFill>
                  <a:prstClr val="black"/>
                </a:solidFill>
                <a:latin typeface="Arial" panose="020B0604020202020204" pitchFamily="34" charset="0"/>
                <a:cs typeface="Arial" panose="020B0604020202020204" pitchFamily="34" charset="0"/>
              </a:rPr>
              <a:t>Capítulo 5. Propuesta </a:t>
            </a:r>
            <a:r>
              <a:rPr lang="es-EC" sz="2400" dirty="0" smtClean="0">
                <a:solidFill>
                  <a:prstClr val="black"/>
                </a:solidFill>
                <a:latin typeface="Arial" panose="020B0604020202020204" pitchFamily="34" charset="0"/>
                <a:cs typeface="Arial" panose="020B0604020202020204" pitchFamily="34" charset="0"/>
              </a:rPr>
              <a:t/>
            </a:r>
            <a:br>
              <a:rPr lang="es-EC" sz="2400" dirty="0" smtClean="0">
                <a:solidFill>
                  <a:prstClr val="black"/>
                </a:solidFill>
                <a:latin typeface="Arial" panose="020B0604020202020204" pitchFamily="34" charset="0"/>
                <a:cs typeface="Arial" panose="020B0604020202020204" pitchFamily="34" charset="0"/>
              </a:rPr>
            </a:br>
            <a:r>
              <a:rPr lang="es-EC" sz="2400" dirty="0" smtClean="0">
                <a:solidFill>
                  <a:prstClr val="black"/>
                </a:solidFill>
                <a:latin typeface="Arial" panose="020B0604020202020204" pitchFamily="34" charset="0"/>
                <a:cs typeface="Arial" panose="020B0604020202020204" pitchFamily="34" charset="0"/>
              </a:rPr>
              <a:t/>
            </a:r>
            <a:br>
              <a:rPr lang="es-EC" sz="2400" dirty="0" smtClean="0">
                <a:solidFill>
                  <a:prstClr val="black"/>
                </a:solidFill>
                <a:latin typeface="Arial" panose="020B0604020202020204" pitchFamily="34" charset="0"/>
                <a:cs typeface="Arial" panose="020B0604020202020204" pitchFamily="34" charset="0"/>
              </a:rPr>
            </a:br>
            <a:endParaRPr lang="en-US" sz="2400" dirty="0"/>
          </a:p>
        </p:txBody>
      </p:sp>
      <p:sp>
        <p:nvSpPr>
          <p:cNvPr id="3" name="Content Placeholder 2">
            <a:extLst>
              <a:ext uri="{FF2B5EF4-FFF2-40B4-BE49-F238E27FC236}">
                <a16:creationId xmlns:a16="http://schemas.microsoft.com/office/drawing/2014/main" xmlns="" id="{EB44BE45-FFE1-48EA-AE87-20DE636BD0AA}"/>
              </a:ext>
            </a:extLst>
          </p:cNvPr>
          <p:cNvSpPr>
            <a:spLocks noGrp="1"/>
          </p:cNvSpPr>
          <p:nvPr>
            <p:ph idx="1"/>
          </p:nvPr>
        </p:nvSpPr>
        <p:spPr>
          <a:xfrm>
            <a:off x="1107584" y="1808607"/>
            <a:ext cx="3940934" cy="502276"/>
          </a:xfrm>
        </p:spPr>
        <p:txBody>
          <a:bodyPr>
            <a:normAutofit/>
          </a:bodyPr>
          <a:lstStyle/>
          <a:p>
            <a:r>
              <a:rPr lang="es-EC" sz="2000" dirty="0" smtClean="0">
                <a:latin typeface="Arial" panose="020B0604020202020204" pitchFamily="34" charset="0"/>
                <a:cs typeface="Arial" panose="020B0604020202020204" pitchFamily="34" charset="0"/>
              </a:rPr>
              <a:t>Justificación y fundamentación </a:t>
            </a:r>
          </a:p>
          <a:p>
            <a:endParaRPr lang="en-US" dirty="0"/>
          </a:p>
        </p:txBody>
      </p:sp>
      <p:graphicFrame>
        <p:nvGraphicFramePr>
          <p:cNvPr id="6" name="Diagram 5">
            <a:extLst>
              <a:ext uri="{FF2B5EF4-FFF2-40B4-BE49-F238E27FC236}">
                <a16:creationId xmlns:a16="http://schemas.microsoft.com/office/drawing/2014/main" xmlns="" id="{817ABD5E-5B09-4A9F-812F-28BDDC754B9A}"/>
              </a:ext>
            </a:extLst>
          </p:cNvPr>
          <p:cNvGraphicFramePr/>
          <p:nvPr>
            <p:extLst>
              <p:ext uri="{D42A27DB-BD31-4B8C-83A1-F6EECF244321}">
                <p14:modId xmlns:p14="http://schemas.microsoft.com/office/powerpoint/2010/main" val="721197178"/>
              </p:ext>
            </p:extLst>
          </p:nvPr>
        </p:nvGraphicFramePr>
        <p:xfrm>
          <a:off x="1223493" y="2524259"/>
          <a:ext cx="10109915" cy="36124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0215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E10DC6-94D5-4AEB-A74E-919C08FB7FCB}"/>
              </a:ext>
            </a:extLst>
          </p:cNvPr>
          <p:cNvSpPr>
            <a:spLocks noGrp="1"/>
          </p:cNvSpPr>
          <p:nvPr>
            <p:ph type="title"/>
          </p:nvPr>
        </p:nvSpPr>
        <p:spPr>
          <a:xfrm>
            <a:off x="611563" y="1171978"/>
            <a:ext cx="3925910" cy="632634"/>
          </a:xfrm>
        </p:spPr>
        <p:txBody>
          <a:bodyPr>
            <a:normAutofit/>
          </a:bodyPr>
          <a:lstStyle/>
          <a:p>
            <a:pPr algn="ctr"/>
            <a:r>
              <a:rPr lang="es-ES" sz="2000" cap="none" dirty="0">
                <a:solidFill>
                  <a:prstClr val="black"/>
                </a:solidFill>
                <a:latin typeface="Arial" panose="020B0604020202020204" pitchFamily="34" charset="0"/>
              </a:rPr>
              <a:t>Justificación y Fundamentación </a:t>
            </a:r>
            <a:endParaRPr lang="en-US" sz="2000" dirty="0"/>
          </a:p>
        </p:txBody>
      </p:sp>
      <p:graphicFrame>
        <p:nvGraphicFramePr>
          <p:cNvPr id="4" name="Content Placeholder 3">
            <a:extLst>
              <a:ext uri="{FF2B5EF4-FFF2-40B4-BE49-F238E27FC236}">
                <a16:creationId xmlns:a16="http://schemas.microsoft.com/office/drawing/2014/main" xmlns="" id="{B20B860A-A166-4070-8214-7AD5E45CA820}"/>
              </a:ext>
            </a:extLst>
          </p:cNvPr>
          <p:cNvGraphicFramePr>
            <a:graphicFrameLocks noGrp="1"/>
          </p:cNvGraphicFramePr>
          <p:nvPr>
            <p:ph idx="1"/>
            <p:extLst>
              <p:ext uri="{D42A27DB-BD31-4B8C-83A1-F6EECF244321}">
                <p14:modId xmlns:p14="http://schemas.microsoft.com/office/powerpoint/2010/main" val="1736330344"/>
              </p:ext>
            </p:extLst>
          </p:nvPr>
        </p:nvGraphicFramePr>
        <p:xfrm>
          <a:off x="611563" y="2302068"/>
          <a:ext cx="11150354" cy="3931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p:cNvSpPr/>
          <p:nvPr/>
        </p:nvSpPr>
        <p:spPr>
          <a:xfrm>
            <a:off x="611563" y="340888"/>
            <a:ext cx="3248005" cy="461665"/>
          </a:xfrm>
          <a:prstGeom prst="rect">
            <a:avLst/>
          </a:prstGeom>
        </p:spPr>
        <p:txBody>
          <a:bodyPr wrap="none">
            <a:spAutoFit/>
          </a:bodyPr>
          <a:lstStyle/>
          <a:p>
            <a:r>
              <a:rPr lang="es-EC" sz="2400" dirty="0">
                <a:solidFill>
                  <a:prstClr val="black"/>
                </a:solidFill>
                <a:latin typeface="Arial" panose="020B0604020202020204" pitchFamily="34" charset="0"/>
                <a:cs typeface="Arial" panose="020B0604020202020204" pitchFamily="34" charset="0"/>
              </a:rPr>
              <a:t>Capítulo 5. Propuesta </a:t>
            </a:r>
            <a:endParaRPr lang="es-MX" sz="2400" dirty="0"/>
          </a:p>
        </p:txBody>
      </p:sp>
    </p:spTree>
    <p:extLst>
      <p:ext uri="{BB962C8B-B14F-4D97-AF65-F5344CB8AC3E}">
        <p14:creationId xmlns:p14="http://schemas.microsoft.com/office/powerpoint/2010/main" val="5272195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3839BC-FAE1-47AF-B367-CF9122812C7C}"/>
              </a:ext>
            </a:extLst>
          </p:cNvPr>
          <p:cNvSpPr>
            <a:spLocks noGrp="1"/>
          </p:cNvSpPr>
          <p:nvPr>
            <p:ph type="title"/>
          </p:nvPr>
        </p:nvSpPr>
        <p:spPr>
          <a:xfrm>
            <a:off x="804746" y="1071969"/>
            <a:ext cx="9766966" cy="639076"/>
          </a:xfrm>
        </p:spPr>
        <p:txBody>
          <a:bodyPr>
            <a:normAutofit/>
          </a:bodyPr>
          <a:lstStyle/>
          <a:p>
            <a:r>
              <a:rPr lang="es-EC" sz="2400" cap="none" dirty="0">
                <a:latin typeface="Arial" panose="020B0604020202020204" pitchFamily="34" charset="0"/>
                <a:cs typeface="Arial" panose="020B0604020202020204" pitchFamily="34" charset="0"/>
              </a:rPr>
              <a:t>     </a:t>
            </a:r>
            <a:r>
              <a:rPr lang="es-EC" sz="2400" cap="none" dirty="0" smtClean="0">
                <a:latin typeface="Arial" panose="020B0604020202020204" pitchFamily="34" charset="0"/>
                <a:cs typeface="Arial" panose="020B0604020202020204" pitchFamily="34" charset="0"/>
              </a:rPr>
              <a:t>Objetivo </a:t>
            </a:r>
            <a:r>
              <a:rPr lang="es-EC" sz="2400" cap="none" dirty="0">
                <a:latin typeface="Arial" panose="020B0604020202020204" pitchFamily="34" charset="0"/>
                <a:cs typeface="Arial" panose="020B0604020202020204" pitchFamily="34" charset="0"/>
              </a:rPr>
              <a:t>general                     </a:t>
            </a:r>
            <a:r>
              <a:rPr lang="es-EC" sz="2400" cap="none" dirty="0" smtClean="0">
                <a:latin typeface="Arial" panose="020B0604020202020204" pitchFamily="34" charset="0"/>
                <a:cs typeface="Arial" panose="020B0604020202020204" pitchFamily="34" charset="0"/>
              </a:rPr>
              <a:t>              </a:t>
            </a:r>
            <a:r>
              <a:rPr lang="es-EC" sz="2400" cap="none" dirty="0">
                <a:latin typeface="Arial" panose="020B0604020202020204" pitchFamily="34" charset="0"/>
                <a:cs typeface="Arial" panose="020B0604020202020204" pitchFamily="34" charset="0"/>
              </a:rPr>
              <a:t>Objetivos específicos </a:t>
            </a:r>
            <a:endParaRPr lang="en-US" sz="2400" cap="none"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CF2EE314-C2B6-4D72-BCEE-D9EA126E4E72}"/>
              </a:ext>
            </a:extLst>
          </p:cNvPr>
          <p:cNvSpPr>
            <a:spLocks noGrp="1"/>
          </p:cNvSpPr>
          <p:nvPr>
            <p:ph sz="half" idx="1"/>
          </p:nvPr>
        </p:nvSpPr>
        <p:spPr>
          <a:xfrm>
            <a:off x="625958" y="2017343"/>
            <a:ext cx="4280893" cy="2915265"/>
          </a:xfrm>
        </p:spPr>
        <p:txBody>
          <a:bodyPr>
            <a:normAutofit/>
          </a:bodyPr>
          <a:lstStyle/>
          <a:p>
            <a:pPr indent="180340" algn="just">
              <a:lnSpc>
                <a:spcPct val="200000"/>
              </a:lnSpc>
              <a:spcAft>
                <a:spcPts val="800"/>
              </a:spcAft>
            </a:pPr>
            <a:r>
              <a:rPr lang="es-ES" sz="1400" dirty="0">
                <a:latin typeface="Arial" panose="020B0604020202020204" pitchFamily="34" charset="0"/>
                <a:ea typeface="Times New Roman" panose="02020603050405020304" pitchFamily="18" charset="0"/>
              </a:rPr>
              <a:t>Plan de mejora para el manejo de desechos sanitarios en Centros hospitalarios seleccionados del Cantón Quito, en base a los resultados obtenidos en la investigación realizada</a:t>
            </a:r>
            <a:r>
              <a:rPr lang="es-ES" sz="1400" dirty="0" smtClean="0">
                <a:latin typeface="Arial" panose="020B0604020202020204" pitchFamily="34" charset="0"/>
                <a:ea typeface="Times New Roman" panose="02020603050405020304" pitchFamily="18" charset="0"/>
              </a:rPr>
              <a:t>.</a:t>
            </a:r>
            <a:endParaRPr lang="en-US" sz="1400" dirty="0">
              <a:latin typeface="Arial" panose="020B0604020202020204" pitchFamily="34" charset="0"/>
              <a:ea typeface="Times New Roman" panose="02020603050405020304" pitchFamily="18" charset="0"/>
            </a:endParaRPr>
          </a:p>
        </p:txBody>
      </p:sp>
      <p:sp>
        <p:nvSpPr>
          <p:cNvPr id="4" name="Content Placeholder 3">
            <a:extLst>
              <a:ext uri="{FF2B5EF4-FFF2-40B4-BE49-F238E27FC236}">
                <a16:creationId xmlns:a16="http://schemas.microsoft.com/office/drawing/2014/main" xmlns="" id="{9A07A21F-1193-481D-80CE-3940713E3847}"/>
              </a:ext>
            </a:extLst>
          </p:cNvPr>
          <p:cNvSpPr>
            <a:spLocks noGrp="1"/>
          </p:cNvSpPr>
          <p:nvPr>
            <p:ph sz="half" idx="2"/>
          </p:nvPr>
        </p:nvSpPr>
        <p:spPr>
          <a:xfrm>
            <a:off x="5551544" y="2017343"/>
            <a:ext cx="6408636" cy="4840656"/>
          </a:xfrm>
        </p:spPr>
        <p:txBody>
          <a:bodyPr>
            <a:noAutofit/>
          </a:bodyPr>
          <a:lstStyle/>
          <a:p>
            <a:pPr lvl="0" algn="just"/>
            <a:r>
              <a:rPr lang="es-ES" sz="1600" dirty="0">
                <a:latin typeface="Arial" panose="020B0604020202020204" pitchFamily="34" charset="0"/>
                <a:cs typeface="Arial" panose="020B0604020202020204" pitchFamily="34" charset="0"/>
              </a:rPr>
              <a:t>Definir los principales temas de capacitación que las instituciones de salud deberían incluir en sus programas de capacitación anual.</a:t>
            </a:r>
            <a:endParaRPr lang="en-US" sz="1600" dirty="0">
              <a:latin typeface="Arial" panose="020B0604020202020204" pitchFamily="34" charset="0"/>
              <a:cs typeface="Arial" panose="020B0604020202020204" pitchFamily="34" charset="0"/>
            </a:endParaRPr>
          </a:p>
          <a:p>
            <a:pPr lvl="0" algn="just"/>
            <a:r>
              <a:rPr lang="es-ES" sz="1600" dirty="0">
                <a:latin typeface="Arial" panose="020B0604020202020204" pitchFamily="34" charset="0"/>
                <a:cs typeface="Arial" panose="020B0604020202020204" pitchFamily="34" charset="0"/>
              </a:rPr>
              <a:t>Definir los indicadores para la evaluación de los planes de capacitación.</a:t>
            </a:r>
            <a:endParaRPr lang="en-US" sz="1600" dirty="0">
              <a:latin typeface="Arial" panose="020B0604020202020204" pitchFamily="34" charset="0"/>
              <a:cs typeface="Arial" panose="020B0604020202020204" pitchFamily="34" charset="0"/>
            </a:endParaRPr>
          </a:p>
          <a:p>
            <a:pPr lvl="0" algn="just"/>
            <a:r>
              <a:rPr lang="es-ES" sz="1600" dirty="0">
                <a:latin typeface="Arial" panose="020B0604020202020204" pitchFamily="34" charset="0"/>
                <a:cs typeface="Arial" panose="020B0604020202020204" pitchFamily="34" charset="0"/>
              </a:rPr>
              <a:t>Establecer lineamientos para optimizar el uso de los recipientes para cortopunzantes que tienen incorporado el sistema de separación de agujas.</a:t>
            </a:r>
            <a:endParaRPr lang="en-US" sz="1600" dirty="0">
              <a:latin typeface="Arial" panose="020B0604020202020204" pitchFamily="34" charset="0"/>
              <a:cs typeface="Arial" panose="020B0604020202020204" pitchFamily="34" charset="0"/>
            </a:endParaRPr>
          </a:p>
          <a:p>
            <a:pPr lvl="0" algn="just"/>
            <a:r>
              <a:rPr lang="es-ES" sz="1600" dirty="0">
                <a:latin typeface="Arial" panose="020B0604020202020204" pitchFamily="34" charset="0"/>
                <a:cs typeface="Arial" panose="020B0604020202020204" pitchFamily="34" charset="0"/>
              </a:rPr>
              <a:t>Establecer lineamientos que promuevan la estandarización de colores de los tachos de basura a fin de evitar confusiones al momento de realizar la clasificación de los desechos.</a:t>
            </a:r>
            <a:endParaRPr lang="en-US" sz="1600" dirty="0">
              <a:latin typeface="Arial" panose="020B0604020202020204" pitchFamily="34" charset="0"/>
              <a:cs typeface="Arial" panose="020B0604020202020204" pitchFamily="34" charset="0"/>
            </a:endParaRPr>
          </a:p>
          <a:p>
            <a:pPr lvl="0" algn="just"/>
            <a:r>
              <a:rPr lang="es-ES" sz="1600" dirty="0">
                <a:latin typeface="Arial" panose="020B0604020202020204" pitchFamily="34" charset="0"/>
                <a:cs typeface="Arial" panose="020B0604020202020204" pitchFamily="34" charset="0"/>
              </a:rPr>
              <a:t>Establecer lineamientos para la creación de programas de reciclaje institucional.</a:t>
            </a:r>
            <a:endParaRPr lang="en-US" sz="1600" dirty="0">
              <a:latin typeface="Arial" panose="020B0604020202020204" pitchFamily="34" charset="0"/>
              <a:cs typeface="Arial" panose="020B0604020202020204" pitchFamily="34" charset="0"/>
            </a:endParaRPr>
          </a:p>
          <a:p>
            <a:pPr lvl="0" algn="just"/>
            <a:r>
              <a:rPr lang="es-ES" sz="1600" dirty="0">
                <a:latin typeface="Arial" panose="020B0604020202020204" pitchFamily="34" charset="0"/>
                <a:cs typeface="Arial" panose="020B0604020202020204" pitchFamily="34" charset="0"/>
              </a:rPr>
              <a:t>Definir los lineamientos que permitan a las instituciones de salud realizar la evaluación del servicio prestado por las empresas de limpieza.</a:t>
            </a:r>
            <a:endParaRPr lang="en-US" sz="1600" dirty="0">
              <a:latin typeface="Arial" panose="020B0604020202020204" pitchFamily="34" charset="0"/>
              <a:cs typeface="Arial" panose="020B0604020202020204" pitchFamily="34" charset="0"/>
            </a:endParaRPr>
          </a:p>
          <a:p>
            <a:pPr algn="just"/>
            <a:r>
              <a:rPr lang="es-ES" sz="1600" dirty="0">
                <a:latin typeface="Arial" panose="020B0604020202020204" pitchFamily="34" charset="0"/>
                <a:cs typeface="Arial" panose="020B0604020202020204" pitchFamily="34" charset="0"/>
              </a:rPr>
              <a:t>Describir las especificaciones técnicas establecidas para los almacenamientos intermedios en las áreas críticas</a:t>
            </a:r>
            <a:endParaRPr lang="en-US" sz="1600" dirty="0">
              <a:latin typeface="Arial" panose="020B0604020202020204" pitchFamily="34" charset="0"/>
              <a:cs typeface="Arial" panose="020B0604020202020204" pitchFamily="34" charset="0"/>
            </a:endParaRPr>
          </a:p>
        </p:txBody>
      </p:sp>
      <p:sp>
        <p:nvSpPr>
          <p:cNvPr id="5" name="Rectángulo 4"/>
          <p:cNvSpPr/>
          <p:nvPr/>
        </p:nvSpPr>
        <p:spPr>
          <a:xfrm>
            <a:off x="804746" y="564138"/>
            <a:ext cx="3248005" cy="461665"/>
          </a:xfrm>
          <a:prstGeom prst="rect">
            <a:avLst/>
          </a:prstGeom>
        </p:spPr>
        <p:txBody>
          <a:bodyPr wrap="none">
            <a:spAutoFit/>
          </a:bodyPr>
          <a:lstStyle/>
          <a:p>
            <a:pPr lvl="0"/>
            <a:r>
              <a:rPr lang="es-EC" sz="2400" dirty="0">
                <a:solidFill>
                  <a:prstClr val="black"/>
                </a:solidFill>
                <a:latin typeface="Arial" panose="020B0604020202020204" pitchFamily="34" charset="0"/>
                <a:cs typeface="Arial" panose="020B0604020202020204" pitchFamily="34" charset="0"/>
              </a:rPr>
              <a:t>Capítulo 5. Propuesta </a:t>
            </a:r>
            <a:endParaRPr lang="es-MX" sz="2400" dirty="0">
              <a:solidFill>
                <a:prstClr val="black"/>
              </a:solidFill>
            </a:endParaRPr>
          </a:p>
        </p:txBody>
      </p:sp>
    </p:spTree>
    <p:extLst>
      <p:ext uri="{BB962C8B-B14F-4D97-AF65-F5344CB8AC3E}">
        <p14:creationId xmlns:p14="http://schemas.microsoft.com/office/powerpoint/2010/main" val="154932858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6B9637-A674-42C0-8496-BB9EB3FCFD60}"/>
              </a:ext>
            </a:extLst>
          </p:cNvPr>
          <p:cNvSpPr>
            <a:spLocks noGrp="1"/>
          </p:cNvSpPr>
          <p:nvPr>
            <p:ph type="title"/>
          </p:nvPr>
        </p:nvSpPr>
        <p:spPr>
          <a:xfrm>
            <a:off x="457017" y="1094703"/>
            <a:ext cx="2742825" cy="617382"/>
          </a:xfrm>
        </p:spPr>
        <p:txBody>
          <a:bodyPr>
            <a:normAutofit/>
          </a:bodyPr>
          <a:lstStyle/>
          <a:p>
            <a:r>
              <a:rPr lang="es-EC" sz="1800" dirty="0" smtClean="0">
                <a:latin typeface="Arial" panose="020B0604020202020204" pitchFamily="34" charset="0"/>
                <a:cs typeface="Arial" panose="020B0604020202020204" pitchFamily="34" charset="0"/>
              </a:rPr>
              <a:t>Plan de ejecución </a:t>
            </a:r>
            <a:endParaRPr lang="en-US" sz="1800" dirty="0">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xmlns="" id="{3C866649-49EA-4B07-BA75-F97C61452C4F}"/>
              </a:ext>
            </a:extLst>
          </p:cNvPr>
          <p:cNvGraphicFramePr>
            <a:graphicFrameLocks noGrp="1"/>
          </p:cNvGraphicFramePr>
          <p:nvPr>
            <p:extLst>
              <p:ext uri="{D42A27DB-BD31-4B8C-83A1-F6EECF244321}">
                <p14:modId xmlns:p14="http://schemas.microsoft.com/office/powerpoint/2010/main" val="76047191"/>
              </p:ext>
            </p:extLst>
          </p:nvPr>
        </p:nvGraphicFramePr>
        <p:xfrm>
          <a:off x="785610" y="1712085"/>
          <a:ext cx="11127348" cy="4881898"/>
        </p:xfrm>
        <a:graphic>
          <a:graphicData uri="http://schemas.openxmlformats.org/drawingml/2006/table">
            <a:tbl>
              <a:tblPr firstRow="1" bandRow="1">
                <a:tableStyleId>{5C22544A-7EE6-4342-B048-85BDC9FD1C3A}</a:tableStyleId>
              </a:tblPr>
              <a:tblGrid>
                <a:gridCol w="2081112">
                  <a:extLst>
                    <a:ext uri="{9D8B030D-6E8A-4147-A177-3AD203B41FA5}">
                      <a16:colId xmlns:a16="http://schemas.microsoft.com/office/drawing/2014/main" xmlns="" val="1133360939"/>
                    </a:ext>
                  </a:extLst>
                </a:gridCol>
                <a:gridCol w="4053960">
                  <a:extLst>
                    <a:ext uri="{9D8B030D-6E8A-4147-A177-3AD203B41FA5}">
                      <a16:colId xmlns:a16="http://schemas.microsoft.com/office/drawing/2014/main" xmlns="" val="2765429988"/>
                    </a:ext>
                  </a:extLst>
                </a:gridCol>
                <a:gridCol w="1428980">
                  <a:extLst>
                    <a:ext uri="{9D8B030D-6E8A-4147-A177-3AD203B41FA5}">
                      <a16:colId xmlns:a16="http://schemas.microsoft.com/office/drawing/2014/main" xmlns="" val="2372089374"/>
                    </a:ext>
                  </a:extLst>
                </a:gridCol>
                <a:gridCol w="1868669">
                  <a:extLst>
                    <a:ext uri="{9D8B030D-6E8A-4147-A177-3AD203B41FA5}">
                      <a16:colId xmlns:a16="http://schemas.microsoft.com/office/drawing/2014/main" xmlns="" val="657808574"/>
                    </a:ext>
                  </a:extLst>
                </a:gridCol>
                <a:gridCol w="1694627">
                  <a:extLst>
                    <a:ext uri="{9D8B030D-6E8A-4147-A177-3AD203B41FA5}">
                      <a16:colId xmlns:a16="http://schemas.microsoft.com/office/drawing/2014/main" xmlns="" val="2530660256"/>
                    </a:ext>
                  </a:extLst>
                </a:gridCol>
              </a:tblGrid>
              <a:tr h="799216">
                <a:tc>
                  <a:txBody>
                    <a:bodyPr/>
                    <a:lstStyle/>
                    <a:p>
                      <a:pPr algn="ctr"/>
                      <a:endParaRPr lang="es-EC" sz="1600" b="0" dirty="0" smtClean="0">
                        <a:latin typeface="Arial" panose="020B0604020202020204" pitchFamily="34" charset="0"/>
                        <a:cs typeface="Arial" panose="020B0604020202020204" pitchFamily="34" charset="0"/>
                      </a:endParaRPr>
                    </a:p>
                    <a:p>
                      <a:pPr algn="ctr"/>
                      <a:r>
                        <a:rPr lang="es-EC" sz="1600" b="0" dirty="0" smtClean="0">
                          <a:latin typeface="Arial" panose="020B0604020202020204" pitchFamily="34" charset="0"/>
                          <a:cs typeface="Arial" panose="020B0604020202020204" pitchFamily="34" charset="0"/>
                        </a:rPr>
                        <a:t>ESTRATEGIA </a:t>
                      </a:r>
                      <a:endParaRPr lang="en-US" sz="1600" b="0" dirty="0">
                        <a:latin typeface="Arial" panose="020B0604020202020204" pitchFamily="34" charset="0"/>
                        <a:cs typeface="Arial" panose="020B0604020202020204" pitchFamily="34" charset="0"/>
                      </a:endParaRPr>
                    </a:p>
                  </a:txBody>
                  <a:tcPr/>
                </a:tc>
                <a:tc>
                  <a:txBody>
                    <a:bodyPr/>
                    <a:lstStyle/>
                    <a:p>
                      <a:pPr algn="ctr"/>
                      <a:endParaRPr lang="es-EC" sz="1600" b="0" dirty="0" smtClean="0">
                        <a:latin typeface="Arial" panose="020B0604020202020204" pitchFamily="34" charset="0"/>
                        <a:cs typeface="Arial" panose="020B0604020202020204" pitchFamily="34" charset="0"/>
                      </a:endParaRPr>
                    </a:p>
                    <a:p>
                      <a:pPr algn="ctr"/>
                      <a:r>
                        <a:rPr lang="es-EC" sz="1600" b="0" dirty="0" smtClean="0">
                          <a:latin typeface="Arial" panose="020B0604020202020204" pitchFamily="34" charset="0"/>
                          <a:cs typeface="Arial" panose="020B0604020202020204" pitchFamily="34" charset="0"/>
                        </a:rPr>
                        <a:t>ACTIVIDAD </a:t>
                      </a:r>
                      <a:endParaRPr lang="en-US" sz="1600" b="0" dirty="0">
                        <a:latin typeface="Arial" panose="020B0604020202020204" pitchFamily="34" charset="0"/>
                        <a:cs typeface="Arial" panose="020B0604020202020204" pitchFamily="34" charset="0"/>
                      </a:endParaRPr>
                    </a:p>
                  </a:txBody>
                  <a:tcPr/>
                </a:tc>
                <a:tc>
                  <a:txBody>
                    <a:bodyPr/>
                    <a:lstStyle/>
                    <a:p>
                      <a:pPr algn="ctr"/>
                      <a:endParaRPr lang="es-EC" sz="1600" b="0" dirty="0" smtClean="0">
                        <a:latin typeface="Arial" panose="020B0604020202020204" pitchFamily="34" charset="0"/>
                        <a:cs typeface="Arial" panose="020B0604020202020204" pitchFamily="34" charset="0"/>
                      </a:endParaRPr>
                    </a:p>
                    <a:p>
                      <a:pPr algn="ctr"/>
                      <a:r>
                        <a:rPr lang="es-EC" sz="1600" b="0" dirty="0" smtClean="0">
                          <a:latin typeface="Arial" panose="020B0604020202020204" pitchFamily="34" charset="0"/>
                          <a:cs typeface="Arial" panose="020B0604020202020204" pitchFamily="34" charset="0"/>
                        </a:rPr>
                        <a:t>INDICADOR </a:t>
                      </a:r>
                      <a:endParaRPr lang="en-US" sz="1600" b="0" dirty="0">
                        <a:latin typeface="Arial" panose="020B0604020202020204" pitchFamily="34" charset="0"/>
                        <a:cs typeface="Arial" panose="020B0604020202020204" pitchFamily="34" charset="0"/>
                      </a:endParaRPr>
                    </a:p>
                  </a:txBody>
                  <a:tcPr/>
                </a:tc>
                <a:tc>
                  <a:txBody>
                    <a:bodyPr/>
                    <a:lstStyle/>
                    <a:p>
                      <a:pPr algn="ctr"/>
                      <a:endParaRPr lang="es-EC" sz="1600" b="0" dirty="0" smtClean="0">
                        <a:latin typeface="Arial" panose="020B0604020202020204" pitchFamily="34" charset="0"/>
                        <a:cs typeface="Arial" panose="020B0604020202020204" pitchFamily="34" charset="0"/>
                      </a:endParaRPr>
                    </a:p>
                    <a:p>
                      <a:pPr algn="ctr"/>
                      <a:r>
                        <a:rPr lang="es-EC" sz="1600" b="0" dirty="0" smtClean="0">
                          <a:latin typeface="Arial" panose="020B0604020202020204" pitchFamily="34" charset="0"/>
                          <a:cs typeface="Arial" panose="020B0604020202020204" pitchFamily="34" charset="0"/>
                        </a:rPr>
                        <a:t>MEDICION </a:t>
                      </a:r>
                      <a:endParaRPr lang="en-US" sz="1600" b="0" dirty="0">
                        <a:latin typeface="Arial" panose="020B0604020202020204" pitchFamily="34" charset="0"/>
                        <a:cs typeface="Arial" panose="020B0604020202020204" pitchFamily="34" charset="0"/>
                      </a:endParaRPr>
                    </a:p>
                  </a:txBody>
                  <a:tcPr/>
                </a:tc>
                <a:tc>
                  <a:txBody>
                    <a:bodyPr/>
                    <a:lstStyle/>
                    <a:p>
                      <a:pPr algn="ctr"/>
                      <a:endParaRPr lang="es-EC" sz="1600" b="0" dirty="0" smtClean="0">
                        <a:latin typeface="Arial" panose="020B0604020202020204" pitchFamily="34" charset="0"/>
                        <a:cs typeface="Arial" panose="020B0604020202020204" pitchFamily="34" charset="0"/>
                      </a:endParaRPr>
                    </a:p>
                    <a:p>
                      <a:pPr algn="ctr"/>
                      <a:r>
                        <a:rPr lang="es-EC" sz="1600" b="0" dirty="0" smtClean="0">
                          <a:latin typeface="Arial" panose="020B0604020202020204" pitchFamily="34" charset="0"/>
                          <a:cs typeface="Arial" panose="020B0604020202020204" pitchFamily="34" charset="0"/>
                        </a:rPr>
                        <a:t>RESPONSABLE </a:t>
                      </a:r>
                      <a:endParaRPr lang="en-US" sz="16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48874524"/>
                  </a:ext>
                </a:extLst>
              </a:tr>
              <a:tr h="4082682">
                <a:tc>
                  <a:txBody>
                    <a:bodyPr/>
                    <a:lstStyle/>
                    <a:p>
                      <a:pPr indent="180340" algn="l">
                        <a:lnSpc>
                          <a:spcPct val="200000"/>
                        </a:lnSpc>
                        <a:spcAft>
                          <a:spcPts val="0"/>
                        </a:spcAft>
                      </a:pPr>
                      <a:r>
                        <a:rPr lang="es-MX" sz="1600" dirty="0" smtClean="0">
                          <a:effectLst/>
                          <a:latin typeface="Arial" panose="020B0604020202020204" pitchFamily="34" charset="0"/>
                          <a:ea typeface="Times New Roman" panose="02020603050405020304" pitchFamily="18" charset="0"/>
                        </a:rPr>
                        <a:t>Establecer </a:t>
                      </a:r>
                      <a:r>
                        <a:rPr lang="es-MX" sz="1600" dirty="0">
                          <a:effectLst/>
                          <a:latin typeface="Arial" panose="020B0604020202020204" pitchFamily="34" charset="0"/>
                          <a:ea typeface="Times New Roman" panose="02020603050405020304" pitchFamily="18" charset="0"/>
                        </a:rPr>
                        <a:t>un programa de capación que incluya a todo el personal asistencial y administrativo de la institución </a:t>
                      </a:r>
                      <a:endParaRPr lang="en-US" sz="1600" dirty="0">
                        <a:effectLst/>
                        <a:latin typeface="Arial" panose="020B0604020202020204" pitchFamily="34" charset="0"/>
                        <a:ea typeface="Times New Roman" panose="02020603050405020304" pitchFamily="18" charset="0"/>
                      </a:endParaRPr>
                    </a:p>
                    <a:p>
                      <a:endParaRPr lang="en-US" sz="1600" dirty="0">
                        <a:latin typeface="Arial" panose="020B0604020202020204" pitchFamily="34" charset="0"/>
                        <a:cs typeface="Arial" panose="020B0604020202020204" pitchFamily="34" charset="0"/>
                      </a:endParaRPr>
                    </a:p>
                  </a:txBody>
                  <a:tcPr/>
                </a:tc>
                <a:tc>
                  <a:txBody>
                    <a:bodyPr/>
                    <a:lstStyle/>
                    <a:p>
                      <a:pPr marL="285750" indent="-285750">
                        <a:lnSpc>
                          <a:spcPct val="100000"/>
                        </a:lnSpc>
                        <a:spcAft>
                          <a:spcPts val="0"/>
                        </a:spcAft>
                        <a:buFont typeface="Arial" panose="020B0604020202020204" pitchFamily="34" charset="0"/>
                        <a:buChar char="•"/>
                      </a:pPr>
                      <a:r>
                        <a:rPr lang="es-MX" sz="1600" dirty="0" smtClean="0">
                          <a:effectLst/>
                          <a:latin typeface="Arial" panose="020B0604020202020204" pitchFamily="34" charset="0"/>
                          <a:ea typeface="Times New Roman" panose="02020603050405020304" pitchFamily="18" charset="0"/>
                          <a:cs typeface="Times New Roman" panose="02020603050405020304" pitchFamily="18" charset="0"/>
                        </a:rPr>
                        <a:t>Promover </a:t>
                      </a:r>
                      <a:r>
                        <a:rPr lang="es-MX" sz="1600" dirty="0">
                          <a:effectLst/>
                          <a:latin typeface="Arial" panose="020B0604020202020204" pitchFamily="34" charset="0"/>
                          <a:ea typeface="Times New Roman" panose="02020603050405020304" pitchFamily="18" charset="0"/>
                          <a:cs typeface="Times New Roman" panose="02020603050405020304" pitchFamily="18" charset="0"/>
                        </a:rPr>
                        <a:t>diálogos de  seguridad ocupacional de manera semanal sobre riesgos y condiciones inseguras.</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00000"/>
                        </a:lnSpc>
                        <a:spcAft>
                          <a:spcPts val="0"/>
                        </a:spcAft>
                        <a:buFont typeface="Arial" panose="020B0604020202020204" pitchFamily="34" charset="0"/>
                        <a:buChar char="•"/>
                      </a:pPr>
                      <a:r>
                        <a:rPr lang="es-MX" sz="1600" dirty="0" smtClean="0">
                          <a:effectLst/>
                          <a:latin typeface="Arial" panose="020B0604020202020204" pitchFamily="34" charset="0"/>
                          <a:ea typeface="Times New Roman" panose="02020603050405020304" pitchFamily="18" charset="0"/>
                          <a:cs typeface="Times New Roman" panose="02020603050405020304" pitchFamily="18" charset="0"/>
                        </a:rPr>
                        <a:t>Capacitación </a:t>
                      </a:r>
                      <a:r>
                        <a:rPr lang="es-MX" sz="1600" dirty="0">
                          <a:effectLst/>
                          <a:latin typeface="Arial" panose="020B0604020202020204" pitchFamily="34" charset="0"/>
                          <a:ea typeface="Times New Roman" panose="02020603050405020304" pitchFamily="18" charset="0"/>
                          <a:cs typeface="Times New Roman" panose="02020603050405020304" pitchFamily="18" charset="0"/>
                        </a:rPr>
                        <a:t>a personal acerca de:</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00000"/>
                        </a:lnSpc>
                        <a:spcAft>
                          <a:spcPts val="0"/>
                        </a:spcAft>
                        <a:buFont typeface="Arial" panose="020B0604020202020204" pitchFamily="34" charset="0"/>
                        <a:buChar char="•"/>
                      </a:pPr>
                      <a:r>
                        <a:rPr lang="es-MX" sz="1600" dirty="0" smtClean="0">
                          <a:effectLst/>
                          <a:latin typeface="Arial" panose="020B0604020202020204" pitchFamily="34" charset="0"/>
                          <a:ea typeface="Times New Roman" panose="02020603050405020304" pitchFamily="18" charset="0"/>
                          <a:cs typeface="Times New Roman" panose="02020603050405020304" pitchFamily="18" charset="0"/>
                        </a:rPr>
                        <a:t>Bioseguridad</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00000"/>
                        </a:lnSpc>
                        <a:spcAft>
                          <a:spcPts val="0"/>
                        </a:spcAft>
                        <a:buFont typeface="Arial" panose="020B0604020202020204" pitchFamily="34" charset="0"/>
                        <a:buChar char="•"/>
                      </a:pPr>
                      <a:r>
                        <a:rPr lang="es-MX" sz="1600" dirty="0" smtClean="0">
                          <a:effectLst/>
                          <a:latin typeface="Arial" panose="020B0604020202020204" pitchFamily="34" charset="0"/>
                          <a:ea typeface="Times New Roman" panose="02020603050405020304" pitchFamily="18" charset="0"/>
                          <a:cs typeface="Times New Roman" panose="02020603050405020304" pitchFamily="18" charset="0"/>
                        </a:rPr>
                        <a:t>Clasificación </a:t>
                      </a:r>
                      <a:r>
                        <a:rPr lang="es-MX" sz="1600" dirty="0">
                          <a:effectLst/>
                          <a:latin typeface="Arial" panose="020B0604020202020204" pitchFamily="34" charset="0"/>
                          <a:ea typeface="Times New Roman" panose="02020603050405020304" pitchFamily="18" charset="0"/>
                          <a:cs typeface="Times New Roman" panose="02020603050405020304" pitchFamily="18" charset="0"/>
                        </a:rPr>
                        <a:t>de desechos hospitalarios</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00000"/>
                        </a:lnSpc>
                        <a:spcAft>
                          <a:spcPts val="0"/>
                        </a:spcAft>
                        <a:buFont typeface="Arial" panose="020B0604020202020204" pitchFamily="34" charset="0"/>
                        <a:buChar char="•"/>
                      </a:pPr>
                      <a:r>
                        <a:rPr lang="es-MX" sz="1600" dirty="0" smtClean="0">
                          <a:effectLst/>
                          <a:latin typeface="Arial" panose="020B0604020202020204" pitchFamily="34" charset="0"/>
                          <a:ea typeface="Times New Roman" panose="02020603050405020304" pitchFamily="18" charset="0"/>
                          <a:cs typeface="Times New Roman" panose="02020603050405020304" pitchFamily="18" charset="0"/>
                        </a:rPr>
                        <a:t>Uso </a:t>
                      </a:r>
                      <a:r>
                        <a:rPr lang="es-MX" sz="1600" dirty="0">
                          <a:effectLst/>
                          <a:latin typeface="Arial" panose="020B0604020202020204" pitchFamily="34" charset="0"/>
                          <a:ea typeface="Times New Roman" panose="02020603050405020304" pitchFamily="18" charset="0"/>
                          <a:cs typeface="Times New Roman" panose="02020603050405020304" pitchFamily="18" charset="0"/>
                        </a:rPr>
                        <a:t>de equipos de protección personal</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00000"/>
                        </a:lnSpc>
                        <a:spcAft>
                          <a:spcPts val="0"/>
                        </a:spcAft>
                        <a:buFont typeface="Arial" panose="020B0604020202020204" pitchFamily="34" charset="0"/>
                        <a:buChar char="•"/>
                      </a:pPr>
                      <a:r>
                        <a:rPr lang="es-MX" sz="1600" dirty="0" smtClean="0">
                          <a:effectLst/>
                          <a:latin typeface="Arial" panose="020B0604020202020204" pitchFamily="34" charset="0"/>
                          <a:ea typeface="Times New Roman" panose="02020603050405020304" pitchFamily="18" charset="0"/>
                          <a:cs typeface="Times New Roman" panose="02020603050405020304" pitchFamily="18" charset="0"/>
                        </a:rPr>
                        <a:t>Capacitaciones </a:t>
                      </a:r>
                      <a:r>
                        <a:rPr lang="es-MX" sz="1600" dirty="0">
                          <a:effectLst/>
                          <a:latin typeface="Arial" panose="020B0604020202020204" pitchFamily="34" charset="0"/>
                          <a:ea typeface="Times New Roman" panose="02020603050405020304" pitchFamily="18" charset="0"/>
                          <a:cs typeface="Times New Roman" panose="02020603050405020304" pitchFamily="18" charset="0"/>
                        </a:rPr>
                        <a:t>en  base de talleres  vivenciales a pacientes y familiares sobre temas antes descritos.</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00000"/>
                        </a:lnSpc>
                        <a:spcAft>
                          <a:spcPts val="0"/>
                        </a:spcAft>
                        <a:buFont typeface="Arial" panose="020B0604020202020204" pitchFamily="34" charset="0"/>
                        <a:buChar char="•"/>
                      </a:pPr>
                      <a:r>
                        <a:rPr lang="es-MX" sz="1600" dirty="0" smtClean="0">
                          <a:effectLst/>
                          <a:latin typeface="Arial" panose="020B0604020202020204" pitchFamily="34" charset="0"/>
                          <a:ea typeface="Times New Roman" panose="02020603050405020304" pitchFamily="18" charset="0"/>
                          <a:cs typeface="Times New Roman" panose="02020603050405020304" pitchFamily="18" charset="0"/>
                        </a:rPr>
                        <a:t>Evaluación </a:t>
                      </a:r>
                      <a:r>
                        <a:rPr lang="es-MX" sz="1600" dirty="0">
                          <a:effectLst/>
                          <a:latin typeface="Arial" panose="020B0604020202020204" pitchFamily="34" charset="0"/>
                          <a:ea typeface="Times New Roman" panose="02020603050405020304" pitchFamily="18" charset="0"/>
                          <a:cs typeface="Times New Roman" panose="02020603050405020304" pitchFamily="18" charset="0"/>
                        </a:rPr>
                        <a:t>de conocimiento adquirido por tema impartido al personal, con respaldo de  RR HH.</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00000"/>
                        </a:lnSpc>
                        <a:spcAft>
                          <a:spcPts val="0"/>
                        </a:spcAft>
                        <a:buFont typeface="Arial" panose="020B0604020202020204" pitchFamily="34" charset="0"/>
                        <a:buChar char="•"/>
                      </a:pPr>
                      <a:r>
                        <a:rPr lang="es-MX" sz="1600" dirty="0" smtClean="0">
                          <a:effectLst/>
                          <a:latin typeface="Arial" panose="020B0604020202020204" pitchFamily="34" charset="0"/>
                          <a:ea typeface="Times New Roman" panose="02020603050405020304" pitchFamily="18" charset="0"/>
                          <a:cs typeface="Times New Roman" panose="02020603050405020304" pitchFamily="18" charset="0"/>
                        </a:rPr>
                        <a:t>Supervisiones </a:t>
                      </a:r>
                      <a:r>
                        <a:rPr lang="es-MX" sz="1600" dirty="0">
                          <a:effectLst/>
                          <a:latin typeface="Arial" panose="020B0604020202020204" pitchFamily="34" charset="0"/>
                          <a:ea typeface="Times New Roman" panose="02020603050405020304" pitchFamily="18" charset="0"/>
                          <a:cs typeface="Times New Roman" panose="02020603050405020304" pitchFamily="18" charset="0"/>
                        </a:rPr>
                        <a:t>periódicas  a  las áreas e identificar practicas inseguras en el manejo de desechos </a:t>
                      </a:r>
                      <a:r>
                        <a:rPr lang="es-MX" sz="1600" dirty="0" smtClean="0">
                          <a:effectLst/>
                          <a:latin typeface="Arial" panose="020B0604020202020204" pitchFamily="34" charset="0"/>
                          <a:ea typeface="Times New Roman" panose="02020603050405020304" pitchFamily="18" charset="0"/>
                          <a:cs typeface="Times New Roman" panose="02020603050405020304" pitchFamily="18" charset="0"/>
                        </a:rPr>
                        <a:t>hospitalarios.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nSpc>
                          <a:spcPct val="200000"/>
                        </a:lnSpc>
                        <a:spcAft>
                          <a:spcPts val="0"/>
                        </a:spcAft>
                      </a:pPr>
                      <a:r>
                        <a:rPr lang="es-EC" sz="1600" dirty="0" smtClean="0">
                          <a:effectLst/>
                          <a:latin typeface="Arial" panose="020B0604020202020204" pitchFamily="34" charset="0"/>
                          <a:ea typeface="Times New Roman" panose="02020603050405020304" pitchFamily="18" charset="0"/>
                          <a:cs typeface="Times New Roman" panose="02020603050405020304" pitchFamily="18" charset="0"/>
                        </a:rPr>
                        <a:t>% </a:t>
                      </a:r>
                      <a:r>
                        <a:rPr lang="es-EC" sz="1600" dirty="0">
                          <a:effectLst/>
                          <a:latin typeface="Arial" panose="020B0604020202020204" pitchFamily="34" charset="0"/>
                          <a:ea typeface="Times New Roman" panose="02020603050405020304" pitchFamily="18" charset="0"/>
                          <a:cs typeface="Times New Roman" panose="02020603050405020304" pitchFamily="18" charset="0"/>
                        </a:rPr>
                        <a:t>de colaboradores capacitados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s-MX" sz="1600" dirty="0">
                          <a:effectLst/>
                          <a:latin typeface="Arial" panose="020B0604020202020204" pitchFamily="34" charset="0"/>
                          <a:ea typeface="Times New Roman" panose="02020603050405020304" pitchFamily="18" charset="0"/>
                        </a:rPr>
                        <a:t>- Nro. de colaboradores capacitados / Total de colaboradores</a:t>
                      </a:r>
                      <a:endParaRPr lang="en-US" sz="1600" dirty="0">
                        <a:latin typeface="Arial" panose="020B0604020202020204" pitchFamily="34" charset="0"/>
                        <a:cs typeface="Arial" panose="020B0604020202020204" pitchFamily="34" charset="0"/>
                      </a:endParaRPr>
                    </a:p>
                  </a:txBody>
                  <a:tcPr/>
                </a:tc>
                <a:tc>
                  <a:txBody>
                    <a:bodyPr/>
                    <a:lstStyle/>
                    <a:p>
                      <a:pPr indent="180340" algn="l">
                        <a:lnSpc>
                          <a:spcPct val="200000"/>
                        </a:lnSpc>
                        <a:spcAft>
                          <a:spcPts val="0"/>
                        </a:spcAft>
                      </a:pPr>
                      <a:r>
                        <a:rPr lang="es-MX" sz="1600" dirty="0" smtClean="0">
                          <a:effectLst/>
                          <a:latin typeface="Arial" panose="020B0604020202020204" pitchFamily="34" charset="0"/>
                          <a:ea typeface="Times New Roman" panose="02020603050405020304" pitchFamily="18" charset="0"/>
                        </a:rPr>
                        <a:t>Departamento </a:t>
                      </a:r>
                    </a:p>
                    <a:p>
                      <a:pPr indent="180340" algn="l">
                        <a:lnSpc>
                          <a:spcPct val="200000"/>
                        </a:lnSpc>
                        <a:spcAft>
                          <a:spcPts val="0"/>
                        </a:spcAft>
                      </a:pPr>
                      <a:r>
                        <a:rPr lang="es-MX" sz="1600" dirty="0" smtClean="0">
                          <a:effectLst/>
                          <a:latin typeface="Arial" panose="020B0604020202020204" pitchFamily="34" charset="0"/>
                          <a:ea typeface="Times New Roman" panose="02020603050405020304" pitchFamily="18" charset="0"/>
                        </a:rPr>
                        <a:t>de USSO</a:t>
                      </a:r>
                    </a:p>
                    <a:p>
                      <a:pPr indent="180340" algn="l">
                        <a:lnSpc>
                          <a:spcPct val="200000"/>
                        </a:lnSpc>
                        <a:spcAft>
                          <a:spcPts val="0"/>
                        </a:spcAft>
                      </a:pPr>
                      <a:r>
                        <a:rPr lang="es-MX" sz="1600" dirty="0" smtClean="0">
                          <a:effectLst/>
                          <a:latin typeface="Arial" panose="020B0604020202020204" pitchFamily="34" charset="0"/>
                          <a:ea typeface="Times New Roman" panose="02020603050405020304" pitchFamily="18" charset="0"/>
                        </a:rPr>
                        <a:t>Jefes </a:t>
                      </a:r>
                      <a:r>
                        <a:rPr lang="es-MX" sz="1600" dirty="0">
                          <a:effectLst/>
                          <a:latin typeface="Arial" panose="020B0604020202020204" pitchFamily="34" charset="0"/>
                          <a:ea typeface="Times New Roman" panose="02020603050405020304" pitchFamily="18" charset="0"/>
                        </a:rPr>
                        <a:t>de </a:t>
                      </a:r>
                      <a:endParaRPr lang="es-MX" sz="1600" dirty="0" smtClean="0">
                        <a:effectLst/>
                        <a:latin typeface="Arial" panose="020B0604020202020204" pitchFamily="34" charset="0"/>
                        <a:ea typeface="Times New Roman" panose="02020603050405020304" pitchFamily="18" charset="0"/>
                      </a:endParaRPr>
                    </a:p>
                    <a:p>
                      <a:pPr indent="180340" algn="l">
                        <a:lnSpc>
                          <a:spcPct val="200000"/>
                        </a:lnSpc>
                        <a:spcAft>
                          <a:spcPts val="0"/>
                        </a:spcAft>
                      </a:pPr>
                      <a:r>
                        <a:rPr lang="es-MX" sz="1600" dirty="0" smtClean="0">
                          <a:effectLst/>
                          <a:latin typeface="Arial" panose="020B0604020202020204" pitchFamily="34" charset="0"/>
                          <a:ea typeface="Times New Roman" panose="02020603050405020304" pitchFamily="18" charset="0"/>
                        </a:rPr>
                        <a:t>servicio </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412062752"/>
                  </a:ext>
                </a:extLst>
              </a:tr>
            </a:tbl>
          </a:graphicData>
        </a:graphic>
      </p:graphicFrame>
      <p:sp>
        <p:nvSpPr>
          <p:cNvPr id="4" name="Rectángulo 3"/>
          <p:cNvSpPr/>
          <p:nvPr/>
        </p:nvSpPr>
        <p:spPr>
          <a:xfrm>
            <a:off x="457017" y="419006"/>
            <a:ext cx="3248005" cy="461665"/>
          </a:xfrm>
          <a:prstGeom prst="rect">
            <a:avLst/>
          </a:prstGeom>
        </p:spPr>
        <p:txBody>
          <a:bodyPr wrap="none">
            <a:spAutoFit/>
          </a:bodyPr>
          <a:lstStyle/>
          <a:p>
            <a:pPr lvl="0"/>
            <a:r>
              <a:rPr lang="es-EC" sz="2400" dirty="0">
                <a:solidFill>
                  <a:prstClr val="black"/>
                </a:solidFill>
                <a:latin typeface="Arial" panose="020B0604020202020204" pitchFamily="34" charset="0"/>
                <a:cs typeface="Arial" panose="020B0604020202020204" pitchFamily="34" charset="0"/>
              </a:rPr>
              <a:t>Capítulo 5. Propuesta </a:t>
            </a:r>
            <a:endParaRPr lang="es-MX" sz="2400" dirty="0">
              <a:solidFill>
                <a:prstClr val="black"/>
              </a:solidFill>
            </a:endParaRPr>
          </a:p>
        </p:txBody>
      </p:sp>
    </p:spTree>
    <p:extLst>
      <p:ext uri="{BB962C8B-B14F-4D97-AF65-F5344CB8AC3E}">
        <p14:creationId xmlns:p14="http://schemas.microsoft.com/office/powerpoint/2010/main" val="11498202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8A22CC91-2EFC-4411-B31D-507156788934}"/>
              </a:ext>
            </a:extLst>
          </p:cNvPr>
          <p:cNvGraphicFramePr>
            <a:graphicFrameLocks noGrp="1"/>
          </p:cNvGraphicFramePr>
          <p:nvPr>
            <p:ph idx="1"/>
            <p:extLst>
              <p:ext uri="{D42A27DB-BD31-4B8C-83A1-F6EECF244321}">
                <p14:modId xmlns:p14="http://schemas.microsoft.com/office/powerpoint/2010/main" val="831316345"/>
              </p:ext>
            </p:extLst>
          </p:nvPr>
        </p:nvGraphicFramePr>
        <p:xfrm>
          <a:off x="180303" y="1312631"/>
          <a:ext cx="11745534" cy="5090160"/>
        </p:xfrm>
        <a:graphic>
          <a:graphicData uri="http://schemas.openxmlformats.org/drawingml/2006/table">
            <a:tbl>
              <a:tblPr firstRow="1" bandRow="1">
                <a:tableStyleId>{5C22544A-7EE6-4342-B048-85BDC9FD1C3A}</a:tableStyleId>
              </a:tblPr>
              <a:tblGrid>
                <a:gridCol w="2349107">
                  <a:extLst>
                    <a:ext uri="{9D8B030D-6E8A-4147-A177-3AD203B41FA5}">
                      <a16:colId xmlns:a16="http://schemas.microsoft.com/office/drawing/2014/main" xmlns="" val="1959261565"/>
                    </a:ext>
                  </a:extLst>
                </a:gridCol>
                <a:gridCol w="2765831">
                  <a:extLst>
                    <a:ext uri="{9D8B030D-6E8A-4147-A177-3AD203B41FA5}">
                      <a16:colId xmlns:a16="http://schemas.microsoft.com/office/drawing/2014/main" xmlns="" val="965637807"/>
                    </a:ext>
                  </a:extLst>
                </a:gridCol>
                <a:gridCol w="2785020">
                  <a:extLst>
                    <a:ext uri="{9D8B030D-6E8A-4147-A177-3AD203B41FA5}">
                      <a16:colId xmlns:a16="http://schemas.microsoft.com/office/drawing/2014/main" xmlns="" val="2273939570"/>
                    </a:ext>
                  </a:extLst>
                </a:gridCol>
                <a:gridCol w="2148444">
                  <a:extLst>
                    <a:ext uri="{9D8B030D-6E8A-4147-A177-3AD203B41FA5}">
                      <a16:colId xmlns:a16="http://schemas.microsoft.com/office/drawing/2014/main" xmlns="" val="2349227167"/>
                    </a:ext>
                  </a:extLst>
                </a:gridCol>
                <a:gridCol w="1697132">
                  <a:extLst>
                    <a:ext uri="{9D8B030D-6E8A-4147-A177-3AD203B41FA5}">
                      <a16:colId xmlns:a16="http://schemas.microsoft.com/office/drawing/2014/main" xmlns="" val="2949403885"/>
                    </a:ext>
                  </a:extLst>
                </a:gridCol>
              </a:tblGrid>
              <a:tr h="6085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6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6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ESTRATEGIA </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endParaRPr lang="en-US" sz="1600" b="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6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6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ACTIVIDAD </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endParaRPr lang="en-US" dirty="0"/>
                    </a:p>
                  </a:txBody>
                  <a:tcPr/>
                </a:tc>
                <a:tc>
                  <a:txBody>
                    <a:bodyPr/>
                    <a:lstStyle/>
                    <a:p>
                      <a:pPr algn="ctr"/>
                      <a:endParaRPr lang="es-EC" sz="1600" b="0" dirty="0" smtClean="0">
                        <a:latin typeface="Arial" panose="020B0604020202020204" pitchFamily="34" charset="0"/>
                        <a:cs typeface="Arial" panose="020B0604020202020204" pitchFamily="34" charset="0"/>
                      </a:endParaRPr>
                    </a:p>
                    <a:p>
                      <a:pPr algn="ctr"/>
                      <a:r>
                        <a:rPr lang="es-EC" sz="1600" b="0" dirty="0" smtClean="0">
                          <a:latin typeface="Arial" panose="020B0604020202020204" pitchFamily="34" charset="0"/>
                          <a:cs typeface="Arial" panose="020B0604020202020204" pitchFamily="34" charset="0"/>
                        </a:rPr>
                        <a:t>INDICADOR</a:t>
                      </a:r>
                      <a:endParaRPr lang="en-US" sz="1600" b="0" dirty="0">
                        <a:latin typeface="Arial" panose="020B0604020202020204" pitchFamily="34" charset="0"/>
                        <a:cs typeface="Arial" panose="020B0604020202020204" pitchFamily="34" charset="0"/>
                      </a:endParaRPr>
                    </a:p>
                  </a:txBody>
                  <a:tcPr/>
                </a:tc>
                <a:tc>
                  <a:txBody>
                    <a:bodyPr/>
                    <a:lstStyle/>
                    <a:p>
                      <a:pPr algn="ctr"/>
                      <a:endParaRPr lang="es-EC" sz="1600" b="0" dirty="0" smtClean="0">
                        <a:latin typeface="Arial" panose="020B0604020202020204" pitchFamily="34" charset="0"/>
                        <a:cs typeface="Arial" panose="020B0604020202020204" pitchFamily="34" charset="0"/>
                      </a:endParaRPr>
                    </a:p>
                    <a:p>
                      <a:pPr algn="ctr"/>
                      <a:r>
                        <a:rPr lang="es-EC" sz="1600" b="0" dirty="0" smtClean="0">
                          <a:latin typeface="Arial" panose="020B0604020202020204" pitchFamily="34" charset="0"/>
                          <a:cs typeface="Arial" panose="020B0604020202020204" pitchFamily="34" charset="0"/>
                        </a:rPr>
                        <a:t>MEDICION </a:t>
                      </a:r>
                      <a:endParaRPr lang="en-US" sz="1600" b="0" dirty="0">
                        <a:latin typeface="Arial" panose="020B0604020202020204" pitchFamily="34" charset="0"/>
                        <a:cs typeface="Arial" panose="020B0604020202020204" pitchFamily="34" charset="0"/>
                      </a:endParaRPr>
                    </a:p>
                  </a:txBody>
                  <a:tcPr/>
                </a:tc>
                <a:tc>
                  <a:txBody>
                    <a:bodyPr/>
                    <a:lstStyle/>
                    <a:p>
                      <a:pPr algn="ctr"/>
                      <a:endParaRPr lang="es-EC" sz="1600" b="0" dirty="0" smtClean="0">
                        <a:latin typeface="Arial" panose="020B0604020202020204" pitchFamily="34" charset="0"/>
                        <a:cs typeface="Arial" panose="020B0604020202020204" pitchFamily="34" charset="0"/>
                      </a:endParaRPr>
                    </a:p>
                    <a:p>
                      <a:pPr algn="ctr"/>
                      <a:r>
                        <a:rPr lang="es-EC" sz="1600" b="0" dirty="0" smtClean="0">
                          <a:latin typeface="Arial" panose="020B0604020202020204" pitchFamily="34" charset="0"/>
                          <a:cs typeface="Arial" panose="020B0604020202020204" pitchFamily="34" charset="0"/>
                        </a:rPr>
                        <a:t>RESPONSABLE </a:t>
                      </a:r>
                      <a:endParaRPr lang="en-US" sz="16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376554963"/>
                  </a:ext>
                </a:extLst>
              </a:tr>
              <a:tr h="2069370">
                <a:tc>
                  <a:txBody>
                    <a:bodyPr/>
                    <a:lstStyle/>
                    <a:p>
                      <a:pPr>
                        <a:lnSpc>
                          <a:spcPct val="150000"/>
                        </a:lnSpc>
                      </a:pPr>
                      <a:r>
                        <a:rPr lang="es-MX" sz="1600" dirty="0">
                          <a:effectLst/>
                          <a:latin typeface="Arial" panose="020B0604020202020204" pitchFamily="34" charset="0"/>
                          <a:ea typeface="Times New Roman" panose="02020603050405020304" pitchFamily="18" charset="0"/>
                        </a:rPr>
                        <a:t>Cumplir con los recipientes y fundas de colores establecidos por el reglamento ministerial para clasificación de desechos sanitarios </a:t>
                      </a:r>
                      <a:endParaRPr lang="en-US" sz="1600" dirty="0"/>
                    </a:p>
                  </a:txBody>
                  <a:tcPr/>
                </a:tc>
                <a:tc>
                  <a:txBody>
                    <a:bodyPr/>
                    <a:lstStyle/>
                    <a:p>
                      <a:pPr marL="285750" indent="-285750">
                        <a:lnSpc>
                          <a:spcPct val="100000"/>
                        </a:lnSpc>
                        <a:spcAft>
                          <a:spcPts val="0"/>
                        </a:spcAft>
                        <a:buFont typeface="Arial" panose="020B0604020202020204" pitchFamily="34" charset="0"/>
                        <a:buChar char="•"/>
                      </a:pPr>
                      <a:r>
                        <a:rPr lang="es-MX" sz="1600" dirty="0" smtClean="0">
                          <a:effectLst/>
                          <a:latin typeface="Arial" panose="020B0604020202020204" pitchFamily="34" charset="0"/>
                          <a:ea typeface="Times New Roman" panose="02020603050405020304" pitchFamily="18" charset="0"/>
                        </a:rPr>
                        <a:t>Capacitar </a:t>
                      </a:r>
                      <a:r>
                        <a:rPr lang="es-MX" sz="1600" dirty="0">
                          <a:effectLst/>
                          <a:latin typeface="Arial" panose="020B0604020202020204" pitchFamily="34" charset="0"/>
                          <a:ea typeface="Times New Roman" panose="02020603050405020304" pitchFamily="18" charset="0"/>
                        </a:rPr>
                        <a:t>continuamente al personal asistencial, servicios, administrativos y generales sobre la codificación de </a:t>
                      </a:r>
                      <a:r>
                        <a:rPr lang="es-MX" sz="1600" dirty="0" smtClean="0">
                          <a:effectLst/>
                          <a:latin typeface="Arial" panose="020B0604020202020204" pitchFamily="34" charset="0"/>
                          <a:ea typeface="Times New Roman" panose="02020603050405020304" pitchFamily="18" charset="0"/>
                        </a:rPr>
                        <a:t>colores</a:t>
                      </a:r>
                      <a:endParaRPr lang="en-US" sz="1600" dirty="0" smtClean="0">
                        <a:effectLst/>
                        <a:latin typeface="Arial" panose="020B0604020202020204" pitchFamily="34" charset="0"/>
                        <a:ea typeface="Times New Roman" panose="02020603050405020304" pitchFamily="18" charset="0"/>
                      </a:endParaRPr>
                    </a:p>
                    <a:p>
                      <a:pPr marL="285750" indent="-285750">
                        <a:lnSpc>
                          <a:spcPct val="100000"/>
                        </a:lnSpc>
                        <a:spcAft>
                          <a:spcPts val="0"/>
                        </a:spcAft>
                        <a:buFont typeface="Arial" panose="020B0604020202020204" pitchFamily="34" charset="0"/>
                        <a:buChar char="•"/>
                      </a:pPr>
                      <a:r>
                        <a:rPr lang="es-MX" sz="1600" dirty="0" smtClean="0">
                          <a:effectLst/>
                          <a:latin typeface="Arial" panose="020B0604020202020204" pitchFamily="34" charset="0"/>
                          <a:ea typeface="Times New Roman" panose="02020603050405020304" pitchFamily="18" charset="0"/>
                        </a:rPr>
                        <a:t>Colocar </a:t>
                      </a:r>
                      <a:r>
                        <a:rPr lang="es-MX" sz="1600" dirty="0">
                          <a:effectLst/>
                          <a:latin typeface="Arial" panose="020B0604020202020204" pitchFamily="34" charset="0"/>
                          <a:ea typeface="Times New Roman" panose="02020603050405020304" pitchFamily="18" charset="0"/>
                        </a:rPr>
                        <a:t>recipientes de colores según establecidos de </a:t>
                      </a:r>
                      <a:r>
                        <a:rPr lang="es-MX" sz="1600" dirty="0" smtClean="0">
                          <a:effectLst/>
                          <a:latin typeface="Arial" panose="020B0604020202020204" pitchFamily="34" charset="0"/>
                          <a:ea typeface="Times New Roman" panose="02020603050405020304" pitchFamily="18" charset="0"/>
                        </a:rPr>
                        <a:t>reglamento</a:t>
                      </a:r>
                      <a:endParaRPr lang="en-US" sz="1600" dirty="0" smtClean="0">
                        <a:effectLst/>
                        <a:latin typeface="Arial" panose="020B0604020202020204" pitchFamily="34" charset="0"/>
                        <a:ea typeface="Times New Roman" panose="02020603050405020304" pitchFamily="18" charset="0"/>
                      </a:endParaRPr>
                    </a:p>
                    <a:p>
                      <a:pPr marL="285750" indent="-285750">
                        <a:lnSpc>
                          <a:spcPct val="100000"/>
                        </a:lnSpc>
                        <a:spcAft>
                          <a:spcPts val="0"/>
                        </a:spcAft>
                        <a:buFont typeface="Arial" panose="020B0604020202020204" pitchFamily="34" charset="0"/>
                        <a:buChar char="•"/>
                      </a:pPr>
                      <a:r>
                        <a:rPr lang="es-MX" sz="1600" dirty="0" smtClean="0">
                          <a:effectLst/>
                          <a:latin typeface="Arial" panose="020B0604020202020204" pitchFamily="34" charset="0"/>
                          <a:ea typeface="Times New Roman" panose="02020603050405020304" pitchFamily="18" charset="0"/>
                        </a:rPr>
                        <a:t>Fomentar </a:t>
                      </a:r>
                      <a:r>
                        <a:rPr lang="es-MX" sz="1600" dirty="0">
                          <a:effectLst/>
                          <a:latin typeface="Arial" panose="020B0604020202020204" pitchFamily="34" charset="0"/>
                          <a:ea typeface="Times New Roman" panose="02020603050405020304" pitchFamily="18" charset="0"/>
                        </a:rPr>
                        <a:t>el uso de color según el tipo de desecho.</a:t>
                      </a:r>
                      <a:endParaRPr lang="en-US" sz="1600" dirty="0">
                        <a:effectLst/>
                        <a:latin typeface="Arial" panose="020B0604020202020204" pitchFamily="34" charset="0"/>
                        <a:ea typeface="Times New Roman" panose="02020603050405020304" pitchFamily="18" charset="0"/>
                      </a:endParaRPr>
                    </a:p>
                    <a:p>
                      <a:pPr marL="285750" indent="-285750">
                        <a:lnSpc>
                          <a:spcPct val="100000"/>
                        </a:lnSpc>
                        <a:spcAft>
                          <a:spcPts val="0"/>
                        </a:spcAft>
                        <a:buFont typeface="Arial" panose="020B0604020202020204" pitchFamily="34" charset="0"/>
                        <a:buChar char="•"/>
                      </a:pPr>
                      <a:r>
                        <a:rPr lang="es-MX" sz="1600" dirty="0" smtClean="0">
                          <a:effectLst/>
                          <a:latin typeface="Arial" panose="020B0604020202020204" pitchFamily="34" charset="0"/>
                          <a:ea typeface="Times New Roman" panose="02020603050405020304" pitchFamily="18" charset="0"/>
                        </a:rPr>
                        <a:t>Establecer </a:t>
                      </a:r>
                      <a:r>
                        <a:rPr lang="es-MX" sz="1600" dirty="0">
                          <a:effectLst/>
                          <a:latin typeface="Arial" panose="020B0604020202020204" pitchFamily="34" charset="0"/>
                          <a:ea typeface="Times New Roman" panose="02020603050405020304" pitchFamily="18" charset="0"/>
                        </a:rPr>
                        <a:t>un programa formal de reciclaje que incluya a los usuarios del centro hospitalario. </a:t>
                      </a:r>
                      <a:endParaRPr lang="en-US" sz="1600" dirty="0">
                        <a:effectLst/>
                        <a:latin typeface="Arial" panose="020B0604020202020204" pitchFamily="34" charset="0"/>
                        <a:ea typeface="Times New Roman" panose="02020603050405020304" pitchFamily="18" charset="0"/>
                      </a:endParaRPr>
                    </a:p>
                    <a:p>
                      <a:endParaRPr lang="en-US" sz="1600" dirty="0"/>
                    </a:p>
                  </a:txBody>
                  <a:tcPr/>
                </a:tc>
                <a:tc>
                  <a:txBody>
                    <a:bodyPr/>
                    <a:lstStyle/>
                    <a:p>
                      <a:pPr indent="180340">
                        <a:lnSpc>
                          <a:spcPct val="200000"/>
                        </a:lnSpc>
                        <a:spcAft>
                          <a:spcPts val="0"/>
                        </a:spcAft>
                      </a:pPr>
                      <a:r>
                        <a:rPr lang="es-MX" sz="1600" dirty="0">
                          <a:effectLst/>
                          <a:latin typeface="Arial" panose="020B0604020202020204" pitchFamily="34" charset="0"/>
                          <a:ea typeface="Times New Roman" panose="02020603050405020304" pitchFamily="18" charset="0"/>
                          <a:cs typeface="Times New Roman" panose="02020603050405020304" pitchFamily="18" charset="0"/>
                        </a:rPr>
                        <a:t>% cumplimiento de reglamento en el uso de colores establecidos por el MSP</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s-MX" sz="1600" dirty="0" smtClean="0">
                          <a:effectLst/>
                          <a:latin typeface="Arial" panose="020B0604020202020204" pitchFamily="34" charset="0"/>
                          <a:ea typeface="Times New Roman" panose="02020603050405020304" pitchFamily="18" charset="0"/>
                        </a:rPr>
                        <a:t>Nro. </a:t>
                      </a:r>
                      <a:r>
                        <a:rPr lang="es-MX" sz="1600" dirty="0">
                          <a:effectLst/>
                          <a:latin typeface="Arial" panose="020B0604020202020204" pitchFamily="34" charset="0"/>
                          <a:ea typeface="Times New Roman" panose="02020603050405020304" pitchFamily="18" charset="0"/>
                        </a:rPr>
                        <a:t>de áreas hospitalarias que cumplen con clasificación de colores para desechos sanitarios /Total de áreas hospitalarias *100</a:t>
                      </a:r>
                      <a:endParaRPr lang="en-US" sz="1600" dirty="0"/>
                    </a:p>
                  </a:txBody>
                  <a:tcPr/>
                </a:tc>
                <a:tc>
                  <a:txBody>
                    <a:bodyPr/>
                    <a:lstStyle/>
                    <a:p>
                      <a:pPr marL="0" indent="0" algn="l">
                        <a:lnSpc>
                          <a:spcPct val="150000"/>
                        </a:lnSpc>
                        <a:spcAft>
                          <a:spcPts val="0"/>
                        </a:spcAft>
                        <a:buFontTx/>
                        <a:buNone/>
                      </a:pPr>
                      <a:r>
                        <a:rPr lang="es-MX" sz="1600" dirty="0">
                          <a:effectLst/>
                          <a:latin typeface="Arial" panose="020B0604020202020204" pitchFamily="34" charset="0"/>
                          <a:ea typeface="Times New Roman" panose="02020603050405020304" pitchFamily="18" charset="0"/>
                        </a:rPr>
                        <a:t>Servicios</a:t>
                      </a:r>
                    </a:p>
                    <a:p>
                      <a:pPr marL="0" indent="0" algn="l">
                        <a:lnSpc>
                          <a:spcPct val="150000"/>
                        </a:lnSpc>
                        <a:spcAft>
                          <a:spcPts val="0"/>
                        </a:spcAft>
                        <a:buFontTx/>
                        <a:buNone/>
                      </a:pPr>
                      <a:r>
                        <a:rPr lang="es-MX" sz="1600" dirty="0">
                          <a:effectLst/>
                          <a:latin typeface="Arial" panose="020B0604020202020204" pitchFamily="34" charset="0"/>
                          <a:ea typeface="Times New Roman" panose="02020603050405020304" pitchFamily="18" charset="0"/>
                        </a:rPr>
                        <a:t>generales.  </a:t>
                      </a:r>
                    </a:p>
                    <a:p>
                      <a:pPr marL="0" indent="0" algn="l">
                        <a:lnSpc>
                          <a:spcPct val="150000"/>
                        </a:lnSpc>
                        <a:spcAft>
                          <a:spcPts val="0"/>
                        </a:spcAft>
                        <a:buFontTx/>
                        <a:buNone/>
                      </a:pPr>
                      <a:r>
                        <a:rPr lang="es-MX" sz="1600" dirty="0">
                          <a:effectLst/>
                          <a:latin typeface="Arial" panose="020B0604020202020204" pitchFamily="34" charset="0"/>
                          <a:ea typeface="Times New Roman" panose="02020603050405020304" pitchFamily="18" charset="0"/>
                        </a:rPr>
                        <a:t> </a:t>
                      </a:r>
                      <a:r>
                        <a:rPr lang="es-MX" sz="1600" dirty="0" smtClean="0">
                          <a:effectLst/>
                          <a:latin typeface="Arial" panose="020B0604020202020204" pitchFamily="34" charset="0"/>
                          <a:ea typeface="Times New Roman" panose="02020603050405020304" pitchFamily="18" charset="0"/>
                        </a:rPr>
                        <a:t>Personal </a:t>
                      </a:r>
                      <a:r>
                        <a:rPr lang="es-MX" sz="1600" dirty="0">
                          <a:effectLst/>
                          <a:latin typeface="Arial" panose="020B0604020202020204" pitchFamily="34" charset="0"/>
                          <a:ea typeface="Times New Roman" panose="02020603050405020304" pitchFamily="18" charset="0"/>
                        </a:rPr>
                        <a:t>de limpieza por cada área </a:t>
                      </a:r>
                      <a:endParaRPr lang="en-US" sz="1600" dirty="0">
                        <a:effectLst/>
                        <a:latin typeface="Arial" panose="020B0604020202020204" pitchFamily="34" charset="0"/>
                        <a:ea typeface="Times New Roman" panose="02020603050405020304" pitchFamily="18" charset="0"/>
                      </a:endParaRPr>
                    </a:p>
                    <a:p>
                      <a:pPr marL="0" indent="0" algn="l">
                        <a:lnSpc>
                          <a:spcPct val="150000"/>
                        </a:lnSpc>
                        <a:spcAft>
                          <a:spcPts val="0"/>
                        </a:spcAft>
                        <a:buFontTx/>
                        <a:buNone/>
                      </a:pPr>
                      <a:r>
                        <a:rPr lang="es-EC" sz="1600" dirty="0" smtClean="0">
                          <a:effectLst/>
                          <a:latin typeface="Arial" panose="020B0604020202020204" pitchFamily="34" charset="0"/>
                          <a:ea typeface="Times New Roman" panose="02020603050405020304" pitchFamily="18" charset="0"/>
                        </a:rPr>
                        <a:t>Técnico </a:t>
                      </a:r>
                      <a:r>
                        <a:rPr lang="es-EC" sz="1600" dirty="0">
                          <a:effectLst/>
                          <a:latin typeface="Arial" panose="020B0604020202020204" pitchFamily="34" charset="0"/>
                          <a:ea typeface="Times New Roman" panose="02020603050405020304" pitchFamily="18" charset="0"/>
                        </a:rPr>
                        <a:t>de seguridad</a:t>
                      </a:r>
                      <a:endParaRPr lang="en-US" sz="1600" dirty="0">
                        <a:effectLst/>
                        <a:latin typeface="Arial" panose="020B0604020202020204" pitchFamily="34" charset="0"/>
                        <a:ea typeface="Times New Roman" panose="02020603050405020304" pitchFamily="18" charset="0"/>
                      </a:endParaRPr>
                    </a:p>
                    <a:p>
                      <a:pPr algn="l">
                        <a:lnSpc>
                          <a:spcPct val="150000"/>
                        </a:lnSpc>
                      </a:pPr>
                      <a:r>
                        <a:rPr lang="es-EC" sz="1600" dirty="0" smtClean="0">
                          <a:effectLst/>
                          <a:latin typeface="Arial" panose="020B0604020202020204" pitchFamily="34" charset="0"/>
                          <a:ea typeface="Times New Roman" panose="02020603050405020304" pitchFamily="18" charset="0"/>
                        </a:rPr>
                        <a:t>Calidad</a:t>
                      </a:r>
                      <a:endParaRPr lang="en-US" sz="1600" dirty="0"/>
                    </a:p>
                  </a:txBody>
                  <a:tcPr/>
                </a:tc>
                <a:extLst>
                  <a:ext uri="{0D108BD9-81ED-4DB2-BD59-A6C34878D82A}">
                    <a16:rowId xmlns:a16="http://schemas.microsoft.com/office/drawing/2014/main" xmlns="" val="740462690"/>
                  </a:ext>
                </a:extLst>
              </a:tr>
            </a:tbl>
          </a:graphicData>
        </a:graphic>
      </p:graphicFrame>
      <p:sp>
        <p:nvSpPr>
          <p:cNvPr id="3" name="Rectángulo 2"/>
          <p:cNvSpPr/>
          <p:nvPr/>
        </p:nvSpPr>
        <p:spPr>
          <a:xfrm>
            <a:off x="353985" y="296688"/>
            <a:ext cx="3248005" cy="461665"/>
          </a:xfrm>
          <a:prstGeom prst="rect">
            <a:avLst/>
          </a:prstGeom>
        </p:spPr>
        <p:txBody>
          <a:bodyPr wrap="none">
            <a:spAutoFit/>
          </a:bodyPr>
          <a:lstStyle/>
          <a:p>
            <a:pPr lvl="0"/>
            <a:r>
              <a:rPr lang="es-EC" sz="2400" dirty="0">
                <a:solidFill>
                  <a:prstClr val="black"/>
                </a:solidFill>
                <a:latin typeface="Arial" panose="020B0604020202020204" pitchFamily="34" charset="0"/>
                <a:cs typeface="Arial" panose="020B0604020202020204" pitchFamily="34" charset="0"/>
              </a:rPr>
              <a:t>Capítulo 5. Propuesta </a:t>
            </a:r>
            <a:endParaRPr lang="es-MX" sz="2400" dirty="0">
              <a:solidFill>
                <a:prstClr val="black"/>
              </a:solidFill>
            </a:endParaRPr>
          </a:p>
        </p:txBody>
      </p:sp>
      <p:sp>
        <p:nvSpPr>
          <p:cNvPr id="6" name="Title 1">
            <a:extLst>
              <a:ext uri="{FF2B5EF4-FFF2-40B4-BE49-F238E27FC236}">
                <a16:creationId xmlns:a16="http://schemas.microsoft.com/office/drawing/2014/main" xmlns="" id="{1A6B9637-A674-42C0-8496-BB9EB3FCFD60}"/>
              </a:ext>
            </a:extLst>
          </p:cNvPr>
          <p:cNvSpPr>
            <a:spLocks noGrp="1"/>
          </p:cNvSpPr>
          <p:nvPr>
            <p:ph type="title"/>
          </p:nvPr>
        </p:nvSpPr>
        <p:spPr>
          <a:xfrm>
            <a:off x="457017" y="804519"/>
            <a:ext cx="2742825" cy="617382"/>
          </a:xfrm>
        </p:spPr>
        <p:txBody>
          <a:bodyPr>
            <a:normAutofit/>
          </a:bodyPr>
          <a:lstStyle/>
          <a:p>
            <a:r>
              <a:rPr lang="es-EC" sz="1800" dirty="0" smtClean="0">
                <a:latin typeface="Arial" panose="020B0604020202020204" pitchFamily="34" charset="0"/>
                <a:cs typeface="Arial" panose="020B0604020202020204" pitchFamily="34" charset="0"/>
              </a:rPr>
              <a:t>Plan de ejecución </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169207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xmlns="" id="{4331FE0D-BE85-4783-B68B-1C9036EE9905}"/>
              </a:ext>
            </a:extLst>
          </p:cNvPr>
          <p:cNvGraphicFramePr>
            <a:graphicFrameLocks noGrp="1"/>
          </p:cNvGraphicFramePr>
          <p:nvPr>
            <p:ph idx="1"/>
            <p:extLst>
              <p:ext uri="{D42A27DB-BD31-4B8C-83A1-F6EECF244321}">
                <p14:modId xmlns:p14="http://schemas.microsoft.com/office/powerpoint/2010/main" val="711055522"/>
              </p:ext>
            </p:extLst>
          </p:nvPr>
        </p:nvGraphicFramePr>
        <p:xfrm>
          <a:off x="229443" y="1513848"/>
          <a:ext cx="11464576" cy="4729259"/>
        </p:xfrm>
        <a:graphic>
          <a:graphicData uri="http://schemas.openxmlformats.org/drawingml/2006/table">
            <a:tbl>
              <a:tblPr firstRow="1" bandRow="1">
                <a:tableStyleId>{5C22544A-7EE6-4342-B048-85BDC9FD1C3A}</a:tableStyleId>
              </a:tblPr>
              <a:tblGrid>
                <a:gridCol w="1929084">
                  <a:extLst>
                    <a:ext uri="{9D8B030D-6E8A-4147-A177-3AD203B41FA5}">
                      <a16:colId xmlns:a16="http://schemas.microsoft.com/office/drawing/2014/main" xmlns="" val="2344888949"/>
                    </a:ext>
                  </a:extLst>
                </a:gridCol>
                <a:gridCol w="2383873">
                  <a:extLst>
                    <a:ext uri="{9D8B030D-6E8A-4147-A177-3AD203B41FA5}">
                      <a16:colId xmlns:a16="http://schemas.microsoft.com/office/drawing/2014/main" xmlns="" val="1265537232"/>
                    </a:ext>
                  </a:extLst>
                </a:gridCol>
                <a:gridCol w="2383873">
                  <a:extLst>
                    <a:ext uri="{9D8B030D-6E8A-4147-A177-3AD203B41FA5}">
                      <a16:colId xmlns:a16="http://schemas.microsoft.com/office/drawing/2014/main" xmlns="" val="1969511873"/>
                    </a:ext>
                  </a:extLst>
                </a:gridCol>
                <a:gridCol w="2383873">
                  <a:extLst>
                    <a:ext uri="{9D8B030D-6E8A-4147-A177-3AD203B41FA5}">
                      <a16:colId xmlns:a16="http://schemas.microsoft.com/office/drawing/2014/main" xmlns="" val="2807696576"/>
                    </a:ext>
                  </a:extLst>
                </a:gridCol>
                <a:gridCol w="2383873">
                  <a:extLst>
                    <a:ext uri="{9D8B030D-6E8A-4147-A177-3AD203B41FA5}">
                      <a16:colId xmlns:a16="http://schemas.microsoft.com/office/drawing/2014/main" xmlns="" val="97371379"/>
                    </a:ext>
                  </a:extLst>
                </a:gridCol>
              </a:tblGrid>
              <a:tr h="614459">
                <a:tc>
                  <a:txBody>
                    <a:bodyPr/>
                    <a:lstStyle/>
                    <a:p>
                      <a:pPr algn="ctr"/>
                      <a:endParaRPr lang="es-EC" sz="1600" b="0" dirty="0" smtClean="0">
                        <a:latin typeface="Arial" panose="020B0604020202020204" pitchFamily="34" charset="0"/>
                        <a:cs typeface="Arial" panose="020B0604020202020204" pitchFamily="34" charset="0"/>
                      </a:endParaRPr>
                    </a:p>
                    <a:p>
                      <a:pPr algn="ctr"/>
                      <a:r>
                        <a:rPr lang="es-EC" sz="1600" b="0" dirty="0" smtClean="0">
                          <a:latin typeface="Arial" panose="020B0604020202020204" pitchFamily="34" charset="0"/>
                          <a:cs typeface="Arial" panose="020B0604020202020204" pitchFamily="34" charset="0"/>
                        </a:rPr>
                        <a:t>ESTRATEGIA </a:t>
                      </a:r>
                      <a:endParaRPr lang="en-US" sz="1600" b="0" dirty="0">
                        <a:latin typeface="Arial" panose="020B0604020202020204" pitchFamily="34" charset="0"/>
                        <a:cs typeface="Arial" panose="020B0604020202020204" pitchFamily="34" charset="0"/>
                      </a:endParaRPr>
                    </a:p>
                  </a:txBody>
                  <a:tcPr/>
                </a:tc>
                <a:tc>
                  <a:txBody>
                    <a:bodyPr/>
                    <a:lstStyle/>
                    <a:p>
                      <a:pPr algn="ctr"/>
                      <a:endParaRPr lang="es-EC" sz="1600" b="0" dirty="0" smtClean="0">
                        <a:latin typeface="Arial" panose="020B0604020202020204" pitchFamily="34" charset="0"/>
                        <a:cs typeface="Arial" panose="020B0604020202020204" pitchFamily="34" charset="0"/>
                      </a:endParaRPr>
                    </a:p>
                    <a:p>
                      <a:pPr algn="ctr"/>
                      <a:r>
                        <a:rPr lang="es-EC" sz="1600" b="0" dirty="0" smtClean="0">
                          <a:latin typeface="Arial" panose="020B0604020202020204" pitchFamily="34" charset="0"/>
                          <a:cs typeface="Arial" panose="020B0604020202020204" pitchFamily="34" charset="0"/>
                        </a:rPr>
                        <a:t>ACTIVIDAD</a:t>
                      </a:r>
                      <a:endParaRPr lang="en-US" sz="1600" b="0" dirty="0">
                        <a:latin typeface="Arial" panose="020B0604020202020204" pitchFamily="34" charset="0"/>
                        <a:cs typeface="Arial" panose="020B0604020202020204" pitchFamily="34" charset="0"/>
                      </a:endParaRPr>
                    </a:p>
                  </a:txBody>
                  <a:tcPr/>
                </a:tc>
                <a:tc>
                  <a:txBody>
                    <a:bodyPr/>
                    <a:lstStyle/>
                    <a:p>
                      <a:endParaRPr lang="es-EC" sz="1600" b="0" dirty="0" smtClean="0">
                        <a:latin typeface="Arial" panose="020B0604020202020204" pitchFamily="34" charset="0"/>
                        <a:cs typeface="Arial" panose="020B0604020202020204" pitchFamily="34" charset="0"/>
                      </a:endParaRPr>
                    </a:p>
                    <a:p>
                      <a:r>
                        <a:rPr lang="es-EC" sz="1600" b="0" dirty="0" smtClean="0">
                          <a:latin typeface="Arial" panose="020B0604020202020204" pitchFamily="34" charset="0"/>
                          <a:cs typeface="Arial" panose="020B0604020202020204" pitchFamily="34" charset="0"/>
                        </a:rPr>
                        <a:t>INDICADOR </a:t>
                      </a:r>
                      <a:endParaRPr lang="en-US" sz="1600" b="0" dirty="0">
                        <a:latin typeface="Arial" panose="020B0604020202020204" pitchFamily="34" charset="0"/>
                        <a:cs typeface="Arial" panose="020B0604020202020204" pitchFamily="34" charset="0"/>
                      </a:endParaRPr>
                    </a:p>
                  </a:txBody>
                  <a:tcPr/>
                </a:tc>
                <a:tc>
                  <a:txBody>
                    <a:bodyPr/>
                    <a:lstStyle/>
                    <a:p>
                      <a:pPr algn="ctr"/>
                      <a:endParaRPr lang="es-EC" sz="1600" b="0" dirty="0" smtClean="0">
                        <a:latin typeface="Arial" panose="020B0604020202020204" pitchFamily="34" charset="0"/>
                        <a:cs typeface="Arial" panose="020B0604020202020204" pitchFamily="34" charset="0"/>
                      </a:endParaRPr>
                    </a:p>
                    <a:p>
                      <a:pPr algn="ctr"/>
                      <a:r>
                        <a:rPr lang="es-EC" sz="1600" b="0" dirty="0" smtClean="0">
                          <a:latin typeface="Arial" panose="020B0604020202020204" pitchFamily="34" charset="0"/>
                          <a:cs typeface="Arial" panose="020B0604020202020204" pitchFamily="34" charset="0"/>
                        </a:rPr>
                        <a:t>MEDICION </a:t>
                      </a:r>
                      <a:endParaRPr lang="en-US" sz="1600" b="0" dirty="0">
                        <a:latin typeface="Arial" panose="020B0604020202020204" pitchFamily="34" charset="0"/>
                        <a:cs typeface="Arial" panose="020B0604020202020204" pitchFamily="34" charset="0"/>
                      </a:endParaRPr>
                    </a:p>
                  </a:txBody>
                  <a:tcPr/>
                </a:tc>
                <a:tc>
                  <a:txBody>
                    <a:bodyPr/>
                    <a:lstStyle/>
                    <a:p>
                      <a:pPr algn="ctr"/>
                      <a:endParaRPr lang="es-EC" sz="1600" b="0" dirty="0" smtClean="0">
                        <a:latin typeface="Arial" panose="020B0604020202020204" pitchFamily="34" charset="0"/>
                        <a:cs typeface="Arial" panose="020B0604020202020204" pitchFamily="34" charset="0"/>
                      </a:endParaRPr>
                    </a:p>
                    <a:p>
                      <a:pPr algn="ctr"/>
                      <a:r>
                        <a:rPr lang="es-EC" sz="1600" b="0" dirty="0" smtClean="0">
                          <a:latin typeface="Arial" panose="020B0604020202020204" pitchFamily="34" charset="0"/>
                          <a:cs typeface="Arial" panose="020B0604020202020204" pitchFamily="34" charset="0"/>
                        </a:rPr>
                        <a:t>RESPONSABLE </a:t>
                      </a:r>
                      <a:endParaRPr lang="en-US" sz="16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2165978900"/>
                  </a:ext>
                </a:extLst>
              </a:tr>
              <a:tr h="2373664">
                <a:tc>
                  <a:txBody>
                    <a:bodyPr/>
                    <a:lstStyle/>
                    <a:p>
                      <a:pPr>
                        <a:lnSpc>
                          <a:spcPct val="150000"/>
                        </a:lnSpc>
                      </a:pPr>
                      <a:r>
                        <a:rPr lang="es-EC" sz="1600" dirty="0">
                          <a:latin typeface="Arial" panose="020B0604020202020204" pitchFamily="34" charset="0"/>
                          <a:cs typeface="Arial" panose="020B0604020202020204" pitchFamily="34" charset="0"/>
                        </a:rPr>
                        <a:t>Auditar el proceso de limpieza de las empresas tercerizadas </a:t>
                      </a:r>
                      <a:endParaRPr lang="en-US" sz="1600" dirty="0">
                        <a:latin typeface="Arial" panose="020B0604020202020204" pitchFamily="34" charset="0"/>
                        <a:cs typeface="Arial" panose="020B0604020202020204" pitchFamily="34" charset="0"/>
                      </a:endParaRPr>
                    </a:p>
                  </a:txBody>
                  <a:tcPr/>
                </a:tc>
                <a:tc>
                  <a:txBody>
                    <a:bodyPr/>
                    <a:lstStyle/>
                    <a:p>
                      <a:pPr marL="285750" indent="-285750">
                        <a:lnSpc>
                          <a:spcPct val="150000"/>
                        </a:lnSpc>
                        <a:spcAft>
                          <a:spcPts val="0"/>
                        </a:spcAft>
                        <a:buFont typeface="Arial" panose="020B0604020202020204" pitchFamily="34" charset="0"/>
                        <a:buChar char="•"/>
                      </a:pPr>
                      <a:r>
                        <a:rPr lang="es-MX" sz="1600" dirty="0" smtClean="0">
                          <a:effectLst/>
                          <a:latin typeface="Arial" panose="020B0604020202020204" pitchFamily="34" charset="0"/>
                          <a:ea typeface="Times New Roman" panose="02020603050405020304" pitchFamily="18" charset="0"/>
                        </a:rPr>
                        <a:t>Mantener </a:t>
                      </a:r>
                      <a:r>
                        <a:rPr lang="es-MX" sz="1600" dirty="0">
                          <a:effectLst/>
                          <a:latin typeface="Arial" panose="020B0604020202020204" pitchFamily="34" charset="0"/>
                          <a:ea typeface="Times New Roman" panose="02020603050405020304" pitchFamily="18" charset="0"/>
                        </a:rPr>
                        <a:t>control a través de informes de los procesos de limpieza por áreas</a:t>
                      </a:r>
                      <a:endParaRPr lang="en-US" sz="1600" dirty="0">
                        <a:effectLst/>
                        <a:latin typeface="Arial" panose="020B0604020202020204" pitchFamily="34" charset="0"/>
                        <a:ea typeface="Times New Roman" panose="02020603050405020304" pitchFamily="18" charset="0"/>
                      </a:endParaRPr>
                    </a:p>
                    <a:p>
                      <a:pPr marL="285750" indent="-285750">
                        <a:lnSpc>
                          <a:spcPct val="150000"/>
                        </a:lnSpc>
                        <a:spcAft>
                          <a:spcPts val="0"/>
                        </a:spcAft>
                        <a:buFont typeface="Arial" panose="020B0604020202020204" pitchFamily="34" charset="0"/>
                        <a:buChar char="•"/>
                      </a:pPr>
                      <a:r>
                        <a:rPr lang="es-MX" sz="1600" dirty="0" smtClean="0">
                          <a:effectLst/>
                          <a:latin typeface="Arial" panose="020B0604020202020204" pitchFamily="34" charset="0"/>
                          <a:ea typeface="Times New Roman" panose="02020603050405020304" pitchFamily="18" charset="0"/>
                        </a:rPr>
                        <a:t>Crear </a:t>
                      </a:r>
                      <a:r>
                        <a:rPr lang="es-MX" sz="1600" dirty="0">
                          <a:effectLst/>
                          <a:latin typeface="Arial" panose="020B0604020202020204" pitchFamily="34" charset="0"/>
                          <a:ea typeface="Times New Roman" panose="02020603050405020304" pitchFamily="18" charset="0"/>
                        </a:rPr>
                        <a:t>y actualizar un manual de limpieza </a:t>
                      </a:r>
                      <a:endParaRPr lang="en-US" sz="1600" dirty="0">
                        <a:effectLst/>
                        <a:latin typeface="Arial" panose="020B0604020202020204" pitchFamily="34" charset="0"/>
                        <a:ea typeface="Times New Roman" panose="02020603050405020304" pitchFamily="18" charset="0"/>
                      </a:endParaRPr>
                    </a:p>
                    <a:p>
                      <a:pPr marL="285750" indent="-285750">
                        <a:lnSpc>
                          <a:spcPct val="150000"/>
                        </a:lnSpc>
                        <a:buFont typeface="Arial" panose="020B0604020202020204" pitchFamily="34" charset="0"/>
                        <a:buChar char="•"/>
                      </a:pPr>
                      <a:r>
                        <a:rPr lang="es-MX" sz="1600" dirty="0" smtClean="0">
                          <a:effectLst/>
                          <a:latin typeface="Arial" panose="020B0604020202020204" pitchFamily="34" charset="0"/>
                          <a:ea typeface="Times New Roman" panose="02020603050405020304" pitchFamily="18" charset="0"/>
                        </a:rPr>
                        <a:t>Llevar </a:t>
                      </a:r>
                      <a:r>
                        <a:rPr lang="es-MX" sz="1600" dirty="0">
                          <a:effectLst/>
                          <a:latin typeface="Arial" panose="020B0604020202020204" pitchFamily="34" charset="0"/>
                          <a:ea typeface="Times New Roman" panose="02020603050405020304" pitchFamily="18" charset="0"/>
                        </a:rPr>
                        <a:t>un registro o </a:t>
                      </a:r>
                      <a:r>
                        <a:rPr lang="es-MX" sz="1600" dirty="0" err="1">
                          <a:effectLst/>
                          <a:latin typeface="Arial" panose="020B0604020202020204" pitchFamily="34" charset="0"/>
                          <a:ea typeface="Times New Roman" panose="02020603050405020304" pitchFamily="18" charset="0"/>
                        </a:rPr>
                        <a:t>check</a:t>
                      </a:r>
                      <a:r>
                        <a:rPr lang="es-MX" sz="1600" dirty="0">
                          <a:effectLst/>
                          <a:latin typeface="Arial" panose="020B0604020202020204" pitchFamily="34" charset="0"/>
                          <a:ea typeface="Times New Roman" panose="02020603050405020304" pitchFamily="18" charset="0"/>
                        </a:rPr>
                        <a:t> </a:t>
                      </a:r>
                      <a:r>
                        <a:rPr lang="es-MX" sz="1600" dirty="0" err="1">
                          <a:effectLst/>
                          <a:latin typeface="Arial" panose="020B0604020202020204" pitchFamily="34" charset="0"/>
                          <a:ea typeface="Times New Roman" panose="02020603050405020304" pitchFamily="18" charset="0"/>
                        </a:rPr>
                        <a:t>list</a:t>
                      </a:r>
                      <a:r>
                        <a:rPr lang="es-MX" sz="1600" dirty="0">
                          <a:effectLst/>
                          <a:latin typeface="Arial" panose="020B0604020202020204" pitchFamily="34" charset="0"/>
                          <a:ea typeface="Times New Roman" panose="02020603050405020304" pitchFamily="18" charset="0"/>
                        </a:rPr>
                        <a:t> de las actividades cumplidas por cada responsable</a:t>
                      </a:r>
                      <a:endParaRPr lang="en-US" sz="1600" dirty="0"/>
                    </a:p>
                  </a:txBody>
                  <a:tcPr/>
                </a:tc>
                <a:tc>
                  <a:txBody>
                    <a:bodyPr/>
                    <a:lstStyle/>
                    <a:p>
                      <a:pPr indent="180340">
                        <a:lnSpc>
                          <a:spcPct val="200000"/>
                        </a:lnSpc>
                        <a:spcAft>
                          <a:spcPts val="0"/>
                        </a:spcAft>
                      </a:pPr>
                      <a:r>
                        <a:rPr lang="es-EC" sz="1600" dirty="0">
                          <a:effectLst/>
                          <a:latin typeface="Arial" panose="020B0604020202020204" pitchFamily="34" charset="0"/>
                          <a:ea typeface="Times New Roman" panose="02020603050405020304" pitchFamily="18" charset="0"/>
                          <a:cs typeface="Times New Roman" panose="02020603050405020304" pitchFamily="18" charset="0"/>
                        </a:rPr>
                        <a:t>% novedades resueltas</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s-MX" sz="1600" dirty="0" smtClean="0">
                          <a:effectLst/>
                          <a:latin typeface="Arial" panose="020B0604020202020204" pitchFamily="34" charset="0"/>
                          <a:ea typeface="Times New Roman" panose="02020603050405020304" pitchFamily="18" charset="0"/>
                        </a:rPr>
                        <a:t>Nro. </a:t>
                      </a:r>
                      <a:r>
                        <a:rPr lang="es-MX" sz="1600" dirty="0">
                          <a:effectLst/>
                          <a:latin typeface="Arial" panose="020B0604020202020204" pitchFamily="34" charset="0"/>
                          <a:ea typeface="Times New Roman" panose="02020603050405020304" pitchFamily="18" charset="0"/>
                        </a:rPr>
                        <a:t>de novedades resueltas /novedades por resolver*100</a:t>
                      </a:r>
                      <a:endParaRPr lang="en-US" sz="1600" dirty="0"/>
                    </a:p>
                  </a:txBody>
                  <a:tcPr/>
                </a:tc>
                <a:tc>
                  <a:txBody>
                    <a:bodyPr/>
                    <a:lstStyle/>
                    <a:p>
                      <a:pPr indent="180340">
                        <a:lnSpc>
                          <a:spcPct val="200000"/>
                        </a:lnSpc>
                        <a:spcAft>
                          <a:spcPts val="0"/>
                        </a:spcAft>
                      </a:pPr>
                      <a:r>
                        <a:rPr lang="es-MX" sz="1600" dirty="0">
                          <a:effectLst/>
                          <a:latin typeface="Arial" panose="020B0604020202020204" pitchFamily="34" charset="0"/>
                          <a:ea typeface="Times New Roman" panose="02020603050405020304" pitchFamily="18" charset="0"/>
                          <a:cs typeface="Times New Roman" panose="02020603050405020304" pitchFamily="18" charset="0"/>
                        </a:rPr>
                        <a:t>-Técnico en seguridad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indent="180340">
                        <a:lnSpc>
                          <a:spcPct val="200000"/>
                        </a:lnSpc>
                        <a:spcAft>
                          <a:spcPts val="0"/>
                        </a:spcAft>
                      </a:pPr>
                      <a:r>
                        <a:rPr lang="es-MX" sz="1600" dirty="0">
                          <a:effectLst/>
                          <a:latin typeface="Arial" panose="020B0604020202020204" pitchFamily="34" charset="0"/>
                          <a:ea typeface="Times New Roman" panose="02020603050405020304" pitchFamily="18" charset="0"/>
                          <a:cs typeface="Times New Roman" panose="02020603050405020304" pitchFamily="18" charset="0"/>
                        </a:rPr>
                        <a:t>- Calidad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indent="180340">
                        <a:lnSpc>
                          <a:spcPct val="200000"/>
                        </a:lnSpc>
                        <a:spcAft>
                          <a:spcPts val="0"/>
                        </a:spcAft>
                      </a:pPr>
                      <a:r>
                        <a:rPr lang="es-MX" sz="1600" dirty="0">
                          <a:effectLst/>
                          <a:latin typeface="Arial" panose="020B0604020202020204" pitchFamily="34" charset="0"/>
                          <a:ea typeface="Times New Roman" panose="02020603050405020304" pitchFamily="18" charset="0"/>
                          <a:cs typeface="Times New Roman" panose="02020603050405020304" pitchFamily="18" charset="0"/>
                        </a:rPr>
                        <a:t>- Unidad de seguridad y salud ocupacional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655070293"/>
                  </a:ext>
                </a:extLst>
              </a:tr>
            </a:tbl>
          </a:graphicData>
        </a:graphic>
      </p:graphicFrame>
      <p:sp>
        <p:nvSpPr>
          <p:cNvPr id="5" name="Rectángulo 4"/>
          <p:cNvSpPr/>
          <p:nvPr/>
        </p:nvSpPr>
        <p:spPr>
          <a:xfrm>
            <a:off x="353985" y="296688"/>
            <a:ext cx="3248005" cy="461665"/>
          </a:xfrm>
          <a:prstGeom prst="rect">
            <a:avLst/>
          </a:prstGeom>
        </p:spPr>
        <p:txBody>
          <a:bodyPr wrap="none">
            <a:spAutoFit/>
          </a:bodyPr>
          <a:lstStyle/>
          <a:p>
            <a:pPr lvl="0"/>
            <a:r>
              <a:rPr lang="es-EC" sz="2400" dirty="0">
                <a:solidFill>
                  <a:prstClr val="black"/>
                </a:solidFill>
                <a:latin typeface="Arial" panose="020B0604020202020204" pitchFamily="34" charset="0"/>
                <a:cs typeface="Arial" panose="020B0604020202020204" pitchFamily="34" charset="0"/>
              </a:rPr>
              <a:t>Capítulo 5. Propuesta </a:t>
            </a:r>
            <a:endParaRPr lang="es-MX" sz="2400" dirty="0">
              <a:solidFill>
                <a:prstClr val="black"/>
              </a:solidFill>
            </a:endParaRPr>
          </a:p>
        </p:txBody>
      </p:sp>
      <p:sp>
        <p:nvSpPr>
          <p:cNvPr id="6" name="Title 1">
            <a:extLst>
              <a:ext uri="{FF2B5EF4-FFF2-40B4-BE49-F238E27FC236}">
                <a16:creationId xmlns:a16="http://schemas.microsoft.com/office/drawing/2014/main" xmlns="" id="{1A6B9637-A674-42C0-8496-BB9EB3FCFD60}"/>
              </a:ext>
            </a:extLst>
          </p:cNvPr>
          <p:cNvSpPr>
            <a:spLocks noGrp="1"/>
          </p:cNvSpPr>
          <p:nvPr>
            <p:ph type="title"/>
          </p:nvPr>
        </p:nvSpPr>
        <p:spPr>
          <a:xfrm>
            <a:off x="457017" y="804519"/>
            <a:ext cx="2742825" cy="617382"/>
          </a:xfrm>
        </p:spPr>
        <p:txBody>
          <a:bodyPr>
            <a:normAutofit/>
          </a:bodyPr>
          <a:lstStyle/>
          <a:p>
            <a:r>
              <a:rPr lang="es-EC" sz="1800" dirty="0" smtClean="0">
                <a:latin typeface="Arial" panose="020B0604020202020204" pitchFamily="34" charset="0"/>
                <a:cs typeface="Arial" panose="020B0604020202020204" pitchFamily="34" charset="0"/>
              </a:rPr>
              <a:t>Plan de ejecución </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27595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530363" y="3655152"/>
            <a:ext cx="2314575" cy="1981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ítulo 1"/>
          <p:cNvSpPr>
            <a:spLocks noGrp="1"/>
          </p:cNvSpPr>
          <p:nvPr>
            <p:ph type="title"/>
          </p:nvPr>
        </p:nvSpPr>
        <p:spPr/>
        <p:txBody>
          <a:bodyPr/>
          <a:lstStyle/>
          <a:p>
            <a:pPr lvl="0">
              <a:lnSpc>
                <a:spcPct val="100000"/>
              </a:lnSpc>
              <a:spcBef>
                <a:spcPts val="0"/>
              </a:spcBef>
            </a:pPr>
            <a:r>
              <a:rPr lang="es-MX" sz="2400" dirty="0">
                <a:solidFill>
                  <a:prstClr val="black"/>
                </a:solidFill>
                <a:latin typeface="Arial" panose="020B0604020202020204" pitchFamily="34" charset="0"/>
                <a:cs typeface="Arial" panose="020B0604020202020204" pitchFamily="34" charset="0"/>
              </a:rPr>
              <a:t>Capítulo 1. </a:t>
            </a:r>
            <a:r>
              <a:rPr lang="es-MX" sz="2400" dirty="0" smtClean="0">
                <a:solidFill>
                  <a:prstClr val="black"/>
                </a:solidFill>
                <a:latin typeface="Arial" panose="020B0604020202020204" pitchFamily="34" charset="0"/>
                <a:cs typeface="Arial" panose="020B0604020202020204" pitchFamily="34" charset="0"/>
              </a:rPr>
              <a:t>Interrogantes.</a:t>
            </a:r>
            <a:r>
              <a:rPr lang="es-MX" sz="3600" dirty="0">
                <a:solidFill>
                  <a:prstClr val="black"/>
                </a:solidFill>
                <a:latin typeface="Arial" panose="020B0604020202020204" pitchFamily="34" charset="0"/>
                <a:cs typeface="Arial" panose="020B0604020202020204" pitchFamily="34" charset="0"/>
              </a:rPr>
              <a:t/>
            </a:r>
            <a:br>
              <a:rPr lang="es-MX" sz="3600" dirty="0">
                <a:solidFill>
                  <a:prstClr val="black"/>
                </a:solidFill>
                <a:latin typeface="Arial" panose="020B0604020202020204" pitchFamily="34" charset="0"/>
                <a:cs typeface="Arial" panose="020B0604020202020204" pitchFamily="34" charset="0"/>
              </a:rPr>
            </a:br>
            <a:endParaRPr lang="es-MX" dirty="0"/>
          </a:p>
        </p:txBody>
      </p:sp>
      <p:sp>
        <p:nvSpPr>
          <p:cNvPr id="3" name="Marcador de contenido 2"/>
          <p:cNvSpPr>
            <a:spLocks noGrp="1"/>
          </p:cNvSpPr>
          <p:nvPr>
            <p:ph sz="half" idx="1"/>
          </p:nvPr>
        </p:nvSpPr>
        <p:spPr>
          <a:xfrm>
            <a:off x="838200" y="1133341"/>
            <a:ext cx="5181600" cy="5043622"/>
          </a:xfrm>
        </p:spPr>
        <p:txBody>
          <a:bodyPr>
            <a:normAutofit fontScale="32500" lnSpcReduction="20000"/>
          </a:bodyPr>
          <a:lstStyle/>
          <a:p>
            <a:pPr indent="180340" algn="just">
              <a:lnSpc>
                <a:spcPct val="200000"/>
              </a:lnSpc>
              <a:spcAft>
                <a:spcPts val="0"/>
              </a:spcAft>
            </a:pPr>
            <a:r>
              <a:rPr lang="es-ES" sz="4300" dirty="0">
                <a:latin typeface="Arial" panose="020B0604020202020204" pitchFamily="34" charset="0"/>
                <a:ea typeface="Times New Roman" panose="02020603050405020304" pitchFamily="18" charset="0"/>
              </a:rPr>
              <a:t>¿Cuáles son los factores que inciden en el personal asistencial de áreas críticas de centros hospitalarios seleccionados del Cantón Quito, para el cumplimiento de la normativa vigente de manejo integral de desechos </a:t>
            </a:r>
            <a:r>
              <a:rPr lang="es-ES" sz="4300" dirty="0" smtClean="0">
                <a:latin typeface="Arial" panose="020B0604020202020204" pitchFamily="34" charset="0"/>
                <a:ea typeface="Times New Roman" panose="02020603050405020304" pitchFamily="18" charset="0"/>
              </a:rPr>
              <a:t>sanitarios </a:t>
            </a:r>
            <a:r>
              <a:rPr lang="es-ES" sz="4300" dirty="0">
                <a:latin typeface="Arial" panose="020B0604020202020204" pitchFamily="34" charset="0"/>
                <a:ea typeface="Times New Roman" panose="02020603050405020304" pitchFamily="18" charset="0"/>
              </a:rPr>
              <a:t>y en base al análisis del ciclo de vida de insumos?</a:t>
            </a:r>
            <a:endParaRPr lang="es-MX" sz="4300" dirty="0">
              <a:latin typeface="Arial" panose="020B0604020202020204" pitchFamily="34" charset="0"/>
              <a:ea typeface="Times New Roman" panose="02020603050405020304" pitchFamily="18" charset="0"/>
            </a:endParaRPr>
          </a:p>
          <a:p>
            <a:pPr marL="0" indent="0" algn="just">
              <a:buNone/>
            </a:pPr>
            <a:endParaRPr lang="es-MX" dirty="0"/>
          </a:p>
        </p:txBody>
      </p:sp>
      <p:sp>
        <p:nvSpPr>
          <p:cNvPr id="4" name="Marcador de contenido 3"/>
          <p:cNvSpPr>
            <a:spLocks noGrp="1"/>
          </p:cNvSpPr>
          <p:nvPr>
            <p:ph sz="half" idx="2"/>
          </p:nvPr>
        </p:nvSpPr>
        <p:spPr>
          <a:xfrm>
            <a:off x="6172200" y="940158"/>
            <a:ext cx="5181600" cy="5236805"/>
          </a:xfrm>
        </p:spPr>
        <p:txBody>
          <a:bodyPr>
            <a:normAutofit fontScale="32500" lnSpcReduction="20000"/>
          </a:bodyPr>
          <a:lstStyle/>
          <a:p>
            <a:pPr indent="180340" algn="just">
              <a:lnSpc>
                <a:spcPct val="200000"/>
              </a:lnSpc>
              <a:spcAft>
                <a:spcPts val="0"/>
              </a:spcAft>
            </a:pPr>
            <a:r>
              <a:rPr lang="es-ES" sz="4300" dirty="0" smtClean="0">
                <a:latin typeface="Arial" panose="020B0604020202020204" pitchFamily="34" charset="0"/>
                <a:ea typeface="Times New Roman" panose="02020603050405020304" pitchFamily="18" charset="0"/>
              </a:rPr>
              <a:t>Subpreguntas</a:t>
            </a:r>
            <a:r>
              <a:rPr lang="es-ES" sz="4300" dirty="0">
                <a:latin typeface="Arial" panose="020B0604020202020204" pitchFamily="34" charset="0"/>
                <a:ea typeface="Times New Roman" panose="02020603050405020304" pitchFamily="18" charset="0"/>
              </a:rPr>
              <a:t>.</a:t>
            </a:r>
            <a:endParaRPr lang="es-MX" sz="4300" dirty="0">
              <a:latin typeface="Arial" panose="020B0604020202020204" pitchFamily="34" charset="0"/>
              <a:ea typeface="Times New Roman" panose="02020603050405020304" pitchFamily="18" charset="0"/>
            </a:endParaRPr>
          </a:p>
          <a:p>
            <a:pPr indent="180340" algn="just">
              <a:lnSpc>
                <a:spcPct val="200000"/>
              </a:lnSpc>
              <a:spcAft>
                <a:spcPts val="0"/>
              </a:spcAft>
            </a:pPr>
            <a:r>
              <a:rPr lang="es-ES" sz="4300" dirty="0">
                <a:latin typeface="Arial" panose="020B0604020202020204" pitchFamily="34" charset="0"/>
                <a:ea typeface="Times New Roman" panose="02020603050405020304" pitchFamily="18" charset="0"/>
              </a:rPr>
              <a:t>¿Cuáles son las etapas del manejo de desechos </a:t>
            </a:r>
            <a:r>
              <a:rPr lang="es-ES" sz="4300" dirty="0" smtClean="0">
                <a:latin typeface="Arial" panose="020B0604020202020204" pitchFamily="34" charset="0"/>
                <a:ea typeface="Times New Roman" panose="02020603050405020304" pitchFamily="18" charset="0"/>
              </a:rPr>
              <a:t>sanitarios?</a:t>
            </a:r>
            <a:endParaRPr lang="es-MX" sz="4300" dirty="0">
              <a:latin typeface="Arial" panose="020B0604020202020204" pitchFamily="34" charset="0"/>
              <a:ea typeface="Times New Roman" panose="02020603050405020304" pitchFamily="18" charset="0"/>
            </a:endParaRPr>
          </a:p>
          <a:p>
            <a:pPr indent="180340" algn="just">
              <a:lnSpc>
                <a:spcPct val="200000"/>
              </a:lnSpc>
              <a:spcAft>
                <a:spcPts val="0"/>
              </a:spcAft>
            </a:pPr>
            <a:r>
              <a:rPr lang="es-ES" sz="4300" dirty="0">
                <a:latin typeface="Arial" panose="020B0604020202020204" pitchFamily="34" charset="0"/>
                <a:ea typeface="Times New Roman" panose="02020603050405020304" pitchFamily="18" charset="0"/>
              </a:rPr>
              <a:t>¿Cuáles es la relación del ciclo de vida insumos con el manejo de desechos sanitarios?</a:t>
            </a:r>
            <a:endParaRPr lang="es-MX" sz="4300" dirty="0">
              <a:latin typeface="Arial" panose="020B0604020202020204" pitchFamily="34" charset="0"/>
              <a:ea typeface="Times New Roman" panose="02020603050405020304" pitchFamily="18" charset="0"/>
            </a:endParaRPr>
          </a:p>
          <a:p>
            <a:pPr indent="180340" algn="just">
              <a:lnSpc>
                <a:spcPct val="200000"/>
              </a:lnSpc>
              <a:spcAft>
                <a:spcPts val="0"/>
              </a:spcAft>
            </a:pPr>
            <a:r>
              <a:rPr lang="es-ES" sz="4300" dirty="0">
                <a:latin typeface="Arial" panose="020B0604020202020204" pitchFamily="34" charset="0"/>
                <a:ea typeface="Times New Roman" panose="02020603050405020304" pitchFamily="18" charset="0"/>
              </a:rPr>
              <a:t>¿Cuáles son las enfermedades y accidentes ocupacionales más frecuentes relacionados con el manejo de desechos sanitarios?</a:t>
            </a:r>
            <a:endParaRPr lang="es-MX" sz="4300" dirty="0">
              <a:latin typeface="Arial" panose="020B0604020202020204" pitchFamily="34" charset="0"/>
              <a:ea typeface="Times New Roman" panose="02020603050405020304" pitchFamily="18" charset="0"/>
            </a:endParaRPr>
          </a:p>
          <a:p>
            <a:pPr indent="180340" algn="just">
              <a:lnSpc>
                <a:spcPct val="200000"/>
              </a:lnSpc>
              <a:spcAft>
                <a:spcPts val="0"/>
              </a:spcAft>
            </a:pPr>
            <a:r>
              <a:rPr lang="es-ES" sz="4300" dirty="0">
                <a:latin typeface="Arial" panose="020B0604020202020204" pitchFamily="34" charset="0"/>
                <a:ea typeface="Times New Roman" panose="02020603050405020304" pitchFamily="18" charset="0"/>
              </a:rPr>
              <a:t>¿Existen actividades de reciclaje de desechos comunes en las instituciones de salud?</a:t>
            </a:r>
            <a:endParaRPr lang="es-MX" sz="4300" dirty="0">
              <a:latin typeface="Arial" panose="020B0604020202020204" pitchFamily="34" charset="0"/>
              <a:ea typeface="Times New Roman" panose="02020603050405020304" pitchFamily="18" charset="0"/>
            </a:endParaRPr>
          </a:p>
          <a:p>
            <a:endParaRPr lang="es-MX" dirty="0"/>
          </a:p>
        </p:txBody>
      </p:sp>
    </p:spTree>
    <p:extLst>
      <p:ext uri="{BB962C8B-B14F-4D97-AF65-F5344CB8AC3E}">
        <p14:creationId xmlns:p14="http://schemas.microsoft.com/office/powerpoint/2010/main" val="229215946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104C0D78-7380-4D79-AD7B-F4C3972AE6F6}"/>
              </a:ext>
            </a:extLst>
          </p:cNvPr>
          <p:cNvGraphicFramePr>
            <a:graphicFrameLocks noGrp="1"/>
          </p:cNvGraphicFramePr>
          <p:nvPr>
            <p:ph idx="1"/>
            <p:extLst>
              <p:ext uri="{D42A27DB-BD31-4B8C-83A1-F6EECF244321}">
                <p14:modId xmlns:p14="http://schemas.microsoft.com/office/powerpoint/2010/main" val="4262443710"/>
              </p:ext>
            </p:extLst>
          </p:nvPr>
        </p:nvGraphicFramePr>
        <p:xfrm>
          <a:off x="179806" y="1228718"/>
          <a:ext cx="11842811" cy="5577840"/>
        </p:xfrm>
        <a:graphic>
          <a:graphicData uri="http://schemas.openxmlformats.org/drawingml/2006/table">
            <a:tbl>
              <a:tblPr firstRow="1" bandRow="1">
                <a:tableStyleId>{5C22544A-7EE6-4342-B048-85BDC9FD1C3A}</a:tableStyleId>
              </a:tblPr>
              <a:tblGrid>
                <a:gridCol w="1545963">
                  <a:extLst>
                    <a:ext uri="{9D8B030D-6E8A-4147-A177-3AD203B41FA5}">
                      <a16:colId xmlns:a16="http://schemas.microsoft.com/office/drawing/2014/main" xmlns="" val="3277342469"/>
                    </a:ext>
                  </a:extLst>
                </a:gridCol>
                <a:gridCol w="4726547">
                  <a:extLst>
                    <a:ext uri="{9D8B030D-6E8A-4147-A177-3AD203B41FA5}">
                      <a16:colId xmlns:a16="http://schemas.microsoft.com/office/drawing/2014/main" xmlns="" val="709789356"/>
                    </a:ext>
                  </a:extLst>
                </a:gridCol>
                <a:gridCol w="1893194">
                  <a:extLst>
                    <a:ext uri="{9D8B030D-6E8A-4147-A177-3AD203B41FA5}">
                      <a16:colId xmlns:a16="http://schemas.microsoft.com/office/drawing/2014/main" xmlns="" val="4114452731"/>
                    </a:ext>
                  </a:extLst>
                </a:gridCol>
                <a:gridCol w="1308545">
                  <a:extLst>
                    <a:ext uri="{9D8B030D-6E8A-4147-A177-3AD203B41FA5}">
                      <a16:colId xmlns:a16="http://schemas.microsoft.com/office/drawing/2014/main" xmlns="" val="3749446260"/>
                    </a:ext>
                  </a:extLst>
                </a:gridCol>
                <a:gridCol w="2368562">
                  <a:extLst>
                    <a:ext uri="{9D8B030D-6E8A-4147-A177-3AD203B41FA5}">
                      <a16:colId xmlns:a16="http://schemas.microsoft.com/office/drawing/2014/main" xmlns="" val="3151293012"/>
                    </a:ext>
                  </a:extLst>
                </a:gridCol>
              </a:tblGrid>
              <a:tr h="307430">
                <a:tc>
                  <a:txBody>
                    <a:bodyPr/>
                    <a:lstStyle/>
                    <a:p>
                      <a:pPr algn="ctr"/>
                      <a:r>
                        <a:rPr lang="es-EC" sz="1600" b="0" dirty="0">
                          <a:latin typeface="Arial" panose="020B0604020202020204" pitchFamily="34" charset="0"/>
                          <a:cs typeface="Arial" panose="020B0604020202020204" pitchFamily="34" charset="0"/>
                        </a:rPr>
                        <a:t>ESTRATEGIA</a:t>
                      </a:r>
                      <a:endParaRPr lang="en-US" sz="1600" b="0" dirty="0">
                        <a:latin typeface="Arial" panose="020B0604020202020204" pitchFamily="34" charset="0"/>
                        <a:cs typeface="Arial" panose="020B0604020202020204" pitchFamily="34" charset="0"/>
                      </a:endParaRPr>
                    </a:p>
                  </a:txBody>
                  <a:tcPr/>
                </a:tc>
                <a:tc>
                  <a:txBody>
                    <a:bodyPr/>
                    <a:lstStyle/>
                    <a:p>
                      <a:pPr algn="ctr"/>
                      <a:r>
                        <a:rPr lang="es-EC" sz="1600" b="0" dirty="0">
                          <a:latin typeface="Arial" panose="020B0604020202020204" pitchFamily="34" charset="0"/>
                          <a:cs typeface="Arial" panose="020B0604020202020204" pitchFamily="34" charset="0"/>
                        </a:rPr>
                        <a:t>ACTIVIDAD</a:t>
                      </a:r>
                      <a:endParaRPr lang="en-US" sz="1600" b="0" dirty="0">
                        <a:latin typeface="Arial" panose="020B0604020202020204" pitchFamily="34" charset="0"/>
                        <a:cs typeface="Arial" panose="020B0604020202020204" pitchFamily="34" charset="0"/>
                      </a:endParaRPr>
                    </a:p>
                  </a:txBody>
                  <a:tcPr/>
                </a:tc>
                <a:tc>
                  <a:txBody>
                    <a:bodyPr/>
                    <a:lstStyle/>
                    <a:p>
                      <a:pPr algn="ctr"/>
                      <a:r>
                        <a:rPr lang="es-EC" sz="1600" b="0" dirty="0">
                          <a:latin typeface="Arial" panose="020B0604020202020204" pitchFamily="34" charset="0"/>
                          <a:cs typeface="Arial" panose="020B0604020202020204" pitchFamily="34" charset="0"/>
                        </a:rPr>
                        <a:t>INDICADOR</a:t>
                      </a:r>
                      <a:endParaRPr lang="en-US" sz="1600" b="0" dirty="0">
                        <a:latin typeface="Arial" panose="020B0604020202020204" pitchFamily="34" charset="0"/>
                        <a:cs typeface="Arial" panose="020B0604020202020204" pitchFamily="34" charset="0"/>
                      </a:endParaRPr>
                    </a:p>
                  </a:txBody>
                  <a:tcPr/>
                </a:tc>
                <a:tc>
                  <a:txBody>
                    <a:bodyPr/>
                    <a:lstStyle/>
                    <a:p>
                      <a:pPr algn="ctr"/>
                      <a:r>
                        <a:rPr lang="es-EC" sz="1600" dirty="0">
                          <a:latin typeface="Arial" panose="020B0604020202020204" pitchFamily="34" charset="0"/>
                          <a:cs typeface="Arial" panose="020B0604020202020204" pitchFamily="34" charset="0"/>
                        </a:rPr>
                        <a:t>MEDICION </a:t>
                      </a:r>
                      <a:endParaRPr lang="en-US" sz="1600" dirty="0">
                        <a:latin typeface="Arial" panose="020B0604020202020204" pitchFamily="34" charset="0"/>
                        <a:cs typeface="Arial" panose="020B0604020202020204" pitchFamily="34" charset="0"/>
                      </a:endParaRPr>
                    </a:p>
                  </a:txBody>
                  <a:tcPr/>
                </a:tc>
                <a:tc>
                  <a:txBody>
                    <a:bodyPr/>
                    <a:lstStyle/>
                    <a:p>
                      <a:r>
                        <a:rPr lang="es-EC" sz="1600" b="0" dirty="0">
                          <a:latin typeface="Arial" panose="020B0604020202020204" pitchFamily="34" charset="0"/>
                          <a:cs typeface="Arial" panose="020B0604020202020204" pitchFamily="34" charset="0"/>
                        </a:rPr>
                        <a:t>RESPONSABLE </a:t>
                      </a:r>
                      <a:endParaRPr lang="en-US" sz="16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4134808586"/>
                  </a:ext>
                </a:extLst>
              </a:tr>
              <a:tr h="4023087">
                <a:tc>
                  <a:txBody>
                    <a:bodyPr/>
                    <a:lstStyle/>
                    <a:p>
                      <a:pPr>
                        <a:lnSpc>
                          <a:spcPct val="150000"/>
                        </a:lnSpc>
                      </a:pPr>
                      <a:r>
                        <a:rPr lang="es-MX" sz="1600" dirty="0">
                          <a:effectLst/>
                          <a:latin typeface="Arial" panose="020B0604020202020204" pitchFamily="34" charset="0"/>
                          <a:ea typeface="Times New Roman" panose="02020603050405020304" pitchFamily="18" charset="0"/>
                        </a:rPr>
                        <a:t>Crear un lugar asignado para el almacenamiento intermedio en áreas criticas </a:t>
                      </a:r>
                      <a:endParaRPr lang="en-US" sz="1600" dirty="0"/>
                    </a:p>
                  </a:txBody>
                  <a:tcPr/>
                </a:tc>
                <a:tc>
                  <a:txBody>
                    <a:bodyPr/>
                    <a:lstStyle/>
                    <a:p>
                      <a:pPr marL="285750" indent="-285750">
                        <a:lnSpc>
                          <a:spcPct val="150000"/>
                        </a:lnSpc>
                        <a:spcAft>
                          <a:spcPts val="0"/>
                        </a:spcAft>
                        <a:buFont typeface="Arial" panose="020B0604020202020204" pitchFamily="34" charset="0"/>
                        <a:buChar char="•"/>
                      </a:pPr>
                      <a:r>
                        <a:rPr lang="es-MX" sz="1600" dirty="0" smtClean="0">
                          <a:effectLst/>
                          <a:latin typeface="Arial" panose="020B0604020202020204" pitchFamily="34" charset="0"/>
                          <a:ea typeface="Times New Roman" panose="02020603050405020304" pitchFamily="18" charset="0"/>
                          <a:cs typeface="Times New Roman" panose="02020603050405020304" pitchFamily="18" charset="0"/>
                        </a:rPr>
                        <a:t>área </a:t>
                      </a:r>
                      <a:r>
                        <a:rPr lang="es-MX" sz="1600" dirty="0">
                          <a:effectLst/>
                          <a:latin typeface="Arial" panose="020B0604020202020204" pitchFamily="34" charset="0"/>
                          <a:ea typeface="Times New Roman" panose="02020603050405020304" pitchFamily="18" charset="0"/>
                          <a:cs typeface="Times New Roman" panose="02020603050405020304" pitchFamily="18" charset="0"/>
                        </a:rPr>
                        <a:t>mínima de 4 m2</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50000"/>
                        </a:lnSpc>
                        <a:spcAft>
                          <a:spcPts val="0"/>
                        </a:spcAft>
                        <a:buFont typeface="Arial" panose="020B0604020202020204" pitchFamily="34" charset="0"/>
                        <a:buChar char="•"/>
                      </a:pPr>
                      <a:r>
                        <a:rPr lang="es-MX" sz="1600" dirty="0" smtClean="0">
                          <a:effectLst/>
                          <a:latin typeface="Arial" panose="020B0604020202020204" pitchFamily="34" charset="0"/>
                          <a:ea typeface="Times New Roman" panose="02020603050405020304" pitchFamily="18" charset="0"/>
                          <a:cs typeface="Times New Roman" panose="02020603050405020304" pitchFamily="18" charset="0"/>
                        </a:rPr>
                        <a:t>Piso </a:t>
                      </a:r>
                      <a:r>
                        <a:rPr lang="es-MX" sz="1600" dirty="0">
                          <a:effectLst/>
                          <a:latin typeface="Arial" panose="020B0604020202020204" pitchFamily="34" charset="0"/>
                          <a:ea typeface="Times New Roman" panose="02020603050405020304" pitchFamily="18" charset="0"/>
                          <a:cs typeface="Times New Roman" panose="02020603050405020304" pitchFamily="18" charset="0"/>
                        </a:rPr>
                        <a:t>y paredes revestidos de material resistente, lavable e impermeable.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50000"/>
                        </a:lnSpc>
                        <a:spcAft>
                          <a:spcPts val="0"/>
                        </a:spcAft>
                        <a:buFont typeface="Arial" panose="020B0604020202020204" pitchFamily="34" charset="0"/>
                        <a:buChar char="•"/>
                      </a:pPr>
                      <a:r>
                        <a:rPr lang="es-MX" sz="1600" dirty="0" smtClean="0">
                          <a:effectLst/>
                          <a:latin typeface="Arial" panose="020B0604020202020204" pitchFamily="34" charset="0"/>
                          <a:ea typeface="Times New Roman" panose="02020603050405020304" pitchFamily="18" charset="0"/>
                          <a:cs typeface="Times New Roman" panose="02020603050405020304" pitchFamily="18" charset="0"/>
                        </a:rPr>
                        <a:t>Puerta </a:t>
                      </a:r>
                      <a:r>
                        <a:rPr lang="es-MX" sz="1600" dirty="0">
                          <a:effectLst/>
                          <a:latin typeface="Arial" panose="020B0604020202020204" pitchFamily="34" charset="0"/>
                          <a:ea typeface="Times New Roman" panose="02020603050405020304" pitchFamily="18" charset="0"/>
                          <a:cs typeface="Times New Roman" panose="02020603050405020304" pitchFamily="18" charset="0"/>
                        </a:rPr>
                        <a:t>dotada de protección interior, para vectores.</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50000"/>
                        </a:lnSpc>
                        <a:spcAft>
                          <a:spcPts val="0"/>
                        </a:spcAft>
                        <a:buFont typeface="Arial" panose="020B0604020202020204" pitchFamily="34" charset="0"/>
                        <a:buChar char="•"/>
                      </a:pPr>
                      <a:r>
                        <a:rPr lang="es-MX" sz="1600" dirty="0" smtClean="0">
                          <a:effectLst/>
                          <a:latin typeface="Arial" panose="020B0604020202020204" pitchFamily="34" charset="0"/>
                          <a:ea typeface="Times New Roman" panose="02020603050405020304" pitchFamily="18" charset="0"/>
                          <a:cs typeface="Times New Roman" panose="02020603050405020304" pitchFamily="18" charset="0"/>
                        </a:rPr>
                        <a:t>Ventilación </a:t>
                      </a:r>
                      <a:r>
                        <a:rPr lang="es-MX" sz="1600" dirty="0">
                          <a:effectLst/>
                          <a:latin typeface="Arial" panose="020B0604020202020204" pitchFamily="34" charset="0"/>
                          <a:ea typeface="Times New Roman" panose="02020603050405020304" pitchFamily="18" charset="0"/>
                          <a:cs typeface="Times New Roman" panose="02020603050405020304" pitchFamily="18" charset="0"/>
                        </a:rPr>
                        <a:t>a través de ductos, o aberturas con mínimo 1/20 del área del piso y no inferior a 0.20 m2 localizados a 20 cm del piso y a 20 cm del techo.</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50000"/>
                        </a:lnSpc>
                        <a:spcAft>
                          <a:spcPts val="0"/>
                        </a:spcAft>
                        <a:buFont typeface="Arial" panose="020B0604020202020204" pitchFamily="34" charset="0"/>
                        <a:buChar char="•"/>
                      </a:pPr>
                      <a:r>
                        <a:rPr lang="es-MX" sz="1600" dirty="0" smtClean="0">
                          <a:effectLst/>
                          <a:latin typeface="Arial" panose="020B0604020202020204" pitchFamily="34" charset="0"/>
                          <a:ea typeface="Times New Roman" panose="02020603050405020304" pitchFamily="18" charset="0"/>
                          <a:cs typeface="Times New Roman" panose="02020603050405020304" pitchFamily="18" charset="0"/>
                        </a:rPr>
                        <a:t>Poseer </a:t>
                      </a:r>
                      <a:r>
                        <a:rPr lang="es-MX" sz="1600" dirty="0">
                          <a:effectLst/>
                          <a:latin typeface="Arial" panose="020B0604020202020204" pitchFamily="34" charset="0"/>
                          <a:ea typeface="Times New Roman" panose="02020603050405020304" pitchFamily="18" charset="0"/>
                          <a:cs typeface="Times New Roman" panose="02020603050405020304" pitchFamily="18" charset="0"/>
                        </a:rPr>
                        <a:t>punto de luz, hermético, contra atmósferas </a:t>
                      </a:r>
                      <a:endParaRPr lang="es-MX" sz="16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50000"/>
                        </a:lnSpc>
                        <a:spcAft>
                          <a:spcPts val="0"/>
                        </a:spcAft>
                        <a:buFont typeface="Arial" panose="020B0604020202020204" pitchFamily="34" charset="0"/>
                        <a:buChar char="•"/>
                      </a:pPr>
                      <a:r>
                        <a:rPr lang="es-MX" sz="1600" dirty="0" smtClean="0">
                          <a:effectLst/>
                          <a:latin typeface="Arial" panose="020B0604020202020204" pitchFamily="34" charset="0"/>
                          <a:ea typeface="Times New Roman" panose="02020603050405020304" pitchFamily="18" charset="0"/>
                          <a:cs typeface="Times New Roman" panose="02020603050405020304" pitchFamily="18" charset="0"/>
                        </a:rPr>
                        <a:t>Mantener </a:t>
                      </a:r>
                      <a:r>
                        <a:rPr lang="es-MX" sz="1600" dirty="0">
                          <a:effectLst/>
                          <a:latin typeface="Arial" panose="020B0604020202020204" pitchFamily="34" charset="0"/>
                          <a:ea typeface="Times New Roman" panose="02020603050405020304" pitchFamily="18" charset="0"/>
                          <a:cs typeface="Times New Roman" panose="02020603050405020304" pitchFamily="18" charset="0"/>
                        </a:rPr>
                        <a:t>un registro del material al ingreso y tiempo de salida al depósito final.</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indent="180340">
                        <a:lnSpc>
                          <a:spcPct val="200000"/>
                        </a:lnSpc>
                        <a:spcAft>
                          <a:spcPts val="0"/>
                        </a:spcAft>
                      </a:pPr>
                      <a:r>
                        <a:rPr lang="es-MX" sz="16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s-EC" sz="1600" dirty="0" smtClean="0">
                          <a:effectLst/>
                          <a:latin typeface="Arial" panose="020B0604020202020204" pitchFamily="34" charset="0"/>
                          <a:ea typeface="Times New Roman" panose="02020603050405020304" pitchFamily="18" charset="0"/>
                        </a:rPr>
                        <a:t>Nro</a:t>
                      </a:r>
                      <a:r>
                        <a:rPr lang="es-EC" sz="1600" dirty="0">
                          <a:effectLst/>
                          <a:latin typeface="Arial" panose="020B0604020202020204" pitchFamily="34" charset="0"/>
                          <a:ea typeface="Times New Roman" panose="02020603050405020304" pitchFamily="18" charset="0"/>
                        </a:rPr>
                        <a:t>. de almacenamientos intermedios </a:t>
                      </a:r>
                      <a:endParaRPr lang="en-US" sz="1600" dirty="0"/>
                    </a:p>
                  </a:txBody>
                  <a:tcPr/>
                </a:tc>
                <a:tc>
                  <a:txBody>
                    <a:bodyPr/>
                    <a:lstStyle/>
                    <a:p>
                      <a:pPr>
                        <a:lnSpc>
                          <a:spcPct val="150000"/>
                        </a:lnSpc>
                      </a:pPr>
                      <a:r>
                        <a:rPr lang="es-EC" sz="1600" dirty="0" smtClean="0">
                          <a:effectLst/>
                          <a:latin typeface="Arial" panose="020B0604020202020204" pitchFamily="34" charset="0"/>
                          <a:ea typeface="Times New Roman" panose="02020603050405020304" pitchFamily="18" charset="0"/>
                        </a:rPr>
                        <a:t>Total</a:t>
                      </a:r>
                      <a:r>
                        <a:rPr lang="es-EC" sz="1600" dirty="0">
                          <a:effectLst/>
                          <a:latin typeface="Arial" panose="020B0604020202020204" pitchFamily="34" charset="0"/>
                          <a:ea typeface="Times New Roman" panose="02020603050405020304" pitchFamily="18" charset="0"/>
                        </a:rPr>
                        <a:t>, de almacenamientos creados.</a:t>
                      </a:r>
                      <a:endParaRPr lang="en-US" sz="1600" dirty="0"/>
                    </a:p>
                  </a:txBody>
                  <a:tcPr/>
                </a:tc>
                <a:tc>
                  <a:txBody>
                    <a:bodyPr/>
                    <a:lstStyle/>
                    <a:p>
                      <a:pPr indent="180340">
                        <a:lnSpc>
                          <a:spcPct val="150000"/>
                        </a:lnSpc>
                        <a:spcAft>
                          <a:spcPts val="0"/>
                        </a:spcAft>
                      </a:pPr>
                      <a:r>
                        <a:rPr lang="es-MX" sz="1600" dirty="0" smtClean="0">
                          <a:effectLst/>
                          <a:latin typeface="Arial" panose="020B0604020202020204" pitchFamily="34" charset="0"/>
                          <a:ea typeface="Times New Roman" panose="02020603050405020304" pitchFamily="18" charset="0"/>
                        </a:rPr>
                        <a:t>Servicios </a:t>
                      </a:r>
                      <a:r>
                        <a:rPr lang="es-MX" sz="1600" dirty="0">
                          <a:effectLst/>
                          <a:latin typeface="Arial" panose="020B0604020202020204" pitchFamily="34" charset="0"/>
                          <a:ea typeface="Times New Roman" panose="02020603050405020304" pitchFamily="18" charset="0"/>
                        </a:rPr>
                        <a:t>generales </a:t>
                      </a:r>
                      <a:endParaRPr lang="en-US" sz="1600" dirty="0">
                        <a:effectLst/>
                        <a:latin typeface="Arial" panose="020B0604020202020204" pitchFamily="34" charset="0"/>
                        <a:ea typeface="Times New Roman" panose="02020603050405020304" pitchFamily="18" charset="0"/>
                      </a:endParaRPr>
                    </a:p>
                    <a:p>
                      <a:pPr indent="180340">
                        <a:lnSpc>
                          <a:spcPct val="150000"/>
                        </a:lnSpc>
                        <a:spcAft>
                          <a:spcPts val="0"/>
                        </a:spcAft>
                      </a:pPr>
                      <a:r>
                        <a:rPr lang="es-MX" sz="1600" dirty="0" smtClean="0">
                          <a:effectLst/>
                          <a:latin typeface="Arial" panose="020B0604020202020204" pitchFamily="34" charset="0"/>
                          <a:ea typeface="Times New Roman" panose="02020603050405020304" pitchFamily="18" charset="0"/>
                        </a:rPr>
                        <a:t>Técnico </a:t>
                      </a:r>
                      <a:r>
                        <a:rPr lang="es-MX" sz="1600" dirty="0">
                          <a:effectLst/>
                          <a:latin typeface="Arial" panose="020B0604020202020204" pitchFamily="34" charset="0"/>
                          <a:ea typeface="Times New Roman" panose="02020603050405020304" pitchFamily="18" charset="0"/>
                        </a:rPr>
                        <a:t>de seguridad </a:t>
                      </a:r>
                      <a:endParaRPr lang="en-US" sz="1600" dirty="0">
                        <a:effectLst/>
                        <a:latin typeface="Arial" panose="020B0604020202020204" pitchFamily="34" charset="0"/>
                        <a:ea typeface="Times New Roman" panose="02020603050405020304" pitchFamily="18" charset="0"/>
                      </a:endParaRPr>
                    </a:p>
                    <a:p>
                      <a:pPr indent="180340">
                        <a:lnSpc>
                          <a:spcPct val="150000"/>
                        </a:lnSpc>
                        <a:spcAft>
                          <a:spcPts val="0"/>
                        </a:spcAft>
                      </a:pPr>
                      <a:r>
                        <a:rPr lang="es-MX" sz="1600" dirty="0" smtClean="0">
                          <a:effectLst/>
                          <a:latin typeface="Arial" panose="020B0604020202020204" pitchFamily="34" charset="0"/>
                          <a:ea typeface="Times New Roman" panose="02020603050405020304" pitchFamily="18" charset="0"/>
                        </a:rPr>
                        <a:t>Calidad</a:t>
                      </a:r>
                      <a:endParaRPr lang="en-US" sz="1600" dirty="0">
                        <a:effectLst/>
                        <a:latin typeface="Arial" panose="020B0604020202020204" pitchFamily="34" charset="0"/>
                        <a:ea typeface="Times New Roman" panose="02020603050405020304" pitchFamily="18" charset="0"/>
                      </a:endParaRPr>
                    </a:p>
                    <a:p>
                      <a:pPr indent="180340">
                        <a:lnSpc>
                          <a:spcPct val="150000"/>
                        </a:lnSpc>
                        <a:spcAft>
                          <a:spcPts val="0"/>
                        </a:spcAft>
                      </a:pPr>
                      <a:r>
                        <a:rPr lang="es-MX" sz="1600" dirty="0" smtClean="0">
                          <a:effectLst/>
                          <a:latin typeface="Arial" panose="020B0604020202020204" pitchFamily="34" charset="0"/>
                          <a:ea typeface="Times New Roman" panose="02020603050405020304" pitchFamily="18" charset="0"/>
                        </a:rPr>
                        <a:t>Unidad </a:t>
                      </a:r>
                      <a:r>
                        <a:rPr lang="es-MX" sz="1600" dirty="0">
                          <a:effectLst/>
                          <a:latin typeface="Arial" panose="020B0604020202020204" pitchFamily="34" charset="0"/>
                          <a:ea typeface="Times New Roman" panose="02020603050405020304" pitchFamily="18" charset="0"/>
                        </a:rPr>
                        <a:t>de seguridad </a:t>
                      </a:r>
                      <a:endParaRPr lang="es-MX" sz="1600" dirty="0" smtClean="0">
                        <a:effectLst/>
                        <a:latin typeface="Arial" panose="020B0604020202020204" pitchFamily="34" charset="0"/>
                        <a:ea typeface="Times New Roman" panose="02020603050405020304" pitchFamily="18" charset="0"/>
                      </a:endParaRPr>
                    </a:p>
                    <a:p>
                      <a:pPr indent="180340">
                        <a:lnSpc>
                          <a:spcPct val="150000"/>
                        </a:lnSpc>
                        <a:spcAft>
                          <a:spcPts val="0"/>
                        </a:spcAft>
                      </a:pPr>
                      <a:r>
                        <a:rPr lang="es-MX" sz="1600" dirty="0" smtClean="0">
                          <a:effectLst/>
                          <a:latin typeface="Arial" panose="020B0604020202020204" pitchFamily="34" charset="0"/>
                          <a:ea typeface="Times New Roman" panose="02020603050405020304" pitchFamily="18" charset="0"/>
                        </a:rPr>
                        <a:t>y </a:t>
                      </a:r>
                      <a:r>
                        <a:rPr lang="es-MX" sz="1600" dirty="0">
                          <a:effectLst/>
                          <a:latin typeface="Arial" panose="020B0604020202020204" pitchFamily="34" charset="0"/>
                          <a:ea typeface="Times New Roman" panose="02020603050405020304" pitchFamily="18" charset="0"/>
                        </a:rPr>
                        <a:t>salud ocupacional</a:t>
                      </a:r>
                      <a:endParaRPr lang="en-US" sz="1600" dirty="0">
                        <a:effectLst/>
                        <a:latin typeface="Arial" panose="020B0604020202020204" pitchFamily="34" charset="0"/>
                        <a:ea typeface="Times New Roman" panose="02020603050405020304" pitchFamily="18" charset="0"/>
                      </a:endParaRPr>
                    </a:p>
                    <a:p>
                      <a:pPr indent="180340">
                        <a:lnSpc>
                          <a:spcPct val="150000"/>
                        </a:lnSpc>
                        <a:spcAft>
                          <a:spcPts val="0"/>
                        </a:spcAft>
                      </a:pPr>
                      <a:r>
                        <a:rPr lang="es-EC" sz="1600" dirty="0" smtClean="0">
                          <a:effectLst/>
                          <a:latin typeface="Arial" panose="020B0604020202020204" pitchFamily="34" charset="0"/>
                          <a:ea typeface="Times New Roman" panose="02020603050405020304" pitchFamily="18" charset="0"/>
                        </a:rPr>
                        <a:t>Gerencia </a:t>
                      </a:r>
                      <a:r>
                        <a:rPr lang="es-EC" sz="1600" dirty="0">
                          <a:effectLst/>
                          <a:latin typeface="Arial" panose="020B0604020202020204" pitchFamily="34" charset="0"/>
                          <a:ea typeface="Times New Roman" panose="02020603050405020304" pitchFamily="18" charset="0"/>
                        </a:rPr>
                        <a:t>financiera</a:t>
                      </a:r>
                      <a:endParaRPr lang="en-US" sz="1600" dirty="0">
                        <a:effectLst/>
                        <a:latin typeface="Arial" panose="020B0604020202020204" pitchFamily="34" charset="0"/>
                        <a:ea typeface="Times New Roman" panose="02020603050405020304" pitchFamily="18" charset="0"/>
                      </a:endParaRPr>
                    </a:p>
                    <a:p>
                      <a:endParaRPr lang="en-US" sz="1600" dirty="0"/>
                    </a:p>
                  </a:txBody>
                  <a:tcPr/>
                </a:tc>
                <a:extLst>
                  <a:ext uri="{0D108BD9-81ED-4DB2-BD59-A6C34878D82A}">
                    <a16:rowId xmlns:a16="http://schemas.microsoft.com/office/drawing/2014/main" xmlns="" val="3491922501"/>
                  </a:ext>
                </a:extLst>
              </a:tr>
            </a:tbl>
          </a:graphicData>
        </a:graphic>
      </p:graphicFrame>
      <p:sp>
        <p:nvSpPr>
          <p:cNvPr id="5" name="Rectángulo 4"/>
          <p:cNvSpPr/>
          <p:nvPr/>
        </p:nvSpPr>
        <p:spPr>
          <a:xfrm>
            <a:off x="353985" y="103505"/>
            <a:ext cx="3248005" cy="461665"/>
          </a:xfrm>
          <a:prstGeom prst="rect">
            <a:avLst/>
          </a:prstGeom>
        </p:spPr>
        <p:txBody>
          <a:bodyPr wrap="none">
            <a:spAutoFit/>
          </a:bodyPr>
          <a:lstStyle/>
          <a:p>
            <a:pPr lvl="0"/>
            <a:r>
              <a:rPr lang="es-EC" sz="2400" dirty="0">
                <a:solidFill>
                  <a:prstClr val="black"/>
                </a:solidFill>
                <a:latin typeface="Arial" panose="020B0604020202020204" pitchFamily="34" charset="0"/>
                <a:cs typeface="Arial" panose="020B0604020202020204" pitchFamily="34" charset="0"/>
              </a:rPr>
              <a:t>Capítulo 5. Propuesta </a:t>
            </a:r>
            <a:endParaRPr lang="es-MX" sz="2400" dirty="0">
              <a:solidFill>
                <a:prstClr val="black"/>
              </a:solidFill>
            </a:endParaRPr>
          </a:p>
        </p:txBody>
      </p:sp>
      <p:sp>
        <p:nvSpPr>
          <p:cNvPr id="6" name="Title 1">
            <a:extLst>
              <a:ext uri="{FF2B5EF4-FFF2-40B4-BE49-F238E27FC236}">
                <a16:creationId xmlns:a16="http://schemas.microsoft.com/office/drawing/2014/main" xmlns="" id="{1A6B9637-A674-42C0-8496-BB9EB3FCFD60}"/>
              </a:ext>
            </a:extLst>
          </p:cNvPr>
          <p:cNvSpPr>
            <a:spLocks noGrp="1"/>
          </p:cNvSpPr>
          <p:nvPr>
            <p:ph type="title"/>
          </p:nvPr>
        </p:nvSpPr>
        <p:spPr>
          <a:xfrm>
            <a:off x="508533" y="611336"/>
            <a:ext cx="2742825" cy="617382"/>
          </a:xfrm>
        </p:spPr>
        <p:txBody>
          <a:bodyPr>
            <a:normAutofit/>
          </a:bodyPr>
          <a:lstStyle/>
          <a:p>
            <a:r>
              <a:rPr lang="es-EC" sz="1800" dirty="0" smtClean="0">
                <a:latin typeface="Arial" panose="020B0604020202020204" pitchFamily="34" charset="0"/>
                <a:cs typeface="Arial" panose="020B0604020202020204" pitchFamily="34" charset="0"/>
              </a:rPr>
              <a:t>Plan de ejecución </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739722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095839B4-C7E1-4CFE-83AE-B4E8F3BCEB51}"/>
              </a:ext>
            </a:extLst>
          </p:cNvPr>
          <p:cNvGraphicFramePr>
            <a:graphicFrameLocks noGrp="1"/>
          </p:cNvGraphicFramePr>
          <p:nvPr>
            <p:ph idx="1"/>
            <p:extLst>
              <p:ext uri="{D42A27DB-BD31-4B8C-83A1-F6EECF244321}">
                <p14:modId xmlns:p14="http://schemas.microsoft.com/office/powerpoint/2010/main" val="2331282930"/>
              </p:ext>
            </p:extLst>
          </p:nvPr>
        </p:nvGraphicFramePr>
        <p:xfrm>
          <a:off x="204790" y="1537811"/>
          <a:ext cx="11833935" cy="4747030"/>
        </p:xfrm>
        <a:graphic>
          <a:graphicData uri="http://schemas.openxmlformats.org/drawingml/2006/table">
            <a:tbl>
              <a:tblPr firstRow="1" bandRow="1">
                <a:tableStyleId>{5C22544A-7EE6-4342-B048-85BDC9FD1C3A}</a:tableStyleId>
              </a:tblPr>
              <a:tblGrid>
                <a:gridCol w="1907345">
                  <a:extLst>
                    <a:ext uri="{9D8B030D-6E8A-4147-A177-3AD203B41FA5}">
                      <a16:colId xmlns:a16="http://schemas.microsoft.com/office/drawing/2014/main" xmlns="" val="2317416704"/>
                    </a:ext>
                  </a:extLst>
                </a:gridCol>
                <a:gridCol w="3812147">
                  <a:extLst>
                    <a:ext uri="{9D8B030D-6E8A-4147-A177-3AD203B41FA5}">
                      <a16:colId xmlns:a16="http://schemas.microsoft.com/office/drawing/2014/main" xmlns="" val="1041255105"/>
                    </a:ext>
                  </a:extLst>
                </a:gridCol>
                <a:gridCol w="2318197">
                  <a:extLst>
                    <a:ext uri="{9D8B030D-6E8A-4147-A177-3AD203B41FA5}">
                      <a16:colId xmlns:a16="http://schemas.microsoft.com/office/drawing/2014/main" xmlns="" val="3371217740"/>
                    </a:ext>
                  </a:extLst>
                </a:gridCol>
                <a:gridCol w="1725769">
                  <a:extLst>
                    <a:ext uri="{9D8B030D-6E8A-4147-A177-3AD203B41FA5}">
                      <a16:colId xmlns:a16="http://schemas.microsoft.com/office/drawing/2014/main" xmlns="" val="481794261"/>
                    </a:ext>
                  </a:extLst>
                </a:gridCol>
                <a:gridCol w="2070477">
                  <a:extLst>
                    <a:ext uri="{9D8B030D-6E8A-4147-A177-3AD203B41FA5}">
                      <a16:colId xmlns:a16="http://schemas.microsoft.com/office/drawing/2014/main" xmlns="" val="2661889516"/>
                    </a:ext>
                  </a:extLst>
                </a:gridCol>
              </a:tblGrid>
              <a:tr h="357910">
                <a:tc>
                  <a:txBody>
                    <a:bodyPr/>
                    <a:lstStyle/>
                    <a:p>
                      <a:pPr algn="ctr"/>
                      <a:r>
                        <a:rPr lang="es-EC" sz="1600" b="0" dirty="0">
                          <a:latin typeface="Arial" panose="020B0604020202020204" pitchFamily="34" charset="0"/>
                          <a:cs typeface="Arial" panose="020B0604020202020204" pitchFamily="34" charset="0"/>
                        </a:rPr>
                        <a:t>ESTRATEGIAS </a:t>
                      </a:r>
                      <a:endParaRPr lang="en-US" sz="1600" b="0" dirty="0">
                        <a:latin typeface="Arial" panose="020B0604020202020204" pitchFamily="34" charset="0"/>
                        <a:cs typeface="Arial" panose="020B0604020202020204" pitchFamily="34" charset="0"/>
                      </a:endParaRPr>
                    </a:p>
                  </a:txBody>
                  <a:tcPr/>
                </a:tc>
                <a:tc>
                  <a:txBody>
                    <a:bodyPr/>
                    <a:lstStyle/>
                    <a:p>
                      <a:pPr algn="ctr"/>
                      <a:r>
                        <a:rPr lang="es-EC" sz="1600" b="0" dirty="0">
                          <a:latin typeface="Arial" panose="020B0604020202020204" pitchFamily="34" charset="0"/>
                          <a:cs typeface="Arial" panose="020B0604020202020204" pitchFamily="34" charset="0"/>
                        </a:rPr>
                        <a:t>ACTIVIDAD</a:t>
                      </a:r>
                      <a:endParaRPr lang="en-US" sz="1600" b="0" dirty="0">
                        <a:latin typeface="Arial" panose="020B0604020202020204" pitchFamily="34" charset="0"/>
                        <a:cs typeface="Arial" panose="020B0604020202020204" pitchFamily="34" charset="0"/>
                      </a:endParaRPr>
                    </a:p>
                  </a:txBody>
                  <a:tcPr/>
                </a:tc>
                <a:tc>
                  <a:txBody>
                    <a:bodyPr/>
                    <a:lstStyle/>
                    <a:p>
                      <a:pPr algn="ctr"/>
                      <a:r>
                        <a:rPr lang="es-EC" sz="1600" b="0" dirty="0">
                          <a:latin typeface="Arial" panose="020B0604020202020204" pitchFamily="34" charset="0"/>
                          <a:cs typeface="Arial" panose="020B0604020202020204" pitchFamily="34" charset="0"/>
                        </a:rPr>
                        <a:t>INDICADOR</a:t>
                      </a:r>
                      <a:endParaRPr lang="en-US" sz="1600" b="0" dirty="0">
                        <a:latin typeface="Arial" panose="020B0604020202020204" pitchFamily="34" charset="0"/>
                        <a:cs typeface="Arial" panose="020B0604020202020204" pitchFamily="34" charset="0"/>
                      </a:endParaRPr>
                    </a:p>
                  </a:txBody>
                  <a:tcPr/>
                </a:tc>
                <a:tc>
                  <a:txBody>
                    <a:bodyPr/>
                    <a:lstStyle/>
                    <a:p>
                      <a:pPr algn="ctr"/>
                      <a:r>
                        <a:rPr lang="es-EC" sz="1600" b="0" dirty="0">
                          <a:latin typeface="Arial" panose="020B0604020202020204" pitchFamily="34" charset="0"/>
                          <a:cs typeface="Arial" panose="020B0604020202020204" pitchFamily="34" charset="0"/>
                        </a:rPr>
                        <a:t>MEDICION </a:t>
                      </a:r>
                      <a:endParaRPr lang="en-US" sz="1600" b="0" dirty="0">
                        <a:latin typeface="Arial" panose="020B0604020202020204" pitchFamily="34" charset="0"/>
                        <a:cs typeface="Arial" panose="020B0604020202020204" pitchFamily="34" charset="0"/>
                      </a:endParaRPr>
                    </a:p>
                  </a:txBody>
                  <a:tcPr/>
                </a:tc>
                <a:tc>
                  <a:txBody>
                    <a:bodyPr/>
                    <a:lstStyle/>
                    <a:p>
                      <a:r>
                        <a:rPr lang="es-EC" sz="1600" b="0" dirty="0">
                          <a:latin typeface="Arial" panose="020B0604020202020204" pitchFamily="34" charset="0"/>
                          <a:cs typeface="Arial" panose="020B0604020202020204" pitchFamily="34" charset="0"/>
                        </a:rPr>
                        <a:t>RESPONSABLE </a:t>
                      </a:r>
                      <a:endParaRPr lang="en-US" sz="16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912313069"/>
                  </a:ext>
                </a:extLst>
              </a:tr>
              <a:tr h="3610408">
                <a:tc>
                  <a:txBody>
                    <a:bodyPr/>
                    <a:lstStyle/>
                    <a:p>
                      <a:pPr>
                        <a:lnSpc>
                          <a:spcPct val="150000"/>
                        </a:lnSpc>
                      </a:pPr>
                      <a:r>
                        <a:rPr lang="es-MX" sz="1600" dirty="0">
                          <a:effectLst/>
                          <a:latin typeface="Arial" panose="020B0604020202020204" pitchFamily="34" charset="0"/>
                          <a:ea typeface="Times New Roman" panose="02020603050405020304" pitchFamily="18" charset="0"/>
                        </a:rPr>
                        <a:t>Optimizar el uso de guardianes para descarte de agujas </a:t>
                      </a:r>
                      <a:endParaRPr lang="en-US" sz="1600" dirty="0"/>
                    </a:p>
                  </a:txBody>
                  <a:tcPr/>
                </a:tc>
                <a:tc>
                  <a:txBody>
                    <a:bodyPr/>
                    <a:lstStyle/>
                    <a:p>
                      <a:pPr marL="285750" indent="-285750">
                        <a:lnSpc>
                          <a:spcPct val="150000"/>
                        </a:lnSpc>
                        <a:spcAft>
                          <a:spcPts val="0"/>
                        </a:spcAft>
                        <a:buFont typeface="Arial" panose="020B0604020202020204" pitchFamily="34" charset="0"/>
                        <a:buChar char="•"/>
                      </a:pPr>
                      <a:r>
                        <a:rPr lang="es-MX" sz="1600" dirty="0" smtClean="0">
                          <a:effectLst/>
                          <a:latin typeface="Arial" panose="020B0604020202020204" pitchFamily="34" charset="0"/>
                          <a:ea typeface="Times New Roman" panose="02020603050405020304" pitchFamily="18" charset="0"/>
                          <a:cs typeface="Times New Roman" panose="02020603050405020304" pitchFamily="18" charset="0"/>
                        </a:rPr>
                        <a:t> </a:t>
                      </a:r>
                      <a:r>
                        <a:rPr lang="es-MX" sz="1600" dirty="0">
                          <a:effectLst/>
                          <a:latin typeface="Arial" panose="020B0604020202020204" pitchFamily="34" charset="0"/>
                          <a:ea typeface="Times New Roman" panose="02020603050405020304" pitchFamily="18" charset="0"/>
                          <a:cs typeface="Times New Roman" panose="02020603050405020304" pitchFamily="18" charset="0"/>
                        </a:rPr>
                        <a:t>Capacitar al personal asistencial sobre el correcto descarte de agujas.</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50000"/>
                        </a:lnSpc>
                        <a:spcAft>
                          <a:spcPts val="0"/>
                        </a:spcAft>
                        <a:buFont typeface="Arial" panose="020B0604020202020204" pitchFamily="34" charset="0"/>
                        <a:buChar char="•"/>
                      </a:pPr>
                      <a:r>
                        <a:rPr lang="es-MX" sz="1600" dirty="0" smtClean="0">
                          <a:effectLst/>
                          <a:latin typeface="Arial" panose="020B0604020202020204" pitchFamily="34" charset="0"/>
                          <a:ea typeface="Times New Roman" panose="02020603050405020304" pitchFamily="18" charset="0"/>
                          <a:cs typeface="Times New Roman" panose="02020603050405020304" pitchFamily="18" charset="0"/>
                        </a:rPr>
                        <a:t>Asignar </a:t>
                      </a:r>
                      <a:r>
                        <a:rPr lang="es-MX" sz="1600" dirty="0">
                          <a:effectLst/>
                          <a:latin typeface="Arial" panose="020B0604020202020204" pitchFamily="34" charset="0"/>
                          <a:ea typeface="Times New Roman" panose="02020603050405020304" pitchFamily="18" charset="0"/>
                          <a:cs typeface="Times New Roman" panose="02020603050405020304" pitchFamily="18" charset="0"/>
                        </a:rPr>
                        <a:t>recipientes rígidos para el descarte de material cuentagotas y otro material descartable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50000"/>
                        </a:lnSpc>
                        <a:spcAft>
                          <a:spcPts val="0"/>
                        </a:spcAft>
                        <a:buFont typeface="Arial" panose="020B0604020202020204" pitchFamily="34" charset="0"/>
                        <a:buChar char="•"/>
                      </a:pPr>
                      <a:r>
                        <a:rPr lang="es-MX" sz="1600" dirty="0" smtClean="0">
                          <a:effectLst/>
                          <a:latin typeface="Arial" panose="020B0604020202020204" pitchFamily="34" charset="0"/>
                          <a:ea typeface="Times New Roman" panose="02020603050405020304" pitchFamily="18" charset="0"/>
                          <a:cs typeface="Times New Roman" panose="02020603050405020304" pitchFamily="18" charset="0"/>
                        </a:rPr>
                        <a:t>Fomentar </a:t>
                      </a:r>
                      <a:r>
                        <a:rPr lang="es-MX" sz="1600" dirty="0">
                          <a:effectLst/>
                          <a:latin typeface="Arial" panose="020B0604020202020204" pitchFamily="34" charset="0"/>
                          <a:ea typeface="Times New Roman" panose="02020603050405020304" pitchFamily="18" charset="0"/>
                          <a:cs typeface="Times New Roman" panose="02020603050405020304" pitchFamily="18" charset="0"/>
                        </a:rPr>
                        <a:t>las buenas practicas con el manejo de agujas. </a:t>
                      </a:r>
                      <a:r>
                        <a:rPr lang="es-MX" sz="1600" dirty="0" smtClean="0">
                          <a:effectLst/>
                          <a:latin typeface="Arial" panose="020B0604020202020204" pitchFamily="34" charset="0"/>
                          <a:ea typeface="Times New Roman" panose="02020603050405020304" pitchFamily="18" charset="0"/>
                          <a:cs typeface="Times New Roman" panose="02020603050405020304" pitchFamily="18" charset="0"/>
                        </a:rPr>
                        <a:t> </a:t>
                      </a:r>
                    </a:p>
                    <a:p>
                      <a:pPr marL="285750" indent="-285750">
                        <a:lnSpc>
                          <a:spcPct val="150000"/>
                        </a:lnSpc>
                        <a:spcAft>
                          <a:spcPts val="0"/>
                        </a:spcAft>
                        <a:buFont typeface="Arial" panose="020B0604020202020204" pitchFamily="34" charset="0"/>
                        <a:buChar char="•"/>
                      </a:pPr>
                      <a:r>
                        <a:rPr lang="es-MX" sz="1600" dirty="0" smtClean="0">
                          <a:effectLst/>
                          <a:latin typeface="Arial" panose="020B0604020202020204" pitchFamily="34" charset="0"/>
                          <a:ea typeface="Times New Roman" panose="02020603050405020304" pitchFamily="18" charset="0"/>
                          <a:cs typeface="Times New Roman" panose="02020603050405020304" pitchFamily="18" charset="0"/>
                        </a:rPr>
                        <a:t>Descartar </a:t>
                      </a:r>
                      <a:r>
                        <a:rPr lang="es-MX" sz="1600" dirty="0">
                          <a:effectLst/>
                          <a:latin typeface="Arial" panose="020B0604020202020204" pitchFamily="34" charset="0"/>
                          <a:ea typeface="Times New Roman" panose="02020603050405020304" pitchFamily="18" charset="0"/>
                          <a:cs typeface="Times New Roman" panose="02020603050405020304" pitchFamily="18" charset="0"/>
                        </a:rPr>
                        <a:t>frascos en recipientes asignados por el reglamento vigente.</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50000"/>
                        </a:lnSpc>
                        <a:spcAft>
                          <a:spcPts val="0"/>
                        </a:spcAft>
                        <a:buFont typeface="Arial" panose="020B0604020202020204" pitchFamily="34" charset="0"/>
                        <a:buChar char="•"/>
                      </a:pPr>
                      <a:r>
                        <a:rPr lang="es-MX" sz="1600" dirty="0" smtClean="0">
                          <a:effectLst/>
                          <a:latin typeface="Arial" panose="020B0604020202020204" pitchFamily="34" charset="0"/>
                          <a:ea typeface="Times New Roman" panose="02020603050405020304" pitchFamily="18" charset="0"/>
                          <a:cs typeface="Times New Roman" panose="02020603050405020304" pitchFamily="18" charset="0"/>
                        </a:rPr>
                        <a:t>Realizar </a:t>
                      </a:r>
                      <a:r>
                        <a:rPr lang="es-MX" sz="1600" dirty="0">
                          <a:effectLst/>
                          <a:latin typeface="Arial" panose="020B0604020202020204" pitchFamily="34" charset="0"/>
                          <a:ea typeface="Times New Roman" panose="02020603050405020304" pitchFamily="18" charset="0"/>
                          <a:cs typeface="Times New Roman" panose="02020603050405020304" pitchFamily="18" charset="0"/>
                        </a:rPr>
                        <a:t>supervisiones periódicas a  las áreas para identificar practicas incorrectas  en la clasificación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s-EC" sz="1600" dirty="0">
                          <a:effectLst/>
                          <a:latin typeface="Arial" panose="020B0604020202020204" pitchFamily="34" charset="0"/>
                          <a:ea typeface="Times New Roman" panose="02020603050405020304" pitchFamily="18" charset="0"/>
                        </a:rPr>
                        <a:t>% de recipientes utilizados </a:t>
                      </a:r>
                      <a:endParaRPr lang="en-US" sz="1600" dirty="0"/>
                    </a:p>
                  </a:txBody>
                  <a:tcPr/>
                </a:tc>
                <a:tc>
                  <a:txBody>
                    <a:bodyPr/>
                    <a:lstStyle/>
                    <a:p>
                      <a:pPr algn="l">
                        <a:lnSpc>
                          <a:spcPct val="150000"/>
                        </a:lnSpc>
                      </a:pPr>
                      <a:r>
                        <a:rPr lang="es-MX" sz="1600" dirty="0" err="1">
                          <a:effectLst/>
                          <a:latin typeface="Arial" panose="020B0604020202020204" pitchFamily="34" charset="0"/>
                          <a:ea typeface="Times New Roman" panose="02020603050405020304" pitchFamily="18" charset="0"/>
                        </a:rPr>
                        <a:t>Nro</a:t>
                      </a:r>
                      <a:r>
                        <a:rPr lang="es-MX" sz="1600" dirty="0">
                          <a:effectLst/>
                          <a:latin typeface="Arial" panose="020B0604020202020204" pitchFamily="34" charset="0"/>
                          <a:ea typeface="Times New Roman" panose="02020603050405020304" pitchFamily="18" charset="0"/>
                        </a:rPr>
                        <a:t> de recipientes utilizados correctamente/</a:t>
                      </a:r>
                      <a:r>
                        <a:rPr lang="es-MX" sz="1600" dirty="0" err="1">
                          <a:effectLst/>
                          <a:latin typeface="Arial" panose="020B0604020202020204" pitchFamily="34" charset="0"/>
                          <a:ea typeface="Times New Roman" panose="02020603050405020304" pitchFamily="18" charset="0"/>
                        </a:rPr>
                        <a:t>Nro</a:t>
                      </a:r>
                      <a:r>
                        <a:rPr lang="es-MX" sz="1600" dirty="0">
                          <a:effectLst/>
                          <a:latin typeface="Arial" panose="020B0604020202020204" pitchFamily="34" charset="0"/>
                          <a:ea typeface="Times New Roman" panose="02020603050405020304" pitchFamily="18" charset="0"/>
                        </a:rPr>
                        <a:t> de recipientes asignados al área*100 </a:t>
                      </a:r>
                      <a:endParaRPr lang="en-US" sz="1600" dirty="0"/>
                    </a:p>
                  </a:txBody>
                  <a:tcPr/>
                </a:tc>
                <a:tc>
                  <a:txBody>
                    <a:bodyPr/>
                    <a:lstStyle/>
                    <a:p>
                      <a:pPr indent="180340">
                        <a:lnSpc>
                          <a:spcPct val="150000"/>
                        </a:lnSpc>
                        <a:spcAft>
                          <a:spcPts val="0"/>
                        </a:spcAft>
                      </a:pPr>
                      <a:r>
                        <a:rPr lang="es-MX" sz="1600" dirty="0" smtClean="0">
                          <a:effectLst/>
                          <a:latin typeface="Arial" panose="020B0604020202020204" pitchFamily="34" charset="0"/>
                          <a:ea typeface="Times New Roman" panose="02020603050405020304" pitchFamily="18" charset="0"/>
                        </a:rPr>
                        <a:t>Personal asistencial </a:t>
                      </a:r>
                      <a:endParaRPr lang="en-US" sz="1600" dirty="0">
                        <a:effectLst/>
                        <a:latin typeface="Arial" panose="020B0604020202020204" pitchFamily="34" charset="0"/>
                        <a:ea typeface="Times New Roman" panose="02020603050405020304" pitchFamily="18" charset="0"/>
                      </a:endParaRPr>
                    </a:p>
                    <a:p>
                      <a:pPr indent="180340">
                        <a:lnSpc>
                          <a:spcPct val="150000"/>
                        </a:lnSpc>
                        <a:spcAft>
                          <a:spcPts val="0"/>
                        </a:spcAft>
                      </a:pPr>
                      <a:r>
                        <a:rPr lang="es-MX" sz="1600" dirty="0" smtClean="0">
                          <a:effectLst/>
                          <a:latin typeface="Arial" panose="020B0604020202020204" pitchFamily="34" charset="0"/>
                          <a:ea typeface="Times New Roman" panose="02020603050405020304" pitchFamily="18" charset="0"/>
                        </a:rPr>
                        <a:t>Técnico </a:t>
                      </a:r>
                      <a:r>
                        <a:rPr lang="es-MX" sz="1600" dirty="0">
                          <a:effectLst/>
                          <a:latin typeface="Arial" panose="020B0604020202020204" pitchFamily="34" charset="0"/>
                          <a:ea typeface="Times New Roman" panose="02020603050405020304" pitchFamily="18" charset="0"/>
                        </a:rPr>
                        <a:t>en seguridad </a:t>
                      </a:r>
                      <a:endParaRPr lang="en-US" sz="1600" dirty="0">
                        <a:effectLst/>
                        <a:latin typeface="Arial" panose="020B0604020202020204" pitchFamily="34" charset="0"/>
                        <a:ea typeface="Times New Roman" panose="02020603050405020304" pitchFamily="18" charset="0"/>
                      </a:endParaRPr>
                    </a:p>
                    <a:p>
                      <a:pPr>
                        <a:lnSpc>
                          <a:spcPct val="150000"/>
                        </a:lnSpc>
                      </a:pPr>
                      <a:r>
                        <a:rPr lang="es-MX" sz="1600" dirty="0" smtClean="0">
                          <a:effectLst/>
                          <a:latin typeface="Arial" panose="020B0604020202020204" pitchFamily="34" charset="0"/>
                          <a:ea typeface="Times New Roman" panose="02020603050405020304" pitchFamily="18" charset="0"/>
                        </a:rPr>
                        <a:t>Jefes </a:t>
                      </a:r>
                      <a:r>
                        <a:rPr lang="es-MX" sz="1600" dirty="0">
                          <a:effectLst/>
                          <a:latin typeface="Arial" panose="020B0604020202020204" pitchFamily="34" charset="0"/>
                          <a:ea typeface="Times New Roman" panose="02020603050405020304" pitchFamily="18" charset="0"/>
                        </a:rPr>
                        <a:t>de servicio</a:t>
                      </a:r>
                      <a:endParaRPr lang="en-US" sz="1600" dirty="0"/>
                    </a:p>
                  </a:txBody>
                  <a:tcPr/>
                </a:tc>
                <a:extLst>
                  <a:ext uri="{0D108BD9-81ED-4DB2-BD59-A6C34878D82A}">
                    <a16:rowId xmlns:a16="http://schemas.microsoft.com/office/drawing/2014/main" xmlns="" val="101537390"/>
                  </a:ext>
                </a:extLst>
              </a:tr>
            </a:tbl>
          </a:graphicData>
        </a:graphic>
      </p:graphicFrame>
      <p:sp>
        <p:nvSpPr>
          <p:cNvPr id="5" name="Rectángulo 4"/>
          <p:cNvSpPr/>
          <p:nvPr/>
        </p:nvSpPr>
        <p:spPr>
          <a:xfrm>
            <a:off x="328227" y="245172"/>
            <a:ext cx="3248005" cy="461665"/>
          </a:xfrm>
          <a:prstGeom prst="rect">
            <a:avLst/>
          </a:prstGeom>
        </p:spPr>
        <p:txBody>
          <a:bodyPr wrap="none">
            <a:spAutoFit/>
          </a:bodyPr>
          <a:lstStyle/>
          <a:p>
            <a:pPr lvl="0"/>
            <a:r>
              <a:rPr lang="es-EC" sz="2400" dirty="0">
                <a:solidFill>
                  <a:prstClr val="black"/>
                </a:solidFill>
                <a:latin typeface="Arial" panose="020B0604020202020204" pitchFamily="34" charset="0"/>
                <a:cs typeface="Arial" panose="020B0604020202020204" pitchFamily="34" charset="0"/>
              </a:rPr>
              <a:t>Capítulo 5. Propuesta </a:t>
            </a:r>
            <a:endParaRPr lang="es-MX" sz="2400" dirty="0">
              <a:solidFill>
                <a:prstClr val="black"/>
              </a:solidFill>
            </a:endParaRPr>
          </a:p>
        </p:txBody>
      </p:sp>
      <p:sp>
        <p:nvSpPr>
          <p:cNvPr id="6" name="Title 1">
            <a:extLst>
              <a:ext uri="{FF2B5EF4-FFF2-40B4-BE49-F238E27FC236}">
                <a16:creationId xmlns:a16="http://schemas.microsoft.com/office/drawing/2014/main" xmlns="" id="{1A6B9637-A674-42C0-8496-BB9EB3FCFD60}"/>
              </a:ext>
            </a:extLst>
          </p:cNvPr>
          <p:cNvSpPr>
            <a:spLocks noGrp="1"/>
          </p:cNvSpPr>
          <p:nvPr>
            <p:ph type="title"/>
          </p:nvPr>
        </p:nvSpPr>
        <p:spPr>
          <a:xfrm>
            <a:off x="508533" y="753003"/>
            <a:ext cx="2742825" cy="617382"/>
          </a:xfrm>
        </p:spPr>
        <p:txBody>
          <a:bodyPr>
            <a:normAutofit/>
          </a:bodyPr>
          <a:lstStyle/>
          <a:p>
            <a:r>
              <a:rPr lang="es-EC" sz="1800" dirty="0" smtClean="0">
                <a:latin typeface="Arial" panose="020B0604020202020204" pitchFamily="34" charset="0"/>
                <a:cs typeface="Arial" panose="020B0604020202020204" pitchFamily="34" charset="0"/>
              </a:rPr>
              <a:t>Plan de ejecución </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420939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AF3508E8-690C-4A7A-AF17-162C152AECF1}"/>
              </a:ext>
            </a:extLst>
          </p:cNvPr>
          <p:cNvGraphicFramePr>
            <a:graphicFrameLocks noGrp="1"/>
          </p:cNvGraphicFramePr>
          <p:nvPr>
            <p:ph idx="1"/>
            <p:extLst>
              <p:ext uri="{D42A27DB-BD31-4B8C-83A1-F6EECF244321}">
                <p14:modId xmlns:p14="http://schemas.microsoft.com/office/powerpoint/2010/main" val="1172571822"/>
              </p:ext>
            </p:extLst>
          </p:nvPr>
        </p:nvGraphicFramePr>
        <p:xfrm>
          <a:off x="457016" y="1291756"/>
          <a:ext cx="11380785" cy="5247640"/>
        </p:xfrm>
        <a:graphic>
          <a:graphicData uri="http://schemas.openxmlformats.org/drawingml/2006/table">
            <a:tbl>
              <a:tblPr firstRow="1" bandRow="1">
                <a:tableStyleId>{5C22544A-7EE6-4342-B048-85BDC9FD1C3A}</a:tableStyleId>
              </a:tblPr>
              <a:tblGrid>
                <a:gridCol w="1526330">
                  <a:extLst>
                    <a:ext uri="{9D8B030D-6E8A-4147-A177-3AD203B41FA5}">
                      <a16:colId xmlns:a16="http://schemas.microsoft.com/office/drawing/2014/main" xmlns="" val="2874623538"/>
                    </a:ext>
                  </a:extLst>
                </a:gridCol>
                <a:gridCol w="4134119">
                  <a:extLst>
                    <a:ext uri="{9D8B030D-6E8A-4147-A177-3AD203B41FA5}">
                      <a16:colId xmlns:a16="http://schemas.microsoft.com/office/drawing/2014/main" xmlns="" val="3898201487"/>
                    </a:ext>
                  </a:extLst>
                </a:gridCol>
                <a:gridCol w="1712890">
                  <a:extLst>
                    <a:ext uri="{9D8B030D-6E8A-4147-A177-3AD203B41FA5}">
                      <a16:colId xmlns:a16="http://schemas.microsoft.com/office/drawing/2014/main" xmlns="" val="1770430110"/>
                    </a:ext>
                  </a:extLst>
                </a:gridCol>
                <a:gridCol w="2009104">
                  <a:extLst>
                    <a:ext uri="{9D8B030D-6E8A-4147-A177-3AD203B41FA5}">
                      <a16:colId xmlns:a16="http://schemas.microsoft.com/office/drawing/2014/main" xmlns="" val="2904441228"/>
                    </a:ext>
                  </a:extLst>
                </a:gridCol>
                <a:gridCol w="1998342">
                  <a:extLst>
                    <a:ext uri="{9D8B030D-6E8A-4147-A177-3AD203B41FA5}">
                      <a16:colId xmlns:a16="http://schemas.microsoft.com/office/drawing/2014/main" xmlns="" val="2832115282"/>
                    </a:ext>
                  </a:extLst>
                </a:gridCol>
              </a:tblGrid>
              <a:tr h="370840">
                <a:tc>
                  <a:txBody>
                    <a:bodyPr/>
                    <a:lstStyle/>
                    <a:p>
                      <a:pPr algn="ctr"/>
                      <a:r>
                        <a:rPr kumimoji="0" lang="es-EC" sz="1600" b="0" i="0" u="none" strike="noStrike" kern="1200" cap="all"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ESTRATEGIA </a:t>
                      </a:r>
                      <a:endParaRPr lang="en-US" sz="1600" dirty="0">
                        <a:solidFill>
                          <a:schemeClr val="bg1"/>
                        </a:solidFill>
                      </a:endParaRPr>
                    </a:p>
                  </a:txBody>
                  <a:tcPr/>
                </a:tc>
                <a:tc>
                  <a:txBody>
                    <a:bodyPr/>
                    <a:lstStyle/>
                    <a:p>
                      <a:pPr algn="ctr"/>
                      <a:r>
                        <a:rPr lang="es-EC" sz="1600" b="0" dirty="0">
                          <a:latin typeface="Arial" panose="020B0604020202020204" pitchFamily="34" charset="0"/>
                          <a:cs typeface="Arial" panose="020B0604020202020204" pitchFamily="34" charset="0"/>
                        </a:rPr>
                        <a:t>ACTIVIDAD </a:t>
                      </a:r>
                      <a:endParaRPr lang="en-US" sz="1600" b="0" dirty="0">
                        <a:latin typeface="Arial" panose="020B0604020202020204" pitchFamily="34" charset="0"/>
                        <a:cs typeface="Arial" panose="020B0604020202020204" pitchFamily="34" charset="0"/>
                      </a:endParaRPr>
                    </a:p>
                  </a:txBody>
                  <a:tcPr/>
                </a:tc>
                <a:tc>
                  <a:txBody>
                    <a:bodyPr/>
                    <a:lstStyle/>
                    <a:p>
                      <a:pPr algn="ctr"/>
                      <a:r>
                        <a:rPr lang="es-EC" b="0" dirty="0">
                          <a:latin typeface="Arial" panose="020B0604020202020204" pitchFamily="34" charset="0"/>
                          <a:cs typeface="Arial" panose="020B0604020202020204" pitchFamily="34" charset="0"/>
                        </a:rPr>
                        <a:t>INDICADOR </a:t>
                      </a:r>
                      <a:endParaRPr lang="en-US" b="0" dirty="0">
                        <a:latin typeface="Arial" panose="020B0604020202020204" pitchFamily="34" charset="0"/>
                        <a:cs typeface="Arial" panose="020B0604020202020204" pitchFamily="34" charset="0"/>
                      </a:endParaRPr>
                    </a:p>
                  </a:txBody>
                  <a:tcPr/>
                </a:tc>
                <a:tc>
                  <a:txBody>
                    <a:bodyPr/>
                    <a:lstStyle/>
                    <a:p>
                      <a:pPr algn="ctr"/>
                      <a:r>
                        <a:rPr lang="es-EC" sz="1600" b="0" dirty="0">
                          <a:latin typeface="Arial" panose="020B0604020202020204" pitchFamily="34" charset="0"/>
                          <a:cs typeface="Arial" panose="020B0604020202020204" pitchFamily="34" charset="0"/>
                        </a:rPr>
                        <a:t>MEDICION</a:t>
                      </a:r>
                      <a:r>
                        <a:rPr lang="es-EC" dirty="0"/>
                        <a:t> </a:t>
                      </a:r>
                      <a:endParaRPr lang="en-US" dirty="0"/>
                    </a:p>
                  </a:txBody>
                  <a:tcPr/>
                </a:tc>
                <a:tc>
                  <a:txBody>
                    <a:bodyPr/>
                    <a:lstStyle/>
                    <a:p>
                      <a:pPr algn="ctr"/>
                      <a:r>
                        <a:rPr lang="es-EC" sz="1600" b="0" dirty="0"/>
                        <a:t>RESPONSABLE </a:t>
                      </a:r>
                      <a:endParaRPr lang="en-US" sz="1600" b="0" dirty="0"/>
                    </a:p>
                  </a:txBody>
                  <a:tcPr/>
                </a:tc>
                <a:extLst>
                  <a:ext uri="{0D108BD9-81ED-4DB2-BD59-A6C34878D82A}">
                    <a16:rowId xmlns:a16="http://schemas.microsoft.com/office/drawing/2014/main" xmlns="" val="2338598241"/>
                  </a:ext>
                </a:extLst>
              </a:tr>
              <a:tr h="0">
                <a:tc>
                  <a:txBody>
                    <a:bodyPr/>
                    <a:lstStyle/>
                    <a:p>
                      <a:pPr>
                        <a:lnSpc>
                          <a:spcPct val="150000"/>
                        </a:lnSpc>
                      </a:pPr>
                      <a:r>
                        <a:rPr lang="es-MX" sz="1600" dirty="0">
                          <a:effectLst/>
                          <a:latin typeface="Arial" panose="020B0604020202020204" pitchFamily="34" charset="0"/>
                          <a:ea typeface="Times New Roman" panose="02020603050405020304" pitchFamily="18" charset="0"/>
                        </a:rPr>
                        <a:t> Fomentar la reducción y el reciclaje en las instituciones hospitalarias </a:t>
                      </a:r>
                      <a:endParaRPr lang="en-US" sz="1600" dirty="0"/>
                    </a:p>
                  </a:txBody>
                  <a:tcPr/>
                </a:tc>
                <a:tc>
                  <a:txBody>
                    <a:bodyPr/>
                    <a:lstStyle/>
                    <a:p>
                      <a:pPr marL="285750" indent="-285750">
                        <a:lnSpc>
                          <a:spcPct val="200000"/>
                        </a:lnSpc>
                        <a:spcAft>
                          <a:spcPts val="0"/>
                        </a:spcAft>
                        <a:buFont typeface="Arial" panose="020B0604020202020204" pitchFamily="34" charset="0"/>
                        <a:buChar char="•"/>
                      </a:pPr>
                      <a:r>
                        <a:rPr lang="es-MX" sz="1600" dirty="0" smtClean="0">
                          <a:effectLst/>
                          <a:latin typeface="Arial" panose="020B0604020202020204" pitchFamily="34" charset="0"/>
                          <a:ea typeface="Times New Roman" panose="02020603050405020304" pitchFamily="18" charset="0"/>
                          <a:cs typeface="Times New Roman" panose="02020603050405020304" pitchFamily="18" charset="0"/>
                        </a:rPr>
                        <a:t>Gestionar </a:t>
                      </a:r>
                      <a:r>
                        <a:rPr lang="es-MX" sz="1600" dirty="0">
                          <a:effectLst/>
                          <a:latin typeface="Arial" panose="020B0604020202020204" pitchFamily="34" charset="0"/>
                          <a:ea typeface="Times New Roman" panose="02020603050405020304" pitchFamily="18" charset="0"/>
                          <a:cs typeface="Times New Roman" panose="02020603050405020304" pitchFamily="18" charset="0"/>
                        </a:rPr>
                        <a:t>con gestores ambientales el retiro de material recuperable.</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200000"/>
                        </a:lnSpc>
                        <a:spcAft>
                          <a:spcPts val="0"/>
                        </a:spcAft>
                        <a:buFont typeface="Arial" panose="020B0604020202020204" pitchFamily="34" charset="0"/>
                        <a:buChar char="•"/>
                      </a:pPr>
                      <a:r>
                        <a:rPr lang="es-MX" sz="1600" dirty="0" smtClean="0">
                          <a:effectLst/>
                          <a:latin typeface="Arial" panose="020B0604020202020204" pitchFamily="34" charset="0"/>
                          <a:ea typeface="Times New Roman" panose="02020603050405020304" pitchFamily="18" charset="0"/>
                          <a:cs typeface="Times New Roman" panose="02020603050405020304" pitchFamily="18" charset="0"/>
                        </a:rPr>
                        <a:t>Estimular </a:t>
                      </a:r>
                      <a:r>
                        <a:rPr lang="es-MX" sz="1600" dirty="0">
                          <a:effectLst/>
                          <a:latin typeface="Arial" panose="020B0604020202020204" pitchFamily="34" charset="0"/>
                          <a:ea typeface="Times New Roman" panose="02020603050405020304" pitchFamily="18" charset="0"/>
                          <a:cs typeface="Times New Roman" panose="02020603050405020304" pitchFamily="18" charset="0"/>
                        </a:rPr>
                        <a:t>en los colaboradores el reciclaje de material en cada actividad.</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200000"/>
                        </a:lnSpc>
                        <a:spcAft>
                          <a:spcPts val="0"/>
                        </a:spcAft>
                        <a:buFont typeface="Arial" panose="020B0604020202020204" pitchFamily="34" charset="0"/>
                        <a:buChar char="•"/>
                      </a:pPr>
                      <a:r>
                        <a:rPr lang="es-MX" sz="1600" dirty="0" smtClean="0">
                          <a:effectLst/>
                          <a:latin typeface="Arial" panose="020B0604020202020204" pitchFamily="34" charset="0"/>
                          <a:ea typeface="Times New Roman" panose="02020603050405020304" pitchFamily="18" charset="0"/>
                          <a:cs typeface="Times New Roman" panose="02020603050405020304" pitchFamily="18" charset="0"/>
                        </a:rPr>
                        <a:t>La </a:t>
                      </a:r>
                      <a:r>
                        <a:rPr lang="es-MX" sz="1600" dirty="0">
                          <a:effectLst/>
                          <a:latin typeface="Arial" panose="020B0604020202020204" pitchFamily="34" charset="0"/>
                          <a:ea typeface="Times New Roman" panose="02020603050405020304" pitchFamily="18" charset="0"/>
                          <a:cs typeface="Times New Roman" panose="02020603050405020304" pitchFamily="18" charset="0"/>
                        </a:rPr>
                        <a:t>institución llevara un registro del material reciclado.</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200000"/>
                        </a:lnSpc>
                        <a:spcAft>
                          <a:spcPts val="0"/>
                        </a:spcAft>
                        <a:buFont typeface="Arial" panose="020B0604020202020204" pitchFamily="34" charset="0"/>
                        <a:buChar char="•"/>
                      </a:pPr>
                      <a:r>
                        <a:rPr lang="es-MX" sz="1600" dirty="0" smtClean="0">
                          <a:effectLst/>
                          <a:latin typeface="Arial" panose="020B0604020202020204" pitchFamily="34" charset="0"/>
                          <a:ea typeface="Times New Roman" panose="02020603050405020304" pitchFamily="18" charset="0"/>
                          <a:cs typeface="Times New Roman" panose="02020603050405020304" pitchFamily="18" charset="0"/>
                        </a:rPr>
                        <a:t>Analizar </a:t>
                      </a:r>
                      <a:r>
                        <a:rPr lang="es-MX" sz="1600" dirty="0">
                          <a:effectLst/>
                          <a:latin typeface="Arial" panose="020B0604020202020204" pitchFamily="34" charset="0"/>
                          <a:ea typeface="Times New Roman" panose="02020603050405020304" pitchFamily="18" charset="0"/>
                          <a:cs typeface="Times New Roman" panose="02020603050405020304" pitchFamily="18" charset="0"/>
                        </a:rPr>
                        <a:t>los beneficios para la institución de un reciclaje responsable, que involucre a los colaboradores en programas de educación continua.</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s-MX" sz="1600" dirty="0">
                          <a:effectLst/>
                          <a:latin typeface="Arial" panose="020B0604020202020204" pitchFamily="34" charset="0"/>
                          <a:ea typeface="Times New Roman" panose="02020603050405020304" pitchFamily="18" charset="0"/>
                        </a:rPr>
                        <a:t>% de kilos de material reciclado </a:t>
                      </a:r>
                      <a:endParaRPr lang="en-US" sz="1600" dirty="0"/>
                    </a:p>
                  </a:txBody>
                  <a:tcPr/>
                </a:tc>
                <a:tc>
                  <a:txBody>
                    <a:bodyPr/>
                    <a:lstStyle/>
                    <a:p>
                      <a:pPr>
                        <a:lnSpc>
                          <a:spcPct val="150000"/>
                        </a:lnSpc>
                      </a:pPr>
                      <a:r>
                        <a:rPr lang="es-MX" sz="1600" dirty="0" err="1">
                          <a:effectLst/>
                          <a:latin typeface="Arial" panose="020B0604020202020204" pitchFamily="34" charset="0"/>
                          <a:ea typeface="Times New Roman" panose="02020603050405020304" pitchFamily="18" charset="0"/>
                        </a:rPr>
                        <a:t>Nro</a:t>
                      </a:r>
                      <a:r>
                        <a:rPr lang="es-MX" sz="1600" dirty="0">
                          <a:effectLst/>
                          <a:latin typeface="Arial" panose="020B0604020202020204" pitchFamily="34" charset="0"/>
                          <a:ea typeface="Times New Roman" panose="02020603050405020304" pitchFamily="18" charset="0"/>
                        </a:rPr>
                        <a:t> de kg por tipo de residuo  / total de  residuos generados *100</a:t>
                      </a:r>
                      <a:endParaRPr lang="en-US" sz="1600" dirty="0"/>
                    </a:p>
                  </a:txBody>
                  <a:tcPr/>
                </a:tc>
                <a:tc>
                  <a:txBody>
                    <a:bodyPr/>
                    <a:lstStyle/>
                    <a:p>
                      <a:pPr indent="180340">
                        <a:lnSpc>
                          <a:spcPct val="200000"/>
                        </a:lnSpc>
                        <a:spcAft>
                          <a:spcPts val="0"/>
                        </a:spcAft>
                      </a:pPr>
                      <a:r>
                        <a:rPr lang="es-MX" sz="1600" dirty="0" smtClean="0">
                          <a:effectLst/>
                          <a:latin typeface="Arial" panose="020B0604020202020204" pitchFamily="34" charset="0"/>
                          <a:ea typeface="Times New Roman" panose="02020603050405020304" pitchFamily="18" charset="0"/>
                        </a:rPr>
                        <a:t> </a:t>
                      </a:r>
                      <a:r>
                        <a:rPr lang="es-MX" sz="1600" dirty="0">
                          <a:effectLst/>
                          <a:latin typeface="Arial" panose="020B0604020202020204" pitchFamily="34" charset="0"/>
                          <a:ea typeface="Times New Roman" panose="02020603050405020304" pitchFamily="18" charset="0"/>
                        </a:rPr>
                        <a:t>Personal </a:t>
                      </a:r>
                      <a:endParaRPr lang="es-MX" sz="1600" dirty="0" smtClean="0">
                        <a:effectLst/>
                        <a:latin typeface="Arial" panose="020B0604020202020204" pitchFamily="34" charset="0"/>
                        <a:ea typeface="Times New Roman" panose="02020603050405020304" pitchFamily="18" charset="0"/>
                      </a:endParaRPr>
                    </a:p>
                    <a:p>
                      <a:pPr indent="180340">
                        <a:lnSpc>
                          <a:spcPct val="200000"/>
                        </a:lnSpc>
                        <a:spcAft>
                          <a:spcPts val="0"/>
                        </a:spcAft>
                      </a:pPr>
                      <a:r>
                        <a:rPr lang="es-MX" sz="1600" dirty="0" smtClean="0">
                          <a:effectLst/>
                          <a:latin typeface="Arial" panose="020B0604020202020204" pitchFamily="34" charset="0"/>
                          <a:ea typeface="Times New Roman" panose="02020603050405020304" pitchFamily="18" charset="0"/>
                        </a:rPr>
                        <a:t> asistencial</a:t>
                      </a:r>
                      <a:endParaRPr lang="en-US" sz="1600" dirty="0">
                        <a:effectLst/>
                        <a:latin typeface="Arial" panose="020B0604020202020204" pitchFamily="34" charset="0"/>
                        <a:ea typeface="Times New Roman" panose="02020603050405020304" pitchFamily="18" charset="0"/>
                      </a:endParaRPr>
                    </a:p>
                    <a:p>
                      <a:pPr indent="180340">
                        <a:lnSpc>
                          <a:spcPct val="200000"/>
                        </a:lnSpc>
                        <a:spcAft>
                          <a:spcPts val="0"/>
                        </a:spcAft>
                      </a:pPr>
                      <a:r>
                        <a:rPr lang="es-MX" sz="1600" dirty="0" smtClean="0">
                          <a:effectLst/>
                          <a:latin typeface="Arial" panose="020B0604020202020204" pitchFamily="34" charset="0"/>
                          <a:ea typeface="Times New Roman" panose="02020603050405020304" pitchFamily="18" charset="0"/>
                        </a:rPr>
                        <a:t>Jefes </a:t>
                      </a:r>
                      <a:r>
                        <a:rPr lang="es-MX" sz="1600" dirty="0">
                          <a:effectLst/>
                          <a:latin typeface="Arial" panose="020B0604020202020204" pitchFamily="34" charset="0"/>
                          <a:ea typeface="Times New Roman" panose="02020603050405020304" pitchFamily="18" charset="0"/>
                        </a:rPr>
                        <a:t>de servicio</a:t>
                      </a:r>
                      <a:endParaRPr lang="en-US" sz="1600" dirty="0">
                        <a:effectLst/>
                        <a:latin typeface="Arial" panose="020B0604020202020204" pitchFamily="34" charset="0"/>
                        <a:ea typeface="Times New Roman" panose="02020603050405020304" pitchFamily="18" charset="0"/>
                      </a:endParaRPr>
                    </a:p>
                    <a:p>
                      <a:pPr indent="180340">
                        <a:lnSpc>
                          <a:spcPct val="200000"/>
                        </a:lnSpc>
                        <a:spcAft>
                          <a:spcPts val="0"/>
                        </a:spcAft>
                      </a:pPr>
                      <a:r>
                        <a:rPr lang="es-MX" sz="1600" dirty="0" smtClean="0">
                          <a:effectLst/>
                          <a:latin typeface="Arial" panose="020B0604020202020204" pitchFamily="34" charset="0"/>
                          <a:ea typeface="Times New Roman" panose="02020603050405020304" pitchFamily="18" charset="0"/>
                        </a:rPr>
                        <a:t>Jefe </a:t>
                      </a:r>
                      <a:r>
                        <a:rPr lang="es-MX" sz="1600" dirty="0">
                          <a:effectLst/>
                          <a:latin typeface="Arial" panose="020B0604020202020204" pitchFamily="34" charset="0"/>
                          <a:ea typeface="Times New Roman" panose="02020603050405020304" pitchFamily="18" charset="0"/>
                        </a:rPr>
                        <a:t>de Recursos </a:t>
                      </a:r>
                      <a:r>
                        <a:rPr lang="es-MX" sz="1600" dirty="0" smtClean="0">
                          <a:effectLst/>
                          <a:latin typeface="Arial" panose="020B0604020202020204" pitchFamily="34" charset="0"/>
                          <a:ea typeface="Times New Roman" panose="02020603050405020304" pitchFamily="18" charset="0"/>
                        </a:rPr>
                        <a:t>  </a:t>
                      </a:r>
                    </a:p>
                    <a:p>
                      <a:pPr indent="180340">
                        <a:lnSpc>
                          <a:spcPct val="200000"/>
                        </a:lnSpc>
                        <a:spcAft>
                          <a:spcPts val="0"/>
                        </a:spcAft>
                      </a:pPr>
                      <a:r>
                        <a:rPr lang="es-MX" sz="1600" dirty="0" smtClean="0">
                          <a:effectLst/>
                          <a:latin typeface="Arial" panose="020B0604020202020204" pitchFamily="34" charset="0"/>
                          <a:ea typeface="Times New Roman" panose="02020603050405020304" pitchFamily="18" charset="0"/>
                        </a:rPr>
                        <a:t> humanos </a:t>
                      </a:r>
                      <a:endParaRPr lang="en-US" sz="1600" dirty="0" smtClean="0">
                        <a:effectLst/>
                        <a:latin typeface="Arial" panose="020B0604020202020204" pitchFamily="34" charset="0"/>
                        <a:ea typeface="Times New Roman" panose="02020603050405020304" pitchFamily="18" charset="0"/>
                      </a:endParaRPr>
                    </a:p>
                    <a:p>
                      <a:pPr indent="180340">
                        <a:lnSpc>
                          <a:spcPct val="200000"/>
                        </a:lnSpc>
                        <a:spcAft>
                          <a:spcPts val="0"/>
                        </a:spcAft>
                      </a:pPr>
                      <a:r>
                        <a:rPr lang="es-EC" sz="1600" dirty="0" smtClean="0">
                          <a:effectLst/>
                          <a:latin typeface="Arial" panose="020B0604020202020204" pitchFamily="34" charset="0"/>
                          <a:ea typeface="Times New Roman" panose="02020603050405020304" pitchFamily="18" charset="0"/>
                        </a:rPr>
                        <a:t>Técnico en</a:t>
                      </a:r>
                    </a:p>
                    <a:p>
                      <a:pPr indent="180340">
                        <a:lnSpc>
                          <a:spcPct val="200000"/>
                        </a:lnSpc>
                        <a:spcAft>
                          <a:spcPts val="0"/>
                        </a:spcAft>
                      </a:pPr>
                      <a:r>
                        <a:rPr lang="es-EC" sz="1600" dirty="0" smtClean="0">
                          <a:effectLst/>
                          <a:latin typeface="Arial" panose="020B0604020202020204" pitchFamily="34" charset="0"/>
                          <a:ea typeface="Times New Roman" panose="02020603050405020304" pitchFamily="18" charset="0"/>
                        </a:rPr>
                        <a:t>seguridad </a:t>
                      </a:r>
                    </a:p>
                    <a:p>
                      <a:pPr indent="180340">
                        <a:lnSpc>
                          <a:spcPct val="200000"/>
                        </a:lnSpc>
                        <a:spcAft>
                          <a:spcPts val="0"/>
                        </a:spcAft>
                      </a:pPr>
                      <a:r>
                        <a:rPr lang="es-EC" sz="1600" dirty="0" smtClean="0">
                          <a:effectLst/>
                          <a:latin typeface="Arial" panose="020B0604020202020204" pitchFamily="34" charset="0"/>
                          <a:ea typeface="Times New Roman" panose="02020603050405020304" pitchFamily="18" charset="0"/>
                        </a:rPr>
                        <a:t> ambiental </a:t>
                      </a:r>
                      <a:endParaRPr lang="en-US" sz="1600" dirty="0">
                        <a:effectLst/>
                        <a:latin typeface="Arial" panose="020B0604020202020204" pitchFamily="34" charset="0"/>
                        <a:ea typeface="Times New Roman" panose="02020603050405020304" pitchFamily="18" charset="0"/>
                      </a:endParaRPr>
                    </a:p>
                    <a:p>
                      <a:pPr indent="180340">
                        <a:lnSpc>
                          <a:spcPct val="150000"/>
                        </a:lnSpc>
                        <a:spcAft>
                          <a:spcPts val="0"/>
                        </a:spcAft>
                      </a:pPr>
                      <a:endParaRPr lang="en-US" sz="1600" dirty="0"/>
                    </a:p>
                  </a:txBody>
                  <a:tcPr/>
                </a:tc>
                <a:extLst>
                  <a:ext uri="{0D108BD9-81ED-4DB2-BD59-A6C34878D82A}">
                    <a16:rowId xmlns:a16="http://schemas.microsoft.com/office/drawing/2014/main" xmlns="" val="3239564740"/>
                  </a:ext>
                </a:extLst>
              </a:tr>
            </a:tbl>
          </a:graphicData>
        </a:graphic>
      </p:graphicFrame>
      <p:sp>
        <p:nvSpPr>
          <p:cNvPr id="5" name="Rectángulo 4"/>
          <p:cNvSpPr/>
          <p:nvPr/>
        </p:nvSpPr>
        <p:spPr>
          <a:xfrm>
            <a:off x="457016" y="161429"/>
            <a:ext cx="3248005" cy="461665"/>
          </a:xfrm>
          <a:prstGeom prst="rect">
            <a:avLst/>
          </a:prstGeom>
        </p:spPr>
        <p:txBody>
          <a:bodyPr wrap="none">
            <a:spAutoFit/>
          </a:bodyPr>
          <a:lstStyle/>
          <a:p>
            <a:pPr lvl="0"/>
            <a:r>
              <a:rPr lang="es-EC" sz="2400" dirty="0">
                <a:solidFill>
                  <a:prstClr val="black"/>
                </a:solidFill>
                <a:latin typeface="Arial" panose="020B0604020202020204" pitchFamily="34" charset="0"/>
                <a:cs typeface="Arial" panose="020B0604020202020204" pitchFamily="34" charset="0"/>
              </a:rPr>
              <a:t>Capítulo 5. Propuesta </a:t>
            </a:r>
            <a:endParaRPr lang="es-MX" sz="2400" dirty="0">
              <a:solidFill>
                <a:prstClr val="black"/>
              </a:solidFill>
            </a:endParaRPr>
          </a:p>
        </p:txBody>
      </p:sp>
      <p:sp>
        <p:nvSpPr>
          <p:cNvPr id="6" name="Title 1">
            <a:extLst>
              <a:ext uri="{FF2B5EF4-FFF2-40B4-BE49-F238E27FC236}">
                <a16:creationId xmlns:a16="http://schemas.microsoft.com/office/drawing/2014/main" xmlns="" id="{1A6B9637-A674-42C0-8496-BB9EB3FCFD60}"/>
              </a:ext>
            </a:extLst>
          </p:cNvPr>
          <p:cNvSpPr>
            <a:spLocks noGrp="1"/>
          </p:cNvSpPr>
          <p:nvPr>
            <p:ph type="title"/>
          </p:nvPr>
        </p:nvSpPr>
        <p:spPr>
          <a:xfrm>
            <a:off x="457016" y="669260"/>
            <a:ext cx="2742825" cy="617382"/>
          </a:xfrm>
        </p:spPr>
        <p:txBody>
          <a:bodyPr>
            <a:normAutofit/>
          </a:bodyPr>
          <a:lstStyle/>
          <a:p>
            <a:r>
              <a:rPr lang="es-EC" sz="1800" dirty="0" smtClean="0">
                <a:latin typeface="Arial" panose="020B0604020202020204" pitchFamily="34" charset="0"/>
                <a:cs typeface="Arial" panose="020B0604020202020204" pitchFamily="34" charset="0"/>
              </a:rPr>
              <a:t>Plan de ejecución </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249595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Resultado de imagen para gracia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44776" y="1725768"/>
            <a:ext cx="5517420" cy="34581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8626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051551"/>
          </a:xfrm>
        </p:spPr>
        <p:txBody>
          <a:bodyPr>
            <a:normAutofit/>
          </a:bodyPr>
          <a:lstStyle/>
          <a:p>
            <a:r>
              <a:rPr lang="es-MX" sz="2400" dirty="0">
                <a:solidFill>
                  <a:prstClr val="black"/>
                </a:solidFill>
                <a:latin typeface="Arial" panose="020B0604020202020204" pitchFamily="34" charset="0"/>
                <a:cs typeface="Arial" panose="020B0604020202020204" pitchFamily="34" charset="0"/>
              </a:rPr>
              <a:t>Capítulo 1. </a:t>
            </a:r>
            <a:r>
              <a:rPr lang="es-MX" sz="2400" dirty="0" smtClean="0">
                <a:solidFill>
                  <a:prstClr val="black"/>
                </a:solidFill>
                <a:latin typeface="Arial" panose="020B0604020202020204" pitchFamily="34" charset="0"/>
                <a:cs typeface="Arial" panose="020B0604020202020204" pitchFamily="34" charset="0"/>
              </a:rPr>
              <a:t>Variables</a:t>
            </a:r>
            <a:endParaRPr lang="es-MX" sz="2400" dirty="0"/>
          </a:p>
        </p:txBody>
      </p:sp>
      <p:sp>
        <p:nvSpPr>
          <p:cNvPr id="3" name="Marcador de contenido 2"/>
          <p:cNvSpPr>
            <a:spLocks noGrp="1"/>
          </p:cNvSpPr>
          <p:nvPr>
            <p:ph sz="half" idx="1"/>
          </p:nvPr>
        </p:nvSpPr>
        <p:spPr/>
        <p:txBody>
          <a:bodyPr>
            <a:normAutofit fontScale="85000" lnSpcReduction="20000"/>
          </a:bodyPr>
          <a:lstStyle/>
          <a:p>
            <a:r>
              <a:rPr lang="es-MX" dirty="0" smtClean="0"/>
              <a:t>Independiente</a:t>
            </a:r>
          </a:p>
          <a:p>
            <a:pPr marL="0" indent="0">
              <a:buNone/>
            </a:pPr>
            <a:endParaRPr lang="es-MX" dirty="0"/>
          </a:p>
          <a:p>
            <a:pPr marL="0" indent="0">
              <a:buNone/>
            </a:pPr>
            <a:r>
              <a:rPr lang="es-MX" dirty="0" smtClean="0"/>
              <a:t>Desechos hospitalarios</a:t>
            </a:r>
            <a:endParaRPr lang="es-MX" dirty="0"/>
          </a:p>
        </p:txBody>
      </p:sp>
      <p:sp>
        <p:nvSpPr>
          <p:cNvPr id="4" name="Marcador de contenido 3"/>
          <p:cNvSpPr>
            <a:spLocks noGrp="1"/>
          </p:cNvSpPr>
          <p:nvPr>
            <p:ph sz="half" idx="2"/>
          </p:nvPr>
        </p:nvSpPr>
        <p:spPr>
          <a:xfrm>
            <a:off x="6313868" y="1825625"/>
            <a:ext cx="5181600" cy="4747408"/>
          </a:xfrm>
        </p:spPr>
        <p:txBody>
          <a:bodyPr>
            <a:normAutofit fontScale="85000" lnSpcReduction="20000"/>
          </a:bodyPr>
          <a:lstStyle/>
          <a:p>
            <a:r>
              <a:rPr lang="es-MX" sz="2300" dirty="0" smtClean="0"/>
              <a:t>Dependientes</a:t>
            </a:r>
          </a:p>
          <a:p>
            <a:endParaRPr lang="es-MX" sz="2300" dirty="0"/>
          </a:p>
          <a:p>
            <a:pPr marL="180340" indent="180340" algn="just">
              <a:lnSpc>
                <a:spcPct val="200000"/>
              </a:lnSpc>
              <a:spcAft>
                <a:spcPts val="0"/>
              </a:spcAft>
            </a:pPr>
            <a:r>
              <a:rPr lang="es-ES" sz="2300" dirty="0">
                <a:latin typeface="Arial" panose="020B0604020202020204" pitchFamily="34" charset="0"/>
                <a:ea typeface="Times New Roman" panose="02020603050405020304" pitchFamily="18" charset="0"/>
              </a:rPr>
              <a:t>Enfermedades y accidentes laborales derivadas del manejo inadecuado de desechos sanitarios.</a:t>
            </a:r>
            <a:endParaRPr lang="es-MX" sz="2300" dirty="0">
              <a:latin typeface="Arial" panose="020B0604020202020204" pitchFamily="34" charset="0"/>
              <a:ea typeface="Times New Roman" panose="02020603050405020304" pitchFamily="18" charset="0"/>
            </a:endParaRPr>
          </a:p>
          <a:p>
            <a:pPr indent="180340" algn="just">
              <a:lnSpc>
                <a:spcPct val="200000"/>
              </a:lnSpc>
              <a:spcAft>
                <a:spcPts val="0"/>
              </a:spcAft>
            </a:pPr>
            <a:r>
              <a:rPr lang="es-ES" sz="2300" dirty="0">
                <a:latin typeface="Arial" panose="020B0604020202020204" pitchFamily="34" charset="0"/>
                <a:ea typeface="Times New Roman" panose="02020603050405020304" pitchFamily="18" charset="0"/>
              </a:rPr>
              <a:t>Factores que inciden en el personal asistencial de áreas críticas para el  </a:t>
            </a:r>
            <a:r>
              <a:rPr lang="es-MX" sz="2300" dirty="0" smtClean="0">
                <a:latin typeface="Arial" panose="020B0604020202020204" pitchFamily="34" charset="0"/>
                <a:ea typeface="Times New Roman" panose="02020603050405020304" pitchFamily="18" charset="0"/>
              </a:rPr>
              <a:t> </a:t>
            </a:r>
            <a:r>
              <a:rPr lang="es-ES" sz="2300" dirty="0" smtClean="0">
                <a:latin typeface="Arial" panose="020B0604020202020204" pitchFamily="34" charset="0"/>
                <a:ea typeface="Times New Roman" panose="02020603050405020304" pitchFamily="18" charset="0"/>
              </a:rPr>
              <a:t>cumplimiento </a:t>
            </a:r>
            <a:r>
              <a:rPr lang="es-ES" sz="2300" dirty="0">
                <a:latin typeface="Arial" panose="020B0604020202020204" pitchFamily="34" charset="0"/>
                <a:ea typeface="Times New Roman" panose="02020603050405020304" pitchFamily="18" charset="0"/>
              </a:rPr>
              <a:t>del reglamento vigente de gestión integral de desechos sanitarios.</a:t>
            </a:r>
            <a:endParaRPr lang="es-MX" sz="2300" dirty="0">
              <a:latin typeface="Arial" panose="020B0604020202020204" pitchFamily="34" charset="0"/>
              <a:ea typeface="Times New Roman" panose="02020603050405020304" pitchFamily="18" charset="0"/>
            </a:endParaRPr>
          </a:p>
          <a:p>
            <a:endParaRPr lang="es-MX" dirty="0"/>
          </a:p>
        </p:txBody>
      </p:sp>
      <p:pic>
        <p:nvPicPr>
          <p:cNvPr id="5" name="Imagen 4"/>
          <p:cNvPicPr>
            <a:picLocks noChangeAspect="1"/>
          </p:cNvPicPr>
          <p:nvPr/>
        </p:nvPicPr>
        <p:blipFill>
          <a:blip r:embed="rId2"/>
          <a:stretch>
            <a:fillRect/>
          </a:stretch>
        </p:blipFill>
        <p:spPr>
          <a:xfrm>
            <a:off x="838200" y="3107756"/>
            <a:ext cx="2825840" cy="3069207"/>
          </a:xfrm>
          <a:prstGeom prst="rect">
            <a:avLst/>
          </a:prstGeom>
        </p:spPr>
      </p:pic>
      <p:sp>
        <p:nvSpPr>
          <p:cNvPr id="6" name="Rectángulo 5"/>
          <p:cNvSpPr/>
          <p:nvPr/>
        </p:nvSpPr>
        <p:spPr>
          <a:xfrm>
            <a:off x="0" y="6444536"/>
            <a:ext cx="4205960" cy="256993"/>
          </a:xfrm>
          <a:prstGeom prst="rect">
            <a:avLst/>
          </a:prstGeom>
        </p:spPr>
        <p:txBody>
          <a:bodyPr wrap="none">
            <a:spAutoFit/>
          </a:bodyPr>
          <a:lstStyle/>
          <a:p>
            <a:pPr lvl="0" indent="180340">
              <a:lnSpc>
                <a:spcPct val="107000"/>
              </a:lnSpc>
            </a:pPr>
            <a:r>
              <a:rPr lang="es-ES" sz="1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Fuente: Centros Hospitalarios seleccionados del Cantón Quito.2018</a:t>
            </a:r>
            <a:endParaRPr lang="es-MX"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0573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o 4"/>
          <p:cNvGraphicFramePr>
            <a:graphicFrameLocks noChangeAspect="1"/>
          </p:cNvGraphicFramePr>
          <p:nvPr>
            <p:extLst>
              <p:ext uri="{D42A27DB-BD31-4B8C-83A1-F6EECF244321}">
                <p14:modId xmlns:p14="http://schemas.microsoft.com/office/powerpoint/2010/main" val="2132183683"/>
              </p:ext>
            </p:extLst>
          </p:nvPr>
        </p:nvGraphicFramePr>
        <p:xfrm>
          <a:off x="721217" y="828295"/>
          <a:ext cx="10650828" cy="5624021"/>
        </p:xfrm>
        <a:graphic>
          <a:graphicData uri="http://schemas.openxmlformats.org/presentationml/2006/ole">
            <mc:AlternateContent xmlns:mc="http://schemas.openxmlformats.org/markup-compatibility/2006">
              <mc:Choice xmlns:v="urn:schemas-microsoft-com:vml" Requires="v">
                <p:oleObj spid="_x0000_s19535" name="Documento" r:id="rId3" imgW="7246621" imgH="4915257" progId="Word.Document.12">
                  <p:embed/>
                </p:oleObj>
              </mc:Choice>
              <mc:Fallback>
                <p:oleObj name="Documento" r:id="rId3" imgW="7246621" imgH="4915257" progId="Word.Document.12">
                  <p:embed/>
                  <p:pic>
                    <p:nvPicPr>
                      <p:cNvPr id="0" name=""/>
                      <p:cNvPicPr/>
                      <p:nvPr/>
                    </p:nvPicPr>
                    <p:blipFill>
                      <a:blip r:embed="rId4"/>
                      <a:stretch>
                        <a:fillRect/>
                      </a:stretch>
                    </p:blipFill>
                    <p:spPr>
                      <a:xfrm>
                        <a:off x="721217" y="828295"/>
                        <a:ext cx="10650828" cy="5624021"/>
                      </a:xfrm>
                      <a:prstGeom prst="rect">
                        <a:avLst/>
                      </a:prstGeom>
                    </p:spPr>
                  </p:pic>
                </p:oleObj>
              </mc:Fallback>
            </mc:AlternateContent>
          </a:graphicData>
        </a:graphic>
      </p:graphicFrame>
      <p:sp>
        <p:nvSpPr>
          <p:cNvPr id="6" name="CuadroTexto 5"/>
          <p:cNvSpPr txBox="1"/>
          <p:nvPr/>
        </p:nvSpPr>
        <p:spPr>
          <a:xfrm>
            <a:off x="721217" y="193183"/>
            <a:ext cx="4144404" cy="461665"/>
          </a:xfrm>
          <a:prstGeom prst="rect">
            <a:avLst/>
          </a:prstGeom>
          <a:noFill/>
        </p:spPr>
        <p:txBody>
          <a:bodyPr wrap="none" rtlCol="0">
            <a:spAutoFit/>
          </a:bodyPr>
          <a:lstStyle/>
          <a:p>
            <a:r>
              <a:rPr lang="es-MX" sz="2400" dirty="0" smtClean="0"/>
              <a:t>Operacionalización de Variables</a:t>
            </a:r>
            <a:endParaRPr lang="es-MX" sz="2400" dirty="0"/>
          </a:p>
        </p:txBody>
      </p:sp>
    </p:spTree>
    <p:extLst>
      <p:ext uri="{BB962C8B-B14F-4D97-AF65-F5344CB8AC3E}">
        <p14:creationId xmlns:p14="http://schemas.microsoft.com/office/powerpoint/2010/main" val="58986245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2222</TotalTime>
  <Words>4718</Words>
  <Application>Microsoft Office PowerPoint</Application>
  <PresentationFormat>Panorámica</PresentationFormat>
  <Paragraphs>871</Paragraphs>
  <Slides>73</Slides>
  <Notes>0</Notes>
  <HiddenSlides>0</HiddenSlides>
  <MMClips>0</MMClips>
  <ScaleCrop>false</ScaleCrop>
  <HeadingPairs>
    <vt:vector size="8" baseType="variant">
      <vt:variant>
        <vt:lpstr>Fuentes usadas</vt:lpstr>
      </vt:variant>
      <vt:variant>
        <vt:i4>7</vt:i4>
      </vt:variant>
      <vt:variant>
        <vt:lpstr>Tema</vt:lpstr>
      </vt:variant>
      <vt:variant>
        <vt:i4>2</vt:i4>
      </vt:variant>
      <vt:variant>
        <vt:lpstr>Servidores OLE incrustados</vt:lpstr>
      </vt:variant>
      <vt:variant>
        <vt:i4>1</vt:i4>
      </vt:variant>
      <vt:variant>
        <vt:lpstr>Títulos de diapositiva</vt:lpstr>
      </vt:variant>
      <vt:variant>
        <vt:i4>73</vt:i4>
      </vt:variant>
    </vt:vector>
  </HeadingPairs>
  <TitlesOfParts>
    <vt:vector size="83" baseType="lpstr">
      <vt:lpstr>MS Gothic</vt:lpstr>
      <vt:lpstr>Arial</vt:lpstr>
      <vt:lpstr>Calibri</vt:lpstr>
      <vt:lpstr>Calibri Light</vt:lpstr>
      <vt:lpstr>Cambria</vt:lpstr>
      <vt:lpstr>Times New Roman</vt:lpstr>
      <vt:lpstr>Wingdings</vt:lpstr>
      <vt:lpstr>Tema de Office</vt:lpstr>
      <vt:lpstr>Office Theme</vt:lpstr>
      <vt:lpstr>Documento</vt:lpstr>
      <vt:lpstr>Presentación de PowerPoint</vt:lpstr>
      <vt:lpstr>Plan de Gestión Integral de desechos sanitarios, con base al análisis del ciclo de vida de insumos y factores que inciden en el personal de áreas críticas de Centros Hospitalarios del Cantón Quito.</vt:lpstr>
      <vt:lpstr>Capítulo 1.  Antecedentes</vt:lpstr>
      <vt:lpstr>Presentación de PowerPoint</vt:lpstr>
      <vt:lpstr>Capítulo 1. Justificación e  importancia </vt:lpstr>
      <vt:lpstr>General</vt:lpstr>
      <vt:lpstr>Capítulo 1. Interrogantes. </vt:lpstr>
      <vt:lpstr>Capítulo 1. Variables</vt:lpstr>
      <vt:lpstr>Presentación de PowerPoint</vt:lpstr>
      <vt:lpstr>Presentación de PowerPoint</vt:lpstr>
      <vt:lpstr>Presentación de PowerPoint</vt:lpstr>
      <vt:lpstr>Presentación de PowerPoint</vt:lpstr>
      <vt:lpstr>Presentación de PowerPoint</vt:lpstr>
      <vt:lpstr>Presentación de PowerPoint</vt:lpstr>
      <vt:lpstr>Capítulo 2. Marco Teórico referencial Marco Conceptual</vt:lpstr>
      <vt:lpstr>Situación del manejo de desechos hospitalarios en Latinoamérica y el mundo </vt:lpstr>
      <vt:lpstr>Presentación de PowerPoint</vt:lpstr>
      <vt:lpstr>Presentación de PowerPoint</vt:lpstr>
      <vt:lpstr>Presentación de PowerPoint</vt:lpstr>
      <vt:lpstr> Generación y clasificación  de desechos                                               </vt:lpstr>
      <vt:lpstr> </vt:lpstr>
      <vt:lpstr>Recolección y Transporte interno </vt:lpstr>
      <vt:lpstr>Tratamiento Interno de Desechos </vt:lpstr>
      <vt:lpstr>Almacenamiento Final </vt:lpstr>
      <vt:lpstr>Tratamiento Externo y Disposición final </vt:lpstr>
      <vt:lpstr>Ciclo de Vida Definición.</vt:lpstr>
      <vt:lpstr>Impacto Ambiental en la Actividad Sanitaria </vt:lpstr>
      <vt:lpstr>Estrategias para el Manejo Sustentable de los Desechos Sanitarios</vt:lpstr>
      <vt:lpstr>Presentación de PowerPoint</vt:lpstr>
      <vt:lpstr>Enfermedades Ocupacionales relacionadas con el manejo de Desechos Hospitalarios </vt:lpstr>
      <vt:lpstr>Uso de Equipo de Protección Personal  </vt:lpstr>
      <vt:lpstr>Reporte de accidentes laborales </vt:lpstr>
      <vt:lpstr>Presentación de PowerPoint</vt:lpstr>
      <vt:lpstr>Capítulo 3. Metodología de la Investigación</vt:lpstr>
      <vt:lpstr>Capítulo 3. Metodología de la Investigación</vt:lpstr>
      <vt:lpstr>Capítulo 3. Metodología de la Investigación Población y muestra.</vt:lpstr>
      <vt:lpstr>Capítulo 3. Metodología de la Investigación Técnicas de Investigación</vt:lpstr>
      <vt:lpstr>Capítulo 3. Metodología de la Investigación Instrumentos de Investigación</vt:lpstr>
      <vt:lpstr>Capítulo 4. Análisis e interpretación de resultados Datos de la encuesta dirigida al personal asistencial de áreas críticas de Centros Hospitalarios seleccionados del Cantón Quito. </vt:lpstr>
      <vt:lpstr>Capítulo 4. Análisis e interpretación de resultados  Datos de la encuesta dirigida al personal asistencial de áreas críticas de Centros Hospitalarios seleccionados del Cantón Quito.</vt:lpstr>
      <vt:lpstr>Capítulo 4. Análisis e interpretación de resultados Datos de la encuesta dirigida al personal asistencial de áreas críticas de Centros Hospitalarios seleccionados del Cantón Quito.</vt:lpstr>
      <vt:lpstr>Capítulo 4. Análisis e interpretación de resultados Datos de la encuesta dirigida al personal asistencial de áreas críticas de Centros Hospitalarios seleccionados del Cantón Quito.</vt:lpstr>
      <vt:lpstr>Capítulo 4. Análisis e interpretación de resultados Datos de la encuesta dirigida al personal asistencial de áreas críticas de Centros Hospitalarios seleccionados del Cantón Quito.</vt:lpstr>
      <vt:lpstr>Capítulo 4. Análisis e interpretación de resultados Datos de la encuesta dirigida al personal asistencial de áreas críticas de Centros Hospitalarios seleccionados del Cantón Quito.</vt:lpstr>
      <vt:lpstr>Capítulo 4. Análisis e interpretación de resultados Datos de la encuesta dirigida al personal asistencial de áreas críticas de Centros Hospitalarios seleccionados del Cantón Quito.</vt:lpstr>
      <vt:lpstr>Capítulo 4. Análisis e interpretación de resultados Datos de la encuesta dirigida al personal asistencial de áreas críticas de Centros Hospitalarios seleccionados del Cantón Quito.</vt:lpstr>
      <vt:lpstr>Capítulo 4. Análisis e interpretación de resultados Datos de la encuesta dirigida al personal asistencial de áreas críticas de Centros Hospitalarios seleccionados del Cantón Quito.</vt:lpstr>
      <vt:lpstr>Capítulo 4. Análisis e interpretación de resultados Datos de la encuesta dirigida al personal asistencial de áreas críticas de Centros Hospitalarios seleccionados del Cantón Quito.</vt:lpstr>
      <vt:lpstr>Capítulo 4. Análisis e interpretación de resultados Datos de la encuesta dirigida al personal asistencial de áreas críticas de Centros Hospitalarios seleccionados del Cantón Quito.</vt:lpstr>
      <vt:lpstr>Capítulo 4. Análisis e interpretación de resultados Datos de la encuesta dirigida al personal asistencial de áreas críticas de Centros Hospitalarios seleccionados del Cantón Quito.</vt:lpstr>
      <vt:lpstr>Capítulo 4. Análisis e interpretación de resultados Datos de la encuesta dirigida al personal asistencial de áreas críticas de Centros Hospitalarios seleccionados del Cantón Quito.</vt:lpstr>
      <vt:lpstr>Capítulo 4. Análisis e interpretación de resultados Datos de la encuesta dirigida al personal asistencial de áreas críticas de Centros Hospitalarios seleccionados del Cantón Quito.</vt:lpstr>
      <vt:lpstr>Capítulo 4. Análisis e interpretación de resultados Datos de la encuesta dirigida al personal asistencial de áreas críticas de Centros Hospitalarios seleccionados del Cantón Quito.</vt:lpstr>
      <vt:lpstr>Capítulo 4. Análisis e interpretación de resultados  Producción de desechos sanitarios durante el 2017 en Centros Hospitalarios seleccionados del Cantón Quito.</vt:lpstr>
      <vt:lpstr>Capítulo 4. Análisis e interpretación de resultados  Producción de desechos sanitarios durante el 2017 en Centros Hospitalarios seleccionados del Cantón Quito.</vt:lpstr>
      <vt:lpstr>Capítulo 4. Análisis e interpretación de resultados  Número de pinchazos reportados durante el 2017 en Centros Hospitalarios seleccionados del Cantón Quito.</vt:lpstr>
      <vt:lpstr>Capítulo 4. Análisis e interpretación de resultados  Evaluación del manejo de los desechos sólidos hospitalarios</vt:lpstr>
      <vt:lpstr>Capítulo 4. Análisis e interpretación de resultados  Evaluación del manejo de los desechos sólidos hospitalarios</vt:lpstr>
      <vt:lpstr>Capítulo 4. Análisis e interpretación de resultados  Evaluación del manejo de los desechos sólidos hospitalarios</vt:lpstr>
      <vt:lpstr>Conclusiones</vt:lpstr>
      <vt:lpstr>Conclusiones</vt:lpstr>
      <vt:lpstr>Conclusiones</vt:lpstr>
      <vt:lpstr>Capítulo 5. Propuesta </vt:lpstr>
      <vt:lpstr>  Capítulo 5. Propuesta   </vt:lpstr>
      <vt:lpstr>Justificación y Fundamentación </vt:lpstr>
      <vt:lpstr>     Objetivo general                                   Objetivos específicos </vt:lpstr>
      <vt:lpstr>Plan de ejecución </vt:lpstr>
      <vt:lpstr>Plan de ejecución </vt:lpstr>
      <vt:lpstr>Plan de ejecución </vt:lpstr>
      <vt:lpstr>Plan de ejecución </vt:lpstr>
      <vt:lpstr>Plan de ejecución </vt:lpstr>
      <vt:lpstr>Plan de ejecución </vt:lpstr>
      <vt:lpstr>Presentación de PowerPoint</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METODOLOGÍA DE LA INVESTIGACIÓN</dc:title>
  <dc:creator>user</dc:creator>
  <cp:lastModifiedBy>user</cp:lastModifiedBy>
  <cp:revision>154</cp:revision>
  <dcterms:created xsi:type="dcterms:W3CDTF">2018-11-24T21:00:48Z</dcterms:created>
  <dcterms:modified xsi:type="dcterms:W3CDTF">2018-11-27T12:17:56Z</dcterms:modified>
</cp:coreProperties>
</file>