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3">
  <p:sldMasterIdLst>
    <p:sldMasterId id="2147483661" r:id="rId1"/>
  </p:sldMasterIdLst>
  <p:notesMasterIdLst>
    <p:notesMasterId r:id="rId36"/>
  </p:notesMasterIdLst>
  <p:sldIdLst>
    <p:sldId id="415" r:id="rId2"/>
    <p:sldId id="416" r:id="rId3"/>
    <p:sldId id="468" r:id="rId4"/>
    <p:sldId id="469" r:id="rId5"/>
    <p:sldId id="430" r:id="rId6"/>
    <p:sldId id="419" r:id="rId7"/>
    <p:sldId id="418" r:id="rId8"/>
    <p:sldId id="420" r:id="rId9"/>
    <p:sldId id="459" r:id="rId10"/>
    <p:sldId id="417" r:id="rId11"/>
    <p:sldId id="453" r:id="rId12"/>
    <p:sldId id="454" r:id="rId13"/>
    <p:sldId id="421" r:id="rId14"/>
    <p:sldId id="423" r:id="rId15"/>
    <p:sldId id="424" r:id="rId16"/>
    <p:sldId id="426" r:id="rId17"/>
    <p:sldId id="470" r:id="rId18"/>
    <p:sldId id="427" r:id="rId19"/>
    <p:sldId id="456" r:id="rId20"/>
    <p:sldId id="458" r:id="rId21"/>
    <p:sldId id="457" r:id="rId22"/>
    <p:sldId id="460" r:id="rId23"/>
    <p:sldId id="461" r:id="rId24"/>
    <p:sldId id="432" r:id="rId25"/>
    <p:sldId id="433" r:id="rId26"/>
    <p:sldId id="434" r:id="rId27"/>
    <p:sldId id="462" r:id="rId28"/>
    <p:sldId id="463" r:id="rId29"/>
    <p:sldId id="464" r:id="rId30"/>
    <p:sldId id="465" r:id="rId31"/>
    <p:sldId id="466" r:id="rId32"/>
    <p:sldId id="450" r:id="rId33"/>
    <p:sldId id="451" r:id="rId34"/>
    <p:sldId id="449" r:id="rId3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grita" initials="N" lastIdx="3" clrIdx="0">
    <p:extLst/>
  </p:cmAuthor>
  <p:cmAuthor id="2" name="Diego" initials="D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DEFE9"/>
    <a:srgbClr val="DAA600"/>
    <a:srgbClr val="B07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3738" autoAdjust="0"/>
  </p:normalViewPr>
  <p:slideViewPr>
    <p:cSldViewPr snapToGrid="0">
      <p:cViewPr varScale="1">
        <p:scale>
          <a:sx n="83" d="100"/>
          <a:sy n="83" d="100"/>
        </p:scale>
        <p:origin x="-108" y="-198"/>
      </p:cViewPr>
      <p:guideLst>
        <p:guide orient="horz" pos="2183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3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F61CFB-1BA2-4D1E-ACB1-8D4C074E68D2}" type="doc">
      <dgm:prSet loTypeId="urn:microsoft.com/office/officeart/2005/8/layout/b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5E4FA6C8-D1E0-44A5-B46E-F3CB0CD52ACB}">
      <dgm:prSet phldrT="[Texto]"/>
      <dgm:spPr/>
      <dgm:t>
        <a:bodyPr/>
        <a:lstStyle/>
        <a:p>
          <a:r>
            <a: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Planta invitro </a:t>
          </a:r>
        </a:p>
      </dgm:t>
    </dgm:pt>
    <dgm:pt modelId="{EF155DF8-D043-4FBF-A37C-EA152FD33683}" type="parTrans" cxnId="{EE31C2BB-87A9-4A5F-9949-EB2391B5684D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8BC36F-F1BE-4BBC-B573-7F5E7032FB1B}" type="sibTrans" cxnId="{EE31C2BB-87A9-4A5F-9949-EB2391B5684D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66EB0E-0DA0-44B6-BF51-1F7304DA55CC}">
      <dgm:prSet phldrT="[Texto]"/>
      <dgm:spPr/>
      <dgm:t>
        <a:bodyPr/>
        <a:lstStyle/>
        <a:p>
          <a:r>
            <a: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Cuarto frio 24 horas</a:t>
          </a:r>
        </a:p>
      </dgm:t>
    </dgm:pt>
    <dgm:pt modelId="{F0B1C19F-6F9C-45AE-B957-D1649EDF4A08}" type="parTrans" cxnId="{11590E48-6CF9-40E4-BE39-9C5300A421DA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801B85-5F67-4DEC-9413-FFBD33982ED8}" type="sibTrans" cxnId="{11590E48-6CF9-40E4-BE39-9C5300A421DA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140560-2985-4D22-B0D5-400AC82853F6}">
      <dgm:prSet phldrT="[Texto]"/>
      <dgm:spPr/>
      <dgm:t>
        <a:bodyPr/>
        <a:lstStyle/>
        <a:p>
          <a:r>
            <a: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Siembre a temperaturas altas </a:t>
          </a:r>
        </a:p>
      </dgm:t>
    </dgm:pt>
    <dgm:pt modelId="{FD3A3E94-3AD8-47BA-B088-70DDF7F9BFE6}" type="parTrans" cxnId="{F2105C71-B009-4DDA-BC13-D575F90CEF98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F7A22B-83E2-4DFF-82C7-9FBDB1A6603A}" type="sibTrans" cxnId="{F2105C71-B009-4DDA-BC13-D575F90CEF98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7054E0-9E9D-4299-BE3D-C9C81B771A66}">
      <dgm:prSet phldrT="[Texto]"/>
      <dgm:spPr/>
      <dgm:t>
        <a:bodyPr/>
        <a:lstStyle/>
        <a:p>
          <a:r>
            <a: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Aclimatación </a:t>
          </a:r>
        </a:p>
      </dgm:t>
    </dgm:pt>
    <dgm:pt modelId="{B0521ECB-3607-4312-BB67-8B1E77099BC0}" type="parTrans" cxnId="{8C59CF4C-93CF-4341-8272-B6DF5580008F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2A4FDC-AFC1-44D2-83A3-7EB88B74B9D3}" type="sibTrans" cxnId="{8C59CF4C-93CF-4341-8272-B6DF5580008F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6C7A46-27E1-47D1-97B9-3656D2221C26}">
      <dgm:prSet phldrT="[Texto]"/>
      <dgm:spPr/>
      <dgm:t>
        <a:bodyPr/>
        <a:lstStyle/>
        <a:p>
          <a:r>
            <a: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Venta o despacho</a:t>
          </a:r>
        </a:p>
      </dgm:t>
    </dgm:pt>
    <dgm:pt modelId="{9F94EDCC-C0FE-4BAE-AC6F-C52AA0D7D609}" type="parTrans" cxnId="{08D68EC6-93F5-4A91-BCE5-167AB60860B0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B7CDB0-F498-4575-9A58-D599575F1C18}" type="sibTrans" cxnId="{08D68EC6-93F5-4A91-BCE5-167AB60860B0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809579-ECCD-40EB-9737-91887DA83B48}">
      <dgm:prSet phldrT="[Texto]"/>
      <dgm:spPr/>
      <dgm:t>
        <a:bodyPr/>
        <a:lstStyle/>
        <a:p>
          <a:r>
            <a: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Plantas madre F0 </a:t>
          </a:r>
        </a:p>
      </dgm:t>
    </dgm:pt>
    <dgm:pt modelId="{D82EB2E8-6060-434D-B649-C04A5F1FDA26}" type="parTrans" cxnId="{68B3C734-BA81-4A37-8088-2831AF31132D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E11503-0998-42B3-9B42-CD87C8A40724}" type="sibTrans" cxnId="{68B3C734-BA81-4A37-8088-2831AF31132D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DC0487-FEBB-4309-9FEC-C077D93E41F7}">
      <dgm:prSet/>
      <dgm:spPr/>
      <dgm:t>
        <a:bodyPr/>
        <a:lstStyle/>
        <a:p>
          <a:r>
            <a: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Cosecha Esquejes F1</a:t>
          </a:r>
        </a:p>
      </dgm:t>
    </dgm:pt>
    <dgm:pt modelId="{E18CB728-DF6F-456D-852D-2742172D4F24}" type="parTrans" cxnId="{C4F055BA-C981-4AF7-9B79-63AEB5219490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DE53E9-FF83-4C79-874F-7F1371AB0448}" type="sibTrans" cxnId="{C4F055BA-C981-4AF7-9B79-63AEB5219490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972088-37E1-4B21-9064-7F47AD7A6324}" type="pres">
      <dgm:prSet presAssocID="{D4F61CFB-1BA2-4D1E-ACB1-8D4C074E68D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A38760F-C6BF-4F9F-A38A-1C47132305E9}" type="pres">
      <dgm:prSet presAssocID="{5E4FA6C8-D1E0-44A5-B46E-F3CB0CD52ACB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DE44A8-A2FE-4088-AAD4-BB2A1EE9596D}" type="pres">
      <dgm:prSet presAssocID="{1E8BC36F-F1BE-4BBC-B573-7F5E7032FB1B}" presName="sibTrans" presStyleLbl="sibTrans1D1" presStyleIdx="0" presStyleCnt="6"/>
      <dgm:spPr/>
      <dgm:t>
        <a:bodyPr/>
        <a:lstStyle/>
        <a:p>
          <a:endParaRPr lang="es-EC"/>
        </a:p>
      </dgm:t>
    </dgm:pt>
    <dgm:pt modelId="{8C766EC9-E599-46B2-A97C-64012691BD5A}" type="pres">
      <dgm:prSet presAssocID="{1E8BC36F-F1BE-4BBC-B573-7F5E7032FB1B}" presName="connectorText" presStyleLbl="sibTrans1D1" presStyleIdx="0" presStyleCnt="6"/>
      <dgm:spPr/>
      <dgm:t>
        <a:bodyPr/>
        <a:lstStyle/>
        <a:p>
          <a:endParaRPr lang="es-EC"/>
        </a:p>
      </dgm:t>
    </dgm:pt>
    <dgm:pt modelId="{18C9030E-20BE-4038-89EA-4E39D512181C}" type="pres">
      <dgm:prSet presAssocID="{C6809579-ECCD-40EB-9737-91887DA83B48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04B5771-3857-4A4C-A9A8-003C6DD05290}" type="pres">
      <dgm:prSet presAssocID="{ACE11503-0998-42B3-9B42-CD87C8A40724}" presName="sibTrans" presStyleLbl="sibTrans1D1" presStyleIdx="1" presStyleCnt="6"/>
      <dgm:spPr/>
      <dgm:t>
        <a:bodyPr/>
        <a:lstStyle/>
        <a:p>
          <a:endParaRPr lang="es-EC"/>
        </a:p>
      </dgm:t>
    </dgm:pt>
    <dgm:pt modelId="{59E8690C-CA03-43E5-90E2-CEDD4C198D1A}" type="pres">
      <dgm:prSet presAssocID="{ACE11503-0998-42B3-9B42-CD87C8A40724}" presName="connectorText" presStyleLbl="sibTrans1D1" presStyleIdx="1" presStyleCnt="6"/>
      <dgm:spPr/>
      <dgm:t>
        <a:bodyPr/>
        <a:lstStyle/>
        <a:p>
          <a:endParaRPr lang="es-EC"/>
        </a:p>
      </dgm:t>
    </dgm:pt>
    <dgm:pt modelId="{4296ACA5-1283-4D63-B921-08F28F879BBA}" type="pres">
      <dgm:prSet presAssocID="{5EDC0487-FEBB-4309-9FEC-C077D93E41F7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BA9D0E-AE35-4474-BE33-225B2C057948}" type="pres">
      <dgm:prSet presAssocID="{6ADE53E9-FF83-4C79-874F-7F1371AB0448}" presName="sibTrans" presStyleLbl="sibTrans1D1" presStyleIdx="2" presStyleCnt="6"/>
      <dgm:spPr/>
      <dgm:t>
        <a:bodyPr/>
        <a:lstStyle/>
        <a:p>
          <a:endParaRPr lang="es-EC"/>
        </a:p>
      </dgm:t>
    </dgm:pt>
    <dgm:pt modelId="{B1C56FE7-6577-4EF8-9B3C-C36A48350EF7}" type="pres">
      <dgm:prSet presAssocID="{6ADE53E9-FF83-4C79-874F-7F1371AB0448}" presName="connectorText" presStyleLbl="sibTrans1D1" presStyleIdx="2" presStyleCnt="6"/>
      <dgm:spPr/>
      <dgm:t>
        <a:bodyPr/>
        <a:lstStyle/>
        <a:p>
          <a:endParaRPr lang="es-EC"/>
        </a:p>
      </dgm:t>
    </dgm:pt>
    <dgm:pt modelId="{39423EA0-E851-4862-BE03-09AF41A6029F}" type="pres">
      <dgm:prSet presAssocID="{F466EB0E-0DA0-44B6-BF51-1F7304DA55CC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1A2362-A911-4C4E-B3D9-1377CE487880}" type="pres">
      <dgm:prSet presAssocID="{45801B85-5F67-4DEC-9413-FFBD33982ED8}" presName="sibTrans" presStyleLbl="sibTrans1D1" presStyleIdx="3" presStyleCnt="6"/>
      <dgm:spPr/>
      <dgm:t>
        <a:bodyPr/>
        <a:lstStyle/>
        <a:p>
          <a:endParaRPr lang="es-EC"/>
        </a:p>
      </dgm:t>
    </dgm:pt>
    <dgm:pt modelId="{620E110B-2FE1-43FF-AAD2-C691CD94FCE6}" type="pres">
      <dgm:prSet presAssocID="{45801B85-5F67-4DEC-9413-FFBD33982ED8}" presName="connectorText" presStyleLbl="sibTrans1D1" presStyleIdx="3" presStyleCnt="6"/>
      <dgm:spPr/>
      <dgm:t>
        <a:bodyPr/>
        <a:lstStyle/>
        <a:p>
          <a:endParaRPr lang="es-EC"/>
        </a:p>
      </dgm:t>
    </dgm:pt>
    <dgm:pt modelId="{F4CCF84E-9623-4ABE-B9B6-6DA4CC3392C2}" type="pres">
      <dgm:prSet presAssocID="{07140560-2985-4D22-B0D5-400AC82853F6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7A9FFC-B74F-4EA0-A322-14CECF672592}" type="pres">
      <dgm:prSet presAssocID="{69F7A22B-83E2-4DFF-82C7-9FBDB1A6603A}" presName="sibTrans" presStyleLbl="sibTrans1D1" presStyleIdx="4" presStyleCnt="6"/>
      <dgm:spPr/>
      <dgm:t>
        <a:bodyPr/>
        <a:lstStyle/>
        <a:p>
          <a:endParaRPr lang="es-EC"/>
        </a:p>
      </dgm:t>
    </dgm:pt>
    <dgm:pt modelId="{70C65F49-47AF-4544-A9F8-3B6F7FFADA32}" type="pres">
      <dgm:prSet presAssocID="{69F7A22B-83E2-4DFF-82C7-9FBDB1A6603A}" presName="connectorText" presStyleLbl="sibTrans1D1" presStyleIdx="4" presStyleCnt="6"/>
      <dgm:spPr/>
      <dgm:t>
        <a:bodyPr/>
        <a:lstStyle/>
        <a:p>
          <a:endParaRPr lang="es-EC"/>
        </a:p>
      </dgm:t>
    </dgm:pt>
    <dgm:pt modelId="{A7DA783C-2B75-4369-9946-EE3D8B0994B5}" type="pres">
      <dgm:prSet presAssocID="{E97054E0-9E9D-4299-BE3D-C9C81B771A66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3245CE-9B4C-4CC1-870D-906AAD122CE9}" type="pres">
      <dgm:prSet presAssocID="{ED2A4FDC-AFC1-44D2-83A3-7EB88B74B9D3}" presName="sibTrans" presStyleLbl="sibTrans1D1" presStyleIdx="5" presStyleCnt="6"/>
      <dgm:spPr/>
      <dgm:t>
        <a:bodyPr/>
        <a:lstStyle/>
        <a:p>
          <a:endParaRPr lang="es-EC"/>
        </a:p>
      </dgm:t>
    </dgm:pt>
    <dgm:pt modelId="{2EBC0B10-9430-4C46-8F07-9870B7BE3F74}" type="pres">
      <dgm:prSet presAssocID="{ED2A4FDC-AFC1-44D2-83A3-7EB88B74B9D3}" presName="connectorText" presStyleLbl="sibTrans1D1" presStyleIdx="5" presStyleCnt="6"/>
      <dgm:spPr/>
      <dgm:t>
        <a:bodyPr/>
        <a:lstStyle/>
        <a:p>
          <a:endParaRPr lang="es-EC"/>
        </a:p>
      </dgm:t>
    </dgm:pt>
    <dgm:pt modelId="{55287C39-4689-474E-B8FD-34AFBEE7987D}" type="pres">
      <dgm:prSet presAssocID="{3B6C7A46-27E1-47D1-97B9-3656D2221C26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FFA00B9-C0F5-44CA-BC00-62AE68BB80F1}" type="presOf" srcId="{6ADE53E9-FF83-4C79-874F-7F1371AB0448}" destId="{28BA9D0E-AE35-4474-BE33-225B2C057948}" srcOrd="0" destOrd="0" presId="urn:microsoft.com/office/officeart/2005/8/layout/bProcess3"/>
    <dgm:cxn modelId="{B09919CC-476E-4508-8F9D-54136E4E2E94}" type="presOf" srcId="{5E4FA6C8-D1E0-44A5-B46E-F3CB0CD52ACB}" destId="{FA38760F-C6BF-4F9F-A38A-1C47132305E9}" srcOrd="0" destOrd="0" presId="urn:microsoft.com/office/officeart/2005/8/layout/bProcess3"/>
    <dgm:cxn modelId="{C98B0726-E783-4EE4-A215-D7AAA6983153}" type="presOf" srcId="{E97054E0-9E9D-4299-BE3D-C9C81B771A66}" destId="{A7DA783C-2B75-4369-9946-EE3D8B0994B5}" srcOrd="0" destOrd="0" presId="urn:microsoft.com/office/officeart/2005/8/layout/bProcess3"/>
    <dgm:cxn modelId="{69818754-1107-420D-9ADE-4558360E0E75}" type="presOf" srcId="{ED2A4FDC-AFC1-44D2-83A3-7EB88B74B9D3}" destId="{993245CE-9B4C-4CC1-870D-906AAD122CE9}" srcOrd="0" destOrd="0" presId="urn:microsoft.com/office/officeart/2005/8/layout/bProcess3"/>
    <dgm:cxn modelId="{11590E48-6CF9-40E4-BE39-9C5300A421DA}" srcId="{D4F61CFB-1BA2-4D1E-ACB1-8D4C074E68D2}" destId="{F466EB0E-0DA0-44B6-BF51-1F7304DA55CC}" srcOrd="3" destOrd="0" parTransId="{F0B1C19F-6F9C-45AE-B957-D1649EDF4A08}" sibTransId="{45801B85-5F67-4DEC-9413-FFBD33982ED8}"/>
    <dgm:cxn modelId="{FD469D01-473A-4C6B-BC8E-F8FBC3A425E5}" type="presOf" srcId="{D4F61CFB-1BA2-4D1E-ACB1-8D4C074E68D2}" destId="{79972088-37E1-4B21-9064-7F47AD7A6324}" srcOrd="0" destOrd="0" presId="urn:microsoft.com/office/officeart/2005/8/layout/bProcess3"/>
    <dgm:cxn modelId="{7D9A9229-DB5E-419D-97D4-7005ECBE74A5}" type="presOf" srcId="{1E8BC36F-F1BE-4BBC-B573-7F5E7032FB1B}" destId="{C1DE44A8-A2FE-4088-AAD4-BB2A1EE9596D}" srcOrd="0" destOrd="0" presId="urn:microsoft.com/office/officeart/2005/8/layout/bProcess3"/>
    <dgm:cxn modelId="{C4F055BA-C981-4AF7-9B79-63AEB5219490}" srcId="{D4F61CFB-1BA2-4D1E-ACB1-8D4C074E68D2}" destId="{5EDC0487-FEBB-4309-9FEC-C077D93E41F7}" srcOrd="2" destOrd="0" parTransId="{E18CB728-DF6F-456D-852D-2742172D4F24}" sibTransId="{6ADE53E9-FF83-4C79-874F-7F1371AB0448}"/>
    <dgm:cxn modelId="{6B91D269-14D9-4454-A125-34135235BDA7}" type="presOf" srcId="{07140560-2985-4D22-B0D5-400AC82853F6}" destId="{F4CCF84E-9623-4ABE-B9B6-6DA4CC3392C2}" srcOrd="0" destOrd="0" presId="urn:microsoft.com/office/officeart/2005/8/layout/bProcess3"/>
    <dgm:cxn modelId="{68B3C734-BA81-4A37-8088-2831AF31132D}" srcId="{D4F61CFB-1BA2-4D1E-ACB1-8D4C074E68D2}" destId="{C6809579-ECCD-40EB-9737-91887DA83B48}" srcOrd="1" destOrd="0" parTransId="{D82EB2E8-6060-434D-B649-C04A5F1FDA26}" sibTransId="{ACE11503-0998-42B3-9B42-CD87C8A40724}"/>
    <dgm:cxn modelId="{8C59CF4C-93CF-4341-8272-B6DF5580008F}" srcId="{D4F61CFB-1BA2-4D1E-ACB1-8D4C074E68D2}" destId="{E97054E0-9E9D-4299-BE3D-C9C81B771A66}" srcOrd="5" destOrd="0" parTransId="{B0521ECB-3607-4312-BB67-8B1E77099BC0}" sibTransId="{ED2A4FDC-AFC1-44D2-83A3-7EB88B74B9D3}"/>
    <dgm:cxn modelId="{0E912159-0606-49E8-8D2A-B24E867D21C0}" type="presOf" srcId="{45801B85-5F67-4DEC-9413-FFBD33982ED8}" destId="{620E110B-2FE1-43FF-AAD2-C691CD94FCE6}" srcOrd="1" destOrd="0" presId="urn:microsoft.com/office/officeart/2005/8/layout/bProcess3"/>
    <dgm:cxn modelId="{36BB72BC-380A-499C-9C04-CCAC20D72554}" type="presOf" srcId="{5EDC0487-FEBB-4309-9FEC-C077D93E41F7}" destId="{4296ACA5-1283-4D63-B921-08F28F879BBA}" srcOrd="0" destOrd="0" presId="urn:microsoft.com/office/officeart/2005/8/layout/bProcess3"/>
    <dgm:cxn modelId="{08D68EC6-93F5-4A91-BCE5-167AB60860B0}" srcId="{D4F61CFB-1BA2-4D1E-ACB1-8D4C074E68D2}" destId="{3B6C7A46-27E1-47D1-97B9-3656D2221C26}" srcOrd="6" destOrd="0" parTransId="{9F94EDCC-C0FE-4BAE-AC6F-C52AA0D7D609}" sibTransId="{C2B7CDB0-F498-4575-9A58-D599575F1C18}"/>
    <dgm:cxn modelId="{F84E9EF5-C5A2-40A5-9C28-E4DC10A45CB7}" type="presOf" srcId="{69F7A22B-83E2-4DFF-82C7-9FBDB1A6603A}" destId="{70C65F49-47AF-4544-A9F8-3B6F7FFADA32}" srcOrd="1" destOrd="0" presId="urn:microsoft.com/office/officeart/2005/8/layout/bProcess3"/>
    <dgm:cxn modelId="{36F42A78-1908-4116-B7F8-ADE41E39C273}" type="presOf" srcId="{1E8BC36F-F1BE-4BBC-B573-7F5E7032FB1B}" destId="{8C766EC9-E599-46B2-A97C-64012691BD5A}" srcOrd="1" destOrd="0" presId="urn:microsoft.com/office/officeart/2005/8/layout/bProcess3"/>
    <dgm:cxn modelId="{B08A84EE-933B-4001-9EE4-B203A5D92180}" type="presOf" srcId="{ACE11503-0998-42B3-9B42-CD87C8A40724}" destId="{59E8690C-CA03-43E5-90E2-CEDD4C198D1A}" srcOrd="1" destOrd="0" presId="urn:microsoft.com/office/officeart/2005/8/layout/bProcess3"/>
    <dgm:cxn modelId="{0E7A6035-E1CD-4EB2-AFED-46EEF3A0DCA6}" type="presOf" srcId="{ED2A4FDC-AFC1-44D2-83A3-7EB88B74B9D3}" destId="{2EBC0B10-9430-4C46-8F07-9870B7BE3F74}" srcOrd="1" destOrd="0" presId="urn:microsoft.com/office/officeart/2005/8/layout/bProcess3"/>
    <dgm:cxn modelId="{BD78F279-7203-42BB-8569-CEA97AC02EAC}" type="presOf" srcId="{6ADE53E9-FF83-4C79-874F-7F1371AB0448}" destId="{B1C56FE7-6577-4EF8-9B3C-C36A48350EF7}" srcOrd="1" destOrd="0" presId="urn:microsoft.com/office/officeart/2005/8/layout/bProcess3"/>
    <dgm:cxn modelId="{0E0EECA6-708F-467E-91CF-52B34FF2386E}" type="presOf" srcId="{45801B85-5F67-4DEC-9413-FFBD33982ED8}" destId="{B11A2362-A911-4C4E-B3D9-1377CE487880}" srcOrd="0" destOrd="0" presId="urn:microsoft.com/office/officeart/2005/8/layout/bProcess3"/>
    <dgm:cxn modelId="{EE31C2BB-87A9-4A5F-9949-EB2391B5684D}" srcId="{D4F61CFB-1BA2-4D1E-ACB1-8D4C074E68D2}" destId="{5E4FA6C8-D1E0-44A5-B46E-F3CB0CD52ACB}" srcOrd="0" destOrd="0" parTransId="{EF155DF8-D043-4FBF-A37C-EA152FD33683}" sibTransId="{1E8BC36F-F1BE-4BBC-B573-7F5E7032FB1B}"/>
    <dgm:cxn modelId="{A0079826-C43F-416B-9C71-8BE9A8F49BC3}" type="presOf" srcId="{3B6C7A46-27E1-47D1-97B9-3656D2221C26}" destId="{55287C39-4689-474E-B8FD-34AFBEE7987D}" srcOrd="0" destOrd="0" presId="urn:microsoft.com/office/officeart/2005/8/layout/bProcess3"/>
    <dgm:cxn modelId="{0E147CB7-3868-4880-B834-D8C73565D67E}" type="presOf" srcId="{F466EB0E-0DA0-44B6-BF51-1F7304DA55CC}" destId="{39423EA0-E851-4862-BE03-09AF41A6029F}" srcOrd="0" destOrd="0" presId="urn:microsoft.com/office/officeart/2005/8/layout/bProcess3"/>
    <dgm:cxn modelId="{F2105C71-B009-4DDA-BC13-D575F90CEF98}" srcId="{D4F61CFB-1BA2-4D1E-ACB1-8D4C074E68D2}" destId="{07140560-2985-4D22-B0D5-400AC82853F6}" srcOrd="4" destOrd="0" parTransId="{FD3A3E94-3AD8-47BA-B088-70DDF7F9BFE6}" sibTransId="{69F7A22B-83E2-4DFF-82C7-9FBDB1A6603A}"/>
    <dgm:cxn modelId="{F0B624B8-0D73-4893-930C-ADCA0A0B9DC6}" type="presOf" srcId="{69F7A22B-83E2-4DFF-82C7-9FBDB1A6603A}" destId="{2B7A9FFC-B74F-4EA0-A322-14CECF672592}" srcOrd="0" destOrd="0" presId="urn:microsoft.com/office/officeart/2005/8/layout/bProcess3"/>
    <dgm:cxn modelId="{378201AF-596D-4689-B4A2-CDA9B9DC49C3}" type="presOf" srcId="{C6809579-ECCD-40EB-9737-91887DA83B48}" destId="{18C9030E-20BE-4038-89EA-4E39D512181C}" srcOrd="0" destOrd="0" presId="urn:microsoft.com/office/officeart/2005/8/layout/bProcess3"/>
    <dgm:cxn modelId="{F9F88339-D347-4709-ACAA-E697D656FB90}" type="presOf" srcId="{ACE11503-0998-42B3-9B42-CD87C8A40724}" destId="{304B5771-3857-4A4C-A9A8-003C6DD05290}" srcOrd="0" destOrd="0" presId="urn:microsoft.com/office/officeart/2005/8/layout/bProcess3"/>
    <dgm:cxn modelId="{11B5D03E-0299-4AB5-9A1F-FD062AD9FAEB}" type="presParOf" srcId="{79972088-37E1-4B21-9064-7F47AD7A6324}" destId="{FA38760F-C6BF-4F9F-A38A-1C47132305E9}" srcOrd="0" destOrd="0" presId="urn:microsoft.com/office/officeart/2005/8/layout/bProcess3"/>
    <dgm:cxn modelId="{BF8ACA5C-BF88-4C96-8097-280C28127455}" type="presParOf" srcId="{79972088-37E1-4B21-9064-7F47AD7A6324}" destId="{C1DE44A8-A2FE-4088-AAD4-BB2A1EE9596D}" srcOrd="1" destOrd="0" presId="urn:microsoft.com/office/officeart/2005/8/layout/bProcess3"/>
    <dgm:cxn modelId="{93BA7EAB-9790-4271-9C56-229F7BE3FC9E}" type="presParOf" srcId="{C1DE44A8-A2FE-4088-AAD4-BB2A1EE9596D}" destId="{8C766EC9-E599-46B2-A97C-64012691BD5A}" srcOrd="0" destOrd="0" presId="urn:microsoft.com/office/officeart/2005/8/layout/bProcess3"/>
    <dgm:cxn modelId="{BCB2F515-9DB0-4633-93D1-D4B266D03168}" type="presParOf" srcId="{79972088-37E1-4B21-9064-7F47AD7A6324}" destId="{18C9030E-20BE-4038-89EA-4E39D512181C}" srcOrd="2" destOrd="0" presId="urn:microsoft.com/office/officeart/2005/8/layout/bProcess3"/>
    <dgm:cxn modelId="{DD857F9C-CBF3-436A-9097-6A282B2724B6}" type="presParOf" srcId="{79972088-37E1-4B21-9064-7F47AD7A6324}" destId="{304B5771-3857-4A4C-A9A8-003C6DD05290}" srcOrd="3" destOrd="0" presId="urn:microsoft.com/office/officeart/2005/8/layout/bProcess3"/>
    <dgm:cxn modelId="{99382AEE-CAA5-44C4-9658-FFD0B9906586}" type="presParOf" srcId="{304B5771-3857-4A4C-A9A8-003C6DD05290}" destId="{59E8690C-CA03-43E5-90E2-CEDD4C198D1A}" srcOrd="0" destOrd="0" presId="urn:microsoft.com/office/officeart/2005/8/layout/bProcess3"/>
    <dgm:cxn modelId="{B91D0771-892B-411D-821A-272D96F1EE30}" type="presParOf" srcId="{79972088-37E1-4B21-9064-7F47AD7A6324}" destId="{4296ACA5-1283-4D63-B921-08F28F879BBA}" srcOrd="4" destOrd="0" presId="urn:microsoft.com/office/officeart/2005/8/layout/bProcess3"/>
    <dgm:cxn modelId="{5C8402A0-C979-4E1C-AC60-236585E68D78}" type="presParOf" srcId="{79972088-37E1-4B21-9064-7F47AD7A6324}" destId="{28BA9D0E-AE35-4474-BE33-225B2C057948}" srcOrd="5" destOrd="0" presId="urn:microsoft.com/office/officeart/2005/8/layout/bProcess3"/>
    <dgm:cxn modelId="{B75E53AB-B61E-41DA-8127-F004B9E9D783}" type="presParOf" srcId="{28BA9D0E-AE35-4474-BE33-225B2C057948}" destId="{B1C56FE7-6577-4EF8-9B3C-C36A48350EF7}" srcOrd="0" destOrd="0" presId="urn:microsoft.com/office/officeart/2005/8/layout/bProcess3"/>
    <dgm:cxn modelId="{F4448A44-527F-45A5-B220-A6BFABB0F84A}" type="presParOf" srcId="{79972088-37E1-4B21-9064-7F47AD7A6324}" destId="{39423EA0-E851-4862-BE03-09AF41A6029F}" srcOrd="6" destOrd="0" presId="urn:microsoft.com/office/officeart/2005/8/layout/bProcess3"/>
    <dgm:cxn modelId="{3F630C82-C303-4EFE-8119-31D2FD0FCE11}" type="presParOf" srcId="{79972088-37E1-4B21-9064-7F47AD7A6324}" destId="{B11A2362-A911-4C4E-B3D9-1377CE487880}" srcOrd="7" destOrd="0" presId="urn:microsoft.com/office/officeart/2005/8/layout/bProcess3"/>
    <dgm:cxn modelId="{D8ABCF12-FE84-4ADE-BF8E-A4D485051625}" type="presParOf" srcId="{B11A2362-A911-4C4E-B3D9-1377CE487880}" destId="{620E110B-2FE1-43FF-AAD2-C691CD94FCE6}" srcOrd="0" destOrd="0" presId="urn:microsoft.com/office/officeart/2005/8/layout/bProcess3"/>
    <dgm:cxn modelId="{5B9CDCF4-5931-424E-B315-579967408001}" type="presParOf" srcId="{79972088-37E1-4B21-9064-7F47AD7A6324}" destId="{F4CCF84E-9623-4ABE-B9B6-6DA4CC3392C2}" srcOrd="8" destOrd="0" presId="urn:microsoft.com/office/officeart/2005/8/layout/bProcess3"/>
    <dgm:cxn modelId="{1B01B1A3-D7ED-4B4C-B748-FCC8A4BE86A4}" type="presParOf" srcId="{79972088-37E1-4B21-9064-7F47AD7A6324}" destId="{2B7A9FFC-B74F-4EA0-A322-14CECF672592}" srcOrd="9" destOrd="0" presId="urn:microsoft.com/office/officeart/2005/8/layout/bProcess3"/>
    <dgm:cxn modelId="{8F47E957-7DC1-4014-895E-89E1D21BE6C5}" type="presParOf" srcId="{2B7A9FFC-B74F-4EA0-A322-14CECF672592}" destId="{70C65F49-47AF-4544-A9F8-3B6F7FFADA32}" srcOrd="0" destOrd="0" presId="urn:microsoft.com/office/officeart/2005/8/layout/bProcess3"/>
    <dgm:cxn modelId="{B0889A88-3600-4659-B5F4-ECD7A15C88FB}" type="presParOf" srcId="{79972088-37E1-4B21-9064-7F47AD7A6324}" destId="{A7DA783C-2B75-4369-9946-EE3D8B0994B5}" srcOrd="10" destOrd="0" presId="urn:microsoft.com/office/officeart/2005/8/layout/bProcess3"/>
    <dgm:cxn modelId="{D994F1F3-81DF-44FF-A19C-924E2D994068}" type="presParOf" srcId="{79972088-37E1-4B21-9064-7F47AD7A6324}" destId="{993245CE-9B4C-4CC1-870D-906AAD122CE9}" srcOrd="11" destOrd="0" presId="urn:microsoft.com/office/officeart/2005/8/layout/bProcess3"/>
    <dgm:cxn modelId="{2D4D10F5-F15F-445B-8957-32323EE3C277}" type="presParOf" srcId="{993245CE-9B4C-4CC1-870D-906AAD122CE9}" destId="{2EBC0B10-9430-4C46-8F07-9870B7BE3F74}" srcOrd="0" destOrd="0" presId="urn:microsoft.com/office/officeart/2005/8/layout/bProcess3"/>
    <dgm:cxn modelId="{C641F121-5156-43E7-8FD9-EEDA8DC01259}" type="presParOf" srcId="{79972088-37E1-4B21-9064-7F47AD7A6324}" destId="{55287C39-4689-474E-B8FD-34AFBEE7987D}" srcOrd="12" destOrd="0" presId="urn:microsoft.com/office/officeart/2005/8/layout/bProcess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E44A8-A2FE-4088-AAD4-BB2A1EE9596D}">
      <dsp:nvSpPr>
        <dsp:cNvPr id="0" name=""/>
        <dsp:cNvSpPr/>
      </dsp:nvSpPr>
      <dsp:spPr>
        <a:xfrm>
          <a:off x="1947926" y="643167"/>
          <a:ext cx="4166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6649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45070" y="686651"/>
        <a:ext cx="22362" cy="4472"/>
      </dsp:txXfrm>
    </dsp:sp>
    <dsp:sp modelId="{FA38760F-C6BF-4F9F-A38A-1C47132305E9}">
      <dsp:nvSpPr>
        <dsp:cNvPr id="0" name=""/>
        <dsp:cNvSpPr/>
      </dsp:nvSpPr>
      <dsp:spPr>
        <a:xfrm>
          <a:off x="5165" y="105519"/>
          <a:ext cx="1944561" cy="116673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Planta invitro </a:t>
          </a:r>
        </a:p>
      </dsp:txBody>
      <dsp:txXfrm>
        <a:off x="5165" y="105519"/>
        <a:ext cx="1944561" cy="1166736"/>
      </dsp:txXfrm>
    </dsp:sp>
    <dsp:sp modelId="{304B5771-3857-4A4C-A9A8-003C6DD05290}">
      <dsp:nvSpPr>
        <dsp:cNvPr id="0" name=""/>
        <dsp:cNvSpPr/>
      </dsp:nvSpPr>
      <dsp:spPr>
        <a:xfrm>
          <a:off x="4339737" y="643167"/>
          <a:ext cx="4166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6649" y="45720"/>
              </a:lnTo>
            </a:path>
          </a:pathLst>
        </a:custGeom>
        <a:noFill/>
        <a:ln w="9525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36880" y="686651"/>
        <a:ext cx="22362" cy="4472"/>
      </dsp:txXfrm>
    </dsp:sp>
    <dsp:sp modelId="{18C9030E-20BE-4038-89EA-4E39D512181C}">
      <dsp:nvSpPr>
        <dsp:cNvPr id="0" name=""/>
        <dsp:cNvSpPr/>
      </dsp:nvSpPr>
      <dsp:spPr>
        <a:xfrm>
          <a:off x="2396975" y="105519"/>
          <a:ext cx="1944561" cy="1166736"/>
        </a:xfrm>
        <a:prstGeom prst="rect">
          <a:avLst/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Plantas madre F0 </a:t>
          </a:r>
        </a:p>
      </dsp:txBody>
      <dsp:txXfrm>
        <a:off x="2396975" y="105519"/>
        <a:ext cx="1944561" cy="1166736"/>
      </dsp:txXfrm>
    </dsp:sp>
    <dsp:sp modelId="{28BA9D0E-AE35-4474-BE33-225B2C057948}">
      <dsp:nvSpPr>
        <dsp:cNvPr id="0" name=""/>
        <dsp:cNvSpPr/>
      </dsp:nvSpPr>
      <dsp:spPr>
        <a:xfrm>
          <a:off x="977446" y="1270456"/>
          <a:ext cx="4783620" cy="416649"/>
        </a:xfrm>
        <a:custGeom>
          <a:avLst/>
          <a:gdLst/>
          <a:ahLst/>
          <a:cxnLst/>
          <a:rect l="0" t="0" r="0" b="0"/>
          <a:pathLst>
            <a:path>
              <a:moveTo>
                <a:pt x="4783620" y="0"/>
              </a:moveTo>
              <a:lnTo>
                <a:pt x="4783620" y="225424"/>
              </a:lnTo>
              <a:lnTo>
                <a:pt x="0" y="225424"/>
              </a:lnTo>
              <a:lnTo>
                <a:pt x="0" y="416649"/>
              </a:lnTo>
            </a:path>
          </a:pathLst>
        </a:custGeom>
        <a:noFill/>
        <a:ln w="9525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49144" y="1476544"/>
        <a:ext cx="240224" cy="4472"/>
      </dsp:txXfrm>
    </dsp:sp>
    <dsp:sp modelId="{4296ACA5-1283-4D63-B921-08F28F879BBA}">
      <dsp:nvSpPr>
        <dsp:cNvPr id="0" name=""/>
        <dsp:cNvSpPr/>
      </dsp:nvSpPr>
      <dsp:spPr>
        <a:xfrm>
          <a:off x="4788786" y="105519"/>
          <a:ext cx="1944561" cy="1166736"/>
        </a:xfrm>
        <a:prstGeom prst="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Cosecha Esquejes F1</a:t>
          </a:r>
        </a:p>
      </dsp:txBody>
      <dsp:txXfrm>
        <a:off x="4788786" y="105519"/>
        <a:ext cx="1944561" cy="1166736"/>
      </dsp:txXfrm>
    </dsp:sp>
    <dsp:sp modelId="{B11A2362-A911-4C4E-B3D9-1377CE487880}">
      <dsp:nvSpPr>
        <dsp:cNvPr id="0" name=""/>
        <dsp:cNvSpPr/>
      </dsp:nvSpPr>
      <dsp:spPr>
        <a:xfrm>
          <a:off x="1947926" y="2257153"/>
          <a:ext cx="4166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6649" y="45720"/>
              </a:lnTo>
            </a:path>
          </a:pathLst>
        </a:custGeom>
        <a:noFill/>
        <a:ln w="9525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45070" y="2300637"/>
        <a:ext cx="22362" cy="4472"/>
      </dsp:txXfrm>
    </dsp:sp>
    <dsp:sp modelId="{39423EA0-E851-4862-BE03-09AF41A6029F}">
      <dsp:nvSpPr>
        <dsp:cNvPr id="0" name=""/>
        <dsp:cNvSpPr/>
      </dsp:nvSpPr>
      <dsp:spPr>
        <a:xfrm>
          <a:off x="5165" y="1719505"/>
          <a:ext cx="1944561" cy="1166736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Cuarto frio 24 horas</a:t>
          </a:r>
        </a:p>
      </dsp:txBody>
      <dsp:txXfrm>
        <a:off x="5165" y="1719505"/>
        <a:ext cx="1944561" cy="1166736"/>
      </dsp:txXfrm>
    </dsp:sp>
    <dsp:sp modelId="{2B7A9FFC-B74F-4EA0-A322-14CECF672592}">
      <dsp:nvSpPr>
        <dsp:cNvPr id="0" name=""/>
        <dsp:cNvSpPr/>
      </dsp:nvSpPr>
      <dsp:spPr>
        <a:xfrm>
          <a:off x="4339737" y="2257153"/>
          <a:ext cx="4166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6649" y="45720"/>
              </a:lnTo>
            </a:path>
          </a:pathLst>
        </a:custGeom>
        <a:noFill/>
        <a:ln w="9525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36880" y="2300637"/>
        <a:ext cx="22362" cy="4472"/>
      </dsp:txXfrm>
    </dsp:sp>
    <dsp:sp modelId="{F4CCF84E-9623-4ABE-B9B6-6DA4CC3392C2}">
      <dsp:nvSpPr>
        <dsp:cNvPr id="0" name=""/>
        <dsp:cNvSpPr/>
      </dsp:nvSpPr>
      <dsp:spPr>
        <a:xfrm>
          <a:off x="2396975" y="1719505"/>
          <a:ext cx="1944561" cy="1166736"/>
        </a:xfrm>
        <a:prstGeom prst="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Siembre a temperaturas altas </a:t>
          </a:r>
        </a:p>
      </dsp:txBody>
      <dsp:txXfrm>
        <a:off x="2396975" y="1719505"/>
        <a:ext cx="1944561" cy="1166736"/>
      </dsp:txXfrm>
    </dsp:sp>
    <dsp:sp modelId="{993245CE-9B4C-4CC1-870D-906AAD122CE9}">
      <dsp:nvSpPr>
        <dsp:cNvPr id="0" name=""/>
        <dsp:cNvSpPr/>
      </dsp:nvSpPr>
      <dsp:spPr>
        <a:xfrm>
          <a:off x="977446" y="2884441"/>
          <a:ext cx="4783620" cy="416649"/>
        </a:xfrm>
        <a:custGeom>
          <a:avLst/>
          <a:gdLst/>
          <a:ahLst/>
          <a:cxnLst/>
          <a:rect l="0" t="0" r="0" b="0"/>
          <a:pathLst>
            <a:path>
              <a:moveTo>
                <a:pt x="4783620" y="0"/>
              </a:moveTo>
              <a:lnTo>
                <a:pt x="4783620" y="225424"/>
              </a:lnTo>
              <a:lnTo>
                <a:pt x="0" y="225424"/>
              </a:lnTo>
              <a:lnTo>
                <a:pt x="0" y="416649"/>
              </a:lnTo>
            </a:path>
          </a:pathLst>
        </a:custGeom>
        <a:noFill/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49144" y="3090530"/>
        <a:ext cx="240224" cy="4472"/>
      </dsp:txXfrm>
    </dsp:sp>
    <dsp:sp modelId="{A7DA783C-2B75-4369-9946-EE3D8B0994B5}">
      <dsp:nvSpPr>
        <dsp:cNvPr id="0" name=""/>
        <dsp:cNvSpPr/>
      </dsp:nvSpPr>
      <dsp:spPr>
        <a:xfrm>
          <a:off x="4788786" y="1719505"/>
          <a:ext cx="1944561" cy="1166736"/>
        </a:xfrm>
        <a:prstGeom prst="rect">
          <a:avLst/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Aclimatación </a:t>
          </a:r>
        </a:p>
      </dsp:txBody>
      <dsp:txXfrm>
        <a:off x="4788786" y="1719505"/>
        <a:ext cx="1944561" cy="1166736"/>
      </dsp:txXfrm>
    </dsp:sp>
    <dsp:sp modelId="{55287C39-4689-474E-B8FD-34AFBEE7987D}">
      <dsp:nvSpPr>
        <dsp:cNvPr id="0" name=""/>
        <dsp:cNvSpPr/>
      </dsp:nvSpPr>
      <dsp:spPr>
        <a:xfrm>
          <a:off x="5165" y="3333490"/>
          <a:ext cx="1944561" cy="1166736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Venta o despacho</a:t>
          </a:r>
        </a:p>
      </dsp:txBody>
      <dsp:txXfrm>
        <a:off x="5165" y="3333490"/>
        <a:ext cx="1944561" cy="1166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C29C1-5700-4A9E-9145-D87CE590DEEF}" type="datetimeFigureOut">
              <a:rPr lang="es-EC" smtClean="0"/>
              <a:pPr/>
              <a:t>18/01/2019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AF99E-6D74-447E-B57D-3007C77F0FEF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1681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649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0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37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102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234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35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1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58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912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466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77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8677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4247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061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926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114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667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559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136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376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495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349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157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8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75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56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08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6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3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050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050"/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050"/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89984" y="260353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350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935" y="115888"/>
            <a:ext cx="4417484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882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163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3462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51AE5A9-CDC8-4E90-A896-10FA9FAE5485}" type="datetimeFigureOut">
              <a:rPr lang="es-EC" smtClean="0"/>
              <a:pPr/>
              <a:t>18/01/2019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B6868DCA-1376-4BF8-8049-D3FB3EDE2122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3682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8470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09839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49557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1354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95582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200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27444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69445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3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350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2" y="6308728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350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69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 sz="1350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69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 sz="1350"/>
          </a:p>
        </p:txBody>
      </p:sp>
      <p:pic>
        <p:nvPicPr>
          <p:cNvPr id="3078" name="Picture 26" descr="LOGO ESPE ORIGINAL copia"/>
          <p:cNvPicPr>
            <a:picLocks noChangeAspect="1" noChangeArrowheads="1"/>
          </p:cNvPicPr>
          <p:nvPr/>
        </p:nvPicPr>
        <p:blipFill>
          <a:blip r:embed="rId14" cstate="print"/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107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342900"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685800"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028700"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371600"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bg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bg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5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5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0.jpe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5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4.jpeg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2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1.jpeg"/><Relationship Id="rId4" Type="http://schemas.openxmlformats.org/officeDocument/2006/relationships/diagramData" Target="../diagrams/data1.xml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369" y="216715"/>
            <a:ext cx="308625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674251" y="975109"/>
            <a:ext cx="9659155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s-ES" b="1" dirty="0">
              <a:latin typeface="Times New Roman" pitchFamily="18" charset="0"/>
              <a:ea typeface="Verdan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s-ES" b="1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DEPARTAMENTO DE CIENCIAS DE LA VIDA Y DE LA AGRICULTURA</a:t>
            </a:r>
          </a:p>
          <a:p>
            <a:pPr algn="ctr"/>
            <a:r>
              <a:rPr lang="es-ES" b="1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CARRERA DE INGENIERÍA  AGROPECUARIA </a:t>
            </a:r>
          </a:p>
          <a:p>
            <a:pPr algn="ctr"/>
            <a:endParaRPr lang="es-ES" b="1" dirty="0">
              <a:latin typeface="Times New Roman" pitchFamily="18" charset="0"/>
              <a:ea typeface="Verdan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s-EC" b="1" spc="-10" dirty="0">
                <a:latin typeface="Times New Roman" pitchFamily="18" charset="0"/>
                <a:cs typeface="Times New Roman" pitchFamily="18" charset="0"/>
              </a:rPr>
              <a:t>TRABAJO </a:t>
            </a:r>
            <a:r>
              <a:rPr lang="es-EC" b="1" spc="-5" dirty="0">
                <a:latin typeface="Times New Roman" pitchFamily="18" charset="0"/>
                <a:cs typeface="Times New Roman" pitchFamily="18" charset="0"/>
              </a:rPr>
              <a:t>DE TITULACIÓN PREVIO </a:t>
            </a:r>
            <a:r>
              <a:rPr lang="es-EC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s-EC" b="1" spc="-5" dirty="0">
                <a:latin typeface="Times New Roman" pitchFamily="18" charset="0"/>
                <a:cs typeface="Times New Roman" pitchFamily="18" charset="0"/>
              </a:rPr>
              <a:t>LA OBTENCIÓN DEL TÍTULO DE  </a:t>
            </a:r>
            <a:r>
              <a:rPr lang="es-EC" b="1" spc="-10" dirty="0">
                <a:latin typeface="Times New Roman" pitchFamily="18" charset="0"/>
                <a:cs typeface="Times New Roman" pitchFamily="18" charset="0"/>
              </a:rPr>
              <a:t>INGENIERO</a:t>
            </a:r>
            <a:r>
              <a:rPr lang="es-EC" b="1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b="1" spc="-10" dirty="0">
                <a:latin typeface="Times New Roman" pitchFamily="18" charset="0"/>
                <a:cs typeface="Times New Roman" pitchFamily="18" charset="0"/>
              </a:rPr>
              <a:t>AGROPECUARIO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S" b="1" dirty="0">
              <a:latin typeface="Times New Roman" pitchFamily="18" charset="0"/>
              <a:ea typeface="Verdan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s-EC" b="1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TEMA: “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PROPAGACIÓN Y PRODUCCIÓN DE ESQUEJES DE LA VARIEDAD OVER TIME (Gypsophila paniculata) MEDIANTE EL USO DE REGULADORES DE CRECIMIENTO.</a:t>
            </a:r>
            <a:r>
              <a:rPr lang="es-EC" b="1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”</a:t>
            </a:r>
            <a:endParaRPr lang="es-ES" b="1" dirty="0">
              <a:latin typeface="Times New Roman" pitchFamily="18" charset="0"/>
              <a:ea typeface="Verdana" panose="020B0604030504040204" pitchFamily="34" charset="0"/>
              <a:cs typeface="Times New Roman" pitchFamily="18" charset="0"/>
            </a:endParaRPr>
          </a:p>
          <a:p>
            <a:pPr algn="ctr"/>
            <a:endParaRPr lang="es-ES" b="1" dirty="0">
              <a:latin typeface="Times New Roman" pitchFamily="18" charset="0"/>
              <a:ea typeface="Verdan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s-EC" b="1" dirty="0" smtClean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AUTORES</a:t>
            </a:r>
            <a:r>
              <a:rPr lang="es-EC" b="1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: CRUZ HERRERA DIEGO JAVIER</a:t>
            </a:r>
          </a:p>
          <a:p>
            <a:pPr algn="ctr"/>
            <a:endParaRPr lang="es-EC" b="1" spc="-5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b="1" spc="-5" dirty="0">
                <a:latin typeface="Times New Roman" pitchFamily="18" charset="0"/>
                <a:cs typeface="Times New Roman" pitchFamily="18" charset="0"/>
              </a:rPr>
              <a:t>DIRECTOR: </a:t>
            </a:r>
            <a:r>
              <a:rPr lang="es-EC" b="1" dirty="0">
                <a:latin typeface="Times New Roman" pitchFamily="18" charset="0"/>
                <a:cs typeface="Times New Roman" pitchFamily="18" charset="0"/>
              </a:rPr>
              <a:t> ING. </a:t>
            </a:r>
            <a:r>
              <a:rPr lang="es-EC" b="1" dirty="0" smtClean="0">
                <a:latin typeface="Times New Roman" pitchFamily="18" charset="0"/>
                <a:cs typeface="Times New Roman" pitchFamily="18" charset="0"/>
              </a:rPr>
              <a:t>LANDÁZURI ABARCA </a:t>
            </a:r>
            <a:r>
              <a:rPr lang="es-EC" b="1" dirty="0">
                <a:latin typeface="Times New Roman" pitchFamily="18" charset="0"/>
                <a:cs typeface="Times New Roman" pitchFamily="18" charset="0"/>
              </a:rPr>
              <a:t>PABLO ANIBAL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b="1" dirty="0">
              <a:latin typeface="Times New Roman" pitchFamily="18" charset="0"/>
              <a:ea typeface="Verdana" panose="020B0604030504040204" pitchFamily="34" charset="0"/>
              <a:cs typeface="Times New Roman" pitchFamily="18" charset="0"/>
            </a:endParaRPr>
          </a:p>
          <a:p>
            <a:pPr marL="86360" algn="ctr">
              <a:lnSpc>
                <a:spcPct val="100000"/>
              </a:lnSpc>
            </a:pPr>
            <a:r>
              <a:rPr lang="es-EC" b="1" spc="-10" dirty="0" smtClean="0">
                <a:latin typeface="Times New Roman" pitchFamily="18" charset="0"/>
                <a:cs typeface="Times New Roman" pitchFamily="18" charset="0"/>
              </a:rPr>
              <a:t>SANGOLQUÍ</a:t>
            </a:r>
          </a:p>
          <a:p>
            <a:pPr marL="86360" algn="ctr">
              <a:lnSpc>
                <a:spcPct val="100000"/>
              </a:lnSpc>
            </a:pPr>
            <a:endParaRPr lang="es-EC" b="1" spc="-10" dirty="0" smtClean="0">
              <a:latin typeface="Times New Roman" pitchFamily="18" charset="0"/>
              <a:cs typeface="Times New Roman" pitchFamily="18" charset="0"/>
            </a:endParaRPr>
          </a:p>
          <a:p>
            <a:pPr marL="86360" algn="ctr">
              <a:lnSpc>
                <a:spcPct val="100000"/>
              </a:lnSpc>
            </a:pPr>
            <a:r>
              <a:rPr lang="es-EC" b="1" spc="5" dirty="0" smtClean="0">
                <a:latin typeface="Times New Roman" pitchFamily="18" charset="0"/>
                <a:cs typeface="Times New Roman" pitchFamily="18" charset="0"/>
              </a:rPr>
              <a:t>2019</a:t>
            </a:r>
          </a:p>
          <a:p>
            <a:pPr marL="86360" algn="ctr">
              <a:lnSpc>
                <a:spcPct val="100000"/>
              </a:lnSpc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s-EC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s-EC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471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33363" y="0"/>
            <a:ext cx="72319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PRIMERA ESTRATEGIA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189EF4B9-C1BA-415F-BEF4-23A051B7BC4F}"/>
              </a:ext>
            </a:extLst>
          </p:cNvPr>
          <p:cNvSpPr/>
          <p:nvPr/>
        </p:nvSpPr>
        <p:spPr>
          <a:xfrm>
            <a:off x="2785403" y="2905946"/>
            <a:ext cx="2067952" cy="287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Campo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44BED245-7F2E-4341-9384-876A21186C8A}"/>
              </a:ext>
            </a:extLst>
          </p:cNvPr>
          <p:cNvSpPr txBox="1"/>
          <p:nvPr/>
        </p:nvSpPr>
        <p:spPr>
          <a:xfrm>
            <a:off x="429063" y="588235"/>
            <a:ext cx="585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Instalación del ensayo y llenado del sustrato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="" xmlns:a16="http://schemas.microsoft.com/office/drawing/2014/main" id="{1796682D-A40D-413E-B412-1FC1262D6801}"/>
              </a:ext>
            </a:extLst>
          </p:cNvPr>
          <p:cNvSpPr/>
          <p:nvPr/>
        </p:nvSpPr>
        <p:spPr>
          <a:xfrm>
            <a:off x="3305542" y="1773931"/>
            <a:ext cx="2530580" cy="315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Llenado de gavetas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="" xmlns:a16="http://schemas.microsoft.com/office/drawing/2014/main" id="{888C5238-C466-49FB-8E52-77E1194E56D0}"/>
              </a:ext>
            </a:extLst>
          </p:cNvPr>
          <p:cNvSpPr txBox="1"/>
          <p:nvPr/>
        </p:nvSpPr>
        <p:spPr>
          <a:xfrm>
            <a:off x="7395062" y="1843704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Limpieza de gavetas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="" xmlns:a16="http://schemas.microsoft.com/office/drawing/2014/main" id="{81241F21-9E4C-497E-85E9-7574AFDCD99F}"/>
              </a:ext>
            </a:extLst>
          </p:cNvPr>
          <p:cNvSpPr txBox="1"/>
          <p:nvPr/>
        </p:nvSpPr>
        <p:spPr>
          <a:xfrm>
            <a:off x="7357255" y="2630877"/>
            <a:ext cx="363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Desinfección:      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vitavax 1gr/l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="" xmlns:a16="http://schemas.microsoft.com/office/drawing/2014/main" id="{429B140C-9306-43A3-8C6E-EC25F64C7727}"/>
              </a:ext>
            </a:extLst>
          </p:cNvPr>
          <p:cNvSpPr txBox="1"/>
          <p:nvPr/>
        </p:nvSpPr>
        <p:spPr>
          <a:xfrm>
            <a:off x="7395063" y="1328100"/>
            <a:ext cx="3594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Preparación de camas</a:t>
            </a:r>
          </a:p>
        </p:txBody>
      </p:sp>
      <p:sp>
        <p:nvSpPr>
          <p:cNvPr id="47" name="Flecha: curvada hacia la derecha 46">
            <a:extLst>
              <a:ext uri="{FF2B5EF4-FFF2-40B4-BE49-F238E27FC236}">
                <a16:creationId xmlns="" xmlns:a16="http://schemas.microsoft.com/office/drawing/2014/main" id="{0E3BD740-8380-4F99-9BF3-9294E55E511B}"/>
              </a:ext>
            </a:extLst>
          </p:cNvPr>
          <p:cNvSpPr/>
          <p:nvPr/>
        </p:nvSpPr>
        <p:spPr>
          <a:xfrm>
            <a:off x="6568274" y="1929793"/>
            <a:ext cx="788981" cy="1084376"/>
          </a:xfrm>
          <a:prstGeom prst="curv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3" name="Imagen 22"/>
          <p:cNvPicPr/>
          <p:nvPr/>
        </p:nvPicPr>
        <p:blipFill rotWithShape="1">
          <a:blip r:embed="rId4"/>
          <a:srcRect l="39715" t="34716" r="40428" b="28456"/>
          <a:stretch/>
        </p:blipFill>
        <p:spPr bwMode="auto">
          <a:xfrm>
            <a:off x="1070484" y="1002137"/>
            <a:ext cx="2444695" cy="23978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n 23"/>
          <p:cNvPicPr/>
          <p:nvPr/>
        </p:nvPicPr>
        <p:blipFill rotWithShape="1">
          <a:blip r:embed="rId5"/>
          <a:srcRect l="36830" t="30791" r="36694" b="21815"/>
          <a:stretch/>
        </p:blipFill>
        <p:spPr bwMode="auto">
          <a:xfrm>
            <a:off x="4037408" y="3193825"/>
            <a:ext cx="2530865" cy="2755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Rectángulo 25">
            <a:extLst>
              <a:ext uri="{FF2B5EF4-FFF2-40B4-BE49-F238E27FC236}">
                <a16:creationId xmlns="" xmlns:a16="http://schemas.microsoft.com/office/drawing/2014/main" id="{1796682D-A40D-413E-B412-1FC1262D6801}"/>
              </a:ext>
            </a:extLst>
          </p:cNvPr>
          <p:cNvSpPr/>
          <p:nvPr/>
        </p:nvSpPr>
        <p:spPr>
          <a:xfrm>
            <a:off x="1659229" y="4917583"/>
            <a:ext cx="2530580" cy="315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Preparación de cama</a:t>
            </a:r>
          </a:p>
        </p:txBody>
      </p:sp>
    </p:spTree>
    <p:extLst>
      <p:ext uri="{BB962C8B-B14F-4D97-AF65-F5344CB8AC3E}">
        <p14:creationId xmlns:p14="http://schemas.microsoft.com/office/powerpoint/2010/main" val="3363571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189EF4B9-C1BA-415F-BEF4-23A051B7BC4F}"/>
              </a:ext>
            </a:extLst>
          </p:cNvPr>
          <p:cNvSpPr/>
          <p:nvPr/>
        </p:nvSpPr>
        <p:spPr>
          <a:xfrm>
            <a:off x="2785403" y="2905946"/>
            <a:ext cx="2067952" cy="287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Campo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44BED245-7F2E-4341-9384-876A21186C8A}"/>
              </a:ext>
            </a:extLst>
          </p:cNvPr>
          <p:cNvSpPr txBox="1"/>
          <p:nvPr/>
        </p:nvSpPr>
        <p:spPr>
          <a:xfrm>
            <a:off x="429063" y="588235"/>
            <a:ext cx="585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Selección de plántulas y lavado de la raíz: </a:t>
            </a:r>
            <a:endParaRPr lang="es-MX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="" xmlns:a16="http://schemas.microsoft.com/office/drawing/2014/main" id="{1796682D-A40D-413E-B412-1FC1262D6801}"/>
              </a:ext>
            </a:extLst>
          </p:cNvPr>
          <p:cNvSpPr/>
          <p:nvPr/>
        </p:nvSpPr>
        <p:spPr>
          <a:xfrm>
            <a:off x="2724664" y="1921887"/>
            <a:ext cx="2530580" cy="315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Selección de plántulas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="" xmlns:a16="http://schemas.microsoft.com/office/drawing/2014/main" id="{888C5238-C466-49FB-8E52-77E1194E56D0}"/>
              </a:ext>
            </a:extLst>
          </p:cNvPr>
          <p:cNvSpPr txBox="1"/>
          <p:nvPr/>
        </p:nvSpPr>
        <p:spPr>
          <a:xfrm>
            <a:off x="7395062" y="1843704"/>
            <a:ext cx="308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Plántulas vigorosas y con raíces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="" xmlns:a16="http://schemas.microsoft.com/office/drawing/2014/main" id="{81241F21-9E4C-497E-85E9-7574AFDCD99F}"/>
              </a:ext>
            </a:extLst>
          </p:cNvPr>
          <p:cNvSpPr txBox="1"/>
          <p:nvPr/>
        </p:nvSpPr>
        <p:spPr>
          <a:xfrm>
            <a:off x="7395062" y="2704027"/>
            <a:ext cx="363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Transporte área de siembra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="" xmlns:a16="http://schemas.microsoft.com/office/drawing/2014/main" id="{429B140C-9306-43A3-8C6E-EC25F64C7727}"/>
              </a:ext>
            </a:extLst>
          </p:cNvPr>
          <p:cNvSpPr txBox="1"/>
          <p:nvPr/>
        </p:nvSpPr>
        <p:spPr>
          <a:xfrm>
            <a:off x="7395063" y="1328100"/>
            <a:ext cx="3594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Selección de plántulas</a:t>
            </a:r>
          </a:p>
        </p:txBody>
      </p:sp>
      <p:sp>
        <p:nvSpPr>
          <p:cNvPr id="47" name="Flecha: curvada hacia la derecha 46">
            <a:extLst>
              <a:ext uri="{FF2B5EF4-FFF2-40B4-BE49-F238E27FC236}">
                <a16:creationId xmlns="" xmlns:a16="http://schemas.microsoft.com/office/drawing/2014/main" id="{0E3BD740-8380-4F99-9BF3-9294E55E511B}"/>
              </a:ext>
            </a:extLst>
          </p:cNvPr>
          <p:cNvSpPr/>
          <p:nvPr/>
        </p:nvSpPr>
        <p:spPr>
          <a:xfrm>
            <a:off x="6568274" y="1929793"/>
            <a:ext cx="788981" cy="1084376"/>
          </a:xfrm>
          <a:prstGeom prst="curv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="" xmlns:a16="http://schemas.microsoft.com/office/drawing/2014/main" id="{1796682D-A40D-413E-B412-1FC1262D6801}"/>
              </a:ext>
            </a:extLst>
          </p:cNvPr>
          <p:cNvSpPr/>
          <p:nvPr/>
        </p:nvSpPr>
        <p:spPr>
          <a:xfrm>
            <a:off x="2724664" y="4508104"/>
            <a:ext cx="2530580" cy="315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Medición del diámetro </a:t>
            </a:r>
          </a:p>
        </p:txBody>
      </p:sp>
      <p:sp>
        <p:nvSpPr>
          <p:cNvPr id="16" name="Flecha: curvada hacia la derecha 46">
            <a:extLst>
              <a:ext uri="{FF2B5EF4-FFF2-40B4-BE49-F238E27FC236}">
                <a16:creationId xmlns="" xmlns:a16="http://schemas.microsoft.com/office/drawing/2014/main" id="{0E3BD740-8380-4F99-9BF3-9294E55E511B}"/>
              </a:ext>
            </a:extLst>
          </p:cNvPr>
          <p:cNvSpPr/>
          <p:nvPr/>
        </p:nvSpPr>
        <p:spPr>
          <a:xfrm>
            <a:off x="6606081" y="2905946"/>
            <a:ext cx="788981" cy="1084376"/>
          </a:xfrm>
          <a:prstGeom prst="curv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81241F21-9E4C-497E-85E9-7574AFDCD99F}"/>
              </a:ext>
            </a:extLst>
          </p:cNvPr>
          <p:cNvSpPr txBox="1"/>
          <p:nvPr/>
        </p:nvSpPr>
        <p:spPr>
          <a:xfrm>
            <a:off x="7341146" y="3620597"/>
            <a:ext cx="363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Medición del diámetro del cuello de la raíz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Imagen 18" descr="C:\Users\Diego\Downloads\WhatsApp Image 2019-01-08 at 22.00.50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84" y="3451847"/>
            <a:ext cx="1714919" cy="233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/>
          <p:cNvPicPr/>
          <p:nvPr/>
        </p:nvPicPr>
        <p:blipFill rotWithShape="1">
          <a:blip r:embed="rId5"/>
          <a:srcRect l="42261" t="27168" r="44840" b="51700"/>
          <a:stretch/>
        </p:blipFill>
        <p:spPr bwMode="auto">
          <a:xfrm>
            <a:off x="5342805" y="4192241"/>
            <a:ext cx="2195896" cy="18157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Rectángulo 20">
            <a:extLst>
              <a:ext uri="{FF2B5EF4-FFF2-40B4-BE49-F238E27FC236}">
                <a16:creationId xmlns="" xmlns:a16="http://schemas.microsoft.com/office/drawing/2014/main" id="{1796682D-A40D-413E-B412-1FC1262D6801}"/>
              </a:ext>
            </a:extLst>
          </p:cNvPr>
          <p:cNvSpPr/>
          <p:nvPr/>
        </p:nvSpPr>
        <p:spPr>
          <a:xfrm>
            <a:off x="7565523" y="4814166"/>
            <a:ext cx="2530580" cy="315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Lavado de las raíces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5" y="986866"/>
            <a:ext cx="1680951" cy="2241268"/>
          </a:xfrm>
          <a:prstGeom prst="rect">
            <a:avLst/>
          </a:prstGeom>
        </p:spPr>
      </p:pic>
      <p:sp>
        <p:nvSpPr>
          <p:cNvPr id="25" name="Título 1"/>
          <p:cNvSpPr txBox="1">
            <a:spLocks/>
          </p:cNvSpPr>
          <p:nvPr/>
        </p:nvSpPr>
        <p:spPr>
          <a:xfrm>
            <a:off x="4533363" y="0"/>
            <a:ext cx="7231931" cy="446579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429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6858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0287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2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PRIMERA ESTRATEGIA </a:t>
            </a:r>
            <a:endParaRPr lang="es-EC" sz="3200" i="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693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33363" y="0"/>
            <a:ext cx="72319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PRIMERA ESTRATEGIA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189EF4B9-C1BA-415F-BEF4-23A051B7BC4F}"/>
              </a:ext>
            </a:extLst>
          </p:cNvPr>
          <p:cNvSpPr/>
          <p:nvPr/>
        </p:nvSpPr>
        <p:spPr>
          <a:xfrm>
            <a:off x="2785403" y="2905946"/>
            <a:ext cx="2067952" cy="287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Campo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44BED245-7F2E-4341-9384-876A21186C8A}"/>
              </a:ext>
            </a:extLst>
          </p:cNvPr>
          <p:cNvSpPr txBox="1"/>
          <p:nvPr/>
        </p:nvSpPr>
        <p:spPr>
          <a:xfrm>
            <a:off x="429063" y="588235"/>
            <a:ext cx="585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Siembra y aplicación de auxinas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="" xmlns:a16="http://schemas.microsoft.com/office/drawing/2014/main" id="{1796682D-A40D-413E-B412-1FC1262D6801}"/>
              </a:ext>
            </a:extLst>
          </p:cNvPr>
          <p:cNvSpPr/>
          <p:nvPr/>
        </p:nvSpPr>
        <p:spPr>
          <a:xfrm>
            <a:off x="2554089" y="2193168"/>
            <a:ext cx="2530580" cy="315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Siembra de plántulas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="" xmlns:a16="http://schemas.microsoft.com/office/drawing/2014/main" id="{888C5238-C466-49FB-8E52-77E1194E56D0}"/>
              </a:ext>
            </a:extLst>
          </p:cNvPr>
          <p:cNvSpPr txBox="1"/>
          <p:nvPr/>
        </p:nvSpPr>
        <p:spPr>
          <a:xfrm>
            <a:off x="7395062" y="1843704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disuelve en alcohol al 98% 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="" xmlns:a16="http://schemas.microsoft.com/office/drawing/2014/main" id="{81241F21-9E4C-497E-85E9-7574AFDCD99F}"/>
              </a:ext>
            </a:extLst>
          </p:cNvPr>
          <p:cNvSpPr txBox="1"/>
          <p:nvPr/>
        </p:nvSpPr>
        <p:spPr>
          <a:xfrm>
            <a:off x="7357255" y="2630877"/>
            <a:ext cx="363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afora a 1 lt de agua destilada 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="" xmlns:a16="http://schemas.microsoft.com/office/drawing/2014/main" id="{429B140C-9306-43A3-8C6E-EC25F64C7727}"/>
              </a:ext>
            </a:extLst>
          </p:cNvPr>
          <p:cNvSpPr txBox="1"/>
          <p:nvPr/>
        </p:nvSpPr>
        <p:spPr>
          <a:xfrm>
            <a:off x="7395063" y="1328100"/>
            <a:ext cx="3594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Preparación auxinas</a:t>
            </a:r>
          </a:p>
        </p:txBody>
      </p:sp>
      <p:sp>
        <p:nvSpPr>
          <p:cNvPr id="47" name="Flecha: curvada hacia la derecha 46">
            <a:extLst>
              <a:ext uri="{FF2B5EF4-FFF2-40B4-BE49-F238E27FC236}">
                <a16:creationId xmlns="" xmlns:a16="http://schemas.microsoft.com/office/drawing/2014/main" id="{0E3BD740-8380-4F99-9BF3-9294E55E511B}"/>
              </a:ext>
            </a:extLst>
          </p:cNvPr>
          <p:cNvSpPr/>
          <p:nvPr/>
        </p:nvSpPr>
        <p:spPr>
          <a:xfrm>
            <a:off x="6568274" y="1929793"/>
            <a:ext cx="788981" cy="1084376"/>
          </a:xfrm>
          <a:prstGeom prst="curv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="" xmlns:a16="http://schemas.microsoft.com/office/drawing/2014/main" id="{1796682D-A40D-413E-B412-1FC1262D6801}"/>
              </a:ext>
            </a:extLst>
          </p:cNvPr>
          <p:cNvSpPr/>
          <p:nvPr/>
        </p:nvSpPr>
        <p:spPr>
          <a:xfrm>
            <a:off x="254823" y="4866599"/>
            <a:ext cx="2530580" cy="315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Aplicación de la auxina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3" y="957567"/>
            <a:ext cx="2017655" cy="310250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44" y="4197380"/>
            <a:ext cx="3114488" cy="17519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34" y="3294981"/>
            <a:ext cx="1588219" cy="2823501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1796682D-A40D-413E-B412-1FC1262D6801}"/>
              </a:ext>
            </a:extLst>
          </p:cNvPr>
          <p:cNvSpPr/>
          <p:nvPr/>
        </p:nvSpPr>
        <p:spPr>
          <a:xfrm>
            <a:off x="8400753" y="4479557"/>
            <a:ext cx="2790988" cy="315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Plántulas para la siembra</a:t>
            </a:r>
          </a:p>
        </p:txBody>
      </p:sp>
    </p:spTree>
    <p:extLst>
      <p:ext uri="{BB962C8B-B14F-4D97-AF65-F5344CB8AC3E}">
        <p14:creationId xmlns:p14="http://schemas.microsoft.com/office/powerpoint/2010/main" val="2452354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406901" y="0"/>
            <a:ext cx="7358394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PRIMERA ESTRATEGIA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A0063FF4-442E-46DC-B006-C7A1F3D8D2DF}"/>
              </a:ext>
            </a:extLst>
          </p:cNvPr>
          <p:cNvSpPr txBox="1"/>
          <p:nvPr/>
        </p:nvSpPr>
        <p:spPr>
          <a:xfrm>
            <a:off x="626281" y="688445"/>
            <a:ext cx="3967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Diseño Experimental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0922C85B-AEA3-4256-852C-4F9CCD1D08AC}"/>
              </a:ext>
            </a:extLst>
          </p:cNvPr>
          <p:cNvSpPr/>
          <p:nvPr/>
        </p:nvSpPr>
        <p:spPr>
          <a:xfrm>
            <a:off x="666698" y="1517606"/>
            <a:ext cx="37402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implementó un diseño completamente al azar (DCA) con (2x4) con 4 repeticiones.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C83344A8-D83F-4F19-B50F-822A5CBF557C}"/>
              </a:ext>
            </a:extLst>
          </p:cNvPr>
          <p:cNvSpPr txBox="1"/>
          <p:nvPr/>
        </p:nvSpPr>
        <p:spPr>
          <a:xfrm>
            <a:off x="516923" y="1015204"/>
            <a:ext cx="209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Tipo de diseño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A0AD04B9-9F04-4366-858B-53BA5C9B27A7}"/>
              </a:ext>
            </a:extLst>
          </p:cNvPr>
          <p:cNvSpPr txBox="1"/>
          <p:nvPr/>
        </p:nvSpPr>
        <p:spPr>
          <a:xfrm>
            <a:off x="7598630" y="606146"/>
            <a:ext cx="209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Croquis del diseño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57B5572-FF7A-43B6-9F0C-E2FB1C390A9D}"/>
              </a:ext>
            </a:extLst>
          </p:cNvPr>
          <p:cNvSpPr txBox="1"/>
          <p:nvPr/>
        </p:nvSpPr>
        <p:spPr>
          <a:xfrm>
            <a:off x="6400686" y="3066705"/>
            <a:ext cx="479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de las unidad experimental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AF47DCBC-31E6-43B0-B62E-2BD6E481810A}"/>
              </a:ext>
            </a:extLst>
          </p:cNvPr>
          <p:cNvSpPr txBox="1"/>
          <p:nvPr/>
        </p:nvSpPr>
        <p:spPr>
          <a:xfrm>
            <a:off x="445549" y="2531433"/>
            <a:ext cx="209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Tratamientos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79081"/>
              </p:ext>
            </p:extLst>
          </p:nvPr>
        </p:nvGraphicFramePr>
        <p:xfrm>
          <a:off x="458105" y="2900765"/>
          <a:ext cx="3813175" cy="32099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62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34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934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45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TRATAMIENTOS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AUXINAS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DOSIS (gr/lt)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8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ANA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6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ANA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6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ANA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6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ANA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6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AIB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6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AIB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6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AIB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6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AIB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9" name="Imagen 18"/>
          <p:cNvPicPr/>
          <p:nvPr/>
        </p:nvPicPr>
        <p:blipFill rotWithShape="1">
          <a:blip r:embed="rId4"/>
          <a:srcRect l="27834" t="39847" r="22607" b="35399"/>
          <a:stretch/>
        </p:blipFill>
        <p:spPr bwMode="auto">
          <a:xfrm>
            <a:off x="5555355" y="1087334"/>
            <a:ext cx="6487600" cy="20571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n 19"/>
          <p:cNvPicPr/>
          <p:nvPr/>
        </p:nvPicPr>
        <p:blipFill rotWithShape="1">
          <a:blip r:embed="rId5"/>
          <a:srcRect l="31568" t="28074" r="40427" b="27551"/>
          <a:stretch/>
        </p:blipFill>
        <p:spPr bwMode="auto">
          <a:xfrm>
            <a:off x="8056065" y="3488721"/>
            <a:ext cx="3709229" cy="31193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n 21" descr="C:\Users\Diego\Downloads\WhatsApp Image 2019-01-09 at 03.47.19.jpe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4" t="29532" r="19382" b="29226"/>
          <a:stretch/>
        </p:blipFill>
        <p:spPr bwMode="auto">
          <a:xfrm>
            <a:off x="5455740" y="3436037"/>
            <a:ext cx="2600325" cy="3086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92596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649273" y="0"/>
            <a:ext cx="711602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PRIMERA ESTRATEGIA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F198B467-6892-4978-A111-1471705B57CC}"/>
              </a:ext>
            </a:extLst>
          </p:cNvPr>
          <p:cNvSpPr txBox="1"/>
          <p:nvPr/>
        </p:nvSpPr>
        <p:spPr>
          <a:xfrm>
            <a:off x="4796938" y="329286"/>
            <a:ext cx="241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a medir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5CE1B9F4-7FD4-4A49-95EB-586EF987BB90}"/>
              </a:ext>
            </a:extLst>
          </p:cNvPr>
          <p:cNvSpPr/>
          <p:nvPr/>
        </p:nvSpPr>
        <p:spPr>
          <a:xfrm>
            <a:off x="4463332" y="1381714"/>
            <a:ext cx="2513115" cy="19685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Diámetro (mm)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Peso raíz (gr)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Supervivencia (%)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Clorofila (%)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Número </a:t>
            </a: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brotes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Número </a:t>
            </a: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esquejes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6FDDC796-3F0D-45C8-9076-B47370706CDE}"/>
              </a:ext>
            </a:extLst>
          </p:cNvPr>
          <p:cNvSpPr/>
          <p:nvPr/>
        </p:nvSpPr>
        <p:spPr>
          <a:xfrm>
            <a:off x="4742367" y="798586"/>
            <a:ext cx="1953752" cy="4821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Morfométricas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AC20E652-11CA-4B16-A913-8FD148BB4055}"/>
              </a:ext>
            </a:extLst>
          </p:cNvPr>
          <p:cNvSpPr/>
          <p:nvPr/>
        </p:nvSpPr>
        <p:spPr>
          <a:xfrm>
            <a:off x="5013792" y="3523118"/>
            <a:ext cx="2716822" cy="169523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Calibrador (pie de rey mm)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Balanza Micra Basic SD,± 1 g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Hansetech Cl-001 </a:t>
            </a:r>
          </a:p>
          <a:p>
            <a:pPr algn="ctr"/>
            <a:endParaRPr lang="es-MX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lecha: a la izquierda y derecha 20">
            <a:extLst>
              <a:ext uri="{FF2B5EF4-FFF2-40B4-BE49-F238E27FC236}">
                <a16:creationId xmlns="" xmlns:a16="http://schemas.microsoft.com/office/drawing/2014/main" id="{9E22C9E5-43E5-4445-A337-D30BDED05639}"/>
              </a:ext>
            </a:extLst>
          </p:cNvPr>
          <p:cNvSpPr/>
          <p:nvPr/>
        </p:nvSpPr>
        <p:spPr>
          <a:xfrm>
            <a:off x="5192867" y="5218354"/>
            <a:ext cx="2294627" cy="841156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21 días</a:t>
            </a:r>
          </a:p>
        </p:txBody>
      </p:sp>
      <p:pic>
        <p:nvPicPr>
          <p:cNvPr id="18" name="Imagen 17" descr="C:\Users\Diego\Downloads\WhatsApp Image 2019-01-09 at 04.11.16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95" r="13272" b="11787"/>
          <a:stretch/>
        </p:blipFill>
        <p:spPr bwMode="auto">
          <a:xfrm>
            <a:off x="9769890" y="620812"/>
            <a:ext cx="2273065" cy="25771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8" descr="C:\Users\Diego\Downloads\WhatsApp Image 2019-01-09 at 04.11.16 (1).jpe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9" t="13271" r="-1" b="25056"/>
          <a:stretch/>
        </p:blipFill>
        <p:spPr bwMode="auto">
          <a:xfrm>
            <a:off x="1763550" y="880131"/>
            <a:ext cx="2370568" cy="43382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n 19" descr="C:\Users\Diego\Downloads\WhatsApp Image 2019-01-09 at 04.11.16 (2).jpe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9" t="27590" r="36185" b="17610"/>
          <a:stretch/>
        </p:blipFill>
        <p:spPr bwMode="auto">
          <a:xfrm>
            <a:off x="8048150" y="2401944"/>
            <a:ext cx="1632733" cy="33357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6FDDC796-3F0D-45C8-9076-B47370706CDE}"/>
              </a:ext>
            </a:extLst>
          </p:cNvPr>
          <p:cNvSpPr/>
          <p:nvPr/>
        </p:nvSpPr>
        <p:spPr>
          <a:xfrm>
            <a:off x="7341938" y="762974"/>
            <a:ext cx="1953752" cy="4821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Químicas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="" xmlns:a16="http://schemas.microsoft.com/office/drawing/2014/main" id="{5CE1B9F4-7FD4-4A49-95EB-586EF987BB90}"/>
              </a:ext>
            </a:extLst>
          </p:cNvPr>
          <p:cNvSpPr/>
          <p:nvPr/>
        </p:nvSpPr>
        <p:spPr>
          <a:xfrm>
            <a:off x="7167768" y="1389807"/>
            <a:ext cx="2513115" cy="4655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foliar </a:t>
            </a:r>
          </a:p>
        </p:txBody>
      </p:sp>
    </p:spTree>
    <p:extLst>
      <p:ext uri="{BB962C8B-B14F-4D97-AF65-F5344CB8AC3E}">
        <p14:creationId xmlns:p14="http://schemas.microsoft.com/office/powerpoint/2010/main" val="746217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46243" y="0"/>
            <a:ext cx="721905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PRIMERA ESTRATEGIA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="" xmlns:a16="http://schemas.microsoft.com/office/drawing/2014/main" id="{F80B8155-7257-416E-87B8-BCE2D68BAB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490425"/>
              </p:ext>
            </p:extLst>
          </p:nvPr>
        </p:nvGraphicFramePr>
        <p:xfrm>
          <a:off x="1588642" y="803823"/>
          <a:ext cx="2969403" cy="5319153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969403">
                  <a:extLst>
                    <a:ext uri="{9D8B030D-6E8A-4147-A177-3AD203B41FA5}">
                      <a16:colId xmlns="" xmlns:a16="http://schemas.microsoft.com/office/drawing/2014/main" val="3548637739"/>
                    </a:ext>
                  </a:extLst>
                </a:gridCol>
              </a:tblGrid>
              <a:tr h="75987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Variables Productivas</a:t>
                      </a:r>
                    </a:p>
                    <a:p>
                      <a:pPr algn="ctr"/>
                      <a:endParaRPr lang="es-MX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647397672"/>
                  </a:ext>
                </a:extLst>
              </a:tr>
              <a:tr h="759879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r>
                        <a:rPr lang="es-MX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supervivencia </a:t>
                      </a:r>
                      <a:endParaRPr lang="es-MX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68946012"/>
                  </a:ext>
                </a:extLst>
              </a:tr>
              <a:tr h="759879">
                <a:tc>
                  <a:txBody>
                    <a:bodyPr/>
                    <a:lstStyle/>
                    <a:p>
                      <a:pPr algn="ctr"/>
                      <a:endParaRPr lang="es-MX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710797997"/>
                  </a:ext>
                </a:extLst>
              </a:tr>
              <a:tr h="759879">
                <a:tc>
                  <a:txBody>
                    <a:bodyPr/>
                    <a:lstStyle/>
                    <a:p>
                      <a:pPr algn="ctr"/>
                      <a:endParaRPr lang="es-MX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96089092"/>
                  </a:ext>
                </a:extLst>
              </a:tr>
              <a:tr h="759879">
                <a:tc>
                  <a:txBody>
                    <a:bodyPr/>
                    <a:lstStyle/>
                    <a:p>
                      <a:pPr algn="ctr"/>
                      <a:endParaRPr lang="es-MX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08634179"/>
                  </a:ext>
                </a:extLst>
              </a:tr>
              <a:tr h="759879">
                <a:tc>
                  <a:txBody>
                    <a:bodyPr/>
                    <a:lstStyle/>
                    <a:p>
                      <a:pPr algn="ctr"/>
                      <a:endParaRPr lang="es-MX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73260157"/>
                  </a:ext>
                </a:extLst>
              </a:tr>
              <a:tr h="759879">
                <a:tc>
                  <a:txBody>
                    <a:bodyPr/>
                    <a:lstStyle/>
                    <a:p>
                      <a:pPr algn="ctr"/>
                      <a:endParaRPr lang="es-MX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29577091"/>
                  </a:ext>
                </a:extLst>
              </a:tr>
            </a:tbl>
          </a:graphicData>
        </a:graphic>
      </p:graphicFrame>
      <p:sp>
        <p:nvSpPr>
          <p:cNvPr id="16" name="Flecha: a la derecha 15">
            <a:extLst>
              <a:ext uri="{FF2B5EF4-FFF2-40B4-BE49-F238E27FC236}">
                <a16:creationId xmlns="" xmlns:a16="http://schemas.microsoft.com/office/drawing/2014/main" id="{512F74D5-A6CB-458B-AD76-671D4BDA05CE}"/>
              </a:ext>
            </a:extLst>
          </p:cNvPr>
          <p:cNvSpPr/>
          <p:nvPr/>
        </p:nvSpPr>
        <p:spPr>
          <a:xfrm>
            <a:off x="4735626" y="1750679"/>
            <a:ext cx="797836" cy="307777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5533462" y="1581939"/>
                <a:ext cx="6472732" cy="6662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%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𝑠𝑢𝑝𝑒𝑟𝑣𝑖𝑣𝑒𝑛𝑐𝑖𝑎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ú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𝑚𝑒𝑟𝑜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𝑝𝑙𝑎𝑛𝑡𝑎𝑠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𝑣𝑖𝑣𝑎𝑠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ú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𝑚𝑒𝑟𝑜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𝑝𝑙𝑎𝑛𝑡𝑎𝑠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𝑠𝑒𝑚𝑏𝑟𝑎𝑑𝑎𝑠</m:t>
                          </m:r>
                        </m:den>
                      </m:f>
                      <m:r>
                        <a:rPr lang="es-EC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462" y="1581939"/>
                <a:ext cx="6472732" cy="66627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n 21" descr="C:\Users\Diego\Downloads\WhatsApp Image 2019-01-09 at 04.30.46.jpe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 t="4105" r="1745" b="24738"/>
          <a:stretch/>
        </p:blipFill>
        <p:spPr bwMode="auto">
          <a:xfrm>
            <a:off x="1934045" y="2227196"/>
            <a:ext cx="2612198" cy="37220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Imagen 22" descr="C:\Users\Diego\Downloads\WhatsApp Image 2019-01-09 at 04.30.46 (1).jpe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13747" r="3598" b="7300"/>
          <a:stretch/>
        </p:blipFill>
        <p:spPr bwMode="auto">
          <a:xfrm>
            <a:off x="5960497" y="2248212"/>
            <a:ext cx="2597440" cy="3743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4001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468969" y="0"/>
            <a:ext cx="7296325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PRIMERA ESTRATEGIA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F198B467-6892-4978-A111-1471705B57CC}"/>
              </a:ext>
            </a:extLst>
          </p:cNvPr>
          <p:cNvSpPr txBox="1"/>
          <p:nvPr/>
        </p:nvSpPr>
        <p:spPr>
          <a:xfrm>
            <a:off x="542471" y="573315"/>
            <a:ext cx="248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Medición del diámetro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6C7ECEF-FAD2-4775-8374-9CA685776BF8}"/>
              </a:ext>
            </a:extLst>
          </p:cNvPr>
          <p:cNvSpPr txBox="1"/>
          <p:nvPr/>
        </p:nvSpPr>
        <p:spPr>
          <a:xfrm>
            <a:off x="581484" y="1123116"/>
            <a:ext cx="2311452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Tomo 8 plántulas a los 21 días después del trasplante las que presentaban competencia radicular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C466947F-8439-4BE2-8D14-0601E25CF196}"/>
              </a:ext>
            </a:extLst>
          </p:cNvPr>
          <p:cNvSpPr txBox="1"/>
          <p:nvPr/>
        </p:nvSpPr>
        <p:spPr>
          <a:xfrm>
            <a:off x="4319237" y="1400115"/>
            <a:ext cx="2142671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lavo las raíces para eliminar todo el sustrato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826A1158-8ECF-4014-996D-0046BFC9CA29}"/>
              </a:ext>
            </a:extLst>
          </p:cNvPr>
          <p:cNvSpPr txBox="1"/>
          <p:nvPr/>
        </p:nvSpPr>
        <p:spPr>
          <a:xfrm>
            <a:off x="7756595" y="1267371"/>
            <a:ext cx="2142671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s-MX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tomó </a:t>
            </a: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calibrador y se </a:t>
            </a:r>
            <a:r>
              <a:rPr lang="es-MX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tomó </a:t>
            </a: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diámetro del cuello de la raíz </a:t>
            </a:r>
          </a:p>
        </p:txBody>
      </p:sp>
      <p:sp>
        <p:nvSpPr>
          <p:cNvPr id="12" name="Flecha: a la derecha 11">
            <a:extLst>
              <a:ext uri="{FF2B5EF4-FFF2-40B4-BE49-F238E27FC236}">
                <a16:creationId xmlns="" xmlns:a16="http://schemas.microsoft.com/office/drawing/2014/main" id="{674DFF69-8A03-4072-8C24-DFF5C9480813}"/>
              </a:ext>
            </a:extLst>
          </p:cNvPr>
          <p:cNvSpPr/>
          <p:nvPr/>
        </p:nvSpPr>
        <p:spPr>
          <a:xfrm>
            <a:off x="3306026" y="1621902"/>
            <a:ext cx="653143" cy="364991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Flecha: a la derecha 14">
            <a:extLst>
              <a:ext uri="{FF2B5EF4-FFF2-40B4-BE49-F238E27FC236}">
                <a16:creationId xmlns="" xmlns:a16="http://schemas.microsoft.com/office/drawing/2014/main" id="{1C7F1DFA-770F-4DC2-8F6C-7CC0D82F4678}"/>
              </a:ext>
            </a:extLst>
          </p:cNvPr>
          <p:cNvSpPr/>
          <p:nvPr/>
        </p:nvSpPr>
        <p:spPr>
          <a:xfrm>
            <a:off x="6640893" y="1636135"/>
            <a:ext cx="653143" cy="364991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26" y="2705495"/>
            <a:ext cx="2327158" cy="3102877"/>
          </a:xfrm>
          <a:prstGeom prst="rect">
            <a:avLst/>
          </a:prstGeom>
        </p:spPr>
      </p:pic>
      <p:pic>
        <p:nvPicPr>
          <p:cNvPr id="21" name="Imagen 20" descr="C:\Users\Diego\Downloads\WhatsApp Image 2019-01-09 at 04.30.46 (1).jpe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13747" r="3598" b="7300"/>
          <a:stretch/>
        </p:blipFill>
        <p:spPr bwMode="auto">
          <a:xfrm>
            <a:off x="581484" y="2780914"/>
            <a:ext cx="2311452" cy="33236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Conector recto 8"/>
          <p:cNvCxnSpPr/>
          <p:nvPr/>
        </p:nvCxnSpPr>
        <p:spPr>
          <a:xfrm>
            <a:off x="1094704" y="3425780"/>
            <a:ext cx="51516" cy="1792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1094704" y="3465478"/>
            <a:ext cx="1172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2266893" y="3465478"/>
            <a:ext cx="51516" cy="17528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1146220" y="5230148"/>
            <a:ext cx="1172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9" name="Imagen 28" descr="C:\Users\Diego\Downloads\WhatsApp Image 2019-01-09 at 04.45.45 (2).jpe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" t="3818" b="13877"/>
          <a:stretch/>
        </p:blipFill>
        <p:spPr bwMode="auto">
          <a:xfrm>
            <a:off x="6104670" y="2656041"/>
            <a:ext cx="2257089" cy="31048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Imagen 29" descr="C:\Users\Diego\Downloads\WhatsApp Image 2019-01-09 at 05.07.44.jpe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02" b="19279"/>
          <a:stretch/>
        </p:blipFill>
        <p:spPr bwMode="auto">
          <a:xfrm>
            <a:off x="9105364" y="2656041"/>
            <a:ext cx="2112135" cy="31746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0000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468969" y="0"/>
            <a:ext cx="7296325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PRIMERA ESTRATEGIA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F198B467-6892-4978-A111-1471705B57CC}"/>
              </a:ext>
            </a:extLst>
          </p:cNvPr>
          <p:cNvSpPr txBox="1"/>
          <p:nvPr/>
        </p:nvSpPr>
        <p:spPr>
          <a:xfrm>
            <a:off x="542471" y="573315"/>
            <a:ext cx="248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Peso de la raíz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6C7ECEF-FAD2-4775-8374-9CA685776BF8}"/>
              </a:ext>
            </a:extLst>
          </p:cNvPr>
          <p:cNvSpPr txBox="1"/>
          <p:nvPr/>
        </p:nvSpPr>
        <p:spPr>
          <a:xfrm>
            <a:off x="581484" y="1123116"/>
            <a:ext cx="2311452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8 plantas que fueron tomadas el diámetro se utilizaron para el peso de la raíz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C466947F-8439-4BE2-8D14-0601E25CF196}"/>
              </a:ext>
            </a:extLst>
          </p:cNvPr>
          <p:cNvSpPr txBox="1"/>
          <p:nvPr/>
        </p:nvSpPr>
        <p:spPr>
          <a:xfrm>
            <a:off x="4265142" y="1198891"/>
            <a:ext cx="2142671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s-MX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realizó </a:t>
            </a: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corte por encima del cuello de la raíz y fueron secadas.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826A1158-8ECF-4014-996D-0046BFC9CA29}"/>
              </a:ext>
            </a:extLst>
          </p:cNvPr>
          <p:cNvSpPr txBox="1"/>
          <p:nvPr/>
        </p:nvSpPr>
        <p:spPr>
          <a:xfrm>
            <a:off x="7627344" y="1447472"/>
            <a:ext cx="2417715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estas fueron pesadas en la Balanza Micra Basic SD,± 1 g </a:t>
            </a:r>
          </a:p>
        </p:txBody>
      </p:sp>
      <p:sp>
        <p:nvSpPr>
          <p:cNvPr id="12" name="Flecha: a la derecha 11">
            <a:extLst>
              <a:ext uri="{FF2B5EF4-FFF2-40B4-BE49-F238E27FC236}">
                <a16:creationId xmlns="" xmlns:a16="http://schemas.microsoft.com/office/drawing/2014/main" id="{674DFF69-8A03-4072-8C24-DFF5C9480813}"/>
              </a:ext>
            </a:extLst>
          </p:cNvPr>
          <p:cNvSpPr/>
          <p:nvPr/>
        </p:nvSpPr>
        <p:spPr>
          <a:xfrm>
            <a:off x="3306026" y="1621902"/>
            <a:ext cx="653143" cy="364991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Flecha: a la derecha 14">
            <a:extLst>
              <a:ext uri="{FF2B5EF4-FFF2-40B4-BE49-F238E27FC236}">
                <a16:creationId xmlns="" xmlns:a16="http://schemas.microsoft.com/office/drawing/2014/main" id="{1C7F1DFA-770F-4DC2-8F6C-7CC0D82F4678}"/>
              </a:ext>
            </a:extLst>
          </p:cNvPr>
          <p:cNvSpPr/>
          <p:nvPr/>
        </p:nvSpPr>
        <p:spPr>
          <a:xfrm>
            <a:off x="6640893" y="1636135"/>
            <a:ext cx="653143" cy="364991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8" name="Imagen 17" descr="C:\Users\Diego\Downloads\WhatsApp Image 2019-01-09 at 05.01.28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12976" b="7948"/>
          <a:stretch/>
        </p:blipFill>
        <p:spPr bwMode="auto">
          <a:xfrm>
            <a:off x="581484" y="3030582"/>
            <a:ext cx="5324475" cy="2495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8" descr="C:\Users\Diego\Downloads\WhatsApp Image 2019-01-09 at 04.11.16 (3).jpe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5" r="4303" b="22037"/>
          <a:stretch/>
        </p:blipFill>
        <p:spPr bwMode="auto">
          <a:xfrm>
            <a:off x="6689792" y="2522355"/>
            <a:ext cx="2890386" cy="32753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5811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915177" y="0"/>
            <a:ext cx="7850117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PRIMERA ESTRATEGIA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F198B467-6892-4978-A111-1471705B57CC}"/>
              </a:ext>
            </a:extLst>
          </p:cNvPr>
          <p:cNvSpPr txBox="1"/>
          <p:nvPr/>
        </p:nvSpPr>
        <p:spPr>
          <a:xfrm>
            <a:off x="729520" y="684523"/>
            <a:ext cx="256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Porcentaje de Clorofila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90D7942E-288F-485E-BE8B-0BAF13CC7502}"/>
              </a:ext>
            </a:extLst>
          </p:cNvPr>
          <p:cNvSpPr txBox="1"/>
          <p:nvPr/>
        </p:nvSpPr>
        <p:spPr>
          <a:xfrm>
            <a:off x="629558" y="1451429"/>
            <a:ext cx="2418444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s-MX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utilizó </a:t>
            </a: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equipo portátil Hansetech </a:t>
            </a:r>
          </a:p>
          <a:p>
            <a:pPr algn="ctr"/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Cl- 001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87839D0B-6896-4047-9DE9-2E940A63761A}"/>
              </a:ext>
            </a:extLst>
          </p:cNvPr>
          <p:cNvSpPr txBox="1"/>
          <p:nvPr/>
        </p:nvSpPr>
        <p:spPr>
          <a:xfrm>
            <a:off x="4366985" y="1451429"/>
            <a:ext cx="2418444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s-MX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tomó </a:t>
            </a: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25% de cada tratamiento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A8AB7B92-F719-4684-854C-D9E6036525C8}"/>
              </a:ext>
            </a:extLst>
          </p:cNvPr>
          <p:cNvSpPr txBox="1"/>
          <p:nvPr/>
        </p:nvSpPr>
        <p:spPr>
          <a:xfrm>
            <a:off x="8104412" y="1451429"/>
            <a:ext cx="30861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</a:t>
            </a:r>
            <a:r>
              <a:rPr lang="es-MX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cuales </a:t>
            </a: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eran hojas sanas y vigorosas 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="" xmlns:a16="http://schemas.microsoft.com/office/drawing/2014/main" id="{661A9825-17FC-415D-B76C-A415AAAB456B}"/>
              </a:ext>
            </a:extLst>
          </p:cNvPr>
          <p:cNvSpPr/>
          <p:nvPr/>
        </p:nvSpPr>
        <p:spPr>
          <a:xfrm>
            <a:off x="3286579" y="1738922"/>
            <a:ext cx="841828" cy="34834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Flecha: a la derecha 11">
            <a:extLst>
              <a:ext uri="{FF2B5EF4-FFF2-40B4-BE49-F238E27FC236}">
                <a16:creationId xmlns="" xmlns:a16="http://schemas.microsoft.com/office/drawing/2014/main" id="{8DFB1B3D-5773-44C9-A464-E56A4A7AE074}"/>
              </a:ext>
            </a:extLst>
          </p:cNvPr>
          <p:cNvSpPr/>
          <p:nvPr/>
        </p:nvSpPr>
        <p:spPr>
          <a:xfrm>
            <a:off x="7024007" y="1738922"/>
            <a:ext cx="841828" cy="34834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385" y="2352060"/>
            <a:ext cx="2118719" cy="376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51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301545" y="0"/>
            <a:ext cx="7463750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PRIMERA ESTRATEGIA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C986D2B8-8AB2-4C16-A2A5-D827D231D7AC}"/>
              </a:ext>
            </a:extLst>
          </p:cNvPr>
          <p:cNvSpPr txBox="1"/>
          <p:nvPr/>
        </p:nvSpPr>
        <p:spPr>
          <a:xfrm>
            <a:off x="317299" y="376964"/>
            <a:ext cx="3318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foliar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C9D03B8A-25D3-4EF9-966E-1AA88ACF35E5}"/>
              </a:ext>
            </a:extLst>
          </p:cNvPr>
          <p:cNvSpPr txBox="1"/>
          <p:nvPr/>
        </p:nvSpPr>
        <p:spPr>
          <a:xfrm>
            <a:off x="1121215" y="2794173"/>
            <a:ext cx="270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utilizados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D7D746BE-5FAF-4821-8C02-103F0D139349}"/>
              </a:ext>
            </a:extLst>
          </p:cNvPr>
          <p:cNvSpPr txBox="1"/>
          <p:nvPr/>
        </p:nvSpPr>
        <p:spPr>
          <a:xfrm>
            <a:off x="4513199" y="2823669"/>
            <a:ext cx="2116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Plántulas secas estufa 48 horas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2BB45255-2C81-468F-840D-C611FED49C0F}"/>
              </a:ext>
            </a:extLst>
          </p:cNvPr>
          <p:cNvSpPr txBox="1"/>
          <p:nvPr/>
        </p:nvSpPr>
        <p:spPr>
          <a:xfrm>
            <a:off x="7680668" y="2784495"/>
            <a:ext cx="196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Plántulas molidas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0A1672F7-ED0B-4F3A-BFAE-5B5DE48F7A72}"/>
              </a:ext>
            </a:extLst>
          </p:cNvPr>
          <p:cNvSpPr txBox="1"/>
          <p:nvPr/>
        </p:nvSpPr>
        <p:spPr>
          <a:xfrm>
            <a:off x="6590497" y="5474830"/>
            <a:ext cx="2399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Filtrado del material molido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0C600E7A-386C-49B3-AED1-95FF21765489}"/>
              </a:ext>
            </a:extLst>
          </p:cNvPr>
          <p:cNvSpPr txBox="1"/>
          <p:nvPr/>
        </p:nvSpPr>
        <p:spPr>
          <a:xfrm>
            <a:off x="2527368" y="5515950"/>
            <a:ext cx="2900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Toma de datos </a:t>
            </a:r>
          </a:p>
        </p:txBody>
      </p:sp>
      <p:sp>
        <p:nvSpPr>
          <p:cNvPr id="21" name="Flecha: a la derecha 20">
            <a:extLst>
              <a:ext uri="{FF2B5EF4-FFF2-40B4-BE49-F238E27FC236}">
                <a16:creationId xmlns="" xmlns:a16="http://schemas.microsoft.com/office/drawing/2014/main" id="{F66699BD-B9F4-4029-9D8F-17071441E189}"/>
              </a:ext>
            </a:extLst>
          </p:cNvPr>
          <p:cNvSpPr/>
          <p:nvPr/>
        </p:nvSpPr>
        <p:spPr>
          <a:xfrm>
            <a:off x="3749330" y="1622323"/>
            <a:ext cx="678359" cy="36933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Flecha: a la derecha 21">
            <a:extLst>
              <a:ext uri="{FF2B5EF4-FFF2-40B4-BE49-F238E27FC236}">
                <a16:creationId xmlns="" xmlns:a16="http://schemas.microsoft.com/office/drawing/2014/main" id="{7E409923-FB97-48D2-B396-A99EF6E2E1AA}"/>
              </a:ext>
            </a:extLst>
          </p:cNvPr>
          <p:cNvSpPr/>
          <p:nvPr/>
        </p:nvSpPr>
        <p:spPr>
          <a:xfrm>
            <a:off x="6542014" y="1622323"/>
            <a:ext cx="678359" cy="36933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Flecha: a la derecha 22">
            <a:extLst>
              <a:ext uri="{FF2B5EF4-FFF2-40B4-BE49-F238E27FC236}">
                <a16:creationId xmlns="" xmlns:a16="http://schemas.microsoft.com/office/drawing/2014/main" id="{D90BCC8A-F2E7-49D4-9BC7-A364B5312AEC}"/>
              </a:ext>
            </a:extLst>
          </p:cNvPr>
          <p:cNvSpPr/>
          <p:nvPr/>
        </p:nvSpPr>
        <p:spPr>
          <a:xfrm rot="10800000">
            <a:off x="5696202" y="4230482"/>
            <a:ext cx="678359" cy="36933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Flecha: doblada 23">
            <a:extLst>
              <a:ext uri="{FF2B5EF4-FFF2-40B4-BE49-F238E27FC236}">
                <a16:creationId xmlns="" xmlns:a16="http://schemas.microsoft.com/office/drawing/2014/main" id="{11002900-693F-4B2F-AA08-24362C408A2A}"/>
              </a:ext>
            </a:extLst>
          </p:cNvPr>
          <p:cNvSpPr/>
          <p:nvPr/>
        </p:nvSpPr>
        <p:spPr>
          <a:xfrm rot="10800000">
            <a:off x="8857910" y="3599905"/>
            <a:ext cx="714196" cy="1049117"/>
          </a:xfrm>
          <a:prstGeom prst="ben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25" name="Imagen 24" descr="C:\Users\Diego\Downloads\WhatsApp Image 2019-01-09 at 05.21.58 (1)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1" b="16850"/>
          <a:stretch/>
        </p:blipFill>
        <p:spPr bwMode="auto">
          <a:xfrm>
            <a:off x="2349908" y="865304"/>
            <a:ext cx="1257546" cy="1958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Imagen 25" descr="C:\Users\Diego\Downloads\WhatsApp Image 2019-01-09 at 05.21.58.jpe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1" t="16813" r="14167" b="24796"/>
          <a:stretch/>
        </p:blipFill>
        <p:spPr bwMode="auto">
          <a:xfrm>
            <a:off x="702272" y="856272"/>
            <a:ext cx="1623093" cy="19282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Imagen 26" descr="C:\Users\Diego\Downloads\WhatsApp Image 2019-01-09 at 05.21.58 (2).jpe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18998" b="9782"/>
          <a:stretch/>
        </p:blipFill>
        <p:spPr bwMode="auto">
          <a:xfrm>
            <a:off x="4580771" y="777719"/>
            <a:ext cx="1879087" cy="21101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Imagen 27" descr="C:\Users\Diego\Downloads\WhatsApp Image 2019-01-09 at 05.21.59.jpe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1" b="24513"/>
          <a:stretch/>
        </p:blipFill>
        <p:spPr bwMode="auto">
          <a:xfrm>
            <a:off x="7395063" y="610128"/>
            <a:ext cx="2307666" cy="22534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Imagen 28" descr="C:\Users\Diego\Downloads\WhatsApp Image 2019-01-09 at 05.21.58 (3).jpe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 t="23007" r="14630" b="11787"/>
          <a:stretch/>
        </p:blipFill>
        <p:spPr bwMode="auto">
          <a:xfrm>
            <a:off x="6886858" y="3145252"/>
            <a:ext cx="1871778" cy="23540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Imagen 29" descr="C:\Users\Diego\Downloads\WhatsApp Image 2019-01-09 at 05.29.50.jpe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1347" r="23344" b="30789"/>
          <a:stretch/>
        </p:blipFill>
        <p:spPr bwMode="auto">
          <a:xfrm>
            <a:off x="4139248" y="3490370"/>
            <a:ext cx="1044656" cy="19640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Imagen 30" descr="C:\Users\Diego\Downloads\WhatsApp Image 2019-01-09 at 05.21.59 (1).jpe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2"/>
          <a:stretch/>
        </p:blipFill>
        <p:spPr bwMode="auto">
          <a:xfrm>
            <a:off x="2705748" y="3439148"/>
            <a:ext cx="1394162" cy="20601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03874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INTRODUCCIÓN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849FE700-3CB3-4D90-B663-E6D40607F612}"/>
              </a:ext>
            </a:extLst>
          </p:cNvPr>
          <p:cNvSpPr txBox="1"/>
          <p:nvPr/>
        </p:nvSpPr>
        <p:spPr>
          <a:xfrm>
            <a:off x="4084295" y="2415132"/>
            <a:ext cx="2542123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fincas la cultivan</a:t>
            </a:r>
          </a:p>
          <a:p>
            <a:pPr algn="ctr"/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en Pichincha</a:t>
            </a:r>
          </a:p>
          <a:p>
            <a:pPr algn="ctr"/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en Azuay</a:t>
            </a:r>
          </a:p>
          <a:p>
            <a:pPr algn="ctr"/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en Imbabura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="" xmlns:a16="http://schemas.microsoft.com/office/drawing/2014/main" id="{C4E8CFFE-43A8-4E56-89E0-664F3D9E4215}"/>
              </a:ext>
            </a:extLst>
          </p:cNvPr>
          <p:cNvSpPr txBox="1"/>
          <p:nvPr/>
        </p:nvSpPr>
        <p:spPr>
          <a:xfrm>
            <a:off x="3872110" y="813374"/>
            <a:ext cx="2271522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70% de la Gypsophila en el mundo es del Ecuador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11FE8A75-B064-4065-95BB-5A66A6173D73}"/>
              </a:ext>
            </a:extLst>
          </p:cNvPr>
          <p:cNvSpPr txBox="1"/>
          <p:nvPr/>
        </p:nvSpPr>
        <p:spPr>
          <a:xfrm>
            <a:off x="3872110" y="3994781"/>
            <a:ext cx="1546228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Condiciones climáticas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ECC0E418-BBAE-4ACE-815F-B9922F1D336C}"/>
              </a:ext>
            </a:extLst>
          </p:cNvPr>
          <p:cNvSpPr txBox="1"/>
          <p:nvPr/>
        </p:nvSpPr>
        <p:spPr>
          <a:xfrm>
            <a:off x="498428" y="732160"/>
            <a:ext cx="3094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aporta con el 10,32% de las exportaciones florícolas del país.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Resultado de imagen para mapa de ecuador regiones naturales">
            <a:extLst>
              <a:ext uri="{FF2B5EF4-FFF2-40B4-BE49-F238E27FC236}">
                <a16:creationId xmlns="" xmlns:a16="http://schemas.microsoft.com/office/drawing/2014/main" id="{510C7BF1-74B5-4B9D-91EE-F49345E78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29" y="2099183"/>
            <a:ext cx="2807845" cy="300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28">
            <a:extLst>
              <a:ext uri="{FF2B5EF4-FFF2-40B4-BE49-F238E27FC236}">
                <a16:creationId xmlns="" xmlns:a16="http://schemas.microsoft.com/office/drawing/2014/main" id="{D0DFDA11-82CF-485C-8D8C-F1CF2406C944}"/>
              </a:ext>
            </a:extLst>
          </p:cNvPr>
          <p:cNvSpPr txBox="1"/>
          <p:nvPr/>
        </p:nvSpPr>
        <p:spPr>
          <a:xfrm>
            <a:off x="2967667" y="5060201"/>
            <a:ext cx="1546228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Ubicación Geográfica</a:t>
            </a:r>
          </a:p>
        </p:txBody>
      </p:sp>
      <p:sp>
        <p:nvSpPr>
          <p:cNvPr id="8" name="Flecha: a la derecha 7">
            <a:extLst>
              <a:ext uri="{FF2B5EF4-FFF2-40B4-BE49-F238E27FC236}">
                <a16:creationId xmlns="" xmlns:a16="http://schemas.microsoft.com/office/drawing/2014/main" id="{39D7879A-3E68-42B1-AD6C-E1C8ED95F5E1}"/>
              </a:ext>
            </a:extLst>
          </p:cNvPr>
          <p:cNvSpPr/>
          <p:nvPr/>
        </p:nvSpPr>
        <p:spPr>
          <a:xfrm rot="8643724">
            <a:off x="3241472" y="2213673"/>
            <a:ext cx="558834" cy="1695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Flecha: a la derecha 31">
            <a:extLst>
              <a:ext uri="{FF2B5EF4-FFF2-40B4-BE49-F238E27FC236}">
                <a16:creationId xmlns="" xmlns:a16="http://schemas.microsoft.com/office/drawing/2014/main" id="{DEF7C855-F241-473A-8491-DC473CF87E81}"/>
              </a:ext>
            </a:extLst>
          </p:cNvPr>
          <p:cNvSpPr/>
          <p:nvPr/>
        </p:nvSpPr>
        <p:spPr>
          <a:xfrm rot="9712097">
            <a:off x="3469373" y="3043407"/>
            <a:ext cx="558834" cy="1695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Flecha: a la derecha 32">
            <a:extLst>
              <a:ext uri="{FF2B5EF4-FFF2-40B4-BE49-F238E27FC236}">
                <a16:creationId xmlns="" xmlns:a16="http://schemas.microsoft.com/office/drawing/2014/main" id="{7F6295E8-0EA8-411F-BEF8-17F4BE191BDF}"/>
              </a:ext>
            </a:extLst>
          </p:cNvPr>
          <p:cNvSpPr/>
          <p:nvPr/>
        </p:nvSpPr>
        <p:spPr>
          <a:xfrm rot="10953195">
            <a:off x="2848165" y="4268130"/>
            <a:ext cx="558834" cy="1695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Flecha: a la derecha 33">
            <a:extLst>
              <a:ext uri="{FF2B5EF4-FFF2-40B4-BE49-F238E27FC236}">
                <a16:creationId xmlns="" xmlns:a16="http://schemas.microsoft.com/office/drawing/2014/main" id="{44BEC7FA-482A-4CA1-A878-5241C78D75E7}"/>
              </a:ext>
            </a:extLst>
          </p:cNvPr>
          <p:cNvSpPr/>
          <p:nvPr/>
        </p:nvSpPr>
        <p:spPr>
          <a:xfrm rot="12448652">
            <a:off x="2285037" y="4894396"/>
            <a:ext cx="558834" cy="1695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CuadroTexto 35">
            <a:extLst>
              <a:ext uri="{FF2B5EF4-FFF2-40B4-BE49-F238E27FC236}">
                <a16:creationId xmlns="" xmlns:a16="http://schemas.microsoft.com/office/drawing/2014/main" id="{F1EFC64E-2FD5-4740-B3C7-98FE60C46FB6}"/>
              </a:ext>
            </a:extLst>
          </p:cNvPr>
          <p:cNvSpPr txBox="1"/>
          <p:nvPr/>
        </p:nvSpPr>
        <p:spPr>
          <a:xfrm>
            <a:off x="9947106" y="5614198"/>
            <a:ext cx="1818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Fuente: </a:t>
            </a:r>
            <a:r>
              <a:rPr lang="es-ES_tradn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(INEC, 2016)</a:t>
            </a:r>
            <a:endParaRPr lang="es-MX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Resultado de imagen para gypsophi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83" y="608818"/>
            <a:ext cx="2944996" cy="196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/>
          <p:cNvPicPr/>
          <p:nvPr/>
        </p:nvPicPr>
        <p:blipFill rotWithShape="1">
          <a:blip r:embed="rId6"/>
          <a:srcRect l="48541" t="32300" r="13781" b="17891"/>
          <a:stretch/>
        </p:blipFill>
        <p:spPr bwMode="auto">
          <a:xfrm>
            <a:off x="6913836" y="2531084"/>
            <a:ext cx="4999121" cy="3055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5411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sz="36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SEGUNDA ESTRATEGIA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C" sz="3600" dirty="0">
                <a:solidFill>
                  <a:schemeClr val="tx1"/>
                </a:solidFill>
              </a:rPr>
              <a:t>Para este segundo ensayo se realizaron las mismas actividades como selección de plántula, siembra y aplicación de la mejor auxina con su dosis, a fin de estudiar el efecto de las citoquininas en la multiplicación de esquejes de </a:t>
            </a:r>
            <a:r>
              <a:rPr lang="es-EC" sz="3600" i="1" dirty="0">
                <a:solidFill>
                  <a:schemeClr val="tx1"/>
                </a:solidFill>
              </a:rPr>
              <a:t>Gypsophila</a:t>
            </a:r>
            <a:r>
              <a:rPr lang="es-EC" sz="3600" dirty="0">
                <a:solidFill>
                  <a:schemeClr val="tx1"/>
                </a:solidFill>
              </a:rPr>
              <a:t>.</a:t>
            </a:r>
          </a:p>
          <a:p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19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406901" y="0"/>
            <a:ext cx="7358394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SEGUNDA ESTRATEGIA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A0063FF4-442E-46DC-B006-C7A1F3D8D2DF}"/>
              </a:ext>
            </a:extLst>
          </p:cNvPr>
          <p:cNvSpPr txBox="1"/>
          <p:nvPr/>
        </p:nvSpPr>
        <p:spPr>
          <a:xfrm>
            <a:off x="626281" y="688445"/>
            <a:ext cx="3967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Diseño Experimental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0922C85B-AEA3-4256-852C-4F9CCD1D08AC}"/>
              </a:ext>
            </a:extLst>
          </p:cNvPr>
          <p:cNvSpPr/>
          <p:nvPr/>
        </p:nvSpPr>
        <p:spPr>
          <a:xfrm>
            <a:off x="666698" y="1517606"/>
            <a:ext cx="37402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implementó un diseño completamente al azar (DCA) con (3x4) con 4 repeticiones.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C83344A8-D83F-4F19-B50F-822A5CBF557C}"/>
              </a:ext>
            </a:extLst>
          </p:cNvPr>
          <p:cNvSpPr txBox="1"/>
          <p:nvPr/>
        </p:nvSpPr>
        <p:spPr>
          <a:xfrm>
            <a:off x="516923" y="1015204"/>
            <a:ext cx="209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Tipo de diseño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A0AD04B9-9F04-4366-858B-53BA5C9B27A7}"/>
              </a:ext>
            </a:extLst>
          </p:cNvPr>
          <p:cNvSpPr txBox="1"/>
          <p:nvPr/>
        </p:nvSpPr>
        <p:spPr>
          <a:xfrm>
            <a:off x="7598630" y="606146"/>
            <a:ext cx="209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Croquis del diseño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57B5572-FF7A-43B6-9F0C-E2FB1C390A9D}"/>
              </a:ext>
            </a:extLst>
          </p:cNvPr>
          <p:cNvSpPr txBox="1"/>
          <p:nvPr/>
        </p:nvSpPr>
        <p:spPr>
          <a:xfrm>
            <a:off x="6349170" y="2474914"/>
            <a:ext cx="479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de </a:t>
            </a:r>
            <a:r>
              <a:rPr lang="es-MX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</a:t>
            </a:r>
            <a:r>
              <a:rPr lang="es-MX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unidades experimentales</a:t>
            </a:r>
            <a:endParaRPr lang="es-MX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AF47DCBC-31E6-43B0-B62E-2BD6E481810A}"/>
              </a:ext>
            </a:extLst>
          </p:cNvPr>
          <p:cNvSpPr txBox="1"/>
          <p:nvPr/>
        </p:nvSpPr>
        <p:spPr>
          <a:xfrm>
            <a:off x="445549" y="2531433"/>
            <a:ext cx="209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Tratamientos</a:t>
            </a:r>
          </a:p>
        </p:txBody>
      </p:sp>
      <p:pic>
        <p:nvPicPr>
          <p:cNvPr id="19" name="Imagen 18"/>
          <p:cNvPicPr/>
          <p:nvPr/>
        </p:nvPicPr>
        <p:blipFill rotWithShape="1">
          <a:blip r:embed="rId4"/>
          <a:srcRect l="27834" t="39847" r="22607" b="35399"/>
          <a:stretch/>
        </p:blipFill>
        <p:spPr bwMode="auto">
          <a:xfrm>
            <a:off x="7289441" y="1087334"/>
            <a:ext cx="4753513" cy="13536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n 21" descr="C:\Users\Diego\Downloads\WhatsApp Image 2019-01-09 at 03.47.19.jpe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4" t="29532" r="19382" b="29226"/>
          <a:stretch/>
        </p:blipFill>
        <p:spPr bwMode="auto">
          <a:xfrm>
            <a:off x="5249678" y="2900765"/>
            <a:ext cx="2600325" cy="3086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8" name="Conector recto 17"/>
          <p:cNvCxnSpPr/>
          <p:nvPr/>
        </p:nvCxnSpPr>
        <p:spPr>
          <a:xfrm>
            <a:off x="2495154" y="9805787"/>
            <a:ext cx="3596439" cy="36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24" name="Tab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901222"/>
              </p:ext>
            </p:extLst>
          </p:nvPr>
        </p:nvGraphicFramePr>
        <p:xfrm>
          <a:off x="325075" y="2900765"/>
          <a:ext cx="4081824" cy="33454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23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492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02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918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TRATAMIENTOS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CITOQUININAS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DOSIS (gr/lt)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7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BAP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7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BAP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7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BAP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7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BAP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7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7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7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7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7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ZEA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37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ZEA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7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ZEA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37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ZEA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8" name="Cuadro de texto 2"/>
          <p:cNvSpPr txBox="1">
            <a:spLocks noChangeArrowheads="1"/>
          </p:cNvSpPr>
          <p:nvPr/>
        </p:nvSpPr>
        <p:spPr bwMode="auto">
          <a:xfrm>
            <a:off x="324623" y="6235928"/>
            <a:ext cx="2553970" cy="43942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US" sz="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BAP= Benziladenina 98% </a:t>
            </a:r>
            <a:r>
              <a:rPr lang="es-EC" sz="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pureza</a:t>
            </a:r>
            <a:endParaRPr lang="es-EC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AS= Adenina sulfato 98% </a:t>
            </a:r>
            <a:r>
              <a:rPr lang="es-EC" sz="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pureza</a:t>
            </a:r>
            <a:endParaRPr lang="es-EC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*ZEA= Zeatina 98% </a:t>
            </a:r>
            <a:r>
              <a:rPr lang="es-EC" sz="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pureza</a:t>
            </a:r>
            <a:endParaRPr lang="es-EC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n-US" sz="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Imagen 29"/>
          <p:cNvPicPr/>
          <p:nvPr/>
        </p:nvPicPr>
        <p:blipFill rotWithShape="1">
          <a:blip r:embed="rId6"/>
          <a:srcRect l="24779" t="31697" r="47217" b="46870"/>
          <a:stretch/>
        </p:blipFill>
        <p:spPr bwMode="auto">
          <a:xfrm>
            <a:off x="4925183" y="1110367"/>
            <a:ext cx="2469880" cy="13075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Imagen 30"/>
          <p:cNvPicPr/>
          <p:nvPr/>
        </p:nvPicPr>
        <p:blipFill rotWithShape="1">
          <a:blip r:embed="rId7"/>
          <a:srcRect l="33605" t="27772" r="41107" b="32985"/>
          <a:stretch/>
        </p:blipFill>
        <p:spPr bwMode="auto">
          <a:xfrm>
            <a:off x="7850003" y="2864084"/>
            <a:ext cx="3506827" cy="30851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9151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121239" y="0"/>
            <a:ext cx="7644055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SEGUNDA ESTRATEGIA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F198B467-6892-4978-A111-1471705B57CC}"/>
              </a:ext>
            </a:extLst>
          </p:cNvPr>
          <p:cNvSpPr txBox="1"/>
          <p:nvPr/>
        </p:nvSpPr>
        <p:spPr>
          <a:xfrm>
            <a:off x="542471" y="573315"/>
            <a:ext cx="3926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Pinch y aplicación de las citoquininas.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6C7ECEF-FAD2-4775-8374-9CA685776BF8}"/>
              </a:ext>
            </a:extLst>
          </p:cNvPr>
          <p:cNvSpPr txBox="1"/>
          <p:nvPr/>
        </p:nvSpPr>
        <p:spPr>
          <a:xfrm>
            <a:off x="581484" y="1123116"/>
            <a:ext cx="2311452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las plantas a los 21 días después del trasplante y se </a:t>
            </a:r>
            <a:r>
              <a:rPr lang="es-MX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realizó </a:t>
            </a: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pinch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C466947F-8439-4BE2-8D14-0601E25CF196}"/>
              </a:ext>
            </a:extLst>
          </p:cNvPr>
          <p:cNvSpPr txBox="1"/>
          <p:nvPr/>
        </p:nvSpPr>
        <p:spPr>
          <a:xfrm>
            <a:off x="3821451" y="1125770"/>
            <a:ext cx="2142671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s-MX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aplicó </a:t>
            </a: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citoquininas con sus dosis correspondientes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826A1158-8ECF-4014-996D-0046BFC9CA29}"/>
              </a:ext>
            </a:extLst>
          </p:cNvPr>
          <p:cNvSpPr txBox="1"/>
          <p:nvPr/>
        </p:nvSpPr>
        <p:spPr>
          <a:xfrm>
            <a:off x="6892637" y="1100012"/>
            <a:ext cx="2142671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s-MX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contabilizó </a:t>
            </a: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MX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número </a:t>
            </a: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brotes  cuando el 15% de las plantas ya presentaban brotes </a:t>
            </a:r>
          </a:p>
        </p:txBody>
      </p:sp>
      <p:sp>
        <p:nvSpPr>
          <p:cNvPr id="12" name="Flecha: a la derecha 11">
            <a:extLst>
              <a:ext uri="{FF2B5EF4-FFF2-40B4-BE49-F238E27FC236}">
                <a16:creationId xmlns="" xmlns:a16="http://schemas.microsoft.com/office/drawing/2014/main" id="{674DFF69-8A03-4072-8C24-DFF5C9480813}"/>
              </a:ext>
            </a:extLst>
          </p:cNvPr>
          <p:cNvSpPr/>
          <p:nvPr/>
        </p:nvSpPr>
        <p:spPr>
          <a:xfrm>
            <a:off x="3028923" y="1621901"/>
            <a:ext cx="653143" cy="364991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Flecha: a la derecha 14">
            <a:extLst>
              <a:ext uri="{FF2B5EF4-FFF2-40B4-BE49-F238E27FC236}">
                <a16:creationId xmlns="" xmlns:a16="http://schemas.microsoft.com/office/drawing/2014/main" id="{1C7F1DFA-770F-4DC2-8F6C-7CC0D82F4678}"/>
              </a:ext>
            </a:extLst>
          </p:cNvPr>
          <p:cNvSpPr/>
          <p:nvPr/>
        </p:nvSpPr>
        <p:spPr>
          <a:xfrm>
            <a:off x="6103507" y="1646820"/>
            <a:ext cx="653143" cy="364991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1" name="Imagen 20" descr="C:\Users\Diego\Downloads\WhatsApp Image 2019-01-09 at 04.30.46 (1)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13747" r="3598" b="7300"/>
          <a:stretch/>
        </p:blipFill>
        <p:spPr bwMode="auto">
          <a:xfrm>
            <a:off x="581484" y="2780913"/>
            <a:ext cx="2311452" cy="33236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Conector recto 8"/>
          <p:cNvCxnSpPr/>
          <p:nvPr/>
        </p:nvCxnSpPr>
        <p:spPr>
          <a:xfrm>
            <a:off x="1094704" y="3425780"/>
            <a:ext cx="51516" cy="1792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1094704" y="3465478"/>
            <a:ext cx="1172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2266893" y="3465478"/>
            <a:ext cx="51516" cy="17528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1146220" y="5230148"/>
            <a:ext cx="1172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826A1158-8ECF-4014-996D-0046BFC9CA29}"/>
              </a:ext>
            </a:extLst>
          </p:cNvPr>
          <p:cNvSpPr txBox="1"/>
          <p:nvPr/>
        </p:nvSpPr>
        <p:spPr>
          <a:xfrm>
            <a:off x="9900284" y="1065732"/>
            <a:ext cx="2142671" cy="17543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los 7 días después del pinch se </a:t>
            </a:r>
            <a:r>
              <a:rPr lang="es-MX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realizó </a:t>
            </a: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primera cosecha la cual fue a semana seguida durante 63 días.</a:t>
            </a:r>
          </a:p>
        </p:txBody>
      </p:sp>
      <p:sp>
        <p:nvSpPr>
          <p:cNvPr id="20" name="Flecha: a la derecha 14">
            <a:extLst>
              <a:ext uri="{FF2B5EF4-FFF2-40B4-BE49-F238E27FC236}">
                <a16:creationId xmlns="" xmlns:a16="http://schemas.microsoft.com/office/drawing/2014/main" id="{1C7F1DFA-770F-4DC2-8F6C-7CC0D82F4678}"/>
              </a:ext>
            </a:extLst>
          </p:cNvPr>
          <p:cNvSpPr/>
          <p:nvPr/>
        </p:nvSpPr>
        <p:spPr>
          <a:xfrm>
            <a:off x="9188466" y="1621900"/>
            <a:ext cx="653143" cy="364991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77" y="3159178"/>
            <a:ext cx="3934337" cy="2213065"/>
          </a:xfrm>
          <a:prstGeom prst="rect">
            <a:avLst/>
          </a:prstGeom>
        </p:spPr>
      </p:pic>
      <p:pic>
        <p:nvPicPr>
          <p:cNvPr id="25" name="Imagen 24" descr="C:\Users\Diego\Downloads\WhatsApp Image 2019-01-09 at 06.17.38.jpe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1" t="33596" r="21076" b="21864"/>
          <a:stretch/>
        </p:blipFill>
        <p:spPr bwMode="auto">
          <a:xfrm>
            <a:off x="8741756" y="2892385"/>
            <a:ext cx="2615074" cy="3100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72735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301545" y="0"/>
            <a:ext cx="7463750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SEGUNDA ESTRATEGIA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C986D2B8-8AB2-4C16-A2A5-D827D231D7AC}"/>
              </a:ext>
            </a:extLst>
          </p:cNvPr>
          <p:cNvSpPr txBox="1"/>
          <p:nvPr/>
        </p:nvSpPr>
        <p:spPr>
          <a:xfrm>
            <a:off x="317299" y="376964"/>
            <a:ext cx="3318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foliar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C9D03B8A-25D3-4EF9-966E-1AA88ACF35E5}"/>
              </a:ext>
            </a:extLst>
          </p:cNvPr>
          <p:cNvSpPr txBox="1"/>
          <p:nvPr/>
        </p:nvSpPr>
        <p:spPr>
          <a:xfrm>
            <a:off x="1121215" y="2794173"/>
            <a:ext cx="270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utilizados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D7D746BE-5FAF-4821-8C02-103F0D139349}"/>
              </a:ext>
            </a:extLst>
          </p:cNvPr>
          <p:cNvSpPr txBox="1"/>
          <p:nvPr/>
        </p:nvSpPr>
        <p:spPr>
          <a:xfrm>
            <a:off x="4513199" y="2823669"/>
            <a:ext cx="2116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Plántulas secas estufa 48 horas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2BB45255-2C81-468F-840D-C611FED49C0F}"/>
              </a:ext>
            </a:extLst>
          </p:cNvPr>
          <p:cNvSpPr txBox="1"/>
          <p:nvPr/>
        </p:nvSpPr>
        <p:spPr>
          <a:xfrm>
            <a:off x="7680668" y="2784495"/>
            <a:ext cx="196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Plántulas molidas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0A1672F7-ED0B-4F3A-BFAE-5B5DE48F7A72}"/>
              </a:ext>
            </a:extLst>
          </p:cNvPr>
          <p:cNvSpPr txBox="1"/>
          <p:nvPr/>
        </p:nvSpPr>
        <p:spPr>
          <a:xfrm>
            <a:off x="6590497" y="5474830"/>
            <a:ext cx="2399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Filtrado del material molido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0C600E7A-386C-49B3-AED1-95FF21765489}"/>
              </a:ext>
            </a:extLst>
          </p:cNvPr>
          <p:cNvSpPr txBox="1"/>
          <p:nvPr/>
        </p:nvSpPr>
        <p:spPr>
          <a:xfrm>
            <a:off x="2527368" y="5515950"/>
            <a:ext cx="2900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Toma de datos </a:t>
            </a:r>
          </a:p>
        </p:txBody>
      </p:sp>
      <p:sp>
        <p:nvSpPr>
          <p:cNvPr id="21" name="Flecha: a la derecha 20">
            <a:extLst>
              <a:ext uri="{FF2B5EF4-FFF2-40B4-BE49-F238E27FC236}">
                <a16:creationId xmlns="" xmlns:a16="http://schemas.microsoft.com/office/drawing/2014/main" id="{F66699BD-B9F4-4029-9D8F-17071441E189}"/>
              </a:ext>
            </a:extLst>
          </p:cNvPr>
          <p:cNvSpPr/>
          <p:nvPr/>
        </p:nvSpPr>
        <p:spPr>
          <a:xfrm>
            <a:off x="3749330" y="1622323"/>
            <a:ext cx="678359" cy="36933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Flecha: a la derecha 21">
            <a:extLst>
              <a:ext uri="{FF2B5EF4-FFF2-40B4-BE49-F238E27FC236}">
                <a16:creationId xmlns="" xmlns:a16="http://schemas.microsoft.com/office/drawing/2014/main" id="{7E409923-FB97-48D2-B396-A99EF6E2E1AA}"/>
              </a:ext>
            </a:extLst>
          </p:cNvPr>
          <p:cNvSpPr/>
          <p:nvPr/>
        </p:nvSpPr>
        <p:spPr>
          <a:xfrm>
            <a:off x="6542014" y="1622323"/>
            <a:ext cx="678359" cy="36933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Flecha: a la derecha 22">
            <a:extLst>
              <a:ext uri="{FF2B5EF4-FFF2-40B4-BE49-F238E27FC236}">
                <a16:creationId xmlns="" xmlns:a16="http://schemas.microsoft.com/office/drawing/2014/main" id="{D90BCC8A-F2E7-49D4-9BC7-A364B5312AEC}"/>
              </a:ext>
            </a:extLst>
          </p:cNvPr>
          <p:cNvSpPr/>
          <p:nvPr/>
        </p:nvSpPr>
        <p:spPr>
          <a:xfrm rot="10800000">
            <a:off x="5696202" y="4230482"/>
            <a:ext cx="678359" cy="36933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Flecha: doblada 23">
            <a:extLst>
              <a:ext uri="{FF2B5EF4-FFF2-40B4-BE49-F238E27FC236}">
                <a16:creationId xmlns="" xmlns:a16="http://schemas.microsoft.com/office/drawing/2014/main" id="{11002900-693F-4B2F-AA08-24362C408A2A}"/>
              </a:ext>
            </a:extLst>
          </p:cNvPr>
          <p:cNvSpPr/>
          <p:nvPr/>
        </p:nvSpPr>
        <p:spPr>
          <a:xfrm rot="10800000">
            <a:off x="8857910" y="3599905"/>
            <a:ext cx="714196" cy="1049117"/>
          </a:xfrm>
          <a:prstGeom prst="ben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25" name="Imagen 24" descr="C:\Users\Diego\Downloads\WhatsApp Image 2019-01-09 at 05.21.58 (1)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1" b="16850"/>
          <a:stretch/>
        </p:blipFill>
        <p:spPr bwMode="auto">
          <a:xfrm>
            <a:off x="2349908" y="865304"/>
            <a:ext cx="1257546" cy="1958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Imagen 25" descr="C:\Users\Diego\Downloads\WhatsApp Image 2019-01-09 at 05.21.58.jpe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1" t="16813" r="14167" b="24796"/>
          <a:stretch/>
        </p:blipFill>
        <p:spPr bwMode="auto">
          <a:xfrm>
            <a:off x="702272" y="856272"/>
            <a:ext cx="1623093" cy="19282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Imagen 26" descr="C:\Users\Diego\Downloads\WhatsApp Image 2019-01-09 at 05.21.58 (2).jpe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18998" b="9782"/>
          <a:stretch/>
        </p:blipFill>
        <p:spPr bwMode="auto">
          <a:xfrm>
            <a:off x="4580771" y="777719"/>
            <a:ext cx="1879087" cy="21101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Imagen 27" descr="C:\Users\Diego\Downloads\WhatsApp Image 2019-01-09 at 05.21.59.jpe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1" b="24513"/>
          <a:stretch/>
        </p:blipFill>
        <p:spPr bwMode="auto">
          <a:xfrm>
            <a:off x="7395063" y="610128"/>
            <a:ext cx="2307666" cy="22534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Imagen 28" descr="C:\Users\Diego\Downloads\WhatsApp Image 2019-01-09 at 05.21.58 (3).jpe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 t="23007" r="14630" b="11787"/>
          <a:stretch/>
        </p:blipFill>
        <p:spPr bwMode="auto">
          <a:xfrm>
            <a:off x="6886858" y="3145252"/>
            <a:ext cx="1871778" cy="23540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Imagen 29" descr="C:\Users\Diego\Downloads\WhatsApp Image 2019-01-09 at 05.29.50.jpe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1347" r="23344" b="30789"/>
          <a:stretch/>
        </p:blipFill>
        <p:spPr bwMode="auto">
          <a:xfrm>
            <a:off x="4139248" y="3490370"/>
            <a:ext cx="1044656" cy="19640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Imagen 30" descr="C:\Users\Diego\Downloads\WhatsApp Image 2019-01-09 at 05.21.59 (1).jpe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2"/>
          <a:stretch/>
        </p:blipFill>
        <p:spPr bwMode="auto">
          <a:xfrm>
            <a:off x="2705748" y="3439148"/>
            <a:ext cx="1394162" cy="20601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84857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437B34ED-1C17-4467-80EC-23D71AA74B6A}"/>
              </a:ext>
            </a:extLst>
          </p:cNvPr>
          <p:cNvSpPr txBox="1"/>
          <p:nvPr/>
        </p:nvSpPr>
        <p:spPr>
          <a:xfrm>
            <a:off x="364398" y="618467"/>
            <a:ext cx="2541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Estadístico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AF58A8C-459A-4B09-8B9E-D88E57B5AFC7}"/>
              </a:ext>
            </a:extLst>
          </p:cNvPr>
          <p:cNvSpPr txBox="1"/>
          <p:nvPr/>
        </p:nvSpPr>
        <p:spPr>
          <a:xfrm>
            <a:off x="945066" y="1572369"/>
            <a:ext cx="1019515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comprobó la uniformidad de la distribución de los datos, para cumplir supuestos de normalidad (</a:t>
            </a:r>
            <a:r>
              <a:rPr lang="es-MX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Shapiro-Wilks</a:t>
            </a:r>
            <a:r>
              <a:rPr lang="es-MX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homocedasticidad (</a:t>
            </a:r>
            <a:r>
              <a:rPr lang="es-MX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Levene</a:t>
            </a:r>
            <a:r>
              <a:rPr lang="es-MX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Mediante estadística descriptiva se caracterizaron las variables morfométricas y químicas.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variables cuantitativas y producción de esquejes se analizaron mediante un análisis de varianza bifactorial.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las variables peso de raíz y clorofila se analizaron a través de una análisis de varianza ANOVA.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todos los análisis se realizaron pruebas de comparación de medias de Tukey al 95% de confiabilidad entre tratamientos y/o interacciones.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B660E0D1-3064-4448-880B-822BE4F500C1}"/>
              </a:ext>
            </a:extLst>
          </p:cNvPr>
          <p:cNvSpPr txBox="1"/>
          <p:nvPr/>
        </p:nvSpPr>
        <p:spPr>
          <a:xfrm>
            <a:off x="1104470" y="5329689"/>
            <a:ext cx="1025236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0867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641145" y="0"/>
            <a:ext cx="6124150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RESULTADOS Y DISCUSIÓN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CA34212E-2115-4D91-9E66-016F56890712}"/>
              </a:ext>
            </a:extLst>
          </p:cNvPr>
          <p:cNvSpPr txBox="1"/>
          <p:nvPr/>
        </p:nvSpPr>
        <p:spPr>
          <a:xfrm>
            <a:off x="5641144" y="293311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134B5450-39AA-450F-A083-27CD9007616C}"/>
              </a:ext>
            </a:extLst>
          </p:cNvPr>
          <p:cNvSpPr txBox="1"/>
          <p:nvPr/>
        </p:nvSpPr>
        <p:spPr>
          <a:xfrm>
            <a:off x="354079" y="701492"/>
            <a:ext cx="34065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Porcentaje de supervivencia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734019D3-FBB3-4D6E-9C2C-83DB634F51E3}"/>
              </a:ext>
            </a:extLst>
          </p:cNvPr>
          <p:cNvSpPr txBox="1"/>
          <p:nvPr/>
        </p:nvSpPr>
        <p:spPr>
          <a:xfrm>
            <a:off x="212210" y="301382"/>
            <a:ext cx="3418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Morfométricas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293538"/>
              </p:ext>
            </p:extLst>
          </p:nvPr>
        </p:nvGraphicFramePr>
        <p:xfrm>
          <a:off x="354080" y="1053046"/>
          <a:ext cx="3723751" cy="52871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75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662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213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Fuente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Supervivencia (%)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89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Dosis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Hormona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Dosis*Hormona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8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Hormona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8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AIB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8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93,67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1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Hormona*Dosis</a:t>
                      </a:r>
                      <a:endParaRPr lang="es-EC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AIB</a:t>
                      </a:r>
                      <a:endParaRPr lang="es-EC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8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27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879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C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93,75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88,21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92,71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pic>
        <p:nvPicPr>
          <p:cNvPr id="18" name="Imagen 17"/>
          <p:cNvPicPr/>
          <p:nvPr/>
        </p:nvPicPr>
        <p:blipFill rotWithShape="1">
          <a:blip r:embed="rId4"/>
          <a:srcRect l="51765" t="20527" r="24813" b="15778"/>
          <a:stretch/>
        </p:blipFill>
        <p:spPr bwMode="auto">
          <a:xfrm>
            <a:off x="4893972" y="923340"/>
            <a:ext cx="4062883" cy="5297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Rectángulo 18">
            <a:extLst>
              <a:ext uri="{FF2B5EF4-FFF2-40B4-BE49-F238E27FC236}">
                <a16:creationId xmlns="" xmlns:a16="http://schemas.microsoft.com/office/drawing/2014/main" id="{5000E5F5-B0A2-499C-9172-2C0DCFA66908}"/>
              </a:ext>
            </a:extLst>
          </p:cNvPr>
          <p:cNvSpPr/>
          <p:nvPr/>
        </p:nvSpPr>
        <p:spPr>
          <a:xfrm>
            <a:off x="8514600" y="1086213"/>
            <a:ext cx="28422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Concentraciones muy altas de ANA y 2-4 D a nivel celular (200 µM) inhiben la división de las células, (</a:t>
            </a:r>
            <a:r>
              <a:rPr lang="es-EC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Campanoni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P. y Peter N, 2005).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128323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CA34212E-2115-4D91-9E66-016F56890712}"/>
              </a:ext>
            </a:extLst>
          </p:cNvPr>
          <p:cNvSpPr txBox="1"/>
          <p:nvPr/>
        </p:nvSpPr>
        <p:spPr>
          <a:xfrm>
            <a:off x="5641144" y="293311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734019D3-FBB3-4D6E-9C2C-83DB634F51E3}"/>
              </a:ext>
            </a:extLst>
          </p:cNvPr>
          <p:cNvSpPr txBox="1"/>
          <p:nvPr/>
        </p:nvSpPr>
        <p:spPr>
          <a:xfrm>
            <a:off x="255605" y="233234"/>
            <a:ext cx="3418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Morfométricas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9CFE9561-B241-4D5E-87FD-C0D79ACB3E4B}"/>
              </a:ext>
            </a:extLst>
          </p:cNvPr>
          <p:cNvSpPr txBox="1"/>
          <p:nvPr/>
        </p:nvSpPr>
        <p:spPr>
          <a:xfrm>
            <a:off x="354079" y="701492"/>
            <a:ext cx="318761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Diámetro del cuello de la raíz. 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="" xmlns:a16="http://schemas.microsoft.com/office/drawing/2014/main" id="{5000E5F5-B0A2-499C-9172-2C0DCFA66908}"/>
              </a:ext>
            </a:extLst>
          </p:cNvPr>
          <p:cNvSpPr/>
          <p:nvPr/>
        </p:nvSpPr>
        <p:spPr>
          <a:xfrm>
            <a:off x="8956855" y="1025027"/>
            <a:ext cx="302283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Según (Mero O. </a:t>
            </a:r>
            <a:r>
              <a:rPr lang="es-EC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Cuasquer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E. García L, 2017), quienes probaron mayores concentraciones que en este estudio de AIB  4, 6 y 8gr.l-1  en palo santo (Bursera graveolens), donde se inhibe la presencia de raíces en las estacas, pero sí la generación de  callos</a:t>
            </a:r>
            <a:endParaRPr lang="es-EC" sz="1400" dirty="0"/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B333A0DE-B9C9-48A1-92DB-ED4A079A6CD1}"/>
              </a:ext>
            </a:extLst>
          </p:cNvPr>
          <p:cNvSpPr/>
          <p:nvPr/>
        </p:nvSpPr>
        <p:spPr>
          <a:xfrm>
            <a:off x="6860677" y="3571934"/>
            <a:ext cx="2870200" cy="739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8" name="Título 1">
            <a:extLst>
              <a:ext uri="{FF2B5EF4-FFF2-40B4-BE49-F238E27FC236}">
                <a16:creationId xmlns="" xmlns:a16="http://schemas.microsoft.com/office/drawing/2014/main" id="{77B3C537-D6DE-4190-ABA3-46BDF1A59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1145" y="0"/>
            <a:ext cx="6124150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RESULTADOS Y DISCUSIÓN </a:t>
            </a:r>
          </a:p>
        </p:txBody>
      </p:sp>
      <p:pic>
        <p:nvPicPr>
          <p:cNvPr id="27" name="Imagen 26"/>
          <p:cNvPicPr/>
          <p:nvPr/>
        </p:nvPicPr>
        <p:blipFill rotWithShape="1">
          <a:blip r:embed="rId4"/>
          <a:srcRect l="39545" t="36828" r="24813" b="28154"/>
          <a:stretch/>
        </p:blipFill>
        <p:spPr bwMode="auto">
          <a:xfrm>
            <a:off x="4530936" y="671825"/>
            <a:ext cx="3788816" cy="27909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005326"/>
              </p:ext>
            </p:extLst>
          </p:nvPr>
        </p:nvGraphicFramePr>
        <p:xfrm>
          <a:off x="354079" y="1086213"/>
          <a:ext cx="1957532" cy="52871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75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213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Fuente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89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Dosis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Hormona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Dosis*Hormona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8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Hormona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8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AIB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8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1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Hormona*Dosis</a:t>
                      </a:r>
                      <a:endParaRPr lang="es-EC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AIB</a:t>
                      </a:r>
                      <a:endParaRPr lang="es-EC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8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27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879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867163"/>
              </p:ext>
            </p:extLst>
          </p:nvPr>
        </p:nvGraphicFramePr>
        <p:xfrm>
          <a:off x="2300959" y="1090201"/>
          <a:ext cx="2180889" cy="52929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08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26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Diámetro del cuello raíz (mm)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21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89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31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7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92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0,71 ± 0,02 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7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0,37 ± 0,08 b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90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89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121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0,75 ± 0,06 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89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0,93 ± 0,05 b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67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0,63 ± 0,03 b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275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0,55 ± 0,03 b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1212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C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06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0,61 ± 0,03 b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06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0,27 ± 0,24 c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80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0,14 ± 0,19 c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06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0,47 ± 0,03 b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pic>
        <p:nvPicPr>
          <p:cNvPr id="30" name="Imagen 29"/>
          <p:cNvPicPr/>
          <p:nvPr/>
        </p:nvPicPr>
        <p:blipFill rotWithShape="1">
          <a:blip r:embed="rId5"/>
          <a:srcRect l="39716" t="36526" r="27867" b="28758"/>
          <a:stretch/>
        </p:blipFill>
        <p:spPr bwMode="auto">
          <a:xfrm>
            <a:off x="7689232" y="3462744"/>
            <a:ext cx="3850238" cy="2486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2225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CA34212E-2115-4D91-9E66-016F56890712}"/>
              </a:ext>
            </a:extLst>
          </p:cNvPr>
          <p:cNvSpPr txBox="1"/>
          <p:nvPr/>
        </p:nvSpPr>
        <p:spPr>
          <a:xfrm>
            <a:off x="5641144" y="293311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734019D3-FBB3-4D6E-9C2C-83DB634F51E3}"/>
              </a:ext>
            </a:extLst>
          </p:cNvPr>
          <p:cNvSpPr txBox="1"/>
          <p:nvPr/>
        </p:nvSpPr>
        <p:spPr>
          <a:xfrm>
            <a:off x="255605" y="233234"/>
            <a:ext cx="3418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Morfométricas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9CFE9561-B241-4D5E-87FD-C0D79ACB3E4B}"/>
              </a:ext>
            </a:extLst>
          </p:cNvPr>
          <p:cNvSpPr txBox="1"/>
          <p:nvPr/>
        </p:nvSpPr>
        <p:spPr>
          <a:xfrm>
            <a:off x="354079" y="701492"/>
            <a:ext cx="318761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Peso de la raíz. 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="" xmlns:a16="http://schemas.microsoft.com/office/drawing/2014/main" id="{5000E5F5-B0A2-499C-9172-2C0DCFA66908}"/>
              </a:ext>
            </a:extLst>
          </p:cNvPr>
          <p:cNvSpPr/>
          <p:nvPr/>
        </p:nvSpPr>
        <p:spPr>
          <a:xfrm>
            <a:off x="9105364" y="1244703"/>
            <a:ext cx="287432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Según (</a:t>
            </a:r>
            <a:r>
              <a:rPr lang="es-EC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Dardon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J. Aguirre J. Mina F., 2010)  que a dosis altas de AIB  2000ppm obtuvieron una buena biomasa radicular,  en </a:t>
            </a:r>
            <a:r>
              <a:rPr lang="es-EC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Jatropha curcas L. </a:t>
            </a:r>
            <a:endParaRPr lang="es-EC" sz="1400" i="1" dirty="0"/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B333A0DE-B9C9-48A1-92DB-ED4A079A6CD1}"/>
              </a:ext>
            </a:extLst>
          </p:cNvPr>
          <p:cNvSpPr/>
          <p:nvPr/>
        </p:nvSpPr>
        <p:spPr>
          <a:xfrm>
            <a:off x="6860677" y="3571934"/>
            <a:ext cx="2870200" cy="739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8" name="Título 1">
            <a:extLst>
              <a:ext uri="{FF2B5EF4-FFF2-40B4-BE49-F238E27FC236}">
                <a16:creationId xmlns="" xmlns:a16="http://schemas.microsoft.com/office/drawing/2014/main" id="{77B3C537-D6DE-4190-ABA3-46BDF1A59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1145" y="0"/>
            <a:ext cx="6124150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RESULTADOS Y DISCUSIÓN </a:t>
            </a:r>
          </a:p>
        </p:txBody>
      </p:sp>
      <p:graphicFrame>
        <p:nvGraphicFramePr>
          <p:cNvPr id="14" name="Tabla 13"/>
          <p:cNvGraphicFramePr>
            <a:graphicFrameLocks noGrp="1"/>
          </p:cNvGraphicFramePr>
          <p:nvPr/>
        </p:nvGraphicFramePr>
        <p:xfrm>
          <a:off x="354079" y="1086213"/>
          <a:ext cx="1957532" cy="52871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75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213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Fuente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89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Dosis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Hormona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Dosis*Hormona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8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Hormona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8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AIB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8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1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Hormona*Dosis</a:t>
                      </a:r>
                      <a:endParaRPr lang="es-EC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AIB</a:t>
                      </a:r>
                      <a:endParaRPr lang="es-EC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8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27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879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153253"/>
              </p:ext>
            </p:extLst>
          </p:nvPr>
        </p:nvGraphicFramePr>
        <p:xfrm>
          <a:off x="2356833" y="1103318"/>
          <a:ext cx="1532586" cy="5292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25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50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Peso raíz (gr)</a:t>
                      </a:r>
                      <a:endParaRPr lang="es-EC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3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89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7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1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7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4,41 ± 0,03 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92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4,37 ± 0,05 b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19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89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25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4,37± 0,20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31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5,06± 0,26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1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4,12 ± 0,35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6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4,09 ± 0,26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000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C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189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3,36 ± 0,25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31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2,91 ± 0,20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18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2,90 ± 0,31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931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3,25±0,10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pic>
        <p:nvPicPr>
          <p:cNvPr id="17" name="Imagen 16"/>
          <p:cNvPicPr/>
          <p:nvPr/>
        </p:nvPicPr>
        <p:blipFill rotWithShape="1">
          <a:blip r:embed="rId4"/>
          <a:srcRect l="40224" t="36224" r="23965" b="29362"/>
          <a:stretch/>
        </p:blipFill>
        <p:spPr bwMode="auto">
          <a:xfrm>
            <a:off x="4031444" y="719229"/>
            <a:ext cx="4236793" cy="2852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/>
          <p:cNvPicPr/>
          <p:nvPr/>
        </p:nvPicPr>
        <p:blipFill rotWithShape="1">
          <a:blip r:embed="rId5"/>
          <a:srcRect l="40054" t="36828" r="28038" b="29362"/>
          <a:stretch/>
        </p:blipFill>
        <p:spPr bwMode="auto">
          <a:xfrm>
            <a:off x="6409418" y="3622995"/>
            <a:ext cx="4629777" cy="21831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2164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CA34212E-2115-4D91-9E66-016F56890712}"/>
              </a:ext>
            </a:extLst>
          </p:cNvPr>
          <p:cNvSpPr txBox="1"/>
          <p:nvPr/>
        </p:nvSpPr>
        <p:spPr>
          <a:xfrm>
            <a:off x="5641144" y="293311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734019D3-FBB3-4D6E-9C2C-83DB634F51E3}"/>
              </a:ext>
            </a:extLst>
          </p:cNvPr>
          <p:cNvSpPr txBox="1"/>
          <p:nvPr/>
        </p:nvSpPr>
        <p:spPr>
          <a:xfrm>
            <a:off x="255605" y="233234"/>
            <a:ext cx="3418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Morfométricas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9CFE9561-B241-4D5E-87FD-C0D79ACB3E4B}"/>
              </a:ext>
            </a:extLst>
          </p:cNvPr>
          <p:cNvSpPr txBox="1"/>
          <p:nvPr/>
        </p:nvSpPr>
        <p:spPr>
          <a:xfrm>
            <a:off x="354079" y="701492"/>
            <a:ext cx="318761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Porcentaje de clorofila. 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="" xmlns:a16="http://schemas.microsoft.com/office/drawing/2014/main" id="{5000E5F5-B0A2-499C-9172-2C0DCFA66908}"/>
              </a:ext>
            </a:extLst>
          </p:cNvPr>
          <p:cNvSpPr/>
          <p:nvPr/>
        </p:nvSpPr>
        <p:spPr>
          <a:xfrm>
            <a:off x="9285668" y="701492"/>
            <a:ext cx="27572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El contenido de clorofila, tiene una estrecha relación con el bienestar de las plantas, cabe indicar que el incremento en el porcentaje de clorofila aumenta también en la planta, debido principalmente a que éstas mejoran su capacidad de absorber los nutrientes (Vaca I. y Landázuri P, 2013)</a:t>
            </a:r>
            <a:endParaRPr lang="es-EC" sz="1400" dirty="0"/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B333A0DE-B9C9-48A1-92DB-ED4A079A6CD1}"/>
              </a:ext>
            </a:extLst>
          </p:cNvPr>
          <p:cNvSpPr/>
          <p:nvPr/>
        </p:nvSpPr>
        <p:spPr>
          <a:xfrm>
            <a:off x="6860677" y="3571934"/>
            <a:ext cx="2870200" cy="739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8" name="Título 1">
            <a:extLst>
              <a:ext uri="{FF2B5EF4-FFF2-40B4-BE49-F238E27FC236}">
                <a16:creationId xmlns="" xmlns:a16="http://schemas.microsoft.com/office/drawing/2014/main" id="{77B3C537-D6DE-4190-ABA3-46BDF1A59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1145" y="0"/>
            <a:ext cx="6124150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RESULTADOS Y DISCUSIÓN </a:t>
            </a:r>
          </a:p>
        </p:txBody>
      </p:sp>
      <p:graphicFrame>
        <p:nvGraphicFramePr>
          <p:cNvPr id="14" name="Tabla 13"/>
          <p:cNvGraphicFramePr>
            <a:graphicFrameLocks noGrp="1"/>
          </p:cNvGraphicFramePr>
          <p:nvPr/>
        </p:nvGraphicFramePr>
        <p:xfrm>
          <a:off x="354079" y="1086213"/>
          <a:ext cx="1957532" cy="52871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75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213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Fuente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89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Dosis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Hormona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Dosis*Hormona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8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Hormona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8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AIB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8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1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Hormona*Dosis</a:t>
                      </a:r>
                      <a:endParaRPr lang="es-EC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AIB</a:t>
                      </a:r>
                      <a:endParaRPr lang="es-EC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8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27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879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gr/lt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13" marR="35313" marT="0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969116"/>
              </p:ext>
            </p:extLst>
          </p:nvPr>
        </p:nvGraphicFramePr>
        <p:xfrm>
          <a:off x="2314475" y="1085738"/>
          <a:ext cx="2025705" cy="53313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57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175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Clorofila</a:t>
                      </a:r>
                      <a:r>
                        <a:rPr lang="es-EC" sz="12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EC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76" marR="29176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39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76" marR="29176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1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76" marR="29176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1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76" marR="29176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08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76" marR="29176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39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6,17 ± 0,17 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76" marR="29176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39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5,03 ± 0,13 b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76" marR="29176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78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76" marR="29176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1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76" marR="29176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39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6,03 ±0,33 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76" marR="29176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9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6,83 ±0,06 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76" marR="29176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31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6,31 ±0,21 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76" marR="29176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4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5,50 ±0,34 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76" marR="29176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25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76" marR="29176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06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6,42 ±0.14 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76" marR="29176" marT="0" marB="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318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3,48 ±0,37 b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76" marR="29176" marT="0" marB="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931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5,74 ±0,26 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76" marR="29176" marT="0" marB="0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92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4,50 ±0,39 b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76" marR="29176" marT="0" marB="0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pic>
        <p:nvPicPr>
          <p:cNvPr id="15" name="Imagen 14"/>
          <p:cNvPicPr/>
          <p:nvPr/>
        </p:nvPicPr>
        <p:blipFill rotWithShape="1">
          <a:blip r:embed="rId4"/>
          <a:srcRect l="39884" t="36828" r="26341" b="29060"/>
          <a:stretch/>
        </p:blipFill>
        <p:spPr bwMode="auto">
          <a:xfrm>
            <a:off x="7173532" y="3653932"/>
            <a:ext cx="4183298" cy="21526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16"/>
          <p:cNvPicPr/>
          <p:nvPr/>
        </p:nvPicPr>
        <p:blipFill rotWithShape="1">
          <a:blip r:embed="rId5"/>
          <a:srcRect l="40224" t="34716" r="23795" b="28758"/>
          <a:stretch/>
        </p:blipFill>
        <p:spPr bwMode="auto">
          <a:xfrm>
            <a:off x="4536243" y="969070"/>
            <a:ext cx="4569119" cy="23063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7716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CA34212E-2115-4D91-9E66-016F56890712}"/>
              </a:ext>
            </a:extLst>
          </p:cNvPr>
          <p:cNvSpPr txBox="1"/>
          <p:nvPr/>
        </p:nvSpPr>
        <p:spPr>
          <a:xfrm>
            <a:off x="5641144" y="293311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134B5450-39AA-450F-A083-27CD9007616C}"/>
              </a:ext>
            </a:extLst>
          </p:cNvPr>
          <p:cNvSpPr txBox="1"/>
          <p:nvPr/>
        </p:nvSpPr>
        <p:spPr>
          <a:xfrm>
            <a:off x="354079" y="701492"/>
            <a:ext cx="317691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foliar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734019D3-FBB3-4D6E-9C2C-83DB634F51E3}"/>
              </a:ext>
            </a:extLst>
          </p:cNvPr>
          <p:cNvSpPr txBox="1"/>
          <p:nvPr/>
        </p:nvSpPr>
        <p:spPr>
          <a:xfrm>
            <a:off x="212210" y="301382"/>
            <a:ext cx="3418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Químicas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2F05E511-8C58-43CE-8991-BAA9D7D6C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1145" y="0"/>
            <a:ext cx="6124150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RESULTADOS Y DISCUSIÓN 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511251"/>
              </p:ext>
            </p:extLst>
          </p:nvPr>
        </p:nvGraphicFramePr>
        <p:xfrm>
          <a:off x="1174324" y="1610690"/>
          <a:ext cx="4466819" cy="24842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14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117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117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117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47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FUENTE 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(%N)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(%P)</a:t>
                      </a:r>
                      <a:endParaRPr lang="es-EC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(%K)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6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AIB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4,19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0,38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1,47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7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4,44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0,39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1,52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7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TESTIGO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3,94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0,18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1,53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Imagen 8"/>
          <p:cNvPicPr/>
          <p:nvPr/>
        </p:nvPicPr>
        <p:blipFill rotWithShape="1">
          <a:blip r:embed="rId4"/>
          <a:srcRect l="42407" t="37936" r="42321" b="35375"/>
          <a:stretch/>
        </p:blipFill>
        <p:spPr bwMode="auto">
          <a:xfrm>
            <a:off x="6555544" y="1086213"/>
            <a:ext cx="3438462" cy="3846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0170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INTRODUCCIÓN </a:t>
            </a:r>
          </a:p>
        </p:txBody>
      </p:sp>
      <p:pic>
        <p:nvPicPr>
          <p:cNvPr id="17" name="Imagen 16"/>
          <p:cNvPicPr/>
          <p:nvPr/>
        </p:nvPicPr>
        <p:blipFill rotWithShape="1">
          <a:blip r:embed="rId4"/>
          <a:srcRect l="52274" t="23244" r="6823" b="7627"/>
          <a:stretch/>
        </p:blipFill>
        <p:spPr bwMode="auto">
          <a:xfrm>
            <a:off x="891392" y="1024742"/>
            <a:ext cx="3010907" cy="38949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65127B3B-860B-472E-8D1E-25365496D9D4}"/>
              </a:ext>
            </a:extLst>
          </p:cNvPr>
          <p:cNvSpPr/>
          <p:nvPr/>
        </p:nvSpPr>
        <p:spPr>
          <a:xfrm>
            <a:off x="5272985" y="740970"/>
            <a:ext cx="4734024" cy="17993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Hilsea Invesment Limited es una de las fincas en la provincia de </a:t>
            </a: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MX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ichincha </a:t>
            </a: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mayor produce esta flor y exporta. </a:t>
            </a:r>
          </a:p>
        </p:txBody>
      </p:sp>
      <p:sp>
        <p:nvSpPr>
          <p:cNvPr id="20" name="Flecha: hacia la izquierda 12">
            <a:extLst>
              <a:ext uri="{FF2B5EF4-FFF2-40B4-BE49-F238E27FC236}">
                <a16:creationId xmlns="" xmlns:a16="http://schemas.microsoft.com/office/drawing/2014/main" id="{85F9EDA1-961F-4B4A-B49D-7B03803AB38C}"/>
              </a:ext>
            </a:extLst>
          </p:cNvPr>
          <p:cNvSpPr/>
          <p:nvPr/>
        </p:nvSpPr>
        <p:spPr>
          <a:xfrm>
            <a:off x="3024832" y="2165285"/>
            <a:ext cx="4370231" cy="3583855"/>
          </a:xfrm>
          <a:prstGeom prst="lef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 finca tienes sus propias variedades como son la OVER TIME, G036, G035 entre otras </a:t>
            </a:r>
          </a:p>
          <a:p>
            <a:pPr algn="just"/>
            <a:endParaRPr lang="es-MX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lecha: a la derecha 11">
            <a:extLst>
              <a:ext uri="{FF2B5EF4-FFF2-40B4-BE49-F238E27FC236}">
                <a16:creationId xmlns="" xmlns:a16="http://schemas.microsoft.com/office/drawing/2014/main" id="{06D1620E-4DC4-4AFC-81EF-3BE88BBCA9E5}"/>
              </a:ext>
            </a:extLst>
          </p:cNvPr>
          <p:cNvSpPr/>
          <p:nvPr/>
        </p:nvSpPr>
        <p:spPr>
          <a:xfrm>
            <a:off x="7783257" y="2165284"/>
            <a:ext cx="4370231" cy="3583856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variedad OVER TIME es la que presenta mayores características que las demás en tanto al porcentaje de producción. </a:t>
            </a:r>
          </a:p>
        </p:txBody>
      </p:sp>
    </p:spTree>
    <p:extLst>
      <p:ext uri="{BB962C8B-B14F-4D97-AF65-F5344CB8AC3E}">
        <p14:creationId xmlns:p14="http://schemas.microsoft.com/office/powerpoint/2010/main" val="2024548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CA34212E-2115-4D91-9E66-016F56890712}"/>
              </a:ext>
            </a:extLst>
          </p:cNvPr>
          <p:cNvSpPr txBox="1"/>
          <p:nvPr/>
        </p:nvSpPr>
        <p:spPr>
          <a:xfrm>
            <a:off x="5641144" y="293311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134B5450-39AA-450F-A083-27CD9007616C}"/>
              </a:ext>
            </a:extLst>
          </p:cNvPr>
          <p:cNvSpPr txBox="1"/>
          <p:nvPr/>
        </p:nvSpPr>
        <p:spPr>
          <a:xfrm>
            <a:off x="354079" y="701492"/>
            <a:ext cx="317691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19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2F05E511-8C58-43CE-8991-BAA9D7D6C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1145" y="0"/>
            <a:ext cx="6124150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RESULTADOS Y DISCUSIÓN 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35578"/>
              </p:ext>
            </p:extLst>
          </p:nvPr>
        </p:nvGraphicFramePr>
        <p:xfrm>
          <a:off x="244802" y="514893"/>
          <a:ext cx="8293892" cy="61691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07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616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4281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086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86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Fuente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Supervivencia (%)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Número de brotes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Número de esquejes 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74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Dosis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C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Hormona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C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Dosis*Hormona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C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C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C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C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C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BAP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C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C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C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gr/lt</a:t>
                      </a:r>
                      <a:endParaRPr lang="es-EC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3,34 ± 1,24 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26,69 ± 1,59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 gr/lt</a:t>
                      </a:r>
                      <a:endParaRPr lang="es-EC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95,79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3,63 ± 1,24  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26,25 ± 1,69 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0,075 gr/lt</a:t>
                      </a:r>
                      <a:endParaRPr lang="es-EC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3,46 ± 1,14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28,31 ± 2,32 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 gr/lt</a:t>
                      </a:r>
                      <a:endParaRPr lang="es-EC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96,83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3,10 ± 0,97  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27,72 ± 2,06 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ZEA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C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C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C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gr/lt</a:t>
                      </a:r>
                      <a:endParaRPr lang="es-EC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3,56 ± 1,39 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27,61 ± 1,70 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 gr/lt</a:t>
                      </a:r>
                      <a:endParaRPr lang="es-EC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97,92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3,72 ± 2,52 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25,14 ± 1,66 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0,075 gr/lt</a:t>
                      </a:r>
                      <a:endParaRPr lang="es-EC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80,21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2,71 ± 1,02 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27,97 ± 1,99 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 gr/lt</a:t>
                      </a:r>
                      <a:endParaRPr lang="es-EC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92,71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3,55 ± 1,46 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25,86 ± 1,75 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AS.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gr/lt</a:t>
                      </a:r>
                      <a:endParaRPr lang="es-EC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3,69 ± 1,64 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27,53 ± 1,94 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 gr/lt</a:t>
                      </a:r>
                      <a:endParaRPr lang="es-EC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97,92 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3,31 ± 1,79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28,11 ± 1,92 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0,075 gr/lt</a:t>
                      </a:r>
                      <a:endParaRPr lang="es-EC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96,88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3,29 ± 1,65 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26,92 ± 1,76 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 gr/lt</a:t>
                      </a:r>
                      <a:endParaRPr lang="es-EC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97,92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3,75 ± 1,19 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21,11 ± 1,22  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71" marR="37571" marT="0" marB="0" anchor="b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5000E5F5-B0A2-499C-9172-2C0DCFA66908}"/>
              </a:ext>
            </a:extLst>
          </p:cNvPr>
          <p:cNvSpPr/>
          <p:nvPr/>
        </p:nvSpPr>
        <p:spPr>
          <a:xfrm>
            <a:off x="8956856" y="893852"/>
            <a:ext cx="27191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Según (Hoyos J. </a:t>
            </a:r>
            <a:r>
              <a:rPr lang="es-EC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Crispulo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R. y Velazco R, 2008) quienes establecen relaciones entre auxinas y citoquininas 1:1,  encontrando  un  mayor número de brotes en plátano in vitro</a:t>
            </a:r>
            <a:endParaRPr lang="es-EC" sz="1400" dirty="0"/>
          </a:p>
        </p:txBody>
      </p:sp>
      <p:sp>
        <p:nvSpPr>
          <p:cNvPr id="4" name="Rectángulo 3"/>
          <p:cNvSpPr/>
          <p:nvPr/>
        </p:nvSpPr>
        <p:spPr>
          <a:xfrm>
            <a:off x="9046151" y="2933114"/>
            <a:ext cx="271914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Esto se ha comprobado en la aplicación  de 2gr.l-1 de BAP en tallos de rosa, actuando eficazmente en la ruptura de la dominancia apical e induciendo a la formación de yemas no apicales. (</a:t>
            </a:r>
            <a:r>
              <a:rPr lang="es-EC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Cardenas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R, 2006); 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73620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CA34212E-2115-4D91-9E66-016F56890712}"/>
              </a:ext>
            </a:extLst>
          </p:cNvPr>
          <p:cNvSpPr txBox="1"/>
          <p:nvPr/>
        </p:nvSpPr>
        <p:spPr>
          <a:xfrm>
            <a:off x="5641144" y="293311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134B5450-39AA-450F-A083-27CD9007616C}"/>
              </a:ext>
            </a:extLst>
          </p:cNvPr>
          <p:cNvSpPr txBox="1"/>
          <p:nvPr/>
        </p:nvSpPr>
        <p:spPr>
          <a:xfrm>
            <a:off x="354079" y="701492"/>
            <a:ext cx="317691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foliar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734019D3-FBB3-4D6E-9C2C-83DB634F51E3}"/>
              </a:ext>
            </a:extLst>
          </p:cNvPr>
          <p:cNvSpPr txBox="1"/>
          <p:nvPr/>
        </p:nvSpPr>
        <p:spPr>
          <a:xfrm>
            <a:off x="212210" y="301382"/>
            <a:ext cx="3418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Químicas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2F05E511-8C58-43CE-8991-BAA9D7D6C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1145" y="0"/>
            <a:ext cx="6124150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RESULTADOS Y DISCUSIÓN </a:t>
            </a:r>
          </a:p>
        </p:txBody>
      </p:sp>
      <p:pic>
        <p:nvPicPr>
          <p:cNvPr id="9" name="Imagen 8"/>
          <p:cNvPicPr/>
          <p:nvPr/>
        </p:nvPicPr>
        <p:blipFill rotWithShape="1">
          <a:blip r:embed="rId4"/>
          <a:srcRect l="42407" t="37936" r="42321" b="35375"/>
          <a:stretch/>
        </p:blipFill>
        <p:spPr bwMode="auto">
          <a:xfrm>
            <a:off x="6555544" y="1086213"/>
            <a:ext cx="3438462" cy="3846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298041"/>
              </p:ext>
            </p:extLst>
          </p:nvPr>
        </p:nvGraphicFramePr>
        <p:xfrm>
          <a:off x="929626" y="1497983"/>
          <a:ext cx="4402227" cy="25867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89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18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957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57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1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FUENTE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(%N)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(%P)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(%K)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3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BAP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1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ZEATINA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1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ADENINA S.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1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 + AUXINA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1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TESTIGO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4032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5DDE52BB-619B-4904-AE3A-F07AAB8699BB}"/>
              </a:ext>
            </a:extLst>
          </p:cNvPr>
          <p:cNvSpPr txBox="1">
            <a:spLocks/>
          </p:cNvSpPr>
          <p:nvPr/>
        </p:nvSpPr>
        <p:spPr>
          <a:xfrm>
            <a:off x="7395063" y="0"/>
            <a:ext cx="4370231" cy="446579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429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6858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0287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200" i="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CONCLUSIONES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D3E6AB72-D0CB-428D-8068-E9D6C88C34AE}"/>
              </a:ext>
            </a:extLst>
          </p:cNvPr>
          <p:cNvSpPr txBox="1"/>
          <p:nvPr/>
        </p:nvSpPr>
        <p:spPr>
          <a:xfrm>
            <a:off x="1075633" y="1085403"/>
            <a:ext cx="10096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aplicación de Ácido Indol Butírico en plántulas de  Gypsophila paniculata en dosis de 2 gr.l-1  presentaron el mayor incremento en el diámetro del cuello de la raíz con una media de 0,93cm.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aplicaciones de Ácido Indol Butírico fueron más eficientes en las variables como supervivencia (100%), clorofila (6,17 ± 0,17) y en peso de la raíz (4,41 ± 0,03), en comparación a las aplicaciones con Ácido Naftalein Acético.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demostró que la citoquinina BAP a una dosis de 0,075 gr.l-1 presentó una diferencia de 1,61 esquejes con relación al testigo matemáticamente hablando.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combinación de auxinas con citoquininas en el análisis foliar presentaron un incremento en la  absorción de nutrientes, con relación al testigo.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52190AF-F70C-4ED7-8D17-2CDB4D590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055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5DDE52BB-619B-4904-AE3A-F07AAB8699BB}"/>
              </a:ext>
            </a:extLst>
          </p:cNvPr>
          <p:cNvSpPr txBox="1">
            <a:spLocks/>
          </p:cNvSpPr>
          <p:nvPr/>
        </p:nvSpPr>
        <p:spPr>
          <a:xfrm>
            <a:off x="7141029" y="0"/>
            <a:ext cx="4624265" cy="446579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429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6858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0287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200" i="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RECOMENDACIONES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EF905FC0-FD2E-4C35-924B-86E339B73876}"/>
              </a:ext>
            </a:extLst>
          </p:cNvPr>
          <p:cNvSpPr/>
          <p:nvPr/>
        </p:nvSpPr>
        <p:spPr>
          <a:xfrm>
            <a:off x="913318" y="992546"/>
            <a:ext cx="1036536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recomienda utilizar las aplicaciones de AIB  a una dosis de 2gr.l-1 ya que se obtuvo un aumento del diámetro del cuello de la raíz de 0,93cm y para la producción de esquejes,  la aplicación de BAP a una dosis de 0,075 gr.l-1 ya que  obtuvo un diferencia en la producción frente a las condiciones de manejo de 1,61 esquejes por planta, con relación al testigo.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Ajustar  la formulación y dosificación en la fertilización  en  el cultivo de Gypsophila en propagación, principalmente en  fósforo y potasio, ya que estos presentan deficiencia y exceso respectivamente.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Realizar aplicaciones al mismo tiempo tanto de auxinas como citoquininas para que la planta no entre en estrés en las diferentes aplicaciones y conocer los rangos de toxicidad de cada regulador de crecimiento.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Establecer la edad de la planta madre para la aplicación de auxinas y citoquininas, de donde provienen los esquejes, ya que una planta madre vieja soporta de mejor manera  altas dosis de reguladores de crecimiento con relación a una planta madre joven que es más sensible.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10512F7-EAF6-4510-B86E-A8BFBA19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279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77DF0862-BBCE-4DAA-98CE-C153B6252D11}"/>
              </a:ext>
            </a:extLst>
          </p:cNvPr>
          <p:cNvSpPr txBox="1"/>
          <p:nvPr/>
        </p:nvSpPr>
        <p:spPr>
          <a:xfrm>
            <a:off x="3617291" y="2126772"/>
            <a:ext cx="561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GRACIAS!!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757B8FF9-8BFD-493D-B2BB-828ECD3D3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219" y="359893"/>
            <a:ext cx="2354049" cy="246469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E825034-A9A2-42A4-9781-3BC1702A4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759" y="3142435"/>
            <a:ext cx="4414099" cy="152199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D3C3EFCB-DA16-48F5-A8E1-675FED6BBAFD}"/>
              </a:ext>
            </a:extLst>
          </p:cNvPr>
          <p:cNvSpPr txBox="1">
            <a:spLocks/>
          </p:cNvSpPr>
          <p:nvPr/>
        </p:nvSpPr>
        <p:spPr>
          <a:xfrm>
            <a:off x="7141029" y="0"/>
            <a:ext cx="4624265" cy="446579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429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6858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0287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200" i="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AGRADECIMIENTOS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DB2F7BB3-3FD1-48EC-B96E-562A26CED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Resultado de imagen para hilsea investments limit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076" name="Picture 4" descr="HILSEA INVESTMENTS LIMIT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24" y="3277721"/>
            <a:ext cx="5691808" cy="177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715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INTRODUCCIÓN 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055909036"/>
              </p:ext>
            </p:extLst>
          </p:nvPr>
        </p:nvGraphicFramePr>
        <p:xfrm>
          <a:off x="2218342" y="1184856"/>
          <a:ext cx="6738513" cy="4605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ángulo 4"/>
          <p:cNvSpPr/>
          <p:nvPr/>
        </p:nvSpPr>
        <p:spPr>
          <a:xfrm>
            <a:off x="412124" y="309260"/>
            <a:ext cx="2691684" cy="3346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Protocolo de propagación</a:t>
            </a:r>
          </a:p>
        </p:txBody>
      </p:sp>
      <p:pic>
        <p:nvPicPr>
          <p:cNvPr id="12" name="Picture 2" descr="In vitr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52" y="1068863"/>
            <a:ext cx="1049625" cy="162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Resultado de imagen para cuarto fri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23" y="3120702"/>
            <a:ext cx="1607707" cy="90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22761" y="-178207"/>
            <a:ext cx="1032419" cy="183541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264" y="798491"/>
            <a:ext cx="1214162" cy="16188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137" y="2565483"/>
            <a:ext cx="1511079" cy="201477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209" y="4378058"/>
            <a:ext cx="1178416" cy="157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50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PROBLEMA </a:t>
            </a:r>
          </a:p>
        </p:txBody>
      </p:sp>
      <p:sp>
        <p:nvSpPr>
          <p:cNvPr id="12" name="Flecha: a la derecha 11">
            <a:extLst>
              <a:ext uri="{FF2B5EF4-FFF2-40B4-BE49-F238E27FC236}">
                <a16:creationId xmlns="" xmlns:a16="http://schemas.microsoft.com/office/drawing/2014/main" id="{06D1620E-4DC4-4AFC-81EF-3BE88BBCA9E5}"/>
              </a:ext>
            </a:extLst>
          </p:cNvPr>
          <p:cNvSpPr/>
          <p:nvPr/>
        </p:nvSpPr>
        <p:spPr>
          <a:xfrm>
            <a:off x="6459793" y="2048799"/>
            <a:ext cx="4370231" cy="3583856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Baja productividad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Altas cantidades de plantas madres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Disminución en la rentabilidad</a:t>
            </a:r>
          </a:p>
        </p:txBody>
      </p:sp>
      <p:sp>
        <p:nvSpPr>
          <p:cNvPr id="13" name="Flecha: hacia la izquierda 12">
            <a:extLst>
              <a:ext uri="{FF2B5EF4-FFF2-40B4-BE49-F238E27FC236}">
                <a16:creationId xmlns="" xmlns:a16="http://schemas.microsoft.com/office/drawing/2014/main" id="{85F9EDA1-961F-4B4A-B49D-7B03803AB38C}"/>
              </a:ext>
            </a:extLst>
          </p:cNvPr>
          <p:cNvSpPr/>
          <p:nvPr/>
        </p:nvSpPr>
        <p:spPr>
          <a:xfrm>
            <a:off x="1361977" y="2048800"/>
            <a:ext cx="4370231" cy="3583855"/>
          </a:xfrm>
          <a:prstGeom prst="lef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Falta de conocimiento en el uso de reguladores de crecimiento.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Edad de la planta madre.</a:t>
            </a:r>
          </a:p>
          <a:p>
            <a:pPr algn="just"/>
            <a:endParaRPr lang="es-MX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65127B3B-860B-472E-8D1E-25365496D9D4}"/>
              </a:ext>
            </a:extLst>
          </p:cNvPr>
          <p:cNvSpPr/>
          <p:nvPr/>
        </p:nvSpPr>
        <p:spPr>
          <a:xfrm>
            <a:off x="3715292" y="827491"/>
            <a:ext cx="4734024" cy="17993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</a:t>
            </a:r>
            <a:r>
              <a:rPr lang="es-MX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propagación del cultivo de </a:t>
            </a:r>
            <a:r>
              <a:rPr lang="es-MX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Gypsophila panícula; </a:t>
            </a: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necesita grandes extensiones de terreno ya que la eficiencia de las plantas madres es baja.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135FEFEC-BE8C-4C78-84BC-496ACCEF7D0A}"/>
              </a:ext>
            </a:extLst>
          </p:cNvPr>
          <p:cNvSpPr txBox="1"/>
          <p:nvPr/>
        </p:nvSpPr>
        <p:spPr>
          <a:xfrm>
            <a:off x="3167372" y="4765265"/>
            <a:ext cx="1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CAUSAS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2F97C8F4-65AA-43EB-947E-3F26EE005C46}"/>
              </a:ext>
            </a:extLst>
          </p:cNvPr>
          <p:cNvSpPr txBox="1"/>
          <p:nvPr/>
        </p:nvSpPr>
        <p:spPr>
          <a:xfrm>
            <a:off x="7705804" y="4726701"/>
            <a:ext cx="1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EFECTOS</a:t>
            </a:r>
          </a:p>
        </p:txBody>
      </p:sp>
      <p:pic>
        <p:nvPicPr>
          <p:cNvPr id="13316" name="Picture 4" descr="Imagen relacionada">
            <a:extLst>
              <a:ext uri="{FF2B5EF4-FFF2-40B4-BE49-F238E27FC236}">
                <a16:creationId xmlns="" xmlns:a16="http://schemas.microsoft.com/office/drawing/2014/main" id="{6784C686-58C8-4FF2-9F34-0FBE004FE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852" y="891315"/>
            <a:ext cx="2017148" cy="201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scontent.fgye7-1.fna.fbcdn.net/v/t1.15752-9/47382908_757050487982246_8540723144485240832_n.png?_nc_cat=107&amp;_nc_ht=scontent.fgye7-1.fna&amp;oh=45ccf04c454f028c5f4993a24f1b1417&amp;oe=5CB0D9C8">
            <a:extLst>
              <a:ext uri="{FF2B5EF4-FFF2-40B4-BE49-F238E27FC236}">
                <a16:creationId xmlns="" xmlns:a16="http://schemas.microsoft.com/office/drawing/2014/main" id="{61694DF1-C28B-4DC8-A663-0E7B1AA0C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" t="6098" r="-679"/>
          <a:stretch/>
        </p:blipFill>
        <p:spPr bwMode="auto">
          <a:xfrm>
            <a:off x="210502" y="609703"/>
            <a:ext cx="2134925" cy="201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191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OBJETIVOS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E2E15810-9CAC-48ED-B8FF-3917088177C2}"/>
              </a:ext>
            </a:extLst>
          </p:cNvPr>
          <p:cNvSpPr txBox="1"/>
          <p:nvPr/>
        </p:nvSpPr>
        <p:spPr>
          <a:xfrm>
            <a:off x="763174" y="1840463"/>
            <a:ext cx="35134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</a:t>
            </a:r>
          </a:p>
          <a:p>
            <a:pPr algn="just"/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Establecer un sistema de propagación y producción de esquejes de la variedad Over time (Gypsophila paniculata) mediante el uso de reguladores de crecimiento.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s-MX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1044F725-2AA2-453B-A417-5CEE3485B55C}"/>
              </a:ext>
            </a:extLst>
          </p:cNvPr>
          <p:cNvSpPr txBox="1"/>
          <p:nvPr/>
        </p:nvSpPr>
        <p:spPr>
          <a:xfrm>
            <a:off x="4858057" y="1285921"/>
            <a:ext cx="69072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</a:p>
          <a:p>
            <a:pPr algn="just"/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la dosis entre Ácido naftalein acético (ANA) e Ácido indolbutírico (AIB) en la fase de siembra en cascajo, para incrementar el diámetro del cuello de la raíz. 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Establecer la dosis entre Benziladenina (BAP), Adenina sulfato y zeatina en la fase de pinchado y cosecha, para incrementar el número de esquejes por planta.</a:t>
            </a:r>
          </a:p>
        </p:txBody>
      </p:sp>
    </p:spTree>
    <p:extLst>
      <p:ext uri="{BB962C8B-B14F-4D97-AF65-F5344CB8AC3E}">
        <p14:creationId xmlns:p14="http://schemas.microsoft.com/office/powerpoint/2010/main" val="2409831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HIPÓTESIS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E2675882-E680-4C37-9F95-B3FA9C09F830}"/>
              </a:ext>
            </a:extLst>
          </p:cNvPr>
          <p:cNvSpPr txBox="1"/>
          <p:nvPr/>
        </p:nvSpPr>
        <p:spPr>
          <a:xfrm>
            <a:off x="1611363" y="2413337"/>
            <a:ext cx="9383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H1. “El uso de reguladores de crecimiento es una alternativa para propagación y producción de esquejes de Gypsophila paniculata”.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098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761CE56D-A387-41FD-829D-56FC0DEECDD3}"/>
              </a:ext>
            </a:extLst>
          </p:cNvPr>
          <p:cNvSpPr txBox="1"/>
          <p:nvPr/>
        </p:nvSpPr>
        <p:spPr>
          <a:xfrm>
            <a:off x="520504" y="621234"/>
            <a:ext cx="4529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Ubicación del lugar de investigación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2C46A269-268E-46AA-BB3F-19DB786FBAB4}"/>
              </a:ext>
            </a:extLst>
          </p:cNvPr>
          <p:cNvSpPr txBox="1"/>
          <p:nvPr/>
        </p:nvSpPr>
        <p:spPr>
          <a:xfrm>
            <a:off x="1242338" y="3484751"/>
            <a:ext cx="3929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Fuente: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Earth, (2017)</a:t>
            </a:r>
            <a:endParaRPr lang="es-MX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11BD966D-6412-4B97-A5B6-B6852E9A4C1A}"/>
              </a:ext>
            </a:extLst>
          </p:cNvPr>
          <p:cNvSpPr txBox="1"/>
          <p:nvPr/>
        </p:nvSpPr>
        <p:spPr>
          <a:xfrm>
            <a:off x="6979270" y="5686587"/>
            <a:ext cx="3929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Fuente: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Earth, (2017)</a:t>
            </a:r>
            <a:endParaRPr lang="es-MX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B410F7C6-2CEF-4402-91BD-E2E54A76F66E}"/>
              </a:ext>
            </a:extLst>
          </p:cNvPr>
          <p:cNvSpPr txBox="1"/>
          <p:nvPr/>
        </p:nvSpPr>
        <p:spPr>
          <a:xfrm>
            <a:off x="6579431" y="1022289"/>
            <a:ext cx="56125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Provincia: Pichincha</a:t>
            </a:r>
          </a:p>
          <a:p>
            <a:pPr>
              <a:lnSpc>
                <a:spcPct val="150000"/>
              </a:lnSpc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Cantón: Quito</a:t>
            </a:r>
          </a:p>
          <a:p>
            <a:pPr>
              <a:lnSpc>
                <a:spcPct val="150000"/>
              </a:lnSpc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Parroquia: El Quinche</a:t>
            </a:r>
          </a:p>
          <a:p>
            <a:pPr>
              <a:lnSpc>
                <a:spcPct val="150000"/>
              </a:lnSpc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Sector: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Santo Domingo de </a:t>
            </a: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los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Duques S/N,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189EF4B9-C1BA-415F-BEF4-23A051B7BC4F}"/>
              </a:ext>
            </a:extLst>
          </p:cNvPr>
          <p:cNvSpPr/>
          <p:nvPr/>
        </p:nvSpPr>
        <p:spPr>
          <a:xfrm>
            <a:off x="3590811" y="3141122"/>
            <a:ext cx="2067952" cy="287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Fase de Campo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23FF12C5-B1E4-427D-AE5E-3AF17AC26782}"/>
              </a:ext>
            </a:extLst>
          </p:cNvPr>
          <p:cNvSpPr/>
          <p:nvPr/>
        </p:nvSpPr>
        <p:spPr>
          <a:xfrm>
            <a:off x="8374752" y="5346275"/>
            <a:ext cx="2991162" cy="265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Área de propagación</a:t>
            </a:r>
            <a:endParaRPr lang="es-MX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1456821C-740B-43E7-AEE5-CAD7BFD7600C}"/>
              </a:ext>
            </a:extLst>
          </p:cNvPr>
          <p:cNvSpPr txBox="1"/>
          <p:nvPr/>
        </p:nvSpPr>
        <p:spPr>
          <a:xfrm>
            <a:off x="1763638" y="3950251"/>
            <a:ext cx="45297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Altitud: 2619 msnm</a:t>
            </a:r>
          </a:p>
          <a:p>
            <a:pPr>
              <a:lnSpc>
                <a:spcPct val="150000"/>
              </a:lnSpc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Temperatura media: 17 °C</a:t>
            </a:r>
          </a:p>
          <a:p>
            <a:pPr>
              <a:lnSpc>
                <a:spcPct val="150000"/>
              </a:lnSpc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anual: 1432 mm.</a:t>
            </a:r>
          </a:p>
        </p:txBody>
      </p:sp>
      <p:pic>
        <p:nvPicPr>
          <p:cNvPr id="15" name="Imagen 14"/>
          <p:cNvPicPr/>
          <p:nvPr/>
        </p:nvPicPr>
        <p:blipFill rotWithShape="1">
          <a:blip r:embed="rId4"/>
          <a:srcRect l="7129" t="10264" r="10217" b="8834"/>
          <a:stretch/>
        </p:blipFill>
        <p:spPr bwMode="auto">
          <a:xfrm>
            <a:off x="887568" y="932051"/>
            <a:ext cx="4638675" cy="2552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/>
          <p:cNvPicPr/>
          <p:nvPr/>
        </p:nvPicPr>
        <p:blipFill rotWithShape="1">
          <a:blip r:embed="rId5"/>
          <a:srcRect l="15106" t="17207" r="39408" b="8231"/>
          <a:stretch/>
        </p:blipFill>
        <p:spPr bwMode="auto">
          <a:xfrm>
            <a:off x="7027478" y="3073581"/>
            <a:ext cx="3880928" cy="23539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ctángulo 16">
            <a:extLst>
              <a:ext uri="{FF2B5EF4-FFF2-40B4-BE49-F238E27FC236}">
                <a16:creationId xmlns="" xmlns:a16="http://schemas.microsoft.com/office/drawing/2014/main" id="{23FF12C5-B1E4-427D-AE5E-3AF17AC26782}"/>
              </a:ext>
            </a:extLst>
          </p:cNvPr>
          <p:cNvSpPr/>
          <p:nvPr/>
        </p:nvSpPr>
        <p:spPr>
          <a:xfrm>
            <a:off x="2818741" y="3180324"/>
            <a:ext cx="2991162" cy="265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Finca el chivan Hilsea</a:t>
            </a:r>
          </a:p>
        </p:txBody>
      </p:sp>
    </p:spTree>
    <p:extLst>
      <p:ext uri="{BB962C8B-B14F-4D97-AF65-F5344CB8AC3E}">
        <p14:creationId xmlns:p14="http://schemas.microsoft.com/office/powerpoint/2010/main" val="1351046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sz="36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PRIMERA ESTRATEGIA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C" sz="3600" dirty="0">
                <a:solidFill>
                  <a:schemeClr val="tx1"/>
                </a:solidFill>
              </a:rPr>
              <a:t>Para este primer ensayo se realizaron actividades como selección de plántulas, siembra y lavado de la raíz y aplicación de las auxinas con su dosis, a fin de estudiar el efecto de las auxinas en el aumento del diámetro del cuello de la raíz </a:t>
            </a:r>
            <a:r>
              <a:rPr lang="es-EC" sz="3600" i="1" dirty="0">
                <a:solidFill>
                  <a:schemeClr val="tx1"/>
                </a:solidFill>
              </a:rPr>
              <a:t>Gypsophila</a:t>
            </a:r>
            <a:r>
              <a:rPr lang="es-EC" sz="3600" dirty="0">
                <a:solidFill>
                  <a:schemeClr val="tx1"/>
                </a:solidFill>
              </a:rPr>
              <a:t>.</a:t>
            </a:r>
          </a:p>
          <a:p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46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2">
  <a:themeElements>
    <a:clrScheme name="Personalizado 5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45995</TotalTime>
  <Words>2283</Words>
  <Application>Microsoft Office PowerPoint</Application>
  <PresentationFormat>Personalizado</PresentationFormat>
  <Paragraphs>630</Paragraphs>
  <Slides>34</Slides>
  <Notes>28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6" baseType="lpstr">
      <vt:lpstr>tema 2</vt:lpstr>
      <vt:lpstr>CorelDRAW</vt:lpstr>
      <vt:lpstr>Presentación de PowerPoint</vt:lpstr>
      <vt:lpstr>INTRODUCCIÓN </vt:lpstr>
      <vt:lpstr>INTRODUCCIÓN </vt:lpstr>
      <vt:lpstr>INTRODUCCIÓN </vt:lpstr>
      <vt:lpstr>PROBLEMA </vt:lpstr>
      <vt:lpstr>OBJETIVOS </vt:lpstr>
      <vt:lpstr>HIPÓTESIS</vt:lpstr>
      <vt:lpstr>METODOLOGÍA</vt:lpstr>
      <vt:lpstr>PRIMERA ESTRATEGIA </vt:lpstr>
      <vt:lpstr>PRIMERA ESTRATEGIA </vt:lpstr>
      <vt:lpstr>Presentación de PowerPoint</vt:lpstr>
      <vt:lpstr>PRIMERA ESTRATEGIA </vt:lpstr>
      <vt:lpstr>PRIMERA ESTRATEGIA </vt:lpstr>
      <vt:lpstr>PRIMERA ESTRATEGIA </vt:lpstr>
      <vt:lpstr>PRIMERA ESTRATEGIA </vt:lpstr>
      <vt:lpstr>PRIMERA ESTRATEGIA </vt:lpstr>
      <vt:lpstr>PRIMERA ESTRATEGIA </vt:lpstr>
      <vt:lpstr>PRIMERA ESTRATEGIA </vt:lpstr>
      <vt:lpstr>PRIMERA ESTRATEGIA </vt:lpstr>
      <vt:lpstr>SEGUNDA ESTRATEGIA </vt:lpstr>
      <vt:lpstr>SEGUNDA ESTRATEGIA </vt:lpstr>
      <vt:lpstr>SEGUNDA ESTRATEGIA </vt:lpstr>
      <vt:lpstr>SEGUNDA ESTRATEGIA </vt:lpstr>
      <vt:lpstr>METODOLOGÍA</vt:lpstr>
      <vt:lpstr>RESULTADOS Y DISCUSIÓN </vt:lpstr>
      <vt:lpstr>RESULTADOS Y DISCUSIÓN </vt:lpstr>
      <vt:lpstr>RESULTADOS Y DISCUSIÓN </vt:lpstr>
      <vt:lpstr>RESULTADOS Y DISCUSIÓN </vt:lpstr>
      <vt:lpstr>RESULTADOS Y DISCUSIÓN </vt:lpstr>
      <vt:lpstr>RESULTADOS Y DISCUSIÓN </vt:lpstr>
      <vt:lpstr>RESULTADOS Y DISCUSIÓN </vt:lpstr>
      <vt:lpstr>Presentación de PowerPoint</vt:lpstr>
      <vt:lpstr>Presentación de PowerPoint</vt:lpstr>
      <vt:lpstr>Presentación de PowerPoint</vt:lpstr>
    </vt:vector>
  </TitlesOfParts>
  <Company>Windows 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Marlon Xavier Villares Jibaja</dc:creator>
  <cp:lastModifiedBy>ESPE</cp:lastModifiedBy>
  <cp:revision>914</cp:revision>
  <dcterms:created xsi:type="dcterms:W3CDTF">2016-02-03T01:48:34Z</dcterms:created>
  <dcterms:modified xsi:type="dcterms:W3CDTF">2019-01-18T16:56:51Z</dcterms:modified>
</cp:coreProperties>
</file>