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48" r:id="rId1"/>
    <p:sldMasterId id="2147484080" r:id="rId2"/>
  </p:sldMasterIdLst>
  <p:notesMasterIdLst>
    <p:notesMasterId r:id="rId36"/>
  </p:notesMasterIdLst>
  <p:sldIdLst>
    <p:sldId id="419" r:id="rId3"/>
    <p:sldId id="315" r:id="rId4"/>
    <p:sldId id="502" r:id="rId5"/>
    <p:sldId id="473" r:id="rId6"/>
    <p:sldId id="421" r:id="rId7"/>
    <p:sldId id="345" r:id="rId8"/>
    <p:sldId id="413" r:id="rId9"/>
    <p:sldId id="515" r:id="rId10"/>
    <p:sldId id="428" r:id="rId11"/>
    <p:sldId id="427" r:id="rId12"/>
    <p:sldId id="506" r:id="rId13"/>
    <p:sldId id="418" r:id="rId14"/>
    <p:sldId id="414" r:id="rId15"/>
    <p:sldId id="463" r:id="rId16"/>
    <p:sldId id="504" r:id="rId17"/>
    <p:sldId id="434" r:id="rId18"/>
    <p:sldId id="437" r:id="rId19"/>
    <p:sldId id="505" r:id="rId20"/>
    <p:sldId id="439" r:id="rId21"/>
    <p:sldId id="444" r:id="rId22"/>
    <p:sldId id="447" r:id="rId23"/>
    <p:sldId id="451" r:id="rId24"/>
    <p:sldId id="466" r:id="rId25"/>
    <p:sldId id="468" r:id="rId26"/>
    <p:sldId id="500" r:id="rId27"/>
    <p:sldId id="461" r:id="rId28"/>
    <p:sldId id="476" r:id="rId29"/>
    <p:sldId id="479" r:id="rId30"/>
    <p:sldId id="486" r:id="rId31"/>
    <p:sldId id="509" r:id="rId32"/>
    <p:sldId id="512" r:id="rId33"/>
    <p:sldId id="475" r:id="rId34"/>
    <p:sldId id="377" r:id="rId35"/>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AB47"/>
    <a:srgbClr val="FFFFFF"/>
    <a:srgbClr val="000000"/>
    <a:srgbClr val="7BBB61"/>
    <a:srgbClr val="FF3300"/>
    <a:srgbClr val="A0DF91"/>
    <a:srgbClr val="B2F4A2"/>
    <a:srgbClr val="336600"/>
    <a:srgbClr val="83ED83"/>
    <a:srgbClr val="9EB7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526" autoAdjust="0"/>
    <p:restoredTop sz="83866" autoAdjust="0"/>
  </p:normalViewPr>
  <p:slideViewPr>
    <p:cSldViewPr>
      <p:cViewPr varScale="1">
        <p:scale>
          <a:sx n="88" d="100"/>
          <a:sy n="88" d="100"/>
        </p:scale>
        <p:origin x="-1326" y="-108"/>
      </p:cViewPr>
      <p:guideLst>
        <p:guide orient="horz" pos="2160"/>
        <p:guide pos="2880"/>
      </p:guideLst>
    </p:cSldViewPr>
  </p:slideViewPr>
  <p:outlineViewPr>
    <p:cViewPr>
      <p:scale>
        <a:sx n="33" d="100"/>
        <a:sy n="33" d="100"/>
      </p:scale>
      <p:origin x="24" y="6726"/>
    </p:cViewPr>
  </p:outlineViewPr>
  <p:notesTextViewPr>
    <p:cViewPr>
      <p:scale>
        <a:sx n="3" d="2"/>
        <a:sy n="3" d="2"/>
      </p:scale>
      <p:origin x="0" y="0"/>
    </p:cViewPr>
  </p:notesTextViewPr>
  <p:sorterViewPr>
    <p:cViewPr>
      <p:scale>
        <a:sx n="100" d="100"/>
        <a:sy n="100" d="100"/>
      </p:scale>
      <p:origin x="0" y="-667"/>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77BA35-2491-41DC-B3A4-B464BC100E68}"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es-ES"/>
        </a:p>
      </dgm:t>
    </dgm:pt>
    <dgm:pt modelId="{BA8A3BCD-E743-4DB0-A7BC-F58B5573645A}">
      <dgm:prSet phldrT="[Texto]" custT="1"/>
      <dgm:spPr>
        <a:solidFill>
          <a:srgbClr val="7BBB61"/>
        </a:solidFill>
      </dgm:spPr>
      <dgm:t>
        <a:bodyPr/>
        <a:lstStyle/>
        <a:p>
          <a:r>
            <a:rPr lang="es-ES" sz="1400" b="1" dirty="0">
              <a:latin typeface="Times New Roman" panose="02020603050405020304" pitchFamily="18" charset="0"/>
              <a:cs typeface="Times New Roman" panose="02020603050405020304" pitchFamily="18" charset="0"/>
            </a:rPr>
            <a:t>DIVERSIDAD ALFA</a:t>
          </a:r>
        </a:p>
      </dgm:t>
    </dgm:pt>
    <dgm:pt modelId="{3A27C511-B07A-48BA-96A0-C3C4265D6660}" type="parTrans" cxnId="{BA60E918-4E5A-4420-896D-3031FCA48BE3}">
      <dgm:prSet/>
      <dgm:spPr/>
      <dgm:t>
        <a:bodyPr/>
        <a:lstStyle/>
        <a:p>
          <a:endParaRPr lang="es-ES" sz="1200">
            <a:latin typeface="Times New Roman" panose="02020603050405020304" pitchFamily="18" charset="0"/>
            <a:cs typeface="Times New Roman" panose="02020603050405020304" pitchFamily="18" charset="0"/>
          </a:endParaRPr>
        </a:p>
      </dgm:t>
    </dgm:pt>
    <dgm:pt modelId="{E1686893-400B-416E-952B-C0C1CF9E9B72}" type="sibTrans" cxnId="{BA60E918-4E5A-4420-896D-3031FCA48BE3}">
      <dgm:prSet/>
      <dgm:spPr/>
      <dgm:t>
        <a:bodyPr/>
        <a:lstStyle/>
        <a:p>
          <a:endParaRPr lang="es-ES" sz="1200">
            <a:latin typeface="Times New Roman" panose="02020603050405020304" pitchFamily="18" charset="0"/>
            <a:cs typeface="Times New Roman" panose="02020603050405020304" pitchFamily="18" charset="0"/>
          </a:endParaRPr>
        </a:p>
      </dgm:t>
    </dgm:pt>
    <dgm:pt modelId="{9882EB27-0949-4B9B-A9A0-CDB795E45C24}">
      <dgm:prSet phldrT="[Texto]" custT="1"/>
      <dgm:spPr>
        <a:solidFill>
          <a:srgbClr val="00B0F0"/>
        </a:solidFill>
      </dgm:spPr>
      <dgm:t>
        <a:bodyPr/>
        <a:lstStyle/>
        <a:p>
          <a:r>
            <a:rPr lang="es-ES" sz="1200" dirty="0">
              <a:latin typeface="Times New Roman" panose="02020603050405020304" pitchFamily="18" charset="0"/>
              <a:cs typeface="Times New Roman" panose="02020603050405020304" pitchFamily="18" charset="0"/>
            </a:rPr>
            <a:t>Riqueza específica</a:t>
          </a:r>
        </a:p>
      </dgm:t>
    </dgm:pt>
    <dgm:pt modelId="{B6756F73-A08A-4307-BA9A-AD95C5566545}" type="parTrans" cxnId="{2574D6A8-4047-468B-B56D-C7921C33BFD4}">
      <dgm:prSet custT="1"/>
      <dgm:spPr/>
      <dgm:t>
        <a:bodyPr/>
        <a:lstStyle/>
        <a:p>
          <a:endParaRPr lang="es-ES" sz="1200">
            <a:latin typeface="Times New Roman" panose="02020603050405020304" pitchFamily="18" charset="0"/>
            <a:cs typeface="Times New Roman" panose="02020603050405020304" pitchFamily="18" charset="0"/>
          </a:endParaRPr>
        </a:p>
      </dgm:t>
    </dgm:pt>
    <dgm:pt modelId="{034A5D3D-C55D-4644-BB54-BC5CE2692A15}" type="sibTrans" cxnId="{2574D6A8-4047-468B-B56D-C7921C33BFD4}">
      <dgm:prSet/>
      <dgm:spPr/>
      <dgm:t>
        <a:bodyPr/>
        <a:lstStyle/>
        <a:p>
          <a:endParaRPr lang="es-ES" sz="1200">
            <a:latin typeface="Times New Roman" panose="02020603050405020304" pitchFamily="18" charset="0"/>
            <a:cs typeface="Times New Roman" panose="02020603050405020304" pitchFamily="18" charset="0"/>
          </a:endParaRPr>
        </a:p>
      </dgm:t>
    </dgm:pt>
    <dgm:pt modelId="{21E0933A-8381-4FAC-858C-DC7363B88410}">
      <dgm:prSet phldrT="[Texto]" custT="1"/>
      <dgm:spPr>
        <a:solidFill>
          <a:srgbClr val="00B0F0"/>
        </a:solidFill>
      </dgm:spPr>
      <dgm:t>
        <a:bodyPr/>
        <a:lstStyle/>
        <a:p>
          <a:r>
            <a:rPr lang="es-ES" sz="1200" dirty="0">
              <a:latin typeface="Times New Roman" panose="02020603050405020304" pitchFamily="18" charset="0"/>
              <a:cs typeface="Times New Roman" panose="02020603050405020304" pitchFamily="18" charset="0"/>
            </a:rPr>
            <a:t>Estructura de la comunidad</a:t>
          </a:r>
        </a:p>
      </dgm:t>
    </dgm:pt>
    <dgm:pt modelId="{0F01B514-5C95-4BDE-A781-7CFF66094D12}" type="parTrans" cxnId="{AA7ED238-96FE-4DE6-90AA-868818C595C6}">
      <dgm:prSet custT="1"/>
      <dgm:spPr/>
      <dgm:t>
        <a:bodyPr/>
        <a:lstStyle/>
        <a:p>
          <a:endParaRPr lang="es-ES" sz="1200">
            <a:latin typeface="Times New Roman" panose="02020603050405020304" pitchFamily="18" charset="0"/>
            <a:cs typeface="Times New Roman" panose="02020603050405020304" pitchFamily="18" charset="0"/>
          </a:endParaRPr>
        </a:p>
      </dgm:t>
    </dgm:pt>
    <dgm:pt modelId="{B42DF9AA-FCDC-42B5-A12D-68365CA75C12}" type="sibTrans" cxnId="{AA7ED238-96FE-4DE6-90AA-868818C595C6}">
      <dgm:prSet/>
      <dgm:spPr/>
      <dgm:t>
        <a:bodyPr/>
        <a:lstStyle/>
        <a:p>
          <a:endParaRPr lang="es-ES" sz="1200">
            <a:latin typeface="Times New Roman" panose="02020603050405020304" pitchFamily="18" charset="0"/>
            <a:cs typeface="Times New Roman" panose="02020603050405020304" pitchFamily="18" charset="0"/>
          </a:endParaRPr>
        </a:p>
      </dgm:t>
    </dgm:pt>
    <dgm:pt modelId="{3FD7A1A7-FE05-4421-9F11-44F589043A41}">
      <dgm:prSet phldrT="[Texto]" custT="1"/>
      <dgm:spPr>
        <a:solidFill>
          <a:srgbClr val="FFC000"/>
        </a:solidFill>
      </dgm:spPr>
      <dgm:t>
        <a:bodyPr/>
        <a:lstStyle/>
        <a:p>
          <a:r>
            <a:rPr lang="es-ES" sz="1200" dirty="0">
              <a:latin typeface="Times New Roman" panose="02020603050405020304" pitchFamily="18" charset="0"/>
              <a:cs typeface="Times New Roman" panose="02020603050405020304" pitchFamily="18" charset="0"/>
            </a:rPr>
            <a:t>Índices</a:t>
          </a:r>
        </a:p>
      </dgm:t>
    </dgm:pt>
    <dgm:pt modelId="{3558E349-FDB6-4E01-A81E-339014FA7F9E}" type="parTrans" cxnId="{595375BF-7411-4A3A-8E8A-334AC2A34125}">
      <dgm:prSet custT="1"/>
      <dgm:spPr/>
      <dgm:t>
        <a:bodyPr/>
        <a:lstStyle/>
        <a:p>
          <a:endParaRPr lang="es-ES" sz="1200">
            <a:latin typeface="Times New Roman" panose="02020603050405020304" pitchFamily="18" charset="0"/>
            <a:cs typeface="Times New Roman" panose="02020603050405020304" pitchFamily="18" charset="0"/>
          </a:endParaRPr>
        </a:p>
      </dgm:t>
    </dgm:pt>
    <dgm:pt modelId="{3E9C407B-A771-4D8F-9E7E-AB49E6AAC182}" type="sibTrans" cxnId="{595375BF-7411-4A3A-8E8A-334AC2A34125}">
      <dgm:prSet/>
      <dgm:spPr/>
      <dgm:t>
        <a:bodyPr/>
        <a:lstStyle/>
        <a:p>
          <a:endParaRPr lang="es-ES" sz="1200">
            <a:latin typeface="Times New Roman" panose="02020603050405020304" pitchFamily="18" charset="0"/>
            <a:cs typeface="Times New Roman" panose="02020603050405020304" pitchFamily="18" charset="0"/>
          </a:endParaRPr>
        </a:p>
      </dgm:t>
    </dgm:pt>
    <dgm:pt modelId="{B0E8B969-9BB1-4EB1-A83B-7362F0FFDAF8}">
      <dgm:prSet custT="1"/>
      <dgm:spPr>
        <a:solidFill>
          <a:srgbClr val="FFC000"/>
        </a:solidFill>
      </dgm:spPr>
      <dgm:t>
        <a:bodyPr/>
        <a:lstStyle/>
        <a:p>
          <a:r>
            <a:rPr lang="es-ES" sz="1200" dirty="0" err="1">
              <a:latin typeface="Times New Roman" panose="02020603050405020304" pitchFamily="18" charset="0"/>
              <a:cs typeface="Times New Roman" panose="02020603050405020304" pitchFamily="18" charset="0"/>
            </a:rPr>
            <a:t>Equitatividad</a:t>
          </a:r>
          <a:r>
            <a:rPr lang="es-ES" sz="1200" dirty="0">
              <a:latin typeface="Times New Roman" panose="02020603050405020304" pitchFamily="18" charset="0"/>
              <a:cs typeface="Times New Roman" panose="02020603050405020304" pitchFamily="18" charset="0"/>
            </a:rPr>
            <a:t> de </a:t>
          </a:r>
          <a:r>
            <a:rPr lang="es-ES" sz="1200" dirty="0" err="1">
              <a:latin typeface="Times New Roman" panose="02020603050405020304" pitchFamily="18" charset="0"/>
              <a:cs typeface="Times New Roman" panose="02020603050405020304" pitchFamily="18" charset="0"/>
            </a:rPr>
            <a:t>Pielou</a:t>
          </a:r>
          <a:r>
            <a:rPr lang="es-ES" sz="1200" dirty="0">
              <a:latin typeface="Times New Roman" panose="02020603050405020304" pitchFamily="18" charset="0"/>
              <a:cs typeface="Times New Roman" panose="02020603050405020304" pitchFamily="18" charset="0"/>
            </a:rPr>
            <a:t> (J’)</a:t>
          </a:r>
        </a:p>
      </dgm:t>
    </dgm:pt>
    <dgm:pt modelId="{7EA514D1-8EBC-4F38-8E24-2F1F9C151A5B}" type="parTrans" cxnId="{6700A962-E0D2-42ED-8A73-B3521AD88E41}">
      <dgm:prSet custT="1"/>
      <dgm:spPr/>
      <dgm:t>
        <a:bodyPr/>
        <a:lstStyle/>
        <a:p>
          <a:endParaRPr lang="es-ES" sz="1200">
            <a:latin typeface="Times New Roman" panose="02020603050405020304" pitchFamily="18" charset="0"/>
            <a:cs typeface="Times New Roman" panose="02020603050405020304" pitchFamily="18" charset="0"/>
          </a:endParaRPr>
        </a:p>
      </dgm:t>
    </dgm:pt>
    <dgm:pt modelId="{DEC0B1E7-8960-43BF-95A9-11C95598B8CB}" type="sibTrans" cxnId="{6700A962-E0D2-42ED-8A73-B3521AD88E41}">
      <dgm:prSet/>
      <dgm:spPr/>
      <dgm:t>
        <a:bodyPr/>
        <a:lstStyle/>
        <a:p>
          <a:endParaRPr lang="es-ES" sz="1200">
            <a:latin typeface="Times New Roman" panose="02020603050405020304" pitchFamily="18" charset="0"/>
            <a:cs typeface="Times New Roman" panose="02020603050405020304" pitchFamily="18" charset="0"/>
          </a:endParaRPr>
        </a:p>
      </dgm:t>
    </dgm:pt>
    <dgm:pt modelId="{58D3D80D-CD19-4436-A98B-33C5E5FBF851}">
      <dgm:prSet custT="1"/>
      <dgm:spPr>
        <a:solidFill>
          <a:srgbClr val="FFC000"/>
        </a:solidFill>
      </dgm:spPr>
      <dgm:t>
        <a:bodyPr/>
        <a:lstStyle/>
        <a:p>
          <a:r>
            <a:rPr lang="es-ES" sz="1200" dirty="0">
              <a:latin typeface="Times New Roman" panose="02020603050405020304" pitchFamily="18" charset="0"/>
              <a:cs typeface="Times New Roman" panose="02020603050405020304" pitchFamily="18" charset="0"/>
            </a:rPr>
            <a:t>Diversidad de Shannon</a:t>
          </a:r>
        </a:p>
        <a:p>
          <a:r>
            <a:rPr lang="es-ES" sz="1200" dirty="0">
              <a:latin typeface="Times New Roman" panose="02020603050405020304" pitchFamily="18" charset="0"/>
              <a:cs typeface="Times New Roman" panose="02020603050405020304" pitchFamily="18" charset="0"/>
            </a:rPr>
            <a:t>(H’)</a:t>
          </a:r>
        </a:p>
      </dgm:t>
    </dgm:pt>
    <dgm:pt modelId="{B3719BB6-24D9-4259-96F1-02A0710E84B2}" type="parTrans" cxnId="{3E8C7615-6F59-4D68-A085-082D0A0AA9EC}">
      <dgm:prSet custT="1"/>
      <dgm:spPr/>
      <dgm:t>
        <a:bodyPr/>
        <a:lstStyle/>
        <a:p>
          <a:endParaRPr lang="es-ES" sz="1200">
            <a:latin typeface="Times New Roman" panose="02020603050405020304" pitchFamily="18" charset="0"/>
            <a:cs typeface="Times New Roman" panose="02020603050405020304" pitchFamily="18" charset="0"/>
          </a:endParaRPr>
        </a:p>
      </dgm:t>
    </dgm:pt>
    <dgm:pt modelId="{7AFDA1E8-6C68-44EA-A181-0AFE2688605C}" type="sibTrans" cxnId="{3E8C7615-6F59-4D68-A085-082D0A0AA9EC}">
      <dgm:prSet/>
      <dgm:spPr/>
      <dgm:t>
        <a:bodyPr/>
        <a:lstStyle/>
        <a:p>
          <a:endParaRPr lang="es-ES" sz="1200">
            <a:latin typeface="Times New Roman" panose="02020603050405020304" pitchFamily="18" charset="0"/>
            <a:cs typeface="Times New Roman" panose="02020603050405020304" pitchFamily="18" charset="0"/>
          </a:endParaRPr>
        </a:p>
      </dgm:t>
    </dgm:pt>
    <dgm:pt modelId="{A7196325-A3CC-4B4B-B45E-25D2BA845D3B}">
      <dgm:prSet custT="1"/>
      <dgm:spPr>
        <a:solidFill>
          <a:srgbClr val="A0DF91"/>
        </a:solidFill>
      </dgm:spPr>
      <dgm:t>
        <a:bodyPr/>
        <a:lstStyle/>
        <a:p>
          <a:r>
            <a:rPr lang="es-ES" sz="1200" dirty="0">
              <a:latin typeface="Times New Roman" panose="02020603050405020304" pitchFamily="18" charset="0"/>
              <a:cs typeface="Times New Roman" panose="02020603050405020304" pitchFamily="18" charset="0"/>
            </a:rPr>
            <a:t>Número absoluto de especies registradas</a:t>
          </a:r>
        </a:p>
      </dgm:t>
    </dgm:pt>
    <dgm:pt modelId="{06BC1F3B-2500-4F42-A6DD-41F2E6D55795}" type="parTrans" cxnId="{006A2DE2-DE69-4664-8C03-1780F9EC81D2}">
      <dgm:prSet custT="1"/>
      <dgm:spPr/>
      <dgm:t>
        <a:bodyPr/>
        <a:lstStyle/>
        <a:p>
          <a:endParaRPr lang="es-ES" sz="1200">
            <a:latin typeface="Times New Roman" panose="02020603050405020304" pitchFamily="18" charset="0"/>
            <a:cs typeface="Times New Roman" panose="02020603050405020304" pitchFamily="18" charset="0"/>
          </a:endParaRPr>
        </a:p>
      </dgm:t>
    </dgm:pt>
    <dgm:pt modelId="{7C6C57EB-64ED-471E-9531-ABA7BCF1BFA0}" type="sibTrans" cxnId="{006A2DE2-DE69-4664-8C03-1780F9EC81D2}">
      <dgm:prSet/>
      <dgm:spPr/>
      <dgm:t>
        <a:bodyPr/>
        <a:lstStyle/>
        <a:p>
          <a:endParaRPr lang="es-ES" sz="1200">
            <a:latin typeface="Times New Roman" panose="02020603050405020304" pitchFamily="18" charset="0"/>
            <a:cs typeface="Times New Roman" panose="02020603050405020304" pitchFamily="18" charset="0"/>
          </a:endParaRPr>
        </a:p>
      </dgm:t>
    </dgm:pt>
    <dgm:pt modelId="{3FD0E1AE-95FA-44AF-B2C5-B77E3D62614C}">
      <dgm:prSet custT="1"/>
      <dgm:spPr>
        <a:solidFill>
          <a:srgbClr val="00B0F0"/>
        </a:solidFill>
      </dgm:spPr>
      <dgm:t>
        <a:bodyPr/>
        <a:lstStyle/>
        <a:p>
          <a:r>
            <a:rPr lang="es-ES" sz="1200" dirty="0">
              <a:latin typeface="Times New Roman" panose="02020603050405020304" pitchFamily="18" charset="0"/>
              <a:cs typeface="Times New Roman" panose="02020603050405020304" pitchFamily="18" charset="0"/>
            </a:rPr>
            <a:t>Abundancia</a:t>
          </a:r>
        </a:p>
      </dgm:t>
    </dgm:pt>
    <dgm:pt modelId="{6D448FD0-3B8A-4323-A102-3F939FB01C8B}" type="parTrans" cxnId="{5039FF2A-CE24-44AD-B83B-DA8CAFE7E1A9}">
      <dgm:prSet custT="1"/>
      <dgm:spPr/>
      <dgm:t>
        <a:bodyPr/>
        <a:lstStyle/>
        <a:p>
          <a:endParaRPr lang="es-ES" sz="1200">
            <a:latin typeface="Times New Roman" panose="02020603050405020304" pitchFamily="18" charset="0"/>
            <a:cs typeface="Times New Roman" panose="02020603050405020304" pitchFamily="18" charset="0"/>
          </a:endParaRPr>
        </a:p>
      </dgm:t>
    </dgm:pt>
    <dgm:pt modelId="{4AACCF3F-5C6F-4CE3-AE30-7C03DC3E24FB}" type="sibTrans" cxnId="{5039FF2A-CE24-44AD-B83B-DA8CAFE7E1A9}">
      <dgm:prSet/>
      <dgm:spPr/>
      <dgm:t>
        <a:bodyPr/>
        <a:lstStyle/>
        <a:p>
          <a:endParaRPr lang="es-ES" sz="1200">
            <a:latin typeface="Times New Roman" panose="02020603050405020304" pitchFamily="18" charset="0"/>
            <a:cs typeface="Times New Roman" panose="02020603050405020304" pitchFamily="18" charset="0"/>
          </a:endParaRPr>
        </a:p>
      </dgm:t>
    </dgm:pt>
    <dgm:pt modelId="{AD2DC386-E25E-4B62-B356-C94B3333D9B6}">
      <dgm:prSet custT="1"/>
      <dgm:spPr>
        <a:solidFill>
          <a:srgbClr val="B2F4A2"/>
        </a:solidFill>
      </dgm:spPr>
      <dgm:t>
        <a:bodyPr/>
        <a:lstStyle/>
        <a:p>
          <a:r>
            <a:rPr lang="es-ES" sz="1200" dirty="0">
              <a:latin typeface="Times New Roman" panose="02020603050405020304" pitchFamily="18" charset="0"/>
              <a:cs typeface="Times New Roman" panose="02020603050405020304" pitchFamily="18" charset="0"/>
            </a:rPr>
            <a:t>Abundancia proporcional de especies </a:t>
          </a:r>
        </a:p>
        <a:p>
          <a:r>
            <a:rPr lang="es-ES" sz="1200" dirty="0">
              <a:latin typeface="Times New Roman" panose="02020603050405020304" pitchFamily="18" charset="0"/>
              <a:cs typeface="Times New Roman" panose="02020603050405020304" pitchFamily="18" charset="0"/>
            </a:rPr>
            <a:t>(</a:t>
          </a:r>
          <a:r>
            <a:rPr lang="es-ES" sz="1200" i="1" dirty="0">
              <a:latin typeface="Times New Roman" panose="02020603050405020304" pitchFamily="18" charset="0"/>
              <a:cs typeface="Times New Roman" panose="02020603050405020304" pitchFamily="18" charset="0"/>
            </a:rPr>
            <a:t>PI</a:t>
          </a:r>
          <a:r>
            <a:rPr lang="es-ES" sz="1200" dirty="0">
              <a:latin typeface="Times New Roman" panose="02020603050405020304" pitchFamily="18" charset="0"/>
              <a:cs typeface="Times New Roman" panose="02020603050405020304" pitchFamily="18" charset="0"/>
            </a:rPr>
            <a:t>)</a:t>
          </a:r>
        </a:p>
      </dgm:t>
    </dgm:pt>
    <dgm:pt modelId="{03E3934B-3F5B-4C07-8416-B98B47858481}" type="parTrans" cxnId="{B67A971F-696B-401B-98F6-A09EDEC11AD7}">
      <dgm:prSet custT="1"/>
      <dgm:spPr/>
      <dgm:t>
        <a:bodyPr/>
        <a:lstStyle/>
        <a:p>
          <a:endParaRPr lang="es-ES" sz="1200">
            <a:latin typeface="Times New Roman" panose="02020603050405020304" pitchFamily="18" charset="0"/>
            <a:cs typeface="Times New Roman" panose="02020603050405020304" pitchFamily="18" charset="0"/>
          </a:endParaRPr>
        </a:p>
      </dgm:t>
    </dgm:pt>
    <dgm:pt modelId="{2649A4DF-7C1A-456B-8347-16C51481957D}" type="sibTrans" cxnId="{B67A971F-696B-401B-98F6-A09EDEC11AD7}">
      <dgm:prSet/>
      <dgm:spPr/>
      <dgm:t>
        <a:bodyPr/>
        <a:lstStyle/>
        <a:p>
          <a:endParaRPr lang="es-ES" sz="1200">
            <a:latin typeface="Times New Roman" panose="02020603050405020304" pitchFamily="18" charset="0"/>
            <a:cs typeface="Times New Roman" panose="02020603050405020304" pitchFamily="18" charset="0"/>
          </a:endParaRPr>
        </a:p>
      </dgm:t>
    </dgm:pt>
    <dgm:pt modelId="{40E7013A-C278-40DA-8630-411E13DFE083}">
      <dgm:prSet custT="1"/>
      <dgm:spPr>
        <a:solidFill>
          <a:srgbClr val="B2F4A2"/>
        </a:solidFill>
      </dgm:spPr>
      <dgm:t>
        <a:bodyPr/>
        <a:lstStyle/>
        <a:p>
          <a:r>
            <a:rPr lang="es-ES" sz="1200" dirty="0">
              <a:latin typeface="Times New Roman" panose="02020603050405020304" pitchFamily="18" charset="0"/>
              <a:cs typeface="Times New Roman" panose="02020603050405020304" pitchFamily="18" charset="0"/>
            </a:rPr>
            <a:t>Abundancia absoluta</a:t>
          </a:r>
        </a:p>
      </dgm:t>
    </dgm:pt>
    <dgm:pt modelId="{08DC689D-D518-4CB3-958B-E390F3A5B793}" type="parTrans" cxnId="{1CEF7373-1459-4029-9842-16AAB022DD74}">
      <dgm:prSet custT="1"/>
      <dgm:spPr/>
      <dgm:t>
        <a:bodyPr/>
        <a:lstStyle/>
        <a:p>
          <a:endParaRPr lang="es-ES" sz="1200">
            <a:latin typeface="Times New Roman" panose="02020603050405020304" pitchFamily="18" charset="0"/>
            <a:cs typeface="Times New Roman" panose="02020603050405020304" pitchFamily="18" charset="0"/>
          </a:endParaRPr>
        </a:p>
      </dgm:t>
    </dgm:pt>
    <dgm:pt modelId="{A5204D6F-C868-4B8E-87A1-BB2638099E40}" type="sibTrans" cxnId="{1CEF7373-1459-4029-9842-16AAB022DD74}">
      <dgm:prSet/>
      <dgm:spPr/>
      <dgm:t>
        <a:bodyPr/>
        <a:lstStyle/>
        <a:p>
          <a:endParaRPr lang="es-ES" sz="1200">
            <a:latin typeface="Times New Roman" panose="02020603050405020304" pitchFamily="18" charset="0"/>
            <a:cs typeface="Times New Roman" panose="02020603050405020304" pitchFamily="18" charset="0"/>
          </a:endParaRPr>
        </a:p>
      </dgm:t>
    </dgm:pt>
    <dgm:pt modelId="{69EA314F-5552-4F76-9025-64DF92B9EB30}">
      <dgm:prSet custT="1"/>
      <dgm:spPr>
        <a:solidFill>
          <a:srgbClr val="B2F4A2"/>
        </a:solidFill>
      </dgm:spPr>
      <dgm:t>
        <a:bodyPr/>
        <a:lstStyle/>
        <a:p>
          <a:r>
            <a:rPr lang="es-ES" sz="1200" dirty="0">
              <a:latin typeface="Times New Roman" panose="02020603050405020304" pitchFamily="18" charset="0"/>
              <a:cs typeface="Times New Roman" panose="02020603050405020304" pitchFamily="18" charset="0"/>
            </a:rPr>
            <a:t>Generación de curvas rango-abundancia</a:t>
          </a:r>
        </a:p>
      </dgm:t>
    </dgm:pt>
    <dgm:pt modelId="{888C99BB-ED81-4D3C-AEFC-1C9D68D95DD8}" type="parTrans" cxnId="{B7C5E93C-8C45-488C-86A0-F6300E765F1D}">
      <dgm:prSet custT="1"/>
      <dgm:spPr/>
      <dgm:t>
        <a:bodyPr/>
        <a:lstStyle/>
        <a:p>
          <a:endParaRPr lang="es-ES" sz="1200">
            <a:latin typeface="Times New Roman" panose="02020603050405020304" pitchFamily="18" charset="0"/>
            <a:cs typeface="Times New Roman" panose="02020603050405020304" pitchFamily="18" charset="0"/>
          </a:endParaRPr>
        </a:p>
      </dgm:t>
    </dgm:pt>
    <dgm:pt modelId="{4E938663-900A-479A-9CF6-33C5E0B6BB34}" type="sibTrans" cxnId="{B7C5E93C-8C45-488C-86A0-F6300E765F1D}">
      <dgm:prSet/>
      <dgm:spPr/>
      <dgm:t>
        <a:bodyPr/>
        <a:lstStyle/>
        <a:p>
          <a:endParaRPr lang="es-ES" sz="1200">
            <a:latin typeface="Times New Roman" panose="02020603050405020304" pitchFamily="18" charset="0"/>
            <a:cs typeface="Times New Roman" panose="02020603050405020304" pitchFamily="18" charset="0"/>
          </a:endParaRPr>
        </a:p>
      </dgm:t>
    </dgm:pt>
    <dgm:pt modelId="{AD776B84-B63B-48CA-A48B-6D8161B3D5DF}">
      <dgm:prSet custT="1"/>
      <dgm:spPr>
        <a:solidFill>
          <a:srgbClr val="FF3300">
            <a:alpha val="40000"/>
          </a:srgbClr>
        </a:solidFill>
      </dgm:spPr>
      <dgm:t>
        <a:bodyPr/>
        <a:lstStyle/>
        <a:p>
          <a:r>
            <a:rPr lang="es-ES" sz="1200" dirty="0">
              <a:latin typeface="Times New Roman" panose="02020603050405020304" pitchFamily="18" charset="0"/>
              <a:cs typeface="Times New Roman" panose="02020603050405020304" pitchFamily="18" charset="0"/>
            </a:rPr>
            <a:t>Estimador de riqueza, Jacknife 1</a:t>
          </a:r>
        </a:p>
      </dgm:t>
    </dgm:pt>
    <dgm:pt modelId="{4B445867-DA24-4094-9FEE-FC045C91B255}" type="parTrans" cxnId="{1E33D12B-E27B-49A0-99C4-7E0402AC7850}">
      <dgm:prSet custT="1"/>
      <dgm:spPr/>
      <dgm:t>
        <a:bodyPr/>
        <a:lstStyle/>
        <a:p>
          <a:endParaRPr lang="es-ES" sz="1200">
            <a:latin typeface="Times New Roman" panose="02020603050405020304" pitchFamily="18" charset="0"/>
            <a:cs typeface="Times New Roman" panose="02020603050405020304" pitchFamily="18" charset="0"/>
          </a:endParaRPr>
        </a:p>
      </dgm:t>
    </dgm:pt>
    <dgm:pt modelId="{78B4A001-D678-4A00-9EA7-D3A62A5E9C3D}" type="sibTrans" cxnId="{1E33D12B-E27B-49A0-99C4-7E0402AC7850}">
      <dgm:prSet/>
      <dgm:spPr/>
      <dgm:t>
        <a:bodyPr/>
        <a:lstStyle/>
        <a:p>
          <a:endParaRPr lang="es-ES" sz="1200">
            <a:latin typeface="Times New Roman" panose="02020603050405020304" pitchFamily="18" charset="0"/>
            <a:cs typeface="Times New Roman" panose="02020603050405020304" pitchFamily="18" charset="0"/>
          </a:endParaRPr>
        </a:p>
      </dgm:t>
    </dgm:pt>
    <dgm:pt modelId="{66EC7E08-D32B-4B8F-A0E0-DE76E2C7BA9D}" type="pres">
      <dgm:prSet presAssocID="{6977BA35-2491-41DC-B3A4-B464BC100E68}" presName="diagram" presStyleCnt="0">
        <dgm:presLayoutVars>
          <dgm:chPref val="1"/>
          <dgm:dir/>
          <dgm:animOne val="branch"/>
          <dgm:animLvl val="lvl"/>
          <dgm:resizeHandles val="exact"/>
        </dgm:presLayoutVars>
      </dgm:prSet>
      <dgm:spPr/>
      <dgm:t>
        <a:bodyPr/>
        <a:lstStyle/>
        <a:p>
          <a:endParaRPr lang="es-ES"/>
        </a:p>
      </dgm:t>
    </dgm:pt>
    <dgm:pt modelId="{4123BCE5-46A0-4EAE-9836-9BD4E5D0BD20}" type="pres">
      <dgm:prSet presAssocID="{BA8A3BCD-E743-4DB0-A7BC-F58B5573645A}" presName="root1" presStyleCnt="0"/>
      <dgm:spPr/>
    </dgm:pt>
    <dgm:pt modelId="{D9B8FF53-4D29-44AF-A539-ED1D24E348A0}" type="pres">
      <dgm:prSet presAssocID="{BA8A3BCD-E743-4DB0-A7BC-F58B5573645A}" presName="LevelOneTextNode" presStyleLbl="node0" presStyleIdx="0" presStyleCnt="1">
        <dgm:presLayoutVars>
          <dgm:chPref val="3"/>
        </dgm:presLayoutVars>
      </dgm:prSet>
      <dgm:spPr/>
      <dgm:t>
        <a:bodyPr/>
        <a:lstStyle/>
        <a:p>
          <a:endParaRPr lang="es-ES"/>
        </a:p>
      </dgm:t>
    </dgm:pt>
    <dgm:pt modelId="{A3E35B4C-57A7-40A6-AB4E-08766C09069E}" type="pres">
      <dgm:prSet presAssocID="{BA8A3BCD-E743-4DB0-A7BC-F58B5573645A}" presName="level2hierChild" presStyleCnt="0"/>
      <dgm:spPr/>
    </dgm:pt>
    <dgm:pt modelId="{EB995F3C-4FA5-4B4E-8390-E435332C1B67}" type="pres">
      <dgm:prSet presAssocID="{B6756F73-A08A-4307-BA9A-AD95C5566545}" presName="conn2-1" presStyleLbl="parChTrans1D2" presStyleIdx="0" presStyleCnt="3"/>
      <dgm:spPr/>
      <dgm:t>
        <a:bodyPr/>
        <a:lstStyle/>
        <a:p>
          <a:endParaRPr lang="es-ES"/>
        </a:p>
      </dgm:t>
    </dgm:pt>
    <dgm:pt modelId="{F0C1BA95-C114-4134-8AFC-ABAF0507BB97}" type="pres">
      <dgm:prSet presAssocID="{B6756F73-A08A-4307-BA9A-AD95C5566545}" presName="connTx" presStyleLbl="parChTrans1D2" presStyleIdx="0" presStyleCnt="3"/>
      <dgm:spPr/>
      <dgm:t>
        <a:bodyPr/>
        <a:lstStyle/>
        <a:p>
          <a:endParaRPr lang="es-ES"/>
        </a:p>
      </dgm:t>
    </dgm:pt>
    <dgm:pt modelId="{7F83DBE9-BD56-41C2-93E6-D0C1D096B295}" type="pres">
      <dgm:prSet presAssocID="{9882EB27-0949-4B9B-A9A0-CDB795E45C24}" presName="root2" presStyleCnt="0"/>
      <dgm:spPr/>
    </dgm:pt>
    <dgm:pt modelId="{F1D53717-03C0-4D10-8BE7-CECC707B8F0C}" type="pres">
      <dgm:prSet presAssocID="{9882EB27-0949-4B9B-A9A0-CDB795E45C24}" presName="LevelTwoTextNode" presStyleLbl="node2" presStyleIdx="0" presStyleCnt="3" custLinFactY="100000" custLinFactNeighborX="-21877" custLinFactNeighborY="104551">
        <dgm:presLayoutVars>
          <dgm:chPref val="3"/>
        </dgm:presLayoutVars>
      </dgm:prSet>
      <dgm:spPr/>
      <dgm:t>
        <a:bodyPr/>
        <a:lstStyle/>
        <a:p>
          <a:endParaRPr lang="es-ES"/>
        </a:p>
      </dgm:t>
    </dgm:pt>
    <dgm:pt modelId="{96A69E24-5410-467B-AD5E-A4A4FD48A4D5}" type="pres">
      <dgm:prSet presAssocID="{9882EB27-0949-4B9B-A9A0-CDB795E45C24}" presName="level3hierChild" presStyleCnt="0"/>
      <dgm:spPr/>
    </dgm:pt>
    <dgm:pt modelId="{AD966961-AD1E-4410-ADDC-8D0407D47359}" type="pres">
      <dgm:prSet presAssocID="{06BC1F3B-2500-4F42-A6DD-41F2E6D55795}" presName="conn2-1" presStyleLbl="parChTrans1D3" presStyleIdx="0" presStyleCnt="5"/>
      <dgm:spPr/>
      <dgm:t>
        <a:bodyPr/>
        <a:lstStyle/>
        <a:p>
          <a:endParaRPr lang="es-ES"/>
        </a:p>
      </dgm:t>
    </dgm:pt>
    <dgm:pt modelId="{374B82C5-9632-484B-96D6-2E858E810A23}" type="pres">
      <dgm:prSet presAssocID="{06BC1F3B-2500-4F42-A6DD-41F2E6D55795}" presName="connTx" presStyleLbl="parChTrans1D3" presStyleIdx="0" presStyleCnt="5"/>
      <dgm:spPr/>
      <dgm:t>
        <a:bodyPr/>
        <a:lstStyle/>
        <a:p>
          <a:endParaRPr lang="es-ES"/>
        </a:p>
      </dgm:t>
    </dgm:pt>
    <dgm:pt modelId="{7F4D6DA6-F2E6-4592-863B-77503BBF5EA6}" type="pres">
      <dgm:prSet presAssocID="{A7196325-A3CC-4B4B-B45E-25D2BA845D3B}" presName="root2" presStyleCnt="0"/>
      <dgm:spPr/>
    </dgm:pt>
    <dgm:pt modelId="{2A56656E-FE69-45C8-9393-3B9C3268C902}" type="pres">
      <dgm:prSet presAssocID="{A7196325-A3CC-4B4B-B45E-25D2BA845D3B}" presName="LevelTwoTextNode" presStyleLbl="node3" presStyleIdx="0" presStyleCnt="5" custLinFactY="98051" custLinFactNeighborX="-34321" custLinFactNeighborY="100000">
        <dgm:presLayoutVars>
          <dgm:chPref val="3"/>
        </dgm:presLayoutVars>
      </dgm:prSet>
      <dgm:spPr/>
      <dgm:t>
        <a:bodyPr/>
        <a:lstStyle/>
        <a:p>
          <a:endParaRPr lang="es-ES"/>
        </a:p>
      </dgm:t>
    </dgm:pt>
    <dgm:pt modelId="{9903B91C-5C50-45E7-AF6A-2030B2E2EED2}" type="pres">
      <dgm:prSet presAssocID="{A7196325-A3CC-4B4B-B45E-25D2BA845D3B}" presName="level3hierChild" presStyleCnt="0"/>
      <dgm:spPr/>
    </dgm:pt>
    <dgm:pt modelId="{C473FC85-61B7-4A67-A850-9B63FD2981D6}" type="pres">
      <dgm:prSet presAssocID="{4B445867-DA24-4094-9FEE-FC045C91B255}" presName="conn2-1" presStyleLbl="parChTrans1D3" presStyleIdx="1" presStyleCnt="5"/>
      <dgm:spPr/>
      <dgm:t>
        <a:bodyPr/>
        <a:lstStyle/>
        <a:p>
          <a:endParaRPr lang="es-ES"/>
        </a:p>
      </dgm:t>
    </dgm:pt>
    <dgm:pt modelId="{9ADB4C09-762E-484D-9CF2-C1CEDBEDCEC8}" type="pres">
      <dgm:prSet presAssocID="{4B445867-DA24-4094-9FEE-FC045C91B255}" presName="connTx" presStyleLbl="parChTrans1D3" presStyleIdx="1" presStyleCnt="5"/>
      <dgm:spPr/>
      <dgm:t>
        <a:bodyPr/>
        <a:lstStyle/>
        <a:p>
          <a:endParaRPr lang="es-ES"/>
        </a:p>
      </dgm:t>
    </dgm:pt>
    <dgm:pt modelId="{DC5C262A-A25D-40B7-82F5-1363FA1E9272}" type="pres">
      <dgm:prSet presAssocID="{AD776B84-B63B-48CA-A48B-6D8161B3D5DF}" presName="root2" presStyleCnt="0"/>
      <dgm:spPr/>
    </dgm:pt>
    <dgm:pt modelId="{888FFC26-C199-4FBF-86F9-614C5DA3EE23}" type="pres">
      <dgm:prSet presAssocID="{AD776B84-B63B-48CA-A48B-6D8161B3D5DF}" presName="LevelTwoTextNode" presStyleLbl="node3" presStyleIdx="1" presStyleCnt="5" custLinFactY="92384" custLinFactNeighborX="-34321" custLinFactNeighborY="100000">
        <dgm:presLayoutVars>
          <dgm:chPref val="3"/>
        </dgm:presLayoutVars>
      </dgm:prSet>
      <dgm:spPr/>
      <dgm:t>
        <a:bodyPr/>
        <a:lstStyle/>
        <a:p>
          <a:endParaRPr lang="es-ES"/>
        </a:p>
      </dgm:t>
    </dgm:pt>
    <dgm:pt modelId="{5640AC00-DE17-4CF6-8BD8-68F8B66E9EF6}" type="pres">
      <dgm:prSet presAssocID="{AD776B84-B63B-48CA-A48B-6D8161B3D5DF}" presName="level3hierChild" presStyleCnt="0"/>
      <dgm:spPr/>
    </dgm:pt>
    <dgm:pt modelId="{B82AF780-FECF-4AE1-8BB5-267F06C23936}" type="pres">
      <dgm:prSet presAssocID="{0F01B514-5C95-4BDE-A781-7CFF66094D12}" presName="conn2-1" presStyleLbl="parChTrans1D2" presStyleIdx="1" presStyleCnt="3"/>
      <dgm:spPr/>
      <dgm:t>
        <a:bodyPr/>
        <a:lstStyle/>
        <a:p>
          <a:endParaRPr lang="es-ES"/>
        </a:p>
      </dgm:t>
    </dgm:pt>
    <dgm:pt modelId="{2413A503-197A-45F3-A014-1B7467DDAB8F}" type="pres">
      <dgm:prSet presAssocID="{0F01B514-5C95-4BDE-A781-7CFF66094D12}" presName="connTx" presStyleLbl="parChTrans1D2" presStyleIdx="1" presStyleCnt="3"/>
      <dgm:spPr/>
      <dgm:t>
        <a:bodyPr/>
        <a:lstStyle/>
        <a:p>
          <a:endParaRPr lang="es-ES"/>
        </a:p>
      </dgm:t>
    </dgm:pt>
    <dgm:pt modelId="{581256EB-9430-4D50-9D4F-D7CB3A45988B}" type="pres">
      <dgm:prSet presAssocID="{21E0933A-8381-4FAC-858C-DC7363B88410}" presName="root2" presStyleCnt="0"/>
      <dgm:spPr/>
    </dgm:pt>
    <dgm:pt modelId="{BE7612CD-C8D5-46B1-8E09-259AA433ECB2}" type="pres">
      <dgm:prSet presAssocID="{21E0933A-8381-4FAC-858C-DC7363B88410}" presName="LevelTwoTextNode" presStyleLbl="node2" presStyleIdx="1" presStyleCnt="3" custLinFactY="74996" custLinFactNeighborX="-21654" custLinFactNeighborY="100000">
        <dgm:presLayoutVars>
          <dgm:chPref val="3"/>
        </dgm:presLayoutVars>
      </dgm:prSet>
      <dgm:spPr/>
      <dgm:t>
        <a:bodyPr/>
        <a:lstStyle/>
        <a:p>
          <a:endParaRPr lang="es-ES"/>
        </a:p>
      </dgm:t>
    </dgm:pt>
    <dgm:pt modelId="{D9C97E4E-3349-42A9-8EBB-60BA4D9BCABF}" type="pres">
      <dgm:prSet presAssocID="{21E0933A-8381-4FAC-858C-DC7363B88410}" presName="level3hierChild" presStyleCnt="0"/>
      <dgm:spPr/>
    </dgm:pt>
    <dgm:pt modelId="{1EBA7725-2D66-44C2-B35E-637BB277BACC}" type="pres">
      <dgm:prSet presAssocID="{3558E349-FDB6-4E01-A81E-339014FA7F9E}" presName="conn2-1" presStyleLbl="parChTrans1D3" presStyleIdx="2" presStyleCnt="5"/>
      <dgm:spPr/>
      <dgm:t>
        <a:bodyPr/>
        <a:lstStyle/>
        <a:p>
          <a:endParaRPr lang="es-ES"/>
        </a:p>
      </dgm:t>
    </dgm:pt>
    <dgm:pt modelId="{B377629E-CC9E-48A2-BFF9-D0AC8B9B71AA}" type="pres">
      <dgm:prSet presAssocID="{3558E349-FDB6-4E01-A81E-339014FA7F9E}" presName="connTx" presStyleLbl="parChTrans1D3" presStyleIdx="2" presStyleCnt="5"/>
      <dgm:spPr/>
      <dgm:t>
        <a:bodyPr/>
        <a:lstStyle/>
        <a:p>
          <a:endParaRPr lang="es-ES"/>
        </a:p>
      </dgm:t>
    </dgm:pt>
    <dgm:pt modelId="{92BFEEFB-0AF6-4449-AE12-98C67781CE3C}" type="pres">
      <dgm:prSet presAssocID="{3FD7A1A7-FE05-4421-9F11-44F589043A41}" presName="root2" presStyleCnt="0"/>
      <dgm:spPr/>
    </dgm:pt>
    <dgm:pt modelId="{38B7CB0D-137A-46D2-8407-4A304A6B75C5}" type="pres">
      <dgm:prSet presAssocID="{3FD7A1A7-FE05-4421-9F11-44F589043A41}" presName="LevelTwoTextNode" presStyleLbl="node3" presStyleIdx="2" presStyleCnt="5" custLinFactY="74996" custLinFactNeighborX="-34321" custLinFactNeighborY="100000">
        <dgm:presLayoutVars>
          <dgm:chPref val="3"/>
        </dgm:presLayoutVars>
      </dgm:prSet>
      <dgm:spPr/>
      <dgm:t>
        <a:bodyPr/>
        <a:lstStyle/>
        <a:p>
          <a:endParaRPr lang="es-ES"/>
        </a:p>
      </dgm:t>
    </dgm:pt>
    <dgm:pt modelId="{755BD082-EE31-47AA-A796-9208ECEB4750}" type="pres">
      <dgm:prSet presAssocID="{3FD7A1A7-FE05-4421-9F11-44F589043A41}" presName="level3hierChild" presStyleCnt="0"/>
      <dgm:spPr/>
    </dgm:pt>
    <dgm:pt modelId="{ABDEF1D1-9FEA-4777-93EB-98466B0DAC55}" type="pres">
      <dgm:prSet presAssocID="{7EA514D1-8EBC-4F38-8E24-2F1F9C151A5B}" presName="conn2-1" presStyleLbl="parChTrans1D4" presStyleIdx="0" presStyleCnt="3"/>
      <dgm:spPr/>
      <dgm:t>
        <a:bodyPr/>
        <a:lstStyle/>
        <a:p>
          <a:endParaRPr lang="es-ES"/>
        </a:p>
      </dgm:t>
    </dgm:pt>
    <dgm:pt modelId="{0C4C33F5-8FA5-4558-A7A8-199684894531}" type="pres">
      <dgm:prSet presAssocID="{7EA514D1-8EBC-4F38-8E24-2F1F9C151A5B}" presName="connTx" presStyleLbl="parChTrans1D4" presStyleIdx="0" presStyleCnt="3"/>
      <dgm:spPr/>
      <dgm:t>
        <a:bodyPr/>
        <a:lstStyle/>
        <a:p>
          <a:endParaRPr lang="es-ES"/>
        </a:p>
      </dgm:t>
    </dgm:pt>
    <dgm:pt modelId="{8476507F-B544-4C78-9AA8-89AD90B7EBAB}" type="pres">
      <dgm:prSet presAssocID="{B0E8B969-9BB1-4EB1-A83B-7362F0FFDAF8}" presName="root2" presStyleCnt="0"/>
      <dgm:spPr/>
    </dgm:pt>
    <dgm:pt modelId="{87BDBD9A-793F-47FC-BA51-3C110A18B91C}" type="pres">
      <dgm:prSet presAssocID="{B0E8B969-9BB1-4EB1-A83B-7362F0FFDAF8}" presName="LevelTwoTextNode" presStyleLbl="node4" presStyleIdx="0" presStyleCnt="3" custLinFactY="100000" custLinFactNeighborX="-60432" custLinFactNeighborY="187163">
        <dgm:presLayoutVars>
          <dgm:chPref val="3"/>
        </dgm:presLayoutVars>
      </dgm:prSet>
      <dgm:spPr/>
      <dgm:t>
        <a:bodyPr/>
        <a:lstStyle/>
        <a:p>
          <a:endParaRPr lang="es-ES"/>
        </a:p>
      </dgm:t>
    </dgm:pt>
    <dgm:pt modelId="{7062C6FE-8924-4479-A517-C3EA13E95849}" type="pres">
      <dgm:prSet presAssocID="{B0E8B969-9BB1-4EB1-A83B-7362F0FFDAF8}" presName="level3hierChild" presStyleCnt="0"/>
      <dgm:spPr/>
    </dgm:pt>
    <dgm:pt modelId="{48766481-A7C2-4A17-9A58-346ED34ADC71}" type="pres">
      <dgm:prSet presAssocID="{B3719BB6-24D9-4259-96F1-02A0710E84B2}" presName="conn2-1" presStyleLbl="parChTrans1D4" presStyleIdx="1" presStyleCnt="3"/>
      <dgm:spPr/>
      <dgm:t>
        <a:bodyPr/>
        <a:lstStyle/>
        <a:p>
          <a:endParaRPr lang="es-ES"/>
        </a:p>
      </dgm:t>
    </dgm:pt>
    <dgm:pt modelId="{CB7F8EF7-72CB-4463-9174-98361FAD2846}" type="pres">
      <dgm:prSet presAssocID="{B3719BB6-24D9-4259-96F1-02A0710E84B2}" presName="connTx" presStyleLbl="parChTrans1D4" presStyleIdx="1" presStyleCnt="3"/>
      <dgm:spPr/>
      <dgm:t>
        <a:bodyPr/>
        <a:lstStyle/>
        <a:p>
          <a:endParaRPr lang="es-ES"/>
        </a:p>
      </dgm:t>
    </dgm:pt>
    <dgm:pt modelId="{3D449DF4-DE36-477F-9603-52AD831E01A0}" type="pres">
      <dgm:prSet presAssocID="{58D3D80D-CD19-4436-A98B-33C5E5FBF851}" presName="root2" presStyleCnt="0"/>
      <dgm:spPr/>
    </dgm:pt>
    <dgm:pt modelId="{332F196B-79A8-4B17-803F-A2EB0FAD68D5}" type="pres">
      <dgm:prSet presAssocID="{58D3D80D-CD19-4436-A98B-33C5E5FBF851}" presName="LevelTwoTextNode" presStyleLbl="node4" presStyleIdx="1" presStyleCnt="3" custLinFactNeighborX="-60432" custLinFactNeighborY="62829">
        <dgm:presLayoutVars>
          <dgm:chPref val="3"/>
        </dgm:presLayoutVars>
      </dgm:prSet>
      <dgm:spPr/>
      <dgm:t>
        <a:bodyPr/>
        <a:lstStyle/>
        <a:p>
          <a:endParaRPr lang="es-ES"/>
        </a:p>
      </dgm:t>
    </dgm:pt>
    <dgm:pt modelId="{ED41DA58-C716-45FB-AAF3-34FD7A8B5840}" type="pres">
      <dgm:prSet presAssocID="{58D3D80D-CD19-4436-A98B-33C5E5FBF851}" presName="level3hierChild" presStyleCnt="0"/>
      <dgm:spPr/>
    </dgm:pt>
    <dgm:pt modelId="{FAD6DCC3-A1C7-4914-BA01-DEE80A692970}" type="pres">
      <dgm:prSet presAssocID="{6D448FD0-3B8A-4323-A102-3F939FB01C8B}" presName="conn2-1" presStyleLbl="parChTrans1D2" presStyleIdx="2" presStyleCnt="3"/>
      <dgm:spPr/>
      <dgm:t>
        <a:bodyPr/>
        <a:lstStyle/>
        <a:p>
          <a:endParaRPr lang="es-ES"/>
        </a:p>
      </dgm:t>
    </dgm:pt>
    <dgm:pt modelId="{D9ECAEEE-03D8-4A2D-8423-6D8731997589}" type="pres">
      <dgm:prSet presAssocID="{6D448FD0-3B8A-4323-A102-3F939FB01C8B}" presName="connTx" presStyleLbl="parChTrans1D2" presStyleIdx="2" presStyleCnt="3"/>
      <dgm:spPr/>
      <dgm:t>
        <a:bodyPr/>
        <a:lstStyle/>
        <a:p>
          <a:endParaRPr lang="es-ES"/>
        </a:p>
      </dgm:t>
    </dgm:pt>
    <dgm:pt modelId="{1B752E9A-A4D2-46E6-A458-9CCF416DFCC2}" type="pres">
      <dgm:prSet presAssocID="{3FD0E1AE-95FA-44AF-B2C5-B77E3D62614C}" presName="root2" presStyleCnt="0"/>
      <dgm:spPr/>
    </dgm:pt>
    <dgm:pt modelId="{C6A4F2D6-09A4-43EE-9895-DFD3C2955ED2}" type="pres">
      <dgm:prSet presAssocID="{3FD0E1AE-95FA-44AF-B2C5-B77E3D62614C}" presName="LevelTwoTextNode" presStyleLbl="node2" presStyleIdx="2" presStyleCnt="3" custLinFactY="-200000" custLinFactNeighborX="-17322" custLinFactNeighborY="-216615">
        <dgm:presLayoutVars>
          <dgm:chPref val="3"/>
        </dgm:presLayoutVars>
      </dgm:prSet>
      <dgm:spPr/>
      <dgm:t>
        <a:bodyPr/>
        <a:lstStyle/>
        <a:p>
          <a:endParaRPr lang="es-ES"/>
        </a:p>
      </dgm:t>
    </dgm:pt>
    <dgm:pt modelId="{05BCC21F-8519-4318-B3AA-D3A4813AAAA8}" type="pres">
      <dgm:prSet presAssocID="{3FD0E1AE-95FA-44AF-B2C5-B77E3D62614C}" presName="level3hierChild" presStyleCnt="0"/>
      <dgm:spPr/>
    </dgm:pt>
    <dgm:pt modelId="{2FC7FDF3-EAB6-4550-B6B5-A2B0D03800F5}" type="pres">
      <dgm:prSet presAssocID="{08DC689D-D518-4CB3-958B-E390F3A5B793}" presName="conn2-1" presStyleLbl="parChTrans1D3" presStyleIdx="3" presStyleCnt="5"/>
      <dgm:spPr/>
      <dgm:t>
        <a:bodyPr/>
        <a:lstStyle/>
        <a:p>
          <a:endParaRPr lang="es-ES"/>
        </a:p>
      </dgm:t>
    </dgm:pt>
    <dgm:pt modelId="{42C49949-59C4-49F4-9241-0ED6216BCA60}" type="pres">
      <dgm:prSet presAssocID="{08DC689D-D518-4CB3-958B-E390F3A5B793}" presName="connTx" presStyleLbl="parChTrans1D3" presStyleIdx="3" presStyleCnt="5"/>
      <dgm:spPr/>
      <dgm:t>
        <a:bodyPr/>
        <a:lstStyle/>
        <a:p>
          <a:endParaRPr lang="es-ES"/>
        </a:p>
      </dgm:t>
    </dgm:pt>
    <dgm:pt modelId="{07625BFB-6C20-4CD7-BE89-25CC620701DE}" type="pres">
      <dgm:prSet presAssocID="{40E7013A-C278-40DA-8630-411E13DFE083}" presName="root2" presStyleCnt="0"/>
      <dgm:spPr/>
    </dgm:pt>
    <dgm:pt modelId="{4C715275-FD57-4123-9D2D-7E2CCE57FE63}" type="pres">
      <dgm:prSet presAssocID="{40E7013A-C278-40DA-8630-411E13DFE083}" presName="LevelTwoTextNode" presStyleLbl="node3" presStyleIdx="3" presStyleCnt="5" custLinFactY="-200000" custLinFactNeighborX="-34321" custLinFactNeighborY="-219695">
        <dgm:presLayoutVars>
          <dgm:chPref val="3"/>
        </dgm:presLayoutVars>
      </dgm:prSet>
      <dgm:spPr/>
      <dgm:t>
        <a:bodyPr/>
        <a:lstStyle/>
        <a:p>
          <a:endParaRPr lang="es-ES"/>
        </a:p>
      </dgm:t>
    </dgm:pt>
    <dgm:pt modelId="{24531060-F34E-4C91-9E32-EC072DBD39E7}" type="pres">
      <dgm:prSet presAssocID="{40E7013A-C278-40DA-8630-411E13DFE083}" presName="level3hierChild" presStyleCnt="0"/>
      <dgm:spPr/>
    </dgm:pt>
    <dgm:pt modelId="{C0BF4DFE-7B09-4740-8726-561C6097E5EB}" type="pres">
      <dgm:prSet presAssocID="{03E3934B-3F5B-4C07-8416-B98B47858481}" presName="conn2-1" presStyleLbl="parChTrans1D3" presStyleIdx="4" presStyleCnt="5"/>
      <dgm:spPr/>
      <dgm:t>
        <a:bodyPr/>
        <a:lstStyle/>
        <a:p>
          <a:endParaRPr lang="es-ES"/>
        </a:p>
      </dgm:t>
    </dgm:pt>
    <dgm:pt modelId="{2013F3CF-90CB-4D55-A990-B9687618068B}" type="pres">
      <dgm:prSet presAssocID="{03E3934B-3F5B-4C07-8416-B98B47858481}" presName="connTx" presStyleLbl="parChTrans1D3" presStyleIdx="4" presStyleCnt="5"/>
      <dgm:spPr/>
      <dgm:t>
        <a:bodyPr/>
        <a:lstStyle/>
        <a:p>
          <a:endParaRPr lang="es-ES"/>
        </a:p>
      </dgm:t>
    </dgm:pt>
    <dgm:pt modelId="{7990AE9E-D546-4B24-8664-27DDE9CCFAC7}" type="pres">
      <dgm:prSet presAssocID="{AD2DC386-E25E-4B62-B356-C94B3333D9B6}" presName="root2" presStyleCnt="0"/>
      <dgm:spPr/>
    </dgm:pt>
    <dgm:pt modelId="{56D02A92-B4AB-4314-91B5-62A46B7E5DC3}" type="pres">
      <dgm:prSet presAssocID="{AD2DC386-E25E-4B62-B356-C94B3333D9B6}" presName="LevelTwoTextNode" presStyleLbl="node3" presStyleIdx="4" presStyleCnt="5" custLinFactY="-200000" custLinFactNeighborX="-34321" custLinFactNeighborY="-224914">
        <dgm:presLayoutVars>
          <dgm:chPref val="3"/>
        </dgm:presLayoutVars>
      </dgm:prSet>
      <dgm:spPr/>
      <dgm:t>
        <a:bodyPr/>
        <a:lstStyle/>
        <a:p>
          <a:endParaRPr lang="es-ES"/>
        </a:p>
      </dgm:t>
    </dgm:pt>
    <dgm:pt modelId="{DAB7906A-DA44-466B-B7EC-C7D3F785A1EE}" type="pres">
      <dgm:prSet presAssocID="{AD2DC386-E25E-4B62-B356-C94B3333D9B6}" presName="level3hierChild" presStyleCnt="0"/>
      <dgm:spPr/>
    </dgm:pt>
    <dgm:pt modelId="{C1E3683F-30F5-4490-AF13-294FD381DA59}" type="pres">
      <dgm:prSet presAssocID="{888C99BB-ED81-4D3C-AEFC-1C9D68D95DD8}" presName="conn2-1" presStyleLbl="parChTrans1D4" presStyleIdx="2" presStyleCnt="3"/>
      <dgm:spPr/>
      <dgm:t>
        <a:bodyPr/>
        <a:lstStyle/>
        <a:p>
          <a:endParaRPr lang="es-ES"/>
        </a:p>
      </dgm:t>
    </dgm:pt>
    <dgm:pt modelId="{BFEE3AF6-5A26-4977-A287-B950C58BEC59}" type="pres">
      <dgm:prSet presAssocID="{888C99BB-ED81-4D3C-AEFC-1C9D68D95DD8}" presName="connTx" presStyleLbl="parChTrans1D4" presStyleIdx="2" presStyleCnt="3"/>
      <dgm:spPr/>
      <dgm:t>
        <a:bodyPr/>
        <a:lstStyle/>
        <a:p>
          <a:endParaRPr lang="es-ES"/>
        </a:p>
      </dgm:t>
    </dgm:pt>
    <dgm:pt modelId="{ACB5CD25-F7F1-4E6F-8136-D89D1966F4EA}" type="pres">
      <dgm:prSet presAssocID="{69EA314F-5552-4F76-9025-64DF92B9EB30}" presName="root2" presStyleCnt="0"/>
      <dgm:spPr/>
    </dgm:pt>
    <dgm:pt modelId="{D363E44E-A006-4037-824B-6750CA9CCD12}" type="pres">
      <dgm:prSet presAssocID="{69EA314F-5552-4F76-9025-64DF92B9EB30}" presName="LevelTwoTextNode" presStyleLbl="node4" presStyleIdx="2" presStyleCnt="3" custLinFactY="-200000" custLinFactNeighborX="-64765" custLinFactNeighborY="-228782">
        <dgm:presLayoutVars>
          <dgm:chPref val="3"/>
        </dgm:presLayoutVars>
      </dgm:prSet>
      <dgm:spPr/>
      <dgm:t>
        <a:bodyPr/>
        <a:lstStyle/>
        <a:p>
          <a:endParaRPr lang="es-ES"/>
        </a:p>
      </dgm:t>
    </dgm:pt>
    <dgm:pt modelId="{64354348-1B63-4AD7-8CFD-B2C777155929}" type="pres">
      <dgm:prSet presAssocID="{69EA314F-5552-4F76-9025-64DF92B9EB30}" presName="level3hierChild" presStyleCnt="0"/>
      <dgm:spPr/>
    </dgm:pt>
  </dgm:ptLst>
  <dgm:cxnLst>
    <dgm:cxn modelId="{5346AB6F-E9CD-44C6-9701-6886BE1C2575}" type="presOf" srcId="{08DC689D-D518-4CB3-958B-E390F3A5B793}" destId="{42C49949-59C4-49F4-9241-0ED6216BCA60}" srcOrd="1" destOrd="0" presId="urn:microsoft.com/office/officeart/2005/8/layout/hierarchy2"/>
    <dgm:cxn modelId="{686C3F14-2E74-4E34-9605-9522611B808F}" type="presOf" srcId="{B3719BB6-24D9-4259-96F1-02A0710E84B2}" destId="{CB7F8EF7-72CB-4463-9174-98361FAD2846}" srcOrd="1" destOrd="0" presId="urn:microsoft.com/office/officeart/2005/8/layout/hierarchy2"/>
    <dgm:cxn modelId="{FBADF2CF-9584-4828-9436-CAD16D8C6062}" type="presOf" srcId="{3558E349-FDB6-4E01-A81E-339014FA7F9E}" destId="{B377629E-CC9E-48A2-BFF9-D0AC8B9B71AA}" srcOrd="1" destOrd="0" presId="urn:microsoft.com/office/officeart/2005/8/layout/hierarchy2"/>
    <dgm:cxn modelId="{1E33D12B-E27B-49A0-99C4-7E0402AC7850}" srcId="{9882EB27-0949-4B9B-A9A0-CDB795E45C24}" destId="{AD776B84-B63B-48CA-A48B-6D8161B3D5DF}" srcOrd="1" destOrd="0" parTransId="{4B445867-DA24-4094-9FEE-FC045C91B255}" sibTransId="{78B4A001-D678-4A00-9EA7-D3A62A5E9C3D}"/>
    <dgm:cxn modelId="{7C7C84B5-611B-47BB-B461-0B96A093B3B4}" type="presOf" srcId="{40E7013A-C278-40DA-8630-411E13DFE083}" destId="{4C715275-FD57-4123-9D2D-7E2CCE57FE63}" srcOrd="0" destOrd="0" presId="urn:microsoft.com/office/officeart/2005/8/layout/hierarchy2"/>
    <dgm:cxn modelId="{BA60E918-4E5A-4420-896D-3031FCA48BE3}" srcId="{6977BA35-2491-41DC-B3A4-B464BC100E68}" destId="{BA8A3BCD-E743-4DB0-A7BC-F58B5573645A}" srcOrd="0" destOrd="0" parTransId="{3A27C511-B07A-48BA-96A0-C3C4265D6660}" sibTransId="{E1686893-400B-416E-952B-C0C1CF9E9B72}"/>
    <dgm:cxn modelId="{E88A10E7-F67C-44F8-A038-3751F3EAE72E}" type="presOf" srcId="{03E3934B-3F5B-4C07-8416-B98B47858481}" destId="{C0BF4DFE-7B09-4740-8726-561C6097E5EB}" srcOrd="0" destOrd="0" presId="urn:microsoft.com/office/officeart/2005/8/layout/hierarchy2"/>
    <dgm:cxn modelId="{E02DD03F-8489-42EE-8E38-39DE9A9A46A3}" type="presOf" srcId="{0F01B514-5C95-4BDE-A781-7CFF66094D12}" destId="{B82AF780-FECF-4AE1-8BB5-267F06C23936}" srcOrd="0" destOrd="0" presId="urn:microsoft.com/office/officeart/2005/8/layout/hierarchy2"/>
    <dgm:cxn modelId="{E4F07A0C-A20B-4AF4-85CA-1F605CD144C4}" type="presOf" srcId="{B6756F73-A08A-4307-BA9A-AD95C5566545}" destId="{EB995F3C-4FA5-4B4E-8390-E435332C1B67}" srcOrd="0" destOrd="0" presId="urn:microsoft.com/office/officeart/2005/8/layout/hierarchy2"/>
    <dgm:cxn modelId="{006A2DE2-DE69-4664-8C03-1780F9EC81D2}" srcId="{9882EB27-0949-4B9B-A9A0-CDB795E45C24}" destId="{A7196325-A3CC-4B4B-B45E-25D2BA845D3B}" srcOrd="0" destOrd="0" parTransId="{06BC1F3B-2500-4F42-A6DD-41F2E6D55795}" sibTransId="{7C6C57EB-64ED-471E-9531-ABA7BCF1BFA0}"/>
    <dgm:cxn modelId="{CD7AAEE0-BF4A-42B6-A7E8-9E9C316143E4}" type="presOf" srcId="{3FD7A1A7-FE05-4421-9F11-44F589043A41}" destId="{38B7CB0D-137A-46D2-8407-4A304A6B75C5}" srcOrd="0" destOrd="0" presId="urn:microsoft.com/office/officeart/2005/8/layout/hierarchy2"/>
    <dgm:cxn modelId="{F773BBAE-FFEB-4396-923D-8A84ABB26D9E}" type="presOf" srcId="{AD2DC386-E25E-4B62-B356-C94B3333D9B6}" destId="{56D02A92-B4AB-4314-91B5-62A46B7E5DC3}" srcOrd="0" destOrd="0" presId="urn:microsoft.com/office/officeart/2005/8/layout/hierarchy2"/>
    <dgm:cxn modelId="{9B11ED63-D148-4A2C-9D99-8B50CA0606D0}" type="presOf" srcId="{6D448FD0-3B8A-4323-A102-3F939FB01C8B}" destId="{D9ECAEEE-03D8-4A2D-8423-6D8731997589}" srcOrd="1" destOrd="0" presId="urn:microsoft.com/office/officeart/2005/8/layout/hierarchy2"/>
    <dgm:cxn modelId="{3E8C7615-6F59-4D68-A085-082D0A0AA9EC}" srcId="{3FD7A1A7-FE05-4421-9F11-44F589043A41}" destId="{58D3D80D-CD19-4436-A98B-33C5E5FBF851}" srcOrd="1" destOrd="0" parTransId="{B3719BB6-24D9-4259-96F1-02A0710E84B2}" sibTransId="{7AFDA1E8-6C68-44EA-A181-0AFE2688605C}"/>
    <dgm:cxn modelId="{FFB9D188-DAB9-4AD1-9C65-A122DB0B45BA}" type="presOf" srcId="{06BC1F3B-2500-4F42-A6DD-41F2E6D55795}" destId="{374B82C5-9632-484B-96D6-2E858E810A23}" srcOrd="1" destOrd="0" presId="urn:microsoft.com/office/officeart/2005/8/layout/hierarchy2"/>
    <dgm:cxn modelId="{E6BCBB96-713E-4B10-BFE3-C5EBD5868C07}" type="presOf" srcId="{7EA514D1-8EBC-4F38-8E24-2F1F9C151A5B}" destId="{ABDEF1D1-9FEA-4777-93EB-98466B0DAC55}" srcOrd="0" destOrd="0" presId="urn:microsoft.com/office/officeart/2005/8/layout/hierarchy2"/>
    <dgm:cxn modelId="{6700A962-E0D2-42ED-8A73-B3521AD88E41}" srcId="{3FD7A1A7-FE05-4421-9F11-44F589043A41}" destId="{B0E8B969-9BB1-4EB1-A83B-7362F0FFDAF8}" srcOrd="0" destOrd="0" parTransId="{7EA514D1-8EBC-4F38-8E24-2F1F9C151A5B}" sibTransId="{DEC0B1E7-8960-43BF-95A9-11C95598B8CB}"/>
    <dgm:cxn modelId="{9AA495DD-EEB2-433B-8589-6B8197A5BA1E}" type="presOf" srcId="{9882EB27-0949-4B9B-A9A0-CDB795E45C24}" destId="{F1D53717-03C0-4D10-8BE7-CECC707B8F0C}" srcOrd="0" destOrd="0" presId="urn:microsoft.com/office/officeart/2005/8/layout/hierarchy2"/>
    <dgm:cxn modelId="{032DFFCA-74B2-4E27-ACE4-B1B89501DF33}" type="presOf" srcId="{03E3934B-3F5B-4C07-8416-B98B47858481}" destId="{2013F3CF-90CB-4D55-A990-B9687618068B}" srcOrd="1" destOrd="0" presId="urn:microsoft.com/office/officeart/2005/8/layout/hierarchy2"/>
    <dgm:cxn modelId="{75C346DD-C867-4C6F-92AA-8C10A9D9A6CD}" type="presOf" srcId="{08DC689D-D518-4CB3-958B-E390F3A5B793}" destId="{2FC7FDF3-EAB6-4550-B6B5-A2B0D03800F5}" srcOrd="0" destOrd="0" presId="urn:microsoft.com/office/officeart/2005/8/layout/hierarchy2"/>
    <dgm:cxn modelId="{26B9C353-3D26-46FD-B591-F5FEDE70A2F9}" type="presOf" srcId="{A7196325-A3CC-4B4B-B45E-25D2BA845D3B}" destId="{2A56656E-FE69-45C8-9393-3B9C3268C902}" srcOrd="0" destOrd="0" presId="urn:microsoft.com/office/officeart/2005/8/layout/hierarchy2"/>
    <dgm:cxn modelId="{AA7ED238-96FE-4DE6-90AA-868818C595C6}" srcId="{BA8A3BCD-E743-4DB0-A7BC-F58B5573645A}" destId="{21E0933A-8381-4FAC-858C-DC7363B88410}" srcOrd="1" destOrd="0" parTransId="{0F01B514-5C95-4BDE-A781-7CFF66094D12}" sibTransId="{B42DF9AA-FCDC-42B5-A12D-68365CA75C12}"/>
    <dgm:cxn modelId="{1B59EBCC-37AD-4AF8-BD7B-419541A29BD6}" type="presOf" srcId="{0F01B514-5C95-4BDE-A781-7CFF66094D12}" destId="{2413A503-197A-45F3-A014-1B7467DDAB8F}" srcOrd="1" destOrd="0" presId="urn:microsoft.com/office/officeart/2005/8/layout/hierarchy2"/>
    <dgm:cxn modelId="{595375BF-7411-4A3A-8E8A-334AC2A34125}" srcId="{21E0933A-8381-4FAC-858C-DC7363B88410}" destId="{3FD7A1A7-FE05-4421-9F11-44F589043A41}" srcOrd="0" destOrd="0" parTransId="{3558E349-FDB6-4E01-A81E-339014FA7F9E}" sibTransId="{3E9C407B-A771-4D8F-9E7E-AB49E6AAC182}"/>
    <dgm:cxn modelId="{529479D1-DFBB-490C-90E7-D4858FEA4924}" type="presOf" srcId="{3FD0E1AE-95FA-44AF-B2C5-B77E3D62614C}" destId="{C6A4F2D6-09A4-43EE-9895-DFD3C2955ED2}" srcOrd="0" destOrd="0" presId="urn:microsoft.com/office/officeart/2005/8/layout/hierarchy2"/>
    <dgm:cxn modelId="{59C5D17A-DD23-4D20-81D9-D23C37361144}" type="presOf" srcId="{888C99BB-ED81-4D3C-AEFC-1C9D68D95DD8}" destId="{C1E3683F-30F5-4490-AF13-294FD381DA59}" srcOrd="0" destOrd="0" presId="urn:microsoft.com/office/officeart/2005/8/layout/hierarchy2"/>
    <dgm:cxn modelId="{B7C5E93C-8C45-488C-86A0-F6300E765F1D}" srcId="{AD2DC386-E25E-4B62-B356-C94B3333D9B6}" destId="{69EA314F-5552-4F76-9025-64DF92B9EB30}" srcOrd="0" destOrd="0" parTransId="{888C99BB-ED81-4D3C-AEFC-1C9D68D95DD8}" sibTransId="{4E938663-900A-479A-9CF6-33C5E0B6BB34}"/>
    <dgm:cxn modelId="{8BD38205-4803-467B-8439-BC2590309433}" type="presOf" srcId="{6977BA35-2491-41DC-B3A4-B464BC100E68}" destId="{66EC7E08-D32B-4B8F-A0E0-DE76E2C7BA9D}" srcOrd="0" destOrd="0" presId="urn:microsoft.com/office/officeart/2005/8/layout/hierarchy2"/>
    <dgm:cxn modelId="{DE21131B-E2A6-42A3-8996-F1E500ACC133}" type="presOf" srcId="{4B445867-DA24-4094-9FEE-FC045C91B255}" destId="{9ADB4C09-762E-484D-9CF2-C1CEDBEDCEC8}" srcOrd="1" destOrd="0" presId="urn:microsoft.com/office/officeart/2005/8/layout/hierarchy2"/>
    <dgm:cxn modelId="{BAF4D425-D855-4127-B3E3-42FFD1234529}" type="presOf" srcId="{4B445867-DA24-4094-9FEE-FC045C91B255}" destId="{C473FC85-61B7-4A67-A850-9B63FD2981D6}" srcOrd="0" destOrd="0" presId="urn:microsoft.com/office/officeart/2005/8/layout/hierarchy2"/>
    <dgm:cxn modelId="{5039FF2A-CE24-44AD-B83B-DA8CAFE7E1A9}" srcId="{BA8A3BCD-E743-4DB0-A7BC-F58B5573645A}" destId="{3FD0E1AE-95FA-44AF-B2C5-B77E3D62614C}" srcOrd="2" destOrd="0" parTransId="{6D448FD0-3B8A-4323-A102-3F939FB01C8B}" sibTransId="{4AACCF3F-5C6F-4CE3-AE30-7C03DC3E24FB}"/>
    <dgm:cxn modelId="{95C4DA2F-218B-4E07-A2BB-9CFFF3D24089}" type="presOf" srcId="{21E0933A-8381-4FAC-858C-DC7363B88410}" destId="{BE7612CD-C8D5-46B1-8E09-259AA433ECB2}" srcOrd="0" destOrd="0" presId="urn:microsoft.com/office/officeart/2005/8/layout/hierarchy2"/>
    <dgm:cxn modelId="{EDE44221-E4A1-402E-9A4A-57AC96838590}" type="presOf" srcId="{B3719BB6-24D9-4259-96F1-02A0710E84B2}" destId="{48766481-A7C2-4A17-9A58-346ED34ADC71}" srcOrd="0" destOrd="0" presId="urn:microsoft.com/office/officeart/2005/8/layout/hierarchy2"/>
    <dgm:cxn modelId="{460AA4BD-B24B-4045-9604-AC7A87C17891}" type="presOf" srcId="{888C99BB-ED81-4D3C-AEFC-1C9D68D95DD8}" destId="{BFEE3AF6-5A26-4977-A287-B950C58BEC59}" srcOrd="1" destOrd="0" presId="urn:microsoft.com/office/officeart/2005/8/layout/hierarchy2"/>
    <dgm:cxn modelId="{1CEF7373-1459-4029-9842-16AAB022DD74}" srcId="{3FD0E1AE-95FA-44AF-B2C5-B77E3D62614C}" destId="{40E7013A-C278-40DA-8630-411E13DFE083}" srcOrd="0" destOrd="0" parTransId="{08DC689D-D518-4CB3-958B-E390F3A5B793}" sibTransId="{A5204D6F-C868-4B8E-87A1-BB2638099E40}"/>
    <dgm:cxn modelId="{F13F1780-308C-4481-83DF-AC611771BD22}" type="presOf" srcId="{B0E8B969-9BB1-4EB1-A83B-7362F0FFDAF8}" destId="{87BDBD9A-793F-47FC-BA51-3C110A18B91C}" srcOrd="0" destOrd="0" presId="urn:microsoft.com/office/officeart/2005/8/layout/hierarchy2"/>
    <dgm:cxn modelId="{E6836502-0024-49F3-81F4-6E18B40A6CC9}" type="presOf" srcId="{AD776B84-B63B-48CA-A48B-6D8161B3D5DF}" destId="{888FFC26-C199-4FBF-86F9-614C5DA3EE23}" srcOrd="0" destOrd="0" presId="urn:microsoft.com/office/officeart/2005/8/layout/hierarchy2"/>
    <dgm:cxn modelId="{6FD35137-FC6F-4D7F-BAB6-79DBEA880EDF}" type="presOf" srcId="{B6756F73-A08A-4307-BA9A-AD95C5566545}" destId="{F0C1BA95-C114-4134-8AFC-ABAF0507BB97}" srcOrd="1" destOrd="0" presId="urn:microsoft.com/office/officeart/2005/8/layout/hierarchy2"/>
    <dgm:cxn modelId="{E68069C3-7D3C-423C-A23B-BBA667AF2646}" type="presOf" srcId="{3558E349-FDB6-4E01-A81E-339014FA7F9E}" destId="{1EBA7725-2D66-44C2-B35E-637BB277BACC}" srcOrd="0" destOrd="0" presId="urn:microsoft.com/office/officeart/2005/8/layout/hierarchy2"/>
    <dgm:cxn modelId="{7945A885-94A9-4B7E-9C87-3873FDDD8EA3}" type="presOf" srcId="{69EA314F-5552-4F76-9025-64DF92B9EB30}" destId="{D363E44E-A006-4037-824B-6750CA9CCD12}" srcOrd="0" destOrd="0" presId="urn:microsoft.com/office/officeart/2005/8/layout/hierarchy2"/>
    <dgm:cxn modelId="{A7A97DE0-260F-4A77-9D00-AC2546BE4DC6}" type="presOf" srcId="{6D448FD0-3B8A-4323-A102-3F939FB01C8B}" destId="{FAD6DCC3-A1C7-4914-BA01-DEE80A692970}" srcOrd="0" destOrd="0" presId="urn:microsoft.com/office/officeart/2005/8/layout/hierarchy2"/>
    <dgm:cxn modelId="{DA8F1F29-2E42-46F2-BB27-6095285AD416}" type="presOf" srcId="{7EA514D1-8EBC-4F38-8E24-2F1F9C151A5B}" destId="{0C4C33F5-8FA5-4558-A7A8-199684894531}" srcOrd="1" destOrd="0" presId="urn:microsoft.com/office/officeart/2005/8/layout/hierarchy2"/>
    <dgm:cxn modelId="{2574D6A8-4047-468B-B56D-C7921C33BFD4}" srcId="{BA8A3BCD-E743-4DB0-A7BC-F58B5573645A}" destId="{9882EB27-0949-4B9B-A9A0-CDB795E45C24}" srcOrd="0" destOrd="0" parTransId="{B6756F73-A08A-4307-BA9A-AD95C5566545}" sibTransId="{034A5D3D-C55D-4644-BB54-BC5CE2692A15}"/>
    <dgm:cxn modelId="{87B3F1B8-1215-4A2A-A4E6-14A31A844C19}" type="presOf" srcId="{BA8A3BCD-E743-4DB0-A7BC-F58B5573645A}" destId="{D9B8FF53-4D29-44AF-A539-ED1D24E348A0}" srcOrd="0" destOrd="0" presId="urn:microsoft.com/office/officeart/2005/8/layout/hierarchy2"/>
    <dgm:cxn modelId="{B75C7A38-3A52-4847-8115-51CBEDFFA061}" type="presOf" srcId="{58D3D80D-CD19-4436-A98B-33C5E5FBF851}" destId="{332F196B-79A8-4B17-803F-A2EB0FAD68D5}" srcOrd="0" destOrd="0" presId="urn:microsoft.com/office/officeart/2005/8/layout/hierarchy2"/>
    <dgm:cxn modelId="{B67A971F-696B-401B-98F6-A09EDEC11AD7}" srcId="{3FD0E1AE-95FA-44AF-B2C5-B77E3D62614C}" destId="{AD2DC386-E25E-4B62-B356-C94B3333D9B6}" srcOrd="1" destOrd="0" parTransId="{03E3934B-3F5B-4C07-8416-B98B47858481}" sibTransId="{2649A4DF-7C1A-456B-8347-16C51481957D}"/>
    <dgm:cxn modelId="{0C6459A3-EC8A-4BFF-8B64-CF45AD597C28}" type="presOf" srcId="{06BC1F3B-2500-4F42-A6DD-41F2E6D55795}" destId="{AD966961-AD1E-4410-ADDC-8D0407D47359}" srcOrd="0" destOrd="0" presId="urn:microsoft.com/office/officeart/2005/8/layout/hierarchy2"/>
    <dgm:cxn modelId="{D4A82A71-DCDB-4F88-AF73-6C15F98A6E4F}" type="presParOf" srcId="{66EC7E08-D32B-4B8F-A0E0-DE76E2C7BA9D}" destId="{4123BCE5-46A0-4EAE-9836-9BD4E5D0BD20}" srcOrd="0" destOrd="0" presId="urn:microsoft.com/office/officeart/2005/8/layout/hierarchy2"/>
    <dgm:cxn modelId="{D8E57F68-919C-4C87-B6E1-258B1A80F5EB}" type="presParOf" srcId="{4123BCE5-46A0-4EAE-9836-9BD4E5D0BD20}" destId="{D9B8FF53-4D29-44AF-A539-ED1D24E348A0}" srcOrd="0" destOrd="0" presId="urn:microsoft.com/office/officeart/2005/8/layout/hierarchy2"/>
    <dgm:cxn modelId="{8A6545BB-ACBF-40EF-BF55-B4FEA00739CA}" type="presParOf" srcId="{4123BCE5-46A0-4EAE-9836-9BD4E5D0BD20}" destId="{A3E35B4C-57A7-40A6-AB4E-08766C09069E}" srcOrd="1" destOrd="0" presId="urn:microsoft.com/office/officeart/2005/8/layout/hierarchy2"/>
    <dgm:cxn modelId="{604F6209-1744-4F45-BFB5-A3B74BA793A3}" type="presParOf" srcId="{A3E35B4C-57A7-40A6-AB4E-08766C09069E}" destId="{EB995F3C-4FA5-4B4E-8390-E435332C1B67}" srcOrd="0" destOrd="0" presId="urn:microsoft.com/office/officeart/2005/8/layout/hierarchy2"/>
    <dgm:cxn modelId="{8F2C2066-69A5-4D7E-B672-B10C164079F6}" type="presParOf" srcId="{EB995F3C-4FA5-4B4E-8390-E435332C1B67}" destId="{F0C1BA95-C114-4134-8AFC-ABAF0507BB97}" srcOrd="0" destOrd="0" presId="urn:microsoft.com/office/officeart/2005/8/layout/hierarchy2"/>
    <dgm:cxn modelId="{B56F6FA2-8B30-4D4A-BBC5-6B2FD2981761}" type="presParOf" srcId="{A3E35B4C-57A7-40A6-AB4E-08766C09069E}" destId="{7F83DBE9-BD56-41C2-93E6-D0C1D096B295}" srcOrd="1" destOrd="0" presId="urn:microsoft.com/office/officeart/2005/8/layout/hierarchy2"/>
    <dgm:cxn modelId="{4733782A-A870-4C9B-92F1-C3F656BB9DD2}" type="presParOf" srcId="{7F83DBE9-BD56-41C2-93E6-D0C1D096B295}" destId="{F1D53717-03C0-4D10-8BE7-CECC707B8F0C}" srcOrd="0" destOrd="0" presId="urn:microsoft.com/office/officeart/2005/8/layout/hierarchy2"/>
    <dgm:cxn modelId="{48D4C95F-A4E2-4F4E-A2C2-BBE098B5E8E2}" type="presParOf" srcId="{7F83DBE9-BD56-41C2-93E6-D0C1D096B295}" destId="{96A69E24-5410-467B-AD5E-A4A4FD48A4D5}" srcOrd="1" destOrd="0" presId="urn:microsoft.com/office/officeart/2005/8/layout/hierarchy2"/>
    <dgm:cxn modelId="{059EEE6B-0D2D-49FB-8863-3412CBE05D02}" type="presParOf" srcId="{96A69E24-5410-467B-AD5E-A4A4FD48A4D5}" destId="{AD966961-AD1E-4410-ADDC-8D0407D47359}" srcOrd="0" destOrd="0" presId="urn:microsoft.com/office/officeart/2005/8/layout/hierarchy2"/>
    <dgm:cxn modelId="{155226E9-88EA-4042-A6A5-0DBCA067A668}" type="presParOf" srcId="{AD966961-AD1E-4410-ADDC-8D0407D47359}" destId="{374B82C5-9632-484B-96D6-2E858E810A23}" srcOrd="0" destOrd="0" presId="urn:microsoft.com/office/officeart/2005/8/layout/hierarchy2"/>
    <dgm:cxn modelId="{1B536DDC-8085-487B-A6EA-9E3A5FB917B2}" type="presParOf" srcId="{96A69E24-5410-467B-AD5E-A4A4FD48A4D5}" destId="{7F4D6DA6-F2E6-4592-863B-77503BBF5EA6}" srcOrd="1" destOrd="0" presId="urn:microsoft.com/office/officeart/2005/8/layout/hierarchy2"/>
    <dgm:cxn modelId="{F209EB40-840D-46E4-AFF5-32DBB86F5414}" type="presParOf" srcId="{7F4D6DA6-F2E6-4592-863B-77503BBF5EA6}" destId="{2A56656E-FE69-45C8-9393-3B9C3268C902}" srcOrd="0" destOrd="0" presId="urn:microsoft.com/office/officeart/2005/8/layout/hierarchy2"/>
    <dgm:cxn modelId="{AA969B91-376D-4CF9-B71A-EB663EF7C9C6}" type="presParOf" srcId="{7F4D6DA6-F2E6-4592-863B-77503BBF5EA6}" destId="{9903B91C-5C50-45E7-AF6A-2030B2E2EED2}" srcOrd="1" destOrd="0" presId="urn:microsoft.com/office/officeart/2005/8/layout/hierarchy2"/>
    <dgm:cxn modelId="{CBE338BD-A231-4238-BEFD-3468BC8ABE64}" type="presParOf" srcId="{96A69E24-5410-467B-AD5E-A4A4FD48A4D5}" destId="{C473FC85-61B7-4A67-A850-9B63FD2981D6}" srcOrd="2" destOrd="0" presId="urn:microsoft.com/office/officeart/2005/8/layout/hierarchy2"/>
    <dgm:cxn modelId="{C0FBEC65-F002-4A06-8F09-8B9E418295B7}" type="presParOf" srcId="{C473FC85-61B7-4A67-A850-9B63FD2981D6}" destId="{9ADB4C09-762E-484D-9CF2-C1CEDBEDCEC8}" srcOrd="0" destOrd="0" presId="urn:microsoft.com/office/officeart/2005/8/layout/hierarchy2"/>
    <dgm:cxn modelId="{2647F491-A4C1-4232-BF0C-580D654C892E}" type="presParOf" srcId="{96A69E24-5410-467B-AD5E-A4A4FD48A4D5}" destId="{DC5C262A-A25D-40B7-82F5-1363FA1E9272}" srcOrd="3" destOrd="0" presId="urn:microsoft.com/office/officeart/2005/8/layout/hierarchy2"/>
    <dgm:cxn modelId="{AB0F073B-31F8-488A-9793-4F04BB507038}" type="presParOf" srcId="{DC5C262A-A25D-40B7-82F5-1363FA1E9272}" destId="{888FFC26-C199-4FBF-86F9-614C5DA3EE23}" srcOrd="0" destOrd="0" presId="urn:microsoft.com/office/officeart/2005/8/layout/hierarchy2"/>
    <dgm:cxn modelId="{FF107190-7677-46A4-B334-ED722048A072}" type="presParOf" srcId="{DC5C262A-A25D-40B7-82F5-1363FA1E9272}" destId="{5640AC00-DE17-4CF6-8BD8-68F8B66E9EF6}" srcOrd="1" destOrd="0" presId="urn:microsoft.com/office/officeart/2005/8/layout/hierarchy2"/>
    <dgm:cxn modelId="{1F33A77C-FD1E-4649-B744-80E93F2E4D30}" type="presParOf" srcId="{A3E35B4C-57A7-40A6-AB4E-08766C09069E}" destId="{B82AF780-FECF-4AE1-8BB5-267F06C23936}" srcOrd="2" destOrd="0" presId="urn:microsoft.com/office/officeart/2005/8/layout/hierarchy2"/>
    <dgm:cxn modelId="{D6559DFD-9FC3-4A0C-A6F4-A8F32FBDF3CF}" type="presParOf" srcId="{B82AF780-FECF-4AE1-8BB5-267F06C23936}" destId="{2413A503-197A-45F3-A014-1B7467DDAB8F}" srcOrd="0" destOrd="0" presId="urn:microsoft.com/office/officeart/2005/8/layout/hierarchy2"/>
    <dgm:cxn modelId="{6880C753-6AC2-4D0E-8C08-11F8B9647F68}" type="presParOf" srcId="{A3E35B4C-57A7-40A6-AB4E-08766C09069E}" destId="{581256EB-9430-4D50-9D4F-D7CB3A45988B}" srcOrd="3" destOrd="0" presId="urn:microsoft.com/office/officeart/2005/8/layout/hierarchy2"/>
    <dgm:cxn modelId="{233981BB-CC3D-4755-8110-AFE52D300480}" type="presParOf" srcId="{581256EB-9430-4D50-9D4F-D7CB3A45988B}" destId="{BE7612CD-C8D5-46B1-8E09-259AA433ECB2}" srcOrd="0" destOrd="0" presId="urn:microsoft.com/office/officeart/2005/8/layout/hierarchy2"/>
    <dgm:cxn modelId="{007CA402-C3CE-47F8-A529-23A5912E1909}" type="presParOf" srcId="{581256EB-9430-4D50-9D4F-D7CB3A45988B}" destId="{D9C97E4E-3349-42A9-8EBB-60BA4D9BCABF}" srcOrd="1" destOrd="0" presId="urn:microsoft.com/office/officeart/2005/8/layout/hierarchy2"/>
    <dgm:cxn modelId="{070A3115-5F51-4DF1-8BCC-E7084F607F7B}" type="presParOf" srcId="{D9C97E4E-3349-42A9-8EBB-60BA4D9BCABF}" destId="{1EBA7725-2D66-44C2-B35E-637BB277BACC}" srcOrd="0" destOrd="0" presId="urn:microsoft.com/office/officeart/2005/8/layout/hierarchy2"/>
    <dgm:cxn modelId="{C4A7F7F3-49CD-44B8-89CE-1CCE5FBC6E27}" type="presParOf" srcId="{1EBA7725-2D66-44C2-B35E-637BB277BACC}" destId="{B377629E-CC9E-48A2-BFF9-D0AC8B9B71AA}" srcOrd="0" destOrd="0" presId="urn:microsoft.com/office/officeart/2005/8/layout/hierarchy2"/>
    <dgm:cxn modelId="{269AE56C-5C1E-46E4-9C6A-9EA90DAADD6E}" type="presParOf" srcId="{D9C97E4E-3349-42A9-8EBB-60BA4D9BCABF}" destId="{92BFEEFB-0AF6-4449-AE12-98C67781CE3C}" srcOrd="1" destOrd="0" presId="urn:microsoft.com/office/officeart/2005/8/layout/hierarchy2"/>
    <dgm:cxn modelId="{D1D134E9-287D-405C-A75F-164A6EE9DAC4}" type="presParOf" srcId="{92BFEEFB-0AF6-4449-AE12-98C67781CE3C}" destId="{38B7CB0D-137A-46D2-8407-4A304A6B75C5}" srcOrd="0" destOrd="0" presId="urn:microsoft.com/office/officeart/2005/8/layout/hierarchy2"/>
    <dgm:cxn modelId="{436983D5-03F3-4F2F-9679-48CEAB93FCBE}" type="presParOf" srcId="{92BFEEFB-0AF6-4449-AE12-98C67781CE3C}" destId="{755BD082-EE31-47AA-A796-9208ECEB4750}" srcOrd="1" destOrd="0" presId="urn:microsoft.com/office/officeart/2005/8/layout/hierarchy2"/>
    <dgm:cxn modelId="{50A2207E-A21E-40F0-94AD-88DBD2771FB3}" type="presParOf" srcId="{755BD082-EE31-47AA-A796-9208ECEB4750}" destId="{ABDEF1D1-9FEA-4777-93EB-98466B0DAC55}" srcOrd="0" destOrd="0" presId="urn:microsoft.com/office/officeart/2005/8/layout/hierarchy2"/>
    <dgm:cxn modelId="{3396F290-C8DA-4926-ABCC-6A477017E8B2}" type="presParOf" srcId="{ABDEF1D1-9FEA-4777-93EB-98466B0DAC55}" destId="{0C4C33F5-8FA5-4558-A7A8-199684894531}" srcOrd="0" destOrd="0" presId="urn:microsoft.com/office/officeart/2005/8/layout/hierarchy2"/>
    <dgm:cxn modelId="{4F5C561C-E268-4576-9ECE-DA20966D7210}" type="presParOf" srcId="{755BD082-EE31-47AA-A796-9208ECEB4750}" destId="{8476507F-B544-4C78-9AA8-89AD90B7EBAB}" srcOrd="1" destOrd="0" presId="urn:microsoft.com/office/officeart/2005/8/layout/hierarchy2"/>
    <dgm:cxn modelId="{B2CFB347-CEC8-4ABD-8860-493C0EC20FAC}" type="presParOf" srcId="{8476507F-B544-4C78-9AA8-89AD90B7EBAB}" destId="{87BDBD9A-793F-47FC-BA51-3C110A18B91C}" srcOrd="0" destOrd="0" presId="urn:microsoft.com/office/officeart/2005/8/layout/hierarchy2"/>
    <dgm:cxn modelId="{DBF00081-256E-4C10-AE5C-1F05571E32ED}" type="presParOf" srcId="{8476507F-B544-4C78-9AA8-89AD90B7EBAB}" destId="{7062C6FE-8924-4479-A517-C3EA13E95849}" srcOrd="1" destOrd="0" presId="urn:microsoft.com/office/officeart/2005/8/layout/hierarchy2"/>
    <dgm:cxn modelId="{4B7FEF71-A5A8-458E-B5CB-F9566F9A995E}" type="presParOf" srcId="{755BD082-EE31-47AA-A796-9208ECEB4750}" destId="{48766481-A7C2-4A17-9A58-346ED34ADC71}" srcOrd="2" destOrd="0" presId="urn:microsoft.com/office/officeart/2005/8/layout/hierarchy2"/>
    <dgm:cxn modelId="{949CE339-133F-4657-A3C2-DC5793200C2A}" type="presParOf" srcId="{48766481-A7C2-4A17-9A58-346ED34ADC71}" destId="{CB7F8EF7-72CB-4463-9174-98361FAD2846}" srcOrd="0" destOrd="0" presId="urn:microsoft.com/office/officeart/2005/8/layout/hierarchy2"/>
    <dgm:cxn modelId="{632E9BB8-8A4C-4F98-BC8B-434EB9452A84}" type="presParOf" srcId="{755BD082-EE31-47AA-A796-9208ECEB4750}" destId="{3D449DF4-DE36-477F-9603-52AD831E01A0}" srcOrd="3" destOrd="0" presId="urn:microsoft.com/office/officeart/2005/8/layout/hierarchy2"/>
    <dgm:cxn modelId="{C7A9D5BA-86EA-4533-84FF-C21ECB1BE4C0}" type="presParOf" srcId="{3D449DF4-DE36-477F-9603-52AD831E01A0}" destId="{332F196B-79A8-4B17-803F-A2EB0FAD68D5}" srcOrd="0" destOrd="0" presId="urn:microsoft.com/office/officeart/2005/8/layout/hierarchy2"/>
    <dgm:cxn modelId="{03479DEE-A92D-4336-985C-735BD9D423B1}" type="presParOf" srcId="{3D449DF4-DE36-477F-9603-52AD831E01A0}" destId="{ED41DA58-C716-45FB-AAF3-34FD7A8B5840}" srcOrd="1" destOrd="0" presId="urn:microsoft.com/office/officeart/2005/8/layout/hierarchy2"/>
    <dgm:cxn modelId="{A50BBE7B-7EBF-46B0-A30A-D42B69031F04}" type="presParOf" srcId="{A3E35B4C-57A7-40A6-AB4E-08766C09069E}" destId="{FAD6DCC3-A1C7-4914-BA01-DEE80A692970}" srcOrd="4" destOrd="0" presId="urn:microsoft.com/office/officeart/2005/8/layout/hierarchy2"/>
    <dgm:cxn modelId="{AE71AB5E-404A-47FD-9D43-90A156A8330D}" type="presParOf" srcId="{FAD6DCC3-A1C7-4914-BA01-DEE80A692970}" destId="{D9ECAEEE-03D8-4A2D-8423-6D8731997589}" srcOrd="0" destOrd="0" presId="urn:microsoft.com/office/officeart/2005/8/layout/hierarchy2"/>
    <dgm:cxn modelId="{DCBEA53C-D514-46DA-9678-C0337C0A1CBE}" type="presParOf" srcId="{A3E35B4C-57A7-40A6-AB4E-08766C09069E}" destId="{1B752E9A-A4D2-46E6-A458-9CCF416DFCC2}" srcOrd="5" destOrd="0" presId="urn:microsoft.com/office/officeart/2005/8/layout/hierarchy2"/>
    <dgm:cxn modelId="{5286A0DF-1FD1-412B-914B-6D6C86EA85A8}" type="presParOf" srcId="{1B752E9A-A4D2-46E6-A458-9CCF416DFCC2}" destId="{C6A4F2D6-09A4-43EE-9895-DFD3C2955ED2}" srcOrd="0" destOrd="0" presId="urn:microsoft.com/office/officeart/2005/8/layout/hierarchy2"/>
    <dgm:cxn modelId="{688D6128-9C65-4C43-9584-16F38C7D5B06}" type="presParOf" srcId="{1B752E9A-A4D2-46E6-A458-9CCF416DFCC2}" destId="{05BCC21F-8519-4318-B3AA-D3A4813AAAA8}" srcOrd="1" destOrd="0" presId="urn:microsoft.com/office/officeart/2005/8/layout/hierarchy2"/>
    <dgm:cxn modelId="{33DFBE9D-7107-4ED2-B7CB-064DCABEBF9D}" type="presParOf" srcId="{05BCC21F-8519-4318-B3AA-D3A4813AAAA8}" destId="{2FC7FDF3-EAB6-4550-B6B5-A2B0D03800F5}" srcOrd="0" destOrd="0" presId="urn:microsoft.com/office/officeart/2005/8/layout/hierarchy2"/>
    <dgm:cxn modelId="{5FF09815-92DE-4D28-A535-9B6F13ED7B4B}" type="presParOf" srcId="{2FC7FDF3-EAB6-4550-B6B5-A2B0D03800F5}" destId="{42C49949-59C4-49F4-9241-0ED6216BCA60}" srcOrd="0" destOrd="0" presId="urn:microsoft.com/office/officeart/2005/8/layout/hierarchy2"/>
    <dgm:cxn modelId="{DAA5C4F2-5A30-4375-87E4-006F61AFBB92}" type="presParOf" srcId="{05BCC21F-8519-4318-B3AA-D3A4813AAAA8}" destId="{07625BFB-6C20-4CD7-BE89-25CC620701DE}" srcOrd="1" destOrd="0" presId="urn:microsoft.com/office/officeart/2005/8/layout/hierarchy2"/>
    <dgm:cxn modelId="{DCF6FD2C-63B0-4FBB-B945-A26B3B02FDC5}" type="presParOf" srcId="{07625BFB-6C20-4CD7-BE89-25CC620701DE}" destId="{4C715275-FD57-4123-9D2D-7E2CCE57FE63}" srcOrd="0" destOrd="0" presId="urn:microsoft.com/office/officeart/2005/8/layout/hierarchy2"/>
    <dgm:cxn modelId="{22FF9C16-9DD8-4EE0-9569-C7737C78671C}" type="presParOf" srcId="{07625BFB-6C20-4CD7-BE89-25CC620701DE}" destId="{24531060-F34E-4C91-9E32-EC072DBD39E7}" srcOrd="1" destOrd="0" presId="urn:microsoft.com/office/officeart/2005/8/layout/hierarchy2"/>
    <dgm:cxn modelId="{393E9AD2-0FFA-4A56-9336-8F02AD90E64C}" type="presParOf" srcId="{05BCC21F-8519-4318-B3AA-D3A4813AAAA8}" destId="{C0BF4DFE-7B09-4740-8726-561C6097E5EB}" srcOrd="2" destOrd="0" presId="urn:microsoft.com/office/officeart/2005/8/layout/hierarchy2"/>
    <dgm:cxn modelId="{1EE59404-1259-46CC-BDD3-9B5EC5F76158}" type="presParOf" srcId="{C0BF4DFE-7B09-4740-8726-561C6097E5EB}" destId="{2013F3CF-90CB-4D55-A990-B9687618068B}" srcOrd="0" destOrd="0" presId="urn:microsoft.com/office/officeart/2005/8/layout/hierarchy2"/>
    <dgm:cxn modelId="{3A09A324-A33C-46CE-9ACC-53FCE6C41F45}" type="presParOf" srcId="{05BCC21F-8519-4318-B3AA-D3A4813AAAA8}" destId="{7990AE9E-D546-4B24-8664-27DDE9CCFAC7}" srcOrd="3" destOrd="0" presId="urn:microsoft.com/office/officeart/2005/8/layout/hierarchy2"/>
    <dgm:cxn modelId="{C7E19F94-4E03-4122-AC4C-2B1A1E25351E}" type="presParOf" srcId="{7990AE9E-D546-4B24-8664-27DDE9CCFAC7}" destId="{56D02A92-B4AB-4314-91B5-62A46B7E5DC3}" srcOrd="0" destOrd="0" presId="urn:microsoft.com/office/officeart/2005/8/layout/hierarchy2"/>
    <dgm:cxn modelId="{70028CBB-2B5B-4FBB-AD9E-C01445EC4A54}" type="presParOf" srcId="{7990AE9E-D546-4B24-8664-27DDE9CCFAC7}" destId="{DAB7906A-DA44-466B-B7EC-C7D3F785A1EE}" srcOrd="1" destOrd="0" presId="urn:microsoft.com/office/officeart/2005/8/layout/hierarchy2"/>
    <dgm:cxn modelId="{4171F0B4-AC9E-42B7-8356-E5F4FE1CFFA5}" type="presParOf" srcId="{DAB7906A-DA44-466B-B7EC-C7D3F785A1EE}" destId="{C1E3683F-30F5-4490-AF13-294FD381DA59}" srcOrd="0" destOrd="0" presId="urn:microsoft.com/office/officeart/2005/8/layout/hierarchy2"/>
    <dgm:cxn modelId="{067D3D3C-02A5-4C68-BA5E-9A1EBE19FC1C}" type="presParOf" srcId="{C1E3683F-30F5-4490-AF13-294FD381DA59}" destId="{BFEE3AF6-5A26-4977-A287-B950C58BEC59}" srcOrd="0" destOrd="0" presId="urn:microsoft.com/office/officeart/2005/8/layout/hierarchy2"/>
    <dgm:cxn modelId="{DAF0F161-7560-4C06-BEAC-B15CA6D83325}" type="presParOf" srcId="{DAB7906A-DA44-466B-B7EC-C7D3F785A1EE}" destId="{ACB5CD25-F7F1-4E6F-8136-D89D1966F4EA}" srcOrd="1" destOrd="0" presId="urn:microsoft.com/office/officeart/2005/8/layout/hierarchy2"/>
    <dgm:cxn modelId="{0D0D53AB-CCC6-44F5-BA69-AA896D65E45E}" type="presParOf" srcId="{ACB5CD25-F7F1-4E6F-8136-D89D1966F4EA}" destId="{D363E44E-A006-4037-824B-6750CA9CCD12}" srcOrd="0" destOrd="0" presId="urn:microsoft.com/office/officeart/2005/8/layout/hierarchy2"/>
    <dgm:cxn modelId="{F55CDB53-ED27-4DEA-B174-A8D9C47B6B6C}" type="presParOf" srcId="{ACB5CD25-F7F1-4E6F-8136-D89D1966F4EA}" destId="{64354348-1B63-4AD7-8CFD-B2C777155929}"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4DDFE9-C8FB-4E30-B89D-B63DB17B3F87}"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es-ES"/>
        </a:p>
      </dgm:t>
    </dgm:pt>
    <dgm:pt modelId="{55221931-BCE9-468C-B8DD-31FE1955BE84}">
      <dgm:prSet phldrT="[Texto]" custT="1"/>
      <dgm:spPr>
        <a:solidFill>
          <a:srgbClr val="00B0F0"/>
        </a:solidFill>
      </dgm:spPr>
      <dgm:t>
        <a:bodyPr/>
        <a:lstStyle/>
        <a:p>
          <a:r>
            <a:rPr lang="es-ES" sz="1200" dirty="0" err="1">
              <a:latin typeface="Times New Roman" panose="02020603050405020304" pitchFamily="18" charset="0"/>
              <a:cs typeface="Times New Roman" panose="02020603050405020304" pitchFamily="18" charset="0"/>
            </a:rPr>
            <a:t>Dendrogramas</a:t>
          </a:r>
          <a:r>
            <a:rPr lang="es-ES" sz="1200" dirty="0">
              <a:latin typeface="Times New Roman" panose="02020603050405020304" pitchFamily="18" charset="0"/>
              <a:cs typeface="Times New Roman" panose="02020603050405020304" pitchFamily="18" charset="0"/>
            </a:rPr>
            <a:t> de similitud de especies</a:t>
          </a:r>
        </a:p>
      </dgm:t>
    </dgm:pt>
    <dgm:pt modelId="{BC60BC36-4F11-49F7-BEFB-7893E074F10B}" type="parTrans" cxnId="{F178D496-12CB-4BD1-8596-BA2314BCC235}">
      <dgm:prSet custT="1"/>
      <dgm:spPr/>
      <dgm:t>
        <a:bodyPr/>
        <a:lstStyle/>
        <a:p>
          <a:endParaRPr lang="es-ES" sz="1600">
            <a:solidFill>
              <a:schemeClr val="tx1"/>
            </a:solidFill>
            <a:latin typeface="Times New Roman" panose="02020603050405020304" pitchFamily="18" charset="0"/>
            <a:cs typeface="Times New Roman" panose="02020603050405020304" pitchFamily="18" charset="0"/>
          </a:endParaRPr>
        </a:p>
      </dgm:t>
    </dgm:pt>
    <dgm:pt modelId="{16631F20-18C4-4C14-841F-F18E2ABBAFC9}" type="sibTrans" cxnId="{F178D496-12CB-4BD1-8596-BA2314BCC235}">
      <dgm:prSet/>
      <dgm:spPr/>
      <dgm:t>
        <a:bodyPr/>
        <a:lstStyle/>
        <a:p>
          <a:endParaRPr lang="es-ES" sz="1600">
            <a:solidFill>
              <a:schemeClr val="tx1"/>
            </a:solidFill>
            <a:latin typeface="Times New Roman" panose="02020603050405020304" pitchFamily="18" charset="0"/>
            <a:cs typeface="Times New Roman" panose="02020603050405020304" pitchFamily="18" charset="0"/>
          </a:endParaRPr>
        </a:p>
      </dgm:t>
    </dgm:pt>
    <dgm:pt modelId="{BF641E44-E8C0-4E31-A6ED-4D5B30750C8A}">
      <dgm:prSet phldrT="[Texto]" custT="1"/>
      <dgm:spPr>
        <a:solidFill>
          <a:srgbClr val="00B0F0"/>
        </a:solidFill>
      </dgm:spPr>
      <dgm:t>
        <a:bodyPr/>
        <a:lstStyle/>
        <a:p>
          <a:r>
            <a:rPr lang="es-ES" sz="1200" dirty="0">
              <a:latin typeface="Times New Roman" panose="02020603050405020304" pitchFamily="18" charset="0"/>
              <a:cs typeface="Times New Roman" panose="02020603050405020304" pitchFamily="18" charset="0"/>
            </a:rPr>
            <a:t>Índice de </a:t>
          </a:r>
          <a:r>
            <a:rPr lang="es-ES" sz="1200" dirty="0" err="1">
              <a:latin typeface="Times New Roman" panose="02020603050405020304" pitchFamily="18" charset="0"/>
              <a:cs typeface="Times New Roman" panose="02020603050405020304" pitchFamily="18" charset="0"/>
            </a:rPr>
            <a:t>Bray</a:t>
          </a:r>
          <a:r>
            <a:rPr lang="es-ES" sz="1200" dirty="0">
              <a:latin typeface="Times New Roman" panose="02020603050405020304" pitchFamily="18" charset="0"/>
              <a:cs typeface="Times New Roman" panose="02020603050405020304" pitchFamily="18" charset="0"/>
            </a:rPr>
            <a:t>-Curtis</a:t>
          </a:r>
        </a:p>
      </dgm:t>
    </dgm:pt>
    <dgm:pt modelId="{BB58D42C-1616-4F52-B0FC-B17DCDBDF77B}" type="parTrans" cxnId="{5123E671-21D3-4760-8F95-9ECE3CA468A9}">
      <dgm:prSet custT="1"/>
      <dgm:spPr/>
      <dgm:t>
        <a:bodyPr/>
        <a:lstStyle/>
        <a:p>
          <a:endParaRPr lang="es-ES" sz="1600">
            <a:solidFill>
              <a:schemeClr val="tx1"/>
            </a:solidFill>
            <a:latin typeface="Times New Roman" panose="02020603050405020304" pitchFamily="18" charset="0"/>
            <a:cs typeface="Times New Roman" panose="02020603050405020304" pitchFamily="18" charset="0"/>
          </a:endParaRPr>
        </a:p>
      </dgm:t>
    </dgm:pt>
    <dgm:pt modelId="{56E74155-6C9A-4A15-8A42-27CB903E44BF}" type="sibTrans" cxnId="{5123E671-21D3-4760-8F95-9ECE3CA468A9}">
      <dgm:prSet/>
      <dgm:spPr/>
      <dgm:t>
        <a:bodyPr/>
        <a:lstStyle/>
        <a:p>
          <a:endParaRPr lang="es-ES" sz="1600">
            <a:solidFill>
              <a:schemeClr val="tx1"/>
            </a:solidFill>
            <a:latin typeface="Times New Roman" panose="02020603050405020304" pitchFamily="18" charset="0"/>
            <a:cs typeface="Times New Roman" panose="02020603050405020304" pitchFamily="18" charset="0"/>
          </a:endParaRPr>
        </a:p>
      </dgm:t>
    </dgm:pt>
    <dgm:pt modelId="{860E0075-5AE2-4C8D-BD95-6CED1A7A115C}">
      <dgm:prSet phldrT="[Texto]" custT="1"/>
      <dgm:spPr>
        <a:solidFill>
          <a:srgbClr val="92D050"/>
        </a:solidFill>
      </dgm:spPr>
      <dgm:t>
        <a:bodyPr/>
        <a:lstStyle/>
        <a:p>
          <a:r>
            <a:rPr lang="es-ES" sz="1600" b="1" dirty="0">
              <a:latin typeface="Times New Roman" panose="02020603050405020304" pitchFamily="18" charset="0"/>
              <a:cs typeface="Times New Roman" panose="02020603050405020304" pitchFamily="18" charset="0"/>
            </a:rPr>
            <a:t>DIVERSIDAD BETA</a:t>
          </a:r>
        </a:p>
      </dgm:t>
    </dgm:pt>
    <dgm:pt modelId="{EB7A592D-B362-4D3D-ABA2-8BA9BDC289F6}" type="sibTrans" cxnId="{605A991F-6EA1-4896-9F83-C0C338E791C1}">
      <dgm:prSet/>
      <dgm:spPr/>
      <dgm:t>
        <a:bodyPr/>
        <a:lstStyle/>
        <a:p>
          <a:endParaRPr lang="es-ES" sz="1600">
            <a:solidFill>
              <a:schemeClr val="tx1"/>
            </a:solidFill>
            <a:latin typeface="Times New Roman" panose="02020603050405020304" pitchFamily="18" charset="0"/>
            <a:cs typeface="Times New Roman" panose="02020603050405020304" pitchFamily="18" charset="0"/>
          </a:endParaRPr>
        </a:p>
      </dgm:t>
    </dgm:pt>
    <dgm:pt modelId="{AEF204AB-5B9C-45F8-8143-359B9241125F}" type="parTrans" cxnId="{605A991F-6EA1-4896-9F83-C0C338E791C1}">
      <dgm:prSet/>
      <dgm:spPr/>
      <dgm:t>
        <a:bodyPr/>
        <a:lstStyle/>
        <a:p>
          <a:endParaRPr lang="es-ES" sz="1600">
            <a:solidFill>
              <a:schemeClr val="tx1"/>
            </a:solidFill>
            <a:latin typeface="Times New Roman" panose="02020603050405020304" pitchFamily="18" charset="0"/>
            <a:cs typeface="Times New Roman" panose="02020603050405020304" pitchFamily="18" charset="0"/>
          </a:endParaRPr>
        </a:p>
      </dgm:t>
    </dgm:pt>
    <dgm:pt modelId="{DCF7AAB7-8671-4591-B0D7-D944C830F4E9}" type="pres">
      <dgm:prSet presAssocID="{FF4DDFE9-C8FB-4E30-B89D-B63DB17B3F87}" presName="diagram" presStyleCnt="0">
        <dgm:presLayoutVars>
          <dgm:chPref val="1"/>
          <dgm:dir/>
          <dgm:animOne val="branch"/>
          <dgm:animLvl val="lvl"/>
          <dgm:resizeHandles val="exact"/>
        </dgm:presLayoutVars>
      </dgm:prSet>
      <dgm:spPr/>
      <dgm:t>
        <a:bodyPr/>
        <a:lstStyle/>
        <a:p>
          <a:endParaRPr lang="es-ES"/>
        </a:p>
      </dgm:t>
    </dgm:pt>
    <dgm:pt modelId="{47FDE398-B0A8-4CA5-B343-4E45D00FFA8E}" type="pres">
      <dgm:prSet presAssocID="{860E0075-5AE2-4C8D-BD95-6CED1A7A115C}" presName="root1" presStyleCnt="0"/>
      <dgm:spPr/>
    </dgm:pt>
    <dgm:pt modelId="{78D520D1-32AA-46D6-ADC1-4FB7A9188DB3}" type="pres">
      <dgm:prSet presAssocID="{860E0075-5AE2-4C8D-BD95-6CED1A7A115C}" presName="LevelOneTextNode" presStyleLbl="node0" presStyleIdx="0" presStyleCnt="1">
        <dgm:presLayoutVars>
          <dgm:chPref val="3"/>
        </dgm:presLayoutVars>
      </dgm:prSet>
      <dgm:spPr/>
      <dgm:t>
        <a:bodyPr/>
        <a:lstStyle/>
        <a:p>
          <a:endParaRPr lang="es-ES"/>
        </a:p>
      </dgm:t>
    </dgm:pt>
    <dgm:pt modelId="{ED2AC84A-1678-4982-903A-5C468FB0ACCD}" type="pres">
      <dgm:prSet presAssocID="{860E0075-5AE2-4C8D-BD95-6CED1A7A115C}" presName="level2hierChild" presStyleCnt="0"/>
      <dgm:spPr/>
    </dgm:pt>
    <dgm:pt modelId="{6EE14AC5-AE7F-4969-BCBD-11E63F9B59CC}" type="pres">
      <dgm:prSet presAssocID="{BC60BC36-4F11-49F7-BEFB-7893E074F10B}" presName="conn2-1" presStyleLbl="parChTrans1D2" presStyleIdx="0" presStyleCnt="1"/>
      <dgm:spPr/>
      <dgm:t>
        <a:bodyPr/>
        <a:lstStyle/>
        <a:p>
          <a:endParaRPr lang="es-ES"/>
        </a:p>
      </dgm:t>
    </dgm:pt>
    <dgm:pt modelId="{C2E465F3-BC7F-49E4-A1A9-5F91D82F8DEC}" type="pres">
      <dgm:prSet presAssocID="{BC60BC36-4F11-49F7-BEFB-7893E074F10B}" presName="connTx" presStyleLbl="parChTrans1D2" presStyleIdx="0" presStyleCnt="1"/>
      <dgm:spPr/>
      <dgm:t>
        <a:bodyPr/>
        <a:lstStyle/>
        <a:p>
          <a:endParaRPr lang="es-ES"/>
        </a:p>
      </dgm:t>
    </dgm:pt>
    <dgm:pt modelId="{AF41D784-DD44-472B-B13B-FED66070BA5F}" type="pres">
      <dgm:prSet presAssocID="{55221931-BCE9-468C-B8DD-31FE1955BE84}" presName="root2" presStyleCnt="0"/>
      <dgm:spPr/>
    </dgm:pt>
    <dgm:pt modelId="{EEFEDBBB-295C-4BA9-9E97-33EEB8C2FDD4}" type="pres">
      <dgm:prSet presAssocID="{55221931-BCE9-468C-B8DD-31FE1955BE84}" presName="LevelTwoTextNode" presStyleLbl="node2" presStyleIdx="0" presStyleCnt="1">
        <dgm:presLayoutVars>
          <dgm:chPref val="3"/>
        </dgm:presLayoutVars>
      </dgm:prSet>
      <dgm:spPr/>
      <dgm:t>
        <a:bodyPr/>
        <a:lstStyle/>
        <a:p>
          <a:endParaRPr lang="es-ES"/>
        </a:p>
      </dgm:t>
    </dgm:pt>
    <dgm:pt modelId="{D244C9A5-3D55-4359-B68A-A5F44ABD5D3E}" type="pres">
      <dgm:prSet presAssocID="{55221931-BCE9-468C-B8DD-31FE1955BE84}" presName="level3hierChild" presStyleCnt="0"/>
      <dgm:spPr/>
    </dgm:pt>
    <dgm:pt modelId="{CF823F3D-F3CC-4A4D-8E30-6710AC84854C}" type="pres">
      <dgm:prSet presAssocID="{BB58D42C-1616-4F52-B0FC-B17DCDBDF77B}" presName="conn2-1" presStyleLbl="parChTrans1D3" presStyleIdx="0" presStyleCnt="1"/>
      <dgm:spPr/>
      <dgm:t>
        <a:bodyPr/>
        <a:lstStyle/>
        <a:p>
          <a:endParaRPr lang="es-ES"/>
        </a:p>
      </dgm:t>
    </dgm:pt>
    <dgm:pt modelId="{513E15FD-DCB0-4031-9A2A-7C3494AF181B}" type="pres">
      <dgm:prSet presAssocID="{BB58D42C-1616-4F52-B0FC-B17DCDBDF77B}" presName="connTx" presStyleLbl="parChTrans1D3" presStyleIdx="0" presStyleCnt="1"/>
      <dgm:spPr/>
      <dgm:t>
        <a:bodyPr/>
        <a:lstStyle/>
        <a:p>
          <a:endParaRPr lang="es-ES"/>
        </a:p>
      </dgm:t>
    </dgm:pt>
    <dgm:pt modelId="{130792FE-131C-402D-9A23-9B1DE5D71EA9}" type="pres">
      <dgm:prSet presAssocID="{BF641E44-E8C0-4E31-A6ED-4D5B30750C8A}" presName="root2" presStyleCnt="0"/>
      <dgm:spPr/>
    </dgm:pt>
    <dgm:pt modelId="{2A0ABFFA-C4CD-474E-852D-B894149279BF}" type="pres">
      <dgm:prSet presAssocID="{BF641E44-E8C0-4E31-A6ED-4D5B30750C8A}" presName="LevelTwoTextNode" presStyleLbl="node3" presStyleIdx="0" presStyleCnt="1">
        <dgm:presLayoutVars>
          <dgm:chPref val="3"/>
        </dgm:presLayoutVars>
      </dgm:prSet>
      <dgm:spPr/>
      <dgm:t>
        <a:bodyPr/>
        <a:lstStyle/>
        <a:p>
          <a:endParaRPr lang="es-ES"/>
        </a:p>
      </dgm:t>
    </dgm:pt>
    <dgm:pt modelId="{5565A376-4B06-49D2-8492-E6EFD4158309}" type="pres">
      <dgm:prSet presAssocID="{BF641E44-E8C0-4E31-A6ED-4D5B30750C8A}" presName="level3hierChild" presStyleCnt="0"/>
      <dgm:spPr/>
    </dgm:pt>
  </dgm:ptLst>
  <dgm:cxnLst>
    <dgm:cxn modelId="{AF5724DD-F049-45D5-89DF-D0A409F53A0D}" type="presOf" srcId="{FF4DDFE9-C8FB-4E30-B89D-B63DB17B3F87}" destId="{DCF7AAB7-8671-4591-B0D7-D944C830F4E9}" srcOrd="0" destOrd="0" presId="urn:microsoft.com/office/officeart/2005/8/layout/hierarchy2"/>
    <dgm:cxn modelId="{5123E671-21D3-4760-8F95-9ECE3CA468A9}" srcId="{55221931-BCE9-468C-B8DD-31FE1955BE84}" destId="{BF641E44-E8C0-4E31-A6ED-4D5B30750C8A}" srcOrd="0" destOrd="0" parTransId="{BB58D42C-1616-4F52-B0FC-B17DCDBDF77B}" sibTransId="{56E74155-6C9A-4A15-8A42-27CB903E44BF}"/>
    <dgm:cxn modelId="{605A991F-6EA1-4896-9F83-C0C338E791C1}" srcId="{FF4DDFE9-C8FB-4E30-B89D-B63DB17B3F87}" destId="{860E0075-5AE2-4C8D-BD95-6CED1A7A115C}" srcOrd="0" destOrd="0" parTransId="{AEF204AB-5B9C-45F8-8143-359B9241125F}" sibTransId="{EB7A592D-B362-4D3D-ABA2-8BA9BDC289F6}"/>
    <dgm:cxn modelId="{5B79080F-FB9B-4FF0-AB88-2E876928FD8C}" type="presOf" srcId="{BB58D42C-1616-4F52-B0FC-B17DCDBDF77B}" destId="{CF823F3D-F3CC-4A4D-8E30-6710AC84854C}" srcOrd="0" destOrd="0" presId="urn:microsoft.com/office/officeart/2005/8/layout/hierarchy2"/>
    <dgm:cxn modelId="{DDC6EE5A-742C-4EDA-BE2D-067249FD8E84}" type="presOf" srcId="{BC60BC36-4F11-49F7-BEFB-7893E074F10B}" destId="{C2E465F3-BC7F-49E4-A1A9-5F91D82F8DEC}" srcOrd="1" destOrd="0" presId="urn:microsoft.com/office/officeart/2005/8/layout/hierarchy2"/>
    <dgm:cxn modelId="{A12A91DD-43EE-4B2A-93C6-A5FC83F1914B}" type="presOf" srcId="{55221931-BCE9-468C-B8DD-31FE1955BE84}" destId="{EEFEDBBB-295C-4BA9-9E97-33EEB8C2FDD4}" srcOrd="0" destOrd="0" presId="urn:microsoft.com/office/officeart/2005/8/layout/hierarchy2"/>
    <dgm:cxn modelId="{106E35F0-079E-4345-9168-5B51640B3A62}" type="presOf" srcId="{BF641E44-E8C0-4E31-A6ED-4D5B30750C8A}" destId="{2A0ABFFA-C4CD-474E-852D-B894149279BF}" srcOrd="0" destOrd="0" presId="urn:microsoft.com/office/officeart/2005/8/layout/hierarchy2"/>
    <dgm:cxn modelId="{5F1C69C5-C989-460B-98FF-05637B3BA9C9}" type="presOf" srcId="{BB58D42C-1616-4F52-B0FC-B17DCDBDF77B}" destId="{513E15FD-DCB0-4031-9A2A-7C3494AF181B}" srcOrd="1" destOrd="0" presId="urn:microsoft.com/office/officeart/2005/8/layout/hierarchy2"/>
    <dgm:cxn modelId="{3A563B34-E46C-4CCF-824B-55EB4718817F}" type="presOf" srcId="{BC60BC36-4F11-49F7-BEFB-7893E074F10B}" destId="{6EE14AC5-AE7F-4969-BCBD-11E63F9B59CC}" srcOrd="0" destOrd="0" presId="urn:microsoft.com/office/officeart/2005/8/layout/hierarchy2"/>
    <dgm:cxn modelId="{D377DD34-B802-49E4-AC51-87F98AEB0913}" type="presOf" srcId="{860E0075-5AE2-4C8D-BD95-6CED1A7A115C}" destId="{78D520D1-32AA-46D6-ADC1-4FB7A9188DB3}" srcOrd="0" destOrd="0" presId="urn:microsoft.com/office/officeart/2005/8/layout/hierarchy2"/>
    <dgm:cxn modelId="{F178D496-12CB-4BD1-8596-BA2314BCC235}" srcId="{860E0075-5AE2-4C8D-BD95-6CED1A7A115C}" destId="{55221931-BCE9-468C-B8DD-31FE1955BE84}" srcOrd="0" destOrd="0" parTransId="{BC60BC36-4F11-49F7-BEFB-7893E074F10B}" sibTransId="{16631F20-18C4-4C14-841F-F18E2ABBAFC9}"/>
    <dgm:cxn modelId="{36EB8FF3-A405-41C0-AD97-E0084C896489}" type="presParOf" srcId="{DCF7AAB7-8671-4591-B0D7-D944C830F4E9}" destId="{47FDE398-B0A8-4CA5-B343-4E45D00FFA8E}" srcOrd="0" destOrd="0" presId="urn:microsoft.com/office/officeart/2005/8/layout/hierarchy2"/>
    <dgm:cxn modelId="{7FA21BEF-6FDA-4017-B14C-C1C37C063F51}" type="presParOf" srcId="{47FDE398-B0A8-4CA5-B343-4E45D00FFA8E}" destId="{78D520D1-32AA-46D6-ADC1-4FB7A9188DB3}" srcOrd="0" destOrd="0" presId="urn:microsoft.com/office/officeart/2005/8/layout/hierarchy2"/>
    <dgm:cxn modelId="{0384B6AB-578F-44E0-8593-A1923F3A01E4}" type="presParOf" srcId="{47FDE398-B0A8-4CA5-B343-4E45D00FFA8E}" destId="{ED2AC84A-1678-4982-903A-5C468FB0ACCD}" srcOrd="1" destOrd="0" presId="urn:microsoft.com/office/officeart/2005/8/layout/hierarchy2"/>
    <dgm:cxn modelId="{91601714-474B-4C02-AA68-F3F7A9385564}" type="presParOf" srcId="{ED2AC84A-1678-4982-903A-5C468FB0ACCD}" destId="{6EE14AC5-AE7F-4969-BCBD-11E63F9B59CC}" srcOrd="0" destOrd="0" presId="urn:microsoft.com/office/officeart/2005/8/layout/hierarchy2"/>
    <dgm:cxn modelId="{07DFCE78-0390-4BED-AE5A-E3D3DB8648D1}" type="presParOf" srcId="{6EE14AC5-AE7F-4969-BCBD-11E63F9B59CC}" destId="{C2E465F3-BC7F-49E4-A1A9-5F91D82F8DEC}" srcOrd="0" destOrd="0" presId="urn:microsoft.com/office/officeart/2005/8/layout/hierarchy2"/>
    <dgm:cxn modelId="{68AA2868-1F38-437C-8115-213FDB86B65B}" type="presParOf" srcId="{ED2AC84A-1678-4982-903A-5C468FB0ACCD}" destId="{AF41D784-DD44-472B-B13B-FED66070BA5F}" srcOrd="1" destOrd="0" presId="urn:microsoft.com/office/officeart/2005/8/layout/hierarchy2"/>
    <dgm:cxn modelId="{B3E66AC3-9194-4005-92E1-80235F1A5921}" type="presParOf" srcId="{AF41D784-DD44-472B-B13B-FED66070BA5F}" destId="{EEFEDBBB-295C-4BA9-9E97-33EEB8C2FDD4}" srcOrd="0" destOrd="0" presId="urn:microsoft.com/office/officeart/2005/8/layout/hierarchy2"/>
    <dgm:cxn modelId="{081C1AA6-2907-4A1F-BFE3-0451582D1109}" type="presParOf" srcId="{AF41D784-DD44-472B-B13B-FED66070BA5F}" destId="{D244C9A5-3D55-4359-B68A-A5F44ABD5D3E}" srcOrd="1" destOrd="0" presId="urn:microsoft.com/office/officeart/2005/8/layout/hierarchy2"/>
    <dgm:cxn modelId="{83600054-2608-4CD7-BF2C-E773CDDE0DD5}" type="presParOf" srcId="{D244C9A5-3D55-4359-B68A-A5F44ABD5D3E}" destId="{CF823F3D-F3CC-4A4D-8E30-6710AC84854C}" srcOrd="0" destOrd="0" presId="urn:microsoft.com/office/officeart/2005/8/layout/hierarchy2"/>
    <dgm:cxn modelId="{2ACC6CA2-6C7A-4943-A1C0-A776F8D4F2E0}" type="presParOf" srcId="{CF823F3D-F3CC-4A4D-8E30-6710AC84854C}" destId="{513E15FD-DCB0-4031-9A2A-7C3494AF181B}" srcOrd="0" destOrd="0" presId="urn:microsoft.com/office/officeart/2005/8/layout/hierarchy2"/>
    <dgm:cxn modelId="{4A364D53-D86C-4893-A525-9553532A94CF}" type="presParOf" srcId="{D244C9A5-3D55-4359-B68A-A5F44ABD5D3E}" destId="{130792FE-131C-402D-9A23-9B1DE5D71EA9}" srcOrd="1" destOrd="0" presId="urn:microsoft.com/office/officeart/2005/8/layout/hierarchy2"/>
    <dgm:cxn modelId="{EF86EA8A-4137-404A-843D-5615AA843A02}" type="presParOf" srcId="{130792FE-131C-402D-9A23-9B1DE5D71EA9}" destId="{2A0ABFFA-C4CD-474E-852D-B894149279BF}" srcOrd="0" destOrd="0" presId="urn:microsoft.com/office/officeart/2005/8/layout/hierarchy2"/>
    <dgm:cxn modelId="{F3771B4D-2718-4F03-A561-97DA44BBFFD6}" type="presParOf" srcId="{130792FE-131C-402D-9A23-9B1DE5D71EA9}" destId="{5565A376-4B06-49D2-8492-E6EFD4158309}"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B8FF53-4D29-44AF-A539-ED1D24E348A0}">
      <dsp:nvSpPr>
        <dsp:cNvPr id="0" name=""/>
        <dsp:cNvSpPr/>
      </dsp:nvSpPr>
      <dsp:spPr>
        <a:xfrm>
          <a:off x="5079" y="2186330"/>
          <a:ext cx="1580661" cy="790330"/>
        </a:xfrm>
        <a:prstGeom prst="roundRect">
          <a:avLst>
            <a:gd name="adj" fmla="val 10000"/>
          </a:avLst>
        </a:prstGeom>
        <a:solidFill>
          <a:srgbClr val="7BBB61"/>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1" kern="1200" dirty="0">
              <a:latin typeface="Times New Roman" panose="02020603050405020304" pitchFamily="18" charset="0"/>
              <a:cs typeface="Times New Roman" panose="02020603050405020304" pitchFamily="18" charset="0"/>
            </a:rPr>
            <a:t>DIVERSIDAD ALFA</a:t>
          </a:r>
        </a:p>
      </dsp:txBody>
      <dsp:txXfrm>
        <a:off x="28227" y="2209478"/>
        <a:ext cx="1534365" cy="744034"/>
      </dsp:txXfrm>
    </dsp:sp>
    <dsp:sp modelId="{EB995F3C-4FA5-4B4E-8390-E435332C1B67}">
      <dsp:nvSpPr>
        <dsp:cNvPr id="0" name=""/>
        <dsp:cNvSpPr/>
      </dsp:nvSpPr>
      <dsp:spPr>
        <a:xfrm rot="312222">
          <a:off x="1585148" y="2580763"/>
          <a:ext cx="287648" cy="27553"/>
        </a:xfrm>
        <a:custGeom>
          <a:avLst/>
          <a:gdLst/>
          <a:ahLst/>
          <a:cxnLst/>
          <a:rect l="0" t="0" r="0" b="0"/>
          <a:pathLst>
            <a:path>
              <a:moveTo>
                <a:pt x="0" y="13776"/>
              </a:moveTo>
              <a:lnTo>
                <a:pt x="287648" y="1377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S" sz="1200" kern="1200">
            <a:latin typeface="Times New Roman" panose="02020603050405020304" pitchFamily="18" charset="0"/>
            <a:cs typeface="Times New Roman" panose="02020603050405020304" pitchFamily="18" charset="0"/>
          </a:endParaRPr>
        </a:p>
      </dsp:txBody>
      <dsp:txXfrm>
        <a:off x="1721781" y="2587348"/>
        <a:ext cx="14382" cy="14382"/>
      </dsp:txXfrm>
    </dsp:sp>
    <dsp:sp modelId="{F1D53717-03C0-4D10-8BE7-CECC707B8F0C}">
      <dsp:nvSpPr>
        <dsp:cNvPr id="0" name=""/>
        <dsp:cNvSpPr/>
      </dsp:nvSpPr>
      <dsp:spPr>
        <a:xfrm>
          <a:off x="1872204" y="2212418"/>
          <a:ext cx="1580661" cy="790330"/>
        </a:xfrm>
        <a:prstGeom prst="roundRect">
          <a:avLst>
            <a:gd name="adj" fmla="val 10000"/>
          </a:avLst>
        </a:prstGeom>
        <a:solidFill>
          <a:srgbClr val="00B0F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kern="1200" dirty="0">
              <a:latin typeface="Times New Roman" panose="02020603050405020304" pitchFamily="18" charset="0"/>
              <a:cs typeface="Times New Roman" panose="02020603050405020304" pitchFamily="18" charset="0"/>
            </a:rPr>
            <a:t>Riqueza específica</a:t>
          </a:r>
        </a:p>
      </dsp:txBody>
      <dsp:txXfrm>
        <a:off x="1895352" y="2235566"/>
        <a:ext cx="1534365" cy="744034"/>
      </dsp:txXfrm>
    </dsp:sp>
    <dsp:sp modelId="{AD966961-AD1E-4410-ADDC-8D0407D47359}">
      <dsp:nvSpPr>
        <dsp:cNvPr id="0" name=""/>
        <dsp:cNvSpPr/>
      </dsp:nvSpPr>
      <dsp:spPr>
        <a:xfrm rot="18643954">
          <a:off x="3336896" y="2340901"/>
          <a:ext cx="667506" cy="27553"/>
        </a:xfrm>
        <a:custGeom>
          <a:avLst/>
          <a:gdLst/>
          <a:ahLst/>
          <a:cxnLst/>
          <a:rect l="0" t="0" r="0" b="0"/>
          <a:pathLst>
            <a:path>
              <a:moveTo>
                <a:pt x="0" y="13776"/>
              </a:moveTo>
              <a:lnTo>
                <a:pt x="667506" y="1377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S" sz="1200" kern="1200">
            <a:latin typeface="Times New Roman" panose="02020603050405020304" pitchFamily="18" charset="0"/>
            <a:cs typeface="Times New Roman" panose="02020603050405020304" pitchFamily="18" charset="0"/>
          </a:endParaRPr>
        </a:p>
      </dsp:txBody>
      <dsp:txXfrm>
        <a:off x="3653962" y="2337990"/>
        <a:ext cx="33375" cy="33375"/>
      </dsp:txXfrm>
    </dsp:sp>
    <dsp:sp modelId="{2A56656E-FE69-45C8-9393-3B9C3268C902}">
      <dsp:nvSpPr>
        <dsp:cNvPr id="0" name=""/>
        <dsp:cNvSpPr/>
      </dsp:nvSpPr>
      <dsp:spPr>
        <a:xfrm>
          <a:off x="3888433" y="1706607"/>
          <a:ext cx="1580661" cy="790330"/>
        </a:xfrm>
        <a:prstGeom prst="roundRect">
          <a:avLst>
            <a:gd name="adj" fmla="val 10000"/>
          </a:avLst>
        </a:prstGeom>
        <a:solidFill>
          <a:srgbClr val="A0DF91"/>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kern="1200" dirty="0">
              <a:latin typeface="Times New Roman" panose="02020603050405020304" pitchFamily="18" charset="0"/>
              <a:cs typeface="Times New Roman" panose="02020603050405020304" pitchFamily="18" charset="0"/>
            </a:rPr>
            <a:t>Número absoluto de especies registradas</a:t>
          </a:r>
        </a:p>
      </dsp:txBody>
      <dsp:txXfrm>
        <a:off x="3911581" y="1729755"/>
        <a:ext cx="1534365" cy="744034"/>
      </dsp:txXfrm>
    </dsp:sp>
    <dsp:sp modelId="{C473FC85-61B7-4A67-A850-9B63FD2981D6}">
      <dsp:nvSpPr>
        <dsp:cNvPr id="0" name=""/>
        <dsp:cNvSpPr/>
      </dsp:nvSpPr>
      <dsp:spPr>
        <a:xfrm rot="2366364">
          <a:off x="3388655" y="2772947"/>
          <a:ext cx="563989" cy="27553"/>
        </a:xfrm>
        <a:custGeom>
          <a:avLst/>
          <a:gdLst/>
          <a:ahLst/>
          <a:cxnLst/>
          <a:rect l="0" t="0" r="0" b="0"/>
          <a:pathLst>
            <a:path>
              <a:moveTo>
                <a:pt x="0" y="13776"/>
              </a:moveTo>
              <a:lnTo>
                <a:pt x="563989" y="1377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S" sz="1200" kern="1200">
            <a:latin typeface="Times New Roman" panose="02020603050405020304" pitchFamily="18" charset="0"/>
            <a:cs typeface="Times New Roman" panose="02020603050405020304" pitchFamily="18" charset="0"/>
          </a:endParaRPr>
        </a:p>
      </dsp:txBody>
      <dsp:txXfrm>
        <a:off x="3656550" y="2772624"/>
        <a:ext cx="28199" cy="28199"/>
      </dsp:txXfrm>
    </dsp:sp>
    <dsp:sp modelId="{888FFC26-C199-4FBF-86F9-614C5DA3EE23}">
      <dsp:nvSpPr>
        <dsp:cNvPr id="0" name=""/>
        <dsp:cNvSpPr/>
      </dsp:nvSpPr>
      <dsp:spPr>
        <a:xfrm>
          <a:off x="3888433" y="2570699"/>
          <a:ext cx="1580661" cy="790330"/>
        </a:xfrm>
        <a:prstGeom prst="roundRect">
          <a:avLst>
            <a:gd name="adj" fmla="val 10000"/>
          </a:avLst>
        </a:prstGeom>
        <a:solidFill>
          <a:srgbClr val="FF3300">
            <a:alpha val="40000"/>
          </a:srgb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kern="1200" dirty="0">
              <a:latin typeface="Times New Roman" panose="02020603050405020304" pitchFamily="18" charset="0"/>
              <a:cs typeface="Times New Roman" panose="02020603050405020304" pitchFamily="18" charset="0"/>
            </a:rPr>
            <a:t>Estimador de riqueza, Jacknife 1</a:t>
          </a:r>
        </a:p>
      </dsp:txBody>
      <dsp:txXfrm>
        <a:off x="3911581" y="2593847"/>
        <a:ext cx="1534365" cy="744034"/>
      </dsp:txXfrm>
    </dsp:sp>
    <dsp:sp modelId="{B82AF780-FECF-4AE1-8BB5-267F06C23936}">
      <dsp:nvSpPr>
        <dsp:cNvPr id="0" name=""/>
        <dsp:cNvSpPr/>
      </dsp:nvSpPr>
      <dsp:spPr>
        <a:xfrm rot="4787472">
          <a:off x="912649" y="3372852"/>
          <a:ext cx="1636170" cy="27553"/>
        </a:xfrm>
        <a:custGeom>
          <a:avLst/>
          <a:gdLst/>
          <a:ahLst/>
          <a:cxnLst/>
          <a:rect l="0" t="0" r="0" b="0"/>
          <a:pathLst>
            <a:path>
              <a:moveTo>
                <a:pt x="0" y="13776"/>
              </a:moveTo>
              <a:lnTo>
                <a:pt x="1636170" y="1377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S" sz="1200" kern="1200">
            <a:latin typeface="Times New Roman" panose="02020603050405020304" pitchFamily="18" charset="0"/>
            <a:cs typeface="Times New Roman" panose="02020603050405020304" pitchFamily="18" charset="0"/>
          </a:endParaRPr>
        </a:p>
      </dsp:txBody>
      <dsp:txXfrm>
        <a:off x="1689830" y="3345725"/>
        <a:ext cx="81808" cy="81808"/>
      </dsp:txXfrm>
    </dsp:sp>
    <dsp:sp modelId="{BE7612CD-C8D5-46B1-8E09-259AA433ECB2}">
      <dsp:nvSpPr>
        <dsp:cNvPr id="0" name=""/>
        <dsp:cNvSpPr/>
      </dsp:nvSpPr>
      <dsp:spPr>
        <a:xfrm>
          <a:off x="1875729" y="3796597"/>
          <a:ext cx="1580661" cy="790330"/>
        </a:xfrm>
        <a:prstGeom prst="roundRect">
          <a:avLst>
            <a:gd name="adj" fmla="val 10000"/>
          </a:avLst>
        </a:prstGeom>
        <a:solidFill>
          <a:srgbClr val="00B0F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kern="1200" dirty="0">
              <a:latin typeface="Times New Roman" panose="02020603050405020304" pitchFamily="18" charset="0"/>
              <a:cs typeface="Times New Roman" panose="02020603050405020304" pitchFamily="18" charset="0"/>
            </a:rPr>
            <a:t>Estructura de la comunidad</a:t>
          </a:r>
        </a:p>
      </dsp:txBody>
      <dsp:txXfrm>
        <a:off x="1898877" y="3819745"/>
        <a:ext cx="1534365" cy="744034"/>
      </dsp:txXfrm>
    </dsp:sp>
    <dsp:sp modelId="{1EBA7725-2D66-44C2-B35E-637BB277BACC}">
      <dsp:nvSpPr>
        <dsp:cNvPr id="0" name=""/>
        <dsp:cNvSpPr/>
      </dsp:nvSpPr>
      <dsp:spPr>
        <a:xfrm>
          <a:off x="3456391" y="4177986"/>
          <a:ext cx="432042" cy="27553"/>
        </a:xfrm>
        <a:custGeom>
          <a:avLst/>
          <a:gdLst/>
          <a:ahLst/>
          <a:cxnLst/>
          <a:rect l="0" t="0" r="0" b="0"/>
          <a:pathLst>
            <a:path>
              <a:moveTo>
                <a:pt x="0" y="13776"/>
              </a:moveTo>
              <a:lnTo>
                <a:pt x="432042" y="1377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S" sz="1200" kern="1200">
            <a:latin typeface="Times New Roman" panose="02020603050405020304" pitchFamily="18" charset="0"/>
            <a:cs typeface="Times New Roman" panose="02020603050405020304" pitchFamily="18" charset="0"/>
          </a:endParaRPr>
        </a:p>
      </dsp:txBody>
      <dsp:txXfrm>
        <a:off x="3661611" y="4180962"/>
        <a:ext cx="21602" cy="21602"/>
      </dsp:txXfrm>
    </dsp:sp>
    <dsp:sp modelId="{38B7CB0D-137A-46D2-8407-4A304A6B75C5}">
      <dsp:nvSpPr>
        <dsp:cNvPr id="0" name=""/>
        <dsp:cNvSpPr/>
      </dsp:nvSpPr>
      <dsp:spPr>
        <a:xfrm>
          <a:off x="3888433" y="3796597"/>
          <a:ext cx="1580661" cy="790330"/>
        </a:xfrm>
        <a:prstGeom prst="roundRect">
          <a:avLst>
            <a:gd name="adj" fmla="val 10000"/>
          </a:avLst>
        </a:prstGeom>
        <a:solidFill>
          <a:srgbClr val="FFC00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kern="1200" dirty="0">
              <a:latin typeface="Times New Roman" panose="02020603050405020304" pitchFamily="18" charset="0"/>
              <a:cs typeface="Times New Roman" panose="02020603050405020304" pitchFamily="18" charset="0"/>
            </a:rPr>
            <a:t>Índices</a:t>
          </a:r>
        </a:p>
      </dsp:txBody>
      <dsp:txXfrm>
        <a:off x="3911581" y="3819745"/>
        <a:ext cx="1534365" cy="744034"/>
      </dsp:txXfrm>
    </dsp:sp>
    <dsp:sp modelId="{ABDEF1D1-9FEA-4777-93EB-98466B0DAC55}">
      <dsp:nvSpPr>
        <dsp:cNvPr id="0" name=""/>
        <dsp:cNvSpPr/>
      </dsp:nvSpPr>
      <dsp:spPr>
        <a:xfrm rot="3783808">
          <a:off x="5336550" y="4394011"/>
          <a:ext cx="484628" cy="27553"/>
        </a:xfrm>
        <a:custGeom>
          <a:avLst/>
          <a:gdLst/>
          <a:ahLst/>
          <a:cxnLst/>
          <a:rect l="0" t="0" r="0" b="0"/>
          <a:pathLst>
            <a:path>
              <a:moveTo>
                <a:pt x="0" y="13776"/>
              </a:moveTo>
              <a:lnTo>
                <a:pt x="484628" y="1377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S" sz="1200" kern="1200">
            <a:latin typeface="Times New Roman" panose="02020603050405020304" pitchFamily="18" charset="0"/>
            <a:cs typeface="Times New Roman" panose="02020603050405020304" pitchFamily="18" charset="0"/>
          </a:endParaRPr>
        </a:p>
      </dsp:txBody>
      <dsp:txXfrm>
        <a:off x="5566748" y="4395672"/>
        <a:ext cx="24231" cy="24231"/>
      </dsp:txXfrm>
    </dsp:sp>
    <dsp:sp modelId="{87BDBD9A-793F-47FC-BA51-3C110A18B91C}">
      <dsp:nvSpPr>
        <dsp:cNvPr id="0" name=""/>
        <dsp:cNvSpPr/>
      </dsp:nvSpPr>
      <dsp:spPr>
        <a:xfrm>
          <a:off x="5688633" y="4228647"/>
          <a:ext cx="1580661" cy="790330"/>
        </a:xfrm>
        <a:prstGeom prst="roundRect">
          <a:avLst>
            <a:gd name="adj" fmla="val 10000"/>
          </a:avLst>
        </a:prstGeom>
        <a:solidFill>
          <a:srgbClr val="FFC00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kern="1200" dirty="0" err="1">
              <a:latin typeface="Times New Roman" panose="02020603050405020304" pitchFamily="18" charset="0"/>
              <a:cs typeface="Times New Roman" panose="02020603050405020304" pitchFamily="18" charset="0"/>
            </a:rPr>
            <a:t>Equitatividad</a:t>
          </a:r>
          <a:r>
            <a:rPr lang="es-ES" sz="1200" kern="1200" dirty="0">
              <a:latin typeface="Times New Roman" panose="02020603050405020304" pitchFamily="18" charset="0"/>
              <a:cs typeface="Times New Roman" panose="02020603050405020304" pitchFamily="18" charset="0"/>
            </a:rPr>
            <a:t> de </a:t>
          </a:r>
          <a:r>
            <a:rPr lang="es-ES" sz="1200" kern="1200" dirty="0" err="1">
              <a:latin typeface="Times New Roman" panose="02020603050405020304" pitchFamily="18" charset="0"/>
              <a:cs typeface="Times New Roman" panose="02020603050405020304" pitchFamily="18" charset="0"/>
            </a:rPr>
            <a:t>Pielou</a:t>
          </a:r>
          <a:r>
            <a:rPr lang="es-ES" sz="1200" kern="1200" dirty="0">
              <a:latin typeface="Times New Roman" panose="02020603050405020304" pitchFamily="18" charset="0"/>
              <a:cs typeface="Times New Roman" panose="02020603050405020304" pitchFamily="18" charset="0"/>
            </a:rPr>
            <a:t> (J’)</a:t>
          </a:r>
        </a:p>
      </dsp:txBody>
      <dsp:txXfrm>
        <a:off x="5711781" y="4251795"/>
        <a:ext cx="1534365" cy="744034"/>
      </dsp:txXfrm>
    </dsp:sp>
    <dsp:sp modelId="{48766481-A7C2-4A17-9A58-346ED34ADC71}">
      <dsp:nvSpPr>
        <dsp:cNvPr id="0" name=""/>
        <dsp:cNvSpPr/>
      </dsp:nvSpPr>
      <dsp:spPr>
        <a:xfrm rot="17816192">
          <a:off x="5336550" y="3961961"/>
          <a:ext cx="484628" cy="27553"/>
        </a:xfrm>
        <a:custGeom>
          <a:avLst/>
          <a:gdLst/>
          <a:ahLst/>
          <a:cxnLst/>
          <a:rect l="0" t="0" r="0" b="0"/>
          <a:pathLst>
            <a:path>
              <a:moveTo>
                <a:pt x="0" y="13776"/>
              </a:moveTo>
              <a:lnTo>
                <a:pt x="484628" y="1377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S" sz="1200" kern="1200">
            <a:latin typeface="Times New Roman" panose="02020603050405020304" pitchFamily="18" charset="0"/>
            <a:cs typeface="Times New Roman" panose="02020603050405020304" pitchFamily="18" charset="0"/>
          </a:endParaRPr>
        </a:p>
      </dsp:txBody>
      <dsp:txXfrm>
        <a:off x="5566748" y="3963622"/>
        <a:ext cx="24231" cy="24231"/>
      </dsp:txXfrm>
    </dsp:sp>
    <dsp:sp modelId="{332F196B-79A8-4B17-803F-A2EB0FAD68D5}">
      <dsp:nvSpPr>
        <dsp:cNvPr id="0" name=""/>
        <dsp:cNvSpPr/>
      </dsp:nvSpPr>
      <dsp:spPr>
        <a:xfrm>
          <a:off x="5688633" y="3364547"/>
          <a:ext cx="1580661" cy="790330"/>
        </a:xfrm>
        <a:prstGeom prst="roundRect">
          <a:avLst>
            <a:gd name="adj" fmla="val 10000"/>
          </a:avLst>
        </a:prstGeom>
        <a:solidFill>
          <a:srgbClr val="FFC00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kern="1200" dirty="0">
              <a:latin typeface="Times New Roman" panose="02020603050405020304" pitchFamily="18" charset="0"/>
              <a:cs typeface="Times New Roman" panose="02020603050405020304" pitchFamily="18" charset="0"/>
            </a:rPr>
            <a:t>Diversidad de Shannon</a:t>
          </a:r>
        </a:p>
        <a:p>
          <a:pPr lvl="0" algn="ctr" defTabSz="533400">
            <a:lnSpc>
              <a:spcPct val="90000"/>
            </a:lnSpc>
            <a:spcBef>
              <a:spcPct val="0"/>
            </a:spcBef>
            <a:spcAft>
              <a:spcPct val="35000"/>
            </a:spcAft>
          </a:pPr>
          <a:r>
            <a:rPr lang="es-ES" sz="1200" kern="1200" dirty="0">
              <a:latin typeface="Times New Roman" panose="02020603050405020304" pitchFamily="18" charset="0"/>
              <a:cs typeface="Times New Roman" panose="02020603050405020304" pitchFamily="18" charset="0"/>
            </a:rPr>
            <a:t>(H’)</a:t>
          </a:r>
        </a:p>
      </dsp:txBody>
      <dsp:txXfrm>
        <a:off x="5711781" y="3387695"/>
        <a:ext cx="1534365" cy="744034"/>
      </dsp:txXfrm>
    </dsp:sp>
    <dsp:sp modelId="{FAD6DCC3-A1C7-4914-BA01-DEE80A692970}">
      <dsp:nvSpPr>
        <dsp:cNvPr id="0" name=""/>
        <dsp:cNvSpPr/>
      </dsp:nvSpPr>
      <dsp:spPr>
        <a:xfrm rot="16913564">
          <a:off x="895255" y="1716670"/>
          <a:ext cx="1739432" cy="27553"/>
        </a:xfrm>
        <a:custGeom>
          <a:avLst/>
          <a:gdLst/>
          <a:ahLst/>
          <a:cxnLst/>
          <a:rect l="0" t="0" r="0" b="0"/>
          <a:pathLst>
            <a:path>
              <a:moveTo>
                <a:pt x="0" y="13776"/>
              </a:moveTo>
              <a:lnTo>
                <a:pt x="1739432" y="1377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S" sz="1200" kern="1200">
            <a:latin typeface="Times New Roman" panose="02020603050405020304" pitchFamily="18" charset="0"/>
            <a:cs typeface="Times New Roman" panose="02020603050405020304" pitchFamily="18" charset="0"/>
          </a:endParaRPr>
        </a:p>
      </dsp:txBody>
      <dsp:txXfrm>
        <a:off x="1721486" y="1686961"/>
        <a:ext cx="86971" cy="86971"/>
      </dsp:txXfrm>
    </dsp:sp>
    <dsp:sp modelId="{C6A4F2D6-09A4-43EE-9895-DFD3C2955ED2}">
      <dsp:nvSpPr>
        <dsp:cNvPr id="0" name=""/>
        <dsp:cNvSpPr/>
      </dsp:nvSpPr>
      <dsp:spPr>
        <a:xfrm>
          <a:off x="1944203" y="484233"/>
          <a:ext cx="1580661" cy="790330"/>
        </a:xfrm>
        <a:prstGeom prst="roundRect">
          <a:avLst>
            <a:gd name="adj" fmla="val 10000"/>
          </a:avLst>
        </a:prstGeom>
        <a:solidFill>
          <a:srgbClr val="00B0F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kern="1200" dirty="0">
              <a:latin typeface="Times New Roman" panose="02020603050405020304" pitchFamily="18" charset="0"/>
              <a:cs typeface="Times New Roman" panose="02020603050405020304" pitchFamily="18" charset="0"/>
            </a:rPr>
            <a:t>Abundancia</a:t>
          </a:r>
        </a:p>
      </dsp:txBody>
      <dsp:txXfrm>
        <a:off x="1967351" y="507381"/>
        <a:ext cx="1534365" cy="744034"/>
      </dsp:txXfrm>
    </dsp:sp>
    <dsp:sp modelId="{2FC7FDF3-EAB6-4550-B6B5-A2B0D03800F5}">
      <dsp:nvSpPr>
        <dsp:cNvPr id="0" name=""/>
        <dsp:cNvSpPr/>
      </dsp:nvSpPr>
      <dsp:spPr>
        <a:xfrm rot="18432694">
          <a:off x="3406060" y="626231"/>
          <a:ext cx="601177" cy="27553"/>
        </a:xfrm>
        <a:custGeom>
          <a:avLst/>
          <a:gdLst/>
          <a:ahLst/>
          <a:cxnLst/>
          <a:rect l="0" t="0" r="0" b="0"/>
          <a:pathLst>
            <a:path>
              <a:moveTo>
                <a:pt x="0" y="13776"/>
              </a:moveTo>
              <a:lnTo>
                <a:pt x="601177" y="1377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S" sz="1200" kern="1200">
            <a:latin typeface="Times New Roman" panose="02020603050405020304" pitchFamily="18" charset="0"/>
            <a:cs typeface="Times New Roman" panose="02020603050405020304" pitchFamily="18" charset="0"/>
          </a:endParaRPr>
        </a:p>
      </dsp:txBody>
      <dsp:txXfrm>
        <a:off x="3691619" y="624978"/>
        <a:ext cx="30058" cy="30058"/>
      </dsp:txXfrm>
    </dsp:sp>
    <dsp:sp modelId="{4C715275-FD57-4123-9D2D-7E2CCE57FE63}">
      <dsp:nvSpPr>
        <dsp:cNvPr id="0" name=""/>
        <dsp:cNvSpPr/>
      </dsp:nvSpPr>
      <dsp:spPr>
        <a:xfrm>
          <a:off x="3888433" y="5451"/>
          <a:ext cx="1580661" cy="790330"/>
        </a:xfrm>
        <a:prstGeom prst="roundRect">
          <a:avLst>
            <a:gd name="adj" fmla="val 10000"/>
          </a:avLst>
        </a:prstGeom>
        <a:solidFill>
          <a:srgbClr val="B2F4A2"/>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kern="1200" dirty="0">
              <a:latin typeface="Times New Roman" panose="02020603050405020304" pitchFamily="18" charset="0"/>
              <a:cs typeface="Times New Roman" panose="02020603050405020304" pitchFamily="18" charset="0"/>
            </a:rPr>
            <a:t>Abundancia absoluta</a:t>
          </a:r>
        </a:p>
      </dsp:txBody>
      <dsp:txXfrm>
        <a:off x="3911581" y="28599"/>
        <a:ext cx="1534365" cy="744034"/>
      </dsp:txXfrm>
    </dsp:sp>
    <dsp:sp modelId="{C0BF4DFE-7B09-4740-8726-561C6097E5EB}">
      <dsp:nvSpPr>
        <dsp:cNvPr id="0" name=""/>
        <dsp:cNvSpPr/>
      </dsp:nvSpPr>
      <dsp:spPr>
        <a:xfrm rot="2815471">
          <a:off x="3440479" y="1060047"/>
          <a:ext cx="532340" cy="27553"/>
        </a:xfrm>
        <a:custGeom>
          <a:avLst/>
          <a:gdLst/>
          <a:ahLst/>
          <a:cxnLst/>
          <a:rect l="0" t="0" r="0" b="0"/>
          <a:pathLst>
            <a:path>
              <a:moveTo>
                <a:pt x="0" y="13776"/>
              </a:moveTo>
              <a:lnTo>
                <a:pt x="532340" y="1377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S" sz="1200" kern="1200">
            <a:latin typeface="Times New Roman" panose="02020603050405020304" pitchFamily="18" charset="0"/>
            <a:cs typeface="Times New Roman" panose="02020603050405020304" pitchFamily="18" charset="0"/>
          </a:endParaRPr>
        </a:p>
      </dsp:txBody>
      <dsp:txXfrm>
        <a:off x="3693340" y="1060516"/>
        <a:ext cx="26617" cy="26617"/>
      </dsp:txXfrm>
    </dsp:sp>
    <dsp:sp modelId="{56D02A92-B4AB-4314-91B5-62A46B7E5DC3}">
      <dsp:nvSpPr>
        <dsp:cNvPr id="0" name=""/>
        <dsp:cNvSpPr/>
      </dsp:nvSpPr>
      <dsp:spPr>
        <a:xfrm>
          <a:off x="3888433" y="873084"/>
          <a:ext cx="1580661" cy="790330"/>
        </a:xfrm>
        <a:prstGeom prst="roundRect">
          <a:avLst>
            <a:gd name="adj" fmla="val 10000"/>
          </a:avLst>
        </a:prstGeom>
        <a:solidFill>
          <a:srgbClr val="B2F4A2"/>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kern="1200" dirty="0">
              <a:latin typeface="Times New Roman" panose="02020603050405020304" pitchFamily="18" charset="0"/>
              <a:cs typeface="Times New Roman" panose="02020603050405020304" pitchFamily="18" charset="0"/>
            </a:rPr>
            <a:t>Abundancia proporcional de especies </a:t>
          </a:r>
        </a:p>
        <a:p>
          <a:pPr lvl="0" algn="ctr" defTabSz="533400">
            <a:lnSpc>
              <a:spcPct val="90000"/>
            </a:lnSpc>
            <a:spcBef>
              <a:spcPct val="0"/>
            </a:spcBef>
            <a:spcAft>
              <a:spcPct val="35000"/>
            </a:spcAft>
          </a:pPr>
          <a:r>
            <a:rPr lang="es-ES" sz="1200" kern="1200" dirty="0">
              <a:latin typeface="Times New Roman" panose="02020603050405020304" pitchFamily="18" charset="0"/>
              <a:cs typeface="Times New Roman" panose="02020603050405020304" pitchFamily="18" charset="0"/>
            </a:rPr>
            <a:t>(</a:t>
          </a:r>
          <a:r>
            <a:rPr lang="es-ES" sz="1200" i="1" kern="1200" dirty="0">
              <a:latin typeface="Times New Roman" panose="02020603050405020304" pitchFamily="18" charset="0"/>
              <a:cs typeface="Times New Roman" panose="02020603050405020304" pitchFamily="18" charset="0"/>
            </a:rPr>
            <a:t>PI</a:t>
          </a:r>
          <a:r>
            <a:rPr lang="es-ES" sz="1200" kern="1200" dirty="0">
              <a:latin typeface="Times New Roman" panose="02020603050405020304" pitchFamily="18" charset="0"/>
              <a:cs typeface="Times New Roman" panose="02020603050405020304" pitchFamily="18" charset="0"/>
            </a:rPr>
            <a:t>)</a:t>
          </a:r>
        </a:p>
      </dsp:txBody>
      <dsp:txXfrm>
        <a:off x="3911581" y="896232"/>
        <a:ext cx="1534365" cy="744034"/>
      </dsp:txXfrm>
    </dsp:sp>
    <dsp:sp modelId="{C1E3683F-30F5-4490-AF13-294FD381DA59}">
      <dsp:nvSpPr>
        <dsp:cNvPr id="0" name=""/>
        <dsp:cNvSpPr/>
      </dsp:nvSpPr>
      <dsp:spPr>
        <a:xfrm rot="20913521">
          <a:off x="5467564" y="1239188"/>
          <a:ext cx="154110" cy="27553"/>
        </a:xfrm>
        <a:custGeom>
          <a:avLst/>
          <a:gdLst/>
          <a:ahLst/>
          <a:cxnLst/>
          <a:rect l="0" t="0" r="0" b="0"/>
          <a:pathLst>
            <a:path>
              <a:moveTo>
                <a:pt x="0" y="13776"/>
              </a:moveTo>
              <a:lnTo>
                <a:pt x="154110" y="1377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S" sz="1200" kern="1200">
            <a:latin typeface="Times New Roman" panose="02020603050405020304" pitchFamily="18" charset="0"/>
            <a:cs typeface="Times New Roman" panose="02020603050405020304" pitchFamily="18" charset="0"/>
          </a:endParaRPr>
        </a:p>
      </dsp:txBody>
      <dsp:txXfrm>
        <a:off x="5540766" y="1249112"/>
        <a:ext cx="7705" cy="7705"/>
      </dsp:txXfrm>
    </dsp:sp>
    <dsp:sp modelId="{D363E44E-A006-4037-824B-6750CA9CCD12}">
      <dsp:nvSpPr>
        <dsp:cNvPr id="0" name=""/>
        <dsp:cNvSpPr/>
      </dsp:nvSpPr>
      <dsp:spPr>
        <a:xfrm>
          <a:off x="5620143" y="842514"/>
          <a:ext cx="1580661" cy="790330"/>
        </a:xfrm>
        <a:prstGeom prst="roundRect">
          <a:avLst>
            <a:gd name="adj" fmla="val 10000"/>
          </a:avLst>
        </a:prstGeom>
        <a:solidFill>
          <a:srgbClr val="B2F4A2"/>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kern="1200" dirty="0">
              <a:latin typeface="Times New Roman" panose="02020603050405020304" pitchFamily="18" charset="0"/>
              <a:cs typeface="Times New Roman" panose="02020603050405020304" pitchFamily="18" charset="0"/>
            </a:rPr>
            <a:t>Generación de curvas rango-abundancia</a:t>
          </a:r>
        </a:p>
      </dsp:txBody>
      <dsp:txXfrm>
        <a:off x="5643291" y="865662"/>
        <a:ext cx="1534365" cy="7440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D520D1-32AA-46D6-ADC1-4FB7A9188DB3}">
      <dsp:nvSpPr>
        <dsp:cNvPr id="0" name=""/>
        <dsp:cNvSpPr/>
      </dsp:nvSpPr>
      <dsp:spPr>
        <a:xfrm>
          <a:off x="3288" y="795400"/>
          <a:ext cx="1602479" cy="801239"/>
        </a:xfrm>
        <a:prstGeom prst="roundRect">
          <a:avLst>
            <a:gd name="adj" fmla="val 10000"/>
          </a:avLst>
        </a:prstGeom>
        <a:solidFill>
          <a:srgbClr val="92D05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b="1" kern="1200" dirty="0">
              <a:latin typeface="Times New Roman" panose="02020603050405020304" pitchFamily="18" charset="0"/>
              <a:cs typeface="Times New Roman" panose="02020603050405020304" pitchFamily="18" charset="0"/>
            </a:rPr>
            <a:t>DIVERSIDAD BETA</a:t>
          </a:r>
        </a:p>
      </dsp:txBody>
      <dsp:txXfrm>
        <a:off x="26755" y="818867"/>
        <a:ext cx="1555545" cy="754305"/>
      </dsp:txXfrm>
    </dsp:sp>
    <dsp:sp modelId="{6EE14AC5-AE7F-4969-BCBD-11E63F9B59CC}">
      <dsp:nvSpPr>
        <dsp:cNvPr id="0" name=""/>
        <dsp:cNvSpPr/>
      </dsp:nvSpPr>
      <dsp:spPr>
        <a:xfrm>
          <a:off x="1605768" y="1165873"/>
          <a:ext cx="640991" cy="60292"/>
        </a:xfrm>
        <a:custGeom>
          <a:avLst/>
          <a:gdLst/>
          <a:ahLst/>
          <a:cxnLst/>
          <a:rect l="0" t="0" r="0" b="0"/>
          <a:pathLst>
            <a:path>
              <a:moveTo>
                <a:pt x="0" y="30146"/>
              </a:moveTo>
              <a:lnTo>
                <a:pt x="640991" y="3014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s-ES" sz="1600" kern="1200">
            <a:solidFill>
              <a:schemeClr val="tx1"/>
            </a:solidFill>
            <a:latin typeface="Times New Roman" panose="02020603050405020304" pitchFamily="18" charset="0"/>
            <a:cs typeface="Times New Roman" panose="02020603050405020304" pitchFamily="18" charset="0"/>
          </a:endParaRPr>
        </a:p>
      </dsp:txBody>
      <dsp:txXfrm>
        <a:off x="1910239" y="1179995"/>
        <a:ext cx="32049" cy="32049"/>
      </dsp:txXfrm>
    </dsp:sp>
    <dsp:sp modelId="{EEFEDBBB-295C-4BA9-9E97-33EEB8C2FDD4}">
      <dsp:nvSpPr>
        <dsp:cNvPr id="0" name=""/>
        <dsp:cNvSpPr/>
      </dsp:nvSpPr>
      <dsp:spPr>
        <a:xfrm>
          <a:off x="2246760" y="795400"/>
          <a:ext cx="1602479" cy="801239"/>
        </a:xfrm>
        <a:prstGeom prst="roundRect">
          <a:avLst>
            <a:gd name="adj" fmla="val 10000"/>
          </a:avLst>
        </a:prstGeom>
        <a:solidFill>
          <a:srgbClr val="00B0F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kern="1200" dirty="0" err="1">
              <a:latin typeface="Times New Roman" panose="02020603050405020304" pitchFamily="18" charset="0"/>
              <a:cs typeface="Times New Roman" panose="02020603050405020304" pitchFamily="18" charset="0"/>
            </a:rPr>
            <a:t>Dendrogramas</a:t>
          </a:r>
          <a:r>
            <a:rPr lang="es-ES" sz="1200" kern="1200" dirty="0">
              <a:latin typeface="Times New Roman" panose="02020603050405020304" pitchFamily="18" charset="0"/>
              <a:cs typeface="Times New Roman" panose="02020603050405020304" pitchFamily="18" charset="0"/>
            </a:rPr>
            <a:t> de similitud de especies</a:t>
          </a:r>
        </a:p>
      </dsp:txBody>
      <dsp:txXfrm>
        <a:off x="2270227" y="818867"/>
        <a:ext cx="1555545" cy="754305"/>
      </dsp:txXfrm>
    </dsp:sp>
    <dsp:sp modelId="{CF823F3D-F3CC-4A4D-8E30-6710AC84854C}">
      <dsp:nvSpPr>
        <dsp:cNvPr id="0" name=""/>
        <dsp:cNvSpPr/>
      </dsp:nvSpPr>
      <dsp:spPr>
        <a:xfrm>
          <a:off x="3849239" y="1165873"/>
          <a:ext cx="640991" cy="60292"/>
        </a:xfrm>
        <a:custGeom>
          <a:avLst/>
          <a:gdLst/>
          <a:ahLst/>
          <a:cxnLst/>
          <a:rect l="0" t="0" r="0" b="0"/>
          <a:pathLst>
            <a:path>
              <a:moveTo>
                <a:pt x="0" y="30146"/>
              </a:moveTo>
              <a:lnTo>
                <a:pt x="640991" y="3014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s-ES" sz="1600" kern="1200">
            <a:solidFill>
              <a:schemeClr val="tx1"/>
            </a:solidFill>
            <a:latin typeface="Times New Roman" panose="02020603050405020304" pitchFamily="18" charset="0"/>
            <a:cs typeface="Times New Roman" panose="02020603050405020304" pitchFamily="18" charset="0"/>
          </a:endParaRPr>
        </a:p>
      </dsp:txBody>
      <dsp:txXfrm>
        <a:off x="4153711" y="1179995"/>
        <a:ext cx="32049" cy="32049"/>
      </dsp:txXfrm>
    </dsp:sp>
    <dsp:sp modelId="{2A0ABFFA-C4CD-474E-852D-B894149279BF}">
      <dsp:nvSpPr>
        <dsp:cNvPr id="0" name=""/>
        <dsp:cNvSpPr/>
      </dsp:nvSpPr>
      <dsp:spPr>
        <a:xfrm>
          <a:off x="4490231" y="795400"/>
          <a:ext cx="1602479" cy="801239"/>
        </a:xfrm>
        <a:prstGeom prst="roundRect">
          <a:avLst>
            <a:gd name="adj" fmla="val 10000"/>
          </a:avLst>
        </a:prstGeom>
        <a:solidFill>
          <a:srgbClr val="00B0F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kern="1200" dirty="0">
              <a:latin typeface="Times New Roman" panose="02020603050405020304" pitchFamily="18" charset="0"/>
              <a:cs typeface="Times New Roman" panose="02020603050405020304" pitchFamily="18" charset="0"/>
            </a:rPr>
            <a:t>Índice de </a:t>
          </a:r>
          <a:r>
            <a:rPr lang="es-ES" sz="1200" kern="1200" dirty="0" err="1">
              <a:latin typeface="Times New Roman" panose="02020603050405020304" pitchFamily="18" charset="0"/>
              <a:cs typeface="Times New Roman" panose="02020603050405020304" pitchFamily="18" charset="0"/>
            </a:rPr>
            <a:t>Bray</a:t>
          </a:r>
          <a:r>
            <a:rPr lang="es-ES" sz="1200" kern="1200" dirty="0">
              <a:latin typeface="Times New Roman" panose="02020603050405020304" pitchFamily="18" charset="0"/>
              <a:cs typeface="Times New Roman" panose="02020603050405020304" pitchFamily="18" charset="0"/>
            </a:rPr>
            <a:t>-Curtis</a:t>
          </a:r>
        </a:p>
      </dsp:txBody>
      <dsp:txXfrm>
        <a:off x="4513698" y="818867"/>
        <a:ext cx="1555545" cy="75430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DB52698A-6408-4E9A-AA5D-004336F04574}" type="datetimeFigureOut">
              <a:rPr lang="es-EC"/>
              <a:pPr>
                <a:defRPr/>
              </a:pPr>
              <a:t>15/01/2019</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C" noProof="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s-EC" noProof="0"/>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E331DF2B-E15E-4EFA-AD59-C61873B2CE37}" type="slidenum">
              <a:rPr lang="es-EC"/>
              <a:pPr>
                <a:defRPr/>
              </a:pPr>
              <a:t>‹Nº›</a:t>
            </a:fld>
            <a:endParaRPr lang="es-EC"/>
          </a:p>
        </p:txBody>
      </p:sp>
    </p:spTree>
    <p:extLst>
      <p:ext uri="{BB962C8B-B14F-4D97-AF65-F5344CB8AC3E}">
        <p14:creationId xmlns:p14="http://schemas.microsoft.com/office/powerpoint/2010/main" val="22605319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62467" name="Text Box 2"/>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buClr>
                <a:srgbClr val="000000"/>
              </a:buClr>
              <a:buSzPct val="100000"/>
              <a:buFont typeface="Times New Roman" panose="02020603050405020304" pitchFamily="18" charset="0"/>
              <a:buNone/>
            </a:pPr>
            <a:endParaRPr lang="es-ES" altLang="es-US">
              <a:solidFill>
                <a:srgbClr val="FFFFFF"/>
              </a:solidFill>
              <a:latin typeface="Arial" panose="020B0604020202020204" pitchFamily="34" charset="0"/>
            </a:endParaRPr>
          </a:p>
        </p:txBody>
      </p:sp>
      <p:sp>
        <p:nvSpPr>
          <p:cNvPr id="2" name="1 Marcador de notas"/>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191516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C"/>
          </a:p>
        </p:txBody>
      </p:sp>
      <p:sp>
        <p:nvSpPr>
          <p:cNvPr id="922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956970C-4D23-4F59-B97A-ACECDA44AFEB}" type="slidenum">
              <a:rPr lang="es-EC"/>
              <a:pPr/>
              <a:t>14</a:t>
            </a:fld>
            <a:endParaRPr lang="es-EC"/>
          </a:p>
        </p:txBody>
      </p:sp>
    </p:spTree>
    <p:extLst>
      <p:ext uri="{BB962C8B-B14F-4D97-AF65-F5344CB8AC3E}">
        <p14:creationId xmlns:p14="http://schemas.microsoft.com/office/powerpoint/2010/main" val="4210534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MEJORAR</a:t>
            </a:r>
            <a:r>
              <a:rPr lang="es-ES" baseline="0" dirty="0"/>
              <a:t> LA PRESENTACION, USE IDEAS PRINCIPALES Y ELIMINE TEORIA (LATA)</a:t>
            </a:r>
          </a:p>
          <a:p>
            <a:r>
              <a:rPr lang="es-ES" baseline="0" dirty="0"/>
              <a:t>Decir distinto a lo que esta escrito</a:t>
            </a:r>
            <a:endParaRPr lang="es-ES" dirty="0"/>
          </a:p>
        </p:txBody>
      </p:sp>
      <p:sp>
        <p:nvSpPr>
          <p:cNvPr id="4" name="3 Marcador de número de diapositiva"/>
          <p:cNvSpPr>
            <a:spLocks noGrp="1"/>
          </p:cNvSpPr>
          <p:nvPr>
            <p:ph type="sldNum" sz="quarter" idx="10"/>
          </p:nvPr>
        </p:nvSpPr>
        <p:spPr/>
        <p:txBody>
          <a:bodyPr/>
          <a:lstStyle/>
          <a:p>
            <a:pPr>
              <a:defRPr/>
            </a:pPr>
            <a:fld id="{E331DF2B-E15E-4EFA-AD59-C61873B2CE37}" type="slidenum">
              <a:rPr lang="es-EC" smtClean="0"/>
              <a:pPr>
                <a:defRPr/>
              </a:pPr>
              <a:t>3</a:t>
            </a:fld>
            <a:endParaRPr lang="es-EC"/>
          </a:p>
        </p:txBody>
      </p:sp>
    </p:spTree>
    <p:extLst>
      <p:ext uri="{BB962C8B-B14F-4D97-AF65-F5344CB8AC3E}">
        <p14:creationId xmlns:p14="http://schemas.microsoft.com/office/powerpoint/2010/main" val="2241124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C"/>
          </a:p>
        </p:txBody>
      </p:sp>
      <p:sp>
        <p:nvSpPr>
          <p:cNvPr id="922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956970C-4D23-4F59-B97A-ACECDA44AFEB}" type="slidenum">
              <a:rPr lang="es-EC"/>
              <a:pPr/>
              <a:t>6</a:t>
            </a:fld>
            <a:endParaRPr lang="es-EC"/>
          </a:p>
        </p:txBody>
      </p:sp>
    </p:spTree>
    <p:extLst>
      <p:ext uri="{BB962C8B-B14F-4D97-AF65-F5344CB8AC3E}">
        <p14:creationId xmlns:p14="http://schemas.microsoft.com/office/powerpoint/2010/main" val="2650513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C"/>
          </a:p>
        </p:txBody>
      </p:sp>
      <p:sp>
        <p:nvSpPr>
          <p:cNvPr id="922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956970C-4D23-4F59-B97A-ACECDA44AFEB}" type="slidenum">
              <a:rPr lang="es-EC"/>
              <a:pPr/>
              <a:t>7</a:t>
            </a:fld>
            <a:endParaRPr lang="es-EC"/>
          </a:p>
        </p:txBody>
      </p:sp>
    </p:spTree>
    <p:extLst>
      <p:ext uri="{BB962C8B-B14F-4D97-AF65-F5344CB8AC3E}">
        <p14:creationId xmlns:p14="http://schemas.microsoft.com/office/powerpoint/2010/main" val="3761884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C"/>
          </a:p>
        </p:txBody>
      </p:sp>
      <p:sp>
        <p:nvSpPr>
          <p:cNvPr id="922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956970C-4D23-4F59-B97A-ACECDA44AFEB}" type="slidenum">
              <a:rPr lang="es-EC"/>
              <a:pPr/>
              <a:t>8</a:t>
            </a:fld>
            <a:endParaRPr lang="es-EC"/>
          </a:p>
        </p:txBody>
      </p:sp>
    </p:spTree>
    <p:extLst>
      <p:ext uri="{BB962C8B-B14F-4D97-AF65-F5344CB8AC3E}">
        <p14:creationId xmlns:p14="http://schemas.microsoft.com/office/powerpoint/2010/main" val="3336583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C"/>
          </a:p>
        </p:txBody>
      </p:sp>
      <p:sp>
        <p:nvSpPr>
          <p:cNvPr id="922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956970C-4D23-4F59-B97A-ACECDA44AFEB}" type="slidenum">
              <a:rPr lang="es-EC"/>
              <a:pPr/>
              <a:t>9</a:t>
            </a:fld>
            <a:endParaRPr lang="es-EC"/>
          </a:p>
        </p:txBody>
      </p:sp>
    </p:spTree>
    <p:extLst>
      <p:ext uri="{BB962C8B-B14F-4D97-AF65-F5344CB8AC3E}">
        <p14:creationId xmlns:p14="http://schemas.microsoft.com/office/powerpoint/2010/main" val="1383975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C"/>
          </a:p>
        </p:txBody>
      </p:sp>
      <p:sp>
        <p:nvSpPr>
          <p:cNvPr id="922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956970C-4D23-4F59-B97A-ACECDA44AFEB}" type="slidenum">
              <a:rPr lang="es-EC"/>
              <a:pPr/>
              <a:t>10</a:t>
            </a:fld>
            <a:endParaRPr lang="es-EC"/>
          </a:p>
        </p:txBody>
      </p:sp>
    </p:spTree>
    <p:extLst>
      <p:ext uri="{BB962C8B-B14F-4D97-AF65-F5344CB8AC3E}">
        <p14:creationId xmlns:p14="http://schemas.microsoft.com/office/powerpoint/2010/main" val="3846349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C"/>
          </a:p>
        </p:txBody>
      </p:sp>
      <p:sp>
        <p:nvSpPr>
          <p:cNvPr id="922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956970C-4D23-4F59-B97A-ACECDA44AFEB}" type="slidenum">
              <a:rPr lang="es-EC"/>
              <a:pPr/>
              <a:t>11</a:t>
            </a:fld>
            <a:endParaRPr lang="es-EC"/>
          </a:p>
        </p:txBody>
      </p:sp>
    </p:spTree>
    <p:extLst>
      <p:ext uri="{BB962C8B-B14F-4D97-AF65-F5344CB8AC3E}">
        <p14:creationId xmlns:p14="http://schemas.microsoft.com/office/powerpoint/2010/main" val="1206564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C"/>
          </a:p>
        </p:txBody>
      </p:sp>
      <p:sp>
        <p:nvSpPr>
          <p:cNvPr id="922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956970C-4D23-4F59-B97A-ACECDA44AFEB}" type="slidenum">
              <a:rPr lang="es-EC"/>
              <a:pPr/>
              <a:t>12</a:t>
            </a:fld>
            <a:endParaRPr lang="es-EC"/>
          </a:p>
        </p:txBody>
      </p:sp>
    </p:spTree>
    <p:extLst>
      <p:ext uri="{BB962C8B-B14F-4D97-AF65-F5344CB8AC3E}">
        <p14:creationId xmlns:p14="http://schemas.microsoft.com/office/powerpoint/2010/main" val="24974906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userDrawn="1"/>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26121" name="CorelDRAW" r:id="rId3" imgW="7748626" imgH="4759452" progId="CorelDRAW.Graphic.12">
                  <p:embed/>
                </p:oleObj>
              </mc:Choice>
              <mc:Fallback>
                <p:oleObj name="CorelDRAW" r:id="rId3" imgW="7748626" imgH="4759452"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457200" y="6245225"/>
            <a:ext cx="2133600" cy="476250"/>
          </a:xfrm>
          <a:prstGeom prst="rect">
            <a:avLst/>
          </a:prstGeom>
          <a:noFill/>
          <a:ln>
            <a:noFill/>
          </a:ln>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sz="1400"/>
          </a:p>
        </p:txBody>
      </p:sp>
      <p:sp>
        <p:nvSpPr>
          <p:cNvPr id="4" name="Rectangle 25"/>
          <p:cNvSpPr>
            <a:spLocks noChangeArrowheads="1"/>
          </p:cNvSpPr>
          <p:nvPr userDrawn="1"/>
        </p:nvSpPr>
        <p:spPr bwMode="auto">
          <a:xfrm>
            <a:off x="3124200" y="6245225"/>
            <a:ext cx="2895600" cy="476250"/>
          </a:xfrm>
          <a:prstGeom prst="rect">
            <a:avLst/>
          </a:prstGeom>
          <a:noFill/>
          <a:ln>
            <a:noFill/>
          </a:ln>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s-EC" altLang="es-EC" sz="1400"/>
          </a:p>
        </p:txBody>
      </p:sp>
      <p:sp>
        <p:nvSpPr>
          <p:cNvPr id="5" name="Rectangle 26"/>
          <p:cNvSpPr>
            <a:spLocks noChangeArrowheads="1"/>
          </p:cNvSpPr>
          <p:nvPr userDrawn="1"/>
        </p:nvSpPr>
        <p:spPr bwMode="auto">
          <a:xfrm>
            <a:off x="457200" y="6245225"/>
            <a:ext cx="2133600" cy="476250"/>
          </a:xfrm>
          <a:prstGeom prst="rect">
            <a:avLst/>
          </a:prstGeom>
          <a:noFill/>
          <a:ln>
            <a:noFill/>
          </a:ln>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sz="1400"/>
          </a:p>
        </p:txBody>
      </p:sp>
      <p:sp>
        <p:nvSpPr>
          <p:cNvPr id="6" name="Rectangle 27"/>
          <p:cNvSpPr>
            <a:spLocks noChangeArrowheads="1"/>
          </p:cNvSpPr>
          <p:nvPr userDrawn="1"/>
        </p:nvSpPr>
        <p:spPr bwMode="auto">
          <a:xfrm>
            <a:off x="3124200" y="6245225"/>
            <a:ext cx="2895600" cy="476250"/>
          </a:xfrm>
          <a:prstGeom prst="rect">
            <a:avLst/>
          </a:prstGeom>
          <a:noFill/>
          <a:ln>
            <a:noFill/>
          </a:ln>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s-EC" altLang="es-EC" sz="1400"/>
          </a:p>
        </p:txBody>
      </p:sp>
      <p:pic>
        <p:nvPicPr>
          <p:cNvPr id="7" name="Picture 48" descr="bannner 2"/>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0" y="5722938"/>
            <a:ext cx="9144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userDrawn="1"/>
        </p:nvSpPr>
        <p:spPr bwMode="auto">
          <a:xfrm>
            <a:off x="217488" y="260350"/>
            <a:ext cx="792162" cy="792163"/>
          </a:xfrm>
          <a:prstGeom prst="ellipse">
            <a:avLst/>
          </a:prstGeom>
          <a:solidFill>
            <a:schemeClr val="bg1"/>
          </a:solidFill>
          <a:ln>
            <a:noFill/>
          </a:ln>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a:p>
        </p:txBody>
      </p:sp>
      <p:pic>
        <p:nvPicPr>
          <p:cNvPr id="9" name="Picture 49" descr="LOGO ESPE ORIGINAL copia"/>
          <p:cNvPicPr>
            <a:picLocks noChangeAspect="1" noChangeArrowheads="1"/>
          </p:cNvPicPr>
          <p:nvPr userDrawn="1"/>
        </p:nvPicPr>
        <p:blipFill>
          <a:blip r:embed="rId6">
            <a:extLst>
              <a:ext uri="{28A0092B-C50C-407E-A947-70E740481C1C}">
                <a14:useLocalDpi xmlns:a14="http://schemas.microsoft.com/office/drawing/2010/main"/>
              </a:ext>
            </a:extLst>
          </a:blip>
          <a:srcRect/>
          <a:stretch>
            <a:fillRect/>
          </a:stretch>
        </p:blipFill>
        <p:spPr bwMode="auto">
          <a:xfrm>
            <a:off x="107950" y="115888"/>
            <a:ext cx="3313113"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9860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2528908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4013960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9"/>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p>
        </p:txBody>
      </p:sp>
    </p:spTree>
    <p:extLst>
      <p:ext uri="{BB962C8B-B14F-4D97-AF65-F5344CB8AC3E}">
        <p14:creationId xmlns:p14="http://schemas.microsoft.com/office/powerpoint/2010/main" val="4277823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482269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4"/>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1741691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1" y="1604965"/>
            <a:ext cx="4035425" cy="3970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5027" y="1604965"/>
            <a:ext cx="4035425" cy="3970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402940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561762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Tree>
    <p:extLst>
      <p:ext uri="{BB962C8B-B14F-4D97-AF65-F5344CB8AC3E}">
        <p14:creationId xmlns:p14="http://schemas.microsoft.com/office/powerpoint/2010/main" val="14320139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6545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2"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756021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444887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7994552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2320836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4640" y="273050"/>
            <a:ext cx="2055812" cy="5302250"/>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1" y="273050"/>
            <a:ext cx="6015038" cy="530225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171225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2282558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1086616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1238336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3850775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427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625421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C" noProof="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3518256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vmlDrawing" Target="../drawings/vmlDrawing2.v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em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oleObject" Target="../embeddings/oleObject2.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userDrawn="1"/>
        </p:nvSpPr>
        <p:spPr bwMode="auto">
          <a:xfrm>
            <a:off x="0" y="0"/>
            <a:ext cx="9144000" cy="620713"/>
          </a:xfrm>
          <a:prstGeom prst="rect">
            <a:avLst/>
          </a:prstGeom>
          <a:gradFill rotWithShape="1">
            <a:gsLst>
              <a:gs pos="0">
                <a:schemeClr val="bg1"/>
              </a:gs>
              <a:gs pos="100000">
                <a:srgbClr val="9EB786"/>
              </a:gs>
            </a:gsLst>
            <a:lin ang="0" scaled="1"/>
          </a:gradFill>
          <a:ln>
            <a:noFill/>
          </a:ln>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a:p>
        </p:txBody>
      </p:sp>
      <p:sp>
        <p:nvSpPr>
          <p:cNvPr id="1027" name="Rectangle 21"/>
          <p:cNvSpPr>
            <a:spLocks noChangeArrowheads="1"/>
          </p:cNvSpPr>
          <p:nvPr userDrawn="1"/>
        </p:nvSpPr>
        <p:spPr bwMode="auto">
          <a:xfrm rot="10800000">
            <a:off x="0" y="6308725"/>
            <a:ext cx="7885113" cy="549275"/>
          </a:xfrm>
          <a:prstGeom prst="rect">
            <a:avLst/>
          </a:prstGeom>
          <a:gradFill rotWithShape="1">
            <a:gsLst>
              <a:gs pos="0">
                <a:schemeClr val="bg1"/>
              </a:gs>
              <a:gs pos="100000">
                <a:srgbClr val="9EB786"/>
              </a:gs>
            </a:gsLst>
            <a:lin ang="0" scaled="1"/>
          </a:gradFill>
          <a:ln>
            <a:noFill/>
          </a:ln>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a:p>
        </p:txBody>
      </p:sp>
      <p:sp>
        <p:nvSpPr>
          <p:cNvPr id="1028" name="Line 23"/>
          <p:cNvSpPr>
            <a:spLocks noChangeShapeType="1"/>
          </p:cNvSpPr>
          <p:nvPr userDrawn="1"/>
        </p:nvSpPr>
        <p:spPr bwMode="auto">
          <a:xfrm rot="10800000" flipH="1">
            <a:off x="25400" y="6296025"/>
            <a:ext cx="6659563"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029" name="Line 24"/>
          <p:cNvSpPr>
            <a:spLocks noChangeShapeType="1"/>
          </p:cNvSpPr>
          <p:nvPr userDrawn="1"/>
        </p:nvSpPr>
        <p:spPr bwMode="auto">
          <a:xfrm rot="10800000" flipH="1">
            <a:off x="25400" y="6245225"/>
            <a:ext cx="6659563"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es-ES"/>
          </a:p>
        </p:txBody>
      </p:sp>
      <p:pic>
        <p:nvPicPr>
          <p:cNvPr id="1030" name="Picture 26" descr="LOGO ESPE ORIGINAL copia"/>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6732588" y="5949950"/>
            <a:ext cx="23050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79"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2050" name="Object 1"/>
          <p:cNvGraphicFramePr>
            <a:graphicFrameLocks noChangeAspect="1"/>
          </p:cNvGraphicFramePr>
          <p:nvPr/>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26776" r:id="rId14" imgW="7748626" imgH="4759452" progId="">
                  <p:embed/>
                </p:oleObj>
              </mc:Choice>
              <mc:Fallback>
                <p:oleObj r:id="rId14" imgW="7748626" imgH="4759452" progId="">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2051" name="Rectangle 2"/>
          <p:cNvSpPr>
            <a:spLocks noChangeArrowheads="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9pPr>
          </a:lstStyle>
          <a:p>
            <a:pPr defTabSz="449263" eaLnBrk="1" hangingPunct="1">
              <a:buSzPct val="100000"/>
              <a:defRPr/>
            </a:pPr>
            <a:endParaRPr lang="es-ES" altLang="es-US" sz="1400">
              <a:solidFill>
                <a:srgbClr val="000000"/>
              </a:solidFill>
            </a:endParaRPr>
          </a:p>
        </p:txBody>
      </p:sp>
      <p:sp>
        <p:nvSpPr>
          <p:cNvPr id="2052" name="Rectangle 3"/>
          <p:cNvSpPr>
            <a:spLocks noChangeArrowheads="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9pPr>
          </a:lstStyle>
          <a:p>
            <a:pPr algn="ctr" defTabSz="449263" eaLnBrk="1" hangingPunct="1">
              <a:buSzPct val="100000"/>
              <a:defRPr/>
            </a:pPr>
            <a:endParaRPr lang="es-ES" altLang="es-US" sz="1400">
              <a:solidFill>
                <a:srgbClr val="000000"/>
              </a:solidFill>
            </a:endParaRPr>
          </a:p>
        </p:txBody>
      </p:sp>
      <p:sp>
        <p:nvSpPr>
          <p:cNvPr id="2053" name="Rectangle 4"/>
          <p:cNvSpPr>
            <a:spLocks noChangeArrowheads="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9pPr>
          </a:lstStyle>
          <a:p>
            <a:pPr defTabSz="449263" eaLnBrk="1" hangingPunct="1">
              <a:buSzPct val="100000"/>
              <a:defRPr/>
            </a:pPr>
            <a:endParaRPr lang="es-ES" altLang="es-US" sz="1400">
              <a:solidFill>
                <a:srgbClr val="000000"/>
              </a:solidFill>
            </a:endParaRPr>
          </a:p>
        </p:txBody>
      </p:sp>
      <p:sp>
        <p:nvSpPr>
          <p:cNvPr id="2054" name="Rectangle 5"/>
          <p:cNvSpPr>
            <a:spLocks noChangeArrowheads="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9pPr>
          </a:lstStyle>
          <a:p>
            <a:pPr algn="ctr" defTabSz="449263" eaLnBrk="1" hangingPunct="1">
              <a:buSzPct val="100000"/>
              <a:defRPr/>
            </a:pPr>
            <a:endParaRPr lang="es-ES" altLang="es-US" sz="1400">
              <a:solidFill>
                <a:srgbClr val="000000"/>
              </a:solidFill>
            </a:endParaRPr>
          </a:p>
        </p:txBody>
      </p:sp>
      <p:pic>
        <p:nvPicPr>
          <p:cNvPr id="2055" name="Picture 6"/>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0" y="5722938"/>
            <a:ext cx="9144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56" name="Oval 7"/>
          <p:cNvSpPr>
            <a:spLocks noChangeArrowheads="1"/>
          </p:cNvSpPr>
          <p:nvPr/>
        </p:nvSpPr>
        <p:spPr bwMode="auto">
          <a:xfrm>
            <a:off x="217488" y="260354"/>
            <a:ext cx="792162" cy="7921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buClr>
                <a:srgbClr val="000000"/>
              </a:buClr>
              <a:buSzPct val="100000"/>
              <a:buFont typeface="Times New Roman" panose="02020603050405020304" pitchFamily="18" charset="0"/>
              <a:buNone/>
            </a:pPr>
            <a:endParaRPr lang="es-ES" altLang="es-US">
              <a:solidFill>
                <a:srgbClr val="FFFFFF"/>
              </a:solidFill>
              <a:latin typeface="Arial"/>
            </a:endParaRPr>
          </a:p>
        </p:txBody>
      </p:sp>
      <p:sp>
        <p:nvSpPr>
          <p:cNvPr id="2" name="Rectangle 8"/>
          <p:cNvSpPr>
            <a:spLocks noGrp="1" noChangeArrowheads="1"/>
          </p:cNvSpPr>
          <p:nvPr>
            <p:ph type="title"/>
          </p:nvPr>
        </p:nvSpPr>
        <p:spPr bwMode="auto">
          <a:xfrm>
            <a:off x="457200" y="273050"/>
            <a:ext cx="8223250" cy="1138238"/>
          </a:xfrm>
          <a:prstGeom prst="rect">
            <a:avLst/>
          </a:prstGeom>
          <a:noFill/>
          <a:ln w="9525" cap="flat">
            <a:noFill/>
            <a:round/>
            <a:headEnd/>
            <a:tailEnd/>
          </a:ln>
          <a:effec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2058" name="Rectangle 9"/>
          <p:cNvSpPr>
            <a:spLocks noGrp="1" noChangeArrowheads="1"/>
          </p:cNvSpPr>
          <p:nvPr>
            <p:ph type="body" idx="1"/>
          </p:nvPr>
        </p:nvSpPr>
        <p:spPr bwMode="auto">
          <a:xfrm>
            <a:off x="457200" y="1604965"/>
            <a:ext cx="822325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pPr lvl="0"/>
            <a:r>
              <a:rPr lang="en-GB" altLang="es-US"/>
              <a:t>Click to edit the outline text format</a:t>
            </a:r>
          </a:p>
          <a:p>
            <a:pPr lvl="1"/>
            <a:r>
              <a:rPr lang="en-GB" altLang="es-US"/>
              <a:t>Second Outline Level</a:t>
            </a:r>
          </a:p>
          <a:p>
            <a:pPr lvl="2"/>
            <a:r>
              <a:rPr lang="en-GB" altLang="es-US"/>
              <a:t>Third Outline Level</a:t>
            </a:r>
          </a:p>
          <a:p>
            <a:pPr lvl="3"/>
            <a:r>
              <a:rPr lang="en-GB" altLang="es-US"/>
              <a:t>Fourth Outline Level</a:t>
            </a:r>
          </a:p>
          <a:p>
            <a:pPr lvl="4"/>
            <a:r>
              <a:rPr lang="en-GB" altLang="es-US"/>
              <a:t>Fifth Outline Level</a:t>
            </a:r>
          </a:p>
          <a:p>
            <a:pPr lvl="4"/>
            <a:r>
              <a:rPr lang="en-GB" altLang="es-US"/>
              <a:t>Sixth Outline Level</a:t>
            </a:r>
          </a:p>
          <a:p>
            <a:pPr lvl="4"/>
            <a:r>
              <a:rPr lang="en-GB" altLang="es-US"/>
              <a:t>Seventh Outline Level</a:t>
            </a:r>
          </a:p>
        </p:txBody>
      </p:sp>
      <p:pic>
        <p:nvPicPr>
          <p:cNvPr id="2059" name="Picture 10"/>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279400" y="182563"/>
            <a:ext cx="29591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733631580"/>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r" defTabSz="449263" rtl="0" eaLnBrk="0" fontAlgn="base" hangingPunct="0">
        <a:spcBef>
          <a:spcPct val="0"/>
        </a:spcBef>
        <a:spcAft>
          <a:spcPct val="0"/>
        </a:spcAft>
        <a:buClr>
          <a:srgbClr val="000000"/>
        </a:buClr>
        <a:buSzPct val="100000"/>
        <a:buFont typeface="Times New Roman" panose="02020603050405020304" pitchFamily="18" charset="0"/>
        <a:defRPr sz="3200" i="1">
          <a:solidFill>
            <a:srgbClr val="FFFFCC"/>
          </a:solidFill>
          <a:effectLst>
            <a:outerShdw blurRad="38100" dist="38100" dir="2700000" algn="tl">
              <a:srgbClr val="C0C0C0"/>
            </a:outerShdw>
          </a:effectLst>
          <a:latin typeface="+mj-lt"/>
          <a:ea typeface="+mj-ea"/>
          <a:cs typeface="+mj-cs"/>
        </a:defRPr>
      </a:lvl1pPr>
      <a:lvl2pPr algn="r" defTabSz="449263" rtl="0" eaLnBrk="0" fontAlgn="base" hangingPunct="0">
        <a:spcBef>
          <a:spcPct val="0"/>
        </a:spcBef>
        <a:spcAft>
          <a:spcPct val="0"/>
        </a:spcAft>
        <a:buClr>
          <a:srgbClr val="000000"/>
        </a:buClr>
        <a:buSzPct val="100000"/>
        <a:buFont typeface="Times New Roman" panose="02020603050405020304"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2pPr>
      <a:lvl3pPr algn="r" defTabSz="449263" rtl="0" eaLnBrk="0" fontAlgn="base" hangingPunct="0">
        <a:spcBef>
          <a:spcPct val="0"/>
        </a:spcBef>
        <a:spcAft>
          <a:spcPct val="0"/>
        </a:spcAft>
        <a:buClr>
          <a:srgbClr val="000000"/>
        </a:buClr>
        <a:buSzPct val="100000"/>
        <a:buFont typeface="Times New Roman" panose="02020603050405020304"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3pPr>
      <a:lvl4pPr algn="r" defTabSz="449263" rtl="0" eaLnBrk="0" fontAlgn="base" hangingPunct="0">
        <a:spcBef>
          <a:spcPct val="0"/>
        </a:spcBef>
        <a:spcAft>
          <a:spcPct val="0"/>
        </a:spcAft>
        <a:buClr>
          <a:srgbClr val="000000"/>
        </a:buClr>
        <a:buSzPct val="100000"/>
        <a:buFont typeface="Times New Roman" panose="02020603050405020304"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4pPr>
      <a:lvl5pPr algn="r" defTabSz="449263" rtl="0" eaLnBrk="0" fontAlgn="base" hangingPunct="0">
        <a:spcBef>
          <a:spcPct val="0"/>
        </a:spcBef>
        <a:spcAft>
          <a:spcPct val="0"/>
        </a:spcAft>
        <a:buClr>
          <a:srgbClr val="000000"/>
        </a:buClr>
        <a:buSzPct val="100000"/>
        <a:buFont typeface="Times New Roman" panose="02020603050405020304"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5pPr>
      <a:lvl6pPr marL="2514600" indent="-228600" algn="r" defTabSz="449263" rtl="0" fontAlgn="base">
        <a:spcBef>
          <a:spcPct val="0"/>
        </a:spcBef>
        <a:spcAft>
          <a:spcPct val="0"/>
        </a:spcAft>
        <a:buClr>
          <a:srgbClr val="000000"/>
        </a:buClr>
        <a:buSzPct val="100000"/>
        <a:buFont typeface="Times New Roman"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6pPr>
      <a:lvl7pPr marL="2971800" indent="-228600" algn="r" defTabSz="449263" rtl="0" fontAlgn="base">
        <a:spcBef>
          <a:spcPct val="0"/>
        </a:spcBef>
        <a:spcAft>
          <a:spcPct val="0"/>
        </a:spcAft>
        <a:buClr>
          <a:srgbClr val="000000"/>
        </a:buClr>
        <a:buSzPct val="100000"/>
        <a:buFont typeface="Times New Roman"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7pPr>
      <a:lvl8pPr marL="3429000" indent="-228600" algn="r" defTabSz="449263" rtl="0" fontAlgn="base">
        <a:spcBef>
          <a:spcPct val="0"/>
        </a:spcBef>
        <a:spcAft>
          <a:spcPct val="0"/>
        </a:spcAft>
        <a:buClr>
          <a:srgbClr val="000000"/>
        </a:buClr>
        <a:buSzPct val="100000"/>
        <a:buFont typeface="Times New Roman"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8pPr>
      <a:lvl9pPr marL="3886200" indent="-228600" algn="r" defTabSz="449263" rtl="0" fontAlgn="base">
        <a:spcBef>
          <a:spcPct val="0"/>
        </a:spcBef>
        <a:spcAft>
          <a:spcPct val="0"/>
        </a:spcAft>
        <a:buClr>
          <a:srgbClr val="000000"/>
        </a:buClr>
        <a:buSzPct val="100000"/>
        <a:buFont typeface="Times New Roman"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9pPr>
    </p:titleStyle>
    <p:bodyStyle>
      <a:lvl1pPr marL="342900" indent="-342900" algn="ctr" defTabSz="449263" rtl="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FFFFFF"/>
          </a:solidFill>
          <a:latin typeface="+mn-lt"/>
          <a:ea typeface="+mn-ea"/>
          <a:cs typeface="+mn-cs"/>
        </a:defRPr>
      </a:lvl1pPr>
      <a:lvl2pPr marL="742950" indent="-285750" algn="ctr" defTabSz="449263" rtl="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FFFFFF"/>
          </a:solidFill>
          <a:latin typeface="+mn-lt"/>
          <a:ea typeface="+mn-ea"/>
          <a:cs typeface="+mn-cs"/>
        </a:defRPr>
      </a:lvl2pPr>
      <a:lvl3pPr marL="1143000" indent="-228600" algn="ctr" defTabSz="449263" rtl="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FFFFFF"/>
          </a:solidFill>
          <a:latin typeface="+mn-lt"/>
          <a:ea typeface="+mn-ea"/>
          <a:cs typeface="+mn-cs"/>
        </a:defRPr>
      </a:lvl3pPr>
      <a:lvl4pPr marL="1600200" indent="-228600" algn="ctr" defTabSz="449263" rtl="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FFFFFF"/>
          </a:solidFill>
          <a:latin typeface="+mn-lt"/>
          <a:ea typeface="+mn-ea"/>
          <a:cs typeface="+mn-cs"/>
        </a:defRPr>
      </a:lvl4pPr>
      <a:lvl5pPr marL="2057400" indent="-228600" algn="ctr" defTabSz="449263" rtl="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FFFFFF"/>
          </a:solidFill>
          <a:latin typeface="+mn-lt"/>
          <a:ea typeface="+mn-ea"/>
          <a:cs typeface="+mn-cs"/>
        </a:defRPr>
      </a:lvl5pPr>
      <a:lvl6pPr marL="2514600" indent="-228600" algn="ctr" defTabSz="449263" rtl="0" fontAlgn="base">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6pPr>
      <a:lvl7pPr marL="2971800" indent="-228600" algn="ctr" defTabSz="449263" rtl="0" fontAlgn="base">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7pPr>
      <a:lvl8pPr marL="3429000" indent="-228600" algn="ctr" defTabSz="449263" rtl="0" fontAlgn="base">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8pPr>
      <a:lvl9pPr marL="3886200" indent="-228600" algn="ctr" defTabSz="449263" rtl="0" fontAlgn="base">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12.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pn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QuickStyle" Target="../diagrams/quickStyle1.xml"/><Relationship Id="rId11" Type="http://schemas.openxmlformats.org/officeDocument/2006/relationships/image" Target="../media/image39.png"/><Relationship Id="rId5" Type="http://schemas.openxmlformats.org/officeDocument/2006/relationships/diagramLayout" Target="../diagrams/layout1.xml"/><Relationship Id="rId10" Type="http://schemas.openxmlformats.org/officeDocument/2006/relationships/image" Target="../media/image38.gif"/><Relationship Id="rId4" Type="http://schemas.openxmlformats.org/officeDocument/2006/relationships/diagramData" Target="../diagrams/data1.xml"/><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0.pn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image" Target="../media/image410.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7.emf"/><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emf"/><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emf"/><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emf"/><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7.emf"/><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2.png"/><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2.jpeg"/><Relationship Id="rId11" Type="http://schemas.microsoft.com/office/2007/relationships/hdphoto" Target="../media/hdphoto2.wdp"/><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755576" y="1268760"/>
            <a:ext cx="8029806" cy="4339650"/>
          </a:xfrm>
          <a:prstGeom prst="rect">
            <a:avLst/>
          </a:prstGeom>
        </p:spPr>
        <p:txBody>
          <a:bodyPr wrap="square">
            <a:spAutoFit/>
          </a:bodyPr>
          <a:lstStyle/>
          <a:p>
            <a:pPr algn="ctr" fontAlgn="auto">
              <a:spcBef>
                <a:spcPts val="0"/>
              </a:spcBef>
              <a:spcAft>
                <a:spcPts val="0"/>
              </a:spcAft>
            </a:pPr>
            <a:r>
              <a:rPr lang="es-EC" sz="1600" b="1" dirty="0">
                <a:solidFill>
                  <a:srgbClr val="000000"/>
                </a:solidFill>
                <a:latin typeface="Times New Roman" panose="02020603050405020304" pitchFamily="18" charset="0"/>
                <a:cs typeface="Times New Roman" panose="02020603050405020304" pitchFamily="18" charset="0"/>
              </a:rPr>
              <a:t>DEPARTAMENTO DE CIENCIAS DE LA VIDA </a:t>
            </a:r>
            <a:r>
              <a:rPr lang="es-EC" sz="1600" b="1" dirty="0" smtClean="0">
                <a:solidFill>
                  <a:srgbClr val="000000"/>
                </a:solidFill>
                <a:latin typeface="Times New Roman" panose="02020603050405020304" pitchFamily="18" charset="0"/>
                <a:cs typeface="Times New Roman" panose="02020603050405020304" pitchFamily="18" charset="0"/>
              </a:rPr>
              <a:t>Y DE </a:t>
            </a:r>
            <a:r>
              <a:rPr lang="es-EC" sz="1600" b="1" dirty="0">
                <a:solidFill>
                  <a:srgbClr val="000000"/>
                </a:solidFill>
                <a:latin typeface="Times New Roman" panose="02020603050405020304" pitchFamily="18" charset="0"/>
                <a:cs typeface="Times New Roman" panose="02020603050405020304" pitchFamily="18" charset="0"/>
              </a:rPr>
              <a:t>LA AGRICULTURA</a:t>
            </a:r>
            <a:endParaRPr lang="en-US" sz="1600" b="1" dirty="0">
              <a:solidFill>
                <a:srgbClr val="000000"/>
              </a:solidFill>
              <a:latin typeface="Times New Roman" panose="02020603050405020304" pitchFamily="18" charset="0"/>
              <a:cs typeface="Times New Roman" panose="02020603050405020304" pitchFamily="18" charset="0"/>
            </a:endParaRPr>
          </a:p>
          <a:p>
            <a:pPr algn="ctr" fontAlgn="auto">
              <a:spcBef>
                <a:spcPts val="0"/>
              </a:spcBef>
              <a:spcAft>
                <a:spcPts val="0"/>
              </a:spcAft>
            </a:pPr>
            <a:r>
              <a:rPr lang="es-EC" sz="1600" b="1" dirty="0">
                <a:solidFill>
                  <a:srgbClr val="000000"/>
                </a:solidFill>
                <a:latin typeface="Times New Roman" panose="02020603050405020304" pitchFamily="18" charset="0"/>
                <a:cs typeface="Times New Roman" panose="02020603050405020304" pitchFamily="18" charset="0"/>
              </a:rPr>
              <a:t> </a:t>
            </a:r>
            <a:endParaRPr lang="en-US" sz="1600" b="1" dirty="0">
              <a:solidFill>
                <a:srgbClr val="000000"/>
              </a:solidFill>
              <a:latin typeface="Times New Roman" panose="02020603050405020304" pitchFamily="18" charset="0"/>
              <a:cs typeface="Times New Roman" panose="02020603050405020304" pitchFamily="18" charset="0"/>
            </a:endParaRPr>
          </a:p>
          <a:p>
            <a:pPr algn="ctr" fontAlgn="auto">
              <a:spcBef>
                <a:spcPts val="0"/>
              </a:spcBef>
              <a:spcAft>
                <a:spcPts val="0"/>
              </a:spcAft>
            </a:pPr>
            <a:r>
              <a:rPr lang="es-EC" sz="1600" b="1" dirty="0">
                <a:solidFill>
                  <a:srgbClr val="000000"/>
                </a:solidFill>
                <a:latin typeface="Times New Roman" panose="02020603050405020304" pitchFamily="18" charset="0"/>
                <a:cs typeface="Times New Roman" panose="02020603050405020304" pitchFamily="18" charset="0"/>
              </a:rPr>
              <a:t>CARRERA DE INGENIERÍA AGROPECUARIA</a:t>
            </a:r>
            <a:endParaRPr lang="en-US" sz="1600" b="1" dirty="0">
              <a:solidFill>
                <a:srgbClr val="000000"/>
              </a:solidFill>
              <a:latin typeface="Times New Roman" panose="02020603050405020304" pitchFamily="18" charset="0"/>
              <a:cs typeface="Times New Roman" panose="02020603050405020304" pitchFamily="18" charset="0"/>
            </a:endParaRPr>
          </a:p>
          <a:p>
            <a:pPr algn="ctr" fontAlgn="auto">
              <a:spcBef>
                <a:spcPts val="0"/>
              </a:spcBef>
              <a:spcAft>
                <a:spcPts val="0"/>
              </a:spcAft>
            </a:pPr>
            <a:r>
              <a:rPr lang="es-EC" sz="1900" b="1" dirty="0">
                <a:solidFill>
                  <a:srgbClr val="000000"/>
                </a:solidFill>
                <a:latin typeface="Times New Roman" panose="02020603050405020304" pitchFamily="18" charset="0"/>
                <a:cs typeface="Times New Roman" panose="02020603050405020304" pitchFamily="18" charset="0"/>
              </a:rPr>
              <a:t>  </a:t>
            </a:r>
            <a:endParaRPr lang="en-US" sz="1900" b="1" dirty="0">
              <a:solidFill>
                <a:srgbClr val="000000"/>
              </a:solidFill>
              <a:latin typeface="Times New Roman" panose="02020603050405020304" pitchFamily="18" charset="0"/>
              <a:cs typeface="Times New Roman" panose="02020603050405020304" pitchFamily="18" charset="0"/>
            </a:endParaRPr>
          </a:p>
          <a:p>
            <a:pPr algn="ctr" fontAlgn="auto">
              <a:spcBef>
                <a:spcPts val="0"/>
              </a:spcBef>
              <a:spcAft>
                <a:spcPts val="0"/>
              </a:spcAft>
            </a:pPr>
            <a:r>
              <a:rPr lang="es-ES" sz="1900" b="1" dirty="0">
                <a:solidFill>
                  <a:srgbClr val="000000"/>
                </a:solidFill>
                <a:latin typeface="Times New Roman" panose="02020603050405020304" pitchFamily="18" charset="0"/>
                <a:cs typeface="Times New Roman" panose="02020603050405020304" pitchFamily="18" charset="0"/>
              </a:rPr>
              <a:t>“DIVERSIDAD DE COLEÓPTEROS SCARABAEIDAE, SCARABAEINAE DE ÁREAS REHABILITADAS EN SUELOS AGRÍCOLAS Y ECOSISTEMAS SENSIBLES A PROCESOS DE EXTRACCIÓN PETROLERA EN LA AMAZONÍA ECUATORIANA” </a:t>
            </a:r>
            <a:r>
              <a:rPr lang="es-EC" sz="1900" b="1" dirty="0">
                <a:solidFill>
                  <a:srgbClr val="000000"/>
                </a:solidFill>
                <a:latin typeface="Times New Roman" panose="02020603050405020304" pitchFamily="18" charset="0"/>
                <a:cs typeface="Times New Roman" panose="02020603050405020304" pitchFamily="18" charset="0"/>
              </a:rPr>
              <a:t> </a:t>
            </a:r>
            <a:endParaRPr lang="en-US" sz="1900" b="1" dirty="0">
              <a:solidFill>
                <a:srgbClr val="000000"/>
              </a:solidFill>
              <a:latin typeface="Times New Roman" panose="02020603050405020304" pitchFamily="18" charset="0"/>
              <a:cs typeface="Times New Roman" panose="02020603050405020304" pitchFamily="18" charset="0"/>
            </a:endParaRPr>
          </a:p>
          <a:p>
            <a:pPr algn="ctr" fontAlgn="auto">
              <a:spcBef>
                <a:spcPts val="0"/>
              </a:spcBef>
              <a:spcAft>
                <a:spcPts val="0"/>
              </a:spcAft>
            </a:pPr>
            <a:endParaRPr lang="es-EC" sz="1900" b="1" dirty="0">
              <a:solidFill>
                <a:srgbClr val="000000"/>
              </a:solidFill>
              <a:latin typeface="Times New Roman" panose="02020603050405020304" pitchFamily="18" charset="0"/>
              <a:cs typeface="Times New Roman" panose="02020603050405020304" pitchFamily="18" charset="0"/>
            </a:endParaRPr>
          </a:p>
          <a:p>
            <a:pPr algn="ctr" fontAlgn="auto">
              <a:spcBef>
                <a:spcPts val="0"/>
              </a:spcBef>
              <a:spcAft>
                <a:spcPts val="0"/>
              </a:spcAft>
            </a:pPr>
            <a:r>
              <a:rPr lang="es-EC" sz="1900" b="1" dirty="0">
                <a:solidFill>
                  <a:srgbClr val="000000"/>
                </a:solidFill>
                <a:latin typeface="Times New Roman" panose="02020603050405020304" pitchFamily="18" charset="0"/>
                <a:cs typeface="Times New Roman" panose="02020603050405020304" pitchFamily="18" charset="0"/>
              </a:rPr>
              <a:t>Autor: Carlos Alberto Quiloango Chimarro</a:t>
            </a:r>
          </a:p>
          <a:p>
            <a:pPr algn="ctr" fontAlgn="auto">
              <a:spcBef>
                <a:spcPts val="0"/>
              </a:spcBef>
              <a:spcAft>
                <a:spcPts val="0"/>
              </a:spcAft>
            </a:pPr>
            <a:endParaRPr lang="en-US" sz="1900" b="1" dirty="0">
              <a:solidFill>
                <a:srgbClr val="000000"/>
              </a:solidFill>
              <a:latin typeface="Times New Roman" panose="02020603050405020304" pitchFamily="18" charset="0"/>
              <a:cs typeface="Times New Roman" panose="02020603050405020304" pitchFamily="18" charset="0"/>
            </a:endParaRPr>
          </a:p>
          <a:p>
            <a:pPr algn="ctr" fontAlgn="auto">
              <a:spcBef>
                <a:spcPts val="0"/>
              </a:spcBef>
              <a:spcAft>
                <a:spcPts val="0"/>
              </a:spcAft>
            </a:pPr>
            <a:r>
              <a:rPr lang="es-EC" sz="1900" b="1" dirty="0">
                <a:solidFill>
                  <a:srgbClr val="000000"/>
                </a:solidFill>
                <a:latin typeface="Times New Roman" panose="02020603050405020304" pitchFamily="18" charset="0"/>
                <a:cs typeface="Times New Roman" panose="02020603050405020304" pitchFamily="18" charset="0"/>
              </a:rPr>
              <a:t>Director: Dr. </a:t>
            </a:r>
            <a:r>
              <a:rPr lang="es-MX" sz="1900" b="1" dirty="0">
                <a:solidFill>
                  <a:srgbClr val="000000"/>
                </a:solidFill>
                <a:latin typeface="Times New Roman" panose="02020603050405020304" pitchFamily="18" charset="0"/>
                <a:cs typeface="Times New Roman" panose="02020603050405020304" pitchFamily="18" charset="0"/>
              </a:rPr>
              <a:t>Wilmer E. Pozo-Rivera, </a:t>
            </a:r>
            <a:r>
              <a:rPr lang="es-MX" sz="1900" b="1" dirty="0" err="1">
                <a:solidFill>
                  <a:srgbClr val="000000"/>
                </a:solidFill>
                <a:latin typeface="Times New Roman" panose="02020603050405020304" pitchFamily="18" charset="0"/>
                <a:cs typeface="Times New Roman" panose="02020603050405020304" pitchFamily="18" charset="0"/>
              </a:rPr>
              <a:t>Ph</a:t>
            </a:r>
            <a:r>
              <a:rPr lang="es-MX" sz="1900" b="1" dirty="0">
                <a:solidFill>
                  <a:srgbClr val="000000"/>
                </a:solidFill>
                <a:latin typeface="Times New Roman" panose="02020603050405020304" pitchFamily="18" charset="0"/>
                <a:cs typeface="Times New Roman" panose="02020603050405020304" pitchFamily="18" charset="0"/>
              </a:rPr>
              <a:t>. D. </a:t>
            </a:r>
            <a:endParaRPr lang="en-US" sz="1900" b="1" dirty="0">
              <a:solidFill>
                <a:srgbClr val="000000"/>
              </a:solidFill>
              <a:latin typeface="Times New Roman" panose="02020603050405020304" pitchFamily="18" charset="0"/>
              <a:cs typeface="Times New Roman" panose="02020603050405020304" pitchFamily="18" charset="0"/>
            </a:endParaRPr>
          </a:p>
          <a:p>
            <a:pPr algn="ctr" fontAlgn="auto">
              <a:spcBef>
                <a:spcPts val="0"/>
              </a:spcBef>
              <a:spcAft>
                <a:spcPts val="0"/>
              </a:spcAft>
            </a:pPr>
            <a:r>
              <a:rPr lang="es-EC" sz="1900" b="1" dirty="0">
                <a:solidFill>
                  <a:srgbClr val="000000"/>
                </a:solidFill>
                <a:latin typeface="Times New Roman" panose="02020603050405020304" pitchFamily="18" charset="0"/>
                <a:cs typeface="Times New Roman" panose="02020603050405020304" pitchFamily="18" charset="0"/>
              </a:rPr>
              <a:t> </a:t>
            </a:r>
            <a:endParaRPr lang="en-US" sz="1900" b="1" dirty="0">
              <a:solidFill>
                <a:srgbClr val="000000"/>
              </a:solidFill>
              <a:latin typeface="Times New Roman" panose="02020603050405020304" pitchFamily="18" charset="0"/>
              <a:cs typeface="Times New Roman" panose="02020603050405020304" pitchFamily="18" charset="0"/>
            </a:endParaRPr>
          </a:p>
          <a:p>
            <a:pPr algn="ctr" fontAlgn="auto">
              <a:spcBef>
                <a:spcPts val="0"/>
              </a:spcBef>
              <a:spcAft>
                <a:spcPts val="0"/>
              </a:spcAft>
            </a:pPr>
            <a:r>
              <a:rPr lang="es-EC" sz="1900" b="1" dirty="0">
                <a:solidFill>
                  <a:srgbClr val="000000"/>
                </a:solidFill>
                <a:latin typeface="Times New Roman" panose="02020603050405020304" pitchFamily="18" charset="0"/>
                <a:cs typeface="Times New Roman" panose="02020603050405020304" pitchFamily="18" charset="0"/>
              </a:rPr>
              <a:t>Sangolquí, Diciembre 2018</a:t>
            </a:r>
            <a:endParaRPr lang="en-US" sz="1900" b="1" dirty="0">
              <a:solidFill>
                <a:srgbClr val="000000"/>
              </a:solidFill>
              <a:latin typeface="Times New Roman" panose="02020603050405020304" pitchFamily="18" charset="0"/>
              <a:cs typeface="Times New Roman" panose="02020603050405020304" pitchFamily="18" charset="0"/>
            </a:endParaRPr>
          </a:p>
          <a:p>
            <a:pPr algn="ctr" fontAlgn="auto">
              <a:spcBef>
                <a:spcPts val="0"/>
              </a:spcBef>
              <a:spcAft>
                <a:spcPts val="0"/>
              </a:spcAft>
            </a:pPr>
            <a:r>
              <a:rPr lang="es-EC" sz="1900" b="1" dirty="0">
                <a:solidFill>
                  <a:srgbClr val="000000"/>
                </a:solidFill>
                <a:latin typeface="Times New Roman" panose="02020603050405020304" pitchFamily="18" charset="0"/>
                <a:cs typeface="Times New Roman" panose="02020603050405020304" pitchFamily="18" charset="0"/>
              </a:rPr>
              <a:t> </a:t>
            </a:r>
            <a:endParaRPr lang="en-US" sz="1900" b="1" dirty="0">
              <a:solidFill>
                <a:srgbClr val="000000"/>
              </a:solidFill>
              <a:latin typeface="Times New Roman" panose="02020603050405020304" pitchFamily="18" charset="0"/>
              <a:cs typeface="Times New Roman" panose="02020603050405020304" pitchFamily="18" charset="0"/>
            </a:endParaRPr>
          </a:p>
        </p:txBody>
      </p:sp>
      <p:sp>
        <p:nvSpPr>
          <p:cNvPr id="2" name="AutoShape 2" descr="Resultado de imagen para uc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srgbClr val="000000"/>
              </a:solidFill>
              <a:latin typeface="Arial"/>
            </a:endParaRPr>
          </a:p>
        </p:txBody>
      </p:sp>
      <p:sp>
        <p:nvSpPr>
          <p:cNvPr id="4" name="AutoShape 4" descr="Resultado de imagen para uc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srgbClr val="000000"/>
              </a:solidFill>
              <a:latin typeface="Arial"/>
            </a:endParaRPr>
          </a:p>
        </p:txBody>
      </p:sp>
      <p:pic>
        <p:nvPicPr>
          <p:cNvPr id="5" name="Imagen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12360" y="7937"/>
            <a:ext cx="1330496" cy="1365663"/>
          </a:xfrm>
          <a:prstGeom prst="rect">
            <a:avLst/>
          </a:prstGeom>
        </p:spPr>
      </p:pic>
    </p:spTree>
    <p:extLst>
      <p:ext uri="{BB962C8B-B14F-4D97-AF65-F5344CB8AC3E}">
        <p14:creationId xmlns:p14="http://schemas.microsoft.com/office/powerpoint/2010/main" val="1581550245"/>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64088" y="23813"/>
            <a:ext cx="3621087" cy="706437"/>
          </a:xfrm>
        </p:spPr>
        <p:txBody>
          <a:bodyPr/>
          <a:lstStyle/>
          <a:p>
            <a:pPr>
              <a:defRPr/>
            </a:pPr>
            <a:r>
              <a:rPr lang="es-EC" sz="2800" dirty="0">
                <a:solidFill>
                  <a:srgbClr val="336600"/>
                </a:solidFill>
                <a:latin typeface="Times New Roman" pitchFamily="18" charset="0"/>
                <a:cs typeface="Times New Roman" pitchFamily="18" charset="0"/>
              </a:rPr>
              <a:t>METODOLOGÍA</a:t>
            </a:r>
          </a:p>
        </p:txBody>
      </p:sp>
      <p:sp>
        <p:nvSpPr>
          <p:cNvPr id="6" name="Rectángulo redondeado 5"/>
          <p:cNvSpPr/>
          <p:nvPr/>
        </p:nvSpPr>
        <p:spPr>
          <a:xfrm>
            <a:off x="6732588" y="6021388"/>
            <a:ext cx="2303462"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a:p>
        </p:txBody>
      </p:sp>
      <p:pic>
        <p:nvPicPr>
          <p:cNvPr id="8198" name="Imagen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732588" y="6029325"/>
            <a:ext cx="22542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uadroTexto 3"/>
          <p:cNvSpPr txBox="1">
            <a:spLocks noChangeArrowheads="1"/>
          </p:cNvSpPr>
          <p:nvPr/>
        </p:nvSpPr>
        <p:spPr bwMode="auto">
          <a:xfrm>
            <a:off x="-36512" y="510251"/>
            <a:ext cx="57235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s-EC" sz="2000" b="1" dirty="0">
                <a:latin typeface="Times New Roman" pitchFamily="18" charset="0"/>
                <a:ea typeface="Calibri Light" pitchFamily="34" charset="0"/>
                <a:cs typeface="Times New Roman" pitchFamily="18" charset="0"/>
              </a:rPr>
              <a:t>MONTAJE E IDENTIFICACIÓN</a:t>
            </a:r>
          </a:p>
        </p:txBody>
      </p:sp>
      <p:sp>
        <p:nvSpPr>
          <p:cNvPr id="24" name="CuadroTexto 3"/>
          <p:cNvSpPr txBox="1">
            <a:spLocks noChangeArrowheads="1"/>
          </p:cNvSpPr>
          <p:nvPr/>
        </p:nvSpPr>
        <p:spPr bwMode="auto">
          <a:xfrm>
            <a:off x="-36512" y="796642"/>
            <a:ext cx="29783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s-EC" sz="2000" dirty="0">
                <a:latin typeface="Times New Roman" pitchFamily="18" charset="0"/>
                <a:ea typeface="Calibri Light" pitchFamily="34" charset="0"/>
                <a:cs typeface="Times New Roman" pitchFamily="18" charset="0"/>
              </a:rPr>
              <a:t>Montaje provisional</a:t>
            </a:r>
            <a:endParaRPr lang="es-EC" sz="2000" i="1" dirty="0">
              <a:latin typeface="Times New Roman" pitchFamily="18" charset="0"/>
              <a:ea typeface="Calibri Light" pitchFamily="34" charset="0"/>
              <a:cs typeface="Times New Roman" pitchFamily="18" charset="0"/>
            </a:endParaRPr>
          </a:p>
        </p:txBody>
      </p:sp>
      <p:cxnSp>
        <p:nvCxnSpPr>
          <p:cNvPr id="11" name="Conector recto de flecha 10"/>
          <p:cNvCxnSpPr/>
          <p:nvPr/>
        </p:nvCxnSpPr>
        <p:spPr>
          <a:xfrm flipH="1">
            <a:off x="764521" y="4064778"/>
            <a:ext cx="763741" cy="260023"/>
          </a:xfrm>
          <a:prstGeom prst="straightConnector1">
            <a:avLst/>
          </a:prstGeom>
          <a:ln w="28575">
            <a:solidFill>
              <a:srgbClr val="53AB47"/>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p:nvPr/>
        </p:nvCxnSpPr>
        <p:spPr>
          <a:xfrm>
            <a:off x="1528262" y="4064778"/>
            <a:ext cx="686876" cy="271575"/>
          </a:xfrm>
          <a:prstGeom prst="straightConnector1">
            <a:avLst/>
          </a:prstGeom>
          <a:ln w="28575">
            <a:solidFill>
              <a:srgbClr val="53AB47"/>
            </a:solidFill>
            <a:tailEnd type="triangle"/>
          </a:ln>
        </p:spPr>
        <p:style>
          <a:lnRef idx="1">
            <a:schemeClr val="accent1"/>
          </a:lnRef>
          <a:fillRef idx="0">
            <a:schemeClr val="accent1"/>
          </a:fillRef>
          <a:effectRef idx="0">
            <a:schemeClr val="accent1"/>
          </a:effectRef>
          <a:fontRef idx="minor">
            <a:schemeClr val="tx1"/>
          </a:fontRef>
        </p:style>
      </p:cxnSp>
      <p:sp>
        <p:nvSpPr>
          <p:cNvPr id="28" name="CuadroTexto 3"/>
          <p:cNvSpPr txBox="1">
            <a:spLocks noChangeArrowheads="1"/>
          </p:cNvSpPr>
          <p:nvPr/>
        </p:nvSpPr>
        <p:spPr bwMode="auto">
          <a:xfrm>
            <a:off x="3045762" y="813357"/>
            <a:ext cx="29663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s-EC" sz="2000" dirty="0">
                <a:latin typeface="Times New Roman" pitchFamily="18" charset="0"/>
                <a:ea typeface="Calibri Light" pitchFamily="34" charset="0"/>
                <a:cs typeface="Times New Roman" pitchFamily="18" charset="0"/>
              </a:rPr>
              <a:t>Identificación</a:t>
            </a:r>
            <a:endParaRPr lang="es-EC" sz="2000" i="1" dirty="0">
              <a:latin typeface="Times New Roman" pitchFamily="18" charset="0"/>
              <a:ea typeface="Calibri Light" pitchFamily="34" charset="0"/>
              <a:cs typeface="Times New Roman" pitchFamily="18" charset="0"/>
            </a:endParaRPr>
          </a:p>
        </p:txBody>
      </p:sp>
      <p:cxnSp>
        <p:nvCxnSpPr>
          <p:cNvPr id="31" name="Conector recto de flecha 30"/>
          <p:cNvCxnSpPr/>
          <p:nvPr/>
        </p:nvCxnSpPr>
        <p:spPr>
          <a:xfrm flipH="1">
            <a:off x="3707904" y="4077072"/>
            <a:ext cx="763740" cy="260023"/>
          </a:xfrm>
          <a:prstGeom prst="straightConnector1">
            <a:avLst/>
          </a:prstGeom>
          <a:ln w="28575">
            <a:solidFill>
              <a:srgbClr val="53AB47"/>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ector recto de flecha 31"/>
          <p:cNvCxnSpPr/>
          <p:nvPr/>
        </p:nvCxnSpPr>
        <p:spPr>
          <a:xfrm>
            <a:off x="4461187" y="4077072"/>
            <a:ext cx="686877" cy="271575"/>
          </a:xfrm>
          <a:prstGeom prst="straightConnector1">
            <a:avLst/>
          </a:prstGeom>
          <a:ln w="28575">
            <a:solidFill>
              <a:srgbClr val="53AB47"/>
            </a:solidFill>
            <a:tailEnd type="triangle"/>
          </a:ln>
        </p:spPr>
        <p:style>
          <a:lnRef idx="1">
            <a:schemeClr val="accent1"/>
          </a:lnRef>
          <a:fillRef idx="0">
            <a:schemeClr val="accent1"/>
          </a:fillRef>
          <a:effectRef idx="0">
            <a:schemeClr val="accent1"/>
          </a:effectRef>
          <a:fontRef idx="minor">
            <a:schemeClr val="tx1"/>
          </a:fontRef>
        </p:style>
      </p:cxnSp>
      <p:sp>
        <p:nvSpPr>
          <p:cNvPr id="34" name="CuadroTexto 3"/>
          <p:cNvSpPr txBox="1">
            <a:spLocks noChangeArrowheads="1"/>
          </p:cNvSpPr>
          <p:nvPr/>
        </p:nvSpPr>
        <p:spPr bwMode="auto">
          <a:xfrm>
            <a:off x="6070098" y="796642"/>
            <a:ext cx="29663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s-EC" sz="2000" dirty="0">
                <a:latin typeface="Times New Roman" pitchFamily="18" charset="0"/>
                <a:ea typeface="Calibri Light" pitchFamily="34" charset="0"/>
                <a:cs typeface="Times New Roman" pitchFamily="18" charset="0"/>
              </a:rPr>
              <a:t>Montaje definitivo</a:t>
            </a:r>
            <a:endParaRPr lang="es-EC" sz="2000" i="1" dirty="0">
              <a:latin typeface="Times New Roman" pitchFamily="18" charset="0"/>
              <a:ea typeface="Calibri Light" pitchFamily="34" charset="0"/>
              <a:cs typeface="Times New Roman" pitchFamily="18" charset="0"/>
            </a:endParaRPr>
          </a:p>
        </p:txBody>
      </p:sp>
      <p:pic>
        <p:nvPicPr>
          <p:cNvPr id="22" name="Imagen 21"/>
          <p:cNvPicPr>
            <a:picLocks noChangeAspect="1"/>
          </p:cNvPicPr>
          <p:nvPr/>
        </p:nvPicPr>
        <p:blipFill rotWithShape="1">
          <a:blip r:embed="rId4" cstate="print">
            <a:extLst>
              <a:ext uri="{28A0092B-C50C-407E-A947-70E740481C1C}">
                <a14:useLocalDpi xmlns:a14="http://schemas.microsoft.com/office/drawing/2010/main"/>
              </a:ext>
            </a:extLst>
          </a:blip>
          <a:srcRect t="22699" r="3929" b="8001"/>
          <a:stretch/>
        </p:blipFill>
        <p:spPr>
          <a:xfrm>
            <a:off x="47586" y="1172906"/>
            <a:ext cx="2894277" cy="2880320"/>
          </a:xfrm>
          <a:prstGeom prst="rect">
            <a:avLst/>
          </a:prstGeom>
        </p:spPr>
      </p:pic>
      <p:pic>
        <p:nvPicPr>
          <p:cNvPr id="5" name="Imagen 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7504" y="4362606"/>
            <a:ext cx="1428070" cy="1415708"/>
          </a:xfrm>
          <a:prstGeom prst="rect">
            <a:avLst/>
          </a:prstGeom>
        </p:spPr>
      </p:pic>
      <p:pic>
        <p:nvPicPr>
          <p:cNvPr id="7" name="Imagen 6"/>
          <p:cNvPicPr>
            <a:picLocks noChangeAspect="1"/>
          </p:cNvPicPr>
          <p:nvPr/>
        </p:nvPicPr>
        <p:blipFill rotWithShape="1">
          <a:blip r:embed="rId6" cstate="print">
            <a:extLst>
              <a:ext uri="{28A0092B-C50C-407E-A947-70E740481C1C}">
                <a14:useLocalDpi xmlns:a14="http://schemas.microsoft.com/office/drawing/2010/main"/>
              </a:ext>
            </a:extLst>
          </a:blip>
          <a:srcRect t="-8"/>
          <a:stretch/>
        </p:blipFill>
        <p:spPr>
          <a:xfrm>
            <a:off x="1518384" y="4365807"/>
            <a:ext cx="1397432" cy="1412507"/>
          </a:xfrm>
          <a:prstGeom prst="rect">
            <a:avLst/>
          </a:prstGeom>
        </p:spPr>
      </p:pic>
      <p:pic>
        <p:nvPicPr>
          <p:cNvPr id="8" name="Imagen 7"/>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rot="16200000">
            <a:off x="3082660" y="1123726"/>
            <a:ext cx="2880626" cy="2978374"/>
          </a:xfrm>
          <a:prstGeom prst="rect">
            <a:avLst/>
          </a:prstGeom>
        </p:spPr>
      </p:pic>
      <p:sp>
        <p:nvSpPr>
          <p:cNvPr id="29" name="CuadroTexto 3"/>
          <p:cNvSpPr txBox="1">
            <a:spLocks noChangeArrowheads="1"/>
          </p:cNvSpPr>
          <p:nvPr/>
        </p:nvSpPr>
        <p:spPr bwMode="auto">
          <a:xfrm>
            <a:off x="3011188" y="4389110"/>
            <a:ext cx="159009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s-ES" sz="1200" dirty="0">
                <a:latin typeface="Times New Roman" panose="02020603050405020304" pitchFamily="18" charset="0"/>
                <a:cs typeface="Times New Roman" panose="02020603050405020304" pitchFamily="18" charset="0"/>
              </a:rPr>
              <a:t>Claves dicotómicas: </a:t>
            </a:r>
            <a:r>
              <a:rPr lang="es-ES" sz="1200" dirty="0" err="1">
                <a:latin typeface="Times New Roman" panose="02020603050405020304" pitchFamily="18" charset="0"/>
                <a:cs typeface="Times New Roman" panose="02020603050405020304" pitchFamily="18" charset="0"/>
              </a:rPr>
              <a:t>Vaz</a:t>
            </a:r>
            <a:r>
              <a:rPr lang="es-ES" sz="1200" dirty="0">
                <a:latin typeface="Times New Roman" panose="02020603050405020304" pitchFamily="18" charset="0"/>
                <a:cs typeface="Times New Roman" panose="02020603050405020304" pitchFamily="18" charset="0"/>
              </a:rPr>
              <a:t> de Mello &amp; otros, 2011; Carvajal, </a:t>
            </a:r>
            <a:r>
              <a:rPr lang="es-ES" sz="1200" dirty="0" err="1">
                <a:latin typeface="Times New Roman" panose="02020603050405020304" pitchFamily="18" charset="0"/>
                <a:cs typeface="Times New Roman" panose="02020603050405020304" pitchFamily="18" charset="0"/>
              </a:rPr>
              <a:t>Villamarín</a:t>
            </a:r>
            <a:r>
              <a:rPr lang="es-ES" sz="1200" dirty="0">
                <a:latin typeface="Times New Roman" panose="02020603050405020304" pitchFamily="18" charset="0"/>
                <a:cs typeface="Times New Roman" panose="02020603050405020304" pitchFamily="18" charset="0"/>
              </a:rPr>
              <a:t>, &amp; Ortega, 2011; Chamorro, Marín-Armijos, Granda, &amp; </a:t>
            </a:r>
            <a:r>
              <a:rPr lang="es-ES" sz="1200" dirty="0" err="1">
                <a:latin typeface="Times New Roman" panose="02020603050405020304" pitchFamily="18" charset="0"/>
                <a:cs typeface="Times New Roman" panose="02020603050405020304" pitchFamily="18" charset="0"/>
              </a:rPr>
              <a:t>Vaz</a:t>
            </a:r>
            <a:r>
              <a:rPr lang="es-ES" sz="1200" dirty="0">
                <a:latin typeface="Times New Roman" panose="02020603050405020304" pitchFamily="18" charset="0"/>
                <a:cs typeface="Times New Roman" panose="02020603050405020304" pitchFamily="18" charset="0"/>
              </a:rPr>
              <a:t>-de-Melo, 2018).</a:t>
            </a:r>
          </a:p>
        </p:txBody>
      </p:sp>
      <p:pic>
        <p:nvPicPr>
          <p:cNvPr id="28674" name="Picture 2" descr="Resultado de imagen para biologia epn"/>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4601280" y="4356403"/>
            <a:ext cx="1410880" cy="141770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s://scontent.fuio7-1.fna.fbcdn.net/v/t1.15752-9/s2048x2048/46460908_1484201275057400_3675701061378637824_n.jpg?_nc_cat=108&amp;_nc_ht=scontent.fuio7-1.fna&amp;oh=7b2350db1ca3100a0e209d10025a90aa&amp;oe=5C943676"/>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6084168" y="1161047"/>
            <a:ext cx="2966398" cy="2894069"/>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rotWithShape="1">
          <a:blip r:embed="rId10"/>
          <a:srcRect l="12713" r="7278"/>
          <a:stretch/>
        </p:blipFill>
        <p:spPr>
          <a:xfrm rot="16200000">
            <a:off x="6856044" y="3809956"/>
            <a:ext cx="1408297" cy="2520000"/>
          </a:xfrm>
          <a:prstGeom prst="rect">
            <a:avLst/>
          </a:prstGeom>
        </p:spPr>
      </p:pic>
      <p:cxnSp>
        <p:nvCxnSpPr>
          <p:cNvPr id="35" name="Conector recto de flecha 34"/>
          <p:cNvCxnSpPr>
            <a:stCxn id="30" idx="2"/>
            <a:endCxn id="10" idx="3"/>
          </p:cNvCxnSpPr>
          <p:nvPr/>
        </p:nvCxnSpPr>
        <p:spPr>
          <a:xfrm flipH="1">
            <a:off x="7560193" y="4055116"/>
            <a:ext cx="7174" cy="310692"/>
          </a:xfrm>
          <a:prstGeom prst="straightConnector1">
            <a:avLst/>
          </a:prstGeom>
          <a:ln w="28575">
            <a:solidFill>
              <a:srgbClr val="53AB4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862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64088" y="23813"/>
            <a:ext cx="3621087" cy="706437"/>
          </a:xfrm>
        </p:spPr>
        <p:txBody>
          <a:bodyPr/>
          <a:lstStyle/>
          <a:p>
            <a:pPr>
              <a:defRPr/>
            </a:pPr>
            <a:r>
              <a:rPr lang="es-EC" sz="2800" dirty="0">
                <a:solidFill>
                  <a:srgbClr val="336600"/>
                </a:solidFill>
                <a:latin typeface="Times New Roman" pitchFamily="18" charset="0"/>
                <a:cs typeface="Times New Roman" pitchFamily="18" charset="0"/>
              </a:rPr>
              <a:t>METODOLOGÍA</a:t>
            </a:r>
          </a:p>
        </p:txBody>
      </p:sp>
      <p:sp>
        <p:nvSpPr>
          <p:cNvPr id="8196" name="CuadroTexto 3"/>
          <p:cNvSpPr txBox="1">
            <a:spLocks noChangeArrowheads="1"/>
          </p:cNvSpPr>
          <p:nvPr/>
        </p:nvSpPr>
        <p:spPr bwMode="auto">
          <a:xfrm>
            <a:off x="360648" y="530195"/>
            <a:ext cx="57235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s-EC" sz="2000" b="1" dirty="0">
                <a:latin typeface="Times New Roman" pitchFamily="18" charset="0"/>
                <a:ea typeface="Calibri Light" pitchFamily="34" charset="0"/>
                <a:cs typeface="Times New Roman" pitchFamily="18" charset="0"/>
              </a:rPr>
              <a:t>MÉTRICAS DE DIVERSIDAD</a:t>
            </a:r>
          </a:p>
        </p:txBody>
      </p:sp>
      <p:sp>
        <p:nvSpPr>
          <p:cNvPr id="6" name="Rectángulo redondeado 5"/>
          <p:cNvSpPr/>
          <p:nvPr/>
        </p:nvSpPr>
        <p:spPr>
          <a:xfrm>
            <a:off x="6732588" y="6021388"/>
            <a:ext cx="2303462"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a:p>
        </p:txBody>
      </p:sp>
      <p:pic>
        <p:nvPicPr>
          <p:cNvPr id="8198" name="Imagen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732588" y="6029325"/>
            <a:ext cx="22542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rotWithShape="1">
          <a:blip r:embed="rId4"/>
          <a:srcRect l="9880" r="61140" b="24569"/>
          <a:stretch/>
        </p:blipFill>
        <p:spPr>
          <a:xfrm>
            <a:off x="841787" y="921455"/>
            <a:ext cx="1656184" cy="2873896"/>
          </a:xfrm>
          <a:prstGeom prst="rect">
            <a:avLst/>
          </a:prstGeom>
        </p:spPr>
      </p:pic>
      <p:sp>
        <p:nvSpPr>
          <p:cNvPr id="5" name="CuadroTexto 4"/>
          <p:cNvSpPr txBox="1"/>
          <p:nvPr/>
        </p:nvSpPr>
        <p:spPr>
          <a:xfrm>
            <a:off x="360648" y="4178621"/>
            <a:ext cx="8783352" cy="369332"/>
          </a:xfrm>
          <a:prstGeom prst="rect">
            <a:avLst/>
          </a:prstGeom>
          <a:noFill/>
        </p:spPr>
        <p:txBody>
          <a:bodyPr wrap="square" rtlCol="0">
            <a:spAutoFit/>
          </a:bodyPr>
          <a:lstStyle/>
          <a:p>
            <a:r>
              <a:rPr lang="es-ES" b="1" dirty="0">
                <a:latin typeface="Times New Roman" panose="02020603050405020304" pitchFamily="18" charset="0"/>
                <a:cs typeface="Times New Roman" panose="02020603050405020304" pitchFamily="18" charset="0"/>
              </a:rPr>
              <a:t>    DIVERSIDAD ALFA 	                 		DIVERSIDAD BETA</a:t>
            </a:r>
          </a:p>
        </p:txBody>
      </p:sp>
      <p:pic>
        <p:nvPicPr>
          <p:cNvPr id="12" name="Imagen 11"/>
          <p:cNvPicPr>
            <a:picLocks noChangeAspect="1"/>
          </p:cNvPicPr>
          <p:nvPr/>
        </p:nvPicPr>
        <p:blipFill rotWithShape="1">
          <a:blip r:embed="rId4"/>
          <a:srcRect l="36739" r="32360" b="18900"/>
          <a:stretch/>
        </p:blipFill>
        <p:spPr>
          <a:xfrm>
            <a:off x="6291646" y="888646"/>
            <a:ext cx="1765970" cy="3089920"/>
          </a:xfrm>
          <a:prstGeom prst="rect">
            <a:avLst/>
          </a:prstGeom>
        </p:spPr>
      </p:pic>
      <p:pic>
        <p:nvPicPr>
          <p:cNvPr id="9" name="Imagen 8"/>
          <p:cNvPicPr>
            <a:picLocks noChangeAspect="1"/>
          </p:cNvPicPr>
          <p:nvPr/>
        </p:nvPicPr>
        <p:blipFill rotWithShape="1">
          <a:blip r:embed="rId5"/>
          <a:srcRect l="1" r="798"/>
          <a:stretch/>
        </p:blipFill>
        <p:spPr>
          <a:xfrm>
            <a:off x="3397240" y="1340768"/>
            <a:ext cx="1750824" cy="4581128"/>
          </a:xfrm>
          <a:prstGeom prst="rect">
            <a:avLst/>
          </a:prstGeom>
        </p:spPr>
      </p:pic>
      <p:sp>
        <p:nvSpPr>
          <p:cNvPr id="10" name="CuadroTexto 9"/>
          <p:cNvSpPr txBox="1"/>
          <p:nvPr/>
        </p:nvSpPr>
        <p:spPr>
          <a:xfrm>
            <a:off x="3752948" y="5809377"/>
            <a:ext cx="1053494" cy="261610"/>
          </a:xfrm>
          <a:prstGeom prst="rect">
            <a:avLst/>
          </a:prstGeom>
          <a:noFill/>
        </p:spPr>
        <p:txBody>
          <a:bodyPr wrap="none" rtlCol="0">
            <a:spAutoFit/>
          </a:bodyPr>
          <a:lstStyle/>
          <a:p>
            <a:r>
              <a:rPr lang="es-ES" sz="1100" dirty="0"/>
              <a:t>Moreno, 2001</a:t>
            </a:r>
          </a:p>
        </p:txBody>
      </p:sp>
    </p:spTree>
    <p:extLst>
      <p:ext uri="{BB962C8B-B14F-4D97-AF65-F5344CB8AC3E}">
        <p14:creationId xmlns:p14="http://schemas.microsoft.com/office/powerpoint/2010/main" val="2854347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64088" y="23813"/>
            <a:ext cx="3621087" cy="706437"/>
          </a:xfrm>
        </p:spPr>
        <p:txBody>
          <a:bodyPr/>
          <a:lstStyle/>
          <a:p>
            <a:pPr>
              <a:defRPr/>
            </a:pPr>
            <a:r>
              <a:rPr lang="es-EC" sz="2800" dirty="0">
                <a:solidFill>
                  <a:srgbClr val="336600"/>
                </a:solidFill>
                <a:latin typeface="Times New Roman" pitchFamily="18" charset="0"/>
                <a:cs typeface="Times New Roman" pitchFamily="18" charset="0"/>
              </a:rPr>
              <a:t>METODOLOGÍA</a:t>
            </a:r>
          </a:p>
        </p:txBody>
      </p:sp>
      <p:sp>
        <p:nvSpPr>
          <p:cNvPr id="8196" name="CuadroTexto 3"/>
          <p:cNvSpPr txBox="1">
            <a:spLocks noChangeArrowheads="1"/>
          </p:cNvSpPr>
          <p:nvPr/>
        </p:nvSpPr>
        <p:spPr bwMode="auto">
          <a:xfrm>
            <a:off x="360648" y="530195"/>
            <a:ext cx="57235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s-EC" sz="2000" b="1" dirty="0">
                <a:latin typeface="Times New Roman" pitchFamily="18" charset="0"/>
                <a:ea typeface="Calibri Light" pitchFamily="34" charset="0"/>
                <a:cs typeface="Times New Roman" pitchFamily="18" charset="0"/>
              </a:rPr>
              <a:t>MÉTRICAS DE DIVERSIDAD ALFA</a:t>
            </a:r>
          </a:p>
        </p:txBody>
      </p:sp>
      <p:sp>
        <p:nvSpPr>
          <p:cNvPr id="6" name="Rectángulo redondeado 5"/>
          <p:cNvSpPr/>
          <p:nvPr/>
        </p:nvSpPr>
        <p:spPr>
          <a:xfrm>
            <a:off x="6732588" y="6021388"/>
            <a:ext cx="2303462"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a:p>
        </p:txBody>
      </p:sp>
      <p:pic>
        <p:nvPicPr>
          <p:cNvPr id="8198" name="Imagen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732588" y="6029325"/>
            <a:ext cx="22542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Marcador de contenido 3"/>
          <p:cNvGraphicFramePr>
            <a:graphicFrameLocks/>
          </p:cNvGraphicFramePr>
          <p:nvPr>
            <p:extLst>
              <p:ext uri="{D42A27DB-BD31-4B8C-83A1-F6EECF244321}">
                <p14:modId xmlns:p14="http://schemas.microsoft.com/office/powerpoint/2010/main" val="3760573282"/>
              </p:ext>
            </p:extLst>
          </p:nvPr>
        </p:nvGraphicFramePr>
        <p:xfrm>
          <a:off x="179512" y="930305"/>
          <a:ext cx="8229600" cy="51629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Imagen 10"/>
          <p:cNvPicPr>
            <a:picLocks noChangeAspect="1"/>
          </p:cNvPicPr>
          <p:nvPr/>
        </p:nvPicPr>
        <p:blipFill rotWithShape="1">
          <a:blip r:embed="rId9"/>
          <a:srcRect l="3489" r="6089"/>
          <a:stretch/>
        </p:blipFill>
        <p:spPr>
          <a:xfrm>
            <a:off x="7539057" y="1968108"/>
            <a:ext cx="1368152" cy="567105"/>
          </a:xfrm>
          <a:prstGeom prst="rect">
            <a:avLst/>
          </a:prstGeom>
        </p:spPr>
      </p:pic>
      <p:pic>
        <p:nvPicPr>
          <p:cNvPr id="13" name="Picture 6" descr="Image result for estimate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64661" y="3573016"/>
            <a:ext cx="3143843" cy="480136"/>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11"/>
          <a:stretch>
            <a:fillRect/>
          </a:stretch>
        </p:blipFill>
        <p:spPr>
          <a:xfrm>
            <a:off x="7922159" y="4453262"/>
            <a:ext cx="973906" cy="1196513"/>
          </a:xfrm>
          <a:prstGeom prst="rect">
            <a:avLst/>
          </a:prstGeom>
        </p:spPr>
      </p:pic>
    </p:spTree>
    <p:extLst>
      <p:ext uri="{BB962C8B-B14F-4D97-AF65-F5344CB8AC3E}">
        <p14:creationId xmlns:p14="http://schemas.microsoft.com/office/powerpoint/2010/main" val="2551256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2149556916"/>
              </p:ext>
            </p:extLst>
          </p:nvPr>
        </p:nvGraphicFramePr>
        <p:xfrm>
          <a:off x="467544" y="2204864"/>
          <a:ext cx="6096000" cy="2392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uadroTexto 3"/>
          <p:cNvSpPr txBox="1">
            <a:spLocks noChangeArrowheads="1"/>
          </p:cNvSpPr>
          <p:nvPr/>
        </p:nvSpPr>
        <p:spPr bwMode="auto">
          <a:xfrm>
            <a:off x="360648" y="530195"/>
            <a:ext cx="57235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s-EC" sz="2000" b="1" dirty="0">
                <a:latin typeface="Times New Roman" pitchFamily="18" charset="0"/>
                <a:ea typeface="Calibri Light" pitchFamily="34" charset="0"/>
                <a:cs typeface="Times New Roman" pitchFamily="18" charset="0"/>
              </a:rPr>
              <a:t>MÉTRICAS DE DIVERSIDAD BETA</a:t>
            </a:r>
          </a:p>
        </p:txBody>
      </p:sp>
      <p:pic>
        <p:nvPicPr>
          <p:cNvPr id="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0232" y="2708920"/>
            <a:ext cx="2332077"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9982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64088" y="23813"/>
            <a:ext cx="3621087" cy="706437"/>
          </a:xfrm>
        </p:spPr>
        <p:txBody>
          <a:bodyPr/>
          <a:lstStyle/>
          <a:p>
            <a:pPr>
              <a:defRPr/>
            </a:pPr>
            <a:r>
              <a:rPr lang="es-EC" sz="2800" dirty="0">
                <a:solidFill>
                  <a:srgbClr val="336600"/>
                </a:solidFill>
                <a:latin typeface="Times New Roman" pitchFamily="18" charset="0"/>
                <a:cs typeface="Times New Roman" pitchFamily="18" charset="0"/>
              </a:rPr>
              <a:t>METODOLOGÍA</a:t>
            </a:r>
          </a:p>
        </p:txBody>
      </p:sp>
      <p:sp>
        <p:nvSpPr>
          <p:cNvPr id="8196" name="CuadroTexto 3"/>
          <p:cNvSpPr txBox="1">
            <a:spLocks noChangeArrowheads="1"/>
          </p:cNvSpPr>
          <p:nvPr/>
        </p:nvSpPr>
        <p:spPr bwMode="auto">
          <a:xfrm>
            <a:off x="360648" y="530195"/>
            <a:ext cx="78117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s-EC" sz="2000" b="1" dirty="0">
                <a:latin typeface="Times New Roman" pitchFamily="18" charset="0"/>
                <a:ea typeface="Calibri Light" pitchFamily="34" charset="0"/>
                <a:cs typeface="Times New Roman" pitchFamily="18" charset="0"/>
              </a:rPr>
              <a:t>DISEÑO EXPERIMENTAL Y ANÁLISIS ESTADÍSTICO</a:t>
            </a:r>
          </a:p>
        </p:txBody>
      </p:sp>
      <p:sp>
        <p:nvSpPr>
          <p:cNvPr id="6" name="Rectángulo redondeado 5"/>
          <p:cNvSpPr/>
          <p:nvPr/>
        </p:nvSpPr>
        <p:spPr>
          <a:xfrm>
            <a:off x="6732588" y="6021388"/>
            <a:ext cx="2303462"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a:p>
        </p:txBody>
      </p:sp>
      <p:pic>
        <p:nvPicPr>
          <p:cNvPr id="8198" name="Imagen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732588" y="6029325"/>
            <a:ext cx="22542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75656" y="967208"/>
            <a:ext cx="6140132" cy="3450768"/>
          </a:xfrm>
          <a:prstGeom prst="rect">
            <a:avLst/>
          </a:prstGeom>
        </p:spPr>
      </p:pic>
      <mc:AlternateContent xmlns:mc="http://schemas.openxmlformats.org/markup-compatibility/2006" xmlns:a14="http://schemas.microsoft.com/office/drawing/2010/main">
        <mc:Choice Requires="a14">
          <p:sp>
            <p:nvSpPr>
              <p:cNvPr id="5" name="Rectángulo 4"/>
              <p:cNvSpPr/>
              <p:nvPr/>
            </p:nvSpPr>
            <p:spPr>
              <a:xfrm>
                <a:off x="2753372" y="4412094"/>
                <a:ext cx="3584700" cy="561949"/>
              </a:xfrm>
              <a:prstGeom prst="rect">
                <a:avLst/>
              </a:prstGeom>
            </p:spPr>
            <p:txBody>
              <a:bodyPr wrap="none">
                <a:spAutoFit/>
              </a:bodyPr>
              <a:lstStyle/>
              <a:p>
                <a:pPr algn="ctr">
                  <a:lnSpc>
                    <a:spcPct val="200000"/>
                  </a:lnSpc>
                  <a:spcAft>
                    <a:spcPts val="0"/>
                  </a:spcAft>
                </a:pPr>
                <a:r>
                  <a:rPr lang="es-ES" b="1" dirty="0" err="1">
                    <a:solidFill>
                      <a:srgbClr val="000000"/>
                    </a:solidFill>
                    <a:latin typeface="Times New Roman" panose="02020603050405020304" pitchFamily="18" charset="0"/>
                    <a:ea typeface="Arial" panose="020B0604020202020204" pitchFamily="34" charset="0"/>
                    <a:cs typeface="Arial" panose="020B0604020202020204" pitchFamily="34" charset="0"/>
                  </a:rPr>
                  <a:t>Y</a:t>
                </a:r>
                <a:r>
                  <a:rPr lang="es-ES" b="1" baseline="-25000" dirty="0" err="1">
                    <a:solidFill>
                      <a:srgbClr val="000000"/>
                    </a:solidFill>
                    <a:latin typeface="Times New Roman" panose="02020603050405020304" pitchFamily="18" charset="0"/>
                    <a:ea typeface="Arial" panose="020B0604020202020204" pitchFamily="34" charset="0"/>
                    <a:cs typeface="Arial" panose="020B0604020202020204" pitchFamily="34" charset="0"/>
                  </a:rPr>
                  <a:t>ijk</a:t>
                </a:r>
                <a:r>
                  <a:rPr lang="es-ES" b="1" dirty="0">
                    <a:solidFill>
                      <a:srgbClr val="000000"/>
                    </a:solidFill>
                    <a:latin typeface="Times New Roman" panose="02020603050405020304" pitchFamily="18" charset="0"/>
                    <a:ea typeface="Arial" panose="020B0604020202020204" pitchFamily="34" charset="0"/>
                    <a:cs typeface="Arial" panose="020B0604020202020204" pitchFamily="34" charset="0"/>
                  </a:rPr>
                  <a:t>=</a:t>
                </a:r>
                <a14:m>
                  <m:oMath xmlns:m="http://schemas.openxmlformats.org/officeDocument/2006/math">
                    <m:r>
                      <a:rPr lang="es-ES" b="1" i="1">
                        <a:solidFill>
                          <a:srgbClr val="000000"/>
                        </a:solidFill>
                        <a:latin typeface="Cambria Math" panose="02040503050406030204" pitchFamily="18" charset="0"/>
                        <a:ea typeface="Arial" panose="020B0604020202020204" pitchFamily="34" charset="0"/>
                        <a:cs typeface="Arial" panose="020B0604020202020204" pitchFamily="34" charset="0"/>
                      </a:rPr>
                      <m:t> </m:t>
                    </m:r>
                    <m:r>
                      <a:rPr lang="es-EC" b="1" i="1">
                        <a:solidFill>
                          <a:srgbClr val="000000"/>
                        </a:solidFill>
                        <a:latin typeface="Cambria Math" panose="02040503050406030204" pitchFamily="18" charset="0"/>
                        <a:ea typeface="Arial" panose="020B0604020202020204" pitchFamily="34" charset="0"/>
                        <a:cs typeface="Arial" panose="020B0604020202020204" pitchFamily="34" charset="0"/>
                      </a:rPr>
                      <m:t>𝝁</m:t>
                    </m:r>
                  </m:oMath>
                </a14:m>
                <a:r>
                  <a:rPr lang="es-ES" b="1" dirty="0">
                    <a:solidFill>
                      <a:srgbClr val="000000"/>
                    </a:solidFill>
                    <a:latin typeface="Times New Roman" panose="02020603050405020304" pitchFamily="18" charset="0"/>
                    <a:ea typeface="Arial" panose="020B0604020202020204" pitchFamily="34" charset="0"/>
                    <a:cs typeface="Arial" panose="020B0604020202020204" pitchFamily="34" charset="0"/>
                  </a:rPr>
                  <a:t>+ B</a:t>
                </a:r>
                <a:r>
                  <a:rPr lang="es-ES" b="1" baseline="-25000" dirty="0">
                    <a:solidFill>
                      <a:srgbClr val="000000"/>
                    </a:solidFill>
                    <a:latin typeface="Times New Roman" panose="02020603050405020304" pitchFamily="18" charset="0"/>
                    <a:ea typeface="Arial" panose="020B0604020202020204" pitchFamily="34" charset="0"/>
                    <a:cs typeface="Arial" panose="020B0604020202020204" pitchFamily="34" charset="0"/>
                  </a:rPr>
                  <a:t>i </a:t>
                </a:r>
                <a:r>
                  <a:rPr lang="es-ES" b="1" dirty="0">
                    <a:solidFill>
                      <a:srgbClr val="000000"/>
                    </a:solidFill>
                    <a:latin typeface="Times New Roman" panose="02020603050405020304" pitchFamily="18" charset="0"/>
                    <a:ea typeface="Arial" panose="020B0604020202020204" pitchFamily="34" charset="0"/>
                    <a:cs typeface="Arial" panose="020B0604020202020204" pitchFamily="34" charset="0"/>
                  </a:rPr>
                  <a:t>+ </a:t>
                </a:r>
                <a:r>
                  <a:rPr lang="es-ES" b="1" dirty="0" err="1">
                    <a:solidFill>
                      <a:srgbClr val="000000"/>
                    </a:solidFill>
                    <a:latin typeface="Times New Roman" panose="02020603050405020304" pitchFamily="18" charset="0"/>
                    <a:ea typeface="Arial" panose="020B0604020202020204" pitchFamily="34" charset="0"/>
                    <a:cs typeface="Arial" panose="020B0604020202020204" pitchFamily="34" charset="0"/>
                  </a:rPr>
                  <a:t>T</a:t>
                </a:r>
                <a:r>
                  <a:rPr lang="es-ES" b="1" baseline="-25000" dirty="0" err="1">
                    <a:solidFill>
                      <a:srgbClr val="000000"/>
                    </a:solidFill>
                    <a:latin typeface="Times New Roman" panose="02020603050405020304" pitchFamily="18" charset="0"/>
                    <a:ea typeface="Arial" panose="020B0604020202020204" pitchFamily="34" charset="0"/>
                    <a:cs typeface="Arial" panose="020B0604020202020204" pitchFamily="34" charset="0"/>
                  </a:rPr>
                  <a:t>j</a:t>
                </a:r>
                <a:r>
                  <a:rPr lang="es-ES" b="1" baseline="-25000" dirty="0">
                    <a:solidFill>
                      <a:srgbClr val="000000"/>
                    </a:solidFill>
                    <a:latin typeface="Times New Roman" panose="02020603050405020304" pitchFamily="18" charset="0"/>
                    <a:ea typeface="Arial" panose="020B0604020202020204" pitchFamily="34" charset="0"/>
                    <a:cs typeface="Arial" panose="020B0604020202020204" pitchFamily="34" charset="0"/>
                  </a:rPr>
                  <a:t> </a:t>
                </a:r>
                <a:r>
                  <a:rPr lang="es-ES" b="1" dirty="0">
                    <a:solidFill>
                      <a:srgbClr val="000000"/>
                    </a:solidFill>
                    <a:latin typeface="Times New Roman" panose="02020603050405020304" pitchFamily="18" charset="0"/>
                    <a:ea typeface="Arial" panose="020B0604020202020204" pitchFamily="34" charset="0"/>
                    <a:cs typeface="Arial" panose="020B0604020202020204" pitchFamily="34" charset="0"/>
                  </a:rPr>
                  <a:t>+</a:t>
                </a:r>
                <a:r>
                  <a:rPr lang="es-ES" b="1" dirty="0" err="1">
                    <a:solidFill>
                      <a:srgbClr val="000000"/>
                    </a:solidFill>
                    <a:latin typeface="Times New Roman" panose="02020603050405020304" pitchFamily="18" charset="0"/>
                    <a:ea typeface="Arial" panose="020B0604020202020204" pitchFamily="34" charset="0"/>
                    <a:cs typeface="Arial" panose="020B0604020202020204" pitchFamily="34" charset="0"/>
                  </a:rPr>
                  <a:t>δ</a:t>
                </a:r>
                <a:r>
                  <a:rPr lang="es-ES" b="1" baseline="-25000" dirty="0" err="1">
                    <a:solidFill>
                      <a:srgbClr val="000000"/>
                    </a:solidFill>
                    <a:latin typeface="Times New Roman" panose="02020603050405020304" pitchFamily="18" charset="0"/>
                    <a:ea typeface="Arial" panose="020B0604020202020204" pitchFamily="34" charset="0"/>
                    <a:cs typeface="Arial" panose="020B0604020202020204" pitchFamily="34" charset="0"/>
                  </a:rPr>
                  <a:t>ij</a:t>
                </a:r>
                <a:r>
                  <a:rPr lang="es-ES" b="1" baseline="-25000" dirty="0">
                    <a:solidFill>
                      <a:srgbClr val="000000"/>
                    </a:solidFill>
                    <a:latin typeface="Times New Roman" panose="02020603050405020304" pitchFamily="18" charset="0"/>
                    <a:ea typeface="Arial" panose="020B0604020202020204" pitchFamily="34" charset="0"/>
                    <a:cs typeface="Arial" panose="020B0604020202020204" pitchFamily="34" charset="0"/>
                  </a:rPr>
                  <a:t> </a:t>
                </a:r>
                <a:r>
                  <a:rPr lang="es-ES" b="1" dirty="0">
                    <a:solidFill>
                      <a:srgbClr val="000000"/>
                    </a:solidFill>
                    <a:latin typeface="Times New Roman" panose="02020603050405020304" pitchFamily="18" charset="0"/>
                    <a:ea typeface="Arial" panose="020B0604020202020204" pitchFamily="34" charset="0"/>
                    <a:cs typeface="Arial" panose="020B0604020202020204" pitchFamily="34" charset="0"/>
                  </a:rPr>
                  <a:t>+O</a:t>
                </a:r>
                <a:r>
                  <a:rPr lang="es-ES" b="1" baseline="-25000" dirty="0">
                    <a:solidFill>
                      <a:srgbClr val="000000"/>
                    </a:solidFill>
                    <a:latin typeface="Times New Roman" panose="02020603050405020304" pitchFamily="18" charset="0"/>
                    <a:ea typeface="Arial" panose="020B0604020202020204" pitchFamily="34" charset="0"/>
                    <a:cs typeface="Arial" panose="020B0604020202020204" pitchFamily="34" charset="0"/>
                  </a:rPr>
                  <a:t>k </a:t>
                </a:r>
                <a:r>
                  <a:rPr lang="es-ES" b="1" dirty="0">
                    <a:solidFill>
                      <a:srgbClr val="000000"/>
                    </a:solidFill>
                    <a:latin typeface="Times New Roman" panose="02020603050405020304" pitchFamily="18" charset="0"/>
                    <a:ea typeface="Arial" panose="020B0604020202020204" pitchFamily="34" charset="0"/>
                    <a:cs typeface="Arial" panose="020B0604020202020204" pitchFamily="34" charset="0"/>
                  </a:rPr>
                  <a:t>+</a:t>
                </a:r>
                <a:r>
                  <a:rPr lang="es-ES" b="1" dirty="0" err="1">
                    <a:solidFill>
                      <a:srgbClr val="000000"/>
                    </a:solidFill>
                    <a:latin typeface="Times New Roman" panose="02020603050405020304" pitchFamily="18" charset="0"/>
                    <a:ea typeface="Arial" panose="020B0604020202020204" pitchFamily="34" charset="0"/>
                    <a:cs typeface="Arial" panose="020B0604020202020204" pitchFamily="34" charset="0"/>
                  </a:rPr>
                  <a:t>TC</a:t>
                </a:r>
                <a:r>
                  <a:rPr lang="es-ES" b="1" baseline="-25000" dirty="0" err="1">
                    <a:solidFill>
                      <a:srgbClr val="000000"/>
                    </a:solidFill>
                    <a:latin typeface="Times New Roman" panose="02020603050405020304" pitchFamily="18" charset="0"/>
                    <a:ea typeface="Arial" panose="020B0604020202020204" pitchFamily="34" charset="0"/>
                    <a:cs typeface="Arial" panose="020B0604020202020204" pitchFamily="34" charset="0"/>
                  </a:rPr>
                  <a:t>jk</a:t>
                </a:r>
                <a:r>
                  <a:rPr lang="es-ES" b="1" dirty="0">
                    <a:solidFill>
                      <a:srgbClr val="000000"/>
                    </a:solidFill>
                    <a:latin typeface="Times New Roman" panose="02020603050405020304" pitchFamily="18" charset="0"/>
                    <a:ea typeface="Arial" panose="020B0604020202020204" pitchFamily="34" charset="0"/>
                    <a:cs typeface="Arial" panose="020B0604020202020204" pitchFamily="34" charset="0"/>
                  </a:rPr>
                  <a:t>+ </a:t>
                </a:r>
                <a:r>
                  <a:rPr lang="es-ES" b="1" dirty="0" err="1">
                    <a:solidFill>
                      <a:srgbClr val="000000"/>
                    </a:solidFill>
                    <a:latin typeface="Times New Roman" panose="02020603050405020304" pitchFamily="18" charset="0"/>
                    <a:ea typeface="Arial" panose="020B0604020202020204" pitchFamily="34" charset="0"/>
                    <a:cs typeface="Arial" panose="020B0604020202020204" pitchFamily="34" charset="0"/>
                  </a:rPr>
                  <a:t>e</a:t>
                </a:r>
                <a:r>
                  <a:rPr lang="es-ES" b="1" baseline="-25000" dirty="0" err="1">
                    <a:solidFill>
                      <a:srgbClr val="000000"/>
                    </a:solidFill>
                    <a:latin typeface="Times New Roman" panose="02020603050405020304" pitchFamily="18" charset="0"/>
                    <a:ea typeface="Arial" panose="020B0604020202020204" pitchFamily="34" charset="0"/>
                    <a:cs typeface="Arial" panose="020B0604020202020204" pitchFamily="34" charset="0"/>
                  </a:rPr>
                  <a:t>ijk</a:t>
                </a:r>
                <a:endParaRPr lang="es-ES" b="1" dirty="0">
                  <a:solidFill>
                    <a:srgbClr val="000000"/>
                  </a:solidFill>
                  <a:latin typeface="Times New Roman" panose="02020603050405020304" pitchFamily="18" charset="0"/>
                  <a:ea typeface="Arial" panose="020B0604020202020204" pitchFamily="34" charset="0"/>
                  <a:cs typeface="Arial" panose="020B0604020202020204" pitchFamily="34"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2753372" y="4412094"/>
                <a:ext cx="3584700" cy="561949"/>
              </a:xfrm>
              <a:prstGeom prst="rect">
                <a:avLst/>
              </a:prstGeom>
              <a:blipFill rotWithShape="0">
                <a:blip r:embed="rId5"/>
                <a:stretch>
                  <a:fillRect l="-1020" b="-17391"/>
                </a:stretch>
              </a:blipFill>
            </p:spPr>
            <p:txBody>
              <a:bodyPr/>
              <a:lstStyle/>
              <a:p>
                <a:r>
                  <a:rPr lang="es-ES">
                    <a:noFill/>
                  </a:rPr>
                  <a:t> </a:t>
                </a:r>
              </a:p>
            </p:txBody>
          </p:sp>
        </mc:Fallback>
      </mc:AlternateContent>
      <p:pic>
        <p:nvPicPr>
          <p:cNvPr id="8" name="Picture 4" descr="Image result for PROGRAMA INFOSTAT"/>
          <p:cNvPicPr>
            <a:picLocks noChangeAspect="1" noChangeArrowheads="1"/>
          </p:cNvPicPr>
          <p:nvPr/>
        </p:nvPicPr>
        <p:blipFill rotWithShape="1">
          <a:blip r:embed="rId6">
            <a:extLst>
              <a:ext uri="{28A0092B-C50C-407E-A947-70E740481C1C}">
                <a14:useLocalDpi xmlns:a14="http://schemas.microsoft.com/office/drawing/2010/main" val="0"/>
              </a:ext>
            </a:extLst>
          </a:blip>
          <a:srcRect l="3762" t="30751" r="61860" b="32884"/>
          <a:stretch/>
        </p:blipFill>
        <p:spPr bwMode="auto">
          <a:xfrm>
            <a:off x="4047045" y="5000644"/>
            <a:ext cx="1847826" cy="1145254"/>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3"/>
          <p:cNvSpPr txBox="1">
            <a:spLocks noChangeArrowheads="1"/>
          </p:cNvSpPr>
          <p:nvPr/>
        </p:nvSpPr>
        <p:spPr bwMode="auto">
          <a:xfrm>
            <a:off x="1346514" y="5373216"/>
            <a:ext cx="29783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s-EC" sz="2000" dirty="0">
                <a:latin typeface="Times New Roman" pitchFamily="18" charset="0"/>
                <a:ea typeface="Calibri Light" pitchFamily="34" charset="0"/>
                <a:cs typeface="Times New Roman" pitchFamily="18" charset="0"/>
              </a:rPr>
              <a:t>MODELOS MIXTOS</a:t>
            </a:r>
            <a:endParaRPr lang="es-EC" sz="2000" i="1" dirty="0">
              <a:latin typeface="Times New Roman" pitchFamily="18" charset="0"/>
              <a:ea typeface="Calibri Light" pitchFamily="34" charset="0"/>
              <a:cs typeface="Times New Roman" pitchFamily="18" charset="0"/>
            </a:endParaRPr>
          </a:p>
        </p:txBody>
      </p:sp>
    </p:spTree>
    <p:extLst>
      <p:ext uri="{BB962C8B-B14F-4D97-AF65-F5344CB8AC3E}">
        <p14:creationId xmlns:p14="http://schemas.microsoft.com/office/powerpoint/2010/main" val="3883856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23928" y="44450"/>
            <a:ext cx="5017159" cy="733472"/>
          </a:xfrm>
        </p:spPr>
        <p:txBody>
          <a:bodyPr/>
          <a:lstStyle/>
          <a:p>
            <a:pPr>
              <a:defRPr/>
            </a:pPr>
            <a:r>
              <a:rPr lang="es-EC" sz="2800" dirty="0">
                <a:solidFill>
                  <a:srgbClr val="336600"/>
                </a:solidFill>
                <a:latin typeface="Times New Roman" pitchFamily="18" charset="0"/>
                <a:cs typeface="Times New Roman" pitchFamily="18" charset="0"/>
              </a:rPr>
              <a:t>RESULTADOS Y DISCUSIÓN</a:t>
            </a:r>
          </a:p>
        </p:txBody>
      </p:sp>
      <p:pic>
        <p:nvPicPr>
          <p:cNvPr id="20483" name="3 Image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1800" y="5949950"/>
            <a:ext cx="2254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p:cNvPicPr>
            <a:picLocks noChangeAspect="1"/>
          </p:cNvPicPr>
          <p:nvPr/>
        </p:nvPicPr>
        <p:blipFill>
          <a:blip r:embed="rId3"/>
          <a:stretch>
            <a:fillRect/>
          </a:stretch>
        </p:blipFill>
        <p:spPr>
          <a:xfrm>
            <a:off x="179512" y="908720"/>
            <a:ext cx="5761943" cy="5460219"/>
          </a:xfrm>
          <a:prstGeom prst="rect">
            <a:avLst/>
          </a:prstGeom>
        </p:spPr>
      </p:pic>
      <p:sp>
        <p:nvSpPr>
          <p:cNvPr id="8" name="Rectángulo 7"/>
          <p:cNvSpPr/>
          <p:nvPr/>
        </p:nvSpPr>
        <p:spPr>
          <a:xfrm>
            <a:off x="107504" y="457508"/>
            <a:ext cx="8676456" cy="523220"/>
          </a:xfrm>
          <a:prstGeom prst="rect">
            <a:avLst/>
          </a:prstGeom>
        </p:spPr>
        <p:txBody>
          <a:bodyPr wrap="square">
            <a:spAutoFit/>
          </a:bodyPr>
          <a:lstStyle/>
          <a:p>
            <a:r>
              <a:rPr lang="es-EC" sz="1400" dirty="0">
                <a:latin typeface="Times New Roman" panose="02020603050405020304" pitchFamily="18" charset="0"/>
                <a:ea typeface="Arial" panose="020B0604020202020204" pitchFamily="34" charset="0"/>
              </a:rPr>
              <a:t>Tabla 1 Abundancia específica y abundancia proporcional de especies de escarabajos capturados (entre paréntesis) en cuatro tipos de ecosistemas</a:t>
            </a:r>
            <a:endParaRPr lang="es-ES" sz="1400" dirty="0"/>
          </a:p>
        </p:txBody>
      </p:sp>
      <p:sp>
        <p:nvSpPr>
          <p:cNvPr id="9" name="Rectángulo 8"/>
          <p:cNvSpPr/>
          <p:nvPr/>
        </p:nvSpPr>
        <p:spPr>
          <a:xfrm>
            <a:off x="179512" y="1628800"/>
            <a:ext cx="5832648" cy="1800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p:cNvSpPr/>
          <p:nvPr/>
        </p:nvSpPr>
        <p:spPr>
          <a:xfrm>
            <a:off x="179512" y="2348880"/>
            <a:ext cx="5832648" cy="1800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p:cNvSpPr/>
          <p:nvPr/>
        </p:nvSpPr>
        <p:spPr>
          <a:xfrm>
            <a:off x="179512" y="4005064"/>
            <a:ext cx="5832648" cy="1800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4" name="Conector recto de flecha 3"/>
          <p:cNvCxnSpPr>
            <a:stCxn id="9" idx="3"/>
          </p:cNvCxnSpPr>
          <p:nvPr/>
        </p:nvCxnSpPr>
        <p:spPr>
          <a:xfrm>
            <a:off x="6012160" y="1718800"/>
            <a:ext cx="504056" cy="13501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ector recto de flecha 6"/>
          <p:cNvCxnSpPr>
            <a:stCxn id="11" idx="3"/>
          </p:cNvCxnSpPr>
          <p:nvPr/>
        </p:nvCxnSpPr>
        <p:spPr>
          <a:xfrm>
            <a:off x="6012160" y="2438880"/>
            <a:ext cx="504056" cy="7020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p:cNvCxnSpPr>
            <a:stCxn id="12" idx="3"/>
          </p:cNvCxnSpPr>
          <p:nvPr/>
        </p:nvCxnSpPr>
        <p:spPr>
          <a:xfrm flipV="1">
            <a:off x="6012160" y="3140968"/>
            <a:ext cx="504056" cy="9540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ángulo 20"/>
          <p:cNvSpPr/>
          <p:nvPr/>
        </p:nvSpPr>
        <p:spPr>
          <a:xfrm>
            <a:off x="6608342" y="2139148"/>
            <a:ext cx="2284138" cy="1750031"/>
          </a:xfrm>
          <a:prstGeom prst="rect">
            <a:avLst/>
          </a:prstGeom>
        </p:spPr>
        <p:txBody>
          <a:bodyPr wrap="square">
            <a:spAutoFit/>
          </a:bodyPr>
          <a:lstStyle/>
          <a:p>
            <a:pPr algn="just">
              <a:lnSpc>
                <a:spcPct val="200000"/>
              </a:lnSpc>
              <a:spcAft>
                <a:spcPts val="0"/>
              </a:spcAft>
            </a:pPr>
            <a:r>
              <a:rPr lang="es-EC" sz="1400" dirty="0">
                <a:latin typeface="Times New Roman" panose="02020603050405020304" pitchFamily="18" charset="0"/>
                <a:cs typeface="Times New Roman" panose="02020603050405020304" pitchFamily="18" charset="0"/>
              </a:rPr>
              <a:t>Comunes en áreas de baja altitud &lt; 400 msnm </a:t>
            </a:r>
            <a:r>
              <a:rPr lang="es-ES" sz="1400" dirty="0">
                <a:latin typeface="Times New Roman" panose="02020603050405020304" pitchFamily="18" charset="0"/>
                <a:cs typeface="Times New Roman" panose="02020603050405020304" pitchFamily="18" charset="0"/>
              </a:rPr>
              <a:t>(Carpio, 2011; Espinoza &amp; Noriega, 2018)</a:t>
            </a:r>
            <a:endParaRPr lang="es-ES" sz="1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8536710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23928" y="44450"/>
            <a:ext cx="5017159" cy="733472"/>
          </a:xfrm>
        </p:spPr>
        <p:txBody>
          <a:bodyPr/>
          <a:lstStyle/>
          <a:p>
            <a:pPr>
              <a:defRPr/>
            </a:pPr>
            <a:r>
              <a:rPr lang="es-EC" sz="2800" dirty="0">
                <a:solidFill>
                  <a:srgbClr val="336600"/>
                </a:solidFill>
                <a:latin typeface="Times New Roman" pitchFamily="18" charset="0"/>
                <a:cs typeface="Times New Roman" pitchFamily="18" charset="0"/>
              </a:rPr>
              <a:t>RESULTADOS Y DISCUSIÓN</a:t>
            </a:r>
          </a:p>
        </p:txBody>
      </p:sp>
      <p:pic>
        <p:nvPicPr>
          <p:cNvPr id="20483" name="3 Image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1800" y="5949950"/>
            <a:ext cx="2254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p:cNvPicPr>
            <a:picLocks noChangeAspect="1"/>
          </p:cNvPicPr>
          <p:nvPr/>
        </p:nvPicPr>
        <p:blipFill>
          <a:blip r:embed="rId3"/>
          <a:stretch>
            <a:fillRect/>
          </a:stretch>
        </p:blipFill>
        <p:spPr>
          <a:xfrm>
            <a:off x="179512" y="908720"/>
            <a:ext cx="5761943" cy="5460219"/>
          </a:xfrm>
          <a:prstGeom prst="rect">
            <a:avLst/>
          </a:prstGeom>
        </p:spPr>
      </p:pic>
      <p:sp>
        <p:nvSpPr>
          <p:cNvPr id="8" name="Rectángulo 7"/>
          <p:cNvSpPr/>
          <p:nvPr/>
        </p:nvSpPr>
        <p:spPr>
          <a:xfrm>
            <a:off x="107504" y="457508"/>
            <a:ext cx="8676456" cy="523220"/>
          </a:xfrm>
          <a:prstGeom prst="rect">
            <a:avLst/>
          </a:prstGeom>
        </p:spPr>
        <p:txBody>
          <a:bodyPr wrap="square">
            <a:spAutoFit/>
          </a:bodyPr>
          <a:lstStyle/>
          <a:p>
            <a:r>
              <a:rPr lang="es-EC" sz="1400" dirty="0">
                <a:latin typeface="Times New Roman" panose="02020603050405020304" pitchFamily="18" charset="0"/>
                <a:ea typeface="Arial" panose="020B0604020202020204" pitchFamily="34" charset="0"/>
              </a:rPr>
              <a:t>Tabla 1 Abundancia específica y abundancia proporcional de especies de escarabajos capturados (entre paréntesis) en cuatro tipos de ecosistemas</a:t>
            </a:r>
            <a:endParaRPr lang="es-ES" sz="1400" dirty="0"/>
          </a:p>
        </p:txBody>
      </p:sp>
      <p:sp>
        <p:nvSpPr>
          <p:cNvPr id="3" name="Rectángulo 2"/>
          <p:cNvSpPr/>
          <p:nvPr/>
        </p:nvSpPr>
        <p:spPr>
          <a:xfrm>
            <a:off x="6079023" y="1436421"/>
            <a:ext cx="3064976" cy="2246769"/>
          </a:xfrm>
          <a:prstGeom prst="rect">
            <a:avLst/>
          </a:prstGeom>
        </p:spPr>
        <p:txBody>
          <a:bodyPr wrap="square">
            <a:spAutoFit/>
          </a:bodyPr>
          <a:lstStyle/>
          <a:p>
            <a:pPr algn="just">
              <a:lnSpc>
                <a:spcPct val="200000"/>
              </a:lnSpc>
              <a:spcAft>
                <a:spcPts val="0"/>
              </a:spcAft>
            </a:pPr>
            <a:r>
              <a:rPr lang="es-EC" sz="1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En la presente investigación se colectó el 39 % de géneros y 15 % de especies de </a:t>
            </a:r>
            <a:r>
              <a:rPr lang="es-EC" sz="1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Sacarabaeinae</a:t>
            </a:r>
            <a:r>
              <a:rPr lang="es-EC" sz="1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reportadas para el país. </a:t>
            </a:r>
            <a:r>
              <a:rPr lang="es-ES" sz="1400" dirty="0">
                <a:latin typeface="Times New Roman" panose="02020603050405020304" pitchFamily="18" charset="0"/>
                <a:cs typeface="Times New Roman" panose="02020603050405020304" pitchFamily="18" charset="0"/>
              </a:rPr>
              <a:t>(Chamorro, Marín, Granda, &amp; </a:t>
            </a:r>
            <a:r>
              <a:rPr lang="es-ES" sz="1400" dirty="0" err="1">
                <a:latin typeface="Times New Roman" panose="02020603050405020304" pitchFamily="18" charset="0"/>
                <a:cs typeface="Times New Roman" panose="02020603050405020304" pitchFamily="18" charset="0"/>
              </a:rPr>
              <a:t>Vaz</a:t>
            </a:r>
            <a:r>
              <a:rPr lang="es-ES" sz="1400" dirty="0">
                <a:latin typeface="Times New Roman" panose="02020603050405020304" pitchFamily="18" charset="0"/>
                <a:cs typeface="Times New Roman" panose="02020603050405020304" pitchFamily="18" charset="0"/>
              </a:rPr>
              <a:t> de Mello, 2018).</a:t>
            </a:r>
            <a:endParaRPr lang="es-ES" sz="1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Elipse 3"/>
          <p:cNvSpPr/>
          <p:nvPr/>
        </p:nvSpPr>
        <p:spPr>
          <a:xfrm>
            <a:off x="5580112" y="5733256"/>
            <a:ext cx="216024" cy="2166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p:cNvSpPr/>
          <p:nvPr/>
        </p:nvSpPr>
        <p:spPr>
          <a:xfrm>
            <a:off x="6084095" y="3753163"/>
            <a:ext cx="3181369" cy="1815882"/>
          </a:xfrm>
          <a:prstGeom prst="rect">
            <a:avLst/>
          </a:prstGeom>
        </p:spPr>
        <p:txBody>
          <a:bodyPr wrap="square">
            <a:spAutoFit/>
          </a:bodyPr>
          <a:lstStyle/>
          <a:p>
            <a:pPr>
              <a:lnSpc>
                <a:spcPct val="200000"/>
              </a:lnSpc>
            </a:pPr>
            <a:r>
              <a:rPr lang="es-ES" sz="1400" dirty="0">
                <a:latin typeface="Times New Roman" panose="02020603050405020304" pitchFamily="18" charset="0"/>
                <a:cs typeface="Times New Roman" panose="02020603050405020304" pitchFamily="18" charset="0"/>
              </a:rPr>
              <a:t>La riqueza difiere con estudios previos. Carpio (2011), 67 especies (Orellana). CINGE (2012), 20 especies (Sucumbíos). MAE (2015), 44 especies (Sucumbíos). </a:t>
            </a:r>
          </a:p>
        </p:txBody>
      </p:sp>
      <p:sp>
        <p:nvSpPr>
          <p:cNvPr id="13" name="Rectángulo 12"/>
          <p:cNvSpPr/>
          <p:nvPr/>
        </p:nvSpPr>
        <p:spPr>
          <a:xfrm>
            <a:off x="6099136" y="3807529"/>
            <a:ext cx="3044863" cy="20724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81581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23928" y="44450"/>
            <a:ext cx="5017159" cy="733472"/>
          </a:xfrm>
        </p:spPr>
        <p:txBody>
          <a:bodyPr/>
          <a:lstStyle/>
          <a:p>
            <a:pPr>
              <a:defRPr/>
            </a:pPr>
            <a:r>
              <a:rPr lang="es-EC" sz="2800" dirty="0">
                <a:solidFill>
                  <a:srgbClr val="336600"/>
                </a:solidFill>
                <a:latin typeface="Times New Roman" pitchFamily="18" charset="0"/>
                <a:cs typeface="Times New Roman" pitchFamily="18" charset="0"/>
              </a:rPr>
              <a:t>RESULTADOS Y DISCUSIÓN</a:t>
            </a:r>
          </a:p>
        </p:txBody>
      </p:sp>
      <p:pic>
        <p:nvPicPr>
          <p:cNvPr id="20483" name="3 Image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1800" y="5949950"/>
            <a:ext cx="2254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p:cNvPicPr>
            <a:picLocks noChangeAspect="1"/>
          </p:cNvPicPr>
          <p:nvPr/>
        </p:nvPicPr>
        <p:blipFill>
          <a:blip r:embed="rId3"/>
          <a:stretch>
            <a:fillRect/>
          </a:stretch>
        </p:blipFill>
        <p:spPr>
          <a:xfrm>
            <a:off x="179512" y="908720"/>
            <a:ext cx="5761943" cy="5460219"/>
          </a:xfrm>
          <a:prstGeom prst="rect">
            <a:avLst/>
          </a:prstGeom>
        </p:spPr>
      </p:pic>
      <p:sp>
        <p:nvSpPr>
          <p:cNvPr id="8" name="Rectángulo 7"/>
          <p:cNvSpPr/>
          <p:nvPr/>
        </p:nvSpPr>
        <p:spPr>
          <a:xfrm>
            <a:off x="107504" y="457508"/>
            <a:ext cx="8676456" cy="523220"/>
          </a:xfrm>
          <a:prstGeom prst="rect">
            <a:avLst/>
          </a:prstGeom>
        </p:spPr>
        <p:txBody>
          <a:bodyPr wrap="square">
            <a:spAutoFit/>
          </a:bodyPr>
          <a:lstStyle/>
          <a:p>
            <a:r>
              <a:rPr lang="es-EC" sz="1400" dirty="0">
                <a:latin typeface="Times New Roman" panose="02020603050405020304" pitchFamily="18" charset="0"/>
                <a:ea typeface="Arial" panose="020B0604020202020204" pitchFamily="34" charset="0"/>
              </a:rPr>
              <a:t>Tabla 1 Abundancia específica y abundancia proporcional de especies de escarabajos capturados (entre paréntesis) en cuatro tipos de ecosistemas</a:t>
            </a:r>
            <a:endParaRPr lang="es-ES" sz="1400" dirty="0"/>
          </a:p>
        </p:txBody>
      </p:sp>
      <p:sp>
        <p:nvSpPr>
          <p:cNvPr id="5" name="Rectángulo 4"/>
          <p:cNvSpPr/>
          <p:nvPr/>
        </p:nvSpPr>
        <p:spPr>
          <a:xfrm>
            <a:off x="179512" y="1052736"/>
            <a:ext cx="2088232"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p:cNvSpPr/>
          <p:nvPr/>
        </p:nvSpPr>
        <p:spPr>
          <a:xfrm>
            <a:off x="251520" y="3140968"/>
            <a:ext cx="2088232"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p:cNvSpPr/>
          <p:nvPr/>
        </p:nvSpPr>
        <p:spPr>
          <a:xfrm>
            <a:off x="244298" y="2378689"/>
            <a:ext cx="2088232"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p:cNvSpPr/>
          <p:nvPr/>
        </p:nvSpPr>
        <p:spPr>
          <a:xfrm>
            <a:off x="244298" y="4738733"/>
            <a:ext cx="2088232"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p:cNvSpPr/>
          <p:nvPr/>
        </p:nvSpPr>
        <p:spPr>
          <a:xfrm>
            <a:off x="6238100" y="937464"/>
            <a:ext cx="2646040" cy="2031325"/>
          </a:xfrm>
          <a:prstGeom prst="rect">
            <a:avLst/>
          </a:prstGeom>
        </p:spPr>
        <p:txBody>
          <a:bodyPr wrap="square">
            <a:spAutoFit/>
          </a:bodyPr>
          <a:lstStyle/>
          <a:p>
            <a:r>
              <a:rPr lang="es-ES" sz="1400" i="1" dirty="0">
                <a:latin typeface="Times New Roman" panose="02020603050405020304" pitchFamily="18" charset="0"/>
                <a:cs typeface="Times New Roman" panose="02020603050405020304" pitchFamily="18" charset="0"/>
              </a:rPr>
              <a:t>Canthidium </a:t>
            </a:r>
            <a:r>
              <a:rPr lang="es-ES" sz="1400" i="1" dirty="0" err="1">
                <a:latin typeface="Times New Roman" panose="02020603050405020304" pitchFamily="18" charset="0"/>
                <a:cs typeface="Times New Roman" panose="02020603050405020304" pitchFamily="18" charset="0"/>
              </a:rPr>
              <a:t>aurifex</a:t>
            </a:r>
            <a:r>
              <a:rPr lang="es-ES" sz="1400" i="1" dirty="0">
                <a:latin typeface="Times New Roman" panose="02020603050405020304" pitchFamily="18" charset="0"/>
                <a:cs typeface="Times New Roman" panose="02020603050405020304" pitchFamily="18" charset="0"/>
              </a:rPr>
              <a:t>, </a:t>
            </a:r>
            <a:r>
              <a:rPr lang="es-ES" sz="1400" i="1" dirty="0" err="1">
                <a:latin typeface="Times New Roman" panose="02020603050405020304" pitchFamily="18" charset="0"/>
                <a:cs typeface="Times New Roman" panose="02020603050405020304" pitchFamily="18" charset="0"/>
              </a:rPr>
              <a:t>Eurysternus</a:t>
            </a:r>
            <a:r>
              <a:rPr lang="es-ES" sz="1400" i="1" dirty="0">
                <a:latin typeface="Times New Roman" panose="02020603050405020304" pitchFamily="18" charset="0"/>
                <a:cs typeface="Times New Roman" panose="02020603050405020304" pitchFamily="18" charset="0"/>
              </a:rPr>
              <a:t> </a:t>
            </a:r>
            <a:r>
              <a:rPr lang="es-ES" sz="1400" i="1" dirty="0" err="1">
                <a:latin typeface="Times New Roman" panose="02020603050405020304" pitchFamily="18" charset="0"/>
                <a:cs typeface="Times New Roman" panose="02020603050405020304" pitchFamily="18" charset="0"/>
              </a:rPr>
              <a:t>atrosericus</a:t>
            </a:r>
            <a:r>
              <a:rPr lang="es-ES" sz="1400" i="1" dirty="0">
                <a:latin typeface="Times New Roman" panose="02020603050405020304" pitchFamily="18" charset="0"/>
                <a:cs typeface="Times New Roman" panose="02020603050405020304" pitchFamily="18" charset="0"/>
              </a:rPr>
              <a:t>, </a:t>
            </a:r>
            <a:r>
              <a:rPr lang="es-ES" sz="1400" i="1" dirty="0" err="1">
                <a:latin typeface="Times New Roman" panose="02020603050405020304" pitchFamily="18" charset="0"/>
                <a:cs typeface="Times New Roman" panose="02020603050405020304" pitchFamily="18" charset="0"/>
              </a:rPr>
              <a:t>Deltochilum</a:t>
            </a:r>
            <a:r>
              <a:rPr lang="es-ES" sz="1400" i="1" dirty="0">
                <a:latin typeface="Times New Roman" panose="02020603050405020304" pitchFamily="18" charset="0"/>
                <a:cs typeface="Times New Roman" panose="02020603050405020304" pitchFamily="18" charset="0"/>
              </a:rPr>
              <a:t> </a:t>
            </a:r>
            <a:r>
              <a:rPr lang="es-ES" sz="1400" i="1" dirty="0" err="1">
                <a:latin typeface="Times New Roman" panose="02020603050405020304" pitchFamily="18" charset="0"/>
                <a:cs typeface="Times New Roman" panose="02020603050405020304" pitchFamily="18" charset="0"/>
              </a:rPr>
              <a:t>howdeni</a:t>
            </a:r>
            <a:r>
              <a:rPr lang="es-ES" sz="1400" i="1" dirty="0">
                <a:latin typeface="Times New Roman" panose="02020603050405020304" pitchFamily="18" charset="0"/>
                <a:cs typeface="Times New Roman" panose="02020603050405020304" pitchFamily="18" charset="0"/>
              </a:rPr>
              <a:t> y </a:t>
            </a:r>
            <a:r>
              <a:rPr lang="es-ES" sz="1400" i="1" dirty="0" err="1">
                <a:latin typeface="Times New Roman" panose="02020603050405020304" pitchFamily="18" charset="0"/>
                <a:cs typeface="Times New Roman" panose="02020603050405020304" pitchFamily="18" charset="0"/>
              </a:rPr>
              <a:t>Onthophagus</a:t>
            </a:r>
            <a:r>
              <a:rPr lang="es-ES" sz="1400" i="1" dirty="0">
                <a:latin typeface="Times New Roman" panose="02020603050405020304" pitchFamily="18" charset="0"/>
                <a:cs typeface="Times New Roman" panose="02020603050405020304" pitchFamily="18" charset="0"/>
              </a:rPr>
              <a:t> </a:t>
            </a:r>
            <a:r>
              <a:rPr lang="es-ES" sz="1400" i="1" dirty="0" err="1">
                <a:latin typeface="Times New Roman" panose="02020603050405020304" pitchFamily="18" charset="0"/>
                <a:cs typeface="Times New Roman" panose="02020603050405020304" pitchFamily="18" charset="0"/>
              </a:rPr>
              <a:t>osculatii</a:t>
            </a:r>
            <a:r>
              <a:rPr lang="es-ES" sz="1400" i="1" dirty="0">
                <a:latin typeface="Times New Roman" panose="02020603050405020304" pitchFamily="18" charset="0"/>
                <a:cs typeface="Times New Roman" panose="02020603050405020304" pitchFamily="18" charset="0"/>
              </a:rPr>
              <a:t> </a:t>
            </a:r>
            <a:r>
              <a:rPr lang="es-ES" sz="1400" dirty="0">
                <a:latin typeface="Times New Roman" panose="02020603050405020304" pitchFamily="18" charset="0"/>
                <a:cs typeface="Times New Roman" panose="02020603050405020304" pitchFamily="18" charset="0"/>
              </a:rPr>
              <a:t>se consideran nuevos registros para Orellana y Sucumbíos (Carvajal, </a:t>
            </a:r>
            <a:r>
              <a:rPr lang="es-ES" sz="1400" dirty="0" err="1">
                <a:latin typeface="Times New Roman" panose="02020603050405020304" pitchFamily="18" charset="0"/>
                <a:cs typeface="Times New Roman" panose="02020603050405020304" pitchFamily="18" charset="0"/>
              </a:rPr>
              <a:t>Villamarín</a:t>
            </a:r>
            <a:r>
              <a:rPr lang="es-ES" sz="1400" dirty="0">
                <a:latin typeface="Times New Roman" panose="02020603050405020304" pitchFamily="18" charset="0"/>
                <a:cs typeface="Times New Roman" panose="02020603050405020304" pitchFamily="18" charset="0"/>
              </a:rPr>
              <a:t>, &amp; Ortega, 2011; Espinoza &amp; Noriega, 2018; Chamorro, Marín, Granda, &amp; </a:t>
            </a:r>
            <a:r>
              <a:rPr lang="es-ES" sz="1400" dirty="0" err="1">
                <a:latin typeface="Times New Roman" panose="02020603050405020304" pitchFamily="18" charset="0"/>
                <a:cs typeface="Times New Roman" panose="02020603050405020304" pitchFamily="18" charset="0"/>
              </a:rPr>
              <a:t>Vaz</a:t>
            </a:r>
            <a:r>
              <a:rPr lang="es-ES" sz="1400" dirty="0">
                <a:latin typeface="Times New Roman" panose="02020603050405020304" pitchFamily="18" charset="0"/>
                <a:cs typeface="Times New Roman" panose="02020603050405020304" pitchFamily="18" charset="0"/>
              </a:rPr>
              <a:t> de Mello, 2018). </a:t>
            </a:r>
          </a:p>
        </p:txBody>
      </p:sp>
      <p:sp>
        <p:nvSpPr>
          <p:cNvPr id="14" name="Rectángulo 13"/>
          <p:cNvSpPr/>
          <p:nvPr/>
        </p:nvSpPr>
        <p:spPr>
          <a:xfrm>
            <a:off x="6255008" y="958032"/>
            <a:ext cx="2686079" cy="20724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557030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23928" y="44450"/>
            <a:ext cx="5017159" cy="733472"/>
          </a:xfrm>
        </p:spPr>
        <p:txBody>
          <a:bodyPr/>
          <a:lstStyle/>
          <a:p>
            <a:pPr>
              <a:defRPr/>
            </a:pPr>
            <a:r>
              <a:rPr lang="es-EC" sz="2800" dirty="0">
                <a:solidFill>
                  <a:srgbClr val="336600"/>
                </a:solidFill>
                <a:latin typeface="Times New Roman" pitchFamily="18" charset="0"/>
                <a:cs typeface="Times New Roman" pitchFamily="18" charset="0"/>
              </a:rPr>
              <a:t>RESULTADOS Y DISCUSIÓN</a:t>
            </a:r>
          </a:p>
        </p:txBody>
      </p:sp>
      <p:pic>
        <p:nvPicPr>
          <p:cNvPr id="20483" name="3 Image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1800" y="5949950"/>
            <a:ext cx="2254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p:cNvPicPr>
            <a:picLocks noChangeAspect="1"/>
          </p:cNvPicPr>
          <p:nvPr/>
        </p:nvPicPr>
        <p:blipFill>
          <a:blip r:embed="rId3">
            <a:duotone>
              <a:schemeClr val="accent3">
                <a:shade val="45000"/>
                <a:satMod val="135000"/>
              </a:schemeClr>
              <a:prstClr val="white"/>
            </a:duotone>
          </a:blip>
          <a:stretch>
            <a:fillRect/>
          </a:stretch>
        </p:blipFill>
        <p:spPr>
          <a:xfrm>
            <a:off x="179512" y="908720"/>
            <a:ext cx="5761943" cy="5460219"/>
          </a:xfrm>
          <a:prstGeom prst="rect">
            <a:avLst/>
          </a:prstGeom>
        </p:spPr>
      </p:pic>
      <p:sp>
        <p:nvSpPr>
          <p:cNvPr id="8" name="Rectángulo 7"/>
          <p:cNvSpPr/>
          <p:nvPr/>
        </p:nvSpPr>
        <p:spPr>
          <a:xfrm>
            <a:off x="107504" y="457508"/>
            <a:ext cx="8676456" cy="523220"/>
          </a:xfrm>
          <a:prstGeom prst="rect">
            <a:avLst/>
          </a:prstGeom>
        </p:spPr>
        <p:txBody>
          <a:bodyPr wrap="square">
            <a:spAutoFit/>
          </a:bodyPr>
          <a:lstStyle/>
          <a:p>
            <a:r>
              <a:rPr lang="es-EC" sz="1400" dirty="0">
                <a:latin typeface="Times New Roman" panose="02020603050405020304" pitchFamily="18" charset="0"/>
                <a:ea typeface="Arial" panose="020B0604020202020204" pitchFamily="34" charset="0"/>
              </a:rPr>
              <a:t>Tabla 1 Abundancia específica y abundancia proporcional de especies de escarabajos capturados (entre paréntesis) en cuatro tipos de ecosistemas</a:t>
            </a:r>
            <a:endParaRPr lang="es-ES" sz="1400" dirty="0"/>
          </a:p>
        </p:txBody>
      </p:sp>
      <p:sp>
        <p:nvSpPr>
          <p:cNvPr id="7" name="Rectángulo 6"/>
          <p:cNvSpPr/>
          <p:nvPr/>
        </p:nvSpPr>
        <p:spPr>
          <a:xfrm>
            <a:off x="6238100" y="937464"/>
            <a:ext cx="2646040" cy="2031325"/>
          </a:xfrm>
          <a:prstGeom prst="rect">
            <a:avLst/>
          </a:prstGeom>
        </p:spPr>
        <p:txBody>
          <a:bodyPr wrap="square">
            <a:spAutoFit/>
          </a:bodyPr>
          <a:lstStyle/>
          <a:p>
            <a:r>
              <a:rPr lang="es-ES" sz="1400" i="1" dirty="0">
                <a:latin typeface="Times New Roman" panose="02020603050405020304" pitchFamily="18" charset="0"/>
                <a:cs typeface="Times New Roman" panose="02020603050405020304" pitchFamily="18" charset="0"/>
              </a:rPr>
              <a:t>Canthidium </a:t>
            </a:r>
            <a:r>
              <a:rPr lang="es-ES" sz="1400" i="1" dirty="0" err="1">
                <a:latin typeface="Times New Roman" panose="02020603050405020304" pitchFamily="18" charset="0"/>
                <a:cs typeface="Times New Roman" panose="02020603050405020304" pitchFamily="18" charset="0"/>
              </a:rPr>
              <a:t>aurifex</a:t>
            </a:r>
            <a:r>
              <a:rPr lang="es-ES" sz="1400" i="1" dirty="0">
                <a:latin typeface="Times New Roman" panose="02020603050405020304" pitchFamily="18" charset="0"/>
                <a:cs typeface="Times New Roman" panose="02020603050405020304" pitchFamily="18" charset="0"/>
              </a:rPr>
              <a:t>, </a:t>
            </a:r>
            <a:r>
              <a:rPr lang="es-ES" sz="1400" i="1" dirty="0" err="1">
                <a:latin typeface="Times New Roman" panose="02020603050405020304" pitchFamily="18" charset="0"/>
                <a:cs typeface="Times New Roman" panose="02020603050405020304" pitchFamily="18" charset="0"/>
              </a:rPr>
              <a:t>Eurysternus</a:t>
            </a:r>
            <a:r>
              <a:rPr lang="es-ES" sz="1400" i="1" dirty="0">
                <a:latin typeface="Times New Roman" panose="02020603050405020304" pitchFamily="18" charset="0"/>
                <a:cs typeface="Times New Roman" panose="02020603050405020304" pitchFamily="18" charset="0"/>
              </a:rPr>
              <a:t> </a:t>
            </a:r>
            <a:r>
              <a:rPr lang="es-ES" sz="1400" i="1" dirty="0" err="1">
                <a:latin typeface="Times New Roman" panose="02020603050405020304" pitchFamily="18" charset="0"/>
                <a:cs typeface="Times New Roman" panose="02020603050405020304" pitchFamily="18" charset="0"/>
              </a:rPr>
              <a:t>atrosericus</a:t>
            </a:r>
            <a:r>
              <a:rPr lang="es-ES" sz="1400" i="1" dirty="0">
                <a:latin typeface="Times New Roman" panose="02020603050405020304" pitchFamily="18" charset="0"/>
                <a:cs typeface="Times New Roman" panose="02020603050405020304" pitchFamily="18" charset="0"/>
              </a:rPr>
              <a:t>, </a:t>
            </a:r>
            <a:r>
              <a:rPr lang="es-ES" sz="1400" i="1" dirty="0" err="1">
                <a:latin typeface="Times New Roman" panose="02020603050405020304" pitchFamily="18" charset="0"/>
                <a:cs typeface="Times New Roman" panose="02020603050405020304" pitchFamily="18" charset="0"/>
              </a:rPr>
              <a:t>Deltochilum</a:t>
            </a:r>
            <a:r>
              <a:rPr lang="es-ES" sz="1400" i="1" dirty="0">
                <a:latin typeface="Times New Roman" panose="02020603050405020304" pitchFamily="18" charset="0"/>
                <a:cs typeface="Times New Roman" panose="02020603050405020304" pitchFamily="18" charset="0"/>
              </a:rPr>
              <a:t> </a:t>
            </a:r>
            <a:r>
              <a:rPr lang="es-ES" sz="1400" i="1" dirty="0" err="1">
                <a:latin typeface="Times New Roman" panose="02020603050405020304" pitchFamily="18" charset="0"/>
                <a:cs typeface="Times New Roman" panose="02020603050405020304" pitchFamily="18" charset="0"/>
              </a:rPr>
              <a:t>howdeni</a:t>
            </a:r>
            <a:r>
              <a:rPr lang="es-ES" sz="1400" i="1" dirty="0">
                <a:latin typeface="Times New Roman" panose="02020603050405020304" pitchFamily="18" charset="0"/>
                <a:cs typeface="Times New Roman" panose="02020603050405020304" pitchFamily="18" charset="0"/>
              </a:rPr>
              <a:t> y </a:t>
            </a:r>
            <a:r>
              <a:rPr lang="es-ES" sz="1400" i="1" dirty="0" err="1">
                <a:latin typeface="Times New Roman" panose="02020603050405020304" pitchFamily="18" charset="0"/>
                <a:cs typeface="Times New Roman" panose="02020603050405020304" pitchFamily="18" charset="0"/>
              </a:rPr>
              <a:t>Onthophagus</a:t>
            </a:r>
            <a:r>
              <a:rPr lang="es-ES" sz="1400" i="1" dirty="0">
                <a:latin typeface="Times New Roman" panose="02020603050405020304" pitchFamily="18" charset="0"/>
                <a:cs typeface="Times New Roman" panose="02020603050405020304" pitchFamily="18" charset="0"/>
              </a:rPr>
              <a:t> </a:t>
            </a:r>
            <a:r>
              <a:rPr lang="es-ES" sz="1400" i="1" dirty="0" err="1">
                <a:latin typeface="Times New Roman" panose="02020603050405020304" pitchFamily="18" charset="0"/>
                <a:cs typeface="Times New Roman" panose="02020603050405020304" pitchFamily="18" charset="0"/>
              </a:rPr>
              <a:t>osculatii</a:t>
            </a:r>
            <a:r>
              <a:rPr lang="es-ES" sz="1400" i="1" dirty="0">
                <a:latin typeface="Times New Roman" panose="02020603050405020304" pitchFamily="18" charset="0"/>
                <a:cs typeface="Times New Roman" panose="02020603050405020304" pitchFamily="18" charset="0"/>
              </a:rPr>
              <a:t> </a:t>
            </a:r>
            <a:r>
              <a:rPr lang="es-ES" sz="1400" dirty="0">
                <a:latin typeface="Times New Roman" panose="02020603050405020304" pitchFamily="18" charset="0"/>
                <a:cs typeface="Times New Roman" panose="02020603050405020304" pitchFamily="18" charset="0"/>
              </a:rPr>
              <a:t>se consideran nuevos registros para Orellana y Sucumbíos (Carvajal, </a:t>
            </a:r>
            <a:r>
              <a:rPr lang="es-ES" sz="1400" dirty="0" err="1">
                <a:latin typeface="Times New Roman" panose="02020603050405020304" pitchFamily="18" charset="0"/>
                <a:cs typeface="Times New Roman" panose="02020603050405020304" pitchFamily="18" charset="0"/>
              </a:rPr>
              <a:t>Villamarín</a:t>
            </a:r>
            <a:r>
              <a:rPr lang="es-ES" sz="1400" dirty="0">
                <a:latin typeface="Times New Roman" panose="02020603050405020304" pitchFamily="18" charset="0"/>
                <a:cs typeface="Times New Roman" panose="02020603050405020304" pitchFamily="18" charset="0"/>
              </a:rPr>
              <a:t>, &amp; Ortega, 2011; Espinoza &amp; Noriega, 2018; Chamorro, Marín, Granda, &amp; </a:t>
            </a:r>
            <a:r>
              <a:rPr lang="es-ES" sz="1400" dirty="0" err="1">
                <a:latin typeface="Times New Roman" panose="02020603050405020304" pitchFamily="18" charset="0"/>
                <a:cs typeface="Times New Roman" panose="02020603050405020304" pitchFamily="18" charset="0"/>
              </a:rPr>
              <a:t>Vaz</a:t>
            </a:r>
            <a:r>
              <a:rPr lang="es-ES" sz="1400" dirty="0">
                <a:latin typeface="Times New Roman" panose="02020603050405020304" pitchFamily="18" charset="0"/>
                <a:cs typeface="Times New Roman" panose="02020603050405020304" pitchFamily="18" charset="0"/>
              </a:rPr>
              <a:t> de Mello, 2018). </a:t>
            </a:r>
          </a:p>
        </p:txBody>
      </p:sp>
      <p:sp>
        <p:nvSpPr>
          <p:cNvPr id="14" name="Rectángulo 13"/>
          <p:cNvSpPr/>
          <p:nvPr/>
        </p:nvSpPr>
        <p:spPr>
          <a:xfrm>
            <a:off x="253142" y="4297103"/>
            <a:ext cx="2088232" cy="144016"/>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Estrella de 5 puntas 2"/>
          <p:cNvSpPr/>
          <p:nvPr/>
        </p:nvSpPr>
        <p:spPr>
          <a:xfrm>
            <a:off x="2555776" y="4297103"/>
            <a:ext cx="144016" cy="140009"/>
          </a:xfrm>
          <a:prstGeom prst="star5">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Estrella de 5 puntas 15"/>
          <p:cNvSpPr/>
          <p:nvPr/>
        </p:nvSpPr>
        <p:spPr>
          <a:xfrm>
            <a:off x="3813997" y="4309494"/>
            <a:ext cx="144016" cy="140009"/>
          </a:xfrm>
          <a:prstGeom prst="star5">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p:cNvSpPr/>
          <p:nvPr/>
        </p:nvSpPr>
        <p:spPr>
          <a:xfrm>
            <a:off x="6238100" y="3212976"/>
            <a:ext cx="2646040" cy="738664"/>
          </a:xfrm>
          <a:prstGeom prst="rect">
            <a:avLst/>
          </a:prstGeom>
        </p:spPr>
        <p:txBody>
          <a:bodyPr wrap="square">
            <a:spAutoFit/>
          </a:bodyPr>
          <a:lstStyle/>
          <a:p>
            <a:r>
              <a:rPr lang="es-ES" sz="1400" i="1" dirty="0" err="1">
                <a:latin typeface="Times New Roman" panose="02020603050405020304" pitchFamily="18" charset="0"/>
                <a:cs typeface="Times New Roman" panose="02020603050405020304" pitchFamily="18" charset="0"/>
              </a:rPr>
              <a:t>Onthophagus</a:t>
            </a:r>
            <a:r>
              <a:rPr lang="es-ES" sz="1400" i="1" dirty="0">
                <a:latin typeface="Times New Roman" panose="02020603050405020304" pitchFamily="18" charset="0"/>
                <a:cs typeface="Times New Roman" panose="02020603050405020304" pitchFamily="18" charset="0"/>
              </a:rPr>
              <a:t> </a:t>
            </a:r>
            <a:r>
              <a:rPr lang="es-ES" sz="1400" i="1" dirty="0" err="1">
                <a:latin typeface="Times New Roman" panose="02020603050405020304" pitchFamily="18" charset="0"/>
                <a:cs typeface="Times New Roman" panose="02020603050405020304" pitchFamily="18" charset="0"/>
              </a:rPr>
              <a:t>hircus</a:t>
            </a:r>
            <a:r>
              <a:rPr lang="es-ES" sz="1400" i="1" dirty="0">
                <a:latin typeface="Times New Roman" panose="02020603050405020304" pitchFamily="18" charset="0"/>
                <a:cs typeface="Times New Roman" panose="02020603050405020304" pitchFamily="18" charset="0"/>
              </a:rPr>
              <a:t>, </a:t>
            </a:r>
            <a:r>
              <a:rPr lang="es-ES" sz="1400" dirty="0">
                <a:latin typeface="Times New Roman" panose="02020603050405020304" pitchFamily="18" charset="0"/>
                <a:cs typeface="Times New Roman" panose="02020603050405020304" pitchFamily="18" charset="0"/>
              </a:rPr>
              <a:t>es un nuevo registro para el Ecuador (Carvajal y colaboradores, en preparación), </a:t>
            </a:r>
          </a:p>
        </p:txBody>
      </p:sp>
      <p:sp>
        <p:nvSpPr>
          <p:cNvPr id="17" name="Rectángulo 16"/>
          <p:cNvSpPr/>
          <p:nvPr/>
        </p:nvSpPr>
        <p:spPr>
          <a:xfrm>
            <a:off x="6238100" y="3140968"/>
            <a:ext cx="2627783" cy="100811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p:cNvPicPr>
            <a:picLocks noChangeAspect="1"/>
          </p:cNvPicPr>
          <p:nvPr/>
        </p:nvPicPr>
        <p:blipFill rotWithShape="1">
          <a:blip r:embed="rId4"/>
          <a:srcRect t="9795"/>
          <a:stretch/>
        </p:blipFill>
        <p:spPr>
          <a:xfrm>
            <a:off x="965748" y="5183855"/>
            <a:ext cx="8136904" cy="487098"/>
          </a:xfrm>
          <a:prstGeom prst="rect">
            <a:avLst/>
          </a:prstGeom>
        </p:spPr>
      </p:pic>
      <p:pic>
        <p:nvPicPr>
          <p:cNvPr id="10" name="Imagen 9"/>
          <p:cNvPicPr>
            <a:picLocks noChangeAspect="1"/>
          </p:cNvPicPr>
          <p:nvPr/>
        </p:nvPicPr>
        <p:blipFill>
          <a:blip r:embed="rId5"/>
          <a:stretch>
            <a:fillRect/>
          </a:stretch>
        </p:blipFill>
        <p:spPr>
          <a:xfrm>
            <a:off x="950269" y="5016939"/>
            <a:ext cx="8136905" cy="192102"/>
          </a:xfrm>
          <a:prstGeom prst="rect">
            <a:avLst/>
          </a:prstGeom>
        </p:spPr>
      </p:pic>
      <p:pic>
        <p:nvPicPr>
          <p:cNvPr id="15" name="Imagen 14"/>
          <p:cNvPicPr>
            <a:picLocks noChangeAspect="1"/>
          </p:cNvPicPr>
          <p:nvPr/>
        </p:nvPicPr>
        <p:blipFill rotWithShape="1">
          <a:blip r:embed="rId6"/>
          <a:srcRect l="29940" r="11456"/>
          <a:stretch/>
        </p:blipFill>
        <p:spPr>
          <a:xfrm>
            <a:off x="183482" y="4712021"/>
            <a:ext cx="792088" cy="1351582"/>
          </a:xfrm>
          <a:prstGeom prst="rect">
            <a:avLst/>
          </a:prstGeom>
        </p:spPr>
      </p:pic>
      <p:cxnSp>
        <p:nvCxnSpPr>
          <p:cNvPr id="19" name="Conector recto de flecha 18"/>
          <p:cNvCxnSpPr>
            <a:stCxn id="14" idx="2"/>
          </p:cNvCxnSpPr>
          <p:nvPr/>
        </p:nvCxnSpPr>
        <p:spPr>
          <a:xfrm>
            <a:off x="1297258" y="4441119"/>
            <a:ext cx="410185" cy="57582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1949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23928" y="44450"/>
            <a:ext cx="5017159" cy="733472"/>
          </a:xfrm>
        </p:spPr>
        <p:txBody>
          <a:bodyPr/>
          <a:lstStyle/>
          <a:p>
            <a:pPr>
              <a:defRPr/>
            </a:pPr>
            <a:r>
              <a:rPr lang="es-EC" sz="2800" dirty="0">
                <a:solidFill>
                  <a:srgbClr val="336600"/>
                </a:solidFill>
                <a:latin typeface="Times New Roman" pitchFamily="18" charset="0"/>
                <a:cs typeface="Times New Roman" pitchFamily="18" charset="0"/>
              </a:rPr>
              <a:t>RESULTADOS</a:t>
            </a:r>
          </a:p>
        </p:txBody>
      </p:sp>
      <p:pic>
        <p:nvPicPr>
          <p:cNvPr id="20483" name="3 Image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1800" y="5949950"/>
            <a:ext cx="2254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9"/>
          <p:cNvPicPr/>
          <p:nvPr/>
        </p:nvPicPr>
        <p:blipFill>
          <a:blip r:embed="rId3">
            <a:extLst>
              <a:ext uri="{28A0092B-C50C-407E-A947-70E740481C1C}">
                <a14:useLocalDpi xmlns:a14="http://schemas.microsoft.com/office/drawing/2010/main" val="0"/>
              </a:ext>
            </a:extLst>
          </a:blip>
          <a:srcRect/>
          <a:stretch>
            <a:fillRect/>
          </a:stretch>
        </p:blipFill>
        <p:spPr bwMode="auto">
          <a:xfrm>
            <a:off x="107504" y="908720"/>
            <a:ext cx="6408712" cy="4711703"/>
          </a:xfrm>
          <a:prstGeom prst="rect">
            <a:avLst/>
          </a:prstGeom>
          <a:noFill/>
        </p:spPr>
      </p:pic>
      <p:sp>
        <p:nvSpPr>
          <p:cNvPr id="3" name="Rectángulo 2"/>
          <p:cNvSpPr/>
          <p:nvPr/>
        </p:nvSpPr>
        <p:spPr>
          <a:xfrm>
            <a:off x="0" y="5517232"/>
            <a:ext cx="6516216" cy="461665"/>
          </a:xfrm>
          <a:prstGeom prst="rect">
            <a:avLst/>
          </a:prstGeom>
        </p:spPr>
        <p:txBody>
          <a:bodyPr wrap="square">
            <a:spAutoFit/>
          </a:bodyPr>
          <a:lstStyle/>
          <a:p>
            <a:pPr marL="180340" marR="180340" algn="ctr">
              <a:spcAft>
                <a:spcPts val="1000"/>
              </a:spcAft>
            </a:pPr>
            <a:r>
              <a:rPr lang="es-EC" sz="1200" b="1" i="1" dirty="0">
                <a:latin typeface="Times New Roman" panose="02020603050405020304" pitchFamily="18" charset="0"/>
                <a:ea typeface="Arial" panose="020B0604020202020204" pitchFamily="34" charset="0"/>
              </a:rPr>
              <a:t>Figura 3 </a:t>
            </a:r>
            <a:r>
              <a:rPr lang="es-EC" sz="1200" dirty="0">
                <a:latin typeface="Times New Roman" panose="02020603050405020304" pitchFamily="18" charset="0"/>
                <a:ea typeface="Arial" panose="020B0604020202020204" pitchFamily="34" charset="0"/>
              </a:rPr>
              <a:t>Curvas rango abundancia para los ecosistemas evaluados. A=agrícola, TA= agrosistema palma africana, S= ecosistema sensible, TS= fragmento de bosque natural</a:t>
            </a:r>
            <a:endParaRPr lang="es-ES" sz="900" i="1" dirty="0">
              <a:effectLst/>
              <a:latin typeface="Arial" panose="020B0604020202020204" pitchFamily="34" charset="0"/>
              <a:ea typeface="Arial" panose="020B0604020202020204" pitchFamily="34" charset="0"/>
            </a:endParaRPr>
          </a:p>
        </p:txBody>
      </p:sp>
      <p:sp>
        <p:nvSpPr>
          <p:cNvPr id="4" name="Elipse 3"/>
          <p:cNvSpPr/>
          <p:nvPr/>
        </p:nvSpPr>
        <p:spPr>
          <a:xfrm>
            <a:off x="755576" y="1340768"/>
            <a:ext cx="288032" cy="288032"/>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Elipse 13"/>
          <p:cNvSpPr/>
          <p:nvPr/>
        </p:nvSpPr>
        <p:spPr>
          <a:xfrm>
            <a:off x="2230502" y="2132856"/>
            <a:ext cx="288032" cy="288032"/>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Elipse 14"/>
          <p:cNvSpPr/>
          <p:nvPr/>
        </p:nvSpPr>
        <p:spPr>
          <a:xfrm>
            <a:off x="3635896" y="1844824"/>
            <a:ext cx="288032" cy="288032"/>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Elipse 15"/>
          <p:cNvSpPr/>
          <p:nvPr/>
        </p:nvSpPr>
        <p:spPr>
          <a:xfrm>
            <a:off x="5148064" y="2209894"/>
            <a:ext cx="288032" cy="288032"/>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7" name="Tabla 6"/>
          <p:cNvGraphicFramePr>
            <a:graphicFrameLocks noGrp="1"/>
          </p:cNvGraphicFramePr>
          <p:nvPr>
            <p:extLst>
              <p:ext uri="{D42A27DB-BD31-4B8C-83A1-F6EECF244321}">
                <p14:modId xmlns:p14="http://schemas.microsoft.com/office/powerpoint/2010/main" val="1544704259"/>
              </p:ext>
            </p:extLst>
          </p:nvPr>
        </p:nvGraphicFramePr>
        <p:xfrm>
          <a:off x="6672327" y="811384"/>
          <a:ext cx="2111634" cy="4693623"/>
        </p:xfrm>
        <a:graphic>
          <a:graphicData uri="http://schemas.openxmlformats.org/drawingml/2006/table">
            <a:tbl>
              <a:tblPr/>
              <a:tblGrid>
                <a:gridCol w="623435">
                  <a:extLst>
                    <a:ext uri="{9D8B030D-6E8A-4147-A177-3AD203B41FA5}">
                      <a16:colId xmlns="" xmlns:a16="http://schemas.microsoft.com/office/drawing/2014/main" val="20000"/>
                    </a:ext>
                  </a:extLst>
                </a:gridCol>
                <a:gridCol w="1488199">
                  <a:extLst>
                    <a:ext uri="{9D8B030D-6E8A-4147-A177-3AD203B41FA5}">
                      <a16:colId xmlns="" xmlns:a16="http://schemas.microsoft.com/office/drawing/2014/main" val="20001"/>
                    </a:ext>
                  </a:extLst>
                </a:gridCol>
              </a:tblGrid>
              <a:tr h="131859">
                <a:tc>
                  <a:txBody>
                    <a:bodyPr/>
                    <a:lstStyle/>
                    <a:p>
                      <a:pPr algn="ctr" fontAlgn="b"/>
                      <a:r>
                        <a:rPr lang="es-ES" sz="900" b="1" i="0" u="none" strike="noStrike" dirty="0">
                          <a:solidFill>
                            <a:srgbClr val="000000"/>
                          </a:solidFill>
                          <a:effectLst/>
                          <a:latin typeface="Times New Roman" panose="02020603050405020304" pitchFamily="18" charset="0"/>
                        </a:rPr>
                        <a:t>Abreviatura</a:t>
                      </a:r>
                    </a:p>
                  </a:txBody>
                  <a:tcPr marL="5071" marR="5071" marT="5071" marB="0" anchor="b">
                    <a:lnL>
                      <a:noFill/>
                    </a:lnL>
                    <a:lnR>
                      <a:noFill/>
                    </a:lnR>
                    <a:lnT>
                      <a:noFill/>
                    </a:lnT>
                    <a:lnB>
                      <a:noFill/>
                    </a:lnB>
                  </a:tcPr>
                </a:tc>
                <a:tc>
                  <a:txBody>
                    <a:bodyPr/>
                    <a:lstStyle/>
                    <a:p>
                      <a:pPr algn="ctr" fontAlgn="b"/>
                      <a:r>
                        <a:rPr lang="es-ES" sz="900" b="1" i="0" u="none" strike="noStrike" dirty="0">
                          <a:solidFill>
                            <a:srgbClr val="000000"/>
                          </a:solidFill>
                          <a:effectLst/>
                          <a:latin typeface="Times New Roman" panose="02020603050405020304" pitchFamily="18" charset="0"/>
                        </a:rPr>
                        <a:t>Especie</a:t>
                      </a:r>
                    </a:p>
                  </a:txBody>
                  <a:tcPr marL="5071" marR="5071" marT="5071" marB="0" anchor="b">
                    <a:lnL>
                      <a:noFill/>
                    </a:lnL>
                    <a:lnR>
                      <a:noFill/>
                    </a:lnR>
                    <a:lnT>
                      <a:noFill/>
                    </a:lnT>
                    <a:lnB>
                      <a:noFill/>
                    </a:lnB>
                  </a:tcPr>
                </a:tc>
                <a:extLst>
                  <a:ext uri="{0D108BD9-81ED-4DB2-BD59-A6C34878D82A}">
                    <a16:rowId xmlns="" xmlns:a16="http://schemas.microsoft.com/office/drawing/2014/main" val="10000"/>
                  </a:ext>
                </a:extLst>
              </a:tr>
              <a:tr h="131859">
                <a:tc>
                  <a:txBody>
                    <a:bodyPr/>
                    <a:lstStyle/>
                    <a:p>
                      <a:pPr algn="ctr" fontAlgn="ctr"/>
                      <a:r>
                        <a:rPr lang="es-ES" sz="900" b="0" i="0" u="none" strike="noStrike">
                          <a:solidFill>
                            <a:srgbClr val="000000"/>
                          </a:solidFill>
                          <a:effectLst/>
                          <a:latin typeface="Times New Roman" panose="02020603050405020304" pitchFamily="18" charset="0"/>
                        </a:rPr>
                        <a:t>Cae</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Canthon</a:t>
                      </a:r>
                      <a:r>
                        <a:rPr lang="es-ES" sz="900" b="0" i="1" u="none" strike="noStrike" dirty="0">
                          <a:solidFill>
                            <a:srgbClr val="000000"/>
                          </a:solidFill>
                          <a:effectLst/>
                          <a:latin typeface="Times New Roman" panose="02020603050405020304" pitchFamily="18" charset="0"/>
                        </a:rPr>
                        <a:t> </a:t>
                      </a:r>
                      <a:r>
                        <a:rPr lang="es-ES" sz="900" b="0" i="1" u="none" strike="noStrike" dirty="0" err="1">
                          <a:solidFill>
                            <a:srgbClr val="000000"/>
                          </a:solidFill>
                          <a:effectLst/>
                          <a:latin typeface="Times New Roman" panose="02020603050405020304" pitchFamily="18" charset="0"/>
                        </a:rPr>
                        <a:t>aequinoctialis</a:t>
                      </a:r>
                      <a:r>
                        <a:rPr lang="es-ES" sz="900" b="0" i="0" u="none" strike="noStrike" dirty="0">
                          <a:solidFill>
                            <a:srgbClr val="000000"/>
                          </a:solidFill>
                          <a:effectLst/>
                          <a:latin typeface="Times New Roman" panose="02020603050405020304" pitchFamily="18" charset="0"/>
                        </a:rPr>
                        <a:t> </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01"/>
                  </a:ext>
                </a:extLst>
              </a:tr>
              <a:tr h="131859">
                <a:tc>
                  <a:txBody>
                    <a:bodyPr/>
                    <a:lstStyle/>
                    <a:p>
                      <a:pPr algn="ctr" fontAlgn="ctr"/>
                      <a:r>
                        <a:rPr lang="es-ES" sz="900" b="0" i="0" u="none" strike="noStrike">
                          <a:solidFill>
                            <a:srgbClr val="000000"/>
                          </a:solidFill>
                          <a:effectLst/>
                          <a:latin typeface="Times New Roman" panose="02020603050405020304" pitchFamily="18" charset="0"/>
                        </a:rPr>
                        <a:t>Cau</a:t>
                      </a:r>
                    </a:p>
                  </a:txBody>
                  <a:tcPr marL="5071" marR="5071" marT="5071" marB="0" anchor="ctr">
                    <a:lnL>
                      <a:noFill/>
                    </a:lnL>
                    <a:lnR>
                      <a:noFill/>
                    </a:lnR>
                    <a:lnT>
                      <a:noFill/>
                    </a:lnT>
                    <a:lnB>
                      <a:noFill/>
                    </a:lnB>
                  </a:tcPr>
                </a:tc>
                <a:tc>
                  <a:txBody>
                    <a:bodyPr/>
                    <a:lstStyle/>
                    <a:p>
                      <a:pPr algn="l" fontAlgn="ctr"/>
                      <a:r>
                        <a:rPr lang="es-ES" sz="900" b="0" i="1" u="none" strike="noStrike" dirty="0">
                          <a:solidFill>
                            <a:srgbClr val="000000"/>
                          </a:solidFill>
                          <a:effectLst/>
                          <a:latin typeface="Times New Roman" panose="02020603050405020304" pitchFamily="18" charset="0"/>
                        </a:rPr>
                        <a:t>Canthidium </a:t>
                      </a:r>
                      <a:r>
                        <a:rPr lang="es-ES" sz="900" b="0" i="1" u="none" strike="noStrike" dirty="0" err="1">
                          <a:solidFill>
                            <a:srgbClr val="000000"/>
                          </a:solidFill>
                          <a:effectLst/>
                          <a:latin typeface="Times New Roman" panose="02020603050405020304" pitchFamily="18" charset="0"/>
                        </a:rPr>
                        <a:t>aurifex</a:t>
                      </a:r>
                      <a:r>
                        <a:rPr lang="es-ES" sz="900" b="0" i="0" u="none" strike="noStrike" dirty="0">
                          <a:solidFill>
                            <a:srgbClr val="000000"/>
                          </a:solidFill>
                          <a:effectLst/>
                          <a:latin typeface="Times New Roman" panose="02020603050405020304" pitchFamily="18" charset="0"/>
                        </a:rPr>
                        <a:t> </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02"/>
                  </a:ext>
                </a:extLst>
              </a:tr>
              <a:tr h="131859">
                <a:tc>
                  <a:txBody>
                    <a:bodyPr/>
                    <a:lstStyle/>
                    <a:p>
                      <a:pPr algn="ctr" fontAlgn="ctr"/>
                      <a:r>
                        <a:rPr lang="es-ES" sz="900" b="0" i="0" u="none" strike="noStrike">
                          <a:solidFill>
                            <a:srgbClr val="000000"/>
                          </a:solidFill>
                          <a:effectLst/>
                          <a:latin typeface="Times New Roman" panose="02020603050405020304" pitchFamily="18" charset="0"/>
                        </a:rPr>
                        <a:t>Cl</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Canthon</a:t>
                      </a:r>
                      <a:r>
                        <a:rPr lang="es-ES" sz="900" b="0" i="1" u="none" strike="noStrike" dirty="0">
                          <a:solidFill>
                            <a:srgbClr val="000000"/>
                          </a:solidFill>
                          <a:effectLst/>
                          <a:latin typeface="Times New Roman" panose="02020603050405020304" pitchFamily="18" charset="0"/>
                        </a:rPr>
                        <a:t> </a:t>
                      </a:r>
                      <a:r>
                        <a:rPr lang="es-ES" sz="900" b="0" i="1" u="none" strike="noStrike" dirty="0" err="1">
                          <a:solidFill>
                            <a:srgbClr val="000000"/>
                          </a:solidFill>
                          <a:effectLst/>
                          <a:latin typeface="Times New Roman" panose="02020603050405020304" pitchFamily="18" charset="0"/>
                        </a:rPr>
                        <a:t>luteicoliis</a:t>
                      </a:r>
                      <a:r>
                        <a:rPr lang="es-ES" sz="900" b="0" i="0" u="none" strike="noStrike" dirty="0">
                          <a:solidFill>
                            <a:srgbClr val="000000"/>
                          </a:solidFill>
                          <a:effectLst/>
                          <a:latin typeface="Times New Roman" panose="02020603050405020304" pitchFamily="18" charset="0"/>
                        </a:rPr>
                        <a:t> </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03"/>
                  </a:ext>
                </a:extLst>
              </a:tr>
              <a:tr h="131859">
                <a:tc>
                  <a:txBody>
                    <a:bodyPr/>
                    <a:lstStyle/>
                    <a:p>
                      <a:pPr algn="ctr" fontAlgn="ctr"/>
                      <a:r>
                        <a:rPr lang="es-ES" sz="900" b="0" i="0" u="none" strike="noStrike">
                          <a:solidFill>
                            <a:srgbClr val="000000"/>
                          </a:solidFill>
                          <a:effectLst/>
                          <a:latin typeface="Times New Roman" panose="02020603050405020304" pitchFamily="18" charset="0"/>
                        </a:rPr>
                        <a:t>Co</a:t>
                      </a:r>
                    </a:p>
                  </a:txBody>
                  <a:tcPr marL="5071" marR="5071" marT="5071" marB="0" anchor="ctr">
                    <a:lnL>
                      <a:noFill/>
                    </a:lnL>
                    <a:lnR>
                      <a:noFill/>
                    </a:lnR>
                    <a:lnT>
                      <a:noFill/>
                    </a:lnT>
                    <a:lnB>
                      <a:noFill/>
                    </a:lnB>
                  </a:tcPr>
                </a:tc>
                <a:tc>
                  <a:txBody>
                    <a:bodyPr/>
                    <a:lstStyle/>
                    <a:p>
                      <a:pPr algn="l" fontAlgn="ctr"/>
                      <a:r>
                        <a:rPr lang="es-ES" sz="900" b="0" i="1" u="none" strike="noStrike" dirty="0">
                          <a:solidFill>
                            <a:srgbClr val="000000"/>
                          </a:solidFill>
                          <a:effectLst/>
                          <a:latin typeface="Times New Roman" panose="02020603050405020304" pitchFamily="18" charset="0"/>
                        </a:rPr>
                        <a:t>Canthidium </a:t>
                      </a:r>
                      <a:r>
                        <a:rPr lang="es-ES" sz="900" b="0" i="1" u="none" strike="noStrike" dirty="0" err="1">
                          <a:solidFill>
                            <a:srgbClr val="000000"/>
                          </a:solidFill>
                          <a:effectLst/>
                          <a:latin typeface="Times New Roman" panose="02020603050405020304" pitchFamily="18" charset="0"/>
                        </a:rPr>
                        <a:t>onitoides</a:t>
                      </a:r>
                      <a:r>
                        <a:rPr lang="es-ES" sz="900" b="0" i="0" u="none" strike="noStrike" dirty="0">
                          <a:solidFill>
                            <a:srgbClr val="000000"/>
                          </a:solidFill>
                          <a:effectLst/>
                          <a:latin typeface="Times New Roman" panose="02020603050405020304" pitchFamily="18" charset="0"/>
                        </a:rPr>
                        <a:t> </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04"/>
                  </a:ext>
                </a:extLst>
              </a:tr>
              <a:tr h="131859">
                <a:tc>
                  <a:txBody>
                    <a:bodyPr/>
                    <a:lstStyle/>
                    <a:p>
                      <a:pPr algn="ctr" fontAlgn="ctr"/>
                      <a:r>
                        <a:rPr lang="es-ES" sz="900" b="0" i="0" u="none" strike="noStrike">
                          <a:solidFill>
                            <a:srgbClr val="000000"/>
                          </a:solidFill>
                          <a:effectLst/>
                          <a:latin typeface="Times New Roman" panose="02020603050405020304" pitchFamily="18" charset="0"/>
                        </a:rPr>
                        <a:t>Cr</a:t>
                      </a:r>
                    </a:p>
                  </a:txBody>
                  <a:tcPr marL="5071" marR="5071" marT="5071" marB="0" anchor="ctr">
                    <a:lnL>
                      <a:noFill/>
                    </a:lnL>
                    <a:lnR>
                      <a:noFill/>
                    </a:lnR>
                    <a:lnT>
                      <a:noFill/>
                    </a:lnT>
                    <a:lnB>
                      <a:noFill/>
                    </a:lnB>
                  </a:tcPr>
                </a:tc>
                <a:tc>
                  <a:txBody>
                    <a:bodyPr/>
                    <a:lstStyle/>
                    <a:p>
                      <a:pPr algn="l" fontAlgn="ctr"/>
                      <a:r>
                        <a:rPr lang="es-ES" sz="900" b="0" i="1" u="none" strike="noStrike" dirty="0">
                          <a:solidFill>
                            <a:srgbClr val="000000"/>
                          </a:solidFill>
                          <a:effectLst/>
                          <a:latin typeface="Times New Roman" panose="02020603050405020304" pitchFamily="18" charset="0"/>
                        </a:rPr>
                        <a:t>Canthidium </a:t>
                      </a:r>
                      <a:r>
                        <a:rPr lang="es-ES" sz="900" b="0" i="1" u="none" strike="noStrike" dirty="0" err="1">
                          <a:solidFill>
                            <a:srgbClr val="000000"/>
                          </a:solidFill>
                          <a:effectLst/>
                          <a:latin typeface="Times New Roman" panose="02020603050405020304" pitchFamily="18" charset="0"/>
                        </a:rPr>
                        <a:t>cf</a:t>
                      </a:r>
                      <a:r>
                        <a:rPr lang="es-ES" sz="900" b="0" i="1" u="none" strike="noStrike" dirty="0">
                          <a:solidFill>
                            <a:srgbClr val="000000"/>
                          </a:solidFill>
                          <a:effectLst/>
                          <a:latin typeface="Times New Roman" panose="02020603050405020304" pitchFamily="18" charset="0"/>
                        </a:rPr>
                        <a:t> </a:t>
                      </a:r>
                      <a:r>
                        <a:rPr lang="es-ES" sz="900" b="0" i="1" u="none" strike="noStrike" dirty="0" err="1">
                          <a:solidFill>
                            <a:srgbClr val="000000"/>
                          </a:solidFill>
                          <a:effectLst/>
                          <a:latin typeface="Times New Roman" panose="02020603050405020304" pitchFamily="18" charset="0"/>
                        </a:rPr>
                        <a:t>rufinum</a:t>
                      </a:r>
                      <a:r>
                        <a:rPr lang="es-ES" sz="900" b="0" i="1" u="none" strike="noStrike" dirty="0">
                          <a:solidFill>
                            <a:srgbClr val="000000"/>
                          </a:solidFill>
                          <a:effectLst/>
                          <a:latin typeface="Times New Roman" panose="02020603050405020304" pitchFamily="18" charset="0"/>
                        </a:rPr>
                        <a:t> </a:t>
                      </a:r>
                    </a:p>
                  </a:txBody>
                  <a:tcPr marL="5071" marR="5071" marT="5071" marB="0" anchor="ctr">
                    <a:lnL>
                      <a:noFill/>
                    </a:lnL>
                    <a:lnR>
                      <a:noFill/>
                    </a:lnR>
                    <a:lnT>
                      <a:noFill/>
                    </a:lnT>
                    <a:lnB>
                      <a:noFill/>
                    </a:lnB>
                  </a:tcPr>
                </a:tc>
                <a:extLst>
                  <a:ext uri="{0D108BD9-81ED-4DB2-BD59-A6C34878D82A}">
                    <a16:rowId xmlns="" xmlns:a16="http://schemas.microsoft.com/office/drawing/2014/main" val="10005"/>
                  </a:ext>
                </a:extLst>
              </a:tr>
              <a:tr h="131859">
                <a:tc>
                  <a:txBody>
                    <a:bodyPr/>
                    <a:lstStyle/>
                    <a:p>
                      <a:pPr algn="ctr" fontAlgn="ctr"/>
                      <a:r>
                        <a:rPr lang="es-ES" sz="900" b="0" i="0" u="none" strike="noStrike">
                          <a:solidFill>
                            <a:srgbClr val="000000"/>
                          </a:solidFill>
                          <a:effectLst/>
                          <a:latin typeface="Times New Roman" panose="02020603050405020304" pitchFamily="18" charset="0"/>
                        </a:rPr>
                        <a:t>Csp</a:t>
                      </a:r>
                    </a:p>
                  </a:txBody>
                  <a:tcPr marL="5071" marR="5071" marT="5071" marB="0" anchor="ctr">
                    <a:lnL>
                      <a:noFill/>
                    </a:lnL>
                    <a:lnR>
                      <a:noFill/>
                    </a:lnR>
                    <a:lnT>
                      <a:noFill/>
                    </a:lnT>
                    <a:lnB>
                      <a:noFill/>
                    </a:lnB>
                  </a:tcPr>
                </a:tc>
                <a:tc>
                  <a:txBody>
                    <a:bodyPr/>
                    <a:lstStyle/>
                    <a:p>
                      <a:pPr algn="l" fontAlgn="ctr"/>
                      <a:r>
                        <a:rPr lang="es-ES" sz="900" b="0" i="1" u="none" strike="noStrike" dirty="0">
                          <a:solidFill>
                            <a:srgbClr val="000000"/>
                          </a:solidFill>
                          <a:effectLst/>
                          <a:latin typeface="Times New Roman" panose="02020603050405020304" pitchFamily="18" charset="0"/>
                        </a:rPr>
                        <a:t>Canthidium</a:t>
                      </a:r>
                      <a:r>
                        <a:rPr lang="es-ES" sz="900" b="0" i="0" u="none" strike="noStrike" dirty="0">
                          <a:solidFill>
                            <a:srgbClr val="000000"/>
                          </a:solidFill>
                          <a:effectLst/>
                          <a:latin typeface="Times New Roman" panose="02020603050405020304" pitchFamily="18" charset="0"/>
                        </a:rPr>
                        <a:t> sp1</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06"/>
                  </a:ext>
                </a:extLst>
              </a:tr>
              <a:tr h="131859">
                <a:tc>
                  <a:txBody>
                    <a:bodyPr/>
                    <a:lstStyle/>
                    <a:p>
                      <a:pPr algn="ctr" fontAlgn="ctr"/>
                      <a:r>
                        <a:rPr lang="es-ES" sz="900" b="0" i="0" u="none" strike="noStrike">
                          <a:solidFill>
                            <a:srgbClr val="000000"/>
                          </a:solidFill>
                          <a:effectLst/>
                          <a:latin typeface="Times New Roman" panose="02020603050405020304" pitchFamily="18" charset="0"/>
                        </a:rPr>
                        <a:t>Ct</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Coprophaneus</a:t>
                      </a:r>
                      <a:r>
                        <a:rPr lang="es-ES" sz="900" b="0" i="1" u="none" strike="noStrike" dirty="0">
                          <a:solidFill>
                            <a:srgbClr val="000000"/>
                          </a:solidFill>
                          <a:effectLst/>
                          <a:latin typeface="Times New Roman" panose="02020603050405020304" pitchFamily="18" charset="0"/>
                        </a:rPr>
                        <a:t> </a:t>
                      </a:r>
                      <a:r>
                        <a:rPr lang="es-ES" sz="900" b="0" i="1" u="none" strike="noStrike" dirty="0" err="1">
                          <a:solidFill>
                            <a:srgbClr val="000000"/>
                          </a:solidFill>
                          <a:effectLst/>
                          <a:latin typeface="Times New Roman" panose="02020603050405020304" pitchFamily="18" charset="0"/>
                        </a:rPr>
                        <a:t>telamon</a:t>
                      </a:r>
                      <a:r>
                        <a:rPr lang="es-ES" sz="900" b="0" i="0" u="none" strike="noStrike" dirty="0">
                          <a:solidFill>
                            <a:srgbClr val="000000"/>
                          </a:solidFill>
                          <a:effectLst/>
                          <a:latin typeface="Times New Roman" panose="02020603050405020304" pitchFamily="18" charset="0"/>
                        </a:rPr>
                        <a:t> </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07"/>
                  </a:ext>
                </a:extLst>
              </a:tr>
              <a:tr h="131859">
                <a:tc>
                  <a:txBody>
                    <a:bodyPr/>
                    <a:lstStyle/>
                    <a:p>
                      <a:pPr algn="ctr" fontAlgn="ctr"/>
                      <a:r>
                        <a:rPr lang="es-ES" sz="900" b="0" i="0" u="none" strike="noStrike">
                          <a:solidFill>
                            <a:srgbClr val="000000"/>
                          </a:solidFill>
                          <a:effectLst/>
                          <a:latin typeface="Times New Roman" panose="02020603050405020304" pitchFamily="18" charset="0"/>
                        </a:rPr>
                        <a:t>Da</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Deltochilum</a:t>
                      </a:r>
                      <a:r>
                        <a:rPr lang="es-ES" sz="900" b="0" i="1" u="none" strike="noStrike" dirty="0">
                          <a:solidFill>
                            <a:srgbClr val="000000"/>
                          </a:solidFill>
                          <a:effectLst/>
                          <a:latin typeface="Times New Roman" panose="02020603050405020304" pitchFamily="18" charset="0"/>
                        </a:rPr>
                        <a:t> </a:t>
                      </a:r>
                      <a:r>
                        <a:rPr lang="es-ES" sz="900" b="0" i="1" u="none" strike="noStrike" dirty="0" err="1">
                          <a:solidFill>
                            <a:srgbClr val="000000"/>
                          </a:solidFill>
                          <a:effectLst/>
                          <a:latin typeface="Times New Roman" panose="02020603050405020304" pitchFamily="18" charset="0"/>
                        </a:rPr>
                        <a:t>amazonicum</a:t>
                      </a:r>
                      <a:r>
                        <a:rPr lang="es-ES" sz="900" b="0" i="0" u="none" strike="noStrike" dirty="0">
                          <a:solidFill>
                            <a:srgbClr val="000000"/>
                          </a:solidFill>
                          <a:effectLst/>
                          <a:latin typeface="Times New Roman" panose="02020603050405020304" pitchFamily="18" charset="0"/>
                        </a:rPr>
                        <a:t> </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08"/>
                  </a:ext>
                </a:extLst>
              </a:tr>
              <a:tr h="131859">
                <a:tc>
                  <a:txBody>
                    <a:bodyPr/>
                    <a:lstStyle/>
                    <a:p>
                      <a:pPr algn="ctr" fontAlgn="ctr"/>
                      <a:r>
                        <a:rPr lang="es-ES" sz="900" b="0" i="0" u="none" strike="noStrike">
                          <a:solidFill>
                            <a:srgbClr val="000000"/>
                          </a:solidFill>
                          <a:effectLst/>
                          <a:latin typeface="Times New Roman" panose="02020603050405020304" pitchFamily="18" charset="0"/>
                        </a:rPr>
                        <a:t>Dc</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Deltochilum</a:t>
                      </a:r>
                      <a:r>
                        <a:rPr lang="es-ES" sz="900" b="0" i="1" u="none" strike="noStrike" dirty="0">
                          <a:solidFill>
                            <a:srgbClr val="000000"/>
                          </a:solidFill>
                          <a:effectLst/>
                          <a:latin typeface="Times New Roman" panose="02020603050405020304" pitchFamily="18" charset="0"/>
                        </a:rPr>
                        <a:t> </a:t>
                      </a:r>
                      <a:r>
                        <a:rPr lang="es-ES" sz="900" b="0" i="1" u="none" strike="noStrike" dirty="0" err="1">
                          <a:solidFill>
                            <a:srgbClr val="000000"/>
                          </a:solidFill>
                          <a:effectLst/>
                          <a:latin typeface="Times New Roman" panose="02020603050405020304" pitchFamily="18" charset="0"/>
                        </a:rPr>
                        <a:t>carinatum</a:t>
                      </a:r>
                      <a:r>
                        <a:rPr lang="es-ES" sz="900" b="0" i="0" u="none" strike="noStrike" dirty="0">
                          <a:solidFill>
                            <a:srgbClr val="000000"/>
                          </a:solidFill>
                          <a:effectLst/>
                          <a:latin typeface="Times New Roman" panose="02020603050405020304" pitchFamily="18" charset="0"/>
                        </a:rPr>
                        <a:t> </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09"/>
                  </a:ext>
                </a:extLst>
              </a:tr>
              <a:tr h="131859">
                <a:tc>
                  <a:txBody>
                    <a:bodyPr/>
                    <a:lstStyle/>
                    <a:p>
                      <a:pPr algn="ctr" fontAlgn="ctr"/>
                      <a:r>
                        <a:rPr lang="es-ES" sz="900" b="0" i="0" u="none" strike="noStrike">
                          <a:solidFill>
                            <a:srgbClr val="000000"/>
                          </a:solidFill>
                          <a:effectLst/>
                          <a:latin typeface="Times New Roman" panose="02020603050405020304" pitchFamily="18" charset="0"/>
                        </a:rPr>
                        <a:t>Dh</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Deltochilum</a:t>
                      </a:r>
                      <a:r>
                        <a:rPr lang="es-ES" sz="900" b="0" i="1" u="none" strike="noStrike" dirty="0">
                          <a:solidFill>
                            <a:srgbClr val="000000"/>
                          </a:solidFill>
                          <a:effectLst/>
                          <a:latin typeface="Times New Roman" panose="02020603050405020304" pitchFamily="18" charset="0"/>
                        </a:rPr>
                        <a:t> </a:t>
                      </a:r>
                      <a:r>
                        <a:rPr lang="es-ES" sz="900" b="0" i="1" u="none" strike="noStrike" dirty="0" err="1">
                          <a:solidFill>
                            <a:srgbClr val="000000"/>
                          </a:solidFill>
                          <a:effectLst/>
                          <a:latin typeface="Times New Roman" panose="02020603050405020304" pitchFamily="18" charset="0"/>
                        </a:rPr>
                        <a:t>howdeni</a:t>
                      </a:r>
                      <a:r>
                        <a:rPr lang="es-ES" sz="900" b="0" i="0" u="none" strike="noStrike" dirty="0">
                          <a:solidFill>
                            <a:srgbClr val="000000"/>
                          </a:solidFill>
                          <a:effectLst/>
                          <a:latin typeface="Times New Roman" panose="02020603050405020304" pitchFamily="18" charset="0"/>
                        </a:rPr>
                        <a:t> </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10"/>
                  </a:ext>
                </a:extLst>
              </a:tr>
              <a:tr h="131859">
                <a:tc>
                  <a:txBody>
                    <a:bodyPr/>
                    <a:lstStyle/>
                    <a:p>
                      <a:pPr algn="ctr" fontAlgn="ctr"/>
                      <a:r>
                        <a:rPr lang="es-ES" sz="900" b="0" i="0" u="none" strike="noStrike">
                          <a:solidFill>
                            <a:srgbClr val="000000"/>
                          </a:solidFill>
                          <a:effectLst/>
                          <a:latin typeface="Times New Roman" panose="02020603050405020304" pitchFamily="18" charset="0"/>
                        </a:rPr>
                        <a:t>Dm</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Dichotomius</a:t>
                      </a:r>
                      <a:r>
                        <a:rPr lang="es-ES" sz="900" b="0" i="1" u="none" strike="noStrike" dirty="0">
                          <a:solidFill>
                            <a:srgbClr val="000000"/>
                          </a:solidFill>
                          <a:effectLst/>
                          <a:latin typeface="Times New Roman" panose="02020603050405020304" pitchFamily="18" charset="0"/>
                        </a:rPr>
                        <a:t> </a:t>
                      </a:r>
                      <a:r>
                        <a:rPr lang="es-ES" sz="900" b="0" i="1" u="none" strike="noStrike" dirty="0" err="1">
                          <a:solidFill>
                            <a:srgbClr val="000000"/>
                          </a:solidFill>
                          <a:effectLst/>
                          <a:latin typeface="Times New Roman" panose="02020603050405020304" pitchFamily="18" charset="0"/>
                        </a:rPr>
                        <a:t>mamillatus</a:t>
                      </a:r>
                      <a:r>
                        <a:rPr lang="es-ES" sz="900" b="0" i="0" u="none" strike="noStrike" dirty="0">
                          <a:solidFill>
                            <a:srgbClr val="000000"/>
                          </a:solidFill>
                          <a:effectLst/>
                          <a:latin typeface="Times New Roman" panose="02020603050405020304" pitchFamily="18" charset="0"/>
                        </a:rPr>
                        <a:t> </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11"/>
                  </a:ext>
                </a:extLst>
              </a:tr>
              <a:tr h="131859">
                <a:tc>
                  <a:txBody>
                    <a:bodyPr/>
                    <a:lstStyle/>
                    <a:p>
                      <a:pPr algn="ctr" fontAlgn="ctr"/>
                      <a:r>
                        <a:rPr lang="es-ES" sz="900" b="0" i="0" u="none" strike="noStrike">
                          <a:solidFill>
                            <a:srgbClr val="000000"/>
                          </a:solidFill>
                          <a:effectLst/>
                          <a:latin typeface="Times New Roman" panose="02020603050405020304" pitchFamily="18" charset="0"/>
                        </a:rPr>
                        <a:t>Do</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Dichotomius</a:t>
                      </a:r>
                      <a:r>
                        <a:rPr lang="es-ES" sz="900" b="0" i="1" u="none" strike="noStrike" dirty="0">
                          <a:solidFill>
                            <a:srgbClr val="000000"/>
                          </a:solidFill>
                          <a:effectLst/>
                          <a:latin typeface="Times New Roman" panose="02020603050405020304" pitchFamily="18" charset="0"/>
                        </a:rPr>
                        <a:t> </a:t>
                      </a:r>
                      <a:r>
                        <a:rPr lang="es-ES" sz="900" b="0" i="1" u="none" strike="noStrike" dirty="0" err="1">
                          <a:solidFill>
                            <a:srgbClr val="000000"/>
                          </a:solidFill>
                          <a:effectLst/>
                          <a:latin typeface="Times New Roman" panose="02020603050405020304" pitchFamily="18" charset="0"/>
                        </a:rPr>
                        <a:t>ohausi</a:t>
                      </a:r>
                      <a:r>
                        <a:rPr lang="es-ES" sz="900" b="0" i="0" u="none" strike="noStrike" dirty="0">
                          <a:solidFill>
                            <a:srgbClr val="000000"/>
                          </a:solidFill>
                          <a:effectLst/>
                          <a:latin typeface="Times New Roman" panose="02020603050405020304" pitchFamily="18" charset="0"/>
                        </a:rPr>
                        <a:t> </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12"/>
                  </a:ext>
                </a:extLst>
              </a:tr>
              <a:tr h="131859">
                <a:tc>
                  <a:txBody>
                    <a:bodyPr/>
                    <a:lstStyle/>
                    <a:p>
                      <a:pPr algn="ctr" fontAlgn="ctr"/>
                      <a:r>
                        <a:rPr lang="es-ES" sz="900" b="0" i="0" u="none" strike="noStrike">
                          <a:solidFill>
                            <a:srgbClr val="000000"/>
                          </a:solidFill>
                          <a:effectLst/>
                          <a:latin typeface="Times New Roman" panose="02020603050405020304" pitchFamily="18" charset="0"/>
                        </a:rPr>
                        <a:t>Dp</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Dichotomius</a:t>
                      </a:r>
                      <a:r>
                        <a:rPr lang="es-ES" sz="900" b="0" i="1" u="none" strike="noStrike" dirty="0">
                          <a:solidFill>
                            <a:srgbClr val="000000"/>
                          </a:solidFill>
                          <a:effectLst/>
                          <a:latin typeface="Times New Roman" panose="02020603050405020304" pitchFamily="18" charset="0"/>
                        </a:rPr>
                        <a:t> </a:t>
                      </a:r>
                      <a:r>
                        <a:rPr lang="es-ES" sz="900" b="0" i="1" u="none" strike="noStrike" dirty="0" err="1">
                          <a:solidFill>
                            <a:srgbClr val="000000"/>
                          </a:solidFill>
                          <a:effectLst/>
                          <a:latin typeface="Times New Roman" panose="02020603050405020304" pitchFamily="18" charset="0"/>
                        </a:rPr>
                        <a:t>podalirius</a:t>
                      </a:r>
                      <a:r>
                        <a:rPr lang="es-ES" sz="900" b="0" i="0" u="none" strike="noStrike" dirty="0">
                          <a:solidFill>
                            <a:srgbClr val="000000"/>
                          </a:solidFill>
                          <a:effectLst/>
                          <a:latin typeface="Times New Roman" panose="02020603050405020304" pitchFamily="18" charset="0"/>
                        </a:rPr>
                        <a:t> </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13"/>
                  </a:ext>
                </a:extLst>
              </a:tr>
              <a:tr h="131859">
                <a:tc>
                  <a:txBody>
                    <a:bodyPr/>
                    <a:lstStyle/>
                    <a:p>
                      <a:pPr algn="ctr" fontAlgn="ctr"/>
                      <a:r>
                        <a:rPr lang="es-ES" sz="900" b="0" i="0" u="none" strike="noStrike">
                          <a:solidFill>
                            <a:srgbClr val="000000"/>
                          </a:solidFill>
                          <a:effectLst/>
                          <a:latin typeface="Times New Roman" panose="02020603050405020304" pitchFamily="18" charset="0"/>
                        </a:rPr>
                        <a:t>Dsp</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Dichotomius</a:t>
                      </a:r>
                      <a:r>
                        <a:rPr lang="es-ES" sz="900" b="0" i="0" u="none" strike="noStrike" dirty="0">
                          <a:solidFill>
                            <a:srgbClr val="000000"/>
                          </a:solidFill>
                          <a:effectLst/>
                          <a:latin typeface="Times New Roman" panose="02020603050405020304" pitchFamily="18" charset="0"/>
                        </a:rPr>
                        <a:t> sp1</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14"/>
                  </a:ext>
                </a:extLst>
              </a:tr>
              <a:tr h="131859">
                <a:tc>
                  <a:txBody>
                    <a:bodyPr/>
                    <a:lstStyle/>
                    <a:p>
                      <a:pPr algn="ctr" fontAlgn="ctr"/>
                      <a:r>
                        <a:rPr lang="es-ES" sz="900" b="0" i="0" u="none" strike="noStrike">
                          <a:solidFill>
                            <a:srgbClr val="000000"/>
                          </a:solidFill>
                          <a:effectLst/>
                          <a:latin typeface="Times New Roman" panose="02020603050405020304" pitchFamily="18" charset="0"/>
                        </a:rPr>
                        <a:t>Ea</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Eurysternus</a:t>
                      </a:r>
                      <a:r>
                        <a:rPr lang="es-ES" sz="900" b="0" i="1" u="none" strike="noStrike" dirty="0">
                          <a:solidFill>
                            <a:srgbClr val="000000"/>
                          </a:solidFill>
                          <a:effectLst/>
                          <a:latin typeface="Times New Roman" panose="02020603050405020304" pitchFamily="18" charset="0"/>
                        </a:rPr>
                        <a:t> </a:t>
                      </a:r>
                      <a:r>
                        <a:rPr lang="es-ES" sz="900" b="0" i="1" u="none" strike="noStrike" dirty="0" err="1">
                          <a:solidFill>
                            <a:srgbClr val="000000"/>
                          </a:solidFill>
                          <a:effectLst/>
                          <a:latin typeface="Times New Roman" panose="02020603050405020304" pitchFamily="18" charset="0"/>
                        </a:rPr>
                        <a:t>atrosericus</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15"/>
                  </a:ext>
                </a:extLst>
              </a:tr>
              <a:tr h="131859">
                <a:tc>
                  <a:txBody>
                    <a:bodyPr/>
                    <a:lstStyle/>
                    <a:p>
                      <a:pPr algn="ctr" fontAlgn="ctr"/>
                      <a:r>
                        <a:rPr lang="es-ES" sz="900" b="0" i="0" u="none" strike="noStrike">
                          <a:solidFill>
                            <a:srgbClr val="000000"/>
                          </a:solidFill>
                          <a:effectLst/>
                          <a:latin typeface="Times New Roman" panose="02020603050405020304" pitchFamily="18" charset="0"/>
                        </a:rPr>
                        <a:t>Ef</a:t>
                      </a:r>
                    </a:p>
                  </a:txBody>
                  <a:tcPr marL="5071" marR="5071" marT="5071" marB="0" anchor="ctr">
                    <a:lnL>
                      <a:noFill/>
                    </a:lnL>
                    <a:lnR>
                      <a:noFill/>
                    </a:lnR>
                    <a:lnT>
                      <a:noFill/>
                    </a:lnT>
                    <a:lnB>
                      <a:noFill/>
                    </a:lnB>
                  </a:tcPr>
                </a:tc>
                <a:tc>
                  <a:txBody>
                    <a:bodyPr/>
                    <a:lstStyle/>
                    <a:p>
                      <a:pPr algn="l" fontAlgn="ctr"/>
                      <a:r>
                        <a:rPr lang="es-ES" sz="900" b="0" i="1" u="none" strike="noStrike">
                          <a:solidFill>
                            <a:srgbClr val="000000"/>
                          </a:solidFill>
                          <a:effectLst/>
                          <a:latin typeface="Times New Roman" panose="02020603050405020304" pitchFamily="18" charset="0"/>
                        </a:rPr>
                        <a:t>Eurysternus foedus</a:t>
                      </a:r>
                      <a:r>
                        <a:rPr lang="es-ES" sz="900" b="0" i="0" u="none" strike="noStrike">
                          <a:solidFill>
                            <a:srgbClr val="000000"/>
                          </a:solidFill>
                          <a:effectLst/>
                          <a:latin typeface="Times New Roman" panose="02020603050405020304" pitchFamily="18" charset="0"/>
                        </a:rPr>
                        <a:t> </a:t>
                      </a:r>
                      <a:endParaRPr lang="es-ES" sz="900" b="0" i="1" u="none" strike="noStrike">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16"/>
                  </a:ext>
                </a:extLst>
              </a:tr>
              <a:tr h="131859">
                <a:tc>
                  <a:txBody>
                    <a:bodyPr/>
                    <a:lstStyle/>
                    <a:p>
                      <a:pPr algn="ctr" fontAlgn="ctr"/>
                      <a:r>
                        <a:rPr lang="es-ES" sz="900" b="0" i="0" u="none" strike="noStrike">
                          <a:solidFill>
                            <a:srgbClr val="000000"/>
                          </a:solidFill>
                          <a:effectLst/>
                          <a:latin typeface="Times New Roman" panose="02020603050405020304" pitchFamily="18" charset="0"/>
                        </a:rPr>
                        <a:t>Ep</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Eurysternus</a:t>
                      </a:r>
                      <a:r>
                        <a:rPr lang="es-ES" sz="900" b="0" i="1" u="none" strike="noStrike" dirty="0">
                          <a:solidFill>
                            <a:srgbClr val="000000"/>
                          </a:solidFill>
                          <a:effectLst/>
                          <a:latin typeface="Times New Roman" panose="02020603050405020304" pitchFamily="18" charset="0"/>
                        </a:rPr>
                        <a:t> </a:t>
                      </a:r>
                      <a:r>
                        <a:rPr lang="es-ES" sz="900" b="0" i="1" u="none" strike="noStrike" dirty="0" err="1">
                          <a:solidFill>
                            <a:srgbClr val="000000"/>
                          </a:solidFill>
                          <a:effectLst/>
                          <a:latin typeface="Times New Roman" panose="02020603050405020304" pitchFamily="18" charset="0"/>
                        </a:rPr>
                        <a:t>plebejus</a:t>
                      </a:r>
                      <a:r>
                        <a:rPr lang="es-ES" sz="900" b="0" i="0" u="none" strike="noStrike" dirty="0">
                          <a:solidFill>
                            <a:srgbClr val="000000"/>
                          </a:solidFill>
                          <a:effectLst/>
                          <a:latin typeface="Times New Roman" panose="02020603050405020304" pitchFamily="18" charset="0"/>
                        </a:rPr>
                        <a:t> </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17"/>
                  </a:ext>
                </a:extLst>
              </a:tr>
              <a:tr h="131859">
                <a:tc>
                  <a:txBody>
                    <a:bodyPr/>
                    <a:lstStyle/>
                    <a:p>
                      <a:pPr algn="ctr" fontAlgn="ctr"/>
                      <a:r>
                        <a:rPr lang="es-ES" sz="900" b="0" i="0" u="none" strike="noStrike">
                          <a:solidFill>
                            <a:srgbClr val="000000"/>
                          </a:solidFill>
                          <a:effectLst/>
                          <a:latin typeface="Times New Roman" panose="02020603050405020304" pitchFamily="18" charset="0"/>
                        </a:rPr>
                        <a:t>Es</a:t>
                      </a:r>
                    </a:p>
                  </a:txBody>
                  <a:tcPr marL="5071" marR="5071" marT="5071" marB="0" anchor="ctr">
                    <a:lnL>
                      <a:noFill/>
                    </a:lnL>
                    <a:lnR>
                      <a:noFill/>
                    </a:lnR>
                    <a:lnT>
                      <a:noFill/>
                    </a:lnT>
                    <a:lnB>
                      <a:noFill/>
                    </a:lnB>
                  </a:tcPr>
                </a:tc>
                <a:tc>
                  <a:txBody>
                    <a:bodyPr/>
                    <a:lstStyle/>
                    <a:p>
                      <a:pPr algn="l" fontAlgn="ctr"/>
                      <a:r>
                        <a:rPr lang="es-ES" sz="900" b="0" i="1" u="none" strike="noStrike">
                          <a:solidFill>
                            <a:srgbClr val="000000"/>
                          </a:solidFill>
                          <a:effectLst/>
                          <a:latin typeface="Times New Roman" panose="02020603050405020304" pitchFamily="18" charset="0"/>
                        </a:rPr>
                        <a:t>Eurysternus squamosus</a:t>
                      </a:r>
                    </a:p>
                  </a:txBody>
                  <a:tcPr marL="5071" marR="5071" marT="5071" marB="0" anchor="ctr">
                    <a:lnL>
                      <a:noFill/>
                    </a:lnL>
                    <a:lnR>
                      <a:noFill/>
                    </a:lnR>
                    <a:lnT>
                      <a:noFill/>
                    </a:lnT>
                    <a:lnB>
                      <a:noFill/>
                    </a:lnB>
                  </a:tcPr>
                </a:tc>
                <a:extLst>
                  <a:ext uri="{0D108BD9-81ED-4DB2-BD59-A6C34878D82A}">
                    <a16:rowId xmlns="" xmlns:a16="http://schemas.microsoft.com/office/drawing/2014/main" val="10018"/>
                  </a:ext>
                </a:extLst>
              </a:tr>
              <a:tr h="131859">
                <a:tc>
                  <a:txBody>
                    <a:bodyPr/>
                    <a:lstStyle/>
                    <a:p>
                      <a:pPr algn="ctr" fontAlgn="ctr"/>
                      <a:r>
                        <a:rPr lang="es-ES" sz="900" b="0" i="0" u="none" strike="noStrike">
                          <a:solidFill>
                            <a:srgbClr val="000000"/>
                          </a:solidFill>
                          <a:effectLst/>
                          <a:latin typeface="Times New Roman" panose="02020603050405020304" pitchFamily="18" charset="0"/>
                        </a:rPr>
                        <a:t>Ew</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Eurysternus</a:t>
                      </a:r>
                      <a:r>
                        <a:rPr lang="es-ES" sz="900" b="0" i="1" u="none" strike="noStrike" dirty="0">
                          <a:solidFill>
                            <a:srgbClr val="000000"/>
                          </a:solidFill>
                          <a:effectLst/>
                          <a:latin typeface="Times New Roman" panose="02020603050405020304" pitchFamily="18" charset="0"/>
                        </a:rPr>
                        <a:t> </a:t>
                      </a:r>
                      <a:r>
                        <a:rPr lang="es-ES" sz="900" b="0" i="1" u="none" strike="noStrike" dirty="0" err="1">
                          <a:solidFill>
                            <a:srgbClr val="000000"/>
                          </a:solidFill>
                          <a:effectLst/>
                          <a:latin typeface="Times New Roman" panose="02020603050405020304" pitchFamily="18" charset="0"/>
                        </a:rPr>
                        <a:t>wittmerorum</a:t>
                      </a:r>
                      <a:r>
                        <a:rPr lang="es-ES" sz="900" b="0" i="0" u="none" strike="noStrike" dirty="0">
                          <a:solidFill>
                            <a:srgbClr val="000000"/>
                          </a:solidFill>
                          <a:effectLst/>
                          <a:latin typeface="Times New Roman" panose="02020603050405020304" pitchFamily="18" charset="0"/>
                        </a:rPr>
                        <a:t> </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19"/>
                  </a:ext>
                </a:extLst>
              </a:tr>
              <a:tr h="131859">
                <a:tc>
                  <a:txBody>
                    <a:bodyPr/>
                    <a:lstStyle/>
                    <a:p>
                      <a:pPr algn="ctr" fontAlgn="ctr"/>
                      <a:r>
                        <a:rPr lang="es-ES" sz="900" b="0" i="0" u="none" strike="noStrike">
                          <a:solidFill>
                            <a:srgbClr val="000000"/>
                          </a:solidFill>
                          <a:effectLst/>
                          <a:latin typeface="Times New Roman" panose="02020603050405020304" pitchFamily="18" charset="0"/>
                        </a:rPr>
                        <a:t>Ma</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Malagoniella</a:t>
                      </a:r>
                      <a:r>
                        <a:rPr lang="es-ES" sz="900" b="0" i="1" u="none" strike="noStrike" dirty="0">
                          <a:solidFill>
                            <a:srgbClr val="000000"/>
                          </a:solidFill>
                          <a:effectLst/>
                          <a:latin typeface="Times New Roman" panose="02020603050405020304" pitchFamily="18" charset="0"/>
                        </a:rPr>
                        <a:t> </a:t>
                      </a:r>
                      <a:r>
                        <a:rPr lang="es-ES" sz="900" b="0" i="1" u="none" strike="noStrike" dirty="0" err="1">
                          <a:solidFill>
                            <a:srgbClr val="000000"/>
                          </a:solidFill>
                          <a:effectLst/>
                          <a:latin typeface="Times New Roman" panose="02020603050405020304" pitchFamily="18" charset="0"/>
                        </a:rPr>
                        <a:t>astyanax</a:t>
                      </a:r>
                      <a:r>
                        <a:rPr lang="es-ES" sz="900" b="0" i="0" u="none" strike="noStrike" dirty="0">
                          <a:solidFill>
                            <a:srgbClr val="000000"/>
                          </a:solidFill>
                          <a:effectLst/>
                          <a:latin typeface="Times New Roman" panose="02020603050405020304" pitchFamily="18" charset="0"/>
                        </a:rPr>
                        <a:t> </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20"/>
                  </a:ext>
                </a:extLst>
              </a:tr>
              <a:tr h="131859">
                <a:tc>
                  <a:txBody>
                    <a:bodyPr/>
                    <a:lstStyle/>
                    <a:p>
                      <a:pPr algn="ctr" fontAlgn="ctr"/>
                      <a:r>
                        <a:rPr lang="es-ES" sz="900" b="0" i="0" u="none" strike="noStrike">
                          <a:solidFill>
                            <a:srgbClr val="000000"/>
                          </a:solidFill>
                          <a:effectLst/>
                          <a:latin typeface="Times New Roman" panose="02020603050405020304" pitchFamily="18" charset="0"/>
                        </a:rPr>
                        <a:t>Oc</a:t>
                      </a:r>
                    </a:p>
                  </a:txBody>
                  <a:tcPr marL="5071" marR="5071" marT="5071" marB="0" anchor="ctr">
                    <a:lnL>
                      <a:noFill/>
                    </a:lnL>
                    <a:lnR>
                      <a:noFill/>
                    </a:lnR>
                    <a:lnT>
                      <a:noFill/>
                    </a:lnT>
                    <a:lnB>
                      <a:noFill/>
                    </a:lnB>
                  </a:tcPr>
                </a:tc>
                <a:tc>
                  <a:txBody>
                    <a:bodyPr/>
                    <a:lstStyle/>
                    <a:p>
                      <a:pPr algn="l" fontAlgn="ctr"/>
                      <a:r>
                        <a:rPr lang="es-ES" sz="900" b="0" i="1" u="none" strike="noStrike">
                          <a:solidFill>
                            <a:srgbClr val="000000"/>
                          </a:solidFill>
                          <a:effectLst/>
                          <a:latin typeface="Times New Roman" panose="02020603050405020304" pitchFamily="18" charset="0"/>
                        </a:rPr>
                        <a:t>Oxysternon conspicillatum</a:t>
                      </a:r>
                      <a:r>
                        <a:rPr lang="es-ES" sz="900" b="0" i="0" u="none" strike="noStrike">
                          <a:solidFill>
                            <a:srgbClr val="000000"/>
                          </a:solidFill>
                          <a:effectLst/>
                          <a:latin typeface="Times New Roman" panose="02020603050405020304" pitchFamily="18" charset="0"/>
                        </a:rPr>
                        <a:t> </a:t>
                      </a:r>
                      <a:endParaRPr lang="es-ES" sz="900" b="0" i="1" u="none" strike="noStrike">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21"/>
                  </a:ext>
                </a:extLst>
              </a:tr>
              <a:tr h="131859">
                <a:tc>
                  <a:txBody>
                    <a:bodyPr/>
                    <a:lstStyle/>
                    <a:p>
                      <a:pPr algn="ctr" fontAlgn="ctr"/>
                      <a:r>
                        <a:rPr lang="es-ES" sz="900" b="0" i="0" u="none" strike="noStrike">
                          <a:solidFill>
                            <a:srgbClr val="000000"/>
                          </a:solidFill>
                          <a:effectLst/>
                          <a:latin typeface="Times New Roman" panose="02020603050405020304" pitchFamily="18" charset="0"/>
                        </a:rPr>
                        <a:t>Oha</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Onthophagus</a:t>
                      </a:r>
                      <a:r>
                        <a:rPr lang="es-ES" sz="900" b="0" i="1" u="none" strike="noStrike" dirty="0">
                          <a:solidFill>
                            <a:srgbClr val="000000"/>
                          </a:solidFill>
                          <a:effectLst/>
                          <a:latin typeface="Times New Roman" panose="02020603050405020304" pitchFamily="18" charset="0"/>
                        </a:rPr>
                        <a:t> </a:t>
                      </a:r>
                      <a:r>
                        <a:rPr lang="es-ES" sz="900" b="0" i="1" u="none" strike="noStrike" dirty="0" err="1">
                          <a:solidFill>
                            <a:srgbClr val="000000"/>
                          </a:solidFill>
                          <a:effectLst/>
                          <a:latin typeface="Times New Roman" panose="02020603050405020304" pitchFamily="18" charset="0"/>
                        </a:rPr>
                        <a:t>haematopus</a:t>
                      </a:r>
                      <a:r>
                        <a:rPr lang="es-ES" sz="900" b="0" i="0" u="none" strike="noStrike" dirty="0">
                          <a:solidFill>
                            <a:srgbClr val="000000"/>
                          </a:solidFill>
                          <a:effectLst/>
                          <a:latin typeface="Times New Roman" panose="02020603050405020304" pitchFamily="18" charset="0"/>
                        </a:rPr>
                        <a:t> </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22"/>
                  </a:ext>
                </a:extLst>
              </a:tr>
              <a:tr h="131859">
                <a:tc>
                  <a:txBody>
                    <a:bodyPr/>
                    <a:lstStyle/>
                    <a:p>
                      <a:pPr algn="ctr" fontAlgn="ctr"/>
                      <a:r>
                        <a:rPr lang="es-ES" sz="900" b="0" i="0" u="none" strike="noStrike">
                          <a:solidFill>
                            <a:srgbClr val="000000"/>
                          </a:solidFill>
                          <a:effectLst/>
                          <a:latin typeface="Times New Roman" panose="02020603050405020304" pitchFamily="18" charset="0"/>
                        </a:rPr>
                        <a:t>Ohi</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Onthophagus</a:t>
                      </a:r>
                      <a:r>
                        <a:rPr lang="es-ES" sz="900" b="0" i="1" u="none" strike="noStrike" dirty="0">
                          <a:solidFill>
                            <a:srgbClr val="000000"/>
                          </a:solidFill>
                          <a:effectLst/>
                          <a:latin typeface="Times New Roman" panose="02020603050405020304" pitchFamily="18" charset="0"/>
                        </a:rPr>
                        <a:t> </a:t>
                      </a:r>
                      <a:r>
                        <a:rPr lang="es-ES" sz="900" b="0" i="1" u="none" strike="noStrike" dirty="0" err="1">
                          <a:solidFill>
                            <a:srgbClr val="000000"/>
                          </a:solidFill>
                          <a:effectLst/>
                          <a:latin typeface="Times New Roman" panose="02020603050405020304" pitchFamily="18" charset="0"/>
                        </a:rPr>
                        <a:t>hircus</a:t>
                      </a:r>
                      <a:r>
                        <a:rPr lang="es-ES" sz="900" b="0" i="0" u="none" strike="noStrike" dirty="0">
                          <a:solidFill>
                            <a:srgbClr val="000000"/>
                          </a:solidFill>
                          <a:effectLst/>
                          <a:latin typeface="Times New Roman" panose="02020603050405020304" pitchFamily="18" charset="0"/>
                        </a:rPr>
                        <a:t> </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23"/>
                  </a:ext>
                </a:extLst>
              </a:tr>
              <a:tr h="131859">
                <a:tc>
                  <a:txBody>
                    <a:bodyPr/>
                    <a:lstStyle/>
                    <a:p>
                      <a:pPr algn="ctr" fontAlgn="ctr"/>
                      <a:r>
                        <a:rPr lang="es-ES" sz="900" b="0" i="0" u="none" strike="noStrike">
                          <a:solidFill>
                            <a:srgbClr val="000000"/>
                          </a:solidFill>
                          <a:effectLst/>
                          <a:latin typeface="Times New Roman" panose="02020603050405020304" pitchFamily="18" charset="0"/>
                        </a:rPr>
                        <a:t>Om</a:t>
                      </a:r>
                    </a:p>
                  </a:txBody>
                  <a:tcPr marL="5071" marR="5071" marT="5071" marB="0" anchor="ctr">
                    <a:lnL>
                      <a:noFill/>
                    </a:lnL>
                    <a:lnR>
                      <a:noFill/>
                    </a:lnR>
                    <a:lnT>
                      <a:noFill/>
                    </a:lnT>
                    <a:lnB>
                      <a:noFill/>
                    </a:lnB>
                  </a:tcPr>
                </a:tc>
                <a:tc>
                  <a:txBody>
                    <a:bodyPr/>
                    <a:lstStyle/>
                    <a:p>
                      <a:pPr algn="l" fontAlgn="ctr"/>
                      <a:r>
                        <a:rPr lang="es-ES" sz="900" b="0" i="1" u="none" strike="noStrike">
                          <a:solidFill>
                            <a:srgbClr val="000000"/>
                          </a:solidFill>
                          <a:effectLst/>
                          <a:latin typeface="Times New Roman" panose="02020603050405020304" pitchFamily="18" charset="0"/>
                        </a:rPr>
                        <a:t>Onthophagus marginicollis</a:t>
                      </a:r>
                      <a:r>
                        <a:rPr lang="es-ES" sz="900" b="0" i="0" u="none" strike="noStrike">
                          <a:solidFill>
                            <a:srgbClr val="000000"/>
                          </a:solidFill>
                          <a:effectLst/>
                          <a:latin typeface="Times New Roman" panose="02020603050405020304" pitchFamily="18" charset="0"/>
                        </a:rPr>
                        <a:t> </a:t>
                      </a:r>
                      <a:endParaRPr lang="es-ES" sz="900" b="0" i="1" u="none" strike="noStrike">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24"/>
                  </a:ext>
                </a:extLst>
              </a:tr>
              <a:tr h="131859">
                <a:tc>
                  <a:txBody>
                    <a:bodyPr/>
                    <a:lstStyle/>
                    <a:p>
                      <a:pPr algn="ctr" fontAlgn="ctr"/>
                      <a:r>
                        <a:rPr lang="es-ES" sz="900" b="0" i="0" u="none" strike="noStrike">
                          <a:solidFill>
                            <a:srgbClr val="000000"/>
                          </a:solidFill>
                          <a:effectLst/>
                          <a:latin typeface="Times New Roman" panose="02020603050405020304" pitchFamily="18" charset="0"/>
                        </a:rPr>
                        <a:t>Oon</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Onthophagus</a:t>
                      </a:r>
                      <a:r>
                        <a:rPr lang="es-ES" sz="900" b="0" i="1" u="none" strike="noStrike" dirty="0">
                          <a:solidFill>
                            <a:srgbClr val="000000"/>
                          </a:solidFill>
                          <a:effectLst/>
                          <a:latin typeface="Times New Roman" panose="02020603050405020304" pitchFamily="18" charset="0"/>
                        </a:rPr>
                        <a:t> </a:t>
                      </a:r>
                      <a:r>
                        <a:rPr lang="es-ES" sz="900" b="0" i="1" u="none" strike="noStrike" dirty="0" err="1">
                          <a:solidFill>
                            <a:srgbClr val="000000"/>
                          </a:solidFill>
                          <a:effectLst/>
                          <a:latin typeface="Times New Roman" panose="02020603050405020304" pitchFamily="18" charset="0"/>
                        </a:rPr>
                        <a:t>onore</a:t>
                      </a:r>
                      <a:r>
                        <a:rPr lang="es-ES" sz="900" b="0" i="0" u="none" strike="noStrike" dirty="0">
                          <a:solidFill>
                            <a:srgbClr val="000000"/>
                          </a:solidFill>
                          <a:effectLst/>
                          <a:latin typeface="Times New Roman" panose="02020603050405020304" pitchFamily="18" charset="0"/>
                        </a:rPr>
                        <a:t> </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25"/>
                  </a:ext>
                </a:extLst>
              </a:tr>
              <a:tr h="131859">
                <a:tc>
                  <a:txBody>
                    <a:bodyPr/>
                    <a:lstStyle/>
                    <a:p>
                      <a:pPr algn="ctr" fontAlgn="ctr"/>
                      <a:r>
                        <a:rPr lang="es-ES" sz="900" b="0" i="0" u="none" strike="noStrike">
                          <a:solidFill>
                            <a:srgbClr val="000000"/>
                          </a:solidFill>
                          <a:effectLst/>
                          <a:latin typeface="Times New Roman" panose="02020603050405020304" pitchFamily="18" charset="0"/>
                        </a:rPr>
                        <a:t>Oos</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Onthophagus</a:t>
                      </a:r>
                      <a:r>
                        <a:rPr lang="es-ES" sz="900" b="0" i="1" u="none" strike="noStrike" dirty="0">
                          <a:solidFill>
                            <a:srgbClr val="000000"/>
                          </a:solidFill>
                          <a:effectLst/>
                          <a:latin typeface="Times New Roman" panose="02020603050405020304" pitchFamily="18" charset="0"/>
                        </a:rPr>
                        <a:t> </a:t>
                      </a:r>
                      <a:r>
                        <a:rPr lang="es-ES" sz="900" b="0" i="1" u="none" strike="noStrike" dirty="0" err="1">
                          <a:solidFill>
                            <a:srgbClr val="000000"/>
                          </a:solidFill>
                          <a:effectLst/>
                          <a:latin typeface="Times New Roman" panose="02020603050405020304" pitchFamily="18" charset="0"/>
                        </a:rPr>
                        <a:t>osculatii</a:t>
                      </a:r>
                      <a:r>
                        <a:rPr lang="es-ES" sz="900" b="0" i="0" u="none" strike="noStrike" dirty="0">
                          <a:solidFill>
                            <a:srgbClr val="000000"/>
                          </a:solidFill>
                          <a:effectLst/>
                          <a:latin typeface="Times New Roman" panose="02020603050405020304" pitchFamily="18" charset="0"/>
                        </a:rPr>
                        <a:t> </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26"/>
                  </a:ext>
                </a:extLst>
              </a:tr>
              <a:tr h="131859">
                <a:tc>
                  <a:txBody>
                    <a:bodyPr/>
                    <a:lstStyle/>
                    <a:p>
                      <a:pPr algn="ctr" fontAlgn="ctr"/>
                      <a:r>
                        <a:rPr lang="es-ES" sz="900" b="0" i="0" u="none" strike="noStrike">
                          <a:solidFill>
                            <a:srgbClr val="000000"/>
                          </a:solidFill>
                          <a:effectLst/>
                          <a:latin typeface="Times New Roman" panose="02020603050405020304" pitchFamily="18" charset="0"/>
                        </a:rPr>
                        <a:t>Os</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Ontherus</a:t>
                      </a:r>
                      <a:r>
                        <a:rPr lang="es-ES" sz="900" b="0" i="1" u="none" strike="noStrike" dirty="0">
                          <a:solidFill>
                            <a:srgbClr val="000000"/>
                          </a:solidFill>
                          <a:effectLst/>
                          <a:latin typeface="Times New Roman" panose="02020603050405020304" pitchFamily="18" charset="0"/>
                        </a:rPr>
                        <a:t> </a:t>
                      </a:r>
                      <a:r>
                        <a:rPr lang="es-ES" sz="900" b="0" i="1" u="none" strike="noStrike" dirty="0" err="1">
                          <a:solidFill>
                            <a:srgbClr val="000000"/>
                          </a:solidFill>
                          <a:effectLst/>
                          <a:latin typeface="Times New Roman" panose="02020603050405020304" pitchFamily="18" charset="0"/>
                        </a:rPr>
                        <a:t>sulcatur</a:t>
                      </a:r>
                      <a:r>
                        <a:rPr lang="es-ES" sz="900" b="0" i="0" u="none" strike="noStrike" dirty="0">
                          <a:solidFill>
                            <a:srgbClr val="000000"/>
                          </a:solidFill>
                          <a:effectLst/>
                          <a:latin typeface="Times New Roman" panose="02020603050405020304" pitchFamily="18" charset="0"/>
                        </a:rPr>
                        <a:t> </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27"/>
                  </a:ext>
                </a:extLst>
              </a:tr>
              <a:tr h="131859">
                <a:tc>
                  <a:txBody>
                    <a:bodyPr/>
                    <a:lstStyle/>
                    <a:p>
                      <a:pPr algn="ctr" fontAlgn="ctr"/>
                      <a:r>
                        <a:rPr lang="es-ES" sz="900" b="0" i="0" u="none" strike="noStrike">
                          <a:solidFill>
                            <a:srgbClr val="000000"/>
                          </a:solidFill>
                          <a:effectLst/>
                          <a:latin typeface="Times New Roman" panose="02020603050405020304" pitchFamily="18" charset="0"/>
                        </a:rPr>
                        <a:t>Osi</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Oxysternon</a:t>
                      </a:r>
                      <a:r>
                        <a:rPr lang="es-ES" sz="900" b="0" i="1" u="none" strike="noStrike" dirty="0">
                          <a:solidFill>
                            <a:srgbClr val="000000"/>
                          </a:solidFill>
                          <a:effectLst/>
                          <a:latin typeface="Times New Roman" panose="02020603050405020304" pitchFamily="18" charset="0"/>
                        </a:rPr>
                        <a:t> </a:t>
                      </a:r>
                      <a:r>
                        <a:rPr lang="es-ES" sz="900" b="0" i="1" u="none" strike="noStrike" dirty="0" err="1">
                          <a:solidFill>
                            <a:srgbClr val="000000"/>
                          </a:solidFill>
                          <a:effectLst/>
                          <a:latin typeface="Times New Roman" panose="02020603050405020304" pitchFamily="18" charset="0"/>
                        </a:rPr>
                        <a:t>silenus</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28"/>
                  </a:ext>
                </a:extLst>
              </a:tr>
              <a:tr h="131859">
                <a:tc>
                  <a:txBody>
                    <a:bodyPr/>
                    <a:lstStyle/>
                    <a:p>
                      <a:pPr algn="ctr" fontAlgn="ctr"/>
                      <a:r>
                        <a:rPr lang="es-ES" sz="900" b="0" i="0" u="none" strike="noStrike">
                          <a:solidFill>
                            <a:srgbClr val="000000"/>
                          </a:solidFill>
                          <a:effectLst/>
                          <a:latin typeface="Times New Roman" panose="02020603050405020304" pitchFamily="18" charset="0"/>
                        </a:rPr>
                        <a:t>Ox</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Onthophagus</a:t>
                      </a:r>
                      <a:r>
                        <a:rPr lang="es-ES" sz="900" b="0" i="1" u="none" strike="noStrike" dirty="0">
                          <a:solidFill>
                            <a:srgbClr val="000000"/>
                          </a:solidFill>
                          <a:effectLst/>
                          <a:latin typeface="Times New Roman" panose="02020603050405020304" pitchFamily="18" charset="0"/>
                        </a:rPr>
                        <a:t> </a:t>
                      </a:r>
                      <a:r>
                        <a:rPr lang="es-ES" sz="900" b="0" i="1" u="none" strike="noStrike" dirty="0" err="1">
                          <a:solidFill>
                            <a:srgbClr val="000000"/>
                          </a:solidFill>
                          <a:effectLst/>
                          <a:latin typeface="Times New Roman" panose="02020603050405020304" pitchFamily="18" charset="0"/>
                        </a:rPr>
                        <a:t>xanthomerus</a:t>
                      </a:r>
                      <a:r>
                        <a:rPr lang="es-ES" sz="900" b="0" i="0" u="none" strike="noStrike" dirty="0">
                          <a:solidFill>
                            <a:srgbClr val="000000"/>
                          </a:solidFill>
                          <a:effectLst/>
                          <a:latin typeface="Times New Roman" panose="02020603050405020304" pitchFamily="18" charset="0"/>
                        </a:rPr>
                        <a:t> </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29"/>
                  </a:ext>
                </a:extLst>
              </a:tr>
              <a:tr h="131859">
                <a:tc>
                  <a:txBody>
                    <a:bodyPr/>
                    <a:lstStyle/>
                    <a:p>
                      <a:pPr algn="ctr" fontAlgn="ctr"/>
                      <a:r>
                        <a:rPr lang="es-ES" sz="900" b="0" i="0" u="none" strike="noStrike">
                          <a:solidFill>
                            <a:srgbClr val="000000"/>
                          </a:solidFill>
                          <a:effectLst/>
                          <a:latin typeface="Times New Roman" panose="02020603050405020304" pitchFamily="18" charset="0"/>
                        </a:rPr>
                        <a:t>Pch</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Phaneus</a:t>
                      </a:r>
                      <a:r>
                        <a:rPr lang="es-ES" sz="900" b="0" i="1" u="none" strike="noStrike" dirty="0">
                          <a:solidFill>
                            <a:srgbClr val="000000"/>
                          </a:solidFill>
                          <a:effectLst/>
                          <a:latin typeface="Times New Roman" panose="02020603050405020304" pitchFamily="18" charset="0"/>
                        </a:rPr>
                        <a:t> </a:t>
                      </a:r>
                      <a:r>
                        <a:rPr lang="es-ES" sz="900" b="0" i="1" u="none" strike="noStrike" dirty="0" err="1">
                          <a:solidFill>
                            <a:srgbClr val="000000"/>
                          </a:solidFill>
                          <a:effectLst/>
                          <a:latin typeface="Times New Roman" panose="02020603050405020304" pitchFamily="18" charset="0"/>
                        </a:rPr>
                        <a:t>chalcomelas</a:t>
                      </a:r>
                      <a:r>
                        <a:rPr lang="es-ES" sz="900" b="0" i="1" u="none" strike="noStrike" dirty="0">
                          <a:solidFill>
                            <a:srgbClr val="000000"/>
                          </a:solidFill>
                          <a:effectLst/>
                          <a:latin typeface="Times New Roman" panose="02020603050405020304" pitchFamily="18" charset="0"/>
                        </a:rPr>
                        <a:t> </a:t>
                      </a:r>
                    </a:p>
                  </a:txBody>
                  <a:tcPr marL="5071" marR="5071" marT="5071" marB="0" anchor="ctr">
                    <a:lnL>
                      <a:noFill/>
                    </a:lnL>
                    <a:lnR>
                      <a:noFill/>
                    </a:lnR>
                    <a:lnT>
                      <a:noFill/>
                    </a:lnT>
                    <a:lnB>
                      <a:noFill/>
                    </a:lnB>
                  </a:tcPr>
                </a:tc>
                <a:extLst>
                  <a:ext uri="{0D108BD9-81ED-4DB2-BD59-A6C34878D82A}">
                    <a16:rowId xmlns="" xmlns:a16="http://schemas.microsoft.com/office/drawing/2014/main" val="10030"/>
                  </a:ext>
                </a:extLst>
              </a:tr>
              <a:tr h="131859">
                <a:tc>
                  <a:txBody>
                    <a:bodyPr/>
                    <a:lstStyle/>
                    <a:p>
                      <a:pPr algn="ctr" fontAlgn="ctr"/>
                      <a:r>
                        <a:rPr lang="es-ES" sz="900" b="0" i="0" u="none" strike="noStrike">
                          <a:solidFill>
                            <a:srgbClr val="000000"/>
                          </a:solidFill>
                          <a:effectLst/>
                          <a:latin typeface="Times New Roman" panose="02020603050405020304" pitchFamily="18" charset="0"/>
                        </a:rPr>
                        <a:t>Sm</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Scyballocanthon</a:t>
                      </a:r>
                      <a:r>
                        <a:rPr lang="es-ES" sz="900" b="0" i="1" u="none" strike="noStrike" dirty="0">
                          <a:solidFill>
                            <a:srgbClr val="000000"/>
                          </a:solidFill>
                          <a:effectLst/>
                          <a:latin typeface="Times New Roman" panose="02020603050405020304" pitchFamily="18" charset="0"/>
                        </a:rPr>
                        <a:t> </a:t>
                      </a:r>
                      <a:r>
                        <a:rPr lang="es-ES" sz="900" b="0" i="1" u="none" strike="noStrike" dirty="0" err="1">
                          <a:solidFill>
                            <a:srgbClr val="000000"/>
                          </a:solidFill>
                          <a:effectLst/>
                          <a:latin typeface="Times New Roman" panose="02020603050405020304" pitchFamily="18" charset="0"/>
                        </a:rPr>
                        <a:t>macullatus</a:t>
                      </a:r>
                      <a:r>
                        <a:rPr lang="es-ES" sz="900" b="0" i="0" u="none" strike="noStrike" dirty="0">
                          <a:solidFill>
                            <a:srgbClr val="000000"/>
                          </a:solidFill>
                          <a:effectLst/>
                          <a:latin typeface="Times New Roman" panose="02020603050405020304" pitchFamily="18" charset="0"/>
                        </a:rPr>
                        <a:t> </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31"/>
                  </a:ext>
                </a:extLst>
              </a:tr>
              <a:tr h="131859">
                <a:tc>
                  <a:txBody>
                    <a:bodyPr/>
                    <a:lstStyle/>
                    <a:p>
                      <a:pPr algn="ctr" fontAlgn="ctr"/>
                      <a:r>
                        <a:rPr lang="es-ES" sz="900" b="0" i="0" u="none" strike="noStrike">
                          <a:solidFill>
                            <a:srgbClr val="000000"/>
                          </a:solidFill>
                          <a:effectLst/>
                          <a:latin typeface="Times New Roman" panose="02020603050405020304" pitchFamily="18" charset="0"/>
                        </a:rPr>
                        <a:t>Usp</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Uroxys</a:t>
                      </a:r>
                      <a:r>
                        <a:rPr lang="es-ES" sz="900" b="0" i="0" u="none" strike="noStrike" dirty="0">
                          <a:solidFill>
                            <a:srgbClr val="000000"/>
                          </a:solidFill>
                          <a:effectLst/>
                          <a:latin typeface="Times New Roman" panose="02020603050405020304" pitchFamily="18" charset="0"/>
                        </a:rPr>
                        <a:t> sp1</a:t>
                      </a:r>
                    </a:p>
                  </a:txBody>
                  <a:tcPr marL="5071" marR="5071" marT="5071" marB="0" anchor="ctr">
                    <a:lnL>
                      <a:noFill/>
                    </a:lnL>
                    <a:lnR>
                      <a:noFill/>
                    </a:lnR>
                    <a:lnT>
                      <a:noFill/>
                    </a:lnT>
                    <a:lnB>
                      <a:noFill/>
                    </a:lnB>
                  </a:tcPr>
                </a:tc>
                <a:extLst>
                  <a:ext uri="{0D108BD9-81ED-4DB2-BD59-A6C34878D82A}">
                    <a16:rowId xmlns="" xmlns:a16="http://schemas.microsoft.com/office/drawing/2014/main" val="10032"/>
                  </a:ext>
                </a:extLst>
              </a:tr>
            </a:tbl>
          </a:graphicData>
        </a:graphic>
      </p:graphicFrame>
      <p:sp>
        <p:nvSpPr>
          <p:cNvPr id="17" name="CuadroTexto 16"/>
          <p:cNvSpPr txBox="1"/>
          <p:nvPr/>
        </p:nvSpPr>
        <p:spPr>
          <a:xfrm>
            <a:off x="1043608" y="1321023"/>
            <a:ext cx="558166" cy="307777"/>
          </a:xfrm>
          <a:prstGeom prst="rect">
            <a:avLst/>
          </a:prstGeom>
          <a:noFill/>
        </p:spPr>
        <p:txBody>
          <a:bodyPr wrap="none" rtlCol="0">
            <a:spAutoFit/>
          </a:bodyPr>
          <a:lstStyle/>
          <a:p>
            <a:r>
              <a:rPr lang="es-ES" sz="1400" dirty="0">
                <a:solidFill>
                  <a:srgbClr val="FF0000"/>
                </a:solidFill>
                <a:latin typeface="Times New Roman" panose="02020603050405020304" pitchFamily="18" charset="0"/>
                <a:cs typeface="Times New Roman" panose="02020603050405020304" pitchFamily="18" charset="0"/>
              </a:rPr>
              <a:t>33 %</a:t>
            </a:r>
          </a:p>
        </p:txBody>
      </p:sp>
      <p:sp>
        <p:nvSpPr>
          <p:cNvPr id="19" name="CuadroTexto 18"/>
          <p:cNvSpPr txBox="1"/>
          <p:nvPr/>
        </p:nvSpPr>
        <p:spPr>
          <a:xfrm>
            <a:off x="2500428" y="2172734"/>
            <a:ext cx="558166" cy="307777"/>
          </a:xfrm>
          <a:prstGeom prst="rect">
            <a:avLst/>
          </a:prstGeom>
          <a:noFill/>
        </p:spPr>
        <p:txBody>
          <a:bodyPr wrap="none" rtlCol="0">
            <a:spAutoFit/>
          </a:bodyPr>
          <a:lstStyle/>
          <a:p>
            <a:r>
              <a:rPr lang="es-ES" sz="1400" dirty="0">
                <a:solidFill>
                  <a:srgbClr val="FF0000"/>
                </a:solidFill>
                <a:latin typeface="Times New Roman" panose="02020603050405020304" pitchFamily="18" charset="0"/>
                <a:cs typeface="Times New Roman" panose="02020603050405020304" pitchFamily="18" charset="0"/>
              </a:rPr>
              <a:t>40 %</a:t>
            </a:r>
          </a:p>
        </p:txBody>
      </p:sp>
      <p:sp>
        <p:nvSpPr>
          <p:cNvPr id="20" name="CuadroTexto 19"/>
          <p:cNvSpPr txBox="1"/>
          <p:nvPr/>
        </p:nvSpPr>
        <p:spPr>
          <a:xfrm>
            <a:off x="3923928" y="1834951"/>
            <a:ext cx="558166" cy="307777"/>
          </a:xfrm>
          <a:prstGeom prst="rect">
            <a:avLst/>
          </a:prstGeom>
          <a:noFill/>
        </p:spPr>
        <p:txBody>
          <a:bodyPr wrap="none" rtlCol="0">
            <a:spAutoFit/>
          </a:bodyPr>
          <a:lstStyle/>
          <a:p>
            <a:r>
              <a:rPr lang="es-ES" sz="1400" dirty="0">
                <a:solidFill>
                  <a:srgbClr val="FF0000"/>
                </a:solidFill>
                <a:latin typeface="Times New Roman" panose="02020603050405020304" pitchFamily="18" charset="0"/>
                <a:cs typeface="Times New Roman" panose="02020603050405020304" pitchFamily="18" charset="0"/>
              </a:rPr>
              <a:t>84 %</a:t>
            </a:r>
          </a:p>
        </p:txBody>
      </p:sp>
      <p:sp>
        <p:nvSpPr>
          <p:cNvPr id="21" name="CuadroTexto 20"/>
          <p:cNvSpPr txBox="1"/>
          <p:nvPr/>
        </p:nvSpPr>
        <p:spPr>
          <a:xfrm>
            <a:off x="5409041" y="2164236"/>
            <a:ext cx="558166" cy="307777"/>
          </a:xfrm>
          <a:prstGeom prst="rect">
            <a:avLst/>
          </a:prstGeom>
          <a:noFill/>
        </p:spPr>
        <p:txBody>
          <a:bodyPr wrap="none" rtlCol="0">
            <a:spAutoFit/>
          </a:bodyPr>
          <a:lstStyle/>
          <a:p>
            <a:r>
              <a:rPr lang="es-ES" sz="1400" dirty="0">
                <a:solidFill>
                  <a:srgbClr val="FF0000"/>
                </a:solidFill>
                <a:latin typeface="Times New Roman" panose="02020603050405020304" pitchFamily="18" charset="0"/>
                <a:cs typeface="Times New Roman" panose="02020603050405020304" pitchFamily="18" charset="0"/>
              </a:rPr>
              <a:t>33 %</a:t>
            </a:r>
          </a:p>
        </p:txBody>
      </p:sp>
      <p:sp>
        <p:nvSpPr>
          <p:cNvPr id="22" name="Rectángulo 21"/>
          <p:cNvSpPr/>
          <p:nvPr/>
        </p:nvSpPr>
        <p:spPr>
          <a:xfrm>
            <a:off x="107504" y="554873"/>
            <a:ext cx="9036050" cy="307777"/>
          </a:xfrm>
          <a:prstGeom prst="rect">
            <a:avLst/>
          </a:prstGeom>
        </p:spPr>
        <p:txBody>
          <a:bodyPr wrap="square">
            <a:spAutoFit/>
          </a:bodyPr>
          <a:lstStyle/>
          <a:p>
            <a:r>
              <a:rPr lang="es-EC" sz="1400" b="1" dirty="0">
                <a:latin typeface="Times New Roman" panose="02020603050405020304" pitchFamily="18" charset="0"/>
                <a:cs typeface="Times New Roman" panose="02020603050405020304" pitchFamily="18" charset="0"/>
              </a:rPr>
              <a:t>CURVAS DE RANGO-ABUNDANCIA</a:t>
            </a:r>
          </a:p>
        </p:txBody>
      </p:sp>
    </p:spTree>
    <p:extLst>
      <p:ext uri="{BB962C8B-B14F-4D97-AF65-F5344CB8AC3E}">
        <p14:creationId xmlns:p14="http://schemas.microsoft.com/office/powerpoint/2010/main" val="2193134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411760" y="44450"/>
            <a:ext cx="6552729" cy="648246"/>
          </a:xfrm>
        </p:spPr>
        <p:txBody>
          <a:bodyPr/>
          <a:lstStyle/>
          <a:p>
            <a:pPr>
              <a:defRPr/>
            </a:pPr>
            <a:r>
              <a:rPr lang="es-EC" sz="2800" dirty="0">
                <a:solidFill>
                  <a:srgbClr val="336600"/>
                </a:solidFill>
                <a:latin typeface="Times New Roman" pitchFamily="18" charset="0"/>
                <a:cs typeface="Times New Roman" pitchFamily="18" charset="0"/>
              </a:rPr>
              <a:t>CONTENIDO DE LA EXPOSICIÓN</a:t>
            </a:r>
          </a:p>
        </p:txBody>
      </p:sp>
      <p:pic>
        <p:nvPicPr>
          <p:cNvPr id="4099" name="3 Image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1800" y="5949950"/>
            <a:ext cx="2254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4 Rectángulo"/>
          <p:cNvSpPr>
            <a:spLocks noChangeArrowheads="1"/>
          </p:cNvSpPr>
          <p:nvPr/>
        </p:nvSpPr>
        <p:spPr bwMode="auto">
          <a:xfrm>
            <a:off x="1403648" y="1052736"/>
            <a:ext cx="4608512"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lgn="just">
              <a:buFont typeface="Arial" charset="0"/>
              <a:buChar char="•"/>
            </a:pPr>
            <a:r>
              <a:rPr lang="es-ES" sz="2000" dirty="0">
                <a:latin typeface="Times New Roman" pitchFamily="18" charset="0"/>
                <a:cs typeface="Times New Roman" pitchFamily="18" charset="0"/>
              </a:rPr>
              <a:t>Introducción</a:t>
            </a:r>
          </a:p>
          <a:p>
            <a:pPr algn="just"/>
            <a:endParaRPr lang="es-ES" sz="2000" dirty="0">
              <a:latin typeface="Times New Roman" pitchFamily="18" charset="0"/>
              <a:cs typeface="Times New Roman" pitchFamily="18" charset="0"/>
            </a:endParaRPr>
          </a:p>
          <a:p>
            <a:pPr marL="285750" indent="-285750" algn="just">
              <a:buFont typeface="Arial" charset="0"/>
              <a:buChar char="•"/>
            </a:pPr>
            <a:r>
              <a:rPr lang="es-ES" sz="2000" dirty="0">
                <a:latin typeface="Times New Roman" pitchFamily="18" charset="0"/>
                <a:cs typeface="Times New Roman" pitchFamily="18" charset="0"/>
              </a:rPr>
              <a:t>Objetivos</a:t>
            </a:r>
          </a:p>
          <a:p>
            <a:pPr algn="just"/>
            <a:endParaRPr lang="es-ES" sz="2000" dirty="0">
              <a:latin typeface="Times New Roman" pitchFamily="18" charset="0"/>
              <a:cs typeface="Times New Roman" pitchFamily="18" charset="0"/>
            </a:endParaRPr>
          </a:p>
          <a:p>
            <a:pPr marL="285750" indent="-285750" algn="just">
              <a:buFont typeface="Arial" charset="0"/>
              <a:buChar char="•"/>
            </a:pPr>
            <a:r>
              <a:rPr lang="es-ES" sz="2000" dirty="0">
                <a:latin typeface="Times New Roman" pitchFamily="18" charset="0"/>
                <a:cs typeface="Times New Roman" pitchFamily="18" charset="0"/>
              </a:rPr>
              <a:t>Metodología</a:t>
            </a:r>
          </a:p>
          <a:p>
            <a:pPr marL="285750" indent="-285750" algn="just">
              <a:buFont typeface="Arial" charset="0"/>
              <a:buChar char="•"/>
            </a:pPr>
            <a:endParaRPr lang="es-ES" sz="2000" dirty="0">
              <a:latin typeface="Times New Roman" pitchFamily="18" charset="0"/>
              <a:cs typeface="Times New Roman" pitchFamily="18" charset="0"/>
            </a:endParaRPr>
          </a:p>
          <a:p>
            <a:pPr marL="285750" indent="-285750" algn="just">
              <a:buFont typeface="Arial" charset="0"/>
              <a:buChar char="•"/>
            </a:pPr>
            <a:r>
              <a:rPr lang="es-ES" sz="2000" dirty="0">
                <a:latin typeface="Times New Roman" pitchFamily="18" charset="0"/>
                <a:cs typeface="Times New Roman" pitchFamily="18" charset="0"/>
              </a:rPr>
              <a:t>Resultados y discusión</a:t>
            </a:r>
          </a:p>
          <a:p>
            <a:pPr marL="285750" indent="-285750" algn="just">
              <a:buFont typeface="Arial" charset="0"/>
              <a:buChar char="•"/>
            </a:pPr>
            <a:endParaRPr lang="es-ES" sz="2000" dirty="0">
              <a:latin typeface="Times New Roman" pitchFamily="18" charset="0"/>
              <a:cs typeface="Times New Roman" pitchFamily="18" charset="0"/>
            </a:endParaRPr>
          </a:p>
          <a:p>
            <a:pPr marL="285750" indent="-285750" algn="just">
              <a:buFont typeface="Arial" charset="0"/>
              <a:buChar char="•"/>
            </a:pPr>
            <a:r>
              <a:rPr lang="es-ES" sz="2000" dirty="0">
                <a:latin typeface="Times New Roman" pitchFamily="18" charset="0"/>
                <a:cs typeface="Times New Roman" pitchFamily="18" charset="0"/>
              </a:rPr>
              <a:t>Conclusiones</a:t>
            </a:r>
          </a:p>
          <a:p>
            <a:pPr marL="285750" indent="-285750" algn="just">
              <a:buFont typeface="Arial" charset="0"/>
              <a:buChar char="•"/>
            </a:pPr>
            <a:endParaRPr lang="es-ES" sz="2000" dirty="0">
              <a:latin typeface="Times New Roman" pitchFamily="18" charset="0"/>
              <a:cs typeface="Times New Roman" pitchFamily="18" charset="0"/>
            </a:endParaRPr>
          </a:p>
          <a:p>
            <a:pPr marL="285750" indent="-285750" algn="just">
              <a:buFont typeface="Arial" charset="0"/>
              <a:buChar char="•"/>
            </a:pPr>
            <a:r>
              <a:rPr lang="es-ES" sz="2000" dirty="0">
                <a:latin typeface="Times New Roman" pitchFamily="18" charset="0"/>
                <a:cs typeface="Times New Roman" pitchFamily="18" charset="0"/>
              </a:rPr>
              <a:t>Recomendaciones</a:t>
            </a:r>
          </a:p>
          <a:p>
            <a:pPr marL="285750" indent="-285750" algn="just">
              <a:buFont typeface="Arial" charset="0"/>
              <a:buChar char="•"/>
            </a:pPr>
            <a:endParaRPr lang="es-ES" dirty="0">
              <a:latin typeface="Times New Roman" pitchFamily="18" charset="0"/>
              <a:cs typeface="Times New Roman"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p:cNvPicPr/>
          <p:nvPr/>
        </p:nvPicPr>
        <p:blipFill>
          <a:blip r:embed="rId2">
            <a:extLst>
              <a:ext uri="{28A0092B-C50C-407E-A947-70E740481C1C}">
                <a14:useLocalDpi xmlns:a14="http://schemas.microsoft.com/office/drawing/2010/main" val="0"/>
              </a:ext>
            </a:extLst>
          </a:blip>
          <a:srcRect/>
          <a:stretch>
            <a:fillRect/>
          </a:stretch>
        </p:blipFill>
        <p:spPr bwMode="auto">
          <a:xfrm>
            <a:off x="683568" y="954001"/>
            <a:ext cx="5167965" cy="4752528"/>
          </a:xfrm>
          <a:prstGeom prst="rect">
            <a:avLst/>
          </a:prstGeom>
          <a:noFill/>
        </p:spPr>
      </p:pic>
      <p:sp>
        <p:nvSpPr>
          <p:cNvPr id="2" name="1 Título"/>
          <p:cNvSpPr>
            <a:spLocks noGrp="1"/>
          </p:cNvSpPr>
          <p:nvPr>
            <p:ph type="title"/>
          </p:nvPr>
        </p:nvSpPr>
        <p:spPr>
          <a:xfrm>
            <a:off x="3923928" y="44450"/>
            <a:ext cx="5017159" cy="733472"/>
          </a:xfrm>
        </p:spPr>
        <p:txBody>
          <a:bodyPr/>
          <a:lstStyle/>
          <a:p>
            <a:pPr>
              <a:defRPr/>
            </a:pPr>
            <a:r>
              <a:rPr lang="es-EC" sz="2800" dirty="0">
                <a:solidFill>
                  <a:srgbClr val="336600"/>
                </a:solidFill>
                <a:latin typeface="Times New Roman" pitchFamily="18" charset="0"/>
                <a:cs typeface="Times New Roman" pitchFamily="18" charset="0"/>
              </a:rPr>
              <a:t>RESULTADOS</a:t>
            </a:r>
          </a:p>
        </p:txBody>
      </p:sp>
      <p:pic>
        <p:nvPicPr>
          <p:cNvPr id="20483" name="3 Image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81800" y="5949950"/>
            <a:ext cx="2254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p:cNvSpPr/>
          <p:nvPr/>
        </p:nvSpPr>
        <p:spPr>
          <a:xfrm>
            <a:off x="0" y="5664807"/>
            <a:ext cx="6516216" cy="461665"/>
          </a:xfrm>
          <a:prstGeom prst="rect">
            <a:avLst/>
          </a:prstGeom>
        </p:spPr>
        <p:txBody>
          <a:bodyPr wrap="square">
            <a:spAutoFit/>
          </a:bodyPr>
          <a:lstStyle/>
          <a:p>
            <a:pPr marL="180340" marR="180340" algn="ctr">
              <a:spcAft>
                <a:spcPts val="1000"/>
              </a:spcAft>
            </a:pPr>
            <a:r>
              <a:rPr lang="es-EC" sz="1200" b="1" i="1" dirty="0">
                <a:latin typeface="Times New Roman" panose="02020603050405020304" pitchFamily="18" charset="0"/>
                <a:ea typeface="Arial" panose="020B0604020202020204" pitchFamily="34" charset="0"/>
              </a:rPr>
              <a:t>Figura 4 </a:t>
            </a:r>
            <a:r>
              <a:rPr lang="es-EC" sz="1200" dirty="0">
                <a:latin typeface="Times New Roman" panose="02020603050405020304" pitchFamily="18" charset="0"/>
                <a:ea typeface="Arial" panose="020B0604020202020204" pitchFamily="34" charset="0"/>
              </a:rPr>
              <a:t>Curvas rango abundancia para los cebos utilizados para atrapar Scarabaeinae. A=agrícola, TA= agrosistema palma africana. C=carroña, E=estiércol, F= fruta</a:t>
            </a:r>
            <a:endParaRPr lang="es-ES" sz="900" i="1" dirty="0">
              <a:effectLst/>
              <a:latin typeface="Arial" panose="020B0604020202020204" pitchFamily="34" charset="0"/>
              <a:ea typeface="Arial" panose="020B0604020202020204" pitchFamily="34" charset="0"/>
            </a:endParaRPr>
          </a:p>
        </p:txBody>
      </p:sp>
      <p:sp>
        <p:nvSpPr>
          <p:cNvPr id="4" name="Elipse 3"/>
          <p:cNvSpPr/>
          <p:nvPr/>
        </p:nvSpPr>
        <p:spPr>
          <a:xfrm>
            <a:off x="1441148" y="1664208"/>
            <a:ext cx="288032" cy="288032"/>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Elipse 13"/>
          <p:cNvSpPr/>
          <p:nvPr/>
        </p:nvSpPr>
        <p:spPr>
          <a:xfrm>
            <a:off x="2800022" y="1772005"/>
            <a:ext cx="288032" cy="288032"/>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Elipse 14"/>
          <p:cNvSpPr/>
          <p:nvPr/>
        </p:nvSpPr>
        <p:spPr>
          <a:xfrm>
            <a:off x="4483382" y="1435942"/>
            <a:ext cx="288032" cy="288032"/>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7" name="Tabla 6"/>
          <p:cNvGraphicFramePr>
            <a:graphicFrameLocks noGrp="1"/>
          </p:cNvGraphicFramePr>
          <p:nvPr/>
        </p:nvGraphicFramePr>
        <p:xfrm>
          <a:off x="6672327" y="811384"/>
          <a:ext cx="2111634" cy="4693623"/>
        </p:xfrm>
        <a:graphic>
          <a:graphicData uri="http://schemas.openxmlformats.org/drawingml/2006/table">
            <a:tbl>
              <a:tblPr/>
              <a:tblGrid>
                <a:gridCol w="623435">
                  <a:extLst>
                    <a:ext uri="{9D8B030D-6E8A-4147-A177-3AD203B41FA5}">
                      <a16:colId xmlns="" xmlns:a16="http://schemas.microsoft.com/office/drawing/2014/main" val="20000"/>
                    </a:ext>
                  </a:extLst>
                </a:gridCol>
                <a:gridCol w="1488199">
                  <a:extLst>
                    <a:ext uri="{9D8B030D-6E8A-4147-A177-3AD203B41FA5}">
                      <a16:colId xmlns="" xmlns:a16="http://schemas.microsoft.com/office/drawing/2014/main" val="20001"/>
                    </a:ext>
                  </a:extLst>
                </a:gridCol>
              </a:tblGrid>
              <a:tr h="131859">
                <a:tc>
                  <a:txBody>
                    <a:bodyPr/>
                    <a:lstStyle/>
                    <a:p>
                      <a:pPr algn="ctr" fontAlgn="b"/>
                      <a:r>
                        <a:rPr lang="es-ES" sz="900" b="1" i="0" u="none" strike="noStrike" dirty="0">
                          <a:solidFill>
                            <a:srgbClr val="000000"/>
                          </a:solidFill>
                          <a:effectLst/>
                          <a:latin typeface="Times New Roman" panose="02020603050405020304" pitchFamily="18" charset="0"/>
                        </a:rPr>
                        <a:t>Abreviatura</a:t>
                      </a:r>
                    </a:p>
                  </a:txBody>
                  <a:tcPr marL="5071" marR="5071" marT="5071" marB="0" anchor="b">
                    <a:lnL>
                      <a:noFill/>
                    </a:lnL>
                    <a:lnR>
                      <a:noFill/>
                    </a:lnR>
                    <a:lnT>
                      <a:noFill/>
                    </a:lnT>
                    <a:lnB>
                      <a:noFill/>
                    </a:lnB>
                  </a:tcPr>
                </a:tc>
                <a:tc>
                  <a:txBody>
                    <a:bodyPr/>
                    <a:lstStyle/>
                    <a:p>
                      <a:pPr algn="ctr" fontAlgn="b"/>
                      <a:r>
                        <a:rPr lang="es-ES" sz="900" b="1" i="0" u="none" strike="noStrike" dirty="0">
                          <a:solidFill>
                            <a:srgbClr val="000000"/>
                          </a:solidFill>
                          <a:effectLst/>
                          <a:latin typeface="Times New Roman" panose="02020603050405020304" pitchFamily="18" charset="0"/>
                        </a:rPr>
                        <a:t>Especie</a:t>
                      </a:r>
                    </a:p>
                  </a:txBody>
                  <a:tcPr marL="5071" marR="5071" marT="5071" marB="0" anchor="b">
                    <a:lnL>
                      <a:noFill/>
                    </a:lnL>
                    <a:lnR>
                      <a:noFill/>
                    </a:lnR>
                    <a:lnT>
                      <a:noFill/>
                    </a:lnT>
                    <a:lnB>
                      <a:noFill/>
                    </a:lnB>
                  </a:tcPr>
                </a:tc>
                <a:extLst>
                  <a:ext uri="{0D108BD9-81ED-4DB2-BD59-A6C34878D82A}">
                    <a16:rowId xmlns="" xmlns:a16="http://schemas.microsoft.com/office/drawing/2014/main" val="10000"/>
                  </a:ext>
                </a:extLst>
              </a:tr>
              <a:tr h="131859">
                <a:tc>
                  <a:txBody>
                    <a:bodyPr/>
                    <a:lstStyle/>
                    <a:p>
                      <a:pPr algn="ctr" fontAlgn="ctr"/>
                      <a:r>
                        <a:rPr lang="es-ES" sz="900" b="0" i="0" u="none" strike="noStrike">
                          <a:solidFill>
                            <a:srgbClr val="000000"/>
                          </a:solidFill>
                          <a:effectLst/>
                          <a:latin typeface="Times New Roman" panose="02020603050405020304" pitchFamily="18" charset="0"/>
                        </a:rPr>
                        <a:t>Cae</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Canthon</a:t>
                      </a:r>
                      <a:r>
                        <a:rPr lang="es-ES" sz="900" b="0" i="1" u="none" strike="noStrike" dirty="0">
                          <a:solidFill>
                            <a:srgbClr val="000000"/>
                          </a:solidFill>
                          <a:effectLst/>
                          <a:latin typeface="Times New Roman" panose="02020603050405020304" pitchFamily="18" charset="0"/>
                        </a:rPr>
                        <a:t> </a:t>
                      </a:r>
                      <a:r>
                        <a:rPr lang="es-ES" sz="900" b="0" i="1" u="none" strike="noStrike" dirty="0" err="1">
                          <a:solidFill>
                            <a:srgbClr val="000000"/>
                          </a:solidFill>
                          <a:effectLst/>
                          <a:latin typeface="Times New Roman" panose="02020603050405020304" pitchFamily="18" charset="0"/>
                        </a:rPr>
                        <a:t>aequinoctialis</a:t>
                      </a:r>
                      <a:r>
                        <a:rPr lang="es-ES" sz="900" b="0" i="0" u="none" strike="noStrike" dirty="0">
                          <a:solidFill>
                            <a:srgbClr val="000000"/>
                          </a:solidFill>
                          <a:effectLst/>
                          <a:latin typeface="Times New Roman" panose="02020603050405020304" pitchFamily="18" charset="0"/>
                        </a:rPr>
                        <a:t> </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01"/>
                  </a:ext>
                </a:extLst>
              </a:tr>
              <a:tr h="131859">
                <a:tc>
                  <a:txBody>
                    <a:bodyPr/>
                    <a:lstStyle/>
                    <a:p>
                      <a:pPr algn="ctr" fontAlgn="ctr"/>
                      <a:r>
                        <a:rPr lang="es-ES" sz="900" b="0" i="0" u="none" strike="noStrike">
                          <a:solidFill>
                            <a:srgbClr val="000000"/>
                          </a:solidFill>
                          <a:effectLst/>
                          <a:latin typeface="Times New Roman" panose="02020603050405020304" pitchFamily="18" charset="0"/>
                        </a:rPr>
                        <a:t>Cau</a:t>
                      </a:r>
                    </a:p>
                  </a:txBody>
                  <a:tcPr marL="5071" marR="5071" marT="5071" marB="0" anchor="ctr">
                    <a:lnL>
                      <a:noFill/>
                    </a:lnL>
                    <a:lnR>
                      <a:noFill/>
                    </a:lnR>
                    <a:lnT>
                      <a:noFill/>
                    </a:lnT>
                    <a:lnB>
                      <a:noFill/>
                    </a:lnB>
                  </a:tcPr>
                </a:tc>
                <a:tc>
                  <a:txBody>
                    <a:bodyPr/>
                    <a:lstStyle/>
                    <a:p>
                      <a:pPr algn="l" fontAlgn="ctr"/>
                      <a:r>
                        <a:rPr lang="es-ES" sz="900" b="0" i="1" u="none" strike="noStrike" dirty="0">
                          <a:solidFill>
                            <a:srgbClr val="000000"/>
                          </a:solidFill>
                          <a:effectLst/>
                          <a:latin typeface="Times New Roman" panose="02020603050405020304" pitchFamily="18" charset="0"/>
                        </a:rPr>
                        <a:t>Canthidium </a:t>
                      </a:r>
                      <a:r>
                        <a:rPr lang="es-ES" sz="900" b="0" i="1" u="none" strike="noStrike" dirty="0" err="1">
                          <a:solidFill>
                            <a:srgbClr val="000000"/>
                          </a:solidFill>
                          <a:effectLst/>
                          <a:latin typeface="Times New Roman" panose="02020603050405020304" pitchFamily="18" charset="0"/>
                        </a:rPr>
                        <a:t>aurifex</a:t>
                      </a:r>
                      <a:r>
                        <a:rPr lang="es-ES" sz="900" b="0" i="0" u="none" strike="noStrike" dirty="0">
                          <a:solidFill>
                            <a:srgbClr val="000000"/>
                          </a:solidFill>
                          <a:effectLst/>
                          <a:latin typeface="Times New Roman" panose="02020603050405020304" pitchFamily="18" charset="0"/>
                        </a:rPr>
                        <a:t> </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02"/>
                  </a:ext>
                </a:extLst>
              </a:tr>
              <a:tr h="131859">
                <a:tc>
                  <a:txBody>
                    <a:bodyPr/>
                    <a:lstStyle/>
                    <a:p>
                      <a:pPr algn="ctr" fontAlgn="ctr"/>
                      <a:r>
                        <a:rPr lang="es-ES" sz="900" b="0" i="0" u="none" strike="noStrike">
                          <a:solidFill>
                            <a:srgbClr val="000000"/>
                          </a:solidFill>
                          <a:effectLst/>
                          <a:latin typeface="Times New Roman" panose="02020603050405020304" pitchFamily="18" charset="0"/>
                        </a:rPr>
                        <a:t>Cl</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Canthon</a:t>
                      </a:r>
                      <a:r>
                        <a:rPr lang="es-ES" sz="900" b="0" i="1" u="none" strike="noStrike" dirty="0">
                          <a:solidFill>
                            <a:srgbClr val="000000"/>
                          </a:solidFill>
                          <a:effectLst/>
                          <a:latin typeface="Times New Roman" panose="02020603050405020304" pitchFamily="18" charset="0"/>
                        </a:rPr>
                        <a:t> </a:t>
                      </a:r>
                      <a:r>
                        <a:rPr lang="es-ES" sz="900" b="0" i="1" u="none" strike="noStrike" dirty="0" err="1">
                          <a:solidFill>
                            <a:srgbClr val="000000"/>
                          </a:solidFill>
                          <a:effectLst/>
                          <a:latin typeface="Times New Roman" panose="02020603050405020304" pitchFamily="18" charset="0"/>
                        </a:rPr>
                        <a:t>luteicoliis</a:t>
                      </a:r>
                      <a:r>
                        <a:rPr lang="es-ES" sz="900" b="0" i="0" u="none" strike="noStrike" dirty="0">
                          <a:solidFill>
                            <a:srgbClr val="000000"/>
                          </a:solidFill>
                          <a:effectLst/>
                          <a:latin typeface="Times New Roman" panose="02020603050405020304" pitchFamily="18" charset="0"/>
                        </a:rPr>
                        <a:t> </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03"/>
                  </a:ext>
                </a:extLst>
              </a:tr>
              <a:tr h="131859">
                <a:tc>
                  <a:txBody>
                    <a:bodyPr/>
                    <a:lstStyle/>
                    <a:p>
                      <a:pPr algn="ctr" fontAlgn="ctr"/>
                      <a:r>
                        <a:rPr lang="es-ES" sz="900" b="0" i="0" u="none" strike="noStrike">
                          <a:solidFill>
                            <a:srgbClr val="000000"/>
                          </a:solidFill>
                          <a:effectLst/>
                          <a:latin typeface="Times New Roman" panose="02020603050405020304" pitchFamily="18" charset="0"/>
                        </a:rPr>
                        <a:t>Co</a:t>
                      </a:r>
                    </a:p>
                  </a:txBody>
                  <a:tcPr marL="5071" marR="5071" marT="5071" marB="0" anchor="ctr">
                    <a:lnL>
                      <a:noFill/>
                    </a:lnL>
                    <a:lnR>
                      <a:noFill/>
                    </a:lnR>
                    <a:lnT>
                      <a:noFill/>
                    </a:lnT>
                    <a:lnB>
                      <a:noFill/>
                    </a:lnB>
                  </a:tcPr>
                </a:tc>
                <a:tc>
                  <a:txBody>
                    <a:bodyPr/>
                    <a:lstStyle/>
                    <a:p>
                      <a:pPr algn="l" fontAlgn="ctr"/>
                      <a:r>
                        <a:rPr lang="es-ES" sz="900" b="0" i="1" u="none" strike="noStrike" dirty="0">
                          <a:solidFill>
                            <a:srgbClr val="000000"/>
                          </a:solidFill>
                          <a:effectLst/>
                          <a:latin typeface="Times New Roman" panose="02020603050405020304" pitchFamily="18" charset="0"/>
                        </a:rPr>
                        <a:t>Canthidium </a:t>
                      </a:r>
                      <a:r>
                        <a:rPr lang="es-ES" sz="900" b="0" i="1" u="none" strike="noStrike" dirty="0" err="1">
                          <a:solidFill>
                            <a:srgbClr val="000000"/>
                          </a:solidFill>
                          <a:effectLst/>
                          <a:latin typeface="Times New Roman" panose="02020603050405020304" pitchFamily="18" charset="0"/>
                        </a:rPr>
                        <a:t>onitoides</a:t>
                      </a:r>
                      <a:r>
                        <a:rPr lang="es-ES" sz="900" b="0" i="0" u="none" strike="noStrike" dirty="0">
                          <a:solidFill>
                            <a:srgbClr val="000000"/>
                          </a:solidFill>
                          <a:effectLst/>
                          <a:latin typeface="Times New Roman" panose="02020603050405020304" pitchFamily="18" charset="0"/>
                        </a:rPr>
                        <a:t> </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04"/>
                  </a:ext>
                </a:extLst>
              </a:tr>
              <a:tr h="131859">
                <a:tc>
                  <a:txBody>
                    <a:bodyPr/>
                    <a:lstStyle/>
                    <a:p>
                      <a:pPr algn="ctr" fontAlgn="ctr"/>
                      <a:r>
                        <a:rPr lang="es-ES" sz="900" b="0" i="0" u="none" strike="noStrike">
                          <a:solidFill>
                            <a:srgbClr val="000000"/>
                          </a:solidFill>
                          <a:effectLst/>
                          <a:latin typeface="Times New Roman" panose="02020603050405020304" pitchFamily="18" charset="0"/>
                        </a:rPr>
                        <a:t>Cr</a:t>
                      </a:r>
                    </a:p>
                  </a:txBody>
                  <a:tcPr marL="5071" marR="5071" marT="5071" marB="0" anchor="ctr">
                    <a:lnL>
                      <a:noFill/>
                    </a:lnL>
                    <a:lnR>
                      <a:noFill/>
                    </a:lnR>
                    <a:lnT>
                      <a:noFill/>
                    </a:lnT>
                    <a:lnB>
                      <a:noFill/>
                    </a:lnB>
                  </a:tcPr>
                </a:tc>
                <a:tc>
                  <a:txBody>
                    <a:bodyPr/>
                    <a:lstStyle/>
                    <a:p>
                      <a:pPr algn="l" fontAlgn="ctr"/>
                      <a:r>
                        <a:rPr lang="es-ES" sz="900" b="0" i="1" u="none" strike="noStrike" dirty="0">
                          <a:solidFill>
                            <a:srgbClr val="000000"/>
                          </a:solidFill>
                          <a:effectLst/>
                          <a:latin typeface="Times New Roman" panose="02020603050405020304" pitchFamily="18" charset="0"/>
                        </a:rPr>
                        <a:t>Canthidium </a:t>
                      </a:r>
                      <a:r>
                        <a:rPr lang="es-ES" sz="900" b="0" i="1" u="none" strike="noStrike" dirty="0" err="1">
                          <a:solidFill>
                            <a:srgbClr val="000000"/>
                          </a:solidFill>
                          <a:effectLst/>
                          <a:latin typeface="Times New Roman" panose="02020603050405020304" pitchFamily="18" charset="0"/>
                        </a:rPr>
                        <a:t>cf</a:t>
                      </a:r>
                      <a:r>
                        <a:rPr lang="es-ES" sz="900" b="0" i="1" u="none" strike="noStrike" dirty="0">
                          <a:solidFill>
                            <a:srgbClr val="000000"/>
                          </a:solidFill>
                          <a:effectLst/>
                          <a:latin typeface="Times New Roman" panose="02020603050405020304" pitchFamily="18" charset="0"/>
                        </a:rPr>
                        <a:t> </a:t>
                      </a:r>
                      <a:r>
                        <a:rPr lang="es-ES" sz="900" b="0" i="1" u="none" strike="noStrike" dirty="0" err="1">
                          <a:solidFill>
                            <a:srgbClr val="000000"/>
                          </a:solidFill>
                          <a:effectLst/>
                          <a:latin typeface="Times New Roman" panose="02020603050405020304" pitchFamily="18" charset="0"/>
                        </a:rPr>
                        <a:t>rufinum</a:t>
                      </a:r>
                      <a:r>
                        <a:rPr lang="es-ES" sz="900" b="0" i="1" u="none" strike="noStrike" dirty="0">
                          <a:solidFill>
                            <a:srgbClr val="000000"/>
                          </a:solidFill>
                          <a:effectLst/>
                          <a:latin typeface="Times New Roman" panose="02020603050405020304" pitchFamily="18" charset="0"/>
                        </a:rPr>
                        <a:t> </a:t>
                      </a:r>
                    </a:p>
                  </a:txBody>
                  <a:tcPr marL="5071" marR="5071" marT="5071" marB="0" anchor="ctr">
                    <a:lnL>
                      <a:noFill/>
                    </a:lnL>
                    <a:lnR>
                      <a:noFill/>
                    </a:lnR>
                    <a:lnT>
                      <a:noFill/>
                    </a:lnT>
                    <a:lnB>
                      <a:noFill/>
                    </a:lnB>
                  </a:tcPr>
                </a:tc>
                <a:extLst>
                  <a:ext uri="{0D108BD9-81ED-4DB2-BD59-A6C34878D82A}">
                    <a16:rowId xmlns="" xmlns:a16="http://schemas.microsoft.com/office/drawing/2014/main" val="10005"/>
                  </a:ext>
                </a:extLst>
              </a:tr>
              <a:tr h="131859">
                <a:tc>
                  <a:txBody>
                    <a:bodyPr/>
                    <a:lstStyle/>
                    <a:p>
                      <a:pPr algn="ctr" fontAlgn="ctr"/>
                      <a:r>
                        <a:rPr lang="es-ES" sz="900" b="0" i="0" u="none" strike="noStrike">
                          <a:solidFill>
                            <a:srgbClr val="000000"/>
                          </a:solidFill>
                          <a:effectLst/>
                          <a:latin typeface="Times New Roman" panose="02020603050405020304" pitchFamily="18" charset="0"/>
                        </a:rPr>
                        <a:t>Csp</a:t>
                      </a:r>
                    </a:p>
                  </a:txBody>
                  <a:tcPr marL="5071" marR="5071" marT="5071" marB="0" anchor="ctr">
                    <a:lnL>
                      <a:noFill/>
                    </a:lnL>
                    <a:lnR>
                      <a:noFill/>
                    </a:lnR>
                    <a:lnT>
                      <a:noFill/>
                    </a:lnT>
                    <a:lnB>
                      <a:noFill/>
                    </a:lnB>
                  </a:tcPr>
                </a:tc>
                <a:tc>
                  <a:txBody>
                    <a:bodyPr/>
                    <a:lstStyle/>
                    <a:p>
                      <a:pPr algn="l" fontAlgn="ctr"/>
                      <a:r>
                        <a:rPr lang="es-ES" sz="900" b="0" i="1" u="none" strike="noStrike" dirty="0">
                          <a:solidFill>
                            <a:srgbClr val="000000"/>
                          </a:solidFill>
                          <a:effectLst/>
                          <a:latin typeface="Times New Roman" panose="02020603050405020304" pitchFamily="18" charset="0"/>
                        </a:rPr>
                        <a:t>Canthidium</a:t>
                      </a:r>
                      <a:r>
                        <a:rPr lang="es-ES" sz="900" b="0" i="0" u="none" strike="noStrike" dirty="0">
                          <a:solidFill>
                            <a:srgbClr val="000000"/>
                          </a:solidFill>
                          <a:effectLst/>
                          <a:latin typeface="Times New Roman" panose="02020603050405020304" pitchFamily="18" charset="0"/>
                        </a:rPr>
                        <a:t> sp1</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06"/>
                  </a:ext>
                </a:extLst>
              </a:tr>
              <a:tr h="131859">
                <a:tc>
                  <a:txBody>
                    <a:bodyPr/>
                    <a:lstStyle/>
                    <a:p>
                      <a:pPr algn="ctr" fontAlgn="ctr"/>
                      <a:r>
                        <a:rPr lang="es-ES" sz="900" b="0" i="0" u="none" strike="noStrike">
                          <a:solidFill>
                            <a:srgbClr val="000000"/>
                          </a:solidFill>
                          <a:effectLst/>
                          <a:latin typeface="Times New Roman" panose="02020603050405020304" pitchFamily="18" charset="0"/>
                        </a:rPr>
                        <a:t>Ct</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Coprophaneus</a:t>
                      </a:r>
                      <a:r>
                        <a:rPr lang="es-ES" sz="900" b="0" i="1" u="none" strike="noStrike" dirty="0">
                          <a:solidFill>
                            <a:srgbClr val="000000"/>
                          </a:solidFill>
                          <a:effectLst/>
                          <a:latin typeface="Times New Roman" panose="02020603050405020304" pitchFamily="18" charset="0"/>
                        </a:rPr>
                        <a:t> </a:t>
                      </a:r>
                      <a:r>
                        <a:rPr lang="es-ES" sz="900" b="0" i="1" u="none" strike="noStrike" dirty="0" err="1">
                          <a:solidFill>
                            <a:srgbClr val="000000"/>
                          </a:solidFill>
                          <a:effectLst/>
                          <a:latin typeface="Times New Roman" panose="02020603050405020304" pitchFamily="18" charset="0"/>
                        </a:rPr>
                        <a:t>telamon</a:t>
                      </a:r>
                      <a:r>
                        <a:rPr lang="es-ES" sz="900" b="0" i="0" u="none" strike="noStrike" dirty="0">
                          <a:solidFill>
                            <a:srgbClr val="000000"/>
                          </a:solidFill>
                          <a:effectLst/>
                          <a:latin typeface="Times New Roman" panose="02020603050405020304" pitchFamily="18" charset="0"/>
                        </a:rPr>
                        <a:t> </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07"/>
                  </a:ext>
                </a:extLst>
              </a:tr>
              <a:tr h="131859">
                <a:tc>
                  <a:txBody>
                    <a:bodyPr/>
                    <a:lstStyle/>
                    <a:p>
                      <a:pPr algn="ctr" fontAlgn="ctr"/>
                      <a:r>
                        <a:rPr lang="es-ES" sz="900" b="0" i="0" u="none" strike="noStrike">
                          <a:solidFill>
                            <a:srgbClr val="000000"/>
                          </a:solidFill>
                          <a:effectLst/>
                          <a:latin typeface="Times New Roman" panose="02020603050405020304" pitchFamily="18" charset="0"/>
                        </a:rPr>
                        <a:t>Da</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Deltochilum</a:t>
                      </a:r>
                      <a:r>
                        <a:rPr lang="es-ES" sz="900" b="0" i="1" u="none" strike="noStrike" dirty="0">
                          <a:solidFill>
                            <a:srgbClr val="000000"/>
                          </a:solidFill>
                          <a:effectLst/>
                          <a:latin typeface="Times New Roman" panose="02020603050405020304" pitchFamily="18" charset="0"/>
                        </a:rPr>
                        <a:t> </a:t>
                      </a:r>
                      <a:r>
                        <a:rPr lang="es-ES" sz="900" b="0" i="1" u="none" strike="noStrike" dirty="0" err="1">
                          <a:solidFill>
                            <a:srgbClr val="000000"/>
                          </a:solidFill>
                          <a:effectLst/>
                          <a:latin typeface="Times New Roman" panose="02020603050405020304" pitchFamily="18" charset="0"/>
                        </a:rPr>
                        <a:t>amazonicum</a:t>
                      </a:r>
                      <a:r>
                        <a:rPr lang="es-ES" sz="900" b="0" i="0" u="none" strike="noStrike" dirty="0">
                          <a:solidFill>
                            <a:srgbClr val="000000"/>
                          </a:solidFill>
                          <a:effectLst/>
                          <a:latin typeface="Times New Roman" panose="02020603050405020304" pitchFamily="18" charset="0"/>
                        </a:rPr>
                        <a:t> </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08"/>
                  </a:ext>
                </a:extLst>
              </a:tr>
              <a:tr h="131859">
                <a:tc>
                  <a:txBody>
                    <a:bodyPr/>
                    <a:lstStyle/>
                    <a:p>
                      <a:pPr algn="ctr" fontAlgn="ctr"/>
                      <a:r>
                        <a:rPr lang="es-ES" sz="900" b="0" i="0" u="none" strike="noStrike">
                          <a:solidFill>
                            <a:srgbClr val="000000"/>
                          </a:solidFill>
                          <a:effectLst/>
                          <a:latin typeface="Times New Roman" panose="02020603050405020304" pitchFamily="18" charset="0"/>
                        </a:rPr>
                        <a:t>Dc</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Deltochilum</a:t>
                      </a:r>
                      <a:r>
                        <a:rPr lang="es-ES" sz="900" b="0" i="1" u="none" strike="noStrike" dirty="0">
                          <a:solidFill>
                            <a:srgbClr val="000000"/>
                          </a:solidFill>
                          <a:effectLst/>
                          <a:latin typeface="Times New Roman" panose="02020603050405020304" pitchFamily="18" charset="0"/>
                        </a:rPr>
                        <a:t> </a:t>
                      </a:r>
                      <a:r>
                        <a:rPr lang="es-ES" sz="900" b="0" i="1" u="none" strike="noStrike" dirty="0" err="1">
                          <a:solidFill>
                            <a:srgbClr val="000000"/>
                          </a:solidFill>
                          <a:effectLst/>
                          <a:latin typeface="Times New Roman" panose="02020603050405020304" pitchFamily="18" charset="0"/>
                        </a:rPr>
                        <a:t>carinatum</a:t>
                      </a:r>
                      <a:r>
                        <a:rPr lang="es-ES" sz="900" b="0" i="0" u="none" strike="noStrike" dirty="0">
                          <a:solidFill>
                            <a:srgbClr val="000000"/>
                          </a:solidFill>
                          <a:effectLst/>
                          <a:latin typeface="Times New Roman" panose="02020603050405020304" pitchFamily="18" charset="0"/>
                        </a:rPr>
                        <a:t> </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09"/>
                  </a:ext>
                </a:extLst>
              </a:tr>
              <a:tr h="131859">
                <a:tc>
                  <a:txBody>
                    <a:bodyPr/>
                    <a:lstStyle/>
                    <a:p>
                      <a:pPr algn="ctr" fontAlgn="ctr"/>
                      <a:r>
                        <a:rPr lang="es-ES" sz="900" b="0" i="0" u="none" strike="noStrike">
                          <a:solidFill>
                            <a:srgbClr val="000000"/>
                          </a:solidFill>
                          <a:effectLst/>
                          <a:latin typeface="Times New Roman" panose="02020603050405020304" pitchFamily="18" charset="0"/>
                        </a:rPr>
                        <a:t>Dh</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Deltochilum</a:t>
                      </a:r>
                      <a:r>
                        <a:rPr lang="es-ES" sz="900" b="0" i="1" u="none" strike="noStrike" dirty="0">
                          <a:solidFill>
                            <a:srgbClr val="000000"/>
                          </a:solidFill>
                          <a:effectLst/>
                          <a:latin typeface="Times New Roman" panose="02020603050405020304" pitchFamily="18" charset="0"/>
                        </a:rPr>
                        <a:t> </a:t>
                      </a:r>
                      <a:r>
                        <a:rPr lang="es-ES" sz="900" b="0" i="1" u="none" strike="noStrike" dirty="0" err="1">
                          <a:solidFill>
                            <a:srgbClr val="000000"/>
                          </a:solidFill>
                          <a:effectLst/>
                          <a:latin typeface="Times New Roman" panose="02020603050405020304" pitchFamily="18" charset="0"/>
                        </a:rPr>
                        <a:t>howdeni</a:t>
                      </a:r>
                      <a:r>
                        <a:rPr lang="es-ES" sz="900" b="0" i="0" u="none" strike="noStrike" dirty="0">
                          <a:solidFill>
                            <a:srgbClr val="000000"/>
                          </a:solidFill>
                          <a:effectLst/>
                          <a:latin typeface="Times New Roman" panose="02020603050405020304" pitchFamily="18" charset="0"/>
                        </a:rPr>
                        <a:t> </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10"/>
                  </a:ext>
                </a:extLst>
              </a:tr>
              <a:tr h="131859">
                <a:tc>
                  <a:txBody>
                    <a:bodyPr/>
                    <a:lstStyle/>
                    <a:p>
                      <a:pPr algn="ctr" fontAlgn="ctr"/>
                      <a:r>
                        <a:rPr lang="es-ES" sz="900" b="0" i="0" u="none" strike="noStrike">
                          <a:solidFill>
                            <a:srgbClr val="000000"/>
                          </a:solidFill>
                          <a:effectLst/>
                          <a:latin typeface="Times New Roman" panose="02020603050405020304" pitchFamily="18" charset="0"/>
                        </a:rPr>
                        <a:t>Dm</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Dichotomius</a:t>
                      </a:r>
                      <a:r>
                        <a:rPr lang="es-ES" sz="900" b="0" i="1" u="none" strike="noStrike" dirty="0">
                          <a:solidFill>
                            <a:srgbClr val="000000"/>
                          </a:solidFill>
                          <a:effectLst/>
                          <a:latin typeface="Times New Roman" panose="02020603050405020304" pitchFamily="18" charset="0"/>
                        </a:rPr>
                        <a:t> </a:t>
                      </a:r>
                      <a:r>
                        <a:rPr lang="es-ES" sz="900" b="0" i="1" u="none" strike="noStrike" dirty="0" err="1">
                          <a:solidFill>
                            <a:srgbClr val="000000"/>
                          </a:solidFill>
                          <a:effectLst/>
                          <a:latin typeface="Times New Roman" panose="02020603050405020304" pitchFamily="18" charset="0"/>
                        </a:rPr>
                        <a:t>mamillatus</a:t>
                      </a:r>
                      <a:r>
                        <a:rPr lang="es-ES" sz="900" b="0" i="0" u="none" strike="noStrike" dirty="0">
                          <a:solidFill>
                            <a:srgbClr val="000000"/>
                          </a:solidFill>
                          <a:effectLst/>
                          <a:latin typeface="Times New Roman" panose="02020603050405020304" pitchFamily="18" charset="0"/>
                        </a:rPr>
                        <a:t> </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11"/>
                  </a:ext>
                </a:extLst>
              </a:tr>
              <a:tr h="131859">
                <a:tc>
                  <a:txBody>
                    <a:bodyPr/>
                    <a:lstStyle/>
                    <a:p>
                      <a:pPr algn="ctr" fontAlgn="ctr"/>
                      <a:r>
                        <a:rPr lang="es-ES" sz="900" b="0" i="0" u="none" strike="noStrike">
                          <a:solidFill>
                            <a:srgbClr val="000000"/>
                          </a:solidFill>
                          <a:effectLst/>
                          <a:latin typeface="Times New Roman" panose="02020603050405020304" pitchFamily="18" charset="0"/>
                        </a:rPr>
                        <a:t>Do</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Dichotomius</a:t>
                      </a:r>
                      <a:r>
                        <a:rPr lang="es-ES" sz="900" b="0" i="1" u="none" strike="noStrike" dirty="0">
                          <a:solidFill>
                            <a:srgbClr val="000000"/>
                          </a:solidFill>
                          <a:effectLst/>
                          <a:latin typeface="Times New Roman" panose="02020603050405020304" pitchFamily="18" charset="0"/>
                        </a:rPr>
                        <a:t> </a:t>
                      </a:r>
                      <a:r>
                        <a:rPr lang="es-ES" sz="900" b="0" i="1" u="none" strike="noStrike" dirty="0" err="1">
                          <a:solidFill>
                            <a:srgbClr val="000000"/>
                          </a:solidFill>
                          <a:effectLst/>
                          <a:latin typeface="Times New Roman" panose="02020603050405020304" pitchFamily="18" charset="0"/>
                        </a:rPr>
                        <a:t>ohausi</a:t>
                      </a:r>
                      <a:r>
                        <a:rPr lang="es-ES" sz="900" b="0" i="0" u="none" strike="noStrike" dirty="0">
                          <a:solidFill>
                            <a:srgbClr val="000000"/>
                          </a:solidFill>
                          <a:effectLst/>
                          <a:latin typeface="Times New Roman" panose="02020603050405020304" pitchFamily="18" charset="0"/>
                        </a:rPr>
                        <a:t> </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12"/>
                  </a:ext>
                </a:extLst>
              </a:tr>
              <a:tr h="131859">
                <a:tc>
                  <a:txBody>
                    <a:bodyPr/>
                    <a:lstStyle/>
                    <a:p>
                      <a:pPr algn="ctr" fontAlgn="ctr"/>
                      <a:r>
                        <a:rPr lang="es-ES" sz="900" b="0" i="0" u="none" strike="noStrike">
                          <a:solidFill>
                            <a:srgbClr val="000000"/>
                          </a:solidFill>
                          <a:effectLst/>
                          <a:latin typeface="Times New Roman" panose="02020603050405020304" pitchFamily="18" charset="0"/>
                        </a:rPr>
                        <a:t>Dp</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Dichotomius</a:t>
                      </a:r>
                      <a:r>
                        <a:rPr lang="es-ES" sz="900" b="0" i="1" u="none" strike="noStrike" dirty="0">
                          <a:solidFill>
                            <a:srgbClr val="000000"/>
                          </a:solidFill>
                          <a:effectLst/>
                          <a:latin typeface="Times New Roman" panose="02020603050405020304" pitchFamily="18" charset="0"/>
                        </a:rPr>
                        <a:t> </a:t>
                      </a:r>
                      <a:r>
                        <a:rPr lang="es-ES" sz="900" b="0" i="1" u="none" strike="noStrike" dirty="0" err="1">
                          <a:solidFill>
                            <a:srgbClr val="000000"/>
                          </a:solidFill>
                          <a:effectLst/>
                          <a:latin typeface="Times New Roman" panose="02020603050405020304" pitchFamily="18" charset="0"/>
                        </a:rPr>
                        <a:t>podalirius</a:t>
                      </a:r>
                      <a:r>
                        <a:rPr lang="es-ES" sz="900" b="0" i="0" u="none" strike="noStrike" dirty="0">
                          <a:solidFill>
                            <a:srgbClr val="000000"/>
                          </a:solidFill>
                          <a:effectLst/>
                          <a:latin typeface="Times New Roman" panose="02020603050405020304" pitchFamily="18" charset="0"/>
                        </a:rPr>
                        <a:t> </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13"/>
                  </a:ext>
                </a:extLst>
              </a:tr>
              <a:tr h="131859">
                <a:tc>
                  <a:txBody>
                    <a:bodyPr/>
                    <a:lstStyle/>
                    <a:p>
                      <a:pPr algn="ctr" fontAlgn="ctr"/>
                      <a:r>
                        <a:rPr lang="es-ES" sz="900" b="0" i="0" u="none" strike="noStrike">
                          <a:solidFill>
                            <a:srgbClr val="000000"/>
                          </a:solidFill>
                          <a:effectLst/>
                          <a:latin typeface="Times New Roman" panose="02020603050405020304" pitchFamily="18" charset="0"/>
                        </a:rPr>
                        <a:t>Dsp</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Dichotomius</a:t>
                      </a:r>
                      <a:r>
                        <a:rPr lang="es-ES" sz="900" b="0" i="0" u="none" strike="noStrike" dirty="0">
                          <a:solidFill>
                            <a:srgbClr val="000000"/>
                          </a:solidFill>
                          <a:effectLst/>
                          <a:latin typeface="Times New Roman" panose="02020603050405020304" pitchFamily="18" charset="0"/>
                        </a:rPr>
                        <a:t> sp1</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14"/>
                  </a:ext>
                </a:extLst>
              </a:tr>
              <a:tr h="131859">
                <a:tc>
                  <a:txBody>
                    <a:bodyPr/>
                    <a:lstStyle/>
                    <a:p>
                      <a:pPr algn="ctr" fontAlgn="ctr"/>
                      <a:r>
                        <a:rPr lang="es-ES" sz="900" b="0" i="0" u="none" strike="noStrike">
                          <a:solidFill>
                            <a:srgbClr val="000000"/>
                          </a:solidFill>
                          <a:effectLst/>
                          <a:latin typeface="Times New Roman" panose="02020603050405020304" pitchFamily="18" charset="0"/>
                        </a:rPr>
                        <a:t>Ea</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Eurysternus</a:t>
                      </a:r>
                      <a:r>
                        <a:rPr lang="es-ES" sz="900" b="0" i="1" u="none" strike="noStrike" dirty="0">
                          <a:solidFill>
                            <a:srgbClr val="000000"/>
                          </a:solidFill>
                          <a:effectLst/>
                          <a:latin typeface="Times New Roman" panose="02020603050405020304" pitchFamily="18" charset="0"/>
                        </a:rPr>
                        <a:t> </a:t>
                      </a:r>
                      <a:r>
                        <a:rPr lang="es-ES" sz="900" b="0" i="1" u="none" strike="noStrike" dirty="0" err="1">
                          <a:solidFill>
                            <a:srgbClr val="000000"/>
                          </a:solidFill>
                          <a:effectLst/>
                          <a:latin typeface="Times New Roman" panose="02020603050405020304" pitchFamily="18" charset="0"/>
                        </a:rPr>
                        <a:t>atrosericus</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15"/>
                  </a:ext>
                </a:extLst>
              </a:tr>
              <a:tr h="131859">
                <a:tc>
                  <a:txBody>
                    <a:bodyPr/>
                    <a:lstStyle/>
                    <a:p>
                      <a:pPr algn="ctr" fontAlgn="ctr"/>
                      <a:r>
                        <a:rPr lang="es-ES" sz="900" b="0" i="0" u="none" strike="noStrike">
                          <a:solidFill>
                            <a:srgbClr val="000000"/>
                          </a:solidFill>
                          <a:effectLst/>
                          <a:latin typeface="Times New Roman" panose="02020603050405020304" pitchFamily="18" charset="0"/>
                        </a:rPr>
                        <a:t>Ef</a:t>
                      </a:r>
                    </a:p>
                  </a:txBody>
                  <a:tcPr marL="5071" marR="5071" marT="5071" marB="0" anchor="ctr">
                    <a:lnL>
                      <a:noFill/>
                    </a:lnL>
                    <a:lnR>
                      <a:noFill/>
                    </a:lnR>
                    <a:lnT>
                      <a:noFill/>
                    </a:lnT>
                    <a:lnB>
                      <a:noFill/>
                    </a:lnB>
                  </a:tcPr>
                </a:tc>
                <a:tc>
                  <a:txBody>
                    <a:bodyPr/>
                    <a:lstStyle/>
                    <a:p>
                      <a:pPr algn="l" fontAlgn="ctr"/>
                      <a:r>
                        <a:rPr lang="es-ES" sz="900" b="0" i="1" u="none" strike="noStrike">
                          <a:solidFill>
                            <a:srgbClr val="000000"/>
                          </a:solidFill>
                          <a:effectLst/>
                          <a:latin typeface="Times New Roman" panose="02020603050405020304" pitchFamily="18" charset="0"/>
                        </a:rPr>
                        <a:t>Eurysternus foedus</a:t>
                      </a:r>
                      <a:r>
                        <a:rPr lang="es-ES" sz="900" b="0" i="0" u="none" strike="noStrike">
                          <a:solidFill>
                            <a:srgbClr val="000000"/>
                          </a:solidFill>
                          <a:effectLst/>
                          <a:latin typeface="Times New Roman" panose="02020603050405020304" pitchFamily="18" charset="0"/>
                        </a:rPr>
                        <a:t> </a:t>
                      </a:r>
                      <a:endParaRPr lang="es-ES" sz="900" b="0" i="1" u="none" strike="noStrike">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16"/>
                  </a:ext>
                </a:extLst>
              </a:tr>
              <a:tr h="131859">
                <a:tc>
                  <a:txBody>
                    <a:bodyPr/>
                    <a:lstStyle/>
                    <a:p>
                      <a:pPr algn="ctr" fontAlgn="ctr"/>
                      <a:r>
                        <a:rPr lang="es-ES" sz="900" b="0" i="0" u="none" strike="noStrike">
                          <a:solidFill>
                            <a:srgbClr val="000000"/>
                          </a:solidFill>
                          <a:effectLst/>
                          <a:latin typeface="Times New Roman" panose="02020603050405020304" pitchFamily="18" charset="0"/>
                        </a:rPr>
                        <a:t>Ep</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Eurysternus</a:t>
                      </a:r>
                      <a:r>
                        <a:rPr lang="es-ES" sz="900" b="0" i="1" u="none" strike="noStrike" dirty="0">
                          <a:solidFill>
                            <a:srgbClr val="000000"/>
                          </a:solidFill>
                          <a:effectLst/>
                          <a:latin typeface="Times New Roman" panose="02020603050405020304" pitchFamily="18" charset="0"/>
                        </a:rPr>
                        <a:t> </a:t>
                      </a:r>
                      <a:r>
                        <a:rPr lang="es-ES" sz="900" b="0" i="1" u="none" strike="noStrike" dirty="0" err="1">
                          <a:solidFill>
                            <a:srgbClr val="000000"/>
                          </a:solidFill>
                          <a:effectLst/>
                          <a:latin typeface="Times New Roman" panose="02020603050405020304" pitchFamily="18" charset="0"/>
                        </a:rPr>
                        <a:t>plebejus</a:t>
                      </a:r>
                      <a:r>
                        <a:rPr lang="es-ES" sz="900" b="0" i="0" u="none" strike="noStrike" dirty="0">
                          <a:solidFill>
                            <a:srgbClr val="000000"/>
                          </a:solidFill>
                          <a:effectLst/>
                          <a:latin typeface="Times New Roman" panose="02020603050405020304" pitchFamily="18" charset="0"/>
                        </a:rPr>
                        <a:t> </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17"/>
                  </a:ext>
                </a:extLst>
              </a:tr>
              <a:tr h="131859">
                <a:tc>
                  <a:txBody>
                    <a:bodyPr/>
                    <a:lstStyle/>
                    <a:p>
                      <a:pPr algn="ctr" fontAlgn="ctr"/>
                      <a:r>
                        <a:rPr lang="es-ES" sz="900" b="0" i="0" u="none" strike="noStrike">
                          <a:solidFill>
                            <a:srgbClr val="000000"/>
                          </a:solidFill>
                          <a:effectLst/>
                          <a:latin typeface="Times New Roman" panose="02020603050405020304" pitchFamily="18" charset="0"/>
                        </a:rPr>
                        <a:t>Es</a:t>
                      </a:r>
                    </a:p>
                  </a:txBody>
                  <a:tcPr marL="5071" marR="5071" marT="5071" marB="0" anchor="ctr">
                    <a:lnL>
                      <a:noFill/>
                    </a:lnL>
                    <a:lnR>
                      <a:noFill/>
                    </a:lnR>
                    <a:lnT>
                      <a:noFill/>
                    </a:lnT>
                    <a:lnB>
                      <a:noFill/>
                    </a:lnB>
                  </a:tcPr>
                </a:tc>
                <a:tc>
                  <a:txBody>
                    <a:bodyPr/>
                    <a:lstStyle/>
                    <a:p>
                      <a:pPr algn="l" fontAlgn="ctr"/>
                      <a:r>
                        <a:rPr lang="es-ES" sz="900" b="0" i="1" u="none" strike="noStrike">
                          <a:solidFill>
                            <a:srgbClr val="000000"/>
                          </a:solidFill>
                          <a:effectLst/>
                          <a:latin typeface="Times New Roman" panose="02020603050405020304" pitchFamily="18" charset="0"/>
                        </a:rPr>
                        <a:t>Eurysternus squamosus</a:t>
                      </a:r>
                    </a:p>
                  </a:txBody>
                  <a:tcPr marL="5071" marR="5071" marT="5071" marB="0" anchor="ctr">
                    <a:lnL>
                      <a:noFill/>
                    </a:lnL>
                    <a:lnR>
                      <a:noFill/>
                    </a:lnR>
                    <a:lnT>
                      <a:noFill/>
                    </a:lnT>
                    <a:lnB>
                      <a:noFill/>
                    </a:lnB>
                  </a:tcPr>
                </a:tc>
                <a:extLst>
                  <a:ext uri="{0D108BD9-81ED-4DB2-BD59-A6C34878D82A}">
                    <a16:rowId xmlns="" xmlns:a16="http://schemas.microsoft.com/office/drawing/2014/main" val="10018"/>
                  </a:ext>
                </a:extLst>
              </a:tr>
              <a:tr h="131859">
                <a:tc>
                  <a:txBody>
                    <a:bodyPr/>
                    <a:lstStyle/>
                    <a:p>
                      <a:pPr algn="ctr" fontAlgn="ctr"/>
                      <a:r>
                        <a:rPr lang="es-ES" sz="900" b="0" i="0" u="none" strike="noStrike">
                          <a:solidFill>
                            <a:srgbClr val="000000"/>
                          </a:solidFill>
                          <a:effectLst/>
                          <a:latin typeface="Times New Roman" panose="02020603050405020304" pitchFamily="18" charset="0"/>
                        </a:rPr>
                        <a:t>Ew</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Eurysternus</a:t>
                      </a:r>
                      <a:r>
                        <a:rPr lang="es-ES" sz="900" b="0" i="1" u="none" strike="noStrike" dirty="0">
                          <a:solidFill>
                            <a:srgbClr val="000000"/>
                          </a:solidFill>
                          <a:effectLst/>
                          <a:latin typeface="Times New Roman" panose="02020603050405020304" pitchFamily="18" charset="0"/>
                        </a:rPr>
                        <a:t> </a:t>
                      </a:r>
                      <a:r>
                        <a:rPr lang="es-ES" sz="900" b="0" i="1" u="none" strike="noStrike" dirty="0" err="1">
                          <a:solidFill>
                            <a:srgbClr val="000000"/>
                          </a:solidFill>
                          <a:effectLst/>
                          <a:latin typeface="Times New Roman" panose="02020603050405020304" pitchFamily="18" charset="0"/>
                        </a:rPr>
                        <a:t>wittmerorum</a:t>
                      </a:r>
                      <a:r>
                        <a:rPr lang="es-ES" sz="900" b="0" i="0" u="none" strike="noStrike" dirty="0">
                          <a:solidFill>
                            <a:srgbClr val="000000"/>
                          </a:solidFill>
                          <a:effectLst/>
                          <a:latin typeface="Times New Roman" panose="02020603050405020304" pitchFamily="18" charset="0"/>
                        </a:rPr>
                        <a:t> </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19"/>
                  </a:ext>
                </a:extLst>
              </a:tr>
              <a:tr h="131859">
                <a:tc>
                  <a:txBody>
                    <a:bodyPr/>
                    <a:lstStyle/>
                    <a:p>
                      <a:pPr algn="ctr" fontAlgn="ctr"/>
                      <a:r>
                        <a:rPr lang="es-ES" sz="900" b="0" i="0" u="none" strike="noStrike">
                          <a:solidFill>
                            <a:srgbClr val="000000"/>
                          </a:solidFill>
                          <a:effectLst/>
                          <a:latin typeface="Times New Roman" panose="02020603050405020304" pitchFamily="18" charset="0"/>
                        </a:rPr>
                        <a:t>Ma</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Malagoniella</a:t>
                      </a:r>
                      <a:r>
                        <a:rPr lang="es-ES" sz="900" b="0" i="1" u="none" strike="noStrike" dirty="0">
                          <a:solidFill>
                            <a:srgbClr val="000000"/>
                          </a:solidFill>
                          <a:effectLst/>
                          <a:latin typeface="Times New Roman" panose="02020603050405020304" pitchFamily="18" charset="0"/>
                        </a:rPr>
                        <a:t> </a:t>
                      </a:r>
                      <a:r>
                        <a:rPr lang="es-ES" sz="900" b="0" i="1" u="none" strike="noStrike" dirty="0" err="1">
                          <a:solidFill>
                            <a:srgbClr val="000000"/>
                          </a:solidFill>
                          <a:effectLst/>
                          <a:latin typeface="Times New Roman" panose="02020603050405020304" pitchFamily="18" charset="0"/>
                        </a:rPr>
                        <a:t>astyanax</a:t>
                      </a:r>
                      <a:r>
                        <a:rPr lang="es-ES" sz="900" b="0" i="0" u="none" strike="noStrike" dirty="0">
                          <a:solidFill>
                            <a:srgbClr val="000000"/>
                          </a:solidFill>
                          <a:effectLst/>
                          <a:latin typeface="Times New Roman" panose="02020603050405020304" pitchFamily="18" charset="0"/>
                        </a:rPr>
                        <a:t> </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20"/>
                  </a:ext>
                </a:extLst>
              </a:tr>
              <a:tr h="131859">
                <a:tc>
                  <a:txBody>
                    <a:bodyPr/>
                    <a:lstStyle/>
                    <a:p>
                      <a:pPr algn="ctr" fontAlgn="ctr"/>
                      <a:r>
                        <a:rPr lang="es-ES" sz="900" b="0" i="0" u="none" strike="noStrike">
                          <a:solidFill>
                            <a:srgbClr val="000000"/>
                          </a:solidFill>
                          <a:effectLst/>
                          <a:latin typeface="Times New Roman" panose="02020603050405020304" pitchFamily="18" charset="0"/>
                        </a:rPr>
                        <a:t>Oc</a:t>
                      </a:r>
                    </a:p>
                  </a:txBody>
                  <a:tcPr marL="5071" marR="5071" marT="5071" marB="0" anchor="ctr">
                    <a:lnL>
                      <a:noFill/>
                    </a:lnL>
                    <a:lnR>
                      <a:noFill/>
                    </a:lnR>
                    <a:lnT>
                      <a:noFill/>
                    </a:lnT>
                    <a:lnB>
                      <a:noFill/>
                    </a:lnB>
                  </a:tcPr>
                </a:tc>
                <a:tc>
                  <a:txBody>
                    <a:bodyPr/>
                    <a:lstStyle/>
                    <a:p>
                      <a:pPr algn="l" fontAlgn="ctr"/>
                      <a:r>
                        <a:rPr lang="es-ES" sz="900" b="0" i="1" u="none" strike="noStrike">
                          <a:solidFill>
                            <a:srgbClr val="000000"/>
                          </a:solidFill>
                          <a:effectLst/>
                          <a:latin typeface="Times New Roman" panose="02020603050405020304" pitchFamily="18" charset="0"/>
                        </a:rPr>
                        <a:t>Oxysternon conspicillatum</a:t>
                      </a:r>
                      <a:r>
                        <a:rPr lang="es-ES" sz="900" b="0" i="0" u="none" strike="noStrike">
                          <a:solidFill>
                            <a:srgbClr val="000000"/>
                          </a:solidFill>
                          <a:effectLst/>
                          <a:latin typeface="Times New Roman" panose="02020603050405020304" pitchFamily="18" charset="0"/>
                        </a:rPr>
                        <a:t> </a:t>
                      </a:r>
                      <a:endParaRPr lang="es-ES" sz="900" b="0" i="1" u="none" strike="noStrike">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21"/>
                  </a:ext>
                </a:extLst>
              </a:tr>
              <a:tr h="131859">
                <a:tc>
                  <a:txBody>
                    <a:bodyPr/>
                    <a:lstStyle/>
                    <a:p>
                      <a:pPr algn="ctr" fontAlgn="ctr"/>
                      <a:r>
                        <a:rPr lang="es-ES" sz="900" b="0" i="0" u="none" strike="noStrike">
                          <a:solidFill>
                            <a:srgbClr val="000000"/>
                          </a:solidFill>
                          <a:effectLst/>
                          <a:latin typeface="Times New Roman" panose="02020603050405020304" pitchFamily="18" charset="0"/>
                        </a:rPr>
                        <a:t>Oha</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Onthophagus</a:t>
                      </a:r>
                      <a:r>
                        <a:rPr lang="es-ES" sz="900" b="0" i="1" u="none" strike="noStrike" dirty="0">
                          <a:solidFill>
                            <a:srgbClr val="000000"/>
                          </a:solidFill>
                          <a:effectLst/>
                          <a:latin typeface="Times New Roman" panose="02020603050405020304" pitchFamily="18" charset="0"/>
                        </a:rPr>
                        <a:t> </a:t>
                      </a:r>
                      <a:r>
                        <a:rPr lang="es-ES" sz="900" b="0" i="1" u="none" strike="noStrike" dirty="0" err="1">
                          <a:solidFill>
                            <a:srgbClr val="000000"/>
                          </a:solidFill>
                          <a:effectLst/>
                          <a:latin typeface="Times New Roman" panose="02020603050405020304" pitchFamily="18" charset="0"/>
                        </a:rPr>
                        <a:t>haematopus</a:t>
                      </a:r>
                      <a:r>
                        <a:rPr lang="es-ES" sz="900" b="0" i="0" u="none" strike="noStrike" dirty="0">
                          <a:solidFill>
                            <a:srgbClr val="000000"/>
                          </a:solidFill>
                          <a:effectLst/>
                          <a:latin typeface="Times New Roman" panose="02020603050405020304" pitchFamily="18" charset="0"/>
                        </a:rPr>
                        <a:t> </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22"/>
                  </a:ext>
                </a:extLst>
              </a:tr>
              <a:tr h="131859">
                <a:tc>
                  <a:txBody>
                    <a:bodyPr/>
                    <a:lstStyle/>
                    <a:p>
                      <a:pPr algn="ctr" fontAlgn="ctr"/>
                      <a:r>
                        <a:rPr lang="es-ES" sz="900" b="0" i="0" u="none" strike="noStrike">
                          <a:solidFill>
                            <a:srgbClr val="000000"/>
                          </a:solidFill>
                          <a:effectLst/>
                          <a:latin typeface="Times New Roman" panose="02020603050405020304" pitchFamily="18" charset="0"/>
                        </a:rPr>
                        <a:t>Ohi</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Onthophagus</a:t>
                      </a:r>
                      <a:r>
                        <a:rPr lang="es-ES" sz="900" b="0" i="1" u="none" strike="noStrike" dirty="0">
                          <a:solidFill>
                            <a:srgbClr val="000000"/>
                          </a:solidFill>
                          <a:effectLst/>
                          <a:latin typeface="Times New Roman" panose="02020603050405020304" pitchFamily="18" charset="0"/>
                        </a:rPr>
                        <a:t> </a:t>
                      </a:r>
                      <a:r>
                        <a:rPr lang="es-ES" sz="900" b="0" i="1" u="none" strike="noStrike" dirty="0" err="1">
                          <a:solidFill>
                            <a:srgbClr val="000000"/>
                          </a:solidFill>
                          <a:effectLst/>
                          <a:latin typeface="Times New Roman" panose="02020603050405020304" pitchFamily="18" charset="0"/>
                        </a:rPr>
                        <a:t>hircus</a:t>
                      </a:r>
                      <a:r>
                        <a:rPr lang="es-ES" sz="900" b="0" i="0" u="none" strike="noStrike" dirty="0">
                          <a:solidFill>
                            <a:srgbClr val="000000"/>
                          </a:solidFill>
                          <a:effectLst/>
                          <a:latin typeface="Times New Roman" panose="02020603050405020304" pitchFamily="18" charset="0"/>
                        </a:rPr>
                        <a:t> </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23"/>
                  </a:ext>
                </a:extLst>
              </a:tr>
              <a:tr h="131859">
                <a:tc>
                  <a:txBody>
                    <a:bodyPr/>
                    <a:lstStyle/>
                    <a:p>
                      <a:pPr algn="ctr" fontAlgn="ctr"/>
                      <a:r>
                        <a:rPr lang="es-ES" sz="900" b="0" i="0" u="none" strike="noStrike">
                          <a:solidFill>
                            <a:srgbClr val="000000"/>
                          </a:solidFill>
                          <a:effectLst/>
                          <a:latin typeface="Times New Roman" panose="02020603050405020304" pitchFamily="18" charset="0"/>
                        </a:rPr>
                        <a:t>Om</a:t>
                      </a:r>
                    </a:p>
                  </a:txBody>
                  <a:tcPr marL="5071" marR="5071" marT="5071" marB="0" anchor="ctr">
                    <a:lnL>
                      <a:noFill/>
                    </a:lnL>
                    <a:lnR>
                      <a:noFill/>
                    </a:lnR>
                    <a:lnT>
                      <a:noFill/>
                    </a:lnT>
                    <a:lnB>
                      <a:noFill/>
                    </a:lnB>
                  </a:tcPr>
                </a:tc>
                <a:tc>
                  <a:txBody>
                    <a:bodyPr/>
                    <a:lstStyle/>
                    <a:p>
                      <a:pPr algn="l" fontAlgn="ctr"/>
                      <a:r>
                        <a:rPr lang="es-ES" sz="900" b="0" i="1" u="none" strike="noStrike">
                          <a:solidFill>
                            <a:srgbClr val="000000"/>
                          </a:solidFill>
                          <a:effectLst/>
                          <a:latin typeface="Times New Roman" panose="02020603050405020304" pitchFamily="18" charset="0"/>
                        </a:rPr>
                        <a:t>Onthophagus marginicollis</a:t>
                      </a:r>
                      <a:r>
                        <a:rPr lang="es-ES" sz="900" b="0" i="0" u="none" strike="noStrike">
                          <a:solidFill>
                            <a:srgbClr val="000000"/>
                          </a:solidFill>
                          <a:effectLst/>
                          <a:latin typeface="Times New Roman" panose="02020603050405020304" pitchFamily="18" charset="0"/>
                        </a:rPr>
                        <a:t> </a:t>
                      </a:r>
                      <a:endParaRPr lang="es-ES" sz="900" b="0" i="1" u="none" strike="noStrike">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24"/>
                  </a:ext>
                </a:extLst>
              </a:tr>
              <a:tr h="131859">
                <a:tc>
                  <a:txBody>
                    <a:bodyPr/>
                    <a:lstStyle/>
                    <a:p>
                      <a:pPr algn="ctr" fontAlgn="ctr"/>
                      <a:r>
                        <a:rPr lang="es-ES" sz="900" b="0" i="0" u="none" strike="noStrike">
                          <a:solidFill>
                            <a:srgbClr val="000000"/>
                          </a:solidFill>
                          <a:effectLst/>
                          <a:latin typeface="Times New Roman" panose="02020603050405020304" pitchFamily="18" charset="0"/>
                        </a:rPr>
                        <a:t>Oon</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Onthophagus</a:t>
                      </a:r>
                      <a:r>
                        <a:rPr lang="es-ES" sz="900" b="0" i="1" u="none" strike="noStrike" dirty="0">
                          <a:solidFill>
                            <a:srgbClr val="000000"/>
                          </a:solidFill>
                          <a:effectLst/>
                          <a:latin typeface="Times New Roman" panose="02020603050405020304" pitchFamily="18" charset="0"/>
                        </a:rPr>
                        <a:t> </a:t>
                      </a:r>
                      <a:r>
                        <a:rPr lang="es-ES" sz="900" b="0" i="1" u="none" strike="noStrike" dirty="0" err="1">
                          <a:solidFill>
                            <a:srgbClr val="000000"/>
                          </a:solidFill>
                          <a:effectLst/>
                          <a:latin typeface="Times New Roman" panose="02020603050405020304" pitchFamily="18" charset="0"/>
                        </a:rPr>
                        <a:t>onore</a:t>
                      </a:r>
                      <a:r>
                        <a:rPr lang="es-ES" sz="900" b="0" i="0" u="none" strike="noStrike" dirty="0">
                          <a:solidFill>
                            <a:srgbClr val="000000"/>
                          </a:solidFill>
                          <a:effectLst/>
                          <a:latin typeface="Times New Roman" panose="02020603050405020304" pitchFamily="18" charset="0"/>
                        </a:rPr>
                        <a:t> </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25"/>
                  </a:ext>
                </a:extLst>
              </a:tr>
              <a:tr h="131859">
                <a:tc>
                  <a:txBody>
                    <a:bodyPr/>
                    <a:lstStyle/>
                    <a:p>
                      <a:pPr algn="ctr" fontAlgn="ctr"/>
                      <a:r>
                        <a:rPr lang="es-ES" sz="900" b="0" i="0" u="none" strike="noStrike">
                          <a:solidFill>
                            <a:srgbClr val="000000"/>
                          </a:solidFill>
                          <a:effectLst/>
                          <a:latin typeface="Times New Roman" panose="02020603050405020304" pitchFamily="18" charset="0"/>
                        </a:rPr>
                        <a:t>Oos</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Onthophagus</a:t>
                      </a:r>
                      <a:r>
                        <a:rPr lang="es-ES" sz="900" b="0" i="1" u="none" strike="noStrike" dirty="0">
                          <a:solidFill>
                            <a:srgbClr val="000000"/>
                          </a:solidFill>
                          <a:effectLst/>
                          <a:latin typeface="Times New Roman" panose="02020603050405020304" pitchFamily="18" charset="0"/>
                        </a:rPr>
                        <a:t> </a:t>
                      </a:r>
                      <a:r>
                        <a:rPr lang="es-ES" sz="900" b="0" i="1" u="none" strike="noStrike" dirty="0" err="1">
                          <a:solidFill>
                            <a:srgbClr val="000000"/>
                          </a:solidFill>
                          <a:effectLst/>
                          <a:latin typeface="Times New Roman" panose="02020603050405020304" pitchFamily="18" charset="0"/>
                        </a:rPr>
                        <a:t>osculatii</a:t>
                      </a:r>
                      <a:r>
                        <a:rPr lang="es-ES" sz="900" b="0" i="0" u="none" strike="noStrike" dirty="0">
                          <a:solidFill>
                            <a:srgbClr val="000000"/>
                          </a:solidFill>
                          <a:effectLst/>
                          <a:latin typeface="Times New Roman" panose="02020603050405020304" pitchFamily="18" charset="0"/>
                        </a:rPr>
                        <a:t> </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26"/>
                  </a:ext>
                </a:extLst>
              </a:tr>
              <a:tr h="131859">
                <a:tc>
                  <a:txBody>
                    <a:bodyPr/>
                    <a:lstStyle/>
                    <a:p>
                      <a:pPr algn="ctr" fontAlgn="ctr"/>
                      <a:r>
                        <a:rPr lang="es-ES" sz="900" b="0" i="0" u="none" strike="noStrike">
                          <a:solidFill>
                            <a:srgbClr val="000000"/>
                          </a:solidFill>
                          <a:effectLst/>
                          <a:latin typeface="Times New Roman" panose="02020603050405020304" pitchFamily="18" charset="0"/>
                        </a:rPr>
                        <a:t>Os</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Ontherus</a:t>
                      </a:r>
                      <a:r>
                        <a:rPr lang="es-ES" sz="900" b="0" i="1" u="none" strike="noStrike" dirty="0">
                          <a:solidFill>
                            <a:srgbClr val="000000"/>
                          </a:solidFill>
                          <a:effectLst/>
                          <a:latin typeface="Times New Roman" panose="02020603050405020304" pitchFamily="18" charset="0"/>
                        </a:rPr>
                        <a:t> </a:t>
                      </a:r>
                      <a:r>
                        <a:rPr lang="es-ES" sz="900" b="0" i="1" u="none" strike="noStrike" dirty="0" err="1">
                          <a:solidFill>
                            <a:srgbClr val="000000"/>
                          </a:solidFill>
                          <a:effectLst/>
                          <a:latin typeface="Times New Roman" panose="02020603050405020304" pitchFamily="18" charset="0"/>
                        </a:rPr>
                        <a:t>sulcatur</a:t>
                      </a:r>
                      <a:r>
                        <a:rPr lang="es-ES" sz="900" b="0" i="0" u="none" strike="noStrike" dirty="0">
                          <a:solidFill>
                            <a:srgbClr val="000000"/>
                          </a:solidFill>
                          <a:effectLst/>
                          <a:latin typeface="Times New Roman" panose="02020603050405020304" pitchFamily="18" charset="0"/>
                        </a:rPr>
                        <a:t> </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27"/>
                  </a:ext>
                </a:extLst>
              </a:tr>
              <a:tr h="131859">
                <a:tc>
                  <a:txBody>
                    <a:bodyPr/>
                    <a:lstStyle/>
                    <a:p>
                      <a:pPr algn="ctr" fontAlgn="ctr"/>
                      <a:r>
                        <a:rPr lang="es-ES" sz="900" b="0" i="0" u="none" strike="noStrike">
                          <a:solidFill>
                            <a:srgbClr val="000000"/>
                          </a:solidFill>
                          <a:effectLst/>
                          <a:latin typeface="Times New Roman" panose="02020603050405020304" pitchFamily="18" charset="0"/>
                        </a:rPr>
                        <a:t>Osi</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Oxysternon</a:t>
                      </a:r>
                      <a:r>
                        <a:rPr lang="es-ES" sz="900" b="0" i="1" u="none" strike="noStrike" dirty="0">
                          <a:solidFill>
                            <a:srgbClr val="000000"/>
                          </a:solidFill>
                          <a:effectLst/>
                          <a:latin typeface="Times New Roman" panose="02020603050405020304" pitchFamily="18" charset="0"/>
                        </a:rPr>
                        <a:t> </a:t>
                      </a:r>
                      <a:r>
                        <a:rPr lang="es-ES" sz="900" b="0" i="1" u="none" strike="noStrike" dirty="0" err="1">
                          <a:solidFill>
                            <a:srgbClr val="000000"/>
                          </a:solidFill>
                          <a:effectLst/>
                          <a:latin typeface="Times New Roman" panose="02020603050405020304" pitchFamily="18" charset="0"/>
                        </a:rPr>
                        <a:t>silenus</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28"/>
                  </a:ext>
                </a:extLst>
              </a:tr>
              <a:tr h="131859">
                <a:tc>
                  <a:txBody>
                    <a:bodyPr/>
                    <a:lstStyle/>
                    <a:p>
                      <a:pPr algn="ctr" fontAlgn="ctr"/>
                      <a:r>
                        <a:rPr lang="es-ES" sz="900" b="0" i="0" u="none" strike="noStrike">
                          <a:solidFill>
                            <a:srgbClr val="000000"/>
                          </a:solidFill>
                          <a:effectLst/>
                          <a:latin typeface="Times New Roman" panose="02020603050405020304" pitchFamily="18" charset="0"/>
                        </a:rPr>
                        <a:t>Ox</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Onthophagus</a:t>
                      </a:r>
                      <a:r>
                        <a:rPr lang="es-ES" sz="900" b="0" i="1" u="none" strike="noStrike" dirty="0">
                          <a:solidFill>
                            <a:srgbClr val="000000"/>
                          </a:solidFill>
                          <a:effectLst/>
                          <a:latin typeface="Times New Roman" panose="02020603050405020304" pitchFamily="18" charset="0"/>
                        </a:rPr>
                        <a:t> </a:t>
                      </a:r>
                      <a:r>
                        <a:rPr lang="es-ES" sz="900" b="0" i="1" u="none" strike="noStrike" dirty="0" err="1">
                          <a:solidFill>
                            <a:srgbClr val="000000"/>
                          </a:solidFill>
                          <a:effectLst/>
                          <a:latin typeface="Times New Roman" panose="02020603050405020304" pitchFamily="18" charset="0"/>
                        </a:rPr>
                        <a:t>xanthomerus</a:t>
                      </a:r>
                      <a:r>
                        <a:rPr lang="es-ES" sz="900" b="0" i="0" u="none" strike="noStrike" dirty="0">
                          <a:solidFill>
                            <a:srgbClr val="000000"/>
                          </a:solidFill>
                          <a:effectLst/>
                          <a:latin typeface="Times New Roman" panose="02020603050405020304" pitchFamily="18" charset="0"/>
                        </a:rPr>
                        <a:t> </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29"/>
                  </a:ext>
                </a:extLst>
              </a:tr>
              <a:tr h="131859">
                <a:tc>
                  <a:txBody>
                    <a:bodyPr/>
                    <a:lstStyle/>
                    <a:p>
                      <a:pPr algn="ctr" fontAlgn="ctr"/>
                      <a:r>
                        <a:rPr lang="es-ES" sz="900" b="0" i="0" u="none" strike="noStrike">
                          <a:solidFill>
                            <a:srgbClr val="000000"/>
                          </a:solidFill>
                          <a:effectLst/>
                          <a:latin typeface="Times New Roman" panose="02020603050405020304" pitchFamily="18" charset="0"/>
                        </a:rPr>
                        <a:t>Pch</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Phaneus</a:t>
                      </a:r>
                      <a:r>
                        <a:rPr lang="es-ES" sz="900" b="0" i="1" u="none" strike="noStrike" dirty="0">
                          <a:solidFill>
                            <a:srgbClr val="000000"/>
                          </a:solidFill>
                          <a:effectLst/>
                          <a:latin typeface="Times New Roman" panose="02020603050405020304" pitchFamily="18" charset="0"/>
                        </a:rPr>
                        <a:t> </a:t>
                      </a:r>
                      <a:r>
                        <a:rPr lang="es-ES" sz="900" b="0" i="1" u="none" strike="noStrike" dirty="0" err="1">
                          <a:solidFill>
                            <a:srgbClr val="000000"/>
                          </a:solidFill>
                          <a:effectLst/>
                          <a:latin typeface="Times New Roman" panose="02020603050405020304" pitchFamily="18" charset="0"/>
                        </a:rPr>
                        <a:t>chalcomelas</a:t>
                      </a:r>
                      <a:r>
                        <a:rPr lang="es-ES" sz="900" b="0" i="1" u="none" strike="noStrike" dirty="0">
                          <a:solidFill>
                            <a:srgbClr val="000000"/>
                          </a:solidFill>
                          <a:effectLst/>
                          <a:latin typeface="Times New Roman" panose="02020603050405020304" pitchFamily="18" charset="0"/>
                        </a:rPr>
                        <a:t> </a:t>
                      </a:r>
                    </a:p>
                  </a:txBody>
                  <a:tcPr marL="5071" marR="5071" marT="5071" marB="0" anchor="ctr">
                    <a:lnL>
                      <a:noFill/>
                    </a:lnL>
                    <a:lnR>
                      <a:noFill/>
                    </a:lnR>
                    <a:lnT>
                      <a:noFill/>
                    </a:lnT>
                    <a:lnB>
                      <a:noFill/>
                    </a:lnB>
                  </a:tcPr>
                </a:tc>
                <a:extLst>
                  <a:ext uri="{0D108BD9-81ED-4DB2-BD59-A6C34878D82A}">
                    <a16:rowId xmlns="" xmlns:a16="http://schemas.microsoft.com/office/drawing/2014/main" val="10030"/>
                  </a:ext>
                </a:extLst>
              </a:tr>
              <a:tr h="131859">
                <a:tc>
                  <a:txBody>
                    <a:bodyPr/>
                    <a:lstStyle/>
                    <a:p>
                      <a:pPr algn="ctr" fontAlgn="ctr"/>
                      <a:r>
                        <a:rPr lang="es-ES" sz="900" b="0" i="0" u="none" strike="noStrike">
                          <a:solidFill>
                            <a:srgbClr val="000000"/>
                          </a:solidFill>
                          <a:effectLst/>
                          <a:latin typeface="Times New Roman" panose="02020603050405020304" pitchFamily="18" charset="0"/>
                        </a:rPr>
                        <a:t>Sm</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Scyballocanthon</a:t>
                      </a:r>
                      <a:r>
                        <a:rPr lang="es-ES" sz="900" b="0" i="1" u="none" strike="noStrike" dirty="0">
                          <a:solidFill>
                            <a:srgbClr val="000000"/>
                          </a:solidFill>
                          <a:effectLst/>
                          <a:latin typeface="Times New Roman" panose="02020603050405020304" pitchFamily="18" charset="0"/>
                        </a:rPr>
                        <a:t> </a:t>
                      </a:r>
                      <a:r>
                        <a:rPr lang="es-ES" sz="900" b="0" i="1" u="none" strike="noStrike" dirty="0" err="1">
                          <a:solidFill>
                            <a:srgbClr val="000000"/>
                          </a:solidFill>
                          <a:effectLst/>
                          <a:latin typeface="Times New Roman" panose="02020603050405020304" pitchFamily="18" charset="0"/>
                        </a:rPr>
                        <a:t>macullatus</a:t>
                      </a:r>
                      <a:r>
                        <a:rPr lang="es-ES" sz="900" b="0" i="0" u="none" strike="noStrike" dirty="0">
                          <a:solidFill>
                            <a:srgbClr val="000000"/>
                          </a:solidFill>
                          <a:effectLst/>
                          <a:latin typeface="Times New Roman" panose="02020603050405020304" pitchFamily="18" charset="0"/>
                        </a:rPr>
                        <a:t> </a:t>
                      </a:r>
                      <a:endParaRPr lang="es-ES" sz="900" b="0" i="1" u="none" strike="noStrike" dirty="0">
                        <a:solidFill>
                          <a:srgbClr val="000000"/>
                        </a:solidFill>
                        <a:effectLst/>
                        <a:latin typeface="Times New Roman" panose="02020603050405020304" pitchFamily="18" charset="0"/>
                      </a:endParaRPr>
                    </a:p>
                  </a:txBody>
                  <a:tcPr marL="5071" marR="5071" marT="5071" marB="0" anchor="ctr">
                    <a:lnL>
                      <a:noFill/>
                    </a:lnL>
                    <a:lnR>
                      <a:noFill/>
                    </a:lnR>
                    <a:lnT>
                      <a:noFill/>
                    </a:lnT>
                    <a:lnB>
                      <a:noFill/>
                    </a:lnB>
                  </a:tcPr>
                </a:tc>
                <a:extLst>
                  <a:ext uri="{0D108BD9-81ED-4DB2-BD59-A6C34878D82A}">
                    <a16:rowId xmlns="" xmlns:a16="http://schemas.microsoft.com/office/drawing/2014/main" val="10031"/>
                  </a:ext>
                </a:extLst>
              </a:tr>
              <a:tr h="131859">
                <a:tc>
                  <a:txBody>
                    <a:bodyPr/>
                    <a:lstStyle/>
                    <a:p>
                      <a:pPr algn="ctr" fontAlgn="ctr"/>
                      <a:r>
                        <a:rPr lang="es-ES" sz="900" b="0" i="0" u="none" strike="noStrike">
                          <a:solidFill>
                            <a:srgbClr val="000000"/>
                          </a:solidFill>
                          <a:effectLst/>
                          <a:latin typeface="Times New Roman" panose="02020603050405020304" pitchFamily="18" charset="0"/>
                        </a:rPr>
                        <a:t>Usp</a:t>
                      </a:r>
                    </a:p>
                  </a:txBody>
                  <a:tcPr marL="5071" marR="5071" marT="5071" marB="0" anchor="ctr">
                    <a:lnL>
                      <a:noFill/>
                    </a:lnL>
                    <a:lnR>
                      <a:noFill/>
                    </a:lnR>
                    <a:lnT>
                      <a:noFill/>
                    </a:lnT>
                    <a:lnB>
                      <a:noFill/>
                    </a:lnB>
                  </a:tcPr>
                </a:tc>
                <a:tc>
                  <a:txBody>
                    <a:bodyPr/>
                    <a:lstStyle/>
                    <a:p>
                      <a:pPr algn="l" fontAlgn="ctr"/>
                      <a:r>
                        <a:rPr lang="es-ES" sz="900" b="0" i="1" u="none" strike="noStrike" dirty="0" err="1">
                          <a:solidFill>
                            <a:srgbClr val="000000"/>
                          </a:solidFill>
                          <a:effectLst/>
                          <a:latin typeface="Times New Roman" panose="02020603050405020304" pitchFamily="18" charset="0"/>
                        </a:rPr>
                        <a:t>Uroxys</a:t>
                      </a:r>
                      <a:r>
                        <a:rPr lang="es-ES" sz="900" b="0" i="0" u="none" strike="noStrike" dirty="0">
                          <a:solidFill>
                            <a:srgbClr val="000000"/>
                          </a:solidFill>
                          <a:effectLst/>
                          <a:latin typeface="Times New Roman" panose="02020603050405020304" pitchFamily="18" charset="0"/>
                        </a:rPr>
                        <a:t> sp1</a:t>
                      </a:r>
                    </a:p>
                  </a:txBody>
                  <a:tcPr marL="5071" marR="5071" marT="5071" marB="0" anchor="ctr">
                    <a:lnL>
                      <a:noFill/>
                    </a:lnL>
                    <a:lnR>
                      <a:noFill/>
                    </a:lnR>
                    <a:lnT>
                      <a:noFill/>
                    </a:lnT>
                    <a:lnB>
                      <a:noFill/>
                    </a:lnB>
                  </a:tcPr>
                </a:tc>
                <a:extLst>
                  <a:ext uri="{0D108BD9-81ED-4DB2-BD59-A6C34878D82A}">
                    <a16:rowId xmlns="" xmlns:a16="http://schemas.microsoft.com/office/drawing/2014/main" val="10032"/>
                  </a:ext>
                </a:extLst>
              </a:tr>
            </a:tbl>
          </a:graphicData>
        </a:graphic>
      </p:graphicFrame>
      <p:sp>
        <p:nvSpPr>
          <p:cNvPr id="17" name="CuadroTexto 16"/>
          <p:cNvSpPr txBox="1"/>
          <p:nvPr/>
        </p:nvSpPr>
        <p:spPr>
          <a:xfrm>
            <a:off x="1729180" y="1644463"/>
            <a:ext cx="558166" cy="307777"/>
          </a:xfrm>
          <a:prstGeom prst="rect">
            <a:avLst/>
          </a:prstGeom>
          <a:noFill/>
        </p:spPr>
        <p:txBody>
          <a:bodyPr wrap="none" rtlCol="0">
            <a:spAutoFit/>
          </a:bodyPr>
          <a:lstStyle/>
          <a:p>
            <a:r>
              <a:rPr lang="es-ES" sz="1400" dirty="0">
                <a:solidFill>
                  <a:srgbClr val="FF0000"/>
                </a:solidFill>
                <a:latin typeface="Times New Roman" panose="02020603050405020304" pitchFamily="18" charset="0"/>
                <a:cs typeface="Times New Roman" panose="02020603050405020304" pitchFamily="18" charset="0"/>
              </a:rPr>
              <a:t>46 %</a:t>
            </a:r>
          </a:p>
        </p:txBody>
      </p:sp>
      <p:sp>
        <p:nvSpPr>
          <p:cNvPr id="22" name="CuadroTexto 21"/>
          <p:cNvSpPr txBox="1"/>
          <p:nvPr/>
        </p:nvSpPr>
        <p:spPr>
          <a:xfrm>
            <a:off x="3079105" y="1752260"/>
            <a:ext cx="558166" cy="307777"/>
          </a:xfrm>
          <a:prstGeom prst="rect">
            <a:avLst/>
          </a:prstGeom>
          <a:noFill/>
        </p:spPr>
        <p:txBody>
          <a:bodyPr wrap="none" rtlCol="0">
            <a:spAutoFit/>
          </a:bodyPr>
          <a:lstStyle/>
          <a:p>
            <a:r>
              <a:rPr lang="es-ES" sz="1400" dirty="0">
                <a:solidFill>
                  <a:srgbClr val="FF0000"/>
                </a:solidFill>
                <a:latin typeface="Times New Roman" panose="02020603050405020304" pitchFamily="18" charset="0"/>
                <a:cs typeface="Times New Roman" panose="02020603050405020304" pitchFamily="18" charset="0"/>
              </a:rPr>
              <a:t>33 %</a:t>
            </a:r>
          </a:p>
        </p:txBody>
      </p:sp>
      <p:sp>
        <p:nvSpPr>
          <p:cNvPr id="23" name="CuadroTexto 22"/>
          <p:cNvSpPr txBox="1"/>
          <p:nvPr/>
        </p:nvSpPr>
        <p:spPr>
          <a:xfrm>
            <a:off x="4771414" y="1426069"/>
            <a:ext cx="558166" cy="307777"/>
          </a:xfrm>
          <a:prstGeom prst="rect">
            <a:avLst/>
          </a:prstGeom>
          <a:noFill/>
        </p:spPr>
        <p:txBody>
          <a:bodyPr wrap="none" rtlCol="0">
            <a:spAutoFit/>
          </a:bodyPr>
          <a:lstStyle/>
          <a:p>
            <a:r>
              <a:rPr lang="es-ES" sz="1400" dirty="0">
                <a:solidFill>
                  <a:srgbClr val="FF0000"/>
                </a:solidFill>
                <a:latin typeface="Times New Roman" panose="02020603050405020304" pitchFamily="18" charset="0"/>
                <a:cs typeface="Times New Roman" panose="02020603050405020304" pitchFamily="18" charset="0"/>
              </a:rPr>
              <a:t>82 %</a:t>
            </a:r>
          </a:p>
        </p:txBody>
      </p:sp>
      <p:sp>
        <p:nvSpPr>
          <p:cNvPr id="25" name="Rectángulo 24"/>
          <p:cNvSpPr/>
          <p:nvPr/>
        </p:nvSpPr>
        <p:spPr>
          <a:xfrm>
            <a:off x="253389" y="577641"/>
            <a:ext cx="9036050" cy="307777"/>
          </a:xfrm>
          <a:prstGeom prst="rect">
            <a:avLst/>
          </a:prstGeom>
        </p:spPr>
        <p:txBody>
          <a:bodyPr wrap="square">
            <a:spAutoFit/>
          </a:bodyPr>
          <a:lstStyle/>
          <a:p>
            <a:r>
              <a:rPr lang="es-EC" sz="1400" b="1" dirty="0">
                <a:latin typeface="Times New Roman" panose="02020603050405020304" pitchFamily="18" charset="0"/>
                <a:cs typeface="Times New Roman" panose="02020603050405020304" pitchFamily="18" charset="0"/>
              </a:rPr>
              <a:t>CURVAS DE RANGO-ABUNDANCIA</a:t>
            </a:r>
          </a:p>
        </p:txBody>
      </p:sp>
    </p:spTree>
    <p:extLst>
      <p:ext uri="{BB962C8B-B14F-4D97-AF65-F5344CB8AC3E}">
        <p14:creationId xmlns:p14="http://schemas.microsoft.com/office/powerpoint/2010/main" val="1557900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23928" y="44450"/>
            <a:ext cx="5017159" cy="733472"/>
          </a:xfrm>
        </p:spPr>
        <p:txBody>
          <a:bodyPr/>
          <a:lstStyle/>
          <a:p>
            <a:pPr>
              <a:defRPr/>
            </a:pPr>
            <a:r>
              <a:rPr lang="es-EC" sz="2800" dirty="0">
                <a:solidFill>
                  <a:srgbClr val="336600"/>
                </a:solidFill>
                <a:latin typeface="Times New Roman" pitchFamily="18" charset="0"/>
                <a:cs typeface="Times New Roman" pitchFamily="18" charset="0"/>
              </a:rPr>
              <a:t>RESULTADOS Y DISCUSIÓN</a:t>
            </a:r>
          </a:p>
        </p:txBody>
      </p:sp>
      <p:pic>
        <p:nvPicPr>
          <p:cNvPr id="20483" name="3 Image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1800" y="5949950"/>
            <a:ext cx="2254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p:cNvPicPr>
            <a:picLocks noChangeAspect="1"/>
          </p:cNvPicPr>
          <p:nvPr/>
        </p:nvPicPr>
        <p:blipFill rotWithShape="1">
          <a:blip r:embed="rId3"/>
          <a:srcRect l="31100" t="26200" r="32675" b="29000"/>
          <a:stretch/>
        </p:blipFill>
        <p:spPr>
          <a:xfrm>
            <a:off x="323528" y="766603"/>
            <a:ext cx="6191689" cy="4307262"/>
          </a:xfrm>
          <a:prstGeom prst="rect">
            <a:avLst/>
          </a:prstGeom>
        </p:spPr>
      </p:pic>
      <p:sp>
        <p:nvSpPr>
          <p:cNvPr id="7" name="Rectángulo 6"/>
          <p:cNvSpPr/>
          <p:nvPr/>
        </p:nvSpPr>
        <p:spPr>
          <a:xfrm>
            <a:off x="323527" y="5014917"/>
            <a:ext cx="6191689" cy="646331"/>
          </a:xfrm>
          <a:prstGeom prst="rect">
            <a:avLst/>
          </a:prstGeom>
        </p:spPr>
        <p:txBody>
          <a:bodyPr wrap="square">
            <a:spAutoFit/>
          </a:bodyPr>
          <a:lstStyle/>
          <a:p>
            <a:r>
              <a:rPr lang="es-ES" sz="1200" b="1" i="1" dirty="0">
                <a:latin typeface="Times New Roman" panose="02020603050405020304" pitchFamily="18" charset="0"/>
                <a:cs typeface="Times New Roman" panose="02020603050405020304" pitchFamily="18" charset="0"/>
              </a:rPr>
              <a:t>Figura 5 </a:t>
            </a:r>
            <a:r>
              <a:rPr lang="es-ES" sz="1200" dirty="0">
                <a:latin typeface="Times New Roman" panose="02020603050405020304" pitchFamily="18" charset="0"/>
                <a:cs typeface="Times New Roman" panose="02020603050405020304" pitchFamily="18" charset="0"/>
              </a:rPr>
              <a:t>Evaluación de la riqueza observada con la esperada mediante el estimador Jacknife 1. A) área de uso agrícola; B) agrosistema palma africana; C) ecosistema sensible; D) Fragmento de bosque natural. </a:t>
            </a:r>
          </a:p>
        </p:txBody>
      </p:sp>
      <p:sp>
        <p:nvSpPr>
          <p:cNvPr id="11" name="CuadroTexto 10"/>
          <p:cNvSpPr txBox="1"/>
          <p:nvPr/>
        </p:nvSpPr>
        <p:spPr>
          <a:xfrm>
            <a:off x="1763688" y="908720"/>
            <a:ext cx="558166" cy="307777"/>
          </a:xfrm>
          <a:prstGeom prst="rect">
            <a:avLst/>
          </a:prstGeom>
          <a:noFill/>
        </p:spPr>
        <p:txBody>
          <a:bodyPr wrap="none" rtlCol="0">
            <a:spAutoFit/>
          </a:bodyPr>
          <a:lstStyle/>
          <a:p>
            <a:r>
              <a:rPr lang="es-ES" sz="1400" dirty="0">
                <a:solidFill>
                  <a:srgbClr val="FF0000"/>
                </a:solidFill>
                <a:latin typeface="Times New Roman" panose="02020603050405020304" pitchFamily="18" charset="0"/>
                <a:cs typeface="Times New Roman" panose="02020603050405020304" pitchFamily="18" charset="0"/>
              </a:rPr>
              <a:t>76 %</a:t>
            </a:r>
          </a:p>
        </p:txBody>
      </p:sp>
      <p:sp>
        <p:nvSpPr>
          <p:cNvPr id="12" name="CuadroTexto 11"/>
          <p:cNvSpPr txBox="1"/>
          <p:nvPr/>
        </p:nvSpPr>
        <p:spPr>
          <a:xfrm>
            <a:off x="4932040" y="908719"/>
            <a:ext cx="558166" cy="307777"/>
          </a:xfrm>
          <a:prstGeom prst="rect">
            <a:avLst/>
          </a:prstGeom>
          <a:noFill/>
        </p:spPr>
        <p:txBody>
          <a:bodyPr wrap="none" rtlCol="0">
            <a:spAutoFit/>
          </a:bodyPr>
          <a:lstStyle/>
          <a:p>
            <a:r>
              <a:rPr lang="es-ES" sz="1400" dirty="0">
                <a:solidFill>
                  <a:srgbClr val="FF0000"/>
                </a:solidFill>
                <a:latin typeface="Times New Roman" panose="02020603050405020304" pitchFamily="18" charset="0"/>
                <a:cs typeface="Times New Roman" panose="02020603050405020304" pitchFamily="18" charset="0"/>
              </a:rPr>
              <a:t>91 %</a:t>
            </a:r>
          </a:p>
        </p:txBody>
      </p:sp>
      <p:sp>
        <p:nvSpPr>
          <p:cNvPr id="13" name="CuadroTexto 12"/>
          <p:cNvSpPr txBox="1"/>
          <p:nvPr/>
        </p:nvSpPr>
        <p:spPr>
          <a:xfrm>
            <a:off x="4932040" y="2890945"/>
            <a:ext cx="558166" cy="307777"/>
          </a:xfrm>
          <a:prstGeom prst="rect">
            <a:avLst/>
          </a:prstGeom>
          <a:noFill/>
        </p:spPr>
        <p:txBody>
          <a:bodyPr wrap="none" rtlCol="0">
            <a:spAutoFit/>
          </a:bodyPr>
          <a:lstStyle/>
          <a:p>
            <a:r>
              <a:rPr lang="es-ES" sz="1400" dirty="0">
                <a:solidFill>
                  <a:srgbClr val="FF0000"/>
                </a:solidFill>
                <a:latin typeface="Times New Roman" panose="02020603050405020304" pitchFamily="18" charset="0"/>
                <a:cs typeface="Times New Roman" panose="02020603050405020304" pitchFamily="18" charset="0"/>
              </a:rPr>
              <a:t>90 %</a:t>
            </a:r>
          </a:p>
        </p:txBody>
      </p:sp>
      <p:sp>
        <p:nvSpPr>
          <p:cNvPr id="14" name="CuadroTexto 13"/>
          <p:cNvSpPr txBox="1"/>
          <p:nvPr/>
        </p:nvSpPr>
        <p:spPr>
          <a:xfrm>
            <a:off x="1763688" y="2890944"/>
            <a:ext cx="558166" cy="307777"/>
          </a:xfrm>
          <a:prstGeom prst="rect">
            <a:avLst/>
          </a:prstGeom>
          <a:noFill/>
        </p:spPr>
        <p:txBody>
          <a:bodyPr wrap="none" rtlCol="0">
            <a:spAutoFit/>
          </a:bodyPr>
          <a:lstStyle/>
          <a:p>
            <a:r>
              <a:rPr lang="es-ES" sz="1400" dirty="0">
                <a:solidFill>
                  <a:srgbClr val="FF0000"/>
                </a:solidFill>
                <a:latin typeface="Times New Roman" panose="02020603050405020304" pitchFamily="18" charset="0"/>
                <a:cs typeface="Times New Roman" panose="02020603050405020304" pitchFamily="18" charset="0"/>
              </a:rPr>
              <a:t>72 %</a:t>
            </a:r>
          </a:p>
        </p:txBody>
      </p:sp>
      <p:sp>
        <p:nvSpPr>
          <p:cNvPr id="10" name="Rectángulo 9"/>
          <p:cNvSpPr/>
          <p:nvPr/>
        </p:nvSpPr>
        <p:spPr>
          <a:xfrm>
            <a:off x="211708" y="862650"/>
            <a:ext cx="3240361" cy="39415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p:cNvSpPr/>
          <p:nvPr/>
        </p:nvSpPr>
        <p:spPr>
          <a:xfrm>
            <a:off x="6458755" y="1686930"/>
            <a:ext cx="2552235" cy="1384995"/>
          </a:xfrm>
          <a:prstGeom prst="rect">
            <a:avLst/>
          </a:prstGeom>
        </p:spPr>
        <p:txBody>
          <a:bodyPr wrap="square">
            <a:spAutoFit/>
          </a:bodyPr>
          <a:lstStyle/>
          <a:p>
            <a:pPr algn="just"/>
            <a:r>
              <a:rPr lang="es-ES" sz="1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Un bajo porcentaje de riqueza observada vs esperada, puede deberse al grado de perturbación más no a debilidades en el esfuerzo de muestreo</a:t>
            </a:r>
            <a:r>
              <a:rPr lang="es-EC" sz="1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(Pozo, com. </a:t>
            </a:r>
            <a:r>
              <a:rPr lang="es-EC" sz="1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pers</a:t>
            </a:r>
            <a:r>
              <a:rPr lang="es-EC" sz="1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da Silva, com. </a:t>
            </a:r>
            <a:r>
              <a:rPr lang="es-EC" sz="1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pers</a:t>
            </a:r>
            <a:r>
              <a:rPr lang="es-EC" sz="1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es-ES" sz="1400" dirty="0">
              <a:latin typeface="Times New Roman" panose="02020603050405020304" pitchFamily="18" charset="0"/>
              <a:cs typeface="Times New Roman" panose="02020603050405020304" pitchFamily="18" charset="0"/>
            </a:endParaRPr>
          </a:p>
        </p:txBody>
      </p:sp>
      <p:sp>
        <p:nvSpPr>
          <p:cNvPr id="15" name="Rectángulo 14"/>
          <p:cNvSpPr/>
          <p:nvPr/>
        </p:nvSpPr>
        <p:spPr>
          <a:xfrm>
            <a:off x="107504" y="554873"/>
            <a:ext cx="9036050" cy="307777"/>
          </a:xfrm>
          <a:prstGeom prst="rect">
            <a:avLst/>
          </a:prstGeom>
        </p:spPr>
        <p:txBody>
          <a:bodyPr wrap="square">
            <a:spAutoFit/>
          </a:bodyPr>
          <a:lstStyle/>
          <a:p>
            <a:r>
              <a:rPr lang="es-EC" sz="1400" b="1" dirty="0">
                <a:latin typeface="Times New Roman" panose="02020603050405020304" pitchFamily="18" charset="0"/>
                <a:cs typeface="Times New Roman" panose="02020603050405020304" pitchFamily="18" charset="0"/>
              </a:rPr>
              <a:t>ESTIMACIÓN DE LA RIQUEZA POR TIPOS DE ECOSISTEMA</a:t>
            </a:r>
          </a:p>
        </p:txBody>
      </p:sp>
      <p:sp>
        <p:nvSpPr>
          <p:cNvPr id="16" name="Rectángulo 15"/>
          <p:cNvSpPr/>
          <p:nvPr/>
        </p:nvSpPr>
        <p:spPr>
          <a:xfrm>
            <a:off x="6484759" y="1681859"/>
            <a:ext cx="2526231" cy="15168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869382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29526" t="17801" r="30312" b="63218"/>
          <a:stretch/>
        </p:blipFill>
        <p:spPr>
          <a:xfrm>
            <a:off x="539552" y="1161010"/>
            <a:ext cx="7718829" cy="2051966"/>
          </a:xfrm>
          <a:prstGeom prst="rect">
            <a:avLst/>
          </a:prstGeom>
        </p:spPr>
      </p:pic>
      <p:sp>
        <p:nvSpPr>
          <p:cNvPr id="2" name="1 Título"/>
          <p:cNvSpPr>
            <a:spLocks noGrp="1"/>
          </p:cNvSpPr>
          <p:nvPr>
            <p:ph type="title"/>
          </p:nvPr>
        </p:nvSpPr>
        <p:spPr>
          <a:xfrm>
            <a:off x="3923928" y="44450"/>
            <a:ext cx="5017159" cy="733472"/>
          </a:xfrm>
        </p:spPr>
        <p:txBody>
          <a:bodyPr/>
          <a:lstStyle/>
          <a:p>
            <a:pPr>
              <a:defRPr/>
            </a:pPr>
            <a:r>
              <a:rPr lang="es-EC" sz="2800" dirty="0">
                <a:solidFill>
                  <a:srgbClr val="336600"/>
                </a:solidFill>
                <a:latin typeface="Times New Roman" pitchFamily="18" charset="0"/>
                <a:cs typeface="Times New Roman" pitchFamily="18" charset="0"/>
              </a:rPr>
              <a:t>RESULTADOS Y DISCUSIÓN</a:t>
            </a:r>
          </a:p>
        </p:txBody>
      </p:sp>
      <p:pic>
        <p:nvPicPr>
          <p:cNvPr id="20483" name="3 Image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81800" y="5949950"/>
            <a:ext cx="2254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6"/>
          <p:cNvSpPr/>
          <p:nvPr/>
        </p:nvSpPr>
        <p:spPr>
          <a:xfrm>
            <a:off x="484071" y="3083134"/>
            <a:ext cx="7774310" cy="461665"/>
          </a:xfrm>
          <a:prstGeom prst="rect">
            <a:avLst/>
          </a:prstGeom>
        </p:spPr>
        <p:txBody>
          <a:bodyPr wrap="square">
            <a:spAutoFit/>
          </a:bodyPr>
          <a:lstStyle/>
          <a:p>
            <a:r>
              <a:rPr lang="es-ES" sz="1200" b="1" i="1" dirty="0">
                <a:latin typeface="Times New Roman" panose="02020603050405020304" pitchFamily="18" charset="0"/>
                <a:cs typeface="Times New Roman" panose="02020603050405020304" pitchFamily="18" charset="0"/>
              </a:rPr>
              <a:t>Figura 6 </a:t>
            </a:r>
            <a:r>
              <a:rPr lang="es-ES" sz="1200" dirty="0">
                <a:latin typeface="Times New Roman" panose="02020603050405020304" pitchFamily="18" charset="0"/>
                <a:cs typeface="Times New Roman" panose="02020603050405020304" pitchFamily="18" charset="0"/>
              </a:rPr>
              <a:t>Evaluación de la riqueza observada con la esperada mediante el estimador Jacknife 1. A) trampas cebadas con carroña; B) trampas cebadas con excremento; C) trampas cebadas con fruta. </a:t>
            </a:r>
          </a:p>
        </p:txBody>
      </p:sp>
      <p:sp>
        <p:nvSpPr>
          <p:cNvPr id="11" name="CuadroTexto 10"/>
          <p:cNvSpPr txBox="1"/>
          <p:nvPr/>
        </p:nvSpPr>
        <p:spPr>
          <a:xfrm>
            <a:off x="1907704" y="1239824"/>
            <a:ext cx="558166" cy="307777"/>
          </a:xfrm>
          <a:prstGeom prst="rect">
            <a:avLst/>
          </a:prstGeom>
          <a:noFill/>
        </p:spPr>
        <p:txBody>
          <a:bodyPr wrap="none" rtlCol="0">
            <a:spAutoFit/>
          </a:bodyPr>
          <a:lstStyle/>
          <a:p>
            <a:r>
              <a:rPr lang="es-ES" sz="1400" dirty="0">
                <a:solidFill>
                  <a:srgbClr val="FF0000"/>
                </a:solidFill>
                <a:latin typeface="Times New Roman" panose="02020603050405020304" pitchFamily="18" charset="0"/>
                <a:cs typeface="Times New Roman" panose="02020603050405020304" pitchFamily="18" charset="0"/>
              </a:rPr>
              <a:t>77 %</a:t>
            </a:r>
          </a:p>
        </p:txBody>
      </p:sp>
      <p:sp>
        <p:nvSpPr>
          <p:cNvPr id="12" name="CuadroTexto 11"/>
          <p:cNvSpPr txBox="1"/>
          <p:nvPr/>
        </p:nvSpPr>
        <p:spPr>
          <a:xfrm>
            <a:off x="4410041" y="1244546"/>
            <a:ext cx="558166" cy="307777"/>
          </a:xfrm>
          <a:prstGeom prst="rect">
            <a:avLst/>
          </a:prstGeom>
          <a:noFill/>
        </p:spPr>
        <p:txBody>
          <a:bodyPr wrap="none" rtlCol="0">
            <a:spAutoFit/>
          </a:bodyPr>
          <a:lstStyle/>
          <a:p>
            <a:r>
              <a:rPr lang="es-ES" sz="1400" dirty="0">
                <a:solidFill>
                  <a:srgbClr val="FF0000"/>
                </a:solidFill>
                <a:latin typeface="Times New Roman" panose="02020603050405020304" pitchFamily="18" charset="0"/>
                <a:cs typeface="Times New Roman" panose="02020603050405020304" pitchFamily="18" charset="0"/>
              </a:rPr>
              <a:t>91 %</a:t>
            </a:r>
          </a:p>
        </p:txBody>
      </p:sp>
      <p:sp>
        <p:nvSpPr>
          <p:cNvPr id="13" name="CuadroTexto 12"/>
          <p:cNvSpPr txBox="1"/>
          <p:nvPr/>
        </p:nvSpPr>
        <p:spPr>
          <a:xfrm>
            <a:off x="6761962" y="1239823"/>
            <a:ext cx="558166" cy="307777"/>
          </a:xfrm>
          <a:prstGeom prst="rect">
            <a:avLst/>
          </a:prstGeom>
          <a:noFill/>
        </p:spPr>
        <p:txBody>
          <a:bodyPr wrap="none" rtlCol="0">
            <a:spAutoFit/>
          </a:bodyPr>
          <a:lstStyle/>
          <a:p>
            <a:r>
              <a:rPr lang="es-ES" sz="1400" dirty="0">
                <a:solidFill>
                  <a:srgbClr val="FF0000"/>
                </a:solidFill>
                <a:latin typeface="Times New Roman" panose="02020603050405020304" pitchFamily="18" charset="0"/>
                <a:cs typeface="Times New Roman" panose="02020603050405020304" pitchFamily="18" charset="0"/>
              </a:rPr>
              <a:t>59 %</a:t>
            </a:r>
          </a:p>
        </p:txBody>
      </p:sp>
      <p:sp>
        <p:nvSpPr>
          <p:cNvPr id="15" name="Rectángulo 14"/>
          <p:cNvSpPr/>
          <p:nvPr/>
        </p:nvSpPr>
        <p:spPr>
          <a:xfrm>
            <a:off x="107504" y="554873"/>
            <a:ext cx="9036050" cy="307777"/>
          </a:xfrm>
          <a:prstGeom prst="rect">
            <a:avLst/>
          </a:prstGeom>
        </p:spPr>
        <p:txBody>
          <a:bodyPr wrap="square">
            <a:spAutoFit/>
          </a:bodyPr>
          <a:lstStyle/>
          <a:p>
            <a:r>
              <a:rPr lang="es-EC" sz="1400" b="1" dirty="0">
                <a:latin typeface="Times New Roman" panose="02020603050405020304" pitchFamily="18" charset="0"/>
                <a:cs typeface="Times New Roman" panose="02020603050405020304" pitchFamily="18" charset="0"/>
              </a:rPr>
              <a:t>ESTIMACIÓN DE LA RIQUEZA POR TIPOS DE CEBO</a:t>
            </a:r>
          </a:p>
        </p:txBody>
      </p:sp>
      <p:sp>
        <p:nvSpPr>
          <p:cNvPr id="14" name="Rectángulo 13"/>
          <p:cNvSpPr/>
          <p:nvPr/>
        </p:nvSpPr>
        <p:spPr>
          <a:xfrm>
            <a:off x="456358" y="4005123"/>
            <a:ext cx="2830684" cy="738664"/>
          </a:xfrm>
          <a:prstGeom prst="rect">
            <a:avLst/>
          </a:prstGeom>
        </p:spPr>
        <p:txBody>
          <a:bodyPr wrap="square">
            <a:spAutoFit/>
          </a:bodyPr>
          <a:lstStyle/>
          <a:p>
            <a:pPr algn="just"/>
            <a:r>
              <a:rPr lang="es-ES" sz="1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Podrían quedar especies por registrar con este tipo de cebo (Escalante, 2003)</a:t>
            </a:r>
            <a:endParaRPr lang="es-ES" sz="1400" dirty="0">
              <a:latin typeface="Times New Roman" panose="02020603050405020304" pitchFamily="18" charset="0"/>
              <a:cs typeface="Times New Roman" panose="02020603050405020304" pitchFamily="18" charset="0"/>
            </a:endParaRPr>
          </a:p>
        </p:txBody>
      </p:sp>
      <p:sp>
        <p:nvSpPr>
          <p:cNvPr id="4" name="Rectángulo 3"/>
          <p:cNvSpPr/>
          <p:nvPr/>
        </p:nvSpPr>
        <p:spPr>
          <a:xfrm>
            <a:off x="5637603" y="4005123"/>
            <a:ext cx="2635293" cy="738664"/>
          </a:xfrm>
          <a:prstGeom prst="rect">
            <a:avLst/>
          </a:prstGeom>
        </p:spPr>
        <p:txBody>
          <a:bodyPr wrap="square">
            <a:spAutoFit/>
          </a:bodyPr>
          <a:lstStyle/>
          <a:p>
            <a:pPr algn="just">
              <a:spcAft>
                <a:spcPts val="0"/>
              </a:spcAft>
            </a:pPr>
            <a:r>
              <a:rPr lang="es-ES" sz="1400" dirty="0">
                <a:solidFill>
                  <a:srgbClr val="000000"/>
                </a:solidFill>
                <a:latin typeface="Times New Roman" panose="02020603050405020304" pitchFamily="18" charset="0"/>
                <a:ea typeface="Arial" panose="020B0604020202020204" pitchFamily="34" charset="0"/>
                <a:cs typeface="Arial" panose="020B0604020202020204" pitchFamily="34" charset="0"/>
              </a:rPr>
              <a:t>Valores muy dispersos en los muestreos con este tipo de cebo (Pereira, y otros, 2018).</a:t>
            </a:r>
          </a:p>
        </p:txBody>
      </p:sp>
    </p:spTree>
    <p:extLst>
      <p:ext uri="{BB962C8B-B14F-4D97-AF65-F5344CB8AC3E}">
        <p14:creationId xmlns:p14="http://schemas.microsoft.com/office/powerpoint/2010/main" val="35895245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23928" y="44450"/>
            <a:ext cx="5017159" cy="733472"/>
          </a:xfrm>
        </p:spPr>
        <p:txBody>
          <a:bodyPr/>
          <a:lstStyle/>
          <a:p>
            <a:pPr>
              <a:defRPr/>
            </a:pPr>
            <a:r>
              <a:rPr lang="es-EC" sz="2800" dirty="0">
                <a:solidFill>
                  <a:srgbClr val="336600"/>
                </a:solidFill>
                <a:latin typeface="Times New Roman" pitchFamily="18" charset="0"/>
                <a:cs typeface="Times New Roman" pitchFamily="18" charset="0"/>
              </a:rPr>
              <a:t>RESULTADOS Y DISCUSIÓN</a:t>
            </a:r>
          </a:p>
        </p:txBody>
      </p:sp>
      <p:pic>
        <p:nvPicPr>
          <p:cNvPr id="20483" name="3 Image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1800" y="5949950"/>
            <a:ext cx="2254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ángulo 14"/>
          <p:cNvSpPr/>
          <p:nvPr/>
        </p:nvSpPr>
        <p:spPr>
          <a:xfrm>
            <a:off x="107504" y="554873"/>
            <a:ext cx="9036050" cy="307777"/>
          </a:xfrm>
          <a:prstGeom prst="rect">
            <a:avLst/>
          </a:prstGeom>
        </p:spPr>
        <p:txBody>
          <a:bodyPr wrap="square">
            <a:spAutoFit/>
          </a:bodyPr>
          <a:lstStyle/>
          <a:p>
            <a:r>
              <a:rPr lang="es-EC" sz="1400" b="1" dirty="0">
                <a:latin typeface="Times New Roman" panose="02020603050405020304" pitchFamily="18" charset="0"/>
                <a:cs typeface="Times New Roman" panose="02020603050405020304" pitchFamily="18" charset="0"/>
              </a:rPr>
              <a:t>DIVERSIDAD BETA DE LOS ECOSISTEMAS EVALUADOS</a:t>
            </a:r>
          </a:p>
        </p:txBody>
      </p:sp>
      <p:pic>
        <p:nvPicPr>
          <p:cNvPr id="4" name="Imagen 3"/>
          <p:cNvPicPr>
            <a:picLocks noChangeAspect="1"/>
          </p:cNvPicPr>
          <p:nvPr/>
        </p:nvPicPr>
        <p:blipFill rotWithShape="1">
          <a:blip r:embed="rId3"/>
          <a:srcRect r="49669"/>
          <a:stretch/>
        </p:blipFill>
        <p:spPr>
          <a:xfrm>
            <a:off x="1259632" y="818647"/>
            <a:ext cx="2807641" cy="3712786"/>
          </a:xfrm>
          <a:prstGeom prst="rect">
            <a:avLst/>
          </a:prstGeom>
        </p:spPr>
      </p:pic>
      <p:sp>
        <p:nvSpPr>
          <p:cNvPr id="14" name="CuadroTexto 13"/>
          <p:cNvSpPr txBox="1"/>
          <p:nvPr/>
        </p:nvSpPr>
        <p:spPr>
          <a:xfrm>
            <a:off x="1074925" y="1777402"/>
            <a:ext cx="692818" cy="307777"/>
          </a:xfrm>
          <a:prstGeom prst="rect">
            <a:avLst/>
          </a:prstGeom>
          <a:noFill/>
        </p:spPr>
        <p:txBody>
          <a:bodyPr wrap="none" rtlCol="0">
            <a:spAutoFit/>
          </a:bodyPr>
          <a:lstStyle/>
          <a:p>
            <a:r>
              <a:rPr lang="es-ES" sz="1400" dirty="0">
                <a:latin typeface="Times New Roman" panose="02020603050405020304" pitchFamily="18" charset="0"/>
                <a:cs typeface="Times New Roman" panose="02020603050405020304" pitchFamily="18" charset="0"/>
              </a:rPr>
              <a:t>9,57 %</a:t>
            </a:r>
          </a:p>
        </p:txBody>
      </p:sp>
      <p:sp>
        <p:nvSpPr>
          <p:cNvPr id="16" name="CuadroTexto 15"/>
          <p:cNvSpPr txBox="1"/>
          <p:nvPr/>
        </p:nvSpPr>
        <p:spPr>
          <a:xfrm>
            <a:off x="1137182" y="2490857"/>
            <a:ext cx="782587" cy="307777"/>
          </a:xfrm>
          <a:prstGeom prst="rect">
            <a:avLst/>
          </a:prstGeom>
          <a:noFill/>
        </p:spPr>
        <p:txBody>
          <a:bodyPr wrap="none" rtlCol="0">
            <a:spAutoFit/>
          </a:bodyPr>
          <a:lstStyle/>
          <a:p>
            <a:r>
              <a:rPr lang="es-ES" sz="1400" dirty="0">
                <a:latin typeface="Times New Roman" panose="02020603050405020304" pitchFamily="18" charset="0"/>
                <a:cs typeface="Times New Roman" panose="02020603050405020304" pitchFamily="18" charset="0"/>
              </a:rPr>
              <a:t>17,10 %</a:t>
            </a:r>
          </a:p>
        </p:txBody>
      </p:sp>
      <p:sp>
        <p:nvSpPr>
          <p:cNvPr id="17" name="CuadroTexto 16"/>
          <p:cNvSpPr txBox="1"/>
          <p:nvPr/>
        </p:nvSpPr>
        <p:spPr>
          <a:xfrm>
            <a:off x="1376449" y="3093767"/>
            <a:ext cx="782587" cy="307777"/>
          </a:xfrm>
          <a:prstGeom prst="rect">
            <a:avLst/>
          </a:prstGeom>
          <a:noFill/>
        </p:spPr>
        <p:txBody>
          <a:bodyPr wrap="none" rtlCol="0">
            <a:spAutoFit/>
          </a:bodyPr>
          <a:lstStyle/>
          <a:p>
            <a:r>
              <a:rPr lang="es-ES" sz="1400" dirty="0">
                <a:latin typeface="Times New Roman" panose="02020603050405020304" pitchFamily="18" charset="0"/>
                <a:cs typeface="Times New Roman" panose="02020603050405020304" pitchFamily="18" charset="0"/>
              </a:rPr>
              <a:t>26,67 %</a:t>
            </a:r>
          </a:p>
        </p:txBody>
      </p:sp>
      <p:pic>
        <p:nvPicPr>
          <p:cNvPr id="8" name="Imagen 7"/>
          <p:cNvPicPr>
            <a:picLocks noChangeAspect="1"/>
          </p:cNvPicPr>
          <p:nvPr/>
        </p:nvPicPr>
        <p:blipFill rotWithShape="1">
          <a:blip r:embed="rId4"/>
          <a:srcRect r="16311"/>
          <a:stretch/>
        </p:blipFill>
        <p:spPr>
          <a:xfrm>
            <a:off x="4321432" y="1821221"/>
            <a:ext cx="4822122" cy="1465370"/>
          </a:xfrm>
          <a:prstGeom prst="rect">
            <a:avLst/>
          </a:prstGeom>
        </p:spPr>
      </p:pic>
      <p:sp>
        <p:nvSpPr>
          <p:cNvPr id="18" name="Rectángulo 17"/>
          <p:cNvSpPr/>
          <p:nvPr/>
        </p:nvSpPr>
        <p:spPr>
          <a:xfrm>
            <a:off x="6084168" y="2261944"/>
            <a:ext cx="360040" cy="2398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p:cNvSpPr/>
          <p:nvPr/>
        </p:nvSpPr>
        <p:spPr>
          <a:xfrm>
            <a:off x="7707247" y="2636443"/>
            <a:ext cx="321137" cy="201565"/>
          </a:xfrm>
          <a:prstGeom prst="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p:cNvSpPr/>
          <p:nvPr/>
        </p:nvSpPr>
        <p:spPr>
          <a:xfrm>
            <a:off x="4265489" y="2261944"/>
            <a:ext cx="360040" cy="2398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20"/>
          <p:cNvSpPr/>
          <p:nvPr/>
        </p:nvSpPr>
        <p:spPr>
          <a:xfrm>
            <a:off x="6084168" y="2078224"/>
            <a:ext cx="360040" cy="1992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Rectángulo 21"/>
          <p:cNvSpPr/>
          <p:nvPr/>
        </p:nvSpPr>
        <p:spPr>
          <a:xfrm>
            <a:off x="4284940" y="2647730"/>
            <a:ext cx="321137" cy="201565"/>
          </a:xfrm>
          <a:prstGeom prst="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ángulo 22"/>
          <p:cNvSpPr/>
          <p:nvPr/>
        </p:nvSpPr>
        <p:spPr>
          <a:xfrm>
            <a:off x="7707246" y="2075917"/>
            <a:ext cx="321137" cy="201565"/>
          </a:xfrm>
          <a:prstGeom prst="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Rectángulo 24"/>
          <p:cNvSpPr/>
          <p:nvPr/>
        </p:nvSpPr>
        <p:spPr>
          <a:xfrm>
            <a:off x="4284940" y="955615"/>
            <a:ext cx="4770561" cy="830997"/>
          </a:xfrm>
          <a:prstGeom prst="rect">
            <a:avLst/>
          </a:prstGeom>
        </p:spPr>
        <p:txBody>
          <a:bodyPr wrap="square">
            <a:spAutoFit/>
          </a:bodyPr>
          <a:lstStyle/>
          <a:p>
            <a:r>
              <a:rPr lang="es-ES" sz="1200" b="1" dirty="0">
                <a:latin typeface="Times New Roman" panose="02020603050405020304" pitchFamily="18" charset="0"/>
                <a:cs typeface="Times New Roman" panose="02020603050405020304" pitchFamily="18" charset="0"/>
              </a:rPr>
              <a:t>Tabla 2 </a:t>
            </a:r>
            <a:r>
              <a:rPr lang="es-ES" sz="1200" dirty="0">
                <a:latin typeface="Times New Roman" panose="02020603050405020304" pitchFamily="18" charset="0"/>
                <a:cs typeface="Times New Roman" panose="02020603050405020304" pitchFamily="18" charset="0"/>
              </a:rPr>
              <a:t>Matriz de similitud de especies, basados en el índice de </a:t>
            </a:r>
            <a:r>
              <a:rPr lang="es-ES" sz="1200" dirty="0" err="1">
                <a:latin typeface="Times New Roman" panose="02020603050405020304" pitchFamily="18" charset="0"/>
                <a:cs typeface="Times New Roman" panose="02020603050405020304" pitchFamily="18" charset="0"/>
              </a:rPr>
              <a:t>Bray</a:t>
            </a:r>
            <a:r>
              <a:rPr lang="es-ES" sz="1200" dirty="0">
                <a:latin typeface="Times New Roman" panose="02020603050405020304" pitchFamily="18" charset="0"/>
                <a:cs typeface="Times New Roman" panose="02020603050405020304" pitchFamily="18" charset="0"/>
              </a:rPr>
              <a:t>-Curtis. A) similitud entre ecosistemas; B) similitud entre tipos de cebo. A=agrícola, TA= agrosistema palma africana, S= ecosistema sensible, TS= fragmento de bosque natural</a:t>
            </a:r>
          </a:p>
        </p:txBody>
      </p:sp>
      <p:sp>
        <p:nvSpPr>
          <p:cNvPr id="26" name="Rectángulo 25"/>
          <p:cNvSpPr/>
          <p:nvPr/>
        </p:nvSpPr>
        <p:spPr>
          <a:xfrm>
            <a:off x="539329" y="4509120"/>
            <a:ext cx="3745611" cy="830997"/>
          </a:xfrm>
          <a:prstGeom prst="rect">
            <a:avLst/>
          </a:prstGeom>
        </p:spPr>
        <p:txBody>
          <a:bodyPr wrap="square">
            <a:spAutoFit/>
          </a:bodyPr>
          <a:lstStyle/>
          <a:p>
            <a:pPr algn="just"/>
            <a:r>
              <a:rPr lang="es-ES" sz="1200" b="1" i="1" dirty="0">
                <a:latin typeface="Times New Roman" panose="02020603050405020304" pitchFamily="18" charset="0"/>
                <a:cs typeface="Times New Roman" panose="02020603050405020304" pitchFamily="18" charset="0"/>
              </a:rPr>
              <a:t>Figura 7 </a:t>
            </a:r>
            <a:r>
              <a:rPr lang="es-ES" sz="1200" dirty="0" err="1">
                <a:latin typeface="Times New Roman" panose="02020603050405020304" pitchFamily="18" charset="0"/>
                <a:cs typeface="Times New Roman" panose="02020603050405020304" pitchFamily="18" charset="0"/>
              </a:rPr>
              <a:t>Dendrogramas</a:t>
            </a:r>
            <a:r>
              <a:rPr lang="es-ES" sz="1200" dirty="0">
                <a:latin typeface="Times New Roman" panose="02020603050405020304" pitchFamily="18" charset="0"/>
                <a:cs typeface="Times New Roman" panose="02020603050405020304" pitchFamily="18" charset="0"/>
              </a:rPr>
              <a:t> de similitud de especies, basados en el índice de </a:t>
            </a:r>
            <a:r>
              <a:rPr lang="es-ES" sz="1200" dirty="0" err="1">
                <a:latin typeface="Times New Roman" panose="02020603050405020304" pitchFamily="18" charset="0"/>
                <a:cs typeface="Times New Roman" panose="02020603050405020304" pitchFamily="18" charset="0"/>
              </a:rPr>
              <a:t>Bray</a:t>
            </a:r>
            <a:r>
              <a:rPr lang="es-ES" sz="1200" dirty="0">
                <a:latin typeface="Times New Roman" panose="02020603050405020304" pitchFamily="18" charset="0"/>
                <a:cs typeface="Times New Roman" panose="02020603050405020304" pitchFamily="18" charset="0"/>
              </a:rPr>
              <a:t>-Curtis. Similitud entre ecosistemas. A=agrícola, TA= agrosistema palma africana, S= ecosistema sensible, TS= fragmento de bosque natural</a:t>
            </a:r>
          </a:p>
        </p:txBody>
      </p:sp>
      <p:sp>
        <p:nvSpPr>
          <p:cNvPr id="24" name="Rectángulo 23"/>
          <p:cNvSpPr/>
          <p:nvPr/>
        </p:nvSpPr>
        <p:spPr>
          <a:xfrm>
            <a:off x="4402045" y="3634006"/>
            <a:ext cx="4572000" cy="738664"/>
          </a:xfrm>
          <a:prstGeom prst="rect">
            <a:avLst/>
          </a:prstGeom>
        </p:spPr>
        <p:txBody>
          <a:bodyPr>
            <a:spAutoFit/>
          </a:bodyPr>
          <a:lstStyle/>
          <a:p>
            <a:pPr algn="just"/>
            <a:r>
              <a:rPr lang="es-ES" sz="1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Uribe-Hernández y otros (2010)</a:t>
            </a:r>
            <a:r>
              <a:rPr lang="es-EC" sz="1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s-ES" sz="1400" dirty="0"/>
              <a:t>⇨ </a:t>
            </a:r>
            <a:r>
              <a:rPr lang="es-EC" sz="1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similitud de especies de insectos de </a:t>
            </a:r>
            <a:r>
              <a:rPr lang="es-EC" sz="1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12 %</a:t>
            </a:r>
            <a:r>
              <a:rPr lang="es-EC" sz="1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para sitios con presencia de contaminantes provenientes del petróleo, con relación a una zona control.</a:t>
            </a:r>
            <a:endParaRPr lang="es-ES" sz="1400" dirty="0">
              <a:latin typeface="Times New Roman" panose="02020603050405020304" pitchFamily="18" charset="0"/>
              <a:cs typeface="Times New Roman" panose="02020603050405020304" pitchFamily="18" charset="0"/>
            </a:endParaRPr>
          </a:p>
        </p:txBody>
      </p:sp>
      <p:sp>
        <p:nvSpPr>
          <p:cNvPr id="27" name="Rectángulo 26"/>
          <p:cNvSpPr/>
          <p:nvPr/>
        </p:nvSpPr>
        <p:spPr>
          <a:xfrm>
            <a:off x="4435155" y="3643707"/>
            <a:ext cx="4546807" cy="9097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870465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23928" y="44450"/>
            <a:ext cx="5017159" cy="733472"/>
          </a:xfrm>
        </p:spPr>
        <p:txBody>
          <a:bodyPr/>
          <a:lstStyle/>
          <a:p>
            <a:pPr>
              <a:defRPr/>
            </a:pPr>
            <a:r>
              <a:rPr lang="es-EC" sz="2800" dirty="0">
                <a:solidFill>
                  <a:srgbClr val="336600"/>
                </a:solidFill>
                <a:latin typeface="Times New Roman" pitchFamily="18" charset="0"/>
                <a:cs typeface="Times New Roman" pitchFamily="18" charset="0"/>
              </a:rPr>
              <a:t>RESULTADOS Y DISCUSIÓN</a:t>
            </a:r>
          </a:p>
        </p:txBody>
      </p:sp>
      <p:pic>
        <p:nvPicPr>
          <p:cNvPr id="20483" name="3 Image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1800" y="5949950"/>
            <a:ext cx="2254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ángulo 14"/>
          <p:cNvSpPr/>
          <p:nvPr/>
        </p:nvSpPr>
        <p:spPr>
          <a:xfrm>
            <a:off x="107504" y="554873"/>
            <a:ext cx="9036050" cy="307777"/>
          </a:xfrm>
          <a:prstGeom prst="rect">
            <a:avLst/>
          </a:prstGeom>
        </p:spPr>
        <p:txBody>
          <a:bodyPr wrap="square">
            <a:spAutoFit/>
          </a:bodyPr>
          <a:lstStyle/>
          <a:p>
            <a:r>
              <a:rPr lang="es-EC" sz="1400" b="1" dirty="0">
                <a:latin typeface="Times New Roman" panose="02020603050405020304" pitchFamily="18" charset="0"/>
                <a:cs typeface="Times New Roman" panose="02020603050405020304" pitchFamily="18" charset="0"/>
              </a:rPr>
              <a:t>DIVERSIDAD BETA DE LOS ECOSISTEMAS EVALUADOS</a:t>
            </a:r>
          </a:p>
        </p:txBody>
      </p:sp>
      <p:pic>
        <p:nvPicPr>
          <p:cNvPr id="4" name="Imagen 3"/>
          <p:cNvPicPr>
            <a:picLocks noChangeAspect="1"/>
          </p:cNvPicPr>
          <p:nvPr/>
        </p:nvPicPr>
        <p:blipFill rotWithShape="1">
          <a:blip r:embed="rId3"/>
          <a:srcRect r="49669"/>
          <a:stretch/>
        </p:blipFill>
        <p:spPr>
          <a:xfrm>
            <a:off x="1259632" y="818647"/>
            <a:ext cx="2807641" cy="3712786"/>
          </a:xfrm>
          <a:prstGeom prst="rect">
            <a:avLst/>
          </a:prstGeom>
        </p:spPr>
      </p:pic>
      <p:sp>
        <p:nvSpPr>
          <p:cNvPr id="14" name="CuadroTexto 13"/>
          <p:cNvSpPr txBox="1"/>
          <p:nvPr/>
        </p:nvSpPr>
        <p:spPr>
          <a:xfrm>
            <a:off x="1074925" y="1777402"/>
            <a:ext cx="692818" cy="307777"/>
          </a:xfrm>
          <a:prstGeom prst="rect">
            <a:avLst/>
          </a:prstGeom>
          <a:noFill/>
        </p:spPr>
        <p:txBody>
          <a:bodyPr wrap="none" rtlCol="0">
            <a:spAutoFit/>
          </a:bodyPr>
          <a:lstStyle/>
          <a:p>
            <a:r>
              <a:rPr lang="es-ES" sz="1400" dirty="0">
                <a:latin typeface="Times New Roman" panose="02020603050405020304" pitchFamily="18" charset="0"/>
                <a:cs typeface="Times New Roman" panose="02020603050405020304" pitchFamily="18" charset="0"/>
              </a:rPr>
              <a:t>9,57 %</a:t>
            </a:r>
          </a:p>
        </p:txBody>
      </p:sp>
      <p:sp>
        <p:nvSpPr>
          <p:cNvPr id="16" name="CuadroTexto 15"/>
          <p:cNvSpPr txBox="1"/>
          <p:nvPr/>
        </p:nvSpPr>
        <p:spPr>
          <a:xfrm>
            <a:off x="1137182" y="2490857"/>
            <a:ext cx="782587" cy="307777"/>
          </a:xfrm>
          <a:prstGeom prst="rect">
            <a:avLst/>
          </a:prstGeom>
          <a:noFill/>
        </p:spPr>
        <p:txBody>
          <a:bodyPr wrap="none" rtlCol="0">
            <a:spAutoFit/>
          </a:bodyPr>
          <a:lstStyle/>
          <a:p>
            <a:r>
              <a:rPr lang="es-ES" sz="1400" dirty="0">
                <a:latin typeface="Times New Roman" panose="02020603050405020304" pitchFamily="18" charset="0"/>
                <a:cs typeface="Times New Roman" panose="02020603050405020304" pitchFamily="18" charset="0"/>
              </a:rPr>
              <a:t>17,10 %</a:t>
            </a:r>
          </a:p>
        </p:txBody>
      </p:sp>
      <p:sp>
        <p:nvSpPr>
          <p:cNvPr id="17" name="CuadroTexto 16"/>
          <p:cNvSpPr txBox="1"/>
          <p:nvPr/>
        </p:nvSpPr>
        <p:spPr>
          <a:xfrm>
            <a:off x="1376449" y="3093767"/>
            <a:ext cx="782587" cy="307777"/>
          </a:xfrm>
          <a:prstGeom prst="rect">
            <a:avLst/>
          </a:prstGeom>
          <a:noFill/>
        </p:spPr>
        <p:txBody>
          <a:bodyPr wrap="none" rtlCol="0">
            <a:spAutoFit/>
          </a:bodyPr>
          <a:lstStyle/>
          <a:p>
            <a:r>
              <a:rPr lang="es-ES" sz="1400" dirty="0">
                <a:latin typeface="Times New Roman" panose="02020603050405020304" pitchFamily="18" charset="0"/>
                <a:cs typeface="Times New Roman" panose="02020603050405020304" pitchFamily="18" charset="0"/>
              </a:rPr>
              <a:t>26,67 %</a:t>
            </a:r>
          </a:p>
        </p:txBody>
      </p:sp>
      <p:pic>
        <p:nvPicPr>
          <p:cNvPr id="8" name="Imagen 7"/>
          <p:cNvPicPr>
            <a:picLocks noChangeAspect="1"/>
          </p:cNvPicPr>
          <p:nvPr/>
        </p:nvPicPr>
        <p:blipFill rotWithShape="1">
          <a:blip r:embed="rId4"/>
          <a:srcRect r="16311"/>
          <a:stretch/>
        </p:blipFill>
        <p:spPr>
          <a:xfrm>
            <a:off x="4321432" y="1821221"/>
            <a:ext cx="4822122" cy="1465370"/>
          </a:xfrm>
          <a:prstGeom prst="rect">
            <a:avLst/>
          </a:prstGeom>
        </p:spPr>
      </p:pic>
      <p:sp>
        <p:nvSpPr>
          <p:cNvPr id="18" name="Rectángulo 17"/>
          <p:cNvSpPr/>
          <p:nvPr/>
        </p:nvSpPr>
        <p:spPr>
          <a:xfrm>
            <a:off x="6084168" y="2261944"/>
            <a:ext cx="396000" cy="2398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p:cNvSpPr/>
          <p:nvPr/>
        </p:nvSpPr>
        <p:spPr>
          <a:xfrm>
            <a:off x="4211960" y="2261944"/>
            <a:ext cx="360040" cy="2398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20"/>
          <p:cNvSpPr/>
          <p:nvPr/>
        </p:nvSpPr>
        <p:spPr>
          <a:xfrm>
            <a:off x="6084168" y="2078224"/>
            <a:ext cx="396000" cy="1992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Rectángulo 24"/>
          <p:cNvSpPr/>
          <p:nvPr/>
        </p:nvSpPr>
        <p:spPr>
          <a:xfrm>
            <a:off x="4284940" y="955615"/>
            <a:ext cx="4770561" cy="830997"/>
          </a:xfrm>
          <a:prstGeom prst="rect">
            <a:avLst/>
          </a:prstGeom>
        </p:spPr>
        <p:txBody>
          <a:bodyPr wrap="square">
            <a:spAutoFit/>
          </a:bodyPr>
          <a:lstStyle/>
          <a:p>
            <a:r>
              <a:rPr lang="es-ES" sz="1200" b="1" dirty="0">
                <a:latin typeface="Times New Roman" panose="02020603050405020304" pitchFamily="18" charset="0"/>
                <a:cs typeface="Times New Roman" panose="02020603050405020304" pitchFamily="18" charset="0"/>
              </a:rPr>
              <a:t>Tabla 2 </a:t>
            </a:r>
            <a:r>
              <a:rPr lang="es-ES" sz="1200" dirty="0">
                <a:latin typeface="Times New Roman" panose="02020603050405020304" pitchFamily="18" charset="0"/>
                <a:cs typeface="Times New Roman" panose="02020603050405020304" pitchFamily="18" charset="0"/>
              </a:rPr>
              <a:t>Matriz de similitud de especies, basados en el índice de </a:t>
            </a:r>
            <a:r>
              <a:rPr lang="es-ES" sz="1200" dirty="0" err="1">
                <a:latin typeface="Times New Roman" panose="02020603050405020304" pitchFamily="18" charset="0"/>
                <a:cs typeface="Times New Roman" panose="02020603050405020304" pitchFamily="18" charset="0"/>
              </a:rPr>
              <a:t>Bray</a:t>
            </a:r>
            <a:r>
              <a:rPr lang="es-ES" sz="1200" dirty="0">
                <a:latin typeface="Times New Roman" panose="02020603050405020304" pitchFamily="18" charset="0"/>
                <a:cs typeface="Times New Roman" panose="02020603050405020304" pitchFamily="18" charset="0"/>
              </a:rPr>
              <a:t>-Curtis. A) similitud entre ecosistemas; B) similitud entre tipos de cebo. A=agrícola, TA= agrosistema palma africana, S= ecosistema sensible, TS= fragmento de bosque natural</a:t>
            </a:r>
          </a:p>
        </p:txBody>
      </p:sp>
      <p:sp>
        <p:nvSpPr>
          <p:cNvPr id="26" name="Rectángulo 25"/>
          <p:cNvSpPr/>
          <p:nvPr/>
        </p:nvSpPr>
        <p:spPr>
          <a:xfrm>
            <a:off x="539329" y="4509120"/>
            <a:ext cx="3745611" cy="830997"/>
          </a:xfrm>
          <a:prstGeom prst="rect">
            <a:avLst/>
          </a:prstGeom>
        </p:spPr>
        <p:txBody>
          <a:bodyPr wrap="square">
            <a:spAutoFit/>
          </a:bodyPr>
          <a:lstStyle/>
          <a:p>
            <a:pPr algn="just"/>
            <a:r>
              <a:rPr lang="es-ES" sz="1200" b="1" i="1" dirty="0">
                <a:latin typeface="Times New Roman" panose="02020603050405020304" pitchFamily="18" charset="0"/>
                <a:cs typeface="Times New Roman" panose="02020603050405020304" pitchFamily="18" charset="0"/>
              </a:rPr>
              <a:t>Figura 7 </a:t>
            </a:r>
            <a:r>
              <a:rPr lang="es-ES" sz="1200" dirty="0" err="1">
                <a:latin typeface="Times New Roman" panose="02020603050405020304" pitchFamily="18" charset="0"/>
                <a:cs typeface="Times New Roman" panose="02020603050405020304" pitchFamily="18" charset="0"/>
              </a:rPr>
              <a:t>Dendrogramas</a:t>
            </a:r>
            <a:r>
              <a:rPr lang="es-ES" sz="1200" dirty="0">
                <a:latin typeface="Times New Roman" panose="02020603050405020304" pitchFamily="18" charset="0"/>
                <a:cs typeface="Times New Roman" panose="02020603050405020304" pitchFamily="18" charset="0"/>
              </a:rPr>
              <a:t> de similitud de especies, basados en el índice de </a:t>
            </a:r>
            <a:r>
              <a:rPr lang="es-ES" sz="1200" dirty="0" err="1">
                <a:latin typeface="Times New Roman" panose="02020603050405020304" pitchFamily="18" charset="0"/>
                <a:cs typeface="Times New Roman" panose="02020603050405020304" pitchFamily="18" charset="0"/>
              </a:rPr>
              <a:t>Bray</a:t>
            </a:r>
            <a:r>
              <a:rPr lang="es-ES" sz="1200" dirty="0">
                <a:latin typeface="Times New Roman" panose="02020603050405020304" pitchFamily="18" charset="0"/>
                <a:cs typeface="Times New Roman" panose="02020603050405020304" pitchFamily="18" charset="0"/>
              </a:rPr>
              <a:t>-Curtis. Similitud entre ecosistemas. A=agrícola, TA= agrosistema palma africana, S= ecosistema sensible, TS= fragmento de bosque natural</a:t>
            </a:r>
          </a:p>
        </p:txBody>
      </p:sp>
      <p:sp>
        <p:nvSpPr>
          <p:cNvPr id="28" name="Rectángulo 27"/>
          <p:cNvSpPr/>
          <p:nvPr/>
        </p:nvSpPr>
        <p:spPr>
          <a:xfrm>
            <a:off x="4443805" y="3428590"/>
            <a:ext cx="4572000" cy="954107"/>
          </a:xfrm>
          <a:prstGeom prst="rect">
            <a:avLst/>
          </a:prstGeom>
        </p:spPr>
        <p:txBody>
          <a:bodyPr>
            <a:spAutoFit/>
          </a:bodyPr>
          <a:lstStyle/>
          <a:p>
            <a:pPr algn="just"/>
            <a:r>
              <a:rPr lang="es-ES" sz="1400" dirty="0" err="1">
                <a:latin typeface="Times New Roman" panose="02020603050405020304" pitchFamily="18" charset="0"/>
                <a:cs typeface="Times New Roman" panose="02020603050405020304" pitchFamily="18" charset="0"/>
              </a:rPr>
              <a:t>Boscardin</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Paulus</a:t>
            </a:r>
            <a:r>
              <a:rPr lang="es-ES" sz="1400" dirty="0">
                <a:latin typeface="Times New Roman" panose="02020603050405020304" pitchFamily="18" charset="0"/>
                <a:cs typeface="Times New Roman" panose="02020603050405020304" pitchFamily="18" charset="0"/>
              </a:rPr>
              <a:t>, do </a:t>
            </a:r>
            <a:r>
              <a:rPr lang="es-ES" sz="1400" dirty="0" err="1">
                <a:latin typeface="Times New Roman" panose="02020603050405020304" pitchFamily="18" charset="0"/>
                <a:cs typeface="Times New Roman" panose="02020603050405020304" pitchFamily="18" charset="0"/>
              </a:rPr>
              <a:t>Nascimento</a:t>
            </a:r>
            <a:r>
              <a:rPr lang="es-ES" sz="1400" dirty="0">
                <a:latin typeface="Times New Roman" panose="02020603050405020304" pitchFamily="18" charset="0"/>
                <a:cs typeface="Times New Roman" panose="02020603050405020304" pitchFamily="18" charset="0"/>
              </a:rPr>
              <a:t>, </a:t>
            </a:r>
            <a:r>
              <a:rPr lang="es-ES" sz="1400" dirty="0" err="1">
                <a:latin typeface="Times New Roman" panose="02020603050405020304" pitchFamily="18" charset="0"/>
                <a:cs typeface="Times New Roman" panose="02020603050405020304" pitchFamily="18" charset="0"/>
              </a:rPr>
              <a:t>Pedron</a:t>
            </a:r>
            <a:r>
              <a:rPr lang="es-ES" sz="1400" dirty="0">
                <a:latin typeface="Times New Roman" panose="02020603050405020304" pitchFamily="18" charset="0"/>
                <a:cs typeface="Times New Roman" panose="02020603050405020304" pitchFamily="18" charset="0"/>
              </a:rPr>
              <a:t>, &amp; da Silva (2017) </a:t>
            </a:r>
            <a:r>
              <a:rPr lang="es-ES" sz="1400" dirty="0"/>
              <a:t>⇨ </a:t>
            </a:r>
            <a:r>
              <a:rPr lang="es-ES" sz="1400" dirty="0">
                <a:latin typeface="Times New Roman" panose="02020603050405020304" pitchFamily="18" charset="0"/>
                <a:cs typeface="Times New Roman" panose="02020603050405020304" pitchFamily="18" charset="0"/>
              </a:rPr>
              <a:t>estrecha relación de la riqueza de escarabajos entre cultivos con distintas actividades culturales y las plantaciones perennes aledañas.</a:t>
            </a:r>
          </a:p>
        </p:txBody>
      </p:sp>
      <p:sp>
        <p:nvSpPr>
          <p:cNvPr id="29" name="Rectángulo 28"/>
          <p:cNvSpPr/>
          <p:nvPr/>
        </p:nvSpPr>
        <p:spPr>
          <a:xfrm>
            <a:off x="4427984" y="3441281"/>
            <a:ext cx="4546807" cy="9097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p:cNvSpPr/>
          <p:nvPr/>
        </p:nvSpPr>
        <p:spPr>
          <a:xfrm>
            <a:off x="4427984" y="4420909"/>
            <a:ext cx="4546807" cy="6353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Rectángulo 21"/>
          <p:cNvSpPr/>
          <p:nvPr/>
        </p:nvSpPr>
        <p:spPr>
          <a:xfrm>
            <a:off x="4476138" y="4428660"/>
            <a:ext cx="4572000" cy="523220"/>
          </a:xfrm>
          <a:prstGeom prst="rect">
            <a:avLst/>
          </a:prstGeom>
        </p:spPr>
        <p:txBody>
          <a:bodyPr>
            <a:spAutoFit/>
          </a:bodyPr>
          <a:lstStyle/>
          <a:p>
            <a:r>
              <a:rPr lang="es-ES" sz="1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Akutsu</a:t>
            </a:r>
            <a:r>
              <a:rPr lang="es-ES" sz="1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y otros (2006)</a:t>
            </a:r>
            <a:r>
              <a:rPr lang="es-EC" sz="1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s-ES" sz="1400" dirty="0"/>
              <a:t>⇨  </a:t>
            </a:r>
            <a:r>
              <a:rPr lang="es-EC" sz="1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&gt; evapotranspiración en sitios abiertos, &lt; riqueza de insectos pequeños.</a:t>
            </a:r>
            <a:endParaRPr lang="es-E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8873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23928" y="44450"/>
            <a:ext cx="5017159" cy="733472"/>
          </a:xfrm>
        </p:spPr>
        <p:txBody>
          <a:bodyPr/>
          <a:lstStyle/>
          <a:p>
            <a:pPr>
              <a:defRPr/>
            </a:pPr>
            <a:r>
              <a:rPr lang="es-EC" sz="2800" dirty="0">
                <a:solidFill>
                  <a:srgbClr val="336600"/>
                </a:solidFill>
                <a:latin typeface="Times New Roman" pitchFamily="18" charset="0"/>
                <a:cs typeface="Times New Roman" pitchFamily="18" charset="0"/>
              </a:rPr>
              <a:t>RESULTADOS Y DISCUSIÓN</a:t>
            </a:r>
          </a:p>
        </p:txBody>
      </p:sp>
      <p:pic>
        <p:nvPicPr>
          <p:cNvPr id="20483" name="3 Image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1800" y="5949950"/>
            <a:ext cx="2254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ángulo 14"/>
          <p:cNvSpPr/>
          <p:nvPr/>
        </p:nvSpPr>
        <p:spPr>
          <a:xfrm>
            <a:off x="107504" y="554873"/>
            <a:ext cx="9036050" cy="307777"/>
          </a:xfrm>
          <a:prstGeom prst="rect">
            <a:avLst/>
          </a:prstGeom>
        </p:spPr>
        <p:txBody>
          <a:bodyPr wrap="square">
            <a:spAutoFit/>
          </a:bodyPr>
          <a:lstStyle/>
          <a:p>
            <a:r>
              <a:rPr lang="es-EC" sz="1400" b="1" dirty="0">
                <a:latin typeface="Times New Roman" panose="02020603050405020304" pitchFamily="18" charset="0"/>
                <a:cs typeface="Times New Roman" panose="02020603050405020304" pitchFamily="18" charset="0"/>
              </a:rPr>
              <a:t>DIVERSIDAD BETA DE LOS ECOSISTEMAS EVALUADOS</a:t>
            </a:r>
          </a:p>
        </p:txBody>
      </p:sp>
      <p:pic>
        <p:nvPicPr>
          <p:cNvPr id="4" name="Imagen 3"/>
          <p:cNvPicPr>
            <a:picLocks noChangeAspect="1"/>
          </p:cNvPicPr>
          <p:nvPr/>
        </p:nvPicPr>
        <p:blipFill rotWithShape="1">
          <a:blip r:embed="rId3"/>
          <a:srcRect r="49669"/>
          <a:stretch/>
        </p:blipFill>
        <p:spPr>
          <a:xfrm>
            <a:off x="1259632" y="818647"/>
            <a:ext cx="2807641" cy="3712786"/>
          </a:xfrm>
          <a:prstGeom prst="rect">
            <a:avLst/>
          </a:prstGeom>
        </p:spPr>
      </p:pic>
      <p:sp>
        <p:nvSpPr>
          <p:cNvPr id="14" name="CuadroTexto 13"/>
          <p:cNvSpPr txBox="1"/>
          <p:nvPr/>
        </p:nvSpPr>
        <p:spPr>
          <a:xfrm>
            <a:off x="1074925" y="1777402"/>
            <a:ext cx="692818" cy="307777"/>
          </a:xfrm>
          <a:prstGeom prst="rect">
            <a:avLst/>
          </a:prstGeom>
          <a:noFill/>
        </p:spPr>
        <p:txBody>
          <a:bodyPr wrap="none" rtlCol="0">
            <a:spAutoFit/>
          </a:bodyPr>
          <a:lstStyle/>
          <a:p>
            <a:r>
              <a:rPr lang="es-ES" sz="1400" dirty="0">
                <a:latin typeface="Times New Roman" panose="02020603050405020304" pitchFamily="18" charset="0"/>
                <a:cs typeface="Times New Roman" panose="02020603050405020304" pitchFamily="18" charset="0"/>
              </a:rPr>
              <a:t>9,57 %</a:t>
            </a:r>
          </a:p>
        </p:txBody>
      </p:sp>
      <p:sp>
        <p:nvSpPr>
          <p:cNvPr id="16" name="CuadroTexto 15"/>
          <p:cNvSpPr txBox="1"/>
          <p:nvPr/>
        </p:nvSpPr>
        <p:spPr>
          <a:xfrm>
            <a:off x="1137182" y="2490857"/>
            <a:ext cx="782587" cy="307777"/>
          </a:xfrm>
          <a:prstGeom prst="rect">
            <a:avLst/>
          </a:prstGeom>
          <a:noFill/>
        </p:spPr>
        <p:txBody>
          <a:bodyPr wrap="none" rtlCol="0">
            <a:spAutoFit/>
          </a:bodyPr>
          <a:lstStyle/>
          <a:p>
            <a:r>
              <a:rPr lang="es-ES" sz="1400" dirty="0">
                <a:latin typeface="Times New Roman" panose="02020603050405020304" pitchFamily="18" charset="0"/>
                <a:cs typeface="Times New Roman" panose="02020603050405020304" pitchFamily="18" charset="0"/>
              </a:rPr>
              <a:t>17,10 %</a:t>
            </a:r>
          </a:p>
        </p:txBody>
      </p:sp>
      <p:sp>
        <p:nvSpPr>
          <p:cNvPr id="17" name="CuadroTexto 16"/>
          <p:cNvSpPr txBox="1"/>
          <p:nvPr/>
        </p:nvSpPr>
        <p:spPr>
          <a:xfrm>
            <a:off x="1376449" y="3093767"/>
            <a:ext cx="782587" cy="307777"/>
          </a:xfrm>
          <a:prstGeom prst="rect">
            <a:avLst/>
          </a:prstGeom>
          <a:noFill/>
        </p:spPr>
        <p:txBody>
          <a:bodyPr wrap="none" rtlCol="0">
            <a:spAutoFit/>
          </a:bodyPr>
          <a:lstStyle/>
          <a:p>
            <a:r>
              <a:rPr lang="es-ES" sz="1400" dirty="0">
                <a:latin typeface="Times New Roman" panose="02020603050405020304" pitchFamily="18" charset="0"/>
                <a:cs typeface="Times New Roman" panose="02020603050405020304" pitchFamily="18" charset="0"/>
              </a:rPr>
              <a:t>26,67 %</a:t>
            </a:r>
          </a:p>
        </p:txBody>
      </p:sp>
      <p:pic>
        <p:nvPicPr>
          <p:cNvPr id="8" name="Imagen 7"/>
          <p:cNvPicPr>
            <a:picLocks noChangeAspect="1"/>
          </p:cNvPicPr>
          <p:nvPr/>
        </p:nvPicPr>
        <p:blipFill rotWithShape="1">
          <a:blip r:embed="rId4"/>
          <a:srcRect r="16311"/>
          <a:stretch/>
        </p:blipFill>
        <p:spPr>
          <a:xfrm>
            <a:off x="4321432" y="1821221"/>
            <a:ext cx="4822122" cy="1465370"/>
          </a:xfrm>
          <a:prstGeom prst="rect">
            <a:avLst/>
          </a:prstGeom>
        </p:spPr>
      </p:pic>
      <p:sp>
        <p:nvSpPr>
          <p:cNvPr id="18" name="Rectángulo 17"/>
          <p:cNvSpPr/>
          <p:nvPr/>
        </p:nvSpPr>
        <p:spPr>
          <a:xfrm>
            <a:off x="7668344" y="2644745"/>
            <a:ext cx="360040" cy="2398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p:cNvSpPr/>
          <p:nvPr/>
        </p:nvSpPr>
        <p:spPr>
          <a:xfrm>
            <a:off x="4265489" y="2634232"/>
            <a:ext cx="360040" cy="2398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20"/>
          <p:cNvSpPr/>
          <p:nvPr/>
        </p:nvSpPr>
        <p:spPr>
          <a:xfrm>
            <a:off x="7668344" y="2080585"/>
            <a:ext cx="360040" cy="1992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Rectángulo 24"/>
          <p:cNvSpPr/>
          <p:nvPr/>
        </p:nvSpPr>
        <p:spPr>
          <a:xfrm>
            <a:off x="4284940" y="955615"/>
            <a:ext cx="4770561" cy="830997"/>
          </a:xfrm>
          <a:prstGeom prst="rect">
            <a:avLst/>
          </a:prstGeom>
        </p:spPr>
        <p:txBody>
          <a:bodyPr wrap="square">
            <a:spAutoFit/>
          </a:bodyPr>
          <a:lstStyle/>
          <a:p>
            <a:r>
              <a:rPr lang="es-ES" sz="1200" b="1" dirty="0">
                <a:latin typeface="Times New Roman" panose="02020603050405020304" pitchFamily="18" charset="0"/>
                <a:cs typeface="Times New Roman" panose="02020603050405020304" pitchFamily="18" charset="0"/>
              </a:rPr>
              <a:t>Tabla 2 </a:t>
            </a:r>
            <a:r>
              <a:rPr lang="es-ES" sz="1200" dirty="0">
                <a:latin typeface="Times New Roman" panose="02020603050405020304" pitchFamily="18" charset="0"/>
                <a:cs typeface="Times New Roman" panose="02020603050405020304" pitchFamily="18" charset="0"/>
              </a:rPr>
              <a:t>Matriz de similitud de especies, basados en el índice de </a:t>
            </a:r>
            <a:r>
              <a:rPr lang="es-ES" sz="1200" dirty="0" err="1">
                <a:latin typeface="Times New Roman" panose="02020603050405020304" pitchFamily="18" charset="0"/>
                <a:cs typeface="Times New Roman" panose="02020603050405020304" pitchFamily="18" charset="0"/>
              </a:rPr>
              <a:t>Bray</a:t>
            </a:r>
            <a:r>
              <a:rPr lang="es-ES" sz="1200" dirty="0">
                <a:latin typeface="Times New Roman" panose="02020603050405020304" pitchFamily="18" charset="0"/>
                <a:cs typeface="Times New Roman" panose="02020603050405020304" pitchFamily="18" charset="0"/>
              </a:rPr>
              <a:t>-Curtis. A) similitud entre ecosistemas; B) similitud entre tipos de cebo. A=agrícola, TA= agrosistema palma africana, S= ecosistema sensible, TS= fragmento de bosque natural</a:t>
            </a:r>
          </a:p>
        </p:txBody>
      </p:sp>
      <p:sp>
        <p:nvSpPr>
          <p:cNvPr id="26" name="Rectángulo 25"/>
          <p:cNvSpPr/>
          <p:nvPr/>
        </p:nvSpPr>
        <p:spPr>
          <a:xfrm>
            <a:off x="539329" y="4509120"/>
            <a:ext cx="3745611" cy="830997"/>
          </a:xfrm>
          <a:prstGeom prst="rect">
            <a:avLst/>
          </a:prstGeom>
        </p:spPr>
        <p:txBody>
          <a:bodyPr wrap="square">
            <a:spAutoFit/>
          </a:bodyPr>
          <a:lstStyle/>
          <a:p>
            <a:pPr algn="just"/>
            <a:r>
              <a:rPr lang="es-ES" sz="1200" b="1" i="1" dirty="0">
                <a:latin typeface="Times New Roman" panose="02020603050405020304" pitchFamily="18" charset="0"/>
                <a:cs typeface="Times New Roman" panose="02020603050405020304" pitchFamily="18" charset="0"/>
              </a:rPr>
              <a:t>Figura 7 </a:t>
            </a:r>
            <a:r>
              <a:rPr lang="es-ES" sz="1200" dirty="0" err="1">
                <a:latin typeface="Times New Roman" panose="02020603050405020304" pitchFamily="18" charset="0"/>
                <a:cs typeface="Times New Roman" panose="02020603050405020304" pitchFamily="18" charset="0"/>
              </a:rPr>
              <a:t>Dendrogramas</a:t>
            </a:r>
            <a:r>
              <a:rPr lang="es-ES" sz="1200" dirty="0">
                <a:latin typeface="Times New Roman" panose="02020603050405020304" pitchFamily="18" charset="0"/>
                <a:cs typeface="Times New Roman" panose="02020603050405020304" pitchFamily="18" charset="0"/>
              </a:rPr>
              <a:t> de similitud de especies, basados en el índice de </a:t>
            </a:r>
            <a:r>
              <a:rPr lang="es-ES" sz="1200" dirty="0" err="1">
                <a:latin typeface="Times New Roman" panose="02020603050405020304" pitchFamily="18" charset="0"/>
                <a:cs typeface="Times New Roman" panose="02020603050405020304" pitchFamily="18" charset="0"/>
              </a:rPr>
              <a:t>Bray</a:t>
            </a:r>
            <a:r>
              <a:rPr lang="es-ES" sz="1200" dirty="0">
                <a:latin typeface="Times New Roman" panose="02020603050405020304" pitchFamily="18" charset="0"/>
                <a:cs typeface="Times New Roman" panose="02020603050405020304" pitchFamily="18" charset="0"/>
              </a:rPr>
              <a:t>-Curtis. Similitud entre ecosistemas. A=agrícola, TA= agrosistema palma africana, S= ecosistema sensible, TS= fragmento de bosque natural</a:t>
            </a:r>
          </a:p>
        </p:txBody>
      </p:sp>
      <p:sp>
        <p:nvSpPr>
          <p:cNvPr id="23" name="Rectángulo 22"/>
          <p:cNvSpPr/>
          <p:nvPr/>
        </p:nvSpPr>
        <p:spPr>
          <a:xfrm>
            <a:off x="4358419" y="3394463"/>
            <a:ext cx="4536504" cy="8047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Rectángulo 23"/>
          <p:cNvSpPr/>
          <p:nvPr/>
        </p:nvSpPr>
        <p:spPr>
          <a:xfrm>
            <a:off x="4366491" y="3414509"/>
            <a:ext cx="4572000" cy="738664"/>
          </a:xfrm>
          <a:prstGeom prst="rect">
            <a:avLst/>
          </a:prstGeom>
        </p:spPr>
        <p:txBody>
          <a:bodyPr>
            <a:spAutoFit/>
          </a:bodyPr>
          <a:lstStyle/>
          <a:p>
            <a:pPr algn="just"/>
            <a:r>
              <a:rPr lang="es-ES" sz="1400" dirty="0">
                <a:latin typeface="Times New Roman" panose="02020603050405020304" pitchFamily="18" charset="0"/>
                <a:cs typeface="Times New Roman" panose="02020603050405020304" pitchFamily="18" charset="0"/>
              </a:rPr>
              <a:t>Pimenta &amp; de Marco (2015) y </a:t>
            </a:r>
            <a:r>
              <a:rPr lang="es-ES" sz="1400" dirty="0" err="1">
                <a:latin typeface="Times New Roman" panose="02020603050405020304" pitchFamily="18" charset="0"/>
                <a:cs typeface="Times New Roman" panose="02020603050405020304" pitchFamily="18" charset="0"/>
              </a:rPr>
              <a:t>Macagno</a:t>
            </a:r>
            <a:r>
              <a:rPr lang="es-ES" sz="1400" dirty="0">
                <a:latin typeface="Times New Roman" panose="02020603050405020304" pitchFamily="18" charset="0"/>
                <a:cs typeface="Times New Roman" panose="02020603050405020304" pitchFamily="18" charset="0"/>
              </a:rPr>
              <a:t> &amp; </a:t>
            </a:r>
            <a:r>
              <a:rPr lang="es-ES" sz="1400" dirty="0" err="1">
                <a:latin typeface="Times New Roman" panose="02020603050405020304" pitchFamily="18" charset="0"/>
                <a:cs typeface="Times New Roman" panose="02020603050405020304" pitchFamily="18" charset="0"/>
              </a:rPr>
              <a:t>Palestrini</a:t>
            </a:r>
            <a:r>
              <a:rPr lang="es-ES" sz="1400" dirty="0">
                <a:latin typeface="Times New Roman" panose="02020603050405020304" pitchFamily="18" charset="0"/>
                <a:cs typeface="Times New Roman" panose="02020603050405020304" pitchFamily="18" charset="0"/>
              </a:rPr>
              <a:t> (2009) </a:t>
            </a:r>
            <a:r>
              <a:rPr lang="es-ES" sz="1400" dirty="0"/>
              <a:t>⇨ </a:t>
            </a:r>
            <a:r>
              <a:rPr lang="es-ES" sz="1400" dirty="0">
                <a:latin typeface="Times New Roman" panose="02020603050405020304" pitchFamily="18" charset="0"/>
                <a:cs typeface="Times New Roman" panose="02020603050405020304" pitchFamily="18" charset="0"/>
              </a:rPr>
              <a:t>entre bosques y sitios regenerados cercanos a pasturas, existió una similitud coleopterológica cercana al 35 %.</a:t>
            </a:r>
          </a:p>
        </p:txBody>
      </p:sp>
    </p:spTree>
    <p:extLst>
      <p:ext uri="{BB962C8B-B14F-4D97-AF65-F5344CB8AC3E}">
        <p14:creationId xmlns:p14="http://schemas.microsoft.com/office/powerpoint/2010/main" val="3290653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23928" y="44450"/>
            <a:ext cx="5017159" cy="733472"/>
          </a:xfrm>
        </p:spPr>
        <p:txBody>
          <a:bodyPr/>
          <a:lstStyle/>
          <a:p>
            <a:pPr>
              <a:defRPr/>
            </a:pPr>
            <a:r>
              <a:rPr lang="es-EC" sz="2800" dirty="0">
                <a:solidFill>
                  <a:srgbClr val="336600"/>
                </a:solidFill>
                <a:latin typeface="Times New Roman" pitchFamily="18" charset="0"/>
                <a:cs typeface="Times New Roman" pitchFamily="18" charset="0"/>
              </a:rPr>
              <a:t>RESULTADOS Y DISCUSIÓN</a:t>
            </a:r>
          </a:p>
        </p:txBody>
      </p:sp>
      <p:pic>
        <p:nvPicPr>
          <p:cNvPr id="20483" name="3 Image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1800" y="5949950"/>
            <a:ext cx="2254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ángulo 14"/>
          <p:cNvSpPr/>
          <p:nvPr/>
        </p:nvSpPr>
        <p:spPr>
          <a:xfrm>
            <a:off x="107504" y="554873"/>
            <a:ext cx="9036050" cy="307777"/>
          </a:xfrm>
          <a:prstGeom prst="rect">
            <a:avLst/>
          </a:prstGeom>
        </p:spPr>
        <p:txBody>
          <a:bodyPr wrap="square">
            <a:spAutoFit/>
          </a:bodyPr>
          <a:lstStyle/>
          <a:p>
            <a:r>
              <a:rPr lang="es-EC" sz="1400" b="1" dirty="0">
                <a:latin typeface="Times New Roman" panose="02020603050405020304" pitchFamily="18" charset="0"/>
                <a:cs typeface="Times New Roman" panose="02020603050405020304" pitchFamily="18" charset="0"/>
              </a:rPr>
              <a:t>DIVERSIDAD BETA DE LOS CEBOS UTILIZADOS</a:t>
            </a:r>
          </a:p>
        </p:txBody>
      </p:sp>
      <p:pic>
        <p:nvPicPr>
          <p:cNvPr id="4" name="Imagen 3"/>
          <p:cNvPicPr>
            <a:picLocks noChangeAspect="1"/>
          </p:cNvPicPr>
          <p:nvPr/>
        </p:nvPicPr>
        <p:blipFill rotWithShape="1">
          <a:blip r:embed="rId3"/>
          <a:srcRect l="49040" r="617"/>
          <a:stretch/>
        </p:blipFill>
        <p:spPr>
          <a:xfrm>
            <a:off x="1043608" y="980728"/>
            <a:ext cx="2808312" cy="3712786"/>
          </a:xfrm>
          <a:prstGeom prst="rect">
            <a:avLst/>
          </a:prstGeom>
        </p:spPr>
      </p:pic>
      <p:sp>
        <p:nvSpPr>
          <p:cNvPr id="8" name="Rectángulo 7"/>
          <p:cNvSpPr/>
          <p:nvPr/>
        </p:nvSpPr>
        <p:spPr>
          <a:xfrm>
            <a:off x="715370" y="4685847"/>
            <a:ext cx="3464788" cy="646331"/>
          </a:xfrm>
          <a:prstGeom prst="rect">
            <a:avLst/>
          </a:prstGeom>
        </p:spPr>
        <p:txBody>
          <a:bodyPr wrap="square">
            <a:spAutoFit/>
          </a:bodyPr>
          <a:lstStyle/>
          <a:p>
            <a:pPr algn="just"/>
            <a:r>
              <a:rPr lang="es-ES" sz="1200" b="1" i="1" dirty="0">
                <a:latin typeface="Times New Roman" panose="02020603050405020304" pitchFamily="18" charset="0"/>
                <a:cs typeface="Times New Roman" panose="02020603050405020304" pitchFamily="18" charset="0"/>
              </a:rPr>
              <a:t>Figura 9 </a:t>
            </a:r>
            <a:r>
              <a:rPr lang="es-ES" sz="1200" dirty="0" err="1">
                <a:latin typeface="Times New Roman" panose="02020603050405020304" pitchFamily="18" charset="0"/>
                <a:cs typeface="Times New Roman" panose="02020603050405020304" pitchFamily="18" charset="0"/>
              </a:rPr>
              <a:t>Dendrogramas</a:t>
            </a:r>
            <a:r>
              <a:rPr lang="es-ES" sz="1200" dirty="0">
                <a:latin typeface="Times New Roman" panose="02020603050405020304" pitchFamily="18" charset="0"/>
                <a:cs typeface="Times New Roman" panose="02020603050405020304" pitchFamily="18" charset="0"/>
              </a:rPr>
              <a:t> de similitud de especies, basados en el índice de </a:t>
            </a:r>
            <a:r>
              <a:rPr lang="es-ES" sz="1200" dirty="0" err="1">
                <a:latin typeface="Times New Roman" panose="02020603050405020304" pitchFamily="18" charset="0"/>
                <a:cs typeface="Times New Roman" panose="02020603050405020304" pitchFamily="18" charset="0"/>
              </a:rPr>
              <a:t>Bray</a:t>
            </a:r>
            <a:r>
              <a:rPr lang="es-ES" sz="1200" dirty="0">
                <a:latin typeface="Times New Roman" panose="02020603050405020304" pitchFamily="18" charset="0"/>
                <a:cs typeface="Times New Roman" panose="02020603050405020304" pitchFamily="18" charset="0"/>
              </a:rPr>
              <a:t>-Curtis. Similitud entre tipos de cebo. E=excremento, F=fruta, C=carroña</a:t>
            </a:r>
          </a:p>
        </p:txBody>
      </p:sp>
      <p:sp>
        <p:nvSpPr>
          <p:cNvPr id="9" name="CuadroTexto 8"/>
          <p:cNvSpPr txBox="1"/>
          <p:nvPr/>
        </p:nvSpPr>
        <p:spPr>
          <a:xfrm>
            <a:off x="611560" y="1772816"/>
            <a:ext cx="692818" cy="307777"/>
          </a:xfrm>
          <a:prstGeom prst="rect">
            <a:avLst/>
          </a:prstGeom>
          <a:noFill/>
        </p:spPr>
        <p:txBody>
          <a:bodyPr wrap="none" rtlCol="0">
            <a:spAutoFit/>
          </a:bodyPr>
          <a:lstStyle/>
          <a:p>
            <a:r>
              <a:rPr lang="es-ES" sz="1400" dirty="0">
                <a:latin typeface="Times New Roman" panose="02020603050405020304" pitchFamily="18" charset="0"/>
                <a:cs typeface="Times New Roman" panose="02020603050405020304" pitchFamily="18" charset="0"/>
              </a:rPr>
              <a:t>6,52 %</a:t>
            </a:r>
          </a:p>
        </p:txBody>
      </p:sp>
      <p:sp>
        <p:nvSpPr>
          <p:cNvPr id="10" name="CuadroTexto 9"/>
          <p:cNvSpPr txBox="1"/>
          <p:nvPr/>
        </p:nvSpPr>
        <p:spPr>
          <a:xfrm>
            <a:off x="757725" y="2872681"/>
            <a:ext cx="782587" cy="307777"/>
          </a:xfrm>
          <a:prstGeom prst="rect">
            <a:avLst/>
          </a:prstGeom>
          <a:noFill/>
        </p:spPr>
        <p:txBody>
          <a:bodyPr wrap="none" rtlCol="0">
            <a:spAutoFit/>
          </a:bodyPr>
          <a:lstStyle/>
          <a:p>
            <a:r>
              <a:rPr lang="es-ES" sz="1400" dirty="0">
                <a:latin typeface="Times New Roman" panose="02020603050405020304" pitchFamily="18" charset="0"/>
                <a:cs typeface="Times New Roman" panose="02020603050405020304" pitchFamily="18" charset="0"/>
              </a:rPr>
              <a:t>12,81 %</a:t>
            </a:r>
          </a:p>
        </p:txBody>
      </p:sp>
      <p:sp>
        <p:nvSpPr>
          <p:cNvPr id="3" name="Rectángulo 2"/>
          <p:cNvSpPr/>
          <p:nvPr/>
        </p:nvSpPr>
        <p:spPr>
          <a:xfrm>
            <a:off x="4200523" y="1926704"/>
            <a:ext cx="4572000" cy="738664"/>
          </a:xfrm>
          <a:prstGeom prst="rect">
            <a:avLst/>
          </a:prstGeom>
        </p:spPr>
        <p:txBody>
          <a:bodyPr>
            <a:spAutoFit/>
          </a:bodyPr>
          <a:lstStyle/>
          <a:p>
            <a:pPr algn="just"/>
            <a:r>
              <a:rPr lang="es-EC" sz="1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Cajaiba</a:t>
            </a:r>
            <a:r>
              <a:rPr lang="es-EC" sz="1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y otros </a:t>
            </a:r>
            <a:r>
              <a:rPr lang="es-ES" sz="1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(2017)</a:t>
            </a:r>
            <a:r>
              <a:rPr lang="es-EC" sz="1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s-ES" sz="1400" dirty="0">
                <a:latin typeface="Times New Roman" panose="02020603050405020304" pitchFamily="18" charset="0"/>
                <a:cs typeface="Times New Roman" panose="02020603050405020304" pitchFamily="18" charset="0"/>
              </a:rPr>
              <a:t>⇨ </a:t>
            </a:r>
            <a:r>
              <a:rPr lang="es-EC" sz="1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baja similitud de especies dada por el uso de cebos de excremento humano, carne podrida y banana fermentada.</a:t>
            </a:r>
            <a:endParaRPr lang="es-ES" sz="1400" dirty="0">
              <a:latin typeface="Times New Roman" panose="02020603050405020304" pitchFamily="18" charset="0"/>
              <a:cs typeface="Times New Roman" panose="02020603050405020304" pitchFamily="18" charset="0"/>
            </a:endParaRPr>
          </a:p>
        </p:txBody>
      </p:sp>
      <p:sp>
        <p:nvSpPr>
          <p:cNvPr id="11" name="Rectángulo 10"/>
          <p:cNvSpPr/>
          <p:nvPr/>
        </p:nvSpPr>
        <p:spPr>
          <a:xfrm>
            <a:off x="4266567" y="1860605"/>
            <a:ext cx="4536504" cy="8047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p:cNvSpPr/>
          <p:nvPr/>
        </p:nvSpPr>
        <p:spPr>
          <a:xfrm>
            <a:off x="683568" y="1772816"/>
            <a:ext cx="576064" cy="3077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p:cNvSpPr/>
          <p:nvPr/>
        </p:nvSpPr>
        <p:spPr>
          <a:xfrm>
            <a:off x="840335" y="2921554"/>
            <a:ext cx="576064" cy="3077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9425977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23928" y="44450"/>
            <a:ext cx="5017159" cy="733472"/>
          </a:xfrm>
        </p:spPr>
        <p:txBody>
          <a:bodyPr/>
          <a:lstStyle/>
          <a:p>
            <a:pPr>
              <a:defRPr/>
            </a:pPr>
            <a:r>
              <a:rPr lang="es-EC" sz="2800" dirty="0">
                <a:solidFill>
                  <a:srgbClr val="336600"/>
                </a:solidFill>
                <a:latin typeface="Times New Roman" pitchFamily="18" charset="0"/>
                <a:cs typeface="Times New Roman" pitchFamily="18" charset="0"/>
              </a:rPr>
              <a:t>RESULTADOS</a:t>
            </a:r>
          </a:p>
        </p:txBody>
      </p:sp>
      <p:pic>
        <p:nvPicPr>
          <p:cNvPr id="20483" name="3 Image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1800" y="5949950"/>
            <a:ext cx="2254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ángulo 14"/>
          <p:cNvSpPr/>
          <p:nvPr/>
        </p:nvSpPr>
        <p:spPr>
          <a:xfrm>
            <a:off x="107950" y="624033"/>
            <a:ext cx="9036050" cy="307777"/>
          </a:xfrm>
          <a:prstGeom prst="rect">
            <a:avLst/>
          </a:prstGeom>
        </p:spPr>
        <p:txBody>
          <a:bodyPr wrap="square">
            <a:spAutoFit/>
          </a:bodyPr>
          <a:lstStyle/>
          <a:p>
            <a:r>
              <a:rPr lang="es-EC" sz="1400" b="1" dirty="0">
                <a:latin typeface="Times New Roman" panose="02020603050405020304" pitchFamily="18" charset="0"/>
                <a:cs typeface="Times New Roman" panose="02020603050405020304" pitchFamily="18" charset="0"/>
              </a:rPr>
              <a:t>DIFERENCIAS DE LA DIVERSIDAD DE SCARABAEINAE ENTRE ECOSISTEMAS</a:t>
            </a:r>
          </a:p>
        </p:txBody>
      </p:sp>
      <p:pic>
        <p:nvPicPr>
          <p:cNvPr id="3" name="Imagen 2"/>
          <p:cNvPicPr>
            <a:picLocks noChangeAspect="1"/>
          </p:cNvPicPr>
          <p:nvPr/>
        </p:nvPicPr>
        <p:blipFill>
          <a:blip r:embed="rId3"/>
          <a:stretch>
            <a:fillRect/>
          </a:stretch>
        </p:blipFill>
        <p:spPr>
          <a:xfrm>
            <a:off x="925319" y="1735532"/>
            <a:ext cx="7401311" cy="3069735"/>
          </a:xfrm>
          <a:prstGeom prst="rect">
            <a:avLst/>
          </a:prstGeom>
        </p:spPr>
      </p:pic>
      <p:sp>
        <p:nvSpPr>
          <p:cNvPr id="7" name="Rectángulo 6"/>
          <p:cNvSpPr/>
          <p:nvPr/>
        </p:nvSpPr>
        <p:spPr>
          <a:xfrm>
            <a:off x="925238" y="889381"/>
            <a:ext cx="8424936" cy="738664"/>
          </a:xfrm>
          <a:prstGeom prst="rect">
            <a:avLst/>
          </a:prstGeom>
        </p:spPr>
        <p:txBody>
          <a:bodyPr wrap="square">
            <a:spAutoFit/>
          </a:bodyPr>
          <a:lstStyle/>
          <a:p>
            <a:r>
              <a:rPr lang="es-EC" sz="1400" b="1" i="1" dirty="0">
                <a:latin typeface="Times New Roman" panose="02020603050405020304" pitchFamily="18" charset="0"/>
                <a:ea typeface="Arial" panose="020B0604020202020204" pitchFamily="34" charset="0"/>
              </a:rPr>
              <a:t>Tabla 3</a:t>
            </a:r>
            <a:r>
              <a:rPr lang="es-EC" sz="1400" dirty="0">
                <a:latin typeface="Times New Roman" panose="02020603050405020304" pitchFamily="18" charset="0"/>
                <a:ea typeface="Arial" panose="020B0604020202020204" pitchFamily="34" charset="0"/>
              </a:rPr>
              <a:t> </a:t>
            </a:r>
            <a:br>
              <a:rPr lang="es-EC" sz="1400" dirty="0">
                <a:latin typeface="Times New Roman" panose="02020603050405020304" pitchFamily="18" charset="0"/>
                <a:ea typeface="Arial" panose="020B0604020202020204" pitchFamily="34" charset="0"/>
              </a:rPr>
            </a:br>
            <a:r>
              <a:rPr lang="es-EC" sz="1400" dirty="0">
                <a:latin typeface="Times New Roman" panose="02020603050405020304" pitchFamily="18" charset="0"/>
                <a:ea typeface="Arial" panose="020B0604020202020204" pitchFamily="34" charset="0"/>
              </a:rPr>
              <a:t>Promedio ± error estándar de abundancia, riqueza, índice Shannon-Wiener y equitatividad de </a:t>
            </a:r>
            <a:r>
              <a:rPr lang="es-EC" sz="1400" dirty="0" err="1">
                <a:latin typeface="Times New Roman" panose="02020603050405020304" pitchFamily="18" charset="0"/>
                <a:ea typeface="Arial" panose="020B0604020202020204" pitchFamily="34" charset="0"/>
              </a:rPr>
              <a:t>Pielou</a:t>
            </a:r>
            <a:r>
              <a:rPr lang="es-EC" sz="1400" dirty="0">
                <a:latin typeface="Times New Roman" panose="02020603050405020304" pitchFamily="18" charset="0"/>
                <a:ea typeface="Arial" panose="020B0604020202020204" pitchFamily="34" charset="0"/>
              </a:rPr>
              <a:t> de Scarabaeinae de acuerdo al mes, ecosistema y tipo de cebo</a:t>
            </a:r>
            <a:endParaRPr lang="es-ES" sz="1400" dirty="0"/>
          </a:p>
        </p:txBody>
      </p:sp>
      <p:sp>
        <p:nvSpPr>
          <p:cNvPr id="8" name="Rectángulo 7"/>
          <p:cNvSpPr/>
          <p:nvPr/>
        </p:nvSpPr>
        <p:spPr>
          <a:xfrm>
            <a:off x="1043608" y="5046711"/>
            <a:ext cx="7560840" cy="888513"/>
          </a:xfrm>
          <a:prstGeom prst="rect">
            <a:avLst/>
          </a:prstGeom>
        </p:spPr>
        <p:txBody>
          <a:bodyPr wrap="square">
            <a:spAutoFit/>
          </a:bodyPr>
          <a:lstStyle/>
          <a:p>
            <a:pPr algn="ctr">
              <a:lnSpc>
                <a:spcPct val="200000"/>
              </a:lnSpc>
              <a:spcAft>
                <a:spcPts val="0"/>
              </a:spcAft>
            </a:pPr>
            <a:r>
              <a:rPr lang="es-EC" sz="1400" dirty="0">
                <a:solidFill>
                  <a:srgbClr val="000000"/>
                </a:solidFill>
                <a:latin typeface="Times New Roman" panose="02020603050405020304" pitchFamily="18" charset="0"/>
                <a:ea typeface="Arial" panose="020B0604020202020204" pitchFamily="34" charset="0"/>
                <a:cs typeface="Arial" panose="020B0604020202020204" pitchFamily="34" charset="0"/>
              </a:rPr>
              <a:t>Abundancia (F=11,23; p&lt; 0,0001) 		Índice de Shannon-Wiener (F= 2,41; p= 0,0005)</a:t>
            </a:r>
          </a:p>
          <a:p>
            <a:pPr algn="ctr">
              <a:lnSpc>
                <a:spcPct val="200000"/>
              </a:lnSpc>
              <a:spcAft>
                <a:spcPts val="0"/>
              </a:spcAft>
            </a:pPr>
            <a:r>
              <a:rPr lang="es-EC" sz="1400" dirty="0">
                <a:solidFill>
                  <a:srgbClr val="000000"/>
                </a:solidFill>
                <a:latin typeface="Times New Roman" panose="02020603050405020304" pitchFamily="18" charset="0"/>
                <a:ea typeface="Arial" panose="020B0604020202020204" pitchFamily="34" charset="0"/>
                <a:cs typeface="Arial" panose="020B0604020202020204" pitchFamily="34" charset="0"/>
              </a:rPr>
              <a:t>Riqueza (F=2,90; p&lt; 0,0001)		 Equitatividad de </a:t>
            </a:r>
            <a:r>
              <a:rPr lang="es-EC" sz="1400" dirty="0" err="1">
                <a:solidFill>
                  <a:srgbClr val="000000"/>
                </a:solidFill>
                <a:latin typeface="Times New Roman" panose="02020603050405020304" pitchFamily="18" charset="0"/>
                <a:ea typeface="Arial" panose="020B0604020202020204" pitchFamily="34" charset="0"/>
                <a:cs typeface="Arial" panose="020B0604020202020204" pitchFamily="34" charset="0"/>
              </a:rPr>
              <a:t>Pielou</a:t>
            </a:r>
            <a:r>
              <a:rPr lang="es-EC" sz="1400" dirty="0">
                <a:solidFill>
                  <a:srgbClr val="000000"/>
                </a:solidFill>
                <a:latin typeface="Times New Roman" panose="02020603050405020304" pitchFamily="18" charset="0"/>
                <a:ea typeface="Arial" panose="020B0604020202020204" pitchFamily="34" charset="0"/>
                <a:cs typeface="Arial" panose="020B0604020202020204" pitchFamily="34" charset="0"/>
              </a:rPr>
              <a:t> (F= 2,28; p= 0,0012)</a:t>
            </a:r>
            <a:endParaRPr lang="es-ES" sz="1400" dirty="0">
              <a:solidFill>
                <a:srgbClr val="000000"/>
              </a:solidFill>
              <a:latin typeface="Times New Roman" panose="02020603050405020304" pitchFamily="18" charset="0"/>
              <a:ea typeface="Arial" panose="020B0604020202020204" pitchFamily="34" charset="0"/>
              <a:cs typeface="Arial" panose="020B0604020202020204" pitchFamily="34" charset="0"/>
            </a:endParaRPr>
          </a:p>
        </p:txBody>
      </p:sp>
      <p:sp>
        <p:nvSpPr>
          <p:cNvPr id="9" name="Proceso 8"/>
          <p:cNvSpPr/>
          <p:nvPr/>
        </p:nvSpPr>
        <p:spPr>
          <a:xfrm>
            <a:off x="2915816" y="4682222"/>
            <a:ext cx="3528392" cy="504056"/>
          </a:xfrm>
          <a:prstGeom prst="flowChartProcess">
            <a:avLst/>
          </a:prstGeom>
          <a:solidFill>
            <a:srgbClr val="7BBB6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MES * SITIO * ECOSISTEMA</a:t>
            </a:r>
          </a:p>
        </p:txBody>
      </p:sp>
      <p:sp>
        <p:nvSpPr>
          <p:cNvPr id="4" name="Rectángulo 3"/>
          <p:cNvSpPr/>
          <p:nvPr/>
        </p:nvSpPr>
        <p:spPr>
          <a:xfrm>
            <a:off x="1115616" y="4581128"/>
            <a:ext cx="7416824" cy="13688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8632279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23928" y="44450"/>
            <a:ext cx="5017159" cy="733472"/>
          </a:xfrm>
        </p:spPr>
        <p:txBody>
          <a:bodyPr/>
          <a:lstStyle/>
          <a:p>
            <a:pPr>
              <a:defRPr/>
            </a:pPr>
            <a:r>
              <a:rPr lang="es-EC" sz="2800" dirty="0">
                <a:solidFill>
                  <a:srgbClr val="336600"/>
                </a:solidFill>
                <a:latin typeface="Times New Roman" pitchFamily="18" charset="0"/>
                <a:cs typeface="Times New Roman" pitchFamily="18" charset="0"/>
              </a:rPr>
              <a:t>RESULTADOS Y DISCUSIÓN</a:t>
            </a:r>
          </a:p>
        </p:txBody>
      </p:sp>
      <p:pic>
        <p:nvPicPr>
          <p:cNvPr id="20483" name="3 Image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1800" y="5949950"/>
            <a:ext cx="2254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ángulo 14"/>
          <p:cNvSpPr/>
          <p:nvPr/>
        </p:nvSpPr>
        <p:spPr>
          <a:xfrm>
            <a:off x="107950" y="624033"/>
            <a:ext cx="9036050" cy="307777"/>
          </a:xfrm>
          <a:prstGeom prst="rect">
            <a:avLst/>
          </a:prstGeom>
        </p:spPr>
        <p:txBody>
          <a:bodyPr wrap="square">
            <a:spAutoFit/>
          </a:bodyPr>
          <a:lstStyle/>
          <a:p>
            <a:r>
              <a:rPr lang="es-EC" sz="1400" b="1" dirty="0">
                <a:latin typeface="Times New Roman" panose="02020603050405020304" pitchFamily="18" charset="0"/>
                <a:cs typeface="Times New Roman" panose="02020603050405020304" pitchFamily="18" charset="0"/>
              </a:rPr>
              <a:t>DIFERENCIAS DE LA DIVERSIDAD DE SCARABAEINAE ENTRE ECOSISTEMAS</a:t>
            </a:r>
          </a:p>
        </p:txBody>
      </p:sp>
      <p:pic>
        <p:nvPicPr>
          <p:cNvPr id="3" name="Imagen 2"/>
          <p:cNvPicPr>
            <a:picLocks noChangeAspect="1"/>
          </p:cNvPicPr>
          <p:nvPr/>
        </p:nvPicPr>
        <p:blipFill>
          <a:blip r:embed="rId3"/>
          <a:stretch>
            <a:fillRect/>
          </a:stretch>
        </p:blipFill>
        <p:spPr>
          <a:xfrm>
            <a:off x="925319" y="1735532"/>
            <a:ext cx="7728976" cy="3205636"/>
          </a:xfrm>
          <a:prstGeom prst="rect">
            <a:avLst/>
          </a:prstGeom>
        </p:spPr>
      </p:pic>
      <p:sp>
        <p:nvSpPr>
          <p:cNvPr id="7" name="Rectángulo 6"/>
          <p:cNvSpPr/>
          <p:nvPr/>
        </p:nvSpPr>
        <p:spPr>
          <a:xfrm>
            <a:off x="925238" y="889381"/>
            <a:ext cx="8424936" cy="738664"/>
          </a:xfrm>
          <a:prstGeom prst="rect">
            <a:avLst/>
          </a:prstGeom>
        </p:spPr>
        <p:txBody>
          <a:bodyPr wrap="square">
            <a:spAutoFit/>
          </a:bodyPr>
          <a:lstStyle/>
          <a:p>
            <a:r>
              <a:rPr lang="es-EC" sz="1400" b="1" i="1" dirty="0">
                <a:latin typeface="Times New Roman" panose="02020603050405020304" pitchFamily="18" charset="0"/>
                <a:ea typeface="Arial" panose="020B0604020202020204" pitchFamily="34" charset="0"/>
              </a:rPr>
              <a:t>Tabla 3</a:t>
            </a:r>
            <a:r>
              <a:rPr lang="es-EC" sz="1400" dirty="0">
                <a:latin typeface="Times New Roman" panose="02020603050405020304" pitchFamily="18" charset="0"/>
                <a:ea typeface="Arial" panose="020B0604020202020204" pitchFamily="34" charset="0"/>
              </a:rPr>
              <a:t> </a:t>
            </a:r>
            <a:br>
              <a:rPr lang="es-EC" sz="1400" dirty="0">
                <a:latin typeface="Times New Roman" panose="02020603050405020304" pitchFamily="18" charset="0"/>
                <a:ea typeface="Arial" panose="020B0604020202020204" pitchFamily="34" charset="0"/>
              </a:rPr>
            </a:br>
            <a:r>
              <a:rPr lang="es-EC" sz="1400" dirty="0">
                <a:latin typeface="Times New Roman" panose="02020603050405020304" pitchFamily="18" charset="0"/>
                <a:ea typeface="Arial" panose="020B0604020202020204" pitchFamily="34" charset="0"/>
              </a:rPr>
              <a:t>Promedio ± error estándar de abundancia, riqueza, índice Shannon-Wiener y equitatividad de </a:t>
            </a:r>
            <a:r>
              <a:rPr lang="es-EC" sz="1400" dirty="0" err="1">
                <a:latin typeface="Times New Roman" panose="02020603050405020304" pitchFamily="18" charset="0"/>
                <a:ea typeface="Arial" panose="020B0604020202020204" pitchFamily="34" charset="0"/>
              </a:rPr>
              <a:t>Pielou</a:t>
            </a:r>
            <a:r>
              <a:rPr lang="es-EC" sz="1400" dirty="0">
                <a:latin typeface="Times New Roman" panose="02020603050405020304" pitchFamily="18" charset="0"/>
                <a:ea typeface="Arial" panose="020B0604020202020204" pitchFamily="34" charset="0"/>
              </a:rPr>
              <a:t> de Scarabaeinae de acuerdo al mes, ecosistema y tipo de cebo</a:t>
            </a:r>
            <a:endParaRPr lang="es-ES" sz="1400" dirty="0"/>
          </a:p>
        </p:txBody>
      </p:sp>
      <p:sp>
        <p:nvSpPr>
          <p:cNvPr id="10" name="Rectángulo 9"/>
          <p:cNvSpPr/>
          <p:nvPr/>
        </p:nvSpPr>
        <p:spPr>
          <a:xfrm>
            <a:off x="3743908" y="1950614"/>
            <a:ext cx="1332148" cy="2508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p:cNvSpPr/>
          <p:nvPr/>
        </p:nvSpPr>
        <p:spPr>
          <a:xfrm>
            <a:off x="3743908" y="3067032"/>
            <a:ext cx="1260140" cy="289960"/>
          </a:xfrm>
          <a:prstGeom prst="rect">
            <a:avLst/>
          </a:prstGeom>
          <a:noFill/>
          <a:ln>
            <a:solidFill>
              <a:srgbClr val="53AB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p:cNvSpPr/>
          <p:nvPr/>
        </p:nvSpPr>
        <p:spPr>
          <a:xfrm>
            <a:off x="1154216" y="4780578"/>
            <a:ext cx="7211014" cy="523220"/>
          </a:xfrm>
          <a:prstGeom prst="rect">
            <a:avLst/>
          </a:prstGeom>
        </p:spPr>
        <p:txBody>
          <a:bodyPr wrap="square">
            <a:spAutoFit/>
          </a:bodyPr>
          <a:lstStyle/>
          <a:p>
            <a:r>
              <a:rPr lang="es-ES" sz="1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Uribe-Hernández &amp; otros  (2010)</a:t>
            </a:r>
            <a:r>
              <a:rPr lang="es-ES" sz="1400" dirty="0">
                <a:latin typeface="Times New Roman" panose="02020603050405020304" pitchFamily="18" charset="0"/>
                <a:cs typeface="Times New Roman" panose="02020603050405020304" pitchFamily="18" charset="0"/>
              </a:rPr>
              <a:t> ⇨ &lt; </a:t>
            </a:r>
            <a:r>
              <a:rPr lang="es-ES" sz="1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abundancia absoluta de insectos, &gt; cantidad de TPH en el suelo.</a:t>
            </a:r>
            <a:endParaRPr lang="es-ES" sz="1400" dirty="0">
              <a:latin typeface="Times New Roman" panose="02020603050405020304" pitchFamily="18" charset="0"/>
              <a:cs typeface="Times New Roman" panose="02020603050405020304" pitchFamily="18" charset="0"/>
            </a:endParaRPr>
          </a:p>
        </p:txBody>
      </p:sp>
      <p:sp>
        <p:nvSpPr>
          <p:cNvPr id="6" name="Rectángulo 5"/>
          <p:cNvSpPr/>
          <p:nvPr/>
        </p:nvSpPr>
        <p:spPr>
          <a:xfrm>
            <a:off x="1154216" y="5367735"/>
            <a:ext cx="6768752" cy="307777"/>
          </a:xfrm>
          <a:prstGeom prst="rect">
            <a:avLst/>
          </a:prstGeom>
        </p:spPr>
        <p:txBody>
          <a:bodyPr wrap="square">
            <a:spAutoFit/>
          </a:bodyPr>
          <a:lstStyle/>
          <a:p>
            <a:r>
              <a:rPr lang="es-ES" sz="1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Cultid</a:t>
            </a:r>
            <a:r>
              <a:rPr lang="es-ES" sz="1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y otros (2012) </a:t>
            </a:r>
            <a:r>
              <a:rPr lang="es-ES" sz="1400" dirty="0">
                <a:latin typeface="Times New Roman" panose="02020603050405020304" pitchFamily="18" charset="0"/>
                <a:cs typeface="Times New Roman" panose="02020603050405020304" pitchFamily="18" charset="0"/>
              </a:rPr>
              <a:t>⇨ </a:t>
            </a:r>
            <a:r>
              <a:rPr lang="es-ES" sz="1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nivel de antropogenización influye en indicadores de abundancia.</a:t>
            </a:r>
            <a:endParaRPr lang="es-ES" sz="1400" dirty="0">
              <a:latin typeface="Times New Roman" panose="02020603050405020304" pitchFamily="18" charset="0"/>
              <a:cs typeface="Times New Roman" panose="02020603050405020304" pitchFamily="18" charset="0"/>
            </a:endParaRPr>
          </a:p>
        </p:txBody>
      </p:sp>
      <p:sp>
        <p:nvSpPr>
          <p:cNvPr id="12" name="Rectángulo 11"/>
          <p:cNvSpPr/>
          <p:nvPr/>
        </p:nvSpPr>
        <p:spPr>
          <a:xfrm>
            <a:off x="1149591" y="5263737"/>
            <a:ext cx="6984776" cy="5786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p:cNvSpPr/>
          <p:nvPr/>
        </p:nvSpPr>
        <p:spPr>
          <a:xfrm>
            <a:off x="5148064" y="1628045"/>
            <a:ext cx="3456384" cy="3025091"/>
          </a:xfrm>
          <a:prstGeom prst="rect">
            <a:avLst/>
          </a:prstGeom>
          <a:solidFill>
            <a:srgbClr val="FFFFFF">
              <a:alpha val="69804"/>
            </a:srgbClr>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32624726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23928" y="44450"/>
            <a:ext cx="5017159" cy="733472"/>
          </a:xfrm>
        </p:spPr>
        <p:txBody>
          <a:bodyPr/>
          <a:lstStyle/>
          <a:p>
            <a:pPr>
              <a:defRPr/>
            </a:pPr>
            <a:r>
              <a:rPr lang="es-EC" sz="2800" dirty="0">
                <a:solidFill>
                  <a:srgbClr val="336600"/>
                </a:solidFill>
                <a:latin typeface="Times New Roman" pitchFamily="18" charset="0"/>
                <a:cs typeface="Times New Roman" pitchFamily="18" charset="0"/>
              </a:rPr>
              <a:t>RESULTADOS Y DISCUSIÓN</a:t>
            </a:r>
          </a:p>
        </p:txBody>
      </p:sp>
      <p:pic>
        <p:nvPicPr>
          <p:cNvPr id="20483" name="3 Image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1800" y="5949950"/>
            <a:ext cx="2254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ángulo 14"/>
          <p:cNvSpPr/>
          <p:nvPr/>
        </p:nvSpPr>
        <p:spPr>
          <a:xfrm>
            <a:off x="107950" y="624033"/>
            <a:ext cx="9036050" cy="307777"/>
          </a:xfrm>
          <a:prstGeom prst="rect">
            <a:avLst/>
          </a:prstGeom>
        </p:spPr>
        <p:txBody>
          <a:bodyPr wrap="square">
            <a:spAutoFit/>
          </a:bodyPr>
          <a:lstStyle/>
          <a:p>
            <a:r>
              <a:rPr lang="es-EC" sz="1400" b="1" dirty="0">
                <a:latin typeface="Times New Roman" panose="02020603050405020304" pitchFamily="18" charset="0"/>
                <a:cs typeface="Times New Roman" panose="02020603050405020304" pitchFamily="18" charset="0"/>
              </a:rPr>
              <a:t>DIFERENCIAS DE LA DIVERSIDAD DE SCARABAEINAE ENTRE ECOSISTEMAS</a:t>
            </a:r>
          </a:p>
        </p:txBody>
      </p:sp>
      <p:pic>
        <p:nvPicPr>
          <p:cNvPr id="3" name="Imagen 2"/>
          <p:cNvPicPr>
            <a:picLocks noChangeAspect="1"/>
          </p:cNvPicPr>
          <p:nvPr/>
        </p:nvPicPr>
        <p:blipFill>
          <a:blip r:embed="rId3"/>
          <a:stretch>
            <a:fillRect/>
          </a:stretch>
        </p:blipFill>
        <p:spPr>
          <a:xfrm>
            <a:off x="925319" y="1735532"/>
            <a:ext cx="7728976" cy="3205636"/>
          </a:xfrm>
          <a:prstGeom prst="rect">
            <a:avLst/>
          </a:prstGeom>
        </p:spPr>
      </p:pic>
      <p:sp>
        <p:nvSpPr>
          <p:cNvPr id="7" name="Rectángulo 6"/>
          <p:cNvSpPr/>
          <p:nvPr/>
        </p:nvSpPr>
        <p:spPr>
          <a:xfrm>
            <a:off x="925238" y="889381"/>
            <a:ext cx="8424936" cy="738664"/>
          </a:xfrm>
          <a:prstGeom prst="rect">
            <a:avLst/>
          </a:prstGeom>
        </p:spPr>
        <p:txBody>
          <a:bodyPr wrap="square">
            <a:spAutoFit/>
          </a:bodyPr>
          <a:lstStyle/>
          <a:p>
            <a:r>
              <a:rPr lang="es-EC" sz="1400" b="1" i="1" dirty="0">
                <a:latin typeface="Times New Roman" panose="02020603050405020304" pitchFamily="18" charset="0"/>
                <a:ea typeface="Arial" panose="020B0604020202020204" pitchFamily="34" charset="0"/>
              </a:rPr>
              <a:t>Tabla 3</a:t>
            </a:r>
            <a:r>
              <a:rPr lang="es-EC" sz="1400" dirty="0">
                <a:latin typeface="Times New Roman" panose="02020603050405020304" pitchFamily="18" charset="0"/>
                <a:ea typeface="Arial" panose="020B0604020202020204" pitchFamily="34" charset="0"/>
              </a:rPr>
              <a:t> </a:t>
            </a:r>
            <a:br>
              <a:rPr lang="es-EC" sz="1400" dirty="0">
                <a:latin typeface="Times New Roman" panose="02020603050405020304" pitchFamily="18" charset="0"/>
                <a:ea typeface="Arial" panose="020B0604020202020204" pitchFamily="34" charset="0"/>
              </a:rPr>
            </a:br>
            <a:r>
              <a:rPr lang="es-EC" sz="1400" dirty="0">
                <a:latin typeface="Times New Roman" panose="02020603050405020304" pitchFamily="18" charset="0"/>
                <a:ea typeface="Arial" panose="020B0604020202020204" pitchFamily="34" charset="0"/>
              </a:rPr>
              <a:t>Promedio ± error estándar de abundancia, riqueza, índice Shannon-Wiener y equitatividad de </a:t>
            </a:r>
            <a:r>
              <a:rPr lang="es-EC" sz="1400" dirty="0" err="1">
                <a:latin typeface="Times New Roman" panose="02020603050405020304" pitchFamily="18" charset="0"/>
                <a:ea typeface="Arial" panose="020B0604020202020204" pitchFamily="34" charset="0"/>
              </a:rPr>
              <a:t>Pielou</a:t>
            </a:r>
            <a:r>
              <a:rPr lang="es-EC" sz="1400" dirty="0">
                <a:latin typeface="Times New Roman" panose="02020603050405020304" pitchFamily="18" charset="0"/>
                <a:ea typeface="Arial" panose="020B0604020202020204" pitchFamily="34" charset="0"/>
              </a:rPr>
              <a:t> de Scarabaeinae de acuerdo al mes, ecosistema y tipo de cebo</a:t>
            </a:r>
            <a:endParaRPr lang="es-ES" sz="1400" dirty="0"/>
          </a:p>
        </p:txBody>
      </p:sp>
      <p:sp>
        <p:nvSpPr>
          <p:cNvPr id="10" name="Rectángulo 9"/>
          <p:cNvSpPr/>
          <p:nvPr/>
        </p:nvSpPr>
        <p:spPr>
          <a:xfrm>
            <a:off x="5148064" y="1893393"/>
            <a:ext cx="1152128" cy="6715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p:cNvSpPr/>
          <p:nvPr/>
        </p:nvSpPr>
        <p:spPr>
          <a:xfrm>
            <a:off x="876451" y="4612577"/>
            <a:ext cx="7499046" cy="523220"/>
          </a:xfrm>
          <a:prstGeom prst="rect">
            <a:avLst/>
          </a:prstGeom>
        </p:spPr>
        <p:txBody>
          <a:bodyPr wrap="square">
            <a:spAutoFit/>
          </a:bodyPr>
          <a:lstStyle/>
          <a:p>
            <a:r>
              <a:rPr lang="es-ES" sz="1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Uribe-Hernández &amp; otros (2012) </a:t>
            </a:r>
            <a:r>
              <a:rPr lang="es-ES" sz="1400" dirty="0">
                <a:latin typeface="Times New Roman" panose="02020603050405020304" pitchFamily="18" charset="0"/>
                <a:cs typeface="Times New Roman" panose="02020603050405020304" pitchFamily="18" charset="0"/>
              </a:rPr>
              <a:t>⇨</a:t>
            </a:r>
            <a:r>
              <a:rPr lang="es-ES" sz="1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riqueza &gt; de animales en sitios no perturbados por las actividades petroleras.</a:t>
            </a:r>
            <a:endParaRPr lang="es-ES" sz="1400" dirty="0">
              <a:latin typeface="Times New Roman" panose="02020603050405020304" pitchFamily="18" charset="0"/>
              <a:cs typeface="Times New Roman" panose="02020603050405020304" pitchFamily="18" charset="0"/>
            </a:endParaRPr>
          </a:p>
        </p:txBody>
      </p:sp>
      <p:sp>
        <p:nvSpPr>
          <p:cNvPr id="11" name="Rectángulo 10"/>
          <p:cNvSpPr/>
          <p:nvPr/>
        </p:nvSpPr>
        <p:spPr>
          <a:xfrm>
            <a:off x="876451" y="5169989"/>
            <a:ext cx="7416824"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p:cNvSpPr/>
          <p:nvPr/>
        </p:nvSpPr>
        <p:spPr>
          <a:xfrm>
            <a:off x="925238" y="5143311"/>
            <a:ext cx="7560840" cy="523220"/>
          </a:xfrm>
          <a:prstGeom prst="rect">
            <a:avLst/>
          </a:prstGeom>
        </p:spPr>
        <p:txBody>
          <a:bodyPr wrap="square">
            <a:spAutoFit/>
          </a:bodyPr>
          <a:lstStyle/>
          <a:p>
            <a:r>
              <a:rPr lang="es-ES" sz="1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Davis &amp; Philips (2005) </a:t>
            </a:r>
            <a:r>
              <a:rPr lang="es-ES" sz="1400" dirty="0">
                <a:latin typeface="Times New Roman" panose="02020603050405020304" pitchFamily="18" charset="0"/>
                <a:cs typeface="Times New Roman" panose="02020603050405020304" pitchFamily="18" charset="0"/>
              </a:rPr>
              <a:t>⇨ </a:t>
            </a:r>
            <a:r>
              <a:rPr lang="es-ES" sz="1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la riqueza coleopterológica tiende a ser mayor en parches de bosque que en áreas abiertas. </a:t>
            </a:r>
            <a:endParaRPr lang="es-ES" sz="1400" dirty="0">
              <a:latin typeface="Times New Roman" panose="02020603050405020304" pitchFamily="18" charset="0"/>
              <a:cs typeface="Times New Roman" panose="02020603050405020304" pitchFamily="18" charset="0"/>
            </a:endParaRPr>
          </a:p>
        </p:txBody>
      </p:sp>
      <p:sp>
        <p:nvSpPr>
          <p:cNvPr id="12" name="Rectángulo 11"/>
          <p:cNvSpPr/>
          <p:nvPr/>
        </p:nvSpPr>
        <p:spPr>
          <a:xfrm>
            <a:off x="6372200" y="1628045"/>
            <a:ext cx="2232248" cy="3025091"/>
          </a:xfrm>
          <a:prstGeom prst="rect">
            <a:avLst/>
          </a:prstGeom>
          <a:solidFill>
            <a:srgbClr val="FFFFFF">
              <a:alpha val="69804"/>
            </a:srgbClr>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
        <p:nvSpPr>
          <p:cNvPr id="13" name="Rectángulo 12"/>
          <p:cNvSpPr/>
          <p:nvPr/>
        </p:nvSpPr>
        <p:spPr>
          <a:xfrm>
            <a:off x="3851920" y="1735532"/>
            <a:ext cx="1224136" cy="2925194"/>
          </a:xfrm>
          <a:prstGeom prst="rect">
            <a:avLst/>
          </a:prstGeom>
          <a:solidFill>
            <a:srgbClr val="FFFFFF">
              <a:alpha val="69804"/>
            </a:srgbClr>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2313418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139952" y="44450"/>
            <a:ext cx="4824537" cy="720254"/>
          </a:xfrm>
        </p:spPr>
        <p:txBody>
          <a:bodyPr/>
          <a:lstStyle/>
          <a:p>
            <a:pPr>
              <a:defRPr/>
            </a:pPr>
            <a:r>
              <a:rPr lang="es-EC" sz="2800" dirty="0">
                <a:solidFill>
                  <a:srgbClr val="336600"/>
                </a:solidFill>
                <a:latin typeface="Times New Roman" pitchFamily="18" charset="0"/>
                <a:cs typeface="Times New Roman" pitchFamily="18" charset="0"/>
              </a:rPr>
              <a:t>INTRODUCCIÓN</a:t>
            </a:r>
          </a:p>
        </p:txBody>
      </p:sp>
      <p:pic>
        <p:nvPicPr>
          <p:cNvPr id="4099" name="3 Image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81800" y="5949950"/>
            <a:ext cx="2254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Elipse 14"/>
          <p:cNvSpPr/>
          <p:nvPr/>
        </p:nvSpPr>
        <p:spPr>
          <a:xfrm>
            <a:off x="753291" y="624179"/>
            <a:ext cx="2204291" cy="2227159"/>
          </a:xfrm>
          <a:prstGeom prst="ellipse">
            <a:avLst/>
          </a:prstGeom>
          <a:blipFill rotWithShape="1">
            <a:blip r:embed="rId4" cstate="print">
              <a:extLst>
                <a:ext uri="{28A0092B-C50C-407E-A947-70E740481C1C}">
                  <a14:useLocalDpi xmlns:a14="http://schemas.microsoft.com/office/drawing/2010/main"/>
                </a:ext>
              </a:extLst>
            </a:blip>
            <a:stretch>
              <a:fillRect/>
            </a:stretch>
          </a:blipFill>
        </p:spPr>
        <p:style>
          <a:lnRef idx="1">
            <a:schemeClr val="dk2">
              <a:shade val="80000"/>
              <a:hueOff val="0"/>
              <a:satOff val="0"/>
              <a:lumOff val="0"/>
              <a:alphaOff val="0"/>
            </a:schemeClr>
          </a:lnRef>
          <a:fillRef idx="1">
            <a:scrgbClr r="0" g="0" b="0"/>
          </a:fillRef>
          <a:effectRef idx="1">
            <a:schemeClr val="dk2">
              <a:tint val="40000"/>
              <a:hueOff val="0"/>
              <a:satOff val="0"/>
              <a:lumOff val="0"/>
              <a:alphaOff val="0"/>
            </a:schemeClr>
          </a:effectRef>
          <a:fontRef idx="minor">
            <a:schemeClr val="lt1">
              <a:hueOff val="0"/>
              <a:satOff val="0"/>
              <a:lumOff val="0"/>
              <a:alphaOff val="0"/>
            </a:schemeClr>
          </a:fontRef>
        </p:style>
      </p:sp>
      <p:sp>
        <p:nvSpPr>
          <p:cNvPr id="13" name="CuadroTexto 12"/>
          <p:cNvSpPr txBox="1"/>
          <p:nvPr/>
        </p:nvSpPr>
        <p:spPr>
          <a:xfrm>
            <a:off x="3411645" y="935310"/>
            <a:ext cx="2232248" cy="1200329"/>
          </a:xfrm>
          <a:prstGeom prst="rect">
            <a:avLst/>
          </a:prstGeom>
          <a:solidFill>
            <a:srgbClr val="7BBB61"/>
          </a:solidFill>
        </p:spPr>
        <p:txBody>
          <a:bodyPr wrap="square" rtlCol="0">
            <a:spAutoFit/>
          </a:bodyPr>
          <a:lstStyle/>
          <a:p>
            <a:pPr algn="ctr"/>
            <a:r>
              <a:rPr lang="es-ES" dirty="0">
                <a:latin typeface="Times New Roman" pitchFamily="18" charset="0"/>
                <a:cs typeface="Times New Roman" pitchFamily="18" charset="0"/>
              </a:rPr>
              <a:t>Remediación de lugares afectados por los procesos de extracción de petróleo</a:t>
            </a:r>
          </a:p>
        </p:txBody>
      </p:sp>
      <p:sp>
        <p:nvSpPr>
          <p:cNvPr id="18" name="Flecha derecha 17"/>
          <p:cNvSpPr/>
          <p:nvPr/>
        </p:nvSpPr>
        <p:spPr>
          <a:xfrm rot="5400000">
            <a:off x="4168905" y="2467927"/>
            <a:ext cx="648072" cy="28803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p:cNvSpPr txBox="1"/>
          <p:nvPr/>
        </p:nvSpPr>
        <p:spPr>
          <a:xfrm>
            <a:off x="4585963" y="2315444"/>
            <a:ext cx="2064022" cy="523220"/>
          </a:xfrm>
          <a:prstGeom prst="rect">
            <a:avLst/>
          </a:prstGeom>
          <a:noFill/>
        </p:spPr>
        <p:txBody>
          <a:bodyPr wrap="square" rtlCol="0">
            <a:spAutoFit/>
          </a:bodyPr>
          <a:lstStyle/>
          <a:p>
            <a:pPr algn="ctr"/>
            <a:r>
              <a:rPr lang="es-ES" sz="1400" dirty="0">
                <a:latin typeface="Times New Roman" panose="02020603050405020304" pitchFamily="18" charset="0"/>
                <a:cs typeface="Times New Roman" panose="02020603050405020304" pitchFamily="18" charset="0"/>
              </a:rPr>
              <a:t>Eliminación de la fuente de contaminación</a:t>
            </a:r>
          </a:p>
        </p:txBody>
      </p:sp>
      <p:sp>
        <p:nvSpPr>
          <p:cNvPr id="17" name="Elipse 16"/>
          <p:cNvSpPr/>
          <p:nvPr/>
        </p:nvSpPr>
        <p:spPr>
          <a:xfrm>
            <a:off x="1471542" y="3901699"/>
            <a:ext cx="2296029" cy="2217346"/>
          </a:xfrm>
          <a:prstGeom prst="ellipse">
            <a:avLst/>
          </a:prstGeom>
          <a:blipFill dpi="0" rotWithShape="1">
            <a:blip r:embed="rId5">
              <a:extLst>
                <a:ext uri="{28A0092B-C50C-407E-A947-70E740481C1C}">
                  <a14:useLocalDpi xmlns:a14="http://schemas.microsoft.com/office/drawing/2010/main"/>
                </a:ext>
              </a:extLst>
            </a:blip>
            <a:srcRect/>
            <a:stretch>
              <a:fillRect/>
            </a:stretch>
          </a:bli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Flecha derecha 18"/>
          <p:cNvSpPr/>
          <p:nvPr/>
        </p:nvSpPr>
        <p:spPr>
          <a:xfrm rot="5400000">
            <a:off x="2400663" y="3488427"/>
            <a:ext cx="437788" cy="28803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CuadroTexto 15"/>
          <p:cNvSpPr txBox="1"/>
          <p:nvPr/>
        </p:nvSpPr>
        <p:spPr>
          <a:xfrm>
            <a:off x="2463744" y="3352731"/>
            <a:ext cx="2064022" cy="523220"/>
          </a:xfrm>
          <a:prstGeom prst="rect">
            <a:avLst/>
          </a:prstGeom>
          <a:noFill/>
        </p:spPr>
        <p:txBody>
          <a:bodyPr wrap="square" rtlCol="0">
            <a:spAutoFit/>
          </a:bodyPr>
          <a:lstStyle/>
          <a:p>
            <a:pPr algn="ctr"/>
            <a:r>
              <a:rPr lang="es-ES" sz="1400" dirty="0">
                <a:latin typeface="Times New Roman" panose="02020603050405020304" pitchFamily="18" charset="0"/>
                <a:cs typeface="Times New Roman" panose="02020603050405020304" pitchFamily="18" charset="0"/>
              </a:rPr>
              <a:t>Valoración de la diversidad </a:t>
            </a:r>
          </a:p>
        </p:txBody>
      </p:sp>
      <p:sp>
        <p:nvSpPr>
          <p:cNvPr id="21" name="Flecha derecha 20"/>
          <p:cNvSpPr/>
          <p:nvPr/>
        </p:nvSpPr>
        <p:spPr>
          <a:xfrm rot="1541099">
            <a:off x="4091515" y="3895335"/>
            <a:ext cx="1040291" cy="28803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4"/>
          <p:cNvPicPr>
            <a:picLocks noChangeAspect="1"/>
          </p:cNvPicPr>
          <p:nvPr/>
        </p:nvPicPr>
        <p:blipFill>
          <a:blip r:embed="rId6"/>
          <a:stretch>
            <a:fillRect/>
          </a:stretch>
        </p:blipFill>
        <p:spPr>
          <a:xfrm>
            <a:off x="5101430" y="3875950"/>
            <a:ext cx="2359817" cy="2243095"/>
          </a:xfrm>
          <a:prstGeom prst="rect">
            <a:avLst/>
          </a:prstGeom>
        </p:spPr>
      </p:pic>
      <p:sp>
        <p:nvSpPr>
          <p:cNvPr id="23" name="CuadroTexto 22"/>
          <p:cNvSpPr txBox="1"/>
          <p:nvPr/>
        </p:nvSpPr>
        <p:spPr>
          <a:xfrm rot="1698395">
            <a:off x="3708675" y="3663398"/>
            <a:ext cx="2064022" cy="307777"/>
          </a:xfrm>
          <a:prstGeom prst="rect">
            <a:avLst/>
          </a:prstGeom>
          <a:noFill/>
        </p:spPr>
        <p:txBody>
          <a:bodyPr wrap="square" rtlCol="0">
            <a:spAutoFit/>
          </a:bodyPr>
          <a:lstStyle/>
          <a:p>
            <a:pPr algn="ctr"/>
            <a:r>
              <a:rPr lang="es-ES" sz="1400" dirty="0" err="1">
                <a:latin typeface="Times New Roman" panose="02020603050405020304" pitchFamily="18" charset="0"/>
                <a:cs typeface="Times New Roman" panose="02020603050405020304" pitchFamily="18" charset="0"/>
              </a:rPr>
              <a:t>Bioindicadores</a:t>
            </a:r>
            <a:endParaRPr lang="es-ES" sz="1400" dirty="0">
              <a:latin typeface="Times New Roman" panose="02020603050405020304" pitchFamily="18" charset="0"/>
              <a:cs typeface="Times New Roman" panose="02020603050405020304" pitchFamily="18" charset="0"/>
            </a:endParaRPr>
          </a:p>
        </p:txBody>
      </p:sp>
      <p:sp>
        <p:nvSpPr>
          <p:cNvPr id="24" name="CuadroTexto 23"/>
          <p:cNvSpPr txBox="1"/>
          <p:nvPr/>
        </p:nvSpPr>
        <p:spPr>
          <a:xfrm>
            <a:off x="172684" y="3018469"/>
            <a:ext cx="8928546" cy="369332"/>
          </a:xfrm>
          <a:prstGeom prst="rect">
            <a:avLst/>
          </a:prstGeom>
          <a:solidFill>
            <a:srgbClr val="00B0F0"/>
          </a:solidFill>
        </p:spPr>
        <p:txBody>
          <a:bodyPr wrap="square" rtlCol="0" anchor="ctr" anchorCtr="0">
            <a:spAutoFit/>
          </a:bodyPr>
          <a:lstStyle/>
          <a:p>
            <a:pPr algn="ctr"/>
            <a:r>
              <a:rPr lang="es-ES" dirty="0">
                <a:latin typeface="Times New Roman" pitchFamily="18" charset="0"/>
                <a:cs typeface="Times New Roman" pitchFamily="18" charset="0"/>
              </a:rPr>
              <a:t>Categorización del sitio por niveles de contaminantes estipulados en el RAOHE</a:t>
            </a:r>
          </a:p>
        </p:txBody>
      </p:sp>
      <p:pic>
        <p:nvPicPr>
          <p:cNvPr id="3" name="Imagen 2"/>
          <p:cNvPicPr>
            <a:picLocks noChangeAspect="1"/>
          </p:cNvPicPr>
          <p:nvPr/>
        </p:nvPicPr>
        <p:blipFill rotWithShape="1">
          <a:blip r:embed="rId7"/>
          <a:srcRect l="14563" r="38975"/>
          <a:stretch/>
        </p:blipFill>
        <p:spPr>
          <a:xfrm>
            <a:off x="6552018" y="707511"/>
            <a:ext cx="2195168" cy="2228468"/>
          </a:xfrm>
          <a:prstGeom prst="ellipse">
            <a:avLst/>
          </a:prstGeom>
        </p:spPr>
      </p:pic>
    </p:spTree>
    <p:extLst>
      <p:ext uri="{BB962C8B-B14F-4D97-AF65-F5344CB8AC3E}">
        <p14:creationId xmlns:p14="http://schemas.microsoft.com/office/powerpoint/2010/main" val="23039334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23928" y="44450"/>
            <a:ext cx="5017159" cy="733472"/>
          </a:xfrm>
        </p:spPr>
        <p:txBody>
          <a:bodyPr/>
          <a:lstStyle/>
          <a:p>
            <a:pPr>
              <a:defRPr/>
            </a:pPr>
            <a:r>
              <a:rPr lang="es-EC" sz="2800" dirty="0">
                <a:solidFill>
                  <a:srgbClr val="336600"/>
                </a:solidFill>
                <a:latin typeface="Times New Roman" pitchFamily="18" charset="0"/>
                <a:cs typeface="Times New Roman" pitchFamily="18" charset="0"/>
              </a:rPr>
              <a:t>RESULTADOS</a:t>
            </a:r>
          </a:p>
        </p:txBody>
      </p:sp>
      <p:pic>
        <p:nvPicPr>
          <p:cNvPr id="20483" name="3 Image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1800" y="5949950"/>
            <a:ext cx="2254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ángulo 14"/>
          <p:cNvSpPr/>
          <p:nvPr/>
        </p:nvSpPr>
        <p:spPr>
          <a:xfrm>
            <a:off x="107950" y="624033"/>
            <a:ext cx="9036050" cy="307777"/>
          </a:xfrm>
          <a:prstGeom prst="rect">
            <a:avLst/>
          </a:prstGeom>
        </p:spPr>
        <p:txBody>
          <a:bodyPr wrap="square">
            <a:spAutoFit/>
          </a:bodyPr>
          <a:lstStyle/>
          <a:p>
            <a:r>
              <a:rPr lang="es-EC" sz="1400" b="1" dirty="0">
                <a:latin typeface="Times New Roman" panose="02020603050405020304" pitchFamily="18" charset="0"/>
                <a:cs typeface="Times New Roman" panose="02020603050405020304" pitchFamily="18" charset="0"/>
              </a:rPr>
              <a:t>DIFERENCIAS DE LA DIVERSIDAD DE SCARABAEINAE ENTRE ECOSISTEMAS</a:t>
            </a:r>
          </a:p>
        </p:txBody>
      </p:sp>
      <p:pic>
        <p:nvPicPr>
          <p:cNvPr id="3" name="Imagen 2"/>
          <p:cNvPicPr>
            <a:picLocks noChangeAspect="1"/>
          </p:cNvPicPr>
          <p:nvPr/>
        </p:nvPicPr>
        <p:blipFill>
          <a:blip r:embed="rId3"/>
          <a:stretch>
            <a:fillRect/>
          </a:stretch>
        </p:blipFill>
        <p:spPr>
          <a:xfrm>
            <a:off x="925238" y="1771871"/>
            <a:ext cx="7728976" cy="3205636"/>
          </a:xfrm>
          <a:prstGeom prst="rect">
            <a:avLst/>
          </a:prstGeom>
        </p:spPr>
      </p:pic>
      <p:sp>
        <p:nvSpPr>
          <p:cNvPr id="7" name="Rectángulo 6"/>
          <p:cNvSpPr/>
          <p:nvPr/>
        </p:nvSpPr>
        <p:spPr>
          <a:xfrm>
            <a:off x="925238" y="889381"/>
            <a:ext cx="8424936" cy="738664"/>
          </a:xfrm>
          <a:prstGeom prst="rect">
            <a:avLst/>
          </a:prstGeom>
        </p:spPr>
        <p:txBody>
          <a:bodyPr wrap="square">
            <a:spAutoFit/>
          </a:bodyPr>
          <a:lstStyle/>
          <a:p>
            <a:r>
              <a:rPr lang="es-EC" sz="1400" b="1" i="1" dirty="0">
                <a:latin typeface="Times New Roman" panose="02020603050405020304" pitchFamily="18" charset="0"/>
                <a:ea typeface="Arial" panose="020B0604020202020204" pitchFamily="34" charset="0"/>
              </a:rPr>
              <a:t>Tabla 3</a:t>
            </a:r>
            <a:r>
              <a:rPr lang="es-EC" sz="1400" dirty="0">
                <a:latin typeface="Times New Roman" panose="02020603050405020304" pitchFamily="18" charset="0"/>
                <a:ea typeface="Arial" panose="020B0604020202020204" pitchFamily="34" charset="0"/>
              </a:rPr>
              <a:t> </a:t>
            </a:r>
            <a:br>
              <a:rPr lang="es-EC" sz="1400" dirty="0">
                <a:latin typeface="Times New Roman" panose="02020603050405020304" pitchFamily="18" charset="0"/>
                <a:ea typeface="Arial" panose="020B0604020202020204" pitchFamily="34" charset="0"/>
              </a:rPr>
            </a:br>
            <a:r>
              <a:rPr lang="es-EC" sz="1400" dirty="0">
                <a:latin typeface="Times New Roman" panose="02020603050405020304" pitchFamily="18" charset="0"/>
                <a:ea typeface="Arial" panose="020B0604020202020204" pitchFamily="34" charset="0"/>
              </a:rPr>
              <a:t>Promedio ± error estándar de abundancia, riqueza, índice Shannon-Wiener y equitatividad de </a:t>
            </a:r>
            <a:r>
              <a:rPr lang="es-EC" sz="1400" dirty="0" err="1">
                <a:latin typeface="Times New Roman" panose="02020603050405020304" pitchFamily="18" charset="0"/>
                <a:ea typeface="Arial" panose="020B0604020202020204" pitchFamily="34" charset="0"/>
              </a:rPr>
              <a:t>Pielou</a:t>
            </a:r>
            <a:r>
              <a:rPr lang="es-EC" sz="1400" dirty="0">
                <a:latin typeface="Times New Roman" panose="02020603050405020304" pitchFamily="18" charset="0"/>
                <a:ea typeface="Arial" panose="020B0604020202020204" pitchFamily="34" charset="0"/>
              </a:rPr>
              <a:t> de Scarabaeinae de acuerdo al mes, ecosistema y tipo de cebo</a:t>
            </a:r>
            <a:endParaRPr lang="es-ES" sz="1400" dirty="0"/>
          </a:p>
        </p:txBody>
      </p:sp>
      <p:sp>
        <p:nvSpPr>
          <p:cNvPr id="10" name="Rectángulo 9"/>
          <p:cNvSpPr/>
          <p:nvPr/>
        </p:nvSpPr>
        <p:spPr>
          <a:xfrm>
            <a:off x="6372200" y="1983942"/>
            <a:ext cx="2088232" cy="11530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p:cNvSpPr/>
          <p:nvPr/>
        </p:nvSpPr>
        <p:spPr>
          <a:xfrm>
            <a:off x="6397083" y="3345839"/>
            <a:ext cx="2016224" cy="7605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p:cNvSpPr/>
          <p:nvPr/>
        </p:nvSpPr>
        <p:spPr>
          <a:xfrm>
            <a:off x="6397083" y="3760155"/>
            <a:ext cx="2016224" cy="198070"/>
          </a:xfrm>
          <a:prstGeom prst="rect">
            <a:avLst/>
          </a:prstGeom>
          <a:noFill/>
          <a:ln>
            <a:solidFill>
              <a:srgbClr val="53AB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p:cNvSpPr/>
          <p:nvPr/>
        </p:nvSpPr>
        <p:spPr>
          <a:xfrm>
            <a:off x="3635896" y="1735532"/>
            <a:ext cx="2664296" cy="3061620"/>
          </a:xfrm>
          <a:prstGeom prst="rect">
            <a:avLst/>
          </a:prstGeom>
          <a:solidFill>
            <a:srgbClr val="FFFFFF">
              <a:alpha val="69804"/>
            </a:srgbClr>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
        <p:nvSpPr>
          <p:cNvPr id="6" name="Rectángulo 5"/>
          <p:cNvSpPr/>
          <p:nvPr/>
        </p:nvSpPr>
        <p:spPr>
          <a:xfrm>
            <a:off x="1211744" y="4833491"/>
            <a:ext cx="7632848" cy="523220"/>
          </a:xfrm>
          <a:prstGeom prst="rect">
            <a:avLst/>
          </a:prstGeom>
        </p:spPr>
        <p:txBody>
          <a:bodyPr wrap="square">
            <a:spAutoFit/>
          </a:bodyPr>
          <a:lstStyle/>
          <a:p>
            <a:pPr lvl="0"/>
            <a:r>
              <a:rPr lang="es-ES" sz="1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Cultid</a:t>
            </a:r>
            <a:r>
              <a:rPr lang="es-ES" sz="1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y otros (2012) </a:t>
            </a:r>
            <a:r>
              <a:rPr lang="es-ES" sz="1400" dirty="0">
                <a:solidFill>
                  <a:srgbClr val="000000"/>
                </a:solidFill>
                <a:latin typeface="Times New Roman" panose="02020603050405020304" pitchFamily="18" charset="0"/>
                <a:cs typeface="Times New Roman" panose="02020603050405020304" pitchFamily="18" charset="0"/>
              </a:rPr>
              <a:t>⇨ </a:t>
            </a:r>
            <a:r>
              <a:rPr lang="es-ES" sz="1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cambios en la estructura vegetal nativa causan un empobrecimiento considerable de la diversidad.</a:t>
            </a:r>
            <a:endParaRPr lang="es-ES" sz="1400" dirty="0">
              <a:solidFill>
                <a:srgbClr val="000000"/>
              </a:solidFill>
              <a:latin typeface="Times New Roman" panose="02020603050405020304" pitchFamily="18" charset="0"/>
              <a:cs typeface="Times New Roman" panose="02020603050405020304" pitchFamily="18" charset="0"/>
            </a:endParaRPr>
          </a:p>
        </p:txBody>
      </p:sp>
      <p:sp>
        <p:nvSpPr>
          <p:cNvPr id="14" name="Rectángulo 13"/>
          <p:cNvSpPr/>
          <p:nvPr/>
        </p:nvSpPr>
        <p:spPr>
          <a:xfrm>
            <a:off x="1133587" y="5333404"/>
            <a:ext cx="6966805" cy="5193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p:cNvSpPr/>
          <p:nvPr/>
        </p:nvSpPr>
        <p:spPr>
          <a:xfrm>
            <a:off x="1197838" y="5458762"/>
            <a:ext cx="7046570" cy="307777"/>
          </a:xfrm>
          <a:prstGeom prst="rect">
            <a:avLst/>
          </a:prstGeom>
        </p:spPr>
        <p:txBody>
          <a:bodyPr wrap="square">
            <a:spAutoFit/>
          </a:bodyPr>
          <a:lstStyle/>
          <a:p>
            <a:r>
              <a:rPr lang="es-ES" sz="1400" dirty="0" err="1">
                <a:latin typeface="Times New Roman" panose="02020603050405020304" pitchFamily="18" charset="0"/>
                <a:cs typeface="Times New Roman" panose="02020603050405020304" pitchFamily="18" charset="0"/>
              </a:rPr>
              <a:t>Muli</a:t>
            </a:r>
            <a:r>
              <a:rPr lang="es-ES" sz="1400" dirty="0">
                <a:latin typeface="Times New Roman" panose="02020603050405020304" pitchFamily="18" charset="0"/>
                <a:cs typeface="Times New Roman" panose="02020603050405020304" pitchFamily="18" charset="0"/>
              </a:rPr>
              <a:t> y otros (2015) ⇨ &gt; nivel de TPH, &lt; diversidad. </a:t>
            </a:r>
          </a:p>
        </p:txBody>
      </p:sp>
    </p:spTree>
    <p:extLst>
      <p:ext uri="{BB962C8B-B14F-4D97-AF65-F5344CB8AC3E}">
        <p14:creationId xmlns:p14="http://schemas.microsoft.com/office/powerpoint/2010/main" val="36807844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580112" y="44450"/>
            <a:ext cx="3384377" cy="720254"/>
          </a:xfrm>
        </p:spPr>
        <p:txBody>
          <a:bodyPr/>
          <a:lstStyle/>
          <a:p>
            <a:pPr>
              <a:defRPr/>
            </a:pPr>
            <a:r>
              <a:rPr lang="es-EC" sz="2800" dirty="0">
                <a:solidFill>
                  <a:srgbClr val="336600"/>
                </a:solidFill>
                <a:latin typeface="Times New Roman" pitchFamily="18" charset="0"/>
                <a:cs typeface="Times New Roman" pitchFamily="18" charset="0"/>
              </a:rPr>
              <a:t>CONCLUSIONES</a:t>
            </a:r>
          </a:p>
        </p:txBody>
      </p:sp>
      <p:pic>
        <p:nvPicPr>
          <p:cNvPr id="20483" name="3 Image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1800" y="5949950"/>
            <a:ext cx="2254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Rectángulo"/>
          <p:cNvSpPr/>
          <p:nvPr/>
        </p:nvSpPr>
        <p:spPr>
          <a:xfrm>
            <a:off x="827584" y="548680"/>
            <a:ext cx="7632848" cy="6463308"/>
          </a:xfrm>
          <a:prstGeom prst="rect">
            <a:avLst/>
          </a:prstGeom>
        </p:spPr>
        <p:txBody>
          <a:bodyPr wrap="square">
            <a:spAutoFit/>
          </a:bodyPr>
          <a:lstStyle/>
          <a:p>
            <a:pPr marL="285750" indent="-285750" algn="just">
              <a:lnSpc>
                <a:spcPct val="200000"/>
              </a:lnSpc>
              <a:buFont typeface="Arial" pitchFamily="34" charset="0"/>
              <a:buChar char="•"/>
            </a:pPr>
            <a:r>
              <a:rPr lang="es-ES" dirty="0">
                <a:solidFill>
                  <a:srgbClr val="000000"/>
                </a:solidFill>
                <a:latin typeface="Times New Roman" panose="02020603050405020304" pitchFamily="18" charset="0"/>
                <a:cs typeface="Times New Roman" panose="02020603050405020304" pitchFamily="18" charset="0"/>
              </a:rPr>
              <a:t>La composición de especies en los cuatro ecosistemas evaluados fue de 3 454 </a:t>
            </a:r>
            <a:r>
              <a:rPr lang="es-ES" dirty="0" err="1">
                <a:solidFill>
                  <a:srgbClr val="000000"/>
                </a:solidFill>
                <a:latin typeface="Times New Roman" panose="02020603050405020304" pitchFamily="18" charset="0"/>
                <a:cs typeface="Times New Roman" panose="02020603050405020304" pitchFamily="18" charset="0"/>
              </a:rPr>
              <a:t>escarabeinos</a:t>
            </a:r>
            <a:r>
              <a:rPr lang="es-ES" dirty="0">
                <a:solidFill>
                  <a:srgbClr val="000000"/>
                </a:solidFill>
                <a:latin typeface="Times New Roman" panose="02020603050405020304" pitchFamily="18" charset="0"/>
                <a:cs typeface="Times New Roman" panose="02020603050405020304" pitchFamily="18" charset="0"/>
              </a:rPr>
              <a:t> pertenecientes a 13 géneros y 32 especies, siendo las más abundantes </a:t>
            </a:r>
            <a:r>
              <a:rPr lang="es-ES" i="1" dirty="0" err="1">
                <a:solidFill>
                  <a:srgbClr val="000000"/>
                </a:solidFill>
                <a:latin typeface="Times New Roman" panose="02020603050405020304" pitchFamily="18" charset="0"/>
                <a:cs typeface="Times New Roman" panose="02020603050405020304" pitchFamily="18" charset="0"/>
              </a:rPr>
              <a:t>Canthon</a:t>
            </a:r>
            <a:r>
              <a:rPr lang="es-ES" i="1" dirty="0">
                <a:solidFill>
                  <a:srgbClr val="000000"/>
                </a:solidFill>
                <a:latin typeface="Times New Roman" panose="02020603050405020304" pitchFamily="18" charset="0"/>
                <a:cs typeface="Times New Roman" panose="02020603050405020304" pitchFamily="18" charset="0"/>
              </a:rPr>
              <a:t> </a:t>
            </a:r>
            <a:r>
              <a:rPr lang="es-ES" i="1" dirty="0" err="1">
                <a:solidFill>
                  <a:srgbClr val="000000"/>
                </a:solidFill>
                <a:latin typeface="Times New Roman" panose="02020603050405020304" pitchFamily="18" charset="0"/>
                <a:cs typeface="Times New Roman" panose="02020603050405020304" pitchFamily="18" charset="0"/>
              </a:rPr>
              <a:t>aequinoctialis</a:t>
            </a:r>
            <a:r>
              <a:rPr lang="es-ES" i="1" dirty="0">
                <a:solidFill>
                  <a:srgbClr val="000000"/>
                </a:solidFill>
                <a:latin typeface="Times New Roman" panose="02020603050405020304" pitchFamily="18" charset="0"/>
                <a:cs typeface="Times New Roman" panose="02020603050405020304" pitchFamily="18" charset="0"/>
              </a:rPr>
              <a:t>, </a:t>
            </a:r>
            <a:r>
              <a:rPr lang="es-ES" i="1" dirty="0" err="1">
                <a:solidFill>
                  <a:srgbClr val="000000"/>
                </a:solidFill>
                <a:latin typeface="Times New Roman" panose="02020603050405020304" pitchFamily="18" charset="0"/>
                <a:cs typeface="Times New Roman" panose="02020603050405020304" pitchFamily="18" charset="0"/>
              </a:rPr>
              <a:t>Ontherus</a:t>
            </a:r>
            <a:r>
              <a:rPr lang="es-ES" i="1" dirty="0">
                <a:solidFill>
                  <a:srgbClr val="000000"/>
                </a:solidFill>
                <a:latin typeface="Times New Roman" panose="02020603050405020304" pitchFamily="18" charset="0"/>
                <a:cs typeface="Times New Roman" panose="02020603050405020304" pitchFamily="18" charset="0"/>
              </a:rPr>
              <a:t> </a:t>
            </a:r>
            <a:r>
              <a:rPr lang="es-ES" i="1" dirty="0" err="1">
                <a:solidFill>
                  <a:srgbClr val="000000"/>
                </a:solidFill>
                <a:latin typeface="Times New Roman" panose="02020603050405020304" pitchFamily="18" charset="0"/>
                <a:cs typeface="Times New Roman" panose="02020603050405020304" pitchFamily="18" charset="0"/>
              </a:rPr>
              <a:t>sulcatur</a:t>
            </a:r>
            <a:r>
              <a:rPr lang="es-ES" i="1" dirty="0">
                <a:solidFill>
                  <a:srgbClr val="000000"/>
                </a:solidFill>
                <a:latin typeface="Times New Roman" panose="02020603050405020304" pitchFamily="18" charset="0"/>
                <a:cs typeface="Times New Roman" panose="02020603050405020304" pitchFamily="18" charset="0"/>
              </a:rPr>
              <a:t> </a:t>
            </a:r>
            <a:r>
              <a:rPr lang="es-ES" dirty="0">
                <a:solidFill>
                  <a:srgbClr val="000000"/>
                </a:solidFill>
                <a:latin typeface="Times New Roman" panose="02020603050405020304" pitchFamily="18" charset="0"/>
                <a:cs typeface="Times New Roman" panose="02020603050405020304" pitchFamily="18" charset="0"/>
              </a:rPr>
              <a:t>y</a:t>
            </a:r>
            <a:r>
              <a:rPr lang="es-ES" i="1" dirty="0">
                <a:solidFill>
                  <a:srgbClr val="000000"/>
                </a:solidFill>
                <a:latin typeface="Times New Roman" panose="02020603050405020304" pitchFamily="18" charset="0"/>
                <a:cs typeface="Times New Roman" panose="02020603050405020304" pitchFamily="18" charset="0"/>
              </a:rPr>
              <a:t> </a:t>
            </a:r>
            <a:r>
              <a:rPr lang="es-ES" i="1" dirty="0" err="1">
                <a:solidFill>
                  <a:srgbClr val="000000"/>
                </a:solidFill>
                <a:latin typeface="Times New Roman" panose="02020603050405020304" pitchFamily="18" charset="0"/>
                <a:cs typeface="Times New Roman" panose="02020603050405020304" pitchFamily="18" charset="0"/>
              </a:rPr>
              <a:t>Deltochilum</a:t>
            </a:r>
            <a:r>
              <a:rPr lang="es-ES" i="1" dirty="0">
                <a:solidFill>
                  <a:srgbClr val="000000"/>
                </a:solidFill>
                <a:latin typeface="Times New Roman" panose="02020603050405020304" pitchFamily="18" charset="0"/>
                <a:cs typeface="Times New Roman" panose="02020603050405020304" pitchFamily="18" charset="0"/>
              </a:rPr>
              <a:t> </a:t>
            </a:r>
            <a:r>
              <a:rPr lang="es-ES" i="1" dirty="0" err="1">
                <a:solidFill>
                  <a:srgbClr val="000000"/>
                </a:solidFill>
                <a:latin typeface="Times New Roman" panose="02020603050405020304" pitchFamily="18" charset="0"/>
                <a:cs typeface="Times New Roman" panose="02020603050405020304" pitchFamily="18" charset="0"/>
              </a:rPr>
              <a:t>howdeni</a:t>
            </a:r>
            <a:r>
              <a:rPr lang="es-ES" i="1" dirty="0">
                <a:solidFill>
                  <a:srgbClr val="000000"/>
                </a:solidFill>
                <a:latin typeface="Times New Roman" panose="02020603050405020304" pitchFamily="18" charset="0"/>
                <a:cs typeface="Times New Roman" panose="02020603050405020304" pitchFamily="18" charset="0"/>
              </a:rPr>
              <a:t>.</a:t>
            </a:r>
          </a:p>
          <a:p>
            <a:pPr marL="285750" indent="-285750" algn="just">
              <a:lnSpc>
                <a:spcPct val="200000"/>
              </a:lnSpc>
              <a:buFont typeface="Arial" pitchFamily="34" charset="0"/>
              <a:buChar char="•"/>
            </a:pPr>
            <a:r>
              <a:rPr lang="es-ES" dirty="0">
                <a:solidFill>
                  <a:srgbClr val="000000"/>
                </a:solidFill>
                <a:latin typeface="Times New Roman" panose="02020603050405020304" pitchFamily="18" charset="0"/>
                <a:cs typeface="Times New Roman" panose="02020603050405020304" pitchFamily="18" charset="0"/>
              </a:rPr>
              <a:t> Las áreas de uso agrícola y las plantaciones de palma africana, comparten la mayor similitud de especies de Scarabaeinae, mientras que los ecosistemas sensibles mantienen bajos porcentajes de similitud de especies con el fragmento de bosque natural.</a:t>
            </a:r>
          </a:p>
          <a:p>
            <a:pPr marL="285750" indent="-285750" algn="just">
              <a:lnSpc>
                <a:spcPct val="200000"/>
              </a:lnSpc>
              <a:buFont typeface="Arial" pitchFamily="34" charset="0"/>
              <a:buChar char="•"/>
            </a:pPr>
            <a:r>
              <a:rPr lang="es-ES" dirty="0">
                <a:solidFill>
                  <a:srgbClr val="000000"/>
                </a:solidFill>
                <a:latin typeface="Times New Roman" panose="02020603050405020304" pitchFamily="18" charset="0"/>
                <a:cs typeface="Times New Roman" panose="02020603050405020304" pitchFamily="18" charset="0"/>
              </a:rPr>
              <a:t>El ecosistema sensible presenta mayor abundancia, riqueza y diversidad de Scarabaeinae que el área de uso agrícola.</a:t>
            </a:r>
          </a:p>
          <a:p>
            <a:pPr algn="just"/>
            <a:endParaRPr lang="es-ES" dirty="0">
              <a:solidFill>
                <a:srgbClr val="000000"/>
              </a:solidFill>
              <a:latin typeface="Times New Roman" panose="02020603050405020304" pitchFamily="18" charset="0"/>
              <a:cs typeface="Times New Roman" panose="02020603050405020304" pitchFamily="18" charset="0"/>
            </a:endParaRPr>
          </a:p>
          <a:p>
            <a:pPr algn="just"/>
            <a:endParaRPr lang="es-ES" dirty="0">
              <a:solidFill>
                <a:srgbClr val="000000"/>
              </a:solidFill>
              <a:latin typeface="Times New Roman" panose="02020603050405020304" pitchFamily="18" charset="0"/>
              <a:cs typeface="Times New Roman" panose="02020603050405020304" pitchFamily="18" charset="0"/>
            </a:endParaRPr>
          </a:p>
          <a:p>
            <a:pPr algn="just"/>
            <a:endParaRPr lang="es-ES"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48998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11960" y="44450"/>
            <a:ext cx="4752529" cy="648246"/>
          </a:xfrm>
        </p:spPr>
        <p:txBody>
          <a:bodyPr/>
          <a:lstStyle/>
          <a:p>
            <a:pPr>
              <a:defRPr/>
            </a:pPr>
            <a:r>
              <a:rPr lang="es-EC" sz="2800" dirty="0">
                <a:solidFill>
                  <a:srgbClr val="336600"/>
                </a:solidFill>
                <a:latin typeface="Times New Roman" pitchFamily="18" charset="0"/>
                <a:cs typeface="Times New Roman" pitchFamily="18" charset="0"/>
              </a:rPr>
              <a:t>RECOMENDACIONES</a:t>
            </a:r>
          </a:p>
        </p:txBody>
      </p:sp>
      <p:pic>
        <p:nvPicPr>
          <p:cNvPr id="18435" name="3 Image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1800" y="5949950"/>
            <a:ext cx="2254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755576" y="1029839"/>
            <a:ext cx="7776864" cy="5078313"/>
          </a:xfrm>
          <a:prstGeom prst="rect">
            <a:avLst/>
          </a:prstGeom>
        </p:spPr>
        <p:txBody>
          <a:bodyPr wrap="square">
            <a:spAutoFit/>
          </a:bodyPr>
          <a:lstStyle/>
          <a:p>
            <a:pPr marL="285750" indent="-285750" algn="just">
              <a:lnSpc>
                <a:spcPct val="200000"/>
              </a:lnSpc>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Realizar un análisis de la influencia de las variables climáticas en la abundancia, riqueza y estructura de Scarabaeinae.</a:t>
            </a:r>
          </a:p>
          <a:p>
            <a:pPr marL="285750" indent="-285750" algn="just">
              <a:lnSpc>
                <a:spcPct val="200000"/>
              </a:lnSpc>
              <a:buFont typeface="Arial" panose="020B0604020202020204" pitchFamily="34" charset="0"/>
              <a:buChar char="•"/>
            </a:pPr>
            <a:endParaRPr lang="es-ES" dirty="0">
              <a:latin typeface="Times New Roman" panose="02020603050405020304" pitchFamily="18" charset="0"/>
              <a:cs typeface="Times New Roman" panose="02020603050405020304" pitchFamily="18" charset="0"/>
            </a:endParaRPr>
          </a:p>
          <a:p>
            <a:pPr marL="285750" indent="-285750" algn="just">
              <a:lnSpc>
                <a:spcPct val="200000"/>
              </a:lnSpc>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Efectuar investigaciones con otros </a:t>
            </a:r>
            <a:r>
              <a:rPr lang="es-EC" dirty="0" err="1">
                <a:latin typeface="Times New Roman" panose="02020603050405020304" pitchFamily="18" charset="0"/>
                <a:cs typeface="Times New Roman" panose="02020603050405020304" pitchFamily="18" charset="0"/>
              </a:rPr>
              <a:t>taxa</a:t>
            </a:r>
            <a:r>
              <a:rPr lang="es-EC" dirty="0">
                <a:latin typeface="Times New Roman" panose="02020603050405020304" pitchFamily="18" charset="0"/>
                <a:cs typeface="Times New Roman" panose="02020603050405020304" pitchFamily="18" charset="0"/>
              </a:rPr>
              <a:t> bioindicadores tales como anélidos, hongos, mariposas, murciélagos.</a:t>
            </a:r>
          </a:p>
          <a:p>
            <a:pPr marL="285750" indent="-285750" algn="just">
              <a:lnSpc>
                <a:spcPct val="200000"/>
              </a:lnSpc>
              <a:buFont typeface="Arial" panose="020B0604020202020204" pitchFamily="34" charset="0"/>
              <a:buChar char="•"/>
            </a:pPr>
            <a:endParaRPr lang="es-ES" dirty="0">
              <a:latin typeface="Times New Roman" panose="02020603050405020304" pitchFamily="18" charset="0"/>
              <a:cs typeface="Times New Roman" panose="02020603050405020304" pitchFamily="18" charset="0"/>
            </a:endParaRPr>
          </a:p>
          <a:p>
            <a:pPr marL="285750" indent="-285750" algn="just">
              <a:lnSpc>
                <a:spcPct val="200000"/>
              </a:lnSpc>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Evaluar si la abundancia, riqueza y diversidad están asociadas al año de eliminación de la fuente de contaminación.</a:t>
            </a:r>
            <a:endParaRPr lang="es-ES" dirty="0">
              <a:latin typeface="Times New Roman" pitchFamily="18" charset="0"/>
              <a:cs typeface="Times New Roman" pitchFamily="18" charset="0"/>
            </a:endParaRPr>
          </a:p>
          <a:p>
            <a:pPr algn="just"/>
            <a:endParaRPr lang="es-ES" dirty="0">
              <a:latin typeface="Times New Roman" pitchFamily="18" charset="0"/>
              <a:cs typeface="Times New Roman" pitchFamily="18" charset="0"/>
            </a:endParaRPr>
          </a:p>
          <a:p>
            <a:pPr algn="just"/>
            <a:endParaRPr lang="es-ES" dirty="0">
              <a:latin typeface="Times New Roman" pitchFamily="18" charset="0"/>
              <a:cs typeface="Times New Roman" pitchFamily="18" charset="0"/>
            </a:endParaRPr>
          </a:p>
        </p:txBody>
      </p:sp>
    </p:spTree>
    <p:extLst>
      <p:ext uri="{BB962C8B-B14F-4D97-AF65-F5344CB8AC3E}">
        <p14:creationId xmlns:p14="http://schemas.microsoft.com/office/powerpoint/2010/main" val="3060571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11960" y="44450"/>
            <a:ext cx="4752529" cy="648246"/>
          </a:xfrm>
        </p:spPr>
        <p:txBody>
          <a:bodyPr/>
          <a:lstStyle/>
          <a:p>
            <a:pPr>
              <a:defRPr/>
            </a:pPr>
            <a:r>
              <a:rPr lang="es-EC" sz="2800" dirty="0">
                <a:solidFill>
                  <a:srgbClr val="336600"/>
                </a:solidFill>
                <a:latin typeface="Times New Roman" pitchFamily="18" charset="0"/>
                <a:cs typeface="Times New Roman" pitchFamily="18" charset="0"/>
              </a:rPr>
              <a:t>AGRADECIMIENTOS</a:t>
            </a:r>
          </a:p>
        </p:txBody>
      </p:sp>
      <p:pic>
        <p:nvPicPr>
          <p:cNvPr id="18435" name="3 Image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1800" y="5949950"/>
            <a:ext cx="2254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www.biometriaecuador2017.com/wp-content/uploads/2017/03/espe-logo.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1560" y="1421006"/>
            <a:ext cx="4146337" cy="15394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Resultado de imagen de PETROAMAZONAS"/>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436096" y="1340768"/>
            <a:ext cx="3168352" cy="1448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083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12160" y="44450"/>
            <a:ext cx="2880321" cy="648246"/>
          </a:xfrm>
        </p:spPr>
        <p:txBody>
          <a:bodyPr/>
          <a:lstStyle/>
          <a:p>
            <a:pPr>
              <a:defRPr/>
            </a:pPr>
            <a:r>
              <a:rPr lang="es-EC" sz="2800" dirty="0">
                <a:solidFill>
                  <a:srgbClr val="336600"/>
                </a:solidFill>
                <a:latin typeface="Times New Roman" pitchFamily="18" charset="0"/>
                <a:cs typeface="Times New Roman" pitchFamily="18" charset="0"/>
              </a:rPr>
              <a:t>OBJETIVOS</a:t>
            </a:r>
          </a:p>
        </p:txBody>
      </p:sp>
      <p:pic>
        <p:nvPicPr>
          <p:cNvPr id="4099" name="3 Image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1800" y="5949950"/>
            <a:ext cx="2254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4 Rectángulo"/>
          <p:cNvSpPr>
            <a:spLocks noChangeArrowheads="1"/>
          </p:cNvSpPr>
          <p:nvPr/>
        </p:nvSpPr>
        <p:spPr bwMode="auto">
          <a:xfrm>
            <a:off x="590674" y="995824"/>
            <a:ext cx="8136458"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200000"/>
              </a:lnSpc>
            </a:pPr>
            <a:r>
              <a:rPr lang="es-EC" sz="2000" dirty="0">
                <a:latin typeface="Times New Roman" panose="02020603050405020304" pitchFamily="18" charset="0"/>
                <a:cs typeface="Times New Roman" panose="02020603050405020304" pitchFamily="18" charset="0"/>
              </a:rPr>
              <a:t>Evaluar la diversidad de coleópteros Scarabaeidae, Scarabaeinae de áreas rehabilitadas en suelos agrícolas y ecosistemas sensibles a procesos de extracción petrolera en la Amazonía ecuatoriana.</a:t>
            </a:r>
            <a:endParaRPr lang="es-ES" sz="2000" dirty="0">
              <a:latin typeface="Times New Roman" panose="02020603050405020304" pitchFamily="18" charset="0"/>
              <a:cs typeface="Times New Roman" panose="02020603050405020304" pitchFamily="18" charset="0"/>
            </a:endParaRPr>
          </a:p>
          <a:p>
            <a:pPr algn="just"/>
            <a:endParaRPr lang="es-ES" sz="2000" dirty="0">
              <a:latin typeface="Times New Roman" panose="02020603050405020304" pitchFamily="18" charset="0"/>
              <a:cs typeface="Times New Roman" panose="02020603050405020304" pitchFamily="18" charset="0"/>
            </a:endParaRPr>
          </a:p>
        </p:txBody>
      </p:sp>
      <p:sp>
        <p:nvSpPr>
          <p:cNvPr id="5" name="4 Rectángulo"/>
          <p:cNvSpPr/>
          <p:nvPr/>
        </p:nvSpPr>
        <p:spPr>
          <a:xfrm>
            <a:off x="590674" y="735087"/>
            <a:ext cx="2469158" cy="400110"/>
          </a:xfrm>
          <a:prstGeom prst="rect">
            <a:avLst/>
          </a:prstGeom>
        </p:spPr>
        <p:txBody>
          <a:bodyPr wrap="square">
            <a:spAutoFit/>
          </a:bodyPr>
          <a:lstStyle/>
          <a:p>
            <a:pPr algn="just"/>
            <a:r>
              <a:rPr lang="es-ES" sz="2000" b="1" i="1" dirty="0">
                <a:latin typeface="Times New Roman" pitchFamily="18" charset="0"/>
                <a:cs typeface="Times New Roman" pitchFamily="18" charset="0"/>
              </a:rPr>
              <a:t>GENERAL</a:t>
            </a:r>
          </a:p>
        </p:txBody>
      </p:sp>
      <p:sp>
        <p:nvSpPr>
          <p:cNvPr id="7" name="4 Rectángulo"/>
          <p:cNvSpPr/>
          <p:nvPr/>
        </p:nvSpPr>
        <p:spPr>
          <a:xfrm>
            <a:off x="590674" y="3068960"/>
            <a:ext cx="2469158" cy="400110"/>
          </a:xfrm>
          <a:prstGeom prst="rect">
            <a:avLst/>
          </a:prstGeom>
        </p:spPr>
        <p:txBody>
          <a:bodyPr wrap="square">
            <a:spAutoFit/>
          </a:bodyPr>
          <a:lstStyle/>
          <a:p>
            <a:pPr algn="just"/>
            <a:r>
              <a:rPr lang="es-ES" sz="2000" b="1" i="1" dirty="0">
                <a:latin typeface="Times New Roman" pitchFamily="18" charset="0"/>
                <a:cs typeface="Times New Roman" pitchFamily="18" charset="0"/>
              </a:rPr>
              <a:t>ESPECÍFICOS</a:t>
            </a:r>
          </a:p>
        </p:txBody>
      </p:sp>
      <p:sp>
        <p:nvSpPr>
          <p:cNvPr id="4" name="Rectángulo 3"/>
          <p:cNvSpPr/>
          <p:nvPr/>
        </p:nvSpPr>
        <p:spPr>
          <a:xfrm>
            <a:off x="624711" y="3350314"/>
            <a:ext cx="8267770" cy="2554545"/>
          </a:xfrm>
          <a:prstGeom prst="rect">
            <a:avLst/>
          </a:prstGeom>
        </p:spPr>
        <p:txBody>
          <a:bodyPr wrap="square">
            <a:spAutoFit/>
          </a:bodyPr>
          <a:lstStyle/>
          <a:p>
            <a:pPr marL="342900" lvl="0" indent="-342900" algn="just">
              <a:lnSpc>
                <a:spcPct val="200000"/>
              </a:lnSpc>
              <a:spcAft>
                <a:spcPts val="0"/>
              </a:spcAft>
              <a:buFont typeface="Symbol" panose="05050102010706020507" pitchFamily="18" charset="2"/>
              <a:buChar char=""/>
            </a:pPr>
            <a:r>
              <a:rPr lang="es-ES" sz="2000" dirty="0">
                <a:solidFill>
                  <a:srgbClr val="000000"/>
                </a:solidFill>
                <a:latin typeface="Times New Roman" panose="02020603050405020304" pitchFamily="18" charset="0"/>
                <a:ea typeface="Arial" panose="020B0604020202020204" pitchFamily="34" charset="0"/>
                <a:cs typeface="Arial" panose="020B0604020202020204" pitchFamily="34" charset="0"/>
              </a:rPr>
              <a:t>Determinar la composición específica de la subfamilia Scarabaeinae. </a:t>
            </a:r>
          </a:p>
          <a:p>
            <a:pPr marL="342900" lvl="0" indent="-342900" algn="just">
              <a:lnSpc>
                <a:spcPct val="200000"/>
              </a:lnSpc>
              <a:spcAft>
                <a:spcPts val="0"/>
              </a:spcAft>
              <a:buFont typeface="Symbol" panose="05050102010706020507" pitchFamily="18" charset="2"/>
              <a:buChar char=""/>
            </a:pPr>
            <a:r>
              <a:rPr lang="es-EC" sz="2000" dirty="0">
                <a:solidFill>
                  <a:srgbClr val="000000"/>
                </a:solidFill>
                <a:latin typeface="Times New Roman" panose="02020603050405020304" pitchFamily="18" charset="0"/>
                <a:ea typeface="Arial" panose="020B0604020202020204" pitchFamily="34" charset="0"/>
                <a:cs typeface="Arial" panose="020B0604020202020204" pitchFamily="34" charset="0"/>
              </a:rPr>
              <a:t>Comparar la similitud de especies entre ecosistemas evaluados.</a:t>
            </a:r>
            <a:endParaRPr lang="es-ES" sz="2000" dirty="0">
              <a:solidFill>
                <a:srgbClr val="000000"/>
              </a:solidFill>
              <a:latin typeface="Times New Roman" panose="02020603050405020304" pitchFamily="18" charset="0"/>
              <a:ea typeface="Arial" panose="020B0604020202020204" pitchFamily="34" charset="0"/>
              <a:cs typeface="Arial" panose="020B0604020202020204" pitchFamily="34" charset="0"/>
            </a:endParaRPr>
          </a:p>
          <a:p>
            <a:pPr marL="342900" lvl="0" indent="-342900" algn="just">
              <a:lnSpc>
                <a:spcPct val="200000"/>
              </a:lnSpc>
              <a:spcAft>
                <a:spcPts val="0"/>
              </a:spcAft>
              <a:buFont typeface="Symbol" panose="05050102010706020507" pitchFamily="18" charset="2"/>
              <a:buChar char=""/>
            </a:pPr>
            <a:r>
              <a:rPr lang="es-EC" sz="2000" dirty="0">
                <a:solidFill>
                  <a:srgbClr val="000000"/>
                </a:solidFill>
                <a:latin typeface="Times New Roman" panose="02020603050405020304" pitchFamily="18" charset="0"/>
                <a:ea typeface="Arial" panose="020B0604020202020204" pitchFamily="34" charset="0"/>
                <a:cs typeface="Arial" panose="020B0604020202020204" pitchFamily="34" charset="0"/>
              </a:rPr>
              <a:t>Detectar el ecosistema remediado que mejor favorece a la abundancia, riqueza y diversidad de escarabajos.</a:t>
            </a:r>
            <a:endParaRPr lang="es-ES" sz="2000" dirty="0">
              <a:solidFill>
                <a:srgbClr val="000000"/>
              </a:solidFill>
              <a:latin typeface="Times New Roman" panose="02020603050405020304" pitchFamily="18"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8571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12160" y="44450"/>
            <a:ext cx="2880321" cy="648246"/>
          </a:xfrm>
        </p:spPr>
        <p:txBody>
          <a:bodyPr/>
          <a:lstStyle/>
          <a:p>
            <a:pPr>
              <a:defRPr/>
            </a:pPr>
            <a:r>
              <a:rPr lang="es-EC" sz="2800" dirty="0">
                <a:solidFill>
                  <a:srgbClr val="336600"/>
                </a:solidFill>
                <a:latin typeface="Times New Roman" pitchFamily="18" charset="0"/>
                <a:cs typeface="Times New Roman" pitchFamily="18" charset="0"/>
              </a:rPr>
              <a:t>HIPÓTESIS</a:t>
            </a:r>
          </a:p>
        </p:txBody>
      </p:sp>
      <p:pic>
        <p:nvPicPr>
          <p:cNvPr id="4099" name="3 Image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1800" y="5949950"/>
            <a:ext cx="2254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p:cNvSpPr/>
          <p:nvPr/>
        </p:nvSpPr>
        <p:spPr>
          <a:xfrm>
            <a:off x="611560" y="1412776"/>
            <a:ext cx="8280921" cy="1669944"/>
          </a:xfrm>
          <a:prstGeom prst="rect">
            <a:avLst/>
          </a:prstGeom>
        </p:spPr>
        <p:txBody>
          <a:bodyPr wrap="square">
            <a:spAutoFit/>
          </a:bodyPr>
          <a:lstStyle/>
          <a:p>
            <a:pPr algn="just">
              <a:lnSpc>
                <a:spcPct val="200000"/>
              </a:lnSpc>
              <a:spcAft>
                <a:spcPts val="0"/>
              </a:spcAft>
            </a:pPr>
            <a:r>
              <a:rPr lang="es-ES"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La remediación y rehabilitación de las áreas afectadas por la contaminación con hidrocarburos, benefician la composición, riqueza y estructura de la comunidad de especies de Scarabaeinae.</a:t>
            </a:r>
          </a:p>
        </p:txBody>
      </p:sp>
    </p:spTree>
    <p:extLst>
      <p:ext uri="{BB962C8B-B14F-4D97-AF65-F5344CB8AC3E}">
        <p14:creationId xmlns:p14="http://schemas.microsoft.com/office/powerpoint/2010/main" val="1408432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64088" y="23813"/>
            <a:ext cx="3621087" cy="706437"/>
          </a:xfrm>
        </p:spPr>
        <p:txBody>
          <a:bodyPr/>
          <a:lstStyle/>
          <a:p>
            <a:pPr>
              <a:defRPr/>
            </a:pPr>
            <a:r>
              <a:rPr lang="es-EC" sz="2800" dirty="0">
                <a:solidFill>
                  <a:srgbClr val="336600"/>
                </a:solidFill>
                <a:latin typeface="Times New Roman" pitchFamily="18" charset="0"/>
                <a:cs typeface="Times New Roman" pitchFamily="18" charset="0"/>
              </a:rPr>
              <a:t>METODOLOGÍA</a:t>
            </a:r>
          </a:p>
        </p:txBody>
      </p:sp>
      <p:sp>
        <p:nvSpPr>
          <p:cNvPr id="8196" name="CuadroTexto 3"/>
          <p:cNvSpPr txBox="1">
            <a:spLocks noChangeArrowheads="1"/>
          </p:cNvSpPr>
          <p:nvPr/>
        </p:nvSpPr>
        <p:spPr bwMode="auto">
          <a:xfrm>
            <a:off x="1105521" y="621954"/>
            <a:ext cx="26743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s-EC" sz="2000" b="1" dirty="0">
                <a:latin typeface="Times New Roman" pitchFamily="18" charset="0"/>
                <a:ea typeface="Calibri Light" pitchFamily="34" charset="0"/>
                <a:cs typeface="Times New Roman" pitchFamily="18" charset="0"/>
              </a:rPr>
              <a:t>ÁREA DE ESTUDIO</a:t>
            </a:r>
          </a:p>
        </p:txBody>
      </p:sp>
      <p:sp>
        <p:nvSpPr>
          <p:cNvPr id="6" name="Rectángulo redondeado 5"/>
          <p:cNvSpPr/>
          <p:nvPr/>
        </p:nvSpPr>
        <p:spPr>
          <a:xfrm>
            <a:off x="6732588" y="6021388"/>
            <a:ext cx="2303462"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a:p>
        </p:txBody>
      </p:sp>
      <p:pic>
        <p:nvPicPr>
          <p:cNvPr id="8198" name="Imagen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732588" y="6029325"/>
            <a:ext cx="22542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lecha abajo 3"/>
          <p:cNvSpPr/>
          <p:nvPr/>
        </p:nvSpPr>
        <p:spPr>
          <a:xfrm>
            <a:off x="2195732" y="3789040"/>
            <a:ext cx="302735" cy="289854"/>
          </a:xfrm>
          <a:prstGeom prst="downArrow">
            <a:avLst/>
          </a:prstGeom>
          <a:solidFill>
            <a:schemeClr val="bg2"/>
          </a:solidFill>
          <a:ln w="19050">
            <a:solidFill>
              <a:schemeClr val="tx1"/>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EC" b="1">
              <a:ln w="12700">
                <a:solidFill>
                  <a:schemeClr val="tx1"/>
                </a:solidFill>
                <a:prstDash val="solid"/>
              </a:ln>
              <a:solidFill>
                <a:schemeClr val="tx2">
                  <a:lumMod val="75000"/>
                  <a:lumOff val="25000"/>
                </a:schemeClr>
              </a:solidFill>
              <a:effectLst>
                <a:outerShdw blurRad="41275" dist="20320" dir="1800000" algn="tl" rotWithShape="0">
                  <a:srgbClr val="000000">
                    <a:alpha val="40000"/>
                  </a:srgbClr>
                </a:outerShdw>
              </a:effectLst>
            </a:endParaRPr>
          </a:p>
        </p:txBody>
      </p:sp>
      <p:sp>
        <p:nvSpPr>
          <p:cNvPr id="12" name="CuadroTexto 11"/>
          <p:cNvSpPr txBox="1"/>
          <p:nvPr/>
        </p:nvSpPr>
        <p:spPr>
          <a:xfrm>
            <a:off x="576672" y="4149080"/>
            <a:ext cx="3540856" cy="1815882"/>
          </a:xfrm>
          <a:prstGeom prst="rect">
            <a:avLst/>
          </a:prstGeom>
          <a:ln w="19050"/>
        </p:spPr>
        <p:style>
          <a:lnRef idx="2">
            <a:schemeClr val="dk1"/>
          </a:lnRef>
          <a:fillRef idx="1">
            <a:schemeClr val="lt1"/>
          </a:fillRef>
          <a:effectRef idx="0">
            <a:schemeClr val="dk1"/>
          </a:effectRef>
          <a:fontRef idx="minor">
            <a:schemeClr val="dk1"/>
          </a:fontRef>
        </p:style>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s-EC" sz="1600" b="1" dirty="0">
                <a:solidFill>
                  <a:srgbClr val="000000"/>
                </a:solidFill>
                <a:latin typeface="Times New Roman" pitchFamily="18" charset="0"/>
                <a:ea typeface="Calibri Light" pitchFamily="34" charset="0"/>
                <a:cs typeface="Times New Roman" pitchFamily="18" charset="0"/>
              </a:rPr>
              <a:t>Clima: </a:t>
            </a:r>
            <a:r>
              <a:rPr lang="es-EC" sz="1600" dirty="0">
                <a:solidFill>
                  <a:srgbClr val="000000"/>
                </a:solidFill>
                <a:latin typeface="Times New Roman" pitchFamily="18" charset="0"/>
                <a:ea typeface="Calibri Light" pitchFamily="34" charset="0"/>
                <a:cs typeface="Times New Roman" pitchFamily="18" charset="0"/>
              </a:rPr>
              <a:t>Cálido - húmedo</a:t>
            </a:r>
          </a:p>
          <a:p>
            <a:pPr algn="just"/>
            <a:r>
              <a:rPr lang="es-EC" sz="1600" b="1" dirty="0">
                <a:solidFill>
                  <a:srgbClr val="000000"/>
                </a:solidFill>
                <a:latin typeface="Times New Roman" pitchFamily="18" charset="0"/>
                <a:ea typeface="Calibri Light" pitchFamily="34" charset="0"/>
                <a:cs typeface="Times New Roman" pitchFamily="18" charset="0"/>
              </a:rPr>
              <a:t>Altitud: </a:t>
            </a:r>
            <a:r>
              <a:rPr lang="es-EC" sz="1600" dirty="0">
                <a:solidFill>
                  <a:srgbClr val="000000"/>
                </a:solidFill>
                <a:latin typeface="Times New Roman" pitchFamily="18" charset="0"/>
                <a:ea typeface="Calibri Light" pitchFamily="34" charset="0"/>
                <a:cs typeface="Times New Roman" pitchFamily="18" charset="0"/>
              </a:rPr>
              <a:t>Entre 200 a 300 msnm</a:t>
            </a:r>
          </a:p>
          <a:p>
            <a:pPr algn="just"/>
            <a:r>
              <a:rPr lang="es-EC" sz="1600" b="1" dirty="0">
                <a:solidFill>
                  <a:srgbClr val="000000"/>
                </a:solidFill>
                <a:latin typeface="Times New Roman" pitchFamily="18" charset="0"/>
                <a:ea typeface="Calibri Light" pitchFamily="34" charset="0"/>
                <a:cs typeface="Times New Roman" pitchFamily="18" charset="0"/>
              </a:rPr>
              <a:t>°T media: </a:t>
            </a:r>
            <a:r>
              <a:rPr lang="es-EC" sz="1600" dirty="0">
                <a:solidFill>
                  <a:srgbClr val="000000"/>
                </a:solidFill>
                <a:latin typeface="Times New Roman" pitchFamily="18" charset="0"/>
                <a:ea typeface="Calibri Light" pitchFamily="34" charset="0"/>
                <a:cs typeface="Times New Roman" pitchFamily="18" charset="0"/>
              </a:rPr>
              <a:t>24 °C</a:t>
            </a:r>
          </a:p>
          <a:p>
            <a:pPr algn="just"/>
            <a:r>
              <a:rPr lang="es-EC" sz="1600" b="1" dirty="0">
                <a:solidFill>
                  <a:srgbClr val="000000"/>
                </a:solidFill>
                <a:latin typeface="Times New Roman" pitchFamily="18" charset="0"/>
                <a:ea typeface="Calibri Light" pitchFamily="34" charset="0"/>
                <a:cs typeface="Times New Roman" pitchFamily="18" charset="0"/>
              </a:rPr>
              <a:t>Precipitación media anual: </a:t>
            </a:r>
            <a:r>
              <a:rPr lang="es-EC" sz="1600" dirty="0">
                <a:solidFill>
                  <a:srgbClr val="000000"/>
                </a:solidFill>
                <a:latin typeface="Times New Roman" pitchFamily="18" charset="0"/>
                <a:ea typeface="Calibri Light" pitchFamily="34" charset="0"/>
                <a:cs typeface="Times New Roman" pitchFamily="18" charset="0"/>
              </a:rPr>
              <a:t>3 275 mm</a:t>
            </a:r>
          </a:p>
          <a:p>
            <a:pPr algn="just"/>
            <a:r>
              <a:rPr lang="es-EC" sz="1600" b="1" dirty="0">
                <a:solidFill>
                  <a:srgbClr val="000000"/>
                </a:solidFill>
                <a:latin typeface="Times New Roman" pitchFamily="18" charset="0"/>
                <a:ea typeface="Calibri Light" pitchFamily="34" charset="0"/>
                <a:cs typeface="Times New Roman" pitchFamily="18" charset="0"/>
              </a:rPr>
              <a:t>H.R.: </a:t>
            </a:r>
            <a:r>
              <a:rPr lang="es-EC" sz="1600" dirty="0">
                <a:solidFill>
                  <a:srgbClr val="000000"/>
                </a:solidFill>
                <a:latin typeface="Times New Roman" pitchFamily="18" charset="0"/>
                <a:ea typeface="Calibri Light" pitchFamily="34" charset="0"/>
                <a:cs typeface="Times New Roman" pitchFamily="18" charset="0"/>
              </a:rPr>
              <a:t>85 %</a:t>
            </a:r>
          </a:p>
          <a:p>
            <a:pPr algn="ctr"/>
            <a:r>
              <a:rPr lang="es-EC" sz="1600" dirty="0">
                <a:solidFill>
                  <a:srgbClr val="000000"/>
                </a:solidFill>
                <a:latin typeface="Times New Roman" pitchFamily="18" charset="0"/>
                <a:ea typeface="Calibri Light" pitchFamily="34" charset="0"/>
                <a:cs typeface="Times New Roman" pitchFamily="18" charset="0"/>
              </a:rPr>
              <a:t>Bosque muy húmedo de tierras bajas de la Amazonía ecuatoriana</a:t>
            </a:r>
            <a:endParaRPr lang="es-EC" sz="1500" dirty="0">
              <a:solidFill>
                <a:srgbClr val="000000"/>
              </a:solidFill>
              <a:latin typeface="Calibri Light" pitchFamily="34" charset="0"/>
              <a:ea typeface="Calibri Light" pitchFamily="34" charset="0"/>
              <a:cs typeface="Calibri Light" pitchFamily="34" charset="0"/>
            </a:endParaRPr>
          </a:p>
        </p:txBody>
      </p:sp>
      <p:sp>
        <p:nvSpPr>
          <p:cNvPr id="14" name="CuadroTexto 3"/>
          <p:cNvSpPr txBox="1">
            <a:spLocks noChangeArrowheads="1"/>
          </p:cNvSpPr>
          <p:nvPr/>
        </p:nvSpPr>
        <p:spPr bwMode="auto">
          <a:xfrm>
            <a:off x="4881967" y="799103"/>
            <a:ext cx="38288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s-EC" sz="1600" dirty="0">
                <a:latin typeface="Times New Roman" pitchFamily="18" charset="0"/>
                <a:ea typeface="Calibri Light" pitchFamily="34" charset="0"/>
                <a:cs typeface="Times New Roman" pitchFamily="18" charset="0"/>
              </a:rPr>
              <a:t>COORDENADAS REFERENCIALES</a:t>
            </a:r>
          </a:p>
          <a:p>
            <a:pPr algn="ctr"/>
            <a:r>
              <a:rPr lang="es-EC" sz="1600" dirty="0">
                <a:latin typeface="Times New Roman" pitchFamily="18" charset="0"/>
                <a:ea typeface="Calibri Light" pitchFamily="34" charset="0"/>
                <a:cs typeface="Times New Roman" pitchFamily="18" charset="0"/>
              </a:rPr>
              <a:t>DE LOS ECOSISTEMAS</a:t>
            </a:r>
          </a:p>
        </p:txBody>
      </p:sp>
      <p:pic>
        <p:nvPicPr>
          <p:cNvPr id="17" name="Imagen 16" descr="C:\Users\Usuario\Documents\tesis petroamazonas\Planos\plano general.jpg"/>
          <p:cNvPicPr/>
          <p:nvPr/>
        </p:nvPicPr>
        <p:blipFill rotWithShape="1">
          <a:blip r:embed="rId4" cstate="print">
            <a:extLst>
              <a:ext uri="{28A0092B-C50C-407E-A947-70E740481C1C}">
                <a14:useLocalDpi xmlns:a14="http://schemas.microsoft.com/office/drawing/2010/main"/>
              </a:ext>
            </a:extLst>
          </a:blip>
          <a:srcRect/>
          <a:stretch/>
        </p:blipFill>
        <p:spPr bwMode="auto">
          <a:xfrm>
            <a:off x="866867" y="987415"/>
            <a:ext cx="2657729" cy="2483563"/>
          </a:xfrm>
          <a:prstGeom prst="rect">
            <a:avLst/>
          </a:prstGeom>
          <a:noFill/>
          <a:ln>
            <a:noFill/>
          </a:ln>
          <a:extLst>
            <a:ext uri="{53640926-AAD7-44D8-BBD7-CCE9431645EC}">
              <a14:shadowObscured xmlns:a14="http://schemas.microsoft.com/office/drawing/2010/main"/>
            </a:ext>
          </a:extLst>
        </p:spPr>
      </p:pic>
      <p:graphicFrame>
        <p:nvGraphicFramePr>
          <p:cNvPr id="5" name="Tabla 4"/>
          <p:cNvGraphicFramePr>
            <a:graphicFrameLocks noGrp="1"/>
          </p:cNvGraphicFramePr>
          <p:nvPr>
            <p:extLst>
              <p:ext uri="{D42A27DB-BD31-4B8C-83A1-F6EECF244321}">
                <p14:modId xmlns:p14="http://schemas.microsoft.com/office/powerpoint/2010/main" val="3392164781"/>
              </p:ext>
            </p:extLst>
          </p:nvPr>
        </p:nvGraphicFramePr>
        <p:xfrm>
          <a:off x="4680908" y="1454579"/>
          <a:ext cx="4231005" cy="4057565"/>
        </p:xfrm>
        <a:graphic>
          <a:graphicData uri="http://schemas.openxmlformats.org/drawingml/2006/table">
            <a:tbl>
              <a:tblPr firstRow="1" firstCol="1" bandRow="1">
                <a:tableStyleId>{72833802-FEF1-4C79-8D5D-14CF1EAF98D9}</a:tableStyleId>
              </a:tblPr>
              <a:tblGrid>
                <a:gridCol w="2607310">
                  <a:extLst>
                    <a:ext uri="{9D8B030D-6E8A-4147-A177-3AD203B41FA5}">
                      <a16:colId xmlns="" xmlns:a16="http://schemas.microsoft.com/office/drawing/2014/main" val="20000"/>
                    </a:ext>
                  </a:extLst>
                </a:gridCol>
                <a:gridCol w="1623695">
                  <a:extLst>
                    <a:ext uri="{9D8B030D-6E8A-4147-A177-3AD203B41FA5}">
                      <a16:colId xmlns="" xmlns:a16="http://schemas.microsoft.com/office/drawing/2014/main" val="20001"/>
                    </a:ext>
                  </a:extLst>
                </a:gridCol>
              </a:tblGrid>
              <a:tr h="811513">
                <a:tc>
                  <a:txBody>
                    <a:bodyPr/>
                    <a:lstStyle/>
                    <a:p>
                      <a:pPr>
                        <a:lnSpc>
                          <a:spcPct val="115000"/>
                        </a:lnSpc>
                        <a:spcAft>
                          <a:spcPts val="0"/>
                        </a:spcAft>
                      </a:pPr>
                      <a:r>
                        <a:rPr lang="es-ES" sz="1600" dirty="0">
                          <a:effectLst/>
                          <a:latin typeface="Times New Roman" panose="02020603050405020304" pitchFamily="18" charset="0"/>
                          <a:cs typeface="Times New Roman" panose="02020603050405020304" pitchFamily="18" charset="0"/>
                        </a:rPr>
                        <a:t>Tipo de ecosistema</a:t>
                      </a:r>
                      <a:endParaRPr lang="es-ES" sz="2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S" sz="1600" dirty="0">
                          <a:effectLst/>
                          <a:latin typeface="Times New Roman" panose="02020603050405020304" pitchFamily="18" charset="0"/>
                          <a:cs typeface="Times New Roman" panose="02020603050405020304" pitchFamily="18" charset="0"/>
                        </a:rPr>
                        <a:t>Coordenadas geográficas</a:t>
                      </a:r>
                      <a:endParaRPr lang="es-ES" sz="2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0"/>
                  </a:ext>
                </a:extLst>
              </a:tr>
              <a:tr h="811513">
                <a:tc>
                  <a:txBody>
                    <a:bodyPr/>
                    <a:lstStyle/>
                    <a:p>
                      <a:pPr>
                        <a:lnSpc>
                          <a:spcPct val="115000"/>
                        </a:lnSpc>
                        <a:spcAft>
                          <a:spcPts val="0"/>
                        </a:spcAft>
                      </a:pPr>
                      <a:r>
                        <a:rPr lang="es-ES" sz="1600" dirty="0">
                          <a:effectLst/>
                          <a:latin typeface="Times New Roman" panose="02020603050405020304" pitchFamily="18" charset="0"/>
                          <a:cs typeface="Times New Roman" panose="02020603050405020304" pitchFamily="18" charset="0"/>
                        </a:rPr>
                        <a:t>Ecosistema sensible (remediado)</a:t>
                      </a:r>
                      <a:endParaRPr lang="es-ES" sz="2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Bef>
                          <a:spcPts val="200"/>
                        </a:spcBef>
                        <a:spcAft>
                          <a:spcPts val="0"/>
                        </a:spcAft>
                      </a:pPr>
                      <a:r>
                        <a:rPr lang="es-ES" sz="1600">
                          <a:effectLst/>
                          <a:latin typeface="Times New Roman" panose="02020603050405020304" pitchFamily="18" charset="0"/>
                          <a:cs typeface="Times New Roman" panose="02020603050405020304" pitchFamily="18" charset="0"/>
                        </a:rPr>
                        <a:t>76°38'23,9"W; 0°06' 5,8"S</a:t>
                      </a:r>
                      <a:endParaRPr lang="es-ES" sz="2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811513">
                <a:tc>
                  <a:txBody>
                    <a:bodyPr/>
                    <a:lstStyle/>
                    <a:p>
                      <a:pPr>
                        <a:lnSpc>
                          <a:spcPct val="115000"/>
                        </a:lnSpc>
                        <a:spcAft>
                          <a:spcPts val="0"/>
                        </a:spcAft>
                      </a:pPr>
                      <a:r>
                        <a:rPr lang="es-ES" sz="1600" dirty="0">
                          <a:effectLst/>
                          <a:latin typeface="Times New Roman" panose="02020603050405020304" pitchFamily="18" charset="0"/>
                          <a:cs typeface="Times New Roman" panose="02020603050405020304" pitchFamily="18" charset="0"/>
                        </a:rPr>
                        <a:t>Área con suelo de aptitud agrícola (remediado)</a:t>
                      </a:r>
                      <a:endParaRPr lang="es-ES" sz="2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600" dirty="0">
                          <a:effectLst/>
                          <a:latin typeface="Times New Roman" panose="02020603050405020304" pitchFamily="18" charset="0"/>
                          <a:cs typeface="Times New Roman" panose="02020603050405020304" pitchFamily="18" charset="0"/>
                        </a:rPr>
                        <a:t>76°51´8,6”W; 0°19´ 6,2”S</a:t>
                      </a:r>
                      <a:endParaRPr lang="es-ES" sz="2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r h="811513">
                <a:tc>
                  <a:txBody>
                    <a:bodyPr/>
                    <a:lstStyle/>
                    <a:p>
                      <a:pPr>
                        <a:lnSpc>
                          <a:spcPct val="115000"/>
                        </a:lnSpc>
                        <a:spcAft>
                          <a:spcPts val="0"/>
                        </a:spcAft>
                      </a:pPr>
                      <a:r>
                        <a:rPr lang="pt-BR" sz="1600" dirty="0">
                          <a:effectLst/>
                          <a:latin typeface="Times New Roman" panose="02020603050405020304" pitchFamily="18" charset="0"/>
                          <a:cs typeface="Times New Roman" panose="02020603050405020304" pitchFamily="18" charset="0"/>
                        </a:rPr>
                        <a:t>Fragmento de bosque Natural (</a:t>
                      </a:r>
                      <a:r>
                        <a:rPr lang="pt-BR" sz="1600" dirty="0" err="1">
                          <a:effectLst/>
                          <a:latin typeface="Times New Roman" panose="02020603050405020304" pitchFamily="18" charset="0"/>
                          <a:cs typeface="Times New Roman" panose="02020603050405020304" pitchFamily="18" charset="0"/>
                        </a:rPr>
                        <a:t>testigo</a:t>
                      </a:r>
                      <a:r>
                        <a:rPr lang="pt-BR" sz="1600" dirty="0">
                          <a:effectLst/>
                          <a:latin typeface="Times New Roman" panose="02020603050405020304" pitchFamily="18" charset="0"/>
                          <a:cs typeface="Times New Roman" panose="02020603050405020304" pitchFamily="18" charset="0"/>
                        </a:rPr>
                        <a:t>)</a:t>
                      </a:r>
                      <a:endParaRPr lang="es-ES" sz="2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BR" sz="1600" dirty="0">
                          <a:effectLst/>
                          <a:latin typeface="Times New Roman" panose="02020603050405020304" pitchFamily="18" charset="0"/>
                          <a:cs typeface="Times New Roman" panose="02020603050405020304" pitchFamily="18" charset="0"/>
                        </a:rPr>
                        <a:t>76°51´44,6”W; 0°21´ 34,2”S</a:t>
                      </a:r>
                      <a:endParaRPr lang="es-ES" sz="2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3"/>
                  </a:ext>
                </a:extLst>
              </a:tr>
              <a:tr h="811513">
                <a:tc>
                  <a:txBody>
                    <a:bodyPr/>
                    <a:lstStyle/>
                    <a:p>
                      <a:pPr>
                        <a:lnSpc>
                          <a:spcPct val="115000"/>
                        </a:lnSpc>
                        <a:spcAft>
                          <a:spcPts val="0"/>
                        </a:spcAft>
                      </a:pPr>
                      <a:r>
                        <a:rPr lang="es-ES" sz="1600">
                          <a:effectLst/>
                          <a:latin typeface="Times New Roman" panose="02020603050405020304" pitchFamily="18" charset="0"/>
                          <a:cs typeface="Times New Roman" panose="02020603050405020304" pitchFamily="18" charset="0"/>
                        </a:rPr>
                        <a:t>Área agrícola (testigo)</a:t>
                      </a:r>
                      <a:endParaRPr lang="es-ES" sz="2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 sz="1600" dirty="0">
                          <a:effectLst/>
                          <a:latin typeface="Times New Roman" panose="02020603050405020304" pitchFamily="18" charset="0"/>
                          <a:cs typeface="Times New Roman" panose="02020603050405020304" pitchFamily="18" charset="0"/>
                        </a:rPr>
                        <a:t>76°52´9,2”W; 0°20´ 48,8”S</a:t>
                      </a:r>
                      <a:endParaRPr lang="es-ES" sz="2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4"/>
                  </a:ext>
                </a:extLst>
              </a:tr>
            </a:tbl>
          </a:graphicData>
        </a:graphic>
      </p:graphicFrame>
      <p:sp>
        <p:nvSpPr>
          <p:cNvPr id="3" name="Rectángulo 2"/>
          <p:cNvSpPr/>
          <p:nvPr/>
        </p:nvSpPr>
        <p:spPr>
          <a:xfrm>
            <a:off x="467544" y="3464863"/>
            <a:ext cx="4572000" cy="276999"/>
          </a:xfrm>
          <a:prstGeom prst="rect">
            <a:avLst/>
          </a:prstGeom>
        </p:spPr>
        <p:txBody>
          <a:bodyPr>
            <a:spAutoFit/>
          </a:bodyPr>
          <a:lstStyle/>
          <a:p>
            <a:r>
              <a:rPr lang="es-ES" sz="1200" b="1" i="1" dirty="0">
                <a:latin typeface="Times New Roman" panose="02020603050405020304" pitchFamily="18" charset="0"/>
                <a:cs typeface="Times New Roman" panose="02020603050405020304" pitchFamily="18" charset="0"/>
              </a:rPr>
              <a:t>Figura 1 </a:t>
            </a:r>
            <a:r>
              <a:rPr lang="es-ES" sz="1200" dirty="0">
                <a:latin typeface="Times New Roman" panose="02020603050405020304" pitchFamily="18" charset="0"/>
                <a:cs typeface="Times New Roman" panose="02020603050405020304" pitchFamily="18" charset="0"/>
              </a:rPr>
              <a:t>Ubicación política de los sitios de muestreo</a:t>
            </a:r>
          </a:p>
        </p:txBody>
      </p:sp>
    </p:spTree>
    <p:extLst>
      <p:ext uri="{BB962C8B-B14F-4D97-AF65-F5344CB8AC3E}">
        <p14:creationId xmlns:p14="http://schemas.microsoft.com/office/powerpoint/2010/main" val="2181350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64088" y="23813"/>
            <a:ext cx="3621087" cy="706437"/>
          </a:xfrm>
        </p:spPr>
        <p:txBody>
          <a:bodyPr/>
          <a:lstStyle/>
          <a:p>
            <a:pPr>
              <a:defRPr/>
            </a:pPr>
            <a:r>
              <a:rPr lang="es-EC" sz="2800" dirty="0">
                <a:solidFill>
                  <a:srgbClr val="336600"/>
                </a:solidFill>
                <a:latin typeface="Times New Roman" pitchFamily="18" charset="0"/>
                <a:cs typeface="Times New Roman" pitchFamily="18" charset="0"/>
              </a:rPr>
              <a:t>METODOLOGÍA</a:t>
            </a:r>
          </a:p>
        </p:txBody>
      </p:sp>
      <p:sp>
        <p:nvSpPr>
          <p:cNvPr id="8196" name="CuadroTexto 3"/>
          <p:cNvSpPr txBox="1">
            <a:spLocks noChangeArrowheads="1"/>
          </p:cNvSpPr>
          <p:nvPr/>
        </p:nvSpPr>
        <p:spPr bwMode="auto">
          <a:xfrm>
            <a:off x="3131840" y="548680"/>
            <a:ext cx="375451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s-EC" sz="2000" b="1" dirty="0">
                <a:latin typeface="Times New Roman" pitchFamily="18" charset="0"/>
                <a:ea typeface="Calibri Light" pitchFamily="34" charset="0"/>
                <a:cs typeface="Times New Roman" pitchFamily="18" charset="0"/>
              </a:rPr>
              <a:t>SELECCIÓN DE SITIOS</a:t>
            </a:r>
          </a:p>
        </p:txBody>
      </p:sp>
      <p:sp>
        <p:nvSpPr>
          <p:cNvPr id="6" name="Rectángulo redondeado 5"/>
          <p:cNvSpPr/>
          <p:nvPr/>
        </p:nvSpPr>
        <p:spPr>
          <a:xfrm>
            <a:off x="6732588" y="6021388"/>
            <a:ext cx="2303462"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a:p>
        </p:txBody>
      </p:sp>
      <p:pic>
        <p:nvPicPr>
          <p:cNvPr id="8198" name="Imagen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732588" y="6029325"/>
            <a:ext cx="22542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5896" y="932471"/>
            <a:ext cx="2880000" cy="2160000"/>
          </a:xfrm>
          <a:prstGeom prst="rect">
            <a:avLst/>
          </a:prstGeom>
        </p:spPr>
      </p:pic>
      <p:pic>
        <p:nvPicPr>
          <p:cNvPr id="27650" name="Picture 2" descr="https://scontent.fuio7-1.fna.fbcdn.net/v/t1.15752-9/47792743_573617963100124_3962345585280811008_n.jpg?_nc_cat=106&amp;_nc_ht=scontent.fuio7-1.fna&amp;oh=65ea7aa5bf25585931e909c890548082&amp;oe=5CA18F9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220072" y="3472312"/>
            <a:ext cx="2952000" cy="2170688"/>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rotWithShape="1">
          <a:blip r:embed="rId6" cstate="print">
            <a:extLst>
              <a:ext uri="{28A0092B-C50C-407E-A947-70E740481C1C}">
                <a14:useLocalDpi xmlns:a14="http://schemas.microsoft.com/office/drawing/2010/main"/>
              </a:ext>
            </a:extLst>
          </a:blip>
          <a:srcRect t="-1232"/>
          <a:stretch/>
        </p:blipFill>
        <p:spPr>
          <a:xfrm>
            <a:off x="5219752" y="932471"/>
            <a:ext cx="2952328" cy="2160000"/>
          </a:xfrm>
          <a:prstGeom prst="rect">
            <a:avLst/>
          </a:prstGeom>
        </p:spPr>
      </p:pic>
      <p:pic>
        <p:nvPicPr>
          <p:cNvPr id="27652" name="Picture 4" descr="https://scontent.fuio7-1.fna.fbcdn.net/v/t1.15752-9/48372457_952753978264102_3532763476025933824_n.jpg?_nc_cat=103&amp;_nc_ht=scontent.fuio7-1.fna&amp;oh=296c4546d5046925570f083b6f19d929&amp;oe=5CA326EF"/>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55904" y="3472312"/>
            <a:ext cx="2952000" cy="2170687"/>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p:cNvSpPr txBox="1"/>
          <p:nvPr/>
        </p:nvSpPr>
        <p:spPr>
          <a:xfrm>
            <a:off x="857168" y="3076070"/>
            <a:ext cx="2089033" cy="369332"/>
          </a:xfrm>
          <a:prstGeom prst="rect">
            <a:avLst/>
          </a:prstGeom>
          <a:noFill/>
        </p:spPr>
        <p:txBody>
          <a:bodyPr wrap="none" rtlCol="0">
            <a:spAutoFit/>
          </a:bodyPr>
          <a:lstStyle/>
          <a:p>
            <a:r>
              <a:rPr lang="es-ES" dirty="0">
                <a:latin typeface="Times New Roman" panose="02020603050405020304" pitchFamily="18" charset="0"/>
                <a:cs typeface="Times New Roman" panose="02020603050405020304" pitchFamily="18" charset="0"/>
              </a:rPr>
              <a:t>Área de uso agrícola</a:t>
            </a:r>
          </a:p>
        </p:txBody>
      </p:sp>
      <p:sp>
        <p:nvSpPr>
          <p:cNvPr id="18" name="CuadroTexto 17"/>
          <p:cNvSpPr txBox="1"/>
          <p:nvPr/>
        </p:nvSpPr>
        <p:spPr>
          <a:xfrm>
            <a:off x="5170498" y="3048982"/>
            <a:ext cx="3050835" cy="369332"/>
          </a:xfrm>
          <a:prstGeom prst="rect">
            <a:avLst/>
          </a:prstGeom>
          <a:noFill/>
        </p:spPr>
        <p:txBody>
          <a:bodyPr wrap="none" rtlCol="0">
            <a:spAutoFit/>
          </a:bodyPr>
          <a:lstStyle/>
          <a:p>
            <a:r>
              <a:rPr lang="es-ES" dirty="0">
                <a:latin typeface="Times New Roman" panose="02020603050405020304" pitchFamily="18" charset="0"/>
                <a:cs typeface="Times New Roman" panose="02020603050405020304" pitchFamily="18" charset="0"/>
              </a:rPr>
              <a:t>Agrosistema de palma africana</a:t>
            </a:r>
          </a:p>
        </p:txBody>
      </p:sp>
      <p:sp>
        <p:nvSpPr>
          <p:cNvPr id="19" name="CuadroTexto 18"/>
          <p:cNvSpPr txBox="1"/>
          <p:nvPr/>
        </p:nvSpPr>
        <p:spPr>
          <a:xfrm>
            <a:off x="857168" y="5625571"/>
            <a:ext cx="2037737" cy="369332"/>
          </a:xfrm>
          <a:prstGeom prst="rect">
            <a:avLst/>
          </a:prstGeom>
          <a:noFill/>
        </p:spPr>
        <p:txBody>
          <a:bodyPr wrap="none" rtlCol="0">
            <a:spAutoFit/>
          </a:bodyPr>
          <a:lstStyle/>
          <a:p>
            <a:r>
              <a:rPr lang="es-ES" dirty="0">
                <a:latin typeface="Times New Roman" panose="02020603050405020304" pitchFamily="18" charset="0"/>
                <a:cs typeface="Times New Roman" panose="02020603050405020304" pitchFamily="18" charset="0"/>
              </a:rPr>
              <a:t>Ecosistema sensible</a:t>
            </a:r>
          </a:p>
        </p:txBody>
      </p:sp>
      <p:sp>
        <p:nvSpPr>
          <p:cNvPr id="20" name="CuadroTexto 19"/>
          <p:cNvSpPr txBox="1"/>
          <p:nvPr/>
        </p:nvSpPr>
        <p:spPr>
          <a:xfrm>
            <a:off x="5177192" y="5570322"/>
            <a:ext cx="2871299" cy="369332"/>
          </a:xfrm>
          <a:prstGeom prst="rect">
            <a:avLst/>
          </a:prstGeom>
          <a:noFill/>
        </p:spPr>
        <p:txBody>
          <a:bodyPr wrap="none" rtlCol="0">
            <a:spAutoFit/>
          </a:bodyPr>
          <a:lstStyle/>
          <a:p>
            <a:r>
              <a:rPr lang="es-ES" dirty="0">
                <a:latin typeface="Times New Roman" panose="02020603050405020304" pitchFamily="18" charset="0"/>
                <a:cs typeface="Times New Roman" panose="02020603050405020304" pitchFamily="18" charset="0"/>
              </a:rPr>
              <a:t>Fragmento de bosque natural</a:t>
            </a:r>
          </a:p>
        </p:txBody>
      </p:sp>
      <p:sp>
        <p:nvSpPr>
          <p:cNvPr id="10" name="Flecha derecha 9"/>
          <p:cNvSpPr/>
          <p:nvPr/>
        </p:nvSpPr>
        <p:spPr>
          <a:xfrm>
            <a:off x="3854971" y="1904418"/>
            <a:ext cx="1080120" cy="216024"/>
          </a:xfrm>
          <a:prstGeom prst="rightArrow">
            <a:avLst/>
          </a:prstGeom>
          <a:solidFill>
            <a:srgbClr val="7BBB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Flecha derecha 20"/>
          <p:cNvSpPr/>
          <p:nvPr/>
        </p:nvSpPr>
        <p:spPr>
          <a:xfrm>
            <a:off x="3855864" y="4400988"/>
            <a:ext cx="1080120" cy="21602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CuadroTexto 21"/>
          <p:cNvSpPr txBox="1"/>
          <p:nvPr/>
        </p:nvSpPr>
        <p:spPr>
          <a:xfrm>
            <a:off x="3821797" y="1494881"/>
            <a:ext cx="1146468" cy="369332"/>
          </a:xfrm>
          <a:prstGeom prst="rect">
            <a:avLst/>
          </a:prstGeom>
          <a:noFill/>
        </p:spPr>
        <p:txBody>
          <a:bodyPr wrap="none" rtlCol="0">
            <a:spAutoFit/>
          </a:bodyPr>
          <a:lstStyle/>
          <a:p>
            <a:r>
              <a:rPr lang="es-ES" dirty="0">
                <a:latin typeface="Times New Roman" panose="02020603050405020304" pitchFamily="18" charset="0"/>
                <a:cs typeface="Times New Roman" panose="02020603050405020304" pitchFamily="18" charset="0"/>
              </a:rPr>
              <a:t>TESTIGO</a:t>
            </a:r>
          </a:p>
        </p:txBody>
      </p:sp>
      <p:sp>
        <p:nvSpPr>
          <p:cNvPr id="23" name="CuadroTexto 22"/>
          <p:cNvSpPr txBox="1"/>
          <p:nvPr/>
        </p:nvSpPr>
        <p:spPr>
          <a:xfrm>
            <a:off x="3821797" y="3995772"/>
            <a:ext cx="1146468" cy="369332"/>
          </a:xfrm>
          <a:prstGeom prst="rect">
            <a:avLst/>
          </a:prstGeom>
          <a:noFill/>
        </p:spPr>
        <p:txBody>
          <a:bodyPr wrap="none" rtlCol="0">
            <a:spAutoFit/>
          </a:bodyPr>
          <a:lstStyle/>
          <a:p>
            <a:r>
              <a:rPr lang="es-ES" dirty="0">
                <a:latin typeface="Times New Roman" panose="02020603050405020304" pitchFamily="18" charset="0"/>
                <a:cs typeface="Times New Roman" panose="02020603050405020304" pitchFamily="18" charset="0"/>
              </a:rPr>
              <a:t>TESTIGO</a:t>
            </a:r>
          </a:p>
        </p:txBody>
      </p:sp>
    </p:spTree>
    <p:extLst>
      <p:ext uri="{BB962C8B-B14F-4D97-AF65-F5344CB8AC3E}">
        <p14:creationId xmlns:p14="http://schemas.microsoft.com/office/powerpoint/2010/main" val="2246291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p:nvPr/>
        </p:nvPicPr>
        <p:blipFill>
          <a:blip r:embed="rId3">
            <a:extLst>
              <a:ext uri="{28A0092B-C50C-407E-A947-70E740481C1C}">
                <a14:useLocalDpi xmlns:a14="http://schemas.microsoft.com/office/drawing/2010/main"/>
              </a:ext>
            </a:extLst>
          </a:blip>
          <a:srcRect/>
          <a:stretch>
            <a:fillRect/>
          </a:stretch>
        </p:blipFill>
        <p:spPr bwMode="auto">
          <a:xfrm>
            <a:off x="2840864" y="1115799"/>
            <a:ext cx="5317590" cy="3089453"/>
          </a:xfrm>
          <a:prstGeom prst="rect">
            <a:avLst/>
          </a:prstGeom>
          <a:noFill/>
          <a:ln>
            <a:noFill/>
          </a:ln>
        </p:spPr>
      </p:pic>
      <p:sp>
        <p:nvSpPr>
          <p:cNvPr id="2" name="Título 1"/>
          <p:cNvSpPr>
            <a:spLocks noGrp="1"/>
          </p:cNvSpPr>
          <p:nvPr>
            <p:ph type="title"/>
          </p:nvPr>
        </p:nvSpPr>
        <p:spPr>
          <a:xfrm>
            <a:off x="5364088" y="23813"/>
            <a:ext cx="3621087" cy="706437"/>
          </a:xfrm>
        </p:spPr>
        <p:txBody>
          <a:bodyPr/>
          <a:lstStyle/>
          <a:p>
            <a:pPr>
              <a:defRPr/>
            </a:pPr>
            <a:r>
              <a:rPr lang="es-EC" sz="2800" dirty="0">
                <a:solidFill>
                  <a:srgbClr val="336600"/>
                </a:solidFill>
                <a:latin typeface="Times New Roman" pitchFamily="18" charset="0"/>
                <a:cs typeface="Times New Roman" pitchFamily="18" charset="0"/>
              </a:rPr>
              <a:t>METODOLOGÍA</a:t>
            </a:r>
          </a:p>
        </p:txBody>
      </p:sp>
      <p:sp>
        <p:nvSpPr>
          <p:cNvPr id="8196" name="CuadroTexto 3"/>
          <p:cNvSpPr txBox="1">
            <a:spLocks noChangeArrowheads="1"/>
          </p:cNvSpPr>
          <p:nvPr/>
        </p:nvSpPr>
        <p:spPr bwMode="auto">
          <a:xfrm>
            <a:off x="163169" y="530196"/>
            <a:ext cx="57235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s-EC" sz="2000" b="1" dirty="0">
                <a:latin typeface="Times New Roman" pitchFamily="18" charset="0"/>
                <a:ea typeface="Calibri Light" pitchFamily="34" charset="0"/>
                <a:cs typeface="Times New Roman" pitchFamily="18" charset="0"/>
              </a:rPr>
              <a:t>DISPOSICIÓN EN EL CAMPO</a:t>
            </a:r>
          </a:p>
        </p:txBody>
      </p:sp>
      <p:sp>
        <p:nvSpPr>
          <p:cNvPr id="6" name="Rectángulo redondeado 5"/>
          <p:cNvSpPr/>
          <p:nvPr/>
        </p:nvSpPr>
        <p:spPr>
          <a:xfrm>
            <a:off x="6732588" y="6021388"/>
            <a:ext cx="2303462"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a:p>
        </p:txBody>
      </p:sp>
      <p:pic>
        <p:nvPicPr>
          <p:cNvPr id="8198" name="Imagen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732588" y="6029325"/>
            <a:ext cx="22542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a:stretch/>
        </p:blipFill>
        <p:spPr>
          <a:xfrm>
            <a:off x="169417" y="1051014"/>
            <a:ext cx="1810295" cy="4978311"/>
          </a:xfrm>
          <a:prstGeom prst="rect">
            <a:avLst/>
          </a:prstGeom>
        </p:spPr>
      </p:pic>
      <p:sp>
        <p:nvSpPr>
          <p:cNvPr id="16" name="CuadroTexto 15"/>
          <p:cNvSpPr txBox="1"/>
          <p:nvPr/>
        </p:nvSpPr>
        <p:spPr>
          <a:xfrm>
            <a:off x="6505902" y="5085184"/>
            <a:ext cx="2530148"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dirty="0" smtClean="0">
                <a:latin typeface="Times New Roman" panose="02020603050405020304" pitchFamily="18" charset="0"/>
                <a:cs typeface="Times New Roman" panose="02020603050405020304" pitchFamily="18" charset="0"/>
              </a:rPr>
              <a:t>Colección </a:t>
            </a:r>
            <a:r>
              <a:rPr lang="es-ES" dirty="0">
                <a:latin typeface="Times New Roman" panose="02020603050405020304" pitchFamily="18" charset="0"/>
                <a:cs typeface="Times New Roman" panose="02020603050405020304" pitchFamily="18" charset="0"/>
              </a:rPr>
              <a:t>de escarabajos cada 24 horas durante 5 días.</a:t>
            </a:r>
          </a:p>
        </p:txBody>
      </p:sp>
      <p:sp>
        <p:nvSpPr>
          <p:cNvPr id="10" name="Rectángulo 9"/>
          <p:cNvSpPr/>
          <p:nvPr/>
        </p:nvSpPr>
        <p:spPr>
          <a:xfrm>
            <a:off x="2652097" y="4279617"/>
            <a:ext cx="5695123" cy="830997"/>
          </a:xfrm>
          <a:prstGeom prst="rect">
            <a:avLst/>
          </a:prstGeom>
        </p:spPr>
        <p:txBody>
          <a:bodyPr wrap="square">
            <a:spAutoFit/>
          </a:bodyPr>
          <a:lstStyle/>
          <a:p>
            <a:pPr algn="just"/>
            <a:r>
              <a:rPr lang="es-ES" sz="1200" b="1" i="1" dirty="0">
                <a:latin typeface="Times New Roman" panose="02020603050405020304" pitchFamily="18" charset="0"/>
                <a:cs typeface="Times New Roman" panose="02020603050405020304" pitchFamily="18" charset="0"/>
              </a:rPr>
              <a:t>Figura 2 </a:t>
            </a:r>
            <a:r>
              <a:rPr lang="es-ES" sz="1200" dirty="0">
                <a:latin typeface="Times New Roman" panose="02020603050405020304" pitchFamily="18" charset="0"/>
                <a:cs typeface="Times New Roman" panose="02020603050405020304" pitchFamily="18" charset="0"/>
              </a:rPr>
              <a:t>A) Croquis de la distribución de las estaciones implementadas en los ecosistemas y, B) trampas por sitio de muestreo en cada estación. P1= estación uno, P2= estación dos, P3=estación tres y P4= estación cuatro; C= trampa cebada con carroña, F= trampa cebada con fruta, E= trampa cebada con excremento.</a:t>
            </a:r>
          </a:p>
        </p:txBody>
      </p:sp>
      <p:sp>
        <p:nvSpPr>
          <p:cNvPr id="4" name="CuadroTexto 3"/>
          <p:cNvSpPr txBox="1"/>
          <p:nvPr/>
        </p:nvSpPr>
        <p:spPr>
          <a:xfrm>
            <a:off x="3744594" y="826022"/>
            <a:ext cx="332142" cy="338554"/>
          </a:xfrm>
          <a:prstGeom prst="rect">
            <a:avLst/>
          </a:prstGeom>
          <a:noFill/>
        </p:spPr>
        <p:txBody>
          <a:bodyPr wrap="none" rtlCol="0">
            <a:spAutoFit/>
          </a:bodyPr>
          <a:lstStyle/>
          <a:p>
            <a:r>
              <a:rPr lang="es-ES" sz="1600" dirty="0">
                <a:latin typeface="Times New Roman" panose="02020603050405020304" pitchFamily="18" charset="0"/>
                <a:cs typeface="Times New Roman" panose="02020603050405020304" pitchFamily="18" charset="0"/>
              </a:rPr>
              <a:t>A</a:t>
            </a:r>
          </a:p>
        </p:txBody>
      </p:sp>
      <p:sp>
        <p:nvSpPr>
          <p:cNvPr id="12" name="CuadroTexto 11"/>
          <p:cNvSpPr txBox="1"/>
          <p:nvPr/>
        </p:nvSpPr>
        <p:spPr>
          <a:xfrm>
            <a:off x="6505902" y="844614"/>
            <a:ext cx="332142" cy="338554"/>
          </a:xfrm>
          <a:prstGeom prst="rect">
            <a:avLst/>
          </a:prstGeom>
          <a:noFill/>
        </p:spPr>
        <p:txBody>
          <a:bodyPr wrap="none" rtlCol="0">
            <a:spAutoFit/>
          </a:bodyPr>
          <a:lstStyle/>
          <a:p>
            <a:r>
              <a:rPr lang="es-ES" sz="1600" dirty="0">
                <a:latin typeface="Times New Roman" panose="02020603050405020304" pitchFamily="18" charset="0"/>
                <a:cs typeface="Times New Roman" panose="02020603050405020304" pitchFamily="18" charset="0"/>
              </a:rPr>
              <a:t>B</a:t>
            </a:r>
          </a:p>
        </p:txBody>
      </p:sp>
      <p:sp>
        <p:nvSpPr>
          <p:cNvPr id="5" name="Rectángulo 4"/>
          <p:cNvSpPr/>
          <p:nvPr/>
        </p:nvSpPr>
        <p:spPr>
          <a:xfrm>
            <a:off x="2367553" y="5097958"/>
            <a:ext cx="2125864" cy="9233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ES" dirty="0">
                <a:latin typeface="Times New Roman" panose="02020603050405020304" pitchFamily="18" charset="0"/>
                <a:cs typeface="Times New Roman" panose="02020603050405020304" pitchFamily="18" charset="0"/>
              </a:rPr>
              <a:t>96 trampas en los 4 ecosistemas evaluados</a:t>
            </a:r>
            <a:endParaRPr lang="es-ES" dirty="0"/>
          </a:p>
        </p:txBody>
      </p:sp>
      <p:sp>
        <p:nvSpPr>
          <p:cNvPr id="7" name="Rectángulo 6"/>
          <p:cNvSpPr/>
          <p:nvPr/>
        </p:nvSpPr>
        <p:spPr>
          <a:xfrm>
            <a:off x="4493417" y="5104230"/>
            <a:ext cx="2012485" cy="923330"/>
          </a:xfrm>
          <a:prstGeom prst="rect">
            <a:avLst/>
          </a:prstGeom>
          <a:ln w="28575">
            <a:solidFill>
              <a:srgbClr val="53AB47"/>
            </a:solidFill>
          </a:ln>
        </p:spPr>
        <p:txBody>
          <a:bodyPr wrap="square">
            <a:spAutoFit/>
          </a:bodyPr>
          <a:lstStyle/>
          <a:p>
            <a:pPr algn="ctr"/>
            <a:r>
              <a:rPr lang="es-ES" dirty="0">
                <a:latin typeface="Times New Roman" panose="02020603050405020304" pitchFamily="18" charset="0"/>
                <a:cs typeface="Times New Roman" panose="02020603050405020304" pitchFamily="18" charset="0"/>
              </a:rPr>
              <a:t>Muestreos durante 5 meses, cada 30 días.</a:t>
            </a:r>
          </a:p>
        </p:txBody>
      </p:sp>
    </p:spTree>
    <p:extLst>
      <p:ext uri="{BB962C8B-B14F-4D97-AF65-F5344CB8AC3E}">
        <p14:creationId xmlns:p14="http://schemas.microsoft.com/office/powerpoint/2010/main" val="4175396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64088" y="23813"/>
            <a:ext cx="3621087" cy="706437"/>
          </a:xfrm>
        </p:spPr>
        <p:txBody>
          <a:bodyPr/>
          <a:lstStyle/>
          <a:p>
            <a:pPr>
              <a:defRPr/>
            </a:pPr>
            <a:r>
              <a:rPr lang="es-EC" sz="2800" dirty="0">
                <a:solidFill>
                  <a:srgbClr val="336600"/>
                </a:solidFill>
                <a:latin typeface="Times New Roman" pitchFamily="18" charset="0"/>
                <a:cs typeface="Times New Roman" pitchFamily="18" charset="0"/>
              </a:rPr>
              <a:t>METODOLOGÍA</a:t>
            </a:r>
          </a:p>
        </p:txBody>
      </p:sp>
      <p:sp>
        <p:nvSpPr>
          <p:cNvPr id="6" name="Rectángulo redondeado 5"/>
          <p:cNvSpPr/>
          <p:nvPr/>
        </p:nvSpPr>
        <p:spPr>
          <a:xfrm>
            <a:off x="6732588" y="6021388"/>
            <a:ext cx="2303462"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a:p>
        </p:txBody>
      </p:sp>
      <p:pic>
        <p:nvPicPr>
          <p:cNvPr id="8198" name="Imagen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732588" y="6029325"/>
            <a:ext cx="22542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uadroTexto 3"/>
          <p:cNvSpPr txBox="1">
            <a:spLocks noChangeArrowheads="1"/>
          </p:cNvSpPr>
          <p:nvPr/>
        </p:nvSpPr>
        <p:spPr bwMode="auto">
          <a:xfrm>
            <a:off x="-36512" y="510251"/>
            <a:ext cx="57235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s-EC" sz="2000" b="1" dirty="0">
                <a:latin typeface="Times New Roman" pitchFamily="18" charset="0"/>
                <a:ea typeface="Calibri Light" pitchFamily="34" charset="0"/>
                <a:cs typeface="Times New Roman" pitchFamily="18" charset="0"/>
              </a:rPr>
              <a:t>MUESTREO DE ESCARABAJOS</a:t>
            </a:r>
          </a:p>
        </p:txBody>
      </p:sp>
      <p:pic>
        <p:nvPicPr>
          <p:cNvPr id="4" name="Imagen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699" y="1196752"/>
            <a:ext cx="2919125" cy="2868026"/>
          </a:xfrm>
          <a:prstGeom prst="rect">
            <a:avLst/>
          </a:prstGeom>
        </p:spPr>
      </p:pic>
      <p:pic>
        <p:nvPicPr>
          <p:cNvPr id="23" name="Imagen 2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3386" y="4324801"/>
            <a:ext cx="1422270" cy="1480463"/>
          </a:xfrm>
          <a:prstGeom prst="rect">
            <a:avLst/>
          </a:prstGeom>
        </p:spPr>
      </p:pic>
      <p:pic>
        <p:nvPicPr>
          <p:cNvPr id="27650" name="Picture 2" descr="https://scontent.fuio7-1.fna.fbcdn.net/v/t1.15752-9/36563431_1839105286132248_2883335734784163840_n.jpg?_nc_cat=104&amp;_nc_ht=scontent.fuio7-1.fna&amp;oh=cb9e977c2d17202311321419f0bc4f0f&amp;oe=5C9A8608"/>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475656" y="4336353"/>
            <a:ext cx="1478964" cy="1468911"/>
          </a:xfrm>
          <a:prstGeom prst="rect">
            <a:avLst/>
          </a:prstGeom>
          <a:noFill/>
          <a:extLst>
            <a:ext uri="{909E8E84-426E-40DD-AFC4-6F175D3DCCD1}">
              <a14:hiddenFill xmlns:a14="http://schemas.microsoft.com/office/drawing/2010/main">
                <a:solidFill>
                  <a:srgbClr val="FFFFFF"/>
                </a:solidFill>
              </a14:hiddenFill>
            </a:ext>
          </a:extLst>
        </p:spPr>
      </p:pic>
      <p:sp>
        <p:nvSpPr>
          <p:cNvPr id="24" name="CuadroTexto 3"/>
          <p:cNvSpPr txBox="1">
            <a:spLocks noChangeArrowheads="1"/>
          </p:cNvSpPr>
          <p:nvPr/>
        </p:nvSpPr>
        <p:spPr bwMode="auto">
          <a:xfrm>
            <a:off x="-36512" y="796642"/>
            <a:ext cx="57235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s-EC" sz="2000" dirty="0">
                <a:latin typeface="Times New Roman" pitchFamily="18" charset="0"/>
                <a:ea typeface="Calibri Light" pitchFamily="34" charset="0"/>
                <a:cs typeface="Times New Roman" pitchFamily="18" charset="0"/>
              </a:rPr>
              <a:t>Instalación de trampas </a:t>
            </a:r>
            <a:r>
              <a:rPr lang="es-EC" sz="2000" i="1" dirty="0">
                <a:latin typeface="Times New Roman" pitchFamily="18" charset="0"/>
                <a:ea typeface="Calibri Light" pitchFamily="34" charset="0"/>
                <a:cs typeface="Times New Roman" pitchFamily="18" charset="0"/>
              </a:rPr>
              <a:t>pitfall</a:t>
            </a:r>
          </a:p>
        </p:txBody>
      </p:sp>
      <p:cxnSp>
        <p:nvCxnSpPr>
          <p:cNvPr id="11" name="Conector recto de flecha 10"/>
          <p:cNvCxnSpPr>
            <a:stCxn id="4" idx="2"/>
            <a:endCxn id="23" idx="0"/>
          </p:cNvCxnSpPr>
          <p:nvPr/>
        </p:nvCxnSpPr>
        <p:spPr>
          <a:xfrm flipH="1">
            <a:off x="764521" y="4064778"/>
            <a:ext cx="763741" cy="260023"/>
          </a:xfrm>
          <a:prstGeom prst="straightConnector1">
            <a:avLst/>
          </a:prstGeom>
          <a:ln w="28575">
            <a:solidFill>
              <a:srgbClr val="53AB47"/>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a:stCxn id="4" idx="2"/>
            <a:endCxn id="27650" idx="0"/>
          </p:cNvCxnSpPr>
          <p:nvPr/>
        </p:nvCxnSpPr>
        <p:spPr>
          <a:xfrm>
            <a:off x="1528262" y="4064778"/>
            <a:ext cx="686876" cy="271575"/>
          </a:xfrm>
          <a:prstGeom prst="straightConnector1">
            <a:avLst/>
          </a:prstGeom>
          <a:ln w="28575">
            <a:solidFill>
              <a:srgbClr val="53AB47"/>
            </a:solidFill>
            <a:tailEnd type="triangle"/>
          </a:ln>
        </p:spPr>
        <p:style>
          <a:lnRef idx="1">
            <a:schemeClr val="accent1"/>
          </a:lnRef>
          <a:fillRef idx="0">
            <a:schemeClr val="accent1"/>
          </a:fillRef>
          <a:effectRef idx="0">
            <a:schemeClr val="accent1"/>
          </a:effectRef>
          <a:fontRef idx="minor">
            <a:schemeClr val="tx1"/>
          </a:fontRef>
        </p:style>
      </p:cxnSp>
      <p:pic>
        <p:nvPicPr>
          <p:cNvPr id="27" name="Imagen 26"/>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071809" y="1196752"/>
            <a:ext cx="2868343" cy="2868026"/>
          </a:xfrm>
          <a:prstGeom prst="rect">
            <a:avLst/>
          </a:prstGeom>
        </p:spPr>
      </p:pic>
      <p:sp>
        <p:nvSpPr>
          <p:cNvPr id="28" name="CuadroTexto 3"/>
          <p:cNvSpPr txBox="1">
            <a:spLocks noChangeArrowheads="1"/>
          </p:cNvSpPr>
          <p:nvPr/>
        </p:nvSpPr>
        <p:spPr bwMode="auto">
          <a:xfrm>
            <a:off x="3045762" y="813357"/>
            <a:ext cx="29663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s-EC" sz="2000" dirty="0">
                <a:latin typeface="Times New Roman" pitchFamily="18" charset="0"/>
                <a:ea typeface="Calibri Light" pitchFamily="34" charset="0"/>
                <a:cs typeface="Times New Roman" pitchFamily="18" charset="0"/>
              </a:rPr>
              <a:t>Colección de escarabajos</a:t>
            </a:r>
            <a:endParaRPr lang="es-EC" sz="2000" i="1" dirty="0">
              <a:latin typeface="Times New Roman" pitchFamily="18" charset="0"/>
              <a:ea typeface="Calibri Light" pitchFamily="34" charset="0"/>
              <a:cs typeface="Times New Roman" pitchFamily="18" charset="0"/>
            </a:endParaRPr>
          </a:p>
        </p:txBody>
      </p:sp>
      <p:pic>
        <p:nvPicPr>
          <p:cNvPr id="16" name="Imagen 15"/>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059832" y="4332886"/>
            <a:ext cx="1472378" cy="1472378"/>
          </a:xfrm>
          <a:prstGeom prst="rect">
            <a:avLst/>
          </a:prstGeom>
        </p:spPr>
      </p:pic>
      <p:pic>
        <p:nvPicPr>
          <p:cNvPr id="27652" name="Picture 4" descr="https://scontent.fuio7-1.fna.fbcdn.net/v/t1.15752-9/34385716_1801055059937271_4739279777280557056_n.jpg?_nc_cat=101&amp;_nc_ht=scontent.fuio7-1.fna&amp;oh=515993aca63cee0651dfddff8abf2834&amp;oe=5C9D54A4"/>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4499992" y="4337080"/>
            <a:ext cx="1403232" cy="1468184"/>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Conector recto de flecha 30"/>
          <p:cNvCxnSpPr/>
          <p:nvPr/>
        </p:nvCxnSpPr>
        <p:spPr>
          <a:xfrm flipH="1">
            <a:off x="3707904" y="4077072"/>
            <a:ext cx="763740" cy="260023"/>
          </a:xfrm>
          <a:prstGeom prst="straightConnector1">
            <a:avLst/>
          </a:prstGeom>
          <a:ln w="28575">
            <a:solidFill>
              <a:srgbClr val="53AB47"/>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ector recto de flecha 31"/>
          <p:cNvCxnSpPr/>
          <p:nvPr/>
        </p:nvCxnSpPr>
        <p:spPr>
          <a:xfrm>
            <a:off x="4461187" y="4077072"/>
            <a:ext cx="686877" cy="271575"/>
          </a:xfrm>
          <a:prstGeom prst="straightConnector1">
            <a:avLst/>
          </a:prstGeom>
          <a:ln w="28575">
            <a:solidFill>
              <a:srgbClr val="53AB47"/>
            </a:solidFill>
            <a:tailEnd type="triangle"/>
          </a:ln>
        </p:spPr>
        <p:style>
          <a:lnRef idx="1">
            <a:schemeClr val="accent1"/>
          </a:lnRef>
          <a:fillRef idx="0">
            <a:schemeClr val="accent1"/>
          </a:fillRef>
          <a:effectRef idx="0">
            <a:schemeClr val="accent1"/>
          </a:effectRef>
          <a:fontRef idx="minor">
            <a:schemeClr val="tx1"/>
          </a:fontRef>
        </p:style>
      </p:cxnSp>
      <p:pic>
        <p:nvPicPr>
          <p:cNvPr id="33" name="Imagen 32"/>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a:ext>
            </a:extLst>
          </a:blip>
          <a:srcRect/>
          <a:stretch/>
        </p:blipFill>
        <p:spPr>
          <a:xfrm rot="16200000">
            <a:off x="6064734" y="1202116"/>
            <a:ext cx="2880320" cy="2869592"/>
          </a:xfrm>
          <a:prstGeom prst="rect">
            <a:avLst/>
          </a:prstGeom>
        </p:spPr>
      </p:pic>
      <p:sp>
        <p:nvSpPr>
          <p:cNvPr id="34" name="CuadroTexto 3"/>
          <p:cNvSpPr txBox="1">
            <a:spLocks noChangeArrowheads="1"/>
          </p:cNvSpPr>
          <p:nvPr/>
        </p:nvSpPr>
        <p:spPr bwMode="auto">
          <a:xfrm>
            <a:off x="6070098" y="796642"/>
            <a:ext cx="29663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s-EC" sz="2000" dirty="0">
                <a:latin typeface="Times New Roman" pitchFamily="18" charset="0"/>
                <a:ea typeface="Calibri Light" pitchFamily="34" charset="0"/>
                <a:cs typeface="Times New Roman" pitchFamily="18" charset="0"/>
              </a:rPr>
              <a:t>Limpieza y clasificación</a:t>
            </a:r>
            <a:endParaRPr lang="es-EC" sz="2000" i="1" dirty="0">
              <a:latin typeface="Times New Roman" pitchFamily="18" charset="0"/>
              <a:ea typeface="Calibri Light" pitchFamily="34" charset="0"/>
              <a:cs typeface="Times New Roman" pitchFamily="18" charset="0"/>
            </a:endParaRPr>
          </a:p>
        </p:txBody>
      </p:sp>
      <p:pic>
        <p:nvPicPr>
          <p:cNvPr id="26" name="Imagen 25"/>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rot="16200000">
            <a:off x="6778157" y="3654656"/>
            <a:ext cx="1443437" cy="2831415"/>
          </a:xfrm>
          <a:prstGeom prst="rect">
            <a:avLst/>
          </a:prstGeom>
        </p:spPr>
      </p:pic>
      <p:cxnSp>
        <p:nvCxnSpPr>
          <p:cNvPr id="37" name="Conector recto de flecha 36"/>
          <p:cNvCxnSpPr>
            <a:stCxn id="33" idx="1"/>
            <a:endCxn id="26" idx="3"/>
          </p:cNvCxnSpPr>
          <p:nvPr/>
        </p:nvCxnSpPr>
        <p:spPr>
          <a:xfrm flipH="1">
            <a:off x="7499876" y="4077072"/>
            <a:ext cx="5018" cy="271573"/>
          </a:xfrm>
          <a:prstGeom prst="straightConnector1">
            <a:avLst/>
          </a:prstGeom>
          <a:ln w="28575">
            <a:solidFill>
              <a:srgbClr val="53AB4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2507601"/>
      </p:ext>
    </p:extLst>
  </p:cSld>
  <p:clrMapOvr>
    <a:masterClrMapping/>
  </p:clrMapOvr>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Tema de Office">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e Office">
      <a:majorFont>
        <a:latin typeface="Arial Black"/>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pitchFamily="34" charset="0"/>
          </a:defRPr>
        </a:defPPr>
      </a:lstStyle>
    </a:lnDef>
  </a:objectDefaults>
  <a:extraClrSchemeLst>
    <a:extraClrScheme>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8427</TotalTime>
  <Words>2143</Words>
  <Application>Microsoft Office PowerPoint</Application>
  <PresentationFormat>Presentación en pantalla (4:3)</PresentationFormat>
  <Paragraphs>365</Paragraphs>
  <Slides>33</Slides>
  <Notes>10</Notes>
  <HiddenSlides>0</HiddenSlides>
  <MMClips>0</MMClips>
  <ScaleCrop>false</ScaleCrop>
  <HeadingPairs>
    <vt:vector size="6" baseType="variant">
      <vt:variant>
        <vt:lpstr>Tema</vt:lpstr>
      </vt:variant>
      <vt:variant>
        <vt:i4>2</vt:i4>
      </vt:variant>
      <vt:variant>
        <vt:lpstr>Servidores OLE incrustados</vt:lpstr>
      </vt:variant>
      <vt:variant>
        <vt:i4>1</vt:i4>
      </vt:variant>
      <vt:variant>
        <vt:lpstr>Títulos de diapositiva</vt:lpstr>
      </vt:variant>
      <vt:variant>
        <vt:i4>33</vt:i4>
      </vt:variant>
    </vt:vector>
  </HeadingPairs>
  <TitlesOfParts>
    <vt:vector size="36" baseType="lpstr">
      <vt:lpstr>Diseño predeterminado</vt:lpstr>
      <vt:lpstr>1_Tema de Office</vt:lpstr>
      <vt:lpstr>CorelDRAW</vt:lpstr>
      <vt:lpstr>Presentación de PowerPoint</vt:lpstr>
      <vt:lpstr>CONTENIDO DE LA EXPOSICIÓN</vt:lpstr>
      <vt:lpstr>INTRODUCCIÓN</vt:lpstr>
      <vt:lpstr>OBJETIVOS</vt:lpstr>
      <vt:lpstr>HIPÓTESIS</vt:lpstr>
      <vt:lpstr>METODOLOGÍA</vt:lpstr>
      <vt:lpstr>METODOLOGÍA</vt:lpstr>
      <vt:lpstr>METODOLOGÍA</vt:lpstr>
      <vt:lpstr>METODOLOGÍA</vt:lpstr>
      <vt:lpstr>METODOLOGÍA</vt:lpstr>
      <vt:lpstr>METODOLOGÍA</vt:lpstr>
      <vt:lpstr>METODOLOGÍA</vt:lpstr>
      <vt:lpstr>Presentación de PowerPoint</vt:lpstr>
      <vt:lpstr>METODOLOGÍA</vt:lpstr>
      <vt:lpstr>RESULTADOS Y DISCUSIÓN</vt:lpstr>
      <vt:lpstr>RESULTADOS Y DISCUSIÓN</vt:lpstr>
      <vt:lpstr>RESULTADOS Y DISCUSIÓN</vt:lpstr>
      <vt:lpstr>RESULTADOS Y DISCUSIÓN</vt:lpstr>
      <vt:lpstr>RESULTADOS</vt:lpstr>
      <vt:lpstr>RESULTADOS</vt:lpstr>
      <vt:lpstr>RESULTADOS Y DISCUSIÓN</vt:lpstr>
      <vt:lpstr>RESULTADOS Y DISCUSIÓN</vt:lpstr>
      <vt:lpstr>RESULTADOS Y DISCUSIÓN</vt:lpstr>
      <vt:lpstr>RESULTADOS Y DISCUSIÓN</vt:lpstr>
      <vt:lpstr>RESULTADOS Y DISCUSIÓN</vt:lpstr>
      <vt:lpstr>RESULTADOS Y DISCUSIÓN</vt:lpstr>
      <vt:lpstr>RESULTADOS</vt:lpstr>
      <vt:lpstr>RESULTADOS Y DISCUSIÓN</vt:lpstr>
      <vt:lpstr>RESULTADOS Y DISCUSIÓN</vt:lpstr>
      <vt:lpstr>RESULTADOS</vt:lpstr>
      <vt:lpstr>CONCLUSIONES</vt:lpstr>
      <vt:lpstr>RECOMENDACIONES</vt:lpstr>
      <vt:lpstr>AGRADECIMIENTOS</vt:lpstr>
    </vt:vector>
  </TitlesOfParts>
  <Company>ESPE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Ghjgh hjghjg hghg hghghghjgg h</dc:title>
  <dc:creator>Carlos Quiloango</dc:creator>
  <cp:lastModifiedBy>ESPE</cp:lastModifiedBy>
  <cp:revision>793</cp:revision>
  <dcterms:created xsi:type="dcterms:W3CDTF">2008-02-13T16:07:44Z</dcterms:created>
  <dcterms:modified xsi:type="dcterms:W3CDTF">2019-01-15T18:56:05Z</dcterms:modified>
</cp:coreProperties>
</file>