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7"/>
  </p:handoutMasterIdLst>
  <p:sldIdLst>
    <p:sldId id="258" r:id="rId2"/>
    <p:sldId id="288" r:id="rId3"/>
    <p:sldId id="289" r:id="rId4"/>
    <p:sldId id="260" r:id="rId5"/>
    <p:sldId id="290" r:id="rId6"/>
    <p:sldId id="261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6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FFCA5-AD81-476C-B075-BC2D760FEE0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7BF6D-9112-440B-A650-02169593DE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59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075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6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8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DA89-9B4C-49CE-8F09-94F95B8EBB6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7F492F-3456-427B-B7AF-E2B800C014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3.wdp"/><Relationship Id="rId1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17" Type="http://schemas.microsoft.com/office/2007/relationships/hdphoto" Target="../media/hdphoto15.wdp"/><Relationship Id="rId2" Type="http://schemas.openxmlformats.org/officeDocument/2006/relationships/image" Target="../media/image6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12.wdp"/><Relationship Id="rId5" Type="http://schemas.microsoft.com/office/2007/relationships/hdphoto" Target="../media/hdphoto1.wdp"/><Relationship Id="rId15" Type="http://schemas.microsoft.com/office/2007/relationships/hdphoto" Target="../media/hdphoto14.wdp"/><Relationship Id="rId10" Type="http://schemas.openxmlformats.org/officeDocument/2006/relationships/image" Target="../media/image33.png"/><Relationship Id="rId19" Type="http://schemas.microsoft.com/office/2007/relationships/hdphoto" Target="../media/hdphoto16.wdp"/><Relationship Id="rId4" Type="http://schemas.openxmlformats.org/officeDocument/2006/relationships/image" Target="../media/image4.png"/><Relationship Id="rId9" Type="http://schemas.microsoft.com/office/2007/relationships/hdphoto" Target="../media/hdphoto11.wdp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7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1.wdp"/><Relationship Id="rId3" Type="http://schemas.microsoft.com/office/2007/relationships/hdphoto" Target="../media/hdphoto18.wdp"/><Relationship Id="rId7" Type="http://schemas.microsoft.com/office/2007/relationships/hdphoto" Target="../media/hdphoto1.wdp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0.wdp"/><Relationship Id="rId5" Type="http://schemas.openxmlformats.org/officeDocument/2006/relationships/image" Target="../media/image5.png"/><Relationship Id="rId15" Type="http://schemas.microsoft.com/office/2007/relationships/hdphoto" Target="../media/hdphoto22.wdp"/><Relationship Id="rId10" Type="http://schemas.openxmlformats.org/officeDocument/2006/relationships/image" Target="../media/image43.png"/><Relationship Id="rId4" Type="http://schemas.openxmlformats.org/officeDocument/2006/relationships/image" Target="../media/image6.jpeg"/><Relationship Id="rId9" Type="http://schemas.microsoft.com/office/2007/relationships/hdphoto" Target="../media/hdphoto19.wdp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png"/><Relationship Id="rId7" Type="http://schemas.microsoft.com/office/2007/relationships/hdphoto" Target="../media/hdphoto2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27.wdp"/><Relationship Id="rId3" Type="http://schemas.openxmlformats.org/officeDocument/2006/relationships/image" Target="../media/image5.png"/><Relationship Id="rId7" Type="http://schemas.microsoft.com/office/2007/relationships/hdphoto" Target="../media/hdphoto24.wdp"/><Relationship Id="rId12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microsoft.com/office/2007/relationships/hdphoto" Target="../media/hdphoto26.wdp"/><Relationship Id="rId5" Type="http://schemas.microsoft.com/office/2007/relationships/hdphoto" Target="../media/hdphoto1.wdp"/><Relationship Id="rId10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microsoft.com/office/2007/relationships/hdphoto" Target="../media/hdphoto2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31.wdp"/><Relationship Id="rId18" Type="http://schemas.openxmlformats.org/officeDocument/2006/relationships/image" Target="../media/image60.png"/><Relationship Id="rId3" Type="http://schemas.openxmlformats.org/officeDocument/2006/relationships/image" Target="../media/image5.png"/><Relationship Id="rId21" Type="http://schemas.microsoft.com/office/2007/relationships/hdphoto" Target="../media/hdphoto35.wdp"/><Relationship Id="rId7" Type="http://schemas.microsoft.com/office/2007/relationships/hdphoto" Target="../media/hdphoto28.wdp"/><Relationship Id="rId12" Type="http://schemas.openxmlformats.org/officeDocument/2006/relationships/image" Target="../media/image57.png"/><Relationship Id="rId17" Type="http://schemas.microsoft.com/office/2007/relationships/hdphoto" Target="../media/hdphoto33.wdp"/><Relationship Id="rId2" Type="http://schemas.openxmlformats.org/officeDocument/2006/relationships/image" Target="../media/image6.jpe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microsoft.com/office/2007/relationships/hdphoto" Target="../media/hdphoto30.wdp"/><Relationship Id="rId5" Type="http://schemas.microsoft.com/office/2007/relationships/hdphoto" Target="../media/hdphoto1.wdp"/><Relationship Id="rId15" Type="http://schemas.microsoft.com/office/2007/relationships/hdphoto" Target="../media/hdphoto32.wdp"/><Relationship Id="rId10" Type="http://schemas.openxmlformats.org/officeDocument/2006/relationships/image" Target="../media/image56.png"/><Relationship Id="rId19" Type="http://schemas.microsoft.com/office/2007/relationships/hdphoto" Target="../media/hdphoto34.wdp"/><Relationship Id="rId4" Type="http://schemas.openxmlformats.org/officeDocument/2006/relationships/image" Target="../media/image4.png"/><Relationship Id="rId9" Type="http://schemas.microsoft.com/office/2007/relationships/hdphoto" Target="../media/hdphoto29.wdp"/><Relationship Id="rId1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6.wdp"/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12" Type="http://schemas.microsoft.com/office/2007/relationships/hdphoto" Target="../media/hdphoto38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microsoft.com/office/2007/relationships/hdphoto" Target="../media/hdphoto1.wdp"/><Relationship Id="rId10" Type="http://schemas.microsoft.com/office/2007/relationships/hdphoto" Target="../media/hdphoto37.wdp"/><Relationship Id="rId4" Type="http://schemas.openxmlformats.org/officeDocument/2006/relationships/image" Target="../media/image4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9.wdp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7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image" Target="../media/image5.png"/><Relationship Id="rId15" Type="http://schemas.microsoft.com/office/2007/relationships/hdphoto" Target="../media/hdphoto8.wdp"/><Relationship Id="rId10" Type="http://schemas.openxmlformats.org/officeDocument/2006/relationships/image" Target="../media/image19.png"/><Relationship Id="rId4" Type="http://schemas.openxmlformats.org/officeDocument/2006/relationships/image" Target="../media/image6.jpeg"/><Relationship Id="rId9" Type="http://schemas.microsoft.com/office/2007/relationships/hdphoto" Target="../media/hdphoto5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9.wdp"/><Relationship Id="rId7" Type="http://schemas.microsoft.com/office/2007/relationships/hdphoto" Target="../media/hdphoto1.wdp"/><Relationship Id="rId12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26.jpeg"/><Relationship Id="rId5" Type="http://schemas.openxmlformats.org/officeDocument/2006/relationships/image" Target="../media/image5.png"/><Relationship Id="rId10" Type="http://schemas.openxmlformats.org/officeDocument/2006/relationships/image" Target="../media/image25.jpeg"/><Relationship Id="rId4" Type="http://schemas.openxmlformats.org/officeDocument/2006/relationships/image" Target="../media/image6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2.gstatic.com/images?q=tbn:ANd9GcQQcHM9zha85EAqAkaXRB1t3rPAxhqJDdbL_4xXm0WILH1L7Y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24" y="58315"/>
            <a:ext cx="1619672" cy="155679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086" y="836712"/>
            <a:ext cx="3452615" cy="44839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000" b="1" cap="all" dirty="0" smtClean="0">
                <a:ln w="3175" cmpd="sng">
                  <a:noFill/>
                </a:ln>
                <a:solidFill>
                  <a:schemeClr val="tx1"/>
                </a:solidFill>
              </a:rPr>
              <a:t/>
            </a:r>
            <a:br>
              <a:rPr lang="es-ES" sz="2000" b="1" cap="all" dirty="0" smtClean="0">
                <a:ln w="3175" cmpd="sng">
                  <a:noFill/>
                </a:ln>
                <a:solidFill>
                  <a:schemeClr val="tx1"/>
                </a:solidFill>
              </a:rPr>
            </a:br>
            <a:r>
              <a:rPr lang="es-EC" sz="3200" b="1" cap="all" dirty="0" smtClean="0">
                <a:ln w="3175" cmpd="sng">
                  <a:noFill/>
                </a:ln>
                <a:solidFill>
                  <a:schemeClr val="tx1"/>
                </a:solidFill>
              </a:rPr>
              <a:t/>
            </a:r>
            <a:br>
              <a:rPr lang="es-EC" sz="3200" b="1" cap="all" dirty="0" smtClean="0">
                <a:ln w="3175" cmpd="sng">
                  <a:noFill/>
                </a:ln>
                <a:solidFill>
                  <a:schemeClr val="tx1"/>
                </a:solidFill>
              </a:rPr>
            </a:br>
            <a:endParaRPr lang="es-EC" sz="3200" b="1" cap="all" dirty="0">
              <a:ln w="3175" cmpd="sng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8310" y="2934246"/>
            <a:ext cx="8915399" cy="1632345"/>
          </a:xfrm>
        </p:spPr>
        <p:txBody>
          <a:bodyPr>
            <a:noAutofit/>
          </a:bodyPr>
          <a:lstStyle/>
          <a:p>
            <a:pPr algn="ctr"/>
            <a:r>
              <a:rPr lang="es-ES" sz="2400" b="1" cap="all" dirty="0">
                <a:ln w="3175" cmpd="sng">
                  <a:noFill/>
                </a:ln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rPr>
              <a:t>TEMA: LA SEGURIDAD Y SALUD OCUPACIONAL PARA EL GOBIERNO AUTÓNOMO DESCENTRALIZADO MUNICIPAL DEL CANTÓN LA MANÁ CON ÉNFASIS EN LA GESTIÓN TÉCNICA, PROPUESTA</a:t>
            </a:r>
            <a:endParaRPr lang="en-US" sz="2400" b="1" cap="all" dirty="0">
              <a:ln w="3175" cmpd="sng">
                <a:noFill/>
              </a:ln>
              <a:solidFill>
                <a:schemeClr val="tx1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9296" y="5665889"/>
            <a:ext cx="819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DIRECTOR DEL PROYECTO: CRNL. MSC. RENÉ VÁSQUEZ</a:t>
            </a:r>
            <a:endParaRPr lang="es-EC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83344" y="331047"/>
            <a:ext cx="9745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cap="all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DEPARTAMENTO DE SEGURIDAD Y DEFENSA</a:t>
            </a:r>
            <a:r>
              <a:rPr lang="es-E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/>
            </a:r>
            <a:br>
              <a:rPr lang="es-E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</a:br>
            <a:r>
              <a:rPr lang="es-E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/>
            </a:r>
            <a:br>
              <a:rPr lang="es-E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</a:br>
            <a:r>
              <a:rPr lang="es-ES" sz="2400" b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CARRERA DE INGENIERÍA EN SEGURIDAD</a:t>
            </a:r>
            <a:br>
              <a:rPr lang="es-ES" sz="2400" b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</a:br>
            <a:r>
              <a:rPr lang="es-ES" sz="2400" b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/>
            </a:r>
            <a:br>
              <a:rPr lang="es-ES" sz="2400" b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</a:br>
            <a:r>
              <a:rPr lang="es-ES" sz="2400" b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TRABAJO DE TITULACIÓN PREVIO A LA OBTENCIÓN DEL </a:t>
            </a:r>
            <a:r>
              <a:rPr lang="es-E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TÍTULO DE INGENIERO EN SEGURIDAD MENCIÓN PÚBLICA Y PRIVADA</a:t>
            </a:r>
            <a:endParaRPr lang="en-US" sz="24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59527" y="4881686"/>
            <a:ext cx="639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AUTORA: ERIKA MICHEL MILLINGALLI SACA</a:t>
            </a:r>
            <a:endParaRPr lang="en-US" sz="2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4954" y="12590"/>
            <a:ext cx="2187046" cy="21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25" y="3194659"/>
            <a:ext cx="4919675" cy="1235474"/>
          </a:xfrm>
          <a:prstGeom prst="rect">
            <a:avLst/>
          </a:prstGeom>
        </p:spPr>
      </p:pic>
      <p:grpSp>
        <p:nvGrpSpPr>
          <p:cNvPr id="61" name="Group 42"/>
          <p:cNvGrpSpPr/>
          <p:nvPr/>
        </p:nvGrpSpPr>
        <p:grpSpPr>
          <a:xfrm>
            <a:off x="1065212" y="670297"/>
            <a:ext cx="7215487" cy="6208382"/>
            <a:chOff x="1065212" y="670297"/>
            <a:chExt cx="7215487" cy="6208382"/>
          </a:xfrm>
          <a:solidFill>
            <a:srgbClr val="FFC000"/>
          </a:solidFill>
        </p:grpSpPr>
        <p:sp>
          <p:nvSpPr>
            <p:cNvPr id="62" name="Freeform 23"/>
            <p:cNvSpPr/>
            <p:nvPr/>
          </p:nvSpPr>
          <p:spPr>
            <a:xfrm>
              <a:off x="1065212" y="697948"/>
              <a:ext cx="7173065" cy="6179434"/>
            </a:xfrm>
            <a:custGeom>
              <a:avLst/>
              <a:gdLst>
                <a:gd name="connsiteX0" fmla="*/ 8891 w 6847950"/>
                <a:gd name="connsiteY0" fmla="*/ 5633049 h 6332340"/>
                <a:gd name="connsiteX1" fmla="*/ 6547713 w 6847950"/>
                <a:gd name="connsiteY1" fmla="*/ 0 h 6332340"/>
                <a:gd name="connsiteX2" fmla="*/ 5167487 w 6847950"/>
                <a:gd name="connsiteY2" fmla="*/ 5624423 h 6332340"/>
                <a:gd name="connsiteX3" fmla="*/ 8891 w 6847950"/>
                <a:gd name="connsiteY3" fmla="*/ 5633049 h 6332340"/>
                <a:gd name="connsiteX0" fmla="*/ 8891 w 6847950"/>
                <a:gd name="connsiteY0" fmla="*/ 5633049 h 6332340"/>
                <a:gd name="connsiteX1" fmla="*/ 6547713 w 6847950"/>
                <a:gd name="connsiteY1" fmla="*/ 0 h 6332340"/>
                <a:gd name="connsiteX2" fmla="*/ 5167487 w 6847950"/>
                <a:gd name="connsiteY2" fmla="*/ 5624423 h 6332340"/>
                <a:gd name="connsiteX3" fmla="*/ 8891 w 6847950"/>
                <a:gd name="connsiteY3" fmla="*/ 5633049 h 6332340"/>
                <a:gd name="connsiteX0" fmla="*/ 8891 w 6547713"/>
                <a:gd name="connsiteY0" fmla="*/ 5633049 h 6332340"/>
                <a:gd name="connsiteX1" fmla="*/ 6547713 w 6547713"/>
                <a:gd name="connsiteY1" fmla="*/ 0 h 6332340"/>
                <a:gd name="connsiteX2" fmla="*/ 5167487 w 6547713"/>
                <a:gd name="connsiteY2" fmla="*/ 5624423 h 6332340"/>
                <a:gd name="connsiteX3" fmla="*/ 8891 w 6547713"/>
                <a:gd name="connsiteY3" fmla="*/ 5633049 h 6332340"/>
                <a:gd name="connsiteX0" fmla="*/ 0 w 6538822"/>
                <a:gd name="connsiteY0" fmla="*/ 5633049 h 5633049"/>
                <a:gd name="connsiteX1" fmla="*/ 6538822 w 6538822"/>
                <a:gd name="connsiteY1" fmla="*/ 0 h 5633049"/>
                <a:gd name="connsiteX2" fmla="*/ 5158596 w 6538822"/>
                <a:gd name="connsiteY2" fmla="*/ 5624423 h 5633049"/>
                <a:gd name="connsiteX3" fmla="*/ 0 w 6538822"/>
                <a:gd name="connsiteY3" fmla="*/ 5633049 h 563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8822" h="5633049">
                  <a:moveTo>
                    <a:pt x="0" y="5633049"/>
                  </a:moveTo>
                  <a:lnTo>
                    <a:pt x="6538822" y="0"/>
                  </a:lnTo>
                  <a:lnTo>
                    <a:pt x="5158596" y="5624423"/>
                  </a:lnTo>
                  <a:lnTo>
                    <a:pt x="0" y="56330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2176804" y="670297"/>
              <a:ext cx="6103895" cy="6208382"/>
            </a:xfrm>
            <a:custGeom>
              <a:avLst/>
              <a:gdLst>
                <a:gd name="T0" fmla="*/ 3505 w 3505"/>
                <a:gd name="T1" fmla="*/ 0 h 3565"/>
                <a:gd name="T2" fmla="*/ 2103 w 3505"/>
                <a:gd name="T3" fmla="*/ 3565 h 3565"/>
                <a:gd name="T4" fmla="*/ 0 w 3505"/>
                <a:gd name="T5" fmla="*/ 3565 h 3565"/>
                <a:gd name="T6" fmla="*/ 3505 w 3505"/>
                <a:gd name="T7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5" h="3565">
                  <a:moveTo>
                    <a:pt x="3505" y="0"/>
                  </a:moveTo>
                  <a:lnTo>
                    <a:pt x="2103" y="3565"/>
                  </a:lnTo>
                  <a:lnTo>
                    <a:pt x="0" y="3565"/>
                  </a:lnTo>
                  <a:lnTo>
                    <a:pt x="3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1" name="Right Arrow 5"/>
          <p:cNvSpPr/>
          <p:nvPr/>
        </p:nvSpPr>
        <p:spPr>
          <a:xfrm rot="17596173">
            <a:off x="5489318" y="3999563"/>
            <a:ext cx="657386" cy="297740"/>
          </a:xfrm>
          <a:custGeom>
            <a:avLst/>
            <a:gdLst>
              <a:gd name="connsiteX0" fmla="*/ 0 w 1371600"/>
              <a:gd name="connsiteY0" fmla="*/ 122545 h 490180"/>
              <a:gd name="connsiteX1" fmla="*/ 1126510 w 1371600"/>
              <a:gd name="connsiteY1" fmla="*/ 122545 h 490180"/>
              <a:gd name="connsiteX2" fmla="*/ 1126510 w 1371600"/>
              <a:gd name="connsiteY2" fmla="*/ 0 h 490180"/>
              <a:gd name="connsiteX3" fmla="*/ 1371600 w 1371600"/>
              <a:gd name="connsiteY3" fmla="*/ 245090 h 490180"/>
              <a:gd name="connsiteX4" fmla="*/ 1126510 w 1371600"/>
              <a:gd name="connsiteY4" fmla="*/ 490180 h 490180"/>
              <a:gd name="connsiteX5" fmla="*/ 1126510 w 1371600"/>
              <a:gd name="connsiteY5" fmla="*/ 367635 h 490180"/>
              <a:gd name="connsiteX6" fmla="*/ 0 w 1371600"/>
              <a:gd name="connsiteY6" fmla="*/ 367635 h 490180"/>
              <a:gd name="connsiteX7" fmla="*/ 0 w 1371600"/>
              <a:gd name="connsiteY7" fmla="*/ 122545 h 490180"/>
              <a:gd name="connsiteX0" fmla="*/ 0 w 1437244"/>
              <a:gd name="connsiteY0" fmla="*/ 89205 h 490180"/>
              <a:gd name="connsiteX1" fmla="*/ 1192154 w 1437244"/>
              <a:gd name="connsiteY1" fmla="*/ 122545 h 490180"/>
              <a:gd name="connsiteX2" fmla="*/ 1192154 w 1437244"/>
              <a:gd name="connsiteY2" fmla="*/ 0 h 490180"/>
              <a:gd name="connsiteX3" fmla="*/ 1437244 w 1437244"/>
              <a:gd name="connsiteY3" fmla="*/ 245090 h 490180"/>
              <a:gd name="connsiteX4" fmla="*/ 1192154 w 1437244"/>
              <a:gd name="connsiteY4" fmla="*/ 490180 h 490180"/>
              <a:gd name="connsiteX5" fmla="*/ 1192154 w 1437244"/>
              <a:gd name="connsiteY5" fmla="*/ 367635 h 490180"/>
              <a:gd name="connsiteX6" fmla="*/ 65644 w 1437244"/>
              <a:gd name="connsiteY6" fmla="*/ 367635 h 490180"/>
              <a:gd name="connsiteX7" fmla="*/ 0 w 1437244"/>
              <a:gd name="connsiteY7" fmla="*/ 89205 h 490180"/>
              <a:gd name="connsiteX0" fmla="*/ 0 w 1437244"/>
              <a:gd name="connsiteY0" fmla="*/ 89205 h 490180"/>
              <a:gd name="connsiteX1" fmla="*/ 1144122 w 1437244"/>
              <a:gd name="connsiteY1" fmla="*/ 118316 h 490180"/>
              <a:gd name="connsiteX2" fmla="*/ 1192154 w 1437244"/>
              <a:gd name="connsiteY2" fmla="*/ 0 h 490180"/>
              <a:gd name="connsiteX3" fmla="*/ 1437244 w 1437244"/>
              <a:gd name="connsiteY3" fmla="*/ 245090 h 490180"/>
              <a:gd name="connsiteX4" fmla="*/ 1192154 w 1437244"/>
              <a:gd name="connsiteY4" fmla="*/ 490180 h 490180"/>
              <a:gd name="connsiteX5" fmla="*/ 1192154 w 1437244"/>
              <a:gd name="connsiteY5" fmla="*/ 367635 h 490180"/>
              <a:gd name="connsiteX6" fmla="*/ 65644 w 1437244"/>
              <a:gd name="connsiteY6" fmla="*/ 367635 h 490180"/>
              <a:gd name="connsiteX7" fmla="*/ 0 w 1437244"/>
              <a:gd name="connsiteY7" fmla="*/ 89205 h 490180"/>
              <a:gd name="connsiteX0" fmla="*/ 0 w 1437244"/>
              <a:gd name="connsiteY0" fmla="*/ 88273 h 489248"/>
              <a:gd name="connsiteX1" fmla="*/ 1144122 w 1437244"/>
              <a:gd name="connsiteY1" fmla="*/ 117384 h 489248"/>
              <a:gd name="connsiteX2" fmla="*/ 1132121 w 1437244"/>
              <a:gd name="connsiteY2" fmla="*/ 0 h 489248"/>
              <a:gd name="connsiteX3" fmla="*/ 1437244 w 1437244"/>
              <a:gd name="connsiteY3" fmla="*/ 244158 h 489248"/>
              <a:gd name="connsiteX4" fmla="*/ 1192154 w 1437244"/>
              <a:gd name="connsiteY4" fmla="*/ 489248 h 489248"/>
              <a:gd name="connsiteX5" fmla="*/ 1192154 w 1437244"/>
              <a:gd name="connsiteY5" fmla="*/ 366703 h 489248"/>
              <a:gd name="connsiteX6" fmla="*/ 65644 w 1437244"/>
              <a:gd name="connsiteY6" fmla="*/ 366703 h 489248"/>
              <a:gd name="connsiteX7" fmla="*/ 0 w 1437244"/>
              <a:gd name="connsiteY7" fmla="*/ 88273 h 489248"/>
              <a:gd name="connsiteX0" fmla="*/ 0 w 1363050"/>
              <a:gd name="connsiteY0" fmla="*/ 88273 h 489248"/>
              <a:gd name="connsiteX1" fmla="*/ 1144122 w 1363050"/>
              <a:gd name="connsiteY1" fmla="*/ 117384 h 489248"/>
              <a:gd name="connsiteX2" fmla="*/ 1132121 w 1363050"/>
              <a:gd name="connsiteY2" fmla="*/ 0 h 489248"/>
              <a:gd name="connsiteX3" fmla="*/ 1363050 w 1363050"/>
              <a:gd name="connsiteY3" fmla="*/ 236959 h 489248"/>
              <a:gd name="connsiteX4" fmla="*/ 1192154 w 1363050"/>
              <a:gd name="connsiteY4" fmla="*/ 489248 h 489248"/>
              <a:gd name="connsiteX5" fmla="*/ 1192154 w 1363050"/>
              <a:gd name="connsiteY5" fmla="*/ 366703 h 489248"/>
              <a:gd name="connsiteX6" fmla="*/ 65644 w 1363050"/>
              <a:gd name="connsiteY6" fmla="*/ 366703 h 489248"/>
              <a:gd name="connsiteX7" fmla="*/ 0 w 1363050"/>
              <a:gd name="connsiteY7" fmla="*/ 88273 h 489248"/>
              <a:gd name="connsiteX0" fmla="*/ 0 w 1376400"/>
              <a:gd name="connsiteY0" fmla="*/ 40692 h 489248"/>
              <a:gd name="connsiteX1" fmla="*/ 1157472 w 1376400"/>
              <a:gd name="connsiteY1" fmla="*/ 117384 h 489248"/>
              <a:gd name="connsiteX2" fmla="*/ 1145471 w 1376400"/>
              <a:gd name="connsiteY2" fmla="*/ 0 h 489248"/>
              <a:gd name="connsiteX3" fmla="*/ 1376400 w 1376400"/>
              <a:gd name="connsiteY3" fmla="*/ 236959 h 489248"/>
              <a:gd name="connsiteX4" fmla="*/ 1205504 w 1376400"/>
              <a:gd name="connsiteY4" fmla="*/ 489248 h 489248"/>
              <a:gd name="connsiteX5" fmla="*/ 1205504 w 1376400"/>
              <a:gd name="connsiteY5" fmla="*/ 366703 h 489248"/>
              <a:gd name="connsiteX6" fmla="*/ 78994 w 1376400"/>
              <a:gd name="connsiteY6" fmla="*/ 366703 h 489248"/>
              <a:gd name="connsiteX7" fmla="*/ 0 w 1376400"/>
              <a:gd name="connsiteY7" fmla="*/ 40692 h 489248"/>
              <a:gd name="connsiteX0" fmla="*/ 0 w 1376400"/>
              <a:gd name="connsiteY0" fmla="*/ 40692 h 489248"/>
              <a:gd name="connsiteX1" fmla="*/ 1157472 w 1376400"/>
              <a:gd name="connsiteY1" fmla="*/ 117384 h 489248"/>
              <a:gd name="connsiteX2" fmla="*/ 1145471 w 1376400"/>
              <a:gd name="connsiteY2" fmla="*/ 0 h 489248"/>
              <a:gd name="connsiteX3" fmla="*/ 1376400 w 1376400"/>
              <a:gd name="connsiteY3" fmla="*/ 236959 h 489248"/>
              <a:gd name="connsiteX4" fmla="*/ 1205504 w 1376400"/>
              <a:gd name="connsiteY4" fmla="*/ 489248 h 489248"/>
              <a:gd name="connsiteX5" fmla="*/ 1205504 w 1376400"/>
              <a:gd name="connsiteY5" fmla="*/ 366703 h 489248"/>
              <a:gd name="connsiteX6" fmla="*/ 85445 w 1376400"/>
              <a:gd name="connsiteY6" fmla="*/ 381704 h 489248"/>
              <a:gd name="connsiteX7" fmla="*/ 0 w 1376400"/>
              <a:gd name="connsiteY7" fmla="*/ 40692 h 489248"/>
              <a:gd name="connsiteX0" fmla="*/ 0 w 1405685"/>
              <a:gd name="connsiteY0" fmla="*/ 0 h 549718"/>
              <a:gd name="connsiteX1" fmla="*/ 1186757 w 1405685"/>
              <a:gd name="connsiteY1" fmla="*/ 177854 h 549718"/>
              <a:gd name="connsiteX2" fmla="*/ 1174756 w 1405685"/>
              <a:gd name="connsiteY2" fmla="*/ 60470 h 549718"/>
              <a:gd name="connsiteX3" fmla="*/ 1405685 w 1405685"/>
              <a:gd name="connsiteY3" fmla="*/ 297429 h 549718"/>
              <a:gd name="connsiteX4" fmla="*/ 1234789 w 1405685"/>
              <a:gd name="connsiteY4" fmla="*/ 549718 h 549718"/>
              <a:gd name="connsiteX5" fmla="*/ 1234789 w 1405685"/>
              <a:gd name="connsiteY5" fmla="*/ 427173 h 549718"/>
              <a:gd name="connsiteX6" fmla="*/ 114730 w 1405685"/>
              <a:gd name="connsiteY6" fmla="*/ 442174 h 549718"/>
              <a:gd name="connsiteX7" fmla="*/ 0 w 1405685"/>
              <a:gd name="connsiteY7" fmla="*/ 0 h 549718"/>
              <a:gd name="connsiteX0" fmla="*/ 0 w 1405685"/>
              <a:gd name="connsiteY0" fmla="*/ 0 h 589979"/>
              <a:gd name="connsiteX1" fmla="*/ 1186757 w 1405685"/>
              <a:gd name="connsiteY1" fmla="*/ 177854 h 589979"/>
              <a:gd name="connsiteX2" fmla="*/ 1174756 w 1405685"/>
              <a:gd name="connsiteY2" fmla="*/ 60470 h 589979"/>
              <a:gd name="connsiteX3" fmla="*/ 1405685 w 1405685"/>
              <a:gd name="connsiteY3" fmla="*/ 297429 h 589979"/>
              <a:gd name="connsiteX4" fmla="*/ 1273432 w 1405685"/>
              <a:gd name="connsiteY4" fmla="*/ 589979 h 589979"/>
              <a:gd name="connsiteX5" fmla="*/ 1234789 w 1405685"/>
              <a:gd name="connsiteY5" fmla="*/ 427173 h 589979"/>
              <a:gd name="connsiteX6" fmla="*/ 114730 w 1405685"/>
              <a:gd name="connsiteY6" fmla="*/ 442174 h 589979"/>
              <a:gd name="connsiteX7" fmla="*/ 0 w 1405685"/>
              <a:gd name="connsiteY7" fmla="*/ 0 h 589979"/>
              <a:gd name="connsiteX0" fmla="*/ 0 w 1405685"/>
              <a:gd name="connsiteY0" fmla="*/ 0 h 589979"/>
              <a:gd name="connsiteX1" fmla="*/ 1186757 w 1405685"/>
              <a:gd name="connsiteY1" fmla="*/ 177854 h 589979"/>
              <a:gd name="connsiteX2" fmla="*/ 1174756 w 1405685"/>
              <a:gd name="connsiteY2" fmla="*/ 60470 h 589979"/>
              <a:gd name="connsiteX3" fmla="*/ 1405685 w 1405685"/>
              <a:gd name="connsiteY3" fmla="*/ 297429 h 589979"/>
              <a:gd name="connsiteX4" fmla="*/ 1273432 w 1405685"/>
              <a:gd name="connsiteY4" fmla="*/ 589979 h 589979"/>
              <a:gd name="connsiteX5" fmla="*/ 1245980 w 1405685"/>
              <a:gd name="connsiteY5" fmla="*/ 461464 h 589979"/>
              <a:gd name="connsiteX6" fmla="*/ 114730 w 1405685"/>
              <a:gd name="connsiteY6" fmla="*/ 442174 h 589979"/>
              <a:gd name="connsiteX7" fmla="*/ 0 w 1405685"/>
              <a:gd name="connsiteY7" fmla="*/ 0 h 589979"/>
              <a:gd name="connsiteX0" fmla="*/ 0 w 1435778"/>
              <a:gd name="connsiteY0" fmla="*/ 0 h 589979"/>
              <a:gd name="connsiteX1" fmla="*/ 1186757 w 1435778"/>
              <a:gd name="connsiteY1" fmla="*/ 177854 h 589979"/>
              <a:gd name="connsiteX2" fmla="*/ 1174756 w 1435778"/>
              <a:gd name="connsiteY2" fmla="*/ 60470 h 589979"/>
              <a:gd name="connsiteX3" fmla="*/ 1435778 w 1435778"/>
              <a:gd name="connsiteY3" fmla="*/ 359140 h 589979"/>
              <a:gd name="connsiteX4" fmla="*/ 1273432 w 1435778"/>
              <a:gd name="connsiteY4" fmla="*/ 589979 h 589979"/>
              <a:gd name="connsiteX5" fmla="*/ 1245980 w 1435778"/>
              <a:gd name="connsiteY5" fmla="*/ 461464 h 589979"/>
              <a:gd name="connsiteX6" fmla="*/ 114730 w 1435778"/>
              <a:gd name="connsiteY6" fmla="*/ 442174 h 589979"/>
              <a:gd name="connsiteX7" fmla="*/ 0 w 1435778"/>
              <a:gd name="connsiteY7" fmla="*/ 0 h 589979"/>
              <a:gd name="connsiteX0" fmla="*/ 0 w 1444748"/>
              <a:gd name="connsiteY0" fmla="*/ 0 h 589979"/>
              <a:gd name="connsiteX1" fmla="*/ 1186757 w 1444748"/>
              <a:gd name="connsiteY1" fmla="*/ 177854 h 589979"/>
              <a:gd name="connsiteX2" fmla="*/ 1174756 w 1444748"/>
              <a:gd name="connsiteY2" fmla="*/ 60470 h 589979"/>
              <a:gd name="connsiteX3" fmla="*/ 1444748 w 1444748"/>
              <a:gd name="connsiteY3" fmla="*/ 330399 h 589979"/>
              <a:gd name="connsiteX4" fmla="*/ 1273432 w 1444748"/>
              <a:gd name="connsiteY4" fmla="*/ 589979 h 589979"/>
              <a:gd name="connsiteX5" fmla="*/ 1245980 w 1444748"/>
              <a:gd name="connsiteY5" fmla="*/ 461464 h 589979"/>
              <a:gd name="connsiteX6" fmla="*/ 114730 w 1444748"/>
              <a:gd name="connsiteY6" fmla="*/ 442174 h 589979"/>
              <a:gd name="connsiteX7" fmla="*/ 0 w 1444748"/>
              <a:gd name="connsiteY7" fmla="*/ 0 h 589979"/>
              <a:gd name="connsiteX0" fmla="*/ 0 w 1444748"/>
              <a:gd name="connsiteY0" fmla="*/ 0 h 589979"/>
              <a:gd name="connsiteX1" fmla="*/ 1206949 w 1444748"/>
              <a:gd name="connsiteY1" fmla="*/ 208275 h 589979"/>
              <a:gd name="connsiteX2" fmla="*/ 1174756 w 1444748"/>
              <a:gd name="connsiteY2" fmla="*/ 60470 h 589979"/>
              <a:gd name="connsiteX3" fmla="*/ 1444748 w 1444748"/>
              <a:gd name="connsiteY3" fmla="*/ 330399 h 589979"/>
              <a:gd name="connsiteX4" fmla="*/ 1273432 w 1444748"/>
              <a:gd name="connsiteY4" fmla="*/ 589979 h 589979"/>
              <a:gd name="connsiteX5" fmla="*/ 1245980 w 1444748"/>
              <a:gd name="connsiteY5" fmla="*/ 461464 h 589979"/>
              <a:gd name="connsiteX6" fmla="*/ 114730 w 1444748"/>
              <a:gd name="connsiteY6" fmla="*/ 442174 h 589979"/>
              <a:gd name="connsiteX7" fmla="*/ 0 w 1444748"/>
              <a:gd name="connsiteY7" fmla="*/ 0 h 589979"/>
              <a:gd name="connsiteX0" fmla="*/ 0 w 1444748"/>
              <a:gd name="connsiteY0" fmla="*/ 0 h 589979"/>
              <a:gd name="connsiteX1" fmla="*/ 1206949 w 1444748"/>
              <a:gd name="connsiteY1" fmla="*/ 208275 h 589979"/>
              <a:gd name="connsiteX2" fmla="*/ 1174756 w 1444748"/>
              <a:gd name="connsiteY2" fmla="*/ 60470 h 589979"/>
              <a:gd name="connsiteX3" fmla="*/ 1444748 w 1444748"/>
              <a:gd name="connsiteY3" fmla="*/ 330399 h 589979"/>
              <a:gd name="connsiteX4" fmla="*/ 1273432 w 1444748"/>
              <a:gd name="connsiteY4" fmla="*/ 589979 h 589979"/>
              <a:gd name="connsiteX5" fmla="*/ 1249820 w 1444748"/>
              <a:gd name="connsiteY5" fmla="*/ 445594 h 589979"/>
              <a:gd name="connsiteX6" fmla="*/ 114730 w 1444748"/>
              <a:gd name="connsiteY6" fmla="*/ 442174 h 589979"/>
              <a:gd name="connsiteX7" fmla="*/ 0 w 1444748"/>
              <a:gd name="connsiteY7" fmla="*/ 0 h 589979"/>
              <a:gd name="connsiteX0" fmla="*/ 0 w 1444748"/>
              <a:gd name="connsiteY0" fmla="*/ 0 h 589979"/>
              <a:gd name="connsiteX1" fmla="*/ 1206949 w 1444748"/>
              <a:gd name="connsiteY1" fmla="*/ 208275 h 589979"/>
              <a:gd name="connsiteX2" fmla="*/ 1174756 w 1444748"/>
              <a:gd name="connsiteY2" fmla="*/ 60470 h 589979"/>
              <a:gd name="connsiteX3" fmla="*/ 1444748 w 1444748"/>
              <a:gd name="connsiteY3" fmla="*/ 330399 h 589979"/>
              <a:gd name="connsiteX4" fmla="*/ 1273432 w 1444748"/>
              <a:gd name="connsiteY4" fmla="*/ 589979 h 589979"/>
              <a:gd name="connsiteX5" fmla="*/ 1249820 w 1444748"/>
              <a:gd name="connsiteY5" fmla="*/ 445594 h 589979"/>
              <a:gd name="connsiteX6" fmla="*/ 82989 w 1444748"/>
              <a:gd name="connsiteY6" fmla="*/ 434495 h 589979"/>
              <a:gd name="connsiteX7" fmla="*/ 0 w 1444748"/>
              <a:gd name="connsiteY7" fmla="*/ 0 h 589979"/>
              <a:gd name="connsiteX0" fmla="*/ 0 w 1460649"/>
              <a:gd name="connsiteY0" fmla="*/ 0 h 589979"/>
              <a:gd name="connsiteX1" fmla="*/ 1206949 w 1460649"/>
              <a:gd name="connsiteY1" fmla="*/ 208275 h 589979"/>
              <a:gd name="connsiteX2" fmla="*/ 1174756 w 1460649"/>
              <a:gd name="connsiteY2" fmla="*/ 60470 h 589979"/>
              <a:gd name="connsiteX3" fmla="*/ 1460649 w 1460649"/>
              <a:gd name="connsiteY3" fmla="*/ 359111 h 589979"/>
              <a:gd name="connsiteX4" fmla="*/ 1273432 w 1460649"/>
              <a:gd name="connsiteY4" fmla="*/ 589979 h 589979"/>
              <a:gd name="connsiteX5" fmla="*/ 1249820 w 1460649"/>
              <a:gd name="connsiteY5" fmla="*/ 445594 h 589979"/>
              <a:gd name="connsiteX6" fmla="*/ 82989 w 1460649"/>
              <a:gd name="connsiteY6" fmla="*/ 434495 h 589979"/>
              <a:gd name="connsiteX7" fmla="*/ 0 w 1460649"/>
              <a:gd name="connsiteY7" fmla="*/ 0 h 589979"/>
              <a:gd name="connsiteX0" fmla="*/ 0 w 1547982"/>
              <a:gd name="connsiteY0" fmla="*/ 0 h 599476"/>
              <a:gd name="connsiteX1" fmla="*/ 1294282 w 1547982"/>
              <a:gd name="connsiteY1" fmla="*/ 217772 h 599476"/>
              <a:gd name="connsiteX2" fmla="*/ 1262089 w 1547982"/>
              <a:gd name="connsiteY2" fmla="*/ 69967 h 599476"/>
              <a:gd name="connsiteX3" fmla="*/ 1547982 w 1547982"/>
              <a:gd name="connsiteY3" fmla="*/ 368608 h 599476"/>
              <a:gd name="connsiteX4" fmla="*/ 1360765 w 1547982"/>
              <a:gd name="connsiteY4" fmla="*/ 599476 h 599476"/>
              <a:gd name="connsiteX5" fmla="*/ 1337153 w 1547982"/>
              <a:gd name="connsiteY5" fmla="*/ 455091 h 599476"/>
              <a:gd name="connsiteX6" fmla="*/ 170322 w 1547982"/>
              <a:gd name="connsiteY6" fmla="*/ 443992 h 599476"/>
              <a:gd name="connsiteX7" fmla="*/ 0 w 1547982"/>
              <a:gd name="connsiteY7" fmla="*/ 0 h 599476"/>
              <a:gd name="connsiteX0" fmla="*/ 0 w 1545355"/>
              <a:gd name="connsiteY0" fmla="*/ 0 h 599476"/>
              <a:gd name="connsiteX1" fmla="*/ 1294282 w 1545355"/>
              <a:gd name="connsiteY1" fmla="*/ 217772 h 599476"/>
              <a:gd name="connsiteX2" fmla="*/ 1262089 w 1545355"/>
              <a:gd name="connsiteY2" fmla="*/ 69967 h 599476"/>
              <a:gd name="connsiteX3" fmla="*/ 1545355 w 1545355"/>
              <a:gd name="connsiteY3" fmla="*/ 362499 h 599476"/>
              <a:gd name="connsiteX4" fmla="*/ 1360765 w 1545355"/>
              <a:gd name="connsiteY4" fmla="*/ 599476 h 599476"/>
              <a:gd name="connsiteX5" fmla="*/ 1337153 w 1545355"/>
              <a:gd name="connsiteY5" fmla="*/ 455091 h 599476"/>
              <a:gd name="connsiteX6" fmla="*/ 170322 w 1545355"/>
              <a:gd name="connsiteY6" fmla="*/ 443992 h 599476"/>
              <a:gd name="connsiteX7" fmla="*/ 0 w 1545355"/>
              <a:gd name="connsiteY7" fmla="*/ 0 h 599476"/>
              <a:gd name="connsiteX0" fmla="*/ 0 w 1545355"/>
              <a:gd name="connsiteY0" fmla="*/ 0 h 598100"/>
              <a:gd name="connsiteX1" fmla="*/ 1294282 w 1545355"/>
              <a:gd name="connsiteY1" fmla="*/ 217772 h 598100"/>
              <a:gd name="connsiteX2" fmla="*/ 1262089 w 1545355"/>
              <a:gd name="connsiteY2" fmla="*/ 69967 h 598100"/>
              <a:gd name="connsiteX3" fmla="*/ 1545355 w 1545355"/>
              <a:gd name="connsiteY3" fmla="*/ 362499 h 598100"/>
              <a:gd name="connsiteX4" fmla="*/ 1414466 w 1545355"/>
              <a:gd name="connsiteY4" fmla="*/ 598100 h 598100"/>
              <a:gd name="connsiteX5" fmla="*/ 1337153 w 1545355"/>
              <a:gd name="connsiteY5" fmla="*/ 455091 h 598100"/>
              <a:gd name="connsiteX6" fmla="*/ 170322 w 1545355"/>
              <a:gd name="connsiteY6" fmla="*/ 443992 h 598100"/>
              <a:gd name="connsiteX7" fmla="*/ 0 w 1545355"/>
              <a:gd name="connsiteY7" fmla="*/ 0 h 598100"/>
              <a:gd name="connsiteX0" fmla="*/ 0 w 1545355"/>
              <a:gd name="connsiteY0" fmla="*/ 0 h 598100"/>
              <a:gd name="connsiteX1" fmla="*/ 1294282 w 1545355"/>
              <a:gd name="connsiteY1" fmla="*/ 217772 h 598100"/>
              <a:gd name="connsiteX2" fmla="*/ 1262089 w 1545355"/>
              <a:gd name="connsiteY2" fmla="*/ 69967 h 598100"/>
              <a:gd name="connsiteX3" fmla="*/ 1545355 w 1545355"/>
              <a:gd name="connsiteY3" fmla="*/ 362499 h 598100"/>
              <a:gd name="connsiteX4" fmla="*/ 1414466 w 1545355"/>
              <a:gd name="connsiteY4" fmla="*/ 598100 h 598100"/>
              <a:gd name="connsiteX5" fmla="*/ 1375581 w 1545355"/>
              <a:gd name="connsiteY5" fmla="*/ 460283 h 598100"/>
              <a:gd name="connsiteX6" fmla="*/ 170322 w 1545355"/>
              <a:gd name="connsiteY6" fmla="*/ 443992 h 598100"/>
              <a:gd name="connsiteX7" fmla="*/ 0 w 1545355"/>
              <a:gd name="connsiteY7" fmla="*/ 0 h 598100"/>
              <a:gd name="connsiteX0" fmla="*/ 0 w 1545355"/>
              <a:gd name="connsiteY0" fmla="*/ 0 h 598100"/>
              <a:gd name="connsiteX1" fmla="*/ 1294282 w 1545355"/>
              <a:gd name="connsiteY1" fmla="*/ 217772 h 598100"/>
              <a:gd name="connsiteX2" fmla="*/ 1235024 w 1545355"/>
              <a:gd name="connsiteY2" fmla="*/ 74367 h 598100"/>
              <a:gd name="connsiteX3" fmla="*/ 1545355 w 1545355"/>
              <a:gd name="connsiteY3" fmla="*/ 362499 h 598100"/>
              <a:gd name="connsiteX4" fmla="*/ 1414466 w 1545355"/>
              <a:gd name="connsiteY4" fmla="*/ 598100 h 598100"/>
              <a:gd name="connsiteX5" fmla="*/ 1375581 w 1545355"/>
              <a:gd name="connsiteY5" fmla="*/ 460283 h 598100"/>
              <a:gd name="connsiteX6" fmla="*/ 170322 w 1545355"/>
              <a:gd name="connsiteY6" fmla="*/ 443992 h 598100"/>
              <a:gd name="connsiteX7" fmla="*/ 0 w 1545355"/>
              <a:gd name="connsiteY7" fmla="*/ 0 h 598100"/>
              <a:gd name="connsiteX0" fmla="*/ 0 w 1563683"/>
              <a:gd name="connsiteY0" fmla="*/ 0 h 598100"/>
              <a:gd name="connsiteX1" fmla="*/ 1294282 w 1563683"/>
              <a:gd name="connsiteY1" fmla="*/ 217772 h 598100"/>
              <a:gd name="connsiteX2" fmla="*/ 1235024 w 1563683"/>
              <a:gd name="connsiteY2" fmla="*/ 74367 h 598100"/>
              <a:gd name="connsiteX3" fmla="*/ 1563683 w 1563683"/>
              <a:gd name="connsiteY3" fmla="*/ 354618 h 598100"/>
              <a:gd name="connsiteX4" fmla="*/ 1414466 w 1563683"/>
              <a:gd name="connsiteY4" fmla="*/ 598100 h 598100"/>
              <a:gd name="connsiteX5" fmla="*/ 1375581 w 1563683"/>
              <a:gd name="connsiteY5" fmla="*/ 460283 h 598100"/>
              <a:gd name="connsiteX6" fmla="*/ 170322 w 1563683"/>
              <a:gd name="connsiteY6" fmla="*/ 443992 h 598100"/>
              <a:gd name="connsiteX7" fmla="*/ 0 w 1563683"/>
              <a:gd name="connsiteY7" fmla="*/ 0 h 598100"/>
              <a:gd name="connsiteX0" fmla="*/ 0 w 1583815"/>
              <a:gd name="connsiteY0" fmla="*/ 0 h 598100"/>
              <a:gd name="connsiteX1" fmla="*/ 1294282 w 1583815"/>
              <a:gd name="connsiteY1" fmla="*/ 217772 h 598100"/>
              <a:gd name="connsiteX2" fmla="*/ 1235024 w 1583815"/>
              <a:gd name="connsiteY2" fmla="*/ 74367 h 598100"/>
              <a:gd name="connsiteX3" fmla="*/ 1583815 w 1583815"/>
              <a:gd name="connsiteY3" fmla="*/ 393014 h 598100"/>
              <a:gd name="connsiteX4" fmla="*/ 1414466 w 1583815"/>
              <a:gd name="connsiteY4" fmla="*/ 598100 h 598100"/>
              <a:gd name="connsiteX5" fmla="*/ 1375581 w 1583815"/>
              <a:gd name="connsiteY5" fmla="*/ 460283 h 598100"/>
              <a:gd name="connsiteX6" fmla="*/ 170322 w 1583815"/>
              <a:gd name="connsiteY6" fmla="*/ 443992 h 598100"/>
              <a:gd name="connsiteX7" fmla="*/ 0 w 1583815"/>
              <a:gd name="connsiteY7" fmla="*/ 0 h 598100"/>
              <a:gd name="connsiteX0" fmla="*/ 0 w 1583815"/>
              <a:gd name="connsiteY0" fmla="*/ 0 h 598100"/>
              <a:gd name="connsiteX1" fmla="*/ 1294282 w 1583815"/>
              <a:gd name="connsiteY1" fmla="*/ 217772 h 598100"/>
              <a:gd name="connsiteX2" fmla="*/ 1235024 w 1583815"/>
              <a:gd name="connsiteY2" fmla="*/ 74367 h 598100"/>
              <a:gd name="connsiteX3" fmla="*/ 1583815 w 1583815"/>
              <a:gd name="connsiteY3" fmla="*/ 393014 h 598100"/>
              <a:gd name="connsiteX4" fmla="*/ 1414466 w 1583815"/>
              <a:gd name="connsiteY4" fmla="*/ 598100 h 598100"/>
              <a:gd name="connsiteX5" fmla="*/ 1367273 w 1583815"/>
              <a:gd name="connsiteY5" fmla="*/ 449379 h 598100"/>
              <a:gd name="connsiteX6" fmla="*/ 170322 w 1583815"/>
              <a:gd name="connsiteY6" fmla="*/ 443992 h 598100"/>
              <a:gd name="connsiteX7" fmla="*/ 0 w 1583815"/>
              <a:gd name="connsiteY7" fmla="*/ 0 h 598100"/>
              <a:gd name="connsiteX0" fmla="*/ 0 w 1583815"/>
              <a:gd name="connsiteY0" fmla="*/ 0 h 598100"/>
              <a:gd name="connsiteX1" fmla="*/ 1312377 w 1583815"/>
              <a:gd name="connsiteY1" fmla="*/ 251754 h 598100"/>
              <a:gd name="connsiteX2" fmla="*/ 1235024 w 1583815"/>
              <a:gd name="connsiteY2" fmla="*/ 74367 h 598100"/>
              <a:gd name="connsiteX3" fmla="*/ 1583815 w 1583815"/>
              <a:gd name="connsiteY3" fmla="*/ 393014 h 598100"/>
              <a:gd name="connsiteX4" fmla="*/ 1414466 w 1583815"/>
              <a:gd name="connsiteY4" fmla="*/ 598100 h 598100"/>
              <a:gd name="connsiteX5" fmla="*/ 1367273 w 1583815"/>
              <a:gd name="connsiteY5" fmla="*/ 449379 h 598100"/>
              <a:gd name="connsiteX6" fmla="*/ 170322 w 1583815"/>
              <a:gd name="connsiteY6" fmla="*/ 443992 h 598100"/>
              <a:gd name="connsiteX7" fmla="*/ 0 w 1583815"/>
              <a:gd name="connsiteY7" fmla="*/ 0 h 598100"/>
              <a:gd name="connsiteX0" fmla="*/ 0 w 1583374"/>
              <a:gd name="connsiteY0" fmla="*/ 0 h 598100"/>
              <a:gd name="connsiteX1" fmla="*/ 1312377 w 1583374"/>
              <a:gd name="connsiteY1" fmla="*/ 251754 h 598100"/>
              <a:gd name="connsiteX2" fmla="*/ 1235024 w 1583374"/>
              <a:gd name="connsiteY2" fmla="*/ 74367 h 598100"/>
              <a:gd name="connsiteX3" fmla="*/ 1583374 w 1583374"/>
              <a:gd name="connsiteY3" fmla="*/ 375802 h 598100"/>
              <a:gd name="connsiteX4" fmla="*/ 1414466 w 1583374"/>
              <a:gd name="connsiteY4" fmla="*/ 598100 h 598100"/>
              <a:gd name="connsiteX5" fmla="*/ 1367273 w 1583374"/>
              <a:gd name="connsiteY5" fmla="*/ 449379 h 598100"/>
              <a:gd name="connsiteX6" fmla="*/ 170322 w 1583374"/>
              <a:gd name="connsiteY6" fmla="*/ 443992 h 598100"/>
              <a:gd name="connsiteX7" fmla="*/ 0 w 1583374"/>
              <a:gd name="connsiteY7" fmla="*/ 0 h 598100"/>
              <a:gd name="connsiteX0" fmla="*/ 0 w 1583374"/>
              <a:gd name="connsiteY0" fmla="*/ 0 h 598100"/>
              <a:gd name="connsiteX1" fmla="*/ 1302713 w 1583374"/>
              <a:gd name="connsiteY1" fmla="*/ 245469 h 598100"/>
              <a:gd name="connsiteX2" fmla="*/ 1235024 w 1583374"/>
              <a:gd name="connsiteY2" fmla="*/ 74367 h 598100"/>
              <a:gd name="connsiteX3" fmla="*/ 1583374 w 1583374"/>
              <a:gd name="connsiteY3" fmla="*/ 375802 h 598100"/>
              <a:gd name="connsiteX4" fmla="*/ 1414466 w 1583374"/>
              <a:gd name="connsiteY4" fmla="*/ 598100 h 598100"/>
              <a:gd name="connsiteX5" fmla="*/ 1367273 w 1583374"/>
              <a:gd name="connsiteY5" fmla="*/ 449379 h 598100"/>
              <a:gd name="connsiteX6" fmla="*/ 170322 w 1583374"/>
              <a:gd name="connsiteY6" fmla="*/ 443992 h 598100"/>
              <a:gd name="connsiteX7" fmla="*/ 0 w 1583374"/>
              <a:gd name="connsiteY7" fmla="*/ 0 h 598100"/>
              <a:gd name="connsiteX0" fmla="*/ 0 w 1583374"/>
              <a:gd name="connsiteY0" fmla="*/ 0 h 598100"/>
              <a:gd name="connsiteX1" fmla="*/ 1294313 w 1583374"/>
              <a:gd name="connsiteY1" fmla="*/ 242121 h 598100"/>
              <a:gd name="connsiteX2" fmla="*/ 1235024 w 1583374"/>
              <a:gd name="connsiteY2" fmla="*/ 74367 h 598100"/>
              <a:gd name="connsiteX3" fmla="*/ 1583374 w 1583374"/>
              <a:gd name="connsiteY3" fmla="*/ 375802 h 598100"/>
              <a:gd name="connsiteX4" fmla="*/ 1414466 w 1583374"/>
              <a:gd name="connsiteY4" fmla="*/ 598100 h 598100"/>
              <a:gd name="connsiteX5" fmla="*/ 1367273 w 1583374"/>
              <a:gd name="connsiteY5" fmla="*/ 449379 h 598100"/>
              <a:gd name="connsiteX6" fmla="*/ 170322 w 1583374"/>
              <a:gd name="connsiteY6" fmla="*/ 443992 h 598100"/>
              <a:gd name="connsiteX7" fmla="*/ 0 w 1583374"/>
              <a:gd name="connsiteY7" fmla="*/ 0 h 598100"/>
              <a:gd name="connsiteX0" fmla="*/ 0 w 1583374"/>
              <a:gd name="connsiteY0" fmla="*/ 0 h 734687"/>
              <a:gd name="connsiteX1" fmla="*/ 1294313 w 1583374"/>
              <a:gd name="connsiteY1" fmla="*/ 242121 h 734687"/>
              <a:gd name="connsiteX2" fmla="*/ 1235024 w 1583374"/>
              <a:gd name="connsiteY2" fmla="*/ 74367 h 734687"/>
              <a:gd name="connsiteX3" fmla="*/ 1583374 w 1583374"/>
              <a:gd name="connsiteY3" fmla="*/ 375802 h 734687"/>
              <a:gd name="connsiteX4" fmla="*/ 1473204 w 1583374"/>
              <a:gd name="connsiteY4" fmla="*/ 734687 h 734687"/>
              <a:gd name="connsiteX5" fmla="*/ 1367273 w 1583374"/>
              <a:gd name="connsiteY5" fmla="*/ 449379 h 734687"/>
              <a:gd name="connsiteX6" fmla="*/ 170322 w 1583374"/>
              <a:gd name="connsiteY6" fmla="*/ 443992 h 734687"/>
              <a:gd name="connsiteX7" fmla="*/ 0 w 1583374"/>
              <a:gd name="connsiteY7" fmla="*/ 0 h 734687"/>
              <a:gd name="connsiteX0" fmla="*/ 0 w 1638732"/>
              <a:gd name="connsiteY0" fmla="*/ 0 h 734687"/>
              <a:gd name="connsiteX1" fmla="*/ 1294313 w 1638732"/>
              <a:gd name="connsiteY1" fmla="*/ 242121 h 734687"/>
              <a:gd name="connsiteX2" fmla="*/ 1235024 w 1638732"/>
              <a:gd name="connsiteY2" fmla="*/ 74367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367273 w 1638732"/>
              <a:gd name="connsiteY5" fmla="*/ 449379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294313 w 1638732"/>
              <a:gd name="connsiteY1" fmla="*/ 242121 h 734687"/>
              <a:gd name="connsiteX2" fmla="*/ 1235024 w 1638732"/>
              <a:gd name="connsiteY2" fmla="*/ 74367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7282 w 1638732"/>
              <a:gd name="connsiteY5" fmla="*/ 62158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235024 w 1638732"/>
              <a:gd name="connsiteY2" fmla="*/ 74367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7282 w 1638732"/>
              <a:gd name="connsiteY5" fmla="*/ 62158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335356 w 1638732"/>
              <a:gd name="connsiteY2" fmla="*/ 298268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7282 w 1638732"/>
              <a:gd name="connsiteY5" fmla="*/ 62158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320194 w 1638732"/>
              <a:gd name="connsiteY2" fmla="*/ 272419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7282 w 1638732"/>
              <a:gd name="connsiteY5" fmla="*/ 62158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320194 w 1638732"/>
              <a:gd name="connsiteY2" fmla="*/ 272419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15768 w 1638732"/>
              <a:gd name="connsiteY5" fmla="*/ 59037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320194 w 1638732"/>
              <a:gd name="connsiteY2" fmla="*/ 272419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9228 w 1638732"/>
              <a:gd name="connsiteY5" fmla="*/ 616701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72619 w 1638732"/>
              <a:gd name="connsiteY1" fmla="*/ 414803 h 734687"/>
              <a:gd name="connsiteX2" fmla="*/ 1320194 w 1638732"/>
              <a:gd name="connsiteY2" fmla="*/ 272419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9228 w 1638732"/>
              <a:gd name="connsiteY5" fmla="*/ 616701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22135"/>
              <a:gd name="connsiteY0" fmla="*/ 0 h 734687"/>
              <a:gd name="connsiteX1" fmla="*/ 1372619 w 1622135"/>
              <a:gd name="connsiteY1" fmla="*/ 414803 h 734687"/>
              <a:gd name="connsiteX2" fmla="*/ 1320194 w 1622135"/>
              <a:gd name="connsiteY2" fmla="*/ 272419 h 734687"/>
              <a:gd name="connsiteX3" fmla="*/ 1622135 w 1622135"/>
              <a:gd name="connsiteY3" fmla="*/ 541212 h 734687"/>
              <a:gd name="connsiteX4" fmla="*/ 1473204 w 1622135"/>
              <a:gd name="connsiteY4" fmla="*/ 734687 h 734687"/>
              <a:gd name="connsiteX5" fmla="*/ 1439228 w 1622135"/>
              <a:gd name="connsiteY5" fmla="*/ 616701 h 734687"/>
              <a:gd name="connsiteX6" fmla="*/ 170322 w 1622135"/>
              <a:gd name="connsiteY6" fmla="*/ 443992 h 734687"/>
              <a:gd name="connsiteX7" fmla="*/ 0 w 1622135"/>
              <a:gd name="connsiteY7" fmla="*/ 0 h 73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135" h="734687">
                <a:moveTo>
                  <a:pt x="0" y="0"/>
                </a:moveTo>
                <a:lnTo>
                  <a:pt x="1372619" y="414803"/>
                </a:lnTo>
                <a:lnTo>
                  <a:pt x="1320194" y="272419"/>
                </a:lnTo>
                <a:lnTo>
                  <a:pt x="1622135" y="541212"/>
                </a:lnTo>
                <a:lnTo>
                  <a:pt x="1473204" y="734687"/>
                </a:lnTo>
                <a:lnTo>
                  <a:pt x="1439228" y="616701"/>
                </a:lnTo>
                <a:lnTo>
                  <a:pt x="170322" y="4439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ight Arrow 5"/>
          <p:cNvSpPr/>
          <p:nvPr/>
        </p:nvSpPr>
        <p:spPr>
          <a:xfrm rot="17596173">
            <a:off x="6515483" y="2786968"/>
            <a:ext cx="413962" cy="187490"/>
          </a:xfrm>
          <a:custGeom>
            <a:avLst/>
            <a:gdLst>
              <a:gd name="connsiteX0" fmla="*/ 0 w 1371600"/>
              <a:gd name="connsiteY0" fmla="*/ 122545 h 490180"/>
              <a:gd name="connsiteX1" fmla="*/ 1126510 w 1371600"/>
              <a:gd name="connsiteY1" fmla="*/ 122545 h 490180"/>
              <a:gd name="connsiteX2" fmla="*/ 1126510 w 1371600"/>
              <a:gd name="connsiteY2" fmla="*/ 0 h 490180"/>
              <a:gd name="connsiteX3" fmla="*/ 1371600 w 1371600"/>
              <a:gd name="connsiteY3" fmla="*/ 245090 h 490180"/>
              <a:gd name="connsiteX4" fmla="*/ 1126510 w 1371600"/>
              <a:gd name="connsiteY4" fmla="*/ 490180 h 490180"/>
              <a:gd name="connsiteX5" fmla="*/ 1126510 w 1371600"/>
              <a:gd name="connsiteY5" fmla="*/ 367635 h 490180"/>
              <a:gd name="connsiteX6" fmla="*/ 0 w 1371600"/>
              <a:gd name="connsiteY6" fmla="*/ 367635 h 490180"/>
              <a:gd name="connsiteX7" fmla="*/ 0 w 1371600"/>
              <a:gd name="connsiteY7" fmla="*/ 122545 h 490180"/>
              <a:gd name="connsiteX0" fmla="*/ 0 w 1437244"/>
              <a:gd name="connsiteY0" fmla="*/ 89205 h 490180"/>
              <a:gd name="connsiteX1" fmla="*/ 1192154 w 1437244"/>
              <a:gd name="connsiteY1" fmla="*/ 122545 h 490180"/>
              <a:gd name="connsiteX2" fmla="*/ 1192154 w 1437244"/>
              <a:gd name="connsiteY2" fmla="*/ 0 h 490180"/>
              <a:gd name="connsiteX3" fmla="*/ 1437244 w 1437244"/>
              <a:gd name="connsiteY3" fmla="*/ 245090 h 490180"/>
              <a:gd name="connsiteX4" fmla="*/ 1192154 w 1437244"/>
              <a:gd name="connsiteY4" fmla="*/ 490180 h 490180"/>
              <a:gd name="connsiteX5" fmla="*/ 1192154 w 1437244"/>
              <a:gd name="connsiteY5" fmla="*/ 367635 h 490180"/>
              <a:gd name="connsiteX6" fmla="*/ 65644 w 1437244"/>
              <a:gd name="connsiteY6" fmla="*/ 367635 h 490180"/>
              <a:gd name="connsiteX7" fmla="*/ 0 w 1437244"/>
              <a:gd name="connsiteY7" fmla="*/ 89205 h 490180"/>
              <a:gd name="connsiteX0" fmla="*/ 0 w 1437244"/>
              <a:gd name="connsiteY0" fmla="*/ 89205 h 490180"/>
              <a:gd name="connsiteX1" fmla="*/ 1144122 w 1437244"/>
              <a:gd name="connsiteY1" fmla="*/ 118316 h 490180"/>
              <a:gd name="connsiteX2" fmla="*/ 1192154 w 1437244"/>
              <a:gd name="connsiteY2" fmla="*/ 0 h 490180"/>
              <a:gd name="connsiteX3" fmla="*/ 1437244 w 1437244"/>
              <a:gd name="connsiteY3" fmla="*/ 245090 h 490180"/>
              <a:gd name="connsiteX4" fmla="*/ 1192154 w 1437244"/>
              <a:gd name="connsiteY4" fmla="*/ 490180 h 490180"/>
              <a:gd name="connsiteX5" fmla="*/ 1192154 w 1437244"/>
              <a:gd name="connsiteY5" fmla="*/ 367635 h 490180"/>
              <a:gd name="connsiteX6" fmla="*/ 65644 w 1437244"/>
              <a:gd name="connsiteY6" fmla="*/ 367635 h 490180"/>
              <a:gd name="connsiteX7" fmla="*/ 0 w 1437244"/>
              <a:gd name="connsiteY7" fmla="*/ 89205 h 490180"/>
              <a:gd name="connsiteX0" fmla="*/ 0 w 1437244"/>
              <a:gd name="connsiteY0" fmla="*/ 88273 h 489248"/>
              <a:gd name="connsiteX1" fmla="*/ 1144122 w 1437244"/>
              <a:gd name="connsiteY1" fmla="*/ 117384 h 489248"/>
              <a:gd name="connsiteX2" fmla="*/ 1132121 w 1437244"/>
              <a:gd name="connsiteY2" fmla="*/ 0 h 489248"/>
              <a:gd name="connsiteX3" fmla="*/ 1437244 w 1437244"/>
              <a:gd name="connsiteY3" fmla="*/ 244158 h 489248"/>
              <a:gd name="connsiteX4" fmla="*/ 1192154 w 1437244"/>
              <a:gd name="connsiteY4" fmla="*/ 489248 h 489248"/>
              <a:gd name="connsiteX5" fmla="*/ 1192154 w 1437244"/>
              <a:gd name="connsiteY5" fmla="*/ 366703 h 489248"/>
              <a:gd name="connsiteX6" fmla="*/ 65644 w 1437244"/>
              <a:gd name="connsiteY6" fmla="*/ 366703 h 489248"/>
              <a:gd name="connsiteX7" fmla="*/ 0 w 1437244"/>
              <a:gd name="connsiteY7" fmla="*/ 88273 h 489248"/>
              <a:gd name="connsiteX0" fmla="*/ 0 w 1363050"/>
              <a:gd name="connsiteY0" fmla="*/ 88273 h 489248"/>
              <a:gd name="connsiteX1" fmla="*/ 1144122 w 1363050"/>
              <a:gd name="connsiteY1" fmla="*/ 117384 h 489248"/>
              <a:gd name="connsiteX2" fmla="*/ 1132121 w 1363050"/>
              <a:gd name="connsiteY2" fmla="*/ 0 h 489248"/>
              <a:gd name="connsiteX3" fmla="*/ 1363050 w 1363050"/>
              <a:gd name="connsiteY3" fmla="*/ 236959 h 489248"/>
              <a:gd name="connsiteX4" fmla="*/ 1192154 w 1363050"/>
              <a:gd name="connsiteY4" fmla="*/ 489248 h 489248"/>
              <a:gd name="connsiteX5" fmla="*/ 1192154 w 1363050"/>
              <a:gd name="connsiteY5" fmla="*/ 366703 h 489248"/>
              <a:gd name="connsiteX6" fmla="*/ 65644 w 1363050"/>
              <a:gd name="connsiteY6" fmla="*/ 366703 h 489248"/>
              <a:gd name="connsiteX7" fmla="*/ 0 w 1363050"/>
              <a:gd name="connsiteY7" fmla="*/ 88273 h 489248"/>
              <a:gd name="connsiteX0" fmla="*/ 0 w 1376400"/>
              <a:gd name="connsiteY0" fmla="*/ 40692 h 489248"/>
              <a:gd name="connsiteX1" fmla="*/ 1157472 w 1376400"/>
              <a:gd name="connsiteY1" fmla="*/ 117384 h 489248"/>
              <a:gd name="connsiteX2" fmla="*/ 1145471 w 1376400"/>
              <a:gd name="connsiteY2" fmla="*/ 0 h 489248"/>
              <a:gd name="connsiteX3" fmla="*/ 1376400 w 1376400"/>
              <a:gd name="connsiteY3" fmla="*/ 236959 h 489248"/>
              <a:gd name="connsiteX4" fmla="*/ 1205504 w 1376400"/>
              <a:gd name="connsiteY4" fmla="*/ 489248 h 489248"/>
              <a:gd name="connsiteX5" fmla="*/ 1205504 w 1376400"/>
              <a:gd name="connsiteY5" fmla="*/ 366703 h 489248"/>
              <a:gd name="connsiteX6" fmla="*/ 78994 w 1376400"/>
              <a:gd name="connsiteY6" fmla="*/ 366703 h 489248"/>
              <a:gd name="connsiteX7" fmla="*/ 0 w 1376400"/>
              <a:gd name="connsiteY7" fmla="*/ 40692 h 489248"/>
              <a:gd name="connsiteX0" fmla="*/ 0 w 1376400"/>
              <a:gd name="connsiteY0" fmla="*/ 40692 h 489248"/>
              <a:gd name="connsiteX1" fmla="*/ 1157472 w 1376400"/>
              <a:gd name="connsiteY1" fmla="*/ 117384 h 489248"/>
              <a:gd name="connsiteX2" fmla="*/ 1145471 w 1376400"/>
              <a:gd name="connsiteY2" fmla="*/ 0 h 489248"/>
              <a:gd name="connsiteX3" fmla="*/ 1376400 w 1376400"/>
              <a:gd name="connsiteY3" fmla="*/ 236959 h 489248"/>
              <a:gd name="connsiteX4" fmla="*/ 1205504 w 1376400"/>
              <a:gd name="connsiteY4" fmla="*/ 489248 h 489248"/>
              <a:gd name="connsiteX5" fmla="*/ 1205504 w 1376400"/>
              <a:gd name="connsiteY5" fmla="*/ 366703 h 489248"/>
              <a:gd name="connsiteX6" fmla="*/ 85445 w 1376400"/>
              <a:gd name="connsiteY6" fmla="*/ 381704 h 489248"/>
              <a:gd name="connsiteX7" fmla="*/ 0 w 1376400"/>
              <a:gd name="connsiteY7" fmla="*/ 40692 h 489248"/>
              <a:gd name="connsiteX0" fmla="*/ 0 w 1405685"/>
              <a:gd name="connsiteY0" fmla="*/ 0 h 549718"/>
              <a:gd name="connsiteX1" fmla="*/ 1186757 w 1405685"/>
              <a:gd name="connsiteY1" fmla="*/ 177854 h 549718"/>
              <a:gd name="connsiteX2" fmla="*/ 1174756 w 1405685"/>
              <a:gd name="connsiteY2" fmla="*/ 60470 h 549718"/>
              <a:gd name="connsiteX3" fmla="*/ 1405685 w 1405685"/>
              <a:gd name="connsiteY3" fmla="*/ 297429 h 549718"/>
              <a:gd name="connsiteX4" fmla="*/ 1234789 w 1405685"/>
              <a:gd name="connsiteY4" fmla="*/ 549718 h 549718"/>
              <a:gd name="connsiteX5" fmla="*/ 1234789 w 1405685"/>
              <a:gd name="connsiteY5" fmla="*/ 427173 h 549718"/>
              <a:gd name="connsiteX6" fmla="*/ 114730 w 1405685"/>
              <a:gd name="connsiteY6" fmla="*/ 442174 h 549718"/>
              <a:gd name="connsiteX7" fmla="*/ 0 w 1405685"/>
              <a:gd name="connsiteY7" fmla="*/ 0 h 549718"/>
              <a:gd name="connsiteX0" fmla="*/ 0 w 1405685"/>
              <a:gd name="connsiteY0" fmla="*/ 0 h 589979"/>
              <a:gd name="connsiteX1" fmla="*/ 1186757 w 1405685"/>
              <a:gd name="connsiteY1" fmla="*/ 177854 h 589979"/>
              <a:gd name="connsiteX2" fmla="*/ 1174756 w 1405685"/>
              <a:gd name="connsiteY2" fmla="*/ 60470 h 589979"/>
              <a:gd name="connsiteX3" fmla="*/ 1405685 w 1405685"/>
              <a:gd name="connsiteY3" fmla="*/ 297429 h 589979"/>
              <a:gd name="connsiteX4" fmla="*/ 1273432 w 1405685"/>
              <a:gd name="connsiteY4" fmla="*/ 589979 h 589979"/>
              <a:gd name="connsiteX5" fmla="*/ 1234789 w 1405685"/>
              <a:gd name="connsiteY5" fmla="*/ 427173 h 589979"/>
              <a:gd name="connsiteX6" fmla="*/ 114730 w 1405685"/>
              <a:gd name="connsiteY6" fmla="*/ 442174 h 589979"/>
              <a:gd name="connsiteX7" fmla="*/ 0 w 1405685"/>
              <a:gd name="connsiteY7" fmla="*/ 0 h 589979"/>
              <a:gd name="connsiteX0" fmla="*/ 0 w 1405685"/>
              <a:gd name="connsiteY0" fmla="*/ 0 h 589979"/>
              <a:gd name="connsiteX1" fmla="*/ 1186757 w 1405685"/>
              <a:gd name="connsiteY1" fmla="*/ 177854 h 589979"/>
              <a:gd name="connsiteX2" fmla="*/ 1174756 w 1405685"/>
              <a:gd name="connsiteY2" fmla="*/ 60470 h 589979"/>
              <a:gd name="connsiteX3" fmla="*/ 1405685 w 1405685"/>
              <a:gd name="connsiteY3" fmla="*/ 297429 h 589979"/>
              <a:gd name="connsiteX4" fmla="*/ 1273432 w 1405685"/>
              <a:gd name="connsiteY4" fmla="*/ 589979 h 589979"/>
              <a:gd name="connsiteX5" fmla="*/ 1245980 w 1405685"/>
              <a:gd name="connsiteY5" fmla="*/ 461464 h 589979"/>
              <a:gd name="connsiteX6" fmla="*/ 114730 w 1405685"/>
              <a:gd name="connsiteY6" fmla="*/ 442174 h 589979"/>
              <a:gd name="connsiteX7" fmla="*/ 0 w 1405685"/>
              <a:gd name="connsiteY7" fmla="*/ 0 h 589979"/>
              <a:gd name="connsiteX0" fmla="*/ 0 w 1435778"/>
              <a:gd name="connsiteY0" fmla="*/ 0 h 589979"/>
              <a:gd name="connsiteX1" fmla="*/ 1186757 w 1435778"/>
              <a:gd name="connsiteY1" fmla="*/ 177854 h 589979"/>
              <a:gd name="connsiteX2" fmla="*/ 1174756 w 1435778"/>
              <a:gd name="connsiteY2" fmla="*/ 60470 h 589979"/>
              <a:gd name="connsiteX3" fmla="*/ 1435778 w 1435778"/>
              <a:gd name="connsiteY3" fmla="*/ 359140 h 589979"/>
              <a:gd name="connsiteX4" fmla="*/ 1273432 w 1435778"/>
              <a:gd name="connsiteY4" fmla="*/ 589979 h 589979"/>
              <a:gd name="connsiteX5" fmla="*/ 1245980 w 1435778"/>
              <a:gd name="connsiteY5" fmla="*/ 461464 h 589979"/>
              <a:gd name="connsiteX6" fmla="*/ 114730 w 1435778"/>
              <a:gd name="connsiteY6" fmla="*/ 442174 h 589979"/>
              <a:gd name="connsiteX7" fmla="*/ 0 w 1435778"/>
              <a:gd name="connsiteY7" fmla="*/ 0 h 589979"/>
              <a:gd name="connsiteX0" fmla="*/ 0 w 1444748"/>
              <a:gd name="connsiteY0" fmla="*/ 0 h 589979"/>
              <a:gd name="connsiteX1" fmla="*/ 1186757 w 1444748"/>
              <a:gd name="connsiteY1" fmla="*/ 177854 h 589979"/>
              <a:gd name="connsiteX2" fmla="*/ 1174756 w 1444748"/>
              <a:gd name="connsiteY2" fmla="*/ 60470 h 589979"/>
              <a:gd name="connsiteX3" fmla="*/ 1444748 w 1444748"/>
              <a:gd name="connsiteY3" fmla="*/ 330399 h 589979"/>
              <a:gd name="connsiteX4" fmla="*/ 1273432 w 1444748"/>
              <a:gd name="connsiteY4" fmla="*/ 589979 h 589979"/>
              <a:gd name="connsiteX5" fmla="*/ 1245980 w 1444748"/>
              <a:gd name="connsiteY5" fmla="*/ 461464 h 589979"/>
              <a:gd name="connsiteX6" fmla="*/ 114730 w 1444748"/>
              <a:gd name="connsiteY6" fmla="*/ 442174 h 589979"/>
              <a:gd name="connsiteX7" fmla="*/ 0 w 1444748"/>
              <a:gd name="connsiteY7" fmla="*/ 0 h 589979"/>
              <a:gd name="connsiteX0" fmla="*/ 0 w 1444748"/>
              <a:gd name="connsiteY0" fmla="*/ 0 h 589979"/>
              <a:gd name="connsiteX1" fmla="*/ 1206949 w 1444748"/>
              <a:gd name="connsiteY1" fmla="*/ 208275 h 589979"/>
              <a:gd name="connsiteX2" fmla="*/ 1174756 w 1444748"/>
              <a:gd name="connsiteY2" fmla="*/ 60470 h 589979"/>
              <a:gd name="connsiteX3" fmla="*/ 1444748 w 1444748"/>
              <a:gd name="connsiteY3" fmla="*/ 330399 h 589979"/>
              <a:gd name="connsiteX4" fmla="*/ 1273432 w 1444748"/>
              <a:gd name="connsiteY4" fmla="*/ 589979 h 589979"/>
              <a:gd name="connsiteX5" fmla="*/ 1245980 w 1444748"/>
              <a:gd name="connsiteY5" fmla="*/ 461464 h 589979"/>
              <a:gd name="connsiteX6" fmla="*/ 114730 w 1444748"/>
              <a:gd name="connsiteY6" fmla="*/ 442174 h 589979"/>
              <a:gd name="connsiteX7" fmla="*/ 0 w 1444748"/>
              <a:gd name="connsiteY7" fmla="*/ 0 h 589979"/>
              <a:gd name="connsiteX0" fmla="*/ 0 w 1444748"/>
              <a:gd name="connsiteY0" fmla="*/ 0 h 589979"/>
              <a:gd name="connsiteX1" fmla="*/ 1206949 w 1444748"/>
              <a:gd name="connsiteY1" fmla="*/ 208275 h 589979"/>
              <a:gd name="connsiteX2" fmla="*/ 1174756 w 1444748"/>
              <a:gd name="connsiteY2" fmla="*/ 60470 h 589979"/>
              <a:gd name="connsiteX3" fmla="*/ 1444748 w 1444748"/>
              <a:gd name="connsiteY3" fmla="*/ 330399 h 589979"/>
              <a:gd name="connsiteX4" fmla="*/ 1273432 w 1444748"/>
              <a:gd name="connsiteY4" fmla="*/ 589979 h 589979"/>
              <a:gd name="connsiteX5" fmla="*/ 1249820 w 1444748"/>
              <a:gd name="connsiteY5" fmla="*/ 445594 h 589979"/>
              <a:gd name="connsiteX6" fmla="*/ 114730 w 1444748"/>
              <a:gd name="connsiteY6" fmla="*/ 442174 h 589979"/>
              <a:gd name="connsiteX7" fmla="*/ 0 w 1444748"/>
              <a:gd name="connsiteY7" fmla="*/ 0 h 589979"/>
              <a:gd name="connsiteX0" fmla="*/ 0 w 1444748"/>
              <a:gd name="connsiteY0" fmla="*/ 0 h 589979"/>
              <a:gd name="connsiteX1" fmla="*/ 1206949 w 1444748"/>
              <a:gd name="connsiteY1" fmla="*/ 208275 h 589979"/>
              <a:gd name="connsiteX2" fmla="*/ 1174756 w 1444748"/>
              <a:gd name="connsiteY2" fmla="*/ 60470 h 589979"/>
              <a:gd name="connsiteX3" fmla="*/ 1444748 w 1444748"/>
              <a:gd name="connsiteY3" fmla="*/ 330399 h 589979"/>
              <a:gd name="connsiteX4" fmla="*/ 1273432 w 1444748"/>
              <a:gd name="connsiteY4" fmla="*/ 589979 h 589979"/>
              <a:gd name="connsiteX5" fmla="*/ 1249820 w 1444748"/>
              <a:gd name="connsiteY5" fmla="*/ 445594 h 589979"/>
              <a:gd name="connsiteX6" fmla="*/ 82989 w 1444748"/>
              <a:gd name="connsiteY6" fmla="*/ 434495 h 589979"/>
              <a:gd name="connsiteX7" fmla="*/ 0 w 1444748"/>
              <a:gd name="connsiteY7" fmla="*/ 0 h 589979"/>
              <a:gd name="connsiteX0" fmla="*/ 0 w 1460649"/>
              <a:gd name="connsiteY0" fmla="*/ 0 h 589979"/>
              <a:gd name="connsiteX1" fmla="*/ 1206949 w 1460649"/>
              <a:gd name="connsiteY1" fmla="*/ 208275 h 589979"/>
              <a:gd name="connsiteX2" fmla="*/ 1174756 w 1460649"/>
              <a:gd name="connsiteY2" fmla="*/ 60470 h 589979"/>
              <a:gd name="connsiteX3" fmla="*/ 1460649 w 1460649"/>
              <a:gd name="connsiteY3" fmla="*/ 359111 h 589979"/>
              <a:gd name="connsiteX4" fmla="*/ 1273432 w 1460649"/>
              <a:gd name="connsiteY4" fmla="*/ 589979 h 589979"/>
              <a:gd name="connsiteX5" fmla="*/ 1249820 w 1460649"/>
              <a:gd name="connsiteY5" fmla="*/ 445594 h 589979"/>
              <a:gd name="connsiteX6" fmla="*/ 82989 w 1460649"/>
              <a:gd name="connsiteY6" fmla="*/ 434495 h 589979"/>
              <a:gd name="connsiteX7" fmla="*/ 0 w 1460649"/>
              <a:gd name="connsiteY7" fmla="*/ 0 h 589979"/>
              <a:gd name="connsiteX0" fmla="*/ 0 w 1547982"/>
              <a:gd name="connsiteY0" fmla="*/ 0 h 599476"/>
              <a:gd name="connsiteX1" fmla="*/ 1294282 w 1547982"/>
              <a:gd name="connsiteY1" fmla="*/ 217772 h 599476"/>
              <a:gd name="connsiteX2" fmla="*/ 1262089 w 1547982"/>
              <a:gd name="connsiteY2" fmla="*/ 69967 h 599476"/>
              <a:gd name="connsiteX3" fmla="*/ 1547982 w 1547982"/>
              <a:gd name="connsiteY3" fmla="*/ 368608 h 599476"/>
              <a:gd name="connsiteX4" fmla="*/ 1360765 w 1547982"/>
              <a:gd name="connsiteY4" fmla="*/ 599476 h 599476"/>
              <a:gd name="connsiteX5" fmla="*/ 1337153 w 1547982"/>
              <a:gd name="connsiteY5" fmla="*/ 455091 h 599476"/>
              <a:gd name="connsiteX6" fmla="*/ 170322 w 1547982"/>
              <a:gd name="connsiteY6" fmla="*/ 443992 h 599476"/>
              <a:gd name="connsiteX7" fmla="*/ 0 w 1547982"/>
              <a:gd name="connsiteY7" fmla="*/ 0 h 599476"/>
              <a:gd name="connsiteX0" fmla="*/ 0 w 1545355"/>
              <a:gd name="connsiteY0" fmla="*/ 0 h 599476"/>
              <a:gd name="connsiteX1" fmla="*/ 1294282 w 1545355"/>
              <a:gd name="connsiteY1" fmla="*/ 217772 h 599476"/>
              <a:gd name="connsiteX2" fmla="*/ 1262089 w 1545355"/>
              <a:gd name="connsiteY2" fmla="*/ 69967 h 599476"/>
              <a:gd name="connsiteX3" fmla="*/ 1545355 w 1545355"/>
              <a:gd name="connsiteY3" fmla="*/ 362499 h 599476"/>
              <a:gd name="connsiteX4" fmla="*/ 1360765 w 1545355"/>
              <a:gd name="connsiteY4" fmla="*/ 599476 h 599476"/>
              <a:gd name="connsiteX5" fmla="*/ 1337153 w 1545355"/>
              <a:gd name="connsiteY5" fmla="*/ 455091 h 599476"/>
              <a:gd name="connsiteX6" fmla="*/ 170322 w 1545355"/>
              <a:gd name="connsiteY6" fmla="*/ 443992 h 599476"/>
              <a:gd name="connsiteX7" fmla="*/ 0 w 1545355"/>
              <a:gd name="connsiteY7" fmla="*/ 0 h 599476"/>
              <a:gd name="connsiteX0" fmla="*/ 0 w 1545355"/>
              <a:gd name="connsiteY0" fmla="*/ 0 h 598100"/>
              <a:gd name="connsiteX1" fmla="*/ 1294282 w 1545355"/>
              <a:gd name="connsiteY1" fmla="*/ 217772 h 598100"/>
              <a:gd name="connsiteX2" fmla="*/ 1262089 w 1545355"/>
              <a:gd name="connsiteY2" fmla="*/ 69967 h 598100"/>
              <a:gd name="connsiteX3" fmla="*/ 1545355 w 1545355"/>
              <a:gd name="connsiteY3" fmla="*/ 362499 h 598100"/>
              <a:gd name="connsiteX4" fmla="*/ 1414466 w 1545355"/>
              <a:gd name="connsiteY4" fmla="*/ 598100 h 598100"/>
              <a:gd name="connsiteX5" fmla="*/ 1337153 w 1545355"/>
              <a:gd name="connsiteY5" fmla="*/ 455091 h 598100"/>
              <a:gd name="connsiteX6" fmla="*/ 170322 w 1545355"/>
              <a:gd name="connsiteY6" fmla="*/ 443992 h 598100"/>
              <a:gd name="connsiteX7" fmla="*/ 0 w 1545355"/>
              <a:gd name="connsiteY7" fmla="*/ 0 h 598100"/>
              <a:gd name="connsiteX0" fmla="*/ 0 w 1545355"/>
              <a:gd name="connsiteY0" fmla="*/ 0 h 598100"/>
              <a:gd name="connsiteX1" fmla="*/ 1294282 w 1545355"/>
              <a:gd name="connsiteY1" fmla="*/ 217772 h 598100"/>
              <a:gd name="connsiteX2" fmla="*/ 1262089 w 1545355"/>
              <a:gd name="connsiteY2" fmla="*/ 69967 h 598100"/>
              <a:gd name="connsiteX3" fmla="*/ 1545355 w 1545355"/>
              <a:gd name="connsiteY3" fmla="*/ 362499 h 598100"/>
              <a:gd name="connsiteX4" fmla="*/ 1414466 w 1545355"/>
              <a:gd name="connsiteY4" fmla="*/ 598100 h 598100"/>
              <a:gd name="connsiteX5" fmla="*/ 1375581 w 1545355"/>
              <a:gd name="connsiteY5" fmla="*/ 460283 h 598100"/>
              <a:gd name="connsiteX6" fmla="*/ 170322 w 1545355"/>
              <a:gd name="connsiteY6" fmla="*/ 443992 h 598100"/>
              <a:gd name="connsiteX7" fmla="*/ 0 w 1545355"/>
              <a:gd name="connsiteY7" fmla="*/ 0 h 598100"/>
              <a:gd name="connsiteX0" fmla="*/ 0 w 1545355"/>
              <a:gd name="connsiteY0" fmla="*/ 0 h 598100"/>
              <a:gd name="connsiteX1" fmla="*/ 1294282 w 1545355"/>
              <a:gd name="connsiteY1" fmla="*/ 217772 h 598100"/>
              <a:gd name="connsiteX2" fmla="*/ 1235024 w 1545355"/>
              <a:gd name="connsiteY2" fmla="*/ 74367 h 598100"/>
              <a:gd name="connsiteX3" fmla="*/ 1545355 w 1545355"/>
              <a:gd name="connsiteY3" fmla="*/ 362499 h 598100"/>
              <a:gd name="connsiteX4" fmla="*/ 1414466 w 1545355"/>
              <a:gd name="connsiteY4" fmla="*/ 598100 h 598100"/>
              <a:gd name="connsiteX5" fmla="*/ 1375581 w 1545355"/>
              <a:gd name="connsiteY5" fmla="*/ 460283 h 598100"/>
              <a:gd name="connsiteX6" fmla="*/ 170322 w 1545355"/>
              <a:gd name="connsiteY6" fmla="*/ 443992 h 598100"/>
              <a:gd name="connsiteX7" fmla="*/ 0 w 1545355"/>
              <a:gd name="connsiteY7" fmla="*/ 0 h 598100"/>
              <a:gd name="connsiteX0" fmla="*/ 0 w 1563683"/>
              <a:gd name="connsiteY0" fmla="*/ 0 h 598100"/>
              <a:gd name="connsiteX1" fmla="*/ 1294282 w 1563683"/>
              <a:gd name="connsiteY1" fmla="*/ 217772 h 598100"/>
              <a:gd name="connsiteX2" fmla="*/ 1235024 w 1563683"/>
              <a:gd name="connsiteY2" fmla="*/ 74367 h 598100"/>
              <a:gd name="connsiteX3" fmla="*/ 1563683 w 1563683"/>
              <a:gd name="connsiteY3" fmla="*/ 354618 h 598100"/>
              <a:gd name="connsiteX4" fmla="*/ 1414466 w 1563683"/>
              <a:gd name="connsiteY4" fmla="*/ 598100 h 598100"/>
              <a:gd name="connsiteX5" fmla="*/ 1375581 w 1563683"/>
              <a:gd name="connsiteY5" fmla="*/ 460283 h 598100"/>
              <a:gd name="connsiteX6" fmla="*/ 170322 w 1563683"/>
              <a:gd name="connsiteY6" fmla="*/ 443992 h 598100"/>
              <a:gd name="connsiteX7" fmla="*/ 0 w 1563683"/>
              <a:gd name="connsiteY7" fmla="*/ 0 h 598100"/>
              <a:gd name="connsiteX0" fmla="*/ 0 w 1583815"/>
              <a:gd name="connsiteY0" fmla="*/ 0 h 598100"/>
              <a:gd name="connsiteX1" fmla="*/ 1294282 w 1583815"/>
              <a:gd name="connsiteY1" fmla="*/ 217772 h 598100"/>
              <a:gd name="connsiteX2" fmla="*/ 1235024 w 1583815"/>
              <a:gd name="connsiteY2" fmla="*/ 74367 h 598100"/>
              <a:gd name="connsiteX3" fmla="*/ 1583815 w 1583815"/>
              <a:gd name="connsiteY3" fmla="*/ 393014 h 598100"/>
              <a:gd name="connsiteX4" fmla="*/ 1414466 w 1583815"/>
              <a:gd name="connsiteY4" fmla="*/ 598100 h 598100"/>
              <a:gd name="connsiteX5" fmla="*/ 1375581 w 1583815"/>
              <a:gd name="connsiteY5" fmla="*/ 460283 h 598100"/>
              <a:gd name="connsiteX6" fmla="*/ 170322 w 1583815"/>
              <a:gd name="connsiteY6" fmla="*/ 443992 h 598100"/>
              <a:gd name="connsiteX7" fmla="*/ 0 w 1583815"/>
              <a:gd name="connsiteY7" fmla="*/ 0 h 598100"/>
              <a:gd name="connsiteX0" fmla="*/ 0 w 1583815"/>
              <a:gd name="connsiteY0" fmla="*/ 0 h 598100"/>
              <a:gd name="connsiteX1" fmla="*/ 1294282 w 1583815"/>
              <a:gd name="connsiteY1" fmla="*/ 217772 h 598100"/>
              <a:gd name="connsiteX2" fmla="*/ 1235024 w 1583815"/>
              <a:gd name="connsiteY2" fmla="*/ 74367 h 598100"/>
              <a:gd name="connsiteX3" fmla="*/ 1583815 w 1583815"/>
              <a:gd name="connsiteY3" fmla="*/ 393014 h 598100"/>
              <a:gd name="connsiteX4" fmla="*/ 1414466 w 1583815"/>
              <a:gd name="connsiteY4" fmla="*/ 598100 h 598100"/>
              <a:gd name="connsiteX5" fmla="*/ 1367273 w 1583815"/>
              <a:gd name="connsiteY5" fmla="*/ 449379 h 598100"/>
              <a:gd name="connsiteX6" fmla="*/ 170322 w 1583815"/>
              <a:gd name="connsiteY6" fmla="*/ 443992 h 598100"/>
              <a:gd name="connsiteX7" fmla="*/ 0 w 1583815"/>
              <a:gd name="connsiteY7" fmla="*/ 0 h 598100"/>
              <a:gd name="connsiteX0" fmla="*/ 0 w 1583815"/>
              <a:gd name="connsiteY0" fmla="*/ 0 h 598100"/>
              <a:gd name="connsiteX1" fmla="*/ 1312377 w 1583815"/>
              <a:gd name="connsiteY1" fmla="*/ 251754 h 598100"/>
              <a:gd name="connsiteX2" fmla="*/ 1235024 w 1583815"/>
              <a:gd name="connsiteY2" fmla="*/ 74367 h 598100"/>
              <a:gd name="connsiteX3" fmla="*/ 1583815 w 1583815"/>
              <a:gd name="connsiteY3" fmla="*/ 393014 h 598100"/>
              <a:gd name="connsiteX4" fmla="*/ 1414466 w 1583815"/>
              <a:gd name="connsiteY4" fmla="*/ 598100 h 598100"/>
              <a:gd name="connsiteX5" fmla="*/ 1367273 w 1583815"/>
              <a:gd name="connsiteY5" fmla="*/ 449379 h 598100"/>
              <a:gd name="connsiteX6" fmla="*/ 170322 w 1583815"/>
              <a:gd name="connsiteY6" fmla="*/ 443992 h 598100"/>
              <a:gd name="connsiteX7" fmla="*/ 0 w 1583815"/>
              <a:gd name="connsiteY7" fmla="*/ 0 h 598100"/>
              <a:gd name="connsiteX0" fmla="*/ 0 w 1583374"/>
              <a:gd name="connsiteY0" fmla="*/ 0 h 598100"/>
              <a:gd name="connsiteX1" fmla="*/ 1312377 w 1583374"/>
              <a:gd name="connsiteY1" fmla="*/ 251754 h 598100"/>
              <a:gd name="connsiteX2" fmla="*/ 1235024 w 1583374"/>
              <a:gd name="connsiteY2" fmla="*/ 74367 h 598100"/>
              <a:gd name="connsiteX3" fmla="*/ 1583374 w 1583374"/>
              <a:gd name="connsiteY3" fmla="*/ 375802 h 598100"/>
              <a:gd name="connsiteX4" fmla="*/ 1414466 w 1583374"/>
              <a:gd name="connsiteY4" fmla="*/ 598100 h 598100"/>
              <a:gd name="connsiteX5" fmla="*/ 1367273 w 1583374"/>
              <a:gd name="connsiteY5" fmla="*/ 449379 h 598100"/>
              <a:gd name="connsiteX6" fmla="*/ 170322 w 1583374"/>
              <a:gd name="connsiteY6" fmla="*/ 443992 h 598100"/>
              <a:gd name="connsiteX7" fmla="*/ 0 w 1583374"/>
              <a:gd name="connsiteY7" fmla="*/ 0 h 598100"/>
              <a:gd name="connsiteX0" fmla="*/ 0 w 1583374"/>
              <a:gd name="connsiteY0" fmla="*/ 0 h 598100"/>
              <a:gd name="connsiteX1" fmla="*/ 1302713 w 1583374"/>
              <a:gd name="connsiteY1" fmla="*/ 245469 h 598100"/>
              <a:gd name="connsiteX2" fmla="*/ 1235024 w 1583374"/>
              <a:gd name="connsiteY2" fmla="*/ 74367 h 598100"/>
              <a:gd name="connsiteX3" fmla="*/ 1583374 w 1583374"/>
              <a:gd name="connsiteY3" fmla="*/ 375802 h 598100"/>
              <a:gd name="connsiteX4" fmla="*/ 1414466 w 1583374"/>
              <a:gd name="connsiteY4" fmla="*/ 598100 h 598100"/>
              <a:gd name="connsiteX5" fmla="*/ 1367273 w 1583374"/>
              <a:gd name="connsiteY5" fmla="*/ 449379 h 598100"/>
              <a:gd name="connsiteX6" fmla="*/ 170322 w 1583374"/>
              <a:gd name="connsiteY6" fmla="*/ 443992 h 598100"/>
              <a:gd name="connsiteX7" fmla="*/ 0 w 1583374"/>
              <a:gd name="connsiteY7" fmla="*/ 0 h 598100"/>
              <a:gd name="connsiteX0" fmla="*/ 0 w 1583374"/>
              <a:gd name="connsiteY0" fmla="*/ 0 h 598100"/>
              <a:gd name="connsiteX1" fmla="*/ 1294313 w 1583374"/>
              <a:gd name="connsiteY1" fmla="*/ 242121 h 598100"/>
              <a:gd name="connsiteX2" fmla="*/ 1235024 w 1583374"/>
              <a:gd name="connsiteY2" fmla="*/ 74367 h 598100"/>
              <a:gd name="connsiteX3" fmla="*/ 1583374 w 1583374"/>
              <a:gd name="connsiteY3" fmla="*/ 375802 h 598100"/>
              <a:gd name="connsiteX4" fmla="*/ 1414466 w 1583374"/>
              <a:gd name="connsiteY4" fmla="*/ 598100 h 598100"/>
              <a:gd name="connsiteX5" fmla="*/ 1367273 w 1583374"/>
              <a:gd name="connsiteY5" fmla="*/ 449379 h 598100"/>
              <a:gd name="connsiteX6" fmla="*/ 170322 w 1583374"/>
              <a:gd name="connsiteY6" fmla="*/ 443992 h 598100"/>
              <a:gd name="connsiteX7" fmla="*/ 0 w 1583374"/>
              <a:gd name="connsiteY7" fmla="*/ 0 h 598100"/>
              <a:gd name="connsiteX0" fmla="*/ 0 w 1583374"/>
              <a:gd name="connsiteY0" fmla="*/ 0 h 734687"/>
              <a:gd name="connsiteX1" fmla="*/ 1294313 w 1583374"/>
              <a:gd name="connsiteY1" fmla="*/ 242121 h 734687"/>
              <a:gd name="connsiteX2" fmla="*/ 1235024 w 1583374"/>
              <a:gd name="connsiteY2" fmla="*/ 74367 h 734687"/>
              <a:gd name="connsiteX3" fmla="*/ 1583374 w 1583374"/>
              <a:gd name="connsiteY3" fmla="*/ 375802 h 734687"/>
              <a:gd name="connsiteX4" fmla="*/ 1473204 w 1583374"/>
              <a:gd name="connsiteY4" fmla="*/ 734687 h 734687"/>
              <a:gd name="connsiteX5" fmla="*/ 1367273 w 1583374"/>
              <a:gd name="connsiteY5" fmla="*/ 449379 h 734687"/>
              <a:gd name="connsiteX6" fmla="*/ 170322 w 1583374"/>
              <a:gd name="connsiteY6" fmla="*/ 443992 h 734687"/>
              <a:gd name="connsiteX7" fmla="*/ 0 w 1583374"/>
              <a:gd name="connsiteY7" fmla="*/ 0 h 734687"/>
              <a:gd name="connsiteX0" fmla="*/ 0 w 1638732"/>
              <a:gd name="connsiteY0" fmla="*/ 0 h 734687"/>
              <a:gd name="connsiteX1" fmla="*/ 1294313 w 1638732"/>
              <a:gd name="connsiteY1" fmla="*/ 242121 h 734687"/>
              <a:gd name="connsiteX2" fmla="*/ 1235024 w 1638732"/>
              <a:gd name="connsiteY2" fmla="*/ 74367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367273 w 1638732"/>
              <a:gd name="connsiteY5" fmla="*/ 449379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294313 w 1638732"/>
              <a:gd name="connsiteY1" fmla="*/ 242121 h 734687"/>
              <a:gd name="connsiteX2" fmla="*/ 1235024 w 1638732"/>
              <a:gd name="connsiteY2" fmla="*/ 74367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7282 w 1638732"/>
              <a:gd name="connsiteY5" fmla="*/ 62158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235024 w 1638732"/>
              <a:gd name="connsiteY2" fmla="*/ 74367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7282 w 1638732"/>
              <a:gd name="connsiteY5" fmla="*/ 62158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335356 w 1638732"/>
              <a:gd name="connsiteY2" fmla="*/ 298268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7282 w 1638732"/>
              <a:gd name="connsiteY5" fmla="*/ 62158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320194 w 1638732"/>
              <a:gd name="connsiteY2" fmla="*/ 272419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7282 w 1638732"/>
              <a:gd name="connsiteY5" fmla="*/ 62158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320194 w 1638732"/>
              <a:gd name="connsiteY2" fmla="*/ 272419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15768 w 1638732"/>
              <a:gd name="connsiteY5" fmla="*/ 590374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63808 w 1638732"/>
              <a:gd name="connsiteY1" fmla="*/ 394315 h 734687"/>
              <a:gd name="connsiteX2" fmla="*/ 1320194 w 1638732"/>
              <a:gd name="connsiteY2" fmla="*/ 272419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9228 w 1638732"/>
              <a:gd name="connsiteY5" fmla="*/ 616701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38732"/>
              <a:gd name="connsiteY0" fmla="*/ 0 h 734687"/>
              <a:gd name="connsiteX1" fmla="*/ 1372619 w 1638732"/>
              <a:gd name="connsiteY1" fmla="*/ 414803 h 734687"/>
              <a:gd name="connsiteX2" fmla="*/ 1320194 w 1638732"/>
              <a:gd name="connsiteY2" fmla="*/ 272419 h 734687"/>
              <a:gd name="connsiteX3" fmla="*/ 1638732 w 1638732"/>
              <a:gd name="connsiteY3" fmla="*/ 542167 h 734687"/>
              <a:gd name="connsiteX4" fmla="*/ 1473204 w 1638732"/>
              <a:gd name="connsiteY4" fmla="*/ 734687 h 734687"/>
              <a:gd name="connsiteX5" fmla="*/ 1439228 w 1638732"/>
              <a:gd name="connsiteY5" fmla="*/ 616701 h 734687"/>
              <a:gd name="connsiteX6" fmla="*/ 170322 w 1638732"/>
              <a:gd name="connsiteY6" fmla="*/ 443992 h 734687"/>
              <a:gd name="connsiteX7" fmla="*/ 0 w 1638732"/>
              <a:gd name="connsiteY7" fmla="*/ 0 h 734687"/>
              <a:gd name="connsiteX0" fmla="*/ 0 w 1622135"/>
              <a:gd name="connsiteY0" fmla="*/ 0 h 734687"/>
              <a:gd name="connsiteX1" fmla="*/ 1372619 w 1622135"/>
              <a:gd name="connsiteY1" fmla="*/ 414803 h 734687"/>
              <a:gd name="connsiteX2" fmla="*/ 1320194 w 1622135"/>
              <a:gd name="connsiteY2" fmla="*/ 272419 h 734687"/>
              <a:gd name="connsiteX3" fmla="*/ 1622135 w 1622135"/>
              <a:gd name="connsiteY3" fmla="*/ 541212 h 734687"/>
              <a:gd name="connsiteX4" fmla="*/ 1473204 w 1622135"/>
              <a:gd name="connsiteY4" fmla="*/ 734687 h 734687"/>
              <a:gd name="connsiteX5" fmla="*/ 1439228 w 1622135"/>
              <a:gd name="connsiteY5" fmla="*/ 616701 h 734687"/>
              <a:gd name="connsiteX6" fmla="*/ 170322 w 1622135"/>
              <a:gd name="connsiteY6" fmla="*/ 443992 h 734687"/>
              <a:gd name="connsiteX7" fmla="*/ 0 w 1622135"/>
              <a:gd name="connsiteY7" fmla="*/ 0 h 73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135" h="734687">
                <a:moveTo>
                  <a:pt x="0" y="0"/>
                </a:moveTo>
                <a:lnTo>
                  <a:pt x="1372619" y="414803"/>
                </a:lnTo>
                <a:lnTo>
                  <a:pt x="1320194" y="272419"/>
                </a:lnTo>
                <a:lnTo>
                  <a:pt x="1622135" y="541212"/>
                </a:lnTo>
                <a:lnTo>
                  <a:pt x="1473204" y="734687"/>
                </a:lnTo>
                <a:lnTo>
                  <a:pt x="1439228" y="616701"/>
                </a:lnTo>
                <a:lnTo>
                  <a:pt x="170322" y="4439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3" name="Group 36"/>
          <p:cNvGrpSpPr/>
          <p:nvPr/>
        </p:nvGrpSpPr>
        <p:grpSpPr>
          <a:xfrm>
            <a:off x="2921036" y="4230375"/>
            <a:ext cx="3305058" cy="1966276"/>
            <a:chOff x="2921036" y="4230375"/>
            <a:chExt cx="3305058" cy="1966276"/>
          </a:xfrm>
        </p:grpSpPr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5943975" y="5729875"/>
              <a:ext cx="282119" cy="466776"/>
            </a:xfrm>
            <a:custGeom>
              <a:avLst/>
              <a:gdLst>
                <a:gd name="T0" fmla="*/ 111 w 165"/>
                <a:gd name="T1" fmla="*/ 0 h 273"/>
                <a:gd name="T2" fmla="*/ 165 w 165"/>
                <a:gd name="T3" fmla="*/ 0 h 273"/>
                <a:gd name="T4" fmla="*/ 55 w 165"/>
                <a:gd name="T5" fmla="*/ 273 h 273"/>
                <a:gd name="T6" fmla="*/ 0 w 165"/>
                <a:gd name="T7" fmla="*/ 273 h 273"/>
                <a:gd name="T8" fmla="*/ 111 w 165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73">
                  <a:moveTo>
                    <a:pt x="111" y="0"/>
                  </a:moveTo>
                  <a:lnTo>
                    <a:pt x="165" y="0"/>
                  </a:lnTo>
                  <a:lnTo>
                    <a:pt x="55" y="273"/>
                  </a:lnTo>
                  <a:lnTo>
                    <a:pt x="0" y="27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921036" y="5801686"/>
              <a:ext cx="482165" cy="394965"/>
            </a:xfrm>
            <a:custGeom>
              <a:avLst/>
              <a:gdLst>
                <a:gd name="T0" fmla="*/ 228 w 282"/>
                <a:gd name="T1" fmla="*/ 0 h 231"/>
                <a:gd name="T2" fmla="*/ 282 w 282"/>
                <a:gd name="T3" fmla="*/ 0 h 231"/>
                <a:gd name="T4" fmla="*/ 54 w 282"/>
                <a:gd name="T5" fmla="*/ 231 h 231"/>
                <a:gd name="T6" fmla="*/ 0 w 282"/>
                <a:gd name="T7" fmla="*/ 231 h 231"/>
                <a:gd name="T8" fmla="*/ 228 w 282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31">
                  <a:moveTo>
                    <a:pt x="228" y="0"/>
                  </a:moveTo>
                  <a:lnTo>
                    <a:pt x="282" y="0"/>
                  </a:lnTo>
                  <a:lnTo>
                    <a:pt x="54" y="231"/>
                  </a:lnTo>
                  <a:lnTo>
                    <a:pt x="0" y="23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36" name="Group 20"/>
            <p:cNvGrpSpPr/>
            <p:nvPr/>
          </p:nvGrpSpPr>
          <p:grpSpPr>
            <a:xfrm>
              <a:off x="3092017" y="4230375"/>
              <a:ext cx="3019519" cy="1793586"/>
              <a:chOff x="1785938" y="4437063"/>
              <a:chExt cx="2803525" cy="1665287"/>
            </a:xfrm>
            <a:solidFill>
              <a:schemeClr val="tx1">
                <a:lumMod val="75000"/>
                <a:lumOff val="25000"/>
              </a:schemeClr>
            </a:solidFill>
            <a:effectLst>
              <a:outerShdw dir="13500000" sy="23000" kx="1200000" algn="br" rotWithShape="0">
                <a:prstClr val="black">
                  <a:alpha val="12000"/>
                </a:prstClr>
              </a:outerShdw>
            </a:effectLst>
          </p:grpSpPr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1785938" y="4437063"/>
                <a:ext cx="2803525" cy="1665287"/>
              </a:xfrm>
              <a:custGeom>
                <a:avLst/>
                <a:gdLst>
                  <a:gd name="T0" fmla="*/ 0 w 1766"/>
                  <a:gd name="T1" fmla="*/ 0 h 1049"/>
                  <a:gd name="T2" fmla="*/ 1766 w 1766"/>
                  <a:gd name="T3" fmla="*/ 0 h 1049"/>
                  <a:gd name="T4" fmla="*/ 1766 w 1766"/>
                  <a:gd name="T5" fmla="*/ 1049 h 1049"/>
                  <a:gd name="T6" fmla="*/ 1711 w 1766"/>
                  <a:gd name="T7" fmla="*/ 1049 h 1049"/>
                  <a:gd name="T8" fmla="*/ 1711 w 1766"/>
                  <a:gd name="T9" fmla="*/ 55 h 1049"/>
                  <a:gd name="T10" fmla="*/ 54 w 1766"/>
                  <a:gd name="T11" fmla="*/ 55 h 1049"/>
                  <a:gd name="T12" fmla="*/ 54 w 1766"/>
                  <a:gd name="T13" fmla="*/ 1049 h 1049"/>
                  <a:gd name="T14" fmla="*/ 0 w 1766"/>
                  <a:gd name="T15" fmla="*/ 1049 h 1049"/>
                  <a:gd name="T16" fmla="*/ 0 w 1766"/>
                  <a:gd name="T17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6" h="1049">
                    <a:moveTo>
                      <a:pt x="0" y="0"/>
                    </a:moveTo>
                    <a:lnTo>
                      <a:pt x="1766" y="0"/>
                    </a:lnTo>
                    <a:lnTo>
                      <a:pt x="1766" y="1049"/>
                    </a:lnTo>
                    <a:lnTo>
                      <a:pt x="1711" y="1049"/>
                    </a:lnTo>
                    <a:lnTo>
                      <a:pt x="1711" y="55"/>
                    </a:lnTo>
                    <a:lnTo>
                      <a:pt x="54" y="55"/>
                    </a:lnTo>
                    <a:lnTo>
                      <a:pt x="54" y="1049"/>
                    </a:lnTo>
                    <a:lnTo>
                      <a:pt x="0" y="10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1849438" y="4498975"/>
                <a:ext cx="2695575" cy="72231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37" name="TextBox 25"/>
            <p:cNvSpPr txBox="1"/>
            <p:nvPr/>
          </p:nvSpPr>
          <p:spPr>
            <a:xfrm>
              <a:off x="3065105" y="4238092"/>
              <a:ext cx="301951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Investigación </a:t>
              </a:r>
              <a:r>
                <a:rPr lang="es-ES" sz="17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histórica, </a:t>
              </a:r>
              <a:r>
                <a:rPr lang="es-ES" sz="17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exploratoria, documental y de campo</a:t>
              </a:r>
              <a:r>
                <a:rPr lang="es-ES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IN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7"/>
          <p:cNvGrpSpPr/>
          <p:nvPr/>
        </p:nvGrpSpPr>
        <p:grpSpPr>
          <a:xfrm>
            <a:off x="4971365" y="2892304"/>
            <a:ext cx="2058981" cy="1180724"/>
            <a:chOff x="4971365" y="2892304"/>
            <a:chExt cx="2058981" cy="1180724"/>
          </a:xfrm>
        </p:grpSpPr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6835267" y="3792650"/>
              <a:ext cx="168924" cy="280378"/>
            </a:xfrm>
            <a:custGeom>
              <a:avLst/>
              <a:gdLst>
                <a:gd name="T0" fmla="*/ 66 w 97"/>
                <a:gd name="T1" fmla="*/ 0 h 161"/>
                <a:gd name="T2" fmla="*/ 97 w 97"/>
                <a:gd name="T3" fmla="*/ 0 h 161"/>
                <a:gd name="T4" fmla="*/ 32 w 97"/>
                <a:gd name="T5" fmla="*/ 161 h 161"/>
                <a:gd name="T6" fmla="*/ 0 w 97"/>
                <a:gd name="T7" fmla="*/ 161 h 161"/>
                <a:gd name="T8" fmla="*/ 66 w 9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61">
                  <a:moveTo>
                    <a:pt x="66" y="0"/>
                  </a:moveTo>
                  <a:lnTo>
                    <a:pt x="97" y="0"/>
                  </a:lnTo>
                  <a:lnTo>
                    <a:pt x="32" y="161"/>
                  </a:lnTo>
                  <a:lnTo>
                    <a:pt x="0" y="16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5020643" y="3834446"/>
              <a:ext cx="290828" cy="238582"/>
            </a:xfrm>
            <a:custGeom>
              <a:avLst/>
              <a:gdLst>
                <a:gd name="T0" fmla="*/ 134 w 167"/>
                <a:gd name="T1" fmla="*/ 0 h 137"/>
                <a:gd name="T2" fmla="*/ 167 w 167"/>
                <a:gd name="T3" fmla="*/ 0 h 137"/>
                <a:gd name="T4" fmla="*/ 33 w 167"/>
                <a:gd name="T5" fmla="*/ 137 h 137"/>
                <a:gd name="T6" fmla="*/ 0 w 167"/>
                <a:gd name="T7" fmla="*/ 137 h 137"/>
                <a:gd name="T8" fmla="*/ 134 w 167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37">
                  <a:moveTo>
                    <a:pt x="134" y="0"/>
                  </a:moveTo>
                  <a:lnTo>
                    <a:pt x="167" y="0"/>
                  </a:lnTo>
                  <a:lnTo>
                    <a:pt x="33" y="137"/>
                  </a:lnTo>
                  <a:lnTo>
                    <a:pt x="0" y="1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44" name="Group 21"/>
            <p:cNvGrpSpPr/>
            <p:nvPr/>
          </p:nvGrpSpPr>
          <p:grpSpPr>
            <a:xfrm>
              <a:off x="5125131" y="2892304"/>
              <a:ext cx="1809400" cy="1074494"/>
              <a:chOff x="3711576" y="3146425"/>
              <a:chExt cx="1649413" cy="979487"/>
            </a:xfrm>
            <a:solidFill>
              <a:schemeClr val="tx1">
                <a:lumMod val="75000"/>
                <a:lumOff val="25000"/>
              </a:schemeClr>
            </a:solidFill>
            <a:effectLst>
              <a:outerShdw dir="13500000" sy="23000" kx="1200000" algn="br" rotWithShape="0">
                <a:prstClr val="black">
                  <a:alpha val="12000"/>
                </a:prstClr>
              </a:outerShdw>
            </a:effectLst>
          </p:grpSpPr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3711576" y="3146425"/>
                <a:ext cx="1649413" cy="979487"/>
              </a:xfrm>
              <a:custGeom>
                <a:avLst/>
                <a:gdLst>
                  <a:gd name="T0" fmla="*/ 0 w 1039"/>
                  <a:gd name="T1" fmla="*/ 0 h 617"/>
                  <a:gd name="T2" fmla="*/ 1039 w 1039"/>
                  <a:gd name="T3" fmla="*/ 0 h 617"/>
                  <a:gd name="T4" fmla="*/ 1039 w 1039"/>
                  <a:gd name="T5" fmla="*/ 617 h 617"/>
                  <a:gd name="T6" fmla="*/ 1008 w 1039"/>
                  <a:gd name="T7" fmla="*/ 617 h 617"/>
                  <a:gd name="T8" fmla="*/ 1008 w 1039"/>
                  <a:gd name="T9" fmla="*/ 33 h 617"/>
                  <a:gd name="T10" fmla="*/ 32 w 1039"/>
                  <a:gd name="T11" fmla="*/ 33 h 617"/>
                  <a:gd name="T12" fmla="*/ 32 w 1039"/>
                  <a:gd name="T13" fmla="*/ 617 h 617"/>
                  <a:gd name="T14" fmla="*/ 0 w 1039"/>
                  <a:gd name="T15" fmla="*/ 617 h 617"/>
                  <a:gd name="T16" fmla="*/ 0 w 1039"/>
                  <a:gd name="T17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9" h="617">
                    <a:moveTo>
                      <a:pt x="0" y="0"/>
                    </a:moveTo>
                    <a:lnTo>
                      <a:pt x="1039" y="0"/>
                    </a:lnTo>
                    <a:lnTo>
                      <a:pt x="1039" y="617"/>
                    </a:lnTo>
                    <a:lnTo>
                      <a:pt x="1008" y="617"/>
                    </a:lnTo>
                    <a:lnTo>
                      <a:pt x="1008" y="33"/>
                    </a:lnTo>
                    <a:lnTo>
                      <a:pt x="32" y="33"/>
                    </a:lnTo>
                    <a:lnTo>
                      <a:pt x="32" y="617"/>
                    </a:lnTo>
                    <a:lnTo>
                      <a:pt x="0" y="6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" name="Rectangle 14"/>
              <p:cNvSpPr>
                <a:spLocks noChangeArrowheads="1"/>
              </p:cNvSpPr>
              <p:nvPr/>
            </p:nvSpPr>
            <p:spPr bwMode="auto">
              <a:xfrm>
                <a:off x="3748088" y="3182938"/>
                <a:ext cx="1587500" cy="4254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45" name="TextBox 26"/>
            <p:cNvSpPr txBox="1"/>
            <p:nvPr/>
          </p:nvSpPr>
          <p:spPr>
            <a:xfrm>
              <a:off x="4971365" y="2953779"/>
              <a:ext cx="205898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IN" sz="1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Enfoques </a:t>
              </a:r>
              <a:r>
                <a:rPr lang="en-IN" sz="1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cualitativo y cuantitativo</a:t>
              </a:r>
            </a:p>
          </p:txBody>
        </p:sp>
      </p:grpSp>
      <p:grpSp>
        <p:nvGrpSpPr>
          <p:cNvPr id="48" name="Group 38"/>
          <p:cNvGrpSpPr/>
          <p:nvPr/>
        </p:nvGrpSpPr>
        <p:grpSpPr>
          <a:xfrm>
            <a:off x="6260579" y="2000480"/>
            <a:ext cx="1245160" cy="741871"/>
            <a:chOff x="6260579" y="2000480"/>
            <a:chExt cx="1245160" cy="741871"/>
          </a:xfrm>
        </p:grpSpPr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7399508" y="2564720"/>
              <a:ext cx="106231" cy="177631"/>
            </a:xfrm>
            <a:custGeom>
              <a:avLst/>
              <a:gdLst>
                <a:gd name="T0" fmla="*/ 41 w 61"/>
                <a:gd name="T1" fmla="*/ 0 h 102"/>
                <a:gd name="T2" fmla="*/ 61 w 61"/>
                <a:gd name="T3" fmla="*/ 0 h 102"/>
                <a:gd name="T4" fmla="*/ 20 w 61"/>
                <a:gd name="T5" fmla="*/ 102 h 102"/>
                <a:gd name="T6" fmla="*/ 0 w 61"/>
                <a:gd name="T7" fmla="*/ 102 h 102"/>
                <a:gd name="T8" fmla="*/ 41 w 61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2">
                  <a:moveTo>
                    <a:pt x="41" y="0"/>
                  </a:moveTo>
                  <a:lnTo>
                    <a:pt x="61" y="0"/>
                  </a:lnTo>
                  <a:lnTo>
                    <a:pt x="20" y="102"/>
                  </a:lnTo>
                  <a:lnTo>
                    <a:pt x="0" y="10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6260579" y="2594324"/>
              <a:ext cx="179373" cy="148025"/>
            </a:xfrm>
            <a:custGeom>
              <a:avLst/>
              <a:gdLst>
                <a:gd name="T0" fmla="*/ 84 w 103"/>
                <a:gd name="T1" fmla="*/ 0 h 85"/>
                <a:gd name="T2" fmla="*/ 103 w 103"/>
                <a:gd name="T3" fmla="*/ 0 h 85"/>
                <a:gd name="T4" fmla="*/ 19 w 103"/>
                <a:gd name="T5" fmla="*/ 85 h 85"/>
                <a:gd name="T6" fmla="*/ 0 w 103"/>
                <a:gd name="T7" fmla="*/ 85 h 85"/>
                <a:gd name="T8" fmla="*/ 84 w 10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85">
                  <a:moveTo>
                    <a:pt x="84" y="0"/>
                  </a:moveTo>
                  <a:lnTo>
                    <a:pt x="103" y="0"/>
                  </a:lnTo>
                  <a:lnTo>
                    <a:pt x="19" y="85"/>
                  </a:lnTo>
                  <a:lnTo>
                    <a:pt x="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51" name="Group 22"/>
            <p:cNvGrpSpPr/>
            <p:nvPr/>
          </p:nvGrpSpPr>
          <p:grpSpPr>
            <a:xfrm>
              <a:off x="6323272" y="2000480"/>
              <a:ext cx="1138929" cy="675695"/>
              <a:chOff x="4767263" y="2420938"/>
              <a:chExt cx="1038225" cy="615950"/>
            </a:xfrm>
            <a:solidFill>
              <a:schemeClr val="tx1">
                <a:lumMod val="75000"/>
                <a:lumOff val="25000"/>
              </a:schemeClr>
            </a:solidFill>
            <a:effectLst>
              <a:outerShdw dir="13500000" sy="23000" kx="1200000" algn="br" rotWithShape="0">
                <a:prstClr val="black">
                  <a:alpha val="12000"/>
                </a:prstClr>
              </a:outerShdw>
            </a:effectLst>
          </p:grpSpPr>
          <p:sp>
            <p:nvSpPr>
              <p:cNvPr id="53" name="Freeform 17"/>
              <p:cNvSpPr>
                <a:spLocks/>
              </p:cNvSpPr>
              <p:nvPr/>
            </p:nvSpPr>
            <p:spPr bwMode="auto">
              <a:xfrm>
                <a:off x="4767263" y="2420938"/>
                <a:ext cx="1038225" cy="615950"/>
              </a:xfrm>
              <a:custGeom>
                <a:avLst/>
                <a:gdLst>
                  <a:gd name="T0" fmla="*/ 0 w 654"/>
                  <a:gd name="T1" fmla="*/ 0 h 388"/>
                  <a:gd name="T2" fmla="*/ 654 w 654"/>
                  <a:gd name="T3" fmla="*/ 0 h 388"/>
                  <a:gd name="T4" fmla="*/ 654 w 654"/>
                  <a:gd name="T5" fmla="*/ 388 h 388"/>
                  <a:gd name="T6" fmla="*/ 633 w 654"/>
                  <a:gd name="T7" fmla="*/ 388 h 388"/>
                  <a:gd name="T8" fmla="*/ 633 w 654"/>
                  <a:gd name="T9" fmla="*/ 21 h 388"/>
                  <a:gd name="T10" fmla="*/ 21 w 654"/>
                  <a:gd name="T11" fmla="*/ 21 h 388"/>
                  <a:gd name="T12" fmla="*/ 21 w 654"/>
                  <a:gd name="T13" fmla="*/ 388 h 388"/>
                  <a:gd name="T14" fmla="*/ 0 w 654"/>
                  <a:gd name="T15" fmla="*/ 388 h 388"/>
                  <a:gd name="T16" fmla="*/ 0 w 654"/>
                  <a:gd name="T1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4" h="388">
                    <a:moveTo>
                      <a:pt x="0" y="0"/>
                    </a:moveTo>
                    <a:lnTo>
                      <a:pt x="654" y="0"/>
                    </a:lnTo>
                    <a:lnTo>
                      <a:pt x="654" y="388"/>
                    </a:lnTo>
                    <a:lnTo>
                      <a:pt x="633" y="388"/>
                    </a:lnTo>
                    <a:lnTo>
                      <a:pt x="633" y="21"/>
                    </a:lnTo>
                    <a:lnTo>
                      <a:pt x="21" y="21"/>
                    </a:lnTo>
                    <a:lnTo>
                      <a:pt x="21" y="388"/>
                    </a:lnTo>
                    <a:lnTo>
                      <a:pt x="0" y="3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4791076" y="2443163"/>
                <a:ext cx="998538" cy="26828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2" name="TextBox 27"/>
            <p:cNvSpPr txBox="1"/>
            <p:nvPr/>
          </p:nvSpPr>
          <p:spPr>
            <a:xfrm>
              <a:off x="6359955" y="2017670"/>
              <a:ext cx="1008610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baseline="-30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Observación</a:t>
              </a:r>
              <a:endParaRPr lang="en-IN" sz="1600" b="1" baseline="-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48"/>
          <p:cNvGrpSpPr/>
          <p:nvPr/>
        </p:nvGrpSpPr>
        <p:grpSpPr>
          <a:xfrm>
            <a:off x="7237412" y="1295400"/>
            <a:ext cx="662779" cy="433978"/>
            <a:chOff x="5020643" y="2892304"/>
            <a:chExt cx="1983548" cy="118072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6835267" y="3792650"/>
              <a:ext cx="168924" cy="280378"/>
            </a:xfrm>
            <a:custGeom>
              <a:avLst/>
              <a:gdLst>
                <a:gd name="T0" fmla="*/ 66 w 97"/>
                <a:gd name="T1" fmla="*/ 0 h 161"/>
                <a:gd name="T2" fmla="*/ 97 w 97"/>
                <a:gd name="T3" fmla="*/ 0 h 161"/>
                <a:gd name="T4" fmla="*/ 32 w 97"/>
                <a:gd name="T5" fmla="*/ 161 h 161"/>
                <a:gd name="T6" fmla="*/ 0 w 97"/>
                <a:gd name="T7" fmla="*/ 161 h 161"/>
                <a:gd name="T8" fmla="*/ 66 w 9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61">
                  <a:moveTo>
                    <a:pt x="66" y="0"/>
                  </a:moveTo>
                  <a:lnTo>
                    <a:pt x="97" y="0"/>
                  </a:lnTo>
                  <a:lnTo>
                    <a:pt x="32" y="161"/>
                  </a:lnTo>
                  <a:lnTo>
                    <a:pt x="0" y="16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020643" y="3834446"/>
              <a:ext cx="290828" cy="238582"/>
            </a:xfrm>
            <a:custGeom>
              <a:avLst/>
              <a:gdLst>
                <a:gd name="T0" fmla="*/ 134 w 167"/>
                <a:gd name="T1" fmla="*/ 0 h 137"/>
                <a:gd name="T2" fmla="*/ 167 w 167"/>
                <a:gd name="T3" fmla="*/ 0 h 137"/>
                <a:gd name="T4" fmla="*/ 33 w 167"/>
                <a:gd name="T5" fmla="*/ 137 h 137"/>
                <a:gd name="T6" fmla="*/ 0 w 167"/>
                <a:gd name="T7" fmla="*/ 137 h 137"/>
                <a:gd name="T8" fmla="*/ 134 w 167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37">
                  <a:moveTo>
                    <a:pt x="134" y="0"/>
                  </a:moveTo>
                  <a:lnTo>
                    <a:pt x="167" y="0"/>
                  </a:lnTo>
                  <a:lnTo>
                    <a:pt x="33" y="137"/>
                  </a:lnTo>
                  <a:lnTo>
                    <a:pt x="0" y="137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58" name="Group 51"/>
            <p:cNvGrpSpPr/>
            <p:nvPr/>
          </p:nvGrpSpPr>
          <p:grpSpPr>
            <a:xfrm>
              <a:off x="5125131" y="2892304"/>
              <a:ext cx="1809400" cy="1074494"/>
              <a:chOff x="3711576" y="3146425"/>
              <a:chExt cx="1649413" cy="979487"/>
            </a:xfrm>
            <a:grpFill/>
            <a:effectLst>
              <a:outerShdw dir="13500000" sy="23000" kx="1200000" algn="br" rotWithShape="0">
                <a:prstClr val="black">
                  <a:alpha val="12000"/>
                </a:prstClr>
              </a:outerShdw>
            </a:effectLst>
          </p:grpSpPr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3711576" y="3146425"/>
                <a:ext cx="1649413" cy="979487"/>
              </a:xfrm>
              <a:custGeom>
                <a:avLst/>
                <a:gdLst>
                  <a:gd name="T0" fmla="*/ 0 w 1039"/>
                  <a:gd name="T1" fmla="*/ 0 h 617"/>
                  <a:gd name="T2" fmla="*/ 1039 w 1039"/>
                  <a:gd name="T3" fmla="*/ 0 h 617"/>
                  <a:gd name="T4" fmla="*/ 1039 w 1039"/>
                  <a:gd name="T5" fmla="*/ 617 h 617"/>
                  <a:gd name="T6" fmla="*/ 1008 w 1039"/>
                  <a:gd name="T7" fmla="*/ 617 h 617"/>
                  <a:gd name="T8" fmla="*/ 1008 w 1039"/>
                  <a:gd name="T9" fmla="*/ 33 h 617"/>
                  <a:gd name="T10" fmla="*/ 32 w 1039"/>
                  <a:gd name="T11" fmla="*/ 33 h 617"/>
                  <a:gd name="T12" fmla="*/ 32 w 1039"/>
                  <a:gd name="T13" fmla="*/ 617 h 617"/>
                  <a:gd name="T14" fmla="*/ 0 w 1039"/>
                  <a:gd name="T15" fmla="*/ 617 h 617"/>
                  <a:gd name="T16" fmla="*/ 0 w 1039"/>
                  <a:gd name="T17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9" h="617">
                    <a:moveTo>
                      <a:pt x="0" y="0"/>
                    </a:moveTo>
                    <a:lnTo>
                      <a:pt x="1039" y="0"/>
                    </a:lnTo>
                    <a:lnTo>
                      <a:pt x="1039" y="617"/>
                    </a:lnTo>
                    <a:lnTo>
                      <a:pt x="1008" y="617"/>
                    </a:lnTo>
                    <a:lnTo>
                      <a:pt x="1008" y="33"/>
                    </a:lnTo>
                    <a:lnTo>
                      <a:pt x="32" y="33"/>
                    </a:lnTo>
                    <a:lnTo>
                      <a:pt x="32" y="617"/>
                    </a:lnTo>
                    <a:lnTo>
                      <a:pt x="0" y="6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" name="Rectangle 53"/>
              <p:cNvSpPr>
                <a:spLocks noChangeArrowheads="1"/>
              </p:cNvSpPr>
              <p:nvPr/>
            </p:nvSpPr>
            <p:spPr bwMode="auto">
              <a:xfrm>
                <a:off x="3748088" y="3182938"/>
                <a:ext cx="1587500" cy="4254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64" y="1685532"/>
            <a:ext cx="3455211" cy="2310100"/>
          </a:xfrm>
          <a:prstGeom prst="rect">
            <a:avLst/>
          </a:prstGeom>
        </p:spPr>
      </p:pic>
      <p:pic>
        <p:nvPicPr>
          <p:cNvPr id="64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n 64" descr="http://blogs.espe.edu.ec/wp-content/uploads/2013/09/LOGO-PRINCIPAL7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Rectángulo redondeado 65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es-EC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6. METODOLOGÍA</a:t>
            </a:r>
            <a:endParaRPr lang="es-EC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4209244" y="3325813"/>
            <a:ext cx="3281363" cy="774700"/>
          </a:xfrm>
          <a:custGeom>
            <a:avLst/>
            <a:gdLst>
              <a:gd name="T0" fmla="*/ 0 w 1047"/>
              <a:gd name="T1" fmla="*/ 0 h 247"/>
              <a:gd name="T2" fmla="*/ 170 w 1047"/>
              <a:gd name="T3" fmla="*/ 227 h 247"/>
              <a:gd name="T4" fmla="*/ 877 w 1047"/>
              <a:gd name="T5" fmla="*/ 227 h 247"/>
              <a:gd name="T6" fmla="*/ 1047 w 1047"/>
              <a:gd name="T7" fmla="*/ 1 h 247"/>
              <a:gd name="T8" fmla="*/ 0 w 1047"/>
              <a:gd name="T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7" h="247">
                <a:moveTo>
                  <a:pt x="0" y="0"/>
                </a:moveTo>
                <a:cubicBezTo>
                  <a:pt x="170" y="227"/>
                  <a:pt x="170" y="227"/>
                  <a:pt x="170" y="227"/>
                </a:cubicBezTo>
                <a:cubicBezTo>
                  <a:pt x="260" y="231"/>
                  <a:pt x="639" y="247"/>
                  <a:pt x="877" y="227"/>
                </a:cubicBezTo>
                <a:cubicBezTo>
                  <a:pt x="1047" y="1"/>
                  <a:pt x="1047" y="1"/>
                  <a:pt x="1047" y="1"/>
                </a:cubicBezTo>
                <a:cubicBezTo>
                  <a:pt x="745" y="37"/>
                  <a:pt x="75" y="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2644" y="4037013"/>
            <a:ext cx="2214563" cy="655638"/>
          </a:xfrm>
          <a:custGeom>
            <a:avLst/>
            <a:gdLst>
              <a:gd name="T0" fmla="*/ 0 w 707"/>
              <a:gd name="T1" fmla="*/ 0 h 209"/>
              <a:gd name="T2" fmla="*/ 136 w 707"/>
              <a:gd name="T3" fmla="*/ 181 h 209"/>
              <a:gd name="T4" fmla="*/ 569 w 707"/>
              <a:gd name="T5" fmla="*/ 185 h 209"/>
              <a:gd name="T6" fmla="*/ 707 w 707"/>
              <a:gd name="T7" fmla="*/ 0 h 209"/>
              <a:gd name="T8" fmla="*/ 0 w 707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7" h="209">
                <a:moveTo>
                  <a:pt x="0" y="0"/>
                </a:moveTo>
                <a:cubicBezTo>
                  <a:pt x="136" y="181"/>
                  <a:pt x="136" y="181"/>
                  <a:pt x="136" y="181"/>
                </a:cubicBezTo>
                <a:cubicBezTo>
                  <a:pt x="189" y="187"/>
                  <a:pt x="407" y="209"/>
                  <a:pt x="569" y="185"/>
                </a:cubicBezTo>
                <a:cubicBezTo>
                  <a:pt x="707" y="0"/>
                  <a:pt x="707" y="0"/>
                  <a:pt x="707" y="0"/>
                </a:cubicBezTo>
                <a:cubicBezTo>
                  <a:pt x="469" y="20"/>
                  <a:pt x="90" y="4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702830" y="2644776"/>
            <a:ext cx="4305300" cy="796925"/>
          </a:xfrm>
          <a:custGeom>
            <a:avLst/>
            <a:gdLst>
              <a:gd name="T0" fmla="*/ 1209 w 1374"/>
              <a:gd name="T1" fmla="*/ 218 h 254"/>
              <a:gd name="T2" fmla="*/ 1374 w 1374"/>
              <a:gd name="T3" fmla="*/ 0 h 254"/>
              <a:gd name="T4" fmla="*/ 0 w 1374"/>
              <a:gd name="T5" fmla="*/ 0 h 254"/>
              <a:gd name="T6" fmla="*/ 162 w 1374"/>
              <a:gd name="T7" fmla="*/ 217 h 254"/>
              <a:gd name="T8" fmla="*/ 1209 w 1374"/>
              <a:gd name="T9" fmla="*/ 21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4" h="254">
                <a:moveTo>
                  <a:pt x="1209" y="218"/>
                </a:moveTo>
                <a:cubicBezTo>
                  <a:pt x="1374" y="0"/>
                  <a:pt x="1374" y="0"/>
                  <a:pt x="1374" y="0"/>
                </a:cubicBezTo>
                <a:cubicBezTo>
                  <a:pt x="0" y="0"/>
                  <a:pt x="0" y="0"/>
                  <a:pt x="0" y="0"/>
                </a:cubicBezTo>
                <a:cubicBezTo>
                  <a:pt x="162" y="217"/>
                  <a:pt x="162" y="217"/>
                  <a:pt x="162" y="217"/>
                </a:cubicBezTo>
                <a:cubicBezTo>
                  <a:pt x="237" y="221"/>
                  <a:pt x="907" y="254"/>
                  <a:pt x="1209" y="21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201305" y="3128963"/>
            <a:ext cx="3295650" cy="363538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739469" y="3833813"/>
            <a:ext cx="2227263" cy="363538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164918" y="4487864"/>
            <a:ext cx="1379538" cy="225425"/>
          </a:xfrm>
          <a:prstGeom prst="ellipse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476068" y="4746767"/>
            <a:ext cx="755650" cy="122238"/>
          </a:xfrm>
          <a:prstGeom prst="ellipse">
            <a:avLst/>
          </a:prstGeom>
          <a:solidFill>
            <a:srgbClr val="2253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75274" y="4801580"/>
            <a:ext cx="758825" cy="4699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369705" y="5329552"/>
            <a:ext cx="971550" cy="1029684"/>
          </a:xfrm>
          <a:custGeom>
            <a:avLst/>
            <a:gdLst>
              <a:gd name="T0" fmla="*/ 67 w 612"/>
              <a:gd name="T1" fmla="*/ 0 h 470"/>
              <a:gd name="T2" fmla="*/ 67 w 612"/>
              <a:gd name="T3" fmla="*/ 253 h 470"/>
              <a:gd name="T4" fmla="*/ 0 w 612"/>
              <a:gd name="T5" fmla="*/ 253 h 470"/>
              <a:gd name="T6" fmla="*/ 306 w 612"/>
              <a:gd name="T7" fmla="*/ 470 h 470"/>
              <a:gd name="T8" fmla="*/ 612 w 612"/>
              <a:gd name="T9" fmla="*/ 253 h 470"/>
              <a:gd name="T10" fmla="*/ 545 w 612"/>
              <a:gd name="T11" fmla="*/ 253 h 470"/>
              <a:gd name="T12" fmla="*/ 545 w 612"/>
              <a:gd name="T13" fmla="*/ 0 h 470"/>
              <a:gd name="T14" fmla="*/ 67 w 612"/>
              <a:gd name="T1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2" h="470">
                <a:moveTo>
                  <a:pt x="67" y="0"/>
                </a:moveTo>
                <a:lnTo>
                  <a:pt x="67" y="253"/>
                </a:lnTo>
                <a:lnTo>
                  <a:pt x="0" y="253"/>
                </a:lnTo>
                <a:lnTo>
                  <a:pt x="306" y="470"/>
                </a:lnTo>
                <a:lnTo>
                  <a:pt x="612" y="253"/>
                </a:lnTo>
                <a:lnTo>
                  <a:pt x="545" y="253"/>
                </a:lnTo>
                <a:lnTo>
                  <a:pt x="545" y="0"/>
                </a:lnTo>
                <a:lnTo>
                  <a:pt x="67" y="0"/>
                </a:lnTo>
                <a:close/>
              </a:path>
            </a:pathLst>
          </a:custGeom>
          <a:solidFill>
            <a:srgbClr val="2253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804806" y="3876675"/>
            <a:ext cx="2847975" cy="552450"/>
          </a:xfrm>
          <a:custGeom>
            <a:avLst/>
            <a:gdLst>
              <a:gd name="T0" fmla="*/ 1794 w 1794"/>
              <a:gd name="T1" fmla="*/ 348 h 348"/>
              <a:gd name="T2" fmla="*/ 1794 w 1794"/>
              <a:gd name="T3" fmla="*/ 0 h 348"/>
              <a:gd name="T4" fmla="*/ 256 w 1794"/>
              <a:gd name="T5" fmla="*/ 0 h 348"/>
              <a:gd name="T6" fmla="*/ 0 w 1794"/>
              <a:gd name="T7" fmla="*/ 348 h 348"/>
              <a:gd name="T8" fmla="*/ 1794 w 1794"/>
              <a:gd name="T9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4" h="348">
                <a:moveTo>
                  <a:pt x="1794" y="348"/>
                </a:moveTo>
                <a:lnTo>
                  <a:pt x="1794" y="0"/>
                </a:lnTo>
                <a:lnTo>
                  <a:pt x="256" y="0"/>
                </a:lnTo>
                <a:lnTo>
                  <a:pt x="0" y="348"/>
                </a:lnTo>
                <a:lnTo>
                  <a:pt x="1794" y="34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413906" y="3876675"/>
            <a:ext cx="1501775" cy="552450"/>
          </a:xfrm>
          <a:custGeom>
            <a:avLst/>
            <a:gdLst>
              <a:gd name="T0" fmla="*/ 26 w 946"/>
              <a:gd name="T1" fmla="*/ 0 h 348"/>
              <a:gd name="T2" fmla="*/ 46 w 946"/>
              <a:gd name="T3" fmla="*/ 95 h 348"/>
              <a:gd name="T4" fmla="*/ 26 w 946"/>
              <a:gd name="T5" fmla="*/ 162 h 348"/>
              <a:gd name="T6" fmla="*/ 53 w 946"/>
              <a:gd name="T7" fmla="*/ 243 h 348"/>
              <a:gd name="T8" fmla="*/ 0 w 946"/>
              <a:gd name="T9" fmla="*/ 348 h 348"/>
              <a:gd name="T10" fmla="*/ 946 w 946"/>
              <a:gd name="T11" fmla="*/ 348 h 348"/>
              <a:gd name="T12" fmla="*/ 689 w 946"/>
              <a:gd name="T13" fmla="*/ 0 h 348"/>
              <a:gd name="T14" fmla="*/ 26 w 946"/>
              <a:gd name="T15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6" h="348">
                <a:moveTo>
                  <a:pt x="26" y="0"/>
                </a:moveTo>
                <a:lnTo>
                  <a:pt x="46" y="95"/>
                </a:lnTo>
                <a:lnTo>
                  <a:pt x="26" y="162"/>
                </a:lnTo>
                <a:lnTo>
                  <a:pt x="53" y="243"/>
                </a:lnTo>
                <a:lnTo>
                  <a:pt x="0" y="348"/>
                </a:lnTo>
                <a:lnTo>
                  <a:pt x="946" y="348"/>
                </a:lnTo>
                <a:lnTo>
                  <a:pt x="689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455181" y="2714626"/>
            <a:ext cx="608013" cy="563563"/>
          </a:xfrm>
          <a:custGeom>
            <a:avLst/>
            <a:gdLst>
              <a:gd name="T0" fmla="*/ 0 w 383"/>
              <a:gd name="T1" fmla="*/ 0 h 355"/>
              <a:gd name="T2" fmla="*/ 0 w 383"/>
              <a:gd name="T3" fmla="*/ 355 h 355"/>
              <a:gd name="T4" fmla="*/ 383 w 383"/>
              <a:gd name="T5" fmla="*/ 355 h 355"/>
              <a:gd name="T6" fmla="*/ 120 w 383"/>
              <a:gd name="T7" fmla="*/ 0 h 355"/>
              <a:gd name="T8" fmla="*/ 0 w 383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55">
                <a:moveTo>
                  <a:pt x="0" y="0"/>
                </a:moveTo>
                <a:lnTo>
                  <a:pt x="0" y="355"/>
                </a:lnTo>
                <a:lnTo>
                  <a:pt x="383" y="355"/>
                </a:lnTo>
                <a:lnTo>
                  <a:pt x="1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660469" y="2714626"/>
            <a:ext cx="1992313" cy="563563"/>
          </a:xfrm>
          <a:custGeom>
            <a:avLst/>
            <a:gdLst>
              <a:gd name="T0" fmla="*/ 1255 w 1255"/>
              <a:gd name="T1" fmla="*/ 355 h 355"/>
              <a:gd name="T2" fmla="*/ 1255 w 1255"/>
              <a:gd name="T3" fmla="*/ 0 h 355"/>
              <a:gd name="T4" fmla="*/ 264 w 1255"/>
              <a:gd name="T5" fmla="*/ 0 h 355"/>
              <a:gd name="T6" fmla="*/ 0 w 1255"/>
              <a:gd name="T7" fmla="*/ 355 h 355"/>
              <a:gd name="T8" fmla="*/ 1255 w 1255"/>
              <a:gd name="T9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" h="355">
                <a:moveTo>
                  <a:pt x="1255" y="355"/>
                </a:moveTo>
                <a:lnTo>
                  <a:pt x="1255" y="0"/>
                </a:lnTo>
                <a:lnTo>
                  <a:pt x="264" y="0"/>
                </a:lnTo>
                <a:lnTo>
                  <a:pt x="0" y="355"/>
                </a:lnTo>
                <a:lnTo>
                  <a:pt x="1255" y="35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230256" y="3303589"/>
            <a:ext cx="2422525" cy="549275"/>
          </a:xfrm>
          <a:custGeom>
            <a:avLst/>
            <a:gdLst>
              <a:gd name="T0" fmla="*/ 1526 w 1526"/>
              <a:gd name="T1" fmla="*/ 346 h 346"/>
              <a:gd name="T2" fmla="*/ 1526 w 1526"/>
              <a:gd name="T3" fmla="*/ 0 h 346"/>
              <a:gd name="T4" fmla="*/ 259 w 1526"/>
              <a:gd name="T5" fmla="*/ 0 h 346"/>
              <a:gd name="T6" fmla="*/ 0 w 1526"/>
              <a:gd name="T7" fmla="*/ 346 h 346"/>
              <a:gd name="T8" fmla="*/ 1526 w 152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6" h="346">
                <a:moveTo>
                  <a:pt x="1526" y="346"/>
                </a:moveTo>
                <a:lnTo>
                  <a:pt x="1526" y="0"/>
                </a:lnTo>
                <a:lnTo>
                  <a:pt x="259" y="0"/>
                </a:lnTo>
                <a:lnTo>
                  <a:pt x="0" y="346"/>
                </a:lnTo>
                <a:lnTo>
                  <a:pt x="1526" y="34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361519" y="3303589"/>
            <a:ext cx="1127125" cy="549275"/>
          </a:xfrm>
          <a:custGeom>
            <a:avLst/>
            <a:gdLst>
              <a:gd name="T0" fmla="*/ 33 w 710"/>
              <a:gd name="T1" fmla="*/ 0 h 346"/>
              <a:gd name="T2" fmla="*/ 106 w 710"/>
              <a:gd name="T3" fmla="*/ 117 h 346"/>
              <a:gd name="T4" fmla="*/ 0 w 710"/>
              <a:gd name="T5" fmla="*/ 271 h 346"/>
              <a:gd name="T6" fmla="*/ 59 w 710"/>
              <a:gd name="T7" fmla="*/ 346 h 346"/>
              <a:gd name="T8" fmla="*/ 710 w 710"/>
              <a:gd name="T9" fmla="*/ 346 h 346"/>
              <a:gd name="T10" fmla="*/ 454 w 710"/>
              <a:gd name="T11" fmla="*/ 0 h 346"/>
              <a:gd name="T12" fmla="*/ 33 w 710"/>
              <a:gd name="T13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0" h="346">
                <a:moveTo>
                  <a:pt x="33" y="0"/>
                </a:moveTo>
                <a:lnTo>
                  <a:pt x="106" y="117"/>
                </a:lnTo>
                <a:lnTo>
                  <a:pt x="0" y="271"/>
                </a:lnTo>
                <a:lnTo>
                  <a:pt x="59" y="346"/>
                </a:lnTo>
                <a:lnTo>
                  <a:pt x="710" y="346"/>
                </a:lnTo>
                <a:lnTo>
                  <a:pt x="454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3285319" y="2714625"/>
            <a:ext cx="257175" cy="560388"/>
          </a:xfrm>
          <a:custGeom>
            <a:avLst/>
            <a:gdLst>
              <a:gd name="T0" fmla="*/ 83 w 162"/>
              <a:gd name="T1" fmla="*/ 73 h 353"/>
              <a:gd name="T2" fmla="*/ 81 w 162"/>
              <a:gd name="T3" fmla="*/ 73 h 353"/>
              <a:gd name="T4" fmla="*/ 14 w 162"/>
              <a:gd name="T5" fmla="*/ 107 h 353"/>
              <a:gd name="T6" fmla="*/ 0 w 162"/>
              <a:gd name="T7" fmla="*/ 43 h 353"/>
              <a:gd name="T8" fmla="*/ 95 w 162"/>
              <a:gd name="T9" fmla="*/ 0 h 353"/>
              <a:gd name="T10" fmla="*/ 162 w 162"/>
              <a:gd name="T11" fmla="*/ 0 h 353"/>
              <a:gd name="T12" fmla="*/ 162 w 162"/>
              <a:gd name="T13" fmla="*/ 353 h 353"/>
              <a:gd name="T14" fmla="*/ 83 w 162"/>
              <a:gd name="T15" fmla="*/ 353 h 353"/>
              <a:gd name="T16" fmla="*/ 83 w 162"/>
              <a:gd name="T17" fmla="*/ 7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353">
                <a:moveTo>
                  <a:pt x="83" y="73"/>
                </a:moveTo>
                <a:lnTo>
                  <a:pt x="81" y="73"/>
                </a:lnTo>
                <a:lnTo>
                  <a:pt x="14" y="107"/>
                </a:lnTo>
                <a:lnTo>
                  <a:pt x="0" y="43"/>
                </a:lnTo>
                <a:lnTo>
                  <a:pt x="95" y="0"/>
                </a:lnTo>
                <a:lnTo>
                  <a:pt x="162" y="0"/>
                </a:lnTo>
                <a:lnTo>
                  <a:pt x="162" y="353"/>
                </a:lnTo>
                <a:lnTo>
                  <a:pt x="83" y="353"/>
                </a:lnTo>
                <a:lnTo>
                  <a:pt x="83" y="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3223406" y="3303589"/>
            <a:ext cx="385763" cy="549275"/>
          </a:xfrm>
          <a:custGeom>
            <a:avLst/>
            <a:gdLst>
              <a:gd name="T0" fmla="*/ 0 w 123"/>
              <a:gd name="T1" fmla="*/ 175 h 175"/>
              <a:gd name="T2" fmla="*/ 0 w 123"/>
              <a:gd name="T3" fmla="*/ 151 h 175"/>
              <a:gd name="T4" fmla="*/ 22 w 123"/>
              <a:gd name="T5" fmla="*/ 131 h 175"/>
              <a:gd name="T6" fmla="*/ 79 w 123"/>
              <a:gd name="T7" fmla="*/ 57 h 175"/>
              <a:gd name="T8" fmla="*/ 51 w 123"/>
              <a:gd name="T9" fmla="*/ 32 h 175"/>
              <a:gd name="T10" fmla="*/ 14 w 123"/>
              <a:gd name="T11" fmla="*/ 46 h 175"/>
              <a:gd name="T12" fmla="*/ 2 w 123"/>
              <a:gd name="T13" fmla="*/ 18 h 175"/>
              <a:gd name="T14" fmla="*/ 59 w 123"/>
              <a:gd name="T15" fmla="*/ 0 h 175"/>
              <a:gd name="T16" fmla="*/ 119 w 123"/>
              <a:gd name="T17" fmla="*/ 54 h 175"/>
              <a:gd name="T18" fmla="*/ 73 w 123"/>
              <a:gd name="T19" fmla="*/ 128 h 175"/>
              <a:gd name="T20" fmla="*/ 58 w 123"/>
              <a:gd name="T21" fmla="*/ 142 h 175"/>
              <a:gd name="T22" fmla="*/ 58 w 123"/>
              <a:gd name="T23" fmla="*/ 142 h 175"/>
              <a:gd name="T24" fmla="*/ 123 w 123"/>
              <a:gd name="T25" fmla="*/ 142 h 175"/>
              <a:gd name="T26" fmla="*/ 123 w 123"/>
              <a:gd name="T27" fmla="*/ 175 h 175"/>
              <a:gd name="T28" fmla="*/ 0 w 123"/>
              <a:gd name="T2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75">
                <a:moveTo>
                  <a:pt x="0" y="175"/>
                </a:moveTo>
                <a:cubicBezTo>
                  <a:pt x="0" y="151"/>
                  <a:pt x="0" y="151"/>
                  <a:pt x="0" y="151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60" y="97"/>
                  <a:pt x="79" y="78"/>
                  <a:pt x="79" y="57"/>
                </a:cubicBezTo>
                <a:cubicBezTo>
                  <a:pt x="79" y="43"/>
                  <a:pt x="71" y="32"/>
                  <a:pt x="51" y="32"/>
                </a:cubicBezTo>
                <a:cubicBezTo>
                  <a:pt x="36" y="32"/>
                  <a:pt x="23" y="40"/>
                  <a:pt x="14" y="46"/>
                </a:cubicBezTo>
                <a:cubicBezTo>
                  <a:pt x="2" y="18"/>
                  <a:pt x="2" y="18"/>
                  <a:pt x="2" y="18"/>
                </a:cubicBezTo>
                <a:cubicBezTo>
                  <a:pt x="15" y="8"/>
                  <a:pt x="35" y="0"/>
                  <a:pt x="59" y="0"/>
                </a:cubicBezTo>
                <a:cubicBezTo>
                  <a:pt x="98" y="0"/>
                  <a:pt x="119" y="23"/>
                  <a:pt x="119" y="54"/>
                </a:cubicBezTo>
                <a:cubicBezTo>
                  <a:pt x="119" y="83"/>
                  <a:pt x="98" y="106"/>
                  <a:pt x="73" y="128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3" y="175"/>
                  <a:pt x="123" y="175"/>
                  <a:pt x="123" y="175"/>
                </a:cubicBezTo>
                <a:lnTo>
                  <a:pt x="0" y="17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3226581" y="3873501"/>
            <a:ext cx="379413" cy="555625"/>
          </a:xfrm>
          <a:custGeom>
            <a:avLst/>
            <a:gdLst>
              <a:gd name="T0" fmla="*/ 8 w 121"/>
              <a:gd name="T1" fmla="*/ 135 h 177"/>
              <a:gd name="T2" fmla="*/ 48 w 121"/>
              <a:gd name="T3" fmla="*/ 145 h 177"/>
              <a:gd name="T4" fmla="*/ 79 w 121"/>
              <a:gd name="T5" fmla="*/ 122 h 177"/>
              <a:gd name="T6" fmla="*/ 45 w 121"/>
              <a:gd name="T7" fmla="*/ 98 h 177"/>
              <a:gd name="T8" fmla="*/ 28 w 121"/>
              <a:gd name="T9" fmla="*/ 98 h 177"/>
              <a:gd name="T10" fmla="*/ 28 w 121"/>
              <a:gd name="T11" fmla="*/ 69 h 177"/>
              <a:gd name="T12" fmla="*/ 44 w 121"/>
              <a:gd name="T13" fmla="*/ 69 h 177"/>
              <a:gd name="T14" fmla="*/ 75 w 121"/>
              <a:gd name="T15" fmla="*/ 49 h 177"/>
              <a:gd name="T16" fmla="*/ 49 w 121"/>
              <a:gd name="T17" fmla="*/ 32 h 177"/>
              <a:gd name="T18" fmla="*/ 13 w 121"/>
              <a:gd name="T19" fmla="*/ 42 h 177"/>
              <a:gd name="T20" fmla="*/ 5 w 121"/>
              <a:gd name="T21" fmla="*/ 13 h 177"/>
              <a:gd name="T22" fmla="*/ 58 w 121"/>
              <a:gd name="T23" fmla="*/ 0 h 177"/>
              <a:gd name="T24" fmla="*/ 115 w 121"/>
              <a:gd name="T25" fmla="*/ 43 h 177"/>
              <a:gd name="T26" fmla="*/ 84 w 121"/>
              <a:gd name="T27" fmla="*/ 82 h 177"/>
              <a:gd name="T28" fmla="*/ 84 w 121"/>
              <a:gd name="T29" fmla="*/ 83 h 177"/>
              <a:gd name="T30" fmla="*/ 121 w 121"/>
              <a:gd name="T31" fmla="*/ 125 h 177"/>
              <a:gd name="T32" fmla="*/ 51 w 121"/>
              <a:gd name="T33" fmla="*/ 177 h 177"/>
              <a:gd name="T34" fmla="*/ 0 w 121"/>
              <a:gd name="T35" fmla="*/ 165 h 177"/>
              <a:gd name="T36" fmla="*/ 8 w 121"/>
              <a:gd name="T37" fmla="*/ 13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" h="177">
                <a:moveTo>
                  <a:pt x="8" y="135"/>
                </a:moveTo>
                <a:cubicBezTo>
                  <a:pt x="15" y="139"/>
                  <a:pt x="32" y="145"/>
                  <a:pt x="48" y="145"/>
                </a:cubicBezTo>
                <a:cubicBezTo>
                  <a:pt x="69" y="145"/>
                  <a:pt x="79" y="135"/>
                  <a:pt x="79" y="122"/>
                </a:cubicBezTo>
                <a:cubicBezTo>
                  <a:pt x="79" y="106"/>
                  <a:pt x="62" y="98"/>
                  <a:pt x="45" y="98"/>
                </a:cubicBezTo>
                <a:cubicBezTo>
                  <a:pt x="28" y="98"/>
                  <a:pt x="28" y="98"/>
                  <a:pt x="28" y="98"/>
                </a:cubicBezTo>
                <a:cubicBezTo>
                  <a:pt x="28" y="69"/>
                  <a:pt x="28" y="69"/>
                  <a:pt x="28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57" y="69"/>
                  <a:pt x="75" y="64"/>
                  <a:pt x="75" y="49"/>
                </a:cubicBezTo>
                <a:cubicBezTo>
                  <a:pt x="75" y="39"/>
                  <a:pt x="66" y="32"/>
                  <a:pt x="49" y="32"/>
                </a:cubicBezTo>
                <a:cubicBezTo>
                  <a:pt x="35" y="32"/>
                  <a:pt x="20" y="38"/>
                  <a:pt x="13" y="42"/>
                </a:cubicBezTo>
                <a:cubicBezTo>
                  <a:pt x="5" y="13"/>
                  <a:pt x="5" y="13"/>
                  <a:pt x="5" y="13"/>
                </a:cubicBezTo>
                <a:cubicBezTo>
                  <a:pt x="15" y="6"/>
                  <a:pt x="36" y="0"/>
                  <a:pt x="58" y="0"/>
                </a:cubicBezTo>
                <a:cubicBezTo>
                  <a:pt x="95" y="0"/>
                  <a:pt x="115" y="19"/>
                  <a:pt x="115" y="43"/>
                </a:cubicBezTo>
                <a:cubicBezTo>
                  <a:pt x="115" y="61"/>
                  <a:pt x="105" y="75"/>
                  <a:pt x="84" y="82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7"/>
                  <a:pt x="121" y="102"/>
                  <a:pt x="121" y="125"/>
                </a:cubicBezTo>
                <a:cubicBezTo>
                  <a:pt x="121" y="155"/>
                  <a:pt x="94" y="177"/>
                  <a:pt x="51" y="177"/>
                </a:cubicBezTo>
                <a:cubicBezTo>
                  <a:pt x="29" y="177"/>
                  <a:pt x="10" y="171"/>
                  <a:pt x="0" y="165"/>
                </a:cubicBezTo>
                <a:lnTo>
                  <a:pt x="8" y="13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207779" y="2663022"/>
            <a:ext cx="2791730" cy="2416371"/>
          </a:xfrm>
          <a:custGeom>
            <a:avLst/>
            <a:gdLst>
              <a:gd name="T0" fmla="*/ 0 w 904"/>
              <a:gd name="T1" fmla="*/ 68 h 782"/>
              <a:gd name="T2" fmla="*/ 190 w 904"/>
              <a:gd name="T3" fmla="*/ 770 h 782"/>
              <a:gd name="T4" fmla="*/ 342 w 904"/>
              <a:gd name="T5" fmla="*/ 754 h 782"/>
              <a:gd name="T6" fmla="*/ 904 w 904"/>
              <a:gd name="T7" fmla="*/ 0 h 782"/>
              <a:gd name="T8" fmla="*/ 0 w 904"/>
              <a:gd name="T9" fmla="*/ 68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782">
                <a:moveTo>
                  <a:pt x="0" y="68"/>
                </a:moveTo>
                <a:cubicBezTo>
                  <a:pt x="190" y="770"/>
                  <a:pt x="190" y="770"/>
                  <a:pt x="190" y="770"/>
                </a:cubicBezTo>
                <a:cubicBezTo>
                  <a:pt x="190" y="770"/>
                  <a:pt x="270" y="782"/>
                  <a:pt x="342" y="754"/>
                </a:cubicBezTo>
                <a:cubicBezTo>
                  <a:pt x="904" y="0"/>
                  <a:pt x="904" y="0"/>
                  <a:pt x="904" y="0"/>
                </a:cubicBezTo>
                <a:cubicBezTo>
                  <a:pt x="904" y="0"/>
                  <a:pt x="314" y="88"/>
                  <a:pt x="0" y="6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8000"/>
                </a:schemeClr>
              </a:gs>
              <a:gs pos="67000">
                <a:schemeClr val="bg1">
                  <a:shade val="100000"/>
                  <a:satMod val="11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027308" y="2764503"/>
            <a:ext cx="13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Cuantitativo </a:t>
            </a:r>
            <a:r>
              <a:rPr lang="en-US" sz="1400" b="1" dirty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Cualitativo</a:t>
            </a:r>
            <a:endParaRPr lang="en-US" sz="1500" kern="0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66602" y="5356881"/>
            <a:ext cx="76200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Inv. de Campo</a:t>
            </a:r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39965" y="3393555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0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endParaRPr lang="en-US" sz="1500" b="1" kern="0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90558" y="3879929"/>
            <a:ext cx="2562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kern="0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Universo 246 empleados</a:t>
            </a:r>
          </a:p>
          <a:p>
            <a:pPr algn="ctr"/>
            <a:r>
              <a:rPr lang="en-US" sz="1500" b="1" kern="0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 56 encuestas</a:t>
            </a:r>
            <a:endParaRPr lang="en-US" sz="1500" b="1" kern="0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56"/>
          <p:cNvSpPr txBox="1"/>
          <p:nvPr/>
        </p:nvSpPr>
        <p:spPr>
          <a:xfrm>
            <a:off x="4010391" y="3008230"/>
            <a:ext cx="3764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endParaRPr lang="en-US" sz="1600" b="1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67250" y="3517440"/>
            <a:ext cx="206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 DE INFORMACIÓN</a:t>
            </a:r>
            <a:endParaRPr lang="es-EC" sz="1600" b="1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860118" y="4142078"/>
            <a:ext cx="206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Universo y </a:t>
            </a:r>
          </a:p>
          <a:p>
            <a:pPr algn="ctr"/>
            <a:r>
              <a:rPr lang="es-EC" sz="1600" b="1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endParaRPr lang="es-EC" sz="1600" b="1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702830" y="2389188"/>
            <a:ext cx="4305300" cy="509588"/>
          </a:xfrm>
          <a:prstGeom prst="ellipse">
            <a:avLst/>
          </a:prstGeom>
          <a:gradFill flip="none" rotWithShape="1">
            <a:gsLst>
              <a:gs pos="0">
                <a:srgbClr val="225354">
                  <a:shade val="30000"/>
                  <a:satMod val="115000"/>
                </a:srgbClr>
              </a:gs>
              <a:gs pos="50000">
                <a:srgbClr val="225354">
                  <a:shade val="67500"/>
                  <a:satMod val="115000"/>
                </a:srgbClr>
              </a:gs>
              <a:gs pos="100000">
                <a:srgbClr val="225354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006043" y="1578322"/>
            <a:ext cx="971550" cy="1022467"/>
          </a:xfrm>
          <a:custGeom>
            <a:avLst/>
            <a:gdLst>
              <a:gd name="T0" fmla="*/ 545 w 612"/>
              <a:gd name="T1" fmla="*/ 825 h 1042"/>
              <a:gd name="T2" fmla="*/ 545 w 612"/>
              <a:gd name="T3" fmla="*/ 0 h 1042"/>
              <a:gd name="T4" fmla="*/ 67 w 612"/>
              <a:gd name="T5" fmla="*/ 0 h 1042"/>
              <a:gd name="T6" fmla="*/ 67 w 612"/>
              <a:gd name="T7" fmla="*/ 825 h 1042"/>
              <a:gd name="T8" fmla="*/ 0 w 612"/>
              <a:gd name="T9" fmla="*/ 825 h 1042"/>
              <a:gd name="T10" fmla="*/ 306 w 612"/>
              <a:gd name="T11" fmla="*/ 1042 h 1042"/>
              <a:gd name="T12" fmla="*/ 612 w 612"/>
              <a:gd name="T13" fmla="*/ 825 h 1042"/>
              <a:gd name="T14" fmla="*/ 545 w 612"/>
              <a:gd name="T15" fmla="*/ 82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2" h="1042">
                <a:moveTo>
                  <a:pt x="545" y="825"/>
                </a:moveTo>
                <a:lnTo>
                  <a:pt x="545" y="0"/>
                </a:lnTo>
                <a:lnTo>
                  <a:pt x="67" y="0"/>
                </a:lnTo>
                <a:lnTo>
                  <a:pt x="67" y="825"/>
                </a:lnTo>
                <a:lnTo>
                  <a:pt x="0" y="825"/>
                </a:lnTo>
                <a:lnTo>
                  <a:pt x="306" y="1042"/>
                </a:lnTo>
                <a:lnTo>
                  <a:pt x="612" y="825"/>
                </a:lnTo>
                <a:lnTo>
                  <a:pt x="545" y="825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394716" y="1293662"/>
            <a:ext cx="946539" cy="1307127"/>
          </a:xfrm>
          <a:custGeom>
            <a:avLst/>
            <a:gdLst>
              <a:gd name="T0" fmla="*/ 544 w 611"/>
              <a:gd name="T1" fmla="*/ 825 h 1042"/>
              <a:gd name="T2" fmla="*/ 544 w 611"/>
              <a:gd name="T3" fmla="*/ 0 h 1042"/>
              <a:gd name="T4" fmla="*/ 67 w 611"/>
              <a:gd name="T5" fmla="*/ 0 h 1042"/>
              <a:gd name="T6" fmla="*/ 67 w 611"/>
              <a:gd name="T7" fmla="*/ 825 h 1042"/>
              <a:gd name="T8" fmla="*/ 0 w 611"/>
              <a:gd name="T9" fmla="*/ 825 h 1042"/>
              <a:gd name="T10" fmla="*/ 306 w 611"/>
              <a:gd name="T11" fmla="*/ 1042 h 1042"/>
              <a:gd name="T12" fmla="*/ 611 w 611"/>
              <a:gd name="T13" fmla="*/ 825 h 1042"/>
              <a:gd name="T14" fmla="*/ 544 w 611"/>
              <a:gd name="T15" fmla="*/ 82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1" h="1042">
                <a:moveTo>
                  <a:pt x="544" y="825"/>
                </a:moveTo>
                <a:lnTo>
                  <a:pt x="544" y="0"/>
                </a:lnTo>
                <a:lnTo>
                  <a:pt x="67" y="0"/>
                </a:lnTo>
                <a:lnTo>
                  <a:pt x="67" y="825"/>
                </a:lnTo>
                <a:lnTo>
                  <a:pt x="0" y="825"/>
                </a:lnTo>
                <a:lnTo>
                  <a:pt x="306" y="1042"/>
                </a:lnTo>
                <a:lnTo>
                  <a:pt x="611" y="825"/>
                </a:lnTo>
                <a:lnTo>
                  <a:pt x="544" y="825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781800" y="1578322"/>
            <a:ext cx="971550" cy="1022467"/>
          </a:xfrm>
          <a:custGeom>
            <a:avLst/>
            <a:gdLst>
              <a:gd name="T0" fmla="*/ 545 w 612"/>
              <a:gd name="T1" fmla="*/ 825 h 1042"/>
              <a:gd name="T2" fmla="*/ 545 w 612"/>
              <a:gd name="T3" fmla="*/ 0 h 1042"/>
              <a:gd name="T4" fmla="*/ 67 w 612"/>
              <a:gd name="T5" fmla="*/ 0 h 1042"/>
              <a:gd name="T6" fmla="*/ 67 w 612"/>
              <a:gd name="T7" fmla="*/ 825 h 1042"/>
              <a:gd name="T8" fmla="*/ 0 w 612"/>
              <a:gd name="T9" fmla="*/ 825 h 1042"/>
              <a:gd name="T10" fmla="*/ 306 w 612"/>
              <a:gd name="T11" fmla="*/ 1042 h 1042"/>
              <a:gd name="T12" fmla="*/ 612 w 612"/>
              <a:gd name="T13" fmla="*/ 825 h 1042"/>
              <a:gd name="T14" fmla="*/ 545 w 612"/>
              <a:gd name="T15" fmla="*/ 82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2" h="1042">
                <a:moveTo>
                  <a:pt x="545" y="825"/>
                </a:moveTo>
                <a:lnTo>
                  <a:pt x="545" y="0"/>
                </a:lnTo>
                <a:lnTo>
                  <a:pt x="67" y="0"/>
                </a:lnTo>
                <a:lnTo>
                  <a:pt x="67" y="825"/>
                </a:lnTo>
                <a:lnTo>
                  <a:pt x="0" y="825"/>
                </a:lnTo>
                <a:lnTo>
                  <a:pt x="306" y="1042"/>
                </a:lnTo>
                <a:lnTo>
                  <a:pt x="612" y="825"/>
                </a:lnTo>
                <a:lnTo>
                  <a:pt x="545" y="825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5400000">
            <a:off x="3944977" y="1947224"/>
            <a:ext cx="1100955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kern="0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  <a:endParaRPr lang="en-US" sz="1600" b="1" kern="0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0"/>
          <p:cNvSpPr txBox="1"/>
          <p:nvPr/>
        </p:nvSpPr>
        <p:spPr>
          <a:xfrm rot="5400000">
            <a:off x="5297124" y="1875778"/>
            <a:ext cx="110095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kern="0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endParaRPr lang="en-US" sz="1100" b="1" kern="0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0"/>
          <p:cNvSpPr txBox="1"/>
          <p:nvPr/>
        </p:nvSpPr>
        <p:spPr>
          <a:xfrm rot="5400000">
            <a:off x="6698362" y="1871708"/>
            <a:ext cx="110095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kern="0" dirty="0" smtClean="0">
                <a:solidFill>
                  <a:srgbClr val="00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List</a:t>
            </a:r>
            <a:endParaRPr lang="en-US" sz="1600" b="1" kern="0" dirty="0">
              <a:solidFill>
                <a:srgbClr val="002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52" y="4276074"/>
            <a:ext cx="2466001" cy="1606637"/>
          </a:xfrm>
          <a:prstGeom prst="rect">
            <a:avLst/>
          </a:prstGeom>
        </p:spPr>
      </p:pic>
      <p:pic>
        <p:nvPicPr>
          <p:cNvPr id="51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1" descr="http://blogs.espe.edu.ec/wp-content/uploads/2013/09/LOGO-PRINCIPAL7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ángulo redondeado 52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UNIVERSO Y MUESTRA</a:t>
            </a:r>
            <a:endParaRPr lang="es-EC" sz="3200" dirty="0"/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redondeado 13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es-EC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7. RESULTADOS </a:t>
            </a:r>
            <a:r>
              <a:rPr lang="es-EC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RELEVANTES - ENCUESTA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8" y="1448556"/>
            <a:ext cx="2523834" cy="20814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9424" y="1448556"/>
            <a:ext cx="2558689" cy="208145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1825" y="1448556"/>
            <a:ext cx="2523834" cy="20814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9371" y="1448556"/>
            <a:ext cx="2523834" cy="207369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023" y="3775426"/>
            <a:ext cx="2858428" cy="22894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7831" y="3775427"/>
            <a:ext cx="3422343" cy="228947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1693" y="3793752"/>
            <a:ext cx="3422343" cy="22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redondeado 8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es-EC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8. MATRIZ </a:t>
            </a:r>
            <a:r>
              <a:rPr lang="es-EC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 RIESGOS LABORALES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91718"/>
              </p:ext>
            </p:extLst>
          </p:nvPr>
        </p:nvGraphicFramePr>
        <p:xfrm>
          <a:off x="323294" y="1276590"/>
          <a:ext cx="10439957" cy="5358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506">
                  <a:extLst>
                    <a:ext uri="{9D8B030D-6E8A-4147-A177-3AD203B41FA5}">
                      <a16:colId xmlns:a16="http://schemas.microsoft.com/office/drawing/2014/main" val="1427737814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42868687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8396782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118684219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1491888359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403397661"/>
                    </a:ext>
                  </a:extLst>
                </a:gridCol>
                <a:gridCol w="1238251">
                  <a:extLst>
                    <a:ext uri="{9D8B030D-6E8A-4147-A177-3AD203B41FA5}">
                      <a16:colId xmlns:a16="http://schemas.microsoft.com/office/drawing/2014/main" val="1859430590"/>
                    </a:ext>
                  </a:extLst>
                </a:gridCol>
              </a:tblGrid>
              <a:tr h="418625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ESTIMACION DEL RIESGO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27089"/>
                  </a:ext>
                </a:extLst>
              </a:tr>
              <a:tr h="786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RIESGO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TRIVIAL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TOLERABLE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MODERADO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IMPORTANTE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INTOLERABLE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657584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MECÁNICO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296863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FISICO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223042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BIOLÓGICO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7201400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QUÍMICO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692511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ERGONÓMICO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739283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PSICOSOCIAL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32844"/>
                  </a:ext>
                </a:extLst>
              </a:tr>
              <a:tr h="786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EMERGENCIAS MAYORES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123083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99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682" y="1845734"/>
            <a:ext cx="7868725" cy="4643966"/>
          </a:xfrm>
        </p:spPr>
        <p:txBody>
          <a:bodyPr>
            <a:normAutofit/>
          </a:bodyPr>
          <a:lstStyle/>
          <a:p>
            <a:pPr marL="342900" lvl="7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GAD de La Maná no existe una adecuada gestión de riesgos laborales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7" indent="0" algn="just">
              <a:lnSpc>
                <a:spcPct val="5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7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funcionarios del GAD de La Maná no usan adecuadamente el equipo de protección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</a:p>
          <a:p>
            <a:pPr marL="342900" lvl="7" indent="-342900" algn="just">
              <a:lnSpc>
                <a:spcPct val="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7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funcionarios del GAD de La Maná no se desenvuelven en un ambiente de trabajo sano y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seguro</a:t>
            </a:r>
          </a:p>
          <a:p>
            <a:pPr marL="342900" lvl="7" indent="-342900" algn="just">
              <a:lnSpc>
                <a:spcPct val="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7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determinó que los riesgos mecánicos,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físicos, químicos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ergonómicos son los que afectan en mayor medida a los funcionarios del GAD de La Maná, sobre todo a los del área operativa</a:t>
            </a:r>
          </a:p>
        </p:txBody>
      </p:sp>
      <p:pic>
        <p:nvPicPr>
          <p:cNvPr id="7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redondeado 8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es-EC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9. CONCLUSIONES</a:t>
            </a:r>
            <a:endParaRPr lang="es-EC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9813" y="2182416"/>
            <a:ext cx="2317690" cy="31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272" y="1276590"/>
            <a:ext cx="9798628" cy="4819410"/>
          </a:xfrm>
        </p:spPr>
        <p:txBody>
          <a:bodyPr>
            <a:noAutofit/>
          </a:bodyPr>
          <a:lstStyle/>
          <a:p>
            <a:pPr lvl="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</a:t>
            </a: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planes de acción que permitan reducir la vulnerabilidad de los trabajadores frente a los riesgos identificados, y volver más seguro el ambiente </a:t>
            </a: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laboral.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Proponer </a:t>
            </a: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plan de capacitación y desarrollo de talleres que permitan al personal conocer de mejor manera los diferentes riesgos a los cuales están expuestos en sus áreas de trabajo y evitar futuros accidentes, enfermedades del personal de la institución inherentes a lugar de </a:t>
            </a: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trabajo.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Controlar el uso adecuado y permanente de todos los implementos, vestimenta correcta y equipos de seguridad para los trabajadores del GAD de La Maná</a:t>
            </a:r>
          </a:p>
          <a:p>
            <a:pPr lvl="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Proponer </a:t>
            </a: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creación de una unidad encargada de la gestión de la Seguridad y Salud Ocupacional en el GAD de La </a:t>
            </a: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Maná y ésta </a:t>
            </a: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la prevención y mitigación de los diferentes riesgos a los que se encuentran expuestos los trabajadores de acuerdo a su puesto de </a:t>
            </a: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dirty="0"/>
              <a:t>	</a:t>
            </a:r>
          </a:p>
        </p:txBody>
      </p:sp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1414703" y="534797"/>
            <a:ext cx="9790853" cy="604357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es-EC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10. RECOMENDACIONES</a:t>
            </a:r>
            <a:endParaRPr lang="es-EC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25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143343" y="1307514"/>
            <a:ext cx="6540760" cy="3704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2725" y="1581889"/>
            <a:ext cx="6474243" cy="3193602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s-ES" sz="4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s-ES" sz="4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4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ROPUESTA DE PLAN</a:t>
            </a:r>
            <a:br>
              <a:rPr lang="es-ES" sz="4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SEGURIDAD Y SALUD OCUPACIONAL - GAD LA MANÁ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014"/>
          <a:stretch/>
        </p:blipFill>
        <p:spPr>
          <a:xfrm>
            <a:off x="8267700" y="1201767"/>
            <a:ext cx="3195414" cy="381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pic>
        <p:nvPicPr>
          <p:cNvPr id="9" name="Imagen 8" descr="http://blogs.espe.edu.ec/wp-content/uploads/2013/09/LOGO-PRINCIPAL7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2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/>
        </p:nvSpPr>
        <p:spPr>
          <a:xfrm>
            <a:off x="473825" y="1372137"/>
            <a:ext cx="10681319" cy="5029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 </a:t>
            </a:r>
          </a:p>
          <a:p>
            <a:pPr marL="0" indent="0" algn="just">
              <a:buNone/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 una unidad de Seguridad y Salud Ocupacional para el Gobierno Autónomo Descentralizado Municipal de La Maná encargada de prevenir y mitigar los riesgos laborales detectados a los que se encuentran expuestos los funcionarios de la institución. </a:t>
            </a: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para la mitigación y prevención de riesgos mecánicos,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físicos, ergonómicos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químicos a los que se encuentran expuestos los funcionarios del GAD de La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Maná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programa enfocado en el bienestar de los funcionarios del GAD de La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Maná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que permitan vigilar la salud de los trabajadores del GAD de La Maná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plan de seguridad y salud ocupacional</a:t>
            </a:r>
          </a:p>
        </p:txBody>
      </p:sp>
      <p:pic>
        <p:nvPicPr>
          <p:cNvPr id="4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364291" y="380417"/>
            <a:ext cx="8941759" cy="604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OBJETIVOS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41171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ORGANIGRAMA UNIDAD DE SSO</a:t>
            </a:r>
            <a:endParaRPr lang="es-EC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987" y="1613882"/>
            <a:ext cx="7110413" cy="44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3028" y="3265472"/>
            <a:ext cx="3048972" cy="2040945"/>
          </a:xfrm>
          <a:prstGeom prst="rect">
            <a:avLst/>
          </a:prstGeom>
        </p:spPr>
      </p:pic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PROCEDIMIENTO </a:t>
            </a:r>
            <a:r>
              <a:rPr lang="es-EC" sz="32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DE TRABAJOS EN ALTURA</a:t>
            </a:r>
            <a:endParaRPr lang="es-EC" sz="3200" dirty="0"/>
          </a:p>
        </p:txBody>
      </p:sp>
      <p:sp>
        <p:nvSpPr>
          <p:cNvPr id="10" name="Rectángulo 9"/>
          <p:cNvSpPr/>
          <p:nvPr/>
        </p:nvSpPr>
        <p:spPr>
          <a:xfrm>
            <a:off x="155170" y="1703095"/>
            <a:ext cx="1176002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Controlar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prevenir los factores de riesgo asociados a los trabajos en altura realizados por los trabajadores del GAD de La Maná en las diferentes áreas de operación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Responsables: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UATH, Unidad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SSO, Inspectores, Funcionario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realiza el trabajo en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altura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171" y="3547236"/>
            <a:ext cx="2536790" cy="17591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961" y="3376730"/>
            <a:ext cx="1947892" cy="19296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0845" y="3560911"/>
            <a:ext cx="2880444" cy="17455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2281" y="3640027"/>
            <a:ext cx="1632928" cy="16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084" y="318797"/>
            <a:ext cx="8596668" cy="132080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SUMARIO</a:t>
            </a:r>
            <a:endParaRPr lang="en-U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4084" y="1417034"/>
            <a:ext cx="8596668" cy="4849811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s-EC" sz="2800" dirty="0" smtClean="0"/>
              <a:t>ANTECEDENTES DE LA EMPRESA</a:t>
            </a:r>
          </a:p>
          <a:p>
            <a:pPr>
              <a:buFont typeface="+mj-lt"/>
              <a:buAutoNum type="arabicPeriod"/>
            </a:pPr>
            <a:r>
              <a:rPr lang="es-EC" sz="2800" dirty="0" smtClean="0"/>
              <a:t>PLANTEAMIENTO DEL PROBLEMA</a:t>
            </a:r>
          </a:p>
          <a:p>
            <a:pPr>
              <a:buFont typeface="+mj-lt"/>
              <a:buAutoNum type="arabicPeriod"/>
            </a:pPr>
            <a:r>
              <a:rPr lang="es-EC" sz="2800" dirty="0" smtClean="0"/>
              <a:t>OBJETIVOS</a:t>
            </a:r>
          </a:p>
          <a:p>
            <a:pPr>
              <a:buFont typeface="+mj-lt"/>
              <a:buAutoNum type="arabicPeriod"/>
            </a:pPr>
            <a:r>
              <a:rPr lang="es-EC" sz="2800" dirty="0" smtClean="0"/>
              <a:t>MARCO TEÓRICO</a:t>
            </a:r>
          </a:p>
          <a:p>
            <a:pPr>
              <a:buFont typeface="+mj-lt"/>
              <a:buAutoNum type="arabicPeriod"/>
            </a:pPr>
            <a:r>
              <a:rPr lang="es-EC" sz="2800" dirty="0" smtClean="0"/>
              <a:t>MARCO LEGAL</a:t>
            </a:r>
          </a:p>
          <a:p>
            <a:pPr>
              <a:buFont typeface="+mj-lt"/>
              <a:buAutoNum type="arabicPeriod"/>
            </a:pPr>
            <a:r>
              <a:rPr lang="es-EC" sz="2800" dirty="0" smtClean="0"/>
              <a:t>METODOLOGÍA</a:t>
            </a:r>
          </a:p>
          <a:p>
            <a:pPr lvl="0">
              <a:buFont typeface="+mj-lt"/>
              <a:buAutoNum type="arabicPeriod"/>
            </a:pPr>
            <a:r>
              <a:rPr lang="es-EC" sz="2800" dirty="0" smtClean="0"/>
              <a:t>RESULTADOS RELEVANTES DE LA ENCUESTA</a:t>
            </a:r>
            <a:endParaRPr lang="en-US" sz="2800" dirty="0" smtClean="0"/>
          </a:p>
          <a:p>
            <a:pPr lvl="0">
              <a:buFont typeface="+mj-lt"/>
              <a:buAutoNum type="arabicPeriod"/>
            </a:pPr>
            <a:r>
              <a:rPr lang="es-EC" sz="2800" dirty="0" smtClean="0"/>
              <a:t>MATRIZ DE RIESGOS LABORALES</a:t>
            </a:r>
            <a:endParaRPr lang="en-US" sz="2800" dirty="0" smtClean="0"/>
          </a:p>
          <a:p>
            <a:pPr lvl="0">
              <a:buFont typeface="+mj-lt"/>
              <a:buAutoNum type="arabicPeriod"/>
            </a:pPr>
            <a:r>
              <a:rPr lang="es-EC" sz="2800" dirty="0" smtClean="0"/>
              <a:t> CONCLUSIONES</a:t>
            </a:r>
            <a:endParaRPr lang="en-US" sz="2800" dirty="0" smtClean="0"/>
          </a:p>
          <a:p>
            <a:pPr lvl="0">
              <a:buFont typeface="+mj-lt"/>
              <a:buAutoNum type="arabicPeriod"/>
            </a:pPr>
            <a:r>
              <a:rPr lang="es-EC" sz="2800" dirty="0" smtClean="0"/>
              <a:t>RECOMENDACIONES</a:t>
            </a:r>
            <a:endParaRPr lang="en-US" sz="2800" dirty="0" smtClean="0"/>
          </a:p>
          <a:p>
            <a:pPr lvl="0">
              <a:buFont typeface="+mj-lt"/>
              <a:buAutoNum type="arabicPeriod"/>
            </a:pPr>
            <a:r>
              <a:rPr lang="es-EC" sz="2800" dirty="0" smtClean="0"/>
              <a:t> PROPUESTA</a:t>
            </a:r>
          </a:p>
          <a:p>
            <a:pPr>
              <a:buFont typeface="+mj-lt"/>
              <a:buAutoNum type="arabicPeriod"/>
            </a:pPr>
            <a:endParaRPr lang="es-EC" dirty="0" smtClean="0"/>
          </a:p>
          <a:p>
            <a:pPr>
              <a:buFont typeface="+mj-lt"/>
              <a:buAutoNum type="arabicPeriod"/>
            </a:pPr>
            <a:endParaRPr lang="es-EC" dirty="0" smtClean="0"/>
          </a:p>
          <a:p>
            <a:pPr>
              <a:buFont typeface="+mj-lt"/>
              <a:buAutoNum type="arabicPeriod"/>
            </a:pPr>
            <a:endParaRPr lang="es-EC" dirty="0" smtClean="0"/>
          </a:p>
          <a:p>
            <a:pPr>
              <a:buFont typeface="+mj-lt"/>
              <a:buAutoNum type="arabicPeriod"/>
            </a:pPr>
            <a:endParaRPr lang="es-EC" dirty="0" smtClean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0684" y="5787715"/>
            <a:ext cx="986444" cy="958260"/>
          </a:xfrm>
          <a:prstGeom prst="rect">
            <a:avLst/>
          </a:prstGeom>
        </p:spPr>
      </p:pic>
      <p:pic>
        <p:nvPicPr>
          <p:cNvPr id="5" name="Imagen 4" descr="http://blogs.espe.edu.ec/wp-content/uploads/2013/09/LOGO-PRINCIPAL7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77615" y="164595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872901" y="15250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PROCEDIMIENTO </a:t>
            </a:r>
            <a:r>
              <a:rPr lang="es-EC" sz="24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PARA CONTROL EN EXPOSICIÓN DE RUIDO</a:t>
            </a:r>
            <a:endParaRPr lang="es-EC" sz="2400" dirty="0"/>
          </a:p>
        </p:txBody>
      </p:sp>
      <p:sp>
        <p:nvSpPr>
          <p:cNvPr id="10" name="Rectángulo 9"/>
          <p:cNvSpPr/>
          <p:nvPr/>
        </p:nvSpPr>
        <p:spPr>
          <a:xfrm>
            <a:off x="155170" y="1703095"/>
            <a:ext cx="1176002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medidas de prevención para los trabajadores del GAD de La Maná que por su puesto de trabajo se encuentran expuestos a ruido.</a:t>
            </a:r>
            <a:endParaRPr lang="es-EC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Responsables: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UATH, Unidad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SSO, Inspectores, Funcionario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realiza el trabajo </a:t>
            </a:r>
          </a:p>
          <a:p>
            <a:pPr indent="228600"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958" y="3017131"/>
            <a:ext cx="5133410" cy="32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286557" y="672233"/>
            <a:ext cx="9790853" cy="746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PROCEDIMIENTO </a:t>
            </a:r>
            <a:r>
              <a:rPr lang="es-EC" sz="24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PARA MANEJO SEGURO DE SUSTANCIAS PELIGROSAS</a:t>
            </a:r>
            <a:endParaRPr lang="es-EC" sz="2400" dirty="0"/>
          </a:p>
        </p:txBody>
      </p:sp>
      <p:sp>
        <p:nvSpPr>
          <p:cNvPr id="10" name="Rectángulo 9"/>
          <p:cNvSpPr/>
          <p:nvPr/>
        </p:nvSpPr>
        <p:spPr>
          <a:xfrm>
            <a:off x="155170" y="1703095"/>
            <a:ext cx="1176002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Definir el procedimiento para el almacenamiento, uso y manipulación de productos químicas y sustancias peligrosas en condiciones seguras para los trabajadores del GAD de La Maná.</a:t>
            </a:r>
            <a:endParaRPr lang="es-EC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Responsables: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UATH, Unidad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SSO, Inspectores, Funcionario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realiza el trabajo </a:t>
            </a:r>
          </a:p>
          <a:p>
            <a:pPr indent="228600"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94" y="3043141"/>
            <a:ext cx="2838450" cy="2771775"/>
          </a:xfrm>
          <a:prstGeom prst="rect">
            <a:avLst/>
          </a:prstGeom>
        </p:spPr>
      </p:pic>
      <p:pic>
        <p:nvPicPr>
          <p:cNvPr id="3074" name="Picture 2" descr="Resultado de imagen para policloruro de alumini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3" b="15889"/>
          <a:stretch/>
        </p:blipFill>
        <p:spPr bwMode="auto">
          <a:xfrm>
            <a:off x="3918772" y="3662266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tanques de cloro liquid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4" t="49596" r="36264" b="8968"/>
          <a:stretch/>
        </p:blipFill>
        <p:spPr bwMode="auto">
          <a:xfrm>
            <a:off x="7372350" y="3462241"/>
            <a:ext cx="213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286557" y="672233"/>
            <a:ext cx="9790853" cy="746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PROGRAMA DE PAUSAS ACTIVAS Y BIENESTAR OCUPACIONAL</a:t>
            </a:r>
            <a:endParaRPr lang="es-EC" sz="2400" dirty="0"/>
          </a:p>
        </p:txBody>
      </p:sp>
      <p:sp>
        <p:nvSpPr>
          <p:cNvPr id="10" name="Rectángulo 9"/>
          <p:cNvSpPr/>
          <p:nvPr/>
        </p:nvSpPr>
        <p:spPr>
          <a:xfrm>
            <a:off x="255207" y="1870947"/>
            <a:ext cx="11760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programas de pausas activas para la prevención de riesgos psicosociales y ergonómicos a los que se encuentran expuestos los trabajadores del GAD de La Maná.</a:t>
            </a:r>
            <a:endParaRPr lang="es-EC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803679" y="2616756"/>
            <a:ext cx="3311122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Ejercicios para </a:t>
            </a: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Cuello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pic>
        <p:nvPicPr>
          <p:cNvPr id="16" name="Imagen 1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1" y="3608147"/>
            <a:ext cx="1836107" cy="1775616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15" y="3587917"/>
            <a:ext cx="1818025" cy="1816075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6265543" y="2616756"/>
            <a:ext cx="3550265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Ejercicios para </a:t>
            </a: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Hombros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pic>
        <p:nvPicPr>
          <p:cNvPr id="20" name="Imagen 1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04" y="3587917"/>
            <a:ext cx="1818025" cy="1743002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68" y="3659387"/>
            <a:ext cx="1818025" cy="16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286557" y="672233"/>
            <a:ext cx="9790853" cy="746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PROGRAMA DE PAUSAS ACTIVAS Y BIENESTAR OCUPACIONAL</a:t>
            </a:r>
            <a:endParaRPr lang="es-EC" sz="2400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803679" y="946575"/>
            <a:ext cx="3311122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Ejercicios para </a:t>
            </a: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Brazos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265543" y="946575"/>
            <a:ext cx="3550265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Ejercicios para </a:t>
            </a: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Manos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pic>
        <p:nvPicPr>
          <p:cNvPr id="13" name="Imagen 1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1978171"/>
            <a:ext cx="1818025" cy="1744689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04" y="1978171"/>
            <a:ext cx="1836394" cy="176491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32" y="1979858"/>
            <a:ext cx="1818025" cy="1743002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68" y="1978171"/>
            <a:ext cx="1824128" cy="1744689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97460" y="3394301"/>
            <a:ext cx="3311122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Ejercicios para </a:t>
            </a: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Piernas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259324" y="3394301"/>
            <a:ext cx="3550265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Ejercicios para </a:t>
            </a: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Ojos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pic>
        <p:nvPicPr>
          <p:cNvPr id="30" name="Imagen 29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4282778"/>
            <a:ext cx="1828314" cy="1744689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66" y="4303008"/>
            <a:ext cx="1817836" cy="1740259"/>
          </a:xfrm>
          <a:prstGeom prst="rect">
            <a:avLst/>
          </a:prstGeom>
        </p:spPr>
      </p:pic>
      <p:pic>
        <p:nvPicPr>
          <p:cNvPr id="32" name="Imagen 31"/>
          <p:cNvPicPr/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31" y="4420070"/>
            <a:ext cx="1818025" cy="1744689"/>
          </a:xfrm>
          <a:prstGeom prst="rect">
            <a:avLst/>
          </a:prstGeom>
        </p:spPr>
      </p:pic>
      <p:pic>
        <p:nvPicPr>
          <p:cNvPr id="33" name="Imagen 32"/>
          <p:cNvPicPr/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48" y="4420069"/>
            <a:ext cx="1821140" cy="17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286557" y="672233"/>
            <a:ext cx="9790853" cy="746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PROGRAMA DE PAUSAS ACTIVAS Y BIENESTAR OCUPACIONAL</a:t>
            </a:r>
            <a:endParaRPr lang="es-EC" sz="2400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162700" y="1385118"/>
            <a:ext cx="3311122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Ejercicios para </a:t>
            </a: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Espalda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pic>
        <p:nvPicPr>
          <p:cNvPr id="18" name="Imagen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82" y="2416713"/>
            <a:ext cx="1839436" cy="1744689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53" y="2416712"/>
            <a:ext cx="1839436" cy="1744689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83" y="2422042"/>
            <a:ext cx="1839436" cy="1764921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13" y="2403930"/>
            <a:ext cx="1839436" cy="17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blogs.espe.edu.ec/wp-content/uploads/2013/09/LOGO-PRINCIPAL7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1.gstatic.com/images?q=tbn:ANd9GcRcwe6OXovVrsMebhP4LGWn2DkSvqtYOAxg3_4H80Mo5YAPybf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84862" y="2173086"/>
            <a:ext cx="7239000" cy="3086100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2416" y="917845"/>
            <a:ext cx="9705703" cy="3777622"/>
          </a:xfrm>
        </p:spPr>
        <p:txBody>
          <a:bodyPr/>
          <a:lstStyle/>
          <a:p>
            <a:pPr marL="0" indent="0" algn="ctr">
              <a:buNone/>
            </a:pPr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AUTÓNOMO DESCENTRALIZADO MUNICIPAL DEL CANTÓN LA MANÁ</a:t>
            </a:r>
          </a:p>
          <a:p>
            <a:r>
              <a:rPr lang="es-EC" dirty="0" smtClean="0"/>
              <a:t>Ubicación: Calle </a:t>
            </a:r>
            <a:r>
              <a:rPr lang="es-EC" dirty="0"/>
              <a:t>27 de Noviembre entre </a:t>
            </a:r>
            <a:r>
              <a:rPr lang="es-EC" dirty="0" smtClean="0"/>
              <a:t>Av. San </a:t>
            </a:r>
            <a:r>
              <a:rPr lang="es-EC" dirty="0"/>
              <a:t>Pablo y Manabí. </a:t>
            </a:r>
            <a:endParaRPr lang="en-US" dirty="0"/>
          </a:p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396" t="27474" r="15349" b="24718"/>
          <a:stretch/>
        </p:blipFill>
        <p:spPr bwMode="auto">
          <a:xfrm>
            <a:off x="272726" y="2307046"/>
            <a:ext cx="4180369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Nuevo Palacio Municipal de La ManÃ¡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3"/>
          <a:stretch/>
        </p:blipFill>
        <p:spPr bwMode="auto">
          <a:xfrm>
            <a:off x="7459758" y="2044931"/>
            <a:ext cx="2898361" cy="28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205453" y="5035416"/>
          <a:ext cx="5290847" cy="150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824">
                  <a:extLst>
                    <a:ext uri="{9D8B030D-6E8A-4147-A177-3AD203B41FA5}">
                      <a16:colId xmlns:a16="http://schemas.microsoft.com/office/drawing/2014/main" val="2981588103"/>
                    </a:ext>
                  </a:extLst>
                </a:gridCol>
                <a:gridCol w="640058">
                  <a:extLst>
                    <a:ext uri="{9D8B030D-6E8A-4147-A177-3AD203B41FA5}">
                      <a16:colId xmlns:a16="http://schemas.microsoft.com/office/drawing/2014/main" val="1117198046"/>
                    </a:ext>
                  </a:extLst>
                </a:gridCol>
                <a:gridCol w="1532615">
                  <a:extLst>
                    <a:ext uri="{9D8B030D-6E8A-4147-A177-3AD203B41FA5}">
                      <a16:colId xmlns:a16="http://schemas.microsoft.com/office/drawing/2014/main" val="6894579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3119468582"/>
                    </a:ext>
                  </a:extLst>
                </a:gridCol>
              </a:tblGrid>
              <a:tr h="375421">
                <a:tc>
                  <a:txBody>
                    <a:bodyPr/>
                    <a:lstStyle/>
                    <a:p>
                      <a:r>
                        <a:rPr lang="es-EC" dirty="0" smtClean="0"/>
                        <a:t>Área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Femenino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Masculino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80326"/>
                  </a:ext>
                </a:extLst>
              </a:tr>
              <a:tr h="375421">
                <a:tc>
                  <a:txBody>
                    <a:bodyPr/>
                    <a:lstStyle/>
                    <a:p>
                      <a:r>
                        <a:rPr lang="es-EC" dirty="0" smtClean="0"/>
                        <a:t>Administrativa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0978"/>
                  </a:ext>
                </a:extLst>
              </a:tr>
              <a:tr h="375421">
                <a:tc>
                  <a:txBody>
                    <a:bodyPr/>
                    <a:lstStyle/>
                    <a:p>
                      <a:r>
                        <a:rPr lang="es-EC" dirty="0" smtClean="0"/>
                        <a:t>Operativa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72352"/>
                  </a:ext>
                </a:extLst>
              </a:tr>
              <a:tr h="375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387676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8784" y="5749615"/>
            <a:ext cx="986444" cy="958260"/>
          </a:xfrm>
          <a:prstGeom prst="rect">
            <a:avLst/>
          </a:prstGeom>
        </p:spPr>
      </p:pic>
      <p:pic>
        <p:nvPicPr>
          <p:cNvPr id="9" name="Imagen 8" descr="http://blogs.espe.edu.ec/wp-content/uploads/2013/09/LOGO-PRINCIPAL7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115715" y="126495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11440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547230" y="305487"/>
            <a:ext cx="8911687" cy="1280890"/>
          </a:xfrm>
        </p:spPr>
        <p:txBody>
          <a:bodyPr/>
          <a:lstStyle/>
          <a:p>
            <a:r>
              <a:rPr lang="es-EC" dirty="0" smtClean="0"/>
              <a:t>1. ANTECEDENTES DE LA EMPRESA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7881" y="508250"/>
            <a:ext cx="9705703" cy="3777622"/>
          </a:xfrm>
        </p:spPr>
        <p:txBody>
          <a:bodyPr/>
          <a:lstStyle/>
          <a:p>
            <a:pPr marL="0" indent="0" algn="ctr">
              <a:buNone/>
            </a:pPr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CANTÓN LA MANÁ</a:t>
            </a:r>
          </a:p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1028" name="Picture 4" descr="Resultado de imagen para la mana export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00" y="5028945"/>
            <a:ext cx="3180878" cy="17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a mana encanto de cotopa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3" y="1719370"/>
            <a:ext cx="5430436" cy="25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tabaco plantac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1" y="1393759"/>
            <a:ext cx="2740645" cy="182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cafe plantac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09" y="5028945"/>
            <a:ext cx="3914664" cy="17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cacao plantac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873" y="1641409"/>
            <a:ext cx="2811422" cy="19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51" y="3757259"/>
            <a:ext cx="2765286" cy="20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" y="327726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http://blogs.espe.edu.ec/wp-content/uploads/2013/09/LOGO-PRINCIPAL7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115715" y="31245"/>
            <a:ext cx="979431" cy="954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2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1" y="1417592"/>
            <a:ext cx="10778835" cy="4833083"/>
          </a:xfrm>
          <a:prstGeom prst="rect">
            <a:avLst/>
          </a:prstGeom>
        </p:spPr>
      </p:pic>
      <p:pic>
        <p:nvPicPr>
          <p:cNvPr id="5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://blogs.espe.edu.ec/wp-content/uploads/2013/09/LOGO-PRINCIPAL7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1286557" y="672233"/>
            <a:ext cx="9790853" cy="604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rgbClr val="000099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ESTRUCTURA ADMINISTRATIVA</a:t>
            </a:r>
            <a:endParaRPr lang="es-EC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8784" y="5749615"/>
            <a:ext cx="986444" cy="958260"/>
          </a:xfrm>
          <a:prstGeom prst="rect">
            <a:avLst/>
          </a:prstGeom>
        </p:spPr>
      </p:pic>
      <p:pic>
        <p:nvPicPr>
          <p:cNvPr id="24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6902" y="414021"/>
            <a:ext cx="9117955" cy="7025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C" dirty="0" smtClean="0"/>
              <a:t>2. PLANTEAMIENTO </a:t>
            </a:r>
            <a:r>
              <a:rPr lang="es-EC" dirty="0"/>
              <a:t>DEL PROBLEMA</a:t>
            </a:r>
            <a:br>
              <a:rPr lang="es-EC" dirty="0"/>
            </a:br>
            <a:endParaRPr lang="es-EC" dirty="0"/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8227337" y="4004445"/>
            <a:ext cx="894882" cy="415141"/>
          </a:xfrm>
          <a:prstGeom prst="straightConnector1">
            <a:avLst/>
          </a:prstGeom>
          <a:ln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23294" y="4513201"/>
            <a:ext cx="968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expuesto accidentes laborales y enfermedades profesionales. Institución expuesta a sanciones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50670" y="1246716"/>
            <a:ext cx="870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GAD Municipal de La Maná no cuenta con la Unidad de Seguridad y Salud Ocupacional (SSO)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304060" y="3872805"/>
            <a:ext cx="458045" cy="377533"/>
          </a:xfrm>
          <a:prstGeom prst="straightConnector1">
            <a:avLst/>
          </a:prstGeom>
          <a:ln w="1905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 descr="http://blogs.espe.edu.ec/wp-content/uploads/2013/09/LOGO-PRINCIPAL7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94" y="2147309"/>
            <a:ext cx="1654752" cy="14142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667" y="2303528"/>
            <a:ext cx="1398512" cy="13604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977" y="2382866"/>
            <a:ext cx="1308230" cy="15816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4145" y="2382866"/>
            <a:ext cx="1619281" cy="17697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2219" y="2503706"/>
            <a:ext cx="991368" cy="15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94268" y="1430766"/>
            <a:ext cx="11136716" cy="472878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s-ES" sz="5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C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los riesgos laborales a los que se encuentra expuesto el personal del Gobierno Autónomo Descentralizado Municipal del Cantón La Maná </a:t>
            </a:r>
            <a:r>
              <a:rPr lang="es-EC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la finalidad de prevenir </a:t>
            </a:r>
            <a:r>
              <a:rPr lang="es-EC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mitigarlos </a:t>
            </a:r>
            <a:r>
              <a:rPr lang="es-EC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través de un Plan </a:t>
            </a:r>
            <a:r>
              <a:rPr lang="es-EC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y Salud Ocupacional</a:t>
            </a:r>
            <a:r>
              <a:rPr lang="es-E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Específicos: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C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C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accidentes </a:t>
            </a:r>
            <a:r>
              <a:rPr lang="es-EC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C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se encuentran expuestos los funcionarios del Gobierno Autónomo Descentralizado Municipal del Cantón La Maná, de acuerdo al tipo de trabajo que realizan en la institución.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C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acciones que realiza el Gobierno Autónomo Descentralizado Municipal del Cantón La Maná para garantizar la seguridad y salud ocupacional de sus empleados</a:t>
            </a:r>
            <a:r>
              <a:rPr lang="es-E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C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Definir </a:t>
            </a:r>
            <a:r>
              <a:rPr lang="es-EC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acciones que debe realizar el Gobierno Autónomo Descentralizado Municipal del Cantón La Maná, para mejorar la gestión de la SSO en la institución</a:t>
            </a:r>
            <a:r>
              <a:rPr lang="es-E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dirty="0"/>
          </a:p>
          <a:p>
            <a:pPr marL="0" indent="0">
              <a:lnSpc>
                <a:spcPct val="150000"/>
              </a:lnSpc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6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http://blogs.espe.edu.ec/wp-content/uploads/2013/09/LOGO-PRINCIPAL7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redondeado 16"/>
          <p:cNvSpPr/>
          <p:nvPr/>
        </p:nvSpPr>
        <p:spPr>
          <a:xfrm>
            <a:off x="1440131" y="409731"/>
            <a:ext cx="9790853" cy="604357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es-EC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3. OBJETIVOS</a:t>
            </a:r>
            <a:endParaRPr lang="es-EC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5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91725" y="898611"/>
            <a:ext cx="5799011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Y SALUD OCUPACIONAL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pic>
        <p:nvPicPr>
          <p:cNvPr id="7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http://blogs.espe.edu.ec/wp-content/uploads/2013/09/LOGO-PRINCIPAL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ángulo redondeado 36"/>
          <p:cNvSpPr/>
          <p:nvPr/>
        </p:nvSpPr>
        <p:spPr>
          <a:xfrm>
            <a:off x="1495134" y="332031"/>
            <a:ext cx="9790853" cy="604357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es-EC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 MARCO </a:t>
            </a:r>
            <a:r>
              <a:rPr lang="es-EC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TEÓRICO</a:t>
            </a:r>
          </a:p>
        </p:txBody>
      </p:sp>
      <p:sp>
        <p:nvSpPr>
          <p:cNvPr id="38" name="Rectangle 1"/>
          <p:cNvSpPr/>
          <p:nvPr/>
        </p:nvSpPr>
        <p:spPr>
          <a:xfrm>
            <a:off x="251526" y="2098383"/>
            <a:ext cx="4162203" cy="4189910"/>
          </a:xfrm>
          <a:prstGeom prst="rect">
            <a:avLst/>
          </a:prstGeom>
          <a:solidFill>
            <a:srgbClr val="00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4"/>
          <p:cNvGrpSpPr/>
          <p:nvPr/>
        </p:nvGrpSpPr>
        <p:grpSpPr>
          <a:xfrm>
            <a:off x="92897" y="1993078"/>
            <a:ext cx="2882030" cy="875708"/>
            <a:chOff x="1619250" y="609600"/>
            <a:chExt cx="2190750" cy="1257300"/>
          </a:xfrm>
          <a:solidFill>
            <a:srgbClr val="00B0F0"/>
          </a:solidFill>
        </p:grpSpPr>
        <p:sp>
          <p:nvSpPr>
            <p:cNvPr id="40" name="Right Triangle 3"/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2"/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1125"/>
              <a:r>
                <a:rPr lang="en-US" b="1" dirty="0">
                  <a:solidFill>
                    <a:srgbClr val="0000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solidFill>
                    <a:srgbClr val="0000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Germán Burriel (1.999)</a:t>
              </a:r>
              <a:endParaRPr lang="en-US" sz="1600" b="1" dirty="0">
                <a:solidFill>
                  <a:srgbClr val="0000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5"/>
          <p:cNvGrpSpPr/>
          <p:nvPr/>
        </p:nvGrpSpPr>
        <p:grpSpPr>
          <a:xfrm>
            <a:off x="54119" y="3205067"/>
            <a:ext cx="2882030" cy="875708"/>
            <a:chOff x="1619250" y="609600"/>
            <a:chExt cx="2190750" cy="1257300"/>
          </a:xfrm>
        </p:grpSpPr>
        <p:sp>
          <p:nvSpPr>
            <p:cNvPr id="43" name="Right Triangle 6"/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7"/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1125"/>
              <a:r>
                <a:rPr lang="en-US" b="1" dirty="0">
                  <a:solidFill>
                    <a:srgbClr val="6339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solidFill>
                    <a:srgbClr val="6339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Germán </a:t>
              </a:r>
              <a:r>
                <a:rPr lang="en-US" sz="1600" b="1" dirty="0">
                  <a:solidFill>
                    <a:srgbClr val="6339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Burriel </a:t>
              </a:r>
              <a:r>
                <a:rPr lang="en-US" sz="1600" b="1" dirty="0" smtClean="0">
                  <a:solidFill>
                    <a:srgbClr val="6339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(1.999</a:t>
              </a:r>
              <a:r>
                <a:rPr lang="en-US" sz="1600" b="1" dirty="0">
                  <a:solidFill>
                    <a:srgbClr val="6339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5" name="Group 8"/>
          <p:cNvGrpSpPr/>
          <p:nvPr/>
        </p:nvGrpSpPr>
        <p:grpSpPr>
          <a:xfrm>
            <a:off x="5041" y="4380997"/>
            <a:ext cx="2882030" cy="875708"/>
            <a:chOff x="1619250" y="609600"/>
            <a:chExt cx="2190750" cy="1257300"/>
          </a:xfrm>
        </p:grpSpPr>
        <p:sp>
          <p:nvSpPr>
            <p:cNvPr id="46" name="Right Triangle 9"/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10"/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solidFill>
              <a:srgbClr val="00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1125"/>
              <a:r>
                <a:rPr lang="es-ES" sz="1600" b="1" dirty="0" smtClean="0">
                  <a:solidFill>
                    <a:srgbClr val="1D2C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Julio Neffa (2.002)</a:t>
              </a:r>
              <a:endParaRPr lang="en-US" b="1" dirty="0" smtClean="0">
                <a:solidFill>
                  <a:srgbClr val="1D2C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11"/>
          <p:cNvGrpSpPr/>
          <p:nvPr/>
        </p:nvGrpSpPr>
        <p:grpSpPr>
          <a:xfrm>
            <a:off x="5041" y="5556927"/>
            <a:ext cx="2882030" cy="875708"/>
            <a:chOff x="1619250" y="609600"/>
            <a:chExt cx="2190750" cy="1257300"/>
          </a:xfrm>
          <a:solidFill>
            <a:srgbClr val="FFFF00"/>
          </a:solidFill>
        </p:grpSpPr>
        <p:sp>
          <p:nvSpPr>
            <p:cNvPr id="49" name="Right Triangle 12"/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13"/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1125"/>
              <a:r>
                <a:rPr lang="en-US" b="1" dirty="0">
                  <a:solidFill>
                    <a:srgbClr val="7813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7813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Víctor Manuel Cabaleiro </a:t>
              </a:r>
              <a:r>
                <a:rPr lang="en-US" sz="1600" b="1" dirty="0" smtClean="0">
                  <a:solidFill>
                    <a:srgbClr val="7813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(2.010)</a:t>
              </a:r>
              <a:endParaRPr lang="en-US" b="1" dirty="0" smtClean="0">
                <a:solidFill>
                  <a:srgbClr val="7813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16"/>
          <p:cNvSpPr/>
          <p:nvPr/>
        </p:nvSpPr>
        <p:spPr>
          <a:xfrm>
            <a:off x="4607821" y="2241058"/>
            <a:ext cx="142389" cy="5807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7"/>
          <p:cNvSpPr/>
          <p:nvPr/>
        </p:nvSpPr>
        <p:spPr>
          <a:xfrm>
            <a:off x="4621079" y="3338501"/>
            <a:ext cx="142389" cy="580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8"/>
          <p:cNvSpPr/>
          <p:nvPr/>
        </p:nvSpPr>
        <p:spPr>
          <a:xfrm>
            <a:off x="4631367" y="4480036"/>
            <a:ext cx="142389" cy="580733"/>
          </a:xfrm>
          <a:prstGeom prst="rect">
            <a:avLst/>
          </a:pr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9"/>
          <p:cNvSpPr/>
          <p:nvPr/>
        </p:nvSpPr>
        <p:spPr>
          <a:xfrm>
            <a:off x="4652611" y="5690936"/>
            <a:ext cx="142389" cy="580733"/>
          </a:xfrm>
          <a:prstGeom prst="rect">
            <a:avLst/>
          </a:prstGeom>
          <a:solidFill>
            <a:srgbClr val="781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24"/>
          <p:cNvSpPr/>
          <p:nvPr/>
        </p:nvSpPr>
        <p:spPr>
          <a:xfrm>
            <a:off x="3585455" y="2212985"/>
            <a:ext cx="696714" cy="63687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25"/>
          <p:cNvSpPr/>
          <p:nvPr/>
        </p:nvSpPr>
        <p:spPr>
          <a:xfrm>
            <a:off x="3585455" y="3378667"/>
            <a:ext cx="678239" cy="6368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26"/>
          <p:cNvSpPr/>
          <p:nvPr/>
        </p:nvSpPr>
        <p:spPr>
          <a:xfrm>
            <a:off x="3546851" y="4378500"/>
            <a:ext cx="721653" cy="636878"/>
          </a:xfrm>
          <a:prstGeom prst="ellipse">
            <a:avLst/>
          </a:prstGeom>
          <a:solidFill>
            <a:srgbClr val="00C8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27"/>
          <p:cNvSpPr/>
          <p:nvPr/>
        </p:nvSpPr>
        <p:spPr>
          <a:xfrm>
            <a:off x="3585455" y="5563840"/>
            <a:ext cx="696714" cy="63687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4"/>
          <p:cNvSpPr/>
          <p:nvPr/>
        </p:nvSpPr>
        <p:spPr>
          <a:xfrm>
            <a:off x="5032736" y="1984284"/>
            <a:ext cx="6887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>
                <a:solidFill>
                  <a:srgbClr val="0000CC"/>
                </a:solidFill>
                <a:latin typeface="+mj-lt"/>
                <a:ea typeface="Calibri Light" charset="0"/>
                <a:cs typeface="Calibri Light" charset="0"/>
              </a:rPr>
              <a:t>La SSO se </a:t>
            </a:r>
            <a:r>
              <a:rPr lang="es-EC" sz="1600" b="1" dirty="0">
                <a:solidFill>
                  <a:srgbClr val="0000CC"/>
                </a:solidFill>
                <a:latin typeface="+mj-lt"/>
                <a:ea typeface="Calibri Light" charset="0"/>
                <a:cs typeface="Calibri Light" charset="0"/>
              </a:rPr>
              <a:t>refiere a las medidas de protección que ayuden a precautelar </a:t>
            </a:r>
            <a:r>
              <a:rPr lang="es-EC" sz="1600" b="1" dirty="0" smtClean="0">
                <a:solidFill>
                  <a:srgbClr val="0000CC"/>
                </a:solidFill>
                <a:latin typeface="+mj-lt"/>
                <a:ea typeface="Calibri Light" charset="0"/>
                <a:cs typeface="Calibri Light" charset="0"/>
              </a:rPr>
              <a:t>riesgos </a:t>
            </a:r>
            <a:r>
              <a:rPr lang="es-EC" sz="1600" b="1" dirty="0">
                <a:solidFill>
                  <a:srgbClr val="0000CC"/>
                </a:solidFill>
                <a:latin typeface="+mj-lt"/>
                <a:ea typeface="Calibri Light" charset="0"/>
                <a:cs typeface="Calibri Light" charset="0"/>
              </a:rPr>
              <a:t>en el ambiente laboral en que se desenvuelve un </a:t>
            </a:r>
            <a:r>
              <a:rPr lang="es-EC" sz="1600" b="1" dirty="0" smtClean="0">
                <a:solidFill>
                  <a:srgbClr val="0000CC"/>
                </a:solidFill>
                <a:latin typeface="+mj-lt"/>
                <a:ea typeface="Calibri Light" charset="0"/>
                <a:cs typeface="Calibri Light" charset="0"/>
              </a:rPr>
              <a:t>trabajador. Se </a:t>
            </a:r>
            <a:r>
              <a:rPr lang="es-EC" sz="1600" b="1" dirty="0">
                <a:solidFill>
                  <a:srgbClr val="0000CC"/>
                </a:solidFill>
                <a:latin typeface="+mj-lt"/>
                <a:ea typeface="Calibri Light" charset="0"/>
                <a:cs typeface="Calibri Light" charset="0"/>
              </a:rPr>
              <a:t>encarga de definir las acciones necesarias para garantizar la seguridad y salud de un empleado en la ejecución de sus funciones, así como generar un ambiente de trabajo sano y seguro</a:t>
            </a:r>
            <a:endParaRPr lang="en-US" dirty="0" smtClean="0">
              <a:solidFill>
                <a:srgbClr val="0000CC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0" name="Rectangle 54"/>
          <p:cNvSpPr/>
          <p:nvPr/>
        </p:nvSpPr>
        <p:spPr>
          <a:xfrm>
            <a:off x="5032736" y="3227422"/>
            <a:ext cx="6887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>
                <a:solidFill>
                  <a:srgbClr val="663300"/>
                </a:solidFill>
                <a:latin typeface="+mj-lt"/>
                <a:ea typeface="Calibri Light" charset="0"/>
                <a:cs typeface="Calibri Light" charset="0"/>
              </a:rPr>
              <a:t>Los trabajadores de las diferentes organizaciones, grandes o pequeñas, deben estar protegidos ante toda posibilidad de sufrir algún tipo de daño o lesión durante la ejecución de su trabajo, por mínima que esta sea</a:t>
            </a:r>
            <a:r>
              <a:rPr lang="es-ES" sz="1600" b="1" dirty="0" smtClean="0">
                <a:solidFill>
                  <a:srgbClr val="663300"/>
                </a:solidFill>
                <a:latin typeface="+mj-lt"/>
              </a:rPr>
              <a:t>	</a:t>
            </a:r>
            <a:endParaRPr lang="es-EC" sz="1600" b="1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61" name="Rectangle 54"/>
          <p:cNvSpPr/>
          <p:nvPr/>
        </p:nvSpPr>
        <p:spPr>
          <a:xfrm>
            <a:off x="5032736" y="4193338"/>
            <a:ext cx="6887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>
                <a:solidFill>
                  <a:srgbClr val="003300"/>
                </a:solidFill>
                <a:latin typeface="+mj-lt"/>
                <a:ea typeface="Calibri Light" charset="0"/>
                <a:cs typeface="Calibri Light" charset="0"/>
              </a:rPr>
              <a:t>Dentro </a:t>
            </a:r>
            <a:r>
              <a:rPr lang="es-EC" sz="1600" b="1" dirty="0">
                <a:solidFill>
                  <a:srgbClr val="003300"/>
                </a:solidFill>
                <a:latin typeface="+mj-lt"/>
                <a:ea typeface="Calibri Light" charset="0"/>
                <a:cs typeface="Calibri Light" charset="0"/>
              </a:rPr>
              <a:t>de la Salud Ocupacional es importante hacer hincapié en las condiciones laborales (tiempo que labora, remuneración, ergonomía) y el ambiente de trabajo (donde se realiza), ya que son estas dos dimensiones las que configuran la carga global que debe soportar el trabajador tanto individual como colectivamente</a:t>
            </a:r>
            <a:endParaRPr lang="en-US" dirty="0" smtClean="0">
              <a:solidFill>
                <a:srgbClr val="0033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2" name="Rectangle 54"/>
          <p:cNvSpPr/>
          <p:nvPr/>
        </p:nvSpPr>
        <p:spPr>
          <a:xfrm>
            <a:off x="5032736" y="5408052"/>
            <a:ext cx="617282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C" sz="1600" b="1" dirty="0" smtClean="0">
                <a:solidFill>
                  <a:srgbClr val="663300"/>
                </a:solidFill>
                <a:latin typeface="+mj-lt"/>
                <a:ea typeface="Calibri Light" charset="0"/>
                <a:cs typeface="Calibri Light" charset="0"/>
              </a:rPr>
              <a:t>Los </a:t>
            </a:r>
            <a:r>
              <a:rPr lang="es-EC" sz="1600" b="1" dirty="0">
                <a:solidFill>
                  <a:srgbClr val="663300"/>
                </a:solidFill>
                <a:latin typeface="+mj-lt"/>
                <a:ea typeface="Calibri Light" charset="0"/>
                <a:cs typeface="Calibri Light" charset="0"/>
              </a:rPr>
              <a:t>riesgos laborales que, aunque es prácticamente imposible determinar cuándo y dónde se presentará una amenaza para los trabajadores, si es posible que los empleadores tomen medidas preventivas que permitan disminuir la probabilidad de existencia de accidentes de trabajo.</a:t>
            </a:r>
            <a:endParaRPr lang="es-ES" sz="1600" b="1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63" name="Freeform 51"/>
          <p:cNvSpPr>
            <a:spLocks noEditPoints="1"/>
          </p:cNvSpPr>
          <p:nvPr/>
        </p:nvSpPr>
        <p:spPr bwMode="auto">
          <a:xfrm>
            <a:off x="3722476" y="2321778"/>
            <a:ext cx="395344" cy="373241"/>
          </a:xfrm>
          <a:custGeom>
            <a:avLst/>
            <a:gdLst>
              <a:gd name="T0" fmla="*/ 533 w 1065"/>
              <a:gd name="T1" fmla="*/ 0 h 1066"/>
              <a:gd name="T2" fmla="*/ 67 w 1065"/>
              <a:gd name="T3" fmla="*/ 999 h 1066"/>
              <a:gd name="T4" fmla="*/ 0 w 1065"/>
              <a:gd name="T5" fmla="*/ 1066 h 1066"/>
              <a:gd name="T6" fmla="*/ 1065 w 1065"/>
              <a:gd name="T7" fmla="*/ 267 h 1066"/>
              <a:gd name="T8" fmla="*/ 400 w 1065"/>
              <a:gd name="T9" fmla="*/ 999 h 1066"/>
              <a:gd name="T10" fmla="*/ 200 w 1065"/>
              <a:gd name="T11" fmla="*/ 866 h 1066"/>
              <a:gd name="T12" fmla="*/ 400 w 1065"/>
              <a:gd name="T13" fmla="*/ 999 h 1066"/>
              <a:gd name="T14" fmla="*/ 133 w 1065"/>
              <a:gd name="T15" fmla="*/ 733 h 1066"/>
              <a:gd name="T16" fmla="*/ 466 w 1065"/>
              <a:gd name="T17" fmla="*/ 666 h 1066"/>
              <a:gd name="T18" fmla="*/ 466 w 1065"/>
              <a:gd name="T19" fmla="*/ 600 h 1066"/>
              <a:gd name="T20" fmla="*/ 133 w 1065"/>
              <a:gd name="T21" fmla="*/ 533 h 1066"/>
              <a:gd name="T22" fmla="*/ 466 w 1065"/>
              <a:gd name="T23" fmla="*/ 600 h 1066"/>
              <a:gd name="T24" fmla="*/ 133 w 1065"/>
              <a:gd name="T25" fmla="*/ 466 h 1066"/>
              <a:gd name="T26" fmla="*/ 466 w 1065"/>
              <a:gd name="T27" fmla="*/ 400 h 1066"/>
              <a:gd name="T28" fmla="*/ 466 w 1065"/>
              <a:gd name="T29" fmla="*/ 333 h 1066"/>
              <a:gd name="T30" fmla="*/ 133 w 1065"/>
              <a:gd name="T31" fmla="*/ 267 h 1066"/>
              <a:gd name="T32" fmla="*/ 466 w 1065"/>
              <a:gd name="T33" fmla="*/ 333 h 1066"/>
              <a:gd name="T34" fmla="*/ 133 w 1065"/>
              <a:gd name="T35" fmla="*/ 200 h 1066"/>
              <a:gd name="T36" fmla="*/ 466 w 1065"/>
              <a:gd name="T37" fmla="*/ 134 h 1066"/>
              <a:gd name="T38" fmla="*/ 799 w 1065"/>
              <a:gd name="T39" fmla="*/ 932 h 1066"/>
              <a:gd name="T40" fmla="*/ 666 w 1065"/>
              <a:gd name="T41" fmla="*/ 799 h 1066"/>
              <a:gd name="T42" fmla="*/ 799 w 1065"/>
              <a:gd name="T43" fmla="*/ 932 h 1066"/>
              <a:gd name="T44" fmla="*/ 666 w 1065"/>
              <a:gd name="T45" fmla="*/ 733 h 1066"/>
              <a:gd name="T46" fmla="*/ 799 w 1065"/>
              <a:gd name="T47" fmla="*/ 600 h 1066"/>
              <a:gd name="T48" fmla="*/ 799 w 1065"/>
              <a:gd name="T49" fmla="*/ 533 h 1066"/>
              <a:gd name="T50" fmla="*/ 666 w 1065"/>
              <a:gd name="T51" fmla="*/ 400 h 1066"/>
              <a:gd name="T52" fmla="*/ 799 w 1065"/>
              <a:gd name="T53" fmla="*/ 533 h 1066"/>
              <a:gd name="T54" fmla="*/ 866 w 1065"/>
              <a:gd name="T55" fmla="*/ 932 h 1066"/>
              <a:gd name="T56" fmla="*/ 999 w 1065"/>
              <a:gd name="T57" fmla="*/ 799 h 1066"/>
              <a:gd name="T58" fmla="*/ 999 w 1065"/>
              <a:gd name="T59" fmla="*/ 733 h 1066"/>
              <a:gd name="T60" fmla="*/ 866 w 1065"/>
              <a:gd name="T61" fmla="*/ 600 h 1066"/>
              <a:gd name="T62" fmla="*/ 999 w 1065"/>
              <a:gd name="T63" fmla="*/ 733 h 1066"/>
              <a:gd name="T64" fmla="*/ 866 w 1065"/>
              <a:gd name="T65" fmla="*/ 533 h 1066"/>
              <a:gd name="T66" fmla="*/ 999 w 1065"/>
              <a:gd name="T67" fmla="*/ 400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5" h="1066">
                <a:moveTo>
                  <a:pt x="533" y="267"/>
                </a:moveTo>
                <a:lnTo>
                  <a:pt x="533" y="0"/>
                </a:lnTo>
                <a:lnTo>
                  <a:pt x="67" y="0"/>
                </a:lnTo>
                <a:lnTo>
                  <a:pt x="67" y="999"/>
                </a:lnTo>
                <a:lnTo>
                  <a:pt x="0" y="999"/>
                </a:lnTo>
                <a:lnTo>
                  <a:pt x="0" y="1066"/>
                </a:lnTo>
                <a:lnTo>
                  <a:pt x="1065" y="1066"/>
                </a:lnTo>
                <a:lnTo>
                  <a:pt x="1065" y="267"/>
                </a:lnTo>
                <a:lnTo>
                  <a:pt x="533" y="267"/>
                </a:lnTo>
                <a:close/>
                <a:moveTo>
                  <a:pt x="400" y="999"/>
                </a:moveTo>
                <a:lnTo>
                  <a:pt x="200" y="999"/>
                </a:lnTo>
                <a:lnTo>
                  <a:pt x="200" y="866"/>
                </a:lnTo>
                <a:lnTo>
                  <a:pt x="400" y="866"/>
                </a:lnTo>
                <a:lnTo>
                  <a:pt x="400" y="999"/>
                </a:lnTo>
                <a:close/>
                <a:moveTo>
                  <a:pt x="466" y="733"/>
                </a:moveTo>
                <a:lnTo>
                  <a:pt x="133" y="733"/>
                </a:lnTo>
                <a:lnTo>
                  <a:pt x="133" y="666"/>
                </a:lnTo>
                <a:lnTo>
                  <a:pt x="466" y="666"/>
                </a:lnTo>
                <a:lnTo>
                  <a:pt x="466" y="733"/>
                </a:lnTo>
                <a:close/>
                <a:moveTo>
                  <a:pt x="466" y="600"/>
                </a:moveTo>
                <a:lnTo>
                  <a:pt x="133" y="600"/>
                </a:lnTo>
                <a:lnTo>
                  <a:pt x="133" y="533"/>
                </a:lnTo>
                <a:lnTo>
                  <a:pt x="466" y="533"/>
                </a:lnTo>
                <a:lnTo>
                  <a:pt x="466" y="600"/>
                </a:lnTo>
                <a:close/>
                <a:moveTo>
                  <a:pt x="466" y="466"/>
                </a:moveTo>
                <a:lnTo>
                  <a:pt x="133" y="466"/>
                </a:lnTo>
                <a:lnTo>
                  <a:pt x="133" y="400"/>
                </a:lnTo>
                <a:lnTo>
                  <a:pt x="466" y="400"/>
                </a:lnTo>
                <a:lnTo>
                  <a:pt x="466" y="466"/>
                </a:lnTo>
                <a:close/>
                <a:moveTo>
                  <a:pt x="466" y="333"/>
                </a:moveTo>
                <a:lnTo>
                  <a:pt x="133" y="333"/>
                </a:lnTo>
                <a:lnTo>
                  <a:pt x="133" y="267"/>
                </a:lnTo>
                <a:lnTo>
                  <a:pt x="466" y="267"/>
                </a:lnTo>
                <a:lnTo>
                  <a:pt x="466" y="333"/>
                </a:lnTo>
                <a:close/>
                <a:moveTo>
                  <a:pt x="466" y="200"/>
                </a:moveTo>
                <a:lnTo>
                  <a:pt x="133" y="200"/>
                </a:lnTo>
                <a:lnTo>
                  <a:pt x="133" y="134"/>
                </a:lnTo>
                <a:lnTo>
                  <a:pt x="466" y="134"/>
                </a:lnTo>
                <a:lnTo>
                  <a:pt x="466" y="200"/>
                </a:lnTo>
                <a:close/>
                <a:moveTo>
                  <a:pt x="799" y="932"/>
                </a:moveTo>
                <a:lnTo>
                  <a:pt x="666" y="932"/>
                </a:lnTo>
                <a:lnTo>
                  <a:pt x="666" y="799"/>
                </a:lnTo>
                <a:lnTo>
                  <a:pt x="799" y="799"/>
                </a:lnTo>
                <a:lnTo>
                  <a:pt x="799" y="932"/>
                </a:lnTo>
                <a:close/>
                <a:moveTo>
                  <a:pt x="799" y="733"/>
                </a:moveTo>
                <a:lnTo>
                  <a:pt x="666" y="733"/>
                </a:lnTo>
                <a:lnTo>
                  <a:pt x="666" y="600"/>
                </a:lnTo>
                <a:lnTo>
                  <a:pt x="799" y="600"/>
                </a:lnTo>
                <a:lnTo>
                  <a:pt x="799" y="733"/>
                </a:lnTo>
                <a:close/>
                <a:moveTo>
                  <a:pt x="799" y="533"/>
                </a:moveTo>
                <a:lnTo>
                  <a:pt x="666" y="533"/>
                </a:lnTo>
                <a:lnTo>
                  <a:pt x="666" y="400"/>
                </a:lnTo>
                <a:lnTo>
                  <a:pt x="799" y="400"/>
                </a:lnTo>
                <a:lnTo>
                  <a:pt x="799" y="533"/>
                </a:lnTo>
                <a:close/>
                <a:moveTo>
                  <a:pt x="999" y="932"/>
                </a:moveTo>
                <a:lnTo>
                  <a:pt x="866" y="932"/>
                </a:lnTo>
                <a:lnTo>
                  <a:pt x="866" y="799"/>
                </a:lnTo>
                <a:lnTo>
                  <a:pt x="999" y="799"/>
                </a:lnTo>
                <a:lnTo>
                  <a:pt x="999" y="932"/>
                </a:lnTo>
                <a:close/>
                <a:moveTo>
                  <a:pt x="999" y="733"/>
                </a:moveTo>
                <a:lnTo>
                  <a:pt x="866" y="733"/>
                </a:lnTo>
                <a:lnTo>
                  <a:pt x="866" y="600"/>
                </a:lnTo>
                <a:lnTo>
                  <a:pt x="999" y="600"/>
                </a:lnTo>
                <a:lnTo>
                  <a:pt x="999" y="733"/>
                </a:lnTo>
                <a:close/>
                <a:moveTo>
                  <a:pt x="999" y="533"/>
                </a:moveTo>
                <a:lnTo>
                  <a:pt x="866" y="533"/>
                </a:lnTo>
                <a:lnTo>
                  <a:pt x="866" y="400"/>
                </a:lnTo>
                <a:lnTo>
                  <a:pt x="999" y="400"/>
                </a:lnTo>
                <a:lnTo>
                  <a:pt x="999" y="533"/>
                </a:lnTo>
                <a:close/>
              </a:path>
            </a:pathLst>
          </a:custGeom>
          <a:solidFill>
            <a:srgbClr val="0000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3736116" y="3466811"/>
            <a:ext cx="390366" cy="429731"/>
            <a:chOff x="889" y="817"/>
            <a:chExt cx="714" cy="786"/>
          </a:xfrm>
          <a:solidFill>
            <a:srgbClr val="3D190B"/>
          </a:solidFill>
        </p:grpSpPr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972" y="817"/>
              <a:ext cx="169" cy="169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1252" y="817"/>
              <a:ext cx="170" cy="170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1390" y="1497"/>
              <a:ext cx="90" cy="106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"/>
            <p:cNvSpPr>
              <a:spLocks noEditPoints="1"/>
            </p:cNvSpPr>
            <p:nvPr/>
          </p:nvSpPr>
          <p:spPr bwMode="auto">
            <a:xfrm>
              <a:off x="889" y="982"/>
              <a:ext cx="714" cy="621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4"/>
          <p:cNvGrpSpPr>
            <a:grpSpLocks noChangeAspect="1"/>
          </p:cNvGrpSpPr>
          <p:nvPr/>
        </p:nvGrpSpPr>
        <p:grpSpPr bwMode="auto">
          <a:xfrm>
            <a:off x="3666345" y="4481004"/>
            <a:ext cx="442367" cy="440131"/>
            <a:chOff x="-278" y="129"/>
            <a:chExt cx="791" cy="787"/>
          </a:xfrm>
          <a:solidFill>
            <a:srgbClr val="0B2712"/>
          </a:solidFill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-278" y="135"/>
              <a:ext cx="397" cy="633"/>
            </a:xfrm>
            <a:custGeom>
              <a:avLst/>
              <a:gdLst>
                <a:gd name="T0" fmla="*/ 1753 w 1983"/>
                <a:gd name="T1" fmla="*/ 0 h 3164"/>
                <a:gd name="T2" fmla="*/ 1833 w 1983"/>
                <a:gd name="T3" fmla="*/ 13 h 3164"/>
                <a:gd name="T4" fmla="*/ 1901 w 1983"/>
                <a:gd name="T5" fmla="*/ 53 h 3164"/>
                <a:gd name="T6" fmla="*/ 1951 w 1983"/>
                <a:gd name="T7" fmla="*/ 113 h 3164"/>
                <a:gd name="T8" fmla="*/ 1979 w 1983"/>
                <a:gd name="T9" fmla="*/ 188 h 3164"/>
                <a:gd name="T10" fmla="*/ 1983 w 1983"/>
                <a:gd name="T11" fmla="*/ 1151 h 3164"/>
                <a:gd name="T12" fmla="*/ 1810 w 1983"/>
                <a:gd name="T13" fmla="*/ 229 h 3164"/>
                <a:gd name="T14" fmla="*/ 1799 w 1983"/>
                <a:gd name="T15" fmla="*/ 195 h 3164"/>
                <a:gd name="T16" fmla="*/ 1771 w 1983"/>
                <a:gd name="T17" fmla="*/ 175 h 3164"/>
                <a:gd name="T18" fmla="*/ 230 w 1983"/>
                <a:gd name="T19" fmla="*/ 171 h 3164"/>
                <a:gd name="T20" fmla="*/ 196 w 1983"/>
                <a:gd name="T21" fmla="*/ 182 h 3164"/>
                <a:gd name="T22" fmla="*/ 175 w 1983"/>
                <a:gd name="T23" fmla="*/ 211 h 3164"/>
                <a:gd name="T24" fmla="*/ 173 w 1983"/>
                <a:gd name="T25" fmla="*/ 1594 h 3164"/>
                <a:gd name="T26" fmla="*/ 184 w 1983"/>
                <a:gd name="T27" fmla="*/ 1628 h 3164"/>
                <a:gd name="T28" fmla="*/ 212 w 1983"/>
                <a:gd name="T29" fmla="*/ 1649 h 3164"/>
                <a:gd name="T30" fmla="*/ 1753 w 1983"/>
                <a:gd name="T31" fmla="*/ 1651 h 3164"/>
                <a:gd name="T32" fmla="*/ 1787 w 1983"/>
                <a:gd name="T33" fmla="*/ 1640 h 3164"/>
                <a:gd name="T34" fmla="*/ 1808 w 1983"/>
                <a:gd name="T35" fmla="*/ 1612 h 3164"/>
                <a:gd name="T36" fmla="*/ 1810 w 1983"/>
                <a:gd name="T37" fmla="*/ 1205 h 3164"/>
                <a:gd name="T38" fmla="*/ 1955 w 1983"/>
                <a:gd name="T39" fmla="*/ 1344 h 3164"/>
                <a:gd name="T40" fmla="*/ 1968 w 1983"/>
                <a:gd name="T41" fmla="*/ 1413 h 3164"/>
                <a:gd name="T42" fmla="*/ 1983 w 1983"/>
                <a:gd name="T43" fmla="*/ 1594 h 3164"/>
                <a:gd name="T44" fmla="*/ 1968 w 1983"/>
                <a:gd name="T45" fmla="*/ 1674 h 3164"/>
                <a:gd name="T46" fmla="*/ 1929 w 1983"/>
                <a:gd name="T47" fmla="*/ 1742 h 3164"/>
                <a:gd name="T48" fmla="*/ 1869 w 1983"/>
                <a:gd name="T49" fmla="*/ 1793 h 3164"/>
                <a:gd name="T50" fmla="*/ 1794 w 1983"/>
                <a:gd name="T51" fmla="*/ 1820 h 3164"/>
                <a:gd name="T52" fmla="*/ 1068 w 1983"/>
                <a:gd name="T53" fmla="*/ 1824 h 3164"/>
                <a:gd name="T54" fmla="*/ 1583 w 1983"/>
                <a:gd name="T55" fmla="*/ 3049 h 3164"/>
                <a:gd name="T56" fmla="*/ 1580 w 1983"/>
                <a:gd name="T57" fmla="*/ 3092 h 3164"/>
                <a:gd name="T58" fmla="*/ 1561 w 1983"/>
                <a:gd name="T59" fmla="*/ 3130 h 3164"/>
                <a:gd name="T60" fmla="*/ 1525 w 1983"/>
                <a:gd name="T61" fmla="*/ 3156 h 3164"/>
                <a:gd name="T62" fmla="*/ 1481 w 1983"/>
                <a:gd name="T63" fmla="*/ 3164 h 3164"/>
                <a:gd name="T64" fmla="*/ 1440 w 1983"/>
                <a:gd name="T65" fmla="*/ 3152 h 3164"/>
                <a:gd name="T66" fmla="*/ 1407 w 1983"/>
                <a:gd name="T67" fmla="*/ 3124 h 3164"/>
                <a:gd name="T68" fmla="*/ 954 w 1983"/>
                <a:gd name="T69" fmla="*/ 2060 h 3164"/>
                <a:gd name="T70" fmla="*/ 501 w 1983"/>
                <a:gd name="T71" fmla="*/ 3125 h 3164"/>
                <a:gd name="T72" fmla="*/ 466 w 1983"/>
                <a:gd name="T73" fmla="*/ 3153 h 3164"/>
                <a:gd name="T74" fmla="*/ 422 w 1983"/>
                <a:gd name="T75" fmla="*/ 3164 h 3164"/>
                <a:gd name="T76" fmla="*/ 384 w 1983"/>
                <a:gd name="T77" fmla="*/ 3156 h 3164"/>
                <a:gd name="T78" fmla="*/ 348 w 1983"/>
                <a:gd name="T79" fmla="*/ 3130 h 3164"/>
                <a:gd name="T80" fmla="*/ 328 w 1983"/>
                <a:gd name="T81" fmla="*/ 3092 h 3164"/>
                <a:gd name="T82" fmla="*/ 325 w 1983"/>
                <a:gd name="T83" fmla="*/ 3049 h 3164"/>
                <a:gd name="T84" fmla="*/ 842 w 1983"/>
                <a:gd name="T85" fmla="*/ 1824 h 3164"/>
                <a:gd name="T86" fmla="*/ 189 w 1983"/>
                <a:gd name="T87" fmla="*/ 1820 h 3164"/>
                <a:gd name="T88" fmla="*/ 114 w 1983"/>
                <a:gd name="T89" fmla="*/ 1793 h 3164"/>
                <a:gd name="T90" fmla="*/ 54 w 1983"/>
                <a:gd name="T91" fmla="*/ 1742 h 3164"/>
                <a:gd name="T92" fmla="*/ 15 w 1983"/>
                <a:gd name="T93" fmla="*/ 1674 h 3164"/>
                <a:gd name="T94" fmla="*/ 0 w 1983"/>
                <a:gd name="T95" fmla="*/ 1594 h 3164"/>
                <a:gd name="T96" fmla="*/ 4 w 1983"/>
                <a:gd name="T97" fmla="*/ 188 h 3164"/>
                <a:gd name="T98" fmla="*/ 31 w 1983"/>
                <a:gd name="T99" fmla="*/ 113 h 3164"/>
                <a:gd name="T100" fmla="*/ 82 w 1983"/>
                <a:gd name="T101" fmla="*/ 53 h 3164"/>
                <a:gd name="T102" fmla="*/ 150 w 1983"/>
                <a:gd name="T103" fmla="*/ 13 h 3164"/>
                <a:gd name="T104" fmla="*/ 230 w 1983"/>
                <a:gd name="T105" fmla="*/ 0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3" h="3164">
                  <a:moveTo>
                    <a:pt x="230" y="0"/>
                  </a:moveTo>
                  <a:lnTo>
                    <a:pt x="1753" y="0"/>
                  </a:lnTo>
                  <a:lnTo>
                    <a:pt x="1794" y="3"/>
                  </a:lnTo>
                  <a:lnTo>
                    <a:pt x="1833" y="13"/>
                  </a:lnTo>
                  <a:lnTo>
                    <a:pt x="1869" y="31"/>
                  </a:lnTo>
                  <a:lnTo>
                    <a:pt x="1901" y="53"/>
                  </a:lnTo>
                  <a:lnTo>
                    <a:pt x="1929" y="81"/>
                  </a:lnTo>
                  <a:lnTo>
                    <a:pt x="1951" y="113"/>
                  </a:lnTo>
                  <a:lnTo>
                    <a:pt x="1968" y="148"/>
                  </a:lnTo>
                  <a:lnTo>
                    <a:pt x="1979" y="188"/>
                  </a:lnTo>
                  <a:lnTo>
                    <a:pt x="1983" y="229"/>
                  </a:lnTo>
                  <a:lnTo>
                    <a:pt x="1983" y="1151"/>
                  </a:lnTo>
                  <a:lnTo>
                    <a:pt x="1810" y="1030"/>
                  </a:lnTo>
                  <a:lnTo>
                    <a:pt x="1810" y="229"/>
                  </a:lnTo>
                  <a:lnTo>
                    <a:pt x="1808" y="211"/>
                  </a:lnTo>
                  <a:lnTo>
                    <a:pt x="1799" y="195"/>
                  </a:lnTo>
                  <a:lnTo>
                    <a:pt x="1787" y="182"/>
                  </a:lnTo>
                  <a:lnTo>
                    <a:pt x="1771" y="175"/>
                  </a:lnTo>
                  <a:lnTo>
                    <a:pt x="1753" y="171"/>
                  </a:lnTo>
                  <a:lnTo>
                    <a:pt x="230" y="171"/>
                  </a:lnTo>
                  <a:lnTo>
                    <a:pt x="212" y="175"/>
                  </a:lnTo>
                  <a:lnTo>
                    <a:pt x="196" y="182"/>
                  </a:lnTo>
                  <a:lnTo>
                    <a:pt x="184" y="195"/>
                  </a:lnTo>
                  <a:lnTo>
                    <a:pt x="175" y="211"/>
                  </a:lnTo>
                  <a:lnTo>
                    <a:pt x="173" y="229"/>
                  </a:lnTo>
                  <a:lnTo>
                    <a:pt x="173" y="1594"/>
                  </a:lnTo>
                  <a:lnTo>
                    <a:pt x="175" y="1612"/>
                  </a:lnTo>
                  <a:lnTo>
                    <a:pt x="184" y="1628"/>
                  </a:lnTo>
                  <a:lnTo>
                    <a:pt x="196" y="1640"/>
                  </a:lnTo>
                  <a:lnTo>
                    <a:pt x="212" y="1649"/>
                  </a:lnTo>
                  <a:lnTo>
                    <a:pt x="230" y="1651"/>
                  </a:lnTo>
                  <a:lnTo>
                    <a:pt x="1753" y="1651"/>
                  </a:lnTo>
                  <a:lnTo>
                    <a:pt x="1771" y="1649"/>
                  </a:lnTo>
                  <a:lnTo>
                    <a:pt x="1787" y="1640"/>
                  </a:lnTo>
                  <a:lnTo>
                    <a:pt x="1799" y="1628"/>
                  </a:lnTo>
                  <a:lnTo>
                    <a:pt x="1808" y="1612"/>
                  </a:lnTo>
                  <a:lnTo>
                    <a:pt x="1810" y="1594"/>
                  </a:lnTo>
                  <a:lnTo>
                    <a:pt x="1810" y="1205"/>
                  </a:lnTo>
                  <a:lnTo>
                    <a:pt x="1959" y="1309"/>
                  </a:lnTo>
                  <a:lnTo>
                    <a:pt x="1955" y="1344"/>
                  </a:lnTo>
                  <a:lnTo>
                    <a:pt x="1959" y="1379"/>
                  </a:lnTo>
                  <a:lnTo>
                    <a:pt x="1968" y="1413"/>
                  </a:lnTo>
                  <a:lnTo>
                    <a:pt x="1983" y="1444"/>
                  </a:lnTo>
                  <a:lnTo>
                    <a:pt x="1983" y="1594"/>
                  </a:lnTo>
                  <a:lnTo>
                    <a:pt x="1979" y="1635"/>
                  </a:lnTo>
                  <a:lnTo>
                    <a:pt x="1968" y="1674"/>
                  </a:lnTo>
                  <a:lnTo>
                    <a:pt x="1951" y="1710"/>
                  </a:lnTo>
                  <a:lnTo>
                    <a:pt x="1929" y="1742"/>
                  </a:lnTo>
                  <a:lnTo>
                    <a:pt x="1901" y="1770"/>
                  </a:lnTo>
                  <a:lnTo>
                    <a:pt x="1869" y="1793"/>
                  </a:lnTo>
                  <a:lnTo>
                    <a:pt x="1833" y="1810"/>
                  </a:lnTo>
                  <a:lnTo>
                    <a:pt x="1794" y="1820"/>
                  </a:lnTo>
                  <a:lnTo>
                    <a:pt x="1753" y="1824"/>
                  </a:lnTo>
                  <a:lnTo>
                    <a:pt x="1068" y="1824"/>
                  </a:lnTo>
                  <a:lnTo>
                    <a:pt x="1577" y="3027"/>
                  </a:lnTo>
                  <a:lnTo>
                    <a:pt x="1583" y="3049"/>
                  </a:lnTo>
                  <a:lnTo>
                    <a:pt x="1584" y="3071"/>
                  </a:lnTo>
                  <a:lnTo>
                    <a:pt x="1580" y="3092"/>
                  </a:lnTo>
                  <a:lnTo>
                    <a:pt x="1573" y="3112"/>
                  </a:lnTo>
                  <a:lnTo>
                    <a:pt x="1561" y="3130"/>
                  </a:lnTo>
                  <a:lnTo>
                    <a:pt x="1544" y="3144"/>
                  </a:lnTo>
                  <a:lnTo>
                    <a:pt x="1525" y="3156"/>
                  </a:lnTo>
                  <a:lnTo>
                    <a:pt x="1503" y="3163"/>
                  </a:lnTo>
                  <a:lnTo>
                    <a:pt x="1481" y="3164"/>
                  </a:lnTo>
                  <a:lnTo>
                    <a:pt x="1459" y="3160"/>
                  </a:lnTo>
                  <a:lnTo>
                    <a:pt x="1440" y="3152"/>
                  </a:lnTo>
                  <a:lnTo>
                    <a:pt x="1422" y="3140"/>
                  </a:lnTo>
                  <a:lnTo>
                    <a:pt x="1407" y="3124"/>
                  </a:lnTo>
                  <a:lnTo>
                    <a:pt x="1395" y="3104"/>
                  </a:lnTo>
                  <a:lnTo>
                    <a:pt x="954" y="2060"/>
                  </a:lnTo>
                  <a:lnTo>
                    <a:pt x="513" y="3104"/>
                  </a:lnTo>
                  <a:lnTo>
                    <a:pt x="501" y="3125"/>
                  </a:lnTo>
                  <a:lnTo>
                    <a:pt x="485" y="3141"/>
                  </a:lnTo>
                  <a:lnTo>
                    <a:pt x="466" y="3153"/>
                  </a:lnTo>
                  <a:lnTo>
                    <a:pt x="445" y="3161"/>
                  </a:lnTo>
                  <a:lnTo>
                    <a:pt x="422" y="3164"/>
                  </a:lnTo>
                  <a:lnTo>
                    <a:pt x="403" y="3161"/>
                  </a:lnTo>
                  <a:lnTo>
                    <a:pt x="384" y="3156"/>
                  </a:lnTo>
                  <a:lnTo>
                    <a:pt x="364" y="3144"/>
                  </a:lnTo>
                  <a:lnTo>
                    <a:pt x="348" y="3130"/>
                  </a:lnTo>
                  <a:lnTo>
                    <a:pt x="336" y="3112"/>
                  </a:lnTo>
                  <a:lnTo>
                    <a:pt x="328" y="3092"/>
                  </a:lnTo>
                  <a:lnTo>
                    <a:pt x="324" y="3071"/>
                  </a:lnTo>
                  <a:lnTo>
                    <a:pt x="325" y="3049"/>
                  </a:lnTo>
                  <a:lnTo>
                    <a:pt x="331" y="3027"/>
                  </a:lnTo>
                  <a:lnTo>
                    <a:pt x="842" y="1824"/>
                  </a:lnTo>
                  <a:lnTo>
                    <a:pt x="230" y="1824"/>
                  </a:lnTo>
                  <a:lnTo>
                    <a:pt x="189" y="1820"/>
                  </a:lnTo>
                  <a:lnTo>
                    <a:pt x="150" y="1810"/>
                  </a:lnTo>
                  <a:lnTo>
                    <a:pt x="114" y="1793"/>
                  </a:lnTo>
                  <a:lnTo>
                    <a:pt x="82" y="1770"/>
                  </a:lnTo>
                  <a:lnTo>
                    <a:pt x="54" y="1742"/>
                  </a:lnTo>
                  <a:lnTo>
                    <a:pt x="31" y="1710"/>
                  </a:lnTo>
                  <a:lnTo>
                    <a:pt x="15" y="1674"/>
                  </a:lnTo>
                  <a:lnTo>
                    <a:pt x="4" y="1635"/>
                  </a:lnTo>
                  <a:lnTo>
                    <a:pt x="0" y="1594"/>
                  </a:lnTo>
                  <a:lnTo>
                    <a:pt x="0" y="229"/>
                  </a:lnTo>
                  <a:lnTo>
                    <a:pt x="4" y="188"/>
                  </a:lnTo>
                  <a:lnTo>
                    <a:pt x="15" y="148"/>
                  </a:lnTo>
                  <a:lnTo>
                    <a:pt x="31" y="113"/>
                  </a:lnTo>
                  <a:lnTo>
                    <a:pt x="54" y="81"/>
                  </a:lnTo>
                  <a:lnTo>
                    <a:pt x="82" y="53"/>
                  </a:lnTo>
                  <a:lnTo>
                    <a:pt x="114" y="31"/>
                  </a:lnTo>
                  <a:lnTo>
                    <a:pt x="150" y="13"/>
                  </a:lnTo>
                  <a:lnTo>
                    <a:pt x="189" y="3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-190" y="232"/>
              <a:ext cx="60" cy="18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-110" y="282"/>
              <a:ext cx="61" cy="13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-29" y="216"/>
              <a:ext cx="60" cy="202"/>
            </a:xfrm>
            <a:custGeom>
              <a:avLst/>
              <a:gdLst>
                <a:gd name="T0" fmla="*/ 0 w 302"/>
                <a:gd name="T1" fmla="*/ 0 h 1013"/>
                <a:gd name="T2" fmla="*/ 302 w 302"/>
                <a:gd name="T3" fmla="*/ 0 h 1013"/>
                <a:gd name="T4" fmla="*/ 302 w 302"/>
                <a:gd name="T5" fmla="*/ 438 h 1013"/>
                <a:gd name="T6" fmla="*/ 105 w 302"/>
                <a:gd name="T7" fmla="*/ 299 h 1013"/>
                <a:gd name="T8" fmla="*/ 22 w 302"/>
                <a:gd name="T9" fmla="*/ 417 h 1013"/>
                <a:gd name="T10" fmla="*/ 302 w 302"/>
                <a:gd name="T11" fmla="*/ 614 h 1013"/>
                <a:gd name="T12" fmla="*/ 302 w 302"/>
                <a:gd name="T13" fmla="*/ 1013 h 1013"/>
                <a:gd name="T14" fmla="*/ 0 w 302"/>
                <a:gd name="T15" fmla="*/ 1013 h 1013"/>
                <a:gd name="T16" fmla="*/ 0 w 302"/>
                <a:gd name="T17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1013">
                  <a:moveTo>
                    <a:pt x="0" y="0"/>
                  </a:moveTo>
                  <a:lnTo>
                    <a:pt x="302" y="0"/>
                  </a:lnTo>
                  <a:lnTo>
                    <a:pt x="302" y="438"/>
                  </a:lnTo>
                  <a:lnTo>
                    <a:pt x="105" y="299"/>
                  </a:lnTo>
                  <a:lnTo>
                    <a:pt x="22" y="417"/>
                  </a:lnTo>
                  <a:lnTo>
                    <a:pt x="302" y="614"/>
                  </a:lnTo>
                  <a:lnTo>
                    <a:pt x="302" y="1013"/>
                  </a:lnTo>
                  <a:lnTo>
                    <a:pt x="0" y="10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277" y="129"/>
              <a:ext cx="163" cy="163"/>
            </a:xfrm>
            <a:custGeom>
              <a:avLst/>
              <a:gdLst>
                <a:gd name="T0" fmla="*/ 406 w 814"/>
                <a:gd name="T1" fmla="*/ 0 h 813"/>
                <a:gd name="T2" fmla="*/ 462 w 814"/>
                <a:gd name="T3" fmla="*/ 3 h 813"/>
                <a:gd name="T4" fmla="*/ 515 w 814"/>
                <a:gd name="T5" fmla="*/ 14 h 813"/>
                <a:gd name="T6" fmla="*/ 565 w 814"/>
                <a:gd name="T7" fmla="*/ 31 h 813"/>
                <a:gd name="T8" fmla="*/ 612 w 814"/>
                <a:gd name="T9" fmla="*/ 55 h 813"/>
                <a:gd name="T10" fmla="*/ 655 w 814"/>
                <a:gd name="T11" fmla="*/ 84 h 813"/>
                <a:gd name="T12" fmla="*/ 694 w 814"/>
                <a:gd name="T13" fmla="*/ 119 h 813"/>
                <a:gd name="T14" fmla="*/ 729 w 814"/>
                <a:gd name="T15" fmla="*/ 158 h 813"/>
                <a:gd name="T16" fmla="*/ 758 w 814"/>
                <a:gd name="T17" fmla="*/ 202 h 813"/>
                <a:gd name="T18" fmla="*/ 782 w 814"/>
                <a:gd name="T19" fmla="*/ 249 h 813"/>
                <a:gd name="T20" fmla="*/ 799 w 814"/>
                <a:gd name="T21" fmla="*/ 298 h 813"/>
                <a:gd name="T22" fmla="*/ 810 w 814"/>
                <a:gd name="T23" fmla="*/ 352 h 813"/>
                <a:gd name="T24" fmla="*/ 814 w 814"/>
                <a:gd name="T25" fmla="*/ 407 h 813"/>
                <a:gd name="T26" fmla="*/ 810 w 814"/>
                <a:gd name="T27" fmla="*/ 462 h 813"/>
                <a:gd name="T28" fmla="*/ 799 w 814"/>
                <a:gd name="T29" fmla="*/ 515 h 813"/>
                <a:gd name="T30" fmla="*/ 782 w 814"/>
                <a:gd name="T31" fmla="*/ 566 h 813"/>
                <a:gd name="T32" fmla="*/ 758 w 814"/>
                <a:gd name="T33" fmla="*/ 613 h 813"/>
                <a:gd name="T34" fmla="*/ 729 w 814"/>
                <a:gd name="T35" fmla="*/ 655 h 813"/>
                <a:gd name="T36" fmla="*/ 694 w 814"/>
                <a:gd name="T37" fmla="*/ 695 h 813"/>
                <a:gd name="T38" fmla="*/ 655 w 814"/>
                <a:gd name="T39" fmla="*/ 729 h 813"/>
                <a:gd name="T40" fmla="*/ 612 w 814"/>
                <a:gd name="T41" fmla="*/ 758 h 813"/>
                <a:gd name="T42" fmla="*/ 565 w 814"/>
                <a:gd name="T43" fmla="*/ 782 h 813"/>
                <a:gd name="T44" fmla="*/ 515 w 814"/>
                <a:gd name="T45" fmla="*/ 799 h 813"/>
                <a:gd name="T46" fmla="*/ 462 w 814"/>
                <a:gd name="T47" fmla="*/ 810 h 813"/>
                <a:gd name="T48" fmla="*/ 406 w 814"/>
                <a:gd name="T49" fmla="*/ 813 h 813"/>
                <a:gd name="T50" fmla="*/ 352 w 814"/>
                <a:gd name="T51" fmla="*/ 810 h 813"/>
                <a:gd name="T52" fmla="*/ 299 w 814"/>
                <a:gd name="T53" fmla="*/ 799 h 813"/>
                <a:gd name="T54" fmla="*/ 248 w 814"/>
                <a:gd name="T55" fmla="*/ 782 h 813"/>
                <a:gd name="T56" fmla="*/ 201 w 814"/>
                <a:gd name="T57" fmla="*/ 758 h 813"/>
                <a:gd name="T58" fmla="*/ 157 w 814"/>
                <a:gd name="T59" fmla="*/ 729 h 813"/>
                <a:gd name="T60" fmla="*/ 119 w 814"/>
                <a:gd name="T61" fmla="*/ 695 h 813"/>
                <a:gd name="T62" fmla="*/ 85 w 814"/>
                <a:gd name="T63" fmla="*/ 655 h 813"/>
                <a:gd name="T64" fmla="*/ 56 w 814"/>
                <a:gd name="T65" fmla="*/ 613 h 813"/>
                <a:gd name="T66" fmla="*/ 32 w 814"/>
                <a:gd name="T67" fmla="*/ 566 h 813"/>
                <a:gd name="T68" fmla="*/ 15 w 814"/>
                <a:gd name="T69" fmla="*/ 515 h 813"/>
                <a:gd name="T70" fmla="*/ 4 w 814"/>
                <a:gd name="T71" fmla="*/ 462 h 813"/>
                <a:gd name="T72" fmla="*/ 0 w 814"/>
                <a:gd name="T73" fmla="*/ 407 h 813"/>
                <a:gd name="T74" fmla="*/ 4 w 814"/>
                <a:gd name="T75" fmla="*/ 352 h 813"/>
                <a:gd name="T76" fmla="*/ 15 w 814"/>
                <a:gd name="T77" fmla="*/ 298 h 813"/>
                <a:gd name="T78" fmla="*/ 32 w 814"/>
                <a:gd name="T79" fmla="*/ 249 h 813"/>
                <a:gd name="T80" fmla="*/ 56 w 814"/>
                <a:gd name="T81" fmla="*/ 202 h 813"/>
                <a:gd name="T82" fmla="*/ 85 w 814"/>
                <a:gd name="T83" fmla="*/ 158 h 813"/>
                <a:gd name="T84" fmla="*/ 119 w 814"/>
                <a:gd name="T85" fmla="*/ 119 h 813"/>
                <a:gd name="T86" fmla="*/ 157 w 814"/>
                <a:gd name="T87" fmla="*/ 84 h 813"/>
                <a:gd name="T88" fmla="*/ 201 w 814"/>
                <a:gd name="T89" fmla="*/ 55 h 813"/>
                <a:gd name="T90" fmla="*/ 248 w 814"/>
                <a:gd name="T91" fmla="*/ 31 h 813"/>
                <a:gd name="T92" fmla="*/ 299 w 814"/>
                <a:gd name="T93" fmla="*/ 14 h 813"/>
                <a:gd name="T94" fmla="*/ 352 w 814"/>
                <a:gd name="T95" fmla="*/ 3 h 813"/>
                <a:gd name="T96" fmla="*/ 406 w 814"/>
                <a:gd name="T97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4" h="813">
                  <a:moveTo>
                    <a:pt x="406" y="0"/>
                  </a:moveTo>
                  <a:lnTo>
                    <a:pt x="462" y="3"/>
                  </a:lnTo>
                  <a:lnTo>
                    <a:pt x="515" y="14"/>
                  </a:lnTo>
                  <a:lnTo>
                    <a:pt x="565" y="31"/>
                  </a:lnTo>
                  <a:lnTo>
                    <a:pt x="612" y="55"/>
                  </a:lnTo>
                  <a:lnTo>
                    <a:pt x="655" y="84"/>
                  </a:lnTo>
                  <a:lnTo>
                    <a:pt x="694" y="119"/>
                  </a:lnTo>
                  <a:lnTo>
                    <a:pt x="729" y="158"/>
                  </a:lnTo>
                  <a:lnTo>
                    <a:pt x="758" y="202"/>
                  </a:lnTo>
                  <a:lnTo>
                    <a:pt x="782" y="249"/>
                  </a:lnTo>
                  <a:lnTo>
                    <a:pt x="799" y="298"/>
                  </a:lnTo>
                  <a:lnTo>
                    <a:pt x="810" y="352"/>
                  </a:lnTo>
                  <a:lnTo>
                    <a:pt x="814" y="407"/>
                  </a:lnTo>
                  <a:lnTo>
                    <a:pt x="810" y="462"/>
                  </a:lnTo>
                  <a:lnTo>
                    <a:pt x="799" y="515"/>
                  </a:lnTo>
                  <a:lnTo>
                    <a:pt x="782" y="566"/>
                  </a:lnTo>
                  <a:lnTo>
                    <a:pt x="758" y="613"/>
                  </a:lnTo>
                  <a:lnTo>
                    <a:pt x="729" y="655"/>
                  </a:lnTo>
                  <a:lnTo>
                    <a:pt x="694" y="695"/>
                  </a:lnTo>
                  <a:lnTo>
                    <a:pt x="655" y="729"/>
                  </a:lnTo>
                  <a:lnTo>
                    <a:pt x="612" y="758"/>
                  </a:lnTo>
                  <a:lnTo>
                    <a:pt x="565" y="782"/>
                  </a:lnTo>
                  <a:lnTo>
                    <a:pt x="515" y="799"/>
                  </a:lnTo>
                  <a:lnTo>
                    <a:pt x="462" y="810"/>
                  </a:lnTo>
                  <a:lnTo>
                    <a:pt x="406" y="813"/>
                  </a:lnTo>
                  <a:lnTo>
                    <a:pt x="352" y="810"/>
                  </a:lnTo>
                  <a:lnTo>
                    <a:pt x="299" y="799"/>
                  </a:lnTo>
                  <a:lnTo>
                    <a:pt x="248" y="782"/>
                  </a:lnTo>
                  <a:lnTo>
                    <a:pt x="201" y="758"/>
                  </a:lnTo>
                  <a:lnTo>
                    <a:pt x="157" y="729"/>
                  </a:lnTo>
                  <a:lnTo>
                    <a:pt x="119" y="695"/>
                  </a:lnTo>
                  <a:lnTo>
                    <a:pt x="85" y="655"/>
                  </a:lnTo>
                  <a:lnTo>
                    <a:pt x="56" y="613"/>
                  </a:lnTo>
                  <a:lnTo>
                    <a:pt x="32" y="566"/>
                  </a:lnTo>
                  <a:lnTo>
                    <a:pt x="15" y="515"/>
                  </a:lnTo>
                  <a:lnTo>
                    <a:pt x="4" y="462"/>
                  </a:lnTo>
                  <a:lnTo>
                    <a:pt x="0" y="407"/>
                  </a:lnTo>
                  <a:lnTo>
                    <a:pt x="4" y="352"/>
                  </a:lnTo>
                  <a:lnTo>
                    <a:pt x="15" y="298"/>
                  </a:lnTo>
                  <a:lnTo>
                    <a:pt x="32" y="249"/>
                  </a:lnTo>
                  <a:lnTo>
                    <a:pt x="56" y="202"/>
                  </a:lnTo>
                  <a:lnTo>
                    <a:pt x="85" y="158"/>
                  </a:lnTo>
                  <a:lnTo>
                    <a:pt x="119" y="119"/>
                  </a:lnTo>
                  <a:lnTo>
                    <a:pt x="157" y="84"/>
                  </a:lnTo>
                  <a:lnTo>
                    <a:pt x="201" y="55"/>
                  </a:lnTo>
                  <a:lnTo>
                    <a:pt x="248" y="31"/>
                  </a:lnTo>
                  <a:lnTo>
                    <a:pt x="299" y="14"/>
                  </a:lnTo>
                  <a:lnTo>
                    <a:pt x="352" y="3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-13" y="287"/>
              <a:ext cx="526" cy="629"/>
            </a:xfrm>
            <a:custGeom>
              <a:avLst/>
              <a:gdLst>
                <a:gd name="T0" fmla="*/ 1858 w 2633"/>
                <a:gd name="T1" fmla="*/ 956 h 3144"/>
                <a:gd name="T2" fmla="*/ 1861 w 2633"/>
                <a:gd name="T3" fmla="*/ 165 h 3144"/>
                <a:gd name="T4" fmla="*/ 711 w 2633"/>
                <a:gd name="T5" fmla="*/ 477 h 3144"/>
                <a:gd name="T6" fmla="*/ 782 w 2633"/>
                <a:gd name="T7" fmla="*/ 428 h 3144"/>
                <a:gd name="T8" fmla="*/ 869 w 2633"/>
                <a:gd name="T9" fmla="*/ 426 h 3144"/>
                <a:gd name="T10" fmla="*/ 985 w 2633"/>
                <a:gd name="T11" fmla="*/ 470 h 3144"/>
                <a:gd name="T12" fmla="*/ 1095 w 2633"/>
                <a:gd name="T13" fmla="*/ 483 h 3144"/>
                <a:gd name="T14" fmla="*/ 1198 w 2633"/>
                <a:gd name="T15" fmla="*/ 449 h 3144"/>
                <a:gd name="T16" fmla="*/ 1308 w 2633"/>
                <a:gd name="T17" fmla="*/ 373 h 3144"/>
                <a:gd name="T18" fmla="*/ 1443 w 2633"/>
                <a:gd name="T19" fmla="*/ 251 h 3144"/>
                <a:gd name="T20" fmla="*/ 1587 w 2633"/>
                <a:gd name="T21" fmla="*/ 124 h 3144"/>
                <a:gd name="T22" fmla="*/ 1708 w 2633"/>
                <a:gd name="T23" fmla="*/ 62 h 3144"/>
                <a:gd name="T24" fmla="*/ 1859 w 2633"/>
                <a:gd name="T25" fmla="*/ 149 h 3144"/>
                <a:gd name="T26" fmla="*/ 2062 w 2633"/>
                <a:gd name="T27" fmla="*/ 85 h 3144"/>
                <a:gd name="T28" fmla="*/ 2169 w 2633"/>
                <a:gd name="T29" fmla="*/ 147 h 3144"/>
                <a:gd name="T30" fmla="*/ 2279 w 2633"/>
                <a:gd name="T31" fmla="*/ 228 h 3144"/>
                <a:gd name="T32" fmla="*/ 2382 w 2633"/>
                <a:gd name="T33" fmla="*/ 326 h 3144"/>
                <a:gd name="T34" fmla="*/ 2471 w 2633"/>
                <a:gd name="T35" fmla="*/ 447 h 3144"/>
                <a:gd name="T36" fmla="*/ 2545 w 2633"/>
                <a:gd name="T37" fmla="*/ 597 h 3144"/>
                <a:gd name="T38" fmla="*/ 2599 w 2633"/>
                <a:gd name="T39" fmla="*/ 780 h 3144"/>
                <a:gd name="T40" fmla="*/ 2628 w 2633"/>
                <a:gd name="T41" fmla="*/ 1005 h 3144"/>
                <a:gd name="T42" fmla="*/ 2631 w 2633"/>
                <a:gd name="T43" fmla="*/ 1274 h 3144"/>
                <a:gd name="T44" fmla="*/ 2608 w 2633"/>
                <a:gd name="T45" fmla="*/ 1433 h 3144"/>
                <a:gd name="T46" fmla="*/ 2551 w 2633"/>
                <a:gd name="T47" fmla="*/ 1496 h 3144"/>
                <a:gd name="T48" fmla="*/ 2466 w 2633"/>
                <a:gd name="T49" fmla="*/ 1522 h 3144"/>
                <a:gd name="T50" fmla="*/ 2394 w 2633"/>
                <a:gd name="T51" fmla="*/ 1503 h 3144"/>
                <a:gd name="T52" fmla="*/ 2328 w 2633"/>
                <a:gd name="T53" fmla="*/ 1440 h 3144"/>
                <a:gd name="T54" fmla="*/ 2309 w 2633"/>
                <a:gd name="T55" fmla="*/ 1351 h 3144"/>
                <a:gd name="T56" fmla="*/ 2316 w 2633"/>
                <a:gd name="T57" fmla="*/ 1101 h 3144"/>
                <a:gd name="T58" fmla="*/ 2299 w 2633"/>
                <a:gd name="T59" fmla="*/ 901 h 3144"/>
                <a:gd name="T60" fmla="*/ 2276 w 2633"/>
                <a:gd name="T61" fmla="*/ 1300 h 3144"/>
                <a:gd name="T62" fmla="*/ 2253 w 2633"/>
                <a:gd name="T63" fmla="*/ 1418 h 3144"/>
                <a:gd name="T64" fmla="*/ 2234 w 2633"/>
                <a:gd name="T65" fmla="*/ 2991 h 3144"/>
                <a:gd name="T66" fmla="*/ 2194 w 2633"/>
                <a:gd name="T67" fmla="*/ 3078 h 3144"/>
                <a:gd name="T68" fmla="*/ 2116 w 2633"/>
                <a:gd name="T69" fmla="*/ 3132 h 3144"/>
                <a:gd name="T70" fmla="*/ 2018 w 2633"/>
                <a:gd name="T71" fmla="*/ 3140 h 3144"/>
                <a:gd name="T72" fmla="*/ 1931 w 2633"/>
                <a:gd name="T73" fmla="*/ 3101 h 3144"/>
                <a:gd name="T74" fmla="*/ 1876 w 2633"/>
                <a:gd name="T75" fmla="*/ 3022 h 3144"/>
                <a:gd name="T76" fmla="*/ 1864 w 2633"/>
                <a:gd name="T77" fmla="*/ 1659 h 3144"/>
                <a:gd name="T78" fmla="*/ 1838 w 2633"/>
                <a:gd name="T79" fmla="*/ 2958 h 3144"/>
                <a:gd name="T80" fmla="*/ 1812 w 2633"/>
                <a:gd name="T81" fmla="*/ 3051 h 3144"/>
                <a:gd name="T82" fmla="*/ 1744 w 2633"/>
                <a:gd name="T83" fmla="*/ 3119 h 3144"/>
                <a:gd name="T84" fmla="*/ 1650 w 2633"/>
                <a:gd name="T85" fmla="*/ 3144 h 3144"/>
                <a:gd name="T86" fmla="*/ 1556 w 2633"/>
                <a:gd name="T87" fmla="*/ 3119 h 3144"/>
                <a:gd name="T88" fmla="*/ 1489 w 2633"/>
                <a:gd name="T89" fmla="*/ 3051 h 3144"/>
                <a:gd name="T90" fmla="*/ 1464 w 2633"/>
                <a:gd name="T91" fmla="*/ 2958 h 3144"/>
                <a:gd name="T92" fmla="*/ 1453 w 2633"/>
                <a:gd name="T93" fmla="*/ 1381 h 3144"/>
                <a:gd name="T94" fmla="*/ 1443 w 2633"/>
                <a:gd name="T95" fmla="*/ 667 h 3144"/>
                <a:gd name="T96" fmla="*/ 1316 w 2633"/>
                <a:gd name="T97" fmla="*/ 743 h 3144"/>
                <a:gd name="T98" fmla="*/ 1176 w 2633"/>
                <a:gd name="T99" fmla="*/ 789 h 3144"/>
                <a:gd name="T100" fmla="*/ 1027 w 2633"/>
                <a:gd name="T101" fmla="*/ 797 h 3144"/>
                <a:gd name="T102" fmla="*/ 875 w 2633"/>
                <a:gd name="T103" fmla="*/ 766 h 3144"/>
                <a:gd name="T104" fmla="*/ 739 w 2633"/>
                <a:gd name="T105" fmla="*/ 707 h 3144"/>
                <a:gd name="T106" fmla="*/ 685 w 2633"/>
                <a:gd name="T107" fmla="*/ 640 h 3144"/>
                <a:gd name="T108" fmla="*/ 674 w 2633"/>
                <a:gd name="T109" fmla="*/ 555 h 3144"/>
                <a:gd name="T110" fmla="*/ 32 w 2633"/>
                <a:gd name="T111" fmla="*/ 0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3" h="3144">
                  <a:moveTo>
                    <a:pt x="1858" y="165"/>
                  </a:moveTo>
                  <a:lnTo>
                    <a:pt x="1760" y="821"/>
                  </a:lnTo>
                  <a:lnTo>
                    <a:pt x="1858" y="956"/>
                  </a:lnTo>
                  <a:lnTo>
                    <a:pt x="1861" y="956"/>
                  </a:lnTo>
                  <a:lnTo>
                    <a:pt x="1958" y="821"/>
                  </a:lnTo>
                  <a:lnTo>
                    <a:pt x="1861" y="165"/>
                  </a:lnTo>
                  <a:lnTo>
                    <a:pt x="1858" y="165"/>
                  </a:lnTo>
                  <a:close/>
                  <a:moveTo>
                    <a:pt x="32" y="0"/>
                  </a:moveTo>
                  <a:lnTo>
                    <a:pt x="711" y="477"/>
                  </a:lnTo>
                  <a:lnTo>
                    <a:pt x="732" y="456"/>
                  </a:lnTo>
                  <a:lnTo>
                    <a:pt x="757" y="441"/>
                  </a:lnTo>
                  <a:lnTo>
                    <a:pt x="782" y="428"/>
                  </a:lnTo>
                  <a:lnTo>
                    <a:pt x="811" y="422"/>
                  </a:lnTo>
                  <a:lnTo>
                    <a:pt x="840" y="421"/>
                  </a:lnTo>
                  <a:lnTo>
                    <a:pt x="869" y="426"/>
                  </a:lnTo>
                  <a:lnTo>
                    <a:pt x="898" y="436"/>
                  </a:lnTo>
                  <a:lnTo>
                    <a:pt x="943" y="455"/>
                  </a:lnTo>
                  <a:lnTo>
                    <a:pt x="985" y="470"/>
                  </a:lnTo>
                  <a:lnTo>
                    <a:pt x="1024" y="479"/>
                  </a:lnTo>
                  <a:lnTo>
                    <a:pt x="1060" y="483"/>
                  </a:lnTo>
                  <a:lnTo>
                    <a:pt x="1095" y="483"/>
                  </a:lnTo>
                  <a:lnTo>
                    <a:pt x="1130" y="477"/>
                  </a:lnTo>
                  <a:lnTo>
                    <a:pt x="1164" y="466"/>
                  </a:lnTo>
                  <a:lnTo>
                    <a:pt x="1198" y="449"/>
                  </a:lnTo>
                  <a:lnTo>
                    <a:pt x="1233" y="428"/>
                  </a:lnTo>
                  <a:lnTo>
                    <a:pt x="1269" y="403"/>
                  </a:lnTo>
                  <a:lnTo>
                    <a:pt x="1308" y="373"/>
                  </a:lnTo>
                  <a:lnTo>
                    <a:pt x="1349" y="337"/>
                  </a:lnTo>
                  <a:lnTo>
                    <a:pt x="1395" y="297"/>
                  </a:lnTo>
                  <a:lnTo>
                    <a:pt x="1443" y="251"/>
                  </a:lnTo>
                  <a:lnTo>
                    <a:pt x="1503" y="196"/>
                  </a:lnTo>
                  <a:lnTo>
                    <a:pt x="1567" y="140"/>
                  </a:lnTo>
                  <a:lnTo>
                    <a:pt x="1587" y="124"/>
                  </a:lnTo>
                  <a:lnTo>
                    <a:pt x="1609" y="113"/>
                  </a:lnTo>
                  <a:lnTo>
                    <a:pt x="1657" y="85"/>
                  </a:lnTo>
                  <a:lnTo>
                    <a:pt x="1708" y="62"/>
                  </a:lnTo>
                  <a:lnTo>
                    <a:pt x="1760" y="46"/>
                  </a:lnTo>
                  <a:lnTo>
                    <a:pt x="1761" y="46"/>
                  </a:lnTo>
                  <a:lnTo>
                    <a:pt x="1859" y="149"/>
                  </a:lnTo>
                  <a:lnTo>
                    <a:pt x="1961" y="48"/>
                  </a:lnTo>
                  <a:lnTo>
                    <a:pt x="2013" y="63"/>
                  </a:lnTo>
                  <a:lnTo>
                    <a:pt x="2062" y="85"/>
                  </a:lnTo>
                  <a:lnTo>
                    <a:pt x="2110" y="113"/>
                  </a:lnTo>
                  <a:lnTo>
                    <a:pt x="2130" y="123"/>
                  </a:lnTo>
                  <a:lnTo>
                    <a:pt x="2169" y="147"/>
                  </a:lnTo>
                  <a:lnTo>
                    <a:pt x="2206" y="172"/>
                  </a:lnTo>
                  <a:lnTo>
                    <a:pt x="2243" y="199"/>
                  </a:lnTo>
                  <a:lnTo>
                    <a:pt x="2279" y="228"/>
                  </a:lnTo>
                  <a:lnTo>
                    <a:pt x="2314" y="258"/>
                  </a:lnTo>
                  <a:lnTo>
                    <a:pt x="2349" y="291"/>
                  </a:lnTo>
                  <a:lnTo>
                    <a:pt x="2382" y="326"/>
                  </a:lnTo>
                  <a:lnTo>
                    <a:pt x="2413" y="363"/>
                  </a:lnTo>
                  <a:lnTo>
                    <a:pt x="2443" y="404"/>
                  </a:lnTo>
                  <a:lnTo>
                    <a:pt x="2471" y="447"/>
                  </a:lnTo>
                  <a:lnTo>
                    <a:pt x="2498" y="494"/>
                  </a:lnTo>
                  <a:lnTo>
                    <a:pt x="2523" y="543"/>
                  </a:lnTo>
                  <a:lnTo>
                    <a:pt x="2545" y="597"/>
                  </a:lnTo>
                  <a:lnTo>
                    <a:pt x="2565" y="655"/>
                  </a:lnTo>
                  <a:lnTo>
                    <a:pt x="2584" y="715"/>
                  </a:lnTo>
                  <a:lnTo>
                    <a:pt x="2599" y="780"/>
                  </a:lnTo>
                  <a:lnTo>
                    <a:pt x="2611" y="850"/>
                  </a:lnTo>
                  <a:lnTo>
                    <a:pt x="2621" y="925"/>
                  </a:lnTo>
                  <a:lnTo>
                    <a:pt x="2628" y="1005"/>
                  </a:lnTo>
                  <a:lnTo>
                    <a:pt x="2632" y="1089"/>
                  </a:lnTo>
                  <a:lnTo>
                    <a:pt x="2633" y="1179"/>
                  </a:lnTo>
                  <a:lnTo>
                    <a:pt x="2631" y="1274"/>
                  </a:lnTo>
                  <a:lnTo>
                    <a:pt x="2623" y="1375"/>
                  </a:lnTo>
                  <a:lnTo>
                    <a:pt x="2619" y="1405"/>
                  </a:lnTo>
                  <a:lnTo>
                    <a:pt x="2608" y="1433"/>
                  </a:lnTo>
                  <a:lnTo>
                    <a:pt x="2593" y="1457"/>
                  </a:lnTo>
                  <a:lnTo>
                    <a:pt x="2574" y="1479"/>
                  </a:lnTo>
                  <a:lnTo>
                    <a:pt x="2551" y="1496"/>
                  </a:lnTo>
                  <a:lnTo>
                    <a:pt x="2524" y="1509"/>
                  </a:lnTo>
                  <a:lnTo>
                    <a:pt x="2497" y="1518"/>
                  </a:lnTo>
                  <a:lnTo>
                    <a:pt x="2466" y="1522"/>
                  </a:lnTo>
                  <a:lnTo>
                    <a:pt x="2454" y="1520"/>
                  </a:lnTo>
                  <a:lnTo>
                    <a:pt x="2423" y="1514"/>
                  </a:lnTo>
                  <a:lnTo>
                    <a:pt x="2394" y="1503"/>
                  </a:lnTo>
                  <a:lnTo>
                    <a:pt x="2368" y="1486"/>
                  </a:lnTo>
                  <a:lnTo>
                    <a:pt x="2347" y="1466"/>
                  </a:lnTo>
                  <a:lnTo>
                    <a:pt x="2328" y="1440"/>
                  </a:lnTo>
                  <a:lnTo>
                    <a:pt x="2316" y="1413"/>
                  </a:lnTo>
                  <a:lnTo>
                    <a:pt x="2309" y="1382"/>
                  </a:lnTo>
                  <a:lnTo>
                    <a:pt x="2309" y="1351"/>
                  </a:lnTo>
                  <a:lnTo>
                    <a:pt x="2314" y="1262"/>
                  </a:lnTo>
                  <a:lnTo>
                    <a:pt x="2318" y="1178"/>
                  </a:lnTo>
                  <a:lnTo>
                    <a:pt x="2316" y="1101"/>
                  </a:lnTo>
                  <a:lnTo>
                    <a:pt x="2314" y="1029"/>
                  </a:lnTo>
                  <a:lnTo>
                    <a:pt x="2308" y="963"/>
                  </a:lnTo>
                  <a:lnTo>
                    <a:pt x="2299" y="901"/>
                  </a:lnTo>
                  <a:lnTo>
                    <a:pt x="2290" y="844"/>
                  </a:lnTo>
                  <a:lnTo>
                    <a:pt x="2276" y="792"/>
                  </a:lnTo>
                  <a:lnTo>
                    <a:pt x="2276" y="1300"/>
                  </a:lnTo>
                  <a:lnTo>
                    <a:pt x="2274" y="1341"/>
                  </a:lnTo>
                  <a:lnTo>
                    <a:pt x="2267" y="1380"/>
                  </a:lnTo>
                  <a:lnTo>
                    <a:pt x="2253" y="1418"/>
                  </a:lnTo>
                  <a:lnTo>
                    <a:pt x="2238" y="1453"/>
                  </a:lnTo>
                  <a:lnTo>
                    <a:pt x="2238" y="2958"/>
                  </a:lnTo>
                  <a:lnTo>
                    <a:pt x="2234" y="2991"/>
                  </a:lnTo>
                  <a:lnTo>
                    <a:pt x="2226" y="3022"/>
                  </a:lnTo>
                  <a:lnTo>
                    <a:pt x="2212" y="3051"/>
                  </a:lnTo>
                  <a:lnTo>
                    <a:pt x="2194" y="3078"/>
                  </a:lnTo>
                  <a:lnTo>
                    <a:pt x="2171" y="3101"/>
                  </a:lnTo>
                  <a:lnTo>
                    <a:pt x="2145" y="3119"/>
                  </a:lnTo>
                  <a:lnTo>
                    <a:pt x="2116" y="3132"/>
                  </a:lnTo>
                  <a:lnTo>
                    <a:pt x="2084" y="3140"/>
                  </a:lnTo>
                  <a:lnTo>
                    <a:pt x="2050" y="3144"/>
                  </a:lnTo>
                  <a:lnTo>
                    <a:pt x="2018" y="3140"/>
                  </a:lnTo>
                  <a:lnTo>
                    <a:pt x="1985" y="3132"/>
                  </a:lnTo>
                  <a:lnTo>
                    <a:pt x="1956" y="3119"/>
                  </a:lnTo>
                  <a:lnTo>
                    <a:pt x="1931" y="3101"/>
                  </a:lnTo>
                  <a:lnTo>
                    <a:pt x="1908" y="3078"/>
                  </a:lnTo>
                  <a:lnTo>
                    <a:pt x="1890" y="3051"/>
                  </a:lnTo>
                  <a:lnTo>
                    <a:pt x="1876" y="3022"/>
                  </a:lnTo>
                  <a:lnTo>
                    <a:pt x="1867" y="2991"/>
                  </a:lnTo>
                  <a:lnTo>
                    <a:pt x="1864" y="2958"/>
                  </a:lnTo>
                  <a:lnTo>
                    <a:pt x="1864" y="1659"/>
                  </a:lnTo>
                  <a:lnTo>
                    <a:pt x="1859" y="1659"/>
                  </a:lnTo>
                  <a:lnTo>
                    <a:pt x="1838" y="1658"/>
                  </a:lnTo>
                  <a:lnTo>
                    <a:pt x="1838" y="2958"/>
                  </a:lnTo>
                  <a:lnTo>
                    <a:pt x="1834" y="2991"/>
                  </a:lnTo>
                  <a:lnTo>
                    <a:pt x="1825" y="3022"/>
                  </a:lnTo>
                  <a:lnTo>
                    <a:pt x="1812" y="3051"/>
                  </a:lnTo>
                  <a:lnTo>
                    <a:pt x="1794" y="3078"/>
                  </a:lnTo>
                  <a:lnTo>
                    <a:pt x="1771" y="3101"/>
                  </a:lnTo>
                  <a:lnTo>
                    <a:pt x="1744" y="3119"/>
                  </a:lnTo>
                  <a:lnTo>
                    <a:pt x="1715" y="3132"/>
                  </a:lnTo>
                  <a:lnTo>
                    <a:pt x="1684" y="3140"/>
                  </a:lnTo>
                  <a:lnTo>
                    <a:pt x="1650" y="3144"/>
                  </a:lnTo>
                  <a:lnTo>
                    <a:pt x="1618" y="3140"/>
                  </a:lnTo>
                  <a:lnTo>
                    <a:pt x="1585" y="3132"/>
                  </a:lnTo>
                  <a:lnTo>
                    <a:pt x="1556" y="3119"/>
                  </a:lnTo>
                  <a:lnTo>
                    <a:pt x="1530" y="3101"/>
                  </a:lnTo>
                  <a:lnTo>
                    <a:pt x="1507" y="3078"/>
                  </a:lnTo>
                  <a:lnTo>
                    <a:pt x="1489" y="3051"/>
                  </a:lnTo>
                  <a:lnTo>
                    <a:pt x="1476" y="3022"/>
                  </a:lnTo>
                  <a:lnTo>
                    <a:pt x="1466" y="2991"/>
                  </a:lnTo>
                  <a:lnTo>
                    <a:pt x="1464" y="2958"/>
                  </a:lnTo>
                  <a:lnTo>
                    <a:pt x="1464" y="1444"/>
                  </a:lnTo>
                  <a:lnTo>
                    <a:pt x="1465" y="1419"/>
                  </a:lnTo>
                  <a:lnTo>
                    <a:pt x="1453" y="1381"/>
                  </a:lnTo>
                  <a:lnTo>
                    <a:pt x="1446" y="1341"/>
                  </a:lnTo>
                  <a:lnTo>
                    <a:pt x="1443" y="1300"/>
                  </a:lnTo>
                  <a:lnTo>
                    <a:pt x="1443" y="667"/>
                  </a:lnTo>
                  <a:lnTo>
                    <a:pt x="1402" y="694"/>
                  </a:lnTo>
                  <a:lnTo>
                    <a:pt x="1360" y="720"/>
                  </a:lnTo>
                  <a:lnTo>
                    <a:pt x="1316" y="743"/>
                  </a:lnTo>
                  <a:lnTo>
                    <a:pt x="1272" y="762"/>
                  </a:lnTo>
                  <a:lnTo>
                    <a:pt x="1226" y="778"/>
                  </a:lnTo>
                  <a:lnTo>
                    <a:pt x="1176" y="789"/>
                  </a:lnTo>
                  <a:lnTo>
                    <a:pt x="1127" y="797"/>
                  </a:lnTo>
                  <a:lnTo>
                    <a:pt x="1073" y="800"/>
                  </a:lnTo>
                  <a:lnTo>
                    <a:pt x="1027" y="797"/>
                  </a:lnTo>
                  <a:lnTo>
                    <a:pt x="978" y="791"/>
                  </a:lnTo>
                  <a:lnTo>
                    <a:pt x="928" y="782"/>
                  </a:lnTo>
                  <a:lnTo>
                    <a:pt x="875" y="766"/>
                  </a:lnTo>
                  <a:lnTo>
                    <a:pt x="821" y="746"/>
                  </a:lnTo>
                  <a:lnTo>
                    <a:pt x="764" y="722"/>
                  </a:lnTo>
                  <a:lnTo>
                    <a:pt x="739" y="707"/>
                  </a:lnTo>
                  <a:lnTo>
                    <a:pt x="716" y="687"/>
                  </a:lnTo>
                  <a:lnTo>
                    <a:pt x="699" y="665"/>
                  </a:lnTo>
                  <a:lnTo>
                    <a:pt x="685" y="640"/>
                  </a:lnTo>
                  <a:lnTo>
                    <a:pt x="677" y="612"/>
                  </a:lnTo>
                  <a:lnTo>
                    <a:pt x="673" y="584"/>
                  </a:lnTo>
                  <a:lnTo>
                    <a:pt x="674" y="555"/>
                  </a:lnTo>
                  <a:lnTo>
                    <a:pt x="682" y="526"/>
                  </a:lnTo>
                  <a:lnTo>
                    <a:pt x="0" y="48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Freeform 37"/>
          <p:cNvSpPr>
            <a:spLocks noEditPoints="1"/>
          </p:cNvSpPr>
          <p:nvPr/>
        </p:nvSpPr>
        <p:spPr bwMode="auto">
          <a:xfrm>
            <a:off x="3683018" y="5657597"/>
            <a:ext cx="494450" cy="459980"/>
          </a:xfrm>
          <a:custGeom>
            <a:avLst/>
            <a:gdLst>
              <a:gd name="T0" fmla="*/ 2288 w 4012"/>
              <a:gd name="T1" fmla="*/ 3051 h 3882"/>
              <a:gd name="T2" fmla="*/ 2196 w 4012"/>
              <a:gd name="T3" fmla="*/ 2925 h 3882"/>
              <a:gd name="T4" fmla="*/ 2332 w 4012"/>
              <a:gd name="T5" fmla="*/ 2916 h 3882"/>
              <a:gd name="T6" fmla="*/ 2312 w 4012"/>
              <a:gd name="T7" fmla="*/ 3132 h 3882"/>
              <a:gd name="T8" fmla="*/ 2221 w 4012"/>
              <a:gd name="T9" fmla="*/ 3094 h 3882"/>
              <a:gd name="T10" fmla="*/ 2221 w 4012"/>
              <a:gd name="T11" fmla="*/ 2806 h 3882"/>
              <a:gd name="T12" fmla="*/ 2112 w 4012"/>
              <a:gd name="T13" fmla="*/ 3161 h 3882"/>
              <a:gd name="T14" fmla="*/ 2441 w 4012"/>
              <a:gd name="T15" fmla="*/ 2929 h 3882"/>
              <a:gd name="T16" fmla="*/ 2337 w 4012"/>
              <a:gd name="T17" fmla="*/ 2698 h 3882"/>
              <a:gd name="T18" fmla="*/ 2453 w 4012"/>
              <a:gd name="T19" fmla="*/ 3240 h 3882"/>
              <a:gd name="T20" fmla="*/ 1933 w 4012"/>
              <a:gd name="T21" fmla="*/ 3048 h 3882"/>
              <a:gd name="T22" fmla="*/ 1742 w 4012"/>
              <a:gd name="T23" fmla="*/ 2248 h 3882"/>
              <a:gd name="T24" fmla="*/ 1121 w 4012"/>
              <a:gd name="T25" fmla="*/ 3001 h 3882"/>
              <a:gd name="T26" fmla="*/ 1742 w 4012"/>
              <a:gd name="T27" fmla="*/ 3754 h 3882"/>
              <a:gd name="T28" fmla="*/ 2599 w 4012"/>
              <a:gd name="T29" fmla="*/ 3283 h 3882"/>
              <a:gd name="T30" fmla="*/ 2293 w 4012"/>
              <a:gd name="T31" fmla="*/ 2351 h 3882"/>
              <a:gd name="T32" fmla="*/ 2455 w 4012"/>
              <a:gd name="T33" fmla="*/ 2327 h 3882"/>
              <a:gd name="T34" fmla="*/ 2683 w 4012"/>
              <a:gd name="T35" fmla="*/ 3379 h 3882"/>
              <a:gd name="T36" fmla="*/ 1728 w 4012"/>
              <a:gd name="T37" fmla="*/ 3869 h 3882"/>
              <a:gd name="T38" fmla="*/ 1009 w 4012"/>
              <a:gd name="T39" fmla="*/ 3081 h 3882"/>
              <a:gd name="T40" fmla="*/ 1580 w 4012"/>
              <a:gd name="T41" fmla="*/ 2175 h 3882"/>
              <a:gd name="T42" fmla="*/ 1121 w 4012"/>
              <a:gd name="T43" fmla="*/ 1158 h 3882"/>
              <a:gd name="T44" fmla="*/ 558 w 4012"/>
              <a:gd name="T45" fmla="*/ 1242 h 3882"/>
              <a:gd name="T46" fmla="*/ 853 w 4012"/>
              <a:gd name="T47" fmla="*/ 833 h 3882"/>
              <a:gd name="T48" fmla="*/ 2874 w 4012"/>
              <a:gd name="T49" fmla="*/ 911 h 3882"/>
              <a:gd name="T50" fmla="*/ 3157 w 4012"/>
              <a:gd name="T51" fmla="*/ 1286 h 3882"/>
              <a:gd name="T52" fmla="*/ 3320 w 4012"/>
              <a:gd name="T53" fmla="*/ 845 h 3882"/>
              <a:gd name="T54" fmla="*/ 3382 w 4012"/>
              <a:gd name="T55" fmla="*/ 611 h 3882"/>
              <a:gd name="T56" fmla="*/ 3630 w 4012"/>
              <a:gd name="T57" fmla="*/ 881 h 3882"/>
              <a:gd name="T58" fmla="*/ 3616 w 4012"/>
              <a:gd name="T59" fmla="*/ 1245 h 3882"/>
              <a:gd name="T60" fmla="*/ 3407 w 4012"/>
              <a:gd name="T61" fmla="*/ 1477 h 3882"/>
              <a:gd name="T62" fmla="*/ 3044 w 4012"/>
              <a:gd name="T63" fmla="*/ 1522 h 3882"/>
              <a:gd name="T64" fmla="*/ 2812 w 4012"/>
              <a:gd name="T65" fmla="*/ 1323 h 3882"/>
              <a:gd name="T66" fmla="*/ 2641 w 4012"/>
              <a:gd name="T67" fmla="*/ 1125 h 3882"/>
              <a:gd name="T68" fmla="*/ 2656 w 4012"/>
              <a:gd name="T69" fmla="*/ 760 h 3882"/>
              <a:gd name="T70" fmla="*/ 2925 w 4012"/>
              <a:gd name="T71" fmla="*/ 511 h 3882"/>
              <a:gd name="T72" fmla="*/ 3236 w 4012"/>
              <a:gd name="T73" fmla="*/ 495 h 3882"/>
              <a:gd name="T74" fmla="*/ 2418 w 4012"/>
              <a:gd name="T75" fmla="*/ 741 h 3882"/>
              <a:gd name="T76" fmla="*/ 2725 w 4012"/>
              <a:gd name="T77" fmla="*/ 1671 h 3882"/>
              <a:gd name="T78" fmla="*/ 3695 w 4012"/>
              <a:gd name="T79" fmla="*/ 1539 h 3882"/>
              <a:gd name="T80" fmla="*/ 3740 w 4012"/>
              <a:gd name="T81" fmla="*/ 559 h 3882"/>
              <a:gd name="T82" fmla="*/ 1008 w 4012"/>
              <a:gd name="T83" fmla="*/ 270 h 3882"/>
              <a:gd name="T84" fmla="*/ 896 w 4012"/>
              <a:gd name="T85" fmla="*/ 738 h 3882"/>
              <a:gd name="T86" fmla="*/ 643 w 4012"/>
              <a:gd name="T87" fmla="*/ 327 h 3882"/>
              <a:gd name="T88" fmla="*/ 3698 w 4012"/>
              <a:gd name="T89" fmla="*/ 348 h 3882"/>
              <a:gd name="T90" fmla="*/ 3927 w 4012"/>
              <a:gd name="T91" fmla="*/ 1400 h 3882"/>
              <a:gd name="T92" fmla="*/ 2972 w 4012"/>
              <a:gd name="T93" fmla="*/ 1890 h 3882"/>
              <a:gd name="T94" fmla="*/ 2252 w 4012"/>
              <a:gd name="T95" fmla="*/ 1102 h 3882"/>
              <a:gd name="T96" fmla="*/ 2823 w 4012"/>
              <a:gd name="T97" fmla="*/ 196 h 3882"/>
              <a:gd name="T98" fmla="*/ 247 w 4012"/>
              <a:gd name="T99" fmla="*/ 445 h 3882"/>
              <a:gd name="T100" fmla="*/ 347 w 4012"/>
              <a:gd name="T101" fmla="*/ 1380 h 3882"/>
              <a:gd name="T102" fmla="*/ 584 w 4012"/>
              <a:gd name="T103" fmla="*/ 870 h 3882"/>
              <a:gd name="T104" fmla="*/ 1014 w 4012"/>
              <a:gd name="T105" fmla="*/ 800 h 3882"/>
              <a:gd name="T106" fmla="*/ 1344 w 4012"/>
              <a:gd name="T107" fmla="*/ 1178 h 3882"/>
              <a:gd name="T108" fmla="*/ 1584 w 4012"/>
              <a:gd name="T109" fmla="*/ 854 h 3882"/>
              <a:gd name="T110" fmla="*/ 928 w 4012"/>
              <a:gd name="T111" fmla="*/ 126 h 3882"/>
              <a:gd name="T112" fmla="*/ 1646 w 4012"/>
              <a:gd name="T113" fmla="*/ 539 h 3882"/>
              <a:gd name="T114" fmla="*/ 1306 w 4012"/>
              <a:gd name="T115" fmla="*/ 1577 h 3882"/>
              <a:gd name="T116" fmla="*/ 223 w 4012"/>
              <a:gd name="T117" fmla="*/ 1428 h 3882"/>
              <a:gd name="T118" fmla="*/ 174 w 4012"/>
              <a:gd name="T119" fmla="*/ 337 h 3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12" h="3882">
                <a:moveTo>
                  <a:pt x="1283" y="3126"/>
                </a:moveTo>
                <a:lnTo>
                  <a:pt x="1863" y="3126"/>
                </a:lnTo>
                <a:lnTo>
                  <a:pt x="1863" y="3283"/>
                </a:lnTo>
                <a:lnTo>
                  <a:pt x="1283" y="3283"/>
                </a:lnTo>
                <a:lnTo>
                  <a:pt x="1283" y="3126"/>
                </a:lnTo>
                <a:close/>
                <a:moveTo>
                  <a:pt x="2263" y="3034"/>
                </a:moveTo>
                <a:lnTo>
                  <a:pt x="2263" y="3092"/>
                </a:lnTo>
                <a:lnTo>
                  <a:pt x="2277" y="3087"/>
                </a:lnTo>
                <a:lnTo>
                  <a:pt x="2285" y="3081"/>
                </a:lnTo>
                <a:lnTo>
                  <a:pt x="2290" y="3075"/>
                </a:lnTo>
                <a:lnTo>
                  <a:pt x="2291" y="3068"/>
                </a:lnTo>
                <a:lnTo>
                  <a:pt x="2291" y="3065"/>
                </a:lnTo>
                <a:lnTo>
                  <a:pt x="2291" y="3060"/>
                </a:lnTo>
                <a:lnTo>
                  <a:pt x="2290" y="3055"/>
                </a:lnTo>
                <a:lnTo>
                  <a:pt x="2288" y="3051"/>
                </a:lnTo>
                <a:lnTo>
                  <a:pt x="2284" y="3048"/>
                </a:lnTo>
                <a:lnTo>
                  <a:pt x="2275" y="3040"/>
                </a:lnTo>
                <a:lnTo>
                  <a:pt x="2263" y="3034"/>
                </a:lnTo>
                <a:close/>
                <a:moveTo>
                  <a:pt x="1283" y="2922"/>
                </a:moveTo>
                <a:lnTo>
                  <a:pt x="1863" y="2922"/>
                </a:lnTo>
                <a:lnTo>
                  <a:pt x="1863" y="3080"/>
                </a:lnTo>
                <a:lnTo>
                  <a:pt x="1283" y="3080"/>
                </a:lnTo>
                <a:lnTo>
                  <a:pt x="1283" y="2922"/>
                </a:lnTo>
                <a:close/>
                <a:moveTo>
                  <a:pt x="2221" y="2899"/>
                </a:moveTo>
                <a:lnTo>
                  <a:pt x="2214" y="2902"/>
                </a:lnTo>
                <a:lnTo>
                  <a:pt x="2208" y="2905"/>
                </a:lnTo>
                <a:lnTo>
                  <a:pt x="2203" y="2908"/>
                </a:lnTo>
                <a:lnTo>
                  <a:pt x="2199" y="2913"/>
                </a:lnTo>
                <a:lnTo>
                  <a:pt x="2197" y="2919"/>
                </a:lnTo>
                <a:lnTo>
                  <a:pt x="2196" y="2925"/>
                </a:lnTo>
                <a:lnTo>
                  <a:pt x="2196" y="2930"/>
                </a:lnTo>
                <a:lnTo>
                  <a:pt x="2197" y="2935"/>
                </a:lnTo>
                <a:lnTo>
                  <a:pt x="2199" y="2938"/>
                </a:lnTo>
                <a:lnTo>
                  <a:pt x="2202" y="2942"/>
                </a:lnTo>
                <a:lnTo>
                  <a:pt x="2207" y="2947"/>
                </a:lnTo>
                <a:lnTo>
                  <a:pt x="2213" y="2951"/>
                </a:lnTo>
                <a:lnTo>
                  <a:pt x="2221" y="2956"/>
                </a:lnTo>
                <a:lnTo>
                  <a:pt x="2221" y="2899"/>
                </a:lnTo>
                <a:close/>
                <a:moveTo>
                  <a:pt x="2221" y="2806"/>
                </a:moveTo>
                <a:lnTo>
                  <a:pt x="2263" y="2806"/>
                </a:lnTo>
                <a:lnTo>
                  <a:pt x="2263" y="2843"/>
                </a:lnTo>
                <a:lnTo>
                  <a:pt x="2306" y="2849"/>
                </a:lnTo>
                <a:lnTo>
                  <a:pt x="2347" y="2862"/>
                </a:lnTo>
                <a:lnTo>
                  <a:pt x="2351" y="2863"/>
                </a:lnTo>
                <a:lnTo>
                  <a:pt x="2332" y="2916"/>
                </a:lnTo>
                <a:lnTo>
                  <a:pt x="2326" y="2914"/>
                </a:lnTo>
                <a:lnTo>
                  <a:pt x="2294" y="2904"/>
                </a:lnTo>
                <a:lnTo>
                  <a:pt x="2263" y="2898"/>
                </a:lnTo>
                <a:lnTo>
                  <a:pt x="2263" y="2970"/>
                </a:lnTo>
                <a:lnTo>
                  <a:pt x="2277" y="2976"/>
                </a:lnTo>
                <a:lnTo>
                  <a:pt x="2304" y="2987"/>
                </a:lnTo>
                <a:lnTo>
                  <a:pt x="2323" y="3000"/>
                </a:lnTo>
                <a:lnTo>
                  <a:pt x="2338" y="3012"/>
                </a:lnTo>
                <a:lnTo>
                  <a:pt x="2348" y="3027"/>
                </a:lnTo>
                <a:lnTo>
                  <a:pt x="2354" y="3043"/>
                </a:lnTo>
                <a:lnTo>
                  <a:pt x="2356" y="3061"/>
                </a:lnTo>
                <a:lnTo>
                  <a:pt x="2354" y="3083"/>
                </a:lnTo>
                <a:lnTo>
                  <a:pt x="2345" y="3103"/>
                </a:lnTo>
                <a:lnTo>
                  <a:pt x="2331" y="3120"/>
                </a:lnTo>
                <a:lnTo>
                  <a:pt x="2312" y="3132"/>
                </a:lnTo>
                <a:lnTo>
                  <a:pt x="2290" y="3141"/>
                </a:lnTo>
                <a:lnTo>
                  <a:pt x="2263" y="3147"/>
                </a:lnTo>
                <a:lnTo>
                  <a:pt x="2263" y="3197"/>
                </a:lnTo>
                <a:lnTo>
                  <a:pt x="2221" y="3197"/>
                </a:lnTo>
                <a:lnTo>
                  <a:pt x="2221" y="3148"/>
                </a:lnTo>
                <a:lnTo>
                  <a:pt x="2187" y="3146"/>
                </a:lnTo>
                <a:lnTo>
                  <a:pt x="2158" y="3140"/>
                </a:lnTo>
                <a:lnTo>
                  <a:pt x="2132" y="3131"/>
                </a:lnTo>
                <a:lnTo>
                  <a:pt x="2129" y="3130"/>
                </a:lnTo>
                <a:lnTo>
                  <a:pt x="2129" y="3068"/>
                </a:lnTo>
                <a:lnTo>
                  <a:pt x="2137" y="3073"/>
                </a:lnTo>
                <a:lnTo>
                  <a:pt x="2158" y="3082"/>
                </a:lnTo>
                <a:lnTo>
                  <a:pt x="2181" y="3088"/>
                </a:lnTo>
                <a:lnTo>
                  <a:pt x="2203" y="3093"/>
                </a:lnTo>
                <a:lnTo>
                  <a:pt x="2221" y="3094"/>
                </a:lnTo>
                <a:lnTo>
                  <a:pt x="2221" y="3019"/>
                </a:lnTo>
                <a:lnTo>
                  <a:pt x="2205" y="3014"/>
                </a:lnTo>
                <a:lnTo>
                  <a:pt x="2182" y="3003"/>
                </a:lnTo>
                <a:lnTo>
                  <a:pt x="2164" y="2991"/>
                </a:lnTo>
                <a:lnTo>
                  <a:pt x="2149" y="2978"/>
                </a:lnTo>
                <a:lnTo>
                  <a:pt x="2139" y="2963"/>
                </a:lnTo>
                <a:lnTo>
                  <a:pt x="2133" y="2946"/>
                </a:lnTo>
                <a:lnTo>
                  <a:pt x="2131" y="2925"/>
                </a:lnTo>
                <a:lnTo>
                  <a:pt x="2134" y="2904"/>
                </a:lnTo>
                <a:lnTo>
                  <a:pt x="2143" y="2886"/>
                </a:lnTo>
                <a:lnTo>
                  <a:pt x="2158" y="2870"/>
                </a:lnTo>
                <a:lnTo>
                  <a:pt x="2175" y="2857"/>
                </a:lnTo>
                <a:lnTo>
                  <a:pt x="2197" y="2849"/>
                </a:lnTo>
                <a:lnTo>
                  <a:pt x="2221" y="2844"/>
                </a:lnTo>
                <a:lnTo>
                  <a:pt x="2221" y="2806"/>
                </a:lnTo>
                <a:close/>
                <a:moveTo>
                  <a:pt x="2246" y="2793"/>
                </a:moveTo>
                <a:lnTo>
                  <a:pt x="2208" y="2797"/>
                </a:lnTo>
                <a:lnTo>
                  <a:pt x="2174" y="2806"/>
                </a:lnTo>
                <a:lnTo>
                  <a:pt x="2140" y="2822"/>
                </a:lnTo>
                <a:lnTo>
                  <a:pt x="2112" y="2843"/>
                </a:lnTo>
                <a:lnTo>
                  <a:pt x="2086" y="2867"/>
                </a:lnTo>
                <a:lnTo>
                  <a:pt x="2067" y="2897"/>
                </a:lnTo>
                <a:lnTo>
                  <a:pt x="2051" y="2929"/>
                </a:lnTo>
                <a:lnTo>
                  <a:pt x="2041" y="2964"/>
                </a:lnTo>
                <a:lnTo>
                  <a:pt x="2039" y="3001"/>
                </a:lnTo>
                <a:lnTo>
                  <a:pt x="2041" y="3038"/>
                </a:lnTo>
                <a:lnTo>
                  <a:pt x="2051" y="3073"/>
                </a:lnTo>
                <a:lnTo>
                  <a:pt x="2067" y="3105"/>
                </a:lnTo>
                <a:lnTo>
                  <a:pt x="2086" y="3135"/>
                </a:lnTo>
                <a:lnTo>
                  <a:pt x="2112" y="3161"/>
                </a:lnTo>
                <a:lnTo>
                  <a:pt x="2140" y="3180"/>
                </a:lnTo>
                <a:lnTo>
                  <a:pt x="2174" y="3196"/>
                </a:lnTo>
                <a:lnTo>
                  <a:pt x="2208" y="3206"/>
                </a:lnTo>
                <a:lnTo>
                  <a:pt x="2246" y="3208"/>
                </a:lnTo>
                <a:lnTo>
                  <a:pt x="2283" y="3206"/>
                </a:lnTo>
                <a:lnTo>
                  <a:pt x="2318" y="3196"/>
                </a:lnTo>
                <a:lnTo>
                  <a:pt x="2350" y="3180"/>
                </a:lnTo>
                <a:lnTo>
                  <a:pt x="2380" y="3161"/>
                </a:lnTo>
                <a:lnTo>
                  <a:pt x="2404" y="3135"/>
                </a:lnTo>
                <a:lnTo>
                  <a:pt x="2425" y="3105"/>
                </a:lnTo>
                <a:lnTo>
                  <a:pt x="2441" y="3073"/>
                </a:lnTo>
                <a:lnTo>
                  <a:pt x="2450" y="3038"/>
                </a:lnTo>
                <a:lnTo>
                  <a:pt x="2453" y="3001"/>
                </a:lnTo>
                <a:lnTo>
                  <a:pt x="2450" y="2964"/>
                </a:lnTo>
                <a:lnTo>
                  <a:pt x="2441" y="2929"/>
                </a:lnTo>
                <a:lnTo>
                  <a:pt x="2425" y="2897"/>
                </a:lnTo>
                <a:lnTo>
                  <a:pt x="2404" y="2867"/>
                </a:lnTo>
                <a:lnTo>
                  <a:pt x="2380" y="2843"/>
                </a:lnTo>
                <a:lnTo>
                  <a:pt x="2350" y="2822"/>
                </a:lnTo>
                <a:lnTo>
                  <a:pt x="2318" y="2806"/>
                </a:lnTo>
                <a:lnTo>
                  <a:pt x="2283" y="2797"/>
                </a:lnTo>
                <a:lnTo>
                  <a:pt x="2246" y="2793"/>
                </a:lnTo>
                <a:close/>
                <a:moveTo>
                  <a:pt x="1213" y="2716"/>
                </a:moveTo>
                <a:lnTo>
                  <a:pt x="1793" y="2716"/>
                </a:lnTo>
                <a:lnTo>
                  <a:pt x="1793" y="2873"/>
                </a:lnTo>
                <a:lnTo>
                  <a:pt x="1213" y="2873"/>
                </a:lnTo>
                <a:lnTo>
                  <a:pt x="1213" y="2716"/>
                </a:lnTo>
                <a:close/>
                <a:moveTo>
                  <a:pt x="2246" y="2684"/>
                </a:moveTo>
                <a:lnTo>
                  <a:pt x="2293" y="2688"/>
                </a:lnTo>
                <a:lnTo>
                  <a:pt x="2337" y="2698"/>
                </a:lnTo>
                <a:lnTo>
                  <a:pt x="2380" y="2714"/>
                </a:lnTo>
                <a:lnTo>
                  <a:pt x="2418" y="2736"/>
                </a:lnTo>
                <a:lnTo>
                  <a:pt x="2453" y="2763"/>
                </a:lnTo>
                <a:lnTo>
                  <a:pt x="2484" y="2793"/>
                </a:lnTo>
                <a:lnTo>
                  <a:pt x="2511" y="2829"/>
                </a:lnTo>
                <a:lnTo>
                  <a:pt x="2533" y="2867"/>
                </a:lnTo>
                <a:lnTo>
                  <a:pt x="2549" y="2910"/>
                </a:lnTo>
                <a:lnTo>
                  <a:pt x="2559" y="2954"/>
                </a:lnTo>
                <a:lnTo>
                  <a:pt x="2563" y="3001"/>
                </a:lnTo>
                <a:lnTo>
                  <a:pt x="2559" y="3048"/>
                </a:lnTo>
                <a:lnTo>
                  <a:pt x="2549" y="3092"/>
                </a:lnTo>
                <a:lnTo>
                  <a:pt x="2533" y="3135"/>
                </a:lnTo>
                <a:lnTo>
                  <a:pt x="2511" y="3173"/>
                </a:lnTo>
                <a:lnTo>
                  <a:pt x="2484" y="3208"/>
                </a:lnTo>
                <a:lnTo>
                  <a:pt x="2453" y="3240"/>
                </a:lnTo>
                <a:lnTo>
                  <a:pt x="2418" y="3266"/>
                </a:lnTo>
                <a:lnTo>
                  <a:pt x="2380" y="3288"/>
                </a:lnTo>
                <a:lnTo>
                  <a:pt x="2337" y="3304"/>
                </a:lnTo>
                <a:lnTo>
                  <a:pt x="2293" y="3314"/>
                </a:lnTo>
                <a:lnTo>
                  <a:pt x="2246" y="3318"/>
                </a:lnTo>
                <a:lnTo>
                  <a:pt x="2199" y="3314"/>
                </a:lnTo>
                <a:lnTo>
                  <a:pt x="2154" y="3304"/>
                </a:lnTo>
                <a:lnTo>
                  <a:pt x="2112" y="3288"/>
                </a:lnTo>
                <a:lnTo>
                  <a:pt x="2074" y="3266"/>
                </a:lnTo>
                <a:lnTo>
                  <a:pt x="2039" y="3240"/>
                </a:lnTo>
                <a:lnTo>
                  <a:pt x="2007" y="3208"/>
                </a:lnTo>
                <a:lnTo>
                  <a:pt x="1981" y="3173"/>
                </a:lnTo>
                <a:lnTo>
                  <a:pt x="1959" y="3135"/>
                </a:lnTo>
                <a:lnTo>
                  <a:pt x="1943" y="3092"/>
                </a:lnTo>
                <a:lnTo>
                  <a:pt x="1933" y="3048"/>
                </a:lnTo>
                <a:lnTo>
                  <a:pt x="1929" y="3001"/>
                </a:lnTo>
                <a:lnTo>
                  <a:pt x="1933" y="2954"/>
                </a:lnTo>
                <a:lnTo>
                  <a:pt x="1943" y="2910"/>
                </a:lnTo>
                <a:lnTo>
                  <a:pt x="1959" y="2867"/>
                </a:lnTo>
                <a:lnTo>
                  <a:pt x="1981" y="2829"/>
                </a:lnTo>
                <a:lnTo>
                  <a:pt x="2007" y="2793"/>
                </a:lnTo>
                <a:lnTo>
                  <a:pt x="2039" y="2763"/>
                </a:lnTo>
                <a:lnTo>
                  <a:pt x="2074" y="2736"/>
                </a:lnTo>
                <a:lnTo>
                  <a:pt x="2112" y="2714"/>
                </a:lnTo>
                <a:lnTo>
                  <a:pt x="2154" y="2698"/>
                </a:lnTo>
                <a:lnTo>
                  <a:pt x="2199" y="2688"/>
                </a:lnTo>
                <a:lnTo>
                  <a:pt x="2246" y="2684"/>
                </a:lnTo>
                <a:close/>
                <a:moveTo>
                  <a:pt x="1886" y="2235"/>
                </a:moveTo>
                <a:lnTo>
                  <a:pt x="1813" y="2239"/>
                </a:lnTo>
                <a:lnTo>
                  <a:pt x="1742" y="2248"/>
                </a:lnTo>
                <a:lnTo>
                  <a:pt x="1672" y="2266"/>
                </a:lnTo>
                <a:lnTo>
                  <a:pt x="1605" y="2289"/>
                </a:lnTo>
                <a:lnTo>
                  <a:pt x="1541" y="2317"/>
                </a:lnTo>
                <a:lnTo>
                  <a:pt x="1480" y="2351"/>
                </a:lnTo>
                <a:lnTo>
                  <a:pt x="1424" y="2391"/>
                </a:lnTo>
                <a:lnTo>
                  <a:pt x="1370" y="2435"/>
                </a:lnTo>
                <a:lnTo>
                  <a:pt x="1322" y="2484"/>
                </a:lnTo>
                <a:lnTo>
                  <a:pt x="1276" y="2538"/>
                </a:lnTo>
                <a:lnTo>
                  <a:pt x="1237" y="2595"/>
                </a:lnTo>
                <a:lnTo>
                  <a:pt x="1203" y="2656"/>
                </a:lnTo>
                <a:lnTo>
                  <a:pt x="1175" y="2720"/>
                </a:lnTo>
                <a:lnTo>
                  <a:pt x="1151" y="2786"/>
                </a:lnTo>
                <a:lnTo>
                  <a:pt x="1134" y="2856"/>
                </a:lnTo>
                <a:lnTo>
                  <a:pt x="1124" y="2927"/>
                </a:lnTo>
                <a:lnTo>
                  <a:pt x="1121" y="3001"/>
                </a:lnTo>
                <a:lnTo>
                  <a:pt x="1124" y="3075"/>
                </a:lnTo>
                <a:lnTo>
                  <a:pt x="1134" y="3147"/>
                </a:lnTo>
                <a:lnTo>
                  <a:pt x="1151" y="3216"/>
                </a:lnTo>
                <a:lnTo>
                  <a:pt x="1175" y="3283"/>
                </a:lnTo>
                <a:lnTo>
                  <a:pt x="1203" y="3347"/>
                </a:lnTo>
                <a:lnTo>
                  <a:pt x="1237" y="3407"/>
                </a:lnTo>
                <a:lnTo>
                  <a:pt x="1276" y="3464"/>
                </a:lnTo>
                <a:lnTo>
                  <a:pt x="1322" y="3518"/>
                </a:lnTo>
                <a:lnTo>
                  <a:pt x="1370" y="3567"/>
                </a:lnTo>
                <a:lnTo>
                  <a:pt x="1424" y="3611"/>
                </a:lnTo>
                <a:lnTo>
                  <a:pt x="1480" y="3650"/>
                </a:lnTo>
                <a:lnTo>
                  <a:pt x="1541" y="3685"/>
                </a:lnTo>
                <a:lnTo>
                  <a:pt x="1605" y="3713"/>
                </a:lnTo>
                <a:lnTo>
                  <a:pt x="1672" y="3736"/>
                </a:lnTo>
                <a:lnTo>
                  <a:pt x="1742" y="3754"/>
                </a:lnTo>
                <a:lnTo>
                  <a:pt x="1813" y="3763"/>
                </a:lnTo>
                <a:lnTo>
                  <a:pt x="1886" y="3767"/>
                </a:lnTo>
                <a:lnTo>
                  <a:pt x="1960" y="3763"/>
                </a:lnTo>
                <a:lnTo>
                  <a:pt x="2032" y="3754"/>
                </a:lnTo>
                <a:lnTo>
                  <a:pt x="2101" y="3736"/>
                </a:lnTo>
                <a:lnTo>
                  <a:pt x="2169" y="3713"/>
                </a:lnTo>
                <a:lnTo>
                  <a:pt x="2232" y="3685"/>
                </a:lnTo>
                <a:lnTo>
                  <a:pt x="2293" y="3650"/>
                </a:lnTo>
                <a:lnTo>
                  <a:pt x="2350" y="3611"/>
                </a:lnTo>
                <a:lnTo>
                  <a:pt x="2403" y="3567"/>
                </a:lnTo>
                <a:lnTo>
                  <a:pt x="2452" y="3518"/>
                </a:lnTo>
                <a:lnTo>
                  <a:pt x="2496" y="3464"/>
                </a:lnTo>
                <a:lnTo>
                  <a:pt x="2536" y="3407"/>
                </a:lnTo>
                <a:lnTo>
                  <a:pt x="2570" y="3347"/>
                </a:lnTo>
                <a:lnTo>
                  <a:pt x="2599" y="3283"/>
                </a:lnTo>
                <a:lnTo>
                  <a:pt x="2621" y="3216"/>
                </a:lnTo>
                <a:lnTo>
                  <a:pt x="2639" y="3147"/>
                </a:lnTo>
                <a:lnTo>
                  <a:pt x="2648" y="3075"/>
                </a:lnTo>
                <a:lnTo>
                  <a:pt x="2652" y="3001"/>
                </a:lnTo>
                <a:lnTo>
                  <a:pt x="2648" y="2927"/>
                </a:lnTo>
                <a:lnTo>
                  <a:pt x="2639" y="2856"/>
                </a:lnTo>
                <a:lnTo>
                  <a:pt x="2621" y="2786"/>
                </a:lnTo>
                <a:lnTo>
                  <a:pt x="2599" y="2720"/>
                </a:lnTo>
                <a:lnTo>
                  <a:pt x="2570" y="2656"/>
                </a:lnTo>
                <a:lnTo>
                  <a:pt x="2536" y="2595"/>
                </a:lnTo>
                <a:lnTo>
                  <a:pt x="2496" y="2538"/>
                </a:lnTo>
                <a:lnTo>
                  <a:pt x="2452" y="2484"/>
                </a:lnTo>
                <a:lnTo>
                  <a:pt x="2403" y="2435"/>
                </a:lnTo>
                <a:lnTo>
                  <a:pt x="2350" y="2391"/>
                </a:lnTo>
                <a:lnTo>
                  <a:pt x="2293" y="2351"/>
                </a:lnTo>
                <a:lnTo>
                  <a:pt x="2232" y="2317"/>
                </a:lnTo>
                <a:lnTo>
                  <a:pt x="2169" y="2289"/>
                </a:lnTo>
                <a:lnTo>
                  <a:pt x="2101" y="2266"/>
                </a:lnTo>
                <a:lnTo>
                  <a:pt x="2032" y="2248"/>
                </a:lnTo>
                <a:lnTo>
                  <a:pt x="1960" y="2239"/>
                </a:lnTo>
                <a:lnTo>
                  <a:pt x="1886" y="2235"/>
                </a:lnTo>
                <a:close/>
                <a:moveTo>
                  <a:pt x="1886" y="2119"/>
                </a:moveTo>
                <a:lnTo>
                  <a:pt x="1967" y="2123"/>
                </a:lnTo>
                <a:lnTo>
                  <a:pt x="2045" y="2134"/>
                </a:lnTo>
                <a:lnTo>
                  <a:pt x="2121" y="2151"/>
                </a:lnTo>
                <a:lnTo>
                  <a:pt x="2194" y="2175"/>
                </a:lnTo>
                <a:lnTo>
                  <a:pt x="2264" y="2204"/>
                </a:lnTo>
                <a:lnTo>
                  <a:pt x="2332" y="2240"/>
                </a:lnTo>
                <a:lnTo>
                  <a:pt x="2394" y="2282"/>
                </a:lnTo>
                <a:lnTo>
                  <a:pt x="2455" y="2327"/>
                </a:lnTo>
                <a:lnTo>
                  <a:pt x="2510" y="2379"/>
                </a:lnTo>
                <a:lnTo>
                  <a:pt x="2560" y="2434"/>
                </a:lnTo>
                <a:lnTo>
                  <a:pt x="2607" y="2493"/>
                </a:lnTo>
                <a:lnTo>
                  <a:pt x="2647" y="2557"/>
                </a:lnTo>
                <a:lnTo>
                  <a:pt x="2683" y="2624"/>
                </a:lnTo>
                <a:lnTo>
                  <a:pt x="2712" y="2694"/>
                </a:lnTo>
                <a:lnTo>
                  <a:pt x="2737" y="2766"/>
                </a:lnTo>
                <a:lnTo>
                  <a:pt x="2754" y="2843"/>
                </a:lnTo>
                <a:lnTo>
                  <a:pt x="2765" y="2921"/>
                </a:lnTo>
                <a:lnTo>
                  <a:pt x="2768" y="3001"/>
                </a:lnTo>
                <a:lnTo>
                  <a:pt x="2765" y="3081"/>
                </a:lnTo>
                <a:lnTo>
                  <a:pt x="2754" y="3159"/>
                </a:lnTo>
                <a:lnTo>
                  <a:pt x="2737" y="3235"/>
                </a:lnTo>
                <a:lnTo>
                  <a:pt x="2712" y="3308"/>
                </a:lnTo>
                <a:lnTo>
                  <a:pt x="2683" y="3379"/>
                </a:lnTo>
                <a:lnTo>
                  <a:pt x="2647" y="3445"/>
                </a:lnTo>
                <a:lnTo>
                  <a:pt x="2607" y="3509"/>
                </a:lnTo>
                <a:lnTo>
                  <a:pt x="2560" y="3569"/>
                </a:lnTo>
                <a:lnTo>
                  <a:pt x="2510" y="3625"/>
                </a:lnTo>
                <a:lnTo>
                  <a:pt x="2455" y="3675"/>
                </a:lnTo>
                <a:lnTo>
                  <a:pt x="2394" y="3722"/>
                </a:lnTo>
                <a:lnTo>
                  <a:pt x="2331" y="3762"/>
                </a:lnTo>
                <a:lnTo>
                  <a:pt x="2264" y="3798"/>
                </a:lnTo>
                <a:lnTo>
                  <a:pt x="2194" y="3827"/>
                </a:lnTo>
                <a:lnTo>
                  <a:pt x="2121" y="3852"/>
                </a:lnTo>
                <a:lnTo>
                  <a:pt x="2045" y="3869"/>
                </a:lnTo>
                <a:lnTo>
                  <a:pt x="1967" y="3879"/>
                </a:lnTo>
                <a:lnTo>
                  <a:pt x="1886" y="3882"/>
                </a:lnTo>
                <a:lnTo>
                  <a:pt x="1807" y="3879"/>
                </a:lnTo>
                <a:lnTo>
                  <a:pt x="1728" y="3869"/>
                </a:lnTo>
                <a:lnTo>
                  <a:pt x="1653" y="3852"/>
                </a:lnTo>
                <a:lnTo>
                  <a:pt x="1580" y="3827"/>
                </a:lnTo>
                <a:lnTo>
                  <a:pt x="1510" y="3798"/>
                </a:lnTo>
                <a:lnTo>
                  <a:pt x="1442" y="3762"/>
                </a:lnTo>
                <a:lnTo>
                  <a:pt x="1378" y="3722"/>
                </a:lnTo>
                <a:lnTo>
                  <a:pt x="1319" y="3675"/>
                </a:lnTo>
                <a:lnTo>
                  <a:pt x="1264" y="3625"/>
                </a:lnTo>
                <a:lnTo>
                  <a:pt x="1213" y="3569"/>
                </a:lnTo>
                <a:lnTo>
                  <a:pt x="1167" y="3509"/>
                </a:lnTo>
                <a:lnTo>
                  <a:pt x="1125" y="3445"/>
                </a:lnTo>
                <a:lnTo>
                  <a:pt x="1090" y="3379"/>
                </a:lnTo>
                <a:lnTo>
                  <a:pt x="1060" y="3308"/>
                </a:lnTo>
                <a:lnTo>
                  <a:pt x="1037" y="3235"/>
                </a:lnTo>
                <a:lnTo>
                  <a:pt x="1020" y="3159"/>
                </a:lnTo>
                <a:lnTo>
                  <a:pt x="1009" y="3081"/>
                </a:lnTo>
                <a:lnTo>
                  <a:pt x="1005" y="3001"/>
                </a:lnTo>
                <a:lnTo>
                  <a:pt x="1009" y="2921"/>
                </a:lnTo>
                <a:lnTo>
                  <a:pt x="1020" y="2843"/>
                </a:lnTo>
                <a:lnTo>
                  <a:pt x="1037" y="2766"/>
                </a:lnTo>
                <a:lnTo>
                  <a:pt x="1060" y="2694"/>
                </a:lnTo>
                <a:lnTo>
                  <a:pt x="1090" y="2624"/>
                </a:lnTo>
                <a:lnTo>
                  <a:pt x="1125" y="2557"/>
                </a:lnTo>
                <a:lnTo>
                  <a:pt x="1167" y="2493"/>
                </a:lnTo>
                <a:lnTo>
                  <a:pt x="1213" y="2434"/>
                </a:lnTo>
                <a:lnTo>
                  <a:pt x="1264" y="2379"/>
                </a:lnTo>
                <a:lnTo>
                  <a:pt x="1319" y="2327"/>
                </a:lnTo>
                <a:lnTo>
                  <a:pt x="1378" y="2282"/>
                </a:lnTo>
                <a:lnTo>
                  <a:pt x="1442" y="2240"/>
                </a:lnTo>
                <a:lnTo>
                  <a:pt x="1510" y="2204"/>
                </a:lnTo>
                <a:lnTo>
                  <a:pt x="1580" y="2175"/>
                </a:lnTo>
                <a:lnTo>
                  <a:pt x="1653" y="2151"/>
                </a:lnTo>
                <a:lnTo>
                  <a:pt x="1728" y="2134"/>
                </a:lnTo>
                <a:lnTo>
                  <a:pt x="1807" y="2123"/>
                </a:lnTo>
                <a:lnTo>
                  <a:pt x="1886" y="2119"/>
                </a:lnTo>
                <a:close/>
                <a:moveTo>
                  <a:pt x="2648" y="1902"/>
                </a:moveTo>
                <a:lnTo>
                  <a:pt x="2768" y="1975"/>
                </a:lnTo>
                <a:lnTo>
                  <a:pt x="2588" y="2267"/>
                </a:lnTo>
                <a:lnTo>
                  <a:pt x="2471" y="2194"/>
                </a:lnTo>
                <a:lnTo>
                  <a:pt x="2648" y="1902"/>
                </a:lnTo>
                <a:close/>
                <a:moveTo>
                  <a:pt x="1325" y="1836"/>
                </a:moveTo>
                <a:lnTo>
                  <a:pt x="1473" y="2111"/>
                </a:lnTo>
                <a:lnTo>
                  <a:pt x="1351" y="2177"/>
                </a:lnTo>
                <a:lnTo>
                  <a:pt x="1204" y="1902"/>
                </a:lnTo>
                <a:lnTo>
                  <a:pt x="1325" y="1836"/>
                </a:lnTo>
                <a:close/>
                <a:moveTo>
                  <a:pt x="1121" y="1158"/>
                </a:moveTo>
                <a:lnTo>
                  <a:pt x="1121" y="1534"/>
                </a:lnTo>
                <a:lnTo>
                  <a:pt x="1154" y="1519"/>
                </a:lnTo>
                <a:lnTo>
                  <a:pt x="1160" y="1479"/>
                </a:lnTo>
                <a:lnTo>
                  <a:pt x="1163" y="1434"/>
                </a:lnTo>
                <a:lnTo>
                  <a:pt x="1163" y="1388"/>
                </a:lnTo>
                <a:lnTo>
                  <a:pt x="1162" y="1342"/>
                </a:lnTo>
                <a:lnTo>
                  <a:pt x="1157" y="1297"/>
                </a:lnTo>
                <a:lnTo>
                  <a:pt x="1150" y="1254"/>
                </a:lnTo>
                <a:lnTo>
                  <a:pt x="1141" y="1216"/>
                </a:lnTo>
                <a:lnTo>
                  <a:pt x="1132" y="1184"/>
                </a:lnTo>
                <a:lnTo>
                  <a:pt x="1121" y="1158"/>
                </a:lnTo>
                <a:close/>
                <a:moveTo>
                  <a:pt x="585" y="1158"/>
                </a:moveTo>
                <a:lnTo>
                  <a:pt x="576" y="1180"/>
                </a:lnTo>
                <a:lnTo>
                  <a:pt x="566" y="1208"/>
                </a:lnTo>
                <a:lnTo>
                  <a:pt x="558" y="1242"/>
                </a:lnTo>
                <a:lnTo>
                  <a:pt x="551" y="1278"/>
                </a:lnTo>
                <a:lnTo>
                  <a:pt x="546" y="1319"/>
                </a:lnTo>
                <a:lnTo>
                  <a:pt x="544" y="1361"/>
                </a:lnTo>
                <a:lnTo>
                  <a:pt x="542" y="1402"/>
                </a:lnTo>
                <a:lnTo>
                  <a:pt x="542" y="1443"/>
                </a:lnTo>
                <a:lnTo>
                  <a:pt x="546" y="1483"/>
                </a:lnTo>
                <a:lnTo>
                  <a:pt x="552" y="1520"/>
                </a:lnTo>
                <a:lnTo>
                  <a:pt x="585" y="1534"/>
                </a:lnTo>
                <a:lnTo>
                  <a:pt x="585" y="1158"/>
                </a:lnTo>
                <a:close/>
                <a:moveTo>
                  <a:pt x="1838" y="899"/>
                </a:moveTo>
                <a:lnTo>
                  <a:pt x="2129" y="899"/>
                </a:lnTo>
                <a:lnTo>
                  <a:pt x="2129" y="1038"/>
                </a:lnTo>
                <a:lnTo>
                  <a:pt x="1838" y="1038"/>
                </a:lnTo>
                <a:lnTo>
                  <a:pt x="1838" y="899"/>
                </a:lnTo>
                <a:close/>
                <a:moveTo>
                  <a:pt x="853" y="833"/>
                </a:moveTo>
                <a:lnTo>
                  <a:pt x="789" y="1253"/>
                </a:lnTo>
                <a:lnTo>
                  <a:pt x="853" y="1340"/>
                </a:lnTo>
                <a:lnTo>
                  <a:pt x="854" y="1340"/>
                </a:lnTo>
                <a:lnTo>
                  <a:pt x="917" y="1253"/>
                </a:lnTo>
                <a:lnTo>
                  <a:pt x="854" y="833"/>
                </a:lnTo>
                <a:lnTo>
                  <a:pt x="853" y="833"/>
                </a:lnTo>
                <a:close/>
                <a:moveTo>
                  <a:pt x="3119" y="754"/>
                </a:moveTo>
                <a:lnTo>
                  <a:pt x="3079" y="757"/>
                </a:lnTo>
                <a:lnTo>
                  <a:pt x="3042" y="765"/>
                </a:lnTo>
                <a:lnTo>
                  <a:pt x="3007" y="779"/>
                </a:lnTo>
                <a:lnTo>
                  <a:pt x="2971" y="798"/>
                </a:lnTo>
                <a:lnTo>
                  <a:pt x="2941" y="822"/>
                </a:lnTo>
                <a:lnTo>
                  <a:pt x="2915" y="849"/>
                </a:lnTo>
                <a:lnTo>
                  <a:pt x="2893" y="879"/>
                </a:lnTo>
                <a:lnTo>
                  <a:pt x="2874" y="911"/>
                </a:lnTo>
                <a:lnTo>
                  <a:pt x="2862" y="947"/>
                </a:lnTo>
                <a:lnTo>
                  <a:pt x="2853" y="984"/>
                </a:lnTo>
                <a:lnTo>
                  <a:pt x="2851" y="1021"/>
                </a:lnTo>
                <a:lnTo>
                  <a:pt x="2853" y="1059"/>
                </a:lnTo>
                <a:lnTo>
                  <a:pt x="2862" y="1097"/>
                </a:lnTo>
                <a:lnTo>
                  <a:pt x="2876" y="1134"/>
                </a:lnTo>
                <a:lnTo>
                  <a:pt x="2894" y="1168"/>
                </a:lnTo>
                <a:lnTo>
                  <a:pt x="2917" y="1197"/>
                </a:lnTo>
                <a:lnTo>
                  <a:pt x="2944" y="1224"/>
                </a:lnTo>
                <a:lnTo>
                  <a:pt x="2974" y="1247"/>
                </a:lnTo>
                <a:lnTo>
                  <a:pt x="3007" y="1265"/>
                </a:lnTo>
                <a:lnTo>
                  <a:pt x="3042" y="1278"/>
                </a:lnTo>
                <a:lnTo>
                  <a:pt x="3079" y="1286"/>
                </a:lnTo>
                <a:lnTo>
                  <a:pt x="3119" y="1289"/>
                </a:lnTo>
                <a:lnTo>
                  <a:pt x="3157" y="1286"/>
                </a:lnTo>
                <a:lnTo>
                  <a:pt x="3193" y="1278"/>
                </a:lnTo>
                <a:lnTo>
                  <a:pt x="3230" y="1265"/>
                </a:lnTo>
                <a:lnTo>
                  <a:pt x="3265" y="1245"/>
                </a:lnTo>
                <a:lnTo>
                  <a:pt x="3295" y="1222"/>
                </a:lnTo>
                <a:lnTo>
                  <a:pt x="3322" y="1195"/>
                </a:lnTo>
                <a:lnTo>
                  <a:pt x="3344" y="1164"/>
                </a:lnTo>
                <a:lnTo>
                  <a:pt x="3362" y="1131"/>
                </a:lnTo>
                <a:lnTo>
                  <a:pt x="3375" y="1097"/>
                </a:lnTo>
                <a:lnTo>
                  <a:pt x="3382" y="1060"/>
                </a:lnTo>
                <a:lnTo>
                  <a:pt x="3386" y="1023"/>
                </a:lnTo>
                <a:lnTo>
                  <a:pt x="3382" y="985"/>
                </a:lnTo>
                <a:lnTo>
                  <a:pt x="3375" y="947"/>
                </a:lnTo>
                <a:lnTo>
                  <a:pt x="3362" y="910"/>
                </a:lnTo>
                <a:lnTo>
                  <a:pt x="3342" y="876"/>
                </a:lnTo>
                <a:lnTo>
                  <a:pt x="3320" y="845"/>
                </a:lnTo>
                <a:lnTo>
                  <a:pt x="3293" y="819"/>
                </a:lnTo>
                <a:lnTo>
                  <a:pt x="3262" y="797"/>
                </a:lnTo>
                <a:lnTo>
                  <a:pt x="3229" y="779"/>
                </a:lnTo>
                <a:lnTo>
                  <a:pt x="3193" y="765"/>
                </a:lnTo>
                <a:lnTo>
                  <a:pt x="3157" y="757"/>
                </a:lnTo>
                <a:lnTo>
                  <a:pt x="3119" y="754"/>
                </a:lnTo>
                <a:close/>
                <a:moveTo>
                  <a:pt x="3254" y="494"/>
                </a:moveTo>
                <a:lnTo>
                  <a:pt x="3271" y="498"/>
                </a:lnTo>
                <a:lnTo>
                  <a:pt x="3342" y="525"/>
                </a:lnTo>
                <a:lnTo>
                  <a:pt x="3358" y="533"/>
                </a:lnTo>
                <a:lnTo>
                  <a:pt x="3371" y="544"/>
                </a:lnTo>
                <a:lnTo>
                  <a:pt x="3380" y="559"/>
                </a:lnTo>
                <a:lnTo>
                  <a:pt x="3385" y="576"/>
                </a:lnTo>
                <a:lnTo>
                  <a:pt x="3386" y="593"/>
                </a:lnTo>
                <a:lnTo>
                  <a:pt x="3382" y="611"/>
                </a:lnTo>
                <a:lnTo>
                  <a:pt x="3362" y="667"/>
                </a:lnTo>
                <a:lnTo>
                  <a:pt x="3395" y="692"/>
                </a:lnTo>
                <a:lnTo>
                  <a:pt x="3425" y="720"/>
                </a:lnTo>
                <a:lnTo>
                  <a:pt x="3452" y="752"/>
                </a:lnTo>
                <a:lnTo>
                  <a:pt x="3508" y="726"/>
                </a:lnTo>
                <a:lnTo>
                  <a:pt x="3525" y="721"/>
                </a:lnTo>
                <a:lnTo>
                  <a:pt x="3542" y="721"/>
                </a:lnTo>
                <a:lnTo>
                  <a:pt x="3559" y="725"/>
                </a:lnTo>
                <a:lnTo>
                  <a:pt x="3574" y="732"/>
                </a:lnTo>
                <a:lnTo>
                  <a:pt x="3587" y="744"/>
                </a:lnTo>
                <a:lnTo>
                  <a:pt x="3597" y="759"/>
                </a:lnTo>
                <a:lnTo>
                  <a:pt x="3628" y="828"/>
                </a:lnTo>
                <a:lnTo>
                  <a:pt x="3634" y="845"/>
                </a:lnTo>
                <a:lnTo>
                  <a:pt x="3634" y="863"/>
                </a:lnTo>
                <a:lnTo>
                  <a:pt x="3630" y="881"/>
                </a:lnTo>
                <a:lnTo>
                  <a:pt x="3623" y="895"/>
                </a:lnTo>
                <a:lnTo>
                  <a:pt x="3611" y="909"/>
                </a:lnTo>
                <a:lnTo>
                  <a:pt x="3595" y="917"/>
                </a:lnTo>
                <a:lnTo>
                  <a:pt x="3541" y="943"/>
                </a:lnTo>
                <a:lnTo>
                  <a:pt x="3547" y="985"/>
                </a:lnTo>
                <a:lnTo>
                  <a:pt x="3548" y="1026"/>
                </a:lnTo>
                <a:lnTo>
                  <a:pt x="3546" y="1067"/>
                </a:lnTo>
                <a:lnTo>
                  <a:pt x="3602" y="1088"/>
                </a:lnTo>
                <a:lnTo>
                  <a:pt x="3618" y="1097"/>
                </a:lnTo>
                <a:lnTo>
                  <a:pt x="3630" y="1109"/>
                </a:lnTo>
                <a:lnTo>
                  <a:pt x="3640" y="1123"/>
                </a:lnTo>
                <a:lnTo>
                  <a:pt x="3645" y="1140"/>
                </a:lnTo>
                <a:lnTo>
                  <a:pt x="3646" y="1157"/>
                </a:lnTo>
                <a:lnTo>
                  <a:pt x="3641" y="1175"/>
                </a:lnTo>
                <a:lnTo>
                  <a:pt x="3616" y="1245"/>
                </a:lnTo>
                <a:lnTo>
                  <a:pt x="3607" y="1261"/>
                </a:lnTo>
                <a:lnTo>
                  <a:pt x="3596" y="1275"/>
                </a:lnTo>
                <a:lnTo>
                  <a:pt x="3580" y="1283"/>
                </a:lnTo>
                <a:lnTo>
                  <a:pt x="3564" y="1289"/>
                </a:lnTo>
                <a:lnTo>
                  <a:pt x="3546" y="1289"/>
                </a:lnTo>
                <a:lnTo>
                  <a:pt x="3528" y="1286"/>
                </a:lnTo>
                <a:lnTo>
                  <a:pt x="3473" y="1265"/>
                </a:lnTo>
                <a:lnTo>
                  <a:pt x="3447" y="1298"/>
                </a:lnTo>
                <a:lnTo>
                  <a:pt x="3419" y="1329"/>
                </a:lnTo>
                <a:lnTo>
                  <a:pt x="3389" y="1356"/>
                </a:lnTo>
                <a:lnTo>
                  <a:pt x="3413" y="1411"/>
                </a:lnTo>
                <a:lnTo>
                  <a:pt x="3418" y="1428"/>
                </a:lnTo>
                <a:lnTo>
                  <a:pt x="3419" y="1445"/>
                </a:lnTo>
                <a:lnTo>
                  <a:pt x="3416" y="1463"/>
                </a:lnTo>
                <a:lnTo>
                  <a:pt x="3407" y="1477"/>
                </a:lnTo>
                <a:lnTo>
                  <a:pt x="3396" y="1491"/>
                </a:lnTo>
                <a:lnTo>
                  <a:pt x="3380" y="1501"/>
                </a:lnTo>
                <a:lnTo>
                  <a:pt x="3311" y="1531"/>
                </a:lnTo>
                <a:lnTo>
                  <a:pt x="3294" y="1537"/>
                </a:lnTo>
                <a:lnTo>
                  <a:pt x="3277" y="1537"/>
                </a:lnTo>
                <a:lnTo>
                  <a:pt x="3260" y="1534"/>
                </a:lnTo>
                <a:lnTo>
                  <a:pt x="3245" y="1526"/>
                </a:lnTo>
                <a:lnTo>
                  <a:pt x="3231" y="1514"/>
                </a:lnTo>
                <a:lnTo>
                  <a:pt x="3222" y="1498"/>
                </a:lnTo>
                <a:lnTo>
                  <a:pt x="3197" y="1444"/>
                </a:lnTo>
                <a:lnTo>
                  <a:pt x="3155" y="1450"/>
                </a:lnTo>
                <a:lnTo>
                  <a:pt x="3114" y="1452"/>
                </a:lnTo>
                <a:lnTo>
                  <a:pt x="3073" y="1449"/>
                </a:lnTo>
                <a:lnTo>
                  <a:pt x="3052" y="1506"/>
                </a:lnTo>
                <a:lnTo>
                  <a:pt x="3044" y="1522"/>
                </a:lnTo>
                <a:lnTo>
                  <a:pt x="3031" y="1534"/>
                </a:lnTo>
                <a:lnTo>
                  <a:pt x="3017" y="1544"/>
                </a:lnTo>
                <a:lnTo>
                  <a:pt x="2999" y="1549"/>
                </a:lnTo>
                <a:lnTo>
                  <a:pt x="2982" y="1550"/>
                </a:lnTo>
                <a:lnTo>
                  <a:pt x="2965" y="1545"/>
                </a:lnTo>
                <a:lnTo>
                  <a:pt x="2894" y="1519"/>
                </a:lnTo>
                <a:lnTo>
                  <a:pt x="2878" y="1510"/>
                </a:lnTo>
                <a:lnTo>
                  <a:pt x="2866" y="1499"/>
                </a:lnTo>
                <a:lnTo>
                  <a:pt x="2856" y="1485"/>
                </a:lnTo>
                <a:lnTo>
                  <a:pt x="2851" y="1468"/>
                </a:lnTo>
                <a:lnTo>
                  <a:pt x="2850" y="1450"/>
                </a:lnTo>
                <a:lnTo>
                  <a:pt x="2855" y="1432"/>
                </a:lnTo>
                <a:lnTo>
                  <a:pt x="2876" y="1377"/>
                </a:lnTo>
                <a:lnTo>
                  <a:pt x="2842" y="1351"/>
                </a:lnTo>
                <a:lnTo>
                  <a:pt x="2812" y="1323"/>
                </a:lnTo>
                <a:lnTo>
                  <a:pt x="2783" y="1292"/>
                </a:lnTo>
                <a:lnTo>
                  <a:pt x="2729" y="1317"/>
                </a:lnTo>
                <a:lnTo>
                  <a:pt x="2712" y="1323"/>
                </a:lnTo>
                <a:lnTo>
                  <a:pt x="2695" y="1323"/>
                </a:lnTo>
                <a:lnTo>
                  <a:pt x="2678" y="1319"/>
                </a:lnTo>
                <a:lnTo>
                  <a:pt x="2662" y="1310"/>
                </a:lnTo>
                <a:lnTo>
                  <a:pt x="2650" y="1299"/>
                </a:lnTo>
                <a:lnTo>
                  <a:pt x="2640" y="1283"/>
                </a:lnTo>
                <a:lnTo>
                  <a:pt x="2608" y="1215"/>
                </a:lnTo>
                <a:lnTo>
                  <a:pt x="2603" y="1197"/>
                </a:lnTo>
                <a:lnTo>
                  <a:pt x="2602" y="1180"/>
                </a:lnTo>
                <a:lnTo>
                  <a:pt x="2606" y="1163"/>
                </a:lnTo>
                <a:lnTo>
                  <a:pt x="2614" y="1148"/>
                </a:lnTo>
                <a:lnTo>
                  <a:pt x="2626" y="1135"/>
                </a:lnTo>
                <a:lnTo>
                  <a:pt x="2641" y="1125"/>
                </a:lnTo>
                <a:lnTo>
                  <a:pt x="2695" y="1100"/>
                </a:lnTo>
                <a:lnTo>
                  <a:pt x="2690" y="1059"/>
                </a:lnTo>
                <a:lnTo>
                  <a:pt x="2688" y="1017"/>
                </a:lnTo>
                <a:lnTo>
                  <a:pt x="2690" y="976"/>
                </a:lnTo>
                <a:lnTo>
                  <a:pt x="2635" y="956"/>
                </a:lnTo>
                <a:lnTo>
                  <a:pt x="2619" y="947"/>
                </a:lnTo>
                <a:lnTo>
                  <a:pt x="2606" y="936"/>
                </a:lnTo>
                <a:lnTo>
                  <a:pt x="2597" y="920"/>
                </a:lnTo>
                <a:lnTo>
                  <a:pt x="2591" y="904"/>
                </a:lnTo>
                <a:lnTo>
                  <a:pt x="2591" y="886"/>
                </a:lnTo>
                <a:lnTo>
                  <a:pt x="2594" y="868"/>
                </a:lnTo>
                <a:lnTo>
                  <a:pt x="2620" y="797"/>
                </a:lnTo>
                <a:lnTo>
                  <a:pt x="2629" y="782"/>
                </a:lnTo>
                <a:lnTo>
                  <a:pt x="2641" y="769"/>
                </a:lnTo>
                <a:lnTo>
                  <a:pt x="2656" y="760"/>
                </a:lnTo>
                <a:lnTo>
                  <a:pt x="2673" y="755"/>
                </a:lnTo>
                <a:lnTo>
                  <a:pt x="2690" y="754"/>
                </a:lnTo>
                <a:lnTo>
                  <a:pt x="2707" y="758"/>
                </a:lnTo>
                <a:lnTo>
                  <a:pt x="2764" y="779"/>
                </a:lnTo>
                <a:lnTo>
                  <a:pt x="2788" y="746"/>
                </a:lnTo>
                <a:lnTo>
                  <a:pt x="2817" y="715"/>
                </a:lnTo>
                <a:lnTo>
                  <a:pt x="2849" y="687"/>
                </a:lnTo>
                <a:lnTo>
                  <a:pt x="2823" y="633"/>
                </a:lnTo>
                <a:lnTo>
                  <a:pt x="2818" y="615"/>
                </a:lnTo>
                <a:lnTo>
                  <a:pt x="2817" y="598"/>
                </a:lnTo>
                <a:lnTo>
                  <a:pt x="2822" y="581"/>
                </a:lnTo>
                <a:lnTo>
                  <a:pt x="2829" y="565"/>
                </a:lnTo>
                <a:lnTo>
                  <a:pt x="2841" y="553"/>
                </a:lnTo>
                <a:lnTo>
                  <a:pt x="2856" y="543"/>
                </a:lnTo>
                <a:lnTo>
                  <a:pt x="2925" y="511"/>
                </a:lnTo>
                <a:lnTo>
                  <a:pt x="2942" y="506"/>
                </a:lnTo>
                <a:lnTo>
                  <a:pt x="2960" y="505"/>
                </a:lnTo>
                <a:lnTo>
                  <a:pt x="2976" y="510"/>
                </a:lnTo>
                <a:lnTo>
                  <a:pt x="2992" y="517"/>
                </a:lnTo>
                <a:lnTo>
                  <a:pt x="3004" y="530"/>
                </a:lnTo>
                <a:lnTo>
                  <a:pt x="3014" y="544"/>
                </a:lnTo>
                <a:lnTo>
                  <a:pt x="3040" y="598"/>
                </a:lnTo>
                <a:lnTo>
                  <a:pt x="3082" y="593"/>
                </a:lnTo>
                <a:lnTo>
                  <a:pt x="3122" y="592"/>
                </a:lnTo>
                <a:lnTo>
                  <a:pt x="3164" y="595"/>
                </a:lnTo>
                <a:lnTo>
                  <a:pt x="3185" y="538"/>
                </a:lnTo>
                <a:lnTo>
                  <a:pt x="3193" y="522"/>
                </a:lnTo>
                <a:lnTo>
                  <a:pt x="3204" y="510"/>
                </a:lnTo>
                <a:lnTo>
                  <a:pt x="3220" y="500"/>
                </a:lnTo>
                <a:lnTo>
                  <a:pt x="3236" y="495"/>
                </a:lnTo>
                <a:lnTo>
                  <a:pt x="3254" y="494"/>
                </a:lnTo>
                <a:close/>
                <a:moveTo>
                  <a:pt x="3131" y="256"/>
                </a:moveTo>
                <a:lnTo>
                  <a:pt x="3057" y="259"/>
                </a:lnTo>
                <a:lnTo>
                  <a:pt x="2985" y="269"/>
                </a:lnTo>
                <a:lnTo>
                  <a:pt x="2916" y="286"/>
                </a:lnTo>
                <a:lnTo>
                  <a:pt x="2849" y="310"/>
                </a:lnTo>
                <a:lnTo>
                  <a:pt x="2785" y="338"/>
                </a:lnTo>
                <a:lnTo>
                  <a:pt x="2725" y="372"/>
                </a:lnTo>
                <a:lnTo>
                  <a:pt x="2667" y="412"/>
                </a:lnTo>
                <a:lnTo>
                  <a:pt x="2614" y="456"/>
                </a:lnTo>
                <a:lnTo>
                  <a:pt x="2565" y="505"/>
                </a:lnTo>
                <a:lnTo>
                  <a:pt x="2521" y="559"/>
                </a:lnTo>
                <a:lnTo>
                  <a:pt x="2482" y="615"/>
                </a:lnTo>
                <a:lnTo>
                  <a:pt x="2447" y="677"/>
                </a:lnTo>
                <a:lnTo>
                  <a:pt x="2418" y="741"/>
                </a:lnTo>
                <a:lnTo>
                  <a:pt x="2396" y="807"/>
                </a:lnTo>
                <a:lnTo>
                  <a:pt x="2378" y="877"/>
                </a:lnTo>
                <a:lnTo>
                  <a:pt x="2367" y="948"/>
                </a:lnTo>
                <a:lnTo>
                  <a:pt x="2365" y="1022"/>
                </a:lnTo>
                <a:lnTo>
                  <a:pt x="2367" y="1096"/>
                </a:lnTo>
                <a:lnTo>
                  <a:pt x="2378" y="1168"/>
                </a:lnTo>
                <a:lnTo>
                  <a:pt x="2396" y="1237"/>
                </a:lnTo>
                <a:lnTo>
                  <a:pt x="2418" y="1304"/>
                </a:lnTo>
                <a:lnTo>
                  <a:pt x="2447" y="1368"/>
                </a:lnTo>
                <a:lnTo>
                  <a:pt x="2482" y="1428"/>
                </a:lnTo>
                <a:lnTo>
                  <a:pt x="2521" y="1485"/>
                </a:lnTo>
                <a:lnTo>
                  <a:pt x="2565" y="1539"/>
                </a:lnTo>
                <a:lnTo>
                  <a:pt x="2614" y="1588"/>
                </a:lnTo>
                <a:lnTo>
                  <a:pt x="2667" y="1632"/>
                </a:lnTo>
                <a:lnTo>
                  <a:pt x="2725" y="1671"/>
                </a:lnTo>
                <a:lnTo>
                  <a:pt x="2785" y="1706"/>
                </a:lnTo>
                <a:lnTo>
                  <a:pt x="2849" y="1734"/>
                </a:lnTo>
                <a:lnTo>
                  <a:pt x="2916" y="1757"/>
                </a:lnTo>
                <a:lnTo>
                  <a:pt x="2985" y="1774"/>
                </a:lnTo>
                <a:lnTo>
                  <a:pt x="3057" y="1784"/>
                </a:lnTo>
                <a:lnTo>
                  <a:pt x="3131" y="1788"/>
                </a:lnTo>
                <a:lnTo>
                  <a:pt x="3204" y="1784"/>
                </a:lnTo>
                <a:lnTo>
                  <a:pt x="3276" y="1774"/>
                </a:lnTo>
                <a:lnTo>
                  <a:pt x="3346" y="1757"/>
                </a:lnTo>
                <a:lnTo>
                  <a:pt x="3412" y="1734"/>
                </a:lnTo>
                <a:lnTo>
                  <a:pt x="3476" y="1706"/>
                </a:lnTo>
                <a:lnTo>
                  <a:pt x="3537" y="1671"/>
                </a:lnTo>
                <a:lnTo>
                  <a:pt x="3593" y="1632"/>
                </a:lnTo>
                <a:lnTo>
                  <a:pt x="3646" y="1588"/>
                </a:lnTo>
                <a:lnTo>
                  <a:pt x="3695" y="1539"/>
                </a:lnTo>
                <a:lnTo>
                  <a:pt x="3740" y="1485"/>
                </a:lnTo>
                <a:lnTo>
                  <a:pt x="3780" y="1428"/>
                </a:lnTo>
                <a:lnTo>
                  <a:pt x="3814" y="1368"/>
                </a:lnTo>
                <a:lnTo>
                  <a:pt x="3843" y="1304"/>
                </a:lnTo>
                <a:lnTo>
                  <a:pt x="3866" y="1237"/>
                </a:lnTo>
                <a:lnTo>
                  <a:pt x="3883" y="1168"/>
                </a:lnTo>
                <a:lnTo>
                  <a:pt x="3893" y="1096"/>
                </a:lnTo>
                <a:lnTo>
                  <a:pt x="3897" y="1022"/>
                </a:lnTo>
                <a:lnTo>
                  <a:pt x="3893" y="948"/>
                </a:lnTo>
                <a:lnTo>
                  <a:pt x="3883" y="877"/>
                </a:lnTo>
                <a:lnTo>
                  <a:pt x="3866" y="807"/>
                </a:lnTo>
                <a:lnTo>
                  <a:pt x="3843" y="741"/>
                </a:lnTo>
                <a:lnTo>
                  <a:pt x="3814" y="677"/>
                </a:lnTo>
                <a:lnTo>
                  <a:pt x="3780" y="615"/>
                </a:lnTo>
                <a:lnTo>
                  <a:pt x="3740" y="559"/>
                </a:lnTo>
                <a:lnTo>
                  <a:pt x="3695" y="505"/>
                </a:lnTo>
                <a:lnTo>
                  <a:pt x="3646" y="456"/>
                </a:lnTo>
                <a:lnTo>
                  <a:pt x="3593" y="412"/>
                </a:lnTo>
                <a:lnTo>
                  <a:pt x="3537" y="372"/>
                </a:lnTo>
                <a:lnTo>
                  <a:pt x="3476" y="338"/>
                </a:lnTo>
                <a:lnTo>
                  <a:pt x="3412" y="310"/>
                </a:lnTo>
                <a:lnTo>
                  <a:pt x="3346" y="286"/>
                </a:lnTo>
                <a:lnTo>
                  <a:pt x="3276" y="269"/>
                </a:lnTo>
                <a:lnTo>
                  <a:pt x="3204" y="259"/>
                </a:lnTo>
                <a:lnTo>
                  <a:pt x="3131" y="256"/>
                </a:lnTo>
                <a:close/>
                <a:moveTo>
                  <a:pt x="853" y="220"/>
                </a:moveTo>
                <a:lnTo>
                  <a:pt x="896" y="224"/>
                </a:lnTo>
                <a:lnTo>
                  <a:pt x="935" y="234"/>
                </a:lnTo>
                <a:lnTo>
                  <a:pt x="973" y="250"/>
                </a:lnTo>
                <a:lnTo>
                  <a:pt x="1008" y="270"/>
                </a:lnTo>
                <a:lnTo>
                  <a:pt x="1038" y="296"/>
                </a:lnTo>
                <a:lnTo>
                  <a:pt x="1064" y="327"/>
                </a:lnTo>
                <a:lnTo>
                  <a:pt x="1085" y="361"/>
                </a:lnTo>
                <a:lnTo>
                  <a:pt x="1101" y="398"/>
                </a:lnTo>
                <a:lnTo>
                  <a:pt x="1111" y="439"/>
                </a:lnTo>
                <a:lnTo>
                  <a:pt x="1114" y="482"/>
                </a:lnTo>
                <a:lnTo>
                  <a:pt x="1111" y="523"/>
                </a:lnTo>
                <a:lnTo>
                  <a:pt x="1101" y="564"/>
                </a:lnTo>
                <a:lnTo>
                  <a:pt x="1085" y="601"/>
                </a:lnTo>
                <a:lnTo>
                  <a:pt x="1064" y="635"/>
                </a:lnTo>
                <a:lnTo>
                  <a:pt x="1038" y="666"/>
                </a:lnTo>
                <a:lnTo>
                  <a:pt x="1008" y="692"/>
                </a:lnTo>
                <a:lnTo>
                  <a:pt x="973" y="712"/>
                </a:lnTo>
                <a:lnTo>
                  <a:pt x="935" y="728"/>
                </a:lnTo>
                <a:lnTo>
                  <a:pt x="896" y="738"/>
                </a:lnTo>
                <a:lnTo>
                  <a:pt x="853" y="742"/>
                </a:lnTo>
                <a:lnTo>
                  <a:pt x="811" y="738"/>
                </a:lnTo>
                <a:lnTo>
                  <a:pt x="771" y="728"/>
                </a:lnTo>
                <a:lnTo>
                  <a:pt x="733" y="712"/>
                </a:lnTo>
                <a:lnTo>
                  <a:pt x="700" y="692"/>
                </a:lnTo>
                <a:lnTo>
                  <a:pt x="669" y="666"/>
                </a:lnTo>
                <a:lnTo>
                  <a:pt x="643" y="635"/>
                </a:lnTo>
                <a:lnTo>
                  <a:pt x="621" y="601"/>
                </a:lnTo>
                <a:lnTo>
                  <a:pt x="605" y="564"/>
                </a:lnTo>
                <a:lnTo>
                  <a:pt x="595" y="523"/>
                </a:lnTo>
                <a:lnTo>
                  <a:pt x="593" y="482"/>
                </a:lnTo>
                <a:lnTo>
                  <a:pt x="595" y="439"/>
                </a:lnTo>
                <a:lnTo>
                  <a:pt x="605" y="398"/>
                </a:lnTo>
                <a:lnTo>
                  <a:pt x="621" y="361"/>
                </a:lnTo>
                <a:lnTo>
                  <a:pt x="643" y="327"/>
                </a:lnTo>
                <a:lnTo>
                  <a:pt x="669" y="296"/>
                </a:lnTo>
                <a:lnTo>
                  <a:pt x="700" y="270"/>
                </a:lnTo>
                <a:lnTo>
                  <a:pt x="733" y="250"/>
                </a:lnTo>
                <a:lnTo>
                  <a:pt x="771" y="234"/>
                </a:lnTo>
                <a:lnTo>
                  <a:pt x="811" y="224"/>
                </a:lnTo>
                <a:lnTo>
                  <a:pt x="853" y="220"/>
                </a:lnTo>
                <a:close/>
                <a:moveTo>
                  <a:pt x="3131" y="140"/>
                </a:moveTo>
                <a:lnTo>
                  <a:pt x="3211" y="144"/>
                </a:lnTo>
                <a:lnTo>
                  <a:pt x="3289" y="154"/>
                </a:lnTo>
                <a:lnTo>
                  <a:pt x="3364" y="171"/>
                </a:lnTo>
                <a:lnTo>
                  <a:pt x="3438" y="196"/>
                </a:lnTo>
                <a:lnTo>
                  <a:pt x="3508" y="225"/>
                </a:lnTo>
                <a:lnTo>
                  <a:pt x="3575" y="261"/>
                </a:lnTo>
                <a:lnTo>
                  <a:pt x="3639" y="301"/>
                </a:lnTo>
                <a:lnTo>
                  <a:pt x="3698" y="348"/>
                </a:lnTo>
                <a:lnTo>
                  <a:pt x="3753" y="398"/>
                </a:lnTo>
                <a:lnTo>
                  <a:pt x="3805" y="455"/>
                </a:lnTo>
                <a:lnTo>
                  <a:pt x="3850" y="514"/>
                </a:lnTo>
                <a:lnTo>
                  <a:pt x="3892" y="577"/>
                </a:lnTo>
                <a:lnTo>
                  <a:pt x="3927" y="644"/>
                </a:lnTo>
                <a:lnTo>
                  <a:pt x="3957" y="715"/>
                </a:lnTo>
                <a:lnTo>
                  <a:pt x="3980" y="787"/>
                </a:lnTo>
                <a:lnTo>
                  <a:pt x="3997" y="863"/>
                </a:lnTo>
                <a:lnTo>
                  <a:pt x="4008" y="942"/>
                </a:lnTo>
                <a:lnTo>
                  <a:pt x="4012" y="1022"/>
                </a:lnTo>
                <a:lnTo>
                  <a:pt x="4008" y="1102"/>
                </a:lnTo>
                <a:lnTo>
                  <a:pt x="3997" y="1180"/>
                </a:lnTo>
                <a:lnTo>
                  <a:pt x="3980" y="1256"/>
                </a:lnTo>
                <a:lnTo>
                  <a:pt x="3957" y="1329"/>
                </a:lnTo>
                <a:lnTo>
                  <a:pt x="3927" y="1400"/>
                </a:lnTo>
                <a:lnTo>
                  <a:pt x="3892" y="1466"/>
                </a:lnTo>
                <a:lnTo>
                  <a:pt x="3850" y="1530"/>
                </a:lnTo>
                <a:lnTo>
                  <a:pt x="3805" y="1590"/>
                </a:lnTo>
                <a:lnTo>
                  <a:pt x="3753" y="1646"/>
                </a:lnTo>
                <a:lnTo>
                  <a:pt x="3698" y="1696"/>
                </a:lnTo>
                <a:lnTo>
                  <a:pt x="3639" y="1743"/>
                </a:lnTo>
                <a:lnTo>
                  <a:pt x="3575" y="1783"/>
                </a:lnTo>
                <a:lnTo>
                  <a:pt x="3508" y="1819"/>
                </a:lnTo>
                <a:lnTo>
                  <a:pt x="3438" y="1848"/>
                </a:lnTo>
                <a:lnTo>
                  <a:pt x="3364" y="1873"/>
                </a:lnTo>
                <a:lnTo>
                  <a:pt x="3289" y="1890"/>
                </a:lnTo>
                <a:lnTo>
                  <a:pt x="3211" y="1900"/>
                </a:lnTo>
                <a:lnTo>
                  <a:pt x="3131" y="1903"/>
                </a:lnTo>
                <a:lnTo>
                  <a:pt x="3050" y="1900"/>
                </a:lnTo>
                <a:lnTo>
                  <a:pt x="2972" y="1890"/>
                </a:lnTo>
                <a:lnTo>
                  <a:pt x="2896" y="1873"/>
                </a:lnTo>
                <a:lnTo>
                  <a:pt x="2823" y="1848"/>
                </a:lnTo>
                <a:lnTo>
                  <a:pt x="2753" y="1819"/>
                </a:lnTo>
                <a:lnTo>
                  <a:pt x="2685" y="1783"/>
                </a:lnTo>
                <a:lnTo>
                  <a:pt x="2623" y="1743"/>
                </a:lnTo>
                <a:lnTo>
                  <a:pt x="2563" y="1696"/>
                </a:lnTo>
                <a:lnTo>
                  <a:pt x="2507" y="1646"/>
                </a:lnTo>
                <a:lnTo>
                  <a:pt x="2457" y="1589"/>
                </a:lnTo>
                <a:lnTo>
                  <a:pt x="2410" y="1530"/>
                </a:lnTo>
                <a:lnTo>
                  <a:pt x="2370" y="1466"/>
                </a:lnTo>
                <a:lnTo>
                  <a:pt x="2334" y="1400"/>
                </a:lnTo>
                <a:lnTo>
                  <a:pt x="2305" y="1329"/>
                </a:lnTo>
                <a:lnTo>
                  <a:pt x="2280" y="1256"/>
                </a:lnTo>
                <a:lnTo>
                  <a:pt x="2263" y="1180"/>
                </a:lnTo>
                <a:lnTo>
                  <a:pt x="2252" y="1102"/>
                </a:lnTo>
                <a:lnTo>
                  <a:pt x="2250" y="1022"/>
                </a:lnTo>
                <a:lnTo>
                  <a:pt x="2252" y="942"/>
                </a:lnTo>
                <a:lnTo>
                  <a:pt x="2263" y="863"/>
                </a:lnTo>
                <a:lnTo>
                  <a:pt x="2280" y="787"/>
                </a:lnTo>
                <a:lnTo>
                  <a:pt x="2305" y="715"/>
                </a:lnTo>
                <a:lnTo>
                  <a:pt x="2334" y="644"/>
                </a:lnTo>
                <a:lnTo>
                  <a:pt x="2370" y="577"/>
                </a:lnTo>
                <a:lnTo>
                  <a:pt x="2410" y="514"/>
                </a:lnTo>
                <a:lnTo>
                  <a:pt x="2457" y="455"/>
                </a:lnTo>
                <a:lnTo>
                  <a:pt x="2507" y="398"/>
                </a:lnTo>
                <a:lnTo>
                  <a:pt x="2563" y="348"/>
                </a:lnTo>
                <a:lnTo>
                  <a:pt x="2623" y="301"/>
                </a:lnTo>
                <a:lnTo>
                  <a:pt x="2685" y="261"/>
                </a:lnTo>
                <a:lnTo>
                  <a:pt x="2753" y="225"/>
                </a:lnTo>
                <a:lnTo>
                  <a:pt x="2823" y="196"/>
                </a:lnTo>
                <a:lnTo>
                  <a:pt x="2896" y="171"/>
                </a:lnTo>
                <a:lnTo>
                  <a:pt x="2972" y="154"/>
                </a:lnTo>
                <a:lnTo>
                  <a:pt x="3050" y="144"/>
                </a:lnTo>
                <a:lnTo>
                  <a:pt x="3131" y="140"/>
                </a:lnTo>
                <a:close/>
                <a:moveTo>
                  <a:pt x="853" y="122"/>
                </a:moveTo>
                <a:lnTo>
                  <a:pt x="778" y="126"/>
                </a:lnTo>
                <a:lnTo>
                  <a:pt x="706" y="137"/>
                </a:lnTo>
                <a:lnTo>
                  <a:pt x="636" y="155"/>
                </a:lnTo>
                <a:lnTo>
                  <a:pt x="568" y="180"/>
                </a:lnTo>
                <a:lnTo>
                  <a:pt x="504" y="210"/>
                </a:lnTo>
                <a:lnTo>
                  <a:pt x="444" y="247"/>
                </a:lnTo>
                <a:lnTo>
                  <a:pt x="388" y="289"/>
                </a:lnTo>
                <a:lnTo>
                  <a:pt x="336" y="337"/>
                </a:lnTo>
                <a:lnTo>
                  <a:pt x="290" y="388"/>
                </a:lnTo>
                <a:lnTo>
                  <a:pt x="247" y="445"/>
                </a:lnTo>
                <a:lnTo>
                  <a:pt x="210" y="505"/>
                </a:lnTo>
                <a:lnTo>
                  <a:pt x="179" y="569"/>
                </a:lnTo>
                <a:lnTo>
                  <a:pt x="155" y="636"/>
                </a:lnTo>
                <a:lnTo>
                  <a:pt x="137" y="706"/>
                </a:lnTo>
                <a:lnTo>
                  <a:pt x="126" y="779"/>
                </a:lnTo>
                <a:lnTo>
                  <a:pt x="122" y="854"/>
                </a:lnTo>
                <a:lnTo>
                  <a:pt x="125" y="921"/>
                </a:lnTo>
                <a:lnTo>
                  <a:pt x="135" y="989"/>
                </a:lnTo>
                <a:lnTo>
                  <a:pt x="150" y="1053"/>
                </a:lnTo>
                <a:lnTo>
                  <a:pt x="171" y="1115"/>
                </a:lnTo>
                <a:lnTo>
                  <a:pt x="196" y="1174"/>
                </a:lnTo>
                <a:lnTo>
                  <a:pt x="227" y="1231"/>
                </a:lnTo>
                <a:lnTo>
                  <a:pt x="263" y="1285"/>
                </a:lnTo>
                <a:lnTo>
                  <a:pt x="303" y="1335"/>
                </a:lnTo>
                <a:lnTo>
                  <a:pt x="347" y="1380"/>
                </a:lnTo>
                <a:lnTo>
                  <a:pt x="346" y="1359"/>
                </a:lnTo>
                <a:lnTo>
                  <a:pt x="346" y="1342"/>
                </a:lnTo>
                <a:lnTo>
                  <a:pt x="345" y="1329"/>
                </a:lnTo>
                <a:lnTo>
                  <a:pt x="346" y="1274"/>
                </a:lnTo>
                <a:lnTo>
                  <a:pt x="352" y="1222"/>
                </a:lnTo>
                <a:lnTo>
                  <a:pt x="363" y="1173"/>
                </a:lnTo>
                <a:lnTo>
                  <a:pt x="378" y="1127"/>
                </a:lnTo>
                <a:lnTo>
                  <a:pt x="398" y="1086"/>
                </a:lnTo>
                <a:lnTo>
                  <a:pt x="420" y="1046"/>
                </a:lnTo>
                <a:lnTo>
                  <a:pt x="444" y="1010"/>
                </a:lnTo>
                <a:lnTo>
                  <a:pt x="471" y="976"/>
                </a:lnTo>
                <a:lnTo>
                  <a:pt x="500" y="946"/>
                </a:lnTo>
                <a:lnTo>
                  <a:pt x="528" y="917"/>
                </a:lnTo>
                <a:lnTo>
                  <a:pt x="556" y="893"/>
                </a:lnTo>
                <a:lnTo>
                  <a:pt x="584" y="870"/>
                </a:lnTo>
                <a:lnTo>
                  <a:pt x="611" y="850"/>
                </a:lnTo>
                <a:lnTo>
                  <a:pt x="637" y="833"/>
                </a:lnTo>
                <a:lnTo>
                  <a:pt x="659" y="818"/>
                </a:lnTo>
                <a:lnTo>
                  <a:pt x="680" y="806"/>
                </a:lnTo>
                <a:lnTo>
                  <a:pt x="686" y="802"/>
                </a:lnTo>
                <a:lnTo>
                  <a:pt x="692" y="800"/>
                </a:lnTo>
                <a:lnTo>
                  <a:pt x="723" y="781"/>
                </a:lnTo>
                <a:lnTo>
                  <a:pt x="756" y="766"/>
                </a:lnTo>
                <a:lnTo>
                  <a:pt x="789" y="757"/>
                </a:lnTo>
                <a:lnTo>
                  <a:pt x="790" y="757"/>
                </a:lnTo>
                <a:lnTo>
                  <a:pt x="853" y="823"/>
                </a:lnTo>
                <a:lnTo>
                  <a:pt x="918" y="758"/>
                </a:lnTo>
                <a:lnTo>
                  <a:pt x="951" y="768"/>
                </a:lnTo>
                <a:lnTo>
                  <a:pt x="983" y="781"/>
                </a:lnTo>
                <a:lnTo>
                  <a:pt x="1014" y="800"/>
                </a:lnTo>
                <a:lnTo>
                  <a:pt x="1020" y="802"/>
                </a:lnTo>
                <a:lnTo>
                  <a:pt x="1027" y="806"/>
                </a:lnTo>
                <a:lnTo>
                  <a:pt x="1047" y="818"/>
                </a:lnTo>
                <a:lnTo>
                  <a:pt x="1070" y="833"/>
                </a:lnTo>
                <a:lnTo>
                  <a:pt x="1096" y="851"/>
                </a:lnTo>
                <a:lnTo>
                  <a:pt x="1123" y="871"/>
                </a:lnTo>
                <a:lnTo>
                  <a:pt x="1151" y="893"/>
                </a:lnTo>
                <a:lnTo>
                  <a:pt x="1179" y="919"/>
                </a:lnTo>
                <a:lnTo>
                  <a:pt x="1209" y="947"/>
                </a:lnTo>
                <a:lnTo>
                  <a:pt x="1237" y="978"/>
                </a:lnTo>
                <a:lnTo>
                  <a:pt x="1263" y="1012"/>
                </a:lnTo>
                <a:lnTo>
                  <a:pt x="1289" y="1049"/>
                </a:lnTo>
                <a:lnTo>
                  <a:pt x="1311" y="1089"/>
                </a:lnTo>
                <a:lnTo>
                  <a:pt x="1329" y="1132"/>
                </a:lnTo>
                <a:lnTo>
                  <a:pt x="1344" y="1178"/>
                </a:lnTo>
                <a:lnTo>
                  <a:pt x="1355" y="1227"/>
                </a:lnTo>
                <a:lnTo>
                  <a:pt x="1361" y="1280"/>
                </a:lnTo>
                <a:lnTo>
                  <a:pt x="1360" y="1336"/>
                </a:lnTo>
                <a:lnTo>
                  <a:pt x="1360" y="1347"/>
                </a:lnTo>
                <a:lnTo>
                  <a:pt x="1359" y="1363"/>
                </a:lnTo>
                <a:lnTo>
                  <a:pt x="1359" y="1382"/>
                </a:lnTo>
                <a:lnTo>
                  <a:pt x="1403" y="1335"/>
                </a:lnTo>
                <a:lnTo>
                  <a:pt x="1442" y="1285"/>
                </a:lnTo>
                <a:lnTo>
                  <a:pt x="1479" y="1232"/>
                </a:lnTo>
                <a:lnTo>
                  <a:pt x="1510" y="1174"/>
                </a:lnTo>
                <a:lnTo>
                  <a:pt x="1535" y="1115"/>
                </a:lnTo>
                <a:lnTo>
                  <a:pt x="1556" y="1053"/>
                </a:lnTo>
                <a:lnTo>
                  <a:pt x="1572" y="989"/>
                </a:lnTo>
                <a:lnTo>
                  <a:pt x="1581" y="921"/>
                </a:lnTo>
                <a:lnTo>
                  <a:pt x="1584" y="854"/>
                </a:lnTo>
                <a:lnTo>
                  <a:pt x="1581" y="779"/>
                </a:lnTo>
                <a:lnTo>
                  <a:pt x="1570" y="706"/>
                </a:lnTo>
                <a:lnTo>
                  <a:pt x="1551" y="636"/>
                </a:lnTo>
                <a:lnTo>
                  <a:pt x="1527" y="569"/>
                </a:lnTo>
                <a:lnTo>
                  <a:pt x="1496" y="505"/>
                </a:lnTo>
                <a:lnTo>
                  <a:pt x="1459" y="445"/>
                </a:lnTo>
                <a:lnTo>
                  <a:pt x="1418" y="388"/>
                </a:lnTo>
                <a:lnTo>
                  <a:pt x="1370" y="337"/>
                </a:lnTo>
                <a:lnTo>
                  <a:pt x="1318" y="289"/>
                </a:lnTo>
                <a:lnTo>
                  <a:pt x="1262" y="247"/>
                </a:lnTo>
                <a:lnTo>
                  <a:pt x="1202" y="210"/>
                </a:lnTo>
                <a:lnTo>
                  <a:pt x="1138" y="180"/>
                </a:lnTo>
                <a:lnTo>
                  <a:pt x="1070" y="155"/>
                </a:lnTo>
                <a:lnTo>
                  <a:pt x="1000" y="137"/>
                </a:lnTo>
                <a:lnTo>
                  <a:pt x="928" y="126"/>
                </a:lnTo>
                <a:lnTo>
                  <a:pt x="853" y="122"/>
                </a:lnTo>
                <a:close/>
                <a:moveTo>
                  <a:pt x="853" y="0"/>
                </a:moveTo>
                <a:lnTo>
                  <a:pt x="935" y="4"/>
                </a:lnTo>
                <a:lnTo>
                  <a:pt x="1015" y="15"/>
                </a:lnTo>
                <a:lnTo>
                  <a:pt x="1092" y="34"/>
                </a:lnTo>
                <a:lnTo>
                  <a:pt x="1167" y="59"/>
                </a:lnTo>
                <a:lnTo>
                  <a:pt x="1238" y="91"/>
                </a:lnTo>
                <a:lnTo>
                  <a:pt x="1306" y="131"/>
                </a:lnTo>
                <a:lnTo>
                  <a:pt x="1368" y="173"/>
                </a:lnTo>
                <a:lnTo>
                  <a:pt x="1429" y="224"/>
                </a:lnTo>
                <a:lnTo>
                  <a:pt x="1483" y="278"/>
                </a:lnTo>
                <a:lnTo>
                  <a:pt x="1532" y="337"/>
                </a:lnTo>
                <a:lnTo>
                  <a:pt x="1576" y="401"/>
                </a:lnTo>
                <a:lnTo>
                  <a:pt x="1614" y="468"/>
                </a:lnTo>
                <a:lnTo>
                  <a:pt x="1646" y="539"/>
                </a:lnTo>
                <a:lnTo>
                  <a:pt x="1672" y="614"/>
                </a:lnTo>
                <a:lnTo>
                  <a:pt x="1691" y="692"/>
                </a:lnTo>
                <a:lnTo>
                  <a:pt x="1702" y="771"/>
                </a:lnTo>
                <a:lnTo>
                  <a:pt x="1706" y="854"/>
                </a:lnTo>
                <a:lnTo>
                  <a:pt x="1702" y="936"/>
                </a:lnTo>
                <a:lnTo>
                  <a:pt x="1691" y="1016"/>
                </a:lnTo>
                <a:lnTo>
                  <a:pt x="1672" y="1093"/>
                </a:lnTo>
                <a:lnTo>
                  <a:pt x="1646" y="1167"/>
                </a:lnTo>
                <a:lnTo>
                  <a:pt x="1614" y="1238"/>
                </a:lnTo>
                <a:lnTo>
                  <a:pt x="1576" y="1305"/>
                </a:lnTo>
                <a:lnTo>
                  <a:pt x="1532" y="1369"/>
                </a:lnTo>
                <a:lnTo>
                  <a:pt x="1483" y="1428"/>
                </a:lnTo>
                <a:lnTo>
                  <a:pt x="1429" y="1483"/>
                </a:lnTo>
                <a:lnTo>
                  <a:pt x="1368" y="1533"/>
                </a:lnTo>
                <a:lnTo>
                  <a:pt x="1306" y="1577"/>
                </a:lnTo>
                <a:lnTo>
                  <a:pt x="1238" y="1615"/>
                </a:lnTo>
                <a:lnTo>
                  <a:pt x="1167" y="1647"/>
                </a:lnTo>
                <a:lnTo>
                  <a:pt x="1092" y="1673"/>
                </a:lnTo>
                <a:lnTo>
                  <a:pt x="1015" y="1691"/>
                </a:lnTo>
                <a:lnTo>
                  <a:pt x="935" y="1703"/>
                </a:lnTo>
                <a:lnTo>
                  <a:pt x="853" y="1707"/>
                </a:lnTo>
                <a:lnTo>
                  <a:pt x="771" y="1703"/>
                </a:lnTo>
                <a:lnTo>
                  <a:pt x="691" y="1691"/>
                </a:lnTo>
                <a:lnTo>
                  <a:pt x="614" y="1673"/>
                </a:lnTo>
                <a:lnTo>
                  <a:pt x="540" y="1647"/>
                </a:lnTo>
                <a:lnTo>
                  <a:pt x="469" y="1615"/>
                </a:lnTo>
                <a:lnTo>
                  <a:pt x="401" y="1577"/>
                </a:lnTo>
                <a:lnTo>
                  <a:pt x="338" y="1533"/>
                </a:lnTo>
                <a:lnTo>
                  <a:pt x="279" y="1483"/>
                </a:lnTo>
                <a:lnTo>
                  <a:pt x="223" y="1428"/>
                </a:lnTo>
                <a:lnTo>
                  <a:pt x="174" y="1369"/>
                </a:lnTo>
                <a:lnTo>
                  <a:pt x="130" y="1305"/>
                </a:lnTo>
                <a:lnTo>
                  <a:pt x="92" y="1238"/>
                </a:lnTo>
                <a:lnTo>
                  <a:pt x="60" y="1167"/>
                </a:lnTo>
                <a:lnTo>
                  <a:pt x="34" y="1093"/>
                </a:lnTo>
                <a:lnTo>
                  <a:pt x="16" y="1016"/>
                </a:lnTo>
                <a:lnTo>
                  <a:pt x="4" y="936"/>
                </a:lnTo>
                <a:lnTo>
                  <a:pt x="0" y="854"/>
                </a:lnTo>
                <a:lnTo>
                  <a:pt x="4" y="771"/>
                </a:lnTo>
                <a:lnTo>
                  <a:pt x="16" y="692"/>
                </a:lnTo>
                <a:lnTo>
                  <a:pt x="34" y="614"/>
                </a:lnTo>
                <a:lnTo>
                  <a:pt x="60" y="539"/>
                </a:lnTo>
                <a:lnTo>
                  <a:pt x="92" y="468"/>
                </a:lnTo>
                <a:lnTo>
                  <a:pt x="130" y="401"/>
                </a:lnTo>
                <a:lnTo>
                  <a:pt x="174" y="337"/>
                </a:lnTo>
                <a:lnTo>
                  <a:pt x="223" y="278"/>
                </a:lnTo>
                <a:lnTo>
                  <a:pt x="279" y="224"/>
                </a:lnTo>
                <a:lnTo>
                  <a:pt x="338" y="173"/>
                </a:lnTo>
                <a:lnTo>
                  <a:pt x="401" y="131"/>
                </a:lnTo>
                <a:lnTo>
                  <a:pt x="469" y="91"/>
                </a:lnTo>
                <a:lnTo>
                  <a:pt x="540" y="59"/>
                </a:lnTo>
                <a:lnTo>
                  <a:pt x="614" y="34"/>
                </a:lnTo>
                <a:lnTo>
                  <a:pt x="691" y="15"/>
                </a:lnTo>
                <a:lnTo>
                  <a:pt x="771" y="4"/>
                </a:lnTo>
                <a:lnTo>
                  <a:pt x="853" y="0"/>
                </a:lnTo>
                <a:lnTo>
                  <a:pt x="853" y="0"/>
                </a:lnTo>
                <a:close/>
              </a:path>
            </a:pathLst>
          </a:custGeom>
          <a:solidFill>
            <a:srgbClr val="3D190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837259" y="3183789"/>
            <a:ext cx="253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grpSp>
        <p:nvGrpSpPr>
          <p:cNvPr id="55" name="Group 19"/>
          <p:cNvGrpSpPr>
            <a:grpSpLocks noChangeAspect="1"/>
          </p:cNvGrpSpPr>
          <p:nvPr/>
        </p:nvGrpSpPr>
        <p:grpSpPr bwMode="auto">
          <a:xfrm>
            <a:off x="8647960" y="4063375"/>
            <a:ext cx="566738" cy="453744"/>
            <a:chOff x="147" y="-136"/>
            <a:chExt cx="642" cy="514"/>
          </a:xfrm>
          <a:solidFill>
            <a:schemeClr val="bg1"/>
          </a:solidFill>
        </p:grpSpPr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370" y="314"/>
              <a:ext cx="196" cy="64"/>
            </a:xfrm>
            <a:custGeom>
              <a:avLst/>
              <a:gdLst>
                <a:gd name="T0" fmla="*/ 985 w 1172"/>
                <a:gd name="T1" fmla="*/ 0 h 384"/>
                <a:gd name="T2" fmla="*/ 1011 w 1172"/>
                <a:gd name="T3" fmla="*/ 163 h 384"/>
                <a:gd name="T4" fmla="*/ 1016 w 1172"/>
                <a:gd name="T5" fmla="*/ 185 h 384"/>
                <a:gd name="T6" fmla="*/ 1031 w 1172"/>
                <a:gd name="T7" fmla="*/ 223 h 384"/>
                <a:gd name="T8" fmla="*/ 1061 w 1172"/>
                <a:gd name="T9" fmla="*/ 264 h 384"/>
                <a:gd name="T10" fmla="*/ 1103 w 1172"/>
                <a:gd name="T11" fmla="*/ 297 h 384"/>
                <a:gd name="T12" fmla="*/ 1138 w 1172"/>
                <a:gd name="T13" fmla="*/ 324 h 384"/>
                <a:gd name="T14" fmla="*/ 1161 w 1172"/>
                <a:gd name="T15" fmla="*/ 348 h 384"/>
                <a:gd name="T16" fmla="*/ 1172 w 1172"/>
                <a:gd name="T17" fmla="*/ 366 h 384"/>
                <a:gd name="T18" fmla="*/ 1164 w 1172"/>
                <a:gd name="T19" fmla="*/ 378 h 384"/>
                <a:gd name="T20" fmla="*/ 1137 w 1172"/>
                <a:gd name="T21" fmla="*/ 383 h 384"/>
                <a:gd name="T22" fmla="*/ 1089 w 1172"/>
                <a:gd name="T23" fmla="*/ 384 h 384"/>
                <a:gd name="T24" fmla="*/ 1017 w 1172"/>
                <a:gd name="T25" fmla="*/ 384 h 384"/>
                <a:gd name="T26" fmla="*/ 932 w 1172"/>
                <a:gd name="T27" fmla="*/ 384 h 384"/>
                <a:gd name="T28" fmla="*/ 839 w 1172"/>
                <a:gd name="T29" fmla="*/ 384 h 384"/>
                <a:gd name="T30" fmla="*/ 751 w 1172"/>
                <a:gd name="T31" fmla="*/ 383 h 384"/>
                <a:gd name="T32" fmla="*/ 674 w 1172"/>
                <a:gd name="T33" fmla="*/ 383 h 384"/>
                <a:gd name="T34" fmla="*/ 615 w 1172"/>
                <a:gd name="T35" fmla="*/ 382 h 384"/>
                <a:gd name="T36" fmla="*/ 586 w 1172"/>
                <a:gd name="T37" fmla="*/ 382 h 384"/>
                <a:gd name="T38" fmla="*/ 557 w 1172"/>
                <a:gd name="T39" fmla="*/ 382 h 384"/>
                <a:gd name="T40" fmla="*/ 498 w 1172"/>
                <a:gd name="T41" fmla="*/ 383 h 384"/>
                <a:gd name="T42" fmla="*/ 421 w 1172"/>
                <a:gd name="T43" fmla="*/ 383 h 384"/>
                <a:gd name="T44" fmla="*/ 333 w 1172"/>
                <a:gd name="T45" fmla="*/ 384 h 384"/>
                <a:gd name="T46" fmla="*/ 240 w 1172"/>
                <a:gd name="T47" fmla="*/ 384 h 384"/>
                <a:gd name="T48" fmla="*/ 155 w 1172"/>
                <a:gd name="T49" fmla="*/ 384 h 384"/>
                <a:gd name="T50" fmla="*/ 84 w 1172"/>
                <a:gd name="T51" fmla="*/ 384 h 384"/>
                <a:gd name="T52" fmla="*/ 35 w 1172"/>
                <a:gd name="T53" fmla="*/ 383 h 384"/>
                <a:gd name="T54" fmla="*/ 9 w 1172"/>
                <a:gd name="T55" fmla="*/ 378 h 384"/>
                <a:gd name="T56" fmla="*/ 0 w 1172"/>
                <a:gd name="T57" fmla="*/ 366 h 384"/>
                <a:gd name="T58" fmla="*/ 11 w 1172"/>
                <a:gd name="T59" fmla="*/ 348 h 384"/>
                <a:gd name="T60" fmla="*/ 34 w 1172"/>
                <a:gd name="T61" fmla="*/ 324 h 384"/>
                <a:gd name="T62" fmla="*/ 69 w 1172"/>
                <a:gd name="T63" fmla="*/ 297 h 384"/>
                <a:gd name="T64" fmla="*/ 111 w 1172"/>
                <a:gd name="T65" fmla="*/ 264 h 384"/>
                <a:gd name="T66" fmla="*/ 141 w 1172"/>
                <a:gd name="T67" fmla="*/ 223 h 384"/>
                <a:gd name="T68" fmla="*/ 156 w 1172"/>
                <a:gd name="T69" fmla="*/ 185 h 384"/>
                <a:gd name="T70" fmla="*/ 161 w 1172"/>
                <a:gd name="T71" fmla="*/ 163 h 384"/>
                <a:gd name="T72" fmla="*/ 187 w 1172"/>
                <a:gd name="T7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2" h="384">
                  <a:moveTo>
                    <a:pt x="187" y="0"/>
                  </a:moveTo>
                  <a:lnTo>
                    <a:pt x="985" y="0"/>
                  </a:lnTo>
                  <a:lnTo>
                    <a:pt x="1010" y="160"/>
                  </a:lnTo>
                  <a:lnTo>
                    <a:pt x="1011" y="163"/>
                  </a:lnTo>
                  <a:lnTo>
                    <a:pt x="1012" y="172"/>
                  </a:lnTo>
                  <a:lnTo>
                    <a:pt x="1016" y="185"/>
                  </a:lnTo>
                  <a:lnTo>
                    <a:pt x="1021" y="203"/>
                  </a:lnTo>
                  <a:lnTo>
                    <a:pt x="1031" y="223"/>
                  </a:lnTo>
                  <a:lnTo>
                    <a:pt x="1044" y="243"/>
                  </a:lnTo>
                  <a:lnTo>
                    <a:pt x="1061" y="264"/>
                  </a:lnTo>
                  <a:lnTo>
                    <a:pt x="1084" y="282"/>
                  </a:lnTo>
                  <a:lnTo>
                    <a:pt x="1103" y="297"/>
                  </a:lnTo>
                  <a:lnTo>
                    <a:pt x="1122" y="312"/>
                  </a:lnTo>
                  <a:lnTo>
                    <a:pt x="1138" y="324"/>
                  </a:lnTo>
                  <a:lnTo>
                    <a:pt x="1151" y="337"/>
                  </a:lnTo>
                  <a:lnTo>
                    <a:pt x="1161" y="348"/>
                  </a:lnTo>
                  <a:lnTo>
                    <a:pt x="1168" y="358"/>
                  </a:lnTo>
                  <a:lnTo>
                    <a:pt x="1172" y="366"/>
                  </a:lnTo>
                  <a:lnTo>
                    <a:pt x="1171" y="373"/>
                  </a:lnTo>
                  <a:lnTo>
                    <a:pt x="1164" y="378"/>
                  </a:lnTo>
                  <a:lnTo>
                    <a:pt x="1151" y="382"/>
                  </a:lnTo>
                  <a:lnTo>
                    <a:pt x="1137" y="383"/>
                  </a:lnTo>
                  <a:lnTo>
                    <a:pt x="1116" y="383"/>
                  </a:lnTo>
                  <a:lnTo>
                    <a:pt x="1089" y="384"/>
                  </a:lnTo>
                  <a:lnTo>
                    <a:pt x="1055" y="384"/>
                  </a:lnTo>
                  <a:lnTo>
                    <a:pt x="1017" y="384"/>
                  </a:lnTo>
                  <a:lnTo>
                    <a:pt x="976" y="384"/>
                  </a:lnTo>
                  <a:lnTo>
                    <a:pt x="932" y="384"/>
                  </a:lnTo>
                  <a:lnTo>
                    <a:pt x="886" y="384"/>
                  </a:lnTo>
                  <a:lnTo>
                    <a:pt x="839" y="384"/>
                  </a:lnTo>
                  <a:lnTo>
                    <a:pt x="794" y="384"/>
                  </a:lnTo>
                  <a:lnTo>
                    <a:pt x="751" y="383"/>
                  </a:lnTo>
                  <a:lnTo>
                    <a:pt x="710" y="383"/>
                  </a:lnTo>
                  <a:lnTo>
                    <a:pt x="674" y="383"/>
                  </a:lnTo>
                  <a:lnTo>
                    <a:pt x="641" y="382"/>
                  </a:lnTo>
                  <a:lnTo>
                    <a:pt x="615" y="382"/>
                  </a:lnTo>
                  <a:lnTo>
                    <a:pt x="597" y="382"/>
                  </a:lnTo>
                  <a:lnTo>
                    <a:pt x="586" y="382"/>
                  </a:lnTo>
                  <a:lnTo>
                    <a:pt x="575" y="382"/>
                  </a:lnTo>
                  <a:lnTo>
                    <a:pt x="557" y="382"/>
                  </a:lnTo>
                  <a:lnTo>
                    <a:pt x="531" y="382"/>
                  </a:lnTo>
                  <a:lnTo>
                    <a:pt x="498" y="383"/>
                  </a:lnTo>
                  <a:lnTo>
                    <a:pt x="462" y="383"/>
                  </a:lnTo>
                  <a:lnTo>
                    <a:pt x="421" y="383"/>
                  </a:lnTo>
                  <a:lnTo>
                    <a:pt x="378" y="384"/>
                  </a:lnTo>
                  <a:lnTo>
                    <a:pt x="333" y="384"/>
                  </a:lnTo>
                  <a:lnTo>
                    <a:pt x="286" y="384"/>
                  </a:lnTo>
                  <a:lnTo>
                    <a:pt x="240" y="384"/>
                  </a:lnTo>
                  <a:lnTo>
                    <a:pt x="197" y="384"/>
                  </a:lnTo>
                  <a:lnTo>
                    <a:pt x="155" y="384"/>
                  </a:lnTo>
                  <a:lnTo>
                    <a:pt x="117" y="384"/>
                  </a:lnTo>
                  <a:lnTo>
                    <a:pt x="84" y="384"/>
                  </a:lnTo>
                  <a:lnTo>
                    <a:pt x="56" y="383"/>
                  </a:lnTo>
                  <a:lnTo>
                    <a:pt x="35" y="383"/>
                  </a:lnTo>
                  <a:lnTo>
                    <a:pt x="21" y="382"/>
                  </a:lnTo>
                  <a:lnTo>
                    <a:pt x="9" y="378"/>
                  </a:lnTo>
                  <a:lnTo>
                    <a:pt x="2" y="373"/>
                  </a:lnTo>
                  <a:lnTo>
                    <a:pt x="0" y="366"/>
                  </a:lnTo>
                  <a:lnTo>
                    <a:pt x="4" y="357"/>
                  </a:lnTo>
                  <a:lnTo>
                    <a:pt x="11" y="348"/>
                  </a:lnTo>
                  <a:lnTo>
                    <a:pt x="21" y="336"/>
                  </a:lnTo>
                  <a:lnTo>
                    <a:pt x="34" y="324"/>
                  </a:lnTo>
                  <a:lnTo>
                    <a:pt x="50" y="312"/>
                  </a:lnTo>
                  <a:lnTo>
                    <a:pt x="69" y="297"/>
                  </a:lnTo>
                  <a:lnTo>
                    <a:pt x="88" y="282"/>
                  </a:lnTo>
                  <a:lnTo>
                    <a:pt x="111" y="264"/>
                  </a:lnTo>
                  <a:lnTo>
                    <a:pt x="127" y="243"/>
                  </a:lnTo>
                  <a:lnTo>
                    <a:pt x="141" y="223"/>
                  </a:lnTo>
                  <a:lnTo>
                    <a:pt x="151" y="203"/>
                  </a:lnTo>
                  <a:lnTo>
                    <a:pt x="156" y="185"/>
                  </a:lnTo>
                  <a:lnTo>
                    <a:pt x="160" y="172"/>
                  </a:lnTo>
                  <a:lnTo>
                    <a:pt x="161" y="163"/>
                  </a:lnTo>
                  <a:lnTo>
                    <a:pt x="162" y="160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293" y="79"/>
              <a:ext cx="51" cy="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402" y="34"/>
              <a:ext cx="52" cy="1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auto">
            <a:xfrm>
              <a:off x="505" y="79"/>
              <a:ext cx="51" cy="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601" y="34"/>
              <a:ext cx="52" cy="14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255" y="-78"/>
              <a:ext cx="426" cy="144"/>
            </a:xfrm>
            <a:custGeom>
              <a:avLst/>
              <a:gdLst>
                <a:gd name="T0" fmla="*/ 2465 w 2556"/>
                <a:gd name="T1" fmla="*/ 0 h 863"/>
                <a:gd name="T2" fmla="*/ 2556 w 2556"/>
                <a:gd name="T3" fmla="*/ 125 h 863"/>
                <a:gd name="T4" fmla="*/ 1695 w 2556"/>
                <a:gd name="T5" fmla="*/ 749 h 863"/>
                <a:gd name="T6" fmla="*/ 1071 w 2556"/>
                <a:gd name="T7" fmla="*/ 349 h 863"/>
                <a:gd name="T8" fmla="*/ 71 w 2556"/>
                <a:gd name="T9" fmla="*/ 863 h 863"/>
                <a:gd name="T10" fmla="*/ 0 w 2556"/>
                <a:gd name="T11" fmla="*/ 727 h 863"/>
                <a:gd name="T12" fmla="*/ 1080 w 2556"/>
                <a:gd name="T13" fmla="*/ 171 h 863"/>
                <a:gd name="T14" fmla="*/ 1690 w 2556"/>
                <a:gd name="T15" fmla="*/ 562 h 863"/>
                <a:gd name="T16" fmla="*/ 2465 w 2556"/>
                <a:gd name="T1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6" h="863">
                  <a:moveTo>
                    <a:pt x="2465" y="0"/>
                  </a:moveTo>
                  <a:lnTo>
                    <a:pt x="2556" y="125"/>
                  </a:lnTo>
                  <a:lnTo>
                    <a:pt x="1695" y="749"/>
                  </a:lnTo>
                  <a:lnTo>
                    <a:pt x="1071" y="349"/>
                  </a:lnTo>
                  <a:lnTo>
                    <a:pt x="71" y="863"/>
                  </a:lnTo>
                  <a:lnTo>
                    <a:pt x="0" y="727"/>
                  </a:lnTo>
                  <a:lnTo>
                    <a:pt x="1080" y="171"/>
                  </a:lnTo>
                  <a:lnTo>
                    <a:pt x="1690" y="56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147" y="-136"/>
              <a:ext cx="642" cy="424"/>
            </a:xfrm>
            <a:custGeom>
              <a:avLst/>
              <a:gdLst>
                <a:gd name="T0" fmla="*/ 231 w 3852"/>
                <a:gd name="T1" fmla="*/ 231 h 2544"/>
                <a:gd name="T2" fmla="*/ 231 w 3852"/>
                <a:gd name="T3" fmla="*/ 2082 h 2544"/>
                <a:gd name="T4" fmla="*/ 3621 w 3852"/>
                <a:gd name="T5" fmla="*/ 2082 h 2544"/>
                <a:gd name="T6" fmla="*/ 3621 w 3852"/>
                <a:gd name="T7" fmla="*/ 231 h 2544"/>
                <a:gd name="T8" fmla="*/ 231 w 3852"/>
                <a:gd name="T9" fmla="*/ 231 h 2544"/>
                <a:gd name="T10" fmla="*/ 154 w 3852"/>
                <a:gd name="T11" fmla="*/ 0 h 2544"/>
                <a:gd name="T12" fmla="*/ 3698 w 3852"/>
                <a:gd name="T13" fmla="*/ 0 h 2544"/>
                <a:gd name="T14" fmla="*/ 3729 w 3852"/>
                <a:gd name="T15" fmla="*/ 4 h 2544"/>
                <a:gd name="T16" fmla="*/ 3757 w 3852"/>
                <a:gd name="T17" fmla="*/ 12 h 2544"/>
                <a:gd name="T18" fmla="*/ 3784 w 3852"/>
                <a:gd name="T19" fmla="*/ 27 h 2544"/>
                <a:gd name="T20" fmla="*/ 3806 w 3852"/>
                <a:gd name="T21" fmla="*/ 46 h 2544"/>
                <a:gd name="T22" fmla="*/ 3825 w 3852"/>
                <a:gd name="T23" fmla="*/ 68 h 2544"/>
                <a:gd name="T24" fmla="*/ 3840 w 3852"/>
                <a:gd name="T25" fmla="*/ 95 h 2544"/>
                <a:gd name="T26" fmla="*/ 3848 w 3852"/>
                <a:gd name="T27" fmla="*/ 123 h 2544"/>
                <a:gd name="T28" fmla="*/ 3852 w 3852"/>
                <a:gd name="T29" fmla="*/ 154 h 2544"/>
                <a:gd name="T30" fmla="*/ 3852 w 3852"/>
                <a:gd name="T31" fmla="*/ 2390 h 2544"/>
                <a:gd name="T32" fmla="*/ 3848 w 3852"/>
                <a:gd name="T33" fmla="*/ 2422 h 2544"/>
                <a:gd name="T34" fmla="*/ 3840 w 3852"/>
                <a:gd name="T35" fmla="*/ 2450 h 2544"/>
                <a:gd name="T36" fmla="*/ 3825 w 3852"/>
                <a:gd name="T37" fmla="*/ 2477 h 2544"/>
                <a:gd name="T38" fmla="*/ 3806 w 3852"/>
                <a:gd name="T39" fmla="*/ 2499 h 2544"/>
                <a:gd name="T40" fmla="*/ 3784 w 3852"/>
                <a:gd name="T41" fmla="*/ 2519 h 2544"/>
                <a:gd name="T42" fmla="*/ 3757 w 3852"/>
                <a:gd name="T43" fmla="*/ 2533 h 2544"/>
                <a:gd name="T44" fmla="*/ 3729 w 3852"/>
                <a:gd name="T45" fmla="*/ 2541 h 2544"/>
                <a:gd name="T46" fmla="*/ 3698 w 3852"/>
                <a:gd name="T47" fmla="*/ 2544 h 2544"/>
                <a:gd name="T48" fmla="*/ 154 w 3852"/>
                <a:gd name="T49" fmla="*/ 2544 h 2544"/>
                <a:gd name="T50" fmla="*/ 123 w 3852"/>
                <a:gd name="T51" fmla="*/ 2541 h 2544"/>
                <a:gd name="T52" fmla="*/ 95 w 3852"/>
                <a:gd name="T53" fmla="*/ 2533 h 2544"/>
                <a:gd name="T54" fmla="*/ 68 w 3852"/>
                <a:gd name="T55" fmla="*/ 2519 h 2544"/>
                <a:gd name="T56" fmla="*/ 46 w 3852"/>
                <a:gd name="T57" fmla="*/ 2499 h 2544"/>
                <a:gd name="T58" fmla="*/ 27 w 3852"/>
                <a:gd name="T59" fmla="*/ 2477 h 2544"/>
                <a:gd name="T60" fmla="*/ 12 w 3852"/>
                <a:gd name="T61" fmla="*/ 2450 h 2544"/>
                <a:gd name="T62" fmla="*/ 4 w 3852"/>
                <a:gd name="T63" fmla="*/ 2422 h 2544"/>
                <a:gd name="T64" fmla="*/ 0 w 3852"/>
                <a:gd name="T65" fmla="*/ 2390 h 2544"/>
                <a:gd name="T66" fmla="*/ 0 w 3852"/>
                <a:gd name="T67" fmla="*/ 154 h 2544"/>
                <a:gd name="T68" fmla="*/ 4 w 3852"/>
                <a:gd name="T69" fmla="*/ 123 h 2544"/>
                <a:gd name="T70" fmla="*/ 12 w 3852"/>
                <a:gd name="T71" fmla="*/ 95 h 2544"/>
                <a:gd name="T72" fmla="*/ 27 w 3852"/>
                <a:gd name="T73" fmla="*/ 68 h 2544"/>
                <a:gd name="T74" fmla="*/ 46 w 3852"/>
                <a:gd name="T75" fmla="*/ 46 h 2544"/>
                <a:gd name="T76" fmla="*/ 68 w 3852"/>
                <a:gd name="T77" fmla="*/ 27 h 2544"/>
                <a:gd name="T78" fmla="*/ 95 w 3852"/>
                <a:gd name="T79" fmla="*/ 12 h 2544"/>
                <a:gd name="T80" fmla="*/ 123 w 3852"/>
                <a:gd name="T81" fmla="*/ 4 h 2544"/>
                <a:gd name="T82" fmla="*/ 154 w 3852"/>
                <a:gd name="T83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52" h="2544">
                  <a:moveTo>
                    <a:pt x="231" y="231"/>
                  </a:moveTo>
                  <a:lnTo>
                    <a:pt x="231" y="2082"/>
                  </a:lnTo>
                  <a:lnTo>
                    <a:pt x="3621" y="2082"/>
                  </a:lnTo>
                  <a:lnTo>
                    <a:pt x="3621" y="231"/>
                  </a:lnTo>
                  <a:lnTo>
                    <a:pt x="231" y="231"/>
                  </a:lnTo>
                  <a:close/>
                  <a:moveTo>
                    <a:pt x="154" y="0"/>
                  </a:moveTo>
                  <a:lnTo>
                    <a:pt x="3698" y="0"/>
                  </a:lnTo>
                  <a:lnTo>
                    <a:pt x="3729" y="4"/>
                  </a:lnTo>
                  <a:lnTo>
                    <a:pt x="3757" y="12"/>
                  </a:lnTo>
                  <a:lnTo>
                    <a:pt x="3784" y="27"/>
                  </a:lnTo>
                  <a:lnTo>
                    <a:pt x="3806" y="46"/>
                  </a:lnTo>
                  <a:lnTo>
                    <a:pt x="3825" y="68"/>
                  </a:lnTo>
                  <a:lnTo>
                    <a:pt x="3840" y="95"/>
                  </a:lnTo>
                  <a:lnTo>
                    <a:pt x="3848" y="123"/>
                  </a:lnTo>
                  <a:lnTo>
                    <a:pt x="3852" y="154"/>
                  </a:lnTo>
                  <a:lnTo>
                    <a:pt x="3852" y="2390"/>
                  </a:lnTo>
                  <a:lnTo>
                    <a:pt x="3848" y="2422"/>
                  </a:lnTo>
                  <a:lnTo>
                    <a:pt x="3840" y="2450"/>
                  </a:lnTo>
                  <a:lnTo>
                    <a:pt x="3825" y="2477"/>
                  </a:lnTo>
                  <a:lnTo>
                    <a:pt x="3806" y="2499"/>
                  </a:lnTo>
                  <a:lnTo>
                    <a:pt x="3784" y="2519"/>
                  </a:lnTo>
                  <a:lnTo>
                    <a:pt x="3757" y="2533"/>
                  </a:lnTo>
                  <a:lnTo>
                    <a:pt x="3729" y="2541"/>
                  </a:lnTo>
                  <a:lnTo>
                    <a:pt x="3698" y="2544"/>
                  </a:lnTo>
                  <a:lnTo>
                    <a:pt x="154" y="2544"/>
                  </a:lnTo>
                  <a:lnTo>
                    <a:pt x="123" y="2541"/>
                  </a:lnTo>
                  <a:lnTo>
                    <a:pt x="95" y="2533"/>
                  </a:lnTo>
                  <a:lnTo>
                    <a:pt x="68" y="2519"/>
                  </a:lnTo>
                  <a:lnTo>
                    <a:pt x="46" y="2499"/>
                  </a:lnTo>
                  <a:lnTo>
                    <a:pt x="27" y="2477"/>
                  </a:lnTo>
                  <a:lnTo>
                    <a:pt x="12" y="2450"/>
                  </a:lnTo>
                  <a:lnTo>
                    <a:pt x="4" y="2422"/>
                  </a:lnTo>
                  <a:lnTo>
                    <a:pt x="0" y="2390"/>
                  </a:lnTo>
                  <a:lnTo>
                    <a:pt x="0" y="154"/>
                  </a:lnTo>
                  <a:lnTo>
                    <a:pt x="4" y="123"/>
                  </a:lnTo>
                  <a:lnTo>
                    <a:pt x="12" y="95"/>
                  </a:lnTo>
                  <a:lnTo>
                    <a:pt x="27" y="68"/>
                  </a:lnTo>
                  <a:lnTo>
                    <a:pt x="46" y="46"/>
                  </a:lnTo>
                  <a:lnTo>
                    <a:pt x="68" y="27"/>
                  </a:lnTo>
                  <a:lnTo>
                    <a:pt x="95" y="12"/>
                  </a:lnTo>
                  <a:lnTo>
                    <a:pt x="123" y="4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417" y="2666653"/>
            <a:ext cx="1995583" cy="1959190"/>
          </a:xfrm>
          <a:prstGeom prst="rect">
            <a:avLst/>
          </a:prstGeom>
        </p:spPr>
      </p:pic>
      <p:sp>
        <p:nvSpPr>
          <p:cNvPr id="45" name="Título 1"/>
          <p:cNvSpPr txBox="1">
            <a:spLocks/>
          </p:cNvSpPr>
          <p:nvPr/>
        </p:nvSpPr>
        <p:spPr>
          <a:xfrm>
            <a:off x="125220" y="1446381"/>
            <a:ext cx="2371682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7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45000: 2018</a:t>
            </a:r>
          </a:p>
          <a:p>
            <a:pPr algn="ctr"/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pic>
        <p:nvPicPr>
          <p:cNvPr id="46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911001" y="247757"/>
            <a:ext cx="1104227" cy="9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n 46" descr="http://blogs.espe.edu.ec/wp-content/uploads/2013/09/LOGO-PRINCIPAL7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0"/>
          <a:stretch/>
        </p:blipFill>
        <p:spPr bwMode="auto">
          <a:xfrm>
            <a:off x="323294" y="249134"/>
            <a:ext cx="979431" cy="95401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ángulo redondeado 47"/>
          <p:cNvSpPr/>
          <p:nvPr/>
        </p:nvSpPr>
        <p:spPr>
          <a:xfrm>
            <a:off x="1507852" y="369321"/>
            <a:ext cx="9790853" cy="604357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457200">
              <a:spcBef>
                <a:spcPct val="0"/>
              </a:spcBef>
            </a:pPr>
            <a:r>
              <a:rPr lang="es-EC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5. MARCO LEGAL</a:t>
            </a:r>
            <a:endParaRPr lang="es-EC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556" y="5292415"/>
            <a:ext cx="986444" cy="958260"/>
          </a:xfrm>
          <a:prstGeom prst="rect">
            <a:avLst/>
          </a:prstGeom>
        </p:spPr>
      </p:pic>
      <p:pic>
        <p:nvPicPr>
          <p:cNvPr id="1026" name="Picture 2" descr="Resultado de imagen para ConstituciÃ³n de la RepÃºblica del Ecuador (2008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36" y="2129291"/>
            <a:ext cx="2035175" cy="29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ï¼ Plan Nacional de Desarrollo 2017-2021 / Toda una Vi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59" y="5179326"/>
            <a:ext cx="2185256" cy="11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Reglamento de Seguridad y Salud De Los Trabajadores y Mejoramiento del Medio Ambiente de Trabaj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32" y="4856024"/>
            <a:ext cx="2341327" cy="17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codigo de trabajo ecuad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21" y="2362974"/>
            <a:ext cx="2648842" cy="24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instrumento andino de seguridad y salud en el trabajo y la resoluciÃ³n ecuatoriana 95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9"/>
          <a:stretch/>
        </p:blipFill>
        <p:spPr bwMode="auto">
          <a:xfrm>
            <a:off x="7998769" y="2545868"/>
            <a:ext cx="3700009" cy="20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143444" y="2222702"/>
            <a:ext cx="191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Art. 326: Numeral 5</a:t>
            </a:r>
            <a:endParaRPr lang="en-US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864899" y="5413010"/>
            <a:ext cx="191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Objetivo 9</a:t>
            </a:r>
            <a:endParaRPr lang="en-US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877990" y="1726465"/>
            <a:ext cx="191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Art. </a:t>
            </a:r>
            <a:r>
              <a:rPr lang="es-EC" b="1" dirty="0" smtClean="0"/>
              <a:t>38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89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1288</TotalTime>
  <Words>1209</Words>
  <Application>Microsoft Office PowerPoint</Application>
  <PresentationFormat>Panorámica</PresentationFormat>
  <Paragraphs>207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Adobe Garamond Pro Bold</vt:lpstr>
      <vt:lpstr>Arial</vt:lpstr>
      <vt:lpstr>Arial Black</vt:lpstr>
      <vt:lpstr>Berlin Sans FB Demi</vt:lpstr>
      <vt:lpstr>Calibri</vt:lpstr>
      <vt:lpstr>Calibri Light</vt:lpstr>
      <vt:lpstr>Times New Roman</vt:lpstr>
      <vt:lpstr>Trebuchet MS</vt:lpstr>
      <vt:lpstr>Wingdings</vt:lpstr>
      <vt:lpstr>Wingdings 3</vt:lpstr>
      <vt:lpstr>Faceta</vt:lpstr>
      <vt:lpstr>  </vt:lpstr>
      <vt:lpstr>SUMARIO</vt:lpstr>
      <vt:lpstr>1. ANTECEDENTES DE LA EMPRESA</vt:lpstr>
      <vt:lpstr>Presentación de PowerPoint</vt:lpstr>
      <vt:lpstr>Presentación de PowerPoint</vt:lpstr>
      <vt:lpstr>2. PLANTEAMIENTO DEL PROBLEMA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11. PROPUESTA DE PLAN DE SEGURIDAD Y SALUD OCUPACIONAL - GAD LA MANÁ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Michel Millingalli</dc:creator>
  <cp:lastModifiedBy>Michel Millingalli</cp:lastModifiedBy>
  <cp:revision>35</cp:revision>
  <cp:lastPrinted>2019-02-07T06:33:47Z</cp:lastPrinted>
  <dcterms:created xsi:type="dcterms:W3CDTF">2019-02-04T18:42:00Z</dcterms:created>
  <dcterms:modified xsi:type="dcterms:W3CDTF">2019-02-07T07:11:35Z</dcterms:modified>
</cp:coreProperties>
</file>