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13"/>
  </p:notesMasterIdLst>
  <p:sldIdLst>
    <p:sldId id="256" r:id="rId2"/>
    <p:sldId id="457" r:id="rId3"/>
    <p:sldId id="458" r:id="rId4"/>
    <p:sldId id="459" r:id="rId5"/>
    <p:sldId id="452" r:id="rId6"/>
    <p:sldId id="455" r:id="rId7"/>
    <p:sldId id="453" r:id="rId8"/>
    <p:sldId id="454" r:id="rId9"/>
    <p:sldId id="456" r:id="rId10"/>
    <p:sldId id="460" r:id="rId11"/>
    <p:sldId id="461"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1172" autoAdjust="0"/>
  </p:normalViewPr>
  <p:slideViewPr>
    <p:cSldViewPr snapToGrid="0">
      <p:cViewPr varScale="1">
        <p:scale>
          <a:sx n="60" d="100"/>
          <a:sy n="60" d="100"/>
        </p:scale>
        <p:origin x="102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30/1/2019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287141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xmlns="" id="{DF6E803B-E97F-4785-999C-B6CC46191927}"/>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5" name="Marcador de pie de página 4">
            <a:extLst>
              <a:ext uri="{FF2B5EF4-FFF2-40B4-BE49-F238E27FC236}">
                <a16:creationId xmlns:a16="http://schemas.microsoft.com/office/drawing/2014/main" xmlns=""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D6333DE-B26D-40FA-AB9E-393314DD0BC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837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260CF9-1797-4B47-9354-A57D9E920570}"/>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5" name="Marcador de pie de página 4">
            <a:extLst>
              <a:ext uri="{FF2B5EF4-FFF2-40B4-BE49-F238E27FC236}">
                <a16:creationId xmlns:a16="http://schemas.microsoft.com/office/drawing/2014/main" xmlns=""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387E77D0-977D-4EC4-9947-D8BF67351632}"/>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80182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5AC877F-D5BE-4A4E-8D2C-608861DFCA70}"/>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5" name="Marcador de pie de página 4">
            <a:extLst>
              <a:ext uri="{FF2B5EF4-FFF2-40B4-BE49-F238E27FC236}">
                <a16:creationId xmlns:a16="http://schemas.microsoft.com/office/drawing/2014/main" xmlns=""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B027618-3BA5-46F8-B993-9DAD0302F3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535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30/1/2019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284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BDA5EF6-DFF9-4413-BFA2-660564F2357F}"/>
              </a:ext>
            </a:extLst>
          </p:cNvPr>
          <p:cNvSpPr>
            <a:spLocks noGrp="1"/>
          </p:cNvSpPr>
          <p:nvPr>
            <p:ph type="dt" sz="half" idx="10"/>
          </p:nvPr>
        </p:nvSpPr>
        <p:spPr/>
        <p:txBody>
          <a:bodyPr/>
          <a:lstStyle/>
          <a:p>
            <a:fld id="{C764DE79-268F-4C1A-8933-263129D2AF90}" type="datetimeFigureOut">
              <a:rPr lang="en-US" smtClean="0"/>
              <a:t>1/30/2019</a:t>
            </a:fld>
            <a:endParaRPr lang="en-US" dirty="0"/>
          </a:p>
        </p:txBody>
      </p:sp>
      <p:sp>
        <p:nvSpPr>
          <p:cNvPr id="5" name="Marcador de pie de página 4">
            <a:extLst>
              <a:ext uri="{FF2B5EF4-FFF2-40B4-BE49-F238E27FC236}">
                <a16:creationId xmlns:a16="http://schemas.microsoft.com/office/drawing/2014/main" xmlns=""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B9A584D1-F5C9-4367-85AF-790CE2A5AF53}"/>
              </a:ext>
            </a:extLst>
          </p:cNvPr>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9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BA29DE63-D487-42F9-9254-23C1A54D057D}"/>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5" name="Marcador de pie de página 4">
            <a:extLst>
              <a:ext uri="{FF2B5EF4-FFF2-40B4-BE49-F238E27FC236}">
                <a16:creationId xmlns:a16="http://schemas.microsoft.com/office/drawing/2014/main" xmlns=""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23F80BFD-C752-420D-AC9A-32B5CFDA414C}"/>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1906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0199A91-C717-4E60-A367-100C50F51C85}"/>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6" name="Marcador de pie de página 5">
            <a:extLst>
              <a:ext uri="{FF2B5EF4-FFF2-40B4-BE49-F238E27FC236}">
                <a16:creationId xmlns:a16="http://schemas.microsoft.com/office/drawing/2014/main" xmlns=""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316AD38-9A0E-4D34-B1CA-45947C32BE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686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F283038-AF13-48AB-8775-61BEAE1D8888}"/>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8" name="Marcador de pie de página 7">
            <a:extLst>
              <a:ext uri="{FF2B5EF4-FFF2-40B4-BE49-F238E27FC236}">
                <a16:creationId xmlns:a16="http://schemas.microsoft.com/office/drawing/2014/main" xmlns=""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0AC99AFA-5D12-4D0F-8A07-8011BE369FA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9636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D6092A7-7529-45F9-8AD7-FD75B0B3B282}"/>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4" name="Marcador de pie de página 3">
            <a:extLst>
              <a:ext uri="{FF2B5EF4-FFF2-40B4-BE49-F238E27FC236}">
                <a16:creationId xmlns:a16="http://schemas.microsoft.com/office/drawing/2014/main" xmlns=""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55A064BD-B165-4091-A068-9D8560A4A89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8044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84F24A2-EEC9-4656-A476-78E0EA5DCFA6}"/>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3" name="Marcador de pie de página 2">
            <a:extLst>
              <a:ext uri="{FF2B5EF4-FFF2-40B4-BE49-F238E27FC236}">
                <a16:creationId xmlns:a16="http://schemas.microsoft.com/office/drawing/2014/main" xmlns=""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196E283C-28E6-4D1E-8563-1EB51FCBBC9D}"/>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01699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859CBC0E-512D-4E05-8AC0-B4D7FD6A1855}"/>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6" name="Marcador de pie de página 5">
            <a:extLst>
              <a:ext uri="{FF2B5EF4-FFF2-40B4-BE49-F238E27FC236}">
                <a16:creationId xmlns:a16="http://schemas.microsoft.com/office/drawing/2014/main" xmlns=""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0B0FB10-4AA4-448D-B476-75129DA25AF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009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C95FB1B4-B10D-4733-9C4D-E30AA96B1215}"/>
              </a:ext>
            </a:extLst>
          </p:cNvPr>
          <p:cNvSpPr>
            <a:spLocks noGrp="1"/>
          </p:cNvSpPr>
          <p:nvPr>
            <p:ph type="dt" sz="half" idx="10"/>
          </p:nvPr>
        </p:nvSpPr>
        <p:spPr/>
        <p:txBody>
          <a:bodyPr/>
          <a:lstStyle/>
          <a:p>
            <a:fld id="{F6249B34-9780-43F3-807A-ABAA0D7C523D}" type="datetimeFigureOut">
              <a:rPr lang="es-EC" smtClean="0"/>
              <a:t>30/1/2019</a:t>
            </a:fld>
            <a:endParaRPr lang="es-EC"/>
          </a:p>
        </p:txBody>
      </p:sp>
      <p:sp>
        <p:nvSpPr>
          <p:cNvPr id="6" name="Marcador de pie de página 5">
            <a:extLst>
              <a:ext uri="{FF2B5EF4-FFF2-40B4-BE49-F238E27FC236}">
                <a16:creationId xmlns:a16="http://schemas.microsoft.com/office/drawing/2014/main" xmlns=""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A5DAD084-0BBF-431D-8CF6-5717BFEF26DE}"/>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63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30/1/2019</a:t>
            </a:fld>
            <a:endParaRPr lang="es-EC"/>
          </a:p>
        </p:txBody>
      </p:sp>
      <p:sp>
        <p:nvSpPr>
          <p:cNvPr id="5" name="Marcador de pie de página 4">
            <a:extLst>
              <a:ext uri="{FF2B5EF4-FFF2-40B4-BE49-F238E27FC236}">
                <a16:creationId xmlns:a16="http://schemas.microsoft.com/office/drawing/2014/main" xmlns=""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211283" y="1286387"/>
            <a:ext cx="10747169" cy="4370427"/>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400" b="1" dirty="0">
                <a:cs typeface="Arial" panose="020B0604020202020204" pitchFamily="34" charset="0"/>
              </a:rPr>
              <a:t> </a:t>
            </a:r>
            <a:r>
              <a:rPr lang="es-ES" sz="2000" b="1" dirty="0">
                <a:cs typeface="Arial" panose="020B0604020202020204" pitchFamily="34" charset="0"/>
              </a:rPr>
              <a:t>CARRERA DE INGENIERÍA EN ELECTRÓNICA, AUTOMATIZACIÓN Y CONTROL</a:t>
            </a:r>
          </a:p>
          <a:p>
            <a:pPr algn="ctr"/>
            <a:endParaRPr lang="es-ES" sz="800" b="1" dirty="0">
              <a:cs typeface="Arial" panose="020B0604020202020204" pitchFamily="34" charset="0"/>
            </a:endParaRPr>
          </a:p>
          <a:p>
            <a:pPr algn="ctr"/>
            <a:r>
              <a:rPr lang="es-ES" sz="800" b="1" dirty="0">
                <a:cs typeface="Arial" panose="020B0604020202020204" pitchFamily="34" charset="0"/>
              </a:rPr>
              <a:t> </a:t>
            </a:r>
            <a:endParaRPr lang="es-EC" sz="800" dirty="0">
              <a:cs typeface="Arial" panose="020B0604020202020204" pitchFamily="34" charset="0"/>
            </a:endParaRPr>
          </a:p>
          <a:p>
            <a:pPr algn="ctr"/>
            <a:r>
              <a:rPr lang="es-EC" sz="2800" b="1" dirty="0"/>
              <a:t>“INGENIERÍA CONCEPTUAL, BÁSICA Y DE DETALLE PARA LA AUTOMATIZACIÓN DE LA PLANTA DE TRATAMIENTO DE AGUA POTABLE DE LA CIUDAD DE TULCÁN</a:t>
            </a:r>
            <a:r>
              <a:rPr lang="es-EC" sz="2800" b="1" dirty="0" smtClean="0"/>
              <a:t>”</a:t>
            </a:r>
          </a:p>
          <a:p>
            <a:pPr algn="ctr"/>
            <a:endParaRPr lang="es-EC" sz="1400" b="1" dirty="0">
              <a:cs typeface="Arial" panose="020B0604020202020204" pitchFamily="34" charset="0"/>
            </a:endParaRPr>
          </a:p>
          <a:p>
            <a:pPr algn="ctr"/>
            <a:endParaRPr lang="es-ES" b="1" dirty="0" smtClean="0">
              <a:cs typeface="Arial" panose="020B0604020202020204" pitchFamily="34" charset="0"/>
            </a:endParaRPr>
          </a:p>
          <a:p>
            <a:pPr algn="ctr"/>
            <a:r>
              <a:rPr lang="es-ES" b="1" dirty="0" smtClean="0">
                <a:cs typeface="Arial" panose="020B0604020202020204" pitchFamily="34" charset="0"/>
              </a:rPr>
              <a:t>AUTOR: </a:t>
            </a:r>
            <a:r>
              <a:rPr lang="es-EC" sz="2000" b="1" dirty="0"/>
              <a:t>CABEZAS TRIVIÑO JOEL SANTIAGO</a:t>
            </a:r>
            <a:endParaRPr lang="es-EC" sz="2000" dirty="0"/>
          </a:p>
          <a:p>
            <a:pPr algn="ctr"/>
            <a:r>
              <a:rPr lang="es-ES" sz="1400" dirty="0" smtClean="0">
                <a:cs typeface="Arial" panose="020B0604020202020204" pitchFamily="34" charset="0"/>
              </a:rPr>
              <a:t>  </a:t>
            </a:r>
            <a:endParaRPr lang="es-EC" sz="1400" dirty="0" smtClean="0">
              <a:cs typeface="Arial" panose="020B0604020202020204" pitchFamily="34" charset="0"/>
            </a:endParaRPr>
          </a:p>
          <a:p>
            <a:pPr algn="ctr"/>
            <a:r>
              <a:rPr lang="es-ES" sz="1600" b="1" dirty="0" smtClean="0">
                <a:cs typeface="Arial" panose="020B0604020202020204" pitchFamily="34" charset="0"/>
              </a:rPr>
              <a:t>DIRECTOR: </a:t>
            </a:r>
            <a:r>
              <a:rPr lang="es-EC" sz="2000" b="1" dirty="0" smtClean="0"/>
              <a:t>ING</a:t>
            </a:r>
            <a:r>
              <a:rPr lang="es-EC" sz="2000" b="1" dirty="0"/>
              <a:t>. HUGO ORTIZ</a:t>
            </a:r>
            <a:endParaRPr lang="es-EC" sz="2000" dirty="0"/>
          </a:p>
          <a:p>
            <a:pPr algn="ctr"/>
            <a:r>
              <a:rPr lang="es-ES" sz="1600" b="1" dirty="0">
                <a:cs typeface="Arial" panose="020B0604020202020204" pitchFamily="34" charset="0"/>
              </a:rPr>
              <a:t> </a:t>
            </a:r>
            <a:endParaRPr lang="es-EC" sz="1600" dirty="0">
              <a:cs typeface="Arial" panose="020B0604020202020204" pitchFamily="34" charset="0"/>
            </a:endParaRPr>
          </a:p>
          <a:p>
            <a:pPr algn="ctr"/>
            <a:r>
              <a:rPr lang="es-ES" sz="1600" b="1" dirty="0">
                <a:cs typeface="Arial" panose="020B0604020202020204" pitchFamily="34" charset="0"/>
              </a:rPr>
              <a:t>SANGOLQUÍ - </a:t>
            </a:r>
            <a:r>
              <a:rPr lang="es-ES_tradnl" sz="1600" b="1" dirty="0" smtClean="0">
                <a:cs typeface="Arial" panose="020B0604020202020204" pitchFamily="34" charset="0"/>
              </a:rPr>
              <a:t>2019</a:t>
            </a:r>
            <a:endParaRPr lang="es-EC" sz="1600"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xmlns=""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28109"/>
            <a:ext cx="3736428" cy="911121"/>
          </a:xfrm>
          <a:prstGeom prst="rect">
            <a:avLst/>
          </a:prstGeom>
        </p:spPr>
      </p:pic>
      <p:pic>
        <p:nvPicPr>
          <p:cNvPr id="4" name="Imagen 3">
            <a:extLst>
              <a:ext uri="{FF2B5EF4-FFF2-40B4-BE49-F238E27FC236}">
                <a16:creationId xmlns:a16="http://schemas.microsoft.com/office/drawing/2014/main" xmlns=""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3995682"/>
          </a:xfrm>
        </p:spPr>
        <p:txBody>
          <a:bodyPr>
            <a:noAutofit/>
          </a:bodyPr>
          <a:lstStyle/>
          <a:p>
            <a:pPr marL="342900" indent="-342900" algn="just">
              <a:buFont typeface="Arial" panose="020B0604020202020204" pitchFamily="34" charset="0"/>
              <a:buChar char="•"/>
            </a:pPr>
            <a:r>
              <a:rPr lang="es-EC" sz="2000" dirty="0" smtClean="0">
                <a:solidFill>
                  <a:schemeClr val="tx1"/>
                </a:solidFill>
              </a:rPr>
              <a:t>Para </a:t>
            </a:r>
            <a:r>
              <a:rPr lang="es-EC" sz="2000" dirty="0">
                <a:solidFill>
                  <a:schemeClr val="tx1"/>
                </a:solidFill>
              </a:rPr>
              <a:t>la supervisión de la planta se diseñó un sistema SCADA que permite al departamento de calidad a cargo de la ingeniera química visualizar en tiempo real  los parámetros de turbiedad, pH y caudal en la etapa de dosificación y desinfección, asegurando la calidad de los análisis de agua cruda y de agua tratada.</a:t>
            </a:r>
            <a:endParaRPr lang="es-EC" sz="2000" dirty="0">
              <a:solidFill>
                <a:schemeClr val="tx1"/>
              </a:solidFill>
            </a:endParaRPr>
          </a:p>
          <a:p>
            <a:pPr marL="342900" indent="-342900" algn="just">
              <a:buFont typeface="Arial" panose="020B0604020202020204" pitchFamily="34" charset="0"/>
              <a:buChar char="•"/>
            </a:pPr>
            <a:r>
              <a:rPr lang="es-EC" sz="2000" dirty="0">
                <a:solidFill>
                  <a:schemeClr val="tx1"/>
                </a:solidFill>
              </a:rPr>
              <a:t>Las características de dosificación de polímero, sulfato y cal que requiere el tipo de agua cruda de Tulcán para su tratamiento y el desarrollo de la ingeniería básica y de detalle para el sistema de control en capítulos anteriores permitió determinar que el control por relación es la opción viable en comparación a otro tipo de control ya que permite dosificar cantidades determinadas para valores de turbiedad y pH que no requiere que ajuste sus parámetros de dosificación continuamente</a:t>
            </a:r>
            <a:r>
              <a:rPr lang="es-EC" sz="2000" dirty="0" smtClean="0">
                <a:solidFill>
                  <a:schemeClr val="tx1"/>
                </a:solidFill>
              </a:rPr>
              <a:t>.</a:t>
            </a:r>
          </a:p>
          <a:p>
            <a:pPr marL="342900" indent="-342900" algn="just">
              <a:buFont typeface="Arial" panose="020B0604020202020204" pitchFamily="34" charset="0"/>
              <a:buChar char="•"/>
            </a:pPr>
            <a:r>
              <a:rPr lang="es-EC" sz="2000" dirty="0">
                <a:solidFill>
                  <a:schemeClr val="tx1"/>
                </a:solidFill>
              </a:rPr>
              <a:t>El estudio realizado puede ser implementado en base a lo diseñado en capítulos anteriores para lo cual se ha elaborado diagramas P&amp;ID, multifilares eléctricos, diseño de tablero de control, selección de sensores y actuadores, selección y programación del controlador, además presentando el software de control ya configurado junto con las interfaces elaboradas y listas para la implementación.</a:t>
            </a:r>
            <a:endParaRPr lang="es-EC"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pSp>
        <p:nvGrpSpPr>
          <p:cNvPr id="12" name="Grupo 15"/>
          <p:cNvGrpSpPr/>
          <p:nvPr/>
        </p:nvGrpSpPr>
        <p:grpSpPr>
          <a:xfrm>
            <a:off x="2903417" y="63064"/>
            <a:ext cx="8833312" cy="579474"/>
            <a:chOff x="0" y="10886"/>
            <a:chExt cx="8833312" cy="579474"/>
          </a:xfrm>
        </p:grpSpPr>
        <p:sp>
          <p:nvSpPr>
            <p:cNvPr id="13" name="Pentagon 48"/>
            <p:cNvSpPr/>
            <p:nvPr/>
          </p:nvSpPr>
          <p:spPr bwMode="auto">
            <a:xfrm>
              <a:off x="7308328" y="14288"/>
              <a:ext cx="1524984" cy="572670"/>
            </a:xfrm>
            <a:prstGeom prst="homePlate">
              <a:avLst/>
            </a:prstGeom>
            <a:ln/>
          </p:spPr>
          <p:style>
            <a:lnRef idx="1">
              <a:schemeClr val="accent5"/>
            </a:lnRef>
            <a:fillRef idx="2">
              <a:schemeClr val="accent5"/>
            </a:fillRef>
            <a:effectRef idx="1">
              <a:schemeClr val="accent5"/>
            </a:effectRef>
            <a:fontRef idx="minor">
              <a:schemeClr val="dk1"/>
            </a:fontRef>
          </p:style>
          <p:txBody>
            <a:bodyPr anchor="ctr"/>
            <a:lstStyle/>
            <a:p>
              <a:pPr algn="r"/>
              <a:r>
                <a:rPr lang="es-EC" sz="1200" b="1" dirty="0">
                  <a:solidFill>
                    <a:schemeClr val="tx1"/>
                  </a:solidFill>
                </a:rPr>
                <a:t>Conclusiones</a:t>
              </a:r>
              <a:endParaRPr lang="en-US" sz="1200" b="1" dirty="0">
                <a:solidFill>
                  <a:schemeClr val="tx1"/>
                </a:solidFill>
              </a:endParaRPr>
            </a:p>
          </p:txBody>
        </p:sp>
        <p:sp>
          <p:nvSpPr>
            <p:cNvPr id="15" name="Pentagon 41"/>
            <p:cNvSpPr/>
            <p:nvPr/>
          </p:nvSpPr>
          <p:spPr bwMode="auto">
            <a:xfrm>
              <a:off x="6404459" y="10886"/>
              <a:ext cx="1221641" cy="578077"/>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Pruebas y Resultados</a:t>
              </a:r>
            </a:p>
          </p:txBody>
        </p:sp>
        <p:sp>
          <p:nvSpPr>
            <p:cNvPr id="17" name="Pentagon 42"/>
            <p:cNvSpPr/>
            <p:nvPr/>
          </p:nvSpPr>
          <p:spPr bwMode="auto">
            <a:xfrm>
              <a:off x="5326180" y="14288"/>
              <a:ext cx="1400537"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Sistema Integración</a:t>
              </a:r>
              <a:endParaRPr lang="en-US" sz="1200" b="1" dirty="0">
                <a:solidFill>
                  <a:schemeClr val="tx1"/>
                </a:solidFill>
              </a:endParaRPr>
            </a:p>
          </p:txBody>
        </p:sp>
        <p:sp>
          <p:nvSpPr>
            <p:cNvPr id="18" name="Pentagon 44"/>
            <p:cNvSpPr/>
            <p:nvPr/>
          </p:nvSpPr>
          <p:spPr bwMode="auto">
            <a:xfrm>
              <a:off x="4303496" y="14288"/>
              <a:ext cx="14278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Brazo Biomecánico</a:t>
              </a:r>
              <a:endParaRPr lang="en-US" sz="1200" b="1" dirty="0">
                <a:solidFill>
                  <a:schemeClr val="tx1"/>
                </a:solidFill>
              </a:endParaRPr>
            </a:p>
          </p:txBody>
        </p:sp>
        <p:sp>
          <p:nvSpPr>
            <p:cNvPr id="20" name="Pentagon 45"/>
            <p:cNvSpPr/>
            <p:nvPr/>
          </p:nvSpPr>
          <p:spPr bwMode="auto">
            <a:xfrm>
              <a:off x="3113742" y="10886"/>
              <a:ext cx="152705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a:t>
              </a:r>
              <a:r>
                <a:rPr lang="en-US" sz="1200" b="1" dirty="0">
                  <a:solidFill>
                    <a:schemeClr val="tx1"/>
                  </a:solidFill>
                </a:rPr>
                <a:t>Sistema IMUs</a:t>
              </a:r>
            </a:p>
          </p:txBody>
        </p:sp>
        <p:sp>
          <p:nvSpPr>
            <p:cNvPr id="22" name="Pentagon 46"/>
            <p:cNvSpPr/>
            <p:nvPr/>
          </p:nvSpPr>
          <p:spPr bwMode="auto">
            <a:xfrm>
              <a:off x="2146141" y="14288"/>
              <a:ext cx="1362815"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US" sz="1200" b="1" dirty="0">
                  <a:solidFill>
                    <a:schemeClr val="tx1"/>
                  </a:solidFill>
                </a:rPr>
                <a:t>Sistema EMG</a:t>
              </a:r>
            </a:p>
          </p:txBody>
        </p:sp>
        <p:sp>
          <p:nvSpPr>
            <p:cNvPr id="24" name="Pentagon 47"/>
            <p:cNvSpPr/>
            <p:nvPr/>
          </p:nvSpPr>
          <p:spPr bwMode="auto">
            <a:xfrm>
              <a:off x="843837" y="10886"/>
              <a:ext cx="1577099"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sz="1200" b="1" dirty="0">
                  <a:solidFill>
                    <a:schemeClr val="tx1"/>
                  </a:solidFill>
                </a:rPr>
                <a:t>Conceptos Fundamentales</a:t>
              </a:r>
            </a:p>
          </p:txBody>
        </p:sp>
        <p:sp>
          <p:nvSpPr>
            <p:cNvPr id="25" name="Pentagon 48"/>
            <p:cNvSpPr/>
            <p:nvPr/>
          </p:nvSpPr>
          <p:spPr bwMode="auto">
            <a:xfrm>
              <a:off x="0" y="10886"/>
              <a:ext cx="11880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Introducción</a:t>
              </a:r>
              <a:endParaRPr lang="en-US" sz="1200" b="1" dirty="0">
                <a:solidFill>
                  <a:schemeClr val="tx1"/>
                </a:solidFill>
              </a:endParaRPr>
            </a:p>
          </p:txBody>
        </p:sp>
      </p:grp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31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36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780563"/>
            <a:ext cx="11486825" cy="3995682"/>
          </a:xfrm>
        </p:spPr>
        <p:txBody>
          <a:bodyPr>
            <a:noAutofit/>
          </a:bodyPr>
          <a:lstStyle/>
          <a:p>
            <a:pPr marL="342900" indent="-342900" algn="just">
              <a:buFont typeface="Arial" panose="020B0604020202020204" pitchFamily="34" charset="0"/>
              <a:buChar char="•"/>
            </a:pPr>
            <a:r>
              <a:rPr lang="es-EC" sz="2000" dirty="0">
                <a:solidFill>
                  <a:schemeClr val="tx1"/>
                </a:solidFill>
              </a:rPr>
              <a:t>Para asegurar la limpieza eficiente de los filtros se diseñó una lógica de control ON – OFF que permite la apertura y cierre de válvulas según el set </a:t>
            </a:r>
            <a:r>
              <a:rPr lang="es-EC" sz="2000" dirty="0" err="1">
                <a:solidFill>
                  <a:schemeClr val="tx1"/>
                </a:solidFill>
              </a:rPr>
              <a:t>point</a:t>
            </a:r>
            <a:r>
              <a:rPr lang="es-EC" sz="2000" dirty="0">
                <a:solidFill>
                  <a:schemeClr val="tx1"/>
                </a:solidFill>
              </a:rPr>
              <a:t> o nivel de agua de cada filtro, disminuyendo la necesidad de asistencia por parte de los técnicos durante el mantenimiento de los filtros, lo cual representa la reducción del error humano producido por falta de supervisión e intervención.</a:t>
            </a:r>
            <a:endParaRPr lang="es-EC" sz="2000" dirty="0" smtClean="0">
              <a:solidFill>
                <a:schemeClr val="tx1"/>
              </a:solidFill>
            </a:endParaRPr>
          </a:p>
          <a:p>
            <a:pPr marL="342900" indent="-342900" algn="just">
              <a:buFont typeface="Arial" panose="020B0604020202020204" pitchFamily="34" charset="0"/>
              <a:buChar char="•"/>
            </a:pPr>
            <a:r>
              <a:rPr lang="es-EC" sz="2000" dirty="0">
                <a:solidFill>
                  <a:schemeClr val="tx1"/>
                </a:solidFill>
              </a:rPr>
              <a:t>El diseño de la Interfaz Humano Máquina de la planta funciona como interfaz entre el proceso y los operadores brindando información relevante del proceso al personal de la planta y evitando errores de medición del operador o instrumento de medidas analógicos. </a:t>
            </a:r>
            <a:endParaRPr lang="es-EC" sz="2000" dirty="0" smtClean="0">
              <a:solidFill>
                <a:schemeClr val="tx1"/>
              </a:solidFill>
            </a:endParaRPr>
          </a:p>
          <a:p>
            <a:pPr marL="342900" indent="-342900" algn="just">
              <a:buFont typeface="Arial" panose="020B0604020202020204" pitchFamily="34" charset="0"/>
              <a:buChar char="•"/>
            </a:pPr>
            <a:r>
              <a:rPr lang="es-EC" sz="2000" dirty="0">
                <a:solidFill>
                  <a:schemeClr val="tx1"/>
                </a:solidFill>
              </a:rPr>
              <a:t>El desarrollo del diseño de la ingeniería conceptual, básica y de detalle permitió solventar los requerimientos pedidos por la gerencia general de EPMAPA – T ya que el diseño de la automatización de la planta de tratamiento de agua potable de Tulcán se adapta a un plan maestro de ampliación y re-estructuración del sistema de agua potable que al momento se encuentra en la fase de estudios.</a:t>
            </a:r>
            <a:endParaRPr lang="es-EC"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pSp>
        <p:nvGrpSpPr>
          <p:cNvPr id="12" name="Grupo 15"/>
          <p:cNvGrpSpPr/>
          <p:nvPr/>
        </p:nvGrpSpPr>
        <p:grpSpPr>
          <a:xfrm>
            <a:off x="2903417" y="63064"/>
            <a:ext cx="8833312" cy="579474"/>
            <a:chOff x="0" y="10886"/>
            <a:chExt cx="8833312" cy="579474"/>
          </a:xfrm>
        </p:grpSpPr>
        <p:sp>
          <p:nvSpPr>
            <p:cNvPr id="13" name="Pentagon 48"/>
            <p:cNvSpPr/>
            <p:nvPr/>
          </p:nvSpPr>
          <p:spPr bwMode="auto">
            <a:xfrm>
              <a:off x="7308328" y="14288"/>
              <a:ext cx="1524984" cy="572670"/>
            </a:xfrm>
            <a:prstGeom prst="homePlate">
              <a:avLst/>
            </a:prstGeom>
            <a:ln/>
          </p:spPr>
          <p:style>
            <a:lnRef idx="1">
              <a:schemeClr val="accent5"/>
            </a:lnRef>
            <a:fillRef idx="2">
              <a:schemeClr val="accent5"/>
            </a:fillRef>
            <a:effectRef idx="1">
              <a:schemeClr val="accent5"/>
            </a:effectRef>
            <a:fontRef idx="minor">
              <a:schemeClr val="dk1"/>
            </a:fontRef>
          </p:style>
          <p:txBody>
            <a:bodyPr anchor="ctr"/>
            <a:lstStyle/>
            <a:p>
              <a:pPr algn="r"/>
              <a:r>
                <a:rPr lang="es-EC" sz="1200" b="1" dirty="0">
                  <a:solidFill>
                    <a:schemeClr val="tx1"/>
                  </a:solidFill>
                </a:rPr>
                <a:t>Conclusiones</a:t>
              </a:r>
              <a:endParaRPr lang="en-US" sz="1200" b="1" dirty="0">
                <a:solidFill>
                  <a:schemeClr val="tx1"/>
                </a:solidFill>
              </a:endParaRPr>
            </a:p>
          </p:txBody>
        </p:sp>
        <p:sp>
          <p:nvSpPr>
            <p:cNvPr id="15" name="Pentagon 41"/>
            <p:cNvSpPr/>
            <p:nvPr/>
          </p:nvSpPr>
          <p:spPr bwMode="auto">
            <a:xfrm>
              <a:off x="6404459" y="10886"/>
              <a:ext cx="1221641" cy="578077"/>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Pruebas y Resultados</a:t>
              </a:r>
            </a:p>
          </p:txBody>
        </p:sp>
        <p:sp>
          <p:nvSpPr>
            <p:cNvPr id="17" name="Pentagon 42"/>
            <p:cNvSpPr/>
            <p:nvPr/>
          </p:nvSpPr>
          <p:spPr bwMode="auto">
            <a:xfrm>
              <a:off x="5326180" y="14288"/>
              <a:ext cx="1400537"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Sistema Integración</a:t>
              </a:r>
              <a:endParaRPr lang="en-US" sz="1200" b="1" dirty="0">
                <a:solidFill>
                  <a:schemeClr val="tx1"/>
                </a:solidFill>
              </a:endParaRPr>
            </a:p>
          </p:txBody>
        </p:sp>
        <p:sp>
          <p:nvSpPr>
            <p:cNvPr id="18" name="Pentagon 44"/>
            <p:cNvSpPr/>
            <p:nvPr/>
          </p:nvSpPr>
          <p:spPr bwMode="auto">
            <a:xfrm>
              <a:off x="4303496" y="14288"/>
              <a:ext cx="14278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Brazo Biomecánico</a:t>
              </a:r>
              <a:endParaRPr lang="en-US" sz="1200" b="1" dirty="0">
                <a:solidFill>
                  <a:schemeClr val="tx1"/>
                </a:solidFill>
              </a:endParaRPr>
            </a:p>
          </p:txBody>
        </p:sp>
        <p:sp>
          <p:nvSpPr>
            <p:cNvPr id="20" name="Pentagon 45"/>
            <p:cNvSpPr/>
            <p:nvPr/>
          </p:nvSpPr>
          <p:spPr bwMode="auto">
            <a:xfrm>
              <a:off x="3113742" y="10886"/>
              <a:ext cx="152705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a:t>
              </a:r>
              <a:r>
                <a:rPr lang="en-US" sz="1200" b="1" dirty="0">
                  <a:solidFill>
                    <a:schemeClr val="tx1"/>
                  </a:solidFill>
                </a:rPr>
                <a:t>Sistema IMUs</a:t>
              </a:r>
            </a:p>
          </p:txBody>
        </p:sp>
        <p:sp>
          <p:nvSpPr>
            <p:cNvPr id="22" name="Pentagon 46"/>
            <p:cNvSpPr/>
            <p:nvPr/>
          </p:nvSpPr>
          <p:spPr bwMode="auto">
            <a:xfrm>
              <a:off x="2146141" y="14288"/>
              <a:ext cx="1362815"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US" sz="1200" b="1" dirty="0">
                  <a:solidFill>
                    <a:schemeClr val="tx1"/>
                  </a:solidFill>
                </a:rPr>
                <a:t>Sistema EMG</a:t>
              </a:r>
            </a:p>
          </p:txBody>
        </p:sp>
        <p:sp>
          <p:nvSpPr>
            <p:cNvPr id="24" name="Pentagon 47"/>
            <p:cNvSpPr/>
            <p:nvPr/>
          </p:nvSpPr>
          <p:spPr bwMode="auto">
            <a:xfrm>
              <a:off x="843837" y="10886"/>
              <a:ext cx="1577099"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sz="1200" b="1" dirty="0">
                  <a:solidFill>
                    <a:schemeClr val="tx1"/>
                  </a:solidFill>
                </a:rPr>
                <a:t>Conceptos Fundamentales</a:t>
              </a:r>
            </a:p>
          </p:txBody>
        </p:sp>
        <p:sp>
          <p:nvSpPr>
            <p:cNvPr id="25" name="Pentagon 48"/>
            <p:cNvSpPr/>
            <p:nvPr/>
          </p:nvSpPr>
          <p:spPr bwMode="auto">
            <a:xfrm>
              <a:off x="0" y="10886"/>
              <a:ext cx="11880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Introducción</a:t>
              </a:r>
              <a:endParaRPr lang="en-US" sz="1200" b="1" dirty="0">
                <a:solidFill>
                  <a:schemeClr val="tx1"/>
                </a:solidFill>
              </a:endParaRPr>
            </a:p>
          </p:txBody>
        </p:sp>
      </p:grp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75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02575" y="1463806"/>
            <a:ext cx="10515600" cy="4437506"/>
          </a:xfrm>
        </p:spPr>
        <p:txBody>
          <a:bodyPr>
            <a:noAutofit/>
          </a:bodyPr>
          <a:lstStyle/>
          <a:p>
            <a:pPr marL="342900" indent="-342900" algn="just">
              <a:buAutoNum type="arabicPeriod"/>
            </a:pPr>
            <a:r>
              <a:rPr lang="es-ES" sz="2800" b="1" dirty="0">
                <a:solidFill>
                  <a:schemeClr val="tx1"/>
                </a:solidFill>
              </a:rPr>
              <a:t>INTRODUCCION </a:t>
            </a:r>
          </a:p>
          <a:p>
            <a:pPr marL="342900" indent="-342900" algn="just">
              <a:buAutoNum type="arabicPeriod"/>
            </a:pPr>
            <a:r>
              <a:rPr lang="es-ES" sz="2800" b="1" dirty="0" smtClean="0">
                <a:solidFill>
                  <a:schemeClr val="tx1"/>
                </a:solidFill>
              </a:rPr>
              <a:t>MARCO REFERENCIAL</a:t>
            </a:r>
            <a:endParaRPr lang="es-ES" sz="2800" b="1" dirty="0">
              <a:solidFill>
                <a:schemeClr val="tx1"/>
              </a:solidFill>
            </a:endParaRPr>
          </a:p>
          <a:p>
            <a:pPr marL="342900" indent="-342900" algn="just">
              <a:buAutoNum type="arabicPeriod"/>
            </a:pPr>
            <a:r>
              <a:rPr lang="es-ES" sz="2800" b="1" dirty="0">
                <a:solidFill>
                  <a:schemeClr val="tx1"/>
                </a:solidFill>
              </a:rPr>
              <a:t>SISTEMA DE </a:t>
            </a:r>
            <a:r>
              <a:rPr lang="es-ES" sz="2800" b="1" dirty="0" smtClean="0">
                <a:solidFill>
                  <a:schemeClr val="tx1"/>
                </a:solidFill>
              </a:rPr>
              <a:t>AGUA POTABLE</a:t>
            </a:r>
            <a:endParaRPr lang="es-ES" sz="2800" dirty="0">
              <a:solidFill>
                <a:schemeClr val="tx1"/>
              </a:solidFill>
            </a:endParaRPr>
          </a:p>
          <a:p>
            <a:pPr marL="342900" indent="-342900" algn="just">
              <a:buFont typeface="Arial" panose="020B0604020202020204" pitchFamily="34" charset="0"/>
              <a:buAutoNum type="arabicPeriod"/>
            </a:pPr>
            <a:r>
              <a:rPr lang="es-ES" sz="2800" b="1" dirty="0">
                <a:solidFill>
                  <a:schemeClr val="tx1"/>
                </a:solidFill>
              </a:rPr>
              <a:t>SISTEMA DE </a:t>
            </a:r>
            <a:r>
              <a:rPr lang="es-ES" sz="2800" b="1" dirty="0" smtClean="0">
                <a:solidFill>
                  <a:schemeClr val="tx1"/>
                </a:solidFill>
              </a:rPr>
              <a:t>CONTROL</a:t>
            </a:r>
            <a:endParaRPr lang="es-ES" sz="2800" b="1" dirty="0">
              <a:solidFill>
                <a:schemeClr val="tx1"/>
              </a:solidFill>
            </a:endParaRPr>
          </a:p>
          <a:p>
            <a:pPr marL="342900" indent="-342900" algn="just">
              <a:buFont typeface="Arial" panose="020B0604020202020204" pitchFamily="34" charset="0"/>
              <a:buAutoNum type="arabicPeriod"/>
            </a:pPr>
            <a:r>
              <a:rPr lang="es-ES" sz="2800" b="1" dirty="0" smtClean="0">
                <a:solidFill>
                  <a:schemeClr val="tx1"/>
                </a:solidFill>
              </a:rPr>
              <a:t>SISTEMA DE INSTRUMENTACIÓN</a:t>
            </a:r>
            <a:endParaRPr lang="es-ES" sz="2800" b="1" dirty="0">
              <a:solidFill>
                <a:schemeClr val="tx1"/>
              </a:solidFill>
            </a:endParaRPr>
          </a:p>
          <a:p>
            <a:pPr marL="342900" indent="-342900" algn="just">
              <a:buFont typeface="Arial" panose="020B0604020202020204" pitchFamily="34" charset="0"/>
              <a:buAutoNum type="arabicPeriod"/>
            </a:pPr>
            <a:r>
              <a:rPr lang="es-ES" sz="2800" b="1" dirty="0" smtClean="0">
                <a:solidFill>
                  <a:schemeClr val="tx1"/>
                </a:solidFill>
              </a:rPr>
              <a:t>DIAGRAMAS ELÉCTRICOS</a:t>
            </a:r>
            <a:endParaRPr lang="es-ES" sz="2800" b="1" dirty="0">
              <a:solidFill>
                <a:schemeClr val="tx1"/>
              </a:solidFill>
            </a:endParaRPr>
          </a:p>
          <a:p>
            <a:pPr marL="342900" indent="-342900" algn="just">
              <a:buFont typeface="Arial" panose="020B0604020202020204" pitchFamily="34" charset="0"/>
              <a:buAutoNum type="arabicPeriod"/>
            </a:pPr>
            <a:r>
              <a:rPr lang="es-ES" sz="2800" b="1" dirty="0">
                <a:solidFill>
                  <a:schemeClr val="tx1"/>
                </a:solidFill>
              </a:rPr>
              <a:t>PRUEBAS Y </a:t>
            </a:r>
            <a:r>
              <a:rPr lang="es-ES" sz="2800" b="1" dirty="0" smtClean="0">
                <a:solidFill>
                  <a:schemeClr val="tx1"/>
                </a:solidFill>
              </a:rPr>
              <a:t>RESULTADOS </a:t>
            </a:r>
            <a:endParaRPr lang="es-ES" sz="2800" b="1" dirty="0">
              <a:solidFill>
                <a:schemeClr val="tx1"/>
              </a:solidFill>
            </a:endParaRPr>
          </a:p>
          <a:p>
            <a:pPr marL="342900" indent="-342900" algn="just">
              <a:buFont typeface="Arial" panose="020B0604020202020204" pitchFamily="34" charset="0"/>
              <a:buAutoNum type="arabicPeriod"/>
            </a:pPr>
            <a:r>
              <a:rPr lang="es-ES" sz="2800" b="1" dirty="0">
                <a:solidFill>
                  <a:schemeClr val="tx1"/>
                </a:solidFill>
              </a:rPr>
              <a:t>CONCLUSIONES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2"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3600" b="1" dirty="0">
                <a:solidFill>
                  <a:srgbClr val="00682F"/>
                </a:solidFill>
                <a:effectLst>
                  <a:outerShdw blurRad="38100" dist="38100" dir="2700000" algn="tl">
                    <a:srgbClr val="000000">
                      <a:alpha val="43137"/>
                    </a:srgbClr>
                  </a:outerShdw>
                </a:effectLst>
              </a:rPr>
              <a:t>CONTENIDO</a:t>
            </a:r>
          </a:p>
        </p:txBody>
      </p:sp>
    </p:spTree>
    <p:extLst>
      <p:ext uri="{BB962C8B-B14F-4D97-AF65-F5344CB8AC3E}">
        <p14:creationId xmlns:p14="http://schemas.microsoft.com/office/powerpoint/2010/main" val="172456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190619"/>
          </a:xfrm>
        </p:spPr>
        <p:txBody>
          <a:bodyPr>
            <a:noAutofit/>
          </a:bodyPr>
          <a:lstStyle/>
          <a:p>
            <a:pPr>
              <a:tabLst>
                <a:tab pos="10315575" algn="l"/>
              </a:tabLst>
            </a:pPr>
            <a:r>
              <a:rPr lang="es-ES" b="1" dirty="0">
                <a:solidFill>
                  <a:schemeClr val="tx1"/>
                </a:solidFill>
              </a:rPr>
              <a:t>OBJETIVO GENERAL:</a:t>
            </a:r>
          </a:p>
          <a:p>
            <a:pPr marL="519112" indent="-342900" algn="just">
              <a:buFont typeface="Arial" panose="020B0604020202020204" pitchFamily="34" charset="0"/>
              <a:buChar char="•"/>
              <a:tabLst>
                <a:tab pos="10315575" algn="l"/>
              </a:tabLst>
            </a:pPr>
            <a:r>
              <a:rPr lang="es-EC" dirty="0" smtClean="0">
                <a:solidFill>
                  <a:schemeClr val="tx1"/>
                </a:solidFill>
              </a:rPr>
              <a:t>Mejorar </a:t>
            </a:r>
            <a:r>
              <a:rPr lang="es-EC" dirty="0">
                <a:solidFill>
                  <a:schemeClr val="tx1"/>
                </a:solidFill>
              </a:rPr>
              <a:t>la eficiencia y condiciones de operación de la planta de tratamiento de agua potable mediante el desarrollo de la ingeniería conceptual, básica y de detalle para la automatización de la planta de tratamiento de agua potable de la ciudad de Tulcán.</a:t>
            </a:r>
            <a:endParaRPr lang="es-EC" dirty="0">
              <a:solidFill>
                <a:schemeClr val="tx1"/>
              </a:solidFill>
            </a:endParaRPr>
          </a:p>
          <a:p>
            <a:pPr marL="176212" algn="just">
              <a:tabLst>
                <a:tab pos="10315575" algn="l"/>
              </a:tabLst>
            </a:pPr>
            <a:endParaRPr lang="es-EC" sz="2000" dirty="0">
              <a:solidFill>
                <a:schemeClr val="tx1"/>
              </a:solidFill>
            </a:endParaRPr>
          </a:p>
          <a:p>
            <a:pPr marL="176212" algn="just">
              <a:tabLst>
                <a:tab pos="10315575" algn="l"/>
              </a:tabLst>
            </a:pPr>
            <a:r>
              <a:rPr lang="es-ES" b="1" dirty="0">
                <a:solidFill>
                  <a:prstClr val="black"/>
                </a:solidFill>
              </a:rPr>
              <a:t>OBJETIVOS ESPECÍFICOS:</a:t>
            </a:r>
          </a:p>
          <a:p>
            <a:pPr marL="342900" lvl="0" indent="-342900" algn="just">
              <a:buFont typeface="Arial" panose="020B0604020202020204" pitchFamily="34" charset="0"/>
              <a:buChar char="•"/>
              <a:tabLst>
                <a:tab pos="10315575" algn="l"/>
              </a:tabLst>
            </a:pPr>
            <a:r>
              <a:rPr lang="es-EC" sz="2000" dirty="0" smtClean="0">
                <a:solidFill>
                  <a:prstClr val="black"/>
                </a:solidFill>
              </a:rPr>
              <a:t>Mejorar </a:t>
            </a:r>
            <a:r>
              <a:rPr lang="es-EC" sz="2000" dirty="0">
                <a:solidFill>
                  <a:prstClr val="black"/>
                </a:solidFill>
              </a:rPr>
              <a:t>el cumplimiento de las normas calidad de agua potable de acuerdo a la Norma Técnica Ecuatoriana INEN 1108-2011 realizando una correcta ingeniería conceptual, básica y de detalle para el sistema de instrumentación de la planta de tratamiento de Tulcán.</a:t>
            </a:r>
            <a:endParaRPr lang="es-EC" sz="2000" dirty="0">
              <a:solidFill>
                <a:prstClr val="black"/>
              </a:solidFill>
            </a:endParaRPr>
          </a:p>
          <a:p>
            <a:pPr marL="342900" lvl="0" indent="-342900" algn="just">
              <a:buFont typeface="Arial" panose="020B0604020202020204" pitchFamily="34" charset="0"/>
              <a:buChar char="•"/>
              <a:tabLst>
                <a:tab pos="10315575" algn="l"/>
              </a:tabLst>
            </a:pPr>
            <a:r>
              <a:rPr lang="es-EC" sz="2000" dirty="0" smtClean="0">
                <a:solidFill>
                  <a:prstClr val="black"/>
                </a:solidFill>
              </a:rPr>
              <a:t>Mejorar </a:t>
            </a:r>
            <a:r>
              <a:rPr lang="es-EC" sz="2000" dirty="0">
                <a:solidFill>
                  <a:prstClr val="black"/>
                </a:solidFill>
              </a:rPr>
              <a:t>la confiabilidad del proceso analizando los requerimientos y funciones necesarios para controlar cada uno de los procesos del sistema desarrollando la ingeniería conceptual, básica y de detalle para el sistema de control de la planta de tratamiento de Tulcán. </a:t>
            </a:r>
            <a:endParaRPr lang="es-EC" sz="2000" dirty="0">
              <a:solidFill>
                <a:prstClr val="black"/>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3600" b="1" dirty="0">
                <a:solidFill>
                  <a:srgbClr val="00682F"/>
                </a:solidFill>
                <a:effectLst>
                  <a:outerShdw blurRad="38100" dist="38100" dir="2700000" algn="tl">
                    <a:srgbClr val="000000">
                      <a:alpha val="43137"/>
                    </a:srgbClr>
                  </a:outerShdw>
                </a:effectLst>
              </a:rPr>
              <a:t>OBJETIVOS</a:t>
            </a:r>
          </a:p>
        </p:txBody>
      </p:sp>
      <p:grpSp>
        <p:nvGrpSpPr>
          <p:cNvPr id="19" name="Grupo 15">
            <a:extLst>
              <a:ext uri="{FF2B5EF4-FFF2-40B4-BE49-F238E27FC236}">
                <a16:creationId xmlns:a16="http://schemas.microsoft.com/office/drawing/2014/main" xmlns="" id="{76367233-60CA-40CC-8712-F36FF8C7A216}"/>
              </a:ext>
            </a:extLst>
          </p:cNvPr>
          <p:cNvGrpSpPr/>
          <p:nvPr/>
        </p:nvGrpSpPr>
        <p:grpSpPr>
          <a:xfrm>
            <a:off x="3736168" y="128377"/>
            <a:ext cx="7592341" cy="579474"/>
            <a:chOff x="0" y="10886"/>
            <a:chExt cx="7592341" cy="579474"/>
          </a:xfrm>
        </p:grpSpPr>
        <p:sp>
          <p:nvSpPr>
            <p:cNvPr id="27" name="Pentagon 48">
              <a:extLst>
                <a:ext uri="{FF2B5EF4-FFF2-40B4-BE49-F238E27FC236}">
                  <a16:creationId xmlns:a16="http://schemas.microsoft.com/office/drawing/2014/main" xmlns="" id="{4E9D58A2-0391-46FD-BD0D-E72AF6055CDB}"/>
                </a:ext>
              </a:extLst>
            </p:cNvPr>
            <p:cNvSpPr/>
            <p:nvPr/>
          </p:nvSpPr>
          <p:spPr bwMode="auto">
            <a:xfrm>
              <a:off x="6067357" y="14288"/>
              <a:ext cx="1524984" cy="572670"/>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Conclusiones</a:t>
              </a:r>
              <a:endParaRPr lang="en-US" sz="1200" b="1" dirty="0">
                <a:solidFill>
                  <a:schemeClr val="tx1"/>
                </a:solidFill>
              </a:endParaRPr>
            </a:p>
          </p:txBody>
        </p:sp>
        <p:sp>
          <p:nvSpPr>
            <p:cNvPr id="28" name="Pentagon 41">
              <a:extLst>
                <a:ext uri="{FF2B5EF4-FFF2-40B4-BE49-F238E27FC236}">
                  <a16:creationId xmlns:a16="http://schemas.microsoft.com/office/drawing/2014/main" xmlns="" id="{1DE0E8A4-8387-4811-8365-6B27F324A54F}"/>
                </a:ext>
              </a:extLst>
            </p:cNvPr>
            <p:cNvSpPr/>
            <p:nvPr/>
          </p:nvSpPr>
          <p:spPr bwMode="auto">
            <a:xfrm>
              <a:off x="5163488" y="10886"/>
              <a:ext cx="1221641" cy="578077"/>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Pruebas y Resultados</a:t>
              </a:r>
            </a:p>
          </p:txBody>
        </p:sp>
        <p:sp>
          <p:nvSpPr>
            <p:cNvPr id="29" name="Pentagon 42">
              <a:extLst>
                <a:ext uri="{FF2B5EF4-FFF2-40B4-BE49-F238E27FC236}">
                  <a16:creationId xmlns:a16="http://schemas.microsoft.com/office/drawing/2014/main" xmlns="" id="{7592465C-D111-4876-9BDB-1900DD387616}"/>
                </a:ext>
              </a:extLst>
            </p:cNvPr>
            <p:cNvSpPr/>
            <p:nvPr/>
          </p:nvSpPr>
          <p:spPr bwMode="auto">
            <a:xfrm>
              <a:off x="4085209" y="14288"/>
              <a:ext cx="1400537"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Sistema Integración</a:t>
              </a:r>
              <a:endParaRPr lang="en-US" sz="1200" b="1" dirty="0">
                <a:solidFill>
                  <a:schemeClr val="tx1"/>
                </a:solidFill>
              </a:endParaRPr>
            </a:p>
          </p:txBody>
        </p:sp>
        <p:sp>
          <p:nvSpPr>
            <p:cNvPr id="30" name="Pentagon 44">
              <a:extLst>
                <a:ext uri="{FF2B5EF4-FFF2-40B4-BE49-F238E27FC236}">
                  <a16:creationId xmlns:a16="http://schemas.microsoft.com/office/drawing/2014/main" xmlns="" id="{31C87319-F2BD-43A8-B658-C0F7FACAA6FB}"/>
                </a:ext>
              </a:extLst>
            </p:cNvPr>
            <p:cNvSpPr/>
            <p:nvPr/>
          </p:nvSpPr>
          <p:spPr bwMode="auto">
            <a:xfrm>
              <a:off x="3062525" y="14288"/>
              <a:ext cx="14278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Brazo Biomecánico</a:t>
              </a:r>
              <a:endParaRPr lang="en-US" sz="1200" b="1" dirty="0">
                <a:solidFill>
                  <a:schemeClr val="tx1"/>
                </a:solidFill>
              </a:endParaRPr>
            </a:p>
          </p:txBody>
        </p:sp>
        <p:sp>
          <p:nvSpPr>
            <p:cNvPr id="31" name="Pentagon 45">
              <a:extLst>
                <a:ext uri="{FF2B5EF4-FFF2-40B4-BE49-F238E27FC236}">
                  <a16:creationId xmlns:a16="http://schemas.microsoft.com/office/drawing/2014/main" xmlns="" id="{1A4262BA-A9B7-4057-9C7C-2BB543D2D0C4}"/>
                </a:ext>
              </a:extLst>
            </p:cNvPr>
            <p:cNvSpPr/>
            <p:nvPr/>
          </p:nvSpPr>
          <p:spPr bwMode="auto">
            <a:xfrm>
              <a:off x="1872771" y="10886"/>
              <a:ext cx="152705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a:t>
              </a:r>
              <a:r>
                <a:rPr lang="en-US" sz="1200" b="1" dirty="0">
                  <a:solidFill>
                    <a:schemeClr val="tx1"/>
                  </a:solidFill>
                </a:rPr>
                <a:t>Sistema IMUs</a:t>
              </a:r>
            </a:p>
          </p:txBody>
        </p:sp>
        <p:sp>
          <p:nvSpPr>
            <p:cNvPr id="32" name="Pentagon 46">
              <a:extLst>
                <a:ext uri="{FF2B5EF4-FFF2-40B4-BE49-F238E27FC236}">
                  <a16:creationId xmlns:a16="http://schemas.microsoft.com/office/drawing/2014/main" xmlns="" id="{A9B46D3F-56E6-4E59-B27F-41F5117115A1}"/>
                </a:ext>
              </a:extLst>
            </p:cNvPr>
            <p:cNvSpPr/>
            <p:nvPr/>
          </p:nvSpPr>
          <p:spPr bwMode="auto">
            <a:xfrm>
              <a:off x="905170" y="14288"/>
              <a:ext cx="1362815"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US" sz="1200" b="1" dirty="0">
                  <a:solidFill>
                    <a:schemeClr val="tx1"/>
                  </a:solidFill>
                </a:rPr>
                <a:t>Sistema EMG</a:t>
              </a:r>
            </a:p>
          </p:txBody>
        </p:sp>
        <p:sp>
          <p:nvSpPr>
            <p:cNvPr id="33" name="Pentagon 48">
              <a:extLst>
                <a:ext uri="{FF2B5EF4-FFF2-40B4-BE49-F238E27FC236}">
                  <a16:creationId xmlns:a16="http://schemas.microsoft.com/office/drawing/2014/main" xmlns="" id="{F7D72F21-7E42-4D2E-9138-8572FFAF66BC}"/>
                </a:ext>
              </a:extLst>
            </p:cNvPr>
            <p:cNvSpPr/>
            <p:nvPr/>
          </p:nvSpPr>
          <p:spPr bwMode="auto">
            <a:xfrm>
              <a:off x="0" y="10886"/>
              <a:ext cx="1188000" cy="576072"/>
            </a:xfrm>
            <a:prstGeom prst="homePlate">
              <a:avLst/>
            </a:prstGeom>
            <a:ln/>
          </p:spPr>
          <p:style>
            <a:lnRef idx="1">
              <a:schemeClr val="accent5"/>
            </a:lnRef>
            <a:fillRef idx="2">
              <a:schemeClr val="accent5"/>
            </a:fillRef>
            <a:effectRef idx="1">
              <a:schemeClr val="accent5"/>
            </a:effectRef>
            <a:fontRef idx="minor">
              <a:schemeClr val="dk1"/>
            </a:fontRef>
          </p:style>
          <p:txBody>
            <a:bodyPr anchor="ctr"/>
            <a:lstStyle/>
            <a:p>
              <a:pPr algn="r">
                <a:defRPr/>
              </a:pPr>
              <a:r>
                <a:rPr lang="es-EC" sz="1200" b="1" dirty="0">
                  <a:solidFill>
                    <a:schemeClr val="tx1"/>
                  </a:solidFill>
                </a:rPr>
                <a:t>Introducción</a:t>
              </a:r>
              <a:endParaRPr lang="en-US" sz="1200" b="1" dirty="0">
                <a:solidFill>
                  <a:schemeClr val="tx1"/>
                </a:solidFill>
              </a:endParaRPr>
            </a:p>
          </p:txBody>
        </p:sp>
      </p:grpSp>
    </p:spTree>
    <p:extLst>
      <p:ext uri="{BB962C8B-B14F-4D97-AF65-F5344CB8AC3E}">
        <p14:creationId xmlns:p14="http://schemas.microsoft.com/office/powerpoint/2010/main" val="182563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190619"/>
          </a:xfrm>
        </p:spPr>
        <p:txBody>
          <a:bodyPr>
            <a:noAutofit/>
          </a:bodyPr>
          <a:lstStyle/>
          <a:p>
            <a:pPr marL="176212" algn="just">
              <a:tabLst>
                <a:tab pos="10315575" algn="l"/>
              </a:tabLst>
            </a:pPr>
            <a:r>
              <a:rPr lang="es-ES" b="1" dirty="0">
                <a:solidFill>
                  <a:prstClr val="black"/>
                </a:solidFill>
              </a:rPr>
              <a:t>OBJETIVOS ESPECÍFICOS:</a:t>
            </a:r>
          </a:p>
          <a:p>
            <a:pPr marL="342900" indent="-342900" algn="just">
              <a:buFont typeface="Arial" panose="020B0604020202020204" pitchFamily="34" charset="0"/>
              <a:buChar char="•"/>
              <a:tabLst>
                <a:tab pos="10315575" algn="l"/>
              </a:tabLst>
            </a:pPr>
            <a:r>
              <a:rPr lang="es-EC" sz="2000" dirty="0" smtClean="0">
                <a:solidFill>
                  <a:prstClr val="black"/>
                </a:solidFill>
              </a:rPr>
              <a:t>Optimizar </a:t>
            </a:r>
            <a:r>
              <a:rPr lang="es-EC" sz="2000" dirty="0">
                <a:solidFill>
                  <a:prstClr val="black"/>
                </a:solidFill>
              </a:rPr>
              <a:t>el tiempo de entrega de datos al laboratorio de la planta de tratamiento mediante el desarrollo de la ingeniería conceptual, básica y de detalle para el sistema de comunicación de la planta de tratamiento de Tulcán</a:t>
            </a:r>
            <a:r>
              <a:rPr lang="es-EC" sz="2000" dirty="0" smtClean="0">
                <a:solidFill>
                  <a:prstClr val="black"/>
                </a:solidFill>
              </a:rPr>
              <a:t>.</a:t>
            </a:r>
          </a:p>
          <a:p>
            <a:pPr marL="342900" indent="-342900" algn="just">
              <a:buFont typeface="Arial" panose="020B0604020202020204" pitchFamily="34" charset="0"/>
              <a:buChar char="•"/>
              <a:tabLst>
                <a:tab pos="10315575" algn="l"/>
              </a:tabLst>
            </a:pPr>
            <a:endParaRPr lang="es-EC" sz="2000" dirty="0">
              <a:solidFill>
                <a:prstClr val="black"/>
              </a:solidFill>
            </a:endParaRPr>
          </a:p>
          <a:p>
            <a:pPr marL="342900" indent="-342900" algn="just">
              <a:buFont typeface="Arial" panose="020B0604020202020204" pitchFamily="34" charset="0"/>
              <a:buChar char="•"/>
              <a:tabLst>
                <a:tab pos="10315575" algn="l"/>
              </a:tabLst>
            </a:pPr>
            <a:r>
              <a:rPr lang="es-EC" sz="2000" dirty="0" smtClean="0">
                <a:solidFill>
                  <a:prstClr val="black"/>
                </a:solidFill>
              </a:rPr>
              <a:t>Disminuir </a:t>
            </a:r>
            <a:r>
              <a:rPr lang="es-EC" sz="2000" dirty="0">
                <a:solidFill>
                  <a:prstClr val="black"/>
                </a:solidFill>
              </a:rPr>
              <a:t>los errores humanos de medición y supervisión en la planta mediante el desarrollo de la ingeniería conceptual, básica y de detalle para el sistema de supervisión y monitoreo de la planta de tratamiento de Tulcán</a:t>
            </a:r>
            <a:r>
              <a:rPr lang="es-EC" sz="2000" dirty="0" smtClean="0">
                <a:solidFill>
                  <a:prstClr val="black"/>
                </a:solidFill>
              </a:rPr>
              <a:t>.</a:t>
            </a: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3600" b="1" dirty="0">
                <a:solidFill>
                  <a:srgbClr val="00682F"/>
                </a:solidFill>
                <a:effectLst>
                  <a:outerShdw blurRad="38100" dist="38100" dir="2700000" algn="tl">
                    <a:srgbClr val="000000">
                      <a:alpha val="43137"/>
                    </a:srgbClr>
                  </a:outerShdw>
                </a:effectLst>
              </a:rPr>
              <a:t>OBJETIVOS</a:t>
            </a:r>
          </a:p>
        </p:txBody>
      </p:sp>
      <p:grpSp>
        <p:nvGrpSpPr>
          <p:cNvPr id="19" name="Grupo 15">
            <a:extLst>
              <a:ext uri="{FF2B5EF4-FFF2-40B4-BE49-F238E27FC236}">
                <a16:creationId xmlns:a16="http://schemas.microsoft.com/office/drawing/2014/main" xmlns="" id="{C147507D-CACC-49A3-B14B-64E1F6EA6589}"/>
              </a:ext>
            </a:extLst>
          </p:cNvPr>
          <p:cNvGrpSpPr/>
          <p:nvPr/>
        </p:nvGrpSpPr>
        <p:grpSpPr>
          <a:xfrm>
            <a:off x="3736168" y="128377"/>
            <a:ext cx="7592341" cy="579474"/>
            <a:chOff x="0" y="10886"/>
            <a:chExt cx="7592341" cy="579474"/>
          </a:xfrm>
        </p:grpSpPr>
        <p:sp>
          <p:nvSpPr>
            <p:cNvPr id="27" name="Pentagon 48">
              <a:extLst>
                <a:ext uri="{FF2B5EF4-FFF2-40B4-BE49-F238E27FC236}">
                  <a16:creationId xmlns:a16="http://schemas.microsoft.com/office/drawing/2014/main" xmlns="" id="{B4A60655-2BB9-45C7-8ACE-615AF1FC466D}"/>
                </a:ext>
              </a:extLst>
            </p:cNvPr>
            <p:cNvSpPr/>
            <p:nvPr/>
          </p:nvSpPr>
          <p:spPr bwMode="auto">
            <a:xfrm>
              <a:off x="6067357" y="14288"/>
              <a:ext cx="1524984" cy="572670"/>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Conclusiones</a:t>
              </a:r>
              <a:endParaRPr lang="en-US" sz="1200" b="1" dirty="0">
                <a:solidFill>
                  <a:schemeClr val="tx1"/>
                </a:solidFill>
              </a:endParaRPr>
            </a:p>
          </p:txBody>
        </p:sp>
        <p:sp>
          <p:nvSpPr>
            <p:cNvPr id="28" name="Pentagon 41">
              <a:extLst>
                <a:ext uri="{FF2B5EF4-FFF2-40B4-BE49-F238E27FC236}">
                  <a16:creationId xmlns:a16="http://schemas.microsoft.com/office/drawing/2014/main" xmlns="" id="{049980E2-8FB5-473A-9A14-C341692FCE0C}"/>
                </a:ext>
              </a:extLst>
            </p:cNvPr>
            <p:cNvSpPr/>
            <p:nvPr/>
          </p:nvSpPr>
          <p:spPr bwMode="auto">
            <a:xfrm>
              <a:off x="5163488" y="10886"/>
              <a:ext cx="1221641" cy="578077"/>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Pruebas y Resultados</a:t>
              </a:r>
            </a:p>
          </p:txBody>
        </p:sp>
        <p:sp>
          <p:nvSpPr>
            <p:cNvPr id="29" name="Pentagon 42">
              <a:extLst>
                <a:ext uri="{FF2B5EF4-FFF2-40B4-BE49-F238E27FC236}">
                  <a16:creationId xmlns:a16="http://schemas.microsoft.com/office/drawing/2014/main" xmlns="" id="{C5328398-DE0F-408E-82C2-9E540CB01531}"/>
                </a:ext>
              </a:extLst>
            </p:cNvPr>
            <p:cNvSpPr/>
            <p:nvPr/>
          </p:nvSpPr>
          <p:spPr bwMode="auto">
            <a:xfrm>
              <a:off x="4085209" y="14288"/>
              <a:ext cx="1400537"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Sistema Integración</a:t>
              </a:r>
              <a:endParaRPr lang="en-US" sz="1200" b="1" dirty="0">
                <a:solidFill>
                  <a:schemeClr val="tx1"/>
                </a:solidFill>
              </a:endParaRPr>
            </a:p>
          </p:txBody>
        </p:sp>
        <p:sp>
          <p:nvSpPr>
            <p:cNvPr id="30" name="Pentagon 44">
              <a:extLst>
                <a:ext uri="{FF2B5EF4-FFF2-40B4-BE49-F238E27FC236}">
                  <a16:creationId xmlns:a16="http://schemas.microsoft.com/office/drawing/2014/main" xmlns="" id="{ED7B47CD-D97C-41D4-BC84-D89FF35786FB}"/>
                </a:ext>
              </a:extLst>
            </p:cNvPr>
            <p:cNvSpPr/>
            <p:nvPr/>
          </p:nvSpPr>
          <p:spPr bwMode="auto">
            <a:xfrm>
              <a:off x="3062525" y="14288"/>
              <a:ext cx="142780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Brazo Biomecánico</a:t>
              </a:r>
              <a:endParaRPr lang="en-US" sz="1200" b="1" dirty="0">
                <a:solidFill>
                  <a:schemeClr val="tx1"/>
                </a:solidFill>
              </a:endParaRPr>
            </a:p>
          </p:txBody>
        </p:sp>
        <p:sp>
          <p:nvSpPr>
            <p:cNvPr id="31" name="Pentagon 45">
              <a:extLst>
                <a:ext uri="{FF2B5EF4-FFF2-40B4-BE49-F238E27FC236}">
                  <a16:creationId xmlns:a16="http://schemas.microsoft.com/office/drawing/2014/main" xmlns="" id="{A96C516A-58C6-4CCB-9674-ABD7A336EE4E}"/>
                </a:ext>
              </a:extLst>
            </p:cNvPr>
            <p:cNvSpPr/>
            <p:nvPr/>
          </p:nvSpPr>
          <p:spPr bwMode="auto">
            <a:xfrm>
              <a:off x="1872771" y="10886"/>
              <a:ext cx="1527050"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s-EC" sz="1200" b="1" dirty="0">
                  <a:solidFill>
                    <a:schemeClr val="tx1"/>
                  </a:solidFill>
                </a:rPr>
                <a:t>   </a:t>
              </a:r>
              <a:r>
                <a:rPr lang="en-US" sz="1200" b="1" dirty="0">
                  <a:solidFill>
                    <a:schemeClr val="tx1"/>
                  </a:solidFill>
                </a:rPr>
                <a:t>Sistema IMUs</a:t>
              </a:r>
            </a:p>
          </p:txBody>
        </p:sp>
        <p:sp>
          <p:nvSpPr>
            <p:cNvPr id="32" name="Pentagon 46">
              <a:extLst>
                <a:ext uri="{FF2B5EF4-FFF2-40B4-BE49-F238E27FC236}">
                  <a16:creationId xmlns:a16="http://schemas.microsoft.com/office/drawing/2014/main" xmlns="" id="{F87A7E17-B526-4ECF-AEF5-BF0C21086349}"/>
                </a:ext>
              </a:extLst>
            </p:cNvPr>
            <p:cNvSpPr/>
            <p:nvPr/>
          </p:nvSpPr>
          <p:spPr bwMode="auto">
            <a:xfrm>
              <a:off x="905170" y="14288"/>
              <a:ext cx="1362815" cy="576072"/>
            </a:xfrm>
            <a:prstGeom prst="homePlate">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US" sz="1200" b="1" dirty="0">
                  <a:solidFill>
                    <a:schemeClr val="tx1"/>
                  </a:solidFill>
                </a:rPr>
                <a:t>Sistema EMG</a:t>
              </a:r>
            </a:p>
          </p:txBody>
        </p:sp>
        <p:sp>
          <p:nvSpPr>
            <p:cNvPr id="33" name="Pentagon 48">
              <a:extLst>
                <a:ext uri="{FF2B5EF4-FFF2-40B4-BE49-F238E27FC236}">
                  <a16:creationId xmlns:a16="http://schemas.microsoft.com/office/drawing/2014/main" xmlns="" id="{FC10A877-7A09-4684-B8F2-F9A5CC0BCBD1}"/>
                </a:ext>
              </a:extLst>
            </p:cNvPr>
            <p:cNvSpPr/>
            <p:nvPr/>
          </p:nvSpPr>
          <p:spPr bwMode="auto">
            <a:xfrm>
              <a:off x="0" y="10886"/>
              <a:ext cx="1188000" cy="576072"/>
            </a:xfrm>
            <a:prstGeom prst="homePlate">
              <a:avLst/>
            </a:prstGeom>
            <a:ln/>
          </p:spPr>
          <p:style>
            <a:lnRef idx="1">
              <a:schemeClr val="accent5"/>
            </a:lnRef>
            <a:fillRef idx="2">
              <a:schemeClr val="accent5"/>
            </a:fillRef>
            <a:effectRef idx="1">
              <a:schemeClr val="accent5"/>
            </a:effectRef>
            <a:fontRef idx="minor">
              <a:schemeClr val="dk1"/>
            </a:fontRef>
          </p:style>
          <p:txBody>
            <a:bodyPr anchor="ctr"/>
            <a:lstStyle/>
            <a:p>
              <a:pPr algn="r">
                <a:defRPr/>
              </a:pPr>
              <a:r>
                <a:rPr lang="es-EC" sz="1200" b="1" dirty="0">
                  <a:solidFill>
                    <a:schemeClr val="tx1"/>
                  </a:solidFill>
                </a:rPr>
                <a:t>Introducción</a:t>
              </a:r>
              <a:endParaRPr lang="en-US" sz="1200" b="1" dirty="0">
                <a:solidFill>
                  <a:schemeClr val="tx1"/>
                </a:solidFill>
              </a:endParaRPr>
            </a:p>
          </p:txBody>
        </p:sp>
      </p:grpSp>
    </p:spTree>
    <p:extLst>
      <p:ext uri="{BB962C8B-B14F-4D97-AF65-F5344CB8AC3E}">
        <p14:creationId xmlns:p14="http://schemas.microsoft.com/office/powerpoint/2010/main" val="4104299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39901"/>
            <a:ext cx="11486825" cy="4817899"/>
          </a:xfrm>
        </p:spPr>
        <p:txBody>
          <a:bodyPr>
            <a:noAutofit/>
          </a:bodyPr>
          <a:lstStyle/>
          <a:p>
            <a:pPr algn="just"/>
            <a:endParaRPr lang="es-EC" dirty="0" smtClean="0">
              <a:solidFill>
                <a:schemeClr val="tx1"/>
              </a:solidFill>
            </a:endParaRPr>
          </a:p>
          <a:p>
            <a:pPr marL="176212" algn="just">
              <a:tabLst>
                <a:tab pos="10315575" algn="l"/>
              </a:tabLst>
            </a:pPr>
            <a:endParaRPr lang="es-EC" sz="2000" dirty="0">
              <a:solidFill>
                <a:schemeClr val="tx1"/>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3600" b="1" dirty="0">
              <a:solidFill>
                <a:srgbClr val="00682F"/>
              </a:solidFill>
              <a:effectLst>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3"/>
          <a:srcRect l="142" t="5550" r="-142" b="7764"/>
          <a:stretch/>
        </p:blipFill>
        <p:spPr>
          <a:xfrm>
            <a:off x="1193545" y="1390435"/>
            <a:ext cx="9836315" cy="4794030"/>
          </a:xfrm>
          <a:prstGeom prst="rect">
            <a:avLst/>
          </a:prstGeom>
        </p:spPr>
      </p:pic>
    </p:spTree>
    <p:extLst>
      <p:ext uri="{BB962C8B-B14F-4D97-AF65-F5344CB8AC3E}">
        <p14:creationId xmlns:p14="http://schemas.microsoft.com/office/powerpoint/2010/main" val="230892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39901"/>
            <a:ext cx="11486825" cy="4817899"/>
          </a:xfrm>
        </p:spPr>
        <p:txBody>
          <a:bodyPr>
            <a:noAutofit/>
          </a:bodyPr>
          <a:lstStyle/>
          <a:p>
            <a:pPr algn="just"/>
            <a:endParaRPr lang="es-EC" dirty="0" smtClean="0">
              <a:solidFill>
                <a:schemeClr val="tx1"/>
              </a:solidFill>
            </a:endParaRPr>
          </a:p>
          <a:p>
            <a:pPr marL="176212" algn="just">
              <a:tabLst>
                <a:tab pos="10315575" algn="l"/>
              </a:tabLst>
            </a:pPr>
            <a:endParaRPr lang="es-EC" sz="2000" dirty="0">
              <a:solidFill>
                <a:schemeClr val="tx1"/>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3600" b="1" dirty="0">
              <a:solidFill>
                <a:srgbClr val="00682F"/>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3"/>
          <a:srcRect t="5625" b="5598"/>
          <a:stretch/>
        </p:blipFill>
        <p:spPr>
          <a:xfrm>
            <a:off x="813714" y="951019"/>
            <a:ext cx="10869371" cy="5425190"/>
          </a:xfrm>
          <a:prstGeom prst="rect">
            <a:avLst/>
          </a:prstGeom>
        </p:spPr>
      </p:pic>
    </p:spTree>
    <p:extLst>
      <p:ext uri="{BB962C8B-B14F-4D97-AF65-F5344CB8AC3E}">
        <p14:creationId xmlns:p14="http://schemas.microsoft.com/office/powerpoint/2010/main" val="184113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39901"/>
            <a:ext cx="11486825" cy="4817899"/>
          </a:xfrm>
        </p:spPr>
        <p:txBody>
          <a:bodyPr>
            <a:noAutofit/>
          </a:bodyPr>
          <a:lstStyle/>
          <a:p>
            <a:pPr algn="just"/>
            <a:endParaRPr lang="es-EC" dirty="0" smtClean="0">
              <a:solidFill>
                <a:schemeClr val="tx1"/>
              </a:solidFill>
            </a:endParaRPr>
          </a:p>
          <a:p>
            <a:pPr marL="176212" algn="just">
              <a:tabLst>
                <a:tab pos="10315575" algn="l"/>
              </a:tabLst>
            </a:pPr>
            <a:endParaRPr lang="es-EC" sz="2000" dirty="0">
              <a:solidFill>
                <a:schemeClr val="tx1"/>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3600" b="1" dirty="0">
              <a:solidFill>
                <a:srgbClr val="00682F"/>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3"/>
          <a:srcRect t="5504" b="5957"/>
          <a:stretch/>
        </p:blipFill>
        <p:spPr>
          <a:xfrm>
            <a:off x="722066" y="968803"/>
            <a:ext cx="10736871" cy="5344675"/>
          </a:xfrm>
          <a:prstGeom prst="rect">
            <a:avLst/>
          </a:prstGeom>
        </p:spPr>
      </p:pic>
    </p:spTree>
    <p:extLst>
      <p:ext uri="{BB962C8B-B14F-4D97-AF65-F5344CB8AC3E}">
        <p14:creationId xmlns:p14="http://schemas.microsoft.com/office/powerpoint/2010/main" val="31496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39901"/>
            <a:ext cx="11486825" cy="4817899"/>
          </a:xfrm>
        </p:spPr>
        <p:txBody>
          <a:bodyPr>
            <a:noAutofit/>
          </a:bodyPr>
          <a:lstStyle/>
          <a:p>
            <a:pPr algn="just"/>
            <a:endParaRPr lang="es-EC" dirty="0" smtClean="0">
              <a:solidFill>
                <a:schemeClr val="tx1"/>
              </a:solidFill>
            </a:endParaRPr>
          </a:p>
          <a:p>
            <a:pPr marL="176212" algn="just">
              <a:tabLst>
                <a:tab pos="10315575" algn="l"/>
              </a:tabLst>
            </a:pPr>
            <a:endParaRPr lang="es-EC" sz="2000" dirty="0">
              <a:solidFill>
                <a:schemeClr val="tx1"/>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3600" b="1" dirty="0">
              <a:solidFill>
                <a:srgbClr val="00682F"/>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3"/>
          <a:srcRect t="5004" b="5646"/>
          <a:stretch/>
        </p:blipFill>
        <p:spPr>
          <a:xfrm>
            <a:off x="763496" y="978871"/>
            <a:ext cx="10695441" cy="5372843"/>
          </a:xfrm>
          <a:prstGeom prst="rect">
            <a:avLst/>
          </a:prstGeom>
        </p:spPr>
      </p:pic>
    </p:spTree>
    <p:extLst>
      <p:ext uri="{BB962C8B-B14F-4D97-AF65-F5344CB8AC3E}">
        <p14:creationId xmlns:p14="http://schemas.microsoft.com/office/powerpoint/2010/main" val="3357391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39901"/>
            <a:ext cx="11486825" cy="4817899"/>
          </a:xfrm>
        </p:spPr>
        <p:txBody>
          <a:bodyPr>
            <a:noAutofit/>
          </a:bodyPr>
          <a:lstStyle/>
          <a:p>
            <a:pPr algn="just"/>
            <a:endParaRPr lang="es-EC" dirty="0" smtClean="0">
              <a:solidFill>
                <a:schemeClr val="tx1"/>
              </a:solidFill>
            </a:endParaRPr>
          </a:p>
          <a:p>
            <a:pPr marL="176212" algn="just">
              <a:tabLst>
                <a:tab pos="10315575" algn="l"/>
              </a:tabLst>
            </a:pPr>
            <a:endParaRPr lang="es-EC" sz="2000" dirty="0">
              <a:solidFill>
                <a:schemeClr val="tx1"/>
              </a:solidFill>
            </a:endParaRPr>
          </a:p>
          <a:p>
            <a:pPr lvl="0" algn="just">
              <a:tabLst>
                <a:tab pos="10315575" algn="l"/>
              </a:tabLst>
            </a:pP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20">
            <a:extLst>
              <a:ext uri="{FF2B5EF4-FFF2-40B4-BE49-F238E27FC236}">
                <a16:creationId xmlns:a16="http://schemas.microsoft.com/office/drawing/2014/main" xmlns="" id="{F4C9003B-3BE9-4EFD-B000-FAFE9357CBBC}"/>
              </a:ext>
            </a:extLst>
          </p:cNvPr>
          <p:cNvCxnSpPr>
            <a:cxnSpLocks/>
          </p:cNvCxnSpPr>
          <p:nvPr/>
        </p:nvCxnSpPr>
        <p:spPr>
          <a:xfrm>
            <a:off x="2838080" y="761383"/>
            <a:ext cx="8620857"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cxnSp>
        <p:nvCxnSpPr>
          <p:cNvPr id="26" name="Conector recto 8">
            <a:extLst>
              <a:ext uri="{FF2B5EF4-FFF2-40B4-BE49-F238E27FC236}">
                <a16:creationId xmlns:a16="http://schemas.microsoft.com/office/drawing/2014/main" xmlns="" id="{FDDFE396-1250-454F-B5FE-D3F37D3C1595}"/>
              </a:ext>
            </a:extLst>
          </p:cNvPr>
          <p:cNvCxnSpPr>
            <a:cxnSpLocks/>
          </p:cNvCxnSpPr>
          <p:nvPr/>
        </p:nvCxnSpPr>
        <p:spPr>
          <a:xfrm>
            <a:off x="2903417" y="822413"/>
            <a:ext cx="8558149"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21" name="Título 18">
            <a:extLst>
              <a:ext uri="{FF2B5EF4-FFF2-40B4-BE49-F238E27FC236}">
                <a16:creationId xmlns:a16="http://schemas.microsoft.com/office/drawing/2014/main" xmlns="" id="{57142B39-176F-49FE-8528-9977F70ED674}"/>
              </a:ext>
            </a:extLst>
          </p:cNvPr>
          <p:cNvSpPr txBox="1">
            <a:spLocks/>
          </p:cNvSpPr>
          <p:nvPr/>
        </p:nvSpPr>
        <p:spPr>
          <a:xfrm>
            <a:off x="1339516" y="571748"/>
            <a:ext cx="10515600" cy="9810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3600" b="1" dirty="0">
              <a:solidFill>
                <a:srgbClr val="00682F"/>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3"/>
          <a:srcRect t="5071" b="5692"/>
          <a:stretch/>
        </p:blipFill>
        <p:spPr>
          <a:xfrm>
            <a:off x="814213" y="899865"/>
            <a:ext cx="10594980" cy="5315689"/>
          </a:xfrm>
          <a:prstGeom prst="rect">
            <a:avLst/>
          </a:prstGeom>
        </p:spPr>
      </p:pic>
    </p:spTree>
    <p:extLst>
      <p:ext uri="{BB962C8B-B14F-4D97-AF65-F5344CB8AC3E}">
        <p14:creationId xmlns:p14="http://schemas.microsoft.com/office/powerpoint/2010/main" val="215295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TotalTime>
  <Words>690</Words>
  <Application>Microsoft Office PowerPoint</Application>
  <PresentationFormat>Panorámica</PresentationFormat>
  <Paragraphs>77</Paragraphs>
  <Slides>11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Arevalo</dc:creator>
  <cp:keywords>C_Unrestricted</cp:keywords>
  <cp:lastModifiedBy>Usuario</cp:lastModifiedBy>
  <cp:revision>590</cp:revision>
  <dcterms:created xsi:type="dcterms:W3CDTF">2017-04-26T17:31:47Z</dcterms:created>
  <dcterms:modified xsi:type="dcterms:W3CDTF">2019-01-30T11:00:27Z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Unrestricted</vt:lpwstr>
  </property>
</Properties>
</file>