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7" r:id="rId2"/>
    <p:sldId id="341" r:id="rId3"/>
    <p:sldId id="259" r:id="rId4"/>
    <p:sldId id="340" r:id="rId5"/>
    <p:sldId id="260" r:id="rId6"/>
    <p:sldId id="261" r:id="rId7"/>
    <p:sldId id="343" r:id="rId8"/>
    <p:sldId id="342" r:id="rId9"/>
    <p:sldId id="312" r:id="rId10"/>
    <p:sldId id="345" r:id="rId11"/>
    <p:sldId id="346" r:id="rId12"/>
    <p:sldId id="262" r:id="rId13"/>
    <p:sldId id="299" r:id="rId14"/>
    <p:sldId id="265" r:id="rId15"/>
    <p:sldId id="347" r:id="rId16"/>
    <p:sldId id="293" r:id="rId17"/>
    <p:sldId id="314" r:id="rId18"/>
    <p:sldId id="349" r:id="rId19"/>
    <p:sldId id="294" r:id="rId20"/>
    <p:sldId id="319" r:id="rId21"/>
    <p:sldId id="351" r:id="rId22"/>
    <p:sldId id="352" r:id="rId23"/>
    <p:sldId id="353" r:id="rId24"/>
    <p:sldId id="354" r:id="rId25"/>
    <p:sldId id="355" r:id="rId26"/>
    <p:sldId id="316" r:id="rId27"/>
    <p:sldId id="356" r:id="rId28"/>
    <p:sldId id="357" r:id="rId29"/>
    <p:sldId id="358" r:id="rId30"/>
    <p:sldId id="359" r:id="rId31"/>
    <p:sldId id="360" r:id="rId32"/>
    <p:sldId id="315" r:id="rId33"/>
    <p:sldId id="337" r:id="rId34"/>
    <p:sldId id="363" r:id="rId35"/>
    <p:sldId id="361" r:id="rId36"/>
    <p:sldId id="362" r:id="rId37"/>
    <p:sldId id="364" r:id="rId38"/>
    <p:sldId id="365" r:id="rId39"/>
    <p:sldId id="288" r:id="rId40"/>
    <p:sldId id="338" r:id="rId41"/>
    <p:sldId id="289" r:id="rId42"/>
    <p:sldId id="339" r:id="rId43"/>
    <p:sldId id="292" r:id="rId4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9" autoAdjust="0"/>
    <p:restoredTop sz="94660"/>
  </p:normalViewPr>
  <p:slideViewPr>
    <p:cSldViewPr>
      <p:cViewPr varScale="1">
        <p:scale>
          <a:sx n="70" d="100"/>
          <a:sy n="70" d="100"/>
        </p:scale>
        <p:origin x="-143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1" Type="http://schemas.openxmlformats.org/officeDocument/2006/relationships/image" Target="../media/image11.jpg"/></Relationships>
</file>

<file path=ppt/diagrams/_rels/drawing1.xml.rels><?xml version="1.0" encoding="UTF-8" standalone="yes"?>
<Relationships xmlns="http://schemas.openxmlformats.org/package/2006/relationships"><Relationship Id="rId1" Type="http://schemas.openxmlformats.org/officeDocument/2006/relationships/image" Target="../media/image11.jpg"/></Relationships>
</file>

<file path=ppt/diagrams/colors1.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FEC93F-BBE6-4CC9-8EFA-EABF0F88E552}" type="doc">
      <dgm:prSet loTypeId="urn:microsoft.com/office/officeart/2005/8/layout/vList3#2" loCatId="list" qsTypeId="urn:microsoft.com/office/officeart/2005/8/quickstyle/simple1" qsCatId="simple" csTypeId="urn:microsoft.com/office/officeart/2005/8/colors/colorful1#6" csCatId="colorful" phldr="1"/>
      <dgm:spPr/>
      <dgm:t>
        <a:bodyPr/>
        <a:lstStyle/>
        <a:p>
          <a:endParaRPr lang="es-EC"/>
        </a:p>
      </dgm:t>
    </dgm:pt>
    <dgm:pt modelId="{EDF2C71D-E925-4BA6-8C97-306DBD4B6138}">
      <dgm:prSet custT="1"/>
      <dgm:spPr/>
      <dgm:t>
        <a:bodyPr/>
        <a:lstStyle/>
        <a:p>
          <a:pPr algn="just"/>
          <a:r>
            <a:rPr lang="es-EC" sz="1600" dirty="0"/>
            <a:t>El problema principal es la ausencia de evaluación de balance social con sus asociados, influye en la fidelidad con la institución y desempeño organizacional de las COAC del Segmento 3 del Cantón Rumiñahui, una limitada evaluación de la gestión en las cooperativas ha puesto de manifiesto la falta de integralidad en las políticas trazadas, al responder únicamente a la actividad económico-productiva.</a:t>
          </a:r>
          <a:endParaRPr lang="es-EC" sz="1600" dirty="0">
            <a:solidFill>
              <a:schemeClr val="tx1"/>
            </a:solidFill>
          </a:endParaRPr>
        </a:p>
      </dgm:t>
    </dgm:pt>
    <dgm:pt modelId="{5499966A-E223-4790-BE48-09D3BD05A0AD}" type="parTrans" cxnId="{5AAC455D-A8DB-4FE0-80A9-38DF17EFFF9A}">
      <dgm:prSet/>
      <dgm:spPr/>
      <dgm:t>
        <a:bodyPr/>
        <a:lstStyle/>
        <a:p>
          <a:endParaRPr lang="es-EC"/>
        </a:p>
      </dgm:t>
    </dgm:pt>
    <dgm:pt modelId="{FC7EC2A1-ED8D-4EA2-A81C-720D9C461441}" type="sibTrans" cxnId="{5AAC455D-A8DB-4FE0-80A9-38DF17EFFF9A}">
      <dgm:prSet/>
      <dgm:spPr/>
      <dgm:t>
        <a:bodyPr/>
        <a:lstStyle/>
        <a:p>
          <a:endParaRPr lang="es-EC"/>
        </a:p>
      </dgm:t>
    </dgm:pt>
    <dgm:pt modelId="{D6D062C4-3838-4243-BA66-571F5B483976}" type="pres">
      <dgm:prSet presAssocID="{79FEC93F-BBE6-4CC9-8EFA-EABF0F88E552}" presName="linearFlow" presStyleCnt="0">
        <dgm:presLayoutVars>
          <dgm:dir/>
          <dgm:resizeHandles val="exact"/>
        </dgm:presLayoutVars>
      </dgm:prSet>
      <dgm:spPr/>
      <dgm:t>
        <a:bodyPr/>
        <a:lstStyle/>
        <a:p>
          <a:endParaRPr lang="es-EC"/>
        </a:p>
      </dgm:t>
    </dgm:pt>
    <dgm:pt modelId="{81E30672-EB0D-45A7-AE2D-F723A777FC1D}" type="pres">
      <dgm:prSet presAssocID="{EDF2C71D-E925-4BA6-8C97-306DBD4B6138}" presName="composite" presStyleCnt="0"/>
      <dgm:spPr/>
    </dgm:pt>
    <dgm:pt modelId="{3167CE41-F190-411E-9306-9405049E4D6A}" type="pres">
      <dgm:prSet presAssocID="{EDF2C71D-E925-4BA6-8C97-306DBD4B6138}"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3408081-106D-4A12-B45C-4EEABBDE6193}" type="pres">
      <dgm:prSet presAssocID="{EDF2C71D-E925-4BA6-8C97-306DBD4B6138}" presName="txShp" presStyleLbl="node1" presStyleIdx="0" presStyleCnt="1" custScaleX="115518" custScaleY="144220" custLinFactY="1704" custLinFactNeighborX="-6208" custLinFactNeighborY="100000">
        <dgm:presLayoutVars>
          <dgm:bulletEnabled val="1"/>
        </dgm:presLayoutVars>
      </dgm:prSet>
      <dgm:spPr/>
      <dgm:t>
        <a:bodyPr/>
        <a:lstStyle/>
        <a:p>
          <a:endParaRPr lang="es-EC"/>
        </a:p>
      </dgm:t>
    </dgm:pt>
  </dgm:ptLst>
  <dgm:cxnLst>
    <dgm:cxn modelId="{31BAA814-C89D-4673-AE07-37CD4F13ABF5}" type="presOf" srcId="{EDF2C71D-E925-4BA6-8C97-306DBD4B6138}" destId="{F3408081-106D-4A12-B45C-4EEABBDE6193}" srcOrd="0" destOrd="0" presId="urn:microsoft.com/office/officeart/2005/8/layout/vList3#2"/>
    <dgm:cxn modelId="{12D4AC84-E4E3-46AE-B277-890E8C949233}" type="presOf" srcId="{79FEC93F-BBE6-4CC9-8EFA-EABF0F88E552}" destId="{D6D062C4-3838-4243-BA66-571F5B483976}" srcOrd="0" destOrd="0" presId="urn:microsoft.com/office/officeart/2005/8/layout/vList3#2"/>
    <dgm:cxn modelId="{5AAC455D-A8DB-4FE0-80A9-38DF17EFFF9A}" srcId="{79FEC93F-BBE6-4CC9-8EFA-EABF0F88E552}" destId="{EDF2C71D-E925-4BA6-8C97-306DBD4B6138}" srcOrd="0" destOrd="0" parTransId="{5499966A-E223-4790-BE48-09D3BD05A0AD}" sibTransId="{FC7EC2A1-ED8D-4EA2-A81C-720D9C461441}"/>
    <dgm:cxn modelId="{40391039-164C-4B86-8C47-DEF4CE7A3644}" type="presParOf" srcId="{D6D062C4-3838-4243-BA66-571F5B483976}" destId="{81E30672-EB0D-45A7-AE2D-F723A777FC1D}" srcOrd="0" destOrd="0" presId="urn:microsoft.com/office/officeart/2005/8/layout/vList3#2"/>
    <dgm:cxn modelId="{7ED995D0-375D-4386-97B2-3AA422BF9DCD}" type="presParOf" srcId="{81E30672-EB0D-45A7-AE2D-F723A777FC1D}" destId="{3167CE41-F190-411E-9306-9405049E4D6A}" srcOrd="0" destOrd="0" presId="urn:microsoft.com/office/officeart/2005/8/layout/vList3#2"/>
    <dgm:cxn modelId="{6B6D4FCF-08EC-448B-AAE6-D1FEC86CFD34}" type="presParOf" srcId="{81E30672-EB0D-45A7-AE2D-F723A777FC1D}" destId="{F3408081-106D-4A12-B45C-4EEABBDE6193}"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9CC522F-4C22-4FC8-8894-95AAB7F730E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6302AD1F-9230-4436-B2E7-9077A9D4B7F3}">
      <dgm:prSet custT="1">
        <dgm:style>
          <a:lnRef idx="1">
            <a:schemeClr val="accent3"/>
          </a:lnRef>
          <a:fillRef idx="2">
            <a:schemeClr val="accent3"/>
          </a:fillRef>
          <a:effectRef idx="1">
            <a:schemeClr val="accent3"/>
          </a:effectRef>
          <a:fontRef idx="minor">
            <a:schemeClr val="dk1"/>
          </a:fontRef>
        </dgm:style>
      </dgm:prSet>
      <dgm:spPr/>
      <dgm:t>
        <a:bodyPr/>
        <a:lstStyle/>
        <a:p>
          <a:r>
            <a:rPr lang="es-ES" sz="1400" dirty="0"/>
            <a:t>El sistema de información es viable para la mayoría de colaboradores sin embargo existe un mínimo porcentaje que no le  parece beneficioso por lo tanto esto debe contrarrestarse con el análisis del balance social. En cuanto al sistema de información los usuarios del COAC San Juan de Cotogchoa consideran que es adecuado el sistema que poseen permitiendo realizar sus actividades laborales con normalidad.</a:t>
          </a:r>
        </a:p>
      </dgm:t>
    </dgm:pt>
    <dgm:pt modelId="{155D85E2-D4C4-4CA0-A353-AC78FD4015E8}" type="parTrans" cxnId="{7963F455-14EC-493F-BA96-8EB8F5FC234F}">
      <dgm:prSet/>
      <dgm:spPr/>
      <dgm:t>
        <a:bodyPr/>
        <a:lstStyle/>
        <a:p>
          <a:endParaRPr lang="es-ES"/>
        </a:p>
      </dgm:t>
    </dgm:pt>
    <dgm:pt modelId="{B1949599-FB52-488B-B114-6AE41B8EF5EE}" type="sibTrans" cxnId="{7963F455-14EC-493F-BA96-8EB8F5FC234F}">
      <dgm:prSet/>
      <dgm:spPr/>
      <dgm:t>
        <a:bodyPr/>
        <a:lstStyle/>
        <a:p>
          <a:endParaRPr lang="es-ES"/>
        </a:p>
      </dgm:t>
    </dgm:pt>
    <dgm:pt modelId="{75A0278F-6303-4A44-A074-3A3902C604F2}">
      <dgm:prSet custT="1">
        <dgm:style>
          <a:lnRef idx="1">
            <a:schemeClr val="accent4"/>
          </a:lnRef>
          <a:fillRef idx="2">
            <a:schemeClr val="accent4"/>
          </a:fillRef>
          <a:effectRef idx="1">
            <a:schemeClr val="accent4"/>
          </a:effectRef>
          <a:fontRef idx="minor">
            <a:schemeClr val="dk1"/>
          </a:fontRef>
        </dgm:style>
      </dgm:prSet>
      <dgm:spPr/>
      <dgm:t>
        <a:bodyPr/>
        <a:lstStyle/>
        <a:p>
          <a:r>
            <a:rPr lang="es-ES" sz="1400" dirty="0"/>
            <a:t>Se tiene un aceptable porcentaje de aceptación en lo referente a la gestión tanto de recursos humanos como financieros en la Cooperativa Juan de Salinas, dicha información se contrarresta con los datos del balance social.</a:t>
          </a:r>
        </a:p>
      </dgm:t>
    </dgm:pt>
    <dgm:pt modelId="{E04E183C-2558-4724-B67D-EC6204EE9F1D}" type="parTrans" cxnId="{885B265E-DF52-4451-8E33-525F0404B744}">
      <dgm:prSet/>
      <dgm:spPr/>
      <dgm:t>
        <a:bodyPr/>
        <a:lstStyle/>
        <a:p>
          <a:endParaRPr lang="es-ES"/>
        </a:p>
      </dgm:t>
    </dgm:pt>
    <dgm:pt modelId="{CFE92CD5-9356-4D0E-8C67-13C960B015B1}" type="sibTrans" cxnId="{885B265E-DF52-4451-8E33-525F0404B744}">
      <dgm:prSet/>
      <dgm:spPr/>
      <dgm:t>
        <a:bodyPr/>
        <a:lstStyle/>
        <a:p>
          <a:endParaRPr lang="es-ES"/>
        </a:p>
      </dgm:t>
    </dgm:pt>
    <dgm:pt modelId="{67A71CC0-1A3C-4E51-AADF-912DE365154E}">
      <dgm:prSet custT="1">
        <dgm:style>
          <a:lnRef idx="1">
            <a:schemeClr val="accent5"/>
          </a:lnRef>
          <a:fillRef idx="2">
            <a:schemeClr val="accent5"/>
          </a:fillRef>
          <a:effectRef idx="1">
            <a:schemeClr val="accent5"/>
          </a:effectRef>
          <a:fontRef idx="minor">
            <a:schemeClr val="dk1"/>
          </a:fontRef>
        </dgm:style>
      </dgm:prSet>
      <dgm:spPr/>
      <dgm:t>
        <a:bodyPr/>
        <a:lstStyle/>
        <a:p>
          <a:r>
            <a:rPr lang="es-ES" sz="1400" dirty="0"/>
            <a:t>Al referirse en la importancia de la gestión de recursos humanos y financiera de las cooperativas de este segmento se puede apreciar que son gestionadas con la misma rigurosidad.</a:t>
          </a:r>
        </a:p>
      </dgm:t>
    </dgm:pt>
    <dgm:pt modelId="{B9D22313-5D1F-4377-B41B-F35052469DC0}" type="parTrans" cxnId="{3097A764-DEF4-4819-9F70-F92EA4BFDD75}">
      <dgm:prSet/>
      <dgm:spPr/>
      <dgm:t>
        <a:bodyPr/>
        <a:lstStyle/>
        <a:p>
          <a:endParaRPr lang="es-ES"/>
        </a:p>
      </dgm:t>
    </dgm:pt>
    <dgm:pt modelId="{828B1F2A-383B-4D21-8F8B-72B4A62FECA9}" type="sibTrans" cxnId="{3097A764-DEF4-4819-9F70-F92EA4BFDD75}">
      <dgm:prSet/>
      <dgm:spPr/>
      <dgm:t>
        <a:bodyPr/>
        <a:lstStyle/>
        <a:p>
          <a:endParaRPr lang="es-ES"/>
        </a:p>
      </dgm:t>
    </dgm:pt>
    <dgm:pt modelId="{C93B907D-DF95-4660-AD8A-51E359E0CFAE}">
      <dgm:prSet custT="1">
        <dgm:style>
          <a:lnRef idx="1">
            <a:schemeClr val="accent3"/>
          </a:lnRef>
          <a:fillRef idx="2">
            <a:schemeClr val="accent3"/>
          </a:fillRef>
          <a:effectRef idx="1">
            <a:schemeClr val="accent3"/>
          </a:effectRef>
          <a:fontRef idx="minor">
            <a:schemeClr val="dk1"/>
          </a:fontRef>
        </dgm:style>
      </dgm:prSet>
      <dgm:spPr/>
      <dgm:t>
        <a:bodyPr/>
        <a:lstStyle/>
        <a:p>
          <a:r>
            <a:rPr lang="es-EC" sz="1400" dirty="0"/>
            <a:t>Para un atractivo porcentaje de los colaboradores de la COAC San Juan de Cotogchoa se realiza un análisis cuando se ha incurrido en exceso de costos sociales esto permite llevar un control para evitar problemas financieros futuros.</a:t>
          </a:r>
          <a:endParaRPr lang="es-ES" sz="1400" dirty="0"/>
        </a:p>
      </dgm:t>
    </dgm:pt>
    <dgm:pt modelId="{F34A231B-CFAE-49DA-8753-EA927C415BB7}" type="parTrans" cxnId="{6A8FFA73-5303-4A78-BF54-803593195D05}">
      <dgm:prSet/>
      <dgm:spPr/>
      <dgm:t>
        <a:bodyPr/>
        <a:lstStyle/>
        <a:p>
          <a:endParaRPr lang="es-ES"/>
        </a:p>
      </dgm:t>
    </dgm:pt>
    <dgm:pt modelId="{5A9A4BFF-8BF6-410A-B726-D2A02982A378}" type="sibTrans" cxnId="{6A8FFA73-5303-4A78-BF54-803593195D05}">
      <dgm:prSet/>
      <dgm:spPr/>
      <dgm:t>
        <a:bodyPr/>
        <a:lstStyle/>
        <a:p>
          <a:endParaRPr lang="es-ES"/>
        </a:p>
      </dgm:t>
    </dgm:pt>
    <dgm:pt modelId="{3FC533EC-8649-4400-B0F2-931AD65EE6CD}" type="pres">
      <dgm:prSet presAssocID="{69CC522F-4C22-4FC8-8894-95AAB7F730ED}" presName="diagram" presStyleCnt="0">
        <dgm:presLayoutVars>
          <dgm:dir/>
          <dgm:resizeHandles val="exact"/>
        </dgm:presLayoutVars>
      </dgm:prSet>
      <dgm:spPr/>
      <dgm:t>
        <a:bodyPr/>
        <a:lstStyle/>
        <a:p>
          <a:endParaRPr lang="es-EC"/>
        </a:p>
      </dgm:t>
    </dgm:pt>
    <dgm:pt modelId="{E9B77739-5E33-44B6-9E26-BD7C2B4F7F6B}" type="pres">
      <dgm:prSet presAssocID="{6302AD1F-9230-4436-B2E7-9077A9D4B7F3}" presName="node" presStyleLbl="node1" presStyleIdx="0" presStyleCnt="4">
        <dgm:presLayoutVars>
          <dgm:bulletEnabled val="1"/>
        </dgm:presLayoutVars>
      </dgm:prSet>
      <dgm:spPr/>
      <dgm:t>
        <a:bodyPr/>
        <a:lstStyle/>
        <a:p>
          <a:endParaRPr lang="es-EC"/>
        </a:p>
      </dgm:t>
    </dgm:pt>
    <dgm:pt modelId="{9F063830-F5C1-4334-A415-29534FBFE794}" type="pres">
      <dgm:prSet presAssocID="{B1949599-FB52-488B-B114-6AE41B8EF5EE}" presName="sibTrans" presStyleCnt="0"/>
      <dgm:spPr/>
    </dgm:pt>
    <dgm:pt modelId="{D6D9E36F-B53F-40A3-BBB6-580C3BFF4396}" type="pres">
      <dgm:prSet presAssocID="{75A0278F-6303-4A44-A074-3A3902C604F2}" presName="node" presStyleLbl="node1" presStyleIdx="1" presStyleCnt="4">
        <dgm:presLayoutVars>
          <dgm:bulletEnabled val="1"/>
        </dgm:presLayoutVars>
      </dgm:prSet>
      <dgm:spPr/>
      <dgm:t>
        <a:bodyPr/>
        <a:lstStyle/>
        <a:p>
          <a:endParaRPr lang="es-EC"/>
        </a:p>
      </dgm:t>
    </dgm:pt>
    <dgm:pt modelId="{ADDE6202-90CB-4ACE-826F-354E7D798BBE}" type="pres">
      <dgm:prSet presAssocID="{CFE92CD5-9356-4D0E-8C67-13C960B015B1}" presName="sibTrans" presStyleCnt="0"/>
      <dgm:spPr/>
    </dgm:pt>
    <dgm:pt modelId="{6C47D57A-1150-4FCD-9199-8DA9920F3DEB}" type="pres">
      <dgm:prSet presAssocID="{67A71CC0-1A3C-4E51-AADF-912DE365154E}" presName="node" presStyleLbl="node1" presStyleIdx="2" presStyleCnt="4">
        <dgm:presLayoutVars>
          <dgm:bulletEnabled val="1"/>
        </dgm:presLayoutVars>
      </dgm:prSet>
      <dgm:spPr/>
      <dgm:t>
        <a:bodyPr/>
        <a:lstStyle/>
        <a:p>
          <a:endParaRPr lang="es-EC"/>
        </a:p>
      </dgm:t>
    </dgm:pt>
    <dgm:pt modelId="{9515AFFD-76B6-4BF7-9879-90B26BD5B1C0}" type="pres">
      <dgm:prSet presAssocID="{828B1F2A-383B-4D21-8F8B-72B4A62FECA9}" presName="sibTrans" presStyleCnt="0"/>
      <dgm:spPr/>
    </dgm:pt>
    <dgm:pt modelId="{DA0CF5C9-AD0D-4A1A-80B5-30639A4382B1}" type="pres">
      <dgm:prSet presAssocID="{C93B907D-DF95-4660-AD8A-51E359E0CFAE}" presName="node" presStyleLbl="node1" presStyleIdx="3" presStyleCnt="4">
        <dgm:presLayoutVars>
          <dgm:bulletEnabled val="1"/>
        </dgm:presLayoutVars>
      </dgm:prSet>
      <dgm:spPr/>
      <dgm:t>
        <a:bodyPr/>
        <a:lstStyle/>
        <a:p>
          <a:endParaRPr lang="es-EC"/>
        </a:p>
      </dgm:t>
    </dgm:pt>
  </dgm:ptLst>
  <dgm:cxnLst>
    <dgm:cxn modelId="{07295309-BE8F-47FD-A823-AD7B35599FF6}" type="presOf" srcId="{C93B907D-DF95-4660-AD8A-51E359E0CFAE}" destId="{DA0CF5C9-AD0D-4A1A-80B5-30639A4382B1}" srcOrd="0" destOrd="0" presId="urn:microsoft.com/office/officeart/2005/8/layout/default"/>
    <dgm:cxn modelId="{6A8FFA73-5303-4A78-BF54-803593195D05}" srcId="{69CC522F-4C22-4FC8-8894-95AAB7F730ED}" destId="{C93B907D-DF95-4660-AD8A-51E359E0CFAE}" srcOrd="3" destOrd="0" parTransId="{F34A231B-CFAE-49DA-8753-EA927C415BB7}" sibTransId="{5A9A4BFF-8BF6-410A-B726-D2A02982A378}"/>
    <dgm:cxn modelId="{3F310638-851D-400D-8004-569B4843F23C}" type="presOf" srcId="{69CC522F-4C22-4FC8-8894-95AAB7F730ED}" destId="{3FC533EC-8649-4400-B0F2-931AD65EE6CD}" srcOrd="0" destOrd="0" presId="urn:microsoft.com/office/officeart/2005/8/layout/default"/>
    <dgm:cxn modelId="{6EDE89E8-92C0-4388-9999-61EC2B8DA05E}" type="presOf" srcId="{75A0278F-6303-4A44-A074-3A3902C604F2}" destId="{D6D9E36F-B53F-40A3-BBB6-580C3BFF4396}" srcOrd="0" destOrd="0" presId="urn:microsoft.com/office/officeart/2005/8/layout/default"/>
    <dgm:cxn modelId="{7963F455-14EC-493F-BA96-8EB8F5FC234F}" srcId="{69CC522F-4C22-4FC8-8894-95AAB7F730ED}" destId="{6302AD1F-9230-4436-B2E7-9077A9D4B7F3}" srcOrd="0" destOrd="0" parTransId="{155D85E2-D4C4-4CA0-A353-AC78FD4015E8}" sibTransId="{B1949599-FB52-488B-B114-6AE41B8EF5EE}"/>
    <dgm:cxn modelId="{1FDB7A4F-A0D6-4563-A0C2-082B250BBD5B}" type="presOf" srcId="{6302AD1F-9230-4436-B2E7-9077A9D4B7F3}" destId="{E9B77739-5E33-44B6-9E26-BD7C2B4F7F6B}" srcOrd="0" destOrd="0" presId="urn:microsoft.com/office/officeart/2005/8/layout/default"/>
    <dgm:cxn modelId="{075D751F-B201-4C70-9849-0FAA94E0E283}" type="presOf" srcId="{67A71CC0-1A3C-4E51-AADF-912DE365154E}" destId="{6C47D57A-1150-4FCD-9199-8DA9920F3DEB}" srcOrd="0" destOrd="0" presId="urn:microsoft.com/office/officeart/2005/8/layout/default"/>
    <dgm:cxn modelId="{885B265E-DF52-4451-8E33-525F0404B744}" srcId="{69CC522F-4C22-4FC8-8894-95AAB7F730ED}" destId="{75A0278F-6303-4A44-A074-3A3902C604F2}" srcOrd="1" destOrd="0" parTransId="{E04E183C-2558-4724-B67D-EC6204EE9F1D}" sibTransId="{CFE92CD5-9356-4D0E-8C67-13C960B015B1}"/>
    <dgm:cxn modelId="{3097A764-DEF4-4819-9F70-F92EA4BFDD75}" srcId="{69CC522F-4C22-4FC8-8894-95AAB7F730ED}" destId="{67A71CC0-1A3C-4E51-AADF-912DE365154E}" srcOrd="2" destOrd="0" parTransId="{B9D22313-5D1F-4377-B41B-F35052469DC0}" sibTransId="{828B1F2A-383B-4D21-8F8B-72B4A62FECA9}"/>
    <dgm:cxn modelId="{D4B24A47-7904-4D04-B04C-3DB998E23EB4}" type="presParOf" srcId="{3FC533EC-8649-4400-B0F2-931AD65EE6CD}" destId="{E9B77739-5E33-44B6-9E26-BD7C2B4F7F6B}" srcOrd="0" destOrd="0" presId="urn:microsoft.com/office/officeart/2005/8/layout/default"/>
    <dgm:cxn modelId="{D9AD3C28-1811-4D0A-A69E-F6C7234A13B0}" type="presParOf" srcId="{3FC533EC-8649-4400-B0F2-931AD65EE6CD}" destId="{9F063830-F5C1-4334-A415-29534FBFE794}" srcOrd="1" destOrd="0" presId="urn:microsoft.com/office/officeart/2005/8/layout/default"/>
    <dgm:cxn modelId="{92BF83F0-993D-41E2-B6EF-0D168529D5B2}" type="presParOf" srcId="{3FC533EC-8649-4400-B0F2-931AD65EE6CD}" destId="{D6D9E36F-B53F-40A3-BBB6-580C3BFF4396}" srcOrd="2" destOrd="0" presId="urn:microsoft.com/office/officeart/2005/8/layout/default"/>
    <dgm:cxn modelId="{39DC98F6-04A8-4EB4-B306-499BC9269FC9}" type="presParOf" srcId="{3FC533EC-8649-4400-B0F2-931AD65EE6CD}" destId="{ADDE6202-90CB-4ACE-826F-354E7D798BBE}" srcOrd="3" destOrd="0" presId="urn:microsoft.com/office/officeart/2005/8/layout/default"/>
    <dgm:cxn modelId="{681A029A-4661-4970-8E11-6D32E592684F}" type="presParOf" srcId="{3FC533EC-8649-4400-B0F2-931AD65EE6CD}" destId="{6C47D57A-1150-4FCD-9199-8DA9920F3DEB}" srcOrd="4" destOrd="0" presId="urn:microsoft.com/office/officeart/2005/8/layout/default"/>
    <dgm:cxn modelId="{BED27FD0-D96F-4A8F-8FE7-FB5929D80193}" type="presParOf" srcId="{3FC533EC-8649-4400-B0F2-931AD65EE6CD}" destId="{9515AFFD-76B6-4BF7-9879-90B26BD5B1C0}" srcOrd="5" destOrd="0" presId="urn:microsoft.com/office/officeart/2005/8/layout/default"/>
    <dgm:cxn modelId="{BEB36547-A36B-4C44-BDB1-37288D10E1EC}" type="presParOf" srcId="{3FC533EC-8649-4400-B0F2-931AD65EE6CD}" destId="{DA0CF5C9-AD0D-4A1A-80B5-30639A4382B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7451F01-5E1F-4138-954B-6C59A58F45CD}"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s-ES"/>
        </a:p>
      </dgm:t>
    </dgm:pt>
    <dgm:pt modelId="{DF45F8A4-8772-4346-908B-43813B3E22C5}">
      <dgm:prSet phldrT="[Texto]" custT="1"/>
      <dgm:spPr/>
      <dgm:t>
        <a:bodyPr/>
        <a:lstStyle/>
        <a:p>
          <a:r>
            <a:rPr lang="es-EC" sz="1050" dirty="0"/>
            <a:t>De cuantas cooperativas usted es socio (PRINCIPIO 1)</a:t>
          </a:r>
          <a:endParaRPr lang="es-ES" sz="1050" dirty="0"/>
        </a:p>
      </dgm:t>
    </dgm:pt>
    <dgm:pt modelId="{34C99BE5-E52F-419D-9352-21C0AC3F4A14}" type="parTrans" cxnId="{097A1C78-DC7B-41CF-B65E-65189BEC4402}">
      <dgm:prSet/>
      <dgm:spPr/>
      <dgm:t>
        <a:bodyPr/>
        <a:lstStyle/>
        <a:p>
          <a:endParaRPr lang="es-ES"/>
        </a:p>
      </dgm:t>
    </dgm:pt>
    <dgm:pt modelId="{27DEC919-4E21-4995-9F9E-F930CC1BA97F}" type="sibTrans" cxnId="{097A1C78-DC7B-41CF-B65E-65189BEC4402}">
      <dgm:prSet/>
      <dgm:spPr/>
      <dgm:t>
        <a:bodyPr/>
        <a:lstStyle/>
        <a:p>
          <a:endParaRPr lang="es-ES"/>
        </a:p>
      </dgm:t>
    </dgm:pt>
    <dgm:pt modelId="{EC2D2265-59A0-4E4A-9F7B-B08A4B1A43C8}">
      <dgm:prSet phldrT="[Texto]" custT="1"/>
      <dgm:spPr/>
      <dgm:t>
        <a:bodyPr/>
        <a:lstStyle/>
        <a:p>
          <a:pPr algn="ctr"/>
          <a:r>
            <a:rPr lang="es-ES" sz="1050" dirty="0"/>
            <a:t>¿Usted,  se considera participe de uno o más de las siguientes indicadores sociales?</a:t>
          </a:r>
        </a:p>
        <a:p>
          <a:pPr algn="ctr"/>
          <a:r>
            <a:rPr lang="es-ES" sz="1050" dirty="0"/>
            <a:t>(PRINCIPIO 2)</a:t>
          </a:r>
        </a:p>
      </dgm:t>
    </dgm:pt>
    <dgm:pt modelId="{BBC63D12-63F9-4555-8B62-E69E3D339771}" type="parTrans" cxnId="{168C6A73-07AF-4C98-96AF-BDABBA3007CF}">
      <dgm:prSet/>
      <dgm:spPr/>
      <dgm:t>
        <a:bodyPr/>
        <a:lstStyle/>
        <a:p>
          <a:endParaRPr lang="es-ES"/>
        </a:p>
      </dgm:t>
    </dgm:pt>
    <dgm:pt modelId="{A6D7A7DA-194E-4378-BE69-D2889C9F4653}" type="sibTrans" cxnId="{168C6A73-07AF-4C98-96AF-BDABBA3007CF}">
      <dgm:prSet/>
      <dgm:spPr/>
      <dgm:t>
        <a:bodyPr/>
        <a:lstStyle/>
        <a:p>
          <a:endParaRPr lang="es-ES"/>
        </a:p>
      </dgm:t>
    </dgm:pt>
    <dgm:pt modelId="{0B7EFC26-2DD8-43CA-B5D6-88A31E271CF4}">
      <dgm:prSet phldrT="[Texto]" custT="1"/>
      <dgm:spPr/>
      <dgm:t>
        <a:bodyPr/>
        <a:lstStyle/>
        <a:p>
          <a:endParaRPr lang="es-ES" sz="1050" dirty="0"/>
        </a:p>
        <a:p>
          <a:r>
            <a:rPr lang="es-EC" sz="1050" dirty="0"/>
            <a:t>¿Qué importancia tiene su voto en una asamblea general de socios</a:t>
          </a:r>
        </a:p>
        <a:p>
          <a:r>
            <a:rPr lang="es-ES" sz="1050" dirty="0"/>
            <a:t>(PRINCIPIO 2)</a:t>
          </a:r>
        </a:p>
      </dgm:t>
    </dgm:pt>
    <dgm:pt modelId="{2A5C5937-B5DA-47CB-B537-66A3BBFB34B7}" type="parTrans" cxnId="{6A323872-E546-403C-99A1-916428507F96}">
      <dgm:prSet/>
      <dgm:spPr/>
      <dgm:t>
        <a:bodyPr/>
        <a:lstStyle/>
        <a:p>
          <a:endParaRPr lang="es-ES"/>
        </a:p>
      </dgm:t>
    </dgm:pt>
    <dgm:pt modelId="{A59A5A80-AD29-46B6-AA38-9F6811836BCA}" type="sibTrans" cxnId="{6A323872-E546-403C-99A1-916428507F96}">
      <dgm:prSet/>
      <dgm:spPr/>
      <dgm:t>
        <a:bodyPr/>
        <a:lstStyle/>
        <a:p>
          <a:endParaRPr lang="es-ES"/>
        </a:p>
      </dgm:t>
    </dgm:pt>
    <dgm:pt modelId="{7A3F6830-9C44-432E-BC8D-72F17DCD6E4A}">
      <dgm:prSet phldrT="[Texto]" custT="1"/>
      <dgm:spPr/>
      <dgm:t>
        <a:bodyPr/>
        <a:lstStyle/>
        <a:p>
          <a:endParaRPr lang="es-ES" sz="1050" dirty="0"/>
        </a:p>
        <a:p>
          <a:r>
            <a:rPr lang="es-ES" sz="1050" dirty="0"/>
            <a:t>¿Las decisiones tomadas  en el Consejo Administración de su cooperativa respecto a decisiones tomadas para la gestión fue: ? (PRINCIPIO 2)</a:t>
          </a:r>
        </a:p>
      </dgm:t>
    </dgm:pt>
    <dgm:pt modelId="{B67D39A7-C1D2-4AE0-B7B8-CE0B929A3401}" type="parTrans" cxnId="{A34FB73D-7B2C-40A1-8492-038D3B41C35D}">
      <dgm:prSet/>
      <dgm:spPr/>
      <dgm:t>
        <a:bodyPr/>
        <a:lstStyle/>
        <a:p>
          <a:endParaRPr lang="es-ES"/>
        </a:p>
      </dgm:t>
    </dgm:pt>
    <dgm:pt modelId="{8CFD90A1-8531-4372-A683-92ABC887B927}" type="sibTrans" cxnId="{A34FB73D-7B2C-40A1-8492-038D3B41C35D}">
      <dgm:prSet/>
      <dgm:spPr/>
      <dgm:t>
        <a:bodyPr/>
        <a:lstStyle/>
        <a:p>
          <a:endParaRPr lang="es-ES"/>
        </a:p>
      </dgm:t>
    </dgm:pt>
    <dgm:pt modelId="{643D064E-F5AB-4F84-9A5D-6A3572CE6106}">
      <dgm:prSet phldrT="[Texto]" custT="1"/>
      <dgm:spPr/>
      <dgm:t>
        <a:bodyPr/>
        <a:lstStyle/>
        <a:p>
          <a:endParaRPr lang="es-ES" sz="1600" dirty="0"/>
        </a:p>
      </dgm:t>
    </dgm:pt>
    <dgm:pt modelId="{E5A7A4AF-3116-485A-9B9D-64A43352E357}" type="parTrans" cxnId="{5152E14F-4908-4966-903F-6055F542CF2D}">
      <dgm:prSet/>
      <dgm:spPr/>
      <dgm:t>
        <a:bodyPr/>
        <a:lstStyle/>
        <a:p>
          <a:endParaRPr lang="es-ES"/>
        </a:p>
      </dgm:t>
    </dgm:pt>
    <dgm:pt modelId="{2B9DD6A2-7F37-4EC7-B3A6-9968F493573A}" type="sibTrans" cxnId="{5152E14F-4908-4966-903F-6055F542CF2D}">
      <dgm:prSet/>
      <dgm:spPr/>
      <dgm:t>
        <a:bodyPr/>
        <a:lstStyle/>
        <a:p>
          <a:endParaRPr lang="es-ES"/>
        </a:p>
      </dgm:t>
    </dgm:pt>
    <dgm:pt modelId="{5EDE93EF-7869-45DB-BBB7-1D56695AE864}">
      <dgm:prSet phldrT="[Texto]" custT="1"/>
      <dgm:spPr/>
      <dgm:t>
        <a:bodyPr/>
        <a:lstStyle/>
        <a:p>
          <a:endParaRPr lang="es-ES" sz="1050" dirty="0"/>
        </a:p>
        <a:p>
          <a:r>
            <a:rPr lang="es-ES" sz="1050" dirty="0"/>
            <a:t>¿Cómo usted recibe el servicio por parte  de los empleados de su cooperativa? (PRINCIPIO 3)</a:t>
          </a:r>
        </a:p>
      </dgm:t>
    </dgm:pt>
    <dgm:pt modelId="{658CB4FD-978B-4395-81DE-9622E3FE9899}" type="parTrans" cxnId="{3EAFFC57-04F1-45AF-9E99-CEE704D9B73B}">
      <dgm:prSet/>
      <dgm:spPr/>
      <dgm:t>
        <a:bodyPr/>
        <a:lstStyle/>
        <a:p>
          <a:endParaRPr lang="es-ES"/>
        </a:p>
      </dgm:t>
    </dgm:pt>
    <dgm:pt modelId="{B50D9E8C-4E8A-48B7-BE8F-4E2892D87625}" type="sibTrans" cxnId="{3EAFFC57-04F1-45AF-9E99-CEE704D9B73B}">
      <dgm:prSet/>
      <dgm:spPr/>
      <dgm:t>
        <a:bodyPr/>
        <a:lstStyle/>
        <a:p>
          <a:endParaRPr lang="es-ES"/>
        </a:p>
      </dgm:t>
    </dgm:pt>
    <dgm:pt modelId="{277F8246-8AAA-44C3-BDB2-5B053096A262}">
      <dgm:prSet phldrT="[Texto]" custT="1"/>
      <dgm:spPr/>
      <dgm:t>
        <a:bodyPr/>
        <a:lstStyle/>
        <a:p>
          <a:endParaRPr lang="es-ES" sz="1050" dirty="0"/>
        </a:p>
        <a:p>
          <a:r>
            <a:rPr lang="es-ES" sz="1050" dirty="0"/>
            <a:t>¿Qué opinión considera respecto a la  tasa que le cobran  por el préstamo recibido en su cooperativa? (PRINCIPIO 3)</a:t>
          </a:r>
        </a:p>
      </dgm:t>
    </dgm:pt>
    <dgm:pt modelId="{CA9645CC-715F-42B9-9ABF-96E16CA4FBC6}" type="parTrans" cxnId="{FEE99B9D-9FE3-4A6A-9E3A-09BE28A24E2C}">
      <dgm:prSet/>
      <dgm:spPr/>
      <dgm:t>
        <a:bodyPr/>
        <a:lstStyle/>
        <a:p>
          <a:endParaRPr lang="es-ES"/>
        </a:p>
      </dgm:t>
    </dgm:pt>
    <dgm:pt modelId="{4F92F733-787C-407A-A6BD-CB4C927619D2}" type="sibTrans" cxnId="{FEE99B9D-9FE3-4A6A-9E3A-09BE28A24E2C}">
      <dgm:prSet/>
      <dgm:spPr/>
      <dgm:t>
        <a:bodyPr/>
        <a:lstStyle/>
        <a:p>
          <a:endParaRPr lang="es-ES"/>
        </a:p>
      </dgm:t>
    </dgm:pt>
    <dgm:pt modelId="{E908DC6B-444B-4102-B18A-8C40EA4229B0}">
      <dgm:prSet phldrT="[Texto]" custT="1"/>
      <dgm:spPr/>
      <dgm:t>
        <a:bodyPr/>
        <a:lstStyle/>
        <a:p>
          <a:r>
            <a:rPr lang="es-ES" sz="1050" dirty="0"/>
            <a:t>¿Qué opinión considera respecto a  la tasa de interés que le pagan por los depósitos  que usted realiza  en su cooperativa?</a:t>
          </a:r>
        </a:p>
        <a:p>
          <a:r>
            <a:rPr lang="es-ES" sz="1050" dirty="0"/>
            <a:t> (PRINCIPIO 4)</a:t>
          </a:r>
        </a:p>
      </dgm:t>
    </dgm:pt>
    <dgm:pt modelId="{787DBC05-F6FC-44B1-9BE4-443E02292C00}" type="parTrans" cxnId="{841095EF-BEF0-4EB8-A701-AA81CE4E6AB2}">
      <dgm:prSet/>
      <dgm:spPr/>
      <dgm:t>
        <a:bodyPr/>
        <a:lstStyle/>
        <a:p>
          <a:endParaRPr lang="es-ES"/>
        </a:p>
      </dgm:t>
    </dgm:pt>
    <dgm:pt modelId="{DF76140E-E2AD-46F4-9C5B-F6EADDA6C633}" type="sibTrans" cxnId="{841095EF-BEF0-4EB8-A701-AA81CE4E6AB2}">
      <dgm:prSet/>
      <dgm:spPr/>
      <dgm:t>
        <a:bodyPr/>
        <a:lstStyle/>
        <a:p>
          <a:endParaRPr lang="es-ES"/>
        </a:p>
      </dgm:t>
    </dgm:pt>
    <dgm:pt modelId="{7BEFE6B9-7F61-4318-92D9-4BCC9F51658C}">
      <dgm:prSet custT="1">
        <dgm:style>
          <a:lnRef idx="1">
            <a:schemeClr val="accent3"/>
          </a:lnRef>
          <a:fillRef idx="2">
            <a:schemeClr val="accent3"/>
          </a:fillRef>
          <a:effectRef idx="1">
            <a:schemeClr val="accent3"/>
          </a:effectRef>
          <a:fontRef idx="minor">
            <a:schemeClr val="dk1"/>
          </a:fontRef>
        </dgm:style>
      </dgm:prSet>
      <dgm:spPr/>
      <dgm:t>
        <a:bodyPr/>
        <a:lstStyle/>
        <a:p>
          <a:r>
            <a:rPr lang="es-ES" sz="1050" dirty="0"/>
            <a:t>¿Cuál es el canal de comunicación utilizado para recibir la información respecto a la gestión de su cooperativa?</a:t>
          </a:r>
        </a:p>
        <a:p>
          <a:r>
            <a:rPr lang="es-ES" sz="1050" dirty="0"/>
            <a:t>(PRINCIPIO 6)</a:t>
          </a:r>
        </a:p>
      </dgm:t>
    </dgm:pt>
    <dgm:pt modelId="{FAFE329F-F411-487D-84C5-823A40C9A50C}" type="parTrans" cxnId="{35E109A1-4300-4635-8FBA-CAAB4CB49D84}">
      <dgm:prSet/>
      <dgm:spPr/>
      <dgm:t>
        <a:bodyPr/>
        <a:lstStyle/>
        <a:p>
          <a:endParaRPr lang="es-ES"/>
        </a:p>
      </dgm:t>
    </dgm:pt>
    <dgm:pt modelId="{1A1D928A-5579-4165-A0A0-33F04929764D}" type="sibTrans" cxnId="{35E109A1-4300-4635-8FBA-CAAB4CB49D84}">
      <dgm:prSet/>
      <dgm:spPr/>
      <dgm:t>
        <a:bodyPr/>
        <a:lstStyle/>
        <a:p>
          <a:endParaRPr lang="es-ES"/>
        </a:p>
      </dgm:t>
    </dgm:pt>
    <dgm:pt modelId="{2C278865-1AD8-47EB-B585-DA8A80C06E28}">
      <dgm:prSet phldrT="[Texto]" custT="1"/>
      <dgm:spPr/>
      <dgm:t>
        <a:bodyPr/>
        <a:lstStyle/>
        <a:p>
          <a:r>
            <a:rPr lang="es-ES" sz="1050" dirty="0"/>
            <a:t>¿Qué opinión considera respecto al balance social que brinda la cooperativa en forma directa o indirecta a la comunidad? (PRINCIIPIO 3)</a:t>
          </a:r>
        </a:p>
      </dgm:t>
    </dgm:pt>
    <dgm:pt modelId="{2926862A-AE54-47D9-96B8-557D3443F48A}" type="parTrans" cxnId="{E43555A6-84EE-48BE-AC79-9E8F1920E00C}">
      <dgm:prSet/>
      <dgm:spPr/>
      <dgm:t>
        <a:bodyPr/>
        <a:lstStyle/>
        <a:p>
          <a:endParaRPr lang="es-ES"/>
        </a:p>
      </dgm:t>
    </dgm:pt>
    <dgm:pt modelId="{20386545-5AFF-4F96-B586-9BBBC7028211}" type="sibTrans" cxnId="{E43555A6-84EE-48BE-AC79-9E8F1920E00C}">
      <dgm:prSet/>
      <dgm:spPr/>
      <dgm:t>
        <a:bodyPr/>
        <a:lstStyle/>
        <a:p>
          <a:endParaRPr lang="es-ES"/>
        </a:p>
      </dgm:t>
    </dgm:pt>
    <dgm:pt modelId="{1EF4DC6C-D6EC-4BE9-9CD7-FDDF36AAC685}">
      <dgm:prSet phldrT="[Texto]" custT="1"/>
      <dgm:spPr/>
      <dgm:t>
        <a:bodyPr/>
        <a:lstStyle/>
        <a:p>
          <a:r>
            <a:rPr lang="es-ES" sz="1200" dirty="0"/>
            <a:t>¿Qué opinión considera respecto a las competencias profesionales de los colaboradores de la cooperativa para que puedan desarrollar correctamente sus funciones? (PRINCIPIO 6)</a:t>
          </a:r>
        </a:p>
      </dgm:t>
    </dgm:pt>
    <dgm:pt modelId="{10350166-2DFB-40E8-880E-7B201D9AD259}" type="parTrans" cxnId="{D8296DF1-1CD2-456A-A81E-8A8B40314DEF}">
      <dgm:prSet/>
      <dgm:spPr/>
      <dgm:t>
        <a:bodyPr/>
        <a:lstStyle/>
        <a:p>
          <a:endParaRPr lang="es-ES"/>
        </a:p>
      </dgm:t>
    </dgm:pt>
    <dgm:pt modelId="{6D9FB89D-DF60-4734-BB5F-DEA4A806F9B5}" type="sibTrans" cxnId="{D8296DF1-1CD2-456A-A81E-8A8B40314DEF}">
      <dgm:prSet/>
      <dgm:spPr/>
      <dgm:t>
        <a:bodyPr/>
        <a:lstStyle/>
        <a:p>
          <a:endParaRPr lang="es-ES"/>
        </a:p>
      </dgm:t>
    </dgm:pt>
    <dgm:pt modelId="{562AE543-4DA0-4676-AB27-3D29CF0D7871}" type="pres">
      <dgm:prSet presAssocID="{97451F01-5E1F-4138-954B-6C59A58F45CD}" presName="diagram" presStyleCnt="0">
        <dgm:presLayoutVars>
          <dgm:dir/>
          <dgm:resizeHandles val="exact"/>
        </dgm:presLayoutVars>
      </dgm:prSet>
      <dgm:spPr/>
      <dgm:t>
        <a:bodyPr/>
        <a:lstStyle/>
        <a:p>
          <a:endParaRPr lang="es-EC"/>
        </a:p>
      </dgm:t>
    </dgm:pt>
    <dgm:pt modelId="{2A5AEB47-DE95-426C-966E-017E0BE04FE8}" type="pres">
      <dgm:prSet presAssocID="{DF45F8A4-8772-4346-908B-43813B3E22C5}" presName="node" presStyleLbl="node1" presStyleIdx="0" presStyleCnt="10">
        <dgm:presLayoutVars>
          <dgm:bulletEnabled val="1"/>
        </dgm:presLayoutVars>
      </dgm:prSet>
      <dgm:spPr/>
      <dgm:t>
        <a:bodyPr/>
        <a:lstStyle/>
        <a:p>
          <a:endParaRPr lang="es-EC"/>
        </a:p>
      </dgm:t>
    </dgm:pt>
    <dgm:pt modelId="{67AD440E-5690-4421-B693-5BB13801525B}" type="pres">
      <dgm:prSet presAssocID="{27DEC919-4E21-4995-9F9E-F930CC1BA97F}" presName="sibTrans" presStyleCnt="0"/>
      <dgm:spPr/>
    </dgm:pt>
    <dgm:pt modelId="{36C9B42F-8165-49BC-9C43-B5659A8D9893}" type="pres">
      <dgm:prSet presAssocID="{EC2D2265-59A0-4E4A-9F7B-B08A4B1A43C8}" presName="node" presStyleLbl="node1" presStyleIdx="1" presStyleCnt="10">
        <dgm:presLayoutVars>
          <dgm:bulletEnabled val="1"/>
        </dgm:presLayoutVars>
      </dgm:prSet>
      <dgm:spPr/>
      <dgm:t>
        <a:bodyPr/>
        <a:lstStyle/>
        <a:p>
          <a:endParaRPr lang="es-EC"/>
        </a:p>
      </dgm:t>
    </dgm:pt>
    <dgm:pt modelId="{6C5F17FB-DDF7-4380-8517-7471A3BA6A2F}" type="pres">
      <dgm:prSet presAssocID="{A6D7A7DA-194E-4378-BE69-D2889C9F4653}" presName="sibTrans" presStyleCnt="0"/>
      <dgm:spPr/>
    </dgm:pt>
    <dgm:pt modelId="{11332E98-3137-490A-A0E1-F0E671963C40}" type="pres">
      <dgm:prSet presAssocID="{0B7EFC26-2DD8-43CA-B5D6-88A31E271CF4}" presName="node" presStyleLbl="node1" presStyleIdx="2" presStyleCnt="10">
        <dgm:presLayoutVars>
          <dgm:bulletEnabled val="1"/>
        </dgm:presLayoutVars>
      </dgm:prSet>
      <dgm:spPr/>
      <dgm:t>
        <a:bodyPr/>
        <a:lstStyle/>
        <a:p>
          <a:endParaRPr lang="es-EC"/>
        </a:p>
      </dgm:t>
    </dgm:pt>
    <dgm:pt modelId="{AF0F1333-1130-4F68-A417-90338495568E}" type="pres">
      <dgm:prSet presAssocID="{A59A5A80-AD29-46B6-AA38-9F6811836BCA}" presName="sibTrans" presStyleCnt="0"/>
      <dgm:spPr/>
    </dgm:pt>
    <dgm:pt modelId="{22337FA3-422C-4407-A562-4D33DF062DC3}" type="pres">
      <dgm:prSet presAssocID="{7A3F6830-9C44-432E-BC8D-72F17DCD6E4A}" presName="node" presStyleLbl="node1" presStyleIdx="3" presStyleCnt="10">
        <dgm:presLayoutVars>
          <dgm:bulletEnabled val="1"/>
        </dgm:presLayoutVars>
      </dgm:prSet>
      <dgm:spPr/>
      <dgm:t>
        <a:bodyPr/>
        <a:lstStyle/>
        <a:p>
          <a:endParaRPr lang="es-EC"/>
        </a:p>
      </dgm:t>
    </dgm:pt>
    <dgm:pt modelId="{5EEF1FFB-84F6-4DC7-971C-7E909D02483F}" type="pres">
      <dgm:prSet presAssocID="{8CFD90A1-8531-4372-A683-92ABC887B927}" presName="sibTrans" presStyleCnt="0"/>
      <dgm:spPr/>
    </dgm:pt>
    <dgm:pt modelId="{83D35212-B3C1-4F44-A477-DC4B844BF6D1}" type="pres">
      <dgm:prSet presAssocID="{7BEFE6B9-7F61-4318-92D9-4BCC9F51658C}" presName="node" presStyleLbl="node1" presStyleIdx="4" presStyleCnt="10">
        <dgm:presLayoutVars>
          <dgm:bulletEnabled val="1"/>
        </dgm:presLayoutVars>
      </dgm:prSet>
      <dgm:spPr/>
      <dgm:t>
        <a:bodyPr/>
        <a:lstStyle/>
        <a:p>
          <a:endParaRPr lang="es-EC"/>
        </a:p>
      </dgm:t>
    </dgm:pt>
    <dgm:pt modelId="{5F03D591-8150-449E-9960-33E5F126C28B}" type="pres">
      <dgm:prSet presAssocID="{1A1D928A-5579-4165-A0A0-33F04929764D}" presName="sibTrans" presStyleCnt="0"/>
      <dgm:spPr/>
    </dgm:pt>
    <dgm:pt modelId="{7BBDB49A-F226-4C0D-BCB4-5C158FF22B0F}" type="pres">
      <dgm:prSet presAssocID="{5EDE93EF-7869-45DB-BBB7-1D56695AE864}" presName="node" presStyleLbl="node1" presStyleIdx="5" presStyleCnt="10">
        <dgm:presLayoutVars>
          <dgm:bulletEnabled val="1"/>
        </dgm:presLayoutVars>
      </dgm:prSet>
      <dgm:spPr/>
      <dgm:t>
        <a:bodyPr/>
        <a:lstStyle/>
        <a:p>
          <a:endParaRPr lang="es-EC"/>
        </a:p>
      </dgm:t>
    </dgm:pt>
    <dgm:pt modelId="{06F2F945-296A-452D-9C73-2E435FA0AD0E}" type="pres">
      <dgm:prSet presAssocID="{B50D9E8C-4E8A-48B7-BE8F-4E2892D87625}" presName="sibTrans" presStyleCnt="0"/>
      <dgm:spPr/>
    </dgm:pt>
    <dgm:pt modelId="{7D6D051A-6A0D-4AD5-9CDE-78A811A7CF15}" type="pres">
      <dgm:prSet presAssocID="{277F8246-8AAA-44C3-BDB2-5B053096A262}" presName="node" presStyleLbl="node1" presStyleIdx="6" presStyleCnt="10">
        <dgm:presLayoutVars>
          <dgm:bulletEnabled val="1"/>
        </dgm:presLayoutVars>
      </dgm:prSet>
      <dgm:spPr/>
      <dgm:t>
        <a:bodyPr/>
        <a:lstStyle/>
        <a:p>
          <a:endParaRPr lang="es-EC"/>
        </a:p>
      </dgm:t>
    </dgm:pt>
    <dgm:pt modelId="{83CAC35A-E0E0-494B-B423-5D4EFAB905F4}" type="pres">
      <dgm:prSet presAssocID="{4F92F733-787C-407A-A6BD-CB4C927619D2}" presName="sibTrans" presStyleCnt="0"/>
      <dgm:spPr/>
    </dgm:pt>
    <dgm:pt modelId="{8D3C243B-292F-4618-B475-93B1731C1C3C}" type="pres">
      <dgm:prSet presAssocID="{E908DC6B-444B-4102-B18A-8C40EA4229B0}" presName="node" presStyleLbl="node1" presStyleIdx="7" presStyleCnt="10">
        <dgm:presLayoutVars>
          <dgm:bulletEnabled val="1"/>
        </dgm:presLayoutVars>
      </dgm:prSet>
      <dgm:spPr/>
      <dgm:t>
        <a:bodyPr/>
        <a:lstStyle/>
        <a:p>
          <a:endParaRPr lang="es-EC"/>
        </a:p>
      </dgm:t>
    </dgm:pt>
    <dgm:pt modelId="{56D2C153-3778-450E-A0D1-AC81EBDB2740}" type="pres">
      <dgm:prSet presAssocID="{DF76140E-E2AD-46F4-9C5B-F6EADDA6C633}" presName="sibTrans" presStyleCnt="0"/>
      <dgm:spPr/>
    </dgm:pt>
    <dgm:pt modelId="{5BC1024E-26D8-4601-A46B-26E9DF0A2DE4}" type="pres">
      <dgm:prSet presAssocID="{2C278865-1AD8-47EB-B585-DA8A80C06E28}" presName="node" presStyleLbl="node1" presStyleIdx="8" presStyleCnt="10">
        <dgm:presLayoutVars>
          <dgm:bulletEnabled val="1"/>
        </dgm:presLayoutVars>
      </dgm:prSet>
      <dgm:spPr/>
      <dgm:t>
        <a:bodyPr/>
        <a:lstStyle/>
        <a:p>
          <a:endParaRPr lang="es-EC"/>
        </a:p>
      </dgm:t>
    </dgm:pt>
    <dgm:pt modelId="{937FAA54-D4AC-4949-ADB6-E47B2F75FA9C}" type="pres">
      <dgm:prSet presAssocID="{20386545-5AFF-4F96-B586-9BBBC7028211}" presName="sibTrans" presStyleCnt="0"/>
      <dgm:spPr/>
    </dgm:pt>
    <dgm:pt modelId="{412246D8-7079-4FD4-9B68-39BA5FD513C2}" type="pres">
      <dgm:prSet presAssocID="{643D064E-F5AB-4F84-9A5D-6A3572CE6106}" presName="node" presStyleLbl="node1" presStyleIdx="9" presStyleCnt="10" custScaleX="136158" custLinFactNeighborX="-4341" custLinFactNeighborY="4476">
        <dgm:presLayoutVars>
          <dgm:bulletEnabled val="1"/>
        </dgm:presLayoutVars>
      </dgm:prSet>
      <dgm:spPr/>
      <dgm:t>
        <a:bodyPr/>
        <a:lstStyle/>
        <a:p>
          <a:endParaRPr lang="es-EC"/>
        </a:p>
      </dgm:t>
    </dgm:pt>
  </dgm:ptLst>
  <dgm:cxnLst>
    <dgm:cxn modelId="{B887D1AB-2EE7-4C7B-9F36-AB57327A6DAD}" type="presOf" srcId="{EC2D2265-59A0-4E4A-9F7B-B08A4B1A43C8}" destId="{36C9B42F-8165-49BC-9C43-B5659A8D9893}" srcOrd="0" destOrd="0" presId="urn:microsoft.com/office/officeart/2005/8/layout/default"/>
    <dgm:cxn modelId="{5152E14F-4908-4966-903F-6055F542CF2D}" srcId="{97451F01-5E1F-4138-954B-6C59A58F45CD}" destId="{643D064E-F5AB-4F84-9A5D-6A3572CE6106}" srcOrd="9" destOrd="0" parTransId="{E5A7A4AF-3116-485A-9B9D-64A43352E357}" sibTransId="{2B9DD6A2-7F37-4EC7-B3A6-9968F493573A}"/>
    <dgm:cxn modelId="{DE7B8237-46F9-44B8-B9DA-361459876F59}" type="presOf" srcId="{643D064E-F5AB-4F84-9A5D-6A3572CE6106}" destId="{412246D8-7079-4FD4-9B68-39BA5FD513C2}" srcOrd="0" destOrd="0" presId="urn:microsoft.com/office/officeart/2005/8/layout/default"/>
    <dgm:cxn modelId="{9D53E267-6978-409A-AC36-9D31C3D46CB9}" type="presOf" srcId="{2C278865-1AD8-47EB-B585-DA8A80C06E28}" destId="{5BC1024E-26D8-4601-A46B-26E9DF0A2DE4}" srcOrd="0" destOrd="0" presId="urn:microsoft.com/office/officeart/2005/8/layout/default"/>
    <dgm:cxn modelId="{841095EF-BEF0-4EB8-A701-AA81CE4E6AB2}" srcId="{97451F01-5E1F-4138-954B-6C59A58F45CD}" destId="{E908DC6B-444B-4102-B18A-8C40EA4229B0}" srcOrd="7" destOrd="0" parTransId="{787DBC05-F6FC-44B1-9BE4-443E02292C00}" sibTransId="{DF76140E-E2AD-46F4-9C5B-F6EADDA6C633}"/>
    <dgm:cxn modelId="{097A1C78-DC7B-41CF-B65E-65189BEC4402}" srcId="{97451F01-5E1F-4138-954B-6C59A58F45CD}" destId="{DF45F8A4-8772-4346-908B-43813B3E22C5}" srcOrd="0" destOrd="0" parTransId="{34C99BE5-E52F-419D-9352-21C0AC3F4A14}" sibTransId="{27DEC919-4E21-4995-9F9E-F930CC1BA97F}"/>
    <dgm:cxn modelId="{A34FB73D-7B2C-40A1-8492-038D3B41C35D}" srcId="{97451F01-5E1F-4138-954B-6C59A58F45CD}" destId="{7A3F6830-9C44-432E-BC8D-72F17DCD6E4A}" srcOrd="3" destOrd="0" parTransId="{B67D39A7-C1D2-4AE0-B7B8-CE0B929A3401}" sibTransId="{8CFD90A1-8531-4372-A683-92ABC887B927}"/>
    <dgm:cxn modelId="{6A323872-E546-403C-99A1-916428507F96}" srcId="{97451F01-5E1F-4138-954B-6C59A58F45CD}" destId="{0B7EFC26-2DD8-43CA-B5D6-88A31E271CF4}" srcOrd="2" destOrd="0" parTransId="{2A5C5937-B5DA-47CB-B537-66A3BBFB34B7}" sibTransId="{A59A5A80-AD29-46B6-AA38-9F6811836BCA}"/>
    <dgm:cxn modelId="{1F1242E2-7B93-48B4-B9DB-716271331BB0}" type="presOf" srcId="{97451F01-5E1F-4138-954B-6C59A58F45CD}" destId="{562AE543-4DA0-4676-AB27-3D29CF0D7871}" srcOrd="0" destOrd="0" presId="urn:microsoft.com/office/officeart/2005/8/layout/default"/>
    <dgm:cxn modelId="{E43555A6-84EE-48BE-AC79-9E8F1920E00C}" srcId="{97451F01-5E1F-4138-954B-6C59A58F45CD}" destId="{2C278865-1AD8-47EB-B585-DA8A80C06E28}" srcOrd="8" destOrd="0" parTransId="{2926862A-AE54-47D9-96B8-557D3443F48A}" sibTransId="{20386545-5AFF-4F96-B586-9BBBC7028211}"/>
    <dgm:cxn modelId="{FEE99B9D-9FE3-4A6A-9E3A-09BE28A24E2C}" srcId="{97451F01-5E1F-4138-954B-6C59A58F45CD}" destId="{277F8246-8AAA-44C3-BDB2-5B053096A262}" srcOrd="6" destOrd="0" parTransId="{CA9645CC-715F-42B9-9ABF-96E16CA4FBC6}" sibTransId="{4F92F733-787C-407A-A6BD-CB4C927619D2}"/>
    <dgm:cxn modelId="{E9FBEB53-5F8A-4B3F-92BE-DC007DACEF5B}" type="presOf" srcId="{7BEFE6B9-7F61-4318-92D9-4BCC9F51658C}" destId="{83D35212-B3C1-4F44-A477-DC4B844BF6D1}" srcOrd="0" destOrd="0" presId="urn:microsoft.com/office/officeart/2005/8/layout/default"/>
    <dgm:cxn modelId="{3688D90D-379C-4104-8721-C142BA40F6B7}" type="presOf" srcId="{DF45F8A4-8772-4346-908B-43813B3E22C5}" destId="{2A5AEB47-DE95-426C-966E-017E0BE04FE8}" srcOrd="0" destOrd="0" presId="urn:microsoft.com/office/officeart/2005/8/layout/default"/>
    <dgm:cxn modelId="{35E109A1-4300-4635-8FBA-CAAB4CB49D84}" srcId="{97451F01-5E1F-4138-954B-6C59A58F45CD}" destId="{7BEFE6B9-7F61-4318-92D9-4BCC9F51658C}" srcOrd="4" destOrd="0" parTransId="{FAFE329F-F411-487D-84C5-823A40C9A50C}" sibTransId="{1A1D928A-5579-4165-A0A0-33F04929764D}"/>
    <dgm:cxn modelId="{D8296DF1-1CD2-456A-A81E-8A8B40314DEF}" srcId="{643D064E-F5AB-4F84-9A5D-6A3572CE6106}" destId="{1EF4DC6C-D6EC-4BE9-9CD7-FDDF36AAC685}" srcOrd="0" destOrd="0" parTransId="{10350166-2DFB-40E8-880E-7B201D9AD259}" sibTransId="{6D9FB89D-DF60-4734-BB5F-DEA4A806F9B5}"/>
    <dgm:cxn modelId="{AAAB22CF-58AC-4FB0-8734-D2E043CC1800}" type="presOf" srcId="{5EDE93EF-7869-45DB-BBB7-1D56695AE864}" destId="{7BBDB49A-F226-4C0D-BCB4-5C158FF22B0F}" srcOrd="0" destOrd="0" presId="urn:microsoft.com/office/officeart/2005/8/layout/default"/>
    <dgm:cxn modelId="{58DE5585-6971-431A-9DA1-EF2D3B4FF674}" type="presOf" srcId="{0B7EFC26-2DD8-43CA-B5D6-88A31E271CF4}" destId="{11332E98-3137-490A-A0E1-F0E671963C40}" srcOrd="0" destOrd="0" presId="urn:microsoft.com/office/officeart/2005/8/layout/default"/>
    <dgm:cxn modelId="{D54F895F-B4DA-4645-9C14-8C445789D404}" type="presOf" srcId="{1EF4DC6C-D6EC-4BE9-9CD7-FDDF36AAC685}" destId="{412246D8-7079-4FD4-9B68-39BA5FD513C2}" srcOrd="0" destOrd="1" presId="urn:microsoft.com/office/officeart/2005/8/layout/default"/>
    <dgm:cxn modelId="{9848A409-4CAC-4347-A466-D4D52A9DDFAA}" type="presOf" srcId="{E908DC6B-444B-4102-B18A-8C40EA4229B0}" destId="{8D3C243B-292F-4618-B475-93B1731C1C3C}" srcOrd="0" destOrd="0" presId="urn:microsoft.com/office/officeart/2005/8/layout/default"/>
    <dgm:cxn modelId="{168C6A73-07AF-4C98-96AF-BDABBA3007CF}" srcId="{97451F01-5E1F-4138-954B-6C59A58F45CD}" destId="{EC2D2265-59A0-4E4A-9F7B-B08A4B1A43C8}" srcOrd="1" destOrd="0" parTransId="{BBC63D12-63F9-4555-8B62-E69E3D339771}" sibTransId="{A6D7A7DA-194E-4378-BE69-D2889C9F4653}"/>
    <dgm:cxn modelId="{C1A1DC8F-A2AB-4836-9EFA-17894B64A352}" type="presOf" srcId="{7A3F6830-9C44-432E-BC8D-72F17DCD6E4A}" destId="{22337FA3-422C-4407-A562-4D33DF062DC3}" srcOrd="0" destOrd="0" presId="urn:microsoft.com/office/officeart/2005/8/layout/default"/>
    <dgm:cxn modelId="{3EAFFC57-04F1-45AF-9E99-CEE704D9B73B}" srcId="{97451F01-5E1F-4138-954B-6C59A58F45CD}" destId="{5EDE93EF-7869-45DB-BBB7-1D56695AE864}" srcOrd="5" destOrd="0" parTransId="{658CB4FD-978B-4395-81DE-9622E3FE9899}" sibTransId="{B50D9E8C-4E8A-48B7-BE8F-4E2892D87625}"/>
    <dgm:cxn modelId="{FAED18E0-0520-4459-9787-6A7947F3C45E}" type="presOf" srcId="{277F8246-8AAA-44C3-BDB2-5B053096A262}" destId="{7D6D051A-6A0D-4AD5-9CDE-78A811A7CF15}" srcOrd="0" destOrd="0" presId="urn:microsoft.com/office/officeart/2005/8/layout/default"/>
    <dgm:cxn modelId="{E2D87651-0ECE-42C4-B806-9A5A763A41AA}" type="presParOf" srcId="{562AE543-4DA0-4676-AB27-3D29CF0D7871}" destId="{2A5AEB47-DE95-426C-966E-017E0BE04FE8}" srcOrd="0" destOrd="0" presId="urn:microsoft.com/office/officeart/2005/8/layout/default"/>
    <dgm:cxn modelId="{C982DDF7-83BE-4FA1-9C0F-A81BEA6DB6C7}" type="presParOf" srcId="{562AE543-4DA0-4676-AB27-3D29CF0D7871}" destId="{67AD440E-5690-4421-B693-5BB13801525B}" srcOrd="1" destOrd="0" presId="urn:microsoft.com/office/officeart/2005/8/layout/default"/>
    <dgm:cxn modelId="{4EC4569D-87B4-46E1-9530-414FFEB48379}" type="presParOf" srcId="{562AE543-4DA0-4676-AB27-3D29CF0D7871}" destId="{36C9B42F-8165-49BC-9C43-B5659A8D9893}" srcOrd="2" destOrd="0" presId="urn:microsoft.com/office/officeart/2005/8/layout/default"/>
    <dgm:cxn modelId="{9C012C3E-9A69-4E81-A86C-B1B0B2FBD39D}" type="presParOf" srcId="{562AE543-4DA0-4676-AB27-3D29CF0D7871}" destId="{6C5F17FB-DDF7-4380-8517-7471A3BA6A2F}" srcOrd="3" destOrd="0" presId="urn:microsoft.com/office/officeart/2005/8/layout/default"/>
    <dgm:cxn modelId="{F14DAE28-B0E5-4485-AD95-C6DFA9FDF401}" type="presParOf" srcId="{562AE543-4DA0-4676-AB27-3D29CF0D7871}" destId="{11332E98-3137-490A-A0E1-F0E671963C40}" srcOrd="4" destOrd="0" presId="urn:microsoft.com/office/officeart/2005/8/layout/default"/>
    <dgm:cxn modelId="{78EF2983-1C7C-4622-9915-5E22621636B1}" type="presParOf" srcId="{562AE543-4DA0-4676-AB27-3D29CF0D7871}" destId="{AF0F1333-1130-4F68-A417-90338495568E}" srcOrd="5" destOrd="0" presId="urn:microsoft.com/office/officeart/2005/8/layout/default"/>
    <dgm:cxn modelId="{C1889180-01A3-4B80-8373-199B884E4DFD}" type="presParOf" srcId="{562AE543-4DA0-4676-AB27-3D29CF0D7871}" destId="{22337FA3-422C-4407-A562-4D33DF062DC3}" srcOrd="6" destOrd="0" presId="urn:microsoft.com/office/officeart/2005/8/layout/default"/>
    <dgm:cxn modelId="{14F91D7C-4B0D-4713-B75F-AE19CB02DF5C}" type="presParOf" srcId="{562AE543-4DA0-4676-AB27-3D29CF0D7871}" destId="{5EEF1FFB-84F6-4DC7-971C-7E909D02483F}" srcOrd="7" destOrd="0" presId="urn:microsoft.com/office/officeart/2005/8/layout/default"/>
    <dgm:cxn modelId="{96B39E88-5189-4915-B922-DE19BC3F5FD8}" type="presParOf" srcId="{562AE543-4DA0-4676-AB27-3D29CF0D7871}" destId="{83D35212-B3C1-4F44-A477-DC4B844BF6D1}" srcOrd="8" destOrd="0" presId="urn:microsoft.com/office/officeart/2005/8/layout/default"/>
    <dgm:cxn modelId="{A2D0F6FC-5C3A-4CFD-B497-6871DBD5C956}" type="presParOf" srcId="{562AE543-4DA0-4676-AB27-3D29CF0D7871}" destId="{5F03D591-8150-449E-9960-33E5F126C28B}" srcOrd="9" destOrd="0" presId="urn:microsoft.com/office/officeart/2005/8/layout/default"/>
    <dgm:cxn modelId="{87A5A544-B298-4E72-8A2D-5170D308EF56}" type="presParOf" srcId="{562AE543-4DA0-4676-AB27-3D29CF0D7871}" destId="{7BBDB49A-F226-4C0D-BCB4-5C158FF22B0F}" srcOrd="10" destOrd="0" presId="urn:microsoft.com/office/officeart/2005/8/layout/default"/>
    <dgm:cxn modelId="{45C97AC3-BD2C-4DF0-A641-288A04AF8EDF}" type="presParOf" srcId="{562AE543-4DA0-4676-AB27-3D29CF0D7871}" destId="{06F2F945-296A-452D-9C73-2E435FA0AD0E}" srcOrd="11" destOrd="0" presId="urn:microsoft.com/office/officeart/2005/8/layout/default"/>
    <dgm:cxn modelId="{267EE8B4-4BB2-46A2-A933-003B7D19F80F}" type="presParOf" srcId="{562AE543-4DA0-4676-AB27-3D29CF0D7871}" destId="{7D6D051A-6A0D-4AD5-9CDE-78A811A7CF15}" srcOrd="12" destOrd="0" presId="urn:microsoft.com/office/officeart/2005/8/layout/default"/>
    <dgm:cxn modelId="{2623D94B-DC8D-4064-9D49-13E8F6C5C65D}" type="presParOf" srcId="{562AE543-4DA0-4676-AB27-3D29CF0D7871}" destId="{83CAC35A-E0E0-494B-B423-5D4EFAB905F4}" srcOrd="13" destOrd="0" presId="urn:microsoft.com/office/officeart/2005/8/layout/default"/>
    <dgm:cxn modelId="{FA8F8C4F-1237-45AE-A435-D97C9B2C9677}" type="presParOf" srcId="{562AE543-4DA0-4676-AB27-3D29CF0D7871}" destId="{8D3C243B-292F-4618-B475-93B1731C1C3C}" srcOrd="14" destOrd="0" presId="urn:microsoft.com/office/officeart/2005/8/layout/default"/>
    <dgm:cxn modelId="{0533B2BF-860D-433A-B851-27556698F7AA}" type="presParOf" srcId="{562AE543-4DA0-4676-AB27-3D29CF0D7871}" destId="{56D2C153-3778-450E-A0D1-AC81EBDB2740}" srcOrd="15" destOrd="0" presId="urn:microsoft.com/office/officeart/2005/8/layout/default"/>
    <dgm:cxn modelId="{BEC22C28-D0A4-4113-B84F-BDDD168D8CE7}" type="presParOf" srcId="{562AE543-4DA0-4676-AB27-3D29CF0D7871}" destId="{5BC1024E-26D8-4601-A46B-26E9DF0A2DE4}" srcOrd="16" destOrd="0" presId="urn:microsoft.com/office/officeart/2005/8/layout/default"/>
    <dgm:cxn modelId="{6B69195F-27A3-4C80-9AA9-53DCFC4D3C84}" type="presParOf" srcId="{562AE543-4DA0-4676-AB27-3D29CF0D7871}" destId="{937FAA54-D4AC-4949-ADB6-E47B2F75FA9C}" srcOrd="17" destOrd="0" presId="urn:microsoft.com/office/officeart/2005/8/layout/default"/>
    <dgm:cxn modelId="{051ACC21-4FCF-4549-9321-C4E7F53B1B6D}" type="presParOf" srcId="{562AE543-4DA0-4676-AB27-3D29CF0D7871}" destId="{412246D8-7079-4FD4-9B68-39BA5FD513C2}"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393EB0A-F763-4A94-A615-89A0DA8FB3A6}"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s-ES"/>
        </a:p>
      </dgm:t>
    </dgm:pt>
    <dgm:pt modelId="{C99CDE95-A0D2-4171-B812-7EF35569ED5A}">
      <dgm:prSet phldrT="[Texto]" custT="1"/>
      <dgm:spPr/>
      <dgm:t>
        <a:bodyPr/>
        <a:lstStyle/>
        <a:p>
          <a:r>
            <a:rPr lang="es-ES" sz="1400" dirty="0"/>
            <a:t>En similares porcentaje poseen las cooperativas de estudio en cuanto a ser socio de una sola entidad financiera al tener alrededor del 70% de encuestados que favorecieron a la opción de ser socios de una sola entidad financiera, pudiendo ser que se deba al servicio eficiente que en ella reciba.</a:t>
          </a:r>
        </a:p>
      </dgm:t>
    </dgm:pt>
    <dgm:pt modelId="{B51EEC6D-E4C4-4EEB-809A-14C65E931EEE}" type="parTrans" cxnId="{50F7203A-897B-478F-9F22-33162BBD3329}">
      <dgm:prSet/>
      <dgm:spPr/>
      <dgm:t>
        <a:bodyPr/>
        <a:lstStyle/>
        <a:p>
          <a:endParaRPr lang="es-ES"/>
        </a:p>
      </dgm:t>
    </dgm:pt>
    <dgm:pt modelId="{DAD340E0-5485-4C61-9DA5-E448C477CD85}" type="sibTrans" cxnId="{50F7203A-897B-478F-9F22-33162BBD3329}">
      <dgm:prSet/>
      <dgm:spPr/>
      <dgm:t>
        <a:bodyPr/>
        <a:lstStyle/>
        <a:p>
          <a:endParaRPr lang="es-ES"/>
        </a:p>
      </dgm:t>
    </dgm:pt>
    <dgm:pt modelId="{6E22956A-6708-4D0B-ADE9-D202A0AC758E}">
      <dgm:prSet custT="1"/>
      <dgm:spPr/>
      <dgm:t>
        <a:bodyPr/>
        <a:lstStyle/>
        <a:p>
          <a:r>
            <a:rPr lang="es-ES" sz="1400" dirty="0"/>
            <a:t>Respecto a la participación del socio en la valoración de los indicadores sociales se puede apreciar una gran diferencia en las dos entidades de estudio, es así que para la Cooperativa Juan de Salinas el mayor porcentaje corresponde a que el socio es participe en la toma de decisiones de la entidad, mientras que para la Cooperativa San Juan de Cotogchoa indican su participación en la definición de políticas.</a:t>
          </a:r>
        </a:p>
      </dgm:t>
    </dgm:pt>
    <dgm:pt modelId="{5E9D1717-AFE7-4E1A-9113-B4569F4EA206}" type="parTrans" cxnId="{EB509D19-34C9-4B94-A193-E843399915A6}">
      <dgm:prSet/>
      <dgm:spPr/>
      <dgm:t>
        <a:bodyPr/>
        <a:lstStyle/>
        <a:p>
          <a:endParaRPr lang="es-ES"/>
        </a:p>
      </dgm:t>
    </dgm:pt>
    <dgm:pt modelId="{EF0E754F-E695-439C-A003-68D8724D60B2}" type="sibTrans" cxnId="{EB509D19-34C9-4B94-A193-E843399915A6}">
      <dgm:prSet/>
      <dgm:spPr/>
      <dgm:t>
        <a:bodyPr/>
        <a:lstStyle/>
        <a:p>
          <a:endParaRPr lang="es-ES"/>
        </a:p>
      </dgm:t>
    </dgm:pt>
    <dgm:pt modelId="{B879D61A-B478-4607-88E0-51B9D44B05B2}">
      <dgm:prSet custT="1"/>
      <dgm:spPr/>
      <dgm:t>
        <a:bodyPr/>
        <a:lstStyle/>
        <a:p>
          <a:r>
            <a:rPr lang="es-ES" sz="1400" dirty="0"/>
            <a:t>En lo referente a la apreciación del voto se encuentra que para los socios de las cooperativas que corresponde a este segmento su participación es muy importante, por lo que las entidades financieras han realizado acciones correctas para que el socio pueda considerar favorable este aspecto.</a:t>
          </a:r>
        </a:p>
      </dgm:t>
    </dgm:pt>
    <dgm:pt modelId="{854376D1-0AD5-449A-8095-63DC79829F54}" type="parTrans" cxnId="{04F3A448-81AE-43EC-BB6A-8602604D083B}">
      <dgm:prSet/>
      <dgm:spPr/>
      <dgm:t>
        <a:bodyPr/>
        <a:lstStyle/>
        <a:p>
          <a:endParaRPr lang="es-ES"/>
        </a:p>
      </dgm:t>
    </dgm:pt>
    <dgm:pt modelId="{321E961F-A5CD-4D5E-973A-919E00B90BD1}" type="sibTrans" cxnId="{04F3A448-81AE-43EC-BB6A-8602604D083B}">
      <dgm:prSet/>
      <dgm:spPr/>
      <dgm:t>
        <a:bodyPr/>
        <a:lstStyle/>
        <a:p>
          <a:endParaRPr lang="es-ES"/>
        </a:p>
      </dgm:t>
    </dgm:pt>
    <dgm:pt modelId="{343BA9A0-7DA4-4673-A5CC-515DC79174F7}">
      <dgm:prSet custT="1"/>
      <dgm:spPr/>
      <dgm:t>
        <a:bodyPr/>
        <a:lstStyle/>
        <a:p>
          <a:r>
            <a:rPr lang="es-ES" sz="1400" dirty="0"/>
            <a:t>Para la mayoría de socios las decisiones tomadas por el Consejo de Administración tienen un grado de importancia significativo puesto que con ello se evalúa si la gestión está siendo oportuna y eficiente.</a:t>
          </a:r>
        </a:p>
      </dgm:t>
    </dgm:pt>
    <dgm:pt modelId="{40AEF59D-4C93-4A9D-87E1-33C411211D62}" type="parTrans" cxnId="{4E8D38A7-D3F9-4C8C-A9D9-E7D1B8454B7B}">
      <dgm:prSet/>
      <dgm:spPr/>
      <dgm:t>
        <a:bodyPr/>
        <a:lstStyle/>
        <a:p>
          <a:endParaRPr lang="es-ES"/>
        </a:p>
      </dgm:t>
    </dgm:pt>
    <dgm:pt modelId="{9F79C047-088B-4078-995A-BF23AF435A17}" type="sibTrans" cxnId="{4E8D38A7-D3F9-4C8C-A9D9-E7D1B8454B7B}">
      <dgm:prSet/>
      <dgm:spPr/>
      <dgm:t>
        <a:bodyPr/>
        <a:lstStyle/>
        <a:p>
          <a:endParaRPr lang="es-ES"/>
        </a:p>
      </dgm:t>
    </dgm:pt>
    <dgm:pt modelId="{E348A8C2-D592-4FDC-A92A-75D6F9A9DA54}" type="pres">
      <dgm:prSet presAssocID="{E393EB0A-F763-4A94-A615-89A0DA8FB3A6}" presName="linear" presStyleCnt="0">
        <dgm:presLayoutVars>
          <dgm:animLvl val="lvl"/>
          <dgm:resizeHandles val="exact"/>
        </dgm:presLayoutVars>
      </dgm:prSet>
      <dgm:spPr/>
      <dgm:t>
        <a:bodyPr/>
        <a:lstStyle/>
        <a:p>
          <a:endParaRPr lang="es-EC"/>
        </a:p>
      </dgm:t>
    </dgm:pt>
    <dgm:pt modelId="{8E1E311C-FA40-460B-9A61-83446A36FC83}" type="pres">
      <dgm:prSet presAssocID="{C99CDE95-A0D2-4171-B812-7EF35569ED5A}" presName="parentText" presStyleLbl="node1" presStyleIdx="0" presStyleCnt="4">
        <dgm:presLayoutVars>
          <dgm:chMax val="0"/>
          <dgm:bulletEnabled val="1"/>
        </dgm:presLayoutVars>
      </dgm:prSet>
      <dgm:spPr/>
      <dgm:t>
        <a:bodyPr/>
        <a:lstStyle/>
        <a:p>
          <a:endParaRPr lang="es-EC"/>
        </a:p>
      </dgm:t>
    </dgm:pt>
    <dgm:pt modelId="{E0A20645-520E-49A9-B876-0F94AAA2700C}" type="pres">
      <dgm:prSet presAssocID="{DAD340E0-5485-4C61-9DA5-E448C477CD85}" presName="spacer" presStyleCnt="0"/>
      <dgm:spPr/>
    </dgm:pt>
    <dgm:pt modelId="{21B2A257-EF79-41E1-A867-D43824A7DC4B}" type="pres">
      <dgm:prSet presAssocID="{6E22956A-6708-4D0B-ADE9-D202A0AC758E}" presName="parentText" presStyleLbl="node1" presStyleIdx="1" presStyleCnt="4">
        <dgm:presLayoutVars>
          <dgm:chMax val="0"/>
          <dgm:bulletEnabled val="1"/>
        </dgm:presLayoutVars>
      </dgm:prSet>
      <dgm:spPr/>
      <dgm:t>
        <a:bodyPr/>
        <a:lstStyle/>
        <a:p>
          <a:endParaRPr lang="es-EC"/>
        </a:p>
      </dgm:t>
    </dgm:pt>
    <dgm:pt modelId="{F18F9B8D-8526-4611-AB84-553E947A82B2}" type="pres">
      <dgm:prSet presAssocID="{EF0E754F-E695-439C-A003-68D8724D60B2}" presName="spacer" presStyleCnt="0"/>
      <dgm:spPr/>
    </dgm:pt>
    <dgm:pt modelId="{0632A92B-C9CD-4709-ACDB-424B449780C7}" type="pres">
      <dgm:prSet presAssocID="{B879D61A-B478-4607-88E0-51B9D44B05B2}" presName="parentText" presStyleLbl="node1" presStyleIdx="2" presStyleCnt="4">
        <dgm:presLayoutVars>
          <dgm:chMax val="0"/>
          <dgm:bulletEnabled val="1"/>
        </dgm:presLayoutVars>
      </dgm:prSet>
      <dgm:spPr/>
      <dgm:t>
        <a:bodyPr/>
        <a:lstStyle/>
        <a:p>
          <a:endParaRPr lang="es-EC"/>
        </a:p>
      </dgm:t>
    </dgm:pt>
    <dgm:pt modelId="{D5D59B51-193E-4A69-84F2-6E27875932CF}" type="pres">
      <dgm:prSet presAssocID="{321E961F-A5CD-4D5E-973A-919E00B90BD1}" presName="spacer" presStyleCnt="0"/>
      <dgm:spPr/>
    </dgm:pt>
    <dgm:pt modelId="{055408B7-ADAE-4182-BCDE-9B82DEB071FE}" type="pres">
      <dgm:prSet presAssocID="{343BA9A0-7DA4-4673-A5CC-515DC79174F7}" presName="parentText" presStyleLbl="node1" presStyleIdx="3" presStyleCnt="4">
        <dgm:presLayoutVars>
          <dgm:chMax val="0"/>
          <dgm:bulletEnabled val="1"/>
        </dgm:presLayoutVars>
      </dgm:prSet>
      <dgm:spPr/>
      <dgm:t>
        <a:bodyPr/>
        <a:lstStyle/>
        <a:p>
          <a:endParaRPr lang="es-EC"/>
        </a:p>
      </dgm:t>
    </dgm:pt>
  </dgm:ptLst>
  <dgm:cxnLst>
    <dgm:cxn modelId="{D19F33A4-26A8-455F-BE62-BF779478F8E7}" type="presOf" srcId="{B879D61A-B478-4607-88E0-51B9D44B05B2}" destId="{0632A92B-C9CD-4709-ACDB-424B449780C7}" srcOrd="0" destOrd="0" presId="urn:microsoft.com/office/officeart/2005/8/layout/vList2"/>
    <dgm:cxn modelId="{08E245DF-CA97-4DDA-82A9-E44847644741}" type="presOf" srcId="{C99CDE95-A0D2-4171-B812-7EF35569ED5A}" destId="{8E1E311C-FA40-460B-9A61-83446A36FC83}" srcOrd="0" destOrd="0" presId="urn:microsoft.com/office/officeart/2005/8/layout/vList2"/>
    <dgm:cxn modelId="{BE52B2D0-5652-44A6-BF41-3D436282657E}" type="presOf" srcId="{E393EB0A-F763-4A94-A615-89A0DA8FB3A6}" destId="{E348A8C2-D592-4FDC-A92A-75D6F9A9DA54}" srcOrd="0" destOrd="0" presId="urn:microsoft.com/office/officeart/2005/8/layout/vList2"/>
    <dgm:cxn modelId="{04F3A448-81AE-43EC-BB6A-8602604D083B}" srcId="{E393EB0A-F763-4A94-A615-89A0DA8FB3A6}" destId="{B879D61A-B478-4607-88E0-51B9D44B05B2}" srcOrd="2" destOrd="0" parTransId="{854376D1-0AD5-449A-8095-63DC79829F54}" sibTransId="{321E961F-A5CD-4D5E-973A-919E00B90BD1}"/>
    <dgm:cxn modelId="{4E8D38A7-D3F9-4C8C-A9D9-E7D1B8454B7B}" srcId="{E393EB0A-F763-4A94-A615-89A0DA8FB3A6}" destId="{343BA9A0-7DA4-4673-A5CC-515DC79174F7}" srcOrd="3" destOrd="0" parTransId="{40AEF59D-4C93-4A9D-87E1-33C411211D62}" sibTransId="{9F79C047-088B-4078-995A-BF23AF435A17}"/>
    <dgm:cxn modelId="{50F7203A-897B-478F-9F22-33162BBD3329}" srcId="{E393EB0A-F763-4A94-A615-89A0DA8FB3A6}" destId="{C99CDE95-A0D2-4171-B812-7EF35569ED5A}" srcOrd="0" destOrd="0" parTransId="{B51EEC6D-E4C4-4EEB-809A-14C65E931EEE}" sibTransId="{DAD340E0-5485-4C61-9DA5-E448C477CD85}"/>
    <dgm:cxn modelId="{D44ED2F3-761C-48CC-BB9D-2B1B0C8E1FD4}" type="presOf" srcId="{6E22956A-6708-4D0B-ADE9-D202A0AC758E}" destId="{21B2A257-EF79-41E1-A867-D43824A7DC4B}" srcOrd="0" destOrd="0" presId="urn:microsoft.com/office/officeart/2005/8/layout/vList2"/>
    <dgm:cxn modelId="{500D5EC1-CEC5-4B05-A9BF-2582D31FF571}" type="presOf" srcId="{343BA9A0-7DA4-4673-A5CC-515DC79174F7}" destId="{055408B7-ADAE-4182-BCDE-9B82DEB071FE}" srcOrd="0" destOrd="0" presId="urn:microsoft.com/office/officeart/2005/8/layout/vList2"/>
    <dgm:cxn modelId="{EB509D19-34C9-4B94-A193-E843399915A6}" srcId="{E393EB0A-F763-4A94-A615-89A0DA8FB3A6}" destId="{6E22956A-6708-4D0B-ADE9-D202A0AC758E}" srcOrd="1" destOrd="0" parTransId="{5E9D1717-AFE7-4E1A-9113-B4569F4EA206}" sibTransId="{EF0E754F-E695-439C-A003-68D8724D60B2}"/>
    <dgm:cxn modelId="{99957161-7129-4B3B-98A5-0B66AE2BD476}" type="presParOf" srcId="{E348A8C2-D592-4FDC-A92A-75D6F9A9DA54}" destId="{8E1E311C-FA40-460B-9A61-83446A36FC83}" srcOrd="0" destOrd="0" presId="urn:microsoft.com/office/officeart/2005/8/layout/vList2"/>
    <dgm:cxn modelId="{7775C715-928D-4E42-8914-2D1A23F32849}" type="presParOf" srcId="{E348A8C2-D592-4FDC-A92A-75D6F9A9DA54}" destId="{E0A20645-520E-49A9-B876-0F94AAA2700C}" srcOrd="1" destOrd="0" presId="urn:microsoft.com/office/officeart/2005/8/layout/vList2"/>
    <dgm:cxn modelId="{57E3B1ED-BDAD-4D9B-90FB-17EC22606251}" type="presParOf" srcId="{E348A8C2-D592-4FDC-A92A-75D6F9A9DA54}" destId="{21B2A257-EF79-41E1-A867-D43824A7DC4B}" srcOrd="2" destOrd="0" presId="urn:microsoft.com/office/officeart/2005/8/layout/vList2"/>
    <dgm:cxn modelId="{9744DE15-CFA6-41E2-8C5C-17D16213476C}" type="presParOf" srcId="{E348A8C2-D592-4FDC-A92A-75D6F9A9DA54}" destId="{F18F9B8D-8526-4611-AB84-553E947A82B2}" srcOrd="3" destOrd="0" presId="urn:microsoft.com/office/officeart/2005/8/layout/vList2"/>
    <dgm:cxn modelId="{250AEB23-D5C8-41A6-9648-47A384578479}" type="presParOf" srcId="{E348A8C2-D592-4FDC-A92A-75D6F9A9DA54}" destId="{0632A92B-C9CD-4709-ACDB-424B449780C7}" srcOrd="4" destOrd="0" presId="urn:microsoft.com/office/officeart/2005/8/layout/vList2"/>
    <dgm:cxn modelId="{5B3F9980-415D-40E6-BBBC-0BB81B46F8CE}" type="presParOf" srcId="{E348A8C2-D592-4FDC-A92A-75D6F9A9DA54}" destId="{D5D59B51-193E-4A69-84F2-6E27875932CF}" srcOrd="5" destOrd="0" presId="urn:microsoft.com/office/officeart/2005/8/layout/vList2"/>
    <dgm:cxn modelId="{16C179FE-89E1-4DE8-9275-CA8CB3F62E12}" type="presParOf" srcId="{E348A8C2-D592-4FDC-A92A-75D6F9A9DA54}" destId="{055408B7-ADAE-4182-BCDE-9B82DEB071F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393EB0A-F763-4A94-A615-89A0DA8FB3A6}" type="doc">
      <dgm:prSet loTypeId="urn:microsoft.com/office/officeart/2005/8/layout/hierarchy4" loCatId="list" qsTypeId="urn:microsoft.com/office/officeart/2005/8/quickstyle/simple2" qsCatId="simple" csTypeId="urn:microsoft.com/office/officeart/2005/8/colors/accent2_1" csCatId="accent2" phldr="1"/>
      <dgm:spPr/>
      <dgm:t>
        <a:bodyPr/>
        <a:lstStyle/>
        <a:p>
          <a:endParaRPr lang="es-ES"/>
        </a:p>
      </dgm:t>
    </dgm:pt>
    <dgm:pt modelId="{C99CDE95-A0D2-4171-B812-7EF35569ED5A}">
      <dgm:prSet phldrT="[Texto]" custT="1"/>
      <dgm:spPr/>
      <dgm:t>
        <a:bodyPr/>
        <a:lstStyle/>
        <a:p>
          <a:r>
            <a:rPr lang="es-ES" sz="1400" dirty="0"/>
            <a:t>Las acciones realizadas para que los socios estén informados de los sucesos de la cooperativa es decir el tipo de canal de comunicación más idóneo se puede apreciar que la Cooperativa San Juan de Cotogchoa tiene una mejor forma de comunicación, en el caso de la Cooperativa Juan de Salinas existe un gran porcentaje de socios que no reciben información por ningún medio.</a:t>
          </a:r>
        </a:p>
      </dgm:t>
    </dgm:pt>
    <dgm:pt modelId="{B51EEC6D-E4C4-4EEB-809A-14C65E931EEE}" type="parTrans" cxnId="{50F7203A-897B-478F-9F22-33162BBD3329}">
      <dgm:prSet/>
      <dgm:spPr/>
      <dgm:t>
        <a:bodyPr/>
        <a:lstStyle/>
        <a:p>
          <a:endParaRPr lang="es-ES"/>
        </a:p>
      </dgm:t>
    </dgm:pt>
    <dgm:pt modelId="{DAD340E0-5485-4C61-9DA5-E448C477CD85}" type="sibTrans" cxnId="{50F7203A-897B-478F-9F22-33162BBD3329}">
      <dgm:prSet/>
      <dgm:spPr/>
      <dgm:t>
        <a:bodyPr/>
        <a:lstStyle/>
        <a:p>
          <a:endParaRPr lang="es-ES"/>
        </a:p>
      </dgm:t>
    </dgm:pt>
    <dgm:pt modelId="{334EFCCD-EF95-4700-BA33-863D4A436113}">
      <dgm:prSet/>
      <dgm:spPr/>
      <dgm:t>
        <a:bodyPr/>
        <a:lstStyle/>
        <a:p>
          <a:r>
            <a:rPr lang="es-ES" dirty="0"/>
            <a:t>La apreciación respecto al servicio entregado por los colaboradores de las cooperativas de estudio es favorable al tener una apreciación muy buena y buena.</a:t>
          </a:r>
        </a:p>
      </dgm:t>
    </dgm:pt>
    <dgm:pt modelId="{E6326EEB-A71F-4A4A-80E3-175C8152038E}" type="parTrans" cxnId="{898F616C-96F1-4CF0-90E0-B378E9B1B1F3}">
      <dgm:prSet/>
      <dgm:spPr/>
      <dgm:t>
        <a:bodyPr/>
        <a:lstStyle/>
        <a:p>
          <a:endParaRPr lang="es-ES"/>
        </a:p>
      </dgm:t>
    </dgm:pt>
    <dgm:pt modelId="{8D0D5757-D1E1-4C74-BF35-5DB65B985BD2}" type="sibTrans" cxnId="{898F616C-96F1-4CF0-90E0-B378E9B1B1F3}">
      <dgm:prSet/>
      <dgm:spPr/>
      <dgm:t>
        <a:bodyPr/>
        <a:lstStyle/>
        <a:p>
          <a:endParaRPr lang="es-ES"/>
        </a:p>
      </dgm:t>
    </dgm:pt>
    <dgm:pt modelId="{C36A5E67-1BE2-4B92-86DD-8B62A2805705}">
      <dgm:prSet/>
      <dgm:spPr/>
      <dgm:t>
        <a:bodyPr/>
        <a:lstStyle/>
        <a:p>
          <a:r>
            <a:rPr lang="es-ES" dirty="0"/>
            <a:t>Los socios de las dos entidades financieras indican que la tasa de interés para los préstamos que son los productos que ofertan las cooperativas están acorde a las demás entidades financieras.</a:t>
          </a:r>
        </a:p>
      </dgm:t>
    </dgm:pt>
    <dgm:pt modelId="{664E7D0B-3154-4DF0-BE3A-2DFFA424CCAC}" type="parTrans" cxnId="{29F5676C-B464-4060-BA49-7ED1DB8516B4}">
      <dgm:prSet/>
      <dgm:spPr/>
      <dgm:t>
        <a:bodyPr/>
        <a:lstStyle/>
        <a:p>
          <a:endParaRPr lang="es-ES"/>
        </a:p>
      </dgm:t>
    </dgm:pt>
    <dgm:pt modelId="{F5D45D11-1618-4467-81F9-72DA3D104953}" type="sibTrans" cxnId="{29F5676C-B464-4060-BA49-7ED1DB8516B4}">
      <dgm:prSet/>
      <dgm:spPr/>
      <dgm:t>
        <a:bodyPr/>
        <a:lstStyle/>
        <a:p>
          <a:endParaRPr lang="es-ES"/>
        </a:p>
      </dgm:t>
    </dgm:pt>
    <dgm:pt modelId="{D8879AE4-24DD-4B64-89E8-E3A23A0BDDFB}">
      <dgm:prSet/>
      <dgm:spPr/>
      <dgm:t>
        <a:bodyPr/>
        <a:lstStyle/>
        <a:p>
          <a:r>
            <a:rPr lang="es-ES"/>
            <a:t>La apreciación del socio respecto a la tasa de interés que se entrega por los depósitos de las entidades financieras es similar y consideran que están acorde a las demás cooperativas del sector de los otros segmentos.</a:t>
          </a:r>
        </a:p>
      </dgm:t>
    </dgm:pt>
    <dgm:pt modelId="{8505BBC6-D57C-4DAE-BB89-AB7C174E63FB}" type="parTrans" cxnId="{64FD3FE5-7CB2-4BE3-9F2C-7BE23B20F420}">
      <dgm:prSet/>
      <dgm:spPr/>
      <dgm:t>
        <a:bodyPr/>
        <a:lstStyle/>
        <a:p>
          <a:endParaRPr lang="es-ES"/>
        </a:p>
      </dgm:t>
    </dgm:pt>
    <dgm:pt modelId="{5EC9F3E9-EC09-4959-89BF-963B497CB304}" type="sibTrans" cxnId="{64FD3FE5-7CB2-4BE3-9F2C-7BE23B20F420}">
      <dgm:prSet/>
      <dgm:spPr/>
      <dgm:t>
        <a:bodyPr/>
        <a:lstStyle/>
        <a:p>
          <a:endParaRPr lang="es-ES"/>
        </a:p>
      </dgm:t>
    </dgm:pt>
    <dgm:pt modelId="{0EF82624-1606-4835-BD5B-2EDBABE620C1}" type="pres">
      <dgm:prSet presAssocID="{E393EB0A-F763-4A94-A615-89A0DA8FB3A6}" presName="Name0" presStyleCnt="0">
        <dgm:presLayoutVars>
          <dgm:chPref val="1"/>
          <dgm:dir/>
          <dgm:animOne val="branch"/>
          <dgm:animLvl val="lvl"/>
          <dgm:resizeHandles/>
        </dgm:presLayoutVars>
      </dgm:prSet>
      <dgm:spPr/>
      <dgm:t>
        <a:bodyPr/>
        <a:lstStyle/>
        <a:p>
          <a:endParaRPr lang="es-EC"/>
        </a:p>
      </dgm:t>
    </dgm:pt>
    <dgm:pt modelId="{67E024BD-D6E4-4CC4-8084-46440A2A1AD2}" type="pres">
      <dgm:prSet presAssocID="{C99CDE95-A0D2-4171-B812-7EF35569ED5A}" presName="vertOne" presStyleCnt="0"/>
      <dgm:spPr/>
    </dgm:pt>
    <dgm:pt modelId="{30E973CA-F249-4F8D-80CF-ECAE1503A801}" type="pres">
      <dgm:prSet presAssocID="{C99CDE95-A0D2-4171-B812-7EF35569ED5A}" presName="txOne" presStyleLbl="node0" presStyleIdx="0" presStyleCnt="4" custScaleX="123031">
        <dgm:presLayoutVars>
          <dgm:chPref val="3"/>
        </dgm:presLayoutVars>
      </dgm:prSet>
      <dgm:spPr/>
      <dgm:t>
        <a:bodyPr/>
        <a:lstStyle/>
        <a:p>
          <a:endParaRPr lang="es-EC"/>
        </a:p>
      </dgm:t>
    </dgm:pt>
    <dgm:pt modelId="{6A13272E-5035-4924-874F-0AC5AA8DE491}" type="pres">
      <dgm:prSet presAssocID="{C99CDE95-A0D2-4171-B812-7EF35569ED5A}" presName="horzOne" presStyleCnt="0"/>
      <dgm:spPr/>
    </dgm:pt>
    <dgm:pt modelId="{94D51E0C-0A00-4DFF-B9DC-495350937209}" type="pres">
      <dgm:prSet presAssocID="{DAD340E0-5485-4C61-9DA5-E448C477CD85}" presName="sibSpaceOne" presStyleCnt="0"/>
      <dgm:spPr/>
    </dgm:pt>
    <dgm:pt modelId="{97260C3B-B7DC-4AC3-BF2D-AFBE78983BF8}" type="pres">
      <dgm:prSet presAssocID="{334EFCCD-EF95-4700-BA33-863D4A436113}" presName="vertOne" presStyleCnt="0"/>
      <dgm:spPr/>
    </dgm:pt>
    <dgm:pt modelId="{7D1DC895-F339-4462-BD89-68AB87772591}" type="pres">
      <dgm:prSet presAssocID="{334EFCCD-EF95-4700-BA33-863D4A436113}" presName="txOne" presStyleLbl="node0" presStyleIdx="1" presStyleCnt="4">
        <dgm:presLayoutVars>
          <dgm:chPref val="3"/>
        </dgm:presLayoutVars>
      </dgm:prSet>
      <dgm:spPr/>
      <dgm:t>
        <a:bodyPr/>
        <a:lstStyle/>
        <a:p>
          <a:endParaRPr lang="es-EC"/>
        </a:p>
      </dgm:t>
    </dgm:pt>
    <dgm:pt modelId="{4CF5314C-58F6-4086-A861-5F826D6A2E9A}" type="pres">
      <dgm:prSet presAssocID="{334EFCCD-EF95-4700-BA33-863D4A436113}" presName="horzOne" presStyleCnt="0"/>
      <dgm:spPr/>
    </dgm:pt>
    <dgm:pt modelId="{2F2BD8F7-2C55-4725-A22B-7E79B97999A9}" type="pres">
      <dgm:prSet presAssocID="{8D0D5757-D1E1-4C74-BF35-5DB65B985BD2}" presName="sibSpaceOne" presStyleCnt="0"/>
      <dgm:spPr/>
    </dgm:pt>
    <dgm:pt modelId="{F7AEC5F1-BD16-45C8-B951-BE7DFAC980D0}" type="pres">
      <dgm:prSet presAssocID="{C36A5E67-1BE2-4B92-86DD-8B62A2805705}" presName="vertOne" presStyleCnt="0"/>
      <dgm:spPr/>
    </dgm:pt>
    <dgm:pt modelId="{C1CD2CBC-0B97-4AD1-9244-3D84EBB32D0A}" type="pres">
      <dgm:prSet presAssocID="{C36A5E67-1BE2-4B92-86DD-8B62A2805705}" presName="txOne" presStyleLbl="node0" presStyleIdx="2" presStyleCnt="4">
        <dgm:presLayoutVars>
          <dgm:chPref val="3"/>
        </dgm:presLayoutVars>
      </dgm:prSet>
      <dgm:spPr/>
      <dgm:t>
        <a:bodyPr/>
        <a:lstStyle/>
        <a:p>
          <a:endParaRPr lang="es-EC"/>
        </a:p>
      </dgm:t>
    </dgm:pt>
    <dgm:pt modelId="{DC15387E-84DE-4B9C-AE9E-72535BE70C72}" type="pres">
      <dgm:prSet presAssocID="{C36A5E67-1BE2-4B92-86DD-8B62A2805705}" presName="horzOne" presStyleCnt="0"/>
      <dgm:spPr/>
    </dgm:pt>
    <dgm:pt modelId="{18B69DDF-2158-4A36-BB62-F5F2BD0FBD21}" type="pres">
      <dgm:prSet presAssocID="{F5D45D11-1618-4467-81F9-72DA3D104953}" presName="sibSpaceOne" presStyleCnt="0"/>
      <dgm:spPr/>
    </dgm:pt>
    <dgm:pt modelId="{AAF9BA2C-8FF8-4B08-A1A0-535A479E1A34}" type="pres">
      <dgm:prSet presAssocID="{D8879AE4-24DD-4B64-89E8-E3A23A0BDDFB}" presName="vertOne" presStyleCnt="0"/>
      <dgm:spPr/>
    </dgm:pt>
    <dgm:pt modelId="{04DFEB08-1206-451A-BF90-577316AE50F5}" type="pres">
      <dgm:prSet presAssocID="{D8879AE4-24DD-4B64-89E8-E3A23A0BDDFB}" presName="txOne" presStyleLbl="node0" presStyleIdx="3" presStyleCnt="4">
        <dgm:presLayoutVars>
          <dgm:chPref val="3"/>
        </dgm:presLayoutVars>
      </dgm:prSet>
      <dgm:spPr/>
      <dgm:t>
        <a:bodyPr/>
        <a:lstStyle/>
        <a:p>
          <a:endParaRPr lang="es-EC"/>
        </a:p>
      </dgm:t>
    </dgm:pt>
    <dgm:pt modelId="{E3C4FC2E-D212-4C02-996F-C53D47BE7F0F}" type="pres">
      <dgm:prSet presAssocID="{D8879AE4-24DD-4B64-89E8-E3A23A0BDDFB}" presName="horzOne" presStyleCnt="0"/>
      <dgm:spPr/>
    </dgm:pt>
  </dgm:ptLst>
  <dgm:cxnLst>
    <dgm:cxn modelId="{B1FAADD2-1C94-408C-A811-FB4ED3D3B6CD}" type="presOf" srcId="{D8879AE4-24DD-4B64-89E8-E3A23A0BDDFB}" destId="{04DFEB08-1206-451A-BF90-577316AE50F5}" srcOrd="0" destOrd="0" presId="urn:microsoft.com/office/officeart/2005/8/layout/hierarchy4"/>
    <dgm:cxn modelId="{CCCD5559-59E8-43EE-823F-A60AFDBB9E99}" type="presOf" srcId="{E393EB0A-F763-4A94-A615-89A0DA8FB3A6}" destId="{0EF82624-1606-4835-BD5B-2EDBABE620C1}" srcOrd="0" destOrd="0" presId="urn:microsoft.com/office/officeart/2005/8/layout/hierarchy4"/>
    <dgm:cxn modelId="{AF0E1F29-5CA3-4A87-9F74-001D27AA9A75}" type="presOf" srcId="{C99CDE95-A0D2-4171-B812-7EF35569ED5A}" destId="{30E973CA-F249-4F8D-80CF-ECAE1503A801}" srcOrd="0" destOrd="0" presId="urn:microsoft.com/office/officeart/2005/8/layout/hierarchy4"/>
    <dgm:cxn modelId="{64FD3FE5-7CB2-4BE3-9F2C-7BE23B20F420}" srcId="{E393EB0A-F763-4A94-A615-89A0DA8FB3A6}" destId="{D8879AE4-24DD-4B64-89E8-E3A23A0BDDFB}" srcOrd="3" destOrd="0" parTransId="{8505BBC6-D57C-4DAE-BB89-AB7C174E63FB}" sibTransId="{5EC9F3E9-EC09-4959-89BF-963B497CB304}"/>
    <dgm:cxn modelId="{3F81D62B-DA27-43E7-A604-BF312340931A}" type="presOf" srcId="{C36A5E67-1BE2-4B92-86DD-8B62A2805705}" destId="{C1CD2CBC-0B97-4AD1-9244-3D84EBB32D0A}" srcOrd="0" destOrd="0" presId="urn:microsoft.com/office/officeart/2005/8/layout/hierarchy4"/>
    <dgm:cxn modelId="{6742819B-859D-4D8F-94EA-E629029372FD}" type="presOf" srcId="{334EFCCD-EF95-4700-BA33-863D4A436113}" destId="{7D1DC895-F339-4462-BD89-68AB87772591}" srcOrd="0" destOrd="0" presId="urn:microsoft.com/office/officeart/2005/8/layout/hierarchy4"/>
    <dgm:cxn modelId="{898F616C-96F1-4CF0-90E0-B378E9B1B1F3}" srcId="{E393EB0A-F763-4A94-A615-89A0DA8FB3A6}" destId="{334EFCCD-EF95-4700-BA33-863D4A436113}" srcOrd="1" destOrd="0" parTransId="{E6326EEB-A71F-4A4A-80E3-175C8152038E}" sibTransId="{8D0D5757-D1E1-4C74-BF35-5DB65B985BD2}"/>
    <dgm:cxn modelId="{29F5676C-B464-4060-BA49-7ED1DB8516B4}" srcId="{E393EB0A-F763-4A94-A615-89A0DA8FB3A6}" destId="{C36A5E67-1BE2-4B92-86DD-8B62A2805705}" srcOrd="2" destOrd="0" parTransId="{664E7D0B-3154-4DF0-BE3A-2DFFA424CCAC}" sibTransId="{F5D45D11-1618-4467-81F9-72DA3D104953}"/>
    <dgm:cxn modelId="{50F7203A-897B-478F-9F22-33162BBD3329}" srcId="{E393EB0A-F763-4A94-A615-89A0DA8FB3A6}" destId="{C99CDE95-A0D2-4171-B812-7EF35569ED5A}" srcOrd="0" destOrd="0" parTransId="{B51EEC6D-E4C4-4EEB-809A-14C65E931EEE}" sibTransId="{DAD340E0-5485-4C61-9DA5-E448C477CD85}"/>
    <dgm:cxn modelId="{E8BC2F27-1F95-4C63-B1F6-3805EA7CBE50}" type="presParOf" srcId="{0EF82624-1606-4835-BD5B-2EDBABE620C1}" destId="{67E024BD-D6E4-4CC4-8084-46440A2A1AD2}" srcOrd="0" destOrd="0" presId="urn:microsoft.com/office/officeart/2005/8/layout/hierarchy4"/>
    <dgm:cxn modelId="{9F8012AD-8764-45E6-9743-D3DE4809BE43}" type="presParOf" srcId="{67E024BD-D6E4-4CC4-8084-46440A2A1AD2}" destId="{30E973CA-F249-4F8D-80CF-ECAE1503A801}" srcOrd="0" destOrd="0" presId="urn:microsoft.com/office/officeart/2005/8/layout/hierarchy4"/>
    <dgm:cxn modelId="{EF506892-806D-4B07-8DA9-BA3BF991BE87}" type="presParOf" srcId="{67E024BD-D6E4-4CC4-8084-46440A2A1AD2}" destId="{6A13272E-5035-4924-874F-0AC5AA8DE491}" srcOrd="1" destOrd="0" presId="urn:microsoft.com/office/officeart/2005/8/layout/hierarchy4"/>
    <dgm:cxn modelId="{DC1FB6D5-9293-410D-9EAD-3222A19B149C}" type="presParOf" srcId="{0EF82624-1606-4835-BD5B-2EDBABE620C1}" destId="{94D51E0C-0A00-4DFF-B9DC-495350937209}" srcOrd="1" destOrd="0" presId="urn:microsoft.com/office/officeart/2005/8/layout/hierarchy4"/>
    <dgm:cxn modelId="{888B220F-1422-49DE-A868-B0C6F28F7A42}" type="presParOf" srcId="{0EF82624-1606-4835-BD5B-2EDBABE620C1}" destId="{97260C3B-B7DC-4AC3-BF2D-AFBE78983BF8}" srcOrd="2" destOrd="0" presId="urn:microsoft.com/office/officeart/2005/8/layout/hierarchy4"/>
    <dgm:cxn modelId="{7DA7ABDD-2DDC-4653-9CEF-F6B0496DE928}" type="presParOf" srcId="{97260C3B-B7DC-4AC3-BF2D-AFBE78983BF8}" destId="{7D1DC895-F339-4462-BD89-68AB87772591}" srcOrd="0" destOrd="0" presId="urn:microsoft.com/office/officeart/2005/8/layout/hierarchy4"/>
    <dgm:cxn modelId="{8D64C237-FBED-4C48-B94C-DB6C3875E9D4}" type="presParOf" srcId="{97260C3B-B7DC-4AC3-BF2D-AFBE78983BF8}" destId="{4CF5314C-58F6-4086-A861-5F826D6A2E9A}" srcOrd="1" destOrd="0" presId="urn:microsoft.com/office/officeart/2005/8/layout/hierarchy4"/>
    <dgm:cxn modelId="{18CF62FD-C097-4F9C-BC92-3FBEAFE2A84C}" type="presParOf" srcId="{0EF82624-1606-4835-BD5B-2EDBABE620C1}" destId="{2F2BD8F7-2C55-4725-A22B-7E79B97999A9}" srcOrd="3" destOrd="0" presId="urn:microsoft.com/office/officeart/2005/8/layout/hierarchy4"/>
    <dgm:cxn modelId="{4E4199A5-A5DA-4973-9D6E-552A03D29B2C}" type="presParOf" srcId="{0EF82624-1606-4835-BD5B-2EDBABE620C1}" destId="{F7AEC5F1-BD16-45C8-B951-BE7DFAC980D0}" srcOrd="4" destOrd="0" presId="urn:microsoft.com/office/officeart/2005/8/layout/hierarchy4"/>
    <dgm:cxn modelId="{27E39A99-907B-48ED-AD30-9377CA4908CF}" type="presParOf" srcId="{F7AEC5F1-BD16-45C8-B951-BE7DFAC980D0}" destId="{C1CD2CBC-0B97-4AD1-9244-3D84EBB32D0A}" srcOrd="0" destOrd="0" presId="urn:microsoft.com/office/officeart/2005/8/layout/hierarchy4"/>
    <dgm:cxn modelId="{9653BCB5-0FC4-4554-8D14-F0B383CDB006}" type="presParOf" srcId="{F7AEC5F1-BD16-45C8-B951-BE7DFAC980D0}" destId="{DC15387E-84DE-4B9C-AE9E-72535BE70C72}" srcOrd="1" destOrd="0" presId="urn:microsoft.com/office/officeart/2005/8/layout/hierarchy4"/>
    <dgm:cxn modelId="{4B9E3D36-816E-489B-8FDB-5F621ED7958E}" type="presParOf" srcId="{0EF82624-1606-4835-BD5B-2EDBABE620C1}" destId="{18B69DDF-2158-4A36-BB62-F5F2BD0FBD21}" srcOrd="5" destOrd="0" presId="urn:microsoft.com/office/officeart/2005/8/layout/hierarchy4"/>
    <dgm:cxn modelId="{C3648A6C-A926-425E-BDC1-3526A535D232}" type="presParOf" srcId="{0EF82624-1606-4835-BD5B-2EDBABE620C1}" destId="{AAF9BA2C-8FF8-4B08-A1A0-535A479E1A34}" srcOrd="6" destOrd="0" presId="urn:microsoft.com/office/officeart/2005/8/layout/hierarchy4"/>
    <dgm:cxn modelId="{6EDD1809-D5BC-4D66-8ABC-203DED73F64D}" type="presParOf" srcId="{AAF9BA2C-8FF8-4B08-A1A0-535A479E1A34}" destId="{04DFEB08-1206-451A-BF90-577316AE50F5}" srcOrd="0" destOrd="0" presId="urn:microsoft.com/office/officeart/2005/8/layout/hierarchy4"/>
    <dgm:cxn modelId="{7012AA20-A100-4535-A54A-5491A79B3CBB}" type="presParOf" srcId="{AAF9BA2C-8FF8-4B08-A1A0-535A479E1A34}" destId="{E3C4FC2E-D212-4C02-996F-C53D47BE7F0F}"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F22F9F6-2C3F-425E-93AC-8A7761B73DFA}" type="doc">
      <dgm:prSet loTypeId="urn:microsoft.com/office/officeart/2005/8/layout/default" loCatId="list" qsTypeId="urn:microsoft.com/office/officeart/2005/8/quickstyle/simple3" qsCatId="simple" csTypeId="urn:microsoft.com/office/officeart/2005/8/colors/colorful1#12" csCatId="colorful" phldr="1"/>
      <dgm:spPr/>
      <dgm:t>
        <a:bodyPr/>
        <a:lstStyle/>
        <a:p>
          <a:endParaRPr lang="es-EC"/>
        </a:p>
      </dgm:t>
    </dgm:pt>
    <dgm:pt modelId="{E997EA5C-3D05-453A-AC3D-B4A974194435}" type="pres">
      <dgm:prSet presAssocID="{7F22F9F6-2C3F-425E-93AC-8A7761B73DFA}" presName="diagram" presStyleCnt="0">
        <dgm:presLayoutVars>
          <dgm:dir/>
          <dgm:resizeHandles val="exact"/>
        </dgm:presLayoutVars>
      </dgm:prSet>
      <dgm:spPr/>
      <dgm:t>
        <a:bodyPr/>
        <a:lstStyle/>
        <a:p>
          <a:endParaRPr lang="es-EC"/>
        </a:p>
      </dgm:t>
    </dgm:pt>
  </dgm:ptLst>
  <dgm:cxnLst>
    <dgm:cxn modelId="{72CB41DC-7A2C-4FC1-A37C-697EEA634879}" type="presOf" srcId="{7F22F9F6-2C3F-425E-93AC-8A7761B73DFA}" destId="{E997EA5C-3D05-453A-AC3D-B4A974194435}"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F22F9F6-2C3F-425E-93AC-8A7761B73DFA}" type="doc">
      <dgm:prSet loTypeId="urn:microsoft.com/office/officeart/2005/8/layout/default" loCatId="list" qsTypeId="urn:microsoft.com/office/officeart/2005/8/quickstyle/simple3" qsCatId="simple" csTypeId="urn:microsoft.com/office/officeart/2005/8/colors/colorful1#12" csCatId="colorful" phldr="1"/>
      <dgm:spPr/>
      <dgm:t>
        <a:bodyPr/>
        <a:lstStyle/>
        <a:p>
          <a:endParaRPr lang="es-EC"/>
        </a:p>
      </dgm:t>
    </dgm:pt>
    <dgm:pt modelId="{E997EA5C-3D05-453A-AC3D-B4A974194435}" type="pres">
      <dgm:prSet presAssocID="{7F22F9F6-2C3F-425E-93AC-8A7761B73DFA}" presName="diagram" presStyleCnt="0">
        <dgm:presLayoutVars>
          <dgm:dir/>
          <dgm:resizeHandles val="exact"/>
        </dgm:presLayoutVars>
      </dgm:prSet>
      <dgm:spPr/>
      <dgm:t>
        <a:bodyPr/>
        <a:lstStyle/>
        <a:p>
          <a:endParaRPr lang="es-EC"/>
        </a:p>
      </dgm:t>
    </dgm:pt>
  </dgm:ptLst>
  <dgm:cxnLst>
    <dgm:cxn modelId="{1C26F1D3-9D54-42E8-9FC6-A8BD89254D79}" type="presOf" srcId="{7F22F9F6-2C3F-425E-93AC-8A7761B73DFA}" destId="{E997EA5C-3D05-453A-AC3D-B4A974194435}"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C92F3E-DBFB-4F9E-BFF7-FF346AAFE55D}" type="doc">
      <dgm:prSet loTypeId="urn:microsoft.com/office/officeart/2005/8/layout/list1" loCatId="list" qsTypeId="urn:microsoft.com/office/officeart/2005/8/quickstyle/simple1" qsCatId="simple" csTypeId="urn:microsoft.com/office/officeart/2005/8/colors/colorful1#1" csCatId="colorful" phldr="1"/>
      <dgm:spPr/>
      <dgm:t>
        <a:bodyPr/>
        <a:lstStyle/>
        <a:p>
          <a:endParaRPr lang="es-EC"/>
        </a:p>
      </dgm:t>
    </dgm:pt>
    <dgm:pt modelId="{FD8CF8AD-E35E-46CF-A913-159B2BA90DA3}">
      <dgm:prSet phldrT="[Texto]" custT="1"/>
      <dgm:spPr/>
      <dgm:t>
        <a:bodyPr/>
        <a:lstStyle/>
        <a:p>
          <a:r>
            <a:rPr lang="es-ES" sz="1400" dirty="0"/>
            <a:t>Investigar los principios del cooperativismo que comprenden el balance social para Cooperativas de Ahorro y Crédito del Segmento 3 del Cantón Rumiñahui.</a:t>
          </a:r>
          <a:endParaRPr lang="es-EC" sz="1400" dirty="0">
            <a:solidFill>
              <a:schemeClr val="tx1"/>
            </a:solidFill>
          </a:endParaRPr>
        </a:p>
      </dgm:t>
    </dgm:pt>
    <dgm:pt modelId="{B41E5063-1E03-4F33-A113-723C1949A40E}" type="parTrans" cxnId="{42EB6608-1565-4500-B4B7-FC66A5F6D78A}">
      <dgm:prSet/>
      <dgm:spPr/>
      <dgm:t>
        <a:bodyPr/>
        <a:lstStyle/>
        <a:p>
          <a:endParaRPr lang="es-EC"/>
        </a:p>
      </dgm:t>
    </dgm:pt>
    <dgm:pt modelId="{829515ED-6810-4C14-A785-A1EC232221F3}" type="sibTrans" cxnId="{42EB6608-1565-4500-B4B7-FC66A5F6D78A}">
      <dgm:prSet/>
      <dgm:spPr/>
      <dgm:t>
        <a:bodyPr/>
        <a:lstStyle/>
        <a:p>
          <a:endParaRPr lang="es-EC"/>
        </a:p>
      </dgm:t>
    </dgm:pt>
    <dgm:pt modelId="{4B146896-77F8-4D89-8AB7-FA55E8986428}">
      <dgm:prSet custT="1"/>
      <dgm:spPr/>
      <dgm:t>
        <a:bodyPr/>
        <a:lstStyle/>
        <a:p>
          <a:r>
            <a:rPr lang="es-ES" sz="1400" dirty="0"/>
            <a:t>Realizar un diagnóstico respecto al criterio de los socios y colaboradores respecto al balance social.</a:t>
          </a:r>
        </a:p>
      </dgm:t>
    </dgm:pt>
    <dgm:pt modelId="{168C212B-9AB4-4CF6-B310-5058B073519D}" type="parTrans" cxnId="{3C5CD2F5-5A4A-46E8-A4A8-8630379EF393}">
      <dgm:prSet/>
      <dgm:spPr/>
      <dgm:t>
        <a:bodyPr/>
        <a:lstStyle/>
        <a:p>
          <a:endParaRPr lang="es-ES"/>
        </a:p>
      </dgm:t>
    </dgm:pt>
    <dgm:pt modelId="{50D221D8-A158-40BE-B4F0-1EBEA859E229}" type="sibTrans" cxnId="{3C5CD2F5-5A4A-46E8-A4A8-8630379EF393}">
      <dgm:prSet/>
      <dgm:spPr/>
      <dgm:t>
        <a:bodyPr/>
        <a:lstStyle/>
        <a:p>
          <a:endParaRPr lang="es-ES"/>
        </a:p>
      </dgm:t>
    </dgm:pt>
    <dgm:pt modelId="{92D8A0E7-C87E-4581-879C-213A836CCA7B}">
      <dgm:prSet custT="1"/>
      <dgm:spPr/>
      <dgm:t>
        <a:bodyPr/>
        <a:lstStyle/>
        <a:p>
          <a:r>
            <a:rPr lang="es-ES" sz="1400" dirty="0"/>
            <a:t>Evaluar mediante indicadores cuantitativos de cumplimiento los principios cooperativos de las entidades financieras caso de estudio.</a:t>
          </a:r>
        </a:p>
      </dgm:t>
    </dgm:pt>
    <dgm:pt modelId="{7E5FAFF3-2D92-465E-86ED-34B7D99E55FE}" type="parTrans" cxnId="{07656E7E-550E-4830-BBF0-5D5AF473858B}">
      <dgm:prSet/>
      <dgm:spPr/>
      <dgm:t>
        <a:bodyPr/>
        <a:lstStyle/>
        <a:p>
          <a:endParaRPr lang="es-ES"/>
        </a:p>
      </dgm:t>
    </dgm:pt>
    <dgm:pt modelId="{E72D7DEC-C9D9-40FC-9A92-64ADE46284F8}" type="sibTrans" cxnId="{07656E7E-550E-4830-BBF0-5D5AF473858B}">
      <dgm:prSet/>
      <dgm:spPr/>
      <dgm:t>
        <a:bodyPr/>
        <a:lstStyle/>
        <a:p>
          <a:endParaRPr lang="es-ES"/>
        </a:p>
      </dgm:t>
    </dgm:pt>
    <dgm:pt modelId="{77863ED4-19AA-487E-B03F-688A1F8EC0E3}">
      <dgm:prSet custT="1"/>
      <dgm:spPr/>
      <dgm:t>
        <a:bodyPr/>
        <a:lstStyle/>
        <a:p>
          <a:r>
            <a:rPr lang="es-ES" sz="1400" dirty="0"/>
            <a:t>Desarrollar una propuesta para mejorar el desempeño organizacional con respecto al balance social.</a:t>
          </a:r>
        </a:p>
      </dgm:t>
    </dgm:pt>
    <dgm:pt modelId="{B8D0FF15-D3D6-4966-B562-1915D389FFC9}" type="parTrans" cxnId="{3B388FC8-DE67-4577-8159-120927B0C35A}">
      <dgm:prSet/>
      <dgm:spPr/>
      <dgm:t>
        <a:bodyPr/>
        <a:lstStyle/>
        <a:p>
          <a:endParaRPr lang="es-ES"/>
        </a:p>
      </dgm:t>
    </dgm:pt>
    <dgm:pt modelId="{5601F545-4F31-4D97-8BD4-C6B23186333D}" type="sibTrans" cxnId="{3B388FC8-DE67-4577-8159-120927B0C35A}">
      <dgm:prSet/>
      <dgm:spPr/>
      <dgm:t>
        <a:bodyPr/>
        <a:lstStyle/>
        <a:p>
          <a:endParaRPr lang="es-ES"/>
        </a:p>
      </dgm:t>
    </dgm:pt>
    <dgm:pt modelId="{7557C7B2-EB87-493A-A397-41D149E8F21E}" type="pres">
      <dgm:prSet presAssocID="{B3C92F3E-DBFB-4F9E-BFF7-FF346AAFE55D}" presName="linear" presStyleCnt="0">
        <dgm:presLayoutVars>
          <dgm:dir/>
          <dgm:animLvl val="lvl"/>
          <dgm:resizeHandles val="exact"/>
        </dgm:presLayoutVars>
      </dgm:prSet>
      <dgm:spPr/>
      <dgm:t>
        <a:bodyPr/>
        <a:lstStyle/>
        <a:p>
          <a:endParaRPr lang="es-EC"/>
        </a:p>
      </dgm:t>
    </dgm:pt>
    <dgm:pt modelId="{808B90EF-43FC-46FF-A230-1875182E3246}" type="pres">
      <dgm:prSet presAssocID="{FD8CF8AD-E35E-46CF-A913-159B2BA90DA3}" presName="parentLin" presStyleCnt="0"/>
      <dgm:spPr/>
    </dgm:pt>
    <dgm:pt modelId="{3BC304F2-7580-4AD4-A487-0B46B6D1570B}" type="pres">
      <dgm:prSet presAssocID="{FD8CF8AD-E35E-46CF-A913-159B2BA90DA3}" presName="parentLeftMargin" presStyleLbl="node1" presStyleIdx="0" presStyleCnt="4"/>
      <dgm:spPr/>
      <dgm:t>
        <a:bodyPr/>
        <a:lstStyle/>
        <a:p>
          <a:endParaRPr lang="es-EC"/>
        </a:p>
      </dgm:t>
    </dgm:pt>
    <dgm:pt modelId="{640CA8A2-F384-4A49-A550-EC27B4C10A4A}" type="pres">
      <dgm:prSet presAssocID="{FD8CF8AD-E35E-46CF-A913-159B2BA90DA3}" presName="parentText" presStyleLbl="node1" presStyleIdx="0" presStyleCnt="4" custScaleX="127474" custScaleY="136300" custLinFactNeighborX="7682" custLinFactNeighborY="9640">
        <dgm:presLayoutVars>
          <dgm:chMax val="0"/>
          <dgm:bulletEnabled val="1"/>
        </dgm:presLayoutVars>
      </dgm:prSet>
      <dgm:spPr/>
      <dgm:t>
        <a:bodyPr/>
        <a:lstStyle/>
        <a:p>
          <a:endParaRPr lang="es-EC"/>
        </a:p>
      </dgm:t>
    </dgm:pt>
    <dgm:pt modelId="{3EA13274-EF05-4C32-B02C-8F5B3421D2AA}" type="pres">
      <dgm:prSet presAssocID="{FD8CF8AD-E35E-46CF-A913-159B2BA90DA3}" presName="negativeSpace" presStyleCnt="0"/>
      <dgm:spPr/>
    </dgm:pt>
    <dgm:pt modelId="{8C12538A-10AD-4409-9728-2B740924B0FC}" type="pres">
      <dgm:prSet presAssocID="{FD8CF8AD-E35E-46CF-A913-159B2BA90DA3}" presName="childText" presStyleLbl="conFgAcc1" presStyleIdx="0" presStyleCnt="4">
        <dgm:presLayoutVars>
          <dgm:bulletEnabled val="1"/>
        </dgm:presLayoutVars>
      </dgm:prSet>
      <dgm:spPr/>
    </dgm:pt>
    <dgm:pt modelId="{94CF0523-1458-4093-BD6C-C2DC365D3A1C}" type="pres">
      <dgm:prSet presAssocID="{829515ED-6810-4C14-A785-A1EC232221F3}" presName="spaceBetweenRectangles" presStyleCnt="0"/>
      <dgm:spPr/>
    </dgm:pt>
    <dgm:pt modelId="{6D28CAB0-A2AB-4D9B-B26A-002F6C7E951B}" type="pres">
      <dgm:prSet presAssocID="{4B146896-77F8-4D89-8AB7-FA55E8986428}" presName="parentLin" presStyleCnt="0"/>
      <dgm:spPr/>
    </dgm:pt>
    <dgm:pt modelId="{2D457C77-087E-4587-9B67-613EEAA0E4A6}" type="pres">
      <dgm:prSet presAssocID="{4B146896-77F8-4D89-8AB7-FA55E8986428}" presName="parentLeftMargin" presStyleLbl="node1" presStyleIdx="0" presStyleCnt="4"/>
      <dgm:spPr/>
      <dgm:t>
        <a:bodyPr/>
        <a:lstStyle/>
        <a:p>
          <a:endParaRPr lang="es-EC"/>
        </a:p>
      </dgm:t>
    </dgm:pt>
    <dgm:pt modelId="{C701A190-1793-4674-840A-7ED626243825}" type="pres">
      <dgm:prSet presAssocID="{4B146896-77F8-4D89-8AB7-FA55E8986428}" presName="parentText" presStyleLbl="node1" presStyleIdx="1" presStyleCnt="4" custScaleX="124105">
        <dgm:presLayoutVars>
          <dgm:chMax val="0"/>
          <dgm:bulletEnabled val="1"/>
        </dgm:presLayoutVars>
      </dgm:prSet>
      <dgm:spPr/>
      <dgm:t>
        <a:bodyPr/>
        <a:lstStyle/>
        <a:p>
          <a:endParaRPr lang="es-EC"/>
        </a:p>
      </dgm:t>
    </dgm:pt>
    <dgm:pt modelId="{1A552685-7027-461A-8B50-0094DA2A719F}" type="pres">
      <dgm:prSet presAssocID="{4B146896-77F8-4D89-8AB7-FA55E8986428}" presName="negativeSpace" presStyleCnt="0"/>
      <dgm:spPr/>
    </dgm:pt>
    <dgm:pt modelId="{F075DA59-74C3-466C-ABD5-5F126D81F10A}" type="pres">
      <dgm:prSet presAssocID="{4B146896-77F8-4D89-8AB7-FA55E8986428}" presName="childText" presStyleLbl="conFgAcc1" presStyleIdx="1" presStyleCnt="4">
        <dgm:presLayoutVars>
          <dgm:bulletEnabled val="1"/>
        </dgm:presLayoutVars>
      </dgm:prSet>
      <dgm:spPr/>
    </dgm:pt>
    <dgm:pt modelId="{6760B58A-A688-41E2-A585-39F86BA2F702}" type="pres">
      <dgm:prSet presAssocID="{50D221D8-A158-40BE-B4F0-1EBEA859E229}" presName="spaceBetweenRectangles" presStyleCnt="0"/>
      <dgm:spPr/>
    </dgm:pt>
    <dgm:pt modelId="{31EE6082-A1C2-49C2-A054-1F031A9F83AB}" type="pres">
      <dgm:prSet presAssocID="{92D8A0E7-C87E-4581-879C-213A836CCA7B}" presName="parentLin" presStyleCnt="0"/>
      <dgm:spPr/>
    </dgm:pt>
    <dgm:pt modelId="{7FC3C8FD-4EED-4015-9D4A-64936FE689F9}" type="pres">
      <dgm:prSet presAssocID="{92D8A0E7-C87E-4581-879C-213A836CCA7B}" presName="parentLeftMargin" presStyleLbl="node1" presStyleIdx="1" presStyleCnt="4"/>
      <dgm:spPr/>
      <dgm:t>
        <a:bodyPr/>
        <a:lstStyle/>
        <a:p>
          <a:endParaRPr lang="es-EC"/>
        </a:p>
      </dgm:t>
    </dgm:pt>
    <dgm:pt modelId="{7A5CA7AC-6BA5-4FF9-845E-476F91ED5922}" type="pres">
      <dgm:prSet presAssocID="{92D8A0E7-C87E-4581-879C-213A836CCA7B}" presName="parentText" presStyleLbl="node1" presStyleIdx="2" presStyleCnt="4" custScaleX="124105">
        <dgm:presLayoutVars>
          <dgm:chMax val="0"/>
          <dgm:bulletEnabled val="1"/>
        </dgm:presLayoutVars>
      </dgm:prSet>
      <dgm:spPr/>
      <dgm:t>
        <a:bodyPr/>
        <a:lstStyle/>
        <a:p>
          <a:endParaRPr lang="es-EC"/>
        </a:p>
      </dgm:t>
    </dgm:pt>
    <dgm:pt modelId="{961D5027-5719-4736-98B3-FF5CD462F935}" type="pres">
      <dgm:prSet presAssocID="{92D8A0E7-C87E-4581-879C-213A836CCA7B}" presName="negativeSpace" presStyleCnt="0"/>
      <dgm:spPr/>
    </dgm:pt>
    <dgm:pt modelId="{28FB94AF-B5E1-4BB0-9C2A-FEE51A1BD8B3}" type="pres">
      <dgm:prSet presAssocID="{92D8A0E7-C87E-4581-879C-213A836CCA7B}" presName="childText" presStyleLbl="conFgAcc1" presStyleIdx="2" presStyleCnt="4">
        <dgm:presLayoutVars>
          <dgm:bulletEnabled val="1"/>
        </dgm:presLayoutVars>
      </dgm:prSet>
      <dgm:spPr/>
    </dgm:pt>
    <dgm:pt modelId="{F83A1F82-01A5-4F95-AA12-418D8BFA4ABB}" type="pres">
      <dgm:prSet presAssocID="{E72D7DEC-C9D9-40FC-9A92-64ADE46284F8}" presName="spaceBetweenRectangles" presStyleCnt="0"/>
      <dgm:spPr/>
    </dgm:pt>
    <dgm:pt modelId="{EDB7F03F-D8B6-48E1-A4BC-C3298CE71EC5}" type="pres">
      <dgm:prSet presAssocID="{77863ED4-19AA-487E-B03F-688A1F8EC0E3}" presName="parentLin" presStyleCnt="0"/>
      <dgm:spPr/>
    </dgm:pt>
    <dgm:pt modelId="{757338CC-5C9B-4E69-AF50-B45821B8ED0F}" type="pres">
      <dgm:prSet presAssocID="{77863ED4-19AA-487E-B03F-688A1F8EC0E3}" presName="parentLeftMargin" presStyleLbl="node1" presStyleIdx="2" presStyleCnt="4"/>
      <dgm:spPr/>
      <dgm:t>
        <a:bodyPr/>
        <a:lstStyle/>
        <a:p>
          <a:endParaRPr lang="es-EC"/>
        </a:p>
      </dgm:t>
    </dgm:pt>
    <dgm:pt modelId="{584D34AA-EFD0-408A-9876-F56732634901}" type="pres">
      <dgm:prSet presAssocID="{77863ED4-19AA-487E-B03F-688A1F8EC0E3}" presName="parentText" presStyleLbl="node1" presStyleIdx="3" presStyleCnt="4" custScaleX="124105">
        <dgm:presLayoutVars>
          <dgm:chMax val="0"/>
          <dgm:bulletEnabled val="1"/>
        </dgm:presLayoutVars>
      </dgm:prSet>
      <dgm:spPr/>
      <dgm:t>
        <a:bodyPr/>
        <a:lstStyle/>
        <a:p>
          <a:endParaRPr lang="es-EC"/>
        </a:p>
      </dgm:t>
    </dgm:pt>
    <dgm:pt modelId="{7805865E-4D29-4F17-8775-4C78B1E4B940}" type="pres">
      <dgm:prSet presAssocID="{77863ED4-19AA-487E-B03F-688A1F8EC0E3}" presName="negativeSpace" presStyleCnt="0"/>
      <dgm:spPr/>
    </dgm:pt>
    <dgm:pt modelId="{6424CAC5-60D4-4DB1-89C2-A7A555A90E43}" type="pres">
      <dgm:prSet presAssocID="{77863ED4-19AA-487E-B03F-688A1F8EC0E3}" presName="childText" presStyleLbl="conFgAcc1" presStyleIdx="3" presStyleCnt="4">
        <dgm:presLayoutVars>
          <dgm:bulletEnabled val="1"/>
        </dgm:presLayoutVars>
      </dgm:prSet>
      <dgm:spPr/>
    </dgm:pt>
  </dgm:ptLst>
  <dgm:cxnLst>
    <dgm:cxn modelId="{42EB6608-1565-4500-B4B7-FC66A5F6D78A}" srcId="{B3C92F3E-DBFB-4F9E-BFF7-FF346AAFE55D}" destId="{FD8CF8AD-E35E-46CF-A913-159B2BA90DA3}" srcOrd="0" destOrd="0" parTransId="{B41E5063-1E03-4F33-A113-723C1949A40E}" sibTransId="{829515ED-6810-4C14-A785-A1EC232221F3}"/>
    <dgm:cxn modelId="{FCED4380-53C6-409E-B49C-A406AF5BC073}" type="presOf" srcId="{92D8A0E7-C87E-4581-879C-213A836CCA7B}" destId="{7FC3C8FD-4EED-4015-9D4A-64936FE689F9}" srcOrd="0" destOrd="0" presId="urn:microsoft.com/office/officeart/2005/8/layout/list1"/>
    <dgm:cxn modelId="{6F28A2C5-4FA4-4EB9-939C-601FBE5A4C42}" type="presOf" srcId="{B3C92F3E-DBFB-4F9E-BFF7-FF346AAFE55D}" destId="{7557C7B2-EB87-493A-A397-41D149E8F21E}" srcOrd="0" destOrd="0" presId="urn:microsoft.com/office/officeart/2005/8/layout/list1"/>
    <dgm:cxn modelId="{3B388FC8-DE67-4577-8159-120927B0C35A}" srcId="{B3C92F3E-DBFB-4F9E-BFF7-FF346AAFE55D}" destId="{77863ED4-19AA-487E-B03F-688A1F8EC0E3}" srcOrd="3" destOrd="0" parTransId="{B8D0FF15-D3D6-4966-B562-1915D389FFC9}" sibTransId="{5601F545-4F31-4D97-8BD4-C6B23186333D}"/>
    <dgm:cxn modelId="{3C5CD2F5-5A4A-46E8-A4A8-8630379EF393}" srcId="{B3C92F3E-DBFB-4F9E-BFF7-FF346AAFE55D}" destId="{4B146896-77F8-4D89-8AB7-FA55E8986428}" srcOrd="1" destOrd="0" parTransId="{168C212B-9AB4-4CF6-B310-5058B073519D}" sibTransId="{50D221D8-A158-40BE-B4F0-1EBEA859E229}"/>
    <dgm:cxn modelId="{0E9AE02E-80C4-4CC3-89CF-8D2DAC4245D2}" type="presOf" srcId="{92D8A0E7-C87E-4581-879C-213A836CCA7B}" destId="{7A5CA7AC-6BA5-4FF9-845E-476F91ED5922}" srcOrd="1" destOrd="0" presId="urn:microsoft.com/office/officeart/2005/8/layout/list1"/>
    <dgm:cxn modelId="{CFC22AA7-5E25-41E3-9064-03F3FDF6EC96}" type="presOf" srcId="{77863ED4-19AA-487E-B03F-688A1F8EC0E3}" destId="{584D34AA-EFD0-408A-9876-F56732634901}" srcOrd="1" destOrd="0" presId="urn:microsoft.com/office/officeart/2005/8/layout/list1"/>
    <dgm:cxn modelId="{3CD11155-C4A4-44D3-9B09-B474B8AA697A}" type="presOf" srcId="{FD8CF8AD-E35E-46CF-A913-159B2BA90DA3}" destId="{3BC304F2-7580-4AD4-A487-0B46B6D1570B}" srcOrd="0" destOrd="0" presId="urn:microsoft.com/office/officeart/2005/8/layout/list1"/>
    <dgm:cxn modelId="{55BAACDD-B153-4302-96E0-E33C5F03D71F}" type="presOf" srcId="{FD8CF8AD-E35E-46CF-A913-159B2BA90DA3}" destId="{640CA8A2-F384-4A49-A550-EC27B4C10A4A}" srcOrd="1" destOrd="0" presId="urn:microsoft.com/office/officeart/2005/8/layout/list1"/>
    <dgm:cxn modelId="{82390147-2A48-4074-AA13-215C4CB8B18C}" type="presOf" srcId="{4B146896-77F8-4D89-8AB7-FA55E8986428}" destId="{2D457C77-087E-4587-9B67-613EEAA0E4A6}" srcOrd="0" destOrd="0" presId="urn:microsoft.com/office/officeart/2005/8/layout/list1"/>
    <dgm:cxn modelId="{36CCE69A-5E90-414A-B118-6360026431A3}" type="presOf" srcId="{77863ED4-19AA-487E-B03F-688A1F8EC0E3}" destId="{757338CC-5C9B-4E69-AF50-B45821B8ED0F}" srcOrd="0" destOrd="0" presId="urn:microsoft.com/office/officeart/2005/8/layout/list1"/>
    <dgm:cxn modelId="{07656E7E-550E-4830-BBF0-5D5AF473858B}" srcId="{B3C92F3E-DBFB-4F9E-BFF7-FF346AAFE55D}" destId="{92D8A0E7-C87E-4581-879C-213A836CCA7B}" srcOrd="2" destOrd="0" parTransId="{7E5FAFF3-2D92-465E-86ED-34B7D99E55FE}" sibTransId="{E72D7DEC-C9D9-40FC-9A92-64ADE46284F8}"/>
    <dgm:cxn modelId="{1B46439A-D5B8-4474-9F34-EE22B9BC408B}" type="presOf" srcId="{4B146896-77F8-4D89-8AB7-FA55E8986428}" destId="{C701A190-1793-4674-840A-7ED626243825}" srcOrd="1" destOrd="0" presId="urn:microsoft.com/office/officeart/2005/8/layout/list1"/>
    <dgm:cxn modelId="{4B324F61-1647-4E08-BAE2-AA34DCBD34EA}" type="presParOf" srcId="{7557C7B2-EB87-493A-A397-41D149E8F21E}" destId="{808B90EF-43FC-46FF-A230-1875182E3246}" srcOrd="0" destOrd="0" presId="urn:microsoft.com/office/officeart/2005/8/layout/list1"/>
    <dgm:cxn modelId="{A048E6C1-2540-4471-98E2-D55D6218E1B0}" type="presParOf" srcId="{808B90EF-43FC-46FF-A230-1875182E3246}" destId="{3BC304F2-7580-4AD4-A487-0B46B6D1570B}" srcOrd="0" destOrd="0" presId="urn:microsoft.com/office/officeart/2005/8/layout/list1"/>
    <dgm:cxn modelId="{19C53BDA-157A-43E3-8FFD-DC514B2EB3F6}" type="presParOf" srcId="{808B90EF-43FC-46FF-A230-1875182E3246}" destId="{640CA8A2-F384-4A49-A550-EC27B4C10A4A}" srcOrd="1" destOrd="0" presId="urn:microsoft.com/office/officeart/2005/8/layout/list1"/>
    <dgm:cxn modelId="{359AABAF-386A-45F1-9BCA-E76D8AAAAED4}" type="presParOf" srcId="{7557C7B2-EB87-493A-A397-41D149E8F21E}" destId="{3EA13274-EF05-4C32-B02C-8F5B3421D2AA}" srcOrd="1" destOrd="0" presId="urn:microsoft.com/office/officeart/2005/8/layout/list1"/>
    <dgm:cxn modelId="{4869DBE8-AEB7-4FA2-9FB9-18474F0610B1}" type="presParOf" srcId="{7557C7B2-EB87-493A-A397-41D149E8F21E}" destId="{8C12538A-10AD-4409-9728-2B740924B0FC}" srcOrd="2" destOrd="0" presId="urn:microsoft.com/office/officeart/2005/8/layout/list1"/>
    <dgm:cxn modelId="{F817E523-B0EB-4849-977D-9B4EAE091BF0}" type="presParOf" srcId="{7557C7B2-EB87-493A-A397-41D149E8F21E}" destId="{94CF0523-1458-4093-BD6C-C2DC365D3A1C}" srcOrd="3" destOrd="0" presId="urn:microsoft.com/office/officeart/2005/8/layout/list1"/>
    <dgm:cxn modelId="{9E186E77-92DA-4FFA-B90B-40A6DD328083}" type="presParOf" srcId="{7557C7B2-EB87-493A-A397-41D149E8F21E}" destId="{6D28CAB0-A2AB-4D9B-B26A-002F6C7E951B}" srcOrd="4" destOrd="0" presId="urn:microsoft.com/office/officeart/2005/8/layout/list1"/>
    <dgm:cxn modelId="{362ABAC6-83BE-4F55-BADC-C432DB54F1F7}" type="presParOf" srcId="{6D28CAB0-A2AB-4D9B-B26A-002F6C7E951B}" destId="{2D457C77-087E-4587-9B67-613EEAA0E4A6}" srcOrd="0" destOrd="0" presId="urn:microsoft.com/office/officeart/2005/8/layout/list1"/>
    <dgm:cxn modelId="{5995E8C9-13A0-4814-9AA1-4C7AF9FFA921}" type="presParOf" srcId="{6D28CAB0-A2AB-4D9B-B26A-002F6C7E951B}" destId="{C701A190-1793-4674-840A-7ED626243825}" srcOrd="1" destOrd="0" presId="urn:microsoft.com/office/officeart/2005/8/layout/list1"/>
    <dgm:cxn modelId="{81FCAA82-3B6A-4B98-B0BA-2D8833687AB8}" type="presParOf" srcId="{7557C7B2-EB87-493A-A397-41D149E8F21E}" destId="{1A552685-7027-461A-8B50-0094DA2A719F}" srcOrd="5" destOrd="0" presId="urn:microsoft.com/office/officeart/2005/8/layout/list1"/>
    <dgm:cxn modelId="{5D6228CB-2BDE-4424-B331-0C130A5249BE}" type="presParOf" srcId="{7557C7B2-EB87-493A-A397-41D149E8F21E}" destId="{F075DA59-74C3-466C-ABD5-5F126D81F10A}" srcOrd="6" destOrd="0" presId="urn:microsoft.com/office/officeart/2005/8/layout/list1"/>
    <dgm:cxn modelId="{7D78AF0E-5322-4E41-9EDD-5DD7C084D0EE}" type="presParOf" srcId="{7557C7B2-EB87-493A-A397-41D149E8F21E}" destId="{6760B58A-A688-41E2-A585-39F86BA2F702}" srcOrd="7" destOrd="0" presId="urn:microsoft.com/office/officeart/2005/8/layout/list1"/>
    <dgm:cxn modelId="{00382226-B5B0-424C-81C0-6646C09BC595}" type="presParOf" srcId="{7557C7B2-EB87-493A-A397-41D149E8F21E}" destId="{31EE6082-A1C2-49C2-A054-1F031A9F83AB}" srcOrd="8" destOrd="0" presId="urn:microsoft.com/office/officeart/2005/8/layout/list1"/>
    <dgm:cxn modelId="{0F3869F6-A9EA-4F65-AB19-F2A824205E6B}" type="presParOf" srcId="{31EE6082-A1C2-49C2-A054-1F031A9F83AB}" destId="{7FC3C8FD-4EED-4015-9D4A-64936FE689F9}" srcOrd="0" destOrd="0" presId="urn:microsoft.com/office/officeart/2005/8/layout/list1"/>
    <dgm:cxn modelId="{2061D4D4-C285-4F85-A6B0-B43384C38A9A}" type="presParOf" srcId="{31EE6082-A1C2-49C2-A054-1F031A9F83AB}" destId="{7A5CA7AC-6BA5-4FF9-845E-476F91ED5922}" srcOrd="1" destOrd="0" presId="urn:microsoft.com/office/officeart/2005/8/layout/list1"/>
    <dgm:cxn modelId="{DBC954D7-3F2A-4C33-AC75-1B99559DE7BC}" type="presParOf" srcId="{7557C7B2-EB87-493A-A397-41D149E8F21E}" destId="{961D5027-5719-4736-98B3-FF5CD462F935}" srcOrd="9" destOrd="0" presId="urn:microsoft.com/office/officeart/2005/8/layout/list1"/>
    <dgm:cxn modelId="{A12A0A5D-D344-4E1F-9744-FD3EA68F2637}" type="presParOf" srcId="{7557C7B2-EB87-493A-A397-41D149E8F21E}" destId="{28FB94AF-B5E1-4BB0-9C2A-FEE51A1BD8B3}" srcOrd="10" destOrd="0" presId="urn:microsoft.com/office/officeart/2005/8/layout/list1"/>
    <dgm:cxn modelId="{4AE623A2-9C27-4B8D-BF80-406BABCBAF9C}" type="presParOf" srcId="{7557C7B2-EB87-493A-A397-41D149E8F21E}" destId="{F83A1F82-01A5-4F95-AA12-418D8BFA4ABB}" srcOrd="11" destOrd="0" presId="urn:microsoft.com/office/officeart/2005/8/layout/list1"/>
    <dgm:cxn modelId="{2B4C164A-1423-45C7-B157-CA11A9766C36}" type="presParOf" srcId="{7557C7B2-EB87-493A-A397-41D149E8F21E}" destId="{EDB7F03F-D8B6-48E1-A4BC-C3298CE71EC5}" srcOrd="12" destOrd="0" presId="urn:microsoft.com/office/officeart/2005/8/layout/list1"/>
    <dgm:cxn modelId="{4494D945-D734-4B4B-B987-E2B142B3932E}" type="presParOf" srcId="{EDB7F03F-D8B6-48E1-A4BC-C3298CE71EC5}" destId="{757338CC-5C9B-4E69-AF50-B45821B8ED0F}" srcOrd="0" destOrd="0" presId="urn:microsoft.com/office/officeart/2005/8/layout/list1"/>
    <dgm:cxn modelId="{37C700FF-5803-4B99-AA32-5A7879D713D5}" type="presParOf" srcId="{EDB7F03F-D8B6-48E1-A4BC-C3298CE71EC5}" destId="{584D34AA-EFD0-408A-9876-F56732634901}" srcOrd="1" destOrd="0" presId="urn:microsoft.com/office/officeart/2005/8/layout/list1"/>
    <dgm:cxn modelId="{D0B28B22-22C7-4226-9C35-202860CDAAA9}" type="presParOf" srcId="{7557C7B2-EB87-493A-A397-41D149E8F21E}" destId="{7805865E-4D29-4F17-8775-4C78B1E4B940}" srcOrd="13" destOrd="0" presId="urn:microsoft.com/office/officeart/2005/8/layout/list1"/>
    <dgm:cxn modelId="{B8C2F03A-90EE-4920-9078-B98D55FF03C1}" type="presParOf" srcId="{7557C7B2-EB87-493A-A397-41D149E8F21E}" destId="{6424CAC5-60D4-4DB1-89C2-A7A555A90E43}"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83C7B8-F918-4F53-852D-10491997357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80628B7F-E36A-4C42-BFB7-4C9D74BF877A}">
      <dgm:prSet phldrT="[Texto]" custT="1"/>
      <dgm:spPr/>
      <dgm:t>
        <a:bodyPr/>
        <a:lstStyle/>
        <a:p>
          <a:r>
            <a:rPr lang="es-ES" sz="1600" dirty="0">
              <a:latin typeface="Times New Roman" pitchFamily="18" charset="0"/>
              <a:cs typeface="Times New Roman" pitchFamily="18" charset="0"/>
            </a:rPr>
            <a:t>1. Adhesión voluntaria y abierta</a:t>
          </a:r>
        </a:p>
      </dgm:t>
    </dgm:pt>
    <dgm:pt modelId="{E14ED45A-1728-47A4-A7A1-2F3C277E43C6}" type="parTrans" cxnId="{AA3F9821-316B-4B81-A292-CF31B71F533F}">
      <dgm:prSet/>
      <dgm:spPr/>
      <dgm:t>
        <a:bodyPr/>
        <a:lstStyle/>
        <a:p>
          <a:endParaRPr lang="es-ES"/>
        </a:p>
      </dgm:t>
    </dgm:pt>
    <dgm:pt modelId="{5B0C9AAC-FA1A-49E2-9651-F547E57FD58A}" type="sibTrans" cxnId="{AA3F9821-316B-4B81-A292-CF31B71F533F}">
      <dgm:prSet/>
      <dgm:spPr/>
      <dgm:t>
        <a:bodyPr/>
        <a:lstStyle/>
        <a:p>
          <a:endParaRPr lang="es-ES"/>
        </a:p>
      </dgm:t>
    </dgm:pt>
    <dgm:pt modelId="{2F8D0DB6-E63C-4CA0-ADFD-8643A3A1B04B}">
      <dgm:prSet phldrT="[Texto]" custT="1"/>
      <dgm:spPr/>
      <dgm:t>
        <a:bodyPr/>
        <a:lstStyle/>
        <a:p>
          <a:r>
            <a:rPr lang="es-ES" sz="1600" dirty="0">
              <a:latin typeface="Times New Roman" pitchFamily="18" charset="0"/>
              <a:cs typeface="Times New Roman" pitchFamily="18" charset="0"/>
            </a:rPr>
            <a:t>2. Gestión democrática por parte de los socios</a:t>
          </a:r>
        </a:p>
      </dgm:t>
    </dgm:pt>
    <dgm:pt modelId="{6890D942-3503-45EE-9015-29CAE7876E61}" type="parTrans" cxnId="{CD088151-E6E8-40B0-A1AB-AA3B3E82F778}">
      <dgm:prSet/>
      <dgm:spPr/>
      <dgm:t>
        <a:bodyPr/>
        <a:lstStyle/>
        <a:p>
          <a:endParaRPr lang="es-ES"/>
        </a:p>
      </dgm:t>
    </dgm:pt>
    <dgm:pt modelId="{38E4F660-E229-446B-B72E-13AE65660F26}" type="sibTrans" cxnId="{CD088151-E6E8-40B0-A1AB-AA3B3E82F778}">
      <dgm:prSet/>
      <dgm:spPr/>
      <dgm:t>
        <a:bodyPr/>
        <a:lstStyle/>
        <a:p>
          <a:endParaRPr lang="es-ES"/>
        </a:p>
      </dgm:t>
    </dgm:pt>
    <dgm:pt modelId="{6EB88F9A-27F8-42D5-9F7E-AB003CD3A03E}">
      <dgm:prSet phldrT="[Texto]" custT="1"/>
      <dgm:spPr/>
      <dgm:t>
        <a:bodyPr/>
        <a:lstStyle/>
        <a:p>
          <a:r>
            <a:rPr lang="es-ES" sz="1600" dirty="0">
              <a:latin typeface="Times New Roman" pitchFamily="18" charset="0"/>
              <a:cs typeface="Times New Roman" pitchFamily="18" charset="0"/>
            </a:rPr>
            <a:t>4. Participación económica de los socios.  </a:t>
          </a:r>
        </a:p>
      </dgm:t>
    </dgm:pt>
    <dgm:pt modelId="{09310C1D-9104-440E-A4E8-1DC67EFF22FF}" type="parTrans" cxnId="{D5208389-AC6B-490F-AB79-43A974CC601C}">
      <dgm:prSet/>
      <dgm:spPr/>
      <dgm:t>
        <a:bodyPr/>
        <a:lstStyle/>
        <a:p>
          <a:endParaRPr lang="es-ES"/>
        </a:p>
      </dgm:t>
    </dgm:pt>
    <dgm:pt modelId="{B33B6805-5107-43F9-A352-B524988DF7C5}" type="sibTrans" cxnId="{D5208389-AC6B-490F-AB79-43A974CC601C}">
      <dgm:prSet/>
      <dgm:spPr/>
      <dgm:t>
        <a:bodyPr/>
        <a:lstStyle/>
        <a:p>
          <a:endParaRPr lang="es-ES"/>
        </a:p>
      </dgm:t>
    </dgm:pt>
    <dgm:pt modelId="{9535A660-6DD0-494C-A406-5A6718CBF103}">
      <dgm:prSet phldrT="[Texto]" custT="1"/>
      <dgm:spPr/>
      <dgm:t>
        <a:bodyPr/>
        <a:lstStyle/>
        <a:p>
          <a:r>
            <a:rPr lang="es-ES" sz="1600" dirty="0">
              <a:latin typeface="Times New Roman" pitchFamily="18" charset="0"/>
              <a:cs typeface="Times New Roman" pitchFamily="18" charset="0"/>
            </a:rPr>
            <a:t>5. Autonomía e independencia</a:t>
          </a:r>
        </a:p>
      </dgm:t>
    </dgm:pt>
    <dgm:pt modelId="{19F541B9-E156-4D01-BB32-14D31DED36E7}" type="parTrans" cxnId="{16BB0F74-DB7F-4E61-B571-5998CB72D060}">
      <dgm:prSet/>
      <dgm:spPr/>
      <dgm:t>
        <a:bodyPr/>
        <a:lstStyle/>
        <a:p>
          <a:endParaRPr lang="es-ES"/>
        </a:p>
      </dgm:t>
    </dgm:pt>
    <dgm:pt modelId="{4D9C60BA-C34D-4E0A-B247-CFF7DC95192A}" type="sibTrans" cxnId="{16BB0F74-DB7F-4E61-B571-5998CB72D060}">
      <dgm:prSet/>
      <dgm:spPr/>
      <dgm:t>
        <a:bodyPr/>
        <a:lstStyle/>
        <a:p>
          <a:endParaRPr lang="es-ES"/>
        </a:p>
      </dgm:t>
    </dgm:pt>
    <dgm:pt modelId="{CF7F5759-716E-4F5C-B33E-25E89A2F5733}">
      <dgm:prSet phldrT="[Texto]" custT="1"/>
      <dgm:spPr/>
      <dgm:t>
        <a:bodyPr/>
        <a:lstStyle/>
        <a:p>
          <a:r>
            <a:rPr lang="es-ES" sz="1600" dirty="0">
              <a:latin typeface="Times New Roman" pitchFamily="18" charset="0"/>
              <a:cs typeface="Times New Roman" pitchFamily="18" charset="0"/>
            </a:rPr>
            <a:t>6. Educación, formación e información</a:t>
          </a:r>
        </a:p>
      </dgm:t>
    </dgm:pt>
    <dgm:pt modelId="{2BE1BF26-879C-40BC-B14A-2A72C2B8E470}" type="parTrans" cxnId="{4A9BDCB6-7C32-48E9-B385-9F690C1CCF0C}">
      <dgm:prSet/>
      <dgm:spPr/>
      <dgm:t>
        <a:bodyPr/>
        <a:lstStyle/>
        <a:p>
          <a:endParaRPr lang="es-ES"/>
        </a:p>
      </dgm:t>
    </dgm:pt>
    <dgm:pt modelId="{98A5C024-22D3-4BB4-8F26-8703B2040514}" type="sibTrans" cxnId="{4A9BDCB6-7C32-48E9-B385-9F690C1CCF0C}">
      <dgm:prSet/>
      <dgm:spPr/>
      <dgm:t>
        <a:bodyPr/>
        <a:lstStyle/>
        <a:p>
          <a:endParaRPr lang="es-ES"/>
        </a:p>
      </dgm:t>
    </dgm:pt>
    <dgm:pt modelId="{01B48C7F-3CC0-47E2-A3E5-EAF8EF5AF891}">
      <dgm:prSet phldrT="[Texto]" custT="1"/>
      <dgm:spPr/>
      <dgm:t>
        <a:bodyPr/>
        <a:lstStyle/>
        <a:p>
          <a:r>
            <a:rPr lang="es-ES" sz="1600" dirty="0">
              <a:latin typeface="Times New Roman" pitchFamily="18" charset="0"/>
              <a:cs typeface="Times New Roman" pitchFamily="18" charset="0"/>
            </a:rPr>
            <a:t>7. Cooperación entre cooperativas</a:t>
          </a:r>
        </a:p>
      </dgm:t>
    </dgm:pt>
    <dgm:pt modelId="{8B782B1E-65C0-44C0-8733-71382ED08A8E}" type="parTrans" cxnId="{72435702-5E2E-4CCC-A2A5-B6BA3F248267}">
      <dgm:prSet/>
      <dgm:spPr/>
      <dgm:t>
        <a:bodyPr/>
        <a:lstStyle/>
        <a:p>
          <a:endParaRPr lang="es-ES"/>
        </a:p>
      </dgm:t>
    </dgm:pt>
    <dgm:pt modelId="{B8CAE1E0-B681-4963-90C3-D8A2131BF01C}" type="sibTrans" cxnId="{72435702-5E2E-4CCC-A2A5-B6BA3F248267}">
      <dgm:prSet/>
      <dgm:spPr/>
      <dgm:t>
        <a:bodyPr/>
        <a:lstStyle/>
        <a:p>
          <a:endParaRPr lang="es-ES"/>
        </a:p>
      </dgm:t>
    </dgm:pt>
    <dgm:pt modelId="{3508F80D-22C0-42A4-8AE7-9884A7134F4C}">
      <dgm:prSet phldrT="[Texto]" custT="1"/>
      <dgm:spPr/>
      <dgm:t>
        <a:bodyPr/>
        <a:lstStyle/>
        <a:p>
          <a:r>
            <a:rPr lang="es-ES" sz="1600" dirty="0">
              <a:latin typeface="Times New Roman" pitchFamily="18" charset="0"/>
              <a:cs typeface="Times New Roman" pitchFamily="18" charset="0"/>
            </a:rPr>
            <a:t>3. Interés por la comunidad</a:t>
          </a:r>
        </a:p>
      </dgm:t>
    </dgm:pt>
    <dgm:pt modelId="{811EDF2E-741C-4FCA-B8A2-7C2A0FB41169}" type="parTrans" cxnId="{92826760-3032-426C-9980-CA4FCC47B3B8}">
      <dgm:prSet/>
      <dgm:spPr/>
      <dgm:t>
        <a:bodyPr/>
        <a:lstStyle/>
        <a:p>
          <a:endParaRPr lang="es-ES"/>
        </a:p>
      </dgm:t>
    </dgm:pt>
    <dgm:pt modelId="{6FF2C0E1-4BD7-410C-B577-FC1839B5BFB5}" type="sibTrans" cxnId="{92826760-3032-426C-9980-CA4FCC47B3B8}">
      <dgm:prSet/>
      <dgm:spPr/>
      <dgm:t>
        <a:bodyPr/>
        <a:lstStyle/>
        <a:p>
          <a:endParaRPr lang="es-ES"/>
        </a:p>
      </dgm:t>
    </dgm:pt>
    <dgm:pt modelId="{88EAEA5D-9F0A-458D-9B13-D0E04B394D9C}" type="pres">
      <dgm:prSet presAssocID="{9A83C7B8-F918-4F53-852D-10491997357C}" presName="Name0" presStyleCnt="0">
        <dgm:presLayoutVars>
          <dgm:chMax val="7"/>
          <dgm:chPref val="7"/>
          <dgm:dir/>
        </dgm:presLayoutVars>
      </dgm:prSet>
      <dgm:spPr/>
      <dgm:t>
        <a:bodyPr/>
        <a:lstStyle/>
        <a:p>
          <a:endParaRPr lang="es-EC"/>
        </a:p>
      </dgm:t>
    </dgm:pt>
    <dgm:pt modelId="{4920D7D1-A92B-4C84-A88B-00830995A6BF}" type="pres">
      <dgm:prSet presAssocID="{9A83C7B8-F918-4F53-852D-10491997357C}" presName="Name1" presStyleCnt="0"/>
      <dgm:spPr/>
    </dgm:pt>
    <dgm:pt modelId="{FABA68D6-EEC4-4CB2-879C-219D9763B478}" type="pres">
      <dgm:prSet presAssocID="{9A83C7B8-F918-4F53-852D-10491997357C}" presName="cycle" presStyleCnt="0"/>
      <dgm:spPr/>
    </dgm:pt>
    <dgm:pt modelId="{88CCAFC4-5027-4B1C-B4B6-9FBCE61FA9CD}" type="pres">
      <dgm:prSet presAssocID="{9A83C7B8-F918-4F53-852D-10491997357C}" presName="srcNode" presStyleLbl="node1" presStyleIdx="0" presStyleCnt="7"/>
      <dgm:spPr/>
    </dgm:pt>
    <dgm:pt modelId="{384B046B-9534-413A-950A-C68D4938D5BB}" type="pres">
      <dgm:prSet presAssocID="{9A83C7B8-F918-4F53-852D-10491997357C}" presName="conn" presStyleLbl="parChTrans1D2" presStyleIdx="0" presStyleCnt="1"/>
      <dgm:spPr/>
      <dgm:t>
        <a:bodyPr/>
        <a:lstStyle/>
        <a:p>
          <a:endParaRPr lang="es-EC"/>
        </a:p>
      </dgm:t>
    </dgm:pt>
    <dgm:pt modelId="{4F742946-5E42-4865-BDEF-F761E4A48532}" type="pres">
      <dgm:prSet presAssocID="{9A83C7B8-F918-4F53-852D-10491997357C}" presName="extraNode" presStyleLbl="node1" presStyleIdx="0" presStyleCnt="7"/>
      <dgm:spPr/>
    </dgm:pt>
    <dgm:pt modelId="{C3E2BBFB-449C-422E-A5A0-A4ADC3B1A563}" type="pres">
      <dgm:prSet presAssocID="{9A83C7B8-F918-4F53-852D-10491997357C}" presName="dstNode" presStyleLbl="node1" presStyleIdx="0" presStyleCnt="7"/>
      <dgm:spPr/>
    </dgm:pt>
    <dgm:pt modelId="{A7D23A6A-CD6E-477A-899F-EF2BA826AF53}" type="pres">
      <dgm:prSet presAssocID="{80628B7F-E36A-4C42-BFB7-4C9D74BF877A}" presName="text_1" presStyleLbl="node1" presStyleIdx="0" presStyleCnt="7">
        <dgm:presLayoutVars>
          <dgm:bulletEnabled val="1"/>
        </dgm:presLayoutVars>
      </dgm:prSet>
      <dgm:spPr/>
      <dgm:t>
        <a:bodyPr/>
        <a:lstStyle/>
        <a:p>
          <a:endParaRPr lang="es-EC"/>
        </a:p>
      </dgm:t>
    </dgm:pt>
    <dgm:pt modelId="{BD9EA582-A948-4050-A605-321624585A7B}" type="pres">
      <dgm:prSet presAssocID="{80628B7F-E36A-4C42-BFB7-4C9D74BF877A}" presName="accent_1" presStyleCnt="0"/>
      <dgm:spPr/>
    </dgm:pt>
    <dgm:pt modelId="{C83A47C6-1541-468C-BE95-07AF78101D6A}" type="pres">
      <dgm:prSet presAssocID="{80628B7F-E36A-4C42-BFB7-4C9D74BF877A}" presName="accentRepeatNode" presStyleLbl="solidFgAcc1" presStyleIdx="0" presStyleCnt="7"/>
      <dgm:spPr/>
    </dgm:pt>
    <dgm:pt modelId="{32FB0F60-5EE4-4FC7-8183-4DE5FE4DAE14}" type="pres">
      <dgm:prSet presAssocID="{2F8D0DB6-E63C-4CA0-ADFD-8643A3A1B04B}" presName="text_2" presStyleLbl="node1" presStyleIdx="1" presStyleCnt="7">
        <dgm:presLayoutVars>
          <dgm:bulletEnabled val="1"/>
        </dgm:presLayoutVars>
      </dgm:prSet>
      <dgm:spPr/>
      <dgm:t>
        <a:bodyPr/>
        <a:lstStyle/>
        <a:p>
          <a:endParaRPr lang="es-EC"/>
        </a:p>
      </dgm:t>
    </dgm:pt>
    <dgm:pt modelId="{FB1F38A4-B368-4591-98A3-92496EDCD94F}" type="pres">
      <dgm:prSet presAssocID="{2F8D0DB6-E63C-4CA0-ADFD-8643A3A1B04B}" presName="accent_2" presStyleCnt="0"/>
      <dgm:spPr/>
    </dgm:pt>
    <dgm:pt modelId="{A994269D-8FFC-4C68-B754-2849C079472D}" type="pres">
      <dgm:prSet presAssocID="{2F8D0DB6-E63C-4CA0-ADFD-8643A3A1B04B}" presName="accentRepeatNode" presStyleLbl="solidFgAcc1" presStyleIdx="1" presStyleCnt="7"/>
      <dgm:spPr/>
    </dgm:pt>
    <dgm:pt modelId="{D168142E-78CB-4C80-A176-3D0BBD5013A8}" type="pres">
      <dgm:prSet presAssocID="{3508F80D-22C0-42A4-8AE7-9884A7134F4C}" presName="text_3" presStyleLbl="node1" presStyleIdx="2" presStyleCnt="7">
        <dgm:presLayoutVars>
          <dgm:bulletEnabled val="1"/>
        </dgm:presLayoutVars>
      </dgm:prSet>
      <dgm:spPr/>
      <dgm:t>
        <a:bodyPr/>
        <a:lstStyle/>
        <a:p>
          <a:endParaRPr lang="es-EC"/>
        </a:p>
      </dgm:t>
    </dgm:pt>
    <dgm:pt modelId="{9F5A755C-E90D-4EEC-83F0-D8496EF6351D}" type="pres">
      <dgm:prSet presAssocID="{3508F80D-22C0-42A4-8AE7-9884A7134F4C}" presName="accent_3" presStyleCnt="0"/>
      <dgm:spPr/>
    </dgm:pt>
    <dgm:pt modelId="{B018724B-4E1A-46C5-BC5C-737CD5E14CEA}" type="pres">
      <dgm:prSet presAssocID="{3508F80D-22C0-42A4-8AE7-9884A7134F4C}" presName="accentRepeatNode" presStyleLbl="solidFgAcc1" presStyleIdx="2" presStyleCnt="7"/>
      <dgm:spPr/>
    </dgm:pt>
    <dgm:pt modelId="{23FABBBD-6561-4BC8-ACFA-E5E70941ABEA}" type="pres">
      <dgm:prSet presAssocID="{6EB88F9A-27F8-42D5-9F7E-AB003CD3A03E}" presName="text_4" presStyleLbl="node1" presStyleIdx="3" presStyleCnt="7">
        <dgm:presLayoutVars>
          <dgm:bulletEnabled val="1"/>
        </dgm:presLayoutVars>
      </dgm:prSet>
      <dgm:spPr/>
      <dgm:t>
        <a:bodyPr/>
        <a:lstStyle/>
        <a:p>
          <a:endParaRPr lang="es-EC"/>
        </a:p>
      </dgm:t>
    </dgm:pt>
    <dgm:pt modelId="{033B6D39-E1A2-4496-B524-8F4B319A94BD}" type="pres">
      <dgm:prSet presAssocID="{6EB88F9A-27F8-42D5-9F7E-AB003CD3A03E}" presName="accent_4" presStyleCnt="0"/>
      <dgm:spPr/>
    </dgm:pt>
    <dgm:pt modelId="{A120A60F-5C09-4832-8E5E-E299448929BE}" type="pres">
      <dgm:prSet presAssocID="{6EB88F9A-27F8-42D5-9F7E-AB003CD3A03E}" presName="accentRepeatNode" presStyleLbl="solidFgAcc1" presStyleIdx="3" presStyleCnt="7"/>
      <dgm:spPr/>
    </dgm:pt>
    <dgm:pt modelId="{53ED99AE-C746-44DC-8412-C0D89A80D2E7}" type="pres">
      <dgm:prSet presAssocID="{9535A660-6DD0-494C-A406-5A6718CBF103}" presName="text_5" presStyleLbl="node1" presStyleIdx="4" presStyleCnt="7">
        <dgm:presLayoutVars>
          <dgm:bulletEnabled val="1"/>
        </dgm:presLayoutVars>
      </dgm:prSet>
      <dgm:spPr/>
      <dgm:t>
        <a:bodyPr/>
        <a:lstStyle/>
        <a:p>
          <a:endParaRPr lang="es-EC"/>
        </a:p>
      </dgm:t>
    </dgm:pt>
    <dgm:pt modelId="{6307E351-1F37-4272-B051-B08B4C8FB3D5}" type="pres">
      <dgm:prSet presAssocID="{9535A660-6DD0-494C-A406-5A6718CBF103}" presName="accent_5" presStyleCnt="0"/>
      <dgm:spPr/>
    </dgm:pt>
    <dgm:pt modelId="{48402DF4-4303-48F6-9142-0FDA2749D8BD}" type="pres">
      <dgm:prSet presAssocID="{9535A660-6DD0-494C-A406-5A6718CBF103}" presName="accentRepeatNode" presStyleLbl="solidFgAcc1" presStyleIdx="4" presStyleCnt="7"/>
      <dgm:spPr/>
    </dgm:pt>
    <dgm:pt modelId="{B3B1F9E5-5F92-4AF8-9D14-A5DB513F52C4}" type="pres">
      <dgm:prSet presAssocID="{CF7F5759-716E-4F5C-B33E-25E89A2F5733}" presName="text_6" presStyleLbl="node1" presStyleIdx="5" presStyleCnt="7">
        <dgm:presLayoutVars>
          <dgm:bulletEnabled val="1"/>
        </dgm:presLayoutVars>
      </dgm:prSet>
      <dgm:spPr/>
      <dgm:t>
        <a:bodyPr/>
        <a:lstStyle/>
        <a:p>
          <a:endParaRPr lang="es-EC"/>
        </a:p>
      </dgm:t>
    </dgm:pt>
    <dgm:pt modelId="{179D44D6-710A-43CC-9614-FC102F1BF4ED}" type="pres">
      <dgm:prSet presAssocID="{CF7F5759-716E-4F5C-B33E-25E89A2F5733}" presName="accent_6" presStyleCnt="0"/>
      <dgm:spPr/>
    </dgm:pt>
    <dgm:pt modelId="{E4C50D88-AD83-49B5-9BF4-52ABAF820440}" type="pres">
      <dgm:prSet presAssocID="{CF7F5759-716E-4F5C-B33E-25E89A2F5733}" presName="accentRepeatNode" presStyleLbl="solidFgAcc1" presStyleIdx="5" presStyleCnt="7"/>
      <dgm:spPr/>
    </dgm:pt>
    <dgm:pt modelId="{36F9FDC0-83C3-49D6-9366-85DBF4498A38}" type="pres">
      <dgm:prSet presAssocID="{01B48C7F-3CC0-47E2-A3E5-EAF8EF5AF891}" presName="text_7" presStyleLbl="node1" presStyleIdx="6" presStyleCnt="7" custScaleY="127380">
        <dgm:presLayoutVars>
          <dgm:bulletEnabled val="1"/>
        </dgm:presLayoutVars>
      </dgm:prSet>
      <dgm:spPr/>
      <dgm:t>
        <a:bodyPr/>
        <a:lstStyle/>
        <a:p>
          <a:endParaRPr lang="es-EC"/>
        </a:p>
      </dgm:t>
    </dgm:pt>
    <dgm:pt modelId="{74F28311-D93C-4F01-88E3-50F880522C54}" type="pres">
      <dgm:prSet presAssocID="{01B48C7F-3CC0-47E2-A3E5-EAF8EF5AF891}" presName="accent_7" presStyleCnt="0"/>
      <dgm:spPr/>
    </dgm:pt>
    <dgm:pt modelId="{EA537DB5-EE34-43CC-9752-A50963D66241}" type="pres">
      <dgm:prSet presAssocID="{01B48C7F-3CC0-47E2-A3E5-EAF8EF5AF891}" presName="accentRepeatNode" presStyleLbl="solidFgAcc1" presStyleIdx="6" presStyleCnt="7"/>
      <dgm:spPr/>
    </dgm:pt>
  </dgm:ptLst>
  <dgm:cxnLst>
    <dgm:cxn modelId="{72435702-5E2E-4CCC-A2A5-B6BA3F248267}" srcId="{9A83C7B8-F918-4F53-852D-10491997357C}" destId="{01B48C7F-3CC0-47E2-A3E5-EAF8EF5AF891}" srcOrd="6" destOrd="0" parTransId="{8B782B1E-65C0-44C0-8733-71382ED08A8E}" sibTransId="{B8CAE1E0-B681-4963-90C3-D8A2131BF01C}"/>
    <dgm:cxn modelId="{122DD93D-1B97-4864-B5FA-23715E1FAF50}" type="presOf" srcId="{80628B7F-E36A-4C42-BFB7-4C9D74BF877A}" destId="{A7D23A6A-CD6E-477A-899F-EF2BA826AF53}" srcOrd="0" destOrd="0" presId="urn:microsoft.com/office/officeart/2008/layout/VerticalCurvedList"/>
    <dgm:cxn modelId="{A74D65FB-CA81-4BAA-88E3-21E6699876EB}" type="presOf" srcId="{2F8D0DB6-E63C-4CA0-ADFD-8643A3A1B04B}" destId="{32FB0F60-5EE4-4FC7-8183-4DE5FE4DAE14}" srcOrd="0" destOrd="0" presId="urn:microsoft.com/office/officeart/2008/layout/VerticalCurvedList"/>
    <dgm:cxn modelId="{16BB0F74-DB7F-4E61-B571-5998CB72D060}" srcId="{9A83C7B8-F918-4F53-852D-10491997357C}" destId="{9535A660-6DD0-494C-A406-5A6718CBF103}" srcOrd="4" destOrd="0" parTransId="{19F541B9-E156-4D01-BB32-14D31DED36E7}" sibTransId="{4D9C60BA-C34D-4E0A-B247-CFF7DC95192A}"/>
    <dgm:cxn modelId="{2ABF2E43-87FB-4344-8B22-15797A7521DF}" type="presOf" srcId="{01B48C7F-3CC0-47E2-A3E5-EAF8EF5AF891}" destId="{36F9FDC0-83C3-49D6-9366-85DBF4498A38}" srcOrd="0" destOrd="0" presId="urn:microsoft.com/office/officeart/2008/layout/VerticalCurvedList"/>
    <dgm:cxn modelId="{92826760-3032-426C-9980-CA4FCC47B3B8}" srcId="{9A83C7B8-F918-4F53-852D-10491997357C}" destId="{3508F80D-22C0-42A4-8AE7-9884A7134F4C}" srcOrd="2" destOrd="0" parTransId="{811EDF2E-741C-4FCA-B8A2-7C2A0FB41169}" sibTransId="{6FF2C0E1-4BD7-410C-B577-FC1839B5BFB5}"/>
    <dgm:cxn modelId="{1EFF01E5-3BD0-413C-A9AF-508BDB275931}" type="presOf" srcId="{CF7F5759-716E-4F5C-B33E-25E89A2F5733}" destId="{B3B1F9E5-5F92-4AF8-9D14-A5DB513F52C4}" srcOrd="0" destOrd="0" presId="urn:microsoft.com/office/officeart/2008/layout/VerticalCurvedList"/>
    <dgm:cxn modelId="{D5208389-AC6B-490F-AB79-43A974CC601C}" srcId="{9A83C7B8-F918-4F53-852D-10491997357C}" destId="{6EB88F9A-27F8-42D5-9F7E-AB003CD3A03E}" srcOrd="3" destOrd="0" parTransId="{09310C1D-9104-440E-A4E8-1DC67EFF22FF}" sibTransId="{B33B6805-5107-43F9-A352-B524988DF7C5}"/>
    <dgm:cxn modelId="{CD088151-E6E8-40B0-A1AB-AA3B3E82F778}" srcId="{9A83C7B8-F918-4F53-852D-10491997357C}" destId="{2F8D0DB6-E63C-4CA0-ADFD-8643A3A1B04B}" srcOrd="1" destOrd="0" parTransId="{6890D942-3503-45EE-9015-29CAE7876E61}" sibTransId="{38E4F660-E229-446B-B72E-13AE65660F26}"/>
    <dgm:cxn modelId="{51908CA4-56A1-4C21-9FB3-31990584492C}" type="presOf" srcId="{9535A660-6DD0-494C-A406-5A6718CBF103}" destId="{53ED99AE-C746-44DC-8412-C0D89A80D2E7}" srcOrd="0" destOrd="0" presId="urn:microsoft.com/office/officeart/2008/layout/VerticalCurvedList"/>
    <dgm:cxn modelId="{4A9BDCB6-7C32-48E9-B385-9F690C1CCF0C}" srcId="{9A83C7B8-F918-4F53-852D-10491997357C}" destId="{CF7F5759-716E-4F5C-B33E-25E89A2F5733}" srcOrd="5" destOrd="0" parTransId="{2BE1BF26-879C-40BC-B14A-2A72C2B8E470}" sibTransId="{98A5C024-22D3-4BB4-8F26-8703B2040514}"/>
    <dgm:cxn modelId="{CC7C3674-609D-465D-A009-21BDD15F7768}" type="presOf" srcId="{5B0C9AAC-FA1A-49E2-9651-F547E57FD58A}" destId="{384B046B-9534-413A-950A-C68D4938D5BB}" srcOrd="0" destOrd="0" presId="urn:microsoft.com/office/officeart/2008/layout/VerticalCurvedList"/>
    <dgm:cxn modelId="{6BF929C2-315C-4A5B-9CA8-95903955E8B9}" type="presOf" srcId="{6EB88F9A-27F8-42D5-9F7E-AB003CD3A03E}" destId="{23FABBBD-6561-4BC8-ACFA-E5E70941ABEA}" srcOrd="0" destOrd="0" presId="urn:microsoft.com/office/officeart/2008/layout/VerticalCurvedList"/>
    <dgm:cxn modelId="{09C0D8CB-E36F-40BF-A22D-1B2AED26FF9C}" type="presOf" srcId="{3508F80D-22C0-42A4-8AE7-9884A7134F4C}" destId="{D168142E-78CB-4C80-A176-3D0BBD5013A8}" srcOrd="0" destOrd="0" presId="urn:microsoft.com/office/officeart/2008/layout/VerticalCurvedList"/>
    <dgm:cxn modelId="{AA3F9821-316B-4B81-A292-CF31B71F533F}" srcId="{9A83C7B8-F918-4F53-852D-10491997357C}" destId="{80628B7F-E36A-4C42-BFB7-4C9D74BF877A}" srcOrd="0" destOrd="0" parTransId="{E14ED45A-1728-47A4-A7A1-2F3C277E43C6}" sibTransId="{5B0C9AAC-FA1A-49E2-9651-F547E57FD58A}"/>
    <dgm:cxn modelId="{2E42EA0C-1EE4-4354-A891-61A1219AAE63}" type="presOf" srcId="{9A83C7B8-F918-4F53-852D-10491997357C}" destId="{88EAEA5D-9F0A-458D-9B13-D0E04B394D9C}" srcOrd="0" destOrd="0" presId="urn:microsoft.com/office/officeart/2008/layout/VerticalCurvedList"/>
    <dgm:cxn modelId="{815C3F1F-20EC-4BEC-AB62-E3FC32DDAE22}" type="presParOf" srcId="{88EAEA5D-9F0A-458D-9B13-D0E04B394D9C}" destId="{4920D7D1-A92B-4C84-A88B-00830995A6BF}" srcOrd="0" destOrd="0" presId="urn:microsoft.com/office/officeart/2008/layout/VerticalCurvedList"/>
    <dgm:cxn modelId="{5ACEEFD5-F2B2-44BB-8945-B87337F7088F}" type="presParOf" srcId="{4920D7D1-A92B-4C84-A88B-00830995A6BF}" destId="{FABA68D6-EEC4-4CB2-879C-219D9763B478}" srcOrd="0" destOrd="0" presId="urn:microsoft.com/office/officeart/2008/layout/VerticalCurvedList"/>
    <dgm:cxn modelId="{36E3E279-D819-4BF7-907E-219083A1C117}" type="presParOf" srcId="{FABA68D6-EEC4-4CB2-879C-219D9763B478}" destId="{88CCAFC4-5027-4B1C-B4B6-9FBCE61FA9CD}" srcOrd="0" destOrd="0" presId="urn:microsoft.com/office/officeart/2008/layout/VerticalCurvedList"/>
    <dgm:cxn modelId="{3A3791F2-9157-4330-BBB3-4F1A00D13CD2}" type="presParOf" srcId="{FABA68D6-EEC4-4CB2-879C-219D9763B478}" destId="{384B046B-9534-413A-950A-C68D4938D5BB}" srcOrd="1" destOrd="0" presId="urn:microsoft.com/office/officeart/2008/layout/VerticalCurvedList"/>
    <dgm:cxn modelId="{7CB2AFAC-AA96-430B-8ADC-BCCBBB17FDBD}" type="presParOf" srcId="{FABA68D6-EEC4-4CB2-879C-219D9763B478}" destId="{4F742946-5E42-4865-BDEF-F761E4A48532}" srcOrd="2" destOrd="0" presId="urn:microsoft.com/office/officeart/2008/layout/VerticalCurvedList"/>
    <dgm:cxn modelId="{A4B3AE62-0654-481C-B490-C3CC9EAC9982}" type="presParOf" srcId="{FABA68D6-EEC4-4CB2-879C-219D9763B478}" destId="{C3E2BBFB-449C-422E-A5A0-A4ADC3B1A563}" srcOrd="3" destOrd="0" presId="urn:microsoft.com/office/officeart/2008/layout/VerticalCurvedList"/>
    <dgm:cxn modelId="{58444458-6573-4C0A-B3FA-E7CDE1DC33C0}" type="presParOf" srcId="{4920D7D1-A92B-4C84-A88B-00830995A6BF}" destId="{A7D23A6A-CD6E-477A-899F-EF2BA826AF53}" srcOrd="1" destOrd="0" presId="urn:microsoft.com/office/officeart/2008/layout/VerticalCurvedList"/>
    <dgm:cxn modelId="{08DC922F-DCEF-4DDD-97AE-BD7AE6184871}" type="presParOf" srcId="{4920D7D1-A92B-4C84-A88B-00830995A6BF}" destId="{BD9EA582-A948-4050-A605-321624585A7B}" srcOrd="2" destOrd="0" presId="urn:microsoft.com/office/officeart/2008/layout/VerticalCurvedList"/>
    <dgm:cxn modelId="{B7F6B78C-543B-44F3-BF46-7134269E38F0}" type="presParOf" srcId="{BD9EA582-A948-4050-A605-321624585A7B}" destId="{C83A47C6-1541-468C-BE95-07AF78101D6A}" srcOrd="0" destOrd="0" presId="urn:microsoft.com/office/officeart/2008/layout/VerticalCurvedList"/>
    <dgm:cxn modelId="{F0902A8D-7DC0-4A2B-B182-C6F89954681C}" type="presParOf" srcId="{4920D7D1-A92B-4C84-A88B-00830995A6BF}" destId="{32FB0F60-5EE4-4FC7-8183-4DE5FE4DAE14}" srcOrd="3" destOrd="0" presId="urn:microsoft.com/office/officeart/2008/layout/VerticalCurvedList"/>
    <dgm:cxn modelId="{6E218249-AC9B-4DD1-969B-D2326E0FA2FE}" type="presParOf" srcId="{4920D7D1-A92B-4C84-A88B-00830995A6BF}" destId="{FB1F38A4-B368-4591-98A3-92496EDCD94F}" srcOrd="4" destOrd="0" presId="urn:microsoft.com/office/officeart/2008/layout/VerticalCurvedList"/>
    <dgm:cxn modelId="{1089D833-75FD-41AC-842D-969B175C2531}" type="presParOf" srcId="{FB1F38A4-B368-4591-98A3-92496EDCD94F}" destId="{A994269D-8FFC-4C68-B754-2849C079472D}" srcOrd="0" destOrd="0" presId="urn:microsoft.com/office/officeart/2008/layout/VerticalCurvedList"/>
    <dgm:cxn modelId="{D2556099-BC4F-45ED-963D-C00F30A2F34C}" type="presParOf" srcId="{4920D7D1-A92B-4C84-A88B-00830995A6BF}" destId="{D168142E-78CB-4C80-A176-3D0BBD5013A8}" srcOrd="5" destOrd="0" presId="urn:microsoft.com/office/officeart/2008/layout/VerticalCurvedList"/>
    <dgm:cxn modelId="{858FAD81-7315-40A6-A516-B90E4BC68109}" type="presParOf" srcId="{4920D7D1-A92B-4C84-A88B-00830995A6BF}" destId="{9F5A755C-E90D-4EEC-83F0-D8496EF6351D}" srcOrd="6" destOrd="0" presId="urn:microsoft.com/office/officeart/2008/layout/VerticalCurvedList"/>
    <dgm:cxn modelId="{21613264-33AB-4EDF-A719-3599B845CEE5}" type="presParOf" srcId="{9F5A755C-E90D-4EEC-83F0-D8496EF6351D}" destId="{B018724B-4E1A-46C5-BC5C-737CD5E14CEA}" srcOrd="0" destOrd="0" presId="urn:microsoft.com/office/officeart/2008/layout/VerticalCurvedList"/>
    <dgm:cxn modelId="{DD4CCFD8-F96A-45DA-B05B-6330926BF876}" type="presParOf" srcId="{4920D7D1-A92B-4C84-A88B-00830995A6BF}" destId="{23FABBBD-6561-4BC8-ACFA-E5E70941ABEA}" srcOrd="7" destOrd="0" presId="urn:microsoft.com/office/officeart/2008/layout/VerticalCurvedList"/>
    <dgm:cxn modelId="{0BE01F52-6430-42FA-951E-5CBBAF898B20}" type="presParOf" srcId="{4920D7D1-A92B-4C84-A88B-00830995A6BF}" destId="{033B6D39-E1A2-4496-B524-8F4B319A94BD}" srcOrd="8" destOrd="0" presId="urn:microsoft.com/office/officeart/2008/layout/VerticalCurvedList"/>
    <dgm:cxn modelId="{83FCCDB4-1942-4736-9121-150C4CE8D782}" type="presParOf" srcId="{033B6D39-E1A2-4496-B524-8F4B319A94BD}" destId="{A120A60F-5C09-4832-8E5E-E299448929BE}" srcOrd="0" destOrd="0" presId="urn:microsoft.com/office/officeart/2008/layout/VerticalCurvedList"/>
    <dgm:cxn modelId="{E5C42CF9-DFD9-4541-80B5-4CF13766ED1B}" type="presParOf" srcId="{4920D7D1-A92B-4C84-A88B-00830995A6BF}" destId="{53ED99AE-C746-44DC-8412-C0D89A80D2E7}" srcOrd="9" destOrd="0" presId="urn:microsoft.com/office/officeart/2008/layout/VerticalCurvedList"/>
    <dgm:cxn modelId="{DBCE5598-89ED-4BB3-A599-C744C4E1A234}" type="presParOf" srcId="{4920D7D1-A92B-4C84-A88B-00830995A6BF}" destId="{6307E351-1F37-4272-B051-B08B4C8FB3D5}" srcOrd="10" destOrd="0" presId="urn:microsoft.com/office/officeart/2008/layout/VerticalCurvedList"/>
    <dgm:cxn modelId="{F780D22F-6E00-4C3B-8EEE-1B6332A2BEF3}" type="presParOf" srcId="{6307E351-1F37-4272-B051-B08B4C8FB3D5}" destId="{48402DF4-4303-48F6-9142-0FDA2749D8BD}" srcOrd="0" destOrd="0" presId="urn:microsoft.com/office/officeart/2008/layout/VerticalCurvedList"/>
    <dgm:cxn modelId="{15FD1E71-BD7C-4924-9CDC-0D244AF42A7D}" type="presParOf" srcId="{4920D7D1-A92B-4C84-A88B-00830995A6BF}" destId="{B3B1F9E5-5F92-4AF8-9D14-A5DB513F52C4}" srcOrd="11" destOrd="0" presId="urn:microsoft.com/office/officeart/2008/layout/VerticalCurvedList"/>
    <dgm:cxn modelId="{6AB08FEA-3964-42CE-9C38-8FC1F8614942}" type="presParOf" srcId="{4920D7D1-A92B-4C84-A88B-00830995A6BF}" destId="{179D44D6-710A-43CC-9614-FC102F1BF4ED}" srcOrd="12" destOrd="0" presId="urn:microsoft.com/office/officeart/2008/layout/VerticalCurvedList"/>
    <dgm:cxn modelId="{5D9A7AB7-C9F8-4508-B349-A1BCC3572E34}" type="presParOf" srcId="{179D44D6-710A-43CC-9614-FC102F1BF4ED}" destId="{E4C50D88-AD83-49B5-9BF4-52ABAF820440}" srcOrd="0" destOrd="0" presId="urn:microsoft.com/office/officeart/2008/layout/VerticalCurvedList"/>
    <dgm:cxn modelId="{41588426-FDA9-4C3C-9993-DE751F6413BB}" type="presParOf" srcId="{4920D7D1-A92B-4C84-A88B-00830995A6BF}" destId="{36F9FDC0-83C3-49D6-9366-85DBF4498A38}" srcOrd="13" destOrd="0" presId="urn:microsoft.com/office/officeart/2008/layout/VerticalCurvedList"/>
    <dgm:cxn modelId="{6FCDDF2A-0AD8-440F-B74E-224F3070D3C8}" type="presParOf" srcId="{4920D7D1-A92B-4C84-A88B-00830995A6BF}" destId="{74F28311-D93C-4F01-88E3-50F880522C54}" srcOrd="14" destOrd="0" presId="urn:microsoft.com/office/officeart/2008/layout/VerticalCurvedList"/>
    <dgm:cxn modelId="{9AB76468-A02F-49CB-B1B0-856CFB775805}" type="presParOf" srcId="{74F28311-D93C-4F01-88E3-50F880522C54}" destId="{EA537DB5-EE34-43CC-9752-A50963D6624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2E780F-CDE2-445A-BFB6-A4C371893F58}"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ES"/>
        </a:p>
      </dgm:t>
    </dgm:pt>
    <dgm:pt modelId="{C4163320-7F1A-4E55-B824-4C2F56DDCE3F}">
      <dgm:prSet phldrT="[Texto]"/>
      <dgm:spPr/>
      <dgm:t>
        <a:bodyPr/>
        <a:lstStyle/>
        <a:p>
          <a:r>
            <a:rPr lang="es-EC" dirty="0"/>
            <a:t>El enfoque establecido es mixto, puesto que requiere de información obtenida cualitativamente y cuantitativamente </a:t>
          </a:r>
          <a:endParaRPr lang="es-ES" dirty="0"/>
        </a:p>
      </dgm:t>
    </dgm:pt>
    <dgm:pt modelId="{440D0249-F205-4AC3-8DB7-0691D3049414}" type="parTrans" cxnId="{807DA2CB-F48B-4152-9F7D-51B10C88B8E3}">
      <dgm:prSet/>
      <dgm:spPr/>
      <dgm:t>
        <a:bodyPr/>
        <a:lstStyle/>
        <a:p>
          <a:endParaRPr lang="es-ES"/>
        </a:p>
      </dgm:t>
    </dgm:pt>
    <dgm:pt modelId="{29CB37A6-E70F-4FFE-92F6-C6420CE599D4}" type="sibTrans" cxnId="{807DA2CB-F48B-4152-9F7D-51B10C88B8E3}">
      <dgm:prSet/>
      <dgm:spPr/>
      <dgm:t>
        <a:bodyPr/>
        <a:lstStyle/>
        <a:p>
          <a:endParaRPr lang="es-ES"/>
        </a:p>
      </dgm:t>
    </dgm:pt>
    <dgm:pt modelId="{7EC81368-7BA9-4AE5-A508-6F7EE402D212}">
      <dgm:prSet phldrT="[Texto]"/>
      <dgm:spPr/>
      <dgm:t>
        <a:bodyPr/>
        <a:lstStyle/>
        <a:p>
          <a:r>
            <a:rPr lang="es-EC" dirty="0"/>
            <a:t>La unidad de análisis es </a:t>
          </a:r>
          <a:r>
            <a:rPr lang="es-EC" dirty="0" err="1"/>
            <a:t>insitu</a:t>
          </a:r>
          <a:r>
            <a:rPr lang="es-EC" dirty="0"/>
            <a:t>, puesto que el estudio se lo realiza en el lugar es decir las </a:t>
          </a:r>
          <a:r>
            <a:rPr lang="es-EC" dirty="0" err="1"/>
            <a:t>COACs</a:t>
          </a:r>
          <a:r>
            <a:rPr lang="es-EC" dirty="0"/>
            <a:t> pertenecientes al segmento 3 del Cantón Rumiñahui, para captar información relevante a los principios que se expone en el balance social.</a:t>
          </a:r>
          <a:endParaRPr lang="es-ES" dirty="0"/>
        </a:p>
      </dgm:t>
    </dgm:pt>
    <dgm:pt modelId="{BAEDC8A1-A1F7-47BC-B700-F8D8DD2ED59E}" type="parTrans" cxnId="{3D95F63B-DC60-42DB-B54E-2B3D6E5DC3F8}">
      <dgm:prSet/>
      <dgm:spPr/>
      <dgm:t>
        <a:bodyPr/>
        <a:lstStyle/>
        <a:p>
          <a:endParaRPr lang="es-ES"/>
        </a:p>
      </dgm:t>
    </dgm:pt>
    <dgm:pt modelId="{42E46958-D36C-4F37-BA74-38C8C2FB7AF3}" type="sibTrans" cxnId="{3D95F63B-DC60-42DB-B54E-2B3D6E5DC3F8}">
      <dgm:prSet/>
      <dgm:spPr/>
      <dgm:t>
        <a:bodyPr/>
        <a:lstStyle/>
        <a:p>
          <a:endParaRPr lang="es-ES"/>
        </a:p>
      </dgm:t>
    </dgm:pt>
    <dgm:pt modelId="{D81A1B38-E562-445A-885F-EA4B6A9F1B79}" type="pres">
      <dgm:prSet presAssocID="{862E780F-CDE2-445A-BFB6-A4C371893F58}" presName="Name0" presStyleCnt="0">
        <dgm:presLayoutVars>
          <dgm:dir/>
          <dgm:animLvl val="lvl"/>
          <dgm:resizeHandles val="exact"/>
        </dgm:presLayoutVars>
      </dgm:prSet>
      <dgm:spPr/>
      <dgm:t>
        <a:bodyPr/>
        <a:lstStyle/>
        <a:p>
          <a:endParaRPr lang="es-EC"/>
        </a:p>
      </dgm:t>
    </dgm:pt>
    <dgm:pt modelId="{15D85837-80A8-4C5C-B4F3-1B434BFCF1F6}" type="pres">
      <dgm:prSet presAssocID="{7EC81368-7BA9-4AE5-A508-6F7EE402D212}" presName="boxAndChildren" presStyleCnt="0"/>
      <dgm:spPr/>
    </dgm:pt>
    <dgm:pt modelId="{6B517211-C33E-4EC2-9855-4B24FBB080F6}" type="pres">
      <dgm:prSet presAssocID="{7EC81368-7BA9-4AE5-A508-6F7EE402D212}" presName="parentTextBox" presStyleLbl="node1" presStyleIdx="0" presStyleCnt="2"/>
      <dgm:spPr/>
      <dgm:t>
        <a:bodyPr/>
        <a:lstStyle/>
        <a:p>
          <a:endParaRPr lang="es-EC"/>
        </a:p>
      </dgm:t>
    </dgm:pt>
    <dgm:pt modelId="{2EA0C322-A8D9-4299-AE0D-F17C89E63387}" type="pres">
      <dgm:prSet presAssocID="{29CB37A6-E70F-4FFE-92F6-C6420CE599D4}" presName="sp" presStyleCnt="0"/>
      <dgm:spPr/>
    </dgm:pt>
    <dgm:pt modelId="{D7B6FC0C-6D1B-4F17-AD24-F6B3F8EEFE34}" type="pres">
      <dgm:prSet presAssocID="{C4163320-7F1A-4E55-B824-4C2F56DDCE3F}" presName="arrowAndChildren" presStyleCnt="0"/>
      <dgm:spPr/>
    </dgm:pt>
    <dgm:pt modelId="{52DCD3A1-0AF0-4E68-8313-4EF50E805F67}" type="pres">
      <dgm:prSet presAssocID="{C4163320-7F1A-4E55-B824-4C2F56DDCE3F}" presName="parentTextArrow" presStyleLbl="node1" presStyleIdx="1" presStyleCnt="2"/>
      <dgm:spPr/>
      <dgm:t>
        <a:bodyPr/>
        <a:lstStyle/>
        <a:p>
          <a:endParaRPr lang="es-EC"/>
        </a:p>
      </dgm:t>
    </dgm:pt>
  </dgm:ptLst>
  <dgm:cxnLst>
    <dgm:cxn modelId="{3D95F63B-DC60-42DB-B54E-2B3D6E5DC3F8}" srcId="{862E780F-CDE2-445A-BFB6-A4C371893F58}" destId="{7EC81368-7BA9-4AE5-A508-6F7EE402D212}" srcOrd="1" destOrd="0" parTransId="{BAEDC8A1-A1F7-47BC-B700-F8D8DD2ED59E}" sibTransId="{42E46958-D36C-4F37-BA74-38C8C2FB7AF3}"/>
    <dgm:cxn modelId="{8A663173-A69C-434E-8ECD-E7EDE29E86EE}" type="presOf" srcId="{862E780F-CDE2-445A-BFB6-A4C371893F58}" destId="{D81A1B38-E562-445A-885F-EA4B6A9F1B79}" srcOrd="0" destOrd="0" presId="urn:microsoft.com/office/officeart/2005/8/layout/process4"/>
    <dgm:cxn modelId="{807DA2CB-F48B-4152-9F7D-51B10C88B8E3}" srcId="{862E780F-CDE2-445A-BFB6-A4C371893F58}" destId="{C4163320-7F1A-4E55-B824-4C2F56DDCE3F}" srcOrd="0" destOrd="0" parTransId="{440D0249-F205-4AC3-8DB7-0691D3049414}" sibTransId="{29CB37A6-E70F-4FFE-92F6-C6420CE599D4}"/>
    <dgm:cxn modelId="{40F774D6-C2A7-4D8C-A3C5-DAC62535F8B5}" type="presOf" srcId="{C4163320-7F1A-4E55-B824-4C2F56DDCE3F}" destId="{52DCD3A1-0AF0-4E68-8313-4EF50E805F67}" srcOrd="0" destOrd="0" presId="urn:microsoft.com/office/officeart/2005/8/layout/process4"/>
    <dgm:cxn modelId="{F880815B-48B0-4B61-BC13-780E31A113BF}" type="presOf" srcId="{7EC81368-7BA9-4AE5-A508-6F7EE402D212}" destId="{6B517211-C33E-4EC2-9855-4B24FBB080F6}" srcOrd="0" destOrd="0" presId="urn:microsoft.com/office/officeart/2005/8/layout/process4"/>
    <dgm:cxn modelId="{62058A1B-99BE-4E22-AAD0-55D00B385758}" type="presParOf" srcId="{D81A1B38-E562-445A-885F-EA4B6A9F1B79}" destId="{15D85837-80A8-4C5C-B4F3-1B434BFCF1F6}" srcOrd="0" destOrd="0" presId="urn:microsoft.com/office/officeart/2005/8/layout/process4"/>
    <dgm:cxn modelId="{95D67592-7A55-452B-A5D6-EDC82694D999}" type="presParOf" srcId="{15D85837-80A8-4C5C-B4F3-1B434BFCF1F6}" destId="{6B517211-C33E-4EC2-9855-4B24FBB080F6}" srcOrd="0" destOrd="0" presId="urn:microsoft.com/office/officeart/2005/8/layout/process4"/>
    <dgm:cxn modelId="{CFA5D151-B9D9-4C5B-8CDD-1C10FA2E034D}" type="presParOf" srcId="{D81A1B38-E562-445A-885F-EA4B6A9F1B79}" destId="{2EA0C322-A8D9-4299-AE0D-F17C89E63387}" srcOrd="1" destOrd="0" presId="urn:microsoft.com/office/officeart/2005/8/layout/process4"/>
    <dgm:cxn modelId="{693E0A7B-D972-4CA9-94EC-605ACE4640E6}" type="presParOf" srcId="{D81A1B38-E562-445A-885F-EA4B6A9F1B79}" destId="{D7B6FC0C-6D1B-4F17-AD24-F6B3F8EEFE34}" srcOrd="2" destOrd="0" presId="urn:microsoft.com/office/officeart/2005/8/layout/process4"/>
    <dgm:cxn modelId="{BB41C64A-8716-4538-9C58-085825617591}" type="presParOf" srcId="{D7B6FC0C-6D1B-4F17-AD24-F6B3F8EEFE34}" destId="{52DCD3A1-0AF0-4E68-8313-4EF50E805F6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AC8E05-6FC7-4EF7-B8F4-2CDB6E9AE56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949A51F8-E520-47A2-97EC-8D1CDBDB4BC5}">
      <dgm:prSet phldrT="[Texto]" custT="1"/>
      <dgm:spPr/>
      <dgm:t>
        <a:bodyPr/>
        <a:lstStyle/>
        <a:p>
          <a:r>
            <a:rPr lang="es-EC" sz="1600" dirty="0"/>
            <a:t>H</a:t>
          </a:r>
          <a:r>
            <a:rPr lang="es-EC" sz="1600" baseline="-25000" dirty="0"/>
            <a:t>1</a:t>
          </a:r>
          <a:r>
            <a:rPr lang="es-EC" sz="1600" dirty="0"/>
            <a:t>:</a:t>
          </a:r>
          <a:endParaRPr lang="es-ES" sz="1600" dirty="0"/>
        </a:p>
      </dgm:t>
    </dgm:pt>
    <dgm:pt modelId="{2C42C009-DD3C-4FDE-B2B0-8182208907DF}" type="parTrans" cxnId="{BC70C4E3-6991-4786-B204-A6FF112C0686}">
      <dgm:prSet/>
      <dgm:spPr/>
      <dgm:t>
        <a:bodyPr/>
        <a:lstStyle/>
        <a:p>
          <a:endParaRPr lang="es-ES"/>
        </a:p>
      </dgm:t>
    </dgm:pt>
    <dgm:pt modelId="{5C78788D-F578-43E6-85C1-B24CB87ED314}" type="sibTrans" cxnId="{BC70C4E3-6991-4786-B204-A6FF112C0686}">
      <dgm:prSet/>
      <dgm:spPr/>
      <dgm:t>
        <a:bodyPr/>
        <a:lstStyle/>
        <a:p>
          <a:endParaRPr lang="es-ES"/>
        </a:p>
      </dgm:t>
    </dgm:pt>
    <dgm:pt modelId="{26F652B8-3EE6-4CF0-BA88-880CCB640FE0}">
      <dgm:prSet phldrT="[Texto]" custT="1"/>
      <dgm:spPr/>
      <dgm:t>
        <a:bodyPr/>
        <a:lstStyle/>
        <a:p>
          <a:r>
            <a:rPr lang="es-EC" sz="1600" dirty="0"/>
            <a:t>La Falta de evaluación al Balance Social en las COAC del Segmento 3 del Cantón Rumiñahui es generado por la limitada responsabilidad social en las Cooperativas del segmento 3 del  Cantón Rumiñahui.</a:t>
          </a:r>
          <a:endParaRPr lang="es-ES" sz="1600" dirty="0"/>
        </a:p>
      </dgm:t>
    </dgm:pt>
    <dgm:pt modelId="{5121BF1B-ABE0-47A5-9278-44FFA988B61E}" type="parTrans" cxnId="{556E1105-8850-4A06-AC8D-177C8C7E1E3A}">
      <dgm:prSet/>
      <dgm:spPr/>
      <dgm:t>
        <a:bodyPr/>
        <a:lstStyle/>
        <a:p>
          <a:endParaRPr lang="es-ES"/>
        </a:p>
      </dgm:t>
    </dgm:pt>
    <dgm:pt modelId="{E3316566-BD35-4312-9214-9C2CCA225EB3}" type="sibTrans" cxnId="{556E1105-8850-4A06-AC8D-177C8C7E1E3A}">
      <dgm:prSet/>
      <dgm:spPr/>
      <dgm:t>
        <a:bodyPr/>
        <a:lstStyle/>
        <a:p>
          <a:endParaRPr lang="es-ES"/>
        </a:p>
      </dgm:t>
    </dgm:pt>
    <dgm:pt modelId="{ABA81165-F800-4B11-B126-AC97163324DB}">
      <dgm:prSet phldrT="[Texto]" custT="1"/>
      <dgm:spPr/>
      <dgm:t>
        <a:bodyPr/>
        <a:lstStyle/>
        <a:p>
          <a:r>
            <a:rPr lang="es-EC" sz="1600" dirty="0"/>
            <a:t>H</a:t>
          </a:r>
          <a:r>
            <a:rPr lang="es-EC" sz="1600" baseline="-25000" dirty="0"/>
            <a:t>0</a:t>
          </a:r>
          <a:r>
            <a:rPr lang="es-EC" sz="1600" dirty="0"/>
            <a:t>:</a:t>
          </a:r>
          <a:endParaRPr lang="es-ES" sz="1600" dirty="0"/>
        </a:p>
      </dgm:t>
    </dgm:pt>
    <dgm:pt modelId="{33B985C6-76B0-445E-A9F0-8B8E96651283}" type="parTrans" cxnId="{EBAFCE58-47D0-4411-8348-B086FFF6C0D5}">
      <dgm:prSet/>
      <dgm:spPr/>
      <dgm:t>
        <a:bodyPr/>
        <a:lstStyle/>
        <a:p>
          <a:endParaRPr lang="es-ES"/>
        </a:p>
      </dgm:t>
    </dgm:pt>
    <dgm:pt modelId="{9EB69CBC-A576-4ABC-8B66-020D87C00E99}" type="sibTrans" cxnId="{EBAFCE58-47D0-4411-8348-B086FFF6C0D5}">
      <dgm:prSet/>
      <dgm:spPr/>
      <dgm:t>
        <a:bodyPr/>
        <a:lstStyle/>
        <a:p>
          <a:endParaRPr lang="es-ES"/>
        </a:p>
      </dgm:t>
    </dgm:pt>
    <dgm:pt modelId="{FE43CEC6-3587-478D-82E9-EAC95E416482}">
      <dgm:prSet phldrT="[Texto]" custT="1"/>
      <dgm:spPr/>
      <dgm:t>
        <a:bodyPr/>
        <a:lstStyle/>
        <a:p>
          <a:r>
            <a:rPr lang="es-EC" sz="1600" dirty="0"/>
            <a:t>Falta de evaluación del Balance Social en las COAC del Segmento 3 del Cantón Rumiñahui, no es generado por la limitada responsabilidad social en las Cooperativas del segmento 3 del  Cantón Rumiñahui.</a:t>
          </a:r>
          <a:endParaRPr lang="es-ES" sz="1600" dirty="0"/>
        </a:p>
      </dgm:t>
    </dgm:pt>
    <dgm:pt modelId="{224E6DAD-E3E6-4660-B341-96F3BFBB2318}" type="parTrans" cxnId="{31ACDBC7-1E8F-4154-AF55-B84629D73034}">
      <dgm:prSet/>
      <dgm:spPr/>
      <dgm:t>
        <a:bodyPr/>
        <a:lstStyle/>
        <a:p>
          <a:endParaRPr lang="es-ES"/>
        </a:p>
      </dgm:t>
    </dgm:pt>
    <dgm:pt modelId="{06B0FD9E-A738-4371-8BE7-A0E2F6EDC615}" type="sibTrans" cxnId="{31ACDBC7-1E8F-4154-AF55-B84629D73034}">
      <dgm:prSet/>
      <dgm:spPr/>
      <dgm:t>
        <a:bodyPr/>
        <a:lstStyle/>
        <a:p>
          <a:endParaRPr lang="es-ES"/>
        </a:p>
      </dgm:t>
    </dgm:pt>
    <dgm:pt modelId="{86356F62-DC1B-4854-809E-E7BB95505897}" type="pres">
      <dgm:prSet presAssocID="{7AAC8E05-6FC7-4EF7-B8F4-2CDB6E9AE56D}" presName="diagram" presStyleCnt="0">
        <dgm:presLayoutVars>
          <dgm:chPref val="1"/>
          <dgm:dir/>
          <dgm:animOne val="branch"/>
          <dgm:animLvl val="lvl"/>
          <dgm:resizeHandles/>
        </dgm:presLayoutVars>
      </dgm:prSet>
      <dgm:spPr/>
      <dgm:t>
        <a:bodyPr/>
        <a:lstStyle/>
        <a:p>
          <a:endParaRPr lang="es-EC"/>
        </a:p>
      </dgm:t>
    </dgm:pt>
    <dgm:pt modelId="{A4E5B381-1B6F-4767-8139-45A962758090}" type="pres">
      <dgm:prSet presAssocID="{949A51F8-E520-47A2-97EC-8D1CDBDB4BC5}" presName="root" presStyleCnt="0"/>
      <dgm:spPr/>
    </dgm:pt>
    <dgm:pt modelId="{ACE967B9-7869-4864-9BE3-6037F9FC143C}" type="pres">
      <dgm:prSet presAssocID="{949A51F8-E520-47A2-97EC-8D1CDBDB4BC5}" presName="rootComposite" presStyleCnt="0"/>
      <dgm:spPr/>
    </dgm:pt>
    <dgm:pt modelId="{823EAC11-B502-4F89-97AD-EABE0359DBD5}" type="pres">
      <dgm:prSet presAssocID="{949A51F8-E520-47A2-97EC-8D1CDBDB4BC5}" presName="rootText" presStyleLbl="node1" presStyleIdx="0" presStyleCnt="2" custScaleY="60969" custLinFactNeighborX="3505" custLinFactNeighborY="-36372"/>
      <dgm:spPr/>
      <dgm:t>
        <a:bodyPr/>
        <a:lstStyle/>
        <a:p>
          <a:endParaRPr lang="es-EC"/>
        </a:p>
      </dgm:t>
    </dgm:pt>
    <dgm:pt modelId="{6A1CDC65-D34E-48C6-9BB7-256D86C432D1}" type="pres">
      <dgm:prSet presAssocID="{949A51F8-E520-47A2-97EC-8D1CDBDB4BC5}" presName="rootConnector" presStyleLbl="node1" presStyleIdx="0" presStyleCnt="2"/>
      <dgm:spPr/>
      <dgm:t>
        <a:bodyPr/>
        <a:lstStyle/>
        <a:p>
          <a:endParaRPr lang="es-EC"/>
        </a:p>
      </dgm:t>
    </dgm:pt>
    <dgm:pt modelId="{DF357F2E-CB65-4898-A6D7-FFB104D0D03E}" type="pres">
      <dgm:prSet presAssocID="{949A51F8-E520-47A2-97EC-8D1CDBDB4BC5}" presName="childShape" presStyleCnt="0"/>
      <dgm:spPr/>
    </dgm:pt>
    <dgm:pt modelId="{C1DA91BE-3F09-4C10-A8DC-1D2B372BD3CC}" type="pres">
      <dgm:prSet presAssocID="{5121BF1B-ABE0-47A5-9278-44FFA988B61E}" presName="Name13" presStyleLbl="parChTrans1D2" presStyleIdx="0" presStyleCnt="2"/>
      <dgm:spPr/>
      <dgm:t>
        <a:bodyPr/>
        <a:lstStyle/>
        <a:p>
          <a:endParaRPr lang="es-EC"/>
        </a:p>
      </dgm:t>
    </dgm:pt>
    <dgm:pt modelId="{1B6718AA-0447-4088-A552-5F2800F73D70}" type="pres">
      <dgm:prSet presAssocID="{26F652B8-3EE6-4CF0-BA88-880CCB640FE0}" presName="childText" presStyleLbl="bgAcc1" presStyleIdx="0" presStyleCnt="2" custScaleX="120615" custScaleY="151407">
        <dgm:presLayoutVars>
          <dgm:bulletEnabled val="1"/>
        </dgm:presLayoutVars>
      </dgm:prSet>
      <dgm:spPr/>
      <dgm:t>
        <a:bodyPr/>
        <a:lstStyle/>
        <a:p>
          <a:endParaRPr lang="es-EC"/>
        </a:p>
      </dgm:t>
    </dgm:pt>
    <dgm:pt modelId="{6F7A281E-20FB-4C09-8C86-7373E2DE27D7}" type="pres">
      <dgm:prSet presAssocID="{ABA81165-F800-4B11-B126-AC97163324DB}" presName="root" presStyleCnt="0"/>
      <dgm:spPr/>
    </dgm:pt>
    <dgm:pt modelId="{05C90CF8-6C75-463B-9BD8-0F7D17EAABE0}" type="pres">
      <dgm:prSet presAssocID="{ABA81165-F800-4B11-B126-AC97163324DB}" presName="rootComposite" presStyleCnt="0"/>
      <dgm:spPr/>
    </dgm:pt>
    <dgm:pt modelId="{829CDE3C-AF35-4EF7-BDD1-670965B76D74}" type="pres">
      <dgm:prSet presAssocID="{ABA81165-F800-4B11-B126-AC97163324DB}" presName="rootText" presStyleLbl="node1" presStyleIdx="1" presStyleCnt="2" custScaleY="60969" custLinFactNeighborX="3451" custLinFactNeighborY="-41689"/>
      <dgm:spPr/>
      <dgm:t>
        <a:bodyPr/>
        <a:lstStyle/>
        <a:p>
          <a:endParaRPr lang="es-EC"/>
        </a:p>
      </dgm:t>
    </dgm:pt>
    <dgm:pt modelId="{98EA31E6-9012-4D2D-A573-D8D457C542D6}" type="pres">
      <dgm:prSet presAssocID="{ABA81165-F800-4B11-B126-AC97163324DB}" presName="rootConnector" presStyleLbl="node1" presStyleIdx="1" presStyleCnt="2"/>
      <dgm:spPr/>
      <dgm:t>
        <a:bodyPr/>
        <a:lstStyle/>
        <a:p>
          <a:endParaRPr lang="es-EC"/>
        </a:p>
      </dgm:t>
    </dgm:pt>
    <dgm:pt modelId="{F318F99C-252D-49FC-8AF6-91D6719EE36A}" type="pres">
      <dgm:prSet presAssocID="{ABA81165-F800-4B11-B126-AC97163324DB}" presName="childShape" presStyleCnt="0"/>
      <dgm:spPr/>
    </dgm:pt>
    <dgm:pt modelId="{790606B1-C0CB-4948-8AD0-971CE701932E}" type="pres">
      <dgm:prSet presAssocID="{224E6DAD-E3E6-4660-B341-96F3BFBB2318}" presName="Name13" presStyleLbl="parChTrans1D2" presStyleIdx="1" presStyleCnt="2"/>
      <dgm:spPr/>
      <dgm:t>
        <a:bodyPr/>
        <a:lstStyle/>
        <a:p>
          <a:endParaRPr lang="es-EC"/>
        </a:p>
      </dgm:t>
    </dgm:pt>
    <dgm:pt modelId="{36C9476F-A993-4D41-8E8A-798B2FB19070}" type="pres">
      <dgm:prSet presAssocID="{FE43CEC6-3587-478D-82E9-EAC95E416482}" presName="childText" presStyleLbl="bgAcc1" presStyleIdx="1" presStyleCnt="2" custScaleY="147739">
        <dgm:presLayoutVars>
          <dgm:bulletEnabled val="1"/>
        </dgm:presLayoutVars>
      </dgm:prSet>
      <dgm:spPr/>
      <dgm:t>
        <a:bodyPr/>
        <a:lstStyle/>
        <a:p>
          <a:endParaRPr lang="es-EC"/>
        </a:p>
      </dgm:t>
    </dgm:pt>
  </dgm:ptLst>
  <dgm:cxnLst>
    <dgm:cxn modelId="{EBAFCE58-47D0-4411-8348-B086FFF6C0D5}" srcId="{7AAC8E05-6FC7-4EF7-B8F4-2CDB6E9AE56D}" destId="{ABA81165-F800-4B11-B126-AC97163324DB}" srcOrd="1" destOrd="0" parTransId="{33B985C6-76B0-445E-A9F0-8B8E96651283}" sibTransId="{9EB69CBC-A576-4ABC-8B66-020D87C00E99}"/>
    <dgm:cxn modelId="{31ACDBC7-1E8F-4154-AF55-B84629D73034}" srcId="{ABA81165-F800-4B11-B126-AC97163324DB}" destId="{FE43CEC6-3587-478D-82E9-EAC95E416482}" srcOrd="0" destOrd="0" parTransId="{224E6DAD-E3E6-4660-B341-96F3BFBB2318}" sibTransId="{06B0FD9E-A738-4371-8BE7-A0E2F6EDC615}"/>
    <dgm:cxn modelId="{DF0819EC-7B49-4137-9521-BD43415C1213}" type="presOf" srcId="{7AAC8E05-6FC7-4EF7-B8F4-2CDB6E9AE56D}" destId="{86356F62-DC1B-4854-809E-E7BB95505897}" srcOrd="0" destOrd="0" presId="urn:microsoft.com/office/officeart/2005/8/layout/hierarchy3"/>
    <dgm:cxn modelId="{BC70C4E3-6991-4786-B204-A6FF112C0686}" srcId="{7AAC8E05-6FC7-4EF7-B8F4-2CDB6E9AE56D}" destId="{949A51F8-E520-47A2-97EC-8D1CDBDB4BC5}" srcOrd="0" destOrd="0" parTransId="{2C42C009-DD3C-4FDE-B2B0-8182208907DF}" sibTransId="{5C78788D-F578-43E6-85C1-B24CB87ED314}"/>
    <dgm:cxn modelId="{ECF9BC30-2ED3-4CA0-A190-7D1C623E288A}" type="presOf" srcId="{949A51F8-E520-47A2-97EC-8D1CDBDB4BC5}" destId="{823EAC11-B502-4F89-97AD-EABE0359DBD5}" srcOrd="0" destOrd="0" presId="urn:microsoft.com/office/officeart/2005/8/layout/hierarchy3"/>
    <dgm:cxn modelId="{F1B7D53D-8BC8-4255-9998-50E08857D92B}" type="presOf" srcId="{26F652B8-3EE6-4CF0-BA88-880CCB640FE0}" destId="{1B6718AA-0447-4088-A552-5F2800F73D70}" srcOrd="0" destOrd="0" presId="urn:microsoft.com/office/officeart/2005/8/layout/hierarchy3"/>
    <dgm:cxn modelId="{556E1105-8850-4A06-AC8D-177C8C7E1E3A}" srcId="{949A51F8-E520-47A2-97EC-8D1CDBDB4BC5}" destId="{26F652B8-3EE6-4CF0-BA88-880CCB640FE0}" srcOrd="0" destOrd="0" parTransId="{5121BF1B-ABE0-47A5-9278-44FFA988B61E}" sibTransId="{E3316566-BD35-4312-9214-9C2CCA225EB3}"/>
    <dgm:cxn modelId="{98DC8D86-E1BE-4DC5-8E47-7C5E8B65F213}" type="presOf" srcId="{FE43CEC6-3587-478D-82E9-EAC95E416482}" destId="{36C9476F-A993-4D41-8E8A-798B2FB19070}" srcOrd="0" destOrd="0" presId="urn:microsoft.com/office/officeart/2005/8/layout/hierarchy3"/>
    <dgm:cxn modelId="{F499A2C2-AE64-43C7-B6F4-1817F24FB714}" type="presOf" srcId="{ABA81165-F800-4B11-B126-AC97163324DB}" destId="{98EA31E6-9012-4D2D-A573-D8D457C542D6}" srcOrd="1" destOrd="0" presId="urn:microsoft.com/office/officeart/2005/8/layout/hierarchy3"/>
    <dgm:cxn modelId="{2BBD74F2-31C2-4DF2-8602-406591168A77}" type="presOf" srcId="{224E6DAD-E3E6-4660-B341-96F3BFBB2318}" destId="{790606B1-C0CB-4948-8AD0-971CE701932E}" srcOrd="0" destOrd="0" presId="urn:microsoft.com/office/officeart/2005/8/layout/hierarchy3"/>
    <dgm:cxn modelId="{87221B32-C0F6-4862-9883-B9672CB7827A}" type="presOf" srcId="{5121BF1B-ABE0-47A5-9278-44FFA988B61E}" destId="{C1DA91BE-3F09-4C10-A8DC-1D2B372BD3CC}" srcOrd="0" destOrd="0" presId="urn:microsoft.com/office/officeart/2005/8/layout/hierarchy3"/>
    <dgm:cxn modelId="{5F3E8559-178D-437A-9C32-661820993E32}" type="presOf" srcId="{949A51F8-E520-47A2-97EC-8D1CDBDB4BC5}" destId="{6A1CDC65-D34E-48C6-9BB7-256D86C432D1}" srcOrd="1" destOrd="0" presId="urn:microsoft.com/office/officeart/2005/8/layout/hierarchy3"/>
    <dgm:cxn modelId="{98DB1479-FDDD-4BA7-AB75-4045D4FD39F0}" type="presOf" srcId="{ABA81165-F800-4B11-B126-AC97163324DB}" destId="{829CDE3C-AF35-4EF7-BDD1-670965B76D74}" srcOrd="0" destOrd="0" presId="urn:microsoft.com/office/officeart/2005/8/layout/hierarchy3"/>
    <dgm:cxn modelId="{0CAC8563-583B-4575-917B-8B24B29D81DF}" type="presParOf" srcId="{86356F62-DC1B-4854-809E-E7BB95505897}" destId="{A4E5B381-1B6F-4767-8139-45A962758090}" srcOrd="0" destOrd="0" presId="urn:microsoft.com/office/officeart/2005/8/layout/hierarchy3"/>
    <dgm:cxn modelId="{049A81ED-6511-415A-B97B-C203520B3D89}" type="presParOf" srcId="{A4E5B381-1B6F-4767-8139-45A962758090}" destId="{ACE967B9-7869-4864-9BE3-6037F9FC143C}" srcOrd="0" destOrd="0" presId="urn:microsoft.com/office/officeart/2005/8/layout/hierarchy3"/>
    <dgm:cxn modelId="{168306BB-1BBA-4184-A7CE-4A1AE365B691}" type="presParOf" srcId="{ACE967B9-7869-4864-9BE3-6037F9FC143C}" destId="{823EAC11-B502-4F89-97AD-EABE0359DBD5}" srcOrd="0" destOrd="0" presId="urn:microsoft.com/office/officeart/2005/8/layout/hierarchy3"/>
    <dgm:cxn modelId="{519BF7DD-8C35-4C81-BCAB-837CDB9FBFD7}" type="presParOf" srcId="{ACE967B9-7869-4864-9BE3-6037F9FC143C}" destId="{6A1CDC65-D34E-48C6-9BB7-256D86C432D1}" srcOrd="1" destOrd="0" presId="urn:microsoft.com/office/officeart/2005/8/layout/hierarchy3"/>
    <dgm:cxn modelId="{20ADC56A-55B1-4F06-B92E-21B767EB6FE6}" type="presParOf" srcId="{A4E5B381-1B6F-4767-8139-45A962758090}" destId="{DF357F2E-CB65-4898-A6D7-FFB104D0D03E}" srcOrd="1" destOrd="0" presId="urn:microsoft.com/office/officeart/2005/8/layout/hierarchy3"/>
    <dgm:cxn modelId="{F88BE650-D4D5-4E39-B471-136B4C729936}" type="presParOf" srcId="{DF357F2E-CB65-4898-A6D7-FFB104D0D03E}" destId="{C1DA91BE-3F09-4C10-A8DC-1D2B372BD3CC}" srcOrd="0" destOrd="0" presId="urn:microsoft.com/office/officeart/2005/8/layout/hierarchy3"/>
    <dgm:cxn modelId="{C2261FEA-844E-4A76-9235-79F19942EF93}" type="presParOf" srcId="{DF357F2E-CB65-4898-A6D7-FFB104D0D03E}" destId="{1B6718AA-0447-4088-A552-5F2800F73D70}" srcOrd="1" destOrd="0" presId="urn:microsoft.com/office/officeart/2005/8/layout/hierarchy3"/>
    <dgm:cxn modelId="{B1D8AD0D-7BC0-4D20-832D-E995E1509E24}" type="presParOf" srcId="{86356F62-DC1B-4854-809E-E7BB95505897}" destId="{6F7A281E-20FB-4C09-8C86-7373E2DE27D7}" srcOrd="1" destOrd="0" presId="urn:microsoft.com/office/officeart/2005/8/layout/hierarchy3"/>
    <dgm:cxn modelId="{FA7BE26E-F172-4A3E-B5EB-932DE3E6C8C1}" type="presParOf" srcId="{6F7A281E-20FB-4C09-8C86-7373E2DE27D7}" destId="{05C90CF8-6C75-463B-9BD8-0F7D17EAABE0}" srcOrd="0" destOrd="0" presId="urn:microsoft.com/office/officeart/2005/8/layout/hierarchy3"/>
    <dgm:cxn modelId="{4B1763DE-41B7-476C-8D87-7D10A3A4DF4F}" type="presParOf" srcId="{05C90CF8-6C75-463B-9BD8-0F7D17EAABE0}" destId="{829CDE3C-AF35-4EF7-BDD1-670965B76D74}" srcOrd="0" destOrd="0" presId="urn:microsoft.com/office/officeart/2005/8/layout/hierarchy3"/>
    <dgm:cxn modelId="{A053E1A4-E9A1-4FD2-924F-0B4DAEEA559B}" type="presParOf" srcId="{05C90CF8-6C75-463B-9BD8-0F7D17EAABE0}" destId="{98EA31E6-9012-4D2D-A573-D8D457C542D6}" srcOrd="1" destOrd="0" presId="urn:microsoft.com/office/officeart/2005/8/layout/hierarchy3"/>
    <dgm:cxn modelId="{E4A3B776-D6EF-4574-AC30-527693052DB8}" type="presParOf" srcId="{6F7A281E-20FB-4C09-8C86-7373E2DE27D7}" destId="{F318F99C-252D-49FC-8AF6-91D6719EE36A}" srcOrd="1" destOrd="0" presId="urn:microsoft.com/office/officeart/2005/8/layout/hierarchy3"/>
    <dgm:cxn modelId="{D9730AAC-8A2A-4528-B36B-C43CE56D7799}" type="presParOf" srcId="{F318F99C-252D-49FC-8AF6-91D6719EE36A}" destId="{790606B1-C0CB-4948-8AD0-971CE701932E}" srcOrd="0" destOrd="0" presId="urn:microsoft.com/office/officeart/2005/8/layout/hierarchy3"/>
    <dgm:cxn modelId="{6150F852-04D0-4A45-830D-367FC5FC4A73}" type="presParOf" srcId="{F318F99C-252D-49FC-8AF6-91D6719EE36A}" destId="{36C9476F-A993-4D41-8E8A-798B2FB19070}"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C545E8-AF36-4618-A10C-9DDC9BA27225}" type="doc">
      <dgm:prSet loTypeId="urn:microsoft.com/office/officeart/2005/8/layout/hProcess6" loCatId="process" qsTypeId="urn:microsoft.com/office/officeart/2005/8/quickstyle/simple1" qsCatId="simple" csTypeId="urn:microsoft.com/office/officeart/2005/8/colors/colorful5" csCatId="colorful" phldr="1"/>
      <dgm:spPr/>
      <dgm:t>
        <a:bodyPr/>
        <a:lstStyle/>
        <a:p>
          <a:endParaRPr lang="es-ES"/>
        </a:p>
      </dgm:t>
    </dgm:pt>
    <dgm:pt modelId="{14C814B1-CD4F-487F-85FA-3096E8B03A5A}">
      <dgm:prSet phldrT="[Texto]" custT="1"/>
      <dgm:spPr/>
      <dgm:t>
        <a:bodyPr/>
        <a:lstStyle/>
        <a:p>
          <a:pPr algn="r"/>
          <a:r>
            <a:rPr lang="es-ES" sz="1600" dirty="0"/>
            <a:t>3 principio</a:t>
          </a:r>
        </a:p>
      </dgm:t>
    </dgm:pt>
    <dgm:pt modelId="{35DD5B7A-36D0-4562-97AC-CCFECA4C7A33}" type="parTrans" cxnId="{1D5864B2-2023-4D3C-81F3-AFBC926BDC5F}">
      <dgm:prSet/>
      <dgm:spPr/>
      <dgm:t>
        <a:bodyPr/>
        <a:lstStyle/>
        <a:p>
          <a:endParaRPr lang="es-ES"/>
        </a:p>
      </dgm:t>
    </dgm:pt>
    <dgm:pt modelId="{8AF0EA16-8428-43FC-B9A4-0EDD91462FFC}" type="sibTrans" cxnId="{1D5864B2-2023-4D3C-81F3-AFBC926BDC5F}">
      <dgm:prSet/>
      <dgm:spPr/>
      <dgm:t>
        <a:bodyPr/>
        <a:lstStyle/>
        <a:p>
          <a:endParaRPr lang="es-ES"/>
        </a:p>
      </dgm:t>
    </dgm:pt>
    <dgm:pt modelId="{B840A3CF-1109-456F-AB5E-444B1BE564EF}">
      <dgm:prSet phldrT="[Texto]" custT="1"/>
      <dgm:spPr/>
      <dgm:t>
        <a:bodyPr/>
        <a:lstStyle/>
        <a:p>
          <a:r>
            <a:rPr lang="es-ES" sz="1100" dirty="0"/>
            <a:t>¿Qué opinión tiene respecto a las remuneraciones percibidas por su actividad laboral si compara con otras similares en el mercado?</a:t>
          </a:r>
        </a:p>
      </dgm:t>
    </dgm:pt>
    <dgm:pt modelId="{5FDC808F-95EB-4757-9320-B01F1A40A350}" type="parTrans" cxnId="{F03838DE-3DBA-4958-8E1D-65FE94AFA1EB}">
      <dgm:prSet/>
      <dgm:spPr/>
      <dgm:t>
        <a:bodyPr/>
        <a:lstStyle/>
        <a:p>
          <a:endParaRPr lang="es-ES"/>
        </a:p>
      </dgm:t>
    </dgm:pt>
    <dgm:pt modelId="{5B16B328-4AF5-4157-8909-44FB376CE413}" type="sibTrans" cxnId="{F03838DE-3DBA-4958-8E1D-65FE94AFA1EB}">
      <dgm:prSet/>
      <dgm:spPr/>
      <dgm:t>
        <a:bodyPr/>
        <a:lstStyle/>
        <a:p>
          <a:endParaRPr lang="es-ES"/>
        </a:p>
      </dgm:t>
    </dgm:pt>
    <dgm:pt modelId="{135E2515-5C46-4015-84BB-BAA6D2639CEB}">
      <dgm:prSet phldrT="[Texto]" custT="1"/>
      <dgm:spPr/>
      <dgm:t>
        <a:bodyPr/>
        <a:lstStyle/>
        <a:p>
          <a:r>
            <a:rPr lang="es-ES" sz="1100" dirty="0"/>
            <a:t>¿Qué opinión tiene respecto a las condiciones laborales que la cooperativa le ofrece?</a:t>
          </a:r>
        </a:p>
      </dgm:t>
    </dgm:pt>
    <dgm:pt modelId="{1C7187EF-6F0C-4CBF-90EA-2E321B8D3616}" type="parTrans" cxnId="{49DEDC4D-269A-4546-BAED-691FCF73A1BC}">
      <dgm:prSet/>
      <dgm:spPr/>
      <dgm:t>
        <a:bodyPr/>
        <a:lstStyle/>
        <a:p>
          <a:endParaRPr lang="es-ES"/>
        </a:p>
      </dgm:t>
    </dgm:pt>
    <dgm:pt modelId="{B76A3F30-F6DB-41A6-9DF0-176C37E248BE}" type="sibTrans" cxnId="{49DEDC4D-269A-4546-BAED-691FCF73A1BC}">
      <dgm:prSet/>
      <dgm:spPr/>
      <dgm:t>
        <a:bodyPr/>
        <a:lstStyle/>
        <a:p>
          <a:endParaRPr lang="es-ES"/>
        </a:p>
      </dgm:t>
    </dgm:pt>
    <dgm:pt modelId="{F322ECCD-F141-4CEC-8111-90F67D1E4F68}">
      <dgm:prSet phldrT="[Texto]" custT="1"/>
      <dgm:spPr/>
      <dgm:t>
        <a:bodyPr/>
        <a:lstStyle/>
        <a:p>
          <a:r>
            <a:rPr lang="es-ES" sz="1600" dirty="0"/>
            <a:t>6 principio</a:t>
          </a:r>
          <a:endParaRPr lang="es-ES" sz="2800" dirty="0"/>
        </a:p>
      </dgm:t>
    </dgm:pt>
    <dgm:pt modelId="{30501CB2-3D24-41B7-801B-B181D6F78BD7}" type="parTrans" cxnId="{6A1D4827-6234-4131-ACE9-B28C06F7D83E}">
      <dgm:prSet/>
      <dgm:spPr/>
      <dgm:t>
        <a:bodyPr/>
        <a:lstStyle/>
        <a:p>
          <a:endParaRPr lang="es-ES"/>
        </a:p>
      </dgm:t>
    </dgm:pt>
    <dgm:pt modelId="{30ED717B-3F18-4CFF-A485-FE8A6BC92D21}" type="sibTrans" cxnId="{6A1D4827-6234-4131-ACE9-B28C06F7D83E}">
      <dgm:prSet/>
      <dgm:spPr/>
      <dgm:t>
        <a:bodyPr/>
        <a:lstStyle/>
        <a:p>
          <a:endParaRPr lang="es-ES"/>
        </a:p>
      </dgm:t>
    </dgm:pt>
    <dgm:pt modelId="{A7D4F306-4E1F-4286-A8E5-0C43164D70D3}">
      <dgm:prSet phldrT="[Texto]" custT="1"/>
      <dgm:spPr/>
      <dgm:t>
        <a:bodyPr/>
        <a:lstStyle/>
        <a:p>
          <a:r>
            <a:rPr lang="es-ES" sz="1100" dirty="0"/>
            <a:t>¿Qué opinión tiene respecto a la capacitación y formación profesional que ofrece su  cooperativa respecto a los trabajadores?</a:t>
          </a:r>
        </a:p>
      </dgm:t>
    </dgm:pt>
    <dgm:pt modelId="{95A36013-7B17-48A6-8827-704D664213BD}" type="parTrans" cxnId="{FDBA3438-4596-4119-8977-CDD87426A7EF}">
      <dgm:prSet/>
      <dgm:spPr/>
      <dgm:t>
        <a:bodyPr/>
        <a:lstStyle/>
        <a:p>
          <a:endParaRPr lang="es-ES"/>
        </a:p>
      </dgm:t>
    </dgm:pt>
    <dgm:pt modelId="{CF2A10C9-394C-49B5-BC05-D14BB3FA012C}" type="sibTrans" cxnId="{FDBA3438-4596-4119-8977-CDD87426A7EF}">
      <dgm:prSet/>
      <dgm:spPr/>
      <dgm:t>
        <a:bodyPr/>
        <a:lstStyle/>
        <a:p>
          <a:endParaRPr lang="es-ES"/>
        </a:p>
      </dgm:t>
    </dgm:pt>
    <dgm:pt modelId="{2C296147-4785-4582-A2A1-3E077BADA110}">
      <dgm:prSet phldrT="[Texto]" custT="1"/>
      <dgm:spPr/>
      <dgm:t>
        <a:bodyPr/>
        <a:lstStyle/>
        <a:p>
          <a:r>
            <a:rPr lang="es-ES" sz="1600" dirty="0"/>
            <a:t>3</a:t>
          </a:r>
        </a:p>
        <a:p>
          <a:r>
            <a:rPr lang="es-ES" sz="1600" dirty="0"/>
            <a:t>principio</a:t>
          </a:r>
        </a:p>
      </dgm:t>
    </dgm:pt>
    <dgm:pt modelId="{33FFC864-CBE0-4214-AD7C-3FA5E425A991}" type="sibTrans" cxnId="{C5524997-C9F5-4904-A6AC-D0B8F224D44C}">
      <dgm:prSet/>
      <dgm:spPr/>
      <dgm:t>
        <a:bodyPr/>
        <a:lstStyle/>
        <a:p>
          <a:endParaRPr lang="es-ES"/>
        </a:p>
      </dgm:t>
    </dgm:pt>
    <dgm:pt modelId="{775C9539-0E68-425E-9937-2F7482D6D8E8}" type="parTrans" cxnId="{C5524997-C9F5-4904-A6AC-D0B8F224D44C}">
      <dgm:prSet/>
      <dgm:spPr/>
      <dgm:t>
        <a:bodyPr/>
        <a:lstStyle/>
        <a:p>
          <a:endParaRPr lang="es-ES"/>
        </a:p>
      </dgm:t>
    </dgm:pt>
    <dgm:pt modelId="{3C637910-D194-429F-A058-9AA2BA11C525}" type="pres">
      <dgm:prSet presAssocID="{C4C545E8-AF36-4618-A10C-9DDC9BA27225}" presName="theList" presStyleCnt="0">
        <dgm:presLayoutVars>
          <dgm:dir/>
          <dgm:animLvl val="lvl"/>
          <dgm:resizeHandles val="exact"/>
        </dgm:presLayoutVars>
      </dgm:prSet>
      <dgm:spPr/>
      <dgm:t>
        <a:bodyPr/>
        <a:lstStyle/>
        <a:p>
          <a:endParaRPr lang="es-EC"/>
        </a:p>
      </dgm:t>
    </dgm:pt>
    <dgm:pt modelId="{A91DE49B-DF58-4677-9F97-0FD982444BDD}" type="pres">
      <dgm:prSet presAssocID="{14C814B1-CD4F-487F-85FA-3096E8B03A5A}" presName="compNode" presStyleCnt="0"/>
      <dgm:spPr/>
    </dgm:pt>
    <dgm:pt modelId="{FCB30033-D21B-4729-8F2A-23FB8A8DB878}" type="pres">
      <dgm:prSet presAssocID="{14C814B1-CD4F-487F-85FA-3096E8B03A5A}" presName="noGeometry" presStyleCnt="0"/>
      <dgm:spPr/>
    </dgm:pt>
    <dgm:pt modelId="{851FCB64-A654-486C-B906-45DFDD443F63}" type="pres">
      <dgm:prSet presAssocID="{14C814B1-CD4F-487F-85FA-3096E8B03A5A}" presName="childTextVisible" presStyleLbl="bgAccFollowNode1" presStyleIdx="0" presStyleCnt="3">
        <dgm:presLayoutVars>
          <dgm:bulletEnabled val="1"/>
        </dgm:presLayoutVars>
      </dgm:prSet>
      <dgm:spPr/>
      <dgm:t>
        <a:bodyPr/>
        <a:lstStyle/>
        <a:p>
          <a:endParaRPr lang="es-EC"/>
        </a:p>
      </dgm:t>
    </dgm:pt>
    <dgm:pt modelId="{2B21C01B-3906-4118-A814-39C2CE3940B4}" type="pres">
      <dgm:prSet presAssocID="{14C814B1-CD4F-487F-85FA-3096E8B03A5A}" presName="childTextHidden" presStyleLbl="bgAccFollowNode1" presStyleIdx="0" presStyleCnt="3"/>
      <dgm:spPr/>
      <dgm:t>
        <a:bodyPr/>
        <a:lstStyle/>
        <a:p>
          <a:endParaRPr lang="es-EC"/>
        </a:p>
      </dgm:t>
    </dgm:pt>
    <dgm:pt modelId="{4FAF01C1-179E-44DF-A726-01691A4E4855}" type="pres">
      <dgm:prSet presAssocID="{14C814B1-CD4F-487F-85FA-3096E8B03A5A}" presName="parentText" presStyleLbl="node1" presStyleIdx="0" presStyleCnt="3">
        <dgm:presLayoutVars>
          <dgm:chMax val="1"/>
          <dgm:bulletEnabled val="1"/>
        </dgm:presLayoutVars>
      </dgm:prSet>
      <dgm:spPr/>
      <dgm:t>
        <a:bodyPr/>
        <a:lstStyle/>
        <a:p>
          <a:endParaRPr lang="es-EC"/>
        </a:p>
      </dgm:t>
    </dgm:pt>
    <dgm:pt modelId="{EECE4B46-6B75-4BAC-81B9-EFE182BED1E7}" type="pres">
      <dgm:prSet presAssocID="{14C814B1-CD4F-487F-85FA-3096E8B03A5A}" presName="aSpace" presStyleCnt="0"/>
      <dgm:spPr/>
    </dgm:pt>
    <dgm:pt modelId="{2482D3E6-521F-4115-855F-7D81BFAD483C}" type="pres">
      <dgm:prSet presAssocID="{2C296147-4785-4582-A2A1-3E077BADA110}" presName="compNode" presStyleCnt="0"/>
      <dgm:spPr/>
    </dgm:pt>
    <dgm:pt modelId="{69AFA8A3-E240-4922-A9C1-20676BC08F67}" type="pres">
      <dgm:prSet presAssocID="{2C296147-4785-4582-A2A1-3E077BADA110}" presName="noGeometry" presStyleCnt="0"/>
      <dgm:spPr/>
    </dgm:pt>
    <dgm:pt modelId="{86DD78DD-B044-4518-B39F-DDB7E88CD8B8}" type="pres">
      <dgm:prSet presAssocID="{2C296147-4785-4582-A2A1-3E077BADA110}" presName="childTextVisible" presStyleLbl="bgAccFollowNode1" presStyleIdx="1" presStyleCnt="3">
        <dgm:presLayoutVars>
          <dgm:bulletEnabled val="1"/>
        </dgm:presLayoutVars>
      </dgm:prSet>
      <dgm:spPr/>
      <dgm:t>
        <a:bodyPr/>
        <a:lstStyle/>
        <a:p>
          <a:endParaRPr lang="es-EC"/>
        </a:p>
      </dgm:t>
    </dgm:pt>
    <dgm:pt modelId="{0111C3E5-0A0E-43A7-83AB-1501129797CA}" type="pres">
      <dgm:prSet presAssocID="{2C296147-4785-4582-A2A1-3E077BADA110}" presName="childTextHidden" presStyleLbl="bgAccFollowNode1" presStyleIdx="1" presStyleCnt="3"/>
      <dgm:spPr/>
      <dgm:t>
        <a:bodyPr/>
        <a:lstStyle/>
        <a:p>
          <a:endParaRPr lang="es-EC"/>
        </a:p>
      </dgm:t>
    </dgm:pt>
    <dgm:pt modelId="{B685907C-35BD-4FB0-8DFF-5C788D9A5BCD}" type="pres">
      <dgm:prSet presAssocID="{2C296147-4785-4582-A2A1-3E077BADA110}" presName="parentText" presStyleLbl="node1" presStyleIdx="1" presStyleCnt="3">
        <dgm:presLayoutVars>
          <dgm:chMax val="1"/>
          <dgm:bulletEnabled val="1"/>
        </dgm:presLayoutVars>
      </dgm:prSet>
      <dgm:spPr/>
      <dgm:t>
        <a:bodyPr/>
        <a:lstStyle/>
        <a:p>
          <a:endParaRPr lang="es-EC"/>
        </a:p>
      </dgm:t>
    </dgm:pt>
    <dgm:pt modelId="{E1DD6792-3F30-4EF2-B56C-FE34FC72FD83}" type="pres">
      <dgm:prSet presAssocID="{2C296147-4785-4582-A2A1-3E077BADA110}" presName="aSpace" presStyleCnt="0"/>
      <dgm:spPr/>
    </dgm:pt>
    <dgm:pt modelId="{E464EEEE-EB5A-415C-8860-9D4880402A41}" type="pres">
      <dgm:prSet presAssocID="{F322ECCD-F141-4CEC-8111-90F67D1E4F68}" presName="compNode" presStyleCnt="0"/>
      <dgm:spPr/>
    </dgm:pt>
    <dgm:pt modelId="{C3F745D5-EFB2-457D-9394-75F09505937D}" type="pres">
      <dgm:prSet presAssocID="{F322ECCD-F141-4CEC-8111-90F67D1E4F68}" presName="noGeometry" presStyleCnt="0"/>
      <dgm:spPr/>
    </dgm:pt>
    <dgm:pt modelId="{58876638-58A2-49FD-AAF9-BEECB11D40DD}" type="pres">
      <dgm:prSet presAssocID="{F322ECCD-F141-4CEC-8111-90F67D1E4F68}" presName="childTextVisible" presStyleLbl="bgAccFollowNode1" presStyleIdx="2" presStyleCnt="3">
        <dgm:presLayoutVars>
          <dgm:bulletEnabled val="1"/>
        </dgm:presLayoutVars>
      </dgm:prSet>
      <dgm:spPr/>
      <dgm:t>
        <a:bodyPr/>
        <a:lstStyle/>
        <a:p>
          <a:endParaRPr lang="es-EC"/>
        </a:p>
      </dgm:t>
    </dgm:pt>
    <dgm:pt modelId="{38FD72F1-A0A6-439D-A3A3-18A398FC198E}" type="pres">
      <dgm:prSet presAssocID="{F322ECCD-F141-4CEC-8111-90F67D1E4F68}" presName="childTextHidden" presStyleLbl="bgAccFollowNode1" presStyleIdx="2" presStyleCnt="3"/>
      <dgm:spPr/>
      <dgm:t>
        <a:bodyPr/>
        <a:lstStyle/>
        <a:p>
          <a:endParaRPr lang="es-EC"/>
        </a:p>
      </dgm:t>
    </dgm:pt>
    <dgm:pt modelId="{955DB7A4-8A3C-48BC-87F8-91F6A38E8FEB}" type="pres">
      <dgm:prSet presAssocID="{F322ECCD-F141-4CEC-8111-90F67D1E4F68}" presName="parentText" presStyleLbl="node1" presStyleIdx="2" presStyleCnt="3">
        <dgm:presLayoutVars>
          <dgm:chMax val="1"/>
          <dgm:bulletEnabled val="1"/>
        </dgm:presLayoutVars>
      </dgm:prSet>
      <dgm:spPr/>
      <dgm:t>
        <a:bodyPr/>
        <a:lstStyle/>
        <a:p>
          <a:endParaRPr lang="es-EC"/>
        </a:p>
      </dgm:t>
    </dgm:pt>
  </dgm:ptLst>
  <dgm:cxnLst>
    <dgm:cxn modelId="{C5524997-C9F5-4904-A6AC-D0B8F224D44C}" srcId="{C4C545E8-AF36-4618-A10C-9DDC9BA27225}" destId="{2C296147-4785-4582-A2A1-3E077BADA110}" srcOrd="1" destOrd="0" parTransId="{775C9539-0E68-425E-9937-2F7482D6D8E8}" sibTransId="{33FFC864-CBE0-4214-AD7C-3FA5E425A991}"/>
    <dgm:cxn modelId="{FDBA3438-4596-4119-8977-CDD87426A7EF}" srcId="{F322ECCD-F141-4CEC-8111-90F67D1E4F68}" destId="{A7D4F306-4E1F-4286-A8E5-0C43164D70D3}" srcOrd="0" destOrd="0" parTransId="{95A36013-7B17-48A6-8827-704D664213BD}" sibTransId="{CF2A10C9-394C-49B5-BC05-D14BB3FA012C}"/>
    <dgm:cxn modelId="{F03838DE-3DBA-4958-8E1D-65FE94AFA1EB}" srcId="{14C814B1-CD4F-487F-85FA-3096E8B03A5A}" destId="{B840A3CF-1109-456F-AB5E-444B1BE564EF}" srcOrd="0" destOrd="0" parTransId="{5FDC808F-95EB-4757-9320-B01F1A40A350}" sibTransId="{5B16B328-4AF5-4157-8909-44FB376CE413}"/>
    <dgm:cxn modelId="{1D5864B2-2023-4D3C-81F3-AFBC926BDC5F}" srcId="{C4C545E8-AF36-4618-A10C-9DDC9BA27225}" destId="{14C814B1-CD4F-487F-85FA-3096E8B03A5A}" srcOrd="0" destOrd="0" parTransId="{35DD5B7A-36D0-4562-97AC-CCFECA4C7A33}" sibTransId="{8AF0EA16-8428-43FC-B9A4-0EDD91462FFC}"/>
    <dgm:cxn modelId="{8ADDF2F5-FBA2-4082-9ECC-A6DB18E109E8}" type="presOf" srcId="{B840A3CF-1109-456F-AB5E-444B1BE564EF}" destId="{851FCB64-A654-486C-B906-45DFDD443F63}" srcOrd="0" destOrd="0" presId="urn:microsoft.com/office/officeart/2005/8/layout/hProcess6"/>
    <dgm:cxn modelId="{51C6A750-1A70-4C67-A7D0-E34E4789F783}" type="presOf" srcId="{F322ECCD-F141-4CEC-8111-90F67D1E4F68}" destId="{955DB7A4-8A3C-48BC-87F8-91F6A38E8FEB}" srcOrd="0" destOrd="0" presId="urn:microsoft.com/office/officeart/2005/8/layout/hProcess6"/>
    <dgm:cxn modelId="{F2C69CE7-13AB-4A5F-A6BD-8E70C463CD47}" type="presOf" srcId="{2C296147-4785-4582-A2A1-3E077BADA110}" destId="{B685907C-35BD-4FB0-8DFF-5C788D9A5BCD}" srcOrd="0" destOrd="0" presId="urn:microsoft.com/office/officeart/2005/8/layout/hProcess6"/>
    <dgm:cxn modelId="{7CB0B7F6-7EED-4830-858A-A335F33C98D6}" type="presOf" srcId="{A7D4F306-4E1F-4286-A8E5-0C43164D70D3}" destId="{58876638-58A2-49FD-AAF9-BEECB11D40DD}" srcOrd="0" destOrd="0" presId="urn:microsoft.com/office/officeart/2005/8/layout/hProcess6"/>
    <dgm:cxn modelId="{6A1D4827-6234-4131-ACE9-B28C06F7D83E}" srcId="{C4C545E8-AF36-4618-A10C-9DDC9BA27225}" destId="{F322ECCD-F141-4CEC-8111-90F67D1E4F68}" srcOrd="2" destOrd="0" parTransId="{30501CB2-3D24-41B7-801B-B181D6F78BD7}" sibTransId="{30ED717B-3F18-4CFF-A485-FE8A6BC92D21}"/>
    <dgm:cxn modelId="{E03338DD-474C-4781-B072-0BF37408733F}" type="presOf" srcId="{14C814B1-CD4F-487F-85FA-3096E8B03A5A}" destId="{4FAF01C1-179E-44DF-A726-01691A4E4855}" srcOrd="0" destOrd="0" presId="urn:microsoft.com/office/officeart/2005/8/layout/hProcess6"/>
    <dgm:cxn modelId="{49DEDC4D-269A-4546-BAED-691FCF73A1BC}" srcId="{2C296147-4785-4582-A2A1-3E077BADA110}" destId="{135E2515-5C46-4015-84BB-BAA6D2639CEB}" srcOrd="0" destOrd="0" parTransId="{1C7187EF-6F0C-4CBF-90EA-2E321B8D3616}" sibTransId="{B76A3F30-F6DB-41A6-9DF0-176C37E248BE}"/>
    <dgm:cxn modelId="{AF6076A3-78F2-4191-827D-26C0ECCB65C0}" type="presOf" srcId="{135E2515-5C46-4015-84BB-BAA6D2639CEB}" destId="{86DD78DD-B044-4518-B39F-DDB7E88CD8B8}" srcOrd="0" destOrd="0" presId="urn:microsoft.com/office/officeart/2005/8/layout/hProcess6"/>
    <dgm:cxn modelId="{C34C4DC1-7ABF-4222-877E-AFAB5E403BEB}" type="presOf" srcId="{C4C545E8-AF36-4618-A10C-9DDC9BA27225}" destId="{3C637910-D194-429F-A058-9AA2BA11C525}" srcOrd="0" destOrd="0" presId="urn:microsoft.com/office/officeart/2005/8/layout/hProcess6"/>
    <dgm:cxn modelId="{26A38CB2-FB51-44AF-AA82-5CBFE7D69609}" type="presOf" srcId="{135E2515-5C46-4015-84BB-BAA6D2639CEB}" destId="{0111C3E5-0A0E-43A7-83AB-1501129797CA}" srcOrd="1" destOrd="0" presId="urn:microsoft.com/office/officeart/2005/8/layout/hProcess6"/>
    <dgm:cxn modelId="{FA68CB58-21EA-47A8-AF3A-9A6CC203BCA1}" type="presOf" srcId="{A7D4F306-4E1F-4286-A8E5-0C43164D70D3}" destId="{38FD72F1-A0A6-439D-A3A3-18A398FC198E}" srcOrd="1" destOrd="0" presId="urn:microsoft.com/office/officeart/2005/8/layout/hProcess6"/>
    <dgm:cxn modelId="{4967FCC5-D8D7-4D67-9F0F-AC40CDE3AFDD}" type="presOf" srcId="{B840A3CF-1109-456F-AB5E-444B1BE564EF}" destId="{2B21C01B-3906-4118-A814-39C2CE3940B4}" srcOrd="1" destOrd="0" presId="urn:microsoft.com/office/officeart/2005/8/layout/hProcess6"/>
    <dgm:cxn modelId="{14C016BA-3B64-4D9A-A357-03A73B053EB7}" type="presParOf" srcId="{3C637910-D194-429F-A058-9AA2BA11C525}" destId="{A91DE49B-DF58-4677-9F97-0FD982444BDD}" srcOrd="0" destOrd="0" presId="urn:microsoft.com/office/officeart/2005/8/layout/hProcess6"/>
    <dgm:cxn modelId="{509103A6-3380-4F4E-A287-FBDBBD05F9CB}" type="presParOf" srcId="{A91DE49B-DF58-4677-9F97-0FD982444BDD}" destId="{FCB30033-D21B-4729-8F2A-23FB8A8DB878}" srcOrd="0" destOrd="0" presId="urn:microsoft.com/office/officeart/2005/8/layout/hProcess6"/>
    <dgm:cxn modelId="{8D767435-C612-456D-994F-438C2688F255}" type="presParOf" srcId="{A91DE49B-DF58-4677-9F97-0FD982444BDD}" destId="{851FCB64-A654-486C-B906-45DFDD443F63}" srcOrd="1" destOrd="0" presId="urn:microsoft.com/office/officeart/2005/8/layout/hProcess6"/>
    <dgm:cxn modelId="{30C76273-587D-4420-AFDC-61F1EA416AC0}" type="presParOf" srcId="{A91DE49B-DF58-4677-9F97-0FD982444BDD}" destId="{2B21C01B-3906-4118-A814-39C2CE3940B4}" srcOrd="2" destOrd="0" presId="urn:microsoft.com/office/officeart/2005/8/layout/hProcess6"/>
    <dgm:cxn modelId="{188EF2A8-833A-47A1-9916-250440EED13C}" type="presParOf" srcId="{A91DE49B-DF58-4677-9F97-0FD982444BDD}" destId="{4FAF01C1-179E-44DF-A726-01691A4E4855}" srcOrd="3" destOrd="0" presId="urn:microsoft.com/office/officeart/2005/8/layout/hProcess6"/>
    <dgm:cxn modelId="{29B3B3B2-0351-4FAE-9526-41A9C97DED08}" type="presParOf" srcId="{3C637910-D194-429F-A058-9AA2BA11C525}" destId="{EECE4B46-6B75-4BAC-81B9-EFE182BED1E7}" srcOrd="1" destOrd="0" presId="urn:microsoft.com/office/officeart/2005/8/layout/hProcess6"/>
    <dgm:cxn modelId="{AC1ECB86-EF7A-4C9D-BCD1-D26EB8FF68BF}" type="presParOf" srcId="{3C637910-D194-429F-A058-9AA2BA11C525}" destId="{2482D3E6-521F-4115-855F-7D81BFAD483C}" srcOrd="2" destOrd="0" presId="urn:microsoft.com/office/officeart/2005/8/layout/hProcess6"/>
    <dgm:cxn modelId="{1BD0D0C0-5A96-422C-9C4B-E38C7EA472B1}" type="presParOf" srcId="{2482D3E6-521F-4115-855F-7D81BFAD483C}" destId="{69AFA8A3-E240-4922-A9C1-20676BC08F67}" srcOrd="0" destOrd="0" presId="urn:microsoft.com/office/officeart/2005/8/layout/hProcess6"/>
    <dgm:cxn modelId="{C495D42A-5D73-44E0-87AD-157C0D609FD5}" type="presParOf" srcId="{2482D3E6-521F-4115-855F-7D81BFAD483C}" destId="{86DD78DD-B044-4518-B39F-DDB7E88CD8B8}" srcOrd="1" destOrd="0" presId="urn:microsoft.com/office/officeart/2005/8/layout/hProcess6"/>
    <dgm:cxn modelId="{79AE35E1-BF36-4AE6-A0ED-474B615C7411}" type="presParOf" srcId="{2482D3E6-521F-4115-855F-7D81BFAD483C}" destId="{0111C3E5-0A0E-43A7-83AB-1501129797CA}" srcOrd="2" destOrd="0" presId="urn:microsoft.com/office/officeart/2005/8/layout/hProcess6"/>
    <dgm:cxn modelId="{A16FD65C-67D6-4A6B-A62B-79B4AE557CAE}" type="presParOf" srcId="{2482D3E6-521F-4115-855F-7D81BFAD483C}" destId="{B685907C-35BD-4FB0-8DFF-5C788D9A5BCD}" srcOrd="3" destOrd="0" presId="urn:microsoft.com/office/officeart/2005/8/layout/hProcess6"/>
    <dgm:cxn modelId="{A8627502-5F02-4AFF-B57B-1BACEC03F096}" type="presParOf" srcId="{3C637910-D194-429F-A058-9AA2BA11C525}" destId="{E1DD6792-3F30-4EF2-B56C-FE34FC72FD83}" srcOrd="3" destOrd="0" presId="urn:microsoft.com/office/officeart/2005/8/layout/hProcess6"/>
    <dgm:cxn modelId="{10E1DCD0-14D0-4EE7-BF61-2ACEC3C7460E}" type="presParOf" srcId="{3C637910-D194-429F-A058-9AA2BA11C525}" destId="{E464EEEE-EB5A-415C-8860-9D4880402A41}" srcOrd="4" destOrd="0" presId="urn:microsoft.com/office/officeart/2005/8/layout/hProcess6"/>
    <dgm:cxn modelId="{CEAD15A0-FFF9-4A4C-9274-0227F84362F4}" type="presParOf" srcId="{E464EEEE-EB5A-415C-8860-9D4880402A41}" destId="{C3F745D5-EFB2-457D-9394-75F09505937D}" srcOrd="0" destOrd="0" presId="urn:microsoft.com/office/officeart/2005/8/layout/hProcess6"/>
    <dgm:cxn modelId="{C343B5F5-D38D-4ECB-B4EF-A1E9284CF7C8}" type="presParOf" srcId="{E464EEEE-EB5A-415C-8860-9D4880402A41}" destId="{58876638-58A2-49FD-AAF9-BEECB11D40DD}" srcOrd="1" destOrd="0" presId="urn:microsoft.com/office/officeart/2005/8/layout/hProcess6"/>
    <dgm:cxn modelId="{9AAC2AFE-4BC0-4DC7-9533-747BF164A362}" type="presParOf" srcId="{E464EEEE-EB5A-415C-8860-9D4880402A41}" destId="{38FD72F1-A0A6-439D-A3A3-18A398FC198E}" srcOrd="2" destOrd="0" presId="urn:microsoft.com/office/officeart/2005/8/layout/hProcess6"/>
    <dgm:cxn modelId="{0DCD8E63-19DE-4829-93ED-2187CCEE736A}" type="presParOf" srcId="{E464EEEE-EB5A-415C-8860-9D4880402A41}" destId="{955DB7A4-8A3C-48BC-87F8-91F6A38E8FEB}"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4C545E8-AF36-4618-A10C-9DDC9BA27225}" type="doc">
      <dgm:prSet loTypeId="urn:microsoft.com/office/officeart/2005/8/layout/hProcess6" loCatId="process" qsTypeId="urn:microsoft.com/office/officeart/2005/8/quickstyle/simple1" qsCatId="simple" csTypeId="urn:microsoft.com/office/officeart/2005/8/colors/colorful2" csCatId="colorful" phldr="1"/>
      <dgm:spPr/>
      <dgm:t>
        <a:bodyPr/>
        <a:lstStyle/>
        <a:p>
          <a:endParaRPr lang="es-ES"/>
        </a:p>
      </dgm:t>
    </dgm:pt>
    <dgm:pt modelId="{14C814B1-CD4F-487F-85FA-3096E8B03A5A}">
      <dgm:prSet phldrT="[Texto]" custT="1"/>
      <dgm:spPr/>
      <dgm:t>
        <a:bodyPr/>
        <a:lstStyle/>
        <a:p>
          <a:r>
            <a:rPr lang="es-ES" sz="1600" dirty="0"/>
            <a:t>2 principio</a:t>
          </a:r>
        </a:p>
      </dgm:t>
    </dgm:pt>
    <dgm:pt modelId="{35DD5B7A-36D0-4562-97AC-CCFECA4C7A33}" type="parTrans" cxnId="{1D5864B2-2023-4D3C-81F3-AFBC926BDC5F}">
      <dgm:prSet/>
      <dgm:spPr/>
      <dgm:t>
        <a:bodyPr/>
        <a:lstStyle/>
        <a:p>
          <a:endParaRPr lang="es-ES" sz="1800"/>
        </a:p>
      </dgm:t>
    </dgm:pt>
    <dgm:pt modelId="{8AF0EA16-8428-43FC-B9A4-0EDD91462FFC}" type="sibTrans" cxnId="{1D5864B2-2023-4D3C-81F3-AFBC926BDC5F}">
      <dgm:prSet/>
      <dgm:spPr/>
      <dgm:t>
        <a:bodyPr/>
        <a:lstStyle/>
        <a:p>
          <a:endParaRPr lang="es-ES" sz="1800"/>
        </a:p>
      </dgm:t>
    </dgm:pt>
    <dgm:pt modelId="{B840A3CF-1109-456F-AB5E-444B1BE564EF}">
      <dgm:prSet phldrT="[Texto]" custT="1"/>
      <dgm:spPr/>
      <dgm:t>
        <a:bodyPr/>
        <a:lstStyle/>
        <a:p>
          <a:r>
            <a:rPr lang="es-ES" sz="1200" dirty="0"/>
            <a:t>¿Usted se siente identificado con la cooperativa?</a:t>
          </a:r>
        </a:p>
      </dgm:t>
    </dgm:pt>
    <dgm:pt modelId="{5FDC808F-95EB-4757-9320-B01F1A40A350}" type="parTrans" cxnId="{F03838DE-3DBA-4958-8E1D-65FE94AFA1EB}">
      <dgm:prSet/>
      <dgm:spPr/>
      <dgm:t>
        <a:bodyPr/>
        <a:lstStyle/>
        <a:p>
          <a:endParaRPr lang="es-ES" sz="1800"/>
        </a:p>
      </dgm:t>
    </dgm:pt>
    <dgm:pt modelId="{5B16B328-4AF5-4157-8909-44FB376CE413}" type="sibTrans" cxnId="{F03838DE-3DBA-4958-8E1D-65FE94AFA1EB}">
      <dgm:prSet/>
      <dgm:spPr/>
      <dgm:t>
        <a:bodyPr/>
        <a:lstStyle/>
        <a:p>
          <a:endParaRPr lang="es-ES" sz="1800"/>
        </a:p>
      </dgm:t>
    </dgm:pt>
    <dgm:pt modelId="{2C296147-4785-4582-A2A1-3E077BADA110}">
      <dgm:prSet phldrT="[Texto]" custT="1"/>
      <dgm:spPr/>
      <dgm:t>
        <a:bodyPr/>
        <a:lstStyle/>
        <a:p>
          <a:r>
            <a:rPr lang="es-ES" sz="1600" dirty="0"/>
            <a:t>6</a:t>
          </a:r>
        </a:p>
        <a:p>
          <a:r>
            <a:rPr lang="es-ES" sz="1600" dirty="0"/>
            <a:t>principio</a:t>
          </a:r>
        </a:p>
      </dgm:t>
    </dgm:pt>
    <dgm:pt modelId="{775C9539-0E68-425E-9937-2F7482D6D8E8}" type="parTrans" cxnId="{C5524997-C9F5-4904-A6AC-D0B8F224D44C}">
      <dgm:prSet/>
      <dgm:spPr/>
      <dgm:t>
        <a:bodyPr/>
        <a:lstStyle/>
        <a:p>
          <a:endParaRPr lang="es-ES" sz="1800"/>
        </a:p>
      </dgm:t>
    </dgm:pt>
    <dgm:pt modelId="{33FFC864-CBE0-4214-AD7C-3FA5E425A991}" type="sibTrans" cxnId="{C5524997-C9F5-4904-A6AC-D0B8F224D44C}">
      <dgm:prSet/>
      <dgm:spPr/>
      <dgm:t>
        <a:bodyPr/>
        <a:lstStyle/>
        <a:p>
          <a:endParaRPr lang="es-ES" sz="1800"/>
        </a:p>
      </dgm:t>
    </dgm:pt>
    <dgm:pt modelId="{135E2515-5C46-4015-84BB-BAA6D2639CEB}">
      <dgm:prSet phldrT="[Texto]" custT="1"/>
      <dgm:spPr/>
      <dgm:t>
        <a:bodyPr/>
        <a:lstStyle/>
        <a:p>
          <a:r>
            <a:rPr lang="es-ES" sz="1200" dirty="0"/>
            <a:t>¿Considera que su cooperativa dispone de un sistema de información que facilite su uso,  para beneficio de la institución?</a:t>
          </a:r>
        </a:p>
      </dgm:t>
    </dgm:pt>
    <dgm:pt modelId="{1C7187EF-6F0C-4CBF-90EA-2E321B8D3616}" type="parTrans" cxnId="{49DEDC4D-269A-4546-BAED-691FCF73A1BC}">
      <dgm:prSet/>
      <dgm:spPr/>
      <dgm:t>
        <a:bodyPr/>
        <a:lstStyle/>
        <a:p>
          <a:endParaRPr lang="es-ES" sz="1800"/>
        </a:p>
      </dgm:t>
    </dgm:pt>
    <dgm:pt modelId="{B76A3F30-F6DB-41A6-9DF0-176C37E248BE}" type="sibTrans" cxnId="{49DEDC4D-269A-4546-BAED-691FCF73A1BC}">
      <dgm:prSet/>
      <dgm:spPr/>
      <dgm:t>
        <a:bodyPr/>
        <a:lstStyle/>
        <a:p>
          <a:endParaRPr lang="es-ES" sz="1800"/>
        </a:p>
      </dgm:t>
    </dgm:pt>
    <dgm:pt modelId="{F322ECCD-F141-4CEC-8111-90F67D1E4F68}">
      <dgm:prSet phldrT="[Texto]" custT="1"/>
      <dgm:spPr/>
      <dgm:t>
        <a:bodyPr/>
        <a:lstStyle/>
        <a:p>
          <a:r>
            <a:rPr lang="es-ES" sz="1600" dirty="0"/>
            <a:t>4 principio</a:t>
          </a:r>
        </a:p>
      </dgm:t>
    </dgm:pt>
    <dgm:pt modelId="{30501CB2-3D24-41B7-801B-B181D6F78BD7}" type="parTrans" cxnId="{6A1D4827-6234-4131-ACE9-B28C06F7D83E}">
      <dgm:prSet/>
      <dgm:spPr/>
      <dgm:t>
        <a:bodyPr/>
        <a:lstStyle/>
        <a:p>
          <a:endParaRPr lang="es-ES" sz="1800"/>
        </a:p>
      </dgm:t>
    </dgm:pt>
    <dgm:pt modelId="{30ED717B-3F18-4CFF-A485-FE8A6BC92D21}" type="sibTrans" cxnId="{6A1D4827-6234-4131-ACE9-B28C06F7D83E}">
      <dgm:prSet/>
      <dgm:spPr/>
      <dgm:t>
        <a:bodyPr/>
        <a:lstStyle/>
        <a:p>
          <a:endParaRPr lang="es-ES" sz="1800"/>
        </a:p>
      </dgm:t>
    </dgm:pt>
    <dgm:pt modelId="{A7D4F306-4E1F-4286-A8E5-0C43164D70D3}">
      <dgm:prSet phldrT="[Texto]" custT="1"/>
      <dgm:spPr/>
      <dgm:t>
        <a:bodyPr/>
        <a:lstStyle/>
        <a:p>
          <a:r>
            <a:rPr lang="es-EC" sz="1200" dirty="0"/>
            <a:t>¿Los recursos humanos son gestionados con la misma atención y el mismo rigor que los recursos financieros?</a:t>
          </a:r>
          <a:endParaRPr lang="es-ES" sz="1200" dirty="0"/>
        </a:p>
      </dgm:t>
    </dgm:pt>
    <dgm:pt modelId="{95A36013-7B17-48A6-8827-704D664213BD}" type="parTrans" cxnId="{FDBA3438-4596-4119-8977-CDD87426A7EF}">
      <dgm:prSet/>
      <dgm:spPr/>
      <dgm:t>
        <a:bodyPr/>
        <a:lstStyle/>
        <a:p>
          <a:endParaRPr lang="es-ES" sz="1800"/>
        </a:p>
      </dgm:t>
    </dgm:pt>
    <dgm:pt modelId="{CF2A10C9-394C-49B5-BC05-D14BB3FA012C}" type="sibTrans" cxnId="{FDBA3438-4596-4119-8977-CDD87426A7EF}">
      <dgm:prSet/>
      <dgm:spPr/>
      <dgm:t>
        <a:bodyPr/>
        <a:lstStyle/>
        <a:p>
          <a:endParaRPr lang="es-ES" sz="1800"/>
        </a:p>
      </dgm:t>
    </dgm:pt>
    <dgm:pt modelId="{3C637910-D194-429F-A058-9AA2BA11C525}" type="pres">
      <dgm:prSet presAssocID="{C4C545E8-AF36-4618-A10C-9DDC9BA27225}" presName="theList" presStyleCnt="0">
        <dgm:presLayoutVars>
          <dgm:dir/>
          <dgm:animLvl val="lvl"/>
          <dgm:resizeHandles val="exact"/>
        </dgm:presLayoutVars>
      </dgm:prSet>
      <dgm:spPr/>
      <dgm:t>
        <a:bodyPr/>
        <a:lstStyle/>
        <a:p>
          <a:endParaRPr lang="es-EC"/>
        </a:p>
      </dgm:t>
    </dgm:pt>
    <dgm:pt modelId="{A91DE49B-DF58-4677-9F97-0FD982444BDD}" type="pres">
      <dgm:prSet presAssocID="{14C814B1-CD4F-487F-85FA-3096E8B03A5A}" presName="compNode" presStyleCnt="0"/>
      <dgm:spPr/>
    </dgm:pt>
    <dgm:pt modelId="{FCB30033-D21B-4729-8F2A-23FB8A8DB878}" type="pres">
      <dgm:prSet presAssocID="{14C814B1-CD4F-487F-85FA-3096E8B03A5A}" presName="noGeometry" presStyleCnt="0"/>
      <dgm:spPr/>
    </dgm:pt>
    <dgm:pt modelId="{851FCB64-A654-486C-B906-45DFDD443F63}" type="pres">
      <dgm:prSet presAssocID="{14C814B1-CD4F-487F-85FA-3096E8B03A5A}" presName="childTextVisible" presStyleLbl="bgAccFollowNode1" presStyleIdx="0" presStyleCnt="3">
        <dgm:presLayoutVars>
          <dgm:bulletEnabled val="1"/>
        </dgm:presLayoutVars>
      </dgm:prSet>
      <dgm:spPr/>
      <dgm:t>
        <a:bodyPr/>
        <a:lstStyle/>
        <a:p>
          <a:endParaRPr lang="es-EC"/>
        </a:p>
      </dgm:t>
    </dgm:pt>
    <dgm:pt modelId="{2B21C01B-3906-4118-A814-39C2CE3940B4}" type="pres">
      <dgm:prSet presAssocID="{14C814B1-CD4F-487F-85FA-3096E8B03A5A}" presName="childTextHidden" presStyleLbl="bgAccFollowNode1" presStyleIdx="0" presStyleCnt="3"/>
      <dgm:spPr/>
      <dgm:t>
        <a:bodyPr/>
        <a:lstStyle/>
        <a:p>
          <a:endParaRPr lang="es-EC"/>
        </a:p>
      </dgm:t>
    </dgm:pt>
    <dgm:pt modelId="{4FAF01C1-179E-44DF-A726-01691A4E4855}" type="pres">
      <dgm:prSet presAssocID="{14C814B1-CD4F-487F-85FA-3096E8B03A5A}" presName="parentText" presStyleLbl="node1" presStyleIdx="0" presStyleCnt="3">
        <dgm:presLayoutVars>
          <dgm:chMax val="1"/>
          <dgm:bulletEnabled val="1"/>
        </dgm:presLayoutVars>
      </dgm:prSet>
      <dgm:spPr/>
      <dgm:t>
        <a:bodyPr/>
        <a:lstStyle/>
        <a:p>
          <a:endParaRPr lang="es-EC"/>
        </a:p>
      </dgm:t>
    </dgm:pt>
    <dgm:pt modelId="{EECE4B46-6B75-4BAC-81B9-EFE182BED1E7}" type="pres">
      <dgm:prSet presAssocID="{14C814B1-CD4F-487F-85FA-3096E8B03A5A}" presName="aSpace" presStyleCnt="0"/>
      <dgm:spPr/>
    </dgm:pt>
    <dgm:pt modelId="{2482D3E6-521F-4115-855F-7D81BFAD483C}" type="pres">
      <dgm:prSet presAssocID="{2C296147-4785-4582-A2A1-3E077BADA110}" presName="compNode" presStyleCnt="0"/>
      <dgm:spPr/>
    </dgm:pt>
    <dgm:pt modelId="{69AFA8A3-E240-4922-A9C1-20676BC08F67}" type="pres">
      <dgm:prSet presAssocID="{2C296147-4785-4582-A2A1-3E077BADA110}" presName="noGeometry" presStyleCnt="0"/>
      <dgm:spPr/>
    </dgm:pt>
    <dgm:pt modelId="{86DD78DD-B044-4518-B39F-DDB7E88CD8B8}" type="pres">
      <dgm:prSet presAssocID="{2C296147-4785-4582-A2A1-3E077BADA110}" presName="childTextVisible" presStyleLbl="bgAccFollowNode1" presStyleIdx="1" presStyleCnt="3">
        <dgm:presLayoutVars>
          <dgm:bulletEnabled val="1"/>
        </dgm:presLayoutVars>
      </dgm:prSet>
      <dgm:spPr/>
      <dgm:t>
        <a:bodyPr/>
        <a:lstStyle/>
        <a:p>
          <a:endParaRPr lang="es-EC"/>
        </a:p>
      </dgm:t>
    </dgm:pt>
    <dgm:pt modelId="{0111C3E5-0A0E-43A7-83AB-1501129797CA}" type="pres">
      <dgm:prSet presAssocID="{2C296147-4785-4582-A2A1-3E077BADA110}" presName="childTextHidden" presStyleLbl="bgAccFollowNode1" presStyleIdx="1" presStyleCnt="3"/>
      <dgm:spPr/>
      <dgm:t>
        <a:bodyPr/>
        <a:lstStyle/>
        <a:p>
          <a:endParaRPr lang="es-EC"/>
        </a:p>
      </dgm:t>
    </dgm:pt>
    <dgm:pt modelId="{B685907C-35BD-4FB0-8DFF-5C788D9A5BCD}" type="pres">
      <dgm:prSet presAssocID="{2C296147-4785-4582-A2A1-3E077BADA110}" presName="parentText" presStyleLbl="node1" presStyleIdx="1" presStyleCnt="3">
        <dgm:presLayoutVars>
          <dgm:chMax val="1"/>
          <dgm:bulletEnabled val="1"/>
        </dgm:presLayoutVars>
      </dgm:prSet>
      <dgm:spPr/>
      <dgm:t>
        <a:bodyPr/>
        <a:lstStyle/>
        <a:p>
          <a:endParaRPr lang="es-EC"/>
        </a:p>
      </dgm:t>
    </dgm:pt>
    <dgm:pt modelId="{E1DD6792-3F30-4EF2-B56C-FE34FC72FD83}" type="pres">
      <dgm:prSet presAssocID="{2C296147-4785-4582-A2A1-3E077BADA110}" presName="aSpace" presStyleCnt="0"/>
      <dgm:spPr/>
    </dgm:pt>
    <dgm:pt modelId="{E464EEEE-EB5A-415C-8860-9D4880402A41}" type="pres">
      <dgm:prSet presAssocID="{F322ECCD-F141-4CEC-8111-90F67D1E4F68}" presName="compNode" presStyleCnt="0"/>
      <dgm:spPr/>
    </dgm:pt>
    <dgm:pt modelId="{C3F745D5-EFB2-457D-9394-75F09505937D}" type="pres">
      <dgm:prSet presAssocID="{F322ECCD-F141-4CEC-8111-90F67D1E4F68}" presName="noGeometry" presStyleCnt="0"/>
      <dgm:spPr/>
    </dgm:pt>
    <dgm:pt modelId="{58876638-58A2-49FD-AAF9-BEECB11D40DD}" type="pres">
      <dgm:prSet presAssocID="{F322ECCD-F141-4CEC-8111-90F67D1E4F68}" presName="childTextVisible" presStyleLbl="bgAccFollowNode1" presStyleIdx="2" presStyleCnt="3" custLinFactNeighborX="189" custLinFactNeighborY="-4785">
        <dgm:presLayoutVars>
          <dgm:bulletEnabled val="1"/>
        </dgm:presLayoutVars>
      </dgm:prSet>
      <dgm:spPr/>
      <dgm:t>
        <a:bodyPr/>
        <a:lstStyle/>
        <a:p>
          <a:endParaRPr lang="es-EC"/>
        </a:p>
      </dgm:t>
    </dgm:pt>
    <dgm:pt modelId="{38FD72F1-A0A6-439D-A3A3-18A398FC198E}" type="pres">
      <dgm:prSet presAssocID="{F322ECCD-F141-4CEC-8111-90F67D1E4F68}" presName="childTextHidden" presStyleLbl="bgAccFollowNode1" presStyleIdx="2" presStyleCnt="3"/>
      <dgm:spPr/>
      <dgm:t>
        <a:bodyPr/>
        <a:lstStyle/>
        <a:p>
          <a:endParaRPr lang="es-EC"/>
        </a:p>
      </dgm:t>
    </dgm:pt>
    <dgm:pt modelId="{955DB7A4-8A3C-48BC-87F8-91F6A38E8FEB}" type="pres">
      <dgm:prSet presAssocID="{F322ECCD-F141-4CEC-8111-90F67D1E4F68}" presName="parentText" presStyleLbl="node1" presStyleIdx="2" presStyleCnt="3">
        <dgm:presLayoutVars>
          <dgm:chMax val="1"/>
          <dgm:bulletEnabled val="1"/>
        </dgm:presLayoutVars>
      </dgm:prSet>
      <dgm:spPr/>
      <dgm:t>
        <a:bodyPr/>
        <a:lstStyle/>
        <a:p>
          <a:endParaRPr lang="es-EC"/>
        </a:p>
      </dgm:t>
    </dgm:pt>
  </dgm:ptLst>
  <dgm:cxnLst>
    <dgm:cxn modelId="{1F66BD2E-FCC2-4163-8AF9-EDAC8A44EB54}" type="presOf" srcId="{14C814B1-CD4F-487F-85FA-3096E8B03A5A}" destId="{4FAF01C1-179E-44DF-A726-01691A4E4855}" srcOrd="0" destOrd="0" presId="urn:microsoft.com/office/officeart/2005/8/layout/hProcess6"/>
    <dgm:cxn modelId="{1FDC16BC-5514-425D-B9E8-D963237B88F4}" type="presOf" srcId="{A7D4F306-4E1F-4286-A8E5-0C43164D70D3}" destId="{38FD72F1-A0A6-439D-A3A3-18A398FC198E}" srcOrd="1" destOrd="0" presId="urn:microsoft.com/office/officeart/2005/8/layout/hProcess6"/>
    <dgm:cxn modelId="{C5524997-C9F5-4904-A6AC-D0B8F224D44C}" srcId="{C4C545E8-AF36-4618-A10C-9DDC9BA27225}" destId="{2C296147-4785-4582-A2A1-3E077BADA110}" srcOrd="1" destOrd="0" parTransId="{775C9539-0E68-425E-9937-2F7482D6D8E8}" sibTransId="{33FFC864-CBE0-4214-AD7C-3FA5E425A991}"/>
    <dgm:cxn modelId="{FDBA3438-4596-4119-8977-CDD87426A7EF}" srcId="{F322ECCD-F141-4CEC-8111-90F67D1E4F68}" destId="{A7D4F306-4E1F-4286-A8E5-0C43164D70D3}" srcOrd="0" destOrd="0" parTransId="{95A36013-7B17-48A6-8827-704D664213BD}" sibTransId="{CF2A10C9-394C-49B5-BC05-D14BB3FA012C}"/>
    <dgm:cxn modelId="{F03838DE-3DBA-4958-8E1D-65FE94AFA1EB}" srcId="{14C814B1-CD4F-487F-85FA-3096E8B03A5A}" destId="{B840A3CF-1109-456F-AB5E-444B1BE564EF}" srcOrd="0" destOrd="0" parTransId="{5FDC808F-95EB-4757-9320-B01F1A40A350}" sibTransId="{5B16B328-4AF5-4157-8909-44FB376CE413}"/>
    <dgm:cxn modelId="{1D871FEB-B54A-442D-9219-596DFCEA45CA}" type="presOf" srcId="{B840A3CF-1109-456F-AB5E-444B1BE564EF}" destId="{851FCB64-A654-486C-B906-45DFDD443F63}" srcOrd="0" destOrd="0" presId="urn:microsoft.com/office/officeart/2005/8/layout/hProcess6"/>
    <dgm:cxn modelId="{E45DBCF8-3343-4BED-B75A-6B5DADF8D812}" type="presOf" srcId="{F322ECCD-F141-4CEC-8111-90F67D1E4F68}" destId="{955DB7A4-8A3C-48BC-87F8-91F6A38E8FEB}" srcOrd="0" destOrd="0" presId="urn:microsoft.com/office/officeart/2005/8/layout/hProcess6"/>
    <dgm:cxn modelId="{1D5864B2-2023-4D3C-81F3-AFBC926BDC5F}" srcId="{C4C545E8-AF36-4618-A10C-9DDC9BA27225}" destId="{14C814B1-CD4F-487F-85FA-3096E8B03A5A}" srcOrd="0" destOrd="0" parTransId="{35DD5B7A-36D0-4562-97AC-CCFECA4C7A33}" sibTransId="{8AF0EA16-8428-43FC-B9A4-0EDD91462FFC}"/>
    <dgm:cxn modelId="{6A1D4827-6234-4131-ACE9-B28C06F7D83E}" srcId="{C4C545E8-AF36-4618-A10C-9DDC9BA27225}" destId="{F322ECCD-F141-4CEC-8111-90F67D1E4F68}" srcOrd="2" destOrd="0" parTransId="{30501CB2-3D24-41B7-801B-B181D6F78BD7}" sibTransId="{30ED717B-3F18-4CFF-A485-FE8A6BC92D21}"/>
    <dgm:cxn modelId="{1D69CC48-1C3A-4833-B88E-73B42AB9C1B5}" type="presOf" srcId="{2C296147-4785-4582-A2A1-3E077BADA110}" destId="{B685907C-35BD-4FB0-8DFF-5C788D9A5BCD}" srcOrd="0" destOrd="0" presId="urn:microsoft.com/office/officeart/2005/8/layout/hProcess6"/>
    <dgm:cxn modelId="{49DEDC4D-269A-4546-BAED-691FCF73A1BC}" srcId="{2C296147-4785-4582-A2A1-3E077BADA110}" destId="{135E2515-5C46-4015-84BB-BAA6D2639CEB}" srcOrd="0" destOrd="0" parTransId="{1C7187EF-6F0C-4CBF-90EA-2E321B8D3616}" sibTransId="{B76A3F30-F6DB-41A6-9DF0-176C37E248BE}"/>
    <dgm:cxn modelId="{DE604B71-84FF-495B-8076-D0E5D08BF572}" type="presOf" srcId="{C4C545E8-AF36-4618-A10C-9DDC9BA27225}" destId="{3C637910-D194-429F-A058-9AA2BA11C525}" srcOrd="0" destOrd="0" presId="urn:microsoft.com/office/officeart/2005/8/layout/hProcess6"/>
    <dgm:cxn modelId="{40E3B88B-D190-4DEF-9F4B-9ABA10B957F0}" type="presOf" srcId="{135E2515-5C46-4015-84BB-BAA6D2639CEB}" destId="{86DD78DD-B044-4518-B39F-DDB7E88CD8B8}" srcOrd="0" destOrd="0" presId="urn:microsoft.com/office/officeart/2005/8/layout/hProcess6"/>
    <dgm:cxn modelId="{24AE9F24-F378-4986-A5C6-44D851AA80E7}" type="presOf" srcId="{B840A3CF-1109-456F-AB5E-444B1BE564EF}" destId="{2B21C01B-3906-4118-A814-39C2CE3940B4}" srcOrd="1" destOrd="0" presId="urn:microsoft.com/office/officeart/2005/8/layout/hProcess6"/>
    <dgm:cxn modelId="{8C400F76-FB61-4844-A6E7-5DA50807D66E}" type="presOf" srcId="{135E2515-5C46-4015-84BB-BAA6D2639CEB}" destId="{0111C3E5-0A0E-43A7-83AB-1501129797CA}" srcOrd="1" destOrd="0" presId="urn:microsoft.com/office/officeart/2005/8/layout/hProcess6"/>
    <dgm:cxn modelId="{6EEBD311-D3E7-484A-A33E-3E276327C1F6}" type="presOf" srcId="{A7D4F306-4E1F-4286-A8E5-0C43164D70D3}" destId="{58876638-58A2-49FD-AAF9-BEECB11D40DD}" srcOrd="0" destOrd="0" presId="urn:microsoft.com/office/officeart/2005/8/layout/hProcess6"/>
    <dgm:cxn modelId="{69034BFD-72A3-438A-AB2E-B9BECE5F7598}" type="presParOf" srcId="{3C637910-D194-429F-A058-9AA2BA11C525}" destId="{A91DE49B-DF58-4677-9F97-0FD982444BDD}" srcOrd="0" destOrd="0" presId="urn:microsoft.com/office/officeart/2005/8/layout/hProcess6"/>
    <dgm:cxn modelId="{A28A701B-BC4B-4C05-A3C7-832A4DD02775}" type="presParOf" srcId="{A91DE49B-DF58-4677-9F97-0FD982444BDD}" destId="{FCB30033-D21B-4729-8F2A-23FB8A8DB878}" srcOrd="0" destOrd="0" presId="urn:microsoft.com/office/officeart/2005/8/layout/hProcess6"/>
    <dgm:cxn modelId="{3BB02843-7C0B-4FF5-9047-D3931B9A6684}" type="presParOf" srcId="{A91DE49B-DF58-4677-9F97-0FD982444BDD}" destId="{851FCB64-A654-486C-B906-45DFDD443F63}" srcOrd="1" destOrd="0" presId="urn:microsoft.com/office/officeart/2005/8/layout/hProcess6"/>
    <dgm:cxn modelId="{775D87D1-C2C8-429D-BD9E-CE1993A18F51}" type="presParOf" srcId="{A91DE49B-DF58-4677-9F97-0FD982444BDD}" destId="{2B21C01B-3906-4118-A814-39C2CE3940B4}" srcOrd="2" destOrd="0" presId="urn:microsoft.com/office/officeart/2005/8/layout/hProcess6"/>
    <dgm:cxn modelId="{5C0C876C-8322-4936-940E-74D949A2C559}" type="presParOf" srcId="{A91DE49B-DF58-4677-9F97-0FD982444BDD}" destId="{4FAF01C1-179E-44DF-A726-01691A4E4855}" srcOrd="3" destOrd="0" presId="urn:microsoft.com/office/officeart/2005/8/layout/hProcess6"/>
    <dgm:cxn modelId="{85FF39E1-48AD-4C19-8C23-6BA25E423867}" type="presParOf" srcId="{3C637910-D194-429F-A058-9AA2BA11C525}" destId="{EECE4B46-6B75-4BAC-81B9-EFE182BED1E7}" srcOrd="1" destOrd="0" presId="urn:microsoft.com/office/officeart/2005/8/layout/hProcess6"/>
    <dgm:cxn modelId="{D9616E2B-33AD-4225-A9DF-32EA77FBA57C}" type="presParOf" srcId="{3C637910-D194-429F-A058-9AA2BA11C525}" destId="{2482D3E6-521F-4115-855F-7D81BFAD483C}" srcOrd="2" destOrd="0" presId="urn:microsoft.com/office/officeart/2005/8/layout/hProcess6"/>
    <dgm:cxn modelId="{F980786B-4F7A-44AD-B9F9-322197FB33A6}" type="presParOf" srcId="{2482D3E6-521F-4115-855F-7D81BFAD483C}" destId="{69AFA8A3-E240-4922-A9C1-20676BC08F67}" srcOrd="0" destOrd="0" presId="urn:microsoft.com/office/officeart/2005/8/layout/hProcess6"/>
    <dgm:cxn modelId="{E5F5F167-E370-436C-AA7C-15F0390466AB}" type="presParOf" srcId="{2482D3E6-521F-4115-855F-7D81BFAD483C}" destId="{86DD78DD-B044-4518-B39F-DDB7E88CD8B8}" srcOrd="1" destOrd="0" presId="urn:microsoft.com/office/officeart/2005/8/layout/hProcess6"/>
    <dgm:cxn modelId="{7F07DB44-0541-4BFB-A9ED-DC99EE122C36}" type="presParOf" srcId="{2482D3E6-521F-4115-855F-7D81BFAD483C}" destId="{0111C3E5-0A0E-43A7-83AB-1501129797CA}" srcOrd="2" destOrd="0" presId="urn:microsoft.com/office/officeart/2005/8/layout/hProcess6"/>
    <dgm:cxn modelId="{531E0F4D-7C86-4E08-8BC1-F211B0881C54}" type="presParOf" srcId="{2482D3E6-521F-4115-855F-7D81BFAD483C}" destId="{B685907C-35BD-4FB0-8DFF-5C788D9A5BCD}" srcOrd="3" destOrd="0" presId="urn:microsoft.com/office/officeart/2005/8/layout/hProcess6"/>
    <dgm:cxn modelId="{C61FAEC4-72A2-40B4-B69A-6AFA3AFA6118}" type="presParOf" srcId="{3C637910-D194-429F-A058-9AA2BA11C525}" destId="{E1DD6792-3F30-4EF2-B56C-FE34FC72FD83}" srcOrd="3" destOrd="0" presId="urn:microsoft.com/office/officeart/2005/8/layout/hProcess6"/>
    <dgm:cxn modelId="{AA6EB01F-C0B9-4B35-915A-501C3C66C29D}" type="presParOf" srcId="{3C637910-D194-429F-A058-9AA2BA11C525}" destId="{E464EEEE-EB5A-415C-8860-9D4880402A41}" srcOrd="4" destOrd="0" presId="urn:microsoft.com/office/officeart/2005/8/layout/hProcess6"/>
    <dgm:cxn modelId="{2548BF24-A997-49C4-A06F-46C4652CB492}" type="presParOf" srcId="{E464EEEE-EB5A-415C-8860-9D4880402A41}" destId="{C3F745D5-EFB2-457D-9394-75F09505937D}" srcOrd="0" destOrd="0" presId="urn:microsoft.com/office/officeart/2005/8/layout/hProcess6"/>
    <dgm:cxn modelId="{E5C626EE-E8E0-42A2-8309-78E90576792F}" type="presParOf" srcId="{E464EEEE-EB5A-415C-8860-9D4880402A41}" destId="{58876638-58A2-49FD-AAF9-BEECB11D40DD}" srcOrd="1" destOrd="0" presId="urn:microsoft.com/office/officeart/2005/8/layout/hProcess6"/>
    <dgm:cxn modelId="{63097370-AB88-43CC-9BD5-8B0F4564296D}" type="presParOf" srcId="{E464EEEE-EB5A-415C-8860-9D4880402A41}" destId="{38FD72F1-A0A6-439D-A3A3-18A398FC198E}" srcOrd="2" destOrd="0" presId="urn:microsoft.com/office/officeart/2005/8/layout/hProcess6"/>
    <dgm:cxn modelId="{04EE9333-B03A-4EA8-885F-3B1C394A02BA}" type="presParOf" srcId="{E464EEEE-EB5A-415C-8860-9D4880402A41}" destId="{955DB7A4-8A3C-48BC-87F8-91F6A38E8FEB}" srcOrd="3" destOrd="0" presId="urn:microsoft.com/office/officeart/2005/8/layout/hProcess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4C545E8-AF36-4618-A10C-9DDC9BA27225}" type="doc">
      <dgm:prSet loTypeId="urn:microsoft.com/office/officeart/2005/8/layout/hProcess6" loCatId="process" qsTypeId="urn:microsoft.com/office/officeart/2005/8/quickstyle/simple1" qsCatId="simple" csTypeId="urn:microsoft.com/office/officeart/2005/8/colors/colorful2" csCatId="colorful" phldr="1"/>
      <dgm:spPr/>
      <dgm:t>
        <a:bodyPr/>
        <a:lstStyle/>
        <a:p>
          <a:endParaRPr lang="es-ES"/>
        </a:p>
      </dgm:t>
    </dgm:pt>
    <dgm:pt modelId="{14C814B1-CD4F-487F-85FA-3096E8B03A5A}">
      <dgm:prSet phldrT="[Texto]"/>
      <dgm:spPr/>
      <dgm:t>
        <a:bodyPr/>
        <a:lstStyle/>
        <a:p>
          <a:r>
            <a:rPr lang="es-ES" dirty="0"/>
            <a:t>4 principio</a:t>
          </a:r>
        </a:p>
      </dgm:t>
    </dgm:pt>
    <dgm:pt modelId="{35DD5B7A-36D0-4562-97AC-CCFECA4C7A33}" type="parTrans" cxnId="{1D5864B2-2023-4D3C-81F3-AFBC926BDC5F}">
      <dgm:prSet/>
      <dgm:spPr/>
      <dgm:t>
        <a:bodyPr/>
        <a:lstStyle/>
        <a:p>
          <a:endParaRPr lang="es-ES"/>
        </a:p>
      </dgm:t>
    </dgm:pt>
    <dgm:pt modelId="{8AF0EA16-8428-43FC-B9A4-0EDD91462FFC}" type="sibTrans" cxnId="{1D5864B2-2023-4D3C-81F3-AFBC926BDC5F}">
      <dgm:prSet/>
      <dgm:spPr/>
      <dgm:t>
        <a:bodyPr/>
        <a:lstStyle/>
        <a:p>
          <a:endParaRPr lang="es-ES"/>
        </a:p>
      </dgm:t>
    </dgm:pt>
    <dgm:pt modelId="{B840A3CF-1109-456F-AB5E-444B1BE564EF}">
      <dgm:prSet phldrT="[Texto]"/>
      <dgm:spPr/>
      <dgm:t>
        <a:bodyPr/>
        <a:lstStyle/>
        <a:p>
          <a:r>
            <a:rPr lang="es-EC" dirty="0"/>
            <a:t>¿Se aplica un proceso de análisis que detecte cuando se ha incurrido en costos sociales excesivos?</a:t>
          </a:r>
          <a:endParaRPr lang="es-ES" dirty="0"/>
        </a:p>
      </dgm:t>
    </dgm:pt>
    <dgm:pt modelId="{5FDC808F-95EB-4757-9320-B01F1A40A350}" type="parTrans" cxnId="{F03838DE-3DBA-4958-8E1D-65FE94AFA1EB}">
      <dgm:prSet/>
      <dgm:spPr/>
      <dgm:t>
        <a:bodyPr/>
        <a:lstStyle/>
        <a:p>
          <a:endParaRPr lang="es-ES"/>
        </a:p>
      </dgm:t>
    </dgm:pt>
    <dgm:pt modelId="{5B16B328-4AF5-4157-8909-44FB376CE413}" type="sibTrans" cxnId="{F03838DE-3DBA-4958-8E1D-65FE94AFA1EB}">
      <dgm:prSet/>
      <dgm:spPr/>
      <dgm:t>
        <a:bodyPr/>
        <a:lstStyle/>
        <a:p>
          <a:endParaRPr lang="es-ES"/>
        </a:p>
      </dgm:t>
    </dgm:pt>
    <dgm:pt modelId="{3C637910-D194-429F-A058-9AA2BA11C525}" type="pres">
      <dgm:prSet presAssocID="{C4C545E8-AF36-4618-A10C-9DDC9BA27225}" presName="theList" presStyleCnt="0">
        <dgm:presLayoutVars>
          <dgm:dir/>
          <dgm:animLvl val="lvl"/>
          <dgm:resizeHandles val="exact"/>
        </dgm:presLayoutVars>
      </dgm:prSet>
      <dgm:spPr/>
      <dgm:t>
        <a:bodyPr/>
        <a:lstStyle/>
        <a:p>
          <a:endParaRPr lang="es-EC"/>
        </a:p>
      </dgm:t>
    </dgm:pt>
    <dgm:pt modelId="{A91DE49B-DF58-4677-9F97-0FD982444BDD}" type="pres">
      <dgm:prSet presAssocID="{14C814B1-CD4F-487F-85FA-3096E8B03A5A}" presName="compNode" presStyleCnt="0"/>
      <dgm:spPr/>
    </dgm:pt>
    <dgm:pt modelId="{FCB30033-D21B-4729-8F2A-23FB8A8DB878}" type="pres">
      <dgm:prSet presAssocID="{14C814B1-CD4F-487F-85FA-3096E8B03A5A}" presName="noGeometry" presStyleCnt="0"/>
      <dgm:spPr/>
    </dgm:pt>
    <dgm:pt modelId="{851FCB64-A654-486C-B906-45DFDD443F63}" type="pres">
      <dgm:prSet presAssocID="{14C814B1-CD4F-487F-85FA-3096E8B03A5A}" presName="childTextVisible" presStyleLbl="bgAccFollowNode1" presStyleIdx="0" presStyleCnt="1">
        <dgm:presLayoutVars>
          <dgm:bulletEnabled val="1"/>
        </dgm:presLayoutVars>
      </dgm:prSet>
      <dgm:spPr/>
      <dgm:t>
        <a:bodyPr/>
        <a:lstStyle/>
        <a:p>
          <a:endParaRPr lang="es-EC"/>
        </a:p>
      </dgm:t>
    </dgm:pt>
    <dgm:pt modelId="{2B21C01B-3906-4118-A814-39C2CE3940B4}" type="pres">
      <dgm:prSet presAssocID="{14C814B1-CD4F-487F-85FA-3096E8B03A5A}" presName="childTextHidden" presStyleLbl="bgAccFollowNode1" presStyleIdx="0" presStyleCnt="1"/>
      <dgm:spPr/>
      <dgm:t>
        <a:bodyPr/>
        <a:lstStyle/>
        <a:p>
          <a:endParaRPr lang="es-EC"/>
        </a:p>
      </dgm:t>
    </dgm:pt>
    <dgm:pt modelId="{4FAF01C1-179E-44DF-A726-01691A4E4855}" type="pres">
      <dgm:prSet presAssocID="{14C814B1-CD4F-487F-85FA-3096E8B03A5A}" presName="parentText" presStyleLbl="node1" presStyleIdx="0" presStyleCnt="1">
        <dgm:presLayoutVars>
          <dgm:chMax val="1"/>
          <dgm:bulletEnabled val="1"/>
        </dgm:presLayoutVars>
      </dgm:prSet>
      <dgm:spPr/>
      <dgm:t>
        <a:bodyPr/>
        <a:lstStyle/>
        <a:p>
          <a:endParaRPr lang="es-EC"/>
        </a:p>
      </dgm:t>
    </dgm:pt>
  </dgm:ptLst>
  <dgm:cxnLst>
    <dgm:cxn modelId="{F03838DE-3DBA-4958-8E1D-65FE94AFA1EB}" srcId="{14C814B1-CD4F-487F-85FA-3096E8B03A5A}" destId="{B840A3CF-1109-456F-AB5E-444B1BE564EF}" srcOrd="0" destOrd="0" parTransId="{5FDC808F-95EB-4757-9320-B01F1A40A350}" sibTransId="{5B16B328-4AF5-4157-8909-44FB376CE413}"/>
    <dgm:cxn modelId="{EC1FB5C6-6F1E-4285-8DF1-D24A6C3411C5}" type="presOf" srcId="{B840A3CF-1109-456F-AB5E-444B1BE564EF}" destId="{2B21C01B-3906-4118-A814-39C2CE3940B4}" srcOrd="1" destOrd="0" presId="urn:microsoft.com/office/officeart/2005/8/layout/hProcess6"/>
    <dgm:cxn modelId="{1D5864B2-2023-4D3C-81F3-AFBC926BDC5F}" srcId="{C4C545E8-AF36-4618-A10C-9DDC9BA27225}" destId="{14C814B1-CD4F-487F-85FA-3096E8B03A5A}" srcOrd="0" destOrd="0" parTransId="{35DD5B7A-36D0-4562-97AC-CCFECA4C7A33}" sibTransId="{8AF0EA16-8428-43FC-B9A4-0EDD91462FFC}"/>
    <dgm:cxn modelId="{8FE1B641-97F3-4584-8BF2-D3960DB59148}" type="presOf" srcId="{14C814B1-CD4F-487F-85FA-3096E8B03A5A}" destId="{4FAF01C1-179E-44DF-A726-01691A4E4855}" srcOrd="0" destOrd="0" presId="urn:microsoft.com/office/officeart/2005/8/layout/hProcess6"/>
    <dgm:cxn modelId="{3150B5D9-7AF9-4090-A339-1DA998DA03D9}" type="presOf" srcId="{C4C545E8-AF36-4618-A10C-9DDC9BA27225}" destId="{3C637910-D194-429F-A058-9AA2BA11C525}" srcOrd="0" destOrd="0" presId="urn:microsoft.com/office/officeart/2005/8/layout/hProcess6"/>
    <dgm:cxn modelId="{3258CC19-CF21-40D1-A35B-9476F8F1CF99}" type="presOf" srcId="{B840A3CF-1109-456F-AB5E-444B1BE564EF}" destId="{851FCB64-A654-486C-B906-45DFDD443F63}" srcOrd="0" destOrd="0" presId="urn:microsoft.com/office/officeart/2005/8/layout/hProcess6"/>
    <dgm:cxn modelId="{82B621E3-3F37-41D5-B72A-EFD5759BEEA1}" type="presParOf" srcId="{3C637910-D194-429F-A058-9AA2BA11C525}" destId="{A91DE49B-DF58-4677-9F97-0FD982444BDD}" srcOrd="0" destOrd="0" presId="urn:microsoft.com/office/officeart/2005/8/layout/hProcess6"/>
    <dgm:cxn modelId="{C2E1CD4C-8FAA-47E9-9AB4-92D4A2FE224D}" type="presParOf" srcId="{A91DE49B-DF58-4677-9F97-0FD982444BDD}" destId="{FCB30033-D21B-4729-8F2A-23FB8A8DB878}" srcOrd="0" destOrd="0" presId="urn:microsoft.com/office/officeart/2005/8/layout/hProcess6"/>
    <dgm:cxn modelId="{B29E08B7-A8C2-4057-B2A5-F16FFDA367BB}" type="presParOf" srcId="{A91DE49B-DF58-4677-9F97-0FD982444BDD}" destId="{851FCB64-A654-486C-B906-45DFDD443F63}" srcOrd="1" destOrd="0" presId="urn:microsoft.com/office/officeart/2005/8/layout/hProcess6"/>
    <dgm:cxn modelId="{7D8CA0EC-06F9-4595-ABF4-EA4DB73FE2B1}" type="presParOf" srcId="{A91DE49B-DF58-4677-9F97-0FD982444BDD}" destId="{2B21C01B-3906-4118-A814-39C2CE3940B4}" srcOrd="2" destOrd="0" presId="urn:microsoft.com/office/officeart/2005/8/layout/hProcess6"/>
    <dgm:cxn modelId="{3FFFE02A-6ECB-49F2-B25B-1F74A5951D15}" type="presParOf" srcId="{A91DE49B-DF58-4677-9F97-0FD982444BDD}" destId="{4FAF01C1-179E-44DF-A726-01691A4E4855}" srcOrd="3" destOrd="0" presId="urn:microsoft.com/office/officeart/2005/8/layout/hProcess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9CC522F-4C22-4FC8-8894-95AAB7F730E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78850F92-E97F-4F11-BC5A-43AE30EE6AD3}">
      <dgm:prSet custT="1">
        <dgm:style>
          <a:lnRef idx="1">
            <a:schemeClr val="accent3"/>
          </a:lnRef>
          <a:fillRef idx="2">
            <a:schemeClr val="accent3"/>
          </a:fillRef>
          <a:effectRef idx="1">
            <a:schemeClr val="accent3"/>
          </a:effectRef>
          <a:fontRef idx="minor">
            <a:schemeClr val="dk1"/>
          </a:fontRef>
        </dgm:style>
      </dgm:prSet>
      <dgm:spPr/>
      <dgm:t>
        <a:bodyPr/>
        <a:lstStyle/>
        <a:p>
          <a:r>
            <a:rPr lang="es-ES" sz="1400" dirty="0"/>
            <a:t>En las cooperativas de estudio se puede apreciar que para la mayoría de empleados no se encuentran satisfechos por las remuneraciones, pudiendo causar la deserción laboral de talento muy competente en el que las instituciones haya invertido.</a:t>
          </a:r>
        </a:p>
      </dgm:t>
    </dgm:pt>
    <dgm:pt modelId="{4DEB3F99-4B57-4652-A304-298EFFFFD3C8}" type="parTrans" cxnId="{86F54EAA-F232-4BEA-B326-E65E134EF16A}">
      <dgm:prSet/>
      <dgm:spPr/>
      <dgm:t>
        <a:bodyPr/>
        <a:lstStyle/>
        <a:p>
          <a:endParaRPr lang="es-ES"/>
        </a:p>
      </dgm:t>
    </dgm:pt>
    <dgm:pt modelId="{B7F947DA-356F-4EAD-BD35-8971E5715B6B}" type="sibTrans" cxnId="{86F54EAA-F232-4BEA-B326-E65E134EF16A}">
      <dgm:prSet/>
      <dgm:spPr/>
      <dgm:t>
        <a:bodyPr/>
        <a:lstStyle/>
        <a:p>
          <a:endParaRPr lang="es-ES"/>
        </a:p>
      </dgm:t>
    </dgm:pt>
    <dgm:pt modelId="{0D392E94-1F4C-4CFE-B8F1-9AA030B09116}">
      <dgm:prSet custT="1">
        <dgm:style>
          <a:lnRef idx="1">
            <a:schemeClr val="accent4"/>
          </a:lnRef>
          <a:fillRef idx="2">
            <a:schemeClr val="accent4"/>
          </a:fillRef>
          <a:effectRef idx="1">
            <a:schemeClr val="accent4"/>
          </a:effectRef>
          <a:fontRef idx="minor">
            <a:schemeClr val="dk1"/>
          </a:fontRef>
        </dgm:style>
      </dgm:prSet>
      <dgm:spPr/>
      <dgm:t>
        <a:bodyPr/>
        <a:lstStyle/>
        <a:p>
          <a:r>
            <a:rPr lang="es-ES" sz="1400" dirty="0"/>
            <a:t>Tanto para la Cooperativa San Juan de Cotogchoa y Juan de Salinas se puede apreciar que las condiciones laborales son adecuadas donde los colaboradores se encuentran satisfechos por lo otorgado por dichas entidades.</a:t>
          </a:r>
        </a:p>
      </dgm:t>
    </dgm:pt>
    <dgm:pt modelId="{3D41EB51-D41F-4CEB-A760-24017CFA098B}" type="parTrans" cxnId="{97F2E2C9-F93E-4545-9F5C-2C6A4BF54E4E}">
      <dgm:prSet/>
      <dgm:spPr/>
      <dgm:t>
        <a:bodyPr/>
        <a:lstStyle/>
        <a:p>
          <a:endParaRPr lang="es-ES"/>
        </a:p>
      </dgm:t>
    </dgm:pt>
    <dgm:pt modelId="{DD743475-C50D-46B0-A808-5F899547269B}" type="sibTrans" cxnId="{97F2E2C9-F93E-4545-9F5C-2C6A4BF54E4E}">
      <dgm:prSet/>
      <dgm:spPr/>
      <dgm:t>
        <a:bodyPr/>
        <a:lstStyle/>
        <a:p>
          <a:endParaRPr lang="es-ES"/>
        </a:p>
      </dgm:t>
    </dgm:pt>
    <dgm:pt modelId="{768A3C55-5384-4925-A851-789037484E10}">
      <dgm:prSet custT="1">
        <dgm:style>
          <a:lnRef idx="1">
            <a:schemeClr val="accent5"/>
          </a:lnRef>
          <a:fillRef idx="2">
            <a:schemeClr val="accent5"/>
          </a:fillRef>
          <a:effectRef idx="1">
            <a:schemeClr val="accent5"/>
          </a:effectRef>
          <a:fontRef idx="minor">
            <a:schemeClr val="dk1"/>
          </a:fontRef>
        </dgm:style>
      </dgm:prSet>
      <dgm:spPr/>
      <dgm:t>
        <a:bodyPr/>
        <a:lstStyle/>
        <a:p>
          <a:r>
            <a:rPr lang="es-ES" sz="1400" dirty="0"/>
            <a:t>Las capacitaciones que mejoran la formación profesional es beneficiosa de acuerdo a la perspectiva del colaborador de las entidades financieras, es un porcentaje bajo que tiene una apreciación regular, por lo tanto las acciones en cuanto a mejorar las destrezas y conocimientos realizadas por las cooperativas es atractivo para el empleado.</a:t>
          </a:r>
        </a:p>
      </dgm:t>
    </dgm:pt>
    <dgm:pt modelId="{6C527636-ADBF-4BF4-98E0-EC57DD22E0FB}" type="parTrans" cxnId="{2E4272EB-59CA-47E7-A63D-A605A238C300}">
      <dgm:prSet/>
      <dgm:spPr/>
      <dgm:t>
        <a:bodyPr/>
        <a:lstStyle/>
        <a:p>
          <a:endParaRPr lang="es-ES"/>
        </a:p>
      </dgm:t>
    </dgm:pt>
    <dgm:pt modelId="{C85A261D-FF3A-4045-B1AA-5D880AB7A132}" type="sibTrans" cxnId="{2E4272EB-59CA-47E7-A63D-A605A238C300}">
      <dgm:prSet/>
      <dgm:spPr/>
      <dgm:t>
        <a:bodyPr/>
        <a:lstStyle/>
        <a:p>
          <a:endParaRPr lang="es-ES"/>
        </a:p>
      </dgm:t>
    </dgm:pt>
    <dgm:pt modelId="{DBABA308-8848-48E9-B9A6-6A35FE309E59}">
      <dgm:prSet custT="1">
        <dgm:style>
          <a:lnRef idx="1">
            <a:schemeClr val="accent6"/>
          </a:lnRef>
          <a:fillRef idx="2">
            <a:schemeClr val="accent6"/>
          </a:fillRef>
          <a:effectRef idx="1">
            <a:schemeClr val="accent6"/>
          </a:effectRef>
          <a:fontRef idx="minor">
            <a:schemeClr val="dk1"/>
          </a:fontRef>
        </dgm:style>
      </dgm:prSet>
      <dgm:spPr/>
      <dgm:t>
        <a:bodyPr/>
        <a:lstStyle/>
        <a:p>
          <a:r>
            <a:rPr lang="es-ES" sz="1400" dirty="0"/>
            <a:t>Los colaboradores se siente identificados por la entidad financiero, siendo un factor positivo para la misma al aportar al cumplimiento a uno de los principios del cooperativismo.</a:t>
          </a:r>
        </a:p>
      </dgm:t>
    </dgm:pt>
    <dgm:pt modelId="{E0C15BC0-C60D-4D0B-A005-461E33E9F08D}" type="parTrans" cxnId="{4C19556D-E8CC-4A8B-8594-7CBB9C33382B}">
      <dgm:prSet/>
      <dgm:spPr/>
      <dgm:t>
        <a:bodyPr/>
        <a:lstStyle/>
        <a:p>
          <a:endParaRPr lang="es-ES"/>
        </a:p>
      </dgm:t>
    </dgm:pt>
    <dgm:pt modelId="{8E486009-E420-466B-90DA-793DB6CBC71B}" type="sibTrans" cxnId="{4C19556D-E8CC-4A8B-8594-7CBB9C33382B}">
      <dgm:prSet/>
      <dgm:spPr/>
      <dgm:t>
        <a:bodyPr/>
        <a:lstStyle/>
        <a:p>
          <a:endParaRPr lang="es-ES"/>
        </a:p>
      </dgm:t>
    </dgm:pt>
    <dgm:pt modelId="{3FC533EC-8649-4400-B0F2-931AD65EE6CD}" type="pres">
      <dgm:prSet presAssocID="{69CC522F-4C22-4FC8-8894-95AAB7F730ED}" presName="diagram" presStyleCnt="0">
        <dgm:presLayoutVars>
          <dgm:dir/>
          <dgm:resizeHandles val="exact"/>
        </dgm:presLayoutVars>
      </dgm:prSet>
      <dgm:spPr/>
      <dgm:t>
        <a:bodyPr/>
        <a:lstStyle/>
        <a:p>
          <a:endParaRPr lang="es-EC"/>
        </a:p>
      </dgm:t>
    </dgm:pt>
    <dgm:pt modelId="{061BF82D-5DE0-4773-A892-12AD66C3A5DB}" type="pres">
      <dgm:prSet presAssocID="{78850F92-E97F-4F11-BC5A-43AE30EE6AD3}" presName="node" presStyleLbl="node1" presStyleIdx="0" presStyleCnt="4">
        <dgm:presLayoutVars>
          <dgm:bulletEnabled val="1"/>
        </dgm:presLayoutVars>
      </dgm:prSet>
      <dgm:spPr/>
      <dgm:t>
        <a:bodyPr/>
        <a:lstStyle/>
        <a:p>
          <a:endParaRPr lang="es-EC"/>
        </a:p>
      </dgm:t>
    </dgm:pt>
    <dgm:pt modelId="{6C487101-1F66-4B76-8BFA-71BC60501D0D}" type="pres">
      <dgm:prSet presAssocID="{B7F947DA-356F-4EAD-BD35-8971E5715B6B}" presName="sibTrans" presStyleCnt="0"/>
      <dgm:spPr/>
    </dgm:pt>
    <dgm:pt modelId="{713F6213-574B-4971-BCEC-53172E31EEA4}" type="pres">
      <dgm:prSet presAssocID="{0D392E94-1F4C-4CFE-B8F1-9AA030B09116}" presName="node" presStyleLbl="node1" presStyleIdx="1" presStyleCnt="4">
        <dgm:presLayoutVars>
          <dgm:bulletEnabled val="1"/>
        </dgm:presLayoutVars>
      </dgm:prSet>
      <dgm:spPr/>
      <dgm:t>
        <a:bodyPr/>
        <a:lstStyle/>
        <a:p>
          <a:endParaRPr lang="es-EC"/>
        </a:p>
      </dgm:t>
    </dgm:pt>
    <dgm:pt modelId="{E91EE144-4BE9-413B-A925-C0D6F86BFE20}" type="pres">
      <dgm:prSet presAssocID="{DD743475-C50D-46B0-A808-5F899547269B}" presName="sibTrans" presStyleCnt="0"/>
      <dgm:spPr/>
    </dgm:pt>
    <dgm:pt modelId="{B39799BE-A54B-49F4-AE15-4C7A841816D2}" type="pres">
      <dgm:prSet presAssocID="{768A3C55-5384-4925-A851-789037484E10}" presName="node" presStyleLbl="node1" presStyleIdx="2" presStyleCnt="4">
        <dgm:presLayoutVars>
          <dgm:bulletEnabled val="1"/>
        </dgm:presLayoutVars>
      </dgm:prSet>
      <dgm:spPr/>
      <dgm:t>
        <a:bodyPr/>
        <a:lstStyle/>
        <a:p>
          <a:endParaRPr lang="es-EC"/>
        </a:p>
      </dgm:t>
    </dgm:pt>
    <dgm:pt modelId="{6A478435-306C-484C-81FB-18C68A8864AD}" type="pres">
      <dgm:prSet presAssocID="{C85A261D-FF3A-4045-B1AA-5D880AB7A132}" presName="sibTrans" presStyleCnt="0"/>
      <dgm:spPr/>
    </dgm:pt>
    <dgm:pt modelId="{4A0C1FAA-5119-4FA0-B070-1AFD58D94972}" type="pres">
      <dgm:prSet presAssocID="{DBABA308-8848-48E9-B9A6-6A35FE309E59}" presName="node" presStyleLbl="node1" presStyleIdx="3" presStyleCnt="4">
        <dgm:presLayoutVars>
          <dgm:bulletEnabled val="1"/>
        </dgm:presLayoutVars>
      </dgm:prSet>
      <dgm:spPr/>
      <dgm:t>
        <a:bodyPr/>
        <a:lstStyle/>
        <a:p>
          <a:endParaRPr lang="es-EC"/>
        </a:p>
      </dgm:t>
    </dgm:pt>
  </dgm:ptLst>
  <dgm:cxnLst>
    <dgm:cxn modelId="{0B1DB2C9-B350-4E1C-85FB-94FF6A00F2AB}" type="presOf" srcId="{0D392E94-1F4C-4CFE-B8F1-9AA030B09116}" destId="{713F6213-574B-4971-BCEC-53172E31EEA4}" srcOrd="0" destOrd="0" presId="urn:microsoft.com/office/officeart/2005/8/layout/default"/>
    <dgm:cxn modelId="{B670C8D3-1780-4835-B32B-AB6AEA006442}" type="presOf" srcId="{69CC522F-4C22-4FC8-8894-95AAB7F730ED}" destId="{3FC533EC-8649-4400-B0F2-931AD65EE6CD}" srcOrd="0" destOrd="0" presId="urn:microsoft.com/office/officeart/2005/8/layout/default"/>
    <dgm:cxn modelId="{86F54EAA-F232-4BEA-B326-E65E134EF16A}" srcId="{69CC522F-4C22-4FC8-8894-95AAB7F730ED}" destId="{78850F92-E97F-4F11-BC5A-43AE30EE6AD3}" srcOrd="0" destOrd="0" parTransId="{4DEB3F99-4B57-4652-A304-298EFFFFD3C8}" sibTransId="{B7F947DA-356F-4EAD-BD35-8971E5715B6B}"/>
    <dgm:cxn modelId="{C8304363-EE95-48F8-8078-07EC829A4DF9}" type="presOf" srcId="{DBABA308-8848-48E9-B9A6-6A35FE309E59}" destId="{4A0C1FAA-5119-4FA0-B070-1AFD58D94972}" srcOrd="0" destOrd="0" presId="urn:microsoft.com/office/officeart/2005/8/layout/default"/>
    <dgm:cxn modelId="{40126EF9-6627-4669-901A-4B96A9A55336}" type="presOf" srcId="{768A3C55-5384-4925-A851-789037484E10}" destId="{B39799BE-A54B-49F4-AE15-4C7A841816D2}" srcOrd="0" destOrd="0" presId="urn:microsoft.com/office/officeart/2005/8/layout/default"/>
    <dgm:cxn modelId="{97F2E2C9-F93E-4545-9F5C-2C6A4BF54E4E}" srcId="{69CC522F-4C22-4FC8-8894-95AAB7F730ED}" destId="{0D392E94-1F4C-4CFE-B8F1-9AA030B09116}" srcOrd="1" destOrd="0" parTransId="{3D41EB51-D41F-4CEB-A760-24017CFA098B}" sibTransId="{DD743475-C50D-46B0-A808-5F899547269B}"/>
    <dgm:cxn modelId="{2E4272EB-59CA-47E7-A63D-A605A238C300}" srcId="{69CC522F-4C22-4FC8-8894-95AAB7F730ED}" destId="{768A3C55-5384-4925-A851-789037484E10}" srcOrd="2" destOrd="0" parTransId="{6C527636-ADBF-4BF4-98E0-EC57DD22E0FB}" sibTransId="{C85A261D-FF3A-4045-B1AA-5D880AB7A132}"/>
    <dgm:cxn modelId="{4C19556D-E8CC-4A8B-8594-7CBB9C33382B}" srcId="{69CC522F-4C22-4FC8-8894-95AAB7F730ED}" destId="{DBABA308-8848-48E9-B9A6-6A35FE309E59}" srcOrd="3" destOrd="0" parTransId="{E0C15BC0-C60D-4D0B-A005-461E33E9F08D}" sibTransId="{8E486009-E420-466B-90DA-793DB6CBC71B}"/>
    <dgm:cxn modelId="{D0FAE936-7F41-481F-8E02-E03CDF9F6456}" type="presOf" srcId="{78850F92-E97F-4F11-BC5A-43AE30EE6AD3}" destId="{061BF82D-5DE0-4773-A892-12AD66C3A5DB}" srcOrd="0" destOrd="0" presId="urn:microsoft.com/office/officeart/2005/8/layout/default"/>
    <dgm:cxn modelId="{4D2B5085-5B38-4FC2-9622-E7A5E088A4FA}" type="presParOf" srcId="{3FC533EC-8649-4400-B0F2-931AD65EE6CD}" destId="{061BF82D-5DE0-4773-A892-12AD66C3A5DB}" srcOrd="0" destOrd="0" presId="urn:microsoft.com/office/officeart/2005/8/layout/default"/>
    <dgm:cxn modelId="{04E6D431-E7A6-400D-BFB1-0DB2E306D8F2}" type="presParOf" srcId="{3FC533EC-8649-4400-B0F2-931AD65EE6CD}" destId="{6C487101-1F66-4B76-8BFA-71BC60501D0D}" srcOrd="1" destOrd="0" presId="urn:microsoft.com/office/officeart/2005/8/layout/default"/>
    <dgm:cxn modelId="{1B13EB5C-BE5E-48B1-ABE7-1CD9AAA36CF3}" type="presParOf" srcId="{3FC533EC-8649-4400-B0F2-931AD65EE6CD}" destId="{713F6213-574B-4971-BCEC-53172E31EEA4}" srcOrd="2" destOrd="0" presId="urn:microsoft.com/office/officeart/2005/8/layout/default"/>
    <dgm:cxn modelId="{198E0806-8453-4057-A9C5-A9FABBA5E8BC}" type="presParOf" srcId="{3FC533EC-8649-4400-B0F2-931AD65EE6CD}" destId="{E91EE144-4BE9-413B-A925-C0D6F86BFE20}" srcOrd="3" destOrd="0" presId="urn:microsoft.com/office/officeart/2005/8/layout/default"/>
    <dgm:cxn modelId="{10162E1C-D931-48ED-ABC9-5F131EDA710D}" type="presParOf" srcId="{3FC533EC-8649-4400-B0F2-931AD65EE6CD}" destId="{B39799BE-A54B-49F4-AE15-4C7A841816D2}" srcOrd="4" destOrd="0" presId="urn:microsoft.com/office/officeart/2005/8/layout/default"/>
    <dgm:cxn modelId="{FD93DEBA-3E3C-452C-94DD-3CC648DCDE7B}" type="presParOf" srcId="{3FC533EC-8649-4400-B0F2-931AD65EE6CD}" destId="{6A478435-306C-484C-81FB-18C68A8864AD}" srcOrd="5" destOrd="0" presId="urn:microsoft.com/office/officeart/2005/8/layout/default"/>
    <dgm:cxn modelId="{C2E329AA-F693-484C-8BC7-DB4EE1E1B2D8}" type="presParOf" srcId="{3FC533EC-8649-4400-B0F2-931AD65EE6CD}" destId="{4A0C1FAA-5119-4FA0-B070-1AFD58D94972}"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08081-106D-4A12-B45C-4EEABBDE6193}">
      <dsp:nvSpPr>
        <dsp:cNvPr id="0" name=""/>
        <dsp:cNvSpPr/>
      </dsp:nvSpPr>
      <dsp:spPr>
        <a:xfrm rot="10800000">
          <a:off x="1015719" y="3178"/>
          <a:ext cx="5974145" cy="3669229"/>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1917" tIns="60960" rIns="113792" bIns="60960" numCol="1" spcCol="1270" anchor="ctr" anchorCtr="0">
          <a:noAutofit/>
        </a:bodyPr>
        <a:lstStyle/>
        <a:p>
          <a:pPr lvl="0" algn="just" defTabSz="711200">
            <a:lnSpc>
              <a:spcPct val="90000"/>
            </a:lnSpc>
            <a:spcBef>
              <a:spcPct val="0"/>
            </a:spcBef>
            <a:spcAft>
              <a:spcPct val="35000"/>
            </a:spcAft>
          </a:pPr>
          <a:r>
            <a:rPr lang="es-EC" sz="1600" kern="1200" dirty="0"/>
            <a:t>El problema principal es la ausencia de evaluación de balance social con sus asociados, influye en la fidelidad con la institución y desempeño organizacional de las COAC del Segmento 3 del Cantón Rumiñahui, una limitada evaluación de la gestión en las cooperativas ha puesto de manifiesto la falta de integralidad en las políticas trazadas, al responder únicamente a la actividad económico-productiva.</a:t>
          </a:r>
          <a:endParaRPr lang="es-EC" sz="1600" kern="1200" dirty="0">
            <a:solidFill>
              <a:schemeClr val="tx1"/>
            </a:solidFill>
          </a:endParaRPr>
        </a:p>
      </dsp:txBody>
      <dsp:txXfrm rot="10800000">
        <a:off x="1933026" y="3178"/>
        <a:ext cx="5056838" cy="3669229"/>
      </dsp:txXfrm>
    </dsp:sp>
    <dsp:sp modelId="{3167CE41-F190-411E-9306-9405049E4D6A}">
      <dsp:nvSpPr>
        <dsp:cNvPr id="0" name=""/>
        <dsp:cNvSpPr/>
      </dsp:nvSpPr>
      <dsp:spPr>
        <a:xfrm>
          <a:off x="465944" y="564109"/>
          <a:ext cx="2544188" cy="254418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2538A-10AD-4409-9728-2B740924B0FC}">
      <dsp:nvSpPr>
        <dsp:cNvPr id="0" name=""/>
        <dsp:cNvSpPr/>
      </dsp:nvSpPr>
      <dsp:spPr>
        <a:xfrm>
          <a:off x="0" y="684905"/>
          <a:ext cx="4564167" cy="630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0CA8A2-F384-4A49-A550-EC27B4C10A4A}">
      <dsp:nvSpPr>
        <dsp:cNvPr id="0" name=""/>
        <dsp:cNvSpPr/>
      </dsp:nvSpPr>
      <dsp:spPr>
        <a:xfrm>
          <a:off x="245739" y="119154"/>
          <a:ext cx="4072688" cy="100589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760" tIns="0" rIns="120760" bIns="0" numCol="1" spcCol="1270" anchor="ctr" anchorCtr="0">
          <a:noAutofit/>
        </a:bodyPr>
        <a:lstStyle/>
        <a:p>
          <a:pPr lvl="0" algn="l" defTabSz="622300">
            <a:lnSpc>
              <a:spcPct val="90000"/>
            </a:lnSpc>
            <a:spcBef>
              <a:spcPct val="0"/>
            </a:spcBef>
            <a:spcAft>
              <a:spcPct val="35000"/>
            </a:spcAft>
          </a:pPr>
          <a:r>
            <a:rPr lang="es-ES" sz="1400" kern="1200" dirty="0"/>
            <a:t>Investigar los principios del cooperativismo que comprenden el balance social para Cooperativas de Ahorro y Crédito del Segmento 3 del Cantón Rumiñahui.</a:t>
          </a:r>
          <a:endParaRPr lang="es-EC" sz="1400" kern="1200" dirty="0">
            <a:solidFill>
              <a:schemeClr val="tx1"/>
            </a:solidFill>
          </a:endParaRPr>
        </a:p>
      </dsp:txBody>
      <dsp:txXfrm>
        <a:off x="294843" y="168258"/>
        <a:ext cx="3974480" cy="907686"/>
      </dsp:txXfrm>
    </dsp:sp>
    <dsp:sp modelId="{F075DA59-74C3-466C-ABD5-5F126D81F10A}">
      <dsp:nvSpPr>
        <dsp:cNvPr id="0" name=""/>
        <dsp:cNvSpPr/>
      </dsp:nvSpPr>
      <dsp:spPr>
        <a:xfrm>
          <a:off x="0" y="1818905"/>
          <a:ext cx="4564167" cy="630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01A190-1793-4674-840A-7ED626243825}">
      <dsp:nvSpPr>
        <dsp:cNvPr id="0" name=""/>
        <dsp:cNvSpPr/>
      </dsp:nvSpPr>
      <dsp:spPr>
        <a:xfrm>
          <a:off x="228208" y="1449905"/>
          <a:ext cx="3965051" cy="7380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760" tIns="0" rIns="120760" bIns="0" numCol="1" spcCol="1270" anchor="ctr" anchorCtr="0">
          <a:noAutofit/>
        </a:bodyPr>
        <a:lstStyle/>
        <a:p>
          <a:pPr lvl="0" algn="l" defTabSz="622300">
            <a:lnSpc>
              <a:spcPct val="90000"/>
            </a:lnSpc>
            <a:spcBef>
              <a:spcPct val="0"/>
            </a:spcBef>
            <a:spcAft>
              <a:spcPct val="35000"/>
            </a:spcAft>
          </a:pPr>
          <a:r>
            <a:rPr lang="es-ES" sz="1400" kern="1200" dirty="0"/>
            <a:t>Realizar un diagnóstico respecto al criterio de los socios y colaboradores respecto al balance social.</a:t>
          </a:r>
        </a:p>
      </dsp:txBody>
      <dsp:txXfrm>
        <a:off x="264234" y="1485931"/>
        <a:ext cx="3892999" cy="665948"/>
      </dsp:txXfrm>
    </dsp:sp>
    <dsp:sp modelId="{28FB94AF-B5E1-4BB0-9C2A-FEE51A1BD8B3}">
      <dsp:nvSpPr>
        <dsp:cNvPr id="0" name=""/>
        <dsp:cNvSpPr/>
      </dsp:nvSpPr>
      <dsp:spPr>
        <a:xfrm>
          <a:off x="0" y="2952905"/>
          <a:ext cx="4564167" cy="6300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5CA7AC-6BA5-4FF9-845E-476F91ED5922}">
      <dsp:nvSpPr>
        <dsp:cNvPr id="0" name=""/>
        <dsp:cNvSpPr/>
      </dsp:nvSpPr>
      <dsp:spPr>
        <a:xfrm>
          <a:off x="228208" y="2583905"/>
          <a:ext cx="3965051" cy="7380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760" tIns="0" rIns="120760" bIns="0" numCol="1" spcCol="1270" anchor="ctr" anchorCtr="0">
          <a:noAutofit/>
        </a:bodyPr>
        <a:lstStyle/>
        <a:p>
          <a:pPr lvl="0" algn="l" defTabSz="622300">
            <a:lnSpc>
              <a:spcPct val="90000"/>
            </a:lnSpc>
            <a:spcBef>
              <a:spcPct val="0"/>
            </a:spcBef>
            <a:spcAft>
              <a:spcPct val="35000"/>
            </a:spcAft>
          </a:pPr>
          <a:r>
            <a:rPr lang="es-ES" sz="1400" kern="1200" dirty="0"/>
            <a:t>Evaluar mediante indicadores cuantitativos de cumplimiento los principios cooperativos de las entidades financieras caso de estudio.</a:t>
          </a:r>
        </a:p>
      </dsp:txBody>
      <dsp:txXfrm>
        <a:off x="264234" y="2619931"/>
        <a:ext cx="3892999" cy="665948"/>
      </dsp:txXfrm>
    </dsp:sp>
    <dsp:sp modelId="{6424CAC5-60D4-4DB1-89C2-A7A555A90E43}">
      <dsp:nvSpPr>
        <dsp:cNvPr id="0" name=""/>
        <dsp:cNvSpPr/>
      </dsp:nvSpPr>
      <dsp:spPr>
        <a:xfrm>
          <a:off x="0" y="4086905"/>
          <a:ext cx="4564167" cy="6300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4D34AA-EFD0-408A-9876-F56732634901}">
      <dsp:nvSpPr>
        <dsp:cNvPr id="0" name=""/>
        <dsp:cNvSpPr/>
      </dsp:nvSpPr>
      <dsp:spPr>
        <a:xfrm>
          <a:off x="228208" y="3717905"/>
          <a:ext cx="3965051" cy="7380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760" tIns="0" rIns="120760" bIns="0" numCol="1" spcCol="1270" anchor="ctr" anchorCtr="0">
          <a:noAutofit/>
        </a:bodyPr>
        <a:lstStyle/>
        <a:p>
          <a:pPr lvl="0" algn="l" defTabSz="622300">
            <a:lnSpc>
              <a:spcPct val="90000"/>
            </a:lnSpc>
            <a:spcBef>
              <a:spcPct val="0"/>
            </a:spcBef>
            <a:spcAft>
              <a:spcPct val="35000"/>
            </a:spcAft>
          </a:pPr>
          <a:r>
            <a:rPr lang="es-ES" sz="1400" kern="1200" dirty="0"/>
            <a:t>Desarrollar una propuesta para mejorar el desempeño organizacional con respecto al balance social.</a:t>
          </a:r>
        </a:p>
      </dsp:txBody>
      <dsp:txXfrm>
        <a:off x="264234" y="3753931"/>
        <a:ext cx="3892999" cy="665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3F64CC-89CB-435C-9526-AA17CE4953F4}" type="datetimeFigureOut">
              <a:rPr lang="es-EC" smtClean="0"/>
              <a:pPr/>
              <a:t>25/10/2018</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08F9FA-42F3-4D8B-86DA-990D8829F9C9}" type="slidenum">
              <a:rPr lang="es-EC" smtClean="0"/>
              <a:pPr/>
              <a:t>‹Nº›</a:t>
            </a:fld>
            <a:endParaRPr lang="es-EC"/>
          </a:p>
        </p:txBody>
      </p:sp>
    </p:spTree>
    <p:extLst>
      <p:ext uri="{BB962C8B-B14F-4D97-AF65-F5344CB8AC3E}">
        <p14:creationId xmlns:p14="http://schemas.microsoft.com/office/powerpoint/2010/main" val="2570789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008F9FA-42F3-4D8B-86DA-990D8829F9C9}" type="slidenum">
              <a:rPr lang="es-EC" smtClean="0"/>
              <a:pPr/>
              <a:t>1</a:t>
            </a:fld>
            <a:endParaRPr lang="es-EC"/>
          </a:p>
        </p:txBody>
      </p:sp>
    </p:spTree>
    <p:extLst>
      <p:ext uri="{BB962C8B-B14F-4D97-AF65-F5344CB8AC3E}">
        <p14:creationId xmlns:p14="http://schemas.microsoft.com/office/powerpoint/2010/main" val="1043426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p:txBody>
          <a:bodyPr/>
          <a:lstStyle/>
          <a:p>
            <a:fld id="{FBD577EE-F88C-401E-A878-1ACD6AF3D349}" type="datetimeFigureOut">
              <a:rPr lang="es-EC" smtClean="0"/>
              <a:pPr/>
              <a:t>25/10/2018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F455876-23DD-44BF-949D-0BBC61B4B672}" type="slidenum">
              <a:rPr lang="es-EC" smtClean="0"/>
              <a:pPr/>
              <a:t>‹Nº›</a:t>
            </a:fld>
            <a:endParaRPr lang="es-EC"/>
          </a:p>
        </p:txBody>
      </p:sp>
    </p:spTree>
    <p:extLst>
      <p:ext uri="{BB962C8B-B14F-4D97-AF65-F5344CB8AC3E}">
        <p14:creationId xmlns:p14="http://schemas.microsoft.com/office/powerpoint/2010/main" val="2084033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FBD577EE-F88C-401E-A878-1ACD6AF3D349}" type="datetimeFigureOut">
              <a:rPr lang="es-EC" smtClean="0"/>
              <a:pPr/>
              <a:t>25/10/2018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F455876-23DD-44BF-949D-0BBC61B4B672}" type="slidenum">
              <a:rPr lang="es-EC" smtClean="0"/>
              <a:pPr/>
              <a:t>‹Nº›</a:t>
            </a:fld>
            <a:endParaRPr lang="es-EC"/>
          </a:p>
        </p:txBody>
      </p:sp>
    </p:spTree>
    <p:extLst>
      <p:ext uri="{BB962C8B-B14F-4D97-AF65-F5344CB8AC3E}">
        <p14:creationId xmlns:p14="http://schemas.microsoft.com/office/powerpoint/2010/main" val="1029686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FBD577EE-F88C-401E-A878-1ACD6AF3D349}" type="datetimeFigureOut">
              <a:rPr lang="es-EC" smtClean="0"/>
              <a:pPr/>
              <a:t>25/10/2018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F455876-23DD-44BF-949D-0BBC61B4B672}" type="slidenum">
              <a:rPr lang="es-EC" smtClean="0"/>
              <a:pPr/>
              <a:t>‹Nº›</a:t>
            </a:fld>
            <a:endParaRPr lang="es-EC"/>
          </a:p>
        </p:txBody>
      </p:sp>
    </p:spTree>
    <p:extLst>
      <p:ext uri="{BB962C8B-B14F-4D97-AF65-F5344CB8AC3E}">
        <p14:creationId xmlns:p14="http://schemas.microsoft.com/office/powerpoint/2010/main" val="2775881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229" name="CorelDRAW" r:id="rId3" imgW="9151920" imgH="5621400" progId="">
                  <p:embed/>
                </p:oleObj>
              </mc:Choice>
              <mc:Fallback>
                <p:oleObj name="CorelDRAW" r:id="rId3" imgW="9151920" imgH="5621400" progId="">
                  <p:embed/>
                  <p:pic>
                    <p:nvPicPr>
                      <p:cNvPr id="0"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p:spPr>
        <p:txBody>
          <a:bodyPr/>
          <a:lstStyle/>
          <a:p>
            <a:pPr algn="l" rtl="0" fontAlgn="base">
              <a:spcBef>
                <a:spcPct val="0"/>
              </a:spcBef>
              <a:spcAft>
                <a:spcPct val="0"/>
              </a:spcAft>
              <a:defRPr/>
            </a:pPr>
            <a:endParaRPr lang="es-ES" sz="1400" kern="1200">
              <a:solidFill>
                <a:srgbClr val="000000"/>
              </a:solidFill>
              <a:latin typeface="Arial" pitchFamily="34" charset="0"/>
              <a:ea typeface="+mn-ea"/>
              <a:cs typeface="+mn-cs"/>
            </a:endParaRPr>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p:spPr>
        <p:txBody>
          <a:bodyPr/>
          <a:lstStyle/>
          <a:p>
            <a:pPr algn="ctr" rtl="0" fontAlgn="base">
              <a:spcBef>
                <a:spcPct val="0"/>
              </a:spcBef>
              <a:spcAft>
                <a:spcPct val="0"/>
              </a:spcAft>
              <a:defRPr/>
            </a:pPr>
            <a:endParaRPr lang="es-ES" sz="1400" kern="1200">
              <a:solidFill>
                <a:srgbClr val="000000"/>
              </a:solidFill>
              <a:latin typeface="Arial" pitchFamily="34" charset="0"/>
              <a:ea typeface="+mn-ea"/>
              <a:cs typeface="+mn-cs"/>
            </a:endParaRPr>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p:spPr>
        <p:txBody>
          <a:bodyPr/>
          <a:lstStyle/>
          <a:p>
            <a:pPr algn="l" rtl="0" fontAlgn="base">
              <a:spcBef>
                <a:spcPct val="0"/>
              </a:spcBef>
              <a:spcAft>
                <a:spcPct val="0"/>
              </a:spcAft>
              <a:defRPr/>
            </a:pPr>
            <a:endParaRPr lang="es-ES" sz="1400" kern="1200">
              <a:solidFill>
                <a:srgbClr val="000000"/>
              </a:solidFill>
              <a:latin typeface="Arial" pitchFamily="34" charset="0"/>
              <a:ea typeface="+mn-ea"/>
              <a:cs typeface="+mn-cs"/>
            </a:endParaRPr>
          </a:p>
        </p:txBody>
      </p:sp>
      <p:sp>
        <p:nvSpPr>
          <p:cNvPr id="6" name="Rectangle 27"/>
          <p:cNvSpPr>
            <a:spLocks noChangeArrowheads="1"/>
          </p:cNvSpPr>
          <p:nvPr userDrawn="1"/>
        </p:nvSpPr>
        <p:spPr bwMode="auto">
          <a:xfrm>
            <a:off x="3124200" y="6245225"/>
            <a:ext cx="2895600" cy="476250"/>
          </a:xfrm>
          <a:prstGeom prst="rect">
            <a:avLst/>
          </a:prstGeom>
          <a:noFill/>
          <a:ln w="9525">
            <a:noFill/>
            <a:miter lim="800000"/>
            <a:headEnd/>
            <a:tailEnd/>
          </a:ln>
        </p:spPr>
        <p:txBody>
          <a:bodyPr/>
          <a:lstStyle/>
          <a:p>
            <a:pPr algn="ctr" rtl="0" fontAlgn="base">
              <a:spcBef>
                <a:spcPct val="0"/>
              </a:spcBef>
              <a:spcAft>
                <a:spcPct val="0"/>
              </a:spcAft>
              <a:defRPr/>
            </a:pPr>
            <a:endParaRPr lang="es-ES" sz="1400" kern="1200">
              <a:solidFill>
                <a:srgbClr val="000000"/>
              </a:solidFill>
              <a:latin typeface="Arial" pitchFamily="34" charset="0"/>
              <a:ea typeface="+mn-ea"/>
              <a:cs typeface="+mn-cs"/>
            </a:endParaRPr>
          </a:p>
        </p:txBody>
      </p:sp>
      <p:pic>
        <p:nvPicPr>
          <p:cNvPr id="7" name="Picture 48" descr="bannner 2"/>
          <p:cNvPicPr>
            <a:picLocks noChangeAspect="1" noChangeArrowheads="1"/>
          </p:cNvPicPr>
          <p:nvPr userDrawn="1"/>
        </p:nvPicPr>
        <p:blipFill>
          <a:blip r:embed="rId5" cstate="print"/>
          <a:srcRect/>
          <a:stretch>
            <a:fillRect/>
          </a:stretch>
        </p:blipFill>
        <p:spPr bwMode="auto">
          <a:xfrm>
            <a:off x="0" y="5722938"/>
            <a:ext cx="9144000" cy="1135062"/>
          </a:xfrm>
          <a:prstGeom prst="rect">
            <a:avLst/>
          </a:prstGeom>
          <a:noFill/>
          <a:ln w="9525">
            <a:noFill/>
            <a:miter lim="800000"/>
            <a:headEnd/>
            <a:tailEnd/>
          </a:ln>
        </p:spPr>
      </p:pic>
      <p:sp>
        <p:nvSpPr>
          <p:cNvPr id="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p:spPr>
        <p:txBody>
          <a:bodyPr wrap="none" anchor="ctr"/>
          <a:lstStyle/>
          <a:p>
            <a:pPr algn="l" rtl="0" fontAlgn="base">
              <a:spcBef>
                <a:spcPct val="0"/>
              </a:spcBef>
              <a:spcAft>
                <a:spcPct val="0"/>
              </a:spcAft>
              <a:defRPr/>
            </a:pPr>
            <a:endParaRPr lang="es-EC" kern="1200">
              <a:solidFill>
                <a:srgbClr val="000000"/>
              </a:solidFill>
              <a:latin typeface="Arial" pitchFamily="34" charset="0"/>
              <a:ea typeface="+mn-ea"/>
              <a:cs typeface="+mn-cs"/>
            </a:endParaRPr>
          </a:p>
        </p:txBody>
      </p:sp>
      <p:pic>
        <p:nvPicPr>
          <p:cNvPr id="9" name="Picture 49" descr="LOGO ESPE ORIGINAL copia"/>
          <p:cNvPicPr>
            <a:picLocks noChangeAspect="1" noChangeArrowheads="1"/>
          </p:cNvPicPr>
          <p:nvPr userDrawn="1"/>
        </p:nvPicPr>
        <p:blipFill>
          <a:blip r:embed="rId6" cstate="print"/>
          <a:srcRect/>
          <a:stretch>
            <a:fillRect/>
          </a:stretch>
        </p:blipFill>
        <p:spPr bwMode="auto">
          <a:xfrm>
            <a:off x="107950" y="115888"/>
            <a:ext cx="3313113" cy="887412"/>
          </a:xfrm>
          <a:prstGeom prst="rect">
            <a:avLst/>
          </a:prstGeom>
          <a:noFill/>
          <a:ln w="9525">
            <a:noFill/>
            <a:miter lim="800000"/>
            <a:headEnd/>
            <a:tailEnd/>
          </a:ln>
        </p:spPr>
      </p:pic>
    </p:spTree>
    <p:extLst>
      <p:ext uri="{BB962C8B-B14F-4D97-AF65-F5344CB8AC3E}">
        <p14:creationId xmlns:p14="http://schemas.microsoft.com/office/powerpoint/2010/main" val="2337752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FBD577EE-F88C-401E-A878-1ACD6AF3D349}" type="datetimeFigureOut">
              <a:rPr lang="es-EC" smtClean="0"/>
              <a:pPr/>
              <a:t>25/10/2018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F455876-23DD-44BF-949D-0BBC61B4B672}" type="slidenum">
              <a:rPr lang="es-EC" smtClean="0"/>
              <a:pPr/>
              <a:t>‹Nº›</a:t>
            </a:fld>
            <a:endParaRPr lang="es-EC"/>
          </a:p>
        </p:txBody>
      </p:sp>
    </p:spTree>
    <p:extLst>
      <p:ext uri="{BB962C8B-B14F-4D97-AF65-F5344CB8AC3E}">
        <p14:creationId xmlns:p14="http://schemas.microsoft.com/office/powerpoint/2010/main" val="1014775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FBD577EE-F88C-401E-A878-1ACD6AF3D349}" type="datetimeFigureOut">
              <a:rPr lang="es-EC" smtClean="0"/>
              <a:pPr/>
              <a:t>25/10/2018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F455876-23DD-44BF-949D-0BBC61B4B672}" type="slidenum">
              <a:rPr lang="es-EC" smtClean="0"/>
              <a:pPr/>
              <a:t>‹Nº›</a:t>
            </a:fld>
            <a:endParaRPr lang="es-EC"/>
          </a:p>
        </p:txBody>
      </p:sp>
    </p:spTree>
    <p:extLst>
      <p:ext uri="{BB962C8B-B14F-4D97-AF65-F5344CB8AC3E}">
        <p14:creationId xmlns:p14="http://schemas.microsoft.com/office/powerpoint/2010/main" val="3568703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fecha"/>
          <p:cNvSpPr>
            <a:spLocks noGrp="1"/>
          </p:cNvSpPr>
          <p:nvPr>
            <p:ph type="dt" sz="half" idx="10"/>
          </p:nvPr>
        </p:nvSpPr>
        <p:spPr/>
        <p:txBody>
          <a:bodyPr/>
          <a:lstStyle/>
          <a:p>
            <a:fld id="{FBD577EE-F88C-401E-A878-1ACD6AF3D349}" type="datetimeFigureOut">
              <a:rPr lang="es-EC" smtClean="0"/>
              <a:pPr/>
              <a:t>25/10/2018</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7F455876-23DD-44BF-949D-0BBC61B4B672}" type="slidenum">
              <a:rPr lang="es-EC" smtClean="0"/>
              <a:pPr/>
              <a:t>‹Nº›</a:t>
            </a:fld>
            <a:endParaRPr lang="es-EC"/>
          </a:p>
        </p:txBody>
      </p:sp>
    </p:spTree>
    <p:extLst>
      <p:ext uri="{BB962C8B-B14F-4D97-AF65-F5344CB8AC3E}">
        <p14:creationId xmlns:p14="http://schemas.microsoft.com/office/powerpoint/2010/main" val="1891048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p:txBody>
          <a:bodyPr/>
          <a:lstStyle/>
          <a:p>
            <a:fld id="{FBD577EE-F88C-401E-A878-1ACD6AF3D349}" type="datetimeFigureOut">
              <a:rPr lang="es-EC" smtClean="0"/>
              <a:pPr/>
              <a:t>25/10/2018</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7F455876-23DD-44BF-949D-0BBC61B4B672}" type="slidenum">
              <a:rPr lang="es-EC" smtClean="0"/>
              <a:pPr/>
              <a:t>‹Nº›</a:t>
            </a:fld>
            <a:endParaRPr lang="es-EC"/>
          </a:p>
        </p:txBody>
      </p:sp>
    </p:spTree>
    <p:extLst>
      <p:ext uri="{BB962C8B-B14F-4D97-AF65-F5344CB8AC3E}">
        <p14:creationId xmlns:p14="http://schemas.microsoft.com/office/powerpoint/2010/main" val="1933194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fecha"/>
          <p:cNvSpPr>
            <a:spLocks noGrp="1"/>
          </p:cNvSpPr>
          <p:nvPr>
            <p:ph type="dt" sz="half" idx="10"/>
          </p:nvPr>
        </p:nvSpPr>
        <p:spPr/>
        <p:txBody>
          <a:bodyPr/>
          <a:lstStyle/>
          <a:p>
            <a:fld id="{FBD577EE-F88C-401E-A878-1ACD6AF3D349}" type="datetimeFigureOut">
              <a:rPr lang="es-EC" smtClean="0"/>
              <a:pPr/>
              <a:t>25/10/2018</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7F455876-23DD-44BF-949D-0BBC61B4B672}" type="slidenum">
              <a:rPr lang="es-EC" smtClean="0"/>
              <a:pPr/>
              <a:t>‹Nº›</a:t>
            </a:fld>
            <a:endParaRPr lang="es-EC"/>
          </a:p>
        </p:txBody>
      </p:sp>
    </p:spTree>
    <p:extLst>
      <p:ext uri="{BB962C8B-B14F-4D97-AF65-F5344CB8AC3E}">
        <p14:creationId xmlns:p14="http://schemas.microsoft.com/office/powerpoint/2010/main" val="3965332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BD577EE-F88C-401E-A878-1ACD6AF3D349}" type="datetimeFigureOut">
              <a:rPr lang="es-EC" smtClean="0"/>
              <a:pPr/>
              <a:t>25/10/2018</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7F455876-23DD-44BF-949D-0BBC61B4B672}" type="slidenum">
              <a:rPr lang="es-EC" smtClean="0"/>
              <a:pPr/>
              <a:t>‹Nº›</a:t>
            </a:fld>
            <a:endParaRPr lang="es-EC"/>
          </a:p>
        </p:txBody>
      </p:sp>
    </p:spTree>
    <p:extLst>
      <p:ext uri="{BB962C8B-B14F-4D97-AF65-F5344CB8AC3E}">
        <p14:creationId xmlns:p14="http://schemas.microsoft.com/office/powerpoint/2010/main" val="1458489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BD577EE-F88C-401E-A878-1ACD6AF3D349}" type="datetimeFigureOut">
              <a:rPr lang="es-EC" smtClean="0"/>
              <a:pPr/>
              <a:t>25/10/2018</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7F455876-23DD-44BF-949D-0BBC61B4B672}" type="slidenum">
              <a:rPr lang="es-EC" smtClean="0"/>
              <a:pPr/>
              <a:t>‹Nº›</a:t>
            </a:fld>
            <a:endParaRPr lang="es-EC"/>
          </a:p>
        </p:txBody>
      </p:sp>
    </p:spTree>
    <p:extLst>
      <p:ext uri="{BB962C8B-B14F-4D97-AF65-F5344CB8AC3E}">
        <p14:creationId xmlns:p14="http://schemas.microsoft.com/office/powerpoint/2010/main" val="131412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BD577EE-F88C-401E-A878-1ACD6AF3D349}" type="datetimeFigureOut">
              <a:rPr lang="es-EC" smtClean="0"/>
              <a:pPr/>
              <a:t>25/10/2018</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7F455876-23DD-44BF-949D-0BBC61B4B672}" type="slidenum">
              <a:rPr lang="es-EC" smtClean="0"/>
              <a:pPr/>
              <a:t>‹Nº›</a:t>
            </a:fld>
            <a:endParaRPr lang="es-EC"/>
          </a:p>
        </p:txBody>
      </p:sp>
    </p:spTree>
    <p:extLst>
      <p:ext uri="{BB962C8B-B14F-4D97-AF65-F5344CB8AC3E}">
        <p14:creationId xmlns:p14="http://schemas.microsoft.com/office/powerpoint/2010/main" val="2285307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D577EE-F88C-401E-A878-1ACD6AF3D349}" type="datetimeFigureOut">
              <a:rPr lang="es-EC" smtClean="0"/>
              <a:pPr/>
              <a:t>25/10/2018</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455876-23DD-44BF-949D-0BBC61B4B672}" type="slidenum">
              <a:rPr lang="es-EC" smtClean="0"/>
              <a:pPr/>
              <a:t>‹Nº›</a:t>
            </a:fld>
            <a:endParaRPr lang="es-EC"/>
          </a:p>
        </p:txBody>
      </p:sp>
    </p:spTree>
    <p:extLst>
      <p:ext uri="{BB962C8B-B14F-4D97-AF65-F5344CB8AC3E}">
        <p14:creationId xmlns:p14="http://schemas.microsoft.com/office/powerpoint/2010/main" val="2345031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20.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4.png"/><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4.png"/><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16.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7.emf"/><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diagramData" Target="../diagrams/data8.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17" Type="http://schemas.microsoft.com/office/2007/relationships/diagramDrawing" Target="../diagrams/drawing8.xml"/><Relationship Id="rId2" Type="http://schemas.openxmlformats.org/officeDocument/2006/relationships/image" Target="../media/image14.png"/><Relationship Id="rId16" Type="http://schemas.openxmlformats.org/officeDocument/2006/relationships/diagramColors" Target="../diagrams/colors8.xml"/><Relationship Id="rId1" Type="http://schemas.openxmlformats.org/officeDocument/2006/relationships/slideLayout" Target="../slideLayouts/slideLayout1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diagramQuickStyle" Target="../diagrams/quickStyle8.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4.png"/><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4.png"/><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13.png"/><Relationship Id="rId4" Type="http://schemas.openxmlformats.org/officeDocument/2006/relationships/image" Target="../media/image12.emf"/></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5.png"/><Relationship Id="rId7" Type="http://schemas.openxmlformats.org/officeDocument/2006/relationships/diagramColors" Target="../diagrams/colors14.xml"/><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42.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5.png"/><Relationship Id="rId7" Type="http://schemas.openxmlformats.org/officeDocument/2006/relationships/diagramColors" Target="../diagrams/colors15.xml"/><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jpeg"/><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4.png"/><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9525" y="0"/>
            <a:ext cx="9153525" cy="6884988"/>
            <a:chOff x="-6" y="0"/>
            <a:chExt cx="5766" cy="4337"/>
          </a:xfrm>
        </p:grpSpPr>
        <p:pic>
          <p:nvPicPr>
            <p:cNvPr id="2052" name="Picture 12" descr="ecuadoruniversitario_com_campus_espe"/>
            <p:cNvPicPr>
              <a:picLocks noChangeAspect="1" noChangeArrowheads="1"/>
            </p:cNvPicPr>
            <p:nvPr/>
          </p:nvPicPr>
          <p:blipFill>
            <a:blip r:embed="rId3" cstate="print">
              <a:lum bright="70000" contrast="-70000"/>
            </a:blip>
            <a:srcRect/>
            <a:stretch>
              <a:fillRect/>
            </a:stretch>
          </p:blipFill>
          <p:spPr bwMode="auto">
            <a:xfrm>
              <a:off x="0" y="618"/>
              <a:ext cx="5760" cy="3719"/>
            </a:xfrm>
            <a:prstGeom prst="rect">
              <a:avLst/>
            </a:prstGeom>
            <a:noFill/>
            <a:ln w="9525">
              <a:noFill/>
              <a:miter lim="800000"/>
              <a:headEnd/>
              <a:tailEnd/>
            </a:ln>
          </p:spPr>
        </p:pic>
        <p:grpSp>
          <p:nvGrpSpPr>
            <p:cNvPr id="3" name="Group 8"/>
            <p:cNvGrpSpPr>
              <a:grpSpLocks/>
            </p:cNvGrpSpPr>
            <p:nvPr/>
          </p:nvGrpSpPr>
          <p:grpSpPr bwMode="auto">
            <a:xfrm>
              <a:off x="-6" y="0"/>
              <a:ext cx="5766" cy="620"/>
              <a:chOff x="-6" y="0"/>
              <a:chExt cx="5766" cy="620"/>
            </a:xfrm>
          </p:grpSpPr>
          <p:pic>
            <p:nvPicPr>
              <p:cNvPr id="2054" name="Picture 9" descr="line"/>
              <p:cNvPicPr>
                <a:picLocks noChangeAspect="1" noChangeArrowheads="1"/>
              </p:cNvPicPr>
              <p:nvPr/>
            </p:nvPicPr>
            <p:blipFill>
              <a:blip r:embed="rId4" cstate="print"/>
              <a:srcRect/>
              <a:stretch>
                <a:fillRect/>
              </a:stretch>
            </p:blipFill>
            <p:spPr bwMode="auto">
              <a:xfrm>
                <a:off x="0" y="0"/>
                <a:ext cx="5760" cy="618"/>
              </a:xfrm>
              <a:prstGeom prst="rect">
                <a:avLst/>
              </a:prstGeom>
              <a:noFill/>
              <a:ln w="9525">
                <a:noFill/>
                <a:miter lim="800000"/>
                <a:headEnd/>
                <a:tailEnd/>
              </a:ln>
            </p:spPr>
          </p:pic>
          <p:sp>
            <p:nvSpPr>
              <p:cNvPr id="2056" name="Rectangle 11"/>
              <p:cNvSpPr>
                <a:spLocks noChangeArrowheads="1"/>
              </p:cNvSpPr>
              <p:nvPr/>
            </p:nvSpPr>
            <p:spPr bwMode="auto">
              <a:xfrm>
                <a:off x="-6" y="606"/>
                <a:ext cx="5766" cy="14"/>
              </a:xfrm>
              <a:prstGeom prst="rect">
                <a:avLst/>
              </a:prstGeom>
              <a:solidFill>
                <a:schemeClr val="bg2"/>
              </a:solidFill>
              <a:ln w="9525">
                <a:noFill/>
                <a:miter lim="800000"/>
                <a:headEnd/>
                <a:tailEnd/>
              </a:ln>
              <a:effectLst/>
            </p:spPr>
            <p:txBody>
              <a:bodyPr wrap="none" anchor="ctr"/>
              <a:lstStyle/>
              <a:p>
                <a:endParaRPr lang="es-EC" dirty="0"/>
              </a:p>
            </p:txBody>
          </p:sp>
        </p:grpSp>
      </p:grpSp>
      <p:sp>
        <p:nvSpPr>
          <p:cNvPr id="10" name="9 CuadroTexto"/>
          <p:cNvSpPr txBox="1"/>
          <p:nvPr/>
        </p:nvSpPr>
        <p:spPr>
          <a:xfrm>
            <a:off x="3643306" y="5140123"/>
            <a:ext cx="3643338" cy="646331"/>
          </a:xfrm>
          <a:prstGeom prst="rect">
            <a:avLst/>
          </a:prstGeom>
          <a:noFill/>
        </p:spPr>
        <p:txBody>
          <a:bodyPr wrap="square">
            <a:spAutoFit/>
          </a:bodyPr>
          <a:lstStyle/>
          <a:p>
            <a:pPr algn="ctr" eaLnBrk="0" fontAlgn="auto" hangingPunct="0">
              <a:spcBef>
                <a:spcPts val="0"/>
              </a:spcBef>
              <a:spcAft>
                <a:spcPts val="0"/>
              </a:spcAft>
              <a:defRPr/>
            </a:pPr>
            <a:r>
              <a:rPr lang="es-ES" b="1" dirty="0">
                <a:latin typeface="Calibri" pitchFamily="34" charset="0"/>
                <a:cs typeface="Times New Roman" pitchFamily="18" charset="0"/>
              </a:rPr>
              <a:t> DIRECTOR: </a:t>
            </a:r>
            <a:r>
              <a:rPr lang="es-EC" b="1" dirty="0"/>
              <a:t>ING. VICTOR CUENCA</a:t>
            </a:r>
            <a:endParaRPr lang="es-ES" b="1" dirty="0">
              <a:latin typeface="Calibri" pitchFamily="34" charset="0"/>
              <a:cs typeface="Times New Roman" pitchFamily="18" charset="0"/>
            </a:endParaRPr>
          </a:p>
          <a:p>
            <a:pPr algn="ctr" eaLnBrk="0" fontAlgn="auto" hangingPunct="0">
              <a:spcBef>
                <a:spcPts val="0"/>
              </a:spcBef>
              <a:spcAft>
                <a:spcPts val="0"/>
              </a:spcAft>
              <a:defRPr/>
            </a:pPr>
            <a:r>
              <a:rPr lang="es-ES" b="1" dirty="0">
                <a:latin typeface="Calibri" pitchFamily="34" charset="0"/>
                <a:cs typeface="Times New Roman" pitchFamily="18" charset="0"/>
              </a:rPr>
              <a:t>OPONENTE: DR. SEGUNDO CARGUA </a:t>
            </a:r>
            <a:endParaRPr lang="es-EC" b="1" dirty="0">
              <a:latin typeface="Calibri" pitchFamily="34" charset="0"/>
              <a:cs typeface="Times New Roman" pitchFamily="18" charset="0"/>
            </a:endParaRPr>
          </a:p>
        </p:txBody>
      </p:sp>
      <p:pic>
        <p:nvPicPr>
          <p:cNvPr id="3074" name="Imagen 1" descr="http://blogs.espe.edu.ec/wp-content/uploads/2013/07/Comunicado-2-1.jpg"/>
          <p:cNvPicPr>
            <a:picLocks noChangeAspect="1" noChangeArrowheads="1"/>
          </p:cNvPicPr>
          <p:nvPr/>
        </p:nvPicPr>
        <p:blipFill>
          <a:blip r:embed="rId5" cstate="print"/>
          <a:srcRect l="9164" t="34450" r="10048" b="25359"/>
          <a:stretch>
            <a:fillRect/>
          </a:stretch>
        </p:blipFill>
        <p:spPr bwMode="auto">
          <a:xfrm>
            <a:off x="0" y="0"/>
            <a:ext cx="3281462" cy="1071546"/>
          </a:xfrm>
          <a:prstGeom prst="rect">
            <a:avLst/>
          </a:prstGeom>
          <a:noFill/>
          <a:ln w="9525">
            <a:noFill/>
            <a:miter lim="800000"/>
            <a:headEnd/>
            <a:tailEnd/>
          </a:ln>
        </p:spPr>
      </p:pic>
      <p:pic>
        <p:nvPicPr>
          <p:cNvPr id="3075" name="Picture 3" descr="65b3fa4491761c849f7ad453da4ec7fe">
            <a:hlinkClick r:id="rId6" action="ppaction://hlinksldjump"/>
          </p:cNvPr>
          <p:cNvPicPr>
            <a:picLocks noChangeAspect="1" noChangeArrowheads="1"/>
          </p:cNvPicPr>
          <p:nvPr/>
        </p:nvPicPr>
        <p:blipFill>
          <a:blip r:embed="rId7" cstate="print"/>
          <a:srcRect/>
          <a:stretch>
            <a:fillRect/>
          </a:stretch>
        </p:blipFill>
        <p:spPr bwMode="auto">
          <a:xfrm>
            <a:off x="71406" y="4000504"/>
            <a:ext cx="3210056" cy="2786082"/>
          </a:xfrm>
          <a:prstGeom prst="rect">
            <a:avLst/>
          </a:prstGeom>
          <a:noFill/>
          <a:ln w="9525">
            <a:noFill/>
            <a:miter lim="800000"/>
            <a:headEnd/>
            <a:tailEnd/>
          </a:ln>
        </p:spPr>
      </p:pic>
      <p:sp>
        <p:nvSpPr>
          <p:cNvPr id="14" name="1 CuadroTexto"/>
          <p:cNvSpPr txBox="1">
            <a:spLocks noChangeArrowheads="1"/>
          </p:cNvSpPr>
          <p:nvPr/>
        </p:nvSpPr>
        <p:spPr bwMode="auto">
          <a:xfrm>
            <a:off x="857224" y="1119830"/>
            <a:ext cx="7572428" cy="523220"/>
          </a:xfrm>
          <a:prstGeom prst="rect">
            <a:avLst/>
          </a:prstGeom>
          <a:noFill/>
          <a:ln w="9525">
            <a:noFill/>
            <a:miter lim="800000"/>
            <a:headEnd/>
            <a:tailEnd/>
          </a:ln>
        </p:spPr>
        <p:txBody>
          <a:bodyPr wrap="square">
            <a:spAutoFit/>
          </a:bodyPr>
          <a:lstStyle/>
          <a:p>
            <a:pPr algn="ctr"/>
            <a:r>
              <a:rPr lang="es-ES" sz="2800" b="1" dirty="0">
                <a:latin typeface="Calibri" pitchFamily="34" charset="0"/>
                <a:cs typeface="Times New Roman" pitchFamily="18" charset="0"/>
              </a:rPr>
              <a:t>UNIVERSIDAD DE LAS FUERZAS ARMADAS  ESPE </a:t>
            </a:r>
            <a:endParaRPr lang="es-EC" sz="2800" b="1" dirty="0">
              <a:latin typeface="Calibri" pitchFamily="34" charset="0"/>
              <a:cs typeface="Times New Roman" pitchFamily="18" charset="0"/>
            </a:endParaRPr>
          </a:p>
        </p:txBody>
      </p:sp>
      <p:sp>
        <p:nvSpPr>
          <p:cNvPr id="15" name="Rectangle 3"/>
          <p:cNvSpPr>
            <a:spLocks noChangeArrowheads="1"/>
          </p:cNvSpPr>
          <p:nvPr/>
        </p:nvSpPr>
        <p:spPr bwMode="auto">
          <a:xfrm>
            <a:off x="1142976" y="1928802"/>
            <a:ext cx="6643734" cy="646331"/>
          </a:xfrm>
          <a:prstGeom prst="rect">
            <a:avLst/>
          </a:prstGeom>
          <a:noFill/>
          <a:ln w="9525">
            <a:noFill/>
            <a:miter lim="800000"/>
            <a:headEnd/>
            <a:tailEnd/>
          </a:ln>
        </p:spPr>
        <p:txBody>
          <a:bodyPr wrap="square" anchor="ctr">
            <a:spAutoFit/>
          </a:bodyPr>
          <a:lstStyle/>
          <a:p>
            <a:pPr algn="ctr" eaLnBrk="0" hangingPunct="0"/>
            <a:r>
              <a:rPr lang="es-ES_tradnl" b="1" dirty="0">
                <a:latin typeface="Calibri" pitchFamily="34" charset="0"/>
                <a:cs typeface="Times New Roman" pitchFamily="18" charset="0"/>
              </a:rPr>
              <a:t>DEPARTAMENTO DE CIENCIAS ECONÓMICAS, ADMINISTRATIVAS Y DE COMERCIO</a:t>
            </a:r>
            <a:endParaRPr lang="es-ES_tradnl" sz="2400" dirty="0">
              <a:latin typeface="Calibri" pitchFamily="34" charset="0"/>
              <a:cs typeface="Times New Roman" pitchFamily="18" charset="0"/>
            </a:endParaRPr>
          </a:p>
        </p:txBody>
      </p:sp>
      <p:sp>
        <p:nvSpPr>
          <p:cNvPr id="16" name="Rectangle 4"/>
          <p:cNvSpPr>
            <a:spLocks noChangeArrowheads="1"/>
          </p:cNvSpPr>
          <p:nvPr/>
        </p:nvSpPr>
        <p:spPr bwMode="auto">
          <a:xfrm>
            <a:off x="2143157" y="3245322"/>
            <a:ext cx="6929437" cy="646331"/>
          </a:xfrm>
          <a:prstGeom prst="rect">
            <a:avLst/>
          </a:prstGeom>
          <a:noFill/>
          <a:ln w="9525">
            <a:noFill/>
            <a:miter lim="800000"/>
            <a:headEnd/>
            <a:tailEnd/>
          </a:ln>
        </p:spPr>
        <p:txBody>
          <a:bodyPr anchor="ctr">
            <a:spAutoFit/>
          </a:bodyPr>
          <a:lstStyle/>
          <a:p>
            <a:pPr algn="ctr"/>
            <a:r>
              <a:rPr lang="es-EC" b="1" dirty="0"/>
              <a:t>“BALANCE SOCIAL DE LAS COAC DEL SEGMENTO 3,  CANTÓN RUMIÑAHUI 2015-2017”</a:t>
            </a:r>
            <a:endParaRPr lang="es-EC" dirty="0"/>
          </a:p>
        </p:txBody>
      </p:sp>
      <p:sp>
        <p:nvSpPr>
          <p:cNvPr id="17" name="Rectangle 5"/>
          <p:cNvSpPr>
            <a:spLocks noChangeArrowheads="1"/>
          </p:cNvSpPr>
          <p:nvPr/>
        </p:nvSpPr>
        <p:spPr bwMode="auto">
          <a:xfrm>
            <a:off x="3643306" y="4246726"/>
            <a:ext cx="4500594" cy="646331"/>
          </a:xfrm>
          <a:prstGeom prst="rect">
            <a:avLst/>
          </a:prstGeom>
          <a:noFill/>
          <a:ln w="9525">
            <a:noFill/>
            <a:miter lim="800000"/>
            <a:headEnd/>
            <a:tailEnd/>
          </a:ln>
        </p:spPr>
        <p:txBody>
          <a:bodyPr wrap="square" anchor="ctr">
            <a:spAutoFit/>
          </a:bodyPr>
          <a:lstStyle/>
          <a:p>
            <a:pPr algn="ctr" eaLnBrk="0" hangingPunct="0"/>
            <a:r>
              <a:rPr lang="es-EC" b="1" dirty="0"/>
              <a:t>LEIME HIDALGO SONIA ALEXANDRA</a:t>
            </a:r>
            <a:endParaRPr lang="es-EC" sz="1400" dirty="0">
              <a:latin typeface="Calibri" pitchFamily="34" charset="0"/>
              <a:cs typeface="Times New Roman" pitchFamily="18" charset="0"/>
            </a:endParaRPr>
          </a:p>
          <a:p>
            <a:pPr eaLnBrk="0" hangingPunct="0"/>
            <a:endParaRPr lang="es-EC" dirty="0">
              <a:latin typeface="Calibri" pitchFamily="34" charset="0"/>
              <a:cs typeface="Times New Roman" pitchFamily="18" charset="0"/>
            </a:endParaRPr>
          </a:p>
        </p:txBody>
      </p:sp>
      <p:sp>
        <p:nvSpPr>
          <p:cNvPr id="18" name="Rectangle 6"/>
          <p:cNvSpPr>
            <a:spLocks noChangeArrowheads="1"/>
          </p:cNvSpPr>
          <p:nvPr/>
        </p:nvSpPr>
        <p:spPr bwMode="auto">
          <a:xfrm>
            <a:off x="3571868" y="6143644"/>
            <a:ext cx="3357563" cy="307975"/>
          </a:xfrm>
          <a:prstGeom prst="rect">
            <a:avLst/>
          </a:prstGeom>
          <a:noFill/>
          <a:ln w="9525">
            <a:noFill/>
            <a:miter lim="800000"/>
            <a:headEnd/>
            <a:tailEnd/>
          </a:ln>
        </p:spPr>
        <p:txBody>
          <a:bodyPr anchor="ctr">
            <a:spAutoFit/>
          </a:bodyPr>
          <a:lstStyle/>
          <a:p>
            <a:pPr algn="ctr" eaLnBrk="0" hangingPunct="0"/>
            <a:r>
              <a:rPr lang="es-ES_tradnl" sz="1400" b="1" dirty="0">
                <a:latin typeface="Calibri" pitchFamily="34" charset="0"/>
                <a:cs typeface="Times New Roman" pitchFamily="18" charset="0"/>
              </a:rPr>
              <a:t>SANGOLQUÍ, SEPTIEMBRE 2018</a:t>
            </a:r>
            <a:endParaRPr lang="es-ES_tradnl" dirty="0">
              <a:latin typeface="Calibri" pitchFamily="34" charset="0"/>
              <a:cs typeface="Times New Roman" pitchFamily="18" charset="0"/>
            </a:endParaRPr>
          </a:p>
        </p:txBody>
      </p:sp>
      <p:sp>
        <p:nvSpPr>
          <p:cNvPr id="19" name="18 Rectángulo"/>
          <p:cNvSpPr/>
          <p:nvPr/>
        </p:nvSpPr>
        <p:spPr>
          <a:xfrm>
            <a:off x="1140118" y="2662368"/>
            <a:ext cx="7715304" cy="646331"/>
          </a:xfrm>
          <a:prstGeom prst="rect">
            <a:avLst/>
          </a:prstGeom>
        </p:spPr>
        <p:txBody>
          <a:bodyPr wrap="square">
            <a:spAutoFit/>
          </a:bodyPr>
          <a:lstStyle/>
          <a:p>
            <a:pPr algn="ctr"/>
            <a:r>
              <a:rPr lang="es-ES" b="1" dirty="0">
                <a:latin typeface="Calibri" pitchFamily="34" charset="0"/>
                <a:cs typeface="Times New Roman" pitchFamily="18" charset="0"/>
              </a:rPr>
              <a:t>TESIS PREVIA A LA OBTENCIÓN DEL TITULO </a:t>
            </a:r>
            <a:r>
              <a:rPr lang="es-EC" b="1" dirty="0"/>
              <a:t>INGENIERO EN FINANZAS, CONTADOR PÚBLICO-AUDITOR</a:t>
            </a:r>
            <a:r>
              <a:rPr lang="es-ES" b="1" dirty="0">
                <a:latin typeface="Calibri" pitchFamily="34" charset="0"/>
                <a:cs typeface="Times New Roman" pitchFamily="18" charset="0"/>
              </a:rPr>
              <a:t>- PRESENCIAL</a:t>
            </a:r>
            <a:endParaRPr lang="es-EC" b="1" dirty="0">
              <a:latin typeface="Calibri" pitchFamily="34" charset="0"/>
              <a:cs typeface="Times New Roman" pitchFamily="18" charset="0"/>
            </a:endParaRPr>
          </a:p>
        </p:txBody>
      </p:sp>
    </p:spTree>
    <p:extLst>
      <p:ext uri="{BB962C8B-B14F-4D97-AF65-F5344CB8AC3E}">
        <p14:creationId xmlns:p14="http://schemas.microsoft.com/office/powerpoint/2010/main" val="354416673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172358665"/>
              </p:ext>
            </p:extLst>
          </p:nvPr>
        </p:nvGraphicFramePr>
        <p:xfrm>
          <a:off x="2123728" y="1110272"/>
          <a:ext cx="6110117" cy="3952893"/>
        </p:xfrm>
        <a:graphic>
          <a:graphicData uri="http://schemas.openxmlformats.org/drawingml/2006/table">
            <a:tbl>
              <a:tblPr firstRow="1" firstCol="1" bandRow="1">
                <a:tableStyleId>{5C22544A-7EE6-4342-B048-85BDC9FD1C3A}</a:tableStyleId>
              </a:tblPr>
              <a:tblGrid>
                <a:gridCol w="2036386">
                  <a:extLst>
                    <a:ext uri="{9D8B030D-6E8A-4147-A177-3AD203B41FA5}">
                      <a16:colId xmlns:a16="http://schemas.microsoft.com/office/drawing/2014/main" xmlns="" val="20000"/>
                    </a:ext>
                  </a:extLst>
                </a:gridCol>
                <a:gridCol w="2036386">
                  <a:extLst>
                    <a:ext uri="{9D8B030D-6E8A-4147-A177-3AD203B41FA5}">
                      <a16:colId xmlns:a16="http://schemas.microsoft.com/office/drawing/2014/main" xmlns="" val="20001"/>
                    </a:ext>
                  </a:extLst>
                </a:gridCol>
                <a:gridCol w="2037345">
                  <a:extLst>
                    <a:ext uri="{9D8B030D-6E8A-4147-A177-3AD203B41FA5}">
                      <a16:colId xmlns:a16="http://schemas.microsoft.com/office/drawing/2014/main" xmlns="" val="20002"/>
                    </a:ext>
                  </a:extLst>
                </a:gridCol>
              </a:tblGrid>
              <a:tr h="453304">
                <a:tc>
                  <a:txBody>
                    <a:bodyPr/>
                    <a:lstStyle/>
                    <a:p>
                      <a:pPr indent="449580" algn="just">
                        <a:lnSpc>
                          <a:spcPct val="115000"/>
                        </a:lnSpc>
                        <a:spcAft>
                          <a:spcPts val="1000"/>
                        </a:spcAft>
                      </a:pPr>
                      <a:r>
                        <a:rPr lang="es-EC" sz="1200" dirty="0">
                          <a:effectLst/>
                        </a:rPr>
                        <a:t>ISO 26000</a:t>
                      </a:r>
                      <a:endParaRPr lang="es-E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7604" marR="67604" marT="0" marB="0"/>
                </a:tc>
                <a:tc>
                  <a:txBody>
                    <a:bodyPr/>
                    <a:lstStyle/>
                    <a:p>
                      <a:pPr algn="just">
                        <a:lnSpc>
                          <a:spcPct val="115000"/>
                        </a:lnSpc>
                        <a:spcAft>
                          <a:spcPts val="1000"/>
                        </a:spcAft>
                      </a:pPr>
                      <a:r>
                        <a:rPr lang="es-EC" sz="1200">
                          <a:effectLst/>
                        </a:rPr>
                        <a:t>AA1000</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67604" marR="67604" marT="0" marB="0"/>
                </a:tc>
                <a:tc>
                  <a:txBody>
                    <a:bodyPr/>
                    <a:lstStyle/>
                    <a:p>
                      <a:pPr algn="just">
                        <a:lnSpc>
                          <a:spcPct val="115000"/>
                        </a:lnSpc>
                        <a:spcAft>
                          <a:spcPts val="1000"/>
                        </a:spcAft>
                      </a:pPr>
                      <a:r>
                        <a:rPr lang="es-EC" sz="1200">
                          <a:effectLst/>
                        </a:rPr>
                        <a:t>SA8000</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67604" marR="67604" marT="0" marB="0"/>
                </a:tc>
                <a:extLst>
                  <a:ext uri="{0D108BD9-81ED-4DB2-BD59-A6C34878D82A}">
                    <a16:rowId xmlns:a16="http://schemas.microsoft.com/office/drawing/2014/main" xmlns="" val="10000"/>
                  </a:ext>
                </a:extLst>
              </a:tr>
              <a:tr h="3499589">
                <a:tc>
                  <a:txBody>
                    <a:bodyPr/>
                    <a:lstStyle/>
                    <a:p>
                      <a:pPr algn="just">
                        <a:lnSpc>
                          <a:spcPct val="115000"/>
                        </a:lnSpc>
                        <a:spcAft>
                          <a:spcPts val="1000"/>
                        </a:spcAft>
                      </a:pPr>
                      <a:r>
                        <a:rPr lang="es-EC" sz="1200" dirty="0">
                          <a:effectLst/>
                        </a:rPr>
                        <a:t>Gobernanzas</a:t>
                      </a:r>
                      <a:endParaRPr lang="es-ES" sz="1200" dirty="0">
                        <a:effectLst/>
                      </a:endParaRPr>
                    </a:p>
                    <a:p>
                      <a:pPr algn="just">
                        <a:lnSpc>
                          <a:spcPct val="115000"/>
                        </a:lnSpc>
                        <a:spcAft>
                          <a:spcPts val="1000"/>
                        </a:spcAft>
                      </a:pPr>
                      <a:r>
                        <a:rPr lang="es-EC" sz="1200" dirty="0">
                          <a:effectLst/>
                        </a:rPr>
                        <a:t>Derechos Humanos.</a:t>
                      </a:r>
                      <a:endParaRPr lang="es-ES" sz="1200" dirty="0">
                        <a:effectLst/>
                      </a:endParaRPr>
                    </a:p>
                    <a:p>
                      <a:pPr algn="just">
                        <a:lnSpc>
                          <a:spcPct val="115000"/>
                        </a:lnSpc>
                        <a:spcAft>
                          <a:spcPts val="1000"/>
                        </a:spcAft>
                      </a:pPr>
                      <a:r>
                        <a:rPr lang="es-EC" sz="1200" dirty="0">
                          <a:effectLst/>
                        </a:rPr>
                        <a:t>Prácticas laborales.</a:t>
                      </a:r>
                      <a:endParaRPr lang="es-ES" sz="1200" dirty="0">
                        <a:effectLst/>
                      </a:endParaRPr>
                    </a:p>
                    <a:p>
                      <a:pPr algn="just">
                        <a:lnSpc>
                          <a:spcPct val="115000"/>
                        </a:lnSpc>
                        <a:spcAft>
                          <a:spcPts val="1000"/>
                        </a:spcAft>
                      </a:pPr>
                      <a:r>
                        <a:rPr lang="es-EC" sz="1200" dirty="0">
                          <a:effectLst/>
                        </a:rPr>
                        <a:t>Medio Ambiente.</a:t>
                      </a:r>
                      <a:endParaRPr lang="es-ES" sz="1200" dirty="0">
                        <a:effectLst/>
                      </a:endParaRPr>
                    </a:p>
                    <a:p>
                      <a:pPr algn="just">
                        <a:lnSpc>
                          <a:spcPct val="115000"/>
                        </a:lnSpc>
                        <a:spcAft>
                          <a:spcPts val="1000"/>
                        </a:spcAft>
                      </a:pPr>
                      <a:r>
                        <a:rPr lang="es-EC" sz="1200" dirty="0">
                          <a:effectLst/>
                        </a:rPr>
                        <a:t>Prácticas justas de operación.</a:t>
                      </a:r>
                      <a:endParaRPr lang="es-ES" sz="1200" dirty="0">
                        <a:effectLst/>
                      </a:endParaRPr>
                    </a:p>
                    <a:p>
                      <a:pPr algn="just">
                        <a:lnSpc>
                          <a:spcPct val="115000"/>
                        </a:lnSpc>
                        <a:spcAft>
                          <a:spcPts val="1000"/>
                        </a:spcAft>
                      </a:pPr>
                      <a:r>
                        <a:rPr lang="es-EC" sz="1200" dirty="0">
                          <a:effectLst/>
                        </a:rPr>
                        <a:t>Asuntos de Consumidores.</a:t>
                      </a:r>
                      <a:endParaRPr lang="es-ES" sz="1200" dirty="0">
                        <a:effectLst/>
                      </a:endParaRPr>
                    </a:p>
                    <a:p>
                      <a:pPr algn="just">
                        <a:lnSpc>
                          <a:spcPct val="115000"/>
                        </a:lnSpc>
                        <a:spcAft>
                          <a:spcPts val="1000"/>
                        </a:spcAft>
                      </a:pPr>
                      <a:r>
                        <a:rPr lang="es-EC" sz="1200" dirty="0">
                          <a:effectLst/>
                        </a:rPr>
                        <a:t>Participación activa y desarrollo con la Comunidad</a:t>
                      </a:r>
                      <a:endParaRPr lang="es-E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7604" marR="67604" marT="0" marB="0"/>
                </a:tc>
                <a:tc>
                  <a:txBody>
                    <a:bodyPr/>
                    <a:lstStyle/>
                    <a:p>
                      <a:pPr algn="just">
                        <a:lnSpc>
                          <a:spcPct val="115000"/>
                        </a:lnSpc>
                        <a:spcAft>
                          <a:spcPts val="1000"/>
                        </a:spcAft>
                      </a:pPr>
                      <a:r>
                        <a:rPr lang="es-EC" sz="1200" dirty="0">
                          <a:effectLst/>
                        </a:rPr>
                        <a:t>Compromiso grupos de interés</a:t>
                      </a:r>
                      <a:endParaRPr lang="es-E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7604" marR="67604" marT="0" marB="0"/>
                </a:tc>
                <a:tc>
                  <a:txBody>
                    <a:bodyPr/>
                    <a:lstStyle/>
                    <a:p>
                      <a:pPr algn="just">
                        <a:lnSpc>
                          <a:spcPct val="115000"/>
                        </a:lnSpc>
                        <a:spcAft>
                          <a:spcPts val="1000"/>
                        </a:spcAft>
                      </a:pPr>
                      <a:r>
                        <a:rPr lang="es-EC" sz="1200" dirty="0">
                          <a:effectLst/>
                        </a:rPr>
                        <a:t>Trabajo infantil </a:t>
                      </a:r>
                      <a:endParaRPr lang="es-ES" sz="1200" dirty="0">
                        <a:effectLst/>
                      </a:endParaRPr>
                    </a:p>
                    <a:p>
                      <a:pPr algn="just">
                        <a:lnSpc>
                          <a:spcPct val="115000"/>
                        </a:lnSpc>
                        <a:spcAft>
                          <a:spcPts val="1000"/>
                        </a:spcAft>
                      </a:pPr>
                      <a:r>
                        <a:rPr lang="es-EC" sz="1200" dirty="0">
                          <a:effectLst/>
                        </a:rPr>
                        <a:t>Trabajo forzoso y obligatorio</a:t>
                      </a:r>
                      <a:endParaRPr lang="es-ES" sz="1200" dirty="0">
                        <a:effectLst/>
                      </a:endParaRPr>
                    </a:p>
                    <a:p>
                      <a:pPr algn="just">
                        <a:lnSpc>
                          <a:spcPct val="115000"/>
                        </a:lnSpc>
                        <a:spcAft>
                          <a:spcPts val="1000"/>
                        </a:spcAft>
                      </a:pPr>
                      <a:r>
                        <a:rPr lang="es-EC" sz="1200" dirty="0">
                          <a:effectLst/>
                        </a:rPr>
                        <a:t>Seguridad y salud</a:t>
                      </a:r>
                      <a:endParaRPr lang="es-ES" sz="1200" dirty="0">
                        <a:effectLst/>
                      </a:endParaRPr>
                    </a:p>
                    <a:p>
                      <a:pPr algn="just">
                        <a:lnSpc>
                          <a:spcPct val="115000"/>
                        </a:lnSpc>
                        <a:spcAft>
                          <a:spcPts val="1000"/>
                        </a:spcAft>
                      </a:pPr>
                      <a:r>
                        <a:rPr lang="es-EC" sz="1200" dirty="0">
                          <a:effectLst/>
                        </a:rPr>
                        <a:t>Sindicación y de negociación colectiva.</a:t>
                      </a:r>
                      <a:endParaRPr lang="es-ES" sz="1200" dirty="0">
                        <a:effectLst/>
                      </a:endParaRPr>
                    </a:p>
                    <a:p>
                      <a:pPr algn="just">
                        <a:lnSpc>
                          <a:spcPct val="115000"/>
                        </a:lnSpc>
                        <a:spcAft>
                          <a:spcPts val="1000"/>
                        </a:spcAft>
                      </a:pPr>
                      <a:r>
                        <a:rPr lang="es-EC" sz="1200" dirty="0">
                          <a:effectLst/>
                        </a:rPr>
                        <a:t>Discriminación.</a:t>
                      </a:r>
                      <a:endParaRPr lang="es-ES" sz="1200" dirty="0">
                        <a:effectLst/>
                      </a:endParaRPr>
                    </a:p>
                    <a:p>
                      <a:pPr algn="just">
                        <a:lnSpc>
                          <a:spcPct val="115000"/>
                        </a:lnSpc>
                        <a:spcAft>
                          <a:spcPts val="1000"/>
                        </a:spcAft>
                      </a:pPr>
                      <a:r>
                        <a:rPr lang="es-EC" sz="1200" dirty="0">
                          <a:effectLst/>
                        </a:rPr>
                        <a:t>medidas disciplinarias</a:t>
                      </a:r>
                      <a:endParaRPr lang="es-ES" sz="1200" dirty="0">
                        <a:effectLst/>
                      </a:endParaRPr>
                    </a:p>
                    <a:p>
                      <a:pPr algn="just">
                        <a:lnSpc>
                          <a:spcPct val="115000"/>
                        </a:lnSpc>
                        <a:spcAft>
                          <a:spcPts val="1000"/>
                        </a:spcAft>
                      </a:pPr>
                      <a:r>
                        <a:rPr lang="es-EC" sz="1200" dirty="0">
                          <a:effectLst/>
                        </a:rPr>
                        <a:t>Horario de trabajo.</a:t>
                      </a:r>
                      <a:endParaRPr lang="es-ES" sz="1200" dirty="0">
                        <a:effectLst/>
                      </a:endParaRPr>
                    </a:p>
                    <a:p>
                      <a:pPr algn="just">
                        <a:lnSpc>
                          <a:spcPct val="115000"/>
                        </a:lnSpc>
                        <a:spcAft>
                          <a:spcPts val="1000"/>
                        </a:spcAft>
                      </a:pPr>
                      <a:r>
                        <a:rPr lang="es-EC" sz="1200" dirty="0">
                          <a:effectLst/>
                        </a:rPr>
                        <a:t>remuneración</a:t>
                      </a:r>
                      <a:endParaRPr lang="es-ES" sz="1200" dirty="0">
                        <a:effectLst/>
                      </a:endParaRPr>
                    </a:p>
                    <a:p>
                      <a:pPr algn="just">
                        <a:lnSpc>
                          <a:spcPct val="115000"/>
                        </a:lnSpc>
                        <a:spcAft>
                          <a:spcPts val="1000"/>
                        </a:spcAft>
                      </a:pPr>
                      <a:r>
                        <a:rPr lang="es-EC" sz="1200" dirty="0">
                          <a:effectLst/>
                        </a:rPr>
                        <a:t>sistemas de gestión</a:t>
                      </a:r>
                      <a:endParaRPr lang="es-E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7604" marR="67604" marT="0" marB="0"/>
                </a:tc>
                <a:extLst>
                  <a:ext uri="{0D108BD9-81ED-4DB2-BD59-A6C34878D82A}">
                    <a16:rowId xmlns:a16="http://schemas.microsoft.com/office/drawing/2014/main" xmlns="" val="10001"/>
                  </a:ext>
                </a:extLst>
              </a:tr>
            </a:tbl>
          </a:graphicData>
        </a:graphic>
      </p:graphicFrame>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92" y="6539"/>
            <a:ext cx="3279775"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ángulo 5"/>
          <p:cNvSpPr/>
          <p:nvPr/>
        </p:nvSpPr>
        <p:spPr>
          <a:xfrm>
            <a:off x="4067944" y="358448"/>
            <a:ext cx="3633559" cy="369332"/>
          </a:xfrm>
          <a:prstGeom prst="rect">
            <a:avLst/>
          </a:prstGeom>
        </p:spPr>
        <p:txBody>
          <a:bodyPr wrap="none">
            <a:spAutoFit/>
          </a:bodyPr>
          <a:lstStyle/>
          <a:p>
            <a:r>
              <a:rPr lang="es-ES" dirty="0"/>
              <a:t>Responsabilidad Social en el Ecuador</a:t>
            </a:r>
          </a:p>
        </p:txBody>
      </p:sp>
    </p:spTree>
    <p:extLst>
      <p:ext uri="{BB962C8B-B14F-4D97-AF65-F5344CB8AC3E}">
        <p14:creationId xmlns:p14="http://schemas.microsoft.com/office/powerpoint/2010/main" val="3106192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354615969"/>
              </p:ext>
            </p:extLst>
          </p:nvPr>
        </p:nvGraphicFramePr>
        <p:xfrm>
          <a:off x="0" y="0"/>
          <a:ext cx="9144001" cy="6858000"/>
        </p:xfrm>
        <a:graphic>
          <a:graphicData uri="http://schemas.openxmlformats.org/drawingml/2006/table">
            <a:tbl>
              <a:tblPr firstRow="1" firstCol="1" bandRow="1">
                <a:tableStyleId>{35758FB7-9AC5-4552-8A53-C91805E547FA}</a:tableStyleId>
              </a:tblPr>
              <a:tblGrid>
                <a:gridCol w="3509466">
                  <a:extLst>
                    <a:ext uri="{9D8B030D-6E8A-4147-A177-3AD203B41FA5}">
                      <a16:colId xmlns:a16="http://schemas.microsoft.com/office/drawing/2014/main" xmlns="" val="20000"/>
                    </a:ext>
                  </a:extLst>
                </a:gridCol>
                <a:gridCol w="2949855">
                  <a:extLst>
                    <a:ext uri="{9D8B030D-6E8A-4147-A177-3AD203B41FA5}">
                      <a16:colId xmlns:a16="http://schemas.microsoft.com/office/drawing/2014/main" xmlns="" val="20001"/>
                    </a:ext>
                  </a:extLst>
                </a:gridCol>
                <a:gridCol w="2684680">
                  <a:extLst>
                    <a:ext uri="{9D8B030D-6E8A-4147-A177-3AD203B41FA5}">
                      <a16:colId xmlns:a16="http://schemas.microsoft.com/office/drawing/2014/main" xmlns="" val="20002"/>
                    </a:ext>
                  </a:extLst>
                </a:gridCol>
              </a:tblGrid>
              <a:tr h="570536">
                <a:tc>
                  <a:txBody>
                    <a:bodyPr/>
                    <a:lstStyle/>
                    <a:p>
                      <a:pPr algn="ctr">
                        <a:lnSpc>
                          <a:spcPct val="150000"/>
                        </a:lnSpc>
                        <a:spcAft>
                          <a:spcPts val="0"/>
                        </a:spcAft>
                      </a:pPr>
                      <a:r>
                        <a:rPr lang="en-US" sz="1050" dirty="0" err="1">
                          <a:effectLst/>
                        </a:rPr>
                        <a:t>Audisio</a:t>
                      </a:r>
                      <a:r>
                        <a:rPr lang="en-US" sz="1050" dirty="0">
                          <a:effectLst/>
                        </a:rPr>
                        <a:t>, Nelson</a:t>
                      </a:r>
                      <a:endParaRPr lang="es-ES" sz="1050" dirty="0">
                        <a:effectLst/>
                        <a:latin typeface="Arial" panose="020B0604020202020204" pitchFamily="34" charset="0"/>
                        <a:ea typeface="Calibri" panose="020F0502020204030204" pitchFamily="34" charset="0"/>
                        <a:cs typeface="Times New Roman" panose="02020603050405020304" pitchFamily="18" charset="0"/>
                      </a:endParaRPr>
                    </a:p>
                  </a:txBody>
                  <a:tcPr marL="47145" marR="47145" marT="0" marB="0"/>
                </a:tc>
                <a:tc>
                  <a:txBody>
                    <a:bodyPr/>
                    <a:lstStyle/>
                    <a:p>
                      <a:pPr algn="ctr">
                        <a:lnSpc>
                          <a:spcPct val="150000"/>
                        </a:lnSpc>
                        <a:spcAft>
                          <a:spcPts val="0"/>
                        </a:spcAft>
                      </a:pPr>
                      <a:r>
                        <a:rPr lang="es-ES" sz="1050" dirty="0">
                          <a:effectLst/>
                        </a:rPr>
                        <a:t>Metodología de la (OIT) Organización Internacional de Trabajo</a:t>
                      </a:r>
                      <a:endParaRPr lang="es-ES" sz="1050" dirty="0">
                        <a:effectLst/>
                        <a:latin typeface="Arial" panose="020B0604020202020204" pitchFamily="34" charset="0"/>
                        <a:ea typeface="Calibri" panose="020F0502020204030204" pitchFamily="34" charset="0"/>
                        <a:cs typeface="Times New Roman" panose="02020603050405020304" pitchFamily="18" charset="0"/>
                      </a:endParaRPr>
                    </a:p>
                  </a:txBody>
                  <a:tcPr marL="47145" marR="47145" marT="0" marB="0"/>
                </a:tc>
                <a:tc>
                  <a:txBody>
                    <a:bodyPr/>
                    <a:lstStyle/>
                    <a:p>
                      <a:pPr algn="ctr">
                        <a:lnSpc>
                          <a:spcPct val="150000"/>
                        </a:lnSpc>
                        <a:spcAft>
                          <a:spcPts val="0"/>
                        </a:spcAft>
                      </a:pPr>
                      <a:r>
                        <a:rPr lang="es-ES" sz="1050" dirty="0">
                          <a:effectLst/>
                        </a:rPr>
                        <a:t>Metodología de la (ACI) Alianza Cooperativa Internacional</a:t>
                      </a:r>
                      <a:endParaRPr lang="es-ES" sz="1050" dirty="0">
                        <a:effectLst/>
                        <a:latin typeface="Arial" panose="020B0604020202020204" pitchFamily="34" charset="0"/>
                        <a:ea typeface="Calibri" panose="020F0502020204030204" pitchFamily="34" charset="0"/>
                        <a:cs typeface="Times New Roman" panose="02020603050405020304" pitchFamily="18" charset="0"/>
                      </a:endParaRPr>
                    </a:p>
                  </a:txBody>
                  <a:tcPr marL="47145" marR="47145" marT="0" marB="0"/>
                </a:tc>
                <a:extLst>
                  <a:ext uri="{0D108BD9-81ED-4DB2-BD59-A6C34878D82A}">
                    <a16:rowId xmlns:a16="http://schemas.microsoft.com/office/drawing/2014/main" xmlns="" val="10000"/>
                  </a:ext>
                </a:extLst>
              </a:tr>
              <a:tr h="6287464">
                <a:tc>
                  <a:txBody>
                    <a:bodyPr/>
                    <a:lstStyle/>
                    <a:p>
                      <a:pPr marL="342900" lvl="0" indent="-342900" algn="just">
                        <a:lnSpc>
                          <a:spcPct val="150000"/>
                        </a:lnSpc>
                        <a:spcAft>
                          <a:spcPts val="0"/>
                        </a:spcAft>
                        <a:buFont typeface="Symbol" panose="05050102010706020507" pitchFamily="18" charset="2"/>
                        <a:buChar char=""/>
                      </a:pPr>
                      <a:r>
                        <a:rPr lang="es-ES" sz="1200" dirty="0">
                          <a:effectLst/>
                        </a:rPr>
                        <a:t>Balance </a:t>
                      </a:r>
                    </a:p>
                    <a:p>
                      <a:pPr marL="342900" lvl="0" indent="-342900" algn="just">
                        <a:lnSpc>
                          <a:spcPct val="150000"/>
                        </a:lnSpc>
                        <a:spcAft>
                          <a:spcPts val="0"/>
                        </a:spcAft>
                        <a:buFont typeface="Symbol" panose="05050102010706020507" pitchFamily="18" charset="2"/>
                        <a:buChar char=""/>
                      </a:pPr>
                      <a:r>
                        <a:rPr lang="es-ES" sz="1200" dirty="0">
                          <a:effectLst/>
                        </a:rPr>
                        <a:t>Estado y evolución económica y financiera de la empresa y del mercado en que actúa.</a:t>
                      </a:r>
                    </a:p>
                    <a:p>
                      <a:pPr marL="342900" lvl="0" indent="-342900" algn="just">
                        <a:lnSpc>
                          <a:spcPct val="150000"/>
                        </a:lnSpc>
                        <a:spcAft>
                          <a:spcPts val="0"/>
                        </a:spcAft>
                        <a:buFont typeface="Symbol" panose="05050102010706020507" pitchFamily="18" charset="2"/>
                        <a:buChar char=""/>
                      </a:pPr>
                      <a:r>
                        <a:rPr lang="es-ES" sz="1200" dirty="0">
                          <a:effectLst/>
                        </a:rPr>
                        <a:t>Incidencia del costo laboral.</a:t>
                      </a:r>
                    </a:p>
                    <a:p>
                      <a:pPr marL="342900" lvl="0" indent="-342900" algn="just">
                        <a:lnSpc>
                          <a:spcPct val="150000"/>
                        </a:lnSpc>
                        <a:spcAft>
                          <a:spcPts val="0"/>
                        </a:spcAft>
                        <a:buFont typeface="Symbol" panose="05050102010706020507" pitchFamily="18" charset="2"/>
                        <a:buChar char=""/>
                      </a:pPr>
                      <a:r>
                        <a:rPr lang="es-ES" sz="1200" dirty="0">
                          <a:effectLst/>
                        </a:rPr>
                        <a:t>Evolución de la masa salarial promedio</a:t>
                      </a:r>
                    </a:p>
                    <a:p>
                      <a:pPr marL="342900" lvl="0" indent="-342900" algn="just">
                        <a:lnSpc>
                          <a:spcPct val="150000"/>
                        </a:lnSpc>
                        <a:spcAft>
                          <a:spcPts val="0"/>
                        </a:spcAft>
                        <a:buFont typeface="Symbol" panose="05050102010706020507" pitchFamily="18" charset="2"/>
                        <a:buChar char=""/>
                      </a:pPr>
                      <a:r>
                        <a:rPr lang="es-ES" sz="1200" dirty="0">
                          <a:effectLst/>
                        </a:rPr>
                        <a:t>Evolución de la dotación del personal y distribución del tiempo de trabajo.</a:t>
                      </a:r>
                    </a:p>
                    <a:p>
                      <a:pPr marL="342900" lvl="0" indent="-342900" algn="just">
                        <a:lnSpc>
                          <a:spcPct val="150000"/>
                        </a:lnSpc>
                        <a:spcAft>
                          <a:spcPts val="0"/>
                        </a:spcAft>
                        <a:buFont typeface="Symbol" panose="05050102010706020507" pitchFamily="18" charset="2"/>
                        <a:buChar char=""/>
                      </a:pPr>
                      <a:r>
                        <a:rPr lang="es-ES" sz="1200" dirty="0">
                          <a:effectLst/>
                        </a:rPr>
                        <a:t>Rotación del personal por edad y sexo.</a:t>
                      </a:r>
                    </a:p>
                    <a:p>
                      <a:pPr marL="342900" lvl="0" indent="-342900" algn="just">
                        <a:lnSpc>
                          <a:spcPct val="150000"/>
                        </a:lnSpc>
                        <a:spcAft>
                          <a:spcPts val="0"/>
                        </a:spcAft>
                        <a:buFont typeface="Symbol" panose="05050102010706020507" pitchFamily="18" charset="2"/>
                        <a:buChar char=""/>
                      </a:pPr>
                      <a:r>
                        <a:rPr lang="es-ES" sz="1200" dirty="0">
                          <a:effectLst/>
                        </a:rPr>
                        <a:t>Capacitación</a:t>
                      </a:r>
                    </a:p>
                    <a:p>
                      <a:pPr marL="342900" lvl="0" indent="-342900" algn="just">
                        <a:lnSpc>
                          <a:spcPct val="150000"/>
                        </a:lnSpc>
                        <a:spcAft>
                          <a:spcPts val="0"/>
                        </a:spcAft>
                        <a:buFont typeface="Symbol" panose="05050102010706020507" pitchFamily="18" charset="2"/>
                        <a:buChar char=""/>
                      </a:pPr>
                      <a:r>
                        <a:rPr lang="es-ES" sz="1200" dirty="0">
                          <a:effectLst/>
                        </a:rPr>
                        <a:t>Personal efectivizado</a:t>
                      </a:r>
                    </a:p>
                    <a:p>
                      <a:pPr marL="342900" lvl="0" indent="-342900" algn="just">
                        <a:lnSpc>
                          <a:spcPct val="150000"/>
                        </a:lnSpc>
                        <a:spcAft>
                          <a:spcPts val="0"/>
                        </a:spcAft>
                        <a:buFont typeface="Symbol" panose="05050102010706020507" pitchFamily="18" charset="2"/>
                        <a:buChar char=""/>
                      </a:pPr>
                      <a:r>
                        <a:rPr lang="es-ES" sz="1200" dirty="0">
                          <a:effectLst/>
                        </a:rPr>
                        <a:t>Régimen de pasantías y prácticas rentadas</a:t>
                      </a:r>
                    </a:p>
                    <a:p>
                      <a:pPr marL="342900" lvl="0" indent="-342900" algn="just">
                        <a:lnSpc>
                          <a:spcPct val="150000"/>
                        </a:lnSpc>
                        <a:spcAft>
                          <a:spcPts val="0"/>
                        </a:spcAft>
                        <a:buFont typeface="Symbol" panose="05050102010706020507" pitchFamily="18" charset="2"/>
                        <a:buChar char=""/>
                      </a:pPr>
                      <a:r>
                        <a:rPr lang="es-ES" sz="1200" dirty="0">
                          <a:effectLst/>
                        </a:rPr>
                        <a:t>Estadísticas sobre accidentes del trabajo y enfermedades inculpables.</a:t>
                      </a:r>
                    </a:p>
                    <a:p>
                      <a:pPr marL="342900" lvl="0" indent="-342900" algn="just">
                        <a:lnSpc>
                          <a:spcPct val="150000"/>
                        </a:lnSpc>
                        <a:spcAft>
                          <a:spcPts val="0"/>
                        </a:spcAft>
                        <a:buFont typeface="Symbol" panose="05050102010706020507" pitchFamily="18" charset="2"/>
                        <a:buChar char=""/>
                      </a:pPr>
                      <a:r>
                        <a:rPr lang="es-ES" sz="1200" dirty="0">
                          <a:effectLst/>
                        </a:rPr>
                        <a:t>Tercerizaciones y subcontrataciones efectuadas</a:t>
                      </a:r>
                    </a:p>
                    <a:p>
                      <a:pPr marL="342900" lvl="0" indent="-342900" algn="just">
                        <a:lnSpc>
                          <a:spcPct val="150000"/>
                        </a:lnSpc>
                        <a:spcAft>
                          <a:spcPts val="0"/>
                        </a:spcAft>
                        <a:buFont typeface="Symbol" panose="05050102010706020507" pitchFamily="18" charset="2"/>
                        <a:buChar char=""/>
                      </a:pPr>
                      <a:r>
                        <a:rPr lang="es-ES" sz="1200" dirty="0">
                          <a:effectLst/>
                        </a:rPr>
                        <a:t>Tercerizaciones y subcontrataciones efectuadas</a:t>
                      </a:r>
                    </a:p>
                    <a:p>
                      <a:pPr marL="342900" lvl="0" indent="-342900" algn="just">
                        <a:lnSpc>
                          <a:spcPct val="150000"/>
                        </a:lnSpc>
                        <a:spcAft>
                          <a:spcPts val="0"/>
                        </a:spcAft>
                        <a:buFont typeface="Symbol" panose="05050102010706020507" pitchFamily="18" charset="2"/>
                        <a:buChar char=""/>
                      </a:pPr>
                      <a:r>
                        <a:rPr lang="es-ES" sz="1200" dirty="0">
                          <a:effectLst/>
                        </a:rPr>
                        <a:t>Programa de innovaciones </a:t>
                      </a:r>
                    </a:p>
                    <a:p>
                      <a:pPr marL="457200" algn="just">
                        <a:lnSpc>
                          <a:spcPct val="150000"/>
                        </a:lnSpc>
                        <a:spcAft>
                          <a:spcPts val="0"/>
                        </a:spcAft>
                      </a:pPr>
                      <a:r>
                        <a:rPr lang="es-ES" sz="1200" dirty="0">
                          <a:effectLst/>
                        </a:rPr>
                        <a:t> </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145" marR="47145" marT="0" marB="0"/>
                </a:tc>
                <a:tc>
                  <a:txBody>
                    <a:bodyPr/>
                    <a:lstStyle/>
                    <a:p>
                      <a:pPr algn="just">
                        <a:lnSpc>
                          <a:spcPct val="150000"/>
                        </a:lnSpc>
                        <a:spcAft>
                          <a:spcPts val="0"/>
                        </a:spcAft>
                      </a:pPr>
                      <a:r>
                        <a:rPr lang="es-ES" sz="1200" dirty="0">
                          <a:effectLst/>
                        </a:rPr>
                        <a:t>Características Socio-Laborales:</a:t>
                      </a:r>
                    </a:p>
                    <a:p>
                      <a:pPr marL="342900" lvl="0" indent="-342900" algn="just">
                        <a:lnSpc>
                          <a:spcPct val="150000"/>
                        </a:lnSpc>
                        <a:spcAft>
                          <a:spcPts val="0"/>
                        </a:spcAft>
                        <a:buFont typeface="Symbol" panose="05050102010706020507" pitchFamily="18" charset="2"/>
                        <a:buChar char=""/>
                      </a:pPr>
                      <a:r>
                        <a:rPr lang="es-ES" sz="1200" dirty="0">
                          <a:effectLst/>
                        </a:rPr>
                        <a:t>Demografía</a:t>
                      </a:r>
                    </a:p>
                    <a:p>
                      <a:pPr marL="342900" lvl="0" indent="-342900" algn="just">
                        <a:lnSpc>
                          <a:spcPct val="150000"/>
                        </a:lnSpc>
                        <a:spcAft>
                          <a:spcPts val="0"/>
                        </a:spcAft>
                        <a:buFont typeface="Symbol" panose="05050102010706020507" pitchFamily="18" charset="2"/>
                        <a:buChar char=""/>
                      </a:pPr>
                      <a:r>
                        <a:rPr lang="es-ES" sz="1200" dirty="0">
                          <a:effectLst/>
                        </a:rPr>
                        <a:t>Ausentismo</a:t>
                      </a:r>
                    </a:p>
                    <a:p>
                      <a:pPr marL="342900" lvl="0" indent="-342900" algn="just">
                        <a:lnSpc>
                          <a:spcPct val="150000"/>
                        </a:lnSpc>
                        <a:spcAft>
                          <a:spcPts val="0"/>
                        </a:spcAft>
                        <a:buFont typeface="Symbol" panose="05050102010706020507" pitchFamily="18" charset="2"/>
                        <a:buChar char=""/>
                      </a:pPr>
                      <a:r>
                        <a:rPr lang="es-ES" sz="1200" dirty="0">
                          <a:effectLst/>
                        </a:rPr>
                        <a:t>Rotación del personal</a:t>
                      </a:r>
                    </a:p>
                    <a:p>
                      <a:pPr marL="342900" lvl="0" indent="-342900" algn="just">
                        <a:lnSpc>
                          <a:spcPct val="150000"/>
                        </a:lnSpc>
                        <a:spcAft>
                          <a:spcPts val="0"/>
                        </a:spcAft>
                        <a:buFont typeface="Symbol" panose="05050102010706020507" pitchFamily="18" charset="2"/>
                        <a:buChar char=""/>
                      </a:pPr>
                      <a:r>
                        <a:rPr lang="es-ES" sz="1200" dirty="0">
                          <a:effectLst/>
                        </a:rPr>
                        <a:t>Jornada laboral</a:t>
                      </a:r>
                    </a:p>
                    <a:p>
                      <a:pPr marL="342900" lvl="0" indent="-342900" algn="just">
                        <a:lnSpc>
                          <a:spcPct val="150000"/>
                        </a:lnSpc>
                        <a:spcAft>
                          <a:spcPts val="0"/>
                        </a:spcAft>
                        <a:buFont typeface="Symbol" panose="05050102010706020507" pitchFamily="18" charset="2"/>
                        <a:buChar char=""/>
                      </a:pPr>
                      <a:r>
                        <a:rPr lang="es-ES" sz="1200" dirty="0">
                          <a:effectLst/>
                        </a:rPr>
                        <a:t>Salarios y prestaciones</a:t>
                      </a:r>
                    </a:p>
                    <a:p>
                      <a:pPr marL="342900" lvl="0" indent="-342900" algn="just">
                        <a:lnSpc>
                          <a:spcPct val="150000"/>
                        </a:lnSpc>
                        <a:spcAft>
                          <a:spcPts val="0"/>
                        </a:spcAft>
                        <a:buFont typeface="Symbol" panose="05050102010706020507" pitchFamily="18" charset="2"/>
                        <a:buChar char=""/>
                      </a:pPr>
                      <a:r>
                        <a:rPr lang="es-ES" sz="1200" dirty="0">
                          <a:effectLst/>
                        </a:rPr>
                        <a:t>Relaciones Laborales</a:t>
                      </a:r>
                    </a:p>
                    <a:p>
                      <a:pPr marL="327025" indent="-327025" algn="just">
                        <a:lnSpc>
                          <a:spcPct val="150000"/>
                        </a:lnSpc>
                        <a:spcAft>
                          <a:spcPts val="0"/>
                        </a:spcAft>
                      </a:pPr>
                      <a:r>
                        <a:rPr lang="es-ES" sz="1200" dirty="0">
                          <a:effectLst/>
                        </a:rPr>
                        <a:t>Servicios Sociales</a:t>
                      </a:r>
                    </a:p>
                    <a:p>
                      <a:pPr marL="342900" lvl="0" indent="-342900" algn="just">
                        <a:lnSpc>
                          <a:spcPct val="150000"/>
                        </a:lnSpc>
                        <a:spcAft>
                          <a:spcPts val="0"/>
                        </a:spcAft>
                        <a:buFont typeface="Symbol" panose="05050102010706020507" pitchFamily="18" charset="2"/>
                        <a:buChar char=""/>
                      </a:pPr>
                      <a:r>
                        <a:rPr lang="es-ES" sz="1200" dirty="0">
                          <a:effectLst/>
                        </a:rPr>
                        <a:t>Salud General</a:t>
                      </a:r>
                    </a:p>
                    <a:p>
                      <a:pPr marL="342900" lvl="0" indent="-342900" algn="just">
                        <a:lnSpc>
                          <a:spcPct val="150000"/>
                        </a:lnSpc>
                        <a:spcAft>
                          <a:spcPts val="0"/>
                        </a:spcAft>
                        <a:buFont typeface="Symbol" panose="05050102010706020507" pitchFamily="18" charset="2"/>
                        <a:buChar char=""/>
                      </a:pPr>
                      <a:r>
                        <a:rPr lang="es-ES" sz="1200" dirty="0">
                          <a:effectLst/>
                        </a:rPr>
                        <a:t>Vivienda</a:t>
                      </a:r>
                    </a:p>
                    <a:p>
                      <a:pPr marL="342900" lvl="0" indent="-342900" algn="just">
                        <a:lnSpc>
                          <a:spcPct val="150000"/>
                        </a:lnSpc>
                        <a:spcAft>
                          <a:spcPts val="0"/>
                        </a:spcAft>
                        <a:buFont typeface="Symbol" panose="05050102010706020507" pitchFamily="18" charset="2"/>
                        <a:buChar char=""/>
                      </a:pPr>
                      <a:r>
                        <a:rPr lang="es-ES" sz="1200" dirty="0">
                          <a:effectLst/>
                        </a:rPr>
                        <a:t>Alimentación</a:t>
                      </a:r>
                    </a:p>
                    <a:p>
                      <a:pPr marL="342900" lvl="0" indent="-342900" algn="just">
                        <a:lnSpc>
                          <a:spcPct val="150000"/>
                        </a:lnSpc>
                        <a:spcAft>
                          <a:spcPts val="0"/>
                        </a:spcAft>
                        <a:buFont typeface="Symbol" panose="05050102010706020507" pitchFamily="18" charset="2"/>
                        <a:buChar char=""/>
                      </a:pPr>
                      <a:r>
                        <a:rPr lang="es-ES" sz="1200" dirty="0">
                          <a:effectLst/>
                        </a:rPr>
                        <a:t>Transporte</a:t>
                      </a:r>
                    </a:p>
                    <a:p>
                      <a:pPr marL="342900" lvl="0" indent="-342900" algn="just">
                        <a:lnSpc>
                          <a:spcPct val="150000"/>
                        </a:lnSpc>
                        <a:spcAft>
                          <a:spcPts val="0"/>
                        </a:spcAft>
                        <a:buFont typeface="Symbol" panose="05050102010706020507" pitchFamily="18" charset="2"/>
                        <a:buChar char=""/>
                      </a:pPr>
                      <a:r>
                        <a:rPr lang="es-ES" sz="1200" dirty="0">
                          <a:effectLst/>
                        </a:rPr>
                        <a:t>Servicios Especiales</a:t>
                      </a:r>
                    </a:p>
                    <a:p>
                      <a:pPr algn="just">
                        <a:lnSpc>
                          <a:spcPct val="150000"/>
                        </a:lnSpc>
                        <a:spcAft>
                          <a:spcPts val="0"/>
                        </a:spcAft>
                      </a:pPr>
                      <a:r>
                        <a:rPr lang="es-ES" sz="1200" dirty="0">
                          <a:effectLst/>
                        </a:rPr>
                        <a:t>Integración y desarrollo</a:t>
                      </a:r>
                    </a:p>
                    <a:p>
                      <a:pPr marL="342900" lvl="0" indent="-342900" algn="just">
                        <a:lnSpc>
                          <a:spcPct val="150000"/>
                        </a:lnSpc>
                        <a:spcAft>
                          <a:spcPts val="0"/>
                        </a:spcAft>
                        <a:buFont typeface="Symbol" panose="05050102010706020507" pitchFamily="18" charset="2"/>
                        <a:buChar char=""/>
                      </a:pPr>
                      <a:r>
                        <a:rPr lang="es-ES" sz="1200" dirty="0">
                          <a:effectLst/>
                        </a:rPr>
                        <a:t>Información y Comunicación</a:t>
                      </a:r>
                    </a:p>
                    <a:p>
                      <a:pPr marL="342900" lvl="0" indent="-342900" algn="just">
                        <a:lnSpc>
                          <a:spcPct val="150000"/>
                        </a:lnSpc>
                        <a:spcAft>
                          <a:spcPts val="0"/>
                        </a:spcAft>
                        <a:buFont typeface="Symbol" panose="05050102010706020507" pitchFamily="18" charset="2"/>
                        <a:buChar char=""/>
                      </a:pPr>
                      <a:r>
                        <a:rPr lang="es-ES" sz="1200" dirty="0">
                          <a:effectLst/>
                        </a:rPr>
                        <a:t>Desarrollo del personal</a:t>
                      </a:r>
                    </a:p>
                    <a:p>
                      <a:pPr marL="342900" lvl="0" indent="-342900" algn="just">
                        <a:lnSpc>
                          <a:spcPct val="150000"/>
                        </a:lnSpc>
                        <a:spcAft>
                          <a:spcPts val="0"/>
                        </a:spcAft>
                        <a:buFont typeface="Symbol" panose="05050102010706020507" pitchFamily="18" charset="2"/>
                        <a:buChar char=""/>
                      </a:pPr>
                      <a:r>
                        <a:rPr lang="es-ES" sz="1200" dirty="0">
                          <a:effectLst/>
                        </a:rPr>
                        <a:t>Capacitación</a:t>
                      </a:r>
                    </a:p>
                    <a:p>
                      <a:pPr marL="342900" lvl="0" indent="-342900" algn="just">
                        <a:lnSpc>
                          <a:spcPct val="150000"/>
                        </a:lnSpc>
                        <a:spcAft>
                          <a:spcPts val="0"/>
                        </a:spcAft>
                        <a:buFont typeface="Symbol" panose="05050102010706020507" pitchFamily="18" charset="2"/>
                        <a:buChar char=""/>
                      </a:pPr>
                      <a:r>
                        <a:rPr lang="es-ES" sz="1200" dirty="0">
                          <a:effectLst/>
                        </a:rPr>
                        <a:t>Tiempo Libre</a:t>
                      </a:r>
                    </a:p>
                    <a:p>
                      <a:pPr algn="just">
                        <a:lnSpc>
                          <a:spcPct val="150000"/>
                        </a:lnSpc>
                        <a:spcAft>
                          <a:spcPts val="0"/>
                        </a:spcAft>
                      </a:pPr>
                      <a:r>
                        <a:rPr lang="es-ES" sz="1200" dirty="0">
                          <a:effectLst/>
                        </a:rPr>
                        <a:t>Relaciones con otras instituciones</a:t>
                      </a:r>
                    </a:p>
                    <a:p>
                      <a:pPr marL="342900" lvl="0" indent="-342900" algn="just">
                        <a:lnSpc>
                          <a:spcPct val="150000"/>
                        </a:lnSpc>
                        <a:spcAft>
                          <a:spcPts val="0"/>
                        </a:spcAft>
                        <a:buFont typeface="Symbol" panose="05050102010706020507" pitchFamily="18" charset="2"/>
                        <a:buChar char=""/>
                      </a:pPr>
                      <a:r>
                        <a:rPr lang="es-ES" sz="1200" dirty="0">
                          <a:effectLst/>
                        </a:rPr>
                        <a:t>Gremios</a:t>
                      </a:r>
                    </a:p>
                    <a:p>
                      <a:pPr marL="342900" lvl="0" indent="-342900" algn="just">
                        <a:lnSpc>
                          <a:spcPct val="150000"/>
                        </a:lnSpc>
                        <a:spcAft>
                          <a:spcPts val="0"/>
                        </a:spcAft>
                        <a:buFont typeface="Symbol" panose="05050102010706020507" pitchFamily="18" charset="2"/>
                        <a:buChar char=""/>
                      </a:pPr>
                      <a:r>
                        <a:rPr lang="es-ES" sz="1200" dirty="0">
                          <a:effectLst/>
                        </a:rPr>
                        <a:t>Medios de Comunicación</a:t>
                      </a:r>
                    </a:p>
                    <a:p>
                      <a:pPr marL="342900" lvl="0" indent="-342900" algn="just">
                        <a:lnSpc>
                          <a:spcPct val="150000"/>
                        </a:lnSpc>
                        <a:spcAft>
                          <a:spcPts val="0"/>
                        </a:spcAft>
                        <a:buFont typeface="Symbol" panose="05050102010706020507" pitchFamily="18" charset="2"/>
                        <a:buChar char=""/>
                      </a:pPr>
                      <a:r>
                        <a:rPr lang="es-ES" sz="1200" dirty="0">
                          <a:effectLst/>
                        </a:rPr>
                        <a:t>Universidades</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145" marR="47145" marT="0" marB="0"/>
                </a:tc>
                <a:tc>
                  <a:txBody>
                    <a:bodyPr/>
                    <a:lstStyle/>
                    <a:p>
                      <a:pPr algn="just">
                        <a:lnSpc>
                          <a:spcPct val="150000"/>
                        </a:lnSpc>
                        <a:spcAft>
                          <a:spcPts val="0"/>
                        </a:spcAft>
                      </a:pPr>
                      <a:r>
                        <a:rPr lang="es-ES" sz="1200" dirty="0">
                          <a:effectLst/>
                        </a:rPr>
                        <a:t>(7 Principios Cooperativos)</a:t>
                      </a:r>
                    </a:p>
                    <a:p>
                      <a:pPr algn="just">
                        <a:lnSpc>
                          <a:spcPct val="150000"/>
                        </a:lnSpc>
                        <a:spcAft>
                          <a:spcPts val="0"/>
                        </a:spcAft>
                      </a:pPr>
                      <a:r>
                        <a:rPr lang="es-ES" sz="1200" dirty="0">
                          <a:effectLst/>
                        </a:rPr>
                        <a:t> </a:t>
                      </a:r>
                    </a:p>
                    <a:p>
                      <a:pPr algn="just">
                        <a:lnSpc>
                          <a:spcPct val="150000"/>
                        </a:lnSpc>
                        <a:spcAft>
                          <a:spcPts val="0"/>
                        </a:spcAft>
                      </a:pPr>
                      <a:r>
                        <a:rPr lang="es-ES" sz="1200" dirty="0">
                          <a:effectLst/>
                        </a:rPr>
                        <a:t>Estructura Socio Laboral</a:t>
                      </a:r>
                    </a:p>
                    <a:p>
                      <a:pPr algn="just">
                        <a:lnSpc>
                          <a:spcPct val="150000"/>
                        </a:lnSpc>
                        <a:spcAft>
                          <a:spcPts val="0"/>
                        </a:spcAft>
                      </a:pPr>
                      <a:r>
                        <a:rPr lang="es-ES" sz="1200" dirty="0">
                          <a:effectLst/>
                        </a:rPr>
                        <a:t>Muestra la estructura interna de la cooperativa</a:t>
                      </a:r>
                    </a:p>
                    <a:p>
                      <a:pPr marL="342900" lvl="0" indent="-342900" algn="just">
                        <a:lnSpc>
                          <a:spcPct val="150000"/>
                        </a:lnSpc>
                        <a:spcAft>
                          <a:spcPts val="0"/>
                        </a:spcAft>
                        <a:buFont typeface="Symbol" panose="05050102010706020507" pitchFamily="18" charset="2"/>
                        <a:buChar char=""/>
                      </a:pPr>
                      <a:r>
                        <a:rPr lang="es-ES" sz="1200" dirty="0">
                          <a:effectLst/>
                        </a:rPr>
                        <a:t>Tipo de personas</a:t>
                      </a:r>
                    </a:p>
                    <a:p>
                      <a:pPr marL="342900" lvl="0" indent="-342900" algn="just">
                        <a:lnSpc>
                          <a:spcPct val="150000"/>
                        </a:lnSpc>
                        <a:spcAft>
                          <a:spcPts val="0"/>
                        </a:spcAft>
                        <a:buFont typeface="Symbol" panose="05050102010706020507" pitchFamily="18" charset="2"/>
                        <a:buChar char=""/>
                      </a:pPr>
                      <a:r>
                        <a:rPr lang="es-ES" sz="1200" dirty="0">
                          <a:effectLst/>
                        </a:rPr>
                        <a:t>Edad</a:t>
                      </a:r>
                    </a:p>
                    <a:p>
                      <a:pPr marL="342900" lvl="0" indent="-342900" algn="just">
                        <a:lnSpc>
                          <a:spcPct val="150000"/>
                        </a:lnSpc>
                        <a:spcAft>
                          <a:spcPts val="0"/>
                        </a:spcAft>
                        <a:buFont typeface="Symbol" panose="05050102010706020507" pitchFamily="18" charset="2"/>
                        <a:buChar char=""/>
                      </a:pPr>
                      <a:r>
                        <a:rPr lang="es-ES" sz="1200" dirty="0">
                          <a:effectLst/>
                        </a:rPr>
                        <a:t>Nacionalidad</a:t>
                      </a:r>
                    </a:p>
                    <a:p>
                      <a:pPr marL="342900" lvl="0" indent="-342900" algn="just">
                        <a:lnSpc>
                          <a:spcPct val="150000"/>
                        </a:lnSpc>
                        <a:spcAft>
                          <a:spcPts val="0"/>
                        </a:spcAft>
                        <a:buFont typeface="Symbol" panose="05050102010706020507" pitchFamily="18" charset="2"/>
                        <a:buChar char=""/>
                      </a:pPr>
                      <a:r>
                        <a:rPr lang="es-ES" sz="1200" dirty="0">
                          <a:effectLst/>
                        </a:rPr>
                        <a:t>Sexo</a:t>
                      </a:r>
                    </a:p>
                    <a:p>
                      <a:pPr marL="342900" lvl="0" indent="-342900" algn="just">
                        <a:lnSpc>
                          <a:spcPct val="150000"/>
                        </a:lnSpc>
                        <a:spcAft>
                          <a:spcPts val="0"/>
                        </a:spcAft>
                        <a:buFont typeface="Symbol" panose="05050102010706020507" pitchFamily="18" charset="2"/>
                        <a:buChar char=""/>
                      </a:pPr>
                      <a:r>
                        <a:rPr lang="es-ES" sz="1200" dirty="0">
                          <a:effectLst/>
                        </a:rPr>
                        <a:t>Antigüedad</a:t>
                      </a:r>
                    </a:p>
                    <a:p>
                      <a:pPr marL="457200" indent="-13970" algn="just">
                        <a:lnSpc>
                          <a:spcPct val="150000"/>
                        </a:lnSpc>
                        <a:spcAft>
                          <a:spcPts val="0"/>
                        </a:spcAft>
                      </a:pPr>
                      <a:r>
                        <a:rPr lang="es-ES" sz="1200" dirty="0">
                          <a:effectLst/>
                        </a:rPr>
                        <a:t>Informes complementarios</a:t>
                      </a:r>
                    </a:p>
                    <a:p>
                      <a:pPr marL="342900" lvl="0" indent="-342900" algn="just">
                        <a:lnSpc>
                          <a:spcPct val="150000"/>
                        </a:lnSpc>
                        <a:spcAft>
                          <a:spcPts val="0"/>
                        </a:spcAft>
                        <a:buFont typeface="Symbol" panose="05050102010706020507" pitchFamily="18" charset="2"/>
                        <a:buChar char=""/>
                      </a:pPr>
                      <a:r>
                        <a:rPr lang="es-ES" sz="1200" dirty="0">
                          <a:effectLst/>
                        </a:rPr>
                        <a:t>Características especiales de la cooperativa, del entorno o de los hechos informados.</a:t>
                      </a:r>
                    </a:p>
                    <a:p>
                      <a:pPr marL="342900" lvl="0" indent="-342900" algn="just">
                        <a:lnSpc>
                          <a:spcPct val="150000"/>
                        </a:lnSpc>
                        <a:spcAft>
                          <a:spcPts val="0"/>
                        </a:spcAft>
                        <a:buFont typeface="Symbol" panose="05050102010706020507" pitchFamily="18" charset="2"/>
                        <a:buChar char=""/>
                      </a:pPr>
                      <a:r>
                        <a:rPr lang="es-ES" sz="1200" dirty="0">
                          <a:effectLst/>
                        </a:rPr>
                        <a:t>Situaciones extraordinarias sujetas acontecimientos futuros</a:t>
                      </a:r>
                    </a:p>
                    <a:p>
                      <a:pPr marL="342900" lvl="0" indent="-342900" algn="just">
                        <a:lnSpc>
                          <a:spcPct val="150000"/>
                        </a:lnSpc>
                        <a:spcAft>
                          <a:spcPts val="0"/>
                        </a:spcAft>
                        <a:buFont typeface="Symbol" panose="05050102010706020507" pitchFamily="18" charset="2"/>
                        <a:buChar char=""/>
                      </a:pPr>
                      <a:r>
                        <a:rPr lang="es-ES" sz="1200" dirty="0">
                          <a:effectLst/>
                        </a:rPr>
                        <a:t>Cualquier circunstancia que pueda afectar significativamente la evaluación y toma de decisiones</a:t>
                      </a:r>
                    </a:p>
                    <a:p>
                      <a:pPr marL="457200" algn="just">
                        <a:lnSpc>
                          <a:spcPct val="150000"/>
                        </a:lnSpc>
                        <a:spcAft>
                          <a:spcPts val="0"/>
                        </a:spcAft>
                      </a:pPr>
                      <a:r>
                        <a:rPr lang="es-ES" sz="1200" dirty="0">
                          <a:effectLst/>
                        </a:rPr>
                        <a:t> </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145" marR="47145" marT="0" marB="0"/>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097499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044193730"/>
              </p:ext>
            </p:extLst>
          </p:nvPr>
        </p:nvGraphicFramePr>
        <p:xfrm>
          <a:off x="2339752" y="141277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4857909" y="116632"/>
            <a:ext cx="3111749" cy="1077218"/>
          </a:xfrm>
          <a:prstGeom prst="rect">
            <a:avLst/>
          </a:prstGeom>
          <a:noFill/>
        </p:spPr>
        <p:txBody>
          <a:bodyPr wrap="none" lIns="91440" tIns="45720" rIns="91440" bIns="45720">
            <a:spAutoFit/>
          </a:bodyPr>
          <a:lstStyle/>
          <a:p>
            <a:pPr algn="ctr"/>
            <a:r>
              <a:rPr lang="es-E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MARCO TEÓRICO</a:t>
            </a:r>
          </a:p>
          <a:p>
            <a:pPr algn="ctr"/>
            <a:r>
              <a:rPr lang="es-EC" sz="3200" dirty="0"/>
              <a:t>Metodología</a:t>
            </a:r>
            <a:endParaRPr lang="es-ES" sz="3200" b="1" dirty="0"/>
          </a:p>
        </p:txBody>
      </p:sp>
      <p:pic>
        <p:nvPicPr>
          <p:cNvPr id="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9" y="-27384"/>
            <a:ext cx="3279775"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548192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17083" y="188640"/>
            <a:ext cx="3141117" cy="923330"/>
          </a:xfrm>
          <a:prstGeom prst="rect">
            <a:avLst/>
          </a:prstGeom>
          <a:noFill/>
        </p:spPr>
        <p:txBody>
          <a:bodyPr wrap="none" lIns="91440" tIns="45720" rIns="91440" bIns="45720">
            <a:spAutoFit/>
          </a:bodyPr>
          <a:lstStyle/>
          <a:p>
            <a:pPr algn="ctr"/>
            <a:r>
              <a:rPr lang="es-E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HIPÓTESIS</a:t>
            </a:r>
          </a:p>
        </p:txBody>
      </p:sp>
      <p:graphicFrame>
        <p:nvGraphicFramePr>
          <p:cNvPr id="4" name="3 Diagrama"/>
          <p:cNvGraphicFramePr/>
          <p:nvPr>
            <p:extLst>
              <p:ext uri="{D42A27DB-BD31-4B8C-83A1-F6EECF244321}">
                <p14:modId xmlns:p14="http://schemas.microsoft.com/office/powerpoint/2010/main" val="4138618864"/>
              </p:ext>
            </p:extLst>
          </p:nvPr>
        </p:nvGraphicFramePr>
        <p:xfrm>
          <a:off x="1524000" y="1397000"/>
          <a:ext cx="715245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44" y="-29206"/>
            <a:ext cx="3279775"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467097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ction="ppaction://hlinksldjump"/>
          </p:cNvPr>
          <p:cNvPicPr>
            <a:picLocks noChangeAspect="1" noChangeArrowheads="1"/>
          </p:cNvPicPr>
          <p:nvPr/>
        </p:nvPicPr>
        <p:blipFill>
          <a:blip r:embed="rId3" cstate="print"/>
          <a:srcRect/>
          <a:stretch>
            <a:fillRect/>
          </a:stretch>
        </p:blipFill>
        <p:spPr bwMode="auto">
          <a:xfrm>
            <a:off x="8028384" y="6093296"/>
            <a:ext cx="467544" cy="480531"/>
          </a:xfrm>
          <a:prstGeom prst="rect">
            <a:avLst/>
          </a:prstGeom>
          <a:noFill/>
          <a:ln w="9525">
            <a:noFill/>
            <a:miter lim="800000"/>
            <a:headEnd/>
            <a:tailEnd/>
          </a:ln>
          <a:effectLst/>
        </p:spPr>
      </p:pic>
      <p:sp>
        <p:nvSpPr>
          <p:cNvPr id="11" name="10 Rectángulo"/>
          <p:cNvSpPr/>
          <p:nvPr/>
        </p:nvSpPr>
        <p:spPr>
          <a:xfrm>
            <a:off x="4634020" y="522258"/>
            <a:ext cx="3235821" cy="523220"/>
          </a:xfrm>
          <a:prstGeom prst="rect">
            <a:avLst/>
          </a:prstGeom>
          <a:noFill/>
        </p:spPr>
        <p:txBody>
          <a:bodyPr wrap="none" lIns="91440" tIns="45720" rIns="91440" bIns="45720">
            <a:spAutoFit/>
          </a:bodyPr>
          <a:lstStyle/>
          <a:p>
            <a:pPr algn="ctr"/>
            <a:r>
              <a:rPr lang="es-ES" sz="2800" dirty="0">
                <a:ln w="10160">
                  <a:solidFill>
                    <a:schemeClr val="accent1"/>
                  </a:solidFill>
                  <a:prstDash val="solid"/>
                </a:ln>
                <a:solidFill>
                  <a:srgbClr val="FFFFFF"/>
                </a:solidFill>
                <a:effectLst>
                  <a:outerShdw blurRad="38100" dist="32000" dir="5400000" algn="tl">
                    <a:srgbClr val="000000">
                      <a:alpha val="30000"/>
                    </a:srgbClr>
                  </a:outerShdw>
                </a:effectLst>
              </a:rPr>
              <a:t>Población y Muestra </a:t>
            </a:r>
            <a:endParaRPr lang="es-ES" sz="28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12" name="2 Imagen" descr="http://galeon.com/datakey/logos/forproporcion.jpg"/>
          <p:cNvPicPr/>
          <p:nvPr/>
        </p:nvPicPr>
        <p:blipFill>
          <a:blip r:embed="rId4">
            <a:extLst>
              <a:ext uri="{28A0092B-C50C-407E-A947-70E740481C1C}">
                <a14:useLocalDpi xmlns:a14="http://schemas.microsoft.com/office/drawing/2010/main" val="0"/>
              </a:ext>
            </a:extLst>
          </a:blip>
          <a:srcRect/>
          <a:stretch>
            <a:fillRect/>
          </a:stretch>
        </p:blipFill>
        <p:spPr bwMode="auto">
          <a:xfrm>
            <a:off x="3933519" y="2508126"/>
            <a:ext cx="2834640" cy="704850"/>
          </a:xfrm>
          <a:prstGeom prst="rect">
            <a:avLst/>
          </a:prstGeom>
          <a:noFill/>
          <a:extLst/>
        </p:spPr>
      </p:pic>
      <p:pic>
        <p:nvPicPr>
          <p:cNvPr id="3789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62056" y="3328361"/>
            <a:ext cx="5878160" cy="240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9" y="-27384"/>
            <a:ext cx="3279775"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a 3"/>
          <p:cNvGraphicFramePr>
            <a:graphicFrameLocks noGrp="1"/>
          </p:cNvGraphicFramePr>
          <p:nvPr>
            <p:extLst>
              <p:ext uri="{D42A27DB-BD31-4B8C-83A1-F6EECF244321}">
                <p14:modId xmlns:p14="http://schemas.microsoft.com/office/powerpoint/2010/main" val="405657028"/>
              </p:ext>
            </p:extLst>
          </p:nvPr>
        </p:nvGraphicFramePr>
        <p:xfrm>
          <a:off x="1177810" y="1227165"/>
          <a:ext cx="7113982" cy="963990"/>
        </p:xfrm>
        <a:graphic>
          <a:graphicData uri="http://schemas.openxmlformats.org/drawingml/2006/table">
            <a:tbl>
              <a:tblPr firstRow="1" firstCol="1" bandRow="1">
                <a:tableStyleId>{5C22544A-7EE6-4342-B048-85BDC9FD1C3A}</a:tableStyleId>
              </a:tblPr>
              <a:tblGrid>
                <a:gridCol w="2601393">
                  <a:extLst>
                    <a:ext uri="{9D8B030D-6E8A-4147-A177-3AD203B41FA5}">
                      <a16:colId xmlns:a16="http://schemas.microsoft.com/office/drawing/2014/main" xmlns="" val="20000"/>
                    </a:ext>
                  </a:extLst>
                </a:gridCol>
                <a:gridCol w="1963851">
                  <a:extLst>
                    <a:ext uri="{9D8B030D-6E8A-4147-A177-3AD203B41FA5}">
                      <a16:colId xmlns:a16="http://schemas.microsoft.com/office/drawing/2014/main" xmlns="" val="20001"/>
                    </a:ext>
                  </a:extLst>
                </a:gridCol>
                <a:gridCol w="2548738">
                  <a:extLst>
                    <a:ext uri="{9D8B030D-6E8A-4147-A177-3AD203B41FA5}">
                      <a16:colId xmlns:a16="http://schemas.microsoft.com/office/drawing/2014/main" xmlns="" val="20002"/>
                    </a:ext>
                  </a:extLst>
                </a:gridCol>
              </a:tblGrid>
              <a:tr h="321975">
                <a:tc>
                  <a:txBody>
                    <a:bodyPr/>
                    <a:lstStyle/>
                    <a:p>
                      <a:pPr marL="457200" algn="ctr">
                        <a:lnSpc>
                          <a:spcPct val="150000"/>
                        </a:lnSpc>
                        <a:spcAft>
                          <a:spcPts val="0"/>
                        </a:spcAft>
                      </a:pPr>
                      <a:r>
                        <a:rPr lang="es-ES" sz="1400">
                          <a:effectLst/>
                        </a:rPr>
                        <a:t>COAC Segmento 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2768" marR="62768" marT="0" marB="0"/>
                </a:tc>
                <a:tc>
                  <a:txBody>
                    <a:bodyPr/>
                    <a:lstStyle/>
                    <a:p>
                      <a:pPr marL="457200" algn="ctr">
                        <a:lnSpc>
                          <a:spcPct val="150000"/>
                        </a:lnSpc>
                        <a:spcAft>
                          <a:spcPts val="0"/>
                        </a:spcAft>
                      </a:pPr>
                      <a:r>
                        <a:rPr lang="es-ES" sz="1400">
                          <a:effectLst/>
                        </a:rPr>
                        <a:t>Cantidad de socios</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2768" marR="62768" marT="0" marB="0"/>
                </a:tc>
                <a:tc>
                  <a:txBody>
                    <a:bodyPr/>
                    <a:lstStyle/>
                    <a:p>
                      <a:pPr marL="457200" algn="ctr">
                        <a:lnSpc>
                          <a:spcPct val="150000"/>
                        </a:lnSpc>
                        <a:spcAft>
                          <a:spcPts val="0"/>
                        </a:spcAft>
                      </a:pPr>
                      <a:r>
                        <a:rPr lang="es-ES" sz="1400">
                          <a:effectLst/>
                        </a:rPr>
                        <a:t>Cantidad de empleados</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2768" marR="62768" marT="0" marB="0"/>
                </a:tc>
                <a:extLst>
                  <a:ext uri="{0D108BD9-81ED-4DB2-BD59-A6C34878D82A}">
                    <a16:rowId xmlns:a16="http://schemas.microsoft.com/office/drawing/2014/main" xmlns="" val="10000"/>
                  </a:ext>
                </a:extLst>
              </a:tr>
              <a:tr h="321975">
                <a:tc>
                  <a:txBody>
                    <a:bodyPr/>
                    <a:lstStyle/>
                    <a:p>
                      <a:pPr marL="457200" algn="ctr">
                        <a:lnSpc>
                          <a:spcPct val="150000"/>
                        </a:lnSpc>
                        <a:spcAft>
                          <a:spcPts val="0"/>
                        </a:spcAft>
                      </a:pPr>
                      <a:r>
                        <a:rPr lang="es-ES" sz="1400">
                          <a:effectLst/>
                        </a:rPr>
                        <a:t>San Juan de Cotogchoa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2768" marR="62768" marT="0" marB="0"/>
                </a:tc>
                <a:tc>
                  <a:txBody>
                    <a:bodyPr/>
                    <a:lstStyle/>
                    <a:p>
                      <a:pPr marL="457200" algn="ctr">
                        <a:lnSpc>
                          <a:spcPct val="150000"/>
                        </a:lnSpc>
                        <a:spcAft>
                          <a:spcPts val="0"/>
                        </a:spcAft>
                      </a:pPr>
                      <a:r>
                        <a:rPr lang="es-ES" sz="1400">
                          <a:effectLst/>
                        </a:rPr>
                        <a:t>4.945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2768" marR="62768" marT="0" marB="0"/>
                </a:tc>
                <a:tc>
                  <a:txBody>
                    <a:bodyPr/>
                    <a:lstStyle/>
                    <a:p>
                      <a:pPr marL="457200" algn="ctr">
                        <a:lnSpc>
                          <a:spcPct val="150000"/>
                        </a:lnSpc>
                        <a:spcAft>
                          <a:spcPts val="0"/>
                        </a:spcAft>
                      </a:pPr>
                      <a:r>
                        <a:rPr lang="es-ES" sz="1400">
                          <a:effectLst/>
                        </a:rPr>
                        <a:t>50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2768" marR="62768" marT="0" marB="0"/>
                </a:tc>
                <a:extLst>
                  <a:ext uri="{0D108BD9-81ED-4DB2-BD59-A6C34878D82A}">
                    <a16:rowId xmlns:a16="http://schemas.microsoft.com/office/drawing/2014/main" xmlns="" val="10001"/>
                  </a:ext>
                </a:extLst>
              </a:tr>
              <a:tr h="251071">
                <a:tc>
                  <a:txBody>
                    <a:bodyPr/>
                    <a:lstStyle/>
                    <a:p>
                      <a:pPr marL="457200" algn="ctr">
                        <a:lnSpc>
                          <a:spcPct val="150000"/>
                        </a:lnSpc>
                        <a:spcAft>
                          <a:spcPts val="0"/>
                        </a:spcAft>
                      </a:pPr>
                      <a:r>
                        <a:rPr lang="es-ES" sz="1400">
                          <a:effectLst/>
                        </a:rPr>
                        <a:t>Juan de Salinas</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2768" marR="62768" marT="0" marB="0"/>
                </a:tc>
                <a:tc>
                  <a:txBody>
                    <a:bodyPr/>
                    <a:lstStyle/>
                    <a:p>
                      <a:pPr marL="457200" algn="ctr">
                        <a:lnSpc>
                          <a:spcPct val="150000"/>
                        </a:lnSpc>
                        <a:spcAft>
                          <a:spcPts val="0"/>
                        </a:spcAft>
                      </a:pPr>
                      <a:r>
                        <a:rPr lang="es-ES" sz="1400">
                          <a:effectLst/>
                        </a:rPr>
                        <a:t>2.539</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2768" marR="62768" marT="0" marB="0"/>
                </a:tc>
                <a:tc>
                  <a:txBody>
                    <a:bodyPr/>
                    <a:lstStyle/>
                    <a:p>
                      <a:pPr marL="457200" algn="ctr">
                        <a:lnSpc>
                          <a:spcPct val="150000"/>
                        </a:lnSpc>
                        <a:spcAft>
                          <a:spcPts val="0"/>
                        </a:spcAft>
                      </a:pPr>
                      <a:r>
                        <a:rPr lang="es-ES" sz="1400" dirty="0">
                          <a:effectLst/>
                        </a:rPr>
                        <a:t>29</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768" marR="62768" marT="0" marB="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41012344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9" y="-27384"/>
            <a:ext cx="3279775"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Diagrama 2"/>
          <p:cNvGraphicFramePr/>
          <p:nvPr>
            <p:extLst>
              <p:ext uri="{D42A27DB-BD31-4B8C-83A1-F6EECF244321}">
                <p14:modId xmlns:p14="http://schemas.microsoft.com/office/powerpoint/2010/main" val="3563177627"/>
              </p:ext>
            </p:extLst>
          </p:nvPr>
        </p:nvGraphicFramePr>
        <p:xfrm>
          <a:off x="899592" y="-315416"/>
          <a:ext cx="8640960"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a 3"/>
          <p:cNvGraphicFramePr/>
          <p:nvPr>
            <p:extLst>
              <p:ext uri="{D42A27DB-BD31-4B8C-83A1-F6EECF244321}">
                <p14:modId xmlns:p14="http://schemas.microsoft.com/office/powerpoint/2010/main" val="2884549868"/>
              </p:ext>
            </p:extLst>
          </p:nvPr>
        </p:nvGraphicFramePr>
        <p:xfrm>
          <a:off x="395536" y="1916832"/>
          <a:ext cx="8748464" cy="3600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Diagrama 4"/>
          <p:cNvGraphicFramePr/>
          <p:nvPr>
            <p:extLst>
              <p:ext uri="{D42A27DB-BD31-4B8C-83A1-F6EECF244321}">
                <p14:modId xmlns:p14="http://schemas.microsoft.com/office/powerpoint/2010/main" val="2808026015"/>
              </p:ext>
            </p:extLst>
          </p:nvPr>
        </p:nvGraphicFramePr>
        <p:xfrm>
          <a:off x="3131840" y="4293096"/>
          <a:ext cx="6624736" cy="194421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6" name="Rectángulo 5"/>
          <p:cNvSpPr/>
          <p:nvPr/>
        </p:nvSpPr>
        <p:spPr>
          <a:xfrm>
            <a:off x="3079528" y="255275"/>
            <a:ext cx="5778313" cy="507831"/>
          </a:xfrm>
          <a:prstGeom prst="rect">
            <a:avLst/>
          </a:prstGeom>
        </p:spPr>
        <p:txBody>
          <a:bodyPr wrap="none">
            <a:spAutoFit/>
          </a:bodyPr>
          <a:lstStyle/>
          <a:p>
            <a:pPr algn="ctr">
              <a:lnSpc>
                <a:spcPct val="150000"/>
              </a:lnSpc>
              <a:spcAft>
                <a:spcPts val="0"/>
              </a:spcAft>
            </a:pPr>
            <a:r>
              <a:rPr lang="es-ES" b="1" dirty="0">
                <a:latin typeface="Times New Roman" panose="02020603050405020304" pitchFamily="18" charset="0"/>
                <a:ea typeface="Calibri" panose="020F0502020204030204" pitchFamily="34" charset="0"/>
                <a:cs typeface="Times New Roman" panose="02020603050405020304" pitchFamily="18" charset="0"/>
              </a:rPr>
              <a:t>ENCUESTA DESTINADA A LOS COLABORADORES </a:t>
            </a:r>
            <a:endParaRPr lang="es-ES"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8307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4217111" y="260648"/>
            <a:ext cx="4057201" cy="523220"/>
          </a:xfrm>
          <a:prstGeom prst="rect">
            <a:avLst/>
          </a:prstGeom>
          <a:noFill/>
        </p:spPr>
        <p:txBody>
          <a:bodyPr wrap="none" lIns="91440" tIns="45720" rIns="91440" bIns="45720">
            <a:spAutoFit/>
          </a:bodyPr>
          <a:lstStyle/>
          <a:p>
            <a:pPr algn="ctr"/>
            <a:r>
              <a:rPr lang="es-ES" sz="2800" b="0" cap="none" spc="0" dirty="0">
                <a:ln w="10160">
                  <a:solidFill>
                    <a:schemeClr val="accent1"/>
                  </a:solidFill>
                  <a:prstDash val="solid"/>
                </a:ln>
                <a:solidFill>
                  <a:srgbClr val="FFFFFF"/>
                </a:solidFill>
                <a:effectLst>
                  <a:outerShdw blurRad="38100" dist="32000" dir="5400000" algn="tl">
                    <a:srgbClr val="000000">
                      <a:alpha val="30000"/>
                    </a:srgbClr>
                  </a:outerShdw>
                </a:effectLst>
              </a:rPr>
              <a:t>ANÁLISIS BALANCE SOCIAL</a:t>
            </a:r>
          </a:p>
        </p:txBody>
      </p:sp>
      <p:graphicFrame>
        <p:nvGraphicFramePr>
          <p:cNvPr id="3" name="2 Diagrama"/>
          <p:cNvGraphicFramePr/>
          <p:nvPr>
            <p:extLst>
              <p:ext uri="{D42A27DB-BD31-4B8C-83A1-F6EECF244321}">
                <p14:modId xmlns:p14="http://schemas.microsoft.com/office/powerpoint/2010/main" val="1004599254"/>
              </p:ext>
            </p:extLst>
          </p:nvPr>
        </p:nvGraphicFramePr>
        <p:xfrm>
          <a:off x="1043608" y="1252984"/>
          <a:ext cx="7632848" cy="4264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993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704" y="-14317"/>
            <a:ext cx="3279775"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p:cNvSpPr/>
          <p:nvPr/>
        </p:nvSpPr>
        <p:spPr>
          <a:xfrm>
            <a:off x="2051163" y="3068960"/>
            <a:ext cx="5786520" cy="523220"/>
          </a:xfrm>
          <a:prstGeom prst="rect">
            <a:avLst/>
          </a:prstGeom>
        </p:spPr>
        <p:style>
          <a:lnRef idx="1">
            <a:schemeClr val="accent4"/>
          </a:lnRef>
          <a:fillRef idx="3">
            <a:schemeClr val="accent4"/>
          </a:fillRef>
          <a:effectRef idx="2">
            <a:schemeClr val="accent4"/>
          </a:effectRef>
          <a:fontRef idx="minor">
            <a:schemeClr val="lt1"/>
          </a:fontRef>
        </p:style>
        <p:txBody>
          <a:bodyPr wrap="none" lIns="91440" tIns="45720" rIns="91440" bIns="45720">
            <a:spAutoFit/>
          </a:bodyPr>
          <a:lstStyle/>
          <a:p>
            <a:pPr algn="ctr"/>
            <a:r>
              <a:rPr lang="es-ES" sz="2800" b="0" cap="none" spc="0" dirty="0">
                <a:ln w="10160">
                  <a:solidFill>
                    <a:schemeClr val="accent1"/>
                  </a:solidFill>
                  <a:prstDash val="solid"/>
                </a:ln>
                <a:solidFill>
                  <a:srgbClr val="FFFFFF"/>
                </a:solidFill>
                <a:effectLst>
                  <a:outerShdw blurRad="38100" dist="32000" dir="5400000" algn="tl">
                    <a:srgbClr val="000000">
                      <a:alpha val="30000"/>
                    </a:srgbClr>
                  </a:outerShdw>
                </a:effectLst>
              </a:rPr>
              <a:t>ANÁLISIS ENCUESTA COLABORADORES</a:t>
            </a:r>
          </a:p>
        </p:txBody>
      </p:sp>
    </p:spTree>
    <p:extLst>
      <p:ext uri="{BB962C8B-B14F-4D97-AF65-F5344CB8AC3E}">
        <p14:creationId xmlns:p14="http://schemas.microsoft.com/office/powerpoint/2010/main" val="339881157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4217111" y="260648"/>
            <a:ext cx="4057201" cy="523220"/>
          </a:xfrm>
          <a:prstGeom prst="rect">
            <a:avLst/>
          </a:prstGeom>
          <a:noFill/>
        </p:spPr>
        <p:txBody>
          <a:bodyPr wrap="none" lIns="91440" tIns="45720" rIns="91440" bIns="45720">
            <a:spAutoFit/>
          </a:bodyPr>
          <a:lstStyle/>
          <a:p>
            <a:pPr algn="ctr"/>
            <a:r>
              <a:rPr lang="es-ES" sz="2800" b="0" cap="none" spc="0" dirty="0">
                <a:ln w="10160">
                  <a:solidFill>
                    <a:schemeClr val="accent1"/>
                  </a:solidFill>
                  <a:prstDash val="solid"/>
                </a:ln>
                <a:solidFill>
                  <a:srgbClr val="FFFFFF"/>
                </a:solidFill>
                <a:effectLst>
                  <a:outerShdw blurRad="38100" dist="32000" dir="5400000" algn="tl">
                    <a:srgbClr val="000000">
                      <a:alpha val="30000"/>
                    </a:srgbClr>
                  </a:outerShdw>
                </a:effectLst>
              </a:rPr>
              <a:t>ANÁLISIS BALANCE SOCIAL</a:t>
            </a:r>
          </a:p>
        </p:txBody>
      </p:sp>
      <p:graphicFrame>
        <p:nvGraphicFramePr>
          <p:cNvPr id="3" name="2 Diagrama"/>
          <p:cNvGraphicFramePr/>
          <p:nvPr>
            <p:extLst>
              <p:ext uri="{D42A27DB-BD31-4B8C-83A1-F6EECF244321}">
                <p14:modId xmlns:p14="http://schemas.microsoft.com/office/powerpoint/2010/main" val="3056688440"/>
              </p:ext>
            </p:extLst>
          </p:nvPr>
        </p:nvGraphicFramePr>
        <p:xfrm>
          <a:off x="1043608" y="1052736"/>
          <a:ext cx="7632848" cy="4408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6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2049"/>
            <a:ext cx="3279775"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2051163" y="2996952"/>
            <a:ext cx="5786520" cy="523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lIns="91440" tIns="45720" rIns="91440" bIns="45720">
            <a:spAutoFit/>
          </a:bodyPr>
          <a:lstStyle/>
          <a:p>
            <a:pPr algn="ctr"/>
            <a:r>
              <a:rPr lang="es-ES" sz="2800" b="0" cap="none" spc="0" dirty="0">
                <a:ln w="10160">
                  <a:solidFill>
                    <a:schemeClr val="accent1"/>
                  </a:solidFill>
                  <a:prstDash val="solid"/>
                </a:ln>
                <a:solidFill>
                  <a:srgbClr val="FFFFFF"/>
                </a:solidFill>
                <a:effectLst>
                  <a:outerShdw blurRad="38100" dist="32000" dir="5400000" algn="tl">
                    <a:srgbClr val="000000">
                      <a:alpha val="30000"/>
                    </a:srgbClr>
                  </a:outerShdw>
                </a:effectLst>
              </a:rPr>
              <a:t>ANÁLISIS ENCUESTA COLABORADORES</a:t>
            </a:r>
          </a:p>
        </p:txBody>
      </p:sp>
    </p:spTree>
    <p:extLst>
      <p:ext uri="{BB962C8B-B14F-4D97-AF65-F5344CB8AC3E}">
        <p14:creationId xmlns:p14="http://schemas.microsoft.com/office/powerpoint/2010/main" val="285327103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9" y="-27384"/>
            <a:ext cx="3279775"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ángulo 5"/>
          <p:cNvSpPr/>
          <p:nvPr/>
        </p:nvSpPr>
        <p:spPr>
          <a:xfrm>
            <a:off x="3731568" y="399291"/>
            <a:ext cx="4521558" cy="507831"/>
          </a:xfrm>
          <a:prstGeom prst="rect">
            <a:avLst/>
          </a:prstGeom>
        </p:spPr>
        <p:txBody>
          <a:bodyPr wrap="none">
            <a:spAutoFit/>
          </a:bodyPr>
          <a:lstStyle/>
          <a:p>
            <a:pPr algn="ctr">
              <a:lnSpc>
                <a:spcPct val="150000"/>
              </a:lnSpc>
              <a:spcAft>
                <a:spcPts val="0"/>
              </a:spcAft>
            </a:pPr>
            <a:r>
              <a:rPr lang="es-ES" b="1" dirty="0">
                <a:latin typeface="Times New Roman" panose="02020603050405020304" pitchFamily="18" charset="0"/>
                <a:ea typeface="Calibri" panose="020F0502020204030204" pitchFamily="34" charset="0"/>
                <a:cs typeface="Times New Roman" panose="02020603050405020304" pitchFamily="18" charset="0"/>
              </a:rPr>
              <a:t>ENCUESTA DESTINADA A LOS SOCIOS </a:t>
            </a:r>
            <a:endParaRPr lang="es-ES"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9" name="Diagrama 8"/>
          <p:cNvGraphicFramePr/>
          <p:nvPr>
            <p:extLst>
              <p:ext uri="{D42A27DB-BD31-4B8C-83A1-F6EECF244321}">
                <p14:modId xmlns:p14="http://schemas.microsoft.com/office/powerpoint/2010/main" val="2134402563"/>
              </p:ext>
            </p:extLst>
          </p:nvPr>
        </p:nvGraphicFramePr>
        <p:xfrm>
          <a:off x="827584" y="1045766"/>
          <a:ext cx="8088560" cy="5950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6130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4473877" y="260648"/>
            <a:ext cx="3543662" cy="523220"/>
          </a:xfrm>
          <a:prstGeom prst="rect">
            <a:avLst/>
          </a:prstGeom>
          <a:noFill/>
        </p:spPr>
        <p:txBody>
          <a:bodyPr wrap="none" lIns="91440" tIns="45720" rIns="91440" bIns="45720">
            <a:spAutoFit/>
          </a:bodyPr>
          <a:lstStyle/>
          <a:p>
            <a:pPr algn="ctr"/>
            <a:r>
              <a:rPr lang="es-ES" sz="2800" b="0" cap="none" spc="0" dirty="0">
                <a:ln w="10160">
                  <a:solidFill>
                    <a:schemeClr val="accent1"/>
                  </a:solidFill>
                  <a:prstDash val="solid"/>
                </a:ln>
                <a:solidFill>
                  <a:srgbClr val="FFFFFF"/>
                </a:solidFill>
                <a:effectLst>
                  <a:outerShdw blurRad="38100" dist="32000" dir="5400000" algn="tl">
                    <a:srgbClr val="000000">
                      <a:alpha val="30000"/>
                    </a:srgbClr>
                  </a:outerShdw>
                </a:effectLst>
              </a:rPr>
              <a:t>ANÁLISIS SITUACIONAL</a:t>
            </a:r>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9" y="-14317"/>
            <a:ext cx="3567807"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1 Diagrama"/>
          <p:cNvGraphicFramePr/>
          <p:nvPr>
            <p:extLst>
              <p:ext uri="{D42A27DB-BD31-4B8C-83A1-F6EECF244321}">
                <p14:modId xmlns:p14="http://schemas.microsoft.com/office/powerpoint/2010/main" val="191560038"/>
              </p:ext>
            </p:extLst>
          </p:nvPr>
        </p:nvGraphicFramePr>
        <p:xfrm>
          <a:off x="1043608" y="1412776"/>
          <a:ext cx="784887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11 Rectángulo"/>
          <p:cNvSpPr/>
          <p:nvPr/>
        </p:nvSpPr>
        <p:spPr>
          <a:xfrm>
            <a:off x="3673441" y="797223"/>
            <a:ext cx="3324564" cy="523220"/>
          </a:xfrm>
          <a:prstGeom prst="rect">
            <a:avLst/>
          </a:prstGeom>
          <a:noFill/>
        </p:spPr>
        <p:txBody>
          <a:bodyPr wrap="none" lIns="91440" tIns="45720" rIns="91440" bIns="45720">
            <a:spAutoFit/>
          </a:bodyPr>
          <a:lstStyle/>
          <a:p>
            <a:pPr algn="ctr"/>
            <a:r>
              <a:rPr lang="es-ES" sz="2800" b="0" cap="none" spc="0" dirty="0">
                <a:ln w="10160">
                  <a:solidFill>
                    <a:schemeClr val="accent1"/>
                  </a:solidFill>
                  <a:prstDash val="solid"/>
                </a:ln>
                <a:solidFill>
                  <a:srgbClr val="FFFFFF"/>
                </a:solidFill>
                <a:effectLst>
                  <a:outerShdw blurRad="38100" dist="32000" dir="5400000" algn="tl">
                    <a:srgbClr val="000000">
                      <a:alpha val="30000"/>
                    </a:srgbClr>
                  </a:outerShdw>
                </a:effectLst>
              </a:rPr>
              <a:t>ENCUESTAS A SOCIOS</a:t>
            </a:r>
          </a:p>
        </p:txBody>
      </p:sp>
    </p:spTree>
    <p:extLst>
      <p:ext uri="{BB962C8B-B14F-4D97-AF65-F5344CB8AC3E}">
        <p14:creationId xmlns:p14="http://schemas.microsoft.com/office/powerpoint/2010/main" val="339881157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http://blogs.espe.edu.ec/wp-content/uploads/2013/07/Comunicado-2-1.jpg"/>
          <p:cNvPicPr>
            <a:picLocks noChangeAspect="1" noChangeArrowheads="1"/>
          </p:cNvPicPr>
          <p:nvPr/>
        </p:nvPicPr>
        <p:blipFill>
          <a:blip r:embed="rId2" cstate="print"/>
          <a:srcRect l="9164" t="34450" r="10048" b="25359"/>
          <a:stretch>
            <a:fillRect/>
          </a:stretch>
        </p:blipFill>
        <p:spPr bwMode="auto">
          <a:xfrm>
            <a:off x="179512" y="188640"/>
            <a:ext cx="3419872" cy="1052736"/>
          </a:xfrm>
          <a:prstGeom prst="rect">
            <a:avLst/>
          </a:prstGeom>
          <a:noFill/>
          <a:ln w="9525">
            <a:noFill/>
            <a:miter lim="800000"/>
            <a:headEnd/>
            <a:tailEnd/>
          </a:ln>
        </p:spPr>
      </p:pic>
      <p:pic>
        <p:nvPicPr>
          <p:cNvPr id="3" name="Imagen 2"/>
          <p:cNvPicPr>
            <a:picLocks noChangeAspect="1"/>
          </p:cNvPicPr>
          <p:nvPr/>
        </p:nvPicPr>
        <p:blipFill>
          <a:blip r:embed="rId3"/>
          <a:stretch>
            <a:fillRect/>
          </a:stretch>
        </p:blipFill>
        <p:spPr>
          <a:xfrm>
            <a:off x="1691680" y="2904312"/>
            <a:ext cx="2257425" cy="2019300"/>
          </a:xfrm>
          <a:prstGeom prst="rect">
            <a:avLst/>
          </a:prstGeom>
        </p:spPr>
      </p:pic>
      <p:pic>
        <p:nvPicPr>
          <p:cNvPr id="4" name="Imagen 3"/>
          <p:cNvPicPr>
            <a:picLocks noChangeAspect="1"/>
          </p:cNvPicPr>
          <p:nvPr/>
        </p:nvPicPr>
        <p:blipFill>
          <a:blip r:embed="rId4"/>
          <a:stretch>
            <a:fillRect/>
          </a:stretch>
        </p:blipFill>
        <p:spPr>
          <a:xfrm>
            <a:off x="3347864" y="2446096"/>
            <a:ext cx="937072" cy="916432"/>
          </a:xfrm>
          <a:prstGeom prst="rect">
            <a:avLst/>
          </a:prstGeom>
        </p:spPr>
      </p:pic>
      <p:pic>
        <p:nvPicPr>
          <p:cNvPr id="5" name="Imagen 4"/>
          <p:cNvPicPr>
            <a:picLocks noChangeAspect="1"/>
          </p:cNvPicPr>
          <p:nvPr/>
        </p:nvPicPr>
        <p:blipFill>
          <a:blip r:embed="rId5"/>
          <a:stretch>
            <a:fillRect/>
          </a:stretch>
        </p:blipFill>
        <p:spPr>
          <a:xfrm>
            <a:off x="4932040" y="842248"/>
            <a:ext cx="3744416" cy="2520280"/>
          </a:xfrm>
          <a:prstGeom prst="rect">
            <a:avLst/>
          </a:prstGeom>
        </p:spPr>
      </p:pic>
    </p:spTree>
    <p:extLst>
      <p:ext uri="{BB962C8B-B14F-4D97-AF65-F5344CB8AC3E}">
        <p14:creationId xmlns:p14="http://schemas.microsoft.com/office/powerpoint/2010/main" val="3707066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4473877" y="260648"/>
            <a:ext cx="3543662" cy="523220"/>
          </a:xfrm>
          <a:prstGeom prst="rect">
            <a:avLst/>
          </a:prstGeom>
          <a:noFill/>
        </p:spPr>
        <p:txBody>
          <a:bodyPr wrap="none" lIns="91440" tIns="45720" rIns="91440" bIns="45720">
            <a:spAutoFit/>
          </a:bodyPr>
          <a:lstStyle/>
          <a:p>
            <a:pPr algn="ctr"/>
            <a:r>
              <a:rPr lang="es-ES" sz="2800" b="0" cap="none" spc="0" dirty="0">
                <a:ln w="10160">
                  <a:solidFill>
                    <a:schemeClr val="accent1"/>
                  </a:solidFill>
                  <a:prstDash val="solid"/>
                </a:ln>
                <a:solidFill>
                  <a:srgbClr val="FFFFFF"/>
                </a:solidFill>
                <a:effectLst>
                  <a:outerShdw blurRad="38100" dist="32000" dir="5400000" algn="tl">
                    <a:srgbClr val="000000">
                      <a:alpha val="30000"/>
                    </a:srgbClr>
                  </a:outerShdw>
                </a:effectLst>
              </a:rPr>
              <a:t>ANÁLISIS SITUACIONAL</a:t>
            </a:r>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20" y="166747"/>
            <a:ext cx="3567807"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1 Diagrama"/>
          <p:cNvGraphicFramePr/>
          <p:nvPr>
            <p:extLst>
              <p:ext uri="{D42A27DB-BD31-4B8C-83A1-F6EECF244321}">
                <p14:modId xmlns:p14="http://schemas.microsoft.com/office/powerpoint/2010/main" val="1620926021"/>
              </p:ext>
            </p:extLst>
          </p:nvPr>
        </p:nvGraphicFramePr>
        <p:xfrm>
          <a:off x="1043608" y="1412776"/>
          <a:ext cx="784887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11 Rectángulo"/>
          <p:cNvSpPr/>
          <p:nvPr/>
        </p:nvSpPr>
        <p:spPr>
          <a:xfrm>
            <a:off x="3673441" y="797223"/>
            <a:ext cx="3324564" cy="523220"/>
          </a:xfrm>
          <a:prstGeom prst="rect">
            <a:avLst/>
          </a:prstGeom>
          <a:noFill/>
        </p:spPr>
        <p:txBody>
          <a:bodyPr wrap="none" lIns="91440" tIns="45720" rIns="91440" bIns="45720">
            <a:spAutoFit/>
          </a:bodyPr>
          <a:lstStyle/>
          <a:p>
            <a:pPr algn="ctr"/>
            <a:r>
              <a:rPr lang="es-ES" sz="2800" b="0" cap="none" spc="0" dirty="0">
                <a:ln w="10160">
                  <a:solidFill>
                    <a:schemeClr val="accent1"/>
                  </a:solidFill>
                  <a:prstDash val="solid"/>
                </a:ln>
                <a:solidFill>
                  <a:srgbClr val="FFFFFF"/>
                </a:solidFill>
                <a:effectLst>
                  <a:outerShdw blurRad="38100" dist="32000" dir="5400000" algn="tl">
                    <a:srgbClr val="000000">
                      <a:alpha val="30000"/>
                    </a:srgbClr>
                  </a:outerShdw>
                </a:effectLst>
              </a:rPr>
              <a:t>ENCUESTAS A SOCIOS</a:t>
            </a:r>
          </a:p>
        </p:txBody>
      </p:sp>
    </p:spTree>
    <p:extLst>
      <p:ext uri="{BB962C8B-B14F-4D97-AF65-F5344CB8AC3E}">
        <p14:creationId xmlns:p14="http://schemas.microsoft.com/office/powerpoint/2010/main" val="84243642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3567807"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a 2"/>
          <p:cNvGraphicFramePr>
            <a:graphicFrameLocks noGrp="1"/>
          </p:cNvGraphicFramePr>
          <p:nvPr>
            <p:extLst>
              <p:ext uri="{D42A27DB-BD31-4B8C-83A1-F6EECF244321}">
                <p14:modId xmlns:p14="http://schemas.microsoft.com/office/powerpoint/2010/main" val="4116004500"/>
              </p:ext>
            </p:extLst>
          </p:nvPr>
        </p:nvGraphicFramePr>
        <p:xfrm>
          <a:off x="1187624" y="1116838"/>
          <a:ext cx="7344816" cy="4587209"/>
        </p:xfrm>
        <a:graphic>
          <a:graphicData uri="http://schemas.openxmlformats.org/drawingml/2006/table">
            <a:tbl>
              <a:tblPr firstRow="1" firstCol="1" bandRow="1">
                <a:tableStyleId>{5C22544A-7EE6-4342-B048-85BDC9FD1C3A}</a:tableStyleId>
              </a:tblPr>
              <a:tblGrid>
                <a:gridCol w="1221830">
                  <a:extLst>
                    <a:ext uri="{9D8B030D-6E8A-4147-A177-3AD203B41FA5}">
                      <a16:colId xmlns:a16="http://schemas.microsoft.com/office/drawing/2014/main" xmlns="" val="20000"/>
                    </a:ext>
                  </a:extLst>
                </a:gridCol>
                <a:gridCol w="6122986">
                  <a:extLst>
                    <a:ext uri="{9D8B030D-6E8A-4147-A177-3AD203B41FA5}">
                      <a16:colId xmlns:a16="http://schemas.microsoft.com/office/drawing/2014/main" xmlns="" val="20001"/>
                    </a:ext>
                  </a:extLst>
                </a:gridCol>
              </a:tblGrid>
              <a:tr h="0">
                <a:tc>
                  <a:txBody>
                    <a:bodyPr/>
                    <a:lstStyle/>
                    <a:p>
                      <a:pPr algn="ctr">
                        <a:lnSpc>
                          <a:spcPct val="107000"/>
                        </a:lnSpc>
                        <a:spcAft>
                          <a:spcPts val="0"/>
                        </a:spcAft>
                      </a:pPr>
                      <a:r>
                        <a:rPr lang="es-ES" sz="1050" dirty="0">
                          <a:effectLst/>
                        </a:rPr>
                        <a:t>Principios</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529" marR="38529" marT="0" marB="0"/>
                </a:tc>
                <a:tc>
                  <a:txBody>
                    <a:bodyPr/>
                    <a:lstStyle/>
                    <a:p>
                      <a:pPr algn="ctr">
                        <a:lnSpc>
                          <a:spcPct val="107000"/>
                        </a:lnSpc>
                        <a:spcAft>
                          <a:spcPts val="0"/>
                        </a:spcAft>
                      </a:pPr>
                      <a:r>
                        <a:rPr lang="es-ES" sz="1050" dirty="0">
                          <a:effectLst/>
                        </a:rPr>
                        <a:t>Hallazgos</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529" marR="38529" marT="0" marB="0"/>
                </a:tc>
                <a:extLst>
                  <a:ext uri="{0D108BD9-81ED-4DB2-BD59-A6C34878D82A}">
                    <a16:rowId xmlns:a16="http://schemas.microsoft.com/office/drawing/2014/main" xmlns="" val="10000"/>
                  </a:ext>
                </a:extLst>
              </a:tr>
              <a:tr h="4416013">
                <a:tc>
                  <a:txBody>
                    <a:bodyPr/>
                    <a:lstStyle/>
                    <a:p>
                      <a:pPr indent="-71755">
                        <a:lnSpc>
                          <a:spcPct val="107000"/>
                        </a:lnSpc>
                        <a:spcAft>
                          <a:spcPts val="0"/>
                        </a:spcAft>
                      </a:pPr>
                      <a:r>
                        <a:rPr lang="es-ES" sz="1400" dirty="0">
                          <a:effectLst/>
                        </a:rPr>
                        <a:t>Adhesión voluntaria y abierta</a:t>
                      </a:r>
                      <a:endParaRPr lang="es-ES" sz="1200" dirty="0">
                        <a:effectLst/>
                      </a:endParaRPr>
                    </a:p>
                    <a:p>
                      <a:pPr>
                        <a:lnSpc>
                          <a:spcPct val="107000"/>
                        </a:lnSpc>
                        <a:spcAft>
                          <a:spcPts val="0"/>
                        </a:spcAft>
                      </a:pPr>
                      <a:r>
                        <a:rPr lang="es-ES" sz="1200" dirty="0">
                          <a:effectLst/>
                        </a:rPr>
                        <a:t>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529" marR="38529" marT="0" marB="0"/>
                </a:tc>
                <a:tc>
                  <a:txBody>
                    <a:bodyPr/>
                    <a:lstStyle/>
                    <a:p>
                      <a:pPr marL="457200" algn="just">
                        <a:lnSpc>
                          <a:spcPct val="150000"/>
                        </a:lnSpc>
                        <a:spcAft>
                          <a:spcPts val="0"/>
                        </a:spcAft>
                      </a:pPr>
                      <a:r>
                        <a:rPr lang="es-ES" sz="1000" dirty="0">
                          <a:effectLst/>
                        </a:rPr>
                        <a:t>Incremento del 18% de socios del año 2015 al 2016 </a:t>
                      </a:r>
                    </a:p>
                    <a:p>
                      <a:pPr marL="457200" algn="just">
                        <a:lnSpc>
                          <a:spcPct val="150000"/>
                        </a:lnSpc>
                        <a:spcAft>
                          <a:spcPts val="0"/>
                        </a:spcAft>
                      </a:pPr>
                      <a:r>
                        <a:rPr lang="es-ES" sz="1000" dirty="0">
                          <a:effectLst/>
                        </a:rPr>
                        <a:t>año 2017 respecto al año anterior el incremento aun así obtiene el 9% de incremento respecto al 2016.</a:t>
                      </a:r>
                      <a:endParaRPr lang="es-ES" sz="900" dirty="0">
                        <a:effectLst/>
                      </a:endParaRPr>
                    </a:p>
                    <a:p>
                      <a:pPr marL="457200" algn="just">
                        <a:lnSpc>
                          <a:spcPct val="150000"/>
                        </a:lnSpc>
                        <a:spcAft>
                          <a:spcPts val="0"/>
                        </a:spcAft>
                      </a:pPr>
                      <a:r>
                        <a:rPr lang="es-ES" sz="1000" dirty="0">
                          <a:effectLst/>
                        </a:rPr>
                        <a:t>Se analiza que la salida de los socios por diferentes motivos tiene una variación significativa, llevando el porcentaje de mayor importancia </a:t>
                      </a:r>
                      <a:r>
                        <a:rPr lang="es-ES" sz="1000" b="1" dirty="0">
                          <a:effectLst/>
                        </a:rPr>
                        <a:t>por renuncia voluntaria</a:t>
                      </a:r>
                      <a:r>
                        <a:rPr lang="es-ES" sz="1000" dirty="0">
                          <a:effectLst/>
                        </a:rPr>
                        <a:t>, esto es progresivo desde el  año 2015 al 2017.</a:t>
                      </a:r>
                      <a:endParaRPr lang="es-ES" sz="900" dirty="0">
                        <a:effectLst/>
                      </a:endParaRPr>
                    </a:p>
                    <a:p>
                      <a:pPr marL="457200" algn="just">
                        <a:lnSpc>
                          <a:spcPct val="150000"/>
                        </a:lnSpc>
                        <a:spcAft>
                          <a:spcPts val="0"/>
                        </a:spcAft>
                      </a:pPr>
                      <a:r>
                        <a:rPr lang="es-ES" sz="1000" dirty="0">
                          <a:effectLst/>
                        </a:rPr>
                        <a:t>Al comparar la composición de la membresía la conforman en mayor porcentaje el </a:t>
                      </a:r>
                      <a:r>
                        <a:rPr lang="es-ES" sz="1000" b="1" dirty="0">
                          <a:effectLst/>
                        </a:rPr>
                        <a:t>género masculino</a:t>
                      </a:r>
                      <a:r>
                        <a:rPr lang="es-ES" sz="1000" dirty="0">
                          <a:effectLst/>
                        </a:rPr>
                        <a:t> de edades de 46 a 55 años</a:t>
                      </a:r>
                      <a:endParaRPr lang="es-ES" sz="900" dirty="0">
                        <a:effectLst/>
                      </a:endParaRPr>
                    </a:p>
                    <a:p>
                      <a:pPr marL="457200" algn="just">
                        <a:lnSpc>
                          <a:spcPct val="150000"/>
                        </a:lnSpc>
                        <a:spcAft>
                          <a:spcPts val="0"/>
                        </a:spcAft>
                      </a:pPr>
                      <a:r>
                        <a:rPr lang="es-ES" sz="1000" dirty="0">
                          <a:effectLst/>
                        </a:rPr>
                        <a:t>Las personas que son parte de la membresía poseen un grado de instrucción en su mayoría de </a:t>
                      </a:r>
                      <a:r>
                        <a:rPr lang="es-ES" sz="1000" b="1" dirty="0">
                          <a:effectLst/>
                        </a:rPr>
                        <a:t>educación media en el año 2016, pero en el año 2017 se conoce que la instrucción es educación básica escolar</a:t>
                      </a:r>
                      <a:endParaRPr lang="es-ES" sz="900" b="1" dirty="0">
                        <a:effectLst/>
                      </a:endParaRPr>
                    </a:p>
                    <a:p>
                      <a:pPr marL="457200" algn="just">
                        <a:lnSpc>
                          <a:spcPct val="150000"/>
                        </a:lnSpc>
                        <a:spcAft>
                          <a:spcPts val="0"/>
                        </a:spcAft>
                      </a:pPr>
                      <a:r>
                        <a:rPr lang="es-EC" sz="1000" dirty="0">
                          <a:effectLst/>
                        </a:rPr>
                        <a:t>Al evaluar la ocupación del que está compuesto la membresía de la cooperativa caso de estudio se puede conocer que en los años de estudio son empleados privados, por lo que se debe orientar mejorar los servicios para este segmento.</a:t>
                      </a:r>
                      <a:endParaRPr lang="es-ES" sz="900" dirty="0">
                        <a:effectLst/>
                      </a:endParaRPr>
                    </a:p>
                    <a:p>
                      <a:pPr marL="457200" algn="just">
                        <a:lnSpc>
                          <a:spcPct val="150000"/>
                        </a:lnSpc>
                        <a:spcAft>
                          <a:spcPts val="0"/>
                        </a:spcAft>
                      </a:pPr>
                      <a:r>
                        <a:rPr lang="es-EC" sz="1000" dirty="0">
                          <a:effectLst/>
                        </a:rPr>
                        <a:t> </a:t>
                      </a:r>
                      <a:endParaRPr lang="es-ES" sz="900" dirty="0">
                        <a:effectLst/>
                      </a:endParaRPr>
                    </a:p>
                    <a:p>
                      <a:pPr marL="457200" algn="just">
                        <a:lnSpc>
                          <a:spcPct val="150000"/>
                        </a:lnSpc>
                        <a:spcAft>
                          <a:spcPts val="0"/>
                        </a:spcAft>
                      </a:pPr>
                      <a:r>
                        <a:rPr lang="es-EC" sz="1000" dirty="0">
                          <a:effectLst/>
                        </a:rPr>
                        <a:t>En cuanto al crecimiento del año 2016 al 2015 la participación de los agricultores fue significativa y en la evaluación del 2016 al 2017 se puede conocer que </a:t>
                      </a:r>
                      <a:r>
                        <a:rPr lang="es-EC" sz="1000" b="1" dirty="0">
                          <a:effectLst/>
                        </a:rPr>
                        <a:t>los artesanos ocuparon la mayor conformación de membresía.</a:t>
                      </a:r>
                      <a:endParaRPr lang="es-ES" sz="900" b="1" dirty="0">
                        <a:effectLst/>
                      </a:endParaRPr>
                    </a:p>
                    <a:p>
                      <a:pPr>
                        <a:lnSpc>
                          <a:spcPct val="107000"/>
                        </a:lnSpc>
                        <a:spcAft>
                          <a:spcPts val="0"/>
                        </a:spcAft>
                      </a:pPr>
                      <a:r>
                        <a:rPr lang="es-ES" sz="900" dirty="0">
                          <a:effectLst/>
                        </a:rPr>
                        <a:t> </a:t>
                      </a:r>
                    </a:p>
                    <a:p>
                      <a:pPr>
                        <a:lnSpc>
                          <a:spcPct val="107000"/>
                        </a:lnSpc>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529" marR="38529" marT="0" marB="0"/>
                </a:tc>
                <a:extLst>
                  <a:ext uri="{0D108BD9-81ED-4DB2-BD59-A6C34878D82A}">
                    <a16:rowId xmlns:a16="http://schemas.microsoft.com/office/drawing/2014/main" xmlns="" val="10001"/>
                  </a:ext>
                </a:extLst>
              </a:tr>
            </a:tbl>
          </a:graphicData>
        </a:graphic>
      </p:graphicFrame>
      <p:sp>
        <p:nvSpPr>
          <p:cNvPr id="4" name="10 Rectángulo"/>
          <p:cNvSpPr/>
          <p:nvPr/>
        </p:nvSpPr>
        <p:spPr>
          <a:xfrm>
            <a:off x="4217110" y="260648"/>
            <a:ext cx="4057201" cy="523220"/>
          </a:xfrm>
          <a:prstGeom prst="rect">
            <a:avLst/>
          </a:prstGeom>
          <a:noFill/>
        </p:spPr>
        <p:txBody>
          <a:bodyPr wrap="none" lIns="91440" tIns="45720" rIns="91440" bIns="45720">
            <a:spAutoFit/>
          </a:bodyPr>
          <a:lstStyle/>
          <a:p>
            <a:pPr algn="ctr"/>
            <a:r>
              <a:rPr lang="es-ES" sz="2800" b="0" cap="none" spc="0" dirty="0">
                <a:ln w="10160">
                  <a:solidFill>
                    <a:schemeClr val="accent1"/>
                  </a:solidFill>
                  <a:prstDash val="solid"/>
                </a:ln>
                <a:solidFill>
                  <a:srgbClr val="FFFFFF"/>
                </a:solidFill>
                <a:effectLst>
                  <a:outerShdw blurRad="38100" dist="32000" dir="5400000" algn="tl">
                    <a:srgbClr val="000000">
                      <a:alpha val="30000"/>
                    </a:srgbClr>
                  </a:outerShdw>
                </a:effectLst>
              </a:rPr>
              <a:t>ANÁLISIS BALANCE SOCIAL</a:t>
            </a:r>
          </a:p>
        </p:txBody>
      </p:sp>
    </p:spTree>
    <p:extLst>
      <p:ext uri="{BB962C8B-B14F-4D97-AF65-F5344CB8AC3E}">
        <p14:creationId xmlns:p14="http://schemas.microsoft.com/office/powerpoint/2010/main" val="2471524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068946179"/>
              </p:ext>
            </p:extLst>
          </p:nvPr>
        </p:nvGraphicFramePr>
        <p:xfrm>
          <a:off x="1979712" y="1268760"/>
          <a:ext cx="6081221" cy="4013493"/>
        </p:xfrm>
        <a:graphic>
          <a:graphicData uri="http://schemas.openxmlformats.org/drawingml/2006/table">
            <a:tbl>
              <a:tblPr firstRow="1" firstCol="1" bandRow="1">
                <a:tableStyleId>{5C22544A-7EE6-4342-B048-85BDC9FD1C3A}</a:tableStyleId>
              </a:tblPr>
              <a:tblGrid>
                <a:gridCol w="1144077">
                  <a:extLst>
                    <a:ext uri="{9D8B030D-6E8A-4147-A177-3AD203B41FA5}">
                      <a16:colId xmlns:a16="http://schemas.microsoft.com/office/drawing/2014/main" xmlns="" val="20000"/>
                    </a:ext>
                  </a:extLst>
                </a:gridCol>
                <a:gridCol w="4937144">
                  <a:extLst>
                    <a:ext uri="{9D8B030D-6E8A-4147-A177-3AD203B41FA5}">
                      <a16:colId xmlns:a16="http://schemas.microsoft.com/office/drawing/2014/main" xmlns="" val="20001"/>
                    </a:ext>
                  </a:extLst>
                </a:gridCol>
              </a:tblGrid>
              <a:tr h="209563">
                <a:tc>
                  <a:txBody>
                    <a:bodyPr/>
                    <a:lstStyle/>
                    <a:p>
                      <a:pPr algn="ctr">
                        <a:lnSpc>
                          <a:spcPct val="107000"/>
                        </a:lnSpc>
                        <a:spcAft>
                          <a:spcPts val="0"/>
                        </a:spcAft>
                      </a:pPr>
                      <a:r>
                        <a:rPr lang="es-ES" sz="1200" dirty="0">
                          <a:effectLst/>
                        </a:rPr>
                        <a:t>Principios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Hallazgos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3048479">
                <a:tc>
                  <a:txBody>
                    <a:bodyPr/>
                    <a:lstStyle/>
                    <a:p>
                      <a:pPr>
                        <a:lnSpc>
                          <a:spcPct val="107000"/>
                        </a:lnSpc>
                        <a:spcAft>
                          <a:spcPts val="0"/>
                        </a:spcAft>
                      </a:pPr>
                      <a:r>
                        <a:rPr lang="es-EC" sz="1200">
                          <a:effectLst/>
                        </a:rPr>
                        <a:t>Control democrático de los miembros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100" dirty="0">
                          <a:effectLst/>
                        </a:rPr>
                        <a:t>En cuanto a la participación se puede apreciar </a:t>
                      </a:r>
                      <a:r>
                        <a:rPr lang="es-ES" sz="1100" b="1" dirty="0">
                          <a:effectLst/>
                        </a:rPr>
                        <a:t>un incremento </a:t>
                      </a:r>
                      <a:r>
                        <a:rPr lang="es-ES" sz="1100" dirty="0">
                          <a:effectLst/>
                        </a:rPr>
                        <a:t>del año 2016 respecto al 2015 de la misma manera del año 2017 al 2016, lo que indica la acogida por parte de los socios para ser parte de estos eventos que permiten apoyar a la cooperativa en su gestión.</a:t>
                      </a:r>
                    </a:p>
                    <a:p>
                      <a:pPr>
                        <a:lnSpc>
                          <a:spcPct val="107000"/>
                        </a:lnSpc>
                        <a:spcAft>
                          <a:spcPts val="0"/>
                        </a:spcAft>
                      </a:pPr>
                      <a:r>
                        <a:rPr lang="es-ES" sz="1100" dirty="0">
                          <a:effectLst/>
                        </a:rPr>
                        <a:t>Adicionalmente se puede evidenciar que  existen personas desde los </a:t>
                      </a:r>
                      <a:r>
                        <a:rPr lang="es-ES" sz="1100" b="1" dirty="0">
                          <a:effectLst/>
                        </a:rPr>
                        <a:t>45 a 61  </a:t>
                      </a:r>
                      <a:r>
                        <a:rPr lang="es-ES" sz="1100" dirty="0">
                          <a:effectLst/>
                        </a:rPr>
                        <a:t>que se encuentran ocupando los cargos del Consejo de Administración y Vigilancia.</a:t>
                      </a:r>
                    </a:p>
                    <a:p>
                      <a:pPr algn="just">
                        <a:lnSpc>
                          <a:spcPct val="150000"/>
                        </a:lnSpc>
                        <a:spcAft>
                          <a:spcPts val="0"/>
                        </a:spcAft>
                      </a:pPr>
                      <a:r>
                        <a:rPr lang="es-ES" sz="1100" dirty="0">
                          <a:effectLst/>
                        </a:rPr>
                        <a:t>En lo que respecta al canal de comunicación para dar a conocer la participación de una asamblea no se aplicado más que la propaganda callejera, esto se contrarresta con lo indicado por el socio al manifestar que no existe un oportuna comunicación para estos eventos.</a:t>
                      </a:r>
                    </a:p>
                    <a:p>
                      <a:pPr>
                        <a:lnSpc>
                          <a:spcPct val="107000"/>
                        </a:lnSpc>
                        <a:spcAft>
                          <a:spcPts val="0"/>
                        </a:spcAft>
                      </a:pPr>
                      <a:r>
                        <a:rPr lang="es-ES" sz="1100" dirty="0">
                          <a:effectLst/>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755451">
                <a:tc>
                  <a:txBody>
                    <a:bodyPr/>
                    <a:lstStyle/>
                    <a:p>
                      <a:pPr>
                        <a:lnSpc>
                          <a:spcPct val="107000"/>
                        </a:lnSpc>
                        <a:spcAft>
                          <a:spcPts val="0"/>
                        </a:spcAft>
                      </a:pPr>
                      <a:r>
                        <a:rPr lang="es-ES" sz="1100">
                          <a:effectLst/>
                        </a:rPr>
                        <a:t>participación económica de los miembros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100" dirty="0">
                          <a:effectLst/>
                        </a:rPr>
                        <a:t>El escenario no es satisfactorio puesto que se ha tenido un decrecimiento respecto al año 2015, en las diferentes cuentas del capital.</a:t>
                      </a:r>
                    </a:p>
                    <a:p>
                      <a:pPr>
                        <a:lnSpc>
                          <a:spcPct val="107000"/>
                        </a:lnSpc>
                        <a:spcAft>
                          <a:spcPts val="0"/>
                        </a:spcAft>
                      </a:pPr>
                      <a:r>
                        <a:rPr lang="es-ES" sz="1100" dirty="0">
                          <a:effectLst/>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bl>
          </a:graphicData>
        </a:graphic>
      </p:graphicFrame>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51" y="0"/>
            <a:ext cx="3567807"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4055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962941262"/>
              </p:ext>
            </p:extLst>
          </p:nvPr>
        </p:nvGraphicFramePr>
        <p:xfrm>
          <a:off x="1043608" y="1059932"/>
          <a:ext cx="7477489" cy="4528506"/>
        </p:xfrm>
        <a:graphic>
          <a:graphicData uri="http://schemas.openxmlformats.org/drawingml/2006/table">
            <a:tbl>
              <a:tblPr firstRow="1" firstCol="1" bandRow="1">
                <a:tableStyleId>{5C22544A-7EE6-4342-B048-85BDC9FD1C3A}</a:tableStyleId>
              </a:tblPr>
              <a:tblGrid>
                <a:gridCol w="1406760">
                  <a:extLst>
                    <a:ext uri="{9D8B030D-6E8A-4147-A177-3AD203B41FA5}">
                      <a16:colId xmlns:a16="http://schemas.microsoft.com/office/drawing/2014/main" xmlns="" val="20000"/>
                    </a:ext>
                  </a:extLst>
                </a:gridCol>
                <a:gridCol w="6070729">
                  <a:extLst>
                    <a:ext uri="{9D8B030D-6E8A-4147-A177-3AD203B41FA5}">
                      <a16:colId xmlns:a16="http://schemas.microsoft.com/office/drawing/2014/main" xmlns="" val="20001"/>
                    </a:ext>
                  </a:extLst>
                </a:gridCol>
              </a:tblGrid>
              <a:tr h="176845">
                <a:tc>
                  <a:txBody>
                    <a:bodyPr/>
                    <a:lstStyle/>
                    <a:p>
                      <a:pPr algn="ctr">
                        <a:lnSpc>
                          <a:spcPct val="107000"/>
                        </a:lnSpc>
                        <a:spcAft>
                          <a:spcPts val="0"/>
                        </a:spcAft>
                      </a:pPr>
                      <a:r>
                        <a:rPr lang="es-ES" sz="1100" dirty="0">
                          <a:effectLst/>
                        </a:rPr>
                        <a:t>Principios</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70" marR="61970" marT="0" marB="0"/>
                </a:tc>
                <a:tc>
                  <a:txBody>
                    <a:bodyPr/>
                    <a:lstStyle/>
                    <a:p>
                      <a:pPr algn="ctr">
                        <a:lnSpc>
                          <a:spcPct val="107000"/>
                        </a:lnSpc>
                        <a:spcAft>
                          <a:spcPts val="0"/>
                        </a:spcAft>
                      </a:pPr>
                      <a:r>
                        <a:rPr lang="es-ES" sz="1100">
                          <a:effectLst/>
                        </a:rPr>
                        <a:t>Hallazgos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1970" marR="61970" marT="0" marB="0"/>
                </a:tc>
                <a:extLst>
                  <a:ext uri="{0D108BD9-81ED-4DB2-BD59-A6C34878D82A}">
                    <a16:rowId xmlns:a16="http://schemas.microsoft.com/office/drawing/2014/main" xmlns="" val="10000"/>
                  </a:ext>
                </a:extLst>
              </a:tr>
              <a:tr h="2661572">
                <a:tc>
                  <a:txBody>
                    <a:bodyPr/>
                    <a:lstStyle/>
                    <a:p>
                      <a:pPr>
                        <a:lnSpc>
                          <a:spcPct val="107000"/>
                        </a:lnSpc>
                        <a:spcAft>
                          <a:spcPts val="0"/>
                        </a:spcAft>
                      </a:pPr>
                      <a:r>
                        <a:rPr lang="es-ES" sz="1000">
                          <a:effectLst/>
                        </a:rPr>
                        <a:t>Autonomía e Independencia</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1970" marR="61970" marT="0" marB="0"/>
                </a:tc>
                <a:tc>
                  <a:txBody>
                    <a:bodyPr/>
                    <a:lstStyle/>
                    <a:p>
                      <a:pPr algn="just">
                        <a:lnSpc>
                          <a:spcPct val="150000"/>
                        </a:lnSpc>
                        <a:spcAft>
                          <a:spcPts val="0"/>
                        </a:spcAft>
                      </a:pPr>
                      <a:r>
                        <a:rPr lang="es-ES" sz="1000" dirty="0">
                          <a:effectLst/>
                        </a:rPr>
                        <a:t>En el caso del año 2017 las aportaciones integradas mejoraron notablemente respecto a los años anteriores, los </a:t>
                      </a:r>
                      <a:r>
                        <a:rPr lang="es-ES" sz="1000" b="1" dirty="0">
                          <a:effectLst/>
                        </a:rPr>
                        <a:t>activos se mantuvieron en los dos últimos años</a:t>
                      </a:r>
                      <a:r>
                        <a:rPr lang="es-ES" sz="1000" dirty="0">
                          <a:effectLst/>
                        </a:rPr>
                        <a:t>, el escenario fue atractivo en la cuenta de otros depósitos puesto que mejoró notablemente en el periodo de análisis. </a:t>
                      </a:r>
                    </a:p>
                    <a:p>
                      <a:pPr marL="450215" indent="-450215" algn="just">
                        <a:lnSpc>
                          <a:spcPct val="150000"/>
                        </a:lnSpc>
                        <a:spcAft>
                          <a:spcPts val="0"/>
                        </a:spcAft>
                      </a:pPr>
                      <a:r>
                        <a:rPr lang="es-ES" sz="1000" dirty="0">
                          <a:effectLst/>
                        </a:rPr>
                        <a:t>Se puede apreciar en la cuenta de activos de la Cooperativa Ahorro y Crédito</a:t>
                      </a:r>
                    </a:p>
                    <a:p>
                      <a:pPr algn="just">
                        <a:lnSpc>
                          <a:spcPct val="150000"/>
                        </a:lnSpc>
                        <a:spcAft>
                          <a:spcPts val="0"/>
                        </a:spcAft>
                      </a:pPr>
                      <a:r>
                        <a:rPr lang="es-ES" sz="1000" dirty="0">
                          <a:effectLst/>
                        </a:rPr>
                        <a:t>Juan de Salinas la cartera de créditos tiene el peso más representativo, al comparar esta los valores crecen del año 2015 al 2016 a penas en el 2,6%, sin embargo para el año 2017 su crecimiento es de 21%, por lo que la colocación de créditos es favorable y el escenario es visionario para los siguientes años cumpliendo con este principio.</a:t>
                      </a:r>
                    </a:p>
                    <a:p>
                      <a:pPr indent="449580">
                        <a:lnSpc>
                          <a:spcPct val="107000"/>
                        </a:lnSpc>
                        <a:spcAft>
                          <a:spcPts val="0"/>
                        </a:spcAft>
                      </a:pPr>
                      <a:r>
                        <a:rPr lang="es-ES" sz="1000" dirty="0">
                          <a:effectLst/>
                        </a:rPr>
                        <a:t> </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70" marR="61970" marT="0" marB="0"/>
                </a:tc>
                <a:extLst>
                  <a:ext uri="{0D108BD9-81ED-4DB2-BD59-A6C34878D82A}">
                    <a16:rowId xmlns:a16="http://schemas.microsoft.com/office/drawing/2014/main" xmlns="" val="10001"/>
                  </a:ext>
                </a:extLst>
              </a:tr>
              <a:tr h="1687546">
                <a:tc>
                  <a:txBody>
                    <a:bodyPr/>
                    <a:lstStyle/>
                    <a:p>
                      <a:pPr>
                        <a:lnSpc>
                          <a:spcPct val="107000"/>
                        </a:lnSpc>
                        <a:spcAft>
                          <a:spcPts val="0"/>
                        </a:spcAft>
                      </a:pPr>
                      <a:r>
                        <a:rPr lang="es-ES" sz="1000">
                          <a:effectLst/>
                        </a:rPr>
                        <a:t>Educación, Capacitación y Comunicación</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1970" marR="61970" marT="0" marB="0"/>
                </a:tc>
                <a:tc>
                  <a:txBody>
                    <a:bodyPr/>
                    <a:lstStyle/>
                    <a:p>
                      <a:pPr>
                        <a:lnSpc>
                          <a:spcPct val="107000"/>
                        </a:lnSpc>
                        <a:spcAft>
                          <a:spcPts val="0"/>
                        </a:spcAft>
                      </a:pPr>
                      <a:r>
                        <a:rPr lang="es-ES" sz="1000" dirty="0">
                          <a:effectLst/>
                        </a:rPr>
                        <a:t> </a:t>
                      </a:r>
                    </a:p>
                    <a:p>
                      <a:pPr algn="just">
                        <a:lnSpc>
                          <a:spcPct val="150000"/>
                        </a:lnSpc>
                        <a:spcAft>
                          <a:spcPts val="0"/>
                        </a:spcAft>
                      </a:pPr>
                      <a:r>
                        <a:rPr lang="es-ES" sz="1000" dirty="0">
                          <a:effectLst/>
                        </a:rPr>
                        <a:t>Se puede apreciar que el cumplimiento con este principio es </a:t>
                      </a:r>
                      <a:r>
                        <a:rPr lang="es-ES" sz="1000" b="1" dirty="0">
                          <a:effectLst/>
                        </a:rPr>
                        <a:t>muy bajo puesto </a:t>
                      </a:r>
                      <a:r>
                        <a:rPr lang="es-ES" sz="1000" dirty="0">
                          <a:effectLst/>
                        </a:rPr>
                        <a:t>que existen ciertos cargos en los que se ha promovido la educación y las capacitaciones, a pesar de que el monto del presupuesto asignado ha mejorado notablemente en el año 2017 respecto años anteriores, las capacitaciones se enfatizan en dirigentes y funcionarios únicamente.</a:t>
                      </a:r>
                    </a:p>
                    <a:p>
                      <a:pPr algn="just">
                        <a:lnSpc>
                          <a:spcPct val="150000"/>
                        </a:lnSpc>
                        <a:spcAft>
                          <a:spcPts val="0"/>
                        </a:spcAft>
                      </a:pPr>
                      <a:r>
                        <a:rPr lang="es-ES" sz="1000" dirty="0">
                          <a:effectLst/>
                        </a:rPr>
                        <a:t> </a:t>
                      </a:r>
                    </a:p>
                    <a:p>
                      <a:pPr>
                        <a:lnSpc>
                          <a:spcPct val="107000"/>
                        </a:lnSpc>
                        <a:spcAft>
                          <a:spcPts val="0"/>
                        </a:spcAft>
                      </a:pPr>
                      <a:r>
                        <a:rPr lang="es-ES" sz="1000" dirty="0">
                          <a:effectLst/>
                        </a:rPr>
                        <a:t> </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70" marR="61970" marT="0" marB="0"/>
                </a:tc>
                <a:extLst>
                  <a:ext uri="{0D108BD9-81ED-4DB2-BD59-A6C34878D82A}">
                    <a16:rowId xmlns:a16="http://schemas.microsoft.com/office/drawing/2014/main" xmlns="" val="10002"/>
                  </a:ext>
                </a:extLst>
              </a:tr>
            </a:tbl>
          </a:graphicData>
        </a:graphic>
      </p:graphicFrame>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218"/>
            <a:ext cx="3567807"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5985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614337049"/>
              </p:ext>
            </p:extLst>
          </p:nvPr>
        </p:nvGraphicFramePr>
        <p:xfrm>
          <a:off x="1259632" y="1268760"/>
          <a:ext cx="7488832" cy="3852991"/>
        </p:xfrm>
        <a:graphic>
          <a:graphicData uri="http://schemas.openxmlformats.org/drawingml/2006/table">
            <a:tbl>
              <a:tblPr firstRow="1" firstCol="1" bandRow="1">
                <a:tableStyleId>{5C22544A-7EE6-4342-B048-85BDC9FD1C3A}</a:tableStyleId>
              </a:tblPr>
              <a:tblGrid>
                <a:gridCol w="1408895">
                  <a:extLst>
                    <a:ext uri="{9D8B030D-6E8A-4147-A177-3AD203B41FA5}">
                      <a16:colId xmlns:a16="http://schemas.microsoft.com/office/drawing/2014/main" xmlns="" val="20000"/>
                    </a:ext>
                  </a:extLst>
                </a:gridCol>
                <a:gridCol w="6079937">
                  <a:extLst>
                    <a:ext uri="{9D8B030D-6E8A-4147-A177-3AD203B41FA5}">
                      <a16:colId xmlns:a16="http://schemas.microsoft.com/office/drawing/2014/main" xmlns="" val="20001"/>
                    </a:ext>
                  </a:extLst>
                </a:gridCol>
              </a:tblGrid>
              <a:tr h="283588">
                <a:tc>
                  <a:txBody>
                    <a:bodyPr/>
                    <a:lstStyle/>
                    <a:p>
                      <a:pPr algn="ctr">
                        <a:lnSpc>
                          <a:spcPct val="107000"/>
                        </a:lnSpc>
                        <a:spcAft>
                          <a:spcPts val="0"/>
                        </a:spcAft>
                      </a:pPr>
                      <a:r>
                        <a:rPr lang="es-ES" sz="1200" dirty="0">
                          <a:effectLst/>
                        </a:rPr>
                        <a:t>Principios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Hallazgos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1403504">
                <a:tc>
                  <a:txBody>
                    <a:bodyPr/>
                    <a:lstStyle/>
                    <a:p>
                      <a:pPr>
                        <a:spcAft>
                          <a:spcPts val="0"/>
                        </a:spcAft>
                      </a:pPr>
                      <a:r>
                        <a:rPr lang="es-EC" sz="1200">
                          <a:effectLst/>
                        </a:rPr>
                        <a:t>Cooperación entre cooperativas</a:t>
                      </a:r>
                      <a:endParaRPr lang="es-ES" sz="1200">
                        <a:effectLst/>
                      </a:endParaRPr>
                    </a:p>
                    <a:p>
                      <a:pPr>
                        <a:lnSpc>
                          <a:spcPct val="107000"/>
                        </a:lnSpc>
                        <a:spcAft>
                          <a:spcPts val="0"/>
                        </a:spcAft>
                      </a:pPr>
                      <a:r>
                        <a:rPr lang="es-ES"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100" dirty="0">
                          <a:effectLst/>
                        </a:rPr>
                        <a:t>La cooperación entre cooperativas es baja existen escasos acuerdos </a:t>
                      </a:r>
                      <a:r>
                        <a:rPr lang="es-ES" sz="1100" dirty="0" err="1">
                          <a:effectLst/>
                        </a:rPr>
                        <a:t>intercoperativos</a:t>
                      </a:r>
                      <a:r>
                        <a:rPr lang="es-ES" sz="1100" dirty="0">
                          <a:effectLst/>
                        </a:rPr>
                        <a:t> en el periodo de análisis, lo cual limita a que pueda a fortalecer el cooperativismo en el cantón.</a:t>
                      </a:r>
                    </a:p>
                    <a:p>
                      <a:pPr>
                        <a:lnSpc>
                          <a:spcPct val="107000"/>
                        </a:lnSpc>
                        <a:spcAft>
                          <a:spcPts val="0"/>
                        </a:spcAft>
                      </a:pPr>
                      <a:r>
                        <a:rPr lang="es-ES" sz="1100" dirty="0">
                          <a:effectLst/>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2165899">
                <a:tc>
                  <a:txBody>
                    <a:bodyPr/>
                    <a:lstStyle/>
                    <a:p>
                      <a:pPr>
                        <a:lnSpc>
                          <a:spcPct val="107000"/>
                        </a:lnSpc>
                        <a:spcAft>
                          <a:spcPts val="0"/>
                        </a:spcAft>
                      </a:pPr>
                      <a:r>
                        <a:rPr lang="es-ES" sz="1100">
                          <a:effectLst/>
                        </a:rPr>
                        <a:t>Compromiso con la comunidad</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100" dirty="0">
                          <a:effectLst/>
                        </a:rPr>
                        <a:t>Los resultados obtenidos de este principio son nulos ya que la cooperativa caso de estudio que perteneces al segmento de análisis </a:t>
                      </a:r>
                      <a:r>
                        <a:rPr lang="es-ES" sz="1100" b="1" dirty="0">
                          <a:effectLst/>
                        </a:rPr>
                        <a:t>no cumple con el compromiso de la comunidad, </a:t>
                      </a:r>
                      <a:r>
                        <a:rPr lang="es-ES" sz="1100" dirty="0">
                          <a:effectLst/>
                        </a:rPr>
                        <a:t>siendo que las acciones realizadas corresponden al empleo directo e indirecto que en el año 2017 no aporto con mejoras significativas.</a:t>
                      </a:r>
                    </a:p>
                    <a:p>
                      <a:pPr>
                        <a:lnSpc>
                          <a:spcPct val="107000"/>
                        </a:lnSpc>
                        <a:spcAft>
                          <a:spcPts val="0"/>
                        </a:spcAft>
                      </a:pPr>
                      <a:r>
                        <a:rPr lang="es-ES" sz="1100" dirty="0">
                          <a:effectLst/>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bl>
          </a:graphicData>
        </a:graphic>
      </p:graphicFrame>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37"/>
            <a:ext cx="3567807"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4509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045709582"/>
              </p:ext>
            </p:extLst>
          </p:nvPr>
        </p:nvGraphicFramePr>
        <p:xfrm>
          <a:off x="914400" y="1124744"/>
          <a:ext cx="8229600" cy="4498853"/>
        </p:xfrm>
        <a:graphic>
          <a:graphicData uri="http://schemas.openxmlformats.org/drawingml/2006/table">
            <a:tbl>
              <a:tblPr firstRow="1" firstCol="1" bandRow="1">
                <a:tableStyleId>{5C22544A-7EE6-4342-B048-85BDC9FD1C3A}</a:tableStyleId>
              </a:tblPr>
              <a:tblGrid>
                <a:gridCol w="4746833">
                  <a:extLst>
                    <a:ext uri="{9D8B030D-6E8A-4147-A177-3AD203B41FA5}">
                      <a16:colId xmlns:a16="http://schemas.microsoft.com/office/drawing/2014/main" xmlns="" val="20000"/>
                    </a:ext>
                  </a:extLst>
                </a:gridCol>
                <a:gridCol w="1140623">
                  <a:extLst>
                    <a:ext uri="{9D8B030D-6E8A-4147-A177-3AD203B41FA5}">
                      <a16:colId xmlns:a16="http://schemas.microsoft.com/office/drawing/2014/main" xmlns="" val="20001"/>
                    </a:ext>
                  </a:extLst>
                </a:gridCol>
                <a:gridCol w="1267358">
                  <a:extLst>
                    <a:ext uri="{9D8B030D-6E8A-4147-A177-3AD203B41FA5}">
                      <a16:colId xmlns:a16="http://schemas.microsoft.com/office/drawing/2014/main" xmlns="" val="20002"/>
                    </a:ext>
                  </a:extLst>
                </a:gridCol>
                <a:gridCol w="1074786">
                  <a:extLst>
                    <a:ext uri="{9D8B030D-6E8A-4147-A177-3AD203B41FA5}">
                      <a16:colId xmlns:a16="http://schemas.microsoft.com/office/drawing/2014/main" xmlns="" val="20003"/>
                    </a:ext>
                  </a:extLst>
                </a:gridCol>
              </a:tblGrid>
              <a:tr h="224547">
                <a:tc>
                  <a:txBody>
                    <a:bodyPr/>
                    <a:lstStyle/>
                    <a:p>
                      <a:pPr algn="ctr">
                        <a:lnSpc>
                          <a:spcPct val="115000"/>
                        </a:lnSpc>
                        <a:spcAft>
                          <a:spcPts val="0"/>
                        </a:spcAft>
                      </a:pPr>
                      <a:r>
                        <a:rPr lang="es-ES" sz="1200">
                          <a:effectLst/>
                        </a:rPr>
                        <a:t>INDICADOR</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effectLst/>
                        </a:rPr>
                        <a:t>2015</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effectLst/>
                        </a:rPr>
                        <a:t>2016</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effectLst/>
                        </a:rPr>
                        <a:t>2017</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0"/>
                  </a:ext>
                </a:extLst>
              </a:tr>
              <a:tr h="224547">
                <a:tc>
                  <a:txBody>
                    <a:bodyPr/>
                    <a:lstStyle/>
                    <a:p>
                      <a:pPr>
                        <a:lnSpc>
                          <a:spcPct val="115000"/>
                        </a:lnSpc>
                        <a:spcAft>
                          <a:spcPts val="0"/>
                        </a:spcAft>
                      </a:pPr>
                      <a:r>
                        <a:rPr lang="es-ES" sz="1200">
                          <a:effectLst/>
                        </a:rPr>
                        <a:t>CAPITAL</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pPr>
                      <a:endParaRPr lang="es-ES"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pPr>
                      <a:endParaRPr lang="es-ES"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pPr>
                      <a:endParaRPr lang="es-ES" sz="1100">
                        <a:effectLst/>
                        <a:latin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1"/>
                  </a:ext>
                </a:extLst>
              </a:tr>
              <a:tr h="457007">
                <a:tc>
                  <a:txBody>
                    <a:bodyPr/>
                    <a:lstStyle/>
                    <a:p>
                      <a:pPr>
                        <a:lnSpc>
                          <a:spcPct val="115000"/>
                        </a:lnSpc>
                        <a:spcAft>
                          <a:spcPts val="0"/>
                        </a:spcAft>
                      </a:pPr>
                      <a:r>
                        <a:rPr lang="es-ES" sz="1200" dirty="0">
                          <a:effectLst/>
                        </a:rPr>
                        <a:t>Solvencia: (Patrimonio Técnico constituido) / (Activos y contingentes ponderados por riesgo)</a:t>
                      </a:r>
                      <a:endParaRPr lang="es-ES"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effectLst/>
                        </a:rPr>
                        <a:t>16,29%</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effectLst/>
                        </a:rPr>
                        <a:t>14,05%</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effectLst/>
                        </a:rPr>
                        <a:t>11,92%</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2"/>
                  </a:ext>
                </a:extLst>
              </a:tr>
              <a:tr h="224547">
                <a:tc>
                  <a:txBody>
                    <a:bodyPr/>
                    <a:lstStyle/>
                    <a:p>
                      <a:pPr>
                        <a:lnSpc>
                          <a:spcPct val="115000"/>
                        </a:lnSpc>
                        <a:spcAft>
                          <a:spcPts val="0"/>
                        </a:spcAft>
                      </a:pPr>
                      <a:r>
                        <a:rPr lang="es-ES" sz="1200">
                          <a:effectLst/>
                        </a:rPr>
                        <a:t>CALIDAD DE ACTIVOS</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pPr>
                      <a:endParaRPr lang="es-ES"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pPr>
                      <a:endParaRPr lang="es-ES"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pPr>
                      <a:endParaRPr lang="es-ES" sz="1100">
                        <a:effectLst/>
                        <a:latin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3"/>
                  </a:ext>
                </a:extLst>
              </a:tr>
              <a:tr h="224547">
                <a:tc>
                  <a:txBody>
                    <a:bodyPr/>
                    <a:lstStyle/>
                    <a:p>
                      <a:pPr>
                        <a:lnSpc>
                          <a:spcPct val="115000"/>
                        </a:lnSpc>
                        <a:spcAft>
                          <a:spcPts val="0"/>
                        </a:spcAft>
                      </a:pPr>
                      <a:r>
                        <a:rPr lang="es-ES" sz="1200">
                          <a:effectLst/>
                        </a:rPr>
                        <a:t>Morosidad Bruta Total</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effectLst/>
                        </a:rPr>
                        <a:t>8,16%</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effectLst/>
                        </a:rPr>
                        <a:t>9,81%</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effectLst/>
                        </a:rPr>
                        <a:t>6,59%</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4"/>
                  </a:ext>
                </a:extLst>
              </a:tr>
              <a:tr h="224547">
                <a:tc>
                  <a:txBody>
                    <a:bodyPr/>
                    <a:lstStyle/>
                    <a:p>
                      <a:pPr>
                        <a:lnSpc>
                          <a:spcPct val="115000"/>
                        </a:lnSpc>
                        <a:spcAft>
                          <a:spcPts val="0"/>
                        </a:spcAft>
                      </a:pPr>
                      <a:r>
                        <a:rPr lang="es-ES" sz="1200">
                          <a:effectLst/>
                        </a:rPr>
                        <a:t>Morosidad Cartera Consumo</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effectLst/>
                        </a:rPr>
                        <a:t>10,24%</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effectLst/>
                        </a:rPr>
                        <a:t>17,19%</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effectLst/>
                        </a:rPr>
                        <a:t>13,41%</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5"/>
                  </a:ext>
                </a:extLst>
              </a:tr>
              <a:tr h="224547">
                <a:tc>
                  <a:txBody>
                    <a:bodyPr/>
                    <a:lstStyle/>
                    <a:p>
                      <a:pPr>
                        <a:lnSpc>
                          <a:spcPct val="115000"/>
                        </a:lnSpc>
                        <a:spcAft>
                          <a:spcPts val="0"/>
                        </a:spcAft>
                      </a:pPr>
                      <a:r>
                        <a:rPr lang="es-ES" sz="1200">
                          <a:effectLst/>
                        </a:rPr>
                        <a:t>Morosidad Cartera Microcrédito</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effectLst/>
                        </a:rPr>
                        <a:t>7,78%</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effectLst/>
                        </a:rPr>
                        <a:t>5,05%</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effectLst/>
                        </a:rPr>
                        <a:t>5,45%</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6"/>
                  </a:ext>
                </a:extLst>
              </a:tr>
              <a:tr h="224547">
                <a:tc>
                  <a:txBody>
                    <a:bodyPr/>
                    <a:lstStyle/>
                    <a:p>
                      <a:pPr>
                        <a:lnSpc>
                          <a:spcPct val="115000"/>
                        </a:lnSpc>
                        <a:spcAft>
                          <a:spcPts val="0"/>
                        </a:spcAft>
                      </a:pPr>
                      <a:r>
                        <a:rPr lang="es-ES" sz="1200">
                          <a:effectLst/>
                        </a:rPr>
                        <a:t>Morosidad Cartera Vivienda</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effectLst/>
                        </a:rPr>
                        <a:t>0,00%</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effectLst/>
                        </a:rPr>
                        <a:t>12,90%</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effectLst/>
                        </a:rPr>
                        <a:t>0,00%</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7"/>
                  </a:ext>
                </a:extLst>
              </a:tr>
              <a:tr h="224547">
                <a:tc>
                  <a:txBody>
                    <a:bodyPr/>
                    <a:lstStyle/>
                    <a:p>
                      <a:pPr>
                        <a:lnSpc>
                          <a:spcPct val="115000"/>
                        </a:lnSpc>
                        <a:spcAft>
                          <a:spcPts val="0"/>
                        </a:spcAft>
                      </a:pPr>
                      <a:r>
                        <a:rPr lang="es-ES" sz="1200">
                          <a:effectLst/>
                        </a:rPr>
                        <a:t>Provisiones / Cartera de Crédito Improductiva</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effectLst/>
                        </a:rPr>
                        <a:t>32,17%</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effectLst/>
                        </a:rPr>
                        <a:t>17,90%</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effectLst/>
                        </a:rPr>
                        <a:t>31,81%</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8"/>
                  </a:ext>
                </a:extLst>
              </a:tr>
              <a:tr h="224547">
                <a:tc>
                  <a:txBody>
                    <a:bodyPr/>
                    <a:lstStyle/>
                    <a:p>
                      <a:pPr>
                        <a:lnSpc>
                          <a:spcPct val="115000"/>
                        </a:lnSpc>
                        <a:spcAft>
                          <a:spcPts val="0"/>
                        </a:spcAft>
                      </a:pPr>
                      <a:r>
                        <a:rPr lang="es-ES" sz="1200">
                          <a:effectLst/>
                        </a:rPr>
                        <a:t>MANEJO ADMINISTRATIVO</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pPr>
                      <a:endParaRPr lang="es-ES"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pPr>
                      <a:endParaRPr lang="es-ES"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pPr>
                      <a:endParaRPr lang="es-ES" sz="1100">
                        <a:effectLst/>
                        <a:latin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9"/>
                  </a:ext>
                </a:extLst>
              </a:tr>
              <a:tr h="224547">
                <a:tc>
                  <a:txBody>
                    <a:bodyPr/>
                    <a:lstStyle/>
                    <a:p>
                      <a:pPr>
                        <a:lnSpc>
                          <a:spcPct val="115000"/>
                        </a:lnSpc>
                        <a:spcAft>
                          <a:spcPts val="0"/>
                        </a:spcAft>
                      </a:pPr>
                      <a:r>
                        <a:rPr lang="es-ES" sz="1200">
                          <a:effectLst/>
                        </a:rPr>
                        <a:t>Activos Productivos / Pasivos con Costo</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effectLst/>
                        </a:rPr>
                        <a:t>68,83%</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effectLst/>
                        </a:rPr>
                        <a:t>77,84%</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effectLst/>
                        </a:rPr>
                        <a:t>88,20%</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10"/>
                  </a:ext>
                </a:extLst>
              </a:tr>
              <a:tr h="224547">
                <a:tc>
                  <a:txBody>
                    <a:bodyPr/>
                    <a:lstStyle/>
                    <a:p>
                      <a:pPr>
                        <a:lnSpc>
                          <a:spcPct val="115000"/>
                        </a:lnSpc>
                        <a:spcAft>
                          <a:spcPts val="0"/>
                        </a:spcAft>
                      </a:pPr>
                      <a:r>
                        <a:rPr lang="es-ES" sz="1200">
                          <a:effectLst/>
                        </a:rPr>
                        <a:t>GRADO DE ABSORCIÓN - Gastos operacionales / margen financiero</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effectLst/>
                        </a:rPr>
                        <a:t>298,57%</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effectLst/>
                        </a:rPr>
                        <a:t>219,34%</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effectLst/>
                        </a:rPr>
                        <a:t>1138,05%</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11"/>
                  </a:ext>
                </a:extLst>
              </a:tr>
              <a:tr h="224547">
                <a:tc>
                  <a:txBody>
                    <a:bodyPr/>
                    <a:lstStyle/>
                    <a:p>
                      <a:pPr>
                        <a:lnSpc>
                          <a:spcPct val="115000"/>
                        </a:lnSpc>
                        <a:spcAft>
                          <a:spcPts val="0"/>
                        </a:spcAft>
                      </a:pPr>
                      <a:r>
                        <a:rPr lang="es-ES" sz="1200">
                          <a:effectLst/>
                        </a:rPr>
                        <a:t>Gastos de personal / Activo total promedio</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effectLst/>
                        </a:rPr>
                        <a:t>5,13%</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effectLst/>
                        </a:rPr>
                        <a:t>3,74%</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effectLst/>
                        </a:rPr>
                        <a:t>4,59%</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12"/>
                  </a:ext>
                </a:extLst>
              </a:tr>
              <a:tr h="224547">
                <a:tc>
                  <a:txBody>
                    <a:bodyPr/>
                    <a:lstStyle/>
                    <a:p>
                      <a:pPr>
                        <a:lnSpc>
                          <a:spcPct val="115000"/>
                        </a:lnSpc>
                        <a:spcAft>
                          <a:spcPts val="0"/>
                        </a:spcAft>
                      </a:pPr>
                      <a:r>
                        <a:rPr lang="es-ES" sz="1200">
                          <a:effectLst/>
                        </a:rPr>
                        <a:t>Gastos Operativos / Activo total promedio</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effectLst/>
                        </a:rPr>
                        <a:t>11,39%</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effectLst/>
                        </a:rPr>
                        <a:t>7,39%</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effectLst/>
                        </a:rPr>
                        <a:t>8,24%</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13"/>
                  </a:ext>
                </a:extLst>
              </a:tr>
              <a:tr h="224547">
                <a:tc>
                  <a:txBody>
                    <a:bodyPr/>
                    <a:lstStyle/>
                    <a:p>
                      <a:pPr>
                        <a:lnSpc>
                          <a:spcPct val="115000"/>
                        </a:lnSpc>
                        <a:spcAft>
                          <a:spcPts val="0"/>
                        </a:spcAft>
                      </a:pPr>
                      <a:r>
                        <a:rPr lang="es-ES" sz="1200">
                          <a:effectLst/>
                        </a:rPr>
                        <a:t>RENTABILIDAD</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pPr>
                      <a:endParaRPr lang="es-ES"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pPr>
                      <a:endParaRPr lang="es-ES"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pPr>
                      <a:endParaRPr lang="es-ES" sz="1100">
                        <a:effectLst/>
                        <a:latin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14"/>
                  </a:ext>
                </a:extLst>
              </a:tr>
              <a:tr h="224547">
                <a:tc>
                  <a:txBody>
                    <a:bodyPr/>
                    <a:lstStyle/>
                    <a:p>
                      <a:pPr>
                        <a:lnSpc>
                          <a:spcPct val="115000"/>
                        </a:lnSpc>
                        <a:spcAft>
                          <a:spcPts val="0"/>
                        </a:spcAft>
                      </a:pPr>
                      <a:r>
                        <a:rPr lang="es-ES" sz="1200">
                          <a:effectLst/>
                        </a:rPr>
                        <a:t>Rendimiento Operativo sobre Activo - ROA</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effectLst/>
                        </a:rPr>
                        <a:t>0,04%</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effectLst/>
                        </a:rPr>
                        <a:t>0,02%</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effectLst/>
                        </a:rPr>
                        <a:t>0,04%</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15"/>
                  </a:ext>
                </a:extLst>
              </a:tr>
              <a:tr h="224547">
                <a:tc>
                  <a:txBody>
                    <a:bodyPr/>
                    <a:lstStyle/>
                    <a:p>
                      <a:pPr>
                        <a:lnSpc>
                          <a:spcPct val="115000"/>
                        </a:lnSpc>
                        <a:spcAft>
                          <a:spcPts val="0"/>
                        </a:spcAft>
                      </a:pPr>
                      <a:r>
                        <a:rPr lang="es-ES" sz="1200">
                          <a:effectLst/>
                        </a:rPr>
                        <a:t>Rendimiento sobre Patrimonio – ROE</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effectLst/>
                        </a:rPr>
                        <a:t>0,31%</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effectLst/>
                        </a:rPr>
                        <a:t>0,15%</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effectLst/>
                        </a:rPr>
                        <a:t>0,35%</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16"/>
                  </a:ext>
                </a:extLst>
              </a:tr>
              <a:tr h="224547">
                <a:tc>
                  <a:txBody>
                    <a:bodyPr/>
                    <a:lstStyle/>
                    <a:p>
                      <a:pPr>
                        <a:lnSpc>
                          <a:spcPct val="115000"/>
                        </a:lnSpc>
                        <a:spcAft>
                          <a:spcPts val="0"/>
                        </a:spcAft>
                      </a:pPr>
                      <a:r>
                        <a:rPr lang="es-ES" sz="1200">
                          <a:effectLst/>
                        </a:rPr>
                        <a:t>LIQUIDEZ</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pPr>
                      <a:endParaRPr lang="es-ES"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pPr>
                      <a:endParaRPr lang="es-ES"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pPr>
                      <a:endParaRPr lang="es-ES" sz="1100">
                        <a:effectLst/>
                        <a:latin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17"/>
                  </a:ext>
                </a:extLst>
              </a:tr>
              <a:tr h="224547">
                <a:tc>
                  <a:txBody>
                    <a:bodyPr/>
                    <a:lstStyle/>
                    <a:p>
                      <a:pPr>
                        <a:lnSpc>
                          <a:spcPct val="115000"/>
                        </a:lnSpc>
                        <a:spcAft>
                          <a:spcPts val="0"/>
                        </a:spcAft>
                      </a:pPr>
                      <a:r>
                        <a:rPr lang="es-ES" sz="1200">
                          <a:effectLst/>
                        </a:rPr>
                        <a:t>Fondos Disponibles / Total Depósitos a Corto Plazo</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effectLst/>
                        </a:rPr>
                        <a:t>14,07%</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effectLst/>
                        </a:rPr>
                        <a:t>9,25%</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dirty="0">
                          <a:effectLst/>
                        </a:rPr>
                        <a:t>19,93%</a:t>
                      </a:r>
                      <a:endParaRPr lang="es-ES"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18"/>
                  </a:ext>
                </a:extLst>
              </a:tr>
            </a:tbl>
          </a:graphicData>
        </a:graphic>
      </p:graphicFrame>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37"/>
            <a:ext cx="3567807"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5618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5827615" y="260648"/>
            <a:ext cx="1946046" cy="954107"/>
          </a:xfrm>
          <a:prstGeom prst="rect">
            <a:avLst/>
          </a:prstGeom>
          <a:noFill/>
        </p:spPr>
        <p:txBody>
          <a:bodyPr wrap="none" lIns="91440" tIns="45720" rIns="91440" bIns="45720">
            <a:spAutoFit/>
          </a:bodyPr>
          <a:lstStyle/>
          <a:p>
            <a:pPr algn="ctr"/>
            <a:r>
              <a:rPr lang="es-ES" sz="2800" b="1" cap="all" dirty="0"/>
              <a:t>PROPUESTA</a:t>
            </a:r>
          </a:p>
          <a:p>
            <a:pPr algn="ctr"/>
            <a:endParaRPr lang="es-ES" sz="28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9" y="-14317"/>
            <a:ext cx="3567807"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magen 8"/>
          <p:cNvPicPr>
            <a:picLocks noChangeAspect="1"/>
          </p:cNvPicPr>
          <p:nvPr/>
        </p:nvPicPr>
        <p:blipFill rotWithShape="1">
          <a:blip r:embed="rId3"/>
          <a:srcRect l="23989" t="23422" r="23435" b="50000"/>
          <a:stretch/>
        </p:blipFill>
        <p:spPr>
          <a:xfrm>
            <a:off x="1331640" y="1916832"/>
            <a:ext cx="7600844" cy="2160240"/>
          </a:xfrm>
          <a:prstGeom prst="rect">
            <a:avLst/>
          </a:prstGeom>
        </p:spPr>
      </p:pic>
    </p:spTree>
    <p:extLst>
      <p:ext uri="{BB962C8B-B14F-4D97-AF65-F5344CB8AC3E}">
        <p14:creationId xmlns:p14="http://schemas.microsoft.com/office/powerpoint/2010/main" val="426103885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1221" t="29329" r="20668" b="20469"/>
          <a:stretch/>
        </p:blipFill>
        <p:spPr>
          <a:xfrm>
            <a:off x="0" y="1058833"/>
            <a:ext cx="9144000" cy="4441370"/>
          </a:xfrm>
          <a:prstGeom prst="rect">
            <a:avLst/>
          </a:prstGeom>
          <a:ln>
            <a:noFill/>
          </a:ln>
          <a:effectLst>
            <a:outerShdw blurRad="292100" dist="139700" dir="2700000" algn="tl" rotWithShape="0">
              <a:srgbClr val="333333">
                <a:alpha val="65000"/>
              </a:srgbClr>
            </a:outerShdw>
          </a:effec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9" y="-14317"/>
            <a:ext cx="3567807"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6500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20668" t="29328" r="20668" b="14564"/>
          <a:stretch/>
        </p:blipFill>
        <p:spPr>
          <a:xfrm>
            <a:off x="302052" y="1052735"/>
            <a:ext cx="8446412" cy="4541939"/>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9" y="-14317"/>
            <a:ext cx="3567807"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289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0668" t="30313" r="20668" b="38187"/>
          <a:stretch/>
        </p:blipFill>
        <p:spPr>
          <a:xfrm>
            <a:off x="179512" y="1556792"/>
            <a:ext cx="9064008" cy="2736304"/>
          </a:xfrm>
          <a:prstGeom prst="rect">
            <a:avLst/>
          </a:prstGeom>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396" y="116632"/>
            <a:ext cx="3567807"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518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211367635"/>
              </p:ext>
            </p:extLst>
          </p:nvPr>
        </p:nvGraphicFramePr>
        <p:xfrm>
          <a:off x="1187624" y="1700808"/>
          <a:ext cx="7776864"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1" descr="http://blogs.espe.edu.ec/wp-content/uploads/2013/07/Comunicado-2-1.jpg"/>
          <p:cNvPicPr>
            <a:picLocks noChangeAspect="1" noChangeArrowheads="1"/>
          </p:cNvPicPr>
          <p:nvPr/>
        </p:nvPicPr>
        <p:blipFill>
          <a:blip r:embed="rId7" cstate="print"/>
          <a:srcRect l="9164" t="34450" r="10048" b="25359"/>
          <a:stretch>
            <a:fillRect/>
          </a:stretch>
        </p:blipFill>
        <p:spPr bwMode="auto">
          <a:xfrm>
            <a:off x="0" y="0"/>
            <a:ext cx="3419872" cy="1052736"/>
          </a:xfrm>
          <a:prstGeom prst="rect">
            <a:avLst/>
          </a:prstGeom>
          <a:noFill/>
          <a:ln w="9525">
            <a:noFill/>
            <a:miter lim="800000"/>
            <a:headEnd/>
            <a:tailEnd/>
          </a:ln>
        </p:spPr>
      </p:pic>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1566429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971600" y="1700808"/>
                <a:ext cx="7992888" cy="2684453"/>
              </a:xfrm>
              <a:prstGeom prst="rect">
                <a:avLst/>
              </a:prstGeom>
            </p:spPr>
            <p:txBody>
              <a:bodyPr wrap="square">
                <a:spAutoFit/>
              </a:bodyPr>
              <a:lstStyle/>
              <a:p>
                <a:pPr marL="457200" algn="just">
                  <a:lnSpc>
                    <a:spcPct val="150000"/>
                  </a:lnSpc>
                  <a:spcAft>
                    <a:spcPts val="0"/>
                  </a:spcAft>
                </a:pPr>
                <a14:m>
                  <m:oMathPara xmlns:m="http://schemas.openxmlformats.org/officeDocument/2006/math">
                    <m:oMathParaPr>
                      <m:jc m:val="centerGroup"/>
                    </m:oMathParaPr>
                    <m:oMath xmlns:m="http://schemas.openxmlformats.org/officeDocument/2006/math">
                      <m:r>
                        <a:rPr lang="es-ES" sz="1100" i="1">
                          <a:latin typeface="Cambria Math" panose="02040503050406030204" pitchFamily="18" charset="0"/>
                          <a:ea typeface="Times New Roman" panose="02020603050405020304" pitchFamily="18" charset="0"/>
                          <a:cs typeface="Times New Roman" panose="02020603050405020304" pitchFamily="18" charset="0"/>
                        </a:rPr>
                        <m:t>𝑃𝑟</m:t>
                      </m:r>
                      <m:r>
                        <a:rPr lang="es-ES" sz="1100" i="1">
                          <a:latin typeface="Cambria Math" panose="02040503050406030204" pitchFamily="18" charset="0"/>
                          <a:ea typeface="Times New Roman" panose="02020603050405020304" pitchFamily="18" charset="0"/>
                          <a:cs typeface="Times New Roman" panose="02020603050405020304" pitchFamily="18" charset="0"/>
                        </a:rPr>
                        <m:t>é</m:t>
                      </m:r>
                      <m:r>
                        <a:rPr lang="es-ES" sz="1100" i="1">
                          <a:latin typeface="Cambria Math" panose="02040503050406030204" pitchFamily="18" charset="0"/>
                          <a:ea typeface="Times New Roman" panose="02020603050405020304" pitchFamily="18" charset="0"/>
                          <a:cs typeface="Times New Roman" panose="02020603050405020304" pitchFamily="18" charset="0"/>
                        </a:rPr>
                        <m:t>𝑠𝑡𝑎𝑚𝑜𝑠</m:t>
                      </m:r>
                      <m:r>
                        <a:rPr lang="es-ES" sz="1100" i="1">
                          <a:latin typeface="Cambria Math" panose="02040503050406030204" pitchFamily="18" charset="0"/>
                          <a:ea typeface="Times New Roman" panose="02020603050405020304" pitchFamily="18" charset="0"/>
                          <a:cs typeface="Times New Roman" panose="02020603050405020304" pitchFamily="18" charset="0"/>
                        </a:rPr>
                        <m:t> </m:t>
                      </m:r>
                      <m:r>
                        <a:rPr lang="es-ES" sz="1100" i="1">
                          <a:latin typeface="Cambria Math" panose="02040503050406030204" pitchFamily="18" charset="0"/>
                          <a:ea typeface="Times New Roman" panose="02020603050405020304" pitchFamily="18" charset="0"/>
                          <a:cs typeface="Times New Roman" panose="02020603050405020304" pitchFamily="18" charset="0"/>
                        </a:rPr>
                        <m:t>𝑜𝑡𝑜𝑟𝑔𝑎𝑑𝑜𝑠</m:t>
                      </m:r>
                      <m:r>
                        <a:rPr lang="es-ES" sz="1100" i="1">
                          <a:latin typeface="Cambria Math" panose="02040503050406030204" pitchFamily="18" charset="0"/>
                          <a:ea typeface="Times New Roman" panose="02020603050405020304" pitchFamily="18" charset="0"/>
                          <a:cs typeface="Times New Roman" panose="02020603050405020304" pitchFamily="18" charset="0"/>
                        </a:rPr>
                        <m:t> </m:t>
                      </m:r>
                      <m:r>
                        <a:rPr lang="es-ES" sz="1100" i="1">
                          <a:latin typeface="Cambria Math" panose="02040503050406030204" pitchFamily="18" charset="0"/>
                          <a:ea typeface="Times New Roman" panose="02020603050405020304" pitchFamily="18" charset="0"/>
                          <a:cs typeface="Times New Roman" panose="02020603050405020304" pitchFamily="18" charset="0"/>
                        </a:rPr>
                        <m:t>𝑎</m:t>
                      </m:r>
                      <m:r>
                        <a:rPr lang="es-ES" sz="1100" i="1">
                          <a:latin typeface="Cambria Math" panose="02040503050406030204" pitchFamily="18" charset="0"/>
                          <a:ea typeface="Times New Roman" panose="02020603050405020304" pitchFamily="18" charset="0"/>
                          <a:cs typeface="Times New Roman" panose="02020603050405020304" pitchFamily="18" charset="0"/>
                        </a:rPr>
                        <m:t> </m:t>
                      </m:r>
                      <m:r>
                        <a:rPr lang="es-ES" sz="1100" i="1">
                          <a:latin typeface="Cambria Math" panose="02040503050406030204" pitchFamily="18" charset="0"/>
                          <a:ea typeface="Times New Roman" panose="02020603050405020304" pitchFamily="18" charset="0"/>
                          <a:cs typeface="Times New Roman" panose="02020603050405020304" pitchFamily="18" charset="0"/>
                        </a:rPr>
                        <m:t>𝑐𝑜𝑜𝑝𝑒𝑟𝑎𝑡𝑖𝑣𝑎𝑠</m:t>
                      </m:r>
                      <m:r>
                        <a:rPr lang="es-ES" sz="1100" i="1">
                          <a:latin typeface="Cambria Math" panose="02040503050406030204" pitchFamily="18" charset="0"/>
                          <a:ea typeface="Times New Roman" panose="02020603050405020304" pitchFamily="18" charset="0"/>
                          <a:cs typeface="Times New Roman" panose="02020603050405020304" pitchFamily="18" charset="0"/>
                        </a:rPr>
                        <m:t>=</m:t>
                      </m:r>
                      <m:f>
                        <m:fPr>
                          <m:ctrlPr>
                            <a:rPr lang="es-ES" sz="1100" i="1">
                              <a:effectLst/>
                              <a:latin typeface="Cambria Math"/>
                              <a:ea typeface="Times New Roman" panose="02020603050405020304" pitchFamily="18" charset="0"/>
                              <a:cs typeface="Times New Roman" panose="02020603050405020304" pitchFamily="18" charset="0"/>
                            </a:rPr>
                          </m:ctrlPr>
                        </m:fPr>
                        <m:num>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𝑀𝑜𝑛𝑡𝑜</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𝑡𝑜𝑡𝑎𝑙</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𝑑𝑒</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𝑝𝑟</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é</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𝑠𝑡𝑎𝑚𝑜𝑠</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𝑜𝑡𝑜𝑟𝑔𝑎𝑑𝑜𝑠</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𝑎</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𝑐𝑜𝑜𝑝𝑒𝑟𝑎𝑡𝑖𝑣𝑎𝑠</m:t>
                          </m:r>
                        </m:num>
                        <m:den>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𝑀𝑜𝑛𝑡𝑜</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𝑡𝑜𝑡𝑎𝑙</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𝑑𝑒</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𝑝𝑟</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é</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𝑠𝑡𝑎𝑚𝑜𝑠</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𝑜𝑡𝑜𝑟𝑔𝑎𝑑𝑜𝑠</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𝑒𝑛</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𝑒𝑙</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𝑒𝑗𝑒𝑟𝑐𝑖𝑐𝑖𝑜</m:t>
                          </m:r>
                        </m:den>
                      </m:f>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100</m:t>
                      </m:r>
                    </m:oMath>
                  </m:oMathPara>
                </a14:m>
                <a:endParaRPr lang="es-ES"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50000"/>
                  </a:lnSpc>
                  <a:spcAft>
                    <a:spcPts val="0"/>
                  </a:spcAft>
                </a:pPr>
                <a:r>
                  <a:rPr lang="es-ES" sz="1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50000"/>
                  </a:lnSpc>
                  <a:spcAft>
                    <a:spcPts val="0"/>
                  </a:spcAft>
                </a:pPr>
                <a:r>
                  <a:rPr lang="es-ES" sz="1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50000"/>
                  </a:lnSpc>
                  <a:spcAft>
                    <a:spcPts val="0"/>
                  </a:spcAft>
                </a:pPr>
                <a14:m>
                  <m:oMathPara xmlns:m="http://schemas.openxmlformats.org/officeDocument/2006/math">
                    <m:oMathParaPr>
                      <m:jc m:val="centerGroup"/>
                    </m:oMathParaPr>
                    <m:oMath xmlns:m="http://schemas.openxmlformats.org/officeDocument/2006/math">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𝑃𝑟</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é</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𝑠𝑡𝑎𝑚𝑜𝑠</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𝑟𝑒𝑐𝑖𝑏𝑖𝑑𝑜𝑠</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𝑑𝑒</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𝑐𝑜𝑜𝑝𝑒𝑟𝑎𝑡𝑖𝑣𝑎𝑠</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ES" sz="1100" i="1">
                              <a:effectLst/>
                              <a:latin typeface="Cambria Math"/>
                              <a:ea typeface="Times New Roman" panose="02020603050405020304" pitchFamily="18" charset="0"/>
                              <a:cs typeface="Times New Roman" panose="02020603050405020304" pitchFamily="18" charset="0"/>
                            </a:rPr>
                          </m:ctrlPr>
                        </m:fPr>
                        <m:num>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𝑀𝑜𝑛𝑡𝑜</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𝑡𝑜𝑡𝑎𝑙</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𝑑𝑒</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𝑝𝑟</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é</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𝑠𝑡𝑎𝑚𝑜𝑠</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𝑟𝑒𝑐𝑖𝑏𝑖𝑑𝑜𝑠</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𝑎</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𝑐𝑜𝑜𝑝𝑒𝑟𝑎𝑡𝑖𝑣𝑎𝑠</m:t>
                          </m:r>
                        </m:num>
                        <m:den>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𝑀𝑜𝑛𝑡𝑜</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𝑡𝑜𝑡𝑎𝑙</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𝑑𝑒</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𝑝𝑟</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é</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𝑠𝑡𝑎𝑚𝑜𝑠</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𝑟𝑒𝑐𝑖𝑏𝑖𝑑𝑜𝑠</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𝑒𝑛</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𝑒𝑙</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𝑒𝑗𝑒𝑟𝑐𝑖𝑐𝑖𝑜</m:t>
                          </m:r>
                        </m:den>
                      </m:f>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100</m:t>
                      </m:r>
                    </m:oMath>
                  </m:oMathPara>
                </a14:m>
                <a:endParaRPr lang="es-ES"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gn="ctr">
                  <a:lnSpc>
                    <a:spcPct val="150000"/>
                  </a:lnSpc>
                  <a:spcAft>
                    <a:spcPts val="0"/>
                  </a:spcAft>
                </a:pPr>
                <a:r>
                  <a:rPr lang="es-ES" sz="1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50000"/>
                  </a:lnSpc>
                  <a:spcAft>
                    <a:spcPts val="800"/>
                  </a:spcAft>
                </a:pPr>
                <a14:m>
                  <m:oMathPara xmlns:m="http://schemas.openxmlformats.org/officeDocument/2006/math">
                    <m:oMathParaPr>
                      <m:jc m:val="centerGroup"/>
                    </m:oMathParaPr>
                    <m:oMath xmlns:m="http://schemas.openxmlformats.org/officeDocument/2006/math">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𝑃𝑎𝑟𝑡𝑖𝑐𝑖𝑝𝑎𝑐𝑖</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ó</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𝑒𝑛</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𝑎𝑠𝑎𝑚𝑏𝑙𝑒𝑎𝑠</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𝑑𝑒</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𝑐𝑜𝑜𝑝𝑒𝑟𝑎𝑡𝑖𝑣𝑎𝑠</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𝑒𝑛</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𝑔𝑟𝑎𝑑𝑜</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𝑠𝑢𝑝𝑒𝑟𝑖𝑜𝑟</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ES" sz="1100" i="1">
                              <a:effectLst/>
                              <a:latin typeface="Cambria Math"/>
                              <a:ea typeface="Times New Roman" panose="02020603050405020304" pitchFamily="18" charset="0"/>
                              <a:cs typeface="Times New Roman" panose="02020603050405020304" pitchFamily="18" charset="0"/>
                            </a:rPr>
                          </m:ctrlPr>
                        </m:fPr>
                        <m:num>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𝐶𝑎𝑛𝑡𝑖𝑑𝑎𝑑</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𝑑𝑒</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𝑎𝑠𝑎𝑚𝑏𝑙𝑒𝑎𝑠</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𝑎𝑠𝑖𝑠𝑡𝑖𝑑𝑎𝑠</m:t>
                          </m:r>
                        </m:num>
                        <m:den>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𝑇𝑜𝑡𝑎𝑙</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𝑑𝑒</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𝑎𝑠𝑎𝑚𝑏𝑙𝑒𝑎𝑠</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𝑐𝑜𝑛𝑣𝑜𝑐𝑎𝑑𝑎𝑠</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𝑝𝑜𝑟</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𝑐𝑜𝑜𝑝𝑒𝑟𝑎𝑡𝑖𝑣𝑎𝑠</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𝑒𝑛</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𝑔𝑟𝑎𝑑𝑜</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𝑠𝑢𝑝𝑒𝑟𝑖𝑜𝑟</m:t>
                          </m:r>
                        </m:den>
                      </m:f>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s-ES" sz="1100" i="1">
                          <a:effectLst/>
                          <a:latin typeface="Cambria Math" panose="02040503050406030204" pitchFamily="18" charset="0"/>
                          <a:ea typeface="Times New Roman" panose="02020603050405020304" pitchFamily="18" charset="0"/>
                          <a:cs typeface="Times New Roman" panose="02020603050405020304" pitchFamily="18" charset="0"/>
                        </a:rPr>
                        <m:t>100</m:t>
                      </m:r>
                    </m:oMath>
                  </m:oMathPara>
                </a14:m>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971600" y="1700808"/>
                <a:ext cx="7992888" cy="2684453"/>
              </a:xfrm>
              <a:prstGeom prst="rect">
                <a:avLst/>
              </a:prstGeom>
              <a:blipFill rotWithShape="0">
                <a:blip r:embed="rId2"/>
                <a:stretch>
                  <a:fillRect/>
                </a:stretch>
              </a:blipFill>
            </p:spPr>
            <p:txBody>
              <a:bodyPr/>
              <a:lstStyle/>
              <a:p>
                <a:r>
                  <a:rPr lang="es-ES">
                    <a:noFill/>
                  </a:rPr>
                  <a:t> </a:t>
                </a:r>
              </a:p>
            </p:txBody>
          </p:sp>
        </mc:Fallback>
      </mc:AlternateContent>
      <p:sp>
        <p:nvSpPr>
          <p:cNvPr id="3" name="Rectángulo 2"/>
          <p:cNvSpPr/>
          <p:nvPr/>
        </p:nvSpPr>
        <p:spPr>
          <a:xfrm>
            <a:off x="4067944" y="580335"/>
            <a:ext cx="4572000" cy="422167"/>
          </a:xfrm>
          <a:prstGeom prst="rect">
            <a:avLst/>
          </a:prstGeom>
        </p:spPr>
        <p:txBody>
          <a:bodyPr>
            <a:spAutoFit/>
          </a:bodyPr>
          <a:lstStyle/>
          <a:p>
            <a:pPr lvl="0" algn="just">
              <a:lnSpc>
                <a:spcPct val="150000"/>
              </a:lnSpc>
              <a:spcAft>
                <a:spcPts val="800"/>
              </a:spcAft>
            </a:pPr>
            <a:r>
              <a:rPr lang="es-ES" sz="1600" b="1" dirty="0">
                <a:latin typeface="Times New Roman" panose="02020603050405020304" pitchFamily="18" charset="0"/>
                <a:ea typeface="Times New Roman" panose="02020603050405020304" pitchFamily="18" charset="0"/>
                <a:cs typeface="Times New Roman" panose="02020603050405020304" pitchFamily="18" charset="0"/>
              </a:rPr>
              <a:t>Sexto principio Cooperación entre cooperativas</a:t>
            </a:r>
            <a:endParaRPr lang="es-ES" sz="1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84" y="43760"/>
            <a:ext cx="3567807"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4556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41" y="0"/>
            <a:ext cx="3567807"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Rectángulo 2"/>
              <p:cNvSpPr/>
              <p:nvPr/>
            </p:nvSpPr>
            <p:spPr>
              <a:xfrm>
                <a:off x="1749462" y="2204864"/>
                <a:ext cx="4120132" cy="205581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𝐶𝑜𝑛𝑡𝑟𝑖𝑏𝑢𝑐𝑖𝑜𝑛𝑒𝑠</m:t>
                      </m:r>
                      <m:r>
                        <a:rPr lang="es-ES" i="1">
                          <a:latin typeface="Cambria Math" panose="02040503050406030204" pitchFamily="18" charset="0"/>
                        </a:rPr>
                        <m:t> </m:t>
                      </m:r>
                      <m:r>
                        <a:rPr lang="es-ES" i="1">
                          <a:latin typeface="Cambria Math" panose="02040503050406030204" pitchFamily="18" charset="0"/>
                        </a:rPr>
                        <m:t>𝑝𝑎𝑟𝑎</m:t>
                      </m:r>
                      <m:r>
                        <a:rPr lang="es-ES" i="1">
                          <a:latin typeface="Cambria Math" panose="02040503050406030204" pitchFamily="18" charset="0"/>
                        </a:rPr>
                        <m:t> </m:t>
                      </m:r>
                      <m:r>
                        <a:rPr lang="es-ES" i="1">
                          <a:latin typeface="Cambria Math" panose="02040503050406030204" pitchFamily="18" charset="0"/>
                        </a:rPr>
                        <m:t>𝑒𝑙</m:t>
                      </m:r>
                      <m:r>
                        <a:rPr lang="es-ES" i="1">
                          <a:latin typeface="Cambria Math" panose="02040503050406030204" pitchFamily="18" charset="0"/>
                        </a:rPr>
                        <m:t> </m:t>
                      </m:r>
                      <m:r>
                        <a:rPr lang="es-ES" i="1">
                          <a:latin typeface="Cambria Math" panose="02040503050406030204" pitchFamily="18" charset="0"/>
                        </a:rPr>
                        <m:t>𝑑𝑒𝑠𝑎𝑟𝑟𝑜𝑙𝑙𝑜</m:t>
                      </m:r>
                      <m:r>
                        <a:rPr lang="es-ES" i="1">
                          <a:latin typeface="Cambria Math" panose="02040503050406030204" pitchFamily="18" charset="0"/>
                        </a:rPr>
                        <m:t> </m:t>
                      </m:r>
                      <m:r>
                        <a:rPr lang="es-ES" i="1">
                          <a:latin typeface="Cambria Math" panose="02040503050406030204" pitchFamily="18" charset="0"/>
                        </a:rPr>
                        <m:t>𝑠𝑜𝑐𝑖𝑎𝑙</m:t>
                      </m:r>
                      <m:r>
                        <a:rPr lang="es-ES" i="1">
                          <a:latin typeface="Cambria Math" panose="02040503050406030204" pitchFamily="18" charset="0"/>
                        </a:rPr>
                        <m:t> </m:t>
                      </m:r>
                      <m:r>
                        <a:rPr lang="es-ES" i="1">
                          <a:latin typeface="Cambria Math" panose="02040503050406030204" pitchFamily="18" charset="0"/>
                        </a:rPr>
                        <m:t>𝑐𝑜𝑚𝑢𝑛𝑖𝑡𝑎𝑟𝑖𝑜</m:t>
                      </m:r>
                      <m:r>
                        <a:rPr lang="es-ES" i="1">
                          <a:latin typeface="Cambria Math" panose="02040503050406030204" pitchFamily="18" charset="0"/>
                        </a:rPr>
                        <m:t>=</m:t>
                      </m:r>
                      <m:f>
                        <m:fPr>
                          <m:ctrlPr>
                            <a:rPr lang="es-ES" i="1">
                              <a:latin typeface="Cambria Math"/>
                            </a:rPr>
                          </m:ctrlPr>
                        </m:fPr>
                        <m:num>
                          <m:r>
                            <a:rPr lang="es-ES" i="1">
                              <a:latin typeface="Cambria Math" panose="02040503050406030204" pitchFamily="18" charset="0"/>
                            </a:rPr>
                            <m:t>𝑀𝑜𝑛𝑡𝑜</m:t>
                          </m:r>
                          <m:r>
                            <a:rPr lang="es-ES" i="1">
                              <a:latin typeface="Cambria Math" panose="02040503050406030204" pitchFamily="18" charset="0"/>
                            </a:rPr>
                            <m:t> </m:t>
                          </m:r>
                          <m:r>
                            <a:rPr lang="es-ES" i="1">
                              <a:latin typeface="Cambria Math" panose="02040503050406030204" pitchFamily="18" charset="0"/>
                            </a:rPr>
                            <m:t>𝑖𝑛𝑣𝑒𝑟𝑡𝑖𝑑𝑜</m:t>
                          </m:r>
                          <m:r>
                            <a:rPr lang="es-ES" i="1">
                              <a:latin typeface="Cambria Math" panose="02040503050406030204" pitchFamily="18" charset="0"/>
                            </a:rPr>
                            <m:t> </m:t>
                          </m:r>
                          <m:r>
                            <a:rPr lang="es-ES" i="1">
                              <a:latin typeface="Cambria Math" panose="02040503050406030204" pitchFamily="18" charset="0"/>
                            </a:rPr>
                            <m:t>𝑝𝑎𝑟𝑎</m:t>
                          </m:r>
                          <m:r>
                            <a:rPr lang="es-ES" i="1">
                              <a:latin typeface="Cambria Math" panose="02040503050406030204" pitchFamily="18" charset="0"/>
                            </a:rPr>
                            <m:t> </m:t>
                          </m:r>
                          <m:r>
                            <a:rPr lang="es-ES" i="1">
                              <a:latin typeface="Cambria Math" panose="02040503050406030204" pitchFamily="18" charset="0"/>
                            </a:rPr>
                            <m:t>𝑎𝑐𝑐𝑖𝑜𝑛𝑒𝑠</m:t>
                          </m:r>
                          <m:r>
                            <a:rPr lang="es-ES" i="1">
                              <a:latin typeface="Cambria Math" panose="02040503050406030204" pitchFamily="18" charset="0"/>
                            </a:rPr>
                            <m:t> </m:t>
                          </m:r>
                          <m:r>
                            <a:rPr lang="es-ES" i="1">
                              <a:latin typeface="Cambria Math" panose="02040503050406030204" pitchFamily="18" charset="0"/>
                            </a:rPr>
                            <m:t>𝑑𝑒</m:t>
                          </m:r>
                          <m:r>
                            <a:rPr lang="es-ES" i="1">
                              <a:latin typeface="Cambria Math" panose="02040503050406030204" pitchFamily="18" charset="0"/>
                            </a:rPr>
                            <m:t> </m:t>
                          </m:r>
                          <m:r>
                            <a:rPr lang="es-ES" i="1">
                              <a:latin typeface="Cambria Math" panose="02040503050406030204" pitchFamily="18" charset="0"/>
                            </a:rPr>
                            <m:t>𝑑𝑒𝑠𝑎𝑟𝑟𝑜𝑙𝑙𝑜</m:t>
                          </m:r>
                          <m:r>
                            <a:rPr lang="es-ES" i="1">
                              <a:latin typeface="Cambria Math" panose="02040503050406030204" pitchFamily="18" charset="0"/>
                            </a:rPr>
                            <m:t> </m:t>
                          </m:r>
                          <m:r>
                            <a:rPr lang="es-ES" i="1">
                              <a:latin typeface="Cambria Math" panose="02040503050406030204" pitchFamily="18" charset="0"/>
                            </a:rPr>
                            <m:t>𝑐𝑜𝑚𝑢𝑛𝑖𝑡𝑎𝑟𝑖𝑜</m:t>
                          </m:r>
                        </m:num>
                        <m:den>
                          <m:r>
                            <a:rPr lang="es-ES" i="1">
                              <a:latin typeface="Cambria Math" panose="02040503050406030204" pitchFamily="18" charset="0"/>
                            </a:rPr>
                            <m:t>𝑀𝑜𝑛𝑡𝑜</m:t>
                          </m:r>
                          <m:r>
                            <a:rPr lang="es-ES" i="1">
                              <a:latin typeface="Cambria Math" panose="02040503050406030204" pitchFamily="18" charset="0"/>
                            </a:rPr>
                            <m:t> </m:t>
                          </m:r>
                          <m:r>
                            <a:rPr lang="es-ES" i="1">
                              <a:latin typeface="Cambria Math" panose="02040503050406030204" pitchFamily="18" charset="0"/>
                            </a:rPr>
                            <m:t>𝑝𝑟𝑒𝑠𝑢𝑝𝑢𝑒𝑠𝑡𝑎𝑑𝑜</m:t>
                          </m:r>
                          <m:r>
                            <a:rPr lang="es-ES" i="1">
                              <a:latin typeface="Cambria Math" panose="02040503050406030204" pitchFamily="18" charset="0"/>
                            </a:rPr>
                            <m:t> </m:t>
                          </m:r>
                          <m:r>
                            <a:rPr lang="es-ES" i="1">
                              <a:latin typeface="Cambria Math" panose="02040503050406030204" pitchFamily="18" charset="0"/>
                            </a:rPr>
                            <m:t>𝑝𝑎𝑟𝑎</m:t>
                          </m:r>
                          <m:r>
                            <a:rPr lang="es-ES" i="1">
                              <a:latin typeface="Cambria Math" panose="02040503050406030204" pitchFamily="18" charset="0"/>
                            </a:rPr>
                            <m:t> </m:t>
                          </m:r>
                          <m:r>
                            <a:rPr lang="es-ES" i="1">
                              <a:latin typeface="Cambria Math" panose="02040503050406030204" pitchFamily="18" charset="0"/>
                            </a:rPr>
                            <m:t>𝑎𝑐𝑐𝑖𝑜𝑛𝑒𝑠</m:t>
                          </m:r>
                          <m:r>
                            <a:rPr lang="es-ES" i="1">
                              <a:latin typeface="Cambria Math" panose="02040503050406030204" pitchFamily="18" charset="0"/>
                            </a:rPr>
                            <m:t> </m:t>
                          </m:r>
                          <m:r>
                            <a:rPr lang="es-ES" i="1">
                              <a:latin typeface="Cambria Math" panose="02040503050406030204" pitchFamily="18" charset="0"/>
                            </a:rPr>
                            <m:t>𝑑𝑒</m:t>
                          </m:r>
                          <m:r>
                            <a:rPr lang="es-ES" i="1">
                              <a:latin typeface="Cambria Math" panose="02040503050406030204" pitchFamily="18" charset="0"/>
                            </a:rPr>
                            <m:t> </m:t>
                          </m:r>
                          <m:r>
                            <a:rPr lang="es-ES" i="1">
                              <a:latin typeface="Cambria Math" panose="02040503050406030204" pitchFamily="18" charset="0"/>
                            </a:rPr>
                            <m:t>𝑑𝑒𝑠𝑎𝑟𝑟𝑜𝑙𝑙𝑜</m:t>
                          </m:r>
                          <m:r>
                            <a:rPr lang="es-ES" i="1">
                              <a:latin typeface="Cambria Math" panose="02040503050406030204" pitchFamily="18" charset="0"/>
                            </a:rPr>
                            <m:t> </m:t>
                          </m:r>
                          <m:r>
                            <a:rPr lang="es-ES" i="1">
                              <a:latin typeface="Cambria Math" panose="02040503050406030204" pitchFamily="18" charset="0"/>
                            </a:rPr>
                            <m:t>𝑐𝑜𝑚𝑢𝑛𝑖𝑡𝑎𝑟𝑖𝑜</m:t>
                          </m:r>
                        </m:den>
                      </m:f>
                      <m:r>
                        <a:rPr lang="es-ES" i="1">
                          <a:latin typeface="Cambria Math" panose="02040503050406030204" pitchFamily="18" charset="0"/>
                        </a:rPr>
                        <m:t> </m:t>
                      </m:r>
                      <m:r>
                        <a:rPr lang="es-ES" i="1">
                          <a:latin typeface="Cambria Math" panose="02040503050406030204" pitchFamily="18" charset="0"/>
                        </a:rPr>
                        <m:t>𝑥</m:t>
                      </m:r>
                      <m:r>
                        <a:rPr lang="es-ES" i="1">
                          <a:latin typeface="Cambria Math" panose="02040503050406030204" pitchFamily="18" charset="0"/>
                        </a:rPr>
                        <m:t>100</m:t>
                      </m:r>
                    </m:oMath>
                  </m:oMathPara>
                </a14:m>
                <a:endParaRPr lang="es-ES" dirty="0"/>
              </a:p>
              <a:p>
                <a:r>
                  <a:rPr lang="es-ES" dirty="0"/>
                  <a:t> </a:t>
                </a:r>
              </a:p>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𝐶𝑜𝑛𝑡𝑟𝑖𝑏𝑢𝑐𝑖𝑜𝑛𝑒𝑠</m:t>
                      </m:r>
                      <m:r>
                        <a:rPr lang="es-EC" i="1">
                          <a:latin typeface="Cambria Math" panose="02040503050406030204" pitchFamily="18" charset="0"/>
                        </a:rPr>
                        <m:t> </m:t>
                      </m:r>
                      <m:r>
                        <a:rPr lang="es-EC" i="1">
                          <a:latin typeface="Cambria Math" panose="02040503050406030204" pitchFamily="18" charset="0"/>
                        </a:rPr>
                        <m:t>𝑝𝑎𝑟𝑎</m:t>
                      </m:r>
                      <m:r>
                        <a:rPr lang="es-EC" i="1">
                          <a:latin typeface="Cambria Math" panose="02040503050406030204" pitchFamily="18" charset="0"/>
                        </a:rPr>
                        <m:t> </m:t>
                      </m:r>
                      <m:r>
                        <a:rPr lang="es-EC" i="1">
                          <a:latin typeface="Cambria Math" panose="02040503050406030204" pitchFamily="18" charset="0"/>
                        </a:rPr>
                        <m:t>𝑒𝑙</m:t>
                      </m:r>
                      <m:r>
                        <a:rPr lang="es-EC" i="1">
                          <a:latin typeface="Cambria Math" panose="02040503050406030204" pitchFamily="18" charset="0"/>
                        </a:rPr>
                        <m:t> </m:t>
                      </m:r>
                      <m:r>
                        <a:rPr lang="es-EC" i="1">
                          <a:latin typeface="Cambria Math" panose="02040503050406030204" pitchFamily="18" charset="0"/>
                        </a:rPr>
                        <m:t>𝑐𝑢𝑖𝑑𝑎𝑑𝑜</m:t>
                      </m:r>
                      <m:r>
                        <a:rPr lang="es-EC" i="1">
                          <a:latin typeface="Cambria Math" panose="02040503050406030204" pitchFamily="18" charset="0"/>
                        </a:rPr>
                        <m:t> </m:t>
                      </m:r>
                      <m:r>
                        <a:rPr lang="es-EC" i="1">
                          <a:latin typeface="Cambria Math" panose="02040503050406030204" pitchFamily="18" charset="0"/>
                        </a:rPr>
                        <m:t>𝑑𝑒𝑙</m:t>
                      </m:r>
                      <m:r>
                        <a:rPr lang="es-EC" i="1">
                          <a:latin typeface="Cambria Math" panose="02040503050406030204" pitchFamily="18" charset="0"/>
                        </a:rPr>
                        <m:t> </m:t>
                      </m:r>
                      <m:r>
                        <a:rPr lang="es-EC" i="1">
                          <a:latin typeface="Cambria Math" panose="02040503050406030204" pitchFamily="18" charset="0"/>
                        </a:rPr>
                        <m:t>𝑚𝑒𝑑𝑖𝑜</m:t>
                      </m:r>
                      <m:r>
                        <a:rPr lang="es-EC" i="1">
                          <a:latin typeface="Cambria Math" panose="02040503050406030204" pitchFamily="18" charset="0"/>
                        </a:rPr>
                        <m:t> </m:t>
                      </m:r>
                      <m:r>
                        <a:rPr lang="es-EC" i="1">
                          <a:latin typeface="Cambria Math" panose="02040503050406030204" pitchFamily="18" charset="0"/>
                        </a:rPr>
                        <m:t>𝑎𝑚𝑏𝑖𝑒𝑛𝑡𝑒</m:t>
                      </m:r>
                      <m:r>
                        <a:rPr lang="es-EC" i="1">
                          <a:latin typeface="Cambria Math" panose="02040503050406030204" pitchFamily="18" charset="0"/>
                        </a:rPr>
                        <m:t>=</m:t>
                      </m:r>
                      <m:f>
                        <m:fPr>
                          <m:ctrlPr>
                            <a:rPr lang="es-ES" i="1">
                              <a:latin typeface="Cambria Math"/>
                            </a:rPr>
                          </m:ctrlPr>
                        </m:fPr>
                        <m:num>
                          <m:r>
                            <a:rPr lang="es-EC" i="1">
                              <a:latin typeface="Cambria Math" panose="02040503050406030204" pitchFamily="18" charset="0"/>
                            </a:rPr>
                            <m:t>𝑀𝑜𝑛𝑡𝑜</m:t>
                          </m:r>
                          <m:r>
                            <a:rPr lang="es-EC" i="1">
                              <a:latin typeface="Cambria Math" panose="02040503050406030204" pitchFamily="18" charset="0"/>
                            </a:rPr>
                            <m:t> </m:t>
                          </m:r>
                          <m:r>
                            <a:rPr lang="es-EC" i="1">
                              <a:latin typeface="Cambria Math" panose="02040503050406030204" pitchFamily="18" charset="0"/>
                            </a:rPr>
                            <m:t>𝑖𝑛𝑣𝑒𝑟𝑡𝑖𝑑𝑜</m:t>
                          </m:r>
                          <m:r>
                            <a:rPr lang="es-EC" i="1">
                              <a:latin typeface="Cambria Math" panose="02040503050406030204" pitchFamily="18" charset="0"/>
                            </a:rPr>
                            <m:t> </m:t>
                          </m:r>
                          <m:r>
                            <a:rPr lang="es-EC" i="1">
                              <a:latin typeface="Cambria Math" panose="02040503050406030204" pitchFamily="18" charset="0"/>
                            </a:rPr>
                            <m:t>𝑝𝑎𝑟𝑎</m:t>
                          </m:r>
                          <m:r>
                            <a:rPr lang="es-EC" i="1">
                              <a:latin typeface="Cambria Math" panose="02040503050406030204" pitchFamily="18" charset="0"/>
                            </a:rPr>
                            <m:t> </m:t>
                          </m:r>
                          <m:r>
                            <a:rPr lang="es-EC" i="1">
                              <a:latin typeface="Cambria Math" panose="02040503050406030204" pitchFamily="18" charset="0"/>
                            </a:rPr>
                            <m:t>𝑎𝑐𝑐𝑖𝑜𝑛𝑒𝑠</m:t>
                          </m:r>
                          <m:r>
                            <a:rPr lang="es-EC" i="1">
                              <a:latin typeface="Cambria Math" panose="02040503050406030204" pitchFamily="18" charset="0"/>
                            </a:rPr>
                            <m:t> </m:t>
                          </m:r>
                          <m:r>
                            <a:rPr lang="es-EC" i="1">
                              <a:latin typeface="Cambria Math" panose="02040503050406030204" pitchFamily="18" charset="0"/>
                            </a:rPr>
                            <m:t>𝑑𝑒𝑙</m:t>
                          </m:r>
                          <m:r>
                            <a:rPr lang="es-EC" i="1">
                              <a:latin typeface="Cambria Math" panose="02040503050406030204" pitchFamily="18" charset="0"/>
                            </a:rPr>
                            <m:t> </m:t>
                          </m:r>
                          <m:r>
                            <a:rPr lang="es-EC" i="1">
                              <a:latin typeface="Cambria Math" panose="02040503050406030204" pitchFamily="18" charset="0"/>
                            </a:rPr>
                            <m:t>𝑐𝑢𝑖𝑑𝑎𝑑𝑜</m:t>
                          </m:r>
                          <m:r>
                            <a:rPr lang="es-EC" i="1">
                              <a:latin typeface="Cambria Math" panose="02040503050406030204" pitchFamily="18" charset="0"/>
                            </a:rPr>
                            <m:t> </m:t>
                          </m:r>
                          <m:r>
                            <a:rPr lang="es-EC" i="1">
                              <a:latin typeface="Cambria Math" panose="02040503050406030204" pitchFamily="18" charset="0"/>
                            </a:rPr>
                            <m:t>𝑑𝑒𝑙</m:t>
                          </m:r>
                          <m:r>
                            <a:rPr lang="es-EC" i="1">
                              <a:latin typeface="Cambria Math" panose="02040503050406030204" pitchFamily="18" charset="0"/>
                            </a:rPr>
                            <m:t> </m:t>
                          </m:r>
                          <m:r>
                            <a:rPr lang="es-EC" i="1">
                              <a:latin typeface="Cambria Math" panose="02040503050406030204" pitchFamily="18" charset="0"/>
                            </a:rPr>
                            <m:t>𝑚𝑒𝑑𝑖𝑜</m:t>
                          </m:r>
                          <m:r>
                            <a:rPr lang="es-EC" i="1">
                              <a:latin typeface="Cambria Math" panose="02040503050406030204" pitchFamily="18" charset="0"/>
                            </a:rPr>
                            <m:t> </m:t>
                          </m:r>
                          <m:r>
                            <a:rPr lang="es-EC" i="1">
                              <a:latin typeface="Cambria Math" panose="02040503050406030204" pitchFamily="18" charset="0"/>
                            </a:rPr>
                            <m:t>𝑎𝑚𝑏𝑖𝑒𝑛𝑡𝑒</m:t>
                          </m:r>
                        </m:num>
                        <m:den>
                          <m:r>
                            <a:rPr lang="es-EC" i="1">
                              <a:latin typeface="Cambria Math" panose="02040503050406030204" pitchFamily="18" charset="0"/>
                            </a:rPr>
                            <m:t>𝑀𝑜𝑛𝑡𝑜</m:t>
                          </m:r>
                          <m:r>
                            <a:rPr lang="es-EC" i="1">
                              <a:latin typeface="Cambria Math" panose="02040503050406030204" pitchFamily="18" charset="0"/>
                            </a:rPr>
                            <m:t> </m:t>
                          </m:r>
                          <m:r>
                            <a:rPr lang="es-EC" i="1">
                              <a:latin typeface="Cambria Math" panose="02040503050406030204" pitchFamily="18" charset="0"/>
                            </a:rPr>
                            <m:t>𝑝𝑟𝑒𝑠𝑢𝑝𝑢𝑒𝑠𝑡𝑎𝑑𝑜</m:t>
                          </m:r>
                          <m:r>
                            <a:rPr lang="es-EC" i="1">
                              <a:latin typeface="Cambria Math" panose="02040503050406030204" pitchFamily="18" charset="0"/>
                            </a:rPr>
                            <m:t> </m:t>
                          </m:r>
                          <m:r>
                            <a:rPr lang="es-EC" i="1">
                              <a:latin typeface="Cambria Math" panose="02040503050406030204" pitchFamily="18" charset="0"/>
                            </a:rPr>
                            <m:t>𝑝𝑎𝑟𝑎</m:t>
                          </m:r>
                          <m:r>
                            <a:rPr lang="es-EC" i="1">
                              <a:latin typeface="Cambria Math" panose="02040503050406030204" pitchFamily="18" charset="0"/>
                            </a:rPr>
                            <m:t> </m:t>
                          </m:r>
                          <m:r>
                            <a:rPr lang="es-EC" i="1">
                              <a:latin typeface="Cambria Math" panose="02040503050406030204" pitchFamily="18" charset="0"/>
                            </a:rPr>
                            <m:t>𝑎𝑐𝑐𝑖𝑜𝑛𝑒𝑠</m:t>
                          </m:r>
                          <m:r>
                            <a:rPr lang="es-EC" i="1">
                              <a:latin typeface="Cambria Math" panose="02040503050406030204" pitchFamily="18" charset="0"/>
                            </a:rPr>
                            <m:t> </m:t>
                          </m:r>
                          <m:r>
                            <a:rPr lang="es-EC" i="1">
                              <a:latin typeface="Cambria Math" panose="02040503050406030204" pitchFamily="18" charset="0"/>
                            </a:rPr>
                            <m:t>𝑑𝑒𝑙</m:t>
                          </m:r>
                          <m:r>
                            <a:rPr lang="es-EC" i="1">
                              <a:latin typeface="Cambria Math" panose="02040503050406030204" pitchFamily="18" charset="0"/>
                            </a:rPr>
                            <m:t> </m:t>
                          </m:r>
                          <m:r>
                            <a:rPr lang="es-EC" i="1">
                              <a:latin typeface="Cambria Math" panose="02040503050406030204" pitchFamily="18" charset="0"/>
                            </a:rPr>
                            <m:t>𝑚𝑒𝑑𝑖𝑜</m:t>
                          </m:r>
                          <m:r>
                            <a:rPr lang="es-EC" i="1">
                              <a:latin typeface="Cambria Math" panose="02040503050406030204" pitchFamily="18" charset="0"/>
                            </a:rPr>
                            <m:t> </m:t>
                          </m:r>
                          <m:r>
                            <a:rPr lang="es-EC" i="1">
                              <a:latin typeface="Cambria Math" panose="02040503050406030204" pitchFamily="18" charset="0"/>
                            </a:rPr>
                            <m:t>𝑎𝑚𝑏𝑖𝑒𝑛𝑡𝑒</m:t>
                          </m:r>
                        </m:den>
                      </m:f>
                      <m:r>
                        <a:rPr lang="es-EC" i="1">
                          <a:latin typeface="Cambria Math" panose="02040503050406030204" pitchFamily="18" charset="0"/>
                        </a:rPr>
                        <m:t> </m:t>
                      </m:r>
                      <m:r>
                        <a:rPr lang="es-EC" i="1">
                          <a:latin typeface="Cambria Math" panose="02040503050406030204" pitchFamily="18" charset="0"/>
                        </a:rPr>
                        <m:t>𝑥</m:t>
                      </m:r>
                      <m:r>
                        <a:rPr lang="es-EC" i="1">
                          <a:latin typeface="Cambria Math" panose="02040503050406030204" pitchFamily="18" charset="0"/>
                        </a:rPr>
                        <m:t>10</m:t>
                      </m:r>
                    </m:oMath>
                  </m:oMathPara>
                </a14:m>
                <a:endParaRPr lang="es-ES" sz="16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1749462" y="2204864"/>
                <a:ext cx="4120132" cy="2055819"/>
              </a:xfrm>
              <a:prstGeom prst="rect">
                <a:avLst/>
              </a:prstGeom>
              <a:blipFill rotWithShape="0">
                <a:blip r:embed="rId3"/>
                <a:stretch>
                  <a:fillRect r="-79142"/>
                </a:stretch>
              </a:blipFill>
            </p:spPr>
            <p:txBody>
              <a:bodyPr/>
              <a:lstStyle/>
              <a:p>
                <a:r>
                  <a:rPr lang="es-ES">
                    <a:noFill/>
                  </a:rPr>
                  <a:t> </a:t>
                </a:r>
              </a:p>
            </p:txBody>
          </p:sp>
        </mc:Fallback>
      </mc:AlternateContent>
      <p:sp>
        <p:nvSpPr>
          <p:cNvPr id="4" name="Rectángulo 3"/>
          <p:cNvSpPr/>
          <p:nvPr/>
        </p:nvSpPr>
        <p:spPr>
          <a:xfrm>
            <a:off x="3569030" y="565319"/>
            <a:ext cx="4865434" cy="507831"/>
          </a:xfrm>
          <a:prstGeom prst="rect">
            <a:avLst/>
          </a:prstGeom>
        </p:spPr>
        <p:txBody>
          <a:bodyPr wrap="none">
            <a:spAutoFit/>
          </a:bodyPr>
          <a:lstStyle/>
          <a:p>
            <a:pPr lvl="0" algn="just">
              <a:lnSpc>
                <a:spcPct val="150000"/>
              </a:lnSpc>
              <a:spcAft>
                <a:spcPts val="800"/>
              </a:spcAft>
            </a:pPr>
            <a:r>
              <a:rPr lang="es-ES" dirty="0">
                <a:latin typeface="Times New Roman" panose="02020603050405020304" pitchFamily="18" charset="0"/>
                <a:ea typeface="Times New Roman" panose="02020603050405020304" pitchFamily="18" charset="0"/>
                <a:cs typeface="Times New Roman" panose="02020603050405020304" pitchFamily="18" charset="0"/>
              </a:rPr>
              <a:t> Séptimo principio Compromiso con la comunidad</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7887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5285866" y="260648"/>
            <a:ext cx="1919693" cy="523220"/>
          </a:xfrm>
          <a:prstGeom prst="rect">
            <a:avLst/>
          </a:prstGeom>
          <a:noFill/>
        </p:spPr>
        <p:txBody>
          <a:bodyPr wrap="none" lIns="91440" tIns="45720" rIns="91440" bIns="45720">
            <a:spAutoFit/>
          </a:bodyPr>
          <a:lstStyle/>
          <a:p>
            <a:pPr algn="ctr"/>
            <a:r>
              <a:rPr lang="es-ES" sz="2800" dirty="0">
                <a:ln w="10160">
                  <a:solidFill>
                    <a:schemeClr val="accent1"/>
                  </a:solidFill>
                  <a:prstDash val="solid"/>
                </a:ln>
                <a:solidFill>
                  <a:srgbClr val="FFFFFF"/>
                </a:solidFill>
                <a:effectLst>
                  <a:outerShdw blurRad="38100" dist="32000" dir="5400000" algn="tl">
                    <a:srgbClr val="000000">
                      <a:alpha val="30000"/>
                    </a:srgbClr>
                  </a:outerShdw>
                </a:effectLst>
              </a:rPr>
              <a:t>HALLAZGOS</a:t>
            </a:r>
            <a:endParaRPr lang="es-ES" sz="28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9" y="-14317"/>
            <a:ext cx="3567807"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a 1"/>
          <p:cNvGraphicFramePr>
            <a:graphicFrameLocks noGrp="1"/>
          </p:cNvGraphicFramePr>
          <p:nvPr>
            <p:extLst>
              <p:ext uri="{D42A27DB-BD31-4B8C-83A1-F6EECF244321}">
                <p14:modId xmlns:p14="http://schemas.microsoft.com/office/powerpoint/2010/main" val="149890961"/>
              </p:ext>
            </p:extLst>
          </p:nvPr>
        </p:nvGraphicFramePr>
        <p:xfrm>
          <a:off x="755576" y="1058833"/>
          <a:ext cx="8280919" cy="4798513"/>
        </p:xfrm>
        <a:graphic>
          <a:graphicData uri="http://schemas.openxmlformats.org/drawingml/2006/table">
            <a:tbl>
              <a:tblPr firstRow="1" firstCol="1" bandRow="1">
                <a:tableStyleId>{5C22544A-7EE6-4342-B048-85BDC9FD1C3A}</a:tableStyleId>
              </a:tblPr>
              <a:tblGrid>
                <a:gridCol w="1626375">
                  <a:extLst>
                    <a:ext uri="{9D8B030D-6E8A-4147-A177-3AD203B41FA5}">
                      <a16:colId xmlns:a16="http://schemas.microsoft.com/office/drawing/2014/main" xmlns="" val="20000"/>
                    </a:ext>
                  </a:extLst>
                </a:gridCol>
                <a:gridCol w="3893925">
                  <a:extLst>
                    <a:ext uri="{9D8B030D-6E8A-4147-A177-3AD203B41FA5}">
                      <a16:colId xmlns:a16="http://schemas.microsoft.com/office/drawing/2014/main" xmlns="" val="20001"/>
                    </a:ext>
                  </a:extLst>
                </a:gridCol>
                <a:gridCol w="2760619">
                  <a:extLst>
                    <a:ext uri="{9D8B030D-6E8A-4147-A177-3AD203B41FA5}">
                      <a16:colId xmlns:a16="http://schemas.microsoft.com/office/drawing/2014/main" xmlns="" val="20002"/>
                    </a:ext>
                  </a:extLst>
                </a:gridCol>
              </a:tblGrid>
              <a:tr h="215693">
                <a:tc>
                  <a:txBody>
                    <a:bodyPr/>
                    <a:lstStyle/>
                    <a:p>
                      <a:pPr algn="ctr">
                        <a:lnSpc>
                          <a:spcPct val="115000"/>
                        </a:lnSpc>
                        <a:spcAft>
                          <a:spcPts val="0"/>
                        </a:spcAft>
                      </a:pPr>
                      <a:r>
                        <a:rPr lang="es-ES" sz="1400">
                          <a:effectLst/>
                        </a:rPr>
                        <a:t>Principio</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56068" marR="56068" marT="0" marB="0"/>
                </a:tc>
                <a:tc>
                  <a:txBody>
                    <a:bodyPr/>
                    <a:lstStyle/>
                    <a:p>
                      <a:pPr algn="ctr">
                        <a:lnSpc>
                          <a:spcPct val="115000"/>
                        </a:lnSpc>
                        <a:spcAft>
                          <a:spcPts val="0"/>
                        </a:spcAft>
                      </a:pPr>
                      <a:r>
                        <a:rPr lang="es-ES" sz="1400">
                          <a:effectLst/>
                        </a:rPr>
                        <a:t>Hallazgo</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56068" marR="56068" marT="0" marB="0"/>
                </a:tc>
                <a:tc>
                  <a:txBody>
                    <a:bodyPr/>
                    <a:lstStyle/>
                    <a:p>
                      <a:pPr algn="ctr">
                        <a:lnSpc>
                          <a:spcPct val="115000"/>
                        </a:lnSpc>
                        <a:spcAft>
                          <a:spcPts val="0"/>
                        </a:spcAft>
                      </a:pPr>
                      <a:r>
                        <a:rPr lang="es-ES" sz="1400">
                          <a:effectLst/>
                        </a:rPr>
                        <a:t>Acción</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56068" marR="56068" marT="0" marB="0"/>
                </a:tc>
                <a:extLst>
                  <a:ext uri="{0D108BD9-81ED-4DB2-BD59-A6C34878D82A}">
                    <a16:rowId xmlns:a16="http://schemas.microsoft.com/office/drawing/2014/main" xmlns="" val="10000"/>
                  </a:ext>
                </a:extLst>
              </a:tr>
              <a:tr h="431385">
                <a:tc>
                  <a:txBody>
                    <a:bodyPr/>
                    <a:lstStyle/>
                    <a:p>
                      <a:pPr algn="just">
                        <a:lnSpc>
                          <a:spcPct val="115000"/>
                        </a:lnSpc>
                        <a:spcAft>
                          <a:spcPts val="0"/>
                        </a:spcAft>
                      </a:pPr>
                      <a:r>
                        <a:rPr lang="es-ES" sz="1400">
                          <a:effectLst/>
                        </a:rPr>
                        <a:t>Primer</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56068" marR="56068" marT="0" marB="0"/>
                </a:tc>
                <a:tc>
                  <a:txBody>
                    <a:bodyPr/>
                    <a:lstStyle/>
                    <a:p>
                      <a:pPr algn="just">
                        <a:lnSpc>
                          <a:spcPct val="115000"/>
                        </a:lnSpc>
                        <a:spcAft>
                          <a:spcPts val="0"/>
                        </a:spcAft>
                      </a:pPr>
                      <a:r>
                        <a:rPr lang="es-ES" sz="1400">
                          <a:effectLst/>
                        </a:rPr>
                        <a:t>Porcentaje aceptable respecto al libre ingreso y egreso de asociados.</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56068" marR="56068" marT="0" marB="0"/>
                </a:tc>
                <a:tc>
                  <a:txBody>
                    <a:bodyPr/>
                    <a:lstStyle/>
                    <a:p>
                      <a:pPr algn="ctr">
                        <a:lnSpc>
                          <a:spcPct val="115000"/>
                        </a:lnSpc>
                        <a:spcAft>
                          <a:spcPts val="0"/>
                        </a:spcAft>
                      </a:pPr>
                      <a:r>
                        <a:rPr lang="es-ES" sz="1400">
                          <a:effectLst/>
                        </a:rPr>
                        <a:t>Ninguno</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56068" marR="56068" marT="0" marB="0"/>
                </a:tc>
                <a:extLst>
                  <a:ext uri="{0D108BD9-81ED-4DB2-BD59-A6C34878D82A}">
                    <a16:rowId xmlns:a16="http://schemas.microsoft.com/office/drawing/2014/main" xmlns="" val="10001"/>
                  </a:ext>
                </a:extLst>
              </a:tr>
              <a:tr h="442987">
                <a:tc>
                  <a:txBody>
                    <a:bodyPr/>
                    <a:lstStyle/>
                    <a:p>
                      <a:pPr algn="just">
                        <a:lnSpc>
                          <a:spcPct val="115000"/>
                        </a:lnSpc>
                        <a:spcAft>
                          <a:spcPts val="0"/>
                        </a:spcAft>
                      </a:pPr>
                      <a:r>
                        <a:rPr lang="es-ES" sz="1400">
                          <a:effectLst/>
                        </a:rPr>
                        <a:t>Segundo</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56068" marR="56068" marT="0" marB="0"/>
                </a:tc>
                <a:tc>
                  <a:txBody>
                    <a:bodyPr/>
                    <a:lstStyle/>
                    <a:p>
                      <a:pPr algn="just">
                        <a:lnSpc>
                          <a:spcPct val="115000"/>
                        </a:lnSpc>
                        <a:spcAft>
                          <a:spcPts val="0"/>
                        </a:spcAft>
                      </a:pPr>
                      <a:r>
                        <a:rPr lang="es-ES" sz="1400">
                          <a:effectLst/>
                        </a:rPr>
                        <a:t>Aceptable participación en las asambleas por parte de los socios</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56068" marR="56068" marT="0" marB="0"/>
                </a:tc>
                <a:tc>
                  <a:txBody>
                    <a:bodyPr/>
                    <a:lstStyle/>
                    <a:p>
                      <a:pPr algn="ctr">
                        <a:lnSpc>
                          <a:spcPct val="115000"/>
                        </a:lnSpc>
                        <a:spcAft>
                          <a:spcPts val="0"/>
                        </a:spcAft>
                      </a:pPr>
                      <a:r>
                        <a:rPr lang="es-ES" sz="1400">
                          <a:effectLst/>
                        </a:rPr>
                        <a:t>Ninguno</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56068" marR="56068" marT="0" marB="0"/>
                </a:tc>
                <a:extLst>
                  <a:ext uri="{0D108BD9-81ED-4DB2-BD59-A6C34878D82A}">
                    <a16:rowId xmlns:a16="http://schemas.microsoft.com/office/drawing/2014/main" xmlns="" val="10002"/>
                  </a:ext>
                </a:extLst>
              </a:tr>
              <a:tr h="658153">
                <a:tc>
                  <a:txBody>
                    <a:bodyPr/>
                    <a:lstStyle/>
                    <a:p>
                      <a:pPr algn="just">
                        <a:lnSpc>
                          <a:spcPct val="115000"/>
                        </a:lnSpc>
                        <a:spcAft>
                          <a:spcPts val="0"/>
                        </a:spcAft>
                      </a:pPr>
                      <a:r>
                        <a:rPr lang="es-ES" sz="1400">
                          <a:effectLst/>
                        </a:rPr>
                        <a:t>Tercero</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56068" marR="56068" marT="0" marB="0"/>
                </a:tc>
                <a:tc>
                  <a:txBody>
                    <a:bodyPr/>
                    <a:lstStyle/>
                    <a:p>
                      <a:pPr algn="just">
                        <a:lnSpc>
                          <a:spcPct val="115000"/>
                        </a:lnSpc>
                        <a:spcAft>
                          <a:spcPts val="0"/>
                        </a:spcAft>
                      </a:pPr>
                      <a:r>
                        <a:rPr lang="es-ES" sz="1400">
                          <a:effectLst/>
                        </a:rPr>
                        <a:t>Porcentaje aceptable de los aportes de los asociados en lo referente a préstamos generados</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56068" marR="56068" marT="0" marB="0"/>
                </a:tc>
                <a:tc>
                  <a:txBody>
                    <a:bodyPr/>
                    <a:lstStyle/>
                    <a:p>
                      <a:pPr algn="ctr">
                        <a:lnSpc>
                          <a:spcPct val="115000"/>
                        </a:lnSpc>
                        <a:spcAft>
                          <a:spcPts val="0"/>
                        </a:spcAft>
                      </a:pPr>
                      <a:r>
                        <a:rPr lang="es-ES" sz="1400">
                          <a:effectLst/>
                        </a:rPr>
                        <a:t>Ninguno</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56068" marR="56068" marT="0" marB="0"/>
                </a:tc>
                <a:extLst>
                  <a:ext uri="{0D108BD9-81ED-4DB2-BD59-A6C34878D82A}">
                    <a16:rowId xmlns:a16="http://schemas.microsoft.com/office/drawing/2014/main" xmlns="" val="10003"/>
                  </a:ext>
                </a:extLst>
              </a:tr>
              <a:tr h="878683">
                <a:tc>
                  <a:txBody>
                    <a:bodyPr/>
                    <a:lstStyle/>
                    <a:p>
                      <a:pPr algn="just">
                        <a:lnSpc>
                          <a:spcPct val="115000"/>
                        </a:lnSpc>
                        <a:spcAft>
                          <a:spcPts val="0"/>
                        </a:spcAft>
                      </a:pPr>
                      <a:r>
                        <a:rPr lang="es-ES" sz="1400">
                          <a:effectLst/>
                        </a:rPr>
                        <a:t>Cuarto</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56068" marR="56068" marT="0" marB="0"/>
                </a:tc>
                <a:tc>
                  <a:txBody>
                    <a:bodyPr/>
                    <a:lstStyle/>
                    <a:p>
                      <a:pPr algn="just">
                        <a:lnSpc>
                          <a:spcPct val="115000"/>
                        </a:lnSpc>
                        <a:spcAft>
                          <a:spcPts val="0"/>
                        </a:spcAft>
                      </a:pPr>
                      <a:r>
                        <a:rPr lang="es-ES" sz="1400">
                          <a:effectLst/>
                        </a:rPr>
                        <a:t>Porcentaje aceptable en lo que respecta a los acuerdos con otras cooperativas para garantizar la autonomía y libertad en el aspecto económico.</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56068" marR="56068" marT="0" marB="0"/>
                </a:tc>
                <a:tc>
                  <a:txBody>
                    <a:bodyPr/>
                    <a:lstStyle/>
                    <a:p>
                      <a:pPr algn="ctr">
                        <a:lnSpc>
                          <a:spcPct val="115000"/>
                        </a:lnSpc>
                        <a:spcAft>
                          <a:spcPts val="0"/>
                        </a:spcAft>
                      </a:pPr>
                      <a:r>
                        <a:rPr lang="es-ES" sz="1400">
                          <a:effectLst/>
                        </a:rPr>
                        <a:t>Ninguno</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56068" marR="56068" marT="0" marB="0"/>
                </a:tc>
                <a:extLst>
                  <a:ext uri="{0D108BD9-81ED-4DB2-BD59-A6C34878D82A}">
                    <a16:rowId xmlns:a16="http://schemas.microsoft.com/office/drawing/2014/main" xmlns="" val="10004"/>
                  </a:ext>
                </a:extLst>
              </a:tr>
              <a:tr h="658153">
                <a:tc>
                  <a:txBody>
                    <a:bodyPr/>
                    <a:lstStyle/>
                    <a:p>
                      <a:pPr algn="just">
                        <a:lnSpc>
                          <a:spcPct val="115000"/>
                        </a:lnSpc>
                        <a:spcAft>
                          <a:spcPts val="0"/>
                        </a:spcAft>
                      </a:pPr>
                      <a:r>
                        <a:rPr lang="es-ES" sz="1400">
                          <a:effectLst/>
                        </a:rPr>
                        <a:t>Quinto</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56068" marR="56068" marT="0" marB="0"/>
                </a:tc>
                <a:tc>
                  <a:txBody>
                    <a:bodyPr/>
                    <a:lstStyle/>
                    <a:p>
                      <a:pPr algn="just">
                        <a:lnSpc>
                          <a:spcPct val="115000"/>
                        </a:lnSpc>
                        <a:spcAft>
                          <a:spcPts val="0"/>
                        </a:spcAft>
                      </a:pPr>
                      <a:r>
                        <a:rPr lang="es-ES" sz="1400">
                          <a:effectLst/>
                        </a:rPr>
                        <a:t>Bajo porcentaje como resultado del desarrollo académico del cliente o colaborador</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56068" marR="56068" marT="0" marB="0"/>
                </a:tc>
                <a:tc>
                  <a:txBody>
                    <a:bodyPr/>
                    <a:lstStyle/>
                    <a:p>
                      <a:pPr algn="ctr">
                        <a:lnSpc>
                          <a:spcPct val="115000"/>
                        </a:lnSpc>
                        <a:spcAft>
                          <a:spcPts val="0"/>
                        </a:spcAft>
                      </a:pPr>
                      <a:r>
                        <a:rPr lang="es-ES" sz="1400">
                          <a:effectLst/>
                        </a:rPr>
                        <a:t>Proyecto 1</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56068" marR="56068" marT="0" marB="0"/>
                </a:tc>
                <a:extLst>
                  <a:ext uri="{0D108BD9-81ED-4DB2-BD59-A6C34878D82A}">
                    <a16:rowId xmlns:a16="http://schemas.microsoft.com/office/drawing/2014/main" xmlns="" val="10005"/>
                  </a:ext>
                </a:extLst>
              </a:tr>
              <a:tr h="431385">
                <a:tc>
                  <a:txBody>
                    <a:bodyPr/>
                    <a:lstStyle/>
                    <a:p>
                      <a:pPr algn="just">
                        <a:lnSpc>
                          <a:spcPct val="115000"/>
                        </a:lnSpc>
                        <a:spcAft>
                          <a:spcPts val="0"/>
                        </a:spcAft>
                      </a:pPr>
                      <a:r>
                        <a:rPr lang="es-ES" sz="1400">
                          <a:effectLst/>
                        </a:rPr>
                        <a:t>Sexto</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56068" marR="56068" marT="0" marB="0"/>
                </a:tc>
                <a:tc>
                  <a:txBody>
                    <a:bodyPr/>
                    <a:lstStyle/>
                    <a:p>
                      <a:pPr algn="just">
                        <a:lnSpc>
                          <a:spcPct val="115000"/>
                        </a:lnSpc>
                        <a:spcAft>
                          <a:spcPts val="0"/>
                        </a:spcAft>
                      </a:pPr>
                      <a:r>
                        <a:rPr lang="es-ES" sz="1400">
                          <a:effectLst/>
                        </a:rPr>
                        <a:t>No existe relación y ayuda mutua con cooperativas del sector</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56068" marR="56068" marT="0" marB="0"/>
                </a:tc>
                <a:tc>
                  <a:txBody>
                    <a:bodyPr/>
                    <a:lstStyle/>
                    <a:p>
                      <a:pPr algn="ctr">
                        <a:lnSpc>
                          <a:spcPct val="115000"/>
                        </a:lnSpc>
                        <a:spcAft>
                          <a:spcPts val="0"/>
                        </a:spcAft>
                      </a:pPr>
                      <a:r>
                        <a:rPr lang="es-ES" sz="1400">
                          <a:effectLst/>
                        </a:rPr>
                        <a:t>Proyecto 3</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56068" marR="56068" marT="0" marB="0"/>
                </a:tc>
                <a:extLst>
                  <a:ext uri="{0D108BD9-81ED-4DB2-BD59-A6C34878D82A}">
                    <a16:rowId xmlns:a16="http://schemas.microsoft.com/office/drawing/2014/main" xmlns="" val="10006"/>
                  </a:ext>
                </a:extLst>
              </a:tr>
              <a:tr h="885976">
                <a:tc>
                  <a:txBody>
                    <a:bodyPr/>
                    <a:lstStyle/>
                    <a:p>
                      <a:pPr algn="just">
                        <a:lnSpc>
                          <a:spcPct val="115000"/>
                        </a:lnSpc>
                        <a:spcAft>
                          <a:spcPts val="0"/>
                        </a:spcAft>
                      </a:pPr>
                      <a:r>
                        <a:rPr lang="es-ES" sz="1400">
                          <a:effectLst/>
                        </a:rPr>
                        <a:t>Séptimo</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56068" marR="56068" marT="0" marB="0"/>
                </a:tc>
                <a:tc>
                  <a:txBody>
                    <a:bodyPr/>
                    <a:lstStyle/>
                    <a:p>
                      <a:pPr algn="just">
                        <a:lnSpc>
                          <a:spcPct val="115000"/>
                        </a:lnSpc>
                        <a:spcAft>
                          <a:spcPts val="0"/>
                        </a:spcAft>
                      </a:pPr>
                      <a:r>
                        <a:rPr lang="es-ES" sz="1400">
                          <a:effectLst/>
                        </a:rPr>
                        <a:t>Los indicadores obtenidos se encuentran en cero al no tener acciones desarrolladas por la cooperativa al desarrollo sostenible de la comunidad</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56068" marR="56068" marT="0" marB="0"/>
                </a:tc>
                <a:tc>
                  <a:txBody>
                    <a:bodyPr/>
                    <a:lstStyle/>
                    <a:p>
                      <a:pPr algn="ctr">
                        <a:lnSpc>
                          <a:spcPct val="115000"/>
                        </a:lnSpc>
                        <a:spcAft>
                          <a:spcPts val="0"/>
                        </a:spcAft>
                      </a:pPr>
                      <a:r>
                        <a:rPr lang="es-ES" sz="1400" dirty="0">
                          <a:effectLst/>
                        </a:rPr>
                        <a:t>Proyecto 2</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6068" marR="56068" marT="0" marB="0"/>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426103885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4396940" y="260648"/>
            <a:ext cx="3697551" cy="523220"/>
          </a:xfrm>
          <a:prstGeom prst="rect">
            <a:avLst/>
          </a:prstGeom>
          <a:noFill/>
        </p:spPr>
        <p:txBody>
          <a:bodyPr wrap="none" lIns="91440" tIns="45720" rIns="91440" bIns="45720">
            <a:spAutoFit/>
          </a:bodyPr>
          <a:lstStyle/>
          <a:p>
            <a:pPr algn="ctr"/>
            <a:r>
              <a:rPr lang="es-ES" sz="2800" dirty="0">
                <a:ln w="10160">
                  <a:solidFill>
                    <a:schemeClr val="accent1"/>
                  </a:solidFill>
                  <a:prstDash val="solid"/>
                </a:ln>
                <a:solidFill>
                  <a:srgbClr val="FFFFFF"/>
                </a:solidFill>
                <a:effectLst>
                  <a:outerShdw blurRad="38100" dist="32000" dir="5400000" algn="tl">
                    <a:srgbClr val="000000">
                      <a:alpha val="30000"/>
                    </a:srgbClr>
                  </a:outerShdw>
                </a:effectLst>
              </a:rPr>
              <a:t>PROPUESTA PROYECTOS</a:t>
            </a:r>
            <a:endParaRPr lang="es-ES" sz="28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9" y="-14317"/>
            <a:ext cx="3567807"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n 2"/>
          <p:cNvPicPr>
            <a:picLocks noChangeAspect="1"/>
          </p:cNvPicPr>
          <p:nvPr/>
        </p:nvPicPr>
        <p:blipFill rotWithShape="1">
          <a:blip r:embed="rId3"/>
          <a:srcRect l="21222" t="24407" r="20668" b="11609"/>
          <a:stretch/>
        </p:blipFill>
        <p:spPr>
          <a:xfrm>
            <a:off x="112464" y="784422"/>
            <a:ext cx="8852024" cy="5177975"/>
          </a:xfrm>
          <a:prstGeom prst="rect">
            <a:avLst/>
          </a:prstGeom>
        </p:spPr>
      </p:pic>
    </p:spTree>
    <p:extLst>
      <p:ext uri="{BB962C8B-B14F-4D97-AF65-F5344CB8AC3E}">
        <p14:creationId xmlns:p14="http://schemas.microsoft.com/office/powerpoint/2010/main" val="386248713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0669" t="50000" r="19007" b="13579"/>
          <a:stretch/>
        </p:blipFill>
        <p:spPr>
          <a:xfrm>
            <a:off x="1043608" y="1484784"/>
            <a:ext cx="7848872" cy="2664296"/>
          </a:xfrm>
          <a:prstGeom prst="rect">
            <a:avLst/>
          </a:prstGeom>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9" y="-14317"/>
            <a:ext cx="3567807"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0313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9" y="-14317"/>
            <a:ext cx="3567807"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n 2"/>
          <p:cNvPicPr>
            <a:picLocks noChangeAspect="1"/>
          </p:cNvPicPr>
          <p:nvPr/>
        </p:nvPicPr>
        <p:blipFill rotWithShape="1">
          <a:blip r:embed="rId3"/>
          <a:srcRect l="20669" t="23422" r="20114" b="13579"/>
          <a:stretch/>
        </p:blipFill>
        <p:spPr>
          <a:xfrm>
            <a:off x="179512" y="908720"/>
            <a:ext cx="8856984" cy="4844846"/>
          </a:xfrm>
          <a:prstGeom prst="rect">
            <a:avLst/>
          </a:prstGeom>
        </p:spPr>
      </p:pic>
    </p:spTree>
    <p:extLst>
      <p:ext uri="{BB962C8B-B14F-4D97-AF65-F5344CB8AC3E}">
        <p14:creationId xmlns:p14="http://schemas.microsoft.com/office/powerpoint/2010/main" val="1282472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9" y="-14317"/>
            <a:ext cx="3567807"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n 2"/>
          <p:cNvPicPr>
            <a:picLocks noChangeAspect="1"/>
          </p:cNvPicPr>
          <p:nvPr/>
        </p:nvPicPr>
        <p:blipFill rotWithShape="1">
          <a:blip r:embed="rId3"/>
          <a:srcRect l="20115" t="50984" r="20115" b="13579"/>
          <a:stretch/>
        </p:blipFill>
        <p:spPr>
          <a:xfrm>
            <a:off x="755576" y="1700808"/>
            <a:ext cx="8208912" cy="2736304"/>
          </a:xfrm>
          <a:prstGeom prst="rect">
            <a:avLst/>
          </a:prstGeom>
        </p:spPr>
      </p:pic>
    </p:spTree>
    <p:extLst>
      <p:ext uri="{BB962C8B-B14F-4D97-AF65-F5344CB8AC3E}">
        <p14:creationId xmlns:p14="http://schemas.microsoft.com/office/powerpoint/2010/main" val="41835416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1030" t="25363" r="20306" b="13377"/>
          <a:stretch/>
        </p:blipFill>
        <p:spPr>
          <a:xfrm>
            <a:off x="251520" y="836712"/>
            <a:ext cx="8640960" cy="5073167"/>
          </a:xfrm>
          <a:prstGeom prst="rect">
            <a:avLst/>
          </a:prstGeom>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9" y="-14317"/>
            <a:ext cx="3567807"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92074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9" y="-14317"/>
            <a:ext cx="3567807"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a 2"/>
          <p:cNvGraphicFramePr>
            <a:graphicFrameLocks noGrp="1"/>
          </p:cNvGraphicFramePr>
          <p:nvPr>
            <p:extLst>
              <p:ext uri="{D42A27DB-BD31-4B8C-83A1-F6EECF244321}">
                <p14:modId xmlns:p14="http://schemas.microsoft.com/office/powerpoint/2010/main" val="707442144"/>
              </p:ext>
            </p:extLst>
          </p:nvPr>
        </p:nvGraphicFramePr>
        <p:xfrm>
          <a:off x="755576" y="1557634"/>
          <a:ext cx="8229600" cy="2151655"/>
        </p:xfrm>
        <a:graphic>
          <a:graphicData uri="http://schemas.openxmlformats.org/drawingml/2006/table">
            <a:tbl>
              <a:tblPr firstRow="1" firstCol="1" bandRow="1">
                <a:tableStyleId>{5C22544A-7EE6-4342-B048-85BDC9FD1C3A}</a:tableStyleId>
              </a:tblPr>
              <a:tblGrid>
                <a:gridCol w="4060485">
                  <a:extLst>
                    <a:ext uri="{9D8B030D-6E8A-4147-A177-3AD203B41FA5}">
                      <a16:colId xmlns:a16="http://schemas.microsoft.com/office/drawing/2014/main" xmlns="" val="20000"/>
                    </a:ext>
                  </a:extLst>
                </a:gridCol>
                <a:gridCol w="719267">
                  <a:extLst>
                    <a:ext uri="{9D8B030D-6E8A-4147-A177-3AD203B41FA5}">
                      <a16:colId xmlns:a16="http://schemas.microsoft.com/office/drawing/2014/main" xmlns="" val="20001"/>
                    </a:ext>
                  </a:extLst>
                </a:gridCol>
                <a:gridCol w="719267">
                  <a:extLst>
                    <a:ext uri="{9D8B030D-6E8A-4147-A177-3AD203B41FA5}">
                      <a16:colId xmlns:a16="http://schemas.microsoft.com/office/drawing/2014/main" xmlns="" val="20002"/>
                    </a:ext>
                  </a:extLst>
                </a:gridCol>
                <a:gridCol w="717621">
                  <a:extLst>
                    <a:ext uri="{9D8B030D-6E8A-4147-A177-3AD203B41FA5}">
                      <a16:colId xmlns:a16="http://schemas.microsoft.com/office/drawing/2014/main" xmlns="" val="20003"/>
                    </a:ext>
                  </a:extLst>
                </a:gridCol>
                <a:gridCol w="663306">
                  <a:extLst>
                    <a:ext uri="{9D8B030D-6E8A-4147-A177-3AD203B41FA5}">
                      <a16:colId xmlns:a16="http://schemas.microsoft.com/office/drawing/2014/main" xmlns="" val="20004"/>
                    </a:ext>
                  </a:extLst>
                </a:gridCol>
                <a:gridCol w="719267">
                  <a:extLst>
                    <a:ext uri="{9D8B030D-6E8A-4147-A177-3AD203B41FA5}">
                      <a16:colId xmlns:a16="http://schemas.microsoft.com/office/drawing/2014/main" xmlns="" val="20005"/>
                    </a:ext>
                  </a:extLst>
                </a:gridCol>
                <a:gridCol w="630387">
                  <a:extLst>
                    <a:ext uri="{9D8B030D-6E8A-4147-A177-3AD203B41FA5}">
                      <a16:colId xmlns:a16="http://schemas.microsoft.com/office/drawing/2014/main" xmlns="" val="20006"/>
                    </a:ext>
                  </a:extLst>
                </a:gridCol>
              </a:tblGrid>
              <a:tr h="200025">
                <a:tc gridSpan="7">
                  <a:txBody>
                    <a:bodyPr/>
                    <a:lstStyle/>
                    <a:p>
                      <a:pPr algn="ctr">
                        <a:lnSpc>
                          <a:spcPct val="115000"/>
                        </a:lnSpc>
                        <a:spcAft>
                          <a:spcPts val="0"/>
                        </a:spcAft>
                      </a:pPr>
                      <a:r>
                        <a:rPr lang="es-ES" sz="1400" dirty="0">
                          <a:effectLst/>
                        </a:rPr>
                        <a:t> </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10000"/>
                  </a:ext>
                </a:extLst>
              </a:tr>
              <a:tr h="200025">
                <a:tc gridSpan="7">
                  <a:txBody>
                    <a:bodyPr/>
                    <a:lstStyle/>
                    <a:p>
                      <a:pPr algn="ctr">
                        <a:lnSpc>
                          <a:spcPct val="115000"/>
                        </a:lnSpc>
                        <a:spcAft>
                          <a:spcPts val="0"/>
                        </a:spcAft>
                      </a:pPr>
                      <a:r>
                        <a:rPr lang="es-ES" sz="1400">
                          <a:effectLst/>
                        </a:rPr>
                        <a:t>IV. RECURSOS</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10001"/>
                  </a:ext>
                </a:extLst>
              </a:tr>
              <a:tr h="400050">
                <a:tc>
                  <a:txBody>
                    <a:bodyPr/>
                    <a:lstStyle/>
                    <a:p>
                      <a:pPr algn="ctr">
                        <a:lnSpc>
                          <a:spcPct val="115000"/>
                        </a:lnSpc>
                        <a:spcAft>
                          <a:spcPts val="0"/>
                        </a:spcAft>
                      </a:pPr>
                      <a:r>
                        <a:rPr lang="es-ES" sz="1400">
                          <a:effectLst/>
                        </a:rPr>
                        <a:t>ACTIVIDADES</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050">
                          <a:effectLst/>
                        </a:rPr>
                        <a:t>Recurso Humanos</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050">
                          <a:effectLst/>
                        </a:rPr>
                        <a:t>Costo </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050">
                          <a:effectLst/>
                        </a:rPr>
                        <a:t>Recurso Materiales</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050">
                          <a:effectLst/>
                        </a:rPr>
                        <a:t>Costo</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050">
                          <a:effectLst/>
                        </a:rPr>
                        <a:t>Recurso Tecnológico</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050">
                          <a:effectLst/>
                        </a:rPr>
                        <a:t>Costo</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2"/>
                  </a:ext>
                </a:extLst>
              </a:tr>
              <a:tr h="556789">
                <a:tc>
                  <a:txBody>
                    <a:bodyPr/>
                    <a:lstStyle/>
                    <a:p>
                      <a:pPr>
                        <a:lnSpc>
                          <a:spcPct val="115000"/>
                        </a:lnSpc>
                        <a:spcAft>
                          <a:spcPts val="0"/>
                        </a:spcAft>
                      </a:pPr>
                      <a:r>
                        <a:rPr lang="es-ES" sz="1400">
                          <a:effectLst/>
                        </a:rPr>
                        <a:t>1. Planificar reuniones con entidades financieras del sector</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050">
                          <a:effectLst/>
                        </a:rPr>
                        <a:t>Gerente General</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050">
                          <a:effectLst/>
                        </a:rPr>
                        <a:t> </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050">
                          <a:effectLst/>
                        </a:rPr>
                        <a:t>Materiales de oficina</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050">
                          <a:effectLst/>
                        </a:rPr>
                        <a:t>$ 300,00</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050">
                          <a:effectLst/>
                        </a:rPr>
                        <a:t>Equipo de Computación</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050">
                          <a:effectLst/>
                        </a:rPr>
                        <a:t> </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3"/>
                  </a:ext>
                </a:extLst>
              </a:tr>
              <a:tr h="0">
                <a:tc>
                  <a:txBody>
                    <a:bodyPr/>
                    <a:lstStyle/>
                    <a:p>
                      <a:pPr>
                        <a:lnSpc>
                          <a:spcPct val="115000"/>
                        </a:lnSpc>
                        <a:spcAft>
                          <a:spcPts val="0"/>
                        </a:spcAft>
                      </a:pPr>
                      <a:r>
                        <a:rPr lang="es-ES" sz="1400">
                          <a:effectLst/>
                        </a:rPr>
                        <a:t>2. Buscar entidades financieras internacionales que apoyen el crecimiento de la cooperativa</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050">
                          <a:effectLst/>
                        </a:rPr>
                        <a:t>Gerente General</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050">
                          <a:effectLst/>
                        </a:rPr>
                        <a:t> </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050">
                          <a:effectLst/>
                        </a:rPr>
                        <a:t>Materiales de oficina</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050">
                          <a:effectLst/>
                        </a:rPr>
                        <a:t>$ 500,00</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050" dirty="0">
                          <a:effectLst/>
                        </a:rPr>
                        <a:t>Equipo de Computación</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050" dirty="0">
                          <a:effectLst/>
                        </a:rPr>
                        <a:t> </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151792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0" y="-26988"/>
            <a:ext cx="9153525" cy="6884988"/>
            <a:chOff x="-6" y="0"/>
            <a:chExt cx="5766" cy="4337"/>
          </a:xfrm>
        </p:grpSpPr>
        <p:pic>
          <p:nvPicPr>
            <p:cNvPr id="3" name="Picture 12" descr="ecuadoruniversitario_com_campus_espe"/>
            <p:cNvPicPr>
              <a:picLocks noChangeAspect="1" noChangeArrowheads="1"/>
            </p:cNvPicPr>
            <p:nvPr/>
          </p:nvPicPr>
          <p:blipFill>
            <a:blip r:embed="rId2" cstate="print">
              <a:lum bright="70000" contrast="-70000"/>
            </a:blip>
            <a:srcRect/>
            <a:stretch>
              <a:fillRect/>
            </a:stretch>
          </p:blipFill>
          <p:spPr bwMode="auto">
            <a:xfrm>
              <a:off x="0" y="618"/>
              <a:ext cx="5760" cy="3719"/>
            </a:xfrm>
            <a:prstGeom prst="rect">
              <a:avLst/>
            </a:prstGeom>
            <a:noFill/>
            <a:ln w="9525">
              <a:noFill/>
              <a:miter lim="800000"/>
              <a:headEnd/>
              <a:tailEnd/>
            </a:ln>
          </p:spPr>
        </p:pic>
        <p:grpSp>
          <p:nvGrpSpPr>
            <p:cNvPr id="4" name="Group 8"/>
            <p:cNvGrpSpPr>
              <a:grpSpLocks/>
            </p:cNvGrpSpPr>
            <p:nvPr/>
          </p:nvGrpSpPr>
          <p:grpSpPr bwMode="auto">
            <a:xfrm>
              <a:off x="-6" y="0"/>
              <a:ext cx="5766" cy="620"/>
              <a:chOff x="-6" y="0"/>
              <a:chExt cx="5766" cy="620"/>
            </a:xfrm>
          </p:grpSpPr>
          <p:pic>
            <p:nvPicPr>
              <p:cNvPr id="5" name="Picture 9" descr="line"/>
              <p:cNvPicPr>
                <a:picLocks noChangeAspect="1" noChangeArrowheads="1"/>
              </p:cNvPicPr>
              <p:nvPr/>
            </p:nvPicPr>
            <p:blipFill>
              <a:blip r:embed="rId3" cstate="print"/>
              <a:srcRect/>
              <a:stretch>
                <a:fillRect/>
              </a:stretch>
            </p:blipFill>
            <p:spPr bwMode="auto">
              <a:xfrm>
                <a:off x="0" y="0"/>
                <a:ext cx="5760" cy="618"/>
              </a:xfrm>
              <a:prstGeom prst="rect">
                <a:avLst/>
              </a:prstGeom>
              <a:noFill/>
              <a:ln w="9525">
                <a:noFill/>
                <a:miter lim="800000"/>
                <a:headEnd/>
                <a:tailEnd/>
              </a:ln>
            </p:spPr>
          </p:pic>
          <p:sp>
            <p:nvSpPr>
              <p:cNvPr id="6" name="Rectangle 11"/>
              <p:cNvSpPr>
                <a:spLocks noChangeArrowheads="1"/>
              </p:cNvSpPr>
              <p:nvPr/>
            </p:nvSpPr>
            <p:spPr bwMode="auto">
              <a:xfrm>
                <a:off x="-6" y="606"/>
                <a:ext cx="5766" cy="14"/>
              </a:xfrm>
              <a:prstGeom prst="rect">
                <a:avLst/>
              </a:prstGeom>
              <a:solidFill>
                <a:schemeClr val="bg2"/>
              </a:solidFill>
              <a:ln w="9525">
                <a:noFill/>
                <a:miter lim="800000"/>
                <a:headEnd/>
                <a:tailEnd/>
              </a:ln>
              <a:effectLst/>
            </p:spPr>
            <p:txBody>
              <a:bodyPr wrap="none" anchor="ctr"/>
              <a:lstStyle/>
              <a:p>
                <a:endParaRPr lang="es-EC" dirty="0"/>
              </a:p>
            </p:txBody>
          </p:sp>
        </p:grpSp>
      </p:grpSp>
      <p:sp>
        <p:nvSpPr>
          <p:cNvPr id="9" name="8 Rectángulo"/>
          <p:cNvSpPr/>
          <p:nvPr/>
        </p:nvSpPr>
        <p:spPr>
          <a:xfrm>
            <a:off x="2286894" y="33932"/>
            <a:ext cx="4589270" cy="923330"/>
          </a:xfrm>
          <a:prstGeom prst="rect">
            <a:avLst/>
          </a:prstGeom>
          <a:noFill/>
        </p:spPr>
        <p:txBody>
          <a:bodyPr wrap="none" lIns="91440" tIns="45720" rIns="91440" bIns="45720">
            <a:spAutoFit/>
          </a:bodyPr>
          <a:lstStyle/>
          <a:p>
            <a:pPr algn="ctr"/>
            <a:r>
              <a:rPr lang="es-ES" sz="5400" b="0" cap="none" spc="0" dirty="0">
                <a:ln w="10160">
                  <a:solidFill>
                    <a:schemeClr val="accent1"/>
                  </a:solidFill>
                  <a:prstDash val="solid"/>
                </a:ln>
                <a:solidFill>
                  <a:srgbClr val="FFFFFF"/>
                </a:solidFill>
                <a:effectLst>
                  <a:outerShdw blurRad="38100" dist="32000" dir="5400000" algn="tl">
                    <a:srgbClr val="000000">
                      <a:alpha val="30000"/>
                    </a:srgbClr>
                  </a:outerShdw>
                </a:effectLst>
              </a:rPr>
              <a:t>CONCLUSIONES</a:t>
            </a:r>
          </a:p>
        </p:txBody>
      </p:sp>
      <p:sp>
        <p:nvSpPr>
          <p:cNvPr id="7" name="Rectángulo 6"/>
          <p:cNvSpPr/>
          <p:nvPr/>
        </p:nvSpPr>
        <p:spPr>
          <a:xfrm>
            <a:off x="400298" y="956975"/>
            <a:ext cx="8352928" cy="5937010"/>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S" sz="1600" dirty="0">
                <a:latin typeface="Times New Roman" panose="02020603050405020304" pitchFamily="18" charset="0"/>
                <a:ea typeface="Times New Roman" panose="02020603050405020304" pitchFamily="18" charset="0"/>
                <a:cs typeface="Times New Roman" panose="02020603050405020304" pitchFamily="18" charset="0"/>
              </a:rPr>
              <a:t>La elaboración del Balance Social para las cooperativas que son parte del segmento 3 y que ofrecen sus servicios en el Cantón Rumiñahui, en el periodo de análisis del 2015 al 2017, han permitido evidenciar diversos aspectos de incumplimiento respecto a los siete principios del cooperativismo.</a:t>
            </a:r>
            <a:endParaRPr lang="es-ES" sz="1400" dirty="0">
              <a:latin typeface="Calibri" panose="020F0502020204030204" pitchFamily="34" charset="0"/>
              <a:ea typeface="Times New Roman" panose="02020603050405020304" pitchFamily="18" charset="0"/>
              <a:cs typeface="Times New Roman" panose="02020603050405020304" pitchFamily="18" charset="0"/>
            </a:endParaRPr>
          </a:p>
          <a:p>
            <a:pPr marL="270510" algn="just">
              <a:lnSpc>
                <a:spcPct val="150000"/>
              </a:lnSpc>
              <a:spcAft>
                <a:spcPts val="0"/>
              </a:spcAft>
            </a:pPr>
            <a:r>
              <a:rPr lang="es-ES" sz="1600" dirty="0">
                <a:latin typeface="Times New Roman" panose="02020603050405020304" pitchFamily="18" charset="0"/>
                <a:ea typeface="Times New Roman" panose="02020603050405020304" pitchFamily="18" charset="0"/>
                <a:cs typeface="Times New Roman" panose="02020603050405020304" pitchFamily="18" charset="0"/>
              </a:rPr>
              <a:t> </a:t>
            </a:r>
            <a:endParaRPr lang="es-ES" sz="1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 sz="1600" dirty="0">
                <a:latin typeface="Times New Roman" panose="02020603050405020304" pitchFamily="18" charset="0"/>
                <a:ea typeface="Times New Roman" panose="02020603050405020304" pitchFamily="18" charset="0"/>
                <a:cs typeface="Times New Roman" panose="02020603050405020304" pitchFamily="18" charset="0"/>
              </a:rPr>
              <a:t>La metodología utilizada para el  levantamiento de la información como para la tabulación de los resultados obtenidos permitió recolectar ordenadamente para evaluar los 7 principios de cumplimiento del balance social.</a:t>
            </a:r>
            <a:endParaRPr lang="es-ES" sz="1400" dirty="0">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05000"/>
              </a:lnSpc>
              <a:spcAft>
                <a:spcPts val="0"/>
              </a:spcAft>
            </a:pPr>
            <a:r>
              <a:rPr lang="es-ES" sz="1600" dirty="0">
                <a:latin typeface="Times New Roman" panose="02020603050405020304" pitchFamily="18" charset="0"/>
                <a:ea typeface="Times New Roman" panose="02020603050405020304" pitchFamily="18" charset="0"/>
                <a:cs typeface="Times New Roman" panose="02020603050405020304" pitchFamily="18" charset="0"/>
              </a:rPr>
              <a:t> </a:t>
            </a:r>
            <a:endParaRPr lang="es-ES" sz="1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 sz="1600" dirty="0">
                <a:latin typeface="Times New Roman" panose="02020603050405020304" pitchFamily="18" charset="0"/>
                <a:ea typeface="Times New Roman" panose="02020603050405020304" pitchFamily="18" charset="0"/>
                <a:cs typeface="Times New Roman" panose="02020603050405020304" pitchFamily="18" charset="0"/>
              </a:rPr>
              <a:t>De la evaluación al caso de estudio correspondiente a la Cooperativa de Ahorro y Crédito Juan de Salinas y San Juan de </a:t>
            </a:r>
            <a:r>
              <a:rPr lang="es-ES" sz="1600" dirty="0" err="1">
                <a:latin typeface="Times New Roman" panose="02020603050405020304" pitchFamily="18" charset="0"/>
                <a:ea typeface="Times New Roman" panose="02020603050405020304" pitchFamily="18" charset="0"/>
                <a:cs typeface="Times New Roman" panose="02020603050405020304" pitchFamily="18" charset="0"/>
              </a:rPr>
              <a:t>Cotogchoa</a:t>
            </a:r>
            <a:r>
              <a:rPr lang="es-ES" sz="1600" dirty="0">
                <a:latin typeface="Times New Roman" panose="02020603050405020304" pitchFamily="18" charset="0"/>
                <a:ea typeface="Times New Roman" panose="02020603050405020304" pitchFamily="18" charset="0"/>
                <a:cs typeface="Times New Roman" panose="02020603050405020304" pitchFamily="18" charset="0"/>
              </a:rPr>
              <a:t>, se puede conocer por el criterio de los socios aspectos desfavorables en lo que respecta a las directrices del balance social mediante las encuestas realizadas, como se menciona en la investigación al ser información confidencial no se puedo obtener datos numéricos de la COAC San Juan de </a:t>
            </a:r>
            <a:r>
              <a:rPr lang="es-ES" sz="1600" dirty="0" err="1">
                <a:latin typeface="Times New Roman" panose="02020603050405020304" pitchFamily="18" charset="0"/>
                <a:ea typeface="Times New Roman" panose="02020603050405020304" pitchFamily="18" charset="0"/>
                <a:cs typeface="Times New Roman" panose="02020603050405020304" pitchFamily="18" charset="0"/>
              </a:rPr>
              <a:t>Cotogchoa</a:t>
            </a:r>
            <a:r>
              <a:rPr lang="es-ES" sz="1600" dirty="0">
                <a:latin typeface="Times New Roman" panose="02020603050405020304" pitchFamily="18" charset="0"/>
                <a:ea typeface="Times New Roman" panose="02020603050405020304" pitchFamily="18" charset="0"/>
                <a:cs typeface="Times New Roman" panose="02020603050405020304" pitchFamily="18" charset="0"/>
              </a:rPr>
              <a:t>, por lo tanto se analiza los datos de la COAC Juan de Salinas mediante la aplicación de indicadores determinando incumplimiento específicamente en el 5, 6 y 7 principio del balance social</a:t>
            </a:r>
            <a:r>
              <a:rPr lang="es-E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s-ES"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415535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2 Objeto"/>
          <p:cNvGraphicFramePr>
            <a:graphicFrameLocks noChangeAspect="1"/>
          </p:cNvGraphicFramePr>
          <p:nvPr>
            <p:extLst>
              <p:ext uri="{D42A27DB-BD31-4B8C-83A1-F6EECF244321}">
                <p14:modId xmlns:p14="http://schemas.microsoft.com/office/powerpoint/2010/main" val="3022340545"/>
              </p:ext>
            </p:extLst>
          </p:nvPr>
        </p:nvGraphicFramePr>
        <p:xfrm>
          <a:off x="1187624" y="1340768"/>
          <a:ext cx="7338462" cy="3240360"/>
        </p:xfrm>
        <a:graphic>
          <a:graphicData uri="http://schemas.openxmlformats.org/presentationml/2006/ole">
            <mc:AlternateContent xmlns:mc="http://schemas.openxmlformats.org/markup-compatibility/2006">
              <mc:Choice xmlns:v="urn:schemas-microsoft-com:vml" Requires="v">
                <p:oleObj spid="_x0000_s34984" name="Visio" r:id="rId3" imgW="6261009" imgH="3288871" progId="Visio.Drawing.11">
                  <p:embed/>
                </p:oleObj>
              </mc:Choice>
              <mc:Fallback>
                <p:oleObj name="Visio" r:id="rId3" imgW="6261009" imgH="3288871"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1340768"/>
                        <a:ext cx="7338462" cy="3240360"/>
                      </a:xfrm>
                      <a:prstGeom prst="rect">
                        <a:avLst/>
                      </a:prstGeom>
                      <a:noFill/>
                    </p:spPr>
                  </p:pic>
                </p:oleObj>
              </mc:Fallback>
            </mc:AlternateContent>
          </a:graphicData>
        </a:graphic>
      </p:graphicFrame>
      <p:pic>
        <p:nvPicPr>
          <p:cNvPr id="3" name="Imagen 2"/>
          <p:cNvPicPr>
            <a:picLocks noChangeAspect="1"/>
          </p:cNvPicPr>
          <p:nvPr/>
        </p:nvPicPr>
        <p:blipFill>
          <a:blip r:embed="rId5"/>
          <a:stretch>
            <a:fillRect/>
          </a:stretch>
        </p:blipFill>
        <p:spPr>
          <a:xfrm>
            <a:off x="15988" y="116632"/>
            <a:ext cx="3420152" cy="1054699"/>
          </a:xfrm>
          <a:prstGeom prst="rect">
            <a:avLst/>
          </a:prstGeom>
        </p:spPr>
      </p:pic>
    </p:spTree>
    <p:extLst>
      <p:ext uri="{BB962C8B-B14F-4D97-AF65-F5344CB8AC3E}">
        <p14:creationId xmlns:p14="http://schemas.microsoft.com/office/powerpoint/2010/main" val="5408483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0" y="-26988"/>
            <a:ext cx="9153525" cy="6884988"/>
            <a:chOff x="-6" y="0"/>
            <a:chExt cx="5766" cy="4337"/>
          </a:xfrm>
        </p:grpSpPr>
        <p:pic>
          <p:nvPicPr>
            <p:cNvPr id="3" name="Picture 12" descr="ecuadoruniversitario_com_campus_espe"/>
            <p:cNvPicPr>
              <a:picLocks noChangeAspect="1" noChangeArrowheads="1"/>
            </p:cNvPicPr>
            <p:nvPr/>
          </p:nvPicPr>
          <p:blipFill>
            <a:blip r:embed="rId2" cstate="print">
              <a:lum bright="70000" contrast="-70000"/>
            </a:blip>
            <a:srcRect/>
            <a:stretch>
              <a:fillRect/>
            </a:stretch>
          </p:blipFill>
          <p:spPr bwMode="auto">
            <a:xfrm>
              <a:off x="0" y="618"/>
              <a:ext cx="5760" cy="3719"/>
            </a:xfrm>
            <a:prstGeom prst="rect">
              <a:avLst/>
            </a:prstGeom>
            <a:noFill/>
            <a:ln w="9525">
              <a:noFill/>
              <a:miter lim="800000"/>
              <a:headEnd/>
              <a:tailEnd/>
            </a:ln>
          </p:spPr>
        </p:pic>
        <p:grpSp>
          <p:nvGrpSpPr>
            <p:cNvPr id="4" name="Group 8"/>
            <p:cNvGrpSpPr>
              <a:grpSpLocks/>
            </p:cNvGrpSpPr>
            <p:nvPr/>
          </p:nvGrpSpPr>
          <p:grpSpPr bwMode="auto">
            <a:xfrm>
              <a:off x="-6" y="0"/>
              <a:ext cx="5766" cy="620"/>
              <a:chOff x="-6" y="0"/>
              <a:chExt cx="5766" cy="620"/>
            </a:xfrm>
          </p:grpSpPr>
          <p:pic>
            <p:nvPicPr>
              <p:cNvPr id="5" name="Picture 9" descr="line"/>
              <p:cNvPicPr>
                <a:picLocks noChangeAspect="1" noChangeArrowheads="1"/>
              </p:cNvPicPr>
              <p:nvPr/>
            </p:nvPicPr>
            <p:blipFill>
              <a:blip r:embed="rId3" cstate="print"/>
              <a:srcRect/>
              <a:stretch>
                <a:fillRect/>
              </a:stretch>
            </p:blipFill>
            <p:spPr bwMode="auto">
              <a:xfrm>
                <a:off x="0" y="0"/>
                <a:ext cx="5760" cy="618"/>
              </a:xfrm>
              <a:prstGeom prst="rect">
                <a:avLst/>
              </a:prstGeom>
              <a:noFill/>
              <a:ln w="9525">
                <a:noFill/>
                <a:miter lim="800000"/>
                <a:headEnd/>
                <a:tailEnd/>
              </a:ln>
            </p:spPr>
          </p:pic>
          <p:sp>
            <p:nvSpPr>
              <p:cNvPr id="6" name="Rectangle 11"/>
              <p:cNvSpPr>
                <a:spLocks noChangeArrowheads="1"/>
              </p:cNvSpPr>
              <p:nvPr/>
            </p:nvSpPr>
            <p:spPr bwMode="auto">
              <a:xfrm>
                <a:off x="-6" y="606"/>
                <a:ext cx="5766" cy="14"/>
              </a:xfrm>
              <a:prstGeom prst="rect">
                <a:avLst/>
              </a:prstGeom>
              <a:solidFill>
                <a:schemeClr val="bg2"/>
              </a:solidFill>
              <a:ln w="9525">
                <a:noFill/>
                <a:miter lim="800000"/>
                <a:headEnd/>
                <a:tailEnd/>
              </a:ln>
              <a:effectLst/>
            </p:spPr>
            <p:txBody>
              <a:bodyPr wrap="none" anchor="ctr"/>
              <a:lstStyle/>
              <a:p>
                <a:endParaRPr lang="es-EC" dirty="0"/>
              </a:p>
            </p:txBody>
          </p:sp>
        </p:grpSp>
      </p:grpSp>
      <p:sp>
        <p:nvSpPr>
          <p:cNvPr id="9" name="8 Rectángulo"/>
          <p:cNvSpPr/>
          <p:nvPr/>
        </p:nvSpPr>
        <p:spPr>
          <a:xfrm>
            <a:off x="2286894" y="33932"/>
            <a:ext cx="4589270" cy="923330"/>
          </a:xfrm>
          <a:prstGeom prst="rect">
            <a:avLst/>
          </a:prstGeom>
          <a:noFill/>
        </p:spPr>
        <p:txBody>
          <a:bodyPr wrap="none" lIns="91440" tIns="45720" rIns="91440" bIns="45720">
            <a:spAutoFit/>
          </a:bodyPr>
          <a:lstStyle/>
          <a:p>
            <a:pPr algn="ctr"/>
            <a:r>
              <a:rPr lang="es-ES" sz="5400" b="0" cap="none" spc="0" dirty="0">
                <a:ln w="10160">
                  <a:solidFill>
                    <a:schemeClr val="accent1"/>
                  </a:solidFill>
                  <a:prstDash val="solid"/>
                </a:ln>
                <a:solidFill>
                  <a:srgbClr val="FFFFFF"/>
                </a:solidFill>
                <a:effectLst>
                  <a:outerShdw blurRad="38100" dist="32000" dir="5400000" algn="tl">
                    <a:srgbClr val="000000">
                      <a:alpha val="30000"/>
                    </a:srgbClr>
                  </a:outerShdw>
                </a:effectLst>
              </a:rPr>
              <a:t>CONCLUSIONES</a:t>
            </a:r>
          </a:p>
        </p:txBody>
      </p:sp>
      <p:sp>
        <p:nvSpPr>
          <p:cNvPr id="10" name="Rectángulo 9"/>
          <p:cNvSpPr/>
          <p:nvPr/>
        </p:nvSpPr>
        <p:spPr>
          <a:xfrm>
            <a:off x="9525" y="1015007"/>
            <a:ext cx="9134475" cy="6075509"/>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S" dirty="0">
                <a:latin typeface="Times New Roman" panose="02020603050405020304" pitchFamily="18" charset="0"/>
                <a:ea typeface="Times New Roman" panose="02020603050405020304" pitchFamily="18" charset="0"/>
                <a:cs typeface="Times New Roman" panose="02020603050405020304" pitchFamily="18" charset="0"/>
              </a:rPr>
              <a:t>Se propone planes de acción en caminados a mejorar el cumplimiento de los principios que no se están aplicando en la cooperativa caso de estudio y se propone indicadores para su posterior evaluación.</a:t>
            </a:r>
            <a:endParaRPr lang="es-ES" sz="1600" dirty="0">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05000"/>
              </a:lnSpc>
              <a:spcAft>
                <a:spcPts val="0"/>
              </a:spcAft>
            </a:pPr>
            <a:r>
              <a:rPr lang="es-ES" dirty="0">
                <a:latin typeface="Times New Roman" panose="02020603050405020304" pitchFamily="18" charset="0"/>
                <a:ea typeface="Times New Roman" panose="02020603050405020304" pitchFamily="18" charset="0"/>
                <a:cs typeface="Times New Roman" panose="02020603050405020304" pitchFamily="18" charset="0"/>
              </a:rPr>
              <a:t> </a:t>
            </a:r>
            <a:endParaRPr lang="es-ES"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 dirty="0">
                <a:latin typeface="Times New Roman" panose="02020603050405020304" pitchFamily="18" charset="0"/>
                <a:ea typeface="Times New Roman" panose="02020603050405020304" pitchFamily="18" charset="0"/>
                <a:cs typeface="Times New Roman" panose="02020603050405020304" pitchFamily="18" charset="0"/>
              </a:rPr>
              <a:t>De la evaluación realizada  respecto a las variables de investigación,  se puede evidenciar que el balance social se encuentra aplicado en  57.14%, con relación a la fidelidad de los socios existe poco crecimiento en ingreso de socios y la salida de los socios por diferentes motivos presenta una variación significativa y progresiva desde el año 2015 al 2017, de acuerdo las encuestas realizadas al personal  se puede apreciar que la mayoría de empleados no  se encuentran satisfechos con las remuneraciones pudiendo  causar deserción laborar pese a que se sienten identificados con la cooperativa lo que afecta el desarrollo organizacional.</a:t>
            </a:r>
            <a:endParaRPr lang="es-ES" sz="1600" dirty="0">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05000"/>
              </a:lnSpc>
              <a:spcAft>
                <a:spcPts val="0"/>
              </a:spcAft>
            </a:pPr>
            <a:r>
              <a:rPr lang="es-ES" dirty="0">
                <a:latin typeface="Times New Roman" panose="02020603050405020304" pitchFamily="18" charset="0"/>
                <a:ea typeface="Times New Roman" panose="02020603050405020304" pitchFamily="18" charset="0"/>
                <a:cs typeface="Times New Roman" panose="02020603050405020304" pitchFamily="18" charset="0"/>
              </a:rPr>
              <a:t> </a:t>
            </a:r>
            <a:endParaRPr lang="es-ES"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 dirty="0">
                <a:latin typeface="Times New Roman" panose="02020603050405020304" pitchFamily="18" charset="0"/>
                <a:ea typeface="Times New Roman" panose="02020603050405020304" pitchFamily="18" charset="0"/>
                <a:cs typeface="Times New Roman" panose="02020603050405020304" pitchFamily="18" charset="0"/>
              </a:rPr>
              <a:t>Se puede concluir que la Falta de evaluación al Balance Social en las COAC del Segmento 3 del Cantón Rumiñahui es generado por la limitada responsabilidad social en las Cooperativas del segmento 3 del  Cantón Rumiñahui.</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047691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0" y="-26988"/>
            <a:ext cx="9153525" cy="6884988"/>
            <a:chOff x="-6" y="0"/>
            <a:chExt cx="5766" cy="4337"/>
          </a:xfrm>
        </p:grpSpPr>
        <p:pic>
          <p:nvPicPr>
            <p:cNvPr id="3" name="Picture 12" descr="ecuadoruniversitario_com_campus_espe"/>
            <p:cNvPicPr>
              <a:picLocks noChangeAspect="1" noChangeArrowheads="1"/>
            </p:cNvPicPr>
            <p:nvPr/>
          </p:nvPicPr>
          <p:blipFill>
            <a:blip r:embed="rId2" cstate="print">
              <a:lum bright="70000" contrast="-70000"/>
            </a:blip>
            <a:srcRect/>
            <a:stretch>
              <a:fillRect/>
            </a:stretch>
          </p:blipFill>
          <p:spPr bwMode="auto">
            <a:xfrm>
              <a:off x="0" y="618"/>
              <a:ext cx="5760" cy="3719"/>
            </a:xfrm>
            <a:prstGeom prst="rect">
              <a:avLst/>
            </a:prstGeom>
            <a:noFill/>
            <a:ln w="9525">
              <a:noFill/>
              <a:miter lim="800000"/>
              <a:headEnd/>
              <a:tailEnd/>
            </a:ln>
          </p:spPr>
        </p:pic>
        <p:grpSp>
          <p:nvGrpSpPr>
            <p:cNvPr id="4" name="Group 8"/>
            <p:cNvGrpSpPr>
              <a:grpSpLocks/>
            </p:cNvGrpSpPr>
            <p:nvPr/>
          </p:nvGrpSpPr>
          <p:grpSpPr bwMode="auto">
            <a:xfrm>
              <a:off x="-6" y="0"/>
              <a:ext cx="5766" cy="620"/>
              <a:chOff x="-6" y="0"/>
              <a:chExt cx="5766" cy="620"/>
            </a:xfrm>
          </p:grpSpPr>
          <p:pic>
            <p:nvPicPr>
              <p:cNvPr id="5" name="Picture 9" descr="line"/>
              <p:cNvPicPr>
                <a:picLocks noChangeAspect="1" noChangeArrowheads="1"/>
              </p:cNvPicPr>
              <p:nvPr/>
            </p:nvPicPr>
            <p:blipFill>
              <a:blip r:embed="rId3" cstate="print"/>
              <a:srcRect/>
              <a:stretch>
                <a:fillRect/>
              </a:stretch>
            </p:blipFill>
            <p:spPr bwMode="auto">
              <a:xfrm>
                <a:off x="0" y="0"/>
                <a:ext cx="5760" cy="618"/>
              </a:xfrm>
              <a:prstGeom prst="rect">
                <a:avLst/>
              </a:prstGeom>
              <a:noFill/>
              <a:ln w="9525">
                <a:noFill/>
                <a:miter lim="800000"/>
                <a:headEnd/>
                <a:tailEnd/>
              </a:ln>
            </p:spPr>
          </p:pic>
          <p:sp>
            <p:nvSpPr>
              <p:cNvPr id="6" name="Rectangle 11"/>
              <p:cNvSpPr>
                <a:spLocks noChangeArrowheads="1"/>
              </p:cNvSpPr>
              <p:nvPr/>
            </p:nvSpPr>
            <p:spPr bwMode="auto">
              <a:xfrm>
                <a:off x="-6" y="606"/>
                <a:ext cx="5766" cy="14"/>
              </a:xfrm>
              <a:prstGeom prst="rect">
                <a:avLst/>
              </a:prstGeom>
              <a:solidFill>
                <a:schemeClr val="bg2"/>
              </a:solidFill>
              <a:ln w="9525">
                <a:noFill/>
                <a:miter lim="800000"/>
                <a:headEnd/>
                <a:tailEnd/>
              </a:ln>
              <a:effectLst/>
            </p:spPr>
            <p:txBody>
              <a:bodyPr wrap="none" anchor="ctr"/>
              <a:lstStyle/>
              <a:p>
                <a:endParaRPr lang="es-EC" dirty="0"/>
              </a:p>
            </p:txBody>
          </p:sp>
        </p:grpSp>
      </p:grpSp>
      <p:sp>
        <p:nvSpPr>
          <p:cNvPr id="9" name="8 Rectángulo"/>
          <p:cNvSpPr/>
          <p:nvPr/>
        </p:nvSpPr>
        <p:spPr>
          <a:xfrm>
            <a:off x="1581797" y="33932"/>
            <a:ext cx="5999464" cy="923330"/>
          </a:xfrm>
          <a:prstGeom prst="rect">
            <a:avLst/>
          </a:prstGeom>
          <a:noFill/>
        </p:spPr>
        <p:txBody>
          <a:bodyPr wrap="none" lIns="91440" tIns="45720" rIns="91440" bIns="45720">
            <a:spAutoFit/>
          </a:bodyPr>
          <a:lstStyle/>
          <a:p>
            <a:pPr algn="ctr"/>
            <a:r>
              <a:rPr lang="es-ES" sz="5400" dirty="0">
                <a:ln w="10160">
                  <a:solidFill>
                    <a:schemeClr val="accent1"/>
                  </a:solidFill>
                  <a:prstDash val="solid"/>
                </a:ln>
                <a:solidFill>
                  <a:srgbClr val="FFFFFF"/>
                </a:solidFill>
                <a:effectLst>
                  <a:outerShdw blurRad="38100" dist="32000" dir="5400000" algn="tl">
                    <a:srgbClr val="000000">
                      <a:alpha val="30000"/>
                    </a:srgbClr>
                  </a:outerShdw>
                </a:effectLst>
              </a:rPr>
              <a:t>RECOMENDACIONES</a:t>
            </a:r>
            <a:endParaRPr lang="es-ES" sz="5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graphicFrame>
        <p:nvGraphicFramePr>
          <p:cNvPr id="11" name="10 Diagrama"/>
          <p:cNvGraphicFramePr/>
          <p:nvPr>
            <p:extLst>
              <p:ext uri="{D42A27DB-BD31-4B8C-83A1-F6EECF244321}">
                <p14:modId xmlns:p14="http://schemas.microsoft.com/office/powerpoint/2010/main" val="4218640849"/>
              </p:ext>
            </p:extLst>
          </p:nvPr>
        </p:nvGraphicFramePr>
        <p:xfrm>
          <a:off x="179512" y="957262"/>
          <a:ext cx="8640960" cy="58561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ángulo 6"/>
          <p:cNvSpPr/>
          <p:nvPr/>
        </p:nvSpPr>
        <p:spPr>
          <a:xfrm>
            <a:off x="292286" y="836712"/>
            <a:ext cx="8568952" cy="6491008"/>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S" dirty="0">
                <a:latin typeface="Times New Roman" panose="02020603050405020304" pitchFamily="18" charset="0"/>
                <a:ea typeface="Times New Roman" panose="02020603050405020304" pitchFamily="18" charset="0"/>
                <a:cs typeface="Times New Roman" panose="02020603050405020304" pitchFamily="18" charset="0"/>
              </a:rPr>
              <a:t>Las cooperativas de este segmento al estar limitadas en su capital no destinan recursos para cumplir con lo solicitado en el Balance Social, sin embargo al ser un requisito a cumplir por la Superintendencia de Economía Popular y Solidaria, se recomienda poner en práctica los planes acciones propuestos y mejorar el cumplimiento de los indicadores del balance social.</a:t>
            </a:r>
            <a:endParaRPr lang="es-ES" sz="1600" dirty="0">
              <a:latin typeface="Calibri" panose="020F0502020204030204" pitchFamily="34" charset="0"/>
              <a:ea typeface="Times New Roman" panose="02020603050405020304" pitchFamily="18" charset="0"/>
              <a:cs typeface="Times New Roman" panose="02020603050405020304" pitchFamily="18" charset="0"/>
            </a:endParaRPr>
          </a:p>
          <a:p>
            <a:pPr marL="450215" algn="just">
              <a:lnSpc>
                <a:spcPct val="150000"/>
              </a:lnSpc>
              <a:spcAft>
                <a:spcPts val="0"/>
              </a:spcAft>
            </a:pPr>
            <a:r>
              <a:rPr lang="es-ES" dirty="0">
                <a:latin typeface="Times New Roman" panose="02020603050405020304" pitchFamily="18" charset="0"/>
                <a:ea typeface="Times New Roman" panose="02020603050405020304" pitchFamily="18" charset="0"/>
                <a:cs typeface="Times New Roman" panose="02020603050405020304" pitchFamily="18" charset="0"/>
              </a:rPr>
              <a:t> </a:t>
            </a:r>
            <a:endParaRPr lang="es-ES"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 dirty="0">
                <a:latin typeface="Times New Roman" panose="02020603050405020304" pitchFamily="18" charset="0"/>
                <a:ea typeface="Times New Roman" panose="02020603050405020304" pitchFamily="18" charset="0"/>
                <a:cs typeface="Times New Roman" panose="02020603050405020304" pitchFamily="18" charset="0"/>
              </a:rPr>
              <a:t>Es importante conocer la metodología del balance social respecto a los 7 principios de cumplimiento a todos los colaboradores de la entidad financiera, puesto que permitirá que los colaboradores puedan aportar con ideas para consumar con dichos principios.</a:t>
            </a:r>
            <a:endParaRPr lang="es-ES" sz="1600" dirty="0">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05000"/>
              </a:lnSpc>
              <a:spcAft>
                <a:spcPts val="0"/>
              </a:spcAft>
            </a:pPr>
            <a:r>
              <a:rPr lang="es-ES" dirty="0">
                <a:latin typeface="Times New Roman" panose="02020603050405020304" pitchFamily="18" charset="0"/>
                <a:ea typeface="Times New Roman" panose="02020603050405020304" pitchFamily="18" charset="0"/>
                <a:cs typeface="Times New Roman" panose="02020603050405020304" pitchFamily="18" charset="0"/>
              </a:rPr>
              <a:t> </a:t>
            </a:r>
            <a:endParaRPr lang="es-ES"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 dirty="0">
                <a:latin typeface="Times New Roman" panose="02020603050405020304" pitchFamily="18" charset="0"/>
                <a:ea typeface="Times New Roman" panose="02020603050405020304" pitchFamily="18" charset="0"/>
                <a:cs typeface="Times New Roman" panose="02020603050405020304" pitchFamily="18" charset="0"/>
              </a:rPr>
              <a:t>El proyecto pretendió cubrir con las cooperativas de ahorro y crédito del segmento 3, sin embargo se vio limitada en la recolección de datos al no ser parte de una de las entidades, por lo tanto se recomienda socializar los resultados obtenidos en esta investigación para que puedan servir de ayuda a las demás entidades que son parte del segmento.</a:t>
            </a:r>
            <a:endParaRPr lang="es-ES" sz="1600" dirty="0">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05000"/>
              </a:lnSpc>
              <a:spcAft>
                <a:spcPts val="800"/>
              </a:spcAft>
            </a:pPr>
            <a:r>
              <a:rPr lang="es-ES" dirty="0">
                <a:latin typeface="Times New Roman" panose="02020603050405020304" pitchFamily="18" charset="0"/>
                <a:ea typeface="Times New Roman" panose="02020603050405020304" pitchFamily="18" charset="0"/>
                <a:cs typeface="Times New Roman" panose="02020603050405020304" pitchFamily="18" charset="0"/>
              </a:rPr>
              <a:t> </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936746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0" y="-26988"/>
            <a:ext cx="9153525" cy="6884988"/>
            <a:chOff x="-6" y="0"/>
            <a:chExt cx="5766" cy="4337"/>
          </a:xfrm>
        </p:grpSpPr>
        <p:pic>
          <p:nvPicPr>
            <p:cNvPr id="3" name="Picture 12" descr="ecuadoruniversitario_com_campus_espe"/>
            <p:cNvPicPr>
              <a:picLocks noChangeAspect="1" noChangeArrowheads="1"/>
            </p:cNvPicPr>
            <p:nvPr/>
          </p:nvPicPr>
          <p:blipFill>
            <a:blip r:embed="rId2" cstate="print">
              <a:lum bright="70000" contrast="-70000"/>
            </a:blip>
            <a:srcRect/>
            <a:stretch>
              <a:fillRect/>
            </a:stretch>
          </p:blipFill>
          <p:spPr bwMode="auto">
            <a:xfrm>
              <a:off x="0" y="618"/>
              <a:ext cx="5760" cy="3719"/>
            </a:xfrm>
            <a:prstGeom prst="rect">
              <a:avLst/>
            </a:prstGeom>
            <a:noFill/>
            <a:ln w="9525">
              <a:noFill/>
              <a:miter lim="800000"/>
              <a:headEnd/>
              <a:tailEnd/>
            </a:ln>
          </p:spPr>
        </p:pic>
        <p:grpSp>
          <p:nvGrpSpPr>
            <p:cNvPr id="4" name="Group 8"/>
            <p:cNvGrpSpPr>
              <a:grpSpLocks/>
            </p:cNvGrpSpPr>
            <p:nvPr/>
          </p:nvGrpSpPr>
          <p:grpSpPr bwMode="auto">
            <a:xfrm>
              <a:off x="-6" y="0"/>
              <a:ext cx="5766" cy="620"/>
              <a:chOff x="-6" y="0"/>
              <a:chExt cx="5766" cy="620"/>
            </a:xfrm>
          </p:grpSpPr>
          <p:pic>
            <p:nvPicPr>
              <p:cNvPr id="5" name="Picture 9" descr="line"/>
              <p:cNvPicPr>
                <a:picLocks noChangeAspect="1" noChangeArrowheads="1"/>
              </p:cNvPicPr>
              <p:nvPr/>
            </p:nvPicPr>
            <p:blipFill>
              <a:blip r:embed="rId3" cstate="print"/>
              <a:srcRect/>
              <a:stretch>
                <a:fillRect/>
              </a:stretch>
            </p:blipFill>
            <p:spPr bwMode="auto">
              <a:xfrm>
                <a:off x="0" y="0"/>
                <a:ext cx="5760" cy="618"/>
              </a:xfrm>
              <a:prstGeom prst="rect">
                <a:avLst/>
              </a:prstGeom>
              <a:noFill/>
              <a:ln w="9525">
                <a:noFill/>
                <a:miter lim="800000"/>
                <a:headEnd/>
                <a:tailEnd/>
              </a:ln>
            </p:spPr>
          </p:pic>
          <p:sp>
            <p:nvSpPr>
              <p:cNvPr id="6" name="Rectangle 11"/>
              <p:cNvSpPr>
                <a:spLocks noChangeArrowheads="1"/>
              </p:cNvSpPr>
              <p:nvPr/>
            </p:nvSpPr>
            <p:spPr bwMode="auto">
              <a:xfrm>
                <a:off x="-6" y="606"/>
                <a:ext cx="5766" cy="14"/>
              </a:xfrm>
              <a:prstGeom prst="rect">
                <a:avLst/>
              </a:prstGeom>
              <a:solidFill>
                <a:schemeClr val="bg2"/>
              </a:solidFill>
              <a:ln w="9525">
                <a:noFill/>
                <a:miter lim="800000"/>
                <a:headEnd/>
                <a:tailEnd/>
              </a:ln>
              <a:effectLst/>
            </p:spPr>
            <p:txBody>
              <a:bodyPr wrap="none" anchor="ctr"/>
              <a:lstStyle/>
              <a:p>
                <a:endParaRPr lang="es-EC" dirty="0"/>
              </a:p>
            </p:txBody>
          </p:sp>
        </p:grpSp>
      </p:grpSp>
      <p:sp>
        <p:nvSpPr>
          <p:cNvPr id="9" name="8 Rectángulo"/>
          <p:cNvSpPr/>
          <p:nvPr/>
        </p:nvSpPr>
        <p:spPr>
          <a:xfrm>
            <a:off x="1581797" y="33932"/>
            <a:ext cx="5999464" cy="923330"/>
          </a:xfrm>
          <a:prstGeom prst="rect">
            <a:avLst/>
          </a:prstGeom>
          <a:noFill/>
        </p:spPr>
        <p:txBody>
          <a:bodyPr wrap="none" lIns="91440" tIns="45720" rIns="91440" bIns="45720">
            <a:spAutoFit/>
          </a:bodyPr>
          <a:lstStyle/>
          <a:p>
            <a:pPr algn="ctr"/>
            <a:r>
              <a:rPr lang="es-ES" sz="5400" dirty="0">
                <a:ln w="10160">
                  <a:solidFill>
                    <a:schemeClr val="accent1"/>
                  </a:solidFill>
                  <a:prstDash val="solid"/>
                </a:ln>
                <a:solidFill>
                  <a:srgbClr val="FFFFFF"/>
                </a:solidFill>
                <a:effectLst>
                  <a:outerShdw blurRad="38100" dist="32000" dir="5400000" algn="tl">
                    <a:srgbClr val="000000">
                      <a:alpha val="30000"/>
                    </a:srgbClr>
                  </a:outerShdw>
                </a:effectLst>
              </a:rPr>
              <a:t>RECOMENDACIONES</a:t>
            </a:r>
            <a:endParaRPr lang="es-ES" sz="5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graphicFrame>
        <p:nvGraphicFramePr>
          <p:cNvPr id="11" name="10 Diagrama"/>
          <p:cNvGraphicFramePr/>
          <p:nvPr>
            <p:extLst>
              <p:ext uri="{D42A27DB-BD31-4B8C-83A1-F6EECF244321}">
                <p14:modId xmlns:p14="http://schemas.microsoft.com/office/powerpoint/2010/main" val="3466357298"/>
              </p:ext>
            </p:extLst>
          </p:nvPr>
        </p:nvGraphicFramePr>
        <p:xfrm>
          <a:off x="179512" y="957262"/>
          <a:ext cx="8640960" cy="58561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ángulo 6"/>
          <p:cNvSpPr/>
          <p:nvPr/>
        </p:nvSpPr>
        <p:spPr>
          <a:xfrm>
            <a:off x="107504" y="782491"/>
            <a:ext cx="8712968" cy="6075509"/>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S" dirty="0">
                <a:latin typeface="Times New Roman" panose="02020603050405020304" pitchFamily="18" charset="0"/>
                <a:ea typeface="Times New Roman" panose="02020603050405020304" pitchFamily="18" charset="0"/>
                <a:cs typeface="Times New Roman" panose="02020603050405020304" pitchFamily="18" charset="0"/>
              </a:rPr>
              <a:t>Se recomienda realizar convenios con entidades del sector privado y público del sector, considerando que el Cantón Rumiñahui ha crecido notablemente y se cuenta con una gran oferta de empresas para asociarse  de la tal manera que se pueda incrementar los ingresos.</a:t>
            </a:r>
            <a:endParaRPr lang="es-ES" sz="1600" dirty="0">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05000"/>
              </a:lnSpc>
              <a:spcAft>
                <a:spcPts val="0"/>
              </a:spcAft>
            </a:pPr>
            <a:r>
              <a:rPr lang="es-ES" dirty="0">
                <a:latin typeface="Times New Roman" panose="02020603050405020304" pitchFamily="18" charset="0"/>
                <a:ea typeface="Times New Roman" panose="02020603050405020304" pitchFamily="18" charset="0"/>
                <a:cs typeface="Times New Roman" panose="02020603050405020304" pitchFamily="18" charset="0"/>
              </a:rPr>
              <a:t> </a:t>
            </a:r>
            <a:endParaRPr lang="es-ES"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 dirty="0">
                <a:latin typeface="Times New Roman" panose="02020603050405020304" pitchFamily="18" charset="0"/>
                <a:ea typeface="Times New Roman" panose="02020603050405020304" pitchFamily="18" charset="0"/>
                <a:cs typeface="Times New Roman" panose="02020603050405020304" pitchFamily="18" charset="0"/>
              </a:rPr>
              <a:t>Es importante realizar una investigación de mercado para captar nuevas necesidades del mercado, de esta manera aumentar la cartera de socios, que se puedan beneficiar de los servicios financieros de las cooperativas del sector y obtener una fidelización del socio a este segmento de cooperativas.</a:t>
            </a:r>
            <a:endParaRPr lang="es-ES" sz="1600" dirty="0">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05000"/>
              </a:lnSpc>
              <a:spcAft>
                <a:spcPts val="0"/>
              </a:spcAft>
            </a:pPr>
            <a:r>
              <a:rPr lang="es-ES" dirty="0">
                <a:latin typeface="Times New Roman" panose="02020603050405020304" pitchFamily="18" charset="0"/>
                <a:ea typeface="Times New Roman" panose="02020603050405020304" pitchFamily="18" charset="0"/>
                <a:cs typeface="Times New Roman" panose="02020603050405020304" pitchFamily="18" charset="0"/>
              </a:rPr>
              <a:t> </a:t>
            </a:r>
            <a:endParaRPr lang="es-ES"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 dirty="0">
                <a:latin typeface="Times New Roman" panose="02020603050405020304" pitchFamily="18" charset="0"/>
                <a:ea typeface="Times New Roman" panose="02020603050405020304" pitchFamily="18" charset="0"/>
                <a:cs typeface="Times New Roman" panose="02020603050405020304" pitchFamily="18" charset="0"/>
              </a:rPr>
              <a:t>Es importante considerar en el plan anual del presupuesto de la entidad financiera las actividades que deben cumplirse con el Balance Social, para que de esta manera no se ve afectado en la rentabilidad de la misma, pero pueda cumplirse con lo solicitado por el sistema financiera para la mejorara en la sociedad y en el ambiente, no únicamente en lo económico.</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265440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547664" y="4140873"/>
            <a:ext cx="5976959" cy="1754326"/>
          </a:xfrm>
          <a:prstGeom prst="rect">
            <a:avLst/>
          </a:prstGeom>
          <a:noFill/>
        </p:spPr>
        <p:txBody>
          <a:bodyPr>
            <a:spAutoFit/>
          </a:bodyPr>
          <a:lstStyle/>
          <a:p>
            <a:pPr algn="ctr" fontAlgn="auto">
              <a:spcBef>
                <a:spcPts val="0"/>
              </a:spcBef>
              <a:spcAft>
                <a:spcPts val="0"/>
              </a:spcAft>
              <a:defRPr/>
            </a:pPr>
            <a:r>
              <a:rPr lang="es-ES" sz="5400" b="1" spc="100" dirty="0">
                <a:ln w="18000">
                  <a:solidFill>
                    <a:schemeClr val="tx2"/>
                  </a:solidFill>
                  <a:prstDash val="solid"/>
                </a:ln>
                <a:solidFill>
                  <a:schemeClr val="tx2">
                    <a:lumMod val="20000"/>
                    <a:lumOff val="80000"/>
                  </a:schemeClr>
                </a:solidFill>
                <a:effectLst>
                  <a:outerShdw blurRad="25000" dist="20000" dir="16020000" algn="tl">
                    <a:schemeClr val="accent1">
                      <a:satMod val="200000"/>
                      <a:shade val="1000"/>
                      <a:alpha val="60000"/>
                    </a:schemeClr>
                  </a:outerShdw>
                </a:effectLst>
                <a:latin typeface="+mn-lt"/>
                <a:cs typeface="+mn-cs"/>
              </a:rPr>
              <a:t>GRACIAS POR SU </a:t>
            </a:r>
          </a:p>
          <a:p>
            <a:pPr algn="ctr" fontAlgn="auto">
              <a:spcBef>
                <a:spcPts val="0"/>
              </a:spcBef>
              <a:spcAft>
                <a:spcPts val="0"/>
              </a:spcAft>
              <a:defRPr/>
            </a:pPr>
            <a:r>
              <a:rPr lang="es-ES" sz="5400" b="1" spc="100" dirty="0">
                <a:ln w="18000">
                  <a:solidFill>
                    <a:schemeClr val="tx2"/>
                  </a:solidFill>
                  <a:prstDash val="solid"/>
                </a:ln>
                <a:solidFill>
                  <a:schemeClr val="tx2">
                    <a:lumMod val="20000"/>
                    <a:lumOff val="80000"/>
                  </a:schemeClr>
                </a:solidFill>
                <a:effectLst>
                  <a:outerShdw blurRad="25000" dist="20000" dir="16020000" algn="tl">
                    <a:schemeClr val="accent1">
                      <a:satMod val="200000"/>
                      <a:shade val="1000"/>
                      <a:alpha val="60000"/>
                    </a:schemeClr>
                  </a:outerShdw>
                </a:effectLst>
                <a:latin typeface="+mn-lt"/>
                <a:cs typeface="+mn-cs"/>
              </a:rPr>
              <a:t>ATENCIÓN</a:t>
            </a:r>
          </a:p>
        </p:txBody>
      </p:sp>
      <p:pic>
        <p:nvPicPr>
          <p:cNvPr id="5" name="Imagen 1" descr="http://blogs.espe.edu.ec/wp-content/uploads/2013/07/Comunicado-2-1.jpg"/>
          <p:cNvPicPr>
            <a:picLocks noChangeAspect="1" noChangeArrowheads="1"/>
          </p:cNvPicPr>
          <p:nvPr/>
        </p:nvPicPr>
        <p:blipFill>
          <a:blip r:embed="rId2" cstate="print"/>
          <a:srcRect l="9164" t="34450" r="10048" b="25359"/>
          <a:stretch>
            <a:fillRect/>
          </a:stretch>
        </p:blipFill>
        <p:spPr bwMode="auto">
          <a:xfrm>
            <a:off x="6715172" y="5929354"/>
            <a:ext cx="2428860" cy="928670"/>
          </a:xfrm>
          <a:prstGeom prst="rect">
            <a:avLst/>
          </a:prstGeom>
          <a:noFill/>
          <a:ln w="9525">
            <a:noFill/>
            <a:miter lim="800000"/>
            <a:headEnd/>
            <a:tailEnd/>
          </a:ln>
        </p:spPr>
      </p:pic>
      <p:pic>
        <p:nvPicPr>
          <p:cNvPr id="2" name="Imagen 1"/>
          <p:cNvPicPr>
            <a:picLocks noChangeAspect="1"/>
          </p:cNvPicPr>
          <p:nvPr/>
        </p:nvPicPr>
        <p:blipFill>
          <a:blip r:embed="rId3"/>
          <a:stretch>
            <a:fillRect/>
          </a:stretch>
        </p:blipFill>
        <p:spPr>
          <a:xfrm>
            <a:off x="1475656" y="260648"/>
            <a:ext cx="5954262" cy="3483446"/>
          </a:xfrm>
          <a:prstGeom prst="rect">
            <a:avLst/>
          </a:prstGeom>
        </p:spPr>
      </p:pic>
    </p:spTree>
    <p:extLst>
      <p:ext uri="{BB962C8B-B14F-4D97-AF65-F5344CB8AC3E}">
        <p14:creationId xmlns:p14="http://schemas.microsoft.com/office/powerpoint/2010/main" val="100161651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91376" y="1124744"/>
            <a:ext cx="3112775" cy="523220"/>
          </a:xfrm>
          <a:prstGeom prst="rect">
            <a:avLst/>
          </a:prstGeom>
          <a:noFill/>
        </p:spPr>
        <p:txBody>
          <a:bodyPr wrap="none" lIns="91440" tIns="45720" rIns="91440" bIns="45720">
            <a:spAutoFit/>
          </a:bodyPr>
          <a:lstStyle/>
          <a:p>
            <a:pPr algn="ctr"/>
            <a:r>
              <a:rPr lang="es-E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OBJETIVO GENERAL</a:t>
            </a:r>
          </a:p>
        </p:txBody>
      </p:sp>
      <p:sp>
        <p:nvSpPr>
          <p:cNvPr id="3" name="2 Rectángulo"/>
          <p:cNvSpPr/>
          <p:nvPr/>
        </p:nvSpPr>
        <p:spPr>
          <a:xfrm>
            <a:off x="1187624" y="1844824"/>
            <a:ext cx="2520280" cy="30963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dirty="0"/>
              <a:t>Evaluar los resultados del cumplimiento de la Responsabilidad Social mediante la herramienta del Balance Social de las Cooperativas de Ahorro y Crédito del segmento 3 del Cantón Rumiñahui para determinar el nivel de desarrollo</a:t>
            </a:r>
          </a:p>
        </p:txBody>
      </p:sp>
      <p:sp>
        <p:nvSpPr>
          <p:cNvPr id="4" name="3 Rectángulo"/>
          <p:cNvSpPr/>
          <p:nvPr/>
        </p:nvSpPr>
        <p:spPr>
          <a:xfrm>
            <a:off x="4472330" y="332656"/>
            <a:ext cx="3744167" cy="523220"/>
          </a:xfrm>
          <a:prstGeom prst="rect">
            <a:avLst/>
          </a:prstGeom>
          <a:noFill/>
        </p:spPr>
        <p:txBody>
          <a:bodyPr wrap="none" lIns="91440" tIns="45720" rIns="91440" bIns="45720">
            <a:spAutoFit/>
          </a:bodyPr>
          <a:lstStyle/>
          <a:p>
            <a:pPr algn="ctr"/>
            <a:r>
              <a:rPr lang="es-E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OBJETIVOS ESPECÍFICOS</a:t>
            </a:r>
          </a:p>
        </p:txBody>
      </p:sp>
      <p:graphicFrame>
        <p:nvGraphicFramePr>
          <p:cNvPr id="7" name="6 Diagrama"/>
          <p:cNvGraphicFramePr/>
          <p:nvPr>
            <p:extLst>
              <p:ext uri="{D42A27DB-BD31-4B8C-83A1-F6EECF244321}">
                <p14:modId xmlns:p14="http://schemas.microsoft.com/office/powerpoint/2010/main" val="3935237051"/>
              </p:ext>
            </p:extLst>
          </p:nvPr>
        </p:nvGraphicFramePr>
        <p:xfrm>
          <a:off x="4472329" y="855876"/>
          <a:ext cx="4564167" cy="4764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1" descr="http://blogs.espe.edu.ec/wp-content/uploads/2013/07/Comunicado-2-1.jpg"/>
          <p:cNvPicPr>
            <a:picLocks noChangeAspect="1" noChangeArrowheads="1"/>
          </p:cNvPicPr>
          <p:nvPr/>
        </p:nvPicPr>
        <p:blipFill>
          <a:blip r:embed="rId7" cstate="print"/>
          <a:srcRect l="9164" t="34450" r="10048" b="25359"/>
          <a:stretch>
            <a:fillRect/>
          </a:stretch>
        </p:blipFill>
        <p:spPr bwMode="auto">
          <a:xfrm>
            <a:off x="0" y="0"/>
            <a:ext cx="3281462" cy="1071546"/>
          </a:xfrm>
          <a:prstGeom prst="rect">
            <a:avLst/>
          </a:prstGeom>
          <a:noFill/>
          <a:ln w="9525">
            <a:noFill/>
            <a:miter lim="800000"/>
            <a:headEnd/>
            <a:tailEnd/>
          </a:ln>
        </p:spPr>
      </p:pic>
      <p:pic>
        <p:nvPicPr>
          <p:cNvPr id="9" name="Imagen 1" descr="http://blogs.espe.edu.ec/wp-content/uploads/2013/07/Comunicado-2-1.jpg"/>
          <p:cNvPicPr>
            <a:picLocks noChangeAspect="1" noChangeArrowheads="1"/>
          </p:cNvPicPr>
          <p:nvPr/>
        </p:nvPicPr>
        <p:blipFill>
          <a:blip r:embed="rId7" cstate="print"/>
          <a:srcRect l="9164" t="34450" r="10048" b="25359"/>
          <a:stretch>
            <a:fillRect/>
          </a:stretch>
        </p:blipFill>
        <p:spPr bwMode="auto">
          <a:xfrm>
            <a:off x="0" y="0"/>
            <a:ext cx="3281462" cy="1071546"/>
          </a:xfrm>
          <a:prstGeom prst="rect">
            <a:avLst/>
          </a:prstGeom>
          <a:noFill/>
          <a:ln w="9525">
            <a:noFill/>
            <a:miter lim="800000"/>
            <a:headEnd/>
            <a:tailEnd/>
          </a:ln>
        </p:spPr>
      </p:pic>
    </p:spTree>
    <p:extLst>
      <p:ext uri="{BB962C8B-B14F-4D97-AF65-F5344CB8AC3E}">
        <p14:creationId xmlns:p14="http://schemas.microsoft.com/office/powerpoint/2010/main" val="1438245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857910" y="116632"/>
            <a:ext cx="3111749" cy="584775"/>
          </a:xfrm>
          <a:prstGeom prst="rect">
            <a:avLst/>
          </a:prstGeom>
          <a:noFill/>
        </p:spPr>
        <p:txBody>
          <a:bodyPr wrap="none" lIns="91440" tIns="45720" rIns="91440" bIns="45720">
            <a:spAutoFit/>
          </a:bodyPr>
          <a:lstStyle/>
          <a:p>
            <a:pPr algn="ctr"/>
            <a:r>
              <a:rPr lang="es-E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MARCO TEÓRICO</a:t>
            </a: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16" y="-27384"/>
            <a:ext cx="3512096"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a 4"/>
          <p:cNvGraphicFramePr>
            <a:graphicFrameLocks noGrp="1"/>
          </p:cNvGraphicFramePr>
          <p:nvPr>
            <p:extLst>
              <p:ext uri="{D42A27DB-BD31-4B8C-83A1-F6EECF244321}">
                <p14:modId xmlns:p14="http://schemas.microsoft.com/office/powerpoint/2010/main" val="2171883446"/>
              </p:ext>
            </p:extLst>
          </p:nvPr>
        </p:nvGraphicFramePr>
        <p:xfrm>
          <a:off x="1331640" y="1052736"/>
          <a:ext cx="7488832" cy="3840480"/>
        </p:xfrm>
        <a:graphic>
          <a:graphicData uri="http://schemas.openxmlformats.org/drawingml/2006/table">
            <a:tbl>
              <a:tblPr firstRow="1" firstCol="1" bandRow="1">
                <a:tableStyleId>{5C22544A-7EE6-4342-B048-85BDC9FD1C3A}</a:tableStyleId>
              </a:tblPr>
              <a:tblGrid>
                <a:gridCol w="2499772">
                  <a:extLst>
                    <a:ext uri="{9D8B030D-6E8A-4147-A177-3AD203B41FA5}">
                      <a16:colId xmlns:a16="http://schemas.microsoft.com/office/drawing/2014/main" xmlns="" val="20000"/>
                    </a:ext>
                  </a:extLst>
                </a:gridCol>
                <a:gridCol w="2505763">
                  <a:extLst>
                    <a:ext uri="{9D8B030D-6E8A-4147-A177-3AD203B41FA5}">
                      <a16:colId xmlns:a16="http://schemas.microsoft.com/office/drawing/2014/main" xmlns="" val="20001"/>
                    </a:ext>
                  </a:extLst>
                </a:gridCol>
                <a:gridCol w="2483297">
                  <a:extLst>
                    <a:ext uri="{9D8B030D-6E8A-4147-A177-3AD203B41FA5}">
                      <a16:colId xmlns:a16="http://schemas.microsoft.com/office/drawing/2014/main" xmlns="" val="20002"/>
                    </a:ext>
                  </a:extLst>
                </a:gridCol>
              </a:tblGrid>
              <a:tr h="238665">
                <a:tc>
                  <a:txBody>
                    <a:bodyPr/>
                    <a:lstStyle/>
                    <a:p>
                      <a:pPr algn="ctr">
                        <a:lnSpc>
                          <a:spcPct val="150000"/>
                        </a:lnSpc>
                        <a:spcAft>
                          <a:spcPts val="0"/>
                        </a:spcAft>
                      </a:pPr>
                      <a:r>
                        <a:rPr lang="en-US" sz="1200">
                          <a:effectLst/>
                        </a:rPr>
                        <a:t>Fuente</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200">
                          <a:effectLst/>
                        </a:rPr>
                        <a:t>Breve Descripción </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200">
                          <a:effectLst/>
                        </a:rPr>
                        <a:t>Aporte a mi proyecto</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773571">
                <a:tc>
                  <a:txBody>
                    <a:bodyPr/>
                    <a:lstStyle/>
                    <a:p>
                      <a:pPr algn="just">
                        <a:lnSpc>
                          <a:spcPct val="150000"/>
                        </a:lnSpc>
                        <a:spcAft>
                          <a:spcPts val="0"/>
                        </a:spcAft>
                      </a:pPr>
                      <a:r>
                        <a:rPr lang="en-US" sz="1200">
                          <a:effectLst/>
                        </a:rPr>
                        <a:t>Organización de Naciones Unidades</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200">
                          <a:effectLst/>
                        </a:rPr>
                        <a:t>Desarrollo sostenible basado en el principio de igualdad de derechos</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200">
                          <a:effectLst/>
                        </a:rPr>
                        <a:t>Evaluar el desarrollo económico, social y protección del medio ambiente en las COAC segmento 3.</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773571">
                <a:tc>
                  <a:txBody>
                    <a:bodyPr/>
                    <a:lstStyle/>
                    <a:p>
                      <a:pPr algn="just">
                        <a:lnSpc>
                          <a:spcPct val="150000"/>
                        </a:lnSpc>
                        <a:spcAft>
                          <a:spcPts val="0"/>
                        </a:spcAft>
                      </a:pPr>
                      <a:r>
                        <a:rPr lang="es-EC" sz="1200">
                          <a:effectLst/>
                        </a:rPr>
                        <a:t>Duvalt, R. (2005). Direccionario Enciclopédico Salvat. Barcelona: Salvat.</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just">
                        <a:lnSpc>
                          <a:spcPct val="150000"/>
                        </a:lnSpc>
                        <a:spcAft>
                          <a:spcPts val="0"/>
                        </a:spcAft>
                      </a:pPr>
                      <a:r>
                        <a:rPr lang="es-EC" sz="1200">
                          <a:effectLst/>
                        </a:rPr>
                        <a:t>Cooperativimo</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200">
                          <a:effectLst/>
                        </a:rPr>
                        <a:t>Conocer los valores y principios relacionados con el desarrollo integral de los asociados.</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773571">
                <a:tc>
                  <a:txBody>
                    <a:bodyPr/>
                    <a:lstStyle/>
                    <a:p>
                      <a:pPr algn="just">
                        <a:lnSpc>
                          <a:spcPct val="150000"/>
                        </a:lnSpc>
                        <a:spcAft>
                          <a:spcPts val="0"/>
                        </a:spcAft>
                      </a:pPr>
                      <a:r>
                        <a:rPr lang="es-ES" sz="1200">
                          <a:effectLst/>
                        </a:rPr>
                        <a:t>Burgos, L. (2006). Economía Social Cooperativismo. </a:t>
                      </a:r>
                      <a:r>
                        <a:rPr lang="en-US" sz="1200">
                          <a:effectLst/>
                        </a:rPr>
                        <a:t>España: Lex Nova.</a:t>
                      </a:r>
                      <a:endParaRPr lang="es-ES" sz="1200">
                        <a:effectLst/>
                      </a:endParaRPr>
                    </a:p>
                    <a:p>
                      <a:pPr algn="just">
                        <a:lnSpc>
                          <a:spcPct val="150000"/>
                        </a:lnSpc>
                        <a:spcAft>
                          <a:spcPts val="0"/>
                        </a:spcAft>
                      </a:pPr>
                      <a:r>
                        <a:rPr lang="en-US" sz="1200">
                          <a:effectLst/>
                        </a:rPr>
                        <a:t> </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S"/>
                    </a:p>
                  </a:txBody>
                  <a:tcPr/>
                </a:tc>
                <a:tc>
                  <a:txBody>
                    <a:bodyPr/>
                    <a:lstStyle/>
                    <a:p>
                      <a:pPr algn="just">
                        <a:lnSpc>
                          <a:spcPct val="150000"/>
                        </a:lnSpc>
                        <a:spcAft>
                          <a:spcPts val="0"/>
                        </a:spcAft>
                      </a:pPr>
                      <a:r>
                        <a:rPr lang="es-ES" sz="1200">
                          <a:effectLst/>
                        </a:rPr>
                        <a:t>Conocer las variables de los 7 principios</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1041023">
                <a:tc>
                  <a:txBody>
                    <a:bodyPr/>
                    <a:lstStyle/>
                    <a:p>
                      <a:pPr algn="just">
                        <a:lnSpc>
                          <a:spcPct val="150000"/>
                        </a:lnSpc>
                        <a:spcAft>
                          <a:spcPts val="0"/>
                        </a:spcAft>
                      </a:pPr>
                      <a:r>
                        <a:rPr lang="es-ES" sz="1200">
                          <a:effectLst/>
                        </a:rPr>
                        <a:t>Consorcio Ecuatoriano para la Responsabilidad Social, 2012</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200" dirty="0" err="1">
                          <a:effectLst/>
                        </a:rPr>
                        <a:t>Responsabilidad</a:t>
                      </a:r>
                      <a:r>
                        <a:rPr lang="en-US" sz="1200" dirty="0">
                          <a:effectLst/>
                        </a:rPr>
                        <a:t> Social</a:t>
                      </a:r>
                      <a:endParaRPr lang="es-E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200" dirty="0">
                          <a:effectLst/>
                        </a:rPr>
                        <a:t>Sustentar al proyecto con las leyes y normas técnicas que apoyan a las empresas para el cumplimiento de la Responsabilidad Social</a:t>
                      </a:r>
                      <a:endParaRPr lang="es-E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50359879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Rectángulo"/>
          <p:cNvSpPr/>
          <p:nvPr/>
        </p:nvSpPr>
        <p:spPr>
          <a:xfrm>
            <a:off x="4857910" y="116632"/>
            <a:ext cx="3111749" cy="584775"/>
          </a:xfrm>
          <a:prstGeom prst="rect">
            <a:avLst/>
          </a:prstGeom>
          <a:noFill/>
        </p:spPr>
        <p:txBody>
          <a:bodyPr wrap="none" lIns="91440" tIns="45720" rIns="91440" bIns="45720">
            <a:spAutoFit/>
          </a:bodyPr>
          <a:lstStyle/>
          <a:p>
            <a:pPr algn="ctr"/>
            <a:r>
              <a:rPr lang="es-E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MARCO TEÓRICO</a:t>
            </a:r>
          </a:p>
        </p:txBody>
      </p:sp>
      <p:pic>
        <p:nvPicPr>
          <p:cNvPr id="4" name="Imagen 1" descr="http://blogs.espe.edu.ec/wp-content/uploads/2013/07/Comunicado-2-1.jpg"/>
          <p:cNvPicPr>
            <a:picLocks noChangeAspect="1" noChangeArrowheads="1"/>
          </p:cNvPicPr>
          <p:nvPr/>
        </p:nvPicPr>
        <p:blipFill>
          <a:blip r:embed="rId2" cstate="print"/>
          <a:srcRect l="9164" t="34450" r="10048" b="25359"/>
          <a:stretch>
            <a:fillRect/>
          </a:stretch>
        </p:blipFill>
        <p:spPr bwMode="auto">
          <a:xfrm>
            <a:off x="0" y="0"/>
            <a:ext cx="3419872" cy="1052736"/>
          </a:xfrm>
          <a:prstGeom prst="rect">
            <a:avLst/>
          </a:prstGeom>
          <a:noFill/>
          <a:ln w="9525">
            <a:noFill/>
            <a:miter lim="800000"/>
            <a:headEnd/>
            <a:tailEnd/>
          </a:ln>
        </p:spPr>
      </p:pic>
      <p:sp>
        <p:nvSpPr>
          <p:cNvPr id="7" name="Rectangle 1"/>
          <p:cNvSpPr>
            <a:spLocks noChangeArrowheads="1"/>
          </p:cNvSpPr>
          <p:nvPr/>
        </p:nvSpPr>
        <p:spPr bwMode="auto">
          <a:xfrm>
            <a:off x="457200" y="16684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8" name="Tabla 7"/>
          <p:cNvGraphicFramePr>
            <a:graphicFrameLocks noGrp="1"/>
          </p:cNvGraphicFramePr>
          <p:nvPr>
            <p:extLst>
              <p:ext uri="{D42A27DB-BD31-4B8C-83A1-F6EECF244321}">
                <p14:modId xmlns:p14="http://schemas.microsoft.com/office/powerpoint/2010/main" val="3860780960"/>
              </p:ext>
            </p:extLst>
          </p:nvPr>
        </p:nvGraphicFramePr>
        <p:xfrm>
          <a:off x="1187624" y="1596836"/>
          <a:ext cx="7512459" cy="3840480"/>
        </p:xfrm>
        <a:graphic>
          <a:graphicData uri="http://schemas.openxmlformats.org/drawingml/2006/table">
            <a:tbl>
              <a:tblPr firstRow="1" firstCol="1" bandRow="1">
                <a:tableStyleId>{5C22544A-7EE6-4342-B048-85BDC9FD1C3A}</a:tableStyleId>
              </a:tblPr>
              <a:tblGrid>
                <a:gridCol w="2507659">
                  <a:extLst>
                    <a:ext uri="{9D8B030D-6E8A-4147-A177-3AD203B41FA5}">
                      <a16:colId xmlns:a16="http://schemas.microsoft.com/office/drawing/2014/main" xmlns="" val="20000"/>
                    </a:ext>
                  </a:extLst>
                </a:gridCol>
                <a:gridCol w="2513669">
                  <a:extLst>
                    <a:ext uri="{9D8B030D-6E8A-4147-A177-3AD203B41FA5}">
                      <a16:colId xmlns:a16="http://schemas.microsoft.com/office/drawing/2014/main" xmlns="" val="20001"/>
                    </a:ext>
                  </a:extLst>
                </a:gridCol>
                <a:gridCol w="2491131">
                  <a:extLst>
                    <a:ext uri="{9D8B030D-6E8A-4147-A177-3AD203B41FA5}">
                      <a16:colId xmlns:a16="http://schemas.microsoft.com/office/drawing/2014/main" xmlns="" val="20002"/>
                    </a:ext>
                  </a:extLst>
                </a:gridCol>
              </a:tblGrid>
              <a:tr h="994810">
                <a:tc>
                  <a:txBody>
                    <a:bodyPr/>
                    <a:lstStyle/>
                    <a:p>
                      <a:pPr algn="just">
                        <a:lnSpc>
                          <a:spcPct val="150000"/>
                        </a:lnSpc>
                        <a:spcAft>
                          <a:spcPts val="0"/>
                        </a:spcAft>
                      </a:pPr>
                      <a:r>
                        <a:rPr lang="es-ES" sz="1200" dirty="0">
                          <a:effectLst/>
                        </a:rPr>
                        <a:t>Ley de Economía Popular y Solidaria Ministerio de Inclusión Económica y Social, 2011</a:t>
                      </a:r>
                      <a:endParaRPr lang="es-E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200">
                          <a:effectLst/>
                        </a:rPr>
                        <a:t>Balance Social</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200">
                          <a:effectLst/>
                        </a:rPr>
                        <a:t>Sustentar como la legislación establecida específicamente para las cooperativas pretende regular la responsabilidad de las actividades financieras.</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2017129">
                <a:tc>
                  <a:txBody>
                    <a:bodyPr/>
                    <a:lstStyle/>
                    <a:p>
                      <a:pPr algn="just">
                        <a:lnSpc>
                          <a:spcPct val="150000"/>
                        </a:lnSpc>
                        <a:spcAft>
                          <a:spcPts val="0"/>
                        </a:spcAft>
                      </a:pPr>
                      <a:r>
                        <a:rPr lang="es-ES" sz="1200" dirty="0" err="1">
                          <a:effectLst/>
                        </a:rPr>
                        <a:t>Audisio</a:t>
                      </a:r>
                      <a:r>
                        <a:rPr lang="es-ES" sz="1200" dirty="0">
                          <a:effectLst/>
                        </a:rPr>
                        <a:t>, N. (2006). Gestión por beneficios. Nuevas herramientas de gestión. Argentina: Grupo Editor Brujas.</a:t>
                      </a:r>
                    </a:p>
                    <a:p>
                      <a:pPr algn="just">
                        <a:lnSpc>
                          <a:spcPct val="150000"/>
                        </a:lnSpc>
                        <a:spcAft>
                          <a:spcPts val="0"/>
                        </a:spcAft>
                      </a:pPr>
                      <a:r>
                        <a:rPr lang="es-ES" sz="1200" dirty="0">
                          <a:effectLst/>
                        </a:rPr>
                        <a:t>González, L., &amp; San Bartolomé, J. C. (2008). Balance Social Cooperativo: Una construcción en construcción, primera edición . </a:t>
                      </a:r>
                      <a:r>
                        <a:rPr lang="en-US" sz="1200" dirty="0">
                          <a:effectLst/>
                        </a:rPr>
                        <a:t>México: </a:t>
                      </a:r>
                      <a:r>
                        <a:rPr lang="en-US" sz="1200" dirty="0" err="1">
                          <a:effectLst/>
                        </a:rPr>
                        <a:t>Esic</a:t>
                      </a:r>
                      <a:r>
                        <a:rPr lang="en-US" sz="1200" dirty="0">
                          <a:effectLst/>
                        </a:rPr>
                        <a:t>.</a:t>
                      </a:r>
                      <a:endParaRPr lang="es-ES" sz="1200" dirty="0">
                        <a:effectLst/>
                      </a:endParaRPr>
                    </a:p>
                    <a:p>
                      <a:pPr algn="just">
                        <a:lnSpc>
                          <a:spcPct val="150000"/>
                        </a:lnSpc>
                        <a:spcAft>
                          <a:spcPts val="0"/>
                        </a:spcAft>
                      </a:pPr>
                      <a:r>
                        <a:rPr lang="en-US" sz="1200" dirty="0">
                          <a:effectLst/>
                        </a:rPr>
                        <a:t> </a:t>
                      </a:r>
                      <a:endParaRPr lang="es-E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200">
                          <a:effectLst/>
                        </a:rPr>
                        <a:t>Metodología para la elaboración del Balance Social</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200" dirty="0">
                          <a:effectLst/>
                        </a:rPr>
                        <a:t>Determinar las metodologías que este encaminada al bienestar de los actores que participan en el entorno de la cooperativa en el marco de la Economía Popular y Solidaria.</a:t>
                      </a:r>
                      <a:endParaRPr lang="es-E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3436082816"/>
              </p:ext>
            </p:extLst>
          </p:nvPr>
        </p:nvGraphicFramePr>
        <p:xfrm>
          <a:off x="1058416" y="1414863"/>
          <a:ext cx="7690048" cy="274320"/>
        </p:xfrm>
        <a:graphic>
          <a:graphicData uri="http://schemas.openxmlformats.org/drawingml/2006/table">
            <a:tbl>
              <a:tblPr firstRow="1" firstCol="1" bandRow="1">
                <a:tableStyleId>{5C22544A-7EE6-4342-B048-85BDC9FD1C3A}</a:tableStyleId>
              </a:tblPr>
              <a:tblGrid>
                <a:gridCol w="2566938">
                  <a:extLst>
                    <a:ext uri="{9D8B030D-6E8A-4147-A177-3AD203B41FA5}">
                      <a16:colId xmlns:a16="http://schemas.microsoft.com/office/drawing/2014/main" xmlns="" val="20000"/>
                    </a:ext>
                  </a:extLst>
                </a:gridCol>
                <a:gridCol w="2573090">
                  <a:extLst>
                    <a:ext uri="{9D8B030D-6E8A-4147-A177-3AD203B41FA5}">
                      <a16:colId xmlns:a16="http://schemas.microsoft.com/office/drawing/2014/main" xmlns="" val="20001"/>
                    </a:ext>
                  </a:extLst>
                </a:gridCol>
                <a:gridCol w="2550020">
                  <a:extLst>
                    <a:ext uri="{9D8B030D-6E8A-4147-A177-3AD203B41FA5}">
                      <a16:colId xmlns:a16="http://schemas.microsoft.com/office/drawing/2014/main" xmlns="" val="20002"/>
                    </a:ext>
                  </a:extLst>
                </a:gridCol>
              </a:tblGrid>
              <a:tr h="0">
                <a:tc>
                  <a:txBody>
                    <a:bodyPr/>
                    <a:lstStyle/>
                    <a:p>
                      <a:pPr algn="ctr">
                        <a:lnSpc>
                          <a:spcPct val="150000"/>
                        </a:lnSpc>
                        <a:spcAft>
                          <a:spcPts val="0"/>
                        </a:spcAft>
                      </a:pPr>
                      <a:r>
                        <a:rPr lang="en-US" sz="1200">
                          <a:effectLst/>
                        </a:rPr>
                        <a:t>Fuente</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200">
                          <a:effectLst/>
                        </a:rPr>
                        <a:t>Breve Descripción </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200" dirty="0" err="1">
                          <a:effectLst/>
                        </a:rPr>
                        <a:t>Aporte</a:t>
                      </a:r>
                      <a:r>
                        <a:rPr lang="en-US" sz="1200" dirty="0">
                          <a:effectLst/>
                        </a:rPr>
                        <a:t> a mi </a:t>
                      </a:r>
                      <a:r>
                        <a:rPr lang="en-US" sz="1200" dirty="0" err="1">
                          <a:effectLst/>
                        </a:rPr>
                        <a:t>proyecto</a:t>
                      </a:r>
                      <a:endParaRPr lang="es-E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391077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355976" y="836712"/>
            <a:ext cx="4572000" cy="4524315"/>
          </a:xfrm>
          <a:prstGeom prst="rect">
            <a:avLst/>
          </a:prstGeom>
        </p:spPr>
        <p:txBody>
          <a:bodyPr>
            <a:spAutoFit/>
          </a:bodyPr>
          <a:lstStyle/>
          <a:p>
            <a:r>
              <a:rPr lang="es-ES" dirty="0"/>
              <a:t>LOEPS </a:t>
            </a:r>
          </a:p>
          <a:p>
            <a:r>
              <a:rPr lang="es-ES" dirty="0"/>
              <a:t>•Disposición general segunda  ...Las organizaciones incorporarán en sus informes de gestión, el balance social que acreditará el nivel de cumplimiento de los principios y sus objetivos sociales. </a:t>
            </a:r>
          </a:p>
          <a:p>
            <a:r>
              <a:rPr lang="es-ES" dirty="0"/>
              <a:t> </a:t>
            </a:r>
          </a:p>
          <a:p>
            <a:r>
              <a:rPr lang="es-ES" dirty="0"/>
              <a:t>•Art. 4. …Las personas y organizaciones amparadas por la Ley se guiarán por los principios detallados en la misma. </a:t>
            </a:r>
          </a:p>
          <a:p>
            <a:r>
              <a:rPr lang="es-ES" dirty="0"/>
              <a:t> </a:t>
            </a:r>
          </a:p>
          <a:p>
            <a:r>
              <a:rPr lang="es-ES" dirty="0"/>
              <a:t>•Art. 21. …El sector cooperativo se sujetará a  los principios establecidos en  la Ley, a los valores y principios universales del cooperativismo y a las prácticas de Buen Gobierno Cooperativo</a:t>
            </a:r>
          </a:p>
        </p:txBody>
      </p:sp>
      <p:pic>
        <p:nvPicPr>
          <p:cNvPr id="3" name="Imagen 2"/>
          <p:cNvPicPr>
            <a:picLocks noChangeAspect="1"/>
          </p:cNvPicPr>
          <p:nvPr/>
        </p:nvPicPr>
        <p:blipFill>
          <a:blip r:embed="rId2"/>
          <a:stretch>
            <a:fillRect/>
          </a:stretch>
        </p:blipFill>
        <p:spPr>
          <a:xfrm>
            <a:off x="1403648" y="2060848"/>
            <a:ext cx="2980803" cy="1182858"/>
          </a:xfrm>
          <a:prstGeom prst="rect">
            <a:avLst/>
          </a:prstGeom>
        </p:spPr>
      </p:pic>
    </p:spTree>
    <p:extLst>
      <p:ext uri="{BB962C8B-B14F-4D97-AF65-F5344CB8AC3E}">
        <p14:creationId xmlns:p14="http://schemas.microsoft.com/office/powerpoint/2010/main" val="4262456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857910" y="116632"/>
            <a:ext cx="3111749" cy="1077218"/>
          </a:xfrm>
          <a:prstGeom prst="rect">
            <a:avLst/>
          </a:prstGeom>
          <a:noFill/>
        </p:spPr>
        <p:txBody>
          <a:bodyPr wrap="none" lIns="91440" tIns="45720" rIns="91440" bIns="45720">
            <a:spAutoFit/>
          </a:bodyPr>
          <a:lstStyle/>
          <a:p>
            <a:pPr algn="ctr"/>
            <a:r>
              <a:rPr lang="es-E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MARCO TEÓRICO</a:t>
            </a:r>
          </a:p>
          <a:p>
            <a:pPr algn="ctr"/>
            <a:r>
              <a:rPr lang="es-EC" sz="3200" dirty="0"/>
              <a:t>7 Principios</a:t>
            </a:r>
            <a:endParaRPr lang="es-E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graphicFrame>
        <p:nvGraphicFramePr>
          <p:cNvPr id="6" name="5 Diagrama"/>
          <p:cNvGraphicFramePr/>
          <p:nvPr>
            <p:extLst>
              <p:ext uri="{D42A27DB-BD31-4B8C-83A1-F6EECF244321}">
                <p14:modId xmlns:p14="http://schemas.microsoft.com/office/powerpoint/2010/main" val="1534523545"/>
              </p:ext>
            </p:extLst>
          </p:nvPr>
        </p:nvGraphicFramePr>
        <p:xfrm>
          <a:off x="2282563" y="1200345"/>
          <a:ext cx="5150694" cy="4361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686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4" y="120700"/>
            <a:ext cx="3279775"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519007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3531</TotalTime>
  <Words>3257</Words>
  <Application>Microsoft Office PowerPoint</Application>
  <PresentationFormat>Presentación en pantalla (4:3)</PresentationFormat>
  <Paragraphs>407</Paragraphs>
  <Slides>43</Slides>
  <Notes>1</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43</vt:i4>
      </vt:variant>
    </vt:vector>
  </HeadingPairs>
  <TitlesOfParts>
    <vt:vector size="46" baseType="lpstr">
      <vt:lpstr>Tema de Office</vt:lpstr>
      <vt:lpstr>CorelDRAW</vt:lpstr>
      <vt:lpstr>Visio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Personal</dc:creator>
  <cp:lastModifiedBy>Maquina8</cp:lastModifiedBy>
  <cp:revision>219</cp:revision>
  <cp:lastPrinted>2018-10-25T20:32:20Z</cp:lastPrinted>
  <dcterms:created xsi:type="dcterms:W3CDTF">2014-02-15T16:51:11Z</dcterms:created>
  <dcterms:modified xsi:type="dcterms:W3CDTF">2018-10-25T20:32:28Z</dcterms:modified>
</cp:coreProperties>
</file>