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72" r:id="rId5"/>
    <p:sldId id="273" r:id="rId6"/>
    <p:sldId id="275" r:id="rId7"/>
    <p:sldId id="296" r:id="rId8"/>
    <p:sldId id="276" r:id="rId9"/>
    <p:sldId id="289" r:id="rId10"/>
    <p:sldId id="291" r:id="rId11"/>
    <p:sldId id="292" r:id="rId12"/>
    <p:sldId id="297" r:id="rId13"/>
    <p:sldId id="299" r:id="rId14"/>
    <p:sldId id="294" r:id="rId15"/>
    <p:sldId id="316" r:id="rId16"/>
    <p:sldId id="274" r:id="rId17"/>
    <p:sldId id="300" r:id="rId18"/>
    <p:sldId id="301" r:id="rId19"/>
    <p:sldId id="312" r:id="rId20"/>
    <p:sldId id="304" r:id="rId21"/>
    <p:sldId id="313" r:id="rId22"/>
    <p:sldId id="303" r:id="rId23"/>
    <p:sldId id="314" r:id="rId24"/>
    <p:sldId id="305" r:id="rId25"/>
    <p:sldId id="315" r:id="rId26"/>
    <p:sldId id="306" r:id="rId27"/>
    <p:sldId id="308" r:id="rId28"/>
    <p:sldId id="317" r:id="rId29"/>
    <p:sldId id="318" r:id="rId30"/>
    <p:sldId id="309" r:id="rId31"/>
    <p:sldId id="307" r:id="rId32"/>
    <p:sldId id="302" r:id="rId33"/>
    <p:sldId id="322" r:id="rId34"/>
    <p:sldId id="320" r:id="rId35"/>
    <p:sldId id="321" r:id="rId36"/>
    <p:sldId id="329" r:id="rId37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6489" autoAdjust="0"/>
  </p:normalViewPr>
  <p:slideViewPr>
    <p:cSldViewPr>
      <p:cViewPr varScale="1">
        <p:scale>
          <a:sx n="74" d="100"/>
          <a:sy n="74" d="100"/>
        </p:scale>
        <p:origin x="456" y="8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d\Desktop\DATOS%20TESIS_CASTILLO%20(Autoguardado)%20(Autoguardado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\AppData\Roaming\Microsoft\Excel\DATOS%20TESIS_CASTILLO%20(version%201).xlsb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\Downloads\DATOS%20TESIS_CASTILLO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\AppData\Roaming\Microsoft\Excel\DATOS%20TESIS_CASTILLO%20(version%201).xlsb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\AppData\Roaming\Microsoft\Excel\Fermagri%20numeros%20(version%201)%20(version%201).xlsb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\AppData\Roaming\Microsoft\Excel\Fermagri%20numeros%20(version%201)%20(version%201).xlsb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\AppData\Roaming\Microsoft\Excel\Fermagri%20numeros%20(version%201)%20(version%201).xlsb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esar\AppData\Roaming\Microsoft\Excel\Fermagri%20numeros%20(version%201)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\Downloads\DATOS%20FERMAGRI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\Downloads\DATOS%20FERMAGR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\AppData\Roaming\Microsoft\Excel\DATOS%20TESIS_CASTILLO%20(version%201).xlsb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d\Desktop\DATOS%20TESIS_CASTILLO%20(Autoguardado)%20(Autoguardado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\AppData\Roaming\Microsoft\Excel\DATOS%20TESIS_CASTILLO%20(version%201).xlsb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d\Desktop\DATOS%20TESIS_CASTILLO%20(Autoguardado)%20(Autoguardado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\AppData\Roaming\Microsoft\Excel\DATOS%20TESIS_CASTILLO%20(version%201).xlsb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d\Desktop\DATOS%20TESIS_CASTILLO%20(Autoguardado)%20(Autoguardado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sar\AppData\Roaming\Microsoft\Excel\DATOS%20TESIS_CASTILLO%20(version%201).xlsb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dd\Desktop\DATOS%20TESIS_CASTILLO%20(Autoguardado)%20(Autoguardado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98,13</a:t>
                    </a:r>
                  </a:p>
                  <a:p>
                    <a:endParaRPr lang="en-US"/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81,14</a:t>
                    </a:r>
                  </a:p>
                  <a:p>
                    <a:endParaRPr lang="en-US"/>
                  </a:p>
                  <a:p>
                    <a:r>
                      <a:rPr lang="en-US"/>
                      <a:t>AB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79,73</a:t>
                    </a:r>
                  </a:p>
                  <a:p>
                    <a:endParaRPr lang="en-US"/>
                  </a:p>
                  <a:p>
                    <a:r>
                      <a:rPr lang="en-US"/>
                      <a:t>AB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77,05</a:t>
                    </a:r>
                  </a:p>
                  <a:p>
                    <a:endParaRPr lang="en-US"/>
                  </a:p>
                  <a:p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65,9</a:t>
                    </a:r>
                  </a:p>
                  <a:p>
                    <a:endParaRPr lang="en-US"/>
                  </a:p>
                  <a:p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Hoja2!$BM$40:$BM$44</c:f>
              <c:strCache>
                <c:ptCount val="5"/>
                <c:pt idx="0">
                  <c:v>T3 (1,5L)  </c:v>
                </c:pt>
                <c:pt idx="1">
                  <c:v>T4 (2,0L)  </c:v>
                </c:pt>
                <c:pt idx="2">
                  <c:v>T2 (1,0L)  </c:v>
                </c:pt>
                <c:pt idx="3">
                  <c:v>T1 (0,5)   </c:v>
                </c:pt>
                <c:pt idx="4">
                  <c:v>T0 (0,0L)  </c:v>
                </c:pt>
              </c:strCache>
            </c:strRef>
          </c:cat>
          <c:val>
            <c:numRef>
              <c:f>Hoja2!$BN$40:$BN$44</c:f>
              <c:numCache>
                <c:formatCode>General</c:formatCode>
                <c:ptCount val="5"/>
                <c:pt idx="0">
                  <c:v>98.13</c:v>
                </c:pt>
                <c:pt idx="1">
                  <c:v>81.14</c:v>
                </c:pt>
                <c:pt idx="2">
                  <c:v>79.73</c:v>
                </c:pt>
                <c:pt idx="3">
                  <c:v>77.05</c:v>
                </c:pt>
                <c:pt idx="4">
                  <c:v>65.900000000000006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669955600"/>
        <c:axId val="669951792"/>
      </c:barChart>
      <c:catAx>
        <c:axId val="669955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Dosis de silicio (L/ha)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669951792"/>
        <c:crosses val="autoZero"/>
        <c:auto val="1"/>
        <c:lblAlgn val="ctr"/>
        <c:lblOffset val="100"/>
        <c:noMultiLvlLbl val="0"/>
      </c:catAx>
      <c:valAx>
        <c:axId val="669951792"/>
        <c:scaling>
          <c:orientation val="minMax"/>
          <c:max val="11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 de mazorcas sanas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6995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INFOSTAT!$EA$97:$EA$101</c:f>
              <c:strCache>
                <c:ptCount val="5"/>
                <c:pt idx="0">
                  <c:v>T0 (TEST)</c:v>
                </c:pt>
                <c:pt idx="1">
                  <c:v>T1 (0,5L)</c:v>
                </c:pt>
                <c:pt idx="2">
                  <c:v>T2 (1 L)</c:v>
                </c:pt>
                <c:pt idx="3">
                  <c:v>T3 (1,5L)</c:v>
                </c:pt>
                <c:pt idx="4">
                  <c:v>T4 (2L)</c:v>
                </c:pt>
              </c:strCache>
            </c:strRef>
          </c:cat>
          <c:val>
            <c:numRef>
              <c:f>INFOSTAT!$EF$97:$EF$101</c:f>
              <c:numCache>
                <c:formatCode>0.00</c:formatCode>
                <c:ptCount val="5"/>
                <c:pt idx="0">
                  <c:v>33.59785631119761</c:v>
                </c:pt>
                <c:pt idx="1">
                  <c:v>26.798283200516988</c:v>
                </c:pt>
                <c:pt idx="2">
                  <c:v>27.690334624996982</c:v>
                </c:pt>
                <c:pt idx="3">
                  <c:v>10.223294789344937</c:v>
                </c:pt>
                <c:pt idx="4">
                  <c:v>14.903493457226524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68"/>
        <c:axId val="669949072"/>
        <c:axId val="709722720"/>
      </c:barChart>
      <c:catAx>
        <c:axId val="669949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Dosis de silicio (L/ha)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709722720"/>
        <c:crosses val="autoZero"/>
        <c:auto val="1"/>
        <c:lblAlgn val="ctr"/>
        <c:lblOffset val="100"/>
        <c:noMultiLvlLbl val="0"/>
      </c:catAx>
      <c:valAx>
        <c:axId val="709722720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 smtClean="0"/>
                  <a:t>Incidencia</a:t>
                </a:r>
                <a:r>
                  <a:rPr lang="es-EC" baseline="0" dirty="0" smtClean="0"/>
                  <a:t> de </a:t>
                </a:r>
                <a:r>
                  <a:rPr lang="es-EC" baseline="0" dirty="0" err="1" smtClean="0"/>
                  <a:t>Cherelle</a:t>
                </a:r>
                <a:r>
                  <a:rPr lang="es-EC" baseline="0" dirty="0" smtClean="0"/>
                  <a:t> </a:t>
                </a:r>
                <a:r>
                  <a:rPr lang="es-EC" baseline="0" dirty="0" err="1" smtClean="0"/>
                  <a:t>wilt</a:t>
                </a:r>
                <a:r>
                  <a:rPr lang="es-EC" dirty="0" smtClean="0"/>
                  <a:t> </a:t>
                </a:r>
                <a:r>
                  <a:rPr lang="es-EC" dirty="0"/>
                  <a:t>(%)</a:t>
                </a:r>
              </a:p>
            </c:rich>
          </c:tx>
          <c:layout>
            <c:manualLayout>
              <c:xMode val="edge"/>
              <c:yMode val="edge"/>
              <c:x val="1.9300491427998275E-2"/>
              <c:y val="5.0754868350754143E-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669949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9.8748626845976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50,00</a:t>
                    </a:r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1057138015210405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37,50</a:t>
                    </a:r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057138015210405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25,00</a:t>
                    </a:r>
                  </a:p>
                  <a:p>
                    <a:r>
                      <a:rPr lang="en-US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209874442992399E-3"/>
                  <c:y val="-0.1057138015210405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0,00</a:t>
                    </a:r>
                  </a:p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007005210718471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0,00</a:t>
                    </a:r>
                  </a:p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Hoja2!$BW$166:$BW$170</c:f>
              <c:strCache>
                <c:ptCount val="5"/>
                <c:pt idx="0">
                  <c:v>T1 (0,5)   </c:v>
                </c:pt>
                <c:pt idx="1">
                  <c:v>T0 (0,0L)  </c:v>
                </c:pt>
                <c:pt idx="2">
                  <c:v>T2 (1,0L)  </c:v>
                </c:pt>
                <c:pt idx="3">
                  <c:v>T3 (1,5L)  </c:v>
                </c:pt>
                <c:pt idx="4">
                  <c:v>T4 (2,0L)  </c:v>
                </c:pt>
              </c:strCache>
            </c:strRef>
          </c:cat>
          <c:val>
            <c:numRef>
              <c:f>Hoja2!$BX$166:$BX$170</c:f>
              <c:numCache>
                <c:formatCode>General</c:formatCode>
                <c:ptCount val="5"/>
                <c:pt idx="0">
                  <c:v>50</c:v>
                </c:pt>
                <c:pt idx="1">
                  <c:v>37.5</c:v>
                </c:pt>
                <c:pt idx="2">
                  <c:v>25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68"/>
        <c:axId val="709722176"/>
        <c:axId val="709717280"/>
      </c:barChart>
      <c:catAx>
        <c:axId val="709722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Dosis de silicio (L/ha)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709717280"/>
        <c:crosses val="autoZero"/>
        <c:auto val="1"/>
        <c:lblAlgn val="ctr"/>
        <c:lblOffset val="100"/>
        <c:noMultiLvlLbl val="0"/>
      </c:catAx>
      <c:valAx>
        <c:axId val="709717280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Incidencia de escoba de bruja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0972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INFOSTAT!$EA$97:$EA$101</c:f>
              <c:strCache>
                <c:ptCount val="5"/>
                <c:pt idx="0">
                  <c:v>T0 (TEST)</c:v>
                </c:pt>
                <c:pt idx="1">
                  <c:v>T1 (0,5L)</c:v>
                </c:pt>
                <c:pt idx="2">
                  <c:v>T2 (1 L)</c:v>
                </c:pt>
                <c:pt idx="3">
                  <c:v>T3 (1,5L)</c:v>
                </c:pt>
                <c:pt idx="4">
                  <c:v>T4 (2L)</c:v>
                </c:pt>
              </c:strCache>
            </c:strRef>
          </c:cat>
          <c:val>
            <c:numRef>
              <c:f>INFOSTAT!$EG$97:$EG$101</c:f>
              <c:numCache>
                <c:formatCode>0.00</c:formatCode>
                <c:ptCount val="5"/>
                <c:pt idx="0">
                  <c:v>46.153846153846153</c:v>
                </c:pt>
                <c:pt idx="1">
                  <c:v>23.076923076923077</c:v>
                </c:pt>
                <c:pt idx="2">
                  <c:v>16.365384615384617</c:v>
                </c:pt>
                <c:pt idx="3">
                  <c:v>0.96153846153846156</c:v>
                </c:pt>
                <c:pt idx="4">
                  <c:v>1.9230769230769231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68"/>
        <c:axId val="709726528"/>
        <c:axId val="709720544"/>
      </c:barChart>
      <c:catAx>
        <c:axId val="709726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Dosis de silicio (L/ha)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709720544"/>
        <c:crosses val="autoZero"/>
        <c:auto val="1"/>
        <c:lblAlgn val="ctr"/>
        <c:lblOffset val="100"/>
        <c:noMultiLvlLbl val="0"/>
      </c:catAx>
      <c:valAx>
        <c:axId val="709720544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 smtClean="0"/>
                  <a:t>Incidencia de Escoba de bruja </a:t>
                </a:r>
                <a:r>
                  <a:rPr lang="es-EC" dirty="0"/>
                  <a:t>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70972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142E880-08A8-4752-972F-8676ED7F3EA7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4015795-73A9-46B0-B083-54D3AEF29BFB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r>
                      <a:rPr lang="en-US"/>
                      <a:t>AB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F80AAE0-8C01-4FB9-AEAF-E2CE93F62588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r>
                      <a:rPr lang="en-US"/>
                      <a:t>ABC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B9BC836-BBCA-469A-942A-330E5A017EC6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r>
                      <a:rPr lang="en-US"/>
                      <a:t>BC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8A2D6B2-B2CF-4B8E-9F66-0805B9505BD6}" type="VALUE">
                      <a:rPr lang="en-US"/>
                      <a:pPr/>
                      <a:t>[VALOR]</a:t>
                    </a:fld>
                    <a:endParaRPr lang="en-US"/>
                  </a:p>
                  <a:p>
                    <a:r>
                      <a:rPr lang="en-US"/>
                      <a:t>C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Hoja1!$A$59:$A$63</c:f>
              <c:strCache>
                <c:ptCount val="5"/>
                <c:pt idx="0">
                  <c:v>T3 (1,5L)  </c:v>
                </c:pt>
                <c:pt idx="1">
                  <c:v>T4 (2,0L)  </c:v>
                </c:pt>
                <c:pt idx="2">
                  <c:v>T2 (1,0L)  </c:v>
                </c:pt>
                <c:pt idx="3">
                  <c:v>T1 (0,5)   </c:v>
                </c:pt>
                <c:pt idx="4">
                  <c:v>T0 (0,0L)  </c:v>
                </c:pt>
              </c:strCache>
            </c:strRef>
          </c:cat>
          <c:val>
            <c:numRef>
              <c:f>Hoja1!$B$59:$B$63</c:f>
              <c:numCache>
                <c:formatCode>General</c:formatCode>
                <c:ptCount val="5"/>
                <c:pt idx="0">
                  <c:v>9.5</c:v>
                </c:pt>
                <c:pt idx="1">
                  <c:v>7.7</c:v>
                </c:pt>
                <c:pt idx="2">
                  <c:v>6.63</c:v>
                </c:pt>
                <c:pt idx="3">
                  <c:v>5.38</c:v>
                </c:pt>
                <c:pt idx="4">
                  <c:v>3.83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709718368"/>
        <c:axId val="709727072"/>
      </c:barChart>
      <c:catAx>
        <c:axId val="709718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Dosis de silicio (L/ha)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709727072"/>
        <c:crosses val="autoZero"/>
        <c:auto val="1"/>
        <c:lblAlgn val="ctr"/>
        <c:lblOffset val="100"/>
        <c:noMultiLvlLbl val="0"/>
      </c:catAx>
      <c:valAx>
        <c:axId val="7097270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Producción de almendras (lb)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0971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8,25</a:t>
                    </a:r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6,88</a:t>
                    </a:r>
                  </a:p>
                  <a:p>
                    <a:r>
                      <a:rPr lang="en-US"/>
                      <a:t>AB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4,75</a:t>
                    </a:r>
                  </a:p>
                  <a:p>
                    <a:r>
                      <a:rPr lang="en-US"/>
                      <a:t>BC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4,5</a:t>
                    </a:r>
                  </a:p>
                  <a:p>
                    <a:r>
                      <a:rPr lang="en-US"/>
                      <a:t>C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4,1</a:t>
                    </a:r>
                  </a:p>
                  <a:p>
                    <a:r>
                      <a:rPr lang="en-US"/>
                      <a:t>C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Hoja1!$O$58:$O$62</c:f>
              <c:strCache>
                <c:ptCount val="5"/>
                <c:pt idx="0">
                  <c:v>T3 (1,5L)  </c:v>
                </c:pt>
                <c:pt idx="1">
                  <c:v>T4 (2,0L)  </c:v>
                </c:pt>
                <c:pt idx="2">
                  <c:v>T2 (1,0L)  </c:v>
                </c:pt>
                <c:pt idx="3">
                  <c:v>T1 (0,5)   </c:v>
                </c:pt>
                <c:pt idx="4">
                  <c:v>T0 (0,0L)  </c:v>
                </c:pt>
              </c:strCache>
            </c:strRef>
          </c:cat>
          <c:val>
            <c:numRef>
              <c:f>Hoja1!$P$58:$P$62</c:f>
              <c:numCache>
                <c:formatCode>General</c:formatCode>
                <c:ptCount val="5"/>
                <c:pt idx="0">
                  <c:v>8.25</c:v>
                </c:pt>
                <c:pt idx="1">
                  <c:v>6.88</c:v>
                </c:pt>
                <c:pt idx="2">
                  <c:v>4.75</c:v>
                </c:pt>
                <c:pt idx="3">
                  <c:v>4.5</c:v>
                </c:pt>
                <c:pt idx="4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709717824"/>
        <c:axId val="709723264"/>
      </c:barChart>
      <c:catAx>
        <c:axId val="709717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Dosis de silicio (L/ha)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709723264"/>
        <c:crosses val="autoZero"/>
        <c:auto val="1"/>
        <c:lblAlgn val="ctr"/>
        <c:lblOffset val="100"/>
        <c:noMultiLvlLbl val="0"/>
      </c:catAx>
      <c:valAx>
        <c:axId val="7097232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Producción de almendras (lb)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0971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10,80</a:t>
                    </a:r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8,50</a:t>
                    </a:r>
                  </a:p>
                  <a:p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7,45</a:t>
                    </a:r>
                  </a:p>
                  <a:p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6,75</a:t>
                    </a:r>
                  </a:p>
                  <a:p>
                    <a:r>
                      <a:rPr lang="en-US"/>
                      <a:t>BC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5,00</a:t>
                    </a:r>
                  </a:p>
                  <a:p>
                    <a:r>
                      <a:rPr lang="en-US"/>
                      <a:t>C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Hoja1!$V$58:$V$62</c:f>
              <c:strCache>
                <c:ptCount val="5"/>
                <c:pt idx="0">
                  <c:v>T3 (1,5L)  </c:v>
                </c:pt>
                <c:pt idx="1">
                  <c:v>T4 (2,0L)  </c:v>
                </c:pt>
                <c:pt idx="2">
                  <c:v>T2 (1,0L)  </c:v>
                </c:pt>
                <c:pt idx="3">
                  <c:v>T1 (0,5)   </c:v>
                </c:pt>
                <c:pt idx="4">
                  <c:v>T0 (0,0L)  </c:v>
                </c:pt>
              </c:strCache>
            </c:strRef>
          </c:cat>
          <c:val>
            <c:numRef>
              <c:f>Hoja1!$W$58:$W$62</c:f>
              <c:numCache>
                <c:formatCode>General</c:formatCode>
                <c:ptCount val="5"/>
                <c:pt idx="0">
                  <c:v>10.8</c:v>
                </c:pt>
                <c:pt idx="1">
                  <c:v>8.5</c:v>
                </c:pt>
                <c:pt idx="2">
                  <c:v>7.45</c:v>
                </c:pt>
                <c:pt idx="3">
                  <c:v>6.75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709729248"/>
        <c:axId val="709721088"/>
      </c:barChart>
      <c:catAx>
        <c:axId val="709729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Dosis de silicio (L/ha)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709721088"/>
        <c:crosses val="autoZero"/>
        <c:auto val="1"/>
        <c:lblAlgn val="ctr"/>
        <c:lblOffset val="100"/>
        <c:noMultiLvlLbl val="0"/>
      </c:catAx>
      <c:valAx>
        <c:axId val="70972108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Producción de almendras (lb)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09729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Hoja1!$G$9</c:f>
              <c:strCache>
                <c:ptCount val="1"/>
                <c:pt idx="0">
                  <c:v>Precipitación (mm)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x"/>
            <c:size val="7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411,30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229,60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320,10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19,40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Hoja1!$H$8:$K$8</c:f>
              <c:strCache>
                <c:ptCount val="4"/>
                <c:pt idx="0">
                  <c:v>Febrero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Hoja1!$H$9:$K$9</c:f>
              <c:numCache>
                <c:formatCode>0.00</c:formatCode>
                <c:ptCount val="4"/>
                <c:pt idx="0">
                  <c:v>411.3</c:v>
                </c:pt>
                <c:pt idx="1">
                  <c:v>229.6</c:v>
                </c:pt>
                <c:pt idx="2">
                  <c:v>320.10000000000002</c:v>
                </c:pt>
                <c:pt idx="3">
                  <c:v>19.399999999999999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Hoja1!$G$10</c:f>
              <c:strCache>
                <c:ptCount val="1"/>
                <c:pt idx="0">
                  <c:v>Producción (lb)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458,60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452,2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395,60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534,70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Hoja1!$H$8:$K$8</c:f>
              <c:strCache>
                <c:ptCount val="4"/>
                <c:pt idx="0">
                  <c:v>Febrero</c:v>
                </c:pt>
                <c:pt idx="1">
                  <c:v>Mayo</c:v>
                </c:pt>
                <c:pt idx="2">
                  <c:v>Junio</c:v>
                </c:pt>
                <c:pt idx="3">
                  <c:v>Julio</c:v>
                </c:pt>
              </c:strCache>
            </c:strRef>
          </c:cat>
          <c:val>
            <c:numRef>
              <c:f>Hoja1!$H$10:$K$10</c:f>
              <c:numCache>
                <c:formatCode>#,#00</c:formatCode>
                <c:ptCount val="4"/>
                <c:pt idx="0">
                  <c:v>458.88888888888886</c:v>
                </c:pt>
                <c:pt idx="1">
                  <c:v>452.22222222222229</c:v>
                </c:pt>
                <c:pt idx="2">
                  <c:v>395.55555555555554</c:v>
                </c:pt>
                <c:pt idx="3">
                  <c:v>534.72222222222217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9724896"/>
        <c:axId val="709714560"/>
      </c:lineChart>
      <c:catAx>
        <c:axId val="70972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709714560"/>
        <c:crosses val="autoZero"/>
        <c:auto val="1"/>
        <c:lblAlgn val="ctr"/>
        <c:lblOffset val="100"/>
        <c:noMultiLvlLbl val="0"/>
      </c:catAx>
      <c:valAx>
        <c:axId val="70971456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70972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3197278911564"/>
          <c:y val="5.1877084595194835E-2"/>
          <c:w val="0.82174149659863949"/>
          <c:h val="0.74824599232788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'[DATOS FERMAGRI.xlsx]Hoja2'!$H$49</c:f>
              <c:strCache>
                <c:ptCount val="1"/>
                <c:pt idx="0">
                  <c:v>Indice Semilla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1,57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1,87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1,84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1,98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2,03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'[DATOS FERMAGRI.xlsx]Hoja2'!$C$50:$C$54</c:f>
              <c:strCache>
                <c:ptCount val="5"/>
                <c:pt idx="0">
                  <c:v>T0 (TEST)</c:v>
                </c:pt>
                <c:pt idx="1">
                  <c:v>T1 (0,5L)</c:v>
                </c:pt>
                <c:pt idx="2">
                  <c:v>T2 (1 L)</c:v>
                </c:pt>
                <c:pt idx="3">
                  <c:v>T3 (1,5L)</c:v>
                </c:pt>
                <c:pt idx="4">
                  <c:v>T4 (2L)</c:v>
                </c:pt>
              </c:strCache>
            </c:strRef>
          </c:cat>
          <c:val>
            <c:numRef>
              <c:f>'[DATOS FERMAGRI.xlsx]Hoja2'!$H$50:$H$54</c:f>
              <c:numCache>
                <c:formatCode>General</c:formatCode>
                <c:ptCount val="5"/>
                <c:pt idx="0">
                  <c:v>1.57</c:v>
                </c:pt>
                <c:pt idx="1">
                  <c:v>1.87</c:v>
                </c:pt>
                <c:pt idx="2">
                  <c:v>1.84</c:v>
                </c:pt>
                <c:pt idx="3">
                  <c:v>1.98</c:v>
                </c:pt>
                <c:pt idx="4">
                  <c:v>2.0299999999999998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709716192"/>
        <c:axId val="709725440"/>
      </c:barChart>
      <c:catAx>
        <c:axId val="709716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Dosis de silicio (L/ha)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709725440"/>
        <c:crosses val="autoZero"/>
        <c:auto val="1"/>
        <c:lblAlgn val="ctr"/>
        <c:lblOffset val="100"/>
        <c:noMultiLvlLbl val="0"/>
      </c:catAx>
      <c:valAx>
        <c:axId val="7097254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/>
                  <a:t>Índice de </a:t>
                </a:r>
                <a:r>
                  <a:rPr lang="es-EC" dirty="0" smtClean="0"/>
                  <a:t>semilla</a:t>
                </a:r>
                <a:endParaRPr lang="es-EC" dirty="0"/>
              </a:p>
            </c:rich>
          </c:tx>
          <c:layout>
            <c:manualLayout>
              <c:xMode val="edge"/>
              <c:yMode val="edge"/>
              <c:x val="2.9931972789115645E-2"/>
              <c:y val="0.104933541713372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09716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'[DATOS FERMAGRI.xlsx]Hoja2'!$I$49</c:f>
              <c:strCache>
                <c:ptCount val="1"/>
                <c:pt idx="0">
                  <c:v>Indice Mazorca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12,50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13,33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12,42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11,30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9,96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'[DATOS FERMAGRI.xlsx]Hoja2'!$C$50:$C$54</c:f>
              <c:strCache>
                <c:ptCount val="5"/>
                <c:pt idx="0">
                  <c:v>T0 (TEST)</c:v>
                </c:pt>
                <c:pt idx="1">
                  <c:v>T1 (0,5L)</c:v>
                </c:pt>
                <c:pt idx="2">
                  <c:v>T2 (1 L)</c:v>
                </c:pt>
                <c:pt idx="3">
                  <c:v>T3 (1,5L)</c:v>
                </c:pt>
                <c:pt idx="4">
                  <c:v>T4 (2L)</c:v>
                </c:pt>
              </c:strCache>
            </c:strRef>
          </c:cat>
          <c:val>
            <c:numRef>
              <c:f>'[DATOS FERMAGRI.xlsx]Hoja2'!$I$50:$I$54</c:f>
              <c:numCache>
                <c:formatCode>General</c:formatCode>
                <c:ptCount val="5"/>
                <c:pt idx="0">
                  <c:v>12.5</c:v>
                </c:pt>
                <c:pt idx="1">
                  <c:v>13.33</c:v>
                </c:pt>
                <c:pt idx="2">
                  <c:v>12.42</c:v>
                </c:pt>
                <c:pt idx="3">
                  <c:v>11.3</c:v>
                </c:pt>
                <c:pt idx="4">
                  <c:v>9.9600000000000009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712054688"/>
        <c:axId val="712063936"/>
      </c:barChart>
      <c:catAx>
        <c:axId val="712054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Dosis de silicio (L/ha)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712063936"/>
        <c:crosses val="autoZero"/>
        <c:auto val="1"/>
        <c:lblAlgn val="ctr"/>
        <c:lblOffset val="100"/>
        <c:noMultiLvlLbl val="0"/>
      </c:catAx>
      <c:valAx>
        <c:axId val="7120639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/>
                  <a:t>Índice de mazorca </a:t>
                </a:r>
              </a:p>
            </c:rich>
          </c:tx>
          <c:layout>
            <c:manualLayout>
              <c:xMode val="edge"/>
              <c:yMode val="edge"/>
              <c:x val="2.9931972789115645E-2"/>
              <c:y val="0.104933541713372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12054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INFOSTAT!$EA$97:$EA$101</c:f>
              <c:strCache>
                <c:ptCount val="5"/>
                <c:pt idx="0">
                  <c:v>T0 (TEST)</c:v>
                </c:pt>
                <c:pt idx="1">
                  <c:v>T1 (0,5L)</c:v>
                </c:pt>
                <c:pt idx="2">
                  <c:v>T2 (1 L)</c:v>
                </c:pt>
                <c:pt idx="3">
                  <c:v>T3 (1,5L)</c:v>
                </c:pt>
                <c:pt idx="4">
                  <c:v>T4 (2L)</c:v>
                </c:pt>
              </c:strCache>
            </c:strRef>
          </c:cat>
          <c:val>
            <c:numRef>
              <c:f>INFOSTAT!$EB$97:$EB$101</c:f>
              <c:numCache>
                <c:formatCode>0.00</c:formatCode>
                <c:ptCount val="5"/>
                <c:pt idx="0">
                  <c:v>62.693044738194381</c:v>
                </c:pt>
                <c:pt idx="1">
                  <c:v>70.986629415541458</c:v>
                </c:pt>
                <c:pt idx="2">
                  <c:v>73.141917654909093</c:v>
                </c:pt>
                <c:pt idx="3">
                  <c:v>91.983180218096109</c:v>
                </c:pt>
                <c:pt idx="4">
                  <c:v>78.378016768459105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68"/>
        <c:axId val="669953424"/>
        <c:axId val="669954512"/>
      </c:barChart>
      <c:catAx>
        <c:axId val="669953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Dosis de silicio (L/ha)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669954512"/>
        <c:crosses val="autoZero"/>
        <c:auto val="1"/>
        <c:lblAlgn val="ctr"/>
        <c:lblOffset val="100"/>
        <c:noMultiLvlLbl val="0"/>
      </c:catAx>
      <c:valAx>
        <c:axId val="669954512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 de mazorcas sanas (%)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66995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95,67</a:t>
                    </a:r>
                  </a:p>
                  <a:p>
                    <a:endParaRPr lang="en-US"/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94,1</a:t>
                    </a:r>
                  </a:p>
                  <a:p>
                    <a:endParaRPr lang="en-US"/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90,79</a:t>
                    </a:r>
                  </a:p>
                  <a:p>
                    <a:endParaRPr lang="en-US"/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57,43</a:t>
                    </a:r>
                  </a:p>
                  <a:p>
                    <a:endParaRPr lang="en-US"/>
                  </a:p>
                  <a:p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50,45</a:t>
                    </a:r>
                  </a:p>
                  <a:p>
                    <a:endParaRPr lang="en-US"/>
                  </a:p>
                  <a:p>
                    <a:r>
                      <a:rPr lang="en-US"/>
                      <a:t>B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Hoja2!$E$63:$E$67</c:f>
              <c:strCache>
                <c:ptCount val="5"/>
                <c:pt idx="0">
                  <c:v>T3 (1,5L)  </c:v>
                </c:pt>
                <c:pt idx="1">
                  <c:v>T2 (1,0L)  </c:v>
                </c:pt>
                <c:pt idx="2">
                  <c:v>T4 (2,0L)  </c:v>
                </c:pt>
                <c:pt idx="3">
                  <c:v>T1 (0,5)   </c:v>
                </c:pt>
                <c:pt idx="4">
                  <c:v>T0 (0,0L)  </c:v>
                </c:pt>
              </c:strCache>
            </c:strRef>
          </c:cat>
          <c:val>
            <c:numRef>
              <c:f>Hoja2!$F$63:$F$67</c:f>
              <c:numCache>
                <c:formatCode>General</c:formatCode>
                <c:ptCount val="5"/>
                <c:pt idx="0">
                  <c:v>95.67</c:v>
                </c:pt>
                <c:pt idx="1">
                  <c:v>94.1</c:v>
                </c:pt>
                <c:pt idx="2">
                  <c:v>90.79</c:v>
                </c:pt>
                <c:pt idx="3">
                  <c:v>57.43</c:v>
                </c:pt>
                <c:pt idx="4">
                  <c:v>50.45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708393968"/>
        <c:axId val="708394512"/>
      </c:barChart>
      <c:catAx>
        <c:axId val="708393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Dosis de silicio (L/ha)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708394512"/>
        <c:crosses val="autoZero"/>
        <c:auto val="1"/>
        <c:lblAlgn val="ctr"/>
        <c:lblOffset val="100"/>
        <c:noMultiLvlLbl val="0"/>
      </c:catAx>
      <c:valAx>
        <c:axId val="708394512"/>
        <c:scaling>
          <c:orientation val="minMax"/>
          <c:max val="11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 de chereles sanos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08393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INFOSTAT!$EA$97:$EA$101</c:f>
              <c:strCache>
                <c:ptCount val="5"/>
                <c:pt idx="0">
                  <c:v>T0 (TEST)</c:v>
                </c:pt>
                <c:pt idx="1">
                  <c:v>T1 (0,5L)</c:v>
                </c:pt>
                <c:pt idx="2">
                  <c:v>T2 (1 L)</c:v>
                </c:pt>
                <c:pt idx="3">
                  <c:v>T3 (1,5L)</c:v>
                </c:pt>
                <c:pt idx="4">
                  <c:v>T4 (2L)</c:v>
                </c:pt>
              </c:strCache>
            </c:strRef>
          </c:cat>
          <c:val>
            <c:numRef>
              <c:f>INFOSTAT!$EC$97:$EC$101</c:f>
              <c:numCache>
                <c:formatCode>0.00</c:formatCode>
                <c:ptCount val="5"/>
                <c:pt idx="0">
                  <c:v>66.402143688802397</c:v>
                </c:pt>
                <c:pt idx="1">
                  <c:v>73.201716799483023</c:v>
                </c:pt>
                <c:pt idx="2">
                  <c:v>72.309665375003021</c:v>
                </c:pt>
                <c:pt idx="3">
                  <c:v>89.776705210655052</c:v>
                </c:pt>
                <c:pt idx="4">
                  <c:v>85.096506542773469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68"/>
        <c:axId val="708399408"/>
        <c:axId val="708408112"/>
      </c:barChart>
      <c:catAx>
        <c:axId val="708399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Dosis de silicio (L/ha)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708408112"/>
        <c:crosses val="autoZero"/>
        <c:auto val="1"/>
        <c:lblAlgn val="ctr"/>
        <c:lblOffset val="100"/>
        <c:noMultiLvlLbl val="0"/>
      </c:catAx>
      <c:valAx>
        <c:axId val="708408112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/>
                  <a:t>Porcentaje de </a:t>
                </a:r>
                <a:r>
                  <a:rPr lang="es-EC" dirty="0" err="1" smtClean="0"/>
                  <a:t>Chereles</a:t>
                </a:r>
                <a:r>
                  <a:rPr lang="es-EC" dirty="0" smtClean="0"/>
                  <a:t> Sanos (%)</a:t>
                </a:r>
                <a:endParaRPr lang="es-EC" dirty="0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70839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5040760245367902E-3"/>
                  <c:y val="-5.99493258386322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23,07</a:t>
                    </a:r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717134056061543E-7"/>
                  <c:y val="-7.04436898716160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14,8</a:t>
                    </a:r>
                  </a:p>
                  <a:p>
                    <a:r>
                      <a:rPr lang="en-US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10914604129739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8,63</a:t>
                    </a:r>
                  </a:p>
                  <a:p>
                    <a:r>
                      <a:rPr lang="en-US"/>
                      <a:t>BC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040760245367902E-3"/>
                  <c:y val="-5.79327395659511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7,99</a:t>
                    </a:r>
                  </a:p>
                  <a:p>
                    <a:r>
                      <a:rPr lang="en-US"/>
                      <a:t>BC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0081520490735804E-3"/>
                  <c:y val="-6.14654615170478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1,75</a:t>
                    </a:r>
                  </a:p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Hoja2!$BC$86:$BC$90</c:f>
              <c:strCache>
                <c:ptCount val="5"/>
                <c:pt idx="0">
                  <c:v>T0 (0,0L)  </c:v>
                </c:pt>
                <c:pt idx="1">
                  <c:v>T1 (0,5)   </c:v>
                </c:pt>
                <c:pt idx="2">
                  <c:v>T2 (1,0L)  </c:v>
                </c:pt>
                <c:pt idx="3">
                  <c:v>T4 (2,0L)  </c:v>
                </c:pt>
                <c:pt idx="4">
                  <c:v>T3 (1,5L)  </c:v>
                </c:pt>
              </c:strCache>
            </c:strRef>
          </c:cat>
          <c:val>
            <c:numRef>
              <c:f>Hoja2!$BD$86:$BD$90</c:f>
              <c:numCache>
                <c:formatCode>General</c:formatCode>
                <c:ptCount val="5"/>
                <c:pt idx="0">
                  <c:v>23.07</c:v>
                </c:pt>
                <c:pt idx="1">
                  <c:v>14.8</c:v>
                </c:pt>
                <c:pt idx="2">
                  <c:v>8.6300000000000008</c:v>
                </c:pt>
                <c:pt idx="3">
                  <c:v>7.99</c:v>
                </c:pt>
                <c:pt idx="4">
                  <c:v>1.75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708403216"/>
        <c:axId val="708393424"/>
      </c:barChart>
      <c:catAx>
        <c:axId val="708403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Dosis de silicio (L/ha)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708393424"/>
        <c:crosses val="autoZero"/>
        <c:auto val="1"/>
        <c:lblAlgn val="ctr"/>
        <c:lblOffset val="100"/>
        <c:noMultiLvlLbl val="0"/>
      </c:catAx>
      <c:valAx>
        <c:axId val="708393424"/>
        <c:scaling>
          <c:orientation val="minMax"/>
          <c:max val="5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Incidencia de moniliasis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08403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INFOSTAT!$EA$97:$EA$101</c:f>
              <c:strCache>
                <c:ptCount val="5"/>
                <c:pt idx="0">
                  <c:v>T0 (TEST)</c:v>
                </c:pt>
                <c:pt idx="1">
                  <c:v>T1 (0,5L)</c:v>
                </c:pt>
                <c:pt idx="2">
                  <c:v>T2 (1 L)</c:v>
                </c:pt>
                <c:pt idx="3">
                  <c:v>T3 (1,5L)</c:v>
                </c:pt>
                <c:pt idx="4">
                  <c:v>T4 (2L)</c:v>
                </c:pt>
              </c:strCache>
            </c:strRef>
          </c:cat>
          <c:val>
            <c:numRef>
              <c:f>INFOSTAT!$ED$97:$ED$101</c:f>
              <c:numCache>
                <c:formatCode>0.00</c:formatCode>
                <c:ptCount val="5"/>
                <c:pt idx="0">
                  <c:v>17.247722499228139</c:v>
                </c:pt>
                <c:pt idx="1">
                  <c:v>12.312674347146288</c:v>
                </c:pt>
                <c:pt idx="2">
                  <c:v>11.954949039818976</c:v>
                </c:pt>
                <c:pt idx="3">
                  <c:v>2.7980454776835115</c:v>
                </c:pt>
                <c:pt idx="4">
                  <c:v>7.9973658507594019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68"/>
        <c:axId val="708396144"/>
        <c:axId val="708396688"/>
      </c:barChart>
      <c:catAx>
        <c:axId val="7083961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Dosis de silicio (L/ha)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708396688"/>
        <c:crosses val="autoZero"/>
        <c:auto val="1"/>
        <c:lblAlgn val="ctr"/>
        <c:lblOffset val="100"/>
        <c:noMultiLvlLbl val="0"/>
      </c:catAx>
      <c:valAx>
        <c:axId val="708396688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 smtClean="0"/>
                  <a:t>Incidencia de </a:t>
                </a:r>
                <a:r>
                  <a:rPr lang="es-EC" dirty="0" err="1" smtClean="0"/>
                  <a:t>Moniliasis</a:t>
                </a:r>
                <a:r>
                  <a:rPr lang="es-EC" dirty="0" smtClean="0"/>
                  <a:t> (%)</a:t>
                </a:r>
                <a:endParaRPr lang="es-EC" dirty="0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708396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9.8748626845976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17,22</a:t>
                    </a:r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1057138015210405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16,21</a:t>
                    </a:r>
                  </a:p>
                  <a:p>
                    <a:r>
                      <a:rPr lang="en-US"/>
                      <a:t>AB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057138015210405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7,77</a:t>
                    </a:r>
                  </a:p>
                  <a:p>
                    <a:r>
                      <a:rPr lang="en-US"/>
                      <a:t>BC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209874442992399E-3"/>
                  <c:y val="-0.1057138015210405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5,92</a:t>
                    </a:r>
                  </a:p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007005210718471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2,33</a:t>
                    </a:r>
                  </a:p>
                  <a:p>
                    <a:r>
                      <a:rPr lang="en-US"/>
                      <a:t>C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Hoja2!$O$109:$O$113</c:f>
              <c:strCache>
                <c:ptCount val="5"/>
                <c:pt idx="0">
                  <c:v>T0 (0,0L)  </c:v>
                </c:pt>
                <c:pt idx="1">
                  <c:v>T2 (1,0L)  </c:v>
                </c:pt>
                <c:pt idx="2">
                  <c:v>T1 (0,5)   </c:v>
                </c:pt>
                <c:pt idx="3">
                  <c:v>T4 (2,0L)  </c:v>
                </c:pt>
                <c:pt idx="4">
                  <c:v>T3 (1,5L)  </c:v>
                </c:pt>
              </c:strCache>
            </c:strRef>
          </c:cat>
          <c:val>
            <c:numRef>
              <c:f>Hoja2!$P$109:$P$113</c:f>
              <c:numCache>
                <c:formatCode>General</c:formatCode>
                <c:ptCount val="5"/>
                <c:pt idx="0">
                  <c:v>17.22</c:v>
                </c:pt>
                <c:pt idx="1">
                  <c:v>16.21</c:v>
                </c:pt>
                <c:pt idx="2">
                  <c:v>7.77</c:v>
                </c:pt>
                <c:pt idx="3">
                  <c:v>5.92</c:v>
                </c:pt>
                <c:pt idx="4">
                  <c:v>2.33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68"/>
        <c:axId val="708401584"/>
        <c:axId val="708405936"/>
      </c:barChart>
      <c:catAx>
        <c:axId val="70840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Dosis de silicio (L/ha)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708405936"/>
        <c:crosses val="autoZero"/>
        <c:auto val="1"/>
        <c:lblAlgn val="ctr"/>
        <c:lblOffset val="100"/>
        <c:noMultiLvlLbl val="0"/>
      </c:catAx>
      <c:valAx>
        <c:axId val="70840593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Incidencia de mazorca negra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0840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INFOSTAT!$EA$97:$EA$101</c:f>
              <c:strCache>
                <c:ptCount val="5"/>
                <c:pt idx="0">
                  <c:v>T0 (TEST)</c:v>
                </c:pt>
                <c:pt idx="1">
                  <c:v>T1 (0,5L)</c:v>
                </c:pt>
                <c:pt idx="2">
                  <c:v>T2 (1 L)</c:v>
                </c:pt>
                <c:pt idx="3">
                  <c:v>T3 (1,5L)</c:v>
                </c:pt>
                <c:pt idx="4">
                  <c:v>T4 (2L)</c:v>
                </c:pt>
              </c:strCache>
            </c:strRef>
          </c:cat>
          <c:val>
            <c:numRef>
              <c:f>INFOSTAT!$EE$97:$EE$101</c:f>
              <c:numCache>
                <c:formatCode>0.00</c:formatCode>
                <c:ptCount val="5"/>
                <c:pt idx="0">
                  <c:v>20.05923276257748</c:v>
                </c:pt>
                <c:pt idx="1">
                  <c:v>16.700696237312275</c:v>
                </c:pt>
                <c:pt idx="2">
                  <c:v>14.903133305271929</c:v>
                </c:pt>
                <c:pt idx="3">
                  <c:v>5.2187743042203643</c:v>
                </c:pt>
                <c:pt idx="4">
                  <c:v>13.624617380781483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68"/>
        <c:axId val="708404304"/>
        <c:axId val="708406480"/>
      </c:barChart>
      <c:catAx>
        <c:axId val="708404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Dosis de silicio (L/ha)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708406480"/>
        <c:crosses val="autoZero"/>
        <c:auto val="1"/>
        <c:lblAlgn val="ctr"/>
        <c:lblOffset val="100"/>
        <c:noMultiLvlLbl val="0"/>
      </c:catAx>
      <c:valAx>
        <c:axId val="708406480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 smtClean="0"/>
                  <a:t>Incidencia </a:t>
                </a:r>
                <a:r>
                  <a:rPr lang="es-EC" dirty="0"/>
                  <a:t>de </a:t>
                </a:r>
                <a:r>
                  <a:rPr lang="es-EC" dirty="0" smtClean="0"/>
                  <a:t>Mazorca negra (%)</a:t>
                </a:r>
                <a:endParaRPr lang="es-EC" dirty="0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708404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90106544901066"/>
          <c:y val="5.2893004497278531E-2"/>
          <c:w val="0.76770167427701674"/>
          <c:h val="0.663476614367541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8611109782067206E-3"/>
                  <c:y val="-7.93042501578521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36,28</a:t>
                    </a:r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7.46026749433661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31,66</a:t>
                    </a:r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7.07137857142419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30,97</a:t>
                    </a:r>
                  </a:p>
                  <a:p>
                    <a:r>
                      <a:rPr lang="en-US"/>
                      <a:t>A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751585554691907E-3"/>
                  <c:y val="-5.515822879774530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20,19</a:t>
                    </a:r>
                  </a:p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2916664673100809E-3"/>
                  <c:y val="-6.958937616704953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13,48</a:t>
                    </a:r>
                  </a:p>
                  <a:p>
                    <a:r>
                      <a:rPr lang="en-US"/>
                      <a:t>B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Err"/>
            <c:noEndCap val="0"/>
          </c:errBars>
          <c:cat>
            <c:strRef>
              <c:f>Hoja2!$CQ$132:$CQ$136</c:f>
              <c:strCache>
                <c:ptCount val="5"/>
                <c:pt idx="0">
                  <c:v>T0 (0,0L)  </c:v>
                </c:pt>
                <c:pt idx="1">
                  <c:v>T2 (1,0L)  </c:v>
                </c:pt>
                <c:pt idx="2">
                  <c:v>T1 (0,5)   </c:v>
                </c:pt>
                <c:pt idx="3">
                  <c:v>T4 (2,0L)  </c:v>
                </c:pt>
                <c:pt idx="4">
                  <c:v>T3 (1,5L)  </c:v>
                </c:pt>
              </c:strCache>
            </c:strRef>
          </c:cat>
          <c:val>
            <c:numRef>
              <c:f>Hoja2!$CR$132:$CR$136</c:f>
              <c:numCache>
                <c:formatCode>General</c:formatCode>
                <c:ptCount val="5"/>
                <c:pt idx="0">
                  <c:v>36.28</c:v>
                </c:pt>
                <c:pt idx="1">
                  <c:v>31.66</c:v>
                </c:pt>
                <c:pt idx="2">
                  <c:v>30.97</c:v>
                </c:pt>
                <c:pt idx="3">
                  <c:v>20.190000000000001</c:v>
                </c:pt>
                <c:pt idx="4">
                  <c:v>13.48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68"/>
        <c:axId val="708405392"/>
        <c:axId val="708407024"/>
      </c:barChart>
      <c:catAx>
        <c:axId val="708405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Dosis de silicio (L/ha)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crossAx val="708407024"/>
        <c:crosses val="autoZero"/>
        <c:auto val="1"/>
        <c:lblAlgn val="ctr"/>
        <c:lblOffset val="100"/>
        <c:noMultiLvlLbl val="0"/>
      </c:catAx>
      <c:valAx>
        <c:axId val="708407024"/>
        <c:scaling>
          <c:orientation val="minMax"/>
          <c:max val="5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Incidencia de cherele wilt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08405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5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98820-CA8D-476D-A048-7D0F9FC11124}" type="doc">
      <dgm:prSet loTypeId="urn:microsoft.com/office/officeart/2005/8/layout/vList4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B6CF3DA-0B55-4E65-8ED7-830E50BB6E14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Fase de implantación</a:t>
          </a:r>
          <a:endParaRPr lang="es-EC" dirty="0">
            <a:latin typeface="+mj-lt"/>
          </a:endParaRPr>
        </a:p>
      </dgm:t>
    </dgm:pt>
    <dgm:pt modelId="{9A3F1DF7-88D1-4B6F-B2F5-0AA15B41B83C}" type="parTrans" cxnId="{476E4D8E-A73E-4A60-88D6-D5D43760A7D6}">
      <dgm:prSet/>
      <dgm:spPr/>
      <dgm:t>
        <a:bodyPr/>
        <a:lstStyle/>
        <a:p>
          <a:endParaRPr lang="es-EC"/>
        </a:p>
      </dgm:t>
    </dgm:pt>
    <dgm:pt modelId="{63541814-9C12-4C20-9655-03D89FEF2EBF}" type="sibTrans" cxnId="{476E4D8E-A73E-4A60-88D6-D5D43760A7D6}">
      <dgm:prSet/>
      <dgm:spPr/>
      <dgm:t>
        <a:bodyPr/>
        <a:lstStyle/>
        <a:p>
          <a:endParaRPr lang="es-EC"/>
        </a:p>
      </dgm:t>
    </dgm:pt>
    <dgm:pt modelId="{CD1419F0-64A9-4031-9217-EF48441045A7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Control de malezas</a:t>
          </a:r>
          <a:endParaRPr lang="es-EC" dirty="0">
            <a:latin typeface="+mj-lt"/>
          </a:endParaRPr>
        </a:p>
      </dgm:t>
    </dgm:pt>
    <dgm:pt modelId="{A8078D72-B418-41E4-9A77-E92D0EFB2318}" type="parTrans" cxnId="{B877180A-87AA-49DA-908A-E349D497B565}">
      <dgm:prSet/>
      <dgm:spPr/>
      <dgm:t>
        <a:bodyPr/>
        <a:lstStyle/>
        <a:p>
          <a:endParaRPr lang="es-EC"/>
        </a:p>
      </dgm:t>
    </dgm:pt>
    <dgm:pt modelId="{2501A6FB-EB29-404C-BD82-D55F0A93A0D1}" type="sibTrans" cxnId="{B877180A-87AA-49DA-908A-E349D497B565}">
      <dgm:prSet/>
      <dgm:spPr/>
      <dgm:t>
        <a:bodyPr/>
        <a:lstStyle/>
        <a:p>
          <a:endParaRPr lang="es-EC"/>
        </a:p>
      </dgm:t>
    </dgm:pt>
    <dgm:pt modelId="{5610F6C5-98C4-455A-9ABA-5D66C02E837B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Podas</a:t>
          </a:r>
          <a:endParaRPr lang="es-EC" dirty="0">
            <a:latin typeface="+mj-lt"/>
          </a:endParaRPr>
        </a:p>
      </dgm:t>
    </dgm:pt>
    <dgm:pt modelId="{7D8A3A32-3D19-4434-987B-D92D59CF3D04}" type="parTrans" cxnId="{7AAD51DF-FE98-4965-A78E-580C5A07B2CF}">
      <dgm:prSet/>
      <dgm:spPr/>
      <dgm:t>
        <a:bodyPr/>
        <a:lstStyle/>
        <a:p>
          <a:endParaRPr lang="es-EC"/>
        </a:p>
      </dgm:t>
    </dgm:pt>
    <dgm:pt modelId="{1E56C33B-4374-4741-AE48-D3D41FF3D2AE}" type="sibTrans" cxnId="{7AAD51DF-FE98-4965-A78E-580C5A07B2CF}">
      <dgm:prSet/>
      <dgm:spPr/>
      <dgm:t>
        <a:bodyPr/>
        <a:lstStyle/>
        <a:p>
          <a:endParaRPr lang="es-EC"/>
        </a:p>
      </dgm:t>
    </dgm:pt>
    <dgm:pt modelId="{B4C598E9-E118-4BE0-B3EF-0C4E7B614579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Fase de aplicación de los tratamientos</a:t>
          </a:r>
          <a:endParaRPr lang="es-EC" dirty="0">
            <a:latin typeface="+mj-lt"/>
          </a:endParaRPr>
        </a:p>
      </dgm:t>
    </dgm:pt>
    <dgm:pt modelId="{7E169C12-4337-42BE-B935-D86100E58F89}" type="parTrans" cxnId="{3257D453-5020-4D81-84AF-D083BE7E24E0}">
      <dgm:prSet/>
      <dgm:spPr/>
      <dgm:t>
        <a:bodyPr/>
        <a:lstStyle/>
        <a:p>
          <a:endParaRPr lang="es-EC"/>
        </a:p>
      </dgm:t>
    </dgm:pt>
    <dgm:pt modelId="{A1C3794C-C6CE-45A3-AF34-F5A36BA507CD}" type="sibTrans" cxnId="{3257D453-5020-4D81-84AF-D083BE7E24E0}">
      <dgm:prSet/>
      <dgm:spPr/>
      <dgm:t>
        <a:bodyPr/>
        <a:lstStyle/>
        <a:p>
          <a:endParaRPr lang="es-EC"/>
        </a:p>
      </dgm:t>
    </dgm:pt>
    <dgm:pt modelId="{1F71E1C8-74AF-4208-A3BF-EE4D6C06A075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T0 (Testigo) – T1 (0,5 L/ha Fitosil) – T2 (1,0 L/ha Fitosil) – T3 (1,5 L/ha Fitosil) – T4 (2,0 L/ha Fitosil)</a:t>
          </a:r>
          <a:endParaRPr lang="es-EC" dirty="0">
            <a:latin typeface="+mj-lt"/>
          </a:endParaRPr>
        </a:p>
      </dgm:t>
    </dgm:pt>
    <dgm:pt modelId="{8851A880-FFB9-4370-A873-DAD63C823FBC}" type="parTrans" cxnId="{B827CCC2-B6D5-4E3B-AA4A-2DA7591C0CBE}">
      <dgm:prSet/>
      <dgm:spPr/>
      <dgm:t>
        <a:bodyPr/>
        <a:lstStyle/>
        <a:p>
          <a:endParaRPr lang="es-EC"/>
        </a:p>
      </dgm:t>
    </dgm:pt>
    <dgm:pt modelId="{1B16C43D-C675-4E9B-A1EF-AE5AE9EE4B3A}" type="sibTrans" cxnId="{B827CCC2-B6D5-4E3B-AA4A-2DA7591C0CBE}">
      <dgm:prSet/>
      <dgm:spPr/>
      <dgm:t>
        <a:bodyPr/>
        <a:lstStyle/>
        <a:p>
          <a:endParaRPr lang="es-EC"/>
        </a:p>
      </dgm:t>
    </dgm:pt>
    <dgm:pt modelId="{8684F8FD-3D61-4826-BA15-46F8BBC4BC9D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Aplicación de fungicida (</a:t>
          </a:r>
          <a:r>
            <a:rPr lang="es-EC" dirty="0" err="1" smtClean="0">
              <a:latin typeface="+mj-lt"/>
            </a:rPr>
            <a:t>Tebuconazole</a:t>
          </a:r>
          <a:r>
            <a:rPr lang="es-EC" dirty="0" smtClean="0">
              <a:latin typeface="+mj-lt"/>
            </a:rPr>
            <a:t> 2ml/L)</a:t>
          </a:r>
          <a:endParaRPr lang="es-EC" dirty="0">
            <a:latin typeface="+mj-lt"/>
          </a:endParaRPr>
        </a:p>
      </dgm:t>
    </dgm:pt>
    <dgm:pt modelId="{0A1D4174-C883-4A6A-9FB0-D259251CFB23}" type="parTrans" cxnId="{05AFFB88-4A0E-457C-8F04-E66B3FCA3C51}">
      <dgm:prSet/>
      <dgm:spPr/>
      <dgm:t>
        <a:bodyPr/>
        <a:lstStyle/>
        <a:p>
          <a:endParaRPr lang="es-EC"/>
        </a:p>
      </dgm:t>
    </dgm:pt>
    <dgm:pt modelId="{3A6CD2CF-EE25-4D39-922A-92C624EBC07A}" type="sibTrans" cxnId="{05AFFB88-4A0E-457C-8F04-E66B3FCA3C51}">
      <dgm:prSet/>
      <dgm:spPr/>
      <dgm:t>
        <a:bodyPr/>
        <a:lstStyle/>
        <a:p>
          <a:endParaRPr lang="es-EC"/>
        </a:p>
      </dgm:t>
    </dgm:pt>
    <dgm:pt modelId="{9F6BD042-1DE7-4CDD-9418-42461D00AE5B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Fase de evaluación.</a:t>
          </a:r>
          <a:endParaRPr lang="es-EC" dirty="0">
            <a:latin typeface="+mj-lt"/>
          </a:endParaRPr>
        </a:p>
      </dgm:t>
    </dgm:pt>
    <dgm:pt modelId="{FA28B8BF-8670-4A41-AC1B-B0E79986495E}" type="parTrans" cxnId="{42D778C6-9EDA-494F-B9ED-2CA57777B9BD}">
      <dgm:prSet/>
      <dgm:spPr/>
      <dgm:t>
        <a:bodyPr/>
        <a:lstStyle/>
        <a:p>
          <a:endParaRPr lang="es-EC"/>
        </a:p>
      </dgm:t>
    </dgm:pt>
    <dgm:pt modelId="{F966D7AC-E2CB-4056-857A-16805C40E3F3}" type="sibTrans" cxnId="{42D778C6-9EDA-494F-B9ED-2CA57777B9BD}">
      <dgm:prSet/>
      <dgm:spPr/>
      <dgm:t>
        <a:bodyPr/>
        <a:lstStyle/>
        <a:p>
          <a:endParaRPr lang="es-EC"/>
        </a:p>
      </dgm:t>
    </dgm:pt>
    <dgm:pt modelId="{049D0119-D9D8-4E67-BDCC-204C1A5948CE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Una vez iniciada la investigación, se realizó la medición de las variables cada 15 días.</a:t>
          </a:r>
          <a:endParaRPr lang="es-EC" dirty="0">
            <a:latin typeface="+mj-lt"/>
          </a:endParaRPr>
        </a:p>
      </dgm:t>
    </dgm:pt>
    <dgm:pt modelId="{D7526553-17F6-4EA4-A099-ADFFDC8619C0}" type="parTrans" cxnId="{3AC3C2AC-1905-40EE-BCE6-6103CAA22A46}">
      <dgm:prSet/>
      <dgm:spPr/>
      <dgm:t>
        <a:bodyPr/>
        <a:lstStyle/>
        <a:p>
          <a:endParaRPr lang="es-EC"/>
        </a:p>
      </dgm:t>
    </dgm:pt>
    <dgm:pt modelId="{2122C587-D948-4357-A814-F3FC763DEA1D}" type="sibTrans" cxnId="{3AC3C2AC-1905-40EE-BCE6-6103CAA22A46}">
      <dgm:prSet/>
      <dgm:spPr/>
      <dgm:t>
        <a:bodyPr/>
        <a:lstStyle/>
        <a:p>
          <a:endParaRPr lang="es-EC"/>
        </a:p>
      </dgm:t>
    </dgm:pt>
    <dgm:pt modelId="{412466EB-8A37-4270-916F-2ABABB0C7BC2}">
      <dgm:prSet phldrT="[Texto]"/>
      <dgm:spPr/>
      <dgm:t>
        <a:bodyPr/>
        <a:lstStyle/>
        <a:p>
          <a:r>
            <a:rPr lang="es-EC" dirty="0" smtClean="0">
              <a:latin typeface="+mj-lt"/>
            </a:rPr>
            <a:t>Aplicación de Fertilizante (</a:t>
          </a:r>
          <a:r>
            <a:rPr lang="es-EC" dirty="0" err="1" smtClean="0">
              <a:latin typeface="+mj-lt"/>
            </a:rPr>
            <a:t>Fercacao</a:t>
          </a:r>
          <a:r>
            <a:rPr lang="es-EC" dirty="0" smtClean="0">
              <a:latin typeface="+mj-lt"/>
            </a:rPr>
            <a:t> Gold 250 g/planta.)</a:t>
          </a:r>
          <a:endParaRPr lang="es-EC" dirty="0">
            <a:latin typeface="+mj-lt"/>
          </a:endParaRPr>
        </a:p>
      </dgm:t>
    </dgm:pt>
    <dgm:pt modelId="{FFA4D21E-C134-4F16-9BFE-D5927DD2B2B8}" type="parTrans" cxnId="{873C27E2-456A-4474-B330-77AEF819404D}">
      <dgm:prSet/>
      <dgm:spPr/>
      <dgm:t>
        <a:bodyPr/>
        <a:lstStyle/>
        <a:p>
          <a:endParaRPr lang="es-EC"/>
        </a:p>
      </dgm:t>
    </dgm:pt>
    <dgm:pt modelId="{42F19FE0-3CF1-429F-87CA-D56E400580C1}" type="sibTrans" cxnId="{873C27E2-456A-4474-B330-77AEF819404D}">
      <dgm:prSet/>
      <dgm:spPr/>
      <dgm:t>
        <a:bodyPr/>
        <a:lstStyle/>
        <a:p>
          <a:endParaRPr lang="es-EC"/>
        </a:p>
      </dgm:t>
    </dgm:pt>
    <dgm:pt modelId="{BAB6C0EE-38D6-4FAD-BF08-CDEF7A017E65}" type="pres">
      <dgm:prSet presAssocID="{C8498820-CA8D-476D-A048-7D0F9FC1112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8E453C7-AE82-4EFE-915E-19325891F128}" type="pres">
      <dgm:prSet presAssocID="{2B6CF3DA-0B55-4E65-8ED7-830E50BB6E14}" presName="comp" presStyleCnt="0"/>
      <dgm:spPr/>
    </dgm:pt>
    <dgm:pt modelId="{AFDCD14C-FF5C-4663-B334-B3FBF8D8FF55}" type="pres">
      <dgm:prSet presAssocID="{2B6CF3DA-0B55-4E65-8ED7-830E50BB6E14}" presName="box" presStyleLbl="node1" presStyleIdx="0" presStyleCnt="3"/>
      <dgm:spPr/>
      <dgm:t>
        <a:bodyPr/>
        <a:lstStyle/>
        <a:p>
          <a:endParaRPr lang="es-EC"/>
        </a:p>
      </dgm:t>
    </dgm:pt>
    <dgm:pt modelId="{5D05C464-5EEE-4242-8B0E-992B83568108}" type="pres">
      <dgm:prSet presAssocID="{2B6CF3DA-0B55-4E65-8ED7-830E50BB6E14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BBEDB56-D308-4CE4-9F14-590D1475B5D5}" type="pres">
      <dgm:prSet presAssocID="{2B6CF3DA-0B55-4E65-8ED7-830E50BB6E1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3CA02F-B405-46AC-81B0-64BE68EA86FA}" type="pres">
      <dgm:prSet presAssocID="{63541814-9C12-4C20-9655-03D89FEF2EBF}" presName="spacer" presStyleCnt="0"/>
      <dgm:spPr/>
    </dgm:pt>
    <dgm:pt modelId="{EDD780E6-7BCE-44F2-9057-BD91F8BE8C9D}" type="pres">
      <dgm:prSet presAssocID="{B4C598E9-E118-4BE0-B3EF-0C4E7B614579}" presName="comp" presStyleCnt="0"/>
      <dgm:spPr/>
    </dgm:pt>
    <dgm:pt modelId="{1EE05790-FAA1-4AD9-8BCA-0B44A3AE1594}" type="pres">
      <dgm:prSet presAssocID="{B4C598E9-E118-4BE0-B3EF-0C4E7B614579}" presName="box" presStyleLbl="node1" presStyleIdx="1" presStyleCnt="3"/>
      <dgm:spPr/>
      <dgm:t>
        <a:bodyPr/>
        <a:lstStyle/>
        <a:p>
          <a:endParaRPr lang="es-EC"/>
        </a:p>
      </dgm:t>
    </dgm:pt>
    <dgm:pt modelId="{B13A067A-E833-40D6-A55A-43E2C72D101C}" type="pres">
      <dgm:prSet presAssocID="{B4C598E9-E118-4BE0-B3EF-0C4E7B614579}" presName="img" presStyleLbl="fgImgPlace1" presStyleIdx="1" presStyleCnt="3" custLinFactNeighborX="1219" custLinFactNeighborY="-60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3C66FD5-BDD7-46C2-A33A-5D1CAF431CEF}" type="pres">
      <dgm:prSet presAssocID="{B4C598E9-E118-4BE0-B3EF-0C4E7B61457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5D7D76-0525-4440-9532-9E2F3EF5EB64}" type="pres">
      <dgm:prSet presAssocID="{A1C3794C-C6CE-45A3-AF34-F5A36BA507CD}" presName="spacer" presStyleCnt="0"/>
      <dgm:spPr/>
    </dgm:pt>
    <dgm:pt modelId="{B91652D8-A0E6-46E7-8971-4C7F37E6A257}" type="pres">
      <dgm:prSet presAssocID="{9F6BD042-1DE7-4CDD-9418-42461D00AE5B}" presName="comp" presStyleCnt="0"/>
      <dgm:spPr/>
    </dgm:pt>
    <dgm:pt modelId="{83DC7B4D-0307-4EF2-9BFF-16A660220799}" type="pres">
      <dgm:prSet presAssocID="{9F6BD042-1DE7-4CDD-9418-42461D00AE5B}" presName="box" presStyleLbl="node1" presStyleIdx="2" presStyleCnt="3"/>
      <dgm:spPr/>
      <dgm:t>
        <a:bodyPr/>
        <a:lstStyle/>
        <a:p>
          <a:endParaRPr lang="es-EC"/>
        </a:p>
      </dgm:t>
    </dgm:pt>
    <dgm:pt modelId="{E5D4520F-40C1-433E-BBCA-5BB13C151C4A}" type="pres">
      <dgm:prSet presAssocID="{9F6BD042-1DE7-4CDD-9418-42461D00AE5B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CFA01C1-F421-4CBA-803A-DF7DB018A7CA}" type="pres">
      <dgm:prSet presAssocID="{9F6BD042-1DE7-4CDD-9418-42461D00AE5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F8DA43-76E3-4EDB-A738-54860C61E752}" type="presOf" srcId="{2B6CF3DA-0B55-4E65-8ED7-830E50BB6E14}" destId="{8BBEDB56-D308-4CE4-9F14-590D1475B5D5}" srcOrd="1" destOrd="0" presId="urn:microsoft.com/office/officeart/2005/8/layout/vList4"/>
    <dgm:cxn modelId="{B709F76D-E7B5-4097-BA4F-DB10EA82DB37}" type="presOf" srcId="{C8498820-CA8D-476D-A048-7D0F9FC11124}" destId="{BAB6C0EE-38D6-4FAD-BF08-CDEF7A017E65}" srcOrd="0" destOrd="0" presId="urn:microsoft.com/office/officeart/2005/8/layout/vList4"/>
    <dgm:cxn modelId="{B877180A-87AA-49DA-908A-E349D497B565}" srcId="{2B6CF3DA-0B55-4E65-8ED7-830E50BB6E14}" destId="{CD1419F0-64A9-4031-9217-EF48441045A7}" srcOrd="0" destOrd="0" parTransId="{A8078D72-B418-41E4-9A77-E92D0EFB2318}" sibTransId="{2501A6FB-EB29-404C-BD82-D55F0A93A0D1}"/>
    <dgm:cxn modelId="{A407BBFA-F4DD-4CDE-85BA-C94D4E062F75}" type="presOf" srcId="{049D0119-D9D8-4E67-BDCC-204C1A5948CE}" destId="{83DC7B4D-0307-4EF2-9BFF-16A660220799}" srcOrd="0" destOrd="1" presId="urn:microsoft.com/office/officeart/2005/8/layout/vList4"/>
    <dgm:cxn modelId="{3257D453-5020-4D81-84AF-D083BE7E24E0}" srcId="{C8498820-CA8D-476D-A048-7D0F9FC11124}" destId="{B4C598E9-E118-4BE0-B3EF-0C4E7B614579}" srcOrd="1" destOrd="0" parTransId="{7E169C12-4337-42BE-B935-D86100E58F89}" sibTransId="{A1C3794C-C6CE-45A3-AF34-F5A36BA507CD}"/>
    <dgm:cxn modelId="{585239A0-BE2D-44DA-8AA4-7EC10CC7B259}" type="presOf" srcId="{412466EB-8A37-4270-916F-2ABABB0C7BC2}" destId="{8BBEDB56-D308-4CE4-9F14-590D1475B5D5}" srcOrd="1" destOrd="2" presId="urn:microsoft.com/office/officeart/2005/8/layout/vList4"/>
    <dgm:cxn modelId="{C4E14889-FD9E-4B6B-A65C-7C7842F3B33D}" type="presOf" srcId="{1F71E1C8-74AF-4208-A3BF-EE4D6C06A075}" destId="{33C66FD5-BDD7-46C2-A33A-5D1CAF431CEF}" srcOrd="1" destOrd="1" presId="urn:microsoft.com/office/officeart/2005/8/layout/vList4"/>
    <dgm:cxn modelId="{7AAD51DF-FE98-4965-A78E-580C5A07B2CF}" srcId="{2B6CF3DA-0B55-4E65-8ED7-830E50BB6E14}" destId="{5610F6C5-98C4-455A-9ABA-5D66C02E837B}" srcOrd="2" destOrd="0" parTransId="{7D8A3A32-3D19-4434-987B-D92D59CF3D04}" sibTransId="{1E56C33B-4374-4741-AE48-D3D41FF3D2AE}"/>
    <dgm:cxn modelId="{B827CCC2-B6D5-4E3B-AA4A-2DA7591C0CBE}" srcId="{B4C598E9-E118-4BE0-B3EF-0C4E7B614579}" destId="{1F71E1C8-74AF-4208-A3BF-EE4D6C06A075}" srcOrd="0" destOrd="0" parTransId="{8851A880-FFB9-4370-A873-DAD63C823FBC}" sibTransId="{1B16C43D-C675-4E9B-A1EF-AE5AE9EE4B3A}"/>
    <dgm:cxn modelId="{4D1806C1-800A-4DF5-869F-32B7C8C1FED7}" type="presOf" srcId="{9F6BD042-1DE7-4CDD-9418-42461D00AE5B}" destId="{CCFA01C1-F421-4CBA-803A-DF7DB018A7CA}" srcOrd="1" destOrd="0" presId="urn:microsoft.com/office/officeart/2005/8/layout/vList4"/>
    <dgm:cxn modelId="{3669D151-99BE-4101-8C81-7251715B7923}" type="presOf" srcId="{8684F8FD-3D61-4826-BA15-46F8BBC4BC9D}" destId="{33C66FD5-BDD7-46C2-A33A-5D1CAF431CEF}" srcOrd="1" destOrd="2" presId="urn:microsoft.com/office/officeart/2005/8/layout/vList4"/>
    <dgm:cxn modelId="{476E4D8E-A73E-4A60-88D6-D5D43760A7D6}" srcId="{C8498820-CA8D-476D-A048-7D0F9FC11124}" destId="{2B6CF3DA-0B55-4E65-8ED7-830E50BB6E14}" srcOrd="0" destOrd="0" parTransId="{9A3F1DF7-88D1-4B6F-B2F5-0AA15B41B83C}" sibTransId="{63541814-9C12-4C20-9655-03D89FEF2EBF}"/>
    <dgm:cxn modelId="{A058BC06-1603-48AF-8A1A-696EFB077E92}" type="presOf" srcId="{5610F6C5-98C4-455A-9ABA-5D66C02E837B}" destId="{8BBEDB56-D308-4CE4-9F14-590D1475B5D5}" srcOrd="1" destOrd="3" presId="urn:microsoft.com/office/officeart/2005/8/layout/vList4"/>
    <dgm:cxn modelId="{67975256-83F4-4AA6-B44A-4B6587F03BFB}" type="presOf" srcId="{B4C598E9-E118-4BE0-B3EF-0C4E7B614579}" destId="{33C66FD5-BDD7-46C2-A33A-5D1CAF431CEF}" srcOrd="1" destOrd="0" presId="urn:microsoft.com/office/officeart/2005/8/layout/vList4"/>
    <dgm:cxn modelId="{B6B60B61-5EA2-4B11-BA7A-56C412C34953}" type="presOf" srcId="{8684F8FD-3D61-4826-BA15-46F8BBC4BC9D}" destId="{1EE05790-FAA1-4AD9-8BCA-0B44A3AE1594}" srcOrd="0" destOrd="2" presId="urn:microsoft.com/office/officeart/2005/8/layout/vList4"/>
    <dgm:cxn modelId="{9F42E23C-335B-44EA-8F9F-B47B871ECB08}" type="presOf" srcId="{1F71E1C8-74AF-4208-A3BF-EE4D6C06A075}" destId="{1EE05790-FAA1-4AD9-8BCA-0B44A3AE1594}" srcOrd="0" destOrd="1" presId="urn:microsoft.com/office/officeart/2005/8/layout/vList4"/>
    <dgm:cxn modelId="{92DD1A03-C924-4827-AB00-A68FFAE6F59F}" type="presOf" srcId="{5610F6C5-98C4-455A-9ABA-5D66C02E837B}" destId="{AFDCD14C-FF5C-4663-B334-B3FBF8D8FF55}" srcOrd="0" destOrd="3" presId="urn:microsoft.com/office/officeart/2005/8/layout/vList4"/>
    <dgm:cxn modelId="{05AFFB88-4A0E-457C-8F04-E66B3FCA3C51}" srcId="{B4C598E9-E118-4BE0-B3EF-0C4E7B614579}" destId="{8684F8FD-3D61-4826-BA15-46F8BBC4BC9D}" srcOrd="1" destOrd="0" parTransId="{0A1D4174-C883-4A6A-9FB0-D259251CFB23}" sibTransId="{3A6CD2CF-EE25-4D39-922A-92C624EBC07A}"/>
    <dgm:cxn modelId="{31F43003-B059-4FD9-9F6C-B7772E3D64C1}" type="presOf" srcId="{2B6CF3DA-0B55-4E65-8ED7-830E50BB6E14}" destId="{AFDCD14C-FF5C-4663-B334-B3FBF8D8FF55}" srcOrd="0" destOrd="0" presId="urn:microsoft.com/office/officeart/2005/8/layout/vList4"/>
    <dgm:cxn modelId="{42D778C6-9EDA-494F-B9ED-2CA57777B9BD}" srcId="{C8498820-CA8D-476D-A048-7D0F9FC11124}" destId="{9F6BD042-1DE7-4CDD-9418-42461D00AE5B}" srcOrd="2" destOrd="0" parTransId="{FA28B8BF-8670-4A41-AC1B-B0E79986495E}" sibTransId="{F966D7AC-E2CB-4056-857A-16805C40E3F3}"/>
    <dgm:cxn modelId="{2D99CA89-F090-469C-B9CE-2F19CF4326F4}" type="presOf" srcId="{CD1419F0-64A9-4031-9217-EF48441045A7}" destId="{8BBEDB56-D308-4CE4-9F14-590D1475B5D5}" srcOrd="1" destOrd="1" presId="urn:microsoft.com/office/officeart/2005/8/layout/vList4"/>
    <dgm:cxn modelId="{86F15DB5-0932-4D35-A897-3254F12F7924}" type="presOf" srcId="{412466EB-8A37-4270-916F-2ABABB0C7BC2}" destId="{AFDCD14C-FF5C-4663-B334-B3FBF8D8FF55}" srcOrd="0" destOrd="2" presId="urn:microsoft.com/office/officeart/2005/8/layout/vList4"/>
    <dgm:cxn modelId="{3AC3C2AC-1905-40EE-BCE6-6103CAA22A46}" srcId="{9F6BD042-1DE7-4CDD-9418-42461D00AE5B}" destId="{049D0119-D9D8-4E67-BDCC-204C1A5948CE}" srcOrd="0" destOrd="0" parTransId="{D7526553-17F6-4EA4-A099-ADFFDC8619C0}" sibTransId="{2122C587-D948-4357-A814-F3FC763DEA1D}"/>
    <dgm:cxn modelId="{25ADDA4B-0C33-4CFB-BB4D-6E931BC4B342}" type="presOf" srcId="{9F6BD042-1DE7-4CDD-9418-42461D00AE5B}" destId="{83DC7B4D-0307-4EF2-9BFF-16A660220799}" srcOrd="0" destOrd="0" presId="urn:microsoft.com/office/officeart/2005/8/layout/vList4"/>
    <dgm:cxn modelId="{873C27E2-456A-4474-B330-77AEF819404D}" srcId="{2B6CF3DA-0B55-4E65-8ED7-830E50BB6E14}" destId="{412466EB-8A37-4270-916F-2ABABB0C7BC2}" srcOrd="1" destOrd="0" parTransId="{FFA4D21E-C134-4F16-9BFE-D5927DD2B2B8}" sibTransId="{42F19FE0-3CF1-429F-87CA-D56E400580C1}"/>
    <dgm:cxn modelId="{1F881612-7EB5-4190-A724-4C1FEF3816C7}" type="presOf" srcId="{049D0119-D9D8-4E67-BDCC-204C1A5948CE}" destId="{CCFA01C1-F421-4CBA-803A-DF7DB018A7CA}" srcOrd="1" destOrd="1" presId="urn:microsoft.com/office/officeart/2005/8/layout/vList4"/>
    <dgm:cxn modelId="{241BA703-F69D-49BD-8360-97B77D15F601}" type="presOf" srcId="{CD1419F0-64A9-4031-9217-EF48441045A7}" destId="{AFDCD14C-FF5C-4663-B334-B3FBF8D8FF55}" srcOrd="0" destOrd="1" presId="urn:microsoft.com/office/officeart/2005/8/layout/vList4"/>
    <dgm:cxn modelId="{978E0F68-011F-4521-915D-6C9B12D2B56A}" type="presOf" srcId="{B4C598E9-E118-4BE0-B3EF-0C4E7B614579}" destId="{1EE05790-FAA1-4AD9-8BCA-0B44A3AE1594}" srcOrd="0" destOrd="0" presId="urn:microsoft.com/office/officeart/2005/8/layout/vList4"/>
    <dgm:cxn modelId="{CA7F634C-DF75-4088-AD19-CD55A54078EE}" type="presParOf" srcId="{BAB6C0EE-38D6-4FAD-BF08-CDEF7A017E65}" destId="{38E453C7-AE82-4EFE-915E-19325891F128}" srcOrd="0" destOrd="0" presId="urn:microsoft.com/office/officeart/2005/8/layout/vList4"/>
    <dgm:cxn modelId="{AE86E11B-9C95-4B3C-8188-A8338F9A9108}" type="presParOf" srcId="{38E453C7-AE82-4EFE-915E-19325891F128}" destId="{AFDCD14C-FF5C-4663-B334-B3FBF8D8FF55}" srcOrd="0" destOrd="0" presId="urn:microsoft.com/office/officeart/2005/8/layout/vList4"/>
    <dgm:cxn modelId="{B09DECCE-8F64-45F4-8DF0-85B211CA3F41}" type="presParOf" srcId="{38E453C7-AE82-4EFE-915E-19325891F128}" destId="{5D05C464-5EEE-4242-8B0E-992B83568108}" srcOrd="1" destOrd="0" presId="urn:microsoft.com/office/officeart/2005/8/layout/vList4"/>
    <dgm:cxn modelId="{7E80C565-1EA1-4090-BA94-A45DD02ED1DF}" type="presParOf" srcId="{38E453C7-AE82-4EFE-915E-19325891F128}" destId="{8BBEDB56-D308-4CE4-9F14-590D1475B5D5}" srcOrd="2" destOrd="0" presId="urn:microsoft.com/office/officeart/2005/8/layout/vList4"/>
    <dgm:cxn modelId="{7F08AE6B-2E73-4116-ADD3-E2D331263D57}" type="presParOf" srcId="{BAB6C0EE-38D6-4FAD-BF08-CDEF7A017E65}" destId="{543CA02F-B405-46AC-81B0-64BE68EA86FA}" srcOrd="1" destOrd="0" presId="urn:microsoft.com/office/officeart/2005/8/layout/vList4"/>
    <dgm:cxn modelId="{8FE54AE8-88CA-4A3E-A0DC-7E0C930776E2}" type="presParOf" srcId="{BAB6C0EE-38D6-4FAD-BF08-CDEF7A017E65}" destId="{EDD780E6-7BCE-44F2-9057-BD91F8BE8C9D}" srcOrd="2" destOrd="0" presId="urn:microsoft.com/office/officeart/2005/8/layout/vList4"/>
    <dgm:cxn modelId="{991DB267-3A92-4683-84F0-82CE859C54A5}" type="presParOf" srcId="{EDD780E6-7BCE-44F2-9057-BD91F8BE8C9D}" destId="{1EE05790-FAA1-4AD9-8BCA-0B44A3AE1594}" srcOrd="0" destOrd="0" presId="urn:microsoft.com/office/officeart/2005/8/layout/vList4"/>
    <dgm:cxn modelId="{EA549A92-22CA-47AB-AD0A-3F07BCE64B45}" type="presParOf" srcId="{EDD780E6-7BCE-44F2-9057-BD91F8BE8C9D}" destId="{B13A067A-E833-40D6-A55A-43E2C72D101C}" srcOrd="1" destOrd="0" presId="urn:microsoft.com/office/officeart/2005/8/layout/vList4"/>
    <dgm:cxn modelId="{16B8B82A-DCB8-46FC-BCC3-C21F1A6E903C}" type="presParOf" srcId="{EDD780E6-7BCE-44F2-9057-BD91F8BE8C9D}" destId="{33C66FD5-BDD7-46C2-A33A-5D1CAF431CEF}" srcOrd="2" destOrd="0" presId="urn:microsoft.com/office/officeart/2005/8/layout/vList4"/>
    <dgm:cxn modelId="{588119A9-7012-436C-A956-BE5F48569BF8}" type="presParOf" srcId="{BAB6C0EE-38D6-4FAD-BF08-CDEF7A017E65}" destId="{2C5D7D76-0525-4440-9532-9E2F3EF5EB64}" srcOrd="3" destOrd="0" presId="urn:microsoft.com/office/officeart/2005/8/layout/vList4"/>
    <dgm:cxn modelId="{A2FFD8BB-4496-4ED3-86F2-FD1B1A65C074}" type="presParOf" srcId="{BAB6C0EE-38D6-4FAD-BF08-CDEF7A017E65}" destId="{B91652D8-A0E6-46E7-8971-4C7F37E6A257}" srcOrd="4" destOrd="0" presId="urn:microsoft.com/office/officeart/2005/8/layout/vList4"/>
    <dgm:cxn modelId="{35ABF4C1-8904-4738-91C1-0F2CE4EBA62C}" type="presParOf" srcId="{B91652D8-A0E6-46E7-8971-4C7F37E6A257}" destId="{83DC7B4D-0307-4EF2-9BFF-16A660220799}" srcOrd="0" destOrd="0" presId="urn:microsoft.com/office/officeart/2005/8/layout/vList4"/>
    <dgm:cxn modelId="{03446C29-8BE8-481C-B69E-CCE5C4618635}" type="presParOf" srcId="{B91652D8-A0E6-46E7-8971-4C7F37E6A257}" destId="{E5D4520F-40C1-433E-BBCA-5BB13C151C4A}" srcOrd="1" destOrd="0" presId="urn:microsoft.com/office/officeart/2005/8/layout/vList4"/>
    <dgm:cxn modelId="{BC066729-D207-409A-954A-63439E01B449}" type="presParOf" srcId="{B91652D8-A0E6-46E7-8971-4C7F37E6A257}" destId="{CCFA01C1-F421-4CBA-803A-DF7DB018A7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CB2973-D336-452B-B4A0-21633269AD61}" type="datetime1">
              <a:rPr lang="es-ES" smtClean="0"/>
              <a:t>06/03/2018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49374-290D-4505-AD62-0903668B55D3}" type="datetime1">
              <a:rPr lang="es-ES" noProof="0" smtClean="0"/>
              <a:pPr/>
              <a:t>06/03/2018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uadrado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ectángulo redondeado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Rectángulo con las esquinas de un lado redondeadas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4C951F-3B9C-425E-9DD8-327B34527B11}" type="datetime1">
              <a:rPr lang="es-ES" noProof="0" smtClean="0"/>
              <a:pPr/>
              <a:t>06/03/2018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EEB1CD-E5DE-41D9-A4E4-E66759A01C8F}" type="datetime1">
              <a:rPr lang="es-ES" noProof="0" smtClean="0"/>
              <a:pPr/>
              <a:t>06/03/2018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uadrado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ectángulo redondeado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Rectángulo con las esquinas de un lado redondeadas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grpSp>
        <p:nvGrpSpPr>
          <p:cNvPr id="15" name="gráfico de la parte inferior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orma libre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7" name="Rectángulo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43458B-2432-4352-9935-B96DA5E96F0D}" type="datetime1">
              <a:rPr lang="es-ES" noProof="0" smtClean="0"/>
              <a:pPr/>
              <a:t>06/03/2018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F16B97-2C80-4474-AC9F-E613C3D14EDF}" type="datetime1">
              <a:rPr lang="es-ES" noProof="0" smtClean="0"/>
              <a:pPr/>
              <a:t>06/03/2018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uadrado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ectángulo redondeado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Rectángulo con las esquinas de un lado redondeadas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grpSp>
        <p:nvGrpSpPr>
          <p:cNvPr id="19" name="gráfico de la parte inferior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orma libre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1" name="Rectángulo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65AD35-AD62-477B-90DE-02A8AF84A389}" type="datetime1">
              <a:rPr lang="es-ES" noProof="0" smtClean="0"/>
              <a:pPr/>
              <a:t>06/03/2018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37F741B-C8D3-4A24-ACF1-9BF4C6246480}" type="datetime1">
              <a:rPr lang="es-ES" noProof="0" smtClean="0"/>
              <a:pPr/>
              <a:t>06/03/2018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31DDD2-8E64-4FC3-A335-AF2EF394E5BE}" type="datetime1">
              <a:rPr lang="es-ES" noProof="0" smtClean="0"/>
              <a:pPr/>
              <a:t>06/03/2018</a:t>
            </a:fld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28FCF6-46E4-41BD-AD14-76583AC6225D}" type="datetime1">
              <a:rPr lang="es-ES" noProof="0" smtClean="0"/>
              <a:pPr/>
              <a:t>06/03/2018</a:t>
            </a:fld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de la parte inferior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orma libre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Rectángulo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0A4CFF-CF1D-4571-B388-3A8F6E2AB4C8}" type="datetime1">
              <a:rPr lang="es-ES" smtClean="0"/>
              <a:pPr/>
              <a:t>06/03/2018</a:t>
            </a:fld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A70FE6-92D4-4980-AB39-764E33E298B9}" type="datetime1">
              <a:rPr lang="es-ES" noProof="0" smtClean="0"/>
              <a:pPr/>
              <a:t>06/03/2018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A03E11-FE9E-49AC-947B-236D0B46C2BE}" type="datetime1">
              <a:rPr lang="es-ES" noProof="0" smtClean="0"/>
              <a:pPr/>
              <a:t>06/03/2018</a:t>
            </a:fld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de la parte inferior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orma libre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8" name="Rectángulo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es-ES" noProof="0" dirty="0"/>
            </a:p>
          </p:txBody>
        </p:sp>
      </p:grpSp>
      <p:grpSp>
        <p:nvGrpSpPr>
          <p:cNvPr id="7" name="cuadrado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ectángulo redondeado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0" name="Rectángulo con las esquinas de un lado redondeadas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67241A0-795B-43A4-BD95-E0D3C99F7642}" type="datetime1">
              <a:rPr lang="es-ES" noProof="0" smtClean="0"/>
              <a:pPr/>
              <a:t>06/03/2018</a:t>
            </a:fld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5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sea1-1.cdninstagram.com/t51.2885-15/s480x480/e35/13732149_1178970642123204_1261536961_n.jpg?ig_cache_key=MTMwMzg5MzcxMzE0NzU3NDU3MQ%3D%3D.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2724" y="4149080"/>
            <a:ext cx="3121340" cy="258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966019" y="980728"/>
            <a:ext cx="8664897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s-EC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  <a:t>DEPARTAMENTO DE CIENCIAS DE LA VIDA Y LA AGRICULTURA</a:t>
            </a:r>
            <a:br>
              <a:rPr lang="es-EC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s-EC" dirty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  <a:t>CARRERA DE INGENIERÍA </a:t>
            </a:r>
            <a:r>
              <a:rPr lang="es-EC" dirty="0" smtClean="0">
                <a:ln w="5000" cmpd="sng">
                  <a:solidFill>
                    <a:schemeClr val="tx1"/>
                  </a:solidFill>
                  <a:prstDash val="solid"/>
                </a:ln>
                <a:latin typeface="Times New Roman" panose="02020603050405020304" pitchFamily="18" charset="0"/>
                <a:cs typeface="Times New Roman" pitchFamily="18" charset="0"/>
              </a:rPr>
              <a:t>AGROPECUARIA</a:t>
            </a:r>
          </a:p>
          <a:p>
            <a:pPr algn="ctr">
              <a:defRPr/>
            </a:pPr>
            <a:endParaRPr lang="es-EC" cap="all" dirty="0">
              <a:ln w="5000" cmpd="sng">
                <a:solidFill>
                  <a:schemeClr val="tx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“EFECTO DEL SILICIO EN EL MANEJO FITOSANITARIO DEL CULTIVO DE CACAO (</a:t>
            </a:r>
            <a:r>
              <a:rPr lang="es-EC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Theobroma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cacao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Cv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CCN-51) EN ÉPOCA LLUVIOSA”</a:t>
            </a:r>
            <a:endParaRPr lang="es-EC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s-EC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Autor: César Paúl Castillo Morejón</a:t>
            </a:r>
          </a:p>
          <a:p>
            <a:pPr>
              <a:defRPr/>
            </a:pPr>
            <a:endParaRPr lang="es-EC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Santo Domingo</a:t>
            </a:r>
          </a:p>
          <a:p>
            <a:pPr algn="ctr">
              <a:defRPr/>
            </a:pPr>
            <a:r>
              <a:rPr lang="es-EC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s-EC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s-EC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 Imagen" descr="http://blogs.espe.edu.ec/wp-content/uploads/2013/07/Comunicado-2-1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8028" y="160338"/>
            <a:ext cx="6552728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utoShape 4" descr="Resultado de imagen de pimienta negra ecuador"/>
          <p:cNvSpPr>
            <a:spLocks noChangeAspect="1" noChangeArrowheads="1"/>
          </p:cNvSpPr>
          <p:nvPr/>
        </p:nvSpPr>
        <p:spPr bwMode="auto">
          <a:xfrm>
            <a:off x="1677987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4095074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224408"/>
            <a:ext cx="9751060" cy="468288"/>
          </a:xfrm>
        </p:spPr>
        <p:txBody>
          <a:bodyPr>
            <a:noAutofit/>
          </a:bodyPr>
          <a:lstStyle/>
          <a:p>
            <a:r>
              <a:rPr lang="es-EC" b="1" dirty="0"/>
              <a:t>Métodos específicos de manejo del experimento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024066"/>
              </p:ext>
            </p:extLst>
          </p:nvPr>
        </p:nvGraphicFramePr>
        <p:xfrm>
          <a:off x="45740" y="764704"/>
          <a:ext cx="1199906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04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878910"/>
              </p:ext>
            </p:extLst>
          </p:nvPr>
        </p:nvGraphicFramePr>
        <p:xfrm>
          <a:off x="549796" y="1124744"/>
          <a:ext cx="10657184" cy="5863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8237"/>
                <a:gridCol w="1568908"/>
                <a:gridCol w="3407313"/>
                <a:gridCol w="1123540"/>
                <a:gridCol w="1314593"/>
                <a:gridCol w="1314593"/>
              </a:tblGrid>
              <a:tr h="9860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Elemento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Unidad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Rango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Valores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considerado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"Normal" para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Hojas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 Cacao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Análisis Inicial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T3 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T4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270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Nitrógeno total (N)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1,90 – 2,50 %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2,29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2,12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Fosforo (P)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0,13 – 0,25 %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0,15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0,13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0,13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Potasio (K)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1,30 – 2,20 %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1,66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1,56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Magnesio (Mg)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0,20 – 0,50 %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0,47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0,55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0,39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Calcio (Ca)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0,90 – 1,20 %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1,43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1,78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1,39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Azufre (S)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0,17 – 0,20 %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0,19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0,2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0,17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Sodio (Na)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0,02 – 0,10 %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0,04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0,09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0,08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Hierro (Fe)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ppm(mg/kg)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 – 200 ppm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103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135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270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Manganeso (Mn)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ppm(mg/kg)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 – 300 ppm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93,8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74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Cobre (Cu)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ppm(mg/kg)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 – 12 ppm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6,7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7,1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8,4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Zinc (Zn)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ppm(mg/kg)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 – 100 ppm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149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61,8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Boro (B)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ppm(mg/kg)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 – 70 ppm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69,4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70,6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3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Silicio (Si)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ppm(mg/kg)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136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288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220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39180" y="-531440"/>
            <a:ext cx="7467600" cy="1143000"/>
          </a:xfrm>
        </p:spPr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14" name="13 Elipse"/>
          <p:cNvSpPr/>
          <p:nvPr/>
        </p:nvSpPr>
        <p:spPr>
          <a:xfrm>
            <a:off x="8884294" y="3717032"/>
            <a:ext cx="64807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1197868" y="663079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Cuadro 5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Análisis foliar inicial vs mejores tratamientos.</a:t>
            </a:r>
            <a:endParaRPr lang="es-EC" dirty="0"/>
          </a:p>
        </p:txBody>
      </p:sp>
      <p:sp>
        <p:nvSpPr>
          <p:cNvPr id="19" name="Anillo 18"/>
          <p:cNvSpPr/>
          <p:nvPr/>
        </p:nvSpPr>
        <p:spPr>
          <a:xfrm>
            <a:off x="8937875" y="2123500"/>
            <a:ext cx="540913" cy="450760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Anillo 21"/>
          <p:cNvSpPr/>
          <p:nvPr/>
        </p:nvSpPr>
        <p:spPr>
          <a:xfrm>
            <a:off x="10259171" y="2066064"/>
            <a:ext cx="540913" cy="450760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Anillo 22"/>
          <p:cNvSpPr/>
          <p:nvPr/>
        </p:nvSpPr>
        <p:spPr>
          <a:xfrm>
            <a:off x="8970119" y="6645063"/>
            <a:ext cx="540913" cy="384337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Anillo 23"/>
          <p:cNvSpPr/>
          <p:nvPr/>
        </p:nvSpPr>
        <p:spPr>
          <a:xfrm>
            <a:off x="8972217" y="2569123"/>
            <a:ext cx="540913" cy="283813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Anillo 24"/>
          <p:cNvSpPr/>
          <p:nvPr/>
        </p:nvSpPr>
        <p:spPr>
          <a:xfrm>
            <a:off x="10259171" y="2516824"/>
            <a:ext cx="540913" cy="336112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Anillo 25"/>
          <p:cNvSpPr/>
          <p:nvPr/>
        </p:nvSpPr>
        <p:spPr>
          <a:xfrm>
            <a:off x="8970119" y="2929163"/>
            <a:ext cx="540913" cy="283813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286100" y="3533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00" dirty="0">
                <a:latin typeface="+mj-lt"/>
              </a:rPr>
              <a:t>Cuadro 6. Resumen del ADEVA sobre el mazorcas sanas.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202" y="332656"/>
            <a:ext cx="8937874" cy="3083431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89756" y="3522494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Cuadro 11. Análisis de varianza del porcentaje de mazorcas sanas correspondiente a la séptima fecha de muestreo. 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5596680" y="3492297"/>
            <a:ext cx="6402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Figura 11. Prueba de Duncan para la variable porcentaje de mazorcas sanas correspondiente a la séptima fecha de muestreo</a:t>
            </a: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4547346"/>
              </p:ext>
            </p:extLst>
          </p:nvPr>
        </p:nvGraphicFramePr>
        <p:xfrm>
          <a:off x="5498420" y="3861048"/>
          <a:ext cx="606860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507084"/>
              </p:ext>
            </p:extLst>
          </p:nvPr>
        </p:nvGraphicFramePr>
        <p:xfrm>
          <a:off x="0" y="4264995"/>
          <a:ext cx="5596681" cy="21883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18362"/>
                <a:gridCol w="1047089"/>
                <a:gridCol w="788601"/>
                <a:gridCol w="977373"/>
                <a:gridCol w="883346"/>
                <a:gridCol w="881910"/>
              </a:tblGrid>
              <a:tr h="596098">
                <a:tc>
                  <a:txBody>
                    <a:bodyPr/>
                    <a:lstStyle/>
                    <a:p>
                      <a:pPr marL="5080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Fuentes de</a:t>
                      </a:r>
                    </a:p>
                    <a:p>
                      <a:pPr marL="5080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Variación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Suma de</a:t>
                      </a:r>
                    </a:p>
                    <a:p>
                      <a:pPr marL="6985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Grados de</a:t>
                      </a:r>
                    </a:p>
                    <a:p>
                      <a:pPr marL="7810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Libertad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</a:t>
                      </a:r>
                    </a:p>
                    <a:p>
                      <a:pPr marL="7493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3937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27">
                <a:tc>
                  <a:txBody>
                    <a:bodyPr/>
                    <a:lstStyle/>
                    <a:p>
                      <a:pPr marL="5080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Bloque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111,04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1623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37,01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625" marR="2603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6446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0,87 ns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6641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2148,37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162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537,09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625" marR="2603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3,36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9431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0,04 **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579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1918,54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781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159,88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518">
                <a:tc>
                  <a:txBody>
                    <a:bodyPr/>
                    <a:lstStyle/>
                    <a:p>
                      <a:pPr marL="5080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4177,95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7813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076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40" y="692696"/>
            <a:ext cx="2952328" cy="19442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b="1" dirty="0" smtClean="0">
                <a:latin typeface="+mj-lt"/>
              </a:rPr>
              <a:t>Porcentaje de Mazorcas Sanas</a:t>
            </a:r>
            <a:endParaRPr lang="es-EC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21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8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347202"/>
              </p:ext>
            </p:extLst>
          </p:nvPr>
        </p:nvGraphicFramePr>
        <p:xfrm>
          <a:off x="1485900" y="557391"/>
          <a:ext cx="7822604" cy="4887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2638028" y="-2738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Porcentaje de Mazorcas Sanas</a:t>
            </a:r>
            <a:endParaRPr lang="es-EC" sz="3200" b="1" dirty="0"/>
          </a:p>
        </p:txBody>
      </p:sp>
      <p:sp>
        <p:nvSpPr>
          <p:cNvPr id="6" name="Anillo 5"/>
          <p:cNvSpPr/>
          <p:nvPr/>
        </p:nvSpPr>
        <p:spPr>
          <a:xfrm>
            <a:off x="6886500" y="2564904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Anillo 6"/>
          <p:cNvSpPr/>
          <p:nvPr/>
        </p:nvSpPr>
        <p:spPr>
          <a:xfrm>
            <a:off x="3142084" y="3125488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302170"/>
              </p:ext>
            </p:extLst>
          </p:nvPr>
        </p:nvGraphicFramePr>
        <p:xfrm>
          <a:off x="174508" y="5500072"/>
          <a:ext cx="11680544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9504"/>
                <a:gridCol w="9361040"/>
              </a:tblGrid>
              <a:tr h="353194"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latin typeface="+mj-lt"/>
                        </a:rPr>
                        <a:t>DISCUSIÓN</a:t>
                      </a:r>
                      <a:endParaRPr lang="es-EC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53194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j-lt"/>
                        </a:rPr>
                        <a:t>(Quero,</a:t>
                      </a:r>
                      <a:r>
                        <a:rPr lang="es-EC" sz="1800" baseline="0" dirty="0" smtClean="0">
                          <a:latin typeface="+mj-lt"/>
                        </a:rPr>
                        <a:t> 2009)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C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</a:t>
                      </a: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oncentración interna de silicio en forma de </a:t>
                      </a:r>
                      <a:r>
                        <a:rPr lang="es-EC" sz="18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fitolitos</a:t>
                      </a: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garantiza resistencia ante el ataque de patógenos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65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142084" y="76562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+mj-lt"/>
              </a:rPr>
              <a:t>Cuadro 18. Resumen del ADEVA del porcentaje de </a:t>
            </a:r>
            <a:r>
              <a:rPr lang="es-EC" sz="2000" dirty="0" err="1">
                <a:latin typeface="+mj-lt"/>
              </a:rPr>
              <a:t>chereles</a:t>
            </a:r>
            <a:r>
              <a:rPr lang="es-EC" sz="2000" dirty="0">
                <a:latin typeface="+mj-lt"/>
              </a:rPr>
              <a:t> sanos.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89756" y="3522494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Cuadro 19. Análisis de varianza del porcentaje de </a:t>
            </a:r>
            <a:r>
              <a:rPr lang="es-EC" sz="1600" dirty="0" err="1">
                <a:latin typeface="+mj-lt"/>
              </a:rPr>
              <a:t>chereles</a:t>
            </a:r>
            <a:r>
              <a:rPr lang="es-EC" sz="1600" dirty="0">
                <a:latin typeface="+mj-lt"/>
              </a:rPr>
              <a:t> sanos correspondiente a la primera fecha de muestreo. 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5740696" y="3429000"/>
            <a:ext cx="6402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Figura 18. Prueba de Duncan para la variable porcentaje de </a:t>
            </a:r>
            <a:r>
              <a:rPr lang="es-EC" sz="1600" dirty="0" err="1">
                <a:latin typeface="+mj-lt"/>
              </a:rPr>
              <a:t>chereles</a:t>
            </a:r>
            <a:r>
              <a:rPr lang="es-EC" sz="1600" dirty="0">
                <a:latin typeface="+mj-lt"/>
              </a:rPr>
              <a:t> sanos correspondiente a la primera fecha de muestreo.</a:t>
            </a:r>
          </a:p>
        </p:txBody>
      </p:sp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3956661603"/>
              </p:ext>
            </p:extLst>
          </p:nvPr>
        </p:nvGraphicFramePr>
        <p:xfrm>
          <a:off x="5886971" y="3814881"/>
          <a:ext cx="6112097" cy="308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47957"/>
              </p:ext>
            </p:extLst>
          </p:nvPr>
        </p:nvGraphicFramePr>
        <p:xfrm>
          <a:off x="45740" y="4293097"/>
          <a:ext cx="5688631" cy="20882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35094"/>
                <a:gridCol w="1064291"/>
                <a:gridCol w="890559"/>
                <a:gridCol w="904429"/>
                <a:gridCol w="897859"/>
                <a:gridCol w="896399"/>
              </a:tblGrid>
              <a:tr h="597849">
                <a:tc>
                  <a:txBody>
                    <a:bodyPr/>
                    <a:lstStyle/>
                    <a:p>
                      <a:pPr marL="5080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Fuentes de</a:t>
                      </a:r>
                    </a:p>
                    <a:p>
                      <a:pPr marL="5080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Variación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Suma de</a:t>
                      </a:r>
                    </a:p>
                    <a:p>
                      <a:pPr marL="6985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Grados de</a:t>
                      </a:r>
                    </a:p>
                    <a:p>
                      <a:pPr marL="7810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Libertad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</a:t>
                      </a:r>
                    </a:p>
                    <a:p>
                      <a:pPr marL="7493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3937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0">
                <a:tc>
                  <a:txBody>
                    <a:bodyPr/>
                    <a:lstStyle/>
                    <a:p>
                      <a:pPr marL="5080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Bloque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1062,06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1623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354,02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625" marR="2603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6446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0,46 ns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512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7664,9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162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1916,22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625" marR="2603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4,96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9431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0,013 **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53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 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4638,53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781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386,54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9395">
                <a:tc>
                  <a:txBody>
                    <a:bodyPr/>
                    <a:lstStyle/>
                    <a:p>
                      <a:pPr marL="5080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13365,5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7813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283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25,31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476" y="421901"/>
            <a:ext cx="8967600" cy="3007099"/>
          </a:xfrm>
          <a:prstGeom prst="rect">
            <a:avLst/>
          </a:prstGeom>
        </p:spPr>
      </p:pic>
      <p:sp>
        <p:nvSpPr>
          <p:cNvPr id="31" name="1 Título"/>
          <p:cNvSpPr>
            <a:spLocks noGrp="1"/>
          </p:cNvSpPr>
          <p:nvPr>
            <p:ph type="title"/>
          </p:nvPr>
        </p:nvSpPr>
        <p:spPr>
          <a:xfrm>
            <a:off x="45740" y="692696"/>
            <a:ext cx="2952328" cy="19442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b="1" dirty="0" smtClean="0">
                <a:latin typeface="+mj-lt"/>
              </a:rPr>
              <a:t>Porcentaje de </a:t>
            </a:r>
            <a:r>
              <a:rPr lang="es-EC" b="1" dirty="0" err="1" smtClean="0">
                <a:latin typeface="+mj-lt"/>
              </a:rPr>
              <a:t>Chereles</a:t>
            </a:r>
            <a:r>
              <a:rPr lang="es-EC" b="1" dirty="0" smtClean="0">
                <a:latin typeface="+mj-lt"/>
              </a:rPr>
              <a:t> sanos</a:t>
            </a:r>
            <a:endParaRPr lang="es-EC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6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3482554"/>
              </p:ext>
            </p:extLst>
          </p:nvPr>
        </p:nvGraphicFramePr>
        <p:xfrm>
          <a:off x="1557908" y="557391"/>
          <a:ext cx="7920880" cy="470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2638028" y="-2738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Porcentaje de </a:t>
            </a:r>
            <a:r>
              <a:rPr lang="es-EC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Chereles</a:t>
            </a:r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sanos</a:t>
            </a:r>
            <a:endParaRPr lang="es-EC" sz="3200" b="1" dirty="0"/>
          </a:p>
        </p:txBody>
      </p:sp>
      <p:sp>
        <p:nvSpPr>
          <p:cNvPr id="6" name="Anillo 5"/>
          <p:cNvSpPr/>
          <p:nvPr/>
        </p:nvSpPr>
        <p:spPr>
          <a:xfrm>
            <a:off x="7030516" y="2513928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Anillo 6"/>
          <p:cNvSpPr/>
          <p:nvPr/>
        </p:nvSpPr>
        <p:spPr>
          <a:xfrm>
            <a:off x="8326660" y="2564904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44574"/>
              </p:ext>
            </p:extLst>
          </p:nvPr>
        </p:nvGraphicFramePr>
        <p:xfrm>
          <a:off x="174508" y="5278328"/>
          <a:ext cx="11680544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9504"/>
                <a:gridCol w="9361040"/>
              </a:tblGrid>
              <a:tr h="353194"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latin typeface="+mj-lt"/>
                        </a:rPr>
                        <a:t>DISCUSIÓN</a:t>
                      </a:r>
                      <a:endParaRPr lang="es-EC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53194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j-lt"/>
                        </a:rPr>
                        <a:t>(</a:t>
                      </a:r>
                      <a:r>
                        <a:rPr lang="es-EC" sz="1800" dirty="0" err="1" smtClean="0">
                          <a:latin typeface="+mj-lt"/>
                        </a:rPr>
                        <a:t>Bloodnick</a:t>
                      </a:r>
                      <a:r>
                        <a:rPr lang="es-EC" sz="1800" dirty="0" smtClean="0">
                          <a:latin typeface="+mj-lt"/>
                        </a:rPr>
                        <a:t>,</a:t>
                      </a:r>
                      <a:r>
                        <a:rPr lang="es-EC" sz="1800" baseline="0" dirty="0" smtClean="0">
                          <a:latin typeface="+mj-lt"/>
                        </a:rPr>
                        <a:t> 2017)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El silicio puede inducir a un incremento en la tasa de floración 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</a:tr>
              <a:tr h="353194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j-lt"/>
                        </a:rPr>
                        <a:t>(Gudiño, 2017)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j-lt"/>
                        </a:rPr>
                        <a:t>El marchitamiento prematuro de </a:t>
                      </a:r>
                      <a:r>
                        <a:rPr lang="es-EC" sz="1800" dirty="0" err="1" smtClean="0">
                          <a:latin typeface="+mj-lt"/>
                        </a:rPr>
                        <a:t>chereles</a:t>
                      </a:r>
                      <a:r>
                        <a:rPr lang="es-EC" sz="1800" dirty="0" smtClean="0">
                          <a:latin typeface="+mj-lt"/>
                        </a:rPr>
                        <a:t> es causado por un déficit nutricional en la planta y por condiciones de estrés hídrico. 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Anillo 9"/>
          <p:cNvSpPr/>
          <p:nvPr/>
        </p:nvSpPr>
        <p:spPr>
          <a:xfrm>
            <a:off x="3214092" y="2924944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70076" y="87015"/>
            <a:ext cx="1159328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900" dirty="0">
                <a:latin typeface="+mj-lt"/>
              </a:rPr>
              <a:t>Cuadro 25. Resumen del ADEVA para la variable incidencia de mazorcas con </a:t>
            </a:r>
            <a:r>
              <a:rPr lang="es-EC" sz="1900" dirty="0" err="1">
                <a:latin typeface="+mj-lt"/>
              </a:rPr>
              <a:t>moniliasis</a:t>
            </a:r>
            <a:endParaRPr lang="es-EC" sz="1900" dirty="0">
              <a:latin typeface="+mj-lt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89756" y="3573016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Cuadro 28. Análisis de varianza de incidencia de </a:t>
            </a:r>
            <a:r>
              <a:rPr lang="es-EC" sz="1600" dirty="0" err="1">
                <a:latin typeface="+mj-lt"/>
              </a:rPr>
              <a:t>moniliasis</a:t>
            </a:r>
            <a:r>
              <a:rPr lang="es-EC" sz="1600" dirty="0">
                <a:latin typeface="+mj-lt"/>
              </a:rPr>
              <a:t> correspondiente a la sexta fecha de muestreo.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5596680" y="3549706"/>
            <a:ext cx="6402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Figura 26. Prueba de Duncan para la variable incidencia de </a:t>
            </a:r>
            <a:r>
              <a:rPr lang="es-EC" sz="1600" dirty="0" err="1">
                <a:latin typeface="+mj-lt"/>
              </a:rPr>
              <a:t>moniliasis</a:t>
            </a:r>
            <a:r>
              <a:rPr lang="es-EC" sz="1600" dirty="0">
                <a:latin typeface="+mj-lt"/>
              </a:rPr>
              <a:t> correspondiente a la sexta fecha de muestreo.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084" y="548680"/>
            <a:ext cx="8784976" cy="3007827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920227784"/>
              </p:ext>
            </p:extLst>
          </p:nvPr>
        </p:nvGraphicFramePr>
        <p:xfrm>
          <a:off x="5737534" y="4018172"/>
          <a:ext cx="6120680" cy="2970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95004"/>
              </p:ext>
            </p:extLst>
          </p:nvPr>
        </p:nvGraphicFramePr>
        <p:xfrm>
          <a:off x="-26268" y="4187370"/>
          <a:ext cx="5596680" cy="22659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18362"/>
                <a:gridCol w="1047088"/>
                <a:gridCol w="876164"/>
                <a:gridCol w="889810"/>
                <a:gridCol w="883346"/>
                <a:gridCol w="881910"/>
              </a:tblGrid>
              <a:tr h="648733">
                <a:tc>
                  <a:txBody>
                    <a:bodyPr/>
                    <a:lstStyle/>
                    <a:p>
                      <a:pPr marL="5080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Fuentes de</a:t>
                      </a:r>
                    </a:p>
                    <a:p>
                      <a:pPr marL="5080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variación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Suma de</a:t>
                      </a:r>
                    </a:p>
                    <a:p>
                      <a:pPr marL="6985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Grados de</a:t>
                      </a:r>
                    </a:p>
                    <a:p>
                      <a:pPr marL="7810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Libertad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</a:t>
                      </a:r>
                    </a:p>
                    <a:p>
                      <a:pPr marL="7493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3937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79">
                <a:tc>
                  <a:txBody>
                    <a:bodyPr/>
                    <a:lstStyle/>
                    <a:p>
                      <a:pPr marL="5080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Bloque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145,17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1623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48,39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625" marR="2603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6446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0,50 ns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2833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1040,3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162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260,07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625" marR="2603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9431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0,019 **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856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 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696,33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781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58,03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877">
                <a:tc>
                  <a:txBody>
                    <a:bodyPr/>
                    <a:lstStyle/>
                    <a:p>
                      <a:pPr marL="5080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1881,8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7813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288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5740" y="692696"/>
            <a:ext cx="2952328" cy="19442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b="1" dirty="0" smtClean="0">
                <a:latin typeface="+mj-lt"/>
              </a:rPr>
              <a:t>Incidencia de mazorcas con </a:t>
            </a:r>
            <a:r>
              <a:rPr lang="es-EC" b="1" dirty="0" err="1" smtClean="0">
                <a:latin typeface="+mj-lt"/>
              </a:rPr>
              <a:t>moniliasis</a:t>
            </a:r>
            <a:endParaRPr lang="es-EC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64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8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413224"/>
              </p:ext>
            </p:extLst>
          </p:nvPr>
        </p:nvGraphicFramePr>
        <p:xfrm>
          <a:off x="1413892" y="557390"/>
          <a:ext cx="7848872" cy="4527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nillo 5"/>
          <p:cNvSpPr/>
          <p:nvPr/>
        </p:nvSpPr>
        <p:spPr>
          <a:xfrm>
            <a:off x="6814492" y="3645024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Anillo 6"/>
          <p:cNvSpPr/>
          <p:nvPr/>
        </p:nvSpPr>
        <p:spPr>
          <a:xfrm>
            <a:off x="8110636" y="3197932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74109"/>
              </p:ext>
            </p:extLst>
          </p:nvPr>
        </p:nvGraphicFramePr>
        <p:xfrm>
          <a:off x="174508" y="5278328"/>
          <a:ext cx="11680544" cy="1188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9504"/>
                <a:gridCol w="9361040"/>
              </a:tblGrid>
              <a:tr h="353194"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latin typeface="+mj-lt"/>
                        </a:rPr>
                        <a:t>DISCUSIÓN</a:t>
                      </a:r>
                      <a:endParaRPr lang="es-EC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53194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j-lt"/>
                        </a:rPr>
                        <a:t>(</a:t>
                      </a:r>
                      <a:r>
                        <a:rPr lang="es-EC" sz="1800" dirty="0" err="1" smtClean="0">
                          <a:latin typeface="+mj-lt"/>
                        </a:rPr>
                        <a:t>Catie</a:t>
                      </a:r>
                      <a:r>
                        <a:rPr lang="es-EC" sz="1800" dirty="0" smtClean="0">
                          <a:latin typeface="+mj-lt"/>
                        </a:rPr>
                        <a:t>,</a:t>
                      </a:r>
                      <a:r>
                        <a:rPr lang="es-EC" sz="1800" baseline="0" dirty="0" smtClean="0">
                          <a:latin typeface="+mj-lt"/>
                        </a:rPr>
                        <a:t> 2010)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Para disminuir la incidencia de esta enfermedad se deben realizar prácticas agronómicas oportunas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</a:tr>
              <a:tr h="353194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j-lt"/>
                        </a:rPr>
                        <a:t>(Castellanos, 2015)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j-lt"/>
                        </a:rPr>
                        <a:t>El silicio es capaz de conferir mayor resistencia de la pared celular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Anillo 9"/>
          <p:cNvSpPr/>
          <p:nvPr/>
        </p:nvSpPr>
        <p:spPr>
          <a:xfrm>
            <a:off x="2926060" y="2420888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638028" y="-2738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Incidencia de </a:t>
            </a:r>
            <a:r>
              <a:rPr lang="es-EC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Moniliasis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46381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070076" y="44624"/>
            <a:ext cx="11999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00" dirty="0">
                <a:latin typeface="+mj-lt"/>
              </a:rPr>
              <a:t>Cuadro 33. Tabla resumen del ADEVA correspondiente a la variable incidencia de mazorca negra.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89756" y="3564305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Cuadro 35. Análisis de varianza de incidencia de mazorca negra correspondiente a la segunda fecha de muestreo.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5956720" y="3522984"/>
            <a:ext cx="6402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Figura 32. Prueba de Duncan para la variable incidencia de mazorca negra correspondiente a la segunda fecha de muestreo.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16" y="475511"/>
            <a:ext cx="8500439" cy="3030368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410096"/>
              </p:ext>
            </p:extLst>
          </p:nvPr>
        </p:nvGraphicFramePr>
        <p:xfrm>
          <a:off x="-26268" y="4278496"/>
          <a:ext cx="5914819" cy="22468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76249"/>
                <a:gridCol w="1106609"/>
                <a:gridCol w="925970"/>
                <a:gridCol w="940390"/>
                <a:gridCol w="933560"/>
                <a:gridCol w="932041"/>
              </a:tblGrid>
              <a:tr h="643259">
                <a:tc>
                  <a:txBody>
                    <a:bodyPr/>
                    <a:lstStyle/>
                    <a:p>
                      <a:pPr marL="5080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Fuentes de</a:t>
                      </a:r>
                    </a:p>
                    <a:p>
                      <a:pPr marL="5080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variación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Suma de</a:t>
                      </a:r>
                    </a:p>
                    <a:p>
                      <a:pPr marL="6985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Grados de</a:t>
                      </a:r>
                    </a:p>
                    <a:p>
                      <a:pPr marL="7810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Libertad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</a:t>
                      </a:r>
                    </a:p>
                    <a:p>
                      <a:pPr marL="7493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3937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37">
                <a:tc>
                  <a:txBody>
                    <a:bodyPr/>
                    <a:lstStyle/>
                    <a:p>
                      <a:pPr marL="5080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Bloque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35,62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1623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11,87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625" marR="2603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0,37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6446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0,77 ns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0110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684,32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162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171,08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625" marR="2603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5,32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9431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0,01**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1123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385,55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781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32,13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136">
                <a:tc>
                  <a:txBody>
                    <a:bodyPr/>
                    <a:lstStyle/>
                    <a:p>
                      <a:pPr marL="5080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1105,49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7813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383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57,34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424961333"/>
              </p:ext>
            </p:extLst>
          </p:nvPr>
        </p:nvGraphicFramePr>
        <p:xfrm>
          <a:off x="6090215" y="4005064"/>
          <a:ext cx="5548813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40" y="692696"/>
            <a:ext cx="2952328" cy="19442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b="1" dirty="0" smtClean="0">
                <a:latin typeface="+mj-lt"/>
              </a:rPr>
              <a:t>Incidencia de mazorca negra.</a:t>
            </a:r>
            <a:endParaRPr lang="es-EC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122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8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71779"/>
              </p:ext>
            </p:extLst>
          </p:nvPr>
        </p:nvGraphicFramePr>
        <p:xfrm>
          <a:off x="1413892" y="557392"/>
          <a:ext cx="8208912" cy="459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2638028" y="-2738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Incidencia de Mazorca negra</a:t>
            </a:r>
            <a:endParaRPr lang="es-EC" sz="3200" b="1" dirty="0"/>
          </a:p>
        </p:txBody>
      </p:sp>
      <p:sp>
        <p:nvSpPr>
          <p:cNvPr id="6" name="Anillo 5"/>
          <p:cNvSpPr/>
          <p:nvPr/>
        </p:nvSpPr>
        <p:spPr>
          <a:xfrm>
            <a:off x="7066520" y="3645024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Anillo 6"/>
          <p:cNvSpPr/>
          <p:nvPr/>
        </p:nvSpPr>
        <p:spPr>
          <a:xfrm>
            <a:off x="8398668" y="3068960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096506"/>
              </p:ext>
            </p:extLst>
          </p:nvPr>
        </p:nvGraphicFramePr>
        <p:xfrm>
          <a:off x="174508" y="5278328"/>
          <a:ext cx="11680544" cy="1463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9504"/>
                <a:gridCol w="9361040"/>
              </a:tblGrid>
              <a:tr h="353194"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latin typeface="+mj-lt"/>
                        </a:rPr>
                        <a:t>DISCUSIÓN</a:t>
                      </a:r>
                      <a:endParaRPr lang="es-EC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53194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j-lt"/>
                        </a:rPr>
                        <a:t>(</a:t>
                      </a:r>
                      <a:r>
                        <a:rPr lang="es-EC" sz="1800" dirty="0" err="1" smtClean="0">
                          <a:latin typeface="+mj-lt"/>
                        </a:rPr>
                        <a:t>Ballen</a:t>
                      </a:r>
                      <a:r>
                        <a:rPr lang="es-EC" sz="1800" dirty="0" smtClean="0">
                          <a:latin typeface="+mj-lt"/>
                        </a:rPr>
                        <a:t>,</a:t>
                      </a:r>
                      <a:r>
                        <a:rPr lang="es-EC" sz="1800" baseline="0" dirty="0" smtClean="0">
                          <a:latin typeface="+mj-lt"/>
                        </a:rPr>
                        <a:t> 2017)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Las aplicaciones de silicio en dosis muy elevadas pueden volver a la planta más susceptible.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</a:tr>
              <a:tr h="353194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j-lt"/>
                        </a:rPr>
                        <a:t>(Robles, 2008)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j-lt"/>
                        </a:rPr>
                        <a:t>Realizar únicamente prácticas culturales con el objetivo disminuir la incidencia de mazorca no es la mejor opción.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Anillo 9"/>
          <p:cNvSpPr/>
          <p:nvPr/>
        </p:nvSpPr>
        <p:spPr>
          <a:xfrm>
            <a:off x="2926060" y="2641104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Anillo 11"/>
          <p:cNvSpPr/>
          <p:nvPr/>
        </p:nvSpPr>
        <p:spPr>
          <a:xfrm>
            <a:off x="5662364" y="2992216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2392" y="566564"/>
            <a:ext cx="4083441" cy="684312"/>
          </a:xfrm>
        </p:spPr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748" y="1484784"/>
            <a:ext cx="6768752" cy="2880320"/>
          </a:xfrm>
        </p:spPr>
        <p:txBody>
          <a:bodyPr>
            <a:normAutofit/>
          </a:bodyPr>
          <a:lstStyle/>
          <a:p>
            <a:r>
              <a:rPr lang="es-EC" sz="2000" dirty="0" smtClean="0">
                <a:latin typeface="+mj-lt"/>
              </a:rPr>
              <a:t>La </a:t>
            </a:r>
            <a:r>
              <a:rPr lang="es-EC" sz="2000" dirty="0">
                <a:latin typeface="+mj-lt"/>
              </a:rPr>
              <a:t>región </a:t>
            </a:r>
            <a:r>
              <a:rPr lang="es-EC" sz="2000" dirty="0" smtClean="0">
                <a:latin typeface="+mj-lt"/>
              </a:rPr>
              <a:t>Costa concentra </a:t>
            </a:r>
            <a:r>
              <a:rPr lang="es-EC" sz="2000" dirty="0">
                <a:latin typeface="+mj-lt"/>
              </a:rPr>
              <a:t>la mayor superficie cosechada de </a:t>
            </a:r>
            <a:r>
              <a:rPr lang="es-EC" sz="2000" dirty="0" smtClean="0">
                <a:latin typeface="+mj-lt"/>
              </a:rPr>
              <a:t>cacao, ocupa </a:t>
            </a:r>
            <a:r>
              <a:rPr lang="es-EC" sz="2000" dirty="0">
                <a:latin typeface="+mj-lt"/>
              </a:rPr>
              <a:t>el 80% de la superficie total a nivel nacional. </a:t>
            </a:r>
          </a:p>
          <a:p>
            <a:endParaRPr lang="es-EC" sz="2000" dirty="0">
              <a:latin typeface="+mj-lt"/>
            </a:endParaRPr>
          </a:p>
          <a:p>
            <a:r>
              <a:rPr lang="es-EC" sz="2000" dirty="0">
                <a:latin typeface="+mj-lt"/>
              </a:rPr>
              <a:t>Las provincias que cuentan con una mayor superficie cosechada de cacao son Manabí, Los Ríos, Guayas y Santo Domingo de los Tsáchilas, </a:t>
            </a:r>
            <a:r>
              <a:rPr lang="es-EC" sz="2000" dirty="0" smtClean="0">
                <a:latin typeface="+mj-lt"/>
              </a:rPr>
              <a:t> </a:t>
            </a:r>
            <a:r>
              <a:rPr lang="es-EC" sz="2000" dirty="0">
                <a:latin typeface="+mj-lt"/>
              </a:rPr>
              <a:t>Esmeraldas, el </a:t>
            </a:r>
            <a:r>
              <a:rPr lang="es-EC" sz="2000" dirty="0" smtClean="0">
                <a:latin typeface="+mj-lt"/>
              </a:rPr>
              <a:t>Nororiente y </a:t>
            </a:r>
            <a:r>
              <a:rPr lang="es-EC" sz="2000" dirty="0">
                <a:latin typeface="+mj-lt"/>
              </a:rPr>
              <a:t>El Oro. </a:t>
            </a:r>
          </a:p>
          <a:p>
            <a:endParaRPr lang="es-EC" dirty="0">
              <a:latin typeface="+mj-lt"/>
            </a:endParaRPr>
          </a:p>
          <a:p>
            <a:endParaRPr lang="es-EC" dirty="0"/>
          </a:p>
        </p:txBody>
      </p:sp>
      <p:pic>
        <p:nvPicPr>
          <p:cNvPr id="4" name="Picture 2" descr="http://www.monografias.com/trabajos91/proteccion-denominaciones-ley-propiedad-intelectual/image0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476" y="332656"/>
            <a:ext cx="5652120" cy="64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223317" y="15007"/>
            <a:ext cx="11783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800" dirty="0">
                <a:latin typeface="+mj-lt"/>
              </a:rPr>
              <a:t>Cuadro 44. Resumen del ADEVA correspondientes a la variable incidencia de </a:t>
            </a:r>
            <a:r>
              <a:rPr lang="es-EC" sz="1800" dirty="0" err="1">
                <a:latin typeface="+mj-lt"/>
              </a:rPr>
              <a:t>cherelle</a:t>
            </a:r>
            <a:r>
              <a:rPr lang="es-EC" sz="1800" dirty="0">
                <a:latin typeface="+mj-lt"/>
              </a:rPr>
              <a:t> </a:t>
            </a:r>
            <a:r>
              <a:rPr lang="es-EC" sz="1800" dirty="0" err="1">
                <a:latin typeface="+mj-lt"/>
              </a:rPr>
              <a:t>wilt</a:t>
            </a:r>
            <a:r>
              <a:rPr lang="es-EC" sz="1800" dirty="0">
                <a:latin typeface="+mj-lt"/>
              </a:rPr>
              <a:t>.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89756" y="3522494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Cuadro 47. Análisis de varianza de incidencia de </a:t>
            </a:r>
            <a:r>
              <a:rPr lang="es-EC" sz="1600" dirty="0" err="1">
                <a:latin typeface="+mj-lt"/>
              </a:rPr>
              <a:t>cherelle</a:t>
            </a:r>
            <a:r>
              <a:rPr lang="es-EC" sz="1600" dirty="0">
                <a:latin typeface="+mj-lt"/>
              </a:rPr>
              <a:t> </a:t>
            </a:r>
            <a:r>
              <a:rPr lang="es-EC" sz="1600" dirty="0" err="1">
                <a:latin typeface="+mj-lt"/>
              </a:rPr>
              <a:t>wilt</a:t>
            </a:r>
            <a:r>
              <a:rPr lang="es-EC" sz="1600" dirty="0">
                <a:latin typeface="+mj-lt"/>
              </a:rPr>
              <a:t> correspondiente a la décima fecha de muestreo.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100736" y="3501008"/>
            <a:ext cx="6402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Figura 43. Prueba de Duncan para la variable incidencia de </a:t>
            </a:r>
            <a:r>
              <a:rPr lang="es-EC" sz="1600" dirty="0" err="1">
                <a:latin typeface="+mj-lt"/>
              </a:rPr>
              <a:t>cherelle</a:t>
            </a:r>
            <a:r>
              <a:rPr lang="es-EC" sz="1600" dirty="0">
                <a:latin typeface="+mj-lt"/>
              </a:rPr>
              <a:t> </a:t>
            </a:r>
            <a:r>
              <a:rPr lang="es-EC" sz="1600" dirty="0" err="1">
                <a:latin typeface="+mj-lt"/>
              </a:rPr>
              <a:t>wilt</a:t>
            </a:r>
            <a:r>
              <a:rPr lang="es-EC" sz="1600" dirty="0">
                <a:latin typeface="+mj-lt"/>
              </a:rPr>
              <a:t> correspondiente a la décima fecha de muestreo.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317" y="476672"/>
            <a:ext cx="8703743" cy="2993560"/>
          </a:xfrm>
          <a:prstGeom prst="rect">
            <a:avLst/>
          </a:prstGeom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714504170"/>
              </p:ext>
            </p:extLst>
          </p:nvPr>
        </p:nvGraphicFramePr>
        <p:xfrm>
          <a:off x="6022404" y="4107269"/>
          <a:ext cx="5472608" cy="292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39193"/>
              </p:ext>
            </p:extLst>
          </p:nvPr>
        </p:nvGraphicFramePr>
        <p:xfrm>
          <a:off x="0" y="4157791"/>
          <a:ext cx="6094412" cy="222353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69539"/>
                <a:gridCol w="1099709"/>
                <a:gridCol w="920196"/>
                <a:gridCol w="934528"/>
                <a:gridCol w="927738"/>
                <a:gridCol w="1142702"/>
              </a:tblGrid>
              <a:tr h="636585">
                <a:tc>
                  <a:txBody>
                    <a:bodyPr/>
                    <a:lstStyle/>
                    <a:p>
                      <a:pPr marL="5080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Fuentes de</a:t>
                      </a:r>
                    </a:p>
                    <a:p>
                      <a:pPr marL="5080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variación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Suma de</a:t>
                      </a:r>
                    </a:p>
                    <a:p>
                      <a:pPr marL="6985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Grados de</a:t>
                      </a:r>
                    </a:p>
                    <a:p>
                      <a:pPr marL="7810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Libertad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</a:t>
                      </a:r>
                    </a:p>
                    <a:p>
                      <a:pPr marL="7493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3937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736">
                <a:tc>
                  <a:txBody>
                    <a:bodyPr/>
                    <a:lstStyle/>
                    <a:p>
                      <a:pPr marL="5080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Bloque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71,67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1623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23,89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625" marR="2603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6446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0,6723 ns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6789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1406,5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162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351,63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625" marR="2603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7,75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9431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0,0025 **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791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544,41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781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45,37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794">
                <a:tc>
                  <a:txBody>
                    <a:bodyPr/>
                    <a:lstStyle/>
                    <a:p>
                      <a:pPr marL="5080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2022,59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7813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841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45740" y="764704"/>
            <a:ext cx="2952328" cy="14401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b="1" dirty="0" smtClean="0">
                <a:latin typeface="+mj-lt"/>
              </a:rPr>
              <a:t>Incidencia de </a:t>
            </a:r>
            <a:r>
              <a:rPr lang="es-EC" b="1" dirty="0" err="1" smtClean="0">
                <a:latin typeface="+mj-lt"/>
              </a:rPr>
              <a:t>cherelle</a:t>
            </a:r>
            <a:r>
              <a:rPr lang="es-EC" b="1" dirty="0" smtClean="0">
                <a:latin typeface="+mj-lt"/>
              </a:rPr>
              <a:t> </a:t>
            </a:r>
            <a:r>
              <a:rPr lang="es-EC" b="1" dirty="0" err="1" smtClean="0">
                <a:latin typeface="+mj-lt"/>
              </a:rPr>
              <a:t>wilt</a:t>
            </a:r>
            <a:endParaRPr lang="es-EC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10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278512"/>
              </p:ext>
            </p:extLst>
          </p:nvPr>
        </p:nvGraphicFramePr>
        <p:xfrm>
          <a:off x="1701924" y="481028"/>
          <a:ext cx="7896172" cy="467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2638028" y="-2738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Incidencia de </a:t>
            </a:r>
            <a:r>
              <a:rPr lang="es-EC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Cherelle</a:t>
            </a:r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wilt</a:t>
            </a:r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s-EC" sz="3200" b="1" dirty="0"/>
          </a:p>
        </p:txBody>
      </p:sp>
      <p:sp>
        <p:nvSpPr>
          <p:cNvPr id="6" name="Anillo 5"/>
          <p:cNvSpPr/>
          <p:nvPr/>
        </p:nvSpPr>
        <p:spPr>
          <a:xfrm>
            <a:off x="7174532" y="3501008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83428"/>
              </p:ext>
            </p:extLst>
          </p:nvPr>
        </p:nvGraphicFramePr>
        <p:xfrm>
          <a:off x="174508" y="5085184"/>
          <a:ext cx="11680544" cy="173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9504"/>
                <a:gridCol w="9361040"/>
              </a:tblGrid>
              <a:tr h="353194"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latin typeface="+mj-lt"/>
                        </a:rPr>
                        <a:t>DISCUSIÓN</a:t>
                      </a:r>
                      <a:endParaRPr lang="es-EC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53194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j-lt"/>
                        </a:rPr>
                        <a:t>(Arroyave,</a:t>
                      </a:r>
                      <a:r>
                        <a:rPr lang="es-EC" sz="1800" baseline="0" dirty="0" smtClean="0">
                          <a:latin typeface="+mj-lt"/>
                        </a:rPr>
                        <a:t> 2007)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</a:t>
                      </a:r>
                      <a:r>
                        <a:rPr lang="es-EC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m</a:t>
                      </a:r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architez prematura es provocada por un desorden fisiológico de la planta, cambios bruscos de temperatura ambiental y por una mala fertilización en el cultivo.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</a:tr>
              <a:tr h="353194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j-lt"/>
                        </a:rPr>
                        <a:t>(Gudiño, 2017)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dirty="0" err="1" smtClean="0">
                          <a:latin typeface="+mj-lt"/>
                        </a:rPr>
                        <a:t>Ees</a:t>
                      </a:r>
                      <a:r>
                        <a:rPr lang="es-EC" sz="1800" dirty="0" smtClean="0">
                          <a:latin typeface="+mj-lt"/>
                        </a:rPr>
                        <a:t> causado por una competencia de nutrientes, más aun en plantas que tienen una alta producción de </a:t>
                      </a:r>
                      <a:r>
                        <a:rPr lang="es-EC" sz="1800" dirty="0" err="1" smtClean="0">
                          <a:latin typeface="+mj-lt"/>
                        </a:rPr>
                        <a:t>chereles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Anillo 9"/>
          <p:cNvSpPr/>
          <p:nvPr/>
        </p:nvSpPr>
        <p:spPr>
          <a:xfrm>
            <a:off x="3214092" y="2492896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Anillo 11"/>
          <p:cNvSpPr/>
          <p:nvPr/>
        </p:nvSpPr>
        <p:spPr>
          <a:xfrm>
            <a:off x="5878388" y="2780928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6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142084" y="76562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+mj-lt"/>
              </a:rPr>
              <a:t>Cuadro 51. Resumen del ADEVA de incidencia de escoba de bruja</a:t>
            </a:r>
            <a:r>
              <a:rPr lang="es-EC" sz="2000" dirty="0" smtClean="0">
                <a:latin typeface="+mj-lt"/>
              </a:rPr>
              <a:t>.</a:t>
            </a:r>
            <a:endParaRPr lang="es-EC" sz="2000" dirty="0">
              <a:latin typeface="+mj-lt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89756" y="3501008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Cuadro 52. Análisis de varianza de incidencia de escoba de bruja correspondiente a la octava fecha de muestreo.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5956720" y="3429000"/>
            <a:ext cx="6402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Figura 47. Prueba de Duncan para la variable incidencia de escoba de bruja correspondiente a la octava fecha de muestreo.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214" y="444965"/>
            <a:ext cx="8740846" cy="298403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040648"/>
              </p:ext>
            </p:extLst>
          </p:nvPr>
        </p:nvGraphicFramePr>
        <p:xfrm>
          <a:off x="0" y="4134481"/>
          <a:ext cx="5950396" cy="235002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82723"/>
                <a:gridCol w="1113266"/>
                <a:gridCol w="931539"/>
                <a:gridCol w="946046"/>
                <a:gridCol w="939174"/>
                <a:gridCol w="937648"/>
              </a:tblGrid>
              <a:tr h="672797">
                <a:tc>
                  <a:txBody>
                    <a:bodyPr/>
                    <a:lstStyle/>
                    <a:p>
                      <a:pPr marL="5080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Fuentes de</a:t>
                      </a:r>
                    </a:p>
                    <a:p>
                      <a:pPr marL="5080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Variación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Suma de</a:t>
                      </a:r>
                    </a:p>
                    <a:p>
                      <a:pPr marL="6985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Grados de</a:t>
                      </a:r>
                    </a:p>
                    <a:p>
                      <a:pPr marL="7810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Libertad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</a:t>
                      </a:r>
                    </a:p>
                    <a:p>
                      <a:pPr marL="7493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3937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59">
                <a:tc>
                  <a:txBody>
                    <a:bodyPr/>
                    <a:lstStyle/>
                    <a:p>
                      <a:pPr marL="5080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Bloque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3375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1623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1125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625" marR="2603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6446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0,13 ns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809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162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625" marR="2603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9431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0,02**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869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781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928">
                <a:tc>
                  <a:txBody>
                    <a:bodyPr/>
                    <a:lstStyle/>
                    <a:p>
                      <a:pPr marL="5080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17375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7813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7059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585409260"/>
              </p:ext>
            </p:extLst>
          </p:nvPr>
        </p:nvGraphicFramePr>
        <p:xfrm>
          <a:off x="6227300" y="4011252"/>
          <a:ext cx="5771768" cy="2945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40" y="692696"/>
            <a:ext cx="2952328" cy="19442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b="1" dirty="0" smtClean="0">
                <a:latin typeface="+mj-lt"/>
              </a:rPr>
              <a:t>Incidencia de escoba de bruja</a:t>
            </a:r>
            <a:endParaRPr lang="es-EC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828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958618"/>
              </p:ext>
            </p:extLst>
          </p:nvPr>
        </p:nvGraphicFramePr>
        <p:xfrm>
          <a:off x="1917948" y="502366"/>
          <a:ext cx="7560840" cy="4510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2638028" y="-2738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Incidencia de Escoba de bruja</a:t>
            </a:r>
            <a:endParaRPr lang="es-EC" sz="3200" b="1" dirty="0"/>
          </a:p>
        </p:txBody>
      </p:sp>
      <p:sp>
        <p:nvSpPr>
          <p:cNvPr id="6" name="Anillo 5"/>
          <p:cNvSpPr/>
          <p:nvPr/>
        </p:nvSpPr>
        <p:spPr>
          <a:xfrm>
            <a:off x="7102524" y="3645024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046693"/>
              </p:ext>
            </p:extLst>
          </p:nvPr>
        </p:nvGraphicFramePr>
        <p:xfrm>
          <a:off x="174508" y="5278328"/>
          <a:ext cx="11680544" cy="109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9504"/>
                <a:gridCol w="9361040"/>
              </a:tblGrid>
              <a:tr h="353194"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latin typeface="+mj-lt"/>
                        </a:rPr>
                        <a:t>DISCUSIÓN</a:t>
                      </a:r>
                      <a:endParaRPr lang="es-EC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53194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j-lt"/>
                        </a:rPr>
                        <a:t>(Morales</a:t>
                      </a:r>
                      <a:r>
                        <a:rPr lang="es-EC" sz="1800" baseline="0" dirty="0" smtClean="0">
                          <a:latin typeface="+mj-lt"/>
                        </a:rPr>
                        <a:t> &amp; </a:t>
                      </a:r>
                      <a:r>
                        <a:rPr lang="es-EC" sz="1800" baseline="0" dirty="0" err="1" smtClean="0">
                          <a:latin typeface="+mj-lt"/>
                        </a:rPr>
                        <a:t>Tanguila</a:t>
                      </a:r>
                      <a:r>
                        <a:rPr lang="es-EC" sz="1800" dirty="0" smtClean="0">
                          <a:latin typeface="+mj-lt"/>
                        </a:rPr>
                        <a:t>,</a:t>
                      </a:r>
                      <a:r>
                        <a:rPr lang="es-EC" sz="1800" baseline="0" dirty="0" smtClean="0">
                          <a:latin typeface="+mj-lt"/>
                        </a:rPr>
                        <a:t> 2011)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Para determinar la incidencia de escoba de bruja y poder tener un alto índice de confiabilidad, se debe evaluar un mínimo de cuatro plantas de cacao, por cada repetición.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Anillo 9"/>
          <p:cNvSpPr/>
          <p:nvPr/>
        </p:nvSpPr>
        <p:spPr>
          <a:xfrm>
            <a:off x="3430116" y="2276872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Anillo 11"/>
          <p:cNvSpPr/>
          <p:nvPr/>
        </p:nvSpPr>
        <p:spPr>
          <a:xfrm>
            <a:off x="4654252" y="3037148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Anillo 12"/>
          <p:cNvSpPr/>
          <p:nvPr/>
        </p:nvSpPr>
        <p:spPr>
          <a:xfrm>
            <a:off x="8398668" y="3645024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862" y="1388969"/>
            <a:ext cx="8523212" cy="5363332"/>
          </a:xfrm>
          <a:prstGeom prst="rect">
            <a:avLst/>
          </a:prstGeom>
          <a:noFill/>
        </p:spPr>
      </p:pic>
      <p:sp>
        <p:nvSpPr>
          <p:cNvPr id="5" name="Rectángulo 4"/>
          <p:cNvSpPr/>
          <p:nvPr/>
        </p:nvSpPr>
        <p:spPr>
          <a:xfrm>
            <a:off x="1125860" y="188640"/>
            <a:ext cx="11062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Mazorcas </a:t>
            </a:r>
            <a:r>
              <a:rPr lang="es-EC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afectadas por enfermedades vasculares vs </a:t>
            </a:r>
            <a:r>
              <a:rPr lang="es-EC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precipitación.</a:t>
            </a:r>
            <a:endParaRPr lang="es-EC" sz="3600" b="1" dirty="0"/>
          </a:p>
        </p:txBody>
      </p:sp>
      <p:sp>
        <p:nvSpPr>
          <p:cNvPr id="6" name="Anillo 5"/>
          <p:cNvSpPr/>
          <p:nvPr/>
        </p:nvSpPr>
        <p:spPr>
          <a:xfrm>
            <a:off x="9897702" y="5517232"/>
            <a:ext cx="1021246" cy="792088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Anillo 9"/>
          <p:cNvSpPr/>
          <p:nvPr/>
        </p:nvSpPr>
        <p:spPr>
          <a:xfrm>
            <a:off x="6670476" y="4581128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Anillo 11"/>
          <p:cNvSpPr/>
          <p:nvPr/>
        </p:nvSpPr>
        <p:spPr>
          <a:xfrm>
            <a:off x="5734372" y="2492896"/>
            <a:ext cx="792088" cy="504056"/>
          </a:xfrm>
          <a:prstGeom prst="donut">
            <a:avLst>
              <a:gd name="adj" fmla="val 3512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Anillo 12"/>
          <p:cNvSpPr/>
          <p:nvPr/>
        </p:nvSpPr>
        <p:spPr>
          <a:xfrm>
            <a:off x="6814492" y="3789040"/>
            <a:ext cx="864096" cy="504056"/>
          </a:xfrm>
          <a:prstGeom prst="donut">
            <a:avLst>
              <a:gd name="adj" fmla="val 3512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189756" y="3420289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Cuadro 56. Análisis de varianza de producción de cacao correspondiente a la primera fecha de muestreo.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316760" y="3348281"/>
            <a:ext cx="5898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Figura 50. Prueba de Duncan para la variable producción de cacao correspondiente a la primera fecha de muestreo.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014292" y="-5898"/>
            <a:ext cx="64023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Cuadro 55. Resumen del ADEVA para la variable producción.</a:t>
            </a:r>
          </a:p>
        </p:txBody>
      </p:sp>
      <p:sp>
        <p:nvSpPr>
          <p:cNvPr id="25" name="1 Título"/>
          <p:cNvSpPr>
            <a:spLocks noGrp="1"/>
          </p:cNvSpPr>
          <p:nvPr>
            <p:ph type="title"/>
          </p:nvPr>
        </p:nvSpPr>
        <p:spPr>
          <a:xfrm>
            <a:off x="1305880" y="652337"/>
            <a:ext cx="2952328" cy="19442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C" b="1" dirty="0" smtClean="0">
                <a:latin typeface="+mj-lt"/>
              </a:rPr>
              <a:t>Producción de Almendras de cacao</a:t>
            </a:r>
            <a:endParaRPr lang="es-EC" b="1" dirty="0">
              <a:latin typeface="+mj-lt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493774"/>
              </p:ext>
            </p:extLst>
          </p:nvPr>
        </p:nvGraphicFramePr>
        <p:xfrm>
          <a:off x="45740" y="4085783"/>
          <a:ext cx="5890984" cy="25835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71913"/>
                <a:gridCol w="1102149"/>
                <a:gridCol w="922239"/>
                <a:gridCol w="936600"/>
                <a:gridCol w="929798"/>
                <a:gridCol w="928285"/>
              </a:tblGrid>
              <a:tr h="739662">
                <a:tc>
                  <a:txBody>
                    <a:bodyPr/>
                    <a:lstStyle/>
                    <a:p>
                      <a:pPr marL="5080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Fuentes de</a:t>
                      </a:r>
                    </a:p>
                    <a:p>
                      <a:pPr marL="5080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Variación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Suma de</a:t>
                      </a:r>
                    </a:p>
                    <a:p>
                      <a:pPr marL="6985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Grados de</a:t>
                      </a:r>
                    </a:p>
                    <a:p>
                      <a:pPr marL="7810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Libertad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Cuadrados</a:t>
                      </a:r>
                    </a:p>
                    <a:p>
                      <a:pPr marL="7493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7625" marR="3937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207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p-valor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623">
                <a:tc>
                  <a:txBody>
                    <a:bodyPr/>
                    <a:lstStyle/>
                    <a:p>
                      <a:pPr marL="5080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Bloque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8,33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1623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2,78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625" marR="2603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0,87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64465" algn="ctr">
                        <a:lnSpc>
                          <a:spcPts val="1350"/>
                        </a:lnSpc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0,483 ns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8084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75,29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162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18,82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7625" marR="2603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9431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0,007 **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249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38,3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7813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3622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414">
                <a:tc>
                  <a:txBody>
                    <a:bodyPr/>
                    <a:lstStyle/>
                    <a:p>
                      <a:pPr marL="5080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121,91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78130" algn="ctr">
                        <a:spcBef>
                          <a:spcPts val="80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545">
                <a:tc>
                  <a:txBody>
                    <a:bodyPr/>
                    <a:lstStyle/>
                    <a:p>
                      <a:pPr marL="50800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6695" marR="169545"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710329200"/>
              </p:ext>
            </p:extLst>
          </p:nvPr>
        </p:nvGraphicFramePr>
        <p:xfrm>
          <a:off x="6310436" y="3965322"/>
          <a:ext cx="5760640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016978"/>
              </p:ext>
            </p:extLst>
          </p:nvPr>
        </p:nvGraphicFramePr>
        <p:xfrm>
          <a:off x="5086302" y="332656"/>
          <a:ext cx="6264694" cy="3086100"/>
        </p:xfrm>
        <a:graphic>
          <a:graphicData uri="http://schemas.openxmlformats.org/drawingml/2006/table">
            <a:tbl>
              <a:tblPr firstRow="1" firstCol="1" bandRow="1"/>
              <a:tblGrid>
                <a:gridCol w="1659748"/>
                <a:gridCol w="592370"/>
                <a:gridCol w="1003144"/>
                <a:gridCol w="1003144"/>
                <a:gridCol w="1003144"/>
                <a:gridCol w="1003144"/>
              </a:tblGrid>
              <a:tr h="3279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Fuentes de variación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G. L.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1.-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2.-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3.-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4.-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99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Bloque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2,78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2,81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1,81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79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9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Dosis de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18,82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14,22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11,64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18,51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9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Silicio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**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9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Error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1,94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1,34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9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9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CV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27,05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19,38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24,10</a:t>
                      </a:r>
                      <a:endParaRPr lang="es-EC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15,02</a:t>
                      </a:r>
                      <a:endParaRPr lang="es-EC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15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189756" y="3276273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Cuadro 59. Análisis de varianza de producción de almendras de cacao correspondiente a la cuarta fecha de muestreo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5956720" y="3284984"/>
            <a:ext cx="6402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>
                <a:latin typeface="+mj-lt"/>
              </a:rPr>
              <a:t>Figura 53. </a:t>
            </a:r>
            <a:r>
              <a:rPr lang="es-EC" sz="1600" dirty="0">
                <a:latin typeface="+mj-lt"/>
              </a:rPr>
              <a:t>Prueba de Duncan para la variable producción de almendras de cacao correspondiente a la cuarta fecha de muestreo.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4395" y="116632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Cuadro 58. Análisis de varianza de producción de almendras de cacao correspondiente a la tercera fecha de muestreo.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73415"/>
            <a:ext cx="5514945" cy="2079521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109120" y="107921"/>
            <a:ext cx="6402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latin typeface="+mj-lt"/>
              </a:rPr>
              <a:t>Figura 52. Prueba de Duncan para la variable producción de cacao correspondiente a la tercera fecha de muestreo.</a:t>
            </a:r>
          </a:p>
        </p:txBody>
      </p:sp>
      <p:graphicFrame>
        <p:nvGraphicFramePr>
          <p:cNvPr id="19" name="Gráfico 18"/>
          <p:cNvGraphicFramePr/>
          <p:nvPr/>
        </p:nvGraphicFramePr>
        <p:xfrm>
          <a:off x="5734372" y="692696"/>
          <a:ext cx="59766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" y="3861048"/>
            <a:ext cx="5544105" cy="2160240"/>
          </a:xfrm>
          <a:prstGeom prst="rect">
            <a:avLst/>
          </a:prstGeom>
        </p:spPr>
      </p:pic>
      <p:graphicFrame>
        <p:nvGraphicFramePr>
          <p:cNvPr id="23" name="Gráfico 22"/>
          <p:cNvGraphicFramePr/>
          <p:nvPr/>
        </p:nvGraphicFramePr>
        <p:xfrm>
          <a:off x="5734372" y="3829526"/>
          <a:ext cx="6048672" cy="302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551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197867" y="663079"/>
            <a:ext cx="4870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+mj-lt"/>
              </a:rPr>
              <a:t>Figura 54. Datos de la precipitación desde enero hasta julio del 2017 en Santo Domingo.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48" y="1844824"/>
            <a:ext cx="6192688" cy="4176464"/>
          </a:xfrm>
          <a:prstGeom prst="rect">
            <a:avLst/>
          </a:prstGeom>
          <a:noFill/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721426052"/>
              </p:ext>
            </p:extLst>
          </p:nvPr>
        </p:nvGraphicFramePr>
        <p:xfrm>
          <a:off x="6238428" y="1863408"/>
          <a:ext cx="5950397" cy="415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/>
          <p:cNvSpPr/>
          <p:nvPr/>
        </p:nvSpPr>
        <p:spPr>
          <a:xfrm>
            <a:off x="6670476" y="623136"/>
            <a:ext cx="4870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+mj-lt"/>
              </a:rPr>
              <a:t>Figura 55. Producción de almendras vs precipitación durante los meses de febrero hasta julio del 2017. </a:t>
            </a:r>
          </a:p>
        </p:txBody>
      </p:sp>
      <p:sp>
        <p:nvSpPr>
          <p:cNvPr id="9" name="Anillo 8"/>
          <p:cNvSpPr/>
          <p:nvPr/>
        </p:nvSpPr>
        <p:spPr>
          <a:xfrm>
            <a:off x="11134972" y="2060848"/>
            <a:ext cx="1080120" cy="504056"/>
          </a:xfrm>
          <a:prstGeom prst="donut">
            <a:avLst>
              <a:gd name="adj" fmla="val 351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Anillo 9"/>
          <p:cNvSpPr/>
          <p:nvPr/>
        </p:nvSpPr>
        <p:spPr>
          <a:xfrm>
            <a:off x="11108705" y="4797152"/>
            <a:ext cx="1080120" cy="504056"/>
          </a:xfrm>
          <a:prstGeom prst="donut">
            <a:avLst>
              <a:gd name="adj" fmla="val 351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Anillo 10"/>
          <p:cNvSpPr/>
          <p:nvPr/>
        </p:nvSpPr>
        <p:spPr>
          <a:xfrm>
            <a:off x="9766820" y="3284984"/>
            <a:ext cx="1080120" cy="504056"/>
          </a:xfrm>
          <a:prstGeom prst="donut">
            <a:avLst>
              <a:gd name="adj" fmla="val 351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Anillo 11"/>
          <p:cNvSpPr/>
          <p:nvPr/>
        </p:nvSpPr>
        <p:spPr>
          <a:xfrm>
            <a:off x="9817423" y="2780928"/>
            <a:ext cx="1080120" cy="504056"/>
          </a:xfrm>
          <a:prstGeom prst="donut">
            <a:avLst>
              <a:gd name="adj" fmla="val 351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628337962"/>
              </p:ext>
            </p:extLst>
          </p:nvPr>
        </p:nvGraphicFramePr>
        <p:xfrm>
          <a:off x="0" y="1094218"/>
          <a:ext cx="6192688" cy="411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1701924" y="476672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Índice de semilla</a:t>
            </a:r>
            <a:endParaRPr lang="es-EC" sz="3200" b="1" dirty="0"/>
          </a:p>
        </p:txBody>
      </p:sp>
      <p:sp>
        <p:nvSpPr>
          <p:cNvPr id="6" name="Anillo 5"/>
          <p:cNvSpPr/>
          <p:nvPr/>
        </p:nvSpPr>
        <p:spPr>
          <a:xfrm>
            <a:off x="5230316" y="2924944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17595"/>
              </p:ext>
            </p:extLst>
          </p:nvPr>
        </p:nvGraphicFramePr>
        <p:xfrm>
          <a:off x="174508" y="5085184"/>
          <a:ext cx="11680544" cy="173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19504"/>
                <a:gridCol w="9361040"/>
              </a:tblGrid>
              <a:tr h="353194">
                <a:tc gridSpan="2"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latin typeface="+mj-lt"/>
                        </a:rPr>
                        <a:t>DISCUSIÓN</a:t>
                      </a:r>
                      <a:endParaRPr lang="es-EC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353194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j-lt"/>
                        </a:rPr>
                        <a:t>(</a:t>
                      </a:r>
                      <a:r>
                        <a:rPr lang="es-EC" sz="1800" dirty="0" err="1" smtClean="0">
                          <a:latin typeface="+mj-lt"/>
                        </a:rPr>
                        <a:t>Lutheran</a:t>
                      </a:r>
                      <a:r>
                        <a:rPr lang="es-EC" sz="1800" dirty="0" smtClean="0">
                          <a:latin typeface="+mj-lt"/>
                        </a:rPr>
                        <a:t>, 2009)</a:t>
                      </a:r>
                    </a:p>
                    <a:p>
                      <a:r>
                        <a:rPr lang="es-EC" sz="1800" dirty="0" smtClean="0">
                          <a:latin typeface="+mj-lt"/>
                        </a:rPr>
                        <a:t>(</a:t>
                      </a:r>
                      <a:r>
                        <a:rPr lang="es-EC" sz="1800" dirty="0" err="1" smtClean="0">
                          <a:latin typeface="+mj-lt"/>
                        </a:rPr>
                        <a:t>Ballen</a:t>
                      </a:r>
                      <a:r>
                        <a:rPr lang="es-EC" sz="1800" dirty="0" smtClean="0">
                          <a:latin typeface="+mj-lt"/>
                        </a:rPr>
                        <a:t>, 2017)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j-lt"/>
                        </a:rPr>
                        <a:t>El índice de semilla en cacao es influenciado directamente por factores genéticos, ambientales, edad del cultivo, condiciones de suelo y sobre todo la fertilización.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</a:tr>
              <a:tr h="353194">
                <a:tc>
                  <a:txBody>
                    <a:bodyPr/>
                    <a:lstStyle/>
                    <a:p>
                      <a:r>
                        <a:rPr lang="es-EC" sz="1800" dirty="0" smtClean="0">
                          <a:latin typeface="+mj-lt"/>
                        </a:rPr>
                        <a:t>(</a:t>
                      </a:r>
                      <a:r>
                        <a:rPr lang="es-EC" sz="1800" dirty="0" err="1" smtClean="0">
                          <a:latin typeface="+mj-lt"/>
                        </a:rPr>
                        <a:t>Solis</a:t>
                      </a:r>
                      <a:r>
                        <a:rPr lang="es-EC" sz="1800" dirty="0" smtClean="0">
                          <a:latin typeface="+mj-lt"/>
                        </a:rPr>
                        <a:t>,</a:t>
                      </a:r>
                      <a:r>
                        <a:rPr lang="es-EC" sz="1800" baseline="0" dirty="0" smtClean="0">
                          <a:latin typeface="+mj-lt"/>
                        </a:rPr>
                        <a:t> 2014)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El índice de mazorca está influenciado principalmente por las condiciones del ambiente, factores genéticos, y además por la edad de la plantación. </a:t>
                      </a:r>
                      <a:endParaRPr lang="es-EC" sz="18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Anillo 9"/>
          <p:cNvSpPr/>
          <p:nvPr/>
        </p:nvSpPr>
        <p:spPr>
          <a:xfrm>
            <a:off x="1191489" y="3248980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Anillo 12"/>
          <p:cNvSpPr/>
          <p:nvPr/>
        </p:nvSpPr>
        <p:spPr>
          <a:xfrm>
            <a:off x="4150196" y="2924944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318548" y="467961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Índice de mazorca</a:t>
            </a:r>
            <a:endParaRPr lang="es-EC" sz="3200" b="1" dirty="0"/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4275637493"/>
              </p:ext>
            </p:extLst>
          </p:nvPr>
        </p:nvGraphicFramePr>
        <p:xfrm>
          <a:off x="5997152" y="1007278"/>
          <a:ext cx="6048672" cy="424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Anillo 16"/>
          <p:cNvSpPr/>
          <p:nvPr/>
        </p:nvSpPr>
        <p:spPr>
          <a:xfrm>
            <a:off x="10054852" y="2748753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Anillo 17"/>
          <p:cNvSpPr/>
          <p:nvPr/>
        </p:nvSpPr>
        <p:spPr>
          <a:xfrm>
            <a:off x="11062964" y="2902151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Anillo 18"/>
          <p:cNvSpPr/>
          <p:nvPr/>
        </p:nvSpPr>
        <p:spPr>
          <a:xfrm>
            <a:off x="7036895" y="2651684"/>
            <a:ext cx="720080" cy="504056"/>
          </a:xfrm>
          <a:prstGeom prst="donut">
            <a:avLst>
              <a:gd name="adj" fmla="val 3512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RELACIÓN COSTO-BENEFICIO.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288" y="44624"/>
            <a:ext cx="2180079" cy="1656184"/>
          </a:xfrm>
          <a:prstGeom prst="rect">
            <a:avLst/>
          </a:prstGeom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559576"/>
              </p:ext>
            </p:extLst>
          </p:nvPr>
        </p:nvGraphicFramePr>
        <p:xfrm>
          <a:off x="1053852" y="1772818"/>
          <a:ext cx="10009112" cy="4752528"/>
        </p:xfrm>
        <a:graphic>
          <a:graphicData uri="http://schemas.openxmlformats.org/drawingml/2006/table">
            <a:tbl>
              <a:tblPr firstRow="1" firstCol="1" bandRow="1"/>
              <a:tblGrid>
                <a:gridCol w="2065479"/>
                <a:gridCol w="1589175"/>
                <a:gridCol w="1588054"/>
                <a:gridCol w="1589175"/>
                <a:gridCol w="1588054"/>
                <a:gridCol w="1589175"/>
              </a:tblGrid>
              <a:tr h="39604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Tratamientos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Dosis de Fitosil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T0 (0,0 L/ha)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T1 (0,5 L/ha)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T2 (1,0 L/ha)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T3 (1,5 L/ha)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T4 (2,0 L/ha)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Recursos humanos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Recursos físicos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32,1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36,4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Imprevistos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124,6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130,8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135,1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139,4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149,5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Cosecha en fresco (lb)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343,60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438,60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499,20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743,60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626,60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8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Ingreso total (Precio*cantidades) ($)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158,06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201,76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229,63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342,06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288,24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Costo/beneficio ($)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33,46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70,96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94,53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202,66</a:t>
                      </a:r>
                      <a:endParaRPr lang="es-EC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138,74</a:t>
                      </a:r>
                      <a:endParaRPr lang="es-EC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5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7868" y="103862"/>
            <a:ext cx="9556049" cy="54215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Enfermedades representativas del cultivo de cacao.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6526460" y="980728"/>
            <a:ext cx="5544616" cy="253798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800" b="1" dirty="0" err="1" smtClean="0">
                <a:solidFill>
                  <a:schemeClr val="tx1"/>
                </a:solidFill>
                <a:latin typeface="+mj-lt"/>
              </a:rPr>
              <a:t>Moniliasis</a:t>
            </a: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(</a:t>
            </a:r>
            <a:r>
              <a:rPr lang="es-EC" sz="2000" i="1" dirty="0" err="1">
                <a:solidFill>
                  <a:schemeClr val="tx1"/>
                </a:solidFill>
                <a:latin typeface="+mj-lt"/>
              </a:rPr>
              <a:t>Moniliophthora</a:t>
            </a:r>
            <a:r>
              <a:rPr lang="es-EC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C" sz="2000" i="1" dirty="0" err="1">
                <a:solidFill>
                  <a:schemeClr val="tx1"/>
                </a:solidFill>
                <a:latin typeface="+mj-lt"/>
              </a:rPr>
              <a:t>roreri</a:t>
            </a:r>
            <a:r>
              <a:rPr lang="es-EC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C" sz="2000" dirty="0" err="1">
                <a:solidFill>
                  <a:schemeClr val="tx1"/>
                </a:solidFill>
                <a:latin typeface="+mj-lt"/>
              </a:rPr>
              <a:t>Cif</a:t>
            </a:r>
            <a:r>
              <a:rPr lang="es-EC" sz="2000" dirty="0">
                <a:solidFill>
                  <a:schemeClr val="tx1"/>
                </a:solidFill>
                <a:latin typeface="+mj-lt"/>
              </a:rPr>
              <a:t> &amp; Par</a:t>
            </a:r>
            <a:r>
              <a:rPr lang="es-EC" sz="200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ctr"/>
            <a:endParaRPr lang="es-EC" sz="20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Favorecida por una humedad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relativa </a:t>
            </a: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mayor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al 90</a:t>
            </a: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%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Altas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precipitaciones y a temperaturas de 22 a 30 °</a:t>
            </a: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C.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Disminuye hasta un 40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% en el rendimiento </a:t>
            </a: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productivo.</a:t>
            </a:r>
          </a:p>
          <a:p>
            <a:r>
              <a:rPr lang="es-EC" sz="1800" dirty="0" smtClean="0">
                <a:solidFill>
                  <a:schemeClr val="tx1"/>
                </a:solidFill>
                <a:latin typeface="+mj-lt"/>
              </a:rPr>
              <a:t> </a:t>
            </a:r>
            <a:endParaRPr lang="es-EC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4 Flecha curvada hacia arriba"/>
          <p:cNvSpPr/>
          <p:nvPr/>
        </p:nvSpPr>
        <p:spPr>
          <a:xfrm rot="5400000">
            <a:off x="1269876" y="5805264"/>
            <a:ext cx="864096" cy="432048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5" name="3 Rectángulo"/>
          <p:cNvSpPr/>
          <p:nvPr/>
        </p:nvSpPr>
        <p:spPr>
          <a:xfrm>
            <a:off x="117748" y="3771973"/>
            <a:ext cx="4536504" cy="30414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800" b="1" dirty="0">
                <a:solidFill>
                  <a:schemeClr val="tx1"/>
                </a:solidFill>
                <a:latin typeface="+mj-lt"/>
              </a:rPr>
              <a:t>Mazorca negra </a:t>
            </a:r>
            <a:r>
              <a:rPr lang="es-EC" sz="1800" i="1" dirty="0">
                <a:solidFill>
                  <a:schemeClr val="tx1"/>
                </a:solidFill>
                <a:latin typeface="+mj-lt"/>
              </a:rPr>
              <a:t>(</a:t>
            </a:r>
            <a:r>
              <a:rPr lang="es-EC" sz="1800" i="1" dirty="0" err="1">
                <a:solidFill>
                  <a:schemeClr val="tx1"/>
                </a:solidFill>
                <a:latin typeface="+mj-lt"/>
              </a:rPr>
              <a:t>Phytophthora</a:t>
            </a:r>
            <a:r>
              <a:rPr lang="es-EC" sz="18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C" sz="1800" i="1" dirty="0" err="1">
                <a:solidFill>
                  <a:schemeClr val="tx1"/>
                </a:solidFill>
                <a:latin typeface="+mj-lt"/>
              </a:rPr>
              <a:t>sp</a:t>
            </a:r>
            <a:r>
              <a:rPr lang="es-EC" sz="1800" i="1" dirty="0">
                <a:solidFill>
                  <a:schemeClr val="tx1"/>
                </a:solidFill>
                <a:latin typeface="+mj-lt"/>
              </a:rPr>
              <a:t>.)</a:t>
            </a:r>
          </a:p>
          <a:p>
            <a:pPr algn="ctr"/>
            <a:endParaRPr lang="es-EC" sz="20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Perdidas de hasta un 30%.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Humedad relativa alta y variaciones bruscas de temperatura.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Mayor diseminación en la época lluviosa.</a:t>
            </a:r>
          </a:p>
          <a:p>
            <a:r>
              <a:rPr lang="es-EC" sz="1800" dirty="0" smtClean="0">
                <a:solidFill>
                  <a:schemeClr val="tx1"/>
                </a:solidFill>
                <a:latin typeface="+mj-lt"/>
              </a:rPr>
              <a:t> </a:t>
            </a:r>
            <a:endParaRPr lang="es-EC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2" name="Picture 4" descr="Resultado de imagen para moniliasis en ca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092" y="692696"/>
            <a:ext cx="3228273" cy="300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mazorca negra en cacao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2834" y="3760786"/>
            <a:ext cx="3661172" cy="276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mazorca negra en caca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4006" y="3713466"/>
            <a:ext cx="3704505" cy="275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7" y="646012"/>
            <a:ext cx="3197675" cy="301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8048" y="692696"/>
            <a:ext cx="1036404" cy="11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8883" y="-387424"/>
            <a:ext cx="9751060" cy="1295400"/>
          </a:xfrm>
        </p:spPr>
        <p:txBody>
          <a:bodyPr/>
          <a:lstStyle/>
          <a:p>
            <a:r>
              <a:rPr lang="es-EC" dirty="0"/>
              <a:t>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95663" y="1052736"/>
            <a:ext cx="10515373" cy="532859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ES" dirty="0">
                <a:latin typeface="+mj-lt"/>
              </a:rPr>
              <a:t>El silicio es eficiente contra </a:t>
            </a:r>
            <a:r>
              <a:rPr lang="es-ES" dirty="0" err="1">
                <a:latin typeface="+mj-lt"/>
              </a:rPr>
              <a:t>Oomycetos</a:t>
            </a:r>
            <a:r>
              <a:rPr lang="es-ES" dirty="0">
                <a:latin typeface="+mj-lt"/>
              </a:rPr>
              <a:t>, entre ellos </a:t>
            </a:r>
            <a:r>
              <a:rPr lang="es-ES" dirty="0" err="1">
                <a:latin typeface="+mj-lt"/>
              </a:rPr>
              <a:t>Phytohpthora</a:t>
            </a:r>
            <a:r>
              <a:rPr lang="es-ES" dirty="0">
                <a:latin typeface="+mj-lt"/>
              </a:rPr>
              <a:t> y tiene un efecto importante como inductor de resistencia en las plantas, creando barreras mecánicas (</a:t>
            </a:r>
            <a:r>
              <a:rPr lang="es-ES" dirty="0" err="1">
                <a:latin typeface="+mj-lt"/>
              </a:rPr>
              <a:t>fitolitos</a:t>
            </a:r>
            <a:r>
              <a:rPr lang="es-ES" dirty="0">
                <a:latin typeface="+mj-lt"/>
              </a:rPr>
              <a:t>), disminuyendo las enfermedades en la planta, se cumplió la hipótesis alternativa, el silicio si ejerce un efecto sobre el manejo fitosanitario del cultivo.</a:t>
            </a:r>
            <a:endParaRPr lang="es-EC" dirty="0">
              <a:latin typeface="+mj-lt"/>
            </a:endParaRPr>
          </a:p>
          <a:p>
            <a:pPr marL="0" indent="0">
              <a:buNone/>
            </a:pPr>
            <a:endParaRPr lang="es-EC" dirty="0">
              <a:latin typeface="+mj-lt"/>
            </a:endParaRPr>
          </a:p>
          <a:p>
            <a:pPr lvl="0"/>
            <a:r>
              <a:rPr lang="es-ES" dirty="0" smtClean="0">
                <a:latin typeface="+mj-lt"/>
              </a:rPr>
              <a:t>El </a:t>
            </a:r>
            <a:r>
              <a:rPr lang="es-ES" dirty="0">
                <a:latin typeface="+mj-lt"/>
              </a:rPr>
              <a:t>T3 (1,5 L/ha de Fitosil) fue la dosis de mejores resultados en cuanto a sanidad y producción  en comparación al resto de tratamientos evaluados.</a:t>
            </a:r>
            <a:endParaRPr lang="es-EC" dirty="0">
              <a:latin typeface="+mj-lt"/>
            </a:endParaRPr>
          </a:p>
          <a:p>
            <a:pPr marL="0" indent="0">
              <a:buNone/>
            </a:pPr>
            <a:r>
              <a:rPr lang="es-ES" b="1" dirty="0">
                <a:latin typeface="+mj-lt"/>
              </a:rPr>
              <a:t> </a:t>
            </a:r>
            <a:endParaRPr lang="es-EC" dirty="0">
              <a:latin typeface="+mj-lt"/>
            </a:endParaRPr>
          </a:p>
          <a:p>
            <a:pPr lvl="0"/>
            <a:r>
              <a:rPr lang="es-ES" dirty="0" smtClean="0">
                <a:latin typeface="+mj-lt"/>
              </a:rPr>
              <a:t>La </a:t>
            </a:r>
            <a:r>
              <a:rPr lang="es-ES" dirty="0">
                <a:latin typeface="+mj-lt"/>
              </a:rPr>
              <a:t>incidencia de </a:t>
            </a:r>
            <a:r>
              <a:rPr lang="es-ES" dirty="0" err="1">
                <a:latin typeface="+mj-lt"/>
              </a:rPr>
              <a:t>cherelle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wilt</a:t>
            </a:r>
            <a:r>
              <a:rPr lang="es-ES" dirty="0">
                <a:latin typeface="+mj-lt"/>
              </a:rPr>
              <a:t> fue mucho menor en T3 (1,5 L/ha de Fitosil) al tener bajas tasas de afección, es mayor la cantidad de </a:t>
            </a:r>
            <a:r>
              <a:rPr lang="es-ES" dirty="0" err="1">
                <a:latin typeface="+mj-lt"/>
              </a:rPr>
              <a:t>chereles</a:t>
            </a:r>
            <a:r>
              <a:rPr lang="es-ES" dirty="0">
                <a:latin typeface="+mj-lt"/>
              </a:rPr>
              <a:t> que se convertirán en mazorcas durante el ciclo productivo.</a:t>
            </a:r>
            <a:endParaRPr lang="es-EC" dirty="0">
              <a:latin typeface="+mj-lt"/>
            </a:endParaRPr>
          </a:p>
          <a:p>
            <a:pPr marL="0" indent="0">
              <a:buNone/>
            </a:pPr>
            <a:r>
              <a:rPr lang="es-ES" dirty="0">
                <a:latin typeface="+mj-lt"/>
              </a:rPr>
              <a:t>   </a:t>
            </a:r>
            <a:endParaRPr lang="es-EC" dirty="0">
              <a:latin typeface="+mj-lt"/>
            </a:endParaRPr>
          </a:p>
          <a:p>
            <a:pPr lvl="0"/>
            <a:r>
              <a:rPr lang="es-ES" dirty="0" smtClean="0">
                <a:latin typeface="+mj-lt"/>
              </a:rPr>
              <a:t>Dosis </a:t>
            </a:r>
            <a:r>
              <a:rPr lang="es-ES" dirty="0">
                <a:latin typeface="+mj-lt"/>
              </a:rPr>
              <a:t>superiores a 1,5 litros por hectárea de </a:t>
            </a:r>
            <a:r>
              <a:rPr lang="es-ES" dirty="0" err="1">
                <a:latin typeface="+mj-lt"/>
              </a:rPr>
              <a:t>fitosil</a:t>
            </a:r>
            <a:r>
              <a:rPr lang="es-ES" dirty="0">
                <a:latin typeface="+mj-lt"/>
              </a:rPr>
              <a:t> reducen específicamente la incidencia de escoba de bruja en la planta.</a:t>
            </a:r>
            <a:endParaRPr lang="es-EC" dirty="0">
              <a:latin typeface="+mj-lt"/>
            </a:endParaRPr>
          </a:p>
          <a:p>
            <a:pPr algn="just"/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7868" y="-459432"/>
            <a:ext cx="9751060" cy="1295400"/>
          </a:xfrm>
        </p:spPr>
        <p:txBody>
          <a:bodyPr/>
          <a:lstStyle/>
          <a:p>
            <a:r>
              <a:rPr lang="es-EC" dirty="0"/>
              <a:t>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53852" y="1052737"/>
            <a:ext cx="10585176" cy="5472607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s-EC" dirty="0">
                <a:latin typeface="Times New Roman" pitchFamily="18" charset="0"/>
                <a:cs typeface="Times New Roman" pitchFamily="18" charset="0"/>
              </a:rPr>
              <a:t>El uso de silicio incrementó la tasa de floración del cultivo a pesar de no ser una planta acumuladora de silicio, produciéndose un mayor número de mazorcas por planta.</a:t>
            </a:r>
          </a:p>
          <a:p>
            <a:pPr lvl="0" algn="just"/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mayor dosis de silicio, el índice de mazorca (IM) es menor y el índice de semilla (IS) es mayor en comparación al resto de tratamientos, T4 (2,0 L/ha de silicio) obtuvo los mejores resultados en estas variables, el silicio influye en el peso del grano, obteniéndose un valor de 2,03 en la variable (IS) y 9,96 en (IM).</a:t>
            </a:r>
          </a:p>
          <a:p>
            <a:pPr lvl="0" algn="just"/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tratamiento con 1,5 L/ha de Fitosil tuvo la mayor producción de almendras por hectárea, con un valor de 29,83 </a:t>
            </a:r>
            <a:r>
              <a:rPr lang="es-EC" dirty="0" err="1">
                <a:latin typeface="Times New Roman" pitchFamily="18" charset="0"/>
                <a:cs typeface="Times New Roman" pitchFamily="18" charset="0"/>
              </a:rPr>
              <a:t>qq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/ha, muy superior al testigo (13,78 </a:t>
            </a:r>
            <a:r>
              <a:rPr lang="es-EC" dirty="0" err="1">
                <a:latin typeface="Times New Roman" pitchFamily="18" charset="0"/>
                <a:cs typeface="Times New Roman" pitchFamily="18" charset="0"/>
              </a:rPr>
              <a:t>qq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/ha).</a:t>
            </a:r>
          </a:p>
          <a:p>
            <a:pPr lvl="0" algn="just"/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cuanto a la relación costo-beneficio, T3 tuvo el mejor resultado, obteniendo una rentabilidad de $202,66, contrario de  T0 (0,0 L/ha de Fitosil) que fue de $33,46.  Dichos resultados corresponden a los recursos monetarios empleados en 180 plantas. </a:t>
            </a:r>
          </a:p>
        </p:txBody>
      </p:sp>
    </p:spTree>
    <p:extLst>
      <p:ext uri="{BB962C8B-B14F-4D97-AF65-F5344CB8AC3E}">
        <p14:creationId xmlns:p14="http://schemas.microsoft.com/office/powerpoint/2010/main" val="181241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39896" y="-242664"/>
            <a:ext cx="9751060" cy="1295400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9896" y="1412777"/>
            <a:ext cx="10255116" cy="4713388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incrementar el número de </a:t>
            </a:r>
            <a:r>
              <a:rPr lang="es-EC" dirty="0" err="1">
                <a:latin typeface="Times New Roman" pitchFamily="18" charset="0"/>
                <a:cs typeface="Times New Roman" pitchFamily="18" charset="0"/>
              </a:rPr>
              <a:t>chereles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 se recomienda realizar una aplicación de 1,5 L/ha de Fitosil al inicio de la floración cada 30 días desde la formación de los primeros </a:t>
            </a:r>
            <a:r>
              <a:rPr lang="es-EC" dirty="0" err="1">
                <a:latin typeface="Times New Roman" pitchFamily="18" charset="0"/>
                <a:cs typeface="Times New Roman" pitchFamily="18" charset="0"/>
              </a:rPr>
              <a:t>chereles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incrementar la producción de almendras por hectárea es recomendable realizar tres aplicaciones de Fitosil, complementando con labores culturales oportunas y un buen programa de fertilización en el cultivo.</a:t>
            </a:r>
          </a:p>
          <a:p>
            <a:pPr lvl="0" algn="just"/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obtiene mayor eficiencia al asociar Fitosil con un fungicida sistémico (</a:t>
            </a:r>
            <a:r>
              <a:rPr lang="es-EC" dirty="0" err="1">
                <a:latin typeface="Times New Roman" pitchFamily="18" charset="0"/>
                <a:cs typeface="Times New Roman" pitchFamily="18" charset="0"/>
              </a:rPr>
              <a:t>Triazol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) para disminuir la incidencia de enfermedades en el cultivo de cacao.</a:t>
            </a:r>
          </a:p>
          <a:p>
            <a:pPr lvl="0" algn="just"/>
            <a:endParaRPr lang="es-EC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s-EC" dirty="0">
                <a:latin typeface="Times New Roman" pitchFamily="18" charset="0"/>
                <a:cs typeface="Times New Roman" pitchFamily="18" charset="0"/>
              </a:rPr>
              <a:t>recomendable retirar las mazorcas enfermas de la plantación antes de la esporulación, colocándolas en fundas plásticas para evitar la propagación en el cultivo.</a:t>
            </a:r>
          </a:p>
          <a:p>
            <a:pPr algn="just"/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132"/>
            <a:ext cx="6094413" cy="5526148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372" y="423132"/>
            <a:ext cx="6454453" cy="552614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33772" y="5934670"/>
            <a:ext cx="113772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rgbClr val="00B050"/>
                </a:solidFill>
                <a:effectLst/>
                <a:latin typeface="+mj-lt"/>
              </a:rPr>
              <a:t>GRACIAS POR SU ATENCIÓN</a:t>
            </a:r>
            <a:endParaRPr lang="es-ES" sz="5400" b="1" cap="none" spc="0" dirty="0">
              <a:ln/>
              <a:solidFill>
                <a:srgbClr val="00B05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0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7868" y="103862"/>
            <a:ext cx="9556049" cy="54215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Enfermedades representativas del cultivo de cacao.</a:t>
            </a: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6289827" y="646012"/>
            <a:ext cx="5709241" cy="29231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800" b="1" dirty="0" err="1" smtClean="0">
                <a:solidFill>
                  <a:schemeClr val="tx1"/>
                </a:solidFill>
                <a:latin typeface="+mj-lt"/>
              </a:rPr>
              <a:t>Cherelle</a:t>
            </a:r>
            <a:r>
              <a:rPr lang="es-EC" sz="1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C" sz="1800" b="1" dirty="0" err="1" smtClean="0">
                <a:solidFill>
                  <a:schemeClr val="tx1"/>
                </a:solidFill>
                <a:latin typeface="+mj-lt"/>
              </a:rPr>
              <a:t>wilt</a:t>
            </a:r>
            <a:r>
              <a:rPr lang="es-EC" sz="1800" b="1" dirty="0" smtClean="0">
                <a:solidFill>
                  <a:schemeClr val="tx1"/>
                </a:solidFill>
                <a:latin typeface="+mj-lt"/>
              </a:rPr>
              <a:t>.</a:t>
            </a:r>
            <a:endParaRPr lang="es-EC" sz="2000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Desequilibrio fisiológico.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Pérdidas de un 70% en plantaciones deficiente manejo.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Estrés hídrico y deficiencia nutricional.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Variaciones bruscas de temperaturas (9°C).</a:t>
            </a:r>
          </a:p>
          <a:p>
            <a:r>
              <a:rPr lang="es-EC" sz="1800" dirty="0" smtClean="0">
                <a:solidFill>
                  <a:schemeClr val="tx1"/>
                </a:solidFill>
                <a:latin typeface="+mj-lt"/>
              </a:rPr>
              <a:t> </a:t>
            </a:r>
            <a:endParaRPr lang="es-EC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4 Flecha curvada hacia arriba"/>
          <p:cNvSpPr/>
          <p:nvPr/>
        </p:nvSpPr>
        <p:spPr>
          <a:xfrm rot="5400000">
            <a:off x="1269876" y="5805264"/>
            <a:ext cx="864096" cy="432048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5" name="3 Rectángulo"/>
          <p:cNvSpPr/>
          <p:nvPr/>
        </p:nvSpPr>
        <p:spPr>
          <a:xfrm>
            <a:off x="72008" y="3699965"/>
            <a:ext cx="6094412" cy="30414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EC" sz="1800" b="1" dirty="0"/>
              <a:t>Escoba de bruja</a:t>
            </a:r>
            <a:r>
              <a:rPr lang="es-EC" sz="1800" dirty="0"/>
              <a:t> </a:t>
            </a:r>
            <a:r>
              <a:rPr lang="es-EC" sz="1800" dirty="0" smtClean="0">
                <a:latin typeface="+mj-lt"/>
              </a:rPr>
              <a:t>(</a:t>
            </a:r>
            <a:r>
              <a:rPr lang="es-EC" sz="1800" i="1" dirty="0" err="1">
                <a:latin typeface="+mj-lt"/>
              </a:rPr>
              <a:t>Crinipellis</a:t>
            </a:r>
            <a:r>
              <a:rPr lang="es-EC" sz="1800" i="1" dirty="0">
                <a:latin typeface="+mj-lt"/>
              </a:rPr>
              <a:t> </a:t>
            </a:r>
            <a:r>
              <a:rPr lang="es-EC" sz="1800" i="1" dirty="0" smtClean="0">
                <a:latin typeface="+mj-lt"/>
              </a:rPr>
              <a:t>perniciosa</a:t>
            </a:r>
            <a:r>
              <a:rPr lang="es-EC" sz="1800" dirty="0" smtClean="0"/>
              <a:t>)</a:t>
            </a:r>
            <a:endParaRPr lang="es-EC" sz="1800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Reducir la producción hasta un 70%.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Humedad relativa alta cte. (8 a 16 horas)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La incidencia aumenta </a:t>
            </a:r>
            <a:r>
              <a:rPr lang="es-EC" sz="1800" dirty="0">
                <a:solidFill>
                  <a:schemeClr val="tx1"/>
                </a:solidFill>
                <a:latin typeface="+mj-lt"/>
              </a:rPr>
              <a:t>con el incremento de la </a:t>
            </a: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actividad </a:t>
            </a:r>
            <a:r>
              <a:rPr lang="es-EC" sz="1800" dirty="0" err="1" smtClean="0">
                <a:solidFill>
                  <a:schemeClr val="tx1"/>
                </a:solidFill>
                <a:latin typeface="+mj-lt"/>
              </a:rPr>
              <a:t>meristemática</a:t>
            </a:r>
            <a:r>
              <a:rPr lang="es-EC" sz="1800" dirty="0" smtClean="0">
                <a:solidFill>
                  <a:schemeClr val="tx1"/>
                </a:solidFill>
                <a:latin typeface="+mj-lt"/>
              </a:rPr>
              <a:t>.</a:t>
            </a:r>
            <a:endParaRPr lang="es-EC"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" y="812228"/>
            <a:ext cx="3286100" cy="271402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506" y="812228"/>
            <a:ext cx="2756914" cy="2756914"/>
          </a:xfrm>
          <a:prstGeom prst="rect">
            <a:avLst/>
          </a:prstGeom>
        </p:spPr>
      </p:pic>
      <p:pic>
        <p:nvPicPr>
          <p:cNvPr id="3080" name="Picture 8" descr="Resultado de imagen para escoba de bruja en ca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147" y="3717013"/>
            <a:ext cx="2314561" cy="304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n relacionad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8072" y="3680064"/>
            <a:ext cx="2568948" cy="308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8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Resultado de imagen para silicio en paredes celulare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56" y="3284984"/>
            <a:ext cx="5483051" cy="353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Flecha abajo"/>
          <p:cNvSpPr/>
          <p:nvPr/>
        </p:nvSpPr>
        <p:spPr>
          <a:xfrm>
            <a:off x="4438228" y="3789040"/>
            <a:ext cx="288032" cy="288032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6096000" y="1268760"/>
            <a:ext cx="60928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2000" dirty="0">
                <a:latin typeface="+mj-lt"/>
              </a:rPr>
              <a:t>Mejora la tolerancia a sequias y retrasa la defoliación prematura de </a:t>
            </a:r>
            <a:r>
              <a:rPr lang="es-EC" sz="2000" dirty="0" smtClean="0">
                <a:latin typeface="+mj-lt"/>
              </a:rPr>
              <a:t>cultivos </a:t>
            </a:r>
            <a:r>
              <a:rPr lang="es-EC" sz="2000" dirty="0">
                <a:latin typeface="+mj-lt"/>
              </a:rPr>
              <a:t>que no se riegan, </a:t>
            </a:r>
            <a:r>
              <a:rPr lang="es-EC" sz="2000" dirty="0" smtClean="0">
                <a:latin typeface="+mj-lt"/>
              </a:rPr>
              <a:t>ayuda </a:t>
            </a:r>
            <a:r>
              <a:rPr lang="es-EC" sz="2000" dirty="0">
                <a:latin typeface="+mj-lt"/>
              </a:rPr>
              <a:t>en la resistencia a toxicidad por micronutrientes y otros metales </a:t>
            </a:r>
            <a:r>
              <a:rPr lang="es-EC" sz="2000" dirty="0" smtClean="0">
                <a:latin typeface="+mj-lt"/>
              </a:rPr>
              <a:t>(Al, Cu, Zn, Fe, Mn).</a:t>
            </a:r>
            <a:endParaRPr lang="es-EC" sz="2000" dirty="0">
              <a:latin typeface="+mj-lt"/>
            </a:endParaRPr>
          </a:p>
        </p:txBody>
      </p:sp>
      <p:pic>
        <p:nvPicPr>
          <p:cNvPr id="15" name="Picture 4" descr="Resultado de imagen para silicio en hoja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396" y="3212976"/>
            <a:ext cx="5333999" cy="35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05780" y="1293438"/>
            <a:ext cx="54726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200" dirty="0">
                <a:latin typeface="+mj-lt"/>
              </a:rPr>
              <a:t>El silicio soluble (silicato de potasio) aplicado al suelo, consiguió un efecto inhibitorio del 100% sobre el crecimiento </a:t>
            </a:r>
            <a:r>
              <a:rPr lang="es-EC" sz="2200" dirty="0" err="1">
                <a:latin typeface="+mj-lt"/>
              </a:rPr>
              <a:t>micelial</a:t>
            </a:r>
            <a:r>
              <a:rPr lang="es-EC" sz="2200" dirty="0">
                <a:latin typeface="+mj-lt"/>
              </a:rPr>
              <a:t>, en el manejo de </a:t>
            </a:r>
            <a:r>
              <a:rPr lang="es-EC" sz="2200" i="1" dirty="0" err="1">
                <a:latin typeface="+mj-lt"/>
              </a:rPr>
              <a:t>Phytoptora</a:t>
            </a:r>
            <a:r>
              <a:rPr lang="es-EC" sz="2200" i="1" dirty="0">
                <a:latin typeface="+mj-lt"/>
              </a:rPr>
              <a:t> </a:t>
            </a:r>
            <a:r>
              <a:rPr lang="es-EC" sz="2200" i="1" dirty="0" err="1" smtClean="0">
                <a:latin typeface="+mj-lt"/>
              </a:rPr>
              <a:t>cinnamomi</a:t>
            </a:r>
            <a:r>
              <a:rPr lang="es-EC" sz="2200" i="1" dirty="0" smtClean="0">
                <a:latin typeface="+mj-lt"/>
              </a:rPr>
              <a:t>.</a:t>
            </a:r>
            <a:endParaRPr lang="es-EC" sz="2200" dirty="0">
              <a:latin typeface="+mj-lt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358108" y="406405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3600" b="1" dirty="0">
                <a:latin typeface="+mj-lt"/>
              </a:rPr>
              <a:t>El </a:t>
            </a:r>
            <a:r>
              <a:rPr lang="es-EC" sz="3600" b="1" dirty="0" smtClean="0">
                <a:latin typeface="+mj-lt"/>
              </a:rPr>
              <a:t>silicio en la Agricultura</a:t>
            </a:r>
            <a:endParaRPr lang="es-EC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56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13892" y="-99392"/>
            <a:ext cx="7467600" cy="1143000"/>
          </a:xfrm>
        </p:spPr>
        <p:txBody>
          <a:bodyPr/>
          <a:lstStyle/>
          <a:p>
            <a:r>
              <a:rPr lang="es-EC" dirty="0" smtClean="0"/>
              <a:t>METODOLOGÍA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492" y="1362746"/>
            <a:ext cx="3178696" cy="4785395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s-EC" sz="1600" b="1" u="sng" dirty="0">
                <a:latin typeface="+mj-lt"/>
              </a:rPr>
              <a:t>Ubicación política:</a:t>
            </a:r>
          </a:p>
          <a:p>
            <a:pPr marL="36576" indent="0">
              <a:buNone/>
            </a:pPr>
            <a:r>
              <a:rPr lang="es-EC" sz="1600" dirty="0">
                <a:latin typeface="+mj-lt"/>
              </a:rPr>
              <a:t>Provincia: Santo Domingo de los </a:t>
            </a:r>
            <a:r>
              <a:rPr lang="es-EC" sz="1600" dirty="0" err="1">
                <a:latin typeface="+mj-lt"/>
              </a:rPr>
              <a:t>Tsáchilas</a:t>
            </a:r>
            <a:r>
              <a:rPr lang="es-EC" sz="1600" dirty="0">
                <a:latin typeface="+mj-lt"/>
              </a:rPr>
              <a:t> </a:t>
            </a:r>
          </a:p>
          <a:p>
            <a:pPr marL="36576" indent="0">
              <a:buNone/>
            </a:pPr>
            <a:r>
              <a:rPr lang="es-EC" sz="1600" dirty="0">
                <a:latin typeface="+mj-lt"/>
              </a:rPr>
              <a:t>Cantón: Santo Domingo </a:t>
            </a:r>
          </a:p>
          <a:p>
            <a:pPr marL="36576" indent="0">
              <a:buNone/>
            </a:pPr>
            <a:r>
              <a:rPr lang="es-EC" sz="1600" dirty="0">
                <a:latin typeface="+mj-lt"/>
              </a:rPr>
              <a:t>Parroquia: Luz de América</a:t>
            </a:r>
          </a:p>
          <a:p>
            <a:pPr marL="36576" indent="0">
              <a:buNone/>
            </a:pPr>
            <a:r>
              <a:rPr lang="es-EC" sz="1600" dirty="0">
                <a:latin typeface="+mj-lt"/>
              </a:rPr>
              <a:t>Sector: San Andrés 2</a:t>
            </a:r>
          </a:p>
          <a:p>
            <a:pPr marL="36576" indent="0">
              <a:buNone/>
            </a:pPr>
            <a:endParaRPr lang="es-EC" sz="1600" dirty="0">
              <a:latin typeface="+mj-lt"/>
            </a:endParaRPr>
          </a:p>
          <a:p>
            <a:pPr marL="36576" indent="0">
              <a:buNone/>
            </a:pPr>
            <a:r>
              <a:rPr lang="es-EC" sz="1600" b="1" u="sng" dirty="0">
                <a:latin typeface="+mj-lt"/>
              </a:rPr>
              <a:t>Ubicación geográfica:</a:t>
            </a:r>
          </a:p>
          <a:p>
            <a:pPr marL="36576" indent="0">
              <a:buNone/>
            </a:pPr>
            <a:r>
              <a:rPr lang="es-EC" sz="1600" dirty="0">
                <a:latin typeface="+mj-lt"/>
              </a:rPr>
              <a:t>Coordenadas: UTM de la parcela </a:t>
            </a:r>
          </a:p>
          <a:p>
            <a:pPr marL="36576" indent="0">
              <a:buNone/>
            </a:pPr>
            <a:r>
              <a:rPr lang="es-EC" sz="1600" dirty="0">
                <a:latin typeface="+mj-lt"/>
              </a:rPr>
              <a:t>Norte: 9959169</a:t>
            </a:r>
          </a:p>
          <a:p>
            <a:pPr marL="36576" indent="0">
              <a:buNone/>
            </a:pPr>
            <a:r>
              <a:rPr lang="es-EC" sz="1600" dirty="0">
                <a:latin typeface="+mj-lt"/>
              </a:rPr>
              <a:t>Este: 692480</a:t>
            </a:r>
          </a:p>
          <a:p>
            <a:pPr marL="36576" indent="0">
              <a:buNone/>
            </a:pPr>
            <a:r>
              <a:rPr lang="es-EC" sz="1600" dirty="0">
                <a:latin typeface="+mj-lt"/>
              </a:rPr>
              <a:t>Elevación: 344 </a:t>
            </a:r>
            <a:r>
              <a:rPr lang="es-EC" sz="1600" dirty="0" err="1">
                <a:latin typeface="+mj-lt"/>
              </a:rPr>
              <a:t>m.s.n.m</a:t>
            </a:r>
            <a:endParaRPr lang="es-EC" sz="1600" dirty="0">
              <a:latin typeface="+mj-lt"/>
            </a:endParaRPr>
          </a:p>
          <a:p>
            <a:pPr marL="36576" indent="0">
              <a:buNone/>
            </a:pPr>
            <a:endParaRPr lang="es-EC" sz="1600" dirty="0">
              <a:latin typeface="+mj-lt"/>
            </a:endParaRPr>
          </a:p>
          <a:p>
            <a:pPr marL="36576" indent="0">
              <a:buNone/>
            </a:pPr>
            <a:endParaRPr lang="es-EC" sz="1600" dirty="0"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106043" y="4581128"/>
            <a:ext cx="6092825" cy="18947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" indent="0">
              <a:lnSpc>
                <a:spcPct val="150000"/>
              </a:lnSpc>
              <a:buNone/>
            </a:pPr>
            <a:r>
              <a:rPr lang="es-EC" sz="1600" b="1" u="sng" dirty="0">
                <a:latin typeface="+mj-lt"/>
              </a:rPr>
              <a:t>Ubicación ecológica: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es-EC" sz="1600" dirty="0">
                <a:latin typeface="+mj-lt"/>
              </a:rPr>
              <a:t>Zona de vida: </a:t>
            </a:r>
            <a:r>
              <a:rPr lang="es-EC" sz="1600" dirty="0" err="1">
                <a:latin typeface="+mj-lt"/>
              </a:rPr>
              <a:t>dhT</a:t>
            </a:r>
            <a:r>
              <a:rPr lang="es-EC" sz="1600" dirty="0">
                <a:latin typeface="+mj-lt"/>
              </a:rPr>
              <a:t> Bosque Húmedo Tropical 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es-EC" sz="1600" dirty="0">
                <a:latin typeface="+mj-lt"/>
              </a:rPr>
              <a:t>Altitud: 344 m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es-EC" sz="1600" dirty="0">
                <a:latin typeface="+mj-lt"/>
              </a:rPr>
              <a:t>Temperatura: 24,1 </a:t>
            </a:r>
            <a:r>
              <a:rPr lang="es-EC" sz="1600" dirty="0" err="1">
                <a:latin typeface="+mj-lt"/>
              </a:rPr>
              <a:t>ºC</a:t>
            </a:r>
            <a:r>
              <a:rPr lang="es-EC" sz="1600" dirty="0">
                <a:latin typeface="+mj-lt"/>
              </a:rPr>
              <a:t>.</a:t>
            </a:r>
          </a:p>
          <a:p>
            <a:pPr marL="36576" indent="0">
              <a:lnSpc>
                <a:spcPct val="150000"/>
              </a:lnSpc>
              <a:buNone/>
            </a:pPr>
            <a:r>
              <a:rPr lang="es-EC" sz="1600" dirty="0">
                <a:latin typeface="+mj-lt"/>
              </a:rPr>
              <a:t>Precipitación: 3 213 mm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139" y="176783"/>
            <a:ext cx="6227921" cy="4404345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9118748" y="836712"/>
            <a:ext cx="216024" cy="2068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Elipse 12"/>
          <p:cNvSpPr/>
          <p:nvPr/>
        </p:nvSpPr>
        <p:spPr>
          <a:xfrm>
            <a:off x="11016343" y="4085456"/>
            <a:ext cx="118629" cy="1236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704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612" y="-171400"/>
            <a:ext cx="7467600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Métodos</a:t>
            </a:r>
            <a:endParaRPr lang="es-EC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053852" y="952128"/>
            <a:ext cx="4594243" cy="4781128"/>
          </a:xfrm>
        </p:spPr>
        <p:txBody>
          <a:bodyPr>
            <a:noAutofit/>
          </a:bodyPr>
          <a:lstStyle/>
          <a:p>
            <a:pPr algn="just"/>
            <a:r>
              <a:rPr lang="es-EC" sz="1800" dirty="0">
                <a:solidFill>
                  <a:srgbClr val="00B050"/>
                </a:solidFill>
                <a:latin typeface="+mj-lt"/>
              </a:rPr>
              <a:t>Factor de estudio: </a:t>
            </a:r>
            <a:r>
              <a:rPr lang="es-EC" sz="1800" dirty="0">
                <a:latin typeface="+mj-lt"/>
              </a:rPr>
              <a:t>el fertilizante foliar </a:t>
            </a:r>
            <a:r>
              <a:rPr lang="es-EC" sz="1800" dirty="0" err="1">
                <a:latin typeface="+mj-lt"/>
              </a:rPr>
              <a:t>Fitosil</a:t>
            </a:r>
            <a:r>
              <a:rPr lang="es-EC" sz="1800" dirty="0">
                <a:latin typeface="+mj-lt"/>
              </a:rPr>
              <a:t>, aplicado en 4 niveles cuantitativos sobre una plantación de cacao ramilla CCN-51 de 5 años de edad.</a:t>
            </a:r>
          </a:p>
          <a:p>
            <a:pPr algn="just"/>
            <a:endParaRPr lang="es-EC" sz="1800" dirty="0">
              <a:latin typeface="+mj-lt"/>
            </a:endParaRPr>
          </a:p>
          <a:p>
            <a:pPr algn="just"/>
            <a:endParaRPr lang="es-EC" sz="1800" dirty="0">
              <a:latin typeface="+mj-lt"/>
            </a:endParaRPr>
          </a:p>
          <a:p>
            <a:pPr algn="just"/>
            <a:endParaRPr lang="es-EC" sz="1800" dirty="0">
              <a:latin typeface="+mj-lt"/>
            </a:endParaRPr>
          </a:p>
          <a:p>
            <a:pPr algn="just"/>
            <a:endParaRPr lang="es-EC" sz="1800" dirty="0">
              <a:latin typeface="+mj-lt"/>
            </a:endParaRPr>
          </a:p>
          <a:p>
            <a:pPr algn="just"/>
            <a:endParaRPr lang="es-EC" sz="1800" dirty="0">
              <a:latin typeface="+mj-lt"/>
            </a:endParaRPr>
          </a:p>
          <a:p>
            <a:pPr algn="just"/>
            <a:endParaRPr lang="es-EC" sz="1800" dirty="0">
              <a:latin typeface="+mj-lt"/>
            </a:endParaRPr>
          </a:p>
          <a:p>
            <a:pPr algn="just"/>
            <a:endParaRPr lang="es-EC" sz="1800" dirty="0" smtClean="0">
              <a:solidFill>
                <a:srgbClr val="00B050"/>
              </a:solidFill>
              <a:latin typeface="+mj-lt"/>
            </a:endParaRPr>
          </a:p>
          <a:p>
            <a:pPr algn="just"/>
            <a:endParaRPr lang="es-EC" sz="1800" dirty="0">
              <a:solidFill>
                <a:srgbClr val="00B050"/>
              </a:solidFill>
              <a:latin typeface="+mj-lt"/>
            </a:endParaRPr>
          </a:p>
          <a:p>
            <a:endParaRPr lang="es-EC" sz="1800" dirty="0">
              <a:latin typeface="+mj-lt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s-EC" dirty="0" smtClean="0"/>
          </a:p>
          <a:p>
            <a:endParaRPr lang="es-EC" dirty="0"/>
          </a:p>
        </p:txBody>
      </p:sp>
      <p:sp>
        <p:nvSpPr>
          <p:cNvPr id="9" name="3 Marcador de contenido"/>
          <p:cNvSpPr txBox="1">
            <a:spLocks/>
          </p:cNvSpPr>
          <p:nvPr/>
        </p:nvSpPr>
        <p:spPr>
          <a:xfrm>
            <a:off x="7534572" y="258168"/>
            <a:ext cx="3204893" cy="5069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just">
              <a:buNone/>
            </a:pPr>
            <a:endParaRPr lang="es-EC" sz="1600" dirty="0"/>
          </a:p>
          <a:p>
            <a:pPr marL="36576" indent="0" algn="just">
              <a:buNone/>
            </a:pPr>
            <a:endParaRPr lang="es-EC" sz="1600" dirty="0"/>
          </a:p>
          <a:p>
            <a:pPr algn="just"/>
            <a:r>
              <a:rPr lang="es-EC" sz="1600" dirty="0">
                <a:solidFill>
                  <a:srgbClr val="00B050"/>
                </a:solidFill>
                <a:latin typeface="+mj-lt"/>
              </a:rPr>
              <a:t>Análisis funcional:</a:t>
            </a:r>
            <a:r>
              <a:rPr lang="es-EC" sz="1600" dirty="0">
                <a:latin typeface="+mj-lt"/>
              </a:rPr>
              <a:t> Duncan a 0,05% de nivel de significancia.</a:t>
            </a:r>
          </a:p>
          <a:p>
            <a:pPr algn="just"/>
            <a:endParaRPr lang="es-EC" sz="1600" dirty="0"/>
          </a:p>
          <a:p>
            <a:endParaRPr lang="es-EC" sz="16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5754" y="2575545"/>
            <a:ext cx="3542915" cy="386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542158" y="1864294"/>
            <a:ext cx="339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rgbClr val="00B050"/>
                </a:solidFill>
                <a:latin typeface="+mj-lt"/>
              </a:rPr>
              <a:t>Croquis del ensayo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58" y="4581128"/>
            <a:ext cx="4274073" cy="22756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48" y="2059742"/>
            <a:ext cx="6168828" cy="252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90156" y="-511891"/>
            <a:ext cx="9751060" cy="1295400"/>
          </a:xfrm>
        </p:spPr>
        <p:txBody>
          <a:bodyPr/>
          <a:lstStyle/>
          <a:p>
            <a:r>
              <a:rPr lang="es-EC" b="1" dirty="0" smtClean="0"/>
              <a:t>Variables a medir</a:t>
            </a:r>
            <a:endParaRPr lang="es-EC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30850" y="3825552"/>
            <a:ext cx="4875530" cy="4572000"/>
          </a:xfrm>
        </p:spPr>
        <p:txBody>
          <a:bodyPr>
            <a:normAutofit/>
          </a:bodyPr>
          <a:lstStyle/>
          <a:p>
            <a:r>
              <a:rPr lang="es-EC" sz="2000" dirty="0" err="1" smtClean="0">
                <a:latin typeface="+mj-lt"/>
              </a:rPr>
              <a:t>Chereles</a:t>
            </a:r>
            <a:r>
              <a:rPr lang="es-EC" sz="2000" dirty="0" smtClean="0">
                <a:latin typeface="+mj-lt"/>
              </a:rPr>
              <a:t> sanos</a:t>
            </a:r>
            <a:endParaRPr lang="es-EC" sz="2000" dirty="0"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34572" y="2431922"/>
            <a:ext cx="576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>
                <a:solidFill>
                  <a:schemeClr val="bg1"/>
                </a:solidFill>
              </a:rPr>
              <a:t>Incidencia de moniliasis (%)</a:t>
            </a:r>
          </a:p>
          <a:p>
            <a:pPr algn="ctr"/>
            <a:r>
              <a:rPr lang="es-EC" sz="1200">
                <a:solidFill>
                  <a:schemeClr val="bg1"/>
                </a:solidFill>
              </a:rPr>
              <a:t>Incidencia de mazorca negra (%)</a:t>
            </a:r>
          </a:p>
          <a:p>
            <a:pPr algn="ctr"/>
            <a:r>
              <a:rPr lang="es-EC" sz="1200">
                <a:solidFill>
                  <a:schemeClr val="bg1"/>
                </a:solidFill>
              </a:rPr>
              <a:t>Incidencia de cherelle wilt (%)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34572" y="264794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T4R1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9190756" y="243192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_/_/_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190756" y="264794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0000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8758708" y="300798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758708" y="322401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8830716" y="3440034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830716" y="365605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8830716" y="387208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53852" y="652626"/>
            <a:ext cx="2145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+mj-lt"/>
              </a:rPr>
              <a:t>Mazorcas sanas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321463" y="703389"/>
            <a:ext cx="6092825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+mj-lt"/>
              </a:rPr>
              <a:t>Incidencia de </a:t>
            </a:r>
            <a:r>
              <a:rPr lang="es-EC" sz="2000" dirty="0" err="1">
                <a:latin typeface="+mj-lt"/>
              </a:rPr>
              <a:t>moniliasis</a:t>
            </a:r>
            <a:r>
              <a:rPr lang="es-EC" sz="2000" dirty="0">
                <a:latin typeface="+mj-lt"/>
              </a:rPr>
              <a:t> </a:t>
            </a:r>
            <a:r>
              <a:rPr lang="es-EC" sz="2000" dirty="0" smtClean="0">
                <a:latin typeface="+mj-lt"/>
              </a:rPr>
              <a:t>(%)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 smtClean="0">
              <a:latin typeface="+mj-lt"/>
            </a:endParaRPr>
          </a:p>
          <a:p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+mj-lt"/>
              </a:rPr>
              <a:t>Incidencia de mazorca negra </a:t>
            </a:r>
            <a:r>
              <a:rPr lang="es-EC" sz="2000" dirty="0" smtClean="0">
                <a:latin typeface="+mj-lt"/>
              </a:rPr>
              <a:t>(%)</a:t>
            </a:r>
            <a:endParaRPr lang="es-EC" sz="2000" dirty="0">
              <a:latin typeface="+mj-lt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2" y="1001585"/>
            <a:ext cx="3620596" cy="271544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087" y="1110902"/>
            <a:ext cx="1872608" cy="249681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682" y="1110902"/>
            <a:ext cx="1850336" cy="249681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713" y="4149080"/>
            <a:ext cx="3193323" cy="2627939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744" y="4173957"/>
            <a:ext cx="3372820" cy="248639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3" y="4304725"/>
            <a:ext cx="3686343" cy="2220619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2" y="1141890"/>
            <a:ext cx="3802515" cy="2465823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8385452" y="724634"/>
            <a:ext cx="3685624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+mj-lt"/>
              </a:rPr>
              <a:t>Incidencia de </a:t>
            </a:r>
            <a:r>
              <a:rPr lang="es-EC" sz="2000" dirty="0" err="1">
                <a:latin typeface="+mj-lt"/>
              </a:rPr>
              <a:t>cherelle</a:t>
            </a:r>
            <a:r>
              <a:rPr lang="es-EC" sz="2000" dirty="0">
                <a:latin typeface="+mj-lt"/>
              </a:rPr>
              <a:t> </a:t>
            </a:r>
            <a:r>
              <a:rPr lang="es-EC" sz="2000" dirty="0" err="1">
                <a:latin typeface="+mj-lt"/>
              </a:rPr>
              <a:t>wilt</a:t>
            </a:r>
            <a:r>
              <a:rPr lang="es-EC" sz="2000" dirty="0">
                <a:latin typeface="+mj-lt"/>
              </a:rPr>
              <a:t> </a:t>
            </a:r>
            <a:r>
              <a:rPr lang="es-EC" sz="2000" dirty="0" smtClean="0">
                <a:latin typeface="+mj-lt"/>
              </a:rPr>
              <a:t>(%)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+mj-lt"/>
              </a:rPr>
              <a:t>Incidencia de escoba de bruja</a:t>
            </a:r>
            <a:endParaRPr lang="es-EC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317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90156" y="-511891"/>
            <a:ext cx="9751060" cy="1295400"/>
          </a:xfrm>
        </p:spPr>
        <p:txBody>
          <a:bodyPr/>
          <a:lstStyle/>
          <a:p>
            <a:r>
              <a:rPr lang="es-EC" b="1" dirty="0" smtClean="0"/>
              <a:t>Variables a medir</a:t>
            </a:r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534572" y="2431922"/>
            <a:ext cx="5760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>
                <a:solidFill>
                  <a:schemeClr val="bg1"/>
                </a:solidFill>
              </a:rPr>
              <a:t>Incidencia de moniliasis (%)</a:t>
            </a:r>
          </a:p>
          <a:p>
            <a:pPr algn="ctr"/>
            <a:r>
              <a:rPr lang="es-EC" sz="1200">
                <a:solidFill>
                  <a:schemeClr val="bg1"/>
                </a:solidFill>
              </a:rPr>
              <a:t>Incidencia de mazorca negra (%)</a:t>
            </a:r>
          </a:p>
          <a:p>
            <a:pPr algn="ctr"/>
            <a:r>
              <a:rPr lang="es-EC" sz="1200">
                <a:solidFill>
                  <a:schemeClr val="bg1"/>
                </a:solidFill>
              </a:rPr>
              <a:t>Incidencia de cherelle wilt (%)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34572" y="264794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T4R1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9190756" y="243192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_/_/_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190756" y="264794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0000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8758708" y="300798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758708" y="322401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8830716" y="3440034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830716" y="365605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8830716" y="387208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053853" y="652626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+mj-lt"/>
              </a:rPr>
              <a:t>Producción de Almendras</a:t>
            </a:r>
            <a:endParaRPr lang="es-EC" sz="2000" dirty="0">
              <a:latin typeface="+mj-lt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538091" y="703389"/>
            <a:ext cx="609282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+mj-lt"/>
              </a:rPr>
              <a:t>Índice de semilla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 smtClean="0">
              <a:latin typeface="+mj-lt"/>
            </a:endParaRPr>
          </a:p>
          <a:p>
            <a:endParaRPr lang="es-EC" sz="2000" dirty="0">
              <a:latin typeface="+mj-lt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321" y="1445237"/>
            <a:ext cx="2219562" cy="2959416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2204" y="1480029"/>
            <a:ext cx="3185508" cy="4220645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8182644" y="724634"/>
            <a:ext cx="240803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 smtClean="0">
                <a:latin typeface="+mj-lt"/>
              </a:rPr>
              <a:t>Índice de mazorca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C" sz="2000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1536764"/>
            <a:ext cx="3697247" cy="412448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588" y="4509120"/>
            <a:ext cx="2266487" cy="212769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836" y="4509120"/>
            <a:ext cx="2170032" cy="21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3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cina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Tiempos nuevo romano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745_TF02787942.potx" id="{A91EF631-4122-4EBA-8019-60FC57DF5C6B}" vid="{1917DBFF-73CC-407A-A7A2-17BBCF700EC6}"/>
    </a:ext>
  </a:extLst>
</a:theme>
</file>

<file path=ppt/theme/theme2.xml><?xml version="1.0" encoding="utf-8"?>
<a:theme xmlns:a="http://schemas.openxmlformats.org/drawingml/2006/main" name="Tema de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schemas.microsoft.com/office/2006/documentManagement/types"/>
    <ds:schemaRef ds:uri="a4f35948-e619-41b3-aa29-22878b09cfd2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40262f94-9f35-4ac3-9a90-690165a166b7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13938</TotalTime>
  <Words>2734</Words>
  <Application>Microsoft Office PowerPoint</Application>
  <PresentationFormat>Personalizado</PresentationFormat>
  <Paragraphs>854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Calibri</vt:lpstr>
      <vt:lpstr>Constantia</vt:lpstr>
      <vt:lpstr>Times New Roman</vt:lpstr>
      <vt:lpstr>Wingdings 2</vt:lpstr>
      <vt:lpstr>Cocina 16x9</vt:lpstr>
      <vt:lpstr>Presentación de PowerPoint</vt:lpstr>
      <vt:lpstr>INTRODUCCIÓN</vt:lpstr>
      <vt:lpstr>Enfermedades representativas del cultivo de cacao.</vt:lpstr>
      <vt:lpstr>Enfermedades representativas del cultivo de cacao.</vt:lpstr>
      <vt:lpstr>Presentación de PowerPoint</vt:lpstr>
      <vt:lpstr>METODOLOGÍA</vt:lpstr>
      <vt:lpstr>Métodos</vt:lpstr>
      <vt:lpstr>Variables a medir</vt:lpstr>
      <vt:lpstr>Variables a medir</vt:lpstr>
      <vt:lpstr>Métodos específicos de manejo del experimento </vt:lpstr>
      <vt:lpstr>RESULTADOS</vt:lpstr>
      <vt:lpstr>Porcentaje de Mazorcas Sanas</vt:lpstr>
      <vt:lpstr>Presentación de PowerPoint</vt:lpstr>
      <vt:lpstr>Porcentaje de Chereles sanos</vt:lpstr>
      <vt:lpstr>Presentación de PowerPoint</vt:lpstr>
      <vt:lpstr>Incidencia de mazorcas con moniliasis</vt:lpstr>
      <vt:lpstr>Presentación de PowerPoint</vt:lpstr>
      <vt:lpstr>Incidencia de mazorca negra.</vt:lpstr>
      <vt:lpstr>Presentación de PowerPoint</vt:lpstr>
      <vt:lpstr>Incidencia de cherelle wilt</vt:lpstr>
      <vt:lpstr>Presentación de PowerPoint</vt:lpstr>
      <vt:lpstr>Incidencia de escoba de bruja</vt:lpstr>
      <vt:lpstr>Presentación de PowerPoint</vt:lpstr>
      <vt:lpstr>Presentación de PowerPoint</vt:lpstr>
      <vt:lpstr>Producción de Almendras de cacao</vt:lpstr>
      <vt:lpstr>Presentación de PowerPoint</vt:lpstr>
      <vt:lpstr>Presentación de PowerPoint</vt:lpstr>
      <vt:lpstr>Presentación de PowerPoint</vt:lpstr>
      <vt:lpstr>RELACIÓN COSTO-BENEFICIO.</vt:lpstr>
      <vt:lpstr>CONCLUSIONES</vt:lpstr>
      <vt:lpstr>CONCLUSIONES</vt:lpstr>
      <vt:lpstr>RECOMENDACIONES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del título</dc:title>
  <dc:creator>Paul Castillo</dc:creator>
  <cp:lastModifiedBy>Paul Castillo</cp:lastModifiedBy>
  <cp:revision>65</cp:revision>
  <dcterms:created xsi:type="dcterms:W3CDTF">2018-02-12T21:26:40Z</dcterms:created>
  <dcterms:modified xsi:type="dcterms:W3CDTF">2018-03-06T05:56:55Z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