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7" r:id="rId1"/>
    <p:sldMasterId id="2147483679" r:id="rId2"/>
  </p:sldMasterIdLst>
  <p:notesMasterIdLst>
    <p:notesMasterId r:id="rId26"/>
  </p:notesMasterIdLst>
  <p:handoutMasterIdLst>
    <p:handoutMasterId r:id="rId27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1B4"/>
    <a:srgbClr val="005360"/>
    <a:srgbClr val="00FFCC"/>
    <a:srgbClr val="F13F90"/>
    <a:srgbClr val="5EB2AB"/>
    <a:srgbClr val="A0E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8" autoAdjust="0"/>
    <p:restoredTop sz="96821" autoAdjust="0"/>
  </p:normalViewPr>
  <p:slideViewPr>
    <p:cSldViewPr snapToGrid="0" snapToObjects="1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5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15D1C1-D1B6-4D0B-B2B7-E91F5C004651}" type="doc">
      <dgm:prSet loTypeId="urn:microsoft.com/office/officeart/2005/8/layout/arrow4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354A8F6E-A16D-49BB-9A9D-90CA52DFADAD}">
      <dgm:prSet phldrT="[Texto]" custT="1"/>
      <dgm:spPr/>
      <dgm:t>
        <a:bodyPr/>
        <a:lstStyle/>
        <a:p>
          <a:pPr algn="just"/>
          <a:r>
            <a:rPr lang="es-EC" sz="3300" dirty="0" smtClean="0"/>
            <a:t>🌠 </a:t>
          </a:r>
          <a:r>
            <a:rPr lang="es-EC" sz="2000" dirty="0" smtClean="0"/>
            <a:t>Evaluar tres fórmulas alimenticias en las etapas de desarrollo y engorde en cerdos de la raza </a:t>
          </a:r>
          <a:r>
            <a:rPr lang="es-EC" sz="2000" dirty="0" err="1" smtClean="0"/>
            <a:t>Landrace</a:t>
          </a:r>
          <a:r>
            <a:rPr lang="es-EC" sz="2000" dirty="0" smtClean="0"/>
            <a:t> Belga, en la Parroquia Puerto Limón.</a:t>
          </a:r>
          <a:endParaRPr lang="es-EC" sz="2000" dirty="0"/>
        </a:p>
      </dgm:t>
    </dgm:pt>
    <dgm:pt modelId="{D26A41AA-0587-44CF-BE2A-95952884432A}" type="parTrans" cxnId="{1E262284-C460-4B70-9BF7-E8209FB93954}">
      <dgm:prSet/>
      <dgm:spPr/>
      <dgm:t>
        <a:bodyPr/>
        <a:lstStyle/>
        <a:p>
          <a:endParaRPr lang="es-EC"/>
        </a:p>
      </dgm:t>
    </dgm:pt>
    <dgm:pt modelId="{3CAD3DC5-8EEE-4038-96A2-C069C5C0E997}" type="sibTrans" cxnId="{1E262284-C460-4B70-9BF7-E8209FB93954}">
      <dgm:prSet/>
      <dgm:spPr/>
      <dgm:t>
        <a:bodyPr/>
        <a:lstStyle/>
        <a:p>
          <a:endParaRPr lang="es-EC"/>
        </a:p>
      </dgm:t>
    </dgm:pt>
    <dgm:pt modelId="{26C10939-0A6B-42C3-985A-8CA0935C02CD}">
      <dgm:prSet phldrT="[Texto]"/>
      <dgm:spPr/>
      <dgm:t>
        <a:bodyPr/>
        <a:lstStyle/>
        <a:p>
          <a:pPr algn="just"/>
          <a:r>
            <a:rPr lang="es-EC" dirty="0" smtClean="0"/>
            <a:t>🌠 Evaluar el efecto de dos fórmulas alimenticias comerciales y una realizada artesanalmente, en el desarrollo y engorde de cerdos.</a:t>
          </a:r>
        </a:p>
        <a:p>
          <a:pPr algn="just"/>
          <a:r>
            <a:rPr lang="es-EC" dirty="0" smtClean="0"/>
            <a:t>🌠 Comparar el comportamiento zootécnico de los cerdos alimentados con diferentes fórmulas alimenticias.</a:t>
          </a:r>
        </a:p>
        <a:p>
          <a:pPr algn="just"/>
          <a:r>
            <a:rPr lang="es-EC" dirty="0" smtClean="0"/>
            <a:t>🌠 Determinar cuál de las formulas alimenticias es la más conveniente para la crianza de cerdos, de acuerdo al análisis costo-beneficio.</a:t>
          </a:r>
          <a:endParaRPr lang="es-EC" dirty="0"/>
        </a:p>
      </dgm:t>
    </dgm:pt>
    <dgm:pt modelId="{049BFFFE-6525-4CED-AC21-6ACADA18C9FA}" type="parTrans" cxnId="{94581BD5-F348-4603-AFF4-A53E0EA51B8B}">
      <dgm:prSet/>
      <dgm:spPr/>
      <dgm:t>
        <a:bodyPr/>
        <a:lstStyle/>
        <a:p>
          <a:endParaRPr lang="es-EC"/>
        </a:p>
      </dgm:t>
    </dgm:pt>
    <dgm:pt modelId="{757D053F-2952-446F-9413-2B522186CD57}" type="sibTrans" cxnId="{94581BD5-F348-4603-AFF4-A53E0EA51B8B}">
      <dgm:prSet/>
      <dgm:spPr/>
      <dgm:t>
        <a:bodyPr/>
        <a:lstStyle/>
        <a:p>
          <a:endParaRPr lang="es-EC"/>
        </a:p>
      </dgm:t>
    </dgm:pt>
    <dgm:pt modelId="{00B6D2C2-0562-4EDD-BA75-235622F51664}" type="pres">
      <dgm:prSet presAssocID="{6615D1C1-D1B6-4D0B-B2B7-E91F5C00465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F8B941A-42D3-4773-BBB2-7088393C40D1}" type="pres">
      <dgm:prSet presAssocID="{354A8F6E-A16D-49BB-9A9D-90CA52DFADAD}" presName="upArrow" presStyleLbl="node1" presStyleIdx="0" presStyleCnt="2" custScaleX="71019"/>
      <dgm:spPr>
        <a:solidFill>
          <a:schemeClr val="accent4">
            <a:lumMod val="60000"/>
            <a:lumOff val="40000"/>
          </a:schemeClr>
        </a:solidFill>
      </dgm:spPr>
    </dgm:pt>
    <dgm:pt modelId="{896307DA-4986-4CA7-B4C9-0563C248A486}" type="pres">
      <dgm:prSet presAssocID="{354A8F6E-A16D-49BB-9A9D-90CA52DFADAD}" presName="upArrowText" presStyleLbl="revTx" presStyleIdx="0" presStyleCnt="2" custScaleY="59574" custLinFactNeighborX="-132" custLinFactNeighborY="-51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2BB234-25BA-4651-82D1-CAC3A3192A23}" type="pres">
      <dgm:prSet presAssocID="{26C10939-0A6B-42C3-985A-8CA0935C02CD}" presName="downArrow" presStyleLbl="node1" presStyleIdx="1" presStyleCnt="2" custScaleX="74813"/>
      <dgm:spPr>
        <a:solidFill>
          <a:schemeClr val="accent2">
            <a:lumMod val="60000"/>
            <a:lumOff val="40000"/>
          </a:schemeClr>
        </a:solidFill>
      </dgm:spPr>
    </dgm:pt>
    <dgm:pt modelId="{F9B1C0F1-DFA7-479E-B578-52FC33FD9828}" type="pres">
      <dgm:prSet presAssocID="{26C10939-0A6B-42C3-985A-8CA0935C02CD}" presName="downArrowText" presStyleLbl="revTx" presStyleIdx="1" presStyleCnt="2" custScaleX="104426" custScaleY="12926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4581BD5-F348-4603-AFF4-A53E0EA51B8B}" srcId="{6615D1C1-D1B6-4D0B-B2B7-E91F5C004651}" destId="{26C10939-0A6B-42C3-985A-8CA0935C02CD}" srcOrd="1" destOrd="0" parTransId="{049BFFFE-6525-4CED-AC21-6ACADA18C9FA}" sibTransId="{757D053F-2952-446F-9413-2B522186CD57}"/>
    <dgm:cxn modelId="{E6C686A9-8F50-44EE-9E36-5A65C2F87F03}" type="presOf" srcId="{354A8F6E-A16D-49BB-9A9D-90CA52DFADAD}" destId="{896307DA-4986-4CA7-B4C9-0563C248A486}" srcOrd="0" destOrd="0" presId="urn:microsoft.com/office/officeart/2005/8/layout/arrow4"/>
    <dgm:cxn modelId="{23EF8148-7BE6-4551-9411-C304C9B30B49}" type="presOf" srcId="{6615D1C1-D1B6-4D0B-B2B7-E91F5C004651}" destId="{00B6D2C2-0562-4EDD-BA75-235622F51664}" srcOrd="0" destOrd="0" presId="urn:microsoft.com/office/officeart/2005/8/layout/arrow4"/>
    <dgm:cxn modelId="{1E262284-C460-4B70-9BF7-E8209FB93954}" srcId="{6615D1C1-D1B6-4D0B-B2B7-E91F5C004651}" destId="{354A8F6E-A16D-49BB-9A9D-90CA52DFADAD}" srcOrd="0" destOrd="0" parTransId="{D26A41AA-0587-44CF-BE2A-95952884432A}" sibTransId="{3CAD3DC5-8EEE-4038-96A2-C069C5C0E997}"/>
    <dgm:cxn modelId="{BC72D7B0-EC7B-4ABA-9EE2-949569737F8F}" type="presOf" srcId="{26C10939-0A6B-42C3-985A-8CA0935C02CD}" destId="{F9B1C0F1-DFA7-479E-B578-52FC33FD9828}" srcOrd="0" destOrd="0" presId="urn:microsoft.com/office/officeart/2005/8/layout/arrow4"/>
    <dgm:cxn modelId="{93D0292B-63F6-4098-BCF0-B6A49D391443}" type="presParOf" srcId="{00B6D2C2-0562-4EDD-BA75-235622F51664}" destId="{8F8B941A-42D3-4773-BBB2-7088393C40D1}" srcOrd="0" destOrd="0" presId="urn:microsoft.com/office/officeart/2005/8/layout/arrow4"/>
    <dgm:cxn modelId="{172B71C0-FC95-49D6-8DE5-C2FCF26966C6}" type="presParOf" srcId="{00B6D2C2-0562-4EDD-BA75-235622F51664}" destId="{896307DA-4986-4CA7-B4C9-0563C248A486}" srcOrd="1" destOrd="0" presId="urn:microsoft.com/office/officeart/2005/8/layout/arrow4"/>
    <dgm:cxn modelId="{E820092D-6750-41A7-BA7F-159DBB077E19}" type="presParOf" srcId="{00B6D2C2-0562-4EDD-BA75-235622F51664}" destId="{E82BB234-25BA-4651-82D1-CAC3A3192A23}" srcOrd="2" destOrd="0" presId="urn:microsoft.com/office/officeart/2005/8/layout/arrow4"/>
    <dgm:cxn modelId="{C42E0FA1-BAE5-46B5-8986-D20108516E85}" type="presParOf" srcId="{00B6D2C2-0562-4EDD-BA75-235622F51664}" destId="{F9B1C0F1-DFA7-479E-B578-52FC33FD9828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78EDB0-1F33-43FB-A6A8-F7A81159701D}" type="doc">
      <dgm:prSet loTypeId="urn:microsoft.com/office/officeart/2005/8/layout/vList6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458C4C38-6B11-4207-B69C-35D82BD336A8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sz="3000" b="1" dirty="0" smtClean="0"/>
            <a:t>Ubicación Política.</a:t>
          </a:r>
          <a:endParaRPr lang="es-EC" sz="3000" dirty="0"/>
        </a:p>
      </dgm:t>
    </dgm:pt>
    <dgm:pt modelId="{6014FA03-D054-452E-A190-FC9AB17420C3}" type="parTrans" cxnId="{9D3C1F63-A9A2-48FA-A1C5-CCBBA4B5F4AF}">
      <dgm:prSet/>
      <dgm:spPr/>
      <dgm:t>
        <a:bodyPr/>
        <a:lstStyle/>
        <a:p>
          <a:endParaRPr lang="es-EC"/>
        </a:p>
      </dgm:t>
    </dgm:pt>
    <dgm:pt modelId="{70C51EEE-B242-47D4-840B-0DC343E79C15}" type="sibTrans" cxnId="{9D3C1F63-A9A2-48FA-A1C5-CCBBA4B5F4AF}">
      <dgm:prSet/>
      <dgm:spPr/>
      <dgm:t>
        <a:bodyPr/>
        <a:lstStyle/>
        <a:p>
          <a:endParaRPr lang="es-EC"/>
        </a:p>
      </dgm:t>
    </dgm:pt>
    <dgm:pt modelId="{99578504-6474-45E4-B051-62963647D7CC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País: 			Ecuador</a:t>
          </a:r>
          <a:endParaRPr lang="es-EC" sz="1400" dirty="0"/>
        </a:p>
      </dgm:t>
    </dgm:pt>
    <dgm:pt modelId="{38B414B4-187F-47D2-861C-B17FFA4C5BF9}" type="parTrans" cxnId="{62E5E5F5-AB36-4AE1-99D2-F29537A6325B}">
      <dgm:prSet/>
      <dgm:spPr/>
      <dgm:t>
        <a:bodyPr/>
        <a:lstStyle/>
        <a:p>
          <a:endParaRPr lang="es-EC"/>
        </a:p>
      </dgm:t>
    </dgm:pt>
    <dgm:pt modelId="{0776ABA9-A87E-4942-9B76-D67B1F5A16DB}" type="sibTrans" cxnId="{62E5E5F5-AB36-4AE1-99D2-F29537A6325B}">
      <dgm:prSet/>
      <dgm:spPr/>
      <dgm:t>
        <a:bodyPr/>
        <a:lstStyle/>
        <a:p>
          <a:endParaRPr lang="es-EC"/>
        </a:p>
      </dgm:t>
    </dgm:pt>
    <dgm:pt modelId="{C45FB525-8755-446B-B255-C3435BB16816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s-EC" sz="3000" dirty="0" smtClean="0"/>
        </a:p>
        <a:p>
          <a:r>
            <a:rPr lang="es-EC" sz="3000" b="1" dirty="0" smtClean="0"/>
            <a:t>Ubicación Ecológica.</a:t>
          </a:r>
          <a:endParaRPr lang="es-EC" sz="3000" dirty="0"/>
        </a:p>
      </dgm:t>
    </dgm:pt>
    <dgm:pt modelId="{4EEEEE09-41D7-42DC-B565-B49BAD0DBA34}" type="parTrans" cxnId="{83D559BD-D75D-4869-8A20-6934F8C98FF7}">
      <dgm:prSet/>
      <dgm:spPr/>
      <dgm:t>
        <a:bodyPr/>
        <a:lstStyle/>
        <a:p>
          <a:endParaRPr lang="es-EC"/>
        </a:p>
      </dgm:t>
    </dgm:pt>
    <dgm:pt modelId="{A1F7561A-D998-4E66-AC0E-3A7234422110}" type="sibTrans" cxnId="{83D559BD-D75D-4869-8A20-6934F8C98FF7}">
      <dgm:prSet/>
      <dgm:spPr/>
      <dgm:t>
        <a:bodyPr/>
        <a:lstStyle/>
        <a:p>
          <a:endParaRPr lang="es-EC"/>
        </a:p>
      </dgm:t>
    </dgm:pt>
    <dgm:pt modelId="{CCAEF8DA-948F-46CC-8620-5B12B624E32B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Temperatura media anual: 24,4 </a:t>
          </a:r>
          <a:r>
            <a:rPr lang="es-EC" sz="1400" dirty="0" err="1" smtClean="0"/>
            <a:t>ºC</a:t>
          </a:r>
          <a:endParaRPr lang="es-EC" sz="1400" dirty="0"/>
        </a:p>
      </dgm:t>
    </dgm:pt>
    <dgm:pt modelId="{CC0D4B61-DACF-4ADB-B7C9-36FCC560706F}" type="parTrans" cxnId="{9A16289C-B33B-4805-A4E2-A67C4F074584}">
      <dgm:prSet/>
      <dgm:spPr/>
      <dgm:t>
        <a:bodyPr/>
        <a:lstStyle/>
        <a:p>
          <a:endParaRPr lang="es-EC"/>
        </a:p>
      </dgm:t>
    </dgm:pt>
    <dgm:pt modelId="{E33719DA-FD02-413C-B06C-7D0B29A47F16}" type="sibTrans" cxnId="{9A16289C-B33B-4805-A4E2-A67C4F074584}">
      <dgm:prSet/>
      <dgm:spPr/>
      <dgm:t>
        <a:bodyPr/>
        <a:lstStyle/>
        <a:p>
          <a:endParaRPr lang="es-EC"/>
        </a:p>
      </dgm:t>
    </dgm:pt>
    <dgm:pt modelId="{D70C0979-C8A2-49B6-B8A9-F0CDD8065F88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Provincia: 		Santo Domingo de                 los Tsáchilas</a:t>
          </a:r>
          <a:endParaRPr lang="es-EC" sz="1400" dirty="0"/>
        </a:p>
      </dgm:t>
    </dgm:pt>
    <dgm:pt modelId="{CCB4B949-FD37-4EE4-8914-64B54B870754}" type="parTrans" cxnId="{C7EC143B-4C1A-45B5-841B-A2080E56FE05}">
      <dgm:prSet/>
      <dgm:spPr/>
      <dgm:t>
        <a:bodyPr/>
        <a:lstStyle/>
        <a:p>
          <a:endParaRPr lang="es-EC"/>
        </a:p>
      </dgm:t>
    </dgm:pt>
    <dgm:pt modelId="{B3B10C9F-2CF0-42D4-8764-0686D00DB880}" type="sibTrans" cxnId="{C7EC143B-4C1A-45B5-841B-A2080E56FE05}">
      <dgm:prSet/>
      <dgm:spPr/>
      <dgm:t>
        <a:bodyPr/>
        <a:lstStyle/>
        <a:p>
          <a:endParaRPr lang="es-EC"/>
        </a:p>
      </dgm:t>
    </dgm:pt>
    <dgm:pt modelId="{C5AB19A7-4830-42CB-BF25-76F594033FB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Cantón: 		Santo Domingo</a:t>
          </a:r>
          <a:endParaRPr lang="es-EC" sz="1400" dirty="0"/>
        </a:p>
      </dgm:t>
    </dgm:pt>
    <dgm:pt modelId="{CC597C7A-7250-46C5-9347-9FFF451DAD88}" type="parTrans" cxnId="{80AB9090-51D6-4DF3-9460-28CA5A4E3978}">
      <dgm:prSet/>
      <dgm:spPr/>
      <dgm:t>
        <a:bodyPr/>
        <a:lstStyle/>
        <a:p>
          <a:endParaRPr lang="es-EC"/>
        </a:p>
      </dgm:t>
    </dgm:pt>
    <dgm:pt modelId="{30ABC153-3C10-4E05-9D21-35F2A855F69D}" type="sibTrans" cxnId="{80AB9090-51D6-4DF3-9460-28CA5A4E3978}">
      <dgm:prSet/>
      <dgm:spPr/>
      <dgm:t>
        <a:bodyPr/>
        <a:lstStyle/>
        <a:p>
          <a:endParaRPr lang="es-EC"/>
        </a:p>
      </dgm:t>
    </dgm:pt>
    <dgm:pt modelId="{373651EE-6FD9-4497-A9EA-3A05039C88BB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Parroquia:		Puerto Limón</a:t>
          </a:r>
          <a:endParaRPr lang="es-EC" sz="1400" dirty="0"/>
        </a:p>
      </dgm:t>
    </dgm:pt>
    <dgm:pt modelId="{6E975AC9-27B4-4F66-A0A0-AE0A0495014D}" type="parTrans" cxnId="{E7D0592A-AB3B-4D9F-98FB-B470FAF1B9F8}">
      <dgm:prSet/>
      <dgm:spPr/>
      <dgm:t>
        <a:bodyPr/>
        <a:lstStyle/>
        <a:p>
          <a:endParaRPr lang="es-EC"/>
        </a:p>
      </dgm:t>
    </dgm:pt>
    <dgm:pt modelId="{5BBF232B-9A0E-4F2D-851F-4A0A8D4F2971}" type="sibTrans" cxnId="{E7D0592A-AB3B-4D9F-98FB-B470FAF1B9F8}">
      <dgm:prSet/>
      <dgm:spPr/>
      <dgm:t>
        <a:bodyPr/>
        <a:lstStyle/>
        <a:p>
          <a:endParaRPr lang="es-EC"/>
        </a:p>
      </dgm:t>
    </dgm:pt>
    <dgm:pt modelId="{6A0069FB-7E99-45B8-8B0C-0E810995BEAE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Dirección: 		km 1 Vía La Independencia (Rancho San Patricio) </a:t>
          </a:r>
          <a:endParaRPr lang="es-EC" sz="1400" dirty="0"/>
        </a:p>
      </dgm:t>
    </dgm:pt>
    <dgm:pt modelId="{5E3AB4CF-4CEA-4C43-B18D-F216B4FD6111}" type="parTrans" cxnId="{EDE75CF7-086B-469D-9603-047E9B18420A}">
      <dgm:prSet/>
      <dgm:spPr/>
      <dgm:t>
        <a:bodyPr/>
        <a:lstStyle/>
        <a:p>
          <a:endParaRPr lang="es-EC"/>
        </a:p>
      </dgm:t>
    </dgm:pt>
    <dgm:pt modelId="{A32F8EE1-5114-4176-AA4C-820448AB65B1}" type="sibTrans" cxnId="{EDE75CF7-086B-469D-9603-047E9B18420A}">
      <dgm:prSet/>
      <dgm:spPr/>
      <dgm:t>
        <a:bodyPr/>
        <a:lstStyle/>
        <a:p>
          <a:endParaRPr lang="es-EC"/>
        </a:p>
      </dgm:t>
    </dgm:pt>
    <dgm:pt modelId="{7DAA81AD-86D0-4AC2-A9FA-FAB9A0E3DB03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Precipitación media anual: 2900,8 mm/año</a:t>
          </a:r>
          <a:endParaRPr lang="es-EC" sz="1400" dirty="0"/>
        </a:p>
      </dgm:t>
    </dgm:pt>
    <dgm:pt modelId="{ED2170F2-3CA3-4DDE-980F-0EC89EB32D83}" type="parTrans" cxnId="{D39F3539-7BC5-4B90-8509-84900DF9D198}">
      <dgm:prSet/>
      <dgm:spPr/>
      <dgm:t>
        <a:bodyPr/>
        <a:lstStyle/>
        <a:p>
          <a:endParaRPr lang="es-EC"/>
        </a:p>
      </dgm:t>
    </dgm:pt>
    <dgm:pt modelId="{B7C93590-F32B-4A67-AE6E-E84F4A3F6AAD}" type="sibTrans" cxnId="{D39F3539-7BC5-4B90-8509-84900DF9D198}">
      <dgm:prSet/>
      <dgm:spPr/>
      <dgm:t>
        <a:bodyPr/>
        <a:lstStyle/>
        <a:p>
          <a:endParaRPr lang="es-EC"/>
        </a:p>
      </dgm:t>
    </dgm:pt>
    <dgm:pt modelId="{10AC1EF5-1079-4030-90DF-CDA292B34DCC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err="1" smtClean="0"/>
            <a:t>Heliofania</a:t>
          </a:r>
          <a:r>
            <a:rPr lang="es-EC" sz="1400" dirty="0" smtClean="0"/>
            <a:t> medía anual: 680 horas/luz/año</a:t>
          </a:r>
          <a:endParaRPr lang="es-EC" sz="1400" dirty="0"/>
        </a:p>
      </dgm:t>
    </dgm:pt>
    <dgm:pt modelId="{65514895-0E6D-47C6-841F-83B726A722EA}" type="parTrans" cxnId="{26EE11D7-6882-4011-8C76-2236D2415309}">
      <dgm:prSet/>
      <dgm:spPr/>
      <dgm:t>
        <a:bodyPr/>
        <a:lstStyle/>
        <a:p>
          <a:endParaRPr lang="es-EC"/>
        </a:p>
      </dgm:t>
    </dgm:pt>
    <dgm:pt modelId="{FC026A06-EC44-4234-8675-4AE43374DB17}" type="sibTrans" cxnId="{26EE11D7-6882-4011-8C76-2236D2415309}">
      <dgm:prSet/>
      <dgm:spPr/>
      <dgm:t>
        <a:bodyPr/>
        <a:lstStyle/>
        <a:p>
          <a:endParaRPr lang="es-EC"/>
        </a:p>
      </dgm:t>
    </dgm:pt>
    <dgm:pt modelId="{B4B1D2E1-75E4-42E7-A0AF-D688B355822F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Humedad relativa: 89 %</a:t>
          </a:r>
          <a:endParaRPr lang="es-EC" sz="1400" dirty="0"/>
        </a:p>
      </dgm:t>
    </dgm:pt>
    <dgm:pt modelId="{AF8FD4E0-9D05-4758-9736-C22D37D4278C}" type="parTrans" cxnId="{4A1AA11E-DE19-4CF2-9802-F71CBE8B16A3}">
      <dgm:prSet/>
      <dgm:spPr/>
      <dgm:t>
        <a:bodyPr/>
        <a:lstStyle/>
        <a:p>
          <a:endParaRPr lang="es-EC"/>
        </a:p>
      </dgm:t>
    </dgm:pt>
    <dgm:pt modelId="{DFA46CC8-7111-4933-8D7E-BA5930A586B8}" type="sibTrans" cxnId="{4A1AA11E-DE19-4CF2-9802-F71CBE8B16A3}">
      <dgm:prSet/>
      <dgm:spPr/>
      <dgm:t>
        <a:bodyPr/>
        <a:lstStyle/>
        <a:p>
          <a:endParaRPr lang="es-EC"/>
        </a:p>
      </dgm:t>
    </dgm:pt>
    <dgm:pt modelId="{9F5CFE5F-C97F-4690-98B5-3DAB643DC2A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Zona de vida: Bosque Húmedo Tropical</a:t>
          </a:r>
          <a:endParaRPr lang="es-EC" sz="1400" dirty="0"/>
        </a:p>
      </dgm:t>
    </dgm:pt>
    <dgm:pt modelId="{FD2CE7D9-4C5A-4B94-A1A2-35261A196B07}" type="parTrans" cxnId="{8718A690-F59C-4F59-90C0-EDC03548C771}">
      <dgm:prSet/>
      <dgm:spPr/>
      <dgm:t>
        <a:bodyPr/>
        <a:lstStyle/>
        <a:p>
          <a:endParaRPr lang="es-EC"/>
        </a:p>
      </dgm:t>
    </dgm:pt>
    <dgm:pt modelId="{E4ECB885-764B-487F-95FE-D2110A4D55D4}" type="sibTrans" cxnId="{8718A690-F59C-4F59-90C0-EDC03548C771}">
      <dgm:prSet/>
      <dgm:spPr/>
      <dgm:t>
        <a:bodyPr/>
        <a:lstStyle/>
        <a:p>
          <a:endParaRPr lang="es-EC"/>
        </a:p>
      </dgm:t>
    </dgm:pt>
    <dgm:pt modelId="{DFC3A2AC-6FFE-44CF-BEA3-D15C0F6456DA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s-EC" sz="1400" dirty="0" smtClean="0"/>
            <a:t>Altitud: 350 msnm</a:t>
          </a:r>
          <a:endParaRPr lang="es-EC" sz="1400" dirty="0"/>
        </a:p>
      </dgm:t>
    </dgm:pt>
    <dgm:pt modelId="{B0E6B017-2735-46EA-962F-72DA26722285}" type="parTrans" cxnId="{E9116D0A-F054-45E6-AF89-13E4AA607BA9}">
      <dgm:prSet/>
      <dgm:spPr/>
      <dgm:t>
        <a:bodyPr/>
        <a:lstStyle/>
        <a:p>
          <a:endParaRPr lang="es-EC"/>
        </a:p>
      </dgm:t>
    </dgm:pt>
    <dgm:pt modelId="{5EC35AD4-9B33-431C-A4EA-3ED108F06D9F}" type="sibTrans" cxnId="{E9116D0A-F054-45E6-AF89-13E4AA607BA9}">
      <dgm:prSet/>
      <dgm:spPr/>
      <dgm:t>
        <a:bodyPr/>
        <a:lstStyle/>
        <a:p>
          <a:endParaRPr lang="es-EC"/>
        </a:p>
      </dgm:t>
    </dgm:pt>
    <dgm:pt modelId="{653B36D3-F17F-4448-B867-8EFF333647E8}">
      <dgm:prSet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s-EC" sz="1600" dirty="0"/>
        </a:p>
      </dgm:t>
    </dgm:pt>
    <dgm:pt modelId="{57549938-5CBF-4BF4-BCCB-0F6DAB5EF45D}" type="parTrans" cxnId="{C468A312-2639-47F6-A883-D9106BB31F4A}">
      <dgm:prSet/>
      <dgm:spPr/>
      <dgm:t>
        <a:bodyPr/>
        <a:lstStyle/>
        <a:p>
          <a:endParaRPr lang="es-EC"/>
        </a:p>
      </dgm:t>
    </dgm:pt>
    <dgm:pt modelId="{4F243C87-14B9-4C85-96AA-136B836AA492}" type="sibTrans" cxnId="{C468A312-2639-47F6-A883-D9106BB31F4A}">
      <dgm:prSet/>
      <dgm:spPr/>
      <dgm:t>
        <a:bodyPr/>
        <a:lstStyle/>
        <a:p>
          <a:endParaRPr lang="es-EC"/>
        </a:p>
      </dgm:t>
    </dgm:pt>
    <dgm:pt modelId="{48651F15-DD09-474D-AA14-D50B3ED12353}" type="pres">
      <dgm:prSet presAssocID="{3D78EDB0-1F33-43FB-A6A8-F7A81159701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FD80A03-019A-4CBC-8553-A3EAD6916F4C}" type="pres">
      <dgm:prSet presAssocID="{458C4C38-6B11-4207-B69C-35D82BD336A8}" presName="linNode" presStyleCnt="0"/>
      <dgm:spPr/>
    </dgm:pt>
    <dgm:pt modelId="{FA6F0153-FDB5-4C97-B3BC-DE214D603974}" type="pres">
      <dgm:prSet presAssocID="{458C4C38-6B11-4207-B69C-35D82BD336A8}" presName="parentShp" presStyleLbl="node1" presStyleIdx="0" presStyleCnt="2" custScaleY="60473" custLinFactNeighborX="-7501" custLinFactNeighborY="-80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86C69A-DCCE-4970-9A30-96492B611C1F}" type="pres">
      <dgm:prSet presAssocID="{458C4C38-6B11-4207-B69C-35D82BD336A8}" presName="childShp" presStyleLbl="bgAccFollowNode1" presStyleIdx="0" presStyleCnt="2" custScaleX="86905" custLinFactNeighborX="-6027" custLinFactNeighborY="1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936F1A-9087-4832-A37F-DA1384CA7EC9}" type="pres">
      <dgm:prSet presAssocID="{70C51EEE-B242-47D4-840B-0DC343E79C15}" presName="spacing" presStyleCnt="0"/>
      <dgm:spPr/>
    </dgm:pt>
    <dgm:pt modelId="{42DDAD3B-3A90-4D0B-90C1-55D9E5819484}" type="pres">
      <dgm:prSet presAssocID="{C45FB525-8755-446B-B255-C3435BB16816}" presName="linNode" presStyleCnt="0"/>
      <dgm:spPr/>
    </dgm:pt>
    <dgm:pt modelId="{B1B90932-41CA-4755-BFFF-A902EB4069CE}" type="pres">
      <dgm:prSet presAssocID="{C45FB525-8755-446B-B255-C3435BB16816}" presName="parentShp" presStyleLbl="node1" presStyleIdx="1" presStyleCnt="2" custScaleY="61383" custLinFactNeighborX="-10416" custLinFactNeighborY="-42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A80CF4-AE5B-48CC-88F3-C1E4D8C19644}" type="pres">
      <dgm:prSet presAssocID="{C45FB525-8755-446B-B255-C3435BB16816}" presName="childShp" presStyleLbl="bgAccFollowNode1" presStyleIdx="1" presStyleCnt="2" custScaleX="99357" custLinFactNeighborX="482" custLinFactNeighborY="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468A312-2639-47F6-A883-D9106BB31F4A}" srcId="{C45FB525-8755-446B-B255-C3435BB16816}" destId="{653B36D3-F17F-4448-B867-8EFF333647E8}" srcOrd="6" destOrd="0" parTransId="{57549938-5CBF-4BF4-BCCB-0F6DAB5EF45D}" sibTransId="{4F243C87-14B9-4C85-96AA-136B836AA492}"/>
    <dgm:cxn modelId="{62E5E5F5-AB36-4AE1-99D2-F29537A6325B}" srcId="{458C4C38-6B11-4207-B69C-35D82BD336A8}" destId="{99578504-6474-45E4-B051-62963647D7CC}" srcOrd="0" destOrd="0" parTransId="{38B414B4-187F-47D2-861C-B17FFA4C5BF9}" sibTransId="{0776ABA9-A87E-4942-9B76-D67B1F5A16DB}"/>
    <dgm:cxn modelId="{9A16289C-B33B-4805-A4E2-A67C4F074584}" srcId="{C45FB525-8755-446B-B255-C3435BB16816}" destId="{CCAEF8DA-948F-46CC-8620-5B12B624E32B}" srcOrd="0" destOrd="0" parTransId="{CC0D4B61-DACF-4ADB-B7C9-36FCC560706F}" sibTransId="{E33719DA-FD02-413C-B06C-7D0B29A47F16}"/>
    <dgm:cxn modelId="{86375350-06C1-4158-8710-243CA52E3DC1}" type="presOf" srcId="{373651EE-6FD9-4497-A9EA-3A05039C88BB}" destId="{C486C69A-DCCE-4970-9A30-96492B611C1F}" srcOrd="0" destOrd="3" presId="urn:microsoft.com/office/officeart/2005/8/layout/vList6"/>
    <dgm:cxn modelId="{E7D0592A-AB3B-4D9F-98FB-B470FAF1B9F8}" srcId="{458C4C38-6B11-4207-B69C-35D82BD336A8}" destId="{373651EE-6FD9-4497-A9EA-3A05039C88BB}" srcOrd="3" destOrd="0" parTransId="{6E975AC9-27B4-4F66-A0A0-AE0A0495014D}" sibTransId="{5BBF232B-9A0E-4F2D-851F-4A0A8D4F2971}"/>
    <dgm:cxn modelId="{9D3C1F63-A9A2-48FA-A1C5-CCBBA4B5F4AF}" srcId="{3D78EDB0-1F33-43FB-A6A8-F7A81159701D}" destId="{458C4C38-6B11-4207-B69C-35D82BD336A8}" srcOrd="0" destOrd="0" parTransId="{6014FA03-D054-452E-A190-FC9AB17420C3}" sibTransId="{70C51EEE-B242-47D4-840B-0DC343E79C15}"/>
    <dgm:cxn modelId="{26EE11D7-6882-4011-8C76-2236D2415309}" srcId="{C45FB525-8755-446B-B255-C3435BB16816}" destId="{10AC1EF5-1079-4030-90DF-CDA292B34DCC}" srcOrd="2" destOrd="0" parTransId="{65514895-0E6D-47C6-841F-83B726A722EA}" sibTransId="{FC026A06-EC44-4234-8675-4AE43374DB17}"/>
    <dgm:cxn modelId="{D78FC837-4AED-4A18-969F-20DCECD41FC8}" type="presOf" srcId="{458C4C38-6B11-4207-B69C-35D82BD336A8}" destId="{FA6F0153-FDB5-4C97-B3BC-DE214D603974}" srcOrd="0" destOrd="0" presId="urn:microsoft.com/office/officeart/2005/8/layout/vList6"/>
    <dgm:cxn modelId="{743E0C1D-8FBD-4AC5-943E-08215C3D18FE}" type="presOf" srcId="{3D78EDB0-1F33-43FB-A6A8-F7A81159701D}" destId="{48651F15-DD09-474D-AA14-D50B3ED12353}" srcOrd="0" destOrd="0" presId="urn:microsoft.com/office/officeart/2005/8/layout/vList6"/>
    <dgm:cxn modelId="{D39A1994-C541-4F1D-B1DA-8577223DA42C}" type="presOf" srcId="{DFC3A2AC-6FFE-44CF-BEA3-D15C0F6456DA}" destId="{D5A80CF4-AE5B-48CC-88F3-C1E4D8C19644}" srcOrd="0" destOrd="5" presId="urn:microsoft.com/office/officeart/2005/8/layout/vList6"/>
    <dgm:cxn modelId="{C7EC143B-4C1A-45B5-841B-A2080E56FE05}" srcId="{458C4C38-6B11-4207-B69C-35D82BD336A8}" destId="{D70C0979-C8A2-49B6-B8A9-F0CDD8065F88}" srcOrd="1" destOrd="0" parTransId="{CCB4B949-FD37-4EE4-8914-64B54B870754}" sibTransId="{B3B10C9F-2CF0-42D4-8764-0686D00DB880}"/>
    <dgm:cxn modelId="{D39F3539-7BC5-4B90-8509-84900DF9D198}" srcId="{C45FB525-8755-446B-B255-C3435BB16816}" destId="{7DAA81AD-86D0-4AC2-A9FA-FAB9A0E3DB03}" srcOrd="1" destOrd="0" parTransId="{ED2170F2-3CA3-4DDE-980F-0EC89EB32D83}" sibTransId="{B7C93590-F32B-4A67-AE6E-E84F4A3F6AAD}"/>
    <dgm:cxn modelId="{E9116D0A-F054-45E6-AF89-13E4AA607BA9}" srcId="{C45FB525-8755-446B-B255-C3435BB16816}" destId="{DFC3A2AC-6FFE-44CF-BEA3-D15C0F6456DA}" srcOrd="5" destOrd="0" parTransId="{B0E6B017-2735-46EA-962F-72DA26722285}" sibTransId="{5EC35AD4-9B33-431C-A4EA-3ED108F06D9F}"/>
    <dgm:cxn modelId="{DB55B118-4141-4FD6-B3A4-AD747B6337BA}" type="presOf" srcId="{653B36D3-F17F-4448-B867-8EFF333647E8}" destId="{D5A80CF4-AE5B-48CC-88F3-C1E4D8C19644}" srcOrd="0" destOrd="6" presId="urn:microsoft.com/office/officeart/2005/8/layout/vList6"/>
    <dgm:cxn modelId="{0AA49E40-1FD3-4747-BEF9-D5266DB84870}" type="presOf" srcId="{99578504-6474-45E4-B051-62963647D7CC}" destId="{C486C69A-DCCE-4970-9A30-96492B611C1F}" srcOrd="0" destOrd="0" presId="urn:microsoft.com/office/officeart/2005/8/layout/vList6"/>
    <dgm:cxn modelId="{E4F077DE-1C60-416F-80D2-D9E30460EA92}" type="presOf" srcId="{6A0069FB-7E99-45B8-8B0C-0E810995BEAE}" destId="{C486C69A-DCCE-4970-9A30-96492B611C1F}" srcOrd="0" destOrd="4" presId="urn:microsoft.com/office/officeart/2005/8/layout/vList6"/>
    <dgm:cxn modelId="{9714506D-B3EF-4C3B-B29C-83C3FD76FB3F}" type="presOf" srcId="{CCAEF8DA-948F-46CC-8620-5B12B624E32B}" destId="{D5A80CF4-AE5B-48CC-88F3-C1E4D8C19644}" srcOrd="0" destOrd="0" presId="urn:microsoft.com/office/officeart/2005/8/layout/vList6"/>
    <dgm:cxn modelId="{DFC3F004-A259-4859-9849-0E99048FD66A}" type="presOf" srcId="{10AC1EF5-1079-4030-90DF-CDA292B34DCC}" destId="{D5A80CF4-AE5B-48CC-88F3-C1E4D8C19644}" srcOrd="0" destOrd="2" presId="urn:microsoft.com/office/officeart/2005/8/layout/vList6"/>
    <dgm:cxn modelId="{F64451F9-B44F-4419-B581-1133AB5676BC}" type="presOf" srcId="{C5AB19A7-4830-42CB-BF25-76F594033FB4}" destId="{C486C69A-DCCE-4970-9A30-96492B611C1F}" srcOrd="0" destOrd="2" presId="urn:microsoft.com/office/officeart/2005/8/layout/vList6"/>
    <dgm:cxn modelId="{EEAA9123-25E0-4AA7-A3A4-4A20ECD66046}" type="presOf" srcId="{7DAA81AD-86D0-4AC2-A9FA-FAB9A0E3DB03}" destId="{D5A80CF4-AE5B-48CC-88F3-C1E4D8C19644}" srcOrd="0" destOrd="1" presId="urn:microsoft.com/office/officeart/2005/8/layout/vList6"/>
    <dgm:cxn modelId="{0FD87750-D371-461F-96FD-A4A322E0BFE1}" type="presOf" srcId="{B4B1D2E1-75E4-42E7-A0AF-D688B355822F}" destId="{D5A80CF4-AE5B-48CC-88F3-C1E4D8C19644}" srcOrd="0" destOrd="3" presId="urn:microsoft.com/office/officeart/2005/8/layout/vList6"/>
    <dgm:cxn modelId="{486ACECE-D797-46A3-8427-8EE497E8C8D6}" type="presOf" srcId="{9F5CFE5F-C97F-4690-98B5-3DAB643DC2A4}" destId="{D5A80CF4-AE5B-48CC-88F3-C1E4D8C19644}" srcOrd="0" destOrd="4" presId="urn:microsoft.com/office/officeart/2005/8/layout/vList6"/>
    <dgm:cxn modelId="{83D559BD-D75D-4869-8A20-6934F8C98FF7}" srcId="{3D78EDB0-1F33-43FB-A6A8-F7A81159701D}" destId="{C45FB525-8755-446B-B255-C3435BB16816}" srcOrd="1" destOrd="0" parTransId="{4EEEEE09-41D7-42DC-B565-B49BAD0DBA34}" sibTransId="{A1F7561A-D998-4E66-AC0E-3A7234422110}"/>
    <dgm:cxn modelId="{80AB9090-51D6-4DF3-9460-28CA5A4E3978}" srcId="{458C4C38-6B11-4207-B69C-35D82BD336A8}" destId="{C5AB19A7-4830-42CB-BF25-76F594033FB4}" srcOrd="2" destOrd="0" parTransId="{CC597C7A-7250-46C5-9347-9FFF451DAD88}" sibTransId="{30ABC153-3C10-4E05-9D21-35F2A855F69D}"/>
    <dgm:cxn modelId="{8718A690-F59C-4F59-90C0-EDC03548C771}" srcId="{C45FB525-8755-446B-B255-C3435BB16816}" destId="{9F5CFE5F-C97F-4690-98B5-3DAB643DC2A4}" srcOrd="4" destOrd="0" parTransId="{FD2CE7D9-4C5A-4B94-A1A2-35261A196B07}" sibTransId="{E4ECB885-764B-487F-95FE-D2110A4D55D4}"/>
    <dgm:cxn modelId="{4EA5DCB3-6488-479B-B316-33CD66B7B4F5}" type="presOf" srcId="{C45FB525-8755-446B-B255-C3435BB16816}" destId="{B1B90932-41CA-4755-BFFF-A902EB4069CE}" srcOrd="0" destOrd="0" presId="urn:microsoft.com/office/officeart/2005/8/layout/vList6"/>
    <dgm:cxn modelId="{EDE75CF7-086B-469D-9603-047E9B18420A}" srcId="{458C4C38-6B11-4207-B69C-35D82BD336A8}" destId="{6A0069FB-7E99-45B8-8B0C-0E810995BEAE}" srcOrd="4" destOrd="0" parTransId="{5E3AB4CF-4CEA-4C43-B18D-F216B4FD6111}" sibTransId="{A32F8EE1-5114-4176-AA4C-820448AB65B1}"/>
    <dgm:cxn modelId="{4A1AA11E-DE19-4CF2-9802-F71CBE8B16A3}" srcId="{C45FB525-8755-446B-B255-C3435BB16816}" destId="{B4B1D2E1-75E4-42E7-A0AF-D688B355822F}" srcOrd="3" destOrd="0" parTransId="{AF8FD4E0-9D05-4758-9736-C22D37D4278C}" sibTransId="{DFA46CC8-7111-4933-8D7E-BA5930A586B8}"/>
    <dgm:cxn modelId="{0E28A596-ACF1-4EA6-897A-F92419FE5571}" type="presOf" srcId="{D70C0979-C8A2-49B6-B8A9-F0CDD8065F88}" destId="{C486C69A-DCCE-4970-9A30-96492B611C1F}" srcOrd="0" destOrd="1" presId="urn:microsoft.com/office/officeart/2005/8/layout/vList6"/>
    <dgm:cxn modelId="{7056461C-F1A8-450E-9916-F0C4C847BF78}" type="presParOf" srcId="{48651F15-DD09-474D-AA14-D50B3ED12353}" destId="{EFD80A03-019A-4CBC-8553-A3EAD6916F4C}" srcOrd="0" destOrd="0" presId="urn:microsoft.com/office/officeart/2005/8/layout/vList6"/>
    <dgm:cxn modelId="{DB12999D-1D82-42C0-B30B-B47A6A551E16}" type="presParOf" srcId="{EFD80A03-019A-4CBC-8553-A3EAD6916F4C}" destId="{FA6F0153-FDB5-4C97-B3BC-DE214D603974}" srcOrd="0" destOrd="0" presId="urn:microsoft.com/office/officeart/2005/8/layout/vList6"/>
    <dgm:cxn modelId="{513D319E-146A-44A0-948C-F41D03171587}" type="presParOf" srcId="{EFD80A03-019A-4CBC-8553-A3EAD6916F4C}" destId="{C486C69A-DCCE-4970-9A30-96492B611C1F}" srcOrd="1" destOrd="0" presId="urn:microsoft.com/office/officeart/2005/8/layout/vList6"/>
    <dgm:cxn modelId="{4C71C24A-3A96-4734-AF1E-FC3261C1D680}" type="presParOf" srcId="{48651F15-DD09-474D-AA14-D50B3ED12353}" destId="{45936F1A-9087-4832-A37F-DA1384CA7EC9}" srcOrd="1" destOrd="0" presId="urn:microsoft.com/office/officeart/2005/8/layout/vList6"/>
    <dgm:cxn modelId="{2B387C36-CBDA-4B61-A339-EBB408A2BBB3}" type="presParOf" srcId="{48651F15-DD09-474D-AA14-D50B3ED12353}" destId="{42DDAD3B-3A90-4D0B-90C1-55D9E5819484}" srcOrd="2" destOrd="0" presId="urn:microsoft.com/office/officeart/2005/8/layout/vList6"/>
    <dgm:cxn modelId="{BA037935-0F09-4BD4-8821-79C7A3980467}" type="presParOf" srcId="{42DDAD3B-3A90-4D0B-90C1-55D9E5819484}" destId="{B1B90932-41CA-4755-BFFF-A902EB4069CE}" srcOrd="0" destOrd="0" presId="urn:microsoft.com/office/officeart/2005/8/layout/vList6"/>
    <dgm:cxn modelId="{8483BD66-D88E-4DA3-A791-5ABCCE7156CB}" type="presParOf" srcId="{42DDAD3B-3A90-4D0B-90C1-55D9E5819484}" destId="{D5A80CF4-AE5B-48CC-88F3-C1E4D8C1964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DE0706-CA33-479F-8813-8062252584CD}" type="doc">
      <dgm:prSet loTypeId="urn:microsoft.com/office/officeart/2005/8/layout/radial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0A53AB6-2433-438E-8502-979344F87E7D}">
      <dgm:prSet phldrT="[Texto]"/>
      <dgm:spPr>
        <a:gradFill flip="none" rotWithShape="1">
          <a:gsLst>
            <a:gs pos="0">
              <a:srgbClr val="7C81B4">
                <a:shade val="30000"/>
                <a:satMod val="115000"/>
              </a:srgbClr>
            </a:gs>
            <a:gs pos="50000">
              <a:srgbClr val="7C81B4">
                <a:shade val="67500"/>
                <a:satMod val="115000"/>
              </a:srgbClr>
            </a:gs>
            <a:gs pos="100000">
              <a:srgbClr val="7C81B4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es-EC" b="1" dirty="0" smtClean="0"/>
            <a:t>Materiales de Oficina. </a:t>
          </a:r>
          <a:endParaRPr lang="es-EC" dirty="0"/>
        </a:p>
      </dgm:t>
    </dgm:pt>
    <dgm:pt modelId="{76AF5ADF-9CE2-4B8B-84C8-17015F107EDD}" type="parTrans" cxnId="{D8C9DE1A-2A2D-4AA0-AFE0-276FF8DADB42}">
      <dgm:prSet/>
      <dgm:spPr/>
      <dgm:t>
        <a:bodyPr/>
        <a:lstStyle/>
        <a:p>
          <a:endParaRPr lang="es-EC"/>
        </a:p>
      </dgm:t>
    </dgm:pt>
    <dgm:pt modelId="{505B7E59-5A88-4133-AA34-64215D17DBDA}" type="sibTrans" cxnId="{D8C9DE1A-2A2D-4AA0-AFE0-276FF8DADB42}">
      <dgm:prSet/>
      <dgm:spPr/>
      <dgm:t>
        <a:bodyPr/>
        <a:lstStyle/>
        <a:p>
          <a:endParaRPr lang="es-EC"/>
        </a:p>
      </dgm:t>
    </dgm:pt>
    <dgm:pt modelId="{A11A133A-73BB-4B79-8E87-0797A646B28D}">
      <dgm:prSet phldrT="[Texto]"/>
      <dgm:spPr/>
      <dgm:t>
        <a:bodyPr/>
        <a:lstStyle/>
        <a:p>
          <a:r>
            <a:rPr lang="es-EC" dirty="0" smtClean="0"/>
            <a:t>Esferos.</a:t>
          </a:r>
          <a:endParaRPr lang="es-EC" dirty="0"/>
        </a:p>
      </dgm:t>
    </dgm:pt>
    <dgm:pt modelId="{63BF7338-505A-405D-B090-0D934E8B7241}" type="parTrans" cxnId="{201C42FE-EFEE-41D6-ABAC-C6F0BE63B460}">
      <dgm:prSet/>
      <dgm:spPr/>
      <dgm:t>
        <a:bodyPr/>
        <a:lstStyle/>
        <a:p>
          <a:endParaRPr lang="es-EC"/>
        </a:p>
      </dgm:t>
    </dgm:pt>
    <dgm:pt modelId="{B2BA4E73-00AB-4D63-B11D-5BCB790006AA}" type="sibTrans" cxnId="{201C42FE-EFEE-41D6-ABAC-C6F0BE63B460}">
      <dgm:prSet/>
      <dgm:spPr/>
      <dgm:t>
        <a:bodyPr/>
        <a:lstStyle/>
        <a:p>
          <a:endParaRPr lang="es-EC"/>
        </a:p>
      </dgm:t>
    </dgm:pt>
    <dgm:pt modelId="{31BB5739-B170-4FF6-847C-19696D4FE5AD}">
      <dgm:prSet phldrT="[Texto]"/>
      <dgm:spPr>
        <a:gradFill flip="none" rotWithShape="0">
          <a:gsLst>
            <a:gs pos="0">
              <a:srgbClr val="00FFCC">
                <a:shade val="30000"/>
                <a:satMod val="115000"/>
              </a:srgbClr>
            </a:gs>
            <a:gs pos="50000">
              <a:srgbClr val="00FFCC">
                <a:shade val="67500"/>
                <a:satMod val="115000"/>
              </a:srgbClr>
            </a:gs>
            <a:gs pos="100000">
              <a:srgbClr val="00FFCC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s-EC" dirty="0" smtClean="0"/>
        </a:p>
        <a:p>
          <a:r>
            <a:rPr lang="es-EC" b="1" dirty="0" smtClean="0"/>
            <a:t>Materiales de Campo.</a:t>
          </a:r>
          <a:endParaRPr lang="es-EC" dirty="0"/>
        </a:p>
      </dgm:t>
    </dgm:pt>
    <dgm:pt modelId="{2DCEF2E6-3631-4D18-A85D-45E4718F85B0}" type="parTrans" cxnId="{8C51A386-34CB-4A20-BCBF-B5500B850FFF}">
      <dgm:prSet/>
      <dgm:spPr/>
      <dgm:t>
        <a:bodyPr/>
        <a:lstStyle/>
        <a:p>
          <a:endParaRPr lang="es-EC"/>
        </a:p>
      </dgm:t>
    </dgm:pt>
    <dgm:pt modelId="{ED92FAFD-9635-480D-A1E1-A1AD0B2C1907}" type="sibTrans" cxnId="{8C51A386-34CB-4A20-BCBF-B5500B850FFF}">
      <dgm:prSet/>
      <dgm:spPr/>
      <dgm:t>
        <a:bodyPr/>
        <a:lstStyle/>
        <a:p>
          <a:endParaRPr lang="es-EC"/>
        </a:p>
      </dgm:t>
    </dgm:pt>
    <dgm:pt modelId="{14BC94E4-F2F3-4DC7-9DA2-AA43A3690091}">
      <dgm:prSet phldrT="[Texto]"/>
      <dgm:spPr/>
      <dgm:t>
        <a:bodyPr/>
        <a:lstStyle/>
        <a:p>
          <a:r>
            <a:rPr lang="es-EC" dirty="0" smtClean="0"/>
            <a:t>Formulas alimenticias (Bioalimentar, Ralco, San Patricio).</a:t>
          </a:r>
          <a:endParaRPr lang="es-EC" dirty="0"/>
        </a:p>
      </dgm:t>
    </dgm:pt>
    <dgm:pt modelId="{FBDFFAB4-AFB2-4929-A81A-842D55E37558}" type="parTrans" cxnId="{65B9C622-CB6D-44AE-852D-AF86D5D91755}">
      <dgm:prSet/>
      <dgm:spPr/>
      <dgm:t>
        <a:bodyPr/>
        <a:lstStyle/>
        <a:p>
          <a:endParaRPr lang="es-EC"/>
        </a:p>
      </dgm:t>
    </dgm:pt>
    <dgm:pt modelId="{2FD097D5-E6AC-4104-BF7B-B744E3BFE051}" type="sibTrans" cxnId="{65B9C622-CB6D-44AE-852D-AF86D5D91755}">
      <dgm:prSet/>
      <dgm:spPr/>
      <dgm:t>
        <a:bodyPr/>
        <a:lstStyle/>
        <a:p>
          <a:endParaRPr lang="es-EC"/>
        </a:p>
      </dgm:t>
    </dgm:pt>
    <dgm:pt modelId="{37C695A9-8DEF-4EA5-AF2F-40A0DB8985EE}">
      <dgm:prSet/>
      <dgm:spPr/>
      <dgm:t>
        <a:bodyPr/>
        <a:lstStyle/>
        <a:p>
          <a:r>
            <a:rPr lang="es-EC" smtClean="0"/>
            <a:t>Lápiz. </a:t>
          </a:r>
          <a:endParaRPr lang="es-EC"/>
        </a:p>
      </dgm:t>
    </dgm:pt>
    <dgm:pt modelId="{B9226DC0-2891-4544-BBF8-B77F336DF581}" type="parTrans" cxnId="{D214DB7B-1D72-4C54-B2D4-E0CD353C19F7}">
      <dgm:prSet/>
      <dgm:spPr/>
      <dgm:t>
        <a:bodyPr/>
        <a:lstStyle/>
        <a:p>
          <a:endParaRPr lang="es-EC"/>
        </a:p>
      </dgm:t>
    </dgm:pt>
    <dgm:pt modelId="{BB508D62-4AEC-4F51-829B-48B641D84830}" type="sibTrans" cxnId="{D214DB7B-1D72-4C54-B2D4-E0CD353C19F7}">
      <dgm:prSet/>
      <dgm:spPr/>
      <dgm:t>
        <a:bodyPr/>
        <a:lstStyle/>
        <a:p>
          <a:endParaRPr lang="es-EC"/>
        </a:p>
      </dgm:t>
    </dgm:pt>
    <dgm:pt modelId="{0327E19C-FCDE-463B-B658-13EA4689658B}">
      <dgm:prSet/>
      <dgm:spPr/>
      <dgm:t>
        <a:bodyPr/>
        <a:lstStyle/>
        <a:p>
          <a:r>
            <a:rPr lang="es-EC" smtClean="0"/>
            <a:t>Computadora.</a:t>
          </a:r>
          <a:endParaRPr lang="es-EC"/>
        </a:p>
      </dgm:t>
    </dgm:pt>
    <dgm:pt modelId="{AB56C6D9-ED81-433A-8705-5355D19266FA}" type="parTrans" cxnId="{126A3F44-F34B-4FA5-9367-43E473FA15B0}">
      <dgm:prSet/>
      <dgm:spPr/>
      <dgm:t>
        <a:bodyPr/>
        <a:lstStyle/>
        <a:p>
          <a:endParaRPr lang="es-EC"/>
        </a:p>
      </dgm:t>
    </dgm:pt>
    <dgm:pt modelId="{D5008E79-5F5F-4051-8212-B560A5B90C0E}" type="sibTrans" cxnId="{126A3F44-F34B-4FA5-9367-43E473FA15B0}">
      <dgm:prSet/>
      <dgm:spPr/>
      <dgm:t>
        <a:bodyPr/>
        <a:lstStyle/>
        <a:p>
          <a:endParaRPr lang="es-EC"/>
        </a:p>
      </dgm:t>
    </dgm:pt>
    <dgm:pt modelId="{2D79D8C6-477C-45AD-B8C3-1B9010C33330}">
      <dgm:prSet/>
      <dgm:spPr/>
      <dgm:t>
        <a:bodyPr/>
        <a:lstStyle/>
        <a:p>
          <a:r>
            <a:rPr lang="es-EC" smtClean="0"/>
            <a:t>Hojas.</a:t>
          </a:r>
          <a:endParaRPr lang="es-EC"/>
        </a:p>
      </dgm:t>
    </dgm:pt>
    <dgm:pt modelId="{35DACCBD-9490-40D0-8D69-A63A22058AF8}" type="parTrans" cxnId="{27833B6C-DC02-4AF0-8B32-E0EA6F619A0E}">
      <dgm:prSet/>
      <dgm:spPr/>
      <dgm:t>
        <a:bodyPr/>
        <a:lstStyle/>
        <a:p>
          <a:endParaRPr lang="es-EC"/>
        </a:p>
      </dgm:t>
    </dgm:pt>
    <dgm:pt modelId="{537DB2A1-7E2E-4CB3-9A67-685FDA2FD0E9}" type="sibTrans" cxnId="{27833B6C-DC02-4AF0-8B32-E0EA6F619A0E}">
      <dgm:prSet/>
      <dgm:spPr/>
      <dgm:t>
        <a:bodyPr/>
        <a:lstStyle/>
        <a:p>
          <a:endParaRPr lang="es-EC"/>
        </a:p>
      </dgm:t>
    </dgm:pt>
    <dgm:pt modelId="{2F8CB5A7-C294-4CC6-923D-3F20EB97C8A0}">
      <dgm:prSet/>
      <dgm:spPr/>
      <dgm:t>
        <a:bodyPr/>
        <a:lstStyle/>
        <a:p>
          <a:r>
            <a:rPr lang="es-EC" dirty="0" smtClean="0"/>
            <a:t>Corrector.</a:t>
          </a:r>
          <a:endParaRPr lang="es-EC" dirty="0"/>
        </a:p>
      </dgm:t>
    </dgm:pt>
    <dgm:pt modelId="{C466F9B6-A345-4483-BB7D-2E5B965E4F32}" type="parTrans" cxnId="{D55CDDEE-9BE8-46BB-8D06-84BFBB60CF30}">
      <dgm:prSet/>
      <dgm:spPr/>
      <dgm:t>
        <a:bodyPr/>
        <a:lstStyle/>
        <a:p>
          <a:endParaRPr lang="es-EC"/>
        </a:p>
      </dgm:t>
    </dgm:pt>
    <dgm:pt modelId="{07108206-0D20-4F6A-8A50-267153E4FD25}" type="sibTrans" cxnId="{D55CDDEE-9BE8-46BB-8D06-84BFBB60CF30}">
      <dgm:prSet/>
      <dgm:spPr/>
      <dgm:t>
        <a:bodyPr/>
        <a:lstStyle/>
        <a:p>
          <a:endParaRPr lang="es-EC"/>
        </a:p>
      </dgm:t>
    </dgm:pt>
    <dgm:pt modelId="{CA58BBA3-29F8-4CA5-9F79-B1852F870803}">
      <dgm:prSet/>
      <dgm:spPr/>
      <dgm:t>
        <a:bodyPr/>
        <a:lstStyle/>
        <a:p>
          <a:r>
            <a:rPr lang="es-EC" dirty="0" smtClean="0"/>
            <a:t>Bascula.</a:t>
          </a:r>
          <a:endParaRPr lang="es-EC" dirty="0"/>
        </a:p>
      </dgm:t>
    </dgm:pt>
    <dgm:pt modelId="{4EAD9ABD-6A59-499E-8D47-441429A40CD3}" type="parTrans" cxnId="{DDB247B3-2932-47A1-910A-B0D3E38402B3}">
      <dgm:prSet/>
      <dgm:spPr/>
      <dgm:t>
        <a:bodyPr/>
        <a:lstStyle/>
        <a:p>
          <a:endParaRPr lang="es-EC"/>
        </a:p>
      </dgm:t>
    </dgm:pt>
    <dgm:pt modelId="{89878C25-7547-41CC-8CA2-CAA2A2C389FC}" type="sibTrans" cxnId="{DDB247B3-2932-47A1-910A-B0D3E38402B3}">
      <dgm:prSet/>
      <dgm:spPr/>
      <dgm:t>
        <a:bodyPr/>
        <a:lstStyle/>
        <a:p>
          <a:endParaRPr lang="es-EC"/>
        </a:p>
      </dgm:t>
    </dgm:pt>
    <dgm:pt modelId="{00AEF1FA-BFD8-4B71-8104-D3F8A43172EA}">
      <dgm:prSet/>
      <dgm:spPr/>
      <dgm:t>
        <a:bodyPr/>
        <a:lstStyle/>
        <a:p>
          <a:r>
            <a:rPr lang="es-EC" smtClean="0"/>
            <a:t>Libreta de campo.</a:t>
          </a:r>
          <a:endParaRPr lang="es-EC"/>
        </a:p>
      </dgm:t>
    </dgm:pt>
    <dgm:pt modelId="{2D83616A-0AF2-4AEF-972D-BC5F6B082AA7}" type="parTrans" cxnId="{3A7AE255-AFB4-46DD-8ED8-089758210E81}">
      <dgm:prSet/>
      <dgm:spPr/>
      <dgm:t>
        <a:bodyPr/>
        <a:lstStyle/>
        <a:p>
          <a:endParaRPr lang="es-EC"/>
        </a:p>
      </dgm:t>
    </dgm:pt>
    <dgm:pt modelId="{5B04AA51-88D0-4EDE-9CCE-931827281F2C}" type="sibTrans" cxnId="{3A7AE255-AFB4-46DD-8ED8-089758210E81}">
      <dgm:prSet/>
      <dgm:spPr/>
      <dgm:t>
        <a:bodyPr/>
        <a:lstStyle/>
        <a:p>
          <a:endParaRPr lang="es-EC"/>
        </a:p>
      </dgm:t>
    </dgm:pt>
    <dgm:pt modelId="{E76AD9E2-ABB4-44AF-B2CD-5EA0D6F855FD}">
      <dgm:prSet/>
      <dgm:spPr/>
      <dgm:t>
        <a:bodyPr/>
        <a:lstStyle/>
        <a:p>
          <a:r>
            <a:rPr lang="es-EC" dirty="0" smtClean="0"/>
            <a:t>300 Cerdos de Raza </a:t>
          </a:r>
          <a:r>
            <a:rPr lang="es-EC" dirty="0" err="1" smtClean="0"/>
            <a:t>Landrace</a:t>
          </a:r>
          <a:r>
            <a:rPr lang="es-EC" dirty="0" smtClean="0"/>
            <a:t> Belga de 30 a 35 kg cada uno, entre hembras y machos.</a:t>
          </a:r>
          <a:endParaRPr lang="es-EC" dirty="0"/>
        </a:p>
      </dgm:t>
    </dgm:pt>
    <dgm:pt modelId="{6783B050-3D92-47DF-BCA2-1B77A833ECDD}" type="parTrans" cxnId="{D78F66BD-C1C1-41AF-83D6-A814B1F3E9BC}">
      <dgm:prSet/>
      <dgm:spPr/>
      <dgm:t>
        <a:bodyPr/>
        <a:lstStyle/>
        <a:p>
          <a:endParaRPr lang="es-EC"/>
        </a:p>
      </dgm:t>
    </dgm:pt>
    <dgm:pt modelId="{AA2DC177-366B-4924-88F1-B12C2004D4B3}" type="sibTrans" cxnId="{D78F66BD-C1C1-41AF-83D6-A814B1F3E9BC}">
      <dgm:prSet/>
      <dgm:spPr/>
      <dgm:t>
        <a:bodyPr/>
        <a:lstStyle/>
        <a:p>
          <a:endParaRPr lang="es-EC"/>
        </a:p>
      </dgm:t>
    </dgm:pt>
    <dgm:pt modelId="{52FB1AEC-E879-4BFC-B79E-0EEBA089B6C9}">
      <dgm:prSet/>
      <dgm:spPr/>
      <dgm:t>
        <a:bodyPr/>
        <a:lstStyle/>
        <a:p>
          <a:r>
            <a:rPr lang="es-EC" smtClean="0"/>
            <a:t>15 corrales.</a:t>
          </a:r>
          <a:endParaRPr lang="es-EC"/>
        </a:p>
      </dgm:t>
    </dgm:pt>
    <dgm:pt modelId="{1582F6A3-322F-4E44-904B-615652D9FEA8}" type="parTrans" cxnId="{E83ECF32-8259-4AA9-B7D3-348B23D16521}">
      <dgm:prSet/>
      <dgm:spPr/>
      <dgm:t>
        <a:bodyPr/>
        <a:lstStyle/>
        <a:p>
          <a:endParaRPr lang="es-EC"/>
        </a:p>
      </dgm:t>
    </dgm:pt>
    <dgm:pt modelId="{0A942E43-741D-4A40-BA04-E9300B61E0E3}" type="sibTrans" cxnId="{E83ECF32-8259-4AA9-B7D3-348B23D16521}">
      <dgm:prSet/>
      <dgm:spPr/>
      <dgm:t>
        <a:bodyPr/>
        <a:lstStyle/>
        <a:p>
          <a:endParaRPr lang="es-EC"/>
        </a:p>
      </dgm:t>
    </dgm:pt>
    <dgm:pt modelId="{DD2B5A87-C54D-4EDE-9B84-F24B3F0D788C}">
      <dgm:prSet/>
      <dgm:spPr/>
      <dgm:t>
        <a:bodyPr/>
        <a:lstStyle/>
        <a:p>
          <a:r>
            <a:rPr lang="es-EC" dirty="0" smtClean="0"/>
            <a:t>Cámara fotográfica.</a:t>
          </a:r>
          <a:endParaRPr lang="es-EC" dirty="0"/>
        </a:p>
      </dgm:t>
    </dgm:pt>
    <dgm:pt modelId="{3ED2E8D4-FDAF-4927-9FA3-DD87A2526762}" type="parTrans" cxnId="{C1B6DE00-0D16-4A91-B60B-5A51AF7D9C7F}">
      <dgm:prSet/>
      <dgm:spPr/>
      <dgm:t>
        <a:bodyPr/>
        <a:lstStyle/>
        <a:p>
          <a:endParaRPr lang="es-EC"/>
        </a:p>
      </dgm:t>
    </dgm:pt>
    <dgm:pt modelId="{14AD69A6-22F8-4F21-97E9-44AB17F614C4}" type="sibTrans" cxnId="{C1B6DE00-0D16-4A91-B60B-5A51AF7D9C7F}">
      <dgm:prSet/>
      <dgm:spPr/>
      <dgm:t>
        <a:bodyPr/>
        <a:lstStyle/>
        <a:p>
          <a:endParaRPr lang="es-EC"/>
        </a:p>
      </dgm:t>
    </dgm:pt>
    <dgm:pt modelId="{62D443EC-38BD-4282-BEFF-7D57B0070DEE}" type="pres">
      <dgm:prSet presAssocID="{02DE0706-CA33-479F-8813-8062252584C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27E5BC8-7436-4708-B342-AF9755B8276E}" type="pres">
      <dgm:prSet presAssocID="{02DE0706-CA33-479F-8813-8062252584CD}" presName="cycle" presStyleCnt="0"/>
      <dgm:spPr/>
    </dgm:pt>
    <dgm:pt modelId="{6B0518EC-AB4D-4517-A578-6059A8E113AF}" type="pres">
      <dgm:prSet presAssocID="{02DE0706-CA33-479F-8813-8062252584CD}" presName="centerShape" presStyleCnt="0"/>
      <dgm:spPr/>
    </dgm:pt>
    <dgm:pt modelId="{662B2D8A-711D-4A0A-BC89-1C03204C3F09}" type="pres">
      <dgm:prSet presAssocID="{02DE0706-CA33-479F-8813-8062252584CD}" presName="connSite" presStyleLbl="node1" presStyleIdx="0" presStyleCnt="3"/>
      <dgm:spPr/>
    </dgm:pt>
    <dgm:pt modelId="{C9A48F56-BAC9-400D-8178-0D7E3A173086}" type="pres">
      <dgm:prSet presAssocID="{02DE0706-CA33-479F-8813-8062252584CD}" presName="visible" presStyleLbl="node1" presStyleIdx="0" presStyleCnt="3" custScaleX="75581" custScaleY="96082"/>
      <dgm:spPr>
        <a:prstGeom prst="bracketPair">
          <a:avLst/>
        </a:prstGeom>
        <a:solidFill>
          <a:srgbClr val="005360"/>
        </a:solidFill>
      </dgm:spPr>
    </dgm:pt>
    <dgm:pt modelId="{C7AE6ACF-A797-45F2-8749-606B0AF48527}" type="pres">
      <dgm:prSet presAssocID="{76AF5ADF-9CE2-4B8B-84C8-17015F107EDD}" presName="Name25" presStyleLbl="parChTrans1D1" presStyleIdx="0" presStyleCnt="2"/>
      <dgm:spPr/>
      <dgm:t>
        <a:bodyPr/>
        <a:lstStyle/>
        <a:p>
          <a:endParaRPr lang="es-EC"/>
        </a:p>
      </dgm:t>
    </dgm:pt>
    <dgm:pt modelId="{73BBC02B-7098-4BFC-826E-1F53665A3633}" type="pres">
      <dgm:prSet presAssocID="{60A53AB6-2433-438E-8502-979344F87E7D}" presName="node" presStyleCnt="0"/>
      <dgm:spPr/>
    </dgm:pt>
    <dgm:pt modelId="{E92AB787-D0CB-4710-B62A-A278F5D8A7B2}" type="pres">
      <dgm:prSet presAssocID="{60A53AB6-2433-438E-8502-979344F87E7D}" presName="parentNode" presStyleLbl="node1" presStyleIdx="1" presStyleCnt="3">
        <dgm:presLayoutVars>
          <dgm:chMax val="1"/>
          <dgm:bulletEnabled val="1"/>
        </dgm:presLayoutVars>
      </dgm:prSet>
      <dgm:spPr>
        <a:prstGeom prst="flowChartMultidocument">
          <a:avLst/>
        </a:prstGeom>
      </dgm:spPr>
      <dgm:t>
        <a:bodyPr/>
        <a:lstStyle/>
        <a:p>
          <a:endParaRPr lang="es-EC"/>
        </a:p>
      </dgm:t>
    </dgm:pt>
    <dgm:pt modelId="{A3C856EF-5B68-473E-AF3B-C97E4ED72D42}" type="pres">
      <dgm:prSet presAssocID="{60A53AB6-2433-438E-8502-979344F87E7D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04FF0F-3748-4074-8C8C-F1A0966A93DA}" type="pres">
      <dgm:prSet presAssocID="{2DCEF2E6-3631-4D18-A85D-45E4718F85B0}" presName="Name25" presStyleLbl="parChTrans1D1" presStyleIdx="1" presStyleCnt="2"/>
      <dgm:spPr/>
      <dgm:t>
        <a:bodyPr/>
        <a:lstStyle/>
        <a:p>
          <a:endParaRPr lang="es-EC"/>
        </a:p>
      </dgm:t>
    </dgm:pt>
    <dgm:pt modelId="{27CAC16E-2078-48C1-A58B-AF7CAA4306BF}" type="pres">
      <dgm:prSet presAssocID="{31BB5739-B170-4FF6-847C-19696D4FE5AD}" presName="node" presStyleCnt="0"/>
      <dgm:spPr/>
    </dgm:pt>
    <dgm:pt modelId="{02856697-5BBA-4E2D-8DF6-2E56C20E2C3B}" type="pres">
      <dgm:prSet presAssocID="{31BB5739-B170-4FF6-847C-19696D4FE5AD}" presName="parentNode" presStyleLbl="node1" presStyleIdx="2" presStyleCnt="3" custScaleX="103060" custScaleY="177486" custLinFactNeighborX="2907" custLinFactNeighborY="-3498">
        <dgm:presLayoutVars>
          <dgm:chMax val="1"/>
          <dgm:bulletEnabled val="1"/>
        </dgm:presLayoutVars>
      </dgm:prSet>
      <dgm:spPr>
        <a:prstGeom prst="flowChartMultidocument">
          <a:avLst/>
        </a:prstGeom>
      </dgm:spPr>
      <dgm:t>
        <a:bodyPr/>
        <a:lstStyle/>
        <a:p>
          <a:endParaRPr lang="es-EC"/>
        </a:p>
      </dgm:t>
    </dgm:pt>
    <dgm:pt modelId="{4F3CFCE8-8F1C-49BB-86BF-D60A08C4AFD7}" type="pres">
      <dgm:prSet presAssocID="{31BB5739-B170-4FF6-847C-19696D4FE5AD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5B9C622-CB6D-44AE-852D-AF86D5D91755}" srcId="{31BB5739-B170-4FF6-847C-19696D4FE5AD}" destId="{14BC94E4-F2F3-4DC7-9DA2-AA43A3690091}" srcOrd="0" destOrd="0" parTransId="{FBDFFAB4-AFB2-4929-A81A-842D55E37558}" sibTransId="{2FD097D5-E6AC-4104-BF7B-B744E3BFE051}"/>
    <dgm:cxn modelId="{F92082BD-3BD9-4FEF-B9AF-C8CDB056DF07}" type="presOf" srcId="{00AEF1FA-BFD8-4B71-8104-D3F8A43172EA}" destId="{4F3CFCE8-8F1C-49BB-86BF-D60A08C4AFD7}" srcOrd="0" destOrd="2" presId="urn:microsoft.com/office/officeart/2005/8/layout/radial2"/>
    <dgm:cxn modelId="{E434FFEA-AE3A-43A1-A380-89814FB27F20}" type="presOf" srcId="{76AF5ADF-9CE2-4B8B-84C8-17015F107EDD}" destId="{C7AE6ACF-A797-45F2-8749-606B0AF48527}" srcOrd="0" destOrd="0" presId="urn:microsoft.com/office/officeart/2005/8/layout/radial2"/>
    <dgm:cxn modelId="{3A7AE255-AFB4-46DD-8ED8-089758210E81}" srcId="{31BB5739-B170-4FF6-847C-19696D4FE5AD}" destId="{00AEF1FA-BFD8-4B71-8104-D3F8A43172EA}" srcOrd="2" destOrd="0" parTransId="{2D83616A-0AF2-4AEF-972D-BC5F6B082AA7}" sibTransId="{5B04AA51-88D0-4EDE-9CCE-931827281F2C}"/>
    <dgm:cxn modelId="{8C51A386-34CB-4A20-BCBF-B5500B850FFF}" srcId="{02DE0706-CA33-479F-8813-8062252584CD}" destId="{31BB5739-B170-4FF6-847C-19696D4FE5AD}" srcOrd="1" destOrd="0" parTransId="{2DCEF2E6-3631-4D18-A85D-45E4718F85B0}" sibTransId="{ED92FAFD-9635-480D-A1E1-A1AD0B2C1907}"/>
    <dgm:cxn modelId="{6EF10539-F291-43E1-BDB2-64369D13F2EB}" type="presOf" srcId="{2D79D8C6-477C-45AD-B8C3-1B9010C33330}" destId="{A3C856EF-5B68-473E-AF3B-C97E4ED72D42}" srcOrd="0" destOrd="3" presId="urn:microsoft.com/office/officeart/2005/8/layout/radial2"/>
    <dgm:cxn modelId="{2C20C66C-6B62-460F-92C7-CF70A21B2883}" type="presOf" srcId="{60A53AB6-2433-438E-8502-979344F87E7D}" destId="{E92AB787-D0CB-4710-B62A-A278F5D8A7B2}" srcOrd="0" destOrd="0" presId="urn:microsoft.com/office/officeart/2005/8/layout/radial2"/>
    <dgm:cxn modelId="{E83ECF32-8259-4AA9-B7D3-348B23D16521}" srcId="{31BB5739-B170-4FF6-847C-19696D4FE5AD}" destId="{52FB1AEC-E879-4BFC-B79E-0EEBA089B6C9}" srcOrd="4" destOrd="0" parTransId="{1582F6A3-322F-4E44-904B-615652D9FEA8}" sibTransId="{0A942E43-741D-4A40-BA04-E9300B61E0E3}"/>
    <dgm:cxn modelId="{126A3F44-F34B-4FA5-9367-43E473FA15B0}" srcId="{60A53AB6-2433-438E-8502-979344F87E7D}" destId="{0327E19C-FCDE-463B-B658-13EA4689658B}" srcOrd="2" destOrd="0" parTransId="{AB56C6D9-ED81-433A-8705-5355D19266FA}" sibTransId="{D5008E79-5F5F-4051-8212-B560A5B90C0E}"/>
    <dgm:cxn modelId="{D55CDDEE-9BE8-46BB-8D06-84BFBB60CF30}" srcId="{60A53AB6-2433-438E-8502-979344F87E7D}" destId="{2F8CB5A7-C294-4CC6-923D-3F20EB97C8A0}" srcOrd="4" destOrd="0" parTransId="{C466F9B6-A345-4483-BB7D-2E5B965E4F32}" sibTransId="{07108206-0D20-4F6A-8A50-267153E4FD25}"/>
    <dgm:cxn modelId="{0D9C53D5-FEBE-4EB9-9CB4-D37FAA7D0CAF}" type="presOf" srcId="{14BC94E4-F2F3-4DC7-9DA2-AA43A3690091}" destId="{4F3CFCE8-8F1C-49BB-86BF-D60A08C4AFD7}" srcOrd="0" destOrd="0" presId="urn:microsoft.com/office/officeart/2005/8/layout/radial2"/>
    <dgm:cxn modelId="{B3054CF0-16CE-4C2C-956A-489068FC5E89}" type="presOf" srcId="{DD2B5A87-C54D-4EDE-9B84-F24B3F0D788C}" destId="{4F3CFCE8-8F1C-49BB-86BF-D60A08C4AFD7}" srcOrd="0" destOrd="5" presId="urn:microsoft.com/office/officeart/2005/8/layout/radial2"/>
    <dgm:cxn modelId="{5CBD7561-43C1-4F87-AB15-0865718881AB}" type="presOf" srcId="{0327E19C-FCDE-463B-B658-13EA4689658B}" destId="{A3C856EF-5B68-473E-AF3B-C97E4ED72D42}" srcOrd="0" destOrd="2" presId="urn:microsoft.com/office/officeart/2005/8/layout/radial2"/>
    <dgm:cxn modelId="{DDB247B3-2932-47A1-910A-B0D3E38402B3}" srcId="{31BB5739-B170-4FF6-847C-19696D4FE5AD}" destId="{CA58BBA3-29F8-4CA5-9F79-B1852F870803}" srcOrd="1" destOrd="0" parTransId="{4EAD9ABD-6A59-499E-8D47-441429A40CD3}" sibTransId="{89878C25-7547-41CC-8CA2-CAA2A2C389FC}"/>
    <dgm:cxn modelId="{5907DA3F-C103-467E-8D31-1FB8927055CD}" type="presOf" srcId="{E76AD9E2-ABB4-44AF-B2CD-5EA0D6F855FD}" destId="{4F3CFCE8-8F1C-49BB-86BF-D60A08C4AFD7}" srcOrd="0" destOrd="3" presId="urn:microsoft.com/office/officeart/2005/8/layout/radial2"/>
    <dgm:cxn modelId="{D214DB7B-1D72-4C54-B2D4-E0CD353C19F7}" srcId="{60A53AB6-2433-438E-8502-979344F87E7D}" destId="{37C695A9-8DEF-4EA5-AF2F-40A0DB8985EE}" srcOrd="1" destOrd="0" parTransId="{B9226DC0-2891-4544-BBF8-B77F336DF581}" sibTransId="{BB508D62-4AEC-4F51-829B-48B641D84830}"/>
    <dgm:cxn modelId="{201C42FE-EFEE-41D6-ABAC-C6F0BE63B460}" srcId="{60A53AB6-2433-438E-8502-979344F87E7D}" destId="{A11A133A-73BB-4B79-8E87-0797A646B28D}" srcOrd="0" destOrd="0" parTransId="{63BF7338-505A-405D-B090-0D934E8B7241}" sibTransId="{B2BA4E73-00AB-4D63-B11D-5BCB790006AA}"/>
    <dgm:cxn modelId="{BFC6574D-313A-444C-88E2-3A9C8492B9D1}" type="presOf" srcId="{37C695A9-8DEF-4EA5-AF2F-40A0DB8985EE}" destId="{A3C856EF-5B68-473E-AF3B-C97E4ED72D42}" srcOrd="0" destOrd="1" presId="urn:microsoft.com/office/officeart/2005/8/layout/radial2"/>
    <dgm:cxn modelId="{F9188D8F-827C-43A3-8809-3A7C3F79A99C}" type="presOf" srcId="{2DCEF2E6-3631-4D18-A85D-45E4718F85B0}" destId="{CB04FF0F-3748-4074-8C8C-F1A0966A93DA}" srcOrd="0" destOrd="0" presId="urn:microsoft.com/office/officeart/2005/8/layout/radial2"/>
    <dgm:cxn modelId="{D2715202-204B-456C-A057-994B70FD5C21}" type="presOf" srcId="{31BB5739-B170-4FF6-847C-19696D4FE5AD}" destId="{02856697-5BBA-4E2D-8DF6-2E56C20E2C3B}" srcOrd="0" destOrd="0" presId="urn:microsoft.com/office/officeart/2005/8/layout/radial2"/>
    <dgm:cxn modelId="{C1B6DE00-0D16-4A91-B60B-5A51AF7D9C7F}" srcId="{31BB5739-B170-4FF6-847C-19696D4FE5AD}" destId="{DD2B5A87-C54D-4EDE-9B84-F24B3F0D788C}" srcOrd="5" destOrd="0" parTransId="{3ED2E8D4-FDAF-4927-9FA3-DD87A2526762}" sibTransId="{14AD69A6-22F8-4F21-97E9-44AB17F614C4}"/>
    <dgm:cxn modelId="{27833B6C-DC02-4AF0-8B32-E0EA6F619A0E}" srcId="{60A53AB6-2433-438E-8502-979344F87E7D}" destId="{2D79D8C6-477C-45AD-B8C3-1B9010C33330}" srcOrd="3" destOrd="0" parTransId="{35DACCBD-9490-40D0-8D69-A63A22058AF8}" sibTransId="{537DB2A1-7E2E-4CB3-9A67-685FDA2FD0E9}"/>
    <dgm:cxn modelId="{FD17355B-FEB6-4083-B7F3-1556552FB273}" type="presOf" srcId="{A11A133A-73BB-4B79-8E87-0797A646B28D}" destId="{A3C856EF-5B68-473E-AF3B-C97E4ED72D42}" srcOrd="0" destOrd="0" presId="urn:microsoft.com/office/officeart/2005/8/layout/radial2"/>
    <dgm:cxn modelId="{D8C9DE1A-2A2D-4AA0-AFE0-276FF8DADB42}" srcId="{02DE0706-CA33-479F-8813-8062252584CD}" destId="{60A53AB6-2433-438E-8502-979344F87E7D}" srcOrd="0" destOrd="0" parTransId="{76AF5ADF-9CE2-4B8B-84C8-17015F107EDD}" sibTransId="{505B7E59-5A88-4133-AA34-64215D17DBDA}"/>
    <dgm:cxn modelId="{0427FDA0-F52C-4918-BF41-4ADFADD7E70D}" type="presOf" srcId="{52FB1AEC-E879-4BFC-B79E-0EEBA089B6C9}" destId="{4F3CFCE8-8F1C-49BB-86BF-D60A08C4AFD7}" srcOrd="0" destOrd="4" presId="urn:microsoft.com/office/officeart/2005/8/layout/radial2"/>
    <dgm:cxn modelId="{2AA25518-DB1F-4525-97F7-CD3C9F5EE812}" type="presOf" srcId="{2F8CB5A7-C294-4CC6-923D-3F20EB97C8A0}" destId="{A3C856EF-5B68-473E-AF3B-C97E4ED72D42}" srcOrd="0" destOrd="4" presId="urn:microsoft.com/office/officeart/2005/8/layout/radial2"/>
    <dgm:cxn modelId="{537D390E-126F-4C19-AF83-AFDD3C5D5323}" type="presOf" srcId="{02DE0706-CA33-479F-8813-8062252584CD}" destId="{62D443EC-38BD-4282-BEFF-7D57B0070DEE}" srcOrd="0" destOrd="0" presId="urn:microsoft.com/office/officeart/2005/8/layout/radial2"/>
    <dgm:cxn modelId="{BF90EBD8-81A2-46E1-809E-4FB06BEFF7D7}" type="presOf" srcId="{CA58BBA3-29F8-4CA5-9F79-B1852F870803}" destId="{4F3CFCE8-8F1C-49BB-86BF-D60A08C4AFD7}" srcOrd="0" destOrd="1" presId="urn:microsoft.com/office/officeart/2005/8/layout/radial2"/>
    <dgm:cxn modelId="{D78F66BD-C1C1-41AF-83D6-A814B1F3E9BC}" srcId="{31BB5739-B170-4FF6-847C-19696D4FE5AD}" destId="{E76AD9E2-ABB4-44AF-B2CD-5EA0D6F855FD}" srcOrd="3" destOrd="0" parTransId="{6783B050-3D92-47DF-BCA2-1B77A833ECDD}" sibTransId="{AA2DC177-366B-4924-88F1-B12C2004D4B3}"/>
    <dgm:cxn modelId="{723CD975-3812-4BC2-8BDD-D387CF1FFADA}" type="presParOf" srcId="{62D443EC-38BD-4282-BEFF-7D57B0070DEE}" destId="{927E5BC8-7436-4708-B342-AF9755B8276E}" srcOrd="0" destOrd="0" presId="urn:microsoft.com/office/officeart/2005/8/layout/radial2"/>
    <dgm:cxn modelId="{E5FF0574-9661-411B-A540-832DFBCD039F}" type="presParOf" srcId="{927E5BC8-7436-4708-B342-AF9755B8276E}" destId="{6B0518EC-AB4D-4517-A578-6059A8E113AF}" srcOrd="0" destOrd="0" presId="urn:microsoft.com/office/officeart/2005/8/layout/radial2"/>
    <dgm:cxn modelId="{1A68C74D-910D-4F24-AD6B-CC68054FD024}" type="presParOf" srcId="{6B0518EC-AB4D-4517-A578-6059A8E113AF}" destId="{662B2D8A-711D-4A0A-BC89-1C03204C3F09}" srcOrd="0" destOrd="0" presId="urn:microsoft.com/office/officeart/2005/8/layout/radial2"/>
    <dgm:cxn modelId="{D9AC6147-9A4F-4B9A-AE6C-18417225E880}" type="presParOf" srcId="{6B0518EC-AB4D-4517-A578-6059A8E113AF}" destId="{C9A48F56-BAC9-400D-8178-0D7E3A173086}" srcOrd="1" destOrd="0" presId="urn:microsoft.com/office/officeart/2005/8/layout/radial2"/>
    <dgm:cxn modelId="{EC5F7F02-AC8D-46A3-917D-EB0BBA8B7611}" type="presParOf" srcId="{927E5BC8-7436-4708-B342-AF9755B8276E}" destId="{C7AE6ACF-A797-45F2-8749-606B0AF48527}" srcOrd="1" destOrd="0" presId="urn:microsoft.com/office/officeart/2005/8/layout/radial2"/>
    <dgm:cxn modelId="{861D91D9-38C1-4EBF-AC94-945E33C95BA6}" type="presParOf" srcId="{927E5BC8-7436-4708-B342-AF9755B8276E}" destId="{73BBC02B-7098-4BFC-826E-1F53665A3633}" srcOrd="2" destOrd="0" presId="urn:microsoft.com/office/officeart/2005/8/layout/radial2"/>
    <dgm:cxn modelId="{2D1B7ABA-8FC1-4E29-9E4F-8B7F1F03EE4D}" type="presParOf" srcId="{73BBC02B-7098-4BFC-826E-1F53665A3633}" destId="{E92AB787-D0CB-4710-B62A-A278F5D8A7B2}" srcOrd="0" destOrd="0" presId="urn:microsoft.com/office/officeart/2005/8/layout/radial2"/>
    <dgm:cxn modelId="{45A15E06-BEC6-44C5-8086-EB18689E18D2}" type="presParOf" srcId="{73BBC02B-7098-4BFC-826E-1F53665A3633}" destId="{A3C856EF-5B68-473E-AF3B-C97E4ED72D42}" srcOrd="1" destOrd="0" presId="urn:microsoft.com/office/officeart/2005/8/layout/radial2"/>
    <dgm:cxn modelId="{53738E43-AC74-4636-B04E-E92C87099414}" type="presParOf" srcId="{927E5BC8-7436-4708-B342-AF9755B8276E}" destId="{CB04FF0F-3748-4074-8C8C-F1A0966A93DA}" srcOrd="3" destOrd="0" presId="urn:microsoft.com/office/officeart/2005/8/layout/radial2"/>
    <dgm:cxn modelId="{E90D9252-B0FC-4582-9E16-DB8E14F0557B}" type="presParOf" srcId="{927E5BC8-7436-4708-B342-AF9755B8276E}" destId="{27CAC16E-2078-48C1-A58B-AF7CAA4306BF}" srcOrd="4" destOrd="0" presId="urn:microsoft.com/office/officeart/2005/8/layout/radial2"/>
    <dgm:cxn modelId="{AC046985-66C8-4D47-9672-B3E0849656E7}" type="presParOf" srcId="{27CAC16E-2078-48C1-A58B-AF7CAA4306BF}" destId="{02856697-5BBA-4E2D-8DF6-2E56C20E2C3B}" srcOrd="0" destOrd="0" presId="urn:microsoft.com/office/officeart/2005/8/layout/radial2"/>
    <dgm:cxn modelId="{A2A4CB9B-E97A-4F33-9C50-0BC08DDCDBF2}" type="presParOf" srcId="{27CAC16E-2078-48C1-A58B-AF7CAA4306BF}" destId="{4F3CFCE8-8F1C-49BB-86BF-D60A08C4AFD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9D763-042D-4A0E-97B1-FDA7021CE89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A27A0BF-8CA7-4D3D-A188-B9F103A10E8B}">
      <dgm:prSet phldrT="[Texto]"/>
      <dgm:spPr/>
      <dgm:t>
        <a:bodyPr/>
        <a:lstStyle/>
        <a:p>
          <a:r>
            <a:rPr lang="es-ES" dirty="0" smtClean="0"/>
            <a:t>San Patricio </a:t>
          </a:r>
          <a:endParaRPr lang="es-ES" dirty="0"/>
        </a:p>
      </dgm:t>
    </dgm:pt>
    <dgm:pt modelId="{23FB3234-D57D-4972-8BE5-077C9F95D3F0}" type="parTrans" cxnId="{7A4A0201-D5B0-4A57-BCA3-38253039C3F9}">
      <dgm:prSet/>
      <dgm:spPr/>
      <dgm:t>
        <a:bodyPr/>
        <a:lstStyle/>
        <a:p>
          <a:endParaRPr lang="es-ES"/>
        </a:p>
      </dgm:t>
    </dgm:pt>
    <dgm:pt modelId="{C4B311F5-2514-4428-9078-2D095789418F}" type="sibTrans" cxnId="{7A4A0201-D5B0-4A57-BCA3-38253039C3F9}">
      <dgm:prSet/>
      <dgm:spPr/>
      <dgm:t>
        <a:bodyPr/>
        <a:lstStyle/>
        <a:p>
          <a:endParaRPr lang="es-ES"/>
        </a:p>
      </dgm:t>
    </dgm:pt>
    <dgm:pt modelId="{1F9B6CFF-4F25-4614-B42B-CD6C26ED4ED8}">
      <dgm:prSet phldrT="[Texto]"/>
      <dgm:spPr/>
      <dgm:t>
        <a:bodyPr/>
        <a:lstStyle/>
        <a:p>
          <a:r>
            <a:rPr lang="es-ES" dirty="0" smtClean="0"/>
            <a:t>Aflatoxina (20 ppb)</a:t>
          </a:r>
          <a:endParaRPr lang="es-ES" dirty="0"/>
        </a:p>
      </dgm:t>
    </dgm:pt>
    <dgm:pt modelId="{C6D7202E-1BDF-40F9-A9FF-21B6F44B2745}" type="parTrans" cxnId="{0BBD9142-3C34-4C27-824B-2D6145F6F718}">
      <dgm:prSet/>
      <dgm:spPr/>
      <dgm:t>
        <a:bodyPr/>
        <a:lstStyle/>
        <a:p>
          <a:endParaRPr lang="es-ES"/>
        </a:p>
      </dgm:t>
    </dgm:pt>
    <dgm:pt modelId="{B6533166-8CE7-471E-9AB3-0D3979033D92}" type="sibTrans" cxnId="{0BBD9142-3C34-4C27-824B-2D6145F6F718}">
      <dgm:prSet/>
      <dgm:spPr/>
      <dgm:t>
        <a:bodyPr/>
        <a:lstStyle/>
        <a:p>
          <a:endParaRPr lang="es-ES"/>
        </a:p>
      </dgm:t>
    </dgm:pt>
    <dgm:pt modelId="{D446407A-AD73-4459-9303-D05E00D9FC81}">
      <dgm:prSet phldrT="[Texto]"/>
      <dgm:spPr/>
      <dgm:t>
        <a:bodyPr/>
        <a:lstStyle/>
        <a:p>
          <a:r>
            <a:rPr lang="es-ES" dirty="0" smtClean="0"/>
            <a:t>Zearalenona (68,9 ppb)</a:t>
          </a:r>
          <a:endParaRPr lang="es-ES" dirty="0"/>
        </a:p>
      </dgm:t>
    </dgm:pt>
    <dgm:pt modelId="{33C45BE0-A7C6-452F-9529-C5D1183BA5F0}" type="parTrans" cxnId="{CF31D250-6AA1-4264-BF39-1F04E25F6D0A}">
      <dgm:prSet/>
      <dgm:spPr/>
      <dgm:t>
        <a:bodyPr/>
        <a:lstStyle/>
        <a:p>
          <a:endParaRPr lang="es-ES"/>
        </a:p>
      </dgm:t>
    </dgm:pt>
    <dgm:pt modelId="{F20A2F7A-B550-4674-B48D-FE1E9507874F}" type="sibTrans" cxnId="{CF31D250-6AA1-4264-BF39-1F04E25F6D0A}">
      <dgm:prSet/>
      <dgm:spPr/>
      <dgm:t>
        <a:bodyPr/>
        <a:lstStyle/>
        <a:p>
          <a:endParaRPr lang="es-ES"/>
        </a:p>
      </dgm:t>
    </dgm:pt>
    <dgm:pt modelId="{FD5D37F5-A6BE-4A14-B34D-956392318AA7}">
      <dgm:prSet phldrT="[Texto]"/>
      <dgm:spPr/>
      <dgm:t>
        <a:bodyPr/>
        <a:lstStyle/>
        <a:p>
          <a:r>
            <a:rPr lang="es-ES" dirty="0" smtClean="0"/>
            <a:t>Bioalimentar</a:t>
          </a:r>
          <a:endParaRPr lang="es-ES" dirty="0"/>
        </a:p>
      </dgm:t>
    </dgm:pt>
    <dgm:pt modelId="{A72EDA69-E098-4920-AF85-381996D72E43}" type="parTrans" cxnId="{C54226EA-D0D9-46CF-87F0-C4B18C5AF544}">
      <dgm:prSet/>
      <dgm:spPr/>
      <dgm:t>
        <a:bodyPr/>
        <a:lstStyle/>
        <a:p>
          <a:endParaRPr lang="es-ES"/>
        </a:p>
      </dgm:t>
    </dgm:pt>
    <dgm:pt modelId="{F8255EDB-9429-4F24-BE22-571C079985C0}" type="sibTrans" cxnId="{C54226EA-D0D9-46CF-87F0-C4B18C5AF544}">
      <dgm:prSet/>
      <dgm:spPr/>
      <dgm:t>
        <a:bodyPr/>
        <a:lstStyle/>
        <a:p>
          <a:endParaRPr lang="es-ES"/>
        </a:p>
      </dgm:t>
    </dgm:pt>
    <dgm:pt modelId="{01C57F5C-E7EA-4DD4-88A7-E4DBD798D231}">
      <dgm:prSet phldrT="[Texto]"/>
      <dgm:spPr/>
      <dgm:t>
        <a:bodyPr/>
        <a:lstStyle/>
        <a:p>
          <a:r>
            <a:rPr lang="es-ES" dirty="0" smtClean="0"/>
            <a:t>Aflatoxina (42,4 ppb)</a:t>
          </a:r>
          <a:endParaRPr lang="es-ES" dirty="0"/>
        </a:p>
      </dgm:t>
    </dgm:pt>
    <dgm:pt modelId="{1BB612DC-FFB2-443C-9EEC-638243C62932}" type="parTrans" cxnId="{E2E1C76E-2D2F-4469-B996-472B7E2B3517}">
      <dgm:prSet/>
      <dgm:spPr/>
      <dgm:t>
        <a:bodyPr/>
        <a:lstStyle/>
        <a:p>
          <a:endParaRPr lang="es-ES"/>
        </a:p>
      </dgm:t>
    </dgm:pt>
    <dgm:pt modelId="{18D3E837-F22E-4615-85EB-EF9B8C8899A7}" type="sibTrans" cxnId="{E2E1C76E-2D2F-4469-B996-472B7E2B3517}">
      <dgm:prSet/>
      <dgm:spPr/>
      <dgm:t>
        <a:bodyPr/>
        <a:lstStyle/>
        <a:p>
          <a:endParaRPr lang="es-ES"/>
        </a:p>
      </dgm:t>
    </dgm:pt>
    <dgm:pt modelId="{A25623A0-6463-460E-BB64-31D5DDF19370}">
      <dgm:prSet phldrT="[Texto]"/>
      <dgm:spPr/>
      <dgm:t>
        <a:bodyPr/>
        <a:lstStyle/>
        <a:p>
          <a:r>
            <a:rPr lang="es-ES" dirty="0" smtClean="0"/>
            <a:t>Ralco</a:t>
          </a:r>
          <a:endParaRPr lang="es-ES" dirty="0"/>
        </a:p>
      </dgm:t>
    </dgm:pt>
    <dgm:pt modelId="{08CC6138-B190-4100-8733-8A89B0D38B0D}" type="parTrans" cxnId="{B1C3FECE-4CF2-4583-962A-A977A3835C5A}">
      <dgm:prSet/>
      <dgm:spPr/>
      <dgm:t>
        <a:bodyPr/>
        <a:lstStyle/>
        <a:p>
          <a:endParaRPr lang="es-ES"/>
        </a:p>
      </dgm:t>
    </dgm:pt>
    <dgm:pt modelId="{EA14A657-40B1-42EA-AD8D-30A9CD731753}" type="sibTrans" cxnId="{B1C3FECE-4CF2-4583-962A-A977A3835C5A}">
      <dgm:prSet/>
      <dgm:spPr/>
      <dgm:t>
        <a:bodyPr/>
        <a:lstStyle/>
        <a:p>
          <a:endParaRPr lang="es-ES"/>
        </a:p>
      </dgm:t>
    </dgm:pt>
    <dgm:pt modelId="{1BDFFD56-DF81-4C3F-92A4-F76ABD9C571C}">
      <dgm:prSet phldrT="[Texto]"/>
      <dgm:spPr/>
      <dgm:t>
        <a:bodyPr/>
        <a:lstStyle/>
        <a:p>
          <a:r>
            <a:rPr lang="es-ES" dirty="0" smtClean="0"/>
            <a:t>Aflatoxina (5,4 ppb)</a:t>
          </a:r>
          <a:endParaRPr lang="es-ES" dirty="0"/>
        </a:p>
      </dgm:t>
    </dgm:pt>
    <dgm:pt modelId="{CCA017F5-FD6F-42A6-BF76-8C268657C64D}" type="parTrans" cxnId="{2D67D704-D8EB-46EE-BF65-3C5FC8D2C0B1}">
      <dgm:prSet/>
      <dgm:spPr/>
      <dgm:t>
        <a:bodyPr/>
        <a:lstStyle/>
        <a:p>
          <a:endParaRPr lang="es-ES"/>
        </a:p>
      </dgm:t>
    </dgm:pt>
    <dgm:pt modelId="{C5894AFF-177D-4ECE-8321-9AB1A1329833}" type="sibTrans" cxnId="{2D67D704-D8EB-46EE-BF65-3C5FC8D2C0B1}">
      <dgm:prSet/>
      <dgm:spPr/>
      <dgm:t>
        <a:bodyPr/>
        <a:lstStyle/>
        <a:p>
          <a:endParaRPr lang="es-ES"/>
        </a:p>
      </dgm:t>
    </dgm:pt>
    <dgm:pt modelId="{11E4F3B6-DA6C-4BB9-B858-2CCD8D64124A}">
      <dgm:prSet/>
      <dgm:spPr/>
      <dgm:t>
        <a:bodyPr/>
        <a:lstStyle/>
        <a:p>
          <a:r>
            <a:rPr lang="es-ES" dirty="0" smtClean="0"/>
            <a:t>Zearalenona (133,6 ppb)</a:t>
          </a:r>
          <a:endParaRPr lang="es-ES" dirty="0"/>
        </a:p>
      </dgm:t>
    </dgm:pt>
    <dgm:pt modelId="{AD727E5F-0C67-43EF-B6FB-C5E449E5B3E9}" type="parTrans" cxnId="{4D71BCAD-F941-4CC4-8AFE-ED2132473D2D}">
      <dgm:prSet/>
      <dgm:spPr/>
      <dgm:t>
        <a:bodyPr/>
        <a:lstStyle/>
        <a:p>
          <a:endParaRPr lang="es-ES"/>
        </a:p>
      </dgm:t>
    </dgm:pt>
    <dgm:pt modelId="{47C123EE-9791-4AE9-94A8-9966CACA71AB}" type="sibTrans" cxnId="{4D71BCAD-F941-4CC4-8AFE-ED2132473D2D}">
      <dgm:prSet/>
      <dgm:spPr/>
      <dgm:t>
        <a:bodyPr/>
        <a:lstStyle/>
        <a:p>
          <a:endParaRPr lang="es-ES"/>
        </a:p>
      </dgm:t>
    </dgm:pt>
    <dgm:pt modelId="{BA5F8C13-FE7A-4C78-AE18-BBB8D3B5D77B}">
      <dgm:prSet/>
      <dgm:spPr/>
      <dgm:t>
        <a:bodyPr/>
        <a:lstStyle/>
        <a:p>
          <a:r>
            <a:rPr lang="es-ES" dirty="0" smtClean="0"/>
            <a:t>Zearalenona (131 ppb)</a:t>
          </a:r>
          <a:endParaRPr lang="es-ES" dirty="0"/>
        </a:p>
      </dgm:t>
    </dgm:pt>
    <dgm:pt modelId="{090E5DE8-EB4C-4DE2-A7EB-5648223C331F}" type="parTrans" cxnId="{3A6F0DF3-5C25-4CD9-BC32-4DDB907DCDD3}">
      <dgm:prSet/>
      <dgm:spPr/>
      <dgm:t>
        <a:bodyPr/>
        <a:lstStyle/>
        <a:p>
          <a:endParaRPr lang="es-ES"/>
        </a:p>
      </dgm:t>
    </dgm:pt>
    <dgm:pt modelId="{EF2918B6-374E-4ACE-9A35-369A32788B5A}" type="sibTrans" cxnId="{3A6F0DF3-5C25-4CD9-BC32-4DDB907DCDD3}">
      <dgm:prSet/>
      <dgm:spPr/>
      <dgm:t>
        <a:bodyPr/>
        <a:lstStyle/>
        <a:p>
          <a:endParaRPr lang="es-ES"/>
        </a:p>
      </dgm:t>
    </dgm:pt>
    <dgm:pt modelId="{88D5E47A-EC18-44AB-8343-1BE96736D548}">
      <dgm:prSet phldrT="[Texto]"/>
      <dgm:spPr/>
      <dgm:t>
        <a:bodyPr/>
        <a:lstStyle/>
        <a:p>
          <a:r>
            <a:rPr lang="es-ES" dirty="0" smtClean="0"/>
            <a:t>Limites permitidos</a:t>
          </a:r>
          <a:endParaRPr lang="es-ES" dirty="0"/>
        </a:p>
      </dgm:t>
    </dgm:pt>
    <dgm:pt modelId="{907F8E4A-AD74-490D-9172-67FB7FC06150}" type="parTrans" cxnId="{16359588-D1AE-44DE-882E-411485513C1A}">
      <dgm:prSet/>
      <dgm:spPr/>
      <dgm:t>
        <a:bodyPr/>
        <a:lstStyle/>
        <a:p>
          <a:endParaRPr lang="es-ES"/>
        </a:p>
      </dgm:t>
    </dgm:pt>
    <dgm:pt modelId="{D01FE14E-CE4E-473B-8218-52DD04DC6466}" type="sibTrans" cxnId="{16359588-D1AE-44DE-882E-411485513C1A}">
      <dgm:prSet/>
      <dgm:spPr/>
      <dgm:t>
        <a:bodyPr/>
        <a:lstStyle/>
        <a:p>
          <a:endParaRPr lang="es-ES"/>
        </a:p>
      </dgm:t>
    </dgm:pt>
    <dgm:pt modelId="{4E4C5B2E-E14D-427D-9E4A-4D272F4E05F6}">
      <dgm:prSet phldrT="[Texto]"/>
      <dgm:spPr/>
      <dgm:t>
        <a:bodyPr/>
        <a:lstStyle/>
        <a:p>
          <a:r>
            <a:rPr lang="es-ES" dirty="0" smtClean="0"/>
            <a:t>Aflatoxina (20 ppb)</a:t>
          </a:r>
          <a:endParaRPr lang="es-ES" dirty="0"/>
        </a:p>
      </dgm:t>
    </dgm:pt>
    <dgm:pt modelId="{421EBD32-B56C-4F74-B94C-31FE5CCF85B9}" type="parTrans" cxnId="{D9E4D34F-5EF2-4F2A-A788-4C8529BCC521}">
      <dgm:prSet/>
      <dgm:spPr/>
      <dgm:t>
        <a:bodyPr/>
        <a:lstStyle/>
        <a:p>
          <a:endParaRPr lang="es-ES"/>
        </a:p>
      </dgm:t>
    </dgm:pt>
    <dgm:pt modelId="{613BDA5B-94A6-47EE-85FB-70FF2D0171E4}" type="sibTrans" cxnId="{D9E4D34F-5EF2-4F2A-A788-4C8529BCC521}">
      <dgm:prSet/>
      <dgm:spPr/>
      <dgm:t>
        <a:bodyPr/>
        <a:lstStyle/>
        <a:p>
          <a:endParaRPr lang="es-ES"/>
        </a:p>
      </dgm:t>
    </dgm:pt>
    <dgm:pt modelId="{BCDA8BAA-680E-4A71-91A1-05D08F3F9960}">
      <dgm:prSet/>
      <dgm:spPr/>
      <dgm:t>
        <a:bodyPr/>
        <a:lstStyle/>
        <a:p>
          <a:r>
            <a:rPr lang="es-ES" dirty="0" smtClean="0"/>
            <a:t>Zearalenona (200 ppb)</a:t>
          </a:r>
          <a:endParaRPr lang="es-ES" dirty="0"/>
        </a:p>
      </dgm:t>
    </dgm:pt>
    <dgm:pt modelId="{3D9BC209-CFB4-4EC3-976F-62CA98D1A693}" type="parTrans" cxnId="{C0ECD24F-CAC5-4995-9191-DF2FA77C2AF4}">
      <dgm:prSet/>
      <dgm:spPr/>
      <dgm:t>
        <a:bodyPr/>
        <a:lstStyle/>
        <a:p>
          <a:endParaRPr lang="es-ES"/>
        </a:p>
      </dgm:t>
    </dgm:pt>
    <dgm:pt modelId="{FA913066-A072-4894-BCFD-0228241C3E14}" type="sibTrans" cxnId="{C0ECD24F-CAC5-4995-9191-DF2FA77C2AF4}">
      <dgm:prSet/>
      <dgm:spPr/>
      <dgm:t>
        <a:bodyPr/>
        <a:lstStyle/>
        <a:p>
          <a:endParaRPr lang="es-ES"/>
        </a:p>
      </dgm:t>
    </dgm:pt>
    <dgm:pt modelId="{D60D0B0D-672C-4CBF-8CA3-D9DCEE9C5973}" type="pres">
      <dgm:prSet presAssocID="{F9D9D763-042D-4A0E-97B1-FDA7021CE8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F0C439-8BF4-4C9A-B704-CFC07AE98670}" type="pres">
      <dgm:prSet presAssocID="{88D5E47A-EC18-44AB-8343-1BE96736D548}" presName="composite" presStyleCnt="0"/>
      <dgm:spPr/>
    </dgm:pt>
    <dgm:pt modelId="{43E188EE-9767-4CE1-983E-637874FE017D}" type="pres">
      <dgm:prSet presAssocID="{88D5E47A-EC18-44AB-8343-1BE96736D54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9B748B-C24B-49E8-A22B-FFF716D04D82}" type="pres">
      <dgm:prSet presAssocID="{88D5E47A-EC18-44AB-8343-1BE96736D548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8D1E75-3024-4BE4-A778-3FF394F836F4}" type="pres">
      <dgm:prSet presAssocID="{D01FE14E-CE4E-473B-8218-52DD04DC6466}" presName="space" presStyleCnt="0"/>
      <dgm:spPr/>
    </dgm:pt>
    <dgm:pt modelId="{2E6BDEE2-5C10-462A-A780-05FC7AD62E9C}" type="pres">
      <dgm:prSet presAssocID="{8A27A0BF-8CA7-4D3D-A188-B9F103A10E8B}" presName="composite" presStyleCnt="0"/>
      <dgm:spPr/>
    </dgm:pt>
    <dgm:pt modelId="{5BFB7B34-B683-4446-A13E-B71FA747C9C0}" type="pres">
      <dgm:prSet presAssocID="{8A27A0BF-8CA7-4D3D-A188-B9F103A10E8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7566B0-58F1-4F27-89C6-094905AB0C65}" type="pres">
      <dgm:prSet presAssocID="{8A27A0BF-8CA7-4D3D-A188-B9F103A10E8B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E06648-4A76-4773-ACE6-F78DD9A2818B}" type="pres">
      <dgm:prSet presAssocID="{C4B311F5-2514-4428-9078-2D095789418F}" presName="space" presStyleCnt="0"/>
      <dgm:spPr/>
    </dgm:pt>
    <dgm:pt modelId="{FD3A1A98-7319-42E5-8BFE-86F0ACF431C0}" type="pres">
      <dgm:prSet presAssocID="{FD5D37F5-A6BE-4A14-B34D-956392318AA7}" presName="composite" presStyleCnt="0"/>
      <dgm:spPr/>
    </dgm:pt>
    <dgm:pt modelId="{CEE9C209-73FE-4748-BE03-8FA11D833702}" type="pres">
      <dgm:prSet presAssocID="{FD5D37F5-A6BE-4A14-B34D-956392318AA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BA67E8-1B0B-4FAB-9A4E-6F9A10B960A5}" type="pres">
      <dgm:prSet presAssocID="{FD5D37F5-A6BE-4A14-B34D-956392318AA7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1D4DDB-3970-47AF-A066-10BAF9B253FC}" type="pres">
      <dgm:prSet presAssocID="{F8255EDB-9429-4F24-BE22-571C079985C0}" presName="space" presStyleCnt="0"/>
      <dgm:spPr/>
    </dgm:pt>
    <dgm:pt modelId="{3D038853-C97E-40BD-B478-2237D1B14FC2}" type="pres">
      <dgm:prSet presAssocID="{A25623A0-6463-460E-BB64-31D5DDF19370}" presName="composite" presStyleCnt="0"/>
      <dgm:spPr/>
    </dgm:pt>
    <dgm:pt modelId="{29B223E8-318D-4E17-9617-0821762CB10F}" type="pres">
      <dgm:prSet presAssocID="{A25623A0-6463-460E-BB64-31D5DDF1937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F2E5AF-0C31-4033-B240-29620780C8CE}" type="pres">
      <dgm:prSet presAssocID="{A25623A0-6463-460E-BB64-31D5DDF19370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359588-D1AE-44DE-882E-411485513C1A}" srcId="{F9D9D763-042D-4A0E-97B1-FDA7021CE897}" destId="{88D5E47A-EC18-44AB-8343-1BE96736D548}" srcOrd="0" destOrd="0" parTransId="{907F8E4A-AD74-490D-9172-67FB7FC06150}" sibTransId="{D01FE14E-CE4E-473B-8218-52DD04DC6466}"/>
    <dgm:cxn modelId="{8EBED7FB-306E-4916-B202-48361898AE81}" type="presOf" srcId="{1BDFFD56-DF81-4C3F-92A4-F76ABD9C571C}" destId="{8BF2E5AF-0C31-4033-B240-29620780C8CE}" srcOrd="0" destOrd="0" presId="urn:microsoft.com/office/officeart/2005/8/layout/hList1"/>
    <dgm:cxn modelId="{7A4A0201-D5B0-4A57-BCA3-38253039C3F9}" srcId="{F9D9D763-042D-4A0E-97B1-FDA7021CE897}" destId="{8A27A0BF-8CA7-4D3D-A188-B9F103A10E8B}" srcOrd="1" destOrd="0" parTransId="{23FB3234-D57D-4972-8BE5-077C9F95D3F0}" sibTransId="{C4B311F5-2514-4428-9078-2D095789418F}"/>
    <dgm:cxn modelId="{CF31D250-6AA1-4264-BF39-1F04E25F6D0A}" srcId="{8A27A0BF-8CA7-4D3D-A188-B9F103A10E8B}" destId="{D446407A-AD73-4459-9303-D05E00D9FC81}" srcOrd="1" destOrd="0" parTransId="{33C45BE0-A7C6-452F-9529-C5D1183BA5F0}" sibTransId="{F20A2F7A-B550-4674-B48D-FE1E9507874F}"/>
    <dgm:cxn modelId="{C54226EA-D0D9-46CF-87F0-C4B18C5AF544}" srcId="{F9D9D763-042D-4A0E-97B1-FDA7021CE897}" destId="{FD5D37F5-A6BE-4A14-B34D-956392318AA7}" srcOrd="2" destOrd="0" parTransId="{A72EDA69-E098-4920-AF85-381996D72E43}" sibTransId="{F8255EDB-9429-4F24-BE22-571C079985C0}"/>
    <dgm:cxn modelId="{E2E1C76E-2D2F-4469-B996-472B7E2B3517}" srcId="{FD5D37F5-A6BE-4A14-B34D-956392318AA7}" destId="{01C57F5C-E7EA-4DD4-88A7-E4DBD798D231}" srcOrd="0" destOrd="0" parTransId="{1BB612DC-FFB2-443C-9EEC-638243C62932}" sibTransId="{18D3E837-F22E-4615-85EB-EF9B8C8899A7}"/>
    <dgm:cxn modelId="{B1C3FECE-4CF2-4583-962A-A977A3835C5A}" srcId="{F9D9D763-042D-4A0E-97B1-FDA7021CE897}" destId="{A25623A0-6463-460E-BB64-31D5DDF19370}" srcOrd="3" destOrd="0" parTransId="{08CC6138-B190-4100-8733-8A89B0D38B0D}" sibTransId="{EA14A657-40B1-42EA-AD8D-30A9CD731753}"/>
    <dgm:cxn modelId="{AD1468E7-A535-48C1-96A3-788FD372939F}" type="presOf" srcId="{11E4F3B6-DA6C-4BB9-B858-2CCD8D64124A}" destId="{5EBA67E8-1B0B-4FAB-9A4E-6F9A10B960A5}" srcOrd="0" destOrd="1" presId="urn:microsoft.com/office/officeart/2005/8/layout/hList1"/>
    <dgm:cxn modelId="{DD852D5A-4A29-4BB2-BD83-5739D3067909}" type="presOf" srcId="{BCDA8BAA-680E-4A71-91A1-05D08F3F9960}" destId="{CB9B748B-C24B-49E8-A22B-FFF716D04D82}" srcOrd="0" destOrd="1" presId="urn:microsoft.com/office/officeart/2005/8/layout/hList1"/>
    <dgm:cxn modelId="{8847A241-1F7A-4952-A8F1-2BD59F17044F}" type="presOf" srcId="{4E4C5B2E-E14D-427D-9E4A-4D272F4E05F6}" destId="{CB9B748B-C24B-49E8-A22B-FFF716D04D82}" srcOrd="0" destOrd="0" presId="urn:microsoft.com/office/officeart/2005/8/layout/hList1"/>
    <dgm:cxn modelId="{C0ECD24F-CAC5-4995-9191-DF2FA77C2AF4}" srcId="{88D5E47A-EC18-44AB-8343-1BE96736D548}" destId="{BCDA8BAA-680E-4A71-91A1-05D08F3F9960}" srcOrd="1" destOrd="0" parTransId="{3D9BC209-CFB4-4EC3-976F-62CA98D1A693}" sibTransId="{FA913066-A072-4894-BCFD-0228241C3E14}"/>
    <dgm:cxn modelId="{F2EDE324-0C75-483B-AF2E-E8E87DCD3BA6}" type="presOf" srcId="{8A27A0BF-8CA7-4D3D-A188-B9F103A10E8B}" destId="{5BFB7B34-B683-4446-A13E-B71FA747C9C0}" srcOrd="0" destOrd="0" presId="urn:microsoft.com/office/officeart/2005/8/layout/hList1"/>
    <dgm:cxn modelId="{2D67D704-D8EB-46EE-BF65-3C5FC8D2C0B1}" srcId="{A25623A0-6463-460E-BB64-31D5DDF19370}" destId="{1BDFFD56-DF81-4C3F-92A4-F76ABD9C571C}" srcOrd="0" destOrd="0" parTransId="{CCA017F5-FD6F-42A6-BF76-8C268657C64D}" sibTransId="{C5894AFF-177D-4ECE-8321-9AB1A1329833}"/>
    <dgm:cxn modelId="{0BBD9142-3C34-4C27-824B-2D6145F6F718}" srcId="{8A27A0BF-8CA7-4D3D-A188-B9F103A10E8B}" destId="{1F9B6CFF-4F25-4614-B42B-CD6C26ED4ED8}" srcOrd="0" destOrd="0" parTransId="{C6D7202E-1BDF-40F9-A9FF-21B6F44B2745}" sibTransId="{B6533166-8CE7-471E-9AB3-0D3979033D92}"/>
    <dgm:cxn modelId="{9AD17F6E-7983-4A1B-91AE-B17301B334FC}" type="presOf" srcId="{01C57F5C-E7EA-4DD4-88A7-E4DBD798D231}" destId="{5EBA67E8-1B0B-4FAB-9A4E-6F9A10B960A5}" srcOrd="0" destOrd="0" presId="urn:microsoft.com/office/officeart/2005/8/layout/hList1"/>
    <dgm:cxn modelId="{4D71BCAD-F941-4CC4-8AFE-ED2132473D2D}" srcId="{FD5D37F5-A6BE-4A14-B34D-956392318AA7}" destId="{11E4F3B6-DA6C-4BB9-B858-2CCD8D64124A}" srcOrd="1" destOrd="0" parTransId="{AD727E5F-0C67-43EF-B6FB-C5E449E5B3E9}" sibTransId="{47C123EE-9791-4AE9-94A8-9966CACA71AB}"/>
    <dgm:cxn modelId="{3A6F0DF3-5C25-4CD9-BC32-4DDB907DCDD3}" srcId="{A25623A0-6463-460E-BB64-31D5DDF19370}" destId="{BA5F8C13-FE7A-4C78-AE18-BBB8D3B5D77B}" srcOrd="1" destOrd="0" parTransId="{090E5DE8-EB4C-4DE2-A7EB-5648223C331F}" sibTransId="{EF2918B6-374E-4ACE-9A35-369A32788B5A}"/>
    <dgm:cxn modelId="{5241F3B4-1F36-4DA6-88EB-5F0A39FA5595}" type="presOf" srcId="{A25623A0-6463-460E-BB64-31D5DDF19370}" destId="{29B223E8-318D-4E17-9617-0821762CB10F}" srcOrd="0" destOrd="0" presId="urn:microsoft.com/office/officeart/2005/8/layout/hList1"/>
    <dgm:cxn modelId="{F45B9292-4F98-4AFC-B1AB-E5ADC0466898}" type="presOf" srcId="{BA5F8C13-FE7A-4C78-AE18-BBB8D3B5D77B}" destId="{8BF2E5AF-0C31-4033-B240-29620780C8CE}" srcOrd="0" destOrd="1" presId="urn:microsoft.com/office/officeart/2005/8/layout/hList1"/>
    <dgm:cxn modelId="{ED85D63B-2FA3-4BD0-9665-3E86C5550F25}" type="presOf" srcId="{D446407A-AD73-4459-9303-D05E00D9FC81}" destId="{857566B0-58F1-4F27-89C6-094905AB0C65}" srcOrd="0" destOrd="1" presId="urn:microsoft.com/office/officeart/2005/8/layout/hList1"/>
    <dgm:cxn modelId="{7A84A478-765D-44B5-9F48-6DAEF3D9BAF4}" type="presOf" srcId="{F9D9D763-042D-4A0E-97B1-FDA7021CE897}" destId="{D60D0B0D-672C-4CBF-8CA3-D9DCEE9C5973}" srcOrd="0" destOrd="0" presId="urn:microsoft.com/office/officeart/2005/8/layout/hList1"/>
    <dgm:cxn modelId="{5F53D69E-7D56-4C57-8267-2618EC2EC64C}" type="presOf" srcId="{1F9B6CFF-4F25-4614-B42B-CD6C26ED4ED8}" destId="{857566B0-58F1-4F27-89C6-094905AB0C65}" srcOrd="0" destOrd="0" presId="urn:microsoft.com/office/officeart/2005/8/layout/hList1"/>
    <dgm:cxn modelId="{CB1CE1EA-B79D-493C-85CD-1FBD340B5378}" type="presOf" srcId="{88D5E47A-EC18-44AB-8343-1BE96736D548}" destId="{43E188EE-9767-4CE1-983E-637874FE017D}" srcOrd="0" destOrd="0" presId="urn:microsoft.com/office/officeart/2005/8/layout/hList1"/>
    <dgm:cxn modelId="{D9E4D34F-5EF2-4F2A-A788-4C8529BCC521}" srcId="{88D5E47A-EC18-44AB-8343-1BE96736D548}" destId="{4E4C5B2E-E14D-427D-9E4A-4D272F4E05F6}" srcOrd="0" destOrd="0" parTransId="{421EBD32-B56C-4F74-B94C-31FE5CCF85B9}" sibTransId="{613BDA5B-94A6-47EE-85FB-70FF2D0171E4}"/>
    <dgm:cxn modelId="{6F2AB42C-680D-4A5F-994F-ABCBAAED3EF5}" type="presOf" srcId="{FD5D37F5-A6BE-4A14-B34D-956392318AA7}" destId="{CEE9C209-73FE-4748-BE03-8FA11D833702}" srcOrd="0" destOrd="0" presId="urn:microsoft.com/office/officeart/2005/8/layout/hList1"/>
    <dgm:cxn modelId="{052514AD-4609-4788-9C5D-11814FDCAFB7}" type="presParOf" srcId="{D60D0B0D-672C-4CBF-8CA3-D9DCEE9C5973}" destId="{14F0C439-8BF4-4C9A-B704-CFC07AE98670}" srcOrd="0" destOrd="0" presId="urn:microsoft.com/office/officeart/2005/8/layout/hList1"/>
    <dgm:cxn modelId="{B1190D95-FC16-4DE3-99FC-E9696E3DA79D}" type="presParOf" srcId="{14F0C439-8BF4-4C9A-B704-CFC07AE98670}" destId="{43E188EE-9767-4CE1-983E-637874FE017D}" srcOrd="0" destOrd="0" presId="urn:microsoft.com/office/officeart/2005/8/layout/hList1"/>
    <dgm:cxn modelId="{A6A167FF-4298-474F-8868-D42BE6ABA91F}" type="presParOf" srcId="{14F0C439-8BF4-4C9A-B704-CFC07AE98670}" destId="{CB9B748B-C24B-49E8-A22B-FFF716D04D82}" srcOrd="1" destOrd="0" presId="urn:microsoft.com/office/officeart/2005/8/layout/hList1"/>
    <dgm:cxn modelId="{103ADF8E-235D-45FC-9227-7630A97873BF}" type="presParOf" srcId="{D60D0B0D-672C-4CBF-8CA3-D9DCEE9C5973}" destId="{338D1E75-3024-4BE4-A778-3FF394F836F4}" srcOrd="1" destOrd="0" presId="urn:microsoft.com/office/officeart/2005/8/layout/hList1"/>
    <dgm:cxn modelId="{D1CA59AC-5618-4F81-8F9E-51229D14AD1E}" type="presParOf" srcId="{D60D0B0D-672C-4CBF-8CA3-D9DCEE9C5973}" destId="{2E6BDEE2-5C10-462A-A780-05FC7AD62E9C}" srcOrd="2" destOrd="0" presId="urn:microsoft.com/office/officeart/2005/8/layout/hList1"/>
    <dgm:cxn modelId="{7E7DD49C-D09C-48BC-83BB-19E678AD2827}" type="presParOf" srcId="{2E6BDEE2-5C10-462A-A780-05FC7AD62E9C}" destId="{5BFB7B34-B683-4446-A13E-B71FA747C9C0}" srcOrd="0" destOrd="0" presId="urn:microsoft.com/office/officeart/2005/8/layout/hList1"/>
    <dgm:cxn modelId="{71701D47-81A9-4B4C-B31E-09B4FDE78C20}" type="presParOf" srcId="{2E6BDEE2-5C10-462A-A780-05FC7AD62E9C}" destId="{857566B0-58F1-4F27-89C6-094905AB0C65}" srcOrd="1" destOrd="0" presId="urn:microsoft.com/office/officeart/2005/8/layout/hList1"/>
    <dgm:cxn modelId="{D552503A-9A35-4AA8-9915-AC1F8F4BC129}" type="presParOf" srcId="{D60D0B0D-672C-4CBF-8CA3-D9DCEE9C5973}" destId="{45E06648-4A76-4773-ACE6-F78DD9A2818B}" srcOrd="3" destOrd="0" presId="urn:microsoft.com/office/officeart/2005/8/layout/hList1"/>
    <dgm:cxn modelId="{C6B2AD79-B3E8-44EE-B0E6-D1A57FCA2424}" type="presParOf" srcId="{D60D0B0D-672C-4CBF-8CA3-D9DCEE9C5973}" destId="{FD3A1A98-7319-42E5-8BFE-86F0ACF431C0}" srcOrd="4" destOrd="0" presId="urn:microsoft.com/office/officeart/2005/8/layout/hList1"/>
    <dgm:cxn modelId="{3076801C-3DB3-4348-AF60-6C00EA011DB3}" type="presParOf" srcId="{FD3A1A98-7319-42E5-8BFE-86F0ACF431C0}" destId="{CEE9C209-73FE-4748-BE03-8FA11D833702}" srcOrd="0" destOrd="0" presId="urn:microsoft.com/office/officeart/2005/8/layout/hList1"/>
    <dgm:cxn modelId="{8DADBA2B-DC64-4116-9C9B-33C436015657}" type="presParOf" srcId="{FD3A1A98-7319-42E5-8BFE-86F0ACF431C0}" destId="{5EBA67E8-1B0B-4FAB-9A4E-6F9A10B960A5}" srcOrd="1" destOrd="0" presId="urn:microsoft.com/office/officeart/2005/8/layout/hList1"/>
    <dgm:cxn modelId="{5C3354FB-8803-4DF4-850D-2A33E87DDBD9}" type="presParOf" srcId="{D60D0B0D-672C-4CBF-8CA3-D9DCEE9C5973}" destId="{581D4DDB-3970-47AF-A066-10BAF9B253FC}" srcOrd="5" destOrd="0" presId="urn:microsoft.com/office/officeart/2005/8/layout/hList1"/>
    <dgm:cxn modelId="{B0009F97-6CAF-4DD1-AF09-2B667F4CE2B0}" type="presParOf" srcId="{D60D0B0D-672C-4CBF-8CA3-D9DCEE9C5973}" destId="{3D038853-C97E-40BD-B478-2237D1B14FC2}" srcOrd="6" destOrd="0" presId="urn:microsoft.com/office/officeart/2005/8/layout/hList1"/>
    <dgm:cxn modelId="{98851CBB-ABE9-4133-9B51-1A509283F9AC}" type="presParOf" srcId="{3D038853-C97E-40BD-B478-2237D1B14FC2}" destId="{29B223E8-318D-4E17-9617-0821762CB10F}" srcOrd="0" destOrd="0" presId="urn:microsoft.com/office/officeart/2005/8/layout/hList1"/>
    <dgm:cxn modelId="{61CFA1EA-BCB9-4760-8B8C-0313E5A2098A}" type="presParOf" srcId="{3D038853-C97E-40BD-B478-2237D1B14FC2}" destId="{8BF2E5AF-0C31-4033-B240-29620780C8C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B941A-42D3-4773-BBB2-7088393C40D1}">
      <dsp:nvSpPr>
        <dsp:cNvPr id="0" name=""/>
        <dsp:cNvSpPr/>
      </dsp:nvSpPr>
      <dsp:spPr>
        <a:xfrm>
          <a:off x="238346" y="-190260"/>
          <a:ext cx="2462901" cy="2600960"/>
        </a:xfrm>
        <a:prstGeom prst="upArrow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307DA-4986-4CA7-B4C9-0563C248A486}">
      <dsp:nvSpPr>
        <dsp:cNvPr id="0" name=""/>
        <dsp:cNvSpPr/>
      </dsp:nvSpPr>
      <dsp:spPr>
        <a:xfrm>
          <a:off x="3299880" y="202562"/>
          <a:ext cx="6006591" cy="1549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0" rIns="234696" bIns="234696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🌠 </a:t>
          </a:r>
          <a:r>
            <a:rPr lang="es-EC" sz="2000" kern="1200" dirty="0" smtClean="0"/>
            <a:t>Evaluar tres fórmulas alimenticias en las etapas de desarrollo y engorde en cerdos de la raza </a:t>
          </a:r>
          <a:r>
            <a:rPr lang="es-EC" sz="2000" kern="1200" dirty="0" err="1" smtClean="0"/>
            <a:t>Landrace</a:t>
          </a:r>
          <a:r>
            <a:rPr lang="es-EC" sz="2000" kern="1200" dirty="0" smtClean="0"/>
            <a:t> Belga, en la Parroquia Puerto Limón.</a:t>
          </a:r>
          <a:endParaRPr lang="es-EC" sz="2000" kern="1200" dirty="0"/>
        </a:p>
      </dsp:txBody>
      <dsp:txXfrm>
        <a:off x="3299880" y="202562"/>
        <a:ext cx="6006591" cy="1549496"/>
      </dsp:txXfrm>
    </dsp:sp>
    <dsp:sp modelId="{E82BB234-25BA-4651-82D1-CAC3A3192A23}">
      <dsp:nvSpPr>
        <dsp:cNvPr id="0" name=""/>
        <dsp:cNvSpPr/>
      </dsp:nvSpPr>
      <dsp:spPr>
        <a:xfrm>
          <a:off x="1212943" y="2627446"/>
          <a:ext cx="2594475" cy="2600960"/>
        </a:xfrm>
        <a:prstGeom prst="downArrow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1C0F1-DFA7-479E-B578-52FC33FD9828}">
      <dsp:nvSpPr>
        <dsp:cNvPr id="0" name=""/>
        <dsp:cNvSpPr/>
      </dsp:nvSpPr>
      <dsp:spPr>
        <a:xfrm>
          <a:off x="4215266" y="2246926"/>
          <a:ext cx="6272443" cy="3362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🌠 Evaluar el efecto de dos fórmulas alimenticias comerciales y una realizada artesanalmente, en el desarrollo y engorde de cerdos.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🌠 Comparar el comportamiento zootécnico de los cerdos alimentados con diferentes fórmulas alimenticias.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🌠 Determinar cuál de las formulas alimenticias es la más conveniente para la crianza de cerdos, de acuerdo al análisis costo-beneficio.</a:t>
          </a:r>
          <a:endParaRPr lang="es-EC" sz="2200" kern="1200" dirty="0"/>
        </a:p>
      </dsp:txBody>
      <dsp:txXfrm>
        <a:off x="4215266" y="2246926"/>
        <a:ext cx="6272443" cy="3362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6C69A-DCCE-4970-9A30-96492B611C1F}">
      <dsp:nvSpPr>
        <dsp:cNvPr id="0" name=""/>
        <dsp:cNvSpPr/>
      </dsp:nvSpPr>
      <dsp:spPr>
        <a:xfrm>
          <a:off x="3117612" y="31153"/>
          <a:ext cx="3915478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País: 			Ecuador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Provincia: 		Santo Domingo de                 los Tsáchilas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Cantón: 		Santo Domingo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Parroquia:		Puerto Limón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Dirección: 		km 1 Vía La Independencia (Rancho San Patricio) </a:t>
          </a:r>
          <a:endParaRPr lang="es-EC" sz="1400" kern="1200" dirty="0"/>
        </a:p>
      </dsp:txBody>
      <dsp:txXfrm>
        <a:off x="3117612" y="353614"/>
        <a:ext cx="2948095" cy="1934765"/>
      </dsp:txXfrm>
    </dsp:sp>
    <dsp:sp modelId="{FA6F0153-FDB5-4C97-B3BC-DE214D603974}">
      <dsp:nvSpPr>
        <dsp:cNvPr id="0" name=""/>
        <dsp:cNvSpPr/>
      </dsp:nvSpPr>
      <dsp:spPr>
        <a:xfrm>
          <a:off x="0" y="301749"/>
          <a:ext cx="3003646" cy="1560014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Ubicación Política.</a:t>
          </a:r>
          <a:endParaRPr lang="es-EC" sz="3000" kern="1200" dirty="0"/>
        </a:p>
      </dsp:txBody>
      <dsp:txXfrm>
        <a:off x="76154" y="377903"/>
        <a:ext cx="2851338" cy="1407706"/>
      </dsp:txXfrm>
    </dsp:sp>
    <dsp:sp modelId="{D5A80CF4-AE5B-48CC-88F3-C1E4D8C19644}">
      <dsp:nvSpPr>
        <dsp:cNvPr id="0" name=""/>
        <dsp:cNvSpPr/>
      </dsp:nvSpPr>
      <dsp:spPr>
        <a:xfrm>
          <a:off x="3032609" y="2838979"/>
          <a:ext cx="4476500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Temperatura media anual: 24,4 </a:t>
          </a:r>
          <a:r>
            <a:rPr lang="es-EC" sz="1400" kern="1200" dirty="0" err="1" smtClean="0"/>
            <a:t>ºC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Precipitación media anual: 2900,8 mm/año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err="1" smtClean="0"/>
            <a:t>Heliofania</a:t>
          </a:r>
          <a:r>
            <a:rPr lang="es-EC" sz="1400" kern="1200" dirty="0" smtClean="0"/>
            <a:t> medía anual: 680 horas/luz/año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Humedad relativa: 89 %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Zona de vida: Bosque Húmedo Tropical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Altitud: 350 msnm</a:t>
          </a:r>
          <a:endParaRPr lang="es-EC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600" kern="1200" dirty="0"/>
        </a:p>
      </dsp:txBody>
      <dsp:txXfrm>
        <a:off x="3032609" y="3161440"/>
        <a:ext cx="3509117" cy="1934765"/>
      </dsp:txXfrm>
    </dsp:sp>
    <dsp:sp modelId="{B1B90932-41CA-4755-BFFF-A902EB4069CE}">
      <dsp:nvSpPr>
        <dsp:cNvPr id="0" name=""/>
        <dsp:cNvSpPr/>
      </dsp:nvSpPr>
      <dsp:spPr>
        <a:xfrm>
          <a:off x="0" y="3227554"/>
          <a:ext cx="3003646" cy="158348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 dirty="0" smtClean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Ubicación Ecológica.</a:t>
          </a:r>
          <a:endParaRPr lang="es-EC" sz="3000" kern="1200" dirty="0"/>
        </a:p>
      </dsp:txBody>
      <dsp:txXfrm>
        <a:off x="77300" y="3304854"/>
        <a:ext cx="2849046" cy="14288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4FF0F-3748-4074-8C8C-F1A0966A93DA}">
      <dsp:nvSpPr>
        <dsp:cNvPr id="0" name=""/>
        <dsp:cNvSpPr/>
      </dsp:nvSpPr>
      <dsp:spPr>
        <a:xfrm rot="1671712">
          <a:off x="2356201" y="3062428"/>
          <a:ext cx="884447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884447" y="3401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E6ACF-A797-45F2-8749-606B0AF48527}">
      <dsp:nvSpPr>
        <dsp:cNvPr id="0" name=""/>
        <dsp:cNvSpPr/>
      </dsp:nvSpPr>
      <dsp:spPr>
        <a:xfrm rot="19893328">
          <a:off x="2339773" y="1437935"/>
          <a:ext cx="1121465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1121465" y="3401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A48F56-BAC9-400D-8178-0D7E3A173086}">
      <dsp:nvSpPr>
        <dsp:cNvPr id="0" name=""/>
        <dsp:cNvSpPr/>
      </dsp:nvSpPr>
      <dsp:spPr>
        <a:xfrm>
          <a:off x="171477" y="845704"/>
          <a:ext cx="2321706" cy="2951458"/>
        </a:xfrm>
        <a:prstGeom prst="bracketPair">
          <a:avLst/>
        </a:prstGeom>
        <a:solidFill>
          <a:srgbClr val="00536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AB787-D0CB-4710-B62A-A278F5D8A7B2}">
      <dsp:nvSpPr>
        <dsp:cNvPr id="0" name=""/>
        <dsp:cNvSpPr/>
      </dsp:nvSpPr>
      <dsp:spPr>
        <a:xfrm>
          <a:off x="3289748" y="-64479"/>
          <a:ext cx="1719623" cy="1719623"/>
        </a:xfrm>
        <a:prstGeom prst="flowChartMultidocument">
          <a:avLst/>
        </a:prstGeom>
        <a:gradFill flip="none" rotWithShape="1">
          <a:gsLst>
            <a:gs pos="0">
              <a:srgbClr val="7C81B4">
                <a:shade val="30000"/>
                <a:satMod val="115000"/>
              </a:srgbClr>
            </a:gs>
            <a:gs pos="50000">
              <a:srgbClr val="7C81B4">
                <a:shade val="67500"/>
                <a:satMod val="115000"/>
              </a:srgbClr>
            </a:gs>
            <a:gs pos="100000">
              <a:srgbClr val="7C81B4">
                <a:shade val="100000"/>
                <a:satMod val="115000"/>
              </a:srgbClr>
            </a:gs>
          </a:gsLst>
          <a:lin ang="8100000" scaled="1"/>
          <a:tileRect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/>
            <a:t>Materiales de Oficina. </a:t>
          </a:r>
          <a:endParaRPr lang="es-EC" sz="2500" kern="1200" dirty="0"/>
        </a:p>
      </dsp:txBody>
      <dsp:txXfrm>
        <a:off x="3289748" y="228096"/>
        <a:ext cx="1480388" cy="1361925"/>
      </dsp:txXfrm>
    </dsp:sp>
    <dsp:sp modelId="{A3C856EF-5B68-473E-AF3B-C97E4ED72D42}">
      <dsp:nvSpPr>
        <dsp:cNvPr id="0" name=""/>
        <dsp:cNvSpPr/>
      </dsp:nvSpPr>
      <dsp:spPr>
        <a:xfrm>
          <a:off x="5181334" y="-64479"/>
          <a:ext cx="2579435" cy="1719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Esferos.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smtClean="0"/>
            <a:t>Lápiz. </a:t>
          </a:r>
          <a:endParaRPr lang="es-EC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smtClean="0"/>
            <a:t>Computadora.</a:t>
          </a:r>
          <a:endParaRPr lang="es-EC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smtClean="0"/>
            <a:t>Hojas.</a:t>
          </a:r>
          <a:endParaRPr lang="es-EC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Corrector.</a:t>
          </a:r>
          <a:endParaRPr lang="es-EC" sz="1900" kern="1200" dirty="0"/>
        </a:p>
      </dsp:txBody>
      <dsp:txXfrm>
        <a:off x="5181334" y="-64479"/>
        <a:ext cx="2579435" cy="1719623"/>
      </dsp:txXfrm>
    </dsp:sp>
    <dsp:sp modelId="{02856697-5BBA-4E2D-8DF6-2E56C20E2C3B}">
      <dsp:nvSpPr>
        <dsp:cNvPr id="0" name=""/>
        <dsp:cNvSpPr/>
      </dsp:nvSpPr>
      <dsp:spPr>
        <a:xfrm>
          <a:off x="3147575" y="2147452"/>
          <a:ext cx="1899485" cy="3271222"/>
        </a:xfrm>
        <a:prstGeom prst="flowChartMultidocument">
          <a:avLst/>
        </a:prstGeom>
        <a:gradFill flip="none" rotWithShape="0">
          <a:gsLst>
            <a:gs pos="0">
              <a:srgbClr val="00FFCC">
                <a:shade val="30000"/>
                <a:satMod val="115000"/>
              </a:srgbClr>
            </a:gs>
            <a:gs pos="50000">
              <a:srgbClr val="00FFCC">
                <a:shade val="67500"/>
                <a:satMod val="115000"/>
              </a:srgbClr>
            </a:gs>
            <a:gs pos="100000">
              <a:srgbClr val="00FFCC"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/>
            <a:t>Materiales de Campo.</a:t>
          </a:r>
          <a:endParaRPr lang="es-EC" sz="2500" kern="1200" dirty="0"/>
        </a:p>
      </dsp:txBody>
      <dsp:txXfrm>
        <a:off x="3147575" y="2704014"/>
        <a:ext cx="1635228" cy="2590778"/>
      </dsp:txXfrm>
    </dsp:sp>
    <dsp:sp modelId="{4F3CFCE8-8F1C-49BB-86BF-D60A08C4AFD7}">
      <dsp:nvSpPr>
        <dsp:cNvPr id="0" name=""/>
        <dsp:cNvSpPr/>
      </dsp:nvSpPr>
      <dsp:spPr>
        <a:xfrm>
          <a:off x="5160871" y="2147452"/>
          <a:ext cx="2849228" cy="327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Formulas alimenticias (Bioalimentar, Ralco, San Patricio).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Bascula.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smtClean="0"/>
            <a:t>Libreta de campo.</a:t>
          </a:r>
          <a:endParaRPr lang="es-EC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300 Cerdos de Raza </a:t>
          </a:r>
          <a:r>
            <a:rPr lang="es-EC" sz="1900" kern="1200" dirty="0" err="1" smtClean="0"/>
            <a:t>Landrace</a:t>
          </a:r>
          <a:r>
            <a:rPr lang="es-EC" sz="1900" kern="1200" dirty="0" smtClean="0"/>
            <a:t> Belga de 30 a 35 kg cada uno, entre hembras y machos.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smtClean="0"/>
            <a:t>15 corrales.</a:t>
          </a:r>
          <a:endParaRPr lang="es-EC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Cámara fotográfica.</a:t>
          </a:r>
          <a:endParaRPr lang="es-EC" sz="1900" kern="1200" dirty="0"/>
        </a:p>
      </dsp:txBody>
      <dsp:txXfrm>
        <a:off x="5160871" y="2147452"/>
        <a:ext cx="2849228" cy="32712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188EE-9767-4CE1-983E-637874FE017D}">
      <dsp:nvSpPr>
        <dsp:cNvPr id="0" name=""/>
        <dsp:cNvSpPr/>
      </dsp:nvSpPr>
      <dsp:spPr>
        <a:xfrm>
          <a:off x="3953" y="760871"/>
          <a:ext cx="2377306" cy="938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Limites permitidos</a:t>
          </a:r>
          <a:endParaRPr lang="es-ES" sz="2600" kern="1200" dirty="0"/>
        </a:p>
      </dsp:txBody>
      <dsp:txXfrm>
        <a:off x="3953" y="760871"/>
        <a:ext cx="2377306" cy="938289"/>
      </dsp:txXfrm>
    </dsp:sp>
    <dsp:sp modelId="{CB9B748B-C24B-49E8-A22B-FFF716D04D82}">
      <dsp:nvSpPr>
        <dsp:cNvPr id="0" name=""/>
        <dsp:cNvSpPr/>
      </dsp:nvSpPr>
      <dsp:spPr>
        <a:xfrm>
          <a:off x="3953" y="1699161"/>
          <a:ext cx="2377306" cy="18913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Aflatoxina (20 ppb)</a:t>
          </a:r>
          <a:endParaRPr lang="es-E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Zearalenona (200 ppb)</a:t>
          </a:r>
          <a:endParaRPr lang="es-ES" sz="2600" kern="1200" dirty="0"/>
        </a:p>
      </dsp:txBody>
      <dsp:txXfrm>
        <a:off x="3953" y="1699161"/>
        <a:ext cx="2377306" cy="1891305"/>
      </dsp:txXfrm>
    </dsp:sp>
    <dsp:sp modelId="{5BFB7B34-B683-4446-A13E-B71FA747C9C0}">
      <dsp:nvSpPr>
        <dsp:cNvPr id="0" name=""/>
        <dsp:cNvSpPr/>
      </dsp:nvSpPr>
      <dsp:spPr>
        <a:xfrm>
          <a:off x="2714082" y="760871"/>
          <a:ext cx="2377306" cy="938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San Patricio </a:t>
          </a:r>
          <a:endParaRPr lang="es-ES" sz="2600" kern="1200" dirty="0"/>
        </a:p>
      </dsp:txBody>
      <dsp:txXfrm>
        <a:off x="2714082" y="760871"/>
        <a:ext cx="2377306" cy="938289"/>
      </dsp:txXfrm>
    </dsp:sp>
    <dsp:sp modelId="{857566B0-58F1-4F27-89C6-094905AB0C65}">
      <dsp:nvSpPr>
        <dsp:cNvPr id="0" name=""/>
        <dsp:cNvSpPr/>
      </dsp:nvSpPr>
      <dsp:spPr>
        <a:xfrm>
          <a:off x="2714082" y="1699161"/>
          <a:ext cx="2377306" cy="18913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Aflatoxina (20 ppb)</a:t>
          </a:r>
          <a:endParaRPr lang="es-E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Zearalenona (68,9 ppb)</a:t>
          </a:r>
          <a:endParaRPr lang="es-ES" sz="2600" kern="1200" dirty="0"/>
        </a:p>
      </dsp:txBody>
      <dsp:txXfrm>
        <a:off x="2714082" y="1699161"/>
        <a:ext cx="2377306" cy="1891305"/>
      </dsp:txXfrm>
    </dsp:sp>
    <dsp:sp modelId="{CEE9C209-73FE-4748-BE03-8FA11D833702}">
      <dsp:nvSpPr>
        <dsp:cNvPr id="0" name=""/>
        <dsp:cNvSpPr/>
      </dsp:nvSpPr>
      <dsp:spPr>
        <a:xfrm>
          <a:off x="5424211" y="760871"/>
          <a:ext cx="2377306" cy="938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Bioalimentar</a:t>
          </a:r>
          <a:endParaRPr lang="es-ES" sz="2600" kern="1200" dirty="0"/>
        </a:p>
      </dsp:txBody>
      <dsp:txXfrm>
        <a:off x="5424211" y="760871"/>
        <a:ext cx="2377306" cy="938289"/>
      </dsp:txXfrm>
    </dsp:sp>
    <dsp:sp modelId="{5EBA67E8-1B0B-4FAB-9A4E-6F9A10B960A5}">
      <dsp:nvSpPr>
        <dsp:cNvPr id="0" name=""/>
        <dsp:cNvSpPr/>
      </dsp:nvSpPr>
      <dsp:spPr>
        <a:xfrm>
          <a:off x="5424211" y="1699161"/>
          <a:ext cx="2377306" cy="18913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Aflatoxina (42,4 ppb)</a:t>
          </a:r>
          <a:endParaRPr lang="es-E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Zearalenona (133,6 ppb)</a:t>
          </a:r>
          <a:endParaRPr lang="es-ES" sz="2600" kern="1200" dirty="0"/>
        </a:p>
      </dsp:txBody>
      <dsp:txXfrm>
        <a:off x="5424211" y="1699161"/>
        <a:ext cx="2377306" cy="1891305"/>
      </dsp:txXfrm>
    </dsp:sp>
    <dsp:sp modelId="{29B223E8-318D-4E17-9617-0821762CB10F}">
      <dsp:nvSpPr>
        <dsp:cNvPr id="0" name=""/>
        <dsp:cNvSpPr/>
      </dsp:nvSpPr>
      <dsp:spPr>
        <a:xfrm>
          <a:off x="8134340" y="760871"/>
          <a:ext cx="2377306" cy="938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Ralco</a:t>
          </a:r>
          <a:endParaRPr lang="es-ES" sz="2600" kern="1200" dirty="0"/>
        </a:p>
      </dsp:txBody>
      <dsp:txXfrm>
        <a:off x="8134340" y="760871"/>
        <a:ext cx="2377306" cy="938289"/>
      </dsp:txXfrm>
    </dsp:sp>
    <dsp:sp modelId="{8BF2E5AF-0C31-4033-B240-29620780C8CE}">
      <dsp:nvSpPr>
        <dsp:cNvPr id="0" name=""/>
        <dsp:cNvSpPr/>
      </dsp:nvSpPr>
      <dsp:spPr>
        <a:xfrm>
          <a:off x="8134340" y="1699161"/>
          <a:ext cx="2377306" cy="18913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Aflatoxina (5,4 ppb)</a:t>
          </a:r>
          <a:endParaRPr lang="es-E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Zearalenona (131 ppb)</a:t>
          </a:r>
          <a:endParaRPr lang="es-ES" sz="2600" kern="1200" dirty="0"/>
        </a:p>
      </dsp:txBody>
      <dsp:txXfrm>
        <a:off x="8134340" y="1699161"/>
        <a:ext cx="2377306" cy="1891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63E6ABA0-6461-40CF-9DD3-E7A1840EFF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B70169F-1B74-4ECA-8677-1FEE194C94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5758A-D7C4-465F-8D0A-C0BE8311CFD1}" type="datetime1">
              <a:rPr lang="es-ES" smtClean="0"/>
              <a:t>20/11/2018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36E85B1-1A76-4A7E-A7E9-3D35C34A0B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9893448-7FC5-4F1C-8295-604F6FB8FA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0C262-0B5A-4861-A871-33B3782CBA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766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E8C04-8AAE-4668-9E10-2319BD675B2A}" type="datetime1">
              <a:rPr lang="es-ES" smtClean="0"/>
              <a:pPr/>
              <a:t>20/11/2018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los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9C1C7-B601-403A-A3DF-2FE7D31A347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5793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FED12A2-16A7-6843-9B63-1355399B1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3861730" cy="685799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45F43BF2-A8EB-C342-BFB2-28AFB1781935}"/>
              </a:ext>
            </a:extLst>
          </p:cNvPr>
          <p:cNvSpPr/>
          <p:nvPr userDrawn="1"/>
        </p:nvSpPr>
        <p:spPr>
          <a:xfrm>
            <a:off x="0" y="787400"/>
            <a:ext cx="11455400" cy="5295900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1418BB35-F84D-7E4D-9F02-5B4CB837E1CB}"/>
              </a:ext>
            </a:extLst>
          </p:cNvPr>
          <p:cNvCxnSpPr/>
          <p:nvPr userDrawn="1"/>
        </p:nvCxnSpPr>
        <p:spPr>
          <a:xfrm>
            <a:off x="1778000" y="3435350"/>
            <a:ext cx="8661400" cy="0"/>
          </a:xfrm>
          <a:prstGeom prst="line">
            <a:avLst/>
          </a:prstGeom>
          <a:ln w="381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72FE6DCC-3681-AF43-B6B6-4A40A92581A5}"/>
              </a:ext>
            </a:extLst>
          </p:cNvPr>
          <p:cNvSpPr/>
          <p:nvPr userDrawn="1"/>
        </p:nvSpPr>
        <p:spPr>
          <a:xfrm>
            <a:off x="2260600" y="1647825"/>
            <a:ext cx="3562350" cy="3562350"/>
          </a:xfrm>
          <a:prstGeom prst="ellipse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5A8E30CA-E181-3D4D-BB1E-9167FF0BE5D9}"/>
              </a:ext>
            </a:extLst>
          </p:cNvPr>
          <p:cNvSpPr/>
          <p:nvPr userDrawn="1"/>
        </p:nvSpPr>
        <p:spPr>
          <a:xfrm>
            <a:off x="2285627" y="1647121"/>
            <a:ext cx="3562350" cy="3562350"/>
          </a:xfrm>
          <a:prstGeom prst="ellipse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Triángulo 11">
            <a:extLst>
              <a:ext uri="{FF2B5EF4-FFF2-40B4-BE49-F238E27FC236}">
                <a16:creationId xmlns="" xmlns:a16="http://schemas.microsoft.com/office/drawing/2014/main" id="{9061463E-CF25-634A-89E2-4E3280BB9CEB}"/>
              </a:ext>
            </a:extLst>
          </p:cNvPr>
          <p:cNvSpPr/>
          <p:nvPr userDrawn="1"/>
        </p:nvSpPr>
        <p:spPr>
          <a:xfrm>
            <a:off x="0" y="0"/>
            <a:ext cx="2628900" cy="6858000"/>
          </a:xfrm>
          <a:prstGeom prst="triangle">
            <a:avLst>
              <a:gd name="adj" fmla="val 0"/>
            </a:avLst>
          </a:prstGeom>
          <a:gradFill>
            <a:gsLst>
              <a:gs pos="47000">
                <a:schemeClr val="accent4">
                  <a:lumMod val="50000"/>
                </a:schemeClr>
              </a:gs>
              <a:gs pos="98000">
                <a:schemeClr val="accent4">
                  <a:lumMod val="20000"/>
                  <a:lumOff val="80000"/>
                  <a:alpha val="10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3" name="Triángulo 12">
            <a:extLst>
              <a:ext uri="{FF2B5EF4-FFF2-40B4-BE49-F238E27FC236}">
                <a16:creationId xmlns="" xmlns:a16="http://schemas.microsoft.com/office/drawing/2014/main" id="{81214215-C784-4548-BD1F-4BB3F0A84645}"/>
              </a:ext>
            </a:extLst>
          </p:cNvPr>
          <p:cNvSpPr/>
          <p:nvPr userDrawn="1"/>
        </p:nvSpPr>
        <p:spPr>
          <a:xfrm flipV="1">
            <a:off x="0" y="0"/>
            <a:ext cx="2628900" cy="6858000"/>
          </a:xfrm>
          <a:prstGeom prst="triangle">
            <a:avLst>
              <a:gd name="adj" fmla="val 0"/>
            </a:avLst>
          </a:prstGeom>
          <a:solidFill>
            <a:srgbClr val="5EB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A48B1337-BF6D-C04A-9C74-574FA33512D5}"/>
              </a:ext>
            </a:extLst>
          </p:cNvPr>
          <p:cNvSpPr/>
          <p:nvPr userDrawn="1"/>
        </p:nvSpPr>
        <p:spPr>
          <a:xfrm>
            <a:off x="2356553" y="1727201"/>
            <a:ext cx="3416300" cy="3416300"/>
          </a:xfrm>
          <a:prstGeom prst="ellipse">
            <a:avLst/>
          </a:prstGeom>
          <a:solidFill>
            <a:srgbClr val="005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605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9056 0 " pathEditMode="relative" rAng="0" ptsTypes="AA">
                                      <p:cBhvr>
                                        <p:cTn id="6" dur="9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8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5FED12A2-16A7-6843-9B63-1355399B1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3861730" cy="685799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45F43BF2-A8EB-C342-BFB2-28AFB1781935}"/>
              </a:ext>
            </a:extLst>
          </p:cNvPr>
          <p:cNvSpPr/>
          <p:nvPr userDrawn="1"/>
        </p:nvSpPr>
        <p:spPr>
          <a:xfrm>
            <a:off x="0" y="787400"/>
            <a:ext cx="11455400" cy="5295900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1418BB35-F84D-7E4D-9F02-5B4CB837E1CB}"/>
              </a:ext>
            </a:extLst>
          </p:cNvPr>
          <p:cNvCxnSpPr/>
          <p:nvPr userDrawn="1"/>
        </p:nvCxnSpPr>
        <p:spPr>
          <a:xfrm>
            <a:off x="1778000" y="3435350"/>
            <a:ext cx="8661400" cy="0"/>
          </a:xfrm>
          <a:prstGeom prst="line">
            <a:avLst/>
          </a:prstGeom>
          <a:ln w="381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72FE6DCC-3681-AF43-B6B6-4A40A92581A5}"/>
              </a:ext>
            </a:extLst>
          </p:cNvPr>
          <p:cNvSpPr/>
          <p:nvPr userDrawn="1"/>
        </p:nvSpPr>
        <p:spPr>
          <a:xfrm>
            <a:off x="2260600" y="1647825"/>
            <a:ext cx="3562350" cy="3562350"/>
          </a:xfrm>
          <a:prstGeom prst="ellipse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8" name="Elipse 17">
            <a:extLst>
              <a:ext uri="{FF2B5EF4-FFF2-40B4-BE49-F238E27FC236}">
                <a16:creationId xmlns="" xmlns:a16="http://schemas.microsoft.com/office/drawing/2014/main" id="{5A8E30CA-E181-3D4D-BB1E-9167FF0BE5D9}"/>
              </a:ext>
            </a:extLst>
          </p:cNvPr>
          <p:cNvSpPr/>
          <p:nvPr userDrawn="1"/>
        </p:nvSpPr>
        <p:spPr>
          <a:xfrm>
            <a:off x="2285627" y="1647121"/>
            <a:ext cx="3562350" cy="3562350"/>
          </a:xfrm>
          <a:prstGeom prst="ellipse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Triángulo 11">
            <a:extLst>
              <a:ext uri="{FF2B5EF4-FFF2-40B4-BE49-F238E27FC236}">
                <a16:creationId xmlns="" xmlns:a16="http://schemas.microsoft.com/office/drawing/2014/main" id="{9061463E-CF25-634A-89E2-4E3280BB9CEB}"/>
              </a:ext>
            </a:extLst>
          </p:cNvPr>
          <p:cNvSpPr/>
          <p:nvPr userDrawn="1"/>
        </p:nvSpPr>
        <p:spPr>
          <a:xfrm>
            <a:off x="0" y="0"/>
            <a:ext cx="2628900" cy="6858000"/>
          </a:xfrm>
          <a:prstGeom prst="triangle">
            <a:avLst>
              <a:gd name="adj" fmla="val 0"/>
            </a:avLst>
          </a:prstGeom>
          <a:gradFill>
            <a:gsLst>
              <a:gs pos="47000">
                <a:schemeClr val="accent4">
                  <a:lumMod val="50000"/>
                </a:schemeClr>
              </a:gs>
              <a:gs pos="98000">
                <a:schemeClr val="accent4">
                  <a:lumMod val="20000"/>
                  <a:lumOff val="80000"/>
                  <a:alpha val="10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3" name="Triángulo 12">
            <a:extLst>
              <a:ext uri="{FF2B5EF4-FFF2-40B4-BE49-F238E27FC236}">
                <a16:creationId xmlns="" xmlns:a16="http://schemas.microsoft.com/office/drawing/2014/main" id="{81214215-C784-4548-BD1F-4BB3F0A84645}"/>
              </a:ext>
            </a:extLst>
          </p:cNvPr>
          <p:cNvSpPr/>
          <p:nvPr userDrawn="1"/>
        </p:nvSpPr>
        <p:spPr>
          <a:xfrm flipV="1">
            <a:off x="0" y="0"/>
            <a:ext cx="2628900" cy="6858000"/>
          </a:xfrm>
          <a:prstGeom prst="triangle">
            <a:avLst>
              <a:gd name="adj" fmla="val 0"/>
            </a:avLst>
          </a:prstGeom>
          <a:solidFill>
            <a:srgbClr val="5EB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A48B1337-BF6D-C04A-9C74-574FA33512D5}"/>
              </a:ext>
            </a:extLst>
          </p:cNvPr>
          <p:cNvSpPr/>
          <p:nvPr userDrawn="1"/>
        </p:nvSpPr>
        <p:spPr>
          <a:xfrm>
            <a:off x="2356553" y="1727201"/>
            <a:ext cx="3416300" cy="3416300"/>
          </a:xfrm>
          <a:prstGeom prst="ellipse">
            <a:avLst/>
          </a:prstGeom>
          <a:solidFill>
            <a:srgbClr val="005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="" xmlns:a16="http://schemas.microsoft.com/office/drawing/2014/main" id="{4C5EC980-0029-164A-926D-9ED33032D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1763" y="3657600"/>
            <a:ext cx="2781300" cy="89636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19" name="Título 18">
            <a:extLst>
              <a:ext uri="{FF2B5EF4-FFF2-40B4-BE49-F238E27FC236}">
                <a16:creationId xmlns="" xmlns:a16="http://schemas.microsoft.com/office/drawing/2014/main" id="{169DAC15-E0D1-2041-A923-17653DCA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251" y="2452719"/>
            <a:ext cx="2773204" cy="1118618"/>
          </a:xfrm>
          <a:prstGeom prst="rect">
            <a:avLst/>
          </a:prstGeom>
        </p:spPr>
        <p:txBody>
          <a:bodyPr rtlCol="0" anchor="ctr"/>
          <a:lstStyle>
            <a:lvl1pPr algn="ctr">
              <a:defRPr sz="32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0428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9056 0 " pathEditMode="relative" rAng="0" ptsTypes="AA">
                                      <p:cBhvr>
                                        <p:cTn id="6" dur="9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8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8" grpId="0" animBg="1"/>
      <p:bldP spid="18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22" presetClass="exit" presetSubtype="8" fill="hold" nodeType="withEffect">
                  <p:stCondLst>
                    <p:cond delay="7500"/>
                  </p:stCondLst>
                  <p:childTnLst>
                    <p:animEffect transition="out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749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9" grpId="0"/>
      <p:bldP spid="1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uadrados"/>
          <p:cNvGrpSpPr/>
          <p:nvPr/>
        </p:nvGrpSpPr>
        <p:grpSpPr>
          <a:xfrm>
            <a:off x="0" y="1135744"/>
            <a:ext cx="1622755" cy="799981"/>
            <a:chOff x="0" y="452558"/>
            <a:chExt cx="914400" cy="524182"/>
          </a:xfrm>
        </p:grpSpPr>
        <p:sp>
          <p:nvSpPr>
            <p:cNvPr id="8" name="Rectángulo redondeado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con las esquinas de un lado redondeadas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801" y="362396"/>
            <a:ext cx="9144000" cy="16764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1" y="2089595"/>
            <a:ext cx="9144000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9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uadrados"/>
          <p:cNvGrpSpPr/>
          <p:nvPr/>
        </p:nvGrpSpPr>
        <p:grpSpPr>
          <a:xfrm>
            <a:off x="0" y="3124415"/>
            <a:ext cx="1622755" cy="805061"/>
            <a:chOff x="0" y="2343311"/>
            <a:chExt cx="1217066" cy="603796"/>
          </a:xfrm>
        </p:grpSpPr>
        <p:sp>
          <p:nvSpPr>
            <p:cNvPr id="8" name="Rectángulo redondeado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con las esquinas de un lado redondeadas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áfico de la parte inferior"/>
          <p:cNvGrpSpPr/>
          <p:nvPr/>
        </p:nvGrpSpPr>
        <p:grpSpPr>
          <a:xfrm>
            <a:off x="1" y="5409217"/>
            <a:ext cx="12192000" cy="1462483"/>
            <a:chOff x="0" y="4056912"/>
            <a:chExt cx="9144000" cy="1096862"/>
          </a:xfrm>
        </p:grpSpPr>
        <p:sp>
          <p:nvSpPr>
            <p:cNvPr id="20" name="Forma libre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ángulo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1" y="1932519"/>
            <a:ext cx="9144000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28801" y="4084265"/>
            <a:ext cx="9144000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709" y="152400"/>
            <a:ext cx="9753600" cy="12954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41709" y="1600200"/>
            <a:ext cx="487680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095999" y="1600200"/>
            <a:ext cx="487680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709" y="152400"/>
            <a:ext cx="9753600" cy="12954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709" y="1524001"/>
            <a:ext cx="487680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141709" y="2413001"/>
            <a:ext cx="487680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095999" y="1524001"/>
            <a:ext cx="487680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095999" y="2413001"/>
            <a:ext cx="487680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5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áfico de la parte inferior"/>
          <p:cNvGrpSpPr/>
          <p:nvPr/>
        </p:nvGrpSpPr>
        <p:grpSpPr>
          <a:xfrm>
            <a:off x="1" y="5409217"/>
            <a:ext cx="12192000" cy="1462483"/>
            <a:chOff x="0" y="4056912"/>
            <a:chExt cx="9144000" cy="1096862"/>
          </a:xfrm>
        </p:grpSpPr>
        <p:sp>
          <p:nvSpPr>
            <p:cNvPr id="9" name="Forma libre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876800" y="1600200"/>
            <a:ext cx="6096001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19200" y="1600202"/>
            <a:ext cx="34544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219205" y="1600200"/>
            <a:ext cx="6705596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128000" y="1600200"/>
            <a:ext cx="2844800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8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uadrados"/>
          <p:cNvGrpSpPr/>
          <p:nvPr/>
        </p:nvGrpSpPr>
        <p:grpSpPr>
          <a:xfrm rot="5400000">
            <a:off x="9585642" y="233796"/>
            <a:ext cx="1063300" cy="524183"/>
            <a:chOff x="0" y="452558"/>
            <a:chExt cx="914400" cy="524182"/>
          </a:xfrm>
        </p:grpSpPr>
        <p:sp>
          <p:nvSpPr>
            <p:cNvPr id="8" name="Rectángulo redondeado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con las esquinas de un lado redondeadas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áfico de la parte inferior"/>
          <p:cNvGrpSpPr/>
          <p:nvPr/>
        </p:nvGrpSpPr>
        <p:grpSpPr>
          <a:xfrm>
            <a:off x="1" y="5395518"/>
            <a:ext cx="12192000" cy="1462483"/>
            <a:chOff x="0" y="4046638"/>
            <a:chExt cx="9144000" cy="1096862"/>
          </a:xfrm>
        </p:grpSpPr>
        <p:sp>
          <p:nvSpPr>
            <p:cNvPr id="16" name="Forma libre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ángulo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53600" y="1150515"/>
            <a:ext cx="1828800" cy="5021685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19200" y="1150515"/>
            <a:ext cx="8229600" cy="5021685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9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5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49" r:id="rId12"/>
  </p:sldLayoutIdLst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de la parte inferior"/>
          <p:cNvGrpSpPr/>
          <p:nvPr/>
        </p:nvGrpSpPr>
        <p:grpSpPr>
          <a:xfrm>
            <a:off x="1" y="5409217"/>
            <a:ext cx="12192000" cy="1462483"/>
            <a:chOff x="0" y="4056912"/>
            <a:chExt cx="9144000" cy="1096862"/>
          </a:xfrm>
        </p:grpSpPr>
        <p:sp>
          <p:nvSpPr>
            <p:cNvPr id="21" name="Forma libre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ángulo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cuadrados"/>
          <p:cNvGrpSpPr/>
          <p:nvPr/>
        </p:nvGrpSpPr>
        <p:grpSpPr>
          <a:xfrm>
            <a:off x="1" y="800552"/>
            <a:ext cx="1063300" cy="524183"/>
            <a:chOff x="0" y="452558"/>
            <a:chExt cx="914400" cy="524182"/>
          </a:xfrm>
        </p:grpSpPr>
        <p:sp>
          <p:nvSpPr>
            <p:cNvPr id="8" name="Rectángulo redondeado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con las esquinas de un lado redondeadas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19201" y="152400"/>
            <a:ext cx="975360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19201" y="1600200"/>
            <a:ext cx="975360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219201" y="6448425"/>
            <a:ext cx="829056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9550400" y="6448425"/>
            <a:ext cx="142240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E7B029-CC80-4352-9832-B2BF19C6AC11}" type="datetimeFigureOut">
              <a:rPr lang="es-ES" smtClean="0">
                <a:solidFill>
                  <a:srgbClr val="000000"/>
                </a:solidFill>
              </a:rPr>
              <a:pPr/>
              <a:t>20/11/2018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074400" y="6448425"/>
            <a:ext cx="81280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2E79E74-24FA-485C-B441-CBF79B7C671F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5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2160">
          <p15:clr>
            <a:srgbClr val="F26B43"/>
          </p15:clr>
        </p15:guide>
        <p15:guide id="4294967295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797788" y="1893410"/>
            <a:ext cx="2773204" cy="1118618"/>
          </a:xfrm>
        </p:spPr>
        <p:txBody>
          <a:bodyPr/>
          <a:lstStyle/>
          <a:p>
            <a:r>
              <a:rPr lang="es-EC" dirty="0" smtClean="0"/>
              <a:t>TEMA</a:t>
            </a:r>
            <a:endParaRPr lang="es-EC" dirty="0"/>
          </a:p>
        </p:txBody>
      </p:sp>
      <p:sp>
        <p:nvSpPr>
          <p:cNvPr id="2" name="Marcador de texto 1"/>
          <p:cNvSpPr>
            <a:spLocks noGrp="1"/>
          </p:cNvSpPr>
          <p:nvPr>
            <p:ph type="subTitle" idx="1"/>
          </p:nvPr>
        </p:nvSpPr>
        <p:spPr>
          <a:xfrm>
            <a:off x="2671763" y="2830896"/>
            <a:ext cx="2781300" cy="1930038"/>
          </a:xfrm>
        </p:spPr>
        <p:txBody>
          <a:bodyPr>
            <a:normAutofit fontScale="85000" lnSpcReduction="10000"/>
          </a:bodyPr>
          <a:lstStyle/>
          <a:p>
            <a:r>
              <a:rPr lang="es-EC" dirty="0">
                <a:solidFill>
                  <a:schemeClr val="tx1"/>
                </a:solidFill>
              </a:rPr>
              <a:t>“</a:t>
            </a:r>
            <a:r>
              <a:rPr lang="es-EC" b="1" dirty="0">
                <a:solidFill>
                  <a:schemeClr val="tx1"/>
                </a:solidFill>
              </a:rPr>
              <a:t>EVALUACIÓN DE TRES FORMULAS ALIMENTICIAS EN LAS ETAPAS DE DESARROLLO Y ENGORDE EN CERDOS DE LA RAZA LANDRACE BELGA.”</a:t>
            </a:r>
          </a:p>
        </p:txBody>
      </p:sp>
      <p:pic>
        <p:nvPicPr>
          <p:cNvPr id="4" name="Picture 1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4" t="21875" r="23792" b="67578"/>
          <a:stretch>
            <a:fillRect/>
          </a:stretch>
        </p:blipFill>
        <p:spPr bwMode="auto">
          <a:xfrm>
            <a:off x="1469764" y="185129"/>
            <a:ext cx="8497941" cy="995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17 Rectángulo"/>
          <p:cNvSpPr/>
          <p:nvPr/>
        </p:nvSpPr>
        <p:spPr>
          <a:xfrm>
            <a:off x="5718735" y="1353568"/>
            <a:ext cx="54292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b="1" dirty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DEPARTAMENTO DE CIENCIAS DE LA VIDA </a:t>
            </a:r>
          </a:p>
          <a:p>
            <a:pPr algn="ctr">
              <a:lnSpc>
                <a:spcPct val="150000"/>
              </a:lnSpc>
            </a:pPr>
            <a:r>
              <a:rPr lang="es-EC" b="1" dirty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CARRERA DE INGENIERÍA AGROPECUARIA</a:t>
            </a:r>
          </a:p>
          <a:p>
            <a:pPr algn="ctr">
              <a:lnSpc>
                <a:spcPct val="150000"/>
              </a:lnSpc>
            </a:pPr>
            <a:r>
              <a:rPr lang="es-EC" b="1" dirty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SANTO DOMINGO  </a:t>
            </a:r>
          </a:p>
          <a:p>
            <a:pPr algn="ctr" defTabSz="957263" eaLnBrk="0" hangingPunct="0">
              <a:defRPr/>
            </a:pPr>
            <a:endParaRPr lang="es-ES" sz="900" b="1" i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579381" y="3429000"/>
            <a:ext cx="6096000" cy="20108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28600" algn="ctr">
              <a:lnSpc>
                <a:spcPct val="200000"/>
              </a:lnSpc>
              <a:spcAft>
                <a:spcPts val="10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AUTORES: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 algn="ctr">
              <a:lnSpc>
                <a:spcPct val="200000"/>
              </a:lnSpc>
              <a:spcAft>
                <a:spcPts val="10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SUIN MIRANDA, ANGIE LICETH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 algn="ctr">
              <a:lnSpc>
                <a:spcPct val="200000"/>
              </a:lnSpc>
              <a:spcAft>
                <a:spcPts val="10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PERALTA LANDETA, KLEVER DAVID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468222" y="5432971"/>
            <a:ext cx="6096000" cy="20108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28600" algn="ctr">
              <a:lnSpc>
                <a:spcPct val="200000"/>
              </a:lnSpc>
              <a:spcAft>
                <a:spcPts val="10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SANTO DOMINGO - ECUADOR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 algn="ctr">
              <a:lnSpc>
                <a:spcPct val="200000"/>
              </a:lnSpc>
              <a:spcAft>
                <a:spcPts val="10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55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50818" y="38094"/>
            <a:ext cx="8086553" cy="561949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VARIABLES A MEDIR.</a:t>
            </a:r>
            <a:endParaRPr lang="es-EC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1664" y="1111363"/>
            <a:ext cx="4009111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lvl="1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Peso inicial a los 70 días de edad (PI).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88861" y="2849372"/>
            <a:ext cx="3720442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Peso medio a los 110 días de edad (PM</a:t>
            </a:r>
            <a:r>
              <a:rPr lang="es-EC" sz="1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s-EC" sz="12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7772" y="4719076"/>
            <a:ext cx="3557064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Peso final a los 150 días de edad (PF).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116829" y="1061005"/>
            <a:ext cx="2821285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Ganancia neta de peso (GP). 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7025842" y="1894595"/>
                <a:ext cx="4541115" cy="629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𝐺𝑃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𝑃𝐹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) –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𝑖𝑛𝑖𝑐𝑖𝑎𝑙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𝑃𝐼</m:t>
                              </m:r>
                            </m:e>
                          </m: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𝐷𝑖𝑎𝑠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𝑒𝑑𝑎𝑑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842" y="1894595"/>
                <a:ext cx="4541115" cy="6299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/>
          <p:cNvSpPr/>
          <p:nvPr/>
        </p:nvSpPr>
        <p:spPr>
          <a:xfrm>
            <a:off x="6800341" y="2688517"/>
            <a:ext cx="5153398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Consumo de alimento hasta los 110 días de edad (CA 1).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6329040" y="3136985"/>
                <a:ext cx="6096000" cy="10259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90170" marR="90170" algn="just">
                  <a:lnSpc>
                    <a:spcPct val="150000"/>
                  </a:lnSpc>
                  <a:spcAft>
                    <a:spcPts val="765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𝐶𝐴</m:t>
                      </m:r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1= </m:t>
                      </m:r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𝐴𝑙𝑖𝑚𝑒𝑛𝑡𝑜</m:t>
                      </m:r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𝑡𝑜𝑡𝑎𝑙</m:t>
                      </m:r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𝑠𝑢𝑚𝑖𝑛𝑖𝑠𝑡𝑟𝑎𝑑𝑜</m:t>
                      </m:r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𝐷𝑒𝑠𝑝𝑒𝑟𝑑𝑖𝑐𝑖𝑜</m:t>
                      </m:r>
                      <m:r>
                        <a:rPr lang="es-E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s-EC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90170" marR="90170"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s-EC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040" y="3136985"/>
                <a:ext cx="6096000" cy="10259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/>
          <p:cNvSpPr/>
          <p:nvPr/>
        </p:nvSpPr>
        <p:spPr>
          <a:xfrm>
            <a:off x="6488002" y="5511387"/>
            <a:ext cx="5616794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Consumo de alimento total hasta los 150 días de edad (CA 2).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6488002" y="6194222"/>
                <a:ext cx="55570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dirty="0" smtClean="0"/>
                  <a:t>C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C" i="0">
                        <a:latin typeface="Cambria Math" panose="02040503050406030204" pitchFamily="18" charset="0"/>
                      </a:rPr>
                      <m:t> 2=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𝐴𝑙𝑖𝑚𝑒𝑛𝑡𝑜</m:t>
                    </m:r>
                    <m:r>
                      <a:rPr lang="es-EC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𝑡𝑜𝑡𝑎𝑙</m:t>
                    </m:r>
                    <m:r>
                      <a:rPr lang="es-EC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𝑠𝑢𝑚𝑖𝑛𝑖𝑠𝑡𝑟𝑎𝑑𝑜</m:t>
                    </m:r>
                    <m:r>
                      <a:rPr lang="es-EC" i="0">
                        <a:latin typeface="Cambria Math" panose="02040503050406030204" pitchFamily="18" charset="0"/>
                      </a:rPr>
                      <m:t> –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𝐷𝑒𝑠𝑝𝑒𝑟𝑑𝑖𝑐𝑖𝑜</m:t>
                    </m:r>
                    <m:r>
                      <a:rPr lang="es-EC" i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002" y="6194222"/>
                <a:ext cx="555703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877" t="-8197" b="-2459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n 11"/>
          <p:cNvPicPr/>
          <p:nvPr/>
        </p:nvPicPr>
        <p:blipFill>
          <a:blip r:embed="rId5"/>
          <a:stretch>
            <a:fillRect/>
          </a:stretch>
        </p:blipFill>
        <p:spPr>
          <a:xfrm>
            <a:off x="2766256" y="5198591"/>
            <a:ext cx="2400935" cy="1610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/>
          <p:nvPr/>
        </p:nvPicPr>
        <p:blipFill>
          <a:blip r:embed="rId6"/>
          <a:stretch>
            <a:fillRect/>
          </a:stretch>
        </p:blipFill>
        <p:spPr>
          <a:xfrm>
            <a:off x="297376" y="5198591"/>
            <a:ext cx="2153441" cy="1659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/>
          <p:nvPr/>
        </p:nvPicPr>
        <p:blipFill>
          <a:blip r:embed="rId7"/>
          <a:stretch>
            <a:fillRect/>
          </a:stretch>
        </p:blipFill>
        <p:spPr>
          <a:xfrm>
            <a:off x="621373" y="3378216"/>
            <a:ext cx="2400935" cy="1254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/>
          <p:nvPr/>
        </p:nvPicPr>
        <p:blipFill>
          <a:blip r:embed="rId8"/>
          <a:stretch>
            <a:fillRect/>
          </a:stretch>
        </p:blipFill>
        <p:spPr>
          <a:xfrm>
            <a:off x="3173542" y="3378216"/>
            <a:ext cx="1349375" cy="1293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/>
          <p:cNvPicPr/>
          <p:nvPr/>
        </p:nvPicPr>
        <p:blipFill>
          <a:blip r:embed="rId9"/>
          <a:stretch>
            <a:fillRect/>
          </a:stretch>
        </p:blipFill>
        <p:spPr>
          <a:xfrm>
            <a:off x="461664" y="1611986"/>
            <a:ext cx="2304592" cy="1175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2922445" y="1626821"/>
            <a:ext cx="2301803" cy="1177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/>
          <p:cNvPicPr/>
          <p:nvPr/>
        </p:nvPicPr>
        <p:blipFill rotWithShape="1">
          <a:blip r:embed="rId11"/>
          <a:srcRect b="18241"/>
          <a:stretch/>
        </p:blipFill>
        <p:spPr bwMode="auto">
          <a:xfrm>
            <a:off x="7744898" y="3819063"/>
            <a:ext cx="1660958" cy="1474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2"/>
          <a:srcRect l="75207" t="29005" r="4204" b="26805"/>
          <a:stretch/>
        </p:blipFill>
        <p:spPr>
          <a:xfrm>
            <a:off x="9708323" y="3894250"/>
            <a:ext cx="1640554" cy="1399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3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9676" y="210189"/>
            <a:ext cx="4015395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Índice de conversión alimenticia 1 (ICA 1).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217729" y="928233"/>
                <a:ext cx="4419287" cy="6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𝐼𝐶𝐴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1=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𝐶𝑜𝑛𝑠𝑢𝑚𝑜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𝑎𝑙𝑖𝑚𝑒𝑛𝑡𝑜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𝑃𝑒𝑠𝑜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𝑎𝑛𝑖𝑚𝑎𝑙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29" y="928233"/>
                <a:ext cx="4419287" cy="6790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/>
          <p:cNvSpPr/>
          <p:nvPr/>
        </p:nvSpPr>
        <p:spPr>
          <a:xfrm>
            <a:off x="1112172" y="1878795"/>
            <a:ext cx="2141612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Costo beneficio (CB).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96313" y="2472378"/>
                <a:ext cx="6096000" cy="10515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90170" marR="90170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𝐶𝐵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𝐼𝑛𝑔𝑟𝑒𝑠𝑜𝑠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𝑡𝑜𝑡𝑎𝑙𝑒𝑠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($) − 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𝐸𝑔𝑟𝑒𝑠𝑜𝑠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𝑡𝑜𝑡𝑎𝑙𝑒𝑠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($).</m:t>
                      </m:r>
                    </m:oMath>
                  </m:oMathPara>
                </a14:m>
                <a:endParaRPr lang="es-EC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90170" marR="90170"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s-EC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3" y="2472378"/>
                <a:ext cx="6096000" cy="10515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ángulo 5"/>
          <p:cNvSpPr/>
          <p:nvPr/>
        </p:nvSpPr>
        <p:spPr>
          <a:xfrm>
            <a:off x="403199" y="3034593"/>
            <a:ext cx="4550926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Contenido de </a:t>
            </a:r>
            <a:r>
              <a:rPr lang="es-EC" sz="16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micotoxinas</a:t>
            </a: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 el alimento (CMA).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04552" y="5438847"/>
            <a:ext cx="6053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90170" indent="359410" algn="just">
              <a:lnSpc>
                <a:spcPct val="150000"/>
              </a:lnSpc>
              <a:spcAft>
                <a:spcPts val="1000"/>
              </a:spcAft>
            </a:pP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Posteriormente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envió al laboratorio  </a:t>
            </a:r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Seidlaboratory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localizado en la ciudad de Quito, para determinar el contenido de </a:t>
            </a:r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Aflatoxinas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B1 (AF), </a:t>
            </a:r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Zearalenona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(ZEA). 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 rot="20995636">
            <a:off x="128521" y="3784568"/>
            <a:ext cx="895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200 g de cada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balanceado </a:t>
            </a: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70159" t="48482" r="4950" b="19102"/>
          <a:stretch/>
        </p:blipFill>
        <p:spPr>
          <a:xfrm>
            <a:off x="1152846" y="3828688"/>
            <a:ext cx="1991467" cy="1525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024">
            <a:off x="3069370" y="4131439"/>
            <a:ext cx="704477" cy="7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21262" t="42385" r="21922" b="12544"/>
          <a:stretch/>
        </p:blipFill>
        <p:spPr>
          <a:xfrm>
            <a:off x="3698905" y="3828688"/>
            <a:ext cx="3358718" cy="1610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ángulo 11"/>
          <p:cNvSpPr/>
          <p:nvPr/>
        </p:nvSpPr>
        <p:spPr>
          <a:xfrm>
            <a:off x="7262048" y="547987"/>
            <a:ext cx="4015395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Índice de conversión alimenticia 2 (ICA 2).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6858156" y="1212539"/>
                <a:ext cx="4419287" cy="6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𝐼𝐶𝐴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2=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𝐶𝑜𝑛𝑠𝑢𝑚𝑜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𝑎𝑙𝑖𝑚𝑒𝑛𝑡𝑜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𝑃𝑒𝑠𝑜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𝑎𝑛𝑖𝑚𝑎𝑙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156" y="1212539"/>
                <a:ext cx="4419287" cy="6790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ángulo 13"/>
          <p:cNvSpPr/>
          <p:nvPr/>
        </p:nvSpPr>
        <p:spPr>
          <a:xfrm>
            <a:off x="7760819" y="2052532"/>
            <a:ext cx="3171830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Porcentaje </a:t>
            </a: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Mortalidad (%M).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/>
              <p:cNvSpPr/>
              <p:nvPr/>
            </p:nvSpPr>
            <p:spPr>
              <a:xfrm>
                <a:off x="7597193" y="2757134"/>
                <a:ext cx="3447482" cy="618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𝐴𝑛𝑖𝑚𝑎𝑙𝑒𝑠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𝑚𝑢𝑒𝑟𝑡𝑜𝑠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∗100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𝐴𝑛𝑖𝑚𝑎𝑙𝑒𝑠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𝑣𝑖𝑣𝑜𝑠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193" y="2757134"/>
                <a:ext cx="3447482" cy="61837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brir llave 15"/>
          <p:cNvSpPr/>
          <p:nvPr/>
        </p:nvSpPr>
        <p:spPr>
          <a:xfrm>
            <a:off x="740722" y="5526161"/>
            <a:ext cx="412124" cy="128507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Cerrar llave 16"/>
          <p:cNvSpPr/>
          <p:nvPr/>
        </p:nvSpPr>
        <p:spPr>
          <a:xfrm>
            <a:off x="6979976" y="5560170"/>
            <a:ext cx="399245" cy="121705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9"/>
          <a:srcRect l="18787" t="58257" r="50528" b="6003"/>
          <a:stretch/>
        </p:blipFill>
        <p:spPr>
          <a:xfrm>
            <a:off x="10543031" y="3506771"/>
            <a:ext cx="1648969" cy="154721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/>
          <a:srcRect l="55411" t="23019" r="3214" b="41770"/>
          <a:stretch/>
        </p:blipFill>
        <p:spPr>
          <a:xfrm>
            <a:off x="7760819" y="3523948"/>
            <a:ext cx="2671398" cy="153003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0"/>
          <a:srcRect l="66794" t="30793" r="3115" b="29419"/>
          <a:stretch/>
        </p:blipFill>
        <p:spPr>
          <a:xfrm>
            <a:off x="8442600" y="5202424"/>
            <a:ext cx="1756668" cy="143675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1"/>
          <a:srcRect l="2059" t="26784" r="81015" b="33603"/>
          <a:stretch/>
        </p:blipFill>
        <p:spPr>
          <a:xfrm>
            <a:off x="10609955" y="5183049"/>
            <a:ext cx="1582045" cy="1456127"/>
          </a:xfrm>
          <a:prstGeom prst="rect">
            <a:avLst/>
          </a:prstGeom>
        </p:spPr>
      </p:pic>
      <p:sp>
        <p:nvSpPr>
          <p:cNvPr id="22" name="Elipse 21"/>
          <p:cNvSpPr/>
          <p:nvPr/>
        </p:nvSpPr>
        <p:spPr>
          <a:xfrm>
            <a:off x="9175531" y="5559295"/>
            <a:ext cx="735724" cy="6094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Elipse 23"/>
          <p:cNvSpPr/>
          <p:nvPr/>
        </p:nvSpPr>
        <p:spPr>
          <a:xfrm>
            <a:off x="10999653" y="5600461"/>
            <a:ext cx="735724" cy="6094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49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/>
      <p:bldP spid="12" grpId="0" animBg="1"/>
      <p:bldP spid="13" grpId="0"/>
      <p:bldP spid="14" grpId="0" animBg="1"/>
      <p:bldP spid="15" grpId="0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16778" y="196334"/>
            <a:ext cx="4591000" cy="417422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Métodos Específicos de Manejo del Experimento.</a:t>
            </a:r>
            <a:endParaRPr lang="es-EC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60978" y="668068"/>
            <a:ext cx="2455800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Implantación del Ensayo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ttps://lh3.googleusercontent.com/LAC7MjKJWBn_PUH-4g18jzfpRZfrHWCNMv6jTJGYnYIK3IcIBHMUBRDjmkwPtpK-Lw7tCEocohR66UkUDi9nVTbEkWamPmc1xQoN-6-_upkTFQ9K8LONIutLaAlOAC9o2kpugMHi4qKDM9WzLm4O7nxcE97mdMjZUg_vpP3qMlm1As7ElqrKyX9iYK_K7_gDQeH3-bXu1VQd8SXhBlZcElbdjQiXebRuf8x1uOnTcPUtOBZMuJMRSXm1jkWSsog2msgX8DKRK3LuaazF4gScRnJaPuUYqtwE_WLj61ctdBSlyegFJIPJYuNB-HMF4fMKFopGKiUFnxWCdp0WQuHLtp-89vGPpWDKyY2fbkMKxcFvfKdLJflsx7JVpErVRJWU2CLgHcItP2uH9QH7HEskyM4Y1Tg9ztcb3zHJq7YJm4htGb6c_sdGJuXj5uClUiup8q1L2PMBTnat7P-oMgFSmGTQLrB8T2fzf6wA5We6bK-Ik5BxY3-CWbLSj6rwJ4ynJYx4tF9FMgEfdyYbFr4dDuQ6rEH4wvTMw0YqPkdYQDDJhvaT0ymI5BYpksstHyViKxkTvBZ5vBt6_XkvP-j07TfQ2ReRXWiO44sxD8UX_EjMKKGUC7x3D22jY8TZbFwJSNA3pbWfrJsCiWHwYWz5OZEdgarvpRGgV-jO2HxFpGIsJnhQMowpL405uQYZdV6jH5sUcICHgHmbUuHcZQ=w876-h657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7" b="17966"/>
          <a:stretch/>
        </p:blipFill>
        <p:spPr bwMode="auto">
          <a:xfrm>
            <a:off x="335279" y="1370398"/>
            <a:ext cx="4754881" cy="2668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05wo0LU1chg-lCaLT3LjdDKZpcNfj6P4Lyf9y3D8kkwtmwtvdmtqrDuiLLxhYUBFxXeQVX-Zbd4f_Lvx42bKFvm6pGVE-MU2VUAkmLGVDvfqXoQezmjihRGmrHm6wH1kwy1FJoJvRY4DgvtIZifMY8FX2zEZm_F5ldYctS8CeCjycv-rh-RJrWy3j4Io2oczOOl9hrDWezRwWHkmorQjeIkvse7XwfcgMZAeopC26TWOFaAieF6zsGgwXxLLvqD2FesCqVxQvuatC4syOQOXOROA42RwtlJBQXpyRtlyx7J4CcwS9iuhJ28Hl3MaWNZkL-R9sahxhByi2ysqXuZxW_WDixcBxsl2Fzw3api9XfYdfWXTi0zL2p3PrgxgEXALLm4JFOZfcDPCyFfHjnUh_KZqGFXxm4dTYlpqTCqFzz-UnMwzWdnkGsYldfrEPeNFPzRg_Yjt_AG6Xhe7ez9gkjn3oZsgcR0gr6XoKmtzzwqzFcCaMYDC2CMXu5W3fqUIaC3A6YdYfpdXx7CzcDmDhqyiepFXw1XZkgEEUn-CFF8x6cXtCTfmGRIQKIQzQB7jFZSOJQ9Qbv-MB-JMvpCmUkwlvH_ue8p6r_KSNbdYLz8ML6JwYOXNNs4ejy0URduShkKYEkUUL4MYwGuZiA7os6umB5EWyM53zvig1eKW4eIZVokjEDYEITPVkhoX8UqHvznxb3Q4xXQYRdOhIg=w876-h65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865" y="1370398"/>
            <a:ext cx="3044825" cy="2668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616440" y="4324092"/>
            <a:ext cx="2497350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Selección de los Animales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9068" b="13710"/>
          <a:stretch/>
        </p:blipFill>
        <p:spPr bwMode="auto">
          <a:xfrm>
            <a:off x="1850706" y="4846297"/>
            <a:ext cx="1724025" cy="1695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4" name="Picture 6" descr="https://lh3.googleusercontent.com/iqn4w2NSzWhKWYpPQRxMiJXlWNu-gB2Dr_EWCuMbNeWk-rwAQObdr9F7Q-mV0g_Oagts4DQfTfpUmy-Yftj0kEOYn-mJ6Hy2Mr2wNpXXe3xfrjMzn35RC5qXeK1hUDdJ3ETcmvzL2acEDety3QnKvfPbhhasOXq7LqG89Nesvs1sIURQosH_j19WjMdPPtpXuGPV1x0qT5mpct1XoGas5XBc6VUIIj1aSphSXros25cVYSAnTnpkwbH3mKjpb0ZzZnZjzregO1tBuUkZTXz6H7A6BOYjBGKvvx24yDonqlPTQtDYIACMQxqRmcMtH-vM8h96NEvxUFtzuJSOMNHUU7qlzoiC83INNuLb4w6IRW92Yf-zpMcmJL4juDzcvUCHb8t1u9oN1SPy6fGj5qdWBbuX50gqck65c32A8-xmFQCbeoy1QdRQNyd8C6ET7kxhYqz5gpZvG1bWcFXmXVOok6IZ0LjH4Okv37nMP5HTJWSvuhJXFIac2kWwz-41eqtTd1xGlNhZQzH1Uryxfpbz0M0AtAbeGDk69mt9P5-8Hgp9v6dV9M-W3e915w1ld82TAE8ab1S7rfqOLJagOTxZn44o9rPXGxaqdv29ZbKHyq61aYS75o_4QRibI-VgbmFHYBssGm4ffyNFByRV5BP0-3q2zhuivDgh_X8kLLa8teoqs0h-2AjKxGheWoPS1Y4Hluu98SqvpmV67sjDxw=w493-h657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22" y="4846297"/>
            <a:ext cx="2676497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772186" y="4325128"/>
            <a:ext cx="2899833" cy="3361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Limpieza y Desinfección de los Corrales</a:t>
            </a:r>
            <a:endParaRPr lang="es-EC" sz="12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r="28130" b="8520"/>
          <a:stretch/>
        </p:blipFill>
        <p:spPr>
          <a:xfrm>
            <a:off x="10000393" y="1263674"/>
            <a:ext cx="2191607" cy="1449046"/>
          </a:xfrm>
          <a:prstGeom prst="rect">
            <a:avLst/>
          </a:prstGeom>
        </p:spPr>
      </p:pic>
      <p:pic>
        <p:nvPicPr>
          <p:cNvPr id="2056" name="Picture 8" descr="https://lh3.googleusercontent.com/pT1sz9VczYNLeFhDRnQdy_hIPDa0FLK8TTCryxkXc8oPtHNIbO2YIh5vJ8daT6dapo488lclIiveA59-6Fds4TNs_JBLi0cPj-LkR3xiRDbStKED1pJOJi6Tg2sMD0Tm2vS4s8QxjZ84SGKvzjl8272fygYLlWjfBwmsQMskmxpSVMTZlyHc3TX_Lxq6YzkF5JWh9o6MFxb74k_QcAa6sIJtm129hH9lAwkEOcOMMdA0xZofQsU2d-qxG2Ca7i3MJBGsNgzJVkdetfd6Lhz1HT2ELNSJvQv3uoN6TX_n6Da8nFEcXHKP2umZn688GUpo5EIXxBW1kLJKPE2StDmAMR7XkZH3XMZYTlJrEHTWVvqpA65pymVnp6BrJEf2mjf9yEYixlYJEWdC_Rwo69YtjMN6Scuzdwxx1TMPU8Rtj8nSrtsB7yJV_RhcbplHL2YkEdMzIuJKSIjwjNfghxeEil3bBeQXWe7bYmWZSDQ0lM_tMLWkvjWRqbkNBoeEu_mXgq1Wr_QVrd10rEwZZQpKJ_tjx28BSnz8mC-FOvLf2-Nlahrfu-xkxVhTkwJ0oNonVBPkwBIHhVh2khCHV4SYbV5YpdIog6vclBpymaSjnd31FUi7rxOq0plQmLCvbWosI0aYCFxQiM8iPaMhalXpEouT_DL4ARvnjW6KEX86JNXgo34eDjYjeMR5iPn5P8HQZ5jSPP_50YoqYoq63g=w876-h657-n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756" r="39274" b="27815"/>
          <a:stretch/>
        </p:blipFill>
        <p:spPr bwMode="auto">
          <a:xfrm>
            <a:off x="10000393" y="2704791"/>
            <a:ext cx="2191607" cy="132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3.googleusercontent.com/tXBFp43uch3zj62APdRG9-Hpuw_0go6Dz3TTlNmUYjQPUNZoxqFyOlU0rsHOrfrBH2oSLqhTPsL9XEP-nhoOdoAjbU1Vacy27oLG2uZ_n3RYE0O5Jq5SVq_mjvAas85xM2TWijlH2kn4C7Mdc3GVGnfrQmDIPllCxsyhQ_v7TFujncY0As21wt3fqVaL_m9wMQH3xUpoXOLsBs7MNVpUFFpbgYJL_ZWUM4VdK-ExPH5j24XAhecct1CaMY70S5r6l5JkJtpfAx1BDH34TrWeiggGqQHTHYWJ1KKDZ8TrY6iTMZOx4nXnoXpi7zXdQTLuTt-OS5QGJ9oGFh8ivI6Q_vG4Fj7bQ868PLK0KM7ZgEVtA29wfJXt66q3L2gnmmFxLnJAiliUcg4JtNhdzrCitWUqYkbMoyaTuzlp6dqba-x2bn2SIKTBip36Dp65XMUuSM5qoUJfWEsYlRZMOigAHVcvrDxiKfskR_tjvlQg8iNT7bYPq1R4CuAy7tlJatDMOYIxWVr7Pw92QbkNtPOObn0XOcPkyxDOqeBgEpiLs-qYu6okXnVPdjhRaiar-tysOwGXqkVN9R2tt1gmG0sCykvbdIps2UIH-o5xXtQz9cAkYfkFhO84ozikWlaJU3lGfBsGfoArvSm9Na48eOyXj3kuDVOjZmLLLY7UBAmBrt6WlljYmmSvaZKKLyzHdiBNdL3HlCTTP97-DiMUcQ=w493-h657-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180" y="4033275"/>
            <a:ext cx="2282820" cy="282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10112979" y="673298"/>
            <a:ext cx="1691169" cy="417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Desparasitación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0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03471" y="59741"/>
            <a:ext cx="3462486" cy="458074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marR="90170" lvl="0"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</a:pPr>
            <a:r>
              <a:rPr lang="es-EC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RESULTADOS Y DISCUSIÓN.</a:t>
            </a:r>
            <a:endParaRPr lang="es-EC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16365" y="643508"/>
            <a:ext cx="491961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90170" algn="just">
              <a:lnSpc>
                <a:spcPct val="150000"/>
              </a:lnSpc>
              <a:spcAft>
                <a:spcPts val="1000"/>
              </a:spcAft>
            </a:pPr>
            <a:r>
              <a:rPr lang="es-EC" sz="1600" b="1" dirty="0">
                <a:latin typeface="Times New Roman" panose="02020603050405020304" pitchFamily="18" charset="0"/>
              </a:rPr>
              <a:t>Caracterización de las formulas alimenticias usadas. </a:t>
            </a:r>
            <a:endParaRPr lang="es-EC" sz="1600" b="1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128" t="38213" r="31259" b="29111"/>
          <a:stretch/>
        </p:blipFill>
        <p:spPr>
          <a:xfrm>
            <a:off x="46299" y="2017954"/>
            <a:ext cx="5544373" cy="2390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914400" y="1240585"/>
            <a:ext cx="343301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Valorización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nutritiva en las formulas alimenticias San Patricio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5957" t="47423" r="30520" b="18147"/>
          <a:stretch/>
        </p:blipFill>
        <p:spPr>
          <a:xfrm>
            <a:off x="6052674" y="2003869"/>
            <a:ext cx="5662863" cy="2390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6499006" y="1116901"/>
            <a:ext cx="538819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90170" marR="90170" indent="-81026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Valorización nutritiva en las formulas alimenticias de Bioalimentar.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055330" y="4403193"/>
            <a:ext cx="571489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Valorización nutritiva en las formulas alimenticias de Ralco.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25957" t="51370" r="31259" b="20121"/>
          <a:stretch/>
        </p:blipFill>
        <p:spPr>
          <a:xfrm>
            <a:off x="6409797" y="4782170"/>
            <a:ext cx="5566611" cy="2085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2903617" y="2991061"/>
            <a:ext cx="1387644" cy="222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4347411" y="2998103"/>
            <a:ext cx="1179097" cy="2079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9583293" y="6299236"/>
            <a:ext cx="1102105" cy="222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9583293" y="6007876"/>
            <a:ext cx="711028" cy="29136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9583293" y="6521266"/>
            <a:ext cx="1102105" cy="222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10525516" y="3913325"/>
            <a:ext cx="1102105" cy="222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9335495" y="3924468"/>
            <a:ext cx="1102105" cy="222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>
            <a:off x="-128492" y="4722922"/>
            <a:ext cx="236475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0" marR="90170" indent="359410">
              <a:lnSpc>
                <a:spcPct val="150000"/>
              </a:lnSpc>
              <a:spcAft>
                <a:spcPts val="100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(Salvador &amp;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Diaz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sf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59331" y="5360780"/>
            <a:ext cx="1963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(Cortés &amp; Gómez, 2011)</a:t>
            </a:r>
            <a:endParaRPr lang="es-EC" sz="1400" dirty="0"/>
          </a:p>
        </p:txBody>
      </p:sp>
      <p:sp>
        <p:nvSpPr>
          <p:cNvPr id="19" name="Rectángulo 18"/>
          <p:cNvSpPr/>
          <p:nvPr/>
        </p:nvSpPr>
        <p:spPr>
          <a:xfrm>
            <a:off x="0" y="5883911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(Rodríguez, </a:t>
            </a:r>
            <a:r>
              <a:rPr lang="es-E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Barreto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Bertot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es-ES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&amp; Vázquez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2013)</a:t>
            </a:r>
            <a:endParaRPr lang="es-EC" sz="1400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/>
          <a:srcRect l="4634" t="32073" r="73057" b="31963"/>
          <a:stretch/>
        </p:blipFill>
        <p:spPr>
          <a:xfrm>
            <a:off x="2384385" y="4568458"/>
            <a:ext cx="3557761" cy="2185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ángulo 20"/>
          <p:cNvSpPr/>
          <p:nvPr/>
        </p:nvSpPr>
        <p:spPr>
          <a:xfrm>
            <a:off x="3964422" y="6324597"/>
            <a:ext cx="1102105" cy="222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/>
          <p:cNvSpPr/>
          <p:nvPr/>
        </p:nvSpPr>
        <p:spPr>
          <a:xfrm>
            <a:off x="5058389" y="6327808"/>
            <a:ext cx="883757" cy="2331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281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b="1" dirty="0" smtClean="0"/>
              <a:t>Contenido de micotoxinas en el alimento (CMA).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93207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1906493" y="5914076"/>
            <a:ext cx="159530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Alltech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2018)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38200" y="2072681"/>
            <a:ext cx="4263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Aflatoxinas (Aspergillus flavus y parasiticus)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57085" y="2072681"/>
            <a:ext cx="574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Zearalenona (Fusarium culmorum, graminearum y poae) </a:t>
            </a:r>
            <a:endParaRPr lang="es-ES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738830" y="1562738"/>
            <a:ext cx="223651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(Denli &amp; Perez, 2006)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294196" y="5914076"/>
            <a:ext cx="165942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(Gimeno, 2010)</a:t>
            </a:r>
            <a:endParaRPr lang="es-ES" dirty="0">
              <a:solidFill>
                <a:srgbClr val="000000"/>
              </a:solidFill>
            </a:endParaRPr>
          </a:p>
        </p:txBody>
      </p:sp>
      <p:cxnSp>
        <p:nvCxnSpPr>
          <p:cNvPr id="11" name="Conector recto de flecha 10"/>
          <p:cNvCxnSpPr>
            <a:stCxn id="8" idx="3"/>
            <a:endCxn id="7" idx="0"/>
          </p:cNvCxnSpPr>
          <p:nvPr/>
        </p:nvCxnSpPr>
        <p:spPr>
          <a:xfrm>
            <a:off x="6975340" y="1747404"/>
            <a:ext cx="1756058" cy="325277"/>
          </a:xfrm>
          <a:prstGeom prst="straightConnector1">
            <a:avLst/>
          </a:prstGeom>
          <a:ln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stCxn id="8" idx="1"/>
          </p:cNvCxnSpPr>
          <p:nvPr/>
        </p:nvCxnSpPr>
        <p:spPr>
          <a:xfrm flipH="1">
            <a:off x="3313975" y="1747404"/>
            <a:ext cx="1424855" cy="325277"/>
          </a:xfrm>
          <a:prstGeom prst="straightConnector1">
            <a:avLst/>
          </a:prstGeom>
          <a:ln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ángulo redondeado 2"/>
          <p:cNvSpPr/>
          <p:nvPr/>
        </p:nvSpPr>
        <p:spPr>
          <a:xfrm>
            <a:off x="9227911" y="3676037"/>
            <a:ext cx="1933576" cy="86340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3772042" y="3746647"/>
            <a:ext cx="1933576" cy="722184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9235739" y="4588665"/>
            <a:ext cx="1933576" cy="722184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3804699" y="4539441"/>
            <a:ext cx="1933576" cy="86340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1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0170" y="357187"/>
            <a:ext cx="9753600" cy="762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21899" tIns="60949" rIns="121899" bIns="60949" rtlCol="0" anchor="b">
            <a:normAutofit/>
          </a:bodyPr>
          <a:lstStyle/>
          <a:p>
            <a:pPr lvl="1" algn="ctr"/>
            <a:r>
              <a:rPr lang="es-EC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obtenidos de la variable peso, en la evaluación de tres fórmulas alimenticias en las etapas de desarrollo y engorde en cerdos de la raza Landrace Belga.</a:t>
            </a:r>
            <a:endParaRPr lang="es-ES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554990" y="1296172"/>
          <a:ext cx="5398770" cy="2099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8275"/>
                <a:gridCol w="990600"/>
                <a:gridCol w="387985"/>
                <a:gridCol w="511810"/>
                <a:gridCol w="490855"/>
                <a:gridCol w="499745"/>
                <a:gridCol w="490855"/>
                <a:gridCol w="588645"/>
              </a:tblGrid>
              <a:tr h="645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Fuentes de variación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Grados de libertad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a los 70 días (kg)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Peso a los 110 días (kg)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a los 150 días (kg)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5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Tratamientos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18,61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***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65,25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***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5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SP vs RESTO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1,35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99,66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***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5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BIO vs RC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37,12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***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30,84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***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5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Error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5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25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Coeficiente de variación (%)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1,29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0,94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5815013" y="3755245"/>
          <a:ext cx="5538787" cy="1003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562"/>
                <a:gridCol w="1170266"/>
                <a:gridCol w="204513"/>
                <a:gridCol w="1341710"/>
                <a:gridCol w="204513"/>
                <a:gridCol w="1341710"/>
                <a:gridCol w="204513"/>
              </a:tblGrid>
              <a:tr h="336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s-ES" sz="1200" dirty="0">
                          <a:effectLst/>
                        </a:rPr>
                        <a:t>Tratamientos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a los 70 días (kg)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a los 110 días (kg)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a los 150 días (kg)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SP 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32,76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63,61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95,91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BIO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32,09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61,86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88,69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32,156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65,70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92,2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1" name="Elipse 10"/>
          <p:cNvSpPr/>
          <p:nvPr/>
        </p:nvSpPr>
        <p:spPr>
          <a:xfrm>
            <a:off x="9850450" y="3283418"/>
            <a:ext cx="1842091" cy="1693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193049" y="5763877"/>
            <a:ext cx="24388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UNNE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2012) PM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=50–70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kg</a:t>
            </a:r>
          </a:p>
          <a:p>
            <a:pPr algn="ctr"/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Vetifarma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2010) 64,45 kg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07838" y="5135237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(Monge, 2005)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606765" y="2798714"/>
            <a:ext cx="2329462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(Contreras, Ortega, </a:t>
            </a:r>
            <a:r>
              <a:rPr lang="es-EC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Gonzalez</a:t>
            </a:r>
            <a:r>
              <a:rPr lang="es-EC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&amp; Artiga, 2012)</a:t>
            </a:r>
          </a:p>
          <a:p>
            <a:r>
              <a:rPr lang="es-EC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PF = 90 – 100 kg</a:t>
            </a:r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946386" y="2991031"/>
            <a:ext cx="1431114" cy="2077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966797" y="2991031"/>
            <a:ext cx="157790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INTA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2011)  </a:t>
            </a:r>
          </a:p>
          <a:p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PI =  30 – 35 kg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2" name="Flecha abajo 11"/>
          <p:cNvSpPr/>
          <p:nvPr/>
        </p:nvSpPr>
        <p:spPr>
          <a:xfrm>
            <a:off x="8927851" y="4806805"/>
            <a:ext cx="484632" cy="97840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07838" y="3863605"/>
            <a:ext cx="168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</a:rPr>
              <a:t>(</a:t>
            </a:r>
            <a:r>
              <a:rPr lang="es-EC" dirty="0" err="1" smtClean="0">
                <a:solidFill>
                  <a:srgbClr val="000000"/>
                </a:solidFill>
              </a:rPr>
              <a:t>Bártoli</a:t>
            </a:r>
            <a:r>
              <a:rPr lang="es-EC" dirty="0" smtClean="0">
                <a:solidFill>
                  <a:srgbClr val="000000"/>
                </a:solidFill>
              </a:rPr>
              <a:t>, 2009)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671578" y="4437473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Alimento de calidad</a:t>
            </a:r>
            <a:endParaRPr lang="es-ES" dirty="0">
              <a:solidFill>
                <a:srgbClr val="000000"/>
              </a:solidFill>
            </a:endParaRPr>
          </a:p>
        </p:txBody>
      </p:sp>
      <p:cxnSp>
        <p:nvCxnSpPr>
          <p:cNvPr id="16" name="Conector curvado 15"/>
          <p:cNvCxnSpPr>
            <a:stCxn id="13" idx="3"/>
            <a:endCxn id="14" idx="0"/>
          </p:cNvCxnSpPr>
          <p:nvPr/>
        </p:nvCxnSpPr>
        <p:spPr>
          <a:xfrm>
            <a:off x="2495929" y="4048271"/>
            <a:ext cx="1204136" cy="389202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curvado 17"/>
          <p:cNvCxnSpPr>
            <a:stCxn id="8" idx="3"/>
            <a:endCxn id="14" idx="2"/>
          </p:cNvCxnSpPr>
          <p:nvPr/>
        </p:nvCxnSpPr>
        <p:spPr>
          <a:xfrm flipV="1">
            <a:off x="2435207" y="4806805"/>
            <a:ext cx="1264858" cy="513098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496" t="13672"/>
          <a:stretch/>
        </p:blipFill>
        <p:spPr>
          <a:xfrm>
            <a:off x="6527997" y="1296173"/>
            <a:ext cx="1881187" cy="147557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r="4178" b="35237"/>
          <a:stretch/>
        </p:blipFill>
        <p:spPr>
          <a:xfrm>
            <a:off x="4144400" y="5086241"/>
            <a:ext cx="3386137" cy="1715588"/>
          </a:xfrm>
          <a:prstGeom prst="rect">
            <a:avLst/>
          </a:prstGeom>
        </p:spPr>
      </p:pic>
      <p:sp>
        <p:nvSpPr>
          <p:cNvPr id="19" name="Rectángulo redondeado 18"/>
          <p:cNvSpPr/>
          <p:nvPr/>
        </p:nvSpPr>
        <p:spPr>
          <a:xfrm>
            <a:off x="2794975" y="1947686"/>
            <a:ext cx="3158785" cy="17254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12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112" y="517447"/>
            <a:ext cx="9753600" cy="7054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21899" tIns="60949" rIns="121899" bIns="60949" rtlCol="0" anchor="b">
            <a:noAutofit/>
          </a:bodyPr>
          <a:lstStyle/>
          <a:p>
            <a:pPr algn="ctr"/>
            <a:r>
              <a:rPr lang="es-EC" sz="1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obtenidos de la variable consumo de alimento, en la evaluación de tres fórmulas alimenticias en las etapas de desarrollo y engorde en cerdos de la raza Landrace Belga.</a:t>
            </a:r>
            <a:endParaRPr lang="es-ES" sz="18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535379" y="1388574"/>
          <a:ext cx="5775480" cy="2139725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350645"/>
                <a:gridCol w="947117"/>
                <a:gridCol w="1389175"/>
                <a:gridCol w="319704"/>
                <a:gridCol w="1372571"/>
                <a:gridCol w="396268"/>
              </a:tblGrid>
              <a:tr h="475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Fuentes de variación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Grados de libertad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Consumo de alimento hasta los  110 días (kg)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Consumo de alimento a hasta los 150 días (kg)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Tratamientos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6737,07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72844,80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SP vs RESTO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2184,53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18451,20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BIO vs RC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11289,60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127238,40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*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Error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3257,07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21962,67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75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Coeficiente de variación (%)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2,45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2,93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5134454" y="4153620"/>
          <a:ext cx="5398770" cy="1001332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438275"/>
                <a:gridCol w="1223645"/>
                <a:gridCol w="847090"/>
                <a:gridCol w="1064895"/>
                <a:gridCol w="824865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Tratamientos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Consumo de alimento hasta los  110 días (kg)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Consumo de alimento hasta los 150 días (kg)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SP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2315,2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5107,2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AB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BIO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2307,2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5145,6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2374,4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4920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25" name="Elipse 24"/>
          <p:cNvSpPr/>
          <p:nvPr/>
        </p:nvSpPr>
        <p:spPr>
          <a:xfrm>
            <a:off x="6570793" y="3872003"/>
            <a:ext cx="2067036" cy="149547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356270" y="3464773"/>
            <a:ext cx="2701381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altLang="es-E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Renteria</a:t>
            </a:r>
            <a:r>
              <a:rPr lang="es-ES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r>
              <a:rPr lang="es-EC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(Paulino, 2016)</a:t>
            </a:r>
            <a:r>
              <a:rPr lang="es-EC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Consumo diario 2,5 kg y 2,31 </a:t>
            </a:r>
            <a:endParaRPr lang="es-EC" altLang="es-ES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60291" y="378467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(Blas, Gasa, &amp; Mateos, 2006)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45485" y="4372439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Razones por consumo de alimento</a:t>
            </a:r>
            <a:endParaRPr lang="es-ES" dirty="0">
              <a:solidFill>
                <a:srgbClr val="000000"/>
              </a:solidFill>
            </a:endParaRPr>
          </a:p>
        </p:txBody>
      </p:sp>
      <p:cxnSp>
        <p:nvCxnSpPr>
          <p:cNvPr id="11" name="Conector curvado 10"/>
          <p:cNvCxnSpPr>
            <a:stCxn id="7" idx="3"/>
            <a:endCxn id="10" idx="3"/>
          </p:cNvCxnSpPr>
          <p:nvPr/>
        </p:nvCxnSpPr>
        <p:spPr>
          <a:xfrm>
            <a:off x="3795710" y="3969336"/>
            <a:ext cx="214799" cy="587769"/>
          </a:xfrm>
          <a:prstGeom prst="curvedConnector3">
            <a:avLst>
              <a:gd name="adj1" fmla="val 20642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curvado 15"/>
          <p:cNvCxnSpPr>
            <a:stCxn id="10" idx="1"/>
            <a:endCxn id="43" idx="1"/>
          </p:cNvCxnSpPr>
          <p:nvPr/>
        </p:nvCxnSpPr>
        <p:spPr>
          <a:xfrm rot="10800000" flipH="1" flipV="1">
            <a:off x="645484" y="4557104"/>
            <a:ext cx="833563" cy="625703"/>
          </a:xfrm>
          <a:prstGeom prst="curvedConnector3">
            <a:avLst>
              <a:gd name="adj1" fmla="val -2742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10627805" y="4921198"/>
            <a:ext cx="1510044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BIO y RC</a:t>
            </a:r>
          </a:p>
          <a:p>
            <a:pPr algn="ctr"/>
            <a:r>
              <a:rPr lang="es-EC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3,22 y 3,08 kg/</a:t>
            </a:r>
            <a:r>
              <a:rPr lang="es-EC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dia</a:t>
            </a:r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8629651" y="5799629"/>
            <a:ext cx="3209250" cy="7386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altLang="es-E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Renteria</a:t>
            </a:r>
            <a:r>
              <a:rPr lang="es-ES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r>
              <a:rPr lang="es-EC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(Paulino, 2016)</a:t>
            </a:r>
            <a:r>
              <a:rPr lang="es-EC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altLang="es-E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Vetifarma</a:t>
            </a:r>
            <a:r>
              <a:rPr lang="es-ES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2010)</a:t>
            </a:r>
            <a:endParaRPr lang="es-EC" altLang="es-ES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3,12 kg, 3,16 kg y  3,15 kg por día </a:t>
            </a:r>
            <a:endParaRPr lang="es-EC" altLang="es-ES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7706961" y="2572175"/>
            <a:ext cx="184537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SP, BIO, RC </a:t>
            </a:r>
          </a:p>
          <a:p>
            <a:r>
              <a:rPr lang="es-EC" alt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2,89, 2,88, 2,97  kg/</a:t>
            </a:r>
            <a:r>
              <a:rPr lang="es-EC" altLang="es-E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endParaRPr lang="es-ES" sz="1400" dirty="0">
              <a:solidFill>
                <a:srgbClr val="000000"/>
              </a:solidFill>
            </a:endParaRPr>
          </a:p>
        </p:txBody>
      </p:sp>
      <p:cxnSp>
        <p:nvCxnSpPr>
          <p:cNvPr id="36" name="Conector curvado 35"/>
          <p:cNvCxnSpPr>
            <a:stCxn id="35" idx="2"/>
            <a:endCxn id="6" idx="0"/>
          </p:cNvCxnSpPr>
          <p:nvPr/>
        </p:nvCxnSpPr>
        <p:spPr>
          <a:xfrm rot="5400000">
            <a:off x="7983617" y="2818740"/>
            <a:ext cx="369378" cy="922689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Conector curvado 39"/>
          <p:cNvCxnSpPr>
            <a:stCxn id="33" idx="1"/>
            <a:endCxn id="34" idx="0"/>
          </p:cNvCxnSpPr>
          <p:nvPr/>
        </p:nvCxnSpPr>
        <p:spPr>
          <a:xfrm rot="10800000" flipV="1">
            <a:off x="10234277" y="5182807"/>
            <a:ext cx="393529" cy="61682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" name="Rectángulo 42"/>
          <p:cNvSpPr/>
          <p:nvPr/>
        </p:nvSpPr>
        <p:spPr>
          <a:xfrm>
            <a:off x="1479048" y="499814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Renteria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2012)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1411721" y="5772303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Manejo, genética</a:t>
            </a:r>
            <a:endParaRPr lang="es-ES" dirty="0">
              <a:solidFill>
                <a:srgbClr val="000000"/>
              </a:solidFill>
            </a:endParaRPr>
          </a:p>
        </p:txBody>
      </p:sp>
      <p:cxnSp>
        <p:nvCxnSpPr>
          <p:cNvPr id="47" name="Conector curvado 46"/>
          <p:cNvCxnSpPr>
            <a:stCxn id="43" idx="3"/>
            <a:endCxn id="46" idx="3"/>
          </p:cNvCxnSpPr>
          <p:nvPr/>
        </p:nvCxnSpPr>
        <p:spPr>
          <a:xfrm>
            <a:off x="3176949" y="5182808"/>
            <a:ext cx="67325" cy="774161"/>
          </a:xfrm>
          <a:prstGeom prst="curvedConnector3">
            <a:avLst>
              <a:gd name="adj1" fmla="val 439547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echa abajo 18"/>
          <p:cNvSpPr/>
          <p:nvPr/>
        </p:nvSpPr>
        <p:spPr>
          <a:xfrm>
            <a:off x="9382723" y="5232506"/>
            <a:ext cx="500187" cy="539797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257" y="5274749"/>
            <a:ext cx="1966625" cy="147424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r="6076" b="33203"/>
          <a:stretch/>
        </p:blipFill>
        <p:spPr>
          <a:xfrm>
            <a:off x="6755882" y="1351552"/>
            <a:ext cx="2143878" cy="1142956"/>
          </a:xfrm>
          <a:prstGeom prst="rect">
            <a:avLst/>
          </a:prstGeom>
        </p:spPr>
      </p:pic>
      <p:sp>
        <p:nvSpPr>
          <p:cNvPr id="26" name="Rectángulo redondeado 25"/>
          <p:cNvSpPr/>
          <p:nvPr/>
        </p:nvSpPr>
        <p:spPr>
          <a:xfrm>
            <a:off x="3143019" y="1886857"/>
            <a:ext cx="3158785" cy="20931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9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1" y="571500"/>
            <a:ext cx="9753600" cy="762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21899" tIns="60949" rIns="121899" bIns="60949" rtlCol="0" anchor="b">
            <a:noAutofit/>
          </a:bodyPr>
          <a:lstStyle/>
          <a:p>
            <a:pPr algn="ctr"/>
            <a:r>
              <a:rPr lang="es-EC" sz="1800" b="1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Resultados obtenidos de la variable ganancia neta de peso, en la evaluación de tres fórmulas alimenticias en las etapas de desarrollo y engorde en cerdos de la raza Landrace Belga.</a:t>
            </a:r>
            <a:endParaRPr lang="es-ES" sz="1800" b="1" dirty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695326" y="1518165"/>
          <a:ext cx="5400675" cy="2153151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2134960"/>
                <a:gridCol w="1125765"/>
                <a:gridCol w="1240155"/>
                <a:gridCol w="899795"/>
              </a:tblGrid>
              <a:tr h="478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Fuentes de variación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Grados de libertad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Ganancia neta de peso (g)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Tratamientos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10974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***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SP vs RESTO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15416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***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BIO vs RC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6531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Error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424,6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78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Coeficiente de variación (%)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2,41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6096001" y="3794112"/>
          <a:ext cx="4050665" cy="79603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38952"/>
                <a:gridCol w="1351280"/>
                <a:gridCol w="1260433"/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Tratamientos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Ganancia neta de peso (g)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SP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901,04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807,48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/>
                    </a:solidFill>
                  </a:tcPr>
                </a:tc>
              </a:tr>
              <a:tr h="119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RC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858,59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6956484" y="4790921"/>
            <a:ext cx="387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s-E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Marotta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Lagreca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&amp; </a:t>
            </a:r>
            <a:r>
              <a:rPr lang="es-E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Tamburini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2009)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449215" y="3822904"/>
            <a:ext cx="157447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UNNE</a:t>
            </a:r>
            <a:r>
              <a:rPr lang="es-EC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2012) </a:t>
            </a:r>
          </a:p>
          <a:p>
            <a:r>
              <a:rPr lang="es-EC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695 g/día/animal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292699" y="3967319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Ambi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2011)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625752" y="5604434"/>
            <a:ext cx="453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Mejor potencial productivo  x calidad alimento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833150" y="4870855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Condiciones de manejo</a:t>
            </a:r>
            <a:endParaRPr lang="es-ES" dirty="0">
              <a:solidFill>
                <a:srgbClr val="000000"/>
              </a:solidFill>
            </a:endParaRPr>
          </a:p>
        </p:txBody>
      </p:sp>
      <p:cxnSp>
        <p:nvCxnSpPr>
          <p:cNvPr id="11" name="Conector curvado 10"/>
          <p:cNvCxnSpPr>
            <a:stCxn id="6" idx="1"/>
            <a:endCxn id="9" idx="1"/>
          </p:cNvCxnSpPr>
          <p:nvPr/>
        </p:nvCxnSpPr>
        <p:spPr>
          <a:xfrm rot="10800000" flipV="1">
            <a:off x="6625752" y="4975586"/>
            <a:ext cx="330732" cy="813513"/>
          </a:xfrm>
          <a:prstGeom prst="curvedConnector3">
            <a:avLst>
              <a:gd name="adj1" fmla="val 169119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curvado 15"/>
          <p:cNvCxnSpPr>
            <a:stCxn id="8" idx="3"/>
            <a:endCxn id="10" idx="3"/>
          </p:cNvCxnSpPr>
          <p:nvPr/>
        </p:nvCxnSpPr>
        <p:spPr>
          <a:xfrm>
            <a:off x="3725527" y="4151985"/>
            <a:ext cx="459549" cy="903536"/>
          </a:xfrm>
          <a:prstGeom prst="curvedConnector3">
            <a:avLst>
              <a:gd name="adj1" fmla="val 14974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33" y="5238087"/>
            <a:ext cx="2089754" cy="156655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63" y="4654908"/>
            <a:ext cx="1584800" cy="2113067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>
            <a:off x="3632332" y="1962349"/>
            <a:ext cx="3158785" cy="25702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45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1" y="474598"/>
            <a:ext cx="9753600" cy="973202"/>
          </a:xfr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lvl="1"/>
            <a:r>
              <a:rPr lang="es-EC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Resultados obtenidos de la variable índice de conversión alimenticia, en la evaluación de tres fórmulas alimenticias en las etapas de desarrollo y engorde en cerdos de la raza Landrace Belga. </a:t>
            </a:r>
            <a:endParaRPr lang="es-E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702310" y="1731475"/>
          <a:ext cx="5941060" cy="2025143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709594"/>
                <a:gridCol w="723436"/>
                <a:gridCol w="823702"/>
                <a:gridCol w="885257"/>
                <a:gridCol w="404870"/>
                <a:gridCol w="1394201"/>
              </a:tblGrid>
              <a:tr h="406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Fuentes de variación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Grados de libertad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Índice de conversión alimenticia a los 110 días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Índice de conversión alimenticia a los 150 días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Tratamientos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SP vs RESTO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0,0000860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0,16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BIO vs RC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Error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0,003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12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Coeficiente de variación (%)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3,16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6,46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5576739" y="4626305"/>
          <a:ext cx="5671185" cy="998476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350645"/>
                <a:gridCol w="1350010"/>
                <a:gridCol w="810260"/>
                <a:gridCol w="900430"/>
                <a:gridCol w="1259840"/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Tratamientos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Índice de conversión alimenticia a los 110 días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Índice de conversión alimenticia a los 150 días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SP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1,62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AB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2,69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1,66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2,93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1,58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2,88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440783" y="414548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Bártoli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2009)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19201" y="4719020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Adaptación alimenticia y manejo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0783" y="5464177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Serres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1992)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221550" y="6176910"/>
            <a:ext cx="412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Cambio alimento baja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GDP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alteraciones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602846" y="1709102"/>
            <a:ext cx="1980029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(Castellanos, 2017)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158418" y="2300220"/>
            <a:ext cx="1274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ICA es bajo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592861" y="6069188"/>
            <a:ext cx="3132268" cy="584775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Vetifarma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2010) y (Paulino, 2016)</a:t>
            </a:r>
          </a:p>
          <a:p>
            <a:pPr algn="ctr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3,59 y 3,37 ICA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643370" y="4363518"/>
            <a:ext cx="2195830" cy="164677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883810" y="3894225"/>
            <a:ext cx="3132268" cy="584775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Vetifarma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2010</a:t>
            </a:r>
            <a:r>
              <a:rPr lang="es-EC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y (Paulino, 2016)</a:t>
            </a:r>
          </a:p>
          <a:p>
            <a:pPr algn="ctr"/>
            <a:r>
              <a:rPr lang="es-EC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2,88 y 2,59 ICA</a:t>
            </a:r>
            <a:endParaRPr lang="es-ES" sz="1600" dirty="0">
              <a:solidFill>
                <a:srgbClr val="000000"/>
              </a:solidFill>
            </a:endParaRPr>
          </a:p>
        </p:txBody>
      </p:sp>
      <p:cxnSp>
        <p:nvCxnSpPr>
          <p:cNvPr id="15" name="Conector curvado 14"/>
          <p:cNvCxnSpPr>
            <a:stCxn id="6" idx="3"/>
            <a:endCxn id="7" idx="0"/>
          </p:cNvCxnSpPr>
          <p:nvPr/>
        </p:nvCxnSpPr>
        <p:spPr>
          <a:xfrm>
            <a:off x="1997619" y="4330152"/>
            <a:ext cx="843180" cy="388868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curvado 17"/>
          <p:cNvCxnSpPr>
            <a:stCxn id="8" idx="3"/>
            <a:endCxn id="9" idx="0"/>
          </p:cNvCxnSpPr>
          <p:nvPr/>
        </p:nvCxnSpPr>
        <p:spPr>
          <a:xfrm>
            <a:off x="1933499" y="5648843"/>
            <a:ext cx="1350988" cy="52806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echa abajo 21"/>
          <p:cNvSpPr/>
          <p:nvPr/>
        </p:nvSpPr>
        <p:spPr>
          <a:xfrm>
            <a:off x="9905831" y="5648843"/>
            <a:ext cx="396405" cy="436526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23" name="Conector curvado 22"/>
          <p:cNvCxnSpPr>
            <a:stCxn id="11" idx="2"/>
            <a:endCxn id="12" idx="1"/>
          </p:cNvCxnSpPr>
          <p:nvPr/>
        </p:nvCxnSpPr>
        <p:spPr>
          <a:xfrm rot="16200000" flipH="1">
            <a:off x="9172413" y="1498881"/>
            <a:ext cx="406452" cy="156555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/>
          <a:srcRect r="4054" b="19932"/>
          <a:stretch/>
        </p:blipFill>
        <p:spPr>
          <a:xfrm>
            <a:off x="5621278" y="5648843"/>
            <a:ext cx="1125717" cy="125255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/>
          <a:srcRect l="34187" t="19923" r="19254" b="-1"/>
          <a:stretch/>
        </p:blipFill>
        <p:spPr>
          <a:xfrm>
            <a:off x="4418290" y="4805607"/>
            <a:ext cx="992596" cy="12797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ángulo 28"/>
              <p:cNvSpPr/>
              <p:nvPr/>
            </p:nvSpPr>
            <p:spPr>
              <a:xfrm>
                <a:off x="7741285" y="2788102"/>
                <a:ext cx="2861232" cy="61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𝐼𝐶𝐴</m:t>
                      </m:r>
                      <m:r>
                        <a:rPr lang="es-EC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𝐶𝑜𝑛𝑠𝑢𝑚𝑜</m:t>
                          </m:r>
                          <m:r>
                            <a:rPr lang="es-E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𝑎𝑙𝑖𝑚𝑒𝑛𝑡𝑜</m:t>
                          </m:r>
                        </m:num>
                        <m:den>
                          <m:r>
                            <a:rPr lang="es-E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𝑎𝑛𝑖𝑚𝑎𝑙</m:t>
                          </m:r>
                        </m:den>
                      </m:f>
                    </m:oMath>
                  </m:oMathPara>
                </a14:m>
                <a:endParaRPr lang="es-EC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9" name="Rectá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285" y="2788102"/>
                <a:ext cx="2861232" cy="6164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01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1" y="647700"/>
            <a:ext cx="9753600" cy="800100"/>
          </a:xfrm>
          <a:ln w="5715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899" tIns="60949" rIns="121899" bIns="60949" rtlCol="0" anchor="b">
            <a:normAutofit/>
          </a:bodyPr>
          <a:lstStyle/>
          <a:p>
            <a:r>
              <a:rPr lang="es-EC" sz="1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obtenidos de la variable porcentaje de mortalidad, en la evaluación de tres fórmulas alimenticias en las etapas de desarrollo y engorde en cerdos de la raza Landrace Belga. </a:t>
            </a:r>
            <a:endParaRPr lang="es-ES" sz="18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219201" y="1664208"/>
          <a:ext cx="5581015" cy="179991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980565"/>
                <a:gridCol w="1350010"/>
                <a:gridCol w="1260475"/>
                <a:gridCol w="98996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Fuentes de variación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Grados de libertad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 de mortalidad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Tratamientos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0,0446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SP vs RESTO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0,0744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BIO vs RC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0,0594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Error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Coeficiente de variación (%)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33,81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6507797" y="4149184"/>
          <a:ext cx="5005705" cy="788164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800225"/>
                <a:gridCol w="1530350"/>
                <a:gridCol w="1675130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Tratamientos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Porcentaje de mortalidad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SP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1,58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1,87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AB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2,8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8239731" y="2921315"/>
            <a:ext cx="154183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RC, BIO y SP </a:t>
            </a:r>
          </a:p>
          <a:p>
            <a:pPr algn="ctr"/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7, 3 y 2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99941" y="5676938"/>
            <a:ext cx="4400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Neumonía (5), muerte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súbita por agitación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(4)</a:t>
            </a:r>
          </a:p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rolapsos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rectales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(2) y torsión intestinal (1).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059591" y="4063032"/>
            <a:ext cx="1680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Aviforte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2015)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300825" y="4937348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3% </a:t>
            </a:r>
            <a:r>
              <a:rPr lang="es-EC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crecimiento </a:t>
            </a:r>
            <a:r>
              <a:rPr lang="es-EC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hasta el engorde</a:t>
            </a:r>
            <a:endParaRPr lang="es-ES" u="sng" dirty="0">
              <a:solidFill>
                <a:srgbClr val="000000"/>
              </a:solidFill>
            </a:endParaRPr>
          </a:p>
        </p:txBody>
      </p:sp>
      <p:cxnSp>
        <p:nvCxnSpPr>
          <p:cNvPr id="10" name="Conector curvado 9"/>
          <p:cNvCxnSpPr>
            <a:stCxn id="8" idx="3"/>
            <a:endCxn id="9" idx="3"/>
          </p:cNvCxnSpPr>
          <p:nvPr/>
        </p:nvCxnSpPr>
        <p:spPr>
          <a:xfrm>
            <a:off x="3740372" y="4247698"/>
            <a:ext cx="758764" cy="874316"/>
          </a:xfrm>
          <a:prstGeom prst="curvedConnector3">
            <a:avLst>
              <a:gd name="adj1" fmla="val 130128"/>
            </a:avLst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curvado 12"/>
          <p:cNvCxnSpPr>
            <a:stCxn id="8" idx="1"/>
            <a:endCxn id="9" idx="1"/>
          </p:cNvCxnSpPr>
          <p:nvPr/>
        </p:nvCxnSpPr>
        <p:spPr>
          <a:xfrm rot="10800000" flipV="1">
            <a:off x="1300825" y="4247698"/>
            <a:ext cx="758766" cy="874316"/>
          </a:xfrm>
          <a:prstGeom prst="curvedConnector3">
            <a:avLst>
              <a:gd name="adj1" fmla="val 130128"/>
            </a:avLst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echa abajo 15"/>
          <p:cNvSpPr/>
          <p:nvPr/>
        </p:nvSpPr>
        <p:spPr>
          <a:xfrm>
            <a:off x="8812445" y="3635841"/>
            <a:ext cx="396405" cy="43652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Flecha abajo 16"/>
          <p:cNvSpPr/>
          <p:nvPr/>
        </p:nvSpPr>
        <p:spPr>
          <a:xfrm>
            <a:off x="6196703" y="5122014"/>
            <a:ext cx="396405" cy="43652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/>
          <a:srcRect t="18848" r="29687" b="39844"/>
          <a:stretch/>
        </p:blipFill>
        <p:spPr>
          <a:xfrm>
            <a:off x="4827015" y="3780727"/>
            <a:ext cx="1567889" cy="122818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/>
          <a:srcRect l="24525" t="24609" r="9297" b="27344"/>
          <a:stretch/>
        </p:blipFill>
        <p:spPr>
          <a:xfrm>
            <a:off x="7551491" y="1717153"/>
            <a:ext cx="1829642" cy="99577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/>
          <a:srcRect l="22073" t="31757" r="28829" b="40541"/>
          <a:stretch/>
        </p:blipFill>
        <p:spPr>
          <a:xfrm>
            <a:off x="10058748" y="2500661"/>
            <a:ext cx="1828105" cy="137527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/>
          <a:srcRect l="4612" b="25781"/>
          <a:stretch/>
        </p:blipFill>
        <p:spPr>
          <a:xfrm>
            <a:off x="9381133" y="5220916"/>
            <a:ext cx="2671790" cy="15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6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IMAGEN DEL SELLO DE LA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102" y="39687"/>
            <a:ext cx="5667375" cy="13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6" y="1743075"/>
            <a:ext cx="3137687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384" y="1745198"/>
            <a:ext cx="3063996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740311" y="1176049"/>
            <a:ext cx="145424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(INEC, 2014)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2714663" y="3702894"/>
            <a:ext cx="147989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(ASPE, 2013)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74171" y="4755999"/>
            <a:ext cx="21553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Actualmente la producción porcina en el país ha disminuido en un 15%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/>
          </a:p>
        </p:txBody>
      </p:sp>
      <p:sp>
        <p:nvSpPr>
          <p:cNvPr id="6" name="Abrir llave 5"/>
          <p:cNvSpPr/>
          <p:nvPr/>
        </p:nvSpPr>
        <p:spPr>
          <a:xfrm>
            <a:off x="2446397" y="4364112"/>
            <a:ext cx="215155" cy="249388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59" y="4454839"/>
            <a:ext cx="2367310" cy="157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661552" y="6035169"/>
            <a:ext cx="2569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producción del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kilogramo</a:t>
            </a:r>
          </a:p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carne 2,15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$.</a:t>
            </a:r>
            <a:endParaRPr lang="es-EC" dirty="0"/>
          </a:p>
        </p:txBody>
      </p:sp>
      <p:sp>
        <p:nvSpPr>
          <p:cNvPr id="9" name="Cerrar llave 8"/>
          <p:cNvSpPr/>
          <p:nvPr/>
        </p:nvSpPr>
        <p:spPr>
          <a:xfrm>
            <a:off x="5185336" y="4364112"/>
            <a:ext cx="417878" cy="246900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Llamada rectangular 10"/>
          <p:cNvSpPr/>
          <p:nvPr/>
        </p:nvSpPr>
        <p:spPr>
          <a:xfrm>
            <a:off x="5206649" y="3600202"/>
            <a:ext cx="2341097" cy="775487"/>
          </a:xfrm>
          <a:prstGeom prst="wedge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Comparación con </a:t>
            </a:r>
            <a:r>
              <a:rPr lang="es-EC" dirty="0"/>
              <a:t>Colombia o Perú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025563" y="4487068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1,70 $ o 1,80 $. </a:t>
            </a:r>
            <a:endParaRPr lang="es-EC" dirty="0"/>
          </a:p>
        </p:txBody>
      </p:sp>
      <p:cxnSp>
        <p:nvCxnSpPr>
          <p:cNvPr id="14" name="Conector angular 13"/>
          <p:cNvCxnSpPr/>
          <p:nvPr/>
        </p:nvCxnSpPr>
        <p:spPr>
          <a:xfrm>
            <a:off x="5348906" y="4375500"/>
            <a:ext cx="587750" cy="32475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0" t="3146" r="22323" b="3668"/>
          <a:stretch/>
        </p:blipFill>
        <p:spPr bwMode="auto">
          <a:xfrm>
            <a:off x="7161981" y="2383839"/>
            <a:ext cx="1589943" cy="15604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maiz y soy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305" y="1656692"/>
            <a:ext cx="2876695" cy="1289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brir llave 20"/>
          <p:cNvSpPr/>
          <p:nvPr/>
        </p:nvSpPr>
        <p:spPr>
          <a:xfrm>
            <a:off x="8857667" y="1606953"/>
            <a:ext cx="325653" cy="252684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8" name="Picture 14" descr="Imagen relacionad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12" y="2772957"/>
            <a:ext cx="1062588" cy="670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9474586" y="3564394"/>
            <a:ext cx="2558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contrabando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ilegal de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cerdos.</a:t>
            </a:r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90907" y="321926"/>
            <a:ext cx="6177194" cy="523220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115442" y="4553445"/>
            <a:ext cx="3276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el principal problema que afecta  a los porcicultores </a:t>
            </a:r>
            <a:endParaRPr lang="es-EC" dirty="0"/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10790632" y="4072226"/>
            <a:ext cx="21771" cy="394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4" name="Picture 20" descr="Imagen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4"/>
          <a:stretch/>
        </p:blipFill>
        <p:spPr bwMode="auto">
          <a:xfrm>
            <a:off x="7402286" y="5199776"/>
            <a:ext cx="4716925" cy="16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7402286" y="6035169"/>
            <a:ext cx="4630431" cy="69607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Rectángulo 29"/>
          <p:cNvSpPr/>
          <p:nvPr/>
        </p:nvSpPr>
        <p:spPr>
          <a:xfrm rot="18327110">
            <a:off x="5397870" y="5654569"/>
            <a:ext cx="23054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(Campabadal, 2009) </a:t>
            </a:r>
            <a:endParaRPr lang="es-EC" dirty="0"/>
          </a:p>
        </p:txBody>
      </p:sp>
      <p:sp>
        <p:nvSpPr>
          <p:cNvPr id="31" name="Flecha derecha 30"/>
          <p:cNvSpPr/>
          <p:nvPr/>
        </p:nvSpPr>
        <p:spPr>
          <a:xfrm>
            <a:off x="6868101" y="6033046"/>
            <a:ext cx="293880" cy="350162"/>
          </a:xfrm>
          <a:prstGeom prst="rightArrow">
            <a:avLst/>
          </a:prstGeom>
          <a:solidFill>
            <a:srgbClr val="F13F9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24" name="Elipse 1023"/>
          <p:cNvSpPr/>
          <p:nvPr/>
        </p:nvSpPr>
        <p:spPr>
          <a:xfrm>
            <a:off x="10242529" y="5024695"/>
            <a:ext cx="1790188" cy="10083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Elipse 41"/>
          <p:cNvSpPr/>
          <p:nvPr/>
        </p:nvSpPr>
        <p:spPr>
          <a:xfrm>
            <a:off x="7403434" y="5024695"/>
            <a:ext cx="1790188" cy="10083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75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/>
      <p:bldP spid="9" grpId="0" animBg="1"/>
      <p:bldP spid="11" grpId="0" animBg="1"/>
      <p:bldP spid="12" grpId="0"/>
      <p:bldP spid="21" grpId="0" animBg="1"/>
      <p:bldP spid="16" grpId="0"/>
      <p:bldP spid="18" grpId="0"/>
      <p:bldP spid="30" grpId="0" animBg="1"/>
      <p:bldP spid="31" grpId="0" animBg="1"/>
      <p:bldP spid="1024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95300"/>
            <a:ext cx="9753600" cy="647700"/>
          </a:xfrm>
          <a:ln w="5715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899" tIns="60949" rIns="121899" bIns="60949" rtlCol="0" anchor="b">
            <a:normAutofit/>
          </a:bodyPr>
          <a:lstStyle/>
          <a:p>
            <a:r>
              <a:rPr lang="es-E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costo beneficio (CB).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20688" y="1517136"/>
          <a:ext cx="11047408" cy="4709492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449293"/>
                <a:gridCol w="708339"/>
                <a:gridCol w="1067108"/>
                <a:gridCol w="1067108"/>
                <a:gridCol w="965080"/>
                <a:gridCol w="965080"/>
                <a:gridCol w="965080"/>
                <a:gridCol w="965080"/>
                <a:gridCol w="965080"/>
                <a:gridCol w="965080"/>
                <a:gridCol w="965080"/>
              </a:tblGrid>
              <a:tr h="25926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Descripción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Unidad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Tratamientos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592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San Patricio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Bioalimentar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Ralco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318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Cantidad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V./unit ($)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 ($)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Cantidad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V./unit ($)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 ($)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Cantidad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V./unit ($)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 ($)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3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EGRESOS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9262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Costos de Balanceado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Desarrollo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11,58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431,73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4 997,68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11,54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517,62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5 971,24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10,79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547,72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5 911,39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Engorde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13,96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425,42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5 938,83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14,19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487,19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6 914,18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11,57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550,10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6 365,10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9262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Manejo y cuidado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Cuidador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Días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5,71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114,20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5,71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114,20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5,71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114,20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35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Medicamentos varios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10,00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Sub 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11 060,71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13 009,62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12 400,69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</a:tr>
              <a:tr h="25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INGRESOS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Venta de cerdos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27 573,99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25 348,86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26 030,06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Ingreso bruto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27 573,99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25 348,86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26 030,06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5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Ingreso neto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16 513,29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12 339,24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13 629,36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35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Ingreso neto/animal         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168,50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127,21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146,55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120424" y="5769428"/>
            <a:ext cx="11676062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20424" y="4397827"/>
            <a:ext cx="11676062" cy="275773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83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1" y="152400"/>
            <a:ext cx="9753600" cy="93617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C" b="1" dirty="0"/>
              <a:t>CONCLUSIONES</a:t>
            </a:r>
            <a:r>
              <a:rPr lang="es-EC" b="1" dirty="0" smtClean="0"/>
              <a:t>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C" dirty="0" smtClean="0"/>
              <a:t>En </a:t>
            </a:r>
            <a:r>
              <a:rPr lang="es-EC" dirty="0"/>
              <a:t>los 80 días de evaluación </a:t>
            </a:r>
            <a:r>
              <a:rPr lang="es-EC" dirty="0" smtClean="0"/>
              <a:t>de las etapas </a:t>
            </a:r>
            <a:r>
              <a:rPr lang="es-EC" dirty="0"/>
              <a:t>de desarrollo y </a:t>
            </a:r>
            <a:r>
              <a:rPr lang="es-EC" dirty="0" smtClean="0"/>
              <a:t>engorde.</a:t>
            </a:r>
          </a:p>
          <a:p>
            <a:r>
              <a:rPr lang="es-EC" dirty="0" smtClean="0"/>
              <a:t>Mayor PF </a:t>
            </a:r>
            <a:r>
              <a:rPr lang="es-EC" dirty="0"/>
              <a:t>con 95,91 kg/animal y </a:t>
            </a:r>
            <a:r>
              <a:rPr lang="es-EC" dirty="0" err="1" smtClean="0"/>
              <a:t>GNP</a:t>
            </a:r>
            <a:r>
              <a:rPr lang="es-EC" dirty="0" smtClean="0"/>
              <a:t> </a:t>
            </a:r>
            <a:r>
              <a:rPr lang="es-EC" dirty="0"/>
              <a:t>con 901,04 g/animal, </a:t>
            </a:r>
            <a:r>
              <a:rPr lang="es-EC" dirty="0" smtClean="0"/>
              <a:t>con un ICA de 2,69</a:t>
            </a:r>
            <a:r>
              <a:rPr lang="es-EC" dirty="0"/>
              <a:t>, </a:t>
            </a:r>
            <a:r>
              <a:rPr lang="es-ES" dirty="0" smtClean="0"/>
              <a:t>de la formula SP</a:t>
            </a:r>
            <a:endParaRPr lang="es-ES" dirty="0"/>
          </a:p>
          <a:p>
            <a:r>
              <a:rPr lang="es-EC" dirty="0" smtClean="0"/>
              <a:t>El CA (150 </a:t>
            </a:r>
            <a:r>
              <a:rPr lang="es-EC" dirty="0"/>
              <a:t>días), la formula Bioalimentar fue la que mayor consumo presento con 3,22 kg/animal.</a:t>
            </a:r>
            <a:endParaRPr lang="es-ES" dirty="0"/>
          </a:p>
          <a:p>
            <a:r>
              <a:rPr lang="es-EC" dirty="0"/>
              <a:t>El mayor porcentaje de mortinatos los presento el </a:t>
            </a:r>
            <a:r>
              <a:rPr lang="es-EC" dirty="0"/>
              <a:t>t</a:t>
            </a:r>
            <a:r>
              <a:rPr lang="es-EC" dirty="0" smtClean="0"/>
              <a:t>ratamiento </a:t>
            </a:r>
            <a:r>
              <a:rPr lang="es-EC" dirty="0"/>
              <a:t>3 (Ralco) con 2,80%, siendo este resultado aun aceptable dentro de los rangos citados en la literatura.</a:t>
            </a:r>
            <a:endParaRPr lang="es-ES" dirty="0"/>
          </a:p>
          <a:p>
            <a:r>
              <a:rPr lang="es-EC" dirty="0"/>
              <a:t>La mejor rentabilidad para la etapa de desarrollo y </a:t>
            </a:r>
            <a:r>
              <a:rPr lang="es-EC" dirty="0" smtClean="0"/>
              <a:t>engorde, fue con la </a:t>
            </a:r>
            <a:r>
              <a:rPr lang="es-EC" dirty="0"/>
              <a:t>formula alimenticia San Patricio, alcanzando una ganancia neta de 168,50 USD por animal, generando un ingreso de 2 USD/día.</a:t>
            </a:r>
            <a:endParaRPr lang="es-ES" dirty="0"/>
          </a:p>
          <a:p>
            <a:r>
              <a:rPr lang="es-EC" dirty="0" smtClean="0"/>
              <a:t>La </a:t>
            </a:r>
            <a:r>
              <a:rPr lang="es-EC" dirty="0"/>
              <a:t>menor presencia de micotoxinas en la dieta de los cerdos </a:t>
            </a:r>
            <a:r>
              <a:rPr lang="es-EC" dirty="0" smtClean="0"/>
              <a:t>fueron las formulas San </a:t>
            </a:r>
            <a:r>
              <a:rPr lang="es-EC" dirty="0"/>
              <a:t>Patricio para Zearalenona con 68,9 ppb. </a:t>
            </a:r>
            <a:r>
              <a:rPr lang="es-EC" dirty="0" smtClean="0"/>
              <a:t> </a:t>
            </a:r>
            <a:r>
              <a:rPr lang="es-EC" dirty="0"/>
              <a:t>y Ralco para Aflatoxina con 5,4 ppb. Siendo Bioalimentar la fórmula con presencia considerable de micotoxinas</a:t>
            </a:r>
            <a:r>
              <a:rPr lang="es-EC" dirty="0" smtClean="0"/>
              <a:t>.</a:t>
            </a:r>
            <a:r>
              <a:rPr lang="es-EC" dirty="0"/>
              <a:t/>
            </a:r>
            <a:br>
              <a:rPr lang="es-EC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894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EC" dirty="0"/>
              <a:t>RECOMENDACIONES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C" dirty="0" smtClean="0"/>
              <a:t>Se </a:t>
            </a:r>
            <a:r>
              <a:rPr lang="es-EC" dirty="0"/>
              <a:t>recomienda adicionar a las dietas alimenticias </a:t>
            </a:r>
            <a:r>
              <a:rPr lang="es-EC" dirty="0" smtClean="0"/>
              <a:t>microorganismos </a:t>
            </a:r>
            <a:r>
              <a:rPr lang="es-EC" dirty="0"/>
              <a:t>eficientes ya que estos pueden ser adoptados como medidas de control en la reducción de la presencia de micotoxinas, debido a que estos microorganismos actúan principalmente como </a:t>
            </a:r>
            <a:r>
              <a:rPr lang="es-EC" dirty="0" err="1"/>
              <a:t>secuestrantes</a:t>
            </a:r>
            <a:r>
              <a:rPr lang="es-EC" dirty="0"/>
              <a:t>.  </a:t>
            </a:r>
            <a:endParaRPr lang="es-ES" dirty="0"/>
          </a:p>
          <a:p>
            <a:r>
              <a:rPr lang="es-EC" dirty="0" smtClean="0"/>
              <a:t>El manejo </a:t>
            </a:r>
            <a:r>
              <a:rPr lang="es-EC" dirty="0"/>
              <a:t>alimenticio de los </a:t>
            </a:r>
            <a:r>
              <a:rPr lang="es-EC" dirty="0" smtClean="0"/>
              <a:t>cerdos </a:t>
            </a:r>
            <a:r>
              <a:rPr lang="es-EC" dirty="0"/>
              <a:t>debe </a:t>
            </a:r>
            <a:r>
              <a:rPr lang="es-EC" dirty="0" smtClean="0"/>
              <a:t>satisfacer las </a:t>
            </a:r>
            <a:r>
              <a:rPr lang="es-EC" dirty="0"/>
              <a:t>necesidades de los animales, con el fin de obtener mejores resultados productivos. </a:t>
            </a:r>
            <a:endParaRPr lang="es-EC" dirty="0" smtClean="0"/>
          </a:p>
          <a:p>
            <a:r>
              <a:rPr lang="es-EC" dirty="0" smtClean="0"/>
              <a:t>No </a:t>
            </a:r>
            <a:r>
              <a:rPr lang="es-EC" dirty="0"/>
              <a:t>se debe cambiar de dietas drásticamente debido a que los animales sufren un estrés al cambio de dieta ocasionando que dejen de alimentarse e incluso se puede provocar diarreas u otras complicaciones que afecten el rendimiento de dichos animales.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261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chanch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69" y="1692317"/>
            <a:ext cx="5560054" cy="32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2" y="1395674"/>
            <a:ext cx="6204306" cy="38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91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IMAGEN DEL SELLO DE LA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102" y="39688"/>
            <a:ext cx="5667375" cy="12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77448721"/>
              </p:ext>
            </p:extLst>
          </p:nvPr>
        </p:nvGraphicFramePr>
        <p:xfrm>
          <a:off x="464456" y="1285723"/>
          <a:ext cx="107260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2450818" y="364665"/>
            <a:ext cx="4493483" cy="953274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3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OBJETIVOS</a:t>
            </a:r>
            <a:r>
              <a:rPr lang="es-EC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 rot="16002423">
            <a:off x="1383440" y="2409816"/>
            <a:ext cx="124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OBJETIVO </a:t>
            </a:r>
          </a:p>
          <a:p>
            <a:r>
              <a:rPr lang="es-EC" dirty="0" smtClean="0"/>
              <a:t>GENERAL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2362199" y="4567000"/>
            <a:ext cx="140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OBJETIVOS </a:t>
            </a:r>
          </a:p>
          <a:p>
            <a:r>
              <a:rPr lang="es-EC" dirty="0" smtClean="0"/>
              <a:t>ESPECIFICOS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912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IMAGEN DEL SELLO DE LA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102" y="39687"/>
            <a:ext cx="56673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450818" y="364665"/>
            <a:ext cx="4493483" cy="953274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3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HIPOTESIS</a:t>
            </a:r>
            <a:r>
              <a:rPr lang="es-EC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14400" y="1628506"/>
            <a:ext cx="10668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EC" sz="2000" b="1" dirty="0">
                <a:latin typeface="Times New Roman" panose="02020603050405020304" pitchFamily="18" charset="0"/>
              </a:rPr>
              <a:t>HIPÓTESIS NULA (H0).</a:t>
            </a:r>
          </a:p>
          <a:p>
            <a:pPr marL="457200" algn="just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las tres fórmulas alimenticias a evaluar, ninguna presentará influencia en las etapas desarrollo y engorde de cerdos de la raza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Landrace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Belga, en la Parroquia Puerto Limón.</a:t>
            </a:r>
            <a:endParaRPr lang="es-EC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EC" sz="2000" b="1" dirty="0">
                <a:latin typeface="Times New Roman" panose="02020603050405020304" pitchFamily="18" charset="0"/>
              </a:rPr>
              <a:t>HIPÓTESIS ALTERNATIVA (HA).</a:t>
            </a:r>
          </a:p>
          <a:p>
            <a:pPr marL="457200" algn="just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las tres fórmulas alimenticias a evaluar, al menos una presentará influencia en la etapa de desarrollo y engorde de cerdos de la raza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Landrace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Belga, en la Parroquia Puerto Limón.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IMAGEN DEL SELLO DE LA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01" y="-42771"/>
            <a:ext cx="5667375" cy="139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450818" y="90170"/>
            <a:ext cx="4493483" cy="584775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MATERIALES Y METODOS</a:t>
            </a:r>
            <a:r>
              <a:rPr lang="es-EC" sz="13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sz="13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88805" y="1220042"/>
            <a:ext cx="5173019" cy="4385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marR="90170" lvl="1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500" b="1" dirty="0">
                <a:latin typeface="Times New Roman" panose="02020603050405020304" pitchFamily="18" charset="0"/>
              </a:rPr>
              <a:t>UBICACIÓN DEL ÁREA DE LA INVESTIGACIÓN</a:t>
            </a:r>
            <a:r>
              <a:rPr lang="es-EC" sz="1200" b="1" dirty="0">
                <a:latin typeface="Times New Roman" panose="02020603050405020304" pitchFamily="18" charset="0"/>
              </a:rPr>
              <a:t>.</a:t>
            </a:r>
            <a:endParaRPr lang="es-EC" sz="1200" b="1" dirty="0"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96860890"/>
              </p:ext>
            </p:extLst>
          </p:nvPr>
        </p:nvGraphicFramePr>
        <p:xfrm>
          <a:off x="116116" y="1627477"/>
          <a:ext cx="75091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/>
          <p:cNvSpPr/>
          <p:nvPr/>
        </p:nvSpPr>
        <p:spPr>
          <a:xfrm>
            <a:off x="8485935" y="1244232"/>
            <a:ext cx="258410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 GEOGRÁFICA</a:t>
            </a:r>
            <a:endParaRPr lang="es-EC" dirty="0"/>
          </a:p>
        </p:txBody>
      </p:sp>
      <p:pic>
        <p:nvPicPr>
          <p:cNvPr id="8" name="Imagen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81" y="1764311"/>
            <a:ext cx="5454648" cy="4919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2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IMAGEN DEL SELLO DE LA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102" y="39687"/>
            <a:ext cx="5667375" cy="12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256926306"/>
              </p:ext>
            </p:extLst>
          </p:nvPr>
        </p:nvGraphicFramePr>
        <p:xfrm>
          <a:off x="203200" y="11139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2"/>
          <p:cNvSpPr/>
          <p:nvPr/>
        </p:nvSpPr>
        <p:spPr>
          <a:xfrm rot="19467548">
            <a:off x="210458" y="3198508"/>
            <a:ext cx="2635795" cy="5309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R="90170" lvl="1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900" b="1" dirty="0" smtClean="0">
                <a:effectLst/>
                <a:latin typeface="Times New Roman" panose="02020603050405020304" pitchFamily="18" charset="0"/>
              </a:rPr>
              <a:t>MATERIALES</a:t>
            </a:r>
            <a:endParaRPr lang="es-EC" sz="1900" b="1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8"/>
          <a:stretch>
            <a:fillRect/>
          </a:stretch>
        </p:blipFill>
        <p:spPr>
          <a:xfrm>
            <a:off x="9169183" y="3986463"/>
            <a:ext cx="2048020" cy="1229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54323" t="30069" r="3807" b="21868"/>
          <a:stretch/>
        </p:blipFill>
        <p:spPr>
          <a:xfrm>
            <a:off x="9143721" y="2481890"/>
            <a:ext cx="2073482" cy="1338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/>
          <a:srcRect l="29181" t="49384" r="2521" b="15053"/>
          <a:stretch/>
        </p:blipFill>
        <p:spPr>
          <a:xfrm>
            <a:off x="7933386" y="1275382"/>
            <a:ext cx="4121239" cy="1007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1"/>
          <a:srcRect l="55807" t="43794" r="3709" b="21875"/>
          <a:stretch/>
        </p:blipFill>
        <p:spPr>
          <a:xfrm>
            <a:off x="8920469" y="5382519"/>
            <a:ext cx="2799009" cy="1334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5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IMAGEN DEL SELLO DE LA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102" y="39687"/>
            <a:ext cx="56673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450818" y="90170"/>
            <a:ext cx="4493483" cy="509755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DISEÑO EXPERIMENTAL</a:t>
            </a:r>
            <a:r>
              <a:rPr lang="es-EC" sz="13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sz="13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72102" y="1211173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probado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factor probado en la investigación es el uso de tres fórmulas alimenticias en las etapas de desarrollo y engorde, para cerdos de raza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Landrace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Belga.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61673" y="3244334"/>
            <a:ext cx="3620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Tratamientos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comparados</a:t>
            </a:r>
            <a:r>
              <a:rPr lang="es-EC" dirty="0"/>
              <a:t>.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1030" t="54273" r="42417" b="27436"/>
          <a:stretch/>
        </p:blipFill>
        <p:spPr>
          <a:xfrm>
            <a:off x="2450817" y="3766456"/>
            <a:ext cx="7716439" cy="248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7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11981" y="539588"/>
            <a:ext cx="4186739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90170" lvl="3" algn="just">
              <a:spcBef>
                <a:spcPts val="1200"/>
              </a:spcBef>
              <a:spcAft>
                <a:spcPts val="1200"/>
              </a:spcAft>
            </a:pPr>
            <a:r>
              <a:rPr lang="es-EC" sz="17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Tipo de diseño.</a:t>
            </a:r>
          </a:p>
          <a:p>
            <a:pPr marL="90170" marR="90170" indent="359410" algn="just">
              <a:spcBef>
                <a:spcPts val="1200"/>
              </a:spcBef>
              <a:spcAft>
                <a:spcPts val="1200"/>
              </a:spcAft>
            </a:pPr>
            <a:r>
              <a:rPr lang="es-EC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diseño utilizado en la investigación fue el Diseño Completo al Azar (DCA). 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0803" y="2081771"/>
            <a:ext cx="5339213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marR="9017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C" sz="1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Características </a:t>
            </a: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las UE</a:t>
            </a:r>
            <a:r>
              <a:rPr lang="es-EC" sz="1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sz="16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unidades experimentales:                             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 de las unidades experimentales:                            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16,53 m </a:t>
            </a:r>
            <a:r>
              <a:rPr lang="es-EC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Dimensiones    :                                                            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5,70 x 2,90 m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 total del ensayo:                                                     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299,98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C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 neta del ensayo:                                                      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247,95  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C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marR="9017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 del ensayo:                                                       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Rectangular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313296" y="330877"/>
            <a:ext cx="3917940" cy="417422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R="90170" lvl="3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Croquis del diseño. </a:t>
            </a:r>
            <a:endParaRPr lang="es-EC" sz="1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r="1400"/>
          <a:stretch/>
        </p:blipFill>
        <p:spPr bwMode="auto">
          <a:xfrm>
            <a:off x="6400800" y="974233"/>
            <a:ext cx="5547360" cy="4184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823856" y="5385135"/>
            <a:ext cx="636814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430" marR="90170" indent="-81026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Figura 2.    Croquis de la distribución de los tratamientos en la evaluación de tres fórmulas alimenticias en las etapas de desarrollo y engorde de cerdos de raza </a:t>
            </a: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Landrace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Belga, 2018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50818" y="38094"/>
            <a:ext cx="8086553" cy="1107996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33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ANALISIS ESTADISTICO</a:t>
            </a:r>
            <a:r>
              <a:rPr lang="es-EC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70856" y="1362634"/>
            <a:ext cx="82078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0" marR="90170" lvl="3" indent="-28575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EC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Esquema de análisis de varianza.</a:t>
            </a:r>
          </a:p>
          <a:p>
            <a:pPr marL="90170" marR="90170" indent="35941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continuación se presenta el esquema de análisis de varianza para la investigación.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717" t="43304" r="21387" b="31101"/>
          <a:stretch/>
        </p:blipFill>
        <p:spPr>
          <a:xfrm>
            <a:off x="1175656" y="2717951"/>
            <a:ext cx="9810301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4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1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D87EA8C7-1FFD-40EE-9DB5-A511E84A0F06}" vid="{E05F35AE-C6F7-426E-BEC5-F15C49DE41D8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0</TotalTime>
  <Words>2129</Words>
  <Application>Microsoft Office PowerPoint</Application>
  <PresentationFormat>Panorámica</PresentationFormat>
  <Paragraphs>544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Constantia</vt:lpstr>
      <vt:lpstr>Tahoma</vt:lpstr>
      <vt:lpstr>Times New Roman</vt:lpstr>
      <vt:lpstr>Wingdings</vt:lpstr>
      <vt:lpstr>Tema de Office</vt:lpstr>
      <vt:lpstr>Tema1</vt:lpstr>
      <vt:lpstr>TEMA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Contenido de micotoxinas en el alimento (CMA).</vt:lpstr>
      <vt:lpstr>Resultados obtenidos de la variable peso, en la evaluación de tres fórmulas alimenticias en las etapas de desarrollo y engorde en cerdos de la raza Landrace Belga.</vt:lpstr>
      <vt:lpstr>Resultados obtenidos de la variable consumo de alimento, en la evaluación de tres fórmulas alimenticias en las etapas de desarrollo y engorde en cerdos de la raza Landrace Belga.</vt:lpstr>
      <vt:lpstr>Resultados obtenidos de la variable ganancia neta de peso, en la evaluación de tres fórmulas alimenticias en las etapas de desarrollo y engorde en cerdos de la raza Landrace Belga.</vt:lpstr>
      <vt:lpstr>Resultados obtenidos de la variable índice de conversión alimenticia, en la evaluación de tres fórmulas alimenticias en las etapas de desarrollo y engorde en cerdos de la raza Landrace Belga. </vt:lpstr>
      <vt:lpstr>Resultados obtenidos de la variable porcentaje de mortalidad, en la evaluación de tres fórmulas alimenticias en las etapas de desarrollo y engorde en cerdos de la raza Landrace Belga. </vt:lpstr>
      <vt:lpstr>Evaluación costo beneficio (CB).</vt:lpstr>
      <vt:lpstr>CONCLUSIONES.</vt:lpstr>
      <vt:lpstr>RECOMENDACIONES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2018-11-17T03:19:48Z</dcterms:created>
  <dcterms:modified xsi:type="dcterms:W3CDTF">2018-11-20T17:50:09Z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2018-08-15T22:28:49.1215696Z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