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94" r:id="rId4"/>
    <p:sldId id="258" r:id="rId5"/>
    <p:sldId id="259" r:id="rId6"/>
    <p:sldId id="262" r:id="rId7"/>
    <p:sldId id="260" r:id="rId8"/>
    <p:sldId id="285" r:id="rId9"/>
    <p:sldId id="286" r:id="rId10"/>
    <p:sldId id="287" r:id="rId11"/>
    <p:sldId id="288" r:id="rId12"/>
    <p:sldId id="289" r:id="rId13"/>
    <p:sldId id="263" r:id="rId14"/>
    <p:sldId id="290" r:id="rId15"/>
    <p:sldId id="264" r:id="rId16"/>
    <p:sldId id="284" r:id="rId17"/>
    <p:sldId id="291" r:id="rId18"/>
    <p:sldId id="267" r:id="rId19"/>
    <p:sldId id="268" r:id="rId20"/>
    <p:sldId id="269" r:id="rId21"/>
    <p:sldId id="270" r:id="rId22"/>
    <p:sldId id="280" r:id="rId23"/>
    <p:sldId id="281" r:id="rId24"/>
    <p:sldId id="271" r:id="rId25"/>
    <p:sldId id="272" r:id="rId26"/>
    <p:sldId id="273" r:id="rId27"/>
    <p:sldId id="274" r:id="rId28"/>
    <p:sldId id="276" r:id="rId29"/>
    <p:sldId id="282" r:id="rId30"/>
    <p:sldId id="295" r:id="rId31"/>
    <p:sldId id="277" r:id="rId32"/>
    <p:sldId id="283" r:id="rId33"/>
    <p:sldId id="278" r:id="rId34"/>
    <p:sldId id="293" r:id="rId35"/>
    <p:sldId id="279" r:id="rId36"/>
    <p:sldId id="292" r:id="rId3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66"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TIEMPO DE CICLO PROCESOS A Y B</a:t>
            </a:r>
            <a:endParaRPr lang="es-MX">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bar"/>
        <c:grouping val="clustered"/>
        <c:varyColors val="0"/>
        <c:ser>
          <c:idx val="0"/>
          <c:order val="0"/>
          <c:tx>
            <c:strRef>
              <c:f>Hoja1!$D$3</c:f>
              <c:strCache>
                <c:ptCount val="1"/>
                <c:pt idx="0">
                  <c:v>T. CICLO (min)</c:v>
                </c:pt>
              </c:strCache>
            </c:strRef>
          </c:tx>
          <c:spPr>
            <a:solidFill>
              <a:schemeClr val="accent1"/>
            </a:solidFill>
            <a:ln>
              <a:noFill/>
            </a:ln>
            <a:effectLst/>
          </c:spPr>
          <c:invertIfNegative val="0"/>
          <c:cat>
            <c:multiLvlStrRef>
              <c:f>Hoja1!$B$4:$C$7</c:f>
              <c:multiLvlStrCache>
                <c:ptCount val="4"/>
                <c:lvl>
                  <c:pt idx="0">
                    <c:v>A</c:v>
                  </c:pt>
                  <c:pt idx="1">
                    <c:v>A</c:v>
                  </c:pt>
                  <c:pt idx="2">
                    <c:v>B</c:v>
                  </c:pt>
                  <c:pt idx="3">
                    <c:v>B</c:v>
                  </c:pt>
                </c:lvl>
                <c:lvl>
                  <c:pt idx="0">
                    <c:v>1</c:v>
                  </c:pt>
                  <c:pt idx="1">
                    <c:v>2</c:v>
                  </c:pt>
                  <c:pt idx="2">
                    <c:v>3</c:v>
                  </c:pt>
                  <c:pt idx="3">
                    <c:v>4</c:v>
                  </c:pt>
                </c:lvl>
              </c:multiLvlStrCache>
            </c:multiLvlStrRef>
          </c:cat>
          <c:val>
            <c:numRef>
              <c:f>Hoja1!$D$4:$D$7</c:f>
              <c:numCache>
                <c:formatCode>General</c:formatCode>
                <c:ptCount val="4"/>
                <c:pt idx="0">
                  <c:v>3.01</c:v>
                </c:pt>
                <c:pt idx="1">
                  <c:v>2.97</c:v>
                </c:pt>
                <c:pt idx="2">
                  <c:v>2.96</c:v>
                </c:pt>
                <c:pt idx="3">
                  <c:v>3.06</c:v>
                </c:pt>
              </c:numCache>
            </c:numRef>
          </c:val>
          <c:extLst>
            <c:ext xmlns:c16="http://schemas.microsoft.com/office/drawing/2014/chart" uri="{C3380CC4-5D6E-409C-BE32-E72D297353CC}">
              <c16:uniqueId val="{00000000-2107-4572-B781-72591C26BC1B}"/>
            </c:ext>
          </c:extLst>
        </c:ser>
        <c:dLbls>
          <c:showLegendKey val="0"/>
          <c:showVal val="0"/>
          <c:showCatName val="0"/>
          <c:showSerName val="0"/>
          <c:showPercent val="0"/>
          <c:showBubbleSize val="0"/>
        </c:dLbls>
        <c:gapWidth val="75"/>
        <c:overlap val="-25"/>
        <c:axId val="271432592"/>
        <c:axId val="271433152"/>
      </c:barChart>
      <c:catAx>
        <c:axId val="271432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71433152"/>
        <c:crosses val="autoZero"/>
        <c:auto val="1"/>
        <c:lblAlgn val="ctr"/>
        <c:lblOffset val="100"/>
        <c:noMultiLvlLbl val="0"/>
      </c:catAx>
      <c:valAx>
        <c:axId val="2714331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71432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800" b="0" i="0" baseline="0" dirty="0">
                <a:effectLst/>
              </a:rPr>
              <a:t>TIEMPO DE CICLO PROCESOS A Y B</a:t>
            </a:r>
            <a:endParaRPr lang="es-MX" dirty="0">
              <a:effectLst/>
            </a:endParaRPr>
          </a:p>
        </c:rich>
      </c:tx>
      <c:layout>
        <c:manualLayout>
          <c:xMode val="edge"/>
          <c:yMode val="edge"/>
          <c:x val="0.16541666666666666"/>
          <c:y val="3.2407407407407406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s-MX"/>
        </a:p>
      </c:txPr>
    </c:title>
    <c:autoTitleDeleted val="0"/>
    <c:plotArea>
      <c:layout>
        <c:manualLayout>
          <c:layoutTarget val="inner"/>
          <c:xMode val="edge"/>
          <c:yMode val="edge"/>
          <c:x val="0.12053696412948381"/>
          <c:y val="0.20358814523184601"/>
          <c:w val="0.83786592300962381"/>
          <c:h val="0.59236840186643336"/>
        </c:manualLayout>
      </c:layout>
      <c:barChart>
        <c:barDir val="bar"/>
        <c:grouping val="clustered"/>
        <c:varyColors val="0"/>
        <c:ser>
          <c:idx val="0"/>
          <c:order val="0"/>
          <c:tx>
            <c:strRef>
              <c:f>Hoja1!$D$10</c:f>
              <c:strCache>
                <c:ptCount val="1"/>
                <c:pt idx="0">
                  <c:v>T. CICLO (min)</c:v>
                </c:pt>
              </c:strCache>
            </c:strRef>
          </c:tx>
          <c:spPr>
            <a:solidFill>
              <a:schemeClr val="accent1"/>
            </a:solidFill>
            <a:ln>
              <a:noFill/>
            </a:ln>
            <a:effectLst/>
          </c:spPr>
          <c:invertIfNegative val="0"/>
          <c:cat>
            <c:multiLvlStrRef>
              <c:f>Hoja1!$B$11:$C$14</c:f>
              <c:multiLvlStrCache>
                <c:ptCount val="4"/>
                <c:lvl>
                  <c:pt idx="0">
                    <c:v>A</c:v>
                  </c:pt>
                  <c:pt idx="1">
                    <c:v>B</c:v>
                  </c:pt>
                  <c:pt idx="2">
                    <c:v>A</c:v>
                  </c:pt>
                  <c:pt idx="3">
                    <c:v>B</c:v>
                  </c:pt>
                </c:lvl>
                <c:lvl>
                  <c:pt idx="0">
                    <c:v>1</c:v>
                  </c:pt>
                  <c:pt idx="1">
                    <c:v>2</c:v>
                  </c:pt>
                  <c:pt idx="2">
                    <c:v>3</c:v>
                  </c:pt>
                  <c:pt idx="3">
                    <c:v>4</c:v>
                  </c:pt>
                </c:lvl>
              </c:multiLvlStrCache>
            </c:multiLvlStrRef>
          </c:cat>
          <c:val>
            <c:numRef>
              <c:f>Hoja1!$D$11:$D$14</c:f>
              <c:numCache>
                <c:formatCode>General</c:formatCode>
                <c:ptCount val="4"/>
                <c:pt idx="0">
                  <c:v>2.98</c:v>
                </c:pt>
                <c:pt idx="1">
                  <c:v>3.01</c:v>
                </c:pt>
                <c:pt idx="2">
                  <c:v>2.99</c:v>
                </c:pt>
                <c:pt idx="3">
                  <c:v>3.02</c:v>
                </c:pt>
              </c:numCache>
            </c:numRef>
          </c:val>
          <c:extLst>
            <c:ext xmlns:c16="http://schemas.microsoft.com/office/drawing/2014/chart" uri="{C3380CC4-5D6E-409C-BE32-E72D297353CC}">
              <c16:uniqueId val="{00000000-0F64-4537-A0E3-A47AEB6F555F}"/>
            </c:ext>
          </c:extLst>
        </c:ser>
        <c:dLbls>
          <c:showLegendKey val="0"/>
          <c:showVal val="0"/>
          <c:showCatName val="0"/>
          <c:showSerName val="0"/>
          <c:showPercent val="0"/>
          <c:showBubbleSize val="0"/>
        </c:dLbls>
        <c:gapWidth val="75"/>
        <c:overlap val="-25"/>
        <c:axId val="271435392"/>
        <c:axId val="271435952"/>
      </c:barChart>
      <c:catAx>
        <c:axId val="271435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71435952"/>
        <c:crosses val="autoZero"/>
        <c:auto val="1"/>
        <c:lblAlgn val="ctr"/>
        <c:lblOffset val="100"/>
        <c:noMultiLvlLbl val="0"/>
      </c:catAx>
      <c:valAx>
        <c:axId val="271435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71435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TIEMPO</a:t>
            </a:r>
            <a:r>
              <a:rPr lang="en-US" baseline="0"/>
              <a:t> DE CICLO PROCESOS A Y B</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bar"/>
        <c:grouping val="clustered"/>
        <c:varyColors val="0"/>
        <c:ser>
          <c:idx val="0"/>
          <c:order val="0"/>
          <c:tx>
            <c:strRef>
              <c:f>Hoja1!$H$10</c:f>
              <c:strCache>
                <c:ptCount val="1"/>
                <c:pt idx="0">
                  <c:v>T. CICLO (min)</c:v>
                </c:pt>
              </c:strCache>
            </c:strRef>
          </c:tx>
          <c:spPr>
            <a:solidFill>
              <a:schemeClr val="accent1"/>
            </a:solidFill>
            <a:ln>
              <a:noFill/>
            </a:ln>
            <a:effectLst/>
          </c:spPr>
          <c:invertIfNegative val="0"/>
          <c:cat>
            <c:multiLvlStrRef>
              <c:f>Hoja1!$F$11:$G$14</c:f>
              <c:multiLvlStrCache>
                <c:ptCount val="4"/>
                <c:lvl>
                  <c:pt idx="0">
                    <c:v>B</c:v>
                  </c:pt>
                  <c:pt idx="1">
                    <c:v>B</c:v>
                  </c:pt>
                  <c:pt idx="2">
                    <c:v>A</c:v>
                  </c:pt>
                  <c:pt idx="3">
                    <c:v>A</c:v>
                  </c:pt>
                </c:lvl>
                <c:lvl>
                  <c:pt idx="0">
                    <c:v>1</c:v>
                  </c:pt>
                  <c:pt idx="1">
                    <c:v>2</c:v>
                  </c:pt>
                  <c:pt idx="2">
                    <c:v>3</c:v>
                  </c:pt>
                  <c:pt idx="3">
                    <c:v>4</c:v>
                  </c:pt>
                </c:lvl>
              </c:multiLvlStrCache>
            </c:multiLvlStrRef>
          </c:cat>
          <c:val>
            <c:numRef>
              <c:f>Hoja1!$H$11:$H$14</c:f>
              <c:numCache>
                <c:formatCode>General</c:formatCode>
                <c:ptCount val="4"/>
                <c:pt idx="0">
                  <c:v>3</c:v>
                </c:pt>
                <c:pt idx="1">
                  <c:v>3.01</c:v>
                </c:pt>
                <c:pt idx="2">
                  <c:v>3.01</c:v>
                </c:pt>
                <c:pt idx="3">
                  <c:v>3.01</c:v>
                </c:pt>
              </c:numCache>
            </c:numRef>
          </c:val>
          <c:extLst>
            <c:ext xmlns:c16="http://schemas.microsoft.com/office/drawing/2014/chart" uri="{C3380CC4-5D6E-409C-BE32-E72D297353CC}">
              <c16:uniqueId val="{00000000-D8BA-47CE-802F-1C0D768A2829}"/>
            </c:ext>
          </c:extLst>
        </c:ser>
        <c:dLbls>
          <c:showLegendKey val="0"/>
          <c:showVal val="0"/>
          <c:showCatName val="0"/>
          <c:showSerName val="0"/>
          <c:showPercent val="0"/>
          <c:showBubbleSize val="0"/>
        </c:dLbls>
        <c:gapWidth val="75"/>
        <c:overlap val="-25"/>
        <c:axId val="271438192"/>
        <c:axId val="271438752"/>
      </c:barChart>
      <c:catAx>
        <c:axId val="271438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71438752"/>
        <c:crosses val="autoZero"/>
        <c:auto val="1"/>
        <c:lblAlgn val="ctr"/>
        <c:lblOffset val="100"/>
        <c:noMultiLvlLbl val="0"/>
      </c:catAx>
      <c:valAx>
        <c:axId val="2714387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71438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TIEMPOS DE CICLO DE PROCESOS A Y B</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bar"/>
        <c:grouping val="clustered"/>
        <c:varyColors val="0"/>
        <c:ser>
          <c:idx val="0"/>
          <c:order val="0"/>
          <c:tx>
            <c:strRef>
              <c:f>Hoja1!$D$3</c:f>
              <c:strCache>
                <c:ptCount val="1"/>
                <c:pt idx="0">
                  <c:v>T. CICLO (min)</c:v>
                </c:pt>
              </c:strCache>
            </c:strRef>
          </c:tx>
          <c:spPr>
            <a:solidFill>
              <a:schemeClr val="accent1"/>
            </a:solidFill>
            <a:ln>
              <a:noFill/>
            </a:ln>
            <a:effectLst/>
          </c:spPr>
          <c:invertIfNegative val="0"/>
          <c:cat>
            <c:multiLvlStrRef>
              <c:f>Hoja1!$B$4:$C$7</c:f>
              <c:multiLvlStrCache>
                <c:ptCount val="4"/>
                <c:lvl>
                  <c:pt idx="0">
                    <c:v>A</c:v>
                  </c:pt>
                  <c:pt idx="1">
                    <c:v>A</c:v>
                  </c:pt>
                  <c:pt idx="2">
                    <c:v>B</c:v>
                  </c:pt>
                  <c:pt idx="3">
                    <c:v>B</c:v>
                  </c:pt>
                </c:lvl>
                <c:lvl>
                  <c:pt idx="0">
                    <c:v>1</c:v>
                  </c:pt>
                  <c:pt idx="1">
                    <c:v>2</c:v>
                  </c:pt>
                  <c:pt idx="2">
                    <c:v>3</c:v>
                  </c:pt>
                  <c:pt idx="3">
                    <c:v>4</c:v>
                  </c:pt>
                </c:lvl>
              </c:multiLvlStrCache>
            </c:multiLvlStrRef>
          </c:cat>
          <c:val>
            <c:numRef>
              <c:f>Hoja1!$D$4:$D$7</c:f>
              <c:numCache>
                <c:formatCode>General</c:formatCode>
                <c:ptCount val="4"/>
                <c:pt idx="0">
                  <c:v>3.01</c:v>
                </c:pt>
                <c:pt idx="1">
                  <c:v>2.97</c:v>
                </c:pt>
                <c:pt idx="2">
                  <c:v>2.96</c:v>
                </c:pt>
                <c:pt idx="3">
                  <c:v>3.06</c:v>
                </c:pt>
              </c:numCache>
            </c:numRef>
          </c:val>
          <c:extLst>
            <c:ext xmlns:c16="http://schemas.microsoft.com/office/drawing/2014/chart" uri="{C3380CC4-5D6E-409C-BE32-E72D297353CC}">
              <c16:uniqueId val="{00000000-71B1-456D-9983-C753D88E35C6}"/>
            </c:ext>
          </c:extLst>
        </c:ser>
        <c:ser>
          <c:idx val="1"/>
          <c:order val="1"/>
          <c:tx>
            <c:strRef>
              <c:f>Hoja1!$D$10</c:f>
              <c:strCache>
                <c:ptCount val="1"/>
                <c:pt idx="0">
                  <c:v>T. CICLO (min)</c:v>
                </c:pt>
              </c:strCache>
            </c:strRef>
          </c:tx>
          <c:spPr>
            <a:solidFill>
              <a:schemeClr val="accent2"/>
            </a:solidFill>
            <a:ln>
              <a:noFill/>
            </a:ln>
            <a:effectLst/>
          </c:spPr>
          <c:invertIfNegative val="0"/>
          <c:cat>
            <c:multiLvlStrRef>
              <c:f>Hoja1!$B$4:$C$7</c:f>
              <c:multiLvlStrCache>
                <c:ptCount val="4"/>
                <c:lvl>
                  <c:pt idx="0">
                    <c:v>A</c:v>
                  </c:pt>
                  <c:pt idx="1">
                    <c:v>A</c:v>
                  </c:pt>
                  <c:pt idx="2">
                    <c:v>B</c:v>
                  </c:pt>
                  <c:pt idx="3">
                    <c:v>B</c:v>
                  </c:pt>
                </c:lvl>
                <c:lvl>
                  <c:pt idx="0">
                    <c:v>1</c:v>
                  </c:pt>
                  <c:pt idx="1">
                    <c:v>2</c:v>
                  </c:pt>
                  <c:pt idx="2">
                    <c:v>3</c:v>
                  </c:pt>
                  <c:pt idx="3">
                    <c:v>4</c:v>
                  </c:pt>
                </c:lvl>
              </c:multiLvlStrCache>
            </c:multiLvlStrRef>
          </c:cat>
          <c:val>
            <c:numRef>
              <c:f>Hoja1!$D$11:$D$14</c:f>
              <c:numCache>
                <c:formatCode>General</c:formatCode>
                <c:ptCount val="4"/>
                <c:pt idx="0">
                  <c:v>2.98</c:v>
                </c:pt>
                <c:pt idx="1">
                  <c:v>3.01</c:v>
                </c:pt>
                <c:pt idx="2">
                  <c:v>2.99</c:v>
                </c:pt>
                <c:pt idx="3">
                  <c:v>3.02</c:v>
                </c:pt>
              </c:numCache>
            </c:numRef>
          </c:val>
          <c:extLst>
            <c:ext xmlns:c16="http://schemas.microsoft.com/office/drawing/2014/chart" uri="{C3380CC4-5D6E-409C-BE32-E72D297353CC}">
              <c16:uniqueId val="{00000001-71B1-456D-9983-C753D88E35C6}"/>
            </c:ext>
          </c:extLst>
        </c:ser>
        <c:ser>
          <c:idx val="2"/>
          <c:order val="2"/>
          <c:tx>
            <c:strRef>
              <c:f>Hoja1!$H$10</c:f>
              <c:strCache>
                <c:ptCount val="1"/>
                <c:pt idx="0">
                  <c:v>T. CICLO (min)</c:v>
                </c:pt>
              </c:strCache>
            </c:strRef>
          </c:tx>
          <c:spPr>
            <a:solidFill>
              <a:schemeClr val="accent3"/>
            </a:solidFill>
            <a:ln>
              <a:noFill/>
            </a:ln>
            <a:effectLst/>
          </c:spPr>
          <c:invertIfNegative val="0"/>
          <c:cat>
            <c:multiLvlStrRef>
              <c:f>Hoja1!$B$4:$C$7</c:f>
              <c:multiLvlStrCache>
                <c:ptCount val="4"/>
                <c:lvl>
                  <c:pt idx="0">
                    <c:v>A</c:v>
                  </c:pt>
                  <c:pt idx="1">
                    <c:v>A</c:v>
                  </c:pt>
                  <c:pt idx="2">
                    <c:v>B</c:v>
                  </c:pt>
                  <c:pt idx="3">
                    <c:v>B</c:v>
                  </c:pt>
                </c:lvl>
                <c:lvl>
                  <c:pt idx="0">
                    <c:v>1</c:v>
                  </c:pt>
                  <c:pt idx="1">
                    <c:v>2</c:v>
                  </c:pt>
                  <c:pt idx="2">
                    <c:v>3</c:v>
                  </c:pt>
                  <c:pt idx="3">
                    <c:v>4</c:v>
                  </c:pt>
                </c:lvl>
              </c:multiLvlStrCache>
            </c:multiLvlStrRef>
          </c:cat>
          <c:val>
            <c:numRef>
              <c:f>Hoja1!$H$11:$H$14</c:f>
              <c:numCache>
                <c:formatCode>General</c:formatCode>
                <c:ptCount val="4"/>
                <c:pt idx="0">
                  <c:v>3</c:v>
                </c:pt>
                <c:pt idx="1">
                  <c:v>3.01</c:v>
                </c:pt>
                <c:pt idx="2">
                  <c:v>3.01</c:v>
                </c:pt>
                <c:pt idx="3">
                  <c:v>3.01</c:v>
                </c:pt>
              </c:numCache>
            </c:numRef>
          </c:val>
          <c:extLst>
            <c:ext xmlns:c16="http://schemas.microsoft.com/office/drawing/2014/chart" uri="{C3380CC4-5D6E-409C-BE32-E72D297353CC}">
              <c16:uniqueId val="{00000002-71B1-456D-9983-C753D88E35C6}"/>
            </c:ext>
          </c:extLst>
        </c:ser>
        <c:dLbls>
          <c:showLegendKey val="0"/>
          <c:showVal val="0"/>
          <c:showCatName val="0"/>
          <c:showSerName val="0"/>
          <c:showPercent val="0"/>
          <c:showBubbleSize val="0"/>
        </c:dLbls>
        <c:gapWidth val="182"/>
        <c:axId val="282900816"/>
        <c:axId val="282901376"/>
      </c:barChart>
      <c:catAx>
        <c:axId val="282900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82901376"/>
        <c:crosses val="autoZero"/>
        <c:auto val="1"/>
        <c:lblAlgn val="ctr"/>
        <c:lblOffset val="100"/>
        <c:noMultiLvlLbl val="0"/>
      </c:catAx>
      <c:valAx>
        <c:axId val="2829013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82900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4926D8-2664-482C-8CCC-A6913F42BF99}" type="doc">
      <dgm:prSet loTypeId="urn:microsoft.com/office/officeart/2005/8/layout/matrix1" loCatId="matrix" qsTypeId="urn:microsoft.com/office/officeart/2005/8/quickstyle/simple3" qsCatId="simple" csTypeId="urn:microsoft.com/office/officeart/2005/8/colors/accent6_2" csCatId="accent6" phldr="1"/>
      <dgm:spPr/>
      <dgm:t>
        <a:bodyPr/>
        <a:lstStyle/>
        <a:p>
          <a:endParaRPr lang="es-MX"/>
        </a:p>
      </dgm:t>
    </dgm:pt>
    <dgm:pt modelId="{12696544-1C2A-43C0-8CC9-882D35769014}">
      <dgm:prSet phldrT="[Texto]"/>
      <dgm:spPr/>
      <dgm:t>
        <a:bodyPr/>
        <a:lstStyle/>
        <a:p>
          <a:pPr algn="just"/>
          <a:r>
            <a:rPr lang="es-MX" dirty="0"/>
            <a:t>De manera general el proyecto ha permitido la integración de proyectos de fin de semestre de asignaturas como Control Industrial, Sistemas Hidráulicos y Neumáticos, y PLC, sin descartar la posibilidad de que puedan incluirse más asignaturas afines a la temática.</a:t>
          </a:r>
        </a:p>
      </dgm:t>
    </dgm:pt>
    <dgm:pt modelId="{4A4BE10F-373F-4DAB-B1BA-23518BCA6BC0}" type="parTrans" cxnId="{38FF0911-6CBC-4ABF-B110-97B912DCD335}">
      <dgm:prSet/>
      <dgm:spPr/>
      <dgm:t>
        <a:bodyPr/>
        <a:lstStyle/>
        <a:p>
          <a:endParaRPr lang="es-MX"/>
        </a:p>
      </dgm:t>
    </dgm:pt>
    <dgm:pt modelId="{D0D8DD8B-B9DC-469D-B594-495122E51399}" type="sibTrans" cxnId="{38FF0911-6CBC-4ABF-B110-97B912DCD335}">
      <dgm:prSet/>
      <dgm:spPr/>
      <dgm:t>
        <a:bodyPr/>
        <a:lstStyle/>
        <a:p>
          <a:endParaRPr lang="es-MX"/>
        </a:p>
      </dgm:t>
    </dgm:pt>
    <dgm:pt modelId="{C9C2A1A8-6F29-461A-8CDB-ED961C4226E9}">
      <dgm:prSet phldrT="[Texto]"/>
      <dgm:spPr/>
      <dgm:t>
        <a:bodyPr/>
        <a:lstStyle/>
        <a:p>
          <a:pPr algn="just">
            <a:buFont typeface="Symbol" panose="05050102010706020507" pitchFamily="18" charset="2"/>
            <a:buNone/>
          </a:pPr>
          <a:r>
            <a:rPr lang="es-MX" dirty="0"/>
            <a:t>Sentar las bases para su utilización en otras temáticas de carácter investigativo, como la posibilidad de aplicar en el proceso realidad virtual, realidad aumentada, conceptos de sistemas </a:t>
          </a:r>
          <a:r>
            <a:rPr lang="es-MX" dirty="0" err="1"/>
            <a:t>cyber</a:t>
          </a:r>
          <a:r>
            <a:rPr lang="es-MX" dirty="0"/>
            <a:t> físicos y del internet de las cosas, acercándonos de esta manera al horizonte epistemológico de las carreras el cual es la industria 4.0.</a:t>
          </a:r>
        </a:p>
      </dgm:t>
    </dgm:pt>
    <dgm:pt modelId="{C640B59B-26FD-43CD-88D3-DE0DFA10BDE6}" type="parTrans" cxnId="{EDA0A314-2E53-4528-BB0E-4B7EC4D2B960}">
      <dgm:prSet/>
      <dgm:spPr/>
      <dgm:t>
        <a:bodyPr/>
        <a:lstStyle/>
        <a:p>
          <a:endParaRPr lang="es-MX"/>
        </a:p>
      </dgm:t>
    </dgm:pt>
    <dgm:pt modelId="{6311C763-C8E1-49FB-BE86-E6DD8D2ED1A2}" type="sibTrans" cxnId="{EDA0A314-2E53-4528-BB0E-4B7EC4D2B960}">
      <dgm:prSet/>
      <dgm:spPr/>
      <dgm:t>
        <a:bodyPr/>
        <a:lstStyle/>
        <a:p>
          <a:endParaRPr lang="es-MX"/>
        </a:p>
      </dgm:t>
    </dgm:pt>
    <dgm:pt modelId="{30378FE9-2B22-427E-A047-340459DA8F0C}">
      <dgm:prSet phldrT="[Texto]"/>
      <dgm:spPr/>
      <dgm:t>
        <a:bodyPr/>
        <a:lstStyle/>
        <a:p>
          <a:pPr algn="just"/>
          <a:r>
            <a:rPr lang="es-MX" dirty="0"/>
            <a:t>El proyecto presentado se enmarcó en la línea gubernamental del plan nacional del buen vivir 2017-2021 el cual indica: </a:t>
          </a:r>
          <a:r>
            <a:rPr lang="es-EC" dirty="0"/>
            <a:t>Promover la generación y producción de conocimiento, fomentar la investigación, científica y tecnológica, y potenciar los saberes ancestrales, para así contribuir a la realización del buen vivir.</a:t>
          </a:r>
          <a:endParaRPr lang="es-MX" dirty="0"/>
        </a:p>
      </dgm:t>
    </dgm:pt>
    <dgm:pt modelId="{F2B663F5-85B1-4E5C-BAE2-CAC2D0D8F7F5}" type="parTrans" cxnId="{A0EBE952-99DA-4349-85BD-9F78621BACCA}">
      <dgm:prSet/>
      <dgm:spPr/>
      <dgm:t>
        <a:bodyPr/>
        <a:lstStyle/>
        <a:p>
          <a:endParaRPr lang="es-MX"/>
        </a:p>
      </dgm:t>
    </dgm:pt>
    <dgm:pt modelId="{4745F207-5416-4B48-8D26-E304451BB7CB}" type="sibTrans" cxnId="{A0EBE952-99DA-4349-85BD-9F78621BACCA}">
      <dgm:prSet/>
      <dgm:spPr/>
      <dgm:t>
        <a:bodyPr/>
        <a:lstStyle/>
        <a:p>
          <a:endParaRPr lang="es-MX"/>
        </a:p>
      </dgm:t>
    </dgm:pt>
    <dgm:pt modelId="{28544B63-077F-4791-96F2-0DAED22691E9}">
      <dgm:prSet/>
      <dgm:spPr/>
      <dgm:t>
        <a:bodyPr/>
        <a:lstStyle/>
        <a:p>
          <a:pPr algn="just"/>
          <a:r>
            <a:rPr lang="es-MX" dirty="0"/>
            <a:t>Incrementar la mejora académica al implementar estaciones de trabajo que permitirán diversificar las aplicaciones de procesos industriales reales, a más de que se dará uso a elementos del laboratorio que no estaban siendo utilizados. </a:t>
          </a:r>
          <a:endParaRPr lang="es-EC" dirty="0"/>
        </a:p>
      </dgm:t>
    </dgm:pt>
    <dgm:pt modelId="{7871CE26-7D08-4A37-856A-61ECE2564DC2}" type="parTrans" cxnId="{CF8474BB-3C5F-455E-BF13-54BD8DA9FB84}">
      <dgm:prSet/>
      <dgm:spPr/>
      <dgm:t>
        <a:bodyPr/>
        <a:lstStyle/>
        <a:p>
          <a:endParaRPr lang="es-EC"/>
        </a:p>
      </dgm:t>
    </dgm:pt>
    <dgm:pt modelId="{89D53BB1-C7B7-4538-957B-82CFF2C8AE9D}" type="sibTrans" cxnId="{CF8474BB-3C5F-455E-BF13-54BD8DA9FB84}">
      <dgm:prSet/>
      <dgm:spPr/>
      <dgm:t>
        <a:bodyPr/>
        <a:lstStyle/>
        <a:p>
          <a:endParaRPr lang="es-EC"/>
        </a:p>
      </dgm:t>
    </dgm:pt>
    <dgm:pt modelId="{1C83285D-0232-4B6A-9DFA-C80E6E2B7AEA}">
      <dgm:prSet phldrT="[Texto]" custT="1"/>
      <dgm:spPr/>
      <dgm:t>
        <a:bodyPr/>
        <a:lstStyle/>
        <a:p>
          <a:pPr algn="ctr">
            <a:buFont typeface="Symbol" panose="05050102010706020507" pitchFamily="18" charset="2"/>
            <a:buNone/>
          </a:pPr>
          <a:r>
            <a:rPr lang="es-MX" sz="2800" b="1" dirty="0"/>
            <a:t>JUSTIFICACIÓN E IMPORTANCIA</a:t>
          </a:r>
          <a:endParaRPr lang="es-MX" sz="2800" dirty="0"/>
        </a:p>
      </dgm:t>
    </dgm:pt>
    <dgm:pt modelId="{50DAB869-3192-4E9B-BCE9-259E037FD787}" type="sibTrans" cxnId="{D0883E34-3772-4609-AF2A-0F50AADF95D6}">
      <dgm:prSet/>
      <dgm:spPr/>
      <dgm:t>
        <a:bodyPr/>
        <a:lstStyle/>
        <a:p>
          <a:endParaRPr lang="es-MX"/>
        </a:p>
      </dgm:t>
    </dgm:pt>
    <dgm:pt modelId="{FE293104-99E5-4C40-88AF-E05EA4DA6AF9}" type="parTrans" cxnId="{D0883E34-3772-4609-AF2A-0F50AADF95D6}">
      <dgm:prSet/>
      <dgm:spPr/>
      <dgm:t>
        <a:bodyPr/>
        <a:lstStyle/>
        <a:p>
          <a:endParaRPr lang="es-MX"/>
        </a:p>
      </dgm:t>
    </dgm:pt>
    <dgm:pt modelId="{00E03104-9B1C-491D-A848-AA07A3D40671}" type="pres">
      <dgm:prSet presAssocID="{B24926D8-2664-482C-8CCC-A6913F42BF99}" presName="diagram" presStyleCnt="0">
        <dgm:presLayoutVars>
          <dgm:chMax val="1"/>
          <dgm:dir/>
          <dgm:animLvl val="ctr"/>
          <dgm:resizeHandles val="exact"/>
        </dgm:presLayoutVars>
      </dgm:prSet>
      <dgm:spPr/>
    </dgm:pt>
    <dgm:pt modelId="{2A30B07F-9F40-41C8-9E1E-A77E9AE2C98B}" type="pres">
      <dgm:prSet presAssocID="{B24926D8-2664-482C-8CCC-A6913F42BF99}" presName="matrix" presStyleCnt="0"/>
      <dgm:spPr/>
    </dgm:pt>
    <dgm:pt modelId="{8F8757C4-9119-4187-97A6-C8F2E5780441}" type="pres">
      <dgm:prSet presAssocID="{B24926D8-2664-482C-8CCC-A6913F42BF99}" presName="tile1" presStyleLbl="node1" presStyleIdx="0" presStyleCnt="4" custLinFactNeighborX="0"/>
      <dgm:spPr/>
    </dgm:pt>
    <dgm:pt modelId="{69C5ADCB-E486-48E5-AEF7-A580777CA7E0}" type="pres">
      <dgm:prSet presAssocID="{B24926D8-2664-482C-8CCC-A6913F42BF99}" presName="tile1text" presStyleLbl="node1" presStyleIdx="0" presStyleCnt="4">
        <dgm:presLayoutVars>
          <dgm:chMax val="0"/>
          <dgm:chPref val="0"/>
          <dgm:bulletEnabled val="1"/>
        </dgm:presLayoutVars>
      </dgm:prSet>
      <dgm:spPr/>
    </dgm:pt>
    <dgm:pt modelId="{6EAB2890-4297-4349-8A06-37724017EE2C}" type="pres">
      <dgm:prSet presAssocID="{B24926D8-2664-482C-8CCC-A6913F42BF99}" presName="tile2" presStyleLbl="node1" presStyleIdx="1" presStyleCnt="4" custLinFactNeighborY="-1236"/>
      <dgm:spPr/>
    </dgm:pt>
    <dgm:pt modelId="{47441CC0-9E08-4F99-90B1-F2249B244B99}" type="pres">
      <dgm:prSet presAssocID="{B24926D8-2664-482C-8CCC-A6913F42BF99}" presName="tile2text" presStyleLbl="node1" presStyleIdx="1" presStyleCnt="4">
        <dgm:presLayoutVars>
          <dgm:chMax val="0"/>
          <dgm:chPref val="0"/>
          <dgm:bulletEnabled val="1"/>
        </dgm:presLayoutVars>
      </dgm:prSet>
      <dgm:spPr/>
    </dgm:pt>
    <dgm:pt modelId="{00BCD373-D601-49D9-908A-64239D6AB753}" type="pres">
      <dgm:prSet presAssocID="{B24926D8-2664-482C-8CCC-A6913F42BF99}" presName="tile3" presStyleLbl="node1" presStyleIdx="2" presStyleCnt="4"/>
      <dgm:spPr/>
    </dgm:pt>
    <dgm:pt modelId="{F824600A-C585-4514-B201-7819F81BA1AF}" type="pres">
      <dgm:prSet presAssocID="{B24926D8-2664-482C-8CCC-A6913F42BF99}" presName="tile3text" presStyleLbl="node1" presStyleIdx="2" presStyleCnt="4">
        <dgm:presLayoutVars>
          <dgm:chMax val="0"/>
          <dgm:chPref val="0"/>
          <dgm:bulletEnabled val="1"/>
        </dgm:presLayoutVars>
      </dgm:prSet>
      <dgm:spPr/>
    </dgm:pt>
    <dgm:pt modelId="{3559B7A5-ECA3-4545-9F99-8155070757AF}" type="pres">
      <dgm:prSet presAssocID="{B24926D8-2664-482C-8CCC-A6913F42BF99}" presName="tile4" presStyleLbl="node1" presStyleIdx="3" presStyleCnt="4"/>
      <dgm:spPr/>
    </dgm:pt>
    <dgm:pt modelId="{F854E3E3-4A8B-4CF1-8438-1378E4B57E83}" type="pres">
      <dgm:prSet presAssocID="{B24926D8-2664-482C-8CCC-A6913F42BF99}" presName="tile4text" presStyleLbl="node1" presStyleIdx="3" presStyleCnt="4">
        <dgm:presLayoutVars>
          <dgm:chMax val="0"/>
          <dgm:chPref val="0"/>
          <dgm:bulletEnabled val="1"/>
        </dgm:presLayoutVars>
      </dgm:prSet>
      <dgm:spPr/>
    </dgm:pt>
    <dgm:pt modelId="{EAEF508C-0D4C-44B9-BA04-CD69D0F2D714}" type="pres">
      <dgm:prSet presAssocID="{B24926D8-2664-482C-8CCC-A6913F42BF99}" presName="centerTile" presStyleLbl="fgShp" presStyleIdx="0" presStyleCnt="1" custScaleX="137823" custLinFactNeighborX="-2132" custLinFactNeighborY="-1931">
        <dgm:presLayoutVars>
          <dgm:chMax val="0"/>
          <dgm:chPref val="0"/>
        </dgm:presLayoutVars>
      </dgm:prSet>
      <dgm:spPr/>
    </dgm:pt>
  </dgm:ptLst>
  <dgm:cxnLst>
    <dgm:cxn modelId="{38FF0911-6CBC-4ABF-B110-97B912DCD335}" srcId="{1C83285D-0232-4B6A-9DFA-C80E6E2B7AEA}" destId="{12696544-1C2A-43C0-8CC9-882D35769014}" srcOrd="1" destOrd="0" parTransId="{4A4BE10F-373F-4DAB-B1BA-23518BCA6BC0}" sibTransId="{D0D8DD8B-B9DC-469D-B594-495122E51399}"/>
    <dgm:cxn modelId="{EDA0A314-2E53-4528-BB0E-4B7EC4D2B960}" srcId="{1C83285D-0232-4B6A-9DFA-C80E6E2B7AEA}" destId="{C9C2A1A8-6F29-461A-8CDB-ED961C4226E9}" srcOrd="2" destOrd="0" parTransId="{C640B59B-26FD-43CD-88D3-DE0DFA10BDE6}" sibTransId="{6311C763-C8E1-49FB-BE86-E6DD8D2ED1A2}"/>
    <dgm:cxn modelId="{9DF37122-0ABB-4F68-8E18-13B66F03E25F}" type="presOf" srcId="{30378FE9-2B22-427E-A047-340459DA8F0C}" destId="{F854E3E3-4A8B-4CF1-8438-1378E4B57E83}" srcOrd="1" destOrd="0" presId="urn:microsoft.com/office/officeart/2005/8/layout/matrix1"/>
    <dgm:cxn modelId="{D0883E34-3772-4609-AF2A-0F50AADF95D6}" srcId="{B24926D8-2664-482C-8CCC-A6913F42BF99}" destId="{1C83285D-0232-4B6A-9DFA-C80E6E2B7AEA}" srcOrd="0" destOrd="0" parTransId="{FE293104-99E5-4C40-88AF-E05EA4DA6AF9}" sibTransId="{50DAB869-3192-4E9B-BCE9-259E037FD787}"/>
    <dgm:cxn modelId="{F7A8955C-E9E7-461B-A61E-6189D439A7B9}" type="presOf" srcId="{30378FE9-2B22-427E-A047-340459DA8F0C}" destId="{3559B7A5-ECA3-4545-9F99-8155070757AF}" srcOrd="0" destOrd="0" presId="urn:microsoft.com/office/officeart/2005/8/layout/matrix1"/>
    <dgm:cxn modelId="{BECC1141-3F7D-489C-A226-E358F2A60DE0}" type="presOf" srcId="{C9C2A1A8-6F29-461A-8CDB-ED961C4226E9}" destId="{00BCD373-D601-49D9-908A-64239D6AB753}" srcOrd="0" destOrd="0" presId="urn:microsoft.com/office/officeart/2005/8/layout/matrix1"/>
    <dgm:cxn modelId="{A0EBE952-99DA-4349-85BD-9F78621BACCA}" srcId="{1C83285D-0232-4B6A-9DFA-C80E6E2B7AEA}" destId="{30378FE9-2B22-427E-A047-340459DA8F0C}" srcOrd="3" destOrd="0" parTransId="{F2B663F5-85B1-4E5C-BAE2-CAC2D0D8F7F5}" sibTransId="{4745F207-5416-4B48-8D26-E304451BB7CB}"/>
    <dgm:cxn modelId="{614A0379-F1E0-4B3D-B3C7-347E31CE0B97}" type="presOf" srcId="{C9C2A1A8-6F29-461A-8CDB-ED961C4226E9}" destId="{F824600A-C585-4514-B201-7819F81BA1AF}" srcOrd="1" destOrd="0" presId="urn:microsoft.com/office/officeart/2005/8/layout/matrix1"/>
    <dgm:cxn modelId="{8CA74D81-4EDB-4082-9A34-1B6108138586}" type="presOf" srcId="{12696544-1C2A-43C0-8CC9-882D35769014}" destId="{6EAB2890-4297-4349-8A06-37724017EE2C}" srcOrd="0" destOrd="0" presId="urn:microsoft.com/office/officeart/2005/8/layout/matrix1"/>
    <dgm:cxn modelId="{18023C94-7DF8-43EC-8C89-4F9AAFA281AC}" type="presOf" srcId="{1C83285D-0232-4B6A-9DFA-C80E6E2B7AEA}" destId="{EAEF508C-0D4C-44B9-BA04-CD69D0F2D714}" srcOrd="0" destOrd="0" presId="urn:microsoft.com/office/officeart/2005/8/layout/matrix1"/>
    <dgm:cxn modelId="{ABA8D3A3-3E8C-4D91-AF3C-5B2B5974527C}" type="presOf" srcId="{28544B63-077F-4791-96F2-0DAED22691E9}" destId="{69C5ADCB-E486-48E5-AEF7-A580777CA7E0}" srcOrd="1" destOrd="0" presId="urn:microsoft.com/office/officeart/2005/8/layout/matrix1"/>
    <dgm:cxn modelId="{CF8474BB-3C5F-455E-BF13-54BD8DA9FB84}" srcId="{1C83285D-0232-4B6A-9DFA-C80E6E2B7AEA}" destId="{28544B63-077F-4791-96F2-0DAED22691E9}" srcOrd="0" destOrd="0" parTransId="{7871CE26-7D08-4A37-856A-61ECE2564DC2}" sibTransId="{89D53BB1-C7B7-4538-957B-82CFF2C8AE9D}"/>
    <dgm:cxn modelId="{5EE560C7-4B85-443C-ABD1-925BC6F4538C}" type="presOf" srcId="{28544B63-077F-4791-96F2-0DAED22691E9}" destId="{8F8757C4-9119-4187-97A6-C8F2E5780441}" srcOrd="0" destOrd="0" presId="urn:microsoft.com/office/officeart/2005/8/layout/matrix1"/>
    <dgm:cxn modelId="{C4636ADA-45FD-4A12-B531-4F34A73D6761}" type="presOf" srcId="{B24926D8-2664-482C-8CCC-A6913F42BF99}" destId="{00E03104-9B1C-491D-A848-AA07A3D40671}" srcOrd="0" destOrd="0" presId="urn:microsoft.com/office/officeart/2005/8/layout/matrix1"/>
    <dgm:cxn modelId="{A2BA4DEB-2A30-4F8A-9F0E-20C63278AD85}" type="presOf" srcId="{12696544-1C2A-43C0-8CC9-882D35769014}" destId="{47441CC0-9E08-4F99-90B1-F2249B244B99}" srcOrd="1" destOrd="0" presId="urn:microsoft.com/office/officeart/2005/8/layout/matrix1"/>
    <dgm:cxn modelId="{CBA24442-5899-478D-AA97-9E1F17FA7060}" type="presParOf" srcId="{00E03104-9B1C-491D-A848-AA07A3D40671}" destId="{2A30B07F-9F40-41C8-9E1E-A77E9AE2C98B}" srcOrd="0" destOrd="0" presId="urn:microsoft.com/office/officeart/2005/8/layout/matrix1"/>
    <dgm:cxn modelId="{0EBD3C0E-38D6-4F29-83B4-D43B1D5A7853}" type="presParOf" srcId="{2A30B07F-9F40-41C8-9E1E-A77E9AE2C98B}" destId="{8F8757C4-9119-4187-97A6-C8F2E5780441}" srcOrd="0" destOrd="0" presId="urn:microsoft.com/office/officeart/2005/8/layout/matrix1"/>
    <dgm:cxn modelId="{8E9F8EB3-E8FE-46DA-9DCC-B839D8BECA32}" type="presParOf" srcId="{2A30B07F-9F40-41C8-9E1E-A77E9AE2C98B}" destId="{69C5ADCB-E486-48E5-AEF7-A580777CA7E0}" srcOrd="1" destOrd="0" presId="urn:microsoft.com/office/officeart/2005/8/layout/matrix1"/>
    <dgm:cxn modelId="{682717EB-A202-46E1-949F-40A1720B2FD2}" type="presParOf" srcId="{2A30B07F-9F40-41C8-9E1E-A77E9AE2C98B}" destId="{6EAB2890-4297-4349-8A06-37724017EE2C}" srcOrd="2" destOrd="0" presId="urn:microsoft.com/office/officeart/2005/8/layout/matrix1"/>
    <dgm:cxn modelId="{F5295C13-761A-416A-9E10-8A9BC2AD0437}" type="presParOf" srcId="{2A30B07F-9F40-41C8-9E1E-A77E9AE2C98B}" destId="{47441CC0-9E08-4F99-90B1-F2249B244B99}" srcOrd="3" destOrd="0" presId="urn:microsoft.com/office/officeart/2005/8/layout/matrix1"/>
    <dgm:cxn modelId="{CD4D6532-A926-43DF-B8F7-8448E08947EF}" type="presParOf" srcId="{2A30B07F-9F40-41C8-9E1E-A77E9AE2C98B}" destId="{00BCD373-D601-49D9-908A-64239D6AB753}" srcOrd="4" destOrd="0" presId="urn:microsoft.com/office/officeart/2005/8/layout/matrix1"/>
    <dgm:cxn modelId="{84514620-D756-4151-8255-B499395CED18}" type="presParOf" srcId="{2A30B07F-9F40-41C8-9E1E-A77E9AE2C98B}" destId="{F824600A-C585-4514-B201-7819F81BA1AF}" srcOrd="5" destOrd="0" presId="urn:microsoft.com/office/officeart/2005/8/layout/matrix1"/>
    <dgm:cxn modelId="{570CB78F-6794-46A8-B66D-6E3DAB9937F7}" type="presParOf" srcId="{2A30B07F-9F40-41C8-9E1E-A77E9AE2C98B}" destId="{3559B7A5-ECA3-4545-9F99-8155070757AF}" srcOrd="6" destOrd="0" presId="urn:microsoft.com/office/officeart/2005/8/layout/matrix1"/>
    <dgm:cxn modelId="{882A1EF0-41E0-4893-AD17-6E967132CC96}" type="presParOf" srcId="{2A30B07F-9F40-41C8-9E1E-A77E9AE2C98B}" destId="{F854E3E3-4A8B-4CF1-8438-1378E4B57E83}" srcOrd="7" destOrd="0" presId="urn:microsoft.com/office/officeart/2005/8/layout/matrix1"/>
    <dgm:cxn modelId="{FFB53F43-9876-448D-B7E3-278E244DC87B}" type="presParOf" srcId="{00E03104-9B1C-491D-A848-AA07A3D40671}" destId="{EAEF508C-0D4C-44B9-BA04-CD69D0F2D71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757C4-9119-4187-97A6-C8F2E5780441}">
      <dsp:nvSpPr>
        <dsp:cNvPr id="0" name=""/>
        <dsp:cNvSpPr/>
      </dsp:nvSpPr>
      <dsp:spPr>
        <a:xfrm rot="16200000">
          <a:off x="1235938" y="-1235938"/>
          <a:ext cx="2785922" cy="5257800"/>
        </a:xfrm>
        <a:prstGeom prst="round1Rect">
          <a:avLst/>
        </a:prstGeom>
        <a:solidFill>
          <a:schemeClr val="accent6">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just" defTabSz="711200">
            <a:lnSpc>
              <a:spcPct val="90000"/>
            </a:lnSpc>
            <a:spcBef>
              <a:spcPct val="0"/>
            </a:spcBef>
            <a:spcAft>
              <a:spcPct val="35000"/>
            </a:spcAft>
            <a:buNone/>
          </a:pPr>
          <a:r>
            <a:rPr lang="es-MX" sz="1600" kern="1200" dirty="0"/>
            <a:t>Incrementar la mejora académica al implementar estaciones de trabajo que permitirán diversificar las aplicaciones de procesos industriales reales, a más de que se dará uso a elementos del laboratorio que no estaban siendo utilizados. </a:t>
          </a:r>
          <a:endParaRPr lang="es-EC" sz="1600" kern="1200" dirty="0"/>
        </a:p>
      </dsp:txBody>
      <dsp:txXfrm rot="5400000">
        <a:off x="0" y="0"/>
        <a:ext cx="5257800" cy="2089441"/>
      </dsp:txXfrm>
    </dsp:sp>
    <dsp:sp modelId="{6EAB2890-4297-4349-8A06-37724017EE2C}">
      <dsp:nvSpPr>
        <dsp:cNvPr id="0" name=""/>
        <dsp:cNvSpPr/>
      </dsp:nvSpPr>
      <dsp:spPr>
        <a:xfrm>
          <a:off x="5257800" y="0"/>
          <a:ext cx="5257800" cy="2785922"/>
        </a:xfrm>
        <a:prstGeom prst="round1Rect">
          <a:avLst/>
        </a:prstGeom>
        <a:solidFill>
          <a:schemeClr val="accent6">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just" defTabSz="711200">
            <a:lnSpc>
              <a:spcPct val="90000"/>
            </a:lnSpc>
            <a:spcBef>
              <a:spcPct val="0"/>
            </a:spcBef>
            <a:spcAft>
              <a:spcPct val="35000"/>
            </a:spcAft>
            <a:buNone/>
          </a:pPr>
          <a:r>
            <a:rPr lang="es-MX" sz="1600" kern="1200" dirty="0"/>
            <a:t>De manera general el proyecto ha permitido la integración de proyectos de fin de semestre de asignaturas como Control Industrial, Sistemas Hidráulicos y Neumáticos, y PLC, sin descartar la posibilidad de que puedan incluirse más asignaturas afines a la temática.</a:t>
          </a:r>
        </a:p>
      </dsp:txBody>
      <dsp:txXfrm>
        <a:off x="5257800" y="0"/>
        <a:ext cx="5257800" cy="2089441"/>
      </dsp:txXfrm>
    </dsp:sp>
    <dsp:sp modelId="{00BCD373-D601-49D9-908A-64239D6AB753}">
      <dsp:nvSpPr>
        <dsp:cNvPr id="0" name=""/>
        <dsp:cNvSpPr/>
      </dsp:nvSpPr>
      <dsp:spPr>
        <a:xfrm rot="10800000">
          <a:off x="0" y="2785922"/>
          <a:ext cx="5257800" cy="2785922"/>
        </a:xfrm>
        <a:prstGeom prst="round1Rect">
          <a:avLst/>
        </a:prstGeom>
        <a:solidFill>
          <a:schemeClr val="accent6">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just" defTabSz="711200">
            <a:lnSpc>
              <a:spcPct val="90000"/>
            </a:lnSpc>
            <a:spcBef>
              <a:spcPct val="0"/>
            </a:spcBef>
            <a:spcAft>
              <a:spcPct val="35000"/>
            </a:spcAft>
            <a:buFont typeface="Symbol" panose="05050102010706020507" pitchFamily="18" charset="2"/>
            <a:buNone/>
          </a:pPr>
          <a:r>
            <a:rPr lang="es-MX" sz="1600" kern="1200" dirty="0"/>
            <a:t>Sentar las bases para su utilización en otras temáticas de carácter investigativo, como la posibilidad de aplicar en el proceso realidad virtual, realidad aumentada, conceptos de sistemas </a:t>
          </a:r>
          <a:r>
            <a:rPr lang="es-MX" sz="1600" kern="1200" dirty="0" err="1"/>
            <a:t>cyber</a:t>
          </a:r>
          <a:r>
            <a:rPr lang="es-MX" sz="1600" kern="1200" dirty="0"/>
            <a:t> físicos y del internet de las cosas, acercándonos de esta manera al horizonte epistemológico de las carreras el cual es la industria 4.0.</a:t>
          </a:r>
        </a:p>
      </dsp:txBody>
      <dsp:txXfrm rot="10800000">
        <a:off x="0" y="3482403"/>
        <a:ext cx="5257800" cy="2089441"/>
      </dsp:txXfrm>
    </dsp:sp>
    <dsp:sp modelId="{3559B7A5-ECA3-4545-9F99-8155070757AF}">
      <dsp:nvSpPr>
        <dsp:cNvPr id="0" name=""/>
        <dsp:cNvSpPr/>
      </dsp:nvSpPr>
      <dsp:spPr>
        <a:xfrm rot="5400000">
          <a:off x="6493738" y="1549983"/>
          <a:ext cx="2785922" cy="5257800"/>
        </a:xfrm>
        <a:prstGeom prst="round1Rect">
          <a:avLst/>
        </a:prstGeom>
        <a:solidFill>
          <a:schemeClr val="accent6">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just" defTabSz="711200">
            <a:lnSpc>
              <a:spcPct val="90000"/>
            </a:lnSpc>
            <a:spcBef>
              <a:spcPct val="0"/>
            </a:spcBef>
            <a:spcAft>
              <a:spcPct val="35000"/>
            </a:spcAft>
            <a:buNone/>
          </a:pPr>
          <a:r>
            <a:rPr lang="es-MX" sz="1600" kern="1200" dirty="0"/>
            <a:t>El proyecto presentado se enmarcó en la línea gubernamental del plan nacional del buen vivir 2017-2021 el cual indica: </a:t>
          </a:r>
          <a:r>
            <a:rPr lang="es-EC" sz="1600" kern="1200" dirty="0"/>
            <a:t>Promover la generación y producción de conocimiento, fomentar la investigación, científica y tecnológica, y potenciar los saberes ancestrales, para así contribuir a la realización del buen vivir.</a:t>
          </a:r>
          <a:endParaRPr lang="es-MX" sz="1600" kern="1200" dirty="0"/>
        </a:p>
      </dsp:txBody>
      <dsp:txXfrm rot="-5400000">
        <a:off x="5257800" y="3482403"/>
        <a:ext cx="5257800" cy="2089441"/>
      </dsp:txXfrm>
    </dsp:sp>
    <dsp:sp modelId="{EAEF508C-0D4C-44B9-BA04-CD69D0F2D714}">
      <dsp:nvSpPr>
        <dsp:cNvPr id="0" name=""/>
        <dsp:cNvSpPr/>
      </dsp:nvSpPr>
      <dsp:spPr>
        <a:xfrm>
          <a:off x="3016604" y="2062543"/>
          <a:ext cx="4347874" cy="1392961"/>
        </a:xfrm>
        <a:prstGeom prst="roundRect">
          <a:avLst/>
        </a:prstGeom>
        <a:solidFill>
          <a:schemeClr val="accent6">
            <a:tint val="60000"/>
            <a:hueOff val="0"/>
            <a:satOff val="0"/>
            <a:lumOff val="0"/>
            <a:alphaOff val="0"/>
          </a:schemeClr>
        </a:solidFill>
        <a:ln w="9525"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Font typeface="Symbol" panose="05050102010706020507" pitchFamily="18" charset="2"/>
            <a:buNone/>
          </a:pPr>
          <a:r>
            <a:rPr lang="es-MX" sz="2800" b="1" kern="1200" dirty="0"/>
            <a:t>JUSTIFICACIÓN E IMPORTANCIA</a:t>
          </a:r>
          <a:endParaRPr lang="es-MX" sz="2800" kern="1200" dirty="0"/>
        </a:p>
      </dsp:txBody>
      <dsp:txXfrm>
        <a:off x="3084603" y="2130542"/>
        <a:ext cx="4211876" cy="1256963"/>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53B449F-1E63-4CF4-B61C-5F832B77F81A}" type="datetimeFigureOut">
              <a:rPr lang="es-MX" smtClean="0"/>
              <a:t>30/01/2019</a:t>
            </a:fld>
            <a:endParaRPr lang="es-MX"/>
          </a:p>
        </p:txBody>
      </p:sp>
      <p:sp>
        <p:nvSpPr>
          <p:cNvPr id="5" name="Footer Placeholder 4"/>
          <p:cNvSpPr>
            <a:spLocks noGrp="1"/>
          </p:cNvSpPr>
          <p:nvPr>
            <p:ph type="ftr" sz="quarter" idx="11"/>
          </p:nvPr>
        </p:nvSpPr>
        <p:spPr/>
        <p:txBody>
          <a:bodyPr/>
          <a:lstStyle/>
          <a:p>
            <a:endParaRPr lang="es-MX"/>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EAB192A-45F9-4EB5-8AB7-32D501F8E524}" type="slidenum">
              <a:rPr lang="es-MX" smtClean="0"/>
              <a:t>‹Nº›</a:t>
            </a:fld>
            <a:endParaRPr lang="es-MX"/>
          </a:p>
        </p:txBody>
      </p:sp>
    </p:spTree>
    <p:extLst>
      <p:ext uri="{BB962C8B-B14F-4D97-AF65-F5344CB8AC3E}">
        <p14:creationId xmlns:p14="http://schemas.microsoft.com/office/powerpoint/2010/main" val="1542728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53B449F-1E63-4CF4-B61C-5F832B77F81A}" type="datetimeFigureOut">
              <a:rPr lang="es-MX" smtClean="0"/>
              <a:t>30/01/2019</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EAB192A-45F9-4EB5-8AB7-32D501F8E524}" type="slidenum">
              <a:rPr lang="es-MX" smtClean="0"/>
              <a:t>‹Nº›</a:t>
            </a:fld>
            <a:endParaRPr lang="es-MX"/>
          </a:p>
        </p:txBody>
      </p:sp>
    </p:spTree>
    <p:extLst>
      <p:ext uri="{BB962C8B-B14F-4D97-AF65-F5344CB8AC3E}">
        <p14:creationId xmlns:p14="http://schemas.microsoft.com/office/powerpoint/2010/main" val="1717986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53B449F-1E63-4CF4-B61C-5F832B77F81A}" type="datetimeFigureOut">
              <a:rPr lang="es-MX" smtClean="0"/>
              <a:t>30/01/2019</a:t>
            </a:fld>
            <a:endParaRPr lang="es-MX"/>
          </a:p>
        </p:txBody>
      </p:sp>
      <p:sp>
        <p:nvSpPr>
          <p:cNvPr id="5" name="Footer Placeholder 4"/>
          <p:cNvSpPr>
            <a:spLocks noGrp="1"/>
          </p:cNvSpPr>
          <p:nvPr>
            <p:ph type="ftr" sz="quarter" idx="11"/>
          </p:nvPr>
        </p:nvSpPr>
        <p:spPr/>
        <p:txBody>
          <a:bodyPr/>
          <a:lstStyle/>
          <a:p>
            <a:endParaRPr lang="es-MX"/>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EAB192A-45F9-4EB5-8AB7-32D501F8E524}" type="slidenum">
              <a:rPr lang="es-MX" smtClean="0"/>
              <a:t>‹Nº›</a:t>
            </a:fld>
            <a:endParaRPr lang="es-MX"/>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35767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C53B449F-1E63-4CF4-B61C-5F832B77F81A}" type="datetimeFigureOut">
              <a:rPr lang="es-MX" smtClean="0"/>
              <a:t>30/01/2019</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AB192A-45F9-4EB5-8AB7-32D501F8E524}" type="slidenum">
              <a:rPr lang="es-MX" smtClean="0"/>
              <a:t>‹Nº›</a:t>
            </a:fld>
            <a:endParaRPr lang="es-MX"/>
          </a:p>
        </p:txBody>
      </p:sp>
    </p:spTree>
    <p:extLst>
      <p:ext uri="{BB962C8B-B14F-4D97-AF65-F5344CB8AC3E}">
        <p14:creationId xmlns:p14="http://schemas.microsoft.com/office/powerpoint/2010/main" val="952815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C53B449F-1E63-4CF4-B61C-5F832B77F81A}" type="datetimeFigureOut">
              <a:rPr lang="es-MX" smtClean="0"/>
              <a:t>30/01/2019</a:t>
            </a:fld>
            <a:endParaRPr lang="es-MX"/>
          </a:p>
        </p:txBody>
      </p:sp>
      <p:sp>
        <p:nvSpPr>
          <p:cNvPr id="6" name="Footer Placeholder 5"/>
          <p:cNvSpPr>
            <a:spLocks noGrp="1"/>
          </p:cNvSpPr>
          <p:nvPr>
            <p:ph type="ftr" sz="quarter" idx="11"/>
          </p:nvPr>
        </p:nvSpPr>
        <p:spPr/>
        <p:txBody>
          <a:bodyPr/>
          <a:lstStyle/>
          <a:p>
            <a:endParaRPr lang="es-MX"/>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AB192A-45F9-4EB5-8AB7-32D501F8E524}" type="slidenum">
              <a:rPr lang="es-MX" smtClean="0"/>
              <a:t>‹Nº›</a:t>
            </a:fld>
            <a:endParaRPr lang="es-MX"/>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521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C53B449F-1E63-4CF4-B61C-5F832B77F81A}" type="datetimeFigureOut">
              <a:rPr lang="es-MX" smtClean="0"/>
              <a:t>30/01/2019</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AB192A-45F9-4EB5-8AB7-32D501F8E524}" type="slidenum">
              <a:rPr lang="es-MX" smtClean="0"/>
              <a:t>‹Nº›</a:t>
            </a:fld>
            <a:endParaRPr lang="es-MX"/>
          </a:p>
        </p:txBody>
      </p:sp>
    </p:spTree>
    <p:extLst>
      <p:ext uri="{BB962C8B-B14F-4D97-AF65-F5344CB8AC3E}">
        <p14:creationId xmlns:p14="http://schemas.microsoft.com/office/powerpoint/2010/main" val="3666284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3B449F-1E63-4CF4-B61C-5F832B77F81A}" type="datetimeFigureOut">
              <a:rPr lang="es-MX" smtClean="0"/>
              <a:t>30/01/2019</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EAB192A-45F9-4EB5-8AB7-32D501F8E524}" type="slidenum">
              <a:rPr lang="es-MX" smtClean="0"/>
              <a:t>‹Nº›</a:t>
            </a:fld>
            <a:endParaRPr lang="es-MX"/>
          </a:p>
        </p:txBody>
      </p:sp>
    </p:spTree>
    <p:extLst>
      <p:ext uri="{BB962C8B-B14F-4D97-AF65-F5344CB8AC3E}">
        <p14:creationId xmlns:p14="http://schemas.microsoft.com/office/powerpoint/2010/main" val="163343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3B449F-1E63-4CF4-B61C-5F832B77F81A}" type="datetimeFigureOut">
              <a:rPr lang="es-MX" smtClean="0"/>
              <a:t>30/01/2019</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EAB192A-45F9-4EB5-8AB7-32D501F8E524}" type="slidenum">
              <a:rPr lang="es-MX" smtClean="0"/>
              <a:t>‹Nº›</a:t>
            </a:fld>
            <a:endParaRPr lang="es-MX"/>
          </a:p>
        </p:txBody>
      </p:sp>
    </p:spTree>
    <p:extLst>
      <p:ext uri="{BB962C8B-B14F-4D97-AF65-F5344CB8AC3E}">
        <p14:creationId xmlns:p14="http://schemas.microsoft.com/office/powerpoint/2010/main" val="1436117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3B449F-1E63-4CF4-B61C-5F832B77F81A}" type="datetimeFigureOut">
              <a:rPr lang="es-MX" smtClean="0"/>
              <a:t>30/01/2019</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EAB192A-45F9-4EB5-8AB7-32D501F8E524}" type="slidenum">
              <a:rPr lang="es-MX" smtClean="0"/>
              <a:t>‹Nº›</a:t>
            </a:fld>
            <a:endParaRPr lang="es-MX"/>
          </a:p>
        </p:txBody>
      </p:sp>
    </p:spTree>
    <p:extLst>
      <p:ext uri="{BB962C8B-B14F-4D97-AF65-F5344CB8AC3E}">
        <p14:creationId xmlns:p14="http://schemas.microsoft.com/office/powerpoint/2010/main" val="3768003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53B449F-1E63-4CF4-B61C-5F832B77F81A}" type="datetimeFigureOut">
              <a:rPr lang="es-MX" smtClean="0"/>
              <a:t>30/01/2019</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EAB192A-45F9-4EB5-8AB7-32D501F8E524}" type="slidenum">
              <a:rPr lang="es-MX" smtClean="0"/>
              <a:t>‹Nº›</a:t>
            </a:fld>
            <a:endParaRPr lang="es-MX"/>
          </a:p>
        </p:txBody>
      </p:sp>
    </p:spTree>
    <p:extLst>
      <p:ext uri="{BB962C8B-B14F-4D97-AF65-F5344CB8AC3E}">
        <p14:creationId xmlns:p14="http://schemas.microsoft.com/office/powerpoint/2010/main" val="2126648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53B449F-1E63-4CF4-B61C-5F832B77F81A}" type="datetimeFigureOut">
              <a:rPr lang="es-MX" smtClean="0"/>
              <a:t>30/01/2019</a:t>
            </a:fld>
            <a:endParaRPr lang="es-MX"/>
          </a:p>
        </p:txBody>
      </p:sp>
      <p:sp>
        <p:nvSpPr>
          <p:cNvPr id="6" name="Footer Placeholder 5"/>
          <p:cNvSpPr>
            <a:spLocks noGrp="1"/>
          </p:cNvSpPr>
          <p:nvPr>
            <p:ph type="ftr" sz="quarter" idx="11"/>
          </p:nvPr>
        </p:nvSpPr>
        <p:spPr/>
        <p:txBody>
          <a:bodyPr/>
          <a:lstStyle/>
          <a:p>
            <a:endParaRPr lang="es-MX"/>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EAB192A-45F9-4EB5-8AB7-32D501F8E524}" type="slidenum">
              <a:rPr lang="es-MX" smtClean="0"/>
              <a:t>‹Nº›</a:t>
            </a:fld>
            <a:endParaRPr lang="es-MX"/>
          </a:p>
        </p:txBody>
      </p:sp>
    </p:spTree>
    <p:extLst>
      <p:ext uri="{BB962C8B-B14F-4D97-AF65-F5344CB8AC3E}">
        <p14:creationId xmlns:p14="http://schemas.microsoft.com/office/powerpoint/2010/main" val="63471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53B449F-1E63-4CF4-B61C-5F832B77F81A}" type="datetimeFigureOut">
              <a:rPr lang="es-MX" smtClean="0"/>
              <a:t>30/01/2019</a:t>
            </a:fld>
            <a:endParaRPr lang="es-MX"/>
          </a:p>
        </p:txBody>
      </p:sp>
      <p:sp>
        <p:nvSpPr>
          <p:cNvPr id="8" name="Footer Placeholder 7"/>
          <p:cNvSpPr>
            <a:spLocks noGrp="1"/>
          </p:cNvSpPr>
          <p:nvPr>
            <p:ph type="ftr" sz="quarter" idx="11"/>
          </p:nvPr>
        </p:nvSpPr>
        <p:spPr/>
        <p:txBody>
          <a:bodyPr/>
          <a:lstStyle/>
          <a:p>
            <a:endParaRPr lang="es-MX"/>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EAB192A-45F9-4EB5-8AB7-32D501F8E524}" type="slidenum">
              <a:rPr lang="es-MX" smtClean="0"/>
              <a:t>‹Nº›</a:t>
            </a:fld>
            <a:endParaRPr lang="es-MX"/>
          </a:p>
        </p:txBody>
      </p:sp>
    </p:spTree>
    <p:extLst>
      <p:ext uri="{BB962C8B-B14F-4D97-AF65-F5344CB8AC3E}">
        <p14:creationId xmlns:p14="http://schemas.microsoft.com/office/powerpoint/2010/main" val="1259306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53B449F-1E63-4CF4-B61C-5F832B77F81A}" type="datetimeFigureOut">
              <a:rPr lang="es-MX" smtClean="0"/>
              <a:t>30/01/2019</a:t>
            </a:fld>
            <a:endParaRPr lang="es-MX"/>
          </a:p>
        </p:txBody>
      </p:sp>
      <p:sp>
        <p:nvSpPr>
          <p:cNvPr id="4" name="Footer Placeholder 3"/>
          <p:cNvSpPr>
            <a:spLocks noGrp="1"/>
          </p:cNvSpPr>
          <p:nvPr>
            <p:ph type="ftr" sz="quarter" idx="11"/>
          </p:nvPr>
        </p:nvSpPr>
        <p:spPr/>
        <p:txBody>
          <a:bodyPr/>
          <a:lstStyle/>
          <a:p>
            <a:endParaRPr lang="es-MX"/>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EAB192A-45F9-4EB5-8AB7-32D501F8E524}" type="slidenum">
              <a:rPr lang="es-MX" smtClean="0"/>
              <a:t>‹Nº›</a:t>
            </a:fld>
            <a:endParaRPr lang="es-MX"/>
          </a:p>
        </p:txBody>
      </p:sp>
    </p:spTree>
    <p:extLst>
      <p:ext uri="{BB962C8B-B14F-4D97-AF65-F5344CB8AC3E}">
        <p14:creationId xmlns:p14="http://schemas.microsoft.com/office/powerpoint/2010/main" val="76244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3B449F-1E63-4CF4-B61C-5F832B77F81A}" type="datetimeFigureOut">
              <a:rPr lang="es-MX" smtClean="0"/>
              <a:t>30/01/2019</a:t>
            </a:fld>
            <a:endParaRPr lang="es-MX"/>
          </a:p>
        </p:txBody>
      </p:sp>
      <p:sp>
        <p:nvSpPr>
          <p:cNvPr id="3" name="Footer Placeholder 2"/>
          <p:cNvSpPr>
            <a:spLocks noGrp="1"/>
          </p:cNvSpPr>
          <p:nvPr>
            <p:ph type="ftr" sz="quarter" idx="11"/>
          </p:nvPr>
        </p:nvSpPr>
        <p:spPr/>
        <p:txBody>
          <a:bodyPr/>
          <a:lstStyle/>
          <a:p>
            <a:endParaRPr lang="es-MX"/>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EAB192A-45F9-4EB5-8AB7-32D501F8E524}" type="slidenum">
              <a:rPr lang="es-MX" smtClean="0"/>
              <a:t>‹Nº›</a:t>
            </a:fld>
            <a:endParaRPr lang="es-MX"/>
          </a:p>
        </p:txBody>
      </p:sp>
    </p:spTree>
    <p:extLst>
      <p:ext uri="{BB962C8B-B14F-4D97-AF65-F5344CB8AC3E}">
        <p14:creationId xmlns:p14="http://schemas.microsoft.com/office/powerpoint/2010/main" val="4109842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53B449F-1E63-4CF4-B61C-5F832B77F81A}" type="datetimeFigureOut">
              <a:rPr lang="es-MX" smtClean="0"/>
              <a:t>30/01/2019</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EAB192A-45F9-4EB5-8AB7-32D501F8E524}" type="slidenum">
              <a:rPr lang="es-MX" smtClean="0"/>
              <a:t>‹Nº›</a:t>
            </a:fld>
            <a:endParaRPr lang="es-MX"/>
          </a:p>
        </p:txBody>
      </p:sp>
    </p:spTree>
    <p:extLst>
      <p:ext uri="{BB962C8B-B14F-4D97-AF65-F5344CB8AC3E}">
        <p14:creationId xmlns:p14="http://schemas.microsoft.com/office/powerpoint/2010/main" val="242710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53B449F-1E63-4CF4-B61C-5F832B77F81A}" type="datetimeFigureOut">
              <a:rPr lang="es-MX" smtClean="0"/>
              <a:t>30/01/2019</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AB192A-45F9-4EB5-8AB7-32D501F8E524}" type="slidenum">
              <a:rPr lang="es-MX" smtClean="0"/>
              <a:t>‹Nº›</a:t>
            </a:fld>
            <a:endParaRPr lang="es-MX"/>
          </a:p>
        </p:txBody>
      </p:sp>
    </p:spTree>
    <p:extLst>
      <p:ext uri="{BB962C8B-B14F-4D97-AF65-F5344CB8AC3E}">
        <p14:creationId xmlns:p14="http://schemas.microsoft.com/office/powerpoint/2010/main" val="1985075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53B449F-1E63-4CF4-B61C-5F832B77F81A}" type="datetimeFigureOut">
              <a:rPr lang="es-MX" smtClean="0"/>
              <a:t>30/01/2019</a:t>
            </a:fld>
            <a:endParaRPr lang="es-MX"/>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EAB192A-45F9-4EB5-8AB7-32D501F8E524}" type="slidenum">
              <a:rPr lang="es-MX" smtClean="0"/>
              <a:t>‹Nº›</a:t>
            </a:fld>
            <a:endParaRPr lang="es-MX"/>
          </a:p>
        </p:txBody>
      </p:sp>
    </p:spTree>
    <p:extLst>
      <p:ext uri="{BB962C8B-B14F-4D97-AF65-F5344CB8AC3E}">
        <p14:creationId xmlns:p14="http://schemas.microsoft.com/office/powerpoint/2010/main" val="191708628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tmp"/><Relationship Id="rId7" Type="http://schemas.openxmlformats.org/officeDocument/2006/relationships/image" Target="../media/image23.tmp"/><Relationship Id="rId2" Type="http://schemas.openxmlformats.org/officeDocument/2006/relationships/image" Target="../media/image18.tmp"/><Relationship Id="rId1" Type="http://schemas.openxmlformats.org/officeDocument/2006/relationships/slideLayout" Target="../slideLayouts/slideLayout2.xml"/><Relationship Id="rId6" Type="http://schemas.openxmlformats.org/officeDocument/2006/relationships/image" Target="../media/image22.tmp"/><Relationship Id="rId5" Type="http://schemas.openxmlformats.org/officeDocument/2006/relationships/image" Target="../media/image21.tmp"/><Relationship Id="rId4" Type="http://schemas.openxmlformats.org/officeDocument/2006/relationships/image" Target="../media/image20.tmp"/></Relationships>
</file>

<file path=ppt/slides/_rels/slide11.xml.rels><?xml version="1.0" encoding="UTF-8" standalone="yes"?>
<Relationships xmlns="http://schemas.openxmlformats.org/package/2006/relationships"><Relationship Id="rId8" Type="http://schemas.openxmlformats.org/officeDocument/2006/relationships/image" Target="../media/image29.tmp"/><Relationship Id="rId3" Type="http://schemas.openxmlformats.org/officeDocument/2006/relationships/image" Target="../media/image25.png"/><Relationship Id="rId7" Type="http://schemas.openxmlformats.org/officeDocument/2006/relationships/image" Target="../media/image28.tmp"/><Relationship Id="rId2" Type="http://schemas.openxmlformats.org/officeDocument/2006/relationships/image" Target="../media/image24.png"/><Relationship Id="rId1" Type="http://schemas.openxmlformats.org/officeDocument/2006/relationships/slideLayout" Target="../slideLayouts/slideLayout2.xml"/><Relationship Id="rId6" Type="http://schemas.microsoft.com/office/2007/relationships/hdphoto" Target="../media/hdphoto5.wdp"/><Relationship Id="rId11" Type="http://schemas.openxmlformats.org/officeDocument/2006/relationships/image" Target="../media/image32.png"/><Relationship Id="rId5" Type="http://schemas.openxmlformats.org/officeDocument/2006/relationships/image" Target="../media/image27.png"/><Relationship Id="rId10" Type="http://schemas.openxmlformats.org/officeDocument/2006/relationships/image" Target="../media/image31.tmp"/><Relationship Id="rId4" Type="http://schemas.openxmlformats.org/officeDocument/2006/relationships/image" Target="../media/image26.png"/><Relationship Id="rId9" Type="http://schemas.openxmlformats.org/officeDocument/2006/relationships/image" Target="../media/image30.tmp"/></Relationships>
</file>

<file path=ppt/slides/_rels/slide12.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image" Target="../media/image33.png"/><Relationship Id="rId1" Type="http://schemas.openxmlformats.org/officeDocument/2006/relationships/slideLayout" Target="../slideLayouts/slideLayout8.xml"/><Relationship Id="rId6" Type="http://schemas.openxmlformats.org/officeDocument/2006/relationships/image" Target="../media/image35.tmp"/><Relationship Id="rId5" Type="http://schemas.openxmlformats.org/officeDocument/2006/relationships/image" Target="../media/image34.tmp"/><Relationship Id="rId4" Type="http://schemas.openxmlformats.org/officeDocument/2006/relationships/image" Target="../media/image33.tmp"/></Relationships>
</file>

<file path=ppt/slides/_rels/slide13.xml.rels><?xml version="1.0" encoding="UTF-8" standalone="yes"?>
<Relationships xmlns="http://schemas.openxmlformats.org/package/2006/relationships"><Relationship Id="rId8" Type="http://schemas.openxmlformats.org/officeDocument/2006/relationships/image" Target="../media/image39.tmp"/><Relationship Id="rId3" Type="http://schemas.openxmlformats.org/officeDocument/2006/relationships/image" Target="../media/image36.tmp"/><Relationship Id="rId7" Type="http://schemas.openxmlformats.org/officeDocument/2006/relationships/image" Target="../media/image38.tmp"/><Relationship Id="rId2" Type="http://schemas.openxmlformats.org/officeDocument/2006/relationships/image" Target="../media/image38.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37.png"/><Relationship Id="rId4" Type="http://schemas.openxmlformats.org/officeDocument/2006/relationships/image" Target="../media/image40.png"/><Relationship Id="rId9" Type="http://schemas.openxmlformats.org/officeDocument/2006/relationships/image" Target="../media/image40.tmp"/></Relationships>
</file>

<file path=ppt/slides/_rels/slide14.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4.tmp"/><Relationship Id="rId5" Type="http://schemas.microsoft.com/office/2007/relationships/hdphoto" Target="../media/hdphoto7.wdp"/><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microsoft.com/office/2007/relationships/hdphoto" Target="../media/hdphoto9.wdp"/><Relationship Id="rId3" Type="http://schemas.microsoft.com/office/2007/relationships/hdphoto" Target="../media/hdphoto8.wdp"/><Relationship Id="rId7"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png"/><Relationship Id="rId10" Type="http://schemas.openxmlformats.org/officeDocument/2006/relationships/image" Target="../media/image110.png"/><Relationship Id="rId4" Type="http://schemas.openxmlformats.org/officeDocument/2006/relationships/image" Target="../media/image50.png"/><Relationship Id="rId9" Type="http://schemas.openxmlformats.org/officeDocument/2006/relationships/image" Target="../media/image52.png"/></Relationships>
</file>

<file path=ppt/slides/_rels/slide16.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48.png"/><Relationship Id="rId7" Type="http://schemas.openxmlformats.org/officeDocument/2006/relationships/image" Target="../media/image53.pn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 Id="rId9" Type="http://schemas.openxmlformats.org/officeDocument/2006/relationships/image" Target="../media/image54.tmp"/></Relationships>
</file>

<file path=ppt/slides/_rels/slide1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56.tmp"/><Relationship Id="rId7" Type="http://schemas.openxmlformats.org/officeDocument/2006/relationships/image" Target="../media/image60.tmp"/><Relationship Id="rId2" Type="http://schemas.openxmlformats.org/officeDocument/2006/relationships/image" Target="../media/image55.tmp"/><Relationship Id="rId1" Type="http://schemas.openxmlformats.org/officeDocument/2006/relationships/slideLayout" Target="../slideLayouts/slideLayout2.xml"/><Relationship Id="rId6" Type="http://schemas.openxmlformats.org/officeDocument/2006/relationships/image" Target="../media/image59.tmp"/><Relationship Id="rId5" Type="http://schemas.openxmlformats.org/officeDocument/2006/relationships/image" Target="../media/image58.tmp"/><Relationship Id="rId10" Type="http://schemas.openxmlformats.org/officeDocument/2006/relationships/image" Target="../media/image68.png"/><Relationship Id="rId4" Type="http://schemas.openxmlformats.org/officeDocument/2006/relationships/image" Target="../media/image57.tmp"/><Relationship Id="rId9" Type="http://schemas.openxmlformats.org/officeDocument/2006/relationships/image" Target="../media/image67.png"/></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3.png"/></Relationships>
</file>

<file path=ppt/slides/_rels/slide19.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image" Target="../media/image73.png"/><Relationship Id="rId4" Type="http://schemas.openxmlformats.org/officeDocument/2006/relationships/image" Target="../media/image220.png"/></Relationships>
</file>

<file path=ppt/slides/_rels/slide2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7.tmp"/><Relationship Id="rId2" Type="http://schemas.openxmlformats.org/officeDocument/2006/relationships/image" Target="../media/image66.tmp"/><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2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24.xml.rels><?xml version="1.0" encoding="UTF-8" standalone="yes"?>
<Relationships xmlns="http://schemas.openxmlformats.org/package/2006/relationships"><Relationship Id="rId3" Type="http://schemas.openxmlformats.org/officeDocument/2006/relationships/image" Target="../media/image66.tmp"/><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2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78.jpeg"/><Relationship Id="rId7" Type="http://schemas.openxmlformats.org/officeDocument/2006/relationships/image" Target="../media/image82.jpeg"/><Relationship Id="rId2" Type="http://schemas.openxmlformats.org/officeDocument/2006/relationships/image" Target="../media/image77.jpeg"/><Relationship Id="rId1" Type="http://schemas.openxmlformats.org/officeDocument/2006/relationships/slideLayout" Target="../slideLayouts/slideLayout2.xml"/><Relationship Id="rId6" Type="http://schemas.openxmlformats.org/officeDocument/2006/relationships/image" Target="../media/image81.jpeg"/><Relationship Id="rId11" Type="http://schemas.openxmlformats.org/officeDocument/2006/relationships/image" Target="../media/image86.jpeg"/><Relationship Id="rId5" Type="http://schemas.openxmlformats.org/officeDocument/2006/relationships/image" Target="../media/image80.jpeg"/><Relationship Id="rId10" Type="http://schemas.openxmlformats.org/officeDocument/2006/relationships/image" Target="../media/image85.jpeg"/><Relationship Id="rId4" Type="http://schemas.openxmlformats.org/officeDocument/2006/relationships/image" Target="../media/image79.jpeg"/><Relationship Id="rId9" Type="http://schemas.openxmlformats.org/officeDocument/2006/relationships/image" Target="../media/image84.jpeg"/></Relationships>
</file>

<file path=ppt/slides/_rels/slide27.xml.rels><?xml version="1.0" encoding="UTF-8" standalone="yes"?>
<Relationships xmlns="http://schemas.openxmlformats.org/package/2006/relationships"><Relationship Id="rId3" Type="http://schemas.openxmlformats.org/officeDocument/2006/relationships/image" Target="../media/image88.jpeg"/><Relationship Id="rId7" Type="http://schemas.openxmlformats.org/officeDocument/2006/relationships/image" Target="../media/image92.png"/><Relationship Id="rId2" Type="http://schemas.openxmlformats.org/officeDocument/2006/relationships/image" Target="../media/image87.jpeg"/><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jpeg"/></Relationships>
</file>

<file path=ppt/slides/_rels/slide2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tmp"/><Relationship Id="rId4" Type="http://schemas.openxmlformats.org/officeDocument/2006/relationships/image" Target="../media/image6.tmp"/></Relationships>
</file>

<file path=ppt/slides/_rels/slide9.xml.rels><?xml version="1.0" encoding="UTF-8" standalone="yes"?>
<Relationships xmlns="http://schemas.openxmlformats.org/package/2006/relationships"><Relationship Id="rId8" Type="http://schemas.openxmlformats.org/officeDocument/2006/relationships/image" Target="../media/image14.tmp"/><Relationship Id="rId3" Type="http://schemas.microsoft.com/office/2007/relationships/hdphoto" Target="../media/hdphoto3.wdp"/><Relationship Id="rId7" Type="http://schemas.openxmlformats.org/officeDocument/2006/relationships/image" Target="../media/image13.tm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tmp"/><Relationship Id="rId11" Type="http://schemas.openxmlformats.org/officeDocument/2006/relationships/image" Target="../media/image17.tmp"/><Relationship Id="rId5" Type="http://schemas.microsoft.com/office/2007/relationships/hdphoto" Target="../media/hdphoto4.wdp"/><Relationship Id="rId10" Type="http://schemas.openxmlformats.org/officeDocument/2006/relationships/image" Target="../media/image16.tmp"/><Relationship Id="rId4" Type="http://schemas.openxmlformats.org/officeDocument/2006/relationships/image" Target="../media/image11.png"/><Relationship Id="rId9" Type="http://schemas.openxmlformats.org/officeDocument/2006/relationships/image" Target="../media/image15.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FED709-F6F9-4A7C-B5BC-1BFF91CCB97D}"/>
              </a:ext>
            </a:extLst>
          </p:cNvPr>
          <p:cNvSpPr>
            <a:spLocks noGrp="1"/>
          </p:cNvSpPr>
          <p:nvPr>
            <p:ph type="ctrTitle"/>
          </p:nvPr>
        </p:nvSpPr>
        <p:spPr>
          <a:xfrm>
            <a:off x="1725705" y="1661372"/>
            <a:ext cx="9144000" cy="1243281"/>
          </a:xfrm>
        </p:spPr>
        <p:txBody>
          <a:bodyPr>
            <a:noAutofit/>
          </a:bodyPr>
          <a:lstStyle/>
          <a:p>
            <a:pPr algn="ctr"/>
            <a:r>
              <a:rPr lang="es-MX" sz="2400" dirty="0"/>
              <a:t>Departamento de Ciencias de la Energía y Mecánica</a:t>
            </a:r>
            <a:br>
              <a:rPr lang="es-MX" sz="2400" dirty="0"/>
            </a:br>
            <a:br>
              <a:rPr lang="es-MX" sz="2400" dirty="0"/>
            </a:br>
            <a:r>
              <a:rPr lang="es-MX" sz="2400" dirty="0"/>
              <a:t>INGENIERÍA MECATRÓNICA</a:t>
            </a:r>
          </a:p>
        </p:txBody>
      </p:sp>
      <p:sp>
        <p:nvSpPr>
          <p:cNvPr id="3" name="Subtítulo 2">
            <a:extLst>
              <a:ext uri="{FF2B5EF4-FFF2-40B4-BE49-F238E27FC236}">
                <a16:creationId xmlns:a16="http://schemas.microsoft.com/office/drawing/2014/main" id="{7F8E9B75-04C7-4C91-BF71-C3F5CC0100D3}"/>
              </a:ext>
            </a:extLst>
          </p:cNvPr>
          <p:cNvSpPr>
            <a:spLocks noGrp="1"/>
          </p:cNvSpPr>
          <p:nvPr>
            <p:ph type="subTitle" idx="1"/>
          </p:nvPr>
        </p:nvSpPr>
        <p:spPr>
          <a:xfrm>
            <a:off x="2163483" y="3103808"/>
            <a:ext cx="9144000" cy="3477296"/>
          </a:xfrm>
        </p:spPr>
        <p:txBody>
          <a:bodyPr>
            <a:normAutofit fontScale="62500" lnSpcReduction="20000"/>
          </a:bodyPr>
          <a:lstStyle/>
          <a:p>
            <a:pPr algn="ctr"/>
            <a:r>
              <a:rPr lang="es-EC" sz="3200" b="1" dirty="0"/>
              <a:t>DISEÑO E IMPLEMENTACIÓN DE ESTACIONES DE TRABAJO EN UNA BANDA TRANSPORTADORA PARA APLICACIONES DE AUTOMATIZACIÓN INDUSTRIAL</a:t>
            </a:r>
          </a:p>
          <a:p>
            <a:endParaRPr lang="es-EC" b="1" dirty="0"/>
          </a:p>
          <a:p>
            <a:pPr algn="ctr"/>
            <a:r>
              <a:rPr lang="es-EC" b="1" dirty="0"/>
              <a:t>Autores: </a:t>
            </a:r>
          </a:p>
          <a:p>
            <a:pPr algn="ctr"/>
            <a:r>
              <a:rPr lang="es-EC" dirty="0"/>
              <a:t>María Belén Arteaga Soto</a:t>
            </a:r>
          </a:p>
          <a:p>
            <a:pPr algn="ctr"/>
            <a:r>
              <a:rPr lang="es-EC" dirty="0"/>
              <a:t>Andrés Javier </a:t>
            </a:r>
            <a:r>
              <a:rPr lang="es-EC" dirty="0" err="1"/>
              <a:t>Nenger</a:t>
            </a:r>
            <a:r>
              <a:rPr lang="es-EC" dirty="0"/>
              <a:t> Arboleda</a:t>
            </a:r>
          </a:p>
          <a:p>
            <a:pPr algn="ctr"/>
            <a:endParaRPr lang="es-EC" b="1" dirty="0"/>
          </a:p>
          <a:p>
            <a:pPr algn="ctr"/>
            <a:r>
              <a:rPr lang="es-EC" b="1" dirty="0"/>
              <a:t>Director del proyecto:</a:t>
            </a:r>
          </a:p>
          <a:p>
            <a:pPr algn="ctr"/>
            <a:r>
              <a:rPr lang="es-EC" dirty="0"/>
              <a:t>Ing. Alexander Ibarra, </a:t>
            </a:r>
            <a:r>
              <a:rPr lang="es-EC" dirty="0" err="1"/>
              <a:t>MGs</a:t>
            </a:r>
            <a:r>
              <a:rPr lang="es-EC" dirty="0"/>
              <a:t>.</a:t>
            </a:r>
          </a:p>
          <a:p>
            <a:pPr algn="ctr"/>
            <a:endParaRPr lang="es-EC" dirty="0"/>
          </a:p>
          <a:p>
            <a:pPr algn="ctr"/>
            <a:r>
              <a:rPr lang="es-EC" b="1" dirty="0"/>
              <a:t>SANGOLQUÍ – ECUADOR</a:t>
            </a:r>
          </a:p>
          <a:p>
            <a:pPr algn="ctr"/>
            <a:r>
              <a:rPr lang="es-MX" b="1" dirty="0"/>
              <a:t>2019</a:t>
            </a:r>
          </a:p>
        </p:txBody>
      </p:sp>
      <p:pic>
        <p:nvPicPr>
          <p:cNvPr id="2050" name="Picture 2" descr="Resultado de imagen para ESPE LOGO PNG">
            <a:extLst>
              <a:ext uri="{FF2B5EF4-FFF2-40B4-BE49-F238E27FC236}">
                <a16:creationId xmlns:a16="http://schemas.microsoft.com/office/drawing/2014/main" id="{082C93F5-FADE-4357-B769-329FE28D9D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8403" y="395417"/>
            <a:ext cx="4143375"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381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304800"/>
            <a:ext cx="10515600" cy="5872163"/>
          </a:xfrm>
        </p:spPr>
        <p:txBody>
          <a:bodyPr/>
          <a:lstStyle/>
          <a:p>
            <a:r>
              <a:rPr lang="es-EC" dirty="0"/>
              <a:t>Segundo eje, plano “Y”</a:t>
            </a:r>
          </a:p>
          <a:p>
            <a:endParaRPr lang="es-EC" dirty="0"/>
          </a:p>
          <a:p>
            <a:endParaRPr lang="es-EC" dirty="0"/>
          </a:p>
          <a:p>
            <a:endParaRPr lang="es-EC" dirty="0"/>
          </a:p>
          <a:p>
            <a:endParaRPr lang="es-EC" dirty="0"/>
          </a:p>
          <a:p>
            <a:endParaRPr lang="es-EC" dirty="0"/>
          </a:p>
          <a:p>
            <a:endParaRPr lang="es-EC" dirty="0"/>
          </a:p>
          <a:p>
            <a:r>
              <a:rPr lang="es-EC" dirty="0"/>
              <a:t>Segundo eje, plano “X”</a:t>
            </a:r>
          </a:p>
          <a:p>
            <a:endParaRPr lang="es-EC" dirty="0"/>
          </a:p>
        </p:txBody>
      </p:sp>
      <p:pic>
        <p:nvPicPr>
          <p:cNvPr id="11" name="Imagen 10"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600" y="805430"/>
            <a:ext cx="6265690" cy="1292401"/>
          </a:xfrm>
          <a:prstGeom prst="rect">
            <a:avLst/>
          </a:prstGeom>
        </p:spPr>
      </p:pic>
      <p:pic>
        <p:nvPicPr>
          <p:cNvPr id="13" name="Imagen 12"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00" y="2344203"/>
            <a:ext cx="6265690" cy="1441029"/>
          </a:xfrm>
          <a:prstGeom prst="rect">
            <a:avLst/>
          </a:prstGeom>
        </p:spPr>
      </p:pic>
      <p:pic>
        <p:nvPicPr>
          <p:cNvPr id="14" name="Imagen 13"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4227" y="2377427"/>
            <a:ext cx="3499564" cy="1407805"/>
          </a:xfrm>
          <a:prstGeom prst="rect">
            <a:avLst/>
          </a:prstGeom>
        </p:spPr>
      </p:pic>
      <p:pic>
        <p:nvPicPr>
          <p:cNvPr id="15" name="Imagen 14"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123" y="4617683"/>
            <a:ext cx="6750104" cy="1240176"/>
          </a:xfrm>
          <a:prstGeom prst="rect">
            <a:avLst/>
          </a:prstGeom>
        </p:spPr>
      </p:pic>
      <p:pic>
        <p:nvPicPr>
          <p:cNvPr id="16" name="Imagen 15" descr="Recorte de pantall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8304" y="4689223"/>
            <a:ext cx="3255487" cy="1168636"/>
          </a:xfrm>
          <a:prstGeom prst="rect">
            <a:avLst/>
          </a:prstGeom>
        </p:spPr>
      </p:pic>
      <p:pic>
        <p:nvPicPr>
          <p:cNvPr id="2" name="Imagen 1" descr="Recorte de pantall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4227" y="812402"/>
            <a:ext cx="3553321" cy="1057423"/>
          </a:xfrm>
          <a:prstGeom prst="rect">
            <a:avLst/>
          </a:prstGeom>
        </p:spPr>
      </p:pic>
      <p:sp>
        <p:nvSpPr>
          <p:cNvPr id="4" name="Elipse 3"/>
          <p:cNvSpPr/>
          <p:nvPr/>
        </p:nvSpPr>
        <p:spPr>
          <a:xfrm>
            <a:off x="2670629" y="3197338"/>
            <a:ext cx="667657" cy="3876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995625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Marcador de contenido 4"/>
              <p:cNvSpPr>
                <a:spLocks noGrp="1"/>
              </p:cNvSpPr>
              <p:nvPr>
                <p:ph idx="1"/>
              </p:nvPr>
            </p:nvSpPr>
            <p:spPr>
              <a:xfrm>
                <a:off x="838200" y="362857"/>
                <a:ext cx="10515600" cy="6115215"/>
              </a:xfrm>
            </p:spPr>
            <p:txBody>
              <a:bodyPr>
                <a:normAutofit/>
              </a:bodyPr>
              <a:lstStyle/>
              <a:p>
                <a:pPr marL="0" indent="0">
                  <a:buNone/>
                </a:pPr>
                <a:r>
                  <a:rPr lang="es-EC" dirty="0"/>
                  <a:t>     Analizando en los momentos críticos de cada plano se obtiene </a:t>
                </a:r>
                <a:endParaRPr lang="es-EC" b="1" dirty="0"/>
              </a:p>
              <a:p>
                <a:r>
                  <a:rPr lang="es-EC" sz="1800" dirty="0"/>
                  <a:t>  	   Eje 1						                      </a:t>
                </a:r>
                <a14:m>
                  <m:oMath xmlns:m="http://schemas.openxmlformats.org/officeDocument/2006/math">
                    <m:r>
                      <a:rPr lang="es-EC" sz="2000" b="1" i="1" smtClean="0">
                        <a:latin typeface="Cambria Math" panose="02040503050406030204" pitchFamily="18" charset="0"/>
                        <a:ea typeface="Cambria Math" panose="02040503050406030204" pitchFamily="18" charset="0"/>
                      </a:rPr>
                      <m:t>∙</m:t>
                    </m:r>
                  </m:oMath>
                </a14:m>
                <a:r>
                  <a:rPr lang="es-EC" sz="1800" dirty="0"/>
                  <a:t> Eje 2</a:t>
                </a:r>
              </a:p>
              <a:p>
                <a:pPr marL="0" indent="0">
                  <a:buNone/>
                </a:pPr>
                <a:r>
                  <a:rPr lang="es-EC" sz="1800" dirty="0"/>
                  <a:t>    Y) 1,40 </a:t>
                </a:r>
                <a:r>
                  <a:rPr lang="es-EC" sz="1800" dirty="0" err="1"/>
                  <a:t>kNm</a:t>
                </a:r>
                <a:r>
                  <a:rPr lang="es-EC" sz="1800" dirty="0"/>
                  <a:t>   X) 0,85 </a:t>
                </a:r>
                <a:r>
                  <a:rPr lang="es-EC" sz="1800" dirty="0" err="1"/>
                  <a:t>kNm</a:t>
                </a:r>
                <a:r>
                  <a:rPr lang="es-EC" b="1" dirty="0"/>
                  <a:t>			  	</a:t>
                </a:r>
                <a:r>
                  <a:rPr lang="es-EC" sz="1800" dirty="0"/>
                  <a:t>Y) -0,8 </a:t>
                </a:r>
                <a:r>
                  <a:rPr lang="es-EC" sz="1800" dirty="0" err="1"/>
                  <a:t>kNm</a:t>
                </a:r>
                <a:r>
                  <a:rPr lang="es-EC" sz="1800" dirty="0"/>
                  <a:t>   X) 0,5 </a:t>
                </a:r>
                <a:r>
                  <a:rPr lang="es-EC" sz="1800" dirty="0" err="1"/>
                  <a:t>kNm</a:t>
                </a:r>
                <a:endParaRPr lang="es-EC" sz="1800" dirty="0"/>
              </a:p>
              <a:p>
                <a:endParaRPr lang="es-EC" dirty="0"/>
              </a:p>
              <a:p>
                <a:endParaRPr lang="es-EC" dirty="0"/>
              </a:p>
              <a:p>
                <a:endParaRPr lang="es-EC" dirty="0"/>
              </a:p>
              <a:p>
                <a:r>
                  <a:rPr lang="es-EC" dirty="0"/>
                  <a:t>Caracterización de esfuerzos para el acero AISI 1018</a:t>
                </a:r>
              </a:p>
              <a:p>
                <a14:m>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𝑆</m:t>
                        </m:r>
                      </m:e>
                      <m:sub>
                        <m:r>
                          <a:rPr lang="es-EC" i="1">
                            <a:latin typeface="Cambria Math" panose="02040503050406030204" pitchFamily="18" charset="0"/>
                          </a:rPr>
                          <m:t>𝑢𝑡</m:t>
                        </m:r>
                      </m:sub>
                    </m:sSub>
                    <m:r>
                      <a:rPr lang="es-EC" i="1">
                        <a:latin typeface="Cambria Math" panose="02040503050406030204" pitchFamily="18" charset="0"/>
                      </a:rPr>
                      <m:t>=440 </m:t>
                    </m:r>
                    <m:r>
                      <a:rPr lang="es-EC" i="1">
                        <a:latin typeface="Cambria Math" panose="02040503050406030204" pitchFamily="18" charset="0"/>
                      </a:rPr>
                      <m:t>𝑀𝑃𝑎</m:t>
                    </m:r>
                    <m:r>
                      <a:rPr lang="es-EC" b="0" i="1" smtClean="0">
                        <a:latin typeface="Cambria Math" panose="02040503050406030204" pitchFamily="18" charset="0"/>
                      </a:rPr>
                      <m:t>                  </m:t>
                    </m:r>
                    <m:sSub>
                      <m:sSubPr>
                        <m:ctrlPr>
                          <a:rPr lang="es-EC" i="1">
                            <a:latin typeface="Cambria Math" panose="02040503050406030204" pitchFamily="18" charset="0"/>
                          </a:rPr>
                        </m:ctrlPr>
                      </m:sSubPr>
                      <m:e>
                        <m:r>
                          <a:rPr lang="es-EC" i="1">
                            <a:latin typeface="Cambria Math" panose="02040503050406030204" pitchFamily="18" charset="0"/>
                          </a:rPr>
                          <m:t>𝑆</m:t>
                        </m:r>
                      </m:e>
                      <m:sub>
                        <m:r>
                          <a:rPr lang="es-EC" i="1">
                            <a:latin typeface="Cambria Math" panose="02040503050406030204" pitchFamily="18" charset="0"/>
                          </a:rPr>
                          <m:t>𝑦</m:t>
                        </m:r>
                      </m:sub>
                    </m:sSub>
                    <m:r>
                      <a:rPr lang="es-EC" i="1">
                        <a:latin typeface="Cambria Math" panose="02040503050406030204" pitchFamily="18" charset="0"/>
                      </a:rPr>
                      <m:t>=370 </m:t>
                    </m:r>
                    <m:r>
                      <a:rPr lang="es-EC" i="1">
                        <a:latin typeface="Cambria Math" panose="02040503050406030204" pitchFamily="18" charset="0"/>
                      </a:rPr>
                      <m:t>𝑀𝑃𝑎</m:t>
                    </m:r>
                  </m:oMath>
                </a14:m>
                <a:endParaRPr lang="es-EC" dirty="0"/>
              </a:p>
              <a:p>
                <a:pPr marL="0" indent="0">
                  <a:buNone/>
                </a:pPr>
                <a:endParaRPr lang="es-EC" i="1" dirty="0"/>
              </a:p>
              <a:p>
                <a:pPr marL="0" indent="0">
                  <a:buNone/>
                </a:pPr>
                <a:r>
                  <a:rPr lang="es-EC" b="1" dirty="0"/>
                  <a:t>Factores de reducción de la resistencia:</a:t>
                </a:r>
              </a:p>
              <a:p>
                <a:pPr marL="0" indent="0">
                  <a:buNone/>
                </a:pPr>
                <a:endParaRPr lang="es-MX" dirty="0"/>
              </a:p>
              <a:p>
                <a:pPr marL="0" indent="0">
                  <a:buNone/>
                </a:pPr>
                <a:endParaRPr lang="es-EC" dirty="0"/>
              </a:p>
            </p:txBody>
          </p:sp>
        </mc:Choice>
        <mc:Fallback xmlns="">
          <p:sp>
            <p:nvSpPr>
              <p:cNvPr id="5" name="Marcador de contenido 4"/>
              <p:cNvSpPr>
                <a:spLocks noGrp="1" noRot="1" noChangeAspect="1" noMove="1" noResize="1" noEditPoints="1" noAdjustHandles="1" noChangeArrowheads="1" noChangeShapeType="1" noTextEdit="1"/>
              </p:cNvSpPr>
              <p:nvPr>
                <p:ph idx="1"/>
              </p:nvPr>
            </p:nvSpPr>
            <p:spPr>
              <a:xfrm>
                <a:off x="838200" y="362857"/>
                <a:ext cx="10515600" cy="6115215"/>
              </a:xfrm>
              <a:blipFill rotWithShape="0">
                <a:blip r:embed="rId2"/>
                <a:stretch>
                  <a:fillRect l="-522" t="-59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1355226" y="1663931"/>
                <a:ext cx="2599740" cy="9816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s-EC" i="1" smtClean="0">
                          <a:solidFill>
                            <a:schemeClr val="tx1"/>
                          </a:solidFill>
                          <a:latin typeface="Cambria Math" panose="02040503050406030204" pitchFamily="18" charset="0"/>
                        </a:rPr>
                        <m:t>𝑀𝑎</m:t>
                      </m:r>
                      <m:r>
                        <a:rPr lang="es-EC" i="1" smtClean="0">
                          <a:solidFill>
                            <a:schemeClr val="tx1"/>
                          </a:solidFill>
                          <a:latin typeface="Cambria Math" panose="02040503050406030204" pitchFamily="18" charset="0"/>
                        </a:rPr>
                        <m:t>=</m:t>
                      </m:r>
                      <m:rad>
                        <m:radPr>
                          <m:degHide m:val="on"/>
                          <m:ctrlPr>
                            <a:rPr lang="es-EC" i="1">
                              <a:solidFill>
                                <a:schemeClr val="tx1"/>
                              </a:solidFill>
                              <a:latin typeface="Cambria Math" panose="02040503050406030204" pitchFamily="18" charset="0"/>
                            </a:rPr>
                          </m:ctrlPr>
                        </m:radPr>
                        <m:deg/>
                        <m:e>
                          <m:sSup>
                            <m:sSupPr>
                              <m:ctrlPr>
                                <a:rPr lang="es-EC" i="1">
                                  <a:solidFill>
                                    <a:schemeClr val="tx1"/>
                                  </a:solidFill>
                                  <a:latin typeface="Cambria Math" panose="02040503050406030204" pitchFamily="18" charset="0"/>
                                </a:rPr>
                              </m:ctrlPr>
                            </m:sSupPr>
                            <m:e>
                              <m:d>
                                <m:dPr>
                                  <m:ctrlPr>
                                    <a:rPr lang="es-EC" i="1">
                                      <a:solidFill>
                                        <a:schemeClr val="tx1"/>
                                      </a:solidFill>
                                      <a:latin typeface="Cambria Math" panose="02040503050406030204" pitchFamily="18" charset="0"/>
                                    </a:rPr>
                                  </m:ctrlPr>
                                </m:dPr>
                                <m:e>
                                  <m:r>
                                    <a:rPr lang="es-EC" i="1">
                                      <a:solidFill>
                                        <a:schemeClr val="tx1"/>
                                      </a:solidFill>
                                      <a:latin typeface="Cambria Math" panose="02040503050406030204" pitchFamily="18" charset="0"/>
                                    </a:rPr>
                                    <m:t>0,85</m:t>
                                  </m:r>
                                </m:e>
                              </m:d>
                            </m:e>
                            <m:sup>
                              <m:r>
                                <a:rPr lang="es-EC" i="1">
                                  <a:solidFill>
                                    <a:schemeClr val="tx1"/>
                                  </a:solidFill>
                                  <a:latin typeface="Cambria Math" panose="02040503050406030204" pitchFamily="18" charset="0"/>
                                </a:rPr>
                                <m:t>2</m:t>
                              </m:r>
                            </m:sup>
                          </m:sSup>
                          <m:r>
                            <a:rPr lang="es-EC" i="1">
                              <a:solidFill>
                                <a:schemeClr val="tx1"/>
                              </a:solidFill>
                              <a:latin typeface="Cambria Math" panose="02040503050406030204" pitchFamily="18" charset="0"/>
                            </a:rPr>
                            <m:t>+</m:t>
                          </m:r>
                          <m:sSup>
                            <m:sSupPr>
                              <m:ctrlPr>
                                <a:rPr lang="es-EC" i="1">
                                  <a:solidFill>
                                    <a:schemeClr val="tx1"/>
                                  </a:solidFill>
                                  <a:latin typeface="Cambria Math" panose="02040503050406030204" pitchFamily="18" charset="0"/>
                                </a:rPr>
                              </m:ctrlPr>
                            </m:sSupPr>
                            <m:e>
                              <m:r>
                                <a:rPr lang="es-EC" i="1">
                                  <a:solidFill>
                                    <a:schemeClr val="tx1"/>
                                  </a:solidFill>
                                  <a:latin typeface="Cambria Math" panose="02040503050406030204" pitchFamily="18" charset="0"/>
                                </a:rPr>
                                <m:t>(1,4)</m:t>
                              </m:r>
                            </m:e>
                            <m:sup>
                              <m:r>
                                <a:rPr lang="es-EC" i="1">
                                  <a:solidFill>
                                    <a:schemeClr val="tx1"/>
                                  </a:solidFill>
                                  <a:latin typeface="Cambria Math" panose="02040503050406030204" pitchFamily="18" charset="0"/>
                                </a:rPr>
                                <m:t>2</m:t>
                              </m:r>
                            </m:sup>
                          </m:sSup>
                        </m:e>
                      </m:rad>
                    </m:oMath>
                  </m:oMathPara>
                </a14:m>
                <a:endParaRPr lang="es-EC" dirty="0">
                  <a:solidFill>
                    <a:schemeClr val="tx1"/>
                  </a:solidFill>
                </a:endParaRPr>
              </a:p>
              <a:p>
                <a:pPr/>
                <a14:m>
                  <m:oMathPara xmlns:m="http://schemas.openxmlformats.org/officeDocument/2006/math">
                    <m:oMathParaPr>
                      <m:jc m:val="centerGroup"/>
                    </m:oMathParaPr>
                    <m:oMath xmlns:m="http://schemas.openxmlformats.org/officeDocument/2006/math">
                      <m:sSub>
                        <m:sSubPr>
                          <m:ctrlPr>
                            <a:rPr lang="es-EC" i="1">
                              <a:solidFill>
                                <a:schemeClr val="tx1"/>
                              </a:solidFill>
                              <a:latin typeface="Cambria Math" panose="02040503050406030204" pitchFamily="18" charset="0"/>
                            </a:rPr>
                          </m:ctrlPr>
                        </m:sSubPr>
                        <m:e>
                          <m:r>
                            <a:rPr lang="es-EC" i="1">
                              <a:solidFill>
                                <a:schemeClr val="tx1"/>
                              </a:solidFill>
                              <a:latin typeface="Cambria Math" panose="02040503050406030204" pitchFamily="18" charset="0"/>
                            </a:rPr>
                            <m:t>𝑀</m:t>
                          </m:r>
                        </m:e>
                        <m:sub>
                          <m:r>
                            <a:rPr lang="es-EC" i="1">
                              <a:solidFill>
                                <a:schemeClr val="tx1"/>
                              </a:solidFill>
                              <a:latin typeface="Cambria Math" panose="02040503050406030204" pitchFamily="18" charset="0"/>
                            </a:rPr>
                            <m:t>𝑎</m:t>
                          </m:r>
                        </m:sub>
                      </m:sSub>
                      <m:r>
                        <a:rPr lang="es-EC" i="1">
                          <a:solidFill>
                            <a:schemeClr val="tx1"/>
                          </a:solidFill>
                          <a:latin typeface="Cambria Math" panose="02040503050406030204" pitchFamily="18" charset="0"/>
                        </a:rPr>
                        <m:t>=1,6</m:t>
                      </m:r>
                      <m:r>
                        <a:rPr lang="es-EC" b="0" i="1" smtClean="0">
                          <a:solidFill>
                            <a:schemeClr val="tx1"/>
                          </a:solidFill>
                          <a:latin typeface="Cambria Math" panose="02040503050406030204" pitchFamily="18" charset="0"/>
                        </a:rPr>
                        <m:t>8</m:t>
                      </m:r>
                      <m:r>
                        <a:rPr lang="es-EC" i="1">
                          <a:solidFill>
                            <a:schemeClr val="tx1"/>
                          </a:solidFill>
                          <a:latin typeface="Cambria Math" panose="02040503050406030204" pitchFamily="18" charset="0"/>
                        </a:rPr>
                        <m:t> </m:t>
                      </m:r>
                      <m:r>
                        <a:rPr lang="es-EC" i="1">
                          <a:solidFill>
                            <a:schemeClr val="tx1"/>
                          </a:solidFill>
                          <a:latin typeface="Cambria Math" panose="02040503050406030204" pitchFamily="18" charset="0"/>
                        </a:rPr>
                        <m:t>𝑘𝑁𝑚</m:t>
                      </m:r>
                    </m:oMath>
                  </m:oMathPara>
                </a14:m>
                <a:endParaRPr lang="es-EC" dirty="0">
                  <a:solidFill>
                    <a:schemeClr val="tx1"/>
                  </a:solidFill>
                </a:endParaRPr>
              </a:p>
              <a:p>
                <a:pPr/>
                <a14:m>
                  <m:oMathPara xmlns:m="http://schemas.openxmlformats.org/officeDocument/2006/math">
                    <m:oMathParaPr>
                      <m:jc m:val="centerGroup"/>
                    </m:oMathParaPr>
                    <m:oMath xmlns:m="http://schemas.openxmlformats.org/officeDocument/2006/math">
                      <m:sSub>
                        <m:sSubPr>
                          <m:ctrlPr>
                            <a:rPr lang="es-EC" i="1">
                              <a:solidFill>
                                <a:schemeClr val="tx1"/>
                              </a:solidFill>
                              <a:latin typeface="Cambria Math" panose="02040503050406030204" pitchFamily="18" charset="0"/>
                            </a:rPr>
                          </m:ctrlPr>
                        </m:sSubPr>
                        <m:e>
                          <m:r>
                            <a:rPr lang="es-EC" i="1">
                              <a:solidFill>
                                <a:schemeClr val="tx1"/>
                              </a:solidFill>
                              <a:latin typeface="Cambria Math" panose="02040503050406030204" pitchFamily="18" charset="0"/>
                            </a:rPr>
                            <m:t>𝑇</m:t>
                          </m:r>
                        </m:e>
                        <m:sub>
                          <m:r>
                            <a:rPr lang="es-EC" i="1">
                              <a:solidFill>
                                <a:schemeClr val="tx1"/>
                              </a:solidFill>
                              <a:latin typeface="Cambria Math" panose="02040503050406030204" pitchFamily="18" charset="0"/>
                            </a:rPr>
                            <m:t>𝑚</m:t>
                          </m:r>
                        </m:sub>
                      </m:sSub>
                      <m:r>
                        <a:rPr lang="es-EC" i="1">
                          <a:solidFill>
                            <a:schemeClr val="tx1"/>
                          </a:solidFill>
                          <a:latin typeface="Cambria Math" panose="02040503050406030204" pitchFamily="18" charset="0"/>
                        </a:rPr>
                        <m:t>=406,9 </m:t>
                      </m:r>
                      <m:r>
                        <a:rPr lang="es-EC" i="1">
                          <a:solidFill>
                            <a:schemeClr val="tx1"/>
                          </a:solidFill>
                          <a:latin typeface="Cambria Math" panose="02040503050406030204" pitchFamily="18" charset="0"/>
                        </a:rPr>
                        <m:t>𝑁𝑚</m:t>
                      </m:r>
                    </m:oMath>
                  </m:oMathPara>
                </a14:m>
                <a:endParaRPr lang="es-EC" dirty="0">
                  <a:solidFill>
                    <a:schemeClr val="tx1"/>
                  </a:solidFill>
                </a:endParaRPr>
              </a:p>
            </p:txBody>
          </p:sp>
        </mc:Choice>
        <mc:Fallback xmlns="">
          <p:sp>
            <p:nvSpPr>
              <p:cNvPr id="8" name="Rectángulo 7"/>
              <p:cNvSpPr>
                <a:spLocks noRot="1" noChangeAspect="1" noMove="1" noResize="1" noEditPoints="1" noAdjustHandles="1" noChangeArrowheads="1" noChangeShapeType="1" noTextEdit="1"/>
              </p:cNvSpPr>
              <p:nvPr/>
            </p:nvSpPr>
            <p:spPr>
              <a:xfrm>
                <a:off x="1355226" y="1663931"/>
                <a:ext cx="2599740" cy="981635"/>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5635275" y="1663931"/>
                <a:ext cx="2487706" cy="9816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s-EC" i="1" smtClean="0">
                          <a:solidFill>
                            <a:schemeClr val="tx1"/>
                          </a:solidFill>
                          <a:latin typeface="Cambria Math" panose="02040503050406030204" pitchFamily="18" charset="0"/>
                        </a:rPr>
                        <m:t>𝑀𝑎</m:t>
                      </m:r>
                      <m:r>
                        <a:rPr lang="es-EC" i="1" smtClean="0">
                          <a:solidFill>
                            <a:schemeClr val="tx1"/>
                          </a:solidFill>
                          <a:latin typeface="Cambria Math" panose="02040503050406030204" pitchFamily="18" charset="0"/>
                        </a:rPr>
                        <m:t>=</m:t>
                      </m:r>
                      <m:rad>
                        <m:radPr>
                          <m:degHide m:val="on"/>
                          <m:ctrlPr>
                            <a:rPr lang="es-EC" i="1">
                              <a:solidFill>
                                <a:schemeClr val="tx1"/>
                              </a:solidFill>
                              <a:latin typeface="Cambria Math" panose="02040503050406030204" pitchFamily="18" charset="0"/>
                            </a:rPr>
                          </m:ctrlPr>
                        </m:radPr>
                        <m:deg/>
                        <m:e>
                          <m:sSup>
                            <m:sSupPr>
                              <m:ctrlPr>
                                <a:rPr lang="es-EC" i="1">
                                  <a:solidFill>
                                    <a:schemeClr val="tx1"/>
                                  </a:solidFill>
                                  <a:latin typeface="Cambria Math" panose="02040503050406030204" pitchFamily="18" charset="0"/>
                                </a:rPr>
                              </m:ctrlPr>
                            </m:sSupPr>
                            <m:e>
                              <m:d>
                                <m:dPr>
                                  <m:ctrlPr>
                                    <a:rPr lang="es-EC" i="1">
                                      <a:solidFill>
                                        <a:schemeClr val="tx1"/>
                                      </a:solidFill>
                                      <a:latin typeface="Cambria Math" panose="02040503050406030204" pitchFamily="18" charset="0"/>
                                    </a:rPr>
                                  </m:ctrlPr>
                                </m:dPr>
                                <m:e>
                                  <m:r>
                                    <a:rPr lang="es-EC" i="1">
                                      <a:solidFill>
                                        <a:schemeClr val="tx1"/>
                                      </a:solidFill>
                                      <a:latin typeface="Cambria Math" panose="02040503050406030204" pitchFamily="18" charset="0"/>
                                    </a:rPr>
                                    <m:t>0,5</m:t>
                                  </m:r>
                                </m:e>
                              </m:d>
                            </m:e>
                            <m:sup>
                              <m:r>
                                <a:rPr lang="es-EC" i="1">
                                  <a:solidFill>
                                    <a:schemeClr val="tx1"/>
                                  </a:solidFill>
                                  <a:latin typeface="Cambria Math" panose="02040503050406030204" pitchFamily="18" charset="0"/>
                                </a:rPr>
                                <m:t>2</m:t>
                              </m:r>
                            </m:sup>
                          </m:sSup>
                          <m:r>
                            <a:rPr lang="es-EC" i="1">
                              <a:solidFill>
                                <a:schemeClr val="tx1"/>
                              </a:solidFill>
                              <a:latin typeface="Cambria Math" panose="02040503050406030204" pitchFamily="18" charset="0"/>
                            </a:rPr>
                            <m:t>+</m:t>
                          </m:r>
                          <m:sSup>
                            <m:sSupPr>
                              <m:ctrlPr>
                                <a:rPr lang="es-EC" i="1">
                                  <a:solidFill>
                                    <a:schemeClr val="tx1"/>
                                  </a:solidFill>
                                  <a:latin typeface="Cambria Math" panose="02040503050406030204" pitchFamily="18" charset="0"/>
                                </a:rPr>
                              </m:ctrlPr>
                            </m:sSupPr>
                            <m:e>
                              <m:r>
                                <a:rPr lang="es-EC" i="1">
                                  <a:solidFill>
                                    <a:schemeClr val="tx1"/>
                                  </a:solidFill>
                                  <a:latin typeface="Cambria Math" panose="02040503050406030204" pitchFamily="18" charset="0"/>
                                </a:rPr>
                                <m:t>(0,5)</m:t>
                              </m:r>
                            </m:e>
                            <m:sup>
                              <m:r>
                                <a:rPr lang="es-EC" i="1">
                                  <a:solidFill>
                                    <a:schemeClr val="tx1"/>
                                  </a:solidFill>
                                  <a:latin typeface="Cambria Math" panose="02040503050406030204" pitchFamily="18" charset="0"/>
                                </a:rPr>
                                <m:t>2</m:t>
                              </m:r>
                            </m:sup>
                          </m:sSup>
                        </m:e>
                      </m:rad>
                    </m:oMath>
                  </m:oMathPara>
                </a14:m>
                <a:endParaRPr lang="es-EC" dirty="0">
                  <a:solidFill>
                    <a:schemeClr val="tx1"/>
                  </a:solidFill>
                </a:endParaRPr>
              </a:p>
              <a:p>
                <a:pPr/>
                <a14:m>
                  <m:oMathPara xmlns:m="http://schemas.openxmlformats.org/officeDocument/2006/math">
                    <m:oMathParaPr>
                      <m:jc m:val="centerGroup"/>
                    </m:oMathParaPr>
                    <m:oMath xmlns:m="http://schemas.openxmlformats.org/officeDocument/2006/math">
                      <m:sSub>
                        <m:sSubPr>
                          <m:ctrlPr>
                            <a:rPr lang="es-EC" i="1">
                              <a:solidFill>
                                <a:schemeClr val="tx1"/>
                              </a:solidFill>
                              <a:latin typeface="Cambria Math" panose="02040503050406030204" pitchFamily="18" charset="0"/>
                            </a:rPr>
                          </m:ctrlPr>
                        </m:sSubPr>
                        <m:e>
                          <m:r>
                            <a:rPr lang="es-EC" i="1">
                              <a:solidFill>
                                <a:schemeClr val="tx1"/>
                              </a:solidFill>
                              <a:latin typeface="Cambria Math" panose="02040503050406030204" pitchFamily="18" charset="0"/>
                            </a:rPr>
                            <m:t>𝑀</m:t>
                          </m:r>
                        </m:e>
                        <m:sub>
                          <m:r>
                            <a:rPr lang="es-EC" i="1">
                              <a:solidFill>
                                <a:schemeClr val="tx1"/>
                              </a:solidFill>
                              <a:latin typeface="Cambria Math" panose="02040503050406030204" pitchFamily="18" charset="0"/>
                            </a:rPr>
                            <m:t>𝑎</m:t>
                          </m:r>
                        </m:sub>
                      </m:sSub>
                      <m:r>
                        <a:rPr lang="es-EC" i="1">
                          <a:solidFill>
                            <a:schemeClr val="tx1"/>
                          </a:solidFill>
                          <a:latin typeface="Cambria Math" panose="02040503050406030204" pitchFamily="18" charset="0"/>
                        </a:rPr>
                        <m:t>=0,94 </m:t>
                      </m:r>
                      <m:r>
                        <a:rPr lang="es-EC" i="1">
                          <a:solidFill>
                            <a:schemeClr val="tx1"/>
                          </a:solidFill>
                          <a:latin typeface="Cambria Math" panose="02040503050406030204" pitchFamily="18" charset="0"/>
                        </a:rPr>
                        <m:t>𝑘𝑁𝑚</m:t>
                      </m:r>
                    </m:oMath>
                  </m:oMathPara>
                </a14:m>
                <a:endParaRPr lang="es-EC" dirty="0">
                  <a:solidFill>
                    <a:schemeClr val="tx1"/>
                  </a:solidFill>
                </a:endParaRPr>
              </a:p>
              <a:p>
                <a:pPr/>
                <a14:m>
                  <m:oMathPara xmlns:m="http://schemas.openxmlformats.org/officeDocument/2006/math">
                    <m:oMathParaPr>
                      <m:jc m:val="centerGroup"/>
                    </m:oMathParaPr>
                    <m:oMath xmlns:m="http://schemas.openxmlformats.org/officeDocument/2006/math">
                      <m:sSub>
                        <m:sSubPr>
                          <m:ctrlPr>
                            <a:rPr lang="es-EC" i="1">
                              <a:solidFill>
                                <a:schemeClr val="tx1"/>
                              </a:solidFill>
                              <a:latin typeface="Cambria Math" panose="02040503050406030204" pitchFamily="18" charset="0"/>
                            </a:rPr>
                          </m:ctrlPr>
                        </m:sSubPr>
                        <m:e>
                          <m:r>
                            <a:rPr lang="es-EC" i="1">
                              <a:solidFill>
                                <a:schemeClr val="tx1"/>
                              </a:solidFill>
                              <a:latin typeface="Cambria Math" panose="02040503050406030204" pitchFamily="18" charset="0"/>
                            </a:rPr>
                            <m:t>𝑇</m:t>
                          </m:r>
                        </m:e>
                        <m:sub>
                          <m:r>
                            <a:rPr lang="es-EC" i="1">
                              <a:solidFill>
                                <a:schemeClr val="tx1"/>
                              </a:solidFill>
                              <a:latin typeface="Cambria Math" panose="02040503050406030204" pitchFamily="18" charset="0"/>
                            </a:rPr>
                            <m:t>𝑚</m:t>
                          </m:r>
                        </m:sub>
                      </m:sSub>
                      <m:r>
                        <a:rPr lang="es-EC" i="1">
                          <a:solidFill>
                            <a:schemeClr val="tx1"/>
                          </a:solidFill>
                          <a:latin typeface="Cambria Math" panose="02040503050406030204" pitchFamily="18" charset="0"/>
                        </a:rPr>
                        <m:t>=406,9 </m:t>
                      </m:r>
                      <m:r>
                        <a:rPr lang="es-EC" i="1">
                          <a:solidFill>
                            <a:schemeClr val="tx1"/>
                          </a:solidFill>
                          <a:latin typeface="Cambria Math" panose="02040503050406030204" pitchFamily="18" charset="0"/>
                        </a:rPr>
                        <m:t>𝑁𝑚</m:t>
                      </m:r>
                    </m:oMath>
                  </m:oMathPara>
                </a14:m>
                <a:endParaRPr lang="es-EC" dirty="0">
                  <a:solidFill>
                    <a:schemeClr val="tx1"/>
                  </a:solidFill>
                </a:endParaRPr>
              </a:p>
            </p:txBody>
          </p:sp>
        </mc:Choice>
        <mc:Fallback xmlns="">
          <p:sp>
            <p:nvSpPr>
              <p:cNvPr id="9" name="Rectángulo 8"/>
              <p:cNvSpPr>
                <a:spLocks noRot="1" noChangeAspect="1" noMove="1" noResize="1" noEditPoints="1" noAdjustHandles="1" noChangeArrowheads="1" noChangeShapeType="1" noTextEdit="1"/>
              </p:cNvSpPr>
              <p:nvPr/>
            </p:nvSpPr>
            <p:spPr>
              <a:xfrm>
                <a:off x="5635275" y="1663931"/>
                <a:ext cx="2487706" cy="981635"/>
              </a:xfrm>
              <a:prstGeom prst="rect">
                <a:avLst/>
              </a:prstGeom>
              <a:blipFill rotWithShape="0">
                <a:blip r:embed="rId4"/>
                <a:stretch>
                  <a:fillRect/>
                </a:stretch>
              </a:blipFill>
            </p:spPr>
            <p:txBody>
              <a:bodyPr/>
              <a:lstStyle/>
              <a:p>
                <a:r>
                  <a:rPr lang="es-EC">
                    <a:noFill/>
                  </a:rPr>
                  <a:t> </a:t>
                </a:r>
              </a:p>
            </p:txBody>
          </p:sp>
        </mc:Fallback>
      </mc:AlternateContent>
      <p:pic>
        <p:nvPicPr>
          <p:cNvPr id="10" name="Imagen 9">
            <a:extLst>
              <a:ext uri="{FF2B5EF4-FFF2-40B4-BE49-F238E27FC236}">
                <a16:creationId xmlns:a16="http://schemas.microsoft.com/office/drawing/2014/main" id="{DF25F7B7-6872-4236-BED9-7EC45895FBD7}"/>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110391" y="4815055"/>
            <a:ext cx="2487706" cy="1850853"/>
          </a:xfrm>
          <a:prstGeom prst="rect">
            <a:avLst/>
          </a:prstGeom>
        </p:spPr>
      </p:pic>
      <p:pic>
        <p:nvPicPr>
          <p:cNvPr id="3" name="Imagen 2">
            <a:extLst>
              <a:ext uri="{FF2B5EF4-FFF2-40B4-BE49-F238E27FC236}">
                <a16:creationId xmlns:a16="http://schemas.microsoft.com/office/drawing/2014/main" id="{0FDCE223-2355-42FA-88B7-CBBBE9C1E3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4809" y="4894321"/>
            <a:ext cx="2819794" cy="619211"/>
          </a:xfrm>
          <a:prstGeom prst="rect">
            <a:avLst/>
          </a:prstGeom>
        </p:spPr>
      </p:pic>
      <p:pic>
        <p:nvPicPr>
          <p:cNvPr id="11" name="Imagen 10">
            <a:extLst>
              <a:ext uri="{FF2B5EF4-FFF2-40B4-BE49-F238E27FC236}">
                <a16:creationId xmlns:a16="http://schemas.microsoft.com/office/drawing/2014/main" id="{56FB6D56-4164-45D2-B15C-7ED25B4326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4809" y="5628193"/>
            <a:ext cx="1886213" cy="476316"/>
          </a:xfrm>
          <a:prstGeom prst="rect">
            <a:avLst/>
          </a:prstGeom>
        </p:spPr>
      </p:pic>
      <p:pic>
        <p:nvPicPr>
          <p:cNvPr id="15" name="Imagen 14">
            <a:extLst>
              <a:ext uri="{FF2B5EF4-FFF2-40B4-BE49-F238E27FC236}">
                <a16:creationId xmlns:a16="http://schemas.microsoft.com/office/drawing/2014/main" id="{49AE9AFA-E96E-4BFF-8CD1-58D7B9F67F5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72938" y="4827960"/>
            <a:ext cx="1829055" cy="438211"/>
          </a:xfrm>
          <a:prstGeom prst="rect">
            <a:avLst/>
          </a:prstGeom>
        </p:spPr>
      </p:pic>
      <p:pic>
        <p:nvPicPr>
          <p:cNvPr id="19" name="Imagen 18">
            <a:extLst>
              <a:ext uri="{FF2B5EF4-FFF2-40B4-BE49-F238E27FC236}">
                <a16:creationId xmlns:a16="http://schemas.microsoft.com/office/drawing/2014/main" id="{5CB3F12C-1ED0-42FF-A220-0C157286FF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53885" y="5442645"/>
            <a:ext cx="4005971" cy="705639"/>
          </a:xfrm>
          <a:prstGeom prst="rect">
            <a:avLst/>
          </a:prstGeom>
        </p:spPr>
      </p:pic>
      <mc:AlternateContent xmlns:mc="http://schemas.openxmlformats.org/markup-compatibility/2006" xmlns:a14="http://schemas.microsoft.com/office/drawing/2010/main">
        <mc:Choice Requires="a14">
          <p:sp>
            <p:nvSpPr>
              <p:cNvPr id="2" name="Rectángulo 1"/>
              <p:cNvSpPr/>
              <p:nvPr/>
            </p:nvSpPr>
            <p:spPr>
              <a:xfrm>
                <a:off x="6601267" y="2801634"/>
                <a:ext cx="5907315" cy="1819088"/>
              </a:xfrm>
              <a:prstGeom prst="rect">
                <a:avLst/>
              </a:prstGeom>
            </p:spPr>
            <p:txBody>
              <a:bodyPr wrap="square">
                <a:spAutoFit/>
              </a:bodyPr>
              <a:lstStyle/>
              <a:p>
                <a:pPr marL="449580" indent="449580" algn="just">
                  <a:lnSpc>
                    <a:spcPct val="150000"/>
                  </a:lnSpc>
                  <a:spcAft>
                    <a:spcPts val="800"/>
                  </a:spcAft>
                </a:pPr>
                <a:r>
                  <a:rPr lang="es-EC" sz="1600">
                    <a:ea typeface="Times New Roman" panose="02020603050405020304" pitchFamily="18" charset="0"/>
                    <a:cs typeface="Times New Roman" panose="02020603050405020304" pitchFamily="18" charset="0"/>
                  </a:rPr>
                  <a:t>	</a:t>
                </a:r>
                <a14:m>
                  <m:oMath xmlns:m="http://schemas.openxmlformats.org/officeDocument/2006/math">
                    <m:sSub>
                      <m:sSubPr>
                        <m:ctrlPr>
                          <a:rPr lang="es-EC" sz="1600" i="1" smtClean="0">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s-EC" sz="1600">
                            <a:latin typeface="Cambria Math" panose="02040503050406030204" pitchFamily="18" charset="0"/>
                            <a:ea typeface="Times New Roman" panose="02020603050405020304" pitchFamily="18" charset="0"/>
                            <a:cs typeface="Times New Roman" panose="02020603050405020304" pitchFamily="18" charset="0"/>
                          </a:rPr>
                          <m:t>S</m:t>
                        </m:r>
                      </m:e>
                      <m:sub>
                        <m:r>
                          <m:rPr>
                            <m:sty m:val="p"/>
                          </m:rPr>
                          <a:rPr lang="es-EC" sz="1600">
                            <a:latin typeface="Cambria Math" panose="02040503050406030204" pitchFamily="18" charset="0"/>
                            <a:ea typeface="Times New Roman" panose="02020603050405020304" pitchFamily="18" charset="0"/>
                            <a:cs typeface="Times New Roman" panose="02020603050405020304" pitchFamily="18" charset="0"/>
                          </a:rPr>
                          <m:t>ut</m:t>
                        </m:r>
                      </m:sub>
                    </m:sSub>
                    <m:r>
                      <a:rPr lang="es-EC" sz="1600">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s-EC" sz="1600">
                        <a:latin typeface="Cambria Math" panose="02040503050406030204" pitchFamily="18" charset="0"/>
                      </a:rPr>
                      <m:t>limite</m:t>
                    </m:r>
                    <m:r>
                      <m:rPr>
                        <m:sty m:val="p"/>
                      </m:rPr>
                      <a:rPr lang="es-EC" sz="1600">
                        <a:latin typeface="Cambria Math" panose="02040503050406030204" pitchFamily="18" charset="0"/>
                        <a:ea typeface="Times New Roman" panose="02020603050405020304" pitchFamily="18" charset="0"/>
                        <a:cs typeface="Times New Roman" panose="02020603050405020304" pitchFamily="18" charset="0"/>
                      </a:rPr>
                      <m:t>Resistencia</m:t>
                    </m:r>
                    <m:r>
                      <a:rPr lang="es-EC" sz="1600">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EC" sz="1600">
                        <a:latin typeface="Cambria Math" panose="02040503050406030204" pitchFamily="18" charset="0"/>
                        <a:ea typeface="Times New Roman" panose="02020603050405020304" pitchFamily="18" charset="0"/>
                        <a:cs typeface="Times New Roman" panose="02020603050405020304" pitchFamily="18" charset="0"/>
                      </a:rPr>
                      <m:t>ultima</m:t>
                    </m:r>
                    <m:r>
                      <a:rPr lang="es-EC" sz="1600">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EC" sz="1600">
                        <a:latin typeface="Cambria Math" panose="02040503050406030204" pitchFamily="18" charset="0"/>
                        <a:ea typeface="Times New Roman" panose="02020603050405020304" pitchFamily="18" charset="0"/>
                        <a:cs typeface="Times New Roman" panose="02020603050405020304" pitchFamily="18" charset="0"/>
                      </a:rPr>
                      <m:t>a</m:t>
                    </m:r>
                    <m:r>
                      <a:rPr lang="es-EC" sz="1600">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EC" sz="1600">
                        <a:latin typeface="Cambria Math" panose="02040503050406030204" pitchFamily="18" charset="0"/>
                        <a:ea typeface="Times New Roman" panose="02020603050405020304" pitchFamily="18" charset="0"/>
                        <a:cs typeface="Times New Roman" panose="02020603050405020304" pitchFamily="18" charset="0"/>
                      </a:rPr>
                      <m:t>la</m:t>
                    </m:r>
                    <m:r>
                      <a:rPr lang="es-EC" sz="1600">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EC" sz="1600">
                        <a:latin typeface="Cambria Math" panose="02040503050406030204" pitchFamily="18" charset="0"/>
                        <a:ea typeface="Times New Roman" panose="02020603050405020304" pitchFamily="18" charset="0"/>
                        <a:cs typeface="Times New Roman" panose="02020603050405020304" pitchFamily="18" charset="0"/>
                      </a:rPr>
                      <m:t>tensi</m:t>
                    </m:r>
                    <m:r>
                      <a:rPr lang="es-EC" sz="1600">
                        <a:latin typeface="Cambria Math" panose="02040503050406030204" pitchFamily="18" charset="0"/>
                        <a:ea typeface="Times New Roman" panose="02020603050405020304" pitchFamily="18" charset="0"/>
                        <a:cs typeface="Times New Roman" panose="02020603050405020304" pitchFamily="18" charset="0"/>
                      </a:rPr>
                      <m:t>ó</m:t>
                    </m:r>
                    <m:r>
                      <m:rPr>
                        <m:sty m:val="p"/>
                      </m:rPr>
                      <a:rPr lang="es-EC" sz="1600">
                        <a:latin typeface="Cambria Math" panose="02040503050406030204" pitchFamily="18" charset="0"/>
                        <a:ea typeface="Times New Roman" panose="02020603050405020304" pitchFamily="18" charset="0"/>
                        <a:cs typeface="Times New Roman" panose="02020603050405020304" pitchFamily="18" charset="0"/>
                      </a:rPr>
                      <m:t>n</m:t>
                    </m:r>
                    <m:r>
                      <a:rPr lang="es-EC" sz="1600">
                        <a:latin typeface="Cambria Math" panose="02040503050406030204" pitchFamily="18" charset="0"/>
                        <a:ea typeface="Times New Roman" panose="02020603050405020304" pitchFamily="18" charset="0"/>
                        <a:cs typeface="Times New Roman" panose="02020603050405020304" pitchFamily="18" charset="0"/>
                      </a:rPr>
                      <m:t> </m:t>
                    </m:r>
                  </m:oMath>
                </a14:m>
                <a:endParaRPr lang="es-EC" sz="1600" dirty="0">
                  <a:latin typeface="Cambria Math" panose="02040503050406030204" pitchFamily="18" charset="0"/>
                  <a:ea typeface="Times New Roman" panose="02020603050405020304" pitchFamily="18" charset="0"/>
                  <a:cs typeface="Times New Roman" panose="02020603050405020304" pitchFamily="18" charset="0"/>
                </a:endParaRPr>
              </a:p>
              <a:p>
                <a:pPr marL="449580" indent="449580"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s-EC" sz="1600">
                              <a:latin typeface="Cambria Math" panose="02040503050406030204" pitchFamily="18" charset="0"/>
                              <a:ea typeface="Times New Roman" panose="02020603050405020304" pitchFamily="18" charset="0"/>
                              <a:cs typeface="Times New Roman" panose="02020603050405020304" pitchFamily="18" charset="0"/>
                            </a:rPr>
                            <m:t>S</m:t>
                          </m:r>
                        </m:e>
                        <m:sub>
                          <m:r>
                            <m:rPr>
                              <m:sty m:val="p"/>
                            </m:rPr>
                            <a:rPr lang="es-EC" sz="1600">
                              <a:latin typeface="Cambria Math" panose="02040503050406030204" pitchFamily="18" charset="0"/>
                              <a:ea typeface="Times New Roman" panose="02020603050405020304" pitchFamily="18" charset="0"/>
                              <a:cs typeface="Times New Roman" panose="02020603050405020304" pitchFamily="18" charset="0"/>
                            </a:rPr>
                            <m:t>y</m:t>
                          </m:r>
                        </m:sub>
                      </m:sSub>
                      <m:r>
                        <a:rPr lang="es-EC" sz="1600">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s-EC" sz="1600">
                          <a:latin typeface="Cambria Math" panose="02040503050406030204" pitchFamily="18" charset="0"/>
                        </a:rPr>
                        <m:t>limite</m:t>
                      </m:r>
                      <m:r>
                        <a:rPr lang="es-EC" sz="1600" b="0" i="0" smtClean="0">
                          <a:latin typeface="Cambria Math" panose="02040503050406030204" pitchFamily="18" charset="0"/>
                        </a:rPr>
                        <m:t> </m:t>
                      </m:r>
                      <m:r>
                        <m:rPr>
                          <m:sty m:val="p"/>
                        </m:rPr>
                        <a:rPr lang="es-EC" sz="1600" b="0" i="0" smtClean="0">
                          <a:latin typeface="Cambria Math" panose="02040503050406030204" pitchFamily="18" charset="0"/>
                        </a:rPr>
                        <m:t>del</m:t>
                      </m:r>
                      <m:r>
                        <a:rPr lang="es-EC" sz="1600" b="0" i="0" smtClean="0">
                          <a:latin typeface="Cambria Math" panose="02040503050406030204" pitchFamily="18" charset="0"/>
                        </a:rPr>
                        <m:t> </m:t>
                      </m:r>
                      <m:r>
                        <m:rPr>
                          <m:sty m:val="p"/>
                        </m:rPr>
                        <a:rPr lang="es-EC" sz="1600">
                          <a:latin typeface="Cambria Math" panose="02040503050406030204" pitchFamily="18" charset="0"/>
                          <a:ea typeface="Times New Roman" panose="02020603050405020304" pitchFamily="18" charset="0"/>
                          <a:cs typeface="Times New Roman" panose="02020603050405020304" pitchFamily="18" charset="0"/>
                        </a:rPr>
                        <m:t>esfuerzo</m:t>
                      </m:r>
                      <m:r>
                        <a:rPr lang="es-EC" sz="1600">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EC" sz="1600">
                          <a:latin typeface="Cambria Math" panose="02040503050406030204" pitchFamily="18" charset="0"/>
                          <a:ea typeface="Times New Roman" panose="02020603050405020304" pitchFamily="18" charset="0"/>
                          <a:cs typeface="Times New Roman" panose="02020603050405020304" pitchFamily="18" charset="0"/>
                        </a:rPr>
                        <m:t>de</m:t>
                      </m:r>
                      <m:r>
                        <a:rPr lang="es-EC" sz="1600">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EC" sz="1600">
                          <a:latin typeface="Cambria Math" panose="02040503050406030204" pitchFamily="18" charset="0"/>
                          <a:ea typeface="Times New Roman" panose="02020603050405020304" pitchFamily="18" charset="0"/>
                          <a:cs typeface="Times New Roman" panose="02020603050405020304" pitchFamily="18" charset="0"/>
                        </a:rPr>
                        <m:t>fluencia</m:t>
                      </m:r>
                    </m:oMath>
                  </m:oMathPara>
                </a14:m>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marL="449580" indent="449580"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sz="1400" i="1">
                              <a:latin typeface="Cambria Math" panose="02040503050406030204" pitchFamily="18" charset="0"/>
                            </a:rPr>
                          </m:ctrlPr>
                        </m:sSubPr>
                        <m:e>
                          <m:r>
                            <m:rPr>
                              <m:sty m:val="p"/>
                            </m:rPr>
                            <a:rPr lang="es-EC" sz="1400">
                              <a:latin typeface="Cambria Math" panose="02040503050406030204" pitchFamily="18" charset="0"/>
                            </a:rPr>
                            <m:t>S</m:t>
                          </m:r>
                        </m:e>
                        <m:sub>
                          <m:r>
                            <m:rPr>
                              <m:sty m:val="p"/>
                            </m:rPr>
                            <a:rPr lang="es-EC" sz="1400">
                              <a:latin typeface="Cambria Math" panose="02040503050406030204" pitchFamily="18" charset="0"/>
                            </a:rPr>
                            <m:t>e</m:t>
                          </m:r>
                        </m:sub>
                      </m:sSub>
                      <m:r>
                        <a:rPr lang="es-EC" sz="1400">
                          <a:latin typeface="Cambria Math" panose="02040503050406030204" pitchFamily="18" charset="0"/>
                        </a:rPr>
                        <m:t>=</m:t>
                      </m:r>
                      <m:r>
                        <m:rPr>
                          <m:sty m:val="p"/>
                        </m:rPr>
                        <a:rPr lang="es-EC" sz="1400">
                          <a:latin typeface="Cambria Math" panose="02040503050406030204" pitchFamily="18" charset="0"/>
                        </a:rPr>
                        <m:t>limite</m:t>
                      </m:r>
                      <m:r>
                        <a:rPr lang="es-EC" sz="1400">
                          <a:latin typeface="Cambria Math" panose="02040503050406030204" pitchFamily="18" charset="0"/>
                        </a:rPr>
                        <m:t> </m:t>
                      </m:r>
                      <m:r>
                        <m:rPr>
                          <m:sty m:val="p"/>
                        </m:rPr>
                        <a:rPr lang="es-EC" sz="1400">
                          <a:latin typeface="Cambria Math" panose="02040503050406030204" pitchFamily="18" charset="0"/>
                        </a:rPr>
                        <m:t>de</m:t>
                      </m:r>
                      <m:r>
                        <a:rPr lang="es-EC" sz="1400">
                          <a:latin typeface="Cambria Math" panose="02040503050406030204" pitchFamily="18" charset="0"/>
                        </a:rPr>
                        <m:t> </m:t>
                      </m:r>
                      <m:r>
                        <m:rPr>
                          <m:sty m:val="p"/>
                        </m:rPr>
                        <a:rPr lang="es-EC" sz="1400">
                          <a:latin typeface="Cambria Math" panose="02040503050406030204" pitchFamily="18" charset="0"/>
                        </a:rPr>
                        <m:t>la</m:t>
                      </m:r>
                      <m:r>
                        <a:rPr lang="es-EC" sz="1400">
                          <a:latin typeface="Cambria Math" panose="02040503050406030204" pitchFamily="18" charset="0"/>
                        </a:rPr>
                        <m:t> </m:t>
                      </m:r>
                      <m:r>
                        <m:rPr>
                          <m:sty m:val="p"/>
                        </m:rPr>
                        <a:rPr lang="es-EC" sz="1400">
                          <a:latin typeface="Cambria Math" panose="02040503050406030204" pitchFamily="18" charset="0"/>
                        </a:rPr>
                        <m:t>resistencia</m:t>
                      </m:r>
                      <m:r>
                        <a:rPr lang="es-EC" sz="1400">
                          <a:latin typeface="Cambria Math" panose="02040503050406030204" pitchFamily="18" charset="0"/>
                        </a:rPr>
                        <m:t>  </m:t>
                      </m:r>
                      <m:r>
                        <m:rPr>
                          <m:sty m:val="p"/>
                        </m:rPr>
                        <a:rPr lang="es-EC" sz="1400">
                          <a:latin typeface="Cambria Math" panose="02040503050406030204" pitchFamily="18" charset="0"/>
                        </a:rPr>
                        <m:t>a</m:t>
                      </m:r>
                      <m:r>
                        <a:rPr lang="es-EC" sz="1400">
                          <a:latin typeface="Cambria Math" panose="02040503050406030204" pitchFamily="18" charset="0"/>
                        </a:rPr>
                        <m:t> </m:t>
                      </m:r>
                      <m:r>
                        <m:rPr>
                          <m:sty m:val="p"/>
                        </m:rPr>
                        <a:rPr lang="es-EC" sz="1400">
                          <a:latin typeface="Cambria Math" panose="02040503050406030204" pitchFamily="18" charset="0"/>
                        </a:rPr>
                        <m:t>la</m:t>
                      </m:r>
                      <m:r>
                        <a:rPr lang="es-EC" sz="1400">
                          <a:latin typeface="Cambria Math" panose="02040503050406030204" pitchFamily="18" charset="0"/>
                        </a:rPr>
                        <m:t> </m:t>
                      </m:r>
                      <m:r>
                        <m:rPr>
                          <m:sty m:val="p"/>
                        </m:rPr>
                        <a:rPr lang="es-EC" sz="1400">
                          <a:latin typeface="Cambria Math" panose="02040503050406030204" pitchFamily="18" charset="0"/>
                        </a:rPr>
                        <m:t>fatiga</m:t>
                      </m:r>
                      <m:r>
                        <a:rPr lang="es-EC" sz="1400">
                          <a:latin typeface="Cambria Math" panose="02040503050406030204" pitchFamily="18" charset="0"/>
                        </a:rPr>
                        <m:t> </m:t>
                      </m:r>
                      <m:r>
                        <m:rPr>
                          <m:sty m:val="p"/>
                        </m:rPr>
                        <a:rPr lang="es-EC" sz="1400">
                          <a:latin typeface="Cambria Math" panose="02040503050406030204" pitchFamily="18" charset="0"/>
                        </a:rPr>
                        <m:t>corregido</m:t>
                      </m:r>
                    </m:oMath>
                  </m:oMathPara>
                </a14:m>
                <a:endParaRPr lang="es-EC" sz="1400" dirty="0"/>
              </a:p>
              <a:p>
                <a:pPr marL="449580" indent="449580" algn="just">
                  <a:lnSpc>
                    <a:spcPct val="150000"/>
                  </a:lnSpc>
                  <a:spcAft>
                    <a:spcPts val="800"/>
                  </a:spcAft>
                </a:pPr>
                <a:endParaRPr lang="es-EC" sz="1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6601267" y="2801634"/>
                <a:ext cx="5907315" cy="1819088"/>
              </a:xfrm>
              <a:prstGeom prst="rect">
                <a:avLst/>
              </a:prstGeom>
              <a:blipFill rotWithShape="0">
                <a:blip r:embed="rId11"/>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028712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Marcador de contenido 7">
                <a:extLst>
                  <a:ext uri="{FF2B5EF4-FFF2-40B4-BE49-F238E27FC236}">
                    <a16:creationId xmlns:a16="http://schemas.microsoft.com/office/drawing/2014/main" id="{5BF777BC-F491-4CA9-BC34-73E890A299A8}"/>
                  </a:ext>
                </a:extLst>
              </p:cNvPr>
              <p:cNvSpPr>
                <a:spLocks noGrp="1"/>
              </p:cNvSpPr>
              <p:nvPr>
                <p:ph idx="1"/>
              </p:nvPr>
            </p:nvSpPr>
            <p:spPr>
              <a:xfrm>
                <a:off x="1223493" y="785611"/>
                <a:ext cx="10131895" cy="5666703"/>
              </a:xfrm>
            </p:spPr>
            <p:txBody>
              <a:bodyPr>
                <a:normAutofit fontScale="85000" lnSpcReduction="20000"/>
              </a:bodyPr>
              <a:lstStyle/>
              <a:p>
                <a:endParaRPr lang="es-MX" dirty="0"/>
              </a:p>
              <a:p>
                <a:endParaRPr lang="es-MX" dirty="0"/>
              </a:p>
              <a:p>
                <a:endParaRPr lang="es-MX" dirty="0"/>
              </a:p>
              <a:p>
                <a:r>
                  <a:rPr lang="es-MX" sz="2800" dirty="0"/>
                  <a:t>Criterio de Goodman</a:t>
                </a:r>
              </a:p>
              <a:p>
                <a:endParaRPr lang="es-MX" dirty="0"/>
              </a:p>
              <a:p>
                <a:endParaRPr lang="es-MX" dirty="0"/>
              </a:p>
              <a:p>
                <a:pPr lvl="1"/>
                <a:endParaRPr lang="es-MX" sz="2400" dirty="0"/>
              </a:p>
              <a:p>
                <a:endParaRPr lang="es-MX" sz="2800" dirty="0"/>
              </a:p>
              <a:p>
                <a:r>
                  <a:rPr lang="es-EC" sz="2400" dirty="0"/>
                  <a:t>Con un factor de seguridad de  </a:t>
                </a:r>
                <a:r>
                  <a:rPr lang="es-EC" sz="2400" b="1" dirty="0"/>
                  <a:t>n=2,83</a:t>
                </a:r>
                <a:endParaRPr lang="es-MX" sz="2800" b="1" dirty="0"/>
              </a:p>
              <a:p>
                <a:r>
                  <a:rPr lang="es-MX" sz="2800" dirty="0"/>
                  <a:t>Diámetro de los ejes</a:t>
                </a:r>
              </a:p>
              <a:p>
                <a:endParaRPr lang="es-MX" dirty="0"/>
              </a:p>
              <a:p>
                <a:endParaRPr lang="es-MX" dirty="0"/>
              </a:p>
              <a:p>
                <a:endParaRPr lang="es-MX" dirty="0"/>
              </a:p>
              <a:p>
                <a:endParaRPr lang="es-EC" sz="2400" dirty="0"/>
              </a:p>
              <a:p>
                <a:r>
                  <a:rPr lang="es-EC" sz="2400" dirty="0"/>
                  <a:t>Eje 1</a:t>
                </a:r>
                <a:r>
                  <a:rPr lang="es-EC" dirty="0"/>
                  <a:t>						</a:t>
                </a:r>
                <a14:m>
                  <m:oMath xmlns:m="http://schemas.openxmlformats.org/officeDocument/2006/math">
                    <m:r>
                      <a:rPr lang="es-EC" sz="2400" b="1" i="1">
                        <a:latin typeface="Cambria Math" panose="02040503050406030204" pitchFamily="18" charset="0"/>
                        <a:ea typeface="Cambria Math" panose="02040503050406030204" pitchFamily="18" charset="0"/>
                      </a:rPr>
                      <m:t>∙</m:t>
                    </m:r>
                  </m:oMath>
                </a14:m>
                <a:r>
                  <a:rPr lang="es-EC" sz="2000" dirty="0"/>
                  <a:t> </a:t>
                </a:r>
                <a:r>
                  <a:rPr lang="es-EC" sz="2800" dirty="0"/>
                  <a:t>Eje 2</a:t>
                </a:r>
              </a:p>
              <a:p>
                <a:pPr marL="0" indent="0">
                  <a:buNone/>
                </a:pPr>
                <a14:m>
                  <m:oMath xmlns:m="http://schemas.openxmlformats.org/officeDocument/2006/math">
                    <m:r>
                      <a:rPr lang="es-EC" sz="2000" b="0" i="1" smtClean="0">
                        <a:latin typeface="Cambria Math" panose="02040503050406030204" pitchFamily="18" charset="0"/>
                      </a:rPr>
                      <m:t>    </m:t>
                    </m:r>
                    <m:r>
                      <a:rPr lang="es-EC" sz="2000" i="1">
                        <a:latin typeface="Cambria Math" panose="02040503050406030204" pitchFamily="18" charset="0"/>
                      </a:rPr>
                      <m:t>𝑑</m:t>
                    </m:r>
                    <m:r>
                      <a:rPr lang="es-EC" sz="2000" i="1">
                        <a:latin typeface="Cambria Math" panose="02040503050406030204" pitchFamily="18" charset="0"/>
                      </a:rPr>
                      <m:t>=0,022 </m:t>
                    </m:r>
                    <m:r>
                      <a:rPr lang="es-EC" sz="2000" i="1">
                        <a:latin typeface="Cambria Math" panose="02040503050406030204" pitchFamily="18" charset="0"/>
                      </a:rPr>
                      <m:t>𝑚</m:t>
                    </m:r>
                  </m:oMath>
                </a14:m>
                <a:r>
                  <a:rPr lang="es-MX" sz="2000" dirty="0"/>
                  <a:t>					    </a:t>
                </a:r>
                <a14:m>
                  <m:oMath xmlns:m="http://schemas.openxmlformats.org/officeDocument/2006/math">
                    <m:r>
                      <a:rPr lang="es-EC" sz="2000" i="1">
                        <a:latin typeface="Cambria Math" panose="02040503050406030204" pitchFamily="18" charset="0"/>
                      </a:rPr>
                      <m:t>𝑑</m:t>
                    </m:r>
                    <m:r>
                      <a:rPr lang="es-EC" sz="2000" i="1">
                        <a:latin typeface="Cambria Math" panose="02040503050406030204" pitchFamily="18" charset="0"/>
                      </a:rPr>
                      <m:t>=0,024 </m:t>
                    </m:r>
                    <m:r>
                      <a:rPr lang="es-EC" sz="2000" i="1">
                        <a:latin typeface="Cambria Math" panose="02040503050406030204" pitchFamily="18" charset="0"/>
                      </a:rPr>
                      <m:t>𝑚</m:t>
                    </m:r>
                  </m:oMath>
                </a14:m>
                <a:endParaRPr lang="es-MX" sz="2000" dirty="0"/>
              </a:p>
              <a:p>
                <a:endParaRPr lang="es-MX" dirty="0"/>
              </a:p>
              <a:p>
                <a:endParaRPr lang="es-MX" dirty="0"/>
              </a:p>
              <a:p>
                <a:pPr marL="0" indent="0">
                  <a:buNone/>
                </a:pPr>
                <a:endParaRPr lang="es-MX" dirty="0"/>
              </a:p>
              <a:p>
                <a:endParaRPr lang="es-MX" dirty="0"/>
              </a:p>
            </p:txBody>
          </p:sp>
        </mc:Choice>
        <mc:Fallback xmlns="">
          <p:sp>
            <p:nvSpPr>
              <p:cNvPr id="8" name="Marcador de contenido 7">
                <a:extLst>
                  <a:ext uri="{FF2B5EF4-FFF2-40B4-BE49-F238E27FC236}">
                    <a16:creationId xmlns:a16="http://schemas.microsoft.com/office/drawing/2014/main" xmlns="" xmlns:a14="http://schemas.microsoft.com/office/drawing/2010/main" id="{5BF777BC-F491-4CA9-BC34-73E890A299A8}"/>
                  </a:ext>
                </a:extLst>
              </p:cNvPr>
              <p:cNvSpPr>
                <a:spLocks noGrp="1" noRot="1" noChangeAspect="1" noMove="1" noResize="1" noEditPoints="1" noAdjustHandles="1" noChangeArrowheads="1" noChangeShapeType="1" noTextEdit="1"/>
              </p:cNvSpPr>
              <p:nvPr>
                <p:ph idx="1"/>
              </p:nvPr>
            </p:nvSpPr>
            <p:spPr>
              <a:xfrm>
                <a:off x="1223493" y="785611"/>
                <a:ext cx="10131895" cy="5666703"/>
              </a:xfrm>
              <a:blipFill rotWithShape="0">
                <a:blip r:embed="rId2"/>
                <a:stretch>
                  <a:fillRect l="-842"/>
                </a:stretch>
              </a:blipFill>
            </p:spPr>
            <p:txBody>
              <a:bodyPr/>
              <a:lstStyle/>
              <a:p>
                <a:r>
                  <a:rPr lang="es-EC">
                    <a:noFill/>
                  </a:rPr>
                  <a:t> </a:t>
                </a:r>
              </a:p>
            </p:txBody>
          </p:sp>
        </mc:Fallback>
      </mc:AlternateContent>
      <p:pic>
        <p:nvPicPr>
          <p:cNvPr id="10" name="Imagen 9">
            <a:extLst>
              <a:ext uri="{FF2B5EF4-FFF2-40B4-BE49-F238E27FC236}">
                <a16:creationId xmlns:a16="http://schemas.microsoft.com/office/drawing/2014/main" id="{FC764139-F0F1-43C4-9E9F-F062D42868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637" y="1989937"/>
            <a:ext cx="1510778" cy="656516"/>
          </a:xfrm>
          <a:prstGeom prst="rect">
            <a:avLst/>
          </a:prstGeom>
        </p:spPr>
      </p:pic>
      <p:pic>
        <p:nvPicPr>
          <p:cNvPr id="12" name="Imagen 11">
            <a:extLst>
              <a:ext uri="{FF2B5EF4-FFF2-40B4-BE49-F238E27FC236}">
                <a16:creationId xmlns:a16="http://schemas.microsoft.com/office/drawing/2014/main" id="{3FD1ED88-92E1-4F25-89AA-A0ED96F533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4559" y="1762077"/>
            <a:ext cx="2103866" cy="698379"/>
          </a:xfrm>
          <a:prstGeom prst="rect">
            <a:avLst/>
          </a:prstGeom>
        </p:spPr>
      </p:pic>
      <p:pic>
        <p:nvPicPr>
          <p:cNvPr id="14" name="Imagen 13">
            <a:extLst>
              <a:ext uri="{FF2B5EF4-FFF2-40B4-BE49-F238E27FC236}">
                <a16:creationId xmlns:a16="http://schemas.microsoft.com/office/drawing/2014/main" id="{63610116-B6B0-42AF-A66F-45387A9FB8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5064" y="1716009"/>
            <a:ext cx="3048315" cy="744447"/>
          </a:xfrm>
          <a:prstGeom prst="rect">
            <a:avLst/>
          </a:prstGeom>
        </p:spPr>
      </p:pic>
      <p:pic>
        <p:nvPicPr>
          <p:cNvPr id="20" name="Imagen 19">
            <a:extLst>
              <a:ext uri="{FF2B5EF4-FFF2-40B4-BE49-F238E27FC236}">
                <a16:creationId xmlns:a16="http://schemas.microsoft.com/office/drawing/2014/main" id="{233067A3-8F33-4DF0-8C25-9236DD7A8D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7121" y="3899094"/>
            <a:ext cx="4496427" cy="1114581"/>
          </a:xfrm>
          <a:prstGeom prst="rect">
            <a:avLst/>
          </a:prstGeom>
        </p:spPr>
      </p:pic>
    </p:spTree>
    <p:extLst>
      <p:ext uri="{BB962C8B-B14F-4D97-AF65-F5344CB8AC3E}">
        <p14:creationId xmlns:p14="http://schemas.microsoft.com/office/powerpoint/2010/main" val="918050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D2E3D2-9369-4059-AF5E-076579694968}"/>
              </a:ext>
            </a:extLst>
          </p:cNvPr>
          <p:cNvSpPr>
            <a:spLocks noGrp="1"/>
          </p:cNvSpPr>
          <p:nvPr>
            <p:ph type="title"/>
          </p:nvPr>
        </p:nvSpPr>
        <p:spPr>
          <a:xfrm>
            <a:off x="1705419" y="235092"/>
            <a:ext cx="8911687" cy="1280890"/>
          </a:xfrm>
        </p:spPr>
        <p:txBody>
          <a:bodyPr/>
          <a:lstStyle/>
          <a:p>
            <a:r>
              <a:rPr lang="es-MX" b="1" dirty="0"/>
              <a:t>DISEÑO MECATRÓNICO – Diseño de los componentes mecánicos</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EDC9D542-005F-4C04-AC72-F2FE6A9A0D0E}"/>
                  </a:ext>
                </a:extLst>
              </p:cNvPr>
              <p:cNvSpPr>
                <a:spLocks noGrp="1"/>
              </p:cNvSpPr>
              <p:nvPr>
                <p:ph idx="1"/>
              </p:nvPr>
            </p:nvSpPr>
            <p:spPr>
              <a:xfrm>
                <a:off x="699248" y="1515982"/>
                <a:ext cx="10447246" cy="4174489"/>
              </a:xfrm>
            </p:spPr>
            <p:txBody>
              <a:bodyPr>
                <a:normAutofit/>
              </a:bodyPr>
              <a:lstStyle/>
              <a:p>
                <a:r>
                  <a:rPr lang="es-MX" dirty="0"/>
                  <a:t>Selección de rodamientos</a:t>
                </a:r>
              </a:p>
              <a:p>
                <a:pPr marL="0" indent="0">
                  <a:buNone/>
                </a:pPr>
                <a:endParaRPr lang="es-EC" i="1" dirty="0"/>
              </a:p>
              <a:p>
                <a:pPr marL="0" indent="0">
                  <a:buNone/>
                </a:pPr>
                <a14:m>
                  <m:oMathPara xmlns:m="http://schemas.openxmlformats.org/officeDocument/2006/math">
                    <m:oMathParaPr>
                      <m:jc m:val="left"/>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𝐹</m:t>
                          </m:r>
                        </m:e>
                        <m:sub>
                          <m:r>
                            <a:rPr lang="es-EC" b="0" i="1" smtClean="0">
                              <a:latin typeface="Cambria Math" panose="02040503050406030204" pitchFamily="18" charset="0"/>
                            </a:rPr>
                            <m:t>𝑅</m:t>
                          </m:r>
                        </m:sub>
                      </m:sSub>
                      <m:r>
                        <a:rPr lang="es-EC" i="1">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𝐹</m:t>
                          </m:r>
                        </m:e>
                        <m:sub>
                          <m:r>
                            <a:rPr lang="es-EC" i="1">
                              <a:latin typeface="Cambria Math" panose="02040503050406030204" pitchFamily="18" charset="0"/>
                            </a:rPr>
                            <m:t>𝐷</m:t>
                          </m:r>
                        </m:sub>
                      </m:sSub>
                      <m:sSup>
                        <m:sSupPr>
                          <m:ctrlPr>
                            <a:rPr lang="es-EC" i="1">
                              <a:latin typeface="Cambria Math" panose="02040503050406030204" pitchFamily="18" charset="0"/>
                            </a:rPr>
                          </m:ctrlPr>
                        </m:sSupPr>
                        <m:e>
                          <m:d>
                            <m:dPr>
                              <m:ctrlPr>
                                <a:rPr lang="es-EC" i="1">
                                  <a:latin typeface="Cambria Math" panose="02040503050406030204" pitchFamily="18" charset="0"/>
                                </a:rPr>
                              </m:ctrlPr>
                            </m:dPr>
                            <m:e>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𝐿</m:t>
                                      </m:r>
                                    </m:e>
                                    <m:sub>
                                      <m:r>
                                        <a:rPr lang="es-EC" i="1">
                                          <a:latin typeface="Cambria Math" panose="02040503050406030204" pitchFamily="18" charset="0"/>
                                        </a:rPr>
                                        <m:t>𝐷</m:t>
                                      </m:r>
                                    </m:sub>
                                  </m:sSub>
                                </m:num>
                                <m:den>
                                  <m:sSub>
                                    <m:sSubPr>
                                      <m:ctrlPr>
                                        <a:rPr lang="es-EC" i="1">
                                          <a:latin typeface="Cambria Math" panose="02040503050406030204" pitchFamily="18" charset="0"/>
                                        </a:rPr>
                                      </m:ctrlPr>
                                    </m:sSubPr>
                                    <m:e>
                                      <m:r>
                                        <a:rPr lang="es-EC" i="1">
                                          <a:latin typeface="Cambria Math" panose="02040503050406030204" pitchFamily="18" charset="0"/>
                                        </a:rPr>
                                        <m:t>𝐿</m:t>
                                      </m:r>
                                    </m:e>
                                    <m:sub>
                                      <m:r>
                                        <a:rPr lang="es-EC" i="1">
                                          <a:latin typeface="Cambria Math" panose="02040503050406030204" pitchFamily="18" charset="0"/>
                                        </a:rPr>
                                        <m:t>𝑅</m:t>
                                      </m:r>
                                    </m:sub>
                                  </m:sSub>
                                </m:den>
                              </m:f>
                            </m:e>
                          </m:d>
                        </m:e>
                        <m:sup>
                          <m:f>
                            <m:fPr>
                              <m:ctrlPr>
                                <a:rPr lang="es-EC" i="1">
                                  <a:latin typeface="Cambria Math" panose="02040503050406030204" pitchFamily="18" charset="0"/>
                                </a:rPr>
                              </m:ctrlPr>
                            </m:fPr>
                            <m:num>
                              <m:r>
                                <a:rPr lang="es-EC" i="1">
                                  <a:latin typeface="Cambria Math" panose="02040503050406030204" pitchFamily="18" charset="0"/>
                                </a:rPr>
                                <m:t>1</m:t>
                              </m:r>
                            </m:num>
                            <m:den>
                              <m:r>
                                <a:rPr lang="es-EC" i="1">
                                  <a:latin typeface="Cambria Math" panose="02040503050406030204" pitchFamily="18" charset="0"/>
                                </a:rPr>
                                <m:t>𝑎</m:t>
                              </m:r>
                            </m:den>
                          </m:f>
                        </m:sup>
                      </m:sSup>
                      <m:r>
                        <a:rPr lang="es-EC" b="0" i="1" smtClean="0">
                          <a:latin typeface="Cambria Math" panose="02040503050406030204" pitchFamily="18" charset="0"/>
                        </a:rPr>
                        <m:t>=</m:t>
                      </m:r>
                      <m:r>
                        <a:rPr lang="es-EC" i="1">
                          <a:latin typeface="Cambria Math" panose="02040503050406030204" pitchFamily="18" charset="0"/>
                        </a:rPr>
                        <m:t>11,64</m:t>
                      </m:r>
                      <m:sSup>
                        <m:sSupPr>
                          <m:ctrlPr>
                            <a:rPr lang="es-EC" i="1">
                              <a:latin typeface="Cambria Math" panose="02040503050406030204" pitchFamily="18" charset="0"/>
                            </a:rPr>
                          </m:ctrlPr>
                        </m:sSupPr>
                        <m:e>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C" i="1">
                                      <a:latin typeface="Cambria Math" panose="02040503050406030204" pitchFamily="18" charset="0"/>
                                    </a:rPr>
                                    <m:t>1,53</m:t>
                                  </m:r>
                                  <m:r>
                                    <a:rPr lang="es-EC" i="1">
                                      <a:latin typeface="Cambria Math" panose="02040503050406030204" pitchFamily="18" charset="0"/>
                                    </a:rPr>
                                    <m:t>𝑥</m:t>
                                  </m:r>
                                  <m:r>
                                    <a:rPr lang="es-EC" i="1">
                                      <a:latin typeface="Cambria Math" panose="02040503050406030204" pitchFamily="18" charset="0"/>
                                    </a:rPr>
                                    <m:t> </m:t>
                                  </m:r>
                                  <m:sSup>
                                    <m:sSupPr>
                                      <m:ctrlPr>
                                        <a:rPr lang="es-EC" i="1">
                                          <a:latin typeface="Cambria Math" panose="02040503050406030204" pitchFamily="18" charset="0"/>
                                        </a:rPr>
                                      </m:ctrlPr>
                                    </m:sSupPr>
                                    <m:e>
                                      <m:r>
                                        <a:rPr lang="es-EC" i="1">
                                          <a:latin typeface="Cambria Math" panose="02040503050406030204" pitchFamily="18" charset="0"/>
                                        </a:rPr>
                                        <m:t>10</m:t>
                                      </m:r>
                                    </m:e>
                                    <m:sup>
                                      <m:r>
                                        <a:rPr lang="es-EC" i="1">
                                          <a:latin typeface="Cambria Math" panose="02040503050406030204" pitchFamily="18" charset="0"/>
                                        </a:rPr>
                                        <m:t>6</m:t>
                                      </m:r>
                                    </m:sup>
                                  </m:sSup>
                                </m:num>
                                <m:den>
                                  <m:r>
                                    <a:rPr lang="es-EC" i="1">
                                      <a:latin typeface="Cambria Math" panose="02040503050406030204" pitchFamily="18" charset="0"/>
                                    </a:rPr>
                                    <m:t>1</m:t>
                                  </m:r>
                                  <m:r>
                                    <a:rPr lang="es-EC" i="1">
                                      <a:latin typeface="Cambria Math" panose="02040503050406030204" pitchFamily="18" charset="0"/>
                                    </a:rPr>
                                    <m:t>𝑥</m:t>
                                  </m:r>
                                  <m:r>
                                    <a:rPr lang="es-EC" i="1">
                                      <a:latin typeface="Cambria Math" panose="02040503050406030204" pitchFamily="18" charset="0"/>
                                    </a:rPr>
                                    <m:t> </m:t>
                                  </m:r>
                                  <m:sSup>
                                    <m:sSupPr>
                                      <m:ctrlPr>
                                        <a:rPr lang="es-EC" i="1">
                                          <a:latin typeface="Cambria Math" panose="02040503050406030204" pitchFamily="18" charset="0"/>
                                        </a:rPr>
                                      </m:ctrlPr>
                                    </m:sSupPr>
                                    <m:e>
                                      <m:r>
                                        <a:rPr lang="es-EC" i="1">
                                          <a:latin typeface="Cambria Math" panose="02040503050406030204" pitchFamily="18" charset="0"/>
                                        </a:rPr>
                                        <m:t>10</m:t>
                                      </m:r>
                                    </m:e>
                                    <m:sup>
                                      <m:r>
                                        <a:rPr lang="es-EC" i="1">
                                          <a:latin typeface="Cambria Math" panose="02040503050406030204" pitchFamily="18" charset="0"/>
                                        </a:rPr>
                                        <m:t>6</m:t>
                                      </m:r>
                                    </m:sup>
                                  </m:sSup>
                                </m:den>
                              </m:f>
                            </m:e>
                          </m:d>
                        </m:e>
                        <m:sup>
                          <m:f>
                            <m:fPr>
                              <m:ctrlPr>
                                <a:rPr lang="es-EC" i="1">
                                  <a:latin typeface="Cambria Math" panose="02040503050406030204" pitchFamily="18" charset="0"/>
                                </a:rPr>
                              </m:ctrlPr>
                            </m:fPr>
                            <m:num>
                              <m:r>
                                <a:rPr lang="es-EC" i="1">
                                  <a:latin typeface="Cambria Math" panose="02040503050406030204" pitchFamily="18" charset="0"/>
                                </a:rPr>
                                <m:t>1</m:t>
                              </m:r>
                            </m:num>
                            <m:den>
                              <m:r>
                                <a:rPr lang="es-EC" i="1">
                                  <a:latin typeface="Cambria Math" panose="02040503050406030204" pitchFamily="18" charset="0"/>
                                </a:rPr>
                                <m:t>3</m:t>
                              </m:r>
                            </m:den>
                          </m:f>
                        </m:sup>
                      </m:sSup>
                      <m:r>
                        <a:rPr lang="es-EC" i="1">
                          <a:latin typeface="Cambria Math" panose="02040503050406030204" pitchFamily="18" charset="0"/>
                        </a:rPr>
                        <m:t>=13,402 </m:t>
                      </m:r>
                      <m:r>
                        <a:rPr lang="es-EC" i="1">
                          <a:latin typeface="Cambria Math" panose="02040503050406030204" pitchFamily="18" charset="0"/>
                        </a:rPr>
                        <m:t>𝑘𝑁</m:t>
                      </m:r>
                    </m:oMath>
                  </m:oMathPara>
                </a14:m>
                <a:endParaRPr lang="es-MX" dirty="0"/>
              </a:p>
              <a:p>
                <a:pPr marL="0" indent="0">
                  <a:buNone/>
                </a:pPr>
                <a:endParaRPr lang="es-MX" dirty="0"/>
              </a:p>
              <a:p>
                <a:r>
                  <a:rPr lang="es-MX" dirty="0"/>
                  <a:t>Selección de chavetas</a:t>
                </a:r>
              </a:p>
              <a:p>
                <a:endParaRPr lang="es-MX" dirty="0"/>
              </a:p>
              <a:p>
                <a:endParaRPr lang="es-MX" dirty="0"/>
              </a:p>
              <a:p>
                <a:endParaRPr lang="es-MX" dirty="0"/>
              </a:p>
            </p:txBody>
          </p:sp>
        </mc:Choice>
        <mc:Fallback xmlns="">
          <p:sp>
            <p:nvSpPr>
              <p:cNvPr id="3" name="Marcador de contenido 2">
                <a:extLst>
                  <a:ext uri="{FF2B5EF4-FFF2-40B4-BE49-F238E27FC236}">
                    <a16:creationId xmlns:a16="http://schemas.microsoft.com/office/drawing/2014/main" xmlns="" id="{EDC9D542-005F-4C04-AC72-F2FE6A9A0D0E}"/>
                  </a:ext>
                </a:extLst>
              </p:cNvPr>
              <p:cNvSpPr>
                <a:spLocks noGrp="1" noRot="1" noChangeAspect="1" noMove="1" noResize="1" noEditPoints="1" noAdjustHandles="1" noChangeArrowheads="1" noChangeShapeType="1" noTextEdit="1"/>
              </p:cNvSpPr>
              <p:nvPr>
                <p:ph idx="1"/>
              </p:nvPr>
            </p:nvSpPr>
            <p:spPr>
              <a:xfrm>
                <a:off x="699248" y="1515982"/>
                <a:ext cx="10447246" cy="4174489"/>
              </a:xfrm>
              <a:blipFill rotWithShape="0">
                <a:blip r:embed="rId2"/>
                <a:stretch>
                  <a:fillRect l="-409" t="-877"/>
                </a:stretch>
              </a:blipFill>
            </p:spPr>
            <p:txBody>
              <a:bodyPr/>
              <a:lstStyle/>
              <a:p>
                <a:r>
                  <a:rPr lang="es-EC">
                    <a:noFill/>
                  </a:rPr>
                  <a:t> </a:t>
                </a:r>
              </a:p>
            </p:txBody>
          </p:sp>
        </mc:Fallback>
      </mc:AlternateContent>
      <p:pic>
        <p:nvPicPr>
          <p:cNvPr id="7" name="Imagen 6"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9442" y="4434754"/>
            <a:ext cx="5573440" cy="1380277"/>
          </a:xfrm>
          <a:prstGeom prst="rect">
            <a:avLst/>
          </a:prstGeom>
        </p:spPr>
      </p:pic>
      <mc:AlternateContent xmlns:mc="http://schemas.openxmlformats.org/markup-compatibility/2006" xmlns:a14="http://schemas.microsoft.com/office/drawing/2010/main">
        <mc:Choice Requires="a14">
          <p:sp>
            <p:nvSpPr>
              <p:cNvPr id="8" name="Rectángulo 7"/>
              <p:cNvSpPr/>
              <p:nvPr/>
            </p:nvSpPr>
            <p:spPr>
              <a:xfrm>
                <a:off x="9010661" y="4439951"/>
                <a:ext cx="1383915" cy="589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s-EC" sz="1400" i="1" smtClean="0">
                              <a:solidFill>
                                <a:schemeClr val="tx1"/>
                              </a:solidFill>
                              <a:latin typeface="Cambria Math" panose="02040503050406030204" pitchFamily="18" charset="0"/>
                            </a:rPr>
                          </m:ctrlPr>
                        </m:sSubPr>
                        <m:e>
                          <m:r>
                            <a:rPr lang="es-EC" sz="1400" i="1">
                              <a:solidFill>
                                <a:schemeClr val="tx1"/>
                              </a:solidFill>
                              <a:latin typeface="Cambria Math" panose="02040503050406030204" pitchFamily="18" charset="0"/>
                            </a:rPr>
                            <m:t>𝜏</m:t>
                          </m:r>
                        </m:e>
                        <m:sub>
                          <m:r>
                            <a:rPr lang="es-EC" sz="1400" i="1">
                              <a:solidFill>
                                <a:schemeClr val="tx1"/>
                              </a:solidFill>
                              <a:latin typeface="Cambria Math" panose="02040503050406030204" pitchFamily="18" charset="0"/>
                            </a:rPr>
                            <m:t>𝑥𝑦</m:t>
                          </m:r>
                        </m:sub>
                      </m:sSub>
                      <m:r>
                        <a:rPr lang="es-EC" sz="1400" i="1">
                          <a:solidFill>
                            <a:schemeClr val="tx1"/>
                          </a:solidFill>
                          <a:latin typeface="Cambria Math" panose="02040503050406030204" pitchFamily="18" charset="0"/>
                        </a:rPr>
                        <m:t>=</m:t>
                      </m:r>
                      <m:r>
                        <a:rPr lang="es-EC" sz="1400" b="0" i="1" smtClean="0">
                          <a:solidFill>
                            <a:schemeClr val="tx1"/>
                          </a:solidFill>
                          <a:latin typeface="Cambria Math" panose="02040503050406030204" pitchFamily="18" charset="0"/>
                        </a:rPr>
                        <m:t>125</m:t>
                      </m:r>
                      <m:r>
                        <a:rPr lang="es-EC" sz="1400" i="1" smtClean="0">
                          <a:solidFill>
                            <a:schemeClr val="tx1"/>
                          </a:solidFill>
                          <a:latin typeface="Cambria Math" panose="02040503050406030204" pitchFamily="18" charset="0"/>
                        </a:rPr>
                        <m:t> </m:t>
                      </m:r>
                      <m:r>
                        <a:rPr lang="es-EC" sz="1400" b="0" i="1" smtClean="0">
                          <a:solidFill>
                            <a:schemeClr val="tx1"/>
                          </a:solidFill>
                          <a:latin typeface="Cambria Math" panose="02040503050406030204" pitchFamily="18" charset="0"/>
                        </a:rPr>
                        <m:t>𝑀𝑃</m:t>
                      </m:r>
                      <m:r>
                        <a:rPr lang="es-EC" sz="1400" i="1">
                          <a:solidFill>
                            <a:schemeClr val="tx1"/>
                          </a:solidFill>
                          <a:latin typeface="Cambria Math" panose="02040503050406030204" pitchFamily="18" charset="0"/>
                        </a:rPr>
                        <m:t>𝑎</m:t>
                      </m:r>
                    </m:oMath>
                  </m:oMathPara>
                </a14:m>
                <a:endParaRPr lang="es-EC" sz="1400" dirty="0">
                  <a:solidFill>
                    <a:schemeClr val="tx1"/>
                  </a:solidFill>
                </a:endParaRPr>
              </a:p>
              <a:p>
                <a:pPr algn="ctr"/>
                <a14:m>
                  <m:oMathPara xmlns:m="http://schemas.openxmlformats.org/officeDocument/2006/math">
                    <m:oMathParaPr>
                      <m:jc m:val="centerGroup"/>
                    </m:oMathParaPr>
                    <m:oMath xmlns:m="http://schemas.openxmlformats.org/officeDocument/2006/math">
                      <m:sSub>
                        <m:sSubPr>
                          <m:ctrlPr>
                            <a:rPr lang="es-EC" sz="1400" i="1">
                              <a:solidFill>
                                <a:schemeClr val="tx1"/>
                              </a:solidFill>
                              <a:latin typeface="Cambria Math" panose="02040503050406030204" pitchFamily="18" charset="0"/>
                            </a:rPr>
                          </m:ctrlPr>
                        </m:sSubPr>
                        <m:e>
                          <m:r>
                            <a:rPr lang="es-EC" sz="1400" i="1">
                              <a:solidFill>
                                <a:schemeClr val="tx1"/>
                              </a:solidFill>
                              <a:latin typeface="Cambria Math" panose="02040503050406030204" pitchFamily="18" charset="0"/>
                            </a:rPr>
                            <m:t>𝜏</m:t>
                          </m:r>
                        </m:e>
                        <m:sub>
                          <m:r>
                            <a:rPr lang="es-EC" sz="1400" i="1">
                              <a:solidFill>
                                <a:schemeClr val="tx1"/>
                              </a:solidFill>
                              <a:latin typeface="Cambria Math" panose="02040503050406030204" pitchFamily="18" charset="0"/>
                            </a:rPr>
                            <m:t>𝑥𝑦</m:t>
                          </m:r>
                        </m:sub>
                      </m:sSub>
                      <m:r>
                        <a:rPr lang="es-EC" sz="1400" i="1">
                          <a:solidFill>
                            <a:schemeClr val="tx1"/>
                          </a:solidFill>
                          <a:latin typeface="Cambria Math" panose="02040503050406030204" pitchFamily="18" charset="0"/>
                        </a:rPr>
                        <m:t>=</m:t>
                      </m:r>
                      <m:r>
                        <a:rPr lang="es-EC" sz="1400" b="0" i="1" smtClean="0">
                          <a:solidFill>
                            <a:schemeClr val="tx1"/>
                          </a:solidFill>
                          <a:latin typeface="Cambria Math" panose="02040503050406030204" pitchFamily="18" charset="0"/>
                        </a:rPr>
                        <m:t>62</m:t>
                      </m:r>
                      <m:r>
                        <a:rPr lang="es-EC" sz="1400" i="1">
                          <a:solidFill>
                            <a:schemeClr val="tx1"/>
                          </a:solidFill>
                          <a:latin typeface="Cambria Math" panose="02040503050406030204" pitchFamily="18" charset="0"/>
                        </a:rPr>
                        <m:t> </m:t>
                      </m:r>
                      <m:r>
                        <a:rPr lang="es-EC" sz="1400" b="0" i="1" smtClean="0">
                          <a:solidFill>
                            <a:schemeClr val="tx1"/>
                          </a:solidFill>
                          <a:latin typeface="Cambria Math" panose="02040503050406030204" pitchFamily="18" charset="0"/>
                        </a:rPr>
                        <m:t>𝑀</m:t>
                      </m:r>
                      <m:r>
                        <a:rPr lang="es-EC" sz="1400" i="1">
                          <a:solidFill>
                            <a:schemeClr val="tx1"/>
                          </a:solidFill>
                          <a:latin typeface="Cambria Math" panose="02040503050406030204" pitchFamily="18" charset="0"/>
                        </a:rPr>
                        <m:t>𝑃𝑎</m:t>
                      </m:r>
                    </m:oMath>
                  </m:oMathPara>
                </a14:m>
                <a:endParaRPr lang="es-EC" sz="1400" dirty="0">
                  <a:solidFill>
                    <a:schemeClr val="tx1"/>
                  </a:solidFill>
                </a:endParaRPr>
              </a:p>
            </p:txBody>
          </p:sp>
        </mc:Choice>
        <mc:Fallback xmlns="">
          <p:sp>
            <p:nvSpPr>
              <p:cNvPr id="8" name="Rectángulo 7"/>
              <p:cNvSpPr>
                <a:spLocks noRot="1" noChangeAspect="1" noMove="1" noResize="1" noEditPoints="1" noAdjustHandles="1" noChangeArrowheads="1" noChangeShapeType="1" noTextEdit="1"/>
              </p:cNvSpPr>
              <p:nvPr/>
            </p:nvSpPr>
            <p:spPr>
              <a:xfrm>
                <a:off x="9010661" y="4439951"/>
                <a:ext cx="1383915" cy="589250"/>
              </a:xfrm>
              <a:prstGeom prst="rect">
                <a:avLst/>
              </a:prstGeom>
              <a:blipFill rotWithShape="0">
                <a:blip r:embed="rId4"/>
                <a:stretch>
                  <a:fillRect/>
                </a:stretch>
              </a:blipFill>
            </p:spPr>
            <p:txBody>
              <a:bodyPr/>
              <a:lstStyle/>
              <a:p>
                <a:r>
                  <a:rPr lang="es-EC">
                    <a:noFill/>
                  </a:rPr>
                  <a:t> </a:t>
                </a:r>
              </a:p>
            </p:txBody>
          </p:sp>
        </mc:Fallback>
      </mc:AlternateContent>
      <p:pic>
        <p:nvPicPr>
          <p:cNvPr id="9" name="Imagen 8" descr="Recorte de pantalla"/>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946685" y="4065097"/>
            <a:ext cx="1514565" cy="1928207"/>
          </a:xfrm>
          <a:prstGeom prst="rect">
            <a:avLst/>
          </a:prstGeom>
        </p:spPr>
      </p:pic>
      <p:pic>
        <p:nvPicPr>
          <p:cNvPr id="14" name="Imagen 13" descr="Recorte de pantall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99887" y="1640542"/>
            <a:ext cx="6013659" cy="1799936"/>
          </a:xfrm>
          <a:prstGeom prst="rect">
            <a:avLst/>
          </a:prstGeom>
        </p:spPr>
      </p:pic>
      <p:pic>
        <p:nvPicPr>
          <p:cNvPr id="15" name="Imagen 14" descr="Recorte de pantall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31074" y="5387397"/>
            <a:ext cx="1362265" cy="800212"/>
          </a:xfrm>
          <a:prstGeom prst="rect">
            <a:avLst/>
          </a:prstGeom>
        </p:spPr>
      </p:pic>
      <p:pic>
        <p:nvPicPr>
          <p:cNvPr id="16" name="Imagen 15" descr="Recorte de pantall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68158" y="5387397"/>
            <a:ext cx="1276528" cy="781159"/>
          </a:xfrm>
          <a:prstGeom prst="rect">
            <a:avLst/>
          </a:prstGeom>
        </p:spPr>
      </p:pic>
    </p:spTree>
    <p:extLst>
      <p:ext uri="{BB962C8B-B14F-4D97-AF65-F5344CB8AC3E}">
        <p14:creationId xmlns:p14="http://schemas.microsoft.com/office/powerpoint/2010/main" val="143994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672353"/>
            <a:ext cx="10515600" cy="5504610"/>
          </a:xfrm>
        </p:spPr>
        <p:txBody>
          <a:bodyPr/>
          <a:lstStyle/>
          <a:p>
            <a:r>
              <a:rPr lang="es-MX" dirty="0"/>
              <a:t>      Selección de pasadores</a:t>
            </a:r>
          </a:p>
          <a:p>
            <a:endParaRPr lang="es-MX" dirty="0"/>
          </a:p>
          <a:p>
            <a:endParaRPr lang="es-MX" dirty="0"/>
          </a:p>
          <a:p>
            <a:endParaRPr lang="es-MX" dirty="0"/>
          </a:p>
          <a:p>
            <a:endParaRPr lang="es-MX" dirty="0"/>
          </a:p>
          <a:p>
            <a:r>
              <a:rPr lang="es-MX" dirty="0"/>
              <a:t>     Selección de catalinas</a:t>
            </a:r>
          </a:p>
          <a:p>
            <a:endParaRPr lang="es-EC" dirty="0"/>
          </a:p>
        </p:txBody>
      </p:sp>
      <p:pic>
        <p:nvPicPr>
          <p:cNvPr id="4" name="Imagen 3" descr="C:\Users\Andres\Downloads\TESIS_ARTEAGA_NENGER\tesis\catalogos\Sin título.jpg"/>
          <p:cNvPicPr/>
          <p:nvPr/>
        </p:nvPicPr>
        <p:blipFill rotWithShape="1">
          <a:blip r:embed="rId2">
            <a:extLst>
              <a:ext uri="{28A0092B-C50C-407E-A947-70E740481C1C}">
                <a14:useLocalDpi xmlns:a14="http://schemas.microsoft.com/office/drawing/2010/main" val="0"/>
              </a:ext>
            </a:extLst>
          </a:blip>
          <a:srcRect t="338" r="233"/>
          <a:stretch/>
        </p:blipFill>
        <p:spPr bwMode="auto">
          <a:xfrm>
            <a:off x="6737254" y="3172506"/>
            <a:ext cx="5120917" cy="3004457"/>
          </a:xfrm>
          <a:prstGeom prst="rect">
            <a:avLst/>
          </a:prstGeom>
          <a:noFill/>
          <a:ln>
            <a:noFill/>
          </a:ln>
        </p:spPr>
      </p:pic>
      <p:pic>
        <p:nvPicPr>
          <p:cNvPr id="5" name="Imagen 4"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4954" y="1074728"/>
            <a:ext cx="1618795" cy="1488921"/>
          </a:xfrm>
          <a:prstGeom prst="rect">
            <a:avLst/>
          </a:prstGeom>
        </p:spPr>
      </p:pic>
      <p:pic>
        <p:nvPicPr>
          <p:cNvPr id="7" name="Imagen 6" descr="Recorte de pantalla"/>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974422" y="3172506"/>
            <a:ext cx="5291669" cy="3297394"/>
          </a:xfrm>
          <a:prstGeom prst="rect">
            <a:avLst/>
          </a:prstGeom>
        </p:spPr>
      </p:pic>
      <p:sp>
        <p:nvSpPr>
          <p:cNvPr id="2" name="Rectángulo 1">
            <a:extLst>
              <a:ext uri="{FF2B5EF4-FFF2-40B4-BE49-F238E27FC236}">
                <a16:creationId xmlns:a16="http://schemas.microsoft.com/office/drawing/2014/main" id="{23BCA2EF-8460-490C-B6D6-93274E860753}"/>
              </a:ext>
            </a:extLst>
          </p:cNvPr>
          <p:cNvSpPr/>
          <p:nvPr/>
        </p:nvSpPr>
        <p:spPr>
          <a:xfrm>
            <a:off x="6737254" y="5854700"/>
            <a:ext cx="3594196" cy="15875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descr="Recorte de pantall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4488" y="1074728"/>
            <a:ext cx="3493237" cy="1488921"/>
          </a:xfrm>
          <a:prstGeom prst="rect">
            <a:avLst/>
          </a:prstGeom>
        </p:spPr>
      </p:pic>
      <p:sp>
        <p:nvSpPr>
          <p:cNvPr id="9" name="Elipse 8"/>
          <p:cNvSpPr/>
          <p:nvPr/>
        </p:nvSpPr>
        <p:spPr>
          <a:xfrm>
            <a:off x="2625725" y="5149850"/>
            <a:ext cx="260350" cy="16192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Elipse 9"/>
          <p:cNvSpPr/>
          <p:nvPr/>
        </p:nvSpPr>
        <p:spPr>
          <a:xfrm>
            <a:off x="6737254" y="5851525"/>
            <a:ext cx="260350" cy="16192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691212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0F702A-DE06-4A16-8567-CDB4E2701B3F}"/>
              </a:ext>
            </a:extLst>
          </p:cNvPr>
          <p:cNvSpPr>
            <a:spLocks noGrp="1"/>
          </p:cNvSpPr>
          <p:nvPr>
            <p:ph type="title"/>
          </p:nvPr>
        </p:nvSpPr>
        <p:spPr>
          <a:xfrm>
            <a:off x="2069183" y="281524"/>
            <a:ext cx="8911687" cy="1280890"/>
          </a:xfrm>
        </p:spPr>
        <p:txBody>
          <a:bodyPr/>
          <a:lstStyle/>
          <a:p>
            <a:r>
              <a:rPr lang="es-MX" b="1" dirty="0"/>
              <a:t>DISEÑO MECATRÓNICO – Diseño de los componentes mecánicos</a:t>
            </a:r>
          </a:p>
        </p:txBody>
      </p:sp>
      <p:sp>
        <p:nvSpPr>
          <p:cNvPr id="3" name="Marcador de contenido 2">
            <a:extLst>
              <a:ext uri="{FF2B5EF4-FFF2-40B4-BE49-F238E27FC236}">
                <a16:creationId xmlns:a16="http://schemas.microsoft.com/office/drawing/2014/main" id="{0DD4C650-1872-4B93-8956-C9EDF3FC3097}"/>
              </a:ext>
            </a:extLst>
          </p:cNvPr>
          <p:cNvSpPr>
            <a:spLocks noGrp="1"/>
          </p:cNvSpPr>
          <p:nvPr>
            <p:ph idx="1"/>
          </p:nvPr>
        </p:nvSpPr>
        <p:spPr>
          <a:xfrm>
            <a:off x="838200" y="1825625"/>
            <a:ext cx="10515600" cy="417469"/>
          </a:xfrm>
        </p:spPr>
        <p:txBody>
          <a:bodyPr>
            <a:normAutofit/>
          </a:bodyPr>
          <a:lstStyle/>
          <a:p>
            <a:r>
              <a:rPr lang="es-MX" b="1" dirty="0"/>
              <a:t>Relación de Velocidad</a:t>
            </a:r>
          </a:p>
        </p:txBody>
      </p:sp>
      <p:pic>
        <p:nvPicPr>
          <p:cNvPr id="4" name="Imagen 3">
            <a:extLst>
              <a:ext uri="{FF2B5EF4-FFF2-40B4-BE49-F238E27FC236}">
                <a16:creationId xmlns:a16="http://schemas.microsoft.com/office/drawing/2014/main" id="{C23CE9E4-6BDC-45EC-95EC-741BA382A66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Lst>
          </a:blip>
          <a:srcRect r="1119"/>
          <a:stretch/>
        </p:blipFill>
        <p:spPr>
          <a:xfrm>
            <a:off x="1816989" y="2650934"/>
            <a:ext cx="2524125" cy="2200275"/>
          </a:xfrm>
          <a:prstGeom prst="rect">
            <a:avLst/>
          </a:prstGeom>
        </p:spPr>
      </p:pic>
      <p:sp>
        <p:nvSpPr>
          <p:cNvPr id="5" name="CuadroTexto 4">
            <a:extLst>
              <a:ext uri="{FF2B5EF4-FFF2-40B4-BE49-F238E27FC236}">
                <a16:creationId xmlns:a16="http://schemas.microsoft.com/office/drawing/2014/main" id="{3D6E206C-25DD-4ECD-8499-EDC3D853A65F}"/>
              </a:ext>
            </a:extLst>
          </p:cNvPr>
          <p:cNvSpPr txBox="1"/>
          <p:nvPr/>
        </p:nvSpPr>
        <p:spPr>
          <a:xfrm>
            <a:off x="1082899" y="2233119"/>
            <a:ext cx="4300470" cy="646331"/>
          </a:xfrm>
          <a:prstGeom prst="rect">
            <a:avLst/>
          </a:prstGeom>
          <a:noFill/>
        </p:spPr>
        <p:txBody>
          <a:bodyPr wrap="square" rtlCol="0">
            <a:spAutoFit/>
          </a:bodyPr>
          <a:lstStyle/>
          <a:p>
            <a:r>
              <a:rPr lang="es-MX" dirty="0"/>
              <a:t>Marcha directa</a:t>
            </a:r>
          </a:p>
          <a:p>
            <a:endParaRPr lang="es-MX" dirty="0"/>
          </a:p>
        </p:txBody>
      </p:sp>
      <p:sp>
        <p:nvSpPr>
          <p:cNvPr id="6" name="CuadroTexto 5">
            <a:extLst>
              <a:ext uri="{FF2B5EF4-FFF2-40B4-BE49-F238E27FC236}">
                <a16:creationId xmlns:a16="http://schemas.microsoft.com/office/drawing/2014/main" id="{F29E8D7A-5F29-417B-BF06-710D1D005D11}"/>
              </a:ext>
            </a:extLst>
          </p:cNvPr>
          <p:cNvSpPr txBox="1"/>
          <p:nvPr/>
        </p:nvSpPr>
        <p:spPr>
          <a:xfrm>
            <a:off x="6525027" y="2233118"/>
            <a:ext cx="4300470" cy="646331"/>
          </a:xfrm>
          <a:prstGeom prst="rect">
            <a:avLst/>
          </a:prstGeom>
          <a:noFill/>
        </p:spPr>
        <p:txBody>
          <a:bodyPr wrap="square" rtlCol="0">
            <a:spAutoFit/>
          </a:bodyPr>
          <a:lstStyle/>
          <a:p>
            <a:r>
              <a:rPr lang="es-MX" dirty="0"/>
              <a:t>Marcha reversa</a:t>
            </a:r>
          </a:p>
          <a:p>
            <a:endParaRPr lang="es-MX" dirty="0"/>
          </a:p>
        </p:txBody>
      </p:sp>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399682F5-4DB3-4C02-891B-2A0221AE0EC7}"/>
                  </a:ext>
                </a:extLst>
              </p:cNvPr>
              <p:cNvSpPr/>
              <p:nvPr/>
            </p:nvSpPr>
            <p:spPr>
              <a:xfrm>
                <a:off x="951871" y="5031515"/>
                <a:ext cx="4299382" cy="497957"/>
              </a:xfrm>
              <a:prstGeom prst="rect">
                <a:avLst/>
              </a:prstGeom>
            </p:spPr>
            <p:txBody>
              <a:bodyPr wrap="none">
                <a:spAutoFit/>
              </a:bodyPr>
              <a:lstStyle/>
              <a:p>
                <a14:m>
                  <m:oMath xmlns:m="http://schemas.openxmlformats.org/officeDocument/2006/math">
                    <m:sSub>
                      <m:sSubPr>
                        <m:ctrlPr>
                          <a:rPr lang="es-MX" i="1" smtClean="0">
                            <a:latin typeface="Cambria Math" panose="02040503050406030204" pitchFamily="18" charset="0"/>
                          </a:rPr>
                        </m:ctrlPr>
                      </m:sSubPr>
                      <m:e>
                        <m:r>
                          <a:rPr lang="es-MX" i="1">
                            <a:latin typeface="Cambria Math" panose="02040503050406030204" pitchFamily="18" charset="0"/>
                          </a:rPr>
                          <m:t>𝑟</m:t>
                        </m:r>
                      </m:e>
                      <m:sub>
                        <m:r>
                          <a:rPr lang="es-MX" i="1">
                            <a:latin typeface="Cambria Math" panose="02040503050406030204" pitchFamily="18" charset="0"/>
                          </a:rPr>
                          <m:t>𝑡</m:t>
                        </m:r>
                      </m:sub>
                    </m:sSub>
                    <m:r>
                      <a:rPr lang="es-MX" i="0">
                        <a:latin typeface="Cambria Math" panose="02040503050406030204" pitchFamily="18" charset="0"/>
                      </a:rPr>
                      <m:t>=</m:t>
                    </m:r>
                    <m:f>
                      <m:fPr>
                        <m:ctrlPr>
                          <a:rPr lang="es-MX" i="1">
                            <a:latin typeface="Cambria Math" panose="02040503050406030204" pitchFamily="18" charset="0"/>
                          </a:rPr>
                        </m:ctrlPr>
                      </m:fPr>
                      <m:num>
                        <m:r>
                          <a:rPr lang="es-MX" i="1">
                            <a:latin typeface="Cambria Math" panose="02040503050406030204" pitchFamily="18" charset="0"/>
                          </a:rPr>
                          <m:t>𝑐𝑜𝑛𝑑𝑢𝑐𝑖𝑑𝑜𝑠</m:t>
                        </m:r>
                      </m:num>
                      <m:den>
                        <m:r>
                          <a:rPr lang="es-MX" i="1">
                            <a:latin typeface="Cambria Math" panose="02040503050406030204" pitchFamily="18" charset="0"/>
                          </a:rPr>
                          <m:t>𝑐𝑜𝑛𝑑𝑢𝑐𝑡𝑜𝑟𝑒𝑠</m:t>
                        </m:r>
                      </m:den>
                    </m:f>
                    <m:r>
                      <a:rPr lang="es-MX" b="0" i="1" smtClean="0">
                        <a:latin typeface="Cambria Math" panose="02040503050406030204" pitchFamily="18" charset="0"/>
                      </a:rPr>
                      <m:t>=</m:t>
                    </m:r>
                    <m:f>
                      <m:fPr>
                        <m:ctrlPr>
                          <a:rPr lang="es-MX" i="1">
                            <a:latin typeface="Cambria Math" panose="02040503050406030204" pitchFamily="18" charset="0"/>
                          </a:rPr>
                        </m:ctrlPr>
                      </m:fPr>
                      <m:num>
                        <m:r>
                          <a:rPr lang="es-EC" i="1">
                            <a:latin typeface="Cambria Math" panose="02040503050406030204" pitchFamily="18" charset="0"/>
                          </a:rPr>
                          <m:t>𝑍𝑡𝑟𝑎𝑛𝑠𝑚𝑖𝑠𝑖</m:t>
                        </m:r>
                        <m:r>
                          <a:rPr lang="es-EC" i="1">
                            <a:latin typeface="Cambria Math" panose="02040503050406030204" pitchFamily="18" charset="0"/>
                          </a:rPr>
                          <m:t>ó</m:t>
                        </m:r>
                        <m:r>
                          <a:rPr lang="es-EC" i="1">
                            <a:latin typeface="Cambria Math" panose="02040503050406030204" pitchFamily="18" charset="0"/>
                          </a:rPr>
                          <m:t>𝑛</m:t>
                        </m:r>
                      </m:num>
                      <m:den>
                        <m:r>
                          <a:rPr lang="es-EC" i="1">
                            <a:latin typeface="Cambria Math" panose="02040503050406030204" pitchFamily="18" charset="0"/>
                          </a:rPr>
                          <m:t>𝑍𝑚𝑜𝑡𝑟𝑖𝑧</m:t>
                        </m:r>
                      </m:den>
                    </m:f>
                    <m:r>
                      <a:rPr lang="es-MX" b="0" i="1" smtClean="0">
                        <a:latin typeface="Cambria Math" panose="02040503050406030204" pitchFamily="18" charset="0"/>
                      </a:rPr>
                      <m:t>=</m:t>
                    </m:r>
                    <m:f>
                      <m:fPr>
                        <m:ctrlPr>
                          <a:rPr lang="es-MX" i="1">
                            <a:latin typeface="Cambria Math" panose="02040503050406030204" pitchFamily="18" charset="0"/>
                          </a:rPr>
                        </m:ctrlPr>
                      </m:fPr>
                      <m:num>
                        <m:r>
                          <a:rPr lang="es-EC" i="1">
                            <a:latin typeface="Cambria Math" panose="02040503050406030204" pitchFamily="18" charset="0"/>
                          </a:rPr>
                          <m:t>2</m:t>
                        </m:r>
                        <m:r>
                          <a:rPr lang="es-EC" b="0" i="1" smtClean="0">
                            <a:latin typeface="Cambria Math" panose="02040503050406030204" pitchFamily="18" charset="0"/>
                          </a:rPr>
                          <m:t>6</m:t>
                        </m:r>
                      </m:num>
                      <m:den>
                        <m:r>
                          <a:rPr lang="es-EC" i="1">
                            <a:latin typeface="Cambria Math" panose="02040503050406030204" pitchFamily="18" charset="0"/>
                          </a:rPr>
                          <m:t>2</m:t>
                        </m:r>
                        <m:r>
                          <a:rPr lang="es-EC" b="0" i="1" smtClean="0">
                            <a:latin typeface="Cambria Math" panose="02040503050406030204" pitchFamily="18" charset="0"/>
                          </a:rPr>
                          <m:t>5</m:t>
                        </m:r>
                      </m:den>
                    </m:f>
                    <m:r>
                      <a:rPr lang="es-MX" b="0" i="1" smtClean="0">
                        <a:latin typeface="Cambria Math" panose="02040503050406030204" pitchFamily="18" charset="0"/>
                      </a:rPr>
                      <m:t>=</m:t>
                    </m:r>
                  </m:oMath>
                </a14:m>
                <a:r>
                  <a:rPr lang="es-MX" i="1" dirty="0"/>
                  <a:t>1.03</a:t>
                </a:r>
              </a:p>
            </p:txBody>
          </p:sp>
        </mc:Choice>
        <mc:Fallback xmlns="">
          <p:sp>
            <p:nvSpPr>
              <p:cNvPr id="7" name="Rectángulo 6">
                <a:extLst>
                  <a:ext uri="{FF2B5EF4-FFF2-40B4-BE49-F238E27FC236}">
                    <a16:creationId xmlns:a16="http://schemas.microsoft.com/office/drawing/2014/main" xmlns="" xmlns:a14="http://schemas.microsoft.com/office/drawing/2010/main" id="{399682F5-4DB3-4C02-891B-2A0221AE0EC7}"/>
                  </a:ext>
                </a:extLst>
              </p:cNvPr>
              <p:cNvSpPr>
                <a:spLocks noRot="1" noChangeAspect="1" noMove="1" noResize="1" noEditPoints="1" noAdjustHandles="1" noChangeArrowheads="1" noChangeShapeType="1" noTextEdit="1"/>
              </p:cNvSpPr>
              <p:nvPr/>
            </p:nvSpPr>
            <p:spPr>
              <a:xfrm>
                <a:off x="951871" y="5031515"/>
                <a:ext cx="4299382" cy="497957"/>
              </a:xfrm>
              <a:prstGeom prst="rect">
                <a:avLst/>
              </a:prstGeom>
              <a:blipFill rotWithShape="0">
                <a:blip r:embed="rId4"/>
                <a:stretch>
                  <a:fillRect r="-567" b="-487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9E3E39A8-68A4-4F55-B2D3-BC7C2AA9DF2A}"/>
                  </a:ext>
                </a:extLst>
              </p:cNvPr>
              <p:cNvSpPr/>
              <p:nvPr/>
            </p:nvSpPr>
            <p:spPr>
              <a:xfrm>
                <a:off x="951871" y="5667871"/>
                <a:ext cx="1490473" cy="6135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MX" i="1" smtClean="0">
                              <a:latin typeface="Cambria Math" panose="02040503050406030204" pitchFamily="18" charset="0"/>
                            </a:rPr>
                          </m:ctrlPr>
                        </m:fPr>
                        <m:num>
                          <m:sSub>
                            <m:sSubPr>
                              <m:ctrlPr>
                                <a:rPr lang="es-MX" i="1">
                                  <a:latin typeface="Cambria Math" panose="02040503050406030204" pitchFamily="18" charset="0"/>
                                </a:rPr>
                              </m:ctrlPr>
                            </m:sSubPr>
                            <m:e>
                              <m:r>
                                <a:rPr lang="es-MX" i="1">
                                  <a:latin typeface="Cambria Math" panose="02040503050406030204" pitchFamily="18" charset="0"/>
                                </a:rPr>
                                <m:t>𝑟</m:t>
                              </m:r>
                            </m:e>
                            <m:sub>
                              <m:r>
                                <a:rPr lang="es-MX" i="1">
                                  <a:latin typeface="Cambria Math" panose="02040503050406030204" pitchFamily="18" charset="0"/>
                                </a:rPr>
                                <m:t>𝑒𝑛𝑡𝑟𝑎𝑑𝑎</m:t>
                              </m:r>
                            </m:sub>
                          </m:sSub>
                        </m:num>
                        <m:den>
                          <m:sSub>
                            <m:sSubPr>
                              <m:ctrlPr>
                                <a:rPr lang="es-MX" i="1">
                                  <a:latin typeface="Cambria Math" panose="02040503050406030204" pitchFamily="18" charset="0"/>
                                </a:rPr>
                              </m:ctrlPr>
                            </m:sSubPr>
                            <m:e>
                              <m:r>
                                <a:rPr lang="es-MX" i="1">
                                  <a:latin typeface="Cambria Math" panose="02040503050406030204" pitchFamily="18" charset="0"/>
                                </a:rPr>
                                <m:t>𝑟</m:t>
                              </m:r>
                            </m:e>
                            <m:sub>
                              <m:r>
                                <a:rPr lang="es-MX" i="1">
                                  <a:latin typeface="Cambria Math" panose="02040503050406030204" pitchFamily="18" charset="0"/>
                                </a:rPr>
                                <m:t>𝑠𝑎𝑙𝑖𝑑𝑎</m:t>
                              </m:r>
                            </m:sub>
                          </m:sSub>
                        </m:den>
                      </m:f>
                      <m:r>
                        <a:rPr lang="es-MX" i="0">
                          <a:latin typeface="Cambria Math" panose="02040503050406030204" pitchFamily="18" charset="0"/>
                        </a:rPr>
                        <m:t>=</m:t>
                      </m:r>
                      <m:sSub>
                        <m:sSubPr>
                          <m:ctrlPr>
                            <a:rPr lang="es-MX" i="1">
                              <a:latin typeface="Cambria Math" panose="02040503050406030204" pitchFamily="18" charset="0"/>
                            </a:rPr>
                          </m:ctrlPr>
                        </m:sSubPr>
                        <m:e>
                          <m:r>
                            <a:rPr lang="es-MX" i="1">
                              <a:latin typeface="Cambria Math" panose="02040503050406030204" pitchFamily="18" charset="0"/>
                            </a:rPr>
                            <m:t>𝑟</m:t>
                          </m:r>
                        </m:e>
                        <m:sub>
                          <m:r>
                            <a:rPr lang="es-MX" i="1">
                              <a:latin typeface="Cambria Math" panose="02040503050406030204" pitchFamily="18" charset="0"/>
                            </a:rPr>
                            <m:t>𝑡</m:t>
                          </m:r>
                        </m:sub>
                      </m:sSub>
                    </m:oMath>
                  </m:oMathPara>
                </a14:m>
                <a:endParaRPr lang="es-MX" dirty="0"/>
              </a:p>
            </p:txBody>
          </p:sp>
        </mc:Choice>
        <mc:Fallback xmlns="">
          <p:sp>
            <p:nvSpPr>
              <p:cNvPr id="8" name="Rectángulo 7">
                <a:extLst>
                  <a:ext uri="{FF2B5EF4-FFF2-40B4-BE49-F238E27FC236}">
                    <a16:creationId xmlns:a16="http://schemas.microsoft.com/office/drawing/2014/main" id="{9E3E39A8-68A4-4F55-B2D3-BC7C2AA9DF2A}"/>
                  </a:ext>
                </a:extLst>
              </p:cNvPr>
              <p:cNvSpPr>
                <a:spLocks noRot="1" noChangeAspect="1" noMove="1" noResize="1" noEditPoints="1" noAdjustHandles="1" noChangeArrowheads="1" noChangeShapeType="1" noTextEdit="1"/>
              </p:cNvSpPr>
              <p:nvPr/>
            </p:nvSpPr>
            <p:spPr>
              <a:xfrm>
                <a:off x="951871" y="5667871"/>
                <a:ext cx="1490473" cy="613566"/>
              </a:xfrm>
              <a:prstGeom prst="rect">
                <a:avLst/>
              </a:prstGeom>
              <a:blipFill>
                <a:blip r:embed="rId5"/>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7E9F3300-B0B8-4F5F-B00D-E4CF2F74D790}"/>
                  </a:ext>
                </a:extLst>
              </p:cNvPr>
              <p:cNvSpPr/>
              <p:nvPr/>
            </p:nvSpPr>
            <p:spPr>
              <a:xfrm>
                <a:off x="593151" y="6194293"/>
                <a:ext cx="2207912" cy="456472"/>
              </a:xfrm>
              <a:prstGeom prst="rect">
                <a:avLst/>
              </a:prstGeom>
            </p:spPr>
            <p:txBody>
              <a:bodyPr wrap="none">
                <a:spAutoFit/>
              </a:bodyPr>
              <a:lstStyle/>
              <a:p>
                <a:pPr indent="449580" algn="just">
                  <a:lnSpc>
                    <a:spcPct val="150000"/>
                  </a:lnSpc>
                  <a:spcBef>
                    <a:spcPts val="600"/>
                  </a:spcBef>
                  <a:spcAft>
                    <a:spcPts val="0"/>
                  </a:spcAft>
                </a:pPr>
                <a14:m>
                  <m:oMath xmlns:m="http://schemas.openxmlformats.org/officeDocument/2006/math">
                    <m:sSub>
                      <m:sSubPr>
                        <m:ctrlPr>
                          <a:rPr lang="es-MX" b="1" i="1">
                            <a:latin typeface="Cambria Math" panose="02040503050406030204" pitchFamily="18" charset="0"/>
                            <a:ea typeface="Calibri" panose="020F0502020204030204" pitchFamily="34" charset="0"/>
                            <a:cs typeface="Times New Roman" panose="02020603050405020304" pitchFamily="18" charset="0"/>
                          </a:rPr>
                        </m:ctrlPr>
                      </m:sSubPr>
                      <m:e>
                        <m:r>
                          <a:rPr lang="es-EC" b="1" i="1">
                            <a:latin typeface="Cambria Math" panose="02040503050406030204" pitchFamily="18" charset="0"/>
                            <a:ea typeface="Calibri" panose="020F0502020204030204" pitchFamily="34" charset="0"/>
                            <a:cs typeface="Times New Roman" panose="02020603050405020304" pitchFamily="18" charset="0"/>
                          </a:rPr>
                          <m:t>𝒓</m:t>
                        </m:r>
                      </m:e>
                      <m:sub>
                        <m:r>
                          <a:rPr lang="es-EC" b="1" i="1">
                            <a:latin typeface="Cambria Math" panose="02040503050406030204" pitchFamily="18" charset="0"/>
                            <a:ea typeface="Calibri" panose="020F0502020204030204" pitchFamily="34" charset="0"/>
                            <a:cs typeface="Times New Roman" panose="02020603050405020304" pitchFamily="18" charset="0"/>
                          </a:rPr>
                          <m:t>𝒔𝒂𝒍𝒊𝒅𝒂</m:t>
                        </m:r>
                      </m:sub>
                    </m:sSub>
                    <m:r>
                      <a:rPr lang="es-EC" b="1" i="1">
                        <a:latin typeface="Cambria Math" panose="02040503050406030204" pitchFamily="18" charset="0"/>
                        <a:ea typeface="Calibri" panose="020F0502020204030204" pitchFamily="34" charset="0"/>
                        <a:cs typeface="Times New Roman" panose="02020603050405020304" pitchFamily="18" charset="0"/>
                      </a:rPr>
                      <m:t>=</m:t>
                    </m:r>
                  </m:oMath>
                </a14:m>
                <a:r>
                  <a:rPr lang="es-EC" b="1" i="1" dirty="0">
                    <a:latin typeface="Cambria Math" panose="02040503050406030204" pitchFamily="18" charset="0"/>
                    <a:ea typeface="Calibri" panose="020F0502020204030204" pitchFamily="34" charset="0"/>
                    <a:cs typeface="Times New Roman" panose="02020603050405020304" pitchFamily="18" charset="0"/>
                  </a:rPr>
                  <a:t>0,9655</a:t>
                </a:r>
                <a:endParaRPr lang="es-MX" b="1" i="1" dirty="0">
                  <a:latin typeface="Cambria Math" panose="02040503050406030204" pitchFamily="18" charset="0"/>
                  <a:ea typeface="Calibri" panose="020F0502020204030204" pitchFamily="34" charset="0"/>
                  <a:cs typeface="Times New Roman" panose="02020603050405020304" pitchFamily="18" charset="0"/>
                </a:endParaRPr>
              </a:p>
            </p:txBody>
          </p:sp>
        </mc:Choice>
        <mc:Fallback xmlns="">
          <p:sp>
            <p:nvSpPr>
              <p:cNvPr id="9" name="Rectángulo 8">
                <a:extLst>
                  <a:ext uri="{FF2B5EF4-FFF2-40B4-BE49-F238E27FC236}">
                    <a16:creationId xmlns:a16="http://schemas.microsoft.com/office/drawing/2014/main" id="{7E9F3300-B0B8-4F5F-B00D-E4CF2F74D790}"/>
                  </a:ext>
                </a:extLst>
              </p:cNvPr>
              <p:cNvSpPr>
                <a:spLocks noRot="1" noChangeAspect="1" noMove="1" noResize="1" noEditPoints="1" noAdjustHandles="1" noChangeArrowheads="1" noChangeShapeType="1" noTextEdit="1"/>
              </p:cNvSpPr>
              <p:nvPr/>
            </p:nvSpPr>
            <p:spPr>
              <a:xfrm>
                <a:off x="593151" y="6194293"/>
                <a:ext cx="2207912" cy="456472"/>
              </a:xfrm>
              <a:prstGeom prst="rect">
                <a:avLst/>
              </a:prstGeom>
              <a:blipFill>
                <a:blip r:embed="rId6"/>
                <a:stretch>
                  <a:fillRect r="-2486" b="-20000"/>
                </a:stretch>
              </a:blipFill>
            </p:spPr>
            <p:txBody>
              <a:bodyPr/>
              <a:lstStyle/>
              <a:p>
                <a:r>
                  <a:rPr lang="es-MX">
                    <a:noFill/>
                  </a:rPr>
                  <a:t> </a:t>
                </a:r>
              </a:p>
            </p:txBody>
          </p:sp>
        </mc:Fallback>
      </mc:AlternateContent>
      <p:pic>
        <p:nvPicPr>
          <p:cNvPr id="10" name="Imagen 9">
            <a:extLst>
              <a:ext uri="{FF2B5EF4-FFF2-40B4-BE49-F238E27FC236}">
                <a16:creationId xmlns:a16="http://schemas.microsoft.com/office/drawing/2014/main" id="{EA76C226-F37D-4605-AE22-72463DD3436D}"/>
              </a:ext>
            </a:extLst>
          </p:cNvPr>
          <p:cNvPicPr>
            <a:picLocks noChangeAspect="1"/>
          </p:cNvPicPr>
          <p:nvPr/>
        </p:nvPicPr>
        <p:blipFill>
          <a:blip r:embed="rId7">
            <a:extLst>
              <a:ext uri="{BEBA8EAE-BF5A-486C-A8C5-ECC9F3942E4B}">
                <a14:imgProps xmlns:a14="http://schemas.microsoft.com/office/drawing/2010/main">
                  <a14:imgLayer r:embed="rId8">
                    <a14:imgEffect>
                      <a14:saturation sat="400000"/>
                    </a14:imgEffect>
                  </a14:imgLayer>
                </a14:imgProps>
              </a:ext>
            </a:extLst>
          </a:blip>
          <a:stretch>
            <a:fillRect/>
          </a:stretch>
        </p:blipFill>
        <p:spPr>
          <a:xfrm>
            <a:off x="7474105" y="2708084"/>
            <a:ext cx="2524125" cy="2143125"/>
          </a:xfrm>
          <a:prstGeom prst="rect">
            <a:avLst/>
          </a:prstGeom>
        </p:spPr>
      </p:pic>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id="{D5647005-3144-4D02-971F-0638DF055506}"/>
                  </a:ext>
                </a:extLst>
              </p:cNvPr>
              <p:cNvSpPr/>
              <p:nvPr/>
            </p:nvSpPr>
            <p:spPr>
              <a:xfrm>
                <a:off x="6597706" y="5031515"/>
                <a:ext cx="4299382" cy="497957"/>
              </a:xfrm>
              <a:prstGeom prst="rect">
                <a:avLst/>
              </a:prstGeom>
            </p:spPr>
            <p:txBody>
              <a:bodyPr wrap="none">
                <a:spAutoFit/>
              </a:bodyPr>
              <a:lstStyle/>
              <a:p>
                <a14:m>
                  <m:oMath xmlns:m="http://schemas.openxmlformats.org/officeDocument/2006/math">
                    <m:sSub>
                      <m:sSubPr>
                        <m:ctrlPr>
                          <a:rPr lang="es-MX" i="1" smtClean="0">
                            <a:latin typeface="Cambria Math" panose="02040503050406030204" pitchFamily="18" charset="0"/>
                          </a:rPr>
                        </m:ctrlPr>
                      </m:sSubPr>
                      <m:e>
                        <m:r>
                          <a:rPr lang="es-MX" i="1">
                            <a:latin typeface="Cambria Math" panose="02040503050406030204" pitchFamily="18" charset="0"/>
                          </a:rPr>
                          <m:t>𝑟</m:t>
                        </m:r>
                      </m:e>
                      <m:sub>
                        <m:r>
                          <a:rPr lang="es-MX" i="1">
                            <a:latin typeface="Cambria Math" panose="02040503050406030204" pitchFamily="18" charset="0"/>
                          </a:rPr>
                          <m:t>𝑡</m:t>
                        </m:r>
                      </m:sub>
                    </m:sSub>
                    <m:r>
                      <a:rPr lang="es-MX" i="0">
                        <a:latin typeface="Cambria Math" panose="02040503050406030204" pitchFamily="18" charset="0"/>
                      </a:rPr>
                      <m:t>=</m:t>
                    </m:r>
                    <m:f>
                      <m:fPr>
                        <m:ctrlPr>
                          <a:rPr lang="es-MX" i="1">
                            <a:latin typeface="Cambria Math" panose="02040503050406030204" pitchFamily="18" charset="0"/>
                          </a:rPr>
                        </m:ctrlPr>
                      </m:fPr>
                      <m:num>
                        <m:r>
                          <a:rPr lang="es-MX" i="1">
                            <a:latin typeface="Cambria Math" panose="02040503050406030204" pitchFamily="18" charset="0"/>
                          </a:rPr>
                          <m:t>𝑐𝑜𝑛𝑑𝑢𝑐𝑖𝑑𝑜𝑠</m:t>
                        </m:r>
                      </m:num>
                      <m:den>
                        <m:r>
                          <a:rPr lang="es-MX" i="1">
                            <a:latin typeface="Cambria Math" panose="02040503050406030204" pitchFamily="18" charset="0"/>
                          </a:rPr>
                          <m:t>𝑐𝑜𝑛𝑑𝑢𝑐𝑡𝑜𝑟𝑒𝑠</m:t>
                        </m:r>
                      </m:den>
                    </m:f>
                    <m:r>
                      <a:rPr lang="es-MX" b="0" i="1" smtClean="0">
                        <a:latin typeface="Cambria Math" panose="02040503050406030204" pitchFamily="18" charset="0"/>
                      </a:rPr>
                      <m:t>=</m:t>
                    </m:r>
                    <m:f>
                      <m:fPr>
                        <m:ctrlPr>
                          <a:rPr lang="es-MX" i="1">
                            <a:latin typeface="Cambria Math" panose="02040503050406030204" pitchFamily="18" charset="0"/>
                          </a:rPr>
                        </m:ctrlPr>
                      </m:fPr>
                      <m:num>
                        <m:r>
                          <a:rPr lang="es-EC" i="1">
                            <a:latin typeface="Cambria Math" panose="02040503050406030204" pitchFamily="18" charset="0"/>
                          </a:rPr>
                          <m:t>𝑍𝑡𝑟𝑎𝑛𝑠𝑚𝑖𝑠𝑖</m:t>
                        </m:r>
                        <m:r>
                          <a:rPr lang="es-EC" i="1">
                            <a:latin typeface="Cambria Math" panose="02040503050406030204" pitchFamily="18" charset="0"/>
                          </a:rPr>
                          <m:t>ó</m:t>
                        </m:r>
                        <m:r>
                          <a:rPr lang="es-EC" i="1">
                            <a:latin typeface="Cambria Math" panose="02040503050406030204" pitchFamily="18" charset="0"/>
                          </a:rPr>
                          <m:t>𝑛</m:t>
                        </m:r>
                      </m:num>
                      <m:den>
                        <m:r>
                          <a:rPr lang="es-EC" i="1">
                            <a:latin typeface="Cambria Math" panose="02040503050406030204" pitchFamily="18" charset="0"/>
                          </a:rPr>
                          <m:t>𝑍𝑚𝑜𝑡𝑟𝑖𝑧</m:t>
                        </m:r>
                      </m:den>
                    </m:f>
                    <m:r>
                      <a:rPr lang="es-MX" b="0" i="1" smtClean="0">
                        <a:latin typeface="Cambria Math" panose="02040503050406030204" pitchFamily="18" charset="0"/>
                      </a:rPr>
                      <m:t>=</m:t>
                    </m:r>
                    <m:f>
                      <m:fPr>
                        <m:ctrlPr>
                          <a:rPr lang="es-MX" i="1">
                            <a:latin typeface="Cambria Math" panose="02040503050406030204" pitchFamily="18" charset="0"/>
                          </a:rPr>
                        </m:ctrlPr>
                      </m:fPr>
                      <m:num>
                        <m:r>
                          <a:rPr lang="es-EC" i="1">
                            <a:latin typeface="Cambria Math" panose="02040503050406030204" pitchFamily="18" charset="0"/>
                          </a:rPr>
                          <m:t>2</m:t>
                        </m:r>
                        <m:r>
                          <a:rPr lang="es-EC" b="0" i="1" smtClean="0">
                            <a:latin typeface="Cambria Math" panose="02040503050406030204" pitchFamily="18" charset="0"/>
                          </a:rPr>
                          <m:t>6</m:t>
                        </m:r>
                      </m:num>
                      <m:den>
                        <m:r>
                          <a:rPr lang="es-EC" i="1">
                            <a:latin typeface="Cambria Math" panose="02040503050406030204" pitchFamily="18" charset="0"/>
                          </a:rPr>
                          <m:t>2</m:t>
                        </m:r>
                        <m:r>
                          <a:rPr lang="es-EC" b="0" i="1" smtClean="0">
                            <a:latin typeface="Cambria Math" panose="02040503050406030204" pitchFamily="18" charset="0"/>
                          </a:rPr>
                          <m:t>5</m:t>
                        </m:r>
                      </m:den>
                    </m:f>
                    <m:r>
                      <a:rPr lang="es-MX" b="0" i="1" smtClean="0">
                        <a:latin typeface="Cambria Math" panose="02040503050406030204" pitchFamily="18" charset="0"/>
                      </a:rPr>
                      <m:t>=</m:t>
                    </m:r>
                  </m:oMath>
                </a14:m>
                <a:r>
                  <a:rPr lang="es-MX" i="1" dirty="0"/>
                  <a:t>1.03</a:t>
                </a:r>
              </a:p>
            </p:txBody>
          </p:sp>
        </mc:Choice>
        <mc:Fallback xmlns="">
          <p:sp>
            <p:nvSpPr>
              <p:cNvPr id="12" name="Rectángulo 11">
                <a:extLst>
                  <a:ext uri="{FF2B5EF4-FFF2-40B4-BE49-F238E27FC236}">
                    <a16:creationId xmlns:a16="http://schemas.microsoft.com/office/drawing/2014/main" xmlns="" xmlns:a14="http://schemas.microsoft.com/office/drawing/2010/main" id="{D5647005-3144-4D02-971F-0638DF055506}"/>
                  </a:ext>
                </a:extLst>
              </p:cNvPr>
              <p:cNvSpPr>
                <a:spLocks noRot="1" noChangeAspect="1" noMove="1" noResize="1" noEditPoints="1" noAdjustHandles="1" noChangeArrowheads="1" noChangeShapeType="1" noTextEdit="1"/>
              </p:cNvSpPr>
              <p:nvPr/>
            </p:nvSpPr>
            <p:spPr>
              <a:xfrm>
                <a:off x="6597706" y="5031515"/>
                <a:ext cx="4299382" cy="497957"/>
              </a:xfrm>
              <a:prstGeom prst="rect">
                <a:avLst/>
              </a:prstGeom>
              <a:blipFill rotWithShape="0">
                <a:blip r:embed="rId9"/>
                <a:stretch>
                  <a:fillRect r="-425" b="-487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3" name="Rectángulo 12">
                <a:extLst>
                  <a:ext uri="{FF2B5EF4-FFF2-40B4-BE49-F238E27FC236}">
                    <a16:creationId xmlns:a16="http://schemas.microsoft.com/office/drawing/2014/main" id="{EBAF57E8-BBD6-437E-A564-2B5745E4BAB7}"/>
                  </a:ext>
                </a:extLst>
              </p:cNvPr>
              <p:cNvSpPr/>
              <p:nvPr/>
            </p:nvSpPr>
            <p:spPr>
              <a:xfrm>
                <a:off x="7429686" y="5737821"/>
                <a:ext cx="2207912" cy="456472"/>
              </a:xfrm>
              <a:prstGeom prst="rect">
                <a:avLst/>
              </a:prstGeom>
            </p:spPr>
            <p:txBody>
              <a:bodyPr wrap="none">
                <a:spAutoFit/>
              </a:bodyPr>
              <a:lstStyle/>
              <a:p>
                <a:pPr indent="449580" algn="just">
                  <a:lnSpc>
                    <a:spcPct val="150000"/>
                  </a:lnSpc>
                  <a:spcBef>
                    <a:spcPts val="600"/>
                  </a:spcBef>
                  <a:spcAft>
                    <a:spcPts val="0"/>
                  </a:spcAft>
                </a:pPr>
                <a14:m>
                  <m:oMath xmlns:m="http://schemas.openxmlformats.org/officeDocument/2006/math">
                    <m:sSub>
                      <m:sSubPr>
                        <m:ctrlPr>
                          <a:rPr lang="es-MX" b="1" i="1">
                            <a:latin typeface="Cambria Math" panose="02040503050406030204" pitchFamily="18" charset="0"/>
                            <a:ea typeface="Calibri" panose="020F0502020204030204" pitchFamily="34" charset="0"/>
                            <a:cs typeface="Times New Roman" panose="02020603050405020304" pitchFamily="18" charset="0"/>
                          </a:rPr>
                        </m:ctrlPr>
                      </m:sSubPr>
                      <m:e>
                        <m:r>
                          <a:rPr lang="es-EC" b="1" i="1">
                            <a:latin typeface="Cambria Math" panose="02040503050406030204" pitchFamily="18" charset="0"/>
                            <a:ea typeface="Calibri" panose="020F0502020204030204" pitchFamily="34" charset="0"/>
                            <a:cs typeface="Times New Roman" panose="02020603050405020304" pitchFamily="18" charset="0"/>
                          </a:rPr>
                          <m:t>𝒓</m:t>
                        </m:r>
                      </m:e>
                      <m:sub>
                        <m:r>
                          <a:rPr lang="es-EC" b="1" i="1">
                            <a:latin typeface="Cambria Math" panose="02040503050406030204" pitchFamily="18" charset="0"/>
                            <a:ea typeface="Calibri" panose="020F0502020204030204" pitchFamily="34" charset="0"/>
                            <a:cs typeface="Times New Roman" panose="02020603050405020304" pitchFamily="18" charset="0"/>
                          </a:rPr>
                          <m:t>𝒔𝒂𝒍𝒊𝒅𝒂</m:t>
                        </m:r>
                      </m:sub>
                    </m:sSub>
                    <m:r>
                      <a:rPr lang="es-EC" b="1" i="1">
                        <a:latin typeface="Cambria Math" panose="02040503050406030204" pitchFamily="18" charset="0"/>
                        <a:ea typeface="Calibri" panose="020F0502020204030204" pitchFamily="34" charset="0"/>
                        <a:cs typeface="Times New Roman" panose="02020603050405020304" pitchFamily="18" charset="0"/>
                      </a:rPr>
                      <m:t>=</m:t>
                    </m:r>
                  </m:oMath>
                </a14:m>
                <a:r>
                  <a:rPr lang="es-EC" b="1" i="1" dirty="0">
                    <a:latin typeface="Cambria Math" panose="02040503050406030204" pitchFamily="18" charset="0"/>
                    <a:ea typeface="Calibri" panose="020F0502020204030204" pitchFamily="34" charset="0"/>
                    <a:cs typeface="Times New Roman" panose="02020603050405020304" pitchFamily="18" charset="0"/>
                  </a:rPr>
                  <a:t>0,9655</a:t>
                </a:r>
                <a:endParaRPr lang="es-MX" b="1" i="1" dirty="0">
                  <a:latin typeface="Cambria Math" panose="02040503050406030204" pitchFamily="18" charset="0"/>
                  <a:ea typeface="Calibri" panose="020F0502020204030204" pitchFamily="34" charset="0"/>
                  <a:cs typeface="Times New Roman" panose="02020603050405020304" pitchFamily="18" charset="0"/>
                </a:endParaRPr>
              </a:p>
            </p:txBody>
          </p:sp>
        </mc:Choice>
        <mc:Fallback xmlns="">
          <p:sp>
            <p:nvSpPr>
              <p:cNvPr id="13" name="Rectángulo 12">
                <a:extLst>
                  <a:ext uri="{FF2B5EF4-FFF2-40B4-BE49-F238E27FC236}">
                    <a16:creationId xmlns:a16="http://schemas.microsoft.com/office/drawing/2014/main" id="{EBAF57E8-BBD6-437E-A564-2B5745E4BAB7}"/>
                  </a:ext>
                </a:extLst>
              </p:cNvPr>
              <p:cNvSpPr>
                <a:spLocks noRot="1" noChangeAspect="1" noMove="1" noResize="1" noEditPoints="1" noAdjustHandles="1" noChangeArrowheads="1" noChangeShapeType="1" noTextEdit="1"/>
              </p:cNvSpPr>
              <p:nvPr/>
            </p:nvSpPr>
            <p:spPr>
              <a:xfrm>
                <a:off x="7429686" y="5737821"/>
                <a:ext cx="2207912" cy="456472"/>
              </a:xfrm>
              <a:prstGeom prst="rect">
                <a:avLst/>
              </a:prstGeom>
              <a:blipFill>
                <a:blip r:embed="rId10"/>
                <a:stretch>
                  <a:fillRect r="-2210" b="-20000"/>
                </a:stretch>
              </a:blipFill>
            </p:spPr>
            <p:txBody>
              <a:bodyPr/>
              <a:lstStyle/>
              <a:p>
                <a:r>
                  <a:rPr lang="es-MX">
                    <a:noFill/>
                  </a:rPr>
                  <a:t> </a:t>
                </a:r>
              </a:p>
            </p:txBody>
          </p:sp>
        </mc:Fallback>
      </mc:AlternateContent>
    </p:spTree>
    <p:extLst>
      <p:ext uri="{BB962C8B-B14F-4D97-AF65-F5344CB8AC3E}">
        <p14:creationId xmlns:p14="http://schemas.microsoft.com/office/powerpoint/2010/main" val="4086371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0915FA-3830-47F2-93A7-6FED3DCF3BC5}"/>
              </a:ext>
            </a:extLst>
          </p:cNvPr>
          <p:cNvSpPr>
            <a:spLocks noGrp="1"/>
          </p:cNvSpPr>
          <p:nvPr>
            <p:ph type="title"/>
          </p:nvPr>
        </p:nvSpPr>
        <p:spPr>
          <a:xfrm>
            <a:off x="1676400" y="135677"/>
            <a:ext cx="10515600" cy="1325563"/>
          </a:xfrm>
        </p:spPr>
        <p:txBody>
          <a:bodyPr/>
          <a:lstStyle/>
          <a:p>
            <a:r>
              <a:rPr lang="es-MX" b="1" dirty="0"/>
              <a:t>DISEÑO MECATRÓNICO – Diseño de los componentes mecánicos</a:t>
            </a:r>
          </a:p>
        </p:txBody>
      </p:sp>
      <p:sp>
        <p:nvSpPr>
          <p:cNvPr id="3" name="Marcador de contenido 2">
            <a:extLst>
              <a:ext uri="{FF2B5EF4-FFF2-40B4-BE49-F238E27FC236}">
                <a16:creationId xmlns:a16="http://schemas.microsoft.com/office/drawing/2014/main" id="{EAD1C506-2E25-4794-B236-0B9D7759D0EC}"/>
              </a:ext>
            </a:extLst>
          </p:cNvPr>
          <p:cNvSpPr>
            <a:spLocks noGrp="1"/>
          </p:cNvSpPr>
          <p:nvPr>
            <p:ph idx="1"/>
          </p:nvPr>
        </p:nvSpPr>
        <p:spPr>
          <a:xfrm>
            <a:off x="838200" y="1564327"/>
            <a:ext cx="10515600" cy="550710"/>
          </a:xfrm>
        </p:spPr>
        <p:txBody>
          <a:bodyPr/>
          <a:lstStyle/>
          <a:p>
            <a:r>
              <a:rPr lang="es-EC" b="1" dirty="0"/>
              <a:t>Diseño soporte acople banda</a:t>
            </a:r>
            <a:endParaRPr lang="es-MX" dirty="0"/>
          </a:p>
        </p:txBody>
      </p:sp>
      <p:pic>
        <p:nvPicPr>
          <p:cNvPr id="4" name="Imagen 3" descr="C:\Users\Andres\Downloads\WhatsApp Image 2018-12-15 at 21.42.51.jpeg">
            <a:extLst>
              <a:ext uri="{FF2B5EF4-FFF2-40B4-BE49-F238E27FC236}">
                <a16:creationId xmlns:a16="http://schemas.microsoft.com/office/drawing/2014/main" id="{AF120C72-A4C1-4F57-B4BD-414C300A25A7}"/>
              </a:ext>
            </a:extLst>
          </p:cNvPr>
          <p:cNvPicPr/>
          <p:nvPr/>
        </p:nvPicPr>
        <p:blipFill rotWithShape="1">
          <a:blip r:embed="rId2">
            <a:extLst>
              <a:ext uri="{28A0092B-C50C-407E-A947-70E740481C1C}">
                <a14:useLocalDpi xmlns:a14="http://schemas.microsoft.com/office/drawing/2010/main" val="0"/>
              </a:ext>
            </a:extLst>
          </a:blip>
          <a:srcRect l="1" t="16606" r="56011" b="55187"/>
          <a:stretch/>
        </p:blipFill>
        <p:spPr bwMode="auto">
          <a:xfrm>
            <a:off x="463642" y="2306444"/>
            <a:ext cx="2485622" cy="2061017"/>
          </a:xfrm>
          <a:prstGeom prst="rect">
            <a:avLst/>
          </a:prstGeom>
          <a:noFill/>
          <a:ln w="12700">
            <a:solidFill>
              <a:schemeClr val="tx1"/>
            </a:solid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7FE58F5D-5CA2-4299-9133-0BA78FB40CF9}"/>
              </a:ext>
            </a:extLst>
          </p:cNvPr>
          <p:cNvPicPr/>
          <p:nvPr/>
        </p:nvPicPr>
        <p:blipFill rotWithShape="1">
          <a:blip r:embed="rId3" cstate="print">
            <a:extLst>
              <a:ext uri="{28A0092B-C50C-407E-A947-70E740481C1C}">
                <a14:useLocalDpi xmlns:a14="http://schemas.microsoft.com/office/drawing/2010/main" val="0"/>
              </a:ext>
            </a:extLst>
          </a:blip>
          <a:srcRect l="24815" r="25572"/>
          <a:stretch/>
        </p:blipFill>
        <p:spPr bwMode="auto">
          <a:xfrm>
            <a:off x="526448" y="4558868"/>
            <a:ext cx="2008388" cy="2125413"/>
          </a:xfrm>
          <a:prstGeom prst="rect">
            <a:avLst/>
          </a:prstGeom>
          <a:ln w="12700">
            <a:solidFill>
              <a:schemeClr val="tx1"/>
            </a:solidFill>
          </a:ln>
          <a:extLst>
            <a:ext uri="{53640926-AAD7-44D8-BBD7-CCE9431645EC}">
              <a14:shadowObscured xmlns:a14="http://schemas.microsoft.com/office/drawing/2010/main"/>
            </a:ext>
          </a:extLst>
        </p:spPr>
      </p:pic>
      <p:pic>
        <p:nvPicPr>
          <p:cNvPr id="8" name="Imagen 7" descr="C:\Users\Andres\Downloads\WhatsApp Image 2018-12-15 at 21.32.24.jpeg">
            <a:extLst>
              <a:ext uri="{FF2B5EF4-FFF2-40B4-BE49-F238E27FC236}">
                <a16:creationId xmlns:a16="http://schemas.microsoft.com/office/drawing/2014/main" id="{6A1B5179-9AFE-434B-A072-215146D07F35}"/>
              </a:ext>
            </a:extLst>
          </p:cNvPr>
          <p:cNvPicPr/>
          <p:nvPr/>
        </p:nvPicPr>
        <p:blipFill rotWithShape="1">
          <a:blip r:embed="rId4" cstate="print">
            <a:extLst>
              <a:ext uri="{28A0092B-C50C-407E-A947-70E740481C1C}">
                <a14:useLocalDpi xmlns:a14="http://schemas.microsoft.com/office/drawing/2010/main" val="0"/>
              </a:ext>
            </a:extLst>
          </a:blip>
          <a:srcRect r="3585"/>
          <a:stretch/>
        </p:blipFill>
        <p:spPr bwMode="auto">
          <a:xfrm>
            <a:off x="3877397" y="2266881"/>
            <a:ext cx="3599815" cy="2100580"/>
          </a:xfrm>
          <a:prstGeom prst="rect">
            <a:avLst/>
          </a:prstGeom>
          <a:noFill/>
          <a:ln w="12700">
            <a:solidFill>
              <a:schemeClr val="tx1"/>
            </a:solidFill>
          </a:ln>
          <a:extLst>
            <a:ext uri="{53640926-AAD7-44D8-BBD7-CCE9431645EC}">
              <a14:shadowObscured xmlns:a14="http://schemas.microsoft.com/office/drawing/2010/main"/>
            </a:ext>
          </a:extLst>
        </p:spPr>
      </p:pic>
      <p:pic>
        <p:nvPicPr>
          <p:cNvPr id="9" name="Imagen 8" descr="C:\Users\Andres\Downloads\WhatsApp Image 2019-01-05 at 15.04.05.jpeg">
            <a:extLst>
              <a:ext uri="{FF2B5EF4-FFF2-40B4-BE49-F238E27FC236}">
                <a16:creationId xmlns:a16="http://schemas.microsoft.com/office/drawing/2014/main" id="{D78AE2D1-DC0C-4B83-AF99-BFE63B86ED1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1948" y="2266881"/>
            <a:ext cx="3278859" cy="2100580"/>
          </a:xfrm>
          <a:prstGeom prst="rect">
            <a:avLst/>
          </a:prstGeom>
          <a:noFill/>
          <a:ln w="12700">
            <a:solidFill>
              <a:schemeClr val="tx1"/>
            </a:solidFill>
          </a:ln>
        </p:spPr>
      </p:pic>
      <p:pic>
        <p:nvPicPr>
          <p:cNvPr id="10" name="Imagen 9" descr="C:\Users\Andres\Downloads\WhatsApp Image 2018-12-15 at 09.16.36.jpeg">
            <a:extLst>
              <a:ext uri="{FF2B5EF4-FFF2-40B4-BE49-F238E27FC236}">
                <a16:creationId xmlns:a16="http://schemas.microsoft.com/office/drawing/2014/main" id="{FD3990EE-E584-4930-A109-8C9A6A2BE6C6}"/>
              </a:ext>
            </a:extLst>
          </p:cNvPr>
          <p:cNvPicPr/>
          <p:nvPr/>
        </p:nvPicPr>
        <p:blipFill rotWithShape="1">
          <a:blip r:embed="rId6" cstate="print">
            <a:extLst>
              <a:ext uri="{28A0092B-C50C-407E-A947-70E740481C1C}">
                <a14:useLocalDpi xmlns:a14="http://schemas.microsoft.com/office/drawing/2010/main" val="0"/>
              </a:ext>
            </a:extLst>
          </a:blip>
          <a:srcRect t="8389" b="31756"/>
          <a:stretch/>
        </p:blipFill>
        <p:spPr bwMode="auto">
          <a:xfrm>
            <a:off x="9453674" y="4573635"/>
            <a:ext cx="2317133" cy="2100580"/>
          </a:xfrm>
          <a:prstGeom prst="rect">
            <a:avLst/>
          </a:prstGeom>
          <a:noFill/>
          <a:ln w="12700">
            <a:solidFill>
              <a:schemeClr val="tx1"/>
            </a:solidFill>
          </a:ln>
          <a:extLst>
            <a:ext uri="{53640926-AAD7-44D8-BBD7-CCE9431645EC}">
              <a14:shadowObscured xmlns:a14="http://schemas.microsoft.com/office/drawing/2010/main"/>
            </a:ext>
          </a:extLst>
        </p:spPr>
      </p:pic>
      <p:sp>
        <p:nvSpPr>
          <p:cNvPr id="13" name="Flecha: a la derecha 12">
            <a:extLst>
              <a:ext uri="{FF2B5EF4-FFF2-40B4-BE49-F238E27FC236}">
                <a16:creationId xmlns:a16="http://schemas.microsoft.com/office/drawing/2014/main" id="{F0C3685E-E927-43D1-B615-890BBB21992A}"/>
              </a:ext>
            </a:extLst>
          </p:cNvPr>
          <p:cNvSpPr/>
          <p:nvPr/>
        </p:nvSpPr>
        <p:spPr>
          <a:xfrm>
            <a:off x="2949264" y="3103808"/>
            <a:ext cx="928133" cy="55071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a:p>
        </p:txBody>
      </p:sp>
      <p:sp>
        <p:nvSpPr>
          <p:cNvPr id="14" name="Flecha: a la derecha 13">
            <a:extLst>
              <a:ext uri="{FF2B5EF4-FFF2-40B4-BE49-F238E27FC236}">
                <a16:creationId xmlns:a16="http://schemas.microsoft.com/office/drawing/2014/main" id="{66D9FE77-D0EE-49CB-A948-2827DAD1FA95}"/>
              </a:ext>
            </a:extLst>
          </p:cNvPr>
          <p:cNvSpPr/>
          <p:nvPr/>
        </p:nvSpPr>
        <p:spPr>
          <a:xfrm>
            <a:off x="7477212" y="3103808"/>
            <a:ext cx="1014736" cy="55071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a:p>
        </p:txBody>
      </p:sp>
      <p:pic>
        <p:nvPicPr>
          <p:cNvPr id="11" name="Imagen 10" descr="C:\Users\Andres\Downloads\WhatsApp Image 2019-01-05 at 14.52.29.jpeg">
            <a:extLst>
              <a:ext uri="{FF2B5EF4-FFF2-40B4-BE49-F238E27FC236}">
                <a16:creationId xmlns:a16="http://schemas.microsoft.com/office/drawing/2014/main" id="{0FA467C6-CD72-4B29-A805-AA85FCF743EA}"/>
              </a:ext>
            </a:extLst>
          </p:cNvPr>
          <p:cNvPicPr/>
          <p:nvPr/>
        </p:nvPicPr>
        <p:blipFill rotWithShape="1">
          <a:blip r:embed="rId7" cstate="print">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t="6709" b="38897"/>
          <a:stretch/>
        </p:blipFill>
        <p:spPr bwMode="auto">
          <a:xfrm>
            <a:off x="6747149" y="4693659"/>
            <a:ext cx="2024380" cy="1957590"/>
          </a:xfrm>
          <a:prstGeom prst="rect">
            <a:avLst/>
          </a:prstGeom>
          <a:noFill/>
          <a:ln w="12700">
            <a:solidFill>
              <a:schemeClr val="tx1"/>
            </a:solidFill>
          </a:ln>
          <a:extLst>
            <a:ext uri="{53640926-AAD7-44D8-BBD7-CCE9431645EC}">
              <a14:shadowObscured xmlns:a14="http://schemas.microsoft.com/office/drawing/2010/main"/>
            </a:ext>
          </a:extLst>
        </p:spPr>
      </p:pic>
      <p:sp>
        <p:nvSpPr>
          <p:cNvPr id="16" name="Flecha: a la derecha 15">
            <a:extLst>
              <a:ext uri="{FF2B5EF4-FFF2-40B4-BE49-F238E27FC236}">
                <a16:creationId xmlns:a16="http://schemas.microsoft.com/office/drawing/2014/main" id="{85F0C152-E720-41E7-98F8-DB8D5755F8CD}"/>
              </a:ext>
            </a:extLst>
          </p:cNvPr>
          <p:cNvSpPr/>
          <p:nvPr/>
        </p:nvSpPr>
        <p:spPr>
          <a:xfrm>
            <a:off x="8771528" y="5356232"/>
            <a:ext cx="682145" cy="63244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a:p>
        </p:txBody>
      </p:sp>
      <p:sp>
        <p:nvSpPr>
          <p:cNvPr id="15" name="Flecha: a la derecha 14">
            <a:extLst>
              <a:ext uri="{FF2B5EF4-FFF2-40B4-BE49-F238E27FC236}">
                <a16:creationId xmlns:a16="http://schemas.microsoft.com/office/drawing/2014/main" id="{3DE65F15-3C03-4E36-9F93-BEDDA4260963}"/>
              </a:ext>
            </a:extLst>
          </p:cNvPr>
          <p:cNvSpPr/>
          <p:nvPr/>
        </p:nvSpPr>
        <p:spPr>
          <a:xfrm>
            <a:off x="5668464" y="5293673"/>
            <a:ext cx="1078686" cy="69500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a:p>
        </p:txBody>
      </p:sp>
      <p:pic>
        <p:nvPicPr>
          <p:cNvPr id="17" name="Imagen 16"/>
          <p:cNvPicPr/>
          <p:nvPr/>
        </p:nvPicPr>
        <p:blipFill rotWithShape="1">
          <a:blip r:embed="rId9" cstate="print">
            <a:extLst>
              <a:ext uri="{28A0092B-C50C-407E-A947-70E740481C1C}">
                <a14:useLocalDpi xmlns:a14="http://schemas.microsoft.com/office/drawing/2010/main" val="0"/>
              </a:ext>
            </a:extLst>
          </a:blip>
          <a:srcRect l="27898" t="11313" r="3470" b="9836"/>
          <a:stretch/>
        </p:blipFill>
        <p:spPr bwMode="auto">
          <a:xfrm>
            <a:off x="3481461" y="4671244"/>
            <a:ext cx="2442821" cy="2002971"/>
          </a:xfrm>
          <a:prstGeom prst="rect">
            <a:avLst/>
          </a:prstGeom>
          <a:ln w="12700">
            <a:solidFill>
              <a:schemeClr val="tx1"/>
            </a:solidFill>
          </a:ln>
          <a:extLst>
            <a:ext uri="{53640926-AAD7-44D8-BBD7-CCE9431645EC}">
              <a14:shadowObscured xmlns:a14="http://schemas.microsoft.com/office/drawing/2010/main"/>
            </a:ext>
          </a:extLst>
        </p:spPr>
      </p:pic>
      <p:sp>
        <p:nvSpPr>
          <p:cNvPr id="18" name="Flecha: a la derecha 14">
            <a:extLst>
              <a:ext uri="{FF2B5EF4-FFF2-40B4-BE49-F238E27FC236}">
                <a16:creationId xmlns:a16="http://schemas.microsoft.com/office/drawing/2014/main" id="{3DE65F15-3C03-4E36-9F93-BEDDA4260963}"/>
              </a:ext>
            </a:extLst>
          </p:cNvPr>
          <p:cNvSpPr/>
          <p:nvPr/>
        </p:nvSpPr>
        <p:spPr>
          <a:xfrm>
            <a:off x="2534836" y="5293673"/>
            <a:ext cx="949771" cy="69500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69099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6B27C1-7108-4B26-A338-AF907BA45E89}"/>
              </a:ext>
            </a:extLst>
          </p:cNvPr>
          <p:cNvSpPr>
            <a:spLocks noGrp="1"/>
          </p:cNvSpPr>
          <p:nvPr>
            <p:ph type="title"/>
          </p:nvPr>
        </p:nvSpPr>
        <p:spPr>
          <a:xfrm>
            <a:off x="1742025" y="222021"/>
            <a:ext cx="9916575" cy="1280890"/>
          </a:xfrm>
        </p:spPr>
        <p:txBody>
          <a:bodyPr/>
          <a:lstStyle/>
          <a:p>
            <a:r>
              <a:rPr lang="es-MX" b="1" dirty="0"/>
              <a:t>DISEÑO MECATRÓNICO – Diseño de los componentes mecánicos</a:t>
            </a:r>
          </a:p>
        </p:txBody>
      </p:sp>
      <p:sp>
        <p:nvSpPr>
          <p:cNvPr id="3" name="Marcador de contenido 2">
            <a:extLst>
              <a:ext uri="{FF2B5EF4-FFF2-40B4-BE49-F238E27FC236}">
                <a16:creationId xmlns:a16="http://schemas.microsoft.com/office/drawing/2014/main" id="{4986E2A3-924A-4563-852B-8BF25C2B09B9}"/>
              </a:ext>
            </a:extLst>
          </p:cNvPr>
          <p:cNvSpPr>
            <a:spLocks noGrp="1"/>
          </p:cNvSpPr>
          <p:nvPr>
            <p:ph idx="1"/>
          </p:nvPr>
        </p:nvSpPr>
        <p:spPr>
          <a:xfrm>
            <a:off x="1433512" y="1667259"/>
            <a:ext cx="8915400" cy="3777622"/>
          </a:xfrm>
        </p:spPr>
        <p:txBody>
          <a:bodyPr/>
          <a:lstStyle/>
          <a:p>
            <a:r>
              <a:rPr lang="es-EC" b="1" dirty="0"/>
              <a:t>Diseño soporte de estaciones de trabajo</a:t>
            </a:r>
            <a:endParaRPr lang="es-MX" dirty="0"/>
          </a:p>
        </p:txBody>
      </p:sp>
      <p:pic>
        <p:nvPicPr>
          <p:cNvPr id="4" name="Imagen 3"/>
          <p:cNvPicPr/>
          <p:nvPr/>
        </p:nvPicPr>
        <p:blipFill rotWithShape="1">
          <a:blip r:embed="rId2" cstate="print">
            <a:extLst>
              <a:ext uri="{28A0092B-C50C-407E-A947-70E740481C1C}">
                <a14:useLocalDpi xmlns:a14="http://schemas.microsoft.com/office/drawing/2010/main" val="0"/>
              </a:ext>
            </a:extLst>
          </a:blip>
          <a:srcRect t="994"/>
          <a:stretch/>
        </p:blipFill>
        <p:spPr bwMode="auto">
          <a:xfrm>
            <a:off x="1522220" y="2874990"/>
            <a:ext cx="1064861" cy="1869425"/>
          </a:xfrm>
          <a:prstGeom prst="rect">
            <a:avLst/>
          </a:prstGeom>
          <a:ln>
            <a:noFill/>
          </a:ln>
          <a:extLst>
            <a:ext uri="{53640926-AAD7-44D8-BBD7-CCE9431645EC}">
              <a14:shadowObscured xmlns:a14="http://schemas.microsoft.com/office/drawing/2010/main"/>
            </a:ext>
          </a:extLst>
        </p:spPr>
      </p:pic>
      <p:pic>
        <p:nvPicPr>
          <p:cNvPr id="5" name="Imagen 4"/>
          <p:cNvPicPr/>
          <p:nvPr/>
        </p:nvPicPr>
        <p:blipFill>
          <a:blip r:embed="rId3" cstate="print">
            <a:extLst>
              <a:ext uri="{28A0092B-C50C-407E-A947-70E740481C1C}">
                <a14:useLocalDpi xmlns:a14="http://schemas.microsoft.com/office/drawing/2010/main" val="0"/>
              </a:ext>
            </a:extLst>
          </a:blip>
          <a:stretch>
            <a:fillRect/>
          </a:stretch>
        </p:blipFill>
        <p:spPr>
          <a:xfrm>
            <a:off x="4550030" y="2874989"/>
            <a:ext cx="1396381" cy="1725170"/>
          </a:xfrm>
          <a:prstGeom prst="rect">
            <a:avLst/>
          </a:prstGeom>
        </p:spPr>
      </p:pic>
      <p:pic>
        <p:nvPicPr>
          <p:cNvPr id="6" name="Imagen 5"/>
          <p:cNvPicPr/>
          <p:nvPr/>
        </p:nvPicPr>
        <p:blipFill>
          <a:blip r:embed="rId4" cstate="print">
            <a:extLst>
              <a:ext uri="{28A0092B-C50C-407E-A947-70E740481C1C}">
                <a14:useLocalDpi xmlns:a14="http://schemas.microsoft.com/office/drawing/2010/main" val="0"/>
              </a:ext>
            </a:extLst>
          </a:blip>
          <a:stretch>
            <a:fillRect/>
          </a:stretch>
        </p:blipFill>
        <p:spPr>
          <a:xfrm>
            <a:off x="8182464" y="2614530"/>
            <a:ext cx="1422843" cy="1883079"/>
          </a:xfrm>
          <a:prstGeom prst="rect">
            <a:avLst/>
          </a:prstGeom>
        </p:spPr>
      </p:pic>
      <p:pic>
        <p:nvPicPr>
          <p:cNvPr id="8" name="Imagen 7">
            <a:extLst>
              <a:ext uri="{FF2B5EF4-FFF2-40B4-BE49-F238E27FC236}">
                <a16:creationId xmlns:a16="http://schemas.microsoft.com/office/drawing/2014/main" id="{27DF8748-C88D-4836-9B66-BE48DCDBC9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8330" y="2874989"/>
            <a:ext cx="981920" cy="1869425"/>
          </a:xfrm>
          <a:prstGeom prst="rect">
            <a:avLst/>
          </a:prstGeom>
        </p:spPr>
      </p:pic>
      <p:pic>
        <p:nvPicPr>
          <p:cNvPr id="10" name="Imagen 9">
            <a:extLst>
              <a:ext uri="{FF2B5EF4-FFF2-40B4-BE49-F238E27FC236}">
                <a16:creationId xmlns:a16="http://schemas.microsoft.com/office/drawing/2014/main" id="{D467EC19-7B63-4798-B688-F34DAB1723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8340" y="2874989"/>
            <a:ext cx="1243943" cy="1637375"/>
          </a:xfrm>
          <a:prstGeom prst="rect">
            <a:avLst/>
          </a:prstGeom>
        </p:spPr>
      </p:pic>
      <p:pic>
        <p:nvPicPr>
          <p:cNvPr id="12" name="Imagen 11">
            <a:extLst>
              <a:ext uri="{FF2B5EF4-FFF2-40B4-BE49-F238E27FC236}">
                <a16:creationId xmlns:a16="http://schemas.microsoft.com/office/drawing/2014/main" id="{C7EC2BE6-1950-4556-A20C-88F4B4A7F7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05307" y="2614530"/>
            <a:ext cx="1348360" cy="1884010"/>
          </a:xfrm>
          <a:prstGeom prst="rect">
            <a:avLst/>
          </a:prstGeom>
        </p:spPr>
      </p:pic>
      <mc:AlternateContent xmlns:mc="http://schemas.openxmlformats.org/markup-compatibility/2006" xmlns:a14="http://schemas.microsoft.com/office/drawing/2010/main">
        <mc:Choice Requires="a14">
          <p:sp>
            <p:nvSpPr>
              <p:cNvPr id="13" name="Rectángulo 12">
                <a:extLst>
                  <a:ext uri="{FF2B5EF4-FFF2-40B4-BE49-F238E27FC236}">
                    <a16:creationId xmlns:a16="http://schemas.microsoft.com/office/drawing/2014/main" id="{03138C31-9E01-4B47-B6EE-97C696D24162}"/>
                  </a:ext>
                </a:extLst>
              </p:cNvPr>
              <p:cNvSpPr/>
              <p:nvPr/>
            </p:nvSpPr>
            <p:spPr>
              <a:xfrm>
                <a:off x="1573395" y="4953696"/>
                <a:ext cx="1906405" cy="10779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Escala de deformación: 1</a:t>
                </a:r>
                <a14:m>
                  <m:oMath xmlns:m="http://schemas.openxmlformats.org/officeDocument/2006/math">
                    <m:r>
                      <a:rPr lang="es-EC" b="0" i="0" smtClean="0">
                        <a:solidFill>
                          <a:schemeClr val="tx1"/>
                        </a:solidFill>
                        <a:latin typeface="Cambria Math" panose="02040503050406030204" pitchFamily="18" charset="0"/>
                      </a:rPr>
                      <m:t>1,36</m:t>
                    </m:r>
                    <m:r>
                      <a:rPr lang="es-MX" b="0" i="1" smtClean="0">
                        <a:solidFill>
                          <a:schemeClr val="tx1"/>
                        </a:solidFill>
                        <a:latin typeface="Cambria Math" panose="02040503050406030204" pitchFamily="18" charset="0"/>
                      </a:rPr>
                      <m:t>[</m:t>
                    </m:r>
                    <m:r>
                      <a:rPr lang="es-MX" b="0" i="1" smtClean="0">
                        <a:solidFill>
                          <a:schemeClr val="tx1"/>
                        </a:solidFill>
                        <a:latin typeface="Cambria Math" panose="02040503050406030204" pitchFamily="18" charset="0"/>
                      </a:rPr>
                      <m:t>𝑁</m:t>
                    </m:r>
                    <m:r>
                      <a:rPr lang="es-MX" b="0" i="1" smtClean="0">
                        <a:solidFill>
                          <a:schemeClr val="tx1"/>
                        </a:solidFill>
                        <a:latin typeface="Cambria Math" panose="02040503050406030204" pitchFamily="18" charset="0"/>
                      </a:rPr>
                      <m:t>/</m:t>
                    </m:r>
                    <m:sSup>
                      <m:sSupPr>
                        <m:ctrlPr>
                          <a:rPr lang="es-MX" b="0" i="1" smtClean="0">
                            <a:solidFill>
                              <a:schemeClr val="tx1"/>
                            </a:solidFill>
                            <a:latin typeface="Cambria Math" panose="02040503050406030204" pitchFamily="18" charset="0"/>
                          </a:rPr>
                        </m:ctrlPr>
                      </m:sSupPr>
                      <m:e>
                        <m:r>
                          <a:rPr lang="es-MX" b="0" i="1" smtClean="0">
                            <a:solidFill>
                              <a:schemeClr val="tx1"/>
                            </a:solidFill>
                            <a:latin typeface="Cambria Math" panose="02040503050406030204" pitchFamily="18" charset="0"/>
                          </a:rPr>
                          <m:t>𝑚</m:t>
                        </m:r>
                      </m:e>
                      <m:sup>
                        <m:r>
                          <a:rPr lang="es-MX" b="0" i="1" smtClean="0">
                            <a:solidFill>
                              <a:schemeClr val="tx1"/>
                            </a:solidFill>
                            <a:latin typeface="Cambria Math" panose="02040503050406030204" pitchFamily="18" charset="0"/>
                          </a:rPr>
                          <m:t>2</m:t>
                        </m:r>
                      </m:sup>
                    </m:sSup>
                    <m:r>
                      <a:rPr lang="es-MX" b="0" i="1" smtClean="0">
                        <a:solidFill>
                          <a:schemeClr val="tx1"/>
                        </a:solidFill>
                        <a:latin typeface="Cambria Math" panose="02040503050406030204" pitchFamily="18" charset="0"/>
                      </a:rPr>
                      <m:t>]</m:t>
                    </m:r>
                  </m:oMath>
                </a14:m>
                <a:endParaRPr lang="es-MX" dirty="0">
                  <a:solidFill>
                    <a:schemeClr val="tx1"/>
                  </a:solidFill>
                </a:endParaRPr>
              </a:p>
              <a:p>
                <a:pPr algn="ctr"/>
                <a:r>
                  <a:rPr lang="es-MX" dirty="0" err="1">
                    <a:solidFill>
                      <a:schemeClr val="tx1"/>
                    </a:solidFill>
                  </a:rPr>
                  <a:t>Fs</a:t>
                </a:r>
                <a:r>
                  <a:rPr lang="es-MX" dirty="0">
                    <a:solidFill>
                      <a:schemeClr val="tx1"/>
                    </a:solidFill>
                  </a:rPr>
                  <a:t>=3,3</a:t>
                </a:r>
              </a:p>
            </p:txBody>
          </p:sp>
        </mc:Choice>
        <mc:Fallback xmlns="">
          <p:sp>
            <p:nvSpPr>
              <p:cNvPr id="13" name="Rectángulo 12">
                <a:extLst>
                  <a:ext uri="{FF2B5EF4-FFF2-40B4-BE49-F238E27FC236}">
                    <a16:creationId xmlns:a16="http://schemas.microsoft.com/office/drawing/2014/main" xmlns="" xmlns:a14="http://schemas.microsoft.com/office/drawing/2010/main" id="{03138C31-9E01-4B47-B6EE-97C696D24162}"/>
                  </a:ext>
                </a:extLst>
              </p:cNvPr>
              <p:cNvSpPr>
                <a:spLocks noRot="1" noChangeAspect="1" noMove="1" noResize="1" noEditPoints="1" noAdjustHandles="1" noChangeArrowheads="1" noChangeShapeType="1" noTextEdit="1"/>
              </p:cNvSpPr>
              <p:nvPr/>
            </p:nvSpPr>
            <p:spPr>
              <a:xfrm>
                <a:off x="1573395" y="4953696"/>
                <a:ext cx="1906405" cy="1077990"/>
              </a:xfrm>
              <a:prstGeom prst="rect">
                <a:avLst/>
              </a:prstGeom>
              <a:blipFill rotWithShape="0">
                <a:blip r:embed="rId8"/>
                <a:stretch>
                  <a:fillRect t="-7821" b="-1340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Rectángulo 13">
                <a:extLst>
                  <a:ext uri="{FF2B5EF4-FFF2-40B4-BE49-F238E27FC236}">
                    <a16:creationId xmlns:a16="http://schemas.microsoft.com/office/drawing/2014/main" id="{0EC75075-89C6-4CE5-8CB1-CA7175B64461}"/>
                  </a:ext>
                </a:extLst>
              </p:cNvPr>
              <p:cNvSpPr/>
              <p:nvPr/>
            </p:nvSpPr>
            <p:spPr>
              <a:xfrm>
                <a:off x="5040311" y="4953696"/>
                <a:ext cx="1701801" cy="11531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Escala de deformación: 6</a:t>
                </a:r>
                <a14:m>
                  <m:oMath xmlns:m="http://schemas.openxmlformats.org/officeDocument/2006/math">
                    <m:r>
                      <a:rPr lang="es-EC" b="0" i="0" smtClean="0">
                        <a:solidFill>
                          <a:schemeClr val="tx1"/>
                        </a:solidFill>
                        <a:latin typeface="Cambria Math" panose="02040503050406030204" pitchFamily="18" charset="0"/>
                      </a:rPr>
                      <m:t>76</m:t>
                    </m:r>
                    <m:r>
                      <a:rPr lang="es-MX" b="0" i="0" smtClean="0">
                        <a:solidFill>
                          <a:schemeClr val="tx1"/>
                        </a:solidFill>
                        <a:latin typeface="Cambria Math" panose="02040503050406030204" pitchFamily="18" charset="0"/>
                      </a:rPr>
                      <m:t> </m:t>
                    </m:r>
                    <m:r>
                      <a:rPr lang="es-MX" b="0" i="1" smtClean="0">
                        <a:solidFill>
                          <a:schemeClr val="tx1"/>
                        </a:solidFill>
                        <a:latin typeface="Cambria Math" panose="02040503050406030204" pitchFamily="18" charset="0"/>
                      </a:rPr>
                      <m:t>[</m:t>
                    </m:r>
                    <m:r>
                      <a:rPr lang="es-MX" b="0" i="1" smtClean="0">
                        <a:solidFill>
                          <a:schemeClr val="tx1"/>
                        </a:solidFill>
                        <a:latin typeface="Cambria Math" panose="02040503050406030204" pitchFamily="18" charset="0"/>
                      </a:rPr>
                      <m:t>𝑁</m:t>
                    </m:r>
                    <m:r>
                      <a:rPr lang="es-MX" b="0" i="1" smtClean="0">
                        <a:solidFill>
                          <a:schemeClr val="tx1"/>
                        </a:solidFill>
                        <a:latin typeface="Cambria Math" panose="02040503050406030204" pitchFamily="18" charset="0"/>
                      </a:rPr>
                      <m:t>/</m:t>
                    </m:r>
                    <m:sSup>
                      <m:sSupPr>
                        <m:ctrlPr>
                          <a:rPr lang="es-MX" b="0" i="1" smtClean="0">
                            <a:solidFill>
                              <a:schemeClr val="tx1"/>
                            </a:solidFill>
                            <a:latin typeface="Cambria Math" panose="02040503050406030204" pitchFamily="18" charset="0"/>
                          </a:rPr>
                        </m:ctrlPr>
                      </m:sSupPr>
                      <m:e>
                        <m:r>
                          <a:rPr lang="es-MX" b="0" i="1" smtClean="0">
                            <a:solidFill>
                              <a:schemeClr val="tx1"/>
                            </a:solidFill>
                            <a:latin typeface="Cambria Math" panose="02040503050406030204" pitchFamily="18" charset="0"/>
                          </a:rPr>
                          <m:t>𝑚</m:t>
                        </m:r>
                      </m:e>
                      <m:sup>
                        <m:r>
                          <a:rPr lang="es-MX" b="0" i="1" smtClean="0">
                            <a:solidFill>
                              <a:schemeClr val="tx1"/>
                            </a:solidFill>
                            <a:latin typeface="Cambria Math" panose="02040503050406030204" pitchFamily="18" charset="0"/>
                          </a:rPr>
                          <m:t>2</m:t>
                        </m:r>
                      </m:sup>
                    </m:sSup>
                    <m:r>
                      <a:rPr lang="es-MX" b="0" i="1" smtClean="0">
                        <a:solidFill>
                          <a:schemeClr val="tx1"/>
                        </a:solidFill>
                        <a:latin typeface="Cambria Math" panose="02040503050406030204" pitchFamily="18" charset="0"/>
                      </a:rPr>
                      <m:t>]</m:t>
                    </m:r>
                  </m:oMath>
                </a14:m>
                <a:r>
                  <a:rPr lang="es-MX" dirty="0">
                    <a:solidFill>
                      <a:schemeClr val="tx1"/>
                    </a:solidFill>
                  </a:rPr>
                  <a:t> </a:t>
                </a:r>
              </a:p>
              <a:p>
                <a:pPr algn="ctr"/>
                <a:r>
                  <a:rPr lang="es-MX" dirty="0" err="1">
                    <a:solidFill>
                      <a:schemeClr val="tx1"/>
                    </a:solidFill>
                  </a:rPr>
                  <a:t>Fs</a:t>
                </a:r>
                <a:r>
                  <a:rPr lang="es-MX" dirty="0">
                    <a:solidFill>
                      <a:schemeClr val="tx1"/>
                    </a:solidFill>
                  </a:rPr>
                  <a:t>=4,4</a:t>
                </a:r>
              </a:p>
            </p:txBody>
          </p:sp>
        </mc:Choice>
        <mc:Fallback xmlns="">
          <p:sp>
            <p:nvSpPr>
              <p:cNvPr id="14" name="Rectángulo 13">
                <a:extLst>
                  <a:ext uri="{FF2B5EF4-FFF2-40B4-BE49-F238E27FC236}">
                    <a16:creationId xmlns:a16="http://schemas.microsoft.com/office/drawing/2014/main" xmlns="" xmlns:a14="http://schemas.microsoft.com/office/drawing/2010/main" id="{0EC75075-89C6-4CE5-8CB1-CA7175B64461}"/>
                  </a:ext>
                </a:extLst>
              </p:cNvPr>
              <p:cNvSpPr>
                <a:spLocks noRot="1" noChangeAspect="1" noMove="1" noResize="1" noEditPoints="1" noAdjustHandles="1" noChangeArrowheads="1" noChangeShapeType="1" noTextEdit="1"/>
              </p:cNvSpPr>
              <p:nvPr/>
            </p:nvSpPr>
            <p:spPr>
              <a:xfrm>
                <a:off x="5040311" y="4953696"/>
                <a:ext cx="1701801" cy="1153154"/>
              </a:xfrm>
              <a:prstGeom prst="rect">
                <a:avLst/>
              </a:prstGeom>
              <a:blipFill rotWithShape="0">
                <a:blip r:embed="rId9"/>
                <a:stretch>
                  <a:fillRect l="-2837" t="-4167" r="-4610" b="-885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5" name="Rectángulo 14">
                <a:extLst>
                  <a:ext uri="{FF2B5EF4-FFF2-40B4-BE49-F238E27FC236}">
                    <a16:creationId xmlns:a16="http://schemas.microsoft.com/office/drawing/2014/main" id="{616DD1AE-3E36-4447-AC14-C7E8A5620DB9}"/>
                  </a:ext>
                </a:extLst>
              </p:cNvPr>
              <p:cNvSpPr/>
              <p:nvPr/>
            </p:nvSpPr>
            <p:spPr>
              <a:xfrm>
                <a:off x="8569394" y="5032652"/>
                <a:ext cx="1779518" cy="11531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Escala de deformación: 6</a:t>
                </a:r>
                <a14:m>
                  <m:oMath xmlns:m="http://schemas.openxmlformats.org/officeDocument/2006/math">
                    <m:r>
                      <a:rPr lang="es-EC" b="0" i="0" smtClean="0">
                        <a:solidFill>
                          <a:schemeClr val="tx1"/>
                        </a:solidFill>
                        <a:latin typeface="Cambria Math" panose="02040503050406030204" pitchFamily="18" charset="0"/>
                      </a:rPr>
                      <m:t>73</m:t>
                    </m:r>
                    <m:r>
                      <a:rPr lang="es-MX" b="0" i="0" smtClean="0">
                        <a:solidFill>
                          <a:schemeClr val="tx1"/>
                        </a:solidFill>
                        <a:latin typeface="Cambria Math" panose="02040503050406030204" pitchFamily="18" charset="0"/>
                      </a:rPr>
                      <m:t> </m:t>
                    </m:r>
                    <m:r>
                      <a:rPr lang="es-MX" b="0" i="1" smtClean="0">
                        <a:solidFill>
                          <a:schemeClr val="tx1"/>
                        </a:solidFill>
                        <a:latin typeface="Cambria Math" panose="02040503050406030204" pitchFamily="18" charset="0"/>
                      </a:rPr>
                      <m:t>[</m:t>
                    </m:r>
                    <m:r>
                      <a:rPr lang="es-MX" b="0" i="1" smtClean="0">
                        <a:solidFill>
                          <a:schemeClr val="tx1"/>
                        </a:solidFill>
                        <a:latin typeface="Cambria Math" panose="02040503050406030204" pitchFamily="18" charset="0"/>
                      </a:rPr>
                      <m:t>𝑁</m:t>
                    </m:r>
                    <m:r>
                      <a:rPr lang="es-MX" b="0" i="1" smtClean="0">
                        <a:solidFill>
                          <a:schemeClr val="tx1"/>
                        </a:solidFill>
                        <a:latin typeface="Cambria Math" panose="02040503050406030204" pitchFamily="18" charset="0"/>
                      </a:rPr>
                      <m:t>/</m:t>
                    </m:r>
                    <m:sSup>
                      <m:sSupPr>
                        <m:ctrlPr>
                          <a:rPr lang="es-MX" b="0" i="1" smtClean="0">
                            <a:solidFill>
                              <a:schemeClr val="tx1"/>
                            </a:solidFill>
                            <a:latin typeface="Cambria Math" panose="02040503050406030204" pitchFamily="18" charset="0"/>
                          </a:rPr>
                        </m:ctrlPr>
                      </m:sSupPr>
                      <m:e>
                        <m:r>
                          <a:rPr lang="es-MX" b="0" i="1" smtClean="0">
                            <a:solidFill>
                              <a:schemeClr val="tx1"/>
                            </a:solidFill>
                            <a:latin typeface="Cambria Math" panose="02040503050406030204" pitchFamily="18" charset="0"/>
                          </a:rPr>
                          <m:t>𝑚</m:t>
                        </m:r>
                      </m:e>
                      <m:sup>
                        <m:r>
                          <a:rPr lang="es-MX" b="0" i="1" smtClean="0">
                            <a:solidFill>
                              <a:schemeClr val="tx1"/>
                            </a:solidFill>
                            <a:latin typeface="Cambria Math" panose="02040503050406030204" pitchFamily="18" charset="0"/>
                          </a:rPr>
                          <m:t>2</m:t>
                        </m:r>
                      </m:sup>
                    </m:sSup>
                    <m:r>
                      <a:rPr lang="es-MX" b="0" i="1" smtClean="0">
                        <a:solidFill>
                          <a:schemeClr val="tx1"/>
                        </a:solidFill>
                        <a:latin typeface="Cambria Math" panose="02040503050406030204" pitchFamily="18" charset="0"/>
                      </a:rPr>
                      <m:t>]</m:t>
                    </m:r>
                  </m:oMath>
                </a14:m>
                <a:r>
                  <a:rPr lang="es-MX" dirty="0">
                    <a:solidFill>
                      <a:schemeClr val="tx1"/>
                    </a:solidFill>
                  </a:rPr>
                  <a:t> </a:t>
                </a:r>
              </a:p>
              <a:p>
                <a:pPr algn="ctr"/>
                <a:r>
                  <a:rPr lang="es-MX" dirty="0" err="1">
                    <a:solidFill>
                      <a:schemeClr val="tx1"/>
                    </a:solidFill>
                  </a:rPr>
                  <a:t>Fs</a:t>
                </a:r>
                <a:r>
                  <a:rPr lang="es-MX" dirty="0">
                    <a:solidFill>
                      <a:schemeClr val="tx1"/>
                    </a:solidFill>
                  </a:rPr>
                  <a:t>= 4,3</a:t>
                </a:r>
              </a:p>
            </p:txBody>
          </p:sp>
        </mc:Choice>
        <mc:Fallback xmlns="">
          <p:sp>
            <p:nvSpPr>
              <p:cNvPr id="15" name="Rectángulo 14">
                <a:extLst>
                  <a:ext uri="{FF2B5EF4-FFF2-40B4-BE49-F238E27FC236}">
                    <a16:creationId xmlns:a16="http://schemas.microsoft.com/office/drawing/2014/main" xmlns="" xmlns:a14="http://schemas.microsoft.com/office/drawing/2010/main" id="{616DD1AE-3E36-4447-AC14-C7E8A5620DB9}"/>
                  </a:ext>
                </a:extLst>
              </p:cNvPr>
              <p:cNvSpPr>
                <a:spLocks noRot="1" noChangeAspect="1" noMove="1" noResize="1" noEditPoints="1" noAdjustHandles="1" noChangeArrowheads="1" noChangeShapeType="1" noTextEdit="1"/>
              </p:cNvSpPr>
              <p:nvPr/>
            </p:nvSpPr>
            <p:spPr>
              <a:xfrm>
                <a:off x="8569394" y="5032652"/>
                <a:ext cx="1779518" cy="1153154"/>
              </a:xfrm>
              <a:prstGeom prst="rect">
                <a:avLst/>
              </a:prstGeom>
              <a:blipFill rotWithShape="0">
                <a:blip r:embed="rId10"/>
                <a:stretch>
                  <a:fillRect l="-1017" t="-4167" r="-2373" b="-8854"/>
                </a:stretch>
              </a:blipFill>
            </p:spPr>
            <p:txBody>
              <a:bodyPr/>
              <a:lstStyle/>
              <a:p>
                <a:r>
                  <a:rPr lang="es-EC">
                    <a:noFill/>
                  </a:rPr>
                  <a:t> </a:t>
                </a:r>
              </a:p>
            </p:txBody>
          </p:sp>
        </mc:Fallback>
      </mc:AlternateContent>
    </p:spTree>
    <p:extLst>
      <p:ext uri="{BB962C8B-B14F-4D97-AF65-F5344CB8AC3E}">
        <p14:creationId xmlns:p14="http://schemas.microsoft.com/office/powerpoint/2010/main" val="3849205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9BE1FA-0AA3-4CAA-992E-0E7FB3C1F4F5}"/>
              </a:ext>
            </a:extLst>
          </p:cNvPr>
          <p:cNvSpPr>
            <a:spLocks noGrp="1"/>
          </p:cNvSpPr>
          <p:nvPr>
            <p:ph type="title"/>
          </p:nvPr>
        </p:nvSpPr>
        <p:spPr>
          <a:xfrm>
            <a:off x="1701800" y="205010"/>
            <a:ext cx="10121899" cy="1280890"/>
          </a:xfrm>
        </p:spPr>
        <p:txBody>
          <a:bodyPr/>
          <a:lstStyle/>
          <a:p>
            <a:r>
              <a:rPr lang="es-MX" b="1" dirty="0"/>
              <a:t>DISEÑO MECATRÓNICO – Diseño del sistema neumático</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7E990C31-71A8-47B3-8071-3F8C67486578}"/>
                  </a:ext>
                </a:extLst>
              </p:cNvPr>
              <p:cNvSpPr>
                <a:spLocks noGrp="1"/>
              </p:cNvSpPr>
              <p:nvPr>
                <p:ph idx="1"/>
              </p:nvPr>
            </p:nvSpPr>
            <p:spPr>
              <a:xfrm>
                <a:off x="838199" y="1825625"/>
                <a:ext cx="5257800" cy="4351338"/>
              </a:xfrm>
            </p:spPr>
            <p:txBody>
              <a:bodyPr/>
              <a:lstStyle/>
              <a:p>
                <a:r>
                  <a:rPr lang="es-MX" dirty="0"/>
                  <a:t>Pistones Neumáticos</a:t>
                </a:r>
              </a:p>
              <a:p>
                <a:endParaRPr lang="es-MX" dirty="0"/>
              </a:p>
              <a:p>
                <a:pPr marL="0" indent="0">
                  <a:lnSpc>
                    <a:spcPct val="150000"/>
                  </a:lnSpc>
                  <a:buNone/>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𝐹</m:t>
                      </m:r>
                      <m:r>
                        <a:rPr lang="es-EC" sz="2000" i="1">
                          <a:latin typeface="Cambria Math" panose="02040503050406030204" pitchFamily="18" charset="0"/>
                        </a:rPr>
                        <m:t>=</m:t>
                      </m:r>
                      <m:r>
                        <a:rPr lang="es-EC" sz="2000" i="1">
                          <a:latin typeface="Cambria Math" panose="02040503050406030204" pitchFamily="18" charset="0"/>
                        </a:rPr>
                        <m:t>𝑃</m:t>
                      </m:r>
                      <m:r>
                        <a:rPr lang="es-EC" sz="2000" i="1">
                          <a:latin typeface="Cambria Math" panose="02040503050406030204" pitchFamily="18" charset="0"/>
                        </a:rPr>
                        <m:t>.</m:t>
                      </m:r>
                      <m:r>
                        <a:rPr lang="es-EC" sz="2000" i="1">
                          <a:latin typeface="Cambria Math" panose="02040503050406030204" pitchFamily="18" charset="0"/>
                        </a:rPr>
                        <m:t>𝐴</m:t>
                      </m:r>
                    </m:oMath>
                  </m:oMathPara>
                </a14:m>
                <a:endParaRPr lang="es-MX" sz="2000" dirty="0"/>
              </a:p>
              <a:p>
                <a:pPr marL="0" indent="0">
                  <a:lnSpc>
                    <a:spcPct val="150000"/>
                  </a:lnSpc>
                  <a:buNone/>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𝐹</m:t>
                      </m:r>
                      <m:r>
                        <a:rPr lang="es-EC" sz="2000" i="1">
                          <a:latin typeface="Cambria Math" panose="02040503050406030204" pitchFamily="18" charset="0"/>
                        </a:rPr>
                        <m:t>=</m:t>
                      </m:r>
                      <m:d>
                        <m:dPr>
                          <m:ctrlPr>
                            <a:rPr lang="es-MX" sz="2000" i="1">
                              <a:latin typeface="Cambria Math" panose="02040503050406030204" pitchFamily="18" charset="0"/>
                            </a:rPr>
                          </m:ctrlPr>
                        </m:dPr>
                        <m:e>
                          <m:r>
                            <a:rPr lang="es-EC" sz="2000" i="1">
                              <a:latin typeface="Cambria Math" panose="02040503050406030204" pitchFamily="18" charset="0"/>
                            </a:rPr>
                            <m:t>60</m:t>
                          </m:r>
                          <m:f>
                            <m:fPr>
                              <m:ctrlPr>
                                <a:rPr lang="es-MX" sz="2000" i="1">
                                  <a:latin typeface="Cambria Math" panose="02040503050406030204" pitchFamily="18" charset="0"/>
                                </a:rPr>
                              </m:ctrlPr>
                            </m:fPr>
                            <m:num>
                              <m:r>
                                <a:rPr lang="es-EC" sz="2000" i="1">
                                  <a:latin typeface="Cambria Math" panose="02040503050406030204" pitchFamily="18" charset="0"/>
                                </a:rPr>
                                <m:t>𝑁</m:t>
                              </m:r>
                            </m:num>
                            <m:den>
                              <m:sSup>
                                <m:sSupPr>
                                  <m:ctrlPr>
                                    <a:rPr lang="es-MX" sz="2000" i="1">
                                      <a:latin typeface="Cambria Math" panose="02040503050406030204" pitchFamily="18" charset="0"/>
                                    </a:rPr>
                                  </m:ctrlPr>
                                </m:sSupPr>
                                <m:e>
                                  <m:r>
                                    <a:rPr lang="es-EC" sz="2000" i="1">
                                      <a:latin typeface="Cambria Math" panose="02040503050406030204" pitchFamily="18" charset="0"/>
                                    </a:rPr>
                                    <m:t>𝑐𝑚</m:t>
                                  </m:r>
                                </m:e>
                                <m:sup>
                                  <m:r>
                                    <a:rPr lang="es-EC" sz="2000" i="1">
                                      <a:latin typeface="Cambria Math" panose="02040503050406030204" pitchFamily="18" charset="0"/>
                                    </a:rPr>
                                    <m:t>2</m:t>
                                  </m:r>
                                </m:sup>
                              </m:sSup>
                            </m:den>
                          </m:f>
                        </m:e>
                      </m:d>
                      <m:d>
                        <m:dPr>
                          <m:ctrlPr>
                            <a:rPr lang="es-MX" sz="2000" i="1">
                              <a:latin typeface="Cambria Math" panose="02040503050406030204" pitchFamily="18" charset="0"/>
                            </a:rPr>
                          </m:ctrlPr>
                        </m:dPr>
                        <m:e>
                          <m:r>
                            <a:rPr lang="es-EC" sz="2000" i="1">
                              <a:latin typeface="Cambria Math" panose="02040503050406030204" pitchFamily="18" charset="0"/>
                            </a:rPr>
                            <m:t>4.91</m:t>
                          </m:r>
                          <m:sSup>
                            <m:sSupPr>
                              <m:ctrlPr>
                                <a:rPr lang="es-MX" sz="2000" i="1">
                                  <a:latin typeface="Cambria Math" panose="02040503050406030204" pitchFamily="18" charset="0"/>
                                </a:rPr>
                              </m:ctrlPr>
                            </m:sSupPr>
                            <m:e>
                              <m:r>
                                <a:rPr lang="es-EC" sz="2000" i="1">
                                  <a:latin typeface="Cambria Math" panose="02040503050406030204" pitchFamily="18" charset="0"/>
                                </a:rPr>
                                <m:t>𝑐𝑚</m:t>
                              </m:r>
                            </m:e>
                            <m:sup>
                              <m:r>
                                <a:rPr lang="es-EC" sz="2000" i="1">
                                  <a:latin typeface="Cambria Math" panose="02040503050406030204" pitchFamily="18" charset="0"/>
                                </a:rPr>
                                <m:t>2</m:t>
                              </m:r>
                            </m:sup>
                          </m:sSup>
                        </m:e>
                      </m:d>
                    </m:oMath>
                  </m:oMathPara>
                </a14:m>
                <a:endParaRPr lang="es-MX" sz="2000" dirty="0"/>
              </a:p>
              <a:p>
                <a:pPr marL="0" indent="0">
                  <a:lnSpc>
                    <a:spcPct val="150000"/>
                  </a:lnSpc>
                  <a:buNone/>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𝐹</m:t>
                      </m:r>
                      <m:r>
                        <a:rPr lang="es-EC" sz="2000" i="1">
                          <a:latin typeface="Cambria Math" panose="02040503050406030204" pitchFamily="18" charset="0"/>
                        </a:rPr>
                        <m:t>=294.52 </m:t>
                      </m:r>
                      <m:r>
                        <a:rPr lang="es-EC" sz="2000" i="1">
                          <a:latin typeface="Cambria Math" panose="02040503050406030204" pitchFamily="18" charset="0"/>
                        </a:rPr>
                        <m:t>𝑁</m:t>
                      </m:r>
                    </m:oMath>
                  </m:oMathPara>
                </a14:m>
                <a:endParaRPr lang="es-MX" sz="2000" dirty="0"/>
              </a:p>
              <a:p>
                <a:endParaRPr lang="es-MX" dirty="0"/>
              </a:p>
              <a:p>
                <a:endParaRPr lang="es-MX" dirty="0"/>
              </a:p>
              <a:p>
                <a:endParaRPr lang="es-MX" dirty="0"/>
              </a:p>
              <a:p>
                <a:pPr marL="0" indent="0" algn="ctr">
                  <a:buNone/>
                </a:pPr>
                <a:endParaRPr lang="es-EC" sz="1100" dirty="0"/>
              </a:p>
              <a:p>
                <a:pPr marL="0" indent="0" algn="ctr">
                  <a:buNone/>
                </a:pPr>
                <a:r>
                  <a:rPr lang="es-EC" sz="1100" dirty="0"/>
                  <a:t>Micro cilindro SMC 15-16-25 </a:t>
                </a:r>
                <a:endParaRPr lang="es-MX" sz="1100" dirty="0"/>
              </a:p>
            </p:txBody>
          </p:sp>
        </mc:Choice>
        <mc:Fallback xmlns="">
          <p:sp>
            <p:nvSpPr>
              <p:cNvPr id="3" name="Marcador de contenido 2">
                <a:extLst>
                  <a:ext uri="{FF2B5EF4-FFF2-40B4-BE49-F238E27FC236}">
                    <a16:creationId xmlns:a16="http://schemas.microsoft.com/office/drawing/2014/main" id="{7E990C31-71A8-47B3-8071-3F8C67486578}"/>
                  </a:ext>
                </a:extLst>
              </p:cNvPr>
              <p:cNvSpPr>
                <a:spLocks noGrp="1" noRot="1" noChangeAspect="1" noMove="1" noResize="1" noEditPoints="1" noAdjustHandles="1" noChangeArrowheads="1" noChangeShapeType="1" noTextEdit="1"/>
              </p:cNvSpPr>
              <p:nvPr>
                <p:ph idx="1"/>
              </p:nvPr>
            </p:nvSpPr>
            <p:spPr>
              <a:xfrm>
                <a:off x="838199" y="1825625"/>
                <a:ext cx="5257800" cy="4351338"/>
              </a:xfrm>
              <a:blipFill>
                <a:blip r:embed="rId2"/>
                <a:stretch>
                  <a:fillRect l="-695" t="-700" b="-700"/>
                </a:stretch>
              </a:blipFill>
            </p:spPr>
            <p:txBody>
              <a:bodyPr/>
              <a:lstStyle/>
              <a:p>
                <a:r>
                  <a:rPr lang="es-MX">
                    <a:noFill/>
                  </a:rPr>
                  <a:t> </a:t>
                </a:r>
              </a:p>
            </p:txBody>
          </p:sp>
        </mc:Fallback>
      </mc:AlternateContent>
      <p:pic>
        <p:nvPicPr>
          <p:cNvPr id="4" name="Imagen 3">
            <a:extLst>
              <a:ext uri="{FF2B5EF4-FFF2-40B4-BE49-F238E27FC236}">
                <a16:creationId xmlns:a16="http://schemas.microsoft.com/office/drawing/2014/main" id="{6BD5C4DD-DE21-403B-8C55-D8CE5F8591A3}"/>
              </a:ext>
            </a:extLst>
          </p:cNvPr>
          <p:cNvPicPr/>
          <p:nvPr/>
        </p:nvPicPr>
        <p:blipFill>
          <a:blip r:embed="rId3"/>
          <a:stretch>
            <a:fillRect/>
          </a:stretch>
        </p:blipFill>
        <p:spPr>
          <a:xfrm>
            <a:off x="1502445" y="4606607"/>
            <a:ext cx="3568700" cy="1124585"/>
          </a:xfrm>
          <a:prstGeom prst="rect">
            <a:avLst/>
          </a:prstGeom>
          <a:ln w="12700">
            <a:solidFill>
              <a:schemeClr val="tx1"/>
            </a:solidFill>
          </a:ln>
        </p:spPr>
      </p:pic>
      <mc:AlternateContent xmlns:mc="http://schemas.openxmlformats.org/markup-compatibility/2006" xmlns:a14="http://schemas.microsoft.com/office/drawing/2010/main">
        <mc:Choice Requires="a14">
          <p:sp>
            <p:nvSpPr>
              <p:cNvPr id="6" name="Marcador de contenido 2">
                <a:extLst>
                  <a:ext uri="{FF2B5EF4-FFF2-40B4-BE49-F238E27FC236}">
                    <a16:creationId xmlns:a16="http://schemas.microsoft.com/office/drawing/2014/main" id="{5895B882-BDBB-4753-A93F-4EB1127AE3F9}"/>
                  </a:ext>
                </a:extLst>
              </p:cNvPr>
              <p:cNvSpPr txBox="1">
                <a:spLocks/>
              </p:cNvSpPr>
              <p:nvPr/>
            </p:nvSpPr>
            <p:spPr>
              <a:xfrm>
                <a:off x="6096000" y="1825625"/>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defTabSz="457200">
                  <a:buClr>
                    <a:schemeClr val="accent1"/>
                  </a:buClr>
                  <a:buFont typeface="Wingdings 3" charset="2"/>
                  <a:buChar char=""/>
                </a:pPr>
                <a:r>
                  <a:rPr lang="es-MX" sz="1800" dirty="0">
                    <a:solidFill>
                      <a:schemeClr val="tx1">
                        <a:lumMod val="75000"/>
                        <a:lumOff val="25000"/>
                      </a:schemeClr>
                    </a:solidFill>
                  </a:rPr>
                  <a:t>Válvulas Distribuidoras</a:t>
                </a:r>
              </a:p>
              <a:p>
                <a:pPr marL="0" indent="0">
                  <a:lnSpc>
                    <a:spcPct val="150000"/>
                  </a:lnSpc>
                  <a:buFont typeface="Arial" panose="020B0604020202020204" pitchFamily="34" charset="0"/>
                  <a:buNone/>
                </a:pPr>
                <a:endParaRPr lang="es-MX" sz="2000" b="0" i="1" dirty="0">
                  <a:latin typeface="Cambria Math" panose="02040503050406030204" pitchFamily="18" charset="0"/>
                  <a:ea typeface="Cambria Math" panose="02040503050406030204" pitchFamily="18" charset="0"/>
                </a:endParaRPr>
              </a:p>
              <a:p>
                <a:pPr marL="0" indent="0">
                  <a:lnSpc>
                    <a:spcPct val="150000"/>
                  </a:lnSpc>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s-MX" sz="2000" b="0" i="1" smtClean="0">
                          <a:latin typeface="Cambria Math" panose="02040503050406030204" pitchFamily="18" charset="0"/>
                          <a:ea typeface="Cambria Math" panose="02040503050406030204" pitchFamily="18" charset="0"/>
                        </a:rPr>
                        <m:t>𝐶𝑖𝑙𝑖𝑛𝑑𝑟𝑜𝑠</m:t>
                      </m:r>
                      <m:r>
                        <a:rPr lang="es-MX" sz="2000" b="0" i="1" smtClean="0">
                          <a:latin typeface="Cambria Math" panose="02040503050406030204" pitchFamily="18" charset="0"/>
                          <a:ea typeface="Cambria Math" panose="02040503050406030204" pitchFamily="18" charset="0"/>
                        </a:rPr>
                        <m:t> </m:t>
                      </m:r>
                      <m:r>
                        <a:rPr lang="es-MX" sz="2000" b="0" i="1" smtClean="0">
                          <a:latin typeface="Cambria Math" panose="02040503050406030204" pitchFamily="18" charset="0"/>
                          <a:ea typeface="Cambria Math" panose="02040503050406030204" pitchFamily="18" charset="0"/>
                        </a:rPr>
                        <m:t>𝑠𝑖𝑚𝑝𝑙𝑒</m:t>
                      </m:r>
                      <m:r>
                        <a:rPr lang="es-MX" sz="2000" b="0" i="1" smtClean="0">
                          <a:latin typeface="Cambria Math" panose="02040503050406030204" pitchFamily="18" charset="0"/>
                          <a:ea typeface="Cambria Math" panose="02040503050406030204" pitchFamily="18" charset="0"/>
                        </a:rPr>
                        <m:t> </m:t>
                      </m:r>
                      <m:r>
                        <a:rPr lang="es-MX" sz="2000" b="0" i="1" smtClean="0">
                          <a:latin typeface="Cambria Math" panose="02040503050406030204" pitchFamily="18" charset="0"/>
                          <a:ea typeface="Cambria Math" panose="02040503050406030204" pitchFamily="18" charset="0"/>
                        </a:rPr>
                        <m:t>𝑒𝑓𝑒𝑐𝑡𝑜</m:t>
                      </m:r>
                      <m:r>
                        <a:rPr lang="es-EC" sz="2000" i="1" smtClean="0">
                          <a:latin typeface="Cambria Math" panose="02040503050406030204" pitchFamily="18" charset="0"/>
                          <a:ea typeface="Cambria Math" panose="02040503050406030204" pitchFamily="18" charset="0"/>
                        </a:rPr>
                        <m:t>→</m:t>
                      </m:r>
                      <m:r>
                        <a:rPr lang="es-MX" sz="2000" b="0" i="1" smtClean="0">
                          <a:latin typeface="Cambria Math" panose="02040503050406030204" pitchFamily="18" charset="0"/>
                          <a:ea typeface="Cambria Math" panose="02040503050406030204" pitchFamily="18" charset="0"/>
                        </a:rPr>
                        <m:t>𝑣</m:t>
                      </m:r>
                      <m:r>
                        <a:rPr lang="es-MX" sz="2000" b="0" i="1" smtClean="0">
                          <a:latin typeface="Cambria Math" panose="02040503050406030204" pitchFamily="18" charset="0"/>
                          <a:ea typeface="Cambria Math" panose="02040503050406030204" pitchFamily="18" charset="0"/>
                        </a:rPr>
                        <m:t>á</m:t>
                      </m:r>
                      <m:r>
                        <a:rPr lang="es-MX" sz="2000" b="0" i="1" smtClean="0">
                          <a:latin typeface="Cambria Math" panose="02040503050406030204" pitchFamily="18" charset="0"/>
                          <a:ea typeface="Cambria Math" panose="02040503050406030204" pitchFamily="18" charset="0"/>
                        </a:rPr>
                        <m:t>𝑙𝑣𝑢𝑙𝑎𝑠</m:t>
                      </m:r>
                      <m:r>
                        <a:rPr lang="es-MX" sz="2000" b="0" i="1" smtClean="0">
                          <a:latin typeface="Cambria Math" panose="02040503050406030204" pitchFamily="18" charset="0"/>
                          <a:ea typeface="Cambria Math" panose="02040503050406030204" pitchFamily="18" charset="0"/>
                        </a:rPr>
                        <m:t> 3/2</m:t>
                      </m:r>
                    </m:oMath>
                  </m:oMathPara>
                </a14:m>
                <a:endParaRPr lang="es-MX" sz="2000" dirty="0"/>
              </a:p>
              <a:p>
                <a:pPr marL="0" indent="0">
                  <a:lnSpc>
                    <a:spcPct val="150000"/>
                  </a:lnSpc>
                  <a:buNone/>
                </a:pPr>
                <a14:m>
                  <m:oMathPara xmlns:m="http://schemas.openxmlformats.org/officeDocument/2006/math">
                    <m:oMathParaPr>
                      <m:jc m:val="centerGroup"/>
                    </m:oMathParaPr>
                    <m:oMath xmlns:m="http://schemas.openxmlformats.org/officeDocument/2006/math">
                      <m:r>
                        <a:rPr lang="es-MX" sz="2000" b="0" i="1" smtClean="0">
                          <a:latin typeface="Cambria Math" panose="02040503050406030204" pitchFamily="18" charset="0"/>
                          <a:ea typeface="Cambria Math" panose="02040503050406030204" pitchFamily="18" charset="0"/>
                        </a:rPr>
                        <m:t>𝐹𝑟𝑒𝑛𝑜𝑠</m:t>
                      </m:r>
                      <m:r>
                        <a:rPr lang="es-MX" sz="2000" b="0" i="1" smtClean="0">
                          <a:latin typeface="Cambria Math" panose="02040503050406030204" pitchFamily="18" charset="0"/>
                          <a:ea typeface="Cambria Math" panose="02040503050406030204" pitchFamily="18" charset="0"/>
                        </a:rPr>
                        <m:t> </m:t>
                      </m:r>
                      <m:r>
                        <a:rPr lang="es-MX" sz="2000" b="0" i="1" smtClean="0">
                          <a:latin typeface="Cambria Math" panose="02040503050406030204" pitchFamily="18" charset="0"/>
                          <a:ea typeface="Cambria Math" panose="02040503050406030204" pitchFamily="18" charset="0"/>
                        </a:rPr>
                        <m:t>𝑛𝑒𝑢𝑚</m:t>
                      </m:r>
                      <m:r>
                        <a:rPr lang="es-MX" sz="2000" b="0" i="1" smtClean="0">
                          <a:latin typeface="Cambria Math" panose="02040503050406030204" pitchFamily="18" charset="0"/>
                          <a:ea typeface="Cambria Math" panose="02040503050406030204" pitchFamily="18" charset="0"/>
                        </a:rPr>
                        <m:t>á</m:t>
                      </m:r>
                      <m:r>
                        <a:rPr lang="es-MX" sz="2000" b="0" i="1" smtClean="0">
                          <a:latin typeface="Cambria Math" panose="02040503050406030204" pitchFamily="18" charset="0"/>
                          <a:ea typeface="Cambria Math" panose="02040503050406030204" pitchFamily="18" charset="0"/>
                        </a:rPr>
                        <m:t>𝑡𝑖𝑐𝑜𝑠</m:t>
                      </m:r>
                      <m:r>
                        <a:rPr lang="es-EC" sz="2000" i="1" smtClean="0">
                          <a:latin typeface="Cambria Math" panose="02040503050406030204" pitchFamily="18" charset="0"/>
                          <a:ea typeface="Cambria Math" panose="02040503050406030204" pitchFamily="18" charset="0"/>
                        </a:rPr>
                        <m:t>→</m:t>
                      </m:r>
                      <m:r>
                        <a:rPr lang="es-MX" sz="2000" b="0" i="1" smtClean="0">
                          <a:latin typeface="Cambria Math" panose="02040503050406030204" pitchFamily="18" charset="0"/>
                          <a:ea typeface="Cambria Math" panose="02040503050406030204" pitchFamily="18" charset="0"/>
                        </a:rPr>
                        <m:t>𝑣</m:t>
                      </m:r>
                      <m:r>
                        <a:rPr lang="es-MX" sz="2000" b="0" i="1" smtClean="0">
                          <a:latin typeface="Cambria Math" panose="02040503050406030204" pitchFamily="18" charset="0"/>
                          <a:ea typeface="Cambria Math" panose="02040503050406030204" pitchFamily="18" charset="0"/>
                        </a:rPr>
                        <m:t>á</m:t>
                      </m:r>
                      <m:r>
                        <a:rPr lang="es-MX" sz="2000" b="0" i="1" smtClean="0">
                          <a:latin typeface="Cambria Math" panose="02040503050406030204" pitchFamily="18" charset="0"/>
                          <a:ea typeface="Cambria Math" panose="02040503050406030204" pitchFamily="18" charset="0"/>
                        </a:rPr>
                        <m:t>𝑙𝑣𝑢𝑙𝑎𝑠</m:t>
                      </m:r>
                      <m:r>
                        <a:rPr lang="es-MX" sz="2000" b="0" i="1" smtClean="0">
                          <a:latin typeface="Cambria Math" panose="02040503050406030204" pitchFamily="18" charset="0"/>
                          <a:ea typeface="Cambria Math" panose="02040503050406030204" pitchFamily="18" charset="0"/>
                        </a:rPr>
                        <m:t> 3/2</m:t>
                      </m:r>
                    </m:oMath>
                  </m:oMathPara>
                </a14:m>
                <a:endParaRPr lang="es-MX" sz="2000" dirty="0"/>
              </a:p>
              <a:p>
                <a:endParaRPr lang="es-MX" dirty="0"/>
              </a:p>
              <a:p>
                <a:endParaRPr lang="es-MX" dirty="0"/>
              </a:p>
              <a:p>
                <a:endParaRPr lang="es-MX" dirty="0"/>
              </a:p>
            </p:txBody>
          </p:sp>
        </mc:Choice>
        <mc:Fallback xmlns="">
          <p:sp>
            <p:nvSpPr>
              <p:cNvPr id="6" name="Marcador de contenido 2">
                <a:extLst>
                  <a:ext uri="{FF2B5EF4-FFF2-40B4-BE49-F238E27FC236}">
                    <a16:creationId xmlns:a16="http://schemas.microsoft.com/office/drawing/2014/main" id="{5895B882-BDBB-4753-A93F-4EB1127AE3F9}"/>
                  </a:ext>
                </a:extLst>
              </p:cNvPr>
              <p:cNvSpPr txBox="1">
                <a:spLocks noRot="1" noChangeAspect="1" noMove="1" noResize="1" noEditPoints="1" noAdjustHandles="1" noChangeArrowheads="1" noChangeShapeType="1" noTextEdit="1"/>
              </p:cNvSpPr>
              <p:nvPr/>
            </p:nvSpPr>
            <p:spPr>
              <a:xfrm>
                <a:off x="6096000" y="1825625"/>
                <a:ext cx="5257800" cy="4351338"/>
              </a:xfrm>
              <a:prstGeom prst="rect">
                <a:avLst/>
              </a:prstGeom>
              <a:blipFill>
                <a:blip r:embed="rId4"/>
                <a:stretch>
                  <a:fillRect l="-811" t="-1401"/>
                </a:stretch>
              </a:blipFill>
            </p:spPr>
            <p:txBody>
              <a:bodyPr/>
              <a:lstStyle/>
              <a:p>
                <a:r>
                  <a:rPr lang="es-MX">
                    <a:noFill/>
                  </a:rPr>
                  <a:t> </a:t>
                </a:r>
              </a:p>
            </p:txBody>
          </p:sp>
        </mc:Fallback>
      </mc:AlternateContent>
      <p:pic>
        <p:nvPicPr>
          <p:cNvPr id="1026" name="Picture 2" descr="Resultado de imagen para valvulas 3/2">
            <a:extLst>
              <a:ext uri="{FF2B5EF4-FFF2-40B4-BE49-F238E27FC236}">
                <a16:creationId xmlns:a16="http://schemas.microsoft.com/office/drawing/2014/main" id="{B8A239F6-7FDD-4152-A592-31F2E7D34E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6162" y="3821113"/>
            <a:ext cx="2657475"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388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09273A-143D-41A9-9EC4-042782161955}"/>
              </a:ext>
            </a:extLst>
          </p:cNvPr>
          <p:cNvSpPr>
            <a:spLocks noGrp="1"/>
          </p:cNvSpPr>
          <p:nvPr>
            <p:ph type="title"/>
          </p:nvPr>
        </p:nvSpPr>
        <p:spPr>
          <a:xfrm>
            <a:off x="1778001" y="255810"/>
            <a:ext cx="10414000" cy="1280890"/>
          </a:xfrm>
        </p:spPr>
        <p:txBody>
          <a:bodyPr/>
          <a:lstStyle/>
          <a:p>
            <a:r>
              <a:rPr lang="es-MX" b="1" dirty="0"/>
              <a:t>DISEÑO MECATRÓNICO – Diseño del sistema neumático</a:t>
            </a:r>
          </a:p>
        </p:txBody>
      </p:sp>
      <p:sp>
        <p:nvSpPr>
          <p:cNvPr id="3" name="Marcador de contenido 2">
            <a:extLst>
              <a:ext uri="{FF2B5EF4-FFF2-40B4-BE49-F238E27FC236}">
                <a16:creationId xmlns:a16="http://schemas.microsoft.com/office/drawing/2014/main" id="{1CF7C1B6-CBB6-40DE-8AA1-40C8EF198E4E}"/>
              </a:ext>
            </a:extLst>
          </p:cNvPr>
          <p:cNvSpPr>
            <a:spLocks noGrp="1"/>
          </p:cNvSpPr>
          <p:nvPr>
            <p:ph idx="1"/>
          </p:nvPr>
        </p:nvSpPr>
        <p:spPr>
          <a:xfrm>
            <a:off x="838200" y="1825625"/>
            <a:ext cx="3553496" cy="4351338"/>
          </a:xfrm>
        </p:spPr>
        <p:txBody>
          <a:bodyPr/>
          <a:lstStyle/>
          <a:p>
            <a:r>
              <a:rPr lang="es-MX" dirty="0"/>
              <a:t>Tubería</a:t>
            </a:r>
          </a:p>
          <a:p>
            <a:pPr marL="0" indent="0">
              <a:buNone/>
            </a:pPr>
            <a:endParaRPr lang="es-MX" dirty="0"/>
          </a:p>
          <a:p>
            <a:pPr marL="0" indent="0" algn="ctr">
              <a:buNone/>
            </a:pPr>
            <a:r>
              <a:rPr lang="es-EC" sz="1400" i="1" dirty="0">
                <a:solidFill>
                  <a:schemeClr val="accent1">
                    <a:lumMod val="75000"/>
                  </a:schemeClr>
                </a:solidFill>
              </a:rPr>
              <a:t>Longitudes en líneas de tubería</a:t>
            </a:r>
            <a:endParaRPr lang="es-MX" sz="1400" dirty="0">
              <a:solidFill>
                <a:schemeClr val="accent1">
                  <a:lumMod val="75000"/>
                </a:schemeClr>
              </a:solidFill>
            </a:endParaRPr>
          </a:p>
        </p:txBody>
      </p:sp>
      <p:graphicFrame>
        <p:nvGraphicFramePr>
          <p:cNvPr id="4" name="Tabla 3">
            <a:extLst>
              <a:ext uri="{FF2B5EF4-FFF2-40B4-BE49-F238E27FC236}">
                <a16:creationId xmlns:a16="http://schemas.microsoft.com/office/drawing/2014/main" id="{C396B1EF-A0ED-402B-93D6-FE807928F9A4}"/>
              </a:ext>
            </a:extLst>
          </p:cNvPr>
          <p:cNvGraphicFramePr>
            <a:graphicFrameLocks noGrp="1"/>
          </p:cNvGraphicFramePr>
          <p:nvPr>
            <p:extLst>
              <p:ext uri="{D42A27DB-BD31-4B8C-83A1-F6EECF244321}">
                <p14:modId xmlns:p14="http://schemas.microsoft.com/office/powerpoint/2010/main" val="1378103366"/>
              </p:ext>
            </p:extLst>
          </p:nvPr>
        </p:nvGraphicFramePr>
        <p:xfrm>
          <a:off x="1524790" y="3155806"/>
          <a:ext cx="2154555" cy="2691199"/>
        </p:xfrm>
        <a:graphic>
          <a:graphicData uri="http://schemas.openxmlformats.org/drawingml/2006/table">
            <a:tbl>
              <a:tblPr firstRow="1" firstCol="1" bandRow="1">
                <a:tableStyleId>{9D7B26C5-4107-4FEC-AEDC-1716B250A1EF}</a:tableStyleId>
              </a:tblPr>
              <a:tblGrid>
                <a:gridCol w="1001395">
                  <a:extLst>
                    <a:ext uri="{9D8B030D-6E8A-4147-A177-3AD203B41FA5}">
                      <a16:colId xmlns:a16="http://schemas.microsoft.com/office/drawing/2014/main" val="4198650040"/>
                    </a:ext>
                  </a:extLst>
                </a:gridCol>
                <a:gridCol w="1153160">
                  <a:extLst>
                    <a:ext uri="{9D8B030D-6E8A-4147-A177-3AD203B41FA5}">
                      <a16:colId xmlns:a16="http://schemas.microsoft.com/office/drawing/2014/main" val="4235793278"/>
                    </a:ext>
                  </a:extLst>
                </a:gridCol>
              </a:tblGrid>
              <a:tr h="0">
                <a:tc>
                  <a:txBody>
                    <a:bodyPr/>
                    <a:lstStyle/>
                    <a:p>
                      <a:pPr algn="ctr">
                        <a:lnSpc>
                          <a:spcPct val="150000"/>
                        </a:lnSpc>
                        <a:spcAft>
                          <a:spcPts val="800"/>
                        </a:spcAft>
                      </a:pPr>
                      <a:r>
                        <a:rPr lang="es-EC" sz="1200" dirty="0">
                          <a:effectLst/>
                        </a:rPr>
                        <a:t>Referencia</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800"/>
                        </a:spcAft>
                      </a:pPr>
                      <a:r>
                        <a:rPr lang="es-EC" sz="1200">
                          <a:effectLst/>
                        </a:rPr>
                        <a:t>Longitud (m)</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97409337"/>
                  </a:ext>
                </a:extLst>
              </a:tr>
              <a:tr h="0">
                <a:tc>
                  <a:txBody>
                    <a:bodyPr/>
                    <a:lstStyle/>
                    <a:p>
                      <a:pPr algn="ctr">
                        <a:lnSpc>
                          <a:spcPct val="150000"/>
                        </a:lnSpc>
                        <a:spcAft>
                          <a:spcPts val="800"/>
                        </a:spcAft>
                      </a:pPr>
                      <a:r>
                        <a:rPr lang="es-EC" sz="1200">
                          <a:effectLst/>
                        </a:rPr>
                        <a:t>Línea 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800"/>
                        </a:spcAft>
                      </a:pPr>
                      <a:r>
                        <a:rPr lang="es-EC" sz="1200" dirty="0">
                          <a:effectLst/>
                        </a:rPr>
                        <a:t>10</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96567737"/>
                  </a:ext>
                </a:extLst>
              </a:tr>
              <a:tr h="0">
                <a:tc>
                  <a:txBody>
                    <a:bodyPr/>
                    <a:lstStyle/>
                    <a:p>
                      <a:pPr algn="ctr">
                        <a:lnSpc>
                          <a:spcPct val="150000"/>
                        </a:lnSpc>
                        <a:spcAft>
                          <a:spcPts val="800"/>
                        </a:spcAft>
                      </a:pPr>
                      <a:r>
                        <a:rPr lang="es-EC" sz="1200">
                          <a:effectLst/>
                        </a:rPr>
                        <a:t>Línea 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800"/>
                        </a:spcAft>
                      </a:pPr>
                      <a:r>
                        <a:rPr lang="es-EC" sz="1200">
                          <a:effectLst/>
                        </a:rPr>
                        <a:t>2.5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39374040"/>
                  </a:ext>
                </a:extLst>
              </a:tr>
              <a:tr h="0">
                <a:tc>
                  <a:txBody>
                    <a:bodyPr/>
                    <a:lstStyle/>
                    <a:p>
                      <a:pPr algn="ctr">
                        <a:lnSpc>
                          <a:spcPct val="150000"/>
                        </a:lnSpc>
                        <a:spcAft>
                          <a:spcPts val="800"/>
                        </a:spcAft>
                      </a:pPr>
                      <a:r>
                        <a:rPr lang="es-EC" sz="1200">
                          <a:effectLst/>
                        </a:rPr>
                        <a:t>Línea 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800"/>
                        </a:spcAft>
                      </a:pPr>
                      <a:r>
                        <a:rPr lang="es-EC" sz="1200" dirty="0">
                          <a:effectLst/>
                        </a:rPr>
                        <a:t>5</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30914977"/>
                  </a:ext>
                </a:extLst>
              </a:tr>
              <a:tr h="0">
                <a:tc>
                  <a:txBody>
                    <a:bodyPr/>
                    <a:lstStyle/>
                    <a:p>
                      <a:pPr algn="ctr">
                        <a:lnSpc>
                          <a:spcPct val="150000"/>
                        </a:lnSpc>
                        <a:spcAft>
                          <a:spcPts val="800"/>
                        </a:spcAft>
                      </a:pPr>
                      <a:r>
                        <a:rPr lang="es-EC" sz="1200">
                          <a:effectLst/>
                        </a:rPr>
                        <a:t>Línea 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800"/>
                        </a:spcAft>
                      </a:pPr>
                      <a:r>
                        <a:rPr lang="es-EC" sz="1200" dirty="0">
                          <a:effectLst/>
                        </a:rPr>
                        <a:t>3</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18656891"/>
                  </a:ext>
                </a:extLst>
              </a:tr>
              <a:tr h="0">
                <a:tc>
                  <a:txBody>
                    <a:bodyPr/>
                    <a:lstStyle/>
                    <a:p>
                      <a:pPr algn="ctr">
                        <a:lnSpc>
                          <a:spcPct val="150000"/>
                        </a:lnSpc>
                        <a:spcAft>
                          <a:spcPts val="800"/>
                        </a:spcAft>
                      </a:pPr>
                      <a:r>
                        <a:rPr lang="es-EC" sz="1200" dirty="0">
                          <a:effectLst/>
                        </a:rPr>
                        <a:t>Línea 5</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800"/>
                        </a:spcAft>
                      </a:pPr>
                      <a:r>
                        <a:rPr lang="es-EC" sz="1200">
                          <a:effectLst/>
                        </a:rPr>
                        <a:t>2.5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10530912"/>
                  </a:ext>
                </a:extLst>
              </a:tr>
              <a:tr h="0">
                <a:tc>
                  <a:txBody>
                    <a:bodyPr/>
                    <a:lstStyle/>
                    <a:p>
                      <a:pPr algn="ctr">
                        <a:lnSpc>
                          <a:spcPct val="150000"/>
                        </a:lnSpc>
                        <a:spcAft>
                          <a:spcPts val="800"/>
                        </a:spcAft>
                      </a:pPr>
                      <a:r>
                        <a:rPr lang="es-EC" sz="1200">
                          <a:effectLst/>
                        </a:rPr>
                        <a:t>Línea 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800"/>
                        </a:spcAft>
                      </a:pPr>
                      <a:r>
                        <a:rPr lang="es-EC" sz="1200">
                          <a:effectLst/>
                        </a:rPr>
                        <a:t>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55086023"/>
                  </a:ext>
                </a:extLst>
              </a:tr>
              <a:tr h="0">
                <a:tc>
                  <a:txBody>
                    <a:bodyPr/>
                    <a:lstStyle/>
                    <a:p>
                      <a:pPr algn="ctr">
                        <a:lnSpc>
                          <a:spcPct val="150000"/>
                        </a:lnSpc>
                        <a:spcAft>
                          <a:spcPts val="800"/>
                        </a:spcAft>
                      </a:pPr>
                      <a:r>
                        <a:rPr lang="es-EC" sz="1200">
                          <a:effectLst/>
                        </a:rPr>
                        <a:t>Línea 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800"/>
                        </a:spcAft>
                      </a:pPr>
                      <a:r>
                        <a:rPr lang="es-EC" sz="1200">
                          <a:effectLst/>
                        </a:rPr>
                        <a:t>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53909319"/>
                  </a:ext>
                </a:extLst>
              </a:tr>
              <a:tr h="0">
                <a:tc>
                  <a:txBody>
                    <a:bodyPr/>
                    <a:lstStyle/>
                    <a:p>
                      <a:pPr algn="ctr">
                        <a:lnSpc>
                          <a:spcPct val="150000"/>
                        </a:lnSpc>
                        <a:spcAft>
                          <a:spcPts val="800"/>
                        </a:spcAft>
                      </a:pPr>
                      <a:r>
                        <a:rPr lang="es-EC" sz="1200">
                          <a:effectLst/>
                        </a:rPr>
                        <a:t>Línea 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800"/>
                        </a:spcAft>
                      </a:pPr>
                      <a:r>
                        <a:rPr lang="es-EC" sz="1200">
                          <a:effectLst/>
                        </a:rPr>
                        <a:t>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05914652"/>
                  </a:ext>
                </a:extLst>
              </a:tr>
              <a:tr h="0">
                <a:tc>
                  <a:txBody>
                    <a:bodyPr/>
                    <a:lstStyle/>
                    <a:p>
                      <a:pPr algn="ctr">
                        <a:lnSpc>
                          <a:spcPct val="150000"/>
                        </a:lnSpc>
                        <a:spcAft>
                          <a:spcPts val="800"/>
                        </a:spcAft>
                      </a:pPr>
                      <a:r>
                        <a:rPr lang="es-EC" sz="1200">
                          <a:effectLst/>
                        </a:rPr>
                        <a:t>Línea 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800"/>
                        </a:spcAft>
                      </a:pPr>
                      <a:r>
                        <a:rPr lang="es-EC" sz="1200">
                          <a:effectLst/>
                        </a:rPr>
                        <a:t>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40023799"/>
                  </a:ext>
                </a:extLst>
              </a:tr>
              <a:tr h="0">
                <a:tc>
                  <a:txBody>
                    <a:bodyPr/>
                    <a:lstStyle/>
                    <a:p>
                      <a:pPr algn="ctr">
                        <a:lnSpc>
                          <a:spcPct val="150000"/>
                        </a:lnSpc>
                        <a:spcAft>
                          <a:spcPts val="800"/>
                        </a:spcAft>
                      </a:pPr>
                      <a:r>
                        <a:rPr lang="es-EC" sz="1200">
                          <a:effectLst/>
                        </a:rPr>
                        <a:t>TOTAL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800"/>
                        </a:spcAft>
                      </a:pPr>
                      <a:r>
                        <a:rPr lang="es-EC" sz="1200" dirty="0">
                          <a:effectLst/>
                        </a:rPr>
                        <a:t>35</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00606065"/>
                  </a:ext>
                </a:extLst>
              </a:tr>
            </a:tbl>
          </a:graphicData>
        </a:graphic>
      </p:graphicFrame>
      <p:pic>
        <p:nvPicPr>
          <p:cNvPr id="5" name="Imagen 4">
            <a:extLst>
              <a:ext uri="{FF2B5EF4-FFF2-40B4-BE49-F238E27FC236}">
                <a16:creationId xmlns:a16="http://schemas.microsoft.com/office/drawing/2014/main" id="{9EF651A7-FB95-476A-AB0C-51E8923C12BE}"/>
              </a:ext>
            </a:extLst>
          </p:cNvPr>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984119" y="2215168"/>
            <a:ext cx="6671261" cy="4185634"/>
          </a:xfrm>
          <a:prstGeom prst="rect">
            <a:avLst/>
          </a:prstGeom>
          <a:noFill/>
          <a:ln>
            <a:noFill/>
          </a:ln>
        </p:spPr>
      </p:pic>
    </p:spTree>
    <p:extLst>
      <p:ext uri="{BB962C8B-B14F-4D97-AF65-F5344CB8AC3E}">
        <p14:creationId xmlns:p14="http://schemas.microsoft.com/office/powerpoint/2010/main" val="2826347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369381-B572-418D-A184-8B454A5F3440}"/>
              </a:ext>
            </a:extLst>
          </p:cNvPr>
          <p:cNvSpPr>
            <a:spLocks noGrp="1"/>
          </p:cNvSpPr>
          <p:nvPr>
            <p:ph type="title"/>
          </p:nvPr>
        </p:nvSpPr>
        <p:spPr/>
        <p:txBody>
          <a:bodyPr/>
          <a:lstStyle/>
          <a:p>
            <a:r>
              <a:rPr lang="es-MX" b="1" dirty="0"/>
              <a:t>OBJETIVOS</a:t>
            </a:r>
          </a:p>
        </p:txBody>
      </p:sp>
      <p:sp>
        <p:nvSpPr>
          <p:cNvPr id="3" name="Marcador de contenido 2">
            <a:extLst>
              <a:ext uri="{FF2B5EF4-FFF2-40B4-BE49-F238E27FC236}">
                <a16:creationId xmlns:a16="http://schemas.microsoft.com/office/drawing/2014/main" id="{9623DBEF-5A55-4308-8A97-48B984BD9866}"/>
              </a:ext>
            </a:extLst>
          </p:cNvPr>
          <p:cNvSpPr>
            <a:spLocks noGrp="1"/>
          </p:cNvSpPr>
          <p:nvPr>
            <p:ph idx="1"/>
          </p:nvPr>
        </p:nvSpPr>
        <p:spPr>
          <a:xfrm>
            <a:off x="1223682" y="1411941"/>
            <a:ext cx="10280930" cy="4499281"/>
          </a:xfrm>
        </p:spPr>
        <p:txBody>
          <a:bodyPr>
            <a:normAutofit/>
          </a:bodyPr>
          <a:lstStyle/>
          <a:p>
            <a:pPr marL="0" indent="0">
              <a:buNone/>
            </a:pPr>
            <a:r>
              <a:rPr lang="es-MX" b="1" dirty="0"/>
              <a:t>Objetivo General</a:t>
            </a:r>
          </a:p>
          <a:p>
            <a:pPr algn="just"/>
            <a:r>
              <a:rPr lang="es-MX" dirty="0"/>
              <a:t>Diseñar e implementar estaciones de trabajo en una banda transportadora para aplicaciones de automatización industrial.</a:t>
            </a:r>
          </a:p>
          <a:p>
            <a:pPr marL="0" indent="0">
              <a:buNone/>
            </a:pPr>
            <a:r>
              <a:rPr lang="es-MX" b="1" dirty="0"/>
              <a:t>Objetivos Específicos</a:t>
            </a:r>
          </a:p>
          <a:p>
            <a:pPr algn="just"/>
            <a:r>
              <a:rPr lang="es-MX" dirty="0"/>
              <a:t>Diseñar el cambio de giro a través de un mecanismo, de modo que, su configuración permita el movimiento bidireccional de la banda transportadora.</a:t>
            </a:r>
          </a:p>
          <a:p>
            <a:pPr algn="just"/>
            <a:r>
              <a:rPr lang="es-MX" dirty="0"/>
              <a:t>Examinar el tablero industrial, cambiando elementos internos para reconectar todos los componentes y ponerlos en completa funcionalidad.</a:t>
            </a:r>
          </a:p>
          <a:p>
            <a:pPr algn="just"/>
            <a:r>
              <a:rPr lang="es-MX" dirty="0"/>
              <a:t>Emplear los módulos, de cada estación con los elementos mecánicos/electrónicos para uso de aplicaciones de automatización industrial.</a:t>
            </a:r>
          </a:p>
          <a:p>
            <a:pPr algn="just"/>
            <a:r>
              <a:rPr lang="es-MX" dirty="0"/>
              <a:t>Implementar estaciones de trabajo las cuales permitan simular un proceso industrial, de tal forma que se pueda desarrollar el trabajo de fin de unidad integrando varias asignaturas que se encuentran inmersas en la actividad académica.</a:t>
            </a:r>
          </a:p>
          <a:p>
            <a:endParaRPr lang="es-MX" dirty="0"/>
          </a:p>
        </p:txBody>
      </p:sp>
    </p:spTree>
    <p:extLst>
      <p:ext uri="{BB962C8B-B14F-4D97-AF65-F5344CB8AC3E}">
        <p14:creationId xmlns:p14="http://schemas.microsoft.com/office/powerpoint/2010/main" val="2298287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9C232C-DD3F-4D98-87DA-1D602BFDDBE4}"/>
              </a:ext>
            </a:extLst>
          </p:cNvPr>
          <p:cNvSpPr>
            <a:spLocks noGrp="1"/>
          </p:cNvSpPr>
          <p:nvPr>
            <p:ph type="title"/>
          </p:nvPr>
        </p:nvSpPr>
        <p:spPr>
          <a:xfrm>
            <a:off x="1511479" y="194096"/>
            <a:ext cx="10515600" cy="1325563"/>
          </a:xfrm>
        </p:spPr>
        <p:txBody>
          <a:bodyPr/>
          <a:lstStyle/>
          <a:p>
            <a:r>
              <a:rPr lang="es-MX" b="1" dirty="0"/>
              <a:t>DISEÑO MECATRÓNICO – Diseño del sistema neumático</a:t>
            </a:r>
          </a:p>
        </p:txBody>
      </p:sp>
      <p:sp>
        <p:nvSpPr>
          <p:cNvPr id="3" name="Marcador de contenido 2">
            <a:extLst>
              <a:ext uri="{FF2B5EF4-FFF2-40B4-BE49-F238E27FC236}">
                <a16:creationId xmlns:a16="http://schemas.microsoft.com/office/drawing/2014/main" id="{729C3E38-B659-4095-906F-19402A51C25C}"/>
              </a:ext>
            </a:extLst>
          </p:cNvPr>
          <p:cNvSpPr>
            <a:spLocks noGrp="1"/>
          </p:cNvSpPr>
          <p:nvPr>
            <p:ph idx="1"/>
          </p:nvPr>
        </p:nvSpPr>
        <p:spPr>
          <a:xfrm>
            <a:off x="838200" y="1503650"/>
            <a:ext cx="10515600" cy="578362"/>
          </a:xfrm>
        </p:spPr>
        <p:txBody>
          <a:bodyPr/>
          <a:lstStyle/>
          <a:p>
            <a:r>
              <a:rPr lang="es-MX" dirty="0"/>
              <a:t>Pérdidas de presión</a:t>
            </a:r>
          </a:p>
        </p:txBody>
      </p:sp>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9EB0AE84-06B5-4236-9A6B-140B54CF2F66}"/>
                  </a:ext>
                </a:extLst>
              </p:cNvPr>
              <p:cNvSpPr txBox="1"/>
              <p:nvPr/>
            </p:nvSpPr>
            <p:spPr>
              <a:xfrm>
                <a:off x="2199071" y="2183323"/>
                <a:ext cx="3039414" cy="9889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C" b="1" i="1">
                          <a:latin typeface="Cambria Math" panose="02040503050406030204" pitchFamily="18" charset="0"/>
                        </a:rPr>
                        <m:t>∆</m:t>
                      </m:r>
                      <m:r>
                        <a:rPr lang="es-EC" b="1" i="1">
                          <a:latin typeface="Cambria Math" panose="02040503050406030204" pitchFamily="18" charset="0"/>
                        </a:rPr>
                        <m:t>𝑷</m:t>
                      </m:r>
                      <m:r>
                        <a:rPr lang="es-EC" b="1" i="1">
                          <a:latin typeface="Cambria Math" panose="02040503050406030204" pitchFamily="18" charset="0"/>
                        </a:rPr>
                        <m:t>=</m:t>
                      </m:r>
                      <m:f>
                        <m:fPr>
                          <m:ctrlPr>
                            <a:rPr lang="es-MX" b="1" i="1">
                              <a:latin typeface="Cambria Math" panose="02040503050406030204" pitchFamily="18" charset="0"/>
                            </a:rPr>
                          </m:ctrlPr>
                        </m:fPr>
                        <m:num>
                          <m:r>
                            <a:rPr lang="es-EC" b="1" i="1">
                              <a:latin typeface="Cambria Math" panose="02040503050406030204" pitchFamily="18" charset="0"/>
                            </a:rPr>
                            <m:t>(</m:t>
                          </m:r>
                          <m:r>
                            <a:rPr lang="es-EC" b="1" i="1">
                              <a:latin typeface="Cambria Math" panose="02040503050406030204" pitchFamily="18" charset="0"/>
                            </a:rPr>
                            <m:t>𝟏</m:t>
                          </m:r>
                          <m:r>
                            <a:rPr lang="es-EC" b="1" i="1">
                              <a:latin typeface="Cambria Math" panose="02040503050406030204" pitchFamily="18" charset="0"/>
                            </a:rPr>
                            <m:t>.</m:t>
                          </m:r>
                          <m:r>
                            <a:rPr lang="es-EC" b="1" i="1">
                              <a:latin typeface="Cambria Math" panose="02040503050406030204" pitchFamily="18" charset="0"/>
                            </a:rPr>
                            <m:t>𝟔</m:t>
                          </m:r>
                          <m:r>
                            <a:rPr lang="es-EC" b="1" i="1">
                              <a:latin typeface="Cambria Math" panose="02040503050406030204" pitchFamily="18" charset="0"/>
                            </a:rPr>
                            <m:t>)(</m:t>
                          </m:r>
                          <m:sSup>
                            <m:sSupPr>
                              <m:ctrlPr>
                                <a:rPr lang="es-MX" b="1" i="1">
                                  <a:latin typeface="Cambria Math" panose="02040503050406030204" pitchFamily="18" charset="0"/>
                                </a:rPr>
                              </m:ctrlPr>
                            </m:sSupPr>
                            <m:e>
                              <m:r>
                                <a:rPr lang="es-EC" b="1" i="1">
                                  <a:latin typeface="Cambria Math" panose="02040503050406030204" pitchFamily="18" charset="0"/>
                                </a:rPr>
                                <m:t>𝟏𝟎</m:t>
                              </m:r>
                            </m:e>
                            <m:sup>
                              <m:r>
                                <a:rPr lang="es-EC" b="1" i="1">
                                  <a:latin typeface="Cambria Math" panose="02040503050406030204" pitchFamily="18" charset="0"/>
                                </a:rPr>
                                <m:t>𝟑</m:t>
                              </m:r>
                            </m:sup>
                          </m:sSup>
                          <m:r>
                            <a:rPr lang="es-EC" b="1" i="1">
                              <a:latin typeface="Cambria Math" panose="02040503050406030204" pitchFamily="18" charset="0"/>
                            </a:rPr>
                            <m:t>)(</m:t>
                          </m:r>
                          <m:sSup>
                            <m:sSupPr>
                              <m:ctrlPr>
                                <a:rPr lang="es-MX" b="1" i="1">
                                  <a:latin typeface="Cambria Math" panose="02040503050406030204" pitchFamily="18" charset="0"/>
                                </a:rPr>
                              </m:ctrlPr>
                            </m:sSupPr>
                            <m:e>
                              <m:r>
                                <a:rPr lang="es-EC" b="1" i="1">
                                  <a:latin typeface="Cambria Math" panose="02040503050406030204" pitchFamily="18" charset="0"/>
                                </a:rPr>
                                <m:t>𝑸</m:t>
                              </m:r>
                            </m:e>
                            <m:sup>
                              <m:r>
                                <a:rPr lang="es-EC" b="1" i="1">
                                  <a:latin typeface="Cambria Math" panose="02040503050406030204" pitchFamily="18" charset="0"/>
                                </a:rPr>
                                <m:t>𝟏</m:t>
                              </m:r>
                              <m:r>
                                <a:rPr lang="es-EC" b="1" i="1">
                                  <a:latin typeface="Cambria Math" panose="02040503050406030204" pitchFamily="18" charset="0"/>
                                </a:rPr>
                                <m:t>.</m:t>
                              </m:r>
                              <m:r>
                                <a:rPr lang="es-EC" b="1" i="1">
                                  <a:latin typeface="Cambria Math" panose="02040503050406030204" pitchFamily="18" charset="0"/>
                                </a:rPr>
                                <m:t>𝟖𝟓</m:t>
                              </m:r>
                            </m:sup>
                          </m:sSup>
                          <m:r>
                            <a:rPr lang="es-EC" b="1" i="1">
                              <a:latin typeface="Cambria Math" panose="02040503050406030204" pitchFamily="18" charset="0"/>
                            </a:rPr>
                            <m:t>)(</m:t>
                          </m:r>
                          <m:r>
                            <a:rPr lang="es-EC" b="1" i="1">
                              <a:latin typeface="Cambria Math" panose="02040503050406030204" pitchFamily="18" charset="0"/>
                            </a:rPr>
                            <m:t>𝑳</m:t>
                          </m:r>
                          <m:r>
                            <a:rPr lang="es-EC" b="1" i="1">
                              <a:latin typeface="Cambria Math" panose="02040503050406030204" pitchFamily="18" charset="0"/>
                            </a:rPr>
                            <m:t>)</m:t>
                          </m:r>
                        </m:num>
                        <m:den>
                          <m:sSup>
                            <m:sSupPr>
                              <m:ctrlPr>
                                <a:rPr lang="es-MX" b="1" i="1">
                                  <a:latin typeface="Cambria Math" panose="02040503050406030204" pitchFamily="18" charset="0"/>
                                </a:rPr>
                              </m:ctrlPr>
                            </m:sSupPr>
                            <m:e>
                              <m:r>
                                <a:rPr lang="es-EC" b="1" i="1">
                                  <a:latin typeface="Cambria Math" panose="02040503050406030204" pitchFamily="18" charset="0"/>
                                </a:rPr>
                                <m:t>(</m:t>
                              </m:r>
                              <m:r>
                                <a:rPr lang="es-EC" b="1" i="1">
                                  <a:latin typeface="Cambria Math" panose="02040503050406030204" pitchFamily="18" charset="0"/>
                                </a:rPr>
                                <m:t>𝒅</m:t>
                              </m:r>
                            </m:e>
                            <m:sup>
                              <m:r>
                                <a:rPr lang="es-EC" b="1" i="1">
                                  <a:latin typeface="Cambria Math" panose="02040503050406030204" pitchFamily="18" charset="0"/>
                                </a:rPr>
                                <m:t>𝟓</m:t>
                              </m:r>
                            </m:sup>
                          </m:sSup>
                          <m:r>
                            <a:rPr lang="es-EC" b="1" i="1">
                              <a:latin typeface="Cambria Math" panose="02040503050406030204" pitchFamily="18" charset="0"/>
                            </a:rPr>
                            <m:t>)(</m:t>
                          </m:r>
                          <m:r>
                            <a:rPr lang="es-EC" b="1" i="1">
                              <a:latin typeface="Cambria Math" panose="02040503050406030204" pitchFamily="18" charset="0"/>
                            </a:rPr>
                            <m:t>𝑷</m:t>
                          </m:r>
                          <m:r>
                            <a:rPr lang="es-EC" b="1" i="1">
                              <a:latin typeface="Cambria Math" panose="02040503050406030204" pitchFamily="18" charset="0"/>
                            </a:rPr>
                            <m:t>𝟏</m:t>
                          </m:r>
                          <m:r>
                            <a:rPr lang="es-EC" b="1" i="1">
                              <a:latin typeface="Cambria Math" panose="02040503050406030204" pitchFamily="18" charset="0"/>
                            </a:rPr>
                            <m:t>)</m:t>
                          </m:r>
                        </m:den>
                      </m:f>
                    </m:oMath>
                  </m:oMathPara>
                </a14:m>
                <a:endParaRPr lang="es-MX" b="1" dirty="0"/>
              </a:p>
              <a:p>
                <a:endParaRPr lang="es-MX" dirty="0"/>
              </a:p>
            </p:txBody>
          </p:sp>
        </mc:Choice>
        <mc:Fallback xmlns="">
          <p:sp>
            <p:nvSpPr>
              <p:cNvPr id="4" name="CuadroTexto 3">
                <a:extLst>
                  <a:ext uri="{FF2B5EF4-FFF2-40B4-BE49-F238E27FC236}">
                    <a16:creationId xmlns:a16="http://schemas.microsoft.com/office/drawing/2014/main" xmlns="" xmlns:a14="http://schemas.microsoft.com/office/drawing/2010/main" id="{9EB0AE84-06B5-4236-9A6B-140B54CF2F66}"/>
                  </a:ext>
                </a:extLst>
              </p:cNvPr>
              <p:cNvSpPr txBox="1">
                <a:spLocks noRot="1" noChangeAspect="1" noMove="1" noResize="1" noEditPoints="1" noAdjustHandles="1" noChangeArrowheads="1" noChangeShapeType="1" noTextEdit="1"/>
              </p:cNvSpPr>
              <p:nvPr/>
            </p:nvSpPr>
            <p:spPr>
              <a:xfrm>
                <a:off x="2199071" y="2183323"/>
                <a:ext cx="3039414" cy="988989"/>
              </a:xfrm>
              <a:prstGeom prst="rect">
                <a:avLst/>
              </a:prstGeom>
              <a:blipFill rotWithShape="0">
                <a:blip r:embed="rId2"/>
                <a:stretch>
                  <a:fillRect/>
                </a:stretch>
              </a:blipFill>
            </p:spPr>
            <p:txBody>
              <a:bodyPr/>
              <a:lstStyle/>
              <a:p>
                <a:r>
                  <a:rPr lang="es-EC">
                    <a:noFill/>
                  </a:rPr>
                  <a:t> </a:t>
                </a:r>
              </a:p>
            </p:txBody>
          </p:sp>
        </mc:Fallback>
      </mc:AlternateContent>
      <p:sp>
        <p:nvSpPr>
          <p:cNvPr id="5" name="Rectángulo 4">
            <a:extLst>
              <a:ext uri="{FF2B5EF4-FFF2-40B4-BE49-F238E27FC236}">
                <a16:creationId xmlns:a16="http://schemas.microsoft.com/office/drawing/2014/main" id="{328F3B06-CB25-4ADB-851B-555BEC3C1A84}"/>
              </a:ext>
            </a:extLst>
          </p:cNvPr>
          <p:cNvSpPr/>
          <p:nvPr/>
        </p:nvSpPr>
        <p:spPr>
          <a:xfrm>
            <a:off x="1667493" y="3050988"/>
            <a:ext cx="6096000" cy="1447769"/>
          </a:xfrm>
          <a:prstGeom prst="rect">
            <a:avLst/>
          </a:prstGeom>
        </p:spPr>
        <p:txBody>
          <a:bodyPr>
            <a:spAutoFit/>
          </a:bodyPr>
          <a:lstStyle/>
          <a:p>
            <a:pPr indent="450215" algn="just">
              <a:lnSpc>
                <a:spcPct val="150000"/>
              </a:lnSpc>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ΔP = Caída en la presión [</a:t>
            </a:r>
            <a:r>
              <a:rPr lang="es-EC" sz="1200" dirty="0" err="1">
                <a:latin typeface="Times New Roman" panose="02020603050405020304" pitchFamily="18" charset="0"/>
                <a:ea typeface="Calibri" panose="020F0502020204030204" pitchFamily="34" charset="0"/>
                <a:cs typeface="Times New Roman" panose="02020603050405020304" pitchFamily="18" charset="0"/>
              </a:rPr>
              <a:t>Pa</a:t>
            </a:r>
            <a:r>
              <a:rPr lang="es-EC" sz="1200" dirty="0">
                <a:latin typeface="Times New Roman" panose="02020603050405020304" pitchFamily="18" charset="0"/>
                <a:ea typeface="Calibri" panose="020F0502020204030204" pitchFamily="34" charset="0"/>
                <a:cs typeface="Times New Roman" panose="02020603050405020304" pitchFamily="18" charset="0"/>
              </a:rPr>
              <a:t>]</a:t>
            </a:r>
            <a:endParaRPr lang="es-MX" sz="12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L = Longitud de la tubería [m]</a:t>
            </a:r>
            <a:endParaRPr lang="es-MX" sz="12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Q = Volumen del aire libre [m</a:t>
            </a:r>
            <a:r>
              <a:rPr lang="es-EC" sz="1200" baseline="30000" dirty="0">
                <a:latin typeface="Times New Roman" panose="02020603050405020304" pitchFamily="18" charset="0"/>
                <a:ea typeface="Calibri" panose="020F0502020204030204" pitchFamily="34" charset="0"/>
                <a:cs typeface="Times New Roman" panose="02020603050405020304" pitchFamily="18" charset="0"/>
              </a:rPr>
              <a:t>3</a:t>
            </a:r>
            <a:r>
              <a:rPr lang="es-EC" sz="1200" dirty="0">
                <a:latin typeface="Times New Roman" panose="02020603050405020304" pitchFamily="18" charset="0"/>
                <a:ea typeface="Calibri" panose="020F0502020204030204" pitchFamily="34" charset="0"/>
                <a:cs typeface="Times New Roman" panose="02020603050405020304" pitchFamily="18" charset="0"/>
              </a:rPr>
              <a:t>/s]</a:t>
            </a:r>
            <a:endParaRPr lang="es-MX" sz="12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d = Diámetro interior del tubo [m]</a:t>
            </a:r>
            <a:endParaRPr lang="es-MX" sz="12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P1 = Presión absoluta del aire a la entrada del tubo [</a:t>
            </a:r>
            <a:r>
              <a:rPr lang="es-EC" sz="1200" dirty="0" err="1">
                <a:latin typeface="Times New Roman" panose="02020603050405020304" pitchFamily="18" charset="0"/>
                <a:ea typeface="Calibri" panose="020F0502020204030204" pitchFamily="34" charset="0"/>
                <a:cs typeface="Times New Roman" panose="02020603050405020304" pitchFamily="18" charset="0"/>
              </a:rPr>
              <a:t>Pa</a:t>
            </a:r>
            <a:r>
              <a:rPr lang="es-EC" sz="1200" dirty="0">
                <a:latin typeface="Times New Roman" panose="02020603050405020304" pitchFamily="18" charset="0"/>
                <a:ea typeface="Calibri" panose="020F0502020204030204" pitchFamily="34" charset="0"/>
                <a:cs typeface="Times New Roman" panose="02020603050405020304" pitchFamily="18" charset="0"/>
              </a:rPr>
              <a:t>]</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id="{F944F8D1-284A-45F6-A4B5-7065F5E1FB1C}"/>
                  </a:ext>
                </a:extLst>
              </p:cNvPr>
              <p:cNvSpPr/>
              <p:nvPr/>
            </p:nvSpPr>
            <p:spPr>
              <a:xfrm>
                <a:off x="2301089" y="4690513"/>
                <a:ext cx="15199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MX" b="1" i="1">
                          <a:latin typeface="Cambria Math" panose="02040503050406030204" pitchFamily="18" charset="0"/>
                        </a:rPr>
                        <m:t>𝑸</m:t>
                      </m:r>
                      <m:r>
                        <a:rPr lang="es-MX" b="1" i="0">
                          <a:latin typeface="Cambria Math" panose="02040503050406030204" pitchFamily="18" charset="0"/>
                        </a:rPr>
                        <m:t>=</m:t>
                      </m:r>
                      <m:r>
                        <a:rPr lang="es-MX" b="1" i="0">
                          <a:latin typeface="Cambria Math" panose="02040503050406030204" pitchFamily="18" charset="0"/>
                        </a:rPr>
                        <m:t>𝟐</m:t>
                      </m:r>
                      <m:r>
                        <a:rPr lang="es-MX" b="1" i="0">
                          <a:latin typeface="Cambria Math" panose="02040503050406030204" pitchFamily="18" charset="0"/>
                        </a:rPr>
                        <m:t>.</m:t>
                      </m:r>
                      <m:r>
                        <a:rPr lang="es-MX" b="1" i="1">
                          <a:latin typeface="Cambria Math" panose="02040503050406030204" pitchFamily="18" charset="0"/>
                        </a:rPr>
                        <m:t>𝒏</m:t>
                      </m:r>
                      <m:r>
                        <a:rPr lang="es-MX" b="1" i="0">
                          <a:latin typeface="Cambria Math" panose="02040503050406030204" pitchFamily="18" charset="0"/>
                        </a:rPr>
                        <m:t>.</m:t>
                      </m:r>
                      <m:r>
                        <a:rPr lang="es-MX" b="1" i="1">
                          <a:latin typeface="Cambria Math" panose="02040503050406030204" pitchFamily="18" charset="0"/>
                        </a:rPr>
                        <m:t>𝒔</m:t>
                      </m:r>
                      <m:r>
                        <a:rPr lang="es-MX" b="1" i="0">
                          <a:latin typeface="Cambria Math" panose="02040503050406030204" pitchFamily="18" charset="0"/>
                        </a:rPr>
                        <m:t>.</m:t>
                      </m:r>
                      <m:r>
                        <a:rPr lang="es-MX" b="1" i="1">
                          <a:latin typeface="Cambria Math" panose="02040503050406030204" pitchFamily="18" charset="0"/>
                        </a:rPr>
                        <m:t>𝒒</m:t>
                      </m:r>
                    </m:oMath>
                  </m:oMathPara>
                </a14:m>
                <a:endParaRPr lang="es-MX" b="1" dirty="0"/>
              </a:p>
            </p:txBody>
          </p:sp>
        </mc:Choice>
        <mc:Fallback xmlns="">
          <p:sp>
            <p:nvSpPr>
              <p:cNvPr id="6" name="Rectángulo 5">
                <a:extLst>
                  <a:ext uri="{FF2B5EF4-FFF2-40B4-BE49-F238E27FC236}">
                    <a16:creationId xmlns:a16="http://schemas.microsoft.com/office/drawing/2014/main" xmlns="" xmlns:a14="http://schemas.microsoft.com/office/drawing/2010/main" id="{F944F8D1-284A-45F6-A4B5-7065F5E1FB1C}"/>
                  </a:ext>
                </a:extLst>
              </p:cNvPr>
              <p:cNvSpPr>
                <a:spLocks noRot="1" noChangeAspect="1" noMove="1" noResize="1" noEditPoints="1" noAdjustHandles="1" noChangeArrowheads="1" noChangeShapeType="1" noTextEdit="1"/>
              </p:cNvSpPr>
              <p:nvPr/>
            </p:nvSpPr>
            <p:spPr>
              <a:xfrm>
                <a:off x="2301089" y="4690513"/>
                <a:ext cx="1519968" cy="369332"/>
              </a:xfrm>
              <a:prstGeom prst="rect">
                <a:avLst/>
              </a:prstGeom>
              <a:blipFill rotWithShape="0">
                <a:blip r:embed="rId3"/>
                <a:stretch>
                  <a:fillRect b="-13115"/>
                </a:stretch>
              </a:blipFill>
            </p:spPr>
            <p:txBody>
              <a:bodyPr/>
              <a:lstStyle/>
              <a:p>
                <a:r>
                  <a:rPr lang="es-EC">
                    <a:noFill/>
                  </a:rPr>
                  <a:t> </a:t>
                </a:r>
              </a:p>
            </p:txBody>
          </p:sp>
        </mc:Fallback>
      </mc:AlternateContent>
      <p:sp>
        <p:nvSpPr>
          <p:cNvPr id="7" name="Rectángulo 6">
            <a:extLst>
              <a:ext uri="{FF2B5EF4-FFF2-40B4-BE49-F238E27FC236}">
                <a16:creationId xmlns:a16="http://schemas.microsoft.com/office/drawing/2014/main" id="{34F9403D-C858-4954-952C-BEF208767229}"/>
              </a:ext>
            </a:extLst>
          </p:cNvPr>
          <p:cNvSpPr/>
          <p:nvPr/>
        </p:nvSpPr>
        <p:spPr>
          <a:xfrm>
            <a:off x="1667493" y="5244822"/>
            <a:ext cx="5310450" cy="1107996"/>
          </a:xfrm>
          <a:prstGeom prst="rect">
            <a:avLst/>
          </a:prstGeom>
        </p:spPr>
        <p:txBody>
          <a:bodyPr wrap="square">
            <a:spAutoFit/>
          </a:bodyPr>
          <a:lstStyle/>
          <a:p>
            <a:pPr indent="450215" algn="just">
              <a:lnSpc>
                <a:spcPct val="150000"/>
              </a:lnSpc>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Q = Consumo de aire (l/min).</a:t>
            </a:r>
            <a:endParaRPr lang="es-MX" sz="12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n = </a:t>
            </a:r>
            <a:r>
              <a:rPr lang="es-EC" sz="1200" dirty="0" err="1">
                <a:latin typeface="Times New Roman" panose="02020603050405020304" pitchFamily="18" charset="0"/>
                <a:ea typeface="Calibri" panose="020F0502020204030204" pitchFamily="34" charset="0"/>
                <a:cs typeface="Times New Roman" panose="02020603050405020304" pitchFamily="18" charset="0"/>
              </a:rPr>
              <a:t>N°</a:t>
            </a:r>
            <a:r>
              <a:rPr lang="es-EC" sz="1200" dirty="0">
                <a:latin typeface="Times New Roman" panose="02020603050405020304" pitchFamily="18" charset="0"/>
                <a:ea typeface="Calibri" panose="020F0502020204030204" pitchFamily="34" charset="0"/>
                <a:cs typeface="Times New Roman" panose="02020603050405020304" pitchFamily="18" charset="0"/>
              </a:rPr>
              <a:t> de ciclos por minuto.</a:t>
            </a:r>
            <a:endParaRPr lang="es-MX" sz="1200" dirty="0">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s = Longitud de carrera (cm).</a:t>
            </a:r>
            <a:endParaRPr lang="es-MX" sz="1200" dirty="0">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q = Consumo específico de aire</a:t>
            </a:r>
            <a:r>
              <a:rPr lang="es-EC" dirty="0">
                <a:latin typeface="Times New Roman" panose="02020603050405020304" pitchFamily="18" charset="0"/>
                <a:ea typeface="Calibri" panose="020F0502020204030204" pitchFamily="34" charset="0"/>
                <a:cs typeface="Times New Roman" panose="02020603050405020304" pitchFamily="18"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9A832459-C1EA-4CB1-98E1-19CAF3AB94C8}"/>
                  </a:ext>
                </a:extLst>
              </p:cNvPr>
              <p:cNvSpPr/>
              <p:nvPr/>
            </p:nvSpPr>
            <p:spPr>
              <a:xfrm>
                <a:off x="7422344" y="2081549"/>
                <a:ext cx="2495461" cy="943848"/>
              </a:xfrm>
              <a:prstGeom prst="rect">
                <a:avLst/>
              </a:prstGeom>
            </p:spPr>
            <p:txBody>
              <a:bodyPr wrap="square">
                <a:spAutoFit/>
              </a:bodyPr>
              <a:lstStyle/>
              <a:p>
                <a:pPr indent="450215" algn="just">
                  <a:lnSpc>
                    <a:spcPct val="150000"/>
                  </a:lnSpc>
                  <a:spcAft>
                    <a:spcPts val="800"/>
                  </a:spcAft>
                </a:pPr>
                <a14:m>
                  <m:oMathPara xmlns:m="http://schemas.openxmlformats.org/officeDocument/2006/math">
                    <m:oMathParaPr>
                      <m:jc m:val="centerGroup"/>
                    </m:oMathParaPr>
                    <m:oMath xmlns:m="http://schemas.openxmlformats.org/officeDocument/2006/math">
                      <m:r>
                        <a:rPr lang="es-EC" sz="1400" i="1">
                          <a:latin typeface="Cambria Math" panose="02040503050406030204" pitchFamily="18" charset="0"/>
                          <a:ea typeface="Calibri" panose="020F0502020204030204" pitchFamily="34" charset="0"/>
                          <a:cs typeface="Times New Roman" panose="02020603050405020304" pitchFamily="18" charset="0"/>
                        </a:rPr>
                        <m:t>𝑄</m:t>
                      </m:r>
                      <m:r>
                        <a:rPr lang="es-EC" sz="1400" i="1">
                          <a:latin typeface="Cambria Math" panose="02040503050406030204" pitchFamily="18" charset="0"/>
                          <a:ea typeface="Calibri" panose="020F0502020204030204" pitchFamily="34" charset="0"/>
                          <a:cs typeface="Times New Roman" panose="02020603050405020304" pitchFamily="18" charset="0"/>
                        </a:rPr>
                        <m:t>=2(1)(1.5)(0.1)</m:t>
                      </m:r>
                    </m:oMath>
                  </m:oMathPara>
                </a14:m>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14:m>
                  <m:oMathPara xmlns:m="http://schemas.openxmlformats.org/officeDocument/2006/math">
                    <m:oMathParaPr>
                      <m:jc m:val="centerGroup"/>
                    </m:oMathParaPr>
                    <m:oMath xmlns:m="http://schemas.openxmlformats.org/officeDocument/2006/math">
                      <m:r>
                        <a:rPr lang="es-EC" sz="1400" i="1">
                          <a:latin typeface="Cambria Math" panose="02040503050406030204" pitchFamily="18" charset="0"/>
                          <a:ea typeface="Calibri" panose="020F0502020204030204" pitchFamily="34" charset="0"/>
                          <a:cs typeface="Times New Roman" panose="02020603050405020304" pitchFamily="18" charset="0"/>
                        </a:rPr>
                        <m:t>𝑄</m:t>
                      </m:r>
                      <m:r>
                        <a:rPr lang="es-EC" sz="1400" i="1">
                          <a:latin typeface="Cambria Math" panose="02040503050406030204" pitchFamily="18" charset="0"/>
                          <a:ea typeface="Calibri" panose="020F0502020204030204" pitchFamily="34" charset="0"/>
                          <a:cs typeface="Times New Roman" panose="02020603050405020304" pitchFamily="18" charset="0"/>
                        </a:rPr>
                        <m:t>=0.3 </m:t>
                      </m:r>
                      <m:r>
                        <a:rPr lang="es-EC" sz="1400" i="1">
                          <a:latin typeface="Cambria Math" panose="02040503050406030204" pitchFamily="18" charset="0"/>
                          <a:ea typeface="Calibri" panose="020F0502020204030204" pitchFamily="34" charset="0"/>
                          <a:cs typeface="Times New Roman" panose="02020603050405020304" pitchFamily="18" charset="0"/>
                        </a:rPr>
                        <m:t>𝑙𝑡</m:t>
                      </m:r>
                      <m:r>
                        <a:rPr lang="es-EC" sz="1400" i="1">
                          <a:latin typeface="Cambria Math" panose="02040503050406030204" pitchFamily="18" charset="0"/>
                          <a:ea typeface="Calibri" panose="020F0502020204030204" pitchFamily="34" charset="0"/>
                          <a:cs typeface="Times New Roman" panose="02020603050405020304" pitchFamily="18" charset="0"/>
                        </a:rPr>
                        <m:t>/</m:t>
                      </m:r>
                      <m:r>
                        <a:rPr lang="es-EC" sz="1400" i="1">
                          <a:latin typeface="Cambria Math" panose="02040503050406030204" pitchFamily="18" charset="0"/>
                          <a:ea typeface="Calibri" panose="020F0502020204030204" pitchFamily="34" charset="0"/>
                          <a:cs typeface="Times New Roman" panose="02020603050405020304" pitchFamily="18" charset="0"/>
                        </a:rPr>
                        <m:t>𝑚𝑖𝑛</m:t>
                      </m:r>
                    </m:oMath>
                  </m:oMathPara>
                </a14:m>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ángulo 7">
                <a:extLst>
                  <a:ext uri="{FF2B5EF4-FFF2-40B4-BE49-F238E27FC236}">
                    <a16:creationId xmlns:a16="http://schemas.microsoft.com/office/drawing/2014/main" id="{9A832459-C1EA-4CB1-98E1-19CAF3AB94C8}"/>
                  </a:ext>
                </a:extLst>
              </p:cNvPr>
              <p:cNvSpPr>
                <a:spLocks noRot="1" noChangeAspect="1" noMove="1" noResize="1" noEditPoints="1" noAdjustHandles="1" noChangeArrowheads="1" noChangeShapeType="1" noTextEdit="1"/>
              </p:cNvSpPr>
              <p:nvPr/>
            </p:nvSpPr>
            <p:spPr>
              <a:xfrm>
                <a:off x="7422344" y="2081549"/>
                <a:ext cx="2495461" cy="943848"/>
              </a:xfrm>
              <a:prstGeom prst="rect">
                <a:avLst/>
              </a:prstGeom>
              <a:blipFill>
                <a:blip r:embed="rId4"/>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0CB6C15D-D70C-49D7-9ADE-EEE548B559B2}"/>
                  </a:ext>
                </a:extLst>
              </p:cNvPr>
              <p:cNvSpPr/>
              <p:nvPr/>
            </p:nvSpPr>
            <p:spPr>
              <a:xfrm>
                <a:off x="6293480" y="2893136"/>
                <a:ext cx="4679320" cy="2680157"/>
              </a:xfrm>
              <a:prstGeom prst="rect">
                <a:avLst/>
              </a:prstGeom>
            </p:spPr>
            <p:txBody>
              <a:bodyPr wrap="square">
                <a:spAutoFit/>
              </a:bodyPr>
              <a:lstStyle/>
              <a:p>
                <a:pPr indent="450215" algn="just">
                  <a:lnSpc>
                    <a:spcPct val="150000"/>
                  </a:lnSpc>
                  <a:spcAft>
                    <a:spcPts val="120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Calibri" panose="020F0502020204030204" pitchFamily="34" charset="0"/>
                          <a:cs typeface="Times New Roman" panose="02020603050405020304" pitchFamily="18" charset="0"/>
                        </a:rPr>
                        <m:t>∆</m:t>
                      </m:r>
                      <m:r>
                        <a:rPr lang="es-EC" i="1">
                          <a:latin typeface="Cambria Math" panose="02040503050406030204" pitchFamily="18" charset="0"/>
                          <a:ea typeface="Calibri" panose="020F0502020204030204" pitchFamily="34" charset="0"/>
                          <a:cs typeface="Times New Roman" panose="02020603050405020304" pitchFamily="18" charset="0"/>
                        </a:rPr>
                        <m:t>𝑃</m:t>
                      </m:r>
                      <m:r>
                        <a:rPr lang="es-EC" i="1">
                          <a:latin typeface="Cambria Math" panose="02040503050406030204" pitchFamily="18" charset="0"/>
                          <a:ea typeface="Calibri" panose="020F0502020204030204" pitchFamily="34" charset="0"/>
                          <a:cs typeface="Times New Roman" panose="02020603050405020304" pitchFamily="18" charset="0"/>
                        </a:rPr>
                        <m:t>=</m:t>
                      </m:r>
                      <m:f>
                        <m:fPr>
                          <m:ctrlPr>
                            <a:rPr lang="es-MX" i="1">
                              <a:latin typeface="Cambria Math" panose="02040503050406030204" pitchFamily="18" charset="0"/>
                              <a:ea typeface="Calibri" panose="020F0502020204030204" pitchFamily="34" charset="0"/>
                              <a:cs typeface="Times New Roman" panose="02020603050405020304" pitchFamily="18" charset="0"/>
                            </a:rPr>
                          </m:ctrlPr>
                        </m:fPr>
                        <m:num>
                          <m:d>
                            <m:dPr>
                              <m:ctrlPr>
                                <a:rPr lang="es-MX" i="1">
                                  <a:latin typeface="Cambria Math" panose="02040503050406030204" pitchFamily="18" charset="0"/>
                                  <a:ea typeface="Calibri" panose="020F0502020204030204" pitchFamily="34" charset="0"/>
                                  <a:cs typeface="Times New Roman" panose="02020603050405020304" pitchFamily="18" charset="0"/>
                                </a:rPr>
                              </m:ctrlPr>
                            </m:dPr>
                            <m:e>
                              <m:r>
                                <a:rPr lang="es-EC" i="1">
                                  <a:latin typeface="Cambria Math" panose="02040503050406030204" pitchFamily="18" charset="0"/>
                                  <a:ea typeface="Calibri" panose="020F0502020204030204" pitchFamily="34" charset="0"/>
                                  <a:cs typeface="Times New Roman" panose="02020603050405020304" pitchFamily="18" charset="0"/>
                                </a:rPr>
                                <m:t>1.6</m:t>
                              </m:r>
                            </m:e>
                          </m:d>
                          <m:d>
                            <m:dPr>
                              <m:ctrlPr>
                                <a:rPr lang="es-MX"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s-MX" i="1">
                                      <a:latin typeface="Cambria Math" panose="02040503050406030204" pitchFamily="18" charset="0"/>
                                      <a:ea typeface="Calibri" panose="020F0502020204030204" pitchFamily="34" charset="0"/>
                                      <a:cs typeface="Times New Roman" panose="02020603050405020304" pitchFamily="18" charset="0"/>
                                    </a:rPr>
                                  </m:ctrlPr>
                                </m:sSupPr>
                                <m:e>
                                  <m:r>
                                    <a:rPr lang="es-EC" i="1">
                                      <a:latin typeface="Cambria Math" panose="02040503050406030204" pitchFamily="18" charset="0"/>
                                      <a:ea typeface="Calibri" panose="020F0502020204030204" pitchFamily="34" charset="0"/>
                                      <a:cs typeface="Times New Roman" panose="02020603050405020304" pitchFamily="18" charset="0"/>
                                    </a:rPr>
                                    <m:t>10</m:t>
                                  </m:r>
                                </m:e>
                                <m:sup>
                                  <m:r>
                                    <a:rPr lang="es-EC" i="1">
                                      <a:latin typeface="Cambria Math" panose="02040503050406030204" pitchFamily="18" charset="0"/>
                                      <a:ea typeface="Calibri" panose="020F0502020204030204" pitchFamily="34" charset="0"/>
                                      <a:cs typeface="Times New Roman" panose="02020603050405020304" pitchFamily="18" charset="0"/>
                                    </a:rPr>
                                    <m:t>3</m:t>
                                  </m:r>
                                </m:sup>
                              </m:sSup>
                            </m:e>
                          </m:d>
                          <m:d>
                            <m:dPr>
                              <m:ctrlPr>
                                <a:rPr lang="es-MX"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s-MX"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s-MX" i="1">
                                          <a:latin typeface="Cambria Math" panose="02040503050406030204" pitchFamily="18" charset="0"/>
                                          <a:ea typeface="Calibri" panose="020F0502020204030204" pitchFamily="34" charset="0"/>
                                          <a:cs typeface="Times New Roman" panose="02020603050405020304" pitchFamily="18" charset="0"/>
                                        </a:rPr>
                                      </m:ctrlPr>
                                    </m:dPr>
                                    <m:e>
                                      <m:r>
                                        <a:rPr lang="es-EC" i="1">
                                          <a:latin typeface="Cambria Math" panose="02040503050406030204" pitchFamily="18" charset="0"/>
                                          <a:ea typeface="Calibri" panose="020F0502020204030204" pitchFamily="34" charset="0"/>
                                          <a:cs typeface="Times New Roman" panose="02020603050405020304" pitchFamily="18" charset="0"/>
                                        </a:rPr>
                                        <m:t>0.00003</m:t>
                                      </m:r>
                                    </m:e>
                                  </m:d>
                                </m:e>
                                <m:sup>
                                  <m:r>
                                    <a:rPr lang="es-EC" i="1">
                                      <a:latin typeface="Cambria Math" panose="02040503050406030204" pitchFamily="18" charset="0"/>
                                      <a:ea typeface="Calibri" panose="020F0502020204030204" pitchFamily="34" charset="0"/>
                                      <a:cs typeface="Times New Roman" panose="02020603050405020304" pitchFamily="18" charset="0"/>
                                    </a:rPr>
                                    <m:t>1.85</m:t>
                                  </m:r>
                                </m:sup>
                              </m:sSup>
                            </m:e>
                          </m:d>
                          <m:d>
                            <m:dPr>
                              <m:ctrlPr>
                                <a:rPr lang="es-MX" i="1">
                                  <a:latin typeface="Cambria Math" panose="02040503050406030204" pitchFamily="18" charset="0"/>
                                  <a:ea typeface="Calibri" panose="020F0502020204030204" pitchFamily="34" charset="0"/>
                                  <a:cs typeface="Times New Roman" panose="02020603050405020304" pitchFamily="18" charset="0"/>
                                </a:rPr>
                              </m:ctrlPr>
                            </m:dPr>
                            <m:e>
                              <m:r>
                                <a:rPr lang="es-EC" i="1">
                                  <a:latin typeface="Cambria Math" panose="02040503050406030204" pitchFamily="18" charset="0"/>
                                  <a:ea typeface="Calibri" panose="020F0502020204030204" pitchFamily="34" charset="0"/>
                                  <a:cs typeface="Times New Roman" panose="02020603050405020304" pitchFamily="18" charset="0"/>
                                </a:rPr>
                                <m:t>35</m:t>
                              </m:r>
                            </m:e>
                          </m:d>
                        </m:num>
                        <m:den>
                          <m:sSup>
                            <m:sSupPr>
                              <m:ctrlPr>
                                <a:rPr lang="es-MX" i="1">
                                  <a:latin typeface="Cambria Math" panose="02040503050406030204" pitchFamily="18" charset="0"/>
                                  <a:ea typeface="Calibri" panose="020F0502020204030204" pitchFamily="34" charset="0"/>
                                  <a:cs typeface="Times New Roman" panose="02020603050405020304" pitchFamily="18" charset="0"/>
                                </a:rPr>
                              </m:ctrlPr>
                            </m:sSupPr>
                            <m:e>
                              <m:r>
                                <a:rPr lang="es-EC" i="1">
                                  <a:latin typeface="Cambria Math" panose="02040503050406030204" pitchFamily="18" charset="0"/>
                                  <a:ea typeface="Calibri" panose="020F0502020204030204" pitchFamily="34" charset="0"/>
                                  <a:cs typeface="Times New Roman" panose="02020603050405020304" pitchFamily="18" charset="0"/>
                                </a:rPr>
                                <m:t>(0.005</m:t>
                              </m:r>
                            </m:e>
                            <m:sup>
                              <m:r>
                                <a:rPr lang="es-EC" i="1">
                                  <a:latin typeface="Cambria Math" panose="02040503050406030204" pitchFamily="18" charset="0"/>
                                  <a:ea typeface="Calibri" panose="020F0502020204030204" pitchFamily="34" charset="0"/>
                                  <a:cs typeface="Times New Roman" panose="02020603050405020304" pitchFamily="18" charset="0"/>
                                </a:rPr>
                                <m:t>5</m:t>
                              </m:r>
                            </m:sup>
                          </m:sSup>
                          <m:r>
                            <a:rPr lang="es-EC" i="1">
                              <a:latin typeface="Cambria Math" panose="02040503050406030204" pitchFamily="18" charset="0"/>
                              <a:ea typeface="Calibri" panose="020F0502020204030204" pitchFamily="34" charset="0"/>
                              <a:cs typeface="Times New Roman" panose="02020603050405020304" pitchFamily="18" charset="0"/>
                            </a:rPr>
                            <m:t>)(700000)</m:t>
                          </m:r>
                        </m:den>
                      </m:f>
                    </m:oMath>
                  </m:oMathPara>
                </a14:m>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120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Calibri" panose="020F0502020204030204" pitchFamily="34" charset="0"/>
                          <a:cs typeface="Times New Roman" panose="02020603050405020304" pitchFamily="18" charset="0"/>
                        </a:rPr>
                        <m:t>∆</m:t>
                      </m:r>
                      <m:r>
                        <a:rPr lang="es-EC" i="1">
                          <a:latin typeface="Cambria Math" panose="02040503050406030204" pitchFamily="18" charset="0"/>
                          <a:ea typeface="Calibri" panose="020F0502020204030204" pitchFamily="34" charset="0"/>
                          <a:cs typeface="Times New Roman" panose="02020603050405020304" pitchFamily="18" charset="0"/>
                        </a:rPr>
                        <m:t>𝑃</m:t>
                      </m:r>
                      <m:r>
                        <a:rPr lang="es-EC" i="1">
                          <a:latin typeface="Cambria Math" panose="02040503050406030204" pitchFamily="18" charset="0"/>
                          <a:ea typeface="Calibri" panose="020F0502020204030204" pitchFamily="34" charset="0"/>
                          <a:cs typeface="Times New Roman" panose="02020603050405020304" pitchFamily="18" charset="0"/>
                        </a:rPr>
                        <m:t>=</m:t>
                      </m:r>
                      <m:f>
                        <m:fPr>
                          <m:ctrlPr>
                            <a:rPr lang="es-MX" i="1">
                              <a:latin typeface="Cambria Math" panose="02040503050406030204" pitchFamily="18" charset="0"/>
                              <a:ea typeface="Calibri" panose="020F0502020204030204" pitchFamily="34" charset="0"/>
                              <a:cs typeface="Times New Roman" panose="02020603050405020304" pitchFamily="18" charset="0"/>
                            </a:rPr>
                          </m:ctrlPr>
                        </m:fPr>
                        <m:num>
                          <m:r>
                            <a:rPr lang="es-EC" i="1">
                              <a:latin typeface="Cambria Math" panose="02040503050406030204" pitchFamily="18" charset="0"/>
                              <a:ea typeface="Calibri" panose="020F0502020204030204" pitchFamily="34" charset="0"/>
                              <a:cs typeface="Times New Roman" panose="02020603050405020304" pitchFamily="18" charset="0"/>
                            </a:rPr>
                            <m:t>0.000240</m:t>
                          </m:r>
                        </m:num>
                        <m:den>
                          <m:r>
                            <a:rPr lang="es-EC" i="1">
                              <a:latin typeface="Cambria Math" panose="02040503050406030204" pitchFamily="18" charset="0"/>
                              <a:ea typeface="Calibri" panose="020F0502020204030204" pitchFamily="34" charset="0"/>
                              <a:cs typeface="Times New Roman" panose="02020603050405020304" pitchFamily="18" charset="0"/>
                            </a:rPr>
                            <m:t>0.00000219</m:t>
                          </m:r>
                        </m:den>
                      </m:f>
                    </m:oMath>
                  </m:oMathPara>
                </a14:m>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120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Calibri" panose="020F0502020204030204" pitchFamily="34" charset="0"/>
                          <a:cs typeface="Times New Roman" panose="02020603050405020304" pitchFamily="18" charset="0"/>
                        </a:rPr>
                        <m:t>∆</m:t>
                      </m:r>
                      <m:r>
                        <a:rPr lang="es-EC" i="1">
                          <a:latin typeface="Cambria Math" panose="02040503050406030204" pitchFamily="18" charset="0"/>
                          <a:ea typeface="Calibri" panose="020F0502020204030204" pitchFamily="34" charset="0"/>
                          <a:cs typeface="Times New Roman" panose="02020603050405020304" pitchFamily="18" charset="0"/>
                        </a:rPr>
                        <m:t>𝑃</m:t>
                      </m:r>
                      <m:r>
                        <a:rPr lang="es-EC" i="1">
                          <a:latin typeface="Cambria Math" panose="02040503050406030204" pitchFamily="18" charset="0"/>
                          <a:ea typeface="Calibri" panose="020F0502020204030204" pitchFamily="34" charset="0"/>
                          <a:cs typeface="Times New Roman" panose="02020603050405020304" pitchFamily="18" charset="0"/>
                        </a:rPr>
                        <m:t>=109.88 </m:t>
                      </m:r>
                      <m:r>
                        <a:rPr lang="es-EC" i="1">
                          <a:latin typeface="Cambria Math" panose="02040503050406030204" pitchFamily="18" charset="0"/>
                          <a:ea typeface="Calibri" panose="020F0502020204030204" pitchFamily="34" charset="0"/>
                          <a:cs typeface="Times New Roman" panose="02020603050405020304" pitchFamily="18" charset="0"/>
                        </a:rPr>
                        <m:t>𝑃𝑎</m:t>
                      </m:r>
                      <m:r>
                        <a:rPr lang="es-EC" i="1">
                          <a:latin typeface="Cambria Math" panose="02040503050406030204" pitchFamily="18" charset="0"/>
                          <a:ea typeface="Calibri" panose="020F0502020204030204" pitchFamily="34" charset="0"/>
                          <a:cs typeface="Times New Roman" panose="02020603050405020304" pitchFamily="18" charset="0"/>
                        </a:rPr>
                        <m:t>=</m:t>
                      </m:r>
                      <m:r>
                        <a:rPr lang="es-EC" b="1" i="1">
                          <a:latin typeface="Cambria Math" panose="02040503050406030204" pitchFamily="18" charset="0"/>
                          <a:ea typeface="Calibri" panose="020F0502020204030204" pitchFamily="34" charset="0"/>
                          <a:cs typeface="Times New Roman" panose="02020603050405020304" pitchFamily="18" charset="0"/>
                        </a:rPr>
                        <m:t>𝟎</m:t>
                      </m:r>
                      <m:r>
                        <a:rPr lang="es-EC" b="1" i="1">
                          <a:latin typeface="Cambria Math" panose="02040503050406030204" pitchFamily="18" charset="0"/>
                          <a:ea typeface="Calibri" panose="020F0502020204030204" pitchFamily="34" charset="0"/>
                          <a:cs typeface="Times New Roman" panose="02020603050405020304" pitchFamily="18" charset="0"/>
                        </a:rPr>
                        <m:t>.</m:t>
                      </m:r>
                      <m:r>
                        <a:rPr lang="es-EC" b="1" i="1">
                          <a:latin typeface="Cambria Math" panose="02040503050406030204" pitchFamily="18" charset="0"/>
                          <a:ea typeface="Calibri" panose="020F0502020204030204" pitchFamily="34" charset="0"/>
                          <a:cs typeface="Times New Roman" panose="02020603050405020304" pitchFamily="18" charset="0"/>
                        </a:rPr>
                        <m:t>𝟎𝟎𝟏𝟏</m:t>
                      </m:r>
                      <m:r>
                        <a:rPr lang="es-EC" b="1" i="1">
                          <a:latin typeface="Cambria Math" panose="02040503050406030204" pitchFamily="18" charset="0"/>
                          <a:ea typeface="Calibri" panose="020F0502020204030204" pitchFamily="34" charset="0"/>
                          <a:cs typeface="Times New Roman" panose="02020603050405020304" pitchFamily="18" charset="0"/>
                        </a:rPr>
                        <m:t> </m:t>
                      </m:r>
                      <m:r>
                        <a:rPr lang="es-EC" b="1" i="1">
                          <a:latin typeface="Cambria Math" panose="02040503050406030204" pitchFamily="18" charset="0"/>
                          <a:ea typeface="Calibri" panose="020F0502020204030204" pitchFamily="34" charset="0"/>
                          <a:cs typeface="Times New Roman" panose="02020603050405020304" pitchFamily="18" charset="0"/>
                        </a:rPr>
                        <m:t>𝒃𝒂𝒓</m:t>
                      </m:r>
                    </m:oMath>
                  </m:oMathPara>
                </a14:m>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ángulo 8">
                <a:extLst>
                  <a:ext uri="{FF2B5EF4-FFF2-40B4-BE49-F238E27FC236}">
                    <a16:creationId xmlns:a16="http://schemas.microsoft.com/office/drawing/2014/main" xmlns="" xmlns:a14="http://schemas.microsoft.com/office/drawing/2010/main" id="{0CB6C15D-D70C-49D7-9ADE-EEE548B559B2}"/>
                  </a:ext>
                </a:extLst>
              </p:cNvPr>
              <p:cNvSpPr>
                <a:spLocks noRot="1" noChangeAspect="1" noMove="1" noResize="1" noEditPoints="1" noAdjustHandles="1" noChangeArrowheads="1" noChangeShapeType="1" noTextEdit="1"/>
              </p:cNvSpPr>
              <p:nvPr/>
            </p:nvSpPr>
            <p:spPr>
              <a:xfrm>
                <a:off x="6293480" y="2893136"/>
                <a:ext cx="4679320" cy="2680157"/>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8186BEEF-A03D-4F56-8F96-1949D51C1871}"/>
                  </a:ext>
                </a:extLst>
              </p:cNvPr>
              <p:cNvSpPr/>
              <p:nvPr/>
            </p:nvSpPr>
            <p:spPr>
              <a:xfrm>
                <a:off x="7422345" y="5892715"/>
                <a:ext cx="237007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MX">
                          <a:latin typeface="Cambria Math" panose="02040503050406030204" pitchFamily="18" charset="0"/>
                        </a:rPr>
                        <m:t>0.0011</m:t>
                      </m:r>
                      <m:r>
                        <a:rPr lang="es-MX" i="0">
                          <a:latin typeface="Cambria Math" panose="02040503050406030204" pitchFamily="18" charset="0"/>
                        </a:rPr>
                        <m:t> </m:t>
                      </m:r>
                      <m:r>
                        <a:rPr lang="es-MX" i="1">
                          <a:latin typeface="Cambria Math" panose="02040503050406030204" pitchFamily="18" charset="0"/>
                        </a:rPr>
                        <m:t>𝑏𝑎𝑟</m:t>
                      </m:r>
                      <m:r>
                        <a:rPr lang="es-MX" i="0">
                          <a:latin typeface="Cambria Math" panose="02040503050406030204" pitchFamily="18" charset="0"/>
                        </a:rPr>
                        <m:t>&lt;0.1 </m:t>
                      </m:r>
                      <m:r>
                        <a:rPr lang="es-MX" i="1">
                          <a:latin typeface="Cambria Math" panose="02040503050406030204" pitchFamily="18" charset="0"/>
                        </a:rPr>
                        <m:t>𝑏𝑎𝑟</m:t>
                      </m:r>
                    </m:oMath>
                  </m:oMathPara>
                </a14:m>
                <a:endParaRPr lang="es-MX" dirty="0"/>
              </a:p>
            </p:txBody>
          </p:sp>
        </mc:Choice>
        <mc:Fallback xmlns="">
          <p:sp>
            <p:nvSpPr>
              <p:cNvPr id="10" name="Rectángulo 9">
                <a:extLst>
                  <a:ext uri="{FF2B5EF4-FFF2-40B4-BE49-F238E27FC236}">
                    <a16:creationId xmlns:a16="http://schemas.microsoft.com/office/drawing/2014/main" id="{8186BEEF-A03D-4F56-8F96-1949D51C1871}"/>
                  </a:ext>
                </a:extLst>
              </p:cNvPr>
              <p:cNvSpPr>
                <a:spLocks noRot="1" noChangeAspect="1" noMove="1" noResize="1" noEditPoints="1" noAdjustHandles="1" noChangeArrowheads="1" noChangeShapeType="1" noTextEdit="1"/>
              </p:cNvSpPr>
              <p:nvPr/>
            </p:nvSpPr>
            <p:spPr>
              <a:xfrm>
                <a:off x="7422345" y="5892715"/>
                <a:ext cx="2370071" cy="369332"/>
              </a:xfrm>
              <a:prstGeom prst="rect">
                <a:avLst/>
              </a:prstGeom>
              <a:blipFill>
                <a:blip r:embed="rId6"/>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202711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FEE1FB-3103-495A-BFB7-61D1ED29D87E}"/>
              </a:ext>
            </a:extLst>
          </p:cNvPr>
          <p:cNvSpPr>
            <a:spLocks noGrp="1"/>
          </p:cNvSpPr>
          <p:nvPr>
            <p:ph type="title"/>
          </p:nvPr>
        </p:nvSpPr>
        <p:spPr>
          <a:xfrm>
            <a:off x="1701799" y="286619"/>
            <a:ext cx="10490201" cy="1280890"/>
          </a:xfrm>
        </p:spPr>
        <p:txBody>
          <a:bodyPr/>
          <a:lstStyle/>
          <a:p>
            <a:r>
              <a:rPr lang="es-MX" b="1" dirty="0"/>
              <a:t>DISEÑO MECATRÓNICO – Diseño eléctrico y electrónico</a:t>
            </a:r>
          </a:p>
        </p:txBody>
      </p:sp>
      <p:sp>
        <p:nvSpPr>
          <p:cNvPr id="3" name="Marcador de contenido 2">
            <a:extLst>
              <a:ext uri="{FF2B5EF4-FFF2-40B4-BE49-F238E27FC236}">
                <a16:creationId xmlns:a16="http://schemas.microsoft.com/office/drawing/2014/main" id="{1CFF47ED-602B-4AA0-B4D9-3E6B010D4640}"/>
              </a:ext>
            </a:extLst>
          </p:cNvPr>
          <p:cNvSpPr>
            <a:spLocks noGrp="1"/>
          </p:cNvSpPr>
          <p:nvPr>
            <p:ph idx="1"/>
          </p:nvPr>
        </p:nvSpPr>
        <p:spPr>
          <a:xfrm>
            <a:off x="838200" y="1825626"/>
            <a:ext cx="4686837" cy="492572"/>
          </a:xfrm>
        </p:spPr>
        <p:txBody>
          <a:bodyPr/>
          <a:lstStyle/>
          <a:p>
            <a:r>
              <a:rPr lang="es-MX" dirty="0"/>
              <a:t>Dispositivos de protección</a:t>
            </a:r>
          </a:p>
        </p:txBody>
      </p:sp>
      <p:pic>
        <p:nvPicPr>
          <p:cNvPr id="4" name="Imagen 3" descr="Resultado de imagen para disyuntor allen bradley 140M-F8E">
            <a:extLst>
              <a:ext uri="{FF2B5EF4-FFF2-40B4-BE49-F238E27FC236}">
                <a16:creationId xmlns:a16="http://schemas.microsoft.com/office/drawing/2014/main" id="{568A942B-512A-4B1A-981D-8153CEEC7B5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49475" y="2658217"/>
            <a:ext cx="1264285" cy="2288540"/>
          </a:xfrm>
          <a:prstGeom prst="rect">
            <a:avLst/>
          </a:prstGeom>
          <a:noFill/>
          <a:ln>
            <a:noFill/>
          </a:ln>
        </p:spPr>
      </p:pic>
      <p:sp>
        <p:nvSpPr>
          <p:cNvPr id="5" name="Rectángulo 4">
            <a:extLst>
              <a:ext uri="{FF2B5EF4-FFF2-40B4-BE49-F238E27FC236}">
                <a16:creationId xmlns:a16="http://schemas.microsoft.com/office/drawing/2014/main" id="{C4DA24E3-6751-4CE0-B8C4-3E627A4D8730}"/>
              </a:ext>
            </a:extLst>
          </p:cNvPr>
          <p:cNvSpPr/>
          <p:nvPr/>
        </p:nvSpPr>
        <p:spPr>
          <a:xfrm>
            <a:off x="1467217" y="5286776"/>
            <a:ext cx="3380734" cy="369332"/>
          </a:xfrm>
          <a:prstGeom prst="rect">
            <a:avLst/>
          </a:prstGeom>
        </p:spPr>
        <p:txBody>
          <a:bodyPr wrap="none">
            <a:spAutoFit/>
          </a:bodyPr>
          <a:lstStyle/>
          <a:p>
            <a:r>
              <a:rPr lang="es-EC" dirty="0">
                <a:latin typeface="Calibri" panose="020F0502020204030204" pitchFamily="34" charset="0"/>
                <a:ea typeface="Calibri" panose="020F0502020204030204" pitchFamily="34" charset="0"/>
                <a:cs typeface="Times New Roman" panose="02020603050405020304" pitchFamily="18" charset="0"/>
              </a:rPr>
              <a:t>Disyuntor Allen Bradley 140M-F8E</a:t>
            </a:r>
            <a:endParaRPr lang="es-MX" dirty="0"/>
          </a:p>
        </p:txBody>
      </p:sp>
      <p:graphicFrame>
        <p:nvGraphicFramePr>
          <p:cNvPr id="6" name="Tabla 5">
            <a:extLst>
              <a:ext uri="{FF2B5EF4-FFF2-40B4-BE49-F238E27FC236}">
                <a16:creationId xmlns:a16="http://schemas.microsoft.com/office/drawing/2014/main" id="{82522757-38BE-4F4E-8DE6-49B7C0E0F6C2}"/>
              </a:ext>
            </a:extLst>
          </p:cNvPr>
          <p:cNvGraphicFramePr>
            <a:graphicFrameLocks noGrp="1"/>
          </p:cNvGraphicFramePr>
          <p:nvPr>
            <p:extLst>
              <p:ext uri="{D42A27DB-BD31-4B8C-83A1-F6EECF244321}">
                <p14:modId xmlns:p14="http://schemas.microsoft.com/office/powerpoint/2010/main" val="3562135035"/>
              </p:ext>
            </p:extLst>
          </p:nvPr>
        </p:nvGraphicFramePr>
        <p:xfrm>
          <a:off x="5868888" y="3476370"/>
          <a:ext cx="5605780" cy="1048577"/>
        </p:xfrm>
        <a:graphic>
          <a:graphicData uri="http://schemas.openxmlformats.org/drawingml/2006/table">
            <a:tbl>
              <a:tblPr firstRow="1" firstCol="1" bandRow="1">
                <a:tableStyleId>{5C22544A-7EE6-4342-B048-85BDC9FD1C3A}</a:tableStyleId>
              </a:tblPr>
              <a:tblGrid>
                <a:gridCol w="1868170">
                  <a:extLst>
                    <a:ext uri="{9D8B030D-6E8A-4147-A177-3AD203B41FA5}">
                      <a16:colId xmlns:a16="http://schemas.microsoft.com/office/drawing/2014/main" val="1281503444"/>
                    </a:ext>
                  </a:extLst>
                </a:gridCol>
                <a:gridCol w="1868805">
                  <a:extLst>
                    <a:ext uri="{9D8B030D-6E8A-4147-A177-3AD203B41FA5}">
                      <a16:colId xmlns:a16="http://schemas.microsoft.com/office/drawing/2014/main" val="3164274055"/>
                    </a:ext>
                  </a:extLst>
                </a:gridCol>
                <a:gridCol w="1868805">
                  <a:extLst>
                    <a:ext uri="{9D8B030D-6E8A-4147-A177-3AD203B41FA5}">
                      <a16:colId xmlns:a16="http://schemas.microsoft.com/office/drawing/2014/main" val="2080724649"/>
                    </a:ext>
                  </a:extLst>
                </a:gridCol>
              </a:tblGrid>
              <a:tr h="0">
                <a:tc>
                  <a:txBody>
                    <a:bodyPr/>
                    <a:lstStyle/>
                    <a:p>
                      <a:pPr>
                        <a:lnSpc>
                          <a:spcPct val="107000"/>
                        </a:lnSpc>
                        <a:spcAft>
                          <a:spcPts val="800"/>
                        </a:spcAft>
                      </a:pPr>
                      <a:r>
                        <a:rPr lang="es-EC" sz="1100">
                          <a:effectLst/>
                        </a:rPr>
                        <a:t>Parámetro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C" sz="1100">
                          <a:effectLst/>
                        </a:rPr>
                        <a:t>Requerimiento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C" sz="1100">
                          <a:effectLst/>
                        </a:rPr>
                        <a:t>Disyuntor Allen  Bradley 140M-F8E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9720860"/>
                  </a:ext>
                </a:extLst>
              </a:tr>
              <a:tr h="0">
                <a:tc>
                  <a:txBody>
                    <a:bodyPr/>
                    <a:lstStyle/>
                    <a:p>
                      <a:pPr>
                        <a:lnSpc>
                          <a:spcPct val="107000"/>
                        </a:lnSpc>
                        <a:spcAft>
                          <a:spcPts val="800"/>
                        </a:spcAft>
                      </a:pPr>
                      <a:r>
                        <a:rPr lang="es-EC" sz="1100">
                          <a:effectLst/>
                        </a:rPr>
                        <a:t>Corriente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C" sz="1100">
                          <a:effectLst/>
                        </a:rPr>
                        <a:t>17.5 A (Variador de Frecuencia)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C" sz="1100">
                          <a:effectLst/>
                        </a:rPr>
                        <a:t>6,3-45 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4758352"/>
                  </a:ext>
                </a:extLst>
              </a:tr>
              <a:tr h="0">
                <a:tc>
                  <a:txBody>
                    <a:bodyPr/>
                    <a:lstStyle/>
                    <a:p>
                      <a:pPr>
                        <a:lnSpc>
                          <a:spcPct val="107000"/>
                        </a:lnSpc>
                        <a:spcAft>
                          <a:spcPts val="800"/>
                        </a:spcAft>
                      </a:pPr>
                      <a:r>
                        <a:rPr lang="es-EC" sz="1100">
                          <a:effectLst/>
                        </a:rPr>
                        <a:t>Temperatura de Funcionamiento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C" sz="1100">
                          <a:effectLst/>
                        </a:rPr>
                        <a:t>-40°C – 85°C (Variador de Frecuencia)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C" sz="1100" dirty="0">
                          <a:effectLst/>
                        </a:rPr>
                        <a:t>-40°C – 80°C</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1424074"/>
                  </a:ext>
                </a:extLst>
              </a:tr>
            </a:tbl>
          </a:graphicData>
        </a:graphic>
      </p:graphicFrame>
      <p:sp>
        <p:nvSpPr>
          <p:cNvPr id="7" name="Rectángulo 6">
            <a:extLst>
              <a:ext uri="{FF2B5EF4-FFF2-40B4-BE49-F238E27FC236}">
                <a16:creationId xmlns:a16="http://schemas.microsoft.com/office/drawing/2014/main" id="{A9A4A33C-774D-478F-8115-06A633AF34FF}"/>
              </a:ext>
            </a:extLst>
          </p:cNvPr>
          <p:cNvSpPr/>
          <p:nvPr/>
        </p:nvSpPr>
        <p:spPr>
          <a:xfrm>
            <a:off x="7309976" y="3051798"/>
            <a:ext cx="2558714" cy="338554"/>
          </a:xfrm>
          <a:prstGeom prst="rect">
            <a:avLst/>
          </a:prstGeom>
        </p:spPr>
        <p:txBody>
          <a:bodyPr wrap="none">
            <a:spAutoFit/>
          </a:bodyPr>
          <a:lstStyle/>
          <a:p>
            <a:r>
              <a:rPr lang="es-EC" sz="1600" i="1" dirty="0">
                <a:solidFill>
                  <a:schemeClr val="accent1">
                    <a:lumMod val="75000"/>
                  </a:schemeClr>
                </a:solidFill>
                <a:latin typeface="Times New Roman" panose="02020603050405020304" pitchFamily="18" charset="0"/>
                <a:ea typeface="Calibri" panose="020F0502020204030204" pitchFamily="34" charset="0"/>
              </a:rPr>
              <a:t>Compatibilidad Motor -VDF</a:t>
            </a:r>
            <a:endParaRPr lang="es-MX" sz="1600" dirty="0">
              <a:solidFill>
                <a:schemeClr val="accent1">
                  <a:lumMod val="75000"/>
                </a:schemeClr>
              </a:solidFill>
            </a:endParaRPr>
          </a:p>
        </p:txBody>
      </p:sp>
    </p:spTree>
    <p:extLst>
      <p:ext uri="{BB962C8B-B14F-4D97-AF65-F5344CB8AC3E}">
        <p14:creationId xmlns:p14="http://schemas.microsoft.com/office/powerpoint/2010/main" val="215107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830A4B-D72A-42AF-A957-1864DDF177A5}"/>
              </a:ext>
            </a:extLst>
          </p:cNvPr>
          <p:cNvSpPr>
            <a:spLocks noGrp="1"/>
          </p:cNvSpPr>
          <p:nvPr>
            <p:ph type="title"/>
          </p:nvPr>
        </p:nvSpPr>
        <p:spPr>
          <a:xfrm>
            <a:off x="1811140" y="138162"/>
            <a:ext cx="9992775" cy="1280890"/>
          </a:xfrm>
        </p:spPr>
        <p:txBody>
          <a:bodyPr/>
          <a:lstStyle/>
          <a:p>
            <a:r>
              <a:rPr lang="es-MX" b="1" dirty="0"/>
              <a:t>DISEÑO MECATRÓNICO – Diseño eléctrico y electrónico</a:t>
            </a:r>
          </a:p>
        </p:txBody>
      </p:sp>
      <p:sp>
        <p:nvSpPr>
          <p:cNvPr id="3" name="Marcador de contenido 2">
            <a:extLst>
              <a:ext uri="{FF2B5EF4-FFF2-40B4-BE49-F238E27FC236}">
                <a16:creationId xmlns:a16="http://schemas.microsoft.com/office/drawing/2014/main" id="{C1A31841-C47F-405C-9BEE-302094112CE4}"/>
              </a:ext>
            </a:extLst>
          </p:cNvPr>
          <p:cNvSpPr>
            <a:spLocks noGrp="1"/>
          </p:cNvSpPr>
          <p:nvPr>
            <p:ph idx="1"/>
          </p:nvPr>
        </p:nvSpPr>
        <p:spPr>
          <a:xfrm>
            <a:off x="838200" y="1825625"/>
            <a:ext cx="4519411" cy="4351338"/>
          </a:xfrm>
        </p:spPr>
        <p:txBody>
          <a:bodyPr/>
          <a:lstStyle/>
          <a:p>
            <a:r>
              <a:rPr lang="es-MX" dirty="0"/>
              <a:t>Sensores inductivos</a:t>
            </a:r>
          </a:p>
        </p:txBody>
      </p:sp>
      <p:pic>
        <p:nvPicPr>
          <p:cNvPr id="4" name="Imagen 3">
            <a:extLst>
              <a:ext uri="{FF2B5EF4-FFF2-40B4-BE49-F238E27FC236}">
                <a16:creationId xmlns:a16="http://schemas.microsoft.com/office/drawing/2014/main" id="{A27E7F86-1520-4F2B-A045-0B66488F0BA5}"/>
              </a:ext>
            </a:extLst>
          </p:cNvPr>
          <p:cNvPicPr/>
          <p:nvPr/>
        </p:nvPicPr>
        <p:blipFill>
          <a:blip r:embed="rId2">
            <a:extLst>
              <a:ext uri="{28A0092B-C50C-407E-A947-70E740481C1C}">
                <a14:useLocalDpi xmlns:a14="http://schemas.microsoft.com/office/drawing/2010/main" val="0"/>
              </a:ext>
            </a:extLst>
          </a:blip>
          <a:stretch>
            <a:fillRect/>
          </a:stretch>
        </p:blipFill>
        <p:spPr>
          <a:xfrm>
            <a:off x="1018506" y="2843671"/>
            <a:ext cx="972940" cy="1925666"/>
          </a:xfrm>
          <a:prstGeom prst="rect">
            <a:avLst/>
          </a:prstGeom>
        </p:spPr>
      </p:pic>
      <p:sp>
        <p:nvSpPr>
          <p:cNvPr id="5" name="Rectángulo 4">
            <a:extLst>
              <a:ext uri="{FF2B5EF4-FFF2-40B4-BE49-F238E27FC236}">
                <a16:creationId xmlns:a16="http://schemas.microsoft.com/office/drawing/2014/main" id="{E9D460DE-B028-4B79-81FE-F99BC0938266}"/>
              </a:ext>
            </a:extLst>
          </p:cNvPr>
          <p:cNvSpPr/>
          <p:nvPr/>
        </p:nvSpPr>
        <p:spPr>
          <a:xfrm>
            <a:off x="1811140" y="5151549"/>
            <a:ext cx="1980029" cy="369332"/>
          </a:xfrm>
          <a:prstGeom prst="rect">
            <a:avLst/>
          </a:prstGeom>
        </p:spPr>
        <p:txBody>
          <a:bodyPr wrap="none">
            <a:spAutoFit/>
          </a:bodyPr>
          <a:lstStyle/>
          <a:p>
            <a:r>
              <a:rPr lang="es-EC" dirty="0">
                <a:latin typeface="Times New Roman" panose="02020603050405020304" pitchFamily="18" charset="0"/>
                <a:ea typeface="Times New Roman" panose="02020603050405020304" pitchFamily="18" charset="0"/>
                <a:cs typeface="Times New Roman" panose="02020603050405020304" pitchFamily="18" charset="0"/>
              </a:rPr>
              <a:t>IF-2004-FRKG/PH</a:t>
            </a:r>
            <a:endParaRPr lang="es-MX" dirty="0"/>
          </a:p>
        </p:txBody>
      </p:sp>
      <p:pic>
        <p:nvPicPr>
          <p:cNvPr id="6" name="Imagen 5">
            <a:extLst>
              <a:ext uri="{FF2B5EF4-FFF2-40B4-BE49-F238E27FC236}">
                <a16:creationId xmlns:a16="http://schemas.microsoft.com/office/drawing/2014/main" id="{32ABD6F4-C1AC-4F09-83F3-4A9771FEBC50}"/>
              </a:ext>
            </a:extLst>
          </p:cNvPr>
          <p:cNvPicPr/>
          <p:nvPr/>
        </p:nvPicPr>
        <p:blipFill>
          <a:blip r:embed="rId3">
            <a:extLst>
              <a:ext uri="{28A0092B-C50C-407E-A947-70E740481C1C}">
                <a14:useLocalDpi xmlns:a14="http://schemas.microsoft.com/office/drawing/2010/main" val="0"/>
              </a:ext>
            </a:extLst>
          </a:blip>
          <a:stretch>
            <a:fillRect/>
          </a:stretch>
        </p:blipFill>
        <p:spPr>
          <a:xfrm>
            <a:off x="1857334" y="3103097"/>
            <a:ext cx="3526035" cy="1262842"/>
          </a:xfrm>
          <a:prstGeom prst="rect">
            <a:avLst/>
          </a:prstGeom>
        </p:spPr>
      </p:pic>
      <p:sp>
        <p:nvSpPr>
          <p:cNvPr id="8" name="Marcador de contenido 2">
            <a:extLst>
              <a:ext uri="{FF2B5EF4-FFF2-40B4-BE49-F238E27FC236}">
                <a16:creationId xmlns:a16="http://schemas.microsoft.com/office/drawing/2014/main" id="{1ACE951F-62DB-4167-BE4D-E25D44F215FE}"/>
              </a:ext>
            </a:extLst>
          </p:cNvPr>
          <p:cNvSpPr txBox="1">
            <a:spLocks/>
          </p:cNvSpPr>
          <p:nvPr/>
        </p:nvSpPr>
        <p:spPr>
          <a:xfrm>
            <a:off x="6460992" y="1822450"/>
            <a:ext cx="451941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dirty="0"/>
              <a:t>Driver de motor</a:t>
            </a:r>
          </a:p>
        </p:txBody>
      </p:sp>
      <p:pic>
        <p:nvPicPr>
          <p:cNvPr id="9" name="Imagen 8" descr="Resultado de imagen para variador de frecuencia allen bradley powerflex">
            <a:extLst>
              <a:ext uri="{FF2B5EF4-FFF2-40B4-BE49-F238E27FC236}">
                <a16:creationId xmlns:a16="http://schemas.microsoft.com/office/drawing/2014/main" id="{B009C71C-7AB0-416B-8DC0-4585BC69A7E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235749" y="2433505"/>
            <a:ext cx="2969895" cy="2428875"/>
          </a:xfrm>
          <a:prstGeom prst="rect">
            <a:avLst/>
          </a:prstGeom>
          <a:noFill/>
          <a:ln>
            <a:noFill/>
          </a:ln>
        </p:spPr>
      </p:pic>
      <p:sp>
        <p:nvSpPr>
          <p:cNvPr id="10" name="Rectángulo 9">
            <a:extLst>
              <a:ext uri="{FF2B5EF4-FFF2-40B4-BE49-F238E27FC236}">
                <a16:creationId xmlns:a16="http://schemas.microsoft.com/office/drawing/2014/main" id="{5C09D638-B117-4CAA-B1B1-9635E5CB811B}"/>
              </a:ext>
            </a:extLst>
          </p:cNvPr>
          <p:cNvSpPr/>
          <p:nvPr/>
        </p:nvSpPr>
        <p:spPr>
          <a:xfrm>
            <a:off x="7597238" y="5147100"/>
            <a:ext cx="2608406"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Allen Bradley Powerflex4</a:t>
            </a:r>
            <a:endParaRPr lang="es-MX" dirty="0"/>
          </a:p>
        </p:txBody>
      </p:sp>
    </p:spTree>
    <p:extLst>
      <p:ext uri="{BB962C8B-B14F-4D97-AF65-F5344CB8AC3E}">
        <p14:creationId xmlns:p14="http://schemas.microsoft.com/office/powerpoint/2010/main" val="1323649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830A4B-D72A-42AF-A957-1864DDF177A5}"/>
              </a:ext>
            </a:extLst>
          </p:cNvPr>
          <p:cNvSpPr>
            <a:spLocks noGrp="1"/>
          </p:cNvSpPr>
          <p:nvPr>
            <p:ph type="title"/>
          </p:nvPr>
        </p:nvSpPr>
        <p:spPr>
          <a:xfrm>
            <a:off x="1900998" y="134668"/>
            <a:ext cx="9897302" cy="1280890"/>
          </a:xfrm>
        </p:spPr>
        <p:txBody>
          <a:bodyPr/>
          <a:lstStyle/>
          <a:p>
            <a:r>
              <a:rPr lang="es-MX" b="1" dirty="0"/>
              <a:t>DISEÑO MECATRÓNICO – Diseño eléctrico y electrónico</a:t>
            </a:r>
          </a:p>
        </p:txBody>
      </p:sp>
      <p:sp>
        <p:nvSpPr>
          <p:cNvPr id="3" name="Marcador de contenido 2">
            <a:extLst>
              <a:ext uri="{FF2B5EF4-FFF2-40B4-BE49-F238E27FC236}">
                <a16:creationId xmlns:a16="http://schemas.microsoft.com/office/drawing/2014/main" id="{C1A31841-C47F-405C-9BEE-302094112CE4}"/>
              </a:ext>
            </a:extLst>
          </p:cNvPr>
          <p:cNvSpPr>
            <a:spLocks noGrp="1"/>
          </p:cNvSpPr>
          <p:nvPr>
            <p:ph idx="1"/>
          </p:nvPr>
        </p:nvSpPr>
        <p:spPr>
          <a:xfrm>
            <a:off x="838200" y="1825625"/>
            <a:ext cx="4519411" cy="4351338"/>
          </a:xfrm>
        </p:spPr>
        <p:txBody>
          <a:bodyPr/>
          <a:lstStyle/>
          <a:p>
            <a:r>
              <a:rPr lang="es-MX" dirty="0"/>
              <a:t>Motor</a:t>
            </a:r>
          </a:p>
        </p:txBody>
      </p:sp>
      <p:sp>
        <p:nvSpPr>
          <p:cNvPr id="8" name="Marcador de contenido 2">
            <a:extLst>
              <a:ext uri="{FF2B5EF4-FFF2-40B4-BE49-F238E27FC236}">
                <a16:creationId xmlns:a16="http://schemas.microsoft.com/office/drawing/2014/main" id="{1ACE951F-62DB-4167-BE4D-E25D44F215FE}"/>
              </a:ext>
            </a:extLst>
          </p:cNvPr>
          <p:cNvSpPr txBox="1">
            <a:spLocks/>
          </p:cNvSpPr>
          <p:nvPr/>
        </p:nvSpPr>
        <p:spPr>
          <a:xfrm>
            <a:off x="6164776" y="1822450"/>
            <a:ext cx="451941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dirty="0"/>
              <a:t>PLC</a:t>
            </a:r>
          </a:p>
        </p:txBody>
      </p:sp>
      <p:pic>
        <p:nvPicPr>
          <p:cNvPr id="11" name="Imagen 10" descr="Resultado de imagen para motor baldor 3hp 3ph">
            <a:extLst>
              <a:ext uri="{FF2B5EF4-FFF2-40B4-BE49-F238E27FC236}">
                <a16:creationId xmlns:a16="http://schemas.microsoft.com/office/drawing/2014/main" id="{EA4C34F4-7075-458E-B534-F63F513841D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53175" y="2188789"/>
            <a:ext cx="2225675" cy="2225675"/>
          </a:xfrm>
          <a:prstGeom prst="rect">
            <a:avLst/>
          </a:prstGeom>
          <a:noFill/>
          <a:ln>
            <a:noFill/>
          </a:ln>
        </p:spPr>
      </p:pic>
      <p:sp>
        <p:nvSpPr>
          <p:cNvPr id="7" name="Rectángulo 6">
            <a:extLst>
              <a:ext uri="{FF2B5EF4-FFF2-40B4-BE49-F238E27FC236}">
                <a16:creationId xmlns:a16="http://schemas.microsoft.com/office/drawing/2014/main" id="{51F7305C-F98D-4E48-A759-CF227D9FABEF}"/>
              </a:ext>
            </a:extLst>
          </p:cNvPr>
          <p:cNvSpPr/>
          <p:nvPr/>
        </p:nvSpPr>
        <p:spPr>
          <a:xfrm>
            <a:off x="1256537" y="4317142"/>
            <a:ext cx="3392734" cy="1785104"/>
          </a:xfrm>
          <a:prstGeom prst="rect">
            <a:avLst/>
          </a:prstGeom>
        </p:spPr>
        <p:txBody>
          <a:bodyPr wrap="square">
            <a:spAutoFit/>
          </a:bodyPr>
          <a:lstStyle/>
          <a:p>
            <a:pPr marL="342900" lvl="0" indent="-342900" algn="just">
              <a:spcBef>
                <a:spcPts val="600"/>
              </a:spcBef>
              <a:spcAft>
                <a:spcPts val="600"/>
              </a:spcAft>
              <a:buFont typeface="Vrinda" panose="020B0502040204020203" pitchFamily="34" charset="0"/>
              <a:buChar char="·"/>
            </a:pPr>
            <a:r>
              <a:rPr lang="es-MX"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fases</a:t>
            </a:r>
            <a:endParaRPr lang="es-MX"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Vrinda" panose="020B0502040204020203" pitchFamily="34" charset="0"/>
              <a:buChar char="·"/>
            </a:pPr>
            <a:r>
              <a:rPr lang="es-MX"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200 VAC Voltaje de operación</a:t>
            </a:r>
            <a:endParaRPr lang="es-MX"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Vrinda" panose="020B0502040204020203" pitchFamily="34" charset="0"/>
              <a:buChar char="·"/>
            </a:pPr>
            <a:r>
              <a:rPr lang="es-MX"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HP potencia</a:t>
            </a:r>
            <a:endParaRPr lang="es-MX"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Vrinda" panose="020B0502040204020203" pitchFamily="34" charset="0"/>
              <a:buChar char="·"/>
            </a:pPr>
            <a:r>
              <a:rPr lang="es-MX"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60 Hertz de frecuencia</a:t>
            </a:r>
            <a:endParaRPr lang="es-MX"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Vrinda" panose="020B0502040204020203" pitchFamily="34" charset="0"/>
              <a:buChar char="·"/>
            </a:pPr>
            <a:r>
              <a:rPr lang="es-MX"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3450 rpm velocidad *</a:t>
            </a:r>
            <a:endParaRPr lang="es-MX"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052" name="Picture 4" descr="Resultado de imagen para plc ab micrologix 1000">
            <a:extLst>
              <a:ext uri="{FF2B5EF4-FFF2-40B4-BE49-F238E27FC236}">
                <a16:creationId xmlns:a16="http://schemas.microsoft.com/office/drawing/2014/main" id="{1C83F112-6040-46C2-84E9-1E6740D0D1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92" t="17686" r="6337" b="16894"/>
          <a:stretch/>
        </p:blipFill>
        <p:spPr bwMode="auto">
          <a:xfrm>
            <a:off x="6203414" y="2807759"/>
            <a:ext cx="2327137" cy="151954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plc ab micrologix 1100">
            <a:extLst>
              <a:ext uri="{FF2B5EF4-FFF2-40B4-BE49-F238E27FC236}">
                <a16:creationId xmlns:a16="http://schemas.microsoft.com/office/drawing/2014/main" id="{509BCA65-043F-4C29-95B3-0D01308875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0260" y="2188789"/>
            <a:ext cx="2691775" cy="2515961"/>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a:extLst>
              <a:ext uri="{FF2B5EF4-FFF2-40B4-BE49-F238E27FC236}">
                <a16:creationId xmlns:a16="http://schemas.microsoft.com/office/drawing/2014/main" id="{8812A83F-B9C5-4ABA-8021-C9238C7E417C}"/>
              </a:ext>
            </a:extLst>
          </p:cNvPr>
          <p:cNvSpPr/>
          <p:nvPr/>
        </p:nvSpPr>
        <p:spPr>
          <a:xfrm>
            <a:off x="7017242" y="5254389"/>
            <a:ext cx="3786036"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Allen Bradley </a:t>
            </a:r>
            <a:r>
              <a:rPr lang="es-EC" dirty="0" err="1">
                <a:latin typeface="Times New Roman" panose="02020603050405020304" pitchFamily="18" charset="0"/>
                <a:ea typeface="Calibri" panose="020F0502020204030204" pitchFamily="34" charset="0"/>
              </a:rPr>
              <a:t>Micrologix</a:t>
            </a:r>
            <a:r>
              <a:rPr lang="es-EC" dirty="0">
                <a:latin typeface="Times New Roman" panose="02020603050405020304" pitchFamily="18" charset="0"/>
                <a:ea typeface="Calibri" panose="020F0502020204030204" pitchFamily="34" charset="0"/>
              </a:rPr>
              <a:t> 1000 y 1100</a:t>
            </a:r>
            <a:endParaRPr lang="es-MX" dirty="0"/>
          </a:p>
        </p:txBody>
      </p:sp>
    </p:spTree>
    <p:extLst>
      <p:ext uri="{BB962C8B-B14F-4D97-AF65-F5344CB8AC3E}">
        <p14:creationId xmlns:p14="http://schemas.microsoft.com/office/powerpoint/2010/main" val="1607192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31144D-2066-46D9-A122-BFDE667E3C40}"/>
              </a:ext>
            </a:extLst>
          </p:cNvPr>
          <p:cNvSpPr>
            <a:spLocks noGrp="1"/>
          </p:cNvSpPr>
          <p:nvPr>
            <p:ph type="title"/>
          </p:nvPr>
        </p:nvSpPr>
        <p:spPr>
          <a:xfrm>
            <a:off x="1617775" y="335185"/>
            <a:ext cx="10172700" cy="1280890"/>
          </a:xfrm>
        </p:spPr>
        <p:txBody>
          <a:bodyPr/>
          <a:lstStyle/>
          <a:p>
            <a:r>
              <a:rPr lang="es-MX" b="1" dirty="0"/>
              <a:t>DISEÑO MECATRÓNICO – Diseño del sistema de control</a:t>
            </a:r>
          </a:p>
        </p:txBody>
      </p:sp>
      <p:sp>
        <p:nvSpPr>
          <p:cNvPr id="3" name="Marcador de contenido 2">
            <a:extLst>
              <a:ext uri="{FF2B5EF4-FFF2-40B4-BE49-F238E27FC236}">
                <a16:creationId xmlns:a16="http://schemas.microsoft.com/office/drawing/2014/main" id="{B62E025B-EB71-4DEC-B110-C822DF3D4C61}"/>
              </a:ext>
            </a:extLst>
          </p:cNvPr>
          <p:cNvSpPr>
            <a:spLocks noGrp="1"/>
          </p:cNvSpPr>
          <p:nvPr>
            <p:ph idx="1"/>
          </p:nvPr>
        </p:nvSpPr>
        <p:spPr>
          <a:xfrm>
            <a:off x="1409700" y="1816266"/>
            <a:ext cx="10071100" cy="4597233"/>
          </a:xfrm>
        </p:spPr>
        <p:txBody>
          <a:bodyPr/>
          <a:lstStyle/>
          <a:p>
            <a:r>
              <a:rPr lang="es-MX" dirty="0"/>
              <a:t>Control ON/OFF</a:t>
            </a:r>
          </a:p>
          <a:p>
            <a:endParaRPr lang="es-MX" dirty="0"/>
          </a:p>
          <a:p>
            <a:endParaRPr lang="es-MX" dirty="0"/>
          </a:p>
          <a:p>
            <a:endParaRPr lang="es-MX" dirty="0"/>
          </a:p>
          <a:p>
            <a:endParaRPr lang="es-MX" dirty="0"/>
          </a:p>
          <a:p>
            <a:endParaRPr lang="es-MX" dirty="0"/>
          </a:p>
          <a:p>
            <a:endParaRPr lang="es-MX" dirty="0"/>
          </a:p>
          <a:p>
            <a:r>
              <a:rPr lang="es-MX" dirty="0"/>
              <a:t>Esquema de control</a:t>
            </a:r>
          </a:p>
          <a:p>
            <a:endParaRPr lang="es-MX" dirty="0"/>
          </a:p>
        </p:txBody>
      </p:sp>
      <p:pic>
        <p:nvPicPr>
          <p:cNvPr id="4" name="Imagen 3">
            <a:extLst>
              <a:ext uri="{FF2B5EF4-FFF2-40B4-BE49-F238E27FC236}">
                <a16:creationId xmlns:a16="http://schemas.microsoft.com/office/drawing/2014/main" id="{6C30B449-B8E4-444A-89B7-CD328F1FF323}"/>
              </a:ext>
            </a:extLst>
          </p:cNvPr>
          <p:cNvPicPr>
            <a:picLocks noChangeAspect="1"/>
          </p:cNvPicPr>
          <p:nvPr/>
        </p:nvPicPr>
        <p:blipFill>
          <a:blip r:embed="rId2"/>
          <a:stretch>
            <a:fillRect/>
          </a:stretch>
        </p:blipFill>
        <p:spPr>
          <a:xfrm>
            <a:off x="1833630" y="2411791"/>
            <a:ext cx="2204925" cy="1844937"/>
          </a:xfrm>
          <a:prstGeom prst="rect">
            <a:avLst/>
          </a:prstGeom>
        </p:spPr>
      </p:pic>
      <p:pic>
        <p:nvPicPr>
          <p:cNvPr id="5" name="Imagen 4">
            <a:extLst>
              <a:ext uri="{FF2B5EF4-FFF2-40B4-BE49-F238E27FC236}">
                <a16:creationId xmlns:a16="http://schemas.microsoft.com/office/drawing/2014/main" id="{40A128FF-5C7F-4A36-B278-CA4AB4BD2926}"/>
              </a:ext>
            </a:extLst>
          </p:cNvPr>
          <p:cNvPicPr/>
          <p:nvPr/>
        </p:nvPicPr>
        <p:blipFill>
          <a:blip r:embed="rId3">
            <a:extLst>
              <a:ext uri="{28A0092B-C50C-407E-A947-70E740481C1C}">
                <a14:useLocalDpi xmlns:a14="http://schemas.microsoft.com/office/drawing/2010/main" val="0"/>
              </a:ext>
            </a:extLst>
          </a:blip>
          <a:stretch>
            <a:fillRect/>
          </a:stretch>
        </p:blipFill>
        <p:spPr>
          <a:xfrm>
            <a:off x="8150191" y="2330060"/>
            <a:ext cx="972940" cy="1925666"/>
          </a:xfrm>
          <a:prstGeom prst="rect">
            <a:avLst/>
          </a:prstGeom>
        </p:spPr>
      </p:pic>
      <p:pic>
        <p:nvPicPr>
          <p:cNvPr id="7" name="Picture 6" descr="Resultado de imagen para plc ab micrologix 1100">
            <a:extLst>
              <a:ext uri="{FF2B5EF4-FFF2-40B4-BE49-F238E27FC236}">
                <a16:creationId xmlns:a16="http://schemas.microsoft.com/office/drawing/2014/main" id="{B0E9B8D6-6C1D-4A0E-9520-07975A3064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4943" y="2113722"/>
            <a:ext cx="2165800" cy="2024340"/>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Conector recto 58"/>
          <p:cNvCxnSpPr/>
          <p:nvPr/>
        </p:nvCxnSpPr>
        <p:spPr>
          <a:xfrm flipH="1">
            <a:off x="8439150" y="5508946"/>
            <a:ext cx="39502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5" name="Grupo 54"/>
          <p:cNvGrpSpPr/>
          <p:nvPr/>
        </p:nvGrpSpPr>
        <p:grpSpPr>
          <a:xfrm>
            <a:off x="1617775" y="5174531"/>
            <a:ext cx="9602413" cy="1210745"/>
            <a:chOff x="408213" y="4732019"/>
            <a:chExt cx="9602413" cy="1210745"/>
          </a:xfrm>
        </p:grpSpPr>
        <p:cxnSp>
          <p:nvCxnSpPr>
            <p:cNvPr id="9" name="Conector recto 8"/>
            <p:cNvCxnSpPr/>
            <p:nvPr/>
          </p:nvCxnSpPr>
          <p:spPr>
            <a:xfrm>
              <a:off x="1927225" y="5030428"/>
              <a:ext cx="9017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ángulo 9"/>
            <p:cNvSpPr/>
            <p:nvPr/>
          </p:nvSpPr>
          <p:spPr>
            <a:xfrm>
              <a:off x="2725181" y="4741825"/>
              <a:ext cx="1036889" cy="54000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t>PLC</a:t>
              </a:r>
            </a:p>
          </p:txBody>
        </p:sp>
        <p:cxnSp>
          <p:nvCxnSpPr>
            <p:cNvPr id="22" name="Conector recto 21"/>
            <p:cNvCxnSpPr/>
            <p:nvPr/>
          </p:nvCxnSpPr>
          <p:spPr>
            <a:xfrm flipH="1">
              <a:off x="2387600" y="5783924"/>
              <a:ext cx="5201362" cy="41457"/>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ángulo 26"/>
            <p:cNvSpPr/>
            <p:nvPr/>
          </p:nvSpPr>
          <p:spPr>
            <a:xfrm>
              <a:off x="4042454" y="4747246"/>
              <a:ext cx="1460500" cy="54000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a:t>ELECTROVÁLVULA</a:t>
              </a:r>
            </a:p>
          </p:txBody>
        </p:sp>
        <p:sp>
          <p:nvSpPr>
            <p:cNvPr id="20" name="Rectángulo 19"/>
            <p:cNvSpPr/>
            <p:nvPr/>
          </p:nvSpPr>
          <p:spPr>
            <a:xfrm>
              <a:off x="4428446" y="5599864"/>
              <a:ext cx="1074508" cy="34290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SENSOR</a:t>
              </a:r>
            </a:p>
          </p:txBody>
        </p:sp>
        <p:sp>
          <p:nvSpPr>
            <p:cNvPr id="28" name="Rectángulo 27"/>
            <p:cNvSpPr/>
            <p:nvPr/>
          </p:nvSpPr>
          <p:spPr>
            <a:xfrm>
              <a:off x="5805411" y="4744218"/>
              <a:ext cx="1665945" cy="54000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t>ESTACIÓN DE TRABAJO</a:t>
              </a:r>
            </a:p>
          </p:txBody>
        </p:sp>
        <p:cxnSp>
          <p:nvCxnSpPr>
            <p:cNvPr id="34" name="Conector recto de flecha 33"/>
            <p:cNvCxnSpPr/>
            <p:nvPr/>
          </p:nvCxnSpPr>
          <p:spPr>
            <a:xfrm>
              <a:off x="7624610" y="5066464"/>
              <a:ext cx="6049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ángulo 37"/>
            <p:cNvSpPr/>
            <p:nvPr/>
          </p:nvSpPr>
          <p:spPr>
            <a:xfrm>
              <a:off x="8158992" y="4732019"/>
              <a:ext cx="1851634" cy="668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PROCESO SEGÚN ESTACIÓN</a:t>
              </a:r>
            </a:p>
          </p:txBody>
        </p:sp>
        <p:cxnSp>
          <p:nvCxnSpPr>
            <p:cNvPr id="42" name="Conector recto de flecha 41"/>
            <p:cNvCxnSpPr/>
            <p:nvPr/>
          </p:nvCxnSpPr>
          <p:spPr>
            <a:xfrm>
              <a:off x="2443408" y="5030428"/>
              <a:ext cx="2817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Elipse 39"/>
            <p:cNvSpPr/>
            <p:nvPr/>
          </p:nvSpPr>
          <p:spPr>
            <a:xfrm>
              <a:off x="2235089" y="4894733"/>
              <a:ext cx="273762" cy="271389"/>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cxnSp>
          <p:nvCxnSpPr>
            <p:cNvPr id="43" name="Conector recto de flecha 42"/>
            <p:cNvCxnSpPr/>
            <p:nvPr/>
          </p:nvCxnSpPr>
          <p:spPr>
            <a:xfrm>
              <a:off x="3760681" y="5066464"/>
              <a:ext cx="2817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p:cNvCxnSpPr/>
            <p:nvPr/>
          </p:nvCxnSpPr>
          <p:spPr>
            <a:xfrm>
              <a:off x="5523638" y="5066464"/>
              <a:ext cx="2817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Conector recto de flecha 48"/>
            <p:cNvCxnSpPr>
              <a:endCxn id="40" idx="4"/>
            </p:cNvCxnSpPr>
            <p:nvPr/>
          </p:nvCxnSpPr>
          <p:spPr>
            <a:xfrm flipH="1" flipV="1">
              <a:off x="2371970" y="5166122"/>
              <a:ext cx="15163" cy="659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Rectángulo 50"/>
            <p:cNvSpPr/>
            <p:nvPr/>
          </p:nvSpPr>
          <p:spPr>
            <a:xfrm>
              <a:off x="408213" y="4765626"/>
              <a:ext cx="1851634" cy="668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REQUERIMIENTO DEL OPERARIO PARA OPCIÓN DE PRODUCTO</a:t>
              </a:r>
            </a:p>
          </p:txBody>
        </p:sp>
      </p:grpSp>
      <p:cxnSp>
        <p:nvCxnSpPr>
          <p:cNvPr id="57" name="Conector recto de flecha 56"/>
          <p:cNvCxnSpPr/>
          <p:nvPr/>
        </p:nvCxnSpPr>
        <p:spPr>
          <a:xfrm>
            <a:off x="8798524" y="5508946"/>
            <a:ext cx="5062" cy="717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Rectángulo 62"/>
          <p:cNvSpPr/>
          <p:nvPr/>
        </p:nvSpPr>
        <p:spPr>
          <a:xfrm>
            <a:off x="3286768" y="5304997"/>
            <a:ext cx="162791" cy="135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a:t>
            </a:r>
          </a:p>
        </p:txBody>
      </p:sp>
      <p:sp>
        <p:nvSpPr>
          <p:cNvPr id="64" name="Rectángulo 63"/>
          <p:cNvSpPr/>
          <p:nvPr/>
        </p:nvSpPr>
        <p:spPr>
          <a:xfrm>
            <a:off x="3644666" y="5637327"/>
            <a:ext cx="162791" cy="135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a:t>
            </a:r>
          </a:p>
        </p:txBody>
      </p:sp>
    </p:spTree>
    <p:extLst>
      <p:ext uri="{BB962C8B-B14F-4D97-AF65-F5344CB8AC3E}">
        <p14:creationId xmlns:p14="http://schemas.microsoft.com/office/powerpoint/2010/main" val="318398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952731-B3E9-421F-B4A9-505FEE693178}"/>
              </a:ext>
            </a:extLst>
          </p:cNvPr>
          <p:cNvSpPr>
            <a:spLocks noGrp="1"/>
          </p:cNvSpPr>
          <p:nvPr>
            <p:ph type="title"/>
          </p:nvPr>
        </p:nvSpPr>
        <p:spPr>
          <a:xfrm>
            <a:off x="1734670" y="261039"/>
            <a:ext cx="10179423" cy="1280890"/>
          </a:xfrm>
        </p:spPr>
        <p:txBody>
          <a:bodyPr/>
          <a:lstStyle/>
          <a:p>
            <a:r>
              <a:rPr lang="es-MX" b="1" dirty="0"/>
              <a:t>DISEÑO MECATRÓNICO – Diseño de la interfaz humano - máquina</a:t>
            </a:r>
          </a:p>
        </p:txBody>
      </p:sp>
      <p:pic>
        <p:nvPicPr>
          <p:cNvPr id="4" name="Imagen 3" descr="D:\T\hmi1.jpg">
            <a:extLst>
              <a:ext uri="{FF2B5EF4-FFF2-40B4-BE49-F238E27FC236}">
                <a16:creationId xmlns:a16="http://schemas.microsoft.com/office/drawing/2014/main" id="{2FD2BF2B-E496-400E-A2D5-9C1F726E1B5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972" y="1845236"/>
            <a:ext cx="5252085" cy="2952750"/>
          </a:xfrm>
          <a:prstGeom prst="rect">
            <a:avLst/>
          </a:prstGeom>
          <a:noFill/>
          <a:ln>
            <a:noFill/>
          </a:ln>
        </p:spPr>
      </p:pic>
      <p:pic>
        <p:nvPicPr>
          <p:cNvPr id="5" name="Imagen 4" descr="D:\T\hmi2.png">
            <a:extLst>
              <a:ext uri="{FF2B5EF4-FFF2-40B4-BE49-F238E27FC236}">
                <a16:creationId xmlns:a16="http://schemas.microsoft.com/office/drawing/2014/main" id="{CB135BA5-5BEB-4D5A-8EB8-43FF98CC79B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354824" y="2616518"/>
            <a:ext cx="5252085" cy="3560445"/>
          </a:xfrm>
          <a:prstGeom prst="rect">
            <a:avLst/>
          </a:prstGeom>
          <a:noFill/>
          <a:ln>
            <a:noFill/>
          </a:ln>
        </p:spPr>
      </p:pic>
    </p:spTree>
    <p:extLst>
      <p:ext uri="{BB962C8B-B14F-4D97-AF65-F5344CB8AC3E}">
        <p14:creationId xmlns:p14="http://schemas.microsoft.com/office/powerpoint/2010/main" val="588520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907D46-0459-4042-9382-DAA02414EB32}"/>
              </a:ext>
            </a:extLst>
          </p:cNvPr>
          <p:cNvSpPr>
            <a:spLocks noGrp="1"/>
          </p:cNvSpPr>
          <p:nvPr>
            <p:ph type="title"/>
          </p:nvPr>
        </p:nvSpPr>
        <p:spPr>
          <a:xfrm>
            <a:off x="1883733" y="366978"/>
            <a:ext cx="10097595" cy="1280890"/>
          </a:xfrm>
        </p:spPr>
        <p:txBody>
          <a:bodyPr/>
          <a:lstStyle/>
          <a:p>
            <a:r>
              <a:rPr lang="es-MX" b="1" dirty="0"/>
              <a:t>IMPLEMENTACIÓN – Componentes Mecánicos</a:t>
            </a:r>
          </a:p>
        </p:txBody>
      </p:sp>
      <p:pic>
        <p:nvPicPr>
          <p:cNvPr id="4" name="Imagen 3" descr="C:\Users\Andres\Downloads\WhatsApp Image 2019-01-05 at 15.05.04 (1).jpeg">
            <a:extLst>
              <a:ext uri="{FF2B5EF4-FFF2-40B4-BE49-F238E27FC236}">
                <a16:creationId xmlns:a16="http://schemas.microsoft.com/office/drawing/2014/main" id="{14131F44-DCB1-4EA7-AD71-DAF1DF5368F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3734" y="1993710"/>
            <a:ext cx="1045617" cy="1831023"/>
          </a:xfrm>
          <a:prstGeom prst="rect">
            <a:avLst/>
          </a:prstGeom>
          <a:noFill/>
          <a:ln w="12700">
            <a:solidFill>
              <a:schemeClr val="tx1"/>
            </a:solidFill>
          </a:ln>
        </p:spPr>
      </p:pic>
      <p:pic>
        <p:nvPicPr>
          <p:cNvPr id="5" name="Imagen 4" descr="C:\Users\Andres\Downloads\WhatsApp Image 2019-01-05 at 15.05.04.jpeg">
            <a:extLst>
              <a:ext uri="{FF2B5EF4-FFF2-40B4-BE49-F238E27FC236}">
                <a16:creationId xmlns:a16="http://schemas.microsoft.com/office/drawing/2014/main" id="{B8BFC730-23F9-4B9B-A859-1468E547748C}"/>
              </a:ext>
            </a:extLst>
          </p:cNvPr>
          <p:cNvPicPr/>
          <p:nvPr/>
        </p:nvPicPr>
        <p:blipFill rotWithShape="1">
          <a:blip r:embed="rId3" cstate="print">
            <a:extLst>
              <a:ext uri="{28A0092B-C50C-407E-A947-70E740481C1C}">
                <a14:useLocalDpi xmlns:a14="http://schemas.microsoft.com/office/drawing/2010/main" val="0"/>
              </a:ext>
            </a:extLst>
          </a:blip>
          <a:srcRect t="31495"/>
          <a:stretch/>
        </p:blipFill>
        <p:spPr bwMode="auto">
          <a:xfrm>
            <a:off x="3424883" y="2030812"/>
            <a:ext cx="1045617" cy="1793921"/>
          </a:xfrm>
          <a:prstGeom prst="rect">
            <a:avLst/>
          </a:prstGeom>
          <a:noFill/>
          <a:ln w="12700">
            <a:solidFill>
              <a:schemeClr val="tx1"/>
            </a:solidFill>
          </a:ln>
          <a:extLst>
            <a:ext uri="{53640926-AAD7-44D8-BBD7-CCE9431645EC}">
              <a14:shadowObscured xmlns:a14="http://schemas.microsoft.com/office/drawing/2010/main"/>
            </a:ext>
          </a:extLst>
        </p:spPr>
      </p:pic>
      <p:pic>
        <p:nvPicPr>
          <p:cNvPr id="6" name="Imagen 5" descr="C:\Users\Andres\Downloads\WhatsApp Image 2019-01-05 at 15.05.26.jpeg">
            <a:extLst>
              <a:ext uri="{FF2B5EF4-FFF2-40B4-BE49-F238E27FC236}">
                <a16:creationId xmlns:a16="http://schemas.microsoft.com/office/drawing/2014/main" id="{4D88ABF7-B8C4-4A24-B1D4-C6FCDEBA181C}"/>
              </a:ext>
            </a:extLst>
          </p:cNvPr>
          <p:cNvPicPr/>
          <p:nvPr/>
        </p:nvPicPr>
        <p:blipFill rotWithShape="1">
          <a:blip r:embed="rId4" cstate="print">
            <a:extLst>
              <a:ext uri="{28A0092B-C50C-407E-A947-70E740481C1C}">
                <a14:useLocalDpi xmlns:a14="http://schemas.microsoft.com/office/drawing/2010/main" val="0"/>
              </a:ext>
            </a:extLst>
          </a:blip>
          <a:srcRect t="7734" r="1901" b="4722"/>
          <a:stretch/>
        </p:blipFill>
        <p:spPr bwMode="auto">
          <a:xfrm>
            <a:off x="4935899" y="2030812"/>
            <a:ext cx="1045617" cy="1831023"/>
          </a:xfrm>
          <a:prstGeom prst="rect">
            <a:avLst/>
          </a:prstGeom>
          <a:noFill/>
          <a:ln w="12700">
            <a:solidFill>
              <a:schemeClr val="tx1"/>
            </a:solidFill>
          </a:ln>
          <a:extLst>
            <a:ext uri="{53640926-AAD7-44D8-BBD7-CCE9431645EC}">
              <a14:shadowObscured xmlns:a14="http://schemas.microsoft.com/office/drawing/2010/main"/>
            </a:ext>
          </a:extLst>
        </p:spPr>
      </p:pic>
      <p:pic>
        <p:nvPicPr>
          <p:cNvPr id="7" name="Imagen 6" descr="C:\Users\Andres\Downloads\WhatsApp Image 2019-01-05 at 12.54.33.jpeg">
            <a:extLst>
              <a:ext uri="{FF2B5EF4-FFF2-40B4-BE49-F238E27FC236}">
                <a16:creationId xmlns:a16="http://schemas.microsoft.com/office/drawing/2014/main" id="{F1F79FEF-9FE7-44B5-B3D1-B38F861A19AE}"/>
              </a:ext>
            </a:extLst>
          </p:cNvPr>
          <p:cNvPicPr/>
          <p:nvPr/>
        </p:nvPicPr>
        <p:blipFill rotWithShape="1">
          <a:blip r:embed="rId5" cstate="print">
            <a:extLst>
              <a:ext uri="{28A0092B-C50C-407E-A947-70E740481C1C}">
                <a14:useLocalDpi xmlns:a14="http://schemas.microsoft.com/office/drawing/2010/main" val="0"/>
              </a:ext>
            </a:extLst>
          </a:blip>
          <a:srcRect t="13079" b="8159"/>
          <a:stretch/>
        </p:blipFill>
        <p:spPr bwMode="auto">
          <a:xfrm>
            <a:off x="6477048" y="2030812"/>
            <a:ext cx="1045617" cy="1831023"/>
          </a:xfrm>
          <a:prstGeom prst="rect">
            <a:avLst/>
          </a:prstGeom>
          <a:noFill/>
          <a:ln w="12700">
            <a:solidFill>
              <a:schemeClr val="tx1"/>
            </a:solidFill>
          </a:ln>
          <a:extLst>
            <a:ext uri="{53640926-AAD7-44D8-BBD7-CCE9431645EC}">
              <a14:shadowObscured xmlns:a14="http://schemas.microsoft.com/office/drawing/2010/main"/>
            </a:ext>
          </a:extLst>
        </p:spPr>
      </p:pic>
      <p:pic>
        <p:nvPicPr>
          <p:cNvPr id="8" name="Imagen 7" descr="C:\Users\Andres\Downloads\WhatsApp Image 2019-01-03 at 20.38.04.jpeg">
            <a:extLst>
              <a:ext uri="{FF2B5EF4-FFF2-40B4-BE49-F238E27FC236}">
                <a16:creationId xmlns:a16="http://schemas.microsoft.com/office/drawing/2014/main" id="{43255922-48B0-41C8-A39F-CBA4FBEB210C}"/>
              </a:ext>
            </a:extLst>
          </p:cNvPr>
          <p:cNvPicPr/>
          <p:nvPr/>
        </p:nvPicPr>
        <p:blipFill rotWithShape="1">
          <a:blip r:embed="rId6" cstate="print">
            <a:extLst>
              <a:ext uri="{28A0092B-C50C-407E-A947-70E740481C1C}">
                <a14:useLocalDpi xmlns:a14="http://schemas.microsoft.com/office/drawing/2010/main" val="0"/>
              </a:ext>
            </a:extLst>
          </a:blip>
          <a:srcRect l="821" t="15741" r="14808" b="13901"/>
          <a:stretch/>
        </p:blipFill>
        <p:spPr bwMode="auto">
          <a:xfrm>
            <a:off x="8018197" y="2030812"/>
            <a:ext cx="1045617" cy="1831023"/>
          </a:xfrm>
          <a:prstGeom prst="rect">
            <a:avLst/>
          </a:prstGeom>
          <a:noFill/>
          <a:ln w="12700">
            <a:solidFill>
              <a:schemeClr val="tx1"/>
            </a:solidFill>
          </a:ln>
          <a:extLst>
            <a:ext uri="{53640926-AAD7-44D8-BBD7-CCE9431645EC}">
              <a14:shadowObscured xmlns:a14="http://schemas.microsoft.com/office/drawing/2010/main"/>
            </a:ext>
          </a:extLst>
        </p:spPr>
      </p:pic>
      <p:pic>
        <p:nvPicPr>
          <p:cNvPr id="9" name="Imagen 8" descr="C:\Users\Andres\Downloads\WhatsApp Image 2019-01-05 at 15.02.32.jpeg">
            <a:extLst>
              <a:ext uri="{FF2B5EF4-FFF2-40B4-BE49-F238E27FC236}">
                <a16:creationId xmlns:a16="http://schemas.microsoft.com/office/drawing/2014/main" id="{71C0551D-DE90-4579-924C-12385418EB2A}"/>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59346" y="2030812"/>
            <a:ext cx="1045617" cy="1831023"/>
          </a:xfrm>
          <a:prstGeom prst="rect">
            <a:avLst/>
          </a:prstGeom>
          <a:noFill/>
          <a:ln w="12700">
            <a:solidFill>
              <a:schemeClr val="tx1"/>
            </a:solidFill>
          </a:ln>
        </p:spPr>
      </p:pic>
      <p:pic>
        <p:nvPicPr>
          <p:cNvPr id="10" name="Imagen 9" descr="C:\Users\Andres\Downloads\WhatsApp Image 2019-01-14 at 20.21.15.jpeg">
            <a:extLst>
              <a:ext uri="{FF2B5EF4-FFF2-40B4-BE49-F238E27FC236}">
                <a16:creationId xmlns:a16="http://schemas.microsoft.com/office/drawing/2014/main" id="{D4D3A5F8-CDCA-4571-8973-7465939E4963}"/>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54574" y="4388505"/>
            <a:ext cx="2820473" cy="1547671"/>
          </a:xfrm>
          <a:prstGeom prst="rect">
            <a:avLst/>
          </a:prstGeom>
          <a:noFill/>
          <a:ln w="12700">
            <a:solidFill>
              <a:schemeClr val="tx1"/>
            </a:solidFill>
          </a:ln>
        </p:spPr>
      </p:pic>
      <p:pic>
        <p:nvPicPr>
          <p:cNvPr id="13" name="Imagen 12" descr="C:\Users\Andres\Downloads\WhatsApp Image 2019-01-03 at 21.17.01.jpeg">
            <a:extLst>
              <a:ext uri="{FF2B5EF4-FFF2-40B4-BE49-F238E27FC236}">
                <a16:creationId xmlns:a16="http://schemas.microsoft.com/office/drawing/2014/main" id="{BED87904-D026-4ACE-B16D-10DC8CA03E15}"/>
              </a:ext>
            </a:extLst>
          </p:cNvPr>
          <p:cNvPicPr/>
          <p:nvPr/>
        </p:nvPicPr>
        <p:blipFill rotWithShape="1">
          <a:blip r:embed="rId9" cstate="print">
            <a:extLst>
              <a:ext uri="{28A0092B-C50C-407E-A947-70E740481C1C}">
                <a14:useLocalDpi xmlns:a14="http://schemas.microsoft.com/office/drawing/2010/main" val="0"/>
              </a:ext>
            </a:extLst>
          </a:blip>
          <a:srcRect t="12145" r="14591"/>
          <a:stretch/>
        </p:blipFill>
        <p:spPr bwMode="auto">
          <a:xfrm>
            <a:off x="1162519" y="4281060"/>
            <a:ext cx="1045617" cy="1831023"/>
          </a:xfrm>
          <a:prstGeom prst="rect">
            <a:avLst/>
          </a:prstGeom>
          <a:noFill/>
          <a:ln w="12700">
            <a:solidFill>
              <a:schemeClr val="tx1"/>
            </a:solidFill>
          </a:ln>
          <a:extLst>
            <a:ext uri="{53640926-AAD7-44D8-BBD7-CCE9431645EC}">
              <a14:shadowObscured xmlns:a14="http://schemas.microsoft.com/office/drawing/2010/main"/>
            </a:ext>
          </a:extLst>
        </p:spPr>
      </p:pic>
      <p:pic>
        <p:nvPicPr>
          <p:cNvPr id="14" name="Imagen 13" descr="C:\Users\Andres\Downloads\WhatsApp Image 2019-01-03 at 21.17.02.jpeg">
            <a:extLst>
              <a:ext uri="{FF2B5EF4-FFF2-40B4-BE49-F238E27FC236}">
                <a16:creationId xmlns:a16="http://schemas.microsoft.com/office/drawing/2014/main" id="{5963ED43-7D35-4E49-8B5A-20618188F6F0}"/>
              </a:ext>
            </a:extLst>
          </p:cNvPr>
          <p:cNvPicPr/>
          <p:nvPr/>
        </p:nvPicPr>
        <p:blipFill rotWithShape="1">
          <a:blip r:embed="rId10" cstate="print">
            <a:extLst>
              <a:ext uri="{28A0092B-C50C-407E-A947-70E740481C1C}">
                <a14:useLocalDpi xmlns:a14="http://schemas.microsoft.com/office/drawing/2010/main" val="0"/>
              </a:ext>
            </a:extLst>
          </a:blip>
          <a:srcRect l="10581" t="10595" r="14150" b="10908"/>
          <a:stretch/>
        </p:blipFill>
        <p:spPr bwMode="auto">
          <a:xfrm>
            <a:off x="2703669" y="4352021"/>
            <a:ext cx="1819916" cy="1689100"/>
          </a:xfrm>
          <a:prstGeom prst="rect">
            <a:avLst/>
          </a:prstGeom>
          <a:noFill/>
          <a:ln w="12700">
            <a:solidFill>
              <a:schemeClr val="tx1"/>
            </a:solidFill>
          </a:ln>
          <a:extLst>
            <a:ext uri="{53640926-AAD7-44D8-BBD7-CCE9431645EC}">
              <a14:shadowObscured xmlns:a14="http://schemas.microsoft.com/office/drawing/2010/main"/>
            </a:ext>
          </a:extLst>
        </p:spPr>
      </p:pic>
      <p:pic>
        <p:nvPicPr>
          <p:cNvPr id="15" name="Imagen 14" descr="C:\Users\Andres\Downloads\WhatsApp Image 2019-01-05 at 15.02.30.jpeg">
            <a:extLst>
              <a:ext uri="{FF2B5EF4-FFF2-40B4-BE49-F238E27FC236}">
                <a16:creationId xmlns:a16="http://schemas.microsoft.com/office/drawing/2014/main" id="{6C1F4D0B-6E2F-4352-B717-D47939446730}"/>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93588" y="4553520"/>
            <a:ext cx="3160212" cy="1286101"/>
          </a:xfrm>
          <a:prstGeom prst="rect">
            <a:avLst/>
          </a:prstGeom>
          <a:noFill/>
          <a:ln w="12700">
            <a:solidFill>
              <a:schemeClr val="tx1"/>
            </a:solidFill>
          </a:ln>
        </p:spPr>
      </p:pic>
    </p:spTree>
    <p:extLst>
      <p:ext uri="{BB962C8B-B14F-4D97-AF65-F5344CB8AC3E}">
        <p14:creationId xmlns:p14="http://schemas.microsoft.com/office/powerpoint/2010/main" val="986999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A416CA-0184-47A8-B3F0-90DC8090D139}"/>
              </a:ext>
            </a:extLst>
          </p:cNvPr>
          <p:cNvSpPr>
            <a:spLocks noGrp="1"/>
          </p:cNvSpPr>
          <p:nvPr>
            <p:ph type="title"/>
          </p:nvPr>
        </p:nvSpPr>
        <p:spPr>
          <a:xfrm>
            <a:off x="1676400" y="197698"/>
            <a:ext cx="10515600" cy="1325563"/>
          </a:xfrm>
        </p:spPr>
        <p:txBody>
          <a:bodyPr/>
          <a:lstStyle/>
          <a:p>
            <a:r>
              <a:rPr lang="es-MX" b="1" dirty="0"/>
              <a:t>IMPLEMENTACIÓN – Componentes eléctricos y electrónicos</a:t>
            </a:r>
          </a:p>
        </p:txBody>
      </p:sp>
      <p:pic>
        <p:nvPicPr>
          <p:cNvPr id="4" name="Imagen 3" descr="https://scontent.fuio5-1.fna.fbcdn.net/v/t34.0-12/29855517_1655964467784675_1029651345_n.jpg?_nc_cat=0&amp;oh=955b20b0425eefdde918d0d28bcccf73&amp;oe=5AC2E2C7">
            <a:extLst>
              <a:ext uri="{FF2B5EF4-FFF2-40B4-BE49-F238E27FC236}">
                <a16:creationId xmlns:a16="http://schemas.microsoft.com/office/drawing/2014/main" id="{FAB8DB2B-0F87-4038-8BC9-C427E23636A6}"/>
              </a:ext>
            </a:extLst>
          </p:cNvPr>
          <p:cNvPicPr/>
          <p:nvPr/>
        </p:nvPicPr>
        <p:blipFill rotWithShape="1">
          <a:blip r:embed="rId2">
            <a:extLst>
              <a:ext uri="{28A0092B-C50C-407E-A947-70E740481C1C}">
                <a14:useLocalDpi xmlns:a14="http://schemas.microsoft.com/office/drawing/2010/main" val="0"/>
              </a:ext>
            </a:extLst>
          </a:blip>
          <a:srcRect t="16667" b="13750"/>
          <a:stretch/>
        </p:blipFill>
        <p:spPr bwMode="auto">
          <a:xfrm>
            <a:off x="991764" y="1767962"/>
            <a:ext cx="1558254" cy="2134337"/>
          </a:xfrm>
          <a:prstGeom prst="rect">
            <a:avLst/>
          </a:prstGeom>
          <a:noFill/>
          <a:ln w="19050">
            <a:solidFill>
              <a:schemeClr val="tx1"/>
            </a:solidFill>
          </a:ln>
          <a:extLst>
            <a:ext uri="{53640926-AAD7-44D8-BBD7-CCE9431645EC}">
              <a14:shadowObscured xmlns:a14="http://schemas.microsoft.com/office/drawing/2010/main"/>
            </a:ext>
          </a:extLst>
        </p:spPr>
      </p:pic>
      <p:pic>
        <p:nvPicPr>
          <p:cNvPr id="5" name="Imagen 4" descr="C:\Users\Andres\Downloads\WhatsApp Image 2019-01-16 at 22.24.52.jpeg">
            <a:extLst>
              <a:ext uri="{FF2B5EF4-FFF2-40B4-BE49-F238E27FC236}">
                <a16:creationId xmlns:a16="http://schemas.microsoft.com/office/drawing/2014/main" id="{80DFB382-3183-4AC9-9D48-EA2DAB34BEA6}"/>
              </a:ext>
            </a:extLst>
          </p:cNvPr>
          <p:cNvPicPr/>
          <p:nvPr/>
        </p:nvPicPr>
        <p:blipFill rotWithShape="1">
          <a:blip r:embed="rId3" cstate="print">
            <a:extLst>
              <a:ext uri="{28A0092B-C50C-407E-A947-70E740481C1C}">
                <a14:useLocalDpi xmlns:a14="http://schemas.microsoft.com/office/drawing/2010/main" val="0"/>
              </a:ext>
            </a:extLst>
          </a:blip>
          <a:srcRect b="35499"/>
          <a:stretch/>
        </p:blipFill>
        <p:spPr bwMode="auto">
          <a:xfrm>
            <a:off x="3121679" y="1763200"/>
            <a:ext cx="1558254" cy="2134337"/>
          </a:xfrm>
          <a:prstGeom prst="rect">
            <a:avLst/>
          </a:prstGeom>
          <a:noFill/>
          <a:ln w="19050">
            <a:solidFill>
              <a:schemeClr val="tx1"/>
            </a:solidFill>
          </a:ln>
          <a:extLst>
            <a:ext uri="{53640926-AAD7-44D8-BBD7-CCE9431645EC}">
              <a14:shadowObscured xmlns:a14="http://schemas.microsoft.com/office/drawing/2010/main"/>
            </a:ext>
          </a:extLst>
        </p:spPr>
      </p:pic>
      <p:pic>
        <p:nvPicPr>
          <p:cNvPr id="6" name="Imagen 5" descr="C:\Users\Andres\Downloads\WhatsApp Image 2019-01-16 at 22.24.49.jpeg">
            <a:extLst>
              <a:ext uri="{FF2B5EF4-FFF2-40B4-BE49-F238E27FC236}">
                <a16:creationId xmlns:a16="http://schemas.microsoft.com/office/drawing/2014/main" id="{32B1EC5F-3BE7-4C27-AD8D-E28000D4ACC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1596" y="1523261"/>
            <a:ext cx="2967376" cy="1559549"/>
          </a:xfrm>
          <a:prstGeom prst="rect">
            <a:avLst/>
          </a:prstGeom>
          <a:noFill/>
          <a:ln w="19050">
            <a:solidFill>
              <a:schemeClr val="tx1"/>
            </a:solidFill>
          </a:ln>
        </p:spPr>
      </p:pic>
      <p:pic>
        <p:nvPicPr>
          <p:cNvPr id="7" name="Imagen 6">
            <a:extLst>
              <a:ext uri="{FF2B5EF4-FFF2-40B4-BE49-F238E27FC236}">
                <a16:creationId xmlns:a16="http://schemas.microsoft.com/office/drawing/2014/main" id="{7454171E-FADC-4118-A920-8ED42189B6BC}"/>
              </a:ext>
            </a:extLst>
          </p:cNvPr>
          <p:cNvPicPr/>
          <p:nvPr/>
        </p:nvPicPr>
        <p:blipFill>
          <a:blip r:embed="rId5">
            <a:extLst>
              <a:ext uri="{28A0092B-C50C-407E-A947-70E740481C1C}">
                <a14:useLocalDpi xmlns:a14="http://schemas.microsoft.com/office/drawing/2010/main" val="0"/>
              </a:ext>
            </a:extLst>
          </a:blip>
          <a:stretch>
            <a:fillRect/>
          </a:stretch>
        </p:blipFill>
        <p:spPr>
          <a:xfrm>
            <a:off x="5422006" y="3284113"/>
            <a:ext cx="6426556" cy="3438659"/>
          </a:xfrm>
          <a:prstGeom prst="rect">
            <a:avLst/>
          </a:prstGeom>
        </p:spPr>
      </p:pic>
      <p:pic>
        <p:nvPicPr>
          <p:cNvPr id="8" name="Imagen 7">
            <a:extLst>
              <a:ext uri="{FF2B5EF4-FFF2-40B4-BE49-F238E27FC236}">
                <a16:creationId xmlns:a16="http://schemas.microsoft.com/office/drawing/2014/main" id="{87EC36E6-0C08-416B-A005-BACE8C33E750}"/>
              </a:ext>
            </a:extLst>
          </p:cNvPr>
          <p:cNvPicPr>
            <a:picLocks noChangeAspect="1"/>
          </p:cNvPicPr>
          <p:nvPr/>
        </p:nvPicPr>
        <p:blipFill>
          <a:blip r:embed="rId6"/>
          <a:stretch>
            <a:fillRect/>
          </a:stretch>
        </p:blipFill>
        <p:spPr>
          <a:xfrm>
            <a:off x="1082239" y="4320978"/>
            <a:ext cx="1377720" cy="2134337"/>
          </a:xfrm>
          <a:prstGeom prst="rect">
            <a:avLst/>
          </a:prstGeom>
          <a:ln w="19050">
            <a:solidFill>
              <a:schemeClr val="tx1"/>
            </a:solidFill>
          </a:ln>
        </p:spPr>
      </p:pic>
      <p:pic>
        <p:nvPicPr>
          <p:cNvPr id="9" name="Imagen 8">
            <a:extLst>
              <a:ext uri="{FF2B5EF4-FFF2-40B4-BE49-F238E27FC236}">
                <a16:creationId xmlns:a16="http://schemas.microsoft.com/office/drawing/2014/main" id="{D82F5D67-1AFF-4A9B-9906-B961D22319CE}"/>
              </a:ext>
            </a:extLst>
          </p:cNvPr>
          <p:cNvPicPr>
            <a:picLocks noChangeAspect="1"/>
          </p:cNvPicPr>
          <p:nvPr/>
        </p:nvPicPr>
        <p:blipFill>
          <a:blip r:embed="rId7"/>
          <a:stretch>
            <a:fillRect/>
          </a:stretch>
        </p:blipFill>
        <p:spPr>
          <a:xfrm>
            <a:off x="3031622" y="4320978"/>
            <a:ext cx="1570004" cy="2134337"/>
          </a:xfrm>
          <a:prstGeom prst="rect">
            <a:avLst/>
          </a:prstGeom>
          <a:ln w="19050">
            <a:solidFill>
              <a:schemeClr val="tx1"/>
            </a:solidFill>
          </a:ln>
        </p:spPr>
      </p:pic>
    </p:spTree>
    <p:extLst>
      <p:ext uri="{BB962C8B-B14F-4D97-AF65-F5344CB8AC3E}">
        <p14:creationId xmlns:p14="http://schemas.microsoft.com/office/powerpoint/2010/main" val="1652898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8091B0-BD88-44B8-8D00-E2EBE9C83B0B}"/>
              </a:ext>
            </a:extLst>
          </p:cNvPr>
          <p:cNvSpPr>
            <a:spLocks noGrp="1"/>
          </p:cNvSpPr>
          <p:nvPr>
            <p:ph type="title"/>
          </p:nvPr>
        </p:nvSpPr>
        <p:spPr>
          <a:xfrm>
            <a:off x="1297641" y="1046570"/>
            <a:ext cx="4202206" cy="2530348"/>
          </a:xfrm>
        </p:spPr>
        <p:txBody>
          <a:bodyPr>
            <a:normAutofit/>
          </a:bodyPr>
          <a:lstStyle/>
          <a:p>
            <a:r>
              <a:rPr lang="es-MX" sz="3600" b="1" dirty="0"/>
              <a:t>IMPLEMENTACIÓN – Programación proceso industrial demostrativo</a:t>
            </a:r>
          </a:p>
        </p:txBody>
      </p:sp>
      <p:pic>
        <p:nvPicPr>
          <p:cNvPr id="3" name="Imagen 2"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4940" y="0"/>
            <a:ext cx="4890247" cy="6702369"/>
          </a:xfrm>
          <a:prstGeom prst="rect">
            <a:avLst/>
          </a:prstGeom>
        </p:spPr>
      </p:pic>
    </p:spTree>
    <p:extLst>
      <p:ext uri="{BB962C8B-B14F-4D97-AF65-F5344CB8AC3E}">
        <p14:creationId xmlns:p14="http://schemas.microsoft.com/office/powerpoint/2010/main" val="937350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763812-BD2D-4A07-8DC8-153F37B741C0}"/>
              </a:ext>
            </a:extLst>
          </p:cNvPr>
          <p:cNvSpPr>
            <a:spLocks noGrp="1"/>
          </p:cNvSpPr>
          <p:nvPr>
            <p:ph type="title"/>
          </p:nvPr>
        </p:nvSpPr>
        <p:spPr/>
        <p:txBody>
          <a:bodyPr/>
          <a:lstStyle/>
          <a:p>
            <a:r>
              <a:rPr lang="es-MX" b="1" dirty="0"/>
              <a:t>IMPLEMENTACIÓN</a:t>
            </a:r>
          </a:p>
        </p:txBody>
      </p:sp>
      <p:pic>
        <p:nvPicPr>
          <p:cNvPr id="4" name="Imagen 3">
            <a:extLst>
              <a:ext uri="{FF2B5EF4-FFF2-40B4-BE49-F238E27FC236}">
                <a16:creationId xmlns:a16="http://schemas.microsoft.com/office/drawing/2014/main" id="{B6C16F5E-54BA-4D4A-9183-B4A7A60867B0}"/>
              </a:ext>
            </a:extLst>
          </p:cNvPr>
          <p:cNvPicPr>
            <a:picLocks noChangeAspect="1"/>
          </p:cNvPicPr>
          <p:nvPr/>
        </p:nvPicPr>
        <p:blipFill>
          <a:blip r:embed="rId2"/>
          <a:stretch>
            <a:fillRect/>
          </a:stretch>
        </p:blipFill>
        <p:spPr>
          <a:xfrm>
            <a:off x="1176539" y="2796034"/>
            <a:ext cx="5217654" cy="2464560"/>
          </a:xfrm>
          <a:prstGeom prst="rect">
            <a:avLst/>
          </a:prstGeom>
          <a:ln w="12700">
            <a:solidFill>
              <a:schemeClr val="tx1"/>
            </a:solidFill>
          </a:ln>
        </p:spPr>
      </p:pic>
      <p:pic>
        <p:nvPicPr>
          <p:cNvPr id="5" name="Imagen 4">
            <a:extLst>
              <a:ext uri="{FF2B5EF4-FFF2-40B4-BE49-F238E27FC236}">
                <a16:creationId xmlns:a16="http://schemas.microsoft.com/office/drawing/2014/main" id="{BA331DB8-3442-4866-9AE5-3D05B3AA6118}"/>
              </a:ext>
            </a:extLst>
          </p:cNvPr>
          <p:cNvPicPr>
            <a:picLocks noChangeAspect="1"/>
          </p:cNvPicPr>
          <p:nvPr/>
        </p:nvPicPr>
        <p:blipFill>
          <a:blip r:embed="rId3"/>
          <a:stretch>
            <a:fillRect/>
          </a:stretch>
        </p:blipFill>
        <p:spPr>
          <a:xfrm>
            <a:off x="7279724" y="1741352"/>
            <a:ext cx="3452018" cy="4573923"/>
          </a:xfrm>
          <a:prstGeom prst="rect">
            <a:avLst/>
          </a:prstGeom>
          <a:ln w="12700">
            <a:solidFill>
              <a:schemeClr val="tx1"/>
            </a:solidFill>
          </a:ln>
        </p:spPr>
      </p:pic>
    </p:spTree>
    <p:extLst>
      <p:ext uri="{BB962C8B-B14F-4D97-AF65-F5344CB8AC3E}">
        <p14:creationId xmlns:p14="http://schemas.microsoft.com/office/powerpoint/2010/main" val="2762912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40166"/>
            <a:ext cx="10515600" cy="1325563"/>
          </a:xfrm>
        </p:spPr>
        <p:txBody>
          <a:bodyPr/>
          <a:lstStyle/>
          <a:p>
            <a:r>
              <a:rPr lang="es-EC" b="1" dirty="0"/>
              <a:t>ANTECEDENTES</a:t>
            </a:r>
          </a:p>
        </p:txBody>
      </p:sp>
      <p:sp>
        <p:nvSpPr>
          <p:cNvPr id="3" name="Marcador de contenido 2"/>
          <p:cNvSpPr>
            <a:spLocks noGrp="1"/>
          </p:cNvSpPr>
          <p:nvPr>
            <p:ph idx="1"/>
          </p:nvPr>
        </p:nvSpPr>
        <p:spPr>
          <a:xfrm>
            <a:off x="838200" y="1465729"/>
            <a:ext cx="10515600" cy="4711234"/>
          </a:xfrm>
        </p:spPr>
        <p:txBody>
          <a:bodyPr>
            <a:normAutofit/>
          </a:bodyPr>
          <a:lstStyle/>
          <a:p>
            <a:pPr algn="just"/>
            <a:r>
              <a:rPr lang="es-MX" dirty="0"/>
              <a:t>El Departamento de Eléctrica, Electrónica y Telecomunicaciones posee varios laboratorios para el desarrollo y prácticas de las enseñanzas impartidas a los estudiantes. Uno de ellos, es el Laboratorio de Control Industrial, inicialmente en este se realizaban trabajos de final de unidad y un trabajo conjunto perteneciente al último parcial; Este último es un conjunto de aplicativos de cuatro diferentes asignaturas, por lo que se requiere que haya una integración de estas y se dé uso a elementos propios del laboratorio que se encontraban en desuso.</a:t>
            </a:r>
            <a:endParaRPr lang="es-EC" dirty="0"/>
          </a:p>
          <a:p>
            <a:pPr algn="just"/>
            <a:r>
              <a:rPr lang="es-MX" dirty="0"/>
              <a:t>El laboratorio contaba con una banda transportadora unidireccional, la cual estaba provista de solamente tres estaciones de trabajo. La banda junto con las estaciones trabajaba con un motor trifásico y un compresor como fuentes, a más de un tablero de control el cual no se encontraba apto para su uso. La máquina como tal, no se encontraba en funcionamiento, por lo que se requería ponerla operativa y funcional para que en ella se pudiera realizar el trabajo conjunto que permita la integración de diferentes asignaturas.</a:t>
            </a:r>
            <a:endParaRPr lang="es-EC" dirty="0"/>
          </a:p>
        </p:txBody>
      </p:sp>
    </p:spTree>
    <p:extLst>
      <p:ext uri="{BB962C8B-B14F-4D97-AF65-F5344CB8AC3E}">
        <p14:creationId xmlns:p14="http://schemas.microsoft.com/office/powerpoint/2010/main" val="3015930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4130107491"/>
              </p:ext>
            </p:extLst>
          </p:nvPr>
        </p:nvGraphicFramePr>
        <p:xfrm>
          <a:off x="1008304" y="1282702"/>
          <a:ext cx="4105328" cy="4013197"/>
        </p:xfrm>
        <a:graphic>
          <a:graphicData uri="http://schemas.openxmlformats.org/drawingml/2006/table">
            <a:tbl>
              <a:tblPr>
                <a:tableStyleId>{775DCB02-9BB8-47FD-8907-85C794F793BA}</a:tableStyleId>
              </a:tblPr>
              <a:tblGrid>
                <a:gridCol w="1100871">
                  <a:extLst>
                    <a:ext uri="{9D8B030D-6E8A-4147-A177-3AD203B41FA5}">
                      <a16:colId xmlns:a16="http://schemas.microsoft.com/office/drawing/2014/main" val="20000"/>
                    </a:ext>
                  </a:extLst>
                </a:gridCol>
                <a:gridCol w="1525163">
                  <a:extLst>
                    <a:ext uri="{9D8B030D-6E8A-4147-A177-3AD203B41FA5}">
                      <a16:colId xmlns:a16="http://schemas.microsoft.com/office/drawing/2014/main" val="20001"/>
                    </a:ext>
                  </a:extLst>
                </a:gridCol>
                <a:gridCol w="1479294">
                  <a:extLst>
                    <a:ext uri="{9D8B030D-6E8A-4147-A177-3AD203B41FA5}">
                      <a16:colId xmlns:a16="http://schemas.microsoft.com/office/drawing/2014/main" val="20002"/>
                    </a:ext>
                  </a:extLst>
                </a:gridCol>
              </a:tblGrid>
              <a:tr h="192712">
                <a:tc>
                  <a:txBody>
                    <a:bodyPr/>
                    <a:lstStyle/>
                    <a:p>
                      <a:pPr algn="l" fontAlgn="b"/>
                      <a:endParaRPr lang="es-EC" sz="1100" b="1" i="0" u="none" strike="noStrike" dirty="0">
                        <a:solidFill>
                          <a:srgbClr val="000000"/>
                        </a:solidFill>
                        <a:effectLst/>
                        <a:latin typeface="Calibri" panose="020F0502020204030204" pitchFamily="34" charset="0"/>
                      </a:endParaRPr>
                    </a:p>
                  </a:txBody>
                  <a:tcPr marL="9446" marR="9446" marT="9446" marB="0" anchor="b"/>
                </a:tc>
                <a:tc gridSpan="2">
                  <a:txBody>
                    <a:bodyPr/>
                    <a:lstStyle/>
                    <a:p>
                      <a:pPr algn="ctr" fontAlgn="b"/>
                      <a:r>
                        <a:rPr lang="es-EC" sz="1100" b="1" i="0" u="none" strike="noStrike">
                          <a:effectLst/>
                        </a:rPr>
                        <a:t>FUNCIONAMIENTO ÓPTIMO</a:t>
                      </a:r>
                      <a:endParaRPr lang="es-EC" sz="1100" b="1" i="0" u="none" strike="noStrike">
                        <a:solidFill>
                          <a:srgbClr val="000000"/>
                        </a:solidFill>
                        <a:effectLst/>
                        <a:latin typeface="Calibri" panose="020F0502020204030204" pitchFamily="34" charset="0"/>
                      </a:endParaRPr>
                    </a:p>
                  </a:txBody>
                  <a:tcPr marL="9446" marR="9446" marT="9446" marB="0" anchor="b"/>
                </a:tc>
                <a:tc hMerge="1">
                  <a:txBody>
                    <a:bodyPr/>
                    <a:lstStyle/>
                    <a:p>
                      <a:endParaRPr lang="es-EC"/>
                    </a:p>
                  </a:txBody>
                  <a:tcPr/>
                </a:tc>
                <a:extLst>
                  <a:ext uri="{0D108BD9-81ED-4DB2-BD59-A6C34878D82A}">
                    <a16:rowId xmlns:a16="http://schemas.microsoft.com/office/drawing/2014/main" val="10000"/>
                  </a:ext>
                </a:extLst>
              </a:tr>
              <a:tr h="351661">
                <a:tc>
                  <a:txBody>
                    <a:bodyPr/>
                    <a:lstStyle/>
                    <a:p>
                      <a:pPr algn="ctr" fontAlgn="b"/>
                      <a:r>
                        <a:rPr lang="es-EC" sz="1100" b="1" i="0" u="none" strike="noStrike" dirty="0">
                          <a:effectLst/>
                        </a:rPr>
                        <a:t>ELEMENTOS</a:t>
                      </a:r>
                      <a:endParaRPr lang="es-EC" sz="1100" b="1" i="0" u="none" strike="noStrike" dirty="0">
                        <a:solidFill>
                          <a:srgbClr val="000000"/>
                        </a:solidFill>
                        <a:effectLst/>
                        <a:latin typeface="Calibri" panose="020F0502020204030204" pitchFamily="34" charset="0"/>
                      </a:endParaRPr>
                    </a:p>
                  </a:txBody>
                  <a:tcPr marL="9446" marR="9446" marT="9446" marB="0" anchor="b"/>
                </a:tc>
                <a:tc>
                  <a:txBody>
                    <a:bodyPr/>
                    <a:lstStyle/>
                    <a:p>
                      <a:pPr algn="ctr" fontAlgn="ctr"/>
                      <a:r>
                        <a:rPr lang="es-EC" sz="1100" b="1" i="0" u="none" strike="noStrike">
                          <a:effectLst/>
                        </a:rPr>
                        <a:t>MARCHA DIRECTA</a:t>
                      </a:r>
                      <a:endParaRPr lang="es-EC" sz="1100" b="1" i="0" u="none" strike="noStrike">
                        <a:solidFill>
                          <a:srgbClr val="000000"/>
                        </a:solidFill>
                        <a:effectLst/>
                        <a:latin typeface="Calibri" panose="020F0502020204030204" pitchFamily="34" charset="0"/>
                      </a:endParaRPr>
                    </a:p>
                  </a:txBody>
                  <a:tcPr marL="9446" marR="9446" marT="9446" marB="0" anchor="ctr"/>
                </a:tc>
                <a:tc>
                  <a:txBody>
                    <a:bodyPr/>
                    <a:lstStyle/>
                    <a:p>
                      <a:pPr algn="ctr" fontAlgn="b"/>
                      <a:r>
                        <a:rPr lang="es-EC" sz="1100" b="1" i="0" u="none" strike="noStrike" dirty="0">
                          <a:effectLst/>
                        </a:rPr>
                        <a:t>MARCHA REVERSA</a:t>
                      </a:r>
                      <a:endParaRPr lang="es-EC" sz="1100" b="1" i="0" u="none" strike="noStrike" dirty="0">
                        <a:solidFill>
                          <a:srgbClr val="000000"/>
                        </a:solidFill>
                        <a:effectLst/>
                        <a:latin typeface="Calibri" panose="020F0502020204030204" pitchFamily="34" charset="0"/>
                      </a:endParaRPr>
                    </a:p>
                  </a:txBody>
                  <a:tcPr marL="9446" marR="9446" marT="9446" marB="0" anchor="ctr"/>
                </a:tc>
                <a:extLst>
                  <a:ext uri="{0D108BD9-81ED-4DB2-BD59-A6C34878D82A}">
                    <a16:rowId xmlns:a16="http://schemas.microsoft.com/office/drawing/2014/main" val="10001"/>
                  </a:ext>
                </a:extLst>
              </a:tr>
              <a:tr h="192712">
                <a:tc>
                  <a:txBody>
                    <a:bodyPr/>
                    <a:lstStyle/>
                    <a:p>
                      <a:pPr algn="ctr" fontAlgn="b"/>
                      <a:r>
                        <a:rPr lang="es-EC" sz="1100" b="1" u="none" strike="noStrike" dirty="0">
                          <a:effectLst/>
                        </a:rPr>
                        <a:t>MOTOR</a:t>
                      </a:r>
                      <a:endParaRPr lang="es-EC" sz="1100" b="1" i="0" u="none" strike="noStrike" dirty="0">
                        <a:solidFill>
                          <a:srgbClr val="000000"/>
                        </a:solidFill>
                        <a:effectLst/>
                        <a:latin typeface="Calibri" panose="020F0502020204030204" pitchFamily="34" charset="0"/>
                      </a:endParaRPr>
                    </a:p>
                  </a:txBody>
                  <a:tcPr marL="9446" marR="9446" marT="9446" marB="0" anchor="b"/>
                </a:tc>
                <a:tc>
                  <a:txBody>
                    <a:bodyPr/>
                    <a:lstStyle/>
                    <a:p>
                      <a:pPr algn="ctr" fontAlgn="b"/>
                      <a:r>
                        <a:rPr lang="es-EC" sz="1100" u="none" strike="noStrike">
                          <a:effectLst/>
                        </a:rPr>
                        <a:t>X</a:t>
                      </a:r>
                      <a:endParaRPr lang="es-EC" sz="1100" b="0" i="0" u="none" strike="noStrike">
                        <a:solidFill>
                          <a:srgbClr val="000000"/>
                        </a:solidFill>
                        <a:effectLst/>
                        <a:latin typeface="Calibri" panose="020F0502020204030204" pitchFamily="34" charset="0"/>
                      </a:endParaRPr>
                    </a:p>
                  </a:txBody>
                  <a:tcPr marL="9446" marR="9446" marT="9446" marB="0" anchor="b"/>
                </a:tc>
                <a:tc>
                  <a:txBody>
                    <a:bodyPr/>
                    <a:lstStyle/>
                    <a:p>
                      <a:pPr algn="ctr" fontAlgn="b"/>
                      <a:r>
                        <a:rPr lang="es-EC" sz="1100" u="none" strike="noStrike">
                          <a:effectLst/>
                        </a:rPr>
                        <a:t>X</a:t>
                      </a:r>
                      <a:endParaRPr lang="es-EC" sz="1100" b="0" i="0" u="none" strike="noStrike">
                        <a:solidFill>
                          <a:srgbClr val="000000"/>
                        </a:solidFill>
                        <a:effectLst/>
                        <a:latin typeface="Calibri" panose="020F0502020204030204" pitchFamily="34" charset="0"/>
                      </a:endParaRPr>
                    </a:p>
                  </a:txBody>
                  <a:tcPr marL="9446" marR="9446" marT="9446" marB="0" anchor="b"/>
                </a:tc>
                <a:extLst>
                  <a:ext uri="{0D108BD9-81ED-4DB2-BD59-A6C34878D82A}">
                    <a16:rowId xmlns:a16="http://schemas.microsoft.com/office/drawing/2014/main" val="10002"/>
                  </a:ext>
                </a:extLst>
              </a:tr>
              <a:tr h="192712">
                <a:tc>
                  <a:txBody>
                    <a:bodyPr/>
                    <a:lstStyle/>
                    <a:p>
                      <a:pPr algn="ctr" fontAlgn="b"/>
                      <a:r>
                        <a:rPr lang="es-EC" sz="1100" b="1" u="none" strike="noStrike" dirty="0">
                          <a:effectLst/>
                        </a:rPr>
                        <a:t>CADENA</a:t>
                      </a:r>
                      <a:endParaRPr lang="es-EC" sz="1100" b="1" i="0" u="none" strike="noStrike" dirty="0">
                        <a:solidFill>
                          <a:srgbClr val="000000"/>
                        </a:solidFill>
                        <a:effectLst/>
                        <a:latin typeface="Calibri" panose="020F0502020204030204" pitchFamily="34" charset="0"/>
                      </a:endParaRPr>
                    </a:p>
                  </a:txBody>
                  <a:tcPr marL="9446" marR="9446" marT="9446" marB="0" anchor="b"/>
                </a:tc>
                <a:tc>
                  <a:txBody>
                    <a:bodyPr/>
                    <a:lstStyle/>
                    <a:p>
                      <a:pPr algn="ctr" fontAlgn="b"/>
                      <a:r>
                        <a:rPr lang="es-EC" sz="1100" u="none" strike="noStrike">
                          <a:effectLst/>
                        </a:rPr>
                        <a:t>X</a:t>
                      </a:r>
                      <a:endParaRPr lang="es-EC" sz="1100" b="0" i="0" u="none" strike="noStrike">
                        <a:solidFill>
                          <a:srgbClr val="000000"/>
                        </a:solidFill>
                        <a:effectLst/>
                        <a:latin typeface="Calibri" panose="020F0502020204030204" pitchFamily="34" charset="0"/>
                      </a:endParaRPr>
                    </a:p>
                  </a:txBody>
                  <a:tcPr marL="9446" marR="9446" marT="9446" marB="0" anchor="b"/>
                </a:tc>
                <a:tc>
                  <a:txBody>
                    <a:bodyPr/>
                    <a:lstStyle/>
                    <a:p>
                      <a:pPr algn="ctr" fontAlgn="b"/>
                      <a:r>
                        <a:rPr lang="es-EC" sz="1100" u="none" strike="noStrike">
                          <a:effectLst/>
                        </a:rPr>
                        <a:t>X</a:t>
                      </a:r>
                      <a:endParaRPr lang="es-EC" sz="1100" b="0" i="0" u="none" strike="noStrike">
                        <a:solidFill>
                          <a:srgbClr val="000000"/>
                        </a:solidFill>
                        <a:effectLst/>
                        <a:latin typeface="Calibri" panose="020F0502020204030204" pitchFamily="34" charset="0"/>
                      </a:endParaRPr>
                    </a:p>
                  </a:txBody>
                  <a:tcPr marL="9446" marR="9446" marT="9446" marB="0" anchor="b"/>
                </a:tc>
                <a:extLst>
                  <a:ext uri="{0D108BD9-81ED-4DB2-BD59-A6C34878D82A}">
                    <a16:rowId xmlns:a16="http://schemas.microsoft.com/office/drawing/2014/main" val="10003"/>
                  </a:ext>
                </a:extLst>
              </a:tr>
              <a:tr h="385425">
                <a:tc>
                  <a:txBody>
                    <a:bodyPr/>
                    <a:lstStyle/>
                    <a:p>
                      <a:pPr algn="ctr" fontAlgn="b"/>
                      <a:r>
                        <a:rPr lang="es-EC" sz="1100" b="1" u="none" strike="noStrike" dirty="0">
                          <a:effectLst/>
                        </a:rPr>
                        <a:t>CATALINA MOTRIZ</a:t>
                      </a:r>
                      <a:endParaRPr lang="es-EC" sz="1100" b="1" i="0" u="none" strike="noStrike" dirty="0">
                        <a:solidFill>
                          <a:srgbClr val="000000"/>
                        </a:solidFill>
                        <a:effectLst/>
                        <a:latin typeface="Calibri" panose="020F0502020204030204" pitchFamily="34" charset="0"/>
                      </a:endParaRPr>
                    </a:p>
                  </a:txBody>
                  <a:tcPr marL="9446" marR="9446" marT="9446" marB="0" anchor="b"/>
                </a:tc>
                <a:tc>
                  <a:txBody>
                    <a:bodyPr/>
                    <a:lstStyle/>
                    <a:p>
                      <a:pPr algn="ctr" fontAlgn="b"/>
                      <a:r>
                        <a:rPr lang="es-EC" sz="1100" u="none" strike="noStrike">
                          <a:effectLst/>
                        </a:rPr>
                        <a:t>X</a:t>
                      </a:r>
                      <a:endParaRPr lang="es-EC" sz="1100" b="0" i="0" u="none" strike="noStrike">
                        <a:solidFill>
                          <a:srgbClr val="000000"/>
                        </a:solidFill>
                        <a:effectLst/>
                        <a:latin typeface="Calibri" panose="020F0502020204030204" pitchFamily="34" charset="0"/>
                      </a:endParaRPr>
                    </a:p>
                  </a:txBody>
                  <a:tcPr marL="9446" marR="9446" marT="9446" marB="0" anchor="b"/>
                </a:tc>
                <a:tc>
                  <a:txBody>
                    <a:bodyPr/>
                    <a:lstStyle/>
                    <a:p>
                      <a:pPr algn="ctr" fontAlgn="b"/>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9446" marR="9446" marT="9446" marB="0" anchor="b"/>
                </a:tc>
                <a:extLst>
                  <a:ext uri="{0D108BD9-81ED-4DB2-BD59-A6C34878D82A}">
                    <a16:rowId xmlns:a16="http://schemas.microsoft.com/office/drawing/2014/main" val="10004"/>
                  </a:ext>
                </a:extLst>
              </a:tr>
              <a:tr h="578138">
                <a:tc>
                  <a:txBody>
                    <a:bodyPr/>
                    <a:lstStyle/>
                    <a:p>
                      <a:pPr algn="ctr" fontAlgn="b"/>
                      <a:r>
                        <a:rPr lang="es-EC" sz="1100" b="1" u="none" strike="noStrike" dirty="0">
                          <a:effectLst/>
                        </a:rPr>
                        <a:t>CATALINA TRANSMISIÓN</a:t>
                      </a:r>
                      <a:endParaRPr lang="es-EC" sz="1100" b="1" i="0" u="none" strike="noStrike" dirty="0">
                        <a:solidFill>
                          <a:srgbClr val="000000"/>
                        </a:solidFill>
                        <a:effectLst/>
                        <a:latin typeface="Calibri" panose="020F0502020204030204" pitchFamily="34" charset="0"/>
                      </a:endParaRPr>
                    </a:p>
                  </a:txBody>
                  <a:tcPr marL="9446" marR="9446" marT="9446" marB="0" anchor="b"/>
                </a:tc>
                <a:tc>
                  <a:txBody>
                    <a:bodyPr/>
                    <a:lstStyle/>
                    <a:p>
                      <a:pPr algn="ctr" fontAlgn="b"/>
                      <a:r>
                        <a:rPr lang="es-EC" sz="1100" u="none" strike="noStrike" dirty="0">
                          <a:effectLst/>
                        </a:rPr>
                        <a:t>X</a:t>
                      </a:r>
                      <a:endParaRPr lang="es-EC" sz="1100" b="0" i="0" u="none" strike="noStrike" dirty="0">
                        <a:solidFill>
                          <a:srgbClr val="000000"/>
                        </a:solidFill>
                        <a:effectLst/>
                        <a:latin typeface="Calibri" panose="020F0502020204030204" pitchFamily="34" charset="0"/>
                      </a:endParaRPr>
                    </a:p>
                  </a:txBody>
                  <a:tcPr marL="9446" marR="9446" marT="9446" marB="0" anchor="b"/>
                </a:tc>
                <a:tc>
                  <a:txBody>
                    <a:bodyPr/>
                    <a:lstStyle/>
                    <a:p>
                      <a:pPr algn="ctr" fontAlgn="b"/>
                      <a:r>
                        <a:rPr lang="es-EC" sz="1100" u="none" strike="noStrike">
                          <a:effectLst/>
                        </a:rPr>
                        <a:t>X</a:t>
                      </a:r>
                      <a:endParaRPr lang="es-EC" sz="1100" b="0" i="0" u="none" strike="noStrike">
                        <a:solidFill>
                          <a:srgbClr val="000000"/>
                        </a:solidFill>
                        <a:effectLst/>
                        <a:latin typeface="Calibri" panose="020F0502020204030204" pitchFamily="34" charset="0"/>
                      </a:endParaRPr>
                    </a:p>
                  </a:txBody>
                  <a:tcPr marL="9446" marR="9446" marT="9446" marB="0" anchor="b"/>
                </a:tc>
                <a:extLst>
                  <a:ext uri="{0D108BD9-81ED-4DB2-BD59-A6C34878D82A}">
                    <a16:rowId xmlns:a16="http://schemas.microsoft.com/office/drawing/2014/main" val="10005"/>
                  </a:ext>
                </a:extLst>
              </a:tr>
              <a:tr h="192712">
                <a:tc>
                  <a:txBody>
                    <a:bodyPr/>
                    <a:lstStyle/>
                    <a:p>
                      <a:pPr algn="ctr" fontAlgn="b"/>
                      <a:r>
                        <a:rPr lang="es-EC" sz="1100" b="1" u="none" strike="noStrike" dirty="0">
                          <a:effectLst/>
                        </a:rPr>
                        <a:t>EJE 1</a:t>
                      </a:r>
                      <a:endParaRPr lang="es-EC" sz="1100" b="1" i="0" u="none" strike="noStrike" dirty="0">
                        <a:solidFill>
                          <a:srgbClr val="000000"/>
                        </a:solidFill>
                        <a:effectLst/>
                        <a:latin typeface="Calibri" panose="020F0502020204030204" pitchFamily="34" charset="0"/>
                      </a:endParaRPr>
                    </a:p>
                  </a:txBody>
                  <a:tcPr marL="9446" marR="9446" marT="9446" marB="0" anchor="b"/>
                </a:tc>
                <a:tc>
                  <a:txBody>
                    <a:bodyPr/>
                    <a:lstStyle/>
                    <a:p>
                      <a:pPr algn="ctr" fontAlgn="b"/>
                      <a:r>
                        <a:rPr lang="es-EC" sz="1100" u="none" strike="noStrike">
                          <a:effectLst/>
                        </a:rPr>
                        <a:t>X</a:t>
                      </a:r>
                      <a:endParaRPr lang="es-EC" sz="1100" b="0" i="0" u="none" strike="noStrike">
                        <a:solidFill>
                          <a:srgbClr val="000000"/>
                        </a:solidFill>
                        <a:effectLst/>
                        <a:latin typeface="Calibri" panose="020F0502020204030204" pitchFamily="34" charset="0"/>
                      </a:endParaRPr>
                    </a:p>
                  </a:txBody>
                  <a:tcPr marL="9446" marR="9446" marT="9446" marB="0" anchor="b"/>
                </a:tc>
                <a:tc>
                  <a:txBody>
                    <a:bodyPr/>
                    <a:lstStyle/>
                    <a:p>
                      <a:pPr algn="ctr" fontAlgn="b"/>
                      <a:r>
                        <a:rPr lang="es-EC" sz="1100" u="none" strike="noStrike">
                          <a:effectLst/>
                        </a:rPr>
                        <a:t>X</a:t>
                      </a:r>
                      <a:endParaRPr lang="es-EC" sz="1100" b="0" i="0" u="none" strike="noStrike">
                        <a:solidFill>
                          <a:srgbClr val="000000"/>
                        </a:solidFill>
                        <a:effectLst/>
                        <a:latin typeface="Calibri" panose="020F0502020204030204" pitchFamily="34" charset="0"/>
                      </a:endParaRPr>
                    </a:p>
                  </a:txBody>
                  <a:tcPr marL="9446" marR="9446" marT="9446" marB="0" anchor="b"/>
                </a:tc>
                <a:extLst>
                  <a:ext uri="{0D108BD9-81ED-4DB2-BD59-A6C34878D82A}">
                    <a16:rowId xmlns:a16="http://schemas.microsoft.com/office/drawing/2014/main" val="10006"/>
                  </a:ext>
                </a:extLst>
              </a:tr>
              <a:tr h="192712">
                <a:tc>
                  <a:txBody>
                    <a:bodyPr/>
                    <a:lstStyle/>
                    <a:p>
                      <a:pPr algn="ctr" fontAlgn="b"/>
                      <a:r>
                        <a:rPr lang="es-EC" sz="1100" b="1" u="none" strike="noStrike" dirty="0">
                          <a:effectLst/>
                        </a:rPr>
                        <a:t>EJE  2</a:t>
                      </a:r>
                      <a:endParaRPr lang="es-EC" sz="1100" b="1" i="0" u="none" strike="noStrike" dirty="0">
                        <a:solidFill>
                          <a:srgbClr val="000000"/>
                        </a:solidFill>
                        <a:effectLst/>
                        <a:latin typeface="Calibri" panose="020F0502020204030204" pitchFamily="34" charset="0"/>
                      </a:endParaRPr>
                    </a:p>
                  </a:txBody>
                  <a:tcPr marL="9446" marR="9446" marT="9446" marB="0" anchor="b"/>
                </a:tc>
                <a:tc>
                  <a:txBody>
                    <a:bodyPr/>
                    <a:lstStyle/>
                    <a:p>
                      <a:pPr algn="ctr" fontAlgn="b"/>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9446" marR="9446" marT="9446" marB="0" anchor="b"/>
                </a:tc>
                <a:tc>
                  <a:txBody>
                    <a:bodyPr/>
                    <a:lstStyle/>
                    <a:p>
                      <a:pPr algn="ctr" fontAlgn="b"/>
                      <a:r>
                        <a:rPr lang="es-EC" sz="1100" u="none" strike="noStrike">
                          <a:effectLst/>
                        </a:rPr>
                        <a:t>X</a:t>
                      </a:r>
                      <a:endParaRPr lang="es-EC" sz="1100" b="0" i="0" u="none" strike="noStrike">
                        <a:solidFill>
                          <a:srgbClr val="000000"/>
                        </a:solidFill>
                        <a:effectLst/>
                        <a:latin typeface="Calibri" panose="020F0502020204030204" pitchFamily="34" charset="0"/>
                      </a:endParaRPr>
                    </a:p>
                  </a:txBody>
                  <a:tcPr marL="9446" marR="9446" marT="9446" marB="0" anchor="b"/>
                </a:tc>
                <a:extLst>
                  <a:ext uri="{0D108BD9-81ED-4DB2-BD59-A6C34878D82A}">
                    <a16:rowId xmlns:a16="http://schemas.microsoft.com/office/drawing/2014/main" val="10007"/>
                  </a:ext>
                </a:extLst>
              </a:tr>
              <a:tr h="385425">
                <a:tc>
                  <a:txBody>
                    <a:bodyPr/>
                    <a:lstStyle/>
                    <a:p>
                      <a:pPr algn="ctr" fontAlgn="b"/>
                      <a:r>
                        <a:rPr lang="es-EC" sz="1100" b="1" u="none" strike="noStrike" dirty="0">
                          <a:effectLst/>
                        </a:rPr>
                        <a:t>ENGRANE ORIGINAL</a:t>
                      </a:r>
                      <a:endParaRPr lang="es-EC" sz="1100" b="1" i="0" u="none" strike="noStrike" dirty="0">
                        <a:solidFill>
                          <a:srgbClr val="000000"/>
                        </a:solidFill>
                        <a:effectLst/>
                        <a:latin typeface="Calibri" panose="020F0502020204030204" pitchFamily="34" charset="0"/>
                      </a:endParaRPr>
                    </a:p>
                  </a:txBody>
                  <a:tcPr marL="9446" marR="9446" marT="9446" marB="0" anchor="b"/>
                </a:tc>
                <a:tc>
                  <a:txBody>
                    <a:bodyPr/>
                    <a:lstStyle/>
                    <a:p>
                      <a:pPr algn="ctr" fontAlgn="b"/>
                      <a:r>
                        <a:rPr lang="es-EC" sz="1100" u="none" strike="noStrike">
                          <a:effectLst/>
                        </a:rPr>
                        <a:t>X</a:t>
                      </a:r>
                      <a:endParaRPr lang="es-EC" sz="1100" b="0" i="0" u="none" strike="noStrike">
                        <a:solidFill>
                          <a:srgbClr val="000000"/>
                        </a:solidFill>
                        <a:effectLst/>
                        <a:latin typeface="Calibri" panose="020F0502020204030204" pitchFamily="34" charset="0"/>
                      </a:endParaRPr>
                    </a:p>
                  </a:txBody>
                  <a:tcPr marL="9446" marR="9446" marT="9446" marB="0" anchor="b"/>
                </a:tc>
                <a:tc>
                  <a:txBody>
                    <a:bodyPr/>
                    <a:lstStyle/>
                    <a:p>
                      <a:pPr algn="ctr" fontAlgn="b"/>
                      <a:r>
                        <a:rPr lang="es-EC" sz="1100" u="none" strike="noStrike">
                          <a:effectLst/>
                        </a:rPr>
                        <a:t>X</a:t>
                      </a:r>
                      <a:endParaRPr lang="es-EC" sz="1100" b="0" i="0" u="none" strike="noStrike">
                        <a:solidFill>
                          <a:srgbClr val="000000"/>
                        </a:solidFill>
                        <a:effectLst/>
                        <a:latin typeface="Calibri" panose="020F0502020204030204" pitchFamily="34" charset="0"/>
                      </a:endParaRPr>
                    </a:p>
                  </a:txBody>
                  <a:tcPr marL="9446" marR="9446" marT="9446" marB="0" anchor="b"/>
                </a:tc>
                <a:extLst>
                  <a:ext uri="{0D108BD9-81ED-4DB2-BD59-A6C34878D82A}">
                    <a16:rowId xmlns:a16="http://schemas.microsoft.com/office/drawing/2014/main" val="10008"/>
                  </a:ext>
                </a:extLst>
              </a:tr>
              <a:tr h="385425">
                <a:tc>
                  <a:txBody>
                    <a:bodyPr/>
                    <a:lstStyle/>
                    <a:p>
                      <a:pPr algn="ctr" fontAlgn="b"/>
                      <a:r>
                        <a:rPr lang="es-EC" sz="1100" b="1" u="none" strike="noStrike" dirty="0">
                          <a:effectLst/>
                        </a:rPr>
                        <a:t>ENGRANE IMPRESO</a:t>
                      </a:r>
                      <a:endParaRPr lang="es-EC" sz="1100" b="1" i="0" u="none" strike="noStrike" dirty="0">
                        <a:solidFill>
                          <a:srgbClr val="000000"/>
                        </a:solidFill>
                        <a:effectLst/>
                        <a:latin typeface="Calibri" panose="020F0502020204030204" pitchFamily="34" charset="0"/>
                      </a:endParaRPr>
                    </a:p>
                  </a:txBody>
                  <a:tcPr marL="9446" marR="9446" marT="9446" marB="0" anchor="b"/>
                </a:tc>
                <a:tc>
                  <a:txBody>
                    <a:bodyPr/>
                    <a:lstStyle/>
                    <a:p>
                      <a:pPr algn="ctr" fontAlgn="b"/>
                      <a:r>
                        <a:rPr lang="es-EC" sz="1100" u="none" strike="noStrike">
                          <a:effectLst/>
                        </a:rPr>
                        <a:t>X</a:t>
                      </a:r>
                      <a:endParaRPr lang="es-EC" sz="1100" b="0" i="0" u="none" strike="noStrike">
                        <a:solidFill>
                          <a:srgbClr val="000000"/>
                        </a:solidFill>
                        <a:effectLst/>
                        <a:latin typeface="Calibri" panose="020F0502020204030204" pitchFamily="34" charset="0"/>
                      </a:endParaRPr>
                    </a:p>
                  </a:txBody>
                  <a:tcPr marL="9446" marR="9446" marT="9446" marB="0" anchor="b"/>
                </a:tc>
                <a:tc>
                  <a:txBody>
                    <a:bodyPr/>
                    <a:lstStyle/>
                    <a:p>
                      <a:pPr algn="ctr" fontAlgn="b"/>
                      <a:r>
                        <a:rPr lang="es-EC" sz="1100" u="none" strike="noStrike" dirty="0">
                          <a:effectLst/>
                        </a:rPr>
                        <a:t>X</a:t>
                      </a:r>
                      <a:endParaRPr lang="es-EC" sz="1100" b="0" i="0" u="none" strike="noStrike" dirty="0">
                        <a:solidFill>
                          <a:srgbClr val="000000"/>
                        </a:solidFill>
                        <a:effectLst/>
                        <a:latin typeface="Calibri" panose="020F0502020204030204" pitchFamily="34" charset="0"/>
                      </a:endParaRPr>
                    </a:p>
                  </a:txBody>
                  <a:tcPr marL="9446" marR="9446" marT="9446" marB="0" anchor="b"/>
                </a:tc>
                <a:extLst>
                  <a:ext uri="{0D108BD9-81ED-4DB2-BD59-A6C34878D82A}">
                    <a16:rowId xmlns:a16="http://schemas.microsoft.com/office/drawing/2014/main" val="10009"/>
                  </a:ext>
                </a:extLst>
              </a:tr>
              <a:tr h="578138">
                <a:tc>
                  <a:txBody>
                    <a:bodyPr/>
                    <a:lstStyle/>
                    <a:p>
                      <a:pPr algn="ctr" fontAlgn="b"/>
                      <a:r>
                        <a:rPr lang="es-EC" sz="1100" b="1" u="none" strike="noStrike" dirty="0">
                          <a:effectLst/>
                        </a:rPr>
                        <a:t>SOPORTES ORIGINALES</a:t>
                      </a:r>
                      <a:endParaRPr lang="es-EC" sz="1100" b="1" i="0" u="none" strike="noStrike" dirty="0">
                        <a:solidFill>
                          <a:srgbClr val="000000"/>
                        </a:solidFill>
                        <a:effectLst/>
                        <a:latin typeface="Calibri" panose="020F0502020204030204" pitchFamily="34" charset="0"/>
                      </a:endParaRPr>
                    </a:p>
                  </a:txBody>
                  <a:tcPr marL="9446" marR="9446" marT="9446" marB="0" anchor="b"/>
                </a:tc>
                <a:tc>
                  <a:txBody>
                    <a:bodyPr/>
                    <a:lstStyle/>
                    <a:p>
                      <a:pPr algn="ctr" fontAlgn="b"/>
                      <a:r>
                        <a:rPr lang="es-EC" sz="1100" u="none" strike="noStrike">
                          <a:effectLst/>
                        </a:rPr>
                        <a:t>X</a:t>
                      </a:r>
                      <a:endParaRPr lang="es-EC" sz="1100" b="0" i="0" u="none" strike="noStrike">
                        <a:solidFill>
                          <a:srgbClr val="000000"/>
                        </a:solidFill>
                        <a:effectLst/>
                        <a:latin typeface="Calibri" panose="020F0502020204030204" pitchFamily="34" charset="0"/>
                      </a:endParaRPr>
                    </a:p>
                  </a:txBody>
                  <a:tcPr marL="9446" marR="9446" marT="9446" marB="0" anchor="b"/>
                </a:tc>
                <a:tc>
                  <a:txBody>
                    <a:bodyPr/>
                    <a:lstStyle/>
                    <a:p>
                      <a:pPr algn="ctr" fontAlgn="b"/>
                      <a:r>
                        <a:rPr lang="es-EC" sz="1100" u="none" strike="noStrike">
                          <a:effectLst/>
                        </a:rPr>
                        <a:t>X</a:t>
                      </a:r>
                      <a:endParaRPr lang="es-EC" sz="1100" b="0" i="0" u="none" strike="noStrike">
                        <a:solidFill>
                          <a:srgbClr val="000000"/>
                        </a:solidFill>
                        <a:effectLst/>
                        <a:latin typeface="Calibri" panose="020F0502020204030204" pitchFamily="34" charset="0"/>
                      </a:endParaRPr>
                    </a:p>
                  </a:txBody>
                  <a:tcPr marL="9446" marR="9446" marT="9446" marB="0" anchor="b"/>
                </a:tc>
                <a:extLst>
                  <a:ext uri="{0D108BD9-81ED-4DB2-BD59-A6C34878D82A}">
                    <a16:rowId xmlns:a16="http://schemas.microsoft.com/office/drawing/2014/main" val="10010"/>
                  </a:ext>
                </a:extLst>
              </a:tr>
              <a:tr h="385425">
                <a:tc>
                  <a:txBody>
                    <a:bodyPr/>
                    <a:lstStyle/>
                    <a:p>
                      <a:pPr algn="ctr" fontAlgn="b"/>
                      <a:r>
                        <a:rPr lang="es-EC" sz="1100" b="1" u="none" strike="noStrike" dirty="0">
                          <a:effectLst/>
                        </a:rPr>
                        <a:t>SOPORTE IMPRESO</a:t>
                      </a:r>
                      <a:endParaRPr lang="es-EC" sz="1100" b="1" i="0" u="none" strike="noStrike" dirty="0">
                        <a:solidFill>
                          <a:srgbClr val="000000"/>
                        </a:solidFill>
                        <a:effectLst/>
                        <a:latin typeface="Calibri" panose="020F0502020204030204" pitchFamily="34" charset="0"/>
                      </a:endParaRPr>
                    </a:p>
                  </a:txBody>
                  <a:tcPr marL="9446" marR="9446" marT="9446" marB="0" anchor="b"/>
                </a:tc>
                <a:tc>
                  <a:txBody>
                    <a:bodyPr/>
                    <a:lstStyle/>
                    <a:p>
                      <a:pPr algn="ctr" fontAlgn="b"/>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9446" marR="9446" marT="9446" marB="0" anchor="b"/>
                </a:tc>
                <a:tc>
                  <a:txBody>
                    <a:bodyPr/>
                    <a:lstStyle/>
                    <a:p>
                      <a:pPr algn="ctr" fontAlgn="b"/>
                      <a:r>
                        <a:rPr lang="es-EC" sz="1100" u="none" strike="noStrike" dirty="0">
                          <a:effectLst/>
                        </a:rPr>
                        <a:t>X</a:t>
                      </a:r>
                      <a:endParaRPr lang="es-EC" sz="1100" b="0" i="0" u="none" strike="noStrike" dirty="0">
                        <a:solidFill>
                          <a:srgbClr val="000000"/>
                        </a:solidFill>
                        <a:effectLst/>
                        <a:latin typeface="Calibri" panose="020F0502020204030204" pitchFamily="34" charset="0"/>
                      </a:endParaRPr>
                    </a:p>
                  </a:txBody>
                  <a:tcPr marL="9446" marR="9446" marT="9446" marB="0" anchor="b"/>
                </a:tc>
                <a:extLst>
                  <a:ext uri="{0D108BD9-81ED-4DB2-BD59-A6C34878D82A}">
                    <a16:rowId xmlns:a16="http://schemas.microsoft.com/office/drawing/2014/main" val="10011"/>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330610815"/>
              </p:ext>
            </p:extLst>
          </p:nvPr>
        </p:nvGraphicFramePr>
        <p:xfrm>
          <a:off x="5651500" y="1295400"/>
          <a:ext cx="5776913" cy="4000500"/>
        </p:xfrm>
        <a:graphic>
          <a:graphicData uri="http://schemas.openxmlformats.org/drawingml/2006/table">
            <a:tbl>
              <a:tblPr>
                <a:tableStyleId>{775DCB02-9BB8-47FD-8907-85C794F793BA}</a:tableStyleId>
              </a:tblPr>
              <a:tblGrid>
                <a:gridCol w="1032525">
                  <a:extLst>
                    <a:ext uri="{9D8B030D-6E8A-4147-A177-3AD203B41FA5}">
                      <a16:colId xmlns:a16="http://schemas.microsoft.com/office/drawing/2014/main" val="20000"/>
                    </a:ext>
                  </a:extLst>
                </a:gridCol>
                <a:gridCol w="1793849">
                  <a:extLst>
                    <a:ext uri="{9D8B030D-6E8A-4147-A177-3AD203B41FA5}">
                      <a16:colId xmlns:a16="http://schemas.microsoft.com/office/drawing/2014/main" val="20001"/>
                    </a:ext>
                  </a:extLst>
                </a:gridCol>
                <a:gridCol w="1617405">
                  <a:extLst>
                    <a:ext uri="{9D8B030D-6E8A-4147-A177-3AD203B41FA5}">
                      <a16:colId xmlns:a16="http://schemas.microsoft.com/office/drawing/2014/main" val="20002"/>
                    </a:ext>
                  </a:extLst>
                </a:gridCol>
                <a:gridCol w="1333134">
                  <a:extLst>
                    <a:ext uri="{9D8B030D-6E8A-4147-A177-3AD203B41FA5}">
                      <a16:colId xmlns:a16="http://schemas.microsoft.com/office/drawing/2014/main" val="20003"/>
                    </a:ext>
                  </a:extLst>
                </a:gridCol>
              </a:tblGrid>
              <a:tr h="222250">
                <a:tc>
                  <a:txBody>
                    <a:bodyPr/>
                    <a:lstStyle/>
                    <a:p>
                      <a:pPr algn="l" fontAlgn="b"/>
                      <a:endParaRPr lang="es-EC" sz="1100" b="1" i="0" u="none" strike="noStrike" dirty="0">
                        <a:solidFill>
                          <a:srgbClr val="000000"/>
                        </a:solidFill>
                        <a:effectLst/>
                        <a:latin typeface="Calibri" panose="020F0502020204030204" pitchFamily="34" charset="0"/>
                      </a:endParaRPr>
                    </a:p>
                  </a:txBody>
                  <a:tcPr marL="9525" marR="9525" marT="9525" marB="0" anchor="b"/>
                </a:tc>
                <a:tc gridSpan="3">
                  <a:txBody>
                    <a:bodyPr/>
                    <a:lstStyle/>
                    <a:p>
                      <a:pPr algn="ctr" fontAlgn="b"/>
                      <a:r>
                        <a:rPr lang="es-EC" sz="1100" b="1" u="none" strike="noStrike">
                          <a:effectLst/>
                        </a:rPr>
                        <a:t>FUNCIONAMIENTO ÓPTIMO</a:t>
                      </a:r>
                      <a:endParaRPr lang="es-EC" sz="11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222250">
                <a:tc>
                  <a:txBody>
                    <a:bodyPr/>
                    <a:lstStyle/>
                    <a:p>
                      <a:pPr algn="ctr" fontAlgn="b"/>
                      <a:r>
                        <a:rPr lang="es-EC" sz="1100" b="1" u="none" strike="noStrike">
                          <a:effectLst/>
                        </a:rPr>
                        <a:t>ELEMENTOS</a:t>
                      </a:r>
                      <a:endParaRPr lang="es-EC"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C" sz="1100" b="1" u="none" strike="noStrike">
                          <a:effectLst/>
                        </a:rPr>
                        <a:t>VELOCIDAD ALTA</a:t>
                      </a:r>
                      <a:endParaRPr lang="es-EC"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100" b="1" u="none" strike="noStrike" dirty="0">
                          <a:effectLst/>
                        </a:rPr>
                        <a:t>VELOCIDAD MEDIA</a:t>
                      </a:r>
                      <a:endParaRPr lang="es-EC"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100" b="1" u="none" strike="noStrike" dirty="0">
                          <a:effectLst/>
                        </a:rPr>
                        <a:t>VELOCIDAD BAJA</a:t>
                      </a:r>
                      <a:endParaRPr lang="es-EC"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222250">
                <a:tc>
                  <a:txBody>
                    <a:bodyPr/>
                    <a:lstStyle/>
                    <a:p>
                      <a:pPr algn="ctr" fontAlgn="b"/>
                      <a:r>
                        <a:rPr lang="es-EC" sz="1100" b="1" u="none" strike="noStrike">
                          <a:effectLst/>
                        </a:rPr>
                        <a:t>MOTOR</a:t>
                      </a:r>
                      <a:endParaRPr lang="es-EC"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X</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X</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X</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222250">
                <a:tc>
                  <a:txBody>
                    <a:bodyPr/>
                    <a:lstStyle/>
                    <a:p>
                      <a:pPr algn="ctr" fontAlgn="b"/>
                      <a:r>
                        <a:rPr lang="es-EC" sz="1100" b="1" u="none" strike="noStrike">
                          <a:effectLst/>
                        </a:rPr>
                        <a:t>CADENA</a:t>
                      </a:r>
                      <a:endParaRPr lang="es-EC"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C" sz="1100" u="none" strike="noStrike">
                          <a:effectLst/>
                        </a:rPr>
                        <a:t>X</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X</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444500">
                <a:tc>
                  <a:txBody>
                    <a:bodyPr/>
                    <a:lstStyle/>
                    <a:p>
                      <a:pPr algn="ctr" fontAlgn="b"/>
                      <a:r>
                        <a:rPr lang="es-EC" sz="1100" b="1" u="none" strike="noStrike">
                          <a:effectLst/>
                        </a:rPr>
                        <a:t>CATALINA MOTRIZ</a:t>
                      </a:r>
                      <a:endParaRPr lang="es-EC"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X</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100" u="none" strike="noStrike">
                          <a:effectLst/>
                        </a:rPr>
                        <a:t>X</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444500">
                <a:tc>
                  <a:txBody>
                    <a:bodyPr/>
                    <a:lstStyle/>
                    <a:p>
                      <a:pPr algn="ctr" fontAlgn="b"/>
                      <a:r>
                        <a:rPr lang="es-EC" sz="1100" b="1" u="none" strike="noStrike">
                          <a:effectLst/>
                        </a:rPr>
                        <a:t>CATALINA TRANSMISIÓN</a:t>
                      </a:r>
                      <a:endParaRPr lang="es-EC"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C" sz="1100" u="none" strike="noStrike">
                          <a:effectLst/>
                        </a:rPr>
                        <a:t>X</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100" u="none" strike="noStrike">
                          <a:effectLst/>
                        </a:rPr>
                        <a:t>X</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222250">
                <a:tc>
                  <a:txBody>
                    <a:bodyPr/>
                    <a:lstStyle/>
                    <a:p>
                      <a:pPr algn="ctr" fontAlgn="b"/>
                      <a:r>
                        <a:rPr lang="es-EC" sz="1100" b="1" u="none" strike="noStrike">
                          <a:effectLst/>
                        </a:rPr>
                        <a:t>EJE 1</a:t>
                      </a:r>
                      <a:endParaRPr lang="es-EC"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C" sz="1100" u="none" strike="noStrike">
                          <a:effectLst/>
                        </a:rPr>
                        <a:t>X</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X</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222250">
                <a:tc>
                  <a:txBody>
                    <a:bodyPr/>
                    <a:lstStyle/>
                    <a:p>
                      <a:pPr algn="ctr" fontAlgn="b"/>
                      <a:r>
                        <a:rPr lang="es-EC" sz="1100" b="1" u="none" strike="noStrike">
                          <a:effectLst/>
                        </a:rPr>
                        <a:t>EJE  2</a:t>
                      </a:r>
                      <a:endParaRPr lang="es-EC"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100" u="none" strike="noStrike">
                          <a:effectLst/>
                        </a:rPr>
                        <a:t>X</a:t>
                      </a:r>
                      <a:endParaRPr lang="es-EC"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100" u="none" strike="noStrike">
                          <a:effectLst/>
                        </a:rPr>
                        <a:t>X</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444500">
                <a:tc>
                  <a:txBody>
                    <a:bodyPr/>
                    <a:lstStyle/>
                    <a:p>
                      <a:pPr algn="ctr" fontAlgn="b"/>
                      <a:r>
                        <a:rPr lang="es-EC" sz="1100" b="1" u="none" strike="noStrike">
                          <a:effectLst/>
                        </a:rPr>
                        <a:t>ENGRANE ORIGINAL</a:t>
                      </a:r>
                      <a:endParaRPr lang="es-EC"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X</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X</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r h="444500">
                <a:tc>
                  <a:txBody>
                    <a:bodyPr/>
                    <a:lstStyle/>
                    <a:p>
                      <a:pPr algn="ctr" fontAlgn="b"/>
                      <a:r>
                        <a:rPr lang="es-EC" sz="1100" b="1" u="none" strike="noStrike">
                          <a:effectLst/>
                        </a:rPr>
                        <a:t>ENGRANE IMPRESO</a:t>
                      </a:r>
                      <a:endParaRPr lang="es-EC"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X</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X</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9"/>
                  </a:ext>
                </a:extLst>
              </a:tr>
              <a:tr h="444500">
                <a:tc>
                  <a:txBody>
                    <a:bodyPr/>
                    <a:lstStyle/>
                    <a:p>
                      <a:pPr algn="ctr" fontAlgn="b"/>
                      <a:r>
                        <a:rPr lang="es-EC" sz="1100" b="1" u="none" strike="noStrike">
                          <a:effectLst/>
                        </a:rPr>
                        <a:t>SOPORTES ORIGINALES</a:t>
                      </a:r>
                      <a:endParaRPr lang="es-EC"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X</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X</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0"/>
                  </a:ext>
                </a:extLst>
              </a:tr>
              <a:tr h="444500">
                <a:tc>
                  <a:txBody>
                    <a:bodyPr/>
                    <a:lstStyle/>
                    <a:p>
                      <a:pPr algn="ctr" fontAlgn="b"/>
                      <a:r>
                        <a:rPr lang="es-EC" sz="1100" b="1" u="none" strike="noStrike" dirty="0">
                          <a:effectLst/>
                        </a:rPr>
                        <a:t>SOPORTE IMPRESO</a:t>
                      </a:r>
                      <a:endParaRPr lang="es-EC"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X</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dirty="0">
                          <a:effectLst/>
                        </a:rPr>
                        <a:t>X</a:t>
                      </a:r>
                      <a:endParaRPr lang="es-EC"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1"/>
                  </a:ext>
                </a:extLst>
              </a:tr>
            </a:tbl>
          </a:graphicData>
        </a:graphic>
      </p:graphicFrame>
      <p:sp>
        <p:nvSpPr>
          <p:cNvPr id="10" name="Título 1">
            <a:extLst>
              <a:ext uri="{FF2B5EF4-FFF2-40B4-BE49-F238E27FC236}">
                <a16:creationId xmlns:a16="http://schemas.microsoft.com/office/drawing/2014/main" id="{42442E23-0892-4A54-9666-E06565F25BD9}"/>
              </a:ext>
            </a:extLst>
          </p:cNvPr>
          <p:cNvSpPr>
            <a:spLocks noGrp="1"/>
          </p:cNvSpPr>
          <p:nvPr>
            <p:ph type="title"/>
          </p:nvPr>
        </p:nvSpPr>
        <p:spPr>
          <a:xfrm>
            <a:off x="1818225" y="243110"/>
            <a:ext cx="8911687" cy="1280890"/>
          </a:xfrm>
        </p:spPr>
        <p:txBody>
          <a:bodyPr/>
          <a:lstStyle/>
          <a:p>
            <a:r>
              <a:rPr lang="es-MX" b="1" dirty="0"/>
              <a:t>PRUEBAS Y RESULTADOS</a:t>
            </a:r>
          </a:p>
        </p:txBody>
      </p:sp>
      <p:sp>
        <p:nvSpPr>
          <p:cNvPr id="11" name="Rectángulo 10"/>
          <p:cNvSpPr/>
          <p:nvPr/>
        </p:nvSpPr>
        <p:spPr>
          <a:xfrm>
            <a:off x="1372136" y="5545602"/>
            <a:ext cx="3428464" cy="646331"/>
          </a:xfrm>
          <a:prstGeom prst="rect">
            <a:avLst/>
          </a:prstGeom>
        </p:spPr>
        <p:txBody>
          <a:bodyPr wrap="square">
            <a:spAutoFit/>
          </a:bodyPr>
          <a:lstStyle/>
          <a:p>
            <a:pPr algn="ctr"/>
            <a:r>
              <a:rPr lang="es-EC" i="1" dirty="0">
                <a:latin typeface="Times New Roman" panose="02020603050405020304" pitchFamily="18" charset="0"/>
                <a:ea typeface="Calibri" panose="020F0502020204030204" pitchFamily="34" charset="0"/>
              </a:rPr>
              <a:t>Prueba 1: Inspección visual del sistema mecánico</a:t>
            </a:r>
            <a:endParaRPr lang="es-MX" dirty="0"/>
          </a:p>
        </p:txBody>
      </p:sp>
      <p:sp>
        <p:nvSpPr>
          <p:cNvPr id="12" name="Rectángulo 11"/>
          <p:cNvSpPr/>
          <p:nvPr/>
        </p:nvSpPr>
        <p:spPr>
          <a:xfrm>
            <a:off x="6604268" y="5546969"/>
            <a:ext cx="3428464" cy="646331"/>
          </a:xfrm>
          <a:prstGeom prst="rect">
            <a:avLst/>
          </a:prstGeom>
        </p:spPr>
        <p:txBody>
          <a:bodyPr wrap="square">
            <a:spAutoFit/>
          </a:bodyPr>
          <a:lstStyle/>
          <a:p>
            <a:pPr algn="ctr"/>
            <a:r>
              <a:rPr lang="es-EC" i="1" dirty="0">
                <a:latin typeface="Times New Roman" panose="02020603050405020304" pitchFamily="18" charset="0"/>
                <a:ea typeface="Calibri" panose="020F0502020204030204" pitchFamily="34" charset="0"/>
              </a:rPr>
              <a:t>Prueba 2: Inspección visual del sistema mecánico</a:t>
            </a:r>
            <a:endParaRPr lang="es-MX" dirty="0"/>
          </a:p>
        </p:txBody>
      </p:sp>
    </p:spTree>
    <p:extLst>
      <p:ext uri="{BB962C8B-B14F-4D97-AF65-F5344CB8AC3E}">
        <p14:creationId xmlns:p14="http://schemas.microsoft.com/office/powerpoint/2010/main" val="1656661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442E23-0892-4A54-9666-E06565F25BD9}"/>
              </a:ext>
            </a:extLst>
          </p:cNvPr>
          <p:cNvSpPr>
            <a:spLocks noGrp="1"/>
          </p:cNvSpPr>
          <p:nvPr>
            <p:ph type="title"/>
          </p:nvPr>
        </p:nvSpPr>
        <p:spPr>
          <a:xfrm>
            <a:off x="1974361" y="328275"/>
            <a:ext cx="8911687" cy="1280890"/>
          </a:xfrm>
        </p:spPr>
        <p:txBody>
          <a:bodyPr/>
          <a:lstStyle/>
          <a:p>
            <a:r>
              <a:rPr lang="es-MX" b="1" dirty="0"/>
              <a:t>PRUEBAS Y RESULTADOS</a:t>
            </a:r>
          </a:p>
        </p:txBody>
      </p:sp>
      <p:graphicFrame>
        <p:nvGraphicFramePr>
          <p:cNvPr id="4" name="Marcador de contenido 3">
            <a:extLst>
              <a:ext uri="{FF2B5EF4-FFF2-40B4-BE49-F238E27FC236}">
                <a16:creationId xmlns:a16="http://schemas.microsoft.com/office/drawing/2014/main" id="{7F8001B9-4F5C-4862-B5A1-86BCFDEAE1DB}"/>
              </a:ext>
            </a:extLst>
          </p:cNvPr>
          <p:cNvGraphicFramePr>
            <a:graphicFrameLocks noGrp="1"/>
          </p:cNvGraphicFramePr>
          <p:nvPr>
            <p:ph idx="1"/>
            <p:extLst>
              <p:ext uri="{D42A27DB-BD31-4B8C-83A1-F6EECF244321}">
                <p14:modId xmlns:p14="http://schemas.microsoft.com/office/powerpoint/2010/main" val="975755501"/>
              </p:ext>
            </p:extLst>
          </p:nvPr>
        </p:nvGraphicFramePr>
        <p:xfrm>
          <a:off x="797859" y="1609165"/>
          <a:ext cx="5439770" cy="28555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a16="http://schemas.microsoft.com/office/drawing/2014/main" id="{116569A0-ED4C-48A6-A91C-5E4535B7A4D2}"/>
              </a:ext>
            </a:extLst>
          </p:cNvPr>
          <p:cNvGraphicFramePr/>
          <p:nvPr>
            <p:extLst>
              <p:ext uri="{D42A27DB-BD31-4B8C-83A1-F6EECF244321}">
                <p14:modId xmlns:p14="http://schemas.microsoft.com/office/powerpoint/2010/main" val="531254735"/>
              </p:ext>
            </p:extLst>
          </p:nvPr>
        </p:nvGraphicFramePr>
        <p:xfrm>
          <a:off x="6314048" y="1609165"/>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a:extLst>
              <a:ext uri="{FF2B5EF4-FFF2-40B4-BE49-F238E27FC236}">
                <a16:creationId xmlns:a16="http://schemas.microsoft.com/office/drawing/2014/main" id="{91014A3F-2561-4E4B-826E-1A7105B5040A}"/>
              </a:ext>
            </a:extLst>
          </p:cNvPr>
          <p:cNvSpPr/>
          <p:nvPr/>
        </p:nvSpPr>
        <p:spPr>
          <a:xfrm>
            <a:off x="6096000" y="4867538"/>
            <a:ext cx="6096000" cy="646331"/>
          </a:xfrm>
          <a:prstGeom prst="rect">
            <a:avLst/>
          </a:prstGeom>
        </p:spPr>
        <p:txBody>
          <a:bodyPr>
            <a:spAutoFit/>
          </a:bodyPr>
          <a:lstStyle/>
          <a:p>
            <a:pPr algn="ctr">
              <a:spcAft>
                <a:spcPts val="1000"/>
              </a:spcAft>
            </a:pPr>
            <a:r>
              <a:rPr lang="es-EC"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Tiempos de ciclo resultantes en las segundas pruebas de envasados A y B</a:t>
            </a:r>
            <a:endParaRPr lang="es-MX" sz="1100" i="1"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a:extLst>
              <a:ext uri="{FF2B5EF4-FFF2-40B4-BE49-F238E27FC236}">
                <a16:creationId xmlns:a16="http://schemas.microsoft.com/office/drawing/2014/main" id="{A56A1E36-AE74-4C86-B096-28D84FC93DB6}"/>
              </a:ext>
            </a:extLst>
          </p:cNvPr>
          <p:cNvSpPr/>
          <p:nvPr/>
        </p:nvSpPr>
        <p:spPr>
          <a:xfrm>
            <a:off x="1160060" y="4868012"/>
            <a:ext cx="4408227" cy="646331"/>
          </a:xfrm>
          <a:prstGeom prst="rect">
            <a:avLst/>
          </a:prstGeom>
        </p:spPr>
        <p:txBody>
          <a:bodyPr wrap="square">
            <a:spAutoFit/>
          </a:bodyPr>
          <a:lstStyle/>
          <a:p>
            <a:pPr algn="ctr"/>
            <a:r>
              <a:rPr lang="es-EC" i="1" dirty="0">
                <a:latin typeface="Times New Roman" panose="02020603050405020304" pitchFamily="18" charset="0"/>
                <a:ea typeface="Calibri" panose="020F0502020204030204" pitchFamily="34" charset="0"/>
              </a:rPr>
              <a:t>Tiempos de ciclo resultantes en las primeras pruebas de envasados A y B</a:t>
            </a:r>
            <a:endParaRPr lang="es-MX" dirty="0"/>
          </a:p>
        </p:txBody>
      </p:sp>
    </p:spTree>
    <p:extLst>
      <p:ext uri="{BB962C8B-B14F-4D97-AF65-F5344CB8AC3E}">
        <p14:creationId xmlns:p14="http://schemas.microsoft.com/office/powerpoint/2010/main" val="2566238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442E23-0892-4A54-9666-E06565F25BD9}"/>
              </a:ext>
            </a:extLst>
          </p:cNvPr>
          <p:cNvSpPr>
            <a:spLocks noGrp="1"/>
          </p:cNvSpPr>
          <p:nvPr>
            <p:ph type="title"/>
          </p:nvPr>
        </p:nvSpPr>
        <p:spPr/>
        <p:txBody>
          <a:bodyPr/>
          <a:lstStyle/>
          <a:p>
            <a:r>
              <a:rPr lang="es-MX" b="1" dirty="0"/>
              <a:t>PRUEBAS Y RESULTADOS</a:t>
            </a:r>
          </a:p>
        </p:txBody>
      </p:sp>
      <p:graphicFrame>
        <p:nvGraphicFramePr>
          <p:cNvPr id="6" name="Gráfico 5">
            <a:extLst>
              <a:ext uri="{FF2B5EF4-FFF2-40B4-BE49-F238E27FC236}">
                <a16:creationId xmlns:a16="http://schemas.microsoft.com/office/drawing/2014/main" id="{6311D00E-31A9-4F2F-8670-1A7DF1A18B33}"/>
              </a:ext>
            </a:extLst>
          </p:cNvPr>
          <p:cNvGraphicFramePr/>
          <p:nvPr>
            <p:extLst>
              <p:ext uri="{D42A27DB-BD31-4B8C-83A1-F6EECF244321}">
                <p14:modId xmlns:p14="http://schemas.microsoft.com/office/powerpoint/2010/main" val="3803297916"/>
              </p:ext>
            </p:extLst>
          </p:nvPr>
        </p:nvGraphicFramePr>
        <p:xfrm>
          <a:off x="1271516" y="20574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a:extLst>
              <a:ext uri="{FF2B5EF4-FFF2-40B4-BE49-F238E27FC236}">
                <a16:creationId xmlns:a16="http://schemas.microsoft.com/office/drawing/2014/main" id="{13D8B65E-220B-4077-9CE5-4D1B05E39CA6}"/>
              </a:ext>
            </a:extLst>
          </p:cNvPr>
          <p:cNvGraphicFramePr/>
          <p:nvPr>
            <p:extLst>
              <p:ext uri="{D42A27DB-BD31-4B8C-83A1-F6EECF244321}">
                <p14:modId xmlns:p14="http://schemas.microsoft.com/office/powerpoint/2010/main" val="1243469661"/>
              </p:ext>
            </p:extLst>
          </p:nvPr>
        </p:nvGraphicFramePr>
        <p:xfrm>
          <a:off x="6348484" y="20574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a:extLst>
              <a:ext uri="{FF2B5EF4-FFF2-40B4-BE49-F238E27FC236}">
                <a16:creationId xmlns:a16="http://schemas.microsoft.com/office/drawing/2014/main" id="{3A6F369D-5F8E-4871-9A43-A749CECD958F}"/>
              </a:ext>
            </a:extLst>
          </p:cNvPr>
          <p:cNvSpPr/>
          <p:nvPr/>
        </p:nvSpPr>
        <p:spPr>
          <a:xfrm>
            <a:off x="1050878" y="5043817"/>
            <a:ext cx="4945039" cy="646331"/>
          </a:xfrm>
          <a:prstGeom prst="rect">
            <a:avLst/>
          </a:prstGeom>
        </p:spPr>
        <p:txBody>
          <a:bodyPr wrap="square">
            <a:spAutoFit/>
          </a:bodyPr>
          <a:lstStyle/>
          <a:p>
            <a:pPr algn="ctr"/>
            <a:r>
              <a:rPr lang="es-EC" i="1" dirty="0">
                <a:latin typeface="Times New Roman" panose="02020603050405020304" pitchFamily="18" charset="0"/>
                <a:ea typeface="Calibri" panose="020F0502020204030204" pitchFamily="34" charset="0"/>
              </a:rPr>
              <a:t>Tiempos de ciclo resultantes en las terceras pruebas de envasados A y B</a:t>
            </a:r>
            <a:endParaRPr lang="es-MX" dirty="0"/>
          </a:p>
        </p:txBody>
      </p:sp>
      <p:sp>
        <p:nvSpPr>
          <p:cNvPr id="9" name="Rectángulo 8">
            <a:extLst>
              <a:ext uri="{FF2B5EF4-FFF2-40B4-BE49-F238E27FC236}">
                <a16:creationId xmlns:a16="http://schemas.microsoft.com/office/drawing/2014/main" id="{6AA3955F-76CF-4C3C-BCBD-B7FA805482B3}"/>
              </a:ext>
            </a:extLst>
          </p:cNvPr>
          <p:cNvSpPr/>
          <p:nvPr/>
        </p:nvSpPr>
        <p:spPr>
          <a:xfrm>
            <a:off x="6196084" y="5043817"/>
            <a:ext cx="5504597" cy="923330"/>
          </a:xfrm>
          <a:prstGeom prst="rect">
            <a:avLst/>
          </a:prstGeom>
        </p:spPr>
        <p:txBody>
          <a:bodyPr wrap="square">
            <a:spAutoFit/>
          </a:bodyPr>
          <a:lstStyle/>
          <a:p>
            <a:pPr algn="ctr"/>
            <a:r>
              <a:rPr lang="es-EC" i="1" dirty="0">
                <a:latin typeface="Times New Roman" panose="02020603050405020304" pitchFamily="18" charset="0"/>
                <a:ea typeface="Calibri" panose="020F0502020204030204" pitchFamily="34" charset="0"/>
              </a:rPr>
              <a:t>Tiempos de ciclo resultantes en las pruebas realizadas para los procesos de envasado de los productos A y B (Rojo: prueba 3, Naranja: prueba 2, Café: prueba1)</a:t>
            </a:r>
            <a:endParaRPr lang="es-MX" dirty="0"/>
          </a:p>
        </p:txBody>
      </p:sp>
    </p:spTree>
    <p:extLst>
      <p:ext uri="{BB962C8B-B14F-4D97-AF65-F5344CB8AC3E}">
        <p14:creationId xmlns:p14="http://schemas.microsoft.com/office/powerpoint/2010/main" val="2031371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CFE748-378A-4258-A12A-A4825C5B22F4}"/>
              </a:ext>
            </a:extLst>
          </p:cNvPr>
          <p:cNvSpPr>
            <a:spLocks noGrp="1"/>
          </p:cNvSpPr>
          <p:nvPr>
            <p:ph type="title"/>
          </p:nvPr>
        </p:nvSpPr>
        <p:spPr>
          <a:xfrm>
            <a:off x="1676400" y="440873"/>
            <a:ext cx="10515600" cy="1209558"/>
          </a:xfrm>
        </p:spPr>
        <p:txBody>
          <a:bodyPr/>
          <a:lstStyle/>
          <a:p>
            <a:r>
              <a:rPr lang="es-MX" b="1" dirty="0"/>
              <a:t>CONCLUSIONES</a:t>
            </a:r>
          </a:p>
        </p:txBody>
      </p:sp>
      <p:sp>
        <p:nvSpPr>
          <p:cNvPr id="3" name="Marcador de contenido 2">
            <a:extLst>
              <a:ext uri="{FF2B5EF4-FFF2-40B4-BE49-F238E27FC236}">
                <a16:creationId xmlns:a16="http://schemas.microsoft.com/office/drawing/2014/main" id="{A5970CB6-0A34-40D9-A26B-9CAC96DB1ABA}"/>
              </a:ext>
            </a:extLst>
          </p:cNvPr>
          <p:cNvSpPr>
            <a:spLocks noGrp="1"/>
          </p:cNvSpPr>
          <p:nvPr>
            <p:ph idx="1"/>
          </p:nvPr>
        </p:nvSpPr>
        <p:spPr>
          <a:xfrm>
            <a:off x="838200" y="1650431"/>
            <a:ext cx="10515600" cy="4521769"/>
          </a:xfrm>
        </p:spPr>
        <p:txBody>
          <a:bodyPr>
            <a:normAutofit fontScale="77500" lnSpcReduction="20000"/>
          </a:bodyPr>
          <a:lstStyle/>
          <a:p>
            <a:pPr algn="just"/>
            <a:r>
              <a:rPr lang="es-EC" sz="3400" dirty="0"/>
              <a:t>Se diseñó e implementó estaciones de trabajo en la banda transportadora que se encuentra en el Laboratorio de Control Industrial para aplicaciones de automatización industrial. Fueron colocadas cinco estaciones de trabajo que permitirían la emulación de un proceso automático de envasado de líquidos. </a:t>
            </a:r>
          </a:p>
          <a:p>
            <a:pPr marL="0" indent="0" algn="just">
              <a:buNone/>
            </a:pPr>
            <a:endParaRPr lang="es-MX" sz="3400" dirty="0"/>
          </a:p>
          <a:p>
            <a:pPr algn="just"/>
            <a:r>
              <a:rPr lang="es-EC" sz="3400" dirty="0"/>
              <a:t>Se diseñó y construyó un mecanismo de transmisión de potencia directa que permite el cambio de giro de la banda transportadora. Este mecanismo posee dos ejes que generan una doble tracción para permitir el movimiento de la banda en los dos sentidos. </a:t>
            </a:r>
            <a:endParaRPr lang="es-MX" sz="3400" dirty="0"/>
          </a:p>
          <a:p>
            <a:endParaRPr lang="es-MX" sz="3400" dirty="0"/>
          </a:p>
        </p:txBody>
      </p:sp>
    </p:spTree>
    <p:extLst>
      <p:ext uri="{BB962C8B-B14F-4D97-AF65-F5344CB8AC3E}">
        <p14:creationId xmlns:p14="http://schemas.microsoft.com/office/powerpoint/2010/main" val="947114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270000" y="1597959"/>
                <a:ext cx="10515600" cy="4612341"/>
              </a:xfrm>
            </p:spPr>
            <p:txBody>
              <a:bodyPr>
                <a:normAutofit/>
              </a:bodyPr>
              <a:lstStyle/>
              <a:p>
                <a:pPr algn="just"/>
                <a:r>
                  <a:rPr lang="es-EC" dirty="0"/>
                  <a:t>Se obtuvo un tiempo promedio de ciclo en el proceso de envasado del producto A de 2.995 min, con una velocidad baja programada en el driver del motor, mientras que para el proceso B, se obtuvo un tiempo de ciclo promedio de 3.01 min. A su vez en las inspecciones visuales que se hizo con respecto al funcionamiento del sistema mecánico, se determinó que tras un par de correcciones físicas el mecanismo trabaja de manera adecuada según los requerimientos previstos.</a:t>
                </a:r>
              </a:p>
              <a:p>
                <a:pPr algn="just"/>
                <a:r>
                  <a:rPr lang="es-EC" dirty="0"/>
                  <a:t>El elemento más crítico ha resultado ser el primer eje. En el que existe un mayor momento flector en el punto de apoyo “B”, con un valor de  </a:t>
                </a:r>
                <a14:m>
                  <m:oMath xmlns:m="http://schemas.openxmlformats.org/officeDocument/2006/math">
                    <m:sSub>
                      <m:sSubPr>
                        <m:ctrlPr>
                          <a:rPr lang="es-EC" i="1">
                            <a:latin typeface="Cambria Math" panose="02040503050406030204" pitchFamily="18" charset="0"/>
                          </a:rPr>
                        </m:ctrlPr>
                      </m:sSubPr>
                      <m:e>
                        <m:r>
                          <a:rPr lang="es-EC">
                            <a:latin typeface="Cambria Math" panose="02040503050406030204" pitchFamily="18" charset="0"/>
                          </a:rPr>
                          <m:t>𝑀</m:t>
                        </m:r>
                      </m:e>
                      <m:sub>
                        <m:r>
                          <a:rPr lang="es-EC">
                            <a:latin typeface="Cambria Math" panose="02040503050406030204" pitchFamily="18" charset="0"/>
                          </a:rPr>
                          <m:t>𝑎</m:t>
                        </m:r>
                      </m:sub>
                    </m:sSub>
                    <m:r>
                      <a:rPr lang="es-EC">
                        <a:latin typeface="Cambria Math" panose="02040503050406030204" pitchFamily="18" charset="0"/>
                      </a:rPr>
                      <m:t>=1,68 </m:t>
                    </m:r>
                    <m:r>
                      <a:rPr lang="es-EC">
                        <a:latin typeface="Cambria Math" panose="02040503050406030204" pitchFamily="18" charset="0"/>
                      </a:rPr>
                      <m:t>𝑘𝑁𝑚</m:t>
                    </m:r>
                  </m:oMath>
                </a14:m>
                <a:r>
                  <a:rPr lang="es-EC" dirty="0"/>
                  <a:t>. El límite de resistencia a la fatiga del eje </a:t>
                </a:r>
                <a14:m>
                  <m:oMath xmlns:m="http://schemas.openxmlformats.org/officeDocument/2006/math">
                    <m:sSub>
                      <m:sSubPr>
                        <m:ctrlPr>
                          <a:rPr lang="es-EC" i="1">
                            <a:latin typeface="Cambria Math" panose="02040503050406030204" pitchFamily="18" charset="0"/>
                          </a:rPr>
                        </m:ctrlPr>
                      </m:sSubPr>
                      <m:e>
                        <m:r>
                          <a:rPr lang="es-EC">
                            <a:latin typeface="Cambria Math" panose="02040503050406030204" pitchFamily="18" charset="0"/>
                          </a:rPr>
                          <m:t>𝑆</m:t>
                        </m:r>
                      </m:e>
                      <m:sub>
                        <m:r>
                          <a:rPr lang="es-EC">
                            <a:latin typeface="Cambria Math" panose="02040503050406030204" pitchFamily="18" charset="0"/>
                          </a:rPr>
                          <m:t>𝑒</m:t>
                        </m:r>
                      </m:sub>
                    </m:sSub>
                    <m:r>
                      <a:rPr lang="es-EC">
                        <a:latin typeface="Cambria Math" panose="02040503050406030204" pitchFamily="18" charset="0"/>
                      </a:rPr>
                      <m:t>=146,08 </m:t>
                    </m:r>
                    <m:r>
                      <a:rPr lang="es-EC">
                        <a:latin typeface="Cambria Math" panose="02040503050406030204" pitchFamily="18" charset="0"/>
                      </a:rPr>
                      <m:t>𝑀𝑃𝑎</m:t>
                    </m:r>
                  </m:oMath>
                </a14:m>
                <a:r>
                  <a:rPr lang="es-EC" dirty="0"/>
                  <a:t>. </a:t>
                </a:r>
              </a:p>
              <a:p>
                <a:pPr algn="just"/>
                <a:r>
                  <a:rPr lang="es-EC" dirty="0"/>
                  <a:t>Los coeficientes de seguridad obtenidos en los diferentes cálculos de los elementos que componen el sistema, garantizan que, bajo desviaciones aleatorias de los requerimientos previstos, existe un margen extra de prestaciones por encima de las mínimas necesarias.</a:t>
                </a:r>
              </a:p>
              <a:p>
                <a:endParaRPr lang="es-EC" dirty="0"/>
              </a:p>
              <a:p>
                <a:endParaRPr lang="es-MX" dirty="0"/>
              </a:p>
              <a:p>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270000" y="1597959"/>
                <a:ext cx="10515600" cy="4612341"/>
              </a:xfrm>
              <a:blipFill rotWithShape="0">
                <a:blip r:embed="rId2"/>
                <a:stretch>
                  <a:fillRect l="-406" t="-661" r="-522"/>
                </a:stretch>
              </a:blipFill>
            </p:spPr>
            <p:txBody>
              <a:bodyPr/>
              <a:lstStyle/>
              <a:p>
                <a:r>
                  <a:rPr lang="es-EC">
                    <a:noFill/>
                  </a:rPr>
                  <a:t> </a:t>
                </a:r>
              </a:p>
            </p:txBody>
          </p:sp>
        </mc:Fallback>
      </mc:AlternateContent>
    </p:spTree>
    <p:extLst>
      <p:ext uri="{BB962C8B-B14F-4D97-AF65-F5344CB8AC3E}">
        <p14:creationId xmlns:p14="http://schemas.microsoft.com/office/powerpoint/2010/main" val="496931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C182F6-52C7-4F12-9F3D-15B58BE26B24}"/>
              </a:ext>
            </a:extLst>
          </p:cNvPr>
          <p:cNvSpPr>
            <a:spLocks noGrp="1"/>
          </p:cNvSpPr>
          <p:nvPr>
            <p:ph type="title"/>
          </p:nvPr>
        </p:nvSpPr>
        <p:spPr>
          <a:xfrm>
            <a:off x="1742025" y="649510"/>
            <a:ext cx="9599075" cy="1280890"/>
          </a:xfrm>
        </p:spPr>
        <p:txBody>
          <a:bodyPr/>
          <a:lstStyle/>
          <a:p>
            <a:r>
              <a:rPr lang="es-MX" b="1" dirty="0"/>
              <a:t>RECOMENDACIONES Y TRABAJOS FUTUROS</a:t>
            </a:r>
          </a:p>
        </p:txBody>
      </p:sp>
      <p:sp>
        <p:nvSpPr>
          <p:cNvPr id="3" name="Marcador de contenido 2">
            <a:extLst>
              <a:ext uri="{FF2B5EF4-FFF2-40B4-BE49-F238E27FC236}">
                <a16:creationId xmlns:a16="http://schemas.microsoft.com/office/drawing/2014/main" id="{F87B9DAD-0F3F-46BF-9691-831BFE8B76EB}"/>
              </a:ext>
            </a:extLst>
          </p:cNvPr>
          <p:cNvSpPr>
            <a:spLocks noGrp="1"/>
          </p:cNvSpPr>
          <p:nvPr>
            <p:ph idx="1"/>
          </p:nvPr>
        </p:nvSpPr>
        <p:spPr>
          <a:xfrm>
            <a:off x="1041400" y="1765300"/>
            <a:ext cx="10501312" cy="4102100"/>
          </a:xfrm>
        </p:spPr>
        <p:txBody>
          <a:bodyPr>
            <a:normAutofit/>
          </a:bodyPr>
          <a:lstStyle/>
          <a:p>
            <a:pPr algn="just"/>
            <a:r>
              <a:rPr lang="es-EC" dirty="0"/>
              <a:t>Implementar un soporte para el motor que minimice las vibraciones que este genera, ocasionando que la banda tienda a pandearse de forma cóncava. </a:t>
            </a:r>
            <a:endParaRPr lang="es-MX" dirty="0"/>
          </a:p>
          <a:p>
            <a:pPr algn="just"/>
            <a:r>
              <a:rPr lang="es-EC" dirty="0"/>
              <a:t>Realizar un mantenimiento regular de todos los elementos mecánicos, especialmente de la banda, para que estos se encuentren en óptimas condiciones de trabajo.</a:t>
            </a:r>
            <a:endParaRPr lang="es-MX" dirty="0"/>
          </a:p>
          <a:p>
            <a:pPr algn="just"/>
            <a:r>
              <a:rPr lang="es-EC" dirty="0"/>
              <a:t>Considerar catálogos de proveedores nacionales de elementos mecánicos o de repuesto para la banda transportadora, ya que con esto se facilitaría el reemplazo de elementos necesarios en la banda.</a:t>
            </a:r>
          </a:p>
          <a:p>
            <a:pPr lvl="0"/>
            <a:r>
              <a:rPr lang="es-MX" dirty="0"/>
              <a:t>Aplicar en el proceso realidad virtual, realidad aumentada, conceptos de sistemas </a:t>
            </a:r>
            <a:r>
              <a:rPr lang="es-MX" dirty="0" err="1"/>
              <a:t>cyber</a:t>
            </a:r>
            <a:r>
              <a:rPr lang="es-MX" dirty="0"/>
              <a:t> físicos y del internet de las cosas, acercándonos a la industria 4.0.</a:t>
            </a:r>
          </a:p>
          <a:p>
            <a:pPr lvl="0"/>
            <a:r>
              <a:rPr lang="es-MX" dirty="0"/>
              <a:t>Incluir nuevas asignaturas afines a la temática para expandir los aplicativos en los trabajos realizados por los estudiantes.</a:t>
            </a:r>
          </a:p>
          <a:p>
            <a:pPr lvl="0"/>
            <a:endParaRPr lang="es-MX" dirty="0"/>
          </a:p>
          <a:p>
            <a:pPr lvl="0"/>
            <a:endParaRPr lang="es-EC" dirty="0"/>
          </a:p>
          <a:p>
            <a:pPr marL="0" indent="0">
              <a:buNone/>
            </a:pPr>
            <a:endParaRPr lang="es-MX" dirty="0"/>
          </a:p>
        </p:txBody>
      </p:sp>
    </p:spTree>
    <p:extLst>
      <p:ext uri="{BB962C8B-B14F-4D97-AF65-F5344CB8AC3E}">
        <p14:creationId xmlns:p14="http://schemas.microsoft.com/office/powerpoint/2010/main" val="2341060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3BA6780-9531-4357-AD1E-BD23829563E7}"/>
              </a:ext>
            </a:extLst>
          </p:cNvPr>
          <p:cNvSpPr>
            <a:spLocks noGrp="1"/>
          </p:cNvSpPr>
          <p:nvPr>
            <p:ph idx="1"/>
          </p:nvPr>
        </p:nvSpPr>
        <p:spPr>
          <a:xfrm>
            <a:off x="838200" y="1687132"/>
            <a:ext cx="10515600" cy="2519364"/>
          </a:xfrm>
        </p:spPr>
        <p:txBody>
          <a:bodyPr>
            <a:normAutofit fontScale="70000" lnSpcReduction="20000"/>
          </a:bodyPr>
          <a:lstStyle/>
          <a:p>
            <a:pPr marL="0" indent="0">
              <a:buNone/>
            </a:pPr>
            <a:endParaRPr lang="es-MX" sz="11500" dirty="0"/>
          </a:p>
          <a:p>
            <a:pPr marL="0" indent="0" algn="ctr">
              <a:buNone/>
            </a:pPr>
            <a:r>
              <a:rPr lang="es-MX" sz="11500" dirty="0"/>
              <a:t>		</a:t>
            </a:r>
            <a:r>
              <a:rPr lang="es-MX" sz="13800" dirty="0"/>
              <a:t>GRACIAS</a:t>
            </a:r>
            <a:endParaRPr lang="es-MX" sz="11500" dirty="0"/>
          </a:p>
        </p:txBody>
      </p:sp>
    </p:spTree>
    <p:extLst>
      <p:ext uri="{BB962C8B-B14F-4D97-AF65-F5344CB8AC3E}">
        <p14:creationId xmlns:p14="http://schemas.microsoft.com/office/powerpoint/2010/main" val="1715131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D6681A42-7C80-437A-8FB1-C4CDC53F62A5}"/>
              </a:ext>
            </a:extLst>
          </p:cNvPr>
          <p:cNvGraphicFramePr>
            <a:graphicFrameLocks noGrp="1"/>
          </p:cNvGraphicFramePr>
          <p:nvPr>
            <p:ph idx="1"/>
            <p:extLst>
              <p:ext uri="{D42A27DB-BD31-4B8C-83A1-F6EECF244321}">
                <p14:modId xmlns:p14="http://schemas.microsoft.com/office/powerpoint/2010/main" val="2070474403"/>
              </p:ext>
            </p:extLst>
          </p:nvPr>
        </p:nvGraphicFramePr>
        <p:xfrm>
          <a:off x="838200" y="605118"/>
          <a:ext cx="10515600" cy="5571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5040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31EEC1-C543-4E60-A803-FFEA536E62E1}"/>
              </a:ext>
            </a:extLst>
          </p:cNvPr>
          <p:cNvSpPr>
            <a:spLocks noGrp="1"/>
          </p:cNvSpPr>
          <p:nvPr>
            <p:ph type="title"/>
          </p:nvPr>
        </p:nvSpPr>
        <p:spPr>
          <a:xfrm>
            <a:off x="838200" y="65354"/>
            <a:ext cx="10515600" cy="1325563"/>
          </a:xfrm>
        </p:spPr>
        <p:txBody>
          <a:bodyPr/>
          <a:lstStyle/>
          <a:p>
            <a:r>
              <a:rPr lang="es-MX" b="1" dirty="0"/>
              <a:t>ALCANCE</a:t>
            </a:r>
          </a:p>
        </p:txBody>
      </p:sp>
      <p:sp>
        <p:nvSpPr>
          <p:cNvPr id="5" name="Marcador de contenido 4">
            <a:extLst>
              <a:ext uri="{FF2B5EF4-FFF2-40B4-BE49-F238E27FC236}">
                <a16:creationId xmlns:a16="http://schemas.microsoft.com/office/drawing/2014/main" id="{1D2D9E88-B0D1-43B4-87BA-F3228944498A}"/>
              </a:ext>
            </a:extLst>
          </p:cNvPr>
          <p:cNvSpPr>
            <a:spLocks noGrp="1"/>
          </p:cNvSpPr>
          <p:nvPr>
            <p:ph idx="1"/>
          </p:nvPr>
        </p:nvSpPr>
        <p:spPr>
          <a:xfrm>
            <a:off x="7715133" y="1706832"/>
            <a:ext cx="3781023" cy="4552302"/>
          </a:xfrm>
        </p:spPr>
        <p:txBody>
          <a:bodyPr>
            <a:normAutofit fontScale="85000" lnSpcReduction="20000"/>
          </a:bodyPr>
          <a:lstStyle/>
          <a:p>
            <a:pPr lvl="0" algn="just"/>
            <a:r>
              <a:rPr lang="es-EC" b="1" dirty="0"/>
              <a:t>ESTACIÓN 1.</a:t>
            </a:r>
            <a:r>
              <a:rPr lang="es-EC" dirty="0"/>
              <a:t> – emulación del llenado de líquido específico según sea el caso de A o B a través de una luz indicadora.</a:t>
            </a:r>
            <a:endParaRPr lang="es-MX" dirty="0"/>
          </a:p>
          <a:p>
            <a:pPr lvl="0" algn="just"/>
            <a:r>
              <a:rPr lang="es-EC" b="1" dirty="0"/>
              <a:t>ESTACIÓN 2.</a:t>
            </a:r>
            <a:r>
              <a:rPr lang="es-EC" dirty="0"/>
              <a:t> –un pistón de simple efecto, colocado de manera vertical, emula el sellado de botellas</a:t>
            </a:r>
            <a:r>
              <a:rPr lang="es-EC" sz="1500" dirty="0"/>
              <a:t>. </a:t>
            </a:r>
            <a:endParaRPr lang="es-MX" sz="1500" dirty="0"/>
          </a:p>
          <a:p>
            <a:pPr lvl="0" algn="just"/>
            <a:r>
              <a:rPr lang="es-EC" b="1" dirty="0"/>
              <a:t>ESTACIÓN 3.</a:t>
            </a:r>
            <a:r>
              <a:rPr lang="es-EC" dirty="0"/>
              <a:t> – emulación de colocación de etiquetas de los productos de A o B por medio de un pistón simple efecto, posicionado de manera horizontal.</a:t>
            </a:r>
            <a:endParaRPr lang="es-MX" dirty="0"/>
          </a:p>
          <a:p>
            <a:pPr lvl="0" algn="just"/>
            <a:r>
              <a:rPr lang="es-EC" b="1" dirty="0"/>
              <a:t>ESTACIÓN 4.</a:t>
            </a:r>
            <a:r>
              <a:rPr lang="es-EC" dirty="0"/>
              <a:t> -  emulación de detección de cantidad de líquido correcta, mediante una luz indicadora.</a:t>
            </a:r>
            <a:endParaRPr lang="es-MX" dirty="0"/>
          </a:p>
          <a:p>
            <a:pPr lvl="0" algn="just"/>
            <a:r>
              <a:rPr lang="es-EC" b="1" dirty="0"/>
              <a:t>ESTACIÓN 5.</a:t>
            </a:r>
            <a:r>
              <a:rPr lang="es-EC" dirty="0"/>
              <a:t> - un pistón de simple efecto emula la clasificación y el empaquetado de los productos A o B.</a:t>
            </a:r>
            <a:endParaRPr lang="es-MX" dirty="0"/>
          </a:p>
        </p:txBody>
      </p:sp>
      <p:pic>
        <p:nvPicPr>
          <p:cNvPr id="6" name="Imagen 5">
            <a:extLst>
              <a:ext uri="{FF2B5EF4-FFF2-40B4-BE49-F238E27FC236}">
                <a16:creationId xmlns:a16="http://schemas.microsoft.com/office/drawing/2014/main" id="{1008889A-30B7-4DB0-9ABF-033629EE4315}"/>
              </a:ext>
            </a:extLst>
          </p:cNvPr>
          <p:cNvPicPr/>
          <p:nvPr/>
        </p:nvPicPr>
        <p:blipFill>
          <a:blip r:embed="rId2">
            <a:extLst>
              <a:ext uri="{BEBA8EAE-BF5A-486C-A8C5-ECC9F3942E4B}">
                <a14:imgProps xmlns:a14="http://schemas.microsoft.com/office/drawing/2010/main">
                  <a14:imgLayer r:embed="rId3">
                    <a14:imgEffect>
                      <a14:sharpenSoften amount="25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26083" y="1390917"/>
            <a:ext cx="6598965" cy="5101957"/>
          </a:xfrm>
          <a:prstGeom prst="rect">
            <a:avLst/>
          </a:prstGeom>
        </p:spPr>
      </p:pic>
    </p:spTree>
    <p:extLst>
      <p:ext uri="{BB962C8B-B14F-4D97-AF65-F5344CB8AC3E}">
        <p14:creationId xmlns:p14="http://schemas.microsoft.com/office/powerpoint/2010/main" val="3584198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B81D48-3D9E-4EC7-8824-E5C0E2BAB400}"/>
              </a:ext>
            </a:extLst>
          </p:cNvPr>
          <p:cNvSpPr>
            <a:spLocks noGrp="1"/>
          </p:cNvSpPr>
          <p:nvPr>
            <p:ph type="title"/>
          </p:nvPr>
        </p:nvSpPr>
        <p:spPr>
          <a:xfrm>
            <a:off x="2363007" y="439377"/>
            <a:ext cx="8911687" cy="1280890"/>
          </a:xfrm>
        </p:spPr>
        <p:txBody>
          <a:bodyPr/>
          <a:lstStyle/>
          <a:p>
            <a:r>
              <a:rPr lang="es-MX" b="1" dirty="0"/>
              <a:t>GENERACIÓN DE CONCEPTOS</a:t>
            </a:r>
          </a:p>
        </p:txBody>
      </p:sp>
      <p:sp>
        <p:nvSpPr>
          <p:cNvPr id="3" name="Marcador de texto 2">
            <a:extLst>
              <a:ext uri="{FF2B5EF4-FFF2-40B4-BE49-F238E27FC236}">
                <a16:creationId xmlns:a16="http://schemas.microsoft.com/office/drawing/2014/main" id="{C2E271AA-5B98-46E3-A9D6-0D8598040D84}"/>
              </a:ext>
            </a:extLst>
          </p:cNvPr>
          <p:cNvSpPr>
            <a:spLocks noGrp="1"/>
          </p:cNvSpPr>
          <p:nvPr>
            <p:ph type="body" idx="1"/>
          </p:nvPr>
        </p:nvSpPr>
        <p:spPr>
          <a:xfrm>
            <a:off x="839788" y="1304365"/>
            <a:ext cx="5157787" cy="1200710"/>
          </a:xfrm>
        </p:spPr>
        <p:txBody>
          <a:bodyPr>
            <a:normAutofit fontScale="62500" lnSpcReduction="20000"/>
          </a:bodyPr>
          <a:lstStyle/>
          <a:p>
            <a:pPr algn="ctr"/>
            <a:endParaRPr lang="es-EC" dirty="0"/>
          </a:p>
          <a:p>
            <a:r>
              <a:rPr lang="es-EC" sz="2900" dirty="0"/>
              <a:t>Concepto A:</a:t>
            </a:r>
            <a:endParaRPr lang="es-MX" sz="2900" dirty="0"/>
          </a:p>
          <a:p>
            <a:pPr algn="ctr"/>
            <a:r>
              <a:rPr lang="es-EC" sz="2900" dirty="0"/>
              <a:t>Tren de engranes en configuración </a:t>
            </a:r>
            <a:r>
              <a:rPr lang="es-EC" sz="2900" dirty="0" err="1"/>
              <a:t>Ravigneaux</a:t>
            </a:r>
            <a:endParaRPr lang="es-MX" sz="2900" dirty="0"/>
          </a:p>
          <a:p>
            <a:pPr algn="ctr"/>
            <a:endParaRPr lang="es-MX" dirty="0"/>
          </a:p>
        </p:txBody>
      </p:sp>
      <p:pic>
        <p:nvPicPr>
          <p:cNvPr id="9" name="Marcador de contenido 8" descr="Concepto 1&#10;">
            <a:extLst>
              <a:ext uri="{FF2B5EF4-FFF2-40B4-BE49-F238E27FC236}">
                <a16:creationId xmlns:a16="http://schemas.microsoft.com/office/drawing/2014/main" id="{C695AD60-3B3F-4323-ADD1-7819EB2F7F17}"/>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39788" y="2628925"/>
            <a:ext cx="4788280" cy="3398249"/>
          </a:xfrm>
          <a:prstGeom prst="rect">
            <a:avLst/>
          </a:prstGeom>
          <a:noFill/>
          <a:ln w="12700">
            <a:solidFill>
              <a:schemeClr val="tx1"/>
            </a:solidFill>
          </a:ln>
        </p:spPr>
      </p:pic>
      <p:sp>
        <p:nvSpPr>
          <p:cNvPr id="5" name="Marcador de texto 4">
            <a:extLst>
              <a:ext uri="{FF2B5EF4-FFF2-40B4-BE49-F238E27FC236}">
                <a16:creationId xmlns:a16="http://schemas.microsoft.com/office/drawing/2014/main" id="{672EBA5C-7DFF-4D17-9DC4-B15EA64C5CC7}"/>
              </a:ext>
            </a:extLst>
          </p:cNvPr>
          <p:cNvSpPr>
            <a:spLocks noGrp="1"/>
          </p:cNvSpPr>
          <p:nvPr>
            <p:ph type="body" sz="quarter" idx="3"/>
          </p:nvPr>
        </p:nvSpPr>
        <p:spPr>
          <a:xfrm>
            <a:off x="6751592" y="1616588"/>
            <a:ext cx="4678408" cy="732911"/>
          </a:xfrm>
        </p:spPr>
        <p:txBody>
          <a:bodyPr>
            <a:noAutofit/>
          </a:bodyPr>
          <a:lstStyle/>
          <a:p>
            <a:r>
              <a:rPr lang="es-EC" sz="1800" dirty="0"/>
              <a:t>Concepto B:</a:t>
            </a:r>
            <a:endParaRPr lang="es-MX" sz="1800" dirty="0"/>
          </a:p>
          <a:p>
            <a:pPr algn="ctr"/>
            <a:r>
              <a:rPr lang="es-EC" sz="1800" dirty="0"/>
              <a:t>Transmisión de potencia directa</a:t>
            </a:r>
            <a:endParaRPr lang="es-MX" sz="1800" dirty="0"/>
          </a:p>
          <a:p>
            <a:pPr algn="ctr"/>
            <a:endParaRPr lang="es-MX" sz="600" dirty="0"/>
          </a:p>
        </p:txBody>
      </p:sp>
      <p:pic>
        <p:nvPicPr>
          <p:cNvPr id="10" name="Marcador de contenido 9">
            <a:extLst>
              <a:ext uri="{FF2B5EF4-FFF2-40B4-BE49-F238E27FC236}">
                <a16:creationId xmlns:a16="http://schemas.microsoft.com/office/drawing/2014/main" id="{7C40BBD3-F713-48A9-B76F-6AAA7271838C}"/>
              </a:ext>
            </a:extLst>
          </p:cNvPr>
          <p:cNvPicPr>
            <a:picLocks noGrp="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6172201" y="2641937"/>
            <a:ext cx="5045300" cy="3398249"/>
          </a:xfrm>
          <a:prstGeom prst="rect">
            <a:avLst/>
          </a:prstGeom>
          <a:noFill/>
          <a:ln w="12700">
            <a:solidFill>
              <a:schemeClr val="tx1"/>
            </a:solidFill>
          </a:ln>
        </p:spPr>
      </p:pic>
    </p:spTree>
    <p:extLst>
      <p:ext uri="{BB962C8B-B14F-4D97-AF65-F5344CB8AC3E}">
        <p14:creationId xmlns:p14="http://schemas.microsoft.com/office/powerpoint/2010/main" val="1713773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CAE428-B172-4337-A934-0FAA5DA33A74}"/>
              </a:ext>
            </a:extLst>
          </p:cNvPr>
          <p:cNvSpPr>
            <a:spLocks noGrp="1"/>
          </p:cNvSpPr>
          <p:nvPr>
            <p:ph type="title"/>
          </p:nvPr>
        </p:nvSpPr>
        <p:spPr>
          <a:xfrm>
            <a:off x="838200" y="0"/>
            <a:ext cx="10515600" cy="1325563"/>
          </a:xfrm>
        </p:spPr>
        <p:txBody>
          <a:bodyPr/>
          <a:lstStyle/>
          <a:p>
            <a:r>
              <a:rPr lang="es-MX" dirty="0"/>
              <a:t>SELECCIÓN DE CONCEPTO</a:t>
            </a:r>
          </a:p>
        </p:txBody>
      </p:sp>
      <p:sp>
        <p:nvSpPr>
          <p:cNvPr id="3" name="Marcador de contenido 2">
            <a:extLst>
              <a:ext uri="{FF2B5EF4-FFF2-40B4-BE49-F238E27FC236}">
                <a16:creationId xmlns:a16="http://schemas.microsoft.com/office/drawing/2014/main" id="{CCEFD073-D2B5-4207-BBFF-403C104F6F5F}"/>
              </a:ext>
            </a:extLst>
          </p:cNvPr>
          <p:cNvSpPr>
            <a:spLocks noGrp="1"/>
          </p:cNvSpPr>
          <p:nvPr>
            <p:ph idx="1"/>
          </p:nvPr>
        </p:nvSpPr>
        <p:spPr>
          <a:xfrm>
            <a:off x="838200" y="1161558"/>
            <a:ext cx="10515600" cy="618187"/>
          </a:xfrm>
        </p:spPr>
        <p:txBody>
          <a:bodyPr>
            <a:normAutofit lnSpcReduction="10000"/>
          </a:bodyPr>
          <a:lstStyle/>
          <a:p>
            <a:pPr marL="0" indent="0" algn="ctr">
              <a:buNone/>
            </a:pPr>
            <a:r>
              <a:rPr lang="es-EC" sz="1800" i="1" dirty="0">
                <a:solidFill>
                  <a:schemeClr val="accent1">
                    <a:lumMod val="75000"/>
                  </a:schemeClr>
                </a:solidFill>
              </a:rPr>
              <a:t>Matriz de selección de conceptos. Se evaluó los conceptos usando un solo código (+ “mejor que”, 0 “igual a”, – “peor que”)</a:t>
            </a:r>
            <a:endParaRPr lang="es-MX" sz="1800" i="1" dirty="0">
              <a:solidFill>
                <a:schemeClr val="accent1">
                  <a:lumMod val="75000"/>
                </a:schemeClr>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2931283723"/>
              </p:ext>
            </p:extLst>
          </p:nvPr>
        </p:nvGraphicFramePr>
        <p:xfrm>
          <a:off x="2030507" y="1779744"/>
          <a:ext cx="9323293" cy="4795867"/>
        </p:xfrm>
        <a:graphic>
          <a:graphicData uri="http://schemas.openxmlformats.org/drawingml/2006/table">
            <a:tbl>
              <a:tblPr firstRow="1" firstCol="1" bandRow="1">
                <a:tableStyleId>{93296810-A885-4BE3-A3E7-6D5BEEA58F35}</a:tableStyleId>
              </a:tblPr>
              <a:tblGrid>
                <a:gridCol w="3114912">
                  <a:extLst>
                    <a:ext uri="{9D8B030D-6E8A-4147-A177-3AD203B41FA5}">
                      <a16:colId xmlns:a16="http://schemas.microsoft.com/office/drawing/2014/main" val="20000"/>
                    </a:ext>
                  </a:extLst>
                </a:gridCol>
                <a:gridCol w="3114912">
                  <a:extLst>
                    <a:ext uri="{9D8B030D-6E8A-4147-A177-3AD203B41FA5}">
                      <a16:colId xmlns:a16="http://schemas.microsoft.com/office/drawing/2014/main" val="20001"/>
                    </a:ext>
                  </a:extLst>
                </a:gridCol>
                <a:gridCol w="3093469">
                  <a:extLst>
                    <a:ext uri="{9D8B030D-6E8A-4147-A177-3AD203B41FA5}">
                      <a16:colId xmlns:a16="http://schemas.microsoft.com/office/drawing/2014/main" val="20002"/>
                    </a:ext>
                  </a:extLst>
                </a:gridCol>
              </a:tblGrid>
              <a:tr h="290496">
                <a:tc>
                  <a:txBody>
                    <a:bodyPr/>
                    <a:lstStyle/>
                    <a:p>
                      <a:pPr algn="ctr">
                        <a:lnSpc>
                          <a:spcPct val="107000"/>
                        </a:lnSpc>
                        <a:spcAft>
                          <a:spcPts val="0"/>
                        </a:spcAft>
                      </a:pPr>
                      <a:r>
                        <a:rPr lang="es-EC" sz="1600" dirty="0">
                          <a:effectLst/>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C" sz="1600" dirty="0">
                          <a:effectLst/>
                        </a:rPr>
                        <a:t>CONCEPTOS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extLst>
                  <a:ext uri="{0D108BD9-81ED-4DB2-BD59-A6C34878D82A}">
                    <a16:rowId xmlns:a16="http://schemas.microsoft.com/office/drawing/2014/main" val="10000"/>
                  </a:ext>
                </a:extLst>
              </a:tr>
              <a:tr h="594441">
                <a:tc>
                  <a:txBody>
                    <a:bodyPr/>
                    <a:lstStyle/>
                    <a:p>
                      <a:pPr algn="just">
                        <a:lnSpc>
                          <a:spcPct val="107000"/>
                        </a:lnSpc>
                        <a:spcAft>
                          <a:spcPts val="0"/>
                        </a:spcAft>
                      </a:pPr>
                      <a:r>
                        <a:rPr lang="es-EC" sz="1400">
                          <a:effectLst/>
                        </a:rPr>
                        <a:t>Criterios de selección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600">
                          <a:effectLst/>
                        </a:rPr>
                        <a:t>A</a:t>
                      </a:r>
                    </a:p>
                    <a:p>
                      <a:pPr algn="ctr">
                        <a:lnSpc>
                          <a:spcPct val="107000"/>
                        </a:lnSpc>
                        <a:spcAft>
                          <a:spcPts val="0"/>
                        </a:spcAft>
                      </a:pPr>
                      <a:r>
                        <a:rPr lang="es-EC" sz="1600">
                          <a:effectLst/>
                        </a:rPr>
                        <a:t>Configuración Ravigneaux</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600">
                          <a:effectLst/>
                        </a:rPr>
                        <a:t>B</a:t>
                      </a:r>
                    </a:p>
                    <a:p>
                      <a:pPr algn="ctr">
                        <a:lnSpc>
                          <a:spcPct val="107000"/>
                        </a:lnSpc>
                        <a:spcAft>
                          <a:spcPts val="0"/>
                        </a:spcAft>
                      </a:pPr>
                      <a:r>
                        <a:rPr lang="es-EC" sz="1600">
                          <a:effectLst/>
                        </a:rPr>
                        <a:t>Transmisión Directa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418105">
                <a:tc>
                  <a:txBody>
                    <a:bodyPr/>
                    <a:lstStyle/>
                    <a:p>
                      <a:pPr algn="just">
                        <a:lnSpc>
                          <a:spcPct val="107000"/>
                        </a:lnSpc>
                        <a:spcAft>
                          <a:spcPts val="0"/>
                        </a:spcAft>
                      </a:pPr>
                      <a:r>
                        <a:rPr lang="es-EC" sz="1400">
                          <a:effectLst/>
                        </a:rPr>
                        <a:t>Facilidad de manejo</a:t>
                      </a:r>
                    </a:p>
                    <a:p>
                      <a:pPr algn="just">
                        <a:lnSpc>
                          <a:spcPct val="107000"/>
                        </a:lnSpc>
                        <a:spcAft>
                          <a:spcPts val="0"/>
                        </a:spcAft>
                      </a:pPr>
                      <a:r>
                        <a:rPr lang="es-EC" sz="1400">
                          <a:effectLst/>
                        </a:rPr>
                        <a:t>Facilidad de uso</a:t>
                      </a:r>
                    </a:p>
                    <a:p>
                      <a:pPr algn="just">
                        <a:lnSpc>
                          <a:spcPct val="107000"/>
                        </a:lnSpc>
                        <a:spcAft>
                          <a:spcPts val="0"/>
                        </a:spcAft>
                      </a:pPr>
                      <a:r>
                        <a:rPr lang="es-EC" sz="1400">
                          <a:effectLst/>
                        </a:rPr>
                        <a:t>Prestación de servicios</a:t>
                      </a:r>
                    </a:p>
                    <a:p>
                      <a:pPr algn="just">
                        <a:lnSpc>
                          <a:spcPct val="107000"/>
                        </a:lnSpc>
                        <a:spcAft>
                          <a:spcPts val="0"/>
                        </a:spcAft>
                      </a:pPr>
                      <a:r>
                        <a:rPr lang="es-EC" sz="1400">
                          <a:effectLst/>
                        </a:rPr>
                        <a:t>Durabilidad</a:t>
                      </a:r>
                    </a:p>
                    <a:p>
                      <a:pPr algn="just">
                        <a:lnSpc>
                          <a:spcPct val="107000"/>
                        </a:lnSpc>
                        <a:spcAft>
                          <a:spcPts val="0"/>
                        </a:spcAft>
                      </a:pPr>
                      <a:r>
                        <a:rPr lang="es-EC" sz="1400">
                          <a:effectLst/>
                        </a:rPr>
                        <a:t>Disponibilidad de recursos</a:t>
                      </a:r>
                    </a:p>
                    <a:p>
                      <a:pPr algn="just">
                        <a:lnSpc>
                          <a:spcPct val="107000"/>
                        </a:lnSpc>
                        <a:spcAft>
                          <a:spcPts val="0"/>
                        </a:spcAft>
                      </a:pPr>
                      <a:r>
                        <a:rPr lang="es-EC" sz="1400">
                          <a:effectLst/>
                        </a:rPr>
                        <a:t>Facilidad de manufactura</a:t>
                      </a:r>
                    </a:p>
                    <a:p>
                      <a:pPr algn="just">
                        <a:lnSpc>
                          <a:spcPct val="107000"/>
                        </a:lnSpc>
                        <a:spcAft>
                          <a:spcPts val="0"/>
                        </a:spcAft>
                      </a:pPr>
                      <a:r>
                        <a:rPr lang="es-EC" sz="1400">
                          <a:effectLst/>
                        </a:rPr>
                        <a:t>Montaje</a:t>
                      </a:r>
                    </a:p>
                    <a:p>
                      <a:pPr algn="just">
                        <a:lnSpc>
                          <a:spcPct val="107000"/>
                        </a:lnSpc>
                        <a:spcAft>
                          <a:spcPts val="0"/>
                        </a:spcAft>
                      </a:pPr>
                      <a:r>
                        <a:rPr lang="es-EC" sz="1400">
                          <a:effectLst/>
                        </a:rPr>
                        <a:t>Costos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600">
                          <a:effectLst/>
                        </a:rPr>
                        <a:t>-</a:t>
                      </a:r>
                    </a:p>
                    <a:p>
                      <a:pPr algn="ctr">
                        <a:lnSpc>
                          <a:spcPct val="107000"/>
                        </a:lnSpc>
                        <a:spcAft>
                          <a:spcPts val="0"/>
                        </a:spcAft>
                      </a:pPr>
                      <a:r>
                        <a:rPr lang="es-EC" sz="1600">
                          <a:effectLst/>
                        </a:rPr>
                        <a:t>-</a:t>
                      </a:r>
                    </a:p>
                    <a:p>
                      <a:pPr algn="ctr">
                        <a:lnSpc>
                          <a:spcPct val="107000"/>
                        </a:lnSpc>
                        <a:spcAft>
                          <a:spcPts val="0"/>
                        </a:spcAft>
                      </a:pPr>
                      <a:r>
                        <a:rPr lang="es-EC" sz="1600">
                          <a:effectLst/>
                        </a:rPr>
                        <a:t>+</a:t>
                      </a:r>
                    </a:p>
                    <a:p>
                      <a:pPr algn="ctr">
                        <a:lnSpc>
                          <a:spcPct val="107000"/>
                        </a:lnSpc>
                        <a:spcAft>
                          <a:spcPts val="0"/>
                        </a:spcAft>
                      </a:pPr>
                      <a:r>
                        <a:rPr lang="es-EC" sz="1600">
                          <a:effectLst/>
                        </a:rPr>
                        <a:t>0</a:t>
                      </a:r>
                    </a:p>
                    <a:p>
                      <a:pPr algn="ctr">
                        <a:lnSpc>
                          <a:spcPct val="107000"/>
                        </a:lnSpc>
                        <a:spcAft>
                          <a:spcPts val="0"/>
                        </a:spcAft>
                      </a:pPr>
                      <a:r>
                        <a:rPr lang="es-EC" sz="1600">
                          <a:effectLst/>
                        </a:rPr>
                        <a:t>-</a:t>
                      </a:r>
                    </a:p>
                    <a:p>
                      <a:pPr algn="ctr">
                        <a:lnSpc>
                          <a:spcPct val="107000"/>
                        </a:lnSpc>
                        <a:spcAft>
                          <a:spcPts val="0"/>
                        </a:spcAft>
                      </a:pPr>
                      <a:r>
                        <a:rPr lang="es-EC" sz="1600">
                          <a:effectLst/>
                        </a:rPr>
                        <a:t>-</a:t>
                      </a:r>
                    </a:p>
                    <a:p>
                      <a:pPr algn="ctr">
                        <a:lnSpc>
                          <a:spcPct val="107000"/>
                        </a:lnSpc>
                        <a:spcAft>
                          <a:spcPts val="0"/>
                        </a:spcAft>
                      </a:pPr>
                      <a:r>
                        <a:rPr lang="es-EC" sz="1600">
                          <a:effectLst/>
                        </a:rPr>
                        <a:t>-</a:t>
                      </a:r>
                    </a:p>
                    <a:p>
                      <a:pPr algn="ctr">
                        <a:lnSpc>
                          <a:spcPct val="107000"/>
                        </a:lnSpc>
                        <a:spcAft>
                          <a:spcPts val="0"/>
                        </a:spcAft>
                      </a:pPr>
                      <a:r>
                        <a:rPr lang="es-EC" sz="1600">
                          <a:effectLst/>
                        </a:rPr>
                        <a:t>-</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600">
                          <a:effectLst/>
                        </a:rPr>
                        <a:t>+</a:t>
                      </a:r>
                    </a:p>
                    <a:p>
                      <a:pPr algn="ctr">
                        <a:lnSpc>
                          <a:spcPct val="107000"/>
                        </a:lnSpc>
                        <a:spcAft>
                          <a:spcPts val="0"/>
                        </a:spcAft>
                      </a:pPr>
                      <a:r>
                        <a:rPr lang="es-EC" sz="1600">
                          <a:effectLst/>
                        </a:rPr>
                        <a:t>+</a:t>
                      </a:r>
                    </a:p>
                    <a:p>
                      <a:pPr algn="ctr">
                        <a:lnSpc>
                          <a:spcPct val="107000"/>
                        </a:lnSpc>
                        <a:spcAft>
                          <a:spcPts val="0"/>
                        </a:spcAft>
                      </a:pPr>
                      <a:r>
                        <a:rPr lang="es-EC" sz="1600">
                          <a:effectLst/>
                        </a:rPr>
                        <a:t>-</a:t>
                      </a:r>
                    </a:p>
                    <a:p>
                      <a:pPr algn="ctr">
                        <a:lnSpc>
                          <a:spcPct val="107000"/>
                        </a:lnSpc>
                        <a:spcAft>
                          <a:spcPts val="0"/>
                        </a:spcAft>
                      </a:pPr>
                      <a:r>
                        <a:rPr lang="es-EC" sz="1600">
                          <a:effectLst/>
                        </a:rPr>
                        <a:t>0</a:t>
                      </a:r>
                    </a:p>
                    <a:p>
                      <a:pPr algn="ctr">
                        <a:lnSpc>
                          <a:spcPct val="107000"/>
                        </a:lnSpc>
                        <a:spcAft>
                          <a:spcPts val="0"/>
                        </a:spcAft>
                      </a:pPr>
                      <a:r>
                        <a:rPr lang="es-EC" sz="1600">
                          <a:effectLst/>
                        </a:rPr>
                        <a:t>+</a:t>
                      </a:r>
                    </a:p>
                    <a:p>
                      <a:pPr algn="ctr">
                        <a:lnSpc>
                          <a:spcPct val="107000"/>
                        </a:lnSpc>
                        <a:spcAft>
                          <a:spcPts val="0"/>
                        </a:spcAft>
                      </a:pPr>
                      <a:r>
                        <a:rPr lang="es-EC" sz="1600">
                          <a:effectLst/>
                        </a:rPr>
                        <a:t>+</a:t>
                      </a:r>
                    </a:p>
                    <a:p>
                      <a:pPr algn="ctr">
                        <a:lnSpc>
                          <a:spcPct val="107000"/>
                        </a:lnSpc>
                        <a:spcAft>
                          <a:spcPts val="0"/>
                        </a:spcAft>
                      </a:pPr>
                      <a:r>
                        <a:rPr lang="es-EC" sz="1600">
                          <a:effectLst/>
                        </a:rPr>
                        <a:t>+</a:t>
                      </a:r>
                    </a:p>
                    <a:p>
                      <a:pPr algn="ctr">
                        <a:lnSpc>
                          <a:spcPct val="107000"/>
                        </a:lnSpc>
                        <a:spcAft>
                          <a:spcPts val="0"/>
                        </a:spcAft>
                      </a:pPr>
                      <a:r>
                        <a:rPr lang="es-EC" sz="1600">
                          <a:effectLst/>
                        </a:rPr>
                        <a:t>+</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898384">
                <a:tc>
                  <a:txBody>
                    <a:bodyPr/>
                    <a:lstStyle/>
                    <a:p>
                      <a:pPr algn="just">
                        <a:lnSpc>
                          <a:spcPct val="107000"/>
                        </a:lnSpc>
                        <a:spcAft>
                          <a:spcPts val="0"/>
                        </a:spcAft>
                      </a:pPr>
                      <a:r>
                        <a:rPr lang="es-EC" sz="1400">
                          <a:effectLst/>
                        </a:rPr>
                        <a:t>Total +</a:t>
                      </a:r>
                    </a:p>
                    <a:p>
                      <a:pPr algn="just">
                        <a:lnSpc>
                          <a:spcPct val="107000"/>
                        </a:lnSpc>
                        <a:spcAft>
                          <a:spcPts val="0"/>
                        </a:spcAft>
                      </a:pPr>
                      <a:r>
                        <a:rPr lang="es-EC" sz="1400">
                          <a:effectLst/>
                        </a:rPr>
                        <a:t>Total 0</a:t>
                      </a:r>
                    </a:p>
                    <a:p>
                      <a:pPr algn="just">
                        <a:lnSpc>
                          <a:spcPct val="107000"/>
                        </a:lnSpc>
                        <a:spcAft>
                          <a:spcPts val="0"/>
                        </a:spcAft>
                      </a:pPr>
                      <a:r>
                        <a:rPr lang="es-EC" sz="1400">
                          <a:effectLst/>
                        </a:rPr>
                        <a:t>Total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600">
                          <a:effectLst/>
                        </a:rPr>
                        <a:t>1</a:t>
                      </a:r>
                    </a:p>
                    <a:p>
                      <a:pPr algn="ctr">
                        <a:lnSpc>
                          <a:spcPct val="107000"/>
                        </a:lnSpc>
                        <a:spcAft>
                          <a:spcPts val="0"/>
                        </a:spcAft>
                      </a:pPr>
                      <a:r>
                        <a:rPr lang="es-EC" sz="1600">
                          <a:effectLst/>
                        </a:rPr>
                        <a:t>1</a:t>
                      </a:r>
                    </a:p>
                    <a:p>
                      <a:pPr algn="ctr">
                        <a:lnSpc>
                          <a:spcPct val="107000"/>
                        </a:lnSpc>
                        <a:spcAft>
                          <a:spcPts val="0"/>
                        </a:spcAft>
                      </a:pPr>
                      <a:r>
                        <a:rPr lang="es-EC" sz="1600">
                          <a:effectLst/>
                        </a:rPr>
                        <a:t>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600">
                          <a:effectLst/>
                        </a:rPr>
                        <a:t>6</a:t>
                      </a:r>
                    </a:p>
                    <a:p>
                      <a:pPr algn="ctr">
                        <a:lnSpc>
                          <a:spcPct val="107000"/>
                        </a:lnSpc>
                        <a:spcAft>
                          <a:spcPts val="0"/>
                        </a:spcAft>
                      </a:pPr>
                      <a:r>
                        <a:rPr lang="es-EC" sz="1600">
                          <a:effectLst/>
                        </a:rPr>
                        <a:t>1</a:t>
                      </a:r>
                    </a:p>
                    <a:p>
                      <a:pPr algn="ctr">
                        <a:lnSpc>
                          <a:spcPct val="107000"/>
                        </a:lnSpc>
                        <a:spcAft>
                          <a:spcPts val="0"/>
                        </a:spcAft>
                      </a:pPr>
                      <a:r>
                        <a:rPr lang="es-EC" sz="1600">
                          <a:effectLst/>
                        </a:rPr>
                        <a:t>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94441">
                <a:tc>
                  <a:txBody>
                    <a:bodyPr/>
                    <a:lstStyle/>
                    <a:p>
                      <a:pPr algn="just">
                        <a:lnSpc>
                          <a:spcPct val="107000"/>
                        </a:lnSpc>
                        <a:spcAft>
                          <a:spcPts val="0"/>
                        </a:spcAft>
                      </a:pPr>
                      <a:r>
                        <a:rPr lang="es-EC" sz="1400" dirty="0">
                          <a:effectLst/>
                        </a:rPr>
                        <a:t>Evaluación neta</a:t>
                      </a:r>
                    </a:p>
                    <a:p>
                      <a:pPr algn="just">
                        <a:lnSpc>
                          <a:spcPct val="107000"/>
                        </a:lnSpc>
                        <a:spcAft>
                          <a:spcPts val="0"/>
                        </a:spcAft>
                      </a:pPr>
                      <a:r>
                        <a:rPr lang="es-EC" sz="1400" dirty="0">
                          <a:effectLst/>
                        </a:rPr>
                        <a:t>¿Continuar?</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600">
                          <a:effectLst/>
                        </a:rPr>
                        <a:t>-5</a:t>
                      </a:r>
                    </a:p>
                    <a:p>
                      <a:pPr algn="ctr">
                        <a:lnSpc>
                          <a:spcPct val="107000"/>
                        </a:lnSpc>
                        <a:spcAft>
                          <a:spcPts val="0"/>
                        </a:spcAft>
                      </a:pPr>
                      <a:r>
                        <a:rPr lang="es-EC" sz="1600">
                          <a:effectLst/>
                        </a:rPr>
                        <a:t>No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600" dirty="0">
                          <a:effectLst/>
                        </a:rPr>
                        <a:t>5</a:t>
                      </a:r>
                    </a:p>
                    <a:p>
                      <a:pPr algn="ctr">
                        <a:lnSpc>
                          <a:spcPct val="107000"/>
                        </a:lnSpc>
                        <a:spcAft>
                          <a:spcPts val="0"/>
                        </a:spcAft>
                      </a:pPr>
                      <a:r>
                        <a:rPr lang="es-EC" sz="1600" dirty="0">
                          <a:effectLst/>
                        </a:rPr>
                        <a:t>Sí</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00522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4D0FD4-F4DD-4324-960A-037C93FE778E}"/>
              </a:ext>
            </a:extLst>
          </p:cNvPr>
          <p:cNvSpPr>
            <a:spLocks noGrp="1"/>
          </p:cNvSpPr>
          <p:nvPr>
            <p:ph type="title"/>
          </p:nvPr>
        </p:nvSpPr>
        <p:spPr>
          <a:xfrm>
            <a:off x="1640542" y="282128"/>
            <a:ext cx="10025436" cy="1280890"/>
          </a:xfrm>
        </p:spPr>
        <p:txBody>
          <a:bodyPr>
            <a:normAutofit fontScale="90000"/>
          </a:bodyPr>
          <a:lstStyle/>
          <a:p>
            <a:r>
              <a:rPr lang="es-MX" b="1" dirty="0"/>
              <a:t>DISEÑO MECATRÓNICO – Diseño de los componentes mecánicos</a:t>
            </a:r>
            <a:br>
              <a:rPr lang="es-MX" b="1" dirty="0"/>
            </a:br>
            <a:endParaRPr lang="es-MX" b="1" dirty="0"/>
          </a:p>
        </p:txBody>
      </p:sp>
      <p:sp>
        <p:nvSpPr>
          <p:cNvPr id="3" name="Marcador de contenido 2">
            <a:extLst>
              <a:ext uri="{FF2B5EF4-FFF2-40B4-BE49-F238E27FC236}">
                <a16:creationId xmlns:a16="http://schemas.microsoft.com/office/drawing/2014/main" id="{CCB15817-866F-44F8-80C8-2E6C84F9D617}"/>
              </a:ext>
            </a:extLst>
          </p:cNvPr>
          <p:cNvSpPr>
            <a:spLocks noGrp="1"/>
          </p:cNvSpPr>
          <p:nvPr>
            <p:ph idx="1"/>
          </p:nvPr>
        </p:nvSpPr>
        <p:spPr>
          <a:xfrm>
            <a:off x="838200" y="1532586"/>
            <a:ext cx="10515600" cy="4644377"/>
          </a:xfrm>
        </p:spPr>
        <p:txBody>
          <a:bodyPr/>
          <a:lstStyle/>
          <a:p>
            <a:r>
              <a:rPr lang="es-EC" b="1" dirty="0"/>
              <a:t>Diseño de ejes</a:t>
            </a:r>
          </a:p>
          <a:p>
            <a:pPr marL="0" indent="0">
              <a:buNone/>
            </a:pPr>
            <a:r>
              <a:rPr lang="es-EC" dirty="0"/>
              <a:t>Para cada eje, se realizó un análisis estático en los planos “X”, y “Y”.</a:t>
            </a:r>
          </a:p>
          <a:p>
            <a:pPr marL="0" indent="0">
              <a:buNone/>
            </a:pPr>
            <a:r>
              <a:rPr lang="es-EC" dirty="0"/>
              <a:t>Para ello se realiza una destilación de fuerzas.  </a:t>
            </a:r>
          </a:p>
          <a:p>
            <a:pPr marL="0" indent="0">
              <a:buNone/>
            </a:pPr>
            <a:r>
              <a:rPr lang="es-EC" sz="2000" i="1" dirty="0"/>
              <a:t>Torque de entrada</a:t>
            </a:r>
          </a:p>
          <a:p>
            <a:pPr marL="0" indent="0">
              <a:buNone/>
            </a:pPr>
            <a:endParaRPr lang="es-EC" i="1" dirty="0"/>
          </a:p>
          <a:p>
            <a:pPr marL="0" indent="0">
              <a:buNone/>
            </a:pPr>
            <a:endParaRPr lang="es-EC" sz="2000" i="1" dirty="0"/>
          </a:p>
          <a:p>
            <a:pPr marL="0" indent="0">
              <a:buNone/>
            </a:pPr>
            <a:r>
              <a:rPr lang="es-EC" sz="2000" i="1" dirty="0"/>
              <a:t>Fuerza en la catalina de entrada			Fuerza en la catalina de transmisión</a:t>
            </a:r>
          </a:p>
          <a:p>
            <a:pPr marL="0" indent="0">
              <a:buNone/>
            </a:pPr>
            <a:endParaRPr lang="es-EC" sz="2000" i="1" dirty="0"/>
          </a:p>
          <a:p>
            <a:pPr marL="0" indent="0">
              <a:buNone/>
            </a:pPr>
            <a:endParaRPr lang="es-EC" i="1" dirty="0"/>
          </a:p>
          <a:p>
            <a:pPr marL="0" indent="0">
              <a:buNone/>
            </a:pPr>
            <a:endParaRPr lang="es-EC" dirty="0"/>
          </a:p>
          <a:p>
            <a:pPr marL="0" indent="0">
              <a:buNone/>
            </a:pPr>
            <a:endParaRPr lang="es-EC" dirty="0"/>
          </a:p>
          <a:p>
            <a:pPr marL="0" indent="0">
              <a:buNone/>
            </a:pPr>
            <a:endParaRPr lang="es-EC" dirty="0"/>
          </a:p>
          <a:p>
            <a:endParaRPr lang="es-EC" dirty="0"/>
          </a:p>
          <a:p>
            <a:pPr marL="0" indent="0">
              <a:buNone/>
            </a:pPr>
            <a:endParaRPr lang="es-MX" dirty="0"/>
          </a:p>
        </p:txBody>
      </p:sp>
      <p:pic>
        <p:nvPicPr>
          <p:cNvPr id="7" name="Imagen 6">
            <a:extLst>
              <a:ext uri="{FF2B5EF4-FFF2-40B4-BE49-F238E27FC236}">
                <a16:creationId xmlns:a16="http://schemas.microsoft.com/office/drawing/2014/main" id="{05411604-D7D7-4798-AEC8-31782963AE2B}"/>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21442" r="20394" b="66815"/>
          <a:stretch/>
        </p:blipFill>
        <p:spPr>
          <a:xfrm>
            <a:off x="1762330" y="3230003"/>
            <a:ext cx="953037" cy="641730"/>
          </a:xfrm>
          <a:prstGeom prst="rect">
            <a:avLst/>
          </a:prstGeom>
        </p:spPr>
      </p:pic>
      <p:pic>
        <p:nvPicPr>
          <p:cNvPr id="8" name="Imagen 7">
            <a:extLst>
              <a:ext uri="{FF2B5EF4-FFF2-40B4-BE49-F238E27FC236}">
                <a16:creationId xmlns:a16="http://schemas.microsoft.com/office/drawing/2014/main" id="{C63868B1-B735-43A2-B07C-96D72502B16F}"/>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3421" t="33185" r="10336" b="17533"/>
          <a:stretch/>
        </p:blipFill>
        <p:spPr>
          <a:xfrm>
            <a:off x="3742315" y="2938635"/>
            <a:ext cx="1249252" cy="953037"/>
          </a:xfrm>
          <a:prstGeom prst="rect">
            <a:avLst/>
          </a:prstGeom>
        </p:spPr>
      </p:pic>
      <p:pic>
        <p:nvPicPr>
          <p:cNvPr id="9" name="Imagen 8">
            <a:extLst>
              <a:ext uri="{FF2B5EF4-FFF2-40B4-BE49-F238E27FC236}">
                <a16:creationId xmlns:a16="http://schemas.microsoft.com/office/drawing/2014/main" id="{E799BF30-1C05-4E5D-827D-74711FF9FD63}"/>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81800"/>
          <a:stretch/>
        </p:blipFill>
        <p:spPr>
          <a:xfrm>
            <a:off x="6398676" y="3373792"/>
            <a:ext cx="1638529" cy="351952"/>
          </a:xfrm>
          <a:prstGeom prst="rect">
            <a:avLst/>
          </a:prstGeom>
        </p:spPr>
      </p:pic>
      <p:pic>
        <p:nvPicPr>
          <p:cNvPr id="11" name="Imagen 10">
            <a:extLst>
              <a:ext uri="{FF2B5EF4-FFF2-40B4-BE49-F238E27FC236}">
                <a16:creationId xmlns:a16="http://schemas.microsoft.com/office/drawing/2014/main" id="{E33C338B-8077-40B0-9ABC-05D13767F1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2329" y="5095078"/>
            <a:ext cx="1979985" cy="1079992"/>
          </a:xfrm>
          <a:prstGeom prst="rect">
            <a:avLst/>
          </a:prstGeom>
        </p:spPr>
      </p:pic>
      <p:pic>
        <p:nvPicPr>
          <p:cNvPr id="13" name="Imagen 12">
            <a:extLst>
              <a:ext uri="{FF2B5EF4-FFF2-40B4-BE49-F238E27FC236}">
                <a16:creationId xmlns:a16="http://schemas.microsoft.com/office/drawing/2014/main" id="{E67EE9D4-2FCE-48BA-BE03-E98050D630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0391" y="5074758"/>
            <a:ext cx="1929977" cy="1120632"/>
          </a:xfrm>
          <a:prstGeom prst="rect">
            <a:avLst/>
          </a:prstGeom>
        </p:spPr>
      </p:pic>
      <mc:AlternateContent xmlns:mc="http://schemas.openxmlformats.org/markup-compatibility/2006">
        <mc:Choice xmlns:a14="http://schemas.microsoft.com/office/drawing/2010/main" Requires="a14">
          <p:sp>
            <p:nvSpPr>
              <p:cNvPr id="4" name="Rectángulo 3"/>
              <p:cNvSpPr/>
              <p:nvPr/>
            </p:nvSpPr>
            <p:spPr>
              <a:xfrm>
                <a:off x="1762330" y="4655016"/>
                <a:ext cx="161319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𝐹</m:t>
                      </m:r>
                      <m:r>
                        <a:rPr lang="es-EC" i="0">
                          <a:latin typeface="Cambria Math" panose="02040503050406030204" pitchFamily="18" charset="0"/>
                        </a:rPr>
                        <m:t>=</m:t>
                      </m:r>
                      <m:r>
                        <a:rPr lang="es-MX" b="0" i="0" smtClean="0">
                          <a:latin typeface="Cambria Math" panose="02040503050406030204" pitchFamily="18" charset="0"/>
                        </a:rPr>
                        <m:t>13</m:t>
                      </m:r>
                      <m:r>
                        <a:rPr lang="es-EC" b="0" i="0" smtClean="0">
                          <a:latin typeface="Cambria Math" panose="02040503050406030204" pitchFamily="18" charset="0"/>
                        </a:rPr>
                        <m:t>,</m:t>
                      </m:r>
                      <m:r>
                        <a:rPr lang="es-MX" b="0" i="0" smtClean="0">
                          <a:latin typeface="Cambria Math" panose="02040503050406030204" pitchFamily="18" charset="0"/>
                        </a:rPr>
                        <m:t>42</m:t>
                      </m:r>
                      <m:r>
                        <a:rPr lang="es-EC" i="0">
                          <a:latin typeface="Cambria Math" panose="02040503050406030204" pitchFamily="18" charset="0"/>
                        </a:rPr>
                        <m:t> </m:t>
                      </m:r>
                      <m:r>
                        <a:rPr lang="es-EC" i="1">
                          <a:latin typeface="Cambria Math" panose="02040503050406030204" pitchFamily="18" charset="0"/>
                        </a:rPr>
                        <m:t>𝑘𝑁</m:t>
                      </m:r>
                    </m:oMath>
                  </m:oMathPara>
                </a14:m>
                <a:endParaRPr lang="es-EC" dirty="0"/>
              </a:p>
            </p:txBody>
          </p:sp>
        </mc:Choice>
        <mc:Fallback>
          <p:sp>
            <p:nvSpPr>
              <p:cNvPr id="4" name="Rectángulo 3"/>
              <p:cNvSpPr>
                <a:spLocks noRot="1" noChangeAspect="1" noMove="1" noResize="1" noEditPoints="1" noAdjustHandles="1" noChangeArrowheads="1" noChangeShapeType="1" noTextEdit="1"/>
              </p:cNvSpPr>
              <p:nvPr/>
            </p:nvSpPr>
            <p:spPr>
              <a:xfrm>
                <a:off x="1762330" y="4655016"/>
                <a:ext cx="1613199" cy="369332"/>
              </a:xfrm>
              <a:prstGeom prst="rect">
                <a:avLst/>
              </a:prstGeom>
              <a:blipFill>
                <a:blip r:embed="rId6"/>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7040391" y="4582021"/>
                <a:ext cx="148495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𝐹</m:t>
                      </m:r>
                      <m:r>
                        <a:rPr lang="es-EC" i="0">
                          <a:latin typeface="Cambria Math" panose="02040503050406030204" pitchFamily="18" charset="0"/>
                        </a:rPr>
                        <m:t>=</m:t>
                      </m:r>
                      <m:r>
                        <a:rPr lang="es-EC" b="0" i="0" smtClean="0">
                          <a:latin typeface="Cambria Math" panose="02040503050406030204" pitchFamily="18" charset="0"/>
                        </a:rPr>
                        <m:t>8,76</m:t>
                      </m:r>
                      <m:r>
                        <a:rPr lang="es-EC" i="0">
                          <a:latin typeface="Cambria Math" panose="02040503050406030204" pitchFamily="18" charset="0"/>
                        </a:rPr>
                        <m:t> </m:t>
                      </m:r>
                      <m:r>
                        <a:rPr lang="es-EC" i="1">
                          <a:latin typeface="Cambria Math" panose="02040503050406030204" pitchFamily="18" charset="0"/>
                        </a:rPr>
                        <m:t>𝑘𝑁</m:t>
                      </m:r>
                    </m:oMath>
                  </m:oMathPara>
                </a14:m>
                <a:endParaRPr lang="es-EC" dirty="0"/>
              </a:p>
            </p:txBody>
          </p:sp>
        </mc:Choice>
        <mc:Fallback xmlns="">
          <p:sp>
            <p:nvSpPr>
              <p:cNvPr id="10" name="Rectángulo 9"/>
              <p:cNvSpPr>
                <a:spLocks noRot="1" noChangeAspect="1" noMove="1" noResize="1" noEditPoints="1" noAdjustHandles="1" noChangeArrowheads="1" noChangeShapeType="1" noTextEdit="1"/>
              </p:cNvSpPr>
              <p:nvPr/>
            </p:nvSpPr>
            <p:spPr>
              <a:xfrm>
                <a:off x="7040391" y="4582021"/>
                <a:ext cx="1484958" cy="369332"/>
              </a:xfrm>
              <a:prstGeom prst="rect">
                <a:avLst/>
              </a:prstGeom>
              <a:blipFill rotWithShape="0">
                <a:blip r:embed="rId7"/>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95589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290285"/>
            <a:ext cx="10515600" cy="5965372"/>
          </a:xfrm>
        </p:spPr>
        <p:txBody>
          <a:bodyPr/>
          <a:lstStyle/>
          <a:p>
            <a:r>
              <a:rPr lang="es-EC" dirty="0"/>
              <a:t>Primer eje, Plano “Y”.</a:t>
            </a:r>
          </a:p>
          <a:p>
            <a:endParaRPr lang="es-EC" dirty="0"/>
          </a:p>
          <a:p>
            <a:endParaRPr lang="es-EC" dirty="0"/>
          </a:p>
          <a:p>
            <a:endParaRPr lang="es-EC" dirty="0"/>
          </a:p>
          <a:p>
            <a:endParaRPr lang="es-EC" dirty="0"/>
          </a:p>
          <a:p>
            <a:endParaRPr lang="es-EC" dirty="0"/>
          </a:p>
          <a:p>
            <a:r>
              <a:rPr lang="es-EC" dirty="0"/>
              <a:t>Primer eje, Plano “X”</a:t>
            </a:r>
          </a:p>
        </p:txBody>
      </p:sp>
      <p:pic>
        <p:nvPicPr>
          <p:cNvPr id="4" name="Imagen 3"/>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4749" r="8126"/>
          <a:stretch/>
        </p:blipFill>
        <p:spPr bwMode="auto">
          <a:xfrm>
            <a:off x="1056000" y="738597"/>
            <a:ext cx="5040000" cy="1080135"/>
          </a:xfrm>
          <a:prstGeom prst="rect">
            <a:avLst/>
          </a:prstGeom>
          <a:ln>
            <a:noFill/>
          </a:ln>
          <a:extLst>
            <a:ext uri="{53640926-AAD7-44D8-BBD7-CCE9431645EC}">
              <a14:shadowObscured xmlns:a14="http://schemas.microsoft.com/office/drawing/2010/main"/>
            </a:ext>
          </a:extLst>
        </p:spPr>
      </p:pic>
      <p:pic>
        <p:nvPicPr>
          <p:cNvPr id="5" name="Imagen 4"/>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l="7995" r="7602"/>
          <a:stretch/>
        </p:blipFill>
        <p:spPr bwMode="auto">
          <a:xfrm>
            <a:off x="1056000" y="2131104"/>
            <a:ext cx="5040000" cy="1080000"/>
          </a:xfrm>
          <a:prstGeom prst="rect">
            <a:avLst/>
          </a:prstGeom>
          <a:ln>
            <a:noFill/>
          </a:ln>
          <a:extLst>
            <a:ext uri="{53640926-AAD7-44D8-BBD7-CCE9431645EC}">
              <a14:shadowObscured xmlns:a14="http://schemas.microsoft.com/office/drawing/2010/main"/>
            </a:ext>
          </a:extLst>
        </p:spPr>
      </p:pic>
      <p:pic>
        <p:nvPicPr>
          <p:cNvPr id="6" name="Imagen 5" descr="Recorte de pantall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4314" y="3979290"/>
            <a:ext cx="5035944" cy="936000"/>
          </a:xfrm>
          <a:prstGeom prst="rect">
            <a:avLst/>
          </a:prstGeom>
        </p:spPr>
      </p:pic>
      <p:pic>
        <p:nvPicPr>
          <p:cNvPr id="7" name="Imagen 6" descr="Recorte de pantall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4314" y="5229671"/>
            <a:ext cx="5315857" cy="859559"/>
          </a:xfrm>
          <a:prstGeom prst="rect">
            <a:avLst/>
          </a:prstGeom>
        </p:spPr>
      </p:pic>
      <p:pic>
        <p:nvPicPr>
          <p:cNvPr id="8" name="Imagen 7" descr="Recorte de pantall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34816" y="3587094"/>
            <a:ext cx="1930400" cy="1187489"/>
          </a:xfrm>
          <a:prstGeom prst="rect">
            <a:avLst/>
          </a:prstGeom>
        </p:spPr>
      </p:pic>
      <p:pic>
        <p:nvPicPr>
          <p:cNvPr id="9" name="Imagen 8" descr="Recorte de pantall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34816" y="4992168"/>
            <a:ext cx="3839881" cy="1314776"/>
          </a:xfrm>
          <a:prstGeom prst="rect">
            <a:avLst/>
          </a:prstGeom>
        </p:spPr>
      </p:pic>
      <p:pic>
        <p:nvPicPr>
          <p:cNvPr id="10" name="Imagen 9" descr="Recorte de pantalla"/>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05787" y="2020191"/>
            <a:ext cx="3294743" cy="1301825"/>
          </a:xfrm>
          <a:prstGeom prst="rect">
            <a:avLst/>
          </a:prstGeom>
        </p:spPr>
      </p:pic>
      <p:pic>
        <p:nvPicPr>
          <p:cNvPr id="2" name="Imagen 1" descr="Recorte de pantalla"/>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05786" y="419770"/>
            <a:ext cx="1959429" cy="1436915"/>
          </a:xfrm>
          <a:prstGeom prst="rect">
            <a:avLst/>
          </a:prstGeom>
        </p:spPr>
      </p:pic>
      <p:sp>
        <p:nvSpPr>
          <p:cNvPr id="11" name="Elipse 10"/>
          <p:cNvSpPr/>
          <p:nvPr/>
        </p:nvSpPr>
        <p:spPr>
          <a:xfrm>
            <a:off x="2528047" y="2131104"/>
            <a:ext cx="645459" cy="5179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Elipse 11"/>
          <p:cNvSpPr/>
          <p:nvPr/>
        </p:nvSpPr>
        <p:spPr>
          <a:xfrm>
            <a:off x="2850776" y="5063244"/>
            <a:ext cx="645459" cy="5179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451184201"/>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1510</TotalTime>
  <Words>2094</Words>
  <Application>Microsoft Office PowerPoint</Application>
  <PresentationFormat>Panorámica</PresentationFormat>
  <Paragraphs>408</Paragraphs>
  <Slides>36</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36</vt:i4>
      </vt:variant>
    </vt:vector>
  </HeadingPairs>
  <TitlesOfParts>
    <vt:vector size="45" baseType="lpstr">
      <vt:lpstr>Arial</vt:lpstr>
      <vt:lpstr>Calibri</vt:lpstr>
      <vt:lpstr>Cambria Math</vt:lpstr>
      <vt:lpstr>Century Gothic</vt:lpstr>
      <vt:lpstr>Symbol</vt:lpstr>
      <vt:lpstr>Times New Roman</vt:lpstr>
      <vt:lpstr>Vrinda</vt:lpstr>
      <vt:lpstr>Wingdings 3</vt:lpstr>
      <vt:lpstr>Espiral</vt:lpstr>
      <vt:lpstr>Departamento de Ciencias de la Energía y Mecánica  INGENIERÍA MECATRÓNICA</vt:lpstr>
      <vt:lpstr>OBJETIVOS</vt:lpstr>
      <vt:lpstr>ANTECEDENTES</vt:lpstr>
      <vt:lpstr>Presentación de PowerPoint</vt:lpstr>
      <vt:lpstr>ALCANCE</vt:lpstr>
      <vt:lpstr>GENERACIÓN DE CONCEPTOS</vt:lpstr>
      <vt:lpstr>SELECCIÓN DE CONCEPTO</vt:lpstr>
      <vt:lpstr>DISEÑO MECATRÓNICO – Diseño de los componentes mecánicos </vt:lpstr>
      <vt:lpstr>Presentación de PowerPoint</vt:lpstr>
      <vt:lpstr>Presentación de PowerPoint</vt:lpstr>
      <vt:lpstr>Presentación de PowerPoint</vt:lpstr>
      <vt:lpstr>Presentación de PowerPoint</vt:lpstr>
      <vt:lpstr>DISEÑO MECATRÓNICO – Diseño de los componentes mecánicos</vt:lpstr>
      <vt:lpstr>Presentación de PowerPoint</vt:lpstr>
      <vt:lpstr>DISEÑO MECATRÓNICO – Diseño de los componentes mecánicos</vt:lpstr>
      <vt:lpstr>DISEÑO MECATRÓNICO – Diseño de los componentes mecánicos</vt:lpstr>
      <vt:lpstr>DISEÑO MECATRÓNICO – Diseño de los componentes mecánicos</vt:lpstr>
      <vt:lpstr>DISEÑO MECATRÓNICO – Diseño del sistema neumático</vt:lpstr>
      <vt:lpstr>DISEÑO MECATRÓNICO – Diseño del sistema neumático</vt:lpstr>
      <vt:lpstr>DISEÑO MECATRÓNICO – Diseño del sistema neumático</vt:lpstr>
      <vt:lpstr>DISEÑO MECATRÓNICO – Diseño eléctrico y electrónico</vt:lpstr>
      <vt:lpstr>DISEÑO MECATRÓNICO – Diseño eléctrico y electrónico</vt:lpstr>
      <vt:lpstr>DISEÑO MECATRÓNICO – Diseño eléctrico y electrónico</vt:lpstr>
      <vt:lpstr>DISEÑO MECATRÓNICO – Diseño del sistema de control</vt:lpstr>
      <vt:lpstr>DISEÑO MECATRÓNICO – Diseño de la interfaz humano - máquina</vt:lpstr>
      <vt:lpstr>IMPLEMENTACIÓN – Componentes Mecánicos</vt:lpstr>
      <vt:lpstr>IMPLEMENTACIÓN – Componentes eléctricos y electrónicos</vt:lpstr>
      <vt:lpstr>IMPLEMENTACIÓN – Programación proceso industrial demostrativo</vt:lpstr>
      <vt:lpstr>IMPLEMENTACIÓN</vt:lpstr>
      <vt:lpstr>PRUEBAS Y RESULTADOS</vt:lpstr>
      <vt:lpstr>PRUEBAS Y RESULTADOS</vt:lpstr>
      <vt:lpstr>PRUEBAS Y RESULTADOS</vt:lpstr>
      <vt:lpstr>CONCLUSIONES</vt:lpstr>
      <vt:lpstr>Presentación de PowerPoint</vt:lpstr>
      <vt:lpstr>RECOMENDACIONES Y TRABAJOS FUTUROS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xяαμx ∂яσιx ★ ▒ 【ƒµŋк¡ þµŋк¡ 】▒</dc:creator>
  <cp:lastModifiedBy>★ xяαμx ∂яσιx ★ ▒ 【ƒµŋк¡ þµŋк¡ 】▒</cp:lastModifiedBy>
  <cp:revision>80</cp:revision>
  <dcterms:created xsi:type="dcterms:W3CDTF">2019-01-24T13:37:50Z</dcterms:created>
  <dcterms:modified xsi:type="dcterms:W3CDTF">2019-01-30T19:25:55Z</dcterms:modified>
</cp:coreProperties>
</file>