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57" r:id="rId3"/>
    <p:sldId id="258" r:id="rId4"/>
    <p:sldId id="267" r:id="rId5"/>
    <p:sldId id="260" r:id="rId6"/>
    <p:sldId id="259" r:id="rId7"/>
    <p:sldId id="261" r:id="rId8"/>
    <p:sldId id="262" r:id="rId9"/>
    <p:sldId id="263" r:id="rId10"/>
    <p:sldId id="264" r:id="rId11"/>
    <p:sldId id="266" r:id="rId12"/>
    <p:sldId id="265" r:id="rId13"/>
    <p:sldId id="268" r:id="rId14"/>
    <p:sldId id="270" r:id="rId15"/>
    <p:sldId id="271" r:id="rId16"/>
    <p:sldId id="273" r:id="rId17"/>
    <p:sldId id="272"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solidFill>
            <a:ln>
              <a:noFill/>
            </a:ln>
            <a:effectLst/>
          </c:spPr>
          <c:invertIfNegative val="0"/>
          <c:dLbls>
            <c:dLbl>
              <c:idx val="0"/>
              <c:layout/>
              <c:tx>
                <c:rich>
                  <a:bodyPr/>
                  <a:lstStyle/>
                  <a:p>
                    <a:fld id="{FEDF9B39-555C-48CE-BE82-A24C24E15F22}" type="VALUE">
                      <a:rPr lang="en-US"/>
                      <a:pPr/>
                      <a:t>[VALOR]</a:t>
                    </a:fld>
                    <a:r>
                      <a:rPr lang="en-US"/>
                      <a:t>ns</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fld id="{A6B28900-5D67-42CC-B1E2-A7B7F4128F51}" type="VALUE">
                      <a:rPr lang="en-US"/>
                      <a:pPr/>
                      <a:t>[VALOR]</a:t>
                    </a:fld>
                    <a:r>
                      <a:rPr lang="en-US"/>
                      <a:t>ns</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percentage"/>
            <c:noEndCap val="0"/>
            <c:val val="5"/>
            <c:spPr>
              <a:noFill/>
              <a:ln w="9525" cap="flat" cmpd="sng" algn="ctr">
                <a:solidFill>
                  <a:schemeClr val="tx1">
                    <a:lumMod val="65000"/>
                    <a:lumOff val="35000"/>
                  </a:schemeClr>
                </a:solidFill>
                <a:round/>
              </a:ln>
              <a:effectLst/>
            </c:spPr>
          </c:errBars>
          <c:cat>
            <c:strRef>
              <c:f>Hoja2!$B$2:$C$2</c:f>
              <c:strCache>
                <c:ptCount val="2"/>
                <c:pt idx="0">
                  <c:v>P4</c:v>
                </c:pt>
                <c:pt idx="1">
                  <c:v>PGF2α</c:v>
                </c:pt>
              </c:strCache>
            </c:strRef>
          </c:cat>
          <c:val>
            <c:numRef>
              <c:f>Hoja2!$B$3:$C$3</c:f>
              <c:numCache>
                <c:formatCode>General</c:formatCode>
                <c:ptCount val="2"/>
                <c:pt idx="0">
                  <c:v>92.86</c:v>
                </c:pt>
                <c:pt idx="1">
                  <c:v>7.14</c:v>
                </c:pt>
              </c:numCache>
            </c:numRef>
          </c:val>
        </c:ser>
        <c:ser>
          <c:idx val="1"/>
          <c:order val="1"/>
          <c:spPr>
            <a:solidFill>
              <a:schemeClr val="accent5"/>
            </a:solidFill>
            <a:ln>
              <a:noFill/>
            </a:ln>
            <a:effectLst/>
          </c:spPr>
          <c:invertIfNegative val="0"/>
          <c:dLbls>
            <c:dLbl>
              <c:idx val="0"/>
              <c:layout/>
              <c:tx>
                <c:rich>
                  <a:bodyPr/>
                  <a:lstStyle/>
                  <a:p>
                    <a:fld id="{D17C6525-7E28-445F-B9EF-C9B5903B7021}" type="VALUE">
                      <a:rPr lang="en-US"/>
                      <a:pPr/>
                      <a:t>[VALOR]</a:t>
                    </a:fld>
                    <a:r>
                      <a:rPr lang="en-US"/>
                      <a:t>ns</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fld id="{9F5EBB70-728B-45CE-A036-7BE7FA304822}" type="VALUE">
                      <a:rPr lang="en-US"/>
                      <a:pPr/>
                      <a:t>[VALOR]</a:t>
                    </a:fld>
                    <a:r>
                      <a:rPr lang="en-US"/>
                      <a:t>ns</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percentage"/>
            <c:noEndCap val="0"/>
            <c:val val="5"/>
            <c:spPr>
              <a:noFill/>
              <a:ln w="9525" cap="flat" cmpd="sng" algn="ctr">
                <a:solidFill>
                  <a:schemeClr val="tx1">
                    <a:lumMod val="65000"/>
                    <a:lumOff val="35000"/>
                  </a:schemeClr>
                </a:solidFill>
                <a:round/>
              </a:ln>
              <a:effectLst/>
            </c:spPr>
          </c:errBars>
          <c:cat>
            <c:strRef>
              <c:f>Hoja2!$B$2:$C$2</c:f>
              <c:strCache>
                <c:ptCount val="2"/>
                <c:pt idx="0">
                  <c:v>P4</c:v>
                </c:pt>
                <c:pt idx="1">
                  <c:v>PGF2α</c:v>
                </c:pt>
              </c:strCache>
            </c:strRef>
          </c:cat>
          <c:val>
            <c:numRef>
              <c:f>Hoja2!$B$4:$C$4</c:f>
              <c:numCache>
                <c:formatCode>General</c:formatCode>
                <c:ptCount val="2"/>
                <c:pt idx="0">
                  <c:v>92.86</c:v>
                </c:pt>
                <c:pt idx="1">
                  <c:v>7.14</c:v>
                </c:pt>
              </c:numCache>
            </c:numRef>
          </c:val>
        </c:ser>
        <c:dLbls>
          <c:dLblPos val="ctr"/>
          <c:showLegendKey val="0"/>
          <c:showVal val="1"/>
          <c:showCatName val="0"/>
          <c:showSerName val="0"/>
          <c:showPercent val="0"/>
          <c:showBubbleSize val="0"/>
        </c:dLbls>
        <c:gapWidth val="219"/>
        <c:overlap val="-27"/>
        <c:axId val="-1683047056"/>
        <c:axId val="-1683046512"/>
      </c:barChart>
      <c:catAx>
        <c:axId val="-1683047056"/>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S"/>
                  <a:t>Protocolos de sincronizacion de celo</a:t>
                </a:r>
              </a:p>
            </c:rich>
          </c:tx>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crossAx val="-1683046512"/>
        <c:crosses val="autoZero"/>
        <c:auto val="1"/>
        <c:lblAlgn val="ctr"/>
        <c:lblOffset val="100"/>
        <c:noMultiLvlLbl val="0"/>
      </c:catAx>
      <c:valAx>
        <c:axId val="-1683046512"/>
        <c:scaling>
          <c:orientation val="minMax"/>
          <c:max val="100"/>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S"/>
                  <a:t>Celo (%)</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crossAx val="-1683047056"/>
        <c:crosses val="autoZero"/>
        <c:crossBetween val="between"/>
        <c:majorUnit val="2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solidFill>
            <a:ln>
              <a:noFill/>
            </a:ln>
            <a:effectLst/>
          </c:spPr>
          <c:invertIfNegative val="0"/>
          <c:dLbls>
            <c:dLbl>
              <c:idx val="0"/>
              <c:layout/>
              <c:tx>
                <c:rich>
                  <a:bodyPr/>
                  <a:lstStyle/>
                  <a:p>
                    <a:r>
                      <a:rPr lang="en-US"/>
                      <a:t>21ns</a:t>
                    </a:r>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fld id="{1EBC7046-E29D-4FA5-A852-F8D5AB9F57F3}" type="VALUE">
                      <a:rPr lang="en-US"/>
                      <a:pPr/>
                      <a:t>[VALOR]</a:t>
                    </a:fld>
                    <a:r>
                      <a:rPr lang="en-US"/>
                      <a:t>ns</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percentage"/>
            <c:noEndCap val="0"/>
            <c:val val="5"/>
            <c:spPr>
              <a:noFill/>
              <a:ln w="9525" cap="flat" cmpd="sng" algn="ctr">
                <a:solidFill>
                  <a:schemeClr val="tx1">
                    <a:lumMod val="65000"/>
                    <a:lumOff val="35000"/>
                  </a:schemeClr>
                </a:solidFill>
                <a:round/>
              </a:ln>
              <a:effectLst/>
            </c:spPr>
          </c:errBars>
          <c:cat>
            <c:strRef>
              <c:f>Hoja1!$D$3:$E$3</c:f>
              <c:strCache>
                <c:ptCount val="2"/>
                <c:pt idx="0">
                  <c:v>P4</c:v>
                </c:pt>
                <c:pt idx="1">
                  <c:v>PGF2α</c:v>
                </c:pt>
              </c:strCache>
            </c:strRef>
          </c:cat>
          <c:val>
            <c:numRef>
              <c:f>Hoja1!$D$4:$E$4</c:f>
              <c:numCache>
                <c:formatCode>General</c:formatCode>
                <c:ptCount val="2"/>
                <c:pt idx="0">
                  <c:v>21</c:v>
                </c:pt>
                <c:pt idx="1">
                  <c:v>21.6</c:v>
                </c:pt>
              </c:numCache>
            </c:numRef>
          </c:val>
        </c:ser>
        <c:dLbls>
          <c:showLegendKey val="0"/>
          <c:showVal val="0"/>
          <c:showCatName val="0"/>
          <c:showSerName val="0"/>
          <c:showPercent val="0"/>
          <c:showBubbleSize val="0"/>
        </c:dLbls>
        <c:gapWidth val="100"/>
        <c:overlap val="-27"/>
        <c:axId val="-1683052496"/>
        <c:axId val="-1683050320"/>
      </c:barChart>
      <c:catAx>
        <c:axId val="-16830524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dk1"/>
                    </a:solidFill>
                    <a:latin typeface="Times New Roman" panose="02020603050405020304" pitchFamily="18" charset="0"/>
                    <a:ea typeface="+mn-ea"/>
                    <a:cs typeface="Times New Roman" panose="02020603050405020304" pitchFamily="18" charset="0"/>
                  </a:defRPr>
                </a:pPr>
                <a:r>
                  <a:rPr lang="es-ES"/>
                  <a:t>Protocolos de sincronizacion de celo</a:t>
                </a:r>
              </a:p>
            </c:rich>
          </c:tx>
          <c:layout>
            <c:manualLayout>
              <c:xMode val="edge"/>
              <c:yMode val="edge"/>
              <c:x val="0.35033902012248469"/>
              <c:y val="0.8786803732866724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s-E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s-ES"/>
          </a:p>
        </c:txPr>
        <c:crossAx val="-1683050320"/>
        <c:crosses val="autoZero"/>
        <c:auto val="1"/>
        <c:lblAlgn val="ctr"/>
        <c:lblOffset val="100"/>
        <c:noMultiLvlLbl val="0"/>
      </c:catAx>
      <c:valAx>
        <c:axId val="-1683050320"/>
        <c:scaling>
          <c:orientation val="minMax"/>
          <c:min val="0"/>
        </c:scaling>
        <c:delete val="0"/>
        <c:axPos val="l"/>
        <c:title>
          <c:tx>
            <c:rich>
              <a:bodyPr rot="-5400000" spcFirstLastPara="1" vertOverflow="ellipsis" vert="horz" wrap="square" anchor="ctr" anchorCtr="1"/>
              <a:lstStyle/>
              <a:p>
                <a:pPr>
                  <a:defRPr sz="1000" b="0" i="0" u="none" strike="noStrike" kern="1200" baseline="0">
                    <a:solidFill>
                      <a:schemeClr val="dk1"/>
                    </a:solidFill>
                    <a:latin typeface="Times New Roman" panose="02020603050405020304" pitchFamily="18" charset="0"/>
                    <a:ea typeface="+mn-ea"/>
                    <a:cs typeface="Times New Roman" panose="02020603050405020304" pitchFamily="18" charset="0"/>
                  </a:defRPr>
                </a:pPr>
                <a:r>
                  <a:rPr lang="es-ES"/>
                  <a:t>Diametro de cuerpo luteo (mm)</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s-E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s-ES"/>
          </a:p>
        </c:txPr>
        <c:crossAx val="-1683052496"/>
        <c:crosses val="autoZero"/>
        <c:crossBetween val="between"/>
        <c:majorUnit val="5"/>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Times New Roman" panose="02020603050405020304" pitchFamily="18" charset="0"/>
          <a:ea typeface="+mn-ea"/>
          <a:cs typeface="Times New Roman" panose="02020603050405020304" pitchFamily="18" charset="0"/>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705081-3212-4130-9D97-DC4164557B20}"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ES"/>
        </a:p>
      </dgm:t>
    </dgm:pt>
    <dgm:pt modelId="{7364B738-9607-4578-ACF7-778BEC73135B}">
      <dgm:prSet phldrT="[Texto]"/>
      <dgm:spPr/>
      <dgm:t>
        <a:bodyPr/>
        <a:lstStyle/>
        <a:p>
          <a:r>
            <a:rPr lang="es-ES" dirty="0" smtClean="0"/>
            <a:t>La T.E. se </a:t>
          </a:r>
          <a:r>
            <a:rPr lang="es-ES" dirty="0" smtClean="0"/>
            <a:t>desarrolló </a:t>
          </a:r>
          <a:r>
            <a:rPr lang="es-ES" dirty="0" smtClean="0"/>
            <a:t>entre el siglo XIX y </a:t>
          </a:r>
          <a:r>
            <a:rPr lang="es-ES" dirty="0" smtClean="0"/>
            <a:t>XX, en donde se </a:t>
          </a:r>
          <a:r>
            <a:rPr lang="es-ES" dirty="0" smtClean="0"/>
            <a:t>obtuvo el primer embrión </a:t>
          </a:r>
          <a:r>
            <a:rPr lang="es-ES" dirty="0" smtClean="0"/>
            <a:t>bovino; en </a:t>
          </a:r>
          <a:r>
            <a:rPr lang="es-ES" dirty="0" smtClean="0"/>
            <a:t>1970 se </a:t>
          </a:r>
          <a:r>
            <a:rPr lang="es-ES" dirty="0" smtClean="0"/>
            <a:t>usó esta técnica de </a:t>
          </a:r>
          <a:r>
            <a:rPr lang="es-ES" dirty="0" smtClean="0"/>
            <a:t>manera comercial.</a:t>
          </a:r>
          <a:endParaRPr lang="es-ES" dirty="0"/>
        </a:p>
      </dgm:t>
    </dgm:pt>
    <dgm:pt modelId="{C6EA12CB-30EC-47B2-AD9A-94566CBAB60A}" type="parTrans" cxnId="{02D9BC03-905A-4EEA-83F5-78125305560A}">
      <dgm:prSet/>
      <dgm:spPr/>
      <dgm:t>
        <a:bodyPr/>
        <a:lstStyle/>
        <a:p>
          <a:endParaRPr lang="es-ES"/>
        </a:p>
      </dgm:t>
    </dgm:pt>
    <dgm:pt modelId="{6D41F7DF-D30C-4E20-80F7-14DBCD5055F5}" type="sibTrans" cxnId="{02D9BC03-905A-4EEA-83F5-78125305560A}">
      <dgm:prSet/>
      <dgm:spPr/>
      <dgm:t>
        <a:bodyPr/>
        <a:lstStyle/>
        <a:p>
          <a:endParaRPr lang="es-ES"/>
        </a:p>
      </dgm:t>
    </dgm:pt>
    <dgm:pt modelId="{25C40969-782F-4FCC-983B-5D8FF82D4AE1}">
      <dgm:prSet phldrT="[Texto]"/>
      <dgm:spPr/>
      <dgm:t>
        <a:bodyPr/>
        <a:lstStyle/>
        <a:p>
          <a:r>
            <a:rPr lang="es-ES" dirty="0" smtClean="0"/>
            <a:t>La técnica de T.E. consiste en implantar un embrión en fase de mórula en la hembra “receptora”, previamente obtenido de una reproductora “donante”. </a:t>
          </a:r>
          <a:endParaRPr lang="es-ES" dirty="0"/>
        </a:p>
      </dgm:t>
    </dgm:pt>
    <dgm:pt modelId="{59FA9B14-A8B0-4CD3-80AA-9F5864343F13}" type="parTrans" cxnId="{B8C0C836-191D-469A-9D00-DD58BAC8CFD1}">
      <dgm:prSet/>
      <dgm:spPr/>
      <dgm:t>
        <a:bodyPr/>
        <a:lstStyle/>
        <a:p>
          <a:endParaRPr lang="es-ES"/>
        </a:p>
      </dgm:t>
    </dgm:pt>
    <dgm:pt modelId="{CC6BD86D-011F-41B1-AD62-5A2675C2FA2D}" type="sibTrans" cxnId="{B8C0C836-191D-469A-9D00-DD58BAC8CFD1}">
      <dgm:prSet/>
      <dgm:spPr/>
      <dgm:t>
        <a:bodyPr/>
        <a:lstStyle/>
        <a:p>
          <a:endParaRPr lang="es-ES"/>
        </a:p>
      </dgm:t>
    </dgm:pt>
    <dgm:pt modelId="{2D3D4CEB-9476-44C6-AAED-24CFDDE80754}">
      <dgm:prSet phldrT="[Texto]"/>
      <dgm:spPr/>
      <dgm:t>
        <a:bodyPr/>
        <a:lstStyle/>
        <a:p>
          <a:r>
            <a:rPr lang="es-ES" dirty="0" smtClean="0"/>
            <a:t>En la actualidad se encuentran disponibles biotecnologías que permiten la mejora genética de caracteres de interés zootécnico.</a:t>
          </a:r>
          <a:endParaRPr lang="es-ES" dirty="0"/>
        </a:p>
      </dgm:t>
    </dgm:pt>
    <dgm:pt modelId="{6016AD62-A969-4F1C-B6B9-15B30AE261FF}" type="parTrans" cxnId="{AB0DE2A5-A530-4C7C-8415-9EC7C24F1C82}">
      <dgm:prSet/>
      <dgm:spPr/>
      <dgm:t>
        <a:bodyPr/>
        <a:lstStyle/>
        <a:p>
          <a:endParaRPr lang="es-ES"/>
        </a:p>
      </dgm:t>
    </dgm:pt>
    <dgm:pt modelId="{564B2125-8B59-4514-91CE-0679D278FC16}" type="sibTrans" cxnId="{AB0DE2A5-A530-4C7C-8415-9EC7C24F1C82}">
      <dgm:prSet/>
      <dgm:spPr/>
      <dgm:t>
        <a:bodyPr/>
        <a:lstStyle/>
        <a:p>
          <a:endParaRPr lang="es-ES"/>
        </a:p>
      </dgm:t>
    </dgm:pt>
    <dgm:pt modelId="{5D7B9307-2F42-4027-B3D9-FE5B1F7F27AA}" type="pres">
      <dgm:prSet presAssocID="{AA705081-3212-4130-9D97-DC4164557B20}" presName="Name0" presStyleCnt="0">
        <dgm:presLayoutVars>
          <dgm:chMax val="7"/>
          <dgm:chPref val="7"/>
          <dgm:dir/>
        </dgm:presLayoutVars>
      </dgm:prSet>
      <dgm:spPr/>
      <dgm:t>
        <a:bodyPr/>
        <a:lstStyle/>
        <a:p>
          <a:endParaRPr lang="es-ES"/>
        </a:p>
      </dgm:t>
    </dgm:pt>
    <dgm:pt modelId="{5D1D2FB2-D45E-442E-82E4-F4EAAC6C5001}" type="pres">
      <dgm:prSet presAssocID="{AA705081-3212-4130-9D97-DC4164557B20}" presName="Name1" presStyleCnt="0"/>
      <dgm:spPr/>
    </dgm:pt>
    <dgm:pt modelId="{66B3784C-A18F-498C-8F60-45E50B62A11B}" type="pres">
      <dgm:prSet presAssocID="{AA705081-3212-4130-9D97-DC4164557B20}" presName="cycle" presStyleCnt="0"/>
      <dgm:spPr/>
    </dgm:pt>
    <dgm:pt modelId="{CB57600A-44A3-41DF-BFD1-7C0AC1B9DE5C}" type="pres">
      <dgm:prSet presAssocID="{AA705081-3212-4130-9D97-DC4164557B20}" presName="srcNode" presStyleLbl="node1" presStyleIdx="0" presStyleCnt="3"/>
      <dgm:spPr/>
    </dgm:pt>
    <dgm:pt modelId="{124838D3-C42C-4C9A-AA41-CA37AB88E666}" type="pres">
      <dgm:prSet presAssocID="{AA705081-3212-4130-9D97-DC4164557B20}" presName="conn" presStyleLbl="parChTrans1D2" presStyleIdx="0" presStyleCnt="1"/>
      <dgm:spPr/>
      <dgm:t>
        <a:bodyPr/>
        <a:lstStyle/>
        <a:p>
          <a:endParaRPr lang="es-ES"/>
        </a:p>
      </dgm:t>
    </dgm:pt>
    <dgm:pt modelId="{81B9F83A-EB90-45F4-852A-A16282E85858}" type="pres">
      <dgm:prSet presAssocID="{AA705081-3212-4130-9D97-DC4164557B20}" presName="extraNode" presStyleLbl="node1" presStyleIdx="0" presStyleCnt="3"/>
      <dgm:spPr/>
    </dgm:pt>
    <dgm:pt modelId="{E1DC1C23-128A-4A31-8701-456863791FAF}" type="pres">
      <dgm:prSet presAssocID="{AA705081-3212-4130-9D97-DC4164557B20}" presName="dstNode" presStyleLbl="node1" presStyleIdx="0" presStyleCnt="3"/>
      <dgm:spPr/>
    </dgm:pt>
    <dgm:pt modelId="{C3B8E2E9-7862-4258-B4AB-E8A6FBEA12D3}" type="pres">
      <dgm:prSet presAssocID="{7364B738-9607-4578-ACF7-778BEC73135B}" presName="text_1" presStyleLbl="node1" presStyleIdx="0" presStyleCnt="3">
        <dgm:presLayoutVars>
          <dgm:bulletEnabled val="1"/>
        </dgm:presLayoutVars>
      </dgm:prSet>
      <dgm:spPr/>
      <dgm:t>
        <a:bodyPr/>
        <a:lstStyle/>
        <a:p>
          <a:endParaRPr lang="es-ES"/>
        </a:p>
      </dgm:t>
    </dgm:pt>
    <dgm:pt modelId="{164182FD-FF7D-4436-8BE1-9306263F0BA7}" type="pres">
      <dgm:prSet presAssocID="{7364B738-9607-4578-ACF7-778BEC73135B}" presName="accent_1" presStyleCnt="0"/>
      <dgm:spPr/>
    </dgm:pt>
    <dgm:pt modelId="{258E1B5D-F2AA-43F6-A4F2-62EEEF2B683C}" type="pres">
      <dgm:prSet presAssocID="{7364B738-9607-4578-ACF7-778BEC73135B}" presName="accentRepeatNode" presStyleLbl="solidFgAcc1" presStyleIdx="0" presStyleCnt="3"/>
      <dgm:spPr/>
    </dgm:pt>
    <dgm:pt modelId="{7BEDF94D-6E18-468A-ADBC-FEB7B03E343D}" type="pres">
      <dgm:prSet presAssocID="{25C40969-782F-4FCC-983B-5D8FF82D4AE1}" presName="text_2" presStyleLbl="node1" presStyleIdx="1" presStyleCnt="3">
        <dgm:presLayoutVars>
          <dgm:bulletEnabled val="1"/>
        </dgm:presLayoutVars>
      </dgm:prSet>
      <dgm:spPr/>
      <dgm:t>
        <a:bodyPr/>
        <a:lstStyle/>
        <a:p>
          <a:endParaRPr lang="es-ES"/>
        </a:p>
      </dgm:t>
    </dgm:pt>
    <dgm:pt modelId="{88607C82-A9EC-4C5E-888A-1F50B41FACE3}" type="pres">
      <dgm:prSet presAssocID="{25C40969-782F-4FCC-983B-5D8FF82D4AE1}" presName="accent_2" presStyleCnt="0"/>
      <dgm:spPr/>
    </dgm:pt>
    <dgm:pt modelId="{E00D13CA-EB97-41EF-BC4F-EC4A69CE47A5}" type="pres">
      <dgm:prSet presAssocID="{25C40969-782F-4FCC-983B-5D8FF82D4AE1}" presName="accentRepeatNode" presStyleLbl="solidFgAcc1" presStyleIdx="1" presStyleCnt="3"/>
      <dgm:spPr/>
    </dgm:pt>
    <dgm:pt modelId="{683A28D0-853D-4017-9DEC-46DCA4A3FCD2}" type="pres">
      <dgm:prSet presAssocID="{2D3D4CEB-9476-44C6-AAED-24CFDDE80754}" presName="text_3" presStyleLbl="node1" presStyleIdx="2" presStyleCnt="3">
        <dgm:presLayoutVars>
          <dgm:bulletEnabled val="1"/>
        </dgm:presLayoutVars>
      </dgm:prSet>
      <dgm:spPr/>
      <dgm:t>
        <a:bodyPr/>
        <a:lstStyle/>
        <a:p>
          <a:endParaRPr lang="es-ES"/>
        </a:p>
      </dgm:t>
    </dgm:pt>
    <dgm:pt modelId="{A7D8D220-AFBA-4B76-99EE-A227C952CDA9}" type="pres">
      <dgm:prSet presAssocID="{2D3D4CEB-9476-44C6-AAED-24CFDDE80754}" presName="accent_3" presStyleCnt="0"/>
      <dgm:spPr/>
    </dgm:pt>
    <dgm:pt modelId="{67D18AA8-2F5A-48F6-B07C-2CE2F9C49E3D}" type="pres">
      <dgm:prSet presAssocID="{2D3D4CEB-9476-44C6-AAED-24CFDDE80754}" presName="accentRepeatNode" presStyleLbl="solidFgAcc1" presStyleIdx="2" presStyleCnt="3"/>
      <dgm:spPr/>
    </dgm:pt>
  </dgm:ptLst>
  <dgm:cxnLst>
    <dgm:cxn modelId="{02D9BC03-905A-4EEA-83F5-78125305560A}" srcId="{AA705081-3212-4130-9D97-DC4164557B20}" destId="{7364B738-9607-4578-ACF7-778BEC73135B}" srcOrd="0" destOrd="0" parTransId="{C6EA12CB-30EC-47B2-AD9A-94566CBAB60A}" sibTransId="{6D41F7DF-D30C-4E20-80F7-14DBCD5055F5}"/>
    <dgm:cxn modelId="{916BAB87-45A5-45EE-8C62-45E0BA9DC8EE}" type="presOf" srcId="{6D41F7DF-D30C-4E20-80F7-14DBCD5055F5}" destId="{124838D3-C42C-4C9A-AA41-CA37AB88E666}" srcOrd="0" destOrd="0" presId="urn:microsoft.com/office/officeart/2008/layout/VerticalCurvedList"/>
    <dgm:cxn modelId="{93642F14-5917-4EB5-BD01-2F2181F35218}" type="presOf" srcId="{2D3D4CEB-9476-44C6-AAED-24CFDDE80754}" destId="{683A28D0-853D-4017-9DEC-46DCA4A3FCD2}" srcOrd="0" destOrd="0" presId="urn:microsoft.com/office/officeart/2008/layout/VerticalCurvedList"/>
    <dgm:cxn modelId="{6CB34700-4CBC-4CB9-A175-0714116ED88E}" type="presOf" srcId="{7364B738-9607-4578-ACF7-778BEC73135B}" destId="{C3B8E2E9-7862-4258-B4AB-E8A6FBEA12D3}" srcOrd="0" destOrd="0" presId="urn:microsoft.com/office/officeart/2008/layout/VerticalCurvedList"/>
    <dgm:cxn modelId="{80D7C812-C81F-4871-A529-E51D91A27625}" type="presOf" srcId="{AA705081-3212-4130-9D97-DC4164557B20}" destId="{5D7B9307-2F42-4027-B3D9-FE5B1F7F27AA}" srcOrd="0" destOrd="0" presId="urn:microsoft.com/office/officeart/2008/layout/VerticalCurvedList"/>
    <dgm:cxn modelId="{CCAB4117-DD35-4AE9-859F-7E0C702EC444}" type="presOf" srcId="{25C40969-782F-4FCC-983B-5D8FF82D4AE1}" destId="{7BEDF94D-6E18-468A-ADBC-FEB7B03E343D}" srcOrd="0" destOrd="0" presId="urn:microsoft.com/office/officeart/2008/layout/VerticalCurvedList"/>
    <dgm:cxn modelId="{B8C0C836-191D-469A-9D00-DD58BAC8CFD1}" srcId="{AA705081-3212-4130-9D97-DC4164557B20}" destId="{25C40969-782F-4FCC-983B-5D8FF82D4AE1}" srcOrd="1" destOrd="0" parTransId="{59FA9B14-A8B0-4CD3-80AA-9F5864343F13}" sibTransId="{CC6BD86D-011F-41B1-AD62-5A2675C2FA2D}"/>
    <dgm:cxn modelId="{AB0DE2A5-A530-4C7C-8415-9EC7C24F1C82}" srcId="{AA705081-3212-4130-9D97-DC4164557B20}" destId="{2D3D4CEB-9476-44C6-AAED-24CFDDE80754}" srcOrd="2" destOrd="0" parTransId="{6016AD62-A969-4F1C-B6B9-15B30AE261FF}" sibTransId="{564B2125-8B59-4514-91CE-0679D278FC16}"/>
    <dgm:cxn modelId="{40480D05-BBE0-4761-B3AA-B695B48EBDA5}" type="presParOf" srcId="{5D7B9307-2F42-4027-B3D9-FE5B1F7F27AA}" destId="{5D1D2FB2-D45E-442E-82E4-F4EAAC6C5001}" srcOrd="0" destOrd="0" presId="urn:microsoft.com/office/officeart/2008/layout/VerticalCurvedList"/>
    <dgm:cxn modelId="{6E68BD6E-0DAA-4F57-B75E-754D2448D7AC}" type="presParOf" srcId="{5D1D2FB2-D45E-442E-82E4-F4EAAC6C5001}" destId="{66B3784C-A18F-498C-8F60-45E50B62A11B}" srcOrd="0" destOrd="0" presId="urn:microsoft.com/office/officeart/2008/layout/VerticalCurvedList"/>
    <dgm:cxn modelId="{4EEC2C62-8732-4F82-885A-FA18AB460750}" type="presParOf" srcId="{66B3784C-A18F-498C-8F60-45E50B62A11B}" destId="{CB57600A-44A3-41DF-BFD1-7C0AC1B9DE5C}" srcOrd="0" destOrd="0" presId="urn:microsoft.com/office/officeart/2008/layout/VerticalCurvedList"/>
    <dgm:cxn modelId="{D85635D4-999C-45AA-AD72-9922FA220FDE}" type="presParOf" srcId="{66B3784C-A18F-498C-8F60-45E50B62A11B}" destId="{124838D3-C42C-4C9A-AA41-CA37AB88E666}" srcOrd="1" destOrd="0" presId="urn:microsoft.com/office/officeart/2008/layout/VerticalCurvedList"/>
    <dgm:cxn modelId="{639A63BE-7463-4925-A6DD-D2167DA580C5}" type="presParOf" srcId="{66B3784C-A18F-498C-8F60-45E50B62A11B}" destId="{81B9F83A-EB90-45F4-852A-A16282E85858}" srcOrd="2" destOrd="0" presId="urn:microsoft.com/office/officeart/2008/layout/VerticalCurvedList"/>
    <dgm:cxn modelId="{DF410F20-49BF-471D-A231-03A60DB2AE94}" type="presParOf" srcId="{66B3784C-A18F-498C-8F60-45E50B62A11B}" destId="{E1DC1C23-128A-4A31-8701-456863791FAF}" srcOrd="3" destOrd="0" presId="urn:microsoft.com/office/officeart/2008/layout/VerticalCurvedList"/>
    <dgm:cxn modelId="{E505E47A-3743-4528-B6B4-89B8233B2C93}" type="presParOf" srcId="{5D1D2FB2-D45E-442E-82E4-F4EAAC6C5001}" destId="{C3B8E2E9-7862-4258-B4AB-E8A6FBEA12D3}" srcOrd="1" destOrd="0" presId="urn:microsoft.com/office/officeart/2008/layout/VerticalCurvedList"/>
    <dgm:cxn modelId="{8601DB24-CBC0-4885-977A-DA25D68E3CEC}" type="presParOf" srcId="{5D1D2FB2-D45E-442E-82E4-F4EAAC6C5001}" destId="{164182FD-FF7D-4436-8BE1-9306263F0BA7}" srcOrd="2" destOrd="0" presId="urn:microsoft.com/office/officeart/2008/layout/VerticalCurvedList"/>
    <dgm:cxn modelId="{565F49B5-35FD-411D-A3DA-D992D47FDEF1}" type="presParOf" srcId="{164182FD-FF7D-4436-8BE1-9306263F0BA7}" destId="{258E1B5D-F2AA-43F6-A4F2-62EEEF2B683C}" srcOrd="0" destOrd="0" presId="urn:microsoft.com/office/officeart/2008/layout/VerticalCurvedList"/>
    <dgm:cxn modelId="{77C416CA-DEDF-47B7-802D-5412529A3C84}" type="presParOf" srcId="{5D1D2FB2-D45E-442E-82E4-F4EAAC6C5001}" destId="{7BEDF94D-6E18-468A-ADBC-FEB7B03E343D}" srcOrd="3" destOrd="0" presId="urn:microsoft.com/office/officeart/2008/layout/VerticalCurvedList"/>
    <dgm:cxn modelId="{64039349-56CE-4CBD-928B-130B8B6003E8}" type="presParOf" srcId="{5D1D2FB2-D45E-442E-82E4-F4EAAC6C5001}" destId="{88607C82-A9EC-4C5E-888A-1F50B41FACE3}" srcOrd="4" destOrd="0" presId="urn:microsoft.com/office/officeart/2008/layout/VerticalCurvedList"/>
    <dgm:cxn modelId="{EEB79705-AECD-44EE-9C05-02992E02D6C4}" type="presParOf" srcId="{88607C82-A9EC-4C5E-888A-1F50B41FACE3}" destId="{E00D13CA-EB97-41EF-BC4F-EC4A69CE47A5}" srcOrd="0" destOrd="0" presId="urn:microsoft.com/office/officeart/2008/layout/VerticalCurvedList"/>
    <dgm:cxn modelId="{B9001760-DE41-4398-9844-1C72904C9845}" type="presParOf" srcId="{5D1D2FB2-D45E-442E-82E4-F4EAAC6C5001}" destId="{683A28D0-853D-4017-9DEC-46DCA4A3FCD2}" srcOrd="5" destOrd="0" presId="urn:microsoft.com/office/officeart/2008/layout/VerticalCurvedList"/>
    <dgm:cxn modelId="{B068F906-18E4-4891-85BA-22193A1E2021}" type="presParOf" srcId="{5D1D2FB2-D45E-442E-82E4-F4EAAC6C5001}" destId="{A7D8D220-AFBA-4B76-99EE-A227C952CDA9}" srcOrd="6" destOrd="0" presId="urn:microsoft.com/office/officeart/2008/layout/VerticalCurvedList"/>
    <dgm:cxn modelId="{3406C6B6-E170-4C46-94FF-140DF27F7BED}" type="presParOf" srcId="{A7D8D220-AFBA-4B76-99EE-A227C952CDA9}" destId="{67D18AA8-2F5A-48F6-B07C-2CE2F9C49E3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A8EA97-85B2-4952-8382-98626E58873B}" type="doc">
      <dgm:prSet loTypeId="urn:microsoft.com/office/officeart/2005/8/layout/StepDownProcess" loCatId="process" qsTypeId="urn:microsoft.com/office/officeart/2005/8/quickstyle/simple2" qsCatId="simple" csTypeId="urn:microsoft.com/office/officeart/2005/8/colors/colorful2" csCatId="colorful" phldr="1"/>
      <dgm:spPr/>
      <dgm:t>
        <a:bodyPr/>
        <a:lstStyle/>
        <a:p>
          <a:endParaRPr lang="es-ES"/>
        </a:p>
      </dgm:t>
    </dgm:pt>
    <dgm:pt modelId="{4B4B01A1-DCA1-4900-8E9E-DF7A196BB284}">
      <dgm:prSet phldrT="[Texto]" custT="1"/>
      <dgm:spPr/>
      <dgm:t>
        <a:bodyPr/>
        <a:lstStyle/>
        <a:p>
          <a:r>
            <a:rPr lang="es-ES" sz="2000" dirty="0" smtClean="0"/>
            <a:t>Las técnicas reproductivas como </a:t>
          </a:r>
          <a:r>
            <a:rPr lang="es-ES" sz="2000" dirty="0" err="1" smtClean="0"/>
            <a:t>superovulación</a:t>
          </a:r>
          <a:r>
            <a:rPr lang="es-ES" sz="2000" dirty="0" smtClean="0"/>
            <a:t> y transferencia de </a:t>
          </a:r>
          <a:r>
            <a:rPr lang="es-ES" sz="2000" dirty="0" smtClean="0"/>
            <a:t>embrionaria </a:t>
          </a:r>
          <a:r>
            <a:rPr lang="es-ES" sz="2000" dirty="0" smtClean="0"/>
            <a:t>(TE), permite multiplicar el potencial genético de una </a:t>
          </a:r>
          <a:r>
            <a:rPr lang="es-ES" sz="2000" dirty="0" smtClean="0"/>
            <a:t>reproductora de alto mérito de cualquier raza y especie.</a:t>
          </a:r>
          <a:endParaRPr lang="es-ES" sz="2000" dirty="0"/>
        </a:p>
      </dgm:t>
    </dgm:pt>
    <dgm:pt modelId="{23CFD3BC-3E5F-414E-9F84-53CF409387B2}" type="parTrans" cxnId="{41ABDE18-6A86-46F9-AF01-0586CB12CC78}">
      <dgm:prSet/>
      <dgm:spPr/>
      <dgm:t>
        <a:bodyPr/>
        <a:lstStyle/>
        <a:p>
          <a:endParaRPr lang="es-ES"/>
        </a:p>
      </dgm:t>
    </dgm:pt>
    <dgm:pt modelId="{BB2D21FB-CAC2-4AEE-B6B0-89634DE5569D}" type="sibTrans" cxnId="{41ABDE18-6A86-46F9-AF01-0586CB12CC78}">
      <dgm:prSet/>
      <dgm:spPr/>
      <dgm:t>
        <a:bodyPr/>
        <a:lstStyle/>
        <a:p>
          <a:endParaRPr lang="es-ES"/>
        </a:p>
      </dgm:t>
    </dgm:pt>
    <dgm:pt modelId="{A37D0ED2-DCCF-427C-9FE8-CA57F8F8D4D0}">
      <dgm:prSet phldrT="[Texto]" phldr="1"/>
      <dgm:spPr/>
      <dgm:t>
        <a:bodyPr/>
        <a:lstStyle/>
        <a:p>
          <a:endParaRPr lang="es-ES"/>
        </a:p>
      </dgm:t>
    </dgm:pt>
    <dgm:pt modelId="{4BEE152D-FA10-44B9-B88D-EF0C39355013}" type="parTrans" cxnId="{180E458A-60B9-4741-A5AA-E1D394968AD7}">
      <dgm:prSet/>
      <dgm:spPr/>
      <dgm:t>
        <a:bodyPr/>
        <a:lstStyle/>
        <a:p>
          <a:endParaRPr lang="es-ES"/>
        </a:p>
      </dgm:t>
    </dgm:pt>
    <dgm:pt modelId="{0ACF8B90-2D1A-480A-8395-74353900451B}" type="sibTrans" cxnId="{180E458A-60B9-4741-A5AA-E1D394968AD7}">
      <dgm:prSet/>
      <dgm:spPr/>
      <dgm:t>
        <a:bodyPr/>
        <a:lstStyle/>
        <a:p>
          <a:endParaRPr lang="es-ES"/>
        </a:p>
      </dgm:t>
    </dgm:pt>
    <dgm:pt modelId="{E2B0787C-BA97-4EF5-BBCA-A7815B6CEB52}">
      <dgm:prSet phldrT="[Tex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dirty="0" smtClean="0"/>
            <a:t>Mediante T.E. se puede obtener entre 40% a 70% de preñez en </a:t>
          </a:r>
          <a:r>
            <a:rPr lang="es-ES" dirty="0" smtClean="0"/>
            <a:t>receptoras bovinas.</a:t>
          </a:r>
          <a:endParaRPr lang="es-ES" dirty="0"/>
        </a:p>
      </dgm:t>
    </dgm:pt>
    <dgm:pt modelId="{7886D7BF-6A42-4960-8AA6-6B1DF403E25B}" type="parTrans" cxnId="{2A1E97DF-D0CD-4C17-A2FB-97649AD18830}">
      <dgm:prSet/>
      <dgm:spPr/>
      <dgm:t>
        <a:bodyPr/>
        <a:lstStyle/>
        <a:p>
          <a:endParaRPr lang="es-ES"/>
        </a:p>
      </dgm:t>
    </dgm:pt>
    <dgm:pt modelId="{F277D35E-8046-4F6B-A35B-15DC30152D3D}" type="sibTrans" cxnId="{2A1E97DF-D0CD-4C17-A2FB-97649AD18830}">
      <dgm:prSet/>
      <dgm:spPr/>
      <dgm:t>
        <a:bodyPr/>
        <a:lstStyle/>
        <a:p>
          <a:endParaRPr lang="es-ES"/>
        </a:p>
      </dgm:t>
    </dgm:pt>
    <dgm:pt modelId="{E63E9D41-A5DF-4B73-B379-424C19DD30F7}">
      <dgm:prSet phldrT="[Texto]"/>
      <dgm:spPr/>
      <dgm:t>
        <a:bodyPr/>
        <a:lstStyle/>
        <a:p>
          <a:r>
            <a:rPr lang="es-ES" dirty="0" smtClean="0"/>
            <a:t>Factores en contra: estado nutrición, sanidad, raza, grupos sanguíneos, época del año, estrés , estado del </a:t>
          </a:r>
          <a:r>
            <a:rPr lang="es-ES" dirty="0" smtClean="0"/>
            <a:t>embrión, entre otros. </a:t>
          </a:r>
          <a:endParaRPr lang="es-ES" dirty="0"/>
        </a:p>
      </dgm:t>
    </dgm:pt>
    <dgm:pt modelId="{AE0CBC0A-785F-4C7A-B1F2-8740AC376A02}" type="parTrans" cxnId="{C012CD29-BEEE-43E2-8C0D-7B9207134039}">
      <dgm:prSet/>
      <dgm:spPr/>
      <dgm:t>
        <a:bodyPr/>
        <a:lstStyle/>
        <a:p>
          <a:endParaRPr lang="es-ES"/>
        </a:p>
      </dgm:t>
    </dgm:pt>
    <dgm:pt modelId="{B27F8C60-D6C7-4FA3-89AF-DD268F188490}" type="sibTrans" cxnId="{C012CD29-BEEE-43E2-8C0D-7B9207134039}">
      <dgm:prSet/>
      <dgm:spPr/>
      <dgm:t>
        <a:bodyPr/>
        <a:lstStyle/>
        <a:p>
          <a:endParaRPr lang="es-ES"/>
        </a:p>
      </dgm:t>
    </dgm:pt>
    <dgm:pt modelId="{F02A4F67-50BC-4392-A1F4-D160B98AF3C6}" type="pres">
      <dgm:prSet presAssocID="{CFA8EA97-85B2-4952-8382-98626E58873B}" presName="rootnode" presStyleCnt="0">
        <dgm:presLayoutVars>
          <dgm:chMax/>
          <dgm:chPref/>
          <dgm:dir/>
          <dgm:animLvl val="lvl"/>
        </dgm:presLayoutVars>
      </dgm:prSet>
      <dgm:spPr/>
      <dgm:t>
        <a:bodyPr/>
        <a:lstStyle/>
        <a:p>
          <a:endParaRPr lang="es-ES"/>
        </a:p>
      </dgm:t>
    </dgm:pt>
    <dgm:pt modelId="{CC145216-C2C3-42BE-B7AC-E39C2EE35D9D}" type="pres">
      <dgm:prSet presAssocID="{4B4B01A1-DCA1-4900-8E9E-DF7A196BB284}" presName="composite" presStyleCnt="0"/>
      <dgm:spPr/>
    </dgm:pt>
    <dgm:pt modelId="{9BE05EDA-864D-4123-BF27-EF10BC7AD4B6}" type="pres">
      <dgm:prSet presAssocID="{4B4B01A1-DCA1-4900-8E9E-DF7A196BB284}" presName="bentUpArrow1" presStyleLbl="alignImgPlace1" presStyleIdx="0" presStyleCnt="2"/>
      <dgm:spPr>
        <a:solidFill>
          <a:srgbClr val="00B0F0"/>
        </a:solidFill>
      </dgm:spPr>
    </dgm:pt>
    <dgm:pt modelId="{6D4A963B-EE60-476C-9794-9093305F5387}" type="pres">
      <dgm:prSet presAssocID="{4B4B01A1-DCA1-4900-8E9E-DF7A196BB284}" presName="ParentText" presStyleLbl="node1" presStyleIdx="0" presStyleCnt="3" custScaleX="288192">
        <dgm:presLayoutVars>
          <dgm:chMax val="1"/>
          <dgm:chPref val="1"/>
          <dgm:bulletEnabled val="1"/>
        </dgm:presLayoutVars>
      </dgm:prSet>
      <dgm:spPr/>
      <dgm:t>
        <a:bodyPr/>
        <a:lstStyle/>
        <a:p>
          <a:endParaRPr lang="es-ES"/>
        </a:p>
      </dgm:t>
    </dgm:pt>
    <dgm:pt modelId="{F420032C-2407-405D-B113-1CB1E5D46BB8}" type="pres">
      <dgm:prSet presAssocID="{4B4B01A1-DCA1-4900-8E9E-DF7A196BB284}" presName="ChildText" presStyleLbl="revTx" presStyleIdx="0" presStyleCnt="2">
        <dgm:presLayoutVars>
          <dgm:chMax val="0"/>
          <dgm:chPref val="0"/>
          <dgm:bulletEnabled val="1"/>
        </dgm:presLayoutVars>
      </dgm:prSet>
      <dgm:spPr/>
      <dgm:t>
        <a:bodyPr/>
        <a:lstStyle/>
        <a:p>
          <a:endParaRPr lang="es-ES"/>
        </a:p>
      </dgm:t>
    </dgm:pt>
    <dgm:pt modelId="{8B3C9A32-2FD3-4054-8F9F-B14C3EBF7E87}" type="pres">
      <dgm:prSet presAssocID="{BB2D21FB-CAC2-4AEE-B6B0-89634DE5569D}" presName="sibTrans" presStyleCnt="0"/>
      <dgm:spPr/>
    </dgm:pt>
    <dgm:pt modelId="{21C0F9DB-5676-46CD-8347-2B01659244FB}" type="pres">
      <dgm:prSet presAssocID="{E2B0787C-BA97-4EF5-BBCA-A7815B6CEB52}" presName="composite" presStyleCnt="0"/>
      <dgm:spPr/>
    </dgm:pt>
    <dgm:pt modelId="{BB2EBA5B-CEE7-490E-B79F-47F1A9BFCC49}" type="pres">
      <dgm:prSet presAssocID="{E2B0787C-BA97-4EF5-BBCA-A7815B6CEB52}" presName="bentUpArrow1" presStyleLbl="alignImgPlace1" presStyleIdx="1" presStyleCnt="2"/>
      <dgm:spPr>
        <a:solidFill>
          <a:srgbClr val="00B050"/>
        </a:solidFill>
      </dgm:spPr>
    </dgm:pt>
    <dgm:pt modelId="{EEB1FDC1-8A0E-481D-9348-9A3D07E56871}" type="pres">
      <dgm:prSet presAssocID="{E2B0787C-BA97-4EF5-BBCA-A7815B6CEB52}" presName="ParentText" presStyleLbl="node1" presStyleIdx="1" presStyleCnt="3" custScaleX="226524">
        <dgm:presLayoutVars>
          <dgm:chMax val="1"/>
          <dgm:chPref val="1"/>
          <dgm:bulletEnabled val="1"/>
        </dgm:presLayoutVars>
      </dgm:prSet>
      <dgm:spPr/>
      <dgm:t>
        <a:bodyPr/>
        <a:lstStyle/>
        <a:p>
          <a:endParaRPr lang="es-ES"/>
        </a:p>
      </dgm:t>
    </dgm:pt>
    <dgm:pt modelId="{765BAD87-9254-4AA1-9C8B-47923BD22B9B}" type="pres">
      <dgm:prSet presAssocID="{E2B0787C-BA97-4EF5-BBCA-A7815B6CEB52}" presName="ChildText" presStyleLbl="revTx" presStyleIdx="1" presStyleCnt="2">
        <dgm:presLayoutVars>
          <dgm:chMax val="0"/>
          <dgm:chPref val="0"/>
          <dgm:bulletEnabled val="1"/>
        </dgm:presLayoutVars>
      </dgm:prSet>
      <dgm:spPr/>
      <dgm:t>
        <a:bodyPr/>
        <a:lstStyle/>
        <a:p>
          <a:endParaRPr lang="es-ES"/>
        </a:p>
      </dgm:t>
    </dgm:pt>
    <dgm:pt modelId="{6AB55B62-0EB2-4723-814E-C06493C03D1A}" type="pres">
      <dgm:prSet presAssocID="{F277D35E-8046-4F6B-A35B-15DC30152D3D}" presName="sibTrans" presStyleCnt="0"/>
      <dgm:spPr/>
    </dgm:pt>
    <dgm:pt modelId="{52F87C88-0F8A-4E81-BC64-46C1E5E5959D}" type="pres">
      <dgm:prSet presAssocID="{E63E9D41-A5DF-4B73-B379-424C19DD30F7}" presName="composite" presStyleCnt="0"/>
      <dgm:spPr/>
    </dgm:pt>
    <dgm:pt modelId="{15A4A988-D58C-4C3C-883E-D18B85E5CC52}" type="pres">
      <dgm:prSet presAssocID="{E63E9D41-A5DF-4B73-B379-424C19DD30F7}" presName="ParentText" presStyleLbl="node1" presStyleIdx="2" presStyleCnt="3" custScaleX="250165">
        <dgm:presLayoutVars>
          <dgm:chMax val="1"/>
          <dgm:chPref val="1"/>
          <dgm:bulletEnabled val="1"/>
        </dgm:presLayoutVars>
      </dgm:prSet>
      <dgm:spPr/>
      <dgm:t>
        <a:bodyPr/>
        <a:lstStyle/>
        <a:p>
          <a:endParaRPr lang="es-ES"/>
        </a:p>
      </dgm:t>
    </dgm:pt>
  </dgm:ptLst>
  <dgm:cxnLst>
    <dgm:cxn modelId="{41ABDE18-6A86-46F9-AF01-0586CB12CC78}" srcId="{CFA8EA97-85B2-4952-8382-98626E58873B}" destId="{4B4B01A1-DCA1-4900-8E9E-DF7A196BB284}" srcOrd="0" destOrd="0" parTransId="{23CFD3BC-3E5F-414E-9F84-53CF409387B2}" sibTransId="{BB2D21FB-CAC2-4AEE-B6B0-89634DE5569D}"/>
    <dgm:cxn modelId="{2A1E97DF-D0CD-4C17-A2FB-97649AD18830}" srcId="{CFA8EA97-85B2-4952-8382-98626E58873B}" destId="{E2B0787C-BA97-4EF5-BBCA-A7815B6CEB52}" srcOrd="1" destOrd="0" parTransId="{7886D7BF-6A42-4960-8AA6-6B1DF403E25B}" sibTransId="{F277D35E-8046-4F6B-A35B-15DC30152D3D}"/>
    <dgm:cxn modelId="{1338F601-CA10-4F30-9062-6BC4BF879DF5}" type="presOf" srcId="{4B4B01A1-DCA1-4900-8E9E-DF7A196BB284}" destId="{6D4A963B-EE60-476C-9794-9093305F5387}" srcOrd="0" destOrd="0" presId="urn:microsoft.com/office/officeart/2005/8/layout/StepDownProcess"/>
    <dgm:cxn modelId="{1295D03E-7C7A-4B9C-AC91-F8C71D7E98F7}" type="presOf" srcId="{A37D0ED2-DCCF-427C-9FE8-CA57F8F8D4D0}" destId="{F420032C-2407-405D-B113-1CB1E5D46BB8}" srcOrd="0" destOrd="0" presId="urn:microsoft.com/office/officeart/2005/8/layout/StepDownProcess"/>
    <dgm:cxn modelId="{C012CD29-BEEE-43E2-8C0D-7B9207134039}" srcId="{CFA8EA97-85B2-4952-8382-98626E58873B}" destId="{E63E9D41-A5DF-4B73-B379-424C19DD30F7}" srcOrd="2" destOrd="0" parTransId="{AE0CBC0A-785F-4C7A-B1F2-8740AC376A02}" sibTransId="{B27F8C60-D6C7-4FA3-89AF-DD268F188490}"/>
    <dgm:cxn modelId="{1489A707-4D02-42A7-AAAD-4CF04E83B973}" type="presOf" srcId="{E2B0787C-BA97-4EF5-BBCA-A7815B6CEB52}" destId="{EEB1FDC1-8A0E-481D-9348-9A3D07E56871}" srcOrd="0" destOrd="0" presId="urn:microsoft.com/office/officeart/2005/8/layout/StepDownProcess"/>
    <dgm:cxn modelId="{B059F48D-5D23-4ADD-846E-FB0A5B133849}" type="presOf" srcId="{E63E9D41-A5DF-4B73-B379-424C19DD30F7}" destId="{15A4A988-D58C-4C3C-883E-D18B85E5CC52}" srcOrd="0" destOrd="0" presId="urn:microsoft.com/office/officeart/2005/8/layout/StepDownProcess"/>
    <dgm:cxn modelId="{BA3967F5-19F4-402E-83EF-F0C7EB35DFF7}" type="presOf" srcId="{CFA8EA97-85B2-4952-8382-98626E58873B}" destId="{F02A4F67-50BC-4392-A1F4-D160B98AF3C6}" srcOrd="0" destOrd="0" presId="urn:microsoft.com/office/officeart/2005/8/layout/StepDownProcess"/>
    <dgm:cxn modelId="{180E458A-60B9-4741-A5AA-E1D394968AD7}" srcId="{4B4B01A1-DCA1-4900-8E9E-DF7A196BB284}" destId="{A37D0ED2-DCCF-427C-9FE8-CA57F8F8D4D0}" srcOrd="0" destOrd="0" parTransId="{4BEE152D-FA10-44B9-B88D-EF0C39355013}" sibTransId="{0ACF8B90-2D1A-480A-8395-74353900451B}"/>
    <dgm:cxn modelId="{0BE36C6A-642E-4149-AE66-5F21CC21BB9A}" type="presParOf" srcId="{F02A4F67-50BC-4392-A1F4-D160B98AF3C6}" destId="{CC145216-C2C3-42BE-B7AC-E39C2EE35D9D}" srcOrd="0" destOrd="0" presId="urn:microsoft.com/office/officeart/2005/8/layout/StepDownProcess"/>
    <dgm:cxn modelId="{F5386949-3470-4CE3-BBD0-AEB3452E728C}" type="presParOf" srcId="{CC145216-C2C3-42BE-B7AC-E39C2EE35D9D}" destId="{9BE05EDA-864D-4123-BF27-EF10BC7AD4B6}" srcOrd="0" destOrd="0" presId="urn:microsoft.com/office/officeart/2005/8/layout/StepDownProcess"/>
    <dgm:cxn modelId="{94A39508-8642-4BC6-9B86-A3C36E54CD93}" type="presParOf" srcId="{CC145216-C2C3-42BE-B7AC-E39C2EE35D9D}" destId="{6D4A963B-EE60-476C-9794-9093305F5387}" srcOrd="1" destOrd="0" presId="urn:microsoft.com/office/officeart/2005/8/layout/StepDownProcess"/>
    <dgm:cxn modelId="{9C637BDB-A072-4EB1-95F1-C9796B90D1A6}" type="presParOf" srcId="{CC145216-C2C3-42BE-B7AC-E39C2EE35D9D}" destId="{F420032C-2407-405D-B113-1CB1E5D46BB8}" srcOrd="2" destOrd="0" presId="urn:microsoft.com/office/officeart/2005/8/layout/StepDownProcess"/>
    <dgm:cxn modelId="{D2B05A2D-F130-4E09-948D-ADAF99B22762}" type="presParOf" srcId="{F02A4F67-50BC-4392-A1F4-D160B98AF3C6}" destId="{8B3C9A32-2FD3-4054-8F9F-B14C3EBF7E87}" srcOrd="1" destOrd="0" presId="urn:microsoft.com/office/officeart/2005/8/layout/StepDownProcess"/>
    <dgm:cxn modelId="{54096376-3DF6-4422-9254-A30BFD9F727C}" type="presParOf" srcId="{F02A4F67-50BC-4392-A1F4-D160B98AF3C6}" destId="{21C0F9DB-5676-46CD-8347-2B01659244FB}" srcOrd="2" destOrd="0" presId="urn:microsoft.com/office/officeart/2005/8/layout/StepDownProcess"/>
    <dgm:cxn modelId="{0045109C-8160-44BC-91DB-3AD57C8B12CD}" type="presParOf" srcId="{21C0F9DB-5676-46CD-8347-2B01659244FB}" destId="{BB2EBA5B-CEE7-490E-B79F-47F1A9BFCC49}" srcOrd="0" destOrd="0" presId="urn:microsoft.com/office/officeart/2005/8/layout/StepDownProcess"/>
    <dgm:cxn modelId="{5D318D78-4814-441B-B6E6-33C05E07B295}" type="presParOf" srcId="{21C0F9DB-5676-46CD-8347-2B01659244FB}" destId="{EEB1FDC1-8A0E-481D-9348-9A3D07E56871}" srcOrd="1" destOrd="0" presId="urn:microsoft.com/office/officeart/2005/8/layout/StepDownProcess"/>
    <dgm:cxn modelId="{82ADE211-8CC4-439E-9CA9-A3CAAD2D09DA}" type="presParOf" srcId="{21C0F9DB-5676-46CD-8347-2B01659244FB}" destId="{765BAD87-9254-4AA1-9C8B-47923BD22B9B}" srcOrd="2" destOrd="0" presId="urn:microsoft.com/office/officeart/2005/8/layout/StepDownProcess"/>
    <dgm:cxn modelId="{C4D45A0F-1635-41F9-864C-6AC5E74EF6BB}" type="presParOf" srcId="{F02A4F67-50BC-4392-A1F4-D160B98AF3C6}" destId="{6AB55B62-0EB2-4723-814E-C06493C03D1A}" srcOrd="3" destOrd="0" presId="urn:microsoft.com/office/officeart/2005/8/layout/StepDownProcess"/>
    <dgm:cxn modelId="{7E8233E1-DBB2-44B7-BFEE-67F220750E94}" type="presParOf" srcId="{F02A4F67-50BC-4392-A1F4-D160B98AF3C6}" destId="{52F87C88-0F8A-4E81-BC64-46C1E5E5959D}" srcOrd="4" destOrd="0" presId="urn:microsoft.com/office/officeart/2005/8/layout/StepDownProcess"/>
    <dgm:cxn modelId="{E9216497-9303-47B3-8FA3-3F8E20B4A458}" type="presParOf" srcId="{52F87C88-0F8A-4E81-BC64-46C1E5E5959D}" destId="{15A4A988-D58C-4C3C-883E-D18B85E5CC52}"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838D3-C42C-4C9A-AA41-CA37AB88E666}">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B8E2E9-7862-4258-B4AB-E8A6FBEA12D3}">
      <dsp:nvSpPr>
        <dsp:cNvPr id="0" name=""/>
        <dsp:cNvSpPr/>
      </dsp:nvSpPr>
      <dsp:spPr>
        <a:xfrm>
          <a:off x="752110" y="541866"/>
          <a:ext cx="8693460" cy="108373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t>La T.E. se </a:t>
          </a:r>
          <a:r>
            <a:rPr lang="es-ES" sz="2300" kern="1200" dirty="0" smtClean="0"/>
            <a:t>desarrolló </a:t>
          </a:r>
          <a:r>
            <a:rPr lang="es-ES" sz="2300" kern="1200" dirty="0" smtClean="0"/>
            <a:t>entre el siglo XIX y </a:t>
          </a:r>
          <a:r>
            <a:rPr lang="es-ES" sz="2300" kern="1200" dirty="0" smtClean="0"/>
            <a:t>XX, en donde se </a:t>
          </a:r>
          <a:r>
            <a:rPr lang="es-ES" sz="2300" kern="1200" dirty="0" smtClean="0"/>
            <a:t>obtuvo el primer embrión </a:t>
          </a:r>
          <a:r>
            <a:rPr lang="es-ES" sz="2300" kern="1200" dirty="0" smtClean="0"/>
            <a:t>bovino; en </a:t>
          </a:r>
          <a:r>
            <a:rPr lang="es-ES" sz="2300" kern="1200" dirty="0" smtClean="0"/>
            <a:t>1970 se </a:t>
          </a:r>
          <a:r>
            <a:rPr lang="es-ES" sz="2300" kern="1200" dirty="0" smtClean="0"/>
            <a:t>usó esta técnica de </a:t>
          </a:r>
          <a:r>
            <a:rPr lang="es-ES" sz="2300" kern="1200" dirty="0" smtClean="0"/>
            <a:t>manera comercial.</a:t>
          </a:r>
          <a:endParaRPr lang="es-ES" sz="2300" kern="1200" dirty="0"/>
        </a:p>
      </dsp:txBody>
      <dsp:txXfrm>
        <a:off x="752110" y="541866"/>
        <a:ext cx="8693460" cy="1083733"/>
      </dsp:txXfrm>
    </dsp:sp>
    <dsp:sp modelId="{258E1B5D-F2AA-43F6-A4F2-62EEEF2B683C}">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EDF94D-6E18-468A-ADBC-FEB7B03E343D}">
      <dsp:nvSpPr>
        <dsp:cNvPr id="0" name=""/>
        <dsp:cNvSpPr/>
      </dsp:nvSpPr>
      <dsp:spPr>
        <a:xfrm>
          <a:off x="1146048" y="2167466"/>
          <a:ext cx="8299523" cy="108373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t>La técnica de T.E. consiste en implantar un embrión en fase de mórula en la hembra “receptora”, previamente obtenido de una reproductora “donante”. </a:t>
          </a:r>
          <a:endParaRPr lang="es-ES" sz="2300" kern="1200" dirty="0"/>
        </a:p>
      </dsp:txBody>
      <dsp:txXfrm>
        <a:off x="1146048" y="2167466"/>
        <a:ext cx="8299523" cy="1083733"/>
      </dsp:txXfrm>
    </dsp:sp>
    <dsp:sp modelId="{E00D13CA-EB97-41EF-BC4F-EC4A69CE47A5}">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3A28D0-853D-4017-9DEC-46DCA4A3FCD2}">
      <dsp:nvSpPr>
        <dsp:cNvPr id="0" name=""/>
        <dsp:cNvSpPr/>
      </dsp:nvSpPr>
      <dsp:spPr>
        <a:xfrm>
          <a:off x="752110" y="3793066"/>
          <a:ext cx="8693460" cy="108373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t>En la actualidad se encuentran disponibles biotecnologías que permiten la mejora genética de caracteres de interés zootécnico.</a:t>
          </a:r>
          <a:endParaRPr lang="es-ES" sz="2300" kern="1200" dirty="0"/>
        </a:p>
      </dsp:txBody>
      <dsp:txXfrm>
        <a:off x="752110" y="3793066"/>
        <a:ext cx="8693460" cy="1083733"/>
      </dsp:txXfrm>
    </dsp:sp>
    <dsp:sp modelId="{67D18AA8-2F5A-48F6-B07C-2CE2F9C49E3D}">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05EDA-864D-4123-BF27-EF10BC7AD4B6}">
      <dsp:nvSpPr>
        <dsp:cNvPr id="0" name=""/>
        <dsp:cNvSpPr/>
      </dsp:nvSpPr>
      <dsp:spPr>
        <a:xfrm rot="5400000">
          <a:off x="2350842" y="1271326"/>
          <a:ext cx="1124378" cy="1280065"/>
        </a:xfrm>
        <a:prstGeom prst="bentUpArrow">
          <a:avLst>
            <a:gd name="adj1" fmla="val 32840"/>
            <a:gd name="adj2" fmla="val 25000"/>
            <a:gd name="adj3" fmla="val 35780"/>
          </a:avLst>
        </a:prstGeom>
        <a:solidFill>
          <a:srgbClr val="00B0F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6D4A963B-EE60-476C-9794-9093305F5387}">
      <dsp:nvSpPr>
        <dsp:cNvPr id="0" name=""/>
        <dsp:cNvSpPr/>
      </dsp:nvSpPr>
      <dsp:spPr>
        <a:xfrm>
          <a:off x="271908" y="24930"/>
          <a:ext cx="5454874" cy="1324892"/>
        </a:xfrm>
        <a:prstGeom prst="roundRect">
          <a:avLst>
            <a:gd name="adj" fmla="val 166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Las técnicas reproductivas como </a:t>
          </a:r>
          <a:r>
            <a:rPr lang="es-ES" sz="2000" kern="1200" dirty="0" err="1" smtClean="0"/>
            <a:t>superovulación</a:t>
          </a:r>
          <a:r>
            <a:rPr lang="es-ES" sz="2000" kern="1200" dirty="0" smtClean="0"/>
            <a:t> y transferencia de </a:t>
          </a:r>
          <a:r>
            <a:rPr lang="es-ES" sz="2000" kern="1200" dirty="0" smtClean="0"/>
            <a:t>embrionaria </a:t>
          </a:r>
          <a:r>
            <a:rPr lang="es-ES" sz="2000" kern="1200" dirty="0" smtClean="0"/>
            <a:t>(TE), permite multiplicar el potencial genético de una </a:t>
          </a:r>
          <a:r>
            <a:rPr lang="es-ES" sz="2000" kern="1200" dirty="0" smtClean="0"/>
            <a:t>reproductora de alto mérito de cualquier raza y especie.</a:t>
          </a:r>
          <a:endParaRPr lang="es-ES" sz="2000" kern="1200" dirty="0"/>
        </a:p>
      </dsp:txBody>
      <dsp:txXfrm>
        <a:off x="336596" y="89618"/>
        <a:ext cx="5325498" cy="1195516"/>
      </dsp:txXfrm>
    </dsp:sp>
    <dsp:sp modelId="{F420032C-2407-405D-B113-1CB1E5D46BB8}">
      <dsp:nvSpPr>
        <dsp:cNvPr id="0" name=""/>
        <dsp:cNvSpPr/>
      </dsp:nvSpPr>
      <dsp:spPr>
        <a:xfrm>
          <a:off x="3945742" y="151288"/>
          <a:ext cx="1376636" cy="1070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endParaRPr lang="es-ES" sz="1500" kern="1200"/>
        </a:p>
      </dsp:txBody>
      <dsp:txXfrm>
        <a:off x="3945742" y="151288"/>
        <a:ext cx="1376636" cy="1070836"/>
      </dsp:txXfrm>
    </dsp:sp>
    <dsp:sp modelId="{BB2EBA5B-CEE7-490E-B79F-47F1A9BFCC49}">
      <dsp:nvSpPr>
        <dsp:cNvPr id="0" name=""/>
        <dsp:cNvSpPr/>
      </dsp:nvSpPr>
      <dsp:spPr>
        <a:xfrm rot="5400000">
          <a:off x="4385558" y="2759618"/>
          <a:ext cx="1124378" cy="1280065"/>
        </a:xfrm>
        <a:prstGeom prst="bentUpArrow">
          <a:avLst>
            <a:gd name="adj1" fmla="val 32840"/>
            <a:gd name="adj2" fmla="val 25000"/>
            <a:gd name="adj3" fmla="val 35780"/>
          </a:avLst>
        </a:prstGeom>
        <a:solidFill>
          <a:srgbClr val="00B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EEB1FDC1-8A0E-481D-9348-9A3D07E56871}">
      <dsp:nvSpPr>
        <dsp:cNvPr id="0" name=""/>
        <dsp:cNvSpPr/>
      </dsp:nvSpPr>
      <dsp:spPr>
        <a:xfrm>
          <a:off x="2890248" y="1513222"/>
          <a:ext cx="4287627" cy="1324892"/>
        </a:xfrm>
        <a:prstGeom prst="roundRect">
          <a:avLst>
            <a:gd name="adj" fmla="val 16670"/>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900" kern="1200" dirty="0" smtClean="0"/>
            <a:t>Mediante T.E. se puede obtener entre 40% a 70% de preñez en </a:t>
          </a:r>
          <a:r>
            <a:rPr lang="es-ES" sz="1900" kern="1200" dirty="0" smtClean="0"/>
            <a:t>receptoras bovinas.</a:t>
          </a:r>
          <a:endParaRPr lang="es-ES" sz="1900" kern="1200" dirty="0"/>
        </a:p>
      </dsp:txBody>
      <dsp:txXfrm>
        <a:off x="2954936" y="1577910"/>
        <a:ext cx="4158251" cy="1195516"/>
      </dsp:txXfrm>
    </dsp:sp>
    <dsp:sp modelId="{765BAD87-9254-4AA1-9C8B-47923BD22B9B}">
      <dsp:nvSpPr>
        <dsp:cNvPr id="0" name=""/>
        <dsp:cNvSpPr/>
      </dsp:nvSpPr>
      <dsp:spPr>
        <a:xfrm>
          <a:off x="5980458" y="1639580"/>
          <a:ext cx="1376636" cy="1070836"/>
        </a:xfrm>
        <a:prstGeom prst="rect">
          <a:avLst/>
        </a:prstGeom>
        <a:noFill/>
        <a:ln>
          <a:noFill/>
        </a:ln>
        <a:effectLst/>
      </dsp:spPr>
      <dsp:style>
        <a:lnRef idx="0">
          <a:scrgbClr r="0" g="0" b="0"/>
        </a:lnRef>
        <a:fillRef idx="0">
          <a:scrgbClr r="0" g="0" b="0"/>
        </a:fillRef>
        <a:effectRef idx="0">
          <a:scrgbClr r="0" g="0" b="0"/>
        </a:effectRef>
        <a:fontRef idx="minor"/>
      </dsp:style>
    </dsp:sp>
    <dsp:sp modelId="{15A4A988-D58C-4C3C-883E-D18B85E5CC52}">
      <dsp:nvSpPr>
        <dsp:cNvPr id="0" name=""/>
        <dsp:cNvSpPr/>
      </dsp:nvSpPr>
      <dsp:spPr>
        <a:xfrm>
          <a:off x="5508588" y="3001513"/>
          <a:ext cx="4735102" cy="1324892"/>
        </a:xfrm>
        <a:prstGeom prst="roundRect">
          <a:avLst>
            <a:gd name="adj" fmla="val 16670"/>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Factores en contra: estado nutrición, sanidad, raza, grupos sanguíneos, época del año, estrés , estado del </a:t>
          </a:r>
          <a:r>
            <a:rPr lang="es-ES" sz="1900" kern="1200" dirty="0" smtClean="0"/>
            <a:t>embrión, entre otros. </a:t>
          </a:r>
          <a:endParaRPr lang="es-ES" sz="1900" kern="1200" dirty="0"/>
        </a:p>
      </dsp:txBody>
      <dsp:txXfrm>
        <a:off x="5573276" y="3066201"/>
        <a:ext cx="4605726" cy="119551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A1FEC5CC-A234-4DC3-9EC8-F82C5773BFD3}" type="datetimeFigureOut">
              <a:rPr lang="es-ES" smtClean="0"/>
              <a:t>24/01/2019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1C2F98A-6030-4528-AC58-3285FEACBCB8}" type="slidenum">
              <a:rPr lang="es-ES" smtClean="0"/>
              <a:t>‹Nº›</a:t>
            </a:fld>
            <a:endParaRPr lang="es-ES"/>
          </a:p>
        </p:txBody>
      </p:sp>
    </p:spTree>
    <p:extLst>
      <p:ext uri="{BB962C8B-B14F-4D97-AF65-F5344CB8AC3E}">
        <p14:creationId xmlns:p14="http://schemas.microsoft.com/office/powerpoint/2010/main" val="2113063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A1FEC5CC-A234-4DC3-9EC8-F82C5773BFD3}" type="datetimeFigureOut">
              <a:rPr lang="es-ES" smtClean="0"/>
              <a:t>24/01/2019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1C2F98A-6030-4528-AC58-3285FEACBCB8}" type="slidenum">
              <a:rPr lang="es-ES" smtClean="0"/>
              <a:t>‹Nº›</a:t>
            </a:fld>
            <a:endParaRPr lang="es-ES"/>
          </a:p>
        </p:txBody>
      </p:sp>
    </p:spTree>
    <p:extLst>
      <p:ext uri="{BB962C8B-B14F-4D97-AF65-F5344CB8AC3E}">
        <p14:creationId xmlns:p14="http://schemas.microsoft.com/office/powerpoint/2010/main" val="1946975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A1FEC5CC-A234-4DC3-9EC8-F82C5773BFD3}" type="datetimeFigureOut">
              <a:rPr lang="es-ES" smtClean="0"/>
              <a:t>24/01/2019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1C2F98A-6030-4528-AC58-3285FEACBCB8}" type="slidenum">
              <a:rPr lang="es-ES" smtClean="0"/>
              <a:t>‹Nº›</a:t>
            </a:fld>
            <a:endParaRPr lang="es-ES"/>
          </a:p>
        </p:txBody>
      </p:sp>
    </p:spTree>
    <p:extLst>
      <p:ext uri="{BB962C8B-B14F-4D97-AF65-F5344CB8AC3E}">
        <p14:creationId xmlns:p14="http://schemas.microsoft.com/office/powerpoint/2010/main" val="151864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A1FEC5CC-A234-4DC3-9EC8-F82C5773BFD3}" type="datetimeFigureOut">
              <a:rPr lang="es-ES" smtClean="0"/>
              <a:t>24/01/2019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1C2F98A-6030-4528-AC58-3285FEACBCB8}" type="slidenum">
              <a:rPr lang="es-ES" smtClean="0"/>
              <a:t>‹Nº›</a:t>
            </a:fld>
            <a:endParaRPr lang="es-ES"/>
          </a:p>
        </p:txBody>
      </p:sp>
    </p:spTree>
    <p:extLst>
      <p:ext uri="{BB962C8B-B14F-4D97-AF65-F5344CB8AC3E}">
        <p14:creationId xmlns:p14="http://schemas.microsoft.com/office/powerpoint/2010/main" val="2175303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A1FEC5CC-A234-4DC3-9EC8-F82C5773BFD3}" type="datetimeFigureOut">
              <a:rPr lang="es-ES" smtClean="0"/>
              <a:t>24/01/2019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1C2F98A-6030-4528-AC58-3285FEACBCB8}" type="slidenum">
              <a:rPr lang="es-ES" smtClean="0"/>
              <a:t>‹Nº›</a:t>
            </a:fld>
            <a:endParaRPr lang="es-ES"/>
          </a:p>
        </p:txBody>
      </p:sp>
    </p:spTree>
    <p:extLst>
      <p:ext uri="{BB962C8B-B14F-4D97-AF65-F5344CB8AC3E}">
        <p14:creationId xmlns:p14="http://schemas.microsoft.com/office/powerpoint/2010/main" val="113898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A1FEC5CC-A234-4DC3-9EC8-F82C5773BFD3}" type="datetimeFigureOut">
              <a:rPr lang="es-ES" smtClean="0"/>
              <a:t>24/01/2019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1C2F98A-6030-4528-AC58-3285FEACBCB8}" type="slidenum">
              <a:rPr lang="es-ES" smtClean="0"/>
              <a:t>‹Nº›</a:t>
            </a:fld>
            <a:endParaRPr lang="es-ES"/>
          </a:p>
        </p:txBody>
      </p:sp>
    </p:spTree>
    <p:extLst>
      <p:ext uri="{BB962C8B-B14F-4D97-AF65-F5344CB8AC3E}">
        <p14:creationId xmlns:p14="http://schemas.microsoft.com/office/powerpoint/2010/main" val="280881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A1FEC5CC-A234-4DC3-9EC8-F82C5773BFD3}" type="datetimeFigureOut">
              <a:rPr lang="es-ES" smtClean="0"/>
              <a:t>24/01/2019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51C2F98A-6030-4528-AC58-3285FEACBCB8}" type="slidenum">
              <a:rPr lang="es-ES" smtClean="0"/>
              <a:t>‹Nº›</a:t>
            </a:fld>
            <a:endParaRPr lang="es-ES"/>
          </a:p>
        </p:txBody>
      </p:sp>
    </p:spTree>
    <p:extLst>
      <p:ext uri="{BB962C8B-B14F-4D97-AF65-F5344CB8AC3E}">
        <p14:creationId xmlns:p14="http://schemas.microsoft.com/office/powerpoint/2010/main" val="258326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A1FEC5CC-A234-4DC3-9EC8-F82C5773BFD3}" type="datetimeFigureOut">
              <a:rPr lang="es-ES" smtClean="0"/>
              <a:t>24/01/2019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51C2F98A-6030-4528-AC58-3285FEACBCB8}" type="slidenum">
              <a:rPr lang="es-ES" smtClean="0"/>
              <a:t>‹Nº›</a:t>
            </a:fld>
            <a:endParaRPr lang="es-ES"/>
          </a:p>
        </p:txBody>
      </p:sp>
    </p:spTree>
    <p:extLst>
      <p:ext uri="{BB962C8B-B14F-4D97-AF65-F5344CB8AC3E}">
        <p14:creationId xmlns:p14="http://schemas.microsoft.com/office/powerpoint/2010/main" val="4138682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1FEC5CC-A234-4DC3-9EC8-F82C5773BFD3}" type="datetimeFigureOut">
              <a:rPr lang="es-ES" smtClean="0"/>
              <a:t>24/01/2019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51C2F98A-6030-4528-AC58-3285FEACBCB8}" type="slidenum">
              <a:rPr lang="es-ES" smtClean="0"/>
              <a:t>‹Nº›</a:t>
            </a:fld>
            <a:endParaRPr lang="es-ES"/>
          </a:p>
        </p:txBody>
      </p:sp>
    </p:spTree>
    <p:extLst>
      <p:ext uri="{BB962C8B-B14F-4D97-AF65-F5344CB8AC3E}">
        <p14:creationId xmlns:p14="http://schemas.microsoft.com/office/powerpoint/2010/main" val="3954152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1FEC5CC-A234-4DC3-9EC8-F82C5773BFD3}" type="datetimeFigureOut">
              <a:rPr lang="es-ES" smtClean="0"/>
              <a:t>24/01/2019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1C2F98A-6030-4528-AC58-3285FEACBCB8}" type="slidenum">
              <a:rPr lang="es-ES" smtClean="0"/>
              <a:t>‹Nº›</a:t>
            </a:fld>
            <a:endParaRPr lang="es-ES"/>
          </a:p>
        </p:txBody>
      </p:sp>
    </p:spTree>
    <p:extLst>
      <p:ext uri="{BB962C8B-B14F-4D97-AF65-F5344CB8AC3E}">
        <p14:creationId xmlns:p14="http://schemas.microsoft.com/office/powerpoint/2010/main" val="2821823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1FEC5CC-A234-4DC3-9EC8-F82C5773BFD3}" type="datetimeFigureOut">
              <a:rPr lang="es-ES" smtClean="0"/>
              <a:t>24/01/2019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1C2F98A-6030-4528-AC58-3285FEACBCB8}" type="slidenum">
              <a:rPr lang="es-ES" smtClean="0"/>
              <a:t>‹Nº›</a:t>
            </a:fld>
            <a:endParaRPr lang="es-ES"/>
          </a:p>
        </p:txBody>
      </p:sp>
    </p:spTree>
    <p:extLst>
      <p:ext uri="{BB962C8B-B14F-4D97-AF65-F5344CB8AC3E}">
        <p14:creationId xmlns:p14="http://schemas.microsoft.com/office/powerpoint/2010/main" val="3741712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EC5CC-A234-4DC3-9EC8-F82C5773BFD3}" type="datetimeFigureOut">
              <a:rPr lang="es-ES" smtClean="0"/>
              <a:t>24/01/2019</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2F98A-6030-4528-AC58-3285FEACBCB8}" type="slidenum">
              <a:rPr lang="es-ES" smtClean="0"/>
              <a:t>‹Nº›</a:t>
            </a:fld>
            <a:endParaRPr lang="es-ES"/>
          </a:p>
        </p:txBody>
      </p:sp>
    </p:spTree>
    <p:extLst>
      <p:ext uri="{BB962C8B-B14F-4D97-AF65-F5344CB8AC3E}">
        <p14:creationId xmlns:p14="http://schemas.microsoft.com/office/powerpoint/2010/main" val="388336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6.jpeg"/><Relationship Id="rId4" Type="http://schemas.openxmlformats.org/officeDocument/2006/relationships/diagramLayout" Target="../diagrams/layout2.xml"/><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pic>
        <p:nvPicPr>
          <p:cNvPr id="4" name="1 Imagen"/>
          <p:cNvPicPr/>
          <p:nvPr/>
        </p:nvPicPr>
        <p:blipFill>
          <a:blip r:embed="rId2" cstate="print"/>
          <a:srcRect/>
          <a:stretch>
            <a:fillRect/>
          </a:stretch>
        </p:blipFill>
        <p:spPr bwMode="auto">
          <a:xfrm>
            <a:off x="0" y="35416"/>
            <a:ext cx="12192000" cy="6858000"/>
          </a:xfrm>
          <a:prstGeom prst="rect">
            <a:avLst/>
          </a:prstGeom>
          <a:noFill/>
          <a:ln w="9525">
            <a:noFill/>
            <a:miter lim="800000"/>
            <a:headEnd/>
            <a:tailEnd/>
          </a:ln>
        </p:spPr>
      </p:pic>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4181475" y="216539"/>
            <a:ext cx="3829050" cy="600075"/>
          </a:xfrm>
          <a:prstGeom prst="rect">
            <a:avLst/>
          </a:prstGeom>
        </p:spPr>
      </p:pic>
      <p:sp>
        <p:nvSpPr>
          <p:cNvPr id="6" name="Título 1"/>
          <p:cNvSpPr txBox="1">
            <a:spLocks/>
          </p:cNvSpPr>
          <p:nvPr/>
        </p:nvSpPr>
        <p:spPr>
          <a:xfrm>
            <a:off x="2008094" y="1076816"/>
            <a:ext cx="9144000"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220000"/>
              </a:lnSpc>
            </a:pPr>
            <a:r>
              <a:rPr lang="es-EC" sz="2000" dirty="0" smtClean="0">
                <a:latin typeface="Times New Roman" panose="02020603050405020304" pitchFamily="18" charset="0"/>
                <a:cs typeface="Times New Roman" panose="02020603050405020304" pitchFamily="18" charset="0"/>
              </a:rPr>
              <a:t>DEPARTAMENTO DE CIENCIAS DE LA VIDA Y LA  AGRICULTURA</a:t>
            </a:r>
            <a:br>
              <a:rPr lang="es-EC" sz="2000" dirty="0" smtClean="0">
                <a:latin typeface="Times New Roman" panose="02020603050405020304" pitchFamily="18" charset="0"/>
                <a:cs typeface="Times New Roman" panose="02020603050405020304" pitchFamily="18" charset="0"/>
              </a:rPr>
            </a:br>
            <a:r>
              <a:rPr lang="es-EC" sz="2000" dirty="0" smtClean="0">
                <a:latin typeface="Times New Roman" panose="02020603050405020304" pitchFamily="18" charset="0"/>
                <a:cs typeface="Times New Roman" panose="02020603050405020304" pitchFamily="18" charset="0"/>
              </a:rPr>
              <a:t>CARRERA DE INGENIERIA AGROPECUARIA</a:t>
            </a:r>
            <a:br>
              <a:rPr lang="es-EC" sz="2000" dirty="0" smtClean="0">
                <a:latin typeface="Times New Roman" panose="02020603050405020304" pitchFamily="18" charset="0"/>
                <a:cs typeface="Times New Roman" panose="02020603050405020304" pitchFamily="18" charset="0"/>
              </a:rPr>
            </a:br>
            <a:r>
              <a:rPr lang="es-EC" sz="2000" dirty="0" smtClean="0">
                <a:latin typeface="Times New Roman" panose="02020603050405020304" pitchFamily="18" charset="0"/>
                <a:cs typeface="Times New Roman" panose="02020603050405020304" pitchFamily="18" charset="0"/>
              </a:rPr>
              <a:t>TRABAJO DE TITULACIÓN, PREVIO A LA OBTENCIÓN DEL TÍTULO DE INGENIERO AGROPECUARIO</a:t>
            </a:r>
            <a:endParaRPr lang="es-EC" sz="2000" dirty="0"/>
          </a:p>
        </p:txBody>
      </p:sp>
      <p:sp>
        <p:nvSpPr>
          <p:cNvPr id="7" name="Subtítulo 2"/>
          <p:cNvSpPr txBox="1">
            <a:spLocks/>
          </p:cNvSpPr>
          <p:nvPr/>
        </p:nvSpPr>
        <p:spPr>
          <a:xfrm>
            <a:off x="2008094" y="3677935"/>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200000"/>
              </a:lnSpc>
            </a:pPr>
            <a:r>
              <a:rPr lang="es-EC" sz="1800" b="1" dirty="0">
                <a:latin typeface="Times New Roman" panose="02020603050405020304" pitchFamily="18" charset="0"/>
                <a:cs typeface="Times New Roman" panose="02020603050405020304" pitchFamily="18" charset="0"/>
              </a:rPr>
              <a:t>AUTOR:</a:t>
            </a:r>
            <a:r>
              <a:rPr lang="es-EC" sz="1800" dirty="0">
                <a:latin typeface="Times New Roman" panose="02020603050405020304" pitchFamily="18" charset="0"/>
                <a:cs typeface="Times New Roman" panose="02020603050405020304" pitchFamily="18" charset="0"/>
              </a:rPr>
              <a:t> </a:t>
            </a:r>
            <a:r>
              <a:rPr lang="es-EC" sz="1800" dirty="0" smtClean="0">
                <a:latin typeface="Times New Roman" panose="02020603050405020304" pitchFamily="18" charset="0"/>
                <a:cs typeface="Times New Roman" panose="02020603050405020304" pitchFamily="18" charset="0"/>
              </a:rPr>
              <a:t>MICHAEL JOSETH RODRIGUEZ COBEÑA</a:t>
            </a:r>
            <a:endParaRPr lang="es-EC" sz="1800" dirty="0">
              <a:latin typeface="Times New Roman" panose="02020603050405020304" pitchFamily="18" charset="0"/>
              <a:cs typeface="Times New Roman" panose="02020603050405020304" pitchFamily="18" charset="0"/>
            </a:endParaRPr>
          </a:p>
          <a:p>
            <a:pPr>
              <a:lnSpc>
                <a:spcPct val="200000"/>
              </a:lnSpc>
            </a:pPr>
            <a:r>
              <a:rPr lang="es-EC" sz="1800" b="1" dirty="0">
                <a:latin typeface="Times New Roman" panose="02020603050405020304" pitchFamily="18" charset="0"/>
                <a:cs typeface="Times New Roman" panose="02020603050405020304" pitchFamily="18" charset="0"/>
              </a:rPr>
              <a:t>DIRECTOR:</a:t>
            </a:r>
            <a:r>
              <a:rPr lang="es-EC" sz="1800" dirty="0">
                <a:latin typeface="Times New Roman" panose="02020603050405020304" pitchFamily="18" charset="0"/>
                <a:cs typeface="Times New Roman" panose="02020603050405020304" pitchFamily="18" charset="0"/>
              </a:rPr>
              <a:t> </a:t>
            </a:r>
            <a:r>
              <a:rPr lang="es-EC" sz="1800" dirty="0" smtClean="0">
                <a:latin typeface="Times New Roman" panose="02020603050405020304" pitchFamily="18" charset="0"/>
                <a:cs typeface="Times New Roman" panose="02020603050405020304" pitchFamily="18" charset="0"/>
              </a:rPr>
              <a:t>DR. FELIX AGUSTIN </a:t>
            </a:r>
            <a:r>
              <a:rPr lang="es-EC" sz="1800" dirty="0" smtClean="0">
                <a:latin typeface="Times New Roman" panose="02020603050405020304" pitchFamily="18" charset="0"/>
                <a:cs typeface="Times New Roman" panose="02020603050405020304" pitchFamily="18" charset="0"/>
              </a:rPr>
              <a:t>VALDIVIESO </a:t>
            </a:r>
            <a:r>
              <a:rPr lang="es-EC" sz="1800" dirty="0" smtClean="0">
                <a:latin typeface="Times New Roman" panose="02020603050405020304" pitchFamily="18" charset="0"/>
                <a:cs typeface="Times New Roman" panose="02020603050405020304" pitchFamily="18" charset="0"/>
              </a:rPr>
              <a:t>PLAZA </a:t>
            </a:r>
            <a:r>
              <a:rPr lang="es-EC" sz="1800" dirty="0" err="1" smtClean="0">
                <a:latin typeface="Times New Roman" panose="02020603050405020304" pitchFamily="18" charset="0"/>
                <a:cs typeface="Times New Roman" panose="02020603050405020304" pitchFamily="18" charset="0"/>
              </a:rPr>
              <a:t>Mgs</a:t>
            </a:r>
            <a:r>
              <a:rPr lang="es-EC" sz="1800" dirty="0" smtClean="0">
                <a:latin typeface="Times New Roman" panose="02020603050405020304" pitchFamily="18" charset="0"/>
                <a:cs typeface="Times New Roman" panose="02020603050405020304" pitchFamily="18" charset="0"/>
              </a:rPr>
              <a:t>.</a:t>
            </a:r>
            <a:endParaRPr lang="es-EC" sz="1800" dirty="0">
              <a:latin typeface="Times New Roman" panose="02020603050405020304" pitchFamily="18" charset="0"/>
              <a:cs typeface="Times New Roman" panose="02020603050405020304" pitchFamily="18" charset="0"/>
            </a:endParaRPr>
          </a:p>
          <a:p>
            <a:pPr>
              <a:lnSpc>
                <a:spcPct val="200000"/>
              </a:lnSpc>
            </a:pPr>
            <a:r>
              <a:rPr lang="es-EC" sz="1800" dirty="0">
                <a:latin typeface="Times New Roman" panose="02020603050405020304" pitchFamily="18" charset="0"/>
                <a:cs typeface="Times New Roman" panose="02020603050405020304" pitchFamily="18" charset="0"/>
              </a:rPr>
              <a:t>SANTO DOMINGO</a:t>
            </a:r>
          </a:p>
          <a:p>
            <a:pPr>
              <a:lnSpc>
                <a:spcPct val="200000"/>
              </a:lnSpc>
            </a:pPr>
            <a:r>
              <a:rPr lang="es-EC" sz="1800" dirty="0" smtClean="0">
                <a:latin typeface="Times New Roman" panose="02020603050405020304" pitchFamily="18" charset="0"/>
                <a:cs typeface="Times New Roman" panose="02020603050405020304" pitchFamily="18" charset="0"/>
              </a:rPr>
              <a:t>2019</a:t>
            </a:r>
            <a:endParaRPr lang="es-EC"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8598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ítulo 1"/>
          <p:cNvSpPr>
            <a:spLocks noGrp="1"/>
          </p:cNvSpPr>
          <p:nvPr>
            <p:ph type="title"/>
          </p:nvPr>
        </p:nvSpPr>
        <p:spPr>
          <a:xfrm>
            <a:off x="1815920" y="365125"/>
            <a:ext cx="9537879" cy="1325563"/>
          </a:xfrm>
        </p:spPr>
        <p:txBody>
          <a:bodyPr/>
          <a:lstStyle/>
          <a:p>
            <a:endParaRPr lang="es-ES" dirty="0"/>
          </a:p>
        </p:txBody>
      </p:sp>
      <p:sp>
        <p:nvSpPr>
          <p:cNvPr id="3" name="Marcador de contenido 2"/>
          <p:cNvSpPr>
            <a:spLocks noGrp="1"/>
          </p:cNvSpPr>
          <p:nvPr>
            <p:ph idx="1"/>
          </p:nvPr>
        </p:nvSpPr>
        <p:spPr>
          <a:xfrm>
            <a:off x="1403796" y="1825625"/>
            <a:ext cx="9950003" cy="4351338"/>
          </a:xfrm>
        </p:spPr>
        <p:txBody>
          <a:bodyPr/>
          <a:lstStyle/>
          <a:p>
            <a:pPr marL="0" indent="0">
              <a:buNone/>
            </a:pPr>
            <a:r>
              <a:rPr lang="es-ES" b="1" dirty="0" smtClean="0"/>
              <a:t>Protocolos de sincronización de celo</a:t>
            </a:r>
          </a:p>
          <a:p>
            <a:pPr marL="0" indent="0">
              <a:buNone/>
            </a:pPr>
            <a:endParaRPr lang="es-ES" dirty="0"/>
          </a:p>
        </p:txBody>
      </p:sp>
      <p:sp>
        <p:nvSpPr>
          <p:cNvPr id="5" name="Título 1"/>
          <p:cNvSpPr txBox="1">
            <a:spLocks/>
          </p:cNvSpPr>
          <p:nvPr/>
        </p:nvSpPr>
        <p:spPr>
          <a:xfrm>
            <a:off x="1648496" y="365125"/>
            <a:ext cx="97053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smtClean="0">
                <a:latin typeface="Times New Roman" panose="02020603050405020304" pitchFamily="18" charset="0"/>
                <a:cs typeface="Times New Roman" panose="02020603050405020304" pitchFamily="18" charset="0"/>
              </a:rPr>
              <a:t>MATERIALES Y </a:t>
            </a:r>
            <a:r>
              <a:rPr lang="es-ES" dirty="0" smtClean="0">
                <a:latin typeface="Times New Roman" panose="02020603050405020304" pitchFamily="18" charset="0"/>
                <a:cs typeface="Times New Roman" panose="02020603050405020304" pitchFamily="18" charset="0"/>
              </a:rPr>
              <a:t>MÉTODOS</a:t>
            </a:r>
            <a:endParaRPr lang="es-ES" dirty="0"/>
          </a:p>
        </p:txBody>
      </p:sp>
      <p:sp>
        <p:nvSpPr>
          <p:cNvPr id="6" name="CuadroTexto 5"/>
          <p:cNvSpPr txBox="1"/>
          <p:nvPr/>
        </p:nvSpPr>
        <p:spPr>
          <a:xfrm>
            <a:off x="3812145" y="2367200"/>
            <a:ext cx="3618965" cy="584775"/>
          </a:xfrm>
          <a:prstGeom prst="rect">
            <a:avLst/>
          </a:prstGeom>
          <a:solidFill>
            <a:srgbClr val="92D050"/>
          </a:solidFill>
        </p:spPr>
        <p:txBody>
          <a:bodyPr wrap="square" rtlCol="0">
            <a:spAutoFit/>
          </a:bodyPr>
          <a:lstStyle/>
          <a:p>
            <a:pPr algn="ctr"/>
            <a:r>
              <a:rPr lang="es-ES" sz="3200" dirty="0" smtClean="0"/>
              <a:t>Protocolo 1</a:t>
            </a:r>
            <a:endParaRPr lang="es-ES" sz="3200" dirty="0"/>
          </a:p>
        </p:txBody>
      </p:sp>
      <p:graphicFrame>
        <p:nvGraphicFramePr>
          <p:cNvPr id="7" name="Tabla 6"/>
          <p:cNvGraphicFramePr>
            <a:graphicFrameLocks noGrp="1"/>
          </p:cNvGraphicFramePr>
          <p:nvPr>
            <p:extLst>
              <p:ext uri="{D42A27DB-BD31-4B8C-83A1-F6EECF244321}">
                <p14:modId xmlns:p14="http://schemas.microsoft.com/office/powerpoint/2010/main" val="2896014294"/>
              </p:ext>
            </p:extLst>
          </p:nvPr>
        </p:nvGraphicFramePr>
        <p:xfrm>
          <a:off x="1648496" y="3928055"/>
          <a:ext cx="8128002" cy="1188720"/>
        </p:xfrm>
        <a:graphic>
          <a:graphicData uri="http://schemas.openxmlformats.org/drawingml/2006/table">
            <a:tbl>
              <a:tblPr firstRow="1" bandRow="1">
                <a:tableStyleId>{9D7B26C5-4107-4FEC-AEDC-1716B250A1EF}</a:tableStyleId>
              </a:tblPr>
              <a:tblGrid>
                <a:gridCol w="1354667"/>
                <a:gridCol w="1354667"/>
                <a:gridCol w="1354667"/>
                <a:gridCol w="1354667"/>
                <a:gridCol w="1354667"/>
                <a:gridCol w="1354667"/>
              </a:tblGrid>
              <a:tr h="188985">
                <a:tc>
                  <a:txBody>
                    <a:bodyPr/>
                    <a:lstStyle/>
                    <a:p>
                      <a:r>
                        <a:rPr lang="es-ES" dirty="0" smtClean="0"/>
                        <a:t>Implante P4</a:t>
                      </a:r>
                      <a:endParaRPr lang="es-ES" b="0" dirty="0"/>
                    </a:p>
                  </a:txBody>
                  <a:tcPr/>
                </a:tc>
                <a:tc>
                  <a:txBody>
                    <a:bodyPr/>
                    <a:lstStyle/>
                    <a:p>
                      <a:r>
                        <a:rPr lang="es-ES" dirty="0" smtClean="0"/>
                        <a:t>B.E.</a:t>
                      </a:r>
                      <a:r>
                        <a:rPr lang="es-ES" baseline="0" dirty="0" smtClean="0"/>
                        <a:t> 2mg</a:t>
                      </a:r>
                      <a:endParaRPr lang="es-ES" b="0" dirty="0"/>
                    </a:p>
                  </a:txBody>
                  <a:tcPr/>
                </a:tc>
                <a:tc>
                  <a:txBody>
                    <a:bodyPr/>
                    <a:lstStyle/>
                    <a:p>
                      <a:r>
                        <a:rPr lang="es-ES" dirty="0" smtClean="0"/>
                        <a:t>PGF2</a:t>
                      </a:r>
                      <a:r>
                        <a:rPr lang="el-GR" dirty="0" smtClean="0"/>
                        <a:t>α</a:t>
                      </a:r>
                      <a:r>
                        <a:rPr lang="es-ES" dirty="0" smtClean="0"/>
                        <a:t> 2ml +</a:t>
                      </a:r>
                      <a:r>
                        <a:rPr lang="es-ES" baseline="0" dirty="0" smtClean="0"/>
                        <a:t> </a:t>
                      </a:r>
                      <a:r>
                        <a:rPr lang="es-ES" baseline="0" dirty="0" err="1" smtClean="0">
                          <a:solidFill>
                            <a:srgbClr val="FF0000"/>
                          </a:solidFill>
                        </a:rPr>
                        <a:t>eCG</a:t>
                      </a:r>
                      <a:r>
                        <a:rPr lang="es-ES" baseline="0" dirty="0" smtClean="0">
                          <a:solidFill>
                            <a:srgbClr val="FF0000"/>
                          </a:solidFill>
                        </a:rPr>
                        <a:t> </a:t>
                      </a:r>
                      <a:endParaRPr lang="es-ES" baseline="0" dirty="0" smtClean="0">
                        <a:solidFill>
                          <a:srgbClr val="FF0000"/>
                        </a:solidFill>
                      </a:endParaRPr>
                    </a:p>
                    <a:p>
                      <a:r>
                        <a:rPr lang="es-ES" baseline="0" dirty="0" smtClean="0"/>
                        <a:t>Retiro de </a:t>
                      </a:r>
                      <a:r>
                        <a:rPr lang="es-ES" baseline="0" dirty="0" smtClean="0"/>
                        <a:t>implante</a:t>
                      </a:r>
                      <a:endParaRPr lang="es-ES" b="0" dirty="0"/>
                    </a:p>
                  </a:txBody>
                  <a:tcPr/>
                </a:tc>
                <a:tc>
                  <a:txBody>
                    <a:bodyPr/>
                    <a:lstStyle/>
                    <a:p>
                      <a:r>
                        <a:rPr lang="es-ES" dirty="0" smtClean="0"/>
                        <a:t>B.E.  2ml</a:t>
                      </a:r>
                      <a:endParaRPr lang="es-ES" b="0" dirty="0"/>
                    </a:p>
                  </a:txBody>
                  <a:tcPr/>
                </a:tc>
                <a:tc>
                  <a:txBody>
                    <a:bodyPr/>
                    <a:lstStyle/>
                    <a:p>
                      <a:r>
                        <a:rPr lang="es-ES" dirty="0" smtClean="0"/>
                        <a:t>CELO</a:t>
                      </a:r>
                      <a:endParaRPr lang="es-ES" b="0" dirty="0"/>
                    </a:p>
                  </a:txBody>
                  <a:tcPr/>
                </a:tc>
                <a:tc>
                  <a:txBody>
                    <a:bodyPr/>
                    <a:lstStyle/>
                    <a:p>
                      <a:r>
                        <a:rPr lang="es-ES" dirty="0" smtClean="0"/>
                        <a:t>T.E.</a:t>
                      </a:r>
                      <a:endParaRPr lang="es-ES" b="0" dirty="0"/>
                    </a:p>
                  </a:txBody>
                  <a:tcPr/>
                </a:tc>
              </a:tr>
            </a:tbl>
          </a:graphicData>
        </a:graphic>
      </p:graphicFrame>
      <p:sp>
        <p:nvSpPr>
          <p:cNvPr id="8" name="Flecha abajo 7"/>
          <p:cNvSpPr/>
          <p:nvPr/>
        </p:nvSpPr>
        <p:spPr>
          <a:xfrm>
            <a:off x="1648496" y="3311831"/>
            <a:ext cx="1030310" cy="52803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D</a:t>
            </a:r>
            <a:r>
              <a:rPr lang="es-ES" b="1" dirty="0" smtClean="0">
                <a:solidFill>
                  <a:schemeClr val="tx1"/>
                </a:solidFill>
              </a:rPr>
              <a:t>0</a:t>
            </a:r>
            <a:endParaRPr lang="es-ES" b="1" dirty="0">
              <a:solidFill>
                <a:schemeClr val="tx1"/>
              </a:solidFill>
            </a:endParaRPr>
          </a:p>
        </p:txBody>
      </p:sp>
      <p:sp>
        <p:nvSpPr>
          <p:cNvPr id="9" name="Flecha abajo 8"/>
          <p:cNvSpPr/>
          <p:nvPr/>
        </p:nvSpPr>
        <p:spPr>
          <a:xfrm>
            <a:off x="3024388" y="3296804"/>
            <a:ext cx="1030310" cy="52803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D</a:t>
            </a:r>
            <a:r>
              <a:rPr lang="es-ES" b="1" dirty="0">
                <a:solidFill>
                  <a:schemeClr val="tx1"/>
                </a:solidFill>
              </a:rPr>
              <a:t>5</a:t>
            </a:r>
          </a:p>
        </p:txBody>
      </p:sp>
      <p:sp>
        <p:nvSpPr>
          <p:cNvPr id="10" name="Flecha abajo 9"/>
          <p:cNvSpPr/>
          <p:nvPr/>
        </p:nvSpPr>
        <p:spPr>
          <a:xfrm>
            <a:off x="4492583" y="3313792"/>
            <a:ext cx="1030310" cy="52803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D8</a:t>
            </a:r>
            <a:endParaRPr lang="es-ES" b="1" dirty="0">
              <a:solidFill>
                <a:schemeClr val="tx1"/>
              </a:solidFill>
            </a:endParaRPr>
          </a:p>
        </p:txBody>
      </p:sp>
      <p:sp>
        <p:nvSpPr>
          <p:cNvPr id="11" name="Flecha abajo 10"/>
          <p:cNvSpPr/>
          <p:nvPr/>
        </p:nvSpPr>
        <p:spPr>
          <a:xfrm>
            <a:off x="5863642" y="3311831"/>
            <a:ext cx="1030310" cy="52803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D9</a:t>
            </a:r>
            <a:endParaRPr lang="es-ES" b="1" dirty="0">
              <a:solidFill>
                <a:schemeClr val="tx1"/>
              </a:solidFill>
            </a:endParaRPr>
          </a:p>
        </p:txBody>
      </p:sp>
      <p:sp>
        <p:nvSpPr>
          <p:cNvPr id="12" name="Flecha abajo 11"/>
          <p:cNvSpPr/>
          <p:nvPr/>
        </p:nvSpPr>
        <p:spPr>
          <a:xfrm>
            <a:off x="7143485" y="3311831"/>
            <a:ext cx="1030310" cy="52803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D10</a:t>
            </a:r>
            <a:endParaRPr lang="es-ES" sz="1400" b="1" dirty="0">
              <a:solidFill>
                <a:schemeClr val="tx1"/>
              </a:solidFill>
            </a:endParaRPr>
          </a:p>
        </p:txBody>
      </p:sp>
      <p:sp>
        <p:nvSpPr>
          <p:cNvPr id="13" name="Flecha abajo 12"/>
          <p:cNvSpPr/>
          <p:nvPr/>
        </p:nvSpPr>
        <p:spPr>
          <a:xfrm>
            <a:off x="8611680" y="3311831"/>
            <a:ext cx="1030310" cy="52803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D10</a:t>
            </a:r>
            <a:endParaRPr lang="es-ES" sz="1400" b="1" dirty="0">
              <a:solidFill>
                <a:schemeClr val="tx1"/>
              </a:solidFill>
            </a:endParaRPr>
          </a:p>
        </p:txBody>
      </p: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602296" y="3359587"/>
            <a:ext cx="3200000" cy="1800000"/>
          </a:xfrm>
          <a:prstGeom prst="rect">
            <a:avLst/>
          </a:prstGeom>
        </p:spPr>
      </p:pic>
    </p:spTree>
    <p:extLst>
      <p:ext uri="{BB962C8B-B14F-4D97-AF65-F5344CB8AC3E}">
        <p14:creationId xmlns:p14="http://schemas.microsoft.com/office/powerpoint/2010/main" val="3187100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ítulo 1"/>
          <p:cNvSpPr>
            <a:spLocks noGrp="1"/>
          </p:cNvSpPr>
          <p:nvPr>
            <p:ph type="title"/>
          </p:nvPr>
        </p:nvSpPr>
        <p:spPr>
          <a:xfrm>
            <a:off x="1815920" y="365125"/>
            <a:ext cx="9537879" cy="1325563"/>
          </a:xfrm>
        </p:spPr>
        <p:txBody>
          <a:bodyPr/>
          <a:lstStyle/>
          <a:p>
            <a:endParaRPr lang="es-ES" dirty="0"/>
          </a:p>
        </p:txBody>
      </p:sp>
      <p:sp>
        <p:nvSpPr>
          <p:cNvPr id="3" name="Marcador de contenido 2"/>
          <p:cNvSpPr>
            <a:spLocks noGrp="1"/>
          </p:cNvSpPr>
          <p:nvPr>
            <p:ph idx="1"/>
          </p:nvPr>
        </p:nvSpPr>
        <p:spPr>
          <a:xfrm>
            <a:off x="1403796" y="1825625"/>
            <a:ext cx="9950003" cy="4351338"/>
          </a:xfrm>
        </p:spPr>
        <p:txBody>
          <a:bodyPr/>
          <a:lstStyle/>
          <a:p>
            <a:pPr marL="0" indent="0">
              <a:buNone/>
            </a:pPr>
            <a:r>
              <a:rPr lang="es-ES" b="1" dirty="0" smtClean="0"/>
              <a:t>Protocolos de sincronización de celo</a:t>
            </a:r>
          </a:p>
          <a:p>
            <a:pPr marL="0" indent="0">
              <a:buNone/>
            </a:pPr>
            <a:endParaRPr lang="es-ES" dirty="0"/>
          </a:p>
        </p:txBody>
      </p:sp>
      <p:sp>
        <p:nvSpPr>
          <p:cNvPr id="5" name="Título 1"/>
          <p:cNvSpPr txBox="1">
            <a:spLocks/>
          </p:cNvSpPr>
          <p:nvPr/>
        </p:nvSpPr>
        <p:spPr>
          <a:xfrm>
            <a:off x="1648496" y="365125"/>
            <a:ext cx="97053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smtClean="0">
                <a:latin typeface="Times New Roman" panose="02020603050405020304" pitchFamily="18" charset="0"/>
                <a:cs typeface="Times New Roman" panose="02020603050405020304" pitchFamily="18" charset="0"/>
              </a:rPr>
              <a:t>MATERIALES Y </a:t>
            </a:r>
            <a:r>
              <a:rPr lang="es-ES" dirty="0" smtClean="0">
                <a:latin typeface="Times New Roman" panose="02020603050405020304" pitchFamily="18" charset="0"/>
                <a:cs typeface="Times New Roman" panose="02020603050405020304" pitchFamily="18" charset="0"/>
              </a:rPr>
              <a:t>MÉTODOS</a:t>
            </a:r>
            <a:endParaRPr lang="es-ES" dirty="0"/>
          </a:p>
        </p:txBody>
      </p:sp>
      <p:sp>
        <p:nvSpPr>
          <p:cNvPr id="6" name="CuadroTexto 5"/>
          <p:cNvSpPr txBox="1"/>
          <p:nvPr/>
        </p:nvSpPr>
        <p:spPr>
          <a:xfrm>
            <a:off x="3812145" y="2367200"/>
            <a:ext cx="3618965" cy="584775"/>
          </a:xfrm>
          <a:prstGeom prst="rect">
            <a:avLst/>
          </a:prstGeom>
          <a:solidFill>
            <a:srgbClr val="92D050"/>
          </a:solidFill>
        </p:spPr>
        <p:txBody>
          <a:bodyPr wrap="square" rtlCol="0">
            <a:spAutoFit/>
          </a:bodyPr>
          <a:lstStyle/>
          <a:p>
            <a:pPr algn="ctr"/>
            <a:r>
              <a:rPr lang="es-ES" sz="3200" dirty="0" smtClean="0"/>
              <a:t>Protocolo 2</a:t>
            </a:r>
            <a:endParaRPr lang="es-ES" sz="3200" dirty="0"/>
          </a:p>
        </p:txBody>
      </p:sp>
      <p:sp>
        <p:nvSpPr>
          <p:cNvPr id="8" name="Flecha abajo 7"/>
          <p:cNvSpPr/>
          <p:nvPr/>
        </p:nvSpPr>
        <p:spPr>
          <a:xfrm>
            <a:off x="2661633" y="3324523"/>
            <a:ext cx="1030310" cy="52803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D</a:t>
            </a:r>
            <a:r>
              <a:rPr lang="es-ES" b="1" dirty="0" smtClean="0">
                <a:solidFill>
                  <a:schemeClr val="tx1"/>
                </a:solidFill>
              </a:rPr>
              <a:t>0</a:t>
            </a:r>
            <a:endParaRPr lang="es-ES" b="1" dirty="0">
              <a:solidFill>
                <a:schemeClr val="tx1"/>
              </a:solidFill>
            </a:endParaRPr>
          </a:p>
        </p:txBody>
      </p:sp>
      <p:sp>
        <p:nvSpPr>
          <p:cNvPr id="9" name="Flecha abajo 8"/>
          <p:cNvSpPr/>
          <p:nvPr/>
        </p:nvSpPr>
        <p:spPr>
          <a:xfrm>
            <a:off x="5095739" y="3390691"/>
            <a:ext cx="1030310" cy="52803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D3</a:t>
            </a:r>
            <a:endParaRPr lang="es-ES" b="1" dirty="0">
              <a:solidFill>
                <a:schemeClr val="tx1"/>
              </a:solidFill>
            </a:endParaRPr>
          </a:p>
        </p:txBody>
      </p:sp>
      <p:sp>
        <p:nvSpPr>
          <p:cNvPr id="13" name="Flecha abajo 12"/>
          <p:cNvSpPr/>
          <p:nvPr/>
        </p:nvSpPr>
        <p:spPr>
          <a:xfrm>
            <a:off x="7431110" y="3324523"/>
            <a:ext cx="1030310" cy="52803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D10</a:t>
            </a:r>
            <a:endParaRPr lang="es-ES" sz="1400" b="1" dirty="0">
              <a:solidFill>
                <a:schemeClr val="tx1"/>
              </a:solidFill>
            </a:endParaRPr>
          </a:p>
        </p:txBody>
      </p:sp>
      <p:graphicFrame>
        <p:nvGraphicFramePr>
          <p:cNvPr id="14" name="Tabla 13"/>
          <p:cNvGraphicFramePr>
            <a:graphicFrameLocks noGrp="1"/>
          </p:cNvGraphicFramePr>
          <p:nvPr>
            <p:extLst>
              <p:ext uri="{D42A27DB-BD31-4B8C-83A1-F6EECF244321}">
                <p14:modId xmlns:p14="http://schemas.microsoft.com/office/powerpoint/2010/main" val="1204302757"/>
              </p:ext>
            </p:extLst>
          </p:nvPr>
        </p:nvGraphicFramePr>
        <p:xfrm>
          <a:off x="1916090" y="4193629"/>
          <a:ext cx="8127999" cy="370840"/>
        </p:xfrm>
        <a:graphic>
          <a:graphicData uri="http://schemas.openxmlformats.org/drawingml/2006/table">
            <a:tbl>
              <a:tblPr firstRow="1" bandRow="1">
                <a:tableStyleId>{9D7B26C5-4107-4FEC-AEDC-1716B250A1EF}</a:tableStyleId>
              </a:tblPr>
              <a:tblGrid>
                <a:gridCol w="2709333"/>
                <a:gridCol w="2709333"/>
                <a:gridCol w="2709333"/>
              </a:tblGrid>
              <a:tr h="370840">
                <a:tc>
                  <a:txBody>
                    <a:bodyPr/>
                    <a:lstStyle/>
                    <a:p>
                      <a:pPr algn="ctr"/>
                      <a:r>
                        <a:rPr lang="es-ES" dirty="0" smtClean="0"/>
                        <a:t>PGF2</a:t>
                      </a:r>
                      <a:r>
                        <a:rPr lang="el-GR" dirty="0" smtClean="0"/>
                        <a:t>α</a:t>
                      </a:r>
                      <a:endParaRPr lang="es-ES" dirty="0"/>
                    </a:p>
                  </a:txBody>
                  <a:tcPr/>
                </a:tc>
                <a:tc>
                  <a:txBody>
                    <a:bodyPr/>
                    <a:lstStyle/>
                    <a:p>
                      <a:pPr algn="ctr"/>
                      <a:r>
                        <a:rPr lang="es-ES" dirty="0" smtClean="0"/>
                        <a:t>CELO</a:t>
                      </a:r>
                      <a:endParaRPr lang="es-ES" dirty="0"/>
                    </a:p>
                  </a:txBody>
                  <a:tcPr/>
                </a:tc>
                <a:tc>
                  <a:txBody>
                    <a:bodyPr/>
                    <a:lstStyle/>
                    <a:p>
                      <a:pPr algn="ctr"/>
                      <a:r>
                        <a:rPr lang="es-ES" dirty="0" smtClean="0"/>
                        <a:t>T.E.</a:t>
                      </a:r>
                      <a:endParaRPr lang="es-ES" dirty="0"/>
                    </a:p>
                  </a:txBody>
                  <a:tcPr/>
                </a:tc>
              </a:tr>
            </a:tbl>
          </a:graphicData>
        </a:graphic>
      </p:graphicFrame>
    </p:spTree>
    <p:extLst>
      <p:ext uri="{BB962C8B-B14F-4D97-AF65-F5344CB8AC3E}">
        <p14:creationId xmlns:p14="http://schemas.microsoft.com/office/powerpoint/2010/main" val="1545070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ítulo 1"/>
          <p:cNvSpPr>
            <a:spLocks noGrp="1"/>
          </p:cNvSpPr>
          <p:nvPr>
            <p:ph type="title"/>
          </p:nvPr>
        </p:nvSpPr>
        <p:spPr>
          <a:xfrm>
            <a:off x="1725768" y="365125"/>
            <a:ext cx="9628031" cy="1325563"/>
          </a:xfrm>
        </p:spPr>
        <p:txBody>
          <a:bodyPr/>
          <a:lstStyle/>
          <a:p>
            <a:endParaRPr lang="es-ES" dirty="0"/>
          </a:p>
        </p:txBody>
      </p:sp>
      <p:sp>
        <p:nvSpPr>
          <p:cNvPr id="3" name="Marcador de contenido 2"/>
          <p:cNvSpPr>
            <a:spLocks noGrp="1"/>
          </p:cNvSpPr>
          <p:nvPr>
            <p:ph idx="1"/>
          </p:nvPr>
        </p:nvSpPr>
        <p:spPr/>
        <p:txBody>
          <a:bodyPr/>
          <a:lstStyle/>
          <a:p>
            <a:pPr marL="0" indent="0" algn="ctr">
              <a:buNone/>
            </a:pPr>
            <a:r>
              <a:rPr lang="es-ES" u="sng" dirty="0" smtClean="0"/>
              <a:t>Manejo </a:t>
            </a:r>
            <a:r>
              <a:rPr lang="es-ES" u="sng" dirty="0" smtClean="0"/>
              <a:t>específico </a:t>
            </a:r>
            <a:r>
              <a:rPr lang="es-ES" u="sng" dirty="0" smtClean="0"/>
              <a:t>del experimento</a:t>
            </a:r>
          </a:p>
          <a:p>
            <a:pPr marL="0" indent="0" algn="ctr">
              <a:buNone/>
            </a:pPr>
            <a:endParaRPr lang="es-ES" dirty="0"/>
          </a:p>
        </p:txBody>
      </p:sp>
      <p:sp>
        <p:nvSpPr>
          <p:cNvPr id="5" name="Título 1"/>
          <p:cNvSpPr txBox="1">
            <a:spLocks/>
          </p:cNvSpPr>
          <p:nvPr/>
        </p:nvSpPr>
        <p:spPr>
          <a:xfrm>
            <a:off x="1648496" y="365125"/>
            <a:ext cx="97053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smtClean="0">
                <a:latin typeface="Times New Roman" panose="02020603050405020304" pitchFamily="18" charset="0"/>
                <a:cs typeface="Times New Roman" panose="02020603050405020304" pitchFamily="18" charset="0"/>
              </a:rPr>
              <a:t>MATERIALES Y </a:t>
            </a:r>
            <a:r>
              <a:rPr lang="es-ES" dirty="0" smtClean="0">
                <a:latin typeface="Times New Roman" panose="02020603050405020304" pitchFamily="18" charset="0"/>
                <a:cs typeface="Times New Roman" panose="02020603050405020304" pitchFamily="18" charset="0"/>
              </a:rPr>
              <a:t>MÉTODOS</a:t>
            </a:r>
            <a:endParaRPr lang="es-ES" dirty="0"/>
          </a:p>
        </p:txBody>
      </p:sp>
      <p:sp>
        <p:nvSpPr>
          <p:cNvPr id="6" name="CuadroTexto 5"/>
          <p:cNvSpPr txBox="1"/>
          <p:nvPr/>
        </p:nvSpPr>
        <p:spPr>
          <a:xfrm>
            <a:off x="3229913" y="2472744"/>
            <a:ext cx="6053070" cy="369332"/>
          </a:xfrm>
          <a:prstGeom prst="rect">
            <a:avLst/>
          </a:prstGeom>
          <a:solidFill>
            <a:srgbClr val="92D050"/>
          </a:solidFill>
        </p:spPr>
        <p:txBody>
          <a:bodyPr wrap="square" rtlCol="0">
            <a:spAutoFit/>
          </a:bodyPr>
          <a:lstStyle/>
          <a:p>
            <a:pPr algn="ctr"/>
            <a:r>
              <a:rPr lang="es-ES" b="1" dirty="0" smtClean="0"/>
              <a:t>PREPARACIÓN </a:t>
            </a:r>
            <a:r>
              <a:rPr lang="es-ES" b="1" dirty="0" smtClean="0"/>
              <a:t>DE RECEPTORAS</a:t>
            </a:r>
            <a:endParaRPr lang="es-ES" b="1" dirty="0"/>
          </a:p>
        </p:txBody>
      </p:sp>
      <p:sp>
        <p:nvSpPr>
          <p:cNvPr id="7" name="CuadroTexto 6"/>
          <p:cNvSpPr txBox="1"/>
          <p:nvPr/>
        </p:nvSpPr>
        <p:spPr>
          <a:xfrm>
            <a:off x="1404871" y="3244334"/>
            <a:ext cx="2858037"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latin typeface="Times New Roman" panose="02020603050405020304" pitchFamily="18" charset="0"/>
                <a:cs typeface="Times New Roman" panose="02020603050405020304" pitchFamily="18" charset="0"/>
              </a:rPr>
              <a:t>Condición corporal</a:t>
            </a:r>
            <a:endParaRPr lang="es-ES" dirty="0">
              <a:latin typeface="Times New Roman" panose="02020603050405020304" pitchFamily="18" charset="0"/>
              <a:cs typeface="Times New Roman" panose="02020603050405020304" pitchFamily="18" charset="0"/>
            </a:endParaRPr>
          </a:p>
        </p:txBody>
      </p:sp>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l="17100" r="16090"/>
          <a:stretch/>
        </p:blipFill>
        <p:spPr>
          <a:xfrm rot="5400000">
            <a:off x="1552865" y="3600608"/>
            <a:ext cx="2562048" cy="2858037"/>
          </a:xfrm>
          <a:prstGeom prst="rect">
            <a:avLst/>
          </a:prstGeom>
        </p:spPr>
      </p:pic>
      <p:sp>
        <p:nvSpPr>
          <p:cNvPr id="9" name="CuadroTexto 8"/>
          <p:cNvSpPr txBox="1"/>
          <p:nvPr/>
        </p:nvSpPr>
        <p:spPr>
          <a:xfrm>
            <a:off x="4950316" y="3244334"/>
            <a:ext cx="2858037"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dirty="0" smtClean="0">
                <a:latin typeface="Times New Roman" panose="02020603050405020304" pitchFamily="18" charset="0"/>
                <a:cs typeface="Times New Roman" panose="02020603050405020304" pitchFamily="18" charset="0"/>
              </a:rPr>
              <a:t>D</a:t>
            </a:r>
            <a:r>
              <a:rPr lang="es-ES" dirty="0" smtClean="0">
                <a:latin typeface="Times New Roman" panose="02020603050405020304" pitchFamily="18" charset="0"/>
                <a:cs typeface="Times New Roman" panose="02020603050405020304" pitchFamily="18" charset="0"/>
              </a:rPr>
              <a:t>esparasitación</a:t>
            </a:r>
            <a:endParaRPr lang="es-ES" dirty="0">
              <a:latin typeface="Times New Roman" panose="02020603050405020304" pitchFamily="18" charset="0"/>
              <a:cs typeface="Times New Roman" panose="02020603050405020304" pitchFamily="18" charset="0"/>
            </a:endParaRPr>
          </a:p>
        </p:txBody>
      </p:sp>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089058" y="3609859"/>
            <a:ext cx="2580552" cy="2858037"/>
          </a:xfrm>
          <a:prstGeom prst="rect">
            <a:avLst/>
          </a:prstGeom>
        </p:spPr>
      </p:pic>
      <p:pic>
        <p:nvPicPr>
          <p:cNvPr id="11" name="Imagen 10"/>
          <p:cNvPicPr>
            <a:picLocks noChangeAspect="1"/>
          </p:cNvPicPr>
          <p:nvPr/>
        </p:nvPicPr>
        <p:blipFill rotWithShape="1">
          <a:blip r:embed="rId5" cstate="print">
            <a:extLst>
              <a:ext uri="{28A0092B-C50C-407E-A947-70E740481C1C}">
                <a14:useLocalDpi xmlns:a14="http://schemas.microsoft.com/office/drawing/2010/main" val="0"/>
              </a:ext>
            </a:extLst>
          </a:blip>
          <a:srcRect l="16367" r="3140" b="3097"/>
          <a:stretch/>
        </p:blipFill>
        <p:spPr>
          <a:xfrm rot="5400000">
            <a:off x="8986891" y="4011185"/>
            <a:ext cx="2575778" cy="2158037"/>
          </a:xfrm>
          <a:prstGeom prst="rect">
            <a:avLst/>
          </a:prstGeom>
        </p:spPr>
      </p:pic>
      <p:sp>
        <p:nvSpPr>
          <p:cNvPr id="12" name="CuadroTexto 11"/>
          <p:cNvSpPr txBox="1"/>
          <p:nvPr/>
        </p:nvSpPr>
        <p:spPr>
          <a:xfrm>
            <a:off x="8495762" y="3244334"/>
            <a:ext cx="3696238"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dirty="0">
                <a:latin typeface="Times New Roman" panose="02020603050405020304" pitchFamily="18" charset="0"/>
                <a:cs typeface="Times New Roman" panose="02020603050405020304" pitchFamily="18" charset="0"/>
              </a:rPr>
              <a:t>S</a:t>
            </a:r>
            <a:r>
              <a:rPr lang="es-ES" dirty="0" smtClean="0">
                <a:latin typeface="Times New Roman" panose="02020603050405020304" pitchFamily="18" charset="0"/>
                <a:cs typeface="Times New Roman" panose="02020603050405020304" pitchFamily="18" charset="0"/>
              </a:rPr>
              <a:t>ales minerales  ad líbitum</a:t>
            </a:r>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8683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a:xfrm>
            <a:off x="1648496" y="1825625"/>
            <a:ext cx="9705304" cy="4351338"/>
          </a:xfrm>
        </p:spPr>
        <p:txBody>
          <a:bodyPr/>
          <a:lstStyle/>
          <a:p>
            <a:pPr marL="0" indent="0">
              <a:buNone/>
            </a:pPr>
            <a:r>
              <a:rPr lang="es-ES" b="1" u="sng" dirty="0" smtClean="0">
                <a:latin typeface="Times New Roman" panose="02020603050405020304" pitchFamily="18" charset="0"/>
                <a:cs typeface="Times New Roman" panose="02020603050405020304" pitchFamily="18" charset="0"/>
              </a:rPr>
              <a:t>Variables medidas</a:t>
            </a:r>
            <a:endParaRPr lang="es-ES" b="1" u="sng" dirty="0">
              <a:latin typeface="Times New Roman" panose="02020603050405020304" pitchFamily="18" charset="0"/>
              <a:cs typeface="Times New Roman" panose="02020603050405020304" pitchFamily="18" charset="0"/>
            </a:endParaRPr>
          </a:p>
        </p:txBody>
      </p:sp>
      <p:sp>
        <p:nvSpPr>
          <p:cNvPr id="5" name="Título 1"/>
          <p:cNvSpPr txBox="1">
            <a:spLocks/>
          </p:cNvSpPr>
          <p:nvPr/>
        </p:nvSpPr>
        <p:spPr>
          <a:xfrm>
            <a:off x="1648496" y="365125"/>
            <a:ext cx="97053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smtClean="0">
                <a:latin typeface="Times New Roman" panose="02020603050405020304" pitchFamily="18" charset="0"/>
                <a:cs typeface="Times New Roman" panose="02020603050405020304" pitchFamily="18" charset="0"/>
              </a:rPr>
              <a:t>MATERIALES Y METODOS</a:t>
            </a:r>
            <a:endParaRPr lang="es-ES" dirty="0"/>
          </a:p>
        </p:txBody>
      </p:sp>
      <p:sp>
        <p:nvSpPr>
          <p:cNvPr id="6" name="CuadroTexto 5"/>
          <p:cNvSpPr txBox="1"/>
          <p:nvPr/>
        </p:nvSpPr>
        <p:spPr>
          <a:xfrm>
            <a:off x="1262130" y="2537138"/>
            <a:ext cx="2730321"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S" dirty="0" smtClean="0">
                <a:solidFill>
                  <a:schemeClr val="tx1"/>
                </a:solidFill>
                <a:latin typeface="Times New Roman" panose="02020603050405020304" pitchFamily="18" charset="0"/>
                <a:cs typeface="Times New Roman" panose="02020603050405020304" pitchFamily="18" charset="0"/>
              </a:rPr>
              <a:t>Porcentaje de celo</a:t>
            </a:r>
            <a:endParaRPr lang="es-ES" dirty="0">
              <a:solidFill>
                <a:schemeClr val="tx1"/>
              </a:solidFill>
              <a:latin typeface="Times New Roman" panose="02020603050405020304" pitchFamily="18" charset="0"/>
              <a:cs typeface="Times New Roman" panose="02020603050405020304" pitchFamily="18" charset="0"/>
            </a:endParaRPr>
          </a:p>
        </p:txBody>
      </p:sp>
      <p:sp>
        <p:nvSpPr>
          <p:cNvPr id="7" name="CuadroTexto 6"/>
          <p:cNvSpPr txBox="1"/>
          <p:nvPr/>
        </p:nvSpPr>
        <p:spPr>
          <a:xfrm>
            <a:off x="4730839" y="2537138"/>
            <a:ext cx="2730321"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s-ES" dirty="0" smtClean="0">
                <a:solidFill>
                  <a:schemeClr val="tx1"/>
                </a:solidFill>
                <a:latin typeface="Times New Roman" panose="02020603050405020304" pitchFamily="18" charset="0"/>
                <a:cs typeface="Times New Roman" panose="02020603050405020304" pitchFamily="18" charset="0"/>
              </a:rPr>
              <a:t>Diámetro</a:t>
            </a:r>
            <a:r>
              <a:rPr lang="es-ES" dirty="0" smtClean="0">
                <a:solidFill>
                  <a:schemeClr val="tx1"/>
                </a:solidFill>
              </a:rPr>
              <a:t> de cuerpo lúteo</a:t>
            </a:r>
            <a:endParaRPr lang="es-ES" dirty="0">
              <a:solidFill>
                <a:schemeClr val="tx1"/>
              </a:solidFill>
            </a:endParaRPr>
          </a:p>
        </p:txBody>
      </p:sp>
      <p:sp>
        <p:nvSpPr>
          <p:cNvPr id="8" name="CuadroTexto 7"/>
          <p:cNvSpPr txBox="1"/>
          <p:nvPr/>
        </p:nvSpPr>
        <p:spPr>
          <a:xfrm>
            <a:off x="8412588" y="2534288"/>
            <a:ext cx="2730321"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s-ES" dirty="0" smtClean="0">
                <a:solidFill>
                  <a:schemeClr val="tx1"/>
                </a:solidFill>
              </a:rPr>
              <a:t>Porcentaje de preñez</a:t>
            </a:r>
            <a:endParaRPr lang="es-ES" dirty="0">
              <a:solidFill>
                <a:schemeClr val="tx1"/>
              </a:solidFill>
            </a:endParaRPr>
          </a:p>
        </p:txBody>
      </p:sp>
      <p:pic>
        <p:nvPicPr>
          <p:cNvPr id="2052" name="Picture 4" descr="Resultado de imagen para preÃ±ez de la vaca a los 60 dias"/>
          <p:cNvPicPr>
            <a:picLocks noChangeAspect="1" noChangeArrowheads="1"/>
          </p:cNvPicPr>
          <p:nvPr/>
        </p:nvPicPr>
        <p:blipFill rotWithShape="1">
          <a:blip r:embed="rId3">
            <a:extLst>
              <a:ext uri="{28A0092B-C50C-407E-A947-70E740481C1C}">
                <a14:useLocalDpi xmlns:a14="http://schemas.microsoft.com/office/drawing/2010/main" val="0"/>
              </a:ext>
            </a:extLst>
          </a:blip>
          <a:srcRect l="51476" t="17177" r="1512" b="4528"/>
          <a:stretch/>
        </p:blipFill>
        <p:spPr bwMode="auto">
          <a:xfrm>
            <a:off x="8412587" y="3038556"/>
            <a:ext cx="2730321" cy="24168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l="22632" t="10931" r="29053" b="23887"/>
          <a:stretch/>
        </p:blipFill>
        <p:spPr bwMode="auto">
          <a:xfrm>
            <a:off x="4730838" y="3038556"/>
            <a:ext cx="2730321" cy="241687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n relacionada"/>
          <p:cNvPicPr>
            <a:picLocks noChangeAspect="1" noChangeArrowheads="1"/>
          </p:cNvPicPr>
          <p:nvPr/>
        </p:nvPicPr>
        <p:blipFill rotWithShape="1">
          <a:blip r:embed="rId5">
            <a:extLst>
              <a:ext uri="{28A0092B-C50C-407E-A947-70E740481C1C}">
                <a14:useLocalDpi xmlns:a14="http://schemas.microsoft.com/office/drawing/2010/main" val="0"/>
              </a:ext>
            </a:extLst>
          </a:blip>
          <a:srcRect l="8131" t="6262" r="7819" b="6281"/>
          <a:stretch/>
        </p:blipFill>
        <p:spPr bwMode="auto">
          <a:xfrm>
            <a:off x="1017430" y="3322748"/>
            <a:ext cx="2962141" cy="2099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664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ítulo 1"/>
          <p:cNvSpPr>
            <a:spLocks noGrp="1"/>
          </p:cNvSpPr>
          <p:nvPr>
            <p:ph type="title"/>
          </p:nvPr>
        </p:nvSpPr>
        <p:spPr/>
        <p:txBody>
          <a:bodyPr/>
          <a:lstStyle/>
          <a:p>
            <a:endParaRPr lang="es-ES" dirty="0"/>
          </a:p>
        </p:txBody>
      </p:sp>
      <p:sp>
        <p:nvSpPr>
          <p:cNvPr id="3" name="Marcador de contenido 2"/>
          <p:cNvSpPr>
            <a:spLocks noGrp="1"/>
          </p:cNvSpPr>
          <p:nvPr>
            <p:ph idx="1"/>
          </p:nvPr>
        </p:nvSpPr>
        <p:spPr>
          <a:xfrm>
            <a:off x="1648496" y="1825625"/>
            <a:ext cx="9705304" cy="4351338"/>
          </a:xfrm>
        </p:spPr>
        <p:txBody>
          <a:bodyPr/>
          <a:lstStyle/>
          <a:p>
            <a:pPr marL="0" indent="0">
              <a:buNone/>
            </a:pPr>
            <a:r>
              <a:rPr lang="es-ES" b="1" u="sng" dirty="0" smtClean="0">
                <a:latin typeface="Times New Roman" panose="02020603050405020304" pitchFamily="18" charset="0"/>
                <a:cs typeface="Times New Roman" panose="02020603050405020304" pitchFamily="18" charset="0"/>
              </a:rPr>
              <a:t>Transferencia embrionaria</a:t>
            </a:r>
            <a:endParaRPr lang="es-ES" b="1" u="sng" dirty="0">
              <a:latin typeface="Times New Roman" panose="02020603050405020304" pitchFamily="18" charset="0"/>
              <a:cs typeface="Times New Roman" panose="02020603050405020304" pitchFamily="18" charset="0"/>
            </a:endParaRPr>
          </a:p>
        </p:txBody>
      </p:sp>
      <p:sp>
        <p:nvSpPr>
          <p:cNvPr id="5" name="Título 1"/>
          <p:cNvSpPr txBox="1">
            <a:spLocks/>
          </p:cNvSpPr>
          <p:nvPr/>
        </p:nvSpPr>
        <p:spPr>
          <a:xfrm>
            <a:off x="1648496" y="365125"/>
            <a:ext cx="97053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smtClean="0">
                <a:latin typeface="Times New Roman" panose="02020603050405020304" pitchFamily="18" charset="0"/>
                <a:cs typeface="Times New Roman" panose="02020603050405020304" pitchFamily="18" charset="0"/>
              </a:rPr>
              <a:t>MATERIALES Y METODOS</a:t>
            </a:r>
            <a:endParaRPr lang="es-ES" dirty="0"/>
          </a:p>
        </p:txBody>
      </p:sp>
      <p:sp>
        <p:nvSpPr>
          <p:cNvPr id="6" name="CuadroTexto 5"/>
          <p:cNvSpPr txBox="1"/>
          <p:nvPr/>
        </p:nvSpPr>
        <p:spPr>
          <a:xfrm>
            <a:off x="744294" y="2531891"/>
            <a:ext cx="2730321"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S" dirty="0" smtClean="0">
                <a:solidFill>
                  <a:schemeClr val="tx1"/>
                </a:solidFill>
                <a:latin typeface="Times New Roman" panose="02020603050405020304" pitchFamily="18" charset="0"/>
                <a:cs typeface="Times New Roman" panose="02020603050405020304" pitchFamily="18" charset="0"/>
              </a:rPr>
              <a:t>Ecografía</a:t>
            </a:r>
            <a:endParaRPr lang="es-ES" dirty="0">
              <a:solidFill>
                <a:schemeClr val="tx1"/>
              </a:solidFill>
              <a:latin typeface="Times New Roman" panose="02020603050405020304" pitchFamily="18" charset="0"/>
              <a:cs typeface="Times New Roman" panose="02020603050405020304" pitchFamily="18" charset="0"/>
            </a:endParaRPr>
          </a:p>
        </p:txBody>
      </p:sp>
      <p:sp>
        <p:nvSpPr>
          <p:cNvPr id="7" name="CuadroTexto 6"/>
          <p:cNvSpPr txBox="1"/>
          <p:nvPr/>
        </p:nvSpPr>
        <p:spPr>
          <a:xfrm>
            <a:off x="3636255" y="2531891"/>
            <a:ext cx="272066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S" dirty="0" err="1" smtClean="0">
                <a:solidFill>
                  <a:schemeClr val="tx1"/>
                </a:solidFill>
                <a:latin typeface="Times New Roman" panose="02020603050405020304" pitchFamily="18" charset="0"/>
                <a:cs typeface="Times New Roman" panose="02020603050405020304" pitchFamily="18" charset="0"/>
              </a:rPr>
              <a:t>Anestésia</a:t>
            </a:r>
            <a:r>
              <a:rPr lang="es-ES" dirty="0" smtClean="0">
                <a:solidFill>
                  <a:schemeClr val="tx1"/>
                </a:solidFill>
                <a:latin typeface="Times New Roman" panose="02020603050405020304" pitchFamily="18" charset="0"/>
                <a:cs typeface="Times New Roman" panose="02020603050405020304" pitchFamily="18" charset="0"/>
              </a:rPr>
              <a:t> epidural</a:t>
            </a:r>
            <a:endParaRPr lang="es-ES" dirty="0">
              <a:solidFill>
                <a:schemeClr val="tx1"/>
              </a:solidFill>
            </a:endParaRPr>
          </a:p>
        </p:txBody>
      </p:sp>
      <p:sp>
        <p:nvSpPr>
          <p:cNvPr id="8" name="CuadroTexto 7"/>
          <p:cNvSpPr txBox="1"/>
          <p:nvPr/>
        </p:nvSpPr>
        <p:spPr>
          <a:xfrm>
            <a:off x="7204109" y="2517636"/>
            <a:ext cx="4722847"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S" dirty="0" smtClean="0">
                <a:solidFill>
                  <a:schemeClr val="tx1"/>
                </a:solidFill>
              </a:rPr>
              <a:t>Descongelación de embriones </a:t>
            </a:r>
            <a:r>
              <a:rPr lang="es-ES" dirty="0" smtClean="0">
                <a:solidFill>
                  <a:schemeClr val="tx1"/>
                </a:solidFill>
              </a:rPr>
              <a:t>y </a:t>
            </a:r>
            <a:r>
              <a:rPr lang="es-ES" dirty="0" smtClean="0">
                <a:solidFill>
                  <a:schemeClr val="tx1"/>
                </a:solidFill>
              </a:rPr>
              <a:t>transferencia</a:t>
            </a:r>
            <a:endParaRPr lang="es-ES" dirty="0">
              <a:solidFill>
                <a:schemeClr val="tx1"/>
              </a:solidFill>
            </a:endParaRPr>
          </a:p>
        </p:txBody>
      </p:sp>
      <p:pic>
        <p:nvPicPr>
          <p:cNvPr id="10242" name="Picture 2"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l="26693" t="-171" r="32546" b="41041"/>
          <a:stretch/>
        </p:blipFill>
        <p:spPr bwMode="auto">
          <a:xfrm>
            <a:off x="583879" y="3131044"/>
            <a:ext cx="2821165" cy="230207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761746" y="3183827"/>
            <a:ext cx="2650858" cy="2196505"/>
          </a:xfrm>
          <a:prstGeom prst="rect">
            <a:avLst/>
          </a:prstGeom>
        </p:spPr>
      </p:pic>
      <p:pic>
        <p:nvPicPr>
          <p:cNvPr id="10" name="Imagen 9"/>
          <p:cNvPicPr>
            <a:picLocks noChangeAspect="1"/>
          </p:cNvPicPr>
          <p:nvPr/>
        </p:nvPicPr>
        <p:blipFill rotWithShape="1">
          <a:blip r:embed="rId5" cstate="print">
            <a:extLst>
              <a:ext uri="{28A0092B-C50C-407E-A947-70E740481C1C}">
                <a14:useLocalDpi xmlns:a14="http://schemas.microsoft.com/office/drawing/2010/main" val="0"/>
              </a:ext>
            </a:extLst>
          </a:blip>
          <a:srcRect l="10692" t="193" r="608" b="4282"/>
          <a:stretch/>
        </p:blipFill>
        <p:spPr>
          <a:xfrm>
            <a:off x="10113091" y="3002078"/>
            <a:ext cx="2052385" cy="1326189"/>
          </a:xfrm>
          <a:prstGeom prst="rect">
            <a:avLst/>
          </a:prstGeom>
        </p:spPr>
      </p:pic>
      <p:pic>
        <p:nvPicPr>
          <p:cNvPr id="11" name="Imagen 10"/>
          <p:cNvPicPr>
            <a:picLocks noChangeAspect="1"/>
          </p:cNvPicPr>
          <p:nvPr/>
        </p:nvPicPr>
        <p:blipFill rotWithShape="1">
          <a:blip r:embed="rId6" cstate="print">
            <a:extLst>
              <a:ext uri="{28A0092B-C50C-407E-A947-70E740481C1C}">
                <a14:useLocalDpi xmlns:a14="http://schemas.microsoft.com/office/drawing/2010/main" val="0"/>
              </a:ext>
            </a:extLst>
          </a:blip>
          <a:srcRect l="-1" t="20870" r="1069" b="14698"/>
          <a:stretch/>
        </p:blipFill>
        <p:spPr>
          <a:xfrm>
            <a:off x="10140777" y="4443377"/>
            <a:ext cx="2051223" cy="2226548"/>
          </a:xfrm>
          <a:prstGeom prst="rect">
            <a:avLst/>
          </a:prstGeom>
        </p:spPr>
      </p:pic>
      <p:pic>
        <p:nvPicPr>
          <p:cNvPr id="12"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65026" y="3278242"/>
            <a:ext cx="2283666" cy="2898721"/>
          </a:xfrm>
          <a:prstGeom prst="rect">
            <a:avLst/>
          </a:prstGeom>
        </p:spPr>
      </p:pic>
    </p:spTree>
    <p:extLst>
      <p:ext uri="{BB962C8B-B14F-4D97-AF65-F5344CB8AC3E}">
        <p14:creationId xmlns:p14="http://schemas.microsoft.com/office/powerpoint/2010/main" val="3781887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ítulo 1"/>
          <p:cNvSpPr>
            <a:spLocks noGrp="1"/>
          </p:cNvSpPr>
          <p:nvPr>
            <p:ph type="title"/>
          </p:nvPr>
        </p:nvSpPr>
        <p:spPr>
          <a:xfrm>
            <a:off x="3322749" y="365125"/>
            <a:ext cx="5756858" cy="1325563"/>
          </a:xfrm>
        </p:spPr>
        <p:txBody>
          <a:bodyPr/>
          <a:lstStyle/>
          <a:p>
            <a:pPr algn="ctr"/>
            <a:r>
              <a:rPr lang="es-ES" b="1" dirty="0" smtClean="0">
                <a:latin typeface="Times New Roman" panose="02020603050405020304" pitchFamily="18" charset="0"/>
                <a:cs typeface="Times New Roman" panose="02020603050405020304" pitchFamily="18" charset="0"/>
              </a:rPr>
              <a:t>RESULTADOS</a:t>
            </a:r>
            <a:endParaRPr lang="es-ES"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943378" y="1374865"/>
            <a:ext cx="10515600" cy="4351338"/>
          </a:xfrm>
        </p:spPr>
        <p:txBody>
          <a:bodyPr/>
          <a:lstStyle/>
          <a:p>
            <a:r>
              <a:rPr lang="es-ES" b="1" u="sng" dirty="0" smtClean="0">
                <a:latin typeface="Times New Roman" panose="02020603050405020304" pitchFamily="18" charset="0"/>
                <a:cs typeface="Times New Roman" panose="02020603050405020304" pitchFamily="18" charset="0"/>
              </a:rPr>
              <a:t>Porcentaje de celo</a:t>
            </a:r>
            <a:endParaRPr lang="es-ES" b="1" u="sng" dirty="0">
              <a:latin typeface="Times New Roman" panose="02020603050405020304" pitchFamily="18" charset="0"/>
              <a:cs typeface="Times New Roman" panose="02020603050405020304" pitchFamily="18" charset="0"/>
            </a:endParaRPr>
          </a:p>
        </p:txBody>
      </p:sp>
      <p:graphicFrame>
        <p:nvGraphicFramePr>
          <p:cNvPr id="5" name="Gráfico 4"/>
          <p:cNvGraphicFramePr/>
          <p:nvPr>
            <p:extLst>
              <p:ext uri="{D42A27DB-BD31-4B8C-83A1-F6EECF244321}">
                <p14:modId xmlns:p14="http://schemas.microsoft.com/office/powerpoint/2010/main" val="1525572547"/>
              </p:ext>
            </p:extLst>
          </p:nvPr>
        </p:nvGraphicFramePr>
        <p:xfrm>
          <a:off x="6593984" y="1662984"/>
          <a:ext cx="5231506" cy="3836295"/>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p:cNvSpPr txBox="1"/>
          <p:nvPr/>
        </p:nvSpPr>
        <p:spPr>
          <a:xfrm>
            <a:off x="1405408" y="3140880"/>
            <a:ext cx="5293217" cy="3170099"/>
          </a:xfrm>
          <a:prstGeom prst="rect">
            <a:avLst/>
          </a:prstGeom>
          <a:noFill/>
        </p:spPr>
        <p:txBody>
          <a:bodyPr wrap="square" rtlCol="0">
            <a:spAutoFit/>
          </a:bodyPr>
          <a:lstStyle/>
          <a:p>
            <a:pPr marL="285750" indent="-285750">
              <a:buFontTx/>
              <a:buChar char="-"/>
            </a:pPr>
            <a:r>
              <a:rPr lang="es-ES" sz="2000" dirty="0" smtClean="0">
                <a:latin typeface="Times New Roman" panose="02020603050405020304" pitchFamily="18" charset="0"/>
                <a:cs typeface="Times New Roman" panose="02020603050405020304" pitchFamily="18" charset="0"/>
              </a:rPr>
              <a:t>No se observa diferencia estadística significativa</a:t>
            </a:r>
          </a:p>
          <a:p>
            <a:pPr marL="285750" indent="-285750">
              <a:buFontTx/>
              <a:buChar char="-"/>
            </a:pPr>
            <a:r>
              <a:rPr lang="es-ES" sz="2000" dirty="0" smtClean="0">
                <a:latin typeface="Times New Roman" panose="02020603050405020304" pitchFamily="18" charset="0"/>
                <a:cs typeface="Times New Roman" panose="02020603050405020304" pitchFamily="18" charset="0"/>
              </a:rPr>
              <a:t>Se observó 92,86</a:t>
            </a:r>
            <a:r>
              <a:rPr lang="es-ES" sz="2000" dirty="0">
                <a:latin typeface="Times New Roman" panose="02020603050405020304" pitchFamily="18" charset="0"/>
                <a:cs typeface="Times New Roman" panose="02020603050405020304" pitchFamily="18" charset="0"/>
              </a:rPr>
              <a:t>% </a:t>
            </a:r>
            <a:r>
              <a:rPr lang="es-ES" sz="2000" dirty="0" smtClean="0">
                <a:latin typeface="Times New Roman" panose="02020603050405020304" pitchFamily="18" charset="0"/>
                <a:cs typeface="Times New Roman" panose="02020603050405020304" pitchFamily="18" charset="0"/>
              </a:rPr>
              <a:t>de </a:t>
            </a:r>
            <a:r>
              <a:rPr lang="es-ES" sz="2000" dirty="0" err="1" smtClean="0">
                <a:latin typeface="Times New Roman" panose="02020603050405020304" pitchFamily="18" charset="0"/>
                <a:cs typeface="Times New Roman" panose="02020603050405020304" pitchFamily="18" charset="0"/>
              </a:rPr>
              <a:t>estro</a:t>
            </a:r>
            <a:r>
              <a:rPr lang="es-ES" sz="2000" dirty="0" smtClean="0">
                <a:latin typeface="Times New Roman" panose="02020603050405020304" pitchFamily="18" charset="0"/>
                <a:cs typeface="Times New Roman" panose="02020603050405020304" pitchFamily="18" charset="0"/>
              </a:rPr>
              <a:t> con protocolo-1 y protocolo-2; mientras que el </a:t>
            </a:r>
            <a:r>
              <a:rPr lang="es-ES" sz="2000" dirty="0">
                <a:latin typeface="Times New Roman" panose="02020603050405020304" pitchFamily="18" charset="0"/>
                <a:cs typeface="Times New Roman" panose="02020603050405020304" pitchFamily="18" charset="0"/>
              </a:rPr>
              <a:t>celo silencioso fue de 7,14</a:t>
            </a:r>
            <a:r>
              <a:rPr lang="es-ES" sz="2000" dirty="0" smtClean="0">
                <a:latin typeface="Times New Roman" panose="02020603050405020304" pitchFamily="18" charset="0"/>
                <a:cs typeface="Times New Roman" panose="02020603050405020304" pitchFamily="18" charset="0"/>
              </a:rPr>
              <a:t>%.</a:t>
            </a:r>
          </a:p>
          <a:p>
            <a:pPr marL="285750" indent="-285750">
              <a:buFontTx/>
              <a:buChar char="-"/>
            </a:pPr>
            <a:r>
              <a:rPr lang="es-ES" sz="2000" dirty="0">
                <a:latin typeface="Times New Roman" panose="02020603050405020304" pitchFamily="18" charset="0"/>
                <a:cs typeface="Times New Roman" panose="02020603050405020304" pitchFamily="18" charset="0"/>
              </a:rPr>
              <a:t> La alta presencia de celo en receptoras </a:t>
            </a:r>
            <a:r>
              <a:rPr lang="es-ES" sz="2000" dirty="0" smtClean="0">
                <a:latin typeface="Times New Roman" panose="02020603050405020304" pitchFamily="18" charset="0"/>
                <a:cs typeface="Times New Roman" panose="02020603050405020304" pitchFamily="18" charset="0"/>
              </a:rPr>
              <a:t>está </a:t>
            </a:r>
            <a:r>
              <a:rPr lang="es-ES" sz="2000" dirty="0">
                <a:latin typeface="Times New Roman" panose="02020603050405020304" pitchFamily="18" charset="0"/>
                <a:cs typeface="Times New Roman" panose="02020603050405020304" pitchFamily="18" charset="0"/>
              </a:rPr>
              <a:t>influenciado por </a:t>
            </a:r>
            <a:r>
              <a:rPr lang="es-ES" sz="2000" dirty="0" smtClean="0">
                <a:latin typeface="Times New Roman" panose="02020603050405020304" pitchFamily="18" charset="0"/>
                <a:cs typeface="Times New Roman" panose="02020603050405020304" pitchFamily="18" charset="0"/>
              </a:rPr>
              <a:t>mecanismos </a:t>
            </a:r>
            <a:r>
              <a:rPr lang="es-ES" sz="2000" dirty="0">
                <a:latin typeface="Times New Roman" panose="02020603050405020304" pitchFamily="18" charset="0"/>
                <a:cs typeface="Times New Roman" panose="02020603050405020304" pitchFamily="18" charset="0"/>
              </a:rPr>
              <a:t>fisiológicos </a:t>
            </a:r>
            <a:r>
              <a:rPr lang="es-ES" sz="2000" dirty="0" smtClean="0">
                <a:latin typeface="Times New Roman" panose="02020603050405020304" pitchFamily="18" charset="0"/>
                <a:cs typeface="Times New Roman" panose="02020603050405020304" pitchFamily="18" charset="0"/>
              </a:rPr>
              <a:t>determinados por la nutrición.</a:t>
            </a:r>
            <a:endParaRPr lang="es-ES" sz="2000" dirty="0" smtClean="0">
              <a:latin typeface="Times New Roman" panose="02020603050405020304" pitchFamily="18" charset="0"/>
              <a:cs typeface="Times New Roman" panose="02020603050405020304" pitchFamily="18" charset="0"/>
            </a:endParaRPr>
          </a:p>
          <a:p>
            <a:pPr marL="285750" indent="-285750">
              <a:buFontTx/>
              <a:buChar char="-"/>
            </a:pPr>
            <a:endParaRPr lang="es-ES" sz="2000" dirty="0" smtClean="0">
              <a:latin typeface="Times New Roman" panose="02020603050405020304" pitchFamily="18" charset="0"/>
              <a:cs typeface="Times New Roman" panose="02020603050405020304" pitchFamily="18" charset="0"/>
            </a:endParaRPr>
          </a:p>
          <a:p>
            <a:pPr marL="285750" indent="-285750">
              <a:buFontTx/>
              <a:buChar char="-"/>
            </a:pPr>
            <a:endParaRPr lang="es-ES" sz="2000" dirty="0">
              <a:latin typeface="Times New Roman" panose="02020603050405020304" pitchFamily="18" charset="0"/>
              <a:cs typeface="Times New Roman" panose="02020603050405020304" pitchFamily="18" charset="0"/>
            </a:endParaRPr>
          </a:p>
        </p:txBody>
      </p:sp>
      <p:sp>
        <p:nvSpPr>
          <p:cNvPr id="7" name="Rectángulo 6"/>
          <p:cNvSpPr/>
          <p:nvPr/>
        </p:nvSpPr>
        <p:spPr>
          <a:xfrm>
            <a:off x="7160654" y="5403037"/>
            <a:ext cx="4906850" cy="923330"/>
          </a:xfrm>
          <a:prstGeom prst="rect">
            <a:avLst/>
          </a:prstGeom>
        </p:spPr>
        <p:txBody>
          <a:bodyPr wrap="square">
            <a:spAutoFit/>
          </a:bodyPr>
          <a:lstStyle/>
          <a:p>
            <a:pPr>
              <a:spcAft>
                <a:spcPts val="1000"/>
              </a:spcAft>
            </a:pPr>
            <a:r>
              <a:rPr lang="es-ES" i="0" dirty="0" smtClean="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Figura 2. Promedio de </a:t>
            </a:r>
            <a:r>
              <a:rPr lang="es-ES" i="0" dirty="0" err="1" smtClean="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estro</a:t>
            </a:r>
            <a:r>
              <a:rPr lang="es-ES" i="0" dirty="0" smtClean="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 en vacas receptoras sometido a dos protocolos de sincronización de celo.</a:t>
            </a:r>
            <a:endParaRPr lang="es-ES" sz="11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9184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p:cNvPicPr/>
          <p:nvPr/>
        </p:nvPicPr>
        <p:blipFill>
          <a:blip r:embed="rId2" cstate="print"/>
          <a:srcRect/>
          <a:stretch>
            <a:fillRect/>
          </a:stretch>
        </p:blipFill>
        <p:spPr bwMode="auto">
          <a:xfrm>
            <a:off x="-4829" y="0"/>
            <a:ext cx="12192000" cy="6858000"/>
          </a:xfrm>
          <a:prstGeom prst="rect">
            <a:avLst/>
          </a:prstGeom>
          <a:noFill/>
          <a:ln w="9525">
            <a:noFill/>
            <a:miter lim="800000"/>
            <a:headEnd/>
            <a:tailEnd/>
          </a:ln>
        </p:spPr>
      </p:pic>
      <p:sp>
        <p:nvSpPr>
          <p:cNvPr id="2" name="Título 1"/>
          <p:cNvSpPr>
            <a:spLocks noGrp="1"/>
          </p:cNvSpPr>
          <p:nvPr>
            <p:ph type="title"/>
          </p:nvPr>
        </p:nvSpPr>
        <p:spPr>
          <a:xfrm>
            <a:off x="3322749" y="365125"/>
            <a:ext cx="5756858" cy="1325563"/>
          </a:xfrm>
        </p:spPr>
        <p:txBody>
          <a:bodyPr/>
          <a:lstStyle/>
          <a:p>
            <a:pPr algn="ctr"/>
            <a:r>
              <a:rPr lang="es-ES" b="1" dirty="0" smtClean="0">
                <a:latin typeface="Times New Roman" panose="02020603050405020304" pitchFamily="18" charset="0"/>
                <a:cs typeface="Times New Roman" panose="02020603050405020304" pitchFamily="18" charset="0"/>
              </a:rPr>
              <a:t>RESULTADOS</a:t>
            </a:r>
            <a:endParaRPr lang="es-ES"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943378" y="1374865"/>
            <a:ext cx="10515600" cy="4351338"/>
          </a:xfrm>
        </p:spPr>
        <p:txBody>
          <a:bodyPr/>
          <a:lstStyle/>
          <a:p>
            <a:r>
              <a:rPr lang="es-ES" b="1" u="sng" dirty="0" smtClean="0">
                <a:latin typeface="Times New Roman" panose="02020603050405020304" pitchFamily="18" charset="0"/>
                <a:cs typeface="Times New Roman" panose="02020603050405020304" pitchFamily="18" charset="0"/>
              </a:rPr>
              <a:t>Diámetro de cuerpo lúteo</a:t>
            </a:r>
            <a:endParaRPr lang="es-ES" b="1" u="sng" dirty="0">
              <a:latin typeface="Times New Roman" panose="02020603050405020304" pitchFamily="18" charset="0"/>
              <a:cs typeface="Times New Roman" panose="02020603050405020304" pitchFamily="18" charset="0"/>
            </a:endParaRPr>
          </a:p>
        </p:txBody>
      </p:sp>
      <p:graphicFrame>
        <p:nvGraphicFramePr>
          <p:cNvPr id="8" name="Gráfico 7"/>
          <p:cNvGraphicFramePr/>
          <p:nvPr>
            <p:extLst>
              <p:ext uri="{D42A27DB-BD31-4B8C-83A1-F6EECF244321}">
                <p14:modId xmlns:p14="http://schemas.microsoft.com/office/powerpoint/2010/main" val="4182924776"/>
              </p:ext>
            </p:extLst>
          </p:nvPr>
        </p:nvGraphicFramePr>
        <p:xfrm>
          <a:off x="1184857" y="2055813"/>
          <a:ext cx="4567171" cy="322813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ángulo 8"/>
          <p:cNvSpPr/>
          <p:nvPr/>
        </p:nvSpPr>
        <p:spPr>
          <a:xfrm>
            <a:off x="943378" y="5368771"/>
            <a:ext cx="4903630"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spcAft>
                <a:spcPts val="1000"/>
              </a:spcAft>
            </a:pPr>
            <a:r>
              <a:rPr lang="es-ES" sz="1400" i="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Figura 3. Diámetro de cuerpo lúteo (cm) en vacas receptoras sometidas con dos protocolos Hormonales de sincronización de celo.</a:t>
            </a:r>
            <a:endParaRPr lang="es-ES" sz="1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430610204"/>
              </p:ext>
            </p:extLst>
          </p:nvPr>
        </p:nvGraphicFramePr>
        <p:xfrm>
          <a:off x="6027312" y="2210359"/>
          <a:ext cx="5718220" cy="1189663"/>
        </p:xfrm>
        <a:graphic>
          <a:graphicData uri="http://schemas.openxmlformats.org/drawingml/2006/table">
            <a:tbl>
              <a:tblPr firstRow="1" firstCol="1" bandRow="1">
                <a:tableStyleId>{0E3FDE45-AF77-4B5C-9715-49D594BDF05E}</a:tableStyleId>
              </a:tblPr>
              <a:tblGrid>
                <a:gridCol w="1429555"/>
                <a:gridCol w="1500759"/>
                <a:gridCol w="1358351"/>
                <a:gridCol w="1429555"/>
              </a:tblGrid>
              <a:tr h="522849">
                <a:tc>
                  <a:txBody>
                    <a:bodyPr/>
                    <a:lstStyle/>
                    <a:p>
                      <a:pPr algn="ctr">
                        <a:lnSpc>
                          <a:spcPct val="107000"/>
                        </a:lnSpc>
                        <a:spcAft>
                          <a:spcPts val="0"/>
                        </a:spcAft>
                      </a:pPr>
                      <a:r>
                        <a:rPr lang="es-ES" sz="1200">
                          <a:effectLst/>
                        </a:rPr>
                        <a:t>Protocolo</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a:effectLst/>
                        </a:rPr>
                        <a:t>Categoría 1: &gt; a 22mm</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a:effectLst/>
                        </a:rPr>
                        <a:t>Categoría 2: = a 20mm</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a:effectLst/>
                        </a:rPr>
                        <a:t>Categoría 3: &lt;15mm</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18519">
                <a:tc>
                  <a:txBody>
                    <a:bodyPr/>
                    <a:lstStyle/>
                    <a:p>
                      <a:pPr algn="ctr">
                        <a:lnSpc>
                          <a:spcPct val="107000"/>
                        </a:lnSpc>
                        <a:spcAft>
                          <a:spcPts val="0"/>
                        </a:spcAft>
                      </a:pPr>
                      <a:r>
                        <a:rPr lang="es-ES" sz="1200">
                          <a:effectLst/>
                        </a:rPr>
                        <a:t>Progesterona (P4)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42,85%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28,57%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28,58%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48295">
                <a:tc>
                  <a:txBody>
                    <a:bodyPr/>
                    <a:lstStyle/>
                    <a:p>
                      <a:pPr algn="ctr">
                        <a:lnSpc>
                          <a:spcPct val="107000"/>
                        </a:lnSpc>
                        <a:spcAft>
                          <a:spcPts val="0"/>
                        </a:spcAft>
                      </a:pPr>
                      <a:r>
                        <a:rPr lang="es-ES" sz="1200">
                          <a:effectLst/>
                        </a:rPr>
                        <a:t>Prostaglandina (PGF</a:t>
                      </a:r>
                      <a:r>
                        <a:rPr lang="es-ES" sz="1200" baseline="-25000">
                          <a:effectLst/>
                        </a:rPr>
                        <a:t>2α</a:t>
                      </a:r>
                      <a:r>
                        <a:rPr lang="es-ES" sz="1200">
                          <a:effectLst/>
                        </a:rPr>
                        <a:t>)</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57,14%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rPr>
                        <a:t>28,57%</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rPr>
                        <a:t>14,29%</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1" name="CuadroTexto 10"/>
          <p:cNvSpPr txBox="1"/>
          <p:nvPr/>
        </p:nvSpPr>
        <p:spPr>
          <a:xfrm>
            <a:off x="6143223" y="3773510"/>
            <a:ext cx="5525036" cy="1477328"/>
          </a:xfrm>
          <a:prstGeom prst="rect">
            <a:avLst/>
          </a:prstGeom>
          <a:noFill/>
        </p:spPr>
        <p:txBody>
          <a:bodyPr wrap="square" rtlCol="0">
            <a:spAutoFit/>
          </a:bodyPr>
          <a:lstStyle/>
          <a:p>
            <a:r>
              <a:rPr lang="es-ES" dirty="0"/>
              <a:t>El cuadro </a:t>
            </a:r>
            <a:r>
              <a:rPr lang="es-ES" dirty="0" smtClean="0"/>
              <a:t>1, </a:t>
            </a:r>
            <a:r>
              <a:rPr lang="es-ES" dirty="0"/>
              <a:t>muestra que la prostaglandina (PGF</a:t>
            </a:r>
            <a:r>
              <a:rPr lang="es-ES" baseline="-25000" dirty="0"/>
              <a:t>2α</a:t>
            </a:r>
            <a:r>
              <a:rPr lang="es-ES" dirty="0"/>
              <a:t>) se obtuvo 57,14% (4/7) de cuerpo lúteo en categoría 1 (&gt;22mm) y 28,57% (2/7) de cuerpo lúteo categoría 2 (=20mm) en receptoras, mismas que resultaron aptas para transferir el embrión. </a:t>
            </a:r>
          </a:p>
        </p:txBody>
      </p:sp>
      <p:sp>
        <p:nvSpPr>
          <p:cNvPr id="12" name="Rectángulo 11"/>
          <p:cNvSpPr/>
          <p:nvPr/>
        </p:nvSpPr>
        <p:spPr>
          <a:xfrm>
            <a:off x="5872765" y="1507138"/>
            <a:ext cx="6096000" cy="646331"/>
          </a:xfrm>
          <a:prstGeom prst="rect">
            <a:avLst/>
          </a:prstGeom>
        </p:spPr>
        <p:txBody>
          <a:bodyPr>
            <a:spAutoFit/>
          </a:bodyPr>
          <a:lstStyle/>
          <a:p>
            <a:pPr>
              <a:spcAft>
                <a:spcPts val="1000"/>
              </a:spcAft>
            </a:pPr>
            <a:r>
              <a:rPr lang="es-ES" b="1" i="0" dirty="0" smtClean="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Cuadro 1. Categorización del diámetro de cuerpos lúteos (mm)</a:t>
            </a:r>
            <a:endParaRPr lang="es-ES" sz="11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813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p:cNvPicPr/>
          <p:nvPr/>
        </p:nvPicPr>
        <p:blipFill>
          <a:blip r:embed="rId2" cstate="print"/>
          <a:srcRect/>
          <a:stretch>
            <a:fillRect/>
          </a:stretch>
        </p:blipFill>
        <p:spPr bwMode="auto">
          <a:xfrm>
            <a:off x="-4829" y="0"/>
            <a:ext cx="12192000" cy="6858000"/>
          </a:xfrm>
          <a:prstGeom prst="rect">
            <a:avLst/>
          </a:prstGeom>
          <a:noFill/>
          <a:ln w="9525">
            <a:noFill/>
            <a:miter lim="800000"/>
            <a:headEnd/>
            <a:tailEnd/>
          </a:ln>
        </p:spPr>
      </p:pic>
      <p:sp>
        <p:nvSpPr>
          <p:cNvPr id="2" name="Título 1"/>
          <p:cNvSpPr>
            <a:spLocks noGrp="1"/>
          </p:cNvSpPr>
          <p:nvPr>
            <p:ph type="title"/>
          </p:nvPr>
        </p:nvSpPr>
        <p:spPr/>
        <p:txBody>
          <a:bodyPr/>
          <a:lstStyle/>
          <a:p>
            <a:endParaRPr lang="es-ES" dirty="0"/>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2553875693"/>
              </p:ext>
            </p:extLst>
          </p:nvPr>
        </p:nvGraphicFramePr>
        <p:xfrm>
          <a:off x="3322749" y="2496165"/>
          <a:ext cx="5736174" cy="1779620"/>
        </p:xfrm>
        <a:graphic>
          <a:graphicData uri="http://schemas.openxmlformats.org/drawingml/2006/table">
            <a:tbl>
              <a:tblPr firstRow="1" firstCol="1" bandRow="1">
                <a:tableStyleId>{9D7B26C5-4107-4FEC-AEDC-1716B250A1EF}</a:tableStyleId>
              </a:tblPr>
              <a:tblGrid>
                <a:gridCol w="2014846"/>
                <a:gridCol w="1774835"/>
                <a:gridCol w="1946493"/>
              </a:tblGrid>
              <a:tr h="355924">
                <a:tc>
                  <a:txBody>
                    <a:bodyPr/>
                    <a:lstStyle/>
                    <a:p>
                      <a:pPr algn="ctr">
                        <a:lnSpc>
                          <a:spcPct val="107000"/>
                        </a:lnSpc>
                        <a:spcAft>
                          <a:spcPts val="0"/>
                        </a:spcAft>
                      </a:pPr>
                      <a:r>
                        <a:rPr lang="es-ES" sz="1200" dirty="0">
                          <a:effectLst/>
                          <a:latin typeface="Times New Roman" panose="02020603050405020304" pitchFamily="18" charset="0"/>
                          <a:cs typeface="Times New Roman" panose="02020603050405020304" pitchFamily="18" charset="0"/>
                        </a:rPr>
                        <a:t>Tratamiento</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Preñez (%)</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Reabsorción (%)</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355924">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Progesterona</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28,57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71,43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355924">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Prostaglandina</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42,86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57,14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355924">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X</a:t>
                      </a:r>
                      <a:r>
                        <a:rPr lang="es-ES" sz="1200" baseline="30000">
                          <a:effectLst/>
                          <a:latin typeface="Times New Roman" panose="02020603050405020304" pitchFamily="18" charset="0"/>
                          <a:cs typeface="Times New Roman" panose="02020603050405020304" pitchFamily="18" charset="0"/>
                        </a:rPr>
                        <a:t>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0,31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es-ES" sz="1200">
                        <a:effectLst/>
                        <a:latin typeface="Times New Roman" panose="02020603050405020304" pitchFamily="18" charset="0"/>
                        <a:cs typeface="Times New Roman" panose="02020603050405020304" pitchFamily="18" charset="0"/>
                      </a:endParaRPr>
                    </a:p>
                  </a:txBody>
                  <a:tcPr marL="44450" marR="44450" marT="0" marB="0" anchor="b"/>
                </a:tc>
              </a:tr>
              <a:tr h="355924">
                <a:tc>
                  <a:txBody>
                    <a:bodyPr/>
                    <a:lstStyle/>
                    <a:p>
                      <a:pPr algn="ctr">
                        <a:lnSpc>
                          <a:spcPct val="107000"/>
                        </a:lnSpc>
                        <a:spcAft>
                          <a:spcPts val="0"/>
                        </a:spcAft>
                      </a:pPr>
                      <a:r>
                        <a:rPr lang="es-ES" sz="1200" dirty="0">
                          <a:effectLst/>
                          <a:latin typeface="Times New Roman" panose="02020603050405020304" pitchFamily="18" charset="0"/>
                          <a:cs typeface="Times New Roman" panose="02020603050405020304" pitchFamily="18" charset="0"/>
                        </a:rPr>
                        <a:t>p-valor</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dirty="0">
                          <a:effectLst/>
                          <a:latin typeface="Times New Roman" panose="02020603050405020304" pitchFamily="18" charset="0"/>
                          <a:cs typeface="Times New Roman" panose="02020603050405020304" pitchFamily="18" charset="0"/>
                        </a:rPr>
                        <a:t>0,57</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es-ES" sz="1200" dirty="0">
                        <a:effectLst/>
                        <a:latin typeface="Times New Roman" panose="02020603050405020304" pitchFamily="18" charset="0"/>
                        <a:cs typeface="Times New Roman" panose="02020603050405020304" pitchFamily="18" charset="0"/>
                      </a:endParaRPr>
                    </a:p>
                  </a:txBody>
                  <a:tcPr marL="44450" marR="44450" marT="0" marB="0" anchor="b"/>
                </a:tc>
              </a:tr>
            </a:tbl>
          </a:graphicData>
        </a:graphic>
      </p:graphicFrame>
      <p:sp>
        <p:nvSpPr>
          <p:cNvPr id="3" name="Rectángulo 2"/>
          <p:cNvSpPr/>
          <p:nvPr/>
        </p:nvSpPr>
        <p:spPr>
          <a:xfrm>
            <a:off x="1674152" y="1871147"/>
            <a:ext cx="2253822" cy="369332"/>
          </a:xfrm>
          <a:prstGeom prst="rect">
            <a:avLst/>
          </a:prstGeom>
        </p:spPr>
        <p:txBody>
          <a:bodyPr wrap="none">
            <a:spAutoFit/>
          </a:bodyPr>
          <a:lstStyle/>
          <a:p>
            <a:r>
              <a:rPr lang="es-ES" b="1" u="sng" dirty="0" smtClean="0">
                <a:latin typeface="Times New Roman" panose="02020603050405020304" pitchFamily="18" charset="0"/>
                <a:cs typeface="Times New Roman" panose="02020603050405020304" pitchFamily="18" charset="0"/>
              </a:rPr>
              <a:t>Porcentaje de preñez</a:t>
            </a:r>
            <a:endParaRPr lang="es-ES" b="1" u="sng" dirty="0">
              <a:latin typeface="Times New Roman" panose="02020603050405020304" pitchFamily="18" charset="0"/>
              <a:cs typeface="Times New Roman" panose="02020603050405020304" pitchFamily="18" charset="0"/>
            </a:endParaRPr>
          </a:p>
        </p:txBody>
      </p:sp>
      <p:sp>
        <p:nvSpPr>
          <p:cNvPr id="6" name="Título 1"/>
          <p:cNvSpPr txBox="1">
            <a:spLocks/>
          </p:cNvSpPr>
          <p:nvPr/>
        </p:nvSpPr>
        <p:spPr>
          <a:xfrm>
            <a:off x="3322749" y="365125"/>
            <a:ext cx="57568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smtClean="0">
                <a:latin typeface="Times New Roman" panose="02020603050405020304" pitchFamily="18" charset="0"/>
                <a:cs typeface="Times New Roman" panose="02020603050405020304" pitchFamily="18" charset="0"/>
              </a:rPr>
              <a:t>RESULTADOS</a:t>
            </a:r>
            <a:endParaRPr lang="es-ES" b="1" dirty="0">
              <a:latin typeface="Times New Roman" panose="02020603050405020304" pitchFamily="18" charset="0"/>
              <a:cs typeface="Times New Roman" panose="02020603050405020304" pitchFamily="18" charset="0"/>
            </a:endParaRPr>
          </a:p>
        </p:txBody>
      </p:sp>
      <p:sp>
        <p:nvSpPr>
          <p:cNvPr id="5" name="Rectángulo 4"/>
          <p:cNvSpPr/>
          <p:nvPr/>
        </p:nvSpPr>
        <p:spPr>
          <a:xfrm>
            <a:off x="2244143" y="4406893"/>
            <a:ext cx="9109657" cy="1338828"/>
          </a:xfrm>
          <a:prstGeom prst="rect">
            <a:avLst/>
          </a:prstGeom>
        </p:spPr>
        <p:txBody>
          <a:bodyPr wrap="square">
            <a:spAutoFit/>
          </a:bodyPr>
          <a:lstStyle/>
          <a:p>
            <a:pPr algn="just">
              <a:lnSpc>
                <a:spcPct val="150000"/>
              </a:lnSpc>
              <a:spcAft>
                <a:spcPts val="800"/>
              </a:spcAft>
              <a:tabLst>
                <a:tab pos="638175" algn="l"/>
              </a:tabLst>
            </a:pPr>
            <a:r>
              <a:rPr lang="es-ES" dirty="0">
                <a:latin typeface="Times New Roman" panose="02020603050405020304" pitchFamily="18" charset="0"/>
                <a:ea typeface="Calibri" panose="020F0502020204030204" pitchFamily="34" charset="0"/>
                <a:cs typeface="Times New Roman" panose="02020603050405020304" pitchFamily="18" charset="0"/>
              </a:rPr>
              <a:t>El porcentaje de preñez en el protocolo-1 </a:t>
            </a:r>
            <a:r>
              <a:rPr lang="es-ES" dirty="0" smtClean="0">
                <a:latin typeface="Times New Roman" panose="02020603050405020304" pitchFamily="18" charset="0"/>
                <a:ea typeface="Calibri" panose="020F0502020204030204" pitchFamily="34" charset="0"/>
                <a:cs typeface="Times New Roman" panose="02020603050405020304" pitchFamily="18" charset="0"/>
              </a:rPr>
              <a:t>es </a:t>
            </a:r>
            <a:r>
              <a:rPr lang="es-ES" dirty="0" smtClean="0">
                <a:latin typeface="Times New Roman" panose="02020603050405020304" pitchFamily="18" charset="0"/>
                <a:ea typeface="Calibri" panose="020F0502020204030204" pitchFamily="34" charset="0"/>
                <a:cs typeface="Times New Roman" panose="02020603050405020304" pitchFamily="18" charset="0"/>
              </a:rPr>
              <a:t>de </a:t>
            </a:r>
            <a:r>
              <a:rPr lang="es-ES" dirty="0">
                <a:latin typeface="Times New Roman" panose="02020603050405020304" pitchFamily="18" charset="0"/>
                <a:ea typeface="Calibri" panose="020F0502020204030204" pitchFamily="34" charset="0"/>
                <a:cs typeface="Times New Roman" panose="02020603050405020304" pitchFamily="18" charset="0"/>
              </a:rPr>
              <a:t>28,57% y el </a:t>
            </a:r>
            <a:r>
              <a:rPr lang="es-ES" dirty="0" smtClean="0">
                <a:latin typeface="Times New Roman" panose="02020603050405020304" pitchFamily="18" charset="0"/>
                <a:ea typeface="Calibri" panose="020F0502020204030204" pitchFamily="34" charset="0"/>
                <a:cs typeface="Times New Roman" panose="02020603050405020304" pitchFamily="18" charset="0"/>
              </a:rPr>
              <a:t>protocolo-2, </a:t>
            </a:r>
            <a:r>
              <a:rPr lang="es-ES" dirty="0">
                <a:latin typeface="Times New Roman" panose="02020603050405020304" pitchFamily="18" charset="0"/>
                <a:ea typeface="Calibri" panose="020F0502020204030204" pitchFamily="34" charset="0"/>
                <a:cs typeface="Times New Roman" panose="02020603050405020304" pitchFamily="18" charset="0"/>
              </a:rPr>
              <a:t>42,86%. Según (Nogueira et ál., 2004) el uso de progesterona exógena produce una  reducción en la preñez, evidenciándose similitud en la presente investigación.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1699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p:cNvPicPr/>
          <p:nvPr/>
        </p:nvPicPr>
        <p:blipFill>
          <a:blip r:embed="rId2" cstate="print"/>
          <a:srcRect/>
          <a:stretch>
            <a:fillRect/>
          </a:stretch>
        </p:blipFill>
        <p:spPr bwMode="auto">
          <a:xfrm>
            <a:off x="-4829" y="0"/>
            <a:ext cx="12192000" cy="6858000"/>
          </a:xfrm>
          <a:prstGeom prst="rect">
            <a:avLst/>
          </a:prstGeom>
          <a:noFill/>
          <a:ln w="9525">
            <a:noFill/>
            <a:miter lim="800000"/>
            <a:headEnd/>
            <a:tailEnd/>
          </a:ln>
        </p:spPr>
      </p:pic>
      <p:sp>
        <p:nvSpPr>
          <p:cNvPr id="2" name="Título 1"/>
          <p:cNvSpPr>
            <a:spLocks noGrp="1"/>
          </p:cNvSpPr>
          <p:nvPr>
            <p:ph type="title"/>
          </p:nvPr>
        </p:nvSpPr>
        <p:spPr>
          <a:xfrm>
            <a:off x="3490175" y="365125"/>
            <a:ext cx="6709894" cy="1325563"/>
          </a:xfrm>
        </p:spPr>
        <p:txBody>
          <a:bodyPr>
            <a:normAutofit/>
          </a:bodyPr>
          <a:lstStyle/>
          <a:p>
            <a:pPr algn="ctr"/>
            <a:r>
              <a:rPr lang="es-ES" dirty="0" smtClean="0">
                <a:latin typeface="Times New Roman" panose="02020603050405020304" pitchFamily="18" charset="0"/>
                <a:cs typeface="Times New Roman" panose="02020603050405020304" pitchFamily="18" charset="0"/>
              </a:rPr>
              <a:t>DISCUSIÓN </a:t>
            </a:r>
            <a:endParaRPr lang="es-ES"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159098" y="1825625"/>
            <a:ext cx="10194701" cy="4351338"/>
          </a:xfrm>
        </p:spPr>
        <p:txBody>
          <a:bodyPr>
            <a:normAutofit/>
          </a:bodyPr>
          <a:lstStyle/>
          <a:p>
            <a:pPr marL="0" indent="0">
              <a:buNone/>
            </a:pPr>
            <a:r>
              <a:rPr lang="es-ES" u="sng" dirty="0" smtClean="0"/>
              <a:t>Porcentaje de celo</a:t>
            </a:r>
          </a:p>
          <a:p>
            <a:pPr algn="just"/>
            <a:r>
              <a:rPr lang="es-ES" sz="2400" dirty="0">
                <a:latin typeface="Times New Roman" panose="02020603050405020304" pitchFamily="18" charset="0"/>
                <a:cs typeface="Times New Roman" panose="02020603050405020304" pitchFamily="18" charset="0"/>
              </a:rPr>
              <a:t>La alta presencia de celo en receptoras </a:t>
            </a:r>
            <a:r>
              <a:rPr lang="es-ES" sz="2400" dirty="0" smtClean="0">
                <a:latin typeface="Times New Roman" panose="02020603050405020304" pitchFamily="18" charset="0"/>
                <a:cs typeface="Times New Roman" panose="02020603050405020304" pitchFamily="18" charset="0"/>
              </a:rPr>
              <a:t>está </a:t>
            </a:r>
            <a:r>
              <a:rPr lang="es-ES" sz="2400" dirty="0">
                <a:latin typeface="Times New Roman" panose="02020603050405020304" pitchFamily="18" charset="0"/>
                <a:cs typeface="Times New Roman" panose="02020603050405020304" pitchFamily="18" charset="0"/>
              </a:rPr>
              <a:t>influenciado por el control de mecanismos fisiológicos y nutricionales; al no haber diferencia estadística, los dos protocolos son viables  para sincronizar el celo en hembras productoras de </a:t>
            </a:r>
            <a:r>
              <a:rPr lang="es-ES" sz="2400" dirty="0" smtClean="0">
                <a:latin typeface="Times New Roman" panose="02020603050405020304" pitchFamily="18" charset="0"/>
                <a:cs typeface="Times New Roman" panose="02020603050405020304" pitchFamily="18" charset="0"/>
              </a:rPr>
              <a:t>doble propósito</a:t>
            </a:r>
            <a:r>
              <a:rPr lang="es-ES" sz="2400" dirty="0" smtClean="0">
                <a:latin typeface="Times New Roman" panose="02020603050405020304" pitchFamily="18" charset="0"/>
                <a:cs typeface="Times New Roman" panose="02020603050405020304" pitchFamily="18" charset="0"/>
              </a:rPr>
              <a:t>. </a:t>
            </a:r>
            <a:endParaRPr lang="es-ES" sz="2400" dirty="0" smtClean="0">
              <a:latin typeface="Times New Roman" panose="02020603050405020304" pitchFamily="18" charset="0"/>
              <a:cs typeface="Times New Roman" panose="02020603050405020304" pitchFamily="18" charset="0"/>
            </a:endParaRPr>
          </a:p>
          <a:p>
            <a:pPr algn="just"/>
            <a:r>
              <a:rPr lang="es-ES" sz="2400" dirty="0"/>
              <a:t>Según (</a:t>
            </a:r>
            <a:r>
              <a:rPr lang="es-ES" sz="2400" dirty="0" err="1"/>
              <a:t>Niswender</a:t>
            </a:r>
            <a:r>
              <a:rPr lang="es-ES" sz="2400" dirty="0"/>
              <a:t> </a:t>
            </a:r>
            <a:r>
              <a:rPr lang="es-ES" sz="2400" i="1" dirty="0"/>
              <a:t>et al.</a:t>
            </a:r>
            <a:r>
              <a:rPr lang="es-ES" sz="2400" dirty="0"/>
              <a:t>,2000) el mecanismo de acción de la prostaglandina produce una caída de la progesterona que mantiene el cuerpo lúteo desencadenando los signos característico del </a:t>
            </a:r>
            <a:r>
              <a:rPr lang="es-ES" sz="2400" dirty="0" err="1" smtClean="0"/>
              <a:t>estro</a:t>
            </a:r>
            <a:r>
              <a:rPr lang="es-ES" sz="2400" dirty="0" smtClean="0"/>
              <a:t>.</a:t>
            </a:r>
          </a:p>
          <a:p>
            <a:pPr algn="just"/>
            <a:r>
              <a:rPr lang="es-ES" sz="2400" dirty="0" smtClean="0"/>
              <a:t>(</a:t>
            </a:r>
            <a:r>
              <a:rPr lang="es-ES" sz="2400" dirty="0" err="1" smtClean="0"/>
              <a:t>Hafez</a:t>
            </a:r>
            <a:r>
              <a:rPr lang="es-ES" sz="2400" dirty="0" smtClean="0"/>
              <a:t> </a:t>
            </a:r>
            <a:r>
              <a:rPr lang="es-ES" sz="2400" dirty="0"/>
              <a:t>&amp; </a:t>
            </a:r>
            <a:r>
              <a:rPr lang="es-ES" sz="2400" dirty="0" err="1"/>
              <a:t>Hafez</a:t>
            </a:r>
            <a:r>
              <a:rPr lang="es-ES" sz="2400" dirty="0"/>
              <a:t>, </a:t>
            </a:r>
            <a:r>
              <a:rPr lang="es-ES" sz="2400" dirty="0" smtClean="0"/>
              <a:t>2002)</a:t>
            </a:r>
            <a:r>
              <a:rPr lang="es-ES" sz="2400" dirty="0" smtClean="0">
                <a:latin typeface="Times New Roman" panose="02020603050405020304" pitchFamily="18" charset="0"/>
                <a:cs typeface="Times New Roman" panose="02020603050405020304" pitchFamily="18" charset="0"/>
              </a:rPr>
              <a:t>, </a:t>
            </a:r>
            <a:r>
              <a:rPr lang="es-ES" sz="2400" dirty="0"/>
              <a:t>l</a:t>
            </a:r>
            <a:r>
              <a:rPr lang="es-ES" sz="2400" dirty="0" smtClean="0"/>
              <a:t>os </a:t>
            </a:r>
            <a:r>
              <a:rPr lang="es-ES" sz="2400" dirty="0"/>
              <a:t>celos silenciosos se presentan de forma espontánea, haciendo muy difícil su detección en campo siendo este un problema común en las explotaciones </a:t>
            </a:r>
            <a:r>
              <a:rPr lang="es-ES" sz="2400" dirty="0" smtClean="0"/>
              <a:t>ganaderas.</a:t>
            </a:r>
            <a:endParaRPr lang="es-E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1879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p:cNvPicPr/>
          <p:nvPr/>
        </p:nvPicPr>
        <p:blipFill>
          <a:blip r:embed="rId2" cstate="print"/>
          <a:srcRect/>
          <a:stretch>
            <a:fillRect/>
          </a:stretch>
        </p:blipFill>
        <p:spPr bwMode="auto">
          <a:xfrm>
            <a:off x="-4829" y="0"/>
            <a:ext cx="12192000" cy="6858000"/>
          </a:xfrm>
          <a:prstGeom prst="rect">
            <a:avLst/>
          </a:prstGeom>
          <a:noFill/>
          <a:ln w="9525">
            <a:noFill/>
            <a:miter lim="800000"/>
            <a:headEnd/>
            <a:tailEnd/>
          </a:ln>
        </p:spPr>
      </p:pic>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a:xfrm>
            <a:off x="1184856" y="1825625"/>
            <a:ext cx="10168944" cy="4351338"/>
          </a:xfrm>
        </p:spPr>
        <p:txBody>
          <a:bodyPr>
            <a:normAutofit/>
          </a:bodyPr>
          <a:lstStyle/>
          <a:p>
            <a:pPr marL="0" indent="0">
              <a:buNone/>
            </a:pPr>
            <a:r>
              <a:rPr lang="es-EC" b="1" u="sng" dirty="0"/>
              <a:t>Diámetro de cuerpo lúteo (mm)</a:t>
            </a:r>
            <a:endParaRPr lang="es-ES" b="1" u="sng" dirty="0"/>
          </a:p>
          <a:p>
            <a:pPr algn="just"/>
            <a:r>
              <a:rPr lang="es-ES" sz="2400" dirty="0"/>
              <a:t>El diámetro del cuerpo lúteo (dia-7) post celo, juega un papel importante en la transferencia embrionaria. </a:t>
            </a:r>
            <a:r>
              <a:rPr lang="es-ES" sz="2400" dirty="0" smtClean="0"/>
              <a:t>En </a:t>
            </a:r>
            <a:r>
              <a:rPr lang="es-ES" sz="2400" dirty="0"/>
              <a:t>la implantación de embrionaria intervienen otros factores como: estado del embrión, condición corporal, época del año, grupos sanguíneos, estrés del animal, manipulación y manejo durante la transferencia embrionaria (TE), sanidad animal, entre otros</a:t>
            </a:r>
            <a:r>
              <a:rPr lang="es-ES" sz="2400" dirty="0" smtClean="0"/>
              <a:t>.</a:t>
            </a:r>
          </a:p>
          <a:p>
            <a:pPr algn="just"/>
            <a:r>
              <a:rPr lang="es-ES" sz="2400" dirty="0" smtClean="0"/>
              <a:t>Para </a:t>
            </a:r>
            <a:r>
              <a:rPr lang="es-ES" sz="2400" dirty="0"/>
              <a:t>el desarrollo de </a:t>
            </a:r>
            <a:r>
              <a:rPr lang="es-ES" sz="2400" dirty="0" smtClean="0"/>
              <a:t>la presente investigación </a:t>
            </a:r>
            <a:r>
              <a:rPr lang="es-ES" sz="2400" b="1" dirty="0" smtClean="0"/>
              <a:t>no</a:t>
            </a:r>
            <a:r>
              <a:rPr lang="es-ES" sz="2400" dirty="0" smtClean="0"/>
              <a:t> se contó con </a:t>
            </a:r>
            <a:r>
              <a:rPr lang="es-ES" sz="2400" dirty="0" err="1" smtClean="0"/>
              <a:t>vaconas</a:t>
            </a:r>
            <a:r>
              <a:rPr lang="es-ES" sz="2400" dirty="0" smtClean="0"/>
              <a:t> vientres para la transferencia, en ellas se refleja un mejor funcionamiento endócrino que aquellas de mas de dos partos que fue nuestro caso (Bo</a:t>
            </a:r>
            <a:r>
              <a:rPr lang="es-ES" sz="2400" dirty="0"/>
              <a:t>, Adams, </a:t>
            </a:r>
            <a:r>
              <a:rPr lang="es-ES" sz="2400" dirty="0" err="1"/>
              <a:t>Pierson</a:t>
            </a:r>
            <a:r>
              <a:rPr lang="es-ES" sz="2400" dirty="0"/>
              <a:t>; , &amp; </a:t>
            </a:r>
            <a:r>
              <a:rPr lang="es-ES" sz="2400" dirty="0" err="1"/>
              <a:t>Mapletoft</a:t>
            </a:r>
            <a:r>
              <a:rPr lang="es-ES" sz="2400" dirty="0"/>
              <a:t>. , 1995; Rodríguez, 2017). </a:t>
            </a:r>
            <a:r>
              <a:rPr lang="es-ES" sz="2400" dirty="0" smtClean="0"/>
              <a:t> </a:t>
            </a:r>
            <a:endParaRPr lang="es-ES" sz="2400" dirty="0"/>
          </a:p>
        </p:txBody>
      </p:sp>
      <p:sp>
        <p:nvSpPr>
          <p:cNvPr id="5" name="Título 1"/>
          <p:cNvSpPr txBox="1">
            <a:spLocks/>
          </p:cNvSpPr>
          <p:nvPr/>
        </p:nvSpPr>
        <p:spPr>
          <a:xfrm>
            <a:off x="3490175" y="365125"/>
            <a:ext cx="670989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smtClean="0">
                <a:latin typeface="Times New Roman" panose="02020603050405020304" pitchFamily="18" charset="0"/>
                <a:cs typeface="Times New Roman" panose="02020603050405020304" pitchFamily="18" charset="0"/>
              </a:rPr>
              <a:t>DISCUSIÓN </a:t>
            </a:r>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799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dirty="0"/>
          </a:p>
        </p:txBody>
      </p:sp>
      <p:sp>
        <p:nvSpPr>
          <p:cNvPr id="3" name="Subtítulo 2"/>
          <p:cNvSpPr>
            <a:spLocks noGrp="1"/>
          </p:cNvSpPr>
          <p:nvPr>
            <p:ph type="subTitle" idx="1"/>
          </p:nvPr>
        </p:nvSpPr>
        <p:spPr/>
        <p:txBody>
          <a:bodyPr/>
          <a:lstStyle/>
          <a:p>
            <a:endParaRPr lang="es-ES"/>
          </a:p>
        </p:txBody>
      </p:sp>
      <p:pic>
        <p:nvPicPr>
          <p:cNvPr id="4" name="1 Imagen"/>
          <p:cNvPicPr/>
          <p:nvPr/>
        </p:nvPicPr>
        <p:blipFill>
          <a:blip r:embed="rId2" cstate="print"/>
          <a:srcRect/>
          <a:stretch>
            <a:fillRect/>
          </a:stretch>
        </p:blipFill>
        <p:spPr bwMode="auto">
          <a:xfrm>
            <a:off x="0" y="35416"/>
            <a:ext cx="12192000" cy="6858000"/>
          </a:xfrm>
          <a:prstGeom prst="rect">
            <a:avLst/>
          </a:prstGeom>
          <a:noFill/>
          <a:ln w="9525">
            <a:noFill/>
            <a:miter lim="800000"/>
            <a:headEnd/>
            <a:tailEnd/>
          </a:ln>
        </p:spPr>
      </p:pic>
      <p:sp>
        <p:nvSpPr>
          <p:cNvPr id="5" name="Título 1"/>
          <p:cNvSpPr txBox="1">
            <a:spLocks/>
          </p:cNvSpPr>
          <p:nvPr/>
        </p:nvSpPr>
        <p:spPr>
          <a:xfrm>
            <a:off x="1070020" y="802593"/>
            <a:ext cx="10515600" cy="36273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200" dirty="0" smtClean="0">
                <a:latin typeface="Times New Roman" panose="02020603050405020304" pitchFamily="18" charset="0"/>
                <a:cs typeface="Times New Roman" panose="02020603050405020304" pitchFamily="18" charset="0"/>
              </a:rPr>
              <a:t>TEMA: </a:t>
            </a:r>
          </a:p>
          <a:p>
            <a:endParaRPr lang="es-ES" sz="3200" dirty="0">
              <a:latin typeface="Times New Roman" panose="02020603050405020304" pitchFamily="18" charset="0"/>
              <a:cs typeface="Times New Roman" panose="02020603050405020304" pitchFamily="18" charset="0"/>
            </a:endParaRPr>
          </a:p>
          <a:p>
            <a:r>
              <a:rPr lang="es-ES" sz="3200" dirty="0">
                <a:latin typeface="Times New Roman" panose="02020603050405020304" pitchFamily="18" charset="0"/>
                <a:cs typeface="Times New Roman" panose="02020603050405020304" pitchFamily="18" charset="0"/>
              </a:rPr>
              <a:t>“EVALUACIÓN DE DOS PROTOCOLOS DE SINCRONIZACIÓN DE CELO EN VACAS MESTIZAS PARA LA IMPLANTACIÓN DE EMBRIONES CRIO-PRESERVADOS”</a:t>
            </a:r>
          </a:p>
        </p:txBody>
      </p:sp>
    </p:spTree>
    <p:extLst>
      <p:ext uri="{BB962C8B-B14F-4D97-AF65-F5344CB8AC3E}">
        <p14:creationId xmlns:p14="http://schemas.microsoft.com/office/powerpoint/2010/main" val="3165505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p:cNvPicPr/>
          <p:nvPr/>
        </p:nvPicPr>
        <p:blipFill>
          <a:blip r:embed="rId2" cstate="print"/>
          <a:srcRect/>
          <a:stretch>
            <a:fillRect/>
          </a:stretch>
        </p:blipFill>
        <p:spPr bwMode="auto">
          <a:xfrm>
            <a:off x="-4829" y="0"/>
            <a:ext cx="12192000" cy="6858000"/>
          </a:xfrm>
          <a:prstGeom prst="rect">
            <a:avLst/>
          </a:prstGeom>
          <a:noFill/>
          <a:ln w="9525">
            <a:noFill/>
            <a:miter lim="800000"/>
            <a:headEnd/>
            <a:tailEnd/>
          </a:ln>
        </p:spPr>
      </p:pic>
      <p:sp>
        <p:nvSpPr>
          <p:cNvPr id="2" name="Título 1"/>
          <p:cNvSpPr>
            <a:spLocks noGrp="1"/>
          </p:cNvSpPr>
          <p:nvPr>
            <p:ph type="title"/>
          </p:nvPr>
        </p:nvSpPr>
        <p:spPr/>
        <p:txBody>
          <a:bodyPr/>
          <a:lstStyle/>
          <a:p>
            <a:endParaRPr lang="es-ES"/>
          </a:p>
        </p:txBody>
      </p:sp>
      <p:sp>
        <p:nvSpPr>
          <p:cNvPr id="5" name="Título 1"/>
          <p:cNvSpPr txBox="1">
            <a:spLocks/>
          </p:cNvSpPr>
          <p:nvPr/>
        </p:nvSpPr>
        <p:spPr>
          <a:xfrm>
            <a:off x="3490175" y="365125"/>
            <a:ext cx="670989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smtClean="0">
                <a:latin typeface="Times New Roman" panose="02020603050405020304" pitchFamily="18" charset="0"/>
                <a:cs typeface="Times New Roman" panose="02020603050405020304" pitchFamily="18" charset="0"/>
              </a:rPr>
              <a:t>DISCUSIÓN </a:t>
            </a:r>
            <a:endParaRPr lang="es-ES" dirty="0">
              <a:latin typeface="Times New Roman" panose="02020603050405020304" pitchFamily="18" charset="0"/>
              <a:cs typeface="Times New Roman" panose="02020603050405020304" pitchFamily="18" charset="0"/>
            </a:endParaRPr>
          </a:p>
        </p:txBody>
      </p:sp>
      <p:sp>
        <p:nvSpPr>
          <p:cNvPr id="7" name="Marcador de contenido 6"/>
          <p:cNvSpPr>
            <a:spLocks noGrp="1"/>
          </p:cNvSpPr>
          <p:nvPr>
            <p:ph idx="1"/>
          </p:nvPr>
        </p:nvSpPr>
        <p:spPr>
          <a:xfrm>
            <a:off x="1223492" y="1825625"/>
            <a:ext cx="10130307" cy="4351338"/>
          </a:xfrm>
        </p:spPr>
        <p:txBody>
          <a:bodyPr>
            <a:normAutofit lnSpcReduction="10000"/>
          </a:bodyPr>
          <a:lstStyle/>
          <a:p>
            <a:pPr marL="0" indent="0">
              <a:buNone/>
            </a:pPr>
            <a:r>
              <a:rPr lang="es-ES" b="1" u="sng" dirty="0"/>
              <a:t>Porcentaje de preñez en receptoras </a:t>
            </a:r>
            <a:r>
              <a:rPr lang="es-ES" b="1" u="sng" dirty="0" smtClean="0"/>
              <a:t>(%)</a:t>
            </a:r>
          </a:p>
          <a:p>
            <a:pPr algn="just"/>
            <a:r>
              <a:rPr lang="es-ES" sz="2400" dirty="0"/>
              <a:t>Sartori et al (2001), menciona que la taza de preñez está directamente relacionada con el diámetro del cuerpo lúteo, ya que éste regula la concentración de progesterona circundante. La secreción de progesterona está vinculada a factores genéticos, nutricionales, edad, ambientales que condicionan y limitan la tasa de concepción durante la transferencia embrionaria (TE).</a:t>
            </a:r>
          </a:p>
          <a:p>
            <a:pPr algn="just"/>
            <a:r>
              <a:rPr lang="es-ES" dirty="0"/>
              <a:t> </a:t>
            </a:r>
            <a:r>
              <a:rPr lang="es-ES" sz="2400" dirty="0"/>
              <a:t>Otro factor que condiciona la tasa de concepción, es la manipulación del aparato reproductor en el momento de la transferencia embrionaria, mismo que está asociado a lesiones de la mucosa y la producción de prostaglandina (PGF2α) producto de la </a:t>
            </a:r>
            <a:r>
              <a:rPr lang="es-ES" sz="2400" dirty="0" smtClean="0"/>
              <a:t>manipulación del </a:t>
            </a:r>
            <a:r>
              <a:rPr lang="es-ES" sz="2400" dirty="0"/>
              <a:t>tracto reproductivo de la hembra (Colazo et al., 2007)</a:t>
            </a:r>
            <a:endParaRPr lang="es-ES" sz="2400" u="sng" dirty="0"/>
          </a:p>
        </p:txBody>
      </p:sp>
    </p:spTree>
    <p:extLst>
      <p:ext uri="{BB962C8B-B14F-4D97-AF65-F5344CB8AC3E}">
        <p14:creationId xmlns:p14="http://schemas.microsoft.com/office/powerpoint/2010/main" val="535407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p:cNvPicPr/>
          <p:nvPr/>
        </p:nvPicPr>
        <p:blipFill>
          <a:blip r:embed="rId2" cstate="print"/>
          <a:srcRect/>
          <a:stretch>
            <a:fillRect/>
          </a:stretch>
        </p:blipFill>
        <p:spPr bwMode="auto">
          <a:xfrm>
            <a:off x="-4829" y="0"/>
            <a:ext cx="12192000" cy="6858000"/>
          </a:xfrm>
          <a:prstGeom prst="rect">
            <a:avLst/>
          </a:prstGeom>
          <a:noFill/>
          <a:ln w="9525">
            <a:noFill/>
            <a:miter lim="800000"/>
            <a:headEnd/>
            <a:tailEnd/>
          </a:ln>
        </p:spPr>
      </p:pic>
      <p:sp>
        <p:nvSpPr>
          <p:cNvPr id="2" name="Título 1"/>
          <p:cNvSpPr>
            <a:spLocks noGrp="1"/>
          </p:cNvSpPr>
          <p:nvPr>
            <p:ph type="title"/>
          </p:nvPr>
        </p:nvSpPr>
        <p:spPr/>
        <p:txBody>
          <a:bodyPr/>
          <a:lstStyle/>
          <a:p>
            <a:pPr algn="ctr"/>
            <a:r>
              <a:rPr lang="es-ES" b="1" dirty="0" smtClean="0"/>
              <a:t>CONCLUSIONES</a:t>
            </a:r>
            <a:endParaRPr lang="es-ES" b="1" dirty="0"/>
          </a:p>
        </p:txBody>
      </p:sp>
      <p:sp>
        <p:nvSpPr>
          <p:cNvPr id="3" name="Marcador de contenido 2"/>
          <p:cNvSpPr>
            <a:spLocks noGrp="1"/>
          </p:cNvSpPr>
          <p:nvPr>
            <p:ph idx="1"/>
          </p:nvPr>
        </p:nvSpPr>
        <p:spPr>
          <a:xfrm>
            <a:off x="1803042" y="1825625"/>
            <a:ext cx="9550758" cy="4351338"/>
          </a:xfrm>
        </p:spPr>
        <p:txBody>
          <a:bodyPr>
            <a:normAutofit/>
          </a:bodyPr>
          <a:lstStyle/>
          <a:p>
            <a:pPr algn="just">
              <a:buFont typeface="Wingdings" panose="05000000000000000000" pitchFamily="2" charset="2"/>
              <a:buChar char="§"/>
            </a:pPr>
            <a:r>
              <a:rPr lang="es-ES" sz="2400" dirty="0"/>
              <a:t>El celo no fue estadísticamente significativo en ningún tratamiento, siendo 92,86% respectivamente. Esto no condiciona el desarrollo del cuerpo lúteo ni la preñez.  </a:t>
            </a:r>
          </a:p>
          <a:p>
            <a:pPr algn="just">
              <a:buFont typeface="Wingdings" panose="05000000000000000000" pitchFamily="2" charset="2"/>
              <a:buChar char="§"/>
            </a:pPr>
            <a:r>
              <a:rPr lang="es-ES" sz="2400" dirty="0" smtClean="0"/>
              <a:t>El </a:t>
            </a:r>
            <a:r>
              <a:rPr lang="es-ES" sz="2400" dirty="0"/>
              <a:t>diámetro </a:t>
            </a:r>
            <a:r>
              <a:rPr lang="es-ES" sz="2400" dirty="0" smtClean="0"/>
              <a:t>promedio de los cuerpos lúteos </a:t>
            </a:r>
            <a:r>
              <a:rPr lang="es-ES" sz="2400" dirty="0"/>
              <a:t>fue de </a:t>
            </a:r>
            <a:r>
              <a:rPr lang="es-ES" sz="2400" dirty="0" smtClean="0"/>
              <a:t>21,6mm </a:t>
            </a:r>
            <a:r>
              <a:rPr lang="es-ES" sz="2400" dirty="0"/>
              <a:t>en el protocolo con progesterona (P4) y </a:t>
            </a:r>
            <a:r>
              <a:rPr lang="es-ES" sz="2400" dirty="0" smtClean="0"/>
              <a:t>21mm </a:t>
            </a:r>
            <a:r>
              <a:rPr lang="es-ES" sz="2400" dirty="0"/>
              <a:t>con prostaglandina (PGF2α), sin embargo no se observó diferencia estadística significativa. Esto influye en la preñez porque condiciona la liberación de progesterona circundante para un eficaz </a:t>
            </a:r>
            <a:r>
              <a:rPr lang="es-ES" sz="2400" dirty="0" smtClean="0"/>
              <a:t>implante.</a:t>
            </a:r>
            <a:endParaRPr lang="es-ES" sz="2400" dirty="0"/>
          </a:p>
          <a:p>
            <a:pPr algn="just">
              <a:buFont typeface="Wingdings" panose="05000000000000000000" pitchFamily="2" charset="2"/>
              <a:buChar char="§"/>
            </a:pPr>
            <a:r>
              <a:rPr lang="es-ES" sz="2400" dirty="0" smtClean="0"/>
              <a:t>La </a:t>
            </a:r>
            <a:r>
              <a:rPr lang="es-ES" sz="2400" dirty="0"/>
              <a:t>tasa de preñez se </a:t>
            </a:r>
            <a:r>
              <a:rPr lang="es-ES" sz="2400" dirty="0" smtClean="0"/>
              <a:t>vio </a:t>
            </a:r>
            <a:r>
              <a:rPr lang="es-ES" sz="2400" dirty="0"/>
              <a:t>condicionada por factores nutricionales (Condición corporal), observación del celo, edad, manipulación del aparato reproductor durante la transferencia embrionaria, así como el número de partos de las receptoras</a:t>
            </a:r>
            <a:r>
              <a:rPr lang="es-ES" sz="2400" dirty="0" smtClean="0"/>
              <a:t>.</a:t>
            </a:r>
            <a:endParaRPr lang="es-ES" sz="2400" dirty="0"/>
          </a:p>
        </p:txBody>
      </p:sp>
    </p:spTree>
    <p:extLst>
      <p:ext uri="{BB962C8B-B14F-4D97-AF65-F5344CB8AC3E}">
        <p14:creationId xmlns:p14="http://schemas.microsoft.com/office/powerpoint/2010/main" val="2769398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p:cNvPicPr/>
          <p:nvPr/>
        </p:nvPicPr>
        <p:blipFill>
          <a:blip r:embed="rId2" cstate="print"/>
          <a:srcRect/>
          <a:stretch>
            <a:fillRect/>
          </a:stretch>
        </p:blipFill>
        <p:spPr bwMode="auto">
          <a:xfrm>
            <a:off x="-4829" y="0"/>
            <a:ext cx="12192000" cy="6858000"/>
          </a:xfrm>
          <a:prstGeom prst="rect">
            <a:avLst/>
          </a:prstGeom>
          <a:noFill/>
          <a:ln w="9525">
            <a:noFill/>
            <a:miter lim="800000"/>
            <a:headEnd/>
            <a:tailEnd/>
          </a:ln>
        </p:spPr>
      </p:pic>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a:bodyPr>
          <a:lstStyle/>
          <a:p>
            <a:pPr algn="just"/>
            <a:r>
              <a:rPr lang="es-ES" sz="2400" dirty="0"/>
              <a:t>Lamentablemente no se contó con </a:t>
            </a:r>
            <a:r>
              <a:rPr lang="es-ES" sz="2400" dirty="0" err="1"/>
              <a:t>vaconas</a:t>
            </a:r>
            <a:r>
              <a:rPr lang="es-ES" sz="2400" dirty="0"/>
              <a:t> vientre para las transferencias embrionarias, en ellas hay altos porcentajes de gestación por tener un útero “virgen” con altos niveles de progesterona circundante. </a:t>
            </a:r>
          </a:p>
          <a:p>
            <a:pPr algn="just"/>
            <a:r>
              <a:rPr lang="es-ES" sz="2400" dirty="0"/>
              <a:t>- Las anomalías fisiológicas relacionadas a la </a:t>
            </a:r>
            <a:r>
              <a:rPr lang="es-ES" sz="2400" dirty="0" err="1"/>
              <a:t>ciclicidad</a:t>
            </a:r>
            <a:r>
              <a:rPr lang="es-ES" sz="2400" dirty="0"/>
              <a:t> y desarrollo de estructuras ováricas de las hembras receptoras,  </a:t>
            </a:r>
            <a:r>
              <a:rPr lang="es-ES" sz="2400" dirty="0" smtClean="0"/>
              <a:t>constituye </a:t>
            </a:r>
            <a:r>
              <a:rPr lang="es-ES" sz="2400" dirty="0"/>
              <a:t>un punto de control porque </a:t>
            </a:r>
            <a:r>
              <a:rPr lang="es-ES" sz="2400" dirty="0" smtClean="0"/>
              <a:t>no garantiza una implantación embrionaria con </a:t>
            </a:r>
            <a:r>
              <a:rPr lang="es-ES" sz="2400" dirty="0"/>
              <a:t>bajas concentraciones de progesterona </a:t>
            </a:r>
            <a:r>
              <a:rPr lang="es-ES" sz="2400" dirty="0" smtClean="0"/>
              <a:t>plasmática.</a:t>
            </a:r>
            <a:endParaRPr lang="es-ES" sz="2400" dirty="0"/>
          </a:p>
          <a:p>
            <a:pPr marL="0" indent="0" algn="just">
              <a:buNone/>
            </a:pPr>
            <a:endParaRPr lang="es-ES" sz="2400" dirty="0"/>
          </a:p>
        </p:txBody>
      </p:sp>
      <p:sp>
        <p:nvSpPr>
          <p:cNvPr id="5" name="Título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smtClean="0"/>
              <a:t>CONCLUSIONES</a:t>
            </a:r>
            <a:endParaRPr lang="es-ES" b="1" dirty="0"/>
          </a:p>
        </p:txBody>
      </p:sp>
    </p:spTree>
    <p:extLst>
      <p:ext uri="{BB962C8B-B14F-4D97-AF65-F5344CB8AC3E}">
        <p14:creationId xmlns:p14="http://schemas.microsoft.com/office/powerpoint/2010/main" val="14730532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p:cNvPicPr/>
          <p:nvPr/>
        </p:nvPicPr>
        <p:blipFill>
          <a:blip r:embed="rId2" cstate="print"/>
          <a:srcRect/>
          <a:stretch>
            <a:fillRect/>
          </a:stretch>
        </p:blipFill>
        <p:spPr bwMode="auto">
          <a:xfrm>
            <a:off x="-4829" y="0"/>
            <a:ext cx="12192000" cy="6858000"/>
          </a:xfrm>
          <a:prstGeom prst="rect">
            <a:avLst/>
          </a:prstGeom>
          <a:noFill/>
          <a:ln w="9525">
            <a:noFill/>
            <a:miter lim="800000"/>
            <a:headEnd/>
            <a:tailEnd/>
          </a:ln>
        </p:spPr>
      </p:pic>
      <p:sp>
        <p:nvSpPr>
          <p:cNvPr id="2" name="Título 1"/>
          <p:cNvSpPr>
            <a:spLocks noGrp="1"/>
          </p:cNvSpPr>
          <p:nvPr>
            <p:ph type="title"/>
          </p:nvPr>
        </p:nvSpPr>
        <p:spPr/>
        <p:txBody>
          <a:bodyPr/>
          <a:lstStyle/>
          <a:p>
            <a:pPr algn="ctr"/>
            <a:r>
              <a:rPr lang="es-ES" b="1" dirty="0" smtClean="0"/>
              <a:t>RECOMENDACIONES</a:t>
            </a:r>
            <a:endParaRPr lang="es-ES" b="1" dirty="0"/>
          </a:p>
        </p:txBody>
      </p:sp>
      <p:sp>
        <p:nvSpPr>
          <p:cNvPr id="3" name="Marcador de contenido 2"/>
          <p:cNvSpPr>
            <a:spLocks noGrp="1"/>
          </p:cNvSpPr>
          <p:nvPr>
            <p:ph idx="1"/>
          </p:nvPr>
        </p:nvSpPr>
        <p:spPr>
          <a:xfrm>
            <a:off x="1764406" y="1825625"/>
            <a:ext cx="9589394" cy="4351338"/>
          </a:xfrm>
        </p:spPr>
        <p:txBody>
          <a:bodyPr>
            <a:normAutofit fontScale="70000" lnSpcReduction="20000"/>
          </a:bodyPr>
          <a:lstStyle/>
          <a:p>
            <a:pPr lvl="0" algn="just"/>
            <a:r>
              <a:rPr lang="es-ES" dirty="0"/>
              <a:t>Dar manejo </a:t>
            </a:r>
            <a:r>
              <a:rPr lang="es-ES" dirty="0" smtClean="0"/>
              <a:t>sanitario y </a:t>
            </a:r>
            <a:r>
              <a:rPr lang="es-ES" dirty="0"/>
              <a:t>nutricional </a:t>
            </a:r>
            <a:r>
              <a:rPr lang="es-ES" dirty="0" smtClean="0"/>
              <a:t>en reproductoras receptoras, antes </a:t>
            </a:r>
            <a:r>
              <a:rPr lang="es-ES" dirty="0"/>
              <a:t>de realizar la sincronización del </a:t>
            </a:r>
            <a:r>
              <a:rPr lang="es-ES" dirty="0" smtClean="0"/>
              <a:t>celo, </a:t>
            </a:r>
            <a:r>
              <a:rPr lang="es-ES" dirty="0"/>
              <a:t>mismo que influyen en los resultados como: diámetro  de cuerpo lúteo, presencia de celo, y tasa de preñez.</a:t>
            </a:r>
          </a:p>
          <a:p>
            <a:pPr algn="just"/>
            <a:endParaRPr lang="es-ES" dirty="0"/>
          </a:p>
          <a:p>
            <a:pPr lvl="0" algn="just"/>
            <a:r>
              <a:rPr lang="es-ES" dirty="0"/>
              <a:t>Usar prostaglandinas sintéticas para sincronizar celo en programas de transferencia embrionarias, ya que se </a:t>
            </a:r>
            <a:r>
              <a:rPr lang="es-ES" dirty="0" smtClean="0"/>
              <a:t>evidencia </a:t>
            </a:r>
            <a:r>
              <a:rPr lang="es-ES" dirty="0"/>
              <a:t>mayor tasa de preñez.</a:t>
            </a:r>
          </a:p>
          <a:p>
            <a:pPr algn="just"/>
            <a:endParaRPr lang="es-ES" dirty="0"/>
          </a:p>
          <a:p>
            <a:pPr lvl="0" algn="just"/>
            <a:r>
              <a:rPr lang="es-ES" dirty="0"/>
              <a:t>Realizar estudios con otros protocolos de sincronización de celo a fin de obtener mejores resultados en la transferencia de embriones (TE).</a:t>
            </a:r>
          </a:p>
          <a:p>
            <a:pPr algn="just"/>
            <a:endParaRPr lang="es-ES" dirty="0"/>
          </a:p>
          <a:p>
            <a:pPr lvl="0" algn="just"/>
            <a:r>
              <a:rPr lang="es-ES" dirty="0"/>
              <a:t>Realizar estudios de sincronización de celo y transferencia embrionaria en otras razas de ganado de interés comercial.</a:t>
            </a:r>
          </a:p>
          <a:p>
            <a:pPr marL="0" indent="0" algn="just">
              <a:buNone/>
            </a:pPr>
            <a:endParaRPr lang="es-ES" dirty="0"/>
          </a:p>
          <a:p>
            <a:pPr lvl="0" algn="just"/>
            <a:r>
              <a:rPr lang="es-ES" dirty="0"/>
              <a:t>Determinar la </a:t>
            </a:r>
            <a:r>
              <a:rPr lang="es-ES" dirty="0" err="1"/>
              <a:t>ciclicidad</a:t>
            </a:r>
            <a:r>
              <a:rPr lang="es-ES" dirty="0"/>
              <a:t> de las hembras receptoras para evitar pérdidas de embriones crio-preservados.</a:t>
            </a:r>
          </a:p>
          <a:p>
            <a:pPr algn="just"/>
            <a:endParaRPr lang="es-ES" dirty="0"/>
          </a:p>
        </p:txBody>
      </p:sp>
    </p:spTree>
    <p:extLst>
      <p:ext uri="{BB962C8B-B14F-4D97-AF65-F5344CB8AC3E}">
        <p14:creationId xmlns:p14="http://schemas.microsoft.com/office/powerpoint/2010/main" val="1615626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ítulo 1"/>
          <p:cNvSpPr>
            <a:spLocks noGrp="1"/>
          </p:cNvSpPr>
          <p:nvPr>
            <p:ph type="title"/>
          </p:nvPr>
        </p:nvSpPr>
        <p:spPr/>
        <p:txBody>
          <a:bodyPr/>
          <a:lstStyle/>
          <a:p>
            <a:pPr algn="ctr"/>
            <a:r>
              <a:rPr lang="es-ES" dirty="0" err="1" smtClean="0"/>
              <a:t>Bibliografia</a:t>
            </a:r>
            <a:endParaRPr lang="es-ES" dirty="0"/>
          </a:p>
        </p:txBody>
      </p:sp>
      <p:sp>
        <p:nvSpPr>
          <p:cNvPr id="3" name="Marcador de contenido 2"/>
          <p:cNvSpPr>
            <a:spLocks noGrp="1"/>
          </p:cNvSpPr>
          <p:nvPr>
            <p:ph idx="1"/>
          </p:nvPr>
        </p:nvSpPr>
        <p:spPr/>
        <p:txBody>
          <a:bodyPr>
            <a:normAutofit fontScale="85000" lnSpcReduction="20000"/>
          </a:bodyPr>
          <a:lstStyle/>
          <a:p>
            <a:r>
              <a:rPr lang="es-EC" dirty="0"/>
              <a:t>Bo, G. A., Adams, G. P., </a:t>
            </a:r>
            <a:r>
              <a:rPr lang="es-EC" dirty="0" err="1"/>
              <a:t>Pierson</a:t>
            </a:r>
            <a:r>
              <a:rPr lang="es-EC" dirty="0"/>
              <a:t>; , R. A., &amp; </a:t>
            </a:r>
            <a:r>
              <a:rPr lang="es-EC" dirty="0" err="1"/>
              <a:t>Mapletoft</a:t>
            </a:r>
            <a:r>
              <a:rPr lang="es-EC" dirty="0"/>
              <a:t>. , R. J. (1995). </a:t>
            </a:r>
            <a:r>
              <a:rPr lang="es-EC" dirty="0" err="1"/>
              <a:t>Exogenous</a:t>
            </a:r>
            <a:r>
              <a:rPr lang="es-EC" dirty="0"/>
              <a:t> control of </a:t>
            </a:r>
            <a:r>
              <a:rPr lang="es-EC" dirty="0" err="1"/>
              <a:t>follicular</a:t>
            </a:r>
            <a:r>
              <a:rPr lang="es-EC" dirty="0"/>
              <a:t> wave </a:t>
            </a:r>
            <a:r>
              <a:rPr lang="es-EC" dirty="0" err="1"/>
              <a:t>emergence</a:t>
            </a:r>
            <a:r>
              <a:rPr lang="es-EC" dirty="0"/>
              <a:t> in </a:t>
            </a:r>
            <a:r>
              <a:rPr lang="es-EC" dirty="0" err="1"/>
              <a:t>cattle</a:t>
            </a:r>
            <a:r>
              <a:rPr lang="es-EC" dirty="0"/>
              <a:t>. . </a:t>
            </a:r>
            <a:r>
              <a:rPr lang="es-EC" i="1" dirty="0" err="1"/>
              <a:t>Theriogenology</a:t>
            </a:r>
            <a:r>
              <a:rPr lang="es-EC" dirty="0"/>
              <a:t>, 43: 31-40</a:t>
            </a:r>
            <a:r>
              <a:rPr lang="es-EC" dirty="0" smtClean="0"/>
              <a:t>.</a:t>
            </a:r>
          </a:p>
          <a:p>
            <a:r>
              <a:rPr lang="es-EC" dirty="0" smtClean="0"/>
              <a:t>Colazo</a:t>
            </a:r>
            <a:r>
              <a:rPr lang="es-EC" dirty="0"/>
              <a:t>, M., </a:t>
            </a:r>
            <a:r>
              <a:rPr lang="es-EC" dirty="0" err="1"/>
              <a:t>Mapletoft</a:t>
            </a:r>
            <a:r>
              <a:rPr lang="es-EC" dirty="0"/>
              <a:t>, R., </a:t>
            </a:r>
            <a:r>
              <a:rPr lang="es-EC" dirty="0" err="1"/>
              <a:t>Martinez</a:t>
            </a:r>
            <a:r>
              <a:rPr lang="es-EC" dirty="0"/>
              <a:t>, M., &amp; </a:t>
            </a:r>
            <a:r>
              <a:rPr lang="es-EC" dirty="0" err="1"/>
              <a:t>Kastelic</a:t>
            </a:r>
            <a:r>
              <a:rPr lang="es-EC" dirty="0"/>
              <a:t>, J. (2007). El uso de tratamientos hormonales para sincronizar el celo y la ovulación en vaquillonas. </a:t>
            </a:r>
            <a:r>
              <a:rPr lang="es-EC" i="1" dirty="0"/>
              <a:t>Ciencia Veterinaria</a:t>
            </a:r>
            <a:r>
              <a:rPr lang="es-EC" dirty="0"/>
              <a:t>, 1515-1883</a:t>
            </a:r>
            <a:r>
              <a:rPr lang="es-EC" dirty="0" smtClean="0"/>
              <a:t>.</a:t>
            </a:r>
          </a:p>
          <a:p>
            <a:r>
              <a:rPr lang="es-EC" dirty="0" err="1"/>
              <a:t>Hafez</a:t>
            </a:r>
            <a:r>
              <a:rPr lang="es-EC" dirty="0"/>
              <a:t>, E. S., &amp; </a:t>
            </a:r>
            <a:r>
              <a:rPr lang="es-EC" dirty="0" err="1"/>
              <a:t>Hafez</a:t>
            </a:r>
            <a:r>
              <a:rPr lang="es-EC" dirty="0"/>
              <a:t>, B. (2002). Ciclos reproductivos. Reproducción e Inseminación Artificial en Animales. En E. S. </a:t>
            </a:r>
            <a:r>
              <a:rPr lang="es-EC" dirty="0" err="1"/>
              <a:t>Hafez</a:t>
            </a:r>
            <a:r>
              <a:rPr lang="es-EC" dirty="0"/>
              <a:t>, &amp; B. </a:t>
            </a:r>
            <a:r>
              <a:rPr lang="es-EC" dirty="0" err="1"/>
              <a:t>Hafez</a:t>
            </a:r>
            <a:r>
              <a:rPr lang="es-EC" dirty="0"/>
              <a:t>, </a:t>
            </a:r>
            <a:r>
              <a:rPr lang="es-EC" i="1" dirty="0"/>
              <a:t>Reproducción e Inseminación Artificial en animales</a:t>
            </a:r>
            <a:r>
              <a:rPr lang="es-EC" dirty="0"/>
              <a:t> (págs. 56-69). </a:t>
            </a:r>
            <a:r>
              <a:rPr lang="es-EC" dirty="0" err="1"/>
              <a:t>Mexico</a:t>
            </a:r>
            <a:r>
              <a:rPr lang="es-EC" dirty="0"/>
              <a:t>: McGraw-Hill. </a:t>
            </a:r>
          </a:p>
          <a:p>
            <a:r>
              <a:rPr lang="es-ES" dirty="0" err="1"/>
              <a:t>Niswender</a:t>
            </a:r>
            <a:r>
              <a:rPr lang="es-ES" dirty="0"/>
              <a:t>, G. D., </a:t>
            </a:r>
            <a:r>
              <a:rPr lang="es-ES" dirty="0" err="1"/>
              <a:t>Juengel</a:t>
            </a:r>
            <a:r>
              <a:rPr lang="es-ES" dirty="0"/>
              <a:t>, J. L., Silva, P. J., </a:t>
            </a:r>
            <a:r>
              <a:rPr lang="es-ES" dirty="0" err="1"/>
              <a:t>Rollyson</a:t>
            </a:r>
            <a:r>
              <a:rPr lang="es-ES" dirty="0"/>
              <a:t>, M. K., &amp; </a:t>
            </a:r>
            <a:r>
              <a:rPr lang="es-ES" dirty="0" err="1"/>
              <a:t>McIntush</a:t>
            </a:r>
            <a:r>
              <a:rPr lang="es-ES" dirty="0"/>
              <a:t>. , W. E. (2000). </a:t>
            </a:r>
            <a:r>
              <a:rPr lang="es-ES" dirty="0" err="1"/>
              <a:t>Mechanisms</a:t>
            </a:r>
            <a:r>
              <a:rPr lang="es-ES" dirty="0"/>
              <a:t> </a:t>
            </a:r>
            <a:r>
              <a:rPr lang="es-ES" dirty="0" err="1"/>
              <a:t>controlling</a:t>
            </a:r>
            <a:r>
              <a:rPr lang="es-ES" dirty="0"/>
              <a:t> </a:t>
            </a:r>
            <a:r>
              <a:rPr lang="es-ES" dirty="0" err="1"/>
              <a:t>the</a:t>
            </a:r>
            <a:r>
              <a:rPr lang="es-ES" dirty="0"/>
              <a:t> </a:t>
            </a:r>
            <a:r>
              <a:rPr lang="es-ES" dirty="0" err="1"/>
              <a:t>function</a:t>
            </a:r>
            <a:r>
              <a:rPr lang="es-ES" dirty="0"/>
              <a:t> and </a:t>
            </a:r>
            <a:r>
              <a:rPr lang="es-ES" dirty="0" err="1"/>
              <a:t>life</a:t>
            </a:r>
            <a:r>
              <a:rPr lang="es-ES" dirty="0"/>
              <a:t> </a:t>
            </a:r>
            <a:r>
              <a:rPr lang="es-ES" dirty="0" err="1"/>
              <a:t>span</a:t>
            </a:r>
            <a:r>
              <a:rPr lang="es-ES" dirty="0"/>
              <a:t> of </a:t>
            </a:r>
            <a:r>
              <a:rPr lang="es-ES" dirty="0" err="1"/>
              <a:t>the</a:t>
            </a:r>
            <a:r>
              <a:rPr lang="es-ES" dirty="0"/>
              <a:t> corpus </a:t>
            </a:r>
            <a:r>
              <a:rPr lang="es-ES" dirty="0" err="1"/>
              <a:t>luteum</a:t>
            </a:r>
            <a:r>
              <a:rPr lang="es-ES" dirty="0"/>
              <a:t>. . </a:t>
            </a:r>
            <a:r>
              <a:rPr lang="es-ES" i="1" dirty="0" err="1"/>
              <a:t>Physiological</a:t>
            </a:r>
            <a:r>
              <a:rPr lang="es-ES" i="1" dirty="0"/>
              <a:t> </a:t>
            </a:r>
            <a:r>
              <a:rPr lang="es-ES" i="1" dirty="0" err="1"/>
              <a:t>Reviews</a:t>
            </a:r>
            <a:r>
              <a:rPr lang="es-ES" i="1" dirty="0"/>
              <a:t>. </a:t>
            </a:r>
            <a:r>
              <a:rPr lang="es-ES" dirty="0"/>
              <a:t>, 80 (1) p 1-19. </a:t>
            </a:r>
            <a:endParaRPr lang="es-EC" dirty="0" smtClean="0"/>
          </a:p>
          <a:p>
            <a:r>
              <a:rPr lang="es-EC" dirty="0"/>
              <a:t>Sartori, R., </a:t>
            </a:r>
            <a:r>
              <a:rPr lang="es-EC" dirty="0" err="1"/>
              <a:t>Frieck</a:t>
            </a:r>
            <a:r>
              <a:rPr lang="es-EC" dirty="0"/>
              <a:t>, P. M., Ferreira , J. C., </a:t>
            </a:r>
            <a:r>
              <a:rPr lang="es-EC" dirty="0" err="1"/>
              <a:t>Ginther</a:t>
            </a:r>
            <a:r>
              <a:rPr lang="es-EC" dirty="0"/>
              <a:t> , O. J., &amp; </a:t>
            </a:r>
            <a:r>
              <a:rPr lang="es-EC" dirty="0" err="1"/>
              <a:t>Wiltbanmk</a:t>
            </a:r>
            <a:r>
              <a:rPr lang="es-EC" dirty="0"/>
              <a:t>, M. C. (2001). </a:t>
            </a:r>
            <a:r>
              <a:rPr lang="es-EC" dirty="0" err="1"/>
              <a:t>Follicular</a:t>
            </a:r>
            <a:r>
              <a:rPr lang="es-EC" dirty="0"/>
              <a:t> </a:t>
            </a:r>
            <a:r>
              <a:rPr lang="es-EC" dirty="0" err="1"/>
              <a:t>deviation</a:t>
            </a:r>
            <a:r>
              <a:rPr lang="es-EC" dirty="0"/>
              <a:t> and </a:t>
            </a:r>
            <a:r>
              <a:rPr lang="es-EC" dirty="0" err="1"/>
              <a:t>acquisition</a:t>
            </a:r>
            <a:r>
              <a:rPr lang="es-EC" dirty="0"/>
              <a:t> of </a:t>
            </a:r>
            <a:r>
              <a:rPr lang="es-EC" dirty="0" err="1"/>
              <a:t>ovulatori</a:t>
            </a:r>
            <a:r>
              <a:rPr lang="es-EC" dirty="0"/>
              <a:t> </a:t>
            </a:r>
            <a:r>
              <a:rPr lang="es-EC" dirty="0" err="1"/>
              <a:t>capacity</a:t>
            </a:r>
            <a:r>
              <a:rPr lang="es-EC" dirty="0"/>
              <a:t> in </a:t>
            </a:r>
            <a:r>
              <a:rPr lang="es-EC" dirty="0" err="1"/>
              <a:t>bovine</a:t>
            </a:r>
            <a:r>
              <a:rPr lang="es-EC" dirty="0"/>
              <a:t> </a:t>
            </a:r>
            <a:r>
              <a:rPr lang="es-EC" dirty="0" err="1"/>
              <a:t>follicles</a:t>
            </a:r>
            <a:r>
              <a:rPr lang="es-EC" dirty="0"/>
              <a:t>. </a:t>
            </a:r>
            <a:r>
              <a:rPr lang="es-EC" i="1" dirty="0" err="1"/>
              <a:t>Biology</a:t>
            </a:r>
            <a:r>
              <a:rPr lang="es-EC" i="1" dirty="0"/>
              <a:t> of </a:t>
            </a:r>
            <a:r>
              <a:rPr lang="es-EC" i="1" dirty="0" err="1"/>
              <a:t>Reproduction</a:t>
            </a:r>
            <a:r>
              <a:rPr lang="es-EC" i="1" dirty="0"/>
              <a:t>. </a:t>
            </a:r>
            <a:r>
              <a:rPr lang="es-EC" dirty="0"/>
              <a:t>, 65: 1403-1409</a:t>
            </a:r>
            <a:r>
              <a:rPr lang="es-EC" dirty="0" smtClean="0"/>
              <a:t>.</a:t>
            </a:r>
          </a:p>
          <a:p>
            <a:endParaRPr lang="es-EC" dirty="0" smtClean="0"/>
          </a:p>
          <a:p>
            <a:endParaRPr lang="es-ES" dirty="0"/>
          </a:p>
          <a:p>
            <a:endParaRPr lang="es-ES" dirty="0"/>
          </a:p>
          <a:p>
            <a:endParaRPr lang="es-ES" dirty="0"/>
          </a:p>
        </p:txBody>
      </p:sp>
    </p:spTree>
    <p:extLst>
      <p:ext uri="{BB962C8B-B14F-4D97-AF65-F5344CB8AC3E}">
        <p14:creationId xmlns:p14="http://schemas.microsoft.com/office/powerpoint/2010/main" val="41048143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4544" y="5168945"/>
            <a:ext cx="10515600" cy="1325563"/>
          </a:xfrm>
        </p:spPr>
        <p:txBody>
          <a:bodyPr/>
          <a:lstStyle/>
          <a:p>
            <a:pPr algn="r"/>
            <a:r>
              <a:rPr lang="es-ES" dirty="0" smtClean="0"/>
              <a:t>Gracias..</a:t>
            </a:r>
            <a:endParaRPr lang="es-ES"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3547702" y="1383157"/>
            <a:ext cx="4114371" cy="3085779"/>
          </a:xfrm>
        </p:spPr>
      </p:pic>
    </p:spTree>
    <p:extLst>
      <p:ext uri="{BB962C8B-B14F-4D97-AF65-F5344CB8AC3E}">
        <p14:creationId xmlns:p14="http://schemas.microsoft.com/office/powerpoint/2010/main" val="2283567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p:cNvPicPr/>
          <p:nvPr/>
        </p:nvPicPr>
        <p:blipFill>
          <a:blip r:embed="rId2" cstate="print"/>
          <a:srcRect/>
          <a:stretch>
            <a:fillRect/>
          </a:stretch>
        </p:blipFill>
        <p:spPr bwMode="auto">
          <a:xfrm>
            <a:off x="-144887" y="0"/>
            <a:ext cx="12192000" cy="6858000"/>
          </a:xfrm>
          <a:prstGeom prst="rect">
            <a:avLst/>
          </a:prstGeom>
          <a:noFill/>
          <a:ln w="9525">
            <a:noFill/>
            <a:miter lim="800000"/>
            <a:headEnd/>
            <a:tailEnd/>
          </a:ln>
        </p:spPr>
      </p:pic>
      <p:sp>
        <p:nvSpPr>
          <p:cNvPr id="2" name="Título 1"/>
          <p:cNvSpPr>
            <a:spLocks noGrp="1"/>
          </p:cNvSpPr>
          <p:nvPr>
            <p:ph type="title"/>
          </p:nvPr>
        </p:nvSpPr>
        <p:spPr>
          <a:xfrm>
            <a:off x="3157471" y="0"/>
            <a:ext cx="5587285" cy="1325563"/>
          </a:xfrm>
        </p:spPr>
        <p:txBody>
          <a:bodyPr/>
          <a:lstStyle/>
          <a:p>
            <a:r>
              <a:rPr lang="es-ES" dirty="0" smtClean="0">
                <a:latin typeface="Times New Roman" panose="02020603050405020304" pitchFamily="18" charset="0"/>
                <a:cs typeface="Times New Roman" panose="02020603050405020304" pitchFamily="18" charset="0"/>
              </a:rPr>
              <a:t>INTRODUCCION</a:t>
            </a:r>
            <a:endParaRPr lang="es-ES" dirty="0">
              <a:latin typeface="Times New Roman" panose="02020603050405020304" pitchFamily="18" charset="0"/>
              <a:cs typeface="Times New Roman" panose="02020603050405020304" pitchFamily="18" charset="0"/>
            </a:endParaRPr>
          </a:p>
        </p:txBody>
      </p:sp>
      <p:graphicFrame>
        <p:nvGraphicFramePr>
          <p:cNvPr id="6" name="Diagrama 5"/>
          <p:cNvGraphicFramePr/>
          <p:nvPr>
            <p:extLst>
              <p:ext uri="{D42A27DB-BD31-4B8C-83A1-F6EECF244321}">
                <p14:modId xmlns:p14="http://schemas.microsoft.com/office/powerpoint/2010/main" val="1765421057"/>
              </p:ext>
            </p:extLst>
          </p:nvPr>
        </p:nvGraphicFramePr>
        <p:xfrm>
          <a:off x="2031999" y="1027905"/>
          <a:ext cx="952034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9076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4" name="Imagen 3"/>
          <p:cNvPicPr/>
          <p:nvPr/>
        </p:nvPicPr>
        <p:blipFill>
          <a:blip r:embed="rId2">
            <a:grayscl/>
            <a:extLst>
              <a:ext uri="{28A0092B-C50C-407E-A947-70E740481C1C}">
                <a14:useLocalDpi xmlns:a14="http://schemas.microsoft.com/office/drawing/2010/main" val="0"/>
              </a:ext>
            </a:extLst>
          </a:blip>
          <a:srcRect/>
          <a:stretch>
            <a:fillRect/>
          </a:stretch>
        </p:blipFill>
        <p:spPr bwMode="auto">
          <a:xfrm>
            <a:off x="0" y="0"/>
            <a:ext cx="11925837" cy="6858000"/>
          </a:xfrm>
          <a:prstGeom prst="rect">
            <a:avLst/>
          </a:prstGeom>
          <a:noFill/>
          <a:ln>
            <a:noFill/>
          </a:ln>
        </p:spPr>
      </p:pic>
    </p:spTree>
    <p:extLst>
      <p:ext uri="{BB962C8B-B14F-4D97-AF65-F5344CB8AC3E}">
        <p14:creationId xmlns:p14="http://schemas.microsoft.com/office/powerpoint/2010/main" val="2169890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p:cNvPicPr/>
          <p:nvPr/>
        </p:nvPicPr>
        <p:blipFill>
          <a:blip r:embed="rId2" cstate="print"/>
          <a:srcRect/>
          <a:stretch>
            <a:fillRect/>
          </a:stretch>
        </p:blipFill>
        <p:spPr bwMode="auto">
          <a:xfrm>
            <a:off x="0" y="68766"/>
            <a:ext cx="12192000" cy="6858000"/>
          </a:xfrm>
          <a:prstGeom prst="rect">
            <a:avLst/>
          </a:prstGeom>
          <a:noFill/>
          <a:ln w="9525">
            <a:noFill/>
            <a:miter lim="800000"/>
            <a:headEnd/>
            <a:tailEnd/>
          </a:ln>
        </p:spPr>
      </p:pic>
      <p:sp>
        <p:nvSpPr>
          <p:cNvPr id="2" name="Título 1"/>
          <p:cNvSpPr>
            <a:spLocks noGrp="1"/>
          </p:cNvSpPr>
          <p:nvPr>
            <p:ph type="title"/>
          </p:nvPr>
        </p:nvSpPr>
        <p:spPr>
          <a:xfrm>
            <a:off x="1070020" y="250031"/>
            <a:ext cx="7520189" cy="1325563"/>
          </a:xfrm>
        </p:spPr>
        <p:txBody>
          <a:bodyPr>
            <a:normAutofit/>
          </a:bodyPr>
          <a:lstStyle/>
          <a:p>
            <a:r>
              <a:rPr lang="es-ES" dirty="0" smtClean="0">
                <a:latin typeface="Times New Roman" panose="02020603050405020304" pitchFamily="18" charset="0"/>
                <a:cs typeface="Times New Roman" panose="02020603050405020304" pitchFamily="18" charset="0"/>
              </a:rPr>
              <a:t>ANTECEDENTES</a:t>
            </a:r>
            <a:endParaRPr lang="es-ES" dirty="0">
              <a:latin typeface="Times New Roman" panose="02020603050405020304" pitchFamily="18" charset="0"/>
              <a:cs typeface="Times New Roman" panose="02020603050405020304" pitchFamily="18"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941484632"/>
              </p:ext>
            </p:extLst>
          </p:nvPr>
        </p:nvGraphicFramePr>
        <p:xfrm>
          <a:off x="735169" y="1575594"/>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rotWithShape="1">
          <a:blip r:embed="rId8" cstate="print">
            <a:extLst>
              <a:ext uri="{28A0092B-C50C-407E-A947-70E740481C1C}">
                <a14:useLocalDpi xmlns:a14="http://schemas.microsoft.com/office/drawing/2010/main" val="0"/>
              </a:ext>
            </a:extLst>
          </a:blip>
          <a:srcRect r="27012"/>
          <a:stretch/>
        </p:blipFill>
        <p:spPr>
          <a:xfrm rot="5400000">
            <a:off x="10622172" y="3036723"/>
            <a:ext cx="1530694" cy="1179667"/>
          </a:xfrm>
          <a:prstGeom prst="rect">
            <a:avLst/>
          </a:prstGeom>
        </p:spPr>
      </p:pic>
      <p:pic>
        <p:nvPicPr>
          <p:cNvPr id="1026" name="Picture 2" descr="Resultado de imagen para superovulacion"/>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5029" t="676" r="25309" b="2783"/>
          <a:stretch/>
        </p:blipFill>
        <p:spPr bwMode="auto">
          <a:xfrm>
            <a:off x="9562370" y="656071"/>
            <a:ext cx="1472359" cy="148904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rotWithShape="1">
          <a:blip r:embed="rId10" cstate="print">
            <a:extLst>
              <a:ext uri="{28A0092B-C50C-407E-A947-70E740481C1C}">
                <a14:useLocalDpi xmlns:a14="http://schemas.microsoft.com/office/drawing/2010/main" val="0"/>
              </a:ext>
            </a:extLst>
          </a:blip>
          <a:srcRect l="19543" t="-431" r="6806" b="1"/>
          <a:stretch/>
        </p:blipFill>
        <p:spPr>
          <a:xfrm rot="5400000">
            <a:off x="8181291" y="2870100"/>
            <a:ext cx="1563161" cy="1198997"/>
          </a:xfrm>
          <a:prstGeom prst="rect">
            <a:avLst/>
          </a:prstGeom>
        </p:spPr>
      </p:pic>
    </p:spTree>
    <p:extLst>
      <p:ext uri="{BB962C8B-B14F-4D97-AF65-F5344CB8AC3E}">
        <p14:creationId xmlns:p14="http://schemas.microsoft.com/office/powerpoint/2010/main" val="4164795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p:cNvPicPr/>
          <p:nvPr/>
        </p:nvPicPr>
        <p:blipFill>
          <a:blip r:embed="rId2" cstate="print"/>
          <a:srcRect/>
          <a:stretch>
            <a:fillRect/>
          </a:stretch>
        </p:blipFill>
        <p:spPr bwMode="auto">
          <a:xfrm>
            <a:off x="0" y="68766"/>
            <a:ext cx="12192000" cy="6858000"/>
          </a:xfrm>
          <a:prstGeom prst="rect">
            <a:avLst/>
          </a:prstGeom>
          <a:noFill/>
          <a:ln w="9525">
            <a:noFill/>
            <a:miter lim="800000"/>
            <a:headEnd/>
            <a:tailEnd/>
          </a:ln>
        </p:spPr>
      </p:pic>
      <p:sp>
        <p:nvSpPr>
          <p:cNvPr id="2" name="Título 1"/>
          <p:cNvSpPr>
            <a:spLocks noGrp="1"/>
          </p:cNvSpPr>
          <p:nvPr>
            <p:ph type="title"/>
          </p:nvPr>
        </p:nvSpPr>
        <p:spPr>
          <a:xfrm>
            <a:off x="1493948" y="365126"/>
            <a:ext cx="9859851" cy="956972"/>
          </a:xfrm>
        </p:spPr>
        <p:txBody>
          <a:bodyPr/>
          <a:lstStyle/>
          <a:p>
            <a:r>
              <a:rPr lang="es-ES" dirty="0" smtClean="0">
                <a:latin typeface="Times New Roman" panose="02020603050405020304" pitchFamily="18" charset="0"/>
                <a:cs typeface="Times New Roman" panose="02020603050405020304" pitchFamily="18" charset="0"/>
              </a:rPr>
              <a:t>OBJETIVOS</a:t>
            </a:r>
            <a:endParaRPr lang="es-ES"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765479" y="1322097"/>
            <a:ext cx="10529552" cy="4351338"/>
          </a:xfrm>
        </p:spPr>
        <p:txBody>
          <a:bodyPr>
            <a:normAutofit fontScale="92500" lnSpcReduction="20000"/>
          </a:bodyPr>
          <a:lstStyle/>
          <a:p>
            <a:pPr marL="914400" lvl="2" indent="0">
              <a:buNone/>
            </a:pPr>
            <a:r>
              <a:rPr lang="es-EC" sz="2800" b="1" dirty="0" smtClean="0">
                <a:latin typeface="Times New Roman" panose="02020603050405020304" pitchFamily="18" charset="0"/>
                <a:cs typeface="Times New Roman" panose="02020603050405020304" pitchFamily="18" charset="0"/>
              </a:rPr>
              <a:t>Objetivo general</a:t>
            </a:r>
            <a:endParaRPr lang="es-ES" sz="2800" b="1" dirty="0" smtClean="0">
              <a:latin typeface="Times New Roman" panose="02020603050405020304" pitchFamily="18" charset="0"/>
              <a:cs typeface="Times New Roman" panose="02020603050405020304" pitchFamily="18" charset="0"/>
            </a:endParaRPr>
          </a:p>
          <a:p>
            <a:endParaRPr lang="es-ES" dirty="0" smtClean="0">
              <a:latin typeface="Times New Roman" panose="02020603050405020304" pitchFamily="18" charset="0"/>
              <a:cs typeface="Times New Roman" panose="02020603050405020304" pitchFamily="18" charset="0"/>
            </a:endParaRPr>
          </a:p>
          <a:p>
            <a:pPr lvl="0"/>
            <a:r>
              <a:rPr lang="es-ES" dirty="0" smtClean="0">
                <a:latin typeface="Times New Roman" panose="02020603050405020304" pitchFamily="18" charset="0"/>
                <a:cs typeface="Times New Roman" panose="02020603050405020304" pitchFamily="18" charset="0"/>
              </a:rPr>
              <a:t>Evaluar dos protocolos de sincronización de celo, en vacas mestizas para la implantación de embriones crio-preservados.</a:t>
            </a:r>
          </a:p>
          <a:p>
            <a:pPr marL="0" lvl="0" indent="0">
              <a:buNone/>
            </a:pPr>
            <a:endParaRPr lang="es-ES" dirty="0" smtClean="0">
              <a:latin typeface="Times New Roman" panose="02020603050405020304" pitchFamily="18" charset="0"/>
              <a:cs typeface="Times New Roman" panose="02020603050405020304" pitchFamily="18" charset="0"/>
            </a:endParaRPr>
          </a:p>
          <a:p>
            <a:pPr marL="0" lvl="0" indent="0">
              <a:buNone/>
            </a:pPr>
            <a:r>
              <a:rPr lang="es-EC" b="1" dirty="0" smtClean="0">
                <a:latin typeface="Times New Roman" panose="02020603050405020304" pitchFamily="18" charset="0"/>
                <a:cs typeface="Times New Roman" panose="02020603050405020304" pitchFamily="18" charset="0"/>
              </a:rPr>
              <a:t>          Objetivos específicos</a:t>
            </a:r>
          </a:p>
          <a:p>
            <a:pPr marL="0" lvl="0" indent="0">
              <a:buNone/>
            </a:pPr>
            <a:endParaRPr lang="es-ES" dirty="0" smtClean="0">
              <a:latin typeface="Times New Roman" panose="02020603050405020304" pitchFamily="18" charset="0"/>
              <a:cs typeface="Times New Roman" panose="02020603050405020304" pitchFamily="18" charset="0"/>
            </a:endParaRPr>
          </a:p>
          <a:p>
            <a:pPr lvl="0"/>
            <a:r>
              <a:rPr lang="es-ES" dirty="0" smtClean="0">
                <a:latin typeface="Times New Roman" panose="02020603050405020304" pitchFamily="18" charset="0"/>
                <a:cs typeface="Times New Roman" panose="02020603050405020304" pitchFamily="18" charset="0"/>
              </a:rPr>
              <a:t>Medir la eficacia de dos protocolos para sincronizar celo.</a:t>
            </a:r>
            <a:endParaRPr lang="es-ES" sz="2400" dirty="0" smtClean="0">
              <a:latin typeface="Times New Roman" panose="02020603050405020304" pitchFamily="18" charset="0"/>
              <a:cs typeface="Times New Roman" panose="02020603050405020304" pitchFamily="18" charset="0"/>
            </a:endParaRPr>
          </a:p>
          <a:p>
            <a:pPr lvl="0"/>
            <a:r>
              <a:rPr lang="es-ES" dirty="0" smtClean="0">
                <a:latin typeface="Times New Roman" panose="02020603050405020304" pitchFamily="18" charset="0"/>
                <a:cs typeface="Times New Roman" panose="02020603050405020304" pitchFamily="18" charset="0"/>
              </a:rPr>
              <a:t>Determinar el porcentaje (%) de preñez en vacas </a:t>
            </a:r>
            <a:r>
              <a:rPr lang="es-ES" dirty="0" smtClean="0">
                <a:latin typeface="Times New Roman" panose="02020603050405020304" pitchFamily="18" charset="0"/>
                <a:cs typeface="Times New Roman" panose="02020603050405020304" pitchFamily="18" charset="0"/>
              </a:rPr>
              <a:t>mestizas</a:t>
            </a:r>
            <a:r>
              <a:rPr lang="es-ES" dirty="0" smtClean="0">
                <a:latin typeface="Times New Roman" panose="02020603050405020304" pitchFamily="18" charset="0"/>
                <a:cs typeface="Times New Roman" panose="02020603050405020304" pitchFamily="18" charset="0"/>
              </a:rPr>
              <a:t> mediante la aplicación de dos </a:t>
            </a:r>
            <a:r>
              <a:rPr lang="es-ES" dirty="0" smtClean="0">
                <a:latin typeface="Times New Roman" panose="02020603050405020304" pitchFamily="18" charset="0"/>
                <a:cs typeface="Times New Roman" panose="02020603050405020304" pitchFamily="18" charset="0"/>
              </a:rPr>
              <a:t>protocolos de sincronización de celo </a:t>
            </a:r>
            <a:r>
              <a:rPr lang="es-ES" dirty="0" smtClean="0">
                <a:latin typeface="Times New Roman" panose="02020603050405020304" pitchFamily="18" charset="0"/>
                <a:cs typeface="Times New Roman" panose="02020603050405020304" pitchFamily="18" charset="0"/>
              </a:rPr>
              <a:t>para la implantación de embriones crio-preservados.</a:t>
            </a:r>
            <a:endParaRPr lang="es-ES" sz="2400" dirty="0" smtClean="0">
              <a:latin typeface="Times New Roman" panose="02020603050405020304" pitchFamily="18" charset="0"/>
              <a:cs typeface="Times New Roman" panose="02020603050405020304" pitchFamily="18" charset="0"/>
            </a:endParaRPr>
          </a:p>
          <a:p>
            <a:pPr marL="0" indent="0">
              <a:buNone/>
            </a:pPr>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6886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p:cNvPicPr/>
          <p:nvPr/>
        </p:nvPicPr>
        <p:blipFill>
          <a:blip r:embed="rId2" cstate="print"/>
          <a:srcRect/>
          <a:stretch>
            <a:fillRect/>
          </a:stretch>
        </p:blipFill>
        <p:spPr bwMode="auto">
          <a:xfrm>
            <a:off x="0" y="68766"/>
            <a:ext cx="12192000" cy="6858000"/>
          </a:xfrm>
          <a:prstGeom prst="rect">
            <a:avLst/>
          </a:prstGeom>
          <a:noFill/>
          <a:ln w="9525">
            <a:noFill/>
            <a:miter lim="800000"/>
            <a:headEnd/>
            <a:tailEnd/>
          </a:ln>
        </p:spPr>
      </p:pic>
      <p:sp>
        <p:nvSpPr>
          <p:cNvPr id="2" name="Título 1"/>
          <p:cNvSpPr>
            <a:spLocks noGrp="1"/>
          </p:cNvSpPr>
          <p:nvPr>
            <p:ph type="title"/>
          </p:nvPr>
        </p:nvSpPr>
        <p:spPr>
          <a:xfrm>
            <a:off x="1584100" y="365125"/>
            <a:ext cx="9769699" cy="1325563"/>
          </a:xfrm>
        </p:spPr>
        <p:txBody>
          <a:bodyPr/>
          <a:lstStyle/>
          <a:p>
            <a:r>
              <a:rPr lang="es-ES" dirty="0" smtClean="0">
                <a:latin typeface="Times New Roman" panose="02020603050405020304" pitchFamily="18" charset="0"/>
                <a:cs typeface="Times New Roman" panose="02020603050405020304" pitchFamily="18" charset="0"/>
              </a:rPr>
              <a:t>MATERIALES Y </a:t>
            </a:r>
            <a:r>
              <a:rPr lang="es-ES" dirty="0" smtClean="0">
                <a:latin typeface="Times New Roman" panose="02020603050405020304" pitchFamily="18" charset="0"/>
                <a:cs typeface="Times New Roman" panose="02020603050405020304" pitchFamily="18" charset="0"/>
              </a:rPr>
              <a:t>MÉTODOS</a:t>
            </a:r>
            <a:endParaRPr lang="es-ES"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725767" y="2175250"/>
            <a:ext cx="6245180" cy="4351338"/>
          </a:xfrm>
        </p:spPr>
        <p:txBody>
          <a:bodyPr/>
          <a:lstStyle/>
          <a:p>
            <a:pPr marL="0" indent="0">
              <a:buNone/>
            </a:pPr>
            <a:r>
              <a:rPr lang="es-ES" sz="2400" b="1" dirty="0">
                <a:latin typeface="Times New Roman" panose="02020603050405020304" pitchFamily="18" charset="0"/>
                <a:cs typeface="Times New Roman" panose="02020603050405020304" pitchFamily="18" charset="0"/>
              </a:rPr>
              <a:t>Ubicación del lugar de la </a:t>
            </a:r>
            <a:r>
              <a:rPr lang="es-ES" sz="2400" b="1" dirty="0" smtClean="0">
                <a:latin typeface="Times New Roman" panose="02020603050405020304" pitchFamily="18" charset="0"/>
                <a:cs typeface="Times New Roman" panose="02020603050405020304" pitchFamily="18" charset="0"/>
              </a:rPr>
              <a:t>investigación</a:t>
            </a:r>
            <a:endParaRPr lang="es-ES" sz="2400" b="1" dirty="0">
              <a:latin typeface="Times New Roman" panose="02020603050405020304" pitchFamily="18" charset="0"/>
              <a:cs typeface="Times New Roman" panose="02020603050405020304" pitchFamily="18" charset="0"/>
            </a:endParaRPr>
          </a:p>
          <a:p>
            <a:pPr marL="0" indent="0" algn="ctr">
              <a:buNone/>
            </a:pPr>
            <a:r>
              <a:rPr lang="es-ES" sz="2400" b="1" u="sng" dirty="0" smtClean="0">
                <a:latin typeface="Times New Roman" panose="02020603050405020304" pitchFamily="18" charset="0"/>
                <a:cs typeface="Times New Roman" panose="02020603050405020304" pitchFamily="18" charset="0"/>
              </a:rPr>
              <a:t>Ubicación política</a:t>
            </a:r>
          </a:p>
          <a:p>
            <a:pPr marL="0" indent="0" algn="ctr">
              <a:buNone/>
            </a:pPr>
            <a:endParaRPr lang="es-ES" sz="2400" b="1" u="sng" dirty="0" smtClean="0">
              <a:latin typeface="Times New Roman" panose="02020603050405020304" pitchFamily="18" charset="0"/>
              <a:cs typeface="Times New Roman" panose="02020603050405020304" pitchFamily="18" charset="0"/>
            </a:endParaRPr>
          </a:p>
          <a:p>
            <a:r>
              <a:rPr lang="es-ES" sz="2000" dirty="0" smtClean="0">
                <a:latin typeface="Times New Roman" panose="02020603050405020304" pitchFamily="18" charset="0"/>
                <a:cs typeface="Times New Roman" panose="02020603050405020304" pitchFamily="18" charset="0"/>
              </a:rPr>
              <a:t>Provincia</a:t>
            </a:r>
            <a:r>
              <a:rPr lang="es-ES" sz="2000" dirty="0">
                <a:latin typeface="Times New Roman" panose="02020603050405020304" pitchFamily="18" charset="0"/>
                <a:cs typeface="Times New Roman" panose="02020603050405020304" pitchFamily="18" charset="0"/>
              </a:rPr>
              <a:t>:  </a:t>
            </a:r>
            <a:r>
              <a:rPr lang="es-ES" sz="2000" dirty="0" smtClean="0">
                <a:latin typeface="Times New Roman" panose="02020603050405020304" pitchFamily="18" charset="0"/>
                <a:cs typeface="Times New Roman" panose="02020603050405020304" pitchFamily="18" charset="0"/>
              </a:rPr>
              <a:t>Santo </a:t>
            </a:r>
            <a:r>
              <a:rPr lang="es-ES" sz="2000" dirty="0">
                <a:latin typeface="Times New Roman" panose="02020603050405020304" pitchFamily="18" charset="0"/>
                <a:cs typeface="Times New Roman" panose="02020603050405020304" pitchFamily="18" charset="0"/>
              </a:rPr>
              <a:t>Domingo de los </a:t>
            </a:r>
            <a:r>
              <a:rPr lang="es-ES" sz="2000" dirty="0" err="1">
                <a:latin typeface="Times New Roman" panose="02020603050405020304" pitchFamily="18" charset="0"/>
                <a:cs typeface="Times New Roman" panose="02020603050405020304" pitchFamily="18" charset="0"/>
              </a:rPr>
              <a:t>Tsáchilas</a:t>
            </a:r>
            <a:r>
              <a:rPr lang="es-ES" sz="2000" dirty="0">
                <a:latin typeface="Times New Roman" panose="02020603050405020304" pitchFamily="18" charset="0"/>
                <a:cs typeface="Times New Roman" panose="02020603050405020304" pitchFamily="18" charset="0"/>
              </a:rPr>
              <a:t>.</a:t>
            </a:r>
          </a:p>
          <a:p>
            <a:r>
              <a:rPr lang="es-ES" sz="2000" dirty="0">
                <a:latin typeface="Times New Roman" panose="02020603050405020304" pitchFamily="18" charset="0"/>
                <a:cs typeface="Times New Roman" panose="02020603050405020304" pitchFamily="18" charset="0"/>
              </a:rPr>
              <a:t>Cantón: </a:t>
            </a:r>
            <a:r>
              <a:rPr lang="es-ES" sz="2000" dirty="0" smtClean="0">
                <a:latin typeface="Times New Roman" panose="02020603050405020304" pitchFamily="18" charset="0"/>
                <a:cs typeface="Times New Roman" panose="02020603050405020304" pitchFamily="18" charset="0"/>
              </a:rPr>
              <a:t>Santo </a:t>
            </a:r>
            <a:r>
              <a:rPr lang="es-ES" sz="2000" dirty="0">
                <a:latin typeface="Times New Roman" panose="02020603050405020304" pitchFamily="18" charset="0"/>
                <a:cs typeface="Times New Roman" panose="02020603050405020304" pitchFamily="18" charset="0"/>
              </a:rPr>
              <a:t>Domingo.</a:t>
            </a:r>
          </a:p>
          <a:p>
            <a:r>
              <a:rPr lang="es-ES" sz="2000" dirty="0">
                <a:latin typeface="Times New Roman" panose="02020603050405020304" pitchFamily="18" charset="0"/>
                <a:cs typeface="Times New Roman" panose="02020603050405020304" pitchFamily="18" charset="0"/>
              </a:rPr>
              <a:t>Parroquia: </a:t>
            </a:r>
            <a:r>
              <a:rPr lang="es-ES" sz="2000" dirty="0" smtClean="0">
                <a:latin typeface="Times New Roman" panose="02020603050405020304" pitchFamily="18" charset="0"/>
                <a:cs typeface="Times New Roman" panose="02020603050405020304" pitchFamily="18" charset="0"/>
              </a:rPr>
              <a:t>Luz </a:t>
            </a:r>
            <a:r>
              <a:rPr lang="es-ES" sz="2000" dirty="0">
                <a:latin typeface="Times New Roman" panose="02020603050405020304" pitchFamily="18" charset="0"/>
                <a:cs typeface="Times New Roman" panose="02020603050405020304" pitchFamily="18" charset="0"/>
              </a:rPr>
              <a:t>de </a:t>
            </a:r>
            <a:r>
              <a:rPr lang="es-ES" sz="2000" dirty="0" smtClean="0">
                <a:latin typeface="Times New Roman" panose="02020603050405020304" pitchFamily="18" charset="0"/>
                <a:cs typeface="Times New Roman" panose="02020603050405020304" pitchFamily="18" charset="0"/>
              </a:rPr>
              <a:t>América</a:t>
            </a:r>
          </a:p>
          <a:p>
            <a:r>
              <a:rPr lang="es-ES" sz="2000" dirty="0" smtClean="0">
                <a:latin typeface="Times New Roman" panose="02020603050405020304" pitchFamily="18" charset="0"/>
                <a:cs typeface="Times New Roman" panose="02020603050405020304" pitchFamily="18" charset="0"/>
              </a:rPr>
              <a:t>Propiedad: Hacienda </a:t>
            </a:r>
            <a:r>
              <a:rPr lang="es-ES" sz="2000" dirty="0">
                <a:latin typeface="Times New Roman" panose="02020603050405020304" pitchFamily="18" charset="0"/>
                <a:cs typeface="Times New Roman" panose="02020603050405020304" pitchFamily="18" charset="0"/>
              </a:rPr>
              <a:t>Zoila Luz, propiedad de la Carrera de Ingeniería Agropecuaria de la Universidad de las Fuerzas Armadas ESPE</a:t>
            </a:r>
          </a:p>
        </p:txBody>
      </p:sp>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r="16051" b="-994"/>
          <a:stretch/>
        </p:blipFill>
        <p:spPr>
          <a:xfrm rot="16200000">
            <a:off x="8020159" y="2158295"/>
            <a:ext cx="3504888" cy="3162392"/>
          </a:xfrm>
          <a:prstGeom prst="rect">
            <a:avLst/>
          </a:prstGeom>
        </p:spPr>
      </p:pic>
      <p:sp>
        <p:nvSpPr>
          <p:cNvPr id="6" name="CuadroTexto 5"/>
          <p:cNvSpPr txBox="1"/>
          <p:nvPr/>
        </p:nvSpPr>
        <p:spPr>
          <a:xfrm>
            <a:off x="8152327" y="5576552"/>
            <a:ext cx="3103808" cy="369332"/>
          </a:xfrm>
          <a:prstGeom prst="rect">
            <a:avLst/>
          </a:prstGeom>
          <a:noFill/>
        </p:spPr>
        <p:txBody>
          <a:bodyPr wrap="square" rtlCol="0">
            <a:spAutoFit/>
          </a:bodyPr>
          <a:lstStyle/>
          <a:p>
            <a:pPr algn="ctr"/>
            <a:r>
              <a:rPr lang="es-ES" b="1" dirty="0" smtClean="0"/>
              <a:t>Á</a:t>
            </a:r>
            <a:r>
              <a:rPr lang="es-ES" b="1" dirty="0" smtClean="0"/>
              <a:t>REA </a:t>
            </a:r>
            <a:r>
              <a:rPr lang="es-ES" b="1" dirty="0" smtClean="0"/>
              <a:t>DE </a:t>
            </a:r>
            <a:r>
              <a:rPr lang="es-ES" b="1" dirty="0" smtClean="0"/>
              <a:t>GANADERÍA</a:t>
            </a:r>
            <a:endParaRPr lang="es-ES" b="1" dirty="0"/>
          </a:p>
        </p:txBody>
      </p:sp>
    </p:spTree>
    <p:extLst>
      <p:ext uri="{BB962C8B-B14F-4D97-AF65-F5344CB8AC3E}">
        <p14:creationId xmlns:p14="http://schemas.microsoft.com/office/powerpoint/2010/main" val="262915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p:cNvPicPr/>
          <p:nvPr/>
        </p:nvPicPr>
        <p:blipFill>
          <a:blip r:embed="rId2" cstate="print"/>
          <a:srcRect/>
          <a:stretch>
            <a:fillRect/>
          </a:stretch>
        </p:blipFill>
        <p:spPr bwMode="auto">
          <a:xfrm>
            <a:off x="0" y="68766"/>
            <a:ext cx="12192000" cy="6858000"/>
          </a:xfrm>
          <a:prstGeom prst="rect">
            <a:avLst/>
          </a:prstGeom>
          <a:noFill/>
          <a:ln w="9525">
            <a:noFill/>
            <a:miter lim="800000"/>
            <a:headEnd/>
            <a:tailEnd/>
          </a:ln>
        </p:spPr>
      </p:pic>
      <p:sp>
        <p:nvSpPr>
          <p:cNvPr id="2" name="Título 1"/>
          <p:cNvSpPr>
            <a:spLocks noGrp="1"/>
          </p:cNvSpPr>
          <p:nvPr>
            <p:ph type="title"/>
          </p:nvPr>
        </p:nvSpPr>
        <p:spPr>
          <a:xfrm>
            <a:off x="1648496" y="365125"/>
            <a:ext cx="9705304" cy="1325563"/>
          </a:xfrm>
        </p:spPr>
        <p:txBody>
          <a:bodyPr/>
          <a:lstStyle/>
          <a:p>
            <a:r>
              <a:rPr lang="es-ES" dirty="0" smtClean="0">
                <a:latin typeface="Times New Roman" panose="02020603050405020304" pitchFamily="18" charset="0"/>
                <a:cs typeface="Times New Roman" panose="02020603050405020304" pitchFamily="18" charset="0"/>
              </a:rPr>
              <a:t>MATERIALES Y </a:t>
            </a:r>
            <a:r>
              <a:rPr lang="es-ES" dirty="0" smtClean="0">
                <a:latin typeface="Times New Roman" panose="02020603050405020304" pitchFamily="18" charset="0"/>
                <a:cs typeface="Times New Roman" panose="02020603050405020304" pitchFamily="18" charset="0"/>
              </a:rPr>
              <a:t>MÉTODOS</a:t>
            </a:r>
            <a:endParaRPr lang="es-ES" dirty="0"/>
          </a:p>
        </p:txBody>
      </p:sp>
      <p:sp>
        <p:nvSpPr>
          <p:cNvPr id="3" name="Marcador de contenido 2"/>
          <p:cNvSpPr>
            <a:spLocks noGrp="1"/>
          </p:cNvSpPr>
          <p:nvPr>
            <p:ph idx="1"/>
          </p:nvPr>
        </p:nvSpPr>
        <p:spPr>
          <a:xfrm>
            <a:off x="1236372" y="1825625"/>
            <a:ext cx="10117428" cy="4351338"/>
          </a:xfrm>
        </p:spPr>
        <p:txBody>
          <a:bodyPr/>
          <a:lstStyle/>
          <a:p>
            <a:pPr marL="0" indent="0">
              <a:buNone/>
            </a:pPr>
            <a:r>
              <a:rPr lang="es-ES" dirty="0" smtClean="0"/>
              <a:t>Materiales.</a:t>
            </a:r>
          </a:p>
          <a:p>
            <a:pPr marL="0" indent="0">
              <a:buNone/>
            </a:pPr>
            <a:endParaRPr lang="es-ES" dirty="0"/>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058863" y="2444133"/>
            <a:ext cx="2531095" cy="1616924"/>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8339" y="1648719"/>
            <a:ext cx="3048000" cy="1828800"/>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2339" y="3612456"/>
            <a:ext cx="3000000" cy="1800000"/>
          </a:xfrm>
          <a:prstGeom prst="rect">
            <a:avLst/>
          </a:prstGeom>
        </p:spPr>
      </p:pic>
      <p:sp>
        <p:nvSpPr>
          <p:cNvPr id="9" name="CuadroTexto 8"/>
          <p:cNvSpPr txBox="1"/>
          <p:nvPr/>
        </p:nvSpPr>
        <p:spPr>
          <a:xfrm>
            <a:off x="1602765" y="2328981"/>
            <a:ext cx="5122809" cy="4662815"/>
          </a:xfrm>
          <a:prstGeom prst="rect">
            <a:avLst/>
          </a:prstGeom>
          <a:noFill/>
        </p:spPr>
        <p:txBody>
          <a:bodyPr wrap="square" rtlCol="0">
            <a:spAutoFit/>
          </a:bodyPr>
          <a:lstStyle/>
          <a:p>
            <a:pPr marL="285750" indent="-285750">
              <a:lnSpc>
                <a:spcPct val="150000"/>
              </a:lnSpc>
              <a:buFontTx/>
              <a:buChar char="-"/>
            </a:pPr>
            <a:r>
              <a:rPr lang="es-ES" dirty="0" smtClean="0">
                <a:latin typeface="Times New Roman" panose="02020603050405020304" pitchFamily="18" charset="0"/>
                <a:cs typeface="Times New Roman" panose="02020603050405020304" pitchFamily="18" charset="0"/>
              </a:rPr>
              <a:t>Vacas receptoras</a:t>
            </a:r>
          </a:p>
          <a:p>
            <a:pPr marL="285750" indent="-285750">
              <a:lnSpc>
                <a:spcPct val="150000"/>
              </a:lnSpc>
              <a:buFontTx/>
              <a:buChar char="-"/>
            </a:pPr>
            <a:r>
              <a:rPr lang="es-ES" dirty="0" err="1" smtClean="0">
                <a:latin typeface="Times New Roman" panose="02020603050405020304" pitchFamily="18" charset="0"/>
                <a:cs typeface="Times New Roman" panose="02020603050405020304" pitchFamily="18" charset="0"/>
              </a:rPr>
              <a:t>Desparasitantes</a:t>
            </a:r>
            <a:r>
              <a:rPr lang="es-ES" dirty="0" smtClean="0">
                <a:latin typeface="Times New Roman" panose="02020603050405020304" pitchFamily="18" charset="0"/>
                <a:cs typeface="Times New Roman" panose="02020603050405020304" pitchFamily="18" charset="0"/>
              </a:rPr>
              <a:t>  y vitaminas AD3E.</a:t>
            </a:r>
          </a:p>
          <a:p>
            <a:pPr marL="285750" indent="-285750">
              <a:lnSpc>
                <a:spcPct val="150000"/>
              </a:lnSpc>
              <a:buFontTx/>
              <a:buChar char="-"/>
            </a:pPr>
            <a:r>
              <a:rPr lang="es-ES" dirty="0" smtClean="0">
                <a:latin typeface="Times New Roman" panose="02020603050405020304" pitchFamily="18" charset="0"/>
                <a:cs typeface="Times New Roman" panose="02020603050405020304" pitchFamily="18" charset="0"/>
              </a:rPr>
              <a:t>Hormonas</a:t>
            </a:r>
            <a:r>
              <a:rPr lang="es-ES" dirty="0">
                <a:latin typeface="Times New Roman" panose="02020603050405020304" pitchFamily="18" charset="0"/>
                <a:cs typeface="Times New Roman" panose="02020603050405020304" pitchFamily="18" charset="0"/>
              </a:rPr>
              <a:t>: implantes vaginales de progesterona (P4), prostaglandina (PGF2α), gonadotropina </a:t>
            </a:r>
            <a:r>
              <a:rPr lang="es-ES" dirty="0" err="1">
                <a:latin typeface="Times New Roman" panose="02020603050405020304" pitchFamily="18" charset="0"/>
                <a:cs typeface="Times New Roman" panose="02020603050405020304" pitchFamily="18" charset="0"/>
              </a:rPr>
              <a:t>corionica</a:t>
            </a:r>
            <a:r>
              <a:rPr lang="es-ES" dirty="0">
                <a:latin typeface="Times New Roman" panose="02020603050405020304" pitchFamily="18" charset="0"/>
                <a:cs typeface="Times New Roman" panose="02020603050405020304" pitchFamily="18" charset="0"/>
              </a:rPr>
              <a:t> equina (</a:t>
            </a:r>
            <a:r>
              <a:rPr lang="es-ES" dirty="0" err="1">
                <a:latin typeface="Times New Roman" panose="02020603050405020304" pitchFamily="18" charset="0"/>
                <a:cs typeface="Times New Roman" panose="02020603050405020304" pitchFamily="18" charset="0"/>
              </a:rPr>
              <a:t>eCG</a:t>
            </a:r>
            <a:r>
              <a:rPr lang="es-ES" dirty="0">
                <a:latin typeface="Times New Roman" panose="02020603050405020304" pitchFamily="18" charset="0"/>
                <a:cs typeface="Times New Roman" panose="02020603050405020304" pitchFamily="18" charset="0"/>
              </a:rPr>
              <a:t>), benzoato de estradiol</a:t>
            </a:r>
            <a:r>
              <a:rPr lang="es-ES" dirty="0" smtClean="0">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s-ES" dirty="0" smtClean="0">
                <a:latin typeface="Times New Roman" panose="02020603050405020304" pitchFamily="18" charset="0"/>
                <a:cs typeface="Times New Roman" panose="02020603050405020304" pitchFamily="18" charset="0"/>
              </a:rPr>
              <a:t>Relajante muscular</a:t>
            </a:r>
          </a:p>
          <a:p>
            <a:pPr marL="285750" indent="-285750">
              <a:lnSpc>
                <a:spcPct val="150000"/>
              </a:lnSpc>
              <a:buFontTx/>
              <a:buChar char="-"/>
            </a:pPr>
            <a:r>
              <a:rPr lang="es-ES" dirty="0" smtClean="0">
                <a:latin typeface="Times New Roman" panose="02020603050405020304" pitchFamily="18" charset="0"/>
                <a:cs typeface="Times New Roman" panose="02020603050405020304" pitchFamily="18" charset="0"/>
              </a:rPr>
              <a:t>Embriones crio-preservados, </a:t>
            </a:r>
            <a:r>
              <a:rPr lang="es-ES" dirty="0" err="1" smtClean="0">
                <a:latin typeface="Times New Roman" panose="02020603050405020304" pitchFamily="18" charset="0"/>
                <a:cs typeface="Times New Roman" panose="02020603050405020304" pitchFamily="18" charset="0"/>
              </a:rPr>
              <a:t>Chemis</a:t>
            </a:r>
            <a:r>
              <a:rPr lang="es-ES" dirty="0" smtClean="0">
                <a:latin typeface="Times New Roman" panose="02020603050405020304" pitchFamily="18" charset="0"/>
                <a:cs typeface="Times New Roman" panose="02020603050405020304" pitchFamily="18" charset="0"/>
              </a:rPr>
              <a:t>, </a:t>
            </a:r>
            <a:r>
              <a:rPr lang="es-ES" dirty="0" err="1" smtClean="0">
                <a:latin typeface="Times New Roman" panose="02020603050405020304" pitchFamily="18" charset="0"/>
                <a:cs typeface="Times New Roman" panose="02020603050405020304" pitchFamily="18" charset="0"/>
              </a:rPr>
              <a:t>cetéteres</a:t>
            </a:r>
            <a:r>
              <a:rPr lang="es-ES" dirty="0" smtClean="0">
                <a:latin typeface="Times New Roman" panose="02020603050405020304" pitchFamily="18" charset="0"/>
                <a:cs typeface="Times New Roman" panose="02020603050405020304" pitchFamily="18" charset="0"/>
              </a:rPr>
              <a:t> </a:t>
            </a:r>
            <a:endParaRPr lang="es-ES" dirty="0" smtClean="0">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s-ES" dirty="0" smtClean="0">
                <a:latin typeface="Times New Roman" panose="02020603050405020304" pitchFamily="18" charset="0"/>
                <a:cs typeface="Times New Roman" panose="02020603050405020304" pitchFamily="18" charset="0"/>
              </a:rPr>
              <a:t>Termómetro </a:t>
            </a:r>
            <a:r>
              <a:rPr lang="es-ES" dirty="0" smtClean="0">
                <a:latin typeface="Times New Roman" panose="02020603050405020304" pitchFamily="18" charset="0"/>
                <a:cs typeface="Times New Roman" panose="02020603050405020304" pitchFamily="18" charset="0"/>
              </a:rPr>
              <a:t>digital.</a:t>
            </a:r>
            <a:endParaRPr lang="es-ES" dirty="0" smtClean="0">
              <a:latin typeface="Times New Roman" panose="02020603050405020304" pitchFamily="18" charset="0"/>
              <a:cs typeface="Times New Roman" panose="02020603050405020304" pitchFamily="18" charset="0"/>
            </a:endParaRPr>
          </a:p>
          <a:p>
            <a:pPr>
              <a:lnSpc>
                <a:spcPct val="150000"/>
              </a:lnSpc>
            </a:pPr>
            <a:r>
              <a:rPr lang="es-ES" dirty="0" smtClean="0">
                <a:latin typeface="Times New Roman" panose="02020603050405020304" pitchFamily="18" charset="0"/>
                <a:cs typeface="Times New Roman" panose="02020603050405020304" pitchFamily="18" charset="0"/>
              </a:rPr>
              <a:t>-     Ecógrafo, Sonda </a:t>
            </a:r>
            <a:r>
              <a:rPr lang="es-ES" dirty="0" err="1">
                <a:latin typeface="Times New Roman" panose="02020603050405020304" pitchFamily="18" charset="0"/>
                <a:cs typeface="Times New Roman" panose="02020603050405020304" pitchFamily="18" charset="0"/>
              </a:rPr>
              <a:t>transrectal</a:t>
            </a:r>
            <a:r>
              <a:rPr lang="es-ES" dirty="0">
                <a:latin typeface="Times New Roman" panose="02020603050405020304" pitchFamily="18" charset="0"/>
                <a:cs typeface="Times New Roman" panose="02020603050405020304" pitchFamily="18" charset="0"/>
              </a:rPr>
              <a:t> 	</a:t>
            </a:r>
            <a:endParaRPr lang="es-ES" dirty="0" smtClean="0">
              <a:latin typeface="Times New Roman" panose="02020603050405020304" pitchFamily="18" charset="0"/>
              <a:cs typeface="Times New Roman" panose="02020603050405020304" pitchFamily="18" charset="0"/>
            </a:endParaRPr>
          </a:p>
          <a:p>
            <a:pPr marL="285750" indent="-285750">
              <a:lnSpc>
                <a:spcPct val="150000"/>
              </a:lnSpc>
              <a:buFontTx/>
              <a:buChar char="-"/>
            </a:pPr>
            <a:endParaRPr lang="es-ES" dirty="0">
              <a:latin typeface="Times New Roman" panose="02020603050405020304" pitchFamily="18" charset="0"/>
              <a:cs typeface="Times New Roman" panose="02020603050405020304" pitchFamily="18" charset="0"/>
            </a:endParaRPr>
          </a:p>
          <a:p>
            <a:pPr>
              <a:lnSpc>
                <a:spcPct val="150000"/>
              </a:lnSpc>
            </a:pPr>
            <a:endParaRPr lang="es-E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2943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p:cNvPicPr/>
          <p:nvPr/>
        </p:nvPicPr>
        <p:blipFill>
          <a:blip r:embed="rId2" cstate="print"/>
          <a:srcRect/>
          <a:stretch>
            <a:fillRect/>
          </a:stretch>
        </p:blipFill>
        <p:spPr bwMode="auto">
          <a:xfrm>
            <a:off x="0" y="68766"/>
            <a:ext cx="12192000" cy="6858000"/>
          </a:xfrm>
          <a:prstGeom prst="rect">
            <a:avLst/>
          </a:prstGeom>
          <a:noFill/>
          <a:ln w="9525">
            <a:noFill/>
            <a:miter lim="800000"/>
            <a:headEnd/>
            <a:tailEnd/>
          </a:ln>
        </p:spPr>
      </p:pic>
      <p:sp>
        <p:nvSpPr>
          <p:cNvPr id="3" name="Marcador de contenido 2"/>
          <p:cNvSpPr>
            <a:spLocks noGrp="1"/>
          </p:cNvSpPr>
          <p:nvPr>
            <p:ph idx="1"/>
          </p:nvPr>
        </p:nvSpPr>
        <p:spPr>
          <a:xfrm>
            <a:off x="1120462" y="1825625"/>
            <a:ext cx="10233338" cy="4351338"/>
          </a:xfrm>
        </p:spPr>
        <p:txBody>
          <a:bodyPr>
            <a:normAutofit lnSpcReduction="10000"/>
          </a:bodyPr>
          <a:lstStyle/>
          <a:p>
            <a:pPr marL="0" indent="0">
              <a:buNone/>
            </a:pPr>
            <a:r>
              <a:rPr lang="es-ES" b="1" dirty="0" smtClean="0">
                <a:latin typeface="Times New Roman" panose="02020603050405020304" pitchFamily="18" charset="0"/>
                <a:cs typeface="Times New Roman" panose="02020603050405020304" pitchFamily="18" charset="0"/>
              </a:rPr>
              <a:t>Métodos</a:t>
            </a:r>
          </a:p>
          <a:p>
            <a:pPr marL="0" indent="0">
              <a:buNone/>
            </a:pPr>
            <a:r>
              <a:rPr lang="es-ES" b="1" u="sng" dirty="0" smtClean="0">
                <a:latin typeface="Times New Roman" panose="02020603050405020304" pitchFamily="18" charset="0"/>
                <a:cs typeface="Times New Roman" panose="02020603050405020304" pitchFamily="18" charset="0"/>
              </a:rPr>
              <a:t>Diseño experimental</a:t>
            </a:r>
            <a:r>
              <a:rPr lang="es-ES" b="1" dirty="0" smtClean="0">
                <a:latin typeface="Times New Roman" panose="02020603050405020304" pitchFamily="18" charset="0"/>
                <a:cs typeface="Times New Roman" panose="02020603050405020304" pitchFamily="18" charset="0"/>
              </a:rPr>
              <a:t>: </a:t>
            </a:r>
            <a:r>
              <a:rPr lang="es-ES" dirty="0" smtClean="0">
                <a:latin typeface="Times New Roman" panose="02020603050405020304" pitchFamily="18" charset="0"/>
                <a:cs typeface="Times New Roman" panose="02020603050405020304" pitchFamily="18" charset="0"/>
              </a:rPr>
              <a:t>Chi-cuadrado, 2 tratamientos y </a:t>
            </a:r>
            <a:r>
              <a:rPr lang="es-ES" dirty="0" smtClean="0">
                <a:latin typeface="Times New Roman" panose="02020603050405020304" pitchFamily="18" charset="0"/>
                <a:cs typeface="Times New Roman" panose="02020603050405020304" pitchFamily="18" charset="0"/>
              </a:rPr>
              <a:t>7 receptoras c/u.</a:t>
            </a:r>
            <a:endParaRPr lang="es-ES" dirty="0" smtClean="0">
              <a:latin typeface="Times New Roman" panose="02020603050405020304" pitchFamily="18" charset="0"/>
              <a:cs typeface="Times New Roman" panose="02020603050405020304" pitchFamily="18" charset="0"/>
            </a:endParaRPr>
          </a:p>
          <a:p>
            <a:pPr marL="0" indent="0">
              <a:buNone/>
            </a:pPr>
            <a:r>
              <a:rPr lang="es-ES" b="1" u="sng" dirty="0" smtClean="0">
                <a:latin typeface="Times New Roman" panose="02020603050405020304" pitchFamily="18" charset="0"/>
                <a:cs typeface="Times New Roman" panose="02020603050405020304" pitchFamily="18" charset="0"/>
              </a:rPr>
              <a:t>Factores a probar</a:t>
            </a:r>
          </a:p>
          <a:p>
            <a:pPr marL="0" indent="0">
              <a:buNone/>
            </a:pPr>
            <a:r>
              <a:rPr lang="es-ES" b="1" dirty="0">
                <a:latin typeface="Times New Roman" panose="02020603050405020304" pitchFamily="18" charset="0"/>
                <a:cs typeface="Times New Roman" panose="02020603050405020304" pitchFamily="18" charset="0"/>
              </a:rPr>
              <a:t>T1: </a:t>
            </a:r>
            <a:r>
              <a:rPr lang="es-ES" dirty="0">
                <a:latin typeface="Times New Roman" panose="02020603050405020304" pitchFamily="18" charset="0"/>
                <a:cs typeface="Times New Roman" panose="02020603050405020304" pitchFamily="18" charset="0"/>
              </a:rPr>
              <a:t>Protocolo-1 (</a:t>
            </a:r>
            <a:r>
              <a:rPr lang="es-ES" dirty="0" smtClean="0">
                <a:latin typeface="Times New Roman" panose="02020603050405020304" pitchFamily="18" charset="0"/>
                <a:cs typeface="Times New Roman" panose="02020603050405020304" pitchFamily="18" charset="0"/>
              </a:rPr>
              <a:t>P4)  </a:t>
            </a:r>
            <a:r>
              <a:rPr lang="es-ES" b="1" dirty="0" smtClean="0">
                <a:latin typeface="Times New Roman" panose="02020603050405020304" pitchFamily="18" charset="0"/>
                <a:cs typeface="Times New Roman" panose="02020603050405020304" pitchFamily="18" charset="0"/>
              </a:rPr>
              <a:t>T2</a:t>
            </a:r>
            <a:r>
              <a:rPr lang="es-ES" b="1" dirty="0">
                <a:latin typeface="Times New Roman" panose="02020603050405020304" pitchFamily="18" charset="0"/>
                <a:cs typeface="Times New Roman" panose="02020603050405020304" pitchFamily="18" charset="0"/>
              </a:rPr>
              <a:t>: </a:t>
            </a:r>
            <a:r>
              <a:rPr lang="es-ES" dirty="0">
                <a:latin typeface="Times New Roman" panose="02020603050405020304" pitchFamily="18" charset="0"/>
                <a:cs typeface="Times New Roman" panose="02020603050405020304" pitchFamily="18" charset="0"/>
              </a:rPr>
              <a:t>Protocolo-2 (PGF</a:t>
            </a:r>
            <a:r>
              <a:rPr lang="es-ES" baseline="-25000" dirty="0">
                <a:latin typeface="Times New Roman" panose="02020603050405020304" pitchFamily="18" charset="0"/>
                <a:cs typeface="Times New Roman" panose="02020603050405020304" pitchFamily="18" charset="0"/>
              </a:rPr>
              <a:t>2α</a:t>
            </a:r>
            <a:r>
              <a:rPr lang="es-ES" dirty="0" smtClean="0">
                <a:latin typeface="Times New Roman" panose="02020603050405020304" pitchFamily="18" charset="0"/>
                <a:cs typeface="Times New Roman" panose="02020603050405020304" pitchFamily="18" charset="0"/>
              </a:rPr>
              <a:t>).</a:t>
            </a:r>
          </a:p>
          <a:p>
            <a:pPr marL="0" indent="0" algn="just">
              <a:buNone/>
            </a:pPr>
            <a:r>
              <a:rPr lang="es-ES" sz="2200" b="1" u="sng" dirty="0" smtClean="0">
                <a:latin typeface="Times New Roman" panose="02020603050405020304" pitchFamily="18" charset="0"/>
                <a:cs typeface="Times New Roman" panose="02020603050405020304" pitchFamily="18" charset="0"/>
              </a:rPr>
              <a:t>Tratamientos a comparar </a:t>
            </a:r>
            <a:endParaRPr lang="es-EC" sz="2200" b="1" u="sng" dirty="0" smtClean="0">
              <a:latin typeface="Times New Roman" panose="02020603050405020304" pitchFamily="18" charset="0"/>
              <a:cs typeface="Times New Roman" panose="02020603050405020304" pitchFamily="18" charset="0"/>
            </a:endParaRPr>
          </a:p>
          <a:p>
            <a:pPr marL="0" indent="0" algn="just">
              <a:buNone/>
            </a:pPr>
            <a:r>
              <a:rPr lang="es-EC" sz="2200" dirty="0" smtClean="0">
                <a:latin typeface="Times New Roman" panose="02020603050405020304" pitchFamily="18" charset="0"/>
                <a:cs typeface="Times New Roman" panose="02020603050405020304" pitchFamily="18" charset="0"/>
              </a:rPr>
              <a:t>	Los tratamientos a comparar son:</a:t>
            </a:r>
          </a:p>
          <a:p>
            <a:pPr lvl="2" algn="just"/>
            <a:r>
              <a:rPr lang="es-ES" sz="2200" b="1" dirty="0" smtClean="0">
                <a:latin typeface="Times New Roman" panose="02020603050405020304" pitchFamily="18" charset="0"/>
                <a:cs typeface="Times New Roman" panose="02020603050405020304" pitchFamily="18" charset="0"/>
              </a:rPr>
              <a:t>T1 = </a:t>
            </a:r>
            <a:r>
              <a:rPr lang="es-ES" sz="2200" dirty="0" smtClean="0">
                <a:latin typeface="Times New Roman" panose="02020603050405020304" pitchFamily="18" charset="0"/>
                <a:cs typeface="Times New Roman" panose="02020603050405020304" pitchFamily="18" charset="0"/>
              </a:rPr>
              <a:t>Sincronización de celo con progesterona (P4) para transferencia embrionaria</a:t>
            </a:r>
            <a:endParaRPr lang="es-EC" sz="2200" dirty="0" smtClean="0">
              <a:latin typeface="Times New Roman" panose="02020603050405020304" pitchFamily="18" charset="0"/>
              <a:cs typeface="Times New Roman" panose="02020603050405020304" pitchFamily="18" charset="0"/>
            </a:endParaRPr>
          </a:p>
          <a:p>
            <a:pPr lvl="2" algn="just"/>
            <a:r>
              <a:rPr lang="es-ES" sz="2200" b="1" dirty="0" smtClean="0">
                <a:latin typeface="Times New Roman" panose="02020603050405020304" pitchFamily="18" charset="0"/>
                <a:cs typeface="Times New Roman" panose="02020603050405020304" pitchFamily="18" charset="0"/>
              </a:rPr>
              <a:t>T2=</a:t>
            </a:r>
            <a:r>
              <a:rPr lang="es-ES" sz="2200" dirty="0" smtClean="0">
                <a:latin typeface="Times New Roman" panose="02020603050405020304" pitchFamily="18" charset="0"/>
                <a:cs typeface="Times New Roman" panose="02020603050405020304" pitchFamily="18" charset="0"/>
              </a:rPr>
              <a:t> Sincronización de celo con prostaglandina (</a:t>
            </a:r>
            <a:r>
              <a:rPr lang="es-ES" sz="2400" dirty="0" smtClean="0">
                <a:latin typeface="Times New Roman" panose="02020603050405020304" pitchFamily="18" charset="0"/>
                <a:cs typeface="Times New Roman" panose="02020603050405020304" pitchFamily="18" charset="0"/>
              </a:rPr>
              <a:t>PGF</a:t>
            </a:r>
            <a:r>
              <a:rPr lang="es-ES" sz="2400" baseline="-25000" dirty="0" smtClean="0">
                <a:latin typeface="Times New Roman" panose="02020603050405020304" pitchFamily="18" charset="0"/>
                <a:cs typeface="Times New Roman" panose="02020603050405020304" pitchFamily="18" charset="0"/>
              </a:rPr>
              <a:t>2α</a:t>
            </a:r>
            <a:r>
              <a:rPr lang="es-ES" sz="2200" dirty="0" smtClean="0">
                <a:latin typeface="Times New Roman" panose="02020603050405020304" pitchFamily="18" charset="0"/>
                <a:cs typeface="Times New Roman" panose="02020603050405020304" pitchFamily="18" charset="0"/>
              </a:rPr>
              <a:t>) para transferencia embrionaria</a:t>
            </a:r>
            <a:endParaRPr lang="es-EC" sz="2200" dirty="0" smtClean="0">
              <a:latin typeface="Times New Roman" panose="02020603050405020304" pitchFamily="18" charset="0"/>
              <a:cs typeface="Times New Roman" panose="02020603050405020304" pitchFamily="18" charset="0"/>
            </a:endParaRPr>
          </a:p>
          <a:p>
            <a:pPr marL="0" indent="0">
              <a:buNone/>
            </a:pPr>
            <a:endParaRPr lang="es-ES" dirty="0"/>
          </a:p>
          <a:p>
            <a:pPr marL="0" indent="0">
              <a:buNone/>
            </a:pPr>
            <a:endParaRPr lang="es-ES" b="1" u="sng" dirty="0" smtClean="0">
              <a:latin typeface="Times New Roman" panose="02020603050405020304" pitchFamily="18" charset="0"/>
              <a:cs typeface="Times New Roman" panose="02020603050405020304" pitchFamily="18" charset="0"/>
            </a:endParaRPr>
          </a:p>
          <a:p>
            <a:pPr marL="0" indent="0">
              <a:buNone/>
            </a:pPr>
            <a:endParaRPr lang="es-ES" b="1" u="sng" dirty="0" smtClean="0">
              <a:latin typeface="Times New Roman" panose="02020603050405020304" pitchFamily="18" charset="0"/>
              <a:cs typeface="Times New Roman" panose="02020603050405020304" pitchFamily="18" charset="0"/>
            </a:endParaRPr>
          </a:p>
          <a:p>
            <a:pPr marL="0" indent="0">
              <a:buNone/>
            </a:pPr>
            <a:endParaRPr lang="es-ES" u="sng" dirty="0"/>
          </a:p>
        </p:txBody>
      </p:sp>
      <p:sp>
        <p:nvSpPr>
          <p:cNvPr id="5" name="Título 1"/>
          <p:cNvSpPr txBox="1">
            <a:spLocks/>
          </p:cNvSpPr>
          <p:nvPr/>
        </p:nvSpPr>
        <p:spPr>
          <a:xfrm>
            <a:off x="1648496" y="365125"/>
            <a:ext cx="97053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smtClean="0">
                <a:latin typeface="Times New Roman" panose="02020603050405020304" pitchFamily="18" charset="0"/>
                <a:cs typeface="Times New Roman" panose="02020603050405020304" pitchFamily="18" charset="0"/>
              </a:rPr>
              <a:t>MATERIALES Y </a:t>
            </a:r>
            <a:r>
              <a:rPr lang="es-ES" dirty="0" smtClean="0">
                <a:latin typeface="Times New Roman" panose="02020603050405020304" pitchFamily="18" charset="0"/>
                <a:cs typeface="Times New Roman" panose="02020603050405020304" pitchFamily="18" charset="0"/>
              </a:rPr>
              <a:t>MÉTODOS</a:t>
            </a:r>
            <a:endParaRPr lang="es-ES" dirty="0"/>
          </a:p>
        </p:txBody>
      </p:sp>
    </p:spTree>
    <p:extLst>
      <p:ext uri="{BB962C8B-B14F-4D97-AF65-F5344CB8AC3E}">
        <p14:creationId xmlns:p14="http://schemas.microsoft.com/office/powerpoint/2010/main" val="544987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1701</Words>
  <Application>Microsoft Office PowerPoint</Application>
  <PresentationFormat>Panorámica</PresentationFormat>
  <Paragraphs>183</Paragraphs>
  <Slides>25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Arial</vt:lpstr>
      <vt:lpstr>Calibri</vt:lpstr>
      <vt:lpstr>Calibri Light</vt:lpstr>
      <vt:lpstr>Times New Roman</vt:lpstr>
      <vt:lpstr>Wingdings</vt:lpstr>
      <vt:lpstr>Tema de Office</vt:lpstr>
      <vt:lpstr>Presentación de PowerPoint</vt:lpstr>
      <vt:lpstr>Presentación de PowerPoint</vt:lpstr>
      <vt:lpstr>INTRODUCCION</vt:lpstr>
      <vt:lpstr>Presentación de PowerPoint</vt:lpstr>
      <vt:lpstr>ANTECEDENTES</vt:lpstr>
      <vt:lpstr>OBJETIVOS</vt:lpstr>
      <vt:lpstr>MATERIALES Y MÉTODOS</vt:lpstr>
      <vt:lpstr>MATERIALES Y MÉTODOS</vt:lpstr>
      <vt:lpstr>Presentación de PowerPoint</vt:lpstr>
      <vt:lpstr>Presentación de PowerPoint</vt:lpstr>
      <vt:lpstr>Presentación de PowerPoint</vt:lpstr>
      <vt:lpstr>Presentación de PowerPoint</vt:lpstr>
      <vt:lpstr>Presentación de PowerPoint</vt:lpstr>
      <vt:lpstr>Presentación de PowerPoint</vt:lpstr>
      <vt:lpstr>RESULTADOS</vt:lpstr>
      <vt:lpstr>RESULTADOS</vt:lpstr>
      <vt:lpstr>Presentación de PowerPoint</vt:lpstr>
      <vt:lpstr>DISCUSIÓN </vt:lpstr>
      <vt:lpstr>Presentación de PowerPoint</vt:lpstr>
      <vt:lpstr>Presentación de PowerPoint</vt:lpstr>
      <vt:lpstr>CONCLUSIONES</vt:lpstr>
      <vt:lpstr>Presentación de PowerPoint</vt:lpstr>
      <vt:lpstr>RECOMENDACIONES</vt:lpstr>
      <vt:lpstr>Bibliografia</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Jessika Rodriguez</dc:creator>
  <cp:lastModifiedBy>Jessika Rodriguez</cp:lastModifiedBy>
  <cp:revision>28</cp:revision>
  <dcterms:created xsi:type="dcterms:W3CDTF">2019-01-15T06:36:30Z</dcterms:created>
  <dcterms:modified xsi:type="dcterms:W3CDTF">2019-01-24T15:17:56Z</dcterms:modified>
</cp:coreProperties>
</file>