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58"/>
  </p:notesMasterIdLst>
  <p:sldIdLst>
    <p:sldId id="256" r:id="rId2"/>
    <p:sldId id="258" r:id="rId3"/>
    <p:sldId id="259" r:id="rId4"/>
    <p:sldId id="268" r:id="rId5"/>
    <p:sldId id="270" r:id="rId6"/>
    <p:sldId id="274" r:id="rId7"/>
    <p:sldId id="275" r:id="rId8"/>
    <p:sldId id="276" r:id="rId9"/>
    <p:sldId id="277" r:id="rId10"/>
    <p:sldId id="278" r:id="rId11"/>
    <p:sldId id="279" r:id="rId12"/>
    <p:sldId id="280" r:id="rId13"/>
    <p:sldId id="281" r:id="rId14"/>
    <p:sldId id="323" r:id="rId15"/>
    <p:sldId id="284" r:id="rId16"/>
    <p:sldId id="283" r:id="rId17"/>
    <p:sldId id="285" r:id="rId18"/>
    <p:sldId id="326" r:id="rId19"/>
    <p:sldId id="288" r:id="rId20"/>
    <p:sldId id="324" r:id="rId21"/>
    <p:sldId id="290" r:id="rId22"/>
    <p:sldId id="291" r:id="rId23"/>
    <p:sldId id="292" r:id="rId24"/>
    <p:sldId id="293" r:id="rId25"/>
    <p:sldId id="294" r:id="rId26"/>
    <p:sldId id="325" r:id="rId27"/>
    <p:sldId id="327" r:id="rId28"/>
    <p:sldId id="328" r:id="rId29"/>
    <p:sldId id="329" r:id="rId30"/>
    <p:sldId id="330" r:id="rId31"/>
    <p:sldId id="331" r:id="rId32"/>
    <p:sldId id="335" r:id="rId33"/>
    <p:sldId id="336" r:id="rId34"/>
    <p:sldId id="337" r:id="rId35"/>
    <p:sldId id="338" r:id="rId36"/>
    <p:sldId id="332" r:id="rId37"/>
    <p:sldId id="295" r:id="rId38"/>
    <p:sldId id="286" r:id="rId39"/>
    <p:sldId id="304" r:id="rId40"/>
    <p:sldId id="306" r:id="rId41"/>
    <p:sldId id="321" r:id="rId42"/>
    <p:sldId id="322" r:id="rId43"/>
    <p:sldId id="307" r:id="rId44"/>
    <p:sldId id="308" r:id="rId45"/>
    <p:sldId id="309" r:id="rId46"/>
    <p:sldId id="310" r:id="rId47"/>
    <p:sldId id="311" r:id="rId48"/>
    <p:sldId id="312" r:id="rId49"/>
    <p:sldId id="313" r:id="rId50"/>
    <p:sldId id="314" r:id="rId51"/>
    <p:sldId id="315" r:id="rId52"/>
    <p:sldId id="318" r:id="rId53"/>
    <p:sldId id="316" r:id="rId54"/>
    <p:sldId id="317" r:id="rId55"/>
    <p:sldId id="319" r:id="rId56"/>
    <p:sldId id="320"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5332" autoAdjust="0"/>
  </p:normalViewPr>
  <p:slideViewPr>
    <p:cSldViewPr>
      <p:cViewPr>
        <p:scale>
          <a:sx n="82" d="100"/>
          <a:sy n="82" d="100"/>
        </p:scale>
        <p:origin x="912" y="101"/>
      </p:cViewPr>
      <p:guideLst>
        <p:guide orient="horz" pos="2160"/>
        <p:guide pos="2880"/>
      </p:guideLst>
    </p:cSldViewPr>
  </p:slideViewPr>
  <p:outlineViewPr>
    <p:cViewPr>
      <p:scale>
        <a:sx n="33" d="100"/>
        <a:sy n="33" d="100"/>
      </p:scale>
      <p:origin x="0" y="17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gue\OneDrive\Documentos\TESIS\Anexos\DI&#225;metro%20de%20tuber&#237;a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gue\OneDrive\Documentos\TESIS1\Anexos\Costos%20(Autosaved)%20(Autosav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Consumo máximo simultáneo para planta de Acería Andec S.A.</a:t>
            </a:r>
          </a:p>
        </c:rich>
      </c:tx>
      <c:layout>
        <c:manualLayout>
          <c:xMode val="edge"/>
          <c:yMode val="edge"/>
          <c:x val="0.11150979366490145"/>
          <c:y val="2.241032780839346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ABF-4297-9263-E2209BB42BA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ABF-4297-9263-E2209BB42BA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BF-4297-9263-E2209BB42BA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Tanque!$A$71:$A$73</c:f>
              <c:strCache>
                <c:ptCount val="3"/>
                <c:pt idx="0">
                  <c:v>Máquina de colada continua</c:v>
                </c:pt>
                <c:pt idx="1">
                  <c:v>Horno Eléctrico</c:v>
                </c:pt>
                <c:pt idx="2">
                  <c:v>Planta de humos</c:v>
                </c:pt>
              </c:strCache>
            </c:strRef>
          </c:cat>
          <c:val>
            <c:numRef>
              <c:f>Tanque!$B$71:$B$73</c:f>
              <c:numCache>
                <c:formatCode>General</c:formatCode>
                <c:ptCount val="3"/>
                <c:pt idx="0">
                  <c:v>1113.43</c:v>
                </c:pt>
                <c:pt idx="1">
                  <c:v>574.54</c:v>
                </c:pt>
                <c:pt idx="2">
                  <c:v>941.61999999999989</c:v>
                </c:pt>
              </c:numCache>
            </c:numRef>
          </c:val>
          <c:extLst>
            <c:ext xmlns:c16="http://schemas.microsoft.com/office/drawing/2014/chart" uri="{C3380CC4-5D6E-409C-BE32-E72D297353CC}">
              <c16:uniqueId val="{00000006-BABF-4297-9263-E2209BB42B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Tiempo de recuperación de inversión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F9E5-4926-9329-897A6269B8B6}"/>
              </c:ext>
            </c:extLst>
          </c:dPt>
          <c:dPt>
            <c:idx val="1"/>
            <c:invertIfNegative val="0"/>
            <c:bubble3D val="0"/>
            <c:spPr>
              <a:solidFill>
                <a:srgbClr val="FF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3-F9E5-4926-9329-897A6269B8B6}"/>
              </c:ext>
            </c:extLst>
          </c:dPt>
          <c:dPt>
            <c:idx val="2"/>
            <c:invertIfNegative val="0"/>
            <c:bubble3D val="0"/>
            <c:spPr>
              <a:solidFill>
                <a:srgbClr val="FF0000"/>
              </a:solidFill>
              <a:ln>
                <a:noFill/>
              </a:ln>
              <a:effectLst/>
            </c:spPr>
            <c:extLst>
              <c:ext xmlns:c16="http://schemas.microsoft.com/office/drawing/2014/chart" uri="{C3380CC4-5D6E-409C-BE32-E72D297353CC}">
                <c16:uniqueId val="{00000005-F9E5-4926-9329-897A6269B8B6}"/>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F9E5-4926-9329-897A6269B8B6}"/>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F9E5-4926-9329-897A6269B8B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Sheet1!$A$36:$A$40</c:f>
              <c:numCache>
                <c:formatCode>General</c:formatCode>
                <c:ptCount val="5"/>
                <c:pt idx="0">
                  <c:v>0</c:v>
                </c:pt>
                <c:pt idx="1">
                  <c:v>1</c:v>
                </c:pt>
                <c:pt idx="2">
                  <c:v>2</c:v>
                </c:pt>
                <c:pt idx="3">
                  <c:v>3</c:v>
                </c:pt>
                <c:pt idx="4">
                  <c:v>4</c:v>
                </c:pt>
              </c:numCache>
            </c:numRef>
          </c:cat>
          <c:val>
            <c:numRef>
              <c:f>Sheet1!$C$36:$C$40</c:f>
              <c:numCache>
                <c:formatCode>0.00</c:formatCode>
                <c:ptCount val="5"/>
                <c:pt idx="0">
                  <c:v>-221491.79800000007</c:v>
                </c:pt>
                <c:pt idx="1">
                  <c:v>-144836.59304406395</c:v>
                </c:pt>
                <c:pt idx="2">
                  <c:v>-68181.388088127831</c:v>
                </c:pt>
                <c:pt idx="3">
                  <c:v>8473.8168678082875</c:v>
                </c:pt>
                <c:pt idx="4">
                  <c:v>85129.021823744406</c:v>
                </c:pt>
              </c:numCache>
            </c:numRef>
          </c:val>
          <c:extLst>
            <c:ext xmlns:c16="http://schemas.microsoft.com/office/drawing/2014/chart" uri="{C3380CC4-5D6E-409C-BE32-E72D297353CC}">
              <c16:uniqueId val="{0000000A-F9E5-4926-9329-897A6269B8B6}"/>
            </c:ext>
          </c:extLst>
        </c:ser>
        <c:dLbls>
          <c:dLblPos val="outEnd"/>
          <c:showLegendKey val="0"/>
          <c:showVal val="1"/>
          <c:showCatName val="0"/>
          <c:showSerName val="0"/>
          <c:showPercent val="0"/>
          <c:showBubbleSize val="0"/>
        </c:dLbls>
        <c:gapWidth val="79"/>
        <c:overlap val="-100"/>
        <c:axId val="1011414208"/>
        <c:axId val="1011420864"/>
      </c:barChart>
      <c:catAx>
        <c:axId val="1011414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Tiempo</a:t>
                </a:r>
                <a:r>
                  <a:rPr lang="es-EC" baseline="0" dirty="0"/>
                  <a:t> (años)</a:t>
                </a:r>
                <a:endParaRPr lang="es-EC"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11420864"/>
        <c:crosses val="autoZero"/>
        <c:auto val="1"/>
        <c:lblAlgn val="ctr"/>
        <c:lblOffset val="100"/>
        <c:noMultiLvlLbl val="0"/>
      </c:catAx>
      <c:valAx>
        <c:axId val="1011420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Flujo anual acumulado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1141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478EF-D729-48EB-BA1B-00AAEECA94A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9B3C593-1845-4320-B18F-16ED8B3A361D}">
      <dgm:prSet phldrT="[Text]"/>
      <dgm:spPr/>
      <dgm:t>
        <a:bodyPr/>
        <a:lstStyle/>
        <a:p>
          <a:r>
            <a:rPr lang="en-US" dirty="0"/>
            <a:t>A. Compresor</a:t>
          </a:r>
        </a:p>
      </dgm:t>
    </dgm:pt>
    <dgm:pt modelId="{F6039525-0065-492C-BD7B-202C9B8FD365}" type="parTrans" cxnId="{0179E865-3527-4026-8745-4BDF596E3E94}">
      <dgm:prSet/>
      <dgm:spPr/>
      <dgm:t>
        <a:bodyPr/>
        <a:lstStyle/>
        <a:p>
          <a:endParaRPr lang="en-US"/>
        </a:p>
      </dgm:t>
    </dgm:pt>
    <dgm:pt modelId="{BD0B1854-522B-48E8-ADAA-2D21D3F958C2}" type="sibTrans" cxnId="{0179E865-3527-4026-8745-4BDF596E3E94}">
      <dgm:prSet/>
      <dgm:spPr/>
      <dgm:t>
        <a:bodyPr/>
        <a:lstStyle/>
        <a:p>
          <a:endParaRPr lang="en-US"/>
        </a:p>
      </dgm:t>
    </dgm:pt>
    <dgm:pt modelId="{761F0E83-C866-40E2-82A6-DAABBBA20A6B}">
      <dgm:prSet phldrT="[Text]" custT="1"/>
      <dgm:spPr/>
      <dgm:t>
        <a:bodyPr/>
        <a:lstStyle/>
        <a:p>
          <a:r>
            <a:rPr lang="es-EC" sz="1100" i="1" dirty="0"/>
            <a:t>Temp. de aire de salida:</a:t>
          </a:r>
          <a:r>
            <a:rPr lang="es-EC" sz="1100" dirty="0"/>
            <a:t> 90 °C</a:t>
          </a:r>
          <a:endParaRPr lang="en-US" sz="1100" dirty="0"/>
        </a:p>
      </dgm:t>
    </dgm:pt>
    <dgm:pt modelId="{47A71A70-B4BC-4667-B660-6E13DF021DE1}" type="parTrans" cxnId="{FF2FA3B5-B11C-4C1B-B51F-6B004FF9B57D}">
      <dgm:prSet/>
      <dgm:spPr/>
      <dgm:t>
        <a:bodyPr/>
        <a:lstStyle/>
        <a:p>
          <a:endParaRPr lang="en-US"/>
        </a:p>
      </dgm:t>
    </dgm:pt>
    <dgm:pt modelId="{3D8D75B5-C96C-4ADA-A203-0CB0E1A276D5}" type="sibTrans" cxnId="{FF2FA3B5-B11C-4C1B-B51F-6B004FF9B57D}">
      <dgm:prSet/>
      <dgm:spPr/>
      <dgm:t>
        <a:bodyPr/>
        <a:lstStyle/>
        <a:p>
          <a:endParaRPr lang="en-US"/>
        </a:p>
      </dgm:t>
    </dgm:pt>
    <dgm:pt modelId="{D2BDA885-D321-451F-AAD9-593082C0E6CD}">
      <dgm:prSet phldrT="[Text]"/>
      <dgm:spPr/>
      <dgm:t>
        <a:bodyPr/>
        <a:lstStyle/>
        <a:p>
          <a:r>
            <a:rPr lang="en-US" dirty="0"/>
            <a:t>B.Refrigerador</a:t>
          </a:r>
        </a:p>
      </dgm:t>
    </dgm:pt>
    <dgm:pt modelId="{AC714521-AF59-4DC9-852F-165088572E7C}" type="parTrans" cxnId="{B9FCB15B-6A2F-404C-AE47-C8708D61C42D}">
      <dgm:prSet/>
      <dgm:spPr/>
      <dgm:t>
        <a:bodyPr/>
        <a:lstStyle/>
        <a:p>
          <a:endParaRPr lang="en-US"/>
        </a:p>
      </dgm:t>
    </dgm:pt>
    <dgm:pt modelId="{40B23A84-B5CD-468D-A950-97EDF4FDBE4F}" type="sibTrans" cxnId="{B9FCB15B-6A2F-404C-AE47-C8708D61C42D}">
      <dgm:prSet/>
      <dgm:spPr/>
      <dgm:t>
        <a:bodyPr/>
        <a:lstStyle/>
        <a:p>
          <a:endParaRPr lang="en-US"/>
        </a:p>
      </dgm:t>
    </dgm:pt>
    <dgm:pt modelId="{FD861D40-E3A4-40AF-8602-6210C7399247}">
      <dgm:prSet phldrT="[Text]" custT="1"/>
      <dgm:spPr/>
      <dgm:t>
        <a:bodyPr/>
        <a:lstStyle/>
        <a:p>
          <a:r>
            <a:rPr lang="es-EC" sz="1100" i="1" dirty="0"/>
            <a:t>Temperatura de salida de aire:</a:t>
          </a:r>
          <a:r>
            <a:rPr lang="es-EC" sz="1100" dirty="0"/>
            <a:t> 30°C</a:t>
          </a:r>
          <a:endParaRPr lang="en-US" sz="1100" dirty="0"/>
        </a:p>
      </dgm:t>
    </dgm:pt>
    <dgm:pt modelId="{DEBF276C-98F9-4FCF-B13F-029A8E93F404}" type="parTrans" cxnId="{E96084D9-0189-4D4D-BE58-2F5BD100CBAE}">
      <dgm:prSet/>
      <dgm:spPr/>
      <dgm:t>
        <a:bodyPr/>
        <a:lstStyle/>
        <a:p>
          <a:endParaRPr lang="en-US"/>
        </a:p>
      </dgm:t>
    </dgm:pt>
    <dgm:pt modelId="{79683D39-C3B4-4D77-AF95-A47236A770E3}" type="sibTrans" cxnId="{E96084D9-0189-4D4D-BE58-2F5BD100CBAE}">
      <dgm:prSet/>
      <dgm:spPr/>
      <dgm:t>
        <a:bodyPr/>
        <a:lstStyle/>
        <a:p>
          <a:endParaRPr lang="en-US"/>
        </a:p>
      </dgm:t>
    </dgm:pt>
    <dgm:pt modelId="{47E83CFB-19E2-4660-BA0D-E67C55C06D79}">
      <dgm:prSet phldrT="[Text]"/>
      <dgm:spPr/>
      <dgm:t>
        <a:bodyPr/>
        <a:lstStyle/>
        <a:p>
          <a:r>
            <a:rPr lang="en-US" dirty="0"/>
            <a:t>C. Separador</a:t>
          </a:r>
        </a:p>
      </dgm:t>
    </dgm:pt>
    <dgm:pt modelId="{A37616BA-A10A-4F88-9BD5-A2E888C97E6B}" type="parTrans" cxnId="{9903D2F8-B1A0-484A-8569-2C6A0CB0780B}">
      <dgm:prSet/>
      <dgm:spPr/>
      <dgm:t>
        <a:bodyPr/>
        <a:lstStyle/>
        <a:p>
          <a:endParaRPr lang="en-US"/>
        </a:p>
      </dgm:t>
    </dgm:pt>
    <dgm:pt modelId="{EBFB28DB-05D4-4B76-8A37-513DF6FB8B1B}" type="sibTrans" cxnId="{9903D2F8-B1A0-484A-8569-2C6A0CB0780B}">
      <dgm:prSet/>
      <dgm:spPr/>
      <dgm:t>
        <a:bodyPr/>
        <a:lstStyle/>
        <a:p>
          <a:endParaRPr lang="en-US"/>
        </a:p>
      </dgm:t>
    </dgm:pt>
    <dgm:pt modelId="{7A43ADCE-2CF9-41DE-BD25-5ACB8AF00EB0}">
      <dgm:prSet phldrT="[Text]" custT="1"/>
      <dgm:spPr/>
      <dgm:t>
        <a:bodyPr/>
        <a:lstStyle/>
        <a:p>
          <a:r>
            <a:rPr lang="es-EC" sz="1100" i="1" dirty="0"/>
            <a:t>Eficacia</a:t>
          </a:r>
          <a:r>
            <a:rPr lang="es-EC" sz="1100" dirty="0"/>
            <a:t> 100%</a:t>
          </a:r>
          <a:endParaRPr lang="en-US" sz="1100" dirty="0"/>
        </a:p>
      </dgm:t>
    </dgm:pt>
    <dgm:pt modelId="{D5CC421F-7F4B-4602-AB71-A7E15C6E380B}" type="parTrans" cxnId="{8E3C9FFE-4600-4027-AA4A-F8645BB50D0B}">
      <dgm:prSet/>
      <dgm:spPr/>
      <dgm:t>
        <a:bodyPr/>
        <a:lstStyle/>
        <a:p>
          <a:endParaRPr lang="en-US"/>
        </a:p>
      </dgm:t>
    </dgm:pt>
    <dgm:pt modelId="{E4AD5D14-5B64-4E7A-974C-BE5391EF7243}" type="sibTrans" cxnId="{8E3C9FFE-4600-4027-AA4A-F8645BB50D0B}">
      <dgm:prSet/>
      <dgm:spPr/>
      <dgm:t>
        <a:bodyPr/>
        <a:lstStyle/>
        <a:p>
          <a:endParaRPr lang="en-US"/>
        </a:p>
      </dgm:t>
    </dgm:pt>
    <dgm:pt modelId="{2FA3C5FF-2668-490F-BD38-542995BD3FFE}">
      <dgm:prSet phldrT="[Text]"/>
      <dgm:spPr/>
      <dgm:t>
        <a:bodyPr/>
        <a:lstStyle/>
        <a:p>
          <a:r>
            <a:rPr lang="en-US" dirty="0"/>
            <a:t>D. secador</a:t>
          </a:r>
        </a:p>
      </dgm:t>
    </dgm:pt>
    <dgm:pt modelId="{F06025F7-D465-49F3-B55B-9CC5BB7BBF4C}" type="parTrans" cxnId="{3F599844-197F-4993-A08F-31B481B6EFD6}">
      <dgm:prSet/>
      <dgm:spPr/>
      <dgm:t>
        <a:bodyPr/>
        <a:lstStyle/>
        <a:p>
          <a:endParaRPr lang="en-US"/>
        </a:p>
      </dgm:t>
    </dgm:pt>
    <dgm:pt modelId="{A7FF3675-E5B9-43A3-9A5E-4C23D9EEF0A3}" type="sibTrans" cxnId="{3F599844-197F-4993-A08F-31B481B6EFD6}">
      <dgm:prSet/>
      <dgm:spPr/>
      <dgm:t>
        <a:bodyPr/>
        <a:lstStyle/>
        <a:p>
          <a:endParaRPr lang="en-US"/>
        </a:p>
      </dgm:t>
    </dgm:pt>
    <dgm:pt modelId="{97E43693-29F6-4A3C-A9D4-BA18156736F2}">
      <dgm:prSet phldrT="[Text]"/>
      <dgm:spPr/>
      <dgm:t>
        <a:bodyPr/>
        <a:lstStyle/>
        <a:p>
          <a:r>
            <a:rPr lang="en-US" dirty="0"/>
            <a:t>E.Tanque</a:t>
          </a:r>
        </a:p>
      </dgm:t>
    </dgm:pt>
    <dgm:pt modelId="{70052D6E-A19F-4D4D-9F9B-E492C527C7C2}" type="parTrans" cxnId="{C2FCCD4B-BC08-41CE-957B-DEA3FE213F08}">
      <dgm:prSet/>
      <dgm:spPr/>
      <dgm:t>
        <a:bodyPr/>
        <a:lstStyle/>
        <a:p>
          <a:endParaRPr lang="en-US"/>
        </a:p>
      </dgm:t>
    </dgm:pt>
    <dgm:pt modelId="{2ED99048-DFCA-4443-8D22-7BDCFDFF4169}" type="sibTrans" cxnId="{C2FCCD4B-BC08-41CE-957B-DEA3FE213F08}">
      <dgm:prSet/>
      <dgm:spPr/>
      <dgm:t>
        <a:bodyPr/>
        <a:lstStyle/>
        <a:p>
          <a:endParaRPr lang="en-US"/>
        </a:p>
      </dgm:t>
    </dgm:pt>
    <dgm:pt modelId="{71CB31A2-CF08-408C-99D5-01F07EF9BDA1}">
      <dgm:prSet phldrT="[Text]" custT="1"/>
      <dgm:spPr/>
      <dgm:t>
        <a:bodyPr/>
        <a:lstStyle/>
        <a:p>
          <a:r>
            <a:rPr lang="es-EC" sz="1100" i="1" dirty="0"/>
            <a:t>Régimen de servicio en carga:</a:t>
          </a:r>
          <a:r>
            <a:rPr lang="es-EC" sz="1100" dirty="0"/>
            <a:t> 85 %</a:t>
          </a:r>
          <a:endParaRPr lang="en-US" sz="1100" dirty="0"/>
        </a:p>
      </dgm:t>
    </dgm:pt>
    <dgm:pt modelId="{E765ACBF-F2B7-4720-A21C-B64BFF7B775A}" type="parTrans" cxnId="{A7E1501B-66EC-4907-A32C-EE6FF3A762A7}">
      <dgm:prSet/>
      <dgm:spPr/>
      <dgm:t>
        <a:bodyPr/>
        <a:lstStyle/>
        <a:p>
          <a:endParaRPr lang="en-US"/>
        </a:p>
      </dgm:t>
    </dgm:pt>
    <dgm:pt modelId="{A68F96BB-4398-46E0-8E42-E29B3D5F3070}" type="sibTrans" cxnId="{A7E1501B-66EC-4907-A32C-EE6FF3A762A7}">
      <dgm:prSet/>
      <dgm:spPr/>
      <dgm:t>
        <a:bodyPr/>
        <a:lstStyle/>
        <a:p>
          <a:endParaRPr lang="en-US"/>
        </a:p>
      </dgm:t>
    </dgm:pt>
    <dgm:pt modelId="{241B26EE-7E80-44E1-8E94-D915F7797D79}">
      <dgm:prSet phldrT="[Text]" custT="1"/>
      <dgm:spPr/>
      <dgm:t>
        <a:bodyPr/>
        <a:lstStyle/>
        <a:p>
          <a:r>
            <a:rPr lang="es-EC" sz="1100" i="1" dirty="0"/>
            <a:t>Temperatura de salida:</a:t>
          </a:r>
          <a:r>
            <a:rPr lang="es-EC" sz="1100" dirty="0"/>
            <a:t> 25°C</a:t>
          </a:r>
          <a:endParaRPr lang="en-US" sz="1100" dirty="0"/>
        </a:p>
      </dgm:t>
    </dgm:pt>
    <dgm:pt modelId="{404A7023-6126-4C46-8C2B-71B77AB2810A}" type="parTrans" cxnId="{3DC401E5-AD36-49F2-9091-EEB8E0227FE8}">
      <dgm:prSet/>
      <dgm:spPr/>
      <dgm:t>
        <a:bodyPr/>
        <a:lstStyle/>
        <a:p>
          <a:endParaRPr lang="en-US"/>
        </a:p>
      </dgm:t>
    </dgm:pt>
    <dgm:pt modelId="{8366B1B4-A383-434C-9774-C4A649EC75D8}" type="sibTrans" cxnId="{3DC401E5-AD36-49F2-9091-EEB8E0227FE8}">
      <dgm:prSet/>
      <dgm:spPr/>
      <dgm:t>
        <a:bodyPr/>
        <a:lstStyle/>
        <a:p>
          <a:endParaRPr lang="en-US"/>
        </a:p>
      </dgm:t>
    </dgm:pt>
    <dgm:pt modelId="{4EF0D25B-F202-4500-9DF3-48BBBE7BFCCD}">
      <dgm:prSet phldrT="[Text]" custT="1"/>
      <dgm:spPr/>
      <dgm:t>
        <a:bodyPr/>
        <a:lstStyle/>
        <a:p>
          <a:r>
            <a:rPr lang="es-EC" sz="1100" i="1" dirty="0"/>
            <a:t>Punto de rocío</a:t>
          </a:r>
          <a:r>
            <a:rPr lang="es-EC" sz="1100" dirty="0"/>
            <a:t>: 3°C</a:t>
          </a:r>
          <a:endParaRPr lang="en-US" sz="1100" dirty="0"/>
        </a:p>
      </dgm:t>
    </dgm:pt>
    <dgm:pt modelId="{3B9605AB-6356-4F54-86A1-64EF4DFFC1B6}" type="parTrans" cxnId="{89373966-589A-4C8F-8EEC-1262E2FF8865}">
      <dgm:prSet/>
      <dgm:spPr/>
      <dgm:t>
        <a:bodyPr/>
        <a:lstStyle/>
        <a:p>
          <a:endParaRPr lang="en-US"/>
        </a:p>
      </dgm:t>
    </dgm:pt>
    <dgm:pt modelId="{0F0D69BF-38A8-4FAC-8031-81AD560D453D}" type="sibTrans" cxnId="{89373966-589A-4C8F-8EEC-1262E2FF8865}">
      <dgm:prSet/>
      <dgm:spPr/>
      <dgm:t>
        <a:bodyPr/>
        <a:lstStyle/>
        <a:p>
          <a:endParaRPr lang="en-US"/>
        </a:p>
      </dgm:t>
    </dgm:pt>
    <dgm:pt modelId="{94D2607A-8AFA-4F0B-9248-87C1F0179922}">
      <dgm:prSet phldrT="[Text]" custT="1"/>
      <dgm:spPr/>
      <dgm:t>
        <a:bodyPr/>
        <a:lstStyle/>
        <a:p>
          <a:r>
            <a:rPr lang="es-EC" sz="1100" i="1" dirty="0"/>
            <a:t>Eficacia:</a:t>
          </a:r>
          <a:r>
            <a:rPr lang="es-EC" sz="1100" dirty="0"/>
            <a:t> 100%</a:t>
          </a:r>
          <a:endParaRPr lang="en-US" sz="1100" dirty="0"/>
        </a:p>
      </dgm:t>
    </dgm:pt>
    <dgm:pt modelId="{D686ED76-17F0-4625-9CDF-BECFBC20D1C4}" type="parTrans" cxnId="{8AE1A894-1615-4F2A-B928-9B6ADADC1863}">
      <dgm:prSet/>
      <dgm:spPr/>
      <dgm:t>
        <a:bodyPr/>
        <a:lstStyle/>
        <a:p>
          <a:endParaRPr lang="en-US"/>
        </a:p>
      </dgm:t>
    </dgm:pt>
    <dgm:pt modelId="{CE3EBF02-C1C2-4312-B391-AB76BF0C4661}" type="sibTrans" cxnId="{8AE1A894-1615-4F2A-B928-9B6ADADC1863}">
      <dgm:prSet/>
      <dgm:spPr/>
      <dgm:t>
        <a:bodyPr/>
        <a:lstStyle/>
        <a:p>
          <a:endParaRPr lang="en-US"/>
        </a:p>
      </dgm:t>
    </dgm:pt>
    <dgm:pt modelId="{392A487E-D22A-402A-814C-753A28E5EAB5}" type="pres">
      <dgm:prSet presAssocID="{823478EF-D729-48EB-BA1B-00AAEECA94AB}" presName="rootnode" presStyleCnt="0">
        <dgm:presLayoutVars>
          <dgm:chMax/>
          <dgm:chPref/>
          <dgm:dir/>
          <dgm:animLvl val="lvl"/>
        </dgm:presLayoutVars>
      </dgm:prSet>
      <dgm:spPr/>
      <dgm:t>
        <a:bodyPr/>
        <a:lstStyle/>
        <a:p>
          <a:endParaRPr lang="en-US"/>
        </a:p>
      </dgm:t>
    </dgm:pt>
    <dgm:pt modelId="{D0B89465-663B-4D85-AF16-C7A0093CF7E9}" type="pres">
      <dgm:prSet presAssocID="{D9B3C593-1845-4320-B18F-16ED8B3A361D}" presName="composite" presStyleCnt="0"/>
      <dgm:spPr/>
    </dgm:pt>
    <dgm:pt modelId="{84DB83B4-547B-497F-B3F6-86561E528CCF}" type="pres">
      <dgm:prSet presAssocID="{D9B3C593-1845-4320-B18F-16ED8B3A361D}" presName="bentUpArrow1" presStyleLbl="alignImgPlace1" presStyleIdx="0" presStyleCnt="4"/>
      <dgm:spPr/>
    </dgm:pt>
    <dgm:pt modelId="{3700070D-ADF9-46B2-836B-7D94B072A229}" type="pres">
      <dgm:prSet presAssocID="{D9B3C593-1845-4320-B18F-16ED8B3A361D}" presName="ParentText" presStyleLbl="node1" presStyleIdx="0" presStyleCnt="5">
        <dgm:presLayoutVars>
          <dgm:chMax val="1"/>
          <dgm:chPref val="1"/>
          <dgm:bulletEnabled val="1"/>
        </dgm:presLayoutVars>
      </dgm:prSet>
      <dgm:spPr/>
      <dgm:t>
        <a:bodyPr/>
        <a:lstStyle/>
        <a:p>
          <a:endParaRPr lang="en-US"/>
        </a:p>
      </dgm:t>
    </dgm:pt>
    <dgm:pt modelId="{1F7ABAE0-CAAE-4B88-A5AE-B66C1272C21A}" type="pres">
      <dgm:prSet presAssocID="{D9B3C593-1845-4320-B18F-16ED8B3A361D}" presName="ChildText" presStyleLbl="revTx" presStyleIdx="0" presStyleCnt="4" custScaleX="136433" custScaleY="112854" custLinFactNeighborX="27163" custLinFactNeighborY="-1343">
        <dgm:presLayoutVars>
          <dgm:chMax val="0"/>
          <dgm:chPref val="0"/>
          <dgm:bulletEnabled val="1"/>
        </dgm:presLayoutVars>
      </dgm:prSet>
      <dgm:spPr/>
      <dgm:t>
        <a:bodyPr/>
        <a:lstStyle/>
        <a:p>
          <a:endParaRPr lang="en-US"/>
        </a:p>
      </dgm:t>
    </dgm:pt>
    <dgm:pt modelId="{20ED640B-5EA6-4001-B4C0-FD9D4E1140F5}" type="pres">
      <dgm:prSet presAssocID="{BD0B1854-522B-48E8-ADAA-2D21D3F958C2}" presName="sibTrans" presStyleCnt="0"/>
      <dgm:spPr/>
    </dgm:pt>
    <dgm:pt modelId="{1F3434C9-BD15-4034-A336-B45D90B11EAB}" type="pres">
      <dgm:prSet presAssocID="{D2BDA885-D321-451F-AAD9-593082C0E6CD}" presName="composite" presStyleCnt="0"/>
      <dgm:spPr/>
    </dgm:pt>
    <dgm:pt modelId="{C19D961A-6404-40AE-AC46-82F953C42830}" type="pres">
      <dgm:prSet presAssocID="{D2BDA885-D321-451F-AAD9-593082C0E6CD}" presName="bentUpArrow1" presStyleLbl="alignImgPlace1" presStyleIdx="1" presStyleCnt="4"/>
      <dgm:spPr/>
    </dgm:pt>
    <dgm:pt modelId="{CD4A6C98-52A8-4A1E-B01E-23046D81F09E}" type="pres">
      <dgm:prSet presAssocID="{D2BDA885-D321-451F-AAD9-593082C0E6CD}" presName="ParentText" presStyleLbl="node1" presStyleIdx="1" presStyleCnt="5">
        <dgm:presLayoutVars>
          <dgm:chMax val="1"/>
          <dgm:chPref val="1"/>
          <dgm:bulletEnabled val="1"/>
        </dgm:presLayoutVars>
      </dgm:prSet>
      <dgm:spPr/>
      <dgm:t>
        <a:bodyPr/>
        <a:lstStyle/>
        <a:p>
          <a:endParaRPr lang="en-US"/>
        </a:p>
      </dgm:t>
    </dgm:pt>
    <dgm:pt modelId="{0A38D5BF-A100-44DE-A324-44F5E837727F}" type="pres">
      <dgm:prSet presAssocID="{D2BDA885-D321-451F-AAD9-593082C0E6CD}" presName="ChildText" presStyleLbl="revTx" presStyleIdx="1" presStyleCnt="4" custScaleX="126342" custLinFactNeighborX="17373" custLinFactNeighborY="-5584">
        <dgm:presLayoutVars>
          <dgm:chMax val="0"/>
          <dgm:chPref val="0"/>
          <dgm:bulletEnabled val="1"/>
        </dgm:presLayoutVars>
      </dgm:prSet>
      <dgm:spPr/>
      <dgm:t>
        <a:bodyPr/>
        <a:lstStyle/>
        <a:p>
          <a:endParaRPr lang="en-US"/>
        </a:p>
      </dgm:t>
    </dgm:pt>
    <dgm:pt modelId="{F076C8AA-B8CC-4AE0-898E-13271F8DABC3}" type="pres">
      <dgm:prSet presAssocID="{40B23A84-B5CD-468D-A950-97EDF4FDBE4F}" presName="sibTrans" presStyleCnt="0"/>
      <dgm:spPr/>
    </dgm:pt>
    <dgm:pt modelId="{D8513661-5B3C-48CF-849E-644072A697B0}" type="pres">
      <dgm:prSet presAssocID="{47E83CFB-19E2-4660-BA0D-E67C55C06D79}" presName="composite" presStyleCnt="0"/>
      <dgm:spPr/>
    </dgm:pt>
    <dgm:pt modelId="{926010C6-FA81-40EC-B26F-AA52C52EDDA6}" type="pres">
      <dgm:prSet presAssocID="{47E83CFB-19E2-4660-BA0D-E67C55C06D79}" presName="bentUpArrow1" presStyleLbl="alignImgPlace1" presStyleIdx="2" presStyleCnt="4"/>
      <dgm:spPr/>
    </dgm:pt>
    <dgm:pt modelId="{66C1FF02-74AB-4704-A173-D4F549ED734E}" type="pres">
      <dgm:prSet presAssocID="{47E83CFB-19E2-4660-BA0D-E67C55C06D79}" presName="ParentText" presStyleLbl="node1" presStyleIdx="2" presStyleCnt="5">
        <dgm:presLayoutVars>
          <dgm:chMax val="1"/>
          <dgm:chPref val="1"/>
          <dgm:bulletEnabled val="1"/>
        </dgm:presLayoutVars>
      </dgm:prSet>
      <dgm:spPr/>
      <dgm:t>
        <a:bodyPr/>
        <a:lstStyle/>
        <a:p>
          <a:endParaRPr lang="en-US"/>
        </a:p>
      </dgm:t>
    </dgm:pt>
    <dgm:pt modelId="{0487CD6C-DE32-4E5E-97E7-D2F9AAE486F4}" type="pres">
      <dgm:prSet presAssocID="{47E83CFB-19E2-4660-BA0D-E67C55C06D79}" presName="ChildText" presStyleLbl="revTx" presStyleIdx="2" presStyleCnt="4">
        <dgm:presLayoutVars>
          <dgm:chMax val="0"/>
          <dgm:chPref val="0"/>
          <dgm:bulletEnabled val="1"/>
        </dgm:presLayoutVars>
      </dgm:prSet>
      <dgm:spPr/>
      <dgm:t>
        <a:bodyPr/>
        <a:lstStyle/>
        <a:p>
          <a:endParaRPr lang="en-US"/>
        </a:p>
      </dgm:t>
    </dgm:pt>
    <dgm:pt modelId="{168DF6C4-73F4-44C6-9FA6-CB0AF1224CC7}" type="pres">
      <dgm:prSet presAssocID="{EBFB28DB-05D4-4B76-8A37-513DF6FB8B1B}" presName="sibTrans" presStyleCnt="0"/>
      <dgm:spPr/>
    </dgm:pt>
    <dgm:pt modelId="{739030BF-A223-401E-A4A5-41DE9F6DCBB2}" type="pres">
      <dgm:prSet presAssocID="{2FA3C5FF-2668-490F-BD38-542995BD3FFE}" presName="composite" presStyleCnt="0"/>
      <dgm:spPr/>
    </dgm:pt>
    <dgm:pt modelId="{94DF3CD8-E31B-4175-936C-59B98521055A}" type="pres">
      <dgm:prSet presAssocID="{2FA3C5FF-2668-490F-BD38-542995BD3FFE}" presName="bentUpArrow1" presStyleLbl="alignImgPlace1" presStyleIdx="3" presStyleCnt="4"/>
      <dgm:spPr/>
    </dgm:pt>
    <dgm:pt modelId="{8E75A6C2-E378-4CD6-B483-E0A2E8816344}" type="pres">
      <dgm:prSet presAssocID="{2FA3C5FF-2668-490F-BD38-542995BD3FFE}" presName="ParentText" presStyleLbl="node1" presStyleIdx="3" presStyleCnt="5">
        <dgm:presLayoutVars>
          <dgm:chMax val="1"/>
          <dgm:chPref val="1"/>
          <dgm:bulletEnabled val="1"/>
        </dgm:presLayoutVars>
      </dgm:prSet>
      <dgm:spPr/>
      <dgm:t>
        <a:bodyPr/>
        <a:lstStyle/>
        <a:p>
          <a:endParaRPr lang="en-US"/>
        </a:p>
      </dgm:t>
    </dgm:pt>
    <dgm:pt modelId="{6F4DD05B-1015-44A8-A803-85D3D8984683}" type="pres">
      <dgm:prSet presAssocID="{2FA3C5FF-2668-490F-BD38-542995BD3FFE}" presName="ChildText" presStyleLbl="revTx" presStyleIdx="3" presStyleCnt="4" custScaleX="126165" custLinFactNeighborX="15201" custLinFactNeighborY="-4188">
        <dgm:presLayoutVars>
          <dgm:chMax val="0"/>
          <dgm:chPref val="0"/>
          <dgm:bulletEnabled val="1"/>
        </dgm:presLayoutVars>
      </dgm:prSet>
      <dgm:spPr/>
      <dgm:t>
        <a:bodyPr/>
        <a:lstStyle/>
        <a:p>
          <a:endParaRPr lang="en-US"/>
        </a:p>
      </dgm:t>
    </dgm:pt>
    <dgm:pt modelId="{EAE931C4-BF09-4B5D-9ACC-3E418F2900B1}" type="pres">
      <dgm:prSet presAssocID="{A7FF3675-E5B9-43A3-9A5E-4C23D9EEF0A3}" presName="sibTrans" presStyleCnt="0"/>
      <dgm:spPr/>
    </dgm:pt>
    <dgm:pt modelId="{49561C82-7185-46E0-9403-144B53BFD75B}" type="pres">
      <dgm:prSet presAssocID="{97E43693-29F6-4A3C-A9D4-BA18156736F2}" presName="composite" presStyleCnt="0"/>
      <dgm:spPr/>
    </dgm:pt>
    <dgm:pt modelId="{CB0BBAC9-D908-49A4-B1BB-48DFEB0E7336}" type="pres">
      <dgm:prSet presAssocID="{97E43693-29F6-4A3C-A9D4-BA18156736F2}" presName="ParentText" presStyleLbl="node1" presStyleIdx="4" presStyleCnt="5">
        <dgm:presLayoutVars>
          <dgm:chMax val="1"/>
          <dgm:chPref val="1"/>
          <dgm:bulletEnabled val="1"/>
        </dgm:presLayoutVars>
      </dgm:prSet>
      <dgm:spPr/>
      <dgm:t>
        <a:bodyPr/>
        <a:lstStyle/>
        <a:p>
          <a:endParaRPr lang="en-US"/>
        </a:p>
      </dgm:t>
    </dgm:pt>
  </dgm:ptLst>
  <dgm:cxnLst>
    <dgm:cxn modelId="{E265D2D1-5078-4869-8F81-1C5EDA1E27C3}" type="presOf" srcId="{2FA3C5FF-2668-490F-BD38-542995BD3FFE}" destId="{8E75A6C2-E378-4CD6-B483-E0A2E8816344}" srcOrd="0" destOrd="0" presId="urn:microsoft.com/office/officeart/2005/8/layout/StepDownProcess"/>
    <dgm:cxn modelId="{8AE1A894-1615-4F2A-B928-9B6ADADC1863}" srcId="{2FA3C5FF-2668-490F-BD38-542995BD3FFE}" destId="{94D2607A-8AFA-4F0B-9248-87C1F0179922}" srcOrd="2" destOrd="0" parTransId="{D686ED76-17F0-4625-9CDF-BECFBC20D1C4}" sibTransId="{CE3EBF02-C1C2-4312-B391-AB76BF0C4661}"/>
    <dgm:cxn modelId="{968E550A-2B3B-4E06-9E9F-ED3C17A402DB}" type="presOf" srcId="{D2BDA885-D321-451F-AAD9-593082C0E6CD}" destId="{CD4A6C98-52A8-4A1E-B01E-23046D81F09E}" srcOrd="0" destOrd="0" presId="urn:microsoft.com/office/officeart/2005/8/layout/StepDownProcess"/>
    <dgm:cxn modelId="{89373966-589A-4C8F-8EEC-1262E2FF8865}" srcId="{2FA3C5FF-2668-490F-BD38-542995BD3FFE}" destId="{4EF0D25B-F202-4500-9DF3-48BBBE7BFCCD}" srcOrd="1" destOrd="0" parTransId="{3B9605AB-6356-4F54-86A1-64EF4DFFC1B6}" sibTransId="{0F0D69BF-38A8-4FAC-8031-81AD560D453D}"/>
    <dgm:cxn modelId="{5F40B1BF-EAA6-48E4-9E0F-98091DA6CDF1}" type="presOf" srcId="{761F0E83-C866-40E2-82A6-DAABBBA20A6B}" destId="{1F7ABAE0-CAAE-4B88-A5AE-B66C1272C21A}" srcOrd="0" destOrd="0" presId="urn:microsoft.com/office/officeart/2005/8/layout/StepDownProcess"/>
    <dgm:cxn modelId="{3F599844-197F-4993-A08F-31B481B6EFD6}" srcId="{823478EF-D729-48EB-BA1B-00AAEECA94AB}" destId="{2FA3C5FF-2668-490F-BD38-542995BD3FFE}" srcOrd="3" destOrd="0" parTransId="{F06025F7-D465-49F3-B55B-9CC5BB7BBF4C}" sibTransId="{A7FF3675-E5B9-43A3-9A5E-4C23D9EEF0A3}"/>
    <dgm:cxn modelId="{F7499DA3-5078-46B2-AB80-D217AAF07C97}" type="presOf" srcId="{94D2607A-8AFA-4F0B-9248-87C1F0179922}" destId="{6F4DD05B-1015-44A8-A803-85D3D8984683}" srcOrd="0" destOrd="2" presId="urn:microsoft.com/office/officeart/2005/8/layout/StepDownProcess"/>
    <dgm:cxn modelId="{3C518BBB-F5A1-42EA-A37C-44D97E053EA7}" type="presOf" srcId="{47E83CFB-19E2-4660-BA0D-E67C55C06D79}" destId="{66C1FF02-74AB-4704-A173-D4F549ED734E}" srcOrd="0" destOrd="0" presId="urn:microsoft.com/office/officeart/2005/8/layout/StepDownProcess"/>
    <dgm:cxn modelId="{B9FCB15B-6A2F-404C-AE47-C8708D61C42D}" srcId="{823478EF-D729-48EB-BA1B-00AAEECA94AB}" destId="{D2BDA885-D321-451F-AAD9-593082C0E6CD}" srcOrd="1" destOrd="0" parTransId="{AC714521-AF59-4DC9-852F-165088572E7C}" sibTransId="{40B23A84-B5CD-468D-A950-97EDF4FDBE4F}"/>
    <dgm:cxn modelId="{484F8381-0B52-4A38-91DC-BF51D80FEBFE}" type="presOf" srcId="{97E43693-29F6-4A3C-A9D4-BA18156736F2}" destId="{CB0BBAC9-D908-49A4-B1BB-48DFEB0E7336}" srcOrd="0" destOrd="0" presId="urn:microsoft.com/office/officeart/2005/8/layout/StepDownProcess"/>
    <dgm:cxn modelId="{C2FCCD4B-BC08-41CE-957B-DEA3FE213F08}" srcId="{823478EF-D729-48EB-BA1B-00AAEECA94AB}" destId="{97E43693-29F6-4A3C-A9D4-BA18156736F2}" srcOrd="4" destOrd="0" parTransId="{70052D6E-A19F-4D4D-9F9B-E492C527C7C2}" sibTransId="{2ED99048-DFCA-4443-8D22-7BDCFDFF4169}"/>
    <dgm:cxn modelId="{AE4E5CE4-37CB-4907-9893-0CDA23B2A54B}" type="presOf" srcId="{71CB31A2-CF08-408C-99D5-01F07EF9BDA1}" destId="{1F7ABAE0-CAAE-4B88-A5AE-B66C1272C21A}" srcOrd="0" destOrd="1" presId="urn:microsoft.com/office/officeart/2005/8/layout/StepDownProcess"/>
    <dgm:cxn modelId="{E96084D9-0189-4D4D-BE58-2F5BD100CBAE}" srcId="{D2BDA885-D321-451F-AAD9-593082C0E6CD}" destId="{FD861D40-E3A4-40AF-8602-6210C7399247}" srcOrd="0" destOrd="0" parTransId="{DEBF276C-98F9-4FCF-B13F-029A8E93F404}" sibTransId="{79683D39-C3B4-4D77-AF95-A47236A770E3}"/>
    <dgm:cxn modelId="{8E3C9FFE-4600-4027-AA4A-F8645BB50D0B}" srcId="{47E83CFB-19E2-4660-BA0D-E67C55C06D79}" destId="{7A43ADCE-2CF9-41DE-BD25-5ACB8AF00EB0}" srcOrd="0" destOrd="0" parTransId="{D5CC421F-7F4B-4602-AB71-A7E15C6E380B}" sibTransId="{E4AD5D14-5B64-4E7A-974C-BE5391EF7243}"/>
    <dgm:cxn modelId="{FF2FA3B5-B11C-4C1B-B51F-6B004FF9B57D}" srcId="{D9B3C593-1845-4320-B18F-16ED8B3A361D}" destId="{761F0E83-C866-40E2-82A6-DAABBBA20A6B}" srcOrd="0" destOrd="0" parTransId="{47A71A70-B4BC-4667-B660-6E13DF021DE1}" sibTransId="{3D8D75B5-C96C-4ADA-A203-0CB0E1A276D5}"/>
    <dgm:cxn modelId="{40993A7C-7463-483A-AA88-6389FA1C7BAB}" type="presOf" srcId="{D9B3C593-1845-4320-B18F-16ED8B3A361D}" destId="{3700070D-ADF9-46B2-836B-7D94B072A229}" srcOrd="0" destOrd="0" presId="urn:microsoft.com/office/officeart/2005/8/layout/StepDownProcess"/>
    <dgm:cxn modelId="{271EBC74-83EB-4605-BDC4-99A73A48BC3F}" type="presOf" srcId="{7A43ADCE-2CF9-41DE-BD25-5ACB8AF00EB0}" destId="{0487CD6C-DE32-4E5E-97E7-D2F9AAE486F4}" srcOrd="0" destOrd="0" presId="urn:microsoft.com/office/officeart/2005/8/layout/StepDownProcess"/>
    <dgm:cxn modelId="{3FC2D474-555B-44D5-9951-D731674D8317}" type="presOf" srcId="{4EF0D25B-F202-4500-9DF3-48BBBE7BFCCD}" destId="{6F4DD05B-1015-44A8-A803-85D3D8984683}" srcOrd="0" destOrd="1" presId="urn:microsoft.com/office/officeart/2005/8/layout/StepDownProcess"/>
    <dgm:cxn modelId="{EEE5C0EB-ADC9-4038-A6EB-BF000EC0A4E3}" type="presOf" srcId="{FD861D40-E3A4-40AF-8602-6210C7399247}" destId="{0A38D5BF-A100-44DE-A324-44F5E837727F}" srcOrd="0" destOrd="0" presId="urn:microsoft.com/office/officeart/2005/8/layout/StepDownProcess"/>
    <dgm:cxn modelId="{A7E1501B-66EC-4907-A32C-EE6FF3A762A7}" srcId="{D9B3C593-1845-4320-B18F-16ED8B3A361D}" destId="{71CB31A2-CF08-408C-99D5-01F07EF9BDA1}" srcOrd="1" destOrd="0" parTransId="{E765ACBF-F2B7-4720-A21C-B64BFF7B775A}" sibTransId="{A68F96BB-4398-46E0-8E42-E29B3D5F3070}"/>
    <dgm:cxn modelId="{9903D2F8-B1A0-484A-8569-2C6A0CB0780B}" srcId="{823478EF-D729-48EB-BA1B-00AAEECA94AB}" destId="{47E83CFB-19E2-4660-BA0D-E67C55C06D79}" srcOrd="2" destOrd="0" parTransId="{A37616BA-A10A-4F88-9BD5-A2E888C97E6B}" sibTransId="{EBFB28DB-05D4-4B76-8A37-513DF6FB8B1B}"/>
    <dgm:cxn modelId="{395AA90A-C4A1-4455-8F97-82E530A378C4}" type="presOf" srcId="{823478EF-D729-48EB-BA1B-00AAEECA94AB}" destId="{392A487E-D22A-402A-814C-753A28E5EAB5}" srcOrd="0" destOrd="0" presId="urn:microsoft.com/office/officeart/2005/8/layout/StepDownProcess"/>
    <dgm:cxn modelId="{0179E865-3527-4026-8745-4BDF596E3E94}" srcId="{823478EF-D729-48EB-BA1B-00AAEECA94AB}" destId="{D9B3C593-1845-4320-B18F-16ED8B3A361D}" srcOrd="0" destOrd="0" parTransId="{F6039525-0065-492C-BD7B-202C9B8FD365}" sibTransId="{BD0B1854-522B-48E8-ADAA-2D21D3F958C2}"/>
    <dgm:cxn modelId="{3DC401E5-AD36-49F2-9091-EEB8E0227FE8}" srcId="{2FA3C5FF-2668-490F-BD38-542995BD3FFE}" destId="{241B26EE-7E80-44E1-8E94-D915F7797D79}" srcOrd="0" destOrd="0" parTransId="{404A7023-6126-4C46-8C2B-71B77AB2810A}" sibTransId="{8366B1B4-A383-434C-9774-C4A649EC75D8}"/>
    <dgm:cxn modelId="{7CC9F88C-178A-4E11-9FF9-FC878739EBA9}" type="presOf" srcId="{241B26EE-7E80-44E1-8E94-D915F7797D79}" destId="{6F4DD05B-1015-44A8-A803-85D3D8984683}" srcOrd="0" destOrd="0" presId="urn:microsoft.com/office/officeart/2005/8/layout/StepDownProcess"/>
    <dgm:cxn modelId="{09394F19-4F7B-4623-BB01-49DE2D47A355}" type="presParOf" srcId="{392A487E-D22A-402A-814C-753A28E5EAB5}" destId="{D0B89465-663B-4D85-AF16-C7A0093CF7E9}" srcOrd="0" destOrd="0" presId="urn:microsoft.com/office/officeart/2005/8/layout/StepDownProcess"/>
    <dgm:cxn modelId="{1E194B5F-6BD9-4230-BB7F-1921E42C13D0}" type="presParOf" srcId="{D0B89465-663B-4D85-AF16-C7A0093CF7E9}" destId="{84DB83B4-547B-497F-B3F6-86561E528CCF}" srcOrd="0" destOrd="0" presId="urn:microsoft.com/office/officeart/2005/8/layout/StepDownProcess"/>
    <dgm:cxn modelId="{F0ED64EF-763E-4326-93E0-D6AAE29D5E33}" type="presParOf" srcId="{D0B89465-663B-4D85-AF16-C7A0093CF7E9}" destId="{3700070D-ADF9-46B2-836B-7D94B072A229}" srcOrd="1" destOrd="0" presId="urn:microsoft.com/office/officeart/2005/8/layout/StepDownProcess"/>
    <dgm:cxn modelId="{123EC716-609D-4EE8-8584-2DB3A60A8BDD}" type="presParOf" srcId="{D0B89465-663B-4D85-AF16-C7A0093CF7E9}" destId="{1F7ABAE0-CAAE-4B88-A5AE-B66C1272C21A}" srcOrd="2" destOrd="0" presId="urn:microsoft.com/office/officeart/2005/8/layout/StepDownProcess"/>
    <dgm:cxn modelId="{29B16AA1-473A-42A3-A6D7-5EF5833CE4ED}" type="presParOf" srcId="{392A487E-D22A-402A-814C-753A28E5EAB5}" destId="{20ED640B-5EA6-4001-B4C0-FD9D4E1140F5}" srcOrd="1" destOrd="0" presId="urn:microsoft.com/office/officeart/2005/8/layout/StepDownProcess"/>
    <dgm:cxn modelId="{0EF8D9BB-8F6C-4E59-BEB0-E0A7816AF9B7}" type="presParOf" srcId="{392A487E-D22A-402A-814C-753A28E5EAB5}" destId="{1F3434C9-BD15-4034-A336-B45D90B11EAB}" srcOrd="2" destOrd="0" presId="urn:microsoft.com/office/officeart/2005/8/layout/StepDownProcess"/>
    <dgm:cxn modelId="{1D9DF84E-EEB3-4FA2-96EE-5D983B658D1A}" type="presParOf" srcId="{1F3434C9-BD15-4034-A336-B45D90B11EAB}" destId="{C19D961A-6404-40AE-AC46-82F953C42830}" srcOrd="0" destOrd="0" presId="urn:microsoft.com/office/officeart/2005/8/layout/StepDownProcess"/>
    <dgm:cxn modelId="{3090E7D5-3E34-41AA-9B24-A5DF25CDD2EE}" type="presParOf" srcId="{1F3434C9-BD15-4034-A336-B45D90B11EAB}" destId="{CD4A6C98-52A8-4A1E-B01E-23046D81F09E}" srcOrd="1" destOrd="0" presId="urn:microsoft.com/office/officeart/2005/8/layout/StepDownProcess"/>
    <dgm:cxn modelId="{BA22FE42-D4B7-4824-8DCF-C9A3AE73AA6D}" type="presParOf" srcId="{1F3434C9-BD15-4034-A336-B45D90B11EAB}" destId="{0A38D5BF-A100-44DE-A324-44F5E837727F}" srcOrd="2" destOrd="0" presId="urn:microsoft.com/office/officeart/2005/8/layout/StepDownProcess"/>
    <dgm:cxn modelId="{6E2DF753-A111-4382-AE1A-73118ED6E6F7}" type="presParOf" srcId="{392A487E-D22A-402A-814C-753A28E5EAB5}" destId="{F076C8AA-B8CC-4AE0-898E-13271F8DABC3}" srcOrd="3" destOrd="0" presId="urn:microsoft.com/office/officeart/2005/8/layout/StepDownProcess"/>
    <dgm:cxn modelId="{3547A44F-224A-4F28-B5B8-ADC1A61BE958}" type="presParOf" srcId="{392A487E-D22A-402A-814C-753A28E5EAB5}" destId="{D8513661-5B3C-48CF-849E-644072A697B0}" srcOrd="4" destOrd="0" presId="urn:microsoft.com/office/officeart/2005/8/layout/StepDownProcess"/>
    <dgm:cxn modelId="{23273A91-7E7E-40E9-99D2-14808A3EDD05}" type="presParOf" srcId="{D8513661-5B3C-48CF-849E-644072A697B0}" destId="{926010C6-FA81-40EC-B26F-AA52C52EDDA6}" srcOrd="0" destOrd="0" presId="urn:microsoft.com/office/officeart/2005/8/layout/StepDownProcess"/>
    <dgm:cxn modelId="{A5E59C04-D43E-41FD-91B3-6970B2C7CF4A}" type="presParOf" srcId="{D8513661-5B3C-48CF-849E-644072A697B0}" destId="{66C1FF02-74AB-4704-A173-D4F549ED734E}" srcOrd="1" destOrd="0" presId="urn:microsoft.com/office/officeart/2005/8/layout/StepDownProcess"/>
    <dgm:cxn modelId="{8DCB7F45-05E6-4044-BBC4-63B77DD487DE}" type="presParOf" srcId="{D8513661-5B3C-48CF-849E-644072A697B0}" destId="{0487CD6C-DE32-4E5E-97E7-D2F9AAE486F4}" srcOrd="2" destOrd="0" presId="urn:microsoft.com/office/officeart/2005/8/layout/StepDownProcess"/>
    <dgm:cxn modelId="{59F2029A-08A6-481C-87DB-0BCB142FB20A}" type="presParOf" srcId="{392A487E-D22A-402A-814C-753A28E5EAB5}" destId="{168DF6C4-73F4-44C6-9FA6-CB0AF1224CC7}" srcOrd="5" destOrd="0" presId="urn:microsoft.com/office/officeart/2005/8/layout/StepDownProcess"/>
    <dgm:cxn modelId="{58EF48A9-357D-47EE-BA1C-095281C9FD19}" type="presParOf" srcId="{392A487E-D22A-402A-814C-753A28E5EAB5}" destId="{739030BF-A223-401E-A4A5-41DE9F6DCBB2}" srcOrd="6" destOrd="0" presId="urn:microsoft.com/office/officeart/2005/8/layout/StepDownProcess"/>
    <dgm:cxn modelId="{8FE05EBB-2E37-49D5-A78F-403F0037D3CB}" type="presParOf" srcId="{739030BF-A223-401E-A4A5-41DE9F6DCBB2}" destId="{94DF3CD8-E31B-4175-936C-59B98521055A}" srcOrd="0" destOrd="0" presId="urn:microsoft.com/office/officeart/2005/8/layout/StepDownProcess"/>
    <dgm:cxn modelId="{97EAA03E-590E-40F8-BF65-96B43EC59D05}" type="presParOf" srcId="{739030BF-A223-401E-A4A5-41DE9F6DCBB2}" destId="{8E75A6C2-E378-4CD6-B483-E0A2E8816344}" srcOrd="1" destOrd="0" presId="urn:microsoft.com/office/officeart/2005/8/layout/StepDownProcess"/>
    <dgm:cxn modelId="{1A9F55F4-979B-403E-BF85-DA05076A0D81}" type="presParOf" srcId="{739030BF-A223-401E-A4A5-41DE9F6DCBB2}" destId="{6F4DD05B-1015-44A8-A803-85D3D8984683}" srcOrd="2" destOrd="0" presId="urn:microsoft.com/office/officeart/2005/8/layout/StepDownProcess"/>
    <dgm:cxn modelId="{E04C6812-AD23-457D-8F88-357032A79203}" type="presParOf" srcId="{392A487E-D22A-402A-814C-753A28E5EAB5}" destId="{EAE931C4-BF09-4B5D-9ACC-3E418F2900B1}" srcOrd="7" destOrd="0" presId="urn:microsoft.com/office/officeart/2005/8/layout/StepDownProcess"/>
    <dgm:cxn modelId="{012E7E3B-803B-4FF9-A462-350081307DB7}" type="presParOf" srcId="{392A487E-D22A-402A-814C-753A28E5EAB5}" destId="{49561C82-7185-46E0-9403-144B53BFD75B}" srcOrd="8" destOrd="0" presId="urn:microsoft.com/office/officeart/2005/8/layout/StepDownProcess"/>
    <dgm:cxn modelId="{1A29D591-C2C7-4FD5-AE68-A46619091339}" type="presParOf" srcId="{49561C82-7185-46E0-9403-144B53BFD75B}" destId="{CB0BBAC9-D908-49A4-B1BB-48DFEB0E733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83B4-547B-497F-B3F6-86561E528CCF}">
      <dsp:nvSpPr>
        <dsp:cNvPr id="0" name=""/>
        <dsp:cNvSpPr/>
      </dsp:nvSpPr>
      <dsp:spPr>
        <a:xfrm rot="5400000">
          <a:off x="190820" y="923285"/>
          <a:ext cx="716479" cy="8156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00070D-ADF9-46B2-836B-7D94B072A229}">
      <dsp:nvSpPr>
        <dsp:cNvPr id="0" name=""/>
        <dsp:cNvSpPr/>
      </dsp:nvSpPr>
      <dsp:spPr>
        <a:xfrm>
          <a:off x="996" y="129053"/>
          <a:ext cx="1206129" cy="8442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 Compresor</a:t>
          </a:r>
        </a:p>
      </dsp:txBody>
      <dsp:txXfrm>
        <a:off x="42216" y="170273"/>
        <a:ext cx="1123689" cy="761811"/>
      </dsp:txXfrm>
    </dsp:sp>
    <dsp:sp modelId="{1F7ABAE0-CAAE-4B88-A5AE-B66C1272C21A}">
      <dsp:nvSpPr>
        <dsp:cNvPr id="0" name=""/>
        <dsp:cNvSpPr/>
      </dsp:nvSpPr>
      <dsp:spPr>
        <a:xfrm>
          <a:off x="1285606" y="156552"/>
          <a:ext cx="1196822" cy="77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i="1" kern="1200" dirty="0"/>
            <a:t>Temp. de aire de salida:</a:t>
          </a:r>
          <a:r>
            <a:rPr lang="es-EC" sz="1100" kern="1200" dirty="0"/>
            <a:t> 90 °C</a:t>
          </a:r>
          <a:endParaRPr lang="en-US" sz="1100" kern="1200" dirty="0"/>
        </a:p>
        <a:p>
          <a:pPr marL="57150" lvl="1" indent="-57150" algn="l" defTabSz="488950">
            <a:lnSpc>
              <a:spcPct val="90000"/>
            </a:lnSpc>
            <a:spcBef>
              <a:spcPct val="0"/>
            </a:spcBef>
            <a:spcAft>
              <a:spcPct val="15000"/>
            </a:spcAft>
            <a:buChar char="••"/>
          </a:pPr>
          <a:r>
            <a:rPr lang="es-EC" sz="1100" i="1" kern="1200" dirty="0"/>
            <a:t>Régimen de servicio en carga:</a:t>
          </a:r>
          <a:r>
            <a:rPr lang="es-EC" sz="1100" kern="1200" dirty="0"/>
            <a:t> 85 %</a:t>
          </a:r>
          <a:endParaRPr lang="en-US" sz="1100" kern="1200" dirty="0"/>
        </a:p>
      </dsp:txBody>
      <dsp:txXfrm>
        <a:off x="1285606" y="156552"/>
        <a:ext cx="1196822" cy="770071"/>
      </dsp:txXfrm>
    </dsp:sp>
    <dsp:sp modelId="{C19D961A-6404-40AE-AC46-82F953C42830}">
      <dsp:nvSpPr>
        <dsp:cNvPr id="0" name=""/>
        <dsp:cNvSpPr/>
      </dsp:nvSpPr>
      <dsp:spPr>
        <a:xfrm rot="5400000">
          <a:off x="1267533" y="1871658"/>
          <a:ext cx="716479" cy="8156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A6C98-52A8-4A1E-B01E-23046D81F09E}">
      <dsp:nvSpPr>
        <dsp:cNvPr id="0" name=""/>
        <dsp:cNvSpPr/>
      </dsp:nvSpPr>
      <dsp:spPr>
        <a:xfrm>
          <a:off x="1077709" y="1077426"/>
          <a:ext cx="1206129" cy="8442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B.Refrigerador</a:t>
          </a:r>
        </a:p>
      </dsp:txBody>
      <dsp:txXfrm>
        <a:off x="1118929" y="1118646"/>
        <a:ext cx="1123689" cy="761811"/>
      </dsp:txXfrm>
    </dsp:sp>
    <dsp:sp modelId="{0A38D5BF-A100-44DE-A324-44F5E837727F}">
      <dsp:nvSpPr>
        <dsp:cNvPr id="0" name=""/>
        <dsp:cNvSpPr/>
      </dsp:nvSpPr>
      <dsp:spPr>
        <a:xfrm>
          <a:off x="2320699" y="1119841"/>
          <a:ext cx="1108301" cy="68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i="1" kern="1200" dirty="0"/>
            <a:t>Temperatura de salida de aire:</a:t>
          </a:r>
          <a:r>
            <a:rPr lang="es-EC" sz="1100" kern="1200" dirty="0"/>
            <a:t> 30°C</a:t>
          </a:r>
          <a:endParaRPr lang="en-US" sz="1100" kern="1200" dirty="0"/>
        </a:p>
      </dsp:txBody>
      <dsp:txXfrm>
        <a:off x="2320699" y="1119841"/>
        <a:ext cx="1108301" cy="682361"/>
      </dsp:txXfrm>
    </dsp:sp>
    <dsp:sp modelId="{926010C6-FA81-40EC-B26F-AA52C52EDDA6}">
      <dsp:nvSpPr>
        <dsp:cNvPr id="0" name=""/>
        <dsp:cNvSpPr/>
      </dsp:nvSpPr>
      <dsp:spPr>
        <a:xfrm rot="5400000">
          <a:off x="2344246" y="2820030"/>
          <a:ext cx="716479" cy="8156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1FF02-74AB-4704-A173-D4F549ED734E}">
      <dsp:nvSpPr>
        <dsp:cNvPr id="0" name=""/>
        <dsp:cNvSpPr/>
      </dsp:nvSpPr>
      <dsp:spPr>
        <a:xfrm>
          <a:off x="2154422" y="2025799"/>
          <a:ext cx="1206129" cy="8442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C. Separador</a:t>
          </a:r>
        </a:p>
      </dsp:txBody>
      <dsp:txXfrm>
        <a:off x="2195642" y="2067019"/>
        <a:ext cx="1123689" cy="761811"/>
      </dsp:txXfrm>
    </dsp:sp>
    <dsp:sp modelId="{0487CD6C-DE32-4E5E-97E7-D2F9AAE486F4}">
      <dsp:nvSpPr>
        <dsp:cNvPr id="0" name=""/>
        <dsp:cNvSpPr/>
      </dsp:nvSpPr>
      <dsp:spPr>
        <a:xfrm>
          <a:off x="3360552" y="2106317"/>
          <a:ext cx="877223" cy="68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i="1" kern="1200" dirty="0"/>
            <a:t>Eficacia</a:t>
          </a:r>
          <a:r>
            <a:rPr lang="es-EC" sz="1100" kern="1200" dirty="0"/>
            <a:t> 100%</a:t>
          </a:r>
          <a:endParaRPr lang="en-US" sz="1100" kern="1200" dirty="0"/>
        </a:p>
      </dsp:txBody>
      <dsp:txXfrm>
        <a:off x="3360552" y="2106317"/>
        <a:ext cx="877223" cy="682361"/>
      </dsp:txXfrm>
    </dsp:sp>
    <dsp:sp modelId="{94DF3CD8-E31B-4175-936C-59B98521055A}">
      <dsp:nvSpPr>
        <dsp:cNvPr id="0" name=""/>
        <dsp:cNvSpPr/>
      </dsp:nvSpPr>
      <dsp:spPr>
        <a:xfrm rot="5400000">
          <a:off x="3420959" y="3768403"/>
          <a:ext cx="716479" cy="8156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75A6C2-E378-4CD6-B483-E0A2E8816344}">
      <dsp:nvSpPr>
        <dsp:cNvPr id="0" name=""/>
        <dsp:cNvSpPr/>
      </dsp:nvSpPr>
      <dsp:spPr>
        <a:xfrm>
          <a:off x="3231135" y="2974172"/>
          <a:ext cx="1206129" cy="8442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D. secador</a:t>
          </a:r>
        </a:p>
      </dsp:txBody>
      <dsp:txXfrm>
        <a:off x="3272355" y="3015392"/>
        <a:ext cx="1123689" cy="761811"/>
      </dsp:txXfrm>
    </dsp:sp>
    <dsp:sp modelId="{6F4DD05B-1015-44A8-A803-85D3D8984683}">
      <dsp:nvSpPr>
        <dsp:cNvPr id="0" name=""/>
        <dsp:cNvSpPr/>
      </dsp:nvSpPr>
      <dsp:spPr>
        <a:xfrm>
          <a:off x="4408225" y="3026113"/>
          <a:ext cx="1106749" cy="682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i="1" kern="1200" dirty="0"/>
            <a:t>Temperatura de salida:</a:t>
          </a:r>
          <a:r>
            <a:rPr lang="es-EC" sz="1100" kern="1200" dirty="0"/>
            <a:t> 25°C</a:t>
          </a:r>
          <a:endParaRPr lang="en-US" sz="1100" kern="1200" dirty="0"/>
        </a:p>
        <a:p>
          <a:pPr marL="57150" lvl="1" indent="-57150" algn="l" defTabSz="488950">
            <a:lnSpc>
              <a:spcPct val="90000"/>
            </a:lnSpc>
            <a:spcBef>
              <a:spcPct val="0"/>
            </a:spcBef>
            <a:spcAft>
              <a:spcPct val="15000"/>
            </a:spcAft>
            <a:buChar char="••"/>
          </a:pPr>
          <a:r>
            <a:rPr lang="es-EC" sz="1100" i="1" kern="1200" dirty="0"/>
            <a:t>Punto de rocío</a:t>
          </a:r>
          <a:r>
            <a:rPr lang="es-EC" sz="1100" kern="1200" dirty="0"/>
            <a:t>: 3°C</a:t>
          </a:r>
          <a:endParaRPr lang="en-US" sz="1100" kern="1200" dirty="0"/>
        </a:p>
        <a:p>
          <a:pPr marL="57150" lvl="1" indent="-57150" algn="l" defTabSz="488950">
            <a:lnSpc>
              <a:spcPct val="90000"/>
            </a:lnSpc>
            <a:spcBef>
              <a:spcPct val="0"/>
            </a:spcBef>
            <a:spcAft>
              <a:spcPct val="15000"/>
            </a:spcAft>
            <a:buChar char="••"/>
          </a:pPr>
          <a:r>
            <a:rPr lang="es-EC" sz="1100" i="1" kern="1200" dirty="0"/>
            <a:t>Eficacia:</a:t>
          </a:r>
          <a:r>
            <a:rPr lang="es-EC" sz="1100" kern="1200" dirty="0"/>
            <a:t> 100%</a:t>
          </a:r>
          <a:endParaRPr lang="en-US" sz="1100" kern="1200" dirty="0"/>
        </a:p>
      </dsp:txBody>
      <dsp:txXfrm>
        <a:off x="4408225" y="3026113"/>
        <a:ext cx="1106749" cy="682361"/>
      </dsp:txXfrm>
    </dsp:sp>
    <dsp:sp modelId="{CB0BBAC9-D908-49A4-B1BB-48DFEB0E7336}">
      <dsp:nvSpPr>
        <dsp:cNvPr id="0" name=""/>
        <dsp:cNvSpPr/>
      </dsp:nvSpPr>
      <dsp:spPr>
        <a:xfrm>
          <a:off x="4307849" y="3922545"/>
          <a:ext cx="1206129" cy="84425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E.Tanque</a:t>
          </a:r>
        </a:p>
      </dsp:txBody>
      <dsp:txXfrm>
        <a:off x="4349069" y="3963765"/>
        <a:ext cx="1123689" cy="76181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E00BE-6AEE-4ECD-BC1E-96C0A7D75DC5}" type="datetimeFigureOut">
              <a:rPr lang="es-EC" smtClean="0"/>
              <a:t>3/2/2019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6CA13-A47D-4D41-B25F-1EB2B44D215A}" type="slidenum">
              <a:rPr lang="es-EC" smtClean="0"/>
              <a:t>‹#›</a:t>
            </a:fld>
            <a:endParaRPr lang="es-EC"/>
          </a:p>
        </p:txBody>
      </p:sp>
    </p:spTree>
    <p:extLst>
      <p:ext uri="{BB962C8B-B14F-4D97-AF65-F5344CB8AC3E}">
        <p14:creationId xmlns:p14="http://schemas.microsoft.com/office/powerpoint/2010/main" val="428929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a:t>
            </a:fld>
            <a:endParaRPr lang="es-EC" dirty="0"/>
          </a:p>
        </p:txBody>
      </p:sp>
    </p:spTree>
    <p:extLst>
      <p:ext uri="{BB962C8B-B14F-4D97-AF65-F5344CB8AC3E}">
        <p14:creationId xmlns:p14="http://schemas.microsoft.com/office/powerpoint/2010/main" val="94356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4306CA13-A47D-4D41-B25F-1EB2B44D215A}" type="slidenum">
              <a:rPr lang="es-EC" smtClean="0"/>
              <a:t>2</a:t>
            </a:fld>
            <a:endParaRPr lang="es-EC" dirty="0"/>
          </a:p>
        </p:txBody>
      </p:sp>
    </p:spTree>
    <p:extLst>
      <p:ext uri="{BB962C8B-B14F-4D97-AF65-F5344CB8AC3E}">
        <p14:creationId xmlns:p14="http://schemas.microsoft.com/office/powerpoint/2010/main" val="211742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4306CA13-A47D-4D41-B25F-1EB2B44D215A}" type="slidenum">
              <a:rPr lang="es-EC" smtClean="0"/>
              <a:t>3</a:t>
            </a:fld>
            <a:endParaRPr lang="es-EC" dirty="0"/>
          </a:p>
        </p:txBody>
      </p:sp>
    </p:spTree>
    <p:extLst>
      <p:ext uri="{BB962C8B-B14F-4D97-AF65-F5344CB8AC3E}">
        <p14:creationId xmlns:p14="http://schemas.microsoft.com/office/powerpoint/2010/main" val="415162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4306CA13-A47D-4D41-B25F-1EB2B44D215A}" type="slidenum">
              <a:rPr lang="es-EC" smtClean="0"/>
              <a:t>36</a:t>
            </a:fld>
            <a:endParaRPr lang="es-EC" dirty="0"/>
          </a:p>
        </p:txBody>
      </p:sp>
    </p:spTree>
    <p:extLst>
      <p:ext uri="{BB962C8B-B14F-4D97-AF65-F5344CB8AC3E}">
        <p14:creationId xmlns:p14="http://schemas.microsoft.com/office/powerpoint/2010/main" val="48031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4306CA13-A47D-4D41-B25F-1EB2B44D215A}" type="slidenum">
              <a:rPr lang="es-EC" smtClean="0"/>
              <a:t>52</a:t>
            </a:fld>
            <a:endParaRPr lang="es-EC" dirty="0"/>
          </a:p>
        </p:txBody>
      </p:sp>
    </p:spTree>
    <p:extLst>
      <p:ext uri="{BB962C8B-B14F-4D97-AF65-F5344CB8AC3E}">
        <p14:creationId xmlns:p14="http://schemas.microsoft.com/office/powerpoint/2010/main" val="160716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4306CA13-A47D-4D41-B25F-1EB2B44D215A}" type="slidenum">
              <a:rPr lang="es-EC" smtClean="0"/>
              <a:t>54</a:t>
            </a:fld>
            <a:endParaRPr lang="es-EC" dirty="0"/>
          </a:p>
        </p:txBody>
      </p:sp>
    </p:spTree>
    <p:extLst>
      <p:ext uri="{BB962C8B-B14F-4D97-AF65-F5344CB8AC3E}">
        <p14:creationId xmlns:p14="http://schemas.microsoft.com/office/powerpoint/2010/main" val="401804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4306CA13-A47D-4D41-B25F-1EB2B44D215A}" type="slidenum">
              <a:rPr lang="es-EC" smtClean="0"/>
              <a:t>55</a:t>
            </a:fld>
            <a:endParaRPr lang="es-EC" dirty="0"/>
          </a:p>
        </p:txBody>
      </p:sp>
    </p:spTree>
    <p:extLst>
      <p:ext uri="{BB962C8B-B14F-4D97-AF65-F5344CB8AC3E}">
        <p14:creationId xmlns:p14="http://schemas.microsoft.com/office/powerpoint/2010/main" val="3270680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3" descr="FORMATOCARATULA.jpg"/>
          <p:cNvPicPr>
            <a:picLocks noChangeAspect="1"/>
          </p:cNvPicPr>
          <p:nvPr userDrawn="1"/>
        </p:nvPicPr>
        <p:blipFill>
          <a:blip r:embed="rId2" cstate="print"/>
          <a:stretch>
            <a:fillRect/>
          </a:stretch>
        </p:blipFill>
        <p:spPr>
          <a:xfrm>
            <a:off x="-359864" y="-122075"/>
            <a:ext cx="9503864" cy="715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91A9E51-9BB9-472F-A8DD-D7696F6F3629}" type="datetime1">
              <a:rPr lang="es-EC" smtClean="0"/>
              <a:t>3/2/2019</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9165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039D8AE-8F14-4593-8187-271B671FB8CD}" type="datetime1">
              <a:rPr lang="es-EC" smtClean="0"/>
              <a:t>3/2/2019</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340968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04B9F72-0B9A-4ABC-B894-CFDE33A75AC8}" type="datetime1">
              <a:rPr lang="es-EC" smtClean="0"/>
              <a:t>3/2/2019</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42099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solidFill>
                  <a:schemeClr val="tx1">
                    <a:lumMod val="50000"/>
                    <a:lumOff val="50000"/>
                  </a:schemeClr>
                </a:solidFill>
              </a:defRPr>
            </a:lvl1p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10"/>
          </p:nvPr>
        </p:nvSpPr>
        <p:spPr/>
        <p:txBody>
          <a:bodyPr/>
          <a:lstStyle/>
          <a:p>
            <a:fld id="{C9022479-8637-4703-92AE-4497F143C31F}" type="datetime1">
              <a:rPr lang="es-EC" smtClean="0"/>
              <a:t>3/2/2019</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75054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13D4B-9EFB-47EB-B3E8-8C024FB200CC}" type="datetime1">
              <a:rPr lang="es-EC" smtClean="0"/>
              <a:t>3/2/2019</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123323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836712"/>
            <a:ext cx="4038600" cy="528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836712"/>
            <a:ext cx="4038600" cy="528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5" name="4 Marcador de fecha"/>
          <p:cNvSpPr>
            <a:spLocks noGrp="1"/>
          </p:cNvSpPr>
          <p:nvPr>
            <p:ph type="dt" sz="half" idx="10"/>
          </p:nvPr>
        </p:nvSpPr>
        <p:spPr/>
        <p:txBody>
          <a:bodyPr/>
          <a:lstStyle/>
          <a:p>
            <a:fld id="{2532C08D-3B32-4B32-91CE-30228F71A335}" type="datetime1">
              <a:rPr lang="es-EC" smtClean="0"/>
              <a:t>3/2/2019</a:t>
            </a:fld>
            <a:endParaRPr lang="es-EC"/>
          </a:p>
        </p:txBody>
      </p:sp>
      <p:sp>
        <p:nvSpPr>
          <p:cNvPr id="6" name="5 Marcador de pie de página"/>
          <p:cNvSpPr>
            <a:spLocks noGrp="1"/>
          </p:cNvSpPr>
          <p:nvPr>
            <p:ph type="ftr" sz="quarter" idx="11"/>
          </p:nvPr>
        </p:nvSpPr>
        <p:spPr/>
        <p:txBody>
          <a:bodyPr/>
          <a:lstStyle/>
          <a:p>
            <a:r>
              <a:rPr lang="es-EC" smtClean="0"/>
              <a:t>Pamela V. Ubidia Vásquez</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380902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634414A-AB80-4948-BED9-3FFDFFC3EE4D}" type="datetime1">
              <a:rPr lang="es-EC" smtClean="0"/>
              <a:t>3/2/2019</a:t>
            </a:fld>
            <a:endParaRPr lang="es-EC"/>
          </a:p>
        </p:txBody>
      </p:sp>
      <p:sp>
        <p:nvSpPr>
          <p:cNvPr id="8" name="7 Marcador de pie de página"/>
          <p:cNvSpPr>
            <a:spLocks noGrp="1"/>
          </p:cNvSpPr>
          <p:nvPr>
            <p:ph type="ftr" sz="quarter" idx="11"/>
          </p:nvPr>
        </p:nvSpPr>
        <p:spPr/>
        <p:txBody>
          <a:bodyPr/>
          <a:lstStyle/>
          <a:p>
            <a:r>
              <a:rPr lang="es-EC" smtClean="0"/>
              <a:t>Pamela V. Ubidia Vásquez</a:t>
            </a:r>
            <a:endParaRPr lang="es-EC"/>
          </a:p>
        </p:txBody>
      </p:sp>
      <p:sp>
        <p:nvSpPr>
          <p:cNvPr id="9" name="8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407930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242C4B2-23BE-4857-BA02-5819617E05BB}" type="datetime1">
              <a:rPr lang="es-EC" smtClean="0"/>
              <a:t>3/2/2019</a:t>
            </a:fld>
            <a:endParaRPr lang="es-EC"/>
          </a:p>
        </p:txBody>
      </p:sp>
      <p:sp>
        <p:nvSpPr>
          <p:cNvPr id="4" name="3 Marcador de pie de página"/>
          <p:cNvSpPr>
            <a:spLocks noGrp="1"/>
          </p:cNvSpPr>
          <p:nvPr>
            <p:ph type="ftr" sz="quarter" idx="11"/>
          </p:nvPr>
        </p:nvSpPr>
        <p:spPr/>
        <p:txBody>
          <a:bodyPr/>
          <a:lstStyle/>
          <a:p>
            <a:r>
              <a:rPr lang="es-EC" smtClean="0"/>
              <a:t>Pamela V. Ubidia Vásquez</a:t>
            </a:r>
            <a:endParaRPr lang="es-EC"/>
          </a:p>
        </p:txBody>
      </p:sp>
      <p:sp>
        <p:nvSpPr>
          <p:cNvPr id="5" name="4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296808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C05457-9640-4220-AD9E-7FF7D64F72BD}" type="datetime1">
              <a:rPr lang="es-EC" smtClean="0"/>
              <a:t>3/2/2019</a:t>
            </a:fld>
            <a:endParaRPr lang="es-EC"/>
          </a:p>
        </p:txBody>
      </p:sp>
      <p:sp>
        <p:nvSpPr>
          <p:cNvPr id="3" name="2 Marcador de pie de página"/>
          <p:cNvSpPr>
            <a:spLocks noGrp="1"/>
          </p:cNvSpPr>
          <p:nvPr>
            <p:ph type="ftr" sz="quarter" idx="11"/>
          </p:nvPr>
        </p:nvSpPr>
        <p:spPr/>
        <p:txBody>
          <a:bodyPr/>
          <a:lstStyle/>
          <a:p>
            <a:r>
              <a:rPr lang="es-EC" smtClean="0"/>
              <a:t>Pamela V. Ubidia Vásquez</a:t>
            </a:r>
            <a:endParaRPr lang="es-EC"/>
          </a:p>
        </p:txBody>
      </p:sp>
      <p:sp>
        <p:nvSpPr>
          <p:cNvPr id="4" name="3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287129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7B9A48-148F-4E7B-942C-FB27A7C1A643}" type="datetime1">
              <a:rPr lang="es-EC" smtClean="0"/>
              <a:t>3/2/2019</a:t>
            </a:fld>
            <a:endParaRPr lang="es-EC"/>
          </a:p>
        </p:txBody>
      </p:sp>
      <p:sp>
        <p:nvSpPr>
          <p:cNvPr id="6" name="5 Marcador de pie de página"/>
          <p:cNvSpPr>
            <a:spLocks noGrp="1"/>
          </p:cNvSpPr>
          <p:nvPr>
            <p:ph type="ftr" sz="quarter" idx="11"/>
          </p:nvPr>
        </p:nvSpPr>
        <p:spPr/>
        <p:txBody>
          <a:bodyPr/>
          <a:lstStyle/>
          <a:p>
            <a:r>
              <a:rPr lang="es-EC" smtClean="0"/>
              <a:t>Pamela V. Ubidia Vásquez</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186767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47438D-D0A9-4E6B-B74C-6BD4F59592A2}" type="datetime1">
              <a:rPr lang="es-EC" smtClean="0"/>
              <a:t>3/2/2019</a:t>
            </a:fld>
            <a:endParaRPr lang="es-EC"/>
          </a:p>
        </p:txBody>
      </p:sp>
      <p:sp>
        <p:nvSpPr>
          <p:cNvPr id="6" name="5 Marcador de pie de página"/>
          <p:cNvSpPr>
            <a:spLocks noGrp="1"/>
          </p:cNvSpPr>
          <p:nvPr>
            <p:ph type="ftr" sz="quarter" idx="11"/>
          </p:nvPr>
        </p:nvSpPr>
        <p:spPr/>
        <p:txBody>
          <a:bodyPr/>
          <a:lstStyle/>
          <a:p>
            <a:r>
              <a:rPr lang="es-EC" smtClean="0"/>
              <a:t>Pamela V. Ubidia Vásquez</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a:t>
            </a:fld>
            <a:endParaRPr lang="es-EC"/>
          </a:p>
        </p:txBody>
      </p:sp>
    </p:spTree>
    <p:extLst>
      <p:ext uri="{BB962C8B-B14F-4D97-AF65-F5344CB8AC3E}">
        <p14:creationId xmlns:p14="http://schemas.microsoft.com/office/powerpoint/2010/main" val="35855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0" descr="FORMATOPRESENTACION.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título"/>
          <p:cNvSpPr>
            <a:spLocks noGrp="1"/>
          </p:cNvSpPr>
          <p:nvPr>
            <p:ph type="title"/>
          </p:nvPr>
        </p:nvSpPr>
        <p:spPr>
          <a:xfrm>
            <a:off x="457200" y="-13394"/>
            <a:ext cx="8229600" cy="70609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457200" y="908720"/>
            <a:ext cx="8229600" cy="521744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86F4F-C94F-49F6-8C6F-D8942E38663B}" type="datetime1">
              <a:rPr lang="es-EC" smtClean="0"/>
              <a:t>3/2/2019</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dirty="0" smtClean="0"/>
              <a:t>Pamela V. </a:t>
            </a:r>
            <a:r>
              <a:rPr lang="es-EC" dirty="0" err="1" smtClean="0"/>
              <a:t>Ubidia</a:t>
            </a:r>
            <a:r>
              <a:rPr lang="es-EC" dirty="0" smtClean="0"/>
              <a:t> Vásquez</a:t>
            </a:r>
            <a:endParaRPr lang="es-EC" dirty="0"/>
          </a:p>
        </p:txBody>
      </p:sp>
      <p:sp>
        <p:nvSpPr>
          <p:cNvPr id="6" name="5 Marcador de número de diapositiva"/>
          <p:cNvSpPr>
            <a:spLocks noGrp="1"/>
          </p:cNvSpPr>
          <p:nvPr>
            <p:ph type="sldNum" sz="quarter" idx="4"/>
          </p:nvPr>
        </p:nvSpPr>
        <p:spPr>
          <a:xfrm>
            <a:off x="6686872"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CADD3-4FEE-4ADF-BCB0-76A03E694CD8}" type="slidenum">
              <a:rPr lang="es-EC" smtClean="0"/>
              <a:t>‹#›</a:t>
            </a:fld>
            <a:endParaRPr lang="es-EC"/>
          </a:p>
        </p:txBody>
      </p:sp>
    </p:spTree>
    <p:extLst>
      <p:ext uri="{BB962C8B-B14F-4D97-AF65-F5344CB8AC3E}">
        <p14:creationId xmlns:p14="http://schemas.microsoft.com/office/powerpoint/2010/main" val="305754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lang="es-ES" sz="2800" b="1" kern="1200" dirty="0" smtClean="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4.xml"/><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9.png"/><Relationship Id="rId5" Type="http://schemas.openxmlformats.org/officeDocument/2006/relationships/diagramQuickStyle" Target="../diagrams/quickStyle1.xml"/><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diagramLayout" Target="../diagrams/layout1.xml"/><Relationship Id="rId9" Type="http://schemas.openxmlformats.org/officeDocument/2006/relationships/image" Target="../media/image47.png"/><Relationship Id="rId1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347864" y="5013176"/>
            <a:ext cx="6400800" cy="864096"/>
          </a:xfrm>
        </p:spPr>
        <p:txBody>
          <a:bodyPr>
            <a:normAutofit/>
          </a:bodyPr>
          <a:lstStyle/>
          <a:p>
            <a:r>
              <a:rPr lang="es-EC" sz="2800" dirty="0" smtClean="0">
                <a:solidFill>
                  <a:schemeClr val="tx1"/>
                </a:solidFill>
              </a:rPr>
              <a:t>Luis Miguel Vaca Sánchez</a:t>
            </a:r>
            <a:endParaRPr lang="es-EC" sz="2800" dirty="0">
              <a:solidFill>
                <a:schemeClr val="tx1"/>
              </a:solidFill>
            </a:endParaRPr>
          </a:p>
        </p:txBody>
      </p:sp>
      <p:sp>
        <p:nvSpPr>
          <p:cNvPr id="2" name="1 Título"/>
          <p:cNvSpPr>
            <a:spLocks noGrp="1"/>
          </p:cNvSpPr>
          <p:nvPr>
            <p:ph type="ctrTitle"/>
          </p:nvPr>
        </p:nvSpPr>
        <p:spPr>
          <a:xfrm>
            <a:off x="683568" y="1268760"/>
            <a:ext cx="8316416" cy="2736304"/>
          </a:xfrm>
        </p:spPr>
        <p:txBody>
          <a:bodyPr/>
          <a:lstStyle/>
          <a:p>
            <a:pPr lvl="1" algn="ctr">
              <a:spcBef>
                <a:spcPts val="1200"/>
              </a:spcBef>
              <a:spcAft>
                <a:spcPts val="0"/>
              </a:spcAft>
            </a:pPr>
            <a:r>
              <a:rPr lang="es-EC" sz="2800" b="1" kern="1200" dirty="0">
                <a:solidFill>
                  <a:schemeClr val="tx1"/>
                </a:solidFill>
                <a:latin typeface="+mn-lt"/>
                <a:ea typeface="+mn-ea"/>
                <a:cs typeface="+mn-cs"/>
              </a:rPr>
              <a:t>Universidad de las Fuerzas Armadas – ESPE</a:t>
            </a:r>
            <a:br>
              <a:rPr lang="es-EC" sz="2800" b="1" kern="1200" dirty="0">
                <a:solidFill>
                  <a:schemeClr val="tx1"/>
                </a:solidFill>
                <a:latin typeface="+mn-lt"/>
                <a:ea typeface="+mn-ea"/>
                <a:cs typeface="+mn-cs"/>
              </a:rPr>
            </a:br>
            <a:r>
              <a:rPr lang="es-EC" sz="2800" b="1" kern="1200" dirty="0">
                <a:solidFill>
                  <a:schemeClr val="tx1"/>
                </a:solidFill>
                <a:latin typeface="+mn-lt"/>
                <a:ea typeface="+mn-ea"/>
                <a:cs typeface="+mn-cs"/>
              </a:rPr>
              <a:t>Departamento de Ciencias de Energía y </a:t>
            </a:r>
            <a:r>
              <a:rPr lang="es-EC" sz="2800" b="1" kern="1200" dirty="0" smtClean="0">
                <a:solidFill>
                  <a:schemeClr val="tx1"/>
                </a:solidFill>
                <a:latin typeface="+mn-lt"/>
                <a:ea typeface="+mn-ea"/>
                <a:cs typeface="+mn-cs"/>
              </a:rPr>
              <a:t>Mecánica</a:t>
            </a:r>
            <a:br>
              <a:rPr lang="es-EC" sz="2800" b="1" kern="1200" dirty="0" smtClean="0">
                <a:solidFill>
                  <a:schemeClr val="tx1"/>
                </a:solidFill>
                <a:latin typeface="+mn-lt"/>
                <a:ea typeface="+mn-ea"/>
                <a:cs typeface="+mn-cs"/>
              </a:rPr>
            </a:br>
            <a:r>
              <a:rPr lang="es-EC" sz="2800" b="1" kern="1200" dirty="0" smtClean="0">
                <a:solidFill>
                  <a:schemeClr val="tx1"/>
                </a:solidFill>
                <a:latin typeface="+mn-lt"/>
                <a:ea typeface="+mn-ea"/>
                <a:cs typeface="+mn-cs"/>
              </a:rPr>
              <a:t>Trabajo de Titulación</a:t>
            </a:r>
            <a:br>
              <a:rPr lang="es-EC" sz="2800" b="1" kern="1200" dirty="0" smtClean="0">
                <a:solidFill>
                  <a:schemeClr val="tx1"/>
                </a:solidFill>
                <a:latin typeface="+mn-lt"/>
                <a:ea typeface="+mn-ea"/>
                <a:cs typeface="+mn-cs"/>
              </a:rPr>
            </a:br>
            <a:r>
              <a:rPr lang="es-EC" sz="2800" b="1" kern="1200" dirty="0" smtClean="0">
                <a:solidFill>
                  <a:schemeClr val="tx1"/>
                </a:solidFill>
                <a:latin typeface="+mn-lt"/>
                <a:ea typeface="+mn-ea"/>
                <a:cs typeface="+mn-cs"/>
              </a:rPr>
              <a:t/>
            </a:r>
            <a:br>
              <a:rPr lang="es-EC" sz="2800" b="1" kern="1200" dirty="0" smtClean="0">
                <a:solidFill>
                  <a:schemeClr val="tx1"/>
                </a:solidFill>
                <a:latin typeface="+mn-lt"/>
                <a:ea typeface="+mn-ea"/>
                <a:cs typeface="+mn-cs"/>
              </a:rPr>
            </a:br>
            <a:r>
              <a:rPr lang="es-EC" sz="2800" b="1" kern="1200" dirty="0" smtClean="0">
                <a:solidFill>
                  <a:schemeClr val="tx1"/>
                </a:solidFill>
                <a:latin typeface="+mn-lt"/>
                <a:ea typeface="+mn-ea"/>
                <a:cs typeface="+mn-cs"/>
              </a:rPr>
              <a:t>Tema:</a:t>
            </a:r>
            <a:r>
              <a:rPr lang="es-EC" sz="2800" kern="1200" dirty="0">
                <a:solidFill>
                  <a:schemeClr val="tx1"/>
                </a:solidFill>
                <a:latin typeface="+mn-lt"/>
                <a:ea typeface="+mn-ea"/>
                <a:cs typeface="+mn-cs"/>
              </a:rPr>
              <a:t/>
            </a:r>
            <a:br>
              <a:rPr lang="es-EC" sz="2800" kern="1200" dirty="0">
                <a:solidFill>
                  <a:schemeClr val="tx1"/>
                </a:solidFill>
                <a:latin typeface="+mn-lt"/>
                <a:ea typeface="+mn-ea"/>
                <a:cs typeface="+mn-cs"/>
              </a:rPr>
            </a:br>
            <a:r>
              <a:rPr lang="es-EC" sz="2800" kern="1200" dirty="0" smtClean="0">
                <a:solidFill>
                  <a:schemeClr val="tx1"/>
                </a:solidFill>
                <a:latin typeface="+mn-lt"/>
                <a:ea typeface="+mn-ea"/>
                <a:cs typeface="+mn-cs"/>
              </a:rPr>
              <a:t>“</a:t>
            </a:r>
            <a:r>
              <a:rPr lang="es-EC" sz="2800" kern="1200" dirty="0">
                <a:solidFill>
                  <a:schemeClr val="tx1"/>
                </a:solidFill>
                <a:latin typeface="+mn-lt"/>
                <a:ea typeface="+mn-ea"/>
                <a:cs typeface="+mn-cs"/>
              </a:rPr>
              <a:t>Ingeniería conceptual, básica y de detalle para el sistema de aire comprimido centralizado de 125 psi para ANDEC S.A.”</a:t>
            </a:r>
          </a:p>
        </p:txBody>
      </p:sp>
    </p:spTree>
    <p:extLst>
      <p:ext uri="{BB962C8B-B14F-4D97-AF65-F5344CB8AC3E}">
        <p14:creationId xmlns:p14="http://schemas.microsoft.com/office/powerpoint/2010/main" val="2101212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859604699"/>
                  </p:ext>
                </p:extLst>
              </p:nvPr>
            </p:nvGraphicFramePr>
            <p:xfrm>
              <a:off x="539552" y="188640"/>
              <a:ext cx="8077203" cy="6207362"/>
            </p:xfrm>
            <a:graphic>
              <a:graphicData uri="http://schemas.openxmlformats.org/drawingml/2006/table">
                <a:tbl>
                  <a:tblPr firstRow="1" firstCol="1" bandRow="1"/>
                  <a:tblGrid>
                    <a:gridCol w="2100356">
                      <a:extLst>
                        <a:ext uri="{9D8B030D-6E8A-4147-A177-3AD203B41FA5}">
                          <a16:colId xmlns:a16="http://schemas.microsoft.com/office/drawing/2014/main" val="2186681468"/>
                        </a:ext>
                      </a:extLst>
                    </a:gridCol>
                    <a:gridCol w="727091">
                      <a:extLst>
                        <a:ext uri="{9D8B030D-6E8A-4147-A177-3AD203B41FA5}">
                          <a16:colId xmlns:a16="http://schemas.microsoft.com/office/drawing/2014/main" val="3806657659"/>
                        </a:ext>
                      </a:extLst>
                    </a:gridCol>
                    <a:gridCol w="776096">
                      <a:extLst>
                        <a:ext uri="{9D8B030D-6E8A-4147-A177-3AD203B41FA5}">
                          <a16:colId xmlns:a16="http://schemas.microsoft.com/office/drawing/2014/main" val="1375320701"/>
                        </a:ext>
                      </a:extLst>
                    </a:gridCol>
                    <a:gridCol w="405712">
                      <a:extLst>
                        <a:ext uri="{9D8B030D-6E8A-4147-A177-3AD203B41FA5}">
                          <a16:colId xmlns:a16="http://schemas.microsoft.com/office/drawing/2014/main" val="423305757"/>
                        </a:ext>
                      </a:extLst>
                    </a:gridCol>
                    <a:gridCol w="593182">
                      <a:extLst>
                        <a:ext uri="{9D8B030D-6E8A-4147-A177-3AD203B41FA5}">
                          <a16:colId xmlns:a16="http://schemas.microsoft.com/office/drawing/2014/main" val="785874294"/>
                        </a:ext>
                      </a:extLst>
                    </a:gridCol>
                    <a:gridCol w="590334">
                      <a:extLst>
                        <a:ext uri="{9D8B030D-6E8A-4147-A177-3AD203B41FA5}">
                          <a16:colId xmlns:a16="http://schemas.microsoft.com/office/drawing/2014/main" val="2166886525"/>
                        </a:ext>
                      </a:extLst>
                    </a:gridCol>
                    <a:gridCol w="409132">
                      <a:extLst>
                        <a:ext uri="{9D8B030D-6E8A-4147-A177-3AD203B41FA5}">
                          <a16:colId xmlns:a16="http://schemas.microsoft.com/office/drawing/2014/main" val="1021169646"/>
                        </a:ext>
                      </a:extLst>
                    </a:gridCol>
                    <a:gridCol w="467822">
                      <a:extLst>
                        <a:ext uri="{9D8B030D-6E8A-4147-A177-3AD203B41FA5}">
                          <a16:colId xmlns:a16="http://schemas.microsoft.com/office/drawing/2014/main" val="3454020869"/>
                        </a:ext>
                      </a:extLst>
                    </a:gridCol>
                    <a:gridCol w="700880">
                      <a:extLst>
                        <a:ext uri="{9D8B030D-6E8A-4147-A177-3AD203B41FA5}">
                          <a16:colId xmlns:a16="http://schemas.microsoft.com/office/drawing/2014/main" val="2040097520"/>
                        </a:ext>
                      </a:extLst>
                    </a:gridCol>
                    <a:gridCol w="830229">
                      <a:extLst>
                        <a:ext uri="{9D8B030D-6E8A-4147-A177-3AD203B41FA5}">
                          <a16:colId xmlns:a16="http://schemas.microsoft.com/office/drawing/2014/main" val="3281191781"/>
                        </a:ext>
                      </a:extLst>
                    </a:gridCol>
                    <a:gridCol w="476369">
                      <a:extLst>
                        <a:ext uri="{9D8B030D-6E8A-4147-A177-3AD203B41FA5}">
                          <a16:colId xmlns:a16="http://schemas.microsoft.com/office/drawing/2014/main" val="1385842230"/>
                        </a:ext>
                      </a:extLst>
                    </a:gridCol>
                  </a:tblGrid>
                  <a:tr h="515222">
                    <a:tc>
                      <a:txBody>
                        <a:bodyPr/>
                        <a:lstStyle/>
                        <a:p>
                          <a:endParaRPr lang="es-EC" sz="1000" dirty="0">
                            <a:effectLst/>
                            <a:latin typeface="Calibri" panose="020F0502020204030204" pitchFamily="34" charset="0"/>
                            <a:cs typeface="Arial" panose="020B0604020202020204" pitchFamily="34" charset="0"/>
                          </a:endParaRPr>
                        </a:p>
                      </a:txBody>
                      <a:tcPr marL="28923" marR="2892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14:m>
                            <m:oMath xmlns:m="http://schemas.openxmlformats.org/officeDocument/2006/math">
                              <m:sSub>
                                <m:sSubPr>
                                  <m:ctrlPr>
                                    <a:rPr lang="es-EC"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𝑸</m:t>
                                  </m:r>
                                </m:e>
                                <m:sub>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𝑵</m:t>
                                  </m:r>
                                </m:sub>
                              </m:sSub>
                            </m:oMath>
                          </a14:m>
                          <a:r>
                            <a:rPr lang="es-MX"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indiv.</a:t>
                          </a:r>
                          <a:endParaRPr lang="es-EC" sz="10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14:m>
                            <m:oMathPara xmlns:m="http://schemas.openxmlformats.org/officeDocument/2006/math">
                              <m:oMathParaPr>
                                <m:jc m:val="centerGroup"/>
                              </m:oMathParaPr>
                              <m:oMath xmlns:m="http://schemas.openxmlformats.org/officeDocument/2006/math">
                                <m:sSup>
                                  <m:sSupPr>
                                    <m:ctrlPr>
                                      <a:rPr lang="es-EC"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𝑵</m:t>
                                    </m:r>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𝒎</m:t>
                                    </m:r>
                                  </m:e>
                                  <m:sup>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𝒉</m:t>
                                </m:r>
                              </m:oMath>
                            </m:oMathPara>
                          </a14:m>
                          <a:endParaRPr lang="es-EC" sz="1000" dirty="0">
                            <a:effectLst/>
                            <a:latin typeface="Calibri" panose="020F0502020204030204" pitchFamily="34" charset="0"/>
                            <a:ea typeface="Times New Roman" panose="02020603050405020304" pitchFamily="18"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s-EC" sz="1000" dirty="0" smtClean="0">
                              <a:effectLst/>
                              <a:latin typeface="Calibri" panose="020F050202020403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EC" sz="1000" b="1"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𝑸</m:t>
                                  </m:r>
                                </m:e>
                                <m:sub>
                                  <m:r>
                                    <a:rPr lang="es-EC" sz="1000" b="1"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𝑪𝑨</m:t>
                                  </m:r>
                                </m:sub>
                              </m:sSub>
                            </m:oMath>
                          </a14:m>
                          <a:r>
                            <a:rPr lang="es-MX" sz="10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MX"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indiv.</a:t>
                          </a:r>
                          <a:r>
                            <a:rPr lang="es-EC" sz="1000" dirty="0">
                              <a:effectLst/>
                              <a:latin typeface="Calibri" panose="020F0502020204030204" pitchFamily="34" charset="0"/>
                              <a:cs typeface="Arial" panose="020B0604020202020204" pitchFamily="34" charset="0"/>
                            </a:rPr>
                            <a:t> </a:t>
                          </a:r>
                          <a14:m>
                            <m:oMath xmlns:m="http://schemas.openxmlformats.org/officeDocument/2006/math">
                              <m:sSup>
                                <m:sSupPr>
                                  <m:ctrlPr>
                                    <a:rPr lang="es-EC"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𝒎</m:t>
                                  </m:r>
                                </m:e>
                                <m:sup>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𝒉</m:t>
                              </m:r>
                            </m:oMath>
                          </a14:m>
                          <a:endParaRPr lang="es-EC" sz="1000" dirty="0">
                            <a:effectLst/>
                            <a:latin typeface="Calibri" panose="020F0502020204030204" pitchFamily="34" charset="0"/>
                            <a:ea typeface="Times New Roman" panose="02020603050405020304" pitchFamily="18"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1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000" b="1"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𝑸</m:t>
                                    </m:r>
                                  </m:e>
                                  <m:sub>
                                    <m:r>
                                      <a:rPr lang="es-EC" sz="1000" b="1"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𝑪𝑨</m:t>
                                    </m:r>
                                  </m:sub>
                                </m:sSub>
                              </m:oMath>
                            </m:oMathPara>
                          </a14:m>
                          <a:endParaRPr lang="es-EC" sz="10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14:m>
                            <m:oMathPara xmlns:m="http://schemas.openxmlformats.org/officeDocument/2006/math">
                              <m:oMathParaPr>
                                <m:jc m:val="centerGroup"/>
                              </m:oMathParaPr>
                              <m:oMath xmlns:m="http://schemas.openxmlformats.org/officeDocument/2006/math">
                                <m:sSup>
                                  <m:sSupPr>
                                    <m:ctrlPr>
                                      <a:rPr lang="es-EC"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𝒎</m:t>
                                    </m:r>
                                  </m:e>
                                  <m:sup>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𝒉</m:t>
                                </m:r>
                              </m:oMath>
                            </m:oMathPara>
                          </a14:m>
                          <a:endParaRPr lang="es-EC" sz="1000" dirty="0">
                            <a:effectLst/>
                            <a:latin typeface="Calibri" panose="020F0502020204030204" pitchFamily="34" charset="0"/>
                            <a:ea typeface="Times New Roman" panose="02020603050405020304" pitchFamily="18"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1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𝑭𝒖</m:t>
                                </m:r>
                              </m:oMath>
                            </m:oMathPara>
                          </a14:m>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1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Fs</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𝑸</m:t>
                                    </m:r>
                                  </m:e>
                                  <m:sub>
                                    <m:r>
                                      <a:rPr lang="es-ES"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𝑹</m:t>
                                    </m:r>
                                    <m:r>
                                      <a:rPr lang="es-MX"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𝑬𝑨𝑳</m:t>
                                    </m:r>
                                  </m:sub>
                                </m:sSub>
                              </m:oMath>
                            </m:oMathPara>
                          </a14:m>
                          <a:endParaRPr lang="es-EC" sz="1000" dirty="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EC" sz="1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𝒎</m:t>
                                    </m:r>
                                  </m:e>
                                  <m:sup>
                                    <m:r>
                                      <a:rPr lang="en-US" sz="1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sup>
                                </m:sSup>
                                <m:r>
                                  <a:rPr lang="en-US" sz="1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𝒉</m:t>
                                </m:r>
                              </m:oMath>
                            </m:oMathPara>
                          </a14:m>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de consumo</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Presión bar/(psi)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 de aire</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915659004"/>
                      </a:ext>
                    </a:extLst>
                  </a:tr>
                  <a:tr h="377190">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Panel neumático de rotación de emergencia de torreta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480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522,80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522,7954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0,0003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0,2086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0,02%</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685387"/>
                      </a:ext>
                    </a:extLst>
                  </a:tr>
                  <a:tr h="299119">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Panel de lubricación de rotación de torreta </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21,78314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0,0208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0,5219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6bar/(87psi)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041647"/>
                      </a:ext>
                    </a:extLst>
                  </a:tr>
                  <a:tr h="377190">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Carro artesa 1 y 2/ celdas de carga/ refrigeración FNC</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320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348,53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697,0606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769,55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69,07%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3bar/(44psi)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647939"/>
                      </a:ext>
                    </a:extLst>
                  </a:tr>
                  <a:tr h="377190">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Brazo de torreta de cuchara / celdas de carga / puerta de ventilación</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250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272,29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272,2893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313,13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28,10%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3bar/(44psi)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640316"/>
                      </a:ext>
                    </a:extLst>
                  </a:tr>
                  <a:tr h="202781">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Maniquí de palanquilla falsa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123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133,97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401,899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0,0438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19,412</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1,74%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407611"/>
                      </a:ext>
                    </a:extLst>
                  </a:tr>
                  <a:tr h="299119">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Topes en mesa de rodillos transportadores</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60,99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182,9784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0,0039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0,7838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802697"/>
                      </a:ext>
                    </a:extLst>
                  </a:tr>
                  <a:tr h="377190">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Primer tope móvil en mesa de rodillos de descarga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60,99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182,9784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0,0038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0,7676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340774"/>
                      </a:ext>
                    </a:extLst>
                  </a:tr>
                  <a:tr h="377190">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Segundo tope móvil mesa de rodillos de descarga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60,99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182,9784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0,0038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0,7676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00607"/>
                      </a:ext>
                    </a:extLst>
                  </a:tr>
                  <a:tr h="202781">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Refrigeración de células fotoeléctricas </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8,713257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9,0182</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0,81%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3,5bar/(51psi)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153965"/>
                      </a:ext>
                    </a:extLst>
                  </a:tr>
                  <a:tr h="377190">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Válvulas de sistema de enfriamiento de Molde</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10,89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21,78314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7E-05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0,0017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6bar/(87psi)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005082"/>
                      </a:ext>
                    </a:extLst>
                  </a:tr>
                  <a:tr h="377190">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Válvulas neumáticas ON /OFF - Enfriamiento secundario</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5,45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21,78314</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7E-05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0,0016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6bar/(87psi)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056473"/>
                      </a:ext>
                    </a:extLst>
                  </a:tr>
                  <a:tr h="448679">
                    <a:tc>
                      <a:txBody>
                        <a:bodyPr/>
                        <a:lstStyle/>
                        <a:p>
                          <a:pPr algn="ctr">
                            <a:lnSpc>
                              <a:spcPct val="150000"/>
                            </a:lnSpc>
                            <a:spcAft>
                              <a:spcPts val="0"/>
                            </a:spcAft>
                          </a:pPr>
                          <a:r>
                            <a:rPr lang="es-MX" sz="1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Válvulas reguladoras de flujo del circuito de refrigeración primario/ secundario/ terciario</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8,6</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9,37</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168,6015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7E-05</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0,8</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0,011</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4bar/(58psi)</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848369"/>
                      </a:ext>
                    </a:extLst>
                  </a:tr>
                  <a:tr h="205740">
                    <a:tc>
                      <a:txBody>
                        <a:bodyPr/>
                        <a:lstStyle/>
                        <a:p>
                          <a:pPr algn="ctr">
                            <a:lnSpc>
                              <a:spcPct val="150000"/>
                            </a:lnSpc>
                            <a:spcAft>
                              <a:spcPts val="0"/>
                            </a:spcAft>
                          </a:pPr>
                          <a:r>
                            <a:rPr lang="es-MX" sz="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5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MX"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9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9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1114,2</a:t>
                          </a:r>
                          <a:endParaRPr lang="es-EC" sz="9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17349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859604699"/>
                  </p:ext>
                </p:extLst>
              </p:nvPr>
            </p:nvGraphicFramePr>
            <p:xfrm>
              <a:off x="539552" y="188640"/>
              <a:ext cx="8077203" cy="5880495"/>
            </p:xfrm>
            <a:graphic>
              <a:graphicData uri="http://schemas.openxmlformats.org/drawingml/2006/table">
                <a:tbl>
                  <a:tblPr firstRow="1" firstCol="1" bandRow="1"/>
                  <a:tblGrid>
                    <a:gridCol w="2100356">
                      <a:extLst>
                        <a:ext uri="{9D8B030D-6E8A-4147-A177-3AD203B41FA5}">
                          <a16:colId xmlns:a16="http://schemas.microsoft.com/office/drawing/2014/main" val="2186681468"/>
                        </a:ext>
                      </a:extLst>
                    </a:gridCol>
                    <a:gridCol w="727091">
                      <a:extLst>
                        <a:ext uri="{9D8B030D-6E8A-4147-A177-3AD203B41FA5}">
                          <a16:colId xmlns:a16="http://schemas.microsoft.com/office/drawing/2014/main" val="3806657659"/>
                        </a:ext>
                      </a:extLst>
                    </a:gridCol>
                    <a:gridCol w="776096">
                      <a:extLst>
                        <a:ext uri="{9D8B030D-6E8A-4147-A177-3AD203B41FA5}">
                          <a16:colId xmlns:a16="http://schemas.microsoft.com/office/drawing/2014/main" val="1375320701"/>
                        </a:ext>
                      </a:extLst>
                    </a:gridCol>
                    <a:gridCol w="405712">
                      <a:extLst>
                        <a:ext uri="{9D8B030D-6E8A-4147-A177-3AD203B41FA5}">
                          <a16:colId xmlns:a16="http://schemas.microsoft.com/office/drawing/2014/main" val="423305757"/>
                        </a:ext>
                      </a:extLst>
                    </a:gridCol>
                    <a:gridCol w="593182">
                      <a:extLst>
                        <a:ext uri="{9D8B030D-6E8A-4147-A177-3AD203B41FA5}">
                          <a16:colId xmlns:a16="http://schemas.microsoft.com/office/drawing/2014/main" val="785874294"/>
                        </a:ext>
                      </a:extLst>
                    </a:gridCol>
                    <a:gridCol w="590334">
                      <a:extLst>
                        <a:ext uri="{9D8B030D-6E8A-4147-A177-3AD203B41FA5}">
                          <a16:colId xmlns:a16="http://schemas.microsoft.com/office/drawing/2014/main" val="2166886525"/>
                        </a:ext>
                      </a:extLst>
                    </a:gridCol>
                    <a:gridCol w="409132">
                      <a:extLst>
                        <a:ext uri="{9D8B030D-6E8A-4147-A177-3AD203B41FA5}">
                          <a16:colId xmlns:a16="http://schemas.microsoft.com/office/drawing/2014/main" val="1021169646"/>
                        </a:ext>
                      </a:extLst>
                    </a:gridCol>
                    <a:gridCol w="467822">
                      <a:extLst>
                        <a:ext uri="{9D8B030D-6E8A-4147-A177-3AD203B41FA5}">
                          <a16:colId xmlns:a16="http://schemas.microsoft.com/office/drawing/2014/main" val="3454020869"/>
                        </a:ext>
                      </a:extLst>
                    </a:gridCol>
                    <a:gridCol w="700880">
                      <a:extLst>
                        <a:ext uri="{9D8B030D-6E8A-4147-A177-3AD203B41FA5}">
                          <a16:colId xmlns:a16="http://schemas.microsoft.com/office/drawing/2014/main" val="2040097520"/>
                        </a:ext>
                      </a:extLst>
                    </a:gridCol>
                    <a:gridCol w="830229">
                      <a:extLst>
                        <a:ext uri="{9D8B030D-6E8A-4147-A177-3AD203B41FA5}">
                          <a16:colId xmlns:a16="http://schemas.microsoft.com/office/drawing/2014/main" val="3281191781"/>
                        </a:ext>
                      </a:extLst>
                    </a:gridCol>
                    <a:gridCol w="476369">
                      <a:extLst>
                        <a:ext uri="{9D8B030D-6E8A-4147-A177-3AD203B41FA5}">
                          <a16:colId xmlns:a16="http://schemas.microsoft.com/office/drawing/2014/main" val="1385842230"/>
                        </a:ext>
                      </a:extLst>
                    </a:gridCol>
                  </a:tblGrid>
                  <a:tr h="515222">
                    <a:tc>
                      <a:txBody>
                        <a:bodyPr/>
                        <a:lstStyle/>
                        <a:p>
                          <a:endParaRPr lang="es-EC" sz="1000" dirty="0">
                            <a:effectLst/>
                            <a:latin typeface="Calibri" panose="020F0502020204030204" pitchFamily="34" charset="0"/>
                            <a:cs typeface="Arial" panose="020B0604020202020204" pitchFamily="34" charset="0"/>
                          </a:endParaRPr>
                        </a:p>
                      </a:txBody>
                      <a:tcPr marL="28923" marR="2892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s-EC"/>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0756" t="-1176" r="-726050" b="-1044706"/>
                          </a:stretch>
                        </a:blipFill>
                      </a:tcPr>
                    </a:tc>
                    <a:tc>
                      <a:txBody>
                        <a:bodyPr/>
                        <a:lstStyle/>
                        <a:p>
                          <a:endParaRPr lang="es-EC"/>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63281" t="-1176" r="-575000" b="-1044706"/>
                          </a:stretch>
                        </a:blipFill>
                      </a:tcPr>
                    </a:tc>
                    <a:tc>
                      <a:txBody>
                        <a:bodyPr/>
                        <a:lstStyle/>
                        <a:p>
                          <a:pPr algn="ctr">
                            <a:lnSpc>
                              <a:spcPct val="150000"/>
                            </a:lnSpc>
                            <a:spcAft>
                              <a:spcPts val="0"/>
                            </a:spcAft>
                          </a:pPr>
                          <a:r>
                            <a:rPr lang="es-MX" sz="1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endParaRPr lang="es-EC"/>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672449" t="-1176" r="-583673" b="-1044706"/>
                          </a:stretch>
                        </a:blipFill>
                      </a:tcPr>
                    </a:tc>
                    <a:tc>
                      <a:txBody>
                        <a:bodyPr/>
                        <a:lstStyle/>
                        <a:p>
                          <a:endParaRPr lang="es-EC"/>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788542" t="-1176" r="-495833" b="-1044706"/>
                          </a:stretch>
                        </a:blipFill>
                      </a:tcPr>
                    </a:tc>
                    <a:tc>
                      <a:txBody>
                        <a:bodyPr/>
                        <a:lstStyle/>
                        <a:p>
                          <a:pPr algn="ctr">
                            <a:lnSpc>
                              <a:spcPct val="150000"/>
                            </a:lnSpc>
                            <a:spcAft>
                              <a:spcPts val="0"/>
                            </a:spcAft>
                          </a:pPr>
                          <a:r>
                            <a:rPr lang="es-MX" sz="1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Fs</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endParaRPr lang="es-EC"/>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211842" t="-1176" r="-436842" b="-1044706"/>
                          </a:stretch>
                        </a:blipFill>
                      </a:tcPr>
                    </a:tc>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de consumo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Presión bar/(psi)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 de aire</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915659004"/>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Panel neumático de rotación de emergencia de torreta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480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522,80</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522,7954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0,0003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0,2086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0,02%</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685387"/>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Panel de lubricación de rotación de torreta </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21,78314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0,0208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0,5219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6bar/(87psi)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041647"/>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Carro artesa 1 y 2/ celdas de carga/ refrigeración FNC</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320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348,53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697,0606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769,55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69,07%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3bar/(44psi)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647939"/>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Brazo de torreta de cuchara / celdas de carga / puerta de ventilación</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250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272,29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272,2893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313,13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28,10%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3bar/(44psi)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640316"/>
                      </a:ext>
                    </a:extLst>
                  </a:tr>
                  <a:tr h="202781">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Maniquí de palanquilla falsa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123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133,97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401,899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0,0438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19,412</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1,74%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407611"/>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Topes en mesa de rodillos transportadores</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60,99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182,9784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0,0039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0,7838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802697"/>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Primer tope móvil en mesa de rodillos de descarga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60,99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182,9784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0,0038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0,7676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340774"/>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Segundo tope móvil mesa de rodillos de descarga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60,99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182,9784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0,0038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0,7676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5bar/(73psi)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00607"/>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Refrigeración de células fotoeléctricas </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8,713257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9,0182</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0,81%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3,5bar/(51psi)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153965"/>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Válvulas de sistema de enfriamiento de Molde</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10,89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21,78314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7E-05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0,0017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6bar/(87psi)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005082"/>
                      </a:ext>
                    </a:extLst>
                  </a:tr>
                  <a:tr h="4298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Válvulas neumáticas ON /OFF - Enfriamiento secundario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5,45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21,78314</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7E-05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0,9</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0,0016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6bar/(87psi)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056473"/>
                      </a:ext>
                    </a:extLst>
                  </a:tr>
                  <a:tr h="658432">
                    <a:tc>
                      <a:txBody>
                        <a:bodyPr/>
                        <a:lstStyle/>
                        <a:p>
                          <a:pPr algn="ctr">
                            <a:lnSpc>
                              <a:spcPct val="150000"/>
                            </a:lnSpc>
                            <a:spcAft>
                              <a:spcPts val="0"/>
                            </a:spcAft>
                          </a:pPr>
                          <a:r>
                            <a:rPr lang="es-MX" sz="10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Válvulas reguladoras de flujo del circuito de refrigeración primario/ secundario/ terciario</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8,6</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9,37</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168,6015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7E-05</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0,8</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0,011</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0,00%</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4bar/(58psi)</a:t>
                          </a:r>
                          <a:endParaRPr lang="es-EC" sz="10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IA</a:t>
                          </a:r>
                          <a:endParaRPr lang="es-EC" sz="10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848369"/>
                      </a:ext>
                    </a:extLst>
                  </a:tr>
                  <a:tr h="205740">
                    <a:tc>
                      <a:txBody>
                        <a:bodyPr/>
                        <a:lstStyle/>
                        <a:p>
                          <a:pPr algn="ctr">
                            <a:lnSpc>
                              <a:spcPct val="150000"/>
                            </a:lnSpc>
                            <a:spcAft>
                              <a:spcPts val="0"/>
                            </a:spcAft>
                          </a:pPr>
                          <a:r>
                            <a:rPr lang="es-MX" sz="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5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a:effectLst/>
                            <a:latin typeface="Calibri" panose="020F0502020204030204" pitchFamily="34" charset="0"/>
                            <a:cs typeface="Arial" panose="020B0604020202020204" pitchFamily="34" charset="0"/>
                          </a:endParaRPr>
                        </a:p>
                      </a:txBody>
                      <a:tcPr marL="28923" marR="2892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MX"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90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MX" sz="9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1114,2</a:t>
                          </a:r>
                          <a:endParaRPr lang="es-EC" sz="900" dirty="0">
                            <a:effectLst/>
                            <a:latin typeface="Times New Roman" panose="02020603050405020304" pitchFamily="18" charset="0"/>
                            <a:ea typeface="Calibri" panose="020F0502020204030204" pitchFamily="34" charset="0"/>
                            <a:cs typeface="Arial" panose="020B0604020202020204" pitchFamily="34" charset="0"/>
                          </a:endParaRPr>
                        </a:p>
                      </a:txBody>
                      <a:tcPr marL="28923" marR="28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500">
                            <a:effectLst/>
                            <a:latin typeface="Calibri" panose="020F0502020204030204" pitchFamily="34" charset="0"/>
                            <a:cs typeface="Arial" panose="020B0604020202020204" pitchFamily="34" charset="0"/>
                          </a:endParaRPr>
                        </a:p>
                      </a:txBody>
                      <a:tcPr marL="28923" marR="2892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500" dirty="0">
                            <a:effectLst/>
                            <a:latin typeface="Calibri" panose="020F0502020204030204" pitchFamily="34" charset="0"/>
                            <a:cs typeface="Arial" panose="020B0604020202020204" pitchFamily="34" charset="0"/>
                          </a:endParaRPr>
                        </a:p>
                      </a:txBody>
                      <a:tcPr marL="28923" marR="2892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173494"/>
                      </a:ext>
                    </a:extLst>
                  </a:tr>
                </a:tbl>
              </a:graphicData>
            </a:graphic>
          </p:graphicFrame>
        </mc:Fallback>
      </mc:AlternateContent>
      <p:sp>
        <p:nvSpPr>
          <p:cNvPr id="7" name="Text Box 45"/>
          <p:cNvSpPr txBox="1"/>
          <p:nvPr/>
        </p:nvSpPr>
        <p:spPr>
          <a:xfrm>
            <a:off x="3035429" y="2035841"/>
            <a:ext cx="962561" cy="13849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r>
              <a:rPr lang="es-EC" sz="900" dirty="0">
                <a:latin typeface="Times New Roman" panose="02020603050405020304" pitchFamily="18" charset="0"/>
                <a:ea typeface="Times New Roman" panose="02020603050405020304" pitchFamily="18" charset="0"/>
              </a:rPr>
              <a:t> </a:t>
            </a:r>
          </a:p>
        </p:txBody>
      </p:sp>
      <p:sp>
        <p:nvSpPr>
          <p:cNvPr id="8" name="Text Box 44"/>
          <p:cNvSpPr txBox="1"/>
          <p:nvPr/>
        </p:nvSpPr>
        <p:spPr>
          <a:xfrm>
            <a:off x="3341589" y="2168001"/>
            <a:ext cx="99020" cy="13849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r>
              <a:rPr lang="es-EC" sz="900" dirty="0">
                <a:latin typeface="Times New Roman" panose="02020603050405020304" pitchFamily="18" charset="0"/>
                <a:ea typeface="Times New Roman" panose="02020603050405020304" pitchFamily="18" charset="0"/>
              </a:rPr>
              <a:t> </a:t>
            </a:r>
          </a:p>
        </p:txBody>
      </p:sp>
      <p:sp>
        <p:nvSpPr>
          <p:cNvPr id="9" name="Rectangle 8"/>
          <p:cNvSpPr/>
          <p:nvPr/>
        </p:nvSpPr>
        <p:spPr>
          <a:xfrm>
            <a:off x="-571647" y="-4954"/>
            <a:ext cx="3343447" cy="784830"/>
          </a:xfrm>
          <a:prstGeom prst="rect">
            <a:avLst/>
          </a:prstGeom>
        </p:spPr>
        <p:txBody>
          <a:bodyPr wrap="square">
            <a:spAutoFit/>
          </a:bodyPr>
          <a:lstStyle/>
          <a:p>
            <a:pPr lvl="2" algn="just">
              <a:spcBef>
                <a:spcPts val="150"/>
              </a:spcBef>
            </a:pPr>
            <a:r>
              <a:rPr lang="es-EC" sz="2250" b="1" kern="0" dirty="0" smtClean="0">
                <a:latin typeface="Times New Roman" panose="02020603050405020304" pitchFamily="18" charset="0"/>
                <a:ea typeface="Times New Roman" panose="02020603050405020304" pitchFamily="18" charset="0"/>
                <a:cs typeface="Times New Roman" panose="02020603050405020304" pitchFamily="18" charset="0"/>
              </a:rPr>
              <a:t>TABULACIÓN DE DATOS</a:t>
            </a:r>
            <a:endParaRPr lang="es-EC" sz="2250" b="1" kern="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07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218" y="764704"/>
            <a:ext cx="6784141" cy="5035651"/>
          </a:xfrm>
          <a:prstGeom prst="rect">
            <a:avLst/>
          </a:prstGeom>
        </p:spPr>
      </p:pic>
      <p:sp>
        <p:nvSpPr>
          <p:cNvPr id="3" name="Rectangle 2"/>
          <p:cNvSpPr/>
          <p:nvPr/>
        </p:nvSpPr>
        <p:spPr>
          <a:xfrm>
            <a:off x="-716517" y="-4954"/>
            <a:ext cx="8297464" cy="611706"/>
          </a:xfrm>
          <a:prstGeom prst="rect">
            <a:avLst/>
          </a:prstGeom>
        </p:spPr>
        <p:txBody>
          <a:bodyPr wrap="none">
            <a:spAutoFit/>
          </a:bodyPr>
          <a:lstStyle/>
          <a:p>
            <a:pPr lvl="2" algn="just">
              <a:lnSpc>
                <a:spcPct val="150000"/>
              </a:lnSpc>
              <a:spcBef>
                <a:spcPts val="150"/>
              </a:spcBef>
            </a:pPr>
            <a:r>
              <a:rPr lang="es-EC" sz="2250" b="1" kern="0" dirty="0" smtClean="0">
                <a:latin typeface="Times New Roman" panose="02020603050405020304" pitchFamily="18" charset="0"/>
                <a:ea typeface="Times New Roman" panose="02020603050405020304" pitchFamily="18" charset="0"/>
                <a:cs typeface="Times New Roman" panose="02020603050405020304" pitchFamily="18" charset="0"/>
              </a:rPr>
              <a:t>Consumo de aire comprimido por área - Ejemplo </a:t>
            </a:r>
            <a:r>
              <a:rPr lang="es-EC" sz="2250" b="1" kern="0" dirty="0">
                <a:latin typeface="Times New Roman" panose="02020603050405020304" pitchFamily="18" charset="0"/>
                <a:ea typeface="Times New Roman" panose="02020603050405020304" pitchFamily="18" charset="0"/>
                <a:cs typeface="Times New Roman" panose="02020603050405020304" pitchFamily="18" charset="0"/>
              </a:rPr>
              <a:t>en MCC</a:t>
            </a:r>
          </a:p>
        </p:txBody>
      </p:sp>
    </p:spTree>
    <p:extLst>
      <p:ext uri="{BB962C8B-B14F-4D97-AF65-F5344CB8AC3E}">
        <p14:creationId xmlns:p14="http://schemas.microsoft.com/office/powerpoint/2010/main" val="357463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560" y="836712"/>
            <a:ext cx="6894836" cy="611706"/>
          </a:xfrm>
          <a:prstGeom prst="rect">
            <a:avLst/>
          </a:prstGeom>
        </p:spPr>
        <p:txBody>
          <a:bodyPr wrap="none">
            <a:spAutoFit/>
          </a:bodyPr>
          <a:lstStyle/>
          <a:p>
            <a:pPr lvl="2" algn="just">
              <a:lnSpc>
                <a:spcPct val="150000"/>
              </a:lnSpc>
              <a:spcBef>
                <a:spcPts val="150"/>
              </a:spcBef>
            </a:pPr>
            <a:r>
              <a:rPr lang="es-EC" sz="2250" b="1" kern="0" dirty="0">
                <a:latin typeface="Times New Roman" panose="02020603050405020304" pitchFamily="18" charset="0"/>
                <a:ea typeface="Times New Roman" panose="02020603050405020304" pitchFamily="18" charset="0"/>
                <a:cs typeface="Times New Roman" panose="02020603050405020304" pitchFamily="18" charset="0"/>
              </a:rPr>
              <a:t>Demanda de aire </a:t>
            </a:r>
            <a:r>
              <a:rPr lang="es-EC" sz="2250" b="1" kern="0" dirty="0" smtClean="0">
                <a:latin typeface="Times New Roman" panose="02020603050405020304" pitchFamily="18" charset="0"/>
                <a:ea typeface="Times New Roman" panose="02020603050405020304" pitchFamily="18" charset="0"/>
                <a:cs typeface="Times New Roman" panose="02020603050405020304" pitchFamily="18" charset="0"/>
              </a:rPr>
              <a:t>comprimido planta de Acería</a:t>
            </a:r>
            <a:endParaRPr lang="es-EC" sz="2250" b="1" kern="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37181" y="0"/>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graphicFrame>
        <p:nvGraphicFramePr>
          <p:cNvPr id="9" name="Chart 8"/>
          <p:cNvGraphicFramePr/>
          <p:nvPr>
            <p:extLst>
              <p:ext uri="{D42A27DB-BD31-4B8C-83A1-F6EECF244321}">
                <p14:modId xmlns:p14="http://schemas.microsoft.com/office/powerpoint/2010/main" val="3538087407"/>
              </p:ext>
            </p:extLst>
          </p:nvPr>
        </p:nvGraphicFramePr>
        <p:xfrm>
          <a:off x="4045536" y="1697543"/>
          <a:ext cx="5073444" cy="3400218"/>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715523676"/>
                  </p:ext>
                </p:extLst>
              </p:nvPr>
            </p:nvGraphicFramePr>
            <p:xfrm>
              <a:off x="179512" y="2060848"/>
              <a:ext cx="3816424" cy="2438400"/>
            </p:xfrm>
            <a:graphic>
              <a:graphicData uri="http://schemas.openxmlformats.org/drawingml/2006/table">
                <a:tbl>
                  <a:tblPr firstRow="1" firstCol="1" bandRow="1">
                    <a:tableStyleId>{5C22544A-7EE6-4342-B048-85BDC9FD1C3A}</a:tableStyleId>
                  </a:tblPr>
                  <a:tblGrid>
                    <a:gridCol w="1595120">
                      <a:extLst>
                        <a:ext uri="{9D8B030D-6E8A-4147-A177-3AD203B41FA5}">
                          <a16:colId xmlns:a16="http://schemas.microsoft.com/office/drawing/2014/main" val="3505214375"/>
                        </a:ext>
                      </a:extLst>
                    </a:gridCol>
                    <a:gridCol w="2221304">
                      <a:extLst>
                        <a:ext uri="{9D8B030D-6E8A-4147-A177-3AD203B41FA5}">
                          <a16:colId xmlns:a16="http://schemas.microsoft.com/office/drawing/2014/main" val="3920828698"/>
                        </a:ext>
                      </a:extLst>
                    </a:gridCol>
                  </a:tblGrid>
                  <a:tr h="381000">
                    <a:tc>
                      <a:txBody>
                        <a:bodyPr/>
                        <a:lstStyle/>
                        <a:p>
                          <a:pPr algn="ctr">
                            <a:lnSpc>
                              <a:spcPct val="150000"/>
                            </a:lnSpc>
                            <a:spcAft>
                              <a:spcPts val="0"/>
                            </a:spcAft>
                          </a:pPr>
                          <a:r>
                            <a:rPr lang="es-EC" sz="1500" dirty="0">
                              <a:effectLst/>
                            </a:rPr>
                            <a:t>Área</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EC" sz="1500" dirty="0">
                              <a:effectLst/>
                            </a:rPr>
                            <a:t>Caudal real</a:t>
                          </a:r>
                          <a:endParaRPr lang="es-EC" sz="15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191289843"/>
                      </a:ext>
                    </a:extLst>
                  </a:tr>
                  <a:tr h="182880">
                    <a:tc>
                      <a:txBody>
                        <a:bodyPr/>
                        <a:lstStyle/>
                        <a:p>
                          <a:pPr algn="ctr">
                            <a:lnSpc>
                              <a:spcPct val="150000"/>
                            </a:lnSpc>
                            <a:spcAft>
                              <a:spcPts val="0"/>
                            </a:spcAft>
                          </a:pPr>
                          <a:r>
                            <a:rPr lang="es-EC" sz="1500" dirty="0">
                              <a:effectLst/>
                            </a:rPr>
                            <a:t>Nave de Máquina de colada continua</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500" dirty="0">
                              <a:effectLst/>
                            </a:rPr>
                            <a:t>1114,2 </a:t>
                          </a:r>
                          <a14:m>
                            <m:oMath xmlns:m="http://schemas.openxmlformats.org/officeDocument/2006/math">
                              <m:sSup>
                                <m:sSupPr>
                                  <m:ctrlPr>
                                    <a:rPr lang="es-EC" sz="1500" i="1">
                                      <a:effectLst/>
                                      <a:latin typeface="Cambria Math" panose="02040503050406030204" pitchFamily="18" charset="0"/>
                                    </a:rPr>
                                  </m:ctrlPr>
                                </m:sSupPr>
                                <m:e>
                                  <m:r>
                                    <a:rPr lang="es-EC" sz="1500">
                                      <a:effectLst/>
                                      <a:latin typeface="Cambria Math" panose="02040503050406030204" pitchFamily="18" charset="0"/>
                                    </a:rPr>
                                    <m:t>𝑚</m:t>
                                  </m:r>
                                </m:e>
                                <m:sup>
                                  <m:r>
                                    <a:rPr lang="es-EC" sz="1500">
                                      <a:effectLst/>
                                      <a:latin typeface="Cambria Math" panose="02040503050406030204" pitchFamily="18" charset="0"/>
                                    </a:rPr>
                                    <m:t>3</m:t>
                                  </m:r>
                                </m:sup>
                              </m:sSup>
                              <m:r>
                                <a:rPr lang="es-EC" sz="1500">
                                  <a:effectLst/>
                                  <a:latin typeface="Cambria Math" panose="02040503050406030204" pitchFamily="18" charset="0"/>
                                </a:rPr>
                                <m:t>/</m:t>
                              </m:r>
                              <m:r>
                                <a:rPr lang="es-EC" sz="1500">
                                  <a:effectLst/>
                                  <a:latin typeface="Cambria Math" panose="02040503050406030204" pitchFamily="18" charset="0"/>
                                </a:rPr>
                                <m:t>h</m:t>
                              </m:r>
                            </m:oMath>
                          </a14:m>
                          <a:r>
                            <a:rPr lang="es-EC" sz="1500" dirty="0">
                              <a:effectLst/>
                            </a:rPr>
                            <a:t> (655,8 cfm)</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12447246"/>
                      </a:ext>
                    </a:extLst>
                  </a:tr>
                  <a:tr h="182880">
                    <a:tc>
                      <a:txBody>
                        <a:bodyPr/>
                        <a:lstStyle/>
                        <a:p>
                          <a:pPr algn="ctr">
                            <a:lnSpc>
                              <a:spcPct val="150000"/>
                            </a:lnSpc>
                            <a:spcAft>
                              <a:spcPts val="0"/>
                            </a:spcAft>
                          </a:pPr>
                          <a:r>
                            <a:rPr lang="es-EC" sz="1500" dirty="0">
                              <a:effectLst/>
                            </a:rPr>
                            <a:t>Nave de Horno Eléctrico</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500" dirty="0">
                              <a:effectLst/>
                            </a:rPr>
                            <a:t>574,6 </a:t>
                          </a:r>
                          <a14:m>
                            <m:oMath xmlns:m="http://schemas.openxmlformats.org/officeDocument/2006/math">
                              <m:sSup>
                                <m:sSupPr>
                                  <m:ctrlPr>
                                    <a:rPr lang="es-EC" sz="1500" i="1">
                                      <a:effectLst/>
                                      <a:latin typeface="Cambria Math" panose="02040503050406030204" pitchFamily="18" charset="0"/>
                                    </a:rPr>
                                  </m:ctrlPr>
                                </m:sSupPr>
                                <m:e>
                                  <m:r>
                                    <a:rPr lang="es-EC" sz="1500">
                                      <a:effectLst/>
                                      <a:latin typeface="Cambria Math" panose="02040503050406030204" pitchFamily="18" charset="0"/>
                                    </a:rPr>
                                    <m:t>𝑚</m:t>
                                  </m:r>
                                </m:e>
                                <m:sup>
                                  <m:r>
                                    <a:rPr lang="es-EC" sz="1500">
                                      <a:effectLst/>
                                      <a:latin typeface="Cambria Math" panose="02040503050406030204" pitchFamily="18" charset="0"/>
                                    </a:rPr>
                                    <m:t>3</m:t>
                                  </m:r>
                                </m:sup>
                              </m:sSup>
                              <m:r>
                                <a:rPr lang="es-EC" sz="1500">
                                  <a:effectLst/>
                                  <a:latin typeface="Cambria Math" panose="02040503050406030204" pitchFamily="18" charset="0"/>
                                </a:rPr>
                                <m:t>/</m:t>
                              </m:r>
                              <m:r>
                                <a:rPr lang="es-EC" sz="1500">
                                  <a:effectLst/>
                                  <a:latin typeface="Cambria Math" panose="02040503050406030204" pitchFamily="18" charset="0"/>
                                </a:rPr>
                                <m:t>h</m:t>
                              </m:r>
                            </m:oMath>
                          </a14:m>
                          <a:r>
                            <a:rPr lang="es-EC" sz="1500" dirty="0">
                              <a:effectLst/>
                            </a:rPr>
                            <a:t> (338,2 cfm)</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7052012"/>
                      </a:ext>
                    </a:extLst>
                  </a:tr>
                  <a:tr h="182880">
                    <a:tc>
                      <a:txBody>
                        <a:bodyPr/>
                        <a:lstStyle/>
                        <a:p>
                          <a:pPr algn="ctr">
                            <a:lnSpc>
                              <a:spcPct val="150000"/>
                            </a:lnSpc>
                            <a:spcAft>
                              <a:spcPts val="0"/>
                            </a:spcAft>
                          </a:pPr>
                          <a:r>
                            <a:rPr lang="es-EC" sz="1500" dirty="0">
                              <a:effectLst/>
                            </a:rPr>
                            <a:t>Planta de humos</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50000"/>
                            </a:lnSpc>
                            <a:spcAft>
                              <a:spcPts val="0"/>
                            </a:spcAft>
                          </a:pPr>
                          <a:r>
                            <a:rPr lang="es-EC" sz="1500" dirty="0">
                              <a:effectLst/>
                            </a:rPr>
                            <a:t>941,6 </a:t>
                          </a:r>
                          <a14:m>
                            <m:oMath xmlns:m="http://schemas.openxmlformats.org/officeDocument/2006/math">
                              <m:sSup>
                                <m:sSupPr>
                                  <m:ctrlPr>
                                    <a:rPr lang="es-EC" sz="1500" i="1">
                                      <a:effectLst/>
                                      <a:latin typeface="Cambria Math" panose="02040503050406030204" pitchFamily="18" charset="0"/>
                                    </a:rPr>
                                  </m:ctrlPr>
                                </m:sSupPr>
                                <m:e>
                                  <m:r>
                                    <a:rPr lang="es-EC" sz="1500">
                                      <a:effectLst/>
                                      <a:latin typeface="Cambria Math" panose="02040503050406030204" pitchFamily="18" charset="0"/>
                                    </a:rPr>
                                    <m:t>𝑚</m:t>
                                  </m:r>
                                </m:e>
                                <m:sup>
                                  <m:r>
                                    <a:rPr lang="es-EC" sz="1500">
                                      <a:effectLst/>
                                      <a:latin typeface="Cambria Math" panose="02040503050406030204" pitchFamily="18" charset="0"/>
                                    </a:rPr>
                                    <m:t>3</m:t>
                                  </m:r>
                                </m:sup>
                              </m:sSup>
                              <m:r>
                                <a:rPr lang="es-EC" sz="1500">
                                  <a:effectLst/>
                                  <a:latin typeface="Cambria Math" panose="02040503050406030204" pitchFamily="18" charset="0"/>
                                </a:rPr>
                                <m:t>/</m:t>
                              </m:r>
                              <m:r>
                                <a:rPr lang="es-EC" sz="1500">
                                  <a:effectLst/>
                                  <a:latin typeface="Cambria Math" panose="02040503050406030204" pitchFamily="18" charset="0"/>
                                </a:rPr>
                                <m:t>h</m:t>
                              </m:r>
                            </m:oMath>
                          </a14:m>
                          <a:r>
                            <a:rPr lang="es-EC" sz="1500" dirty="0">
                              <a:effectLst/>
                            </a:rPr>
                            <a:t> (554,2 cfm)</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861584246"/>
                      </a:ext>
                    </a:extLst>
                  </a:tr>
                  <a:tr h="182880">
                    <a:tc>
                      <a:txBody>
                        <a:bodyPr/>
                        <a:lstStyle/>
                        <a:p>
                          <a:pPr algn="ctr">
                            <a:lnSpc>
                              <a:spcPct val="150000"/>
                            </a:lnSpc>
                            <a:spcAft>
                              <a:spcPts val="0"/>
                            </a:spcAft>
                          </a:pPr>
                          <a:r>
                            <a:rPr lang="es-EC" sz="1500" dirty="0">
                              <a:effectLst/>
                            </a:rPr>
                            <a:t>Total</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500" dirty="0">
                              <a:effectLst/>
                            </a:rPr>
                            <a:t>2630,4 </a:t>
                          </a:r>
                          <a14:m>
                            <m:oMath xmlns:m="http://schemas.openxmlformats.org/officeDocument/2006/math">
                              <m:sSup>
                                <m:sSupPr>
                                  <m:ctrlPr>
                                    <a:rPr lang="es-EC" sz="1500" i="1">
                                      <a:effectLst/>
                                      <a:latin typeface="Cambria Math" panose="02040503050406030204" pitchFamily="18" charset="0"/>
                                    </a:rPr>
                                  </m:ctrlPr>
                                </m:sSupPr>
                                <m:e>
                                  <m:r>
                                    <a:rPr lang="es-EC" sz="1500">
                                      <a:effectLst/>
                                      <a:latin typeface="Cambria Math" panose="02040503050406030204" pitchFamily="18" charset="0"/>
                                    </a:rPr>
                                    <m:t>𝑚</m:t>
                                  </m:r>
                                </m:e>
                                <m:sup>
                                  <m:r>
                                    <a:rPr lang="es-EC" sz="1500">
                                      <a:effectLst/>
                                      <a:latin typeface="Cambria Math" panose="02040503050406030204" pitchFamily="18" charset="0"/>
                                    </a:rPr>
                                    <m:t>3</m:t>
                                  </m:r>
                                </m:sup>
                              </m:sSup>
                              <m:r>
                                <a:rPr lang="es-EC" sz="1500">
                                  <a:effectLst/>
                                  <a:latin typeface="Cambria Math" panose="02040503050406030204" pitchFamily="18" charset="0"/>
                                </a:rPr>
                                <m:t>/</m:t>
                              </m:r>
                              <m:r>
                                <a:rPr lang="es-EC" sz="1500">
                                  <a:effectLst/>
                                  <a:latin typeface="Cambria Math" panose="02040503050406030204" pitchFamily="18" charset="0"/>
                                </a:rPr>
                                <m:t>h</m:t>
                              </m:r>
                            </m:oMath>
                          </a14:m>
                          <a:r>
                            <a:rPr lang="es-EC" sz="1500" dirty="0">
                              <a:effectLst/>
                            </a:rPr>
                            <a:t> (1548,2 cfm)</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2389552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715523676"/>
                  </p:ext>
                </p:extLst>
              </p:nvPr>
            </p:nvGraphicFramePr>
            <p:xfrm>
              <a:off x="179512" y="2060848"/>
              <a:ext cx="3816424" cy="2302766"/>
            </p:xfrm>
            <a:graphic>
              <a:graphicData uri="http://schemas.openxmlformats.org/drawingml/2006/table">
                <a:tbl>
                  <a:tblPr firstRow="1" firstCol="1" bandRow="1">
                    <a:tableStyleId>{5C22544A-7EE6-4342-B048-85BDC9FD1C3A}</a:tableStyleId>
                  </a:tblPr>
                  <a:tblGrid>
                    <a:gridCol w="1595120">
                      <a:extLst>
                        <a:ext uri="{9D8B030D-6E8A-4147-A177-3AD203B41FA5}">
                          <a16:colId xmlns:a16="http://schemas.microsoft.com/office/drawing/2014/main" val="3505214375"/>
                        </a:ext>
                      </a:extLst>
                    </a:gridCol>
                    <a:gridCol w="2221304">
                      <a:extLst>
                        <a:ext uri="{9D8B030D-6E8A-4147-A177-3AD203B41FA5}">
                          <a16:colId xmlns:a16="http://schemas.microsoft.com/office/drawing/2014/main" val="3920828698"/>
                        </a:ext>
                      </a:extLst>
                    </a:gridCol>
                  </a:tblGrid>
                  <a:tr h="381000">
                    <a:tc>
                      <a:txBody>
                        <a:bodyPr/>
                        <a:lstStyle/>
                        <a:p>
                          <a:pPr algn="ctr">
                            <a:lnSpc>
                              <a:spcPct val="150000"/>
                            </a:lnSpc>
                            <a:spcAft>
                              <a:spcPts val="0"/>
                            </a:spcAft>
                          </a:pPr>
                          <a:r>
                            <a:rPr lang="es-EC" sz="1500">
                              <a:effectLst/>
                            </a:rPr>
                            <a:t>Área</a:t>
                          </a:r>
                          <a:endParaRPr lang="es-EC" sz="15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EC" sz="1500">
                              <a:effectLst/>
                            </a:rPr>
                            <a:t>Caudal real</a:t>
                          </a:r>
                          <a:endParaRPr lang="es-EC" sz="15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ctr"/>
                    </a:tc>
                    <a:extLst>
                      <a:ext uri="{0D108BD9-81ED-4DB2-BD59-A6C34878D82A}">
                        <a16:rowId xmlns:a16="http://schemas.microsoft.com/office/drawing/2014/main" val="3191289843"/>
                      </a:ext>
                    </a:extLst>
                  </a:tr>
                  <a:tr h="649161">
                    <a:tc>
                      <a:txBody>
                        <a:bodyPr/>
                        <a:lstStyle/>
                        <a:p>
                          <a:pPr algn="ctr">
                            <a:lnSpc>
                              <a:spcPct val="150000"/>
                            </a:lnSpc>
                            <a:spcAft>
                              <a:spcPts val="0"/>
                            </a:spcAft>
                          </a:pPr>
                          <a:r>
                            <a:rPr lang="es-EC" sz="1500">
                              <a:effectLst/>
                            </a:rPr>
                            <a:t>Nave de Máquina de colada continua</a:t>
                          </a:r>
                          <a:endParaRPr lang="es-EC" sz="15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endParaRPr lang="es-EC"/>
                        </a:p>
                      </a:txBody>
                      <a:tcPr marL="44450" marR="44450" marT="0" marB="0" anchor="ctr">
                        <a:blipFill>
                          <a:blip r:embed="rId3"/>
                          <a:stretch>
                            <a:fillRect l="-72055" t="-60377" r="-1096" b="-215094"/>
                          </a:stretch>
                        </a:blipFill>
                      </a:tcPr>
                    </a:tc>
                    <a:extLst>
                      <a:ext uri="{0D108BD9-81ED-4DB2-BD59-A6C34878D82A}">
                        <a16:rowId xmlns:a16="http://schemas.microsoft.com/office/drawing/2014/main" val="1312447246"/>
                      </a:ext>
                    </a:extLst>
                  </a:tr>
                  <a:tr h="649161">
                    <a:tc>
                      <a:txBody>
                        <a:bodyPr/>
                        <a:lstStyle/>
                        <a:p>
                          <a:pPr algn="ctr">
                            <a:lnSpc>
                              <a:spcPct val="150000"/>
                            </a:lnSpc>
                            <a:spcAft>
                              <a:spcPts val="0"/>
                            </a:spcAft>
                          </a:pPr>
                          <a:r>
                            <a:rPr lang="es-EC" sz="1500">
                              <a:effectLst/>
                            </a:rPr>
                            <a:t>Nave de Horno Eléctrico</a:t>
                          </a:r>
                          <a:endParaRPr lang="es-EC" sz="15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endParaRPr lang="es-EC"/>
                        </a:p>
                      </a:txBody>
                      <a:tcPr marL="44450" marR="44450" marT="0" marB="0" anchor="ctr">
                        <a:blipFill>
                          <a:blip r:embed="rId3"/>
                          <a:stretch>
                            <a:fillRect l="-72055" t="-158879" r="-1096" b="-113084"/>
                          </a:stretch>
                        </a:blipFill>
                      </a:tcPr>
                    </a:tc>
                    <a:extLst>
                      <a:ext uri="{0D108BD9-81ED-4DB2-BD59-A6C34878D82A}">
                        <a16:rowId xmlns:a16="http://schemas.microsoft.com/office/drawing/2014/main" val="317052012"/>
                      </a:ext>
                    </a:extLst>
                  </a:tr>
                  <a:tr h="311722">
                    <a:tc>
                      <a:txBody>
                        <a:bodyPr/>
                        <a:lstStyle/>
                        <a:p>
                          <a:pPr algn="ctr">
                            <a:lnSpc>
                              <a:spcPct val="150000"/>
                            </a:lnSpc>
                            <a:spcAft>
                              <a:spcPts val="0"/>
                            </a:spcAft>
                          </a:pPr>
                          <a:r>
                            <a:rPr lang="es-EC" sz="1500">
                              <a:effectLst/>
                            </a:rPr>
                            <a:t>Planta de humos</a:t>
                          </a:r>
                          <a:endParaRPr lang="es-EC" sz="15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a:txBody>
                        <a:bodyPr/>
                        <a:lstStyle/>
                        <a:p>
                          <a:endParaRPr lang="es-EC"/>
                        </a:p>
                      </a:txBody>
                      <a:tcPr marL="44450" marR="44450" marT="0" marB="0" anchor="ctr">
                        <a:blipFill>
                          <a:blip r:embed="rId3"/>
                          <a:stretch>
                            <a:fillRect l="-72055" t="-543137" r="-1096" b="-137255"/>
                          </a:stretch>
                        </a:blipFill>
                      </a:tcPr>
                    </a:tc>
                    <a:extLst>
                      <a:ext uri="{0D108BD9-81ED-4DB2-BD59-A6C34878D82A}">
                        <a16:rowId xmlns:a16="http://schemas.microsoft.com/office/drawing/2014/main" val="1861584246"/>
                      </a:ext>
                    </a:extLst>
                  </a:tr>
                  <a:tr h="311722">
                    <a:tc>
                      <a:txBody>
                        <a:bodyPr/>
                        <a:lstStyle/>
                        <a:p>
                          <a:pPr algn="ctr">
                            <a:lnSpc>
                              <a:spcPct val="150000"/>
                            </a:lnSpc>
                            <a:spcAft>
                              <a:spcPts val="0"/>
                            </a:spcAft>
                          </a:pPr>
                          <a:r>
                            <a:rPr lang="es-EC" sz="1500">
                              <a:effectLst/>
                            </a:rPr>
                            <a:t>Total</a:t>
                          </a:r>
                          <a:endParaRPr lang="es-EC" sz="150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endParaRPr lang="es-EC"/>
                        </a:p>
                      </a:txBody>
                      <a:tcPr marL="44450" marR="44450" marT="0" marB="0" anchor="ctr">
                        <a:blipFill>
                          <a:blip r:embed="rId3"/>
                          <a:stretch>
                            <a:fillRect l="-72055" t="-643137" r="-1096" b="-37255"/>
                          </a:stretch>
                        </a:blipFill>
                      </a:tcPr>
                    </a:tc>
                    <a:extLst>
                      <a:ext uri="{0D108BD9-81ED-4DB2-BD59-A6C34878D82A}">
                        <a16:rowId xmlns:a16="http://schemas.microsoft.com/office/drawing/2014/main" val="2123895524"/>
                      </a:ext>
                    </a:extLst>
                  </a:tr>
                </a:tbl>
              </a:graphicData>
            </a:graphic>
          </p:graphicFrame>
        </mc:Fallback>
      </mc:AlternateContent>
    </p:spTree>
    <p:extLst>
      <p:ext uri="{BB962C8B-B14F-4D97-AF65-F5344CB8AC3E}">
        <p14:creationId xmlns:p14="http://schemas.microsoft.com/office/powerpoint/2010/main" val="271242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552" y="764704"/>
            <a:ext cx="6768752" cy="549446"/>
          </a:xfrm>
          <a:prstGeom prst="rect">
            <a:avLst/>
          </a:prstGeom>
        </p:spPr>
        <p:txBody>
          <a:bodyPr wrap="square">
            <a:spAutoFit/>
          </a:bodyPr>
          <a:lstStyle/>
          <a:p>
            <a:pPr lvl="2" algn="just">
              <a:lnSpc>
                <a:spcPct val="150000"/>
              </a:lnSpc>
              <a:spcBef>
                <a:spcPts val="150"/>
              </a:spcBef>
            </a:pPr>
            <a:r>
              <a:rPr lang="es-EC" sz="2250" b="1" kern="0" dirty="0">
                <a:latin typeface="Times New Roman" panose="02020603050405020304" pitchFamily="18" charset="0"/>
                <a:ea typeface="Times New Roman" panose="02020603050405020304" pitchFamily="18" charset="0"/>
                <a:cs typeface="Times New Roman" panose="02020603050405020304" pitchFamily="18" charset="0"/>
              </a:rPr>
              <a:t>Calidad de aire </a:t>
            </a:r>
            <a:r>
              <a:rPr lang="es-EC" sz="2250" b="1" kern="0" dirty="0" smtClean="0">
                <a:latin typeface="Times New Roman" panose="02020603050405020304" pitchFamily="18" charset="0"/>
                <a:ea typeface="Times New Roman" panose="02020603050405020304" pitchFamily="18" charset="0"/>
                <a:cs typeface="Times New Roman" panose="02020603050405020304" pitchFamily="18" charset="0"/>
              </a:rPr>
              <a:t>comprimido - Instrumental</a:t>
            </a:r>
            <a:endParaRPr lang="es-EC" sz="2250" b="1" kern="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67544" y="28600"/>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graphicFrame>
        <p:nvGraphicFramePr>
          <p:cNvPr id="4" name="Table 3"/>
          <p:cNvGraphicFramePr>
            <a:graphicFrameLocks noGrp="1"/>
          </p:cNvGraphicFramePr>
          <p:nvPr>
            <p:extLst>
              <p:ext uri="{D42A27DB-BD31-4B8C-83A1-F6EECF244321}">
                <p14:modId xmlns:p14="http://schemas.microsoft.com/office/powerpoint/2010/main" val="2187926551"/>
              </p:ext>
            </p:extLst>
          </p:nvPr>
        </p:nvGraphicFramePr>
        <p:xfrm>
          <a:off x="1331640" y="1628800"/>
          <a:ext cx="6192688" cy="3703320"/>
        </p:xfrm>
        <a:graphic>
          <a:graphicData uri="http://schemas.openxmlformats.org/drawingml/2006/table">
            <a:tbl>
              <a:tblPr firstRow="1" firstCol="1" bandRow="1">
                <a:tableStyleId>{5C22544A-7EE6-4342-B048-85BDC9FD1C3A}</a:tableStyleId>
              </a:tblPr>
              <a:tblGrid>
                <a:gridCol w="3096344">
                  <a:extLst>
                    <a:ext uri="{9D8B030D-6E8A-4147-A177-3AD203B41FA5}">
                      <a16:colId xmlns:a16="http://schemas.microsoft.com/office/drawing/2014/main" val="3741877375"/>
                    </a:ext>
                  </a:extLst>
                </a:gridCol>
                <a:gridCol w="3096344">
                  <a:extLst>
                    <a:ext uri="{9D8B030D-6E8A-4147-A177-3AD203B41FA5}">
                      <a16:colId xmlns:a16="http://schemas.microsoft.com/office/drawing/2014/main" val="3716349396"/>
                    </a:ext>
                  </a:extLst>
                </a:gridCol>
              </a:tblGrid>
              <a:tr h="0">
                <a:tc gridSpan="2">
                  <a:txBody>
                    <a:bodyPr/>
                    <a:lstStyle/>
                    <a:p>
                      <a:pPr algn="ctr">
                        <a:lnSpc>
                          <a:spcPct val="150000"/>
                        </a:lnSpc>
                        <a:spcAft>
                          <a:spcPts val="0"/>
                        </a:spcAft>
                      </a:pPr>
                      <a:r>
                        <a:rPr lang="es-MX" sz="1800" dirty="0">
                          <a:effectLst/>
                        </a:rPr>
                        <a:t>Especificaciones de aire instrumental</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val="3217046971"/>
                  </a:ext>
                </a:extLst>
              </a:tr>
              <a:tr h="0">
                <a:tc>
                  <a:txBody>
                    <a:bodyPr/>
                    <a:lstStyle/>
                    <a:p>
                      <a:pPr>
                        <a:lnSpc>
                          <a:spcPct val="150000"/>
                        </a:lnSpc>
                        <a:spcAft>
                          <a:spcPts val="0"/>
                        </a:spcAft>
                      </a:pPr>
                      <a:r>
                        <a:rPr lang="es-MX" sz="1800" dirty="0">
                          <a:effectLst/>
                        </a:rPr>
                        <a:t>Características</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Aire seco y limpio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67951754"/>
                  </a:ext>
                </a:extLst>
              </a:tr>
              <a:tr h="0">
                <a:tc>
                  <a:txBody>
                    <a:bodyPr/>
                    <a:lstStyle/>
                    <a:p>
                      <a:pPr>
                        <a:lnSpc>
                          <a:spcPct val="150000"/>
                        </a:lnSpc>
                        <a:spcAft>
                          <a:spcPts val="0"/>
                        </a:spcAft>
                      </a:pPr>
                      <a:r>
                        <a:rPr lang="es-MX" sz="1800" dirty="0">
                          <a:effectLst/>
                        </a:rPr>
                        <a:t>Presión nominal</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6 bar</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4532656"/>
                  </a:ext>
                </a:extLst>
              </a:tr>
              <a:tr h="0">
                <a:tc>
                  <a:txBody>
                    <a:bodyPr/>
                    <a:lstStyle/>
                    <a:p>
                      <a:pPr>
                        <a:lnSpc>
                          <a:spcPct val="150000"/>
                        </a:lnSpc>
                        <a:spcAft>
                          <a:spcPts val="0"/>
                        </a:spcAft>
                      </a:pPr>
                      <a:r>
                        <a:rPr lang="es-MX" sz="1800" dirty="0">
                          <a:effectLst/>
                        </a:rPr>
                        <a:t>Presión máxima</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7 bar</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3419997"/>
                  </a:ext>
                </a:extLst>
              </a:tr>
              <a:tr h="0">
                <a:tc>
                  <a:txBody>
                    <a:bodyPr/>
                    <a:lstStyle/>
                    <a:p>
                      <a:pPr>
                        <a:lnSpc>
                          <a:spcPct val="150000"/>
                        </a:lnSpc>
                        <a:spcAft>
                          <a:spcPts val="0"/>
                        </a:spcAft>
                      </a:pPr>
                      <a:r>
                        <a:rPr lang="es-MX" sz="1800" dirty="0">
                          <a:effectLst/>
                        </a:rPr>
                        <a:t>Punto de rocío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5 °C bajo de la mínima temperatura ambiente en la presión de trabajo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4210827"/>
                  </a:ext>
                </a:extLst>
              </a:tr>
              <a:tr h="0">
                <a:tc>
                  <a:txBody>
                    <a:bodyPr/>
                    <a:lstStyle/>
                    <a:p>
                      <a:pPr>
                        <a:lnSpc>
                          <a:spcPct val="150000"/>
                        </a:lnSpc>
                        <a:spcAft>
                          <a:spcPts val="0"/>
                        </a:spcAft>
                      </a:pPr>
                      <a:r>
                        <a:rPr lang="es-MX" sz="1800" dirty="0">
                          <a:effectLst/>
                        </a:rPr>
                        <a:t>Máximo contenido de aceite</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1 ppm</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71810548"/>
                  </a:ext>
                </a:extLst>
              </a:tr>
              <a:tr h="0">
                <a:tc>
                  <a:txBody>
                    <a:bodyPr/>
                    <a:lstStyle/>
                    <a:p>
                      <a:pPr>
                        <a:lnSpc>
                          <a:spcPct val="150000"/>
                        </a:lnSpc>
                        <a:spcAft>
                          <a:spcPts val="0"/>
                        </a:spcAft>
                      </a:pPr>
                      <a:r>
                        <a:rPr lang="es-MX" sz="1800" dirty="0">
                          <a:effectLst/>
                        </a:rPr>
                        <a:t>Filtración</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0,01 micron.</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4505162"/>
                  </a:ext>
                </a:extLst>
              </a:tr>
            </a:tbl>
          </a:graphicData>
        </a:graphic>
      </p:graphicFrame>
    </p:spTree>
    <p:extLst>
      <p:ext uri="{BB962C8B-B14F-4D97-AF65-F5344CB8AC3E}">
        <p14:creationId xmlns:p14="http://schemas.microsoft.com/office/powerpoint/2010/main" val="3871828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552" y="764704"/>
            <a:ext cx="7776864" cy="611706"/>
          </a:xfrm>
          <a:prstGeom prst="rect">
            <a:avLst/>
          </a:prstGeom>
        </p:spPr>
        <p:txBody>
          <a:bodyPr wrap="square">
            <a:spAutoFit/>
          </a:bodyPr>
          <a:lstStyle/>
          <a:p>
            <a:pPr lvl="2" algn="just">
              <a:lnSpc>
                <a:spcPct val="150000"/>
              </a:lnSpc>
              <a:spcBef>
                <a:spcPts val="150"/>
              </a:spcBef>
            </a:pPr>
            <a:r>
              <a:rPr lang="es-EC" sz="2250" b="1" kern="0" dirty="0">
                <a:latin typeface="Times New Roman" panose="02020603050405020304" pitchFamily="18" charset="0"/>
                <a:ea typeface="Times New Roman" panose="02020603050405020304" pitchFamily="18" charset="0"/>
                <a:cs typeface="Times New Roman" panose="02020603050405020304" pitchFamily="18" charset="0"/>
              </a:rPr>
              <a:t>Calidad de aire </a:t>
            </a:r>
            <a:r>
              <a:rPr lang="es-EC" sz="2250" b="1" kern="0" dirty="0" smtClean="0">
                <a:latin typeface="Times New Roman" panose="02020603050405020304" pitchFamily="18" charset="0"/>
                <a:ea typeface="Times New Roman" panose="02020603050405020304" pitchFamily="18" charset="0"/>
                <a:cs typeface="Times New Roman" panose="02020603050405020304" pitchFamily="18" charset="0"/>
              </a:rPr>
              <a:t>comprimido – Servicio general</a:t>
            </a:r>
            <a:endParaRPr lang="es-EC" sz="2250" b="1" kern="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67544" y="28600"/>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graphicFrame>
        <p:nvGraphicFramePr>
          <p:cNvPr id="4" name="Table 3"/>
          <p:cNvGraphicFramePr>
            <a:graphicFrameLocks noGrp="1"/>
          </p:cNvGraphicFramePr>
          <p:nvPr>
            <p:extLst>
              <p:ext uri="{D42A27DB-BD31-4B8C-83A1-F6EECF244321}">
                <p14:modId xmlns:p14="http://schemas.microsoft.com/office/powerpoint/2010/main" val="443210712"/>
              </p:ext>
            </p:extLst>
          </p:nvPr>
        </p:nvGraphicFramePr>
        <p:xfrm>
          <a:off x="1331640" y="1628800"/>
          <a:ext cx="6192688" cy="3703320"/>
        </p:xfrm>
        <a:graphic>
          <a:graphicData uri="http://schemas.openxmlformats.org/drawingml/2006/table">
            <a:tbl>
              <a:tblPr firstRow="1" firstCol="1" bandRow="1">
                <a:tableStyleId>{5C22544A-7EE6-4342-B048-85BDC9FD1C3A}</a:tableStyleId>
              </a:tblPr>
              <a:tblGrid>
                <a:gridCol w="3096344">
                  <a:extLst>
                    <a:ext uri="{9D8B030D-6E8A-4147-A177-3AD203B41FA5}">
                      <a16:colId xmlns:a16="http://schemas.microsoft.com/office/drawing/2014/main" val="3741877375"/>
                    </a:ext>
                  </a:extLst>
                </a:gridCol>
                <a:gridCol w="3096344">
                  <a:extLst>
                    <a:ext uri="{9D8B030D-6E8A-4147-A177-3AD203B41FA5}">
                      <a16:colId xmlns:a16="http://schemas.microsoft.com/office/drawing/2014/main" val="3716349396"/>
                    </a:ext>
                  </a:extLst>
                </a:gridCol>
              </a:tblGrid>
              <a:tr h="0">
                <a:tc gridSpan="2">
                  <a:txBody>
                    <a:bodyPr/>
                    <a:lstStyle/>
                    <a:p>
                      <a:pPr algn="ctr">
                        <a:lnSpc>
                          <a:spcPct val="150000"/>
                        </a:lnSpc>
                        <a:spcAft>
                          <a:spcPts val="0"/>
                        </a:spcAft>
                      </a:pPr>
                      <a:r>
                        <a:rPr lang="es-MX" sz="1800" dirty="0">
                          <a:effectLst/>
                        </a:rPr>
                        <a:t>Especificaciones de aire </a:t>
                      </a:r>
                      <a:r>
                        <a:rPr lang="es-MX" sz="1800" dirty="0" smtClean="0">
                          <a:effectLst/>
                        </a:rPr>
                        <a:t>comprimido</a:t>
                      </a:r>
                      <a:r>
                        <a:rPr lang="es-MX" sz="1800" baseline="0" dirty="0" smtClean="0">
                          <a:effectLst/>
                        </a:rPr>
                        <a:t> de servicio general</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val="3217046971"/>
                  </a:ext>
                </a:extLst>
              </a:tr>
              <a:tr h="0">
                <a:tc>
                  <a:txBody>
                    <a:bodyPr/>
                    <a:lstStyle/>
                    <a:p>
                      <a:pPr>
                        <a:lnSpc>
                          <a:spcPct val="150000"/>
                        </a:lnSpc>
                        <a:spcAft>
                          <a:spcPts val="0"/>
                        </a:spcAft>
                      </a:pPr>
                      <a:r>
                        <a:rPr lang="es-MX" sz="1800" dirty="0">
                          <a:effectLst/>
                        </a:rPr>
                        <a:t>Características</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Aire seco y limpio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67951754"/>
                  </a:ext>
                </a:extLst>
              </a:tr>
              <a:tr h="0">
                <a:tc>
                  <a:txBody>
                    <a:bodyPr/>
                    <a:lstStyle/>
                    <a:p>
                      <a:pPr>
                        <a:lnSpc>
                          <a:spcPct val="150000"/>
                        </a:lnSpc>
                        <a:spcAft>
                          <a:spcPts val="0"/>
                        </a:spcAft>
                      </a:pPr>
                      <a:r>
                        <a:rPr lang="es-MX" sz="1800" dirty="0">
                          <a:effectLst/>
                        </a:rPr>
                        <a:t>Presión nominal</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6 bar</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4532656"/>
                  </a:ext>
                </a:extLst>
              </a:tr>
              <a:tr h="0">
                <a:tc>
                  <a:txBody>
                    <a:bodyPr/>
                    <a:lstStyle/>
                    <a:p>
                      <a:pPr>
                        <a:lnSpc>
                          <a:spcPct val="150000"/>
                        </a:lnSpc>
                        <a:spcAft>
                          <a:spcPts val="0"/>
                        </a:spcAft>
                      </a:pPr>
                      <a:r>
                        <a:rPr lang="es-MX" sz="1800" dirty="0">
                          <a:effectLst/>
                        </a:rPr>
                        <a:t>Presión máxima</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7 bar</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3419997"/>
                  </a:ext>
                </a:extLst>
              </a:tr>
              <a:tr h="0">
                <a:tc>
                  <a:txBody>
                    <a:bodyPr/>
                    <a:lstStyle/>
                    <a:p>
                      <a:pPr>
                        <a:lnSpc>
                          <a:spcPct val="150000"/>
                        </a:lnSpc>
                        <a:spcAft>
                          <a:spcPts val="0"/>
                        </a:spcAft>
                      </a:pPr>
                      <a:r>
                        <a:rPr lang="es-MX" sz="1800" dirty="0">
                          <a:effectLst/>
                        </a:rPr>
                        <a:t>Punto de rocío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MX" sz="1800" dirty="0">
                          <a:effectLst/>
                        </a:rPr>
                        <a:t>5 °C bajo de la mínima temperatura ambiente en la presión de trabajo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4210827"/>
                  </a:ext>
                </a:extLst>
              </a:tr>
              <a:tr h="0">
                <a:tc>
                  <a:txBody>
                    <a:bodyPr/>
                    <a:lstStyle/>
                    <a:p>
                      <a:pPr>
                        <a:lnSpc>
                          <a:spcPct val="150000"/>
                        </a:lnSpc>
                        <a:spcAft>
                          <a:spcPts val="0"/>
                        </a:spcAft>
                      </a:pPr>
                      <a:r>
                        <a:rPr lang="es-MX" sz="1800" dirty="0">
                          <a:effectLst/>
                        </a:rPr>
                        <a:t>Máximo contenido de aceite</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800" kern="1200" dirty="0">
                          <a:solidFill>
                            <a:schemeClr val="dk1"/>
                          </a:solidFill>
                          <a:effectLst/>
                          <a:latin typeface="+mn-lt"/>
                          <a:ea typeface="+mn-ea"/>
                          <a:cs typeface="+mn-cs"/>
                        </a:rPr>
                        <a:t>3 ppm</a:t>
                      </a:r>
                    </a:p>
                  </a:txBody>
                  <a:tcPr marL="68580" marR="68580" marT="0" marB="0"/>
                </a:tc>
                <a:extLst>
                  <a:ext uri="{0D108BD9-81ED-4DB2-BD59-A6C34878D82A}">
                    <a16:rowId xmlns:a16="http://schemas.microsoft.com/office/drawing/2014/main" val="1571810548"/>
                  </a:ext>
                </a:extLst>
              </a:tr>
              <a:tr h="0">
                <a:tc>
                  <a:txBody>
                    <a:bodyPr/>
                    <a:lstStyle/>
                    <a:p>
                      <a:pPr>
                        <a:lnSpc>
                          <a:spcPct val="150000"/>
                        </a:lnSpc>
                        <a:spcAft>
                          <a:spcPts val="0"/>
                        </a:spcAft>
                      </a:pPr>
                      <a:r>
                        <a:rPr lang="es-MX" sz="1800" dirty="0">
                          <a:effectLst/>
                        </a:rPr>
                        <a:t>Filtración</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lvl="0" indent="0" algn="just" rtl="0">
                        <a:spcAft>
                          <a:spcPts val="0"/>
                        </a:spcAft>
                        <a:buFont typeface="+mj-lt"/>
                        <a:buNone/>
                      </a:pPr>
                      <a:r>
                        <a:rPr lang="es-MX" sz="1800" kern="1200" dirty="0" smtClean="0">
                          <a:solidFill>
                            <a:schemeClr val="dk1"/>
                          </a:solidFill>
                          <a:effectLst/>
                          <a:latin typeface="+mn-lt"/>
                          <a:ea typeface="+mn-ea"/>
                          <a:cs typeface="+mn-cs"/>
                        </a:rPr>
                        <a:t>1 micron</a:t>
                      </a:r>
                      <a:r>
                        <a:rPr lang="es-MX" sz="1800" kern="1200" dirty="0">
                          <a:solidFill>
                            <a:schemeClr val="dk1"/>
                          </a:solidFill>
                          <a:effectLst/>
                          <a:latin typeface="+mn-lt"/>
                          <a:ea typeface="+mn-ea"/>
                          <a:cs typeface="+mn-cs"/>
                        </a:rPr>
                        <a:t>.</a:t>
                      </a:r>
                      <a:endParaRPr lang="es-EC"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694505162"/>
                  </a:ext>
                </a:extLst>
              </a:tr>
            </a:tbl>
          </a:graphicData>
        </a:graphic>
      </p:graphicFrame>
    </p:spTree>
    <p:extLst>
      <p:ext uri="{BB962C8B-B14F-4D97-AF65-F5344CB8AC3E}">
        <p14:creationId xmlns:p14="http://schemas.microsoft.com/office/powerpoint/2010/main" val="1977259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45" y="17839"/>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6" name="Rectangle 5"/>
          <p:cNvSpPr/>
          <p:nvPr/>
        </p:nvSpPr>
        <p:spPr>
          <a:xfrm>
            <a:off x="276562" y="854780"/>
            <a:ext cx="8399894" cy="750975"/>
          </a:xfrm>
          <a:prstGeom prst="rect">
            <a:avLst/>
          </a:prstGeom>
        </p:spPr>
        <p:txBody>
          <a:bodyPr wrap="square">
            <a:spAutoFit/>
          </a:bodyPr>
          <a:lstStyle/>
          <a:p>
            <a:pPr>
              <a:lnSpc>
                <a:spcPct val="107000"/>
              </a:lnSpc>
              <a:spcAft>
                <a:spcPts val="600"/>
              </a:spcAft>
            </a:pPr>
            <a:r>
              <a:rPr lang="es-EC" sz="2000" b="1" i="1" dirty="0">
                <a:latin typeface="Times New Roman" panose="02020603050405020304" pitchFamily="18" charset="0"/>
                <a:ea typeface="Calibri" panose="020F0502020204030204" pitchFamily="34" charset="0"/>
                <a:cs typeface="Times New Roman" panose="02020603050405020304" pitchFamily="18" charset="0"/>
              </a:rPr>
              <a:t>Selección de sistema según número de estaciones generadoras de aire comprimido.</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5487294" y="1640894"/>
            <a:ext cx="3337049" cy="1625300"/>
          </a:xfrm>
          <a:prstGeom prst="rect">
            <a:avLst/>
          </a:prstGeom>
        </p:spPr>
      </p:pic>
      <p:pic>
        <p:nvPicPr>
          <p:cNvPr id="8" name="Picture 7"/>
          <p:cNvPicPr/>
          <p:nvPr/>
        </p:nvPicPr>
        <p:blipFill>
          <a:blip r:embed="rId3"/>
          <a:stretch>
            <a:fillRect/>
          </a:stretch>
        </p:blipFill>
        <p:spPr>
          <a:xfrm>
            <a:off x="5481305" y="3573016"/>
            <a:ext cx="3508103" cy="2033172"/>
          </a:xfrm>
          <a:prstGeom prst="rect">
            <a:avLst/>
          </a:prstGeom>
        </p:spPr>
      </p:pic>
      <p:sp>
        <p:nvSpPr>
          <p:cNvPr id="9" name="Rectangle 8"/>
          <p:cNvSpPr/>
          <p:nvPr/>
        </p:nvSpPr>
        <p:spPr>
          <a:xfrm>
            <a:off x="265619" y="1605755"/>
            <a:ext cx="5165328" cy="4401205"/>
          </a:xfrm>
          <a:prstGeom prst="rect">
            <a:avLst/>
          </a:prstGeom>
        </p:spPr>
        <p:txBody>
          <a:bodyPr wrap="square">
            <a:spAutoFit/>
          </a:bodyPr>
          <a:lstStyle/>
          <a:p>
            <a:r>
              <a:rPr lang="es-EC" sz="2000" b="1" kern="0" dirty="0">
                <a:latin typeface="Times New Roman" panose="02020603050405020304" pitchFamily="18" charset="0"/>
                <a:cs typeface="Times New Roman" panose="02020603050405020304" pitchFamily="18" charset="0"/>
              </a:rPr>
              <a:t>Suministro desde una sola estación</a:t>
            </a:r>
          </a:p>
          <a:p>
            <a:endParaRPr lang="es-EC" sz="2000" kern="0" dirty="0">
              <a:latin typeface="Times New Roman" panose="02020603050405020304" pitchFamily="18" charset="0"/>
              <a:cs typeface="Times New Roman" panose="02020603050405020304" pitchFamily="18" charset="0"/>
            </a:endParaRPr>
          </a:p>
          <a:p>
            <a:pPr algn="just"/>
            <a:r>
              <a:rPr lang="es-EC" sz="2000" kern="0" dirty="0">
                <a:latin typeface="Times New Roman" panose="02020603050405020304" pitchFamily="18" charset="0"/>
                <a:cs typeface="Times New Roman" panose="02020603050405020304" pitchFamily="18" charset="0"/>
              </a:rPr>
              <a:t>Al tener compresores de varias capacidades en un mismo sitio es posible promover una optimización de operación.</a:t>
            </a:r>
          </a:p>
          <a:p>
            <a:pPr algn="just"/>
            <a:endParaRPr lang="es-EC" sz="2000" kern="0" dirty="0">
              <a:latin typeface="Times New Roman" panose="02020603050405020304" pitchFamily="18" charset="0"/>
              <a:cs typeface="Times New Roman" panose="02020603050405020304" pitchFamily="18" charset="0"/>
            </a:endParaRPr>
          </a:p>
          <a:p>
            <a:pPr algn="just"/>
            <a:r>
              <a:rPr lang="es-EC" sz="2000" kern="0" dirty="0">
                <a:latin typeface="Times New Roman" panose="02020603050405020304" pitchFamily="18" charset="0"/>
                <a:cs typeface="Times New Roman" panose="02020603050405020304" pitchFamily="18" charset="0"/>
              </a:rPr>
              <a:t>Permite optimizar el consumo de energía.</a:t>
            </a:r>
          </a:p>
          <a:p>
            <a:pPr algn="just"/>
            <a:endParaRPr lang="es-EC" sz="2000" kern="0" dirty="0">
              <a:latin typeface="Times New Roman" panose="02020603050405020304" pitchFamily="18" charset="0"/>
              <a:cs typeface="Times New Roman" panose="02020603050405020304" pitchFamily="18" charset="0"/>
            </a:endParaRPr>
          </a:p>
          <a:p>
            <a:pPr algn="just"/>
            <a:r>
              <a:rPr lang="es-EC" sz="2000" kern="0" dirty="0">
                <a:latin typeface="Times New Roman" panose="02020603050405020304" pitchFamily="18" charset="0"/>
                <a:cs typeface="Times New Roman" panose="02020603050405020304" pitchFamily="18" charset="0"/>
              </a:rPr>
              <a:t>Aprovechar el espacio y mejorar el control de contaminación acústica.</a:t>
            </a:r>
          </a:p>
          <a:p>
            <a:pPr algn="just"/>
            <a:endParaRPr lang="es-EC" sz="2000" kern="0" dirty="0">
              <a:latin typeface="Times New Roman" panose="02020603050405020304" pitchFamily="18" charset="0"/>
              <a:cs typeface="Times New Roman" panose="02020603050405020304" pitchFamily="18" charset="0"/>
            </a:endParaRPr>
          </a:p>
          <a:p>
            <a:pPr lvl="0" algn="just"/>
            <a:r>
              <a:rPr lang="es-EC" sz="2000" kern="0" dirty="0">
                <a:latin typeface="Times New Roman" panose="02020603050405020304" pitchFamily="18" charset="0"/>
                <a:cs typeface="Times New Roman" panose="02020603050405020304" pitchFamily="18" charset="0"/>
              </a:rPr>
              <a:t>Realizar mantenimientos sin corte de suministros de aire. (</a:t>
            </a:r>
            <a:r>
              <a:rPr lang="es-MX" sz="2000" kern="0" dirty="0">
                <a:latin typeface="Times New Roman" panose="02020603050405020304" pitchFamily="18" charset="0"/>
                <a:cs typeface="Times New Roman" panose="02020603050405020304" pitchFamily="18" charset="0"/>
              </a:rPr>
              <a:t>Alta confiabilidad y disponibilidad del sistema.</a:t>
            </a:r>
            <a:r>
              <a:rPr lang="es-EC" sz="2000" kern="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4984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839"/>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4" name="Rectangle 3"/>
          <p:cNvSpPr/>
          <p:nvPr/>
        </p:nvSpPr>
        <p:spPr>
          <a:xfrm>
            <a:off x="321085" y="1229709"/>
            <a:ext cx="6731330" cy="430246"/>
          </a:xfrm>
          <a:prstGeom prst="rect">
            <a:avLst/>
          </a:prstGeom>
        </p:spPr>
        <p:txBody>
          <a:bodyPr wrap="none">
            <a:spAutoFit/>
          </a:bodyPr>
          <a:lstStyle/>
          <a:p>
            <a:pPr>
              <a:lnSpc>
                <a:spcPct val="107000"/>
              </a:lnSpc>
              <a:spcAft>
                <a:spcPts val="600"/>
              </a:spcAft>
            </a:pPr>
            <a:r>
              <a:rPr lang="es-EC" sz="2200" b="1" i="1" dirty="0" smtClean="0">
                <a:latin typeface="Times New Roman" panose="02020603050405020304" pitchFamily="18" charset="0"/>
                <a:ea typeface="Calibri" panose="020F0502020204030204" pitchFamily="34" charset="0"/>
                <a:cs typeface="Times New Roman" panose="02020603050405020304" pitchFamily="18" charset="0"/>
              </a:rPr>
              <a:t>Preselección </a:t>
            </a:r>
            <a:r>
              <a:rPr lang="es-EC" sz="2200" b="1" i="1" dirty="0">
                <a:latin typeface="Times New Roman" panose="02020603050405020304" pitchFamily="18" charset="0"/>
                <a:ea typeface="Calibri" panose="020F0502020204030204" pitchFamily="34" charset="0"/>
                <a:cs typeface="Times New Roman" panose="02020603050405020304" pitchFamily="18" charset="0"/>
              </a:rPr>
              <a:t>de sistema según tipo de circuito de tubería</a:t>
            </a:r>
            <a:endParaRPr lang="es-EC"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6310471" y="2012087"/>
            <a:ext cx="2668429" cy="1484948"/>
          </a:xfrm>
          <a:prstGeom prst="rect">
            <a:avLst/>
          </a:prstGeom>
        </p:spPr>
      </p:pic>
      <p:pic>
        <p:nvPicPr>
          <p:cNvPr id="9" name="Picture 8"/>
          <p:cNvPicPr/>
          <p:nvPr/>
        </p:nvPicPr>
        <p:blipFill>
          <a:blip r:embed="rId3"/>
          <a:stretch>
            <a:fillRect/>
          </a:stretch>
        </p:blipFill>
        <p:spPr>
          <a:xfrm>
            <a:off x="6261724" y="4113360"/>
            <a:ext cx="2660809" cy="1484948"/>
          </a:xfrm>
          <a:prstGeom prst="rect">
            <a:avLst/>
          </a:prstGeom>
        </p:spPr>
      </p:pic>
      <p:sp>
        <p:nvSpPr>
          <p:cNvPr id="5" name="Rectangle 4"/>
          <p:cNvSpPr/>
          <p:nvPr/>
        </p:nvSpPr>
        <p:spPr>
          <a:xfrm>
            <a:off x="395536" y="2374422"/>
            <a:ext cx="5184576" cy="3139321"/>
          </a:xfrm>
          <a:prstGeom prst="rect">
            <a:avLst/>
          </a:prstGeom>
        </p:spPr>
        <p:txBody>
          <a:bodyPr wrap="square">
            <a:spAutoFit/>
          </a:bodyPr>
          <a:lstStyle/>
          <a:p>
            <a:r>
              <a:rPr lang="es-EC" sz="2200" b="1" kern="0" dirty="0">
                <a:latin typeface="Times New Roman" panose="02020603050405020304" pitchFamily="18" charset="0"/>
                <a:cs typeface="Times New Roman" panose="02020603050405020304" pitchFamily="18" charset="0"/>
              </a:rPr>
              <a:t>Circuito cerrado</a:t>
            </a:r>
          </a:p>
          <a:p>
            <a:endParaRPr lang="es-EC" sz="2200" kern="0" dirty="0">
              <a:latin typeface="Times New Roman" panose="02020603050405020304" pitchFamily="18" charset="0"/>
              <a:cs typeface="Times New Roman" panose="02020603050405020304" pitchFamily="18" charset="0"/>
            </a:endParaRPr>
          </a:p>
          <a:p>
            <a:r>
              <a:rPr lang="es-EC" sz="2200" kern="0" dirty="0">
                <a:latin typeface="Times New Roman" panose="02020603050405020304" pitchFamily="18" charset="0"/>
                <a:cs typeface="Times New Roman" panose="02020603050405020304" pitchFamily="18" charset="0"/>
              </a:rPr>
              <a:t>Permite la distribución uniforme de aire comprimido.</a:t>
            </a:r>
          </a:p>
          <a:p>
            <a:endParaRPr lang="es-EC" sz="2200" kern="0" dirty="0">
              <a:latin typeface="Times New Roman" panose="02020603050405020304" pitchFamily="18" charset="0"/>
              <a:cs typeface="Times New Roman" panose="02020603050405020304" pitchFamily="18" charset="0"/>
            </a:endParaRPr>
          </a:p>
          <a:p>
            <a:r>
              <a:rPr lang="es-EC" sz="2200" kern="0" dirty="0">
                <a:latin typeface="Times New Roman" panose="02020603050405020304" pitchFamily="18" charset="0"/>
                <a:cs typeface="Times New Roman" panose="02020603050405020304" pitchFamily="18" charset="0"/>
              </a:rPr>
              <a:t>Corte parciales para trabajos de mantenimiento.</a:t>
            </a:r>
          </a:p>
          <a:p>
            <a:endParaRPr lang="es-EC" sz="2200" kern="0" dirty="0">
              <a:latin typeface="Times New Roman" panose="02020603050405020304" pitchFamily="18" charset="0"/>
              <a:cs typeface="Times New Roman" panose="02020603050405020304" pitchFamily="18" charset="0"/>
            </a:endParaRPr>
          </a:p>
          <a:p>
            <a:r>
              <a:rPr lang="es-EC" sz="2200" kern="0" dirty="0">
                <a:latin typeface="Times New Roman" panose="02020603050405020304" pitchFamily="18" charset="0"/>
                <a:cs typeface="Times New Roman" panose="02020603050405020304" pitchFamily="18" charset="0"/>
              </a:rPr>
              <a:t>Desventaja: Inversión inicial mayor.</a:t>
            </a:r>
            <a:endParaRPr lang="es-EC" sz="2200" dirty="0"/>
          </a:p>
        </p:txBody>
      </p:sp>
    </p:spTree>
    <p:extLst>
      <p:ext uri="{BB962C8B-B14F-4D97-AF65-F5344CB8AC3E}">
        <p14:creationId xmlns:p14="http://schemas.microsoft.com/office/powerpoint/2010/main" val="1407087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395" y="-24063"/>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3" name="Rectangle 2"/>
          <p:cNvSpPr/>
          <p:nvPr/>
        </p:nvSpPr>
        <p:spPr>
          <a:xfrm>
            <a:off x="299395" y="1052736"/>
            <a:ext cx="6604000" cy="476221"/>
          </a:xfrm>
          <a:prstGeom prst="rect">
            <a:avLst/>
          </a:prstGeom>
        </p:spPr>
        <p:txBody>
          <a:bodyPr wrap="square">
            <a:spAutoFit/>
          </a:bodyPr>
          <a:lstStyle/>
          <a:p>
            <a:pPr>
              <a:lnSpc>
                <a:spcPct val="107000"/>
              </a:lnSpc>
              <a:spcAft>
                <a:spcPts val="600"/>
              </a:spcAft>
            </a:pPr>
            <a:r>
              <a:rPr lang="es-EC" sz="2500" b="1" dirty="0">
                <a:latin typeface="Times New Roman" panose="02020603050405020304" pitchFamily="18" charset="0"/>
                <a:ea typeface="Calibri" panose="020F0502020204030204" pitchFamily="34" charset="0"/>
                <a:cs typeface="Times New Roman" panose="02020603050405020304" pitchFamily="18" charset="0"/>
              </a:rPr>
              <a:t>Selección de materiales para tubería</a:t>
            </a:r>
          </a:p>
        </p:txBody>
      </p:sp>
      <p:sp>
        <p:nvSpPr>
          <p:cNvPr id="6" name="Rectangle 5"/>
          <p:cNvSpPr/>
          <p:nvPr/>
        </p:nvSpPr>
        <p:spPr>
          <a:xfrm>
            <a:off x="755576" y="1700808"/>
            <a:ext cx="6760026" cy="3353675"/>
          </a:xfrm>
          <a:prstGeom prst="rect">
            <a:avLst/>
          </a:prstGeom>
        </p:spPr>
        <p:txBody>
          <a:bodyPr wrap="square">
            <a:spAutoFit/>
          </a:bodyPr>
          <a:lstStyle/>
          <a:p>
            <a:pPr marL="285750" indent="-285750">
              <a:buFont typeface="Arial" panose="020B0604020202020204" pitchFamily="34" charset="0"/>
              <a:buChar char="•"/>
            </a:pPr>
            <a:r>
              <a:rPr lang="es-EC" sz="2200" dirty="0" smtClean="0">
                <a:latin typeface="Times New Roman" panose="02020603050405020304" pitchFamily="18" charset="0"/>
                <a:ea typeface="Calibri" panose="020F0502020204030204" pitchFamily="34" charset="0"/>
                <a:cs typeface="Times New Roman" panose="02020603050405020304" pitchFamily="18" charset="0"/>
              </a:rPr>
              <a:t>Resistencia a la corrosión</a:t>
            </a:r>
          </a:p>
          <a:p>
            <a:pPr marL="285750" indent="-285750" algn="just">
              <a:buFont typeface="Arial" panose="020B0604020202020204" pitchFamily="34" charset="0"/>
              <a:buChar char="•"/>
            </a:pPr>
            <a:r>
              <a:rPr lang="es-EC" sz="2200" dirty="0" smtClean="0">
                <a:latin typeface="Times New Roman" panose="02020603050405020304" pitchFamily="18" charset="0"/>
                <a:ea typeface="Calibri" panose="020F0502020204030204" pitchFamily="34" charset="0"/>
                <a:cs typeface="Times New Roman" panose="02020603050405020304" pitchFamily="18" charset="0"/>
              </a:rPr>
              <a:t>Invulnerabilidad a pérdida de presión por fricción</a:t>
            </a:r>
          </a:p>
          <a:p>
            <a:pPr marL="285750" indent="-285750" algn="just">
              <a:lnSpc>
                <a:spcPct val="107000"/>
              </a:lnSpc>
              <a:spcAft>
                <a:spcPts val="0"/>
              </a:spcAft>
              <a:buFont typeface="Arial" panose="020B0604020202020204" pitchFamily="34" charset="0"/>
              <a:buChar char="•"/>
            </a:pPr>
            <a:r>
              <a:rPr lang="es-EC" sz="2200" dirty="0" smtClean="0">
                <a:latin typeface="Times New Roman" panose="02020603050405020304" pitchFamily="18" charset="0"/>
                <a:ea typeface="Calibri" panose="020F0502020204030204" pitchFamily="34" charset="0"/>
                <a:cs typeface="Times New Roman" panose="02020603050405020304" pitchFamily="18" charset="0"/>
              </a:rPr>
              <a:t>Resistencia mecánica</a:t>
            </a:r>
          </a:p>
          <a:p>
            <a:pPr marL="285750" indent="-285750" algn="just">
              <a:lnSpc>
                <a:spcPct val="107000"/>
              </a:lnSpc>
              <a:buFont typeface="Arial" panose="020B0604020202020204" pitchFamily="34" charset="0"/>
              <a:buChar char="•"/>
            </a:pPr>
            <a:r>
              <a:rPr lang="es-EC" sz="2200" dirty="0" smtClean="0">
                <a:latin typeface="Times New Roman" panose="02020603050405020304" pitchFamily="18" charset="0"/>
                <a:ea typeface="Calibri" panose="020F0502020204030204" pitchFamily="34" charset="0"/>
                <a:cs typeface="Times New Roman" panose="02020603050405020304" pitchFamily="18" charset="0"/>
              </a:rPr>
              <a:t>Facilidad de instalar</a:t>
            </a:r>
          </a:p>
          <a:p>
            <a:pPr marL="285750" indent="-285750" algn="just">
              <a:lnSpc>
                <a:spcPct val="107000"/>
              </a:lnSpc>
              <a:buFont typeface="Arial" panose="020B0604020202020204" pitchFamily="34" charset="0"/>
              <a:buChar char="•"/>
            </a:pPr>
            <a:r>
              <a:rPr lang="es-EC" sz="2200" dirty="0" smtClean="0">
                <a:latin typeface="Times New Roman" panose="02020603050405020304" pitchFamily="18" charset="0"/>
                <a:ea typeface="Calibri" panose="020F0502020204030204" pitchFamily="34" charset="0"/>
                <a:cs typeface="Times New Roman" panose="02020603050405020304" pitchFamily="18" charset="0"/>
              </a:rPr>
              <a:t>Ahorro en inversión para material</a:t>
            </a:r>
          </a:p>
          <a:p>
            <a:pPr marL="285750" indent="-285750" algn="just">
              <a:lnSpc>
                <a:spcPct val="107000"/>
              </a:lnSpc>
              <a:buFont typeface="Arial" panose="020B0604020202020204" pitchFamily="34" charset="0"/>
              <a:buChar char="•"/>
            </a:pPr>
            <a:r>
              <a:rPr lang="es-EC" sz="2200" dirty="0" smtClean="0">
                <a:latin typeface="Times New Roman" panose="02020603050405020304" pitchFamily="18" charset="0"/>
                <a:ea typeface="Calibri" panose="020F0502020204030204" pitchFamily="34" charset="0"/>
                <a:cs typeface="Times New Roman" panose="02020603050405020304" pitchFamily="18" charset="0"/>
              </a:rPr>
              <a:t>Ahorro en inversión mano de obra</a:t>
            </a:r>
          </a:p>
          <a:p>
            <a:pPr marL="285750" indent="-285750" algn="just">
              <a:lnSpc>
                <a:spcPct val="107000"/>
              </a:lnSpc>
              <a:buFont typeface="Arial" panose="020B0604020202020204" pitchFamily="34" charset="0"/>
              <a:buChar char="•"/>
            </a:pPr>
            <a:r>
              <a:rPr lang="es-EC" sz="2200" dirty="0" smtClean="0">
                <a:latin typeface="Times New Roman" panose="02020603050405020304" pitchFamily="18" charset="0"/>
                <a:ea typeface="Calibri" panose="020F0502020204030204" pitchFamily="34" charset="0"/>
                <a:cs typeface="Times New Roman" panose="02020603050405020304" pitchFamily="18" charset="0"/>
              </a:rPr>
              <a:t>Disponibilidad de diámetros requeridos en el mercado</a:t>
            </a:r>
          </a:p>
          <a:p>
            <a:pPr algn="ctr">
              <a:lnSpc>
                <a:spcPct val="107000"/>
              </a:lnSpc>
              <a:spcAft>
                <a:spcPts val="0"/>
              </a:spcAft>
            </a:pPr>
            <a:endParaRPr lang="es-EC" sz="2400" b="1" dirty="0" smtClean="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s-EC" sz="24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139122" y="4795447"/>
            <a:ext cx="4264757" cy="430887"/>
          </a:xfrm>
          <a:prstGeom prst="rect">
            <a:avLst/>
          </a:prstGeom>
        </p:spPr>
        <p:txBody>
          <a:bodyPr wrap="none">
            <a:spAutoFit/>
          </a:bodyPr>
          <a:lstStyle/>
          <a:p>
            <a:r>
              <a:rPr lang="es-EC" sz="2200" dirty="0" smtClean="0">
                <a:latin typeface="Times New Roman" panose="02020603050405020304" pitchFamily="18" charset="0"/>
                <a:ea typeface="Calibri" panose="020F0502020204030204" pitchFamily="34" charset="0"/>
                <a:cs typeface="Times New Roman" panose="02020603050405020304" pitchFamily="18" charset="0"/>
              </a:rPr>
              <a:t>Material seleccionado: Acero Negro</a:t>
            </a:r>
            <a:endParaRPr lang="es-EC" sz="2200" dirty="0"/>
          </a:p>
        </p:txBody>
      </p:sp>
    </p:spTree>
    <p:extLst>
      <p:ext uri="{BB962C8B-B14F-4D97-AF65-F5344CB8AC3E}">
        <p14:creationId xmlns:p14="http://schemas.microsoft.com/office/powerpoint/2010/main" val="1029632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18</a:t>
            </a:fld>
            <a:endParaRPr lang="es-EC" dirty="0"/>
          </a:p>
        </p:txBody>
      </p:sp>
      <p:sp>
        <p:nvSpPr>
          <p:cNvPr id="5" name="Rectangle 4"/>
          <p:cNvSpPr/>
          <p:nvPr/>
        </p:nvSpPr>
        <p:spPr>
          <a:xfrm>
            <a:off x="611560" y="908720"/>
            <a:ext cx="5539978" cy="477054"/>
          </a:xfrm>
          <a:prstGeom prst="rect">
            <a:avLst/>
          </a:prstGeom>
        </p:spPr>
        <p:txBody>
          <a:bodyPr wrap="none">
            <a:spAutoFit/>
          </a:bodyPr>
          <a:lstStyle/>
          <a:p>
            <a:r>
              <a:rPr lang="es-EC" sz="2500" b="1" dirty="0">
                <a:latin typeface="Times New Roman" panose="02020603050405020304" pitchFamily="18" charset="0"/>
                <a:ea typeface="Calibri" panose="020F0502020204030204" pitchFamily="34" charset="0"/>
                <a:cs typeface="Arial" panose="020B0604020202020204" pitchFamily="34" charset="0"/>
              </a:rPr>
              <a:t>Planificación de cuarto de compresores</a:t>
            </a:r>
            <a:endParaRPr lang="es-EC" sz="2500" b="1" dirty="0"/>
          </a:p>
        </p:txBody>
      </p:sp>
      <p:sp>
        <p:nvSpPr>
          <p:cNvPr id="6" name="Rectangle 5"/>
          <p:cNvSpPr/>
          <p:nvPr/>
        </p:nvSpPr>
        <p:spPr>
          <a:xfrm>
            <a:off x="299395" y="-24063"/>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7" name="Rectangle 6"/>
          <p:cNvSpPr/>
          <p:nvPr/>
        </p:nvSpPr>
        <p:spPr>
          <a:xfrm>
            <a:off x="755576" y="1556792"/>
            <a:ext cx="7642158" cy="3754874"/>
          </a:xfrm>
          <a:prstGeom prst="rect">
            <a:avLst/>
          </a:prstGeom>
        </p:spPr>
        <p:txBody>
          <a:bodyPr wrap="square">
            <a:spAutoFit/>
          </a:bodyPr>
          <a:lstStyle/>
          <a:p>
            <a:pPr algn="just"/>
            <a:r>
              <a:rPr lang="es-EC" sz="2200" dirty="0">
                <a:latin typeface="Times New Roman" panose="02020603050405020304" pitchFamily="18" charset="0"/>
                <a:ea typeface="Calibri" panose="020F0502020204030204" pitchFamily="34" charset="0"/>
                <a:cs typeface="Arial" panose="020B0604020202020204" pitchFamily="34" charset="0"/>
              </a:rPr>
              <a:t>El cuarto de compresores debe ofrecer economía en su operación y estar planificada para futuras ampliaciones. </a:t>
            </a:r>
            <a:endParaRPr lang="es-EC" sz="2200" dirty="0" smtClean="0">
              <a:latin typeface="Times New Roman" panose="02020603050405020304" pitchFamily="18" charset="0"/>
              <a:ea typeface="Calibri" panose="020F0502020204030204" pitchFamily="34" charset="0"/>
              <a:cs typeface="Arial" panose="020B0604020202020204" pitchFamily="34" charset="0"/>
            </a:endParaRPr>
          </a:p>
          <a:p>
            <a:pPr algn="just"/>
            <a:endParaRPr lang="es-EC" sz="2200" dirty="0">
              <a:latin typeface="Times New Roman" panose="02020603050405020304" pitchFamily="18" charset="0"/>
              <a:cs typeface="Arial" panose="020B0604020202020204" pitchFamily="34" charset="0"/>
            </a:endParaRPr>
          </a:p>
          <a:p>
            <a:pPr algn="just"/>
            <a:r>
              <a:rPr lang="es-EC" sz="2200" dirty="0">
                <a:latin typeface="Times New Roman" panose="02020603050405020304" pitchFamily="18" charset="0"/>
                <a:ea typeface="Calibri" panose="020F0502020204030204" pitchFamily="34" charset="0"/>
                <a:cs typeface="Arial" panose="020B0604020202020204" pitchFamily="34" charset="0"/>
              </a:rPr>
              <a:t>El área destinada para los compresores debe ser amplio, bien ventilado y sin polvo, </a:t>
            </a:r>
            <a:r>
              <a:rPr lang="es-EC" sz="2200" dirty="0" smtClean="0">
                <a:latin typeface="Times New Roman" panose="02020603050405020304" pitchFamily="18" charset="0"/>
                <a:ea typeface="Calibri" panose="020F0502020204030204" pitchFamily="34" charset="0"/>
                <a:cs typeface="Arial" panose="020B0604020202020204" pitchFamily="34" charset="0"/>
              </a:rPr>
              <a:t>además los </a:t>
            </a:r>
            <a:r>
              <a:rPr lang="es-EC" sz="2200" dirty="0">
                <a:latin typeface="Times New Roman" panose="02020603050405020304" pitchFamily="18" charset="0"/>
                <a:ea typeface="Calibri" panose="020F0502020204030204" pitchFamily="34" charset="0"/>
                <a:cs typeface="Arial" panose="020B0604020202020204" pitchFamily="34" charset="0"/>
              </a:rPr>
              <a:t>equipos deben ubicarse en una superficie </a:t>
            </a:r>
            <a:r>
              <a:rPr lang="es-EC" sz="2200" dirty="0" smtClean="0">
                <a:latin typeface="Times New Roman" panose="02020603050405020304" pitchFamily="18" charset="0"/>
                <a:ea typeface="Calibri" panose="020F0502020204030204" pitchFamily="34" charset="0"/>
                <a:cs typeface="Arial" panose="020B0604020202020204" pitchFamily="34" charset="0"/>
              </a:rPr>
              <a:t>nivelada.</a:t>
            </a:r>
            <a:endParaRPr lang="es-EC" sz="2200" dirty="0">
              <a:latin typeface="Times New Roman" panose="02020603050405020304" pitchFamily="18" charset="0"/>
              <a:ea typeface="Calibri" panose="020F0502020204030204" pitchFamily="34" charset="0"/>
              <a:cs typeface="Arial" panose="020B0604020202020204" pitchFamily="34" charset="0"/>
            </a:endParaRPr>
          </a:p>
          <a:p>
            <a:pPr algn="just"/>
            <a:endParaRPr lang="es-EC" sz="2200" dirty="0">
              <a:latin typeface="Times New Roman" panose="02020603050405020304" pitchFamily="18" charset="0"/>
              <a:ea typeface="Calibri" panose="020F0502020204030204" pitchFamily="34" charset="0"/>
              <a:cs typeface="Arial" panose="020B0604020202020204" pitchFamily="34" charset="0"/>
            </a:endParaRPr>
          </a:p>
          <a:p>
            <a:pPr algn="just"/>
            <a:r>
              <a:rPr lang="es-EC" sz="2200" dirty="0">
                <a:latin typeface="Times New Roman" panose="02020603050405020304" pitchFamily="18" charset="0"/>
                <a:ea typeface="Calibri" panose="020F0502020204030204" pitchFamily="34" charset="0"/>
                <a:cs typeface="Arial" panose="020B0604020202020204" pitchFamily="34" charset="0"/>
              </a:rPr>
              <a:t>Evitar ubicar los compresores en sitios donde se encuentren expuestos a humedad excesiva tales como lluvia, salidas de vapor, venteo de secadores, </a:t>
            </a:r>
            <a:r>
              <a:rPr lang="es-EC" sz="2200" dirty="0" smtClean="0">
                <a:latin typeface="Times New Roman" panose="02020603050405020304" pitchFamily="18" charset="0"/>
                <a:ea typeface="Calibri" panose="020F0502020204030204" pitchFamily="34" charset="0"/>
                <a:cs typeface="Arial" panose="020B0604020202020204" pitchFamily="34" charset="0"/>
              </a:rPr>
              <a:t>etc</a:t>
            </a:r>
            <a:r>
              <a:rPr lang="es-EC" dirty="0" smtClean="0">
                <a:latin typeface="Times New Roman" panose="02020603050405020304" pitchFamily="18" charset="0"/>
                <a:ea typeface="Calibri" panose="020F0502020204030204" pitchFamily="34" charset="0"/>
                <a:cs typeface="Arial" panose="020B0604020202020204" pitchFamily="34" charset="0"/>
              </a:rPr>
              <a:t>.</a:t>
            </a:r>
          </a:p>
          <a:p>
            <a:endParaRPr lang="es-EC"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0838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00" y="43407"/>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11" name="Rectangle 10"/>
          <p:cNvSpPr/>
          <p:nvPr/>
        </p:nvSpPr>
        <p:spPr>
          <a:xfrm>
            <a:off x="6080233" y="2564904"/>
            <a:ext cx="3063767" cy="2185214"/>
          </a:xfrm>
          <a:prstGeom prst="rect">
            <a:avLst/>
          </a:prstGeom>
        </p:spPr>
        <p:txBody>
          <a:bodyPr wrap="square">
            <a:spAutoFit/>
          </a:bodyPr>
          <a:lstStyle/>
          <a:p>
            <a:pPr algn="just"/>
            <a:r>
              <a:rPr lang="es-EC" sz="1700" dirty="0" smtClean="0">
                <a:latin typeface="Times New Roman" panose="02020603050405020304" pitchFamily="18" charset="0"/>
                <a:ea typeface="Calibri" panose="020F0502020204030204" pitchFamily="34" charset="0"/>
                <a:cs typeface="Times New Roman" panose="02020603050405020304" pitchFamily="18" charset="0"/>
              </a:rPr>
              <a:t>Funcionamiento por cascada.</a:t>
            </a:r>
          </a:p>
          <a:p>
            <a:pPr algn="just"/>
            <a:endParaRPr lang="es-EC" sz="17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1700" dirty="0" smtClean="0">
                <a:latin typeface="Times New Roman" panose="02020603050405020304" pitchFamily="18" charset="0"/>
                <a:ea typeface="Calibri" panose="020F0502020204030204" pitchFamily="34" charset="0"/>
                <a:cs typeface="Times New Roman" panose="02020603050405020304" pitchFamily="18" charset="0"/>
              </a:rPr>
              <a:t>Combinación </a:t>
            </a:r>
            <a:r>
              <a:rPr lang="es-EC" sz="1700" dirty="0">
                <a:latin typeface="Times New Roman" panose="02020603050405020304" pitchFamily="18" charset="0"/>
                <a:ea typeface="Calibri" panose="020F0502020204030204" pitchFamily="34" charset="0"/>
                <a:cs typeface="Times New Roman" panose="02020603050405020304" pitchFamily="18" charset="0"/>
              </a:rPr>
              <a:t>de compresores de potencias diferentes que armonicen entre sí,</a:t>
            </a:r>
            <a:r>
              <a:rPr lang="es-EC" sz="1700" dirty="0">
                <a:latin typeface="Times New Roman" panose="02020603050405020304" pitchFamily="18" charset="0"/>
                <a:cs typeface="Times New Roman" panose="02020603050405020304" pitchFamily="18" charset="0"/>
              </a:rPr>
              <a:t> </a:t>
            </a:r>
            <a:r>
              <a:rPr lang="es-EC" sz="1700" dirty="0">
                <a:latin typeface="Times New Roman" panose="02020603050405020304" pitchFamily="18" charset="0"/>
                <a:ea typeface="Calibri" panose="020F0502020204030204" pitchFamily="34" charset="0"/>
                <a:cs typeface="Times New Roman" panose="02020603050405020304" pitchFamily="18" charset="0"/>
              </a:rPr>
              <a:t>compresores grandes que soportan la carga base y máquinas más pequeñas que llevan la carga punta.</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30992418"/>
                  </p:ext>
                </p:extLst>
              </p:nvPr>
            </p:nvGraphicFramePr>
            <p:xfrm>
              <a:off x="326988" y="1893963"/>
              <a:ext cx="5588143" cy="4124071"/>
            </p:xfrm>
            <a:graphic>
              <a:graphicData uri="http://schemas.openxmlformats.org/drawingml/2006/table">
                <a:tbl>
                  <a:tblPr firstRow="1" firstCol="1" bandRow="1">
                    <a:tableStyleId>{5C22544A-7EE6-4342-B048-85BDC9FD1C3A}</a:tableStyleId>
                  </a:tblPr>
                  <a:tblGrid>
                    <a:gridCol w="1483784">
                      <a:extLst>
                        <a:ext uri="{9D8B030D-6E8A-4147-A177-3AD203B41FA5}">
                          <a16:colId xmlns:a16="http://schemas.microsoft.com/office/drawing/2014/main" val="3981132371"/>
                        </a:ext>
                      </a:extLst>
                    </a:gridCol>
                    <a:gridCol w="1684568">
                      <a:extLst>
                        <a:ext uri="{9D8B030D-6E8A-4147-A177-3AD203B41FA5}">
                          <a16:colId xmlns:a16="http://schemas.microsoft.com/office/drawing/2014/main" val="166281582"/>
                        </a:ext>
                      </a:extLst>
                    </a:gridCol>
                    <a:gridCol w="1080120">
                      <a:extLst>
                        <a:ext uri="{9D8B030D-6E8A-4147-A177-3AD203B41FA5}">
                          <a16:colId xmlns:a16="http://schemas.microsoft.com/office/drawing/2014/main" val="475618990"/>
                        </a:ext>
                      </a:extLst>
                    </a:gridCol>
                    <a:gridCol w="1339671">
                      <a:extLst>
                        <a:ext uri="{9D8B030D-6E8A-4147-A177-3AD203B41FA5}">
                          <a16:colId xmlns:a16="http://schemas.microsoft.com/office/drawing/2014/main" val="4162163500"/>
                        </a:ext>
                      </a:extLst>
                    </a:gridCol>
                  </a:tblGrid>
                  <a:tr h="769553">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Compresor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Caudal</a:t>
                          </a:r>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𝒎</m:t>
                                    </m:r>
                                  </m:e>
                                  <m:sup>
                                    <m:r>
                                      <a:rPr lang="en-US" sz="1800">
                                        <a:effectLst/>
                                        <a:latin typeface="Cambria Math" panose="02040503050406030204" pitchFamily="18" charset="0"/>
                                      </a:rPr>
                                      <m:t>𝟑</m:t>
                                    </m:r>
                                  </m:sup>
                                </m:sSup>
                                <m:r>
                                  <a:rPr lang="en-US" sz="1800">
                                    <a:effectLst/>
                                    <a:latin typeface="Cambria Math" panose="02040503050406030204" pitchFamily="18" charset="0"/>
                                  </a:rPr>
                                  <m:t>/</m:t>
                                </m:r>
                                <m:r>
                                  <a:rPr lang="en-US" sz="1800">
                                    <a:effectLst/>
                                    <a:latin typeface="Cambria Math" panose="02040503050406030204" pitchFamily="18" charset="0"/>
                                  </a:rPr>
                                  <m:t>𝒉</m:t>
                                </m:r>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Horas de trabajo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Inicio de operación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754549"/>
                      </a:ext>
                    </a:extLst>
                  </a:tr>
                  <a:tr h="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Kaeser CSD75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586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(345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18200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7995120"/>
                      </a:ext>
                    </a:extLst>
                  </a:tr>
                  <a:tr h="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Kaeser CSD 75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586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(345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17500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826121"/>
                      </a:ext>
                    </a:extLst>
                  </a:tr>
                  <a:tr h="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SFC 110T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1175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(692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45231</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2009</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4605827"/>
                      </a:ext>
                    </a:extLst>
                  </a:tr>
                  <a:tr h="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Atlas Copco GA90VSD</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958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(564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35000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2006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547488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30992418"/>
                  </p:ext>
                </p:extLst>
              </p:nvPr>
            </p:nvGraphicFramePr>
            <p:xfrm>
              <a:off x="326988" y="1893963"/>
              <a:ext cx="5588143" cy="4161155"/>
            </p:xfrm>
            <a:graphic>
              <a:graphicData uri="http://schemas.openxmlformats.org/drawingml/2006/table">
                <a:tbl>
                  <a:tblPr firstRow="1" firstCol="1" bandRow="1">
                    <a:tableStyleId>{5C22544A-7EE6-4342-B048-85BDC9FD1C3A}</a:tableStyleId>
                  </a:tblPr>
                  <a:tblGrid>
                    <a:gridCol w="1483784">
                      <a:extLst>
                        <a:ext uri="{9D8B030D-6E8A-4147-A177-3AD203B41FA5}">
                          <a16:colId xmlns:a16="http://schemas.microsoft.com/office/drawing/2014/main" val="3981132371"/>
                        </a:ext>
                      </a:extLst>
                    </a:gridCol>
                    <a:gridCol w="1684568">
                      <a:extLst>
                        <a:ext uri="{9D8B030D-6E8A-4147-A177-3AD203B41FA5}">
                          <a16:colId xmlns:a16="http://schemas.microsoft.com/office/drawing/2014/main" val="166281582"/>
                        </a:ext>
                      </a:extLst>
                    </a:gridCol>
                    <a:gridCol w="1080120">
                      <a:extLst>
                        <a:ext uri="{9D8B030D-6E8A-4147-A177-3AD203B41FA5}">
                          <a16:colId xmlns:a16="http://schemas.microsoft.com/office/drawing/2014/main" val="475618990"/>
                        </a:ext>
                      </a:extLst>
                    </a:gridCol>
                    <a:gridCol w="1339671">
                      <a:extLst>
                        <a:ext uri="{9D8B030D-6E8A-4147-A177-3AD203B41FA5}">
                          <a16:colId xmlns:a16="http://schemas.microsoft.com/office/drawing/2014/main" val="4162163500"/>
                        </a:ext>
                      </a:extLst>
                    </a:gridCol>
                  </a:tblGrid>
                  <a:tr h="832231">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Compresor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88768" t="-730" r="-145652" b="-413139"/>
                          </a:stretch>
                        </a:blip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Horas de trabajo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Inicio de operación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754549"/>
                      </a:ext>
                    </a:extLst>
                  </a:tr>
                  <a:tr h="832231">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Kaeser CSD75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88768" t="-100730" r="-145652" b="-313139"/>
                          </a:stretch>
                        </a:blipFill>
                      </a:tcP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18200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7995120"/>
                      </a:ext>
                    </a:extLst>
                  </a:tr>
                  <a:tr h="832231">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Kaeser CSD 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88768" t="-202206" r="-145652" b="-215441"/>
                          </a:stretch>
                        </a:blipFill>
                      </a:tcP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17500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826121"/>
                      </a:ext>
                    </a:extLst>
                  </a:tr>
                  <a:tr h="832231">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SFC 110T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88768" t="-300000" r="-145652" b="-113869"/>
                          </a:stretch>
                        </a:blip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45231</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2009</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4605827"/>
                      </a:ext>
                    </a:extLst>
                  </a:tr>
                  <a:tr h="832231">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Atlas Copco GA90VSD</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88768" t="-400000" r="-145652" b="-13869"/>
                          </a:stretch>
                        </a:blip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35000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2006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5474888"/>
                      </a:ext>
                    </a:extLst>
                  </a:tr>
                </a:tbl>
              </a:graphicData>
            </a:graphic>
          </p:graphicFrame>
        </mc:Fallback>
      </mc:AlternateContent>
      <p:sp>
        <p:nvSpPr>
          <p:cNvPr id="12" name="Rectangle 11"/>
          <p:cNvSpPr/>
          <p:nvPr/>
        </p:nvSpPr>
        <p:spPr>
          <a:xfrm>
            <a:off x="279452" y="896230"/>
            <a:ext cx="8613028" cy="503984"/>
          </a:xfrm>
          <a:prstGeom prst="rect">
            <a:avLst/>
          </a:prstGeom>
        </p:spPr>
        <p:txBody>
          <a:bodyPr wrap="square">
            <a:spAutoFit/>
          </a:bodyPr>
          <a:lstStyle/>
          <a:p>
            <a:pPr>
              <a:lnSpc>
                <a:spcPct val="107000"/>
              </a:lnSpc>
              <a:spcAft>
                <a:spcPts val="600"/>
              </a:spcAft>
            </a:pPr>
            <a:r>
              <a:rPr lang="es-EC" sz="2500" dirty="0">
                <a:latin typeface="Times New Roman" panose="02020603050405020304" pitchFamily="18" charset="0"/>
                <a:cs typeface="Times New Roman" panose="02020603050405020304" pitchFamily="18" charset="0"/>
              </a:rPr>
              <a:t>Detalle de funcionamiento de cuarto de </a:t>
            </a:r>
            <a:r>
              <a:rPr lang="es-EC" sz="2500" dirty="0" smtClean="0">
                <a:latin typeface="Times New Roman" panose="02020603050405020304" pitchFamily="18" charset="0"/>
                <a:cs typeface="Times New Roman" panose="02020603050405020304" pitchFamily="18" charset="0"/>
              </a:rPr>
              <a:t>compresores –Grupo 1</a:t>
            </a:r>
            <a:endParaRPr lang="es-EC"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05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nSpc>
                <a:spcPct val="150000"/>
              </a:lnSpc>
              <a:spcBef>
                <a:spcPts val="1200"/>
              </a:spcBef>
              <a:spcAft>
                <a:spcPts val="0"/>
              </a:spcAft>
            </a:pPr>
            <a:r>
              <a:rPr lang="es-EC" sz="44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Antecedentes</a:t>
            </a:r>
            <a:endParaRPr lang="es-EC" sz="44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pPr>
              <a:lnSpc>
                <a:spcPct val="150000"/>
              </a:lnSpc>
              <a:spcAft>
                <a:spcPts val="800"/>
              </a:spcAft>
            </a:pPr>
            <a:r>
              <a:rPr lang="es-ES_tradnl" dirty="0">
                <a:latin typeface="Times New Roman" panose="02020603050405020304" pitchFamily="18" charset="0"/>
                <a:ea typeface="Calibri" panose="020F0502020204030204" pitchFamily="34" charset="0"/>
                <a:cs typeface="Arial" panose="020B0604020202020204" pitchFamily="34" charset="0"/>
              </a:rPr>
              <a:t>En la planta de acería de ANDEC S.A., cada área, es decir, la Planta de Humos, la Nave de Horno Eléctrico y la Nave de MCC, disponía de un sistema de generación de aire comprimido independiente, en el transcurso de los años se produjeron averías en el sistema de aire comprimido de la Nave del Horno Eléctrico, esto generó la necesidad de realizar conexiones improvisadas, con el propósito de cubrir la demanda requerida, de esta manera se transformó tres sistemas independientes en un sistema interconectado con equipos dispersos por la Planta de Acería, esto se realizó sin un estudio previo detallado que considere la optimización del grado de utilización de cada máquina instalada, consumo energético y costos de mantenimiento.</a:t>
            </a:r>
          </a:p>
        </p:txBody>
      </p:sp>
      <p:sp>
        <p:nvSpPr>
          <p:cNvPr id="4" name="Date Placeholder 3"/>
          <p:cNvSpPr>
            <a:spLocks noGrp="1"/>
          </p:cNvSpPr>
          <p:nvPr>
            <p:ph type="dt" sz="half" idx="10"/>
          </p:nvPr>
        </p:nvSpPr>
        <p:spPr/>
        <p:txBody>
          <a:bodyPr/>
          <a:lstStyle/>
          <a:p>
            <a:fld id="{C9022479-8637-4703-92AE-4497F143C31F}" type="datetime1">
              <a:rPr lang="es-EC" smtClean="0"/>
              <a:t>3/2/2019</a:t>
            </a:fld>
            <a:endParaRPr lang="es-EC" dirty="0"/>
          </a:p>
        </p:txBody>
      </p:sp>
      <p:sp>
        <p:nvSpPr>
          <p:cNvPr id="5" name="Footer Placeholder 4"/>
          <p:cNvSpPr>
            <a:spLocks noGrp="1"/>
          </p:cNvSpPr>
          <p:nvPr>
            <p:ph type="ftr" sz="quarter" idx="11"/>
          </p:nvPr>
        </p:nvSpPr>
        <p:spPr/>
        <p:txBody>
          <a:bodyPr/>
          <a:lstStyle/>
          <a:p>
            <a:r>
              <a:rPr lang="es-EC" dirty="0" smtClean="0"/>
              <a:t>Luis Miguel Vaca Sánchez</a:t>
            </a:r>
            <a:endParaRPr lang="es-EC" dirty="0"/>
          </a:p>
        </p:txBody>
      </p:sp>
      <p:sp>
        <p:nvSpPr>
          <p:cNvPr id="6" name="Slide Number Placeholder 5"/>
          <p:cNvSpPr>
            <a:spLocks noGrp="1"/>
          </p:cNvSpPr>
          <p:nvPr>
            <p:ph type="sldNum" sz="quarter" idx="12"/>
          </p:nvPr>
        </p:nvSpPr>
        <p:spPr/>
        <p:txBody>
          <a:bodyPr/>
          <a:lstStyle/>
          <a:p>
            <a:fld id="{005CADD3-4FEE-4ADF-BCB0-76A03E694CD8}" type="slidenum">
              <a:rPr lang="es-EC" smtClean="0"/>
              <a:t>2</a:t>
            </a:fld>
            <a:endParaRPr lang="es-EC" dirty="0"/>
          </a:p>
        </p:txBody>
      </p:sp>
    </p:spTree>
    <p:extLst>
      <p:ext uri="{BB962C8B-B14F-4D97-AF65-F5344CB8AC3E}">
        <p14:creationId xmlns:p14="http://schemas.microsoft.com/office/powerpoint/2010/main" val="3846679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00" y="43407"/>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3" name="Rectangle 2"/>
          <p:cNvSpPr/>
          <p:nvPr/>
        </p:nvSpPr>
        <p:spPr>
          <a:xfrm>
            <a:off x="279452" y="896230"/>
            <a:ext cx="8613028" cy="503984"/>
          </a:xfrm>
          <a:prstGeom prst="rect">
            <a:avLst/>
          </a:prstGeom>
        </p:spPr>
        <p:txBody>
          <a:bodyPr wrap="square">
            <a:spAutoFit/>
          </a:bodyPr>
          <a:lstStyle/>
          <a:p>
            <a:pPr>
              <a:lnSpc>
                <a:spcPct val="107000"/>
              </a:lnSpc>
              <a:spcAft>
                <a:spcPts val="600"/>
              </a:spcAft>
            </a:pPr>
            <a:r>
              <a:rPr lang="es-EC" sz="2500" dirty="0">
                <a:latin typeface="Times New Roman" panose="02020603050405020304" pitchFamily="18" charset="0"/>
                <a:cs typeface="Times New Roman" panose="02020603050405020304" pitchFamily="18" charset="0"/>
              </a:rPr>
              <a:t>Detalle de funcionamiento de cuarto de </a:t>
            </a:r>
            <a:r>
              <a:rPr lang="es-EC" sz="2500" dirty="0" smtClean="0">
                <a:latin typeface="Times New Roman" panose="02020603050405020304" pitchFamily="18" charset="0"/>
                <a:cs typeface="Times New Roman" panose="02020603050405020304" pitchFamily="18" charset="0"/>
              </a:rPr>
              <a:t>compresores –Grupo 2</a:t>
            </a:r>
            <a:endParaRPr lang="es-EC" sz="2500" dirty="0">
              <a:latin typeface="Times New Roman" panose="02020603050405020304" pitchFamily="18" charset="0"/>
              <a:cs typeface="Times New Roman" panose="02020603050405020304" pitchFamily="18" charset="0"/>
            </a:endParaRPr>
          </a:p>
        </p:txBody>
      </p:sp>
      <p:sp>
        <p:nvSpPr>
          <p:cNvPr id="9" name="Rectangle 8"/>
          <p:cNvSpPr/>
          <p:nvPr/>
        </p:nvSpPr>
        <p:spPr>
          <a:xfrm>
            <a:off x="306602" y="1495554"/>
            <a:ext cx="1890454" cy="314638"/>
          </a:xfrm>
          <a:prstGeom prst="rect">
            <a:avLst/>
          </a:prstGeom>
        </p:spPr>
        <p:txBody>
          <a:bodyPr wrap="none">
            <a:spAutoFit/>
          </a:bodyPr>
          <a:lstStyle/>
          <a:p>
            <a:pPr algn="just">
              <a:lnSpc>
                <a:spcPct val="107000"/>
              </a:lnSpc>
              <a:spcAft>
                <a:spcPts val="600"/>
              </a:spcAft>
            </a:pPr>
            <a:r>
              <a:rPr lang="es-EC" sz="1350" i="1" dirty="0">
                <a:latin typeface="Calibri" panose="020F0502020204030204" pitchFamily="34" charset="0"/>
                <a:ea typeface="Times New Roman" panose="02020603050405020304" pitchFamily="18" charset="0"/>
                <a:cs typeface="Arial" panose="020B0604020202020204" pitchFamily="34" charset="0"/>
              </a:rPr>
              <a:t>Grupo </a:t>
            </a:r>
            <a:r>
              <a:rPr lang="es-EC" sz="1350" i="1" dirty="0" smtClean="0">
                <a:latin typeface="Calibri" panose="020F0502020204030204" pitchFamily="34" charset="0"/>
                <a:ea typeface="Times New Roman" panose="02020603050405020304" pitchFamily="18" charset="0"/>
                <a:cs typeface="Arial" panose="020B0604020202020204" pitchFamily="34" charset="0"/>
              </a:rPr>
              <a:t>2 </a:t>
            </a:r>
            <a:r>
              <a:rPr lang="es-EC" sz="1350" i="1" dirty="0">
                <a:latin typeface="Calibri" panose="020F0502020204030204" pitchFamily="34" charset="0"/>
                <a:ea typeface="Times New Roman" panose="02020603050405020304" pitchFamily="18" charset="0"/>
                <a:cs typeface="Arial" panose="020B0604020202020204" pitchFamily="34" charset="0"/>
              </a:rPr>
              <a:t>de compresores</a:t>
            </a:r>
            <a:endParaRPr lang="es-EC" sz="1350"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25929397"/>
                  </p:ext>
                </p:extLst>
              </p:nvPr>
            </p:nvGraphicFramePr>
            <p:xfrm>
              <a:off x="306602" y="1466345"/>
              <a:ext cx="5372120" cy="4526280"/>
            </p:xfrm>
            <a:graphic>
              <a:graphicData uri="http://schemas.openxmlformats.org/drawingml/2006/table">
                <a:tbl>
                  <a:tblPr firstRow="1" firstCol="1" bandRow="1">
                    <a:tableStyleId>{5C22544A-7EE6-4342-B048-85BDC9FD1C3A}</a:tableStyleId>
                  </a:tblPr>
                  <a:tblGrid>
                    <a:gridCol w="1751492">
                      <a:extLst>
                        <a:ext uri="{9D8B030D-6E8A-4147-A177-3AD203B41FA5}">
                          <a16:colId xmlns:a16="http://schemas.microsoft.com/office/drawing/2014/main" val="120879782"/>
                        </a:ext>
                      </a:extLst>
                    </a:gridCol>
                    <a:gridCol w="1540199">
                      <a:extLst>
                        <a:ext uri="{9D8B030D-6E8A-4147-A177-3AD203B41FA5}">
                          <a16:colId xmlns:a16="http://schemas.microsoft.com/office/drawing/2014/main" val="1048684442"/>
                        </a:ext>
                      </a:extLst>
                    </a:gridCol>
                    <a:gridCol w="956781">
                      <a:extLst>
                        <a:ext uri="{9D8B030D-6E8A-4147-A177-3AD203B41FA5}">
                          <a16:colId xmlns:a16="http://schemas.microsoft.com/office/drawing/2014/main" val="629642418"/>
                        </a:ext>
                      </a:extLst>
                    </a:gridCol>
                    <a:gridCol w="1123648">
                      <a:extLst>
                        <a:ext uri="{9D8B030D-6E8A-4147-A177-3AD203B41FA5}">
                          <a16:colId xmlns:a16="http://schemas.microsoft.com/office/drawing/2014/main" val="347599324"/>
                        </a:ext>
                      </a:extLst>
                    </a:gridCol>
                  </a:tblGrid>
                  <a:tr h="644565">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Compresor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Caudal</a:t>
                          </a:r>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𝒎</m:t>
                                    </m:r>
                                  </m:e>
                                  <m:sup>
                                    <m:r>
                                      <a:rPr lang="en-US" sz="1800">
                                        <a:effectLst/>
                                        <a:latin typeface="Cambria Math" panose="02040503050406030204" pitchFamily="18" charset="0"/>
                                      </a:rPr>
                                      <m:t>𝟑</m:t>
                                    </m:r>
                                  </m:sup>
                                </m:sSup>
                                <m:r>
                                  <a:rPr lang="en-US" sz="1800">
                                    <a:effectLst/>
                                    <a:latin typeface="Cambria Math" panose="02040503050406030204" pitchFamily="18" charset="0"/>
                                  </a:rPr>
                                  <m:t>/</m:t>
                                </m:r>
                                <m:r>
                                  <a:rPr lang="en-US" sz="1800">
                                    <a:effectLst/>
                                    <a:latin typeface="Cambria Math" panose="02040503050406030204" pitchFamily="18" charset="0"/>
                                  </a:rPr>
                                  <m:t>𝒉</m:t>
                                </m:r>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Horas de trabajo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Inicio de operación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1635677"/>
                      </a:ext>
                    </a:extLst>
                  </a:tr>
                  <a:tr h="61056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Kaeser  SFC 37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92 -411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(54 - 242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39100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2007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8294371"/>
                      </a:ext>
                    </a:extLst>
                  </a:tr>
                  <a:tr h="61056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Kaeser CSD125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963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(567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9000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7102159"/>
                      </a:ext>
                    </a:extLst>
                  </a:tr>
                  <a:tr h="61056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Betico ER 110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510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(300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50210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2009</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5150312"/>
                      </a:ext>
                    </a:extLst>
                  </a:tr>
                  <a:tr h="61056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Kaeser CSD125 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962 </a:t>
                          </a:r>
                          <a14:m>
                            <m:oMath xmlns:m="http://schemas.openxmlformats.org/officeDocument/2006/math">
                              <m:sSup>
                                <m:sSupPr>
                                  <m:ctrlPr>
                                    <a:rPr lang="es-EC" sz="1800" i="1">
                                      <a:effectLst/>
                                      <a:latin typeface="Cambria Math" panose="02040503050406030204" pitchFamily="18" charset="0"/>
                                    </a:rPr>
                                  </m:ctrlPr>
                                </m:sSupPr>
                                <m:e>
                                  <m:r>
                                    <a:rPr lang="es-MX" sz="1800">
                                      <a:effectLst/>
                                      <a:latin typeface="Cambria Math" panose="02040503050406030204" pitchFamily="18" charset="0"/>
                                    </a:rPr>
                                    <m:t>𝑚</m:t>
                                  </m:r>
                                </m:e>
                                <m:sup>
                                  <m:r>
                                    <a:rPr lang="en-US" sz="1800">
                                      <a:effectLst/>
                                      <a:latin typeface="Cambria Math" panose="02040503050406030204" pitchFamily="18" charset="0"/>
                                    </a:rPr>
                                    <m:t>3</m:t>
                                  </m:r>
                                </m:sup>
                              </m:sSup>
                              <m:r>
                                <a:rPr lang="en-US" sz="1800">
                                  <a:effectLst/>
                                  <a:latin typeface="Cambria Math" panose="02040503050406030204" pitchFamily="18" charset="0"/>
                                </a:rPr>
                                <m:t>/</m:t>
                              </m:r>
                              <m:r>
                                <a:rPr lang="en-US" sz="1800">
                                  <a:effectLst/>
                                  <a:latin typeface="Cambria Math" panose="02040503050406030204" pitchFamily="18" charset="0"/>
                                </a:rPr>
                                <m:t>h</m:t>
                              </m:r>
                            </m:oMath>
                          </a14:m>
                          <a:endParaRPr lang="es-EC"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(566 cfm)</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33000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2012</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73692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25929397"/>
                  </p:ext>
                </p:extLst>
              </p:nvPr>
            </p:nvGraphicFramePr>
            <p:xfrm>
              <a:off x="306602" y="1466345"/>
              <a:ext cx="5372120" cy="4366260"/>
            </p:xfrm>
            <a:graphic>
              <a:graphicData uri="http://schemas.openxmlformats.org/drawingml/2006/table">
                <a:tbl>
                  <a:tblPr firstRow="1" firstCol="1" bandRow="1">
                    <a:tableStyleId>{5C22544A-7EE6-4342-B048-85BDC9FD1C3A}</a:tableStyleId>
                  </a:tblPr>
                  <a:tblGrid>
                    <a:gridCol w="1751492">
                      <a:extLst>
                        <a:ext uri="{9D8B030D-6E8A-4147-A177-3AD203B41FA5}">
                          <a16:colId xmlns:a16="http://schemas.microsoft.com/office/drawing/2014/main" val="120879782"/>
                        </a:ext>
                      </a:extLst>
                    </a:gridCol>
                    <a:gridCol w="1540199">
                      <a:extLst>
                        <a:ext uri="{9D8B030D-6E8A-4147-A177-3AD203B41FA5}">
                          <a16:colId xmlns:a16="http://schemas.microsoft.com/office/drawing/2014/main" val="1048684442"/>
                        </a:ext>
                      </a:extLst>
                    </a:gridCol>
                    <a:gridCol w="956781">
                      <a:extLst>
                        <a:ext uri="{9D8B030D-6E8A-4147-A177-3AD203B41FA5}">
                          <a16:colId xmlns:a16="http://schemas.microsoft.com/office/drawing/2014/main" val="629642418"/>
                        </a:ext>
                      </a:extLst>
                    </a:gridCol>
                    <a:gridCol w="1123648">
                      <a:extLst>
                        <a:ext uri="{9D8B030D-6E8A-4147-A177-3AD203B41FA5}">
                          <a16:colId xmlns:a16="http://schemas.microsoft.com/office/drawing/2014/main" val="347599324"/>
                        </a:ext>
                      </a:extLst>
                    </a:gridCol>
                  </a:tblGrid>
                  <a:tr h="1234440">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Compresor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114683" t="-493" r="-137302" b="-265025"/>
                          </a:stretch>
                        </a:blipFill>
                      </a:tcP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Horas de trabajo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Inicio de operación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1635677"/>
                      </a:ext>
                    </a:extLst>
                  </a:tr>
                  <a:tr h="782955">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Kaeser  SFC 37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114683" t="-159375" r="-137302" b="-320313"/>
                          </a:stretch>
                        </a:blipFill>
                      </a:tcP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39100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2007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8294371"/>
                      </a:ext>
                    </a:extLst>
                  </a:tr>
                  <a:tr h="782955">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Kaeser CSD125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114683" t="-257364" r="-137302" b="-217829"/>
                          </a:stretch>
                        </a:blip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9000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2013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7102159"/>
                      </a:ext>
                    </a:extLst>
                  </a:tr>
                  <a:tr h="782955">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Betico ER 110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114683" t="-360156" r="-137302" b="-119531"/>
                          </a:stretch>
                        </a:blip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50210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2009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5150312"/>
                      </a:ext>
                    </a:extLst>
                  </a:tr>
                  <a:tr h="782955">
                    <a:tc>
                      <a:txBody>
                        <a:bodyPr/>
                        <a:lstStyle/>
                        <a:p>
                          <a:pPr algn="ctr">
                            <a:lnSpc>
                              <a:spcPct val="150000"/>
                            </a:lnSpc>
                            <a:spcAft>
                              <a:spcPts val="0"/>
                            </a:spcAft>
                          </a:pPr>
                          <a:r>
                            <a:rPr lang="es-MX" sz="1800">
                              <a:effectLst/>
                              <a:latin typeface="Times New Roman" panose="02020603050405020304" pitchFamily="18" charset="0"/>
                              <a:cs typeface="Times New Roman" panose="02020603050405020304" pitchFamily="18" charset="0"/>
                            </a:rPr>
                            <a:t>Kaeser CSD125 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2"/>
                          <a:stretch>
                            <a:fillRect l="-114683" t="-456589" r="-137302" b="-18605"/>
                          </a:stretch>
                        </a:blip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33000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2012</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7369201"/>
                      </a:ext>
                    </a:extLst>
                  </a:tr>
                </a:tbl>
              </a:graphicData>
            </a:graphic>
          </p:graphicFrame>
        </mc:Fallback>
      </mc:AlternateContent>
    </p:spTree>
    <p:extLst>
      <p:ext uri="{BB962C8B-B14F-4D97-AF65-F5344CB8AC3E}">
        <p14:creationId xmlns:p14="http://schemas.microsoft.com/office/powerpoint/2010/main" val="1426052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766231" y="2165259"/>
            <a:ext cx="4788530" cy="3560659"/>
          </a:xfrm>
          <a:prstGeom prst="rect">
            <a:avLst/>
          </a:prstGeom>
          <a:noFill/>
          <a:ln>
            <a:noFill/>
          </a:ln>
        </p:spPr>
      </p:pic>
      <p:sp>
        <p:nvSpPr>
          <p:cNvPr id="4" name="Rectangle 3"/>
          <p:cNvSpPr/>
          <p:nvPr/>
        </p:nvSpPr>
        <p:spPr>
          <a:xfrm>
            <a:off x="179512" y="-6312"/>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5" name="Rectangle 4"/>
          <p:cNvSpPr/>
          <p:nvPr/>
        </p:nvSpPr>
        <p:spPr>
          <a:xfrm>
            <a:off x="457200" y="622531"/>
            <a:ext cx="6604000" cy="299697"/>
          </a:xfrm>
          <a:prstGeom prst="rect">
            <a:avLst/>
          </a:prstGeom>
        </p:spPr>
        <p:txBody>
          <a:bodyPr wrap="square">
            <a:spAutoFit/>
          </a:bodyPr>
          <a:lstStyle/>
          <a:p>
            <a:pPr>
              <a:lnSpc>
                <a:spcPct val="107000"/>
              </a:lnSpc>
              <a:spcAft>
                <a:spcPts val="600"/>
              </a:spcAft>
            </a:pPr>
            <a:r>
              <a:rPr lang="es-EC" sz="1350" dirty="0">
                <a:latin typeface="Times New Roman" panose="02020603050405020304" pitchFamily="18" charset="0"/>
                <a:cs typeface="Times New Roman" panose="02020603050405020304" pitchFamily="18" charset="0"/>
              </a:rPr>
              <a:t>Detalle de funcionamiento de cuarto de aire comprimido Caso 1</a:t>
            </a:r>
          </a:p>
        </p:txBody>
      </p:sp>
      <p:pic>
        <p:nvPicPr>
          <p:cNvPr id="9" name="Picture 8"/>
          <p:cNvPicPr>
            <a:picLocks noChangeAspect="1"/>
          </p:cNvPicPr>
          <p:nvPr/>
        </p:nvPicPr>
        <p:blipFill>
          <a:blip r:embed="rId3"/>
          <a:stretch>
            <a:fillRect/>
          </a:stretch>
        </p:blipFill>
        <p:spPr>
          <a:xfrm>
            <a:off x="-1018161" y="4439369"/>
            <a:ext cx="5130788" cy="596953"/>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86077" y="4439369"/>
                <a:ext cx="1445845" cy="5441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350" i="1">
                              <a:latin typeface="Cambria Math" panose="02040503050406030204" pitchFamily="18" charset="0"/>
                            </a:rPr>
                          </m:ctrlPr>
                        </m:sSubPr>
                        <m:e>
                          <m:r>
                            <a:rPr lang="es-EC" sz="1350" i="1">
                              <a:latin typeface="Cambria Math" panose="02040503050406030204" pitchFamily="18" charset="0"/>
                            </a:rPr>
                            <m:t>𝑉</m:t>
                          </m:r>
                        </m:e>
                        <m:sub>
                          <m:r>
                            <a:rPr lang="es-EC" sz="1350" i="1">
                              <a:latin typeface="Cambria Math" panose="02040503050406030204" pitchFamily="18" charset="0"/>
                            </a:rPr>
                            <m:t>𝑇</m:t>
                          </m:r>
                        </m:sub>
                      </m:sSub>
                      <m:r>
                        <a:rPr lang="es-EC" sz="1350">
                          <a:latin typeface="Cambria Math" panose="02040503050406030204" pitchFamily="18" charset="0"/>
                        </a:rPr>
                        <m:t>=</m:t>
                      </m:r>
                      <m:f>
                        <m:fPr>
                          <m:ctrlPr>
                            <a:rPr lang="es-EC" sz="1350" i="1">
                              <a:latin typeface="Cambria Math" panose="02040503050406030204" pitchFamily="18" charset="0"/>
                            </a:rPr>
                          </m:ctrlPr>
                        </m:fPr>
                        <m:num>
                          <m:d>
                            <m:dPr>
                              <m:begChr m:val=""/>
                              <m:ctrlPr>
                                <a:rPr lang="es-EC" sz="1350" i="1">
                                  <a:latin typeface="Cambria Math" panose="02040503050406030204" pitchFamily="18" charset="0"/>
                                </a:rPr>
                              </m:ctrlPr>
                            </m:dPr>
                            <m:e>
                              <m:sSub>
                                <m:sSubPr>
                                  <m:ctrlPr>
                                    <a:rPr lang="es-EC" sz="1350" i="1">
                                      <a:latin typeface="Cambria Math" panose="02040503050406030204" pitchFamily="18" charset="0"/>
                                    </a:rPr>
                                  </m:ctrlPr>
                                </m:sSubPr>
                                <m:e>
                                  <m:r>
                                    <a:rPr lang="es-EC" sz="1350" i="1">
                                      <a:latin typeface="Cambria Math" panose="02040503050406030204" pitchFamily="18" charset="0"/>
                                    </a:rPr>
                                    <m:t>𝑉</m:t>
                                  </m:r>
                                </m:e>
                                <m:sub>
                                  <m:r>
                                    <a:rPr lang="es-EC" sz="1350">
                                      <a:latin typeface="Cambria Math" panose="02040503050406030204" pitchFamily="18" charset="0"/>
                                    </a:rPr>
                                    <m:t>0</m:t>
                                  </m:r>
                                </m:sub>
                              </m:sSub>
                              <m:r>
                                <a:rPr lang="es-EC" sz="1350">
                                  <a:latin typeface="Cambria Math" panose="02040503050406030204" pitchFamily="18" charset="0"/>
                                </a:rPr>
                                <m:t>(</m:t>
                              </m:r>
                              <m:r>
                                <a:rPr lang="es-EC" sz="1350" i="1">
                                  <a:latin typeface="Cambria Math" panose="02040503050406030204" pitchFamily="18" charset="0"/>
                                </a:rPr>
                                <m:t>𝐴</m:t>
                              </m:r>
                              <m:r>
                                <a:rPr lang="es-EC" sz="1350">
                                  <a:latin typeface="Cambria Math" panose="02040503050406030204" pitchFamily="18" charset="0"/>
                                </a:rPr>
                                <m:t>−</m:t>
                              </m:r>
                              <m:sSup>
                                <m:sSupPr>
                                  <m:ctrlPr>
                                    <a:rPr lang="es-EC" sz="1350" i="1">
                                      <a:latin typeface="Cambria Math" panose="02040503050406030204" pitchFamily="18" charset="0"/>
                                    </a:rPr>
                                  </m:ctrlPr>
                                </m:sSupPr>
                                <m:e>
                                  <m:r>
                                    <a:rPr lang="es-EC" sz="1350" i="1">
                                      <a:latin typeface="Cambria Math" panose="02040503050406030204" pitchFamily="18" charset="0"/>
                                    </a:rPr>
                                    <m:t>𝐴</m:t>
                                  </m:r>
                                </m:e>
                                <m:sup>
                                  <m:r>
                                    <a:rPr lang="es-EC" sz="1350">
                                      <a:latin typeface="Cambria Math" panose="02040503050406030204" pitchFamily="18" charset="0"/>
                                    </a:rPr>
                                    <m:t>2</m:t>
                                  </m:r>
                                </m:sup>
                              </m:sSup>
                            </m:e>
                          </m:d>
                        </m:num>
                        <m:den>
                          <m:r>
                            <a:rPr lang="es-EC" sz="1350" i="1">
                              <a:latin typeface="Cambria Math" panose="02040503050406030204" pitchFamily="18" charset="0"/>
                            </a:rPr>
                            <m:t>𝑍</m:t>
                          </m:r>
                          <m:r>
                            <a:rPr lang="es-EC" sz="1350">
                              <a:latin typeface="Cambria Math" panose="02040503050406030204" pitchFamily="18" charset="0"/>
                            </a:rPr>
                            <m:t>∙∆</m:t>
                          </m:r>
                          <m:r>
                            <a:rPr lang="es-EC" sz="1350" i="1">
                              <a:latin typeface="Cambria Math" panose="02040503050406030204" pitchFamily="18" charset="0"/>
                            </a:rPr>
                            <m:t>𝑝</m:t>
                          </m:r>
                        </m:den>
                      </m:f>
                    </m:oMath>
                  </m:oMathPara>
                </a14:m>
                <a:endParaRPr lang="es-EC" sz="1350" dirty="0"/>
              </a:p>
            </p:txBody>
          </p:sp>
        </mc:Choice>
        <mc:Fallback xmlns="">
          <p:sp>
            <p:nvSpPr>
              <p:cNvPr id="10" name="Rectangle 9"/>
              <p:cNvSpPr>
                <a:spLocks noRot="1" noChangeAspect="1" noMove="1" noResize="1" noEditPoints="1" noAdjustHandles="1" noChangeArrowheads="1" noChangeShapeType="1" noTextEdit="1"/>
              </p:cNvSpPr>
              <p:nvPr/>
            </p:nvSpPr>
            <p:spPr>
              <a:xfrm>
                <a:off x="5786077" y="4439369"/>
                <a:ext cx="1445845" cy="544188"/>
              </a:xfrm>
              <a:prstGeom prst="rect">
                <a:avLst/>
              </a:prstGeom>
              <a:blipFill>
                <a:blip r:embed="rId4"/>
                <a:stretch>
                  <a:fillRect t="-56667" r="-26160" b="-4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769022" y="3674745"/>
                <a:ext cx="759310"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350" i="1">
                          <a:latin typeface="Cambria Math" panose="02040503050406030204" pitchFamily="18" charset="0"/>
                        </a:rPr>
                        <m:t>𝐴</m:t>
                      </m:r>
                      <m:r>
                        <a:rPr lang="es-EC" sz="1350">
                          <a:latin typeface="Cambria Math" panose="02040503050406030204" pitchFamily="18" charset="0"/>
                        </a:rPr>
                        <m:t>=</m:t>
                      </m:r>
                      <m:f>
                        <m:fPr>
                          <m:ctrlPr>
                            <a:rPr lang="es-EC" sz="1350" i="1">
                              <a:latin typeface="Cambria Math" panose="02040503050406030204" pitchFamily="18" charset="0"/>
                            </a:rPr>
                          </m:ctrlPr>
                        </m:fPr>
                        <m:num>
                          <m:sSubSup>
                            <m:sSubSupPr>
                              <m:ctrlPr>
                                <a:rPr lang="es-EC" sz="1350" i="1">
                                  <a:latin typeface="Cambria Math" panose="02040503050406030204" pitchFamily="18" charset="0"/>
                                </a:rPr>
                              </m:ctrlPr>
                            </m:sSubSupPr>
                            <m:e>
                              <m:r>
                                <a:rPr lang="es-EC" sz="1350" i="1">
                                  <a:latin typeface="Cambria Math" panose="02040503050406030204" pitchFamily="18" charset="0"/>
                                </a:rPr>
                                <m:t>𝑉</m:t>
                              </m:r>
                            </m:e>
                            <m:sub>
                              <m:r>
                                <a:rPr lang="es-EC" sz="1350">
                                  <a:latin typeface="Cambria Math" panose="02040503050406030204" pitchFamily="18" charset="0"/>
                                </a:rPr>
                                <m:t>2</m:t>
                              </m:r>
                            </m:sub>
                            <m:sup>
                              <m:r>
                                <a:rPr lang="es-EC" sz="1350">
                                  <a:latin typeface="Cambria Math" panose="02040503050406030204" pitchFamily="18" charset="0"/>
                                </a:rPr>
                                <m:t>0</m:t>
                              </m:r>
                            </m:sup>
                          </m:sSubSup>
                        </m:num>
                        <m:den>
                          <m:sSubSup>
                            <m:sSubSupPr>
                              <m:ctrlPr>
                                <a:rPr lang="es-EC" sz="1350" i="1">
                                  <a:latin typeface="Cambria Math" panose="02040503050406030204" pitchFamily="18" charset="0"/>
                                </a:rPr>
                              </m:ctrlPr>
                            </m:sSubSupPr>
                            <m:e>
                              <m:r>
                                <a:rPr lang="es-EC" sz="1350" i="1">
                                  <a:latin typeface="Cambria Math" panose="02040503050406030204" pitchFamily="18" charset="0"/>
                                </a:rPr>
                                <m:t>𝑉</m:t>
                              </m:r>
                            </m:e>
                            <m:sub>
                              <m:r>
                                <a:rPr lang="es-EC" sz="1350">
                                  <a:latin typeface="Cambria Math" panose="02040503050406030204" pitchFamily="18" charset="0"/>
                                </a:rPr>
                                <m:t>1</m:t>
                              </m:r>
                            </m:sub>
                            <m:sup>
                              <m:r>
                                <a:rPr lang="es-EC" sz="1350">
                                  <a:latin typeface="Cambria Math" panose="02040503050406030204" pitchFamily="18" charset="0"/>
                                </a:rPr>
                                <m:t>0</m:t>
                              </m:r>
                            </m:sup>
                          </m:sSubSup>
                        </m:den>
                      </m:f>
                    </m:oMath>
                  </m:oMathPara>
                </a14:m>
                <a:endParaRPr lang="es-EC" sz="1350" dirty="0"/>
              </a:p>
            </p:txBody>
          </p:sp>
        </mc:Choice>
        <mc:Fallback xmlns="">
          <p:sp>
            <p:nvSpPr>
              <p:cNvPr id="11" name="Rectangle 10"/>
              <p:cNvSpPr>
                <a:spLocks noRot="1" noChangeAspect="1" noMove="1" noResize="1" noEditPoints="1" noAdjustHandles="1" noChangeArrowheads="1" noChangeShapeType="1" noTextEdit="1"/>
              </p:cNvSpPr>
              <p:nvPr/>
            </p:nvSpPr>
            <p:spPr>
              <a:xfrm>
                <a:off x="5769022" y="3674745"/>
                <a:ext cx="759310" cy="564898"/>
              </a:xfrm>
              <a:prstGeom prst="rect">
                <a:avLst/>
              </a:prstGeom>
              <a:blipFill>
                <a:blip r:embed="rId5"/>
                <a:stretch>
                  <a:fillRect/>
                </a:stretch>
              </a:blipFill>
            </p:spPr>
            <p:txBody>
              <a:bodyPr/>
              <a:lstStyle/>
              <a:p>
                <a:r>
                  <a:rPr lang="es-EC">
                    <a:noFill/>
                  </a:rPr>
                  <a:t> </a:t>
                </a:r>
              </a:p>
            </p:txBody>
          </p:sp>
        </mc:Fallback>
      </mc:AlternateContent>
      <p:sp>
        <p:nvSpPr>
          <p:cNvPr id="12" name="Rectangle 11"/>
          <p:cNvSpPr/>
          <p:nvPr/>
        </p:nvSpPr>
        <p:spPr>
          <a:xfrm>
            <a:off x="6514443" y="3799827"/>
            <a:ext cx="1634165" cy="314638"/>
          </a:xfrm>
          <a:prstGeom prst="rect">
            <a:avLst/>
          </a:prstGeom>
        </p:spPr>
        <p:txBody>
          <a:bodyPr wrap="none">
            <a:spAutoFit/>
          </a:bodyPr>
          <a:lstStyle/>
          <a:p>
            <a:pPr>
              <a:lnSpc>
                <a:spcPct val="107000"/>
              </a:lnSpc>
              <a:spcAft>
                <a:spcPts val="600"/>
              </a:spcAft>
            </a:pPr>
            <a:r>
              <a:rPr lang="es-EC" sz="1350" dirty="0">
                <a:latin typeface="Calibri" panose="020F0502020204030204" pitchFamily="34" charset="0"/>
                <a:ea typeface="Times New Roman" panose="02020603050405020304" pitchFamily="18" charset="0"/>
                <a:cs typeface="Arial" panose="020B0604020202020204" pitchFamily="34" charset="0"/>
              </a:rPr>
              <a:t>Factor de utilización</a:t>
            </a:r>
            <a:r>
              <a:rPr lang="es-EC" sz="1350" i="1" dirty="0">
                <a:latin typeface="Calibri" panose="020F0502020204030204" pitchFamily="34" charset="0"/>
                <a:ea typeface="Times New Roman" panose="02020603050405020304" pitchFamily="18" charset="0"/>
                <a:cs typeface="Arial" panose="020B0604020202020204" pitchFamily="34" charset="0"/>
              </a:rPr>
              <a:t> </a:t>
            </a:r>
            <a:endParaRPr lang="es-EC" sz="1350" dirty="0">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7186556" y="4554160"/>
            <a:ext cx="1568314" cy="314638"/>
          </a:xfrm>
          <a:prstGeom prst="rect">
            <a:avLst/>
          </a:prstGeom>
        </p:spPr>
        <p:txBody>
          <a:bodyPr wrap="none">
            <a:spAutoFit/>
          </a:bodyPr>
          <a:lstStyle/>
          <a:p>
            <a:pPr>
              <a:lnSpc>
                <a:spcPct val="107000"/>
              </a:lnSpc>
              <a:spcAft>
                <a:spcPts val="600"/>
              </a:spcAft>
            </a:pPr>
            <a:r>
              <a:rPr lang="es-EC" sz="1350" dirty="0">
                <a:latin typeface="Calibri" panose="020F0502020204030204" pitchFamily="34" charset="0"/>
                <a:ea typeface="Times New Roman" panose="02020603050405020304" pitchFamily="18" charset="0"/>
                <a:cs typeface="Arial" panose="020B0604020202020204" pitchFamily="34" charset="0"/>
              </a:rPr>
              <a:t>Volumen de tanque</a:t>
            </a:r>
            <a:endParaRPr lang="es-EC" sz="1350" dirty="0">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6"/>
          <a:stretch>
            <a:fillRect/>
          </a:stretch>
        </p:blipFill>
        <p:spPr>
          <a:xfrm>
            <a:off x="3367694" y="2688699"/>
            <a:ext cx="5006105" cy="42449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6087371"/>
              </p:ext>
            </p:extLst>
          </p:nvPr>
        </p:nvGraphicFramePr>
        <p:xfrm>
          <a:off x="457200" y="908050"/>
          <a:ext cx="7986531" cy="853440"/>
        </p:xfrm>
        <a:graphic>
          <a:graphicData uri="http://schemas.openxmlformats.org/drawingml/2006/table">
            <a:tbl>
              <a:tblPr firstRow="1" firstCol="1" bandRow="1">
                <a:tableStyleId>{5C22544A-7EE6-4342-B048-85BDC9FD1C3A}</a:tableStyleId>
              </a:tblPr>
              <a:tblGrid>
                <a:gridCol w="2314600">
                  <a:extLst>
                    <a:ext uri="{9D8B030D-6E8A-4147-A177-3AD203B41FA5}">
                      <a16:colId xmlns:a16="http://schemas.microsoft.com/office/drawing/2014/main" val="374818199"/>
                    </a:ext>
                  </a:extLst>
                </a:gridCol>
                <a:gridCol w="2944287">
                  <a:extLst>
                    <a:ext uri="{9D8B030D-6E8A-4147-A177-3AD203B41FA5}">
                      <a16:colId xmlns:a16="http://schemas.microsoft.com/office/drawing/2014/main" val="363366821"/>
                    </a:ext>
                  </a:extLst>
                </a:gridCol>
                <a:gridCol w="2727644">
                  <a:extLst>
                    <a:ext uri="{9D8B030D-6E8A-4147-A177-3AD203B41FA5}">
                      <a16:colId xmlns:a16="http://schemas.microsoft.com/office/drawing/2014/main" val="3598610077"/>
                    </a:ext>
                  </a:extLst>
                </a:gridCol>
              </a:tblGrid>
              <a:tr h="411480">
                <a:tc rowSpan="2">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Caso 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1</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SFC 110 ST</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CSD 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Nave MCC y Nave de Horno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3963338993"/>
                  </a:ext>
                </a:extLst>
              </a:tr>
              <a:tr h="411480">
                <a:tc vMerge="1">
                  <a:txBody>
                    <a:bodyPr/>
                    <a:lstStyle/>
                    <a:p>
                      <a:endParaRPr lang="es-EC"/>
                    </a:p>
                  </a:txBody>
                  <a:tcP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2</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CSD 125</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Planta de humos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3979174140"/>
                  </a:ext>
                </a:extLst>
              </a:tr>
            </a:tbl>
          </a:graphicData>
        </a:graphic>
      </p:graphicFrame>
    </p:spTree>
    <p:extLst>
      <p:ext uri="{BB962C8B-B14F-4D97-AF65-F5344CB8AC3E}">
        <p14:creationId xmlns:p14="http://schemas.microsoft.com/office/powerpoint/2010/main" val="2757369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9112"/>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460937" y="2201887"/>
            <a:ext cx="4821489" cy="3584291"/>
          </a:xfrm>
          <a:prstGeom prst="rect">
            <a:avLst/>
          </a:prstGeom>
          <a:noFill/>
          <a:ln>
            <a:noFill/>
          </a:ln>
        </p:spPr>
      </p:pic>
      <p:pic>
        <p:nvPicPr>
          <p:cNvPr id="9" name="Picture 8"/>
          <p:cNvPicPr>
            <a:picLocks noChangeAspect="1"/>
          </p:cNvPicPr>
          <p:nvPr/>
        </p:nvPicPr>
        <p:blipFill>
          <a:blip r:embed="rId3"/>
          <a:stretch>
            <a:fillRect/>
          </a:stretch>
        </p:blipFill>
        <p:spPr>
          <a:xfrm>
            <a:off x="-978526" y="2903454"/>
            <a:ext cx="5463708" cy="463297"/>
          </a:xfrm>
          <a:prstGeom prst="rect">
            <a:avLst/>
          </a:prstGeom>
        </p:spPr>
      </p:pic>
      <p:pic>
        <p:nvPicPr>
          <p:cNvPr id="14" name="Picture 13"/>
          <p:cNvPicPr>
            <a:picLocks noChangeAspect="1"/>
          </p:cNvPicPr>
          <p:nvPr/>
        </p:nvPicPr>
        <p:blipFill>
          <a:blip r:embed="rId4"/>
          <a:stretch>
            <a:fillRect/>
          </a:stretch>
        </p:blipFill>
        <p:spPr>
          <a:xfrm>
            <a:off x="4485183" y="2687595"/>
            <a:ext cx="5732663" cy="8526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07096493"/>
              </p:ext>
            </p:extLst>
          </p:nvPr>
        </p:nvGraphicFramePr>
        <p:xfrm>
          <a:off x="381001" y="844541"/>
          <a:ext cx="8217090" cy="982323"/>
        </p:xfrm>
        <a:graphic>
          <a:graphicData uri="http://schemas.openxmlformats.org/drawingml/2006/table">
            <a:tbl>
              <a:tblPr firstRow="1" firstCol="1" bandRow="1">
                <a:tableStyleId>{5C22544A-7EE6-4342-B048-85BDC9FD1C3A}</a:tableStyleId>
              </a:tblPr>
              <a:tblGrid>
                <a:gridCol w="2390799">
                  <a:extLst>
                    <a:ext uri="{9D8B030D-6E8A-4147-A177-3AD203B41FA5}">
                      <a16:colId xmlns:a16="http://schemas.microsoft.com/office/drawing/2014/main" val="1319953057"/>
                    </a:ext>
                  </a:extLst>
                </a:gridCol>
                <a:gridCol w="3165708">
                  <a:extLst>
                    <a:ext uri="{9D8B030D-6E8A-4147-A177-3AD203B41FA5}">
                      <a16:colId xmlns:a16="http://schemas.microsoft.com/office/drawing/2014/main" val="3047258605"/>
                    </a:ext>
                  </a:extLst>
                </a:gridCol>
                <a:gridCol w="2660583">
                  <a:extLst>
                    <a:ext uri="{9D8B030D-6E8A-4147-A177-3AD203B41FA5}">
                      <a16:colId xmlns:a16="http://schemas.microsoft.com/office/drawing/2014/main" val="1821427713"/>
                    </a:ext>
                  </a:extLst>
                </a:gridCol>
              </a:tblGrid>
              <a:tr h="411480">
                <a:tc rowSpan="2">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Caso 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1</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SFC 110 ST</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Nave MCC</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3510138783"/>
                  </a:ext>
                </a:extLst>
              </a:tr>
              <a:tr h="555603">
                <a:tc vMerge="1">
                  <a:txBody>
                    <a:bodyPr/>
                    <a:lstStyle/>
                    <a:p>
                      <a:endParaRPr lang="es-EC"/>
                    </a:p>
                  </a:txBody>
                  <a:tcP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2</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CSD 125 </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ER 110 y </a:t>
                      </a:r>
                      <a:r>
                        <a:rPr lang="es-MX" sz="1400" dirty="0" smtClean="0">
                          <a:effectLst/>
                          <a:latin typeface="Times New Roman" panose="02020603050405020304" pitchFamily="18" charset="0"/>
                          <a:cs typeface="Times New Roman" panose="02020603050405020304" pitchFamily="18" charset="0"/>
                        </a:rPr>
                        <a:t>SFC37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Planta de humos y Nave de Horno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3955636985"/>
                  </a:ext>
                </a:extLst>
              </a:tr>
            </a:tbl>
          </a:graphicData>
        </a:graphic>
      </p:graphicFrame>
    </p:spTree>
    <p:extLst>
      <p:ext uri="{BB962C8B-B14F-4D97-AF65-F5344CB8AC3E}">
        <p14:creationId xmlns:p14="http://schemas.microsoft.com/office/powerpoint/2010/main" val="1299130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0" y="63614"/>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3" name="Rectangle 2"/>
          <p:cNvSpPr/>
          <p:nvPr/>
        </p:nvSpPr>
        <p:spPr>
          <a:xfrm>
            <a:off x="289566" y="731535"/>
            <a:ext cx="6604000" cy="299697"/>
          </a:xfrm>
          <a:prstGeom prst="rect">
            <a:avLst/>
          </a:prstGeom>
        </p:spPr>
        <p:txBody>
          <a:bodyPr wrap="square">
            <a:spAutoFit/>
          </a:bodyPr>
          <a:lstStyle/>
          <a:p>
            <a:pPr>
              <a:lnSpc>
                <a:spcPct val="107000"/>
              </a:lnSpc>
              <a:spcAft>
                <a:spcPts val="600"/>
              </a:spcAft>
            </a:pPr>
            <a:r>
              <a:rPr lang="es-EC" sz="1350" dirty="0">
                <a:latin typeface="Times New Roman" panose="02020603050405020304" pitchFamily="18" charset="0"/>
                <a:cs typeface="Times New Roman" panose="02020603050405020304" pitchFamily="18" charset="0"/>
              </a:rPr>
              <a:t>Detalle de funcionamiento de cuarto de aire comprimido Caso 3</a:t>
            </a:r>
          </a:p>
        </p:txBody>
      </p:sp>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735856" y="2088142"/>
            <a:ext cx="4908200" cy="3624887"/>
          </a:xfrm>
          <a:prstGeom prst="rect">
            <a:avLst/>
          </a:prstGeom>
          <a:noFill/>
          <a:ln>
            <a:noFill/>
          </a:ln>
        </p:spPr>
      </p:pic>
      <p:pic>
        <p:nvPicPr>
          <p:cNvPr id="9" name="Picture 8"/>
          <p:cNvPicPr>
            <a:picLocks noChangeAspect="1"/>
          </p:cNvPicPr>
          <p:nvPr/>
        </p:nvPicPr>
        <p:blipFill>
          <a:blip r:embed="rId3"/>
          <a:stretch>
            <a:fillRect/>
          </a:stretch>
        </p:blipFill>
        <p:spPr>
          <a:xfrm>
            <a:off x="-1046444" y="4502701"/>
            <a:ext cx="6075644" cy="515186"/>
          </a:xfrm>
          <a:prstGeom prst="rect">
            <a:avLst/>
          </a:prstGeom>
        </p:spPr>
      </p:pic>
      <p:pic>
        <p:nvPicPr>
          <p:cNvPr id="14" name="Picture 13"/>
          <p:cNvPicPr>
            <a:picLocks noChangeAspect="1"/>
          </p:cNvPicPr>
          <p:nvPr/>
        </p:nvPicPr>
        <p:blipFill>
          <a:blip r:embed="rId4"/>
          <a:stretch>
            <a:fillRect/>
          </a:stretch>
        </p:blipFill>
        <p:spPr>
          <a:xfrm>
            <a:off x="3591566" y="2002087"/>
            <a:ext cx="5796692" cy="86222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76692994"/>
              </p:ext>
            </p:extLst>
          </p:nvPr>
        </p:nvGraphicFramePr>
        <p:xfrm>
          <a:off x="457200" y="1046172"/>
          <a:ext cx="7986531" cy="928020"/>
        </p:xfrm>
        <a:graphic>
          <a:graphicData uri="http://schemas.openxmlformats.org/drawingml/2006/table">
            <a:tbl>
              <a:tblPr firstRow="1" firstCol="1" bandRow="1">
                <a:tableStyleId>{5C22544A-7EE6-4342-B048-85BDC9FD1C3A}</a:tableStyleId>
              </a:tblPr>
              <a:tblGrid>
                <a:gridCol w="2170584">
                  <a:extLst>
                    <a:ext uri="{9D8B030D-6E8A-4147-A177-3AD203B41FA5}">
                      <a16:colId xmlns:a16="http://schemas.microsoft.com/office/drawing/2014/main" val="507247680"/>
                    </a:ext>
                  </a:extLst>
                </a:gridCol>
                <a:gridCol w="3168352">
                  <a:extLst>
                    <a:ext uri="{9D8B030D-6E8A-4147-A177-3AD203B41FA5}">
                      <a16:colId xmlns:a16="http://schemas.microsoft.com/office/drawing/2014/main" val="799198455"/>
                    </a:ext>
                  </a:extLst>
                </a:gridCol>
                <a:gridCol w="2647595">
                  <a:extLst>
                    <a:ext uri="{9D8B030D-6E8A-4147-A177-3AD203B41FA5}">
                      <a16:colId xmlns:a16="http://schemas.microsoft.com/office/drawing/2014/main" val="3480876299"/>
                    </a:ext>
                  </a:extLst>
                </a:gridCol>
              </a:tblGrid>
              <a:tr h="404517">
                <a:tc rowSpan="2">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Caso 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1</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SFC 110 ST</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Planta de Humos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1555588687"/>
                  </a:ext>
                </a:extLst>
              </a:tr>
              <a:tr h="501300">
                <a:tc vMerge="1">
                  <a:txBody>
                    <a:bodyPr/>
                    <a:lstStyle/>
                    <a:p>
                      <a:endParaRPr lang="es-EC"/>
                    </a:p>
                  </a:txBody>
                  <a:tcP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2</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CSD 125 </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ER 110 y </a:t>
                      </a:r>
                      <a:r>
                        <a:rPr lang="es-MX" sz="1400" dirty="0" smtClean="0">
                          <a:effectLst/>
                          <a:latin typeface="Times New Roman" panose="02020603050405020304" pitchFamily="18" charset="0"/>
                          <a:cs typeface="Times New Roman" panose="02020603050405020304" pitchFamily="18" charset="0"/>
                        </a:rPr>
                        <a:t>SFC37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Nave MCC y Nave de Horno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2191638790"/>
                  </a:ext>
                </a:extLst>
              </a:tr>
            </a:tbl>
          </a:graphicData>
        </a:graphic>
      </p:graphicFrame>
    </p:spTree>
    <p:extLst>
      <p:ext uri="{BB962C8B-B14F-4D97-AF65-F5344CB8AC3E}">
        <p14:creationId xmlns:p14="http://schemas.microsoft.com/office/powerpoint/2010/main" val="242783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709" y="58810"/>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3" name="Rectangle 2"/>
          <p:cNvSpPr/>
          <p:nvPr/>
        </p:nvSpPr>
        <p:spPr>
          <a:xfrm>
            <a:off x="432151" y="687026"/>
            <a:ext cx="6604000" cy="314638"/>
          </a:xfrm>
          <a:prstGeom prst="rect">
            <a:avLst/>
          </a:prstGeom>
        </p:spPr>
        <p:txBody>
          <a:bodyPr wrap="square">
            <a:spAutoFit/>
          </a:bodyPr>
          <a:lstStyle/>
          <a:p>
            <a:pPr>
              <a:lnSpc>
                <a:spcPct val="107000"/>
              </a:lnSpc>
              <a:spcAft>
                <a:spcPts val="600"/>
              </a:spcAft>
            </a:pPr>
            <a:r>
              <a:rPr lang="es-EC" sz="1350" dirty="0"/>
              <a:t>Detalle de funcionamiento de cuarto de aire comprimido Caso 4</a:t>
            </a:r>
          </a:p>
        </p:txBody>
      </p:sp>
      <p:pic>
        <p:nvPicPr>
          <p:cNvPr id="4"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024760" y="2165255"/>
            <a:ext cx="4946185" cy="3802495"/>
          </a:xfrm>
          <a:prstGeom prst="rect">
            <a:avLst/>
          </a:prstGeom>
          <a:noFill/>
          <a:ln>
            <a:noFill/>
          </a:ln>
        </p:spPr>
      </p:pic>
      <p:pic>
        <p:nvPicPr>
          <p:cNvPr id="14" name="Picture 13"/>
          <p:cNvPicPr>
            <a:picLocks noChangeAspect="1"/>
          </p:cNvPicPr>
          <p:nvPr/>
        </p:nvPicPr>
        <p:blipFill>
          <a:blip r:embed="rId3"/>
          <a:stretch>
            <a:fillRect/>
          </a:stretch>
        </p:blipFill>
        <p:spPr>
          <a:xfrm>
            <a:off x="4329213" y="2664398"/>
            <a:ext cx="5413876" cy="634463"/>
          </a:xfrm>
          <a:prstGeom prst="rect">
            <a:avLst/>
          </a:prstGeom>
        </p:spPr>
      </p:pic>
      <p:pic>
        <p:nvPicPr>
          <p:cNvPr id="18" name="Picture 17"/>
          <p:cNvPicPr>
            <a:picLocks noChangeAspect="1"/>
          </p:cNvPicPr>
          <p:nvPr/>
        </p:nvPicPr>
        <p:blipFill>
          <a:blip r:embed="rId4"/>
          <a:stretch>
            <a:fillRect/>
          </a:stretch>
        </p:blipFill>
        <p:spPr>
          <a:xfrm>
            <a:off x="-1048408" y="4652155"/>
            <a:ext cx="5377621" cy="63021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11824824"/>
              </p:ext>
            </p:extLst>
          </p:nvPr>
        </p:nvGraphicFramePr>
        <p:xfrm>
          <a:off x="451260" y="1047111"/>
          <a:ext cx="7986531" cy="853440"/>
        </p:xfrm>
        <a:graphic>
          <a:graphicData uri="http://schemas.openxmlformats.org/drawingml/2006/table">
            <a:tbl>
              <a:tblPr firstRow="1" firstCol="1" bandRow="1">
                <a:tableStyleId>{5C22544A-7EE6-4342-B048-85BDC9FD1C3A}</a:tableStyleId>
              </a:tblPr>
              <a:tblGrid>
                <a:gridCol w="2248532">
                  <a:extLst>
                    <a:ext uri="{9D8B030D-6E8A-4147-A177-3AD203B41FA5}">
                      <a16:colId xmlns:a16="http://schemas.microsoft.com/office/drawing/2014/main" val="1631726288"/>
                    </a:ext>
                  </a:extLst>
                </a:gridCol>
                <a:gridCol w="3010355">
                  <a:extLst>
                    <a:ext uri="{9D8B030D-6E8A-4147-A177-3AD203B41FA5}">
                      <a16:colId xmlns:a16="http://schemas.microsoft.com/office/drawing/2014/main" val="3979868371"/>
                    </a:ext>
                  </a:extLst>
                </a:gridCol>
                <a:gridCol w="2727644">
                  <a:extLst>
                    <a:ext uri="{9D8B030D-6E8A-4147-A177-3AD203B41FA5}">
                      <a16:colId xmlns:a16="http://schemas.microsoft.com/office/drawing/2014/main" val="2494790662"/>
                    </a:ext>
                  </a:extLst>
                </a:gridCol>
              </a:tblGrid>
              <a:tr h="411480">
                <a:tc rowSpan="2">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Caso 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1</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SFC 110 ST</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CSD 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Planta de humos y Nave de Horno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2024789965"/>
                  </a:ext>
                </a:extLst>
              </a:tr>
              <a:tr h="411480">
                <a:tc vMerge="1">
                  <a:txBody>
                    <a:bodyPr/>
                    <a:lstStyle/>
                    <a:p>
                      <a:endParaRPr lang="es-EC"/>
                    </a:p>
                  </a:txBody>
                  <a:tcPr/>
                </a:tc>
                <a:tc>
                  <a:txBody>
                    <a:bodyPr/>
                    <a:lstStyle/>
                    <a:p>
                      <a:pPr>
                        <a:lnSpc>
                          <a:spcPct val="100000"/>
                        </a:lnSpc>
                        <a:spcAft>
                          <a:spcPts val="0"/>
                        </a:spcAft>
                      </a:pPr>
                      <a:r>
                        <a:rPr lang="es-MX" sz="1400" dirty="0">
                          <a:effectLst/>
                          <a:latin typeface="Times New Roman" panose="02020603050405020304" pitchFamily="18" charset="0"/>
                          <a:cs typeface="Times New Roman" panose="02020603050405020304" pitchFamily="18" charset="0"/>
                        </a:rPr>
                        <a:t>Grupo </a:t>
                      </a:r>
                      <a:r>
                        <a:rPr lang="es-MX" sz="1400" dirty="0" smtClean="0">
                          <a:effectLst/>
                          <a:latin typeface="Times New Roman" panose="02020603050405020304" pitchFamily="18" charset="0"/>
                          <a:cs typeface="Times New Roman" panose="02020603050405020304" pitchFamily="18" charset="0"/>
                        </a:rPr>
                        <a:t>2</a:t>
                      </a:r>
                      <a:r>
                        <a:rPr lang="es-EC" sz="1400" baseline="0" dirty="0" smtClean="0">
                          <a:effectLst/>
                          <a:latin typeface="Times New Roman" panose="02020603050405020304" pitchFamily="18" charset="0"/>
                          <a:cs typeface="Times New Roman" panose="02020603050405020304" pitchFamily="18" charset="0"/>
                        </a:rPr>
                        <a:t>      </a:t>
                      </a:r>
                      <a:r>
                        <a:rPr lang="es-MX" sz="1400" dirty="0" smtClean="0">
                          <a:effectLst/>
                          <a:latin typeface="Times New Roman" panose="02020603050405020304" pitchFamily="18" charset="0"/>
                          <a:cs typeface="Times New Roman" panose="02020603050405020304" pitchFamily="18" charset="0"/>
                        </a:rPr>
                        <a:t>Carga </a:t>
                      </a:r>
                      <a:r>
                        <a:rPr lang="es-MX" sz="1400" dirty="0">
                          <a:effectLst/>
                          <a:latin typeface="Times New Roman" panose="02020603050405020304" pitchFamily="18" charset="0"/>
                          <a:cs typeface="Times New Roman" panose="02020603050405020304" pitchFamily="18" charset="0"/>
                        </a:rPr>
                        <a:t>base: CSD 125</a:t>
                      </a:r>
                      <a:endParaRPr lang="es-EC" sz="14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es-MX" sz="1400" dirty="0" smtClean="0">
                          <a:effectLst/>
                          <a:latin typeface="Times New Roman" panose="02020603050405020304" pitchFamily="18" charset="0"/>
                          <a:cs typeface="Times New Roman" panose="02020603050405020304" pitchFamily="18" charset="0"/>
                        </a:rPr>
                        <a:t>                    Carga </a:t>
                      </a:r>
                      <a:r>
                        <a:rPr lang="es-MX" sz="1400" dirty="0">
                          <a:effectLst/>
                          <a:latin typeface="Times New Roman" panose="02020603050405020304" pitchFamily="18" charset="0"/>
                          <a:cs typeface="Times New Roman" panose="02020603050405020304" pitchFamily="18" charset="0"/>
                        </a:rPr>
                        <a:t>pico: SFC 37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tc>
                <a:tc>
                  <a:txBody>
                    <a:bodyPr/>
                    <a:lstStyle/>
                    <a:p>
                      <a:pPr algn="ctr">
                        <a:lnSpc>
                          <a:spcPct val="100000"/>
                        </a:lnSpc>
                        <a:spcAft>
                          <a:spcPts val="0"/>
                        </a:spcAft>
                      </a:pPr>
                      <a:r>
                        <a:rPr lang="es-MX" sz="1400" dirty="0">
                          <a:effectLst/>
                          <a:latin typeface="Times New Roman" panose="02020603050405020304" pitchFamily="18" charset="0"/>
                          <a:cs typeface="Times New Roman" panose="02020603050405020304" pitchFamily="18" charset="0"/>
                        </a:rPr>
                        <a:t>Nave MCC</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0218" marR="30218" marT="0" marB="0" anchor="ctr"/>
                </a:tc>
                <a:extLst>
                  <a:ext uri="{0D108BD9-81ED-4DB2-BD59-A6C34878D82A}">
                    <a16:rowId xmlns:a16="http://schemas.microsoft.com/office/drawing/2014/main" val="2279186702"/>
                  </a:ext>
                </a:extLst>
              </a:tr>
            </a:tbl>
          </a:graphicData>
        </a:graphic>
      </p:graphicFrame>
    </p:spTree>
    <p:extLst>
      <p:ext uri="{BB962C8B-B14F-4D97-AF65-F5344CB8AC3E}">
        <p14:creationId xmlns:p14="http://schemas.microsoft.com/office/powerpoint/2010/main" val="509772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262448525"/>
                  </p:ext>
                </p:extLst>
              </p:nvPr>
            </p:nvGraphicFramePr>
            <p:xfrm>
              <a:off x="251519" y="1412775"/>
              <a:ext cx="6120681" cy="4108958"/>
            </p:xfrm>
            <a:graphic>
              <a:graphicData uri="http://schemas.openxmlformats.org/drawingml/2006/table">
                <a:tbl>
                  <a:tblPr firstRow="1" firstCol="1" bandRow="1"/>
                  <a:tblGrid>
                    <a:gridCol w="814671">
                      <a:extLst>
                        <a:ext uri="{9D8B030D-6E8A-4147-A177-3AD203B41FA5}">
                          <a16:colId xmlns:a16="http://schemas.microsoft.com/office/drawing/2014/main" val="2388765614"/>
                        </a:ext>
                      </a:extLst>
                    </a:gridCol>
                    <a:gridCol w="2800394">
                      <a:extLst>
                        <a:ext uri="{9D8B030D-6E8A-4147-A177-3AD203B41FA5}">
                          <a16:colId xmlns:a16="http://schemas.microsoft.com/office/drawing/2014/main" val="1531592491"/>
                        </a:ext>
                      </a:extLst>
                    </a:gridCol>
                    <a:gridCol w="1252808">
                      <a:extLst>
                        <a:ext uri="{9D8B030D-6E8A-4147-A177-3AD203B41FA5}">
                          <a16:colId xmlns:a16="http://schemas.microsoft.com/office/drawing/2014/main" val="3739159859"/>
                        </a:ext>
                      </a:extLst>
                    </a:gridCol>
                    <a:gridCol w="1252808">
                      <a:extLst>
                        <a:ext uri="{9D8B030D-6E8A-4147-A177-3AD203B41FA5}">
                          <a16:colId xmlns:a16="http://schemas.microsoft.com/office/drawing/2014/main" val="3588188197"/>
                        </a:ext>
                      </a:extLst>
                    </a:gridCol>
                  </a:tblGrid>
                  <a:tr h="586994">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Descripción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Volumen tanque 1</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Volumen tanque 2</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48831"/>
                      </a:ext>
                    </a:extLst>
                  </a:tr>
                  <a:tr h="880491">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Caso 1</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1: Nave MCC y Nave de Horno</a:t>
                          </a:r>
                        </a:p>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2: Planta de humos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1,944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0,581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73009"/>
                      </a:ext>
                    </a:extLst>
                  </a:tr>
                  <a:tr h="880491">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Caso 2</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1: Nave MCC </a:t>
                          </a:r>
                        </a:p>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2: Planta de humos y Nave de Horno</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1,621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1,314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186300"/>
                      </a:ext>
                    </a:extLst>
                  </a:tr>
                  <a:tr h="880491">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Caso 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1: Planta de Humos</a:t>
                          </a:r>
                        </a:p>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2: Nave MCC y Nave de Horno</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5,195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4,879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440633"/>
                      </a:ext>
                    </a:extLst>
                  </a:tr>
                  <a:tr h="880491">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Caso 4</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1: Planta de humos y Nave de Horno</a:t>
                          </a:r>
                        </a:p>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2: Nave MCC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5,856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5,865 </a:t>
                          </a:r>
                          <a14:m>
                            <m:oMath xmlns:m="http://schemas.openxmlformats.org/officeDocument/2006/math">
                              <m:sSup>
                                <m:sSup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800" i="1">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1800" i="1">
                                      <a:effectLst/>
                                      <a:latin typeface="Cambria Math" panose="02040503050406030204" pitchFamily="18" charset="0"/>
                                      <a:ea typeface="Times New Roman" panose="02020603050405020304" pitchFamily="18" charset="0"/>
                                      <a:cs typeface="Arial" panose="020B0604020202020204" pitchFamily="34" charset="0"/>
                                    </a:rPr>
                                    <m:t>3</m:t>
                                  </m:r>
                                </m:sup>
                              </m:sSup>
                            </m:oMath>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41415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62448525"/>
                  </p:ext>
                </p:extLst>
              </p:nvPr>
            </p:nvGraphicFramePr>
            <p:xfrm>
              <a:off x="251519" y="1412775"/>
              <a:ext cx="6120681" cy="4108958"/>
            </p:xfrm>
            <a:graphic>
              <a:graphicData uri="http://schemas.openxmlformats.org/drawingml/2006/table">
                <a:tbl>
                  <a:tblPr firstRow="1" firstCol="1" bandRow="1"/>
                  <a:tblGrid>
                    <a:gridCol w="814671">
                      <a:extLst>
                        <a:ext uri="{9D8B030D-6E8A-4147-A177-3AD203B41FA5}">
                          <a16:colId xmlns:a16="http://schemas.microsoft.com/office/drawing/2014/main" val="2388765614"/>
                        </a:ext>
                      </a:extLst>
                    </a:gridCol>
                    <a:gridCol w="2800394">
                      <a:extLst>
                        <a:ext uri="{9D8B030D-6E8A-4147-A177-3AD203B41FA5}">
                          <a16:colId xmlns:a16="http://schemas.microsoft.com/office/drawing/2014/main" val="1531592491"/>
                        </a:ext>
                      </a:extLst>
                    </a:gridCol>
                    <a:gridCol w="1252808">
                      <a:extLst>
                        <a:ext uri="{9D8B030D-6E8A-4147-A177-3AD203B41FA5}">
                          <a16:colId xmlns:a16="http://schemas.microsoft.com/office/drawing/2014/main" val="3739159859"/>
                        </a:ext>
                      </a:extLst>
                    </a:gridCol>
                    <a:gridCol w="1252808">
                      <a:extLst>
                        <a:ext uri="{9D8B030D-6E8A-4147-A177-3AD203B41FA5}">
                          <a16:colId xmlns:a16="http://schemas.microsoft.com/office/drawing/2014/main" val="3588188197"/>
                        </a:ext>
                      </a:extLst>
                    </a:gridCol>
                  </a:tblGrid>
                  <a:tr h="586994">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Descripción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Volumen tanque 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Volumen tanque 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48831"/>
                      </a:ext>
                    </a:extLst>
                  </a:tr>
                  <a:tr h="880491">
                    <a:tc>
                      <a:txBody>
                        <a:bodyPr/>
                        <a:lstStyle/>
                        <a:p>
                          <a:pPr algn="ctr">
                            <a:lnSpc>
                              <a:spcPct val="107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Caso 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1: Nave MCC y Nave de Horno</a:t>
                          </a:r>
                        </a:p>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2: Planta de humos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0244" t="-74483" r="-101463" b="-313103"/>
                          </a:stretch>
                        </a:blipFill>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88350" t="-74483" r="-971" b="-313103"/>
                          </a:stretch>
                        </a:blipFill>
                      </a:tcPr>
                    </a:tc>
                    <a:extLst>
                      <a:ext uri="{0D108BD9-81ED-4DB2-BD59-A6C34878D82A}">
                        <a16:rowId xmlns:a16="http://schemas.microsoft.com/office/drawing/2014/main" val="324673009"/>
                      </a:ext>
                    </a:extLst>
                  </a:tr>
                  <a:tr h="880491">
                    <a:tc>
                      <a:txBody>
                        <a:bodyPr/>
                        <a:lstStyle/>
                        <a:p>
                          <a:pPr algn="ctr">
                            <a:lnSpc>
                              <a:spcPct val="107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Caso 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1: Nave MCC </a:t>
                          </a:r>
                        </a:p>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2: Planta de humos y Nave de Horno</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0244" t="-174483" r="-101463" b="-213103"/>
                          </a:stretch>
                        </a:blipFill>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88350" t="-174483" r="-971" b="-213103"/>
                          </a:stretch>
                        </a:blipFill>
                      </a:tcPr>
                    </a:tc>
                    <a:extLst>
                      <a:ext uri="{0D108BD9-81ED-4DB2-BD59-A6C34878D82A}">
                        <a16:rowId xmlns:a16="http://schemas.microsoft.com/office/drawing/2014/main" val="4107186300"/>
                      </a:ext>
                    </a:extLst>
                  </a:tr>
                  <a:tr h="880491">
                    <a:tc>
                      <a:txBody>
                        <a:bodyPr/>
                        <a:lstStyle/>
                        <a:p>
                          <a:pPr algn="ctr">
                            <a:lnSpc>
                              <a:spcPct val="107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Caso 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1: Planta de Humos</a:t>
                          </a:r>
                        </a:p>
                        <a:p>
                          <a:pPr algn="ctr">
                            <a:lnSpc>
                              <a:spcPct val="107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Grupo 2: Nave MCC y Nave de Horno</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0244" t="-276389" r="-101463" b="-114583"/>
                          </a:stretch>
                        </a:blipFill>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88350" t="-276389" r="-971" b="-114583"/>
                          </a:stretch>
                        </a:blipFill>
                      </a:tcPr>
                    </a:tc>
                    <a:extLst>
                      <a:ext uri="{0D108BD9-81ED-4DB2-BD59-A6C34878D82A}">
                        <a16:rowId xmlns:a16="http://schemas.microsoft.com/office/drawing/2014/main" val="1312440633"/>
                      </a:ext>
                    </a:extLst>
                  </a:tr>
                  <a:tr h="880491">
                    <a:tc>
                      <a:txBody>
                        <a:bodyPr/>
                        <a:lstStyle/>
                        <a:p>
                          <a:pPr algn="ctr">
                            <a:lnSpc>
                              <a:spcPct val="107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Caso 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Grupo 1: Planta de humos y Nave de Horno</a:t>
                          </a:r>
                        </a:p>
                        <a:p>
                          <a:pPr algn="ctr">
                            <a:lnSpc>
                              <a:spcPct val="107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Grupo 2: Nave MCC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90244" t="-373793" r="-101463" b="-13793"/>
                          </a:stretch>
                        </a:blipFill>
                      </a:tcPr>
                    </a:tc>
                    <a:tc>
                      <a:txBody>
                        <a:bodyPr/>
                        <a:lstStyle/>
                        <a:p>
                          <a:endParaRPr lang="es-EC"/>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88350" t="-373793" r="-971" b="-13793"/>
                          </a:stretch>
                        </a:blipFill>
                      </a:tcPr>
                    </a:tc>
                    <a:extLst>
                      <a:ext uri="{0D108BD9-81ED-4DB2-BD59-A6C34878D82A}">
                        <a16:rowId xmlns:a16="http://schemas.microsoft.com/office/drawing/2014/main" val="3427414150"/>
                      </a:ext>
                    </a:extLst>
                  </a:tr>
                </a:tbl>
              </a:graphicData>
            </a:graphic>
          </p:graphicFrame>
        </mc:Fallback>
      </mc:AlternateContent>
      <p:sp>
        <p:nvSpPr>
          <p:cNvPr id="3" name="Rectangle 2"/>
          <p:cNvSpPr/>
          <p:nvPr/>
        </p:nvSpPr>
        <p:spPr>
          <a:xfrm>
            <a:off x="251520" y="31141"/>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4" name="Rectangle 3"/>
          <p:cNvSpPr/>
          <p:nvPr/>
        </p:nvSpPr>
        <p:spPr>
          <a:xfrm>
            <a:off x="269595" y="745382"/>
            <a:ext cx="7407387" cy="399405"/>
          </a:xfrm>
          <a:prstGeom prst="rect">
            <a:avLst/>
          </a:prstGeom>
        </p:spPr>
        <p:txBody>
          <a:bodyPr wrap="square">
            <a:spAutoFit/>
          </a:bodyPr>
          <a:lstStyle/>
          <a:p>
            <a:pPr>
              <a:lnSpc>
                <a:spcPct val="107000"/>
              </a:lnSpc>
              <a:spcAft>
                <a:spcPts val="600"/>
              </a:spcAft>
            </a:pPr>
            <a:r>
              <a:rPr lang="es-EC" sz="2000" b="1" dirty="0" smtClean="0">
                <a:latin typeface="Times New Roman" panose="02020603050405020304" pitchFamily="18" charset="0"/>
                <a:cs typeface="Times New Roman" panose="02020603050405020304" pitchFamily="18" charset="0"/>
              </a:rPr>
              <a:t>Dimensionamiento de tanque en cuarto de compresores</a:t>
            </a:r>
            <a:endParaRPr lang="es-EC"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727236" y="4007548"/>
                <a:ext cx="2052293" cy="761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𝑉</m:t>
                          </m:r>
                        </m:e>
                        <m:sub>
                          <m:r>
                            <a:rPr lang="es-EC" sz="2000" i="1">
                              <a:latin typeface="Cambria Math" panose="02040503050406030204" pitchFamily="18" charset="0"/>
                            </a:rPr>
                            <m:t>𝑇</m:t>
                          </m:r>
                        </m:sub>
                      </m:sSub>
                      <m:r>
                        <a:rPr lang="es-EC" sz="2000">
                          <a:latin typeface="Cambria Math" panose="02040503050406030204" pitchFamily="18" charset="0"/>
                        </a:rPr>
                        <m:t>=</m:t>
                      </m:r>
                      <m:f>
                        <m:fPr>
                          <m:ctrlPr>
                            <a:rPr lang="es-EC" sz="2000" i="1">
                              <a:latin typeface="Cambria Math" panose="02040503050406030204" pitchFamily="18" charset="0"/>
                            </a:rPr>
                          </m:ctrlPr>
                        </m:fPr>
                        <m:num>
                          <m:d>
                            <m:dPr>
                              <m:begChr m:val=""/>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𝑉</m:t>
                                  </m:r>
                                </m:e>
                                <m:sub>
                                  <m:r>
                                    <a:rPr lang="es-EC" sz="2000">
                                      <a:latin typeface="Cambria Math" panose="02040503050406030204" pitchFamily="18" charset="0"/>
                                    </a:rPr>
                                    <m:t>0</m:t>
                                  </m:r>
                                </m:sub>
                              </m:sSub>
                              <m:r>
                                <a:rPr lang="es-EC" sz="2000">
                                  <a:latin typeface="Cambria Math" panose="02040503050406030204" pitchFamily="18" charset="0"/>
                                </a:rPr>
                                <m:t>(</m:t>
                              </m:r>
                              <m:r>
                                <a:rPr lang="es-EC" sz="2000" i="1">
                                  <a:latin typeface="Cambria Math" panose="02040503050406030204" pitchFamily="18" charset="0"/>
                                </a:rPr>
                                <m:t>𝐴</m:t>
                              </m:r>
                              <m:r>
                                <a:rPr lang="es-EC" sz="200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𝐴</m:t>
                                  </m:r>
                                </m:e>
                                <m:sup>
                                  <m:r>
                                    <a:rPr lang="es-EC" sz="2000">
                                      <a:latin typeface="Cambria Math" panose="02040503050406030204" pitchFamily="18" charset="0"/>
                                    </a:rPr>
                                    <m:t>2</m:t>
                                  </m:r>
                                </m:sup>
                              </m:sSup>
                            </m:e>
                          </m:d>
                        </m:num>
                        <m:den>
                          <m:r>
                            <a:rPr lang="es-EC" sz="2000" i="1">
                              <a:latin typeface="Cambria Math" panose="02040503050406030204" pitchFamily="18" charset="0"/>
                            </a:rPr>
                            <m:t>𝑍</m:t>
                          </m:r>
                          <m:r>
                            <a:rPr lang="es-EC" sz="2000">
                              <a:latin typeface="Cambria Math" panose="02040503050406030204" pitchFamily="18" charset="0"/>
                            </a:rPr>
                            <m:t>∙∆</m:t>
                          </m:r>
                          <m:r>
                            <a:rPr lang="es-EC" sz="2000" i="1">
                              <a:latin typeface="Cambria Math" panose="02040503050406030204" pitchFamily="18" charset="0"/>
                            </a:rPr>
                            <m:t>𝑝</m:t>
                          </m:r>
                        </m:den>
                      </m:f>
                    </m:oMath>
                  </m:oMathPara>
                </a14:m>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6727236" y="4007548"/>
                <a:ext cx="2052293" cy="761747"/>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86556" y="2395875"/>
                <a:ext cx="1073736" cy="7920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𝐴</m:t>
                      </m:r>
                      <m:r>
                        <a:rPr lang="es-EC" sz="2000">
                          <a:latin typeface="Cambria Math" panose="02040503050406030204" pitchFamily="18" charset="0"/>
                        </a:rPr>
                        <m:t>=</m:t>
                      </m:r>
                      <m:f>
                        <m:fPr>
                          <m:ctrlPr>
                            <a:rPr lang="es-EC" sz="2000" i="1">
                              <a:latin typeface="Cambria Math" panose="02040503050406030204" pitchFamily="18" charset="0"/>
                            </a:rPr>
                          </m:ctrlPr>
                        </m:fPr>
                        <m:num>
                          <m:sSubSup>
                            <m:sSubSupPr>
                              <m:ctrlPr>
                                <a:rPr lang="es-EC" sz="2000" i="1">
                                  <a:latin typeface="Cambria Math" panose="02040503050406030204" pitchFamily="18" charset="0"/>
                                </a:rPr>
                              </m:ctrlPr>
                            </m:sSubSupPr>
                            <m:e>
                              <m:r>
                                <a:rPr lang="es-EC" sz="2000" i="1">
                                  <a:latin typeface="Cambria Math" panose="02040503050406030204" pitchFamily="18" charset="0"/>
                                </a:rPr>
                                <m:t>𝑉</m:t>
                              </m:r>
                            </m:e>
                            <m:sub>
                              <m:r>
                                <a:rPr lang="es-EC" sz="2000">
                                  <a:latin typeface="Cambria Math" panose="02040503050406030204" pitchFamily="18" charset="0"/>
                                </a:rPr>
                                <m:t>2</m:t>
                              </m:r>
                            </m:sub>
                            <m:sup>
                              <m:r>
                                <a:rPr lang="es-EC" sz="2000">
                                  <a:latin typeface="Cambria Math" panose="02040503050406030204" pitchFamily="18" charset="0"/>
                                </a:rPr>
                                <m:t>0</m:t>
                              </m:r>
                            </m:sup>
                          </m:sSubSup>
                        </m:num>
                        <m:den>
                          <m:sSubSup>
                            <m:sSubSupPr>
                              <m:ctrlPr>
                                <a:rPr lang="es-EC" sz="2000" i="1">
                                  <a:latin typeface="Cambria Math" panose="02040503050406030204" pitchFamily="18" charset="0"/>
                                </a:rPr>
                              </m:ctrlPr>
                            </m:sSubSupPr>
                            <m:e>
                              <m:r>
                                <a:rPr lang="es-EC" sz="2000" i="1">
                                  <a:latin typeface="Cambria Math" panose="02040503050406030204" pitchFamily="18" charset="0"/>
                                </a:rPr>
                                <m:t>𝑉</m:t>
                              </m:r>
                            </m:e>
                            <m:sub>
                              <m:r>
                                <a:rPr lang="es-EC" sz="2000">
                                  <a:latin typeface="Cambria Math" panose="02040503050406030204" pitchFamily="18" charset="0"/>
                                </a:rPr>
                                <m:t>1</m:t>
                              </m:r>
                            </m:sub>
                            <m:sup>
                              <m:r>
                                <a:rPr lang="es-EC" sz="2000">
                                  <a:latin typeface="Cambria Math" panose="02040503050406030204" pitchFamily="18" charset="0"/>
                                </a:rPr>
                                <m:t>0</m:t>
                              </m:r>
                            </m:sup>
                          </m:sSubSup>
                        </m:den>
                      </m:f>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7186556" y="2395875"/>
                <a:ext cx="1073736" cy="792076"/>
              </a:xfrm>
              <a:prstGeom prst="rect">
                <a:avLst/>
              </a:prstGeom>
              <a:blipFill>
                <a:blip r:embed="rId4"/>
                <a:stretch>
                  <a:fillRect/>
                </a:stretch>
              </a:blipFill>
            </p:spPr>
            <p:txBody>
              <a:bodyPr/>
              <a:lstStyle/>
              <a:p>
                <a:r>
                  <a:rPr lang="es-EC">
                    <a:noFill/>
                  </a:rPr>
                  <a:t> </a:t>
                </a:r>
              </a:p>
            </p:txBody>
          </p:sp>
        </mc:Fallback>
      </mc:AlternateContent>
      <p:sp>
        <p:nvSpPr>
          <p:cNvPr id="7" name="Rectangle 6"/>
          <p:cNvSpPr/>
          <p:nvPr/>
        </p:nvSpPr>
        <p:spPr>
          <a:xfrm>
            <a:off x="6678985" y="1956305"/>
            <a:ext cx="2330318" cy="407035"/>
          </a:xfrm>
          <a:prstGeom prst="rect">
            <a:avLst/>
          </a:prstGeom>
        </p:spPr>
        <p:txBody>
          <a:bodyPr wrap="none">
            <a:spAutoFit/>
          </a:bodyPr>
          <a:lstStyle/>
          <a:p>
            <a:pPr>
              <a:lnSpc>
                <a:spcPct val="107000"/>
              </a:lnSpc>
              <a:spcAft>
                <a:spcPts val="600"/>
              </a:spcAft>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Factor de utilización</a:t>
            </a:r>
            <a:r>
              <a:rPr lang="es-EC" sz="20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27236" y="3467254"/>
            <a:ext cx="2233817" cy="407035"/>
          </a:xfrm>
          <a:prstGeom prst="rect">
            <a:avLst/>
          </a:prstGeom>
        </p:spPr>
        <p:txBody>
          <a:bodyPr wrap="none">
            <a:spAutoFit/>
          </a:bodyPr>
          <a:lstStyle/>
          <a:p>
            <a:pPr>
              <a:lnSpc>
                <a:spcPct val="107000"/>
              </a:lnSpc>
              <a:spcAft>
                <a:spcPts val="600"/>
              </a:spcAft>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Volumen de tanque</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36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26</a:t>
            </a:fld>
            <a:endParaRPr lang="es-EC" dirty="0"/>
          </a:p>
        </p:txBody>
      </p:sp>
      <p:sp>
        <p:nvSpPr>
          <p:cNvPr id="5" name="Rectangle 4"/>
          <p:cNvSpPr/>
          <p:nvPr/>
        </p:nvSpPr>
        <p:spPr>
          <a:xfrm>
            <a:off x="251520" y="31141"/>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6" name="Rectangle 5"/>
          <p:cNvSpPr/>
          <p:nvPr/>
        </p:nvSpPr>
        <p:spPr>
          <a:xfrm>
            <a:off x="269595" y="745382"/>
            <a:ext cx="7407387" cy="421654"/>
          </a:xfrm>
          <a:prstGeom prst="rect">
            <a:avLst/>
          </a:prstGeom>
        </p:spPr>
        <p:txBody>
          <a:bodyPr wrap="square">
            <a:spAutoFit/>
          </a:bodyPr>
          <a:lstStyle/>
          <a:p>
            <a:pPr>
              <a:lnSpc>
                <a:spcPct val="107000"/>
              </a:lnSpc>
              <a:spcAft>
                <a:spcPts val="600"/>
              </a:spcAft>
            </a:pPr>
            <a:r>
              <a:rPr lang="es-EC" sz="2000" b="1" dirty="0" smtClean="0"/>
              <a:t>Dimensionamiento de tubería a partir de caída de presión</a:t>
            </a:r>
            <a:endParaRPr lang="es-EC" sz="2000" b="1" dirty="0"/>
          </a:p>
        </p:txBody>
      </p:sp>
      <p:sp>
        <p:nvSpPr>
          <p:cNvPr id="12" name="Rectangle 11"/>
          <p:cNvSpPr/>
          <p:nvPr/>
        </p:nvSpPr>
        <p:spPr>
          <a:xfrm>
            <a:off x="274376" y="1312955"/>
            <a:ext cx="7754008" cy="707886"/>
          </a:xfrm>
          <a:prstGeom prst="rect">
            <a:avLst/>
          </a:prstGeom>
        </p:spPr>
        <p:txBody>
          <a:bodyPr wrap="square">
            <a:spAutoFit/>
          </a:bodyPr>
          <a:lstStyle/>
          <a:p>
            <a:r>
              <a:rPr lang="es-EC" sz="2000" dirty="0">
                <a:latin typeface="Times New Roman" panose="02020603050405020304" pitchFamily="18" charset="0"/>
                <a:ea typeface="Calibri" panose="020F0502020204030204" pitchFamily="34" charset="0"/>
                <a:cs typeface="Arial" panose="020B0604020202020204" pitchFamily="34" charset="0"/>
              </a:rPr>
              <a:t>Para calcular la caída de presión en redes de aire comprimido se utilizó las siguientes </a:t>
            </a:r>
            <a:r>
              <a:rPr lang="es-EC" sz="2000" dirty="0" smtClean="0">
                <a:latin typeface="Times New Roman" panose="02020603050405020304" pitchFamily="18" charset="0"/>
                <a:ea typeface="Calibri" panose="020F0502020204030204" pitchFamily="34" charset="0"/>
                <a:cs typeface="Arial" panose="020B0604020202020204" pitchFamily="34" charset="0"/>
              </a:rPr>
              <a:t>fórmulas.</a:t>
            </a:r>
            <a:endParaRPr lang="es-EC" sz="2000" dirty="0"/>
          </a:p>
        </p:txBody>
      </p:sp>
      <mc:AlternateContent xmlns:mc="http://schemas.openxmlformats.org/markup-compatibility/2006" xmlns:a14="http://schemas.microsoft.com/office/drawing/2010/main">
        <mc:Choice Requires="a14">
          <p:sp>
            <p:nvSpPr>
              <p:cNvPr id="13" name="Rectangle 12"/>
              <p:cNvSpPr/>
              <p:nvPr/>
            </p:nvSpPr>
            <p:spPr>
              <a:xfrm>
                <a:off x="3419872" y="2198678"/>
                <a:ext cx="212673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𝛽</m:t>
                          </m:r>
                        </m:num>
                        <m:den>
                          <m:r>
                            <a:rPr lang="es-EC" i="1">
                              <a:latin typeface="Cambria Math" panose="02040503050406030204" pitchFamily="18" charset="0"/>
                            </a:rPr>
                            <m:t>𝑅𝑇</m:t>
                          </m:r>
                        </m:den>
                      </m:f>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𝑉</m:t>
                              </m:r>
                            </m:e>
                            <m:sup>
                              <m:r>
                                <a:rPr lang="es-EC" i="0">
                                  <a:latin typeface="Cambria Math" panose="02040503050406030204" pitchFamily="18" charset="0"/>
                                </a:rPr>
                                <m:t>2</m:t>
                              </m:r>
                            </m:sup>
                          </m:sSup>
                        </m:num>
                        <m:den>
                          <m:r>
                            <a:rPr lang="es-EC" i="1">
                              <a:latin typeface="Cambria Math" panose="02040503050406030204" pitchFamily="18" charset="0"/>
                            </a:rPr>
                            <m:t>𝐷</m:t>
                          </m:r>
                        </m:den>
                      </m:f>
                      <m:r>
                        <a:rPr lang="es-EC" i="0">
                          <a:latin typeface="Cambria Math" panose="02040503050406030204" pitchFamily="18" charset="0"/>
                        </a:rPr>
                        <m:t>∙</m:t>
                      </m:r>
                      <m:r>
                        <a:rPr lang="es-EC" i="1">
                          <a:latin typeface="Cambria Math" panose="02040503050406030204" pitchFamily="18" charset="0"/>
                        </a:rPr>
                        <m:t>𝐿</m:t>
                      </m:r>
                      <m:r>
                        <a:rPr lang="es-EC" i="0">
                          <a:latin typeface="Cambria Math" panose="02040503050406030204" pitchFamily="18" charset="0"/>
                        </a:rPr>
                        <m:t>∙</m:t>
                      </m:r>
                      <m:r>
                        <a:rPr lang="es-EC" i="1">
                          <a:latin typeface="Cambria Math" panose="02040503050406030204" pitchFamily="18" charset="0"/>
                        </a:rPr>
                        <m:t>𝑝</m:t>
                      </m:r>
                    </m:oMath>
                  </m:oMathPara>
                </a14:m>
                <a:endParaRPr lang="es-EC" dirty="0"/>
              </a:p>
            </p:txBody>
          </p:sp>
        </mc:Choice>
        <mc:Fallback xmlns="">
          <p:sp>
            <p:nvSpPr>
              <p:cNvPr id="13" name="Rectangle 12"/>
              <p:cNvSpPr>
                <a:spLocks noRot="1" noChangeAspect="1" noMove="1" noResize="1" noEditPoints="1" noAdjustHandles="1" noChangeArrowheads="1" noChangeShapeType="1" noTextEdit="1"/>
              </p:cNvSpPr>
              <p:nvPr/>
            </p:nvSpPr>
            <p:spPr>
              <a:xfrm>
                <a:off x="3419872" y="2198678"/>
                <a:ext cx="2126736" cy="646331"/>
              </a:xfrm>
              <a:prstGeom prst="rect">
                <a:avLst/>
              </a:prstGeom>
              <a:blipFill>
                <a:blip r:embed="rId2"/>
                <a:stretch>
                  <a:fillRect/>
                </a:stretch>
              </a:blipFill>
            </p:spPr>
            <p:txBody>
              <a:bodyPr/>
              <a:lstStyle/>
              <a:p>
                <a:r>
                  <a:rPr lang="es-EC">
                    <a:noFill/>
                  </a:rPr>
                  <a:t> </a:t>
                </a:r>
              </a:p>
            </p:txBody>
          </p:sp>
        </mc:Fallback>
      </mc:AlternateContent>
      <p:sp>
        <p:nvSpPr>
          <p:cNvPr id="14" name="Rectangle 13"/>
          <p:cNvSpPr/>
          <p:nvPr/>
        </p:nvSpPr>
        <p:spPr>
          <a:xfrm>
            <a:off x="5724128" y="2267927"/>
            <a:ext cx="1701491" cy="507831"/>
          </a:xfrm>
          <a:prstGeom prst="rect">
            <a:avLst/>
          </a:prstGeom>
        </p:spPr>
        <p:txBody>
          <a:bodyPr wrap="none">
            <a:spAutoFit/>
          </a:bodyPr>
          <a:lstStyle/>
          <a:p>
            <a:pPr>
              <a:lnSpc>
                <a:spcPct val="150000"/>
              </a:lnSpc>
              <a:spcAft>
                <a:spcPts val="800"/>
              </a:spcAft>
            </a:pPr>
            <a:r>
              <a:rPr lang="es-EC" dirty="0">
                <a:latin typeface="Times New Roman" panose="02020603050405020304" pitchFamily="18" charset="0"/>
                <a:ea typeface="Calibri" panose="020F0502020204030204" pitchFamily="34" charset="0"/>
                <a:cs typeface="Arial" panose="020B0604020202020204" pitchFamily="34" charset="0"/>
              </a:rPr>
              <a:t>(Carnicer, 1994</a:t>
            </a:r>
            <a:r>
              <a:rPr lang="en-US" dirty="0">
                <a:latin typeface="Times New Roman" panose="02020603050405020304" pitchFamily="18" charset="0"/>
                <a:ea typeface="Calibri" panose="020F0502020204030204" pitchFamily="34" charset="0"/>
                <a:cs typeface="Arial" panose="020B0604020202020204" pitchFamily="34" charset="0"/>
              </a:rPr>
              <a:t>)</a:t>
            </a:r>
            <a:endParaRPr lang="es-EC" dirty="0">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753544" y="4088899"/>
                <a:ext cx="2604816" cy="652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1.6∙</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3</m:t>
                              </m:r>
                            </m:sup>
                          </m:sSup>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𝑄</m:t>
                              </m:r>
                            </m:e>
                            <m:sup>
                              <m:r>
                                <a:rPr lang="es-EC" i="0">
                                  <a:latin typeface="Cambria Math" panose="02040503050406030204" pitchFamily="18" charset="0"/>
                                </a:rPr>
                                <m:t>1.85</m:t>
                              </m:r>
                            </m:sup>
                          </m:sSup>
                          <m:r>
                            <a:rPr lang="es-EC" i="0">
                              <a:latin typeface="Cambria Math" panose="02040503050406030204" pitchFamily="18" charset="0"/>
                            </a:rPr>
                            <m:t>∙</m:t>
                          </m:r>
                          <m:r>
                            <a:rPr lang="es-EC" i="1">
                              <a:latin typeface="Cambria Math" panose="02040503050406030204" pitchFamily="18" charset="0"/>
                            </a:rPr>
                            <m:t>𝐿</m:t>
                          </m:r>
                        </m:num>
                        <m:den>
                          <m:sSup>
                            <m:sSupPr>
                              <m:ctrlPr>
                                <a:rPr lang="es-EC" i="1">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5</m:t>
                              </m:r>
                            </m:sup>
                          </m:sSup>
                          <m:r>
                            <a:rPr lang="es-EC" i="0">
                              <a:latin typeface="Cambria Math" panose="02040503050406030204" pitchFamily="18" charset="0"/>
                            </a:rPr>
                            <m:t>∙</m:t>
                          </m:r>
                          <m:r>
                            <a:rPr lang="es-EC" i="1">
                              <a:latin typeface="Cambria Math" panose="02040503050406030204" pitchFamily="18" charset="0"/>
                            </a:rPr>
                            <m:t>𝑃</m:t>
                          </m:r>
                        </m:den>
                      </m:f>
                    </m:oMath>
                  </m:oMathPara>
                </a14:m>
                <a:endParaRPr lang="es-EC" dirty="0"/>
              </a:p>
            </p:txBody>
          </p:sp>
        </mc:Choice>
        <mc:Fallback xmlns="">
          <p:sp>
            <p:nvSpPr>
              <p:cNvPr id="15" name="Rectangle 14"/>
              <p:cNvSpPr>
                <a:spLocks noRot="1" noChangeAspect="1" noMove="1" noResize="1" noEditPoints="1" noAdjustHandles="1" noChangeArrowheads="1" noChangeShapeType="1" noTextEdit="1"/>
              </p:cNvSpPr>
              <p:nvPr/>
            </p:nvSpPr>
            <p:spPr>
              <a:xfrm>
                <a:off x="2753544" y="4088899"/>
                <a:ext cx="2604816" cy="652038"/>
              </a:xfrm>
              <a:prstGeom prst="rect">
                <a:avLst/>
              </a:prstGeom>
              <a:blipFill>
                <a:blip r:embed="rId3"/>
                <a:stretch>
                  <a:fillRect/>
                </a:stretch>
              </a:blipFill>
            </p:spPr>
            <p:txBody>
              <a:bodyPr/>
              <a:lstStyle/>
              <a:p>
                <a:r>
                  <a:rPr lang="es-EC">
                    <a:noFill/>
                  </a:rPr>
                  <a:t> </a:t>
                </a:r>
              </a:p>
            </p:txBody>
          </p:sp>
        </mc:Fallback>
      </mc:AlternateContent>
      <p:sp>
        <p:nvSpPr>
          <p:cNvPr id="16" name="Text Box 2691"/>
          <p:cNvSpPr txBox="1"/>
          <p:nvPr/>
        </p:nvSpPr>
        <p:spPr>
          <a:xfrm>
            <a:off x="5922490" y="4061199"/>
            <a:ext cx="2105894" cy="64507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s-EC" dirty="0">
                <a:latin typeface="Times New Roman" panose="02020603050405020304" pitchFamily="18" charset="0"/>
                <a:ea typeface="Calibri" panose="020F0502020204030204" pitchFamily="34" charset="0"/>
                <a:cs typeface="Arial" panose="020B0604020202020204" pitchFamily="34" charset="0"/>
              </a:rPr>
              <a:t>(Majumdar, 1998</a:t>
            </a:r>
            <a:r>
              <a:rPr lang="en-US" dirty="0">
                <a:latin typeface="Times New Roman" panose="02020603050405020304" pitchFamily="18" charset="0"/>
                <a:ea typeface="Calibri" panose="020F0502020204030204" pitchFamily="34" charset="0"/>
                <a:cs typeface="Arial" panose="020B0604020202020204" pitchFamily="34" charset="0"/>
              </a:rPr>
              <a:t>)</a:t>
            </a:r>
            <a:endParaRPr lang="es-EC" dirty="0">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Rectangle 16"/>
              <p:cNvSpPr/>
              <p:nvPr/>
            </p:nvSpPr>
            <p:spPr>
              <a:xfrm>
                <a:off x="467543" y="2894714"/>
                <a:ext cx="8136905" cy="646331"/>
              </a:xfrm>
              <a:prstGeom prst="rect">
                <a:avLst/>
              </a:prstGeom>
            </p:spPr>
            <p:txBody>
              <a:bodyPr wrap="square">
                <a:spAutoFit/>
              </a:bodyPr>
              <a:lstStyle/>
              <a:p>
                <a14:m>
                  <m:oMath xmlns:m="http://schemas.openxmlformats.org/officeDocument/2006/math">
                    <m:r>
                      <a:rPr lang="es-EC" i="1">
                        <a:latin typeface="Cambria Math" panose="02040503050406030204" pitchFamily="18" charset="0"/>
                        <a:ea typeface="Times New Roman" panose="02020603050405020304" pitchFamily="18" charset="0"/>
                        <a:cs typeface="Arial" panose="020B0604020202020204" pitchFamily="34" charset="0"/>
                      </a:rPr>
                      <m:t>𝛽</m:t>
                    </m:r>
                  </m:oMath>
                </a14:m>
                <a:r>
                  <a:rPr lang="es-EC" i="1" dirty="0">
                    <a:latin typeface="Times New Roman" panose="02020603050405020304" pitchFamily="18" charset="0"/>
                    <a:ea typeface="Times New Roman" panose="02020603050405020304" pitchFamily="18" charset="0"/>
                    <a:cs typeface="Arial" panose="020B0604020202020204" pitchFamily="34" charset="0"/>
                  </a:rPr>
                  <a:t> </a:t>
                </a:r>
                <a:r>
                  <a:rPr lang="es-EC" i="1" dirty="0" smtClean="0">
                    <a:latin typeface="Times New Roman" panose="02020603050405020304" pitchFamily="18" charset="0"/>
                    <a:ea typeface="Times New Roman" panose="02020603050405020304" pitchFamily="18" charset="0"/>
                    <a:cs typeface="Arial" panose="020B0604020202020204" pitchFamily="34" charset="0"/>
                  </a:rPr>
                  <a:t>Índice </a:t>
                </a:r>
                <a:r>
                  <a:rPr lang="es-EC" i="1" dirty="0">
                    <a:latin typeface="Times New Roman" panose="02020603050405020304" pitchFamily="18" charset="0"/>
                    <a:ea typeface="Times New Roman" panose="02020603050405020304" pitchFamily="18" charset="0"/>
                    <a:cs typeface="Arial" panose="020B0604020202020204" pitchFamily="34" charset="0"/>
                  </a:rPr>
                  <a:t>de </a:t>
                </a:r>
                <a:r>
                  <a:rPr lang="es-EC" i="1" dirty="0" smtClean="0">
                    <a:latin typeface="Times New Roman" panose="02020603050405020304" pitchFamily="18" charset="0"/>
                    <a:ea typeface="Times New Roman" panose="02020603050405020304" pitchFamily="18" charset="0"/>
                    <a:cs typeface="Arial" panose="020B0604020202020204" pitchFamily="34" charset="0"/>
                  </a:rPr>
                  <a:t>resistencia </a:t>
                </a:r>
                <a:r>
                  <a:rPr lang="es-EC" i="1" dirty="0">
                    <a:latin typeface="Times New Roman" panose="02020603050405020304" pitchFamily="18" charset="0"/>
                    <a:ea typeface="Times New Roman" panose="02020603050405020304" pitchFamily="18" charset="0"/>
                    <a:cs typeface="Arial" panose="020B0604020202020204" pitchFamily="34" charset="0"/>
                  </a:rPr>
                  <a:t>(Grado medio de rugosidad</a:t>
                </a:r>
                <a:r>
                  <a:rPr lang="es-EC" i="1" dirty="0" smtClean="0">
                    <a:latin typeface="Times New Roman" panose="02020603050405020304" pitchFamily="18" charset="0"/>
                    <a:ea typeface="Times New Roman" panose="02020603050405020304" pitchFamily="18" charset="0"/>
                    <a:cs typeface="Arial" panose="020B0604020202020204" pitchFamily="34" charset="0"/>
                  </a:rPr>
                  <a:t>), </a:t>
                </a:r>
                <a:r>
                  <a:rPr lang="es-EC" i="1" dirty="0" smtClean="0"/>
                  <a:t> </a:t>
                </a:r>
                <a:r>
                  <a:rPr lang="es-EC" i="1" dirty="0">
                    <a:latin typeface="Times New Roman" panose="02020603050405020304" pitchFamily="18" charset="0"/>
                    <a:ea typeface="Times New Roman" panose="02020603050405020304" pitchFamily="18" charset="0"/>
                    <a:cs typeface="Arial" panose="020B0604020202020204" pitchFamily="34" charset="0"/>
                  </a:rPr>
                  <a:t>R constante de gas para aire equivale a 29,27 para el aire </a:t>
                </a:r>
              </a:p>
            </p:txBody>
          </p:sp>
        </mc:Choice>
        <mc:Fallback>
          <p:sp>
            <p:nvSpPr>
              <p:cNvPr id="17" name="Rectangle 16"/>
              <p:cNvSpPr>
                <a:spLocks noRot="1" noChangeAspect="1" noMove="1" noResize="1" noEditPoints="1" noAdjustHandles="1" noChangeArrowheads="1" noChangeShapeType="1" noTextEdit="1"/>
              </p:cNvSpPr>
              <p:nvPr/>
            </p:nvSpPr>
            <p:spPr>
              <a:xfrm>
                <a:off x="467543" y="2894714"/>
                <a:ext cx="8136905" cy="646331"/>
              </a:xfrm>
              <a:prstGeom prst="rect">
                <a:avLst/>
              </a:prstGeom>
              <a:blipFill>
                <a:blip r:embed="rId4"/>
                <a:stretch>
                  <a:fillRect l="-675" t="-6604" b="-14151"/>
                </a:stretch>
              </a:blipFill>
            </p:spPr>
            <p:txBody>
              <a:bodyPr/>
              <a:lstStyle/>
              <a:p>
                <a:r>
                  <a:rPr lang="es-EC">
                    <a:noFill/>
                  </a:rPr>
                  <a:t> </a:t>
                </a:r>
              </a:p>
            </p:txBody>
          </p:sp>
        </mc:Fallback>
      </mc:AlternateContent>
    </p:spTree>
    <p:extLst>
      <p:ext uri="{BB962C8B-B14F-4D97-AF65-F5344CB8AC3E}">
        <p14:creationId xmlns:p14="http://schemas.microsoft.com/office/powerpoint/2010/main" val="1496912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27</a:t>
            </a:fld>
            <a:endParaRPr lang="es-EC" dirty="0"/>
          </a:p>
        </p:txBody>
      </p:sp>
      <p:sp>
        <p:nvSpPr>
          <p:cNvPr id="5" name="Rectangle 4"/>
          <p:cNvSpPr/>
          <p:nvPr/>
        </p:nvSpPr>
        <p:spPr>
          <a:xfrm>
            <a:off x="251520" y="31141"/>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11" name="Rectangle 10"/>
          <p:cNvSpPr/>
          <p:nvPr/>
        </p:nvSpPr>
        <p:spPr>
          <a:xfrm>
            <a:off x="269595" y="745382"/>
            <a:ext cx="7830797" cy="750975"/>
          </a:xfrm>
          <a:prstGeom prst="rect">
            <a:avLst/>
          </a:prstGeom>
        </p:spPr>
        <p:txBody>
          <a:bodyPr wrap="square">
            <a:spAutoFit/>
          </a:bodyPr>
          <a:lstStyle/>
          <a:p>
            <a:pPr>
              <a:lnSpc>
                <a:spcPct val="107000"/>
              </a:lnSpc>
              <a:spcAft>
                <a:spcPts val="600"/>
              </a:spcAft>
            </a:pPr>
            <a:r>
              <a:rPr lang="es-EC" sz="2000" b="1" dirty="0" smtClean="0"/>
              <a:t>Dimensionamiento de tubería, análisis por caída de presión –Ejemplo para MCC como anillo cerrado</a:t>
            </a:r>
            <a:endParaRPr lang="es-EC" sz="2000" b="1" dirty="0"/>
          </a:p>
        </p:txBody>
      </p:sp>
      <p:graphicFrame>
        <p:nvGraphicFramePr>
          <p:cNvPr id="2" name="Table 1"/>
          <p:cNvGraphicFramePr>
            <a:graphicFrameLocks noGrp="1"/>
          </p:cNvGraphicFramePr>
          <p:nvPr>
            <p:extLst>
              <p:ext uri="{D42A27DB-BD31-4B8C-83A1-F6EECF244321}">
                <p14:modId xmlns:p14="http://schemas.microsoft.com/office/powerpoint/2010/main" val="1512000248"/>
              </p:ext>
            </p:extLst>
          </p:nvPr>
        </p:nvGraphicFramePr>
        <p:xfrm>
          <a:off x="1403646" y="1556792"/>
          <a:ext cx="5672614" cy="3926773"/>
        </p:xfrm>
        <a:graphic>
          <a:graphicData uri="http://schemas.openxmlformats.org/drawingml/2006/table">
            <a:tbl>
              <a:tblPr firstRow="1" firstCol="1" bandRow="1">
                <a:tableStyleId>{5C22544A-7EE6-4342-B048-85BDC9FD1C3A}</a:tableStyleId>
              </a:tblPr>
              <a:tblGrid>
                <a:gridCol w="871437">
                  <a:extLst>
                    <a:ext uri="{9D8B030D-6E8A-4147-A177-3AD203B41FA5}">
                      <a16:colId xmlns:a16="http://schemas.microsoft.com/office/drawing/2014/main" val="110871024"/>
                    </a:ext>
                  </a:extLst>
                </a:gridCol>
                <a:gridCol w="871437">
                  <a:extLst>
                    <a:ext uri="{9D8B030D-6E8A-4147-A177-3AD203B41FA5}">
                      <a16:colId xmlns:a16="http://schemas.microsoft.com/office/drawing/2014/main" val="949888801"/>
                    </a:ext>
                  </a:extLst>
                </a:gridCol>
                <a:gridCol w="785948">
                  <a:extLst>
                    <a:ext uri="{9D8B030D-6E8A-4147-A177-3AD203B41FA5}">
                      <a16:colId xmlns:a16="http://schemas.microsoft.com/office/drawing/2014/main" val="2136755558"/>
                    </a:ext>
                  </a:extLst>
                </a:gridCol>
                <a:gridCol w="785948">
                  <a:extLst>
                    <a:ext uri="{9D8B030D-6E8A-4147-A177-3AD203B41FA5}">
                      <a16:colId xmlns:a16="http://schemas.microsoft.com/office/drawing/2014/main" val="240364657"/>
                    </a:ext>
                  </a:extLst>
                </a:gridCol>
                <a:gridCol w="785948">
                  <a:extLst>
                    <a:ext uri="{9D8B030D-6E8A-4147-A177-3AD203B41FA5}">
                      <a16:colId xmlns:a16="http://schemas.microsoft.com/office/drawing/2014/main" val="4044186445"/>
                    </a:ext>
                  </a:extLst>
                </a:gridCol>
                <a:gridCol w="785948">
                  <a:extLst>
                    <a:ext uri="{9D8B030D-6E8A-4147-A177-3AD203B41FA5}">
                      <a16:colId xmlns:a16="http://schemas.microsoft.com/office/drawing/2014/main" val="3033359806"/>
                    </a:ext>
                  </a:extLst>
                </a:gridCol>
                <a:gridCol w="785948">
                  <a:extLst>
                    <a:ext uri="{9D8B030D-6E8A-4147-A177-3AD203B41FA5}">
                      <a16:colId xmlns:a16="http://schemas.microsoft.com/office/drawing/2014/main" val="3902041633"/>
                    </a:ext>
                  </a:extLst>
                </a:gridCol>
              </a:tblGrid>
              <a:tr h="752929">
                <a:tc>
                  <a:txBody>
                    <a:bodyPr/>
                    <a:lstStyle/>
                    <a:p>
                      <a:pPr>
                        <a:lnSpc>
                          <a:spcPct val="107000"/>
                        </a:lnSpc>
                      </a:pPr>
                      <a:endParaRPr lang="es-EC" sz="1100" dirty="0">
                        <a:effectLst/>
                        <a:latin typeface="Calibri" panose="020F0502020204030204" pitchFamily="34" charset="0"/>
                        <a:cs typeface="Arial" panose="020B0604020202020204" pitchFamily="34" charset="0"/>
                      </a:endParaRPr>
                    </a:p>
                  </a:txBody>
                  <a:tcPr marL="44365" marR="44365" marT="0" marB="0" anchor="ctr">
                    <a:noFill/>
                  </a:tcPr>
                </a:tc>
                <a:tc gridSpan="4">
                  <a:txBody>
                    <a:bodyPr/>
                    <a:lstStyle/>
                    <a:p>
                      <a:pPr algn="ctr">
                        <a:lnSpc>
                          <a:spcPct val="150000"/>
                        </a:lnSpc>
                        <a:spcAft>
                          <a:spcPts val="0"/>
                        </a:spcAft>
                      </a:pPr>
                      <a:r>
                        <a:rPr lang="es-EC" sz="1100" dirty="0">
                          <a:effectLst/>
                        </a:rPr>
                        <a:t>Caída de presión considerando longitud equivalente aproximada, pero no factor de ampliación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oFill/>
                  </a:tcPr>
                </a:tc>
                <a:tc>
                  <a:txBody>
                    <a:bodyPr/>
                    <a:lstStyle/>
                    <a:p>
                      <a:pPr>
                        <a:lnSpc>
                          <a:spcPct val="107000"/>
                        </a:lnSpc>
                      </a:pPr>
                      <a:endParaRPr lang="es-EC" sz="1100" dirty="0">
                        <a:effectLst/>
                        <a:latin typeface="Calibri" panose="020F0502020204030204" pitchFamily="34" charset="0"/>
                        <a:cs typeface="Arial" panose="020B0604020202020204" pitchFamily="34" charset="0"/>
                      </a:endParaRPr>
                    </a:p>
                  </a:txBody>
                  <a:tcPr marL="44365" marR="44365" marT="0" marB="0" anchor="b">
                    <a:noFill/>
                  </a:tcPr>
                </a:tc>
                <a:extLst>
                  <a:ext uri="{0D108BD9-81ED-4DB2-BD59-A6C34878D82A}">
                    <a16:rowId xmlns:a16="http://schemas.microsoft.com/office/drawing/2014/main" val="2944515684"/>
                  </a:ext>
                </a:extLst>
              </a:tr>
              <a:tr h="250976">
                <a:tc>
                  <a:txBody>
                    <a:bodyPr/>
                    <a:lstStyle/>
                    <a:p>
                      <a:pPr>
                        <a:lnSpc>
                          <a:spcPct val="107000"/>
                        </a:lnSpc>
                      </a:pPr>
                      <a:endParaRPr lang="es-EC" sz="1100" dirty="0">
                        <a:effectLst/>
                        <a:latin typeface="Calibri" panose="020F0502020204030204" pitchFamily="34" charset="0"/>
                        <a:cs typeface="Arial" panose="020B0604020202020204" pitchFamily="34" charset="0"/>
                      </a:endParaRPr>
                    </a:p>
                  </a:txBody>
                  <a:tcPr marL="44365" marR="44365" marT="0" marB="0" anchor="ctr">
                    <a:noFill/>
                  </a:tcPr>
                </a:tc>
                <a:tc gridSpan="2">
                  <a:txBody>
                    <a:bodyPr/>
                    <a:lstStyle/>
                    <a:p>
                      <a:pPr algn="ctr">
                        <a:lnSpc>
                          <a:spcPct val="150000"/>
                        </a:lnSpc>
                        <a:spcAft>
                          <a:spcPts val="0"/>
                        </a:spcAft>
                      </a:pPr>
                      <a:r>
                        <a:rPr lang="es-EC" sz="1100" dirty="0">
                          <a:effectLst/>
                        </a:rPr>
                        <a:t>Anillo abierto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Anillo cerrado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solidFill>
                      <a:srgbClr val="FFFF00"/>
                    </a:solidFill>
                  </a:tcPr>
                </a:tc>
                <a:tc hMerge="1">
                  <a:txBody>
                    <a:bodyPr/>
                    <a:lstStyle/>
                    <a:p>
                      <a:endParaRPr lang="es-EC"/>
                    </a:p>
                  </a:txBody>
                  <a:tcPr/>
                </a:tc>
                <a:tc gridSpan="2">
                  <a:txBody>
                    <a:bodyPr/>
                    <a:lstStyle/>
                    <a:p>
                      <a:pPr>
                        <a:lnSpc>
                          <a:spcPct val="107000"/>
                        </a:lnSpc>
                      </a:pPr>
                      <a:endParaRPr lang="es-EC" sz="1100" dirty="0">
                        <a:effectLst/>
                        <a:latin typeface="Calibri" panose="020F0502020204030204" pitchFamily="34" charset="0"/>
                        <a:cs typeface="Arial" panose="020B0604020202020204" pitchFamily="34" charset="0"/>
                      </a:endParaRPr>
                    </a:p>
                  </a:txBody>
                  <a:tcPr marL="44365" marR="44365" marT="0" marB="0" anchor="ctr">
                    <a:noFill/>
                  </a:tcPr>
                </a:tc>
                <a:tc hMerge="1">
                  <a:txBody>
                    <a:bodyPr/>
                    <a:lstStyle/>
                    <a:p>
                      <a:endParaRPr lang="es-EC"/>
                    </a:p>
                  </a:txBody>
                  <a:tcPr/>
                </a:tc>
                <a:extLst>
                  <a:ext uri="{0D108BD9-81ED-4DB2-BD59-A6C34878D82A}">
                    <a16:rowId xmlns:a16="http://schemas.microsoft.com/office/drawing/2014/main" val="2834862719"/>
                  </a:ext>
                </a:extLst>
              </a:tr>
              <a:tr h="1003905">
                <a:tc rowSpan="2">
                  <a:txBody>
                    <a:bodyPr/>
                    <a:lstStyle/>
                    <a:p>
                      <a:pPr algn="ctr">
                        <a:lnSpc>
                          <a:spcPct val="150000"/>
                        </a:lnSpc>
                        <a:spcAft>
                          <a:spcPts val="0"/>
                        </a:spcAft>
                      </a:pPr>
                      <a:r>
                        <a:rPr lang="es-EC" sz="1100" dirty="0">
                          <a:effectLst/>
                        </a:rPr>
                        <a:t>Diámetro de tubería (in)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gridSpan="2">
                  <a:txBody>
                    <a:bodyPr/>
                    <a:lstStyle/>
                    <a:p>
                      <a:pPr algn="ctr">
                        <a:lnSpc>
                          <a:spcPct val="150000"/>
                        </a:lnSpc>
                        <a:spcAft>
                          <a:spcPts val="0"/>
                        </a:spcAft>
                      </a:pPr>
                      <a:r>
                        <a:rPr lang="es-EC" sz="1100" dirty="0">
                          <a:effectLst/>
                        </a:rPr>
                        <a:t>Caída de presión Tramo C. de compresores-Anillo de Nave MCC (BAR)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Caída de presión anillo Nave MCC (BAR)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Total de caída de presión en tubería de distribución para la Nave </a:t>
                      </a:r>
                      <a:r>
                        <a:rPr lang="es-EC" sz="1100" dirty="0" smtClean="0">
                          <a:effectLst/>
                        </a:rPr>
                        <a:t>MCC</a:t>
                      </a:r>
                    </a:p>
                    <a:p>
                      <a:pPr algn="ctr">
                        <a:lnSpc>
                          <a:spcPct val="150000"/>
                        </a:lnSpc>
                        <a:spcAft>
                          <a:spcPts val="0"/>
                        </a:spcAft>
                      </a:pPr>
                      <a:r>
                        <a:rPr lang="es-EC" sz="1100" dirty="0" smtClean="0">
                          <a:effectLst/>
                          <a:latin typeface="Times New Roman" panose="02020603050405020304" pitchFamily="18" charset="0"/>
                          <a:ea typeface="Calibri" panose="020F0502020204030204" pitchFamily="34" charset="0"/>
                          <a:cs typeface="Arial" panose="020B0604020202020204" pitchFamily="34" charset="0"/>
                        </a:rPr>
                        <a:t>(BAR)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hMerge="1">
                  <a:txBody>
                    <a:bodyPr/>
                    <a:lstStyle/>
                    <a:p>
                      <a:endParaRPr lang="es-EC"/>
                    </a:p>
                  </a:txBody>
                  <a:tcPr/>
                </a:tc>
                <a:extLst>
                  <a:ext uri="{0D108BD9-81ED-4DB2-BD59-A6C34878D82A}">
                    <a16:rowId xmlns:a16="http://schemas.microsoft.com/office/drawing/2014/main" val="1445625668"/>
                  </a:ext>
                </a:extLst>
              </a:tr>
              <a:tr h="273792">
                <a:tc vMerge="1">
                  <a:txBody>
                    <a:bodyPr/>
                    <a:lstStyle/>
                    <a:p>
                      <a:endParaRPr lang="es-EC"/>
                    </a:p>
                  </a:txBody>
                  <a:tcPr/>
                </a:tc>
                <a:tc>
                  <a:txBody>
                    <a:bodyPr/>
                    <a:lstStyle/>
                    <a:p>
                      <a:pPr algn="ctr">
                        <a:lnSpc>
                          <a:spcPct val="150000"/>
                        </a:lnSpc>
                        <a:spcAft>
                          <a:spcPts val="0"/>
                        </a:spcAft>
                      </a:pPr>
                      <a:r>
                        <a:rPr lang="es-EC" sz="1100" dirty="0">
                          <a:effectLst/>
                        </a:rPr>
                        <a:t>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B</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B</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B</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extLst>
                  <a:ext uri="{0D108BD9-81ED-4DB2-BD59-A6C34878D82A}">
                    <a16:rowId xmlns:a16="http://schemas.microsoft.com/office/drawing/2014/main" val="171177337"/>
                  </a:ext>
                </a:extLst>
              </a:tr>
              <a:tr h="273792">
                <a:tc>
                  <a:txBody>
                    <a:bodyPr/>
                    <a:lstStyle/>
                    <a:p>
                      <a:pPr algn="ctr">
                        <a:lnSpc>
                          <a:spcPct val="150000"/>
                        </a:lnSpc>
                        <a:spcAft>
                          <a:spcPts val="0"/>
                        </a:spcAft>
                      </a:pPr>
                      <a:r>
                        <a:rPr lang="es-EC" sz="1100" dirty="0">
                          <a:effectLst/>
                        </a:rPr>
                        <a:t>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b"/>
                </a:tc>
                <a:tc>
                  <a:txBody>
                    <a:bodyPr/>
                    <a:lstStyle/>
                    <a:p>
                      <a:pPr algn="ctr">
                        <a:lnSpc>
                          <a:spcPct val="150000"/>
                        </a:lnSpc>
                        <a:spcAft>
                          <a:spcPts val="0"/>
                        </a:spcAft>
                      </a:pPr>
                      <a:r>
                        <a:rPr lang="es-EC" sz="1100" dirty="0">
                          <a:effectLst/>
                        </a:rPr>
                        <a:t>0,886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1,000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0,422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0,451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1,309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1,451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extLst>
                  <a:ext uri="{0D108BD9-81ED-4DB2-BD59-A6C34878D82A}">
                    <a16:rowId xmlns:a16="http://schemas.microsoft.com/office/drawing/2014/main" val="3026848035"/>
                  </a:ext>
                </a:extLst>
              </a:tr>
              <a:tr h="273792">
                <a:tc>
                  <a:txBody>
                    <a:bodyPr/>
                    <a:lstStyle/>
                    <a:p>
                      <a:pPr algn="ctr">
                        <a:lnSpc>
                          <a:spcPct val="150000"/>
                        </a:lnSpc>
                        <a:spcAft>
                          <a:spcPts val="0"/>
                        </a:spcAft>
                      </a:pPr>
                      <a:r>
                        <a:rPr lang="es-EC" sz="1100" dirty="0">
                          <a:effectLst/>
                        </a:rPr>
                        <a:t>2,5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b"/>
                </a:tc>
                <a:tc>
                  <a:txBody>
                    <a:bodyPr/>
                    <a:lstStyle/>
                    <a:p>
                      <a:pPr algn="ctr">
                        <a:lnSpc>
                          <a:spcPct val="150000"/>
                        </a:lnSpc>
                        <a:spcAft>
                          <a:spcPts val="0"/>
                        </a:spcAft>
                      </a:pPr>
                      <a:r>
                        <a:rPr lang="es-EC" sz="1100" dirty="0">
                          <a:effectLst/>
                        </a:rPr>
                        <a:t>0,290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0,328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0,138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0,148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0,429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0,475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extLst>
                  <a:ext uri="{0D108BD9-81ED-4DB2-BD59-A6C34878D82A}">
                    <a16:rowId xmlns:a16="http://schemas.microsoft.com/office/drawing/2014/main" val="2975966940"/>
                  </a:ext>
                </a:extLst>
              </a:tr>
              <a:tr h="273792">
                <a:tc>
                  <a:txBody>
                    <a:bodyPr/>
                    <a:lstStyle/>
                    <a:p>
                      <a:pPr algn="ctr">
                        <a:lnSpc>
                          <a:spcPct val="150000"/>
                        </a:lnSpc>
                        <a:spcAft>
                          <a:spcPts val="0"/>
                        </a:spcAft>
                      </a:pPr>
                      <a:r>
                        <a:rPr lang="es-EC" sz="1100" dirty="0">
                          <a:effectLst/>
                        </a:rPr>
                        <a:t>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b"/>
                </a:tc>
                <a:tc>
                  <a:txBody>
                    <a:bodyPr/>
                    <a:lstStyle/>
                    <a:p>
                      <a:pPr algn="ctr">
                        <a:lnSpc>
                          <a:spcPct val="150000"/>
                        </a:lnSpc>
                        <a:spcAft>
                          <a:spcPts val="0"/>
                        </a:spcAft>
                      </a:pPr>
                      <a:r>
                        <a:rPr lang="es-EC" sz="1100" dirty="0">
                          <a:effectLst/>
                        </a:rPr>
                        <a:t>0,117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0,132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0,056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0,059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0,172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0,191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extLst>
                  <a:ext uri="{0D108BD9-81ED-4DB2-BD59-A6C34878D82A}">
                    <a16:rowId xmlns:a16="http://schemas.microsoft.com/office/drawing/2014/main" val="1113955041"/>
                  </a:ext>
                </a:extLst>
              </a:tr>
              <a:tr h="273792">
                <a:tc>
                  <a:txBody>
                    <a:bodyPr/>
                    <a:lstStyle/>
                    <a:p>
                      <a:pPr algn="ctr">
                        <a:lnSpc>
                          <a:spcPct val="150000"/>
                        </a:lnSpc>
                        <a:spcAft>
                          <a:spcPts val="0"/>
                        </a:spcAft>
                      </a:pPr>
                      <a:r>
                        <a:rPr lang="es-EC" sz="1100" dirty="0">
                          <a:solidFill>
                            <a:schemeClr val="tx1"/>
                          </a:solidFill>
                          <a:effectLst/>
                        </a:rPr>
                        <a:t>4</a:t>
                      </a:r>
                      <a:endParaRPr lang="es-EC"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b">
                    <a:solidFill>
                      <a:srgbClr val="FFFF00"/>
                    </a:solidFill>
                  </a:tcPr>
                </a:tc>
                <a:tc>
                  <a:txBody>
                    <a:bodyPr/>
                    <a:lstStyle/>
                    <a:p>
                      <a:pPr algn="ctr">
                        <a:lnSpc>
                          <a:spcPct val="150000"/>
                        </a:lnSpc>
                        <a:spcAft>
                          <a:spcPts val="0"/>
                        </a:spcAft>
                      </a:pPr>
                      <a:r>
                        <a:rPr lang="es-EC" sz="1100" dirty="0">
                          <a:effectLst/>
                        </a:rPr>
                        <a:t>0,028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0,031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0,013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0,014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solidFill>
                            <a:schemeClr val="tx1"/>
                          </a:solidFill>
                          <a:effectLst/>
                        </a:rPr>
                        <a:t>0,041</a:t>
                      </a:r>
                      <a:endParaRPr lang="es-EC"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solidFill>
                      <a:srgbClr val="FFFF00"/>
                    </a:solidFill>
                  </a:tcPr>
                </a:tc>
                <a:tc>
                  <a:txBody>
                    <a:bodyPr/>
                    <a:lstStyle/>
                    <a:p>
                      <a:pPr algn="ctr">
                        <a:lnSpc>
                          <a:spcPct val="150000"/>
                        </a:lnSpc>
                        <a:spcAft>
                          <a:spcPts val="0"/>
                        </a:spcAft>
                      </a:pPr>
                      <a:r>
                        <a:rPr lang="es-EC" sz="1100" dirty="0">
                          <a:solidFill>
                            <a:schemeClr val="tx1"/>
                          </a:solidFill>
                          <a:effectLst/>
                        </a:rPr>
                        <a:t>0,045</a:t>
                      </a:r>
                      <a:endParaRPr lang="es-EC"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solidFill>
                      <a:srgbClr val="FFFF00"/>
                    </a:solidFill>
                  </a:tcPr>
                </a:tc>
                <a:extLst>
                  <a:ext uri="{0D108BD9-81ED-4DB2-BD59-A6C34878D82A}">
                    <a16:rowId xmlns:a16="http://schemas.microsoft.com/office/drawing/2014/main" val="2008983369"/>
                  </a:ext>
                </a:extLst>
              </a:tr>
              <a:tr h="273792">
                <a:tc>
                  <a:txBody>
                    <a:bodyPr/>
                    <a:lstStyle/>
                    <a:p>
                      <a:pPr algn="ctr">
                        <a:lnSpc>
                          <a:spcPct val="150000"/>
                        </a:lnSpc>
                        <a:spcAft>
                          <a:spcPts val="0"/>
                        </a:spcAft>
                      </a:pPr>
                      <a:r>
                        <a:rPr lang="es-EC" sz="1100" dirty="0">
                          <a:effectLst/>
                        </a:rPr>
                        <a:t>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b"/>
                </a:tc>
                <a:tc>
                  <a:txBody>
                    <a:bodyPr/>
                    <a:lstStyle/>
                    <a:p>
                      <a:pPr algn="ctr">
                        <a:lnSpc>
                          <a:spcPct val="150000"/>
                        </a:lnSpc>
                        <a:spcAft>
                          <a:spcPts val="0"/>
                        </a:spcAft>
                      </a:pPr>
                      <a:r>
                        <a:rPr lang="es-EC" sz="1100" dirty="0">
                          <a:effectLst/>
                        </a:rPr>
                        <a:t>0,009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0,010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0,005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0,013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0,015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extLst>
                  <a:ext uri="{0D108BD9-81ED-4DB2-BD59-A6C34878D82A}">
                    <a16:rowId xmlns:a16="http://schemas.microsoft.com/office/drawing/2014/main" val="3447707748"/>
                  </a:ext>
                </a:extLst>
              </a:tr>
              <a:tr h="273792">
                <a:tc>
                  <a:txBody>
                    <a:bodyPr/>
                    <a:lstStyle/>
                    <a:p>
                      <a:pPr algn="ctr">
                        <a:lnSpc>
                          <a:spcPct val="150000"/>
                        </a:lnSpc>
                        <a:spcAft>
                          <a:spcPts val="0"/>
                        </a:spcAft>
                      </a:pPr>
                      <a:r>
                        <a:rPr lang="es-EC" sz="1100" dirty="0">
                          <a:effectLst/>
                        </a:rPr>
                        <a:t>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b"/>
                </a:tc>
                <a:tc>
                  <a:txBody>
                    <a:bodyPr/>
                    <a:lstStyle/>
                    <a:p>
                      <a:pPr algn="ctr">
                        <a:lnSpc>
                          <a:spcPct val="150000"/>
                        </a:lnSpc>
                        <a:spcAft>
                          <a:spcPts val="0"/>
                        </a:spcAft>
                      </a:pPr>
                      <a:r>
                        <a:rPr lang="es-EC" sz="1100" dirty="0">
                          <a:effectLst/>
                        </a:rPr>
                        <a:t>0,004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0,002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0,002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0,005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tc>
                  <a:txBody>
                    <a:bodyPr/>
                    <a:lstStyle/>
                    <a:p>
                      <a:pPr algn="ctr">
                        <a:lnSpc>
                          <a:spcPct val="150000"/>
                        </a:lnSpc>
                        <a:spcAft>
                          <a:spcPts val="0"/>
                        </a:spcAft>
                      </a:pPr>
                      <a:r>
                        <a:rPr lang="es-EC" sz="1100" dirty="0">
                          <a:effectLst/>
                        </a:rPr>
                        <a:t>0,006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365" marR="44365" marT="0" marB="0" anchor="ctr"/>
                </a:tc>
                <a:extLst>
                  <a:ext uri="{0D108BD9-81ED-4DB2-BD59-A6C34878D82A}">
                    <a16:rowId xmlns:a16="http://schemas.microsoft.com/office/drawing/2014/main" val="3472007162"/>
                  </a:ext>
                </a:extLst>
              </a:tr>
            </a:tbl>
          </a:graphicData>
        </a:graphic>
      </p:graphicFrame>
    </p:spTree>
    <p:extLst>
      <p:ext uri="{BB962C8B-B14F-4D97-AF65-F5344CB8AC3E}">
        <p14:creationId xmlns:p14="http://schemas.microsoft.com/office/powerpoint/2010/main" val="1294817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28</a:t>
            </a:fld>
            <a:endParaRPr lang="es-EC" dirty="0"/>
          </a:p>
        </p:txBody>
      </p:sp>
      <p:sp>
        <p:nvSpPr>
          <p:cNvPr id="5" name="Rectangle 4"/>
          <p:cNvSpPr/>
          <p:nvPr/>
        </p:nvSpPr>
        <p:spPr>
          <a:xfrm>
            <a:off x="269595" y="745382"/>
            <a:ext cx="7830797" cy="750975"/>
          </a:xfrm>
          <a:prstGeom prst="rect">
            <a:avLst/>
          </a:prstGeom>
        </p:spPr>
        <p:txBody>
          <a:bodyPr wrap="square">
            <a:spAutoFit/>
          </a:bodyPr>
          <a:lstStyle/>
          <a:p>
            <a:pPr>
              <a:lnSpc>
                <a:spcPct val="107000"/>
              </a:lnSpc>
              <a:spcAft>
                <a:spcPts val="600"/>
              </a:spcAft>
            </a:pPr>
            <a:r>
              <a:rPr lang="es-EC" sz="2000" b="1" dirty="0" smtClean="0"/>
              <a:t>Dimensionamiento de tubería, </a:t>
            </a:r>
            <a:r>
              <a:rPr lang="es-EC" sz="2000" b="1" dirty="0"/>
              <a:t>análisis por caída de presión</a:t>
            </a:r>
            <a:r>
              <a:rPr lang="es-EC" sz="2000" b="1" dirty="0" smtClean="0"/>
              <a:t> –Ejemplo para MCC como anillo abierto</a:t>
            </a:r>
            <a:endParaRPr lang="es-EC" sz="2000" b="1" dirty="0"/>
          </a:p>
        </p:txBody>
      </p:sp>
      <p:sp>
        <p:nvSpPr>
          <p:cNvPr id="6" name="Rectangle 5"/>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graphicFrame>
        <p:nvGraphicFramePr>
          <p:cNvPr id="7" name="Table 6"/>
          <p:cNvGraphicFramePr>
            <a:graphicFrameLocks noGrp="1"/>
          </p:cNvGraphicFramePr>
          <p:nvPr>
            <p:extLst>
              <p:ext uri="{D42A27DB-BD31-4B8C-83A1-F6EECF244321}">
                <p14:modId xmlns:p14="http://schemas.microsoft.com/office/powerpoint/2010/main" val="2939091317"/>
              </p:ext>
            </p:extLst>
          </p:nvPr>
        </p:nvGraphicFramePr>
        <p:xfrm>
          <a:off x="1691680" y="1925890"/>
          <a:ext cx="5600205" cy="3887174"/>
        </p:xfrm>
        <a:graphic>
          <a:graphicData uri="http://schemas.openxmlformats.org/drawingml/2006/table">
            <a:tbl>
              <a:tblPr firstRow="1" firstCol="1" bandRow="1">
                <a:tableStyleId>{5C22544A-7EE6-4342-B048-85BDC9FD1C3A}</a:tableStyleId>
              </a:tblPr>
              <a:tblGrid>
                <a:gridCol w="810906">
                  <a:extLst>
                    <a:ext uri="{9D8B030D-6E8A-4147-A177-3AD203B41FA5}">
                      <a16:colId xmlns:a16="http://schemas.microsoft.com/office/drawing/2014/main" val="40219229"/>
                    </a:ext>
                  </a:extLst>
                </a:gridCol>
                <a:gridCol w="810906">
                  <a:extLst>
                    <a:ext uri="{9D8B030D-6E8A-4147-A177-3AD203B41FA5}">
                      <a16:colId xmlns:a16="http://schemas.microsoft.com/office/drawing/2014/main" val="574997852"/>
                    </a:ext>
                  </a:extLst>
                </a:gridCol>
                <a:gridCol w="800375">
                  <a:extLst>
                    <a:ext uri="{9D8B030D-6E8A-4147-A177-3AD203B41FA5}">
                      <a16:colId xmlns:a16="http://schemas.microsoft.com/office/drawing/2014/main" val="1082546775"/>
                    </a:ext>
                  </a:extLst>
                </a:gridCol>
                <a:gridCol w="800375">
                  <a:extLst>
                    <a:ext uri="{9D8B030D-6E8A-4147-A177-3AD203B41FA5}">
                      <a16:colId xmlns:a16="http://schemas.microsoft.com/office/drawing/2014/main" val="2771392035"/>
                    </a:ext>
                  </a:extLst>
                </a:gridCol>
                <a:gridCol w="696466">
                  <a:extLst>
                    <a:ext uri="{9D8B030D-6E8A-4147-A177-3AD203B41FA5}">
                      <a16:colId xmlns:a16="http://schemas.microsoft.com/office/drawing/2014/main" val="1910980326"/>
                    </a:ext>
                  </a:extLst>
                </a:gridCol>
                <a:gridCol w="800375">
                  <a:extLst>
                    <a:ext uri="{9D8B030D-6E8A-4147-A177-3AD203B41FA5}">
                      <a16:colId xmlns:a16="http://schemas.microsoft.com/office/drawing/2014/main" val="528458773"/>
                    </a:ext>
                  </a:extLst>
                </a:gridCol>
                <a:gridCol w="80427">
                  <a:extLst>
                    <a:ext uri="{9D8B030D-6E8A-4147-A177-3AD203B41FA5}">
                      <a16:colId xmlns:a16="http://schemas.microsoft.com/office/drawing/2014/main" val="500347988"/>
                    </a:ext>
                  </a:extLst>
                </a:gridCol>
                <a:gridCol w="800375">
                  <a:extLst>
                    <a:ext uri="{9D8B030D-6E8A-4147-A177-3AD203B41FA5}">
                      <a16:colId xmlns:a16="http://schemas.microsoft.com/office/drawing/2014/main" val="1760099858"/>
                    </a:ext>
                  </a:extLst>
                </a:gridCol>
              </a:tblGrid>
              <a:tr h="789820">
                <a:tc>
                  <a:txBody>
                    <a:bodyPr/>
                    <a:lstStyle/>
                    <a:p>
                      <a:pPr algn="ctr">
                        <a:lnSpc>
                          <a:spcPct val="15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noFill/>
                  </a:tcPr>
                </a:tc>
                <a:tc gridSpan="4">
                  <a:txBody>
                    <a:bodyPr/>
                    <a:lstStyle/>
                    <a:p>
                      <a:pPr algn="ctr">
                        <a:lnSpc>
                          <a:spcPct val="150000"/>
                        </a:lnSpc>
                        <a:spcAft>
                          <a:spcPts val="0"/>
                        </a:spcAft>
                      </a:pPr>
                      <a:r>
                        <a:rPr lang="es-EC" sz="1100" dirty="0">
                          <a:effectLst/>
                        </a:rPr>
                        <a:t>Caída de presión considerando longitud equivalente aproximada, pero no factor de ampliación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oFill/>
                  </a:tcPr>
                </a:tc>
                <a:tc gridSpan="2">
                  <a:txBody>
                    <a:bodyPr/>
                    <a:lstStyle/>
                    <a:p>
                      <a:pPr>
                        <a:lnSpc>
                          <a:spcPct val="150000"/>
                        </a:lnSpc>
                        <a:spcAft>
                          <a:spcPts val="80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noFill/>
                  </a:tcPr>
                </a:tc>
                <a:tc hMerge="1">
                  <a:txBody>
                    <a:bodyPr/>
                    <a:lstStyle/>
                    <a:p>
                      <a:endParaRPr lang="es-EC"/>
                    </a:p>
                  </a:txBody>
                  <a:tcPr/>
                </a:tc>
                <a:extLst>
                  <a:ext uri="{0D108BD9-81ED-4DB2-BD59-A6C34878D82A}">
                    <a16:rowId xmlns:a16="http://schemas.microsoft.com/office/drawing/2014/main" val="1207825338"/>
                  </a:ext>
                </a:extLst>
              </a:tr>
              <a:tr h="243833">
                <a:tc>
                  <a:txBody>
                    <a:bodyPr/>
                    <a:lstStyle/>
                    <a:p>
                      <a:pPr algn="ctr">
                        <a:lnSpc>
                          <a:spcPct val="15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noFill/>
                  </a:tcPr>
                </a:tc>
                <a:tc gridSpan="2">
                  <a:txBody>
                    <a:bodyPr/>
                    <a:lstStyle/>
                    <a:p>
                      <a:pPr algn="ctr">
                        <a:lnSpc>
                          <a:spcPct val="150000"/>
                        </a:lnSpc>
                        <a:spcAft>
                          <a:spcPts val="0"/>
                        </a:spcAft>
                      </a:pPr>
                      <a:r>
                        <a:rPr lang="es-EC" sz="1100" dirty="0">
                          <a:effectLst/>
                        </a:rPr>
                        <a:t>Anillo abierto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Anillo abierto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rgbClr val="FFFF00"/>
                    </a:solidFill>
                  </a:tcPr>
                </a:tc>
                <a:tc hMerge="1">
                  <a:txBody>
                    <a:bodyPr/>
                    <a:lstStyle/>
                    <a:p>
                      <a:endParaRPr lang="es-EC"/>
                    </a:p>
                  </a:txBody>
                  <a:tcPr/>
                </a:tc>
                <a:tc gridSpan="3">
                  <a:txBody>
                    <a:bodyPr/>
                    <a:lstStyle/>
                    <a:p>
                      <a:pPr algn="ctr">
                        <a:lnSpc>
                          <a:spcPct val="150000"/>
                        </a:lnSpc>
                        <a:spcAft>
                          <a:spcPts val="0"/>
                        </a:spcAft>
                      </a:pPr>
                      <a:r>
                        <a:rPr lang="es-EC" sz="1100" dirty="0">
                          <a:effectLst/>
                        </a:rPr>
                        <a:t> </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no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42872030"/>
                  </a:ext>
                </a:extLst>
              </a:tr>
              <a:tr h="1062814">
                <a:tc rowSpan="2">
                  <a:txBody>
                    <a:bodyPr/>
                    <a:lstStyle/>
                    <a:p>
                      <a:pPr algn="ctr">
                        <a:lnSpc>
                          <a:spcPct val="150000"/>
                        </a:lnSpc>
                        <a:spcAft>
                          <a:spcPts val="0"/>
                        </a:spcAft>
                      </a:pPr>
                      <a:r>
                        <a:rPr lang="es-EC" sz="1100" dirty="0">
                          <a:effectLst/>
                        </a:rPr>
                        <a:t>Diámetro de tubería (in)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100" dirty="0">
                          <a:effectLst/>
                        </a:rPr>
                        <a:t>Caída de presión Tramo C. de compresores-Anillo de Nave MCC (BAR)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50000"/>
                        </a:lnSpc>
                        <a:spcAft>
                          <a:spcPts val="0"/>
                        </a:spcAft>
                      </a:pPr>
                      <a:r>
                        <a:rPr lang="es-EC" sz="1100" dirty="0">
                          <a:effectLst/>
                        </a:rPr>
                        <a:t>Caída de presión anillo Nave MCC (BAR)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gridSpan="3">
                  <a:txBody>
                    <a:bodyPr/>
                    <a:lstStyle/>
                    <a:p>
                      <a:pPr algn="ctr">
                        <a:lnSpc>
                          <a:spcPct val="150000"/>
                        </a:lnSpc>
                        <a:spcAft>
                          <a:spcPts val="0"/>
                        </a:spcAft>
                      </a:pPr>
                      <a:r>
                        <a:rPr lang="es-EC" sz="1100" dirty="0">
                          <a:effectLst/>
                        </a:rPr>
                        <a:t>Total de caída de presión en tubería de distribución para la Nave </a:t>
                      </a:r>
                      <a:r>
                        <a:rPr lang="es-EC" sz="1100" dirty="0" smtClean="0">
                          <a:effectLst/>
                        </a:rPr>
                        <a:t>MCC</a:t>
                      </a:r>
                    </a:p>
                    <a:p>
                      <a:pPr algn="ctr">
                        <a:lnSpc>
                          <a:spcPct val="150000"/>
                        </a:lnSpc>
                        <a:spcAft>
                          <a:spcPts val="0"/>
                        </a:spcAft>
                      </a:pPr>
                      <a:r>
                        <a:rPr lang="es-EC" sz="1100" dirty="0" smtClean="0">
                          <a:effectLst/>
                          <a:latin typeface="Times New Roman" panose="02020603050405020304" pitchFamily="18" charset="0"/>
                          <a:ea typeface="Calibri" panose="020F0502020204030204" pitchFamily="34" charset="0"/>
                          <a:cs typeface="Arial" panose="020B0604020202020204" pitchFamily="34" charset="0"/>
                        </a:rPr>
                        <a:t>(BAR)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41575173"/>
                  </a:ext>
                </a:extLst>
              </a:tr>
              <a:tr h="266031">
                <a:tc vMerge="1">
                  <a:txBody>
                    <a:bodyPr/>
                    <a:lstStyle/>
                    <a:p>
                      <a:endParaRPr lang="es-EC"/>
                    </a:p>
                  </a:txBody>
                  <a:tcPr/>
                </a:tc>
                <a:tc>
                  <a:txBody>
                    <a:bodyPr/>
                    <a:lstStyle/>
                    <a:p>
                      <a:pPr algn="ctr">
                        <a:lnSpc>
                          <a:spcPct val="150000"/>
                        </a:lnSpc>
                        <a:spcAft>
                          <a:spcPts val="0"/>
                        </a:spcAft>
                      </a:pPr>
                      <a:r>
                        <a:rPr lang="es-EC" sz="1200" dirty="0">
                          <a:effectLst/>
                        </a:rPr>
                        <a:t>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200" dirty="0">
                          <a:effectLst/>
                        </a:rPr>
                        <a:t>B</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200" dirty="0">
                          <a:effectLst/>
                        </a:rPr>
                        <a:t>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200" dirty="0">
                          <a:effectLst/>
                        </a:rPr>
                        <a:t>B</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200" dirty="0">
                          <a:effectLst/>
                        </a:rPr>
                        <a:t>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EC" sz="1200" dirty="0">
                          <a:effectLst/>
                        </a:rPr>
                        <a:t>B</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22948213"/>
                  </a:ext>
                </a:extLst>
              </a:tr>
              <a:tr h="243833">
                <a:tc>
                  <a:txBody>
                    <a:bodyPr/>
                    <a:lstStyle/>
                    <a:p>
                      <a:pPr algn="ctr">
                        <a:lnSpc>
                          <a:spcPct val="150000"/>
                        </a:lnSpc>
                        <a:spcAft>
                          <a:spcPts val="0"/>
                        </a:spcAft>
                      </a:pPr>
                      <a:r>
                        <a:rPr lang="es-EC" sz="1100" dirty="0">
                          <a:effectLst/>
                        </a:rPr>
                        <a:t>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50000"/>
                        </a:lnSpc>
                        <a:spcAft>
                          <a:spcPts val="0"/>
                        </a:spcAft>
                      </a:pPr>
                      <a:r>
                        <a:rPr lang="es-EC" sz="1100" dirty="0">
                          <a:effectLst/>
                        </a:rPr>
                        <a:t>0,886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1,000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3,055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3,251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100" dirty="0">
                          <a:effectLst/>
                        </a:rPr>
                        <a:t>3,941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EC" sz="1100" dirty="0">
                          <a:effectLst/>
                        </a:rPr>
                        <a:t>4,251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534382619"/>
                  </a:ext>
                </a:extLst>
              </a:tr>
              <a:tr h="243833">
                <a:tc>
                  <a:txBody>
                    <a:bodyPr/>
                    <a:lstStyle/>
                    <a:p>
                      <a:pPr algn="ctr">
                        <a:lnSpc>
                          <a:spcPct val="150000"/>
                        </a:lnSpc>
                        <a:spcAft>
                          <a:spcPts val="0"/>
                        </a:spcAft>
                      </a:pPr>
                      <a:r>
                        <a:rPr lang="es-EC" sz="1100" dirty="0">
                          <a:effectLst/>
                        </a:rPr>
                        <a:t>2,5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50000"/>
                        </a:lnSpc>
                        <a:spcAft>
                          <a:spcPts val="0"/>
                        </a:spcAft>
                      </a:pPr>
                      <a:r>
                        <a:rPr lang="es-EC" sz="1100" dirty="0">
                          <a:effectLst/>
                        </a:rPr>
                        <a:t>0,290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0,328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1,001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1,065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100" dirty="0">
                          <a:effectLst/>
                        </a:rPr>
                        <a:t>1,292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EC" sz="1100" dirty="0">
                          <a:effectLst/>
                        </a:rPr>
                        <a:t>1,393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07030150"/>
                  </a:ext>
                </a:extLst>
              </a:tr>
              <a:tr h="243833">
                <a:tc>
                  <a:txBody>
                    <a:bodyPr/>
                    <a:lstStyle/>
                    <a:p>
                      <a:pPr algn="ctr">
                        <a:lnSpc>
                          <a:spcPct val="150000"/>
                        </a:lnSpc>
                        <a:spcAft>
                          <a:spcPts val="0"/>
                        </a:spcAft>
                      </a:pPr>
                      <a:r>
                        <a:rPr lang="es-EC" sz="1100" dirty="0">
                          <a:effectLst/>
                        </a:rPr>
                        <a:t>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50000"/>
                        </a:lnSpc>
                        <a:spcAft>
                          <a:spcPts val="0"/>
                        </a:spcAft>
                      </a:pPr>
                      <a:r>
                        <a:rPr lang="es-EC" sz="1100" dirty="0">
                          <a:effectLst/>
                        </a:rPr>
                        <a:t>0,117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0,132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0,402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0,428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100" dirty="0">
                          <a:effectLst/>
                        </a:rPr>
                        <a:t>0,519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EC" sz="1100" dirty="0">
                          <a:effectLst/>
                        </a:rPr>
                        <a:t>0,560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56218864"/>
                  </a:ext>
                </a:extLst>
              </a:tr>
              <a:tr h="243833">
                <a:tc>
                  <a:txBody>
                    <a:bodyPr/>
                    <a:lstStyle/>
                    <a:p>
                      <a:pPr algn="ctr">
                        <a:lnSpc>
                          <a:spcPct val="150000"/>
                        </a:lnSpc>
                        <a:spcAft>
                          <a:spcPts val="0"/>
                        </a:spcAft>
                      </a:pPr>
                      <a:r>
                        <a:rPr lang="es-EC" sz="1100" dirty="0">
                          <a:solidFill>
                            <a:schemeClr val="tx1"/>
                          </a:solidFill>
                          <a:effectLst/>
                        </a:rPr>
                        <a:t>4</a:t>
                      </a:r>
                      <a:endParaRPr lang="es-EC"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solidFill>
                      <a:srgbClr val="FFFF00"/>
                    </a:solidFill>
                  </a:tcPr>
                </a:tc>
                <a:tc>
                  <a:txBody>
                    <a:bodyPr/>
                    <a:lstStyle/>
                    <a:p>
                      <a:pPr algn="ctr">
                        <a:lnSpc>
                          <a:spcPct val="150000"/>
                        </a:lnSpc>
                        <a:spcAft>
                          <a:spcPts val="0"/>
                        </a:spcAft>
                      </a:pPr>
                      <a:r>
                        <a:rPr lang="es-EC" sz="1100" dirty="0">
                          <a:effectLst/>
                        </a:rPr>
                        <a:t>0,028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0,031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0,095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0,102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100" dirty="0">
                          <a:effectLst/>
                        </a:rPr>
                        <a:t>0,123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rgbClr val="FFFF00"/>
                    </a:solidFill>
                  </a:tcPr>
                </a:tc>
                <a:tc hMerge="1">
                  <a:txBody>
                    <a:bodyPr/>
                    <a:lstStyle/>
                    <a:p>
                      <a:endParaRPr lang="es-EC"/>
                    </a:p>
                  </a:txBody>
                  <a:tcPr/>
                </a:tc>
                <a:tc>
                  <a:txBody>
                    <a:bodyPr/>
                    <a:lstStyle/>
                    <a:p>
                      <a:pPr algn="ctr">
                        <a:lnSpc>
                          <a:spcPct val="150000"/>
                        </a:lnSpc>
                        <a:spcAft>
                          <a:spcPts val="0"/>
                        </a:spcAft>
                      </a:pPr>
                      <a:r>
                        <a:rPr lang="es-EC" sz="1100" dirty="0">
                          <a:effectLst/>
                        </a:rPr>
                        <a:t>0,133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solidFill>
                      <a:srgbClr val="FFFF00"/>
                    </a:solidFill>
                  </a:tcPr>
                </a:tc>
                <a:extLst>
                  <a:ext uri="{0D108BD9-81ED-4DB2-BD59-A6C34878D82A}">
                    <a16:rowId xmlns:a16="http://schemas.microsoft.com/office/drawing/2014/main" val="4013577737"/>
                  </a:ext>
                </a:extLst>
              </a:tr>
              <a:tr h="243833">
                <a:tc>
                  <a:txBody>
                    <a:bodyPr/>
                    <a:lstStyle/>
                    <a:p>
                      <a:pPr algn="ctr">
                        <a:lnSpc>
                          <a:spcPct val="150000"/>
                        </a:lnSpc>
                        <a:spcAft>
                          <a:spcPts val="0"/>
                        </a:spcAft>
                      </a:pPr>
                      <a:r>
                        <a:rPr lang="es-EC" sz="1100" dirty="0">
                          <a:effectLst/>
                        </a:rPr>
                        <a:t>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50000"/>
                        </a:lnSpc>
                        <a:spcAft>
                          <a:spcPts val="0"/>
                        </a:spcAft>
                      </a:pPr>
                      <a:r>
                        <a:rPr lang="es-EC" sz="1100" dirty="0">
                          <a:effectLst/>
                        </a:rPr>
                        <a:t>0,009</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0,010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0,031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0,033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100" dirty="0">
                          <a:effectLst/>
                        </a:rPr>
                        <a:t>0,040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EC" sz="1100" dirty="0">
                          <a:effectLst/>
                        </a:rPr>
                        <a:t>0,044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33270876"/>
                  </a:ext>
                </a:extLst>
              </a:tr>
              <a:tr h="243833">
                <a:tc>
                  <a:txBody>
                    <a:bodyPr/>
                    <a:lstStyle/>
                    <a:p>
                      <a:pPr algn="ctr">
                        <a:lnSpc>
                          <a:spcPct val="150000"/>
                        </a:lnSpc>
                        <a:spcAft>
                          <a:spcPts val="0"/>
                        </a:spcAft>
                      </a:pPr>
                      <a:r>
                        <a:rPr lang="es-EC" sz="1100" dirty="0">
                          <a:effectLst/>
                        </a:rPr>
                        <a:t>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50000"/>
                        </a:lnSpc>
                        <a:spcAft>
                          <a:spcPts val="0"/>
                        </a:spcAft>
                      </a:pPr>
                      <a:r>
                        <a:rPr lang="es-EC" sz="1100" dirty="0">
                          <a:effectLst/>
                        </a:rPr>
                        <a:t>0,004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0,004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0,013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50000"/>
                        </a:lnSpc>
                        <a:spcAft>
                          <a:spcPts val="0"/>
                        </a:spcAft>
                      </a:pPr>
                      <a:r>
                        <a:rPr lang="es-EC" sz="1100" dirty="0">
                          <a:effectLst/>
                        </a:rPr>
                        <a:t>0,013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gridSpan="2">
                  <a:txBody>
                    <a:bodyPr/>
                    <a:lstStyle/>
                    <a:p>
                      <a:pPr algn="ctr">
                        <a:lnSpc>
                          <a:spcPct val="150000"/>
                        </a:lnSpc>
                        <a:spcAft>
                          <a:spcPts val="0"/>
                        </a:spcAft>
                      </a:pPr>
                      <a:r>
                        <a:rPr lang="es-EC" sz="1100" dirty="0">
                          <a:effectLst/>
                        </a:rPr>
                        <a:t>0,016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EC" sz="1100" dirty="0">
                          <a:effectLst/>
                        </a:rPr>
                        <a:t>0,017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424410"/>
                  </a:ext>
                </a:extLst>
              </a:tr>
            </a:tbl>
          </a:graphicData>
        </a:graphic>
      </p:graphicFrame>
    </p:spTree>
    <p:extLst>
      <p:ext uri="{BB962C8B-B14F-4D97-AF65-F5344CB8AC3E}">
        <p14:creationId xmlns:p14="http://schemas.microsoft.com/office/powerpoint/2010/main" val="4013941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29</a:t>
            </a:fld>
            <a:endParaRPr lang="es-EC" dirty="0"/>
          </a:p>
        </p:txBody>
      </p:sp>
      <p:sp>
        <p:nvSpPr>
          <p:cNvPr id="5" name="Rectangle 4"/>
          <p:cNvSpPr/>
          <p:nvPr/>
        </p:nvSpPr>
        <p:spPr>
          <a:xfrm>
            <a:off x="269595" y="745382"/>
            <a:ext cx="7830797" cy="750975"/>
          </a:xfrm>
          <a:prstGeom prst="rect">
            <a:avLst/>
          </a:prstGeom>
        </p:spPr>
        <p:txBody>
          <a:bodyPr wrap="square">
            <a:spAutoFit/>
          </a:bodyPr>
          <a:lstStyle/>
          <a:p>
            <a:pPr>
              <a:lnSpc>
                <a:spcPct val="107000"/>
              </a:lnSpc>
              <a:spcAft>
                <a:spcPts val="600"/>
              </a:spcAft>
            </a:pPr>
            <a:r>
              <a:rPr lang="es-EC" sz="2000" b="1" dirty="0" smtClean="0"/>
              <a:t>Dimensionamiento de tubería, análisis por caída de presión –Ejemplo de selección de diámetro</a:t>
            </a:r>
            <a:endParaRPr lang="es-EC" sz="2000" b="1" dirty="0"/>
          </a:p>
        </p:txBody>
      </p:sp>
      <p:sp>
        <p:nvSpPr>
          <p:cNvPr id="6" name="Rectangle 5"/>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graphicFrame>
        <p:nvGraphicFramePr>
          <p:cNvPr id="7" name="Table 6"/>
          <p:cNvGraphicFramePr>
            <a:graphicFrameLocks noGrp="1"/>
          </p:cNvGraphicFramePr>
          <p:nvPr>
            <p:extLst>
              <p:ext uri="{D42A27DB-BD31-4B8C-83A1-F6EECF244321}">
                <p14:modId xmlns:p14="http://schemas.microsoft.com/office/powerpoint/2010/main" val="3515733757"/>
              </p:ext>
            </p:extLst>
          </p:nvPr>
        </p:nvGraphicFramePr>
        <p:xfrm>
          <a:off x="611560" y="1397000"/>
          <a:ext cx="7008440" cy="45720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654739035"/>
                    </a:ext>
                  </a:extLst>
                </a:gridCol>
                <a:gridCol w="1343980">
                  <a:extLst>
                    <a:ext uri="{9D8B030D-6E8A-4147-A177-3AD203B41FA5}">
                      <a16:colId xmlns:a16="http://schemas.microsoft.com/office/drawing/2014/main" val="754557426"/>
                    </a:ext>
                  </a:extLst>
                </a:gridCol>
                <a:gridCol w="1752110">
                  <a:extLst>
                    <a:ext uri="{9D8B030D-6E8A-4147-A177-3AD203B41FA5}">
                      <a16:colId xmlns:a16="http://schemas.microsoft.com/office/drawing/2014/main" val="3525760628"/>
                    </a:ext>
                  </a:extLst>
                </a:gridCol>
                <a:gridCol w="1752110">
                  <a:extLst>
                    <a:ext uri="{9D8B030D-6E8A-4147-A177-3AD203B41FA5}">
                      <a16:colId xmlns:a16="http://schemas.microsoft.com/office/drawing/2014/main" val="3288531989"/>
                    </a:ext>
                  </a:extLst>
                </a:gridCol>
              </a:tblGrid>
              <a:tr h="370840">
                <a:tc>
                  <a:txBody>
                    <a:bodyPr/>
                    <a:lstStyle/>
                    <a:p>
                      <a:r>
                        <a:rPr lang="es-EC" dirty="0" smtClean="0"/>
                        <a:t>Nave de MCC</a:t>
                      </a:r>
                      <a:endParaRPr lang="es-EC" dirty="0"/>
                    </a:p>
                  </a:txBody>
                  <a:tcPr/>
                </a:tc>
                <a:tc>
                  <a:txBody>
                    <a:bodyPr/>
                    <a:lstStyle/>
                    <a:p>
                      <a:r>
                        <a:rPr lang="es-EC" dirty="0" smtClean="0"/>
                        <a:t>Diámetro</a:t>
                      </a:r>
                      <a:r>
                        <a:rPr lang="es-EC" baseline="0" dirty="0" smtClean="0"/>
                        <a:t> </a:t>
                      </a:r>
                      <a:r>
                        <a:rPr lang="es-EC" baseline="0" dirty="0" smtClean="0">
                          <a:latin typeface="Calibri" panose="020F0502020204030204" pitchFamily="34" charset="0"/>
                          <a:cs typeface="Calibri" panose="020F0502020204030204" pitchFamily="34" charset="0"/>
                        </a:rPr>
                        <a:t>Ø</a:t>
                      </a:r>
                    </a:p>
                    <a:p>
                      <a:pPr algn="ctr"/>
                      <a:r>
                        <a:rPr lang="es-EC" baseline="0" dirty="0" smtClean="0">
                          <a:latin typeface="Calibri" panose="020F0502020204030204" pitchFamily="34" charset="0"/>
                          <a:cs typeface="Calibri" panose="020F0502020204030204" pitchFamily="34" charset="0"/>
                        </a:rPr>
                        <a:t>(in)</a:t>
                      </a:r>
                      <a:endParaRPr lang="es-EC" dirty="0"/>
                    </a:p>
                  </a:txBody>
                  <a:tcPr/>
                </a:tc>
                <a:tc>
                  <a:txBody>
                    <a:bodyPr/>
                    <a:lstStyle/>
                    <a:p>
                      <a:pPr algn="ctr"/>
                      <a:r>
                        <a:rPr lang="es-EC" dirty="0" smtClean="0"/>
                        <a:t>A</a:t>
                      </a:r>
                    </a:p>
                    <a:p>
                      <a:pPr algn="ctr"/>
                      <a:r>
                        <a:rPr lang="es-EC" dirty="0" smtClean="0"/>
                        <a:t>Caída</a:t>
                      </a:r>
                      <a:r>
                        <a:rPr lang="es-EC" baseline="0" dirty="0" smtClean="0"/>
                        <a:t> de presión (bar)</a:t>
                      </a:r>
                      <a:endParaRPr lang="es-EC" dirty="0"/>
                    </a:p>
                  </a:txBody>
                  <a:tcPr/>
                </a:tc>
                <a:tc>
                  <a:txBody>
                    <a:bodyPr/>
                    <a:lstStyle/>
                    <a:p>
                      <a:pPr algn="ctr"/>
                      <a:r>
                        <a:rPr lang="es-EC" dirty="0" smtClean="0"/>
                        <a:t>B</a:t>
                      </a:r>
                    </a:p>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t>Caída</a:t>
                      </a:r>
                      <a:r>
                        <a:rPr lang="es-EC" baseline="0" dirty="0" smtClean="0"/>
                        <a:t> de presión (bar</a:t>
                      </a:r>
                      <a:r>
                        <a:rPr lang="en-US" baseline="0" dirty="0" smtClean="0"/>
                        <a:t>)</a:t>
                      </a:r>
                      <a:endParaRPr lang="es-EC" dirty="0" smtClean="0"/>
                    </a:p>
                  </a:txBody>
                  <a:tcPr/>
                </a:tc>
                <a:extLst>
                  <a:ext uri="{0D108BD9-81ED-4DB2-BD59-A6C34878D82A}">
                    <a16:rowId xmlns:a16="http://schemas.microsoft.com/office/drawing/2014/main" val="3192513233"/>
                  </a:ext>
                </a:extLst>
              </a:tr>
              <a:tr h="370840">
                <a:tc>
                  <a:txBody>
                    <a:bodyPr/>
                    <a:lstStyle/>
                    <a:p>
                      <a:pPr algn="ctr"/>
                      <a:r>
                        <a:rPr lang="es-EC" dirty="0" smtClean="0"/>
                        <a:t>ANILLO CERRADO</a:t>
                      </a:r>
                    </a:p>
                    <a:p>
                      <a:pPr algn="ctr"/>
                      <a:r>
                        <a:rPr lang="es-EC" dirty="0" smtClean="0"/>
                        <a:t>SIN FACTOE DE AMPLIACIÓN</a:t>
                      </a:r>
                      <a:endParaRPr lang="es-EC" dirty="0"/>
                    </a:p>
                  </a:txBody>
                  <a:tcPr anchor="ctr"/>
                </a:tc>
                <a:tc>
                  <a:txBody>
                    <a:bodyPr/>
                    <a:lstStyle/>
                    <a:p>
                      <a:pPr algn="ctr"/>
                      <a:r>
                        <a:rPr lang="es-EC" dirty="0" smtClean="0"/>
                        <a:t>4</a:t>
                      </a:r>
                      <a:endParaRPr lang="es-EC" dirty="0"/>
                    </a:p>
                  </a:txBody>
                  <a:tcPr anchor="ctr"/>
                </a:tc>
                <a:tc>
                  <a:txBody>
                    <a:bodyPr/>
                    <a:lstStyle/>
                    <a:p>
                      <a:pPr algn="ctr"/>
                      <a:r>
                        <a:rPr lang="en-US" dirty="0" smtClean="0"/>
                        <a:t>0,041</a:t>
                      </a:r>
                      <a:endParaRPr lang="es-EC" dirty="0"/>
                    </a:p>
                  </a:txBody>
                  <a:tcPr anchor="ctr"/>
                </a:tc>
                <a:tc>
                  <a:txBody>
                    <a:bodyPr/>
                    <a:lstStyle/>
                    <a:p>
                      <a:pPr algn="ctr"/>
                      <a:r>
                        <a:rPr lang="en-US" dirty="0" smtClean="0"/>
                        <a:t>0,045</a:t>
                      </a:r>
                      <a:endParaRPr lang="es-EC" dirty="0"/>
                    </a:p>
                  </a:txBody>
                  <a:tcPr anchor="ctr"/>
                </a:tc>
                <a:extLst>
                  <a:ext uri="{0D108BD9-81ED-4DB2-BD59-A6C34878D82A}">
                    <a16:rowId xmlns:a16="http://schemas.microsoft.com/office/drawing/2014/main" val="1263582794"/>
                  </a:ext>
                </a:extLst>
              </a:tr>
              <a:tr h="370840">
                <a:tc>
                  <a:txBody>
                    <a:bodyPr/>
                    <a:lstStyle/>
                    <a:p>
                      <a:pPr algn="ctr"/>
                      <a:r>
                        <a:rPr lang="es-EC" dirty="0" smtClean="0"/>
                        <a:t>ANILLO CERRADO</a:t>
                      </a:r>
                    </a:p>
                    <a:p>
                      <a:pPr algn="ctr"/>
                      <a:r>
                        <a:rPr lang="es-EC" dirty="0" smtClean="0"/>
                        <a:t>CON 10 % DE AMPLIACIÓN</a:t>
                      </a:r>
                    </a:p>
                  </a:txBody>
                  <a:tcPr anchor="ctr">
                    <a:solidFill>
                      <a:srgbClr val="FFFF00"/>
                    </a:solidFill>
                  </a:tcPr>
                </a:tc>
                <a:tc>
                  <a:txBody>
                    <a:bodyPr/>
                    <a:lstStyle/>
                    <a:p>
                      <a:pPr algn="ctr"/>
                      <a:r>
                        <a:rPr lang="en-US" dirty="0" smtClean="0"/>
                        <a:t>4</a:t>
                      </a:r>
                      <a:endParaRPr lang="es-EC" dirty="0"/>
                    </a:p>
                  </a:txBody>
                  <a:tcPr anchor="ctr">
                    <a:solidFill>
                      <a:srgbClr val="FFFF00"/>
                    </a:solidFill>
                  </a:tcPr>
                </a:tc>
                <a:tc>
                  <a:txBody>
                    <a:bodyPr/>
                    <a:lstStyle/>
                    <a:p>
                      <a:pPr algn="ctr"/>
                      <a:r>
                        <a:rPr lang="en-US" dirty="0" smtClean="0"/>
                        <a:t>0,048</a:t>
                      </a:r>
                      <a:endParaRPr lang="es-EC" dirty="0"/>
                    </a:p>
                  </a:txBody>
                  <a:tcPr anchor="ctr">
                    <a:solidFill>
                      <a:srgbClr val="FFFF00"/>
                    </a:solidFill>
                  </a:tcPr>
                </a:tc>
                <a:tc>
                  <a:txBody>
                    <a:bodyPr/>
                    <a:lstStyle/>
                    <a:p>
                      <a:pPr algn="ctr"/>
                      <a:r>
                        <a:rPr lang="en-US" dirty="0" smtClean="0"/>
                        <a:t>0,054</a:t>
                      </a:r>
                      <a:endParaRPr lang="es-EC" dirty="0"/>
                    </a:p>
                  </a:txBody>
                  <a:tcPr anchor="ctr">
                    <a:solidFill>
                      <a:srgbClr val="FFFF00"/>
                    </a:solidFill>
                  </a:tcPr>
                </a:tc>
                <a:extLst>
                  <a:ext uri="{0D108BD9-81ED-4DB2-BD59-A6C34878D82A}">
                    <a16:rowId xmlns:a16="http://schemas.microsoft.com/office/drawing/2014/main" val="4084470750"/>
                  </a:ext>
                </a:extLst>
              </a:tr>
              <a:tr h="370840">
                <a:tc>
                  <a:txBody>
                    <a:bodyPr/>
                    <a:lstStyle/>
                    <a:p>
                      <a:pPr algn="ctr"/>
                      <a:r>
                        <a:rPr lang="es-EC" dirty="0" smtClean="0"/>
                        <a:t>ANILLO ABIERTO SIN</a:t>
                      </a:r>
                      <a:r>
                        <a:rPr lang="es-EC" baseline="0" dirty="0" smtClean="0"/>
                        <a:t> FACTOR DE AMPLIACIÓN</a:t>
                      </a:r>
                      <a:endParaRPr lang="es-EC" dirty="0"/>
                    </a:p>
                  </a:txBody>
                  <a:tcPr anchor="ctr"/>
                </a:tc>
                <a:tc>
                  <a:txBody>
                    <a:bodyPr/>
                    <a:lstStyle/>
                    <a:p>
                      <a:pPr algn="ctr"/>
                      <a:r>
                        <a:rPr lang="en-US" dirty="0" smtClean="0"/>
                        <a:t>5</a:t>
                      </a:r>
                      <a:endParaRPr lang="es-EC" dirty="0"/>
                    </a:p>
                  </a:txBody>
                  <a:tcPr anchor="ctr"/>
                </a:tc>
                <a:tc>
                  <a:txBody>
                    <a:bodyPr/>
                    <a:lstStyle/>
                    <a:p>
                      <a:pPr algn="ctr"/>
                      <a:r>
                        <a:rPr lang="en-US" dirty="0" smtClean="0"/>
                        <a:t>0,040</a:t>
                      </a:r>
                      <a:endParaRPr lang="es-EC" dirty="0"/>
                    </a:p>
                  </a:txBody>
                  <a:tcPr anchor="ctr"/>
                </a:tc>
                <a:tc>
                  <a:txBody>
                    <a:bodyPr/>
                    <a:lstStyle/>
                    <a:p>
                      <a:pPr algn="ctr"/>
                      <a:r>
                        <a:rPr lang="en-US" dirty="0" smtClean="0"/>
                        <a:t>0,044</a:t>
                      </a:r>
                      <a:endParaRPr lang="es-EC" dirty="0"/>
                    </a:p>
                  </a:txBody>
                  <a:tcPr anchor="ctr"/>
                </a:tc>
                <a:extLst>
                  <a:ext uri="{0D108BD9-81ED-4DB2-BD59-A6C34878D82A}">
                    <a16:rowId xmlns:a16="http://schemas.microsoft.com/office/drawing/2014/main" val="395187008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t>ANILLO ABIERTO CON</a:t>
                      </a:r>
                      <a:r>
                        <a:rPr lang="es-EC" baseline="0" dirty="0" smtClean="0"/>
                        <a:t> 10% DE AMPLIACIÓN</a:t>
                      </a:r>
                      <a:endParaRPr lang="es-EC" dirty="0" smtClean="0"/>
                    </a:p>
                  </a:txBody>
                  <a:tcPr anchor="ctr"/>
                </a:tc>
                <a:tc>
                  <a:txBody>
                    <a:bodyPr/>
                    <a:lstStyle/>
                    <a:p>
                      <a:pPr algn="ctr"/>
                      <a:r>
                        <a:rPr lang="en-US" dirty="0" smtClean="0"/>
                        <a:t>5</a:t>
                      </a:r>
                      <a:endParaRPr lang="es-EC" dirty="0"/>
                    </a:p>
                  </a:txBody>
                  <a:tcPr anchor="ctr"/>
                </a:tc>
                <a:tc>
                  <a:txBody>
                    <a:bodyPr/>
                    <a:lstStyle/>
                    <a:p>
                      <a:pPr algn="ctr"/>
                      <a:r>
                        <a:rPr lang="en-US" dirty="0" smtClean="0"/>
                        <a:t>0,048</a:t>
                      </a:r>
                      <a:endParaRPr lang="es-EC" dirty="0"/>
                    </a:p>
                  </a:txBody>
                  <a:tcPr anchor="ctr"/>
                </a:tc>
                <a:tc>
                  <a:txBody>
                    <a:bodyPr/>
                    <a:lstStyle/>
                    <a:p>
                      <a:pPr algn="ctr"/>
                      <a:r>
                        <a:rPr lang="en-US" dirty="0" smtClean="0"/>
                        <a:t>0,052</a:t>
                      </a:r>
                      <a:endParaRPr lang="es-EC" dirty="0"/>
                    </a:p>
                  </a:txBody>
                  <a:tcPr anchor="ctr"/>
                </a:tc>
                <a:extLst>
                  <a:ext uri="{0D108BD9-81ED-4DB2-BD59-A6C34878D82A}">
                    <a16:rowId xmlns:a16="http://schemas.microsoft.com/office/drawing/2014/main" val="3077878397"/>
                  </a:ext>
                </a:extLst>
              </a:tr>
            </a:tbl>
          </a:graphicData>
        </a:graphic>
      </p:graphicFrame>
    </p:spTree>
    <p:extLst>
      <p:ext uri="{BB962C8B-B14F-4D97-AF65-F5344CB8AC3E}">
        <p14:creationId xmlns:p14="http://schemas.microsoft.com/office/powerpoint/2010/main" val="698475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022479-8637-4703-92AE-4497F143C31F}" type="datetime1">
              <a:rPr lang="es-EC" smtClean="0"/>
              <a:t>3/2/2019</a:t>
            </a:fld>
            <a:endParaRPr lang="es-EC" dirty="0"/>
          </a:p>
        </p:txBody>
      </p:sp>
      <p:sp>
        <p:nvSpPr>
          <p:cNvPr id="5" name="Footer Placeholder 4"/>
          <p:cNvSpPr>
            <a:spLocks noGrp="1"/>
          </p:cNvSpPr>
          <p:nvPr>
            <p:ph type="ftr" sz="quarter" idx="11"/>
          </p:nvPr>
        </p:nvSpPr>
        <p:spPr/>
        <p:txBody>
          <a:bodyPr/>
          <a:lstStyle/>
          <a:p>
            <a:r>
              <a:rPr lang="es-EC" dirty="0" smtClean="0"/>
              <a:t>Luis Miguel Vaca Sánchez</a:t>
            </a:r>
            <a:endParaRPr lang="es-EC" dirty="0"/>
          </a:p>
        </p:txBody>
      </p:sp>
      <p:sp>
        <p:nvSpPr>
          <p:cNvPr id="6" name="Slide Number Placeholder 5"/>
          <p:cNvSpPr>
            <a:spLocks noGrp="1"/>
          </p:cNvSpPr>
          <p:nvPr>
            <p:ph type="sldNum" sz="quarter" idx="12"/>
          </p:nvPr>
        </p:nvSpPr>
        <p:spPr/>
        <p:txBody>
          <a:bodyPr/>
          <a:lstStyle/>
          <a:p>
            <a:fld id="{005CADD3-4FEE-4ADF-BCB0-76A03E694CD8}" type="slidenum">
              <a:rPr lang="es-EC" smtClean="0"/>
              <a:t>3</a:t>
            </a:fld>
            <a:endParaRPr lang="es-EC" dirty="0"/>
          </a:p>
        </p:txBody>
      </p:sp>
      <p:pic>
        <p:nvPicPr>
          <p:cNvPr id="7" name="Picture 6"/>
          <p:cNvPicPr/>
          <p:nvPr/>
        </p:nvPicPr>
        <p:blipFill rotWithShape="1">
          <a:blip r:embed="rId3">
            <a:extLst>
              <a:ext uri="{28A0092B-C50C-407E-A947-70E740481C1C}">
                <a14:useLocalDpi xmlns:a14="http://schemas.microsoft.com/office/drawing/2010/main" val="0"/>
              </a:ext>
            </a:extLst>
          </a:blip>
          <a:srcRect r="1148"/>
          <a:stretch/>
        </p:blipFill>
        <p:spPr bwMode="auto">
          <a:xfrm>
            <a:off x="107504" y="764704"/>
            <a:ext cx="8928992" cy="50405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705319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30</a:t>
            </a:fld>
            <a:endParaRPr lang="es-EC" dirty="0"/>
          </a:p>
        </p:txBody>
      </p:sp>
      <p:sp>
        <p:nvSpPr>
          <p:cNvPr id="5" name="Rectangle 4"/>
          <p:cNvSpPr/>
          <p:nvPr/>
        </p:nvSpPr>
        <p:spPr>
          <a:xfrm>
            <a:off x="269595" y="745382"/>
            <a:ext cx="7830797" cy="750975"/>
          </a:xfrm>
          <a:prstGeom prst="rect">
            <a:avLst/>
          </a:prstGeom>
        </p:spPr>
        <p:txBody>
          <a:bodyPr wrap="square">
            <a:spAutoFit/>
          </a:bodyPr>
          <a:lstStyle/>
          <a:p>
            <a:pPr>
              <a:lnSpc>
                <a:spcPct val="107000"/>
              </a:lnSpc>
              <a:spcAft>
                <a:spcPts val="600"/>
              </a:spcAft>
            </a:pPr>
            <a:r>
              <a:rPr lang="es-EC" sz="2000" b="1" dirty="0" smtClean="0"/>
              <a:t>Dimensionamiento de tubería, análisis por velocidad  –Ejemplo de para MCC</a:t>
            </a:r>
            <a:endParaRPr lang="es-EC" sz="2000" b="1" dirty="0"/>
          </a:p>
        </p:txBody>
      </p:sp>
      <p:sp>
        <p:nvSpPr>
          <p:cNvPr id="6" name="Rectangle 5"/>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graphicFrame>
        <p:nvGraphicFramePr>
          <p:cNvPr id="8" name="Table 7"/>
          <p:cNvGraphicFramePr>
            <a:graphicFrameLocks noGrp="1"/>
          </p:cNvGraphicFramePr>
          <p:nvPr>
            <p:extLst>
              <p:ext uri="{D42A27DB-BD31-4B8C-83A1-F6EECF244321}">
                <p14:modId xmlns:p14="http://schemas.microsoft.com/office/powerpoint/2010/main" val="1969264216"/>
              </p:ext>
            </p:extLst>
          </p:nvPr>
        </p:nvGraphicFramePr>
        <p:xfrm>
          <a:off x="724284" y="2296664"/>
          <a:ext cx="3456386" cy="3703320"/>
        </p:xfrm>
        <a:graphic>
          <a:graphicData uri="http://schemas.openxmlformats.org/drawingml/2006/table">
            <a:tbl>
              <a:tblPr firstRow="1" firstCol="1" bandRow="1">
                <a:tableStyleId>{5C22544A-7EE6-4342-B048-85BDC9FD1C3A}</a:tableStyleId>
              </a:tblPr>
              <a:tblGrid>
                <a:gridCol w="1006487">
                  <a:extLst>
                    <a:ext uri="{9D8B030D-6E8A-4147-A177-3AD203B41FA5}">
                      <a16:colId xmlns:a16="http://schemas.microsoft.com/office/drawing/2014/main" val="1364309406"/>
                    </a:ext>
                  </a:extLst>
                </a:gridCol>
                <a:gridCol w="1384895">
                  <a:extLst>
                    <a:ext uri="{9D8B030D-6E8A-4147-A177-3AD203B41FA5}">
                      <a16:colId xmlns:a16="http://schemas.microsoft.com/office/drawing/2014/main" val="3182615426"/>
                    </a:ext>
                  </a:extLst>
                </a:gridCol>
                <a:gridCol w="1065004">
                  <a:extLst>
                    <a:ext uri="{9D8B030D-6E8A-4147-A177-3AD203B41FA5}">
                      <a16:colId xmlns:a16="http://schemas.microsoft.com/office/drawing/2014/main" val="2208188261"/>
                    </a:ext>
                  </a:extLst>
                </a:gridCol>
              </a:tblGrid>
              <a:tr h="182880">
                <a:tc>
                  <a:txBody>
                    <a:bodyPr/>
                    <a:lstStyle/>
                    <a:p>
                      <a:pPr>
                        <a:lnSpc>
                          <a:spcPct val="107000"/>
                        </a:lnSpc>
                      </a:pPr>
                      <a:endParaRPr lang="es-EC" sz="1800" dirty="0">
                        <a:effectLst/>
                        <a:latin typeface="Calibri" panose="020F0502020204030204" pitchFamily="34" charset="0"/>
                        <a:cs typeface="Arial" panose="020B0604020202020204" pitchFamily="34" charset="0"/>
                      </a:endParaRPr>
                    </a:p>
                  </a:txBody>
                  <a:tcPr marL="44450" marR="44450" marT="0" marB="0" anchor="b"/>
                </a:tc>
                <a:tc gridSpan="2">
                  <a:txBody>
                    <a:bodyPr/>
                    <a:lstStyle/>
                    <a:p>
                      <a:pPr algn="ctr">
                        <a:lnSpc>
                          <a:spcPct val="150000"/>
                        </a:lnSpc>
                        <a:spcAft>
                          <a:spcPts val="0"/>
                        </a:spcAft>
                      </a:pPr>
                      <a:r>
                        <a:rPr lang="es-EC" sz="1800" dirty="0">
                          <a:effectLst/>
                        </a:rPr>
                        <a:t>Velocidad (m/s)</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1662050060"/>
                  </a:ext>
                </a:extLst>
              </a:tr>
              <a:tr h="36576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Diámetro (IN)</a:t>
                      </a:r>
                    </a:p>
                  </a:txBody>
                  <a:tcPr marL="44450" marR="44450" marT="0" marB="0" anchor="ctr"/>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Anillo cerrado</a:t>
                      </a:r>
                    </a:p>
                  </a:txBody>
                  <a:tcPr marL="44450" marR="44450" marT="0" marB="0" anchor="ctr"/>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Anillo abierto</a:t>
                      </a:r>
                    </a:p>
                  </a:txBody>
                  <a:tcPr marL="44450" marR="44450" marT="0" marB="0" anchor="ctr"/>
                </a:tc>
                <a:extLst>
                  <a:ext uri="{0D108BD9-81ED-4DB2-BD59-A6C34878D82A}">
                    <a16:rowId xmlns:a16="http://schemas.microsoft.com/office/drawing/2014/main" val="217235455"/>
                  </a:ext>
                </a:extLst>
              </a:tr>
              <a:tr h="18288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9,54</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19,09</a:t>
                      </a:r>
                    </a:p>
                  </a:txBody>
                  <a:tcPr marL="44450" marR="44450" marT="0" marB="0" anchor="b"/>
                </a:tc>
                <a:extLst>
                  <a:ext uri="{0D108BD9-81ED-4DB2-BD59-A6C34878D82A}">
                    <a16:rowId xmlns:a16="http://schemas.microsoft.com/office/drawing/2014/main" val="3685855196"/>
                  </a:ext>
                </a:extLst>
              </a:tr>
              <a:tr h="18288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2,5</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6,11</a:t>
                      </a:r>
                    </a:p>
                  </a:txBody>
                  <a:tcPr marL="44450" marR="44450" marT="0" marB="0" anchor="b">
                    <a:solidFill>
                      <a:srgbClr val="FFFF00"/>
                    </a:solidFill>
                  </a:tcPr>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12,22</a:t>
                      </a:r>
                    </a:p>
                  </a:txBody>
                  <a:tcPr marL="44450" marR="44450" marT="0" marB="0" anchor="b"/>
                </a:tc>
                <a:extLst>
                  <a:ext uri="{0D108BD9-81ED-4DB2-BD59-A6C34878D82A}">
                    <a16:rowId xmlns:a16="http://schemas.microsoft.com/office/drawing/2014/main" val="1342145646"/>
                  </a:ext>
                </a:extLst>
              </a:tr>
              <a:tr h="18288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3</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4,24</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8,48</a:t>
                      </a:r>
                    </a:p>
                  </a:txBody>
                  <a:tcPr marL="44450" marR="44450" marT="0" marB="0" anchor="b"/>
                </a:tc>
                <a:extLst>
                  <a:ext uri="{0D108BD9-81ED-4DB2-BD59-A6C34878D82A}">
                    <a16:rowId xmlns:a16="http://schemas.microsoft.com/office/drawing/2014/main" val="958484133"/>
                  </a:ext>
                </a:extLst>
              </a:tr>
              <a:tr h="18288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4</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2,39</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4,77</a:t>
                      </a:r>
                    </a:p>
                  </a:txBody>
                  <a:tcPr marL="44450" marR="44450" marT="0" marB="0" anchor="b">
                    <a:solidFill>
                      <a:srgbClr val="FFFF00"/>
                    </a:solidFill>
                  </a:tcPr>
                </a:tc>
                <a:extLst>
                  <a:ext uri="{0D108BD9-81ED-4DB2-BD59-A6C34878D82A}">
                    <a16:rowId xmlns:a16="http://schemas.microsoft.com/office/drawing/2014/main" val="2217656523"/>
                  </a:ext>
                </a:extLst>
              </a:tr>
              <a:tr h="18288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5</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1,53</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3,05</a:t>
                      </a:r>
                    </a:p>
                  </a:txBody>
                  <a:tcPr marL="44450" marR="44450" marT="0" marB="0" anchor="b"/>
                </a:tc>
                <a:extLst>
                  <a:ext uri="{0D108BD9-81ED-4DB2-BD59-A6C34878D82A}">
                    <a16:rowId xmlns:a16="http://schemas.microsoft.com/office/drawing/2014/main" val="491738500"/>
                  </a:ext>
                </a:extLst>
              </a:tr>
              <a:tr h="18288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6</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1,06</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2,12</a:t>
                      </a:r>
                    </a:p>
                  </a:txBody>
                  <a:tcPr marL="44450" marR="44450" marT="0" marB="0" anchor="b"/>
                </a:tc>
                <a:extLst>
                  <a:ext uri="{0D108BD9-81ED-4DB2-BD59-A6C34878D82A}">
                    <a16:rowId xmlns:a16="http://schemas.microsoft.com/office/drawing/2014/main" val="2136657343"/>
                  </a:ext>
                </a:extLst>
              </a:tr>
            </a:tbl>
          </a:graphicData>
        </a:graphic>
      </p:graphicFrame>
      <p:sp>
        <p:nvSpPr>
          <p:cNvPr id="9" name="Rectangle 8"/>
          <p:cNvSpPr/>
          <p:nvPr/>
        </p:nvSpPr>
        <p:spPr>
          <a:xfrm>
            <a:off x="1034510" y="1840626"/>
            <a:ext cx="2483821" cy="375552"/>
          </a:xfrm>
          <a:prstGeom prst="rect">
            <a:avLst/>
          </a:prstGeom>
        </p:spPr>
        <p:txBody>
          <a:bodyPr wrap="none">
            <a:spAutoFit/>
          </a:bodyPr>
          <a:lstStyle/>
          <a:p>
            <a:pPr>
              <a:lnSpc>
                <a:spcPct val="107000"/>
              </a:lnSpc>
              <a:spcAft>
                <a:spcPts val="600"/>
              </a:spcAft>
            </a:pPr>
            <a:r>
              <a:rPr lang="es-EC" b="1" dirty="0" smtClean="0"/>
              <a:t>Sin factor de ampliación</a:t>
            </a:r>
            <a:endParaRPr lang="es-EC" b="1" dirty="0"/>
          </a:p>
        </p:txBody>
      </p:sp>
      <p:sp>
        <p:nvSpPr>
          <p:cNvPr id="10" name="Rectangle 9"/>
          <p:cNvSpPr/>
          <p:nvPr/>
        </p:nvSpPr>
        <p:spPr>
          <a:xfrm>
            <a:off x="5076056" y="1840626"/>
            <a:ext cx="2563972" cy="375552"/>
          </a:xfrm>
          <a:prstGeom prst="rect">
            <a:avLst/>
          </a:prstGeom>
        </p:spPr>
        <p:txBody>
          <a:bodyPr wrap="none">
            <a:spAutoFit/>
          </a:bodyPr>
          <a:lstStyle/>
          <a:p>
            <a:pPr>
              <a:lnSpc>
                <a:spcPct val="107000"/>
              </a:lnSpc>
              <a:spcAft>
                <a:spcPts val="600"/>
              </a:spcAft>
            </a:pPr>
            <a:r>
              <a:rPr lang="es-EC" b="1" dirty="0" smtClean="0"/>
              <a:t>Con factor de ampliación</a:t>
            </a:r>
            <a:endParaRPr lang="es-EC" b="1" dirty="0"/>
          </a:p>
        </p:txBody>
      </p:sp>
      <p:graphicFrame>
        <p:nvGraphicFramePr>
          <p:cNvPr id="11" name="Table 10"/>
          <p:cNvGraphicFramePr>
            <a:graphicFrameLocks noGrp="1"/>
          </p:cNvGraphicFramePr>
          <p:nvPr>
            <p:extLst>
              <p:ext uri="{D42A27DB-BD31-4B8C-83A1-F6EECF244321}">
                <p14:modId xmlns:p14="http://schemas.microsoft.com/office/powerpoint/2010/main" val="2621127183"/>
              </p:ext>
            </p:extLst>
          </p:nvPr>
        </p:nvGraphicFramePr>
        <p:xfrm>
          <a:off x="4788024" y="2278803"/>
          <a:ext cx="3312368" cy="3703320"/>
        </p:xfrm>
        <a:graphic>
          <a:graphicData uri="http://schemas.openxmlformats.org/drawingml/2006/table">
            <a:tbl>
              <a:tblPr firstRow="1" firstCol="1" bandRow="1">
                <a:tableStyleId>{5C22544A-7EE6-4342-B048-85BDC9FD1C3A}</a:tableStyleId>
              </a:tblPr>
              <a:tblGrid>
                <a:gridCol w="1049259">
                  <a:extLst>
                    <a:ext uri="{9D8B030D-6E8A-4147-A177-3AD203B41FA5}">
                      <a16:colId xmlns:a16="http://schemas.microsoft.com/office/drawing/2014/main" val="2057605997"/>
                    </a:ext>
                  </a:extLst>
                </a:gridCol>
                <a:gridCol w="1084187">
                  <a:extLst>
                    <a:ext uri="{9D8B030D-6E8A-4147-A177-3AD203B41FA5}">
                      <a16:colId xmlns:a16="http://schemas.microsoft.com/office/drawing/2014/main" val="1615590556"/>
                    </a:ext>
                  </a:extLst>
                </a:gridCol>
                <a:gridCol w="1178922">
                  <a:extLst>
                    <a:ext uri="{9D8B030D-6E8A-4147-A177-3AD203B41FA5}">
                      <a16:colId xmlns:a16="http://schemas.microsoft.com/office/drawing/2014/main" val="277779"/>
                    </a:ext>
                  </a:extLst>
                </a:gridCol>
              </a:tblGrid>
              <a:tr h="366230">
                <a:tc>
                  <a:txBody>
                    <a:bodyPr/>
                    <a:lstStyle/>
                    <a:p>
                      <a:pPr>
                        <a:lnSpc>
                          <a:spcPct val="107000"/>
                        </a:lnSpc>
                      </a:pPr>
                      <a:endParaRPr lang="es-EC" sz="1800" dirty="0">
                        <a:effectLst/>
                        <a:latin typeface="Calibri" panose="020F0502020204030204" pitchFamily="34" charset="0"/>
                        <a:cs typeface="Arial" panose="020B0604020202020204" pitchFamily="34" charset="0"/>
                      </a:endParaRPr>
                    </a:p>
                  </a:txBody>
                  <a:tcPr marL="44450" marR="44450" marT="0" marB="0" anchor="b"/>
                </a:tc>
                <a:tc gridSpan="2">
                  <a:txBody>
                    <a:bodyPr/>
                    <a:lstStyle/>
                    <a:p>
                      <a:pPr algn="ctr">
                        <a:lnSpc>
                          <a:spcPct val="150000"/>
                        </a:lnSpc>
                        <a:spcAft>
                          <a:spcPts val="0"/>
                        </a:spcAft>
                      </a:pPr>
                      <a:r>
                        <a:rPr lang="es-EC" sz="1800" dirty="0">
                          <a:effectLst/>
                        </a:rPr>
                        <a:t>Velocidad (m/s)</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397768985"/>
                  </a:ext>
                </a:extLst>
              </a:tr>
              <a:tr h="776257">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Diámetro (IN)</a:t>
                      </a:r>
                    </a:p>
                  </a:txBody>
                  <a:tcPr marL="44450" marR="44450" marT="0" marB="0" anchor="ctr"/>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Anillo cerrado</a:t>
                      </a:r>
                    </a:p>
                  </a:txBody>
                  <a:tcPr marL="44450" marR="44450" marT="0" marB="0" anchor="ctr"/>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Anillo abierto</a:t>
                      </a:r>
                    </a:p>
                  </a:txBody>
                  <a:tcPr marL="44450" marR="44450" marT="0" marB="0" anchor="ctr"/>
                </a:tc>
                <a:extLst>
                  <a:ext uri="{0D108BD9-81ED-4DB2-BD59-A6C34878D82A}">
                    <a16:rowId xmlns:a16="http://schemas.microsoft.com/office/drawing/2014/main" val="739962881"/>
                  </a:ext>
                </a:extLst>
              </a:tr>
              <a:tr h="36623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11,45</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21,00</a:t>
                      </a:r>
                    </a:p>
                  </a:txBody>
                  <a:tcPr marL="44450" marR="44450" marT="0" marB="0" anchor="b"/>
                </a:tc>
                <a:extLst>
                  <a:ext uri="{0D108BD9-81ED-4DB2-BD59-A6C34878D82A}">
                    <a16:rowId xmlns:a16="http://schemas.microsoft.com/office/drawing/2014/main" val="1240508660"/>
                  </a:ext>
                </a:extLst>
              </a:tr>
              <a:tr h="36623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2,5</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7,33</a:t>
                      </a:r>
                    </a:p>
                  </a:txBody>
                  <a:tcPr marL="44450" marR="44450" marT="0" marB="0" anchor="b">
                    <a:solidFill>
                      <a:srgbClr val="FFFF00"/>
                    </a:solidFill>
                  </a:tcPr>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13,44</a:t>
                      </a:r>
                    </a:p>
                  </a:txBody>
                  <a:tcPr marL="44450" marR="44450" marT="0" marB="0" anchor="b"/>
                </a:tc>
                <a:extLst>
                  <a:ext uri="{0D108BD9-81ED-4DB2-BD59-A6C34878D82A}">
                    <a16:rowId xmlns:a16="http://schemas.microsoft.com/office/drawing/2014/main" val="2529377735"/>
                  </a:ext>
                </a:extLst>
              </a:tr>
              <a:tr h="36623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3</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5,09</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9,33</a:t>
                      </a:r>
                    </a:p>
                  </a:txBody>
                  <a:tcPr marL="44450" marR="44450" marT="0" marB="0" anchor="b"/>
                </a:tc>
                <a:extLst>
                  <a:ext uri="{0D108BD9-81ED-4DB2-BD59-A6C34878D82A}">
                    <a16:rowId xmlns:a16="http://schemas.microsoft.com/office/drawing/2014/main" val="204312188"/>
                  </a:ext>
                </a:extLst>
              </a:tr>
              <a:tr h="36623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4</a:t>
                      </a:r>
                    </a:p>
                  </a:txBody>
                  <a:tcPr marL="44450" marR="44450" marT="0" marB="0" anchor="b">
                    <a:solidFill>
                      <a:srgbClr val="FFFF00"/>
                    </a:solidFill>
                  </a:tcPr>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2,86</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5,25</a:t>
                      </a:r>
                    </a:p>
                  </a:txBody>
                  <a:tcPr marL="44450" marR="44450" marT="0" marB="0" anchor="b">
                    <a:solidFill>
                      <a:srgbClr val="FFFF00"/>
                    </a:solidFill>
                  </a:tcPr>
                </a:tc>
                <a:extLst>
                  <a:ext uri="{0D108BD9-81ED-4DB2-BD59-A6C34878D82A}">
                    <a16:rowId xmlns:a16="http://schemas.microsoft.com/office/drawing/2014/main" val="1858346040"/>
                  </a:ext>
                </a:extLst>
              </a:tr>
              <a:tr h="36623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5</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1,83</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3,36</a:t>
                      </a:r>
                    </a:p>
                  </a:txBody>
                  <a:tcPr marL="44450" marR="44450" marT="0" marB="0" anchor="b"/>
                </a:tc>
                <a:extLst>
                  <a:ext uri="{0D108BD9-81ED-4DB2-BD59-A6C34878D82A}">
                    <a16:rowId xmlns:a16="http://schemas.microsoft.com/office/drawing/2014/main" val="647855737"/>
                  </a:ext>
                </a:extLst>
              </a:tr>
              <a:tr h="366230">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6</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1,27</a:t>
                      </a:r>
                    </a:p>
                  </a:txBody>
                  <a:tcPr marL="44450" marR="44450" marT="0" marB="0" anchor="b"/>
                </a:tc>
                <a:tc>
                  <a:txBody>
                    <a:bodyPr/>
                    <a:lstStyle/>
                    <a:p>
                      <a:pPr marL="0" algn="ctr" defTabSz="914400" rtl="0" eaLnBrk="1" latinLnBrk="0" hangingPunct="1">
                        <a:lnSpc>
                          <a:spcPct val="150000"/>
                        </a:lnSpc>
                        <a:spcAft>
                          <a:spcPts val="0"/>
                        </a:spcAft>
                      </a:pPr>
                      <a:r>
                        <a:rPr lang="es-EC" sz="1800" kern="1200" dirty="0">
                          <a:solidFill>
                            <a:schemeClr val="dk1"/>
                          </a:solidFill>
                          <a:effectLst/>
                          <a:latin typeface="+mn-lt"/>
                          <a:ea typeface="+mn-ea"/>
                          <a:cs typeface="+mn-cs"/>
                        </a:rPr>
                        <a:t>2,33</a:t>
                      </a:r>
                    </a:p>
                  </a:txBody>
                  <a:tcPr marL="44450" marR="44450" marT="0" marB="0" anchor="b"/>
                </a:tc>
                <a:extLst>
                  <a:ext uri="{0D108BD9-81ED-4DB2-BD59-A6C34878D82A}">
                    <a16:rowId xmlns:a16="http://schemas.microsoft.com/office/drawing/2014/main" val="69996151"/>
                  </a:ext>
                </a:extLst>
              </a:tr>
            </a:tbl>
          </a:graphicData>
        </a:graphic>
      </p:graphicFrame>
    </p:spTree>
    <p:extLst>
      <p:ext uri="{BB962C8B-B14F-4D97-AF65-F5344CB8AC3E}">
        <p14:creationId xmlns:p14="http://schemas.microsoft.com/office/powerpoint/2010/main" val="3656213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31</a:t>
            </a:fld>
            <a:endParaRPr lang="es-EC" dirty="0"/>
          </a:p>
        </p:txBody>
      </p:sp>
      <p:sp>
        <p:nvSpPr>
          <p:cNvPr id="5" name="Rectangle 4"/>
          <p:cNvSpPr/>
          <p:nvPr/>
        </p:nvSpPr>
        <p:spPr>
          <a:xfrm>
            <a:off x="269595" y="745382"/>
            <a:ext cx="7830797" cy="421654"/>
          </a:xfrm>
          <a:prstGeom prst="rect">
            <a:avLst/>
          </a:prstGeom>
        </p:spPr>
        <p:txBody>
          <a:bodyPr wrap="square">
            <a:spAutoFit/>
          </a:bodyPr>
          <a:lstStyle/>
          <a:p>
            <a:pPr>
              <a:lnSpc>
                <a:spcPct val="107000"/>
              </a:lnSpc>
              <a:spcAft>
                <a:spcPts val="600"/>
              </a:spcAft>
            </a:pPr>
            <a:r>
              <a:rPr lang="es-EC" sz="2000" b="1" dirty="0" smtClean="0"/>
              <a:t>Dimensionamiento de tubería, Resumen</a:t>
            </a:r>
            <a:endParaRPr lang="es-EC" sz="2000" b="1" dirty="0"/>
          </a:p>
        </p:txBody>
      </p:sp>
      <p:sp>
        <p:nvSpPr>
          <p:cNvPr id="6" name="Rectangle 5"/>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graphicFrame>
        <p:nvGraphicFramePr>
          <p:cNvPr id="7" name="Table 6"/>
          <p:cNvGraphicFramePr>
            <a:graphicFrameLocks noGrp="1"/>
          </p:cNvGraphicFramePr>
          <p:nvPr>
            <p:extLst>
              <p:ext uri="{D42A27DB-BD31-4B8C-83A1-F6EECF244321}">
                <p14:modId xmlns:p14="http://schemas.microsoft.com/office/powerpoint/2010/main" val="3713167837"/>
              </p:ext>
            </p:extLst>
          </p:nvPr>
        </p:nvGraphicFramePr>
        <p:xfrm>
          <a:off x="1581130" y="1880743"/>
          <a:ext cx="6153229" cy="1880950"/>
        </p:xfrm>
        <a:graphic>
          <a:graphicData uri="http://schemas.openxmlformats.org/drawingml/2006/table">
            <a:tbl>
              <a:tblPr firstRow="1" firstCol="1" bandRow="1">
                <a:tableStyleId>{5C22544A-7EE6-4342-B048-85BDC9FD1C3A}</a:tableStyleId>
              </a:tblPr>
              <a:tblGrid>
                <a:gridCol w="2050835">
                  <a:extLst>
                    <a:ext uri="{9D8B030D-6E8A-4147-A177-3AD203B41FA5}">
                      <a16:colId xmlns:a16="http://schemas.microsoft.com/office/drawing/2014/main" val="4005171900"/>
                    </a:ext>
                  </a:extLst>
                </a:gridCol>
                <a:gridCol w="2050835">
                  <a:extLst>
                    <a:ext uri="{9D8B030D-6E8A-4147-A177-3AD203B41FA5}">
                      <a16:colId xmlns:a16="http://schemas.microsoft.com/office/drawing/2014/main" val="207029492"/>
                    </a:ext>
                  </a:extLst>
                </a:gridCol>
                <a:gridCol w="2051559">
                  <a:extLst>
                    <a:ext uri="{9D8B030D-6E8A-4147-A177-3AD203B41FA5}">
                      <a16:colId xmlns:a16="http://schemas.microsoft.com/office/drawing/2014/main" val="1997066708"/>
                    </a:ext>
                  </a:extLst>
                </a:gridCol>
              </a:tblGrid>
              <a:tr h="367412">
                <a:tc>
                  <a:txBody>
                    <a:bodyPr/>
                    <a:lstStyle/>
                    <a:p>
                      <a:pPr algn="ctr">
                        <a:lnSpc>
                          <a:spcPct val="150000"/>
                        </a:lnSpc>
                        <a:spcAft>
                          <a:spcPts val="0"/>
                        </a:spcAft>
                      </a:pPr>
                      <a:r>
                        <a:rPr lang="es-MX" sz="1200" dirty="0">
                          <a:effectLst/>
                        </a:rPr>
                        <a:t>Lugar</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200" dirty="0">
                          <a:effectLst/>
                        </a:rPr>
                        <a:t>Elemento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Descripción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71250"/>
                  </a:ext>
                </a:extLst>
              </a:tr>
              <a:tr h="778714">
                <a:tc>
                  <a:txBody>
                    <a:bodyPr/>
                    <a:lstStyle/>
                    <a:p>
                      <a:pPr algn="ctr">
                        <a:lnSpc>
                          <a:spcPct val="150000"/>
                        </a:lnSpc>
                        <a:spcAft>
                          <a:spcPts val="0"/>
                        </a:spcAft>
                      </a:pPr>
                      <a:r>
                        <a:rPr lang="es-MX" sz="1200" dirty="0">
                          <a:effectLst/>
                        </a:rPr>
                        <a:t>Nave de Horno Eléctrico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s-MX" sz="1200" dirty="0">
                          <a:effectLst/>
                        </a:rPr>
                        <a:t>Anillo de Nave de Horno Eléctrico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200" dirty="0">
                          <a:effectLst/>
                        </a:rPr>
                        <a:t>Tubería de ⍉</a:t>
                      </a:r>
                      <a:r>
                        <a:rPr lang="es-MX" sz="1200" dirty="0" smtClean="0">
                          <a:effectLst/>
                        </a:rPr>
                        <a:t>3 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5691892"/>
                  </a:ext>
                </a:extLst>
              </a:tr>
              <a:tr h="367412">
                <a:tc>
                  <a:txBody>
                    <a:bodyPr/>
                    <a:lstStyle/>
                    <a:p>
                      <a:pPr algn="ctr">
                        <a:lnSpc>
                          <a:spcPct val="150000"/>
                        </a:lnSpc>
                        <a:spcAft>
                          <a:spcPts val="0"/>
                        </a:spcAft>
                      </a:pPr>
                      <a:r>
                        <a:rPr lang="es-MX" sz="1200" dirty="0">
                          <a:effectLst/>
                        </a:rPr>
                        <a:t>Nave MCC</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s-MX" sz="1200" dirty="0">
                          <a:effectLst/>
                        </a:rPr>
                        <a:t>Anillo de Nave de MCC</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200" dirty="0">
                          <a:effectLst/>
                        </a:rPr>
                        <a:t>Tubería de ⍉4 </a:t>
                      </a:r>
                      <a:r>
                        <a:rPr lang="es-MX" sz="1200" dirty="0" smtClean="0">
                          <a:effectLst/>
                        </a:rPr>
                        <a:t>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6432045"/>
                  </a:ext>
                </a:extLst>
              </a:tr>
              <a:tr h="367412">
                <a:tc>
                  <a:txBody>
                    <a:bodyPr/>
                    <a:lstStyle/>
                    <a:p>
                      <a:pPr algn="ctr">
                        <a:lnSpc>
                          <a:spcPct val="150000"/>
                        </a:lnSpc>
                        <a:spcAft>
                          <a:spcPts val="0"/>
                        </a:spcAft>
                      </a:pPr>
                      <a:r>
                        <a:rPr lang="es-MX" sz="1200" dirty="0">
                          <a:effectLst/>
                        </a:rPr>
                        <a:t>Planta de Humos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s-MX" sz="1200" dirty="0">
                          <a:effectLst/>
                        </a:rPr>
                        <a:t>Red de tubería</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200" dirty="0">
                          <a:effectLst/>
                        </a:rPr>
                        <a:t>Tubería de ⍉</a:t>
                      </a:r>
                      <a:r>
                        <a:rPr lang="es-MX" sz="1200" dirty="0" smtClean="0">
                          <a:effectLst/>
                        </a:rPr>
                        <a:t>4 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67459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52105271"/>
              </p:ext>
            </p:extLst>
          </p:nvPr>
        </p:nvGraphicFramePr>
        <p:xfrm>
          <a:off x="1581130" y="4077072"/>
          <a:ext cx="6153229" cy="1097280"/>
        </p:xfrm>
        <a:graphic>
          <a:graphicData uri="http://schemas.openxmlformats.org/drawingml/2006/table">
            <a:tbl>
              <a:tblPr firstRow="1" firstCol="1" bandRow="1">
                <a:tableStyleId>{5C22544A-7EE6-4342-B048-85BDC9FD1C3A}</a:tableStyleId>
              </a:tblPr>
              <a:tblGrid>
                <a:gridCol w="2050593">
                  <a:extLst>
                    <a:ext uri="{9D8B030D-6E8A-4147-A177-3AD203B41FA5}">
                      <a16:colId xmlns:a16="http://schemas.microsoft.com/office/drawing/2014/main" val="2335241913"/>
                    </a:ext>
                  </a:extLst>
                </a:gridCol>
                <a:gridCol w="2051318">
                  <a:extLst>
                    <a:ext uri="{9D8B030D-6E8A-4147-A177-3AD203B41FA5}">
                      <a16:colId xmlns:a16="http://schemas.microsoft.com/office/drawing/2014/main" val="3848888266"/>
                    </a:ext>
                  </a:extLst>
                </a:gridCol>
                <a:gridCol w="2051318">
                  <a:extLst>
                    <a:ext uri="{9D8B030D-6E8A-4147-A177-3AD203B41FA5}">
                      <a16:colId xmlns:a16="http://schemas.microsoft.com/office/drawing/2014/main" val="2193548214"/>
                    </a:ext>
                  </a:extLst>
                </a:gridCol>
              </a:tblGrid>
              <a:tr h="0">
                <a:tc rowSpan="2">
                  <a:txBody>
                    <a:bodyPr/>
                    <a:lstStyle/>
                    <a:p>
                      <a:pPr algn="ctr">
                        <a:lnSpc>
                          <a:spcPct val="150000"/>
                        </a:lnSpc>
                        <a:spcAft>
                          <a:spcPts val="0"/>
                        </a:spcAft>
                      </a:pPr>
                      <a:r>
                        <a:rPr lang="es-MX" sz="1200" dirty="0">
                          <a:effectLst/>
                        </a:rPr>
                        <a:t>Cuarto de compresores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es-MX" sz="1200" b="0" dirty="0">
                          <a:solidFill>
                            <a:schemeClr val="tx1"/>
                          </a:solidFill>
                          <a:effectLst/>
                        </a:rPr>
                        <a:t>Colector de aire comprimido de Grupo 1 de compresores</a:t>
                      </a:r>
                      <a:endParaRPr lang="es-EC" sz="120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200" b="0" dirty="0">
                          <a:solidFill>
                            <a:schemeClr val="tx1"/>
                          </a:solidFill>
                          <a:effectLst/>
                        </a:rPr>
                        <a:t>Tubería de ⍉6 in </a:t>
                      </a:r>
                      <a:endParaRPr lang="es-EC" sz="120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578932"/>
                  </a:ext>
                </a:extLst>
              </a:tr>
              <a:tr h="0">
                <a:tc vMerge="1">
                  <a:txBody>
                    <a:bodyPr/>
                    <a:lstStyle/>
                    <a:p>
                      <a:endParaRPr lang="es-EC"/>
                    </a:p>
                  </a:txBody>
                  <a:tcPr/>
                </a:tc>
                <a:tc>
                  <a:txBody>
                    <a:bodyPr/>
                    <a:lstStyle/>
                    <a:p>
                      <a:pPr algn="ctr">
                        <a:lnSpc>
                          <a:spcPct val="150000"/>
                        </a:lnSpc>
                        <a:spcAft>
                          <a:spcPts val="0"/>
                        </a:spcAft>
                      </a:pPr>
                      <a:r>
                        <a:rPr lang="es-MX" sz="1200" b="0" dirty="0">
                          <a:solidFill>
                            <a:schemeClr val="tx1"/>
                          </a:solidFill>
                          <a:effectLst/>
                        </a:rPr>
                        <a:t>Colector de aire comprimido de Grupo 2 de compresores</a:t>
                      </a:r>
                      <a:endParaRPr lang="es-EC" sz="120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200" b="0" dirty="0">
                          <a:solidFill>
                            <a:schemeClr val="tx1"/>
                          </a:solidFill>
                          <a:effectLst/>
                        </a:rPr>
                        <a:t>Tubería de ⍉5 in </a:t>
                      </a:r>
                      <a:endParaRPr lang="es-EC" sz="120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510203"/>
                  </a:ext>
                </a:extLst>
              </a:tr>
            </a:tbl>
          </a:graphicData>
        </a:graphic>
      </p:graphicFrame>
    </p:spTree>
    <p:extLst>
      <p:ext uri="{BB962C8B-B14F-4D97-AF65-F5344CB8AC3E}">
        <p14:creationId xmlns:p14="http://schemas.microsoft.com/office/powerpoint/2010/main" val="2679669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32</a:t>
            </a:fld>
            <a:endParaRPr lang="es-EC" dirty="0"/>
          </a:p>
        </p:txBody>
      </p:sp>
      <p:sp>
        <p:nvSpPr>
          <p:cNvPr id="5" name="Rectangle 4"/>
          <p:cNvSpPr/>
          <p:nvPr/>
        </p:nvSpPr>
        <p:spPr>
          <a:xfrm>
            <a:off x="269595" y="745382"/>
            <a:ext cx="7830797" cy="421654"/>
          </a:xfrm>
          <a:prstGeom prst="rect">
            <a:avLst/>
          </a:prstGeom>
        </p:spPr>
        <p:txBody>
          <a:bodyPr wrap="square">
            <a:spAutoFit/>
          </a:bodyPr>
          <a:lstStyle/>
          <a:p>
            <a:pPr>
              <a:lnSpc>
                <a:spcPct val="107000"/>
              </a:lnSpc>
              <a:spcAft>
                <a:spcPts val="600"/>
              </a:spcAft>
            </a:pPr>
            <a:r>
              <a:rPr lang="es-EC" sz="2000" b="1" dirty="0" smtClean="0"/>
              <a:t>Espesor de tubería, Resumen</a:t>
            </a:r>
            <a:endParaRPr lang="es-EC" sz="2000" b="1" dirty="0"/>
          </a:p>
        </p:txBody>
      </p:sp>
      <p:sp>
        <p:nvSpPr>
          <p:cNvPr id="6" name="Rectangle 5"/>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2" name="Rectangle 1"/>
          <p:cNvSpPr/>
          <p:nvPr/>
        </p:nvSpPr>
        <p:spPr>
          <a:xfrm>
            <a:off x="251520" y="1281113"/>
            <a:ext cx="3435556" cy="369332"/>
          </a:xfrm>
          <a:prstGeom prst="rect">
            <a:avLst/>
          </a:prstGeom>
        </p:spPr>
        <p:txBody>
          <a:bodyPr wrap="none">
            <a:spAutoFit/>
          </a:bodyPr>
          <a:lstStyle/>
          <a:p>
            <a:r>
              <a:rPr lang="es-EC" dirty="0" smtClean="0">
                <a:latin typeface="Times New Roman" panose="02020603050405020304" pitchFamily="18" charset="0"/>
                <a:ea typeface="Calibri" panose="020F0502020204030204" pitchFamily="34" charset="0"/>
                <a:cs typeface="Arial" panose="020B0604020202020204" pitchFamily="34" charset="0"/>
              </a:rPr>
              <a:t>Calculado a partir de norma B31.3 </a:t>
            </a:r>
            <a:endParaRPr lang="es-EC" dirty="0"/>
          </a:p>
        </p:txBody>
      </p:sp>
      <p:graphicFrame>
        <p:nvGraphicFramePr>
          <p:cNvPr id="3" name="Table 2"/>
          <p:cNvGraphicFramePr>
            <a:graphicFrameLocks noGrp="1"/>
          </p:cNvGraphicFramePr>
          <p:nvPr>
            <p:extLst>
              <p:ext uri="{D42A27DB-BD31-4B8C-83A1-F6EECF244321}">
                <p14:modId xmlns:p14="http://schemas.microsoft.com/office/powerpoint/2010/main" val="2691535547"/>
              </p:ext>
            </p:extLst>
          </p:nvPr>
        </p:nvGraphicFramePr>
        <p:xfrm>
          <a:off x="1836130" y="1681323"/>
          <a:ext cx="4047490" cy="2468880"/>
        </p:xfrm>
        <a:graphic>
          <a:graphicData uri="http://schemas.openxmlformats.org/drawingml/2006/table">
            <a:tbl>
              <a:tblPr firstRow="1" firstCol="1" bandRow="1">
                <a:tableStyleId>{5C22544A-7EE6-4342-B048-85BDC9FD1C3A}</a:tableStyleId>
              </a:tblPr>
              <a:tblGrid>
                <a:gridCol w="897255">
                  <a:extLst>
                    <a:ext uri="{9D8B030D-6E8A-4147-A177-3AD203B41FA5}">
                      <a16:colId xmlns:a16="http://schemas.microsoft.com/office/drawing/2014/main" val="2875283465"/>
                    </a:ext>
                  </a:extLst>
                </a:gridCol>
                <a:gridCol w="1710055">
                  <a:extLst>
                    <a:ext uri="{9D8B030D-6E8A-4147-A177-3AD203B41FA5}">
                      <a16:colId xmlns:a16="http://schemas.microsoft.com/office/drawing/2014/main" val="3139605216"/>
                    </a:ext>
                  </a:extLst>
                </a:gridCol>
                <a:gridCol w="1440180">
                  <a:extLst>
                    <a:ext uri="{9D8B030D-6E8A-4147-A177-3AD203B41FA5}">
                      <a16:colId xmlns:a16="http://schemas.microsoft.com/office/drawing/2014/main" val="2436718187"/>
                    </a:ext>
                  </a:extLst>
                </a:gridCol>
              </a:tblGrid>
              <a:tr h="0">
                <a:tc>
                  <a:txBody>
                    <a:bodyPr/>
                    <a:lstStyle/>
                    <a:p>
                      <a:pPr algn="ctr">
                        <a:lnSpc>
                          <a:spcPct val="150000"/>
                        </a:lnSpc>
                        <a:spcAft>
                          <a:spcPts val="0"/>
                        </a:spcAft>
                      </a:pPr>
                      <a:r>
                        <a:rPr lang="es-EC" sz="1200" dirty="0" smtClean="0">
                          <a:effectLst/>
                        </a:rPr>
                        <a:t>Diámetro</a:t>
                      </a:r>
                      <a:endParaRPr lang="es-EC" sz="1200" dirty="0">
                        <a:effectLst/>
                      </a:endParaRPr>
                    </a:p>
                    <a:p>
                      <a:pPr algn="ctr">
                        <a:lnSpc>
                          <a:spcPct val="150000"/>
                        </a:lnSpc>
                        <a:spcAft>
                          <a:spcPts val="0"/>
                        </a:spcAft>
                      </a:pPr>
                      <a:r>
                        <a:rPr lang="es-EC" sz="1200" dirty="0">
                          <a:effectLst/>
                        </a:rPr>
                        <a:t>(in)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rPr>
                        <a:t>Espesor calculado para presión y temperatura de servicio</a:t>
                      </a:r>
                    </a:p>
                    <a:p>
                      <a:pPr algn="ctr">
                        <a:lnSpc>
                          <a:spcPct val="150000"/>
                        </a:lnSpc>
                        <a:spcAft>
                          <a:spcPts val="0"/>
                        </a:spcAft>
                      </a:pPr>
                      <a:r>
                        <a:rPr lang="en-US" sz="1200" dirty="0">
                          <a:effectLst/>
                        </a:rPr>
                        <a:t>(in)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rPr>
                        <a:t>Espesor cédula 40 según ASME </a:t>
                      </a:r>
                      <a:r>
                        <a:rPr lang="es-EC" sz="1200" dirty="0" smtClean="0">
                          <a:effectLst/>
                        </a:rPr>
                        <a:t>B31.3</a:t>
                      </a:r>
                      <a:endParaRPr lang="es-EC" sz="1200" dirty="0">
                        <a:effectLst/>
                      </a:endParaRPr>
                    </a:p>
                    <a:p>
                      <a:pPr algn="ctr">
                        <a:lnSpc>
                          <a:spcPct val="150000"/>
                        </a:lnSpc>
                        <a:spcAft>
                          <a:spcPts val="0"/>
                        </a:spcAft>
                      </a:pPr>
                      <a:r>
                        <a:rPr lang="es-EC" sz="1200" dirty="0">
                          <a:effectLst/>
                        </a:rPr>
                        <a:t>(in)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138906"/>
                  </a:ext>
                </a:extLst>
              </a:tr>
              <a:tr h="0">
                <a:tc>
                  <a:txBody>
                    <a:bodyPr/>
                    <a:lstStyle/>
                    <a:p>
                      <a:pPr algn="ctr">
                        <a:lnSpc>
                          <a:spcPct val="150000"/>
                        </a:lnSpc>
                        <a:spcAft>
                          <a:spcPts val="0"/>
                        </a:spcAft>
                      </a:pPr>
                      <a:r>
                        <a:rPr lang="en-US" sz="1200" dirty="0">
                          <a:effectLst/>
                        </a:rPr>
                        <a:t>⍉2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dirty="0">
                          <a:effectLst/>
                        </a:rPr>
                        <a:t>0,023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0,154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378095"/>
                  </a:ext>
                </a:extLst>
              </a:tr>
              <a:tr h="0">
                <a:tc>
                  <a:txBody>
                    <a:bodyPr/>
                    <a:lstStyle/>
                    <a:p>
                      <a:pPr algn="ctr">
                        <a:lnSpc>
                          <a:spcPct val="150000"/>
                        </a:lnSpc>
                        <a:spcAft>
                          <a:spcPts val="0"/>
                        </a:spcAft>
                      </a:pPr>
                      <a:r>
                        <a:rPr lang="en-US" sz="1200" dirty="0">
                          <a:effectLst/>
                        </a:rPr>
                        <a:t>⍉3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0,035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0,216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8594285"/>
                  </a:ext>
                </a:extLst>
              </a:tr>
              <a:tr h="0">
                <a:tc>
                  <a:txBody>
                    <a:bodyPr/>
                    <a:lstStyle/>
                    <a:p>
                      <a:pPr algn="ctr">
                        <a:lnSpc>
                          <a:spcPct val="150000"/>
                        </a:lnSpc>
                        <a:spcAft>
                          <a:spcPts val="0"/>
                        </a:spcAft>
                      </a:pPr>
                      <a:r>
                        <a:rPr lang="en-US" sz="1200" dirty="0">
                          <a:effectLst/>
                        </a:rPr>
                        <a:t>⍉4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0,046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0,237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23774012"/>
                  </a:ext>
                </a:extLst>
              </a:tr>
              <a:tr h="0">
                <a:tc>
                  <a:txBody>
                    <a:bodyPr/>
                    <a:lstStyle/>
                    <a:p>
                      <a:pPr algn="ctr">
                        <a:lnSpc>
                          <a:spcPct val="150000"/>
                        </a:lnSpc>
                        <a:spcAft>
                          <a:spcPts val="0"/>
                        </a:spcAft>
                      </a:pPr>
                      <a:r>
                        <a:rPr lang="en-US" sz="1200" dirty="0">
                          <a:effectLst/>
                        </a:rPr>
                        <a:t>⍉5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0,057</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0,258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31081954"/>
                  </a:ext>
                </a:extLst>
              </a:tr>
              <a:tr h="0">
                <a:tc>
                  <a:txBody>
                    <a:bodyPr/>
                    <a:lstStyle/>
                    <a:p>
                      <a:pPr algn="ctr">
                        <a:lnSpc>
                          <a:spcPct val="150000"/>
                        </a:lnSpc>
                        <a:spcAft>
                          <a:spcPts val="0"/>
                        </a:spcAft>
                      </a:pPr>
                      <a:r>
                        <a:rPr lang="en-US" sz="1200" dirty="0">
                          <a:effectLst/>
                        </a:rPr>
                        <a:t>⍉6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0,068</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0,280</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08037932"/>
                  </a:ext>
                </a:extLst>
              </a:tr>
            </a:tbl>
          </a:graphicData>
        </a:graphic>
      </p:graphicFrame>
      <p:sp>
        <p:nvSpPr>
          <p:cNvPr id="8" name="Rectangle 7"/>
          <p:cNvSpPr/>
          <p:nvPr/>
        </p:nvSpPr>
        <p:spPr>
          <a:xfrm>
            <a:off x="539552" y="4486647"/>
            <a:ext cx="6147320" cy="923330"/>
          </a:xfrm>
          <a:prstGeom prst="rect">
            <a:avLst/>
          </a:prstGeom>
        </p:spPr>
        <p:txBody>
          <a:bodyPr wrap="square">
            <a:spAutoFit/>
          </a:bodyPr>
          <a:lstStyle/>
          <a:p>
            <a:pPr algn="just">
              <a:lnSpc>
                <a:spcPct val="150000"/>
              </a:lnSpc>
              <a:spcAft>
                <a:spcPts val="800"/>
              </a:spcAft>
            </a:pPr>
            <a:r>
              <a:rPr lang="es-EC" dirty="0">
                <a:latin typeface="Cambria Math" panose="02040503050406030204" pitchFamily="18" charset="0"/>
                <a:ea typeface="Times New Roman" panose="02020603050405020304" pitchFamily="18" charset="0"/>
                <a:cs typeface="Cambria Math" panose="02040503050406030204" pitchFamily="18" charset="0"/>
              </a:rPr>
              <a:t>El material seleccionado es el A53 Gr B que se usa en la industria para el transporte de fluidos.</a:t>
            </a:r>
            <a:endParaRPr lang="es-EC"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3729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33</a:t>
            </a:fld>
            <a:endParaRPr lang="es-EC" dirty="0"/>
          </a:p>
        </p:txBody>
      </p:sp>
      <p:sp>
        <p:nvSpPr>
          <p:cNvPr id="5" name="Rectangle 4"/>
          <p:cNvSpPr/>
          <p:nvPr/>
        </p:nvSpPr>
        <p:spPr>
          <a:xfrm>
            <a:off x="269595" y="745382"/>
            <a:ext cx="7830797" cy="421654"/>
          </a:xfrm>
          <a:prstGeom prst="rect">
            <a:avLst/>
          </a:prstGeom>
        </p:spPr>
        <p:txBody>
          <a:bodyPr wrap="square">
            <a:spAutoFit/>
          </a:bodyPr>
          <a:lstStyle/>
          <a:p>
            <a:pPr>
              <a:lnSpc>
                <a:spcPct val="107000"/>
              </a:lnSpc>
              <a:spcAft>
                <a:spcPts val="600"/>
              </a:spcAft>
            </a:pPr>
            <a:r>
              <a:rPr lang="es-EC" sz="2000" b="1" dirty="0" smtClean="0"/>
              <a:t>Dimensionamiento de Bridas para conexión a Válvulas </a:t>
            </a:r>
            <a:endParaRPr lang="es-EC" sz="2000" b="1" dirty="0"/>
          </a:p>
        </p:txBody>
      </p:sp>
      <p:sp>
        <p:nvSpPr>
          <p:cNvPr id="6" name="Rectangle 5"/>
          <p:cNvSpPr/>
          <p:nvPr/>
        </p:nvSpPr>
        <p:spPr>
          <a:xfrm>
            <a:off x="539552" y="1556792"/>
            <a:ext cx="7416824" cy="646331"/>
          </a:xfrm>
          <a:prstGeom prst="rect">
            <a:avLst/>
          </a:prstGeom>
        </p:spPr>
        <p:txBody>
          <a:bodyPr wrap="square">
            <a:spAutoFit/>
          </a:bodyPr>
          <a:lstStyle/>
          <a:p>
            <a:r>
              <a:rPr lang="es-EC" dirty="0" smtClean="0">
                <a:latin typeface="Times New Roman" panose="02020603050405020304" pitchFamily="18" charset="0"/>
                <a:ea typeface="Calibri" panose="020F0502020204030204" pitchFamily="34" charset="0"/>
                <a:cs typeface="Arial" panose="020B0604020202020204" pitchFamily="34" charset="0"/>
              </a:rPr>
              <a:t>Para la presión y temperatura de servicio de acuerdo a la </a:t>
            </a:r>
            <a:r>
              <a:rPr lang="es-EC" dirty="0">
                <a:latin typeface="Times New Roman" panose="02020603050405020304" pitchFamily="18" charset="0"/>
                <a:ea typeface="Calibri" panose="020F0502020204030204" pitchFamily="34" charset="0"/>
                <a:cs typeface="Arial" panose="020B0604020202020204" pitchFamily="34" charset="0"/>
              </a:rPr>
              <a:t>norma B16.5 en materiales del Grupo 1.1 se necesitan Bridas de Clase 150</a:t>
            </a:r>
            <a:endParaRPr lang="es-EC" dirty="0"/>
          </a:p>
        </p:txBody>
      </p:sp>
      <p:sp>
        <p:nvSpPr>
          <p:cNvPr id="7" name="Rectangle 6"/>
          <p:cNvSpPr/>
          <p:nvPr/>
        </p:nvSpPr>
        <p:spPr>
          <a:xfrm>
            <a:off x="269594" y="2634600"/>
            <a:ext cx="7830797" cy="421654"/>
          </a:xfrm>
          <a:prstGeom prst="rect">
            <a:avLst/>
          </a:prstGeom>
        </p:spPr>
        <p:txBody>
          <a:bodyPr wrap="square">
            <a:spAutoFit/>
          </a:bodyPr>
          <a:lstStyle/>
          <a:p>
            <a:pPr>
              <a:lnSpc>
                <a:spcPct val="107000"/>
              </a:lnSpc>
              <a:spcAft>
                <a:spcPts val="600"/>
              </a:spcAft>
            </a:pPr>
            <a:r>
              <a:rPr lang="es-EC" sz="2000" b="1" dirty="0" smtClean="0"/>
              <a:t>Dimensionamiento de </a:t>
            </a:r>
            <a:r>
              <a:rPr lang="es-EC" sz="2000" b="1" dirty="0" smtClean="0"/>
              <a:t>Válvulas </a:t>
            </a:r>
            <a:endParaRPr lang="es-EC" sz="2000" b="1" dirty="0"/>
          </a:p>
        </p:txBody>
      </p:sp>
      <mc:AlternateContent xmlns:mc="http://schemas.openxmlformats.org/markup-compatibility/2006" xmlns:a14="http://schemas.microsoft.com/office/drawing/2010/main">
        <mc:Choice Requires="a14">
          <p:sp>
            <p:nvSpPr>
              <p:cNvPr id="8" name="Rectangle 7"/>
              <p:cNvSpPr/>
              <p:nvPr/>
            </p:nvSpPr>
            <p:spPr>
              <a:xfrm>
                <a:off x="179512" y="3455937"/>
                <a:ext cx="4320480" cy="2486386"/>
              </a:xfrm>
              <a:prstGeom prst="rect">
                <a:avLst/>
              </a:prstGeom>
            </p:spPr>
            <p:txBody>
              <a:bodyPr wrap="square">
                <a:spAutoFit/>
              </a:bodyPr>
              <a:lstStyle/>
              <a:p>
                <a:pPr algn="just">
                  <a:lnSpc>
                    <a:spcPct val="150000"/>
                  </a:lnSpc>
                  <a:spcAft>
                    <a:spcPts val="800"/>
                  </a:spcAft>
                </a:pPr>
                <a:r>
                  <a:rPr lang="es-EC" dirty="0">
                    <a:latin typeface="Times New Roman" panose="02020603050405020304" pitchFamily="18" charset="0"/>
                    <a:ea typeface="Calibri" panose="020F0502020204030204" pitchFamily="34" charset="0"/>
                    <a:cs typeface="Arial" panose="020B0604020202020204" pitchFamily="34" charset="0"/>
                  </a:rPr>
                  <a:t>El espesor mínimo de válvulas según el ASME B16.34 se calcula de la siguiente manera.</a:t>
                </a: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𝑡</m:t>
                      </m:r>
                      <m:r>
                        <a:rPr lang="en-US" i="1">
                          <a:latin typeface="Cambria Math" panose="02040503050406030204" pitchFamily="18" charset="0"/>
                          <a:ea typeface="Calibri" panose="020F0502020204030204" pitchFamily="34" charset="0"/>
                          <a:cs typeface="Arial" panose="020B0604020202020204" pitchFamily="34" charset="0"/>
                        </a:rPr>
                        <m:t>=1,5 </m:t>
                      </m:r>
                      <m:d>
                        <m:dPr>
                          <m:ctrlPr>
                            <a:rPr lang="es-EC" i="1">
                              <a:latin typeface="Cambria Math" panose="02040503050406030204" pitchFamily="18" charset="0"/>
                              <a:ea typeface="Calibri" panose="020F0502020204030204" pitchFamily="34" charset="0"/>
                              <a:cs typeface="Arial" panose="020B0604020202020204" pitchFamily="34" charset="0"/>
                            </a:rPr>
                          </m:ctrlPr>
                        </m:dPr>
                        <m:e>
                          <m:f>
                            <m:fPr>
                              <m:ctrlPr>
                                <a:rPr lang="es-EC" i="1">
                                  <a:latin typeface="Cambria Math" panose="02040503050406030204" pitchFamily="18" charset="0"/>
                                  <a:ea typeface="Calibri" panose="020F0502020204030204" pitchFamily="34" charset="0"/>
                                  <a:cs typeface="Arial" panose="020B0604020202020204" pitchFamily="34" charset="0"/>
                                </a:rPr>
                              </m:ctrlPr>
                            </m:fPr>
                            <m:num>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𝑃</m:t>
                                  </m:r>
                                </m:e>
                                <m:sub>
                                  <m:r>
                                    <a:rPr lang="en-US" i="1">
                                      <a:latin typeface="Cambria Math" panose="02040503050406030204" pitchFamily="18" charset="0"/>
                                      <a:ea typeface="Calibri" panose="020F0502020204030204" pitchFamily="34" charset="0"/>
                                      <a:cs typeface="Arial" panose="020B0604020202020204" pitchFamily="34" charset="0"/>
                                    </a:rPr>
                                    <m:t>𝑐</m:t>
                                  </m:r>
                                </m:sub>
                              </m:sSub>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𝑑</m:t>
                              </m:r>
                            </m:num>
                            <m:den>
                              <m:r>
                                <a:rPr lang="en-US" i="1">
                                  <a:latin typeface="Cambria Math" panose="02040503050406030204" pitchFamily="18" charset="0"/>
                                  <a:ea typeface="Calibri" panose="020F0502020204030204" pitchFamily="34" charset="0"/>
                                  <a:cs typeface="Arial" panose="020B0604020202020204" pitchFamily="34" charset="0"/>
                                </a:rPr>
                                <m:t>25∙</m:t>
                              </m:r>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𝑆</m:t>
                                  </m:r>
                                </m:e>
                                <m:sub>
                                  <m:r>
                                    <a:rPr lang="en-US" i="1">
                                      <a:latin typeface="Cambria Math" panose="02040503050406030204" pitchFamily="18" charset="0"/>
                                      <a:ea typeface="Calibri" panose="020F0502020204030204" pitchFamily="34" charset="0"/>
                                      <a:cs typeface="Arial" panose="020B0604020202020204" pitchFamily="34" charset="0"/>
                                    </a:rPr>
                                    <m:t>𝑓</m:t>
                                  </m:r>
                                </m:sub>
                              </m:sSub>
                              <m:r>
                                <a:rPr lang="en-US" i="1">
                                  <a:latin typeface="Cambria Math" panose="02040503050406030204" pitchFamily="18" charset="0"/>
                                  <a:ea typeface="Calibri" panose="020F0502020204030204" pitchFamily="34" charset="0"/>
                                  <a:cs typeface="Arial" panose="020B0604020202020204" pitchFamily="34" charset="0"/>
                                </a:rPr>
                                <m:t>−12</m:t>
                              </m:r>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𝑃</m:t>
                                  </m:r>
                                </m:e>
                                <m:sub>
                                  <m:r>
                                    <a:rPr lang="en-US" i="1">
                                      <a:latin typeface="Cambria Math" panose="02040503050406030204" pitchFamily="18" charset="0"/>
                                      <a:ea typeface="Calibri" panose="020F0502020204030204" pitchFamily="34" charset="0"/>
                                      <a:cs typeface="Arial" panose="020B0604020202020204" pitchFamily="34" charset="0"/>
                                    </a:rPr>
                                    <m:t>𝑐</m:t>
                                  </m:r>
                                </m:sub>
                              </m:sSub>
                            </m:den>
                          </m:f>
                        </m:e>
                      </m:d>
                    </m:oMath>
                  </m:oMathPara>
                </a14:m>
                <a:endParaRPr lang="es-EC" dirty="0">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9512" y="3455937"/>
                <a:ext cx="4320480" cy="2486386"/>
              </a:xfrm>
              <a:prstGeom prst="rect">
                <a:avLst/>
              </a:prstGeom>
              <a:blipFill>
                <a:blip r:embed="rId2"/>
                <a:stretch>
                  <a:fillRect l="-1128" r="-1269"/>
                </a:stretch>
              </a:blipFill>
            </p:spPr>
            <p:txBody>
              <a:bodyPr/>
              <a:lstStyle/>
              <a:p>
                <a:r>
                  <a:rPr lang="es-EC">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2444968663"/>
              </p:ext>
            </p:extLst>
          </p:nvPr>
        </p:nvGraphicFramePr>
        <p:xfrm>
          <a:off x="5076056" y="3301878"/>
          <a:ext cx="2607310" cy="2468880"/>
        </p:xfrm>
        <a:graphic>
          <a:graphicData uri="http://schemas.openxmlformats.org/drawingml/2006/table">
            <a:tbl>
              <a:tblPr firstRow="1" firstCol="1" bandRow="1">
                <a:tableStyleId>{5C22544A-7EE6-4342-B048-85BDC9FD1C3A}</a:tableStyleId>
              </a:tblPr>
              <a:tblGrid>
                <a:gridCol w="897255">
                  <a:extLst>
                    <a:ext uri="{9D8B030D-6E8A-4147-A177-3AD203B41FA5}">
                      <a16:colId xmlns:a16="http://schemas.microsoft.com/office/drawing/2014/main" val="4103274575"/>
                    </a:ext>
                  </a:extLst>
                </a:gridCol>
                <a:gridCol w="1710055">
                  <a:extLst>
                    <a:ext uri="{9D8B030D-6E8A-4147-A177-3AD203B41FA5}">
                      <a16:colId xmlns:a16="http://schemas.microsoft.com/office/drawing/2014/main" val="504382799"/>
                    </a:ext>
                  </a:extLst>
                </a:gridCol>
              </a:tblGrid>
              <a:tr h="0">
                <a:tc>
                  <a:txBody>
                    <a:bodyPr/>
                    <a:lstStyle/>
                    <a:p>
                      <a:pPr algn="ctr">
                        <a:lnSpc>
                          <a:spcPct val="150000"/>
                        </a:lnSpc>
                        <a:spcAft>
                          <a:spcPts val="0"/>
                        </a:spcAft>
                      </a:pPr>
                      <a:r>
                        <a:rPr lang="es-EC" sz="1200" dirty="0" smtClean="0">
                          <a:effectLst/>
                        </a:rPr>
                        <a:t>Diámetro</a:t>
                      </a:r>
                      <a:endParaRPr lang="es-EC" sz="1200" dirty="0">
                        <a:effectLst/>
                      </a:endParaRPr>
                    </a:p>
                    <a:p>
                      <a:pPr algn="ctr">
                        <a:lnSpc>
                          <a:spcPct val="150000"/>
                        </a:lnSpc>
                        <a:spcAft>
                          <a:spcPts val="0"/>
                        </a:spcAft>
                      </a:pPr>
                      <a:r>
                        <a:rPr lang="es-EC" sz="1200" dirty="0">
                          <a:effectLst/>
                        </a:rPr>
                        <a:t>(in)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rPr>
                        <a:t>Espesor calculado para </a:t>
                      </a:r>
                      <a:r>
                        <a:rPr lang="es-EC" sz="1200" dirty="0" smtClean="0">
                          <a:effectLst/>
                        </a:rPr>
                        <a:t>válvula a presión </a:t>
                      </a:r>
                      <a:r>
                        <a:rPr lang="es-EC" sz="1200" dirty="0">
                          <a:effectLst/>
                        </a:rPr>
                        <a:t>y temperatura de servicio</a:t>
                      </a:r>
                    </a:p>
                    <a:p>
                      <a:pPr algn="ctr">
                        <a:lnSpc>
                          <a:spcPct val="150000"/>
                        </a:lnSpc>
                        <a:spcAft>
                          <a:spcPts val="0"/>
                        </a:spcAft>
                      </a:pPr>
                      <a:r>
                        <a:rPr lang="en-US" sz="1200" dirty="0">
                          <a:effectLst/>
                        </a:rPr>
                        <a:t>(in)</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6210630"/>
                  </a:ext>
                </a:extLst>
              </a:tr>
              <a:tr h="0">
                <a:tc>
                  <a:txBody>
                    <a:bodyPr/>
                    <a:lstStyle/>
                    <a:p>
                      <a:pPr algn="ctr">
                        <a:lnSpc>
                          <a:spcPct val="150000"/>
                        </a:lnSpc>
                        <a:spcAft>
                          <a:spcPts val="0"/>
                        </a:spcAft>
                      </a:pPr>
                      <a:r>
                        <a:rPr lang="en-US" sz="1200" dirty="0">
                          <a:effectLst/>
                        </a:rPr>
                        <a:t>⍉2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dirty="0">
                          <a:effectLst/>
                        </a:rPr>
                        <a:t>0,036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40245670"/>
                  </a:ext>
                </a:extLst>
              </a:tr>
              <a:tr h="0">
                <a:tc>
                  <a:txBody>
                    <a:bodyPr/>
                    <a:lstStyle/>
                    <a:p>
                      <a:pPr algn="ctr">
                        <a:lnSpc>
                          <a:spcPct val="150000"/>
                        </a:lnSpc>
                        <a:spcAft>
                          <a:spcPts val="0"/>
                        </a:spcAft>
                      </a:pPr>
                      <a:r>
                        <a:rPr lang="en-US" sz="1200" dirty="0">
                          <a:effectLst/>
                        </a:rPr>
                        <a:t>⍉3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0,055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15378456"/>
                  </a:ext>
                </a:extLst>
              </a:tr>
              <a:tr h="0">
                <a:tc>
                  <a:txBody>
                    <a:bodyPr/>
                    <a:lstStyle/>
                    <a:p>
                      <a:pPr algn="ctr">
                        <a:lnSpc>
                          <a:spcPct val="150000"/>
                        </a:lnSpc>
                        <a:spcAft>
                          <a:spcPts val="0"/>
                        </a:spcAft>
                      </a:pPr>
                      <a:r>
                        <a:rPr lang="en-US" sz="1200" dirty="0">
                          <a:effectLst/>
                        </a:rPr>
                        <a:t>⍉4</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0,073</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2675235"/>
                  </a:ext>
                </a:extLst>
              </a:tr>
              <a:tr h="0">
                <a:tc>
                  <a:txBody>
                    <a:bodyPr/>
                    <a:lstStyle/>
                    <a:p>
                      <a:pPr algn="ctr">
                        <a:lnSpc>
                          <a:spcPct val="150000"/>
                        </a:lnSpc>
                        <a:spcAft>
                          <a:spcPts val="0"/>
                        </a:spcAft>
                      </a:pPr>
                      <a:r>
                        <a:rPr lang="en-US" sz="1200" dirty="0">
                          <a:effectLst/>
                        </a:rPr>
                        <a:t>⍉5</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0.092</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4882391"/>
                  </a:ext>
                </a:extLst>
              </a:tr>
              <a:tr h="0">
                <a:tc>
                  <a:txBody>
                    <a:bodyPr/>
                    <a:lstStyle/>
                    <a:p>
                      <a:pPr algn="ctr">
                        <a:lnSpc>
                          <a:spcPct val="150000"/>
                        </a:lnSpc>
                        <a:spcAft>
                          <a:spcPts val="0"/>
                        </a:spcAft>
                      </a:pPr>
                      <a:r>
                        <a:rPr lang="en-US" sz="1200" dirty="0">
                          <a:effectLst/>
                        </a:rPr>
                        <a:t>⍉6</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200" dirty="0">
                          <a:effectLst/>
                        </a:rPr>
                        <a:t>0,011</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3878016"/>
                  </a:ext>
                </a:extLst>
              </a:tr>
            </a:tbl>
          </a:graphicData>
        </a:graphic>
      </p:graphicFrame>
      <p:sp>
        <p:nvSpPr>
          <p:cNvPr id="10" name="Rectangle 9"/>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Tree>
    <p:extLst>
      <p:ext uri="{BB962C8B-B14F-4D97-AF65-F5344CB8AC3E}">
        <p14:creationId xmlns:p14="http://schemas.microsoft.com/office/powerpoint/2010/main" val="3790324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34</a:t>
            </a:fld>
            <a:endParaRPr lang="es-EC" dirty="0"/>
          </a:p>
        </p:txBody>
      </p:sp>
      <mc:AlternateContent xmlns:mc="http://schemas.openxmlformats.org/markup-compatibility/2006" xmlns:a14="http://schemas.microsoft.com/office/drawing/2010/main">
        <mc:Choice Requires="a14">
          <p:sp>
            <p:nvSpPr>
              <p:cNvPr id="5" name="Rectangle 4"/>
              <p:cNvSpPr/>
              <p:nvPr/>
            </p:nvSpPr>
            <p:spPr>
              <a:xfrm>
                <a:off x="601470" y="1124744"/>
                <a:ext cx="2905475" cy="338041"/>
              </a:xfrm>
              <a:prstGeom prst="rect">
                <a:avLst/>
              </a:prstGeom>
            </p:spPr>
            <p:txBody>
              <a:bodyPr wrap="none">
                <a:spAutoFit/>
              </a:bodyPr>
              <a:lstStyle/>
              <a:p>
                <a:pPr lvl="1" algn="just">
                  <a:lnSpc>
                    <a:spcPct val="107000"/>
                  </a:lnSpc>
                  <a:spcBef>
                    <a:spcPts val="1200"/>
                  </a:spcBef>
                  <a:spcAft>
                    <a:spcPts val="0"/>
                  </a:spcAft>
                </a:pPr>
                <a:r>
                  <a:rPr lang="es-EC" sz="1600" b="1" kern="0" dirty="0">
                    <a:latin typeface="Times New Roman" panose="02020603050405020304" pitchFamily="18" charset="0"/>
                    <a:ea typeface="Times New Roman" panose="02020603050405020304" pitchFamily="18" charset="0"/>
                    <a:cs typeface="Times New Roman" panose="02020603050405020304" pitchFamily="18" charset="0"/>
                  </a:rPr>
                  <a:t>Coeficiente de válvula </a:t>
                </a:r>
                <a14:m>
                  <m:oMath xmlns:m="http://schemas.openxmlformats.org/officeDocument/2006/math">
                    <m:sSub>
                      <m:sSubPr>
                        <m:ctrlPr>
                          <a:rPr lang="es-EC" sz="1600" b="1" i="1" ker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b="1" i="1" kern="0">
                            <a:effectLst/>
                            <a:latin typeface="Cambria Math" panose="02040503050406030204" pitchFamily="18" charset="0"/>
                            <a:ea typeface="Times New Roman" panose="02020603050405020304" pitchFamily="18" charset="0"/>
                            <a:cs typeface="Times New Roman" panose="02020603050405020304" pitchFamily="18" charset="0"/>
                          </a:rPr>
                          <m:t>𝑪</m:t>
                        </m:r>
                      </m:e>
                      <m:sub>
                        <m:r>
                          <a:rPr lang="es-EC" sz="1600" b="1" i="1" kern="0">
                            <a:effectLst/>
                            <a:latin typeface="Cambria Math" panose="02040503050406030204" pitchFamily="18" charset="0"/>
                            <a:ea typeface="Times New Roman" panose="02020603050405020304" pitchFamily="18" charset="0"/>
                            <a:cs typeface="Times New Roman" panose="02020603050405020304" pitchFamily="18" charset="0"/>
                          </a:rPr>
                          <m:t>𝒗</m:t>
                        </m:r>
                      </m:sub>
                    </m:sSub>
                  </m:oMath>
                </a14:m>
                <a:r>
                  <a:rPr lang="es-EC" sz="1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601470" y="1124744"/>
                <a:ext cx="2905475" cy="338041"/>
              </a:xfrm>
              <a:prstGeom prst="rect">
                <a:avLst/>
              </a:prstGeom>
              <a:blipFill>
                <a:blip r:embed="rId2"/>
                <a:stretch>
                  <a:fillRect t="-5455" b="-2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90800" y="1961911"/>
                <a:ext cx="4572000" cy="2771593"/>
              </a:xfrm>
              <a:prstGeom prst="rect">
                <a:avLst/>
              </a:prstGeom>
            </p:spPr>
            <p:txBody>
              <a:bodyPr>
                <a:spAutoFit/>
              </a:bodyPr>
              <a:lstStyle/>
              <a:p>
                <a:pPr algn="just">
                  <a:lnSpc>
                    <a:spcPct val="150000"/>
                  </a:lnSpc>
                  <a:spcAft>
                    <a:spcPts val="800"/>
                  </a:spcAft>
                </a:pPr>
                <a:r>
                  <a:rPr lang="es-EC" dirty="0">
                    <a:latin typeface="Times New Roman" panose="02020603050405020304" pitchFamily="18" charset="0"/>
                    <a:ea typeface="Calibri" panose="020F0502020204030204" pitchFamily="34" charset="0"/>
                    <a:cs typeface="Arial" panose="020B0604020202020204" pitchFamily="34" charset="0"/>
                  </a:rPr>
                  <a:t>F</a:t>
                </a:r>
                <a:r>
                  <a:rPr lang="es-EC" dirty="0" smtClean="0">
                    <a:latin typeface="Times New Roman" panose="02020603050405020304" pitchFamily="18" charset="0"/>
                    <a:ea typeface="Calibri" panose="020F0502020204030204" pitchFamily="34" charset="0"/>
                    <a:cs typeface="Arial" panose="020B0604020202020204" pitchFamily="34" charset="0"/>
                  </a:rPr>
                  <a:t>órmula </a:t>
                </a:r>
                <a:r>
                  <a:rPr lang="es-EC" dirty="0">
                    <a:latin typeface="Times New Roman" panose="02020603050405020304" pitchFamily="18" charset="0"/>
                    <a:ea typeface="Calibri" panose="020F0502020204030204" pitchFamily="34" charset="0"/>
                    <a:cs typeface="Arial" panose="020B0604020202020204" pitchFamily="34" charset="0"/>
                  </a:rPr>
                  <a:t>para calcular el coeficiente de válvula por flujo </a:t>
                </a:r>
                <a:r>
                  <a:rPr lang="es-EC" dirty="0" smtClean="0">
                    <a:latin typeface="Times New Roman" panose="02020603050405020304" pitchFamily="18" charset="0"/>
                    <a:ea typeface="Calibri" panose="020F0502020204030204" pitchFamily="34" charset="0"/>
                    <a:cs typeface="Arial" panose="020B0604020202020204" pitchFamily="34" charset="0"/>
                  </a:rPr>
                  <a:t>volumétrico en un fluido de gas subcrítico (P1</a:t>
                </a:r>
                <a:r>
                  <a:rPr lang="en-US" dirty="0" smtClean="0">
                    <a:latin typeface="Times New Roman" panose="02020603050405020304" pitchFamily="18" charset="0"/>
                    <a:ea typeface="Calibri" panose="020F0502020204030204" pitchFamily="34" charset="0"/>
                    <a:cs typeface="Arial" panose="020B0604020202020204" pitchFamily="34" charset="0"/>
                  </a:rPr>
                  <a:t>&lt;2P2</a:t>
                </a:r>
                <a:r>
                  <a:rPr lang="es-EC" dirty="0" smtClean="0">
                    <a:latin typeface="Times New Roman" panose="02020603050405020304" pitchFamily="18" charset="0"/>
                    <a:ea typeface="Calibri" panose="020F0502020204030204" pitchFamily="34" charset="0"/>
                    <a:cs typeface="Arial" panose="020B0604020202020204" pitchFamily="34" charset="0"/>
                  </a:rPr>
                  <a:t>) </a:t>
                </a:r>
                <a:r>
                  <a:rPr lang="es-EC" dirty="0">
                    <a:latin typeface="Times New Roman" panose="02020603050405020304" pitchFamily="18" charset="0"/>
                    <a:ea typeface="Calibri" panose="020F0502020204030204" pitchFamily="34" charset="0"/>
                    <a:cs typeface="Arial" panose="020B0604020202020204" pitchFamily="34" charset="0"/>
                  </a:rPr>
                  <a:t>(Boumann, 1963): </a:t>
                </a: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s-EC" i="1">
                              <a:latin typeface="Cambria Math" panose="02040503050406030204" pitchFamily="18" charset="0"/>
                              <a:ea typeface="Calibri" panose="020F0502020204030204" pitchFamily="34" charset="0"/>
                              <a:cs typeface="Arial" panose="020B0604020202020204" pitchFamily="34" charset="0"/>
                            </a:rPr>
                            <m:t>𝐶</m:t>
                          </m:r>
                        </m:e>
                        <m:sub>
                          <m:r>
                            <a:rPr lang="en-US" i="1">
                              <a:latin typeface="Cambria Math" panose="02040503050406030204" pitchFamily="18" charset="0"/>
                              <a:ea typeface="Calibri" panose="020F0502020204030204" pitchFamily="34" charset="0"/>
                              <a:cs typeface="Arial" panose="020B0604020202020204" pitchFamily="34" charset="0"/>
                            </a:rPr>
                            <m:t>𝑣</m:t>
                          </m:r>
                        </m:sub>
                      </m:sSub>
                      <m:r>
                        <a:rPr lang="en-US"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n-US" i="1">
                              <a:latin typeface="Cambria Math" panose="02040503050406030204" pitchFamily="18" charset="0"/>
                              <a:ea typeface="Calibri" panose="020F0502020204030204" pitchFamily="34" charset="0"/>
                              <a:cs typeface="Arial" panose="020B0604020202020204" pitchFamily="34" charset="0"/>
                            </a:rPr>
                            <m:t>𝑄</m:t>
                          </m:r>
                        </m:num>
                        <m:den>
                          <m:r>
                            <a:rPr lang="en-US" i="1">
                              <a:latin typeface="Cambria Math" panose="02040503050406030204" pitchFamily="18" charset="0"/>
                              <a:ea typeface="Calibri" panose="020F0502020204030204" pitchFamily="34" charset="0"/>
                              <a:cs typeface="Arial" panose="020B0604020202020204" pitchFamily="34" charset="0"/>
                            </a:rPr>
                            <m:t>963</m:t>
                          </m:r>
                        </m:den>
                      </m:f>
                      <m:rad>
                        <m:radPr>
                          <m:degHide m:val="on"/>
                          <m:ctrlPr>
                            <a:rPr lang="es-EC" i="1">
                              <a:latin typeface="Cambria Math" panose="02040503050406030204" pitchFamily="18" charset="0"/>
                              <a:ea typeface="Calibri" panose="020F0502020204030204" pitchFamily="34" charset="0"/>
                              <a:cs typeface="Arial" panose="020B0604020202020204" pitchFamily="34" charset="0"/>
                            </a:rPr>
                          </m:ctrlPr>
                        </m:radPr>
                        <m:deg/>
                        <m:e>
                          <m:f>
                            <m:fPr>
                              <m:ctrlPr>
                                <a:rPr lang="es-EC" i="1">
                                  <a:latin typeface="Cambria Math" panose="02040503050406030204" pitchFamily="18" charset="0"/>
                                  <a:ea typeface="Calibri" panose="020F0502020204030204" pitchFamily="34" charset="0"/>
                                  <a:cs typeface="Arial" panose="020B0604020202020204" pitchFamily="34" charset="0"/>
                                </a:rPr>
                              </m:ctrlPr>
                            </m:fPr>
                            <m:num>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𝐺</m:t>
                                  </m:r>
                                </m:e>
                                <m:sub>
                                  <m:r>
                                    <a:rPr lang="en-US" i="1">
                                      <a:latin typeface="Cambria Math" panose="02040503050406030204" pitchFamily="18" charset="0"/>
                                      <a:ea typeface="Calibri" panose="020F0502020204030204" pitchFamily="34" charset="0"/>
                                      <a:cs typeface="Arial" panose="020B0604020202020204" pitchFamily="34" charset="0"/>
                                    </a:rPr>
                                    <m:t>𝑔</m:t>
                                  </m:r>
                                </m:sub>
                              </m:sSub>
                              <m:r>
                                <a:rPr lang="en-US" i="1">
                                  <a:latin typeface="Cambria Math" panose="02040503050406030204" pitchFamily="18" charset="0"/>
                                  <a:ea typeface="Calibri" panose="020F0502020204030204" pitchFamily="34" charset="0"/>
                                  <a:cs typeface="Arial" panose="020B0604020202020204" pitchFamily="34" charset="0"/>
                                </a:rPr>
                                <m:t>𝑇</m:t>
                              </m:r>
                            </m:num>
                            <m:den>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𝑃</m:t>
                              </m:r>
                              <m:d>
                                <m:dPr>
                                  <m:ctrlPr>
                                    <a:rPr lang="es-EC" i="1">
                                      <a:latin typeface="Cambria Math" panose="02040503050406030204" pitchFamily="18" charset="0"/>
                                      <a:ea typeface="Calibri" panose="020F0502020204030204" pitchFamily="34" charset="0"/>
                                      <a:cs typeface="Arial" panose="020B0604020202020204" pitchFamily="34" charset="0"/>
                                    </a:rPr>
                                  </m:ctrlPr>
                                </m:dPr>
                                <m:e>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𝑃</m:t>
                                      </m:r>
                                    </m:e>
                                    <m:sub>
                                      <m:r>
                                        <a:rPr lang="en-US" i="1">
                                          <a:latin typeface="Cambria Math" panose="02040503050406030204" pitchFamily="18" charset="0"/>
                                          <a:ea typeface="Calibri" panose="020F0502020204030204" pitchFamily="34" charset="0"/>
                                          <a:cs typeface="Arial" panose="020B0604020202020204" pitchFamily="34" charset="0"/>
                                        </a:rPr>
                                        <m:t>1</m:t>
                                      </m:r>
                                    </m:sub>
                                  </m:sSub>
                                  <m:r>
                                    <a:rPr lang="en-US" i="1">
                                      <a:latin typeface="Cambria Math" panose="02040503050406030204" pitchFamily="18" charset="0"/>
                                      <a:ea typeface="Calibri" panose="020F0502020204030204" pitchFamily="34" charset="0"/>
                                      <a:cs typeface="Arial" panose="020B0604020202020204" pitchFamily="34" charset="0"/>
                                    </a:rPr>
                                    <m:t>+</m:t>
                                  </m:r>
                                  <m:sSub>
                                    <m:sSubPr>
                                      <m:ctrlPr>
                                        <a:rPr lang="es-EC"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𝑃</m:t>
                                      </m:r>
                                    </m:e>
                                    <m:sub>
                                      <m:r>
                                        <a:rPr lang="en-US" i="1">
                                          <a:latin typeface="Cambria Math" panose="02040503050406030204" pitchFamily="18" charset="0"/>
                                          <a:ea typeface="Calibri" panose="020F0502020204030204" pitchFamily="34" charset="0"/>
                                          <a:cs typeface="Arial" panose="020B0604020202020204" pitchFamily="34" charset="0"/>
                                        </a:rPr>
                                        <m:t>2</m:t>
                                      </m:r>
                                    </m:sub>
                                  </m:sSub>
                                </m:e>
                              </m:d>
                            </m:den>
                          </m:f>
                        </m:e>
                      </m:rad>
                    </m:oMath>
                  </m:oMathPara>
                </a14:m>
                <a:endParaRPr lang="es-EC" dirty="0">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90800" y="1961911"/>
                <a:ext cx="4572000" cy="2771593"/>
              </a:xfrm>
              <a:prstGeom prst="rect">
                <a:avLst/>
              </a:prstGeom>
              <a:blipFill>
                <a:blip r:embed="rId3"/>
                <a:stretch>
                  <a:fillRect l="-1067" r="-10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90800" y="4733504"/>
                <a:ext cx="4701003" cy="668901"/>
              </a:xfrm>
              <a:prstGeom prst="rect">
                <a:avLst/>
              </a:prstGeom>
            </p:spPr>
            <p:txBody>
              <a:bodyPr wrap="square">
                <a:spAutoFit/>
              </a:bodyPr>
              <a:lstStyle/>
              <a:p>
                <a14:m>
                  <m:oMath xmlns:m="http://schemas.openxmlformats.org/officeDocument/2006/math">
                    <m:sSub>
                      <m:sSubPr>
                        <m:ctrlPr>
                          <a:rPr lang="es-EC" i="1">
                            <a:latin typeface="Cambria Math" panose="02040503050406030204" pitchFamily="18" charset="0"/>
                          </a:rPr>
                        </m:ctrlPr>
                      </m:sSubPr>
                      <m:e>
                        <m:r>
                          <a:rPr lang="en-US" i="1">
                            <a:latin typeface="Cambria Math" panose="02040503050406030204" pitchFamily="18" charset="0"/>
                            <a:ea typeface="Calibri" panose="020F0502020204030204" pitchFamily="34" charset="0"/>
                            <a:cs typeface="Arial" panose="020B0604020202020204" pitchFamily="34" charset="0"/>
                          </a:rPr>
                          <m:t>𝐺</m:t>
                        </m:r>
                      </m:e>
                      <m:sub>
                        <m:r>
                          <a:rPr lang="en-US" i="1">
                            <a:latin typeface="Cambria Math" panose="02040503050406030204" pitchFamily="18" charset="0"/>
                            <a:ea typeface="Calibri" panose="020F0502020204030204" pitchFamily="34" charset="0"/>
                            <a:cs typeface="Arial" panose="020B0604020202020204" pitchFamily="34" charset="0"/>
                          </a:rPr>
                          <m:t>𝑔</m:t>
                        </m:r>
                      </m:sub>
                    </m:sSub>
                  </m:oMath>
                </a14:m>
                <a:r>
                  <a:rPr lang="en-US" i="1" dirty="0">
                    <a:latin typeface="Times New Roman" panose="02020603050405020304" pitchFamily="18" charset="0"/>
                    <a:ea typeface="Times New Roman" panose="02020603050405020304" pitchFamily="18" charset="0"/>
                    <a:cs typeface="Arial" panose="020B0604020202020204" pitchFamily="34" charset="0"/>
                  </a:rPr>
                  <a:t> </a:t>
                </a:r>
                <a:r>
                  <a:rPr lang="es-EC" i="1" dirty="0">
                    <a:latin typeface="Times New Roman" panose="02020603050405020304" pitchFamily="18" charset="0"/>
                    <a:ea typeface="Times New Roman" panose="02020603050405020304" pitchFamily="18" charset="0"/>
                    <a:cs typeface="Arial" panose="020B0604020202020204" pitchFamily="34" charset="0"/>
                  </a:rPr>
                  <a:t>Gravedad específica (aire = </a:t>
                </a:r>
                <a:r>
                  <a:rPr lang="es-EC" i="1" dirty="0" smtClean="0">
                    <a:latin typeface="Times New Roman" panose="02020603050405020304" pitchFamily="18" charset="0"/>
                    <a:ea typeface="Times New Roman" panose="02020603050405020304" pitchFamily="18" charset="0"/>
                    <a:cs typeface="Arial" panose="020B0604020202020204" pitchFamily="34" charset="0"/>
                  </a:rPr>
                  <a:t>1</a:t>
                </a:r>
                <a:r>
                  <a:rPr lang="es-EC" i="1" dirty="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a:rPr lang="en-US" i="1">
                            <a:latin typeface="Cambria Math" panose="02040503050406030204" pitchFamily="18" charset="0"/>
                            <a:ea typeface="Times New Roman" panose="02020603050405020304" pitchFamily="18" charset="0"/>
                            <a:cs typeface="Arial" panose="020B0604020202020204" pitchFamily="34" charset="0"/>
                          </a:rPr>
                          <m:t>𝑃</m:t>
                        </m:r>
                      </m:e>
                      <m:sub>
                        <m:r>
                          <a:rPr lang="es-EC" i="1">
                            <a:latin typeface="Cambria Math" panose="02040503050406030204" pitchFamily="18" charset="0"/>
                            <a:ea typeface="Times New Roman" panose="02020603050405020304" pitchFamily="18" charset="0"/>
                            <a:cs typeface="Arial" panose="020B0604020202020204" pitchFamily="34" charset="0"/>
                          </a:rPr>
                          <m:t>1</m:t>
                        </m:r>
                      </m:sub>
                    </m:sSub>
                  </m:oMath>
                </a14:m>
                <a:r>
                  <a:rPr lang="es-EC" i="1" dirty="0">
                    <a:latin typeface="Times New Roman" panose="02020603050405020304" pitchFamily="18" charset="0"/>
                    <a:ea typeface="Times New Roman" panose="02020603050405020304" pitchFamily="18" charset="0"/>
                    <a:cs typeface="Arial" panose="020B0604020202020204" pitchFamily="34" charset="0"/>
                  </a:rPr>
                  <a:t> presión aguas arriba; </a:t>
                </a:r>
                <a14:m>
                  <m:oMath xmlns:m="http://schemas.openxmlformats.org/officeDocument/2006/math">
                    <m:sSub>
                      <m:sSubPr>
                        <m:ctrlPr>
                          <a:rPr lang="es-EC" i="1">
                            <a:latin typeface="Cambria Math" panose="02040503050406030204" pitchFamily="18" charset="0"/>
                            <a:ea typeface="Times New Roman" panose="02020603050405020304" pitchFamily="18" charset="0"/>
                            <a:cs typeface="Arial" panose="020B0604020202020204" pitchFamily="34" charset="0"/>
                          </a:rPr>
                        </m:ctrlPr>
                      </m:sSubPr>
                      <m:e>
                        <m:r>
                          <a:rPr lang="en-US" i="1">
                            <a:latin typeface="Cambria Math" panose="02040503050406030204" pitchFamily="18" charset="0"/>
                            <a:ea typeface="Times New Roman" panose="02020603050405020304" pitchFamily="18" charset="0"/>
                            <a:cs typeface="Arial" panose="020B0604020202020204" pitchFamily="34" charset="0"/>
                          </a:rPr>
                          <m:t>𝑃</m:t>
                        </m:r>
                      </m:e>
                      <m:sub>
                        <m:r>
                          <a:rPr lang="es-EC" i="1">
                            <a:latin typeface="Cambria Math" panose="02040503050406030204" pitchFamily="18" charset="0"/>
                            <a:ea typeface="Times New Roman" panose="02020603050405020304" pitchFamily="18" charset="0"/>
                            <a:cs typeface="Arial" panose="020B0604020202020204" pitchFamily="34" charset="0"/>
                          </a:rPr>
                          <m:t>2</m:t>
                        </m:r>
                      </m:sub>
                    </m:sSub>
                  </m:oMath>
                </a14:m>
                <a:r>
                  <a:rPr lang="en-US" i="1" dirty="0">
                    <a:latin typeface="Times New Roman" panose="02020603050405020304" pitchFamily="18" charset="0"/>
                    <a:ea typeface="Times New Roman" panose="02020603050405020304" pitchFamily="18" charset="0"/>
                    <a:cs typeface="Arial" panose="020B0604020202020204" pitchFamily="34" charset="0"/>
                  </a:rPr>
                  <a:t> </a:t>
                </a:r>
                <a:r>
                  <a:rPr lang="es-EC" i="1" dirty="0">
                    <a:latin typeface="Times New Roman" panose="02020603050405020304" pitchFamily="18" charset="0"/>
                    <a:ea typeface="Times New Roman" panose="02020603050405020304" pitchFamily="18" charset="0"/>
                    <a:cs typeface="Arial" panose="020B0604020202020204" pitchFamily="34" charset="0"/>
                  </a:rPr>
                  <a:t>Presión aguas abajo (psi);</a:t>
                </a:r>
              </a:p>
            </p:txBody>
          </p:sp>
        </mc:Choice>
        <mc:Fallback xmlns="">
          <p:sp>
            <p:nvSpPr>
              <p:cNvPr id="7" name="Rectangle 6"/>
              <p:cNvSpPr>
                <a:spLocks noRot="1" noChangeAspect="1" noMove="1" noResize="1" noEditPoints="1" noAdjustHandles="1" noChangeArrowheads="1" noChangeShapeType="1" noTextEdit="1"/>
              </p:cNvSpPr>
              <p:nvPr/>
            </p:nvSpPr>
            <p:spPr>
              <a:xfrm>
                <a:off x="2590800" y="4733504"/>
                <a:ext cx="4701003" cy="668901"/>
              </a:xfrm>
              <a:prstGeom prst="rect">
                <a:avLst/>
              </a:prstGeom>
              <a:blipFill>
                <a:blip r:embed="rId4"/>
                <a:stretch>
                  <a:fillRect l="-1038" t="-4545" b="-13636"/>
                </a:stretch>
              </a:blipFill>
            </p:spPr>
            <p:txBody>
              <a:bodyPr/>
              <a:lstStyle/>
              <a:p>
                <a:r>
                  <a:rPr lang="es-EC">
                    <a:noFill/>
                  </a:rPr>
                  <a:t> </a:t>
                </a:r>
              </a:p>
            </p:txBody>
          </p:sp>
        </mc:Fallback>
      </mc:AlternateContent>
      <p:sp>
        <p:nvSpPr>
          <p:cNvPr id="9" name="Rectangle 8"/>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Tree>
    <p:extLst>
      <p:ext uri="{BB962C8B-B14F-4D97-AF65-F5344CB8AC3E}">
        <p14:creationId xmlns:p14="http://schemas.microsoft.com/office/powerpoint/2010/main" val="742018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35</a:t>
            </a:fld>
            <a:endParaRPr lang="es-EC"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239286779"/>
                  </p:ext>
                </p:extLst>
              </p:nvPr>
            </p:nvGraphicFramePr>
            <p:xfrm>
              <a:off x="2411760" y="1431739"/>
              <a:ext cx="5338678" cy="3267713"/>
            </p:xfrm>
            <a:graphic>
              <a:graphicData uri="http://schemas.openxmlformats.org/drawingml/2006/table">
                <a:tbl>
                  <a:tblPr firstRow="1" firstCol="1" bandRow="1">
                    <a:tableStyleId>{5C22544A-7EE6-4342-B048-85BDC9FD1C3A}</a:tableStyleId>
                  </a:tblPr>
                  <a:tblGrid>
                    <a:gridCol w="1779350">
                      <a:extLst>
                        <a:ext uri="{9D8B030D-6E8A-4147-A177-3AD203B41FA5}">
                          <a16:colId xmlns:a16="http://schemas.microsoft.com/office/drawing/2014/main" val="551905404"/>
                        </a:ext>
                      </a:extLst>
                    </a:gridCol>
                    <a:gridCol w="1779350">
                      <a:extLst>
                        <a:ext uri="{9D8B030D-6E8A-4147-A177-3AD203B41FA5}">
                          <a16:colId xmlns:a16="http://schemas.microsoft.com/office/drawing/2014/main" val="477701757"/>
                        </a:ext>
                      </a:extLst>
                    </a:gridCol>
                    <a:gridCol w="1779978">
                      <a:extLst>
                        <a:ext uri="{9D8B030D-6E8A-4147-A177-3AD203B41FA5}">
                          <a16:colId xmlns:a16="http://schemas.microsoft.com/office/drawing/2014/main" val="1665243385"/>
                        </a:ext>
                      </a:extLst>
                    </a:gridCol>
                  </a:tblGrid>
                  <a:tr h="0">
                    <a:tc>
                      <a:txBody>
                        <a:bodyPr/>
                        <a:lstStyle/>
                        <a:p>
                          <a:pPr algn="ctr">
                            <a:lnSpc>
                              <a:spcPct val="150000"/>
                            </a:lnSpc>
                            <a:spcAft>
                              <a:spcPts val="0"/>
                            </a:spcAft>
                          </a:pPr>
                          <a:r>
                            <a:rPr lang="es-MX" sz="1200" dirty="0">
                              <a:effectLst/>
                            </a:rPr>
                            <a:t>Elemento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MX" sz="1200" dirty="0">
                              <a:effectLst/>
                            </a:rPr>
                            <a:t>Caudal (</a:t>
                          </a:r>
                          <a14:m>
                            <m:oMath xmlns:m="http://schemas.openxmlformats.org/officeDocument/2006/math">
                              <m:sSup>
                                <m:sSupPr>
                                  <m:ctrlPr>
                                    <a:rPr lang="es-EC" sz="1200" i="1">
                                      <a:effectLst/>
                                      <a:latin typeface="Cambria Math" panose="02040503050406030204" pitchFamily="18" charset="0"/>
                                    </a:rPr>
                                  </m:ctrlPr>
                                </m:sSupPr>
                                <m:e>
                                  <m:r>
                                    <a:rPr lang="es-MX" sz="1200">
                                      <a:effectLst/>
                                      <a:latin typeface="Cambria Math" panose="02040503050406030204" pitchFamily="18" charset="0"/>
                                    </a:rPr>
                                    <m:t>𝒎</m:t>
                                  </m:r>
                                </m:e>
                                <m:sup>
                                  <m:r>
                                    <a:rPr lang="en-US" sz="1200">
                                      <a:effectLst/>
                                      <a:latin typeface="Cambria Math" panose="02040503050406030204" pitchFamily="18" charset="0"/>
                                    </a:rPr>
                                    <m:t>𝟑</m:t>
                                  </m:r>
                                </m:sup>
                              </m:sSup>
                              <m:r>
                                <a:rPr lang="en-US" sz="1200">
                                  <a:effectLst/>
                                  <a:latin typeface="Cambria Math" panose="02040503050406030204" pitchFamily="18" charset="0"/>
                                </a:rPr>
                                <m:t>/</m:t>
                              </m:r>
                              <m:r>
                                <a:rPr lang="en-US" sz="1200">
                                  <a:effectLst/>
                                  <a:latin typeface="Cambria Math" panose="02040503050406030204" pitchFamily="18" charset="0"/>
                                </a:rPr>
                                <m:t>𝒉</m:t>
                              </m:r>
                            </m:oMath>
                          </a14:m>
                          <a:r>
                            <a:rPr lang="es-MX" sz="1200" dirty="0">
                              <a:effectLst/>
                            </a:rPr>
                            <a:t>)</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200" dirty="0">
                              <a:effectLst/>
                            </a:rPr>
                            <a:t>Coeficiente de válvula </a:t>
                          </a:r>
                          <a14:m>
                            <m:oMath xmlns:m="http://schemas.openxmlformats.org/officeDocument/2006/math">
                              <m:sSub>
                                <m:sSubPr>
                                  <m:ctrlPr>
                                    <a:rPr lang="es-EC" sz="1200" i="1">
                                      <a:effectLst/>
                                      <a:latin typeface="Cambria Math" panose="02040503050406030204" pitchFamily="18" charset="0"/>
                                    </a:rPr>
                                  </m:ctrlPr>
                                </m:sSubPr>
                                <m:e>
                                  <m:r>
                                    <a:rPr lang="es-MX" sz="1200">
                                      <a:effectLst/>
                                      <a:latin typeface="Cambria Math" panose="02040503050406030204" pitchFamily="18" charset="0"/>
                                    </a:rPr>
                                    <m:t>𝑪</m:t>
                                  </m:r>
                                </m:e>
                                <m:sub>
                                  <m:r>
                                    <a:rPr lang="en-US" sz="1200">
                                      <a:effectLst/>
                                      <a:latin typeface="Cambria Math" panose="02040503050406030204" pitchFamily="18" charset="0"/>
                                    </a:rPr>
                                    <m:t>𝒗</m:t>
                                  </m:r>
                                </m:sub>
                              </m:sSub>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81355597"/>
                      </a:ext>
                    </a:extLst>
                  </a:tr>
                  <a:tr h="0">
                    <a:tc>
                      <a:txBody>
                        <a:bodyPr/>
                        <a:lstStyle/>
                        <a:p>
                          <a:pPr algn="ctr">
                            <a:lnSpc>
                              <a:spcPct val="150000"/>
                            </a:lnSpc>
                            <a:spcAft>
                              <a:spcPts val="0"/>
                            </a:spcAft>
                          </a:pPr>
                          <a:r>
                            <a:rPr lang="es-MX" sz="1200" dirty="0">
                              <a:effectLst/>
                            </a:rPr>
                            <a:t>Válvulas de tramo Cuarto de compresores hacia Nave de Horno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200" dirty="0">
                              <a:effectLst/>
                            </a:rPr>
                            <a:t>574,57 </a:t>
                          </a:r>
                          <a14:m>
                            <m:oMath xmlns:m="http://schemas.openxmlformats.org/officeDocument/2006/math">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𝑚</m:t>
                                  </m:r>
                                </m:e>
                                <m:sup>
                                  <m:r>
                                    <a:rPr lang="es-EC" sz="1200">
                                      <a:effectLst/>
                                      <a:latin typeface="Cambria Math" panose="02040503050406030204" pitchFamily="18" charset="0"/>
                                    </a:rPr>
                                    <m:t>3</m:t>
                                  </m:r>
                                </m:sup>
                              </m:sSup>
                              <m:r>
                                <a:rPr lang="es-MX" sz="1200">
                                  <a:effectLst/>
                                  <a:latin typeface="Cambria Math" panose="02040503050406030204" pitchFamily="18" charset="0"/>
                                </a:rPr>
                                <m:t>/</m:t>
                              </m:r>
                              <m:r>
                                <a:rPr lang="es-MX" sz="1200">
                                  <a:effectLst/>
                                  <a:latin typeface="Cambria Math" panose="02040503050406030204" pitchFamily="18" charset="0"/>
                                </a:rPr>
                                <m:t>h</m:t>
                              </m:r>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2,301 </a:t>
                          </a:r>
                          <a14:m>
                            <m:oMath xmlns:m="http://schemas.openxmlformats.org/officeDocument/2006/math">
                              <m:f>
                                <m:fPr>
                                  <m:ctrlPr>
                                    <a:rPr lang="es-EC" sz="1200" i="1">
                                      <a:effectLst/>
                                      <a:latin typeface="Cambria Math" panose="02040503050406030204" pitchFamily="18" charset="0"/>
                                    </a:rPr>
                                  </m:ctrlPr>
                                </m:fPr>
                                <m:num>
                                  <m:sSup>
                                    <m:sSupPr>
                                      <m:ctrlPr>
                                        <a:rPr lang="es-EC" sz="1200" i="1">
                                          <a:effectLst/>
                                          <a:latin typeface="Cambria Math" panose="02040503050406030204" pitchFamily="18" charset="0"/>
                                        </a:rPr>
                                      </m:ctrlPr>
                                    </m:sSupPr>
                                    <m:e>
                                      <m:r>
                                        <a:rPr lang="en-US" sz="1200">
                                          <a:effectLst/>
                                          <a:latin typeface="Cambria Math" panose="02040503050406030204" pitchFamily="18" charset="0"/>
                                        </a:rPr>
                                        <m:t>𝑚</m:t>
                                      </m:r>
                                    </m:e>
                                    <m:sup>
                                      <m:r>
                                        <a:rPr lang="en-US" sz="1200">
                                          <a:effectLst/>
                                          <a:latin typeface="Cambria Math" panose="02040503050406030204" pitchFamily="18" charset="0"/>
                                        </a:rPr>
                                        <m:t>3</m:t>
                                      </m:r>
                                    </m:sup>
                                  </m:sSup>
                                </m:num>
                                <m:den>
                                  <m:r>
                                    <a:rPr lang="en-US" sz="1200">
                                      <a:effectLst/>
                                      <a:latin typeface="Cambria Math" panose="02040503050406030204" pitchFamily="18" charset="0"/>
                                    </a:rPr>
                                    <m:t>𝑏𝑎𝑟</m:t>
                                  </m:r>
                                </m:den>
                              </m:f>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6234081"/>
                      </a:ext>
                    </a:extLst>
                  </a:tr>
                  <a:tr h="0">
                    <a:tc>
                      <a:txBody>
                        <a:bodyPr/>
                        <a:lstStyle/>
                        <a:p>
                          <a:pPr algn="ctr">
                            <a:lnSpc>
                              <a:spcPct val="150000"/>
                            </a:lnSpc>
                            <a:spcAft>
                              <a:spcPts val="0"/>
                            </a:spcAft>
                          </a:pPr>
                          <a:r>
                            <a:rPr lang="es-MX" sz="1200" dirty="0">
                              <a:effectLst/>
                            </a:rPr>
                            <a:t>Anillo Nave Horno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287,29 </a:t>
                          </a:r>
                          <a14:m>
                            <m:oMath xmlns:m="http://schemas.openxmlformats.org/officeDocument/2006/math">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𝑚</m:t>
                                  </m:r>
                                </m:e>
                                <m:sup>
                                  <m:r>
                                    <a:rPr lang="es-EC" sz="1200">
                                      <a:effectLst/>
                                      <a:latin typeface="Cambria Math" panose="02040503050406030204" pitchFamily="18" charset="0"/>
                                    </a:rPr>
                                    <m:t>3</m:t>
                                  </m:r>
                                </m:sup>
                              </m:sSup>
                              <m:r>
                                <a:rPr lang="es-MX" sz="1200">
                                  <a:effectLst/>
                                  <a:latin typeface="Cambria Math" panose="02040503050406030204" pitchFamily="18" charset="0"/>
                                </a:rPr>
                                <m:t>/</m:t>
                              </m:r>
                              <m:r>
                                <a:rPr lang="es-MX" sz="1200">
                                  <a:effectLst/>
                                  <a:latin typeface="Cambria Math" panose="02040503050406030204" pitchFamily="18" charset="0"/>
                                </a:rPr>
                                <m:t>h</m:t>
                              </m:r>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1,151</a:t>
                          </a:r>
                          <a14:m>
                            <m:oMath xmlns:m="http://schemas.openxmlformats.org/officeDocument/2006/math">
                              <m:f>
                                <m:fPr>
                                  <m:ctrlPr>
                                    <a:rPr lang="es-EC" sz="1200" i="1">
                                      <a:effectLst/>
                                      <a:latin typeface="Cambria Math" panose="02040503050406030204" pitchFamily="18" charset="0"/>
                                    </a:rPr>
                                  </m:ctrlPr>
                                </m:fPr>
                                <m:num>
                                  <m:sSup>
                                    <m:sSupPr>
                                      <m:ctrlPr>
                                        <a:rPr lang="es-EC" sz="1200" i="1">
                                          <a:effectLst/>
                                          <a:latin typeface="Cambria Math" panose="02040503050406030204" pitchFamily="18" charset="0"/>
                                        </a:rPr>
                                      </m:ctrlPr>
                                    </m:sSupPr>
                                    <m:e>
                                      <m:r>
                                        <a:rPr lang="en-US" sz="1200">
                                          <a:effectLst/>
                                          <a:latin typeface="Cambria Math" panose="02040503050406030204" pitchFamily="18" charset="0"/>
                                        </a:rPr>
                                        <m:t>𝑚</m:t>
                                      </m:r>
                                    </m:e>
                                    <m:sup>
                                      <m:r>
                                        <a:rPr lang="en-US" sz="1200">
                                          <a:effectLst/>
                                          <a:latin typeface="Cambria Math" panose="02040503050406030204" pitchFamily="18" charset="0"/>
                                        </a:rPr>
                                        <m:t>3</m:t>
                                      </m:r>
                                    </m:sup>
                                  </m:sSup>
                                </m:num>
                                <m:den>
                                  <m:r>
                                    <a:rPr lang="en-US" sz="1200">
                                      <a:effectLst/>
                                      <a:latin typeface="Cambria Math" panose="02040503050406030204" pitchFamily="18" charset="0"/>
                                    </a:rPr>
                                    <m:t>𝑏𝑎𝑟</m:t>
                                  </m:r>
                                </m:den>
                              </m:f>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2926976"/>
                      </a:ext>
                    </a:extLst>
                  </a:tr>
                  <a:tr h="0">
                    <a:tc>
                      <a:txBody>
                        <a:bodyPr/>
                        <a:lstStyle/>
                        <a:p>
                          <a:pPr algn="ctr">
                            <a:lnSpc>
                              <a:spcPct val="150000"/>
                            </a:lnSpc>
                            <a:spcAft>
                              <a:spcPts val="0"/>
                            </a:spcAft>
                          </a:pPr>
                          <a:r>
                            <a:rPr lang="es-MX" sz="1200" dirty="0">
                              <a:effectLst/>
                            </a:rPr>
                            <a:t>Válvulas de tramo Cuarto de compresores hacia Nave de MCC</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1114,2 </a:t>
                          </a:r>
                          <a14:m>
                            <m:oMath xmlns:m="http://schemas.openxmlformats.org/officeDocument/2006/math">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𝑚</m:t>
                                  </m:r>
                                </m:e>
                                <m:sup>
                                  <m:r>
                                    <a:rPr lang="es-EC" sz="1200">
                                      <a:effectLst/>
                                      <a:latin typeface="Cambria Math" panose="02040503050406030204" pitchFamily="18" charset="0"/>
                                    </a:rPr>
                                    <m:t>3</m:t>
                                  </m:r>
                                </m:sup>
                              </m:sSup>
                              <m:r>
                                <a:rPr lang="es-MX" sz="1200">
                                  <a:effectLst/>
                                  <a:latin typeface="Cambria Math" panose="02040503050406030204" pitchFamily="18" charset="0"/>
                                </a:rPr>
                                <m:t>/</m:t>
                              </m:r>
                              <m:r>
                                <a:rPr lang="es-MX" sz="1200">
                                  <a:effectLst/>
                                  <a:latin typeface="Cambria Math" panose="02040503050406030204" pitchFamily="18" charset="0"/>
                                </a:rPr>
                                <m:t>h</m:t>
                              </m:r>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4,463</a:t>
                          </a:r>
                          <a14:m>
                            <m:oMath xmlns:m="http://schemas.openxmlformats.org/officeDocument/2006/math">
                              <m:f>
                                <m:fPr>
                                  <m:ctrlPr>
                                    <a:rPr lang="es-EC" sz="1200" i="1">
                                      <a:effectLst/>
                                      <a:latin typeface="Cambria Math" panose="02040503050406030204" pitchFamily="18" charset="0"/>
                                    </a:rPr>
                                  </m:ctrlPr>
                                </m:fPr>
                                <m:num>
                                  <m:sSup>
                                    <m:sSupPr>
                                      <m:ctrlPr>
                                        <a:rPr lang="es-EC" sz="1200" i="1">
                                          <a:effectLst/>
                                          <a:latin typeface="Cambria Math" panose="02040503050406030204" pitchFamily="18" charset="0"/>
                                        </a:rPr>
                                      </m:ctrlPr>
                                    </m:sSupPr>
                                    <m:e>
                                      <m:r>
                                        <a:rPr lang="en-US" sz="1200">
                                          <a:effectLst/>
                                          <a:latin typeface="Cambria Math" panose="02040503050406030204" pitchFamily="18" charset="0"/>
                                        </a:rPr>
                                        <m:t>𝑚</m:t>
                                      </m:r>
                                    </m:e>
                                    <m:sup>
                                      <m:r>
                                        <a:rPr lang="en-US" sz="1200">
                                          <a:effectLst/>
                                          <a:latin typeface="Cambria Math" panose="02040503050406030204" pitchFamily="18" charset="0"/>
                                        </a:rPr>
                                        <m:t>3</m:t>
                                      </m:r>
                                    </m:sup>
                                  </m:sSup>
                                </m:num>
                                <m:den>
                                  <m:r>
                                    <a:rPr lang="en-US" sz="1200">
                                      <a:effectLst/>
                                      <a:latin typeface="Cambria Math" panose="02040503050406030204" pitchFamily="18" charset="0"/>
                                    </a:rPr>
                                    <m:t>𝑏𝑎𝑟</m:t>
                                  </m:r>
                                </m:den>
                              </m:f>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8507910"/>
                      </a:ext>
                    </a:extLst>
                  </a:tr>
                  <a:tr h="0">
                    <a:tc>
                      <a:txBody>
                        <a:bodyPr/>
                        <a:lstStyle/>
                        <a:p>
                          <a:pPr algn="ctr">
                            <a:lnSpc>
                              <a:spcPct val="150000"/>
                            </a:lnSpc>
                            <a:spcAft>
                              <a:spcPts val="0"/>
                            </a:spcAft>
                          </a:pPr>
                          <a:r>
                            <a:rPr lang="es-EC" sz="1200" dirty="0">
                              <a:effectLst/>
                            </a:rPr>
                            <a:t>Válvulas de Anillo Nave MCC</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557,10 </a:t>
                          </a:r>
                          <a14:m>
                            <m:oMath xmlns:m="http://schemas.openxmlformats.org/officeDocument/2006/math">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𝑚</m:t>
                                  </m:r>
                                </m:e>
                                <m:sup>
                                  <m:r>
                                    <a:rPr lang="es-EC" sz="1200">
                                      <a:effectLst/>
                                      <a:latin typeface="Cambria Math" panose="02040503050406030204" pitchFamily="18" charset="0"/>
                                    </a:rPr>
                                    <m:t>3</m:t>
                                  </m:r>
                                </m:sup>
                              </m:sSup>
                              <m:r>
                                <a:rPr lang="es-MX" sz="1200">
                                  <a:effectLst/>
                                  <a:latin typeface="Cambria Math" panose="02040503050406030204" pitchFamily="18" charset="0"/>
                                </a:rPr>
                                <m:t>/</m:t>
                              </m:r>
                              <m:r>
                                <a:rPr lang="es-MX" sz="1200">
                                  <a:effectLst/>
                                  <a:latin typeface="Cambria Math" panose="02040503050406030204" pitchFamily="18" charset="0"/>
                                </a:rPr>
                                <m:t>h</m:t>
                              </m:r>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2,231</a:t>
                          </a:r>
                          <a14:m>
                            <m:oMath xmlns:m="http://schemas.openxmlformats.org/officeDocument/2006/math">
                              <m:f>
                                <m:fPr>
                                  <m:ctrlPr>
                                    <a:rPr lang="es-EC" sz="1200" i="1">
                                      <a:effectLst/>
                                      <a:latin typeface="Cambria Math" panose="02040503050406030204" pitchFamily="18" charset="0"/>
                                    </a:rPr>
                                  </m:ctrlPr>
                                </m:fPr>
                                <m:num>
                                  <m:sSup>
                                    <m:sSupPr>
                                      <m:ctrlPr>
                                        <a:rPr lang="es-EC" sz="1200" i="1">
                                          <a:effectLst/>
                                          <a:latin typeface="Cambria Math" panose="02040503050406030204" pitchFamily="18" charset="0"/>
                                        </a:rPr>
                                      </m:ctrlPr>
                                    </m:sSupPr>
                                    <m:e>
                                      <m:r>
                                        <a:rPr lang="en-US" sz="1200">
                                          <a:effectLst/>
                                          <a:latin typeface="Cambria Math" panose="02040503050406030204" pitchFamily="18" charset="0"/>
                                        </a:rPr>
                                        <m:t>𝑚</m:t>
                                      </m:r>
                                    </m:e>
                                    <m:sup>
                                      <m:r>
                                        <a:rPr lang="en-US" sz="1200">
                                          <a:effectLst/>
                                          <a:latin typeface="Cambria Math" panose="02040503050406030204" pitchFamily="18" charset="0"/>
                                        </a:rPr>
                                        <m:t>3</m:t>
                                      </m:r>
                                    </m:sup>
                                  </m:sSup>
                                </m:num>
                                <m:den>
                                  <m:r>
                                    <a:rPr lang="en-US" sz="1200">
                                      <a:effectLst/>
                                      <a:latin typeface="Cambria Math" panose="02040503050406030204" pitchFamily="18" charset="0"/>
                                    </a:rPr>
                                    <m:t>𝑏𝑎𝑟</m:t>
                                  </m:r>
                                </m:den>
                              </m:f>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40151526"/>
                      </a:ext>
                    </a:extLst>
                  </a:tr>
                  <a:tr h="0">
                    <a:tc>
                      <a:txBody>
                        <a:bodyPr/>
                        <a:lstStyle/>
                        <a:p>
                          <a:pPr algn="ctr">
                            <a:lnSpc>
                              <a:spcPct val="150000"/>
                            </a:lnSpc>
                            <a:spcAft>
                              <a:spcPts val="0"/>
                            </a:spcAft>
                          </a:pPr>
                          <a:r>
                            <a:rPr lang="es-EC" sz="1200" dirty="0">
                              <a:effectLst/>
                            </a:rPr>
                            <a:t>Válvulas de </a:t>
                          </a:r>
                          <a:r>
                            <a:rPr lang="es-EC" sz="1200" dirty="0" smtClean="0">
                              <a:effectLst/>
                            </a:rPr>
                            <a:t>red</a:t>
                          </a:r>
                          <a:r>
                            <a:rPr lang="es-EC" sz="1200" baseline="0" dirty="0" smtClean="0">
                              <a:effectLst/>
                            </a:rPr>
                            <a:t> </a:t>
                          </a:r>
                          <a:r>
                            <a:rPr lang="es-MX" sz="1200" dirty="0" smtClean="0">
                              <a:effectLst/>
                            </a:rPr>
                            <a:t>Planta </a:t>
                          </a:r>
                          <a:r>
                            <a:rPr lang="es-MX" sz="1200" dirty="0">
                              <a:effectLst/>
                            </a:rPr>
                            <a:t>de Humos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941,57 </a:t>
                          </a:r>
                          <a14:m>
                            <m:oMath xmlns:m="http://schemas.openxmlformats.org/officeDocument/2006/math">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𝑚</m:t>
                                  </m:r>
                                </m:e>
                                <m:sup>
                                  <m:r>
                                    <a:rPr lang="es-EC" sz="1200">
                                      <a:effectLst/>
                                      <a:latin typeface="Cambria Math" panose="02040503050406030204" pitchFamily="18" charset="0"/>
                                    </a:rPr>
                                    <m:t>3</m:t>
                                  </m:r>
                                </m:sup>
                              </m:sSup>
                              <m:r>
                                <a:rPr lang="es-MX" sz="1200">
                                  <a:effectLst/>
                                  <a:latin typeface="Cambria Math" panose="02040503050406030204" pitchFamily="18" charset="0"/>
                                </a:rPr>
                                <m:t>/</m:t>
                              </m:r>
                              <m:r>
                                <a:rPr lang="es-MX" sz="1200">
                                  <a:effectLst/>
                                  <a:latin typeface="Cambria Math" panose="02040503050406030204" pitchFamily="18" charset="0"/>
                                </a:rPr>
                                <m:t>h</m:t>
                              </m:r>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MX" sz="1200" dirty="0">
                              <a:effectLst/>
                            </a:rPr>
                            <a:t>3,771</a:t>
                          </a:r>
                          <a14:m>
                            <m:oMath xmlns:m="http://schemas.openxmlformats.org/officeDocument/2006/math">
                              <m:f>
                                <m:fPr>
                                  <m:ctrlPr>
                                    <a:rPr lang="es-EC" sz="1200" i="1">
                                      <a:effectLst/>
                                      <a:latin typeface="Cambria Math" panose="02040503050406030204" pitchFamily="18" charset="0"/>
                                    </a:rPr>
                                  </m:ctrlPr>
                                </m:fPr>
                                <m:num>
                                  <m:sSup>
                                    <m:sSupPr>
                                      <m:ctrlPr>
                                        <a:rPr lang="es-EC" sz="1200" i="1">
                                          <a:effectLst/>
                                          <a:latin typeface="Cambria Math" panose="02040503050406030204" pitchFamily="18" charset="0"/>
                                        </a:rPr>
                                      </m:ctrlPr>
                                    </m:sSupPr>
                                    <m:e>
                                      <m:r>
                                        <a:rPr lang="en-US" sz="1200">
                                          <a:effectLst/>
                                          <a:latin typeface="Cambria Math" panose="02040503050406030204" pitchFamily="18" charset="0"/>
                                        </a:rPr>
                                        <m:t>𝑚</m:t>
                                      </m:r>
                                    </m:e>
                                    <m:sup>
                                      <m:r>
                                        <a:rPr lang="en-US" sz="1200">
                                          <a:effectLst/>
                                          <a:latin typeface="Cambria Math" panose="02040503050406030204" pitchFamily="18" charset="0"/>
                                        </a:rPr>
                                        <m:t>3</m:t>
                                      </m:r>
                                    </m:sup>
                                  </m:sSup>
                                </m:num>
                                <m:den>
                                  <m:r>
                                    <a:rPr lang="en-US" sz="1200">
                                      <a:effectLst/>
                                      <a:latin typeface="Cambria Math" panose="02040503050406030204" pitchFamily="18" charset="0"/>
                                    </a:rPr>
                                    <m:t>𝑏𝑎𝑟</m:t>
                                  </m:r>
                                </m:den>
                              </m:f>
                            </m:oMath>
                          </a14:m>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94479347"/>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239286779"/>
                  </p:ext>
                </p:extLst>
              </p:nvPr>
            </p:nvGraphicFramePr>
            <p:xfrm>
              <a:off x="2411760" y="1431739"/>
              <a:ext cx="5338678" cy="3267713"/>
            </p:xfrm>
            <a:graphic>
              <a:graphicData uri="http://schemas.openxmlformats.org/drawingml/2006/table">
                <a:tbl>
                  <a:tblPr firstRow="1" firstCol="1" bandRow="1">
                    <a:tableStyleId>{5C22544A-7EE6-4342-B048-85BDC9FD1C3A}</a:tableStyleId>
                  </a:tblPr>
                  <a:tblGrid>
                    <a:gridCol w="1779350">
                      <a:extLst>
                        <a:ext uri="{9D8B030D-6E8A-4147-A177-3AD203B41FA5}">
                          <a16:colId xmlns:a16="http://schemas.microsoft.com/office/drawing/2014/main" val="551905404"/>
                        </a:ext>
                      </a:extLst>
                    </a:gridCol>
                    <a:gridCol w="1779350">
                      <a:extLst>
                        <a:ext uri="{9D8B030D-6E8A-4147-A177-3AD203B41FA5}">
                          <a16:colId xmlns:a16="http://schemas.microsoft.com/office/drawing/2014/main" val="477701757"/>
                        </a:ext>
                      </a:extLst>
                    </a:gridCol>
                    <a:gridCol w="1779978">
                      <a:extLst>
                        <a:ext uri="{9D8B030D-6E8A-4147-A177-3AD203B41FA5}">
                          <a16:colId xmlns:a16="http://schemas.microsoft.com/office/drawing/2014/main" val="1665243385"/>
                        </a:ext>
                      </a:extLst>
                    </a:gridCol>
                  </a:tblGrid>
                  <a:tr h="249365">
                    <a:tc>
                      <a:txBody>
                        <a:bodyPr/>
                        <a:lstStyle/>
                        <a:p>
                          <a:pPr algn="ctr">
                            <a:lnSpc>
                              <a:spcPct val="150000"/>
                            </a:lnSpc>
                            <a:spcAft>
                              <a:spcPts val="0"/>
                            </a:spcAft>
                          </a:pPr>
                          <a:r>
                            <a:rPr lang="es-MX" sz="1200" dirty="0">
                              <a:effectLst/>
                            </a:rPr>
                            <a:t>Elemento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endParaRPr lang="es-EC"/>
                        </a:p>
                      </a:txBody>
                      <a:tcPr marL="68580" marR="68580" marT="0" marB="0">
                        <a:blipFill>
                          <a:blip r:embed="rId2"/>
                          <a:stretch>
                            <a:fillRect l="-100000" t="-2439" r="-101024" b="-1248780"/>
                          </a:stretch>
                        </a:blipFill>
                      </a:tcPr>
                    </a:tc>
                    <a:tc>
                      <a:txBody>
                        <a:bodyPr/>
                        <a:lstStyle/>
                        <a:p>
                          <a:endParaRPr lang="es-EC"/>
                        </a:p>
                      </a:txBody>
                      <a:tcPr marL="68580" marR="68580" marT="0" marB="0">
                        <a:blipFill>
                          <a:blip r:embed="rId2"/>
                          <a:stretch>
                            <a:fillRect l="-200685" t="-2439" r="-1370" b="-1248780"/>
                          </a:stretch>
                        </a:blipFill>
                      </a:tcPr>
                    </a:tc>
                    <a:extLst>
                      <a:ext uri="{0D108BD9-81ED-4DB2-BD59-A6C34878D82A}">
                        <a16:rowId xmlns:a16="http://schemas.microsoft.com/office/drawing/2014/main" val="3281355597"/>
                      </a:ext>
                    </a:extLst>
                  </a:tr>
                  <a:tr h="793687">
                    <a:tc>
                      <a:txBody>
                        <a:bodyPr/>
                        <a:lstStyle/>
                        <a:p>
                          <a:pPr algn="ctr">
                            <a:lnSpc>
                              <a:spcPct val="150000"/>
                            </a:lnSpc>
                            <a:spcAft>
                              <a:spcPts val="0"/>
                            </a:spcAft>
                          </a:pPr>
                          <a:r>
                            <a:rPr lang="es-MX" sz="1200" dirty="0">
                              <a:effectLst/>
                            </a:rPr>
                            <a:t>Válvulas de tramo Cuarto de compresores hacia Nave de Horno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endParaRPr lang="es-EC"/>
                        </a:p>
                      </a:txBody>
                      <a:tcPr marL="68580" marR="68580" marT="0" marB="0" anchor="ctr">
                        <a:blipFill>
                          <a:blip r:embed="rId2"/>
                          <a:stretch>
                            <a:fillRect l="-100000" t="-32308" r="-101024" b="-293846"/>
                          </a:stretch>
                        </a:blipFill>
                      </a:tcPr>
                    </a:tc>
                    <a:tc>
                      <a:txBody>
                        <a:bodyPr/>
                        <a:lstStyle/>
                        <a:p>
                          <a:endParaRPr lang="es-EC"/>
                        </a:p>
                      </a:txBody>
                      <a:tcPr marL="68580" marR="68580" marT="0" marB="0" anchor="ctr">
                        <a:blipFill>
                          <a:blip r:embed="rId2"/>
                          <a:stretch>
                            <a:fillRect l="-200685" t="-32308" r="-1370" b="-293846"/>
                          </a:stretch>
                        </a:blipFill>
                      </a:tcPr>
                    </a:tc>
                    <a:extLst>
                      <a:ext uri="{0D108BD9-81ED-4DB2-BD59-A6C34878D82A}">
                        <a16:rowId xmlns:a16="http://schemas.microsoft.com/office/drawing/2014/main" val="1186234081"/>
                      </a:ext>
                    </a:extLst>
                  </a:tr>
                  <a:tr h="392240">
                    <a:tc>
                      <a:txBody>
                        <a:bodyPr/>
                        <a:lstStyle/>
                        <a:p>
                          <a:pPr algn="ctr">
                            <a:lnSpc>
                              <a:spcPct val="150000"/>
                            </a:lnSpc>
                            <a:spcAft>
                              <a:spcPts val="0"/>
                            </a:spcAft>
                          </a:pPr>
                          <a:r>
                            <a:rPr lang="es-MX" sz="1200" dirty="0">
                              <a:effectLst/>
                            </a:rPr>
                            <a:t>Anillo Nave Horno</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endParaRPr lang="es-EC"/>
                        </a:p>
                      </a:txBody>
                      <a:tcPr marL="68580" marR="68580" marT="0" marB="0" anchor="ctr">
                        <a:blipFill>
                          <a:blip r:embed="rId2"/>
                          <a:stretch>
                            <a:fillRect l="-100000" t="-264615" r="-101024" b="-487692"/>
                          </a:stretch>
                        </a:blipFill>
                      </a:tcPr>
                    </a:tc>
                    <a:tc>
                      <a:txBody>
                        <a:bodyPr/>
                        <a:lstStyle/>
                        <a:p>
                          <a:endParaRPr lang="es-EC"/>
                        </a:p>
                      </a:txBody>
                      <a:tcPr marL="68580" marR="68580" marT="0" marB="0" anchor="ctr">
                        <a:blipFill>
                          <a:blip r:embed="rId2"/>
                          <a:stretch>
                            <a:fillRect l="-200685" t="-264615" r="-1370" b="-487692"/>
                          </a:stretch>
                        </a:blipFill>
                      </a:tcPr>
                    </a:tc>
                    <a:extLst>
                      <a:ext uri="{0D108BD9-81ED-4DB2-BD59-A6C34878D82A}">
                        <a16:rowId xmlns:a16="http://schemas.microsoft.com/office/drawing/2014/main" val="492926976"/>
                      </a:ext>
                    </a:extLst>
                  </a:tr>
                  <a:tr h="793687">
                    <a:tc>
                      <a:txBody>
                        <a:bodyPr/>
                        <a:lstStyle/>
                        <a:p>
                          <a:pPr algn="ctr">
                            <a:lnSpc>
                              <a:spcPct val="150000"/>
                            </a:lnSpc>
                            <a:spcAft>
                              <a:spcPts val="0"/>
                            </a:spcAft>
                          </a:pPr>
                          <a:r>
                            <a:rPr lang="es-MX" sz="1200" dirty="0">
                              <a:effectLst/>
                            </a:rPr>
                            <a:t>Válvulas de tramo Cuarto de compresores hacia Nave de MCC</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endParaRPr lang="es-EC"/>
                        </a:p>
                      </a:txBody>
                      <a:tcPr marL="68580" marR="68580" marT="0" marB="0" anchor="ctr">
                        <a:blipFill>
                          <a:blip r:embed="rId2"/>
                          <a:stretch>
                            <a:fillRect l="-100000" t="-182308" r="-101024" b="-143846"/>
                          </a:stretch>
                        </a:blipFill>
                      </a:tcPr>
                    </a:tc>
                    <a:tc>
                      <a:txBody>
                        <a:bodyPr/>
                        <a:lstStyle/>
                        <a:p>
                          <a:endParaRPr lang="es-EC"/>
                        </a:p>
                      </a:txBody>
                      <a:tcPr marL="68580" marR="68580" marT="0" marB="0" anchor="ctr">
                        <a:blipFill>
                          <a:blip r:embed="rId2"/>
                          <a:stretch>
                            <a:fillRect l="-200685" t="-182308" r="-1370" b="-143846"/>
                          </a:stretch>
                        </a:blipFill>
                      </a:tcPr>
                    </a:tc>
                    <a:extLst>
                      <a:ext uri="{0D108BD9-81ED-4DB2-BD59-A6C34878D82A}">
                        <a16:rowId xmlns:a16="http://schemas.microsoft.com/office/drawing/2014/main" val="1388507910"/>
                      </a:ext>
                    </a:extLst>
                  </a:tr>
                  <a:tr h="519367">
                    <a:tc>
                      <a:txBody>
                        <a:bodyPr/>
                        <a:lstStyle/>
                        <a:p>
                          <a:pPr algn="ctr">
                            <a:lnSpc>
                              <a:spcPct val="150000"/>
                            </a:lnSpc>
                            <a:spcAft>
                              <a:spcPts val="0"/>
                            </a:spcAft>
                          </a:pPr>
                          <a:r>
                            <a:rPr lang="es-EC" sz="1200" dirty="0">
                              <a:effectLst/>
                            </a:rPr>
                            <a:t>Válvulas de Anillo Nave MCC</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endParaRPr lang="es-EC"/>
                        </a:p>
                      </a:txBody>
                      <a:tcPr marL="68580" marR="68580" marT="0" marB="0" anchor="ctr">
                        <a:blipFill>
                          <a:blip r:embed="rId2"/>
                          <a:stretch>
                            <a:fillRect l="-100000" t="-426744" r="-101024" b="-117442"/>
                          </a:stretch>
                        </a:blipFill>
                      </a:tcPr>
                    </a:tc>
                    <a:tc>
                      <a:txBody>
                        <a:bodyPr/>
                        <a:lstStyle/>
                        <a:p>
                          <a:endParaRPr lang="es-EC"/>
                        </a:p>
                      </a:txBody>
                      <a:tcPr marL="68580" marR="68580" marT="0" marB="0" anchor="ctr">
                        <a:blipFill>
                          <a:blip r:embed="rId2"/>
                          <a:stretch>
                            <a:fillRect l="-200685" t="-426744" r="-1370" b="-117442"/>
                          </a:stretch>
                        </a:blipFill>
                      </a:tcPr>
                    </a:tc>
                    <a:extLst>
                      <a:ext uri="{0D108BD9-81ED-4DB2-BD59-A6C34878D82A}">
                        <a16:rowId xmlns:a16="http://schemas.microsoft.com/office/drawing/2014/main" val="1740151526"/>
                      </a:ext>
                    </a:extLst>
                  </a:tr>
                  <a:tr h="519367">
                    <a:tc>
                      <a:txBody>
                        <a:bodyPr/>
                        <a:lstStyle/>
                        <a:p>
                          <a:pPr algn="ctr">
                            <a:lnSpc>
                              <a:spcPct val="150000"/>
                            </a:lnSpc>
                            <a:spcAft>
                              <a:spcPts val="0"/>
                            </a:spcAft>
                          </a:pPr>
                          <a:r>
                            <a:rPr lang="es-EC" sz="1200" dirty="0">
                              <a:effectLst/>
                            </a:rPr>
                            <a:t>Válvulas de </a:t>
                          </a:r>
                          <a:r>
                            <a:rPr lang="es-EC" sz="1200" dirty="0" smtClean="0">
                              <a:effectLst/>
                            </a:rPr>
                            <a:t>red</a:t>
                          </a:r>
                          <a:r>
                            <a:rPr lang="es-EC" sz="1200" baseline="0" dirty="0" smtClean="0">
                              <a:effectLst/>
                            </a:rPr>
                            <a:t> </a:t>
                          </a:r>
                          <a:r>
                            <a:rPr lang="es-MX" sz="1200" dirty="0" smtClean="0">
                              <a:effectLst/>
                            </a:rPr>
                            <a:t>Planta </a:t>
                          </a:r>
                          <a:r>
                            <a:rPr lang="es-MX" sz="1200" dirty="0">
                              <a:effectLst/>
                            </a:rPr>
                            <a:t>de Humos</a:t>
                          </a:r>
                          <a:endParaRPr lang="es-EC"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endParaRPr lang="es-EC"/>
                        </a:p>
                      </a:txBody>
                      <a:tcPr marL="68580" marR="68580" marT="0" marB="0" anchor="ctr">
                        <a:blipFill>
                          <a:blip r:embed="rId2"/>
                          <a:stretch>
                            <a:fillRect l="-100000" t="-532941" r="-101024" b="-18824"/>
                          </a:stretch>
                        </a:blipFill>
                      </a:tcPr>
                    </a:tc>
                    <a:tc>
                      <a:txBody>
                        <a:bodyPr/>
                        <a:lstStyle/>
                        <a:p>
                          <a:endParaRPr lang="es-EC"/>
                        </a:p>
                      </a:txBody>
                      <a:tcPr marL="68580" marR="68580" marT="0" marB="0" anchor="ctr">
                        <a:blipFill>
                          <a:blip r:embed="rId2"/>
                          <a:stretch>
                            <a:fillRect l="-200685" t="-532941" r="-1370" b="-18824"/>
                          </a:stretch>
                        </a:blipFill>
                      </a:tcPr>
                    </a:tc>
                    <a:extLst>
                      <a:ext uri="{0D108BD9-81ED-4DB2-BD59-A6C34878D82A}">
                        <a16:rowId xmlns:a16="http://schemas.microsoft.com/office/drawing/2014/main" val="4294479347"/>
                      </a:ext>
                    </a:extLst>
                  </a:tr>
                </a:tbl>
              </a:graphicData>
            </a:graphic>
          </p:graphicFrame>
        </mc:Fallback>
      </mc:AlternateContent>
      <p:sp>
        <p:nvSpPr>
          <p:cNvPr id="6" name="Rectangle 5"/>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mc:AlternateContent xmlns:mc="http://schemas.openxmlformats.org/markup-compatibility/2006" xmlns:a14="http://schemas.microsoft.com/office/drawing/2010/main">
        <mc:Choice Requires="a14">
          <p:sp>
            <p:nvSpPr>
              <p:cNvPr id="7" name="Rectangle 6"/>
              <p:cNvSpPr/>
              <p:nvPr/>
            </p:nvSpPr>
            <p:spPr>
              <a:xfrm>
                <a:off x="436565" y="901965"/>
                <a:ext cx="2905475" cy="338041"/>
              </a:xfrm>
              <a:prstGeom prst="rect">
                <a:avLst/>
              </a:prstGeom>
            </p:spPr>
            <p:txBody>
              <a:bodyPr wrap="none">
                <a:spAutoFit/>
              </a:bodyPr>
              <a:lstStyle/>
              <a:p>
                <a:pPr lvl="1" algn="just">
                  <a:lnSpc>
                    <a:spcPct val="107000"/>
                  </a:lnSpc>
                  <a:spcBef>
                    <a:spcPts val="1200"/>
                  </a:spcBef>
                  <a:spcAft>
                    <a:spcPts val="0"/>
                  </a:spcAft>
                </a:pPr>
                <a:r>
                  <a:rPr lang="es-EC" sz="1600" b="1" kern="0" dirty="0">
                    <a:latin typeface="Times New Roman" panose="02020603050405020304" pitchFamily="18" charset="0"/>
                    <a:ea typeface="Times New Roman" panose="02020603050405020304" pitchFamily="18" charset="0"/>
                    <a:cs typeface="Times New Roman" panose="02020603050405020304" pitchFamily="18" charset="0"/>
                  </a:rPr>
                  <a:t>Coeficiente de válvula </a:t>
                </a:r>
                <a14:m>
                  <m:oMath xmlns:m="http://schemas.openxmlformats.org/officeDocument/2006/math">
                    <m:sSub>
                      <m:sSubPr>
                        <m:ctrlPr>
                          <a:rPr lang="es-EC" sz="1600" b="1" i="1" ker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b="1" i="1" kern="0">
                            <a:effectLst/>
                            <a:latin typeface="Cambria Math" panose="02040503050406030204" pitchFamily="18" charset="0"/>
                            <a:ea typeface="Times New Roman" panose="02020603050405020304" pitchFamily="18" charset="0"/>
                            <a:cs typeface="Times New Roman" panose="02020603050405020304" pitchFamily="18" charset="0"/>
                          </a:rPr>
                          <m:t>𝑪</m:t>
                        </m:r>
                      </m:e>
                      <m:sub>
                        <m:r>
                          <a:rPr lang="es-EC" sz="1600" b="1" i="1" kern="0">
                            <a:effectLst/>
                            <a:latin typeface="Cambria Math" panose="02040503050406030204" pitchFamily="18" charset="0"/>
                            <a:ea typeface="Times New Roman" panose="02020603050405020304" pitchFamily="18" charset="0"/>
                            <a:cs typeface="Times New Roman" panose="02020603050405020304" pitchFamily="18" charset="0"/>
                          </a:rPr>
                          <m:t>𝒗</m:t>
                        </m:r>
                      </m:sub>
                    </m:sSub>
                  </m:oMath>
                </a14:m>
                <a:r>
                  <a:rPr lang="es-EC" sz="1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436565" y="901965"/>
                <a:ext cx="2905475" cy="338041"/>
              </a:xfrm>
              <a:prstGeom prst="rect">
                <a:avLst/>
              </a:prstGeom>
              <a:blipFill>
                <a:blip r:embed="rId3"/>
                <a:stretch>
                  <a:fillRect t="-5455" b="-23636"/>
                </a:stretch>
              </a:blipFill>
            </p:spPr>
            <p:txBody>
              <a:bodyPr/>
              <a:lstStyle/>
              <a:p>
                <a:r>
                  <a:rPr lang="es-EC">
                    <a:noFill/>
                  </a:rPr>
                  <a:t> </a:t>
                </a:r>
              </a:p>
            </p:txBody>
          </p:sp>
        </mc:Fallback>
      </mc:AlternateContent>
    </p:spTree>
    <p:extLst>
      <p:ext uri="{BB962C8B-B14F-4D97-AF65-F5344CB8AC3E}">
        <p14:creationId xmlns:p14="http://schemas.microsoft.com/office/powerpoint/2010/main" val="4144876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36</a:t>
            </a:fld>
            <a:endParaRPr lang="es-EC" dirty="0"/>
          </a:p>
        </p:txBody>
      </p:sp>
      <p:sp>
        <p:nvSpPr>
          <p:cNvPr id="6" name="Rectangle 5"/>
          <p:cNvSpPr/>
          <p:nvPr/>
        </p:nvSpPr>
        <p:spPr>
          <a:xfrm>
            <a:off x="251520" y="31141"/>
            <a:ext cx="3608355"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9" name="Rectangle 8"/>
          <p:cNvSpPr/>
          <p:nvPr/>
        </p:nvSpPr>
        <p:spPr>
          <a:xfrm>
            <a:off x="269595" y="745382"/>
            <a:ext cx="7830797" cy="421654"/>
          </a:xfrm>
          <a:prstGeom prst="rect">
            <a:avLst/>
          </a:prstGeom>
        </p:spPr>
        <p:txBody>
          <a:bodyPr wrap="square">
            <a:spAutoFit/>
          </a:bodyPr>
          <a:lstStyle/>
          <a:p>
            <a:pPr>
              <a:lnSpc>
                <a:spcPct val="107000"/>
              </a:lnSpc>
              <a:spcAft>
                <a:spcPts val="600"/>
              </a:spcAft>
            </a:pPr>
            <a:r>
              <a:rPr lang="es-EC" sz="2000" b="1" dirty="0" smtClean="0"/>
              <a:t>Condensado en el sistema de aire comprimido</a:t>
            </a:r>
            <a:endParaRPr lang="es-EC" sz="2000" b="1" dirty="0"/>
          </a:p>
        </p:txBody>
      </p:sp>
      <p:graphicFrame>
        <p:nvGraphicFramePr>
          <p:cNvPr id="10" name="Diagram 9"/>
          <p:cNvGraphicFramePr/>
          <p:nvPr/>
        </p:nvGraphicFramePr>
        <p:xfrm>
          <a:off x="1814512" y="981075"/>
          <a:ext cx="5514975"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8" name="TextBox 7"/>
              <p:cNvSpPr txBox="1"/>
              <p:nvPr/>
            </p:nvSpPr>
            <p:spPr>
              <a:xfrm>
                <a:off x="179512" y="1286018"/>
                <a:ext cx="1635000" cy="1456617"/>
              </a:xfrm>
              <a:prstGeom prst="rect">
                <a:avLst/>
              </a:prstGeom>
              <a:noFill/>
            </p:spPr>
            <p:txBody>
              <a:bodyPr wrap="square" rtlCol="0">
                <a:spAutoFit/>
              </a:bodyPr>
              <a:lstStyle/>
              <a:p>
                <a:r>
                  <a:rPr lang="es-EC" sz="1200" b="1" i="1" dirty="0" smtClean="0"/>
                  <a:t>Admisión de aire</a:t>
                </a:r>
              </a:p>
              <a:p>
                <a14:m>
                  <m:oMath xmlns:m="http://schemas.openxmlformats.org/officeDocument/2006/math">
                    <m:sSub>
                      <m:sSubPr>
                        <m:ctrlPr>
                          <a:rPr lang="es-EC" sz="1200" i="1" smtClean="0">
                            <a:latin typeface="Cambria Math" panose="02040503050406030204" pitchFamily="18" charset="0"/>
                          </a:rPr>
                        </m:ctrlPr>
                      </m:sSubPr>
                      <m:e>
                        <m:r>
                          <a:rPr lang="es-EC" sz="1200" i="1">
                            <a:latin typeface="Cambria Math" panose="02040503050406030204" pitchFamily="18" charset="0"/>
                          </a:rPr>
                          <m:t>h</m:t>
                        </m:r>
                      </m:e>
                      <m:sub>
                        <m:r>
                          <a:rPr lang="en-US" sz="1200" i="1">
                            <a:latin typeface="Cambria Math" panose="02040503050406030204" pitchFamily="18" charset="0"/>
                          </a:rPr>
                          <m:t>𝑠</m:t>
                        </m:r>
                        <m:r>
                          <a:rPr lang="es-EC" sz="1200" i="1">
                            <a:latin typeface="Cambria Math" panose="02040503050406030204" pitchFamily="18" charset="0"/>
                          </a:rPr>
                          <m:t>1</m:t>
                        </m:r>
                      </m:sub>
                    </m:sSub>
                    <m:r>
                      <a:rPr lang="es-EC" sz="1200" i="1">
                        <a:latin typeface="Cambria Math" panose="02040503050406030204" pitchFamily="18" charset="0"/>
                      </a:rPr>
                      <m:t>=36,6 </m:t>
                    </m:r>
                    <m:r>
                      <a:rPr lang="en-US" sz="1200" i="1">
                        <a:latin typeface="Cambria Math" panose="02040503050406030204" pitchFamily="18" charset="0"/>
                      </a:rPr>
                      <m:t>𝑔</m:t>
                    </m:r>
                    <m:r>
                      <a:rPr lang="es-EC" sz="1200" i="1">
                        <a:latin typeface="Cambria Math" panose="02040503050406030204" pitchFamily="18" charset="0"/>
                      </a:rPr>
                      <m:t>/</m:t>
                    </m:r>
                    <m:r>
                      <a:rPr lang="en-US" sz="1200" i="1">
                        <a:latin typeface="Cambria Math" panose="02040503050406030204" pitchFamily="18" charset="0"/>
                      </a:rPr>
                      <m:t>𝑘𝑔</m:t>
                    </m:r>
                  </m:oMath>
                </a14:m>
                <a:r>
                  <a:rPr lang="es-EC" sz="1200" i="1" dirty="0"/>
                  <a:t>   a 35°C </a:t>
                </a:r>
                <a:r>
                  <a:rPr lang="es-EC" sz="1200" i="1" dirty="0" smtClean="0"/>
                  <a:t>, 1atm</a:t>
                </a:r>
                <a:endParaRPr lang="es-EC" sz="1200" dirty="0"/>
              </a:p>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1</m:t>
                          </m:r>
                        </m:sub>
                      </m:sSub>
                      <m:r>
                        <a:rPr lang="es-EC" sz="1200" i="1">
                          <a:latin typeface="Cambria Math" panose="02040503050406030204" pitchFamily="18" charset="0"/>
                        </a:rPr>
                        <m:t>=0,85∙36,6</m:t>
                      </m:r>
                      <m:f>
                        <m:fPr>
                          <m:ctrlPr>
                            <a:rPr lang="en-US" sz="1200" i="1">
                              <a:latin typeface="Cambria Math" panose="02040503050406030204" pitchFamily="18" charset="0"/>
                            </a:rPr>
                          </m:ctrlPr>
                        </m:fPr>
                        <m:num>
                          <m:r>
                            <a:rPr lang="en-US" sz="1200" i="1">
                              <a:latin typeface="Cambria Math" panose="02040503050406030204" pitchFamily="18" charset="0"/>
                            </a:rPr>
                            <m:t>𝑔</m:t>
                          </m:r>
                        </m:num>
                        <m:den>
                          <m:r>
                            <a:rPr lang="en-US" sz="1200" i="1">
                              <a:latin typeface="Cambria Math" panose="02040503050406030204" pitchFamily="18" charset="0"/>
                            </a:rPr>
                            <m:t>𝑘𝑔</m:t>
                          </m:r>
                        </m:den>
                      </m:f>
                    </m:oMath>
                  </m:oMathPara>
                </a14:m>
                <a:endParaRPr lang="es-EC" sz="1200" i="1" dirty="0" smtClean="0"/>
              </a:p>
              <a:p>
                <a14:m>
                  <m:oMath xmlns:m="http://schemas.openxmlformats.org/officeDocument/2006/math">
                    <m:r>
                      <a:rPr lang="en-US" sz="1200" i="1">
                        <a:latin typeface="Cambria Math" panose="02040503050406030204" pitchFamily="18" charset="0"/>
                      </a:rPr>
                      <m:t>=31,11 </m:t>
                    </m:r>
                    <m:r>
                      <a:rPr lang="en-US" sz="1200" i="1">
                        <a:latin typeface="Cambria Math" panose="02040503050406030204" pitchFamily="18" charset="0"/>
                      </a:rPr>
                      <m:t>𝑔</m:t>
                    </m:r>
                    <m:r>
                      <a:rPr lang="en-US" sz="1200" i="1">
                        <a:latin typeface="Cambria Math" panose="02040503050406030204" pitchFamily="18" charset="0"/>
                      </a:rPr>
                      <m:t>/</m:t>
                    </m:r>
                    <m:r>
                      <a:rPr lang="en-US" sz="1200" i="1">
                        <a:latin typeface="Cambria Math" panose="02040503050406030204" pitchFamily="18" charset="0"/>
                      </a:rPr>
                      <m:t>𝑘𝑔</m:t>
                    </m:r>
                  </m:oMath>
                </a14:m>
                <a:r>
                  <a:rPr lang="en-US" sz="1200" i="1" dirty="0"/>
                  <a:t> </a:t>
                </a:r>
                <a:endParaRPr lang="es-EC" sz="1200" dirty="0"/>
              </a:p>
              <a:p>
                <a:endParaRPr lang="es-EC" dirty="0"/>
              </a:p>
            </p:txBody>
          </p:sp>
        </mc:Choice>
        <mc:Fallback xmlns="">
          <p:sp>
            <p:nvSpPr>
              <p:cNvPr id="8" name="TextBox 7"/>
              <p:cNvSpPr txBox="1">
                <a:spLocks noRot="1" noChangeAspect="1" noMove="1" noResize="1" noEditPoints="1" noAdjustHandles="1" noChangeArrowheads="1" noChangeShapeType="1" noTextEdit="1"/>
              </p:cNvSpPr>
              <p:nvPr/>
            </p:nvSpPr>
            <p:spPr>
              <a:xfrm>
                <a:off x="179512" y="1286018"/>
                <a:ext cx="1635000" cy="1456617"/>
              </a:xfrm>
              <a:prstGeom prst="rect">
                <a:avLst/>
              </a:prstGeom>
              <a:blipFill>
                <a:blip r:embed="rId8"/>
                <a:stretch>
                  <a:fillRect t="-41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302404" y="1050280"/>
                <a:ext cx="4572000" cy="461665"/>
              </a:xfrm>
              <a:prstGeom prst="rect">
                <a:avLst/>
              </a:prstGeom>
            </p:spPr>
            <p:txBody>
              <a:bodyPr>
                <a:spAutoFit/>
              </a:bodyPr>
              <a:lstStyle/>
              <a:p>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ea typeface="Calibri" panose="020F0502020204030204" pitchFamily="34" charset="0"/>
                            <a:cs typeface="Arial" panose="020B0604020202020204" pitchFamily="34" charset="0"/>
                          </a:rPr>
                          <m:t>h</m:t>
                        </m:r>
                      </m:e>
                      <m:sub>
                        <m:r>
                          <a:rPr lang="en-US" sz="1200" i="1">
                            <a:latin typeface="Cambria Math" panose="02040503050406030204" pitchFamily="18" charset="0"/>
                            <a:ea typeface="Calibri" panose="020F0502020204030204" pitchFamily="34" charset="0"/>
                            <a:cs typeface="Arial" panose="020B0604020202020204" pitchFamily="34" charset="0"/>
                          </a:rPr>
                          <m:t>𝑠</m:t>
                        </m:r>
                        <m:r>
                          <a:rPr lang="es-EC" sz="1200" i="1">
                            <a:latin typeface="Cambria Math" panose="02040503050406030204" pitchFamily="18" charset="0"/>
                            <a:ea typeface="Calibri" panose="020F0502020204030204" pitchFamily="34" charset="0"/>
                            <a:cs typeface="Arial" panose="020B0604020202020204" pitchFamily="34" charset="0"/>
                          </a:rPr>
                          <m:t>2</m:t>
                        </m:r>
                      </m:sub>
                    </m:sSub>
                    <m:r>
                      <a:rPr lang="es-EC" sz="1200" i="1">
                        <a:latin typeface="Cambria Math" panose="02040503050406030204" pitchFamily="18" charset="0"/>
                        <a:ea typeface="Calibri" panose="020F0502020204030204" pitchFamily="34" charset="0"/>
                        <a:cs typeface="Arial" panose="020B0604020202020204" pitchFamily="34" charset="0"/>
                      </a:rPr>
                      <m:t>= 58,97 </m:t>
                    </m:r>
                    <m:r>
                      <a:rPr lang="en-US" sz="1200" i="1">
                        <a:latin typeface="Cambria Math" panose="02040503050406030204" pitchFamily="18" charset="0"/>
                        <a:ea typeface="Calibri" panose="020F0502020204030204" pitchFamily="34" charset="0"/>
                        <a:cs typeface="Arial" panose="020B0604020202020204" pitchFamily="34" charset="0"/>
                      </a:rPr>
                      <m:t>𝑔</m:t>
                    </m:r>
                    <m:r>
                      <a:rPr lang="es-EC" sz="1200" i="1">
                        <a:latin typeface="Cambria Math" panose="02040503050406030204" pitchFamily="18" charset="0"/>
                        <a:ea typeface="Calibri" panose="020F0502020204030204" pitchFamily="34" charset="0"/>
                        <a:cs typeface="Arial" panose="020B0604020202020204" pitchFamily="34" charset="0"/>
                      </a:rPr>
                      <m:t>/</m:t>
                    </m:r>
                    <m:r>
                      <a:rPr lang="en-US" sz="1200" i="1">
                        <a:latin typeface="Cambria Math" panose="02040503050406030204" pitchFamily="18" charset="0"/>
                        <a:ea typeface="Calibri" panose="020F0502020204030204" pitchFamily="34" charset="0"/>
                        <a:cs typeface="Arial" panose="020B0604020202020204" pitchFamily="34" charset="0"/>
                      </a:rPr>
                      <m:t>𝑘𝑔</m:t>
                    </m:r>
                  </m:oMath>
                </a14:m>
                <a:r>
                  <a:rPr lang="es-EC" sz="1200" i="1" dirty="0">
                    <a:latin typeface="Times New Roman" panose="02020603050405020304" pitchFamily="18" charset="0"/>
                    <a:ea typeface="Calibri" panose="020F0502020204030204" pitchFamily="34" charset="0"/>
                    <a:cs typeface="Arial" panose="020B0604020202020204" pitchFamily="34" charset="0"/>
                  </a:rPr>
                  <a:t>     </a:t>
                </a:r>
                <a:endParaRPr lang="es-EC" sz="1200" i="1" dirty="0" smtClean="0">
                  <a:latin typeface="Times New Roman" panose="02020603050405020304" pitchFamily="18" charset="0"/>
                  <a:ea typeface="Calibri" panose="020F0502020204030204" pitchFamily="34" charset="0"/>
                  <a:cs typeface="Arial" panose="020B0604020202020204" pitchFamily="34" charset="0"/>
                </a:endParaRPr>
              </a:p>
              <a:p>
                <a:r>
                  <a:rPr lang="es-EC" sz="1200" i="1" dirty="0" smtClean="0">
                    <a:latin typeface="Times New Roman" panose="02020603050405020304" pitchFamily="18" charset="0"/>
                    <a:ea typeface="Calibri" panose="020F0502020204030204" pitchFamily="34" charset="0"/>
                    <a:cs typeface="Arial" panose="020B0604020202020204" pitchFamily="34" charset="0"/>
                  </a:rPr>
                  <a:t> </a:t>
                </a:r>
                <a:r>
                  <a:rPr lang="es-EC" sz="1200" i="1" dirty="0">
                    <a:latin typeface="Times New Roman" panose="02020603050405020304" pitchFamily="18" charset="0"/>
                    <a:ea typeface="Calibri" panose="020F0502020204030204" pitchFamily="34" charset="0"/>
                    <a:cs typeface="Arial" panose="020B0604020202020204" pitchFamily="34" charset="0"/>
                  </a:rPr>
                  <a:t>a 90°C Tomado de Tabla 8 ATA </a:t>
                </a:r>
                <a:endParaRPr lang="es-EC" sz="1200" dirty="0"/>
              </a:p>
            </p:txBody>
          </p:sp>
        </mc:Choice>
        <mc:Fallback xmlns="">
          <p:sp>
            <p:nvSpPr>
              <p:cNvPr id="11" name="Rectangle 10"/>
              <p:cNvSpPr>
                <a:spLocks noRot="1" noChangeAspect="1" noMove="1" noResize="1" noEditPoints="1" noAdjustHandles="1" noChangeArrowheads="1" noChangeShapeType="1" noTextEdit="1"/>
              </p:cNvSpPr>
              <p:nvPr/>
            </p:nvSpPr>
            <p:spPr>
              <a:xfrm>
                <a:off x="4302404" y="1050280"/>
                <a:ext cx="4572000" cy="461665"/>
              </a:xfrm>
              <a:prstGeom prst="rect">
                <a:avLst/>
              </a:prstGeom>
              <a:blipFill>
                <a:blip r:embed="rId9"/>
                <a:stretch>
                  <a:fillRect b="-1052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302404" y="1455250"/>
                <a:ext cx="1636794" cy="292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300" i="1">
                              <a:latin typeface="Cambria Math" panose="02040503050406030204" pitchFamily="18" charset="0"/>
                            </a:rPr>
                          </m:ctrlPr>
                        </m:sSubPr>
                        <m:e>
                          <m:r>
                            <a:rPr lang="es-EC" sz="1300" i="1">
                              <a:latin typeface="Cambria Math" panose="02040503050406030204" pitchFamily="18" charset="0"/>
                            </a:rPr>
                            <m:t>h</m:t>
                          </m:r>
                        </m:e>
                        <m:sub>
                          <m:r>
                            <a:rPr lang="es-EC" sz="1300" i="1">
                              <a:latin typeface="Cambria Math" panose="02040503050406030204" pitchFamily="18" charset="0"/>
                            </a:rPr>
                            <m:t>𝑎𝑏</m:t>
                          </m:r>
                          <m:r>
                            <a:rPr lang="es-EC" sz="1300" i="0">
                              <a:latin typeface="Cambria Math" panose="02040503050406030204" pitchFamily="18" charset="0"/>
                            </a:rPr>
                            <m:t>2</m:t>
                          </m:r>
                        </m:sub>
                      </m:sSub>
                      <m:r>
                        <a:rPr lang="es-EC" sz="1300" i="0">
                          <a:latin typeface="Cambria Math" panose="02040503050406030204" pitchFamily="18" charset="0"/>
                        </a:rPr>
                        <m:t>= 36,6  </m:t>
                      </m:r>
                      <m:f>
                        <m:fPr>
                          <m:type m:val="lin"/>
                          <m:ctrlPr>
                            <a:rPr lang="es-EC" sz="1300" i="1">
                              <a:latin typeface="Cambria Math" panose="02040503050406030204" pitchFamily="18" charset="0"/>
                            </a:rPr>
                          </m:ctrlPr>
                        </m:fPr>
                        <m:num>
                          <m:r>
                            <a:rPr lang="es-EC" sz="1300" i="1">
                              <a:latin typeface="Cambria Math" panose="02040503050406030204" pitchFamily="18" charset="0"/>
                            </a:rPr>
                            <m:t>𝑔</m:t>
                          </m:r>
                        </m:num>
                        <m:den>
                          <m:r>
                            <a:rPr lang="es-EC" sz="1300" i="1">
                              <a:latin typeface="Cambria Math" panose="02040503050406030204" pitchFamily="18" charset="0"/>
                            </a:rPr>
                            <m:t>𝑘</m:t>
                          </m:r>
                        </m:den>
                      </m:f>
                      <m:r>
                        <a:rPr lang="es-EC" sz="1300" i="1">
                          <a:latin typeface="Cambria Math" panose="02040503050406030204" pitchFamily="18" charset="0"/>
                        </a:rPr>
                        <m:t>𝑔</m:t>
                      </m:r>
                    </m:oMath>
                  </m:oMathPara>
                </a14:m>
                <a:endParaRPr lang="es-EC" sz="1300" dirty="0"/>
              </a:p>
            </p:txBody>
          </p:sp>
        </mc:Choice>
        <mc:Fallback xmlns="">
          <p:sp>
            <p:nvSpPr>
              <p:cNvPr id="13" name="Rectangle 12"/>
              <p:cNvSpPr>
                <a:spLocks noRot="1" noChangeAspect="1" noMove="1" noResize="1" noEditPoints="1" noAdjustHandles="1" noChangeArrowheads="1" noChangeShapeType="1" noTextEdit="1"/>
              </p:cNvSpPr>
              <p:nvPr/>
            </p:nvSpPr>
            <p:spPr>
              <a:xfrm>
                <a:off x="4302404" y="1455250"/>
                <a:ext cx="1636794" cy="292388"/>
              </a:xfrm>
              <a:prstGeom prst="rect">
                <a:avLst/>
              </a:prstGeom>
              <a:blipFill>
                <a:blip r:embed="rId10"/>
                <a:stretch>
                  <a:fillRect t="-100000" r="-10821" b="-15208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220072" y="2035852"/>
                <a:ext cx="1693476" cy="625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smtClean="0">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𝑎𝑏</m:t>
                          </m:r>
                        </m:sub>
                      </m:sSub>
                      <m:r>
                        <a:rPr lang="en-US" sz="1200" b="0" i="0" smtClean="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h</m:t>
                          </m:r>
                        </m:e>
                        <m:sub>
                          <m:r>
                            <a:rPr lang="en-US" sz="1200" b="0" i="1" smtClean="0">
                              <a:latin typeface="Cambria Math" panose="02040503050406030204" pitchFamily="18" charset="0"/>
                            </a:rPr>
                            <m:t>𝑠</m:t>
                          </m:r>
                          <m:r>
                            <a:rPr lang="en-US" sz="1200" b="0" i="1" smtClean="0">
                              <a:latin typeface="Cambria Math" panose="02040503050406030204" pitchFamily="18" charset="0"/>
                            </a:rPr>
                            <m:t>4</m:t>
                          </m:r>
                        </m:sub>
                      </m:sSub>
                      <m:r>
                        <a:rPr lang="es-EC" sz="1200" i="0">
                          <a:latin typeface="Cambria Math" panose="02040503050406030204" pitchFamily="18" charset="0"/>
                        </a:rPr>
                        <m:t>=3,27</m:t>
                      </m:r>
                      <m:f>
                        <m:fPr>
                          <m:ctrlPr>
                            <a:rPr lang="es-EC" sz="1200" i="1">
                              <a:latin typeface="Cambria Math" panose="02040503050406030204" pitchFamily="18" charset="0"/>
                            </a:rPr>
                          </m:ctrlPr>
                        </m:fPr>
                        <m:num>
                          <m:r>
                            <a:rPr lang="es-EC" sz="1200" i="1">
                              <a:latin typeface="Cambria Math" panose="02040503050406030204" pitchFamily="18" charset="0"/>
                            </a:rPr>
                            <m:t>𝑔</m:t>
                          </m:r>
                        </m:num>
                        <m:den>
                          <m:r>
                            <a:rPr lang="es-EC" sz="1200" i="1">
                              <a:latin typeface="Cambria Math" panose="02040503050406030204" pitchFamily="18" charset="0"/>
                            </a:rPr>
                            <m:t>𝑘𝑔</m:t>
                          </m:r>
                        </m:den>
                      </m:f>
                      <m:r>
                        <a:rPr lang="es-EC" sz="1200" i="0">
                          <a:latin typeface="Cambria Math" panose="02040503050406030204" pitchFamily="18" charset="0"/>
                        </a:rPr>
                        <m:t>    </m:t>
                      </m:r>
                    </m:oMath>
                  </m:oMathPara>
                </a14:m>
                <a:endParaRPr lang="es-EC" sz="1200"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𝑇𝑎𝑏𝑙𝑎</m:t>
                      </m:r>
                      <m:r>
                        <a:rPr lang="es-EC" sz="1200" i="0">
                          <a:latin typeface="Cambria Math" panose="02040503050406030204" pitchFamily="18" charset="0"/>
                        </a:rPr>
                        <m:t> 8 </m:t>
                      </m:r>
                      <m:r>
                        <a:rPr lang="es-EC" sz="1200" i="1">
                          <a:latin typeface="Cambria Math" panose="02040503050406030204" pitchFamily="18" charset="0"/>
                        </a:rPr>
                        <m:t>𝐴𝑇𝐴</m:t>
                      </m:r>
                      <m:r>
                        <a:rPr lang="es-EC" sz="1200" i="0">
                          <a:latin typeface="Cambria Math" panose="02040503050406030204" pitchFamily="18" charset="0"/>
                        </a:rPr>
                        <m:t> </m:t>
                      </m:r>
                      <m:r>
                        <a:rPr lang="es-EC" sz="1200" i="1">
                          <a:latin typeface="Cambria Math" panose="02040503050406030204" pitchFamily="18" charset="0"/>
                        </a:rPr>
                        <m:t>𝑎</m:t>
                      </m:r>
                      <m:r>
                        <a:rPr lang="es-EC" sz="1200" i="0">
                          <a:latin typeface="Cambria Math" panose="02040503050406030204" pitchFamily="18" charset="0"/>
                        </a:rPr>
                        <m:t> 30°</m:t>
                      </m:r>
                      <m:r>
                        <a:rPr lang="es-EC" sz="1200" i="1">
                          <a:latin typeface="Cambria Math" panose="02040503050406030204" pitchFamily="18" charset="0"/>
                        </a:rPr>
                        <m:t>𝐶</m:t>
                      </m:r>
                      <m:r>
                        <a:rPr lang="es-EC" sz="1200" i="0">
                          <a:latin typeface="Cambria Math" panose="02040503050406030204" pitchFamily="18" charset="0"/>
                        </a:rPr>
                        <m:t> </m:t>
                      </m:r>
                    </m:oMath>
                  </m:oMathPara>
                </a14:m>
                <a:endParaRPr lang="es-EC" sz="1200" dirty="0"/>
              </a:p>
            </p:txBody>
          </p:sp>
        </mc:Choice>
        <mc:Fallback xmlns="">
          <p:sp>
            <p:nvSpPr>
              <p:cNvPr id="14" name="Rectangle 13"/>
              <p:cNvSpPr>
                <a:spLocks noRot="1" noChangeAspect="1" noMove="1" noResize="1" noEditPoints="1" noAdjustHandles="1" noChangeArrowheads="1" noChangeShapeType="1" noTextEdit="1"/>
              </p:cNvSpPr>
              <p:nvPr/>
            </p:nvSpPr>
            <p:spPr>
              <a:xfrm>
                <a:off x="5220072" y="2035852"/>
                <a:ext cx="1693476" cy="625620"/>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755399" y="3211026"/>
                <a:ext cx="186294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smtClean="0">
                              <a:latin typeface="Cambria Math" panose="02040503050406030204" pitchFamily="18" charset="0"/>
                            </a:rPr>
                          </m:ctrlPr>
                        </m:sSubPr>
                        <m:e>
                          <m:r>
                            <m:rPr>
                              <m:sty m:val="p"/>
                            </m:rPr>
                            <a:rPr lang="es-EC" sz="1200">
                              <a:latin typeface="Cambria Math" panose="02040503050406030204" pitchFamily="18" charset="0"/>
                            </a:rPr>
                            <m:t>h</m:t>
                          </m:r>
                        </m:e>
                        <m:sub>
                          <m:r>
                            <m:rPr>
                              <m:sty m:val="p"/>
                            </m:rPr>
                            <a:rPr lang="es-EC" sz="1200" i="0">
                              <a:latin typeface="Cambria Math" panose="02040503050406030204" pitchFamily="18" charset="0"/>
                            </a:rPr>
                            <m:t>ab</m:t>
                          </m:r>
                          <m:r>
                            <a:rPr lang="es-EC" sz="1200" i="0">
                              <a:latin typeface="Cambria Math" panose="02040503050406030204" pitchFamily="18" charset="0"/>
                            </a:rPr>
                            <m:t>6</m:t>
                          </m:r>
                        </m:sub>
                      </m:sSub>
                      <m:r>
                        <a:rPr lang="es-EC" sz="1200" i="0">
                          <a:latin typeface="Cambria Math" panose="02040503050406030204" pitchFamily="18" charset="0"/>
                        </a:rPr>
                        <m:t>=</m:t>
                      </m:r>
                      <m:sSub>
                        <m:sSubPr>
                          <m:ctrlPr>
                            <a:rPr lang="en-US" sz="1200" b="0" i="1" smtClean="0">
                              <a:latin typeface="Cambria Math" panose="02040503050406030204" pitchFamily="18" charset="0"/>
                            </a:rPr>
                          </m:ctrlPr>
                        </m:sSubPr>
                        <m:e>
                          <m:r>
                            <m:rPr>
                              <m:sty m:val="p"/>
                            </m:rPr>
                            <a:rPr lang="en-US" sz="1200" b="0" i="0" smtClean="0">
                              <a:latin typeface="Cambria Math" panose="02040503050406030204" pitchFamily="18" charset="0"/>
                            </a:rPr>
                            <m:t>h</m:t>
                          </m:r>
                        </m:e>
                        <m:sub>
                          <m:r>
                            <m:rPr>
                              <m:sty m:val="p"/>
                            </m:rPr>
                            <a:rPr lang="en-US" sz="1200" b="0" i="0" smtClean="0">
                              <a:latin typeface="Cambria Math" panose="02040503050406030204" pitchFamily="18" charset="0"/>
                            </a:rPr>
                            <m:t>s</m:t>
                          </m:r>
                          <m:r>
                            <a:rPr lang="en-US" sz="1200" b="0" i="0" smtClean="0">
                              <a:latin typeface="Cambria Math" panose="02040503050406030204" pitchFamily="18" charset="0"/>
                            </a:rPr>
                            <m:t>6</m:t>
                          </m:r>
                        </m:sub>
                      </m:sSub>
                      <m:r>
                        <a:rPr lang="en-US" sz="1200" b="0" i="0" smtClean="0">
                          <a:latin typeface="Cambria Math" panose="02040503050406030204" pitchFamily="18" charset="0"/>
                        </a:rPr>
                        <m:t>=</m:t>
                      </m:r>
                      <m:r>
                        <a:rPr lang="es-EC" sz="1200" i="0">
                          <a:latin typeface="Cambria Math" panose="02040503050406030204" pitchFamily="18" charset="0"/>
                        </a:rPr>
                        <m:t>3,27 </m:t>
                      </m:r>
                      <m:f>
                        <m:fPr>
                          <m:type m:val="lin"/>
                          <m:ctrlPr>
                            <a:rPr lang="es-EC" sz="1200" i="1">
                              <a:latin typeface="Cambria Math" panose="02040503050406030204" pitchFamily="18" charset="0"/>
                            </a:rPr>
                          </m:ctrlPr>
                        </m:fPr>
                        <m:num>
                          <m:r>
                            <a:rPr lang="es-EC" sz="1200" i="1">
                              <a:latin typeface="Cambria Math" panose="02040503050406030204" pitchFamily="18" charset="0"/>
                            </a:rPr>
                            <m:t>𝑔</m:t>
                          </m:r>
                        </m:num>
                        <m:den>
                          <m:r>
                            <a:rPr lang="es-EC" sz="1200" i="1">
                              <a:latin typeface="Cambria Math" panose="02040503050406030204" pitchFamily="18" charset="0"/>
                            </a:rPr>
                            <m:t>𝑘</m:t>
                          </m:r>
                        </m:den>
                      </m:f>
                      <m:r>
                        <a:rPr lang="es-EC" sz="1200" i="1">
                          <a:latin typeface="Cambria Math" panose="02040503050406030204" pitchFamily="18" charset="0"/>
                        </a:rPr>
                        <m:t>𝑔</m:t>
                      </m:r>
                    </m:oMath>
                  </m:oMathPara>
                </a14:m>
                <a:endParaRPr lang="es-EC" sz="1200" dirty="0"/>
              </a:p>
            </p:txBody>
          </p:sp>
        </mc:Choice>
        <mc:Fallback xmlns="">
          <p:sp>
            <p:nvSpPr>
              <p:cNvPr id="15" name="Rectangle 14"/>
              <p:cNvSpPr>
                <a:spLocks noRot="1" noChangeAspect="1" noMove="1" noResize="1" noEditPoints="1" noAdjustHandles="1" noChangeArrowheads="1" noChangeShapeType="1" noTextEdit="1"/>
              </p:cNvSpPr>
              <p:nvPr/>
            </p:nvSpPr>
            <p:spPr>
              <a:xfrm>
                <a:off x="5755399" y="3211026"/>
                <a:ext cx="1862946" cy="276999"/>
              </a:xfrm>
              <a:prstGeom prst="rect">
                <a:avLst/>
              </a:prstGeom>
              <a:blipFill>
                <a:blip r:embed="rId12"/>
                <a:stretch>
                  <a:fillRect t="-95556" r="-8170" b="-1488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290576" y="3875864"/>
                <a:ext cx="1295547" cy="440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𝑎𝑏</m:t>
                          </m:r>
                          <m:r>
                            <a:rPr lang="es-EC" sz="1200" i="0">
                              <a:latin typeface="Cambria Math" panose="02040503050406030204" pitchFamily="18" charset="0"/>
                            </a:rPr>
                            <m:t>7</m:t>
                          </m:r>
                        </m:sub>
                      </m:sSub>
                      <m:r>
                        <a:rPr lang="es-EC" sz="1200" i="0">
                          <a:latin typeface="Cambria Math" panose="02040503050406030204" pitchFamily="18" charset="0"/>
                        </a:rPr>
                        <m:t>=0,583</m:t>
                      </m:r>
                      <m:f>
                        <m:fPr>
                          <m:ctrlPr>
                            <a:rPr lang="es-EC" sz="1200" i="1">
                              <a:latin typeface="Cambria Math" panose="02040503050406030204" pitchFamily="18" charset="0"/>
                            </a:rPr>
                          </m:ctrlPr>
                        </m:fPr>
                        <m:num>
                          <m:r>
                            <a:rPr lang="es-EC" sz="1200" i="1">
                              <a:latin typeface="Cambria Math" panose="02040503050406030204" pitchFamily="18" charset="0"/>
                            </a:rPr>
                            <m:t>𝑔</m:t>
                          </m:r>
                        </m:num>
                        <m:den>
                          <m:r>
                            <a:rPr lang="es-EC" sz="1200" i="1">
                              <a:latin typeface="Cambria Math" panose="02040503050406030204" pitchFamily="18" charset="0"/>
                            </a:rPr>
                            <m:t>𝑘𝑔</m:t>
                          </m:r>
                        </m:den>
                      </m:f>
                    </m:oMath>
                  </m:oMathPara>
                </a14:m>
                <a:endParaRPr lang="es-EC" sz="1200" dirty="0"/>
              </a:p>
            </p:txBody>
          </p:sp>
        </mc:Choice>
        <mc:Fallback xmlns="">
          <p:sp>
            <p:nvSpPr>
              <p:cNvPr id="16" name="Rectangle 15"/>
              <p:cNvSpPr>
                <a:spLocks noRot="1" noChangeAspect="1" noMove="1" noResize="1" noEditPoints="1" noAdjustHandles="1" noChangeArrowheads="1" noChangeShapeType="1" noTextEdit="1"/>
              </p:cNvSpPr>
              <p:nvPr/>
            </p:nvSpPr>
            <p:spPr>
              <a:xfrm>
                <a:off x="7290576" y="3875864"/>
                <a:ext cx="1295547" cy="440955"/>
              </a:xfrm>
              <a:prstGeom prst="rect">
                <a:avLst/>
              </a:prstGeom>
              <a:blipFill>
                <a:blip r:embed="rId13"/>
                <a:stretch>
                  <a:fillRect b="-41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85854" y="1866896"/>
                <a:ext cx="1262653" cy="977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a:latin typeface="Cambria Math" panose="02040503050406030204" pitchFamily="18" charset="0"/>
                            </a:rPr>
                            <m:t>𝐶</m:t>
                          </m:r>
                          <m:r>
                            <a:rPr lang="es-EC" sz="1200">
                              <a:latin typeface="Cambria Math" panose="02040503050406030204" pitchFamily="18" charset="0"/>
                            </a:rPr>
                            <m:t>′</m:t>
                          </m:r>
                        </m:e>
                        <m:sub>
                          <m:r>
                            <a:rPr lang="es-EC" sz="1200">
                              <a:latin typeface="Cambria Math" panose="02040503050406030204" pitchFamily="18" charset="0"/>
                            </a:rPr>
                            <m:t>3</m:t>
                          </m:r>
                        </m:sub>
                      </m:sSub>
                      <m:r>
                        <a:rPr lang="es-EC" sz="1200">
                          <a:latin typeface="Cambria Math" panose="02040503050406030204" pitchFamily="18" charset="0"/>
                        </a:rPr>
                        <m:t>=27,84</m:t>
                      </m:r>
                      <m:f>
                        <m:fPr>
                          <m:ctrlPr>
                            <a:rPr lang="en-US" sz="1200" i="1">
                              <a:latin typeface="Cambria Math" panose="02040503050406030204" pitchFamily="18" charset="0"/>
                            </a:rPr>
                          </m:ctrlPr>
                        </m:fPr>
                        <m:num>
                          <m:r>
                            <a:rPr lang="es-EC" sz="1200">
                              <a:latin typeface="Cambria Math" panose="02040503050406030204" pitchFamily="18" charset="0"/>
                            </a:rPr>
                            <m:t>𝑔</m:t>
                          </m:r>
                        </m:num>
                        <m:den>
                          <m:r>
                            <a:rPr lang="es-EC" sz="1200">
                              <a:latin typeface="Cambria Math" panose="02040503050406030204" pitchFamily="18" charset="0"/>
                            </a:rPr>
                            <m:t>𝑘𝑔</m:t>
                          </m:r>
                        </m:den>
                      </m:f>
                    </m:oMath>
                  </m:oMathPara>
                </a14:m>
                <a:endParaRPr lang="en-US" sz="1200" dirty="0">
                  <a:latin typeface="Cambria Math" panose="02040503050406030204" pitchFamily="18" charset="0"/>
                </a:endParaRPr>
              </a:p>
              <a:p>
                <a14:m>
                  <m:oMath xmlns:m="http://schemas.openxmlformats.org/officeDocument/2006/math">
                    <m:sSub>
                      <m:sSubPr>
                        <m:ctrlPr>
                          <a:rPr lang="es-EC" sz="1200" i="1">
                            <a:latin typeface="Cambria Math" panose="02040503050406030204" pitchFamily="18" charset="0"/>
                          </a:rPr>
                        </m:ctrlPr>
                      </m:sSubPr>
                      <m:e>
                        <m:r>
                          <a:rPr lang="es-EC" sz="1200">
                            <a:latin typeface="Cambria Math" panose="02040503050406030204" pitchFamily="18" charset="0"/>
                          </a:rPr>
                          <m:t>𝐿</m:t>
                        </m:r>
                        <m:r>
                          <a:rPr lang="es-EC" sz="1200">
                            <a:latin typeface="Cambria Math" panose="02040503050406030204" pitchFamily="18" charset="0"/>
                          </a:rPr>
                          <m:t>′</m:t>
                        </m:r>
                      </m:e>
                      <m:sub>
                        <m:r>
                          <a:rPr lang="es-EC" sz="1200">
                            <a:latin typeface="Cambria Math" panose="02040503050406030204" pitchFamily="18" charset="0"/>
                          </a:rPr>
                          <m:t>3</m:t>
                        </m:r>
                      </m:sub>
                    </m:sSub>
                  </m:oMath>
                </a14:m>
                <a:r>
                  <a:rPr lang="es-EC" sz="1200" dirty="0">
                    <a:latin typeface="Cambria Math" panose="02040503050406030204" pitchFamily="18" charset="0"/>
                  </a:rPr>
                  <a:t>= </a:t>
                </a:r>
                <a14:m>
                  <m:oMath xmlns:m="http://schemas.openxmlformats.org/officeDocument/2006/math">
                    <m:r>
                      <a:rPr lang="es-EC" sz="1200">
                        <a:latin typeface="Cambria Math" panose="02040503050406030204" pitchFamily="18" charset="0"/>
                      </a:rPr>
                      <m:t>22,27</m:t>
                    </m:r>
                    <m:f>
                      <m:fPr>
                        <m:ctrlPr>
                          <a:rPr lang="en-US" sz="1200" i="1">
                            <a:latin typeface="Cambria Math" panose="02040503050406030204" pitchFamily="18" charset="0"/>
                          </a:rPr>
                        </m:ctrlPr>
                      </m:fPr>
                      <m:num>
                        <m:r>
                          <a:rPr lang="es-EC" sz="1200">
                            <a:latin typeface="Cambria Math" panose="02040503050406030204" pitchFamily="18" charset="0"/>
                          </a:rPr>
                          <m:t>𝑔</m:t>
                        </m:r>
                      </m:num>
                      <m:den>
                        <m:r>
                          <a:rPr lang="es-EC" sz="1200">
                            <a:latin typeface="Cambria Math" panose="02040503050406030204" pitchFamily="18" charset="0"/>
                          </a:rPr>
                          <m:t>𝑘𝑔</m:t>
                        </m:r>
                      </m:den>
                    </m:f>
                  </m:oMath>
                </a14:m>
                <a:endParaRPr lang="es-EC" sz="1200" dirty="0" smtClean="0">
                  <a:latin typeface="Cambria Math" panose="02040503050406030204" pitchFamily="18" charset="0"/>
                </a:endParaRPr>
              </a:p>
              <a:p>
                <a14:m>
                  <m:oMath xmlns:m="http://schemas.openxmlformats.org/officeDocument/2006/math">
                    <m:sSub>
                      <m:sSubPr>
                        <m:ctrlPr>
                          <a:rPr lang="es-EC" sz="1200" i="1">
                            <a:latin typeface="Cambria Math" panose="02040503050406030204" pitchFamily="18" charset="0"/>
                          </a:rPr>
                        </m:ctrlPr>
                      </m:sSubPr>
                      <m:e>
                        <m:r>
                          <a:rPr lang="en-US" sz="1200">
                            <a:latin typeface="Cambria Math" panose="02040503050406030204" pitchFamily="18" charset="0"/>
                          </a:rPr>
                          <m:t>𝐴</m:t>
                        </m:r>
                        <m:r>
                          <a:rPr lang="en-US" sz="1200">
                            <a:latin typeface="Cambria Math" panose="02040503050406030204" pitchFamily="18" charset="0"/>
                          </a:rPr>
                          <m:t>′</m:t>
                        </m:r>
                      </m:e>
                      <m:sub>
                        <m:r>
                          <a:rPr lang="en-US" sz="1200">
                            <a:latin typeface="Cambria Math" panose="02040503050406030204" pitchFamily="18" charset="0"/>
                          </a:rPr>
                          <m:t>4</m:t>
                        </m:r>
                      </m:sub>
                    </m:sSub>
                  </m:oMath>
                </a14:m>
                <a:r>
                  <a:rPr lang="es-EC" sz="1200" dirty="0">
                    <a:latin typeface="Cambria Math" panose="02040503050406030204" pitchFamily="18" charset="0"/>
                  </a:rPr>
                  <a:t>=</a:t>
                </a:r>
                <a14:m>
                  <m:oMath xmlns:m="http://schemas.openxmlformats.org/officeDocument/2006/math">
                    <m:r>
                      <a:rPr lang="es-EC" sz="1200">
                        <a:latin typeface="Cambria Math" panose="02040503050406030204" pitchFamily="18" charset="0"/>
                      </a:rPr>
                      <m:t>5,57</m:t>
                    </m:r>
                    <m:f>
                      <m:fPr>
                        <m:ctrlPr>
                          <a:rPr lang="es-EC" sz="1200" i="1">
                            <a:latin typeface="Cambria Math" panose="02040503050406030204" pitchFamily="18" charset="0"/>
                          </a:rPr>
                        </m:ctrlPr>
                      </m:fPr>
                      <m:num>
                        <m:r>
                          <a:rPr lang="es-EC" sz="1200">
                            <a:latin typeface="Cambria Math" panose="02040503050406030204" pitchFamily="18" charset="0"/>
                          </a:rPr>
                          <m:t>𝑔</m:t>
                        </m:r>
                      </m:num>
                      <m:den>
                        <m:r>
                          <a:rPr lang="es-EC" sz="1200">
                            <a:latin typeface="Cambria Math" panose="02040503050406030204" pitchFamily="18" charset="0"/>
                          </a:rPr>
                          <m:t>𝑘𝑔</m:t>
                        </m:r>
                      </m:den>
                    </m:f>
                  </m:oMath>
                </a14:m>
                <a:endParaRPr lang="es-EC" sz="1200" dirty="0">
                  <a:latin typeface="Cambria Math" panose="020405030504060302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185854" y="1866896"/>
                <a:ext cx="1262653" cy="977255"/>
              </a:xfrm>
              <a:prstGeom prst="rect">
                <a:avLst/>
              </a:prstGeom>
              <a:blipFill>
                <a:blip r:embed="rId1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716339" y="3199102"/>
                <a:ext cx="132015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200" i="1" smtClean="0">
                              <a:latin typeface="Cambria Math" panose="02040503050406030204" pitchFamily="18" charset="0"/>
                            </a:rPr>
                          </m:ctrlPr>
                        </m:sSubPr>
                        <m:e>
                          <m:r>
                            <a:rPr lang="es-EC" sz="1200" i="1">
                              <a:latin typeface="Cambria Math" panose="02040503050406030204" pitchFamily="18" charset="0"/>
                            </a:rPr>
                            <m:t>𝐿</m:t>
                          </m:r>
                          <m:r>
                            <a:rPr lang="es-EC" sz="1200" i="0">
                              <a:latin typeface="Cambria Math" panose="02040503050406030204" pitchFamily="18" charset="0"/>
                            </a:rPr>
                            <m:t>′</m:t>
                          </m:r>
                        </m:e>
                        <m:sub>
                          <m:r>
                            <a:rPr lang="es-EC" sz="1200" i="0">
                              <a:latin typeface="Cambria Math" panose="02040503050406030204" pitchFamily="18" charset="0"/>
                            </a:rPr>
                            <m:t>5</m:t>
                          </m:r>
                        </m:sub>
                      </m:sSub>
                      <m:r>
                        <a:rPr lang="es-EC" sz="1200" i="0">
                          <a:latin typeface="Cambria Math" panose="02040503050406030204" pitchFamily="18" charset="0"/>
                        </a:rPr>
                        <m:t>=5,57 </m:t>
                      </m:r>
                      <m:f>
                        <m:fPr>
                          <m:type m:val="lin"/>
                          <m:ctrlPr>
                            <a:rPr lang="es-EC" sz="1200" i="1">
                              <a:latin typeface="Cambria Math" panose="02040503050406030204" pitchFamily="18" charset="0"/>
                            </a:rPr>
                          </m:ctrlPr>
                        </m:fPr>
                        <m:num>
                          <m:r>
                            <a:rPr lang="es-EC" sz="1200" i="1">
                              <a:latin typeface="Cambria Math" panose="02040503050406030204" pitchFamily="18" charset="0"/>
                            </a:rPr>
                            <m:t>𝑔</m:t>
                          </m:r>
                        </m:num>
                        <m:den>
                          <m:r>
                            <a:rPr lang="es-EC" sz="1200" i="1">
                              <a:latin typeface="Cambria Math" panose="02040503050406030204" pitchFamily="18" charset="0"/>
                            </a:rPr>
                            <m:t>𝑘</m:t>
                          </m:r>
                        </m:den>
                      </m:f>
                      <m:r>
                        <a:rPr lang="es-EC" sz="1200" i="1">
                          <a:latin typeface="Cambria Math" panose="02040503050406030204" pitchFamily="18" charset="0"/>
                        </a:rPr>
                        <m:t>𝑔</m:t>
                      </m:r>
                    </m:oMath>
                  </m:oMathPara>
                </a14:m>
                <a:endParaRPr lang="en-US" sz="120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a:latin typeface="Cambria Math" panose="02040503050406030204" pitchFamily="18" charset="0"/>
                            </a:rPr>
                            <m:t>𝐴</m:t>
                          </m:r>
                          <m:r>
                            <a:rPr lang="es-EC" sz="1200">
                              <a:latin typeface="Cambria Math" panose="02040503050406030204" pitchFamily="18" charset="0"/>
                            </a:rPr>
                            <m:t>′</m:t>
                          </m:r>
                        </m:e>
                        <m:sub>
                          <m:r>
                            <a:rPr lang="es-EC" sz="1200">
                              <a:latin typeface="Cambria Math" panose="02040503050406030204" pitchFamily="18" charset="0"/>
                            </a:rPr>
                            <m:t>6</m:t>
                          </m:r>
                        </m:sub>
                      </m:sSub>
                      <m:r>
                        <a:rPr lang="es-EC" sz="1200">
                          <a:latin typeface="Cambria Math" panose="02040503050406030204" pitchFamily="18" charset="0"/>
                        </a:rPr>
                        <m:t>=0 </m:t>
                      </m:r>
                      <m:r>
                        <a:rPr lang="es-EC" sz="1200">
                          <a:latin typeface="Cambria Math" panose="02040503050406030204" pitchFamily="18" charset="0"/>
                        </a:rPr>
                        <m:t>𝑔</m:t>
                      </m:r>
                      <m:r>
                        <a:rPr lang="es-EC" sz="1200">
                          <a:latin typeface="Cambria Math" panose="02040503050406030204" pitchFamily="18" charset="0"/>
                        </a:rPr>
                        <m:t>/</m:t>
                      </m:r>
                      <m:r>
                        <a:rPr lang="es-EC" sz="1200">
                          <a:latin typeface="Cambria Math" panose="02040503050406030204" pitchFamily="18" charset="0"/>
                        </a:rPr>
                        <m:t>𝑘𝑔</m:t>
                      </m:r>
                    </m:oMath>
                  </m:oMathPara>
                </a14:m>
                <a:endParaRPr lang="es-EC" sz="12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200" b="0" i="0" smtClean="0">
                          <a:latin typeface="Cambria Math" panose="02040503050406030204" pitchFamily="18" charset="0"/>
                        </a:rPr>
                        <m:t> </m:t>
                      </m:r>
                    </m:oMath>
                  </m:oMathPara>
                </a14:m>
                <a:endParaRPr lang="en-US" sz="1200" dirty="0" smtClean="0"/>
              </a:p>
            </p:txBody>
          </p:sp>
        </mc:Choice>
        <mc:Fallback xmlns="">
          <p:sp>
            <p:nvSpPr>
              <p:cNvPr id="18" name="Rectangle 17"/>
              <p:cNvSpPr>
                <a:spLocks noRot="1" noChangeAspect="1" noMove="1" noResize="1" noEditPoints="1" noAdjustHandles="1" noChangeArrowheads="1" noChangeShapeType="1" noTextEdit="1"/>
              </p:cNvSpPr>
              <p:nvPr/>
            </p:nvSpPr>
            <p:spPr>
              <a:xfrm>
                <a:off x="7716339" y="3199102"/>
                <a:ext cx="1320158" cy="646331"/>
              </a:xfrm>
              <a:prstGeom prst="rect">
                <a:avLst/>
              </a:prstGeom>
              <a:blipFill>
                <a:blip r:embed="rId15"/>
                <a:stretch>
                  <a:fillRect t="-39623" r="-12963" b="-66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297546" y="4313787"/>
                <a:ext cx="138313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a:latin typeface="Cambria Math" panose="02040503050406030204" pitchFamily="18" charset="0"/>
                            </a:rPr>
                            <m:t>𝐶</m:t>
                          </m:r>
                          <m:r>
                            <a:rPr lang="es-EC" sz="1200">
                              <a:latin typeface="Cambria Math" panose="02040503050406030204" pitchFamily="18" charset="0"/>
                            </a:rPr>
                            <m:t>′</m:t>
                          </m:r>
                        </m:e>
                        <m:sub>
                          <m:r>
                            <a:rPr lang="es-EC" sz="1200">
                              <a:latin typeface="Cambria Math" panose="02040503050406030204" pitchFamily="18" charset="0"/>
                            </a:rPr>
                            <m:t>7</m:t>
                          </m:r>
                        </m:sub>
                      </m:sSub>
                      <m:r>
                        <a:rPr lang="en-US" sz="1200">
                          <a:latin typeface="Cambria Math" panose="02040503050406030204" pitchFamily="18" charset="0"/>
                        </a:rPr>
                        <m:t>=2,687 </m:t>
                      </m:r>
                      <m:r>
                        <a:rPr lang="en-US" sz="1200">
                          <a:latin typeface="Cambria Math" panose="02040503050406030204" pitchFamily="18" charset="0"/>
                        </a:rPr>
                        <m:t>𝑔</m:t>
                      </m:r>
                      <m:r>
                        <a:rPr lang="en-US" sz="1200">
                          <a:latin typeface="Cambria Math" panose="02040503050406030204" pitchFamily="18" charset="0"/>
                        </a:rPr>
                        <m:t>/</m:t>
                      </m:r>
                      <m:r>
                        <a:rPr lang="en-US" sz="1200">
                          <a:latin typeface="Cambria Math" panose="02040503050406030204" pitchFamily="18" charset="0"/>
                        </a:rPr>
                        <m:t>𝑘𝑔</m:t>
                      </m:r>
                    </m:oMath>
                  </m:oMathPara>
                </a14:m>
                <a:endParaRPr lang="es-EC" sz="1200" dirty="0">
                  <a:latin typeface="Cambria Math" panose="020405030504060302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7297546" y="4313787"/>
                <a:ext cx="1383136" cy="276999"/>
              </a:xfrm>
              <a:prstGeom prst="rect">
                <a:avLst/>
              </a:prstGeom>
              <a:blipFill>
                <a:blip r:embed="rId16"/>
                <a:stretch>
                  <a:fillRect b="-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226025" y="4642658"/>
                <a:ext cx="15581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a:latin typeface="Cambria Math" panose="02040503050406030204" pitchFamily="18" charset="0"/>
                            </a:rPr>
                            <m:t>𝐿</m:t>
                          </m:r>
                        </m:e>
                        <m:sub>
                          <m:r>
                            <a:rPr lang="es-EC" sz="1200">
                              <a:latin typeface="Cambria Math" panose="02040503050406030204" pitchFamily="18" charset="0"/>
                            </a:rPr>
                            <m:t>7</m:t>
                          </m:r>
                        </m:sub>
                      </m:sSub>
                      <m:r>
                        <a:rPr lang="es-EC" sz="1200">
                          <a:latin typeface="Cambria Math" panose="02040503050406030204" pitchFamily="18" charset="0"/>
                        </a:rPr>
                        <m:t>=</m:t>
                      </m:r>
                      <m:r>
                        <a:rPr lang="en-US" sz="1200">
                          <a:latin typeface="Cambria Math" panose="02040503050406030204" pitchFamily="18" charset="0"/>
                        </a:rPr>
                        <m:t>2,687 </m:t>
                      </m:r>
                      <m:r>
                        <a:rPr lang="en-US" sz="1200">
                          <a:latin typeface="Cambria Math" panose="02040503050406030204" pitchFamily="18" charset="0"/>
                        </a:rPr>
                        <m:t>𝑔</m:t>
                      </m:r>
                      <m:r>
                        <a:rPr lang="en-US" sz="1200">
                          <a:latin typeface="Cambria Math" panose="02040503050406030204" pitchFamily="18" charset="0"/>
                        </a:rPr>
                        <m:t>/</m:t>
                      </m:r>
                      <m:r>
                        <a:rPr lang="en-US" sz="1200">
                          <a:latin typeface="Cambria Math" panose="02040503050406030204" pitchFamily="18" charset="0"/>
                        </a:rPr>
                        <m:t>𝑘𝑔</m:t>
                      </m:r>
                    </m:oMath>
                  </m:oMathPara>
                </a14:m>
                <a:endParaRPr lang="es-EC" sz="1200" dirty="0">
                  <a:latin typeface="Cambria Math" panose="02040503050406030204" pitchFamily="18" charset="0"/>
                </a:endParaRPr>
              </a:p>
              <a:p>
                <a:endParaRPr lang="es-EC" sz="1200" dirty="0"/>
              </a:p>
            </p:txBody>
          </p:sp>
        </mc:Choice>
        <mc:Fallback xmlns="">
          <p:sp>
            <p:nvSpPr>
              <p:cNvPr id="20" name="Rectangle 19"/>
              <p:cNvSpPr>
                <a:spLocks noRot="1" noChangeAspect="1" noMove="1" noResize="1" noEditPoints="1" noAdjustHandles="1" noChangeArrowheads="1" noChangeShapeType="1" noTextEdit="1"/>
              </p:cNvSpPr>
              <p:nvPr/>
            </p:nvSpPr>
            <p:spPr>
              <a:xfrm>
                <a:off x="7226025" y="4642658"/>
                <a:ext cx="1558119" cy="461665"/>
              </a:xfrm>
              <a:prstGeom prst="rect">
                <a:avLst/>
              </a:prstGeom>
              <a:blipFill>
                <a:blip r:embed="rId1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312556" y="5308469"/>
                <a:ext cx="154176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h</m:t>
                          </m:r>
                        </m:e>
                        <m:sub>
                          <m:r>
                            <a:rPr lang="es-EC" sz="1200" i="1">
                              <a:latin typeface="Cambria Math" panose="02040503050406030204" pitchFamily="18" charset="0"/>
                            </a:rPr>
                            <m:t>𝑎𝑏</m:t>
                          </m:r>
                          <m:r>
                            <a:rPr lang="es-EC" sz="1200" i="0">
                              <a:latin typeface="Cambria Math" panose="02040503050406030204" pitchFamily="18" charset="0"/>
                            </a:rPr>
                            <m:t>8</m:t>
                          </m:r>
                        </m:sub>
                      </m:sSub>
                      <m:r>
                        <a:rPr lang="es-EC" sz="1200" i="0">
                          <a:latin typeface="Cambria Math" panose="02040503050406030204" pitchFamily="18" charset="0"/>
                        </a:rPr>
                        <m:t>=0,583 </m:t>
                      </m:r>
                      <m:f>
                        <m:fPr>
                          <m:type m:val="lin"/>
                          <m:ctrlPr>
                            <a:rPr lang="es-EC" sz="1200" i="1">
                              <a:latin typeface="Cambria Math" panose="02040503050406030204" pitchFamily="18" charset="0"/>
                            </a:rPr>
                          </m:ctrlPr>
                        </m:fPr>
                        <m:num>
                          <m:r>
                            <a:rPr lang="es-EC" sz="1200" i="1">
                              <a:latin typeface="Cambria Math" panose="02040503050406030204" pitchFamily="18" charset="0"/>
                            </a:rPr>
                            <m:t>𝑔</m:t>
                          </m:r>
                        </m:num>
                        <m:den>
                          <m:r>
                            <a:rPr lang="es-EC" sz="1200" i="1">
                              <a:latin typeface="Cambria Math" panose="02040503050406030204" pitchFamily="18" charset="0"/>
                            </a:rPr>
                            <m:t>𝑘</m:t>
                          </m:r>
                        </m:den>
                      </m:f>
                      <m:r>
                        <a:rPr lang="es-EC" sz="1200" i="1">
                          <a:latin typeface="Cambria Math" panose="02040503050406030204" pitchFamily="18" charset="0"/>
                        </a:rPr>
                        <m:t>𝑔</m:t>
                      </m:r>
                    </m:oMath>
                  </m:oMathPara>
                </a14:m>
                <a:endParaRPr lang="es-EC" sz="1200" dirty="0"/>
              </a:p>
            </p:txBody>
          </p:sp>
        </mc:Choice>
        <mc:Fallback xmlns="">
          <p:sp>
            <p:nvSpPr>
              <p:cNvPr id="21" name="Rectangle 20"/>
              <p:cNvSpPr>
                <a:spLocks noRot="1" noChangeAspect="1" noMove="1" noResize="1" noEditPoints="1" noAdjustHandles="1" noChangeArrowheads="1" noChangeShapeType="1" noTextEdit="1"/>
              </p:cNvSpPr>
              <p:nvPr/>
            </p:nvSpPr>
            <p:spPr>
              <a:xfrm>
                <a:off x="7312556" y="5308469"/>
                <a:ext cx="1541769" cy="276999"/>
              </a:xfrm>
              <a:prstGeom prst="rect">
                <a:avLst/>
              </a:prstGeom>
              <a:blipFill>
                <a:blip r:embed="rId18"/>
                <a:stretch>
                  <a:fillRect t="-95556" r="-10317" b="-148889"/>
                </a:stretch>
              </a:blipFill>
            </p:spPr>
            <p:txBody>
              <a:bodyPr/>
              <a:lstStyle/>
              <a:p>
                <a:r>
                  <a:rPr lang="es-EC">
                    <a:noFill/>
                  </a:rPr>
                  <a:t> </a:t>
                </a:r>
              </a:p>
            </p:txBody>
          </p:sp>
        </mc:Fallback>
      </mc:AlternateContent>
      <p:sp>
        <p:nvSpPr>
          <p:cNvPr id="22" name="Rectangle 21"/>
          <p:cNvSpPr/>
          <p:nvPr/>
        </p:nvSpPr>
        <p:spPr>
          <a:xfrm>
            <a:off x="179512" y="4609084"/>
            <a:ext cx="4572000" cy="1023165"/>
          </a:xfrm>
          <a:prstGeom prst="rect">
            <a:avLst/>
          </a:prstGeom>
        </p:spPr>
        <p:txBody>
          <a:bodyPr>
            <a:spAutoFit/>
          </a:bodyPr>
          <a:lstStyle/>
          <a:p>
            <a:pPr>
              <a:lnSpc>
                <a:spcPct val="150000"/>
              </a:lnSpc>
              <a:spcAft>
                <a:spcPts val="800"/>
              </a:spcAft>
            </a:pPr>
            <a:r>
              <a:rPr lang="es-EC" sz="1400" dirty="0">
                <a:latin typeface="Times New Roman" panose="02020603050405020304" pitchFamily="18" charset="0"/>
                <a:ea typeface="Calibri" panose="020F0502020204030204" pitchFamily="34" charset="0"/>
                <a:cs typeface="Arial" panose="020B0604020202020204" pitchFamily="34" charset="0"/>
              </a:rPr>
              <a:t>En la configuración de red de aire comprimido estudiada el refrigerador retira 71,6% de humedad, el separador elimina el 17,9% y el secador un 8,64%.</a:t>
            </a:r>
          </a:p>
        </p:txBody>
      </p:sp>
    </p:spTree>
    <p:extLst>
      <p:ext uri="{BB962C8B-B14F-4D97-AF65-F5344CB8AC3E}">
        <p14:creationId xmlns:p14="http://schemas.microsoft.com/office/powerpoint/2010/main" val="37936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heel(1)">
                                      <p:cBhvr>
                                        <p:cTn id="6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p:bldP spid="11" grpId="0"/>
      <p:bldP spid="13" grpId="0"/>
      <p:bldP spid="14" grpId="0"/>
      <p:bldP spid="15" grpId="0"/>
      <p:bldP spid="16" grpId="0"/>
      <p:bldP spid="17" grpId="0"/>
      <p:bldP spid="18" grpId="0"/>
      <p:bldP spid="19" grpId="0"/>
      <p:bldP spid="20"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F:\TESIS\Anexos\ANEXO H Esquema de propuesta de red\Planta de acería.PNG"/>
          <p:cNvPicPr/>
          <p:nvPr/>
        </p:nvPicPr>
        <p:blipFill rotWithShape="1">
          <a:blip r:embed="rId2">
            <a:extLst>
              <a:ext uri="{28A0092B-C50C-407E-A947-70E740481C1C}">
                <a14:useLocalDpi xmlns:a14="http://schemas.microsoft.com/office/drawing/2010/main" val="0"/>
              </a:ext>
            </a:extLst>
          </a:blip>
          <a:srcRect l="19370"/>
          <a:stretch/>
        </p:blipFill>
        <p:spPr bwMode="auto">
          <a:xfrm>
            <a:off x="1259632" y="1556792"/>
            <a:ext cx="6790118" cy="4052345"/>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381000" y="116632"/>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4" name="Rectangle 3"/>
          <p:cNvSpPr/>
          <p:nvPr/>
        </p:nvSpPr>
        <p:spPr>
          <a:xfrm>
            <a:off x="381000" y="856862"/>
            <a:ext cx="6604000" cy="430887"/>
          </a:xfrm>
          <a:prstGeom prst="rect">
            <a:avLst/>
          </a:prstGeom>
        </p:spPr>
        <p:txBody>
          <a:bodyPr wrap="square">
            <a:spAutoFit/>
          </a:bodyPr>
          <a:lstStyle/>
          <a:p>
            <a:r>
              <a:rPr lang="es-EC" sz="2200" b="1" dirty="0">
                <a:latin typeface="Times New Roman" panose="02020603050405020304" pitchFamily="18" charset="0"/>
                <a:cs typeface="Times New Roman" panose="02020603050405020304" pitchFamily="18" charset="0"/>
              </a:rPr>
              <a:t>Trazado de Layout. </a:t>
            </a:r>
            <a:endParaRPr lang="es-EC" sz="2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989355" y="4871642"/>
            <a:ext cx="379332" cy="438582"/>
          </a:xfrm>
          <a:prstGeom prst="rect">
            <a:avLst/>
          </a:prstGeom>
          <a:solidFill>
            <a:schemeClr val="bg1"/>
          </a:solidFill>
        </p:spPr>
        <p:txBody>
          <a:bodyPr wrap="square" rtlCol="0">
            <a:spAutoFit/>
          </a:bodyPr>
          <a:lstStyle/>
          <a:p>
            <a:r>
              <a:rPr lang="es-EC" sz="1125" b="1" dirty="0">
                <a:solidFill>
                  <a:srgbClr val="0070C0"/>
                </a:solidFill>
              </a:rPr>
              <a:t>6 m3</a:t>
            </a:r>
          </a:p>
        </p:txBody>
      </p:sp>
    </p:spTree>
    <p:extLst>
      <p:ext uri="{BB962C8B-B14F-4D97-AF65-F5344CB8AC3E}">
        <p14:creationId xmlns:p14="http://schemas.microsoft.com/office/powerpoint/2010/main" val="2341793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1" descr="Dryer applications"/>
          <p:cNvPicPr/>
          <p:nvPr/>
        </p:nvPicPr>
        <p:blipFill>
          <a:blip r:embed="rId2">
            <a:extLst>
              <a:ext uri="{28A0092B-C50C-407E-A947-70E740481C1C}">
                <a14:useLocalDpi xmlns:a14="http://schemas.microsoft.com/office/drawing/2010/main" val="0"/>
              </a:ext>
            </a:extLst>
          </a:blip>
          <a:srcRect/>
          <a:stretch>
            <a:fillRect/>
          </a:stretch>
        </p:blipFill>
        <p:spPr bwMode="auto">
          <a:xfrm>
            <a:off x="240539" y="2522649"/>
            <a:ext cx="5099406" cy="2877207"/>
          </a:xfrm>
          <a:prstGeom prst="rect">
            <a:avLst/>
          </a:prstGeom>
          <a:noFill/>
          <a:ln>
            <a:noFill/>
          </a:ln>
        </p:spPr>
      </p:pic>
      <p:sp>
        <p:nvSpPr>
          <p:cNvPr id="3" name="Rectangle 2"/>
          <p:cNvSpPr/>
          <p:nvPr/>
        </p:nvSpPr>
        <p:spPr>
          <a:xfrm>
            <a:off x="240539" y="0"/>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4" name="Rectangle 3"/>
          <p:cNvSpPr/>
          <p:nvPr/>
        </p:nvSpPr>
        <p:spPr>
          <a:xfrm>
            <a:off x="395536" y="1159849"/>
            <a:ext cx="6604000" cy="430246"/>
          </a:xfrm>
          <a:prstGeom prst="rect">
            <a:avLst/>
          </a:prstGeom>
        </p:spPr>
        <p:txBody>
          <a:bodyPr wrap="square">
            <a:spAutoFit/>
          </a:bodyPr>
          <a:lstStyle/>
          <a:p>
            <a:pPr>
              <a:lnSpc>
                <a:spcPct val="107000"/>
              </a:lnSpc>
              <a:spcAft>
                <a:spcPts val="600"/>
              </a:spcAft>
            </a:pPr>
            <a:r>
              <a:rPr lang="es-EC" sz="2200" b="1" dirty="0" smtClean="0">
                <a:latin typeface="Times New Roman" panose="02020603050405020304" pitchFamily="18" charset="0"/>
                <a:cs typeface="Times New Roman" panose="02020603050405020304" pitchFamily="18" charset="0"/>
              </a:rPr>
              <a:t>Régimen de funcionamiento de secadores</a:t>
            </a:r>
            <a:endParaRPr lang="es-EC" sz="2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129462" y="2840476"/>
            <a:ext cx="2014538" cy="1914525"/>
          </a:xfrm>
          <a:prstGeom prst="rect">
            <a:avLst/>
          </a:prstGeom>
        </p:spPr>
      </p:pic>
      <p:pic>
        <p:nvPicPr>
          <p:cNvPr id="5" name="Picture 4"/>
          <p:cNvPicPr>
            <a:picLocks noChangeAspect="1"/>
          </p:cNvPicPr>
          <p:nvPr/>
        </p:nvPicPr>
        <p:blipFill>
          <a:blip r:embed="rId4"/>
          <a:stretch>
            <a:fillRect/>
          </a:stretch>
        </p:blipFill>
        <p:spPr>
          <a:xfrm>
            <a:off x="5581607" y="933095"/>
            <a:ext cx="2000250" cy="1907381"/>
          </a:xfrm>
          <a:prstGeom prst="rect">
            <a:avLst/>
          </a:prstGeom>
        </p:spPr>
      </p:pic>
      <p:pic>
        <p:nvPicPr>
          <p:cNvPr id="7" name="Picture 6"/>
          <p:cNvPicPr>
            <a:picLocks noChangeAspect="1"/>
          </p:cNvPicPr>
          <p:nvPr/>
        </p:nvPicPr>
        <p:blipFill rotWithShape="1">
          <a:blip r:embed="rId5"/>
          <a:srcRect r="13910"/>
          <a:stretch/>
        </p:blipFill>
        <p:spPr>
          <a:xfrm>
            <a:off x="5509464" y="4357381"/>
            <a:ext cx="1635919" cy="1578769"/>
          </a:xfrm>
          <a:prstGeom prst="rect">
            <a:avLst/>
          </a:prstGeom>
        </p:spPr>
      </p:pic>
    </p:spTree>
    <p:extLst>
      <p:ext uri="{BB962C8B-B14F-4D97-AF65-F5344CB8AC3E}">
        <p14:creationId xmlns:p14="http://schemas.microsoft.com/office/powerpoint/2010/main" val="8342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02" y="757854"/>
            <a:ext cx="5026307" cy="5974713"/>
          </a:xfrm>
          <a:prstGeom prst="rect">
            <a:avLst/>
          </a:prstGeom>
          <a:noFill/>
        </p:spPr>
        <p:txBody>
          <a:bodyPr wrap="square" rtlCol="0">
            <a:spAutoFit/>
          </a:bodyPr>
          <a:lstStyle/>
          <a:p>
            <a:pPr algn="just"/>
            <a:r>
              <a:rPr lang="en-US" sz="1875" dirty="0"/>
              <a:t>- </a:t>
            </a:r>
            <a:r>
              <a:rPr lang="en-US" sz="2500" b="1" dirty="0">
                <a:latin typeface="Times New Roman" panose="02020603050405020304" pitchFamily="18" charset="0"/>
                <a:cs typeface="Times New Roman" panose="02020603050405020304" pitchFamily="18" charset="0"/>
              </a:rPr>
              <a:t>Selección de filtros</a:t>
            </a:r>
          </a:p>
          <a:p>
            <a:pPr algn="just"/>
            <a:r>
              <a:rPr lang="en-US" sz="2500" dirty="0">
                <a:latin typeface="Times New Roman" panose="02020603050405020304" pitchFamily="18" charset="0"/>
                <a:cs typeface="Times New Roman" panose="02020603050405020304" pitchFamily="18" charset="0"/>
              </a:rPr>
              <a:t>- De acuerdo a calidad de aire, presión y caudal de servicio.</a:t>
            </a:r>
          </a:p>
          <a:p>
            <a:pPr algn="just"/>
            <a:endParaRPr lang="en-US" sz="2500" dirty="0">
              <a:latin typeface="Times New Roman" panose="02020603050405020304" pitchFamily="18" charset="0"/>
              <a:cs typeface="Times New Roman" panose="02020603050405020304" pitchFamily="18" charset="0"/>
            </a:endParaRPr>
          </a:p>
          <a:p>
            <a:pPr algn="just"/>
            <a:r>
              <a:rPr lang="en-US" sz="2500" dirty="0" smtClean="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Selecci</a:t>
            </a:r>
            <a:r>
              <a:rPr lang="es-EC" sz="2500" b="1" dirty="0">
                <a:latin typeface="Times New Roman" panose="02020603050405020304" pitchFamily="18" charset="0"/>
                <a:cs typeface="Times New Roman" panose="02020603050405020304" pitchFamily="18" charset="0"/>
              </a:rPr>
              <a:t>ón de </a:t>
            </a:r>
            <a:r>
              <a:rPr lang="es-EC" sz="2500" b="1" dirty="0" smtClean="0">
                <a:latin typeface="Times New Roman" panose="02020603050405020304" pitchFamily="18" charset="0"/>
                <a:cs typeface="Times New Roman" panose="02020603050405020304" pitchFamily="18" charset="0"/>
              </a:rPr>
              <a:t>drenajes </a:t>
            </a:r>
            <a:r>
              <a:rPr lang="es-EC" sz="2500" b="1" dirty="0">
                <a:latin typeface="Times New Roman" panose="02020603050405020304" pitchFamily="18" charset="0"/>
                <a:cs typeface="Times New Roman" panose="02020603050405020304" pitchFamily="18" charset="0"/>
              </a:rPr>
              <a:t>de condensado</a:t>
            </a:r>
          </a:p>
          <a:p>
            <a:pPr algn="just"/>
            <a:r>
              <a:rPr lang="es-EC" sz="2500" dirty="0">
                <a:latin typeface="Times New Roman" panose="02020603050405020304" pitchFamily="18" charset="0"/>
                <a:cs typeface="Times New Roman" panose="02020603050405020304" pitchFamily="18" charset="0"/>
              </a:rPr>
              <a:t>- Flujo del compresor.</a:t>
            </a:r>
          </a:p>
          <a:p>
            <a:pPr algn="just"/>
            <a:r>
              <a:rPr lang="es-EC" sz="2500" dirty="0">
                <a:latin typeface="Times New Roman" panose="02020603050405020304" pitchFamily="18" charset="0"/>
                <a:cs typeface="Times New Roman" panose="02020603050405020304" pitchFamily="18" charset="0"/>
              </a:rPr>
              <a:t>- Posición del tratamiento se va a colocar (en un pre-filtro, en un pos-filtro, en un secador, en un tanque húmedo, en un tanque seco).</a:t>
            </a:r>
          </a:p>
          <a:p>
            <a:pPr algn="just"/>
            <a:r>
              <a:rPr lang="es-EC" sz="2500" dirty="0" smtClean="0">
                <a:latin typeface="Times New Roman" panose="02020603050405020304" pitchFamily="18" charset="0"/>
                <a:cs typeface="Times New Roman" panose="02020603050405020304" pitchFamily="18" charset="0"/>
              </a:rPr>
              <a:t>-La </a:t>
            </a:r>
            <a:r>
              <a:rPr lang="es-EC" sz="2500" dirty="0">
                <a:latin typeface="Times New Roman" panose="02020603050405020304" pitchFamily="18" charset="0"/>
                <a:cs typeface="Times New Roman" panose="02020603050405020304" pitchFamily="18" charset="0"/>
              </a:rPr>
              <a:t>presión de trabajo del compresor.</a:t>
            </a:r>
          </a:p>
          <a:p>
            <a:pPr marL="214313" indent="-214313">
              <a:buFontTx/>
              <a:buChar char="-"/>
            </a:pPr>
            <a:endParaRPr lang="es-EC" sz="2500" dirty="0">
              <a:latin typeface="Times New Roman" panose="02020603050405020304" pitchFamily="18" charset="0"/>
              <a:cs typeface="Times New Roman" panose="02020603050405020304" pitchFamily="18" charset="0"/>
            </a:endParaRPr>
          </a:p>
          <a:p>
            <a:pPr marL="214313" indent="-214313">
              <a:buFontTx/>
              <a:buChar char="-"/>
            </a:pPr>
            <a:endParaRPr lang="es-EC" sz="2500" dirty="0"/>
          </a:p>
          <a:p>
            <a:pPr marL="214313" indent="-214313">
              <a:buFontTx/>
              <a:buChar char="-"/>
            </a:pPr>
            <a:endParaRPr lang="es-EC" sz="1350" dirty="0"/>
          </a:p>
          <a:p>
            <a:endParaRPr lang="es-EC" sz="1875" b="1" dirty="0"/>
          </a:p>
        </p:txBody>
      </p:sp>
      <p:pic>
        <p:nvPicPr>
          <p:cNvPr id="13314" name="Picture 2" descr="dre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721" y="3140968"/>
            <a:ext cx="1864519"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702" y="46985"/>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sp>
        <p:nvSpPr>
          <p:cNvPr id="5" name="AutoShape 6" descr="Resultado de imagen para FILTRO KF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C" sz="1350" dirty="0"/>
          </a:p>
        </p:txBody>
      </p:sp>
      <p:pic>
        <p:nvPicPr>
          <p:cNvPr id="6" name="Picture 5"/>
          <p:cNvPicPr>
            <a:picLocks noChangeAspect="1"/>
          </p:cNvPicPr>
          <p:nvPr/>
        </p:nvPicPr>
        <p:blipFill>
          <a:blip r:embed="rId3"/>
          <a:stretch>
            <a:fillRect/>
          </a:stretch>
        </p:blipFill>
        <p:spPr>
          <a:xfrm>
            <a:off x="6444208" y="863203"/>
            <a:ext cx="1600200" cy="1607344"/>
          </a:xfrm>
          <a:prstGeom prst="rect">
            <a:avLst/>
          </a:prstGeom>
        </p:spPr>
      </p:pic>
    </p:spTree>
    <p:extLst>
      <p:ext uri="{BB962C8B-B14F-4D97-AF65-F5344CB8AC3E}">
        <p14:creationId xmlns:p14="http://schemas.microsoft.com/office/powerpoint/2010/main" val="42259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heel(1)">
                                      <p:cBhvr>
                                        <p:cTn id="20" dur="2000"/>
                                        <p:tgtEl>
                                          <p:spTgt spid="2">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heel(1)">
                                      <p:cBhvr>
                                        <p:cTn id="23" dur="2000"/>
                                        <p:tgtEl>
                                          <p:spTgt spid="2">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heel(1)">
                                      <p:cBhvr>
                                        <p:cTn id="26" dur="2000"/>
                                        <p:tgtEl>
                                          <p:spTgt spid="2">
                                            <p:txEl>
                                              <p:pRg st="5" end="5"/>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heel(1)">
                                      <p:cBhvr>
                                        <p:cTn id="29" dur="20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3314"/>
                                        </p:tgtEl>
                                        <p:attrNameLst>
                                          <p:attrName>style.visibility</p:attrName>
                                        </p:attrNameLst>
                                      </p:cBhvr>
                                      <p:to>
                                        <p:strVal val="visible"/>
                                      </p:to>
                                    </p:set>
                                    <p:animEffect transition="in" filter="wheel(1)">
                                      <p:cBhvr>
                                        <p:cTn id="34"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780561"/>
            <a:ext cx="8568952" cy="1973232"/>
          </a:xfrm>
          <a:prstGeom prst="rect">
            <a:avLst/>
          </a:prstGeom>
        </p:spPr>
        <p:txBody>
          <a:bodyPr wrap="square">
            <a:spAutoFit/>
          </a:bodyPr>
          <a:lstStyle/>
          <a:p>
            <a:pPr algn="just">
              <a:lnSpc>
                <a:spcPct val="150000"/>
              </a:lnSpc>
              <a:spcAft>
                <a:spcPts val="600"/>
              </a:spcAft>
            </a:pPr>
            <a:r>
              <a:rPr lang="es-ES_tradnl" sz="2100" dirty="0">
                <a:latin typeface="Times New Roman" panose="02020603050405020304" pitchFamily="18" charset="0"/>
                <a:ea typeface="Calibri" panose="020F0502020204030204" pitchFamily="34" charset="0"/>
                <a:cs typeface="Arial" panose="020B0604020202020204" pitchFamily="34" charset="0"/>
              </a:rPr>
              <a:t>En la Planta de Acería el aire comprimido es principalmente utilizado para transporte de cal y carbón, fluidización de tolvas, refrigeración de celdas de carga, generar movimiento en  actuadores neumáticos, limpieza de filtros de mangas, pulverizar diésel, entre otras aplicaciones.</a:t>
            </a:r>
            <a:endParaRPr lang="es-EC" sz="2100" dirty="0">
              <a:latin typeface="Times New Roman" panose="02020603050405020304" pitchFamily="18" charset="0"/>
              <a:ea typeface="Calibri" panose="020F0502020204030204" pitchFamily="34" charset="0"/>
              <a:cs typeface="Arial" panose="020B0604020202020204" pitchFamily="34" charset="0"/>
            </a:endParaRPr>
          </a:p>
        </p:txBody>
      </p:sp>
      <p:sp>
        <p:nvSpPr>
          <p:cNvPr id="4" name="Rectangle 3"/>
          <p:cNvSpPr/>
          <p:nvPr/>
        </p:nvSpPr>
        <p:spPr>
          <a:xfrm>
            <a:off x="-108520" y="-99392"/>
            <a:ext cx="3033236" cy="854080"/>
          </a:xfrm>
          <a:prstGeom prst="rect">
            <a:avLst/>
          </a:prstGeom>
        </p:spPr>
        <p:txBody>
          <a:bodyPr wrap="square">
            <a:spAutoFit/>
          </a:bodyPr>
          <a:lstStyle/>
          <a:p>
            <a:pPr lvl="1">
              <a:lnSpc>
                <a:spcPct val="150000"/>
              </a:lnSpc>
              <a:spcBef>
                <a:spcPts val="900"/>
              </a:spcBef>
            </a:pPr>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Antecedentes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23" y="3313472"/>
            <a:ext cx="1961515" cy="26153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280" y="3751466"/>
            <a:ext cx="2438400" cy="1828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821" y="3281959"/>
            <a:ext cx="1882109" cy="2509478"/>
          </a:xfrm>
          <a:prstGeom prst="rect">
            <a:avLst/>
          </a:prstGeom>
        </p:spPr>
      </p:pic>
      <p:pic>
        <p:nvPicPr>
          <p:cNvPr id="1026" name="Picture 2" descr="https://scontent.fuio13-1.fna.fbcdn.net/v/t1.15752-9/51044315_586277635131036_1082375322445283328_n.jpg?_nc_cat=103&amp;_nc_ht=scontent.fuio13-1.fna&amp;oh=606ec841e15f00eae58118f39b9ad24f&amp;oe=5CBDCF6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2929" y="3717735"/>
            <a:ext cx="2528351" cy="189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96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340768"/>
            <a:ext cx="6604000" cy="3843360"/>
          </a:xfrm>
          <a:prstGeom prst="rect">
            <a:avLst/>
          </a:prstGeom>
        </p:spPr>
        <p:txBody>
          <a:bodyPr wrap="square">
            <a:spAutoFit/>
          </a:bodyPr>
          <a:lstStyle/>
          <a:p>
            <a:r>
              <a:rPr lang="es-EC" sz="1875" b="1" dirty="0"/>
              <a:t>- </a:t>
            </a:r>
            <a:r>
              <a:rPr lang="es-EC" sz="2500" dirty="0">
                <a:latin typeface="Times New Roman" panose="02020603050405020304" pitchFamily="18" charset="0"/>
                <a:cs typeface="Times New Roman" panose="02020603050405020304" pitchFamily="18" charset="0"/>
              </a:rPr>
              <a:t>Lista de materiales </a:t>
            </a:r>
          </a:p>
          <a:p>
            <a:endParaRPr lang="es-EC" sz="2500" dirty="0">
              <a:latin typeface="Times New Roman" panose="02020603050405020304" pitchFamily="18" charset="0"/>
              <a:cs typeface="Times New Roman" panose="02020603050405020304" pitchFamily="18" charset="0"/>
            </a:endParaRPr>
          </a:p>
          <a:p>
            <a:r>
              <a:rPr lang="es-EC" sz="2500" dirty="0">
                <a:latin typeface="Times New Roman" panose="02020603050405020304" pitchFamily="18" charset="0"/>
                <a:cs typeface="Times New Roman" panose="02020603050405020304" pitchFamily="18" charset="0"/>
              </a:rPr>
              <a:t>- Especificaciones de equipos </a:t>
            </a:r>
          </a:p>
          <a:p>
            <a:endParaRPr lang="es-EC" sz="2500" dirty="0">
              <a:latin typeface="Times New Roman" panose="02020603050405020304" pitchFamily="18" charset="0"/>
              <a:cs typeface="Times New Roman" panose="02020603050405020304" pitchFamily="18" charset="0"/>
            </a:endParaRPr>
          </a:p>
          <a:p>
            <a:pPr marL="214313" indent="-214313">
              <a:buFontTx/>
              <a:buChar char="-"/>
            </a:pPr>
            <a:r>
              <a:rPr lang="es-EC" sz="2500" dirty="0">
                <a:latin typeface="Times New Roman" panose="02020603050405020304" pitchFamily="18" charset="0"/>
                <a:cs typeface="Times New Roman" panose="02020603050405020304" pitchFamily="18" charset="0"/>
              </a:rPr>
              <a:t>Planos de montaje y ensamblaje</a:t>
            </a:r>
          </a:p>
          <a:p>
            <a:pPr marL="214313" indent="-214313">
              <a:buFontTx/>
              <a:buChar char="-"/>
            </a:pPr>
            <a:endParaRPr lang="es-EC" sz="2500" dirty="0">
              <a:latin typeface="Times New Roman" panose="02020603050405020304" pitchFamily="18" charset="0"/>
              <a:cs typeface="Times New Roman" panose="02020603050405020304" pitchFamily="18" charset="0"/>
            </a:endParaRPr>
          </a:p>
          <a:p>
            <a:pPr marL="214313" indent="-214313">
              <a:buFontTx/>
              <a:buChar char="-"/>
            </a:pPr>
            <a:r>
              <a:rPr lang="es-EC" sz="2500" dirty="0">
                <a:latin typeface="Times New Roman" panose="02020603050405020304" pitchFamily="18" charset="0"/>
                <a:cs typeface="Times New Roman" panose="02020603050405020304" pitchFamily="18" charset="0"/>
              </a:rPr>
              <a:t>P</a:t>
            </a:r>
            <a:r>
              <a:rPr lang="en-US" sz="2500" dirty="0">
                <a:latin typeface="Times New Roman" panose="02020603050405020304" pitchFamily="18" charset="0"/>
                <a:cs typeface="Times New Roman" panose="02020603050405020304" pitchFamily="18" charset="0"/>
              </a:rPr>
              <a:t>&amp;ID del Sistema</a:t>
            </a:r>
          </a:p>
          <a:p>
            <a:pPr marL="214313" indent="-214313">
              <a:buFontTx/>
              <a:buChar char="-"/>
            </a:pPr>
            <a:endParaRPr lang="en-US" sz="2500" dirty="0">
              <a:latin typeface="Times New Roman" panose="02020603050405020304" pitchFamily="18" charset="0"/>
              <a:cs typeface="Times New Roman" panose="02020603050405020304" pitchFamily="18" charset="0"/>
            </a:endParaRPr>
          </a:p>
          <a:p>
            <a:pPr marL="214313" indent="-214313">
              <a:buFontTx/>
              <a:buChar char="-"/>
            </a:pPr>
            <a:r>
              <a:rPr lang="en-US" sz="2500" dirty="0">
                <a:latin typeface="Times New Roman" panose="02020603050405020304" pitchFamily="18" charset="0"/>
                <a:cs typeface="Times New Roman" panose="02020603050405020304" pitchFamily="18" charset="0"/>
              </a:rPr>
              <a:t>Plan de mantenimiento</a:t>
            </a:r>
            <a:endParaRPr lang="es-EC" sz="2500" dirty="0">
              <a:latin typeface="Times New Roman" panose="02020603050405020304" pitchFamily="18" charset="0"/>
              <a:cs typeface="Times New Roman" panose="02020603050405020304" pitchFamily="18" charset="0"/>
            </a:endParaRPr>
          </a:p>
          <a:p>
            <a:endParaRPr lang="es-EC" sz="1875" b="1" dirty="0"/>
          </a:p>
        </p:txBody>
      </p:sp>
      <p:sp>
        <p:nvSpPr>
          <p:cNvPr id="3" name="Rectangle 2"/>
          <p:cNvSpPr/>
          <p:nvPr/>
        </p:nvSpPr>
        <p:spPr>
          <a:xfrm>
            <a:off x="539552" y="116632"/>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Detalle</a:t>
            </a:r>
            <a:endParaRPr lang="es-EC" sz="3300" dirty="0"/>
          </a:p>
        </p:txBody>
      </p:sp>
    </p:spTree>
    <p:extLst>
      <p:ext uri="{BB962C8B-B14F-4D97-AF65-F5344CB8AC3E}">
        <p14:creationId xmlns:p14="http://schemas.microsoft.com/office/powerpoint/2010/main" val="271568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41</a:t>
            </a:fld>
            <a:endParaRPr lang="es-EC" dirty="0"/>
          </a:p>
        </p:txBody>
      </p:sp>
      <p:pic>
        <p:nvPicPr>
          <p:cNvPr id="5" name="Picture 4"/>
          <p:cNvPicPr>
            <a:picLocks noChangeAspect="1"/>
          </p:cNvPicPr>
          <p:nvPr/>
        </p:nvPicPr>
        <p:blipFill rotWithShape="1">
          <a:blip r:embed="rId2"/>
          <a:srcRect l="23845" t="24500" r="16492" b="16701"/>
          <a:stretch/>
        </p:blipFill>
        <p:spPr>
          <a:xfrm>
            <a:off x="22581" y="764704"/>
            <a:ext cx="9121419" cy="5056382"/>
          </a:xfrm>
          <a:prstGeom prst="rect">
            <a:avLst/>
          </a:prstGeom>
        </p:spPr>
      </p:pic>
      <p:sp>
        <p:nvSpPr>
          <p:cNvPr id="6" name="Rectangle 5"/>
          <p:cNvSpPr/>
          <p:nvPr/>
        </p:nvSpPr>
        <p:spPr>
          <a:xfrm>
            <a:off x="251520" y="110534"/>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Detalle</a:t>
            </a:r>
            <a:endParaRPr lang="es-EC" sz="3300" dirty="0"/>
          </a:p>
        </p:txBody>
      </p:sp>
    </p:spTree>
    <p:extLst>
      <p:ext uri="{BB962C8B-B14F-4D97-AF65-F5344CB8AC3E}">
        <p14:creationId xmlns:p14="http://schemas.microsoft.com/office/powerpoint/2010/main" val="1926749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42</a:t>
            </a:fld>
            <a:endParaRPr lang="es-EC" dirty="0"/>
          </a:p>
        </p:txBody>
      </p:sp>
      <p:pic>
        <p:nvPicPr>
          <p:cNvPr id="5" name="Picture 4"/>
          <p:cNvPicPr>
            <a:picLocks noChangeAspect="1"/>
          </p:cNvPicPr>
          <p:nvPr/>
        </p:nvPicPr>
        <p:blipFill rotWithShape="1">
          <a:blip r:embed="rId2"/>
          <a:srcRect t="4944"/>
          <a:stretch/>
        </p:blipFill>
        <p:spPr>
          <a:xfrm>
            <a:off x="2067615" y="710698"/>
            <a:ext cx="4572000" cy="5423397"/>
          </a:xfrm>
          <a:prstGeom prst="rect">
            <a:avLst/>
          </a:prstGeom>
        </p:spPr>
      </p:pic>
      <p:sp>
        <p:nvSpPr>
          <p:cNvPr id="6" name="Rectangle 5"/>
          <p:cNvSpPr/>
          <p:nvPr/>
        </p:nvSpPr>
        <p:spPr>
          <a:xfrm>
            <a:off x="251520" y="110534"/>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Detalle</a:t>
            </a:r>
            <a:endParaRPr lang="es-EC" sz="3300" dirty="0"/>
          </a:p>
        </p:txBody>
      </p:sp>
    </p:spTree>
    <p:extLst>
      <p:ext uri="{BB962C8B-B14F-4D97-AF65-F5344CB8AC3E}">
        <p14:creationId xmlns:p14="http://schemas.microsoft.com/office/powerpoint/2010/main" val="1607128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799" y="1342940"/>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ANÁLISIS DE COSTOS</a:t>
            </a:r>
            <a:endParaRPr lang="es-EC" sz="3300" dirty="0"/>
          </a:p>
        </p:txBody>
      </p:sp>
      <p:graphicFrame>
        <p:nvGraphicFramePr>
          <p:cNvPr id="2" name="Table 1"/>
          <p:cNvGraphicFramePr>
            <a:graphicFrameLocks noGrp="1"/>
          </p:cNvGraphicFramePr>
          <p:nvPr>
            <p:extLst>
              <p:ext uri="{D42A27DB-BD31-4B8C-83A1-F6EECF244321}">
                <p14:modId xmlns:p14="http://schemas.microsoft.com/office/powerpoint/2010/main" val="3636203674"/>
              </p:ext>
            </p:extLst>
          </p:nvPr>
        </p:nvGraphicFramePr>
        <p:xfrm>
          <a:off x="2123728" y="2348880"/>
          <a:ext cx="5174253" cy="2899668"/>
        </p:xfrm>
        <a:graphic>
          <a:graphicData uri="http://schemas.openxmlformats.org/drawingml/2006/table">
            <a:tbl>
              <a:tblPr firstRow="1" bandRow="1">
                <a:tableStyleId>{5C22544A-7EE6-4342-B048-85BDC9FD1C3A}</a:tableStyleId>
              </a:tblPr>
              <a:tblGrid>
                <a:gridCol w="3126978">
                  <a:extLst>
                    <a:ext uri="{9D8B030D-6E8A-4147-A177-3AD203B41FA5}">
                      <a16:colId xmlns:a16="http://schemas.microsoft.com/office/drawing/2014/main" val="3205345770"/>
                    </a:ext>
                  </a:extLst>
                </a:gridCol>
                <a:gridCol w="2047275">
                  <a:extLst>
                    <a:ext uri="{9D8B030D-6E8A-4147-A177-3AD203B41FA5}">
                      <a16:colId xmlns:a16="http://schemas.microsoft.com/office/drawing/2014/main" val="1671852917"/>
                    </a:ext>
                  </a:extLst>
                </a:gridCol>
              </a:tblGrid>
              <a:tr h="483278">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Denominación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Valor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7776573"/>
                  </a:ext>
                </a:extLst>
              </a:tr>
              <a:tr h="483278">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Materiales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$ 111936,10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1589504"/>
                  </a:ext>
                </a:extLst>
              </a:tr>
              <a:tr h="483278">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Suministros e instalación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$ 89420,06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9520109"/>
                  </a:ext>
                </a:extLst>
              </a:tr>
              <a:tr h="483278">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Ingeniería Básica y de Detalle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$ 1500,00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250887"/>
                  </a:ext>
                </a:extLst>
              </a:tr>
              <a:tr h="483278">
                <a:tc>
                  <a:txBody>
                    <a:bodyPr/>
                    <a:lstStyle/>
                    <a:p>
                      <a:pPr algn="ctr">
                        <a:lnSpc>
                          <a:spcPct val="150000"/>
                        </a:lnSpc>
                        <a:spcAft>
                          <a:spcPts val="0"/>
                        </a:spcAft>
                      </a:pPr>
                      <a:r>
                        <a:rPr lang="es-MX" sz="1800" b="1" dirty="0">
                          <a:effectLst/>
                          <a:latin typeface="Times New Roman" panose="02020603050405020304" pitchFamily="18" charset="0"/>
                          <a:cs typeface="Times New Roman" panose="02020603050405020304" pitchFamily="18" charset="0"/>
                        </a:rPr>
                        <a:t>Total</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$ 213356,20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349945"/>
                  </a:ext>
                </a:extLst>
              </a:tr>
              <a:tr h="483278">
                <a:tc>
                  <a:txBody>
                    <a:bodyPr/>
                    <a:lstStyle/>
                    <a:p>
                      <a:pPr algn="ctr">
                        <a:lnSpc>
                          <a:spcPct val="150000"/>
                        </a:lnSpc>
                        <a:spcAft>
                          <a:spcPts val="0"/>
                        </a:spcAft>
                      </a:pPr>
                      <a:r>
                        <a:rPr lang="es-MX" sz="1800" b="1" dirty="0">
                          <a:effectLst/>
                          <a:latin typeface="Times New Roman" panose="02020603050405020304" pitchFamily="18" charset="0"/>
                          <a:cs typeface="Times New Roman" panose="02020603050405020304" pitchFamily="18" charset="0"/>
                        </a:rPr>
                        <a:t>Total (+ 10% de imprevistos)</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s-MX" sz="1800" dirty="0">
                          <a:effectLst/>
                          <a:latin typeface="Times New Roman" panose="02020603050405020304" pitchFamily="18" charset="0"/>
                          <a:cs typeface="Times New Roman" panose="02020603050405020304" pitchFamily="18" charset="0"/>
                        </a:rPr>
                        <a:t>$221491,80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957608"/>
                  </a:ext>
                </a:extLst>
              </a:tr>
            </a:tbl>
          </a:graphicData>
        </a:graphic>
      </p:graphicFrame>
    </p:spTree>
    <p:extLst>
      <p:ext uri="{BB962C8B-B14F-4D97-AF65-F5344CB8AC3E}">
        <p14:creationId xmlns:p14="http://schemas.microsoft.com/office/powerpoint/2010/main" val="242340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799" y="1342940"/>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ANÁLISIS DE COSTOS</a:t>
            </a:r>
            <a:endParaRPr lang="es-EC" sz="3300" dirty="0"/>
          </a:p>
        </p:txBody>
      </p:sp>
      <p:sp>
        <p:nvSpPr>
          <p:cNvPr id="4" name="TextBox 3"/>
          <p:cNvSpPr txBox="1"/>
          <p:nvPr/>
        </p:nvSpPr>
        <p:spPr>
          <a:xfrm>
            <a:off x="431800" y="1920020"/>
            <a:ext cx="7569200" cy="669414"/>
          </a:xfrm>
          <a:prstGeom prst="rect">
            <a:avLst/>
          </a:prstGeom>
          <a:noFill/>
        </p:spPr>
        <p:txBody>
          <a:bodyPr wrap="square" rtlCol="0">
            <a:spAutoFit/>
          </a:bodyPr>
          <a:lstStyle/>
          <a:p>
            <a:r>
              <a:rPr lang="es-EC" sz="1875" dirty="0">
                <a:latin typeface="Times New Roman" panose="02020603050405020304" pitchFamily="18" charset="0"/>
                <a:cs typeface="Times New Roman" panose="02020603050405020304" pitchFamily="18" charset="0"/>
              </a:rPr>
              <a:t>En el sistema actual existen 5 compresores encendidos, y casi no se utilizan Atlas Copco GA90VSD,  Betico ER 110,  Kaeser CSD125 T</a:t>
            </a:r>
          </a:p>
        </p:txBody>
      </p:sp>
      <p:graphicFrame>
        <p:nvGraphicFramePr>
          <p:cNvPr id="5" name="Table 4"/>
          <p:cNvGraphicFramePr>
            <a:graphicFrameLocks noGrp="1"/>
          </p:cNvGraphicFramePr>
          <p:nvPr>
            <p:extLst>
              <p:ext uri="{D42A27DB-BD31-4B8C-83A1-F6EECF244321}">
                <p14:modId xmlns:p14="http://schemas.microsoft.com/office/powerpoint/2010/main" val="2899236772"/>
              </p:ext>
            </p:extLst>
          </p:nvPr>
        </p:nvGraphicFramePr>
        <p:xfrm>
          <a:off x="592918" y="2940147"/>
          <a:ext cx="4558604" cy="2379530"/>
        </p:xfrm>
        <a:graphic>
          <a:graphicData uri="http://schemas.openxmlformats.org/drawingml/2006/table">
            <a:tbl>
              <a:tblPr>
                <a:tableStyleId>{5C22544A-7EE6-4342-B048-85BDC9FD1C3A}</a:tableStyleId>
              </a:tblPr>
              <a:tblGrid>
                <a:gridCol w="1468355">
                  <a:extLst>
                    <a:ext uri="{9D8B030D-6E8A-4147-A177-3AD203B41FA5}">
                      <a16:colId xmlns:a16="http://schemas.microsoft.com/office/drawing/2014/main" val="2004549947"/>
                    </a:ext>
                  </a:extLst>
                </a:gridCol>
                <a:gridCol w="1002017">
                  <a:extLst>
                    <a:ext uri="{9D8B030D-6E8A-4147-A177-3AD203B41FA5}">
                      <a16:colId xmlns:a16="http://schemas.microsoft.com/office/drawing/2014/main" val="3871675343"/>
                    </a:ext>
                  </a:extLst>
                </a:gridCol>
                <a:gridCol w="1031819">
                  <a:extLst>
                    <a:ext uri="{9D8B030D-6E8A-4147-A177-3AD203B41FA5}">
                      <a16:colId xmlns:a16="http://schemas.microsoft.com/office/drawing/2014/main" val="2185548065"/>
                    </a:ext>
                  </a:extLst>
                </a:gridCol>
                <a:gridCol w="1056413">
                  <a:extLst>
                    <a:ext uri="{9D8B030D-6E8A-4147-A177-3AD203B41FA5}">
                      <a16:colId xmlns:a16="http://schemas.microsoft.com/office/drawing/2014/main" val="856148253"/>
                    </a:ext>
                  </a:extLst>
                </a:gridCol>
              </a:tblGrid>
              <a:tr h="525965">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FAD de la unidad</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Consumo </a:t>
                      </a:r>
                      <a:r>
                        <a:rPr lang="es-EC" sz="1700" b="1" u="none" strike="noStrike" dirty="0" smtClean="0">
                          <a:effectLst/>
                          <a:latin typeface="Times New Roman" panose="02020603050405020304" pitchFamily="18" charset="0"/>
                          <a:cs typeface="Times New Roman" panose="02020603050405020304" pitchFamily="18" charset="0"/>
                        </a:rPr>
                        <a:t>eléctrico</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Potencia específica</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458350822"/>
                  </a:ext>
                </a:extLst>
              </a:tr>
              <a:tr h="262983">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smtClean="0">
                          <a:effectLst/>
                          <a:latin typeface="Times New Roman" panose="02020603050405020304" pitchFamily="18" charset="0"/>
                          <a:cs typeface="Times New Roman" panose="02020603050405020304" pitchFamily="18" charset="0"/>
                        </a:rPr>
                        <a:t>m3/h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Kw</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Kw/(</a:t>
                      </a:r>
                      <a:r>
                        <a:rPr lang="es-EC" sz="1700" b="1" u="none" strike="noStrike" dirty="0" smtClean="0">
                          <a:effectLst/>
                          <a:latin typeface="Times New Roman" panose="02020603050405020304" pitchFamily="18" charset="0"/>
                          <a:cs typeface="Times New Roman" panose="02020603050405020304" pitchFamily="18" charset="0"/>
                        </a:rPr>
                        <a:t>m3/h)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539132857"/>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Kaeser CSD75</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rgbClr val="000000"/>
                          </a:solidFill>
                          <a:effectLst/>
                          <a:latin typeface="Times New Roman" panose="02020603050405020304" pitchFamily="18" charset="0"/>
                          <a:cs typeface="Times New Roman" panose="02020603050405020304" pitchFamily="18" charset="0"/>
                        </a:rPr>
                        <a:t>586</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65,88</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076342669"/>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Kaeser CSD 75</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rgbClr val="000000"/>
                          </a:solidFill>
                          <a:effectLst/>
                          <a:latin typeface="Times New Roman" panose="02020603050405020304" pitchFamily="18" charset="0"/>
                          <a:cs typeface="Times New Roman" panose="02020603050405020304" pitchFamily="18" charset="0"/>
                        </a:rPr>
                        <a:t>586</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65,88</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830221828"/>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SFC 110T</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rgbClr val="000000"/>
                          </a:solidFill>
                          <a:effectLst/>
                          <a:latin typeface="Times New Roman" panose="02020603050405020304" pitchFamily="18" charset="0"/>
                          <a:cs typeface="Times New Roman" panose="02020603050405020304" pitchFamily="18" charset="0"/>
                        </a:rPr>
                        <a:t>1175</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129,41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994121241"/>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Kaeser  SFC 37</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u="none" strike="noStrike" dirty="0" smtClean="0">
                          <a:effectLst/>
                          <a:latin typeface="Times New Roman" panose="02020603050405020304" pitchFamily="18" charset="0"/>
                          <a:cs typeface="Times New Roman" panose="02020603050405020304" pitchFamily="18" charset="0"/>
                        </a:rPr>
                        <a:t>411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41,11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0,10</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407591502"/>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Kaeser CSD125</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963</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103,33</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4205881425"/>
                  </a:ext>
                </a:extLst>
              </a:tr>
              <a:tr h="262983">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Total</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0,54</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226373603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6967855"/>
              </p:ext>
            </p:extLst>
          </p:nvPr>
        </p:nvGraphicFramePr>
        <p:xfrm>
          <a:off x="5151522" y="4271927"/>
          <a:ext cx="3742963" cy="1047750"/>
        </p:xfrm>
        <a:graphic>
          <a:graphicData uri="http://schemas.openxmlformats.org/drawingml/2006/table">
            <a:tbl>
              <a:tblPr>
                <a:tableStyleId>{5C22544A-7EE6-4342-B048-85BDC9FD1C3A}</a:tableStyleId>
              </a:tblPr>
              <a:tblGrid>
                <a:gridCol w="1051594">
                  <a:extLst>
                    <a:ext uri="{9D8B030D-6E8A-4147-A177-3AD203B41FA5}">
                      <a16:colId xmlns:a16="http://schemas.microsoft.com/office/drawing/2014/main" val="2737746047"/>
                    </a:ext>
                  </a:extLst>
                </a:gridCol>
                <a:gridCol w="891170">
                  <a:extLst>
                    <a:ext uri="{9D8B030D-6E8A-4147-A177-3AD203B41FA5}">
                      <a16:colId xmlns:a16="http://schemas.microsoft.com/office/drawing/2014/main" val="1355268885"/>
                    </a:ext>
                  </a:extLst>
                </a:gridCol>
                <a:gridCol w="819900">
                  <a:extLst>
                    <a:ext uri="{9D8B030D-6E8A-4147-A177-3AD203B41FA5}">
                      <a16:colId xmlns:a16="http://schemas.microsoft.com/office/drawing/2014/main" val="1932259591"/>
                    </a:ext>
                  </a:extLst>
                </a:gridCol>
                <a:gridCol w="980299">
                  <a:extLst>
                    <a:ext uri="{9D8B030D-6E8A-4147-A177-3AD203B41FA5}">
                      <a16:colId xmlns:a16="http://schemas.microsoft.com/office/drawing/2014/main" val="2736983584"/>
                    </a:ext>
                  </a:extLst>
                </a:gridCol>
              </a:tblGrid>
              <a:tr h="691515">
                <a:tc>
                  <a:txBody>
                    <a:bodyPr/>
                    <a:lstStyle/>
                    <a:p>
                      <a:pPr algn="l" fontAlgn="ctr"/>
                      <a:r>
                        <a:rPr lang="es-EC" sz="1700" b="1" u="none" strike="noStrike" dirty="0">
                          <a:effectLst/>
                          <a:latin typeface="Times New Roman" panose="02020603050405020304" pitchFamily="18" charset="0"/>
                          <a:cs typeface="Times New Roman" panose="02020603050405020304" pitchFamily="18" charset="0"/>
                        </a:rPr>
                        <a:t>Horas/mes</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ctr"/>
                      <a:r>
                        <a:rPr lang="es-EC" sz="1700" b="1" u="none" strike="noStrike" dirty="0">
                          <a:effectLst/>
                          <a:latin typeface="Times New Roman" panose="02020603050405020304" pitchFamily="18" charset="0"/>
                          <a:cs typeface="Times New Roman" panose="02020603050405020304" pitchFamily="18" charset="0"/>
                        </a:rPr>
                        <a:t>Consumo de aire </a:t>
                      </a:r>
                      <a:r>
                        <a:rPr lang="es-EC" sz="1700" b="1" u="none" strike="noStrike" dirty="0" smtClean="0">
                          <a:effectLst/>
                          <a:latin typeface="Times New Roman" panose="02020603050405020304" pitchFamily="18" charset="0"/>
                          <a:cs typeface="Times New Roman" panose="02020603050405020304" pitchFamily="18" charset="0"/>
                        </a:rPr>
                        <a:t>m3/h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ctr"/>
                      <a:r>
                        <a:rPr lang="es-EC" sz="1700" b="1" u="none" strike="noStrike" dirty="0">
                          <a:effectLst/>
                          <a:latin typeface="Times New Roman" panose="02020603050405020304" pitchFamily="18" charset="0"/>
                          <a:cs typeface="Times New Roman" panose="02020603050405020304" pitchFamily="18" charset="0"/>
                        </a:rPr>
                        <a:t>Costo eléctrico </a:t>
                      </a:r>
                      <a:r>
                        <a:rPr lang="es-EC" sz="1700" b="1" u="none" strike="noStrike" dirty="0" smtClean="0">
                          <a:effectLst/>
                          <a:latin typeface="Times New Roman" panose="02020603050405020304" pitchFamily="18" charset="0"/>
                          <a:cs typeface="Times New Roman" panose="02020603050405020304" pitchFamily="18" charset="0"/>
                        </a:rPr>
                        <a:t>$/Kwh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Costo energético $/mes</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solidFill>
                      <a:schemeClr val="accent6">
                        <a:lumMod val="20000"/>
                        <a:lumOff val="80000"/>
                      </a:schemeClr>
                    </a:solidFill>
                  </a:tcPr>
                </a:tc>
                <a:extLst>
                  <a:ext uri="{0D108BD9-81ED-4DB2-BD59-A6C34878D82A}">
                    <a16:rowId xmlns:a16="http://schemas.microsoft.com/office/drawing/2014/main" val="1031007072"/>
                  </a:ext>
                </a:extLst>
              </a:tr>
              <a:tr h="234315">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240</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2630,4</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0,09</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b="0" i="0" u="none" strike="noStrike" dirty="0">
                          <a:solidFill>
                            <a:srgbClr val="000000"/>
                          </a:solidFill>
                          <a:effectLst/>
                          <a:latin typeface="Times New Roman" panose="02020603050405020304" pitchFamily="18" charset="0"/>
                          <a:cs typeface="Times New Roman" panose="02020603050405020304" pitchFamily="18" charset="0"/>
                        </a:rPr>
                        <a:t>30812,955</a:t>
                      </a:r>
                    </a:p>
                  </a:txBody>
                  <a:tcPr marL="5715" marR="5715" marT="5715" marB="0" anchor="b"/>
                </a:tc>
                <a:extLst>
                  <a:ext uri="{0D108BD9-81ED-4DB2-BD59-A6C34878D82A}">
                    <a16:rowId xmlns:a16="http://schemas.microsoft.com/office/drawing/2014/main" val="542966245"/>
                  </a:ext>
                </a:extLst>
              </a:tr>
            </a:tbl>
          </a:graphicData>
        </a:graphic>
      </p:graphicFrame>
    </p:spTree>
    <p:extLst>
      <p:ext uri="{BB962C8B-B14F-4D97-AF65-F5344CB8AC3E}">
        <p14:creationId xmlns:p14="http://schemas.microsoft.com/office/powerpoint/2010/main" val="3185092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8167940"/>
              </p:ext>
            </p:extLst>
          </p:nvPr>
        </p:nvGraphicFramePr>
        <p:xfrm>
          <a:off x="458584" y="2956524"/>
          <a:ext cx="4617472" cy="2114735"/>
        </p:xfrm>
        <a:graphic>
          <a:graphicData uri="http://schemas.openxmlformats.org/drawingml/2006/table">
            <a:tbl>
              <a:tblPr>
                <a:tableStyleId>{5C22544A-7EE6-4342-B048-85BDC9FD1C3A}</a:tableStyleId>
              </a:tblPr>
              <a:tblGrid>
                <a:gridCol w="1468355">
                  <a:extLst>
                    <a:ext uri="{9D8B030D-6E8A-4147-A177-3AD203B41FA5}">
                      <a16:colId xmlns:a16="http://schemas.microsoft.com/office/drawing/2014/main" val="2004549947"/>
                    </a:ext>
                  </a:extLst>
                </a:gridCol>
                <a:gridCol w="988877">
                  <a:extLst>
                    <a:ext uri="{9D8B030D-6E8A-4147-A177-3AD203B41FA5}">
                      <a16:colId xmlns:a16="http://schemas.microsoft.com/office/drawing/2014/main" val="3871675343"/>
                    </a:ext>
                  </a:extLst>
                </a:gridCol>
                <a:gridCol w="1044959">
                  <a:extLst>
                    <a:ext uri="{9D8B030D-6E8A-4147-A177-3AD203B41FA5}">
                      <a16:colId xmlns:a16="http://schemas.microsoft.com/office/drawing/2014/main" val="2185548065"/>
                    </a:ext>
                  </a:extLst>
                </a:gridCol>
                <a:gridCol w="1115281">
                  <a:extLst>
                    <a:ext uri="{9D8B030D-6E8A-4147-A177-3AD203B41FA5}">
                      <a16:colId xmlns:a16="http://schemas.microsoft.com/office/drawing/2014/main" val="856148253"/>
                    </a:ext>
                  </a:extLst>
                </a:gridCol>
              </a:tblGrid>
              <a:tr h="525965">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FAD de la unidad</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Consumo </a:t>
                      </a:r>
                      <a:r>
                        <a:rPr lang="es-EC" sz="1700" b="1" u="none" strike="noStrike" dirty="0" smtClean="0">
                          <a:effectLst/>
                          <a:latin typeface="Times New Roman" panose="02020603050405020304" pitchFamily="18" charset="0"/>
                          <a:cs typeface="Times New Roman" panose="02020603050405020304" pitchFamily="18" charset="0"/>
                        </a:rPr>
                        <a:t>eléctrico</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Potencia específica</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458350822"/>
                  </a:ext>
                </a:extLst>
              </a:tr>
              <a:tr h="262983">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smtClean="0">
                          <a:effectLst/>
                          <a:latin typeface="Times New Roman" panose="02020603050405020304" pitchFamily="18" charset="0"/>
                          <a:cs typeface="Times New Roman" panose="02020603050405020304" pitchFamily="18" charset="0"/>
                        </a:rPr>
                        <a:t>M3/h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Kw</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Kw/(</a:t>
                      </a:r>
                      <a:r>
                        <a:rPr lang="es-EC" sz="1700" b="1" u="none" strike="noStrike" dirty="0" smtClean="0">
                          <a:effectLst/>
                          <a:latin typeface="Times New Roman" panose="02020603050405020304" pitchFamily="18" charset="0"/>
                          <a:cs typeface="Times New Roman" panose="02020603050405020304" pitchFamily="18" charset="0"/>
                        </a:rPr>
                        <a:t>m3/h)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539132857"/>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Kaeser CSD75</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rgbClr val="000000"/>
                          </a:solidFill>
                          <a:effectLst/>
                          <a:latin typeface="Times New Roman" panose="02020603050405020304" pitchFamily="18" charset="0"/>
                          <a:cs typeface="Times New Roman" panose="02020603050405020304" pitchFamily="18" charset="0"/>
                        </a:rPr>
                        <a:t>586</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65,88</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076342669"/>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SFC 110T</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rgbClr val="000000"/>
                          </a:solidFill>
                          <a:effectLst/>
                          <a:latin typeface="Times New Roman" panose="02020603050405020304" pitchFamily="18" charset="0"/>
                          <a:cs typeface="Times New Roman" panose="02020603050405020304" pitchFamily="18" charset="0"/>
                        </a:rPr>
                        <a:t>1175</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129,41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994121241"/>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Kaeser  SFC 37</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u="none" strike="noStrike" dirty="0" smtClean="0">
                          <a:effectLst/>
                          <a:latin typeface="Times New Roman" panose="02020603050405020304" pitchFamily="18" charset="0"/>
                          <a:cs typeface="Times New Roman" panose="02020603050405020304" pitchFamily="18" charset="0"/>
                        </a:rPr>
                        <a:t>411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41,11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0,10</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407591502"/>
                  </a:ext>
                </a:extLst>
              </a:tr>
              <a:tr h="262983">
                <a:tc>
                  <a:txBody>
                    <a:bodyPr/>
                    <a:lstStyle/>
                    <a:p>
                      <a:pPr algn="ctr" fontAlgn="ctr"/>
                      <a:r>
                        <a:rPr lang="es-EC" sz="1700" u="none" strike="noStrike" dirty="0">
                          <a:effectLst/>
                          <a:latin typeface="Times New Roman" panose="02020603050405020304" pitchFamily="18" charset="0"/>
                          <a:cs typeface="Times New Roman" panose="02020603050405020304" pitchFamily="18" charset="0"/>
                        </a:rPr>
                        <a:t>Kaeser CSD125</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963</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u="none" strike="noStrike" dirty="0">
                          <a:effectLst/>
                          <a:latin typeface="Times New Roman" panose="02020603050405020304" pitchFamily="18" charset="0"/>
                          <a:cs typeface="Times New Roman" panose="02020603050405020304" pitchFamily="18" charset="0"/>
                        </a:rPr>
                        <a:t>103,33</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0" i="0" u="none" strike="noStrike" dirty="0" smtClean="0">
                          <a:solidFill>
                            <a:schemeClr val="dk1"/>
                          </a:solidFill>
                          <a:effectLst/>
                          <a:latin typeface="Times New Roman" panose="02020603050405020304" pitchFamily="18" charset="0"/>
                          <a:cs typeface="Times New Roman" panose="02020603050405020304" pitchFamily="18" charset="0"/>
                        </a:rPr>
                        <a:t>0,11</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4205881425"/>
                  </a:ext>
                </a:extLst>
              </a:tr>
              <a:tr h="262983">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Total</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u="none" strike="noStrike" dirty="0" smtClean="0">
                          <a:effectLst/>
                          <a:latin typeface="Times New Roman" panose="02020603050405020304" pitchFamily="18" charset="0"/>
                          <a:cs typeface="Times New Roman" panose="02020603050405020304" pitchFamily="18" charset="0"/>
                        </a:rPr>
                        <a:t>0,44</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226373603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67977009"/>
              </p:ext>
            </p:extLst>
          </p:nvPr>
        </p:nvGraphicFramePr>
        <p:xfrm>
          <a:off x="5048908" y="4023509"/>
          <a:ext cx="3955592" cy="1047750"/>
        </p:xfrm>
        <a:graphic>
          <a:graphicData uri="http://schemas.openxmlformats.org/drawingml/2006/table">
            <a:tbl>
              <a:tblPr>
                <a:tableStyleId>{5C22544A-7EE6-4342-B048-85BDC9FD1C3A}</a:tableStyleId>
              </a:tblPr>
              <a:tblGrid>
                <a:gridCol w="1111332">
                  <a:extLst>
                    <a:ext uri="{9D8B030D-6E8A-4147-A177-3AD203B41FA5}">
                      <a16:colId xmlns:a16="http://schemas.microsoft.com/office/drawing/2014/main" val="2737746047"/>
                    </a:ext>
                  </a:extLst>
                </a:gridCol>
                <a:gridCol w="904136">
                  <a:extLst>
                    <a:ext uri="{9D8B030D-6E8A-4147-A177-3AD203B41FA5}">
                      <a16:colId xmlns:a16="http://schemas.microsoft.com/office/drawing/2014/main" val="1355268885"/>
                    </a:ext>
                  </a:extLst>
                </a:gridCol>
                <a:gridCol w="904136">
                  <a:extLst>
                    <a:ext uri="{9D8B030D-6E8A-4147-A177-3AD203B41FA5}">
                      <a16:colId xmlns:a16="http://schemas.microsoft.com/office/drawing/2014/main" val="1932259591"/>
                    </a:ext>
                  </a:extLst>
                </a:gridCol>
                <a:gridCol w="1035988">
                  <a:extLst>
                    <a:ext uri="{9D8B030D-6E8A-4147-A177-3AD203B41FA5}">
                      <a16:colId xmlns:a16="http://schemas.microsoft.com/office/drawing/2014/main" val="2736983584"/>
                    </a:ext>
                  </a:extLst>
                </a:gridCol>
              </a:tblGrid>
              <a:tr h="691515">
                <a:tc>
                  <a:txBody>
                    <a:bodyPr/>
                    <a:lstStyle/>
                    <a:p>
                      <a:pPr algn="l" fontAlgn="ctr"/>
                      <a:r>
                        <a:rPr lang="es-EC" sz="1700" b="1" u="none" strike="noStrike" dirty="0">
                          <a:effectLst/>
                          <a:latin typeface="Times New Roman" panose="02020603050405020304" pitchFamily="18" charset="0"/>
                          <a:cs typeface="Times New Roman" panose="02020603050405020304" pitchFamily="18" charset="0"/>
                        </a:rPr>
                        <a:t>Horas/mes</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ctr"/>
                      <a:r>
                        <a:rPr lang="es-EC" sz="1700" b="1" u="none" strike="noStrike" dirty="0">
                          <a:effectLst/>
                          <a:latin typeface="Times New Roman" panose="02020603050405020304" pitchFamily="18" charset="0"/>
                          <a:cs typeface="Times New Roman" panose="02020603050405020304" pitchFamily="18" charset="0"/>
                        </a:rPr>
                        <a:t>Consumo de aire </a:t>
                      </a:r>
                      <a:r>
                        <a:rPr lang="es-EC" sz="1700" b="1" u="none" strike="noStrike" dirty="0" smtClean="0">
                          <a:effectLst/>
                          <a:latin typeface="Times New Roman" panose="02020603050405020304" pitchFamily="18" charset="0"/>
                          <a:cs typeface="Times New Roman" panose="02020603050405020304" pitchFamily="18" charset="0"/>
                        </a:rPr>
                        <a:t>m3/h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ctr"/>
                      <a:r>
                        <a:rPr lang="es-EC" sz="1700" b="1" u="none" strike="noStrike" dirty="0">
                          <a:effectLst/>
                          <a:latin typeface="Times New Roman" panose="02020603050405020304" pitchFamily="18" charset="0"/>
                          <a:cs typeface="Times New Roman" panose="02020603050405020304" pitchFamily="18" charset="0"/>
                        </a:rPr>
                        <a:t>Costo eléctrico </a:t>
                      </a:r>
                      <a:r>
                        <a:rPr lang="es-EC" sz="1700" b="1" u="none" strike="noStrike" dirty="0" smtClean="0">
                          <a:effectLst/>
                          <a:latin typeface="Times New Roman" panose="02020603050405020304" pitchFamily="18" charset="0"/>
                          <a:cs typeface="Times New Roman" panose="02020603050405020304" pitchFamily="18" charset="0"/>
                        </a:rPr>
                        <a:t>$/Kwh</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tc>
                  <a:txBody>
                    <a:bodyPr/>
                    <a:lstStyle/>
                    <a:p>
                      <a:pPr algn="ctr" fontAlgn="b"/>
                      <a:r>
                        <a:rPr lang="es-EC" sz="1700" b="1" u="none" strike="noStrike" dirty="0">
                          <a:effectLst/>
                          <a:latin typeface="Times New Roman" panose="02020603050405020304" pitchFamily="18" charset="0"/>
                          <a:cs typeface="Times New Roman" panose="02020603050405020304" pitchFamily="18" charset="0"/>
                        </a:rPr>
                        <a:t>Costo energético $/mes</a:t>
                      </a:r>
                      <a:endParaRPr lang="es-EC" sz="17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solidFill>
                      <a:schemeClr val="accent6">
                        <a:lumMod val="20000"/>
                        <a:lumOff val="80000"/>
                      </a:schemeClr>
                    </a:solidFill>
                  </a:tcPr>
                </a:tc>
                <a:extLst>
                  <a:ext uri="{0D108BD9-81ED-4DB2-BD59-A6C34878D82A}">
                    <a16:rowId xmlns:a16="http://schemas.microsoft.com/office/drawing/2014/main" val="1031007072"/>
                  </a:ext>
                </a:extLst>
              </a:tr>
              <a:tr h="234315">
                <a:tc>
                  <a:txBody>
                    <a:bodyPr/>
                    <a:lstStyle/>
                    <a:p>
                      <a:pPr algn="ctr" fontAlgn="b"/>
                      <a:r>
                        <a:rPr lang="es-EC" sz="1700" b="0" i="0" u="none" strike="noStrike" dirty="0">
                          <a:solidFill>
                            <a:srgbClr val="000000"/>
                          </a:solidFill>
                          <a:effectLst/>
                          <a:latin typeface="Times New Roman" panose="02020603050405020304" pitchFamily="18" charset="0"/>
                          <a:cs typeface="Times New Roman" panose="02020603050405020304" pitchFamily="18" charset="0"/>
                        </a:rPr>
                        <a:t>240</a:t>
                      </a:r>
                    </a:p>
                  </a:txBody>
                  <a:tcPr marL="5715" marR="5715" marT="5715" marB="0" anchor="b"/>
                </a:tc>
                <a:tc>
                  <a:txBody>
                    <a:bodyPr/>
                    <a:lstStyle/>
                    <a:p>
                      <a:pPr algn="ctr" fontAlgn="b"/>
                      <a:r>
                        <a:rPr lang="es-EC" sz="1700" b="0" i="0" u="none" strike="noStrike" dirty="0" smtClean="0">
                          <a:solidFill>
                            <a:srgbClr val="000000"/>
                          </a:solidFill>
                          <a:effectLst/>
                          <a:latin typeface="Times New Roman" panose="02020603050405020304" pitchFamily="18" charset="0"/>
                          <a:cs typeface="Times New Roman" panose="02020603050405020304" pitchFamily="18" charset="0"/>
                        </a:rPr>
                        <a:t>2630,4</a:t>
                      </a:r>
                      <a:endParaRPr lang="es-EC"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1700" b="0" i="0" u="none" strike="noStrike" dirty="0">
                          <a:solidFill>
                            <a:srgbClr val="000000"/>
                          </a:solidFill>
                          <a:effectLst/>
                          <a:latin typeface="Times New Roman" panose="02020603050405020304" pitchFamily="18" charset="0"/>
                          <a:cs typeface="Times New Roman" panose="02020603050405020304" pitchFamily="18" charset="0"/>
                        </a:rPr>
                        <a:t>0,09</a:t>
                      </a:r>
                    </a:p>
                  </a:txBody>
                  <a:tcPr marL="5715" marR="5715" marT="5715" marB="0" anchor="b"/>
                </a:tc>
                <a:tc>
                  <a:txBody>
                    <a:bodyPr/>
                    <a:lstStyle/>
                    <a:p>
                      <a:pPr algn="ctr" fontAlgn="b"/>
                      <a:r>
                        <a:rPr lang="es-EC" sz="1700" b="0" i="0" u="none" strike="noStrike" dirty="0">
                          <a:solidFill>
                            <a:srgbClr val="000000"/>
                          </a:solidFill>
                          <a:effectLst/>
                          <a:latin typeface="Times New Roman" panose="02020603050405020304" pitchFamily="18" charset="0"/>
                          <a:cs typeface="Times New Roman" panose="02020603050405020304" pitchFamily="18" charset="0"/>
                        </a:rPr>
                        <a:t>24425,021</a:t>
                      </a:r>
                    </a:p>
                  </a:txBody>
                  <a:tcPr marL="5715" marR="5715" marT="5715" marB="0" anchor="b"/>
                </a:tc>
                <a:extLst>
                  <a:ext uri="{0D108BD9-81ED-4DB2-BD59-A6C34878D82A}">
                    <a16:rowId xmlns:a16="http://schemas.microsoft.com/office/drawing/2014/main" val="542966245"/>
                  </a:ext>
                </a:extLst>
              </a:tr>
            </a:tbl>
          </a:graphicData>
        </a:graphic>
      </p:graphicFrame>
      <p:sp>
        <p:nvSpPr>
          <p:cNvPr id="4" name="Rectangle 3"/>
          <p:cNvSpPr/>
          <p:nvPr/>
        </p:nvSpPr>
        <p:spPr>
          <a:xfrm>
            <a:off x="590851" y="2138019"/>
            <a:ext cx="8211697" cy="707886"/>
          </a:xfrm>
          <a:prstGeom prst="rect">
            <a:avLst/>
          </a:prstGeom>
        </p:spPr>
        <p:txBody>
          <a:bodyPr wrap="square">
            <a:spAutoFit/>
          </a:bodyPr>
          <a:lstStyle/>
          <a:p>
            <a:r>
              <a:rPr lang="es-EC" sz="2000" dirty="0">
                <a:latin typeface="Times New Roman" panose="02020603050405020304" pitchFamily="18" charset="0"/>
                <a:cs typeface="Times New Roman" panose="02020603050405020304" pitchFamily="18" charset="0"/>
              </a:rPr>
              <a:t>Para el sistema propuesto existe un máximo de 4 compresores encendidos. Este análisis se hace para el caso 4 de la configuración de funcionamiento.</a:t>
            </a:r>
          </a:p>
        </p:txBody>
      </p:sp>
      <p:sp>
        <p:nvSpPr>
          <p:cNvPr id="5" name="Rectangle 4"/>
          <p:cNvSpPr/>
          <p:nvPr/>
        </p:nvSpPr>
        <p:spPr>
          <a:xfrm>
            <a:off x="431799" y="1342940"/>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ANÁLISIS DE COSTOS</a:t>
            </a:r>
            <a:endParaRPr lang="es-EC" sz="3300" dirty="0"/>
          </a:p>
        </p:txBody>
      </p:sp>
    </p:spTree>
    <p:extLst>
      <p:ext uri="{BB962C8B-B14F-4D97-AF65-F5344CB8AC3E}">
        <p14:creationId xmlns:p14="http://schemas.microsoft.com/office/powerpoint/2010/main" val="2449754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2003362"/>
              </p:ext>
            </p:extLst>
          </p:nvPr>
        </p:nvGraphicFramePr>
        <p:xfrm>
          <a:off x="1907704" y="1557175"/>
          <a:ext cx="4392487" cy="2303145"/>
        </p:xfrm>
        <a:graphic>
          <a:graphicData uri="http://schemas.openxmlformats.org/drawingml/2006/table">
            <a:tbl>
              <a:tblPr>
                <a:tableStyleId>{5C22544A-7EE6-4342-B048-85BDC9FD1C3A}</a:tableStyleId>
              </a:tblPr>
              <a:tblGrid>
                <a:gridCol w="2173291">
                  <a:extLst>
                    <a:ext uri="{9D8B030D-6E8A-4147-A177-3AD203B41FA5}">
                      <a16:colId xmlns:a16="http://schemas.microsoft.com/office/drawing/2014/main" val="628363520"/>
                    </a:ext>
                  </a:extLst>
                </a:gridCol>
                <a:gridCol w="2219196">
                  <a:extLst>
                    <a:ext uri="{9D8B030D-6E8A-4147-A177-3AD203B41FA5}">
                      <a16:colId xmlns:a16="http://schemas.microsoft.com/office/drawing/2014/main" val="2042112849"/>
                    </a:ext>
                  </a:extLst>
                </a:gridCol>
              </a:tblGrid>
              <a:tr h="649836">
                <a:tc>
                  <a:txBody>
                    <a:bodyPr/>
                    <a:lstStyle/>
                    <a:p>
                      <a:pPr algn="l" fontAlgn="b"/>
                      <a:endParaRPr lang="es-EC" sz="2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2500" b="1" u="none" strike="noStrike" dirty="0">
                          <a:effectLst/>
                          <a:latin typeface="Times New Roman" panose="02020603050405020304" pitchFamily="18" charset="0"/>
                          <a:cs typeface="Times New Roman" panose="02020603050405020304" pitchFamily="18" charset="0"/>
                        </a:rPr>
                        <a:t>Costo energético $/mes</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extLst>
                  <a:ext uri="{0D108BD9-81ED-4DB2-BD59-A6C34878D82A}">
                    <a16:rowId xmlns:a16="http://schemas.microsoft.com/office/drawing/2014/main" val="1377112411"/>
                  </a:ext>
                </a:extLst>
              </a:tr>
              <a:tr h="328929">
                <a:tc>
                  <a:txBody>
                    <a:bodyPr/>
                    <a:lstStyle/>
                    <a:p>
                      <a:pPr algn="ctr" fontAlgn="b"/>
                      <a:r>
                        <a:rPr lang="es-EC" sz="2500" b="1" i="0" u="none" strike="noStrike" dirty="0" smtClean="0">
                          <a:solidFill>
                            <a:srgbClr val="000000"/>
                          </a:solidFill>
                          <a:effectLst/>
                          <a:latin typeface="Times New Roman" panose="02020603050405020304" pitchFamily="18" charset="0"/>
                          <a:cs typeface="Times New Roman" panose="02020603050405020304" pitchFamily="18" charset="0"/>
                        </a:rPr>
                        <a:t>Sistema actual</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2500" u="none" strike="noStrike" dirty="0" smtClean="0">
                          <a:effectLst/>
                          <a:latin typeface="Times New Roman" panose="02020603050405020304" pitchFamily="18" charset="0"/>
                          <a:cs typeface="Times New Roman" panose="02020603050405020304" pitchFamily="18" charset="0"/>
                        </a:rPr>
                        <a:t>30812,96</a:t>
                      </a:r>
                      <a:endParaRPr lang="es-EC" sz="2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3202845981"/>
                  </a:ext>
                </a:extLst>
              </a:tr>
              <a:tr h="649836">
                <a:tc>
                  <a:txBody>
                    <a:bodyPr/>
                    <a:lstStyle/>
                    <a:p>
                      <a:pPr algn="ctr" fontAlgn="b"/>
                      <a:r>
                        <a:rPr lang="es-EC" sz="2500" b="1" i="0" u="none" strike="noStrike" dirty="0" smtClean="0">
                          <a:solidFill>
                            <a:srgbClr val="000000"/>
                          </a:solidFill>
                          <a:effectLst/>
                          <a:latin typeface="Times New Roman" panose="02020603050405020304" pitchFamily="18" charset="0"/>
                          <a:cs typeface="Times New Roman" panose="02020603050405020304" pitchFamily="18" charset="0"/>
                        </a:rPr>
                        <a:t>Sistema propuesto</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fontAlgn="b"/>
                      <a:r>
                        <a:rPr lang="es-EC" sz="2500" b="0" i="0" u="none" strike="noStrike" dirty="0" smtClean="0">
                          <a:solidFill>
                            <a:srgbClr val="000000"/>
                          </a:solidFill>
                          <a:effectLst/>
                          <a:latin typeface="Times New Roman" panose="02020603050405020304" pitchFamily="18" charset="0"/>
                          <a:cs typeface="Times New Roman" panose="02020603050405020304" pitchFamily="18" charset="0"/>
                        </a:rPr>
                        <a:t>24425,02</a:t>
                      </a:r>
                      <a:endParaRPr lang="es-EC" sz="2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76263441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44242936"/>
              </p:ext>
            </p:extLst>
          </p:nvPr>
        </p:nvGraphicFramePr>
        <p:xfrm>
          <a:off x="1928569" y="4221088"/>
          <a:ext cx="4371622" cy="1535430"/>
        </p:xfrm>
        <a:graphic>
          <a:graphicData uri="http://schemas.openxmlformats.org/drawingml/2006/table">
            <a:tbl>
              <a:tblPr>
                <a:tableStyleId>{5C22544A-7EE6-4342-B048-85BDC9FD1C3A}</a:tableStyleId>
              </a:tblPr>
              <a:tblGrid>
                <a:gridCol w="2185811">
                  <a:extLst>
                    <a:ext uri="{9D8B030D-6E8A-4147-A177-3AD203B41FA5}">
                      <a16:colId xmlns:a16="http://schemas.microsoft.com/office/drawing/2014/main" val="3390691300"/>
                    </a:ext>
                  </a:extLst>
                </a:gridCol>
                <a:gridCol w="2185811">
                  <a:extLst>
                    <a:ext uri="{9D8B030D-6E8A-4147-A177-3AD203B41FA5}">
                      <a16:colId xmlns:a16="http://schemas.microsoft.com/office/drawing/2014/main" val="229226589"/>
                    </a:ext>
                  </a:extLst>
                </a:gridCol>
              </a:tblGrid>
              <a:tr h="462915">
                <a:tc>
                  <a:txBody>
                    <a:bodyPr/>
                    <a:lstStyle/>
                    <a:p>
                      <a:pPr algn="ctr" fontAlgn="b"/>
                      <a:r>
                        <a:rPr lang="es-EC" sz="2500" b="1" u="none" strike="noStrike" dirty="0">
                          <a:effectLst/>
                          <a:latin typeface="Times New Roman" panose="02020603050405020304" pitchFamily="18" charset="0"/>
                          <a:cs typeface="Times New Roman" panose="02020603050405020304" pitchFamily="18" charset="0"/>
                        </a:rPr>
                        <a:t>Ahorro total mensual</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solidFill>
                      <a:schemeClr val="accent2">
                        <a:lumMod val="20000"/>
                        <a:lumOff val="80000"/>
                      </a:schemeClr>
                    </a:solidFill>
                  </a:tcPr>
                </a:tc>
                <a:tc>
                  <a:txBody>
                    <a:bodyPr/>
                    <a:lstStyle/>
                    <a:p>
                      <a:pPr algn="ctr" fontAlgn="ctr"/>
                      <a:r>
                        <a:rPr lang="es-EC" sz="2500" u="none" strike="noStrike" dirty="0" smtClean="0">
                          <a:effectLst/>
                          <a:latin typeface="Times New Roman" panose="02020603050405020304" pitchFamily="18" charset="0"/>
                          <a:cs typeface="Times New Roman" panose="02020603050405020304" pitchFamily="18" charset="0"/>
                        </a:rPr>
                        <a:t>6387,93 $/mes</a:t>
                      </a:r>
                      <a:endParaRPr lang="es-EC" sz="2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3238424924"/>
                  </a:ext>
                </a:extLst>
              </a:tr>
              <a:tr h="462915">
                <a:tc>
                  <a:txBody>
                    <a:bodyPr/>
                    <a:lstStyle/>
                    <a:p>
                      <a:pPr algn="ctr" fontAlgn="b"/>
                      <a:r>
                        <a:rPr lang="es-EC" sz="2500" b="1" u="none" strike="noStrike" dirty="0">
                          <a:effectLst/>
                          <a:latin typeface="Times New Roman" panose="02020603050405020304" pitchFamily="18" charset="0"/>
                          <a:cs typeface="Times New Roman" panose="02020603050405020304" pitchFamily="18" charset="0"/>
                        </a:rPr>
                        <a:t>Ahorro total </a:t>
                      </a:r>
                      <a:r>
                        <a:rPr lang="es-EC" sz="2500" b="1" u="none" strike="noStrike" dirty="0" smtClean="0">
                          <a:effectLst/>
                          <a:latin typeface="Times New Roman" panose="02020603050405020304" pitchFamily="18" charset="0"/>
                          <a:cs typeface="Times New Roman" panose="02020603050405020304" pitchFamily="18" charset="0"/>
                        </a:rPr>
                        <a:t>anual</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solidFill>
                      <a:schemeClr val="accent2">
                        <a:lumMod val="20000"/>
                        <a:lumOff val="80000"/>
                      </a:schemeClr>
                    </a:solidFill>
                  </a:tcPr>
                </a:tc>
                <a:tc>
                  <a:txBody>
                    <a:bodyPr/>
                    <a:lstStyle/>
                    <a:p>
                      <a:pPr algn="ctr" fontAlgn="ctr"/>
                      <a:r>
                        <a:rPr lang="es-EC" sz="2500" u="none" strike="noStrike" dirty="0" smtClean="0">
                          <a:effectLst/>
                          <a:latin typeface="Times New Roman" panose="02020603050405020304" pitchFamily="18" charset="0"/>
                          <a:cs typeface="Times New Roman" panose="02020603050405020304" pitchFamily="18" charset="0"/>
                        </a:rPr>
                        <a:t>76655,21</a:t>
                      </a:r>
                      <a:r>
                        <a:rPr lang="es-EC" sz="2500" u="none" strike="noStrike" baseline="0" dirty="0" smtClean="0">
                          <a:effectLst/>
                          <a:latin typeface="Times New Roman" panose="02020603050405020304" pitchFamily="18" charset="0"/>
                          <a:cs typeface="Times New Roman" panose="02020603050405020304" pitchFamily="18" charset="0"/>
                        </a:rPr>
                        <a:t> $/año</a:t>
                      </a:r>
                      <a:endParaRPr lang="es-EC" sz="2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ctr"/>
                </a:tc>
                <a:extLst>
                  <a:ext uri="{0D108BD9-81ED-4DB2-BD59-A6C34878D82A}">
                    <a16:rowId xmlns:a16="http://schemas.microsoft.com/office/drawing/2014/main" val="1142820034"/>
                  </a:ext>
                </a:extLst>
              </a:tr>
            </a:tbl>
          </a:graphicData>
        </a:graphic>
      </p:graphicFrame>
      <p:sp>
        <p:nvSpPr>
          <p:cNvPr id="4" name="Rectangle 3"/>
          <p:cNvSpPr/>
          <p:nvPr/>
        </p:nvSpPr>
        <p:spPr>
          <a:xfrm>
            <a:off x="251520" y="59969"/>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ANÁLISIS DE COSTOS</a:t>
            </a:r>
            <a:endParaRPr lang="es-EC" sz="3300" dirty="0"/>
          </a:p>
        </p:txBody>
      </p:sp>
      <p:sp>
        <p:nvSpPr>
          <p:cNvPr id="5" name="Rectangle 4"/>
          <p:cNvSpPr/>
          <p:nvPr/>
        </p:nvSpPr>
        <p:spPr>
          <a:xfrm>
            <a:off x="467544" y="1020469"/>
            <a:ext cx="8211697" cy="400110"/>
          </a:xfrm>
          <a:prstGeom prst="rect">
            <a:avLst/>
          </a:prstGeom>
        </p:spPr>
        <p:txBody>
          <a:bodyPr wrap="square">
            <a:spAutoFit/>
          </a:bodyPr>
          <a:lstStyle/>
          <a:p>
            <a:r>
              <a:rPr lang="es-EC" sz="2000" dirty="0">
                <a:latin typeface="Times New Roman" panose="02020603050405020304" pitchFamily="18" charset="0"/>
                <a:cs typeface="Times New Roman" panose="02020603050405020304" pitchFamily="18" charset="0"/>
              </a:rPr>
              <a:t>El sistema presenta un ahorro mensual de $68071,125 al </a:t>
            </a:r>
            <a:r>
              <a:rPr lang="es-EC" sz="2000" dirty="0" smtClean="0">
                <a:latin typeface="Times New Roman" panose="02020603050405020304" pitchFamily="18" charset="0"/>
                <a:cs typeface="Times New Roman" panose="02020603050405020304" pitchFamily="18" charset="0"/>
              </a:rPr>
              <a:t>año. </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656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ANÁLISIS DE COSTOS</a:t>
            </a:r>
            <a:endParaRPr lang="es-EC" sz="3300" dirty="0"/>
          </a:p>
        </p:txBody>
      </p:sp>
      <p:sp>
        <p:nvSpPr>
          <p:cNvPr id="5" name="Rectangle 4"/>
          <p:cNvSpPr/>
          <p:nvPr/>
        </p:nvSpPr>
        <p:spPr>
          <a:xfrm>
            <a:off x="323528" y="908720"/>
            <a:ext cx="8012033" cy="646331"/>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Para el proyecto se considera un tiempo de vida útil de 10 años. Se obtiene un flujo anual positivo a partir del cuarto año desde que se implemente el proyecto.</a:t>
            </a:r>
          </a:p>
        </p:txBody>
      </p:sp>
      <p:graphicFrame>
        <p:nvGraphicFramePr>
          <p:cNvPr id="7" name="Table 6"/>
          <p:cNvGraphicFramePr>
            <a:graphicFrameLocks noGrp="1"/>
          </p:cNvGraphicFramePr>
          <p:nvPr>
            <p:extLst>
              <p:ext uri="{D42A27DB-BD31-4B8C-83A1-F6EECF244321}">
                <p14:modId xmlns:p14="http://schemas.microsoft.com/office/powerpoint/2010/main" val="2274281252"/>
              </p:ext>
            </p:extLst>
          </p:nvPr>
        </p:nvGraphicFramePr>
        <p:xfrm>
          <a:off x="395536" y="1555716"/>
          <a:ext cx="3096344" cy="3964692"/>
        </p:xfrm>
        <a:graphic>
          <a:graphicData uri="http://schemas.openxmlformats.org/drawingml/2006/table">
            <a:tbl>
              <a:tblPr/>
              <a:tblGrid>
                <a:gridCol w="534008">
                  <a:extLst>
                    <a:ext uri="{9D8B030D-6E8A-4147-A177-3AD203B41FA5}">
                      <a16:colId xmlns:a16="http://schemas.microsoft.com/office/drawing/2014/main" val="2427650680"/>
                    </a:ext>
                  </a:extLst>
                </a:gridCol>
                <a:gridCol w="1174216">
                  <a:extLst>
                    <a:ext uri="{9D8B030D-6E8A-4147-A177-3AD203B41FA5}">
                      <a16:colId xmlns:a16="http://schemas.microsoft.com/office/drawing/2014/main" val="658394066"/>
                    </a:ext>
                  </a:extLst>
                </a:gridCol>
                <a:gridCol w="1388120">
                  <a:extLst>
                    <a:ext uri="{9D8B030D-6E8A-4147-A177-3AD203B41FA5}">
                      <a16:colId xmlns:a16="http://schemas.microsoft.com/office/drawing/2014/main" val="2654532447"/>
                    </a:ext>
                  </a:extLst>
                </a:gridCol>
              </a:tblGrid>
              <a:tr h="431800">
                <a:tc>
                  <a:txBody>
                    <a:bodyPr/>
                    <a:lstStyle/>
                    <a:p>
                      <a:pPr algn="ctr">
                        <a:lnSpc>
                          <a:spcPct val="150000"/>
                        </a:lnSpc>
                        <a:spcAft>
                          <a:spcPts val="0"/>
                        </a:spcAft>
                      </a:pPr>
                      <a:r>
                        <a:rPr lang="es-MX" sz="1500" b="1" dirty="0">
                          <a:effectLst/>
                          <a:latin typeface="Times New Roman" panose="02020603050405020304" pitchFamily="18" charset="0"/>
                          <a:ea typeface="Calibri" panose="020F0502020204030204" pitchFamily="34" charset="0"/>
                          <a:cs typeface="Arial" panose="020B0604020202020204" pitchFamily="34" charset="0"/>
                        </a:rPr>
                        <a:t>Año</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MX" sz="1500" b="1" dirty="0">
                          <a:effectLst/>
                          <a:latin typeface="Times New Roman" panose="02020603050405020304" pitchFamily="18" charset="0"/>
                          <a:ea typeface="Calibri" panose="020F0502020204030204" pitchFamily="34" charset="0"/>
                          <a:cs typeface="Arial" panose="020B0604020202020204" pitchFamily="34" charset="0"/>
                        </a:rPr>
                        <a:t>Flujos anuales ($)</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s-MX" sz="1500" b="1" dirty="0">
                          <a:effectLst/>
                          <a:latin typeface="Times New Roman" panose="02020603050405020304" pitchFamily="18" charset="0"/>
                          <a:ea typeface="Calibri" panose="020F0502020204030204" pitchFamily="34" charset="0"/>
                          <a:cs typeface="Arial" panose="020B0604020202020204" pitchFamily="34" charset="0"/>
                        </a:rPr>
                        <a:t>Flujos anuales acumulados ($)</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114709"/>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-221491,80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-221491,80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11053269"/>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1</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-144836,59</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39333642"/>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2</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-68181,39</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67352180"/>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3</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8473,82</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505689417"/>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4</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85129,02</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28685186"/>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5</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161784,23</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034576916"/>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6</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238439,43</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879862626"/>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7</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315094,64</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3153010"/>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8</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391749,84</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764037894"/>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9</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468405,05</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7320874"/>
                  </a:ext>
                </a:extLst>
              </a:tr>
              <a:tr h="179705">
                <a:tc>
                  <a:txBody>
                    <a:bodyPr/>
                    <a:lstStyle/>
                    <a:p>
                      <a:pPr algn="ctr">
                        <a:lnSpc>
                          <a:spcPct val="150000"/>
                        </a:lnSpc>
                        <a:spcAft>
                          <a:spcPts val="0"/>
                        </a:spcAft>
                      </a:pPr>
                      <a:r>
                        <a:rPr lang="es-MX" sz="1500" dirty="0">
                          <a:effectLst/>
                          <a:latin typeface="Times New Roman" panose="02020603050405020304" pitchFamily="18" charset="0"/>
                          <a:ea typeface="Calibri" panose="020F0502020204030204" pitchFamily="34" charset="0"/>
                          <a:cs typeface="Arial" panose="020B0604020202020204" pitchFamily="34" charset="0"/>
                        </a:rPr>
                        <a:t>10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76655,20</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545060,25</a:t>
                      </a:r>
                      <a:endParaRPr lang="es-EC" sz="15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221768105"/>
                  </a:ext>
                </a:extLst>
              </a:tr>
            </a:tbl>
          </a:graphicData>
        </a:graphic>
      </p:graphicFrame>
      <p:graphicFrame>
        <p:nvGraphicFramePr>
          <p:cNvPr id="8" name="Chart 7"/>
          <p:cNvGraphicFramePr/>
          <p:nvPr>
            <p:extLst>
              <p:ext uri="{D42A27DB-BD31-4B8C-83A1-F6EECF244321}">
                <p14:modId xmlns:p14="http://schemas.microsoft.com/office/powerpoint/2010/main" val="221769116"/>
              </p:ext>
            </p:extLst>
          </p:nvPr>
        </p:nvGraphicFramePr>
        <p:xfrm>
          <a:off x="3765790" y="220486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3428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1791012"/>
              </p:ext>
            </p:extLst>
          </p:nvPr>
        </p:nvGraphicFramePr>
        <p:xfrm>
          <a:off x="1547664" y="2564904"/>
          <a:ext cx="5618848" cy="1491438"/>
        </p:xfrm>
        <a:graphic>
          <a:graphicData uri="http://schemas.openxmlformats.org/drawingml/2006/table">
            <a:tbl>
              <a:tblPr>
                <a:tableStyleId>{5C22544A-7EE6-4342-B048-85BDC9FD1C3A}</a:tableStyleId>
              </a:tblPr>
              <a:tblGrid>
                <a:gridCol w="3410444">
                  <a:extLst>
                    <a:ext uri="{9D8B030D-6E8A-4147-A177-3AD203B41FA5}">
                      <a16:colId xmlns:a16="http://schemas.microsoft.com/office/drawing/2014/main" val="2805732359"/>
                    </a:ext>
                  </a:extLst>
                </a:gridCol>
                <a:gridCol w="2208404">
                  <a:extLst>
                    <a:ext uri="{9D8B030D-6E8A-4147-A177-3AD203B41FA5}">
                      <a16:colId xmlns:a16="http://schemas.microsoft.com/office/drawing/2014/main" val="4035356588"/>
                    </a:ext>
                  </a:extLst>
                </a:gridCol>
              </a:tblGrid>
              <a:tr h="497146">
                <a:tc>
                  <a:txBody>
                    <a:bodyPr/>
                    <a:lstStyle/>
                    <a:p>
                      <a:pPr algn="l" fontAlgn="b"/>
                      <a:r>
                        <a:rPr lang="es-EC" sz="2500" b="1" u="none" strike="noStrike" dirty="0">
                          <a:effectLst/>
                          <a:latin typeface="Times New Roman" panose="02020603050405020304" pitchFamily="18" charset="0"/>
                          <a:cs typeface="Times New Roman" panose="02020603050405020304" pitchFamily="18" charset="0"/>
                        </a:rPr>
                        <a:t>VAN</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a:lnSpc>
                          <a:spcPct val="150000"/>
                        </a:lnSpc>
                        <a:spcAft>
                          <a:spcPts val="0"/>
                        </a:spcAft>
                      </a:pPr>
                      <a:r>
                        <a:rPr lang="es-MX"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$ 163222,94</a:t>
                      </a:r>
                      <a:endParaRPr lang="es-EC"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63970780"/>
                  </a:ext>
                </a:extLst>
              </a:tr>
              <a:tr h="497146">
                <a:tc>
                  <a:txBody>
                    <a:bodyPr/>
                    <a:lstStyle/>
                    <a:p>
                      <a:pPr algn="l" fontAlgn="b"/>
                      <a:r>
                        <a:rPr lang="es-EC" sz="2500" b="1" u="none" strike="noStrike" dirty="0">
                          <a:effectLst/>
                          <a:latin typeface="Times New Roman" panose="02020603050405020304" pitchFamily="18" charset="0"/>
                          <a:cs typeface="Times New Roman" panose="02020603050405020304" pitchFamily="18" charset="0"/>
                        </a:rPr>
                        <a:t>TIR</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a:lnSpc>
                          <a:spcPct val="150000"/>
                        </a:lnSpc>
                        <a:spcAft>
                          <a:spcPts val="0"/>
                        </a:spcAft>
                      </a:pPr>
                      <a:r>
                        <a:rPr lang="es-MX"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a:t>
                      </a:r>
                      <a:endParaRPr lang="es-EC"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6308007"/>
                  </a:ext>
                </a:extLst>
              </a:tr>
              <a:tr h="497146">
                <a:tc>
                  <a:txBody>
                    <a:bodyPr/>
                    <a:lstStyle/>
                    <a:p>
                      <a:pPr algn="l" fontAlgn="b"/>
                      <a:r>
                        <a:rPr lang="es-EC" sz="2500" b="1" u="none" strike="noStrike" dirty="0">
                          <a:effectLst/>
                          <a:latin typeface="Times New Roman" panose="02020603050405020304" pitchFamily="18" charset="0"/>
                          <a:cs typeface="Times New Roman" panose="02020603050405020304" pitchFamily="18" charset="0"/>
                        </a:rPr>
                        <a:t>Relación Costo/Beneficio</a:t>
                      </a:r>
                      <a:endParaRPr lang="es-EC" sz="2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15" marR="5715" marT="5715" marB="0" anchor="b"/>
                </a:tc>
                <a:tc>
                  <a:txBody>
                    <a:bodyPr/>
                    <a:lstStyle/>
                    <a:p>
                      <a:pPr algn="ctr">
                        <a:lnSpc>
                          <a:spcPct val="150000"/>
                        </a:lnSpc>
                        <a:spcAft>
                          <a:spcPts val="0"/>
                        </a:spcAft>
                      </a:pPr>
                      <a:r>
                        <a:rPr lang="es-MX"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2,46</a:t>
                      </a:r>
                      <a:endParaRPr lang="es-EC"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24253216"/>
                  </a:ext>
                </a:extLst>
              </a:tr>
            </a:tbl>
          </a:graphicData>
        </a:graphic>
      </p:graphicFrame>
      <p:sp>
        <p:nvSpPr>
          <p:cNvPr id="3" name="Rectangle 2"/>
          <p:cNvSpPr/>
          <p:nvPr/>
        </p:nvSpPr>
        <p:spPr>
          <a:xfrm>
            <a:off x="251520" y="116632"/>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ANÁLISIS DE COSTOS</a:t>
            </a:r>
            <a:endParaRPr lang="es-EC" sz="3300" dirty="0"/>
          </a:p>
        </p:txBody>
      </p:sp>
    </p:spTree>
    <p:extLst>
      <p:ext uri="{BB962C8B-B14F-4D97-AF65-F5344CB8AC3E}">
        <p14:creationId xmlns:p14="http://schemas.microsoft.com/office/powerpoint/2010/main" val="2724426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0"/>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C" sz="3300" dirty="0"/>
          </a:p>
        </p:txBody>
      </p:sp>
      <p:sp>
        <p:nvSpPr>
          <p:cNvPr id="4" name="Rectangle 3"/>
          <p:cNvSpPr/>
          <p:nvPr/>
        </p:nvSpPr>
        <p:spPr>
          <a:xfrm>
            <a:off x="323528" y="1052736"/>
            <a:ext cx="8136904" cy="3831818"/>
          </a:xfrm>
          <a:prstGeom prst="rect">
            <a:avLst/>
          </a:prstGeom>
        </p:spPr>
        <p:txBody>
          <a:bodyPr wrap="square">
            <a:spAutoFit/>
          </a:bodyPr>
          <a:lstStyle/>
          <a:p>
            <a:pPr marL="342900" lvl="0" indent="-342900" algn="just">
              <a:lnSpc>
                <a:spcPct val="150000"/>
              </a:lnSpc>
              <a:spcAft>
                <a:spcPts val="1200"/>
              </a:spcAft>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Se desarrolló la ingeniería conceptual, básica y de detalle para el sistema de aire comprimido centralizado de 125 psi para ANDEC S.A; en la ingeniería conceptual se profundizó el estudio de los principios científicos y tecnológicos para el desarrollo de un sistema de aire comprimido ideal</a:t>
            </a:r>
            <a:r>
              <a:rPr lang="es-EC" dirty="0">
                <a:latin typeface="Times New Roman" panose="02020603050405020304" pitchFamily="18" charset="0"/>
                <a:ea typeface="Calibri" panose="020F0502020204030204" pitchFamily="34" charset="0"/>
              </a:rPr>
              <a:t>; en la ingeniería básica se identificó la demanda y requerimientos específicos de aire, se realizó la selección de equipos y componentes, se elaboró una descripción de funcionamiento, un layout de la planta y un diagrama P&amp;ID; en la ingeniería de detalle se generó un listado de equipos y componentes con especificaciones, planos de montaje y detalle, un manual de mantenimiento y operaciones. </a:t>
            </a:r>
          </a:p>
        </p:txBody>
      </p:sp>
    </p:spTree>
    <p:extLst>
      <p:ext uri="{BB962C8B-B14F-4D97-AF65-F5344CB8AC3E}">
        <p14:creationId xmlns:p14="http://schemas.microsoft.com/office/powerpoint/2010/main" val="18801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36" y="-99392"/>
            <a:ext cx="2925801" cy="854080"/>
          </a:xfrm>
          <a:prstGeom prst="rect">
            <a:avLst/>
          </a:prstGeom>
        </p:spPr>
        <p:txBody>
          <a:bodyPr wrap="none">
            <a:spAutoFit/>
          </a:bodyPr>
          <a:lstStyle/>
          <a:p>
            <a:pPr lvl="1">
              <a:lnSpc>
                <a:spcPct val="150000"/>
              </a:lnSpc>
              <a:spcBef>
                <a:spcPts val="900"/>
              </a:spcBef>
            </a:pPr>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Justificación</a:t>
            </a:r>
          </a:p>
        </p:txBody>
      </p:sp>
      <p:sp>
        <p:nvSpPr>
          <p:cNvPr id="4" name="Rectangle 3"/>
          <p:cNvSpPr/>
          <p:nvPr/>
        </p:nvSpPr>
        <p:spPr>
          <a:xfrm>
            <a:off x="323528" y="1124744"/>
            <a:ext cx="8566835" cy="4708981"/>
          </a:xfrm>
          <a:prstGeom prst="rect">
            <a:avLst/>
          </a:prstGeom>
        </p:spPr>
        <p:txBody>
          <a:bodyPr wrap="square">
            <a:spAutoFit/>
          </a:bodyPr>
          <a:lstStyle/>
          <a:p>
            <a:pPr algn="just">
              <a:lnSpc>
                <a:spcPct val="150000"/>
              </a:lnSpc>
              <a:spcAft>
                <a:spcPts val="600"/>
              </a:spcAft>
            </a:pPr>
            <a:r>
              <a:rPr lang="es-EC" sz="2500" dirty="0">
                <a:latin typeface="Times New Roman" panose="02020603050405020304" pitchFamily="18" charset="0"/>
                <a:ea typeface="Calibri" panose="020F0502020204030204" pitchFamily="34" charset="0"/>
                <a:cs typeface="Arial" panose="020B0604020202020204" pitchFamily="34" charset="0"/>
              </a:rPr>
              <a:t>ANDEC S.A. requiere un sistema centralizado de aire comprimido para satisfacer la demanda de la Nave de Máquina de Colada Continua, Nave de Horno Eléctrico y Planta de Humos, con una optimización en el consumo energético, una configuración del sistema adecuado que posibilite el aprovechamiento máximo de la capacidad instalada, y permita un mantenimiento planificado en el que no exista la necesidad de detener la producción. </a:t>
            </a:r>
          </a:p>
        </p:txBody>
      </p:sp>
    </p:spTree>
    <p:extLst>
      <p:ext uri="{BB962C8B-B14F-4D97-AF65-F5344CB8AC3E}">
        <p14:creationId xmlns:p14="http://schemas.microsoft.com/office/powerpoint/2010/main" val="388463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8819"/>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C" sz="3300" dirty="0"/>
          </a:p>
        </p:txBody>
      </p:sp>
      <mc:AlternateContent xmlns:mc="http://schemas.openxmlformats.org/markup-compatibility/2006" xmlns:a14="http://schemas.microsoft.com/office/drawing/2010/main">
        <mc:Choice Requires="a14">
          <p:sp>
            <p:nvSpPr>
              <p:cNvPr id="4" name="Rectangle 3"/>
              <p:cNvSpPr/>
              <p:nvPr/>
            </p:nvSpPr>
            <p:spPr>
              <a:xfrm>
                <a:off x="107504" y="628983"/>
                <a:ext cx="8640960" cy="6226448"/>
              </a:xfrm>
              <a:prstGeom prst="rect">
                <a:avLst/>
              </a:prstGeom>
            </p:spPr>
            <p:txBody>
              <a:bodyPr wrap="square">
                <a:spAutoFit/>
              </a:bodyPr>
              <a:lstStyle/>
              <a:p>
                <a:pPr marL="342900" lvl="0" indent="-342900" algn="just">
                  <a:lnSpc>
                    <a:spcPct val="150000"/>
                  </a:lnSpc>
                  <a:spcAft>
                    <a:spcPts val="1200"/>
                  </a:spcAft>
                  <a:buFont typeface="Times New Roman" panose="02020603050405020304" pitchFamily="18" charset="0"/>
                  <a:buChar char="-"/>
                </a:pPr>
                <a:r>
                  <a:rPr lang="es-EC" dirty="0">
                    <a:latin typeface="Times New Roman" panose="02020603050405020304" pitchFamily="18" charset="0"/>
                    <a:ea typeface="Calibri" panose="020F0502020204030204" pitchFamily="34" charset="0"/>
                  </a:rPr>
                  <a:t>Se realizó una investigación bibliográfica de los fundamentos científicos y tecnológicos orientado a la optimización del consumo energético, utilización máxima de la capacidad instalada y la ejecución de mantenimientos planificados sin necesidad de cortes de producción</a:t>
                </a:r>
                <a:r>
                  <a:rPr lang="es-EC" dirty="0" smtClean="0">
                    <a:latin typeface="Times New Roman" panose="02020603050405020304" pitchFamily="18" charset="0"/>
                    <a:ea typeface="Calibri" panose="020F0502020204030204" pitchFamily="34" charset="0"/>
                  </a:rPr>
                  <a:t>.</a:t>
                </a:r>
              </a:p>
              <a:p>
                <a:pPr marL="342900" indent="-342900" algn="just">
                  <a:lnSpc>
                    <a:spcPct val="150000"/>
                  </a:lnSpc>
                  <a:spcAft>
                    <a:spcPts val="1200"/>
                  </a:spcAft>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Se determinó que la planta de Acer</a:t>
                </a:r>
                <a:r>
                  <a:rPr lang="es-EC" dirty="0">
                    <a:latin typeface="Times New Roman" panose="02020603050405020304" pitchFamily="18" charset="0"/>
                    <a:ea typeface="Calibri" panose="020F0502020204030204" pitchFamily="34" charset="0"/>
                  </a:rPr>
                  <a:t>ía de ANDEC S.A. demanda un caudal máximo simultáneo de 2630,4 </a:t>
                </a:r>
                <a14:m>
                  <m:oMath xmlns:m="http://schemas.openxmlformats.org/officeDocument/2006/math">
                    <m:sSup>
                      <m:sSupPr>
                        <m:ctrlPr>
                          <a:rPr lang="es-EC" i="1">
                            <a:latin typeface="Cambria Math" panose="02040503050406030204" pitchFamily="18" charset="0"/>
                            <a:ea typeface="Calibri" panose="020F0502020204030204" pitchFamily="34" charset="0"/>
                          </a:rPr>
                        </m:ctrlPr>
                      </m:sSupPr>
                      <m:e>
                        <m:r>
                          <a:rPr lang="es-MX">
                            <a:latin typeface="Cambria Math" panose="02040503050406030204" pitchFamily="18" charset="0"/>
                            <a:ea typeface="Calibri" panose="020F0502020204030204" pitchFamily="34" charset="0"/>
                          </a:rPr>
                          <m:t>𝑚</m:t>
                        </m:r>
                      </m:e>
                      <m:sup>
                        <m:r>
                          <a:rPr lang="es-MX">
                            <a:latin typeface="Cambria Math" panose="02040503050406030204" pitchFamily="18" charset="0"/>
                            <a:ea typeface="Calibri" panose="020F0502020204030204" pitchFamily="34" charset="0"/>
                          </a:rPr>
                          <m:t>3</m:t>
                        </m:r>
                      </m:sup>
                    </m:sSup>
                    <m:r>
                      <a:rPr lang="es-MX">
                        <a:latin typeface="Cambria Math" panose="02040503050406030204" pitchFamily="18" charset="0"/>
                        <a:ea typeface="Calibri" panose="020F0502020204030204" pitchFamily="34" charset="0"/>
                      </a:rPr>
                      <m:t>/</m:t>
                    </m:r>
                    <m:r>
                      <a:rPr lang="es-MX">
                        <a:latin typeface="Cambria Math" panose="02040503050406030204" pitchFamily="18" charset="0"/>
                        <a:ea typeface="Calibri" panose="020F0502020204030204" pitchFamily="34" charset="0"/>
                      </a:rPr>
                      <m:t>h</m:t>
                    </m:r>
                  </m:oMath>
                </a14:m>
                <a:r>
                  <a:rPr lang="es-MX" dirty="0">
                    <a:latin typeface="Times New Roman" panose="02020603050405020304" pitchFamily="18" charset="0"/>
                    <a:ea typeface="Calibri" panose="020F0502020204030204" pitchFamily="34" charset="0"/>
                  </a:rPr>
                  <a:t> (1548,2 cfm), donde</a:t>
                </a:r>
                <a:r>
                  <a:rPr lang="es-EC" dirty="0">
                    <a:latin typeface="Times New Roman" panose="02020603050405020304" pitchFamily="18" charset="0"/>
                    <a:ea typeface="Calibri" panose="020F0502020204030204" pitchFamily="34" charset="0"/>
                  </a:rPr>
                  <a:t> el mayor consumidor de aire comprimido es la Nave de la Máquina de Colada Continua con el 42%, seguido por la Red de Planta de Humos y la Nave de Horno Eléctrico con 36% y 22% respectivamente. Se determinó que la calidad de aire requerida por el sistema según la norma </a:t>
                </a:r>
                <a:r>
                  <a:rPr lang="es-MX" dirty="0">
                    <a:latin typeface="Times New Roman" panose="02020603050405020304" pitchFamily="18" charset="0"/>
                    <a:ea typeface="Calibri" panose="020F0502020204030204" pitchFamily="34" charset="0"/>
                  </a:rPr>
                  <a:t>ISO8573-1 respecto a</a:t>
                </a:r>
                <a:r>
                  <a:rPr lang="es-EC" dirty="0">
                    <a:latin typeface="Times New Roman" panose="02020603050405020304" pitchFamily="18" charset="0"/>
                    <a:ea typeface="Calibri" panose="020F0502020204030204" pitchFamily="34" charset="0"/>
                  </a:rPr>
                  <a:t>l máximo contenido de partículas por metro cúbico y contenido de aceite pertenece a la Clase 3, respecto a la presión de punto de rocío pertenece a la Clase 4</a:t>
                </a:r>
                <a:r>
                  <a:rPr lang="es-MX" dirty="0">
                    <a:latin typeface="Times New Roman" panose="02020603050405020304" pitchFamily="18" charset="0"/>
                    <a:ea typeface="Calibri" panose="020F0502020204030204" pitchFamily="34" charset="0"/>
                  </a:rPr>
                  <a:t>, en base a estas especificaciones de calidad de aire se realizó la selección del equipo y accesorios de tratamiento de aire comprimido.</a:t>
                </a:r>
                <a:endParaRPr lang="es-EC" dirty="0">
                  <a:latin typeface="Times New Roman" panose="02020603050405020304" pitchFamily="18" charset="0"/>
                  <a:ea typeface="Calibri" panose="020F0502020204030204" pitchFamily="34" charset="0"/>
                </a:endParaRPr>
              </a:p>
              <a:p>
                <a:pPr marL="342900" lvl="0" indent="-342900" algn="just">
                  <a:lnSpc>
                    <a:spcPct val="150000"/>
                  </a:lnSpc>
                  <a:spcAft>
                    <a:spcPts val="1200"/>
                  </a:spcAft>
                  <a:buFont typeface="Times New Roman" panose="02020603050405020304" pitchFamily="18" charset="0"/>
                  <a:buChar char="-"/>
                </a:pPr>
                <a:endParaRPr lang="es-EC" dirty="0">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7504" y="628983"/>
                <a:ext cx="8640960" cy="6226448"/>
              </a:xfrm>
              <a:prstGeom prst="rect">
                <a:avLst/>
              </a:prstGeom>
              <a:blipFill>
                <a:blip r:embed="rId2"/>
                <a:stretch>
                  <a:fillRect l="-494" r="-565"/>
                </a:stretch>
              </a:blipFill>
            </p:spPr>
            <p:txBody>
              <a:bodyPr/>
              <a:lstStyle/>
              <a:p>
                <a:r>
                  <a:rPr lang="es-EC">
                    <a:noFill/>
                  </a:rPr>
                  <a:t> </a:t>
                </a:r>
              </a:p>
            </p:txBody>
          </p:sp>
        </mc:Fallback>
      </mc:AlternateContent>
    </p:spTree>
    <p:extLst>
      <p:ext uri="{BB962C8B-B14F-4D97-AF65-F5344CB8AC3E}">
        <p14:creationId xmlns:p14="http://schemas.microsoft.com/office/powerpoint/2010/main" val="9380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5661"/>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C" sz="3300" dirty="0"/>
          </a:p>
        </p:txBody>
      </p:sp>
      <p:sp>
        <p:nvSpPr>
          <p:cNvPr id="4" name="Rectangle 3"/>
          <p:cNvSpPr/>
          <p:nvPr/>
        </p:nvSpPr>
        <p:spPr>
          <a:xfrm>
            <a:off x="107504" y="1052736"/>
            <a:ext cx="8712968" cy="4247317"/>
          </a:xfrm>
          <a:prstGeom prst="rect">
            <a:avLst/>
          </a:prstGeom>
        </p:spPr>
        <p:txBody>
          <a:bodyPr wrap="square">
            <a:spAutoFit/>
          </a:bodyPr>
          <a:lstStyle/>
          <a:p>
            <a:pPr marL="342900" lvl="0" indent="-342900" algn="just">
              <a:lnSpc>
                <a:spcPct val="150000"/>
              </a:lnSpc>
              <a:spcBef>
                <a:spcPts val="1200"/>
              </a:spcBef>
              <a:spcAft>
                <a:spcPts val="1200"/>
              </a:spcAft>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Se estableció </a:t>
            </a:r>
            <a:r>
              <a:rPr lang="es-MX" dirty="0" smtClean="0">
                <a:latin typeface="Times New Roman" panose="02020603050405020304" pitchFamily="18" charset="0"/>
                <a:ea typeface="Calibri" panose="020F0502020204030204" pitchFamily="34" charset="0"/>
              </a:rPr>
              <a:t>alternativas </a:t>
            </a:r>
            <a:r>
              <a:rPr lang="es-MX" dirty="0">
                <a:latin typeface="Times New Roman" panose="02020603050405020304" pitchFamily="18" charset="0"/>
                <a:ea typeface="Calibri" panose="020F0502020204030204" pitchFamily="34" charset="0"/>
              </a:rPr>
              <a:t>de configuración del sistema de aire comprimido </a:t>
            </a:r>
            <a:r>
              <a:rPr lang="es-MX" dirty="0" smtClean="0">
                <a:latin typeface="Times New Roman" panose="02020603050405020304" pitchFamily="18" charset="0"/>
                <a:ea typeface="Calibri" panose="020F0502020204030204" pitchFamily="34" charset="0"/>
              </a:rPr>
              <a:t>considerando </a:t>
            </a:r>
            <a:r>
              <a:rPr lang="es-MX" dirty="0">
                <a:latin typeface="Times New Roman" panose="02020603050405020304" pitchFamily="18" charset="0"/>
                <a:ea typeface="Calibri" panose="020F0502020204030204" pitchFamily="34" charset="0"/>
              </a:rPr>
              <a:t>costo-beneficio, se seleccionó un sistema con una estación de compresores centralizada, conformado por dos grupos de cuatro compresores; se determinó que los compresores de mayor capacidad sirvan para soportar la carga base y los de menor capacidad cubran la carga pico, esto reduce el consumo de energía eléctrica, permite utilizar con mayor eficiencia la capacidad instalada, posibilita un control por cascada sin caídas de presión significativas y además simplifica una futura instalación de un sistema de control SAM (Sigma Air Manager); los equipos deben operar a la presión más baja y eficiente, el incremento de la presión de descarga provoca el aumento de usos no regulados como fugas y resulta en el incremento del consumo energético. </a:t>
            </a: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100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52</a:t>
            </a:fld>
            <a:endParaRPr lang="es-EC" dirty="0"/>
          </a:p>
        </p:txBody>
      </p:sp>
      <p:sp>
        <p:nvSpPr>
          <p:cNvPr id="5" name="Rectangle 4"/>
          <p:cNvSpPr/>
          <p:nvPr/>
        </p:nvSpPr>
        <p:spPr>
          <a:xfrm>
            <a:off x="-1" y="387561"/>
            <a:ext cx="8820473" cy="2585323"/>
          </a:xfrm>
          <a:prstGeom prst="rect">
            <a:avLst/>
          </a:prstGeom>
        </p:spPr>
        <p:txBody>
          <a:bodyPr wrap="square">
            <a:spAutoFit/>
          </a:bodyPr>
          <a:lstStyle/>
          <a:p>
            <a:pPr marL="342900" lvl="0" indent="-342900" algn="just">
              <a:lnSpc>
                <a:spcPct val="150000"/>
              </a:lnSpc>
              <a:spcBef>
                <a:spcPts val="1200"/>
              </a:spcBef>
              <a:spcAft>
                <a:spcPts val="1200"/>
              </a:spcAft>
              <a:buFont typeface="Times New Roman" panose="02020603050405020304" pitchFamily="18" charset="0"/>
              <a:buChar char="-"/>
            </a:pPr>
            <a:r>
              <a:rPr lang="es-MX" dirty="0" smtClean="0">
                <a:latin typeface="Times New Roman" panose="02020603050405020304" pitchFamily="18" charset="0"/>
                <a:ea typeface="Calibri" panose="020F0502020204030204" pitchFamily="34" charset="0"/>
              </a:rPr>
              <a:t>La red del sistema </a:t>
            </a:r>
            <a:r>
              <a:rPr lang="es-MX" dirty="0">
                <a:latin typeface="Times New Roman" panose="02020603050405020304" pitchFamily="18" charset="0"/>
                <a:ea typeface="Calibri" panose="020F0502020204030204" pitchFamily="34" charset="0"/>
              </a:rPr>
              <a:t>de aire comprimido está </a:t>
            </a:r>
            <a:r>
              <a:rPr lang="es-MX" dirty="0" smtClean="0">
                <a:latin typeface="Times New Roman" panose="02020603050405020304" pitchFamily="18" charset="0"/>
                <a:ea typeface="Calibri" panose="020F0502020204030204" pitchFamily="34" charset="0"/>
              </a:rPr>
              <a:t>interconectada </a:t>
            </a:r>
            <a:r>
              <a:rPr lang="es-MX" dirty="0">
                <a:latin typeface="Times New Roman" panose="02020603050405020304" pitchFamily="18" charset="0"/>
                <a:ea typeface="Calibri" panose="020F0502020204030204" pitchFamily="34" charset="0"/>
              </a:rPr>
              <a:t>en el cuarto de compresores, donde se encuentra un sistema de válvulas que permiten direccionar el flujo de aire de acuerdo a las circunstancias y necesidad del momento, los anillos que suministran aire comprimido son independientes, es decir, no están </a:t>
            </a:r>
            <a:r>
              <a:rPr lang="es-MX" dirty="0" smtClean="0">
                <a:latin typeface="Times New Roman" panose="02020603050405020304" pitchFamily="18" charset="0"/>
                <a:ea typeface="Calibri" panose="020F0502020204030204" pitchFamily="34" charset="0"/>
              </a:rPr>
              <a:t>interconectados </a:t>
            </a:r>
            <a:r>
              <a:rPr lang="es-MX" dirty="0">
                <a:latin typeface="Times New Roman" panose="02020603050405020304" pitchFamily="18" charset="0"/>
                <a:ea typeface="Calibri" panose="020F0502020204030204" pitchFamily="34" charset="0"/>
              </a:rPr>
              <a:t>entre sí, esto permite </a:t>
            </a:r>
            <a:r>
              <a:rPr lang="es-MX" dirty="0" smtClean="0">
                <a:latin typeface="Times New Roman" panose="02020603050405020304" pitchFamily="18" charset="0"/>
                <a:ea typeface="Calibri" panose="020F0502020204030204" pitchFamily="34" charset="0"/>
              </a:rPr>
              <a:t>monitorear </a:t>
            </a:r>
            <a:r>
              <a:rPr lang="es-MX" dirty="0">
                <a:latin typeface="Times New Roman" panose="02020603050405020304" pitchFamily="18" charset="0"/>
                <a:ea typeface="Calibri" panose="020F0502020204030204" pitchFamily="34" charset="0"/>
              </a:rPr>
              <a:t>el consumo de aire por área</a:t>
            </a:r>
            <a:r>
              <a:rPr lang="es-EC" dirty="0">
                <a:latin typeface="Times New Roman" panose="02020603050405020304" pitchFamily="18" charset="0"/>
                <a:ea typeface="Calibri" panose="020F0502020204030204" pitchFamily="34" charset="0"/>
              </a:rPr>
              <a:t> y</a:t>
            </a:r>
            <a:r>
              <a:rPr lang="es-MX" dirty="0">
                <a:latin typeface="Times New Roman" panose="02020603050405020304" pitchFamily="18" charset="0"/>
                <a:ea typeface="Calibri" panose="020F0502020204030204" pitchFamily="34" charset="0"/>
              </a:rPr>
              <a:t> posibilita cortes parciales sin causar una paralización total de la planta </a:t>
            </a:r>
            <a:r>
              <a:rPr lang="es-MX" dirty="0" smtClean="0">
                <a:latin typeface="Times New Roman" panose="02020603050405020304" pitchFamily="18" charset="0"/>
                <a:ea typeface="Calibri" panose="020F0502020204030204" pitchFamily="34" charset="0"/>
              </a:rPr>
              <a:t>reduciendo </a:t>
            </a:r>
            <a:r>
              <a:rPr lang="es-MX" dirty="0">
                <a:latin typeface="Times New Roman" panose="02020603050405020304" pitchFamily="18" charset="0"/>
                <a:ea typeface="Calibri" panose="020F0502020204030204" pitchFamily="34" charset="0"/>
              </a:rPr>
              <a:t>pérdidas económicas.</a:t>
            </a:r>
            <a:endParaRPr lang="es-EC" dirty="0">
              <a:latin typeface="Times New Roman" panose="02020603050405020304" pitchFamily="18" charset="0"/>
              <a:ea typeface="Calibri" panose="020F0502020204030204" pitchFamily="34" charset="0"/>
            </a:endParaRPr>
          </a:p>
        </p:txBody>
      </p:sp>
      <p:sp>
        <p:nvSpPr>
          <p:cNvPr id="6" name="Rectangle 5"/>
          <p:cNvSpPr/>
          <p:nvPr/>
        </p:nvSpPr>
        <p:spPr>
          <a:xfrm>
            <a:off x="-1" y="2852936"/>
            <a:ext cx="8820472" cy="3416320"/>
          </a:xfrm>
          <a:prstGeom prst="rect">
            <a:avLst/>
          </a:prstGeom>
        </p:spPr>
        <p:txBody>
          <a:bodyPr wrap="square">
            <a:spAutoFit/>
          </a:bodyPr>
          <a:lstStyle/>
          <a:p>
            <a:pPr marL="342900" lvl="0" indent="-342900" algn="just">
              <a:lnSpc>
                <a:spcPct val="150000"/>
              </a:lnSpc>
              <a:spcBef>
                <a:spcPts val="1200"/>
              </a:spcBef>
              <a:spcAft>
                <a:spcPts val="1200"/>
              </a:spcAft>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Se desarrolló procedimientos de </a:t>
            </a:r>
            <a:r>
              <a:rPr lang="es-MX" dirty="0" smtClean="0">
                <a:latin typeface="Times New Roman" panose="02020603050405020304" pitchFamily="18" charset="0"/>
                <a:ea typeface="Calibri" panose="020F0502020204030204" pitchFamily="34" charset="0"/>
              </a:rPr>
              <a:t>utilización </a:t>
            </a:r>
            <a:r>
              <a:rPr lang="es-EC" dirty="0" smtClean="0">
                <a:latin typeface="Times New Roman" panose="02020603050405020304" pitchFamily="18" charset="0"/>
                <a:ea typeface="Calibri" panose="020F0502020204030204" pitchFamily="34" charset="0"/>
              </a:rPr>
              <a:t>y </a:t>
            </a:r>
            <a:r>
              <a:rPr lang="es-EC" dirty="0">
                <a:latin typeface="Times New Roman" panose="02020603050405020304" pitchFamily="18" charset="0"/>
                <a:ea typeface="Calibri" panose="020F0502020204030204" pitchFamily="34" charset="0"/>
              </a:rPr>
              <a:t>mantenimiento del sistema de aire comprimido; el procedimiento de utilización elaborado especifica la presión mínima y presión máxima de operación para los compresores que cubren la carga base y carga pico de acuerdo a la configuración asignada al juego de válvulas, además este procedimiento incluye indicaciones para el sistema de direccionamiento de flujo dependiendo de la necesidad; el procedimiento de mantenimiento se realizó enfocado en acciones preventivas que permita alargar la vida útil de los componentes garantizando confiabilidad y disponibilidad del sistema.</a:t>
            </a:r>
          </a:p>
        </p:txBody>
      </p:sp>
      <p:sp>
        <p:nvSpPr>
          <p:cNvPr id="7" name="Rectangle 6"/>
          <p:cNvSpPr/>
          <p:nvPr/>
        </p:nvSpPr>
        <p:spPr>
          <a:xfrm>
            <a:off x="107504" y="15661"/>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C" sz="3300" dirty="0"/>
          </a:p>
        </p:txBody>
      </p:sp>
    </p:spTree>
    <p:extLst>
      <p:ext uri="{BB962C8B-B14F-4D97-AF65-F5344CB8AC3E}">
        <p14:creationId xmlns:p14="http://schemas.microsoft.com/office/powerpoint/2010/main" val="29423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0"/>
            <a:ext cx="5016501"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C" sz="3300" dirty="0"/>
          </a:p>
        </p:txBody>
      </p:sp>
      <p:sp>
        <p:nvSpPr>
          <p:cNvPr id="4" name="Rectangle 3"/>
          <p:cNvSpPr/>
          <p:nvPr/>
        </p:nvSpPr>
        <p:spPr>
          <a:xfrm>
            <a:off x="139968" y="836712"/>
            <a:ext cx="8752511" cy="4505336"/>
          </a:xfrm>
          <a:prstGeom prst="rect">
            <a:avLst/>
          </a:prstGeom>
        </p:spPr>
        <p:txBody>
          <a:bodyPr wrap="square">
            <a:spAutoFit/>
          </a:bodyPr>
          <a:lstStyle/>
          <a:p>
            <a:pPr marL="342900" lvl="0" indent="-342900" algn="just">
              <a:lnSpc>
                <a:spcPct val="150000"/>
              </a:lnSpc>
              <a:spcBef>
                <a:spcPts val="1200"/>
              </a:spcBef>
              <a:spcAft>
                <a:spcPts val="1200"/>
              </a:spcAft>
              <a:buFont typeface="Times New Roman" panose="02020603050405020304" pitchFamily="18" charset="0"/>
              <a:buChar char="-"/>
            </a:pPr>
            <a:r>
              <a:rPr lang="es-EC" dirty="0">
                <a:latin typeface="Times New Roman" panose="02020603050405020304" pitchFamily="18" charset="0"/>
                <a:ea typeface="Calibri" panose="020F0502020204030204" pitchFamily="34" charset="0"/>
              </a:rPr>
              <a:t>Se generó planos de instalación y memorias de cálculo; los planos de </a:t>
            </a:r>
            <a:r>
              <a:rPr lang="es-EC" dirty="0" smtClean="0">
                <a:latin typeface="Times New Roman" panose="02020603050405020304" pitchFamily="18" charset="0"/>
                <a:ea typeface="Calibri" panose="020F0502020204030204" pitchFamily="34" charset="0"/>
              </a:rPr>
              <a:t>instalación, </a:t>
            </a:r>
            <a:r>
              <a:rPr lang="es-EC" dirty="0">
                <a:latin typeface="Times New Roman" panose="02020603050405020304" pitchFamily="18" charset="0"/>
                <a:ea typeface="Calibri" panose="020F0502020204030204" pitchFamily="34" charset="0"/>
              </a:rPr>
              <a:t>estos indican dimensiones, ubicación y disposición de los elementos del sistema; la memoria de cálculo desarrollada comprende el cálculo de factores de utilización y simultaneidad de unidades consumidoras, dimensionamiento de componentes del sistema, y cálculo de pérdida de presión en la </a:t>
            </a:r>
            <a:r>
              <a:rPr lang="es-EC" dirty="0" smtClean="0">
                <a:latin typeface="Times New Roman" panose="02020603050405020304" pitchFamily="18" charset="0"/>
                <a:ea typeface="Calibri" panose="020F0502020204030204" pitchFamily="34" charset="0"/>
              </a:rPr>
              <a:t>red.</a:t>
            </a:r>
          </a:p>
          <a:p>
            <a:pPr marL="342900" lvl="0" indent="-342900" algn="just">
              <a:lnSpc>
                <a:spcPct val="150000"/>
              </a:lnSpc>
              <a:spcBef>
                <a:spcPts val="1200"/>
              </a:spcBef>
              <a:spcAft>
                <a:spcPts val="1200"/>
              </a:spcAft>
              <a:buFont typeface="Times New Roman" panose="02020603050405020304" pitchFamily="18" charset="0"/>
              <a:buChar char="-"/>
            </a:pPr>
            <a:r>
              <a:rPr lang="es-MX" dirty="0" smtClean="0">
                <a:latin typeface="Times New Roman" panose="02020603050405020304" pitchFamily="18" charset="0"/>
                <a:ea typeface="Calibri" panose="020F0502020204030204" pitchFamily="34" charset="0"/>
              </a:rPr>
              <a:t>El </a:t>
            </a:r>
            <a:r>
              <a:rPr lang="es-MX" dirty="0">
                <a:latin typeface="Times New Roman" panose="02020603050405020304" pitchFamily="18" charset="0"/>
                <a:ea typeface="Calibri" panose="020F0502020204030204" pitchFamily="34" charset="0"/>
              </a:rPr>
              <a:t>costo del proyecto en cuanto a materiales, suministros, instalación e ingeniería tiene un valor de $ 221491,80 , cuya inversión se recuperaría en el tercer año una vez realizada su implementación, el proyecto generará un ahorro de 6387,93 $/mes. </a:t>
            </a:r>
            <a:r>
              <a:rPr lang="es-MX" dirty="0">
                <a:latin typeface="Times New Roman" panose="02020603050405020304" pitchFamily="18" charset="0"/>
                <a:ea typeface="Calibri" panose="020F0502020204030204" pitchFamily="34" charset="0"/>
              </a:rPr>
              <a:t>En el análisis de costo se obtuvo un valor actual neto de $16322,94 calculado con una tasa de corte de 15%, la tasa interna de retorno es de 33% y el costo beneficio de 2,46.</a:t>
            </a: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755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632"/>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RECOMENDACIONES</a:t>
            </a:r>
            <a:endParaRPr lang="es-EC" sz="3300" dirty="0"/>
          </a:p>
        </p:txBody>
      </p:sp>
      <p:sp>
        <p:nvSpPr>
          <p:cNvPr id="4" name="Rectangle 3"/>
          <p:cNvSpPr/>
          <p:nvPr/>
        </p:nvSpPr>
        <p:spPr>
          <a:xfrm>
            <a:off x="0" y="548680"/>
            <a:ext cx="8640960" cy="5493812"/>
          </a:xfrm>
          <a:prstGeom prst="rect">
            <a:avLst/>
          </a:prstGeom>
        </p:spPr>
        <p:txBody>
          <a:bodyPr wrap="square">
            <a:spAutoFit/>
          </a:bodyPr>
          <a:lstStyle/>
          <a:p>
            <a:pPr marL="342900" lvl="0" indent="-342900" algn="just">
              <a:lnSpc>
                <a:spcPct val="150000"/>
              </a:lnSpc>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Se recomienda incentivar las relaciones Universidad – Empresa con el propósito de continuar realizando proyectos similares que beneficien a ambas partes y promuevan la generación de proyectos e innovaciones tecnológicas que contribuyan al desarrollo del país.</a:t>
            </a:r>
            <a:endParaRPr lang="es-EC"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Se recomienda investigar la viabilidad de instalar un sistema de recuperación de calor en el cuarto de compresores que beneficie a otros sistemas de la Planta de Acería de Andec S.A. </a:t>
            </a:r>
            <a:endParaRPr lang="es-EC"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El estudio desarrollado para la demanda de aire del sistema se elaboró respecto al caudal máximo simultáneo indicado por el fabricante de cada unidad consumidora, se recomienda realizar un Análisis de la Demanda de Aire “ADA” (llevada a cabo por técnicos y equipos Kaeser) que permita conocer con mayor </a:t>
            </a:r>
            <a:r>
              <a:rPr lang="es-MX" dirty="0" smtClean="0">
                <a:latin typeface="Times New Roman" panose="02020603050405020304" pitchFamily="18" charset="0"/>
                <a:ea typeface="Calibri" panose="020F0502020204030204" pitchFamily="34" charset="0"/>
              </a:rPr>
              <a:t>exactitud </a:t>
            </a:r>
            <a:r>
              <a:rPr lang="es-MX" dirty="0">
                <a:latin typeface="Times New Roman" panose="02020603050405020304" pitchFamily="18" charset="0"/>
                <a:ea typeface="Calibri" panose="020F0502020204030204" pitchFamily="34" charset="0"/>
              </a:rPr>
              <a:t>la variación del consumo de aire y presión durante la jornada que posibilite identificar, corregir y mejorar deficiencias en la regulación de compresores.</a:t>
            </a: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193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632"/>
            <a:ext cx="5016501"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RECOMENDACIONES</a:t>
            </a:r>
            <a:endParaRPr lang="es-EC" sz="3300" dirty="0"/>
          </a:p>
        </p:txBody>
      </p:sp>
      <p:sp>
        <p:nvSpPr>
          <p:cNvPr id="2" name="Rectangle 1"/>
          <p:cNvSpPr/>
          <p:nvPr/>
        </p:nvSpPr>
        <p:spPr>
          <a:xfrm>
            <a:off x="611560" y="1052736"/>
            <a:ext cx="7992888" cy="3831818"/>
          </a:xfrm>
          <a:prstGeom prst="rect">
            <a:avLst/>
          </a:prstGeom>
        </p:spPr>
        <p:txBody>
          <a:bodyPr wrap="square">
            <a:spAutoFit/>
          </a:bodyPr>
          <a:lstStyle/>
          <a:p>
            <a:pPr marL="342900" lvl="0" indent="-342900" algn="just">
              <a:lnSpc>
                <a:spcPct val="150000"/>
              </a:lnSpc>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Para mejorar el aprovechamiento de la capacidad instalada y reducir costos por consumo eléctrico en el sistema de aire comprimido, se recomienda instalar un sistema de control SAM (Sigma Air Manager) que permita secuenciar los compresores según su número de horas de trabajo y la demanda requerida por el sistema.</a:t>
            </a:r>
            <a:endParaRPr lang="es-EC" dirty="0">
              <a:latin typeface="Times New Roman" panose="02020603050405020304" pitchFamily="18" charset="0"/>
              <a:ea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s-MX" dirty="0">
                <a:latin typeface="Times New Roman" panose="02020603050405020304" pitchFamily="18" charset="0"/>
                <a:ea typeface="Calibri" panose="020F0502020204030204" pitchFamily="34" charset="0"/>
              </a:rPr>
              <a:t>Se recomienda incluir acciones en el plan de utilización que permitan monitorear y evaluar periódicamente el consumo de aire comprimido en la red, con el </a:t>
            </a:r>
            <a:r>
              <a:rPr lang="es-MX" dirty="0" smtClean="0">
                <a:latin typeface="Times New Roman" panose="02020603050405020304" pitchFamily="18" charset="0"/>
                <a:ea typeface="Calibri" panose="020F0502020204030204" pitchFamily="34" charset="0"/>
              </a:rPr>
              <a:t> </a:t>
            </a:r>
            <a:r>
              <a:rPr lang="es-MX" dirty="0">
                <a:latin typeface="Times New Roman" panose="02020603050405020304" pitchFamily="18" charset="0"/>
                <a:ea typeface="Calibri" panose="020F0502020204030204" pitchFamily="34" charset="0"/>
              </a:rPr>
              <a:t>de identificar fugas y usos no regulados.</a:t>
            </a:r>
            <a:endParaRPr lang="es-EC" dirty="0">
              <a:latin typeface="Times New Roman" panose="02020603050405020304" pitchFamily="18" charset="0"/>
              <a:ea typeface="Calibri" panose="020F0502020204030204" pitchFamily="34" charset="0"/>
            </a:endParaRPr>
          </a:p>
          <a:p>
            <a:pPr marL="457200" algn="just">
              <a:lnSpc>
                <a:spcPct val="150000"/>
              </a:lnSpc>
              <a:spcAft>
                <a:spcPts val="0"/>
              </a:spcAft>
            </a:pPr>
            <a:r>
              <a:rPr lang="es-MX" dirty="0">
                <a:latin typeface="Times New Roman" panose="02020603050405020304" pitchFamily="18" charset="0"/>
                <a:ea typeface="Calibri" panose="020F0502020204030204" pitchFamily="34" charset="0"/>
              </a:rPr>
              <a:t> </a:t>
            </a:r>
            <a:endParaRPr lang="es-EC"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250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5CADD3-4FEE-4ADF-BCB0-76A03E694CD8}" type="slidenum">
              <a:rPr lang="es-EC" smtClean="0"/>
              <a:t>56</a:t>
            </a:fld>
            <a:endParaRPr lang="es-EC" dirty="0"/>
          </a:p>
        </p:txBody>
      </p:sp>
      <p:sp>
        <p:nvSpPr>
          <p:cNvPr id="5" name="Rectangle 4"/>
          <p:cNvSpPr/>
          <p:nvPr/>
        </p:nvSpPr>
        <p:spPr>
          <a:xfrm>
            <a:off x="3563888" y="3140968"/>
            <a:ext cx="2304256" cy="600164"/>
          </a:xfrm>
          <a:prstGeom prst="rect">
            <a:avLst/>
          </a:prstGeom>
        </p:spPr>
        <p:txBody>
          <a:bodyPr wrap="square">
            <a:spAutoFit/>
          </a:bodyPr>
          <a:lstStyle/>
          <a:p>
            <a:r>
              <a:rPr lang="es-EC" sz="3300" b="1" kern="0" dirty="0" smtClean="0">
                <a:latin typeface="Times New Roman" panose="02020603050405020304" pitchFamily="18" charset="0"/>
                <a:ea typeface="Times New Roman" panose="02020603050405020304" pitchFamily="18" charset="0"/>
                <a:cs typeface="Times New Roman" panose="02020603050405020304" pitchFamily="18" charset="0"/>
              </a:rPr>
              <a:t>GRACIAS</a:t>
            </a:r>
            <a:endParaRPr lang="es-EC" sz="3300" dirty="0"/>
          </a:p>
        </p:txBody>
      </p:sp>
    </p:spTree>
    <p:extLst>
      <p:ext uri="{BB962C8B-B14F-4D97-AF65-F5344CB8AC3E}">
        <p14:creationId xmlns:p14="http://schemas.microsoft.com/office/powerpoint/2010/main" val="757066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916832"/>
            <a:ext cx="7486724" cy="2412199"/>
          </a:xfrm>
          <a:prstGeom prst="rect">
            <a:avLst/>
          </a:prstGeom>
        </p:spPr>
        <p:txBody>
          <a:bodyPr wrap="square">
            <a:spAutoFit/>
          </a:bodyPr>
          <a:lstStyle/>
          <a:p>
            <a:pPr marL="171450" algn="just">
              <a:lnSpc>
                <a:spcPct val="150000"/>
              </a:lnSpc>
            </a:pPr>
            <a:endParaRPr lang="es-ES_tradnl" sz="1650" dirty="0">
              <a:latin typeface="Times New Roman" panose="02020603050405020304" pitchFamily="18" charset="0"/>
              <a:ea typeface="Calibri" panose="020F0502020204030204" pitchFamily="34" charset="0"/>
              <a:cs typeface="Arial" panose="020B0604020202020204" pitchFamily="34" charset="0"/>
            </a:endParaRPr>
          </a:p>
          <a:p>
            <a:pPr marL="171450" algn="just">
              <a:lnSpc>
                <a:spcPct val="150000"/>
              </a:lnSpc>
            </a:pPr>
            <a:r>
              <a:rPr lang="es-ES_tradnl" sz="2500" dirty="0">
                <a:latin typeface="Times New Roman" panose="02020603050405020304" pitchFamily="18" charset="0"/>
                <a:ea typeface="Calibri" panose="020F0502020204030204" pitchFamily="34" charset="0"/>
                <a:cs typeface="Arial" panose="020B0604020202020204" pitchFamily="34" charset="0"/>
              </a:rPr>
              <a:t>Desarrollar la ingeniería conceptual, básica y de detalle </a:t>
            </a:r>
            <a:r>
              <a:rPr lang="es-MX" sz="2500" dirty="0">
                <a:latin typeface="Times New Roman" panose="02020603050405020304" pitchFamily="18" charset="0"/>
                <a:ea typeface="Calibri" panose="020F0502020204030204" pitchFamily="34" charset="0"/>
                <a:cs typeface="Arial" panose="020B0604020202020204" pitchFamily="34" charset="0"/>
              </a:rPr>
              <a:t>para el sistema de aire comprimido centralizado de 125 psi para ANDEC S.A.</a:t>
            </a:r>
            <a:endParaRPr lang="es-EC" sz="2500" dirty="0">
              <a:latin typeface="Times New Roman" panose="02020603050405020304" pitchFamily="18" charset="0"/>
              <a:ea typeface="Calibri" panose="020F0502020204030204" pitchFamily="34" charset="0"/>
              <a:cs typeface="Arial" panose="020B0604020202020204" pitchFamily="34" charset="0"/>
            </a:endParaRPr>
          </a:p>
          <a:p>
            <a:pPr marL="171450" algn="just">
              <a:lnSpc>
                <a:spcPct val="150000"/>
              </a:lnSpc>
            </a:pPr>
            <a:r>
              <a:rPr lang="es-ES_tradnl" sz="900" dirty="0">
                <a:latin typeface="Times New Roman" panose="02020603050405020304" pitchFamily="18" charset="0"/>
                <a:ea typeface="Calibri" panose="020F0502020204030204" pitchFamily="34" charset="0"/>
              </a:rPr>
              <a:t> </a:t>
            </a:r>
            <a:endParaRPr lang="es-EC" sz="900" dirty="0">
              <a:latin typeface="Times New Roman" panose="02020603050405020304" pitchFamily="18" charset="0"/>
              <a:ea typeface="Calibri" panose="020F0502020204030204" pitchFamily="34" charset="0"/>
            </a:endParaRPr>
          </a:p>
        </p:txBody>
      </p:sp>
      <p:sp>
        <p:nvSpPr>
          <p:cNvPr id="2" name="Rectangle 1"/>
          <p:cNvSpPr/>
          <p:nvPr/>
        </p:nvSpPr>
        <p:spPr>
          <a:xfrm>
            <a:off x="179512" y="-99392"/>
            <a:ext cx="3482043" cy="854080"/>
          </a:xfrm>
          <a:prstGeom prst="rect">
            <a:avLst/>
          </a:prstGeom>
        </p:spPr>
        <p:txBody>
          <a:bodyPr wrap="none">
            <a:spAutoFit/>
          </a:bodyPr>
          <a:lstStyle/>
          <a:p>
            <a:pPr marL="171450" lvl="1">
              <a:lnSpc>
                <a:spcPct val="150000"/>
              </a:lnSpc>
              <a:spcBef>
                <a:spcPts val="900"/>
              </a:spcBef>
            </a:pPr>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Objetivo general </a:t>
            </a:r>
          </a:p>
        </p:txBody>
      </p:sp>
    </p:spTree>
    <p:extLst>
      <p:ext uri="{BB962C8B-B14F-4D97-AF65-F5344CB8AC3E}">
        <p14:creationId xmlns:p14="http://schemas.microsoft.com/office/powerpoint/2010/main" val="38288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908720"/>
            <a:ext cx="8625523" cy="5170646"/>
          </a:xfrm>
          <a:prstGeom prst="rect">
            <a:avLst/>
          </a:prstGeom>
        </p:spPr>
        <p:txBody>
          <a:bodyPr wrap="square">
            <a:spAutoFit/>
          </a:bodyPr>
          <a:lstStyle/>
          <a:p>
            <a:pPr marL="257175" indent="-257175" algn="just">
              <a:lnSpc>
                <a:spcPct val="150000"/>
              </a:lnSpc>
              <a:buFont typeface="Symbol" panose="05050102010706020507" pitchFamily="18" charset="2"/>
              <a:buChar char=""/>
            </a:pPr>
            <a:r>
              <a:rPr lang="es-MX" sz="2200" dirty="0" smtClean="0">
                <a:latin typeface="Times New Roman" panose="02020603050405020304" pitchFamily="18" charset="0"/>
                <a:ea typeface="Calibri" panose="020F0502020204030204" pitchFamily="34" charset="0"/>
                <a:cs typeface="Arial" panose="020B0604020202020204" pitchFamily="34" charset="0"/>
              </a:rPr>
              <a:t>Realizar </a:t>
            </a:r>
            <a:r>
              <a:rPr lang="es-MX" sz="2200" dirty="0">
                <a:latin typeface="Times New Roman" panose="02020603050405020304" pitchFamily="18" charset="0"/>
                <a:ea typeface="Calibri" panose="020F0502020204030204" pitchFamily="34" charset="0"/>
                <a:cs typeface="Arial" panose="020B0604020202020204" pitchFamily="34" charset="0"/>
              </a:rPr>
              <a:t>una investigación bibliográfica de los fundamentos científicos y tecnológicos para el diseño de redes de aire comprimido.</a:t>
            </a:r>
            <a:endParaRPr lang="es-EC" sz="2200" dirty="0">
              <a:latin typeface="Times New Roman" panose="02020603050405020304" pitchFamily="18" charset="0"/>
              <a:ea typeface="Calibri" panose="020F0502020204030204" pitchFamily="34" charset="0"/>
              <a:cs typeface="Arial" panose="020B0604020202020204" pitchFamily="34" charset="0"/>
            </a:endParaRPr>
          </a:p>
          <a:p>
            <a:pPr marL="257175" indent="-257175" algn="just">
              <a:lnSpc>
                <a:spcPct val="150000"/>
              </a:lnSpc>
              <a:buFont typeface="Symbol" panose="05050102010706020507" pitchFamily="18" charset="2"/>
              <a:buChar char=""/>
            </a:pPr>
            <a:r>
              <a:rPr lang="es-MX" sz="2200" dirty="0">
                <a:latin typeface="Times New Roman" panose="02020603050405020304" pitchFamily="18" charset="0"/>
                <a:ea typeface="Calibri" panose="020F0502020204030204" pitchFamily="34" charset="0"/>
                <a:cs typeface="Arial" panose="020B0604020202020204" pitchFamily="34" charset="0"/>
              </a:rPr>
              <a:t>Determinar la demanda y calidad de aire comprimido para la planta de humos, nave de horno cuchara y máquina de colada continua en la planta de producción de ANDEC S.A. considerando futuras ampliaciones.</a:t>
            </a:r>
            <a:endParaRPr lang="es-EC" sz="2200" dirty="0">
              <a:latin typeface="Times New Roman" panose="02020603050405020304" pitchFamily="18" charset="0"/>
              <a:ea typeface="Calibri" panose="020F0502020204030204" pitchFamily="34" charset="0"/>
              <a:cs typeface="Arial" panose="020B0604020202020204" pitchFamily="34" charset="0"/>
            </a:endParaRPr>
          </a:p>
          <a:p>
            <a:pPr marL="257175" indent="-257175" algn="just">
              <a:lnSpc>
                <a:spcPct val="150000"/>
              </a:lnSpc>
              <a:buFont typeface="Symbol" panose="05050102010706020507" pitchFamily="18" charset="2"/>
              <a:buChar char=""/>
            </a:pPr>
            <a:r>
              <a:rPr lang="es-MX" sz="2200" dirty="0">
                <a:latin typeface="Times New Roman" panose="02020603050405020304" pitchFamily="18" charset="0"/>
                <a:ea typeface="Calibri" panose="020F0502020204030204" pitchFamily="34" charset="0"/>
                <a:cs typeface="Arial" panose="020B0604020202020204" pitchFamily="34" charset="0"/>
              </a:rPr>
              <a:t>Establecer alternativas de configuración de redes de aire comprimido considerando costo – beneficio.</a:t>
            </a:r>
            <a:endParaRPr lang="es-EC" sz="2200" dirty="0">
              <a:latin typeface="Times New Roman" panose="02020603050405020304" pitchFamily="18" charset="0"/>
              <a:ea typeface="Calibri" panose="020F0502020204030204" pitchFamily="34" charset="0"/>
              <a:cs typeface="Arial" panose="020B0604020202020204" pitchFamily="34" charset="0"/>
            </a:endParaRPr>
          </a:p>
          <a:p>
            <a:pPr marL="257175" indent="-257175" algn="just">
              <a:lnSpc>
                <a:spcPct val="150000"/>
              </a:lnSpc>
              <a:buFont typeface="Symbol" panose="05050102010706020507" pitchFamily="18" charset="2"/>
              <a:buChar char=""/>
            </a:pPr>
            <a:r>
              <a:rPr lang="es-MX" sz="2200" dirty="0">
                <a:latin typeface="Times New Roman" panose="02020603050405020304" pitchFamily="18" charset="0"/>
                <a:ea typeface="Calibri" panose="020F0502020204030204" pitchFamily="34" charset="0"/>
                <a:cs typeface="Arial" panose="020B0604020202020204" pitchFamily="34" charset="0"/>
              </a:rPr>
              <a:t>Desarrollar procedimientos de utilización y mantenimiento del sistema de aire comprimido.</a:t>
            </a:r>
            <a:endParaRPr lang="es-EC" sz="2200" dirty="0">
              <a:latin typeface="Times New Roman" panose="02020603050405020304" pitchFamily="18" charset="0"/>
              <a:ea typeface="Calibri" panose="020F0502020204030204" pitchFamily="34" charset="0"/>
              <a:cs typeface="Arial" panose="020B0604020202020204" pitchFamily="34" charset="0"/>
            </a:endParaRPr>
          </a:p>
          <a:p>
            <a:pPr marL="257175" indent="-257175" algn="just">
              <a:lnSpc>
                <a:spcPct val="150000"/>
              </a:lnSpc>
              <a:buFont typeface="Symbol" panose="05050102010706020507" pitchFamily="18" charset="2"/>
              <a:buChar char=""/>
            </a:pPr>
            <a:r>
              <a:rPr lang="es-MX" sz="2200" dirty="0">
                <a:latin typeface="Times New Roman" panose="02020603050405020304" pitchFamily="18" charset="0"/>
                <a:ea typeface="Calibri" panose="020F0502020204030204" pitchFamily="34" charset="0"/>
                <a:cs typeface="Arial" panose="020B0604020202020204" pitchFamily="34" charset="0"/>
              </a:rPr>
              <a:t>Generar planos de instalación y memorias de cálculo.</a:t>
            </a:r>
            <a:endParaRPr lang="es-EC" sz="2200" dirty="0">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612576" y="-171400"/>
            <a:ext cx="5382344" cy="854080"/>
          </a:xfrm>
          <a:prstGeom prst="rect">
            <a:avLst/>
          </a:prstGeom>
        </p:spPr>
        <p:txBody>
          <a:bodyPr wrap="square">
            <a:spAutoFit/>
          </a:bodyPr>
          <a:lstStyle/>
          <a:p>
            <a:pPr lvl="2" algn="just">
              <a:lnSpc>
                <a:spcPct val="150000"/>
              </a:lnSpc>
              <a:spcBef>
                <a:spcPts val="150"/>
              </a:spcBef>
            </a:pPr>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Objetivos específicos</a:t>
            </a:r>
          </a:p>
        </p:txBody>
      </p:sp>
    </p:spTree>
    <p:extLst>
      <p:ext uri="{BB962C8B-B14F-4D97-AF65-F5344CB8AC3E}">
        <p14:creationId xmlns:p14="http://schemas.microsoft.com/office/powerpoint/2010/main" val="36779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592" y="2204864"/>
            <a:ext cx="3416532" cy="1650452"/>
          </a:xfrm>
          <a:prstGeom prst="rect">
            <a:avLst/>
          </a:prstGeom>
        </p:spPr>
        <p:txBody>
          <a:bodyPr wrap="square">
            <a:spAutoFit/>
          </a:bodyPr>
          <a:lstStyle/>
          <a:p>
            <a:pPr lvl="2">
              <a:lnSpc>
                <a:spcPct val="150000"/>
              </a:lnSpc>
              <a:spcBef>
                <a:spcPts val="150"/>
              </a:spcBef>
            </a:pPr>
            <a:r>
              <a:rPr lang="es-EC" sz="2250" kern="0" dirty="0">
                <a:latin typeface="Times New Roman" panose="02020603050405020304" pitchFamily="18" charset="0"/>
                <a:ea typeface="Times New Roman" panose="02020603050405020304" pitchFamily="18" charset="0"/>
                <a:cs typeface="Times New Roman" panose="02020603050405020304" pitchFamily="18" charset="0"/>
              </a:rPr>
              <a:t>Reconocimiento de unidades consumidoras</a:t>
            </a:r>
          </a:p>
        </p:txBody>
      </p:sp>
      <p:sp>
        <p:nvSpPr>
          <p:cNvPr id="3" name="Rectangle 2"/>
          <p:cNvSpPr/>
          <p:nvPr/>
        </p:nvSpPr>
        <p:spPr>
          <a:xfrm>
            <a:off x="323528" y="108724"/>
            <a:ext cx="3898466"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p:pic>
        <p:nvPicPr>
          <p:cNvPr id="4" name="Picture 3"/>
          <p:cNvPicPr>
            <a:picLocks noChangeAspect="1"/>
          </p:cNvPicPr>
          <p:nvPr/>
        </p:nvPicPr>
        <p:blipFill rotWithShape="1">
          <a:blip r:embed="rId2"/>
          <a:srcRect l="11411" t="2079" r="27180" b="6525"/>
          <a:stretch/>
        </p:blipFill>
        <p:spPr>
          <a:xfrm>
            <a:off x="2771801" y="548679"/>
            <a:ext cx="6388278" cy="5348015"/>
          </a:xfrm>
          <a:prstGeom prst="rect">
            <a:avLst/>
          </a:prstGeom>
        </p:spPr>
      </p:pic>
    </p:spTree>
    <p:extLst>
      <p:ext uri="{BB962C8B-B14F-4D97-AF65-F5344CB8AC3E}">
        <p14:creationId xmlns:p14="http://schemas.microsoft.com/office/powerpoint/2010/main" val="2488454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631" y="813264"/>
            <a:ext cx="4786888" cy="611706"/>
          </a:xfrm>
          <a:prstGeom prst="rect">
            <a:avLst/>
          </a:prstGeom>
        </p:spPr>
        <p:txBody>
          <a:bodyPr wrap="none">
            <a:spAutoFit/>
          </a:bodyPr>
          <a:lstStyle/>
          <a:p>
            <a:pPr lvl="2" algn="just">
              <a:lnSpc>
                <a:spcPct val="150000"/>
              </a:lnSpc>
              <a:spcBef>
                <a:spcPts val="150"/>
              </a:spcBef>
            </a:pPr>
            <a:r>
              <a:rPr lang="es-EC" sz="2250" b="1" kern="0" dirty="0">
                <a:latin typeface="Times New Roman" panose="02020603050405020304" pitchFamily="18" charset="0"/>
                <a:ea typeface="Times New Roman" panose="02020603050405020304" pitchFamily="18" charset="0"/>
                <a:cs typeface="Times New Roman" panose="02020603050405020304" pitchFamily="18" charset="0"/>
              </a:rPr>
              <a:t>Demanda de aire comprimido</a:t>
            </a:r>
          </a:p>
        </p:txBody>
      </p:sp>
      <p:sp>
        <p:nvSpPr>
          <p:cNvPr id="5" name="Rectangle 4"/>
          <p:cNvSpPr/>
          <p:nvPr/>
        </p:nvSpPr>
        <p:spPr>
          <a:xfrm>
            <a:off x="258636" y="38529"/>
            <a:ext cx="3608355" cy="600164"/>
          </a:xfrm>
          <a:prstGeom prst="rect">
            <a:avLst/>
          </a:prstGeom>
        </p:spPr>
        <p:txBody>
          <a:bodyPr wrap="square">
            <a:spAutoFit/>
          </a:bodyPr>
          <a:lstStyle/>
          <a:p>
            <a:r>
              <a:rPr lang="es-EC" sz="3300" b="1" kern="0" dirty="0">
                <a:latin typeface="Times New Roman" panose="02020603050405020304" pitchFamily="18" charset="0"/>
                <a:ea typeface="Times New Roman" panose="02020603050405020304" pitchFamily="18" charset="0"/>
                <a:cs typeface="Times New Roman" panose="02020603050405020304" pitchFamily="18" charset="0"/>
              </a:rPr>
              <a:t>Ingeniería Básica</a:t>
            </a:r>
            <a:endParaRPr lang="es-EC" sz="3300" dirty="0"/>
          </a:p>
        </p:txBody>
      </p:sp>
      <mc:AlternateContent xmlns:mc="http://schemas.openxmlformats.org/markup-compatibility/2006" xmlns:a14="http://schemas.microsoft.com/office/drawing/2010/main">
        <mc:Choice Requires="a14">
          <p:sp>
            <p:nvSpPr>
              <p:cNvPr id="6" name="Rectangle 5"/>
              <p:cNvSpPr/>
              <p:nvPr/>
            </p:nvSpPr>
            <p:spPr>
              <a:xfrm>
                <a:off x="1835696" y="4267931"/>
                <a:ext cx="3782563" cy="971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panose="02040503050406030204" pitchFamily="18" charset="0"/>
                            </a:rPr>
                          </m:ctrlPr>
                        </m:sSubPr>
                        <m:e>
                          <m:r>
                            <a:rPr lang="es-EC" sz="2000" i="1">
                              <a:latin typeface="Cambria Math" panose="02040503050406030204" pitchFamily="18" charset="0"/>
                            </a:rPr>
                            <m:t>𝑄</m:t>
                          </m:r>
                        </m:e>
                        <m:sub>
                          <m:r>
                            <a:rPr lang="es-EC" sz="2000" b="0" i="1" smtClean="0">
                              <a:latin typeface="Cambria Math" panose="02040503050406030204" pitchFamily="18" charset="0"/>
                            </a:rPr>
                            <m:t>𝐶𝐴</m:t>
                          </m:r>
                        </m:sub>
                      </m:sSub>
                      <m:r>
                        <a:rPr lang="es-EC" sz="2000">
                          <a:latin typeface="Cambria Math" panose="02040503050406030204" pitchFamily="18" charset="0"/>
                        </a:rPr>
                        <m:t>=</m:t>
                      </m:r>
                      <m:f>
                        <m:fPr>
                          <m:ctrlPr>
                            <a:rPr lang="es-EC" sz="2000" i="1">
                              <a:latin typeface="Cambria Math" panose="02040503050406030204" pitchFamily="18" charset="0"/>
                            </a:rPr>
                          </m:ctrlPr>
                        </m:fPr>
                        <m:num>
                          <m:sSub>
                            <m:sSubPr>
                              <m:ctrlPr>
                                <a:rPr lang="es-EC" sz="2000" i="1">
                                  <a:latin typeface="Cambria Math" panose="02040503050406030204" pitchFamily="18" charset="0"/>
                                </a:rPr>
                              </m:ctrlPr>
                            </m:sSubPr>
                            <m:e>
                              <m:r>
                                <a:rPr lang="es-EC" sz="2000" i="1">
                                  <a:latin typeface="Cambria Math" panose="02040503050406030204" pitchFamily="18" charset="0"/>
                                </a:rPr>
                                <m:t>𝑄</m:t>
                              </m:r>
                            </m:e>
                            <m:sub>
                              <m:r>
                                <a:rPr lang="es-EC" sz="2000" i="1">
                                  <a:latin typeface="Cambria Math" panose="02040503050406030204" pitchFamily="18" charset="0"/>
                                </a:rPr>
                                <m:t>𝑁</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𝑇</m:t>
                              </m:r>
                            </m:e>
                            <m:sub>
                              <m:r>
                                <a:rPr lang="es-EC" sz="2000" b="0" i="1" smtClean="0">
                                  <a:latin typeface="Cambria Math" panose="02040503050406030204" pitchFamily="18" charset="0"/>
                                </a:rPr>
                                <m:t>𝐶𝐴</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𝑃</m:t>
                              </m:r>
                            </m:e>
                            <m:sub>
                              <m:r>
                                <a:rPr lang="es-EC" sz="2000" i="1">
                                  <a:latin typeface="Cambria Math" panose="02040503050406030204" pitchFamily="18" charset="0"/>
                                </a:rPr>
                                <m:t>𝑁</m:t>
                              </m:r>
                            </m:sub>
                          </m:sSub>
                        </m:num>
                        <m:den>
                          <m:sSub>
                            <m:sSubPr>
                              <m:ctrlPr>
                                <a:rPr lang="es-EC" sz="2000" i="1">
                                  <a:latin typeface="Cambria Math" panose="02040503050406030204" pitchFamily="18" charset="0"/>
                                </a:rPr>
                              </m:ctrlPr>
                            </m:sSubPr>
                            <m:e>
                              <m:r>
                                <a:rPr lang="es-EC" sz="2000" i="1">
                                  <a:latin typeface="Cambria Math" panose="02040503050406030204" pitchFamily="18" charset="0"/>
                                </a:rPr>
                                <m:t>𝑇</m:t>
                              </m:r>
                            </m:e>
                            <m:sub>
                              <m:r>
                                <a:rPr lang="es-EC" sz="2000" i="1">
                                  <a:latin typeface="Cambria Math" panose="02040503050406030204" pitchFamily="18" charset="0"/>
                                </a:rPr>
                                <m:t>𝑁</m:t>
                              </m:r>
                            </m:sub>
                          </m:sSub>
                          <m:r>
                            <a:rPr lang="es-EC" sz="2000">
                              <a:latin typeface="Cambria Math" panose="02040503050406030204" pitchFamily="18" charset="0"/>
                            </a:rPr>
                            <m:t>∙</m:t>
                          </m:r>
                          <m:d>
                            <m:dPr>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𝑃</m:t>
                                  </m:r>
                                </m:e>
                                <m:sub>
                                  <m:r>
                                    <a:rPr lang="es-EC" sz="2000" b="0" i="1" smtClean="0">
                                      <a:latin typeface="Cambria Math" panose="02040503050406030204" pitchFamily="18" charset="0"/>
                                    </a:rPr>
                                    <m:t>𝐶𝐴</m:t>
                                  </m:r>
                                </m:sub>
                              </m:sSub>
                              <m:r>
                                <a:rPr lang="es-EC" sz="200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𝐻𝑅</m:t>
                                  </m:r>
                                </m:num>
                                <m:den>
                                  <m:r>
                                    <a:rPr lang="es-EC" sz="2000">
                                      <a:latin typeface="Cambria Math" panose="02040503050406030204" pitchFamily="18" charset="0"/>
                                    </a:rPr>
                                    <m:t>100</m:t>
                                  </m:r>
                                </m:den>
                              </m:f>
                              <m:r>
                                <a:rPr lang="es-EC" sz="2000">
                                  <a:latin typeface="Cambria Math" panose="02040503050406030204" pitchFamily="18" charset="0"/>
                                </a:rPr>
                                <m:t> </m:t>
                              </m:r>
                              <m:sSub>
                                <m:sSubPr>
                                  <m:ctrlPr>
                                    <a:rPr lang="es-EC" sz="2000" i="1">
                                      <a:latin typeface="Cambria Math" panose="02040503050406030204" pitchFamily="18" charset="0"/>
                                    </a:rPr>
                                  </m:ctrlPr>
                                </m:sSubPr>
                                <m:e>
                                  <m:r>
                                    <a:rPr lang="es-EC" sz="2000" i="1">
                                      <a:latin typeface="Cambria Math" panose="02040503050406030204" pitchFamily="18" charset="0"/>
                                    </a:rPr>
                                    <m:t>𝑃</m:t>
                                  </m:r>
                                </m:e>
                                <m:sub>
                                  <m:r>
                                    <a:rPr lang="es-EC" sz="2000" i="1">
                                      <a:latin typeface="Cambria Math" panose="02040503050406030204" pitchFamily="18" charset="0"/>
                                    </a:rPr>
                                    <m:t>𝑣</m:t>
                                  </m:r>
                                </m:sub>
                              </m:sSub>
                            </m:e>
                          </m:d>
                        </m:den>
                      </m:f>
                      <m:r>
                        <a:rPr lang="es-EC" sz="2000">
                          <a:latin typeface="Cambria Math" panose="02040503050406030204" pitchFamily="18" charset="0"/>
                        </a:rPr>
                        <m:t>∗</m:t>
                      </m:r>
                      <m:r>
                        <a:rPr lang="es-EC" sz="2000" i="1">
                          <a:latin typeface="Cambria Math" panose="02040503050406030204" pitchFamily="18" charset="0"/>
                        </a:rPr>
                        <m:t>𝑛</m:t>
                      </m:r>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1835696" y="4267931"/>
                <a:ext cx="3782563" cy="971228"/>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97819" y="5556407"/>
                <a:ext cx="3004540"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panose="02040503050406030204" pitchFamily="18" charset="0"/>
                            </a:rPr>
                          </m:ctrlPr>
                        </m:sSubPr>
                        <m:e>
                          <m:r>
                            <a:rPr lang="es-EC" sz="2000" i="1">
                              <a:latin typeface="Cambria Math" panose="02040503050406030204" pitchFamily="18" charset="0"/>
                            </a:rPr>
                            <m:t>𝑄</m:t>
                          </m:r>
                        </m:e>
                        <m:sub>
                          <m:r>
                            <a:rPr lang="es-EC" sz="2000" i="1">
                              <a:latin typeface="Cambria Math" panose="02040503050406030204" pitchFamily="18" charset="0"/>
                            </a:rPr>
                            <m:t>𝑅</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𝑢</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𝑠</m:t>
                          </m:r>
                        </m:sub>
                      </m:sSub>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𝑓𝑢𝑔𝑎𝑠</m:t>
                          </m:r>
                        </m:sub>
                      </m:sSub>
                      <m:sSub>
                        <m:sSubPr>
                          <m:ctrlPr>
                            <a:rPr lang="es-EC" sz="2000" i="1" smtClean="0">
                              <a:latin typeface="Cambria Math" panose="02040503050406030204" pitchFamily="18" charset="0"/>
                            </a:rPr>
                          </m:ctrlPr>
                        </m:sSubPr>
                        <m:e>
                          <m:r>
                            <a:rPr lang="es-EC" sz="2000">
                              <a:latin typeface="Cambria Math" panose="02040503050406030204" pitchFamily="18" charset="0"/>
                            </a:rPr>
                            <m:t>∙</m:t>
                          </m:r>
                          <m:r>
                            <a:rPr lang="es-EC" sz="2000" i="1">
                              <a:latin typeface="Cambria Math" panose="02040503050406030204" pitchFamily="18" charset="0"/>
                            </a:rPr>
                            <m:t>𝑄</m:t>
                          </m:r>
                        </m:e>
                        <m:sub>
                          <m:r>
                            <a:rPr lang="es-EC" sz="2000" b="0" i="1" smtClean="0">
                              <a:latin typeface="Cambria Math" panose="02040503050406030204" pitchFamily="18" charset="0"/>
                            </a:rPr>
                            <m:t>𝐶𝐴</m:t>
                          </m:r>
                        </m:sub>
                      </m:sSub>
                    </m:oMath>
                  </m:oMathPara>
                </a14:m>
                <a:endParaRPr lang="es-EC" sz="2000" dirty="0"/>
              </a:p>
            </p:txBody>
          </p:sp>
        </mc:Choice>
        <mc:Fallback xmlns="">
          <p:sp>
            <p:nvSpPr>
              <p:cNvPr id="7" name="Rectangle 6"/>
              <p:cNvSpPr>
                <a:spLocks noRot="1" noChangeAspect="1" noMove="1" noResize="1" noEditPoints="1" noAdjustHandles="1" noChangeArrowheads="1" noChangeShapeType="1" noTextEdit="1"/>
              </p:cNvSpPr>
              <p:nvPr/>
            </p:nvSpPr>
            <p:spPr>
              <a:xfrm>
                <a:off x="2097819" y="5556407"/>
                <a:ext cx="3004540" cy="425053"/>
              </a:xfrm>
              <a:prstGeom prst="rect">
                <a:avLst/>
              </a:prstGeom>
              <a:blipFill>
                <a:blip r:embed="rId3"/>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9552" y="1375519"/>
                <a:ext cx="8233483" cy="2800767"/>
              </a:xfrm>
              <a:prstGeom prst="rect">
                <a:avLst/>
              </a:prstGeom>
            </p:spPr>
            <p:txBody>
              <a:bodyPr wrap="square">
                <a:spAutoFit/>
              </a:bodyPr>
              <a:lstStyle/>
              <a:p>
                <a:pPr algn="just">
                  <a:lnSpc>
                    <a:spcPct val="150000"/>
                  </a:lnSpc>
                  <a:spcAft>
                    <a:spcPts val="600"/>
                  </a:spcAft>
                </a:pPr>
                <a:r>
                  <a:rPr lang="es-EC" sz="1900" dirty="0" smtClean="0">
                    <a:latin typeface="Times New Roman" panose="02020603050405020304" pitchFamily="18" charset="0"/>
                    <a:ea typeface="Calibri" panose="020F0502020204030204" pitchFamily="34" charset="0"/>
                    <a:cs typeface="Arial" panose="020B0604020202020204" pitchFamily="34" charset="0"/>
                  </a:rPr>
                  <a:t>Se consideró condiciones ambientales de la ciudad de Guayaquil. Temperatura de aire libre </a:t>
                </a:r>
                <a14:m>
                  <m:oMath xmlns:m="http://schemas.openxmlformats.org/officeDocument/2006/math">
                    <m:sSub>
                      <m:sSubPr>
                        <m:ctrlPr>
                          <a:rPr lang="es-EC" sz="1900" i="1">
                            <a:latin typeface="Cambria Math" panose="02040503050406030204" pitchFamily="18" charset="0"/>
                            <a:ea typeface="Calibri" panose="020F0502020204030204" pitchFamily="34" charset="0"/>
                            <a:cs typeface="Arial" panose="020B0604020202020204" pitchFamily="34" charset="0"/>
                          </a:rPr>
                        </m:ctrlPr>
                      </m:sSubPr>
                      <m:e>
                        <m:r>
                          <a:rPr lang="es-EC" sz="1900">
                            <a:latin typeface="Cambria Math" panose="02040503050406030204" pitchFamily="18" charset="0"/>
                            <a:ea typeface="Calibri" panose="020F0502020204030204" pitchFamily="34" charset="0"/>
                            <a:cs typeface="Arial" panose="020B0604020202020204" pitchFamily="34" charset="0"/>
                          </a:rPr>
                          <m:t>𝑇</m:t>
                        </m:r>
                      </m:e>
                      <m:sub>
                        <m:r>
                          <a:rPr lang="es-EC" sz="1900" b="0" i="1" smtClean="0">
                            <a:latin typeface="Cambria Math" panose="02040503050406030204" pitchFamily="18" charset="0"/>
                            <a:ea typeface="Calibri" panose="020F0502020204030204" pitchFamily="34" charset="0"/>
                            <a:cs typeface="Arial" panose="020B0604020202020204" pitchFamily="34" charset="0"/>
                          </a:rPr>
                          <m:t>𝐶𝐴</m:t>
                        </m:r>
                      </m:sub>
                    </m:sSub>
                    <m:r>
                      <a:rPr lang="en-US" sz="1900">
                        <a:latin typeface="Cambria Math" panose="02040503050406030204" pitchFamily="18" charset="0"/>
                        <a:ea typeface="Calibri" panose="020F0502020204030204" pitchFamily="34" charset="0"/>
                        <a:cs typeface="Arial" panose="020B0604020202020204" pitchFamily="34" charset="0"/>
                      </a:rPr>
                      <m:t> </m:t>
                    </m:r>
                  </m:oMath>
                </a14:m>
                <a:r>
                  <a:rPr lang="es-EC" sz="1900" dirty="0">
                    <a:latin typeface="Times New Roman" panose="02020603050405020304" pitchFamily="18" charset="0"/>
                    <a:ea typeface="Calibri" panose="020F0502020204030204" pitchFamily="34" charset="0"/>
                    <a:cs typeface="Arial" panose="020B0604020202020204" pitchFamily="34" charset="0"/>
                  </a:rPr>
                  <a:t> 35 </a:t>
                </a:r>
                <a14:m>
                  <m:oMath xmlns:m="http://schemas.openxmlformats.org/officeDocument/2006/math">
                    <m:r>
                      <a:rPr lang="es-EC" sz="1900">
                        <a:latin typeface="Cambria Math" panose="02040503050406030204" pitchFamily="18" charset="0"/>
                        <a:ea typeface="Calibri" panose="020F0502020204030204" pitchFamily="34" charset="0"/>
                        <a:cs typeface="Arial" panose="020B0604020202020204" pitchFamily="34" charset="0"/>
                      </a:rPr>
                      <m:t>°</m:t>
                    </m:r>
                    <m:r>
                      <a:rPr lang="en-US" sz="1900">
                        <a:latin typeface="Cambria Math" panose="02040503050406030204" pitchFamily="18" charset="0"/>
                        <a:ea typeface="Calibri" panose="020F0502020204030204" pitchFamily="34" charset="0"/>
                        <a:cs typeface="Arial" panose="020B0604020202020204" pitchFamily="34" charset="0"/>
                      </a:rPr>
                      <m:t>𝐶</m:t>
                    </m:r>
                  </m:oMath>
                </a14:m>
                <a:r>
                  <a:rPr lang="es-EC" sz="1900" dirty="0">
                    <a:latin typeface="Times New Roman" panose="02020603050405020304" pitchFamily="18" charset="0"/>
                    <a:ea typeface="Calibri" panose="020F0502020204030204" pitchFamily="34" charset="0"/>
                    <a:cs typeface="Arial" panose="020B0604020202020204" pitchFamily="34" charset="0"/>
                  </a:rPr>
                  <a:t>, presión de aire libre </a:t>
                </a:r>
                <a14:m>
                  <m:oMath xmlns:m="http://schemas.openxmlformats.org/officeDocument/2006/math">
                    <m:sSub>
                      <m:sSubPr>
                        <m:ctrlPr>
                          <a:rPr lang="es-EC" sz="1900" i="1">
                            <a:latin typeface="Cambria Math" panose="02040503050406030204" pitchFamily="18" charset="0"/>
                            <a:ea typeface="Calibri" panose="020F0502020204030204" pitchFamily="34" charset="0"/>
                            <a:cs typeface="Arial" panose="020B0604020202020204" pitchFamily="34" charset="0"/>
                          </a:rPr>
                        </m:ctrlPr>
                      </m:sSubPr>
                      <m:e>
                        <m:r>
                          <a:rPr lang="es-EC" sz="1900">
                            <a:latin typeface="Cambria Math" panose="02040503050406030204" pitchFamily="18" charset="0"/>
                            <a:ea typeface="Calibri" panose="020F0502020204030204" pitchFamily="34" charset="0"/>
                            <a:cs typeface="Arial" panose="020B0604020202020204" pitchFamily="34" charset="0"/>
                          </a:rPr>
                          <m:t>𝑃</m:t>
                        </m:r>
                      </m:e>
                      <m:sub>
                        <m:r>
                          <a:rPr lang="es-EC" sz="1900" b="0" i="1" smtClean="0">
                            <a:latin typeface="Cambria Math" panose="02040503050406030204" pitchFamily="18" charset="0"/>
                            <a:ea typeface="Calibri" panose="020F0502020204030204" pitchFamily="34" charset="0"/>
                            <a:cs typeface="Arial" panose="020B0604020202020204" pitchFamily="34" charset="0"/>
                          </a:rPr>
                          <m:t>𝐶𝐴</m:t>
                        </m:r>
                      </m:sub>
                    </m:sSub>
                  </m:oMath>
                </a14:m>
                <a:r>
                  <a:rPr lang="es-EC" sz="1900" dirty="0">
                    <a:latin typeface="Times New Roman" panose="02020603050405020304" pitchFamily="18" charset="0"/>
                    <a:ea typeface="Calibri" panose="020F0502020204030204" pitchFamily="34" charset="0"/>
                    <a:cs typeface="Arial" panose="020B0604020202020204" pitchFamily="34" charset="0"/>
                  </a:rPr>
                  <a:t> 1,013 bar, y humedad relativa HR 85%.</a:t>
                </a:r>
              </a:p>
              <a:p>
                <a:pPr algn="just">
                  <a:lnSpc>
                    <a:spcPct val="150000"/>
                  </a:lnSpc>
                  <a:spcAft>
                    <a:spcPts val="600"/>
                  </a:spcAft>
                </a:pPr>
                <a:r>
                  <a:rPr lang="es-EC" sz="1900" dirty="0">
                    <a:latin typeface="Times New Roman" panose="02020603050405020304" pitchFamily="18" charset="0"/>
                    <a:ea typeface="Calibri" panose="020F0502020204030204" pitchFamily="34" charset="0"/>
                    <a:cs typeface="Arial" panose="020B0604020202020204" pitchFamily="34" charset="0"/>
                  </a:rPr>
                  <a:t>Para el cálculo se utilizó condiciones normales de acuerdo a CAGI (2016), temperatura en condiciones normales </a:t>
                </a:r>
                <a14:m>
                  <m:oMath xmlns:m="http://schemas.openxmlformats.org/officeDocument/2006/math">
                    <m:sSub>
                      <m:sSubPr>
                        <m:ctrlPr>
                          <a:rPr lang="es-EC" sz="1900" i="1">
                            <a:latin typeface="Cambria Math" panose="02040503050406030204" pitchFamily="18" charset="0"/>
                            <a:ea typeface="Calibri" panose="020F0502020204030204" pitchFamily="34" charset="0"/>
                            <a:cs typeface="Arial" panose="020B0604020202020204" pitchFamily="34" charset="0"/>
                          </a:rPr>
                        </m:ctrlPr>
                      </m:sSubPr>
                      <m:e>
                        <m:r>
                          <a:rPr lang="es-EC" sz="1900">
                            <a:latin typeface="Cambria Math" panose="02040503050406030204" pitchFamily="18" charset="0"/>
                            <a:ea typeface="Calibri" panose="020F0502020204030204" pitchFamily="34" charset="0"/>
                            <a:cs typeface="Arial" panose="020B0604020202020204" pitchFamily="34" charset="0"/>
                          </a:rPr>
                          <m:t>𝑇</m:t>
                        </m:r>
                      </m:e>
                      <m:sub>
                        <m:r>
                          <a:rPr lang="en-US" sz="1900">
                            <a:latin typeface="Cambria Math" panose="02040503050406030204" pitchFamily="18" charset="0"/>
                            <a:ea typeface="Calibri" panose="020F0502020204030204" pitchFamily="34" charset="0"/>
                            <a:cs typeface="Arial" panose="020B0604020202020204" pitchFamily="34" charset="0"/>
                          </a:rPr>
                          <m:t>𝑁</m:t>
                        </m:r>
                      </m:sub>
                    </m:sSub>
                    <m:r>
                      <a:rPr lang="es-EC" sz="1900">
                        <a:latin typeface="Cambria Math" panose="02040503050406030204" pitchFamily="18" charset="0"/>
                        <a:ea typeface="Calibri" panose="020F0502020204030204" pitchFamily="34" charset="0"/>
                        <a:cs typeface="Arial" panose="020B0604020202020204" pitchFamily="34" charset="0"/>
                      </a:rPr>
                      <m:t> 20℃</m:t>
                    </m:r>
                  </m:oMath>
                </a14:m>
                <a:r>
                  <a:rPr lang="es-EC" sz="1900" dirty="0">
                    <a:latin typeface="Times New Roman" panose="02020603050405020304" pitchFamily="18" charset="0"/>
                    <a:ea typeface="Calibri" panose="020F0502020204030204" pitchFamily="34" charset="0"/>
                    <a:cs typeface="Arial" panose="020B0604020202020204" pitchFamily="34" charset="0"/>
                  </a:rPr>
                  <a:t> y presión en condiciones normales </a:t>
                </a:r>
                <a14:m>
                  <m:oMath xmlns:m="http://schemas.openxmlformats.org/officeDocument/2006/math">
                    <m:sSub>
                      <m:sSubPr>
                        <m:ctrlPr>
                          <a:rPr lang="es-EC" sz="1900" i="1">
                            <a:latin typeface="Cambria Math" panose="02040503050406030204" pitchFamily="18" charset="0"/>
                            <a:ea typeface="Calibri" panose="020F0502020204030204" pitchFamily="34" charset="0"/>
                            <a:cs typeface="Arial" panose="020B0604020202020204" pitchFamily="34" charset="0"/>
                          </a:rPr>
                        </m:ctrlPr>
                      </m:sSubPr>
                      <m:e>
                        <m:r>
                          <a:rPr lang="es-EC" sz="1900">
                            <a:latin typeface="Cambria Math" panose="02040503050406030204" pitchFamily="18" charset="0"/>
                            <a:ea typeface="Calibri" panose="020F0502020204030204" pitchFamily="34" charset="0"/>
                            <a:cs typeface="Arial" panose="020B0604020202020204" pitchFamily="34" charset="0"/>
                          </a:rPr>
                          <m:t>𝑃</m:t>
                        </m:r>
                      </m:e>
                      <m:sub>
                        <m:r>
                          <a:rPr lang="en-US" sz="1900">
                            <a:latin typeface="Cambria Math" panose="02040503050406030204" pitchFamily="18" charset="0"/>
                            <a:ea typeface="Calibri" panose="020F0502020204030204" pitchFamily="34" charset="0"/>
                            <a:cs typeface="Arial" panose="020B0604020202020204" pitchFamily="34" charset="0"/>
                          </a:rPr>
                          <m:t>𝑁</m:t>
                        </m:r>
                      </m:sub>
                    </m:sSub>
                    <m:r>
                      <a:rPr lang="es-EC" sz="1900">
                        <a:latin typeface="Cambria Math" panose="02040503050406030204" pitchFamily="18" charset="0"/>
                        <a:ea typeface="Calibri" panose="020F0502020204030204" pitchFamily="34" charset="0"/>
                        <a:cs typeface="Arial" panose="020B0604020202020204" pitchFamily="34" charset="0"/>
                      </a:rPr>
                      <m:t> 1 </m:t>
                    </m:r>
                    <m:r>
                      <a:rPr lang="es-EC" sz="1900">
                        <a:latin typeface="Cambria Math" panose="02040503050406030204" pitchFamily="18" charset="0"/>
                        <a:ea typeface="Calibri" panose="020F0502020204030204" pitchFamily="34" charset="0"/>
                        <a:cs typeface="Arial" panose="020B0604020202020204" pitchFamily="34" charset="0"/>
                      </a:rPr>
                      <m:t>𝑏𝑎𝑟</m:t>
                    </m:r>
                  </m:oMath>
                </a14:m>
                <a:r>
                  <a:rPr lang="es-EC" sz="1900" dirty="0">
                    <a:latin typeface="Times New Roman" panose="02020603050405020304" pitchFamily="18" charset="0"/>
                    <a:ea typeface="Calibri" panose="020F0502020204030204" pitchFamily="34" charset="0"/>
                    <a:cs typeface="Arial" panose="020B0604020202020204" pitchFamily="34" charset="0"/>
                  </a:rPr>
                  <a:t>, presión de saturación de agua </a:t>
                </a:r>
                <a14:m>
                  <m:oMath xmlns:m="http://schemas.openxmlformats.org/officeDocument/2006/math">
                    <m:sSub>
                      <m:sSubPr>
                        <m:ctrlPr>
                          <a:rPr lang="es-EC" sz="1900" i="1">
                            <a:latin typeface="Cambria Math" panose="02040503050406030204" pitchFamily="18" charset="0"/>
                            <a:ea typeface="Calibri" panose="020F0502020204030204" pitchFamily="34" charset="0"/>
                            <a:cs typeface="Arial" panose="020B0604020202020204" pitchFamily="34" charset="0"/>
                          </a:rPr>
                        </m:ctrlPr>
                      </m:sSubPr>
                      <m:e>
                        <m:r>
                          <a:rPr lang="en-US" sz="1900">
                            <a:latin typeface="Cambria Math" panose="02040503050406030204" pitchFamily="18" charset="0"/>
                            <a:ea typeface="Calibri" panose="020F0502020204030204" pitchFamily="34" charset="0"/>
                            <a:cs typeface="Arial" panose="020B0604020202020204" pitchFamily="34" charset="0"/>
                          </a:rPr>
                          <m:t>𝑃</m:t>
                        </m:r>
                      </m:e>
                      <m:sub>
                        <m:r>
                          <a:rPr lang="en-US" sz="1900">
                            <a:latin typeface="Cambria Math" panose="02040503050406030204" pitchFamily="18" charset="0"/>
                            <a:ea typeface="Calibri" panose="020F0502020204030204" pitchFamily="34" charset="0"/>
                            <a:cs typeface="Arial" panose="020B0604020202020204" pitchFamily="34" charset="0"/>
                          </a:rPr>
                          <m:t>𝑣</m:t>
                        </m:r>
                      </m:sub>
                    </m:sSub>
                  </m:oMath>
                </a14:m>
                <a:r>
                  <a:rPr lang="es-EC" sz="1900" dirty="0">
                    <a:latin typeface="Times New Roman" panose="02020603050405020304" pitchFamily="18" charset="0"/>
                    <a:ea typeface="Calibri" panose="020F0502020204030204" pitchFamily="34" charset="0"/>
                    <a:cs typeface="Arial" panose="020B0604020202020204" pitchFamily="34" charset="0"/>
                  </a:rPr>
                  <a:t> a 35 </a:t>
                </a:r>
                <a14:m>
                  <m:oMath xmlns:m="http://schemas.openxmlformats.org/officeDocument/2006/math">
                    <m:r>
                      <a:rPr lang="es-EC" sz="1900">
                        <a:latin typeface="Cambria Math" panose="02040503050406030204" pitchFamily="18" charset="0"/>
                        <a:ea typeface="Calibri" panose="020F0502020204030204" pitchFamily="34" charset="0"/>
                        <a:cs typeface="Arial" panose="020B0604020202020204" pitchFamily="34" charset="0"/>
                      </a:rPr>
                      <m:t>℃</m:t>
                    </m:r>
                  </m:oMath>
                </a14:m>
                <a:r>
                  <a:rPr lang="es-EC" sz="1900" dirty="0">
                    <a:latin typeface="Times New Roman" panose="02020603050405020304" pitchFamily="18" charset="0"/>
                    <a:ea typeface="Calibri" panose="020F0502020204030204" pitchFamily="34" charset="0"/>
                    <a:cs typeface="Arial" panose="020B0604020202020204" pitchFamily="34" charset="0"/>
                  </a:rPr>
                  <a:t> es 0,0563 bar.</a:t>
                </a:r>
              </a:p>
            </p:txBody>
          </p:sp>
        </mc:Choice>
        <mc:Fallback xmlns="">
          <p:sp>
            <p:nvSpPr>
              <p:cNvPr id="8" name="Rectangle 7"/>
              <p:cNvSpPr>
                <a:spLocks noRot="1" noChangeAspect="1" noMove="1" noResize="1" noEditPoints="1" noAdjustHandles="1" noChangeArrowheads="1" noChangeShapeType="1" noTextEdit="1"/>
              </p:cNvSpPr>
              <p:nvPr/>
            </p:nvSpPr>
            <p:spPr>
              <a:xfrm>
                <a:off x="539552" y="1375519"/>
                <a:ext cx="8233483" cy="2800767"/>
              </a:xfrm>
              <a:prstGeom prst="rect">
                <a:avLst/>
              </a:prstGeom>
              <a:blipFill>
                <a:blip r:embed="rId4"/>
                <a:stretch>
                  <a:fillRect l="-741" r="-741" b="-1089"/>
                </a:stretch>
              </a:blipFill>
            </p:spPr>
            <p:txBody>
              <a:bodyPr/>
              <a:lstStyle/>
              <a:p>
                <a:r>
                  <a:rPr lang="es-EC">
                    <a:noFill/>
                  </a:rPr>
                  <a:t> </a:t>
                </a:r>
              </a:p>
            </p:txBody>
          </p:sp>
        </mc:Fallback>
      </mc:AlternateContent>
      <p:sp>
        <p:nvSpPr>
          <p:cNvPr id="9" name="Text Box 57"/>
          <p:cNvSpPr txBox="1"/>
          <p:nvPr/>
        </p:nvSpPr>
        <p:spPr>
          <a:xfrm>
            <a:off x="5618259" y="4382638"/>
            <a:ext cx="2127537" cy="6305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s-EC" sz="2000" dirty="0">
                <a:effectLst/>
                <a:latin typeface="Times New Roman" panose="02020603050405020304" pitchFamily="18" charset="0"/>
                <a:ea typeface="Times New Roman" panose="02020603050405020304" pitchFamily="18" charset="0"/>
                <a:cs typeface="Arial" panose="020B0604020202020204" pitchFamily="34" charset="0"/>
              </a:rPr>
              <a:t>(DIN 1343, 1990)</a:t>
            </a:r>
            <a:endParaRPr lang="es-EC" sz="20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0" name="Text Box 53"/>
          <p:cNvSpPr txBox="1"/>
          <p:nvPr/>
        </p:nvSpPr>
        <p:spPr>
          <a:xfrm>
            <a:off x="5131739" y="5441796"/>
            <a:ext cx="2160240" cy="656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s-EC" sz="2000" dirty="0">
                <a:effectLst/>
                <a:latin typeface="Times New Roman" panose="02020603050405020304" pitchFamily="18" charset="0"/>
                <a:ea typeface="Times New Roman" panose="02020603050405020304" pitchFamily="18" charset="0"/>
                <a:cs typeface="Arial" panose="020B0604020202020204" pitchFamily="34" charset="0"/>
              </a:rPr>
              <a:t>(Carnicer, 1994)</a:t>
            </a:r>
            <a:endParaRPr lang="es-EC"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5562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2837</TotalTime>
  <Words>3795</Words>
  <Application>Microsoft Office PowerPoint</Application>
  <PresentationFormat>On-screen Show (4:3)</PresentationFormat>
  <Paragraphs>938</Paragraphs>
  <Slides>56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Cambria Math</vt:lpstr>
      <vt:lpstr>Symbol</vt:lpstr>
      <vt:lpstr>Times New Roman</vt:lpstr>
      <vt:lpstr>Tema de Office</vt:lpstr>
      <vt:lpstr>Universidad de las Fuerzas Armadas – ESPE Departamento de Ciencias de Energía y Mecánica Trabajo de Titulación  Tema: “Ingeniería conceptual, básica y de detalle para el sistema de aire comprimido centralizado de 125 psi para ANDEC S.A.”</vt:lpstr>
      <vt:lpstr>Antecedentes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LOS IMPACTOS ENERGÉTICOS Y AMBIENTALES PRODUCTO DE LA IMPLEMENTACIÓN DE LA SUSTITUCIÓN DE 330000 REFRIGERADORAS INEFICIENTES A NIVEL NACIONAL POR REFRIGERADORAS CALIFICADAS COMO CLASE A DE EFICIENCIA ENERGÉTICA, PARA EL MINISTERIO DE ELECTRICIDAD Y ENERGÍA RENOVABLE, USANDO LA METODOLOGÍA DE ANÁLISIS DE CICLO DE VIDA</dc:title>
  <dc:creator>David Sebastián Túqueres Granda</dc:creator>
  <cp:lastModifiedBy>Luis Miguel Vaca Sanchez</cp:lastModifiedBy>
  <cp:revision>194</cp:revision>
  <dcterms:created xsi:type="dcterms:W3CDTF">2012-12-08T01:49:36Z</dcterms:created>
  <dcterms:modified xsi:type="dcterms:W3CDTF">2019-02-04T01:47:44Z</dcterms:modified>
</cp:coreProperties>
</file>