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14" r:id="rId1"/>
  </p:sldMasterIdLst>
  <p:notesMasterIdLst>
    <p:notesMasterId r:id="rId21"/>
  </p:notesMasterIdLst>
  <p:sldIdLst>
    <p:sldId id="293" r:id="rId2"/>
    <p:sldId id="472" r:id="rId3"/>
    <p:sldId id="471" r:id="rId4"/>
    <p:sldId id="473" r:id="rId5"/>
    <p:sldId id="475" r:id="rId6"/>
    <p:sldId id="474" r:id="rId7"/>
    <p:sldId id="476" r:id="rId8"/>
    <p:sldId id="477" r:id="rId9"/>
    <p:sldId id="478" r:id="rId10"/>
    <p:sldId id="479" r:id="rId11"/>
    <p:sldId id="480" r:id="rId12"/>
    <p:sldId id="481" r:id="rId13"/>
    <p:sldId id="482" r:id="rId14"/>
    <p:sldId id="483" r:id="rId15"/>
    <p:sldId id="484" r:id="rId16"/>
    <p:sldId id="486" r:id="rId17"/>
    <p:sldId id="487" r:id="rId18"/>
    <p:sldId id="488" r:id="rId19"/>
    <p:sldId id="320"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44546A"/>
    <a:srgbClr val="004F2A"/>
    <a:srgbClr val="B4C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94434" autoAdjust="0"/>
  </p:normalViewPr>
  <p:slideViewPr>
    <p:cSldViewPr snapToGrid="0">
      <p:cViewPr varScale="1">
        <p:scale>
          <a:sx n="69" d="100"/>
          <a:sy n="69" d="100"/>
        </p:scale>
        <p:origin x="738" y="7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Miguel%20XAC\Desktop\proyecto%20tesis\insumos\Tabla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Miguel%20XAC\Desktop\proyecto%20tesis\Archivos%20base\MATRIZ%20NBI%20NACIONA,%20CANTON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Penetración por cada 100 hogares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Hoja1!$H$5:$H$12</c:f>
              <c:numCache>
                <c:formatCode>General</c:formatCode>
                <c:ptCount val="8"/>
                <c:pt idx="0">
                  <c:v>2011</c:v>
                </c:pt>
                <c:pt idx="1">
                  <c:v>2012</c:v>
                </c:pt>
                <c:pt idx="2">
                  <c:v>2013</c:v>
                </c:pt>
                <c:pt idx="3">
                  <c:v>2014</c:v>
                </c:pt>
                <c:pt idx="4">
                  <c:v>2015</c:v>
                </c:pt>
                <c:pt idx="5">
                  <c:v>2016</c:v>
                </c:pt>
                <c:pt idx="6">
                  <c:v>2017</c:v>
                </c:pt>
                <c:pt idx="7" formatCode="mmm\-yy">
                  <c:v>43344</c:v>
                </c:pt>
              </c:numCache>
            </c:numRef>
          </c:cat>
          <c:val>
            <c:numRef>
              <c:f>Hoja1!$M$5:$M$12</c:f>
              <c:numCache>
                <c:formatCode>0.00%</c:formatCode>
                <c:ptCount val="8"/>
                <c:pt idx="0">
                  <c:v>0.16075293564029469</c:v>
                </c:pt>
                <c:pt idx="1">
                  <c:v>0.2179662834282361</c:v>
                </c:pt>
                <c:pt idx="2">
                  <c:v>0.26125506022314521</c:v>
                </c:pt>
                <c:pt idx="3">
                  <c:v>0.31362709488823742</c:v>
                </c:pt>
                <c:pt idx="4">
                  <c:v>0.34814136679484115</c:v>
                </c:pt>
                <c:pt idx="5">
                  <c:v>0.37091539398368778</c:v>
                </c:pt>
                <c:pt idx="6">
                  <c:v>0.403033395110454</c:v>
                </c:pt>
                <c:pt idx="7">
                  <c:v>0.42873699093349471</c:v>
                </c:pt>
              </c:numCache>
            </c:numRef>
          </c:val>
          <c:smooth val="0"/>
          <c:extLst>
            <c:ext xmlns:c16="http://schemas.microsoft.com/office/drawing/2014/chart" uri="{C3380CC4-5D6E-409C-BE32-E72D297353CC}">
              <c16:uniqueId val="{00000000-EF02-44D6-8362-12270383FCDE}"/>
            </c:ext>
          </c:extLst>
        </c:ser>
        <c:ser>
          <c:idx val="1"/>
          <c:order val="1"/>
          <c:tx>
            <c:v>Crecimiento de Abonados (%)</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2-44D6-8362-12270383FCD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Hoja1!$H$5:$H$12</c:f>
              <c:numCache>
                <c:formatCode>General</c:formatCode>
                <c:ptCount val="8"/>
                <c:pt idx="0">
                  <c:v>2011</c:v>
                </c:pt>
                <c:pt idx="1">
                  <c:v>2012</c:v>
                </c:pt>
                <c:pt idx="2">
                  <c:v>2013</c:v>
                </c:pt>
                <c:pt idx="3">
                  <c:v>2014</c:v>
                </c:pt>
                <c:pt idx="4">
                  <c:v>2015</c:v>
                </c:pt>
                <c:pt idx="5">
                  <c:v>2016</c:v>
                </c:pt>
                <c:pt idx="6">
                  <c:v>2017</c:v>
                </c:pt>
                <c:pt idx="7" formatCode="mmm\-yy">
                  <c:v>43344</c:v>
                </c:pt>
              </c:numCache>
            </c:numRef>
          </c:cat>
          <c:val>
            <c:numRef>
              <c:f>Hoja1!$N$5:$N$12</c:f>
              <c:numCache>
                <c:formatCode>0.0%</c:formatCode>
                <c:ptCount val="8"/>
                <c:pt idx="0">
                  <c:v>0.3670244629351711</c:v>
                </c:pt>
                <c:pt idx="1">
                  <c:v>0.37851606170121177</c:v>
                </c:pt>
                <c:pt idx="2">
                  <c:v>0.21820087253840392</c:v>
                </c:pt>
                <c:pt idx="3">
                  <c:v>0.21969507669185417</c:v>
                </c:pt>
                <c:pt idx="4">
                  <c:v>0.12745898479137474</c:v>
                </c:pt>
                <c:pt idx="5">
                  <c:v>8.1770545224134183E-2</c:v>
                </c:pt>
                <c:pt idx="6">
                  <c:v>0.10291082326427237</c:v>
                </c:pt>
                <c:pt idx="7">
                  <c:v>7.5494411006018947E-2</c:v>
                </c:pt>
              </c:numCache>
            </c:numRef>
          </c:val>
          <c:smooth val="0"/>
          <c:extLst>
            <c:ext xmlns:c16="http://schemas.microsoft.com/office/drawing/2014/chart" uri="{C3380CC4-5D6E-409C-BE32-E72D297353CC}">
              <c16:uniqueId val="{00000002-EF02-44D6-8362-12270383FCDE}"/>
            </c:ext>
          </c:extLst>
        </c:ser>
        <c:dLbls>
          <c:showLegendKey val="0"/>
          <c:showVal val="0"/>
          <c:showCatName val="0"/>
          <c:showSerName val="0"/>
          <c:showPercent val="0"/>
          <c:showBubbleSize val="0"/>
        </c:dLbls>
        <c:marker val="1"/>
        <c:smooth val="0"/>
        <c:axId val="-762391200"/>
        <c:axId val="-762396096"/>
      </c:lineChart>
      <c:catAx>
        <c:axId val="-7623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crossAx val="-762396096"/>
        <c:crosses val="autoZero"/>
        <c:auto val="1"/>
        <c:lblAlgn val="ctr"/>
        <c:lblOffset val="100"/>
        <c:noMultiLvlLbl val="0"/>
      </c:catAx>
      <c:valAx>
        <c:axId val="-76239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76239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5"/>
          <c:y val="6.0856299212598428E-2"/>
          <c:w val="0.81519444444444444"/>
          <c:h val="0.82269284047827351"/>
        </c:manualLayout>
      </c:layout>
      <c:barChart>
        <c:barDir val="col"/>
        <c:grouping val="clustered"/>
        <c:varyColors val="0"/>
        <c:ser>
          <c:idx val="0"/>
          <c:order val="0"/>
          <c:tx>
            <c:strRef>
              <c:f>Hoja2!$C$4</c:f>
              <c:strCache>
                <c:ptCount val="1"/>
                <c:pt idx="0">
                  <c:v>Tráfico</c:v>
                </c:pt>
              </c:strCache>
            </c:strRef>
          </c:tx>
          <c:spPr>
            <a:solidFill>
              <a:srgbClr val="00B0F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Hoja2!$B$5:$B$10</c:f>
              <c:numCache>
                <c:formatCode>General</c:formatCode>
                <c:ptCount val="6"/>
                <c:pt idx="0">
                  <c:v>2017</c:v>
                </c:pt>
                <c:pt idx="1">
                  <c:v>2018</c:v>
                </c:pt>
                <c:pt idx="2">
                  <c:v>2019</c:v>
                </c:pt>
                <c:pt idx="3">
                  <c:v>2020</c:v>
                </c:pt>
                <c:pt idx="4">
                  <c:v>2021</c:v>
                </c:pt>
                <c:pt idx="5">
                  <c:v>2022</c:v>
                </c:pt>
              </c:numCache>
            </c:numRef>
          </c:cat>
          <c:val>
            <c:numRef>
              <c:f>Hoja2!$C$5:$C$10</c:f>
              <c:numCache>
                <c:formatCode>General</c:formatCode>
                <c:ptCount val="6"/>
                <c:pt idx="0">
                  <c:v>122</c:v>
                </c:pt>
                <c:pt idx="1">
                  <c:v>156</c:v>
                </c:pt>
                <c:pt idx="2">
                  <c:v>201</c:v>
                </c:pt>
                <c:pt idx="3">
                  <c:v>254</c:v>
                </c:pt>
                <c:pt idx="4">
                  <c:v>319</c:v>
                </c:pt>
                <c:pt idx="5">
                  <c:v>396</c:v>
                </c:pt>
              </c:numCache>
            </c:numRef>
          </c:val>
          <c:extLst>
            <c:ext xmlns:c16="http://schemas.microsoft.com/office/drawing/2014/chart" uri="{C3380CC4-5D6E-409C-BE32-E72D297353CC}">
              <c16:uniqueId val="{00000000-EB5B-4BF5-AD94-77BD1C27A87B}"/>
            </c:ext>
          </c:extLst>
        </c:ser>
        <c:dLbls>
          <c:showLegendKey val="0"/>
          <c:showVal val="0"/>
          <c:showCatName val="0"/>
          <c:showSerName val="0"/>
          <c:showPercent val="0"/>
          <c:showBubbleSize val="0"/>
        </c:dLbls>
        <c:gapWidth val="25"/>
        <c:overlap val="-27"/>
        <c:axId val="-807747424"/>
        <c:axId val="-807744160"/>
      </c:barChart>
      <c:catAx>
        <c:axId val="-8077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807744160"/>
        <c:crosses val="autoZero"/>
        <c:auto val="1"/>
        <c:lblAlgn val="ctr"/>
        <c:lblOffset val="100"/>
        <c:noMultiLvlLbl val="0"/>
      </c:catAx>
      <c:valAx>
        <c:axId val="-807744160"/>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s-EC" sz="1100"/>
                  <a:t>Exabytes por Mes</a:t>
                </a:r>
              </a:p>
            </c:rich>
          </c:tx>
          <c:layout>
            <c:manualLayout>
              <c:xMode val="edge"/>
              <c:yMode val="edge"/>
              <c:x val="3.0555555555555555E-2"/>
              <c:y val="3.2411052785068541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80774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 Cantones por Provincia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Gr.No.Cantones!$C$1</c:f>
              <c:strCache>
                <c:ptCount val="1"/>
                <c:pt idx="0">
                  <c:v>No. Cantones</c:v>
                </c:pt>
              </c:strCache>
            </c:strRef>
          </c:tx>
          <c:spPr>
            <a:solidFill>
              <a:srgbClr val="0070C0"/>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Gr.No.Cantones!$B$2:$B$26</c:f>
              <c:strCache>
                <c:ptCount val="25"/>
                <c:pt idx="0">
                  <c:v>GUAYAS</c:v>
                </c:pt>
                <c:pt idx="1">
                  <c:v>MANABI</c:v>
                </c:pt>
                <c:pt idx="2">
                  <c:v>LOJA</c:v>
                </c:pt>
                <c:pt idx="3">
                  <c:v>AZUAY</c:v>
                </c:pt>
                <c:pt idx="4">
                  <c:v>EL ORO</c:v>
                </c:pt>
                <c:pt idx="5">
                  <c:v>LOS RIOS</c:v>
                </c:pt>
                <c:pt idx="6">
                  <c:v>MORONA SANTIAGO</c:v>
                </c:pt>
                <c:pt idx="7">
                  <c:v>CHIMBORAZO</c:v>
                </c:pt>
                <c:pt idx="8">
                  <c:v>TUNGURAHUA</c:v>
                </c:pt>
                <c:pt idx="9">
                  <c:v>ZAMORA CHINCHIPE</c:v>
                </c:pt>
                <c:pt idx="10">
                  <c:v>PICHINCHA</c:v>
                </c:pt>
                <c:pt idx="11">
                  <c:v>ESMERALDAS</c:v>
                </c:pt>
                <c:pt idx="12">
                  <c:v>BOLIVAR</c:v>
                </c:pt>
                <c:pt idx="13">
                  <c:v>CAÑAR</c:v>
                </c:pt>
                <c:pt idx="14">
                  <c:v>COTOPAXI</c:v>
                </c:pt>
                <c:pt idx="15">
                  <c:v>SUCUMBIOS</c:v>
                </c:pt>
                <c:pt idx="16">
                  <c:v>CARCHI</c:v>
                </c:pt>
                <c:pt idx="17">
                  <c:v>IMBABURA</c:v>
                </c:pt>
                <c:pt idx="18">
                  <c:v>NAPO</c:v>
                </c:pt>
                <c:pt idx="19">
                  <c:v>ORELLANA</c:v>
                </c:pt>
                <c:pt idx="20">
                  <c:v>PASTAZA</c:v>
                </c:pt>
                <c:pt idx="21">
                  <c:v>GALAPAGOS</c:v>
                </c:pt>
                <c:pt idx="22">
                  <c:v>SANTA ELENA</c:v>
                </c:pt>
                <c:pt idx="23">
                  <c:v>ZONA NO DELIMITADA</c:v>
                </c:pt>
                <c:pt idx="24">
                  <c:v>SANTO DOMINGO DE LOS TSACHILAS</c:v>
                </c:pt>
              </c:strCache>
            </c:strRef>
          </c:cat>
          <c:val>
            <c:numRef>
              <c:f>Gr.No.Cantones!$C$2:$C$26</c:f>
              <c:numCache>
                <c:formatCode>General</c:formatCode>
                <c:ptCount val="25"/>
                <c:pt idx="0">
                  <c:v>25</c:v>
                </c:pt>
                <c:pt idx="1">
                  <c:v>22</c:v>
                </c:pt>
                <c:pt idx="2">
                  <c:v>16</c:v>
                </c:pt>
                <c:pt idx="3">
                  <c:v>15</c:v>
                </c:pt>
                <c:pt idx="4">
                  <c:v>14</c:v>
                </c:pt>
                <c:pt idx="5">
                  <c:v>13</c:v>
                </c:pt>
                <c:pt idx="6">
                  <c:v>12</c:v>
                </c:pt>
                <c:pt idx="7">
                  <c:v>10</c:v>
                </c:pt>
                <c:pt idx="8">
                  <c:v>9</c:v>
                </c:pt>
                <c:pt idx="9">
                  <c:v>9</c:v>
                </c:pt>
                <c:pt idx="10">
                  <c:v>8</c:v>
                </c:pt>
                <c:pt idx="11">
                  <c:v>7</c:v>
                </c:pt>
                <c:pt idx="12">
                  <c:v>7</c:v>
                </c:pt>
                <c:pt idx="13">
                  <c:v>7</c:v>
                </c:pt>
                <c:pt idx="14">
                  <c:v>7</c:v>
                </c:pt>
                <c:pt idx="15">
                  <c:v>7</c:v>
                </c:pt>
                <c:pt idx="16">
                  <c:v>6</c:v>
                </c:pt>
                <c:pt idx="17">
                  <c:v>6</c:v>
                </c:pt>
                <c:pt idx="18">
                  <c:v>5</c:v>
                </c:pt>
                <c:pt idx="19">
                  <c:v>4</c:v>
                </c:pt>
                <c:pt idx="20">
                  <c:v>4</c:v>
                </c:pt>
                <c:pt idx="21">
                  <c:v>3</c:v>
                </c:pt>
                <c:pt idx="22">
                  <c:v>3</c:v>
                </c:pt>
                <c:pt idx="23">
                  <c:v>3</c:v>
                </c:pt>
                <c:pt idx="24">
                  <c:v>2</c:v>
                </c:pt>
              </c:numCache>
            </c:numRef>
          </c:val>
          <c:extLst>
            <c:ext xmlns:c16="http://schemas.microsoft.com/office/drawing/2014/chart" uri="{C3380CC4-5D6E-409C-BE32-E72D297353CC}">
              <c16:uniqueId val="{00000000-0887-4319-B781-E877453B315F}"/>
            </c:ext>
          </c:extLst>
        </c:ser>
        <c:dLbls>
          <c:showLegendKey val="0"/>
          <c:showVal val="0"/>
          <c:showCatName val="0"/>
          <c:showSerName val="0"/>
          <c:showPercent val="0"/>
          <c:showBubbleSize val="0"/>
        </c:dLbls>
        <c:gapWidth val="35"/>
        <c:overlap val="-27"/>
        <c:axId val="-859087968"/>
        <c:axId val="-859086880"/>
      </c:barChart>
      <c:catAx>
        <c:axId val="-8590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59086880"/>
        <c:crosses val="autoZero"/>
        <c:auto val="1"/>
        <c:lblAlgn val="ctr"/>
        <c:lblOffset val="100"/>
        <c:noMultiLvlLbl val="0"/>
      </c:catAx>
      <c:valAx>
        <c:axId val="-8590868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5908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903CC-1AEF-4344-A18B-0B7E4F7A3F6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6F4AB593-8720-4CFD-A9A3-45B741B98367}">
      <dgm:prSet phldrT="[Texto]"/>
      <dgm:spPr/>
      <dgm:t>
        <a:bodyPr/>
        <a:lstStyle/>
        <a:p>
          <a:r>
            <a:rPr lang="es-EC" dirty="0" smtClean="0"/>
            <a:t>Necesidades de Cobertura</a:t>
          </a:r>
          <a:endParaRPr lang="es-EC" dirty="0"/>
        </a:p>
      </dgm:t>
    </dgm:pt>
    <dgm:pt modelId="{268A60AC-9D5A-47DD-9E40-D951BCF5CE77}" type="parTrans" cxnId="{965B1FA0-4492-40A4-86C3-DBD6ABD53C49}">
      <dgm:prSet/>
      <dgm:spPr/>
      <dgm:t>
        <a:bodyPr/>
        <a:lstStyle/>
        <a:p>
          <a:endParaRPr lang="es-EC"/>
        </a:p>
      </dgm:t>
    </dgm:pt>
    <dgm:pt modelId="{10FFD2FB-7998-4AD1-A58B-6C60EAC64B81}" type="sibTrans" cxnId="{965B1FA0-4492-40A4-86C3-DBD6ABD53C49}">
      <dgm:prSet/>
      <dgm:spPr/>
      <dgm:t>
        <a:bodyPr/>
        <a:lstStyle/>
        <a:p>
          <a:endParaRPr lang="es-EC"/>
        </a:p>
      </dgm:t>
    </dgm:pt>
    <dgm:pt modelId="{96FD3DCB-59E0-42FF-A97A-6CF11F9FEBAF}">
      <dgm:prSet phldrT="[Texto]"/>
      <dgm:spPr/>
      <dgm:t>
        <a:bodyPr/>
        <a:lstStyle/>
        <a:p>
          <a:r>
            <a:rPr lang="es-EC" dirty="0" smtClean="0"/>
            <a:t>Reemplazo tecnológico</a:t>
          </a:r>
          <a:endParaRPr lang="es-EC" dirty="0"/>
        </a:p>
      </dgm:t>
    </dgm:pt>
    <dgm:pt modelId="{9F7FAC58-3E24-4672-9377-E831A886D548}" type="parTrans" cxnId="{AB0DA664-B7DA-4D02-A514-341609A5B3B4}">
      <dgm:prSet/>
      <dgm:spPr/>
      <dgm:t>
        <a:bodyPr/>
        <a:lstStyle/>
        <a:p>
          <a:endParaRPr lang="es-EC"/>
        </a:p>
      </dgm:t>
    </dgm:pt>
    <dgm:pt modelId="{BD3C7B95-CC69-4469-8689-C1A3F68631C7}" type="sibTrans" cxnId="{AB0DA664-B7DA-4D02-A514-341609A5B3B4}">
      <dgm:prSet/>
      <dgm:spPr/>
      <dgm:t>
        <a:bodyPr/>
        <a:lstStyle/>
        <a:p>
          <a:endParaRPr lang="es-EC"/>
        </a:p>
      </dgm:t>
    </dgm:pt>
    <dgm:pt modelId="{BD70028A-85A6-42F6-A651-DCB31A32E4E2}">
      <dgm:prSet phldrT="[Texto]"/>
      <dgm:spPr/>
      <dgm:t>
        <a:bodyPr/>
        <a:lstStyle/>
        <a:p>
          <a:pPr algn="just"/>
          <a:r>
            <a:rPr lang="es-EC" dirty="0" smtClean="0"/>
            <a:t>Cada año, el Ministerio de Telecomunicaciones recibe solicitudes de todo el país, para cobertura de servicios.</a:t>
          </a:r>
          <a:endParaRPr lang="es-EC" dirty="0"/>
        </a:p>
      </dgm:t>
    </dgm:pt>
    <dgm:pt modelId="{85516A5B-19CB-4F8A-A10B-AE200CC3DC4F}" type="parTrans" cxnId="{9D36E8BF-728E-4308-9860-93DDBC816AF5}">
      <dgm:prSet/>
      <dgm:spPr/>
      <dgm:t>
        <a:bodyPr/>
        <a:lstStyle/>
        <a:p>
          <a:endParaRPr lang="es-EC"/>
        </a:p>
      </dgm:t>
    </dgm:pt>
    <dgm:pt modelId="{143EB6BE-4A97-4E67-857E-346B2247B0C7}" type="sibTrans" cxnId="{9D36E8BF-728E-4308-9860-93DDBC816AF5}">
      <dgm:prSet/>
      <dgm:spPr/>
      <dgm:t>
        <a:bodyPr/>
        <a:lstStyle/>
        <a:p>
          <a:endParaRPr lang="es-EC"/>
        </a:p>
      </dgm:t>
    </dgm:pt>
    <dgm:pt modelId="{72DCAD5C-5B46-4FF6-889F-96927AE24895}">
      <dgm:prSet phldrT="[Texto]"/>
      <dgm:spPr/>
      <dgm:t>
        <a:bodyPr/>
        <a:lstStyle/>
        <a:p>
          <a:r>
            <a:rPr lang="es-EC" dirty="0" smtClean="0"/>
            <a:t>El costos de las redes de cobre es alto, pero ya ha sido recuperado a lo largo de los años. Nuevas redes de fibra óptica están reemplazando las redes antiguas de cobre</a:t>
          </a:r>
          <a:endParaRPr lang="es-EC" dirty="0"/>
        </a:p>
      </dgm:t>
    </dgm:pt>
    <dgm:pt modelId="{9F88C6F2-D23A-45C3-A8BA-8349123941C8}" type="parTrans" cxnId="{05E6E9BE-4634-4B01-9E04-FB4D9FC606A9}">
      <dgm:prSet/>
      <dgm:spPr/>
      <dgm:t>
        <a:bodyPr/>
        <a:lstStyle/>
        <a:p>
          <a:endParaRPr lang="es-EC"/>
        </a:p>
      </dgm:t>
    </dgm:pt>
    <dgm:pt modelId="{FE0F3FCB-8A99-4399-8C90-CCE93E2CFF9F}" type="sibTrans" cxnId="{05E6E9BE-4634-4B01-9E04-FB4D9FC606A9}">
      <dgm:prSet/>
      <dgm:spPr/>
      <dgm:t>
        <a:bodyPr/>
        <a:lstStyle/>
        <a:p>
          <a:endParaRPr lang="es-EC"/>
        </a:p>
      </dgm:t>
    </dgm:pt>
    <dgm:pt modelId="{5488A095-27C9-4CD6-A5E7-AB5A418AF779}">
      <dgm:prSet phldrT="[Texto]"/>
      <dgm:spPr/>
      <dgm:t>
        <a:bodyPr/>
        <a:lstStyle/>
        <a:p>
          <a:r>
            <a:rPr lang="es-EC" dirty="0" smtClean="0"/>
            <a:t>Ventajas Tecnológicas</a:t>
          </a:r>
          <a:endParaRPr lang="es-EC" dirty="0"/>
        </a:p>
      </dgm:t>
    </dgm:pt>
    <dgm:pt modelId="{4F76D543-E972-4F54-9928-ABEDF4530A10}" type="parTrans" cxnId="{FE1EAB2D-17E6-43C5-A68C-D52A1121631D}">
      <dgm:prSet/>
      <dgm:spPr/>
      <dgm:t>
        <a:bodyPr/>
        <a:lstStyle/>
        <a:p>
          <a:endParaRPr lang="es-EC"/>
        </a:p>
      </dgm:t>
    </dgm:pt>
    <dgm:pt modelId="{FBE4FD94-CEF4-48E7-BCF3-B6E693AAB8BB}" type="sibTrans" cxnId="{FE1EAB2D-17E6-43C5-A68C-D52A1121631D}">
      <dgm:prSet/>
      <dgm:spPr/>
      <dgm:t>
        <a:bodyPr/>
        <a:lstStyle/>
        <a:p>
          <a:endParaRPr lang="es-EC"/>
        </a:p>
      </dgm:t>
    </dgm:pt>
    <dgm:pt modelId="{23D02707-7C30-4B20-B570-F67013F85FB6}">
      <dgm:prSet phldrT="[Texto]"/>
      <dgm:spPr/>
      <dgm:t>
        <a:bodyPr/>
        <a:lstStyle/>
        <a:p>
          <a:r>
            <a:rPr lang="es-EC" dirty="0" smtClean="0"/>
            <a:t>Las redes de fibra óptica ofrecen la convergencia de servicios en tecnologías de nueva generación; su utilidad se puede aplicar en telefonía fija, internet fijo, Telefonía  móvil, transporte de datos, TV por suscripción entre otros.</a:t>
          </a:r>
          <a:endParaRPr lang="es-EC" dirty="0"/>
        </a:p>
      </dgm:t>
    </dgm:pt>
    <dgm:pt modelId="{B4B956F6-E95D-43CF-AC61-9351742B97EE}" type="parTrans" cxnId="{BA3EE86F-DC0C-4756-93B6-E2996AAC8686}">
      <dgm:prSet/>
      <dgm:spPr/>
      <dgm:t>
        <a:bodyPr/>
        <a:lstStyle/>
        <a:p>
          <a:endParaRPr lang="es-EC"/>
        </a:p>
      </dgm:t>
    </dgm:pt>
    <dgm:pt modelId="{A609582F-B414-4485-9FE9-7AB1FD511894}" type="sibTrans" cxnId="{BA3EE86F-DC0C-4756-93B6-E2996AAC8686}">
      <dgm:prSet/>
      <dgm:spPr/>
      <dgm:t>
        <a:bodyPr/>
        <a:lstStyle/>
        <a:p>
          <a:endParaRPr lang="es-EC"/>
        </a:p>
      </dgm:t>
    </dgm:pt>
    <dgm:pt modelId="{8E4F37F9-542B-4183-BA99-0F66C5D24FE5}" type="pres">
      <dgm:prSet presAssocID="{0AD903CC-1AEF-4344-A18B-0B7E4F7A3F6A}" presName="linear" presStyleCnt="0">
        <dgm:presLayoutVars>
          <dgm:dir/>
          <dgm:animLvl val="lvl"/>
          <dgm:resizeHandles val="exact"/>
        </dgm:presLayoutVars>
      </dgm:prSet>
      <dgm:spPr/>
      <dgm:t>
        <a:bodyPr/>
        <a:lstStyle/>
        <a:p>
          <a:endParaRPr lang="es-ES"/>
        </a:p>
      </dgm:t>
    </dgm:pt>
    <dgm:pt modelId="{DED05194-087C-44F7-9F2D-50CD393E09A6}" type="pres">
      <dgm:prSet presAssocID="{6F4AB593-8720-4CFD-A9A3-45B741B98367}" presName="parentLin" presStyleCnt="0"/>
      <dgm:spPr/>
    </dgm:pt>
    <dgm:pt modelId="{EA2C7DFD-47DF-4B93-9920-3DBF99E208BC}" type="pres">
      <dgm:prSet presAssocID="{6F4AB593-8720-4CFD-A9A3-45B741B98367}" presName="parentLeftMargin" presStyleLbl="node1" presStyleIdx="0" presStyleCnt="3"/>
      <dgm:spPr/>
      <dgm:t>
        <a:bodyPr/>
        <a:lstStyle/>
        <a:p>
          <a:endParaRPr lang="es-ES"/>
        </a:p>
      </dgm:t>
    </dgm:pt>
    <dgm:pt modelId="{030585FC-86C6-410B-B35E-35CFF744F7BD}" type="pres">
      <dgm:prSet presAssocID="{6F4AB593-8720-4CFD-A9A3-45B741B98367}" presName="parentText" presStyleLbl="node1" presStyleIdx="0" presStyleCnt="3">
        <dgm:presLayoutVars>
          <dgm:chMax val="0"/>
          <dgm:bulletEnabled val="1"/>
        </dgm:presLayoutVars>
      </dgm:prSet>
      <dgm:spPr/>
      <dgm:t>
        <a:bodyPr/>
        <a:lstStyle/>
        <a:p>
          <a:endParaRPr lang="es-ES"/>
        </a:p>
      </dgm:t>
    </dgm:pt>
    <dgm:pt modelId="{D84C83E8-8352-416F-9A44-655FD40C6708}" type="pres">
      <dgm:prSet presAssocID="{6F4AB593-8720-4CFD-A9A3-45B741B98367}" presName="negativeSpace" presStyleCnt="0"/>
      <dgm:spPr/>
    </dgm:pt>
    <dgm:pt modelId="{DE519620-E562-490D-99B0-35EE6BFEF7EA}" type="pres">
      <dgm:prSet presAssocID="{6F4AB593-8720-4CFD-A9A3-45B741B98367}" presName="childText" presStyleLbl="conFgAcc1" presStyleIdx="0" presStyleCnt="3">
        <dgm:presLayoutVars>
          <dgm:bulletEnabled val="1"/>
        </dgm:presLayoutVars>
      </dgm:prSet>
      <dgm:spPr/>
      <dgm:t>
        <a:bodyPr/>
        <a:lstStyle/>
        <a:p>
          <a:endParaRPr lang="es-EC"/>
        </a:p>
      </dgm:t>
    </dgm:pt>
    <dgm:pt modelId="{9E2FF8B2-BBC8-4FCE-9876-B66968AD9E2A}" type="pres">
      <dgm:prSet presAssocID="{10FFD2FB-7998-4AD1-A58B-6C60EAC64B81}" presName="spaceBetweenRectangles" presStyleCnt="0"/>
      <dgm:spPr/>
    </dgm:pt>
    <dgm:pt modelId="{57261277-CA8A-4887-B8E2-1EFAF3A7AE5F}" type="pres">
      <dgm:prSet presAssocID="{96FD3DCB-59E0-42FF-A97A-6CF11F9FEBAF}" presName="parentLin" presStyleCnt="0"/>
      <dgm:spPr/>
    </dgm:pt>
    <dgm:pt modelId="{276B26EF-9995-487E-A458-36F852CE10BE}" type="pres">
      <dgm:prSet presAssocID="{96FD3DCB-59E0-42FF-A97A-6CF11F9FEBAF}" presName="parentLeftMargin" presStyleLbl="node1" presStyleIdx="0" presStyleCnt="3"/>
      <dgm:spPr/>
      <dgm:t>
        <a:bodyPr/>
        <a:lstStyle/>
        <a:p>
          <a:endParaRPr lang="es-ES"/>
        </a:p>
      </dgm:t>
    </dgm:pt>
    <dgm:pt modelId="{F9875285-6DB0-4B6A-BCAA-97F01DD77ADE}" type="pres">
      <dgm:prSet presAssocID="{96FD3DCB-59E0-42FF-A97A-6CF11F9FEBAF}" presName="parentText" presStyleLbl="node1" presStyleIdx="1" presStyleCnt="3">
        <dgm:presLayoutVars>
          <dgm:chMax val="0"/>
          <dgm:bulletEnabled val="1"/>
        </dgm:presLayoutVars>
      </dgm:prSet>
      <dgm:spPr/>
      <dgm:t>
        <a:bodyPr/>
        <a:lstStyle/>
        <a:p>
          <a:endParaRPr lang="es-EC"/>
        </a:p>
      </dgm:t>
    </dgm:pt>
    <dgm:pt modelId="{EFDF07EB-6EE9-4FD1-AD3A-B4F87D673076}" type="pres">
      <dgm:prSet presAssocID="{96FD3DCB-59E0-42FF-A97A-6CF11F9FEBAF}" presName="negativeSpace" presStyleCnt="0"/>
      <dgm:spPr/>
    </dgm:pt>
    <dgm:pt modelId="{BE5A21BA-3E35-4491-B1E2-89B1D9567FAD}" type="pres">
      <dgm:prSet presAssocID="{96FD3DCB-59E0-42FF-A97A-6CF11F9FEBAF}" presName="childText" presStyleLbl="conFgAcc1" presStyleIdx="1" presStyleCnt="3">
        <dgm:presLayoutVars>
          <dgm:bulletEnabled val="1"/>
        </dgm:presLayoutVars>
      </dgm:prSet>
      <dgm:spPr/>
      <dgm:t>
        <a:bodyPr/>
        <a:lstStyle/>
        <a:p>
          <a:endParaRPr lang="es-EC"/>
        </a:p>
      </dgm:t>
    </dgm:pt>
    <dgm:pt modelId="{E9FCCDBD-AFC1-4757-902F-1AE6CDE753BB}" type="pres">
      <dgm:prSet presAssocID="{BD3C7B95-CC69-4469-8689-C1A3F68631C7}" presName="spaceBetweenRectangles" presStyleCnt="0"/>
      <dgm:spPr/>
    </dgm:pt>
    <dgm:pt modelId="{190513F9-3A98-42C8-9955-DF9F24622701}" type="pres">
      <dgm:prSet presAssocID="{5488A095-27C9-4CD6-A5E7-AB5A418AF779}" presName="parentLin" presStyleCnt="0"/>
      <dgm:spPr/>
    </dgm:pt>
    <dgm:pt modelId="{A0485A18-95AD-4E2A-90B4-3B151590339B}" type="pres">
      <dgm:prSet presAssocID="{5488A095-27C9-4CD6-A5E7-AB5A418AF779}" presName="parentLeftMargin" presStyleLbl="node1" presStyleIdx="1" presStyleCnt="3"/>
      <dgm:spPr/>
      <dgm:t>
        <a:bodyPr/>
        <a:lstStyle/>
        <a:p>
          <a:endParaRPr lang="es-ES"/>
        </a:p>
      </dgm:t>
    </dgm:pt>
    <dgm:pt modelId="{6AB4D11D-F22E-4EAA-A3AC-D1A87DCF4B2F}" type="pres">
      <dgm:prSet presAssocID="{5488A095-27C9-4CD6-A5E7-AB5A418AF779}" presName="parentText" presStyleLbl="node1" presStyleIdx="2" presStyleCnt="3">
        <dgm:presLayoutVars>
          <dgm:chMax val="0"/>
          <dgm:bulletEnabled val="1"/>
        </dgm:presLayoutVars>
      </dgm:prSet>
      <dgm:spPr/>
      <dgm:t>
        <a:bodyPr/>
        <a:lstStyle/>
        <a:p>
          <a:endParaRPr lang="es-EC"/>
        </a:p>
      </dgm:t>
    </dgm:pt>
    <dgm:pt modelId="{10A965EE-A2DE-4D4C-9999-E74AA99BCA4F}" type="pres">
      <dgm:prSet presAssocID="{5488A095-27C9-4CD6-A5E7-AB5A418AF779}" presName="negativeSpace" presStyleCnt="0"/>
      <dgm:spPr/>
    </dgm:pt>
    <dgm:pt modelId="{194B4A84-7547-45F7-935E-900364C7F0BD}" type="pres">
      <dgm:prSet presAssocID="{5488A095-27C9-4CD6-A5E7-AB5A418AF779}" presName="childText" presStyleLbl="conFgAcc1" presStyleIdx="2" presStyleCnt="3">
        <dgm:presLayoutVars>
          <dgm:bulletEnabled val="1"/>
        </dgm:presLayoutVars>
      </dgm:prSet>
      <dgm:spPr/>
      <dgm:t>
        <a:bodyPr/>
        <a:lstStyle/>
        <a:p>
          <a:endParaRPr lang="es-EC"/>
        </a:p>
      </dgm:t>
    </dgm:pt>
  </dgm:ptLst>
  <dgm:cxnLst>
    <dgm:cxn modelId="{AB0DA664-B7DA-4D02-A514-341609A5B3B4}" srcId="{0AD903CC-1AEF-4344-A18B-0B7E4F7A3F6A}" destId="{96FD3DCB-59E0-42FF-A97A-6CF11F9FEBAF}" srcOrd="1" destOrd="0" parTransId="{9F7FAC58-3E24-4672-9377-E831A886D548}" sibTransId="{BD3C7B95-CC69-4469-8689-C1A3F68631C7}"/>
    <dgm:cxn modelId="{61AE8127-D507-4DC8-A689-9DC2207AD022}" type="presOf" srcId="{6F4AB593-8720-4CFD-A9A3-45B741B98367}" destId="{EA2C7DFD-47DF-4B93-9920-3DBF99E208BC}" srcOrd="0" destOrd="0" presId="urn:microsoft.com/office/officeart/2005/8/layout/list1"/>
    <dgm:cxn modelId="{05E6E9BE-4634-4B01-9E04-FB4D9FC606A9}" srcId="{96FD3DCB-59E0-42FF-A97A-6CF11F9FEBAF}" destId="{72DCAD5C-5B46-4FF6-889F-96927AE24895}" srcOrd="0" destOrd="0" parTransId="{9F88C6F2-D23A-45C3-A8BA-8349123941C8}" sibTransId="{FE0F3FCB-8A99-4399-8C90-CCE93E2CFF9F}"/>
    <dgm:cxn modelId="{E9F3F102-F252-43E0-B9BD-CB50B262F481}" type="presOf" srcId="{72DCAD5C-5B46-4FF6-889F-96927AE24895}" destId="{BE5A21BA-3E35-4491-B1E2-89B1D9567FAD}" srcOrd="0" destOrd="0" presId="urn:microsoft.com/office/officeart/2005/8/layout/list1"/>
    <dgm:cxn modelId="{02B513C3-8DB5-4D64-85CF-A92B0C7923FF}" type="presOf" srcId="{6F4AB593-8720-4CFD-A9A3-45B741B98367}" destId="{030585FC-86C6-410B-B35E-35CFF744F7BD}" srcOrd="1" destOrd="0" presId="urn:microsoft.com/office/officeart/2005/8/layout/list1"/>
    <dgm:cxn modelId="{B58F2339-19B1-4FF6-95BA-EB3B10AB9D85}" type="presOf" srcId="{96FD3DCB-59E0-42FF-A97A-6CF11F9FEBAF}" destId="{F9875285-6DB0-4B6A-BCAA-97F01DD77ADE}" srcOrd="1" destOrd="0" presId="urn:microsoft.com/office/officeart/2005/8/layout/list1"/>
    <dgm:cxn modelId="{B3B8F907-D5D4-4172-82F4-E466D3AB2840}" type="presOf" srcId="{0AD903CC-1AEF-4344-A18B-0B7E4F7A3F6A}" destId="{8E4F37F9-542B-4183-BA99-0F66C5D24FE5}" srcOrd="0" destOrd="0" presId="urn:microsoft.com/office/officeart/2005/8/layout/list1"/>
    <dgm:cxn modelId="{9D36E8BF-728E-4308-9860-93DDBC816AF5}" srcId="{6F4AB593-8720-4CFD-A9A3-45B741B98367}" destId="{BD70028A-85A6-42F6-A651-DCB31A32E4E2}" srcOrd="0" destOrd="0" parTransId="{85516A5B-19CB-4F8A-A10B-AE200CC3DC4F}" sibTransId="{143EB6BE-4A97-4E67-857E-346B2247B0C7}"/>
    <dgm:cxn modelId="{8DDC5000-D19D-476C-B464-F269BBFC1F5C}" type="presOf" srcId="{5488A095-27C9-4CD6-A5E7-AB5A418AF779}" destId="{A0485A18-95AD-4E2A-90B4-3B151590339B}" srcOrd="0" destOrd="0" presId="urn:microsoft.com/office/officeart/2005/8/layout/list1"/>
    <dgm:cxn modelId="{FE1EAB2D-17E6-43C5-A68C-D52A1121631D}" srcId="{0AD903CC-1AEF-4344-A18B-0B7E4F7A3F6A}" destId="{5488A095-27C9-4CD6-A5E7-AB5A418AF779}" srcOrd="2" destOrd="0" parTransId="{4F76D543-E972-4F54-9928-ABEDF4530A10}" sibTransId="{FBE4FD94-CEF4-48E7-BCF3-B6E693AAB8BB}"/>
    <dgm:cxn modelId="{965B1FA0-4492-40A4-86C3-DBD6ABD53C49}" srcId="{0AD903CC-1AEF-4344-A18B-0B7E4F7A3F6A}" destId="{6F4AB593-8720-4CFD-A9A3-45B741B98367}" srcOrd="0" destOrd="0" parTransId="{268A60AC-9D5A-47DD-9E40-D951BCF5CE77}" sibTransId="{10FFD2FB-7998-4AD1-A58B-6C60EAC64B81}"/>
    <dgm:cxn modelId="{C3EB1810-7099-412E-AFA8-F2B028696AD3}" type="presOf" srcId="{5488A095-27C9-4CD6-A5E7-AB5A418AF779}" destId="{6AB4D11D-F22E-4EAA-A3AC-D1A87DCF4B2F}" srcOrd="1" destOrd="0" presId="urn:microsoft.com/office/officeart/2005/8/layout/list1"/>
    <dgm:cxn modelId="{FE9142F4-E6EC-4AC6-A8CB-8A335F675A38}" type="presOf" srcId="{BD70028A-85A6-42F6-A651-DCB31A32E4E2}" destId="{DE519620-E562-490D-99B0-35EE6BFEF7EA}" srcOrd="0" destOrd="0" presId="urn:microsoft.com/office/officeart/2005/8/layout/list1"/>
    <dgm:cxn modelId="{C2C414F3-C412-4E72-AD67-B8116CC55E61}" type="presOf" srcId="{96FD3DCB-59E0-42FF-A97A-6CF11F9FEBAF}" destId="{276B26EF-9995-487E-A458-36F852CE10BE}" srcOrd="0" destOrd="0" presId="urn:microsoft.com/office/officeart/2005/8/layout/list1"/>
    <dgm:cxn modelId="{4A559E07-F7E8-4D10-A329-12452D429FD7}" type="presOf" srcId="{23D02707-7C30-4B20-B570-F67013F85FB6}" destId="{194B4A84-7547-45F7-935E-900364C7F0BD}" srcOrd="0" destOrd="0" presId="urn:microsoft.com/office/officeart/2005/8/layout/list1"/>
    <dgm:cxn modelId="{BA3EE86F-DC0C-4756-93B6-E2996AAC8686}" srcId="{5488A095-27C9-4CD6-A5E7-AB5A418AF779}" destId="{23D02707-7C30-4B20-B570-F67013F85FB6}" srcOrd="0" destOrd="0" parTransId="{B4B956F6-E95D-43CF-AC61-9351742B97EE}" sibTransId="{A609582F-B414-4485-9FE9-7AB1FD511894}"/>
    <dgm:cxn modelId="{A467F7CA-3D46-49B4-8B51-374E15D1CFE4}" type="presParOf" srcId="{8E4F37F9-542B-4183-BA99-0F66C5D24FE5}" destId="{DED05194-087C-44F7-9F2D-50CD393E09A6}" srcOrd="0" destOrd="0" presId="urn:microsoft.com/office/officeart/2005/8/layout/list1"/>
    <dgm:cxn modelId="{5294D31F-F3CC-4EA8-9518-99ED2A366A43}" type="presParOf" srcId="{DED05194-087C-44F7-9F2D-50CD393E09A6}" destId="{EA2C7DFD-47DF-4B93-9920-3DBF99E208BC}" srcOrd="0" destOrd="0" presId="urn:microsoft.com/office/officeart/2005/8/layout/list1"/>
    <dgm:cxn modelId="{87B459B1-35C6-4424-B661-F7FF94B7B5C1}" type="presParOf" srcId="{DED05194-087C-44F7-9F2D-50CD393E09A6}" destId="{030585FC-86C6-410B-B35E-35CFF744F7BD}" srcOrd="1" destOrd="0" presId="urn:microsoft.com/office/officeart/2005/8/layout/list1"/>
    <dgm:cxn modelId="{44D533AA-D7DE-4732-B822-A3F02195D325}" type="presParOf" srcId="{8E4F37F9-542B-4183-BA99-0F66C5D24FE5}" destId="{D84C83E8-8352-416F-9A44-655FD40C6708}" srcOrd="1" destOrd="0" presId="urn:microsoft.com/office/officeart/2005/8/layout/list1"/>
    <dgm:cxn modelId="{291B0A10-2436-4B47-A415-11E4CDE6DBEA}" type="presParOf" srcId="{8E4F37F9-542B-4183-BA99-0F66C5D24FE5}" destId="{DE519620-E562-490D-99B0-35EE6BFEF7EA}" srcOrd="2" destOrd="0" presId="urn:microsoft.com/office/officeart/2005/8/layout/list1"/>
    <dgm:cxn modelId="{66AF4061-E50C-490E-A1D8-CCFA75752F6E}" type="presParOf" srcId="{8E4F37F9-542B-4183-BA99-0F66C5D24FE5}" destId="{9E2FF8B2-BBC8-4FCE-9876-B66968AD9E2A}" srcOrd="3" destOrd="0" presId="urn:microsoft.com/office/officeart/2005/8/layout/list1"/>
    <dgm:cxn modelId="{7C8AA32F-DDEF-4DA5-8F9D-866B835AE78C}" type="presParOf" srcId="{8E4F37F9-542B-4183-BA99-0F66C5D24FE5}" destId="{57261277-CA8A-4887-B8E2-1EFAF3A7AE5F}" srcOrd="4" destOrd="0" presId="urn:microsoft.com/office/officeart/2005/8/layout/list1"/>
    <dgm:cxn modelId="{07510F59-FC8D-4713-85DD-AF79A261951F}" type="presParOf" srcId="{57261277-CA8A-4887-B8E2-1EFAF3A7AE5F}" destId="{276B26EF-9995-487E-A458-36F852CE10BE}" srcOrd="0" destOrd="0" presId="urn:microsoft.com/office/officeart/2005/8/layout/list1"/>
    <dgm:cxn modelId="{5E76AC3E-4890-47FE-9416-F104F66AC7B2}" type="presParOf" srcId="{57261277-CA8A-4887-B8E2-1EFAF3A7AE5F}" destId="{F9875285-6DB0-4B6A-BCAA-97F01DD77ADE}" srcOrd="1" destOrd="0" presId="urn:microsoft.com/office/officeart/2005/8/layout/list1"/>
    <dgm:cxn modelId="{775C2B6F-74F3-4B89-8D93-363D2AA79B5D}" type="presParOf" srcId="{8E4F37F9-542B-4183-BA99-0F66C5D24FE5}" destId="{EFDF07EB-6EE9-4FD1-AD3A-B4F87D673076}" srcOrd="5" destOrd="0" presId="urn:microsoft.com/office/officeart/2005/8/layout/list1"/>
    <dgm:cxn modelId="{74411206-10EF-4C5F-A7BD-43270FED1EB5}" type="presParOf" srcId="{8E4F37F9-542B-4183-BA99-0F66C5D24FE5}" destId="{BE5A21BA-3E35-4491-B1E2-89B1D9567FAD}" srcOrd="6" destOrd="0" presId="urn:microsoft.com/office/officeart/2005/8/layout/list1"/>
    <dgm:cxn modelId="{C4961EA9-F8AE-4531-ADA8-A3F41C2166BB}" type="presParOf" srcId="{8E4F37F9-542B-4183-BA99-0F66C5D24FE5}" destId="{E9FCCDBD-AFC1-4757-902F-1AE6CDE753BB}" srcOrd="7" destOrd="0" presId="urn:microsoft.com/office/officeart/2005/8/layout/list1"/>
    <dgm:cxn modelId="{5F238608-D2EC-4A43-A4F1-131053B54EED}" type="presParOf" srcId="{8E4F37F9-542B-4183-BA99-0F66C5D24FE5}" destId="{190513F9-3A98-42C8-9955-DF9F24622701}" srcOrd="8" destOrd="0" presId="urn:microsoft.com/office/officeart/2005/8/layout/list1"/>
    <dgm:cxn modelId="{B2D8FDB2-992C-43EC-9C7D-F76CA28BC949}" type="presParOf" srcId="{190513F9-3A98-42C8-9955-DF9F24622701}" destId="{A0485A18-95AD-4E2A-90B4-3B151590339B}" srcOrd="0" destOrd="0" presId="urn:microsoft.com/office/officeart/2005/8/layout/list1"/>
    <dgm:cxn modelId="{5ED19E60-4097-4FE6-B979-97C35E3C06C8}" type="presParOf" srcId="{190513F9-3A98-42C8-9955-DF9F24622701}" destId="{6AB4D11D-F22E-4EAA-A3AC-D1A87DCF4B2F}" srcOrd="1" destOrd="0" presId="urn:microsoft.com/office/officeart/2005/8/layout/list1"/>
    <dgm:cxn modelId="{875957BD-BF93-49FF-B2A0-94AD81D1AA12}" type="presParOf" srcId="{8E4F37F9-542B-4183-BA99-0F66C5D24FE5}" destId="{10A965EE-A2DE-4D4C-9999-E74AA99BCA4F}" srcOrd="9" destOrd="0" presId="urn:microsoft.com/office/officeart/2005/8/layout/list1"/>
    <dgm:cxn modelId="{5710F0F7-C245-4D88-B27C-19E402E63370}" type="presParOf" srcId="{8E4F37F9-542B-4183-BA99-0F66C5D24FE5}" destId="{194B4A84-7547-45F7-935E-900364C7F0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AFA86-D6AA-44CE-BAEF-EA45D6B45C6D}" type="doc">
      <dgm:prSet loTypeId="urn:microsoft.com/office/officeart/2008/layout/SquareAccentList" loCatId="list" qsTypeId="urn:microsoft.com/office/officeart/2005/8/quickstyle/simple5" qsCatId="simple" csTypeId="urn:microsoft.com/office/officeart/2005/8/colors/accent6_4" csCatId="accent6" phldr="1"/>
      <dgm:spPr/>
      <dgm:t>
        <a:bodyPr/>
        <a:lstStyle/>
        <a:p>
          <a:endParaRPr lang="es-EC"/>
        </a:p>
      </dgm:t>
    </dgm:pt>
    <dgm:pt modelId="{7A6B9CA2-3436-4523-A7F0-21ADAF1710B7}">
      <dgm:prSet phldrT="[Texto]"/>
      <dgm:spPr/>
      <dgm:t>
        <a:bodyPr/>
        <a:lstStyle/>
        <a:p>
          <a:r>
            <a:rPr lang="es-EC" dirty="0" smtClean="0"/>
            <a:t>Masificación de servicios</a:t>
          </a:r>
          <a:endParaRPr lang="es-EC" dirty="0"/>
        </a:p>
      </dgm:t>
    </dgm:pt>
    <dgm:pt modelId="{6FC733BF-00DE-4CF1-8881-B4FA9075DD72}" type="parTrans" cxnId="{2CF201F9-9B4A-4A38-A56C-5E5A5081FADE}">
      <dgm:prSet/>
      <dgm:spPr/>
      <dgm:t>
        <a:bodyPr/>
        <a:lstStyle/>
        <a:p>
          <a:endParaRPr lang="es-EC"/>
        </a:p>
      </dgm:t>
    </dgm:pt>
    <dgm:pt modelId="{81CBF082-90D4-4EDB-B6DB-D0AF032D9219}" type="sibTrans" cxnId="{2CF201F9-9B4A-4A38-A56C-5E5A5081FADE}">
      <dgm:prSet/>
      <dgm:spPr/>
      <dgm:t>
        <a:bodyPr/>
        <a:lstStyle/>
        <a:p>
          <a:endParaRPr lang="es-EC"/>
        </a:p>
      </dgm:t>
    </dgm:pt>
    <dgm:pt modelId="{1DD33FAB-DD15-49D0-9839-646B15FAA77A}">
      <dgm:prSet phldrT="[Texto]"/>
      <dgm:spPr/>
      <dgm:t>
        <a:bodyPr/>
        <a:lstStyle/>
        <a:p>
          <a:r>
            <a:rPr lang="es-EC" dirty="0" smtClean="0"/>
            <a:t>Facebook</a:t>
          </a:r>
          <a:endParaRPr lang="es-EC" dirty="0"/>
        </a:p>
      </dgm:t>
    </dgm:pt>
    <dgm:pt modelId="{67A85258-9B61-476B-935D-D3792E7F718B}" type="parTrans" cxnId="{D37FDAEC-A175-43E0-9516-8878E1B25D66}">
      <dgm:prSet/>
      <dgm:spPr/>
      <dgm:t>
        <a:bodyPr/>
        <a:lstStyle/>
        <a:p>
          <a:endParaRPr lang="es-EC"/>
        </a:p>
      </dgm:t>
    </dgm:pt>
    <dgm:pt modelId="{7CF84F33-F85F-4867-B275-65500F26D7B3}" type="sibTrans" cxnId="{D37FDAEC-A175-43E0-9516-8878E1B25D66}">
      <dgm:prSet/>
      <dgm:spPr/>
      <dgm:t>
        <a:bodyPr/>
        <a:lstStyle/>
        <a:p>
          <a:endParaRPr lang="es-EC"/>
        </a:p>
      </dgm:t>
    </dgm:pt>
    <dgm:pt modelId="{9E88C21C-D70E-4560-A49B-B9F5DB20A477}">
      <dgm:prSet phldrT="[Texto]"/>
      <dgm:spPr/>
      <dgm:t>
        <a:bodyPr/>
        <a:lstStyle/>
        <a:p>
          <a:r>
            <a:rPr lang="es-EC" dirty="0" smtClean="0"/>
            <a:t>WhatsApp</a:t>
          </a:r>
          <a:endParaRPr lang="es-EC" dirty="0"/>
        </a:p>
      </dgm:t>
    </dgm:pt>
    <dgm:pt modelId="{EC439274-75E7-4198-B10E-4D6309AF308A}" type="parTrans" cxnId="{C40E87A6-8313-450D-8685-2D3DFA23757E}">
      <dgm:prSet/>
      <dgm:spPr/>
      <dgm:t>
        <a:bodyPr/>
        <a:lstStyle/>
        <a:p>
          <a:endParaRPr lang="es-EC"/>
        </a:p>
      </dgm:t>
    </dgm:pt>
    <dgm:pt modelId="{1FC9D914-3775-4AF1-8956-46455AA93172}" type="sibTrans" cxnId="{C40E87A6-8313-450D-8685-2D3DFA23757E}">
      <dgm:prSet/>
      <dgm:spPr/>
      <dgm:t>
        <a:bodyPr/>
        <a:lstStyle/>
        <a:p>
          <a:endParaRPr lang="es-EC"/>
        </a:p>
      </dgm:t>
    </dgm:pt>
    <dgm:pt modelId="{53E9D9AE-6D73-47F7-AD5F-CDA7E06800E6}">
      <dgm:prSet phldrT="[Texto]"/>
      <dgm:spPr/>
      <dgm:t>
        <a:bodyPr/>
        <a:lstStyle/>
        <a:p>
          <a:r>
            <a:rPr lang="es-EC" dirty="0" smtClean="0"/>
            <a:t>Skype</a:t>
          </a:r>
          <a:endParaRPr lang="es-EC" dirty="0"/>
        </a:p>
      </dgm:t>
    </dgm:pt>
    <dgm:pt modelId="{5CEC674A-CE0B-41C5-90CB-7EB30921741D}" type="parTrans" cxnId="{12BA8DF9-EA44-4026-8391-02025B55EF6A}">
      <dgm:prSet/>
      <dgm:spPr/>
      <dgm:t>
        <a:bodyPr/>
        <a:lstStyle/>
        <a:p>
          <a:endParaRPr lang="es-EC"/>
        </a:p>
      </dgm:t>
    </dgm:pt>
    <dgm:pt modelId="{647486B0-F9F3-401F-847D-768E0248BBD7}" type="sibTrans" cxnId="{12BA8DF9-EA44-4026-8391-02025B55EF6A}">
      <dgm:prSet/>
      <dgm:spPr/>
      <dgm:t>
        <a:bodyPr/>
        <a:lstStyle/>
        <a:p>
          <a:endParaRPr lang="es-EC"/>
        </a:p>
      </dgm:t>
    </dgm:pt>
    <dgm:pt modelId="{DFC7DE55-858E-48CE-9C1D-F73E8A69C8ED}">
      <dgm:prSet phldrT="[Texto]"/>
      <dgm:spPr/>
      <dgm:t>
        <a:bodyPr/>
        <a:lstStyle/>
        <a:p>
          <a:r>
            <a:rPr lang="es-EC" dirty="0" smtClean="0"/>
            <a:t>Mejoras en la calidad de audio y video</a:t>
          </a:r>
          <a:endParaRPr lang="es-EC" dirty="0"/>
        </a:p>
      </dgm:t>
    </dgm:pt>
    <dgm:pt modelId="{2A8E0045-5EBC-4406-BAE9-493171513F5B}" type="parTrans" cxnId="{0241FA4D-2598-4F47-A1DE-4EBD66AB92B9}">
      <dgm:prSet/>
      <dgm:spPr/>
      <dgm:t>
        <a:bodyPr/>
        <a:lstStyle/>
        <a:p>
          <a:endParaRPr lang="es-EC"/>
        </a:p>
      </dgm:t>
    </dgm:pt>
    <dgm:pt modelId="{35E1D08B-4670-4A7A-A6AD-47FD35A72F61}" type="sibTrans" cxnId="{0241FA4D-2598-4F47-A1DE-4EBD66AB92B9}">
      <dgm:prSet/>
      <dgm:spPr/>
      <dgm:t>
        <a:bodyPr/>
        <a:lstStyle/>
        <a:p>
          <a:endParaRPr lang="es-EC"/>
        </a:p>
      </dgm:t>
    </dgm:pt>
    <dgm:pt modelId="{8A47D426-30D8-4415-BCA0-0E9316EA3293}">
      <dgm:prSet phldrT="[Texto]"/>
      <dgm:spPr/>
      <dgm:t>
        <a:bodyPr/>
        <a:lstStyle/>
        <a:p>
          <a:r>
            <a:rPr lang="es-EC" dirty="0" smtClean="0"/>
            <a:t>Contenido en línea</a:t>
          </a:r>
        </a:p>
      </dgm:t>
    </dgm:pt>
    <dgm:pt modelId="{30C618A7-1FBA-486C-99FB-B05B6DD7BE3B}" type="parTrans" cxnId="{79F02328-4156-47DC-B4D2-55319DEFB6E2}">
      <dgm:prSet/>
      <dgm:spPr/>
      <dgm:t>
        <a:bodyPr/>
        <a:lstStyle/>
        <a:p>
          <a:endParaRPr lang="es-EC"/>
        </a:p>
      </dgm:t>
    </dgm:pt>
    <dgm:pt modelId="{9B965C8B-E2EA-441A-AA67-14F302618003}" type="sibTrans" cxnId="{79F02328-4156-47DC-B4D2-55319DEFB6E2}">
      <dgm:prSet/>
      <dgm:spPr/>
      <dgm:t>
        <a:bodyPr/>
        <a:lstStyle/>
        <a:p>
          <a:endParaRPr lang="es-EC"/>
        </a:p>
      </dgm:t>
    </dgm:pt>
    <dgm:pt modelId="{604FB859-1355-4F60-9D46-0041BA39635A}">
      <dgm:prSet phldrT="[Texto]"/>
      <dgm:spPr/>
      <dgm:t>
        <a:bodyPr/>
        <a:lstStyle/>
        <a:p>
          <a:r>
            <a:rPr lang="es-EC" dirty="0" err="1" smtClean="0"/>
            <a:t>Netflix</a:t>
          </a:r>
          <a:endParaRPr lang="es-EC" dirty="0"/>
        </a:p>
      </dgm:t>
    </dgm:pt>
    <dgm:pt modelId="{15F5F4C8-C31F-40BC-ACC0-D3F968072517}" type="parTrans" cxnId="{EE4D8DF2-7018-47D5-84E3-699AE5ABBDA5}">
      <dgm:prSet/>
      <dgm:spPr/>
      <dgm:t>
        <a:bodyPr/>
        <a:lstStyle/>
        <a:p>
          <a:endParaRPr lang="es-EC"/>
        </a:p>
      </dgm:t>
    </dgm:pt>
    <dgm:pt modelId="{40BC0F68-E0BE-405D-93ED-59E799DFB9C2}" type="sibTrans" cxnId="{EE4D8DF2-7018-47D5-84E3-699AE5ABBDA5}">
      <dgm:prSet/>
      <dgm:spPr/>
      <dgm:t>
        <a:bodyPr/>
        <a:lstStyle/>
        <a:p>
          <a:endParaRPr lang="es-EC"/>
        </a:p>
      </dgm:t>
    </dgm:pt>
    <dgm:pt modelId="{CBE71D55-6F9D-432C-962D-5EDECCB0B9E5}">
      <dgm:prSet phldrT="[Texto]"/>
      <dgm:spPr/>
      <dgm:t>
        <a:bodyPr/>
        <a:lstStyle/>
        <a:p>
          <a:r>
            <a:rPr lang="es-EC" dirty="0" smtClean="0"/>
            <a:t>Otros servicios de </a:t>
          </a:r>
          <a:r>
            <a:rPr lang="es-EC" dirty="0" err="1" smtClean="0"/>
            <a:t>Streaming</a:t>
          </a:r>
          <a:endParaRPr lang="es-EC" dirty="0"/>
        </a:p>
      </dgm:t>
    </dgm:pt>
    <dgm:pt modelId="{CAFF8336-D74D-4E58-B8C1-E4E2ED3A0955}" type="parTrans" cxnId="{6E82A4AF-3F8E-4A17-B92F-F2E0328E46B5}">
      <dgm:prSet/>
      <dgm:spPr/>
      <dgm:t>
        <a:bodyPr/>
        <a:lstStyle/>
        <a:p>
          <a:endParaRPr lang="es-EC"/>
        </a:p>
      </dgm:t>
    </dgm:pt>
    <dgm:pt modelId="{16DFF950-591F-4488-923A-AD9AD6CE16DB}" type="sibTrans" cxnId="{6E82A4AF-3F8E-4A17-B92F-F2E0328E46B5}">
      <dgm:prSet/>
      <dgm:spPr/>
      <dgm:t>
        <a:bodyPr/>
        <a:lstStyle/>
        <a:p>
          <a:endParaRPr lang="es-EC"/>
        </a:p>
      </dgm:t>
    </dgm:pt>
    <dgm:pt modelId="{66FDF6A9-BCFD-4528-84C9-484C400F1BDF}">
      <dgm:prSet phldrT="[Texto]"/>
      <dgm:spPr/>
      <dgm:t>
        <a:bodyPr/>
        <a:lstStyle/>
        <a:p>
          <a:r>
            <a:rPr lang="es-EC" dirty="0" smtClean="0"/>
            <a:t>YouTube</a:t>
          </a:r>
          <a:endParaRPr lang="es-EC" dirty="0"/>
        </a:p>
      </dgm:t>
    </dgm:pt>
    <dgm:pt modelId="{16676E45-AB02-46D4-AA02-4BCD47A8A5EB}" type="parTrans" cxnId="{40171055-63ED-4151-8763-29A6331008ED}">
      <dgm:prSet/>
      <dgm:spPr/>
      <dgm:t>
        <a:bodyPr/>
        <a:lstStyle/>
        <a:p>
          <a:endParaRPr lang="es-EC"/>
        </a:p>
      </dgm:t>
    </dgm:pt>
    <dgm:pt modelId="{95482184-B80C-4AAE-AE9D-8BC3AFFEED0D}" type="sibTrans" cxnId="{40171055-63ED-4151-8763-29A6331008ED}">
      <dgm:prSet/>
      <dgm:spPr/>
      <dgm:t>
        <a:bodyPr/>
        <a:lstStyle/>
        <a:p>
          <a:endParaRPr lang="es-EC"/>
        </a:p>
      </dgm:t>
    </dgm:pt>
    <dgm:pt modelId="{7F1059FA-9A6F-48B6-A203-1FFE4E50F3FB}">
      <dgm:prSet phldrT="[Texto]"/>
      <dgm:spPr/>
      <dgm:t>
        <a:bodyPr/>
        <a:lstStyle/>
        <a:p>
          <a:r>
            <a:rPr lang="es-EC" dirty="0" smtClean="0"/>
            <a:t>Redes sociales</a:t>
          </a:r>
          <a:endParaRPr lang="es-EC" dirty="0"/>
        </a:p>
      </dgm:t>
    </dgm:pt>
    <dgm:pt modelId="{FD08AF38-1F77-4356-A886-B90716EAE0BC}" type="parTrans" cxnId="{9636793C-D0CD-44BA-AFB9-E4B66771E88C}">
      <dgm:prSet/>
      <dgm:spPr/>
      <dgm:t>
        <a:bodyPr/>
        <a:lstStyle/>
        <a:p>
          <a:endParaRPr lang="es-EC"/>
        </a:p>
      </dgm:t>
    </dgm:pt>
    <dgm:pt modelId="{9ABEC5B0-2E66-4528-9D49-11D313B32D53}" type="sibTrans" cxnId="{9636793C-D0CD-44BA-AFB9-E4B66771E88C}">
      <dgm:prSet/>
      <dgm:spPr/>
      <dgm:t>
        <a:bodyPr/>
        <a:lstStyle/>
        <a:p>
          <a:endParaRPr lang="es-EC"/>
        </a:p>
      </dgm:t>
    </dgm:pt>
    <dgm:pt modelId="{3D6A9FC2-A183-4ED0-B096-9370D4BDB37F}">
      <dgm:prSet phldrT="[Texto]"/>
      <dgm:spPr/>
      <dgm:t>
        <a:bodyPr/>
        <a:lstStyle/>
        <a:p>
          <a:r>
            <a:rPr lang="es-EC" smtClean="0"/>
            <a:t>Etc</a:t>
          </a:r>
          <a:r>
            <a:rPr lang="es-EC" dirty="0" smtClean="0"/>
            <a:t>.</a:t>
          </a:r>
          <a:endParaRPr lang="es-EC" dirty="0"/>
        </a:p>
      </dgm:t>
    </dgm:pt>
    <dgm:pt modelId="{96642DAD-B677-402D-B814-9EFF83D14BED}" type="parTrans" cxnId="{5615531F-B4A4-44C9-BADA-3EBF3A90D608}">
      <dgm:prSet/>
      <dgm:spPr/>
      <dgm:t>
        <a:bodyPr/>
        <a:lstStyle/>
        <a:p>
          <a:endParaRPr lang="es-EC"/>
        </a:p>
      </dgm:t>
    </dgm:pt>
    <dgm:pt modelId="{8F8DE1B3-7E56-431E-A266-9BFBB11A0CC1}" type="sibTrans" cxnId="{5615531F-B4A4-44C9-BADA-3EBF3A90D608}">
      <dgm:prSet/>
      <dgm:spPr/>
      <dgm:t>
        <a:bodyPr/>
        <a:lstStyle/>
        <a:p>
          <a:endParaRPr lang="es-EC"/>
        </a:p>
      </dgm:t>
    </dgm:pt>
    <dgm:pt modelId="{F8B130F8-0CEE-42FC-9226-B88BDC7257A2}">
      <dgm:prSet phldrT="[Texto]"/>
      <dgm:spPr/>
      <dgm:t>
        <a:bodyPr/>
        <a:lstStyle/>
        <a:p>
          <a:r>
            <a:rPr lang="es-EC" dirty="0" err="1" smtClean="0"/>
            <a:t>Spotify</a:t>
          </a:r>
          <a:endParaRPr lang="es-EC" dirty="0"/>
        </a:p>
      </dgm:t>
    </dgm:pt>
    <dgm:pt modelId="{0DE95B48-05ED-421C-9505-7F75BEB3B9B7}" type="parTrans" cxnId="{E4A34DC7-0250-4ED1-80BC-0567FD2544E8}">
      <dgm:prSet/>
      <dgm:spPr/>
      <dgm:t>
        <a:bodyPr/>
        <a:lstStyle/>
        <a:p>
          <a:endParaRPr lang="es-EC"/>
        </a:p>
      </dgm:t>
    </dgm:pt>
    <dgm:pt modelId="{D874FC5C-5514-47BF-B5E7-E204812CA29A}" type="sibTrans" cxnId="{E4A34DC7-0250-4ED1-80BC-0567FD2544E8}">
      <dgm:prSet/>
      <dgm:spPr/>
      <dgm:t>
        <a:bodyPr/>
        <a:lstStyle/>
        <a:p>
          <a:endParaRPr lang="es-EC"/>
        </a:p>
      </dgm:t>
    </dgm:pt>
    <dgm:pt modelId="{86F643A0-7357-46B2-9CFA-F4217CE9086C}">
      <dgm:prSet phldrT="[Texto]"/>
      <dgm:spPr/>
      <dgm:t>
        <a:bodyPr/>
        <a:lstStyle/>
        <a:p>
          <a:r>
            <a:rPr lang="es-EC" dirty="0" smtClean="0"/>
            <a:t>Despliegue de Fibra Óptica para mejorar servicios</a:t>
          </a:r>
          <a:endParaRPr lang="es-EC" dirty="0"/>
        </a:p>
      </dgm:t>
    </dgm:pt>
    <dgm:pt modelId="{4E120E98-54CD-4535-9623-4BF4AAC15E80}" type="parTrans" cxnId="{3CE95346-666E-4ADE-BDD2-5E116F3918BB}">
      <dgm:prSet/>
      <dgm:spPr/>
      <dgm:t>
        <a:bodyPr/>
        <a:lstStyle/>
        <a:p>
          <a:endParaRPr lang="es-EC"/>
        </a:p>
      </dgm:t>
    </dgm:pt>
    <dgm:pt modelId="{37B1EB56-62A4-481D-8BE5-22EB7751DA6D}" type="sibTrans" cxnId="{3CE95346-666E-4ADE-BDD2-5E116F3918BB}">
      <dgm:prSet/>
      <dgm:spPr/>
      <dgm:t>
        <a:bodyPr/>
        <a:lstStyle/>
        <a:p>
          <a:endParaRPr lang="es-EC"/>
        </a:p>
      </dgm:t>
    </dgm:pt>
    <dgm:pt modelId="{9A1ED353-0A5D-4BD5-B0C7-761609DE0A6E}">
      <dgm:prSet phldrT="[Texto]"/>
      <dgm:spPr/>
      <dgm:t>
        <a:bodyPr/>
        <a:lstStyle/>
        <a:p>
          <a:r>
            <a:rPr lang="es-EC" dirty="0" smtClean="0"/>
            <a:t>Las redes deben ser económicas</a:t>
          </a:r>
          <a:endParaRPr lang="es-EC" dirty="0"/>
        </a:p>
      </dgm:t>
    </dgm:pt>
    <dgm:pt modelId="{C06B3CD1-C9BB-40F3-AB26-1BD609A3E55B}" type="parTrans" cxnId="{BD5723B8-0AE8-43D7-80EF-8156DD3A791D}">
      <dgm:prSet/>
      <dgm:spPr/>
      <dgm:t>
        <a:bodyPr/>
        <a:lstStyle/>
        <a:p>
          <a:endParaRPr lang="es-EC"/>
        </a:p>
      </dgm:t>
    </dgm:pt>
    <dgm:pt modelId="{52252AF3-5FBF-4079-AEED-F9EC4E304D15}" type="sibTrans" cxnId="{BD5723B8-0AE8-43D7-80EF-8156DD3A791D}">
      <dgm:prSet/>
      <dgm:spPr/>
      <dgm:t>
        <a:bodyPr/>
        <a:lstStyle/>
        <a:p>
          <a:endParaRPr lang="es-EC"/>
        </a:p>
      </dgm:t>
    </dgm:pt>
    <dgm:pt modelId="{5D7BDAE4-898E-4D7C-98A6-3B1C39C4454B}">
      <dgm:prSet phldrT="[Texto]"/>
      <dgm:spPr/>
      <dgm:t>
        <a:bodyPr/>
        <a:lstStyle/>
        <a:p>
          <a:r>
            <a:rPr lang="es-EC" dirty="0" smtClean="0"/>
            <a:t>Sustentable en el tiempo</a:t>
          </a:r>
          <a:endParaRPr lang="es-EC" dirty="0"/>
        </a:p>
      </dgm:t>
    </dgm:pt>
    <dgm:pt modelId="{32100C6E-BFBA-4153-B805-B2B89512A3DA}" type="parTrans" cxnId="{F874A42E-7DF3-4C7A-8BF2-9CC2335FEA69}">
      <dgm:prSet/>
      <dgm:spPr/>
      <dgm:t>
        <a:bodyPr/>
        <a:lstStyle/>
        <a:p>
          <a:endParaRPr lang="es-EC"/>
        </a:p>
      </dgm:t>
    </dgm:pt>
    <dgm:pt modelId="{157E10A8-4679-404A-9005-50C6DC6129C6}" type="sibTrans" cxnId="{F874A42E-7DF3-4C7A-8BF2-9CC2335FEA69}">
      <dgm:prSet/>
      <dgm:spPr/>
      <dgm:t>
        <a:bodyPr/>
        <a:lstStyle/>
        <a:p>
          <a:endParaRPr lang="es-EC"/>
        </a:p>
      </dgm:t>
    </dgm:pt>
    <dgm:pt modelId="{16463919-5904-478F-A393-602B817DB1E0}">
      <dgm:prSet phldrT="[Texto]"/>
      <dgm:spPr/>
      <dgm:t>
        <a:bodyPr/>
        <a:lstStyle/>
        <a:p>
          <a:r>
            <a:rPr lang="es-EC" dirty="0" smtClean="0"/>
            <a:t>Casas pasadas por Fibra</a:t>
          </a:r>
          <a:endParaRPr lang="es-EC" dirty="0"/>
        </a:p>
      </dgm:t>
    </dgm:pt>
    <dgm:pt modelId="{CAD521DF-95E6-47AC-92E5-75AEF97E1C29}" type="parTrans" cxnId="{0EEFA1DF-2A29-4179-A78E-4FB7371D98C3}">
      <dgm:prSet/>
      <dgm:spPr/>
      <dgm:t>
        <a:bodyPr/>
        <a:lstStyle/>
        <a:p>
          <a:endParaRPr lang="es-EC"/>
        </a:p>
      </dgm:t>
    </dgm:pt>
    <dgm:pt modelId="{AC61B57D-D86B-46AF-B9B7-55EA372FF4C5}" type="sibTrans" cxnId="{0EEFA1DF-2A29-4179-A78E-4FB7371D98C3}">
      <dgm:prSet/>
      <dgm:spPr/>
      <dgm:t>
        <a:bodyPr/>
        <a:lstStyle/>
        <a:p>
          <a:endParaRPr lang="es-EC"/>
        </a:p>
      </dgm:t>
    </dgm:pt>
    <dgm:pt modelId="{E3CD79B8-A7A6-4CF4-AD94-ED6EF9B63DD4}">
      <dgm:prSet phldrT="[Texto]"/>
      <dgm:spPr/>
      <dgm:t>
        <a:bodyPr/>
        <a:lstStyle/>
        <a:p>
          <a:r>
            <a:rPr lang="es-EC" dirty="0" smtClean="0"/>
            <a:t>Ventajas del uso de Fibra óptica</a:t>
          </a:r>
          <a:endParaRPr lang="es-EC" dirty="0"/>
        </a:p>
      </dgm:t>
    </dgm:pt>
    <dgm:pt modelId="{E2CE5B41-ABF0-4595-A944-F64ACECE6AB9}" type="parTrans" cxnId="{3E256B37-E7E8-4902-BED6-5AD47B236B8F}">
      <dgm:prSet/>
      <dgm:spPr/>
      <dgm:t>
        <a:bodyPr/>
        <a:lstStyle/>
        <a:p>
          <a:endParaRPr lang="es-EC"/>
        </a:p>
      </dgm:t>
    </dgm:pt>
    <dgm:pt modelId="{E3FE01E9-528B-4ECC-A33A-87095CAEDC30}" type="sibTrans" cxnId="{3E256B37-E7E8-4902-BED6-5AD47B236B8F}">
      <dgm:prSet/>
      <dgm:spPr/>
      <dgm:t>
        <a:bodyPr/>
        <a:lstStyle/>
        <a:p>
          <a:endParaRPr lang="es-EC"/>
        </a:p>
      </dgm:t>
    </dgm:pt>
    <dgm:pt modelId="{E115ECE6-537C-4FC7-AE0A-7B81CD7C7EB0}" type="pres">
      <dgm:prSet presAssocID="{6DCAFA86-D6AA-44CE-BAEF-EA45D6B45C6D}" presName="layout" presStyleCnt="0">
        <dgm:presLayoutVars>
          <dgm:chMax/>
          <dgm:chPref/>
          <dgm:dir/>
          <dgm:resizeHandles/>
        </dgm:presLayoutVars>
      </dgm:prSet>
      <dgm:spPr/>
      <dgm:t>
        <a:bodyPr/>
        <a:lstStyle/>
        <a:p>
          <a:endParaRPr lang="es-ES"/>
        </a:p>
      </dgm:t>
    </dgm:pt>
    <dgm:pt modelId="{44EF7C69-543A-454F-AC1E-59CD5551A1C4}" type="pres">
      <dgm:prSet presAssocID="{7A6B9CA2-3436-4523-A7F0-21ADAF1710B7}" presName="root" presStyleCnt="0">
        <dgm:presLayoutVars>
          <dgm:chMax/>
          <dgm:chPref/>
        </dgm:presLayoutVars>
      </dgm:prSet>
      <dgm:spPr/>
    </dgm:pt>
    <dgm:pt modelId="{2ABA6121-33EF-4D5D-941B-EE376D4864EE}" type="pres">
      <dgm:prSet presAssocID="{7A6B9CA2-3436-4523-A7F0-21ADAF1710B7}" presName="rootComposite" presStyleCnt="0">
        <dgm:presLayoutVars/>
      </dgm:prSet>
      <dgm:spPr/>
    </dgm:pt>
    <dgm:pt modelId="{573E1EB2-A635-4A8D-8201-BC793D4B7721}" type="pres">
      <dgm:prSet presAssocID="{7A6B9CA2-3436-4523-A7F0-21ADAF1710B7}" presName="ParentAccent" presStyleLbl="alignNode1" presStyleIdx="0" presStyleCnt="3"/>
      <dgm:spPr/>
    </dgm:pt>
    <dgm:pt modelId="{6F08195D-3486-4944-A034-1CA1EAB3E7E4}" type="pres">
      <dgm:prSet presAssocID="{7A6B9CA2-3436-4523-A7F0-21ADAF1710B7}" presName="ParentSmallAccent" presStyleLbl="fgAcc1" presStyleIdx="0" presStyleCnt="3"/>
      <dgm:spPr/>
    </dgm:pt>
    <dgm:pt modelId="{A2D624B5-0AB5-4761-A7BD-59FFD7B3995D}" type="pres">
      <dgm:prSet presAssocID="{7A6B9CA2-3436-4523-A7F0-21ADAF1710B7}" presName="Parent" presStyleLbl="revTx" presStyleIdx="0" presStyleCnt="17">
        <dgm:presLayoutVars>
          <dgm:chMax/>
          <dgm:chPref val="4"/>
          <dgm:bulletEnabled val="1"/>
        </dgm:presLayoutVars>
      </dgm:prSet>
      <dgm:spPr/>
      <dgm:t>
        <a:bodyPr/>
        <a:lstStyle/>
        <a:p>
          <a:endParaRPr lang="es-EC"/>
        </a:p>
      </dgm:t>
    </dgm:pt>
    <dgm:pt modelId="{83294918-D8FE-4D10-9AD2-26FD98918366}" type="pres">
      <dgm:prSet presAssocID="{7A6B9CA2-3436-4523-A7F0-21ADAF1710B7}" presName="childShape" presStyleCnt="0">
        <dgm:presLayoutVars>
          <dgm:chMax val="0"/>
          <dgm:chPref val="0"/>
        </dgm:presLayoutVars>
      </dgm:prSet>
      <dgm:spPr/>
    </dgm:pt>
    <dgm:pt modelId="{471AF1D3-D828-4EA6-AA63-530ACE10EB1B}" type="pres">
      <dgm:prSet presAssocID="{1DD33FAB-DD15-49D0-9839-646B15FAA77A}" presName="childComposite" presStyleCnt="0">
        <dgm:presLayoutVars>
          <dgm:chMax val="0"/>
          <dgm:chPref val="0"/>
        </dgm:presLayoutVars>
      </dgm:prSet>
      <dgm:spPr/>
    </dgm:pt>
    <dgm:pt modelId="{B4FD52D7-244E-43CC-8867-F08759E82A3C}" type="pres">
      <dgm:prSet presAssocID="{1DD33FAB-DD15-49D0-9839-646B15FAA77A}" presName="ChildAccent" presStyleLbl="solidFgAcc1" presStyleIdx="0" presStyleCnt="14"/>
      <dgm:spPr/>
    </dgm:pt>
    <dgm:pt modelId="{DE03748F-BAF7-41CC-BBB3-9C0E6B977A17}" type="pres">
      <dgm:prSet presAssocID="{1DD33FAB-DD15-49D0-9839-646B15FAA77A}" presName="Child" presStyleLbl="revTx" presStyleIdx="1" presStyleCnt="17">
        <dgm:presLayoutVars>
          <dgm:chMax val="0"/>
          <dgm:chPref val="0"/>
          <dgm:bulletEnabled val="1"/>
        </dgm:presLayoutVars>
      </dgm:prSet>
      <dgm:spPr/>
      <dgm:t>
        <a:bodyPr/>
        <a:lstStyle/>
        <a:p>
          <a:endParaRPr lang="es-ES"/>
        </a:p>
      </dgm:t>
    </dgm:pt>
    <dgm:pt modelId="{4FC68440-9A6A-43E1-92FE-5B3664C40D3A}" type="pres">
      <dgm:prSet presAssocID="{9E88C21C-D70E-4560-A49B-B9F5DB20A477}" presName="childComposite" presStyleCnt="0">
        <dgm:presLayoutVars>
          <dgm:chMax val="0"/>
          <dgm:chPref val="0"/>
        </dgm:presLayoutVars>
      </dgm:prSet>
      <dgm:spPr/>
    </dgm:pt>
    <dgm:pt modelId="{544FB8EB-7A1D-4209-959D-C4929DBE9D6A}" type="pres">
      <dgm:prSet presAssocID="{9E88C21C-D70E-4560-A49B-B9F5DB20A477}" presName="ChildAccent" presStyleLbl="solidFgAcc1" presStyleIdx="1" presStyleCnt="14"/>
      <dgm:spPr/>
    </dgm:pt>
    <dgm:pt modelId="{F2A85DBE-54EB-4E82-AEF5-71A096035F16}" type="pres">
      <dgm:prSet presAssocID="{9E88C21C-D70E-4560-A49B-B9F5DB20A477}" presName="Child" presStyleLbl="revTx" presStyleIdx="2" presStyleCnt="17">
        <dgm:presLayoutVars>
          <dgm:chMax val="0"/>
          <dgm:chPref val="0"/>
          <dgm:bulletEnabled val="1"/>
        </dgm:presLayoutVars>
      </dgm:prSet>
      <dgm:spPr/>
      <dgm:t>
        <a:bodyPr/>
        <a:lstStyle/>
        <a:p>
          <a:endParaRPr lang="es-EC"/>
        </a:p>
      </dgm:t>
    </dgm:pt>
    <dgm:pt modelId="{EF05F8F1-A7DE-4307-88AE-F9B6321D0AB5}" type="pres">
      <dgm:prSet presAssocID="{53E9D9AE-6D73-47F7-AD5F-CDA7E06800E6}" presName="childComposite" presStyleCnt="0">
        <dgm:presLayoutVars>
          <dgm:chMax val="0"/>
          <dgm:chPref val="0"/>
        </dgm:presLayoutVars>
      </dgm:prSet>
      <dgm:spPr/>
    </dgm:pt>
    <dgm:pt modelId="{87121B18-F79D-4A4C-BF36-695C0F05D432}" type="pres">
      <dgm:prSet presAssocID="{53E9D9AE-6D73-47F7-AD5F-CDA7E06800E6}" presName="ChildAccent" presStyleLbl="solidFgAcc1" presStyleIdx="2" presStyleCnt="14"/>
      <dgm:spPr/>
    </dgm:pt>
    <dgm:pt modelId="{6A30AE3B-EA84-4B45-A608-4AE460E41E27}" type="pres">
      <dgm:prSet presAssocID="{53E9D9AE-6D73-47F7-AD5F-CDA7E06800E6}" presName="Child" presStyleLbl="revTx" presStyleIdx="3" presStyleCnt="17">
        <dgm:presLayoutVars>
          <dgm:chMax val="0"/>
          <dgm:chPref val="0"/>
          <dgm:bulletEnabled val="1"/>
        </dgm:presLayoutVars>
      </dgm:prSet>
      <dgm:spPr/>
      <dgm:t>
        <a:bodyPr/>
        <a:lstStyle/>
        <a:p>
          <a:endParaRPr lang="es-ES"/>
        </a:p>
      </dgm:t>
    </dgm:pt>
    <dgm:pt modelId="{B5245FC4-BFFF-486B-B47E-4EDC4463827E}" type="pres">
      <dgm:prSet presAssocID="{66FDF6A9-BCFD-4528-84C9-484C400F1BDF}" presName="childComposite" presStyleCnt="0">
        <dgm:presLayoutVars>
          <dgm:chMax val="0"/>
          <dgm:chPref val="0"/>
        </dgm:presLayoutVars>
      </dgm:prSet>
      <dgm:spPr/>
    </dgm:pt>
    <dgm:pt modelId="{D28BBC19-8375-4830-B001-80E66B55399F}" type="pres">
      <dgm:prSet presAssocID="{66FDF6A9-BCFD-4528-84C9-484C400F1BDF}" presName="ChildAccent" presStyleLbl="solidFgAcc1" presStyleIdx="3" presStyleCnt="14"/>
      <dgm:spPr/>
    </dgm:pt>
    <dgm:pt modelId="{157F558C-2510-4EDE-A628-E6898C7A398B}" type="pres">
      <dgm:prSet presAssocID="{66FDF6A9-BCFD-4528-84C9-484C400F1BDF}" presName="Child" presStyleLbl="revTx" presStyleIdx="4" presStyleCnt="17">
        <dgm:presLayoutVars>
          <dgm:chMax val="0"/>
          <dgm:chPref val="0"/>
          <dgm:bulletEnabled val="1"/>
        </dgm:presLayoutVars>
      </dgm:prSet>
      <dgm:spPr/>
      <dgm:t>
        <a:bodyPr/>
        <a:lstStyle/>
        <a:p>
          <a:endParaRPr lang="es-EC"/>
        </a:p>
      </dgm:t>
    </dgm:pt>
    <dgm:pt modelId="{1FA70E1D-C82C-4614-B27C-1235DC91D4CB}" type="pres">
      <dgm:prSet presAssocID="{7F1059FA-9A6F-48B6-A203-1FFE4E50F3FB}" presName="childComposite" presStyleCnt="0">
        <dgm:presLayoutVars>
          <dgm:chMax val="0"/>
          <dgm:chPref val="0"/>
        </dgm:presLayoutVars>
      </dgm:prSet>
      <dgm:spPr/>
    </dgm:pt>
    <dgm:pt modelId="{4C0945CC-ECC5-44C3-9473-532CE147AAD9}" type="pres">
      <dgm:prSet presAssocID="{7F1059FA-9A6F-48B6-A203-1FFE4E50F3FB}" presName="ChildAccent" presStyleLbl="solidFgAcc1" presStyleIdx="4" presStyleCnt="14"/>
      <dgm:spPr/>
    </dgm:pt>
    <dgm:pt modelId="{7DC66E8C-485C-4E3E-867F-85A5275B9F54}" type="pres">
      <dgm:prSet presAssocID="{7F1059FA-9A6F-48B6-A203-1FFE4E50F3FB}" presName="Child" presStyleLbl="revTx" presStyleIdx="5" presStyleCnt="17">
        <dgm:presLayoutVars>
          <dgm:chMax val="0"/>
          <dgm:chPref val="0"/>
          <dgm:bulletEnabled val="1"/>
        </dgm:presLayoutVars>
      </dgm:prSet>
      <dgm:spPr/>
      <dgm:t>
        <a:bodyPr/>
        <a:lstStyle/>
        <a:p>
          <a:endParaRPr lang="es-ES"/>
        </a:p>
      </dgm:t>
    </dgm:pt>
    <dgm:pt modelId="{9C9D1314-D953-42B5-919E-89036B29DE95}" type="pres">
      <dgm:prSet presAssocID="{3D6A9FC2-A183-4ED0-B096-9370D4BDB37F}" presName="childComposite" presStyleCnt="0">
        <dgm:presLayoutVars>
          <dgm:chMax val="0"/>
          <dgm:chPref val="0"/>
        </dgm:presLayoutVars>
      </dgm:prSet>
      <dgm:spPr/>
    </dgm:pt>
    <dgm:pt modelId="{49348AD3-EA92-4425-BADD-D586CCB313C5}" type="pres">
      <dgm:prSet presAssocID="{3D6A9FC2-A183-4ED0-B096-9370D4BDB37F}" presName="ChildAccent" presStyleLbl="solidFgAcc1" presStyleIdx="5" presStyleCnt="14"/>
      <dgm:spPr/>
    </dgm:pt>
    <dgm:pt modelId="{D3BE3132-2541-4E00-B61E-6C7F96E9AE59}" type="pres">
      <dgm:prSet presAssocID="{3D6A9FC2-A183-4ED0-B096-9370D4BDB37F}" presName="Child" presStyleLbl="revTx" presStyleIdx="6" presStyleCnt="17">
        <dgm:presLayoutVars>
          <dgm:chMax val="0"/>
          <dgm:chPref val="0"/>
          <dgm:bulletEnabled val="1"/>
        </dgm:presLayoutVars>
      </dgm:prSet>
      <dgm:spPr/>
      <dgm:t>
        <a:bodyPr/>
        <a:lstStyle/>
        <a:p>
          <a:endParaRPr lang="es-ES"/>
        </a:p>
      </dgm:t>
    </dgm:pt>
    <dgm:pt modelId="{A1E76FD7-4CFD-4CE6-BC16-A3F7BA6E64A7}" type="pres">
      <dgm:prSet presAssocID="{DFC7DE55-858E-48CE-9C1D-F73E8A69C8ED}" presName="root" presStyleCnt="0">
        <dgm:presLayoutVars>
          <dgm:chMax/>
          <dgm:chPref/>
        </dgm:presLayoutVars>
      </dgm:prSet>
      <dgm:spPr/>
    </dgm:pt>
    <dgm:pt modelId="{D356D31A-B8DA-496A-936F-B3AD43A52BBD}" type="pres">
      <dgm:prSet presAssocID="{DFC7DE55-858E-48CE-9C1D-F73E8A69C8ED}" presName="rootComposite" presStyleCnt="0">
        <dgm:presLayoutVars/>
      </dgm:prSet>
      <dgm:spPr/>
    </dgm:pt>
    <dgm:pt modelId="{CCA58C63-31F6-424B-9163-9E37F425DF26}" type="pres">
      <dgm:prSet presAssocID="{DFC7DE55-858E-48CE-9C1D-F73E8A69C8ED}" presName="ParentAccent" presStyleLbl="alignNode1" presStyleIdx="1" presStyleCnt="3"/>
      <dgm:spPr/>
    </dgm:pt>
    <dgm:pt modelId="{3D559154-E3F5-440A-B852-6453FD718827}" type="pres">
      <dgm:prSet presAssocID="{DFC7DE55-858E-48CE-9C1D-F73E8A69C8ED}" presName="ParentSmallAccent" presStyleLbl="fgAcc1" presStyleIdx="1" presStyleCnt="3"/>
      <dgm:spPr/>
    </dgm:pt>
    <dgm:pt modelId="{1026193B-2616-449F-96AD-D4D0C68A67A1}" type="pres">
      <dgm:prSet presAssocID="{DFC7DE55-858E-48CE-9C1D-F73E8A69C8ED}" presName="Parent" presStyleLbl="revTx" presStyleIdx="7" presStyleCnt="17">
        <dgm:presLayoutVars>
          <dgm:chMax/>
          <dgm:chPref val="4"/>
          <dgm:bulletEnabled val="1"/>
        </dgm:presLayoutVars>
      </dgm:prSet>
      <dgm:spPr/>
      <dgm:t>
        <a:bodyPr/>
        <a:lstStyle/>
        <a:p>
          <a:endParaRPr lang="es-ES"/>
        </a:p>
      </dgm:t>
    </dgm:pt>
    <dgm:pt modelId="{C9E55178-98AA-4AB1-9F9A-FFFC130BCEE3}" type="pres">
      <dgm:prSet presAssocID="{DFC7DE55-858E-48CE-9C1D-F73E8A69C8ED}" presName="childShape" presStyleCnt="0">
        <dgm:presLayoutVars>
          <dgm:chMax val="0"/>
          <dgm:chPref val="0"/>
        </dgm:presLayoutVars>
      </dgm:prSet>
      <dgm:spPr/>
    </dgm:pt>
    <dgm:pt modelId="{5A7E034F-39F1-4AFD-8C17-D5A3C2464F1C}" type="pres">
      <dgm:prSet presAssocID="{8A47D426-30D8-4415-BCA0-0E9316EA3293}" presName="childComposite" presStyleCnt="0">
        <dgm:presLayoutVars>
          <dgm:chMax val="0"/>
          <dgm:chPref val="0"/>
        </dgm:presLayoutVars>
      </dgm:prSet>
      <dgm:spPr/>
    </dgm:pt>
    <dgm:pt modelId="{6F53995A-8BF5-497A-B87B-1058CC3AD9FB}" type="pres">
      <dgm:prSet presAssocID="{8A47D426-30D8-4415-BCA0-0E9316EA3293}" presName="ChildAccent" presStyleLbl="solidFgAcc1" presStyleIdx="6" presStyleCnt="14"/>
      <dgm:spPr/>
    </dgm:pt>
    <dgm:pt modelId="{32231DFE-1329-4400-BF95-8F91ECB1F73F}" type="pres">
      <dgm:prSet presAssocID="{8A47D426-30D8-4415-BCA0-0E9316EA3293}" presName="Child" presStyleLbl="revTx" presStyleIdx="8" presStyleCnt="17">
        <dgm:presLayoutVars>
          <dgm:chMax val="0"/>
          <dgm:chPref val="0"/>
          <dgm:bulletEnabled val="1"/>
        </dgm:presLayoutVars>
      </dgm:prSet>
      <dgm:spPr/>
      <dgm:t>
        <a:bodyPr/>
        <a:lstStyle/>
        <a:p>
          <a:endParaRPr lang="es-EC"/>
        </a:p>
      </dgm:t>
    </dgm:pt>
    <dgm:pt modelId="{F2D4FC09-1FFF-4FC6-96B4-44DB5F356A82}" type="pres">
      <dgm:prSet presAssocID="{604FB859-1355-4F60-9D46-0041BA39635A}" presName="childComposite" presStyleCnt="0">
        <dgm:presLayoutVars>
          <dgm:chMax val="0"/>
          <dgm:chPref val="0"/>
        </dgm:presLayoutVars>
      </dgm:prSet>
      <dgm:spPr/>
    </dgm:pt>
    <dgm:pt modelId="{C1B01650-93D4-469D-8C4A-8329E9490062}" type="pres">
      <dgm:prSet presAssocID="{604FB859-1355-4F60-9D46-0041BA39635A}" presName="ChildAccent" presStyleLbl="solidFgAcc1" presStyleIdx="7" presStyleCnt="14"/>
      <dgm:spPr/>
    </dgm:pt>
    <dgm:pt modelId="{9E543349-1AD5-4F63-9945-621CC4AB52DE}" type="pres">
      <dgm:prSet presAssocID="{604FB859-1355-4F60-9D46-0041BA39635A}" presName="Child" presStyleLbl="revTx" presStyleIdx="9" presStyleCnt="17">
        <dgm:presLayoutVars>
          <dgm:chMax val="0"/>
          <dgm:chPref val="0"/>
          <dgm:bulletEnabled val="1"/>
        </dgm:presLayoutVars>
      </dgm:prSet>
      <dgm:spPr/>
      <dgm:t>
        <a:bodyPr/>
        <a:lstStyle/>
        <a:p>
          <a:endParaRPr lang="es-EC"/>
        </a:p>
      </dgm:t>
    </dgm:pt>
    <dgm:pt modelId="{C8B20959-CBF0-4A45-BC21-0316BFEA5589}" type="pres">
      <dgm:prSet presAssocID="{F8B130F8-0CEE-42FC-9226-B88BDC7257A2}" presName="childComposite" presStyleCnt="0">
        <dgm:presLayoutVars>
          <dgm:chMax val="0"/>
          <dgm:chPref val="0"/>
        </dgm:presLayoutVars>
      </dgm:prSet>
      <dgm:spPr/>
    </dgm:pt>
    <dgm:pt modelId="{BB7978DC-6176-4EE1-BD58-D726C969250D}" type="pres">
      <dgm:prSet presAssocID="{F8B130F8-0CEE-42FC-9226-B88BDC7257A2}" presName="ChildAccent" presStyleLbl="solidFgAcc1" presStyleIdx="8" presStyleCnt="14"/>
      <dgm:spPr/>
    </dgm:pt>
    <dgm:pt modelId="{75082588-3BED-46FC-8EBC-F5F2E2F617D0}" type="pres">
      <dgm:prSet presAssocID="{F8B130F8-0CEE-42FC-9226-B88BDC7257A2}" presName="Child" presStyleLbl="revTx" presStyleIdx="10" presStyleCnt="17">
        <dgm:presLayoutVars>
          <dgm:chMax val="0"/>
          <dgm:chPref val="0"/>
          <dgm:bulletEnabled val="1"/>
        </dgm:presLayoutVars>
      </dgm:prSet>
      <dgm:spPr/>
      <dgm:t>
        <a:bodyPr/>
        <a:lstStyle/>
        <a:p>
          <a:endParaRPr lang="es-ES"/>
        </a:p>
      </dgm:t>
    </dgm:pt>
    <dgm:pt modelId="{3AA7BF86-AB42-4F32-A32A-A3937C5C98A4}" type="pres">
      <dgm:prSet presAssocID="{CBE71D55-6F9D-432C-962D-5EDECCB0B9E5}" presName="childComposite" presStyleCnt="0">
        <dgm:presLayoutVars>
          <dgm:chMax val="0"/>
          <dgm:chPref val="0"/>
        </dgm:presLayoutVars>
      </dgm:prSet>
      <dgm:spPr/>
    </dgm:pt>
    <dgm:pt modelId="{9C3326F1-3A09-4149-96BA-42EE715F7050}" type="pres">
      <dgm:prSet presAssocID="{CBE71D55-6F9D-432C-962D-5EDECCB0B9E5}" presName="ChildAccent" presStyleLbl="solidFgAcc1" presStyleIdx="9" presStyleCnt="14"/>
      <dgm:spPr/>
    </dgm:pt>
    <dgm:pt modelId="{877DAD32-95A7-4C65-BCCA-FBE7FD383A3D}" type="pres">
      <dgm:prSet presAssocID="{CBE71D55-6F9D-432C-962D-5EDECCB0B9E5}" presName="Child" presStyleLbl="revTx" presStyleIdx="11" presStyleCnt="17">
        <dgm:presLayoutVars>
          <dgm:chMax val="0"/>
          <dgm:chPref val="0"/>
          <dgm:bulletEnabled val="1"/>
        </dgm:presLayoutVars>
      </dgm:prSet>
      <dgm:spPr/>
      <dgm:t>
        <a:bodyPr/>
        <a:lstStyle/>
        <a:p>
          <a:endParaRPr lang="es-ES"/>
        </a:p>
      </dgm:t>
    </dgm:pt>
    <dgm:pt modelId="{DEA24313-D319-4ADD-BB3D-B20878D4FDBB}" type="pres">
      <dgm:prSet presAssocID="{86F643A0-7357-46B2-9CFA-F4217CE9086C}" presName="root" presStyleCnt="0">
        <dgm:presLayoutVars>
          <dgm:chMax/>
          <dgm:chPref/>
        </dgm:presLayoutVars>
      </dgm:prSet>
      <dgm:spPr/>
    </dgm:pt>
    <dgm:pt modelId="{FBF80771-1F25-4A81-A8C5-8AEC564A803F}" type="pres">
      <dgm:prSet presAssocID="{86F643A0-7357-46B2-9CFA-F4217CE9086C}" presName="rootComposite" presStyleCnt="0">
        <dgm:presLayoutVars/>
      </dgm:prSet>
      <dgm:spPr/>
    </dgm:pt>
    <dgm:pt modelId="{DB1E4B20-BD26-4CDA-8C15-FCE81DE4CCFF}" type="pres">
      <dgm:prSet presAssocID="{86F643A0-7357-46B2-9CFA-F4217CE9086C}" presName="ParentAccent" presStyleLbl="alignNode1" presStyleIdx="2" presStyleCnt="3"/>
      <dgm:spPr/>
    </dgm:pt>
    <dgm:pt modelId="{AE8DED3A-5D06-4473-90D8-2F08F5990465}" type="pres">
      <dgm:prSet presAssocID="{86F643A0-7357-46B2-9CFA-F4217CE9086C}" presName="ParentSmallAccent" presStyleLbl="fgAcc1" presStyleIdx="2" presStyleCnt="3"/>
      <dgm:spPr/>
    </dgm:pt>
    <dgm:pt modelId="{16B8530B-BE22-4FF9-A8B7-73D0874B35A7}" type="pres">
      <dgm:prSet presAssocID="{86F643A0-7357-46B2-9CFA-F4217CE9086C}" presName="Parent" presStyleLbl="revTx" presStyleIdx="12" presStyleCnt="17">
        <dgm:presLayoutVars>
          <dgm:chMax/>
          <dgm:chPref val="4"/>
          <dgm:bulletEnabled val="1"/>
        </dgm:presLayoutVars>
      </dgm:prSet>
      <dgm:spPr/>
      <dgm:t>
        <a:bodyPr/>
        <a:lstStyle/>
        <a:p>
          <a:endParaRPr lang="es-EC"/>
        </a:p>
      </dgm:t>
    </dgm:pt>
    <dgm:pt modelId="{D91D8BDF-72A8-41F4-92E2-31F4668222ED}" type="pres">
      <dgm:prSet presAssocID="{86F643A0-7357-46B2-9CFA-F4217CE9086C}" presName="childShape" presStyleCnt="0">
        <dgm:presLayoutVars>
          <dgm:chMax val="0"/>
          <dgm:chPref val="0"/>
        </dgm:presLayoutVars>
      </dgm:prSet>
      <dgm:spPr/>
    </dgm:pt>
    <dgm:pt modelId="{F10EABDF-5282-4755-B6DE-D69C81D3221B}" type="pres">
      <dgm:prSet presAssocID="{9A1ED353-0A5D-4BD5-B0C7-761609DE0A6E}" presName="childComposite" presStyleCnt="0">
        <dgm:presLayoutVars>
          <dgm:chMax val="0"/>
          <dgm:chPref val="0"/>
        </dgm:presLayoutVars>
      </dgm:prSet>
      <dgm:spPr/>
    </dgm:pt>
    <dgm:pt modelId="{0E838807-06F6-4D0D-90ED-B4C2430916B3}" type="pres">
      <dgm:prSet presAssocID="{9A1ED353-0A5D-4BD5-B0C7-761609DE0A6E}" presName="ChildAccent" presStyleLbl="solidFgAcc1" presStyleIdx="10" presStyleCnt="14"/>
      <dgm:spPr/>
    </dgm:pt>
    <dgm:pt modelId="{ECA0D5D9-3387-46F6-A27B-08E51296D8A8}" type="pres">
      <dgm:prSet presAssocID="{9A1ED353-0A5D-4BD5-B0C7-761609DE0A6E}" presName="Child" presStyleLbl="revTx" presStyleIdx="13" presStyleCnt="17">
        <dgm:presLayoutVars>
          <dgm:chMax val="0"/>
          <dgm:chPref val="0"/>
          <dgm:bulletEnabled val="1"/>
        </dgm:presLayoutVars>
      </dgm:prSet>
      <dgm:spPr/>
      <dgm:t>
        <a:bodyPr/>
        <a:lstStyle/>
        <a:p>
          <a:endParaRPr lang="es-EC"/>
        </a:p>
      </dgm:t>
    </dgm:pt>
    <dgm:pt modelId="{BE7DD12A-7C22-4E74-820B-18977BF71164}" type="pres">
      <dgm:prSet presAssocID="{5D7BDAE4-898E-4D7C-98A6-3B1C39C4454B}" presName="childComposite" presStyleCnt="0">
        <dgm:presLayoutVars>
          <dgm:chMax val="0"/>
          <dgm:chPref val="0"/>
        </dgm:presLayoutVars>
      </dgm:prSet>
      <dgm:spPr/>
    </dgm:pt>
    <dgm:pt modelId="{D8F345A3-0073-4950-B0B5-502C1C48CCDB}" type="pres">
      <dgm:prSet presAssocID="{5D7BDAE4-898E-4D7C-98A6-3B1C39C4454B}" presName="ChildAccent" presStyleLbl="solidFgAcc1" presStyleIdx="11" presStyleCnt="14"/>
      <dgm:spPr/>
    </dgm:pt>
    <dgm:pt modelId="{BA6D8BF2-FD9A-4D4F-B213-33385F52588E}" type="pres">
      <dgm:prSet presAssocID="{5D7BDAE4-898E-4D7C-98A6-3B1C39C4454B}" presName="Child" presStyleLbl="revTx" presStyleIdx="14" presStyleCnt="17">
        <dgm:presLayoutVars>
          <dgm:chMax val="0"/>
          <dgm:chPref val="0"/>
          <dgm:bulletEnabled val="1"/>
        </dgm:presLayoutVars>
      </dgm:prSet>
      <dgm:spPr/>
      <dgm:t>
        <a:bodyPr/>
        <a:lstStyle/>
        <a:p>
          <a:endParaRPr lang="es-ES"/>
        </a:p>
      </dgm:t>
    </dgm:pt>
    <dgm:pt modelId="{67562608-267C-4FE7-B788-46BA7FD352E1}" type="pres">
      <dgm:prSet presAssocID="{16463919-5904-478F-A393-602B817DB1E0}" presName="childComposite" presStyleCnt="0">
        <dgm:presLayoutVars>
          <dgm:chMax val="0"/>
          <dgm:chPref val="0"/>
        </dgm:presLayoutVars>
      </dgm:prSet>
      <dgm:spPr/>
    </dgm:pt>
    <dgm:pt modelId="{78BA17D5-613B-49AB-904E-727F432C7201}" type="pres">
      <dgm:prSet presAssocID="{16463919-5904-478F-A393-602B817DB1E0}" presName="ChildAccent" presStyleLbl="solidFgAcc1" presStyleIdx="12" presStyleCnt="14"/>
      <dgm:spPr/>
    </dgm:pt>
    <dgm:pt modelId="{6F4E4720-DB15-4809-879D-DADB2DDE3962}" type="pres">
      <dgm:prSet presAssocID="{16463919-5904-478F-A393-602B817DB1E0}" presName="Child" presStyleLbl="revTx" presStyleIdx="15" presStyleCnt="17">
        <dgm:presLayoutVars>
          <dgm:chMax val="0"/>
          <dgm:chPref val="0"/>
          <dgm:bulletEnabled val="1"/>
        </dgm:presLayoutVars>
      </dgm:prSet>
      <dgm:spPr/>
      <dgm:t>
        <a:bodyPr/>
        <a:lstStyle/>
        <a:p>
          <a:endParaRPr lang="es-EC"/>
        </a:p>
      </dgm:t>
    </dgm:pt>
    <dgm:pt modelId="{3D8EEF72-B331-4837-BD74-7CDB1F429C33}" type="pres">
      <dgm:prSet presAssocID="{E3CD79B8-A7A6-4CF4-AD94-ED6EF9B63DD4}" presName="childComposite" presStyleCnt="0">
        <dgm:presLayoutVars>
          <dgm:chMax val="0"/>
          <dgm:chPref val="0"/>
        </dgm:presLayoutVars>
      </dgm:prSet>
      <dgm:spPr/>
    </dgm:pt>
    <dgm:pt modelId="{06B961D6-6CE9-4D50-B6DC-127D02A9DD52}" type="pres">
      <dgm:prSet presAssocID="{E3CD79B8-A7A6-4CF4-AD94-ED6EF9B63DD4}" presName="ChildAccent" presStyleLbl="solidFgAcc1" presStyleIdx="13" presStyleCnt="14"/>
      <dgm:spPr/>
    </dgm:pt>
    <dgm:pt modelId="{A07E471C-4A8F-44D8-B79A-C8E3067867B3}" type="pres">
      <dgm:prSet presAssocID="{E3CD79B8-A7A6-4CF4-AD94-ED6EF9B63DD4}" presName="Child" presStyleLbl="revTx" presStyleIdx="16" presStyleCnt="17">
        <dgm:presLayoutVars>
          <dgm:chMax val="0"/>
          <dgm:chPref val="0"/>
          <dgm:bulletEnabled val="1"/>
        </dgm:presLayoutVars>
      </dgm:prSet>
      <dgm:spPr/>
      <dgm:t>
        <a:bodyPr/>
        <a:lstStyle/>
        <a:p>
          <a:endParaRPr lang="es-EC"/>
        </a:p>
      </dgm:t>
    </dgm:pt>
  </dgm:ptLst>
  <dgm:cxnLst>
    <dgm:cxn modelId="{00CA9166-3DE9-4D1F-A049-A9EE7469CE32}" type="presOf" srcId="{7F1059FA-9A6F-48B6-A203-1FFE4E50F3FB}" destId="{7DC66E8C-485C-4E3E-867F-85A5275B9F54}" srcOrd="0" destOrd="0" presId="urn:microsoft.com/office/officeart/2008/layout/SquareAccentList"/>
    <dgm:cxn modelId="{3BB41CF8-4ABF-4434-A706-344BCC136DDA}" type="presOf" srcId="{86F643A0-7357-46B2-9CFA-F4217CE9086C}" destId="{16B8530B-BE22-4FF9-A8B7-73D0874B35A7}" srcOrd="0" destOrd="0" presId="urn:microsoft.com/office/officeart/2008/layout/SquareAccentList"/>
    <dgm:cxn modelId="{E4A34DC7-0250-4ED1-80BC-0567FD2544E8}" srcId="{DFC7DE55-858E-48CE-9C1D-F73E8A69C8ED}" destId="{F8B130F8-0CEE-42FC-9226-B88BDC7257A2}" srcOrd="2" destOrd="0" parTransId="{0DE95B48-05ED-421C-9505-7F75BEB3B9B7}" sibTransId="{D874FC5C-5514-47BF-B5E7-E204812CA29A}"/>
    <dgm:cxn modelId="{27C7C56D-4DF6-4066-9537-0743AD20EC16}" type="presOf" srcId="{66FDF6A9-BCFD-4528-84C9-484C400F1BDF}" destId="{157F558C-2510-4EDE-A628-E6898C7A398B}" srcOrd="0" destOrd="0" presId="urn:microsoft.com/office/officeart/2008/layout/SquareAccentList"/>
    <dgm:cxn modelId="{76EE5E6D-5C61-4D6A-A7CD-05508C80E029}" type="presOf" srcId="{604FB859-1355-4F60-9D46-0041BA39635A}" destId="{9E543349-1AD5-4F63-9945-621CC4AB52DE}" srcOrd="0" destOrd="0" presId="urn:microsoft.com/office/officeart/2008/layout/SquareAccentList"/>
    <dgm:cxn modelId="{3CE95346-666E-4ADE-BDD2-5E116F3918BB}" srcId="{6DCAFA86-D6AA-44CE-BAEF-EA45D6B45C6D}" destId="{86F643A0-7357-46B2-9CFA-F4217CE9086C}" srcOrd="2" destOrd="0" parTransId="{4E120E98-54CD-4535-9623-4BF4AAC15E80}" sibTransId="{37B1EB56-62A4-481D-8BE5-22EB7751DA6D}"/>
    <dgm:cxn modelId="{F874A42E-7DF3-4C7A-8BF2-9CC2335FEA69}" srcId="{86F643A0-7357-46B2-9CFA-F4217CE9086C}" destId="{5D7BDAE4-898E-4D7C-98A6-3B1C39C4454B}" srcOrd="1" destOrd="0" parTransId="{32100C6E-BFBA-4153-B805-B2B89512A3DA}" sibTransId="{157E10A8-4679-404A-9005-50C6DC6129C6}"/>
    <dgm:cxn modelId="{C8F3BFC8-B276-46F5-8C56-71E0F98FC7C0}" type="presOf" srcId="{CBE71D55-6F9D-432C-962D-5EDECCB0B9E5}" destId="{877DAD32-95A7-4C65-BCCA-FBE7FD383A3D}" srcOrd="0" destOrd="0" presId="urn:microsoft.com/office/officeart/2008/layout/SquareAccentList"/>
    <dgm:cxn modelId="{0EEFA1DF-2A29-4179-A78E-4FB7371D98C3}" srcId="{86F643A0-7357-46B2-9CFA-F4217CE9086C}" destId="{16463919-5904-478F-A393-602B817DB1E0}" srcOrd="2" destOrd="0" parTransId="{CAD521DF-95E6-47AC-92E5-75AEF97E1C29}" sibTransId="{AC61B57D-D86B-46AF-B9B7-55EA372FF4C5}"/>
    <dgm:cxn modelId="{D37FDAEC-A175-43E0-9516-8878E1B25D66}" srcId="{7A6B9CA2-3436-4523-A7F0-21ADAF1710B7}" destId="{1DD33FAB-DD15-49D0-9839-646B15FAA77A}" srcOrd="0" destOrd="0" parTransId="{67A85258-9B61-476B-935D-D3792E7F718B}" sibTransId="{7CF84F33-F85F-4867-B275-65500F26D7B3}"/>
    <dgm:cxn modelId="{0241FA4D-2598-4F47-A1DE-4EBD66AB92B9}" srcId="{6DCAFA86-D6AA-44CE-BAEF-EA45D6B45C6D}" destId="{DFC7DE55-858E-48CE-9C1D-F73E8A69C8ED}" srcOrd="1" destOrd="0" parTransId="{2A8E0045-5EBC-4406-BAE9-493171513F5B}" sibTransId="{35E1D08B-4670-4A7A-A6AD-47FD35A72F61}"/>
    <dgm:cxn modelId="{6E82A4AF-3F8E-4A17-B92F-F2E0328E46B5}" srcId="{DFC7DE55-858E-48CE-9C1D-F73E8A69C8ED}" destId="{CBE71D55-6F9D-432C-962D-5EDECCB0B9E5}" srcOrd="3" destOrd="0" parTransId="{CAFF8336-D74D-4E58-B8C1-E4E2ED3A0955}" sibTransId="{16DFF950-591F-4488-923A-AD9AD6CE16DB}"/>
    <dgm:cxn modelId="{BDA049F5-C6C5-4A09-8ACF-2CF07DD819E6}" type="presOf" srcId="{1DD33FAB-DD15-49D0-9839-646B15FAA77A}" destId="{DE03748F-BAF7-41CC-BBB3-9C0E6B977A17}" srcOrd="0" destOrd="0" presId="urn:microsoft.com/office/officeart/2008/layout/SquareAccentList"/>
    <dgm:cxn modelId="{2CF201F9-9B4A-4A38-A56C-5E5A5081FADE}" srcId="{6DCAFA86-D6AA-44CE-BAEF-EA45D6B45C6D}" destId="{7A6B9CA2-3436-4523-A7F0-21ADAF1710B7}" srcOrd="0" destOrd="0" parTransId="{6FC733BF-00DE-4CF1-8881-B4FA9075DD72}" sibTransId="{81CBF082-90D4-4EDB-B6DB-D0AF032D9219}"/>
    <dgm:cxn modelId="{5615531F-B4A4-44C9-BADA-3EBF3A90D608}" srcId="{7A6B9CA2-3436-4523-A7F0-21ADAF1710B7}" destId="{3D6A9FC2-A183-4ED0-B096-9370D4BDB37F}" srcOrd="5" destOrd="0" parTransId="{96642DAD-B677-402D-B814-9EFF83D14BED}" sibTransId="{8F8DE1B3-7E56-431E-A266-9BFBB11A0CC1}"/>
    <dgm:cxn modelId="{BD5723B8-0AE8-43D7-80EF-8156DD3A791D}" srcId="{86F643A0-7357-46B2-9CFA-F4217CE9086C}" destId="{9A1ED353-0A5D-4BD5-B0C7-761609DE0A6E}" srcOrd="0" destOrd="0" parTransId="{C06B3CD1-C9BB-40F3-AB26-1BD609A3E55B}" sibTransId="{52252AF3-5FBF-4079-AEED-F9EC4E304D15}"/>
    <dgm:cxn modelId="{12BA8DF9-EA44-4026-8391-02025B55EF6A}" srcId="{7A6B9CA2-3436-4523-A7F0-21ADAF1710B7}" destId="{53E9D9AE-6D73-47F7-AD5F-CDA7E06800E6}" srcOrd="2" destOrd="0" parTransId="{5CEC674A-CE0B-41C5-90CB-7EB30921741D}" sibTransId="{647486B0-F9F3-401F-847D-768E0248BBD7}"/>
    <dgm:cxn modelId="{353C1AF8-4487-4C31-A472-8C22D8893BEA}" type="presOf" srcId="{7A6B9CA2-3436-4523-A7F0-21ADAF1710B7}" destId="{A2D624B5-0AB5-4761-A7BD-59FFD7B3995D}" srcOrd="0" destOrd="0" presId="urn:microsoft.com/office/officeart/2008/layout/SquareAccentList"/>
    <dgm:cxn modelId="{5A08EF53-F8B6-402F-AED5-75D75C50ABC1}" type="presOf" srcId="{5D7BDAE4-898E-4D7C-98A6-3B1C39C4454B}" destId="{BA6D8BF2-FD9A-4D4F-B213-33385F52588E}" srcOrd="0" destOrd="0" presId="urn:microsoft.com/office/officeart/2008/layout/SquareAccentList"/>
    <dgm:cxn modelId="{79F02328-4156-47DC-B4D2-55319DEFB6E2}" srcId="{DFC7DE55-858E-48CE-9C1D-F73E8A69C8ED}" destId="{8A47D426-30D8-4415-BCA0-0E9316EA3293}" srcOrd="0" destOrd="0" parTransId="{30C618A7-1FBA-486C-99FB-B05B6DD7BE3B}" sibTransId="{9B965C8B-E2EA-441A-AA67-14F302618003}"/>
    <dgm:cxn modelId="{F89A56D2-6D28-4299-9BFF-F248A4E9856A}" type="presOf" srcId="{DFC7DE55-858E-48CE-9C1D-F73E8A69C8ED}" destId="{1026193B-2616-449F-96AD-D4D0C68A67A1}" srcOrd="0" destOrd="0" presId="urn:microsoft.com/office/officeart/2008/layout/SquareAccentList"/>
    <dgm:cxn modelId="{6BC28C8C-FDBB-4DFA-BCB3-0D91447AA77F}" type="presOf" srcId="{3D6A9FC2-A183-4ED0-B096-9370D4BDB37F}" destId="{D3BE3132-2541-4E00-B61E-6C7F96E9AE59}" srcOrd="0" destOrd="0" presId="urn:microsoft.com/office/officeart/2008/layout/SquareAccentList"/>
    <dgm:cxn modelId="{40171055-63ED-4151-8763-29A6331008ED}" srcId="{7A6B9CA2-3436-4523-A7F0-21ADAF1710B7}" destId="{66FDF6A9-BCFD-4528-84C9-484C400F1BDF}" srcOrd="3" destOrd="0" parTransId="{16676E45-AB02-46D4-AA02-4BCD47A8A5EB}" sibTransId="{95482184-B80C-4AAE-AE9D-8BC3AFFEED0D}"/>
    <dgm:cxn modelId="{23E18EE2-D07C-45A3-B5DB-0B8962D05752}" type="presOf" srcId="{53E9D9AE-6D73-47F7-AD5F-CDA7E06800E6}" destId="{6A30AE3B-EA84-4B45-A608-4AE460E41E27}" srcOrd="0" destOrd="0" presId="urn:microsoft.com/office/officeart/2008/layout/SquareAccentList"/>
    <dgm:cxn modelId="{5F4F25B2-7D9D-4420-A534-16D773F08DA5}" type="presOf" srcId="{9E88C21C-D70E-4560-A49B-B9F5DB20A477}" destId="{F2A85DBE-54EB-4E82-AEF5-71A096035F16}" srcOrd="0" destOrd="0" presId="urn:microsoft.com/office/officeart/2008/layout/SquareAccentList"/>
    <dgm:cxn modelId="{2EB4DAB7-D7E8-4D98-A4DD-005246DACD55}" type="presOf" srcId="{9A1ED353-0A5D-4BD5-B0C7-761609DE0A6E}" destId="{ECA0D5D9-3387-46F6-A27B-08E51296D8A8}" srcOrd="0" destOrd="0" presId="urn:microsoft.com/office/officeart/2008/layout/SquareAccentList"/>
    <dgm:cxn modelId="{BEF301DD-F7C8-4EDD-ABB8-5A049AADA687}" type="presOf" srcId="{6DCAFA86-D6AA-44CE-BAEF-EA45D6B45C6D}" destId="{E115ECE6-537C-4FC7-AE0A-7B81CD7C7EB0}" srcOrd="0" destOrd="0" presId="urn:microsoft.com/office/officeart/2008/layout/SquareAccentList"/>
    <dgm:cxn modelId="{634760C3-5E81-4CE6-A2BF-17BB08B56443}" type="presOf" srcId="{16463919-5904-478F-A393-602B817DB1E0}" destId="{6F4E4720-DB15-4809-879D-DADB2DDE3962}" srcOrd="0" destOrd="0" presId="urn:microsoft.com/office/officeart/2008/layout/SquareAccentList"/>
    <dgm:cxn modelId="{A133BE1B-11EA-4BDB-8710-76DDE69EBD83}" type="presOf" srcId="{E3CD79B8-A7A6-4CF4-AD94-ED6EF9B63DD4}" destId="{A07E471C-4A8F-44D8-B79A-C8E3067867B3}" srcOrd="0" destOrd="0" presId="urn:microsoft.com/office/officeart/2008/layout/SquareAccentList"/>
    <dgm:cxn modelId="{894D0A7B-E716-463D-85EB-59BA3D9629D0}" type="presOf" srcId="{F8B130F8-0CEE-42FC-9226-B88BDC7257A2}" destId="{75082588-3BED-46FC-8EBC-F5F2E2F617D0}" srcOrd="0" destOrd="0" presId="urn:microsoft.com/office/officeart/2008/layout/SquareAccentList"/>
    <dgm:cxn modelId="{EE4D8DF2-7018-47D5-84E3-699AE5ABBDA5}" srcId="{DFC7DE55-858E-48CE-9C1D-F73E8A69C8ED}" destId="{604FB859-1355-4F60-9D46-0041BA39635A}" srcOrd="1" destOrd="0" parTransId="{15F5F4C8-C31F-40BC-ACC0-D3F968072517}" sibTransId="{40BC0F68-E0BE-405D-93ED-59E799DFB9C2}"/>
    <dgm:cxn modelId="{97CCD861-36D0-4549-BC76-B5D8EE3E84DF}" type="presOf" srcId="{8A47D426-30D8-4415-BCA0-0E9316EA3293}" destId="{32231DFE-1329-4400-BF95-8F91ECB1F73F}" srcOrd="0" destOrd="0" presId="urn:microsoft.com/office/officeart/2008/layout/SquareAccentList"/>
    <dgm:cxn modelId="{C40E87A6-8313-450D-8685-2D3DFA23757E}" srcId="{7A6B9CA2-3436-4523-A7F0-21ADAF1710B7}" destId="{9E88C21C-D70E-4560-A49B-B9F5DB20A477}" srcOrd="1" destOrd="0" parTransId="{EC439274-75E7-4198-B10E-4D6309AF308A}" sibTransId="{1FC9D914-3775-4AF1-8956-46455AA93172}"/>
    <dgm:cxn modelId="{9636793C-D0CD-44BA-AFB9-E4B66771E88C}" srcId="{7A6B9CA2-3436-4523-A7F0-21ADAF1710B7}" destId="{7F1059FA-9A6F-48B6-A203-1FFE4E50F3FB}" srcOrd="4" destOrd="0" parTransId="{FD08AF38-1F77-4356-A886-B90716EAE0BC}" sibTransId="{9ABEC5B0-2E66-4528-9D49-11D313B32D53}"/>
    <dgm:cxn modelId="{3E256B37-E7E8-4902-BED6-5AD47B236B8F}" srcId="{86F643A0-7357-46B2-9CFA-F4217CE9086C}" destId="{E3CD79B8-A7A6-4CF4-AD94-ED6EF9B63DD4}" srcOrd="3" destOrd="0" parTransId="{E2CE5B41-ABF0-4595-A944-F64ACECE6AB9}" sibTransId="{E3FE01E9-528B-4ECC-A33A-87095CAEDC30}"/>
    <dgm:cxn modelId="{0F8FBD36-90B3-4D26-BB54-3028E7E7C87C}" type="presParOf" srcId="{E115ECE6-537C-4FC7-AE0A-7B81CD7C7EB0}" destId="{44EF7C69-543A-454F-AC1E-59CD5551A1C4}" srcOrd="0" destOrd="0" presId="urn:microsoft.com/office/officeart/2008/layout/SquareAccentList"/>
    <dgm:cxn modelId="{3E7F0274-E42A-4701-BE1E-3AE141EA9ABC}" type="presParOf" srcId="{44EF7C69-543A-454F-AC1E-59CD5551A1C4}" destId="{2ABA6121-33EF-4D5D-941B-EE376D4864EE}" srcOrd="0" destOrd="0" presId="urn:microsoft.com/office/officeart/2008/layout/SquareAccentList"/>
    <dgm:cxn modelId="{5E356D46-C6A1-4B44-B9CE-FC03442D2630}" type="presParOf" srcId="{2ABA6121-33EF-4D5D-941B-EE376D4864EE}" destId="{573E1EB2-A635-4A8D-8201-BC793D4B7721}" srcOrd="0" destOrd="0" presId="urn:microsoft.com/office/officeart/2008/layout/SquareAccentList"/>
    <dgm:cxn modelId="{751FFB1D-AB48-408F-AE3A-CC80EDBD8454}" type="presParOf" srcId="{2ABA6121-33EF-4D5D-941B-EE376D4864EE}" destId="{6F08195D-3486-4944-A034-1CA1EAB3E7E4}" srcOrd="1" destOrd="0" presId="urn:microsoft.com/office/officeart/2008/layout/SquareAccentList"/>
    <dgm:cxn modelId="{0166D3FC-8DB0-4102-82A8-7B64C6472926}" type="presParOf" srcId="{2ABA6121-33EF-4D5D-941B-EE376D4864EE}" destId="{A2D624B5-0AB5-4761-A7BD-59FFD7B3995D}" srcOrd="2" destOrd="0" presId="urn:microsoft.com/office/officeart/2008/layout/SquareAccentList"/>
    <dgm:cxn modelId="{51F16652-02E6-4B16-99E5-6C62631D11FE}" type="presParOf" srcId="{44EF7C69-543A-454F-AC1E-59CD5551A1C4}" destId="{83294918-D8FE-4D10-9AD2-26FD98918366}" srcOrd="1" destOrd="0" presId="urn:microsoft.com/office/officeart/2008/layout/SquareAccentList"/>
    <dgm:cxn modelId="{A03D09F1-E7D9-4929-B981-61C307D661ED}" type="presParOf" srcId="{83294918-D8FE-4D10-9AD2-26FD98918366}" destId="{471AF1D3-D828-4EA6-AA63-530ACE10EB1B}" srcOrd="0" destOrd="0" presId="urn:microsoft.com/office/officeart/2008/layout/SquareAccentList"/>
    <dgm:cxn modelId="{0F8FC296-1F9A-4402-8F43-204271180D6B}" type="presParOf" srcId="{471AF1D3-D828-4EA6-AA63-530ACE10EB1B}" destId="{B4FD52D7-244E-43CC-8867-F08759E82A3C}" srcOrd="0" destOrd="0" presId="urn:microsoft.com/office/officeart/2008/layout/SquareAccentList"/>
    <dgm:cxn modelId="{18D34AE4-0799-485B-8D6B-16F2D90A34F3}" type="presParOf" srcId="{471AF1D3-D828-4EA6-AA63-530ACE10EB1B}" destId="{DE03748F-BAF7-41CC-BBB3-9C0E6B977A17}" srcOrd="1" destOrd="0" presId="urn:microsoft.com/office/officeart/2008/layout/SquareAccentList"/>
    <dgm:cxn modelId="{A1DD0D60-09FD-4EF7-91A3-BE91F0042BF4}" type="presParOf" srcId="{83294918-D8FE-4D10-9AD2-26FD98918366}" destId="{4FC68440-9A6A-43E1-92FE-5B3664C40D3A}" srcOrd="1" destOrd="0" presId="urn:microsoft.com/office/officeart/2008/layout/SquareAccentList"/>
    <dgm:cxn modelId="{AA6DD945-97C2-40A4-A579-FA22A38AC646}" type="presParOf" srcId="{4FC68440-9A6A-43E1-92FE-5B3664C40D3A}" destId="{544FB8EB-7A1D-4209-959D-C4929DBE9D6A}" srcOrd="0" destOrd="0" presId="urn:microsoft.com/office/officeart/2008/layout/SquareAccentList"/>
    <dgm:cxn modelId="{7D691F93-048F-479D-A162-841A5707459D}" type="presParOf" srcId="{4FC68440-9A6A-43E1-92FE-5B3664C40D3A}" destId="{F2A85DBE-54EB-4E82-AEF5-71A096035F16}" srcOrd="1" destOrd="0" presId="urn:microsoft.com/office/officeart/2008/layout/SquareAccentList"/>
    <dgm:cxn modelId="{2ECD38C9-F3F5-4ED9-B736-9B710DD5DD75}" type="presParOf" srcId="{83294918-D8FE-4D10-9AD2-26FD98918366}" destId="{EF05F8F1-A7DE-4307-88AE-F9B6321D0AB5}" srcOrd="2" destOrd="0" presId="urn:microsoft.com/office/officeart/2008/layout/SquareAccentList"/>
    <dgm:cxn modelId="{6B6C68FF-5CED-41D2-A12C-81BB1DBAAF47}" type="presParOf" srcId="{EF05F8F1-A7DE-4307-88AE-F9B6321D0AB5}" destId="{87121B18-F79D-4A4C-BF36-695C0F05D432}" srcOrd="0" destOrd="0" presId="urn:microsoft.com/office/officeart/2008/layout/SquareAccentList"/>
    <dgm:cxn modelId="{3F1F5E41-8A32-4D88-8227-6147BDB98764}" type="presParOf" srcId="{EF05F8F1-A7DE-4307-88AE-F9B6321D0AB5}" destId="{6A30AE3B-EA84-4B45-A608-4AE460E41E27}" srcOrd="1" destOrd="0" presId="urn:microsoft.com/office/officeart/2008/layout/SquareAccentList"/>
    <dgm:cxn modelId="{5093527C-5015-4B53-89FC-541D17AC2AFB}" type="presParOf" srcId="{83294918-D8FE-4D10-9AD2-26FD98918366}" destId="{B5245FC4-BFFF-486B-B47E-4EDC4463827E}" srcOrd="3" destOrd="0" presId="urn:microsoft.com/office/officeart/2008/layout/SquareAccentList"/>
    <dgm:cxn modelId="{F8789790-0D7F-497A-A0D0-9066DA3693A3}" type="presParOf" srcId="{B5245FC4-BFFF-486B-B47E-4EDC4463827E}" destId="{D28BBC19-8375-4830-B001-80E66B55399F}" srcOrd="0" destOrd="0" presId="urn:microsoft.com/office/officeart/2008/layout/SquareAccentList"/>
    <dgm:cxn modelId="{8415591B-919A-4A8D-A067-40452D921456}" type="presParOf" srcId="{B5245FC4-BFFF-486B-B47E-4EDC4463827E}" destId="{157F558C-2510-4EDE-A628-E6898C7A398B}" srcOrd="1" destOrd="0" presId="urn:microsoft.com/office/officeart/2008/layout/SquareAccentList"/>
    <dgm:cxn modelId="{EFCD2BF9-01C8-4817-AC7C-428B58C3322C}" type="presParOf" srcId="{83294918-D8FE-4D10-9AD2-26FD98918366}" destId="{1FA70E1D-C82C-4614-B27C-1235DC91D4CB}" srcOrd="4" destOrd="0" presId="urn:microsoft.com/office/officeart/2008/layout/SquareAccentList"/>
    <dgm:cxn modelId="{0EC2A013-0746-418E-A567-DCBE88A50F3E}" type="presParOf" srcId="{1FA70E1D-C82C-4614-B27C-1235DC91D4CB}" destId="{4C0945CC-ECC5-44C3-9473-532CE147AAD9}" srcOrd="0" destOrd="0" presId="urn:microsoft.com/office/officeart/2008/layout/SquareAccentList"/>
    <dgm:cxn modelId="{8752FAD9-0C22-4B36-9F48-E99278DF80EB}" type="presParOf" srcId="{1FA70E1D-C82C-4614-B27C-1235DC91D4CB}" destId="{7DC66E8C-485C-4E3E-867F-85A5275B9F54}" srcOrd="1" destOrd="0" presId="urn:microsoft.com/office/officeart/2008/layout/SquareAccentList"/>
    <dgm:cxn modelId="{10B96CA4-7FD4-449A-879F-9D0D935CD618}" type="presParOf" srcId="{83294918-D8FE-4D10-9AD2-26FD98918366}" destId="{9C9D1314-D953-42B5-919E-89036B29DE95}" srcOrd="5" destOrd="0" presId="urn:microsoft.com/office/officeart/2008/layout/SquareAccentList"/>
    <dgm:cxn modelId="{04C80000-E489-40ED-9A5C-51B58F00486B}" type="presParOf" srcId="{9C9D1314-D953-42B5-919E-89036B29DE95}" destId="{49348AD3-EA92-4425-BADD-D586CCB313C5}" srcOrd="0" destOrd="0" presId="urn:microsoft.com/office/officeart/2008/layout/SquareAccentList"/>
    <dgm:cxn modelId="{761AC29F-4425-4D6A-9DAB-252197E739F3}" type="presParOf" srcId="{9C9D1314-D953-42B5-919E-89036B29DE95}" destId="{D3BE3132-2541-4E00-B61E-6C7F96E9AE59}" srcOrd="1" destOrd="0" presId="urn:microsoft.com/office/officeart/2008/layout/SquareAccentList"/>
    <dgm:cxn modelId="{C7B6BAF2-E3CC-4840-8B1F-24E59C158E9B}" type="presParOf" srcId="{E115ECE6-537C-4FC7-AE0A-7B81CD7C7EB0}" destId="{A1E76FD7-4CFD-4CE6-BC16-A3F7BA6E64A7}" srcOrd="1" destOrd="0" presId="urn:microsoft.com/office/officeart/2008/layout/SquareAccentList"/>
    <dgm:cxn modelId="{792C5FFC-F50D-4EF5-AF2D-83229DC8BF24}" type="presParOf" srcId="{A1E76FD7-4CFD-4CE6-BC16-A3F7BA6E64A7}" destId="{D356D31A-B8DA-496A-936F-B3AD43A52BBD}" srcOrd="0" destOrd="0" presId="urn:microsoft.com/office/officeart/2008/layout/SquareAccentList"/>
    <dgm:cxn modelId="{3C3DF8FD-1D5F-4B1B-A976-D460A05C8BA3}" type="presParOf" srcId="{D356D31A-B8DA-496A-936F-B3AD43A52BBD}" destId="{CCA58C63-31F6-424B-9163-9E37F425DF26}" srcOrd="0" destOrd="0" presId="urn:microsoft.com/office/officeart/2008/layout/SquareAccentList"/>
    <dgm:cxn modelId="{B8DA11DA-59DB-4C0A-869D-B03602BE44E5}" type="presParOf" srcId="{D356D31A-B8DA-496A-936F-B3AD43A52BBD}" destId="{3D559154-E3F5-440A-B852-6453FD718827}" srcOrd="1" destOrd="0" presId="urn:microsoft.com/office/officeart/2008/layout/SquareAccentList"/>
    <dgm:cxn modelId="{38AB17E2-B7A0-412B-A8FF-2D44C254623C}" type="presParOf" srcId="{D356D31A-B8DA-496A-936F-B3AD43A52BBD}" destId="{1026193B-2616-449F-96AD-D4D0C68A67A1}" srcOrd="2" destOrd="0" presId="urn:microsoft.com/office/officeart/2008/layout/SquareAccentList"/>
    <dgm:cxn modelId="{A5142E79-C366-490C-A370-2627F3AC90DF}" type="presParOf" srcId="{A1E76FD7-4CFD-4CE6-BC16-A3F7BA6E64A7}" destId="{C9E55178-98AA-4AB1-9F9A-FFFC130BCEE3}" srcOrd="1" destOrd="0" presId="urn:microsoft.com/office/officeart/2008/layout/SquareAccentList"/>
    <dgm:cxn modelId="{55082151-2D4B-4D00-9993-F3C0C0D45CE0}" type="presParOf" srcId="{C9E55178-98AA-4AB1-9F9A-FFFC130BCEE3}" destId="{5A7E034F-39F1-4AFD-8C17-D5A3C2464F1C}" srcOrd="0" destOrd="0" presId="urn:microsoft.com/office/officeart/2008/layout/SquareAccentList"/>
    <dgm:cxn modelId="{421220ED-7D9B-42D1-A011-600770553A88}" type="presParOf" srcId="{5A7E034F-39F1-4AFD-8C17-D5A3C2464F1C}" destId="{6F53995A-8BF5-497A-B87B-1058CC3AD9FB}" srcOrd="0" destOrd="0" presId="urn:microsoft.com/office/officeart/2008/layout/SquareAccentList"/>
    <dgm:cxn modelId="{9ECA1793-A7EC-4DAC-B79E-8C53B5B264E3}" type="presParOf" srcId="{5A7E034F-39F1-4AFD-8C17-D5A3C2464F1C}" destId="{32231DFE-1329-4400-BF95-8F91ECB1F73F}" srcOrd="1" destOrd="0" presId="urn:microsoft.com/office/officeart/2008/layout/SquareAccentList"/>
    <dgm:cxn modelId="{A0EAF824-1723-4905-8595-485A1F09E0C8}" type="presParOf" srcId="{C9E55178-98AA-4AB1-9F9A-FFFC130BCEE3}" destId="{F2D4FC09-1FFF-4FC6-96B4-44DB5F356A82}" srcOrd="1" destOrd="0" presId="urn:microsoft.com/office/officeart/2008/layout/SquareAccentList"/>
    <dgm:cxn modelId="{67C4AC6F-429A-4BE2-98C1-241582EE924A}" type="presParOf" srcId="{F2D4FC09-1FFF-4FC6-96B4-44DB5F356A82}" destId="{C1B01650-93D4-469D-8C4A-8329E9490062}" srcOrd="0" destOrd="0" presId="urn:microsoft.com/office/officeart/2008/layout/SquareAccentList"/>
    <dgm:cxn modelId="{A5AF8E8E-087D-406B-9DEB-0B704234D40F}" type="presParOf" srcId="{F2D4FC09-1FFF-4FC6-96B4-44DB5F356A82}" destId="{9E543349-1AD5-4F63-9945-621CC4AB52DE}" srcOrd="1" destOrd="0" presId="urn:microsoft.com/office/officeart/2008/layout/SquareAccentList"/>
    <dgm:cxn modelId="{CEBE74CC-0707-40E1-AC67-26AFD7A556AA}" type="presParOf" srcId="{C9E55178-98AA-4AB1-9F9A-FFFC130BCEE3}" destId="{C8B20959-CBF0-4A45-BC21-0316BFEA5589}" srcOrd="2" destOrd="0" presId="urn:microsoft.com/office/officeart/2008/layout/SquareAccentList"/>
    <dgm:cxn modelId="{0A6D74CE-6DDB-4362-9EBC-1D53D368A0A6}" type="presParOf" srcId="{C8B20959-CBF0-4A45-BC21-0316BFEA5589}" destId="{BB7978DC-6176-4EE1-BD58-D726C969250D}" srcOrd="0" destOrd="0" presId="urn:microsoft.com/office/officeart/2008/layout/SquareAccentList"/>
    <dgm:cxn modelId="{086DE9C7-D292-4B16-BECF-F8BB89FED515}" type="presParOf" srcId="{C8B20959-CBF0-4A45-BC21-0316BFEA5589}" destId="{75082588-3BED-46FC-8EBC-F5F2E2F617D0}" srcOrd="1" destOrd="0" presId="urn:microsoft.com/office/officeart/2008/layout/SquareAccentList"/>
    <dgm:cxn modelId="{9B2A2C7E-8FCD-4C85-868C-2EF1D480C1FE}" type="presParOf" srcId="{C9E55178-98AA-4AB1-9F9A-FFFC130BCEE3}" destId="{3AA7BF86-AB42-4F32-A32A-A3937C5C98A4}" srcOrd="3" destOrd="0" presId="urn:microsoft.com/office/officeart/2008/layout/SquareAccentList"/>
    <dgm:cxn modelId="{163D6BBC-5D95-4384-AD75-94835E18FCAC}" type="presParOf" srcId="{3AA7BF86-AB42-4F32-A32A-A3937C5C98A4}" destId="{9C3326F1-3A09-4149-96BA-42EE715F7050}" srcOrd="0" destOrd="0" presId="urn:microsoft.com/office/officeart/2008/layout/SquareAccentList"/>
    <dgm:cxn modelId="{E827B118-6E89-4F5B-923C-AE2913579D49}" type="presParOf" srcId="{3AA7BF86-AB42-4F32-A32A-A3937C5C98A4}" destId="{877DAD32-95A7-4C65-BCCA-FBE7FD383A3D}" srcOrd="1" destOrd="0" presId="urn:microsoft.com/office/officeart/2008/layout/SquareAccentList"/>
    <dgm:cxn modelId="{DCD0FA38-E210-4A07-8A3B-CEE0B4A7B8EB}" type="presParOf" srcId="{E115ECE6-537C-4FC7-AE0A-7B81CD7C7EB0}" destId="{DEA24313-D319-4ADD-BB3D-B20878D4FDBB}" srcOrd="2" destOrd="0" presId="urn:microsoft.com/office/officeart/2008/layout/SquareAccentList"/>
    <dgm:cxn modelId="{F9FC8CD1-D52D-4A78-AEDF-6AFC400AADC0}" type="presParOf" srcId="{DEA24313-D319-4ADD-BB3D-B20878D4FDBB}" destId="{FBF80771-1F25-4A81-A8C5-8AEC564A803F}" srcOrd="0" destOrd="0" presId="urn:microsoft.com/office/officeart/2008/layout/SquareAccentList"/>
    <dgm:cxn modelId="{C8A4B3BF-000B-401C-92FB-13ED7DA08CA7}" type="presParOf" srcId="{FBF80771-1F25-4A81-A8C5-8AEC564A803F}" destId="{DB1E4B20-BD26-4CDA-8C15-FCE81DE4CCFF}" srcOrd="0" destOrd="0" presId="urn:microsoft.com/office/officeart/2008/layout/SquareAccentList"/>
    <dgm:cxn modelId="{F6647856-A2F3-4AA3-B246-8B54D5313C48}" type="presParOf" srcId="{FBF80771-1F25-4A81-A8C5-8AEC564A803F}" destId="{AE8DED3A-5D06-4473-90D8-2F08F5990465}" srcOrd="1" destOrd="0" presId="urn:microsoft.com/office/officeart/2008/layout/SquareAccentList"/>
    <dgm:cxn modelId="{A5DC2442-102D-465E-9FCF-490C729C48B0}" type="presParOf" srcId="{FBF80771-1F25-4A81-A8C5-8AEC564A803F}" destId="{16B8530B-BE22-4FF9-A8B7-73D0874B35A7}" srcOrd="2" destOrd="0" presId="urn:microsoft.com/office/officeart/2008/layout/SquareAccentList"/>
    <dgm:cxn modelId="{9C820084-DCCF-4A64-B5DE-EC8E52B95430}" type="presParOf" srcId="{DEA24313-D319-4ADD-BB3D-B20878D4FDBB}" destId="{D91D8BDF-72A8-41F4-92E2-31F4668222ED}" srcOrd="1" destOrd="0" presId="urn:microsoft.com/office/officeart/2008/layout/SquareAccentList"/>
    <dgm:cxn modelId="{182072EB-2A83-4B52-996C-54D5F560C7AE}" type="presParOf" srcId="{D91D8BDF-72A8-41F4-92E2-31F4668222ED}" destId="{F10EABDF-5282-4755-B6DE-D69C81D3221B}" srcOrd="0" destOrd="0" presId="urn:microsoft.com/office/officeart/2008/layout/SquareAccentList"/>
    <dgm:cxn modelId="{5D5271CE-A4BB-48B1-ABB7-A96121EB7CA3}" type="presParOf" srcId="{F10EABDF-5282-4755-B6DE-D69C81D3221B}" destId="{0E838807-06F6-4D0D-90ED-B4C2430916B3}" srcOrd="0" destOrd="0" presId="urn:microsoft.com/office/officeart/2008/layout/SquareAccentList"/>
    <dgm:cxn modelId="{0E65896F-DA8E-48AA-8347-83346CC64271}" type="presParOf" srcId="{F10EABDF-5282-4755-B6DE-D69C81D3221B}" destId="{ECA0D5D9-3387-46F6-A27B-08E51296D8A8}" srcOrd="1" destOrd="0" presId="urn:microsoft.com/office/officeart/2008/layout/SquareAccentList"/>
    <dgm:cxn modelId="{CA59FBB6-EAC6-4210-9FE6-2413D54A7DE4}" type="presParOf" srcId="{D91D8BDF-72A8-41F4-92E2-31F4668222ED}" destId="{BE7DD12A-7C22-4E74-820B-18977BF71164}" srcOrd="1" destOrd="0" presId="urn:microsoft.com/office/officeart/2008/layout/SquareAccentList"/>
    <dgm:cxn modelId="{1DD9671D-90F5-4DC2-B1FC-199EE2367B27}" type="presParOf" srcId="{BE7DD12A-7C22-4E74-820B-18977BF71164}" destId="{D8F345A3-0073-4950-B0B5-502C1C48CCDB}" srcOrd="0" destOrd="0" presId="urn:microsoft.com/office/officeart/2008/layout/SquareAccentList"/>
    <dgm:cxn modelId="{3C1C8643-5982-4036-9CB5-E6F4744CC86E}" type="presParOf" srcId="{BE7DD12A-7C22-4E74-820B-18977BF71164}" destId="{BA6D8BF2-FD9A-4D4F-B213-33385F52588E}" srcOrd="1" destOrd="0" presId="urn:microsoft.com/office/officeart/2008/layout/SquareAccentList"/>
    <dgm:cxn modelId="{9D678779-D004-4E56-97AA-51EEFBA6B172}" type="presParOf" srcId="{D91D8BDF-72A8-41F4-92E2-31F4668222ED}" destId="{67562608-267C-4FE7-B788-46BA7FD352E1}" srcOrd="2" destOrd="0" presId="urn:microsoft.com/office/officeart/2008/layout/SquareAccentList"/>
    <dgm:cxn modelId="{A5DB4C1A-4EC1-4749-B847-2C93BA34652F}" type="presParOf" srcId="{67562608-267C-4FE7-B788-46BA7FD352E1}" destId="{78BA17D5-613B-49AB-904E-727F432C7201}" srcOrd="0" destOrd="0" presId="urn:microsoft.com/office/officeart/2008/layout/SquareAccentList"/>
    <dgm:cxn modelId="{D4C73F6D-36D5-4E51-AEB1-3AC00058B9AB}" type="presParOf" srcId="{67562608-267C-4FE7-B788-46BA7FD352E1}" destId="{6F4E4720-DB15-4809-879D-DADB2DDE3962}" srcOrd="1" destOrd="0" presId="urn:microsoft.com/office/officeart/2008/layout/SquareAccentList"/>
    <dgm:cxn modelId="{7CF23515-F785-4DC3-988D-7F2BC747385F}" type="presParOf" srcId="{D91D8BDF-72A8-41F4-92E2-31F4668222ED}" destId="{3D8EEF72-B331-4837-BD74-7CDB1F429C33}" srcOrd="3" destOrd="0" presId="urn:microsoft.com/office/officeart/2008/layout/SquareAccentList"/>
    <dgm:cxn modelId="{0A868E0B-BC66-47F4-83E9-D600A9444E44}" type="presParOf" srcId="{3D8EEF72-B331-4837-BD74-7CDB1F429C33}" destId="{06B961D6-6CE9-4D50-B6DC-127D02A9DD52}" srcOrd="0" destOrd="0" presId="urn:microsoft.com/office/officeart/2008/layout/SquareAccentList"/>
    <dgm:cxn modelId="{791F15AA-6C63-4914-9B49-33FD60147DCA}" type="presParOf" srcId="{3D8EEF72-B331-4837-BD74-7CDB1F429C33}" destId="{A07E471C-4A8F-44D8-B79A-C8E3067867B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FBB86-C10F-472A-B8CF-D11493329C7F}" type="doc">
      <dgm:prSet loTypeId="urn:microsoft.com/office/officeart/2008/layout/SquareAccentList" loCatId="list" qsTypeId="urn:microsoft.com/office/officeart/2005/8/quickstyle/simple4" qsCatId="simple" csTypeId="urn:microsoft.com/office/officeart/2005/8/colors/accent6_4" csCatId="accent6" phldr="1"/>
      <dgm:spPr/>
      <dgm:t>
        <a:bodyPr/>
        <a:lstStyle/>
        <a:p>
          <a:endParaRPr lang="es-EC"/>
        </a:p>
      </dgm:t>
    </dgm:pt>
    <dgm:pt modelId="{9D1D6781-B648-4EF6-B1EA-14BFA1DA78F8}">
      <dgm:prSet phldrT="[Texto]"/>
      <dgm:spPr/>
      <dgm:t>
        <a:bodyPr/>
        <a:lstStyle/>
        <a:p>
          <a:r>
            <a:rPr lang="es-EC" dirty="0" smtClean="0"/>
            <a:t>Metas</a:t>
          </a:r>
          <a:endParaRPr lang="es-EC" dirty="0"/>
        </a:p>
      </dgm:t>
    </dgm:pt>
    <dgm:pt modelId="{9CB58087-7090-45FB-9B60-F18E9C3AB0BD}" type="parTrans" cxnId="{F80E0001-3401-45B9-A0B8-7404E63A4FF9}">
      <dgm:prSet/>
      <dgm:spPr/>
      <dgm:t>
        <a:bodyPr/>
        <a:lstStyle/>
        <a:p>
          <a:endParaRPr lang="es-EC"/>
        </a:p>
      </dgm:t>
    </dgm:pt>
    <dgm:pt modelId="{4AEDDF51-26FD-4C12-826A-A074C8BE43B1}" type="sibTrans" cxnId="{F80E0001-3401-45B9-A0B8-7404E63A4FF9}">
      <dgm:prSet/>
      <dgm:spPr/>
      <dgm:t>
        <a:bodyPr/>
        <a:lstStyle/>
        <a:p>
          <a:endParaRPr lang="es-EC"/>
        </a:p>
      </dgm:t>
    </dgm:pt>
    <dgm:pt modelId="{A15906DD-F2C2-47D2-8041-DC75FED9ACAC}">
      <dgm:prSet phldrT="[Texto]"/>
      <dgm:spPr/>
      <dgm:t>
        <a:bodyPr/>
        <a:lstStyle/>
        <a:p>
          <a:r>
            <a:rPr lang="es-EC" dirty="0" smtClean="0"/>
            <a:t>Hallar el % de hogares a 1.5 Km del nodo de fibra</a:t>
          </a:r>
          <a:endParaRPr lang="es-EC" dirty="0"/>
        </a:p>
      </dgm:t>
    </dgm:pt>
    <dgm:pt modelId="{E8C46C7A-195D-472B-A816-8215C7FAA3F4}" type="parTrans" cxnId="{9BDAD531-39F1-4784-B233-A8C0D3C28B27}">
      <dgm:prSet/>
      <dgm:spPr/>
      <dgm:t>
        <a:bodyPr/>
        <a:lstStyle/>
        <a:p>
          <a:endParaRPr lang="es-EC"/>
        </a:p>
      </dgm:t>
    </dgm:pt>
    <dgm:pt modelId="{C3E4D09A-BA8E-46BE-B397-000E2694B9E9}" type="sibTrans" cxnId="{9BDAD531-39F1-4784-B233-A8C0D3C28B27}">
      <dgm:prSet/>
      <dgm:spPr/>
      <dgm:t>
        <a:bodyPr/>
        <a:lstStyle/>
        <a:p>
          <a:endParaRPr lang="es-EC"/>
        </a:p>
      </dgm:t>
    </dgm:pt>
    <dgm:pt modelId="{E4301041-130B-4B48-BA04-99675354CF34}">
      <dgm:prSet phldrT="[Texto]"/>
      <dgm:spPr/>
      <dgm:t>
        <a:bodyPr/>
        <a:lstStyle/>
        <a:p>
          <a:r>
            <a:rPr lang="es-EC" dirty="0" smtClean="0"/>
            <a:t>Priorizar cantones, a partir de densidad poblacional y población no pobre</a:t>
          </a:r>
          <a:endParaRPr lang="es-EC" dirty="0"/>
        </a:p>
      </dgm:t>
    </dgm:pt>
    <dgm:pt modelId="{45FEC77F-3ED4-4BB2-9A05-CE841522C357}" type="parTrans" cxnId="{42661C1F-63AC-4821-B8CF-5D985ADE5077}">
      <dgm:prSet/>
      <dgm:spPr/>
      <dgm:t>
        <a:bodyPr/>
        <a:lstStyle/>
        <a:p>
          <a:endParaRPr lang="es-EC"/>
        </a:p>
      </dgm:t>
    </dgm:pt>
    <dgm:pt modelId="{9974F8BA-5BF3-45F3-9E50-B562ED625F86}" type="sibTrans" cxnId="{42661C1F-63AC-4821-B8CF-5D985ADE5077}">
      <dgm:prSet/>
      <dgm:spPr/>
      <dgm:t>
        <a:bodyPr/>
        <a:lstStyle/>
        <a:p>
          <a:endParaRPr lang="es-EC"/>
        </a:p>
      </dgm:t>
    </dgm:pt>
    <dgm:pt modelId="{BDBEF749-2D85-445C-A063-7818208632C7}">
      <dgm:prSet phldrT="[Texto]"/>
      <dgm:spPr/>
      <dgm:t>
        <a:bodyPr/>
        <a:lstStyle/>
        <a:p>
          <a:r>
            <a:rPr lang="es-EC" dirty="0" smtClean="0"/>
            <a:t>Establecer una propuesta para iniciar un proyecto de Fibra óptica</a:t>
          </a:r>
          <a:endParaRPr lang="es-EC" dirty="0"/>
        </a:p>
      </dgm:t>
    </dgm:pt>
    <dgm:pt modelId="{11CE8063-F9ED-4FEA-B469-B022C1ED248E}" type="parTrans" cxnId="{2A7C99A2-AF19-4E61-83DF-D264C6FF0358}">
      <dgm:prSet/>
      <dgm:spPr/>
      <dgm:t>
        <a:bodyPr/>
        <a:lstStyle/>
        <a:p>
          <a:endParaRPr lang="es-EC"/>
        </a:p>
      </dgm:t>
    </dgm:pt>
    <dgm:pt modelId="{919A90EE-A383-4F90-BE12-3366521524B9}" type="sibTrans" cxnId="{2A7C99A2-AF19-4E61-83DF-D264C6FF0358}">
      <dgm:prSet/>
      <dgm:spPr/>
      <dgm:t>
        <a:bodyPr/>
        <a:lstStyle/>
        <a:p>
          <a:endParaRPr lang="es-EC"/>
        </a:p>
      </dgm:t>
    </dgm:pt>
    <dgm:pt modelId="{9F991BC9-D475-4861-9C9A-37E4790ADB18}" type="pres">
      <dgm:prSet presAssocID="{878FBB86-C10F-472A-B8CF-D11493329C7F}" presName="layout" presStyleCnt="0">
        <dgm:presLayoutVars>
          <dgm:chMax/>
          <dgm:chPref/>
          <dgm:dir/>
          <dgm:resizeHandles/>
        </dgm:presLayoutVars>
      </dgm:prSet>
      <dgm:spPr/>
      <dgm:t>
        <a:bodyPr/>
        <a:lstStyle/>
        <a:p>
          <a:endParaRPr lang="es-ES"/>
        </a:p>
      </dgm:t>
    </dgm:pt>
    <dgm:pt modelId="{105EA793-91D0-467A-9515-EABB892BD514}" type="pres">
      <dgm:prSet presAssocID="{9D1D6781-B648-4EF6-B1EA-14BFA1DA78F8}" presName="root" presStyleCnt="0">
        <dgm:presLayoutVars>
          <dgm:chMax/>
          <dgm:chPref/>
        </dgm:presLayoutVars>
      </dgm:prSet>
      <dgm:spPr/>
    </dgm:pt>
    <dgm:pt modelId="{8EA68B24-CF78-433E-A916-548C8AEB933A}" type="pres">
      <dgm:prSet presAssocID="{9D1D6781-B648-4EF6-B1EA-14BFA1DA78F8}" presName="rootComposite" presStyleCnt="0">
        <dgm:presLayoutVars/>
      </dgm:prSet>
      <dgm:spPr/>
    </dgm:pt>
    <dgm:pt modelId="{04F83344-6037-48D8-A13F-7D67A55234BC}" type="pres">
      <dgm:prSet presAssocID="{9D1D6781-B648-4EF6-B1EA-14BFA1DA78F8}" presName="ParentAccent" presStyleLbl="alignNode1" presStyleIdx="0" presStyleCnt="1"/>
      <dgm:spPr/>
    </dgm:pt>
    <dgm:pt modelId="{030947DD-8F3D-4698-940A-CC2FDE351381}" type="pres">
      <dgm:prSet presAssocID="{9D1D6781-B648-4EF6-B1EA-14BFA1DA78F8}" presName="ParentSmallAccent" presStyleLbl="fgAcc1" presStyleIdx="0" presStyleCnt="1"/>
      <dgm:spPr/>
    </dgm:pt>
    <dgm:pt modelId="{AE85373D-F6EC-4CCA-AE62-7CD37A95FD98}" type="pres">
      <dgm:prSet presAssocID="{9D1D6781-B648-4EF6-B1EA-14BFA1DA78F8}" presName="Parent" presStyleLbl="revTx" presStyleIdx="0" presStyleCnt="4">
        <dgm:presLayoutVars>
          <dgm:chMax/>
          <dgm:chPref val="4"/>
          <dgm:bulletEnabled val="1"/>
        </dgm:presLayoutVars>
      </dgm:prSet>
      <dgm:spPr/>
      <dgm:t>
        <a:bodyPr/>
        <a:lstStyle/>
        <a:p>
          <a:endParaRPr lang="es-ES"/>
        </a:p>
      </dgm:t>
    </dgm:pt>
    <dgm:pt modelId="{ADDBD366-CB62-4D4A-B97A-003831590C40}" type="pres">
      <dgm:prSet presAssocID="{9D1D6781-B648-4EF6-B1EA-14BFA1DA78F8}" presName="childShape" presStyleCnt="0">
        <dgm:presLayoutVars>
          <dgm:chMax val="0"/>
          <dgm:chPref val="0"/>
        </dgm:presLayoutVars>
      </dgm:prSet>
      <dgm:spPr/>
    </dgm:pt>
    <dgm:pt modelId="{637CB465-7464-45DB-8F74-CF4E9EC53894}" type="pres">
      <dgm:prSet presAssocID="{A15906DD-F2C2-47D2-8041-DC75FED9ACAC}" presName="childComposite" presStyleCnt="0">
        <dgm:presLayoutVars>
          <dgm:chMax val="0"/>
          <dgm:chPref val="0"/>
        </dgm:presLayoutVars>
      </dgm:prSet>
      <dgm:spPr/>
    </dgm:pt>
    <dgm:pt modelId="{E6E48A71-978E-4C04-9C30-C9CD6E441EFA}" type="pres">
      <dgm:prSet presAssocID="{A15906DD-F2C2-47D2-8041-DC75FED9ACAC}" presName="ChildAccent" presStyleLbl="solidFgAcc1" presStyleIdx="0" presStyleCnt="3"/>
      <dgm:spPr/>
    </dgm:pt>
    <dgm:pt modelId="{4A24C1C8-1924-435C-ADCD-7C5A50B6D6E5}" type="pres">
      <dgm:prSet presAssocID="{A15906DD-F2C2-47D2-8041-DC75FED9ACAC}" presName="Child" presStyleLbl="revTx" presStyleIdx="1" presStyleCnt="4">
        <dgm:presLayoutVars>
          <dgm:chMax val="0"/>
          <dgm:chPref val="0"/>
          <dgm:bulletEnabled val="1"/>
        </dgm:presLayoutVars>
      </dgm:prSet>
      <dgm:spPr/>
      <dgm:t>
        <a:bodyPr/>
        <a:lstStyle/>
        <a:p>
          <a:endParaRPr lang="es-EC"/>
        </a:p>
      </dgm:t>
    </dgm:pt>
    <dgm:pt modelId="{40E8B929-D696-42AA-8904-B2364DD74342}" type="pres">
      <dgm:prSet presAssocID="{E4301041-130B-4B48-BA04-99675354CF34}" presName="childComposite" presStyleCnt="0">
        <dgm:presLayoutVars>
          <dgm:chMax val="0"/>
          <dgm:chPref val="0"/>
        </dgm:presLayoutVars>
      </dgm:prSet>
      <dgm:spPr/>
    </dgm:pt>
    <dgm:pt modelId="{2275231B-C972-4708-BD0E-6978228C9C0B}" type="pres">
      <dgm:prSet presAssocID="{E4301041-130B-4B48-BA04-99675354CF34}" presName="ChildAccent" presStyleLbl="solidFgAcc1" presStyleIdx="1" presStyleCnt="3"/>
      <dgm:spPr/>
    </dgm:pt>
    <dgm:pt modelId="{7430AB89-3BC8-4BFF-A6CE-A5361DC72486}" type="pres">
      <dgm:prSet presAssocID="{E4301041-130B-4B48-BA04-99675354CF34}" presName="Child" presStyleLbl="revTx" presStyleIdx="2" presStyleCnt="4">
        <dgm:presLayoutVars>
          <dgm:chMax val="0"/>
          <dgm:chPref val="0"/>
          <dgm:bulletEnabled val="1"/>
        </dgm:presLayoutVars>
      </dgm:prSet>
      <dgm:spPr/>
      <dgm:t>
        <a:bodyPr/>
        <a:lstStyle/>
        <a:p>
          <a:endParaRPr lang="es-EC"/>
        </a:p>
      </dgm:t>
    </dgm:pt>
    <dgm:pt modelId="{50759AB0-2086-4EF8-B24E-F91AE6624390}" type="pres">
      <dgm:prSet presAssocID="{BDBEF749-2D85-445C-A063-7818208632C7}" presName="childComposite" presStyleCnt="0">
        <dgm:presLayoutVars>
          <dgm:chMax val="0"/>
          <dgm:chPref val="0"/>
        </dgm:presLayoutVars>
      </dgm:prSet>
      <dgm:spPr/>
    </dgm:pt>
    <dgm:pt modelId="{E8C8DE52-8D93-48C9-9DF3-11921AF32603}" type="pres">
      <dgm:prSet presAssocID="{BDBEF749-2D85-445C-A063-7818208632C7}" presName="ChildAccent" presStyleLbl="solidFgAcc1" presStyleIdx="2" presStyleCnt="3"/>
      <dgm:spPr/>
    </dgm:pt>
    <dgm:pt modelId="{9857F540-ECEB-4C89-BE0B-F26C1FEED17D}" type="pres">
      <dgm:prSet presAssocID="{BDBEF749-2D85-445C-A063-7818208632C7}" presName="Child" presStyleLbl="revTx" presStyleIdx="3" presStyleCnt="4">
        <dgm:presLayoutVars>
          <dgm:chMax val="0"/>
          <dgm:chPref val="0"/>
          <dgm:bulletEnabled val="1"/>
        </dgm:presLayoutVars>
      </dgm:prSet>
      <dgm:spPr/>
      <dgm:t>
        <a:bodyPr/>
        <a:lstStyle/>
        <a:p>
          <a:endParaRPr lang="es-EC"/>
        </a:p>
      </dgm:t>
    </dgm:pt>
  </dgm:ptLst>
  <dgm:cxnLst>
    <dgm:cxn modelId="{F80E0001-3401-45B9-A0B8-7404E63A4FF9}" srcId="{878FBB86-C10F-472A-B8CF-D11493329C7F}" destId="{9D1D6781-B648-4EF6-B1EA-14BFA1DA78F8}" srcOrd="0" destOrd="0" parTransId="{9CB58087-7090-45FB-9B60-F18E9C3AB0BD}" sibTransId="{4AEDDF51-26FD-4C12-826A-A074C8BE43B1}"/>
    <dgm:cxn modelId="{769BAC7C-D099-47F6-9F46-86C79820ABCC}" type="presOf" srcId="{E4301041-130B-4B48-BA04-99675354CF34}" destId="{7430AB89-3BC8-4BFF-A6CE-A5361DC72486}" srcOrd="0" destOrd="0" presId="urn:microsoft.com/office/officeart/2008/layout/SquareAccentList"/>
    <dgm:cxn modelId="{84A84C79-CF18-4E1C-9710-BAAC54671FCF}" type="presOf" srcId="{9D1D6781-B648-4EF6-B1EA-14BFA1DA78F8}" destId="{AE85373D-F6EC-4CCA-AE62-7CD37A95FD98}" srcOrd="0" destOrd="0" presId="urn:microsoft.com/office/officeart/2008/layout/SquareAccentList"/>
    <dgm:cxn modelId="{2A7C99A2-AF19-4E61-83DF-D264C6FF0358}" srcId="{9D1D6781-B648-4EF6-B1EA-14BFA1DA78F8}" destId="{BDBEF749-2D85-445C-A063-7818208632C7}" srcOrd="2" destOrd="0" parTransId="{11CE8063-F9ED-4FEA-B469-B022C1ED248E}" sibTransId="{919A90EE-A383-4F90-BE12-3366521524B9}"/>
    <dgm:cxn modelId="{453BE974-14F9-4E8C-9C75-22BFFD17AFEC}" type="presOf" srcId="{BDBEF749-2D85-445C-A063-7818208632C7}" destId="{9857F540-ECEB-4C89-BE0B-F26C1FEED17D}" srcOrd="0" destOrd="0" presId="urn:microsoft.com/office/officeart/2008/layout/SquareAccentList"/>
    <dgm:cxn modelId="{42661C1F-63AC-4821-B8CF-5D985ADE5077}" srcId="{9D1D6781-B648-4EF6-B1EA-14BFA1DA78F8}" destId="{E4301041-130B-4B48-BA04-99675354CF34}" srcOrd="1" destOrd="0" parTransId="{45FEC77F-3ED4-4BB2-9A05-CE841522C357}" sibTransId="{9974F8BA-5BF3-45F3-9E50-B562ED625F86}"/>
    <dgm:cxn modelId="{9BDAD531-39F1-4784-B233-A8C0D3C28B27}" srcId="{9D1D6781-B648-4EF6-B1EA-14BFA1DA78F8}" destId="{A15906DD-F2C2-47D2-8041-DC75FED9ACAC}" srcOrd="0" destOrd="0" parTransId="{E8C46C7A-195D-472B-A816-8215C7FAA3F4}" sibTransId="{C3E4D09A-BA8E-46BE-B397-000E2694B9E9}"/>
    <dgm:cxn modelId="{8789D37E-0563-4062-9FF5-EA25CDD3F0FA}" type="presOf" srcId="{A15906DD-F2C2-47D2-8041-DC75FED9ACAC}" destId="{4A24C1C8-1924-435C-ADCD-7C5A50B6D6E5}" srcOrd="0" destOrd="0" presId="urn:microsoft.com/office/officeart/2008/layout/SquareAccentList"/>
    <dgm:cxn modelId="{ECBFC1FD-99DE-402A-90B2-519BA8434F9D}" type="presOf" srcId="{878FBB86-C10F-472A-B8CF-D11493329C7F}" destId="{9F991BC9-D475-4861-9C9A-37E4790ADB18}" srcOrd="0" destOrd="0" presId="urn:microsoft.com/office/officeart/2008/layout/SquareAccentList"/>
    <dgm:cxn modelId="{C1965AA5-45FD-4868-B7FE-539A68F0DF8A}" type="presParOf" srcId="{9F991BC9-D475-4861-9C9A-37E4790ADB18}" destId="{105EA793-91D0-467A-9515-EABB892BD514}" srcOrd="0" destOrd="0" presId="urn:microsoft.com/office/officeart/2008/layout/SquareAccentList"/>
    <dgm:cxn modelId="{B320FAB2-8410-4753-ADFC-B6378D842F48}" type="presParOf" srcId="{105EA793-91D0-467A-9515-EABB892BD514}" destId="{8EA68B24-CF78-433E-A916-548C8AEB933A}" srcOrd="0" destOrd="0" presId="urn:microsoft.com/office/officeart/2008/layout/SquareAccentList"/>
    <dgm:cxn modelId="{C19F4C62-21DD-484F-85A1-1746FB20CEF0}" type="presParOf" srcId="{8EA68B24-CF78-433E-A916-548C8AEB933A}" destId="{04F83344-6037-48D8-A13F-7D67A55234BC}" srcOrd="0" destOrd="0" presId="urn:microsoft.com/office/officeart/2008/layout/SquareAccentList"/>
    <dgm:cxn modelId="{0A0D5615-9E7F-4593-9480-7E63D23C5352}" type="presParOf" srcId="{8EA68B24-CF78-433E-A916-548C8AEB933A}" destId="{030947DD-8F3D-4698-940A-CC2FDE351381}" srcOrd="1" destOrd="0" presId="urn:microsoft.com/office/officeart/2008/layout/SquareAccentList"/>
    <dgm:cxn modelId="{61EE2B21-2EAA-4B54-8A1C-4981749B969C}" type="presParOf" srcId="{8EA68B24-CF78-433E-A916-548C8AEB933A}" destId="{AE85373D-F6EC-4CCA-AE62-7CD37A95FD98}" srcOrd="2" destOrd="0" presId="urn:microsoft.com/office/officeart/2008/layout/SquareAccentList"/>
    <dgm:cxn modelId="{5A97E478-8057-4BA9-A292-885CAF7E5BFE}" type="presParOf" srcId="{105EA793-91D0-467A-9515-EABB892BD514}" destId="{ADDBD366-CB62-4D4A-B97A-003831590C40}" srcOrd="1" destOrd="0" presId="urn:microsoft.com/office/officeart/2008/layout/SquareAccentList"/>
    <dgm:cxn modelId="{452CE48C-F5A7-47EF-95A6-AE4FC311B4A1}" type="presParOf" srcId="{ADDBD366-CB62-4D4A-B97A-003831590C40}" destId="{637CB465-7464-45DB-8F74-CF4E9EC53894}" srcOrd="0" destOrd="0" presId="urn:microsoft.com/office/officeart/2008/layout/SquareAccentList"/>
    <dgm:cxn modelId="{C316EE9F-3FF4-420C-8155-2569264AAE28}" type="presParOf" srcId="{637CB465-7464-45DB-8F74-CF4E9EC53894}" destId="{E6E48A71-978E-4C04-9C30-C9CD6E441EFA}" srcOrd="0" destOrd="0" presId="urn:microsoft.com/office/officeart/2008/layout/SquareAccentList"/>
    <dgm:cxn modelId="{62B0CE35-0A64-47D3-B502-B94A7FEEA6AB}" type="presParOf" srcId="{637CB465-7464-45DB-8F74-CF4E9EC53894}" destId="{4A24C1C8-1924-435C-ADCD-7C5A50B6D6E5}" srcOrd="1" destOrd="0" presId="urn:microsoft.com/office/officeart/2008/layout/SquareAccentList"/>
    <dgm:cxn modelId="{FD59415C-1681-4C95-9EB9-03A7536EEFB0}" type="presParOf" srcId="{ADDBD366-CB62-4D4A-B97A-003831590C40}" destId="{40E8B929-D696-42AA-8904-B2364DD74342}" srcOrd="1" destOrd="0" presId="urn:microsoft.com/office/officeart/2008/layout/SquareAccentList"/>
    <dgm:cxn modelId="{7B63779B-DE93-42DE-9457-E81CB24BB757}" type="presParOf" srcId="{40E8B929-D696-42AA-8904-B2364DD74342}" destId="{2275231B-C972-4708-BD0E-6978228C9C0B}" srcOrd="0" destOrd="0" presId="urn:microsoft.com/office/officeart/2008/layout/SquareAccentList"/>
    <dgm:cxn modelId="{4883FB78-D898-40B2-AF10-45491A43B52E}" type="presParOf" srcId="{40E8B929-D696-42AA-8904-B2364DD74342}" destId="{7430AB89-3BC8-4BFF-A6CE-A5361DC72486}" srcOrd="1" destOrd="0" presId="urn:microsoft.com/office/officeart/2008/layout/SquareAccentList"/>
    <dgm:cxn modelId="{A8F6B1EA-85F1-4021-B6C7-14FBC36112E2}" type="presParOf" srcId="{ADDBD366-CB62-4D4A-B97A-003831590C40}" destId="{50759AB0-2086-4EF8-B24E-F91AE6624390}" srcOrd="2" destOrd="0" presId="urn:microsoft.com/office/officeart/2008/layout/SquareAccentList"/>
    <dgm:cxn modelId="{391B6063-F29A-49E6-82FC-18980BAB0AC8}" type="presParOf" srcId="{50759AB0-2086-4EF8-B24E-F91AE6624390}" destId="{E8C8DE52-8D93-48C9-9DF3-11921AF32603}" srcOrd="0" destOrd="0" presId="urn:microsoft.com/office/officeart/2008/layout/SquareAccentList"/>
    <dgm:cxn modelId="{6083F42F-766C-460E-BCD0-B42B44532509}" type="presParOf" srcId="{50759AB0-2086-4EF8-B24E-F91AE6624390}" destId="{9857F540-ECEB-4C89-BE0B-F26C1FEED17D}"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FF1C0-93E9-49AE-A45A-85C0C4D31A2D}" type="doc">
      <dgm:prSet loTypeId="urn:microsoft.com/office/officeart/2005/8/layout/hList3" loCatId="list" qsTypeId="urn:microsoft.com/office/officeart/2005/8/quickstyle/simple4" qsCatId="simple" csTypeId="urn:microsoft.com/office/officeart/2005/8/colors/colorful5" csCatId="colorful" phldr="1"/>
      <dgm:spPr/>
      <dgm:t>
        <a:bodyPr/>
        <a:lstStyle/>
        <a:p>
          <a:endParaRPr lang="es-EC"/>
        </a:p>
      </dgm:t>
    </dgm:pt>
    <dgm:pt modelId="{8E574173-885E-43BF-81B3-73B4193C43F1}">
      <dgm:prSet/>
      <dgm:spPr/>
      <dgm:t>
        <a:bodyPr/>
        <a:lstStyle/>
        <a:p>
          <a:pPr rtl="0"/>
          <a:r>
            <a:rPr lang="es-EC" dirty="0" smtClean="0"/>
            <a:t>Nodos de fibra óptica </a:t>
          </a:r>
          <a:r>
            <a:rPr lang="es-EC" dirty="0" err="1" smtClean="0"/>
            <a:t>georeferenciada</a:t>
          </a:r>
          <a:r>
            <a:rPr lang="es-EC" dirty="0" smtClean="0"/>
            <a:t> por cada operador.</a:t>
          </a:r>
          <a:endParaRPr lang="es-EC" dirty="0"/>
        </a:p>
      </dgm:t>
    </dgm:pt>
    <dgm:pt modelId="{DA183D9A-9434-4A81-90EE-13540BDE09F8}" type="parTrans" cxnId="{4C8699CF-B593-471F-BB3B-EA962DAC8101}">
      <dgm:prSet/>
      <dgm:spPr/>
      <dgm:t>
        <a:bodyPr/>
        <a:lstStyle/>
        <a:p>
          <a:endParaRPr lang="es-EC"/>
        </a:p>
      </dgm:t>
    </dgm:pt>
    <dgm:pt modelId="{5B3CB0FB-93CD-4FEC-9D6A-A97317ABCEF0}" type="sibTrans" cxnId="{4C8699CF-B593-471F-BB3B-EA962DAC8101}">
      <dgm:prSet/>
      <dgm:spPr/>
      <dgm:t>
        <a:bodyPr/>
        <a:lstStyle/>
        <a:p>
          <a:endParaRPr lang="es-EC"/>
        </a:p>
      </dgm:t>
    </dgm:pt>
    <dgm:pt modelId="{49963F3F-EBF4-4C4C-A0E0-A08FADF14E72}">
      <dgm:prSet/>
      <dgm:spPr/>
      <dgm:t>
        <a:bodyPr/>
        <a:lstStyle/>
        <a:p>
          <a:pPr rtl="0"/>
          <a:r>
            <a:rPr lang="es-EC" dirty="0" smtClean="0"/>
            <a:t>Cartografía base a nivel parroquial (INEC).</a:t>
          </a:r>
          <a:endParaRPr lang="es-EC" dirty="0"/>
        </a:p>
      </dgm:t>
    </dgm:pt>
    <dgm:pt modelId="{8DEB4AF5-1DC4-4562-88B3-CD090B2599DA}" type="parTrans" cxnId="{B5E01515-A8E6-40BD-8B62-487A3C3B7093}">
      <dgm:prSet/>
      <dgm:spPr/>
      <dgm:t>
        <a:bodyPr/>
        <a:lstStyle/>
        <a:p>
          <a:endParaRPr lang="es-EC"/>
        </a:p>
      </dgm:t>
    </dgm:pt>
    <dgm:pt modelId="{A6D11659-8F02-414E-9576-3B72CB8F3EE5}" type="sibTrans" cxnId="{B5E01515-A8E6-40BD-8B62-487A3C3B7093}">
      <dgm:prSet/>
      <dgm:spPr/>
      <dgm:t>
        <a:bodyPr/>
        <a:lstStyle/>
        <a:p>
          <a:endParaRPr lang="es-EC"/>
        </a:p>
      </dgm:t>
    </dgm:pt>
    <dgm:pt modelId="{D75BC816-271E-4D83-94DF-32AD5B32DC6B}">
      <dgm:prSet/>
      <dgm:spPr/>
      <dgm:t>
        <a:bodyPr/>
        <a:lstStyle/>
        <a:p>
          <a:pPr rtl="0"/>
          <a:r>
            <a:rPr lang="es-EC" dirty="0" smtClean="0"/>
            <a:t>Ubicación </a:t>
          </a:r>
          <a:r>
            <a:rPr lang="es-EC" dirty="0" err="1" smtClean="0"/>
            <a:t>georeferenciada</a:t>
          </a:r>
          <a:r>
            <a:rPr lang="es-EC" dirty="0" smtClean="0"/>
            <a:t> del número de clientes del MEER</a:t>
          </a:r>
          <a:endParaRPr lang="es-EC" dirty="0"/>
        </a:p>
      </dgm:t>
    </dgm:pt>
    <dgm:pt modelId="{D3CCE755-D3C2-40A7-BFEE-06137DD0BFF9}" type="parTrans" cxnId="{27A7E91B-2DCE-4E84-AEED-AA461D5F7ED7}">
      <dgm:prSet/>
      <dgm:spPr/>
      <dgm:t>
        <a:bodyPr/>
        <a:lstStyle/>
        <a:p>
          <a:endParaRPr lang="es-EC"/>
        </a:p>
      </dgm:t>
    </dgm:pt>
    <dgm:pt modelId="{880F8CE8-298B-4D9A-9577-8EB3B1789646}" type="sibTrans" cxnId="{27A7E91B-2DCE-4E84-AEED-AA461D5F7ED7}">
      <dgm:prSet/>
      <dgm:spPr/>
      <dgm:t>
        <a:bodyPr/>
        <a:lstStyle/>
        <a:p>
          <a:endParaRPr lang="es-EC"/>
        </a:p>
      </dgm:t>
    </dgm:pt>
    <dgm:pt modelId="{A2A42BDD-79A2-407B-960B-697289D453E3}">
      <dgm:prSet/>
      <dgm:spPr/>
      <dgm:t>
        <a:bodyPr/>
        <a:lstStyle/>
        <a:p>
          <a:pPr rtl="0"/>
          <a:r>
            <a:rPr lang="es-EC" b="1" dirty="0" smtClean="0">
              <a:effectLst>
                <a:outerShdw blurRad="38100" dist="38100" dir="2700000" algn="tl">
                  <a:srgbClr val="000000">
                    <a:alpha val="43137"/>
                  </a:srgbClr>
                </a:outerShdw>
              </a:effectLst>
              <a:latin typeface="+mj-lt"/>
            </a:rPr>
            <a:t>6.1 Necesidades de Información</a:t>
          </a:r>
          <a:endParaRPr lang="es-EC" dirty="0">
            <a:effectLst>
              <a:outerShdw blurRad="38100" dist="38100" dir="2700000" algn="tl">
                <a:srgbClr val="000000">
                  <a:alpha val="43137"/>
                </a:srgbClr>
              </a:outerShdw>
            </a:effectLst>
          </a:endParaRPr>
        </a:p>
      </dgm:t>
    </dgm:pt>
    <dgm:pt modelId="{74C9D846-CA4A-42E3-9BC0-8A2CE2871ADF}" type="parTrans" cxnId="{D5EB4ECF-3B74-4886-BA85-226ECE721AF7}">
      <dgm:prSet/>
      <dgm:spPr/>
      <dgm:t>
        <a:bodyPr/>
        <a:lstStyle/>
        <a:p>
          <a:endParaRPr lang="es-EC"/>
        </a:p>
      </dgm:t>
    </dgm:pt>
    <dgm:pt modelId="{1997F502-8B4D-4196-BC37-03EAE150B9F3}" type="sibTrans" cxnId="{D5EB4ECF-3B74-4886-BA85-226ECE721AF7}">
      <dgm:prSet/>
      <dgm:spPr/>
      <dgm:t>
        <a:bodyPr/>
        <a:lstStyle/>
        <a:p>
          <a:endParaRPr lang="es-EC"/>
        </a:p>
      </dgm:t>
    </dgm:pt>
    <dgm:pt modelId="{6E610A02-D8D7-401E-B61C-860B21BEFA45}" type="pres">
      <dgm:prSet presAssocID="{B04FF1C0-93E9-49AE-A45A-85C0C4D31A2D}" presName="composite" presStyleCnt="0">
        <dgm:presLayoutVars>
          <dgm:chMax val="1"/>
          <dgm:dir/>
          <dgm:resizeHandles val="exact"/>
        </dgm:presLayoutVars>
      </dgm:prSet>
      <dgm:spPr/>
      <dgm:t>
        <a:bodyPr/>
        <a:lstStyle/>
        <a:p>
          <a:endParaRPr lang="es-ES"/>
        </a:p>
      </dgm:t>
    </dgm:pt>
    <dgm:pt modelId="{30EB7FA7-D44D-49A5-A372-0B3291AEDCF8}" type="pres">
      <dgm:prSet presAssocID="{A2A42BDD-79A2-407B-960B-697289D453E3}" presName="roof" presStyleLbl="dkBgShp" presStyleIdx="0" presStyleCnt="2"/>
      <dgm:spPr/>
      <dgm:t>
        <a:bodyPr/>
        <a:lstStyle/>
        <a:p>
          <a:endParaRPr lang="es-EC"/>
        </a:p>
      </dgm:t>
    </dgm:pt>
    <dgm:pt modelId="{6413171C-A2A7-4ED0-847E-060ECEC32AAC}" type="pres">
      <dgm:prSet presAssocID="{A2A42BDD-79A2-407B-960B-697289D453E3}" presName="pillars" presStyleCnt="0"/>
      <dgm:spPr/>
    </dgm:pt>
    <dgm:pt modelId="{01C767F8-B57B-4ADF-931D-61D09F0B4A3E}" type="pres">
      <dgm:prSet presAssocID="{A2A42BDD-79A2-407B-960B-697289D453E3}" presName="pillar1" presStyleLbl="node1" presStyleIdx="0" presStyleCnt="3">
        <dgm:presLayoutVars>
          <dgm:bulletEnabled val="1"/>
        </dgm:presLayoutVars>
      </dgm:prSet>
      <dgm:spPr/>
      <dgm:t>
        <a:bodyPr/>
        <a:lstStyle/>
        <a:p>
          <a:endParaRPr lang="es-ES"/>
        </a:p>
      </dgm:t>
    </dgm:pt>
    <dgm:pt modelId="{7338C68B-3AB2-4230-BA0A-364343921A37}" type="pres">
      <dgm:prSet presAssocID="{49963F3F-EBF4-4C4C-A0E0-A08FADF14E72}" presName="pillarX" presStyleLbl="node1" presStyleIdx="1" presStyleCnt="3">
        <dgm:presLayoutVars>
          <dgm:bulletEnabled val="1"/>
        </dgm:presLayoutVars>
      </dgm:prSet>
      <dgm:spPr/>
      <dgm:t>
        <a:bodyPr/>
        <a:lstStyle/>
        <a:p>
          <a:endParaRPr lang="es-ES"/>
        </a:p>
      </dgm:t>
    </dgm:pt>
    <dgm:pt modelId="{C2A18A63-8A7F-4C98-B2DD-576FCC379202}" type="pres">
      <dgm:prSet presAssocID="{D75BC816-271E-4D83-94DF-32AD5B32DC6B}" presName="pillarX" presStyleLbl="node1" presStyleIdx="2" presStyleCnt="3">
        <dgm:presLayoutVars>
          <dgm:bulletEnabled val="1"/>
        </dgm:presLayoutVars>
      </dgm:prSet>
      <dgm:spPr/>
      <dgm:t>
        <a:bodyPr/>
        <a:lstStyle/>
        <a:p>
          <a:endParaRPr lang="es-ES"/>
        </a:p>
      </dgm:t>
    </dgm:pt>
    <dgm:pt modelId="{23056E15-F1B6-4B1D-85E0-C3EAF6B8FC69}" type="pres">
      <dgm:prSet presAssocID="{A2A42BDD-79A2-407B-960B-697289D453E3}" presName="base" presStyleLbl="dkBgShp" presStyleIdx="1" presStyleCnt="2"/>
      <dgm:spPr/>
    </dgm:pt>
  </dgm:ptLst>
  <dgm:cxnLst>
    <dgm:cxn modelId="{B5E01515-A8E6-40BD-8B62-487A3C3B7093}" srcId="{A2A42BDD-79A2-407B-960B-697289D453E3}" destId="{49963F3F-EBF4-4C4C-A0E0-A08FADF14E72}" srcOrd="1" destOrd="0" parTransId="{8DEB4AF5-1DC4-4562-88B3-CD090B2599DA}" sibTransId="{A6D11659-8F02-414E-9576-3B72CB8F3EE5}"/>
    <dgm:cxn modelId="{9C2FFF58-18FB-4481-B593-ED74738C1E64}" type="presOf" srcId="{8E574173-885E-43BF-81B3-73B4193C43F1}" destId="{01C767F8-B57B-4ADF-931D-61D09F0B4A3E}" srcOrd="0" destOrd="0" presId="urn:microsoft.com/office/officeart/2005/8/layout/hList3"/>
    <dgm:cxn modelId="{D5EB4ECF-3B74-4886-BA85-226ECE721AF7}" srcId="{B04FF1C0-93E9-49AE-A45A-85C0C4D31A2D}" destId="{A2A42BDD-79A2-407B-960B-697289D453E3}" srcOrd="0" destOrd="0" parTransId="{74C9D846-CA4A-42E3-9BC0-8A2CE2871ADF}" sibTransId="{1997F502-8B4D-4196-BC37-03EAE150B9F3}"/>
    <dgm:cxn modelId="{9B1DE0EB-AC1B-4D10-81CC-36CF3ED819F0}" type="presOf" srcId="{D75BC816-271E-4D83-94DF-32AD5B32DC6B}" destId="{C2A18A63-8A7F-4C98-B2DD-576FCC379202}" srcOrd="0" destOrd="0" presId="urn:microsoft.com/office/officeart/2005/8/layout/hList3"/>
    <dgm:cxn modelId="{D2CEAC33-B175-4F82-AEFA-2FEA32DA8642}" type="presOf" srcId="{B04FF1C0-93E9-49AE-A45A-85C0C4D31A2D}" destId="{6E610A02-D8D7-401E-B61C-860B21BEFA45}" srcOrd="0" destOrd="0" presId="urn:microsoft.com/office/officeart/2005/8/layout/hList3"/>
    <dgm:cxn modelId="{27A7E91B-2DCE-4E84-AEED-AA461D5F7ED7}" srcId="{A2A42BDD-79A2-407B-960B-697289D453E3}" destId="{D75BC816-271E-4D83-94DF-32AD5B32DC6B}" srcOrd="2" destOrd="0" parTransId="{D3CCE755-D3C2-40A7-BFEE-06137DD0BFF9}" sibTransId="{880F8CE8-298B-4D9A-9577-8EB3B1789646}"/>
    <dgm:cxn modelId="{4C8699CF-B593-471F-BB3B-EA962DAC8101}" srcId="{A2A42BDD-79A2-407B-960B-697289D453E3}" destId="{8E574173-885E-43BF-81B3-73B4193C43F1}" srcOrd="0" destOrd="0" parTransId="{DA183D9A-9434-4A81-90EE-13540BDE09F8}" sibTransId="{5B3CB0FB-93CD-4FEC-9D6A-A97317ABCEF0}"/>
    <dgm:cxn modelId="{722F84BB-D04B-4C00-AB5A-A637F2C78306}" type="presOf" srcId="{A2A42BDD-79A2-407B-960B-697289D453E3}" destId="{30EB7FA7-D44D-49A5-A372-0B3291AEDCF8}" srcOrd="0" destOrd="0" presId="urn:microsoft.com/office/officeart/2005/8/layout/hList3"/>
    <dgm:cxn modelId="{933093A1-4B75-4CB7-92D6-A7E1970376F3}" type="presOf" srcId="{49963F3F-EBF4-4C4C-A0E0-A08FADF14E72}" destId="{7338C68B-3AB2-4230-BA0A-364343921A37}" srcOrd="0" destOrd="0" presId="urn:microsoft.com/office/officeart/2005/8/layout/hList3"/>
    <dgm:cxn modelId="{5F9ABEC9-8BA6-48F2-BC9D-323D3B850E63}" type="presParOf" srcId="{6E610A02-D8D7-401E-B61C-860B21BEFA45}" destId="{30EB7FA7-D44D-49A5-A372-0B3291AEDCF8}" srcOrd="0" destOrd="0" presId="urn:microsoft.com/office/officeart/2005/8/layout/hList3"/>
    <dgm:cxn modelId="{103E28FB-270A-4D65-A416-BE047C191AF0}" type="presParOf" srcId="{6E610A02-D8D7-401E-B61C-860B21BEFA45}" destId="{6413171C-A2A7-4ED0-847E-060ECEC32AAC}" srcOrd="1" destOrd="0" presId="urn:microsoft.com/office/officeart/2005/8/layout/hList3"/>
    <dgm:cxn modelId="{1B12DAA4-2A8E-49B3-96E9-66630BCEF4C1}" type="presParOf" srcId="{6413171C-A2A7-4ED0-847E-060ECEC32AAC}" destId="{01C767F8-B57B-4ADF-931D-61D09F0B4A3E}" srcOrd="0" destOrd="0" presId="urn:microsoft.com/office/officeart/2005/8/layout/hList3"/>
    <dgm:cxn modelId="{317FE253-B6CA-4419-ABED-A7867DEAA062}" type="presParOf" srcId="{6413171C-A2A7-4ED0-847E-060ECEC32AAC}" destId="{7338C68B-3AB2-4230-BA0A-364343921A37}" srcOrd="1" destOrd="0" presId="urn:microsoft.com/office/officeart/2005/8/layout/hList3"/>
    <dgm:cxn modelId="{B62A9948-CC7C-44EF-959A-273715C3994F}" type="presParOf" srcId="{6413171C-A2A7-4ED0-847E-060ECEC32AAC}" destId="{C2A18A63-8A7F-4C98-B2DD-576FCC379202}" srcOrd="2" destOrd="0" presId="urn:microsoft.com/office/officeart/2005/8/layout/hList3"/>
    <dgm:cxn modelId="{6F615E77-7835-4881-9205-32D6109826D7}" type="presParOf" srcId="{6E610A02-D8D7-401E-B61C-860B21BEFA45}" destId="{23056E15-F1B6-4B1D-85E0-C3EAF6B8FC6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68FEA-E111-40A4-8B6A-91024145E28B}"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s-EC"/>
        </a:p>
      </dgm:t>
    </dgm:pt>
    <dgm:pt modelId="{0C7CFBAE-2737-45D8-B133-A85270FDA6B5}">
      <dgm:prSet/>
      <dgm:spPr/>
      <dgm:t>
        <a:bodyPr/>
        <a:lstStyle/>
        <a:p>
          <a:pPr rtl="0"/>
          <a:r>
            <a:rPr lang="es-EC" dirty="0" smtClean="0"/>
            <a:t>Se cruza la información del MEER con la población, para saber cuánta población tiene electricidad.</a:t>
          </a:r>
          <a:endParaRPr lang="es-EC" dirty="0"/>
        </a:p>
      </dgm:t>
    </dgm:pt>
    <dgm:pt modelId="{B3684B79-5D09-42B7-AD3E-51377474EE2B}" type="parTrans" cxnId="{7DC988DD-D986-4DF1-9197-CFE0024BC526}">
      <dgm:prSet/>
      <dgm:spPr/>
      <dgm:t>
        <a:bodyPr/>
        <a:lstStyle/>
        <a:p>
          <a:endParaRPr lang="es-EC"/>
        </a:p>
      </dgm:t>
    </dgm:pt>
    <dgm:pt modelId="{057FD7D5-CB91-4E9F-84B3-5F0C6D335B02}" type="sibTrans" cxnId="{7DC988DD-D986-4DF1-9197-CFE0024BC526}">
      <dgm:prSet/>
      <dgm:spPr/>
      <dgm:t>
        <a:bodyPr/>
        <a:lstStyle/>
        <a:p>
          <a:endParaRPr lang="es-EC"/>
        </a:p>
      </dgm:t>
    </dgm:pt>
    <dgm:pt modelId="{695F72B2-5EB4-4A44-B6B1-727713673E4F}">
      <dgm:prSet/>
      <dgm:spPr/>
      <dgm:t>
        <a:bodyPr/>
        <a:lstStyle/>
        <a:p>
          <a:pPr rtl="0"/>
          <a:r>
            <a:rPr lang="es-EC" dirty="0" smtClean="0"/>
            <a:t>Se colocan los nodos </a:t>
          </a:r>
          <a:r>
            <a:rPr lang="es-EC" dirty="0" err="1" smtClean="0"/>
            <a:t>georeferenciados</a:t>
          </a:r>
          <a:r>
            <a:rPr lang="es-EC" dirty="0" smtClean="0"/>
            <a:t>.</a:t>
          </a:r>
          <a:endParaRPr lang="es-EC" dirty="0"/>
        </a:p>
      </dgm:t>
    </dgm:pt>
    <dgm:pt modelId="{C1BC4E03-D684-40BD-B3F7-A50D8F496A24}" type="parTrans" cxnId="{1AEEF0BC-D468-4A2D-9128-F60EEF60E378}">
      <dgm:prSet/>
      <dgm:spPr/>
      <dgm:t>
        <a:bodyPr/>
        <a:lstStyle/>
        <a:p>
          <a:endParaRPr lang="es-EC"/>
        </a:p>
      </dgm:t>
    </dgm:pt>
    <dgm:pt modelId="{C506FD3B-8BE6-4C34-8733-1C3ECE16163F}" type="sibTrans" cxnId="{1AEEF0BC-D468-4A2D-9128-F60EEF60E378}">
      <dgm:prSet/>
      <dgm:spPr/>
      <dgm:t>
        <a:bodyPr/>
        <a:lstStyle/>
        <a:p>
          <a:endParaRPr lang="es-EC"/>
        </a:p>
      </dgm:t>
    </dgm:pt>
    <dgm:pt modelId="{80F594C6-426B-4D58-B920-5A8E994010CC}">
      <dgm:prSet/>
      <dgm:spPr/>
      <dgm:t>
        <a:bodyPr/>
        <a:lstStyle/>
        <a:p>
          <a:pPr rtl="0"/>
          <a:r>
            <a:rPr lang="es-EC" dirty="0" smtClean="0"/>
            <a:t>Se crea un buffer de cobertura del nodo de 1.5 Km de radio.</a:t>
          </a:r>
          <a:endParaRPr lang="es-EC" dirty="0"/>
        </a:p>
      </dgm:t>
    </dgm:pt>
    <dgm:pt modelId="{F5114131-57A6-4D05-AED4-01A24B8D0A9F}" type="parTrans" cxnId="{500586CA-18BF-437B-8E0E-389BF40484FC}">
      <dgm:prSet/>
      <dgm:spPr/>
      <dgm:t>
        <a:bodyPr/>
        <a:lstStyle/>
        <a:p>
          <a:endParaRPr lang="es-EC"/>
        </a:p>
      </dgm:t>
    </dgm:pt>
    <dgm:pt modelId="{2C3E0B9B-9141-444B-A907-F5259EF95B7D}" type="sibTrans" cxnId="{500586CA-18BF-437B-8E0E-389BF40484FC}">
      <dgm:prSet/>
      <dgm:spPr/>
      <dgm:t>
        <a:bodyPr/>
        <a:lstStyle/>
        <a:p>
          <a:endParaRPr lang="es-EC"/>
        </a:p>
      </dgm:t>
    </dgm:pt>
    <dgm:pt modelId="{53BF3911-DCCF-4FCD-866C-FDD94B248295}">
      <dgm:prSet/>
      <dgm:spPr/>
      <dgm:t>
        <a:bodyPr/>
        <a:lstStyle/>
        <a:p>
          <a:pPr rtl="0"/>
          <a:r>
            <a:rPr lang="es-EC" b="1" dirty="0" smtClean="0">
              <a:effectLst>
                <a:outerShdw blurRad="38100" dist="38100" dir="2700000" algn="tl">
                  <a:srgbClr val="000000">
                    <a:alpha val="43137"/>
                  </a:srgbClr>
                </a:outerShdw>
              </a:effectLst>
              <a:latin typeface="+mj-lt"/>
            </a:rPr>
            <a:t>6.2 No. de Hogares con cobertura del nodo</a:t>
          </a:r>
          <a:endParaRPr lang="es-EC" dirty="0">
            <a:effectLst>
              <a:outerShdw blurRad="38100" dist="38100" dir="2700000" algn="tl">
                <a:srgbClr val="000000">
                  <a:alpha val="43137"/>
                </a:srgbClr>
              </a:outerShdw>
            </a:effectLst>
          </a:endParaRPr>
        </a:p>
      </dgm:t>
    </dgm:pt>
    <dgm:pt modelId="{628D89C5-3F2B-4457-8BA4-2E3209037B52}" type="parTrans" cxnId="{769D863F-B03D-44BD-B220-6F3CED35A0F0}">
      <dgm:prSet/>
      <dgm:spPr/>
      <dgm:t>
        <a:bodyPr/>
        <a:lstStyle/>
        <a:p>
          <a:endParaRPr lang="es-EC"/>
        </a:p>
      </dgm:t>
    </dgm:pt>
    <dgm:pt modelId="{14A35A07-2855-47A1-86E7-799834D5DD15}" type="sibTrans" cxnId="{769D863F-B03D-44BD-B220-6F3CED35A0F0}">
      <dgm:prSet/>
      <dgm:spPr/>
      <dgm:t>
        <a:bodyPr/>
        <a:lstStyle/>
        <a:p>
          <a:endParaRPr lang="es-EC"/>
        </a:p>
      </dgm:t>
    </dgm:pt>
    <dgm:pt modelId="{0EB9063C-CE9F-426D-B105-E9BBAEDD99D9}" type="pres">
      <dgm:prSet presAssocID="{F7E68FEA-E111-40A4-8B6A-91024145E28B}" presName="composite" presStyleCnt="0">
        <dgm:presLayoutVars>
          <dgm:chMax val="1"/>
          <dgm:dir/>
          <dgm:resizeHandles val="exact"/>
        </dgm:presLayoutVars>
      </dgm:prSet>
      <dgm:spPr/>
      <dgm:t>
        <a:bodyPr/>
        <a:lstStyle/>
        <a:p>
          <a:endParaRPr lang="es-ES"/>
        </a:p>
      </dgm:t>
    </dgm:pt>
    <dgm:pt modelId="{FB85C1E0-F10F-4BC6-8921-D24A0D700C30}" type="pres">
      <dgm:prSet presAssocID="{53BF3911-DCCF-4FCD-866C-FDD94B248295}" presName="roof" presStyleLbl="dkBgShp" presStyleIdx="0" presStyleCnt="2"/>
      <dgm:spPr/>
      <dgm:t>
        <a:bodyPr/>
        <a:lstStyle/>
        <a:p>
          <a:endParaRPr lang="es-EC"/>
        </a:p>
      </dgm:t>
    </dgm:pt>
    <dgm:pt modelId="{589D5E3E-76F4-402C-987F-F6BC0C368333}" type="pres">
      <dgm:prSet presAssocID="{53BF3911-DCCF-4FCD-866C-FDD94B248295}" presName="pillars" presStyleCnt="0"/>
      <dgm:spPr/>
    </dgm:pt>
    <dgm:pt modelId="{5C9FCC56-CBB1-467E-B201-4649F0A0C49E}" type="pres">
      <dgm:prSet presAssocID="{53BF3911-DCCF-4FCD-866C-FDD94B248295}" presName="pillar1" presStyleLbl="node1" presStyleIdx="0" presStyleCnt="3">
        <dgm:presLayoutVars>
          <dgm:bulletEnabled val="1"/>
        </dgm:presLayoutVars>
      </dgm:prSet>
      <dgm:spPr/>
      <dgm:t>
        <a:bodyPr/>
        <a:lstStyle/>
        <a:p>
          <a:endParaRPr lang="es-ES"/>
        </a:p>
      </dgm:t>
    </dgm:pt>
    <dgm:pt modelId="{4AA31D21-ACE0-4A19-8F0D-63092151FFEB}" type="pres">
      <dgm:prSet presAssocID="{695F72B2-5EB4-4A44-B6B1-727713673E4F}" presName="pillarX" presStyleLbl="node1" presStyleIdx="1" presStyleCnt="3">
        <dgm:presLayoutVars>
          <dgm:bulletEnabled val="1"/>
        </dgm:presLayoutVars>
      </dgm:prSet>
      <dgm:spPr/>
      <dgm:t>
        <a:bodyPr/>
        <a:lstStyle/>
        <a:p>
          <a:endParaRPr lang="es-ES"/>
        </a:p>
      </dgm:t>
    </dgm:pt>
    <dgm:pt modelId="{3531C257-D036-4B86-9981-A171E7544200}" type="pres">
      <dgm:prSet presAssocID="{80F594C6-426B-4D58-B920-5A8E994010CC}" presName="pillarX" presStyleLbl="node1" presStyleIdx="2" presStyleCnt="3">
        <dgm:presLayoutVars>
          <dgm:bulletEnabled val="1"/>
        </dgm:presLayoutVars>
      </dgm:prSet>
      <dgm:spPr/>
      <dgm:t>
        <a:bodyPr/>
        <a:lstStyle/>
        <a:p>
          <a:endParaRPr lang="es-ES"/>
        </a:p>
      </dgm:t>
    </dgm:pt>
    <dgm:pt modelId="{F9944DEF-C158-478D-A4BA-54D1246797E1}" type="pres">
      <dgm:prSet presAssocID="{53BF3911-DCCF-4FCD-866C-FDD94B248295}" presName="base" presStyleLbl="dkBgShp" presStyleIdx="1" presStyleCnt="2"/>
      <dgm:spPr/>
    </dgm:pt>
  </dgm:ptLst>
  <dgm:cxnLst>
    <dgm:cxn modelId="{500586CA-18BF-437B-8E0E-389BF40484FC}" srcId="{53BF3911-DCCF-4FCD-866C-FDD94B248295}" destId="{80F594C6-426B-4D58-B920-5A8E994010CC}" srcOrd="2" destOrd="0" parTransId="{F5114131-57A6-4D05-AED4-01A24B8D0A9F}" sibTransId="{2C3E0B9B-9141-444B-A907-F5259EF95B7D}"/>
    <dgm:cxn modelId="{FC14B7F1-8C91-4DFE-9E87-CB94AC8E4809}" type="presOf" srcId="{0C7CFBAE-2737-45D8-B133-A85270FDA6B5}" destId="{5C9FCC56-CBB1-467E-B201-4649F0A0C49E}" srcOrd="0" destOrd="0" presId="urn:microsoft.com/office/officeart/2005/8/layout/hList3"/>
    <dgm:cxn modelId="{6B69B011-69E9-4A28-925C-74FBCE8234CB}" type="presOf" srcId="{695F72B2-5EB4-4A44-B6B1-727713673E4F}" destId="{4AA31D21-ACE0-4A19-8F0D-63092151FFEB}" srcOrd="0" destOrd="0" presId="urn:microsoft.com/office/officeart/2005/8/layout/hList3"/>
    <dgm:cxn modelId="{7DC988DD-D986-4DF1-9197-CFE0024BC526}" srcId="{53BF3911-DCCF-4FCD-866C-FDD94B248295}" destId="{0C7CFBAE-2737-45D8-B133-A85270FDA6B5}" srcOrd="0" destOrd="0" parTransId="{B3684B79-5D09-42B7-AD3E-51377474EE2B}" sibTransId="{057FD7D5-CB91-4E9F-84B3-5F0C6D335B02}"/>
    <dgm:cxn modelId="{6902857A-62EE-4062-96E4-CFDC24206D5D}" type="presOf" srcId="{53BF3911-DCCF-4FCD-866C-FDD94B248295}" destId="{FB85C1E0-F10F-4BC6-8921-D24A0D700C30}" srcOrd="0" destOrd="0" presId="urn:microsoft.com/office/officeart/2005/8/layout/hList3"/>
    <dgm:cxn modelId="{1AEEF0BC-D468-4A2D-9128-F60EEF60E378}" srcId="{53BF3911-DCCF-4FCD-866C-FDD94B248295}" destId="{695F72B2-5EB4-4A44-B6B1-727713673E4F}" srcOrd="1" destOrd="0" parTransId="{C1BC4E03-D684-40BD-B3F7-A50D8F496A24}" sibTransId="{C506FD3B-8BE6-4C34-8733-1C3ECE16163F}"/>
    <dgm:cxn modelId="{40073B9A-F9B1-41AD-B0E4-592D6A237913}" type="presOf" srcId="{80F594C6-426B-4D58-B920-5A8E994010CC}" destId="{3531C257-D036-4B86-9981-A171E7544200}" srcOrd="0" destOrd="0" presId="urn:microsoft.com/office/officeart/2005/8/layout/hList3"/>
    <dgm:cxn modelId="{AD54667D-0C55-4B0C-88B9-70270E280E94}" type="presOf" srcId="{F7E68FEA-E111-40A4-8B6A-91024145E28B}" destId="{0EB9063C-CE9F-426D-B105-E9BBAEDD99D9}" srcOrd="0" destOrd="0" presId="urn:microsoft.com/office/officeart/2005/8/layout/hList3"/>
    <dgm:cxn modelId="{769D863F-B03D-44BD-B220-6F3CED35A0F0}" srcId="{F7E68FEA-E111-40A4-8B6A-91024145E28B}" destId="{53BF3911-DCCF-4FCD-866C-FDD94B248295}" srcOrd="0" destOrd="0" parTransId="{628D89C5-3F2B-4457-8BA4-2E3209037B52}" sibTransId="{14A35A07-2855-47A1-86E7-799834D5DD15}"/>
    <dgm:cxn modelId="{D94FC6C8-7105-428A-A80D-9395FDE988BB}" type="presParOf" srcId="{0EB9063C-CE9F-426D-B105-E9BBAEDD99D9}" destId="{FB85C1E0-F10F-4BC6-8921-D24A0D700C30}" srcOrd="0" destOrd="0" presId="urn:microsoft.com/office/officeart/2005/8/layout/hList3"/>
    <dgm:cxn modelId="{78C83242-9D37-4BEC-9659-5CFE38EFE88F}" type="presParOf" srcId="{0EB9063C-CE9F-426D-B105-E9BBAEDD99D9}" destId="{589D5E3E-76F4-402C-987F-F6BC0C368333}" srcOrd="1" destOrd="0" presId="urn:microsoft.com/office/officeart/2005/8/layout/hList3"/>
    <dgm:cxn modelId="{4CEBD332-2FAF-4220-8843-614ED4A2F22F}" type="presParOf" srcId="{589D5E3E-76F4-402C-987F-F6BC0C368333}" destId="{5C9FCC56-CBB1-467E-B201-4649F0A0C49E}" srcOrd="0" destOrd="0" presId="urn:microsoft.com/office/officeart/2005/8/layout/hList3"/>
    <dgm:cxn modelId="{B9E7E0D2-19F9-488D-96EF-8F9FF555E3BB}" type="presParOf" srcId="{589D5E3E-76F4-402C-987F-F6BC0C368333}" destId="{4AA31D21-ACE0-4A19-8F0D-63092151FFEB}" srcOrd="1" destOrd="0" presId="urn:microsoft.com/office/officeart/2005/8/layout/hList3"/>
    <dgm:cxn modelId="{6CA72A2D-013C-40F7-9432-07DD729DC640}" type="presParOf" srcId="{589D5E3E-76F4-402C-987F-F6BC0C368333}" destId="{3531C257-D036-4B86-9981-A171E7544200}" srcOrd="2" destOrd="0" presId="urn:microsoft.com/office/officeart/2005/8/layout/hList3"/>
    <dgm:cxn modelId="{683259D4-209E-4782-8B09-C00BD453F7A0}" type="presParOf" srcId="{0EB9063C-CE9F-426D-B105-E9BBAEDD99D9}" destId="{F9944DEF-C158-478D-A4BA-54D1246797E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4FF1C0-93E9-49AE-A45A-85C0C4D31A2D}" type="doc">
      <dgm:prSet loTypeId="urn:microsoft.com/office/officeart/2005/8/layout/hList3" loCatId="list" qsTypeId="urn:microsoft.com/office/officeart/2005/8/quickstyle/simple4" qsCatId="simple" csTypeId="urn:microsoft.com/office/officeart/2005/8/colors/colorful5" csCatId="colorful" phldr="1"/>
      <dgm:spPr/>
      <dgm:t>
        <a:bodyPr/>
        <a:lstStyle/>
        <a:p>
          <a:endParaRPr lang="es-EC"/>
        </a:p>
      </dgm:t>
    </dgm:pt>
    <dgm:pt modelId="{8E574173-885E-43BF-81B3-73B4193C43F1}">
      <dgm:prSet/>
      <dgm:spPr/>
      <dgm:t>
        <a:bodyPr/>
        <a:lstStyle/>
        <a:p>
          <a:pPr rtl="0"/>
          <a:r>
            <a:rPr lang="es-EC" dirty="0" smtClean="0"/>
            <a:t>Densidad poblacional de cada cantón</a:t>
          </a:r>
          <a:endParaRPr lang="es-EC" dirty="0"/>
        </a:p>
      </dgm:t>
    </dgm:pt>
    <dgm:pt modelId="{DA183D9A-9434-4A81-90EE-13540BDE09F8}" type="parTrans" cxnId="{4C8699CF-B593-471F-BB3B-EA962DAC8101}">
      <dgm:prSet/>
      <dgm:spPr/>
      <dgm:t>
        <a:bodyPr/>
        <a:lstStyle/>
        <a:p>
          <a:endParaRPr lang="es-EC"/>
        </a:p>
      </dgm:t>
    </dgm:pt>
    <dgm:pt modelId="{5B3CB0FB-93CD-4FEC-9D6A-A97317ABCEF0}" type="sibTrans" cxnId="{4C8699CF-B593-471F-BB3B-EA962DAC8101}">
      <dgm:prSet/>
      <dgm:spPr/>
      <dgm:t>
        <a:bodyPr/>
        <a:lstStyle/>
        <a:p>
          <a:endParaRPr lang="es-EC"/>
        </a:p>
      </dgm:t>
    </dgm:pt>
    <dgm:pt modelId="{49963F3F-EBF4-4C4C-A0E0-A08FADF14E72}">
      <dgm:prSet/>
      <dgm:spPr/>
      <dgm:t>
        <a:bodyPr/>
        <a:lstStyle/>
        <a:p>
          <a:pPr rtl="0"/>
          <a:r>
            <a:rPr lang="es-EC" dirty="0" smtClean="0"/>
            <a:t>Porcentaje de población no pobre por cantón</a:t>
          </a:r>
          <a:endParaRPr lang="es-EC" dirty="0"/>
        </a:p>
      </dgm:t>
    </dgm:pt>
    <dgm:pt modelId="{8DEB4AF5-1DC4-4562-88B3-CD090B2599DA}" type="parTrans" cxnId="{B5E01515-A8E6-40BD-8B62-487A3C3B7093}">
      <dgm:prSet/>
      <dgm:spPr/>
      <dgm:t>
        <a:bodyPr/>
        <a:lstStyle/>
        <a:p>
          <a:endParaRPr lang="es-EC"/>
        </a:p>
      </dgm:t>
    </dgm:pt>
    <dgm:pt modelId="{A6D11659-8F02-414E-9576-3B72CB8F3EE5}" type="sibTrans" cxnId="{B5E01515-A8E6-40BD-8B62-487A3C3B7093}">
      <dgm:prSet/>
      <dgm:spPr/>
      <dgm:t>
        <a:bodyPr/>
        <a:lstStyle/>
        <a:p>
          <a:endParaRPr lang="es-EC"/>
        </a:p>
      </dgm:t>
    </dgm:pt>
    <dgm:pt modelId="{A2A42BDD-79A2-407B-960B-697289D453E3}">
      <dgm:prSet/>
      <dgm:spPr/>
      <dgm:t>
        <a:bodyPr/>
        <a:lstStyle/>
        <a:p>
          <a:pPr rtl="0"/>
          <a:r>
            <a:rPr lang="es-EC" b="1" dirty="0" smtClean="0">
              <a:effectLst>
                <a:outerShdw blurRad="38100" dist="38100" dir="2700000" algn="tl">
                  <a:srgbClr val="000000">
                    <a:alpha val="43137"/>
                  </a:srgbClr>
                </a:outerShdw>
              </a:effectLst>
              <a:latin typeface="+mj-lt"/>
            </a:rPr>
            <a:t>7.1 Necesidades de Información</a:t>
          </a:r>
          <a:endParaRPr lang="es-EC" dirty="0">
            <a:effectLst>
              <a:outerShdw blurRad="38100" dist="38100" dir="2700000" algn="tl">
                <a:srgbClr val="000000">
                  <a:alpha val="43137"/>
                </a:srgbClr>
              </a:outerShdw>
            </a:effectLst>
          </a:endParaRPr>
        </a:p>
      </dgm:t>
    </dgm:pt>
    <dgm:pt modelId="{74C9D846-CA4A-42E3-9BC0-8A2CE2871ADF}" type="parTrans" cxnId="{D5EB4ECF-3B74-4886-BA85-226ECE721AF7}">
      <dgm:prSet/>
      <dgm:spPr/>
      <dgm:t>
        <a:bodyPr/>
        <a:lstStyle/>
        <a:p>
          <a:endParaRPr lang="es-EC"/>
        </a:p>
      </dgm:t>
    </dgm:pt>
    <dgm:pt modelId="{1997F502-8B4D-4196-BC37-03EAE150B9F3}" type="sibTrans" cxnId="{D5EB4ECF-3B74-4886-BA85-226ECE721AF7}">
      <dgm:prSet/>
      <dgm:spPr/>
      <dgm:t>
        <a:bodyPr/>
        <a:lstStyle/>
        <a:p>
          <a:endParaRPr lang="es-EC"/>
        </a:p>
      </dgm:t>
    </dgm:pt>
    <dgm:pt modelId="{6E610A02-D8D7-401E-B61C-860B21BEFA45}" type="pres">
      <dgm:prSet presAssocID="{B04FF1C0-93E9-49AE-A45A-85C0C4D31A2D}" presName="composite" presStyleCnt="0">
        <dgm:presLayoutVars>
          <dgm:chMax val="1"/>
          <dgm:dir/>
          <dgm:resizeHandles val="exact"/>
        </dgm:presLayoutVars>
      </dgm:prSet>
      <dgm:spPr/>
      <dgm:t>
        <a:bodyPr/>
        <a:lstStyle/>
        <a:p>
          <a:endParaRPr lang="es-ES"/>
        </a:p>
      </dgm:t>
    </dgm:pt>
    <dgm:pt modelId="{30EB7FA7-D44D-49A5-A372-0B3291AEDCF8}" type="pres">
      <dgm:prSet presAssocID="{A2A42BDD-79A2-407B-960B-697289D453E3}" presName="roof" presStyleLbl="dkBgShp" presStyleIdx="0" presStyleCnt="2"/>
      <dgm:spPr/>
      <dgm:t>
        <a:bodyPr/>
        <a:lstStyle/>
        <a:p>
          <a:endParaRPr lang="es-EC"/>
        </a:p>
      </dgm:t>
    </dgm:pt>
    <dgm:pt modelId="{6413171C-A2A7-4ED0-847E-060ECEC32AAC}" type="pres">
      <dgm:prSet presAssocID="{A2A42BDD-79A2-407B-960B-697289D453E3}" presName="pillars" presStyleCnt="0"/>
      <dgm:spPr/>
    </dgm:pt>
    <dgm:pt modelId="{01C767F8-B57B-4ADF-931D-61D09F0B4A3E}" type="pres">
      <dgm:prSet presAssocID="{A2A42BDD-79A2-407B-960B-697289D453E3}" presName="pillar1" presStyleLbl="node1" presStyleIdx="0" presStyleCnt="2">
        <dgm:presLayoutVars>
          <dgm:bulletEnabled val="1"/>
        </dgm:presLayoutVars>
      </dgm:prSet>
      <dgm:spPr/>
      <dgm:t>
        <a:bodyPr/>
        <a:lstStyle/>
        <a:p>
          <a:endParaRPr lang="es-EC"/>
        </a:p>
      </dgm:t>
    </dgm:pt>
    <dgm:pt modelId="{7338C68B-3AB2-4230-BA0A-364343921A37}" type="pres">
      <dgm:prSet presAssocID="{49963F3F-EBF4-4C4C-A0E0-A08FADF14E72}" presName="pillarX" presStyleLbl="node1" presStyleIdx="1" presStyleCnt="2">
        <dgm:presLayoutVars>
          <dgm:bulletEnabled val="1"/>
        </dgm:presLayoutVars>
      </dgm:prSet>
      <dgm:spPr/>
      <dgm:t>
        <a:bodyPr/>
        <a:lstStyle/>
        <a:p>
          <a:endParaRPr lang="es-EC"/>
        </a:p>
      </dgm:t>
    </dgm:pt>
    <dgm:pt modelId="{23056E15-F1B6-4B1D-85E0-C3EAF6B8FC69}" type="pres">
      <dgm:prSet presAssocID="{A2A42BDD-79A2-407B-960B-697289D453E3}" presName="base" presStyleLbl="dkBgShp" presStyleIdx="1" presStyleCnt="2"/>
      <dgm:spPr/>
    </dgm:pt>
  </dgm:ptLst>
  <dgm:cxnLst>
    <dgm:cxn modelId="{B5E01515-A8E6-40BD-8B62-487A3C3B7093}" srcId="{A2A42BDD-79A2-407B-960B-697289D453E3}" destId="{49963F3F-EBF4-4C4C-A0E0-A08FADF14E72}" srcOrd="1" destOrd="0" parTransId="{8DEB4AF5-1DC4-4562-88B3-CD090B2599DA}" sibTransId="{A6D11659-8F02-414E-9576-3B72CB8F3EE5}"/>
    <dgm:cxn modelId="{D5EB4ECF-3B74-4886-BA85-226ECE721AF7}" srcId="{B04FF1C0-93E9-49AE-A45A-85C0C4D31A2D}" destId="{A2A42BDD-79A2-407B-960B-697289D453E3}" srcOrd="0" destOrd="0" parTransId="{74C9D846-CA4A-42E3-9BC0-8A2CE2871ADF}" sibTransId="{1997F502-8B4D-4196-BC37-03EAE150B9F3}"/>
    <dgm:cxn modelId="{9AB57E19-9BD2-41B6-9A29-C05543078710}" type="presOf" srcId="{49963F3F-EBF4-4C4C-A0E0-A08FADF14E72}" destId="{7338C68B-3AB2-4230-BA0A-364343921A37}" srcOrd="0" destOrd="0" presId="urn:microsoft.com/office/officeart/2005/8/layout/hList3"/>
    <dgm:cxn modelId="{9ACEB453-86A3-4F72-96EE-9ADA7E5DF726}" type="presOf" srcId="{A2A42BDD-79A2-407B-960B-697289D453E3}" destId="{30EB7FA7-D44D-49A5-A372-0B3291AEDCF8}" srcOrd="0" destOrd="0" presId="urn:microsoft.com/office/officeart/2005/8/layout/hList3"/>
    <dgm:cxn modelId="{A1D178CF-6CCF-4545-8944-B8577C6E9B61}" type="presOf" srcId="{8E574173-885E-43BF-81B3-73B4193C43F1}" destId="{01C767F8-B57B-4ADF-931D-61D09F0B4A3E}" srcOrd="0" destOrd="0" presId="urn:microsoft.com/office/officeart/2005/8/layout/hList3"/>
    <dgm:cxn modelId="{4C8699CF-B593-471F-BB3B-EA962DAC8101}" srcId="{A2A42BDD-79A2-407B-960B-697289D453E3}" destId="{8E574173-885E-43BF-81B3-73B4193C43F1}" srcOrd="0" destOrd="0" parTransId="{DA183D9A-9434-4A81-90EE-13540BDE09F8}" sibTransId="{5B3CB0FB-93CD-4FEC-9D6A-A97317ABCEF0}"/>
    <dgm:cxn modelId="{68A08590-49F4-44A4-98C0-E59BF550477E}" type="presOf" srcId="{B04FF1C0-93E9-49AE-A45A-85C0C4D31A2D}" destId="{6E610A02-D8D7-401E-B61C-860B21BEFA45}" srcOrd="0" destOrd="0" presId="urn:microsoft.com/office/officeart/2005/8/layout/hList3"/>
    <dgm:cxn modelId="{E2588E08-69B8-4778-888D-453EF976BF14}" type="presParOf" srcId="{6E610A02-D8D7-401E-B61C-860B21BEFA45}" destId="{30EB7FA7-D44D-49A5-A372-0B3291AEDCF8}" srcOrd="0" destOrd="0" presId="urn:microsoft.com/office/officeart/2005/8/layout/hList3"/>
    <dgm:cxn modelId="{C791315A-3CDF-4FD8-9381-912E86DEE473}" type="presParOf" srcId="{6E610A02-D8D7-401E-B61C-860B21BEFA45}" destId="{6413171C-A2A7-4ED0-847E-060ECEC32AAC}" srcOrd="1" destOrd="0" presId="urn:microsoft.com/office/officeart/2005/8/layout/hList3"/>
    <dgm:cxn modelId="{255F0D50-2651-4664-B8E6-A149E84EA6E6}" type="presParOf" srcId="{6413171C-A2A7-4ED0-847E-060ECEC32AAC}" destId="{01C767F8-B57B-4ADF-931D-61D09F0B4A3E}" srcOrd="0" destOrd="0" presId="urn:microsoft.com/office/officeart/2005/8/layout/hList3"/>
    <dgm:cxn modelId="{D60B46AA-8463-41A3-B155-4D376AA78902}" type="presParOf" srcId="{6413171C-A2A7-4ED0-847E-060ECEC32AAC}" destId="{7338C68B-3AB2-4230-BA0A-364343921A37}" srcOrd="1" destOrd="0" presId="urn:microsoft.com/office/officeart/2005/8/layout/hList3"/>
    <dgm:cxn modelId="{062D2470-24AA-4B05-8A19-7BE25C855051}" type="presParOf" srcId="{6E610A02-D8D7-401E-B61C-860B21BEFA45}" destId="{23056E15-F1B6-4B1D-85E0-C3EAF6B8FC6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FF1C0-93E9-49AE-A45A-85C0C4D31A2D}"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s-EC"/>
        </a:p>
      </dgm:t>
    </dgm:pt>
    <dgm:pt modelId="{8E574173-885E-43BF-81B3-73B4193C43F1}">
      <dgm:prSet/>
      <dgm:spPr/>
      <dgm:t>
        <a:bodyPr/>
        <a:lstStyle/>
        <a:p>
          <a:pPr rtl="0"/>
          <a:r>
            <a:rPr lang="es-EC" smtClean="0"/>
            <a:t>Provincia. </a:t>
          </a:r>
          <a:endParaRPr lang="es-EC" dirty="0"/>
        </a:p>
      </dgm:t>
    </dgm:pt>
    <dgm:pt modelId="{DA183D9A-9434-4A81-90EE-13540BDE09F8}" type="parTrans" cxnId="{4C8699CF-B593-471F-BB3B-EA962DAC8101}">
      <dgm:prSet/>
      <dgm:spPr/>
      <dgm:t>
        <a:bodyPr/>
        <a:lstStyle/>
        <a:p>
          <a:endParaRPr lang="es-EC"/>
        </a:p>
      </dgm:t>
    </dgm:pt>
    <dgm:pt modelId="{5B3CB0FB-93CD-4FEC-9D6A-A97317ABCEF0}" type="sibTrans" cxnId="{4C8699CF-B593-471F-BB3B-EA962DAC8101}">
      <dgm:prSet/>
      <dgm:spPr/>
      <dgm:t>
        <a:bodyPr/>
        <a:lstStyle/>
        <a:p>
          <a:endParaRPr lang="es-EC"/>
        </a:p>
      </dgm:t>
    </dgm:pt>
    <dgm:pt modelId="{A2A42BDD-79A2-407B-960B-697289D453E3}">
      <dgm:prSet/>
      <dgm:spPr/>
      <dgm:t>
        <a:bodyPr/>
        <a:lstStyle/>
        <a:p>
          <a:pPr rtl="0"/>
          <a:r>
            <a:rPr lang="es-EC" b="1" dirty="0" smtClean="0">
              <a:effectLst>
                <a:outerShdw blurRad="38100" dist="38100" dir="2700000" algn="tl">
                  <a:srgbClr val="000000">
                    <a:alpha val="43137"/>
                  </a:srgbClr>
                </a:outerShdw>
              </a:effectLst>
              <a:latin typeface="+mj-lt"/>
            </a:rPr>
            <a:t>8.1 Necesidades de Información</a:t>
          </a:r>
          <a:endParaRPr lang="es-EC" dirty="0">
            <a:effectLst>
              <a:outerShdw blurRad="38100" dist="38100" dir="2700000" algn="tl">
                <a:srgbClr val="000000">
                  <a:alpha val="43137"/>
                </a:srgbClr>
              </a:outerShdw>
            </a:effectLst>
          </a:endParaRPr>
        </a:p>
      </dgm:t>
    </dgm:pt>
    <dgm:pt modelId="{74C9D846-CA4A-42E3-9BC0-8A2CE2871ADF}" type="parTrans" cxnId="{D5EB4ECF-3B74-4886-BA85-226ECE721AF7}">
      <dgm:prSet/>
      <dgm:spPr/>
      <dgm:t>
        <a:bodyPr/>
        <a:lstStyle/>
        <a:p>
          <a:endParaRPr lang="es-EC"/>
        </a:p>
      </dgm:t>
    </dgm:pt>
    <dgm:pt modelId="{1997F502-8B4D-4196-BC37-03EAE150B9F3}" type="sibTrans" cxnId="{D5EB4ECF-3B74-4886-BA85-226ECE721AF7}">
      <dgm:prSet/>
      <dgm:spPr/>
      <dgm:t>
        <a:bodyPr/>
        <a:lstStyle/>
        <a:p>
          <a:endParaRPr lang="es-EC"/>
        </a:p>
      </dgm:t>
    </dgm:pt>
    <dgm:pt modelId="{1CC2D881-6BEB-4B6C-9ADF-52F3F1C0659E}">
      <dgm:prSet/>
      <dgm:spPr/>
      <dgm:t>
        <a:bodyPr/>
        <a:lstStyle/>
        <a:p>
          <a:r>
            <a:rPr lang="es-EC" dirty="0" smtClean="0"/>
            <a:t>Cantón.</a:t>
          </a:r>
        </a:p>
      </dgm:t>
    </dgm:pt>
    <dgm:pt modelId="{C465DB4E-9731-47AA-8BF9-67576F61F1D3}" type="parTrans" cxnId="{0FCC77A5-6A0E-4358-AA2E-8DB8BD2CC912}">
      <dgm:prSet/>
      <dgm:spPr/>
      <dgm:t>
        <a:bodyPr/>
        <a:lstStyle/>
        <a:p>
          <a:endParaRPr lang="es-EC"/>
        </a:p>
      </dgm:t>
    </dgm:pt>
    <dgm:pt modelId="{A8E05F37-75FE-4BB0-98ED-E922A9E29823}" type="sibTrans" cxnId="{0FCC77A5-6A0E-4358-AA2E-8DB8BD2CC912}">
      <dgm:prSet/>
      <dgm:spPr/>
      <dgm:t>
        <a:bodyPr/>
        <a:lstStyle/>
        <a:p>
          <a:endParaRPr lang="es-EC"/>
        </a:p>
      </dgm:t>
    </dgm:pt>
    <dgm:pt modelId="{62892EEB-21F5-4832-BB24-186639B2EC66}">
      <dgm:prSet/>
      <dgm:spPr/>
      <dgm:t>
        <a:bodyPr/>
        <a:lstStyle/>
        <a:p>
          <a:r>
            <a:rPr lang="es-EC" dirty="0" smtClean="0"/>
            <a:t>Población.</a:t>
          </a:r>
        </a:p>
      </dgm:t>
    </dgm:pt>
    <dgm:pt modelId="{B4A89EF1-0F97-483A-BC9F-47F525F4910C}" type="parTrans" cxnId="{17811054-8292-451F-879A-8E41DB173245}">
      <dgm:prSet/>
      <dgm:spPr/>
      <dgm:t>
        <a:bodyPr/>
        <a:lstStyle/>
        <a:p>
          <a:endParaRPr lang="es-EC"/>
        </a:p>
      </dgm:t>
    </dgm:pt>
    <dgm:pt modelId="{A680F9CF-2530-46F0-9722-39DB4D88C629}" type="sibTrans" cxnId="{17811054-8292-451F-879A-8E41DB173245}">
      <dgm:prSet/>
      <dgm:spPr/>
      <dgm:t>
        <a:bodyPr/>
        <a:lstStyle/>
        <a:p>
          <a:endParaRPr lang="es-EC"/>
        </a:p>
      </dgm:t>
    </dgm:pt>
    <dgm:pt modelId="{75A0788F-2932-4C6E-A165-20F3AA335C2D}">
      <dgm:prSet/>
      <dgm:spPr/>
      <dgm:t>
        <a:bodyPr/>
        <a:lstStyle/>
        <a:p>
          <a:r>
            <a:rPr lang="es-EC" dirty="0" smtClean="0"/>
            <a:t>Superficie/km2.</a:t>
          </a:r>
        </a:p>
      </dgm:t>
    </dgm:pt>
    <dgm:pt modelId="{0B81295F-9C8F-4B19-BFCD-E58A10121C1E}" type="parTrans" cxnId="{D236EB2E-7FFE-4047-8A82-E69004E32FD0}">
      <dgm:prSet/>
      <dgm:spPr/>
      <dgm:t>
        <a:bodyPr/>
        <a:lstStyle/>
        <a:p>
          <a:endParaRPr lang="es-EC"/>
        </a:p>
      </dgm:t>
    </dgm:pt>
    <dgm:pt modelId="{9BD1E6F8-9897-4F37-96D5-6FBD0C6FB246}" type="sibTrans" cxnId="{D236EB2E-7FFE-4047-8A82-E69004E32FD0}">
      <dgm:prSet/>
      <dgm:spPr/>
      <dgm:t>
        <a:bodyPr/>
        <a:lstStyle/>
        <a:p>
          <a:endParaRPr lang="es-EC"/>
        </a:p>
      </dgm:t>
    </dgm:pt>
    <dgm:pt modelId="{D5740B28-F60E-4E21-A80A-1E5CD3E179DD}">
      <dgm:prSet/>
      <dgm:spPr/>
      <dgm:t>
        <a:bodyPr/>
        <a:lstStyle/>
        <a:p>
          <a:r>
            <a:rPr lang="es-EC" dirty="0" smtClean="0"/>
            <a:t>Densidad poblacional.</a:t>
          </a:r>
        </a:p>
      </dgm:t>
    </dgm:pt>
    <dgm:pt modelId="{5E4B41B2-B205-476D-883C-2331251635D9}" type="parTrans" cxnId="{6CA4CB23-B26A-4A10-BF78-13558A97BA02}">
      <dgm:prSet/>
      <dgm:spPr/>
      <dgm:t>
        <a:bodyPr/>
        <a:lstStyle/>
        <a:p>
          <a:endParaRPr lang="es-EC"/>
        </a:p>
      </dgm:t>
    </dgm:pt>
    <dgm:pt modelId="{7FAA8842-3D45-482E-B6B7-769A7D7FEBE6}" type="sibTrans" cxnId="{6CA4CB23-B26A-4A10-BF78-13558A97BA02}">
      <dgm:prSet/>
      <dgm:spPr/>
      <dgm:t>
        <a:bodyPr/>
        <a:lstStyle/>
        <a:p>
          <a:endParaRPr lang="es-EC"/>
        </a:p>
      </dgm:t>
    </dgm:pt>
    <dgm:pt modelId="{9F9B2129-AD61-4E96-A6EF-DDBF0F306E6B}">
      <dgm:prSet/>
      <dgm:spPr/>
      <dgm:t>
        <a:bodyPr/>
        <a:lstStyle/>
        <a:p>
          <a:r>
            <a:rPr lang="es-EC" dirty="0" smtClean="0"/>
            <a:t>Número de nodos por cantón.</a:t>
          </a:r>
        </a:p>
      </dgm:t>
    </dgm:pt>
    <dgm:pt modelId="{30B3B082-82E6-40AA-81CE-39565F4FC6A3}" type="parTrans" cxnId="{E09527FC-65DD-43F0-B894-188803E9F869}">
      <dgm:prSet/>
      <dgm:spPr/>
      <dgm:t>
        <a:bodyPr/>
        <a:lstStyle/>
        <a:p>
          <a:endParaRPr lang="es-EC"/>
        </a:p>
      </dgm:t>
    </dgm:pt>
    <dgm:pt modelId="{061A8397-550B-4992-9521-A23FF23344D1}" type="sibTrans" cxnId="{E09527FC-65DD-43F0-B894-188803E9F869}">
      <dgm:prSet/>
      <dgm:spPr/>
      <dgm:t>
        <a:bodyPr/>
        <a:lstStyle/>
        <a:p>
          <a:endParaRPr lang="es-EC"/>
        </a:p>
      </dgm:t>
    </dgm:pt>
    <dgm:pt modelId="{53007E52-20D4-4E00-BCDC-D14BB51056A5}">
      <dgm:prSet/>
      <dgm:spPr/>
      <dgm:t>
        <a:bodyPr/>
        <a:lstStyle/>
        <a:p>
          <a:r>
            <a:rPr lang="pt-BR" dirty="0" smtClean="0"/>
            <a:t>Numero de parroquias por cantón.</a:t>
          </a:r>
          <a:endParaRPr lang="es-EC" dirty="0" smtClean="0"/>
        </a:p>
      </dgm:t>
    </dgm:pt>
    <dgm:pt modelId="{D760A630-87C3-46BF-BE54-013A78715D4E}" type="parTrans" cxnId="{6CFCED1B-4151-42D4-A770-D91F3D5819C7}">
      <dgm:prSet/>
      <dgm:spPr/>
      <dgm:t>
        <a:bodyPr/>
        <a:lstStyle/>
        <a:p>
          <a:endParaRPr lang="es-EC"/>
        </a:p>
      </dgm:t>
    </dgm:pt>
    <dgm:pt modelId="{6EB75486-FF46-4631-9655-9C72215BF3C8}" type="sibTrans" cxnId="{6CFCED1B-4151-42D4-A770-D91F3D5819C7}">
      <dgm:prSet/>
      <dgm:spPr/>
      <dgm:t>
        <a:bodyPr/>
        <a:lstStyle/>
        <a:p>
          <a:endParaRPr lang="es-EC"/>
        </a:p>
      </dgm:t>
    </dgm:pt>
    <dgm:pt modelId="{FBA32D66-ECE5-4A30-BA74-09A554FC62A6}">
      <dgm:prSet/>
      <dgm:spPr/>
      <dgm:t>
        <a:bodyPr/>
        <a:lstStyle/>
        <a:p>
          <a:r>
            <a:rPr lang="es-EC" dirty="0" smtClean="0"/>
            <a:t>Número de hogares por cantón (MEER).</a:t>
          </a:r>
        </a:p>
      </dgm:t>
    </dgm:pt>
    <dgm:pt modelId="{64A02434-373D-44EA-9355-8E1B1A817EDF}" type="parTrans" cxnId="{B7810E79-7313-43EF-88E3-31AD73AC82FF}">
      <dgm:prSet/>
      <dgm:spPr/>
      <dgm:t>
        <a:bodyPr/>
        <a:lstStyle/>
        <a:p>
          <a:endParaRPr lang="es-EC"/>
        </a:p>
      </dgm:t>
    </dgm:pt>
    <dgm:pt modelId="{D60536C5-4656-48BC-8226-9D519DCC6202}" type="sibTrans" cxnId="{B7810E79-7313-43EF-88E3-31AD73AC82FF}">
      <dgm:prSet/>
      <dgm:spPr/>
      <dgm:t>
        <a:bodyPr/>
        <a:lstStyle/>
        <a:p>
          <a:endParaRPr lang="es-EC"/>
        </a:p>
      </dgm:t>
    </dgm:pt>
    <dgm:pt modelId="{990E8E3A-B7CA-4463-A5EA-617994707426}">
      <dgm:prSet/>
      <dgm:spPr/>
      <dgm:t>
        <a:bodyPr/>
        <a:lstStyle/>
        <a:p>
          <a:r>
            <a:rPr lang="pt-BR" dirty="0" smtClean="0"/>
            <a:t>Número de hogares dentro de buffer de cobertura.</a:t>
          </a:r>
          <a:endParaRPr lang="es-EC" dirty="0" smtClean="0"/>
        </a:p>
      </dgm:t>
    </dgm:pt>
    <dgm:pt modelId="{050DB08B-0DBC-44BF-900C-7B207AF75FC4}" type="parTrans" cxnId="{DC285F23-6B54-4FE1-B3E1-E914058FABA4}">
      <dgm:prSet/>
      <dgm:spPr/>
      <dgm:t>
        <a:bodyPr/>
        <a:lstStyle/>
        <a:p>
          <a:endParaRPr lang="es-EC"/>
        </a:p>
      </dgm:t>
    </dgm:pt>
    <dgm:pt modelId="{1E625703-4CD1-40E5-A396-266BD73BFBAC}" type="sibTrans" cxnId="{DC285F23-6B54-4FE1-B3E1-E914058FABA4}">
      <dgm:prSet/>
      <dgm:spPr/>
      <dgm:t>
        <a:bodyPr/>
        <a:lstStyle/>
        <a:p>
          <a:endParaRPr lang="es-EC"/>
        </a:p>
      </dgm:t>
    </dgm:pt>
    <dgm:pt modelId="{E435E83A-4A6D-42BB-B6FF-736E7A592BC4}">
      <dgm:prSet/>
      <dgm:spPr/>
      <dgm:t>
        <a:bodyPr/>
        <a:lstStyle/>
        <a:p>
          <a:r>
            <a:rPr lang="es-EC" dirty="0" smtClean="0"/>
            <a:t>% De hogares dentro de cubertura de nodos.</a:t>
          </a:r>
        </a:p>
      </dgm:t>
    </dgm:pt>
    <dgm:pt modelId="{B4BB7D4F-0DEE-4467-AB94-21E9208037CB}" type="parTrans" cxnId="{D8B4DA67-9820-4AF7-8E2D-7909C7A731A1}">
      <dgm:prSet/>
      <dgm:spPr/>
      <dgm:t>
        <a:bodyPr/>
        <a:lstStyle/>
        <a:p>
          <a:endParaRPr lang="es-EC"/>
        </a:p>
      </dgm:t>
    </dgm:pt>
    <dgm:pt modelId="{2F2EF40C-FA86-48E3-9DFD-0C7292429365}" type="sibTrans" cxnId="{D8B4DA67-9820-4AF7-8E2D-7909C7A731A1}">
      <dgm:prSet/>
      <dgm:spPr/>
      <dgm:t>
        <a:bodyPr/>
        <a:lstStyle/>
        <a:p>
          <a:endParaRPr lang="es-EC"/>
        </a:p>
      </dgm:t>
    </dgm:pt>
    <dgm:pt modelId="{5B13BC71-C34E-4A46-9AFD-5CF300ED5C9A}">
      <dgm:prSet/>
      <dgm:spPr/>
      <dgm:t>
        <a:bodyPr/>
        <a:lstStyle/>
        <a:p>
          <a:r>
            <a:rPr lang="es-EC" dirty="0" smtClean="0"/>
            <a:t>Número de hogares fuera de la cobertura de los nodos de fibra óptica.</a:t>
          </a:r>
        </a:p>
      </dgm:t>
    </dgm:pt>
    <dgm:pt modelId="{68575644-0D39-4688-A9B0-770DA09C8C62}" type="parTrans" cxnId="{D3D71927-8AC0-43A9-91BF-1A1B3DFB22D5}">
      <dgm:prSet/>
      <dgm:spPr/>
      <dgm:t>
        <a:bodyPr/>
        <a:lstStyle/>
        <a:p>
          <a:endParaRPr lang="es-EC"/>
        </a:p>
      </dgm:t>
    </dgm:pt>
    <dgm:pt modelId="{BAF7A1CE-FD55-4AB0-8472-0E9698D89BFC}" type="sibTrans" cxnId="{D3D71927-8AC0-43A9-91BF-1A1B3DFB22D5}">
      <dgm:prSet/>
      <dgm:spPr/>
      <dgm:t>
        <a:bodyPr/>
        <a:lstStyle/>
        <a:p>
          <a:endParaRPr lang="es-EC"/>
        </a:p>
      </dgm:t>
    </dgm:pt>
    <dgm:pt modelId="{A618F9FE-D7C8-43A4-8493-1EEFE8E69DEE}">
      <dgm:prSet/>
      <dgm:spPr/>
      <dgm:t>
        <a:bodyPr/>
        <a:lstStyle/>
        <a:p>
          <a:r>
            <a:rPr lang="es-EC" dirty="0" smtClean="0"/>
            <a:t>% de penetración de internet por hogar (MEER).</a:t>
          </a:r>
        </a:p>
      </dgm:t>
    </dgm:pt>
    <dgm:pt modelId="{81DC8CA1-0BC3-4567-B8EB-40EB97E445A3}" type="parTrans" cxnId="{06E3984C-A409-43C0-95A4-07E09F101EA8}">
      <dgm:prSet/>
      <dgm:spPr/>
      <dgm:t>
        <a:bodyPr/>
        <a:lstStyle/>
        <a:p>
          <a:endParaRPr lang="es-EC"/>
        </a:p>
      </dgm:t>
    </dgm:pt>
    <dgm:pt modelId="{D2BBBDF8-C914-43C1-AB1F-A7DE1B1C0E23}" type="sibTrans" cxnId="{06E3984C-A409-43C0-95A4-07E09F101EA8}">
      <dgm:prSet/>
      <dgm:spPr/>
      <dgm:t>
        <a:bodyPr/>
        <a:lstStyle/>
        <a:p>
          <a:endParaRPr lang="es-EC"/>
        </a:p>
      </dgm:t>
    </dgm:pt>
    <dgm:pt modelId="{DF7E4CED-8B1C-4375-8582-6CD8BB1E768C}">
      <dgm:prSet/>
      <dgm:spPr/>
      <dgm:t>
        <a:bodyPr/>
        <a:lstStyle/>
        <a:p>
          <a:r>
            <a:rPr lang="es-EC" dirty="0" smtClean="0"/>
            <a:t>% Población no pobre.</a:t>
          </a:r>
        </a:p>
      </dgm:t>
    </dgm:pt>
    <dgm:pt modelId="{21F03C01-4875-4A94-8E73-0E4B3D4F6B7E}" type="parTrans" cxnId="{FD686B52-0363-4622-B9A6-8E9295A3510D}">
      <dgm:prSet/>
      <dgm:spPr/>
      <dgm:t>
        <a:bodyPr/>
        <a:lstStyle/>
        <a:p>
          <a:endParaRPr lang="es-EC"/>
        </a:p>
      </dgm:t>
    </dgm:pt>
    <dgm:pt modelId="{72D1D93E-75DC-429A-8CC4-2DA9712AE47E}" type="sibTrans" cxnId="{FD686B52-0363-4622-B9A6-8E9295A3510D}">
      <dgm:prSet/>
      <dgm:spPr/>
      <dgm:t>
        <a:bodyPr/>
        <a:lstStyle/>
        <a:p>
          <a:endParaRPr lang="es-EC"/>
        </a:p>
      </dgm:t>
    </dgm:pt>
    <dgm:pt modelId="{F6A72B71-459F-4DA6-BAC9-C0F9DA4C8962}" type="pres">
      <dgm:prSet presAssocID="{B04FF1C0-93E9-49AE-A45A-85C0C4D31A2D}" presName="linear" presStyleCnt="0">
        <dgm:presLayoutVars>
          <dgm:animLvl val="lvl"/>
          <dgm:resizeHandles val="exact"/>
        </dgm:presLayoutVars>
      </dgm:prSet>
      <dgm:spPr/>
      <dgm:t>
        <a:bodyPr/>
        <a:lstStyle/>
        <a:p>
          <a:endParaRPr lang="es-ES"/>
        </a:p>
      </dgm:t>
    </dgm:pt>
    <dgm:pt modelId="{65307553-55BF-4A60-B6E1-679F468A5D65}" type="pres">
      <dgm:prSet presAssocID="{A2A42BDD-79A2-407B-960B-697289D453E3}" presName="parentText" presStyleLbl="node1" presStyleIdx="0" presStyleCnt="1">
        <dgm:presLayoutVars>
          <dgm:chMax val="0"/>
          <dgm:bulletEnabled val="1"/>
        </dgm:presLayoutVars>
      </dgm:prSet>
      <dgm:spPr/>
      <dgm:t>
        <a:bodyPr/>
        <a:lstStyle/>
        <a:p>
          <a:endParaRPr lang="es-ES"/>
        </a:p>
      </dgm:t>
    </dgm:pt>
    <dgm:pt modelId="{75A7C59E-FCB2-4572-90F2-4F0BEA115174}" type="pres">
      <dgm:prSet presAssocID="{A2A42BDD-79A2-407B-960B-697289D453E3}" presName="childText" presStyleLbl="revTx" presStyleIdx="0" presStyleCnt="1">
        <dgm:presLayoutVars>
          <dgm:bulletEnabled val="1"/>
        </dgm:presLayoutVars>
      </dgm:prSet>
      <dgm:spPr/>
      <dgm:t>
        <a:bodyPr/>
        <a:lstStyle/>
        <a:p>
          <a:endParaRPr lang="es-EC"/>
        </a:p>
      </dgm:t>
    </dgm:pt>
  </dgm:ptLst>
  <dgm:cxnLst>
    <dgm:cxn modelId="{4C8699CF-B593-471F-BB3B-EA962DAC8101}" srcId="{A2A42BDD-79A2-407B-960B-697289D453E3}" destId="{8E574173-885E-43BF-81B3-73B4193C43F1}" srcOrd="0" destOrd="0" parTransId="{DA183D9A-9434-4A81-90EE-13540BDE09F8}" sibTransId="{5B3CB0FB-93CD-4FEC-9D6A-A97317ABCEF0}"/>
    <dgm:cxn modelId="{5C93E32D-20B1-462F-A360-ED833A9489E5}" type="presOf" srcId="{5B13BC71-C34E-4A46-9AFD-5CF300ED5C9A}" destId="{75A7C59E-FCB2-4572-90F2-4F0BEA115174}" srcOrd="0" destOrd="10" presId="urn:microsoft.com/office/officeart/2005/8/layout/vList2"/>
    <dgm:cxn modelId="{6EC4EC37-942D-4C86-B4EF-EF5291E59C8D}" type="presOf" srcId="{D5740B28-F60E-4E21-A80A-1E5CD3E179DD}" destId="{75A7C59E-FCB2-4572-90F2-4F0BEA115174}" srcOrd="0" destOrd="4" presId="urn:microsoft.com/office/officeart/2005/8/layout/vList2"/>
    <dgm:cxn modelId="{D236EB2E-7FFE-4047-8A82-E69004E32FD0}" srcId="{A2A42BDD-79A2-407B-960B-697289D453E3}" destId="{75A0788F-2932-4C6E-A165-20F3AA335C2D}" srcOrd="3" destOrd="0" parTransId="{0B81295F-9C8F-4B19-BFCD-E58A10121C1E}" sibTransId="{9BD1E6F8-9897-4F37-96D5-6FBD0C6FB246}"/>
    <dgm:cxn modelId="{B7810E79-7313-43EF-88E3-31AD73AC82FF}" srcId="{A2A42BDD-79A2-407B-960B-697289D453E3}" destId="{FBA32D66-ECE5-4A30-BA74-09A554FC62A6}" srcOrd="7" destOrd="0" parTransId="{64A02434-373D-44EA-9355-8E1B1A817EDF}" sibTransId="{D60536C5-4656-48BC-8226-9D519DCC6202}"/>
    <dgm:cxn modelId="{E97D14FA-BE3C-4691-824A-CA73251AE057}" type="presOf" srcId="{9F9B2129-AD61-4E96-A6EF-DDBF0F306E6B}" destId="{75A7C59E-FCB2-4572-90F2-4F0BEA115174}" srcOrd="0" destOrd="5" presId="urn:microsoft.com/office/officeart/2005/8/layout/vList2"/>
    <dgm:cxn modelId="{DC285F23-6B54-4FE1-B3E1-E914058FABA4}" srcId="{A2A42BDD-79A2-407B-960B-697289D453E3}" destId="{990E8E3A-B7CA-4463-A5EA-617994707426}" srcOrd="8" destOrd="0" parTransId="{050DB08B-0DBC-44BF-900C-7B207AF75FC4}" sibTransId="{1E625703-4CD1-40E5-A396-266BD73BFBAC}"/>
    <dgm:cxn modelId="{AC544921-D66D-48AB-893E-89E029E701A4}" type="presOf" srcId="{A2A42BDD-79A2-407B-960B-697289D453E3}" destId="{65307553-55BF-4A60-B6E1-679F468A5D65}" srcOrd="0" destOrd="0" presId="urn:microsoft.com/office/officeart/2005/8/layout/vList2"/>
    <dgm:cxn modelId="{E09527FC-65DD-43F0-B894-188803E9F869}" srcId="{A2A42BDD-79A2-407B-960B-697289D453E3}" destId="{9F9B2129-AD61-4E96-A6EF-DDBF0F306E6B}" srcOrd="5" destOrd="0" parTransId="{30B3B082-82E6-40AA-81CE-39565F4FC6A3}" sibTransId="{061A8397-550B-4992-9521-A23FF23344D1}"/>
    <dgm:cxn modelId="{8CED066D-7C5B-46D0-A059-E61A1D186622}" type="presOf" srcId="{1CC2D881-6BEB-4B6C-9ADF-52F3F1C0659E}" destId="{75A7C59E-FCB2-4572-90F2-4F0BEA115174}" srcOrd="0" destOrd="1" presId="urn:microsoft.com/office/officeart/2005/8/layout/vList2"/>
    <dgm:cxn modelId="{F50E4EB7-B169-47A4-B44B-515AC1BF466A}" type="presOf" srcId="{FBA32D66-ECE5-4A30-BA74-09A554FC62A6}" destId="{75A7C59E-FCB2-4572-90F2-4F0BEA115174}" srcOrd="0" destOrd="7" presId="urn:microsoft.com/office/officeart/2005/8/layout/vList2"/>
    <dgm:cxn modelId="{D5EB4ECF-3B74-4886-BA85-226ECE721AF7}" srcId="{B04FF1C0-93E9-49AE-A45A-85C0C4D31A2D}" destId="{A2A42BDD-79A2-407B-960B-697289D453E3}" srcOrd="0" destOrd="0" parTransId="{74C9D846-CA4A-42E3-9BC0-8A2CE2871ADF}" sibTransId="{1997F502-8B4D-4196-BC37-03EAE150B9F3}"/>
    <dgm:cxn modelId="{013D16D5-1FB9-4C6E-9EFB-5C24D0E9DDD3}" type="presOf" srcId="{B04FF1C0-93E9-49AE-A45A-85C0C4D31A2D}" destId="{F6A72B71-459F-4DA6-BAC9-C0F9DA4C8962}" srcOrd="0" destOrd="0" presId="urn:microsoft.com/office/officeart/2005/8/layout/vList2"/>
    <dgm:cxn modelId="{9DFFA8A1-82DE-4444-A933-907AD937F9D6}" type="presOf" srcId="{8E574173-885E-43BF-81B3-73B4193C43F1}" destId="{75A7C59E-FCB2-4572-90F2-4F0BEA115174}" srcOrd="0" destOrd="0" presId="urn:microsoft.com/office/officeart/2005/8/layout/vList2"/>
    <dgm:cxn modelId="{DA2D1019-DAFF-4827-BBA3-4E24FE95524F}" type="presOf" srcId="{DF7E4CED-8B1C-4375-8582-6CD8BB1E768C}" destId="{75A7C59E-FCB2-4572-90F2-4F0BEA115174}" srcOrd="0" destOrd="12" presId="urn:microsoft.com/office/officeart/2005/8/layout/vList2"/>
    <dgm:cxn modelId="{7A5E0AFE-D1F5-4A72-8EDB-2063DDE58AF0}" type="presOf" srcId="{E435E83A-4A6D-42BB-B6FF-736E7A592BC4}" destId="{75A7C59E-FCB2-4572-90F2-4F0BEA115174}" srcOrd="0" destOrd="9" presId="urn:microsoft.com/office/officeart/2005/8/layout/vList2"/>
    <dgm:cxn modelId="{D3D71927-8AC0-43A9-91BF-1A1B3DFB22D5}" srcId="{A2A42BDD-79A2-407B-960B-697289D453E3}" destId="{5B13BC71-C34E-4A46-9AFD-5CF300ED5C9A}" srcOrd="10" destOrd="0" parTransId="{68575644-0D39-4688-A9B0-770DA09C8C62}" sibTransId="{BAF7A1CE-FD55-4AB0-8472-0E9698D89BFC}"/>
    <dgm:cxn modelId="{7994ED0B-6B85-4346-A21D-C6883871D361}" type="presOf" srcId="{75A0788F-2932-4C6E-A165-20F3AA335C2D}" destId="{75A7C59E-FCB2-4572-90F2-4F0BEA115174}" srcOrd="0" destOrd="3" presId="urn:microsoft.com/office/officeart/2005/8/layout/vList2"/>
    <dgm:cxn modelId="{0FCC77A5-6A0E-4358-AA2E-8DB8BD2CC912}" srcId="{A2A42BDD-79A2-407B-960B-697289D453E3}" destId="{1CC2D881-6BEB-4B6C-9ADF-52F3F1C0659E}" srcOrd="1" destOrd="0" parTransId="{C465DB4E-9731-47AA-8BF9-67576F61F1D3}" sibTransId="{A8E05F37-75FE-4BB0-98ED-E922A9E29823}"/>
    <dgm:cxn modelId="{6CA4CB23-B26A-4A10-BF78-13558A97BA02}" srcId="{A2A42BDD-79A2-407B-960B-697289D453E3}" destId="{D5740B28-F60E-4E21-A80A-1E5CD3E179DD}" srcOrd="4" destOrd="0" parTransId="{5E4B41B2-B205-476D-883C-2331251635D9}" sibTransId="{7FAA8842-3D45-482E-B6B7-769A7D7FEBE6}"/>
    <dgm:cxn modelId="{FD686B52-0363-4622-B9A6-8E9295A3510D}" srcId="{A2A42BDD-79A2-407B-960B-697289D453E3}" destId="{DF7E4CED-8B1C-4375-8582-6CD8BB1E768C}" srcOrd="12" destOrd="0" parTransId="{21F03C01-4875-4A94-8E73-0E4B3D4F6B7E}" sibTransId="{72D1D93E-75DC-429A-8CC4-2DA9712AE47E}"/>
    <dgm:cxn modelId="{06E3984C-A409-43C0-95A4-07E09F101EA8}" srcId="{A2A42BDD-79A2-407B-960B-697289D453E3}" destId="{A618F9FE-D7C8-43A4-8493-1EEFE8E69DEE}" srcOrd="11" destOrd="0" parTransId="{81DC8CA1-0BC3-4567-B8EB-40EB97E445A3}" sibTransId="{D2BBBDF8-C914-43C1-AB1F-A7DE1B1C0E23}"/>
    <dgm:cxn modelId="{9CAFC13F-89CE-4E37-A9D4-B283BF39E4A1}" type="presOf" srcId="{A618F9FE-D7C8-43A4-8493-1EEFE8E69DEE}" destId="{75A7C59E-FCB2-4572-90F2-4F0BEA115174}" srcOrd="0" destOrd="11" presId="urn:microsoft.com/office/officeart/2005/8/layout/vList2"/>
    <dgm:cxn modelId="{D8B4DA67-9820-4AF7-8E2D-7909C7A731A1}" srcId="{A2A42BDD-79A2-407B-960B-697289D453E3}" destId="{E435E83A-4A6D-42BB-B6FF-736E7A592BC4}" srcOrd="9" destOrd="0" parTransId="{B4BB7D4F-0DEE-4467-AB94-21E9208037CB}" sibTransId="{2F2EF40C-FA86-48E3-9DFD-0C7292429365}"/>
    <dgm:cxn modelId="{99955464-5B10-4307-9B8E-BB8A92F503B9}" type="presOf" srcId="{62892EEB-21F5-4832-BB24-186639B2EC66}" destId="{75A7C59E-FCB2-4572-90F2-4F0BEA115174}" srcOrd="0" destOrd="2" presId="urn:microsoft.com/office/officeart/2005/8/layout/vList2"/>
    <dgm:cxn modelId="{17811054-8292-451F-879A-8E41DB173245}" srcId="{A2A42BDD-79A2-407B-960B-697289D453E3}" destId="{62892EEB-21F5-4832-BB24-186639B2EC66}" srcOrd="2" destOrd="0" parTransId="{B4A89EF1-0F97-483A-BC9F-47F525F4910C}" sibTransId="{A680F9CF-2530-46F0-9722-39DB4D88C629}"/>
    <dgm:cxn modelId="{F8FA7057-DFC9-45B9-B515-707DCAFA950E}" type="presOf" srcId="{53007E52-20D4-4E00-BCDC-D14BB51056A5}" destId="{75A7C59E-FCB2-4572-90F2-4F0BEA115174}" srcOrd="0" destOrd="6" presId="urn:microsoft.com/office/officeart/2005/8/layout/vList2"/>
    <dgm:cxn modelId="{6CFCED1B-4151-42D4-A770-D91F3D5819C7}" srcId="{A2A42BDD-79A2-407B-960B-697289D453E3}" destId="{53007E52-20D4-4E00-BCDC-D14BB51056A5}" srcOrd="6" destOrd="0" parTransId="{D760A630-87C3-46BF-BE54-013A78715D4E}" sibTransId="{6EB75486-FF46-4631-9655-9C72215BF3C8}"/>
    <dgm:cxn modelId="{CEBDBF6F-D340-4B98-AC61-6A6675778C38}" type="presOf" srcId="{990E8E3A-B7CA-4463-A5EA-617994707426}" destId="{75A7C59E-FCB2-4572-90F2-4F0BEA115174}" srcOrd="0" destOrd="8" presId="urn:microsoft.com/office/officeart/2005/8/layout/vList2"/>
    <dgm:cxn modelId="{77C8EEE8-4794-4CC7-A62B-78FAFEA2939E}" type="presParOf" srcId="{F6A72B71-459F-4DA6-BAC9-C0F9DA4C8962}" destId="{65307553-55BF-4A60-B6E1-679F468A5D65}" srcOrd="0" destOrd="0" presId="urn:microsoft.com/office/officeart/2005/8/layout/vList2"/>
    <dgm:cxn modelId="{DE4D644E-86B7-4250-B6E3-6996EB31B7D8}" type="presParOf" srcId="{F6A72B71-459F-4DA6-BAC9-C0F9DA4C8962}" destId="{75A7C59E-FCB2-4572-90F2-4F0BEA11517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3D5D14-04DC-4914-AA1A-3DDCF18787E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EC"/>
        </a:p>
      </dgm:t>
    </dgm:pt>
    <dgm:pt modelId="{BD573978-67A4-42AA-9F51-2EB2CAB0A0D7}">
      <dgm:prSet phldrT="[Texto]"/>
      <dgm:spPr/>
      <dgm:t>
        <a:bodyPr/>
        <a:lstStyle/>
        <a:p>
          <a:r>
            <a:rPr lang="es-EC" smtClean="0"/>
            <a:t>Extender redes de fibra a través de la inversión del operador estatal de telecomunicaciones (CNT EP)</a:t>
          </a:r>
          <a:endParaRPr lang="es-EC"/>
        </a:p>
      </dgm:t>
    </dgm:pt>
    <dgm:pt modelId="{F0EE5716-8ADD-4EF3-BBA8-C870C4CCF901}" type="parTrans" cxnId="{DD3048E1-DCA8-4F04-ADDE-0F7F21112F4A}">
      <dgm:prSet/>
      <dgm:spPr/>
      <dgm:t>
        <a:bodyPr/>
        <a:lstStyle/>
        <a:p>
          <a:endParaRPr lang="es-EC"/>
        </a:p>
      </dgm:t>
    </dgm:pt>
    <dgm:pt modelId="{BBEB3088-2FAE-4A48-88B2-7A64D0022E75}" type="sibTrans" cxnId="{DD3048E1-DCA8-4F04-ADDE-0F7F21112F4A}">
      <dgm:prSet/>
      <dgm:spPr/>
      <dgm:t>
        <a:bodyPr/>
        <a:lstStyle/>
        <a:p>
          <a:endParaRPr lang="es-EC"/>
        </a:p>
      </dgm:t>
    </dgm:pt>
    <dgm:pt modelId="{CE000292-3667-4E9B-80E8-D2C043298E67}">
      <dgm:prSet phldrT="[Texto]"/>
      <dgm:spPr/>
      <dgm:t>
        <a:bodyPr/>
        <a:lstStyle/>
        <a:p>
          <a:r>
            <a:rPr lang="es-EC" dirty="0" smtClean="0"/>
            <a:t>Promover incentivos:</a:t>
          </a:r>
          <a:endParaRPr lang="es-EC" dirty="0"/>
        </a:p>
      </dgm:t>
    </dgm:pt>
    <dgm:pt modelId="{25473E10-32C6-4031-A768-55B5454C08BD}" type="parTrans" cxnId="{65E16FF2-0531-47B7-9781-E6751EB6A0EF}">
      <dgm:prSet/>
      <dgm:spPr/>
      <dgm:t>
        <a:bodyPr/>
        <a:lstStyle/>
        <a:p>
          <a:endParaRPr lang="es-EC"/>
        </a:p>
      </dgm:t>
    </dgm:pt>
    <dgm:pt modelId="{F3E271CE-3FAC-491B-AF77-B1D1E3F5F4C2}" type="sibTrans" cxnId="{65E16FF2-0531-47B7-9781-E6751EB6A0EF}">
      <dgm:prSet/>
      <dgm:spPr/>
      <dgm:t>
        <a:bodyPr/>
        <a:lstStyle/>
        <a:p>
          <a:endParaRPr lang="es-EC"/>
        </a:p>
      </dgm:t>
    </dgm:pt>
    <dgm:pt modelId="{4F508479-4519-4B4E-8F1C-BE1D77542CB8}">
      <dgm:prSet phldrT="[Texto]"/>
      <dgm:spPr/>
      <dgm:t>
        <a:bodyPr/>
        <a:lstStyle/>
        <a:p>
          <a:r>
            <a:rPr lang="es-EC" dirty="0" smtClean="0"/>
            <a:t>Promover que el GAD realice la inversión de la red de acceso de fibra óptica</a:t>
          </a:r>
          <a:endParaRPr lang="es-EC" dirty="0"/>
        </a:p>
      </dgm:t>
    </dgm:pt>
    <dgm:pt modelId="{6163C2FA-A4C8-46EC-BDED-454AE9E26AC3}" type="parTrans" cxnId="{8D6E21D9-9318-4AF0-B7E1-E0545E8DF27A}">
      <dgm:prSet/>
      <dgm:spPr/>
      <dgm:t>
        <a:bodyPr/>
        <a:lstStyle/>
        <a:p>
          <a:endParaRPr lang="es-EC"/>
        </a:p>
      </dgm:t>
    </dgm:pt>
    <dgm:pt modelId="{A04B6C8D-28D1-48B4-9D76-06767C23A918}" type="sibTrans" cxnId="{8D6E21D9-9318-4AF0-B7E1-E0545E8DF27A}">
      <dgm:prSet/>
      <dgm:spPr/>
      <dgm:t>
        <a:bodyPr/>
        <a:lstStyle/>
        <a:p>
          <a:endParaRPr lang="es-EC"/>
        </a:p>
      </dgm:t>
    </dgm:pt>
    <dgm:pt modelId="{1652EAEE-0334-4174-AD16-B8FB0ABEED53}">
      <dgm:prSet phldrT="[Texto]"/>
      <dgm:spPr/>
      <dgm:t>
        <a:bodyPr/>
        <a:lstStyle/>
        <a:p>
          <a:r>
            <a:rPr lang="es-EC" dirty="0" smtClean="0"/>
            <a:t>El GAD es el dueño de la red de fibra óptica.</a:t>
          </a:r>
          <a:endParaRPr lang="es-EC" dirty="0"/>
        </a:p>
      </dgm:t>
    </dgm:pt>
    <dgm:pt modelId="{AB6CC548-27A2-464A-ABAB-CFAF310F5303}" type="parTrans" cxnId="{BFD058AE-0ACB-430E-BC59-9FFC3FF35D35}">
      <dgm:prSet/>
      <dgm:spPr/>
      <dgm:t>
        <a:bodyPr/>
        <a:lstStyle/>
        <a:p>
          <a:endParaRPr lang="es-EC"/>
        </a:p>
      </dgm:t>
    </dgm:pt>
    <dgm:pt modelId="{6E9A267C-0652-45EF-9DF3-892E203F5727}" type="sibTrans" cxnId="{BFD058AE-0ACB-430E-BC59-9FFC3FF35D35}">
      <dgm:prSet/>
      <dgm:spPr/>
      <dgm:t>
        <a:bodyPr/>
        <a:lstStyle/>
        <a:p>
          <a:endParaRPr lang="es-EC"/>
        </a:p>
      </dgm:t>
    </dgm:pt>
    <dgm:pt modelId="{B93B024A-F488-43D7-A9DC-7F78F119B490}">
      <dgm:prSet phldrT="[Texto]"/>
      <dgm:spPr/>
      <dgm:t>
        <a:bodyPr/>
        <a:lstStyle/>
        <a:p>
          <a:r>
            <a:rPr lang="es-EC" dirty="0" smtClean="0"/>
            <a:t>Permitir al operador extender su red de fibra óptica en un grupo de cantones priorizados</a:t>
          </a:r>
          <a:endParaRPr lang="es-EC" dirty="0"/>
        </a:p>
      </dgm:t>
    </dgm:pt>
    <dgm:pt modelId="{491E4D4A-DC47-43CF-9795-185A9221A464}" type="parTrans" cxnId="{17B147CC-75CD-49B8-A47D-27B8DF6013AB}">
      <dgm:prSet/>
      <dgm:spPr/>
      <dgm:t>
        <a:bodyPr/>
        <a:lstStyle/>
        <a:p>
          <a:endParaRPr lang="es-EC"/>
        </a:p>
      </dgm:t>
    </dgm:pt>
    <dgm:pt modelId="{E6BD046C-E338-4FF6-91AF-7021EC82137A}" type="sibTrans" cxnId="{17B147CC-75CD-49B8-A47D-27B8DF6013AB}">
      <dgm:prSet/>
      <dgm:spPr/>
      <dgm:t>
        <a:bodyPr/>
        <a:lstStyle/>
        <a:p>
          <a:endParaRPr lang="es-EC"/>
        </a:p>
      </dgm:t>
    </dgm:pt>
    <dgm:pt modelId="{B81F00A9-FCB2-4D8A-A410-D2944E4639C3}">
      <dgm:prSet phldrT="[Texto]"/>
      <dgm:spPr/>
      <dgm:t>
        <a:bodyPr/>
        <a:lstStyle/>
        <a:p>
          <a:r>
            <a:rPr lang="es-EC" dirty="0" smtClean="0"/>
            <a:t>Eliminar o reducir el cobro de tasas de GAD por uso de suelo o aire.</a:t>
          </a:r>
          <a:endParaRPr lang="es-EC" dirty="0"/>
        </a:p>
      </dgm:t>
    </dgm:pt>
    <dgm:pt modelId="{597E901F-E41D-4B25-BD53-2B60B462DFDD}" type="parTrans" cxnId="{8FEFCDE1-736C-4E96-96AB-9B39FBBAF59E}">
      <dgm:prSet/>
      <dgm:spPr/>
      <dgm:t>
        <a:bodyPr/>
        <a:lstStyle/>
        <a:p>
          <a:endParaRPr lang="es-EC"/>
        </a:p>
      </dgm:t>
    </dgm:pt>
    <dgm:pt modelId="{83D44084-0EBC-4533-9E57-B2D3C792F2FC}" type="sibTrans" cxnId="{8FEFCDE1-736C-4E96-96AB-9B39FBBAF59E}">
      <dgm:prSet/>
      <dgm:spPr/>
      <dgm:t>
        <a:bodyPr/>
        <a:lstStyle/>
        <a:p>
          <a:endParaRPr lang="es-EC"/>
        </a:p>
      </dgm:t>
    </dgm:pt>
    <dgm:pt modelId="{D713903D-BB5A-4B6E-8C47-0EF9A06A2B77}">
      <dgm:prSet phldrT="[Texto]"/>
      <dgm:spPr/>
      <dgm:t>
        <a:bodyPr/>
        <a:lstStyle/>
        <a:p>
          <a:r>
            <a:rPr lang="es-EC" dirty="0" smtClean="0"/>
            <a:t>Eliminar temporalmente el cobro de uso de frecuencias (microonda) – ARCOTEL</a:t>
          </a:r>
          <a:endParaRPr lang="es-EC" dirty="0"/>
        </a:p>
      </dgm:t>
    </dgm:pt>
    <dgm:pt modelId="{A8A6E227-371F-4CE3-9F14-76BB07CCFC07}" type="parTrans" cxnId="{EF335A12-C098-48B2-ADEA-6467942FDC27}">
      <dgm:prSet/>
      <dgm:spPr/>
      <dgm:t>
        <a:bodyPr/>
        <a:lstStyle/>
        <a:p>
          <a:endParaRPr lang="es-EC"/>
        </a:p>
      </dgm:t>
    </dgm:pt>
    <dgm:pt modelId="{CFFC21B6-2090-4418-BF4F-EFC6695C4283}" type="sibTrans" cxnId="{EF335A12-C098-48B2-ADEA-6467942FDC27}">
      <dgm:prSet/>
      <dgm:spPr/>
      <dgm:t>
        <a:bodyPr/>
        <a:lstStyle/>
        <a:p>
          <a:endParaRPr lang="es-EC"/>
        </a:p>
      </dgm:t>
    </dgm:pt>
    <dgm:pt modelId="{BBD03772-9818-4FED-AA0F-AEE2C013EA37}">
      <dgm:prSet phldrT="[Texto]"/>
      <dgm:spPr/>
      <dgm:t>
        <a:bodyPr/>
        <a:lstStyle/>
        <a:p>
          <a:r>
            <a:rPr lang="es-EC" dirty="0" smtClean="0"/>
            <a:t>Promover que CNT E.P. realice una alianza público </a:t>
          </a:r>
          <a:r>
            <a:rPr lang="es-EC" dirty="0" err="1" smtClean="0"/>
            <a:t>provada</a:t>
          </a:r>
          <a:endParaRPr lang="es-EC" dirty="0"/>
        </a:p>
      </dgm:t>
    </dgm:pt>
    <dgm:pt modelId="{088AF047-A733-40C7-8EF0-05CE3B22AF41}" type="parTrans" cxnId="{16A12BD2-714D-41DE-9B29-7D732E1000EC}">
      <dgm:prSet/>
      <dgm:spPr/>
      <dgm:t>
        <a:bodyPr/>
        <a:lstStyle/>
        <a:p>
          <a:endParaRPr lang="es-EC"/>
        </a:p>
      </dgm:t>
    </dgm:pt>
    <dgm:pt modelId="{A6F67DE1-F843-4735-9CEF-73637F773259}" type="sibTrans" cxnId="{16A12BD2-714D-41DE-9B29-7D732E1000EC}">
      <dgm:prSet/>
      <dgm:spPr/>
      <dgm:t>
        <a:bodyPr/>
        <a:lstStyle/>
        <a:p>
          <a:endParaRPr lang="es-EC"/>
        </a:p>
      </dgm:t>
    </dgm:pt>
    <dgm:pt modelId="{C0020CFA-C29F-4DCC-A02E-34F306ABF276}">
      <dgm:prSet phldrT="[Texto]"/>
      <dgm:spPr/>
      <dgm:t>
        <a:bodyPr/>
        <a:lstStyle/>
        <a:p>
          <a:r>
            <a:rPr lang="es-EC" dirty="0" smtClean="0"/>
            <a:t>95 cantones pueden resultar excesivos para una inversión eficiente, por lo cual se puede definir en etapas, el número de cantones que se atiendan, maximizando la cantidad de población beneficiada.</a:t>
          </a:r>
          <a:endParaRPr lang="es-EC" dirty="0"/>
        </a:p>
      </dgm:t>
    </dgm:pt>
    <dgm:pt modelId="{C9F97CD5-B262-4BB6-98E6-DF4ACBAD8B35}" type="parTrans" cxnId="{B2EB549F-BA10-4720-9CD8-B53267917D5F}">
      <dgm:prSet/>
      <dgm:spPr/>
      <dgm:t>
        <a:bodyPr/>
        <a:lstStyle/>
        <a:p>
          <a:endParaRPr lang="es-EC"/>
        </a:p>
      </dgm:t>
    </dgm:pt>
    <dgm:pt modelId="{9059ED77-43BA-4F70-9868-0E2629D99C99}" type="sibTrans" cxnId="{B2EB549F-BA10-4720-9CD8-B53267917D5F}">
      <dgm:prSet/>
      <dgm:spPr/>
      <dgm:t>
        <a:bodyPr/>
        <a:lstStyle/>
        <a:p>
          <a:endParaRPr lang="es-EC"/>
        </a:p>
      </dgm:t>
    </dgm:pt>
    <dgm:pt modelId="{307FCC86-E8A8-41D4-9C09-DF48AE4B46E5}" type="pres">
      <dgm:prSet presAssocID="{CF3D5D14-04DC-4914-AA1A-3DDCF18787E3}" presName="linear" presStyleCnt="0">
        <dgm:presLayoutVars>
          <dgm:animLvl val="lvl"/>
          <dgm:resizeHandles val="exact"/>
        </dgm:presLayoutVars>
      </dgm:prSet>
      <dgm:spPr/>
      <dgm:t>
        <a:bodyPr/>
        <a:lstStyle/>
        <a:p>
          <a:endParaRPr lang="es-ES"/>
        </a:p>
      </dgm:t>
    </dgm:pt>
    <dgm:pt modelId="{1CC35B89-1DF6-48F2-A356-3E78C347156F}" type="pres">
      <dgm:prSet presAssocID="{BD573978-67A4-42AA-9F51-2EB2CAB0A0D7}" presName="parentText" presStyleLbl="node1" presStyleIdx="0" presStyleCnt="3">
        <dgm:presLayoutVars>
          <dgm:chMax val="0"/>
          <dgm:bulletEnabled val="1"/>
        </dgm:presLayoutVars>
      </dgm:prSet>
      <dgm:spPr/>
      <dgm:t>
        <a:bodyPr/>
        <a:lstStyle/>
        <a:p>
          <a:endParaRPr lang="es-EC"/>
        </a:p>
      </dgm:t>
    </dgm:pt>
    <dgm:pt modelId="{2ED4B068-BDB8-4E40-99B5-3EFB9B2A2DCE}" type="pres">
      <dgm:prSet presAssocID="{BD573978-67A4-42AA-9F51-2EB2CAB0A0D7}" presName="childText" presStyleLbl="revTx" presStyleIdx="0" presStyleCnt="3">
        <dgm:presLayoutVars>
          <dgm:bulletEnabled val="1"/>
        </dgm:presLayoutVars>
      </dgm:prSet>
      <dgm:spPr/>
      <dgm:t>
        <a:bodyPr/>
        <a:lstStyle/>
        <a:p>
          <a:endParaRPr lang="es-EC"/>
        </a:p>
      </dgm:t>
    </dgm:pt>
    <dgm:pt modelId="{F7725B61-BE0A-4418-951D-DF61E7EF816D}" type="pres">
      <dgm:prSet presAssocID="{4F508479-4519-4B4E-8F1C-BE1D77542CB8}" presName="parentText" presStyleLbl="node1" presStyleIdx="1" presStyleCnt="3">
        <dgm:presLayoutVars>
          <dgm:chMax val="0"/>
          <dgm:bulletEnabled val="1"/>
        </dgm:presLayoutVars>
      </dgm:prSet>
      <dgm:spPr/>
      <dgm:t>
        <a:bodyPr/>
        <a:lstStyle/>
        <a:p>
          <a:endParaRPr lang="es-EC"/>
        </a:p>
      </dgm:t>
    </dgm:pt>
    <dgm:pt modelId="{F501C6D8-A26C-4588-BD25-C7EE425D4EEB}" type="pres">
      <dgm:prSet presAssocID="{4F508479-4519-4B4E-8F1C-BE1D77542CB8}" presName="childText" presStyleLbl="revTx" presStyleIdx="1" presStyleCnt="3">
        <dgm:presLayoutVars>
          <dgm:bulletEnabled val="1"/>
        </dgm:presLayoutVars>
      </dgm:prSet>
      <dgm:spPr/>
      <dgm:t>
        <a:bodyPr/>
        <a:lstStyle/>
        <a:p>
          <a:endParaRPr lang="es-EC"/>
        </a:p>
      </dgm:t>
    </dgm:pt>
    <dgm:pt modelId="{EEDC2C0C-7990-4F51-9401-CFF60D90434D}" type="pres">
      <dgm:prSet presAssocID="{B93B024A-F488-43D7-A9DC-7F78F119B490}" presName="parentText" presStyleLbl="node1" presStyleIdx="2" presStyleCnt="3">
        <dgm:presLayoutVars>
          <dgm:chMax val="0"/>
          <dgm:bulletEnabled val="1"/>
        </dgm:presLayoutVars>
      </dgm:prSet>
      <dgm:spPr/>
      <dgm:t>
        <a:bodyPr/>
        <a:lstStyle/>
        <a:p>
          <a:endParaRPr lang="es-ES"/>
        </a:p>
      </dgm:t>
    </dgm:pt>
    <dgm:pt modelId="{6E3DFEC3-65D2-4402-99DB-CC3954B064F2}" type="pres">
      <dgm:prSet presAssocID="{B93B024A-F488-43D7-A9DC-7F78F119B490}" presName="childText" presStyleLbl="revTx" presStyleIdx="2" presStyleCnt="3">
        <dgm:presLayoutVars>
          <dgm:bulletEnabled val="1"/>
        </dgm:presLayoutVars>
      </dgm:prSet>
      <dgm:spPr/>
      <dgm:t>
        <a:bodyPr/>
        <a:lstStyle/>
        <a:p>
          <a:endParaRPr lang="es-EC"/>
        </a:p>
      </dgm:t>
    </dgm:pt>
  </dgm:ptLst>
  <dgm:cxnLst>
    <dgm:cxn modelId="{11AEE2EC-9DF3-4E7C-9F32-4A27A0E8D225}" type="presOf" srcId="{CE000292-3667-4E9B-80E8-D2C043298E67}" destId="{2ED4B068-BDB8-4E40-99B5-3EFB9B2A2DCE}" srcOrd="0" destOrd="0" presId="urn:microsoft.com/office/officeart/2005/8/layout/vList2"/>
    <dgm:cxn modelId="{87D38753-3C41-45E3-9ED9-D06106A04D8E}" type="presOf" srcId="{D713903D-BB5A-4B6E-8C47-0EF9A06A2B77}" destId="{2ED4B068-BDB8-4E40-99B5-3EFB9B2A2DCE}" srcOrd="0" destOrd="2" presId="urn:microsoft.com/office/officeart/2005/8/layout/vList2"/>
    <dgm:cxn modelId="{D094D0CE-AAE5-44CD-A68A-5DBF22243153}" type="presOf" srcId="{CF3D5D14-04DC-4914-AA1A-3DDCF18787E3}" destId="{307FCC86-E8A8-41D4-9C09-DF48AE4B46E5}" srcOrd="0" destOrd="0" presId="urn:microsoft.com/office/officeart/2005/8/layout/vList2"/>
    <dgm:cxn modelId="{DD3048E1-DCA8-4F04-ADDE-0F7F21112F4A}" srcId="{CF3D5D14-04DC-4914-AA1A-3DDCF18787E3}" destId="{BD573978-67A4-42AA-9F51-2EB2CAB0A0D7}" srcOrd="0" destOrd="0" parTransId="{F0EE5716-8ADD-4EF3-BBA8-C870C4CCF901}" sibTransId="{BBEB3088-2FAE-4A48-88B2-7A64D0022E75}"/>
    <dgm:cxn modelId="{0CE41B70-55BA-46BE-810C-1AD75C7E0E42}" type="presOf" srcId="{1652EAEE-0334-4174-AD16-B8FB0ABEED53}" destId="{F501C6D8-A26C-4588-BD25-C7EE425D4EEB}" srcOrd="0" destOrd="0" presId="urn:microsoft.com/office/officeart/2005/8/layout/vList2"/>
    <dgm:cxn modelId="{8FEFCDE1-736C-4E96-96AB-9B39FBBAF59E}" srcId="{CE000292-3667-4E9B-80E8-D2C043298E67}" destId="{B81F00A9-FCB2-4D8A-A410-D2944E4639C3}" srcOrd="0" destOrd="0" parTransId="{597E901F-E41D-4B25-BD53-2B60B462DFDD}" sibTransId="{83D44084-0EBC-4533-9E57-B2D3C792F2FC}"/>
    <dgm:cxn modelId="{7E8046B3-A4F9-4D26-993B-114D92866386}" type="presOf" srcId="{B81F00A9-FCB2-4D8A-A410-D2944E4639C3}" destId="{2ED4B068-BDB8-4E40-99B5-3EFB9B2A2DCE}" srcOrd="0" destOrd="1" presId="urn:microsoft.com/office/officeart/2005/8/layout/vList2"/>
    <dgm:cxn modelId="{6002AC85-85F2-41F0-B47B-4E208D1DF33A}" type="presOf" srcId="{B93B024A-F488-43D7-A9DC-7F78F119B490}" destId="{EEDC2C0C-7990-4F51-9401-CFF60D90434D}" srcOrd="0" destOrd="0" presId="urn:microsoft.com/office/officeart/2005/8/layout/vList2"/>
    <dgm:cxn modelId="{B3443883-B50F-46D0-B874-817E08469676}" type="presOf" srcId="{BBD03772-9818-4FED-AA0F-AEE2C013EA37}" destId="{2ED4B068-BDB8-4E40-99B5-3EFB9B2A2DCE}" srcOrd="0" destOrd="3" presId="urn:microsoft.com/office/officeart/2005/8/layout/vList2"/>
    <dgm:cxn modelId="{8D6E21D9-9318-4AF0-B7E1-E0545E8DF27A}" srcId="{CF3D5D14-04DC-4914-AA1A-3DDCF18787E3}" destId="{4F508479-4519-4B4E-8F1C-BE1D77542CB8}" srcOrd="1" destOrd="0" parTransId="{6163C2FA-A4C8-46EC-BDED-454AE9E26AC3}" sibTransId="{A04B6C8D-28D1-48B4-9D76-06767C23A918}"/>
    <dgm:cxn modelId="{EF335A12-C098-48B2-ADEA-6467942FDC27}" srcId="{CE000292-3667-4E9B-80E8-D2C043298E67}" destId="{D713903D-BB5A-4B6E-8C47-0EF9A06A2B77}" srcOrd="1" destOrd="0" parTransId="{A8A6E227-371F-4CE3-9F14-76BB07CCFC07}" sibTransId="{CFFC21B6-2090-4418-BF4F-EFC6695C4283}"/>
    <dgm:cxn modelId="{B2EB549F-BA10-4720-9CD8-B53267917D5F}" srcId="{B93B024A-F488-43D7-A9DC-7F78F119B490}" destId="{C0020CFA-C29F-4DCC-A02E-34F306ABF276}" srcOrd="0" destOrd="0" parTransId="{C9F97CD5-B262-4BB6-98E6-DF4ACBAD8B35}" sibTransId="{9059ED77-43BA-4F70-9868-0E2629D99C99}"/>
    <dgm:cxn modelId="{65E16FF2-0531-47B7-9781-E6751EB6A0EF}" srcId="{BD573978-67A4-42AA-9F51-2EB2CAB0A0D7}" destId="{CE000292-3667-4E9B-80E8-D2C043298E67}" srcOrd="0" destOrd="0" parTransId="{25473E10-32C6-4031-A768-55B5454C08BD}" sibTransId="{F3E271CE-3FAC-491B-AF77-B1D1E3F5F4C2}"/>
    <dgm:cxn modelId="{17B147CC-75CD-49B8-A47D-27B8DF6013AB}" srcId="{CF3D5D14-04DC-4914-AA1A-3DDCF18787E3}" destId="{B93B024A-F488-43D7-A9DC-7F78F119B490}" srcOrd="2" destOrd="0" parTransId="{491E4D4A-DC47-43CF-9795-185A9221A464}" sibTransId="{E6BD046C-E338-4FF6-91AF-7021EC82137A}"/>
    <dgm:cxn modelId="{CA5EFA33-11E6-42D7-B6ED-CA6D3CB51999}" type="presOf" srcId="{C0020CFA-C29F-4DCC-A02E-34F306ABF276}" destId="{6E3DFEC3-65D2-4402-99DB-CC3954B064F2}" srcOrd="0" destOrd="0" presId="urn:microsoft.com/office/officeart/2005/8/layout/vList2"/>
    <dgm:cxn modelId="{BFD058AE-0ACB-430E-BC59-9FFC3FF35D35}" srcId="{4F508479-4519-4B4E-8F1C-BE1D77542CB8}" destId="{1652EAEE-0334-4174-AD16-B8FB0ABEED53}" srcOrd="0" destOrd="0" parTransId="{AB6CC548-27A2-464A-ABAB-CFAF310F5303}" sibTransId="{6E9A267C-0652-45EF-9DF3-892E203F5727}"/>
    <dgm:cxn modelId="{16A12BD2-714D-41DE-9B29-7D732E1000EC}" srcId="{CE000292-3667-4E9B-80E8-D2C043298E67}" destId="{BBD03772-9818-4FED-AA0F-AEE2C013EA37}" srcOrd="2" destOrd="0" parTransId="{088AF047-A733-40C7-8EF0-05CE3B22AF41}" sibTransId="{A6F67DE1-F843-4735-9CEF-73637F773259}"/>
    <dgm:cxn modelId="{7A63550C-B3D8-486A-B4D2-C3D9BAA2E651}" type="presOf" srcId="{4F508479-4519-4B4E-8F1C-BE1D77542CB8}" destId="{F7725B61-BE0A-4418-951D-DF61E7EF816D}" srcOrd="0" destOrd="0" presId="urn:microsoft.com/office/officeart/2005/8/layout/vList2"/>
    <dgm:cxn modelId="{3553A16C-074D-400C-998D-BE51AACC85D9}" type="presOf" srcId="{BD573978-67A4-42AA-9F51-2EB2CAB0A0D7}" destId="{1CC35B89-1DF6-48F2-A356-3E78C347156F}" srcOrd="0" destOrd="0" presId="urn:microsoft.com/office/officeart/2005/8/layout/vList2"/>
    <dgm:cxn modelId="{79945FD5-BD55-43F2-A9A2-2E9AA2CCFD0C}" type="presParOf" srcId="{307FCC86-E8A8-41D4-9C09-DF48AE4B46E5}" destId="{1CC35B89-1DF6-48F2-A356-3E78C347156F}" srcOrd="0" destOrd="0" presId="urn:microsoft.com/office/officeart/2005/8/layout/vList2"/>
    <dgm:cxn modelId="{72FCA2A4-FA9F-4C39-8BDD-3A9CD0610C5F}" type="presParOf" srcId="{307FCC86-E8A8-41D4-9C09-DF48AE4B46E5}" destId="{2ED4B068-BDB8-4E40-99B5-3EFB9B2A2DCE}" srcOrd="1" destOrd="0" presId="urn:microsoft.com/office/officeart/2005/8/layout/vList2"/>
    <dgm:cxn modelId="{A58273CF-6ED9-4C71-8EF0-BFECBEFD6F97}" type="presParOf" srcId="{307FCC86-E8A8-41D4-9C09-DF48AE4B46E5}" destId="{F7725B61-BE0A-4418-951D-DF61E7EF816D}" srcOrd="2" destOrd="0" presId="urn:microsoft.com/office/officeart/2005/8/layout/vList2"/>
    <dgm:cxn modelId="{44FD71D8-EAD9-4819-BB07-0F75FE3563A6}" type="presParOf" srcId="{307FCC86-E8A8-41D4-9C09-DF48AE4B46E5}" destId="{F501C6D8-A26C-4588-BD25-C7EE425D4EEB}" srcOrd="3" destOrd="0" presId="urn:microsoft.com/office/officeart/2005/8/layout/vList2"/>
    <dgm:cxn modelId="{9789794E-45F4-48D2-AB99-45CDA1DE8567}" type="presParOf" srcId="{307FCC86-E8A8-41D4-9C09-DF48AE4B46E5}" destId="{EEDC2C0C-7990-4F51-9401-CFF60D90434D}" srcOrd="4" destOrd="0" presId="urn:microsoft.com/office/officeart/2005/8/layout/vList2"/>
    <dgm:cxn modelId="{34C47211-8385-4278-ABCD-2A1C7D14EA6A}" type="presParOf" srcId="{307FCC86-E8A8-41D4-9C09-DF48AE4B46E5}" destId="{6E3DFEC3-65D2-4402-99DB-CC3954B064F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1E77F5-CEBF-4AA3-BE60-C69546F45CE2}"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s-EC"/>
        </a:p>
      </dgm:t>
    </dgm:pt>
    <dgm:pt modelId="{EB026C0A-CE16-473A-B3EA-6729DBA9FD04}">
      <dgm:prSet phldrT="[Texto]"/>
      <dgm:spPr/>
      <dgm:t>
        <a:bodyPr/>
        <a:lstStyle/>
        <a:p>
          <a:r>
            <a:rPr lang="es-EC" dirty="0" smtClean="0"/>
            <a:t>Los criterios utilizados</a:t>
          </a:r>
          <a:endParaRPr lang="es-EC" dirty="0"/>
        </a:p>
      </dgm:t>
    </dgm:pt>
    <dgm:pt modelId="{DA974574-6C53-4BEE-ADB3-572942C6DC8F}" type="parTrans" cxnId="{9AF0B2B8-841F-4EB4-B227-1498D9AFE1E8}">
      <dgm:prSet/>
      <dgm:spPr/>
      <dgm:t>
        <a:bodyPr/>
        <a:lstStyle/>
        <a:p>
          <a:endParaRPr lang="es-EC"/>
        </a:p>
      </dgm:t>
    </dgm:pt>
    <dgm:pt modelId="{9DBA3085-2C8D-48E0-B080-306BA9006079}" type="sibTrans" cxnId="{9AF0B2B8-841F-4EB4-B227-1498D9AFE1E8}">
      <dgm:prSet/>
      <dgm:spPr/>
      <dgm:t>
        <a:bodyPr/>
        <a:lstStyle/>
        <a:p>
          <a:endParaRPr lang="es-EC"/>
        </a:p>
      </dgm:t>
    </dgm:pt>
    <dgm:pt modelId="{1F7448CE-CB4E-45B4-8214-FD3666C81197}">
      <dgm:prSet phldrT="[Texto]"/>
      <dgm:spPr/>
      <dgm:t>
        <a:bodyPr/>
        <a:lstStyle/>
        <a:p>
          <a:r>
            <a:rPr lang="es-EC" dirty="0" smtClean="0"/>
            <a:t>Número de hogares ubicados en un radio de 1.5Km de los nodos de fibra.</a:t>
          </a:r>
          <a:endParaRPr lang="es-EC" dirty="0"/>
        </a:p>
      </dgm:t>
    </dgm:pt>
    <dgm:pt modelId="{4ACE81F4-09D4-4BAA-B4AB-E61D15A4B575}" type="parTrans" cxnId="{FFFB3174-1E3E-48E7-9A6F-3FD753C59A3F}">
      <dgm:prSet/>
      <dgm:spPr/>
      <dgm:t>
        <a:bodyPr/>
        <a:lstStyle/>
        <a:p>
          <a:endParaRPr lang="es-EC"/>
        </a:p>
      </dgm:t>
    </dgm:pt>
    <dgm:pt modelId="{C8171FFF-3FDD-461E-9675-460ACB5B512C}" type="sibTrans" cxnId="{FFFB3174-1E3E-48E7-9A6F-3FD753C59A3F}">
      <dgm:prSet/>
      <dgm:spPr/>
      <dgm:t>
        <a:bodyPr/>
        <a:lstStyle/>
        <a:p>
          <a:endParaRPr lang="es-EC"/>
        </a:p>
      </dgm:t>
    </dgm:pt>
    <dgm:pt modelId="{6FA2B946-6724-4A76-907F-D51F92941885}">
      <dgm:prSet phldrT="[Texto]"/>
      <dgm:spPr/>
      <dgm:t>
        <a:bodyPr/>
        <a:lstStyle/>
        <a:p>
          <a:r>
            <a:rPr lang="es-EC" dirty="0" smtClean="0"/>
            <a:t>Rentabilidad </a:t>
          </a:r>
          <a:endParaRPr lang="es-EC" dirty="0"/>
        </a:p>
      </dgm:t>
    </dgm:pt>
    <dgm:pt modelId="{A7B392F1-0551-4BE5-B0E7-5501F88FABF4}" type="parTrans" cxnId="{93DF408D-8D45-484F-B22B-55A5D5D29B1E}">
      <dgm:prSet/>
      <dgm:spPr/>
      <dgm:t>
        <a:bodyPr/>
        <a:lstStyle/>
        <a:p>
          <a:endParaRPr lang="es-EC"/>
        </a:p>
      </dgm:t>
    </dgm:pt>
    <dgm:pt modelId="{5BE01A33-0BAC-4468-80C6-0D9D77F5A153}" type="sibTrans" cxnId="{93DF408D-8D45-484F-B22B-55A5D5D29B1E}">
      <dgm:prSet/>
      <dgm:spPr/>
      <dgm:t>
        <a:bodyPr/>
        <a:lstStyle/>
        <a:p>
          <a:endParaRPr lang="es-EC"/>
        </a:p>
      </dgm:t>
    </dgm:pt>
    <dgm:pt modelId="{4DBB72BD-7AAC-49B6-B822-27C234947F90}">
      <dgm:prSet/>
      <dgm:spPr/>
      <dgm:t>
        <a:bodyPr/>
        <a:lstStyle/>
        <a:p>
          <a:r>
            <a:rPr lang="es-EC" smtClean="0"/>
            <a:t>Densidad Poblacional.</a:t>
          </a:r>
          <a:endParaRPr lang="es-EC"/>
        </a:p>
      </dgm:t>
    </dgm:pt>
    <dgm:pt modelId="{CCD940B1-645E-4E55-A671-AA12A4F3D296}" type="parTrans" cxnId="{A8489F01-768A-45A2-B09D-EBE51F37599C}">
      <dgm:prSet/>
      <dgm:spPr/>
      <dgm:t>
        <a:bodyPr/>
        <a:lstStyle/>
        <a:p>
          <a:endParaRPr lang="es-EC"/>
        </a:p>
      </dgm:t>
    </dgm:pt>
    <dgm:pt modelId="{7B6C840F-299B-48E7-BED9-390335B794EA}" type="sibTrans" cxnId="{A8489F01-768A-45A2-B09D-EBE51F37599C}">
      <dgm:prSet/>
      <dgm:spPr/>
      <dgm:t>
        <a:bodyPr/>
        <a:lstStyle/>
        <a:p>
          <a:endParaRPr lang="es-EC"/>
        </a:p>
      </dgm:t>
    </dgm:pt>
    <dgm:pt modelId="{9BAF6196-85F3-463B-A5FC-F18A8CB34304}">
      <dgm:prSet/>
      <dgm:spPr/>
      <dgm:t>
        <a:bodyPr/>
        <a:lstStyle/>
        <a:p>
          <a:r>
            <a:rPr lang="es-EC" smtClean="0"/>
            <a:t>Porcentaje de población no pobre.</a:t>
          </a:r>
          <a:endParaRPr lang="es-EC"/>
        </a:p>
      </dgm:t>
    </dgm:pt>
    <dgm:pt modelId="{AE53F450-2A03-42E9-8A50-F7024D3CCED8}" type="parTrans" cxnId="{9AA19AB8-4D14-4345-B8F6-C9168B2CF81F}">
      <dgm:prSet/>
      <dgm:spPr/>
      <dgm:t>
        <a:bodyPr/>
        <a:lstStyle/>
        <a:p>
          <a:endParaRPr lang="es-EC"/>
        </a:p>
      </dgm:t>
    </dgm:pt>
    <dgm:pt modelId="{5B172CE8-EFFB-462F-AB0C-C52E42905CE3}" type="sibTrans" cxnId="{9AA19AB8-4D14-4345-B8F6-C9168B2CF81F}">
      <dgm:prSet/>
      <dgm:spPr/>
      <dgm:t>
        <a:bodyPr/>
        <a:lstStyle/>
        <a:p>
          <a:endParaRPr lang="es-EC"/>
        </a:p>
      </dgm:t>
    </dgm:pt>
    <dgm:pt modelId="{41D7541F-628B-4F4C-B6CF-86F46F8319CC}">
      <dgm:prSet phldrT="[Texto]"/>
      <dgm:spPr/>
      <dgm:t>
        <a:bodyPr/>
        <a:lstStyle/>
        <a:p>
          <a:r>
            <a:rPr lang="es-EC" dirty="0" smtClean="0"/>
            <a:t>No es rentable llegar a zonas con baja densidad poblacional.</a:t>
          </a:r>
          <a:endParaRPr lang="es-EC" dirty="0"/>
        </a:p>
      </dgm:t>
    </dgm:pt>
    <dgm:pt modelId="{E18B7465-2B69-4B40-B1E7-63432950A21F}" type="parTrans" cxnId="{BBB4A76E-76FA-4505-9D0D-F8DBB26E140C}">
      <dgm:prSet/>
      <dgm:spPr/>
      <dgm:t>
        <a:bodyPr/>
        <a:lstStyle/>
        <a:p>
          <a:endParaRPr lang="es-EC"/>
        </a:p>
      </dgm:t>
    </dgm:pt>
    <dgm:pt modelId="{2AC9D71C-E115-4A7C-9CEA-2D3FAFE6AB21}" type="sibTrans" cxnId="{BBB4A76E-76FA-4505-9D0D-F8DBB26E140C}">
      <dgm:prSet/>
      <dgm:spPr/>
      <dgm:t>
        <a:bodyPr/>
        <a:lstStyle/>
        <a:p>
          <a:endParaRPr lang="es-EC"/>
        </a:p>
      </dgm:t>
    </dgm:pt>
    <dgm:pt modelId="{769CDA76-2C1B-45E8-9716-4A374872F6EF}">
      <dgm:prSet phldrT="[Texto]"/>
      <dgm:spPr/>
      <dgm:t>
        <a:bodyPr/>
        <a:lstStyle/>
        <a:p>
          <a:r>
            <a:rPr lang="es-EC" dirty="0" smtClean="0"/>
            <a:t>Se prefieren zonas donde el porcentaje de población no pobre sea bajo</a:t>
          </a:r>
          <a:endParaRPr lang="es-EC" dirty="0"/>
        </a:p>
      </dgm:t>
    </dgm:pt>
    <dgm:pt modelId="{98CE172E-E749-4BC4-AFA7-8128B3F18062}" type="parTrans" cxnId="{CB7F59FA-C7A7-4B7A-BA8E-EA1853FAF8B0}">
      <dgm:prSet/>
      <dgm:spPr/>
      <dgm:t>
        <a:bodyPr/>
        <a:lstStyle/>
        <a:p>
          <a:endParaRPr lang="es-EC"/>
        </a:p>
      </dgm:t>
    </dgm:pt>
    <dgm:pt modelId="{C6A29240-1967-4D84-9DC5-83B1D0A56DE5}" type="sibTrans" cxnId="{CB7F59FA-C7A7-4B7A-BA8E-EA1853FAF8B0}">
      <dgm:prSet/>
      <dgm:spPr/>
      <dgm:t>
        <a:bodyPr/>
        <a:lstStyle/>
        <a:p>
          <a:endParaRPr lang="es-EC"/>
        </a:p>
      </dgm:t>
    </dgm:pt>
    <dgm:pt modelId="{8710EDDB-A2ED-4B0B-A529-E9AD2A96B3F6}">
      <dgm:prSet phldrT="[Texto]"/>
      <dgm:spPr/>
      <dgm:t>
        <a:bodyPr/>
        <a:lstStyle/>
        <a:p>
          <a:r>
            <a:rPr lang="es-EC" dirty="0" smtClean="0"/>
            <a:t>El número de personas a 1.5 Km del nodo de fibra corresponde a una aplicación práctica de instalaciones de última milla de fibra óptica.</a:t>
          </a:r>
          <a:endParaRPr lang="es-EC" dirty="0"/>
        </a:p>
      </dgm:t>
    </dgm:pt>
    <dgm:pt modelId="{44195E42-85EA-46AB-8753-5FDE51458F79}" type="parTrans" cxnId="{6CB2F27D-9796-46BB-99B1-0E7941D60E5E}">
      <dgm:prSet/>
      <dgm:spPr/>
      <dgm:t>
        <a:bodyPr/>
        <a:lstStyle/>
        <a:p>
          <a:endParaRPr lang="es-EC"/>
        </a:p>
      </dgm:t>
    </dgm:pt>
    <dgm:pt modelId="{A7778B90-5CCD-4A66-B9CE-D8FF7EDC26CA}" type="sibTrans" cxnId="{6CB2F27D-9796-46BB-99B1-0E7941D60E5E}">
      <dgm:prSet/>
      <dgm:spPr/>
      <dgm:t>
        <a:bodyPr/>
        <a:lstStyle/>
        <a:p>
          <a:endParaRPr lang="es-EC"/>
        </a:p>
      </dgm:t>
    </dgm:pt>
    <dgm:pt modelId="{D98BF579-7D03-4BAD-A024-BD85CBF61000}">
      <dgm:prSet phldrT="[Texto]"/>
      <dgm:spPr/>
      <dgm:t>
        <a:bodyPr/>
        <a:lstStyle/>
        <a:p>
          <a:r>
            <a:rPr lang="es-EC" dirty="0" smtClean="0"/>
            <a:t>Cantones priorizados</a:t>
          </a:r>
          <a:endParaRPr lang="es-EC" dirty="0"/>
        </a:p>
      </dgm:t>
    </dgm:pt>
    <dgm:pt modelId="{20D684A5-0224-425F-B0AF-27DD5B0FDAC5}" type="parTrans" cxnId="{94BB851A-4EC2-4EEC-9E3B-9A009E32E427}">
      <dgm:prSet/>
      <dgm:spPr/>
      <dgm:t>
        <a:bodyPr/>
        <a:lstStyle/>
        <a:p>
          <a:endParaRPr lang="es-EC"/>
        </a:p>
      </dgm:t>
    </dgm:pt>
    <dgm:pt modelId="{670C67DF-17F3-4025-96A8-163A6C7BC75F}" type="sibTrans" cxnId="{94BB851A-4EC2-4EEC-9E3B-9A009E32E427}">
      <dgm:prSet/>
      <dgm:spPr/>
      <dgm:t>
        <a:bodyPr/>
        <a:lstStyle/>
        <a:p>
          <a:endParaRPr lang="es-EC"/>
        </a:p>
      </dgm:t>
    </dgm:pt>
    <dgm:pt modelId="{F9A3DC59-D32F-496E-9749-4329ADEB223A}">
      <dgm:prSet phldrT="[Texto]"/>
      <dgm:spPr/>
      <dgm:t>
        <a:bodyPr/>
        <a:lstStyle/>
        <a:p>
          <a:r>
            <a:rPr lang="es-EC" dirty="0" smtClean="0"/>
            <a:t>Se priorizaron 95 cantones de todo Ecuador. En su mayoría, los cantones no priorizados son áreas urbanas del país.</a:t>
          </a:r>
          <a:endParaRPr lang="es-EC" dirty="0"/>
        </a:p>
      </dgm:t>
    </dgm:pt>
    <dgm:pt modelId="{18F2C91F-06B9-4692-B022-940295A35333}" type="parTrans" cxnId="{33B05777-A77C-4898-852C-E3A44384E647}">
      <dgm:prSet/>
      <dgm:spPr/>
      <dgm:t>
        <a:bodyPr/>
        <a:lstStyle/>
        <a:p>
          <a:endParaRPr lang="es-EC"/>
        </a:p>
      </dgm:t>
    </dgm:pt>
    <dgm:pt modelId="{BC604FAD-9897-4A63-9871-6CA683013DD2}" type="sibTrans" cxnId="{33B05777-A77C-4898-852C-E3A44384E647}">
      <dgm:prSet/>
      <dgm:spPr/>
      <dgm:t>
        <a:bodyPr/>
        <a:lstStyle/>
        <a:p>
          <a:endParaRPr lang="es-EC"/>
        </a:p>
      </dgm:t>
    </dgm:pt>
    <dgm:pt modelId="{03DE4A2B-E43F-4788-B5FB-602FC05D99A0}">
      <dgm:prSet phldrT="[Texto]"/>
      <dgm:spPr/>
      <dgm:t>
        <a:bodyPr/>
        <a:lstStyle/>
        <a:p>
          <a:r>
            <a:rPr lang="es-EC" dirty="0" smtClean="0"/>
            <a:t>Propuestas</a:t>
          </a:r>
        </a:p>
      </dgm:t>
    </dgm:pt>
    <dgm:pt modelId="{610BB84F-454A-4461-9056-ED082AFF942D}" type="parTrans" cxnId="{4115A4E7-1586-4898-A037-43D411477A57}">
      <dgm:prSet/>
      <dgm:spPr/>
      <dgm:t>
        <a:bodyPr/>
        <a:lstStyle/>
        <a:p>
          <a:endParaRPr lang="es-EC"/>
        </a:p>
      </dgm:t>
    </dgm:pt>
    <dgm:pt modelId="{773C1524-288D-45C6-A144-A350F8C7397C}" type="sibTrans" cxnId="{4115A4E7-1586-4898-A037-43D411477A57}">
      <dgm:prSet/>
      <dgm:spPr/>
      <dgm:t>
        <a:bodyPr/>
        <a:lstStyle/>
        <a:p>
          <a:endParaRPr lang="es-EC"/>
        </a:p>
      </dgm:t>
    </dgm:pt>
    <dgm:pt modelId="{FFAFC0E6-E336-4D3D-AFFB-6B2BF441A427}">
      <dgm:prSet phldrT="[Texto]"/>
      <dgm:spPr/>
      <dgm:t>
        <a:bodyPr/>
        <a:lstStyle/>
        <a:p>
          <a:r>
            <a:rPr lang="es-EC" dirty="0" smtClean="0"/>
            <a:t>Permitir que el operador estatal CNT EP realice la inversión, pero a través de incentivos, tales como el no cobro de tasas por uso de suelo del GAD donde se instale la red de acceso de fibra óptica, el no cobro de tasas por uso de enlaces microonda.</a:t>
          </a:r>
        </a:p>
      </dgm:t>
    </dgm:pt>
    <dgm:pt modelId="{43A14ED1-C42A-4E0C-8467-4A89A1748767}" type="parTrans" cxnId="{B818F584-DD9C-4BBE-98BF-36CB575522E9}">
      <dgm:prSet/>
      <dgm:spPr/>
      <dgm:t>
        <a:bodyPr/>
        <a:lstStyle/>
        <a:p>
          <a:endParaRPr lang="es-EC"/>
        </a:p>
      </dgm:t>
    </dgm:pt>
    <dgm:pt modelId="{73C10ED8-4D27-4CC2-A949-3FF0A3771F52}" type="sibTrans" cxnId="{B818F584-DD9C-4BBE-98BF-36CB575522E9}">
      <dgm:prSet/>
      <dgm:spPr/>
      <dgm:t>
        <a:bodyPr/>
        <a:lstStyle/>
        <a:p>
          <a:endParaRPr lang="es-EC"/>
        </a:p>
      </dgm:t>
    </dgm:pt>
    <dgm:pt modelId="{6B6969D6-51D5-477B-8675-B368446908E5}">
      <dgm:prSet/>
      <dgm:spPr/>
      <dgm:t>
        <a:bodyPr/>
        <a:lstStyle/>
        <a:p>
          <a:r>
            <a:rPr lang="es-EC" smtClean="0"/>
            <a:t>Realizar la inversión a través de una alianza público-privada.</a:t>
          </a:r>
          <a:endParaRPr lang="es-EC"/>
        </a:p>
      </dgm:t>
    </dgm:pt>
    <dgm:pt modelId="{609ADC2B-1120-4AB8-915D-D4FB9B29B803}" type="parTrans" cxnId="{F643210D-B875-4A0A-986A-BF25F6F5E74D}">
      <dgm:prSet/>
      <dgm:spPr/>
      <dgm:t>
        <a:bodyPr/>
        <a:lstStyle/>
        <a:p>
          <a:endParaRPr lang="es-EC"/>
        </a:p>
      </dgm:t>
    </dgm:pt>
    <dgm:pt modelId="{F879EBBB-2A17-4EFF-8BFC-A2FB50A4BB94}" type="sibTrans" cxnId="{F643210D-B875-4A0A-986A-BF25F6F5E74D}">
      <dgm:prSet/>
      <dgm:spPr/>
      <dgm:t>
        <a:bodyPr/>
        <a:lstStyle/>
        <a:p>
          <a:endParaRPr lang="es-EC"/>
        </a:p>
      </dgm:t>
    </dgm:pt>
    <dgm:pt modelId="{BBE45597-0E09-4F2F-98DB-845BEBB9F27A}">
      <dgm:prSet/>
      <dgm:spPr/>
      <dgm:t>
        <a:bodyPr/>
        <a:lstStyle/>
        <a:p>
          <a:r>
            <a:rPr lang="es-EC" smtClean="0"/>
            <a:t>Permitir que los operadores escojan, por afinidad geográfica, los cantones que atenderán, sin que el cantón escogido por el operador sea exclusivo para este (evitando el monopolio en un cantón determinado, o la competencia desleal).</a:t>
          </a:r>
          <a:endParaRPr lang="es-EC"/>
        </a:p>
      </dgm:t>
    </dgm:pt>
    <dgm:pt modelId="{1954ED8D-5306-459A-8AA0-D16916BC1837}" type="parTrans" cxnId="{5FA880F1-64F0-4897-9461-D72524767427}">
      <dgm:prSet/>
      <dgm:spPr/>
      <dgm:t>
        <a:bodyPr/>
        <a:lstStyle/>
        <a:p>
          <a:endParaRPr lang="es-EC"/>
        </a:p>
      </dgm:t>
    </dgm:pt>
    <dgm:pt modelId="{3CEDCA8A-A6AC-4463-B38B-F0D9F95A3D24}" type="sibTrans" cxnId="{5FA880F1-64F0-4897-9461-D72524767427}">
      <dgm:prSet/>
      <dgm:spPr/>
      <dgm:t>
        <a:bodyPr/>
        <a:lstStyle/>
        <a:p>
          <a:endParaRPr lang="es-EC"/>
        </a:p>
      </dgm:t>
    </dgm:pt>
    <dgm:pt modelId="{724FEBF0-2867-4938-B412-6839E6BC1D29}" type="pres">
      <dgm:prSet presAssocID="{141E77F5-CEBF-4AA3-BE60-C69546F45CE2}" presName="linear" presStyleCnt="0">
        <dgm:presLayoutVars>
          <dgm:dir/>
          <dgm:animLvl val="lvl"/>
          <dgm:resizeHandles val="exact"/>
        </dgm:presLayoutVars>
      </dgm:prSet>
      <dgm:spPr/>
      <dgm:t>
        <a:bodyPr/>
        <a:lstStyle/>
        <a:p>
          <a:endParaRPr lang="es-ES"/>
        </a:p>
      </dgm:t>
    </dgm:pt>
    <dgm:pt modelId="{562A83C1-FCAC-4352-B68B-1551106447D4}" type="pres">
      <dgm:prSet presAssocID="{EB026C0A-CE16-473A-B3EA-6729DBA9FD04}" presName="parentLin" presStyleCnt="0"/>
      <dgm:spPr/>
    </dgm:pt>
    <dgm:pt modelId="{C740CB41-2C1C-4440-8FA8-EBA4C86F0289}" type="pres">
      <dgm:prSet presAssocID="{EB026C0A-CE16-473A-B3EA-6729DBA9FD04}" presName="parentLeftMargin" presStyleLbl="node1" presStyleIdx="0" presStyleCnt="4"/>
      <dgm:spPr/>
      <dgm:t>
        <a:bodyPr/>
        <a:lstStyle/>
        <a:p>
          <a:endParaRPr lang="es-ES"/>
        </a:p>
      </dgm:t>
    </dgm:pt>
    <dgm:pt modelId="{5DB49DBF-E3AE-43DE-9C01-13DACB02FEC9}" type="pres">
      <dgm:prSet presAssocID="{EB026C0A-CE16-473A-B3EA-6729DBA9FD04}" presName="parentText" presStyleLbl="node1" presStyleIdx="0" presStyleCnt="4">
        <dgm:presLayoutVars>
          <dgm:chMax val="0"/>
          <dgm:bulletEnabled val="1"/>
        </dgm:presLayoutVars>
      </dgm:prSet>
      <dgm:spPr/>
      <dgm:t>
        <a:bodyPr/>
        <a:lstStyle/>
        <a:p>
          <a:endParaRPr lang="es-ES"/>
        </a:p>
      </dgm:t>
    </dgm:pt>
    <dgm:pt modelId="{E94E98C1-89AB-41E8-BED9-7A245542B912}" type="pres">
      <dgm:prSet presAssocID="{EB026C0A-CE16-473A-B3EA-6729DBA9FD04}" presName="negativeSpace" presStyleCnt="0"/>
      <dgm:spPr/>
    </dgm:pt>
    <dgm:pt modelId="{6B689846-8E33-4AB4-9EFD-BB93FDA9BC15}" type="pres">
      <dgm:prSet presAssocID="{EB026C0A-CE16-473A-B3EA-6729DBA9FD04}" presName="childText" presStyleLbl="conFgAcc1" presStyleIdx="0" presStyleCnt="4">
        <dgm:presLayoutVars>
          <dgm:bulletEnabled val="1"/>
        </dgm:presLayoutVars>
      </dgm:prSet>
      <dgm:spPr/>
      <dgm:t>
        <a:bodyPr/>
        <a:lstStyle/>
        <a:p>
          <a:endParaRPr lang="es-ES"/>
        </a:p>
      </dgm:t>
    </dgm:pt>
    <dgm:pt modelId="{9E362AF0-F507-42AE-835E-B90C67BD98D1}" type="pres">
      <dgm:prSet presAssocID="{9DBA3085-2C8D-48E0-B080-306BA9006079}" presName="spaceBetweenRectangles" presStyleCnt="0"/>
      <dgm:spPr/>
    </dgm:pt>
    <dgm:pt modelId="{348203E6-840A-434C-B37B-5241F1CD1226}" type="pres">
      <dgm:prSet presAssocID="{6FA2B946-6724-4A76-907F-D51F92941885}" presName="parentLin" presStyleCnt="0"/>
      <dgm:spPr/>
    </dgm:pt>
    <dgm:pt modelId="{927D80E2-2048-4E36-A002-B827850791D2}" type="pres">
      <dgm:prSet presAssocID="{6FA2B946-6724-4A76-907F-D51F92941885}" presName="parentLeftMargin" presStyleLbl="node1" presStyleIdx="0" presStyleCnt="4"/>
      <dgm:spPr/>
      <dgm:t>
        <a:bodyPr/>
        <a:lstStyle/>
        <a:p>
          <a:endParaRPr lang="es-ES"/>
        </a:p>
      </dgm:t>
    </dgm:pt>
    <dgm:pt modelId="{894751AB-7649-433A-819C-B651BF2132C9}" type="pres">
      <dgm:prSet presAssocID="{6FA2B946-6724-4A76-907F-D51F92941885}" presName="parentText" presStyleLbl="node1" presStyleIdx="1" presStyleCnt="4">
        <dgm:presLayoutVars>
          <dgm:chMax val="0"/>
          <dgm:bulletEnabled val="1"/>
        </dgm:presLayoutVars>
      </dgm:prSet>
      <dgm:spPr/>
      <dgm:t>
        <a:bodyPr/>
        <a:lstStyle/>
        <a:p>
          <a:endParaRPr lang="es-ES"/>
        </a:p>
      </dgm:t>
    </dgm:pt>
    <dgm:pt modelId="{7AB9BB16-F973-4978-B6AA-C3F3DFA592CC}" type="pres">
      <dgm:prSet presAssocID="{6FA2B946-6724-4A76-907F-D51F92941885}" presName="negativeSpace" presStyleCnt="0"/>
      <dgm:spPr/>
    </dgm:pt>
    <dgm:pt modelId="{AADDA2F7-68DA-4AB6-9756-EA2BF6948EA4}" type="pres">
      <dgm:prSet presAssocID="{6FA2B946-6724-4A76-907F-D51F92941885}" presName="childText" presStyleLbl="conFgAcc1" presStyleIdx="1" presStyleCnt="4">
        <dgm:presLayoutVars>
          <dgm:bulletEnabled val="1"/>
        </dgm:presLayoutVars>
      </dgm:prSet>
      <dgm:spPr/>
      <dgm:t>
        <a:bodyPr/>
        <a:lstStyle/>
        <a:p>
          <a:endParaRPr lang="es-ES"/>
        </a:p>
      </dgm:t>
    </dgm:pt>
    <dgm:pt modelId="{D2EE5940-FC7A-4AA1-AA08-398F09564098}" type="pres">
      <dgm:prSet presAssocID="{5BE01A33-0BAC-4468-80C6-0D9D77F5A153}" presName="spaceBetweenRectangles" presStyleCnt="0"/>
      <dgm:spPr/>
    </dgm:pt>
    <dgm:pt modelId="{4FE47FC7-C5E7-4A07-8A3A-C3ABAA530974}" type="pres">
      <dgm:prSet presAssocID="{D98BF579-7D03-4BAD-A024-BD85CBF61000}" presName="parentLin" presStyleCnt="0"/>
      <dgm:spPr/>
    </dgm:pt>
    <dgm:pt modelId="{E0AE9F9F-D9C5-4E51-BE8D-FDC24960BAC5}" type="pres">
      <dgm:prSet presAssocID="{D98BF579-7D03-4BAD-A024-BD85CBF61000}" presName="parentLeftMargin" presStyleLbl="node1" presStyleIdx="1" presStyleCnt="4"/>
      <dgm:spPr/>
      <dgm:t>
        <a:bodyPr/>
        <a:lstStyle/>
        <a:p>
          <a:endParaRPr lang="es-ES"/>
        </a:p>
      </dgm:t>
    </dgm:pt>
    <dgm:pt modelId="{471D8827-2C1D-4ED7-90F8-22DF790BEF37}" type="pres">
      <dgm:prSet presAssocID="{D98BF579-7D03-4BAD-A024-BD85CBF61000}" presName="parentText" presStyleLbl="node1" presStyleIdx="2" presStyleCnt="4">
        <dgm:presLayoutVars>
          <dgm:chMax val="0"/>
          <dgm:bulletEnabled val="1"/>
        </dgm:presLayoutVars>
      </dgm:prSet>
      <dgm:spPr/>
      <dgm:t>
        <a:bodyPr/>
        <a:lstStyle/>
        <a:p>
          <a:endParaRPr lang="es-ES"/>
        </a:p>
      </dgm:t>
    </dgm:pt>
    <dgm:pt modelId="{04D745A7-898C-45A9-8E9E-34CA7EE1D576}" type="pres">
      <dgm:prSet presAssocID="{D98BF579-7D03-4BAD-A024-BD85CBF61000}" presName="negativeSpace" presStyleCnt="0"/>
      <dgm:spPr/>
    </dgm:pt>
    <dgm:pt modelId="{EED5F402-9BD4-47EF-B7AA-62EAB185A6F6}" type="pres">
      <dgm:prSet presAssocID="{D98BF579-7D03-4BAD-A024-BD85CBF61000}" presName="childText" presStyleLbl="conFgAcc1" presStyleIdx="2" presStyleCnt="4">
        <dgm:presLayoutVars>
          <dgm:bulletEnabled val="1"/>
        </dgm:presLayoutVars>
      </dgm:prSet>
      <dgm:spPr/>
      <dgm:t>
        <a:bodyPr/>
        <a:lstStyle/>
        <a:p>
          <a:endParaRPr lang="es-ES"/>
        </a:p>
      </dgm:t>
    </dgm:pt>
    <dgm:pt modelId="{ED1E3E82-D72E-414A-BB61-EF3B1C8DF72C}" type="pres">
      <dgm:prSet presAssocID="{670C67DF-17F3-4025-96A8-163A6C7BC75F}" presName="spaceBetweenRectangles" presStyleCnt="0"/>
      <dgm:spPr/>
    </dgm:pt>
    <dgm:pt modelId="{41E26373-00AD-454E-9DB0-3FBD2F0D3DAB}" type="pres">
      <dgm:prSet presAssocID="{03DE4A2B-E43F-4788-B5FB-602FC05D99A0}" presName="parentLin" presStyleCnt="0"/>
      <dgm:spPr/>
    </dgm:pt>
    <dgm:pt modelId="{8B236E82-D3EC-4FDA-BBCA-E1B9F439C444}" type="pres">
      <dgm:prSet presAssocID="{03DE4A2B-E43F-4788-B5FB-602FC05D99A0}" presName="parentLeftMargin" presStyleLbl="node1" presStyleIdx="2" presStyleCnt="4"/>
      <dgm:spPr/>
      <dgm:t>
        <a:bodyPr/>
        <a:lstStyle/>
        <a:p>
          <a:endParaRPr lang="es-ES"/>
        </a:p>
      </dgm:t>
    </dgm:pt>
    <dgm:pt modelId="{D41755DC-9F81-4BC6-9C15-CE4E2B2FD6B8}" type="pres">
      <dgm:prSet presAssocID="{03DE4A2B-E43F-4788-B5FB-602FC05D99A0}" presName="parentText" presStyleLbl="node1" presStyleIdx="3" presStyleCnt="4">
        <dgm:presLayoutVars>
          <dgm:chMax val="0"/>
          <dgm:bulletEnabled val="1"/>
        </dgm:presLayoutVars>
      </dgm:prSet>
      <dgm:spPr/>
      <dgm:t>
        <a:bodyPr/>
        <a:lstStyle/>
        <a:p>
          <a:endParaRPr lang="es-ES"/>
        </a:p>
      </dgm:t>
    </dgm:pt>
    <dgm:pt modelId="{24FF5083-24C4-47DB-BC27-FAF7720B6F90}" type="pres">
      <dgm:prSet presAssocID="{03DE4A2B-E43F-4788-B5FB-602FC05D99A0}" presName="negativeSpace" presStyleCnt="0"/>
      <dgm:spPr/>
    </dgm:pt>
    <dgm:pt modelId="{F98FD7D7-DEAB-4096-8DFC-C78FC68CF464}" type="pres">
      <dgm:prSet presAssocID="{03DE4A2B-E43F-4788-B5FB-602FC05D99A0}" presName="childText" presStyleLbl="conFgAcc1" presStyleIdx="3" presStyleCnt="4">
        <dgm:presLayoutVars>
          <dgm:bulletEnabled val="1"/>
        </dgm:presLayoutVars>
      </dgm:prSet>
      <dgm:spPr/>
      <dgm:t>
        <a:bodyPr/>
        <a:lstStyle/>
        <a:p>
          <a:endParaRPr lang="es-ES"/>
        </a:p>
      </dgm:t>
    </dgm:pt>
  </dgm:ptLst>
  <dgm:cxnLst>
    <dgm:cxn modelId="{F1FE020F-A712-4BB2-9C4C-57748CF289AD}" type="presOf" srcId="{EB026C0A-CE16-473A-B3EA-6729DBA9FD04}" destId="{5DB49DBF-E3AE-43DE-9C01-13DACB02FEC9}" srcOrd="1" destOrd="0" presId="urn:microsoft.com/office/officeart/2005/8/layout/list1"/>
    <dgm:cxn modelId="{E99A1F1E-818F-46EB-83D7-A3A97D16ABCA}" type="presOf" srcId="{6B6969D6-51D5-477B-8675-B368446908E5}" destId="{F98FD7D7-DEAB-4096-8DFC-C78FC68CF464}" srcOrd="0" destOrd="1" presId="urn:microsoft.com/office/officeart/2005/8/layout/list1"/>
    <dgm:cxn modelId="{13EF1BDB-886B-4ABE-B986-C9BB7D39755C}" type="presOf" srcId="{141E77F5-CEBF-4AA3-BE60-C69546F45CE2}" destId="{724FEBF0-2867-4938-B412-6839E6BC1D29}" srcOrd="0" destOrd="0" presId="urn:microsoft.com/office/officeart/2005/8/layout/list1"/>
    <dgm:cxn modelId="{BBB4A76E-76FA-4505-9D0D-F8DBB26E140C}" srcId="{6FA2B946-6724-4A76-907F-D51F92941885}" destId="{41D7541F-628B-4F4C-B6CF-86F46F8319CC}" srcOrd="1" destOrd="0" parTransId="{E18B7465-2B69-4B40-B1E7-63432950A21F}" sibTransId="{2AC9D71C-E115-4A7C-9CEA-2D3FAFE6AB21}"/>
    <dgm:cxn modelId="{6CB2F27D-9796-46BB-99B1-0E7941D60E5E}" srcId="{6FA2B946-6724-4A76-907F-D51F92941885}" destId="{8710EDDB-A2ED-4B0B-A529-E9AD2A96B3F6}" srcOrd="0" destOrd="0" parTransId="{44195E42-85EA-46AB-8753-5FDE51458F79}" sibTransId="{A7778B90-5CCD-4A66-B9CE-D8FF7EDC26CA}"/>
    <dgm:cxn modelId="{99C1C4E9-05B8-415D-BCB0-ECD7816ACBC0}" type="presOf" srcId="{9BAF6196-85F3-463B-A5FC-F18A8CB34304}" destId="{6B689846-8E33-4AB4-9EFD-BB93FDA9BC15}" srcOrd="0" destOrd="2" presId="urn:microsoft.com/office/officeart/2005/8/layout/list1"/>
    <dgm:cxn modelId="{FB2F6F3F-4967-4DFB-B4C3-6AFDB91064C1}" type="presOf" srcId="{D98BF579-7D03-4BAD-A024-BD85CBF61000}" destId="{471D8827-2C1D-4ED7-90F8-22DF790BEF37}" srcOrd="1" destOrd="0" presId="urn:microsoft.com/office/officeart/2005/8/layout/list1"/>
    <dgm:cxn modelId="{13FFC148-50D4-4973-90FE-D258C3C0427E}" type="presOf" srcId="{D98BF579-7D03-4BAD-A024-BD85CBF61000}" destId="{E0AE9F9F-D9C5-4E51-BE8D-FDC24960BAC5}" srcOrd="0" destOrd="0" presId="urn:microsoft.com/office/officeart/2005/8/layout/list1"/>
    <dgm:cxn modelId="{FFFB3174-1E3E-48E7-9A6F-3FD753C59A3F}" srcId="{EB026C0A-CE16-473A-B3EA-6729DBA9FD04}" destId="{1F7448CE-CB4E-45B4-8214-FD3666C81197}" srcOrd="0" destOrd="0" parTransId="{4ACE81F4-09D4-4BAA-B4AB-E61D15A4B575}" sibTransId="{C8171FFF-3FDD-461E-9675-460ACB5B512C}"/>
    <dgm:cxn modelId="{32DD117D-8828-4E39-AEBA-9EECB6E05052}" type="presOf" srcId="{4DBB72BD-7AAC-49B6-B822-27C234947F90}" destId="{6B689846-8E33-4AB4-9EFD-BB93FDA9BC15}" srcOrd="0" destOrd="1" presId="urn:microsoft.com/office/officeart/2005/8/layout/list1"/>
    <dgm:cxn modelId="{93DF408D-8D45-484F-B22B-55A5D5D29B1E}" srcId="{141E77F5-CEBF-4AA3-BE60-C69546F45CE2}" destId="{6FA2B946-6724-4A76-907F-D51F92941885}" srcOrd="1" destOrd="0" parTransId="{A7B392F1-0551-4BE5-B0E7-5501F88FABF4}" sibTransId="{5BE01A33-0BAC-4468-80C6-0D9D77F5A153}"/>
    <dgm:cxn modelId="{58C86B54-254F-4332-A9B5-9D26B7875099}" type="presOf" srcId="{6FA2B946-6724-4A76-907F-D51F92941885}" destId="{894751AB-7649-433A-819C-B651BF2132C9}" srcOrd="1" destOrd="0" presId="urn:microsoft.com/office/officeart/2005/8/layout/list1"/>
    <dgm:cxn modelId="{9AF0B2B8-841F-4EB4-B227-1498D9AFE1E8}" srcId="{141E77F5-CEBF-4AA3-BE60-C69546F45CE2}" destId="{EB026C0A-CE16-473A-B3EA-6729DBA9FD04}" srcOrd="0" destOrd="0" parTransId="{DA974574-6C53-4BEE-ADB3-572942C6DC8F}" sibTransId="{9DBA3085-2C8D-48E0-B080-306BA9006079}"/>
    <dgm:cxn modelId="{0278B1AE-F652-496C-932D-01CDA7ED3DF1}" type="presOf" srcId="{6FA2B946-6724-4A76-907F-D51F92941885}" destId="{927D80E2-2048-4E36-A002-B827850791D2}" srcOrd="0" destOrd="0" presId="urn:microsoft.com/office/officeart/2005/8/layout/list1"/>
    <dgm:cxn modelId="{D999DA78-4F7B-4CC5-88F2-B7D5B3CBE1DE}" type="presOf" srcId="{769CDA76-2C1B-45E8-9716-4A374872F6EF}" destId="{AADDA2F7-68DA-4AB6-9756-EA2BF6948EA4}" srcOrd="0" destOrd="2" presId="urn:microsoft.com/office/officeart/2005/8/layout/list1"/>
    <dgm:cxn modelId="{D7CC8078-1887-464D-9DA8-2AE1AC457B1C}" type="presOf" srcId="{03DE4A2B-E43F-4788-B5FB-602FC05D99A0}" destId="{8B236E82-D3EC-4FDA-BBCA-E1B9F439C444}" srcOrd="0" destOrd="0" presId="urn:microsoft.com/office/officeart/2005/8/layout/list1"/>
    <dgm:cxn modelId="{33B05777-A77C-4898-852C-E3A44384E647}" srcId="{D98BF579-7D03-4BAD-A024-BD85CBF61000}" destId="{F9A3DC59-D32F-496E-9749-4329ADEB223A}" srcOrd="0" destOrd="0" parTransId="{18F2C91F-06B9-4692-B022-940295A35333}" sibTransId="{BC604FAD-9897-4A63-9871-6CA683013DD2}"/>
    <dgm:cxn modelId="{9AA19AB8-4D14-4345-B8F6-C9168B2CF81F}" srcId="{EB026C0A-CE16-473A-B3EA-6729DBA9FD04}" destId="{9BAF6196-85F3-463B-A5FC-F18A8CB34304}" srcOrd="2" destOrd="0" parTransId="{AE53F450-2A03-42E9-8A50-F7024D3CCED8}" sibTransId="{5B172CE8-EFFB-462F-AB0C-C52E42905CE3}"/>
    <dgm:cxn modelId="{32ABA378-6639-42C9-B2A9-C7F29384743F}" type="presOf" srcId="{BBE45597-0E09-4F2F-98DB-845BEBB9F27A}" destId="{F98FD7D7-DEAB-4096-8DFC-C78FC68CF464}" srcOrd="0" destOrd="2" presId="urn:microsoft.com/office/officeart/2005/8/layout/list1"/>
    <dgm:cxn modelId="{B818F584-DD9C-4BBE-98BF-36CB575522E9}" srcId="{03DE4A2B-E43F-4788-B5FB-602FC05D99A0}" destId="{FFAFC0E6-E336-4D3D-AFFB-6B2BF441A427}" srcOrd="0" destOrd="0" parTransId="{43A14ED1-C42A-4E0C-8467-4A89A1748767}" sibTransId="{73C10ED8-4D27-4CC2-A949-3FF0A3771F52}"/>
    <dgm:cxn modelId="{4115A4E7-1586-4898-A037-43D411477A57}" srcId="{141E77F5-CEBF-4AA3-BE60-C69546F45CE2}" destId="{03DE4A2B-E43F-4788-B5FB-602FC05D99A0}" srcOrd="3" destOrd="0" parTransId="{610BB84F-454A-4461-9056-ED082AFF942D}" sibTransId="{773C1524-288D-45C6-A144-A350F8C7397C}"/>
    <dgm:cxn modelId="{938285F5-9966-4AA3-AB02-2FE506DA5391}" type="presOf" srcId="{03DE4A2B-E43F-4788-B5FB-602FC05D99A0}" destId="{D41755DC-9F81-4BC6-9C15-CE4E2B2FD6B8}" srcOrd="1" destOrd="0" presId="urn:microsoft.com/office/officeart/2005/8/layout/list1"/>
    <dgm:cxn modelId="{A8489F01-768A-45A2-B09D-EBE51F37599C}" srcId="{EB026C0A-CE16-473A-B3EA-6729DBA9FD04}" destId="{4DBB72BD-7AAC-49B6-B822-27C234947F90}" srcOrd="1" destOrd="0" parTransId="{CCD940B1-645E-4E55-A671-AA12A4F3D296}" sibTransId="{7B6C840F-299B-48E7-BED9-390335B794EA}"/>
    <dgm:cxn modelId="{252C6798-6009-4693-BEFF-66402441E679}" type="presOf" srcId="{F9A3DC59-D32F-496E-9749-4329ADEB223A}" destId="{EED5F402-9BD4-47EF-B7AA-62EAB185A6F6}" srcOrd="0" destOrd="0" presId="urn:microsoft.com/office/officeart/2005/8/layout/list1"/>
    <dgm:cxn modelId="{5FA880F1-64F0-4897-9461-D72524767427}" srcId="{03DE4A2B-E43F-4788-B5FB-602FC05D99A0}" destId="{BBE45597-0E09-4F2F-98DB-845BEBB9F27A}" srcOrd="2" destOrd="0" parTransId="{1954ED8D-5306-459A-8AA0-D16916BC1837}" sibTransId="{3CEDCA8A-A6AC-4463-B38B-F0D9F95A3D24}"/>
    <dgm:cxn modelId="{CB7F59FA-C7A7-4B7A-BA8E-EA1853FAF8B0}" srcId="{6FA2B946-6724-4A76-907F-D51F92941885}" destId="{769CDA76-2C1B-45E8-9716-4A374872F6EF}" srcOrd="2" destOrd="0" parTransId="{98CE172E-E749-4BC4-AFA7-8128B3F18062}" sibTransId="{C6A29240-1967-4D84-9DC5-83B1D0A56DE5}"/>
    <dgm:cxn modelId="{C1EC4291-899B-4F85-BC3D-CCF5BA38C2A2}" type="presOf" srcId="{1F7448CE-CB4E-45B4-8214-FD3666C81197}" destId="{6B689846-8E33-4AB4-9EFD-BB93FDA9BC15}" srcOrd="0" destOrd="0" presId="urn:microsoft.com/office/officeart/2005/8/layout/list1"/>
    <dgm:cxn modelId="{94BB851A-4EC2-4EEC-9E3B-9A009E32E427}" srcId="{141E77F5-CEBF-4AA3-BE60-C69546F45CE2}" destId="{D98BF579-7D03-4BAD-A024-BD85CBF61000}" srcOrd="2" destOrd="0" parTransId="{20D684A5-0224-425F-B0AF-27DD5B0FDAC5}" sibTransId="{670C67DF-17F3-4025-96A8-163A6C7BC75F}"/>
    <dgm:cxn modelId="{BA76B3AC-AFF6-436C-84F5-7B6CAC8B2C39}" type="presOf" srcId="{41D7541F-628B-4F4C-B6CF-86F46F8319CC}" destId="{AADDA2F7-68DA-4AB6-9756-EA2BF6948EA4}" srcOrd="0" destOrd="1" presId="urn:microsoft.com/office/officeart/2005/8/layout/list1"/>
    <dgm:cxn modelId="{9E40D359-BF70-4A32-AC93-8451A8A32773}" type="presOf" srcId="{8710EDDB-A2ED-4B0B-A529-E9AD2A96B3F6}" destId="{AADDA2F7-68DA-4AB6-9756-EA2BF6948EA4}" srcOrd="0" destOrd="0" presId="urn:microsoft.com/office/officeart/2005/8/layout/list1"/>
    <dgm:cxn modelId="{1B020413-AB90-4EF9-A199-291F97DB202D}" type="presOf" srcId="{EB026C0A-CE16-473A-B3EA-6729DBA9FD04}" destId="{C740CB41-2C1C-4440-8FA8-EBA4C86F0289}" srcOrd="0" destOrd="0" presId="urn:microsoft.com/office/officeart/2005/8/layout/list1"/>
    <dgm:cxn modelId="{C6D2F044-6C4B-49D3-9A7E-8FFE72E955B8}" type="presOf" srcId="{FFAFC0E6-E336-4D3D-AFFB-6B2BF441A427}" destId="{F98FD7D7-DEAB-4096-8DFC-C78FC68CF464}" srcOrd="0" destOrd="0" presId="urn:microsoft.com/office/officeart/2005/8/layout/list1"/>
    <dgm:cxn modelId="{F643210D-B875-4A0A-986A-BF25F6F5E74D}" srcId="{03DE4A2B-E43F-4788-B5FB-602FC05D99A0}" destId="{6B6969D6-51D5-477B-8675-B368446908E5}" srcOrd="1" destOrd="0" parTransId="{609ADC2B-1120-4AB8-915D-D4FB9B29B803}" sibTransId="{F879EBBB-2A17-4EFF-8BFC-A2FB50A4BB94}"/>
    <dgm:cxn modelId="{F6873FC0-E64B-481F-9233-76E101EA90FD}" type="presParOf" srcId="{724FEBF0-2867-4938-B412-6839E6BC1D29}" destId="{562A83C1-FCAC-4352-B68B-1551106447D4}" srcOrd="0" destOrd="0" presId="urn:microsoft.com/office/officeart/2005/8/layout/list1"/>
    <dgm:cxn modelId="{2318A640-D142-4A69-953B-1DB0F311B257}" type="presParOf" srcId="{562A83C1-FCAC-4352-B68B-1551106447D4}" destId="{C740CB41-2C1C-4440-8FA8-EBA4C86F0289}" srcOrd="0" destOrd="0" presId="urn:microsoft.com/office/officeart/2005/8/layout/list1"/>
    <dgm:cxn modelId="{CF47A927-1C4D-473D-A1DB-17C5BD89C254}" type="presParOf" srcId="{562A83C1-FCAC-4352-B68B-1551106447D4}" destId="{5DB49DBF-E3AE-43DE-9C01-13DACB02FEC9}" srcOrd="1" destOrd="0" presId="urn:microsoft.com/office/officeart/2005/8/layout/list1"/>
    <dgm:cxn modelId="{024605D6-51EB-44FF-83CF-E277B14A94DC}" type="presParOf" srcId="{724FEBF0-2867-4938-B412-6839E6BC1D29}" destId="{E94E98C1-89AB-41E8-BED9-7A245542B912}" srcOrd="1" destOrd="0" presId="urn:microsoft.com/office/officeart/2005/8/layout/list1"/>
    <dgm:cxn modelId="{6699602A-1789-4553-92ED-9EFE5614CC90}" type="presParOf" srcId="{724FEBF0-2867-4938-B412-6839E6BC1D29}" destId="{6B689846-8E33-4AB4-9EFD-BB93FDA9BC15}" srcOrd="2" destOrd="0" presId="urn:microsoft.com/office/officeart/2005/8/layout/list1"/>
    <dgm:cxn modelId="{23DA3794-F349-4FE4-BDF1-F1C83387A896}" type="presParOf" srcId="{724FEBF0-2867-4938-B412-6839E6BC1D29}" destId="{9E362AF0-F507-42AE-835E-B90C67BD98D1}" srcOrd="3" destOrd="0" presId="urn:microsoft.com/office/officeart/2005/8/layout/list1"/>
    <dgm:cxn modelId="{99B9AD2D-5199-4663-A234-E9DBC2CB0189}" type="presParOf" srcId="{724FEBF0-2867-4938-B412-6839E6BC1D29}" destId="{348203E6-840A-434C-B37B-5241F1CD1226}" srcOrd="4" destOrd="0" presId="urn:microsoft.com/office/officeart/2005/8/layout/list1"/>
    <dgm:cxn modelId="{13B6230B-9B90-4816-B9A7-3F32811C7662}" type="presParOf" srcId="{348203E6-840A-434C-B37B-5241F1CD1226}" destId="{927D80E2-2048-4E36-A002-B827850791D2}" srcOrd="0" destOrd="0" presId="urn:microsoft.com/office/officeart/2005/8/layout/list1"/>
    <dgm:cxn modelId="{FC3E414E-8FC4-4ED1-87EE-B3A995888E31}" type="presParOf" srcId="{348203E6-840A-434C-B37B-5241F1CD1226}" destId="{894751AB-7649-433A-819C-B651BF2132C9}" srcOrd="1" destOrd="0" presId="urn:microsoft.com/office/officeart/2005/8/layout/list1"/>
    <dgm:cxn modelId="{1743739C-8CB1-4E84-9229-812F56A91A61}" type="presParOf" srcId="{724FEBF0-2867-4938-B412-6839E6BC1D29}" destId="{7AB9BB16-F973-4978-B6AA-C3F3DFA592CC}" srcOrd="5" destOrd="0" presId="urn:microsoft.com/office/officeart/2005/8/layout/list1"/>
    <dgm:cxn modelId="{899705A4-D836-4443-8EBB-996BE0DC8CF7}" type="presParOf" srcId="{724FEBF0-2867-4938-B412-6839E6BC1D29}" destId="{AADDA2F7-68DA-4AB6-9756-EA2BF6948EA4}" srcOrd="6" destOrd="0" presId="urn:microsoft.com/office/officeart/2005/8/layout/list1"/>
    <dgm:cxn modelId="{2CC795D6-4395-4DD9-9823-84C4A66FAAFB}" type="presParOf" srcId="{724FEBF0-2867-4938-B412-6839E6BC1D29}" destId="{D2EE5940-FC7A-4AA1-AA08-398F09564098}" srcOrd="7" destOrd="0" presId="urn:microsoft.com/office/officeart/2005/8/layout/list1"/>
    <dgm:cxn modelId="{9BCC03C2-9B7A-4E2D-91F6-CA896FC9F77A}" type="presParOf" srcId="{724FEBF0-2867-4938-B412-6839E6BC1D29}" destId="{4FE47FC7-C5E7-4A07-8A3A-C3ABAA530974}" srcOrd="8" destOrd="0" presId="urn:microsoft.com/office/officeart/2005/8/layout/list1"/>
    <dgm:cxn modelId="{425416B6-BCBA-4CB2-A064-D125FFCBF96C}" type="presParOf" srcId="{4FE47FC7-C5E7-4A07-8A3A-C3ABAA530974}" destId="{E0AE9F9F-D9C5-4E51-BE8D-FDC24960BAC5}" srcOrd="0" destOrd="0" presId="urn:microsoft.com/office/officeart/2005/8/layout/list1"/>
    <dgm:cxn modelId="{743BCD52-4209-416F-AB46-3D692D0B6C5C}" type="presParOf" srcId="{4FE47FC7-C5E7-4A07-8A3A-C3ABAA530974}" destId="{471D8827-2C1D-4ED7-90F8-22DF790BEF37}" srcOrd="1" destOrd="0" presId="urn:microsoft.com/office/officeart/2005/8/layout/list1"/>
    <dgm:cxn modelId="{DF7B49EF-A024-419B-A60A-E039712B6424}" type="presParOf" srcId="{724FEBF0-2867-4938-B412-6839E6BC1D29}" destId="{04D745A7-898C-45A9-8E9E-34CA7EE1D576}" srcOrd="9" destOrd="0" presId="urn:microsoft.com/office/officeart/2005/8/layout/list1"/>
    <dgm:cxn modelId="{E713A9B8-CBD6-4160-A162-85B35EE95187}" type="presParOf" srcId="{724FEBF0-2867-4938-B412-6839E6BC1D29}" destId="{EED5F402-9BD4-47EF-B7AA-62EAB185A6F6}" srcOrd="10" destOrd="0" presId="urn:microsoft.com/office/officeart/2005/8/layout/list1"/>
    <dgm:cxn modelId="{6CB5F608-D03A-481B-8717-C5F5E2CBCFA9}" type="presParOf" srcId="{724FEBF0-2867-4938-B412-6839E6BC1D29}" destId="{ED1E3E82-D72E-414A-BB61-EF3B1C8DF72C}" srcOrd="11" destOrd="0" presId="urn:microsoft.com/office/officeart/2005/8/layout/list1"/>
    <dgm:cxn modelId="{504F297A-DDBB-4795-9427-5ECF357BAFF3}" type="presParOf" srcId="{724FEBF0-2867-4938-B412-6839E6BC1D29}" destId="{41E26373-00AD-454E-9DB0-3FBD2F0D3DAB}" srcOrd="12" destOrd="0" presId="urn:microsoft.com/office/officeart/2005/8/layout/list1"/>
    <dgm:cxn modelId="{2FFEBDC3-185A-4DBF-80D2-2A0BFB0064D5}" type="presParOf" srcId="{41E26373-00AD-454E-9DB0-3FBD2F0D3DAB}" destId="{8B236E82-D3EC-4FDA-BBCA-E1B9F439C444}" srcOrd="0" destOrd="0" presId="urn:microsoft.com/office/officeart/2005/8/layout/list1"/>
    <dgm:cxn modelId="{8903EF45-7F97-450E-8AD5-3ABCFEFF0AF7}" type="presParOf" srcId="{41E26373-00AD-454E-9DB0-3FBD2F0D3DAB}" destId="{D41755DC-9F81-4BC6-9C15-CE4E2B2FD6B8}" srcOrd="1" destOrd="0" presId="urn:microsoft.com/office/officeart/2005/8/layout/list1"/>
    <dgm:cxn modelId="{1F4878DE-BC76-4DFF-A475-6632F25BA123}" type="presParOf" srcId="{724FEBF0-2867-4938-B412-6839E6BC1D29}" destId="{24FF5083-24C4-47DB-BC27-FAF7720B6F90}" srcOrd="13" destOrd="0" presId="urn:microsoft.com/office/officeart/2005/8/layout/list1"/>
    <dgm:cxn modelId="{40079BD9-13CE-4A0F-9C93-2B6A99FB7732}" type="presParOf" srcId="{724FEBF0-2867-4938-B412-6839E6BC1D29}" destId="{F98FD7D7-DEAB-4096-8DFC-C78FC68CF46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9620-E562-490D-99B0-35EE6BFEF7EA}">
      <dsp:nvSpPr>
        <dsp:cNvPr id="0" name=""/>
        <dsp:cNvSpPr/>
      </dsp:nvSpPr>
      <dsp:spPr>
        <a:xfrm>
          <a:off x="0" y="397199"/>
          <a:ext cx="10674349"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8448" tIns="416560" rIns="828448"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Cada año, el Ministerio de Telecomunicaciones recibe solicitudes de todo el país, para cobertura de servicios.</a:t>
          </a:r>
          <a:endParaRPr lang="es-EC" sz="2000" kern="1200" dirty="0"/>
        </a:p>
      </dsp:txBody>
      <dsp:txXfrm>
        <a:off x="0" y="397199"/>
        <a:ext cx="10674349" cy="1134000"/>
      </dsp:txXfrm>
    </dsp:sp>
    <dsp:sp modelId="{030585FC-86C6-410B-B35E-35CFF744F7BD}">
      <dsp:nvSpPr>
        <dsp:cNvPr id="0" name=""/>
        <dsp:cNvSpPr/>
      </dsp:nvSpPr>
      <dsp:spPr>
        <a:xfrm>
          <a:off x="533717" y="101999"/>
          <a:ext cx="7472045"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426" tIns="0" rIns="282426" bIns="0" numCol="1" spcCol="1270" anchor="ctr" anchorCtr="0">
          <a:noAutofit/>
        </a:bodyPr>
        <a:lstStyle/>
        <a:p>
          <a:pPr lvl="0" algn="l" defTabSz="889000">
            <a:lnSpc>
              <a:spcPct val="90000"/>
            </a:lnSpc>
            <a:spcBef>
              <a:spcPct val="0"/>
            </a:spcBef>
            <a:spcAft>
              <a:spcPct val="35000"/>
            </a:spcAft>
          </a:pPr>
          <a:r>
            <a:rPr lang="es-EC" sz="2000" kern="1200" dirty="0" smtClean="0"/>
            <a:t>Necesidades de Cobertura</a:t>
          </a:r>
          <a:endParaRPr lang="es-EC" sz="2000" kern="1200" dirty="0"/>
        </a:p>
      </dsp:txBody>
      <dsp:txXfrm>
        <a:off x="562538" y="130820"/>
        <a:ext cx="7414403" cy="532758"/>
      </dsp:txXfrm>
    </dsp:sp>
    <dsp:sp modelId="{BE5A21BA-3E35-4491-B1E2-89B1D9567FAD}">
      <dsp:nvSpPr>
        <dsp:cNvPr id="0" name=""/>
        <dsp:cNvSpPr/>
      </dsp:nvSpPr>
      <dsp:spPr>
        <a:xfrm>
          <a:off x="0" y="1934399"/>
          <a:ext cx="10674349" cy="1134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8448" tIns="416560" rIns="828448"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El costos de las redes de cobre es alto, pero ya ha sido recuperado a lo largo de los años. Nuevas redes de fibra óptica están reemplazando las redes antiguas de cobre</a:t>
          </a:r>
          <a:endParaRPr lang="es-EC" sz="2000" kern="1200" dirty="0"/>
        </a:p>
      </dsp:txBody>
      <dsp:txXfrm>
        <a:off x="0" y="1934399"/>
        <a:ext cx="10674349" cy="1134000"/>
      </dsp:txXfrm>
    </dsp:sp>
    <dsp:sp modelId="{F9875285-6DB0-4B6A-BCAA-97F01DD77ADE}">
      <dsp:nvSpPr>
        <dsp:cNvPr id="0" name=""/>
        <dsp:cNvSpPr/>
      </dsp:nvSpPr>
      <dsp:spPr>
        <a:xfrm>
          <a:off x="533717" y="1639199"/>
          <a:ext cx="7472045" cy="5904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426" tIns="0" rIns="282426" bIns="0" numCol="1" spcCol="1270" anchor="ctr" anchorCtr="0">
          <a:noAutofit/>
        </a:bodyPr>
        <a:lstStyle/>
        <a:p>
          <a:pPr lvl="0" algn="l" defTabSz="889000">
            <a:lnSpc>
              <a:spcPct val="90000"/>
            </a:lnSpc>
            <a:spcBef>
              <a:spcPct val="0"/>
            </a:spcBef>
            <a:spcAft>
              <a:spcPct val="35000"/>
            </a:spcAft>
          </a:pPr>
          <a:r>
            <a:rPr lang="es-EC" sz="2000" kern="1200" dirty="0" smtClean="0"/>
            <a:t>Reemplazo tecnológico</a:t>
          </a:r>
          <a:endParaRPr lang="es-EC" sz="2000" kern="1200" dirty="0"/>
        </a:p>
      </dsp:txBody>
      <dsp:txXfrm>
        <a:off x="562538" y="1668020"/>
        <a:ext cx="7414403" cy="532758"/>
      </dsp:txXfrm>
    </dsp:sp>
    <dsp:sp modelId="{194B4A84-7547-45F7-935E-900364C7F0BD}">
      <dsp:nvSpPr>
        <dsp:cNvPr id="0" name=""/>
        <dsp:cNvSpPr/>
      </dsp:nvSpPr>
      <dsp:spPr>
        <a:xfrm>
          <a:off x="0" y="3471599"/>
          <a:ext cx="10674349" cy="14175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8448" tIns="416560" rIns="828448"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Las redes de fibra óptica ofrecen la convergencia de servicios en tecnologías de nueva generación; su utilidad se puede aplicar en telefonía fija, internet fijo, Telefonía  móvil, transporte de datos, TV por suscripción entre otros.</a:t>
          </a:r>
          <a:endParaRPr lang="es-EC" sz="2000" kern="1200" dirty="0"/>
        </a:p>
      </dsp:txBody>
      <dsp:txXfrm>
        <a:off x="0" y="3471599"/>
        <a:ext cx="10674349" cy="1417500"/>
      </dsp:txXfrm>
    </dsp:sp>
    <dsp:sp modelId="{6AB4D11D-F22E-4EAA-A3AC-D1A87DCF4B2F}">
      <dsp:nvSpPr>
        <dsp:cNvPr id="0" name=""/>
        <dsp:cNvSpPr/>
      </dsp:nvSpPr>
      <dsp:spPr>
        <a:xfrm>
          <a:off x="533717" y="3176399"/>
          <a:ext cx="7472045" cy="590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426" tIns="0" rIns="282426" bIns="0" numCol="1" spcCol="1270" anchor="ctr" anchorCtr="0">
          <a:noAutofit/>
        </a:bodyPr>
        <a:lstStyle/>
        <a:p>
          <a:pPr lvl="0" algn="l" defTabSz="889000">
            <a:lnSpc>
              <a:spcPct val="90000"/>
            </a:lnSpc>
            <a:spcBef>
              <a:spcPct val="0"/>
            </a:spcBef>
            <a:spcAft>
              <a:spcPct val="35000"/>
            </a:spcAft>
          </a:pPr>
          <a:r>
            <a:rPr lang="es-EC" sz="2000" kern="1200" dirty="0" smtClean="0"/>
            <a:t>Ventajas Tecnológicas</a:t>
          </a:r>
          <a:endParaRPr lang="es-EC" sz="2000" kern="1200" dirty="0"/>
        </a:p>
      </dsp:txBody>
      <dsp:txXfrm>
        <a:off x="562538" y="3205220"/>
        <a:ext cx="741440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E1EB2-A635-4A8D-8201-BC793D4B7721}">
      <dsp:nvSpPr>
        <dsp:cNvPr id="0" name=""/>
        <dsp:cNvSpPr/>
      </dsp:nvSpPr>
      <dsp:spPr>
        <a:xfrm>
          <a:off x="2981" y="757192"/>
          <a:ext cx="3582753" cy="421500"/>
        </a:xfrm>
        <a:prstGeom prst="rect">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w="6350" cap="flat" cmpd="sng" algn="ctr">
          <a:solidFill>
            <a:schemeClr val="accent6">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08195D-3486-4944-A034-1CA1EAB3E7E4}">
      <dsp:nvSpPr>
        <dsp:cNvPr id="0" name=""/>
        <dsp:cNvSpPr/>
      </dsp:nvSpPr>
      <dsp:spPr>
        <a:xfrm>
          <a:off x="2981" y="915490"/>
          <a:ext cx="263202" cy="263202"/>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2D624B5-0AB5-4761-A7BD-59FFD7B3995D}">
      <dsp:nvSpPr>
        <dsp:cNvPr id="0" name=""/>
        <dsp:cNvSpPr/>
      </dsp:nvSpPr>
      <dsp:spPr>
        <a:xfrm>
          <a:off x="2981" y="0"/>
          <a:ext cx="3582753" cy="75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Masificación de servicios</a:t>
          </a:r>
          <a:endParaRPr lang="es-EC" sz="2400" kern="1200" dirty="0"/>
        </a:p>
      </dsp:txBody>
      <dsp:txXfrm>
        <a:off x="2981" y="0"/>
        <a:ext cx="3582753" cy="757192"/>
      </dsp:txXfrm>
    </dsp:sp>
    <dsp:sp modelId="{B4FD52D7-244E-43CC-8867-F08759E82A3C}">
      <dsp:nvSpPr>
        <dsp:cNvPr id="0" name=""/>
        <dsp:cNvSpPr/>
      </dsp:nvSpPr>
      <dsp:spPr>
        <a:xfrm>
          <a:off x="2981" y="1529006"/>
          <a:ext cx="263195" cy="263195"/>
        </a:xfrm>
        <a:prstGeom prst="rect">
          <a:avLst/>
        </a:prstGeom>
        <a:solidFill>
          <a:schemeClr val="lt1">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E03748F-BAF7-41CC-BBB3-9C0E6B977A17}">
      <dsp:nvSpPr>
        <dsp:cNvPr id="0" name=""/>
        <dsp:cNvSpPr/>
      </dsp:nvSpPr>
      <dsp:spPr>
        <a:xfrm>
          <a:off x="253774" y="135384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Facebook</a:t>
          </a:r>
          <a:endParaRPr lang="es-EC" sz="1800" kern="1200" dirty="0"/>
        </a:p>
      </dsp:txBody>
      <dsp:txXfrm>
        <a:off x="253774" y="1353849"/>
        <a:ext cx="3331961" cy="613509"/>
      </dsp:txXfrm>
    </dsp:sp>
    <dsp:sp modelId="{544FB8EB-7A1D-4209-959D-C4929DBE9D6A}">
      <dsp:nvSpPr>
        <dsp:cNvPr id="0" name=""/>
        <dsp:cNvSpPr/>
      </dsp:nvSpPr>
      <dsp:spPr>
        <a:xfrm>
          <a:off x="2981" y="2142515"/>
          <a:ext cx="263195" cy="263195"/>
        </a:xfrm>
        <a:prstGeom prst="rect">
          <a:avLst/>
        </a:prstGeom>
        <a:solidFill>
          <a:schemeClr val="lt1">
            <a:hueOff val="0"/>
            <a:satOff val="0"/>
            <a:lumOff val="0"/>
            <a:alphaOff val="0"/>
          </a:schemeClr>
        </a:solidFill>
        <a:ln w="6350" cap="flat" cmpd="sng" algn="ctr">
          <a:solidFill>
            <a:schemeClr val="accent6">
              <a:shade val="50000"/>
              <a:hueOff val="52632"/>
              <a:satOff val="-2301"/>
              <a:lumOff val="628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2A85DBE-54EB-4E82-AEF5-71A096035F16}">
      <dsp:nvSpPr>
        <dsp:cNvPr id="0" name=""/>
        <dsp:cNvSpPr/>
      </dsp:nvSpPr>
      <dsp:spPr>
        <a:xfrm>
          <a:off x="253774" y="196735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WhatsApp</a:t>
          </a:r>
          <a:endParaRPr lang="es-EC" sz="1800" kern="1200" dirty="0"/>
        </a:p>
      </dsp:txBody>
      <dsp:txXfrm>
        <a:off x="253774" y="1967359"/>
        <a:ext cx="3331961" cy="613509"/>
      </dsp:txXfrm>
    </dsp:sp>
    <dsp:sp modelId="{87121B18-F79D-4A4C-BF36-695C0F05D432}">
      <dsp:nvSpPr>
        <dsp:cNvPr id="0" name=""/>
        <dsp:cNvSpPr/>
      </dsp:nvSpPr>
      <dsp:spPr>
        <a:xfrm>
          <a:off x="2981" y="2756025"/>
          <a:ext cx="263195" cy="263195"/>
        </a:xfrm>
        <a:prstGeom prst="rect">
          <a:avLst/>
        </a:prstGeom>
        <a:solidFill>
          <a:schemeClr val="lt1">
            <a:hueOff val="0"/>
            <a:satOff val="0"/>
            <a:lumOff val="0"/>
            <a:alphaOff val="0"/>
          </a:schemeClr>
        </a:solidFill>
        <a:ln w="6350" cap="flat" cmpd="sng" algn="ctr">
          <a:solidFill>
            <a:schemeClr val="accent6">
              <a:shade val="50000"/>
              <a:hueOff val="105264"/>
              <a:satOff val="-4601"/>
              <a:lumOff val="1256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A30AE3B-EA84-4B45-A608-4AE460E41E27}">
      <dsp:nvSpPr>
        <dsp:cNvPr id="0" name=""/>
        <dsp:cNvSpPr/>
      </dsp:nvSpPr>
      <dsp:spPr>
        <a:xfrm>
          <a:off x="253774" y="2580868"/>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Skype</a:t>
          </a:r>
          <a:endParaRPr lang="es-EC" sz="1800" kern="1200" dirty="0"/>
        </a:p>
      </dsp:txBody>
      <dsp:txXfrm>
        <a:off x="253774" y="2580868"/>
        <a:ext cx="3331961" cy="613509"/>
      </dsp:txXfrm>
    </dsp:sp>
    <dsp:sp modelId="{D28BBC19-8375-4830-B001-80E66B55399F}">
      <dsp:nvSpPr>
        <dsp:cNvPr id="0" name=""/>
        <dsp:cNvSpPr/>
      </dsp:nvSpPr>
      <dsp:spPr>
        <a:xfrm>
          <a:off x="2981" y="3369534"/>
          <a:ext cx="263195" cy="263195"/>
        </a:xfrm>
        <a:prstGeom prst="rect">
          <a:avLst/>
        </a:prstGeom>
        <a:solidFill>
          <a:schemeClr val="lt1">
            <a:hueOff val="0"/>
            <a:satOff val="0"/>
            <a:lumOff val="0"/>
            <a:alphaOff val="0"/>
          </a:schemeClr>
        </a:solidFill>
        <a:ln w="6350" cap="flat" cmpd="sng" algn="ctr">
          <a:solidFill>
            <a:schemeClr val="accent6">
              <a:shade val="50000"/>
              <a:hueOff val="157896"/>
              <a:satOff val="-6902"/>
              <a:lumOff val="1884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57F558C-2510-4EDE-A628-E6898C7A398B}">
      <dsp:nvSpPr>
        <dsp:cNvPr id="0" name=""/>
        <dsp:cNvSpPr/>
      </dsp:nvSpPr>
      <dsp:spPr>
        <a:xfrm>
          <a:off x="253774" y="3194377"/>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YouTube</a:t>
          </a:r>
          <a:endParaRPr lang="es-EC" sz="1800" kern="1200" dirty="0"/>
        </a:p>
      </dsp:txBody>
      <dsp:txXfrm>
        <a:off x="253774" y="3194377"/>
        <a:ext cx="3331961" cy="613509"/>
      </dsp:txXfrm>
    </dsp:sp>
    <dsp:sp modelId="{4C0945CC-ECC5-44C3-9473-532CE147AAD9}">
      <dsp:nvSpPr>
        <dsp:cNvPr id="0" name=""/>
        <dsp:cNvSpPr/>
      </dsp:nvSpPr>
      <dsp:spPr>
        <a:xfrm>
          <a:off x="2981" y="3983044"/>
          <a:ext cx="263195" cy="263195"/>
        </a:xfrm>
        <a:prstGeom prst="rect">
          <a:avLst/>
        </a:prstGeom>
        <a:solidFill>
          <a:schemeClr val="lt1">
            <a:hueOff val="0"/>
            <a:satOff val="0"/>
            <a:lumOff val="0"/>
            <a:alphaOff val="0"/>
          </a:schemeClr>
        </a:solidFill>
        <a:ln w="6350" cap="flat" cmpd="sng" algn="ctr">
          <a:solidFill>
            <a:schemeClr val="accent6">
              <a:shade val="50000"/>
              <a:hueOff val="210528"/>
              <a:satOff val="-9203"/>
              <a:lumOff val="25121"/>
              <a:alphaOff val="0"/>
            </a:schemeClr>
          </a:solidFill>
          <a:prstDash val="solid"/>
          <a:miter lim="800000"/>
        </a:ln>
        <a:effectLst/>
      </dsp:spPr>
      <dsp:style>
        <a:lnRef idx="1">
          <a:scrgbClr r="0" g="0" b="0"/>
        </a:lnRef>
        <a:fillRef idx="1">
          <a:scrgbClr r="0" g="0" b="0"/>
        </a:fillRef>
        <a:effectRef idx="2">
          <a:scrgbClr r="0" g="0" b="0"/>
        </a:effectRef>
        <a:fontRef idx="minor"/>
      </dsp:style>
    </dsp:sp>
    <dsp:sp modelId="{7DC66E8C-485C-4E3E-867F-85A5275B9F54}">
      <dsp:nvSpPr>
        <dsp:cNvPr id="0" name=""/>
        <dsp:cNvSpPr/>
      </dsp:nvSpPr>
      <dsp:spPr>
        <a:xfrm>
          <a:off x="253774" y="3807887"/>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Redes sociales</a:t>
          </a:r>
          <a:endParaRPr lang="es-EC" sz="1800" kern="1200" dirty="0"/>
        </a:p>
      </dsp:txBody>
      <dsp:txXfrm>
        <a:off x="253774" y="3807887"/>
        <a:ext cx="3331961" cy="613509"/>
      </dsp:txXfrm>
    </dsp:sp>
    <dsp:sp modelId="{49348AD3-EA92-4425-BADD-D586CCB313C5}">
      <dsp:nvSpPr>
        <dsp:cNvPr id="0" name=""/>
        <dsp:cNvSpPr/>
      </dsp:nvSpPr>
      <dsp:spPr>
        <a:xfrm>
          <a:off x="2981" y="4596553"/>
          <a:ext cx="263195" cy="263195"/>
        </a:xfrm>
        <a:prstGeom prst="rect">
          <a:avLst/>
        </a:prstGeom>
        <a:solidFill>
          <a:schemeClr val="lt1">
            <a:hueOff val="0"/>
            <a:satOff val="0"/>
            <a:lumOff val="0"/>
            <a:alphaOff val="0"/>
          </a:schemeClr>
        </a:solidFill>
        <a:ln w="6350" cap="flat" cmpd="sng" algn="ctr">
          <a:solidFill>
            <a:schemeClr val="accent6">
              <a:shade val="50000"/>
              <a:hueOff val="263160"/>
              <a:satOff val="-11504"/>
              <a:lumOff val="31401"/>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BE3132-2541-4E00-B61E-6C7F96E9AE59}">
      <dsp:nvSpPr>
        <dsp:cNvPr id="0" name=""/>
        <dsp:cNvSpPr/>
      </dsp:nvSpPr>
      <dsp:spPr>
        <a:xfrm>
          <a:off x="253774" y="4421396"/>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smtClean="0"/>
            <a:t>Etc</a:t>
          </a:r>
          <a:r>
            <a:rPr lang="es-EC" sz="1800" kern="1200" dirty="0" smtClean="0"/>
            <a:t>.</a:t>
          </a:r>
          <a:endParaRPr lang="es-EC" sz="1800" kern="1200" dirty="0"/>
        </a:p>
      </dsp:txBody>
      <dsp:txXfrm>
        <a:off x="253774" y="4421396"/>
        <a:ext cx="3331961" cy="613509"/>
      </dsp:txXfrm>
    </dsp:sp>
    <dsp:sp modelId="{CCA58C63-31F6-424B-9163-9E37F425DF26}">
      <dsp:nvSpPr>
        <dsp:cNvPr id="0" name=""/>
        <dsp:cNvSpPr/>
      </dsp:nvSpPr>
      <dsp:spPr>
        <a:xfrm>
          <a:off x="3764873" y="757192"/>
          <a:ext cx="3582753" cy="421500"/>
        </a:xfrm>
        <a:prstGeom prst="rect">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w="6350" cap="flat" cmpd="sng" algn="ctr">
          <a:solidFill>
            <a:schemeClr val="accent6">
              <a:shade val="50000"/>
              <a:hueOff val="245616"/>
              <a:satOff val="-10737"/>
              <a:lumOff val="29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559154-E3F5-440A-B852-6453FD718827}">
      <dsp:nvSpPr>
        <dsp:cNvPr id="0" name=""/>
        <dsp:cNvSpPr/>
      </dsp:nvSpPr>
      <dsp:spPr>
        <a:xfrm>
          <a:off x="3764873" y="915490"/>
          <a:ext cx="263202" cy="263202"/>
        </a:xfrm>
        <a:prstGeom prst="rect">
          <a:avLst/>
        </a:prstGeom>
        <a:solidFill>
          <a:schemeClr val="lt1">
            <a:alpha val="90000"/>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2">
          <a:scrgbClr r="0" g="0" b="0"/>
        </a:effectRef>
        <a:fontRef idx="minor"/>
      </dsp:style>
    </dsp:sp>
    <dsp:sp modelId="{1026193B-2616-449F-96AD-D4D0C68A67A1}">
      <dsp:nvSpPr>
        <dsp:cNvPr id="0" name=""/>
        <dsp:cNvSpPr/>
      </dsp:nvSpPr>
      <dsp:spPr>
        <a:xfrm>
          <a:off x="3764873" y="0"/>
          <a:ext cx="3582753" cy="75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Mejoras en la calidad de audio y video</a:t>
          </a:r>
          <a:endParaRPr lang="es-EC" sz="2400" kern="1200" dirty="0"/>
        </a:p>
      </dsp:txBody>
      <dsp:txXfrm>
        <a:off x="3764873" y="0"/>
        <a:ext cx="3582753" cy="757192"/>
      </dsp:txXfrm>
    </dsp:sp>
    <dsp:sp modelId="{6F53995A-8BF5-497A-B87B-1058CC3AD9FB}">
      <dsp:nvSpPr>
        <dsp:cNvPr id="0" name=""/>
        <dsp:cNvSpPr/>
      </dsp:nvSpPr>
      <dsp:spPr>
        <a:xfrm>
          <a:off x="3764873" y="1529006"/>
          <a:ext cx="263195" cy="263195"/>
        </a:xfrm>
        <a:prstGeom prst="rect">
          <a:avLst/>
        </a:prstGeom>
        <a:solidFill>
          <a:schemeClr val="lt1">
            <a:hueOff val="0"/>
            <a:satOff val="0"/>
            <a:lumOff val="0"/>
            <a:alphaOff val="0"/>
          </a:schemeClr>
        </a:solidFill>
        <a:ln w="6350" cap="flat" cmpd="sng" algn="ctr">
          <a:solidFill>
            <a:schemeClr val="accent6">
              <a:shade val="50000"/>
              <a:hueOff val="315792"/>
              <a:satOff val="-13804"/>
              <a:lumOff val="376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32231DFE-1329-4400-BF95-8F91ECB1F73F}">
      <dsp:nvSpPr>
        <dsp:cNvPr id="0" name=""/>
        <dsp:cNvSpPr/>
      </dsp:nvSpPr>
      <dsp:spPr>
        <a:xfrm>
          <a:off x="4015665" y="135384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Contenido en línea</a:t>
          </a:r>
        </a:p>
      </dsp:txBody>
      <dsp:txXfrm>
        <a:off x="4015665" y="1353849"/>
        <a:ext cx="3331961" cy="613509"/>
      </dsp:txXfrm>
    </dsp:sp>
    <dsp:sp modelId="{C1B01650-93D4-469D-8C4A-8329E9490062}">
      <dsp:nvSpPr>
        <dsp:cNvPr id="0" name=""/>
        <dsp:cNvSpPr/>
      </dsp:nvSpPr>
      <dsp:spPr>
        <a:xfrm>
          <a:off x="3764873" y="2142515"/>
          <a:ext cx="263195" cy="263195"/>
        </a:xfrm>
        <a:prstGeom prst="rect">
          <a:avLst/>
        </a:prstGeom>
        <a:solidFill>
          <a:schemeClr val="lt1">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9E543349-1AD5-4F63-9945-621CC4AB52DE}">
      <dsp:nvSpPr>
        <dsp:cNvPr id="0" name=""/>
        <dsp:cNvSpPr/>
      </dsp:nvSpPr>
      <dsp:spPr>
        <a:xfrm>
          <a:off x="4015665" y="196735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err="1" smtClean="0"/>
            <a:t>Netflix</a:t>
          </a:r>
          <a:endParaRPr lang="es-EC" sz="1800" kern="1200" dirty="0"/>
        </a:p>
      </dsp:txBody>
      <dsp:txXfrm>
        <a:off x="4015665" y="1967359"/>
        <a:ext cx="3331961" cy="613509"/>
      </dsp:txXfrm>
    </dsp:sp>
    <dsp:sp modelId="{BB7978DC-6176-4EE1-BD58-D726C969250D}">
      <dsp:nvSpPr>
        <dsp:cNvPr id="0" name=""/>
        <dsp:cNvSpPr/>
      </dsp:nvSpPr>
      <dsp:spPr>
        <a:xfrm>
          <a:off x="3764873" y="2756025"/>
          <a:ext cx="263195" cy="263195"/>
        </a:xfrm>
        <a:prstGeom prst="rect">
          <a:avLst/>
        </a:prstGeom>
        <a:solidFill>
          <a:schemeClr val="lt1">
            <a:hueOff val="0"/>
            <a:satOff val="0"/>
            <a:lumOff val="0"/>
            <a:alphaOff val="0"/>
          </a:schemeClr>
        </a:solidFill>
        <a:ln w="6350" cap="flat" cmpd="sng" algn="ctr">
          <a:solidFill>
            <a:schemeClr val="accent6">
              <a:shade val="50000"/>
              <a:hueOff val="315792"/>
              <a:satOff val="-13804"/>
              <a:lumOff val="376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75082588-3BED-46FC-8EBC-F5F2E2F617D0}">
      <dsp:nvSpPr>
        <dsp:cNvPr id="0" name=""/>
        <dsp:cNvSpPr/>
      </dsp:nvSpPr>
      <dsp:spPr>
        <a:xfrm>
          <a:off x="4015665" y="2580868"/>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err="1" smtClean="0"/>
            <a:t>Spotify</a:t>
          </a:r>
          <a:endParaRPr lang="es-EC" sz="1800" kern="1200" dirty="0"/>
        </a:p>
      </dsp:txBody>
      <dsp:txXfrm>
        <a:off x="4015665" y="2580868"/>
        <a:ext cx="3331961" cy="613509"/>
      </dsp:txXfrm>
    </dsp:sp>
    <dsp:sp modelId="{9C3326F1-3A09-4149-96BA-42EE715F7050}">
      <dsp:nvSpPr>
        <dsp:cNvPr id="0" name=""/>
        <dsp:cNvSpPr/>
      </dsp:nvSpPr>
      <dsp:spPr>
        <a:xfrm>
          <a:off x="3764873" y="3369534"/>
          <a:ext cx="263195" cy="263195"/>
        </a:xfrm>
        <a:prstGeom prst="rect">
          <a:avLst/>
        </a:prstGeom>
        <a:solidFill>
          <a:schemeClr val="lt1">
            <a:hueOff val="0"/>
            <a:satOff val="0"/>
            <a:lumOff val="0"/>
            <a:alphaOff val="0"/>
          </a:schemeClr>
        </a:solidFill>
        <a:ln w="6350" cap="flat" cmpd="sng" algn="ctr">
          <a:solidFill>
            <a:schemeClr val="accent6">
              <a:shade val="50000"/>
              <a:hueOff val="263160"/>
              <a:satOff val="-11504"/>
              <a:lumOff val="31401"/>
              <a:alphaOff val="0"/>
            </a:schemeClr>
          </a:solidFill>
          <a:prstDash val="solid"/>
          <a:miter lim="800000"/>
        </a:ln>
        <a:effectLst/>
      </dsp:spPr>
      <dsp:style>
        <a:lnRef idx="1">
          <a:scrgbClr r="0" g="0" b="0"/>
        </a:lnRef>
        <a:fillRef idx="1">
          <a:scrgbClr r="0" g="0" b="0"/>
        </a:fillRef>
        <a:effectRef idx="2">
          <a:scrgbClr r="0" g="0" b="0"/>
        </a:effectRef>
        <a:fontRef idx="minor"/>
      </dsp:style>
    </dsp:sp>
    <dsp:sp modelId="{877DAD32-95A7-4C65-BCCA-FBE7FD383A3D}">
      <dsp:nvSpPr>
        <dsp:cNvPr id="0" name=""/>
        <dsp:cNvSpPr/>
      </dsp:nvSpPr>
      <dsp:spPr>
        <a:xfrm>
          <a:off x="4015665" y="3194377"/>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Otros servicios de </a:t>
          </a:r>
          <a:r>
            <a:rPr lang="es-EC" sz="1800" kern="1200" dirty="0" err="1" smtClean="0"/>
            <a:t>Streaming</a:t>
          </a:r>
          <a:endParaRPr lang="es-EC" sz="1800" kern="1200" dirty="0"/>
        </a:p>
      </dsp:txBody>
      <dsp:txXfrm>
        <a:off x="4015665" y="3194377"/>
        <a:ext cx="3331961" cy="613509"/>
      </dsp:txXfrm>
    </dsp:sp>
    <dsp:sp modelId="{DB1E4B20-BD26-4CDA-8C15-FCE81DE4CCFF}">
      <dsp:nvSpPr>
        <dsp:cNvPr id="0" name=""/>
        <dsp:cNvSpPr/>
      </dsp:nvSpPr>
      <dsp:spPr>
        <a:xfrm>
          <a:off x="7526764" y="757192"/>
          <a:ext cx="3582753" cy="421500"/>
        </a:xfrm>
        <a:prstGeom prst="rect">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w="6350" cap="flat" cmpd="sng" algn="ctr">
          <a:solidFill>
            <a:schemeClr val="accent6">
              <a:shade val="50000"/>
              <a:hueOff val="245616"/>
              <a:satOff val="-10737"/>
              <a:lumOff val="29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8DED3A-5D06-4473-90D8-2F08F5990465}">
      <dsp:nvSpPr>
        <dsp:cNvPr id="0" name=""/>
        <dsp:cNvSpPr/>
      </dsp:nvSpPr>
      <dsp:spPr>
        <a:xfrm>
          <a:off x="7526764" y="915490"/>
          <a:ext cx="263202" cy="263202"/>
        </a:xfrm>
        <a:prstGeom prst="rect">
          <a:avLst/>
        </a:prstGeom>
        <a:solidFill>
          <a:schemeClr val="lt1">
            <a:alpha val="90000"/>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2">
          <a:scrgbClr r="0" g="0" b="0"/>
        </a:effectRef>
        <a:fontRef idx="minor"/>
      </dsp:style>
    </dsp:sp>
    <dsp:sp modelId="{16B8530B-BE22-4FF9-A8B7-73D0874B35A7}">
      <dsp:nvSpPr>
        <dsp:cNvPr id="0" name=""/>
        <dsp:cNvSpPr/>
      </dsp:nvSpPr>
      <dsp:spPr>
        <a:xfrm>
          <a:off x="7526764" y="0"/>
          <a:ext cx="3582753" cy="75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Despliegue de Fibra Óptica para mejorar servicios</a:t>
          </a:r>
          <a:endParaRPr lang="es-EC" sz="2400" kern="1200" dirty="0"/>
        </a:p>
      </dsp:txBody>
      <dsp:txXfrm>
        <a:off x="7526764" y="0"/>
        <a:ext cx="3582753" cy="757192"/>
      </dsp:txXfrm>
    </dsp:sp>
    <dsp:sp modelId="{0E838807-06F6-4D0D-90ED-B4C2430916B3}">
      <dsp:nvSpPr>
        <dsp:cNvPr id="0" name=""/>
        <dsp:cNvSpPr/>
      </dsp:nvSpPr>
      <dsp:spPr>
        <a:xfrm>
          <a:off x="7526764" y="1529006"/>
          <a:ext cx="263195" cy="263195"/>
        </a:xfrm>
        <a:prstGeom prst="rect">
          <a:avLst/>
        </a:prstGeom>
        <a:solidFill>
          <a:schemeClr val="lt1">
            <a:hueOff val="0"/>
            <a:satOff val="0"/>
            <a:lumOff val="0"/>
            <a:alphaOff val="0"/>
          </a:schemeClr>
        </a:solidFill>
        <a:ln w="6350" cap="flat" cmpd="sng" algn="ctr">
          <a:solidFill>
            <a:schemeClr val="accent6">
              <a:shade val="50000"/>
              <a:hueOff val="210528"/>
              <a:satOff val="-9203"/>
              <a:lumOff val="25121"/>
              <a:alphaOff val="0"/>
            </a:schemeClr>
          </a:solidFill>
          <a:prstDash val="solid"/>
          <a:miter lim="800000"/>
        </a:ln>
        <a:effectLst/>
      </dsp:spPr>
      <dsp:style>
        <a:lnRef idx="1">
          <a:scrgbClr r="0" g="0" b="0"/>
        </a:lnRef>
        <a:fillRef idx="1">
          <a:scrgbClr r="0" g="0" b="0"/>
        </a:fillRef>
        <a:effectRef idx="2">
          <a:scrgbClr r="0" g="0" b="0"/>
        </a:effectRef>
        <a:fontRef idx="minor"/>
      </dsp:style>
    </dsp:sp>
    <dsp:sp modelId="{ECA0D5D9-3387-46F6-A27B-08E51296D8A8}">
      <dsp:nvSpPr>
        <dsp:cNvPr id="0" name=""/>
        <dsp:cNvSpPr/>
      </dsp:nvSpPr>
      <dsp:spPr>
        <a:xfrm>
          <a:off x="7777557" y="135384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Las redes deben ser económicas</a:t>
          </a:r>
          <a:endParaRPr lang="es-EC" sz="1800" kern="1200" dirty="0"/>
        </a:p>
      </dsp:txBody>
      <dsp:txXfrm>
        <a:off x="7777557" y="1353849"/>
        <a:ext cx="3331961" cy="613509"/>
      </dsp:txXfrm>
    </dsp:sp>
    <dsp:sp modelId="{D8F345A3-0073-4950-B0B5-502C1C48CCDB}">
      <dsp:nvSpPr>
        <dsp:cNvPr id="0" name=""/>
        <dsp:cNvSpPr/>
      </dsp:nvSpPr>
      <dsp:spPr>
        <a:xfrm>
          <a:off x="7526764" y="2142515"/>
          <a:ext cx="263195" cy="263195"/>
        </a:xfrm>
        <a:prstGeom prst="rect">
          <a:avLst/>
        </a:prstGeom>
        <a:solidFill>
          <a:schemeClr val="lt1">
            <a:hueOff val="0"/>
            <a:satOff val="0"/>
            <a:lumOff val="0"/>
            <a:alphaOff val="0"/>
          </a:schemeClr>
        </a:solidFill>
        <a:ln w="6350" cap="flat" cmpd="sng" algn="ctr">
          <a:solidFill>
            <a:schemeClr val="accent6">
              <a:shade val="50000"/>
              <a:hueOff val="157896"/>
              <a:satOff val="-6902"/>
              <a:lumOff val="1884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A6D8BF2-FD9A-4D4F-B213-33385F52588E}">
      <dsp:nvSpPr>
        <dsp:cNvPr id="0" name=""/>
        <dsp:cNvSpPr/>
      </dsp:nvSpPr>
      <dsp:spPr>
        <a:xfrm>
          <a:off x="7777557" y="1967359"/>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Sustentable en el tiempo</a:t>
          </a:r>
          <a:endParaRPr lang="es-EC" sz="1800" kern="1200" dirty="0"/>
        </a:p>
      </dsp:txBody>
      <dsp:txXfrm>
        <a:off x="7777557" y="1967359"/>
        <a:ext cx="3331961" cy="613509"/>
      </dsp:txXfrm>
    </dsp:sp>
    <dsp:sp modelId="{78BA17D5-613B-49AB-904E-727F432C7201}">
      <dsp:nvSpPr>
        <dsp:cNvPr id="0" name=""/>
        <dsp:cNvSpPr/>
      </dsp:nvSpPr>
      <dsp:spPr>
        <a:xfrm>
          <a:off x="7526764" y="2756025"/>
          <a:ext cx="263195" cy="263195"/>
        </a:xfrm>
        <a:prstGeom prst="rect">
          <a:avLst/>
        </a:prstGeom>
        <a:solidFill>
          <a:schemeClr val="lt1">
            <a:hueOff val="0"/>
            <a:satOff val="0"/>
            <a:lumOff val="0"/>
            <a:alphaOff val="0"/>
          </a:schemeClr>
        </a:solidFill>
        <a:ln w="6350" cap="flat" cmpd="sng" algn="ctr">
          <a:solidFill>
            <a:schemeClr val="accent6">
              <a:shade val="50000"/>
              <a:hueOff val="105264"/>
              <a:satOff val="-4601"/>
              <a:lumOff val="1256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F4E4720-DB15-4809-879D-DADB2DDE3962}">
      <dsp:nvSpPr>
        <dsp:cNvPr id="0" name=""/>
        <dsp:cNvSpPr/>
      </dsp:nvSpPr>
      <dsp:spPr>
        <a:xfrm>
          <a:off x="7777557" y="2580868"/>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Casas pasadas por Fibra</a:t>
          </a:r>
          <a:endParaRPr lang="es-EC" sz="1800" kern="1200" dirty="0"/>
        </a:p>
      </dsp:txBody>
      <dsp:txXfrm>
        <a:off x="7777557" y="2580868"/>
        <a:ext cx="3331961" cy="613509"/>
      </dsp:txXfrm>
    </dsp:sp>
    <dsp:sp modelId="{06B961D6-6CE9-4D50-B6DC-127D02A9DD52}">
      <dsp:nvSpPr>
        <dsp:cNvPr id="0" name=""/>
        <dsp:cNvSpPr/>
      </dsp:nvSpPr>
      <dsp:spPr>
        <a:xfrm>
          <a:off x="7526764" y="3369534"/>
          <a:ext cx="263195" cy="263195"/>
        </a:xfrm>
        <a:prstGeom prst="rect">
          <a:avLst/>
        </a:prstGeom>
        <a:solidFill>
          <a:schemeClr val="lt1">
            <a:hueOff val="0"/>
            <a:satOff val="0"/>
            <a:lumOff val="0"/>
            <a:alphaOff val="0"/>
          </a:schemeClr>
        </a:solidFill>
        <a:ln w="6350" cap="flat" cmpd="sng" algn="ctr">
          <a:solidFill>
            <a:schemeClr val="accent6">
              <a:shade val="50000"/>
              <a:hueOff val="52632"/>
              <a:satOff val="-2301"/>
              <a:lumOff val="628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7E471C-4A8F-44D8-B79A-C8E3067867B3}">
      <dsp:nvSpPr>
        <dsp:cNvPr id="0" name=""/>
        <dsp:cNvSpPr/>
      </dsp:nvSpPr>
      <dsp:spPr>
        <a:xfrm>
          <a:off x="7777557" y="3194377"/>
          <a:ext cx="3331961" cy="61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Ventajas del uso de Fibra óptica</a:t>
          </a:r>
          <a:endParaRPr lang="es-EC" sz="1800" kern="1200" dirty="0"/>
        </a:p>
      </dsp:txBody>
      <dsp:txXfrm>
        <a:off x="7777557" y="3194377"/>
        <a:ext cx="3331961" cy="613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83344-6037-48D8-A13F-7D67A55234BC}">
      <dsp:nvSpPr>
        <dsp:cNvPr id="0" name=""/>
        <dsp:cNvSpPr/>
      </dsp:nvSpPr>
      <dsp:spPr>
        <a:xfrm>
          <a:off x="5077" y="1036755"/>
          <a:ext cx="4905545" cy="577122"/>
        </a:xfrm>
        <a:prstGeom prst="rect">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0947DD-8F3D-4698-940A-CC2FDE351381}">
      <dsp:nvSpPr>
        <dsp:cNvPr id="0" name=""/>
        <dsp:cNvSpPr/>
      </dsp:nvSpPr>
      <dsp:spPr>
        <a:xfrm>
          <a:off x="5077" y="1253499"/>
          <a:ext cx="360379" cy="360379"/>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85373D-F6EC-4CCA-AE62-7CD37A95FD98}">
      <dsp:nvSpPr>
        <dsp:cNvPr id="0" name=""/>
        <dsp:cNvSpPr/>
      </dsp:nvSpPr>
      <dsp:spPr>
        <a:xfrm>
          <a:off x="5077" y="0"/>
          <a:ext cx="4905545" cy="103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lvl="0" algn="l" defTabSz="2755900">
            <a:lnSpc>
              <a:spcPct val="90000"/>
            </a:lnSpc>
            <a:spcBef>
              <a:spcPct val="0"/>
            </a:spcBef>
            <a:spcAft>
              <a:spcPct val="35000"/>
            </a:spcAft>
          </a:pPr>
          <a:r>
            <a:rPr lang="es-EC" sz="6200" kern="1200" dirty="0" smtClean="0"/>
            <a:t>Metas</a:t>
          </a:r>
          <a:endParaRPr lang="es-EC" sz="6200" kern="1200" dirty="0"/>
        </a:p>
      </dsp:txBody>
      <dsp:txXfrm>
        <a:off x="5077" y="0"/>
        <a:ext cx="4905545" cy="1036755"/>
      </dsp:txXfrm>
    </dsp:sp>
    <dsp:sp modelId="{E6E48A71-978E-4C04-9C30-C9CD6E441EFA}">
      <dsp:nvSpPr>
        <dsp:cNvPr id="0" name=""/>
        <dsp:cNvSpPr/>
      </dsp:nvSpPr>
      <dsp:spPr>
        <a:xfrm>
          <a:off x="5077" y="2093532"/>
          <a:ext cx="360370" cy="360370"/>
        </a:xfrm>
        <a:prstGeom prst="rect">
          <a:avLst/>
        </a:prstGeom>
        <a:solidFill>
          <a:schemeClr val="lt1">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24C1C8-1924-435C-ADCD-7C5A50B6D6E5}">
      <dsp:nvSpPr>
        <dsp:cNvPr id="0" name=""/>
        <dsp:cNvSpPr/>
      </dsp:nvSpPr>
      <dsp:spPr>
        <a:xfrm>
          <a:off x="348466" y="1853705"/>
          <a:ext cx="4562156" cy="84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EC" sz="1900" kern="1200" dirty="0" smtClean="0"/>
            <a:t>Hallar el % de hogares a 1.5 Km del nodo de fibra</a:t>
          </a:r>
          <a:endParaRPr lang="es-EC" sz="1900" kern="1200" dirty="0"/>
        </a:p>
      </dsp:txBody>
      <dsp:txXfrm>
        <a:off x="348466" y="1853705"/>
        <a:ext cx="4562156" cy="840023"/>
      </dsp:txXfrm>
    </dsp:sp>
    <dsp:sp modelId="{2275231B-C972-4708-BD0E-6978228C9C0B}">
      <dsp:nvSpPr>
        <dsp:cNvPr id="0" name=""/>
        <dsp:cNvSpPr/>
      </dsp:nvSpPr>
      <dsp:spPr>
        <a:xfrm>
          <a:off x="5077" y="2933555"/>
          <a:ext cx="360370" cy="360370"/>
        </a:xfrm>
        <a:prstGeom prst="rect">
          <a:avLst/>
        </a:prstGeom>
        <a:solidFill>
          <a:schemeClr val="lt1">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30AB89-3BC8-4BFF-A6CE-A5361DC72486}">
      <dsp:nvSpPr>
        <dsp:cNvPr id="0" name=""/>
        <dsp:cNvSpPr/>
      </dsp:nvSpPr>
      <dsp:spPr>
        <a:xfrm>
          <a:off x="348466" y="2693729"/>
          <a:ext cx="4562156" cy="84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EC" sz="1900" kern="1200" dirty="0" smtClean="0"/>
            <a:t>Priorizar cantones, a partir de densidad poblacional y población no pobre</a:t>
          </a:r>
          <a:endParaRPr lang="es-EC" sz="1900" kern="1200" dirty="0"/>
        </a:p>
      </dsp:txBody>
      <dsp:txXfrm>
        <a:off x="348466" y="2693729"/>
        <a:ext cx="4562156" cy="840023"/>
      </dsp:txXfrm>
    </dsp:sp>
    <dsp:sp modelId="{E8C8DE52-8D93-48C9-9DF3-11921AF32603}">
      <dsp:nvSpPr>
        <dsp:cNvPr id="0" name=""/>
        <dsp:cNvSpPr/>
      </dsp:nvSpPr>
      <dsp:spPr>
        <a:xfrm>
          <a:off x="5077" y="3773579"/>
          <a:ext cx="360370" cy="360370"/>
        </a:xfrm>
        <a:prstGeom prst="rect">
          <a:avLst/>
        </a:prstGeom>
        <a:solidFill>
          <a:schemeClr val="lt1">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57F540-ECEB-4C89-BE0B-F26C1FEED17D}">
      <dsp:nvSpPr>
        <dsp:cNvPr id="0" name=""/>
        <dsp:cNvSpPr/>
      </dsp:nvSpPr>
      <dsp:spPr>
        <a:xfrm>
          <a:off x="348466" y="3533752"/>
          <a:ext cx="4562156" cy="84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EC" sz="1900" kern="1200" dirty="0" smtClean="0"/>
            <a:t>Establecer una propuesta para iniciar un proyecto de Fibra óptica</a:t>
          </a:r>
          <a:endParaRPr lang="es-EC" sz="1900" kern="1200" dirty="0"/>
        </a:p>
      </dsp:txBody>
      <dsp:txXfrm>
        <a:off x="348466" y="3533752"/>
        <a:ext cx="4562156" cy="840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7FA7-D44D-49A5-A372-0B3291AEDCF8}">
      <dsp:nvSpPr>
        <dsp:cNvPr id="0" name=""/>
        <dsp:cNvSpPr/>
      </dsp:nvSpPr>
      <dsp:spPr>
        <a:xfrm>
          <a:off x="0" y="0"/>
          <a:ext cx="10014332" cy="44319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latin typeface="+mj-lt"/>
            </a:rPr>
            <a:t>6.1 Necesidades de Información</a:t>
          </a:r>
          <a:endParaRPr lang="es-EC" sz="2000" kern="1200" dirty="0">
            <a:effectLst>
              <a:outerShdw blurRad="38100" dist="38100" dir="2700000" algn="tl">
                <a:srgbClr val="000000">
                  <a:alpha val="43137"/>
                </a:srgbClr>
              </a:outerShdw>
            </a:effectLst>
          </a:endParaRPr>
        </a:p>
      </dsp:txBody>
      <dsp:txXfrm>
        <a:off x="0" y="0"/>
        <a:ext cx="10014332" cy="443198"/>
      </dsp:txXfrm>
    </dsp:sp>
    <dsp:sp modelId="{01C767F8-B57B-4ADF-931D-61D09F0B4A3E}">
      <dsp:nvSpPr>
        <dsp:cNvPr id="0" name=""/>
        <dsp:cNvSpPr/>
      </dsp:nvSpPr>
      <dsp:spPr>
        <a:xfrm>
          <a:off x="4889" y="443198"/>
          <a:ext cx="3334850" cy="9307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t>Nodos de fibra óptica </a:t>
          </a:r>
          <a:r>
            <a:rPr lang="es-EC" sz="1800" kern="1200" dirty="0" err="1" smtClean="0"/>
            <a:t>georeferenciada</a:t>
          </a:r>
          <a:r>
            <a:rPr lang="es-EC" sz="1800" kern="1200" dirty="0" smtClean="0"/>
            <a:t> por cada operador.</a:t>
          </a:r>
          <a:endParaRPr lang="es-EC" sz="1800" kern="1200" dirty="0"/>
        </a:p>
      </dsp:txBody>
      <dsp:txXfrm>
        <a:off x="4889" y="443198"/>
        <a:ext cx="3334850" cy="930716"/>
      </dsp:txXfrm>
    </dsp:sp>
    <dsp:sp modelId="{7338C68B-3AB2-4230-BA0A-364343921A37}">
      <dsp:nvSpPr>
        <dsp:cNvPr id="0" name=""/>
        <dsp:cNvSpPr/>
      </dsp:nvSpPr>
      <dsp:spPr>
        <a:xfrm>
          <a:off x="3339740" y="443198"/>
          <a:ext cx="3334850" cy="930716"/>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t>Cartografía base a nivel parroquial (INEC).</a:t>
          </a:r>
          <a:endParaRPr lang="es-EC" sz="1800" kern="1200" dirty="0"/>
        </a:p>
      </dsp:txBody>
      <dsp:txXfrm>
        <a:off x="3339740" y="443198"/>
        <a:ext cx="3334850" cy="930716"/>
      </dsp:txXfrm>
    </dsp:sp>
    <dsp:sp modelId="{C2A18A63-8A7F-4C98-B2DD-576FCC379202}">
      <dsp:nvSpPr>
        <dsp:cNvPr id="0" name=""/>
        <dsp:cNvSpPr/>
      </dsp:nvSpPr>
      <dsp:spPr>
        <a:xfrm>
          <a:off x="6674591" y="443198"/>
          <a:ext cx="3334850" cy="93071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t>Ubicación </a:t>
          </a:r>
          <a:r>
            <a:rPr lang="es-EC" sz="1800" kern="1200" dirty="0" err="1" smtClean="0"/>
            <a:t>georeferenciada</a:t>
          </a:r>
          <a:r>
            <a:rPr lang="es-EC" sz="1800" kern="1200" dirty="0" smtClean="0"/>
            <a:t> del número de clientes del MEER</a:t>
          </a:r>
          <a:endParaRPr lang="es-EC" sz="1800" kern="1200" dirty="0"/>
        </a:p>
      </dsp:txBody>
      <dsp:txXfrm>
        <a:off x="6674591" y="443198"/>
        <a:ext cx="3334850" cy="930716"/>
      </dsp:txXfrm>
    </dsp:sp>
    <dsp:sp modelId="{23056E15-F1B6-4B1D-85E0-C3EAF6B8FC69}">
      <dsp:nvSpPr>
        <dsp:cNvPr id="0" name=""/>
        <dsp:cNvSpPr/>
      </dsp:nvSpPr>
      <dsp:spPr>
        <a:xfrm>
          <a:off x="0" y="1373915"/>
          <a:ext cx="10014332" cy="10341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C1E0-F10F-4BC6-8921-D24A0D700C30}">
      <dsp:nvSpPr>
        <dsp:cNvPr id="0" name=""/>
        <dsp:cNvSpPr/>
      </dsp:nvSpPr>
      <dsp:spPr>
        <a:xfrm>
          <a:off x="0" y="0"/>
          <a:ext cx="10014332" cy="443198"/>
        </a:xfrm>
        <a:prstGeom prst="rect">
          <a:avLst/>
        </a:prstGeom>
        <a:solidFill>
          <a:schemeClr val="accent5">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latin typeface="+mj-lt"/>
            </a:rPr>
            <a:t>6.2 No. de Hogares con cobertura del nodo</a:t>
          </a:r>
          <a:endParaRPr lang="es-EC" sz="2000" kern="1200" dirty="0">
            <a:effectLst>
              <a:outerShdw blurRad="38100" dist="38100" dir="2700000" algn="tl">
                <a:srgbClr val="000000">
                  <a:alpha val="43137"/>
                </a:srgbClr>
              </a:outerShdw>
            </a:effectLst>
          </a:endParaRPr>
        </a:p>
      </dsp:txBody>
      <dsp:txXfrm>
        <a:off x="0" y="0"/>
        <a:ext cx="10014332" cy="443198"/>
      </dsp:txXfrm>
    </dsp:sp>
    <dsp:sp modelId="{5C9FCC56-CBB1-467E-B201-4649F0A0C49E}">
      <dsp:nvSpPr>
        <dsp:cNvPr id="0" name=""/>
        <dsp:cNvSpPr/>
      </dsp:nvSpPr>
      <dsp:spPr>
        <a:xfrm>
          <a:off x="4889" y="443198"/>
          <a:ext cx="3334850" cy="9307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C" sz="1700" kern="1200" dirty="0" smtClean="0"/>
            <a:t>Se cruza la información del MEER con la población, para saber cuánta población tiene electricidad.</a:t>
          </a:r>
          <a:endParaRPr lang="es-EC" sz="1700" kern="1200" dirty="0"/>
        </a:p>
      </dsp:txBody>
      <dsp:txXfrm>
        <a:off x="4889" y="443198"/>
        <a:ext cx="3334850" cy="930716"/>
      </dsp:txXfrm>
    </dsp:sp>
    <dsp:sp modelId="{4AA31D21-ACE0-4A19-8F0D-63092151FFEB}">
      <dsp:nvSpPr>
        <dsp:cNvPr id="0" name=""/>
        <dsp:cNvSpPr/>
      </dsp:nvSpPr>
      <dsp:spPr>
        <a:xfrm>
          <a:off x="3339740" y="443198"/>
          <a:ext cx="3334850" cy="930716"/>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C" sz="1700" kern="1200" dirty="0" smtClean="0"/>
            <a:t>Se colocan los nodos </a:t>
          </a:r>
          <a:r>
            <a:rPr lang="es-EC" sz="1700" kern="1200" dirty="0" err="1" smtClean="0"/>
            <a:t>georeferenciados</a:t>
          </a:r>
          <a:r>
            <a:rPr lang="es-EC" sz="1700" kern="1200" dirty="0" smtClean="0"/>
            <a:t>.</a:t>
          </a:r>
          <a:endParaRPr lang="es-EC" sz="1700" kern="1200" dirty="0"/>
        </a:p>
      </dsp:txBody>
      <dsp:txXfrm>
        <a:off x="3339740" y="443198"/>
        <a:ext cx="3334850" cy="930716"/>
      </dsp:txXfrm>
    </dsp:sp>
    <dsp:sp modelId="{3531C257-D036-4B86-9981-A171E7544200}">
      <dsp:nvSpPr>
        <dsp:cNvPr id="0" name=""/>
        <dsp:cNvSpPr/>
      </dsp:nvSpPr>
      <dsp:spPr>
        <a:xfrm>
          <a:off x="6674591" y="443198"/>
          <a:ext cx="3334850" cy="93071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C" sz="1700" kern="1200" dirty="0" smtClean="0"/>
            <a:t>Se crea un buffer de cobertura del nodo de 1.5 Km de radio.</a:t>
          </a:r>
          <a:endParaRPr lang="es-EC" sz="1700" kern="1200" dirty="0"/>
        </a:p>
      </dsp:txBody>
      <dsp:txXfrm>
        <a:off x="6674591" y="443198"/>
        <a:ext cx="3334850" cy="930716"/>
      </dsp:txXfrm>
    </dsp:sp>
    <dsp:sp modelId="{F9944DEF-C158-478D-A4BA-54D1246797E1}">
      <dsp:nvSpPr>
        <dsp:cNvPr id="0" name=""/>
        <dsp:cNvSpPr/>
      </dsp:nvSpPr>
      <dsp:spPr>
        <a:xfrm>
          <a:off x="0" y="1373915"/>
          <a:ext cx="10014332" cy="103412"/>
        </a:xfrm>
        <a:prstGeom prst="rect">
          <a:avLst/>
        </a:prstGeom>
        <a:solidFill>
          <a:schemeClr val="accent5">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7FA7-D44D-49A5-A372-0B3291AEDCF8}">
      <dsp:nvSpPr>
        <dsp:cNvPr id="0" name=""/>
        <dsp:cNvSpPr/>
      </dsp:nvSpPr>
      <dsp:spPr>
        <a:xfrm>
          <a:off x="0" y="0"/>
          <a:ext cx="10014332" cy="44319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latin typeface="+mj-lt"/>
            </a:rPr>
            <a:t>7.1 Necesidades de Información</a:t>
          </a:r>
          <a:endParaRPr lang="es-EC" sz="2000" kern="1200" dirty="0">
            <a:effectLst>
              <a:outerShdw blurRad="38100" dist="38100" dir="2700000" algn="tl">
                <a:srgbClr val="000000">
                  <a:alpha val="43137"/>
                </a:srgbClr>
              </a:outerShdw>
            </a:effectLst>
          </a:endParaRPr>
        </a:p>
      </dsp:txBody>
      <dsp:txXfrm>
        <a:off x="0" y="0"/>
        <a:ext cx="10014332" cy="443198"/>
      </dsp:txXfrm>
    </dsp:sp>
    <dsp:sp modelId="{01C767F8-B57B-4ADF-931D-61D09F0B4A3E}">
      <dsp:nvSpPr>
        <dsp:cNvPr id="0" name=""/>
        <dsp:cNvSpPr/>
      </dsp:nvSpPr>
      <dsp:spPr>
        <a:xfrm>
          <a:off x="0" y="443198"/>
          <a:ext cx="5007166" cy="9307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C" sz="2600" kern="1200" dirty="0" smtClean="0"/>
            <a:t>Densidad poblacional de cada cantón</a:t>
          </a:r>
          <a:endParaRPr lang="es-EC" sz="2600" kern="1200" dirty="0"/>
        </a:p>
      </dsp:txBody>
      <dsp:txXfrm>
        <a:off x="0" y="443198"/>
        <a:ext cx="5007166" cy="930716"/>
      </dsp:txXfrm>
    </dsp:sp>
    <dsp:sp modelId="{7338C68B-3AB2-4230-BA0A-364343921A37}">
      <dsp:nvSpPr>
        <dsp:cNvPr id="0" name=""/>
        <dsp:cNvSpPr/>
      </dsp:nvSpPr>
      <dsp:spPr>
        <a:xfrm>
          <a:off x="5007166" y="443198"/>
          <a:ext cx="5007166" cy="93071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C" sz="2600" kern="1200" dirty="0" smtClean="0"/>
            <a:t>Porcentaje de población no pobre por cantón</a:t>
          </a:r>
          <a:endParaRPr lang="es-EC" sz="2600" kern="1200" dirty="0"/>
        </a:p>
      </dsp:txBody>
      <dsp:txXfrm>
        <a:off x="5007166" y="443198"/>
        <a:ext cx="5007166" cy="930716"/>
      </dsp:txXfrm>
    </dsp:sp>
    <dsp:sp modelId="{23056E15-F1B6-4B1D-85E0-C3EAF6B8FC69}">
      <dsp:nvSpPr>
        <dsp:cNvPr id="0" name=""/>
        <dsp:cNvSpPr/>
      </dsp:nvSpPr>
      <dsp:spPr>
        <a:xfrm>
          <a:off x="0" y="1373915"/>
          <a:ext cx="10014332" cy="10341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07553-55BF-4A60-B6E1-679F468A5D65}">
      <dsp:nvSpPr>
        <dsp:cNvPr id="0" name=""/>
        <dsp:cNvSpPr/>
      </dsp:nvSpPr>
      <dsp:spPr>
        <a:xfrm>
          <a:off x="0" y="31599"/>
          <a:ext cx="10014332" cy="5996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C" sz="2500" b="1" kern="1200" dirty="0" smtClean="0">
              <a:effectLst>
                <a:outerShdw blurRad="38100" dist="38100" dir="2700000" algn="tl">
                  <a:srgbClr val="000000">
                    <a:alpha val="43137"/>
                  </a:srgbClr>
                </a:outerShdw>
              </a:effectLst>
              <a:latin typeface="+mj-lt"/>
            </a:rPr>
            <a:t>8.1 Necesidades de Información</a:t>
          </a:r>
          <a:endParaRPr lang="es-EC" sz="2500" kern="1200" dirty="0">
            <a:effectLst>
              <a:outerShdw blurRad="38100" dist="38100" dir="2700000" algn="tl">
                <a:srgbClr val="000000">
                  <a:alpha val="43137"/>
                </a:srgbClr>
              </a:outerShdw>
            </a:effectLst>
          </a:endParaRPr>
        </a:p>
      </dsp:txBody>
      <dsp:txXfrm>
        <a:off x="29271" y="60870"/>
        <a:ext cx="9955790" cy="541083"/>
      </dsp:txXfrm>
    </dsp:sp>
    <dsp:sp modelId="{75A7C59E-FCB2-4572-90F2-4F0BEA115174}">
      <dsp:nvSpPr>
        <dsp:cNvPr id="0" name=""/>
        <dsp:cNvSpPr/>
      </dsp:nvSpPr>
      <dsp:spPr>
        <a:xfrm>
          <a:off x="0" y="631224"/>
          <a:ext cx="10014332" cy="445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95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s-EC" sz="2000" kern="1200" smtClean="0"/>
            <a:t>Provincia. </a:t>
          </a:r>
          <a:endParaRPr lang="es-EC" sz="2000" kern="1200" dirty="0"/>
        </a:p>
        <a:p>
          <a:pPr marL="228600" lvl="1" indent="-228600" algn="l" defTabSz="889000">
            <a:lnSpc>
              <a:spcPct val="90000"/>
            </a:lnSpc>
            <a:spcBef>
              <a:spcPct val="0"/>
            </a:spcBef>
            <a:spcAft>
              <a:spcPct val="20000"/>
            </a:spcAft>
            <a:buChar char="••"/>
          </a:pPr>
          <a:r>
            <a:rPr lang="es-EC" sz="2000" kern="1200" dirty="0" smtClean="0"/>
            <a:t>Cantón.</a:t>
          </a:r>
        </a:p>
        <a:p>
          <a:pPr marL="228600" lvl="1" indent="-228600" algn="l" defTabSz="889000">
            <a:lnSpc>
              <a:spcPct val="90000"/>
            </a:lnSpc>
            <a:spcBef>
              <a:spcPct val="0"/>
            </a:spcBef>
            <a:spcAft>
              <a:spcPct val="20000"/>
            </a:spcAft>
            <a:buChar char="••"/>
          </a:pPr>
          <a:r>
            <a:rPr lang="es-EC" sz="2000" kern="1200" dirty="0" smtClean="0"/>
            <a:t>Población.</a:t>
          </a:r>
        </a:p>
        <a:p>
          <a:pPr marL="228600" lvl="1" indent="-228600" algn="l" defTabSz="889000">
            <a:lnSpc>
              <a:spcPct val="90000"/>
            </a:lnSpc>
            <a:spcBef>
              <a:spcPct val="0"/>
            </a:spcBef>
            <a:spcAft>
              <a:spcPct val="20000"/>
            </a:spcAft>
            <a:buChar char="••"/>
          </a:pPr>
          <a:r>
            <a:rPr lang="es-EC" sz="2000" kern="1200" dirty="0" smtClean="0"/>
            <a:t>Superficie/km2.</a:t>
          </a:r>
        </a:p>
        <a:p>
          <a:pPr marL="228600" lvl="1" indent="-228600" algn="l" defTabSz="889000">
            <a:lnSpc>
              <a:spcPct val="90000"/>
            </a:lnSpc>
            <a:spcBef>
              <a:spcPct val="0"/>
            </a:spcBef>
            <a:spcAft>
              <a:spcPct val="20000"/>
            </a:spcAft>
            <a:buChar char="••"/>
          </a:pPr>
          <a:r>
            <a:rPr lang="es-EC" sz="2000" kern="1200" dirty="0" smtClean="0"/>
            <a:t>Densidad poblacional.</a:t>
          </a:r>
        </a:p>
        <a:p>
          <a:pPr marL="228600" lvl="1" indent="-228600" algn="l" defTabSz="889000">
            <a:lnSpc>
              <a:spcPct val="90000"/>
            </a:lnSpc>
            <a:spcBef>
              <a:spcPct val="0"/>
            </a:spcBef>
            <a:spcAft>
              <a:spcPct val="20000"/>
            </a:spcAft>
            <a:buChar char="••"/>
          </a:pPr>
          <a:r>
            <a:rPr lang="es-EC" sz="2000" kern="1200" dirty="0" smtClean="0"/>
            <a:t>Número de nodos por cantón.</a:t>
          </a:r>
        </a:p>
        <a:p>
          <a:pPr marL="228600" lvl="1" indent="-228600" algn="l" defTabSz="889000">
            <a:lnSpc>
              <a:spcPct val="90000"/>
            </a:lnSpc>
            <a:spcBef>
              <a:spcPct val="0"/>
            </a:spcBef>
            <a:spcAft>
              <a:spcPct val="20000"/>
            </a:spcAft>
            <a:buChar char="••"/>
          </a:pPr>
          <a:r>
            <a:rPr lang="pt-BR" sz="2000" kern="1200" dirty="0" smtClean="0"/>
            <a:t>Numero de parroquias por cantón.</a:t>
          </a:r>
          <a:endParaRPr lang="es-EC" sz="2000" kern="1200" dirty="0" smtClean="0"/>
        </a:p>
        <a:p>
          <a:pPr marL="228600" lvl="1" indent="-228600" algn="l" defTabSz="889000">
            <a:lnSpc>
              <a:spcPct val="90000"/>
            </a:lnSpc>
            <a:spcBef>
              <a:spcPct val="0"/>
            </a:spcBef>
            <a:spcAft>
              <a:spcPct val="20000"/>
            </a:spcAft>
            <a:buChar char="••"/>
          </a:pPr>
          <a:r>
            <a:rPr lang="es-EC" sz="2000" kern="1200" dirty="0" smtClean="0"/>
            <a:t>Número de hogares por cantón (MEER).</a:t>
          </a:r>
        </a:p>
        <a:p>
          <a:pPr marL="228600" lvl="1" indent="-228600" algn="l" defTabSz="889000">
            <a:lnSpc>
              <a:spcPct val="90000"/>
            </a:lnSpc>
            <a:spcBef>
              <a:spcPct val="0"/>
            </a:spcBef>
            <a:spcAft>
              <a:spcPct val="20000"/>
            </a:spcAft>
            <a:buChar char="••"/>
          </a:pPr>
          <a:r>
            <a:rPr lang="pt-BR" sz="2000" kern="1200" dirty="0" smtClean="0"/>
            <a:t>Número de hogares dentro de buffer de cobertura.</a:t>
          </a:r>
          <a:endParaRPr lang="es-EC" sz="2000" kern="1200" dirty="0" smtClean="0"/>
        </a:p>
        <a:p>
          <a:pPr marL="228600" lvl="1" indent="-228600" algn="l" defTabSz="889000">
            <a:lnSpc>
              <a:spcPct val="90000"/>
            </a:lnSpc>
            <a:spcBef>
              <a:spcPct val="0"/>
            </a:spcBef>
            <a:spcAft>
              <a:spcPct val="20000"/>
            </a:spcAft>
            <a:buChar char="••"/>
          </a:pPr>
          <a:r>
            <a:rPr lang="es-EC" sz="2000" kern="1200" dirty="0" smtClean="0"/>
            <a:t>% De hogares dentro de cubertura de nodos.</a:t>
          </a:r>
        </a:p>
        <a:p>
          <a:pPr marL="228600" lvl="1" indent="-228600" algn="l" defTabSz="889000">
            <a:lnSpc>
              <a:spcPct val="90000"/>
            </a:lnSpc>
            <a:spcBef>
              <a:spcPct val="0"/>
            </a:spcBef>
            <a:spcAft>
              <a:spcPct val="20000"/>
            </a:spcAft>
            <a:buChar char="••"/>
          </a:pPr>
          <a:r>
            <a:rPr lang="es-EC" sz="2000" kern="1200" dirty="0" smtClean="0"/>
            <a:t>Número de hogares fuera de la cobertura de los nodos de fibra óptica.</a:t>
          </a:r>
        </a:p>
        <a:p>
          <a:pPr marL="228600" lvl="1" indent="-228600" algn="l" defTabSz="889000">
            <a:lnSpc>
              <a:spcPct val="90000"/>
            </a:lnSpc>
            <a:spcBef>
              <a:spcPct val="0"/>
            </a:spcBef>
            <a:spcAft>
              <a:spcPct val="20000"/>
            </a:spcAft>
            <a:buChar char="••"/>
          </a:pPr>
          <a:r>
            <a:rPr lang="es-EC" sz="2000" kern="1200" dirty="0" smtClean="0"/>
            <a:t>% de penetración de internet por hogar (MEER).</a:t>
          </a:r>
        </a:p>
        <a:p>
          <a:pPr marL="228600" lvl="1" indent="-228600" algn="l" defTabSz="889000">
            <a:lnSpc>
              <a:spcPct val="90000"/>
            </a:lnSpc>
            <a:spcBef>
              <a:spcPct val="0"/>
            </a:spcBef>
            <a:spcAft>
              <a:spcPct val="20000"/>
            </a:spcAft>
            <a:buChar char="••"/>
          </a:pPr>
          <a:r>
            <a:rPr lang="es-EC" sz="2000" kern="1200" dirty="0" smtClean="0"/>
            <a:t>% Población no pobre.</a:t>
          </a:r>
        </a:p>
      </dsp:txBody>
      <dsp:txXfrm>
        <a:off x="0" y="631224"/>
        <a:ext cx="10014332" cy="4450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35B89-1DF6-48F2-A356-3E78C347156F}">
      <dsp:nvSpPr>
        <dsp:cNvPr id="0" name=""/>
        <dsp:cNvSpPr/>
      </dsp:nvSpPr>
      <dsp:spPr>
        <a:xfrm>
          <a:off x="0" y="17452"/>
          <a:ext cx="10548376" cy="9547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smtClean="0"/>
            <a:t>Extender redes de fibra a través de la inversión del operador estatal de telecomunicaciones (CNT EP)</a:t>
          </a:r>
          <a:endParaRPr lang="es-EC" sz="2400" kern="1200"/>
        </a:p>
      </dsp:txBody>
      <dsp:txXfrm>
        <a:off x="46606" y="64058"/>
        <a:ext cx="10455164" cy="861507"/>
      </dsp:txXfrm>
    </dsp:sp>
    <dsp:sp modelId="{2ED4B068-BDB8-4E40-99B5-3EFB9B2A2DCE}">
      <dsp:nvSpPr>
        <dsp:cNvPr id="0" name=""/>
        <dsp:cNvSpPr/>
      </dsp:nvSpPr>
      <dsp:spPr>
        <a:xfrm>
          <a:off x="0" y="972172"/>
          <a:ext cx="10548376"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9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t>Promover incentivos:</a:t>
          </a:r>
          <a:endParaRPr lang="es-EC" sz="1900" kern="1200" dirty="0"/>
        </a:p>
        <a:p>
          <a:pPr marL="342900" lvl="2" indent="-171450" algn="l" defTabSz="844550">
            <a:lnSpc>
              <a:spcPct val="90000"/>
            </a:lnSpc>
            <a:spcBef>
              <a:spcPct val="0"/>
            </a:spcBef>
            <a:spcAft>
              <a:spcPct val="20000"/>
            </a:spcAft>
            <a:buChar char="••"/>
          </a:pPr>
          <a:r>
            <a:rPr lang="es-EC" sz="1900" kern="1200" dirty="0" smtClean="0"/>
            <a:t>Eliminar o reducir el cobro de tasas de GAD por uso de suelo o aire.</a:t>
          </a:r>
          <a:endParaRPr lang="es-EC" sz="1900" kern="1200" dirty="0"/>
        </a:p>
        <a:p>
          <a:pPr marL="342900" lvl="2" indent="-171450" algn="l" defTabSz="844550">
            <a:lnSpc>
              <a:spcPct val="90000"/>
            </a:lnSpc>
            <a:spcBef>
              <a:spcPct val="0"/>
            </a:spcBef>
            <a:spcAft>
              <a:spcPct val="20000"/>
            </a:spcAft>
            <a:buChar char="••"/>
          </a:pPr>
          <a:r>
            <a:rPr lang="es-EC" sz="1900" kern="1200" dirty="0" smtClean="0"/>
            <a:t>Eliminar temporalmente el cobro de uso de frecuencias (microonda) – ARCOTEL</a:t>
          </a:r>
          <a:endParaRPr lang="es-EC" sz="1900" kern="1200" dirty="0"/>
        </a:p>
        <a:p>
          <a:pPr marL="342900" lvl="2" indent="-171450" algn="l" defTabSz="844550">
            <a:lnSpc>
              <a:spcPct val="90000"/>
            </a:lnSpc>
            <a:spcBef>
              <a:spcPct val="0"/>
            </a:spcBef>
            <a:spcAft>
              <a:spcPct val="20000"/>
            </a:spcAft>
            <a:buChar char="••"/>
          </a:pPr>
          <a:r>
            <a:rPr lang="es-EC" sz="1900" kern="1200" dirty="0" smtClean="0"/>
            <a:t>Promover que CNT E.P. realice una alianza público </a:t>
          </a:r>
          <a:r>
            <a:rPr lang="es-EC" sz="1900" kern="1200" dirty="0" err="1" smtClean="0"/>
            <a:t>provada</a:t>
          </a:r>
          <a:endParaRPr lang="es-EC" sz="1900" kern="1200" dirty="0"/>
        </a:p>
      </dsp:txBody>
      <dsp:txXfrm>
        <a:off x="0" y="972172"/>
        <a:ext cx="10548376" cy="1316520"/>
      </dsp:txXfrm>
    </dsp:sp>
    <dsp:sp modelId="{F7725B61-BE0A-4418-951D-DF61E7EF816D}">
      <dsp:nvSpPr>
        <dsp:cNvPr id="0" name=""/>
        <dsp:cNvSpPr/>
      </dsp:nvSpPr>
      <dsp:spPr>
        <a:xfrm>
          <a:off x="0" y="2288692"/>
          <a:ext cx="10548376" cy="954719"/>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Promover que el GAD realice la inversión de la red de acceso de fibra óptica</a:t>
          </a:r>
          <a:endParaRPr lang="es-EC" sz="2400" kern="1200" dirty="0"/>
        </a:p>
      </dsp:txBody>
      <dsp:txXfrm>
        <a:off x="46606" y="2335298"/>
        <a:ext cx="10455164" cy="861507"/>
      </dsp:txXfrm>
    </dsp:sp>
    <dsp:sp modelId="{F501C6D8-A26C-4588-BD25-C7EE425D4EEB}">
      <dsp:nvSpPr>
        <dsp:cNvPr id="0" name=""/>
        <dsp:cNvSpPr/>
      </dsp:nvSpPr>
      <dsp:spPr>
        <a:xfrm>
          <a:off x="0" y="3243412"/>
          <a:ext cx="1054837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9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t>El GAD es el dueño de la red de fibra óptica.</a:t>
          </a:r>
          <a:endParaRPr lang="es-EC" sz="1900" kern="1200" dirty="0"/>
        </a:p>
      </dsp:txBody>
      <dsp:txXfrm>
        <a:off x="0" y="3243412"/>
        <a:ext cx="10548376" cy="397440"/>
      </dsp:txXfrm>
    </dsp:sp>
    <dsp:sp modelId="{EEDC2C0C-7990-4F51-9401-CFF60D90434D}">
      <dsp:nvSpPr>
        <dsp:cNvPr id="0" name=""/>
        <dsp:cNvSpPr/>
      </dsp:nvSpPr>
      <dsp:spPr>
        <a:xfrm>
          <a:off x="0" y="3640852"/>
          <a:ext cx="10548376" cy="95471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Permitir al operador extender su red de fibra óptica en un grupo de cantones priorizados</a:t>
          </a:r>
          <a:endParaRPr lang="es-EC" sz="2400" kern="1200" dirty="0"/>
        </a:p>
      </dsp:txBody>
      <dsp:txXfrm>
        <a:off x="46606" y="3687458"/>
        <a:ext cx="10455164" cy="861507"/>
      </dsp:txXfrm>
    </dsp:sp>
    <dsp:sp modelId="{6E3DFEC3-65D2-4402-99DB-CC3954B064F2}">
      <dsp:nvSpPr>
        <dsp:cNvPr id="0" name=""/>
        <dsp:cNvSpPr/>
      </dsp:nvSpPr>
      <dsp:spPr>
        <a:xfrm>
          <a:off x="0" y="4595572"/>
          <a:ext cx="1054837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9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t>95 cantones pueden resultar excesivos para una inversión eficiente, por lo cual se puede definir en etapas, el número de cantones que se atiendan, maximizando la cantidad de población beneficiada.</a:t>
          </a:r>
          <a:endParaRPr lang="es-EC" sz="1900" kern="1200" dirty="0"/>
        </a:p>
      </dsp:txBody>
      <dsp:txXfrm>
        <a:off x="0" y="4595572"/>
        <a:ext cx="10548376" cy="59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89846-8E33-4AB4-9EFD-BB93FDA9BC15}">
      <dsp:nvSpPr>
        <dsp:cNvPr id="0" name=""/>
        <dsp:cNvSpPr/>
      </dsp:nvSpPr>
      <dsp:spPr>
        <a:xfrm>
          <a:off x="0" y="210712"/>
          <a:ext cx="10743360" cy="105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804" tIns="291592" rIns="83380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Número de hogares ubicados en un radio de 1.5Km de los nodos de fibra.</a:t>
          </a:r>
          <a:endParaRPr lang="es-EC" sz="1400" kern="1200" dirty="0"/>
        </a:p>
        <a:p>
          <a:pPr marL="114300" lvl="1" indent="-114300" algn="l" defTabSz="622300">
            <a:lnSpc>
              <a:spcPct val="90000"/>
            </a:lnSpc>
            <a:spcBef>
              <a:spcPct val="0"/>
            </a:spcBef>
            <a:spcAft>
              <a:spcPct val="15000"/>
            </a:spcAft>
            <a:buChar char="••"/>
          </a:pPr>
          <a:r>
            <a:rPr lang="es-EC" sz="1400" kern="1200" smtClean="0"/>
            <a:t>Densidad Poblacional.</a:t>
          </a:r>
          <a:endParaRPr lang="es-EC" sz="1400" kern="1200"/>
        </a:p>
        <a:p>
          <a:pPr marL="114300" lvl="1" indent="-114300" algn="l" defTabSz="622300">
            <a:lnSpc>
              <a:spcPct val="90000"/>
            </a:lnSpc>
            <a:spcBef>
              <a:spcPct val="0"/>
            </a:spcBef>
            <a:spcAft>
              <a:spcPct val="15000"/>
            </a:spcAft>
            <a:buChar char="••"/>
          </a:pPr>
          <a:r>
            <a:rPr lang="es-EC" sz="1400" kern="1200" smtClean="0"/>
            <a:t>Porcentaje de población no pobre.</a:t>
          </a:r>
          <a:endParaRPr lang="es-EC" sz="1400" kern="1200"/>
        </a:p>
      </dsp:txBody>
      <dsp:txXfrm>
        <a:off x="0" y="210712"/>
        <a:ext cx="10743360" cy="1058400"/>
      </dsp:txXfrm>
    </dsp:sp>
    <dsp:sp modelId="{5DB49DBF-E3AE-43DE-9C01-13DACB02FEC9}">
      <dsp:nvSpPr>
        <dsp:cNvPr id="0" name=""/>
        <dsp:cNvSpPr/>
      </dsp:nvSpPr>
      <dsp:spPr>
        <a:xfrm>
          <a:off x="537168" y="4072"/>
          <a:ext cx="7520352" cy="413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251" tIns="0" rIns="284251" bIns="0" numCol="1" spcCol="1270" anchor="ctr" anchorCtr="0">
          <a:noAutofit/>
        </a:bodyPr>
        <a:lstStyle/>
        <a:p>
          <a:pPr lvl="0" algn="l" defTabSz="622300">
            <a:lnSpc>
              <a:spcPct val="90000"/>
            </a:lnSpc>
            <a:spcBef>
              <a:spcPct val="0"/>
            </a:spcBef>
            <a:spcAft>
              <a:spcPct val="35000"/>
            </a:spcAft>
          </a:pPr>
          <a:r>
            <a:rPr lang="es-EC" sz="1400" kern="1200" dirty="0" smtClean="0"/>
            <a:t>Los criterios utilizados</a:t>
          </a:r>
          <a:endParaRPr lang="es-EC" sz="1400" kern="1200" dirty="0"/>
        </a:p>
      </dsp:txBody>
      <dsp:txXfrm>
        <a:off x="557343" y="24247"/>
        <a:ext cx="7480002" cy="372930"/>
      </dsp:txXfrm>
    </dsp:sp>
    <dsp:sp modelId="{AADDA2F7-68DA-4AB6-9756-EA2BF6948EA4}">
      <dsp:nvSpPr>
        <dsp:cNvPr id="0" name=""/>
        <dsp:cNvSpPr/>
      </dsp:nvSpPr>
      <dsp:spPr>
        <a:xfrm>
          <a:off x="0" y="1551352"/>
          <a:ext cx="10743360" cy="1256850"/>
        </a:xfrm>
        <a:prstGeom prst="rect">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804" tIns="291592" rIns="83380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El número de personas a 1.5 Km del nodo de fibra corresponde a una aplicación práctica de instalaciones de última milla de fibra óptica.</a:t>
          </a:r>
          <a:endParaRPr lang="es-EC" sz="1400" kern="1200" dirty="0"/>
        </a:p>
        <a:p>
          <a:pPr marL="114300" lvl="1" indent="-114300" algn="l" defTabSz="622300">
            <a:lnSpc>
              <a:spcPct val="90000"/>
            </a:lnSpc>
            <a:spcBef>
              <a:spcPct val="0"/>
            </a:spcBef>
            <a:spcAft>
              <a:spcPct val="15000"/>
            </a:spcAft>
            <a:buChar char="••"/>
          </a:pPr>
          <a:r>
            <a:rPr lang="es-EC" sz="1400" kern="1200" dirty="0" smtClean="0"/>
            <a:t>No es rentable llegar a zonas con baja densidad poblacional.</a:t>
          </a:r>
          <a:endParaRPr lang="es-EC" sz="1400" kern="1200" dirty="0"/>
        </a:p>
        <a:p>
          <a:pPr marL="114300" lvl="1" indent="-114300" algn="l" defTabSz="622300">
            <a:lnSpc>
              <a:spcPct val="90000"/>
            </a:lnSpc>
            <a:spcBef>
              <a:spcPct val="0"/>
            </a:spcBef>
            <a:spcAft>
              <a:spcPct val="15000"/>
            </a:spcAft>
            <a:buChar char="••"/>
          </a:pPr>
          <a:r>
            <a:rPr lang="es-EC" sz="1400" kern="1200" dirty="0" smtClean="0"/>
            <a:t>Se prefieren zonas donde el porcentaje de población no pobre sea bajo</a:t>
          </a:r>
          <a:endParaRPr lang="es-EC" sz="1400" kern="1200" dirty="0"/>
        </a:p>
      </dsp:txBody>
      <dsp:txXfrm>
        <a:off x="0" y="1551352"/>
        <a:ext cx="10743360" cy="1256850"/>
      </dsp:txXfrm>
    </dsp:sp>
    <dsp:sp modelId="{894751AB-7649-433A-819C-B651BF2132C9}">
      <dsp:nvSpPr>
        <dsp:cNvPr id="0" name=""/>
        <dsp:cNvSpPr/>
      </dsp:nvSpPr>
      <dsp:spPr>
        <a:xfrm>
          <a:off x="537168" y="1344712"/>
          <a:ext cx="7520352" cy="41328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251" tIns="0" rIns="284251" bIns="0" numCol="1" spcCol="1270" anchor="ctr" anchorCtr="0">
          <a:noAutofit/>
        </a:bodyPr>
        <a:lstStyle/>
        <a:p>
          <a:pPr lvl="0" algn="l" defTabSz="622300">
            <a:lnSpc>
              <a:spcPct val="90000"/>
            </a:lnSpc>
            <a:spcBef>
              <a:spcPct val="0"/>
            </a:spcBef>
            <a:spcAft>
              <a:spcPct val="35000"/>
            </a:spcAft>
          </a:pPr>
          <a:r>
            <a:rPr lang="es-EC" sz="1400" kern="1200" dirty="0" smtClean="0"/>
            <a:t>Rentabilidad </a:t>
          </a:r>
          <a:endParaRPr lang="es-EC" sz="1400" kern="1200" dirty="0"/>
        </a:p>
      </dsp:txBody>
      <dsp:txXfrm>
        <a:off x="557343" y="1364887"/>
        <a:ext cx="7480002" cy="372930"/>
      </dsp:txXfrm>
    </dsp:sp>
    <dsp:sp modelId="{EED5F402-9BD4-47EF-B7AA-62EAB185A6F6}">
      <dsp:nvSpPr>
        <dsp:cNvPr id="0" name=""/>
        <dsp:cNvSpPr/>
      </dsp:nvSpPr>
      <dsp:spPr>
        <a:xfrm>
          <a:off x="0" y="3090443"/>
          <a:ext cx="10743360" cy="595350"/>
        </a:xfrm>
        <a:prstGeom prst="rect">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804" tIns="291592" rIns="83380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Se priorizaron 95 cantones de todo Ecuador. En su mayoría, los cantones no priorizados son áreas urbanas del país.</a:t>
          </a:r>
          <a:endParaRPr lang="es-EC" sz="1400" kern="1200" dirty="0"/>
        </a:p>
      </dsp:txBody>
      <dsp:txXfrm>
        <a:off x="0" y="3090443"/>
        <a:ext cx="10743360" cy="595350"/>
      </dsp:txXfrm>
    </dsp:sp>
    <dsp:sp modelId="{471D8827-2C1D-4ED7-90F8-22DF790BEF37}">
      <dsp:nvSpPr>
        <dsp:cNvPr id="0" name=""/>
        <dsp:cNvSpPr/>
      </dsp:nvSpPr>
      <dsp:spPr>
        <a:xfrm>
          <a:off x="537168" y="2883802"/>
          <a:ext cx="7520352" cy="413280"/>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251" tIns="0" rIns="284251" bIns="0" numCol="1" spcCol="1270" anchor="ctr" anchorCtr="0">
          <a:noAutofit/>
        </a:bodyPr>
        <a:lstStyle/>
        <a:p>
          <a:pPr lvl="0" algn="l" defTabSz="622300">
            <a:lnSpc>
              <a:spcPct val="90000"/>
            </a:lnSpc>
            <a:spcBef>
              <a:spcPct val="0"/>
            </a:spcBef>
            <a:spcAft>
              <a:spcPct val="35000"/>
            </a:spcAft>
          </a:pPr>
          <a:r>
            <a:rPr lang="es-EC" sz="1400" kern="1200" dirty="0" smtClean="0"/>
            <a:t>Cantones priorizados</a:t>
          </a:r>
          <a:endParaRPr lang="es-EC" sz="1400" kern="1200" dirty="0"/>
        </a:p>
      </dsp:txBody>
      <dsp:txXfrm>
        <a:off x="557343" y="2903977"/>
        <a:ext cx="7480002" cy="372930"/>
      </dsp:txXfrm>
    </dsp:sp>
    <dsp:sp modelId="{F98FD7D7-DEAB-4096-8DFC-C78FC68CF464}">
      <dsp:nvSpPr>
        <dsp:cNvPr id="0" name=""/>
        <dsp:cNvSpPr/>
      </dsp:nvSpPr>
      <dsp:spPr>
        <a:xfrm>
          <a:off x="0" y="3968033"/>
          <a:ext cx="10743360" cy="1455299"/>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804" tIns="291592" rIns="83380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Permitir que el operador estatal CNT EP realice la inversión, pero a través de incentivos, tales como el no cobro de tasas por uso de suelo del GAD donde se instale la red de acceso de fibra óptica, el no cobro de tasas por uso de enlaces microonda.</a:t>
          </a:r>
        </a:p>
        <a:p>
          <a:pPr marL="114300" lvl="1" indent="-114300" algn="l" defTabSz="622300">
            <a:lnSpc>
              <a:spcPct val="90000"/>
            </a:lnSpc>
            <a:spcBef>
              <a:spcPct val="0"/>
            </a:spcBef>
            <a:spcAft>
              <a:spcPct val="15000"/>
            </a:spcAft>
            <a:buChar char="••"/>
          </a:pPr>
          <a:r>
            <a:rPr lang="es-EC" sz="1400" kern="1200" smtClean="0"/>
            <a:t>Realizar la inversión a través de una alianza público-privada.</a:t>
          </a:r>
          <a:endParaRPr lang="es-EC" sz="1400" kern="1200"/>
        </a:p>
        <a:p>
          <a:pPr marL="114300" lvl="1" indent="-114300" algn="l" defTabSz="622300">
            <a:lnSpc>
              <a:spcPct val="90000"/>
            </a:lnSpc>
            <a:spcBef>
              <a:spcPct val="0"/>
            </a:spcBef>
            <a:spcAft>
              <a:spcPct val="15000"/>
            </a:spcAft>
            <a:buChar char="••"/>
          </a:pPr>
          <a:r>
            <a:rPr lang="es-EC" sz="1400" kern="1200" smtClean="0"/>
            <a:t>Permitir que los operadores escojan, por afinidad geográfica, los cantones que atenderán, sin que el cantón escogido por el operador sea exclusivo para este (evitando el monopolio en un cantón determinado, o la competencia desleal).</a:t>
          </a:r>
          <a:endParaRPr lang="es-EC" sz="1400" kern="1200"/>
        </a:p>
      </dsp:txBody>
      <dsp:txXfrm>
        <a:off x="0" y="3968033"/>
        <a:ext cx="10743360" cy="1455299"/>
      </dsp:txXfrm>
    </dsp:sp>
    <dsp:sp modelId="{D41755DC-9F81-4BC6-9C15-CE4E2B2FD6B8}">
      <dsp:nvSpPr>
        <dsp:cNvPr id="0" name=""/>
        <dsp:cNvSpPr/>
      </dsp:nvSpPr>
      <dsp:spPr>
        <a:xfrm>
          <a:off x="537168" y="3761392"/>
          <a:ext cx="7520352" cy="41328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251" tIns="0" rIns="284251" bIns="0" numCol="1" spcCol="1270" anchor="ctr" anchorCtr="0">
          <a:noAutofit/>
        </a:bodyPr>
        <a:lstStyle/>
        <a:p>
          <a:pPr lvl="0" algn="l" defTabSz="622300">
            <a:lnSpc>
              <a:spcPct val="90000"/>
            </a:lnSpc>
            <a:spcBef>
              <a:spcPct val="0"/>
            </a:spcBef>
            <a:spcAft>
              <a:spcPct val="35000"/>
            </a:spcAft>
          </a:pPr>
          <a:r>
            <a:rPr lang="es-EC" sz="1400" kern="1200" dirty="0" smtClean="0"/>
            <a:t>Propuestas</a:t>
          </a:r>
        </a:p>
      </dsp:txBody>
      <dsp:txXfrm>
        <a:off x="557343" y="3781567"/>
        <a:ext cx="748000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0.19226</cdr:x>
      <cdr:y>0.0563</cdr:y>
    </cdr:from>
    <cdr:to>
      <cdr:x>0.5131</cdr:x>
      <cdr:y>0.31511</cdr:y>
    </cdr:to>
    <cdr:sp macro="" textlink="">
      <cdr:nvSpPr>
        <cdr:cNvPr id="2" name="Rectángulo redondeado 1"/>
        <cdr:cNvSpPr/>
      </cdr:nvSpPr>
      <cdr:spPr>
        <a:xfrm xmlns:a="http://schemas.openxmlformats.org/drawingml/2006/main">
          <a:off x="879021" y="154442"/>
          <a:ext cx="1466850" cy="709979"/>
        </a:xfrm>
        <a:prstGeom xmlns:a="http://schemas.openxmlformats.org/drawingml/2006/main" prst="roundRect">
          <a:avLst/>
        </a:prstGeom>
        <a:solidFill xmlns:a="http://schemas.openxmlformats.org/drawingml/2006/main">
          <a:srgbClr val="00B0F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s-EC" sz="2000" dirty="0">
              <a:effectLst>
                <a:outerShdw blurRad="50800" dist="38100" dir="2700000" algn="tl" rotWithShape="0">
                  <a:prstClr val="black">
                    <a:alpha val="40000"/>
                  </a:prstClr>
                </a:outerShdw>
              </a:effectLst>
            </a:rPr>
            <a:t>26% CAGR</a:t>
          </a:r>
        </a:p>
        <a:p xmlns:a="http://schemas.openxmlformats.org/drawingml/2006/main">
          <a:pPr algn="ctr"/>
          <a:r>
            <a:rPr lang="es-EC" sz="1600" dirty="0">
              <a:solidFill>
                <a:schemeClr val="bg1"/>
              </a:solidFill>
              <a:effectLst>
                <a:outerShdw blurRad="50800" dist="38100" dir="2700000" algn="tl" rotWithShape="0">
                  <a:prstClr val="black">
                    <a:alpha val="40000"/>
                  </a:prstClr>
                </a:outerShdw>
              </a:effectLst>
            </a:rPr>
            <a:t>2017 - 2022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4CF2-FC8A-6F4E-9306-4364FE5879B0}" type="datetimeFigureOut">
              <a:rPr lang="es-ES_tradnl" smtClean="0"/>
              <a:t>07/02/2019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67996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7/2/2019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7/2/2019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7/2/2019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81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7/2/2019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7/2/2019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7/2/2019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7/2/2019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7/2/2019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7/2/2019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7/2/2019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7/2/2019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7/2/2019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903844" y="3308159"/>
            <a:ext cx="11259607" cy="1470025"/>
          </a:xfrm>
        </p:spPr>
        <p:txBody>
          <a:bodyPr>
            <a:noAutofit/>
          </a:bodyPr>
          <a:lstStyle/>
          <a:p>
            <a:pPr algn="ctr"/>
            <a:r>
              <a:rPr lang="es-EC" sz="1800" b="1" dirty="0">
                <a:latin typeface="Arial" panose="020B0604020202020204" pitchFamily="34" charset="0"/>
                <a:cs typeface="Arial" panose="020B0604020202020204" pitchFamily="34" charset="0"/>
              </a:rPr>
              <a:t>TEMA: </a:t>
            </a:r>
            <a:r>
              <a:rPr lang="es-EC" sz="1800" b="1" dirty="0">
                <a:latin typeface="Arial" panose="020B0604020202020204" pitchFamily="34" charset="0"/>
                <a:ea typeface="Calibri" panose="020F0502020204030204" pitchFamily="34" charset="0"/>
                <a:cs typeface="Arial" panose="020B0604020202020204" pitchFamily="34" charset="0"/>
              </a:rPr>
              <a:t>EVALUACIÓN DE DIAGNÓSTICO DESARROLLADO PARA DETERMINAR LA SITUACIÓN ACTUAL DE ACCESIBILIDAD A INFRAESTRUCTURA DE TELECOMUNICACIONES A NIVEL CANTONAL, Y DE LA PROPUESTA DE AMPLIACIÓN DE COBERTURA EN LOS CANTONES REPRESENTATIVOS DEL PAÍS – ECUADOR 2017.</a:t>
            </a:r>
            <a:r>
              <a:rPr lang="es-EC" sz="1600" dirty="0">
                <a:solidFill>
                  <a:srgbClr val="9BBB63"/>
                </a:solidFill>
                <a:latin typeface="Arial" panose="020B0604020202020204" pitchFamily="34" charset="0"/>
                <a:cs typeface="Arial" panose="020B0604020202020204" pitchFamily="34" charset="0"/>
              </a:rPr>
              <a:t/>
            </a:r>
            <a:br>
              <a:rPr lang="es-EC" sz="1600" dirty="0">
                <a:solidFill>
                  <a:srgbClr val="9BBB63"/>
                </a:solidFill>
                <a:latin typeface="Arial" panose="020B0604020202020204" pitchFamily="34" charset="0"/>
                <a:cs typeface="Arial" panose="020B0604020202020204" pitchFamily="34" charset="0"/>
              </a:rPr>
            </a:br>
            <a:endParaRPr lang="es-EC" sz="1600" dirty="0">
              <a:solidFill>
                <a:srgbClr val="9BBB63"/>
              </a:solidFill>
              <a:latin typeface="Arial" panose="020B0604020202020204" pitchFamily="34" charset="0"/>
              <a:cs typeface="Arial" panose="020B0604020202020204" pitchFamily="34" charset="0"/>
            </a:endParaRPr>
          </a:p>
        </p:txBody>
      </p:sp>
      <p:sp>
        <p:nvSpPr>
          <p:cNvPr id="4" name="3 Rectángulo"/>
          <p:cNvSpPr/>
          <p:nvPr/>
        </p:nvSpPr>
        <p:spPr>
          <a:xfrm>
            <a:off x="875297" y="1382380"/>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ELÉCTRICA Y ELECTRÓNICA</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INGENIERO EN ELECTRÓNICA Y TELECOMUNICACIONES</a:t>
            </a:r>
          </a:p>
        </p:txBody>
      </p:sp>
      <p:sp>
        <p:nvSpPr>
          <p:cNvPr id="7" name="6 Rectángulo"/>
          <p:cNvSpPr/>
          <p:nvPr/>
        </p:nvSpPr>
        <p:spPr>
          <a:xfrm>
            <a:off x="3348067" y="4793771"/>
            <a:ext cx="6354729"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ELABORADO POR:</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AGUILAR CAZAR MIGUEL XAVIER</a:t>
            </a:r>
            <a:endParaRPr lang="es-EC" sz="1600" dirty="0">
              <a:latin typeface="Arial" panose="020B0604020202020204" pitchFamily="34" charset="0"/>
              <a:cs typeface="Arial" panose="020B0604020202020204" pitchFamily="34" charset="0"/>
            </a:endParaRPr>
          </a:p>
        </p:txBody>
      </p:sp>
      <p:sp>
        <p:nvSpPr>
          <p:cNvPr id="8" name="7 Rectángulo"/>
          <p:cNvSpPr/>
          <p:nvPr/>
        </p:nvSpPr>
        <p:spPr>
          <a:xfrm>
            <a:off x="2882988" y="5894067"/>
            <a:ext cx="9309012"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Ing</a:t>
            </a:r>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Fabián Sáenz </a:t>
            </a:r>
            <a:r>
              <a:rPr lang="es-EC" sz="1200" b="1" dirty="0" err="1" smtClean="0">
                <a:latin typeface="Arial" panose="020B0604020202020204" pitchFamily="34" charset="0"/>
                <a:cs typeface="Arial" panose="020B0604020202020204" pitchFamily="34" charset="0"/>
              </a:rPr>
              <a:t>Enderica</a:t>
            </a:r>
            <a:r>
              <a:rPr lang="es-EC" sz="1200" b="1" dirty="0" smtClean="0">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Ing. </a:t>
            </a:r>
            <a:r>
              <a:rPr lang="es-EC" sz="1200" b="1" dirty="0" err="1" smtClean="0">
                <a:latin typeface="Arial" panose="020B0604020202020204" pitchFamily="34" charset="0"/>
                <a:cs typeface="Arial" panose="020B0604020202020204" pitchFamily="34" charset="0"/>
              </a:rPr>
              <a:t>Derlin</a:t>
            </a:r>
            <a:r>
              <a:rPr lang="es-EC" sz="1200" b="1" dirty="0" smtClean="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Morocho </a:t>
            </a:r>
            <a:r>
              <a:rPr lang="es-EC" sz="1200" b="1" dirty="0" err="1" smtClean="0">
                <a:latin typeface="Arial" panose="020B0604020202020204" pitchFamily="34" charset="0"/>
                <a:cs typeface="Arial" panose="020B0604020202020204" pitchFamily="34" charset="0"/>
              </a:rPr>
              <a:t>Msc</a:t>
            </a:r>
            <a:r>
              <a:rPr lang="es-EC" sz="1200" b="1" dirty="0" smtClean="0">
                <a:latin typeface="Arial" panose="020B0604020202020204" pitchFamily="34" charset="0"/>
                <a:cs typeface="Arial" panose="020B0604020202020204" pitchFamily="34" charset="0"/>
              </a:rPr>
              <a:t>.</a:t>
            </a:r>
            <a:endParaRPr lang="es-EC"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TUTOR DEL PROYECTO	                                                   </a:t>
            </a:r>
            <a:r>
              <a:rPr lang="es-EC" sz="1200" b="1" dirty="0" smtClean="0">
                <a:latin typeface="Arial" panose="020B0604020202020204" pitchFamily="34" charset="0"/>
                <a:cs typeface="Arial" panose="020B0604020202020204" pitchFamily="34" charset="0"/>
              </a:rPr>
              <a:t>  DOCENTE </a:t>
            </a:r>
            <a:r>
              <a:rPr lang="es-EC" sz="1200" b="1" dirty="0">
                <a:latin typeface="Arial" panose="020B0604020202020204" pitchFamily="34" charset="0"/>
                <a:cs typeface="Arial" panose="020B0604020202020204" pitchFamily="34" charset="0"/>
              </a:rPr>
              <a:t>DESIGNADO </a:t>
            </a:r>
            <a:endParaRPr lang="es-EC" sz="1200" dirty="0">
              <a:latin typeface="Arial" panose="020B0604020202020204" pitchFamily="34" charset="0"/>
              <a:cs typeface="Arial" panose="020B0604020202020204" pitchFamily="34" charset="0"/>
            </a:endParaRPr>
          </a:p>
        </p:txBody>
      </p:sp>
      <p:grpSp>
        <p:nvGrpSpPr>
          <p:cNvPr id="10" name="Grupo 9"/>
          <p:cNvGrpSpPr/>
          <p:nvPr/>
        </p:nvGrpSpPr>
        <p:grpSpPr>
          <a:xfrm>
            <a:off x="112971" y="45836"/>
            <a:ext cx="12079029" cy="6812164"/>
            <a:chOff x="112971" y="45836"/>
            <a:chExt cx="12079029" cy="6812164"/>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64000" y="1342623"/>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564000" y="6768000"/>
              <a:ext cx="11628000" cy="90000"/>
            </a:xfrm>
            <a:prstGeom prst="rect">
              <a:avLst/>
            </a:prstGeom>
            <a:solidFill>
              <a:srgbClr val="B4C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26562"/>
            <a:stretch/>
          </p:blipFill>
          <p:spPr>
            <a:xfrm>
              <a:off x="4932737" y="231106"/>
              <a:ext cx="2880000" cy="1012849"/>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r="75142"/>
            <a:stretch/>
          </p:blipFill>
          <p:spPr>
            <a:xfrm>
              <a:off x="112971" y="45836"/>
              <a:ext cx="1225217" cy="1272973"/>
            </a:xfrm>
            <a:prstGeom prst="rect">
              <a:avLst/>
            </a:prstGeom>
          </p:spPr>
        </p:pic>
      </p:grpSp>
    </p:spTree>
    <p:extLst>
      <p:ext uri="{BB962C8B-B14F-4D97-AF65-F5344CB8AC3E}">
        <p14:creationId xmlns:p14="http://schemas.microsoft.com/office/powerpoint/2010/main" val="296347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06. Procedimiento para Determinar el Buffer a 1.5 Km de los nodos de fibra</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4191" y="790743"/>
            <a:ext cx="3711711" cy="2628000"/>
          </a:xfrm>
          <a:prstGeom prst="rect">
            <a:avLst/>
          </a:prstGeom>
          <a:noFill/>
          <a:ln>
            <a:solidFill>
              <a:srgbClr val="385723"/>
            </a:solidFill>
          </a:ln>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584" y="790743"/>
            <a:ext cx="3317815" cy="2628000"/>
          </a:xfrm>
          <a:prstGeom prst="rect">
            <a:avLst/>
          </a:prstGeom>
          <a:noFill/>
          <a:ln w="3175" cmpd="sng">
            <a:solidFill>
              <a:srgbClr val="385723"/>
            </a:solidFill>
            <a:miter lim="800000"/>
            <a:headEnd/>
            <a:tailEnd/>
          </a:ln>
          <a:effectLst/>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8694" y="790743"/>
            <a:ext cx="3727982" cy="2628000"/>
          </a:xfrm>
          <a:prstGeom prst="rect">
            <a:avLst/>
          </a:prstGeom>
          <a:noFill/>
          <a:ln>
            <a:solidFill>
              <a:srgbClr val="385723"/>
            </a:solidFill>
          </a:ln>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8643" y="3727479"/>
            <a:ext cx="3711097" cy="2628000"/>
          </a:xfrm>
          <a:prstGeom prst="rect">
            <a:avLst/>
          </a:prstGeom>
          <a:noFill/>
          <a:ln>
            <a:solidFill>
              <a:srgbClr val="385723"/>
            </a:solidFill>
          </a:ln>
        </p:spPr>
      </p:pic>
      <p:pic>
        <p:nvPicPr>
          <p:cNvPr id="16" name="Imagen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2653" y="3727479"/>
            <a:ext cx="2979133" cy="2628000"/>
          </a:xfrm>
          <a:prstGeom prst="rect">
            <a:avLst/>
          </a:prstGeom>
          <a:noFill/>
          <a:ln>
            <a:noFill/>
          </a:ln>
        </p:spPr>
      </p:pic>
      <p:sp>
        <p:nvSpPr>
          <p:cNvPr id="18" name="Rectángulo redondeado 17"/>
          <p:cNvSpPr/>
          <p:nvPr/>
        </p:nvSpPr>
        <p:spPr>
          <a:xfrm>
            <a:off x="4144191" y="790743"/>
            <a:ext cx="690532" cy="4321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b="1" dirty="0" smtClean="0">
                <a:effectLst>
                  <a:outerShdw blurRad="38100" dist="38100" dir="2700000" algn="tl">
                    <a:srgbClr val="000000">
                      <a:alpha val="43137"/>
                    </a:srgbClr>
                  </a:outerShdw>
                </a:effectLst>
              </a:rPr>
              <a:t>2</a:t>
            </a:r>
            <a:endParaRPr lang="es-EC" sz="2800" b="1" dirty="0">
              <a:effectLst>
                <a:outerShdw blurRad="38100" dist="38100" dir="2700000" algn="tl">
                  <a:srgbClr val="000000">
                    <a:alpha val="43137"/>
                  </a:srgbClr>
                </a:outerShdw>
              </a:effectLst>
            </a:endParaRPr>
          </a:p>
        </p:txBody>
      </p:sp>
      <p:sp>
        <p:nvSpPr>
          <p:cNvPr id="3" name="Rectángulo redondeado 2"/>
          <p:cNvSpPr/>
          <p:nvPr/>
        </p:nvSpPr>
        <p:spPr>
          <a:xfrm>
            <a:off x="533584" y="789925"/>
            <a:ext cx="690532" cy="4321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b="1" dirty="0" smtClean="0">
                <a:effectLst>
                  <a:outerShdw blurRad="38100" dist="38100" dir="2700000" algn="tl">
                    <a:srgbClr val="000000">
                      <a:alpha val="43137"/>
                    </a:srgbClr>
                  </a:outerShdw>
                </a:effectLst>
              </a:rPr>
              <a:t>1</a:t>
            </a:r>
            <a:endParaRPr lang="es-EC" sz="2800" b="1" dirty="0">
              <a:effectLst>
                <a:outerShdw blurRad="38100" dist="38100" dir="2700000" algn="tl">
                  <a:srgbClr val="000000">
                    <a:alpha val="43137"/>
                  </a:srgbClr>
                </a:outerShdw>
              </a:effectLst>
            </a:endParaRPr>
          </a:p>
        </p:txBody>
      </p:sp>
      <p:sp>
        <p:nvSpPr>
          <p:cNvPr id="20" name="Rectángulo redondeado 19"/>
          <p:cNvSpPr/>
          <p:nvPr/>
        </p:nvSpPr>
        <p:spPr>
          <a:xfrm>
            <a:off x="8148694" y="790743"/>
            <a:ext cx="690532" cy="4321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b="1" dirty="0" smtClean="0">
                <a:effectLst>
                  <a:outerShdw blurRad="38100" dist="38100" dir="2700000" algn="tl">
                    <a:srgbClr val="000000">
                      <a:alpha val="43137"/>
                    </a:srgbClr>
                  </a:outerShdw>
                </a:effectLst>
              </a:rPr>
              <a:t>3</a:t>
            </a:r>
            <a:endParaRPr lang="es-EC" sz="2800" b="1" dirty="0">
              <a:effectLst>
                <a:outerShdw blurRad="38100" dist="38100" dir="2700000" algn="tl">
                  <a:srgbClr val="000000">
                    <a:alpha val="43137"/>
                  </a:srgbClr>
                </a:outerShdw>
              </a:effectLst>
            </a:endParaRPr>
          </a:p>
        </p:txBody>
      </p:sp>
      <p:sp>
        <p:nvSpPr>
          <p:cNvPr id="21" name="Rectángulo redondeado 20"/>
          <p:cNvSpPr/>
          <p:nvPr/>
        </p:nvSpPr>
        <p:spPr>
          <a:xfrm>
            <a:off x="2118643" y="3727479"/>
            <a:ext cx="690532" cy="4321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b="1" dirty="0">
                <a:effectLst>
                  <a:outerShdw blurRad="38100" dist="38100" dir="2700000" algn="tl">
                    <a:srgbClr val="000000">
                      <a:alpha val="43137"/>
                    </a:srgbClr>
                  </a:outerShdw>
                </a:effectLst>
              </a:rPr>
              <a:t>4</a:t>
            </a:r>
          </a:p>
        </p:txBody>
      </p:sp>
      <p:sp>
        <p:nvSpPr>
          <p:cNvPr id="22" name="Rectángulo redondeado 21"/>
          <p:cNvSpPr/>
          <p:nvPr/>
        </p:nvSpPr>
        <p:spPr>
          <a:xfrm>
            <a:off x="6882653" y="3744570"/>
            <a:ext cx="690532" cy="4321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b="1"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1933982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06. Procedimiento para Determinar el Buffer a 1.5 Km de los nodos de fibra</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359" y="1124900"/>
            <a:ext cx="4465234" cy="4662630"/>
          </a:xfrm>
          <a:prstGeom prst="rect">
            <a:avLst/>
          </a:prstGeom>
          <a:noFill/>
          <a:ln>
            <a:solidFill>
              <a:schemeClr val="accent1"/>
            </a:solidFill>
          </a:ln>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t="648"/>
          <a:stretch/>
        </p:blipFill>
        <p:spPr bwMode="auto">
          <a:xfrm>
            <a:off x="6500955" y="1124900"/>
            <a:ext cx="4519687" cy="4671381"/>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2" name="Rectángulo 1"/>
          <p:cNvSpPr/>
          <p:nvPr/>
        </p:nvSpPr>
        <p:spPr>
          <a:xfrm>
            <a:off x="2871830" y="5897534"/>
            <a:ext cx="6379007" cy="646331"/>
          </a:xfrm>
          <a:prstGeom prst="rect">
            <a:avLst/>
          </a:prstGeom>
        </p:spPr>
        <p:txBody>
          <a:bodyPr wrap="square">
            <a:spAutoFit/>
          </a:bodyPr>
          <a:lstStyle/>
          <a:p>
            <a:pPr algn="ctr">
              <a:spcAft>
                <a:spcPts val="0"/>
              </a:spcAft>
            </a:pPr>
            <a:r>
              <a:rPr lang="es-EC" dirty="0">
                <a:solidFill>
                  <a:srgbClr val="44546A"/>
                </a:solidFill>
                <a:latin typeface="Arial" panose="020B0604020202020204" pitchFamily="34" charset="0"/>
                <a:ea typeface="Calibri" panose="020F0502020204030204" pitchFamily="34" charset="0"/>
                <a:cs typeface="Times New Roman" panose="02020603050405020304" pitchFamily="18" charset="0"/>
              </a:rPr>
              <a:t>Tablas de población dispersa (izq.) y población geo amanzanada (der.)</a:t>
            </a:r>
            <a:endParaRPr lang="es-EC"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30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06. Procedimiento para Determinar el Buffer a 1.5 Km de los nodos de fibra</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812080554"/>
              </p:ext>
            </p:extLst>
          </p:nvPr>
        </p:nvGraphicFramePr>
        <p:xfrm>
          <a:off x="7007192" y="859614"/>
          <a:ext cx="4880012" cy="5334698"/>
        </p:xfrm>
        <a:graphic>
          <a:graphicData uri="http://schemas.openxmlformats.org/drawingml/2006/table">
            <a:tbl>
              <a:tblPr firstRow="1" firstCol="1" bandRow="1"/>
              <a:tblGrid>
                <a:gridCol w="876284">
                  <a:extLst>
                    <a:ext uri="{9D8B030D-6E8A-4147-A177-3AD203B41FA5}">
                      <a16:colId xmlns:a16="http://schemas.microsoft.com/office/drawing/2014/main" val="20000"/>
                    </a:ext>
                  </a:extLst>
                </a:gridCol>
                <a:gridCol w="556461">
                  <a:extLst>
                    <a:ext uri="{9D8B030D-6E8A-4147-A177-3AD203B41FA5}">
                      <a16:colId xmlns:a16="http://schemas.microsoft.com/office/drawing/2014/main" val="20001"/>
                    </a:ext>
                  </a:extLst>
                </a:gridCol>
                <a:gridCol w="673747">
                  <a:extLst>
                    <a:ext uri="{9D8B030D-6E8A-4147-A177-3AD203B41FA5}">
                      <a16:colId xmlns:a16="http://schemas.microsoft.com/office/drawing/2014/main" val="20002"/>
                    </a:ext>
                  </a:extLst>
                </a:gridCol>
                <a:gridCol w="703197">
                  <a:extLst>
                    <a:ext uri="{9D8B030D-6E8A-4147-A177-3AD203B41FA5}">
                      <a16:colId xmlns:a16="http://schemas.microsoft.com/office/drawing/2014/main" val="20003"/>
                    </a:ext>
                  </a:extLst>
                </a:gridCol>
                <a:gridCol w="703197">
                  <a:extLst>
                    <a:ext uri="{9D8B030D-6E8A-4147-A177-3AD203B41FA5}">
                      <a16:colId xmlns:a16="http://schemas.microsoft.com/office/drawing/2014/main" val="20004"/>
                    </a:ext>
                  </a:extLst>
                </a:gridCol>
                <a:gridCol w="703197">
                  <a:extLst>
                    <a:ext uri="{9D8B030D-6E8A-4147-A177-3AD203B41FA5}">
                      <a16:colId xmlns:a16="http://schemas.microsoft.com/office/drawing/2014/main" val="20005"/>
                    </a:ext>
                  </a:extLst>
                </a:gridCol>
                <a:gridCol w="663929">
                  <a:extLst>
                    <a:ext uri="{9D8B030D-6E8A-4147-A177-3AD203B41FA5}">
                      <a16:colId xmlns:a16="http://schemas.microsoft.com/office/drawing/2014/main" val="20006"/>
                    </a:ext>
                  </a:extLst>
                </a:gridCol>
              </a:tblGrid>
              <a:tr h="769025">
                <a:tc>
                  <a:txBody>
                    <a:bodyPr/>
                    <a:lstStyle/>
                    <a:p>
                      <a:pPr algn="ctr">
                        <a:lnSpc>
                          <a:spcPct val="115000"/>
                        </a:lnSpc>
                        <a:spcAft>
                          <a:spcPts val="0"/>
                        </a:spcAft>
                      </a:pPr>
                      <a:r>
                        <a:rPr lang="es-EC"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PROVINCIA </a:t>
                      </a:r>
                      <a:endParaRPr lang="es-EC" sz="900" dirty="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Número de hogares por Provincia </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Número de hogares dentro del buffer de cobertura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de hogares dentro de cobertura de nodos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Número de hogares fuera de la cobertura de nodos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de hogares fuera de la cobertura de nodos </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8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 Penetración</a:t>
                      </a:r>
                      <a:endParaRPr lang="es-EC" sz="900" dirty="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Azuay</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278,112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217,215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78.10%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982"/>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60,897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21.90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Bolívar</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32,848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20,662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89"/>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12,186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37.10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Cañar</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73,811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45,879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62.16%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D98D"/>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27,932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37.84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Carchi</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13,797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58.18%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78B"/>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5,770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41.82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23.53%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Chimborazo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154,174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97,543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63.27%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A8E"/>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56,631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36.73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Cotopaxi</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99,996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58,471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58.47%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D78B"/>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41,525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41.53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Oro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204,415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178,216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87.18%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A99"/>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26,199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12.82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Esmeraldas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122,173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92,567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75.77%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393"/>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29,606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Galápagos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10,199</a:t>
                      </a:r>
                      <a:endParaRPr lang="es-EC" sz="900" dirty="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9,351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91.69%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D9B"/>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54.21%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Guayas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912,160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849,746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93.16%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9B"/>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62,414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18.42%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Imbabura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116,854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100,889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86.34%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A98"/>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15,965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31.60%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Loja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147,393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96,529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65.49%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C8F"/>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50,864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34.51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Ríos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129,894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97,507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293"/>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32,387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24.93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Manabí</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267,039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211,628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79.25%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595"/>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55,411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20.75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Morona Santiago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38,669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21,324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55.14%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48A"/>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17,345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44.86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17.29%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25,728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17,163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66.71%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C8F"/>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8,565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33.29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12.80%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Orellana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23,073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16,199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70.21%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F91"/>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6,874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29.79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Pastaza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13,946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10,756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77.13%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394"/>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3,190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22.87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87.59%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Pichincha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971,503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905,297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93.19%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9C"/>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66,206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34.19%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Santa Elena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71,260</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63,213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88.71%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99"/>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8,047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24.95%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Santo Domingo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119,938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104,064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86.76%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A99"/>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15,874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13.24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Sucumbíos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33,325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21,639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64.93%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B8E"/>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11,686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Tungurahua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180,999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141,325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78.08%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495"/>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39,674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21.92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307611">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Zamora Chinchipe</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25,595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15,551</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60.76%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88D"/>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10,044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39.24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7706">
                <a:tc gridSpan="7">
                  <a:txBody>
                    <a:bodyPr/>
                    <a:lstStyle/>
                    <a:p>
                      <a:pPr>
                        <a:lnSpc>
                          <a:spcPct val="115000"/>
                        </a:lnSpc>
                        <a:spcAft>
                          <a:spcPts val="0"/>
                        </a:spcAft>
                      </a:pPr>
                      <a:r>
                        <a:rPr lang="es-EC"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ZONAS NO DELIMITADAS </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25"/>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Piedrero</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1,656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31.58%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C47F"/>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68.42</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 Golondrinas</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1,307</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1,079</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82.56%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97"/>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228</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17.44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57706">
                <a:tc>
                  <a:txBody>
                    <a:bodyPr/>
                    <a:lstStyle/>
                    <a:p>
                      <a:pP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Manga Del Cura</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4,676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21.66%</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3,663</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78.34</a:t>
                      </a:r>
                      <a:endParaRPr lang="es-EC" sz="90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900" dirty="0">
                        <a:effectLst/>
                        <a:latin typeface="Arial" panose="020B0604020202020204" pitchFamily="34" charset="0"/>
                        <a:ea typeface="Arial" panose="020B0604020202020204" pitchFamily="34" charset="0"/>
                        <a:cs typeface="Times New Roman" panose="02020603050405020304" pitchFamily="18" charset="0"/>
                      </a:endParaRPr>
                    </a:p>
                  </a:txBody>
                  <a:tcPr marL="31818" marR="31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bl>
          </a:graphicData>
        </a:graphic>
      </p:graphicFrame>
      <p:graphicFrame>
        <p:nvGraphicFramePr>
          <p:cNvPr id="10" name="Gráfico 9"/>
          <p:cNvGraphicFramePr/>
          <p:nvPr>
            <p:extLst>
              <p:ext uri="{D42A27DB-BD31-4B8C-83A1-F6EECF244321}">
                <p14:modId xmlns:p14="http://schemas.microsoft.com/office/powerpoint/2010/main" val="2768878387"/>
              </p:ext>
            </p:extLst>
          </p:nvPr>
        </p:nvGraphicFramePr>
        <p:xfrm>
          <a:off x="574634" y="1650093"/>
          <a:ext cx="5939790" cy="2519680"/>
        </p:xfrm>
        <a:graphic>
          <a:graphicData uri="http://schemas.openxmlformats.org/drawingml/2006/chart">
            <c:chart xmlns:c="http://schemas.openxmlformats.org/drawingml/2006/chart" xmlns:r="http://schemas.openxmlformats.org/officeDocument/2006/relationships" r:id="rId3"/>
          </a:graphicData>
        </a:graphic>
      </p:graphicFrame>
      <p:sp>
        <p:nvSpPr>
          <p:cNvPr id="12" name="Llamada de flecha a la derecha 11"/>
          <p:cNvSpPr/>
          <p:nvPr/>
        </p:nvSpPr>
        <p:spPr>
          <a:xfrm>
            <a:off x="1297858" y="5255915"/>
            <a:ext cx="5216566" cy="923330"/>
          </a:xfrm>
          <a:prstGeom prst="rightArrowCallout">
            <a:avLst>
              <a:gd name="adj1" fmla="val 53752"/>
              <a:gd name="adj2" fmla="val 44168"/>
              <a:gd name="adj3" fmla="val 42570"/>
              <a:gd name="adj4" fmla="val 83048"/>
            </a:avLst>
          </a:prstGeom>
          <a:ln>
            <a:solidFill>
              <a:schemeClr val="accent6">
                <a:lumMod val="75000"/>
              </a:schemeClr>
            </a:solidFill>
          </a:ln>
        </p:spPr>
        <p:txBody>
          <a:bodyPr wrap="square" anchor="ctr">
            <a:spAutoFit/>
          </a:bodyPr>
          <a:lstStyle/>
          <a:p>
            <a:r>
              <a:rPr lang="es-EC" dirty="0">
                <a:solidFill>
                  <a:srgbClr val="44546A"/>
                </a:solidFill>
                <a:latin typeface="Arial" panose="020B0604020202020204" pitchFamily="34" charset="0"/>
                <a:ea typeface="Calibri" panose="020F0502020204030204" pitchFamily="34" charset="0"/>
                <a:cs typeface="Times New Roman" panose="02020603050405020304" pitchFamily="18" charset="0"/>
              </a:rPr>
              <a:t>Tabla de Análisis provincial del número de  hogares a 1.5 Km de los nodos de fibra óptica</a:t>
            </a:r>
          </a:p>
        </p:txBody>
      </p:sp>
    </p:spTree>
    <p:extLst>
      <p:ext uri="{BB962C8B-B14F-4D97-AF65-F5344CB8AC3E}">
        <p14:creationId xmlns:p14="http://schemas.microsoft.com/office/powerpoint/2010/main" val="123997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07</a:t>
            </a:r>
            <a:r>
              <a:rPr lang="es-EC" sz="2800" b="1" dirty="0">
                <a:cs typeface="Arial" panose="020B0604020202020204" pitchFamily="34" charset="0"/>
              </a:rPr>
              <a:t>. </a:t>
            </a:r>
            <a:r>
              <a:rPr lang="es-EC" sz="2500" b="1" dirty="0" smtClean="0">
                <a:cs typeface="Arial" panose="020B0604020202020204" pitchFamily="34" charset="0"/>
              </a:rPr>
              <a:t>Número de </a:t>
            </a:r>
            <a:r>
              <a:rPr lang="es-EC" sz="2500" b="1" dirty="0">
                <a:cs typeface="Arial" panose="020B0604020202020204" pitchFamily="34" charset="0"/>
              </a:rPr>
              <a:t>cantones </a:t>
            </a:r>
            <a:r>
              <a:rPr lang="es-EC" sz="2500" b="1" dirty="0" smtClean="0">
                <a:cs typeface="Arial" panose="020B0604020202020204" pitchFamily="34" charset="0"/>
              </a:rPr>
              <a:t>analizados: densidad </a:t>
            </a:r>
            <a:r>
              <a:rPr lang="es-EC" sz="2500" b="1" dirty="0">
                <a:cs typeface="Arial" panose="020B0604020202020204" pitchFamily="34" charset="0"/>
              </a:rPr>
              <a:t>poblacional y la población no pobre (NBI)</a:t>
            </a: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11" name="Diagrama 10"/>
          <p:cNvGraphicFramePr/>
          <p:nvPr>
            <p:extLst>
              <p:ext uri="{D42A27DB-BD31-4B8C-83A1-F6EECF244321}">
                <p14:modId xmlns:p14="http://schemas.microsoft.com/office/powerpoint/2010/main" val="2071741788"/>
              </p:ext>
            </p:extLst>
          </p:nvPr>
        </p:nvGraphicFramePr>
        <p:xfrm>
          <a:off x="1088834" y="727039"/>
          <a:ext cx="100143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179460644"/>
              </p:ext>
            </p:extLst>
          </p:nvPr>
        </p:nvGraphicFramePr>
        <p:xfrm>
          <a:off x="1088835" y="2547828"/>
          <a:ext cx="10014331" cy="3607499"/>
        </p:xfrm>
        <a:graphic>
          <a:graphicData uri="http://schemas.openxmlformats.org/drawingml/2006/table">
            <a:tbl>
              <a:tblPr firstRow="1" firstCol="1" bandRow="1">
                <a:tableStyleId>{7DF18680-E054-41AD-8BC1-D1AEF772440D}</a:tableStyleId>
              </a:tblPr>
              <a:tblGrid>
                <a:gridCol w="1839514">
                  <a:extLst>
                    <a:ext uri="{9D8B030D-6E8A-4147-A177-3AD203B41FA5}">
                      <a16:colId xmlns:a16="http://schemas.microsoft.com/office/drawing/2014/main" val="20000"/>
                    </a:ext>
                  </a:extLst>
                </a:gridCol>
                <a:gridCol w="1839514">
                  <a:extLst>
                    <a:ext uri="{9D8B030D-6E8A-4147-A177-3AD203B41FA5}">
                      <a16:colId xmlns:a16="http://schemas.microsoft.com/office/drawing/2014/main" val="20001"/>
                    </a:ext>
                  </a:extLst>
                </a:gridCol>
                <a:gridCol w="1839514">
                  <a:extLst>
                    <a:ext uri="{9D8B030D-6E8A-4147-A177-3AD203B41FA5}">
                      <a16:colId xmlns:a16="http://schemas.microsoft.com/office/drawing/2014/main" val="20002"/>
                    </a:ext>
                  </a:extLst>
                </a:gridCol>
                <a:gridCol w="1840492">
                  <a:extLst>
                    <a:ext uri="{9D8B030D-6E8A-4147-A177-3AD203B41FA5}">
                      <a16:colId xmlns:a16="http://schemas.microsoft.com/office/drawing/2014/main" val="20003"/>
                    </a:ext>
                  </a:extLst>
                </a:gridCol>
                <a:gridCol w="2655297">
                  <a:extLst>
                    <a:ext uri="{9D8B030D-6E8A-4147-A177-3AD203B41FA5}">
                      <a16:colId xmlns:a16="http://schemas.microsoft.com/office/drawing/2014/main" val="20004"/>
                    </a:ext>
                  </a:extLst>
                </a:gridCol>
              </a:tblGrid>
              <a:tr h="0">
                <a:tc>
                  <a:txBody>
                    <a:bodyPr/>
                    <a:lstStyle/>
                    <a:p>
                      <a:pPr algn="ctr">
                        <a:lnSpc>
                          <a:spcPct val="115000"/>
                        </a:lnSpc>
                        <a:spcAft>
                          <a:spcPts val="0"/>
                        </a:spcAft>
                      </a:pPr>
                      <a:r>
                        <a:rPr lang="es-EC" sz="1400" dirty="0">
                          <a:effectLst/>
                        </a:rPr>
                        <a:t>Criterio</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Densidad Poblacional</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 de Población no Pobre</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Idoneidad</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Promedio considerado para incluir el cantón como posible candidato de la propuesta</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8000">
                <a:tc rowSpan="9">
                  <a:txBody>
                    <a:bodyPr/>
                    <a:lstStyle/>
                    <a:p>
                      <a:pPr algn="ctr">
                        <a:lnSpc>
                          <a:spcPct val="115000"/>
                        </a:lnSpc>
                        <a:spcAft>
                          <a:spcPts val="0"/>
                        </a:spcAft>
                      </a:pPr>
                      <a:r>
                        <a:rPr lang="es-EC" sz="1600" dirty="0">
                          <a:effectLst/>
                        </a:rPr>
                        <a:t>Alto: (1)</a:t>
                      </a:r>
                      <a:endParaRPr lang="es-EC" sz="2000" dirty="0">
                        <a:effectLst/>
                      </a:endParaRPr>
                    </a:p>
                    <a:p>
                      <a:pPr algn="ctr">
                        <a:lnSpc>
                          <a:spcPct val="115000"/>
                        </a:lnSpc>
                        <a:spcAft>
                          <a:spcPts val="0"/>
                        </a:spcAft>
                      </a:pPr>
                      <a:r>
                        <a:rPr lang="es-EC" sz="1600" dirty="0">
                          <a:effectLst/>
                        </a:rPr>
                        <a:t> </a:t>
                      </a:r>
                      <a:endParaRPr lang="es-EC" sz="2000" dirty="0">
                        <a:effectLst/>
                      </a:endParaRPr>
                    </a:p>
                    <a:p>
                      <a:pPr algn="ctr">
                        <a:lnSpc>
                          <a:spcPct val="115000"/>
                        </a:lnSpc>
                        <a:spcAft>
                          <a:spcPts val="0"/>
                        </a:spcAft>
                      </a:pPr>
                      <a:r>
                        <a:rPr lang="es-EC" sz="1600" dirty="0">
                          <a:effectLst/>
                        </a:rPr>
                        <a:t>Medio: (2)</a:t>
                      </a:r>
                      <a:endParaRPr lang="es-EC" sz="2000" dirty="0">
                        <a:effectLst/>
                      </a:endParaRPr>
                    </a:p>
                    <a:p>
                      <a:pPr algn="ctr">
                        <a:lnSpc>
                          <a:spcPct val="115000"/>
                        </a:lnSpc>
                        <a:spcAft>
                          <a:spcPts val="0"/>
                        </a:spcAft>
                      </a:pPr>
                      <a:r>
                        <a:rPr lang="es-EC" sz="1600" dirty="0">
                          <a:effectLst/>
                        </a:rPr>
                        <a:t> </a:t>
                      </a:r>
                      <a:endParaRPr lang="es-EC" sz="2000" dirty="0">
                        <a:effectLst/>
                      </a:endParaRPr>
                    </a:p>
                    <a:p>
                      <a:pPr algn="ctr">
                        <a:lnSpc>
                          <a:spcPct val="115000"/>
                        </a:lnSpc>
                        <a:spcAft>
                          <a:spcPts val="0"/>
                        </a:spcAft>
                      </a:pPr>
                      <a:r>
                        <a:rPr lang="es-EC" sz="1600" dirty="0">
                          <a:effectLst/>
                        </a:rPr>
                        <a:t>Bajo: (3)</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1</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1</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chemeClr val="accent6"/>
                          </a:solidFill>
                          <a:effectLst/>
                          <a:sym typeface="Wingdings" panose="05000000000000000000" pitchFamily="2" charset="2"/>
                        </a:rPr>
                        <a:t></a:t>
                      </a:r>
                      <a:endParaRPr lang="es-EC" sz="1800"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1.0</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8000">
                <a:tc vMerge="1">
                  <a:txBody>
                    <a:bodyPr/>
                    <a:lstStyle/>
                    <a:p>
                      <a:endParaRPr lang="es-EC"/>
                    </a:p>
                  </a:txBody>
                  <a:tcPr/>
                </a:tc>
                <a:tc>
                  <a:txBody>
                    <a:bodyPr/>
                    <a:lstStyle/>
                    <a:p>
                      <a:pPr algn="ctr">
                        <a:lnSpc>
                          <a:spcPct val="115000"/>
                        </a:lnSpc>
                        <a:spcAft>
                          <a:spcPts val="0"/>
                        </a:spcAft>
                      </a:pPr>
                      <a:r>
                        <a:rPr lang="es-EC" sz="1400">
                          <a:effectLst/>
                        </a:rPr>
                        <a:t>1</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2</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chemeClr val="accent6"/>
                          </a:solidFill>
                          <a:effectLst/>
                          <a:sym typeface="Wingdings" panose="05000000000000000000" pitchFamily="2" charset="2"/>
                        </a:rPr>
                        <a:t></a:t>
                      </a:r>
                      <a:endParaRPr lang="es-EC" sz="1800"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1.5</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8000">
                <a:tc vMerge="1">
                  <a:txBody>
                    <a:bodyPr/>
                    <a:lstStyle/>
                    <a:p>
                      <a:endParaRPr lang="es-EC"/>
                    </a:p>
                  </a:txBody>
                  <a:tcPr/>
                </a:tc>
                <a:tc>
                  <a:txBody>
                    <a:bodyPr/>
                    <a:lstStyle/>
                    <a:p>
                      <a:pPr algn="ctr">
                        <a:lnSpc>
                          <a:spcPct val="115000"/>
                        </a:lnSpc>
                        <a:spcAft>
                          <a:spcPts val="0"/>
                        </a:spcAft>
                      </a:pPr>
                      <a:r>
                        <a:rPr lang="es-EC" sz="1400">
                          <a:effectLst/>
                        </a:rPr>
                        <a:t>1</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rgbClr val="C00000"/>
                          </a:solidFill>
                          <a:effectLst/>
                          <a:sym typeface="Wingdings" panose="05000000000000000000" pitchFamily="2" charset="2"/>
                        </a:rPr>
                        <a:t></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8000">
                <a:tc vMerge="1">
                  <a:txBody>
                    <a:bodyPr/>
                    <a:lstStyle/>
                    <a:p>
                      <a:endParaRPr lang="es-EC"/>
                    </a:p>
                  </a:txBody>
                  <a:tcPr/>
                </a:tc>
                <a:tc>
                  <a:txBody>
                    <a:bodyPr/>
                    <a:lstStyle/>
                    <a:p>
                      <a:pPr algn="ctr">
                        <a:lnSpc>
                          <a:spcPct val="115000"/>
                        </a:lnSpc>
                        <a:spcAft>
                          <a:spcPts val="0"/>
                        </a:spcAft>
                      </a:pPr>
                      <a:r>
                        <a:rPr lang="es-EC" sz="1400">
                          <a:effectLst/>
                        </a:rPr>
                        <a:t>2</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1</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chemeClr val="accent6"/>
                          </a:solidFill>
                          <a:effectLst/>
                          <a:sym typeface="Wingdings" panose="05000000000000000000" pitchFamily="2" charset="2"/>
                        </a:rPr>
                        <a:t></a:t>
                      </a:r>
                      <a:endParaRPr lang="es-EC" sz="1800"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1.5</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8000">
                <a:tc vMerge="1">
                  <a:txBody>
                    <a:bodyPr/>
                    <a:lstStyle/>
                    <a:p>
                      <a:endParaRPr lang="es-EC"/>
                    </a:p>
                  </a:txBody>
                  <a:tcPr/>
                </a:tc>
                <a:tc>
                  <a:txBody>
                    <a:bodyPr/>
                    <a:lstStyle/>
                    <a:p>
                      <a:pPr algn="ctr">
                        <a:lnSpc>
                          <a:spcPct val="115000"/>
                        </a:lnSpc>
                        <a:spcAft>
                          <a:spcPts val="0"/>
                        </a:spcAft>
                      </a:pPr>
                      <a:r>
                        <a:rPr lang="es-EC" sz="1400">
                          <a:effectLst/>
                        </a:rPr>
                        <a:t>2</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2</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chemeClr val="accent6"/>
                          </a:solidFill>
                          <a:effectLst/>
                          <a:sym typeface="Wingdings" panose="05000000000000000000" pitchFamily="2" charset="2"/>
                        </a:rPr>
                        <a:t></a:t>
                      </a:r>
                      <a:endParaRPr lang="es-EC" sz="1800"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2.0</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8000">
                <a:tc vMerge="1">
                  <a:txBody>
                    <a:bodyPr/>
                    <a:lstStyle/>
                    <a:p>
                      <a:endParaRPr lang="es-EC"/>
                    </a:p>
                  </a:txBody>
                  <a:tcPr/>
                </a:tc>
                <a:tc>
                  <a:txBody>
                    <a:bodyPr/>
                    <a:lstStyle/>
                    <a:p>
                      <a:pPr algn="ctr">
                        <a:lnSpc>
                          <a:spcPct val="115000"/>
                        </a:lnSpc>
                        <a:spcAft>
                          <a:spcPts val="0"/>
                        </a:spcAft>
                      </a:pPr>
                      <a:r>
                        <a:rPr lang="es-EC" sz="1400">
                          <a:effectLst/>
                        </a:rPr>
                        <a:t>2</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rgbClr val="C00000"/>
                          </a:solidFill>
                          <a:effectLst/>
                          <a:sym typeface="Wingdings" panose="05000000000000000000" pitchFamily="2" charset="2"/>
                        </a:rPr>
                        <a:t></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8000">
                <a:tc vMerge="1">
                  <a:txBody>
                    <a:bodyPr/>
                    <a:lstStyle/>
                    <a:p>
                      <a:endParaRPr lang="es-EC"/>
                    </a:p>
                  </a:txBody>
                  <a:tcP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1</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rgbClr val="C00000"/>
                          </a:solidFill>
                          <a:effectLst/>
                          <a:sym typeface="Wingdings" panose="05000000000000000000" pitchFamily="2" charset="2"/>
                        </a:rPr>
                        <a:t></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000">
                <a:tc vMerge="1">
                  <a:txBody>
                    <a:bodyPr/>
                    <a:lstStyle/>
                    <a:p>
                      <a:endParaRPr lang="es-EC"/>
                    </a:p>
                  </a:txBody>
                  <a:tcP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rgbClr val="C00000"/>
                          </a:solidFill>
                          <a:effectLst/>
                          <a:sym typeface="Wingdings" panose="05000000000000000000" pitchFamily="2" charset="2"/>
                        </a:rPr>
                        <a:t></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88000">
                <a:tc vMerge="1">
                  <a:txBody>
                    <a:bodyPr/>
                    <a:lstStyle/>
                    <a:p>
                      <a:endParaRPr lang="es-EC"/>
                    </a:p>
                  </a:txBody>
                  <a:tcP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solidFill>
                            <a:srgbClr val="C00000"/>
                          </a:solidFill>
                          <a:effectLst/>
                        </a:rPr>
                        <a:t>3</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dirty="0">
                          <a:solidFill>
                            <a:srgbClr val="C00000"/>
                          </a:solidFill>
                          <a:effectLst/>
                          <a:sym typeface="Wingdings" panose="05000000000000000000" pitchFamily="2" charset="2"/>
                        </a:rPr>
                        <a:t></a:t>
                      </a:r>
                      <a:endParaRPr lang="es-EC" sz="1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3123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07</a:t>
            </a:r>
            <a:r>
              <a:rPr lang="es-EC" sz="2800" b="1" dirty="0">
                <a:cs typeface="Arial" panose="020B0604020202020204" pitchFamily="34" charset="0"/>
              </a:rPr>
              <a:t>. </a:t>
            </a:r>
            <a:r>
              <a:rPr lang="es-EC" sz="2500" b="1" dirty="0" smtClean="0">
                <a:cs typeface="Arial" panose="020B0604020202020204" pitchFamily="34" charset="0"/>
              </a:rPr>
              <a:t>Número de </a:t>
            </a:r>
            <a:r>
              <a:rPr lang="es-EC" sz="2500" b="1" dirty="0">
                <a:cs typeface="Arial" panose="020B0604020202020204" pitchFamily="34" charset="0"/>
              </a:rPr>
              <a:t>cantones </a:t>
            </a:r>
            <a:r>
              <a:rPr lang="es-EC" sz="2500" b="1" dirty="0" smtClean="0">
                <a:cs typeface="Arial" panose="020B0604020202020204" pitchFamily="34" charset="0"/>
              </a:rPr>
              <a:t>analizados: densidad </a:t>
            </a:r>
            <a:r>
              <a:rPr lang="es-EC" sz="2500" b="1" dirty="0">
                <a:cs typeface="Arial" panose="020B0604020202020204" pitchFamily="34" charset="0"/>
              </a:rPr>
              <a:t>poblacional y la población no pobre (NBI)</a:t>
            </a: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845295230"/>
              </p:ext>
            </p:extLst>
          </p:nvPr>
        </p:nvGraphicFramePr>
        <p:xfrm>
          <a:off x="502694" y="973123"/>
          <a:ext cx="7941966" cy="5247789"/>
        </p:xfrm>
        <a:graphic>
          <a:graphicData uri="http://schemas.openxmlformats.org/drawingml/2006/table">
            <a:tbl>
              <a:tblPr firstRow="1" firstCol="1" bandRow="1">
                <a:tableStyleId>{7DF18680-E054-41AD-8BC1-D1AEF772440D}</a:tableStyleId>
              </a:tblPr>
              <a:tblGrid>
                <a:gridCol w="1656000">
                  <a:extLst>
                    <a:ext uri="{9D8B030D-6E8A-4147-A177-3AD203B41FA5}">
                      <a16:colId xmlns:a16="http://schemas.microsoft.com/office/drawing/2014/main" val="20000"/>
                    </a:ext>
                  </a:extLst>
                </a:gridCol>
                <a:gridCol w="2580585">
                  <a:extLst>
                    <a:ext uri="{9D8B030D-6E8A-4147-A177-3AD203B41FA5}">
                      <a16:colId xmlns:a16="http://schemas.microsoft.com/office/drawing/2014/main" val="20001"/>
                    </a:ext>
                  </a:extLst>
                </a:gridCol>
                <a:gridCol w="1404792">
                  <a:extLst>
                    <a:ext uri="{9D8B030D-6E8A-4147-A177-3AD203B41FA5}">
                      <a16:colId xmlns:a16="http://schemas.microsoft.com/office/drawing/2014/main" val="20002"/>
                    </a:ext>
                  </a:extLst>
                </a:gridCol>
                <a:gridCol w="1173868">
                  <a:extLst>
                    <a:ext uri="{9D8B030D-6E8A-4147-A177-3AD203B41FA5}">
                      <a16:colId xmlns:a16="http://schemas.microsoft.com/office/drawing/2014/main" val="20003"/>
                    </a:ext>
                  </a:extLst>
                </a:gridCol>
                <a:gridCol w="1126721">
                  <a:extLst>
                    <a:ext uri="{9D8B030D-6E8A-4147-A177-3AD203B41FA5}">
                      <a16:colId xmlns:a16="http://schemas.microsoft.com/office/drawing/2014/main" val="20004"/>
                    </a:ext>
                  </a:extLst>
                </a:gridCol>
              </a:tblGrid>
              <a:tr h="884297">
                <a:tc>
                  <a:txBody>
                    <a:bodyPr/>
                    <a:lstStyle/>
                    <a:p>
                      <a:pPr algn="ctr">
                        <a:lnSpc>
                          <a:spcPct val="115000"/>
                        </a:lnSpc>
                        <a:spcAft>
                          <a:spcPts val="0"/>
                        </a:spcAft>
                      </a:pPr>
                      <a:r>
                        <a:rPr lang="es-EC" sz="1600" dirty="0">
                          <a:effectLst/>
                        </a:rPr>
                        <a:t>PROVINCIA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CANTON </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DENSIDAD POBLACIONAL </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 POBLACION NO POBRE </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Priorización </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04430">
                <a:tc rowSpan="15">
                  <a:txBody>
                    <a:bodyPr/>
                    <a:lstStyle/>
                    <a:p>
                      <a:pPr algn="ctr">
                        <a:lnSpc>
                          <a:spcPct val="115000"/>
                        </a:lnSpc>
                        <a:spcAft>
                          <a:spcPts val="0"/>
                        </a:spcAft>
                      </a:pPr>
                      <a:r>
                        <a:rPr lang="es-EC" sz="1600" dirty="0" smtClean="0">
                          <a:effectLst/>
                        </a:rPr>
                        <a:t>AZUAY</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CUENCA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dirty="0">
                          <a:effectLst/>
                        </a:rPr>
                        <a:t>8,960.20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dirty="0">
                          <a:effectLst/>
                        </a:rPr>
                        <a:t>626.98</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dirty="0">
                          <a:effectLst/>
                        </a:rPr>
                        <a:t>1.00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10001"/>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GUALACEO</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a:effectLst/>
                        </a:rPr>
                        <a:t>1,119.72</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a:effectLst/>
                        </a:rPr>
                        <a:t>163.48</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es-EC" sz="1600" dirty="0">
                          <a:effectLst/>
                        </a:rPr>
                        <a:t>1.00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10002"/>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PAUTE</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rPr>
                        <a:t>779.50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a:effectLst/>
                        </a:rPr>
                        <a:t>159.40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a:effectLst/>
                        </a:rPr>
                        <a:t>2.00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extLst>
                  <a:ext uri="{0D108BD9-81ED-4DB2-BD59-A6C34878D82A}">
                    <a16:rowId xmlns:a16="http://schemas.microsoft.com/office/drawing/2014/main" val="10003"/>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SIGSIG</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rPr>
                        <a:t>392.44</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rPr>
                        <a:t>130.87</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a:effectLst/>
                        </a:rPr>
                        <a:t>2.00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extLst>
                  <a:ext uri="{0D108BD9-81ED-4DB2-BD59-A6C34878D82A}">
                    <a16:rowId xmlns:a16="http://schemas.microsoft.com/office/drawing/2014/main" val="10004"/>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CHORDELEG</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a:effectLst/>
                        </a:rPr>
                        <a:t>716.46</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rPr>
                        <a:t>115.89</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rPr>
                        <a:t>2.00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1">
                        <a:lumMod val="60000"/>
                        <a:lumOff val="40000"/>
                      </a:schemeClr>
                    </a:solidFill>
                  </a:tcPr>
                </a:tc>
                <a:extLst>
                  <a:ext uri="{0D108BD9-81ED-4DB2-BD59-A6C34878D82A}">
                    <a16:rowId xmlns:a16="http://schemas.microsoft.com/office/drawing/2014/main" val="10005"/>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GIRON</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109.14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91.35</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06"/>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SAN FERNANDO</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59.20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89.30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07"/>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EL PAN</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85.09</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79.26</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08"/>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SEVILLA DE ORO</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74.36</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78.34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09"/>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SANTA ISABEL</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126.23</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76.54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0"/>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NABON</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89.86</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43.74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2.50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1"/>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CAMILO PONCE ENRIQUEZ</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77.14</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41.66</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3.00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2"/>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GUACHAPALA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85.21</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36.99</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3.00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3"/>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OÑA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27.21</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35.55</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3.00</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4"/>
                  </a:ext>
                </a:extLst>
              </a:tr>
              <a:tr h="289933">
                <a:tc vMerge="1">
                  <a:txBody>
                    <a:bodyPr/>
                    <a:lstStyle/>
                    <a:p>
                      <a:pPr>
                        <a:lnSpc>
                          <a:spcPct val="115000"/>
                        </a:lnSpc>
                        <a:spcAft>
                          <a:spcPts val="0"/>
                        </a:spcAft>
                      </a:pP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nSpc>
                          <a:spcPct val="115000"/>
                        </a:lnSpc>
                        <a:spcAft>
                          <a:spcPts val="0"/>
                        </a:spcAft>
                      </a:pPr>
                      <a:r>
                        <a:rPr lang="es-EC" sz="1600" dirty="0">
                          <a:effectLst/>
                        </a:rPr>
                        <a:t>PUCARA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a:effectLst/>
                        </a:rPr>
                        <a:t>42.46</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14.83</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rPr>
                        <a:t>3.00</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1001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02240640"/>
              </p:ext>
            </p:extLst>
          </p:nvPr>
        </p:nvGraphicFramePr>
        <p:xfrm>
          <a:off x="9384702" y="5475148"/>
          <a:ext cx="1943735" cy="688659"/>
        </p:xfrm>
        <a:graphic>
          <a:graphicData uri="http://schemas.openxmlformats.org/drawingml/2006/table">
            <a:tbl>
              <a:tblPr firstRow="1" firstCol="1" bandRow="1">
                <a:tableStyleId>{5C22544A-7EE6-4342-B048-85BDC9FD1C3A}</a:tableStyleId>
              </a:tblPr>
              <a:tblGrid>
                <a:gridCol w="323850">
                  <a:extLst>
                    <a:ext uri="{9D8B030D-6E8A-4147-A177-3AD203B41FA5}">
                      <a16:colId xmlns:a16="http://schemas.microsoft.com/office/drawing/2014/main" val="20000"/>
                    </a:ext>
                  </a:extLst>
                </a:gridCol>
                <a:gridCol w="1619885">
                  <a:extLst>
                    <a:ext uri="{9D8B030D-6E8A-4147-A177-3AD203B41FA5}">
                      <a16:colId xmlns:a16="http://schemas.microsoft.com/office/drawing/2014/main" val="20001"/>
                    </a:ext>
                  </a:extLst>
                </a:gridCol>
              </a:tblGrid>
              <a:tr h="0">
                <a:tc>
                  <a:txBody>
                    <a:bodyPr/>
                    <a:lstStyle/>
                    <a:p>
                      <a:pPr algn="just">
                        <a:lnSpc>
                          <a:spcPct val="115000"/>
                        </a:lnSpc>
                        <a:spcAft>
                          <a:spcPts val="0"/>
                        </a:spcAft>
                      </a:pPr>
                      <a:r>
                        <a:rPr lang="es-EC" sz="1400" dirty="0">
                          <a:effectLst/>
                        </a:rPr>
                        <a:t> </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s-EC" sz="1400" b="0" dirty="0">
                          <a:solidFill>
                            <a:schemeClr val="tx1"/>
                          </a:solidFill>
                          <a:effectLst/>
                        </a:rPr>
                        <a:t>Priorización Alta</a:t>
                      </a:r>
                      <a:endParaRPr lang="es-EC"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es-EC" sz="1400" dirty="0">
                          <a:effectLst/>
                        </a:rPr>
                        <a:t> </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l">
                        <a:lnSpc>
                          <a:spcPct val="115000"/>
                        </a:lnSpc>
                        <a:spcAft>
                          <a:spcPts val="0"/>
                        </a:spcAft>
                      </a:pPr>
                      <a:r>
                        <a:rPr lang="es-EC" sz="1400" dirty="0">
                          <a:effectLst/>
                        </a:rPr>
                        <a:t>Priorización Media</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s-EC" sz="1400">
                          <a:effectLst/>
                        </a:rPr>
                        <a:t> </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15000"/>
                        </a:lnSpc>
                        <a:spcAft>
                          <a:spcPts val="0"/>
                        </a:spcAft>
                      </a:pPr>
                      <a:r>
                        <a:rPr lang="es-EC" sz="1400" dirty="0">
                          <a:effectLst/>
                        </a:rPr>
                        <a:t>Priorización Baja</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10002"/>
                  </a:ext>
                </a:extLst>
              </a:tr>
            </a:tbl>
          </a:graphicData>
        </a:graphic>
      </p:graphicFrame>
      <p:sp>
        <p:nvSpPr>
          <p:cNvPr id="5" name="Rectángulo 4"/>
          <p:cNvSpPr/>
          <p:nvPr/>
        </p:nvSpPr>
        <p:spPr>
          <a:xfrm>
            <a:off x="9384702" y="5108149"/>
            <a:ext cx="1338828" cy="369332"/>
          </a:xfrm>
          <a:prstGeom prst="rect">
            <a:avLst/>
          </a:prstGeom>
        </p:spPr>
        <p:txBody>
          <a:bodyPr wrap="none">
            <a:spAutoFit/>
          </a:bodyPr>
          <a:lstStyle/>
          <a:p>
            <a:r>
              <a:rPr lang="es-EC" dirty="0">
                <a:latin typeface="Arial" panose="020B0604020202020204" pitchFamily="34" charset="0"/>
                <a:ea typeface="Arial" panose="020B0604020202020204" pitchFamily="34" charset="0"/>
              </a:rPr>
              <a:t>Simbología</a:t>
            </a:r>
            <a:endParaRPr lang="es-EC" dirty="0"/>
          </a:p>
        </p:txBody>
      </p:sp>
    </p:spTree>
    <p:extLst>
      <p:ext uri="{BB962C8B-B14F-4D97-AF65-F5344CB8AC3E}">
        <p14:creationId xmlns:p14="http://schemas.microsoft.com/office/powerpoint/2010/main" val="3435221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08. </a:t>
            </a:r>
            <a:r>
              <a:rPr lang="es-EC" sz="2500" b="1" dirty="0" smtClean="0">
                <a:cs typeface="Arial" panose="020B0604020202020204" pitchFamily="34" charset="0"/>
              </a:rPr>
              <a:t>Porcentaje </a:t>
            </a:r>
            <a:r>
              <a:rPr lang="es-EC" sz="2500" b="1" dirty="0">
                <a:cs typeface="Arial" panose="020B0604020202020204" pitchFamily="34" charset="0"/>
              </a:rPr>
              <a:t>de hogares sin cobertura ni acceso a internet a nivel cantonal</a:t>
            </a: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12" name="Diagrama 11"/>
          <p:cNvGraphicFramePr/>
          <p:nvPr>
            <p:extLst>
              <p:ext uri="{D42A27DB-BD31-4B8C-83A1-F6EECF244321}">
                <p14:modId xmlns:p14="http://schemas.microsoft.com/office/powerpoint/2010/main" val="3430650588"/>
              </p:ext>
            </p:extLst>
          </p:nvPr>
        </p:nvGraphicFramePr>
        <p:xfrm>
          <a:off x="1088834" y="946081"/>
          <a:ext cx="10014332" cy="5113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224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08. </a:t>
            </a:r>
            <a:r>
              <a:rPr lang="es-EC" sz="2500" b="1" dirty="0" smtClean="0">
                <a:cs typeface="Arial" panose="020B0604020202020204" pitchFamily="34" charset="0"/>
              </a:rPr>
              <a:t>Porcentaje </a:t>
            </a:r>
            <a:r>
              <a:rPr lang="es-EC" sz="2500" b="1" dirty="0">
                <a:cs typeface="Arial" panose="020B0604020202020204" pitchFamily="34" charset="0"/>
              </a:rPr>
              <a:t>de hogares sin cobertura ni acceso a internet a nivel cantonal</a:t>
            </a: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
        <p:nvSpPr>
          <p:cNvPr id="2" name="Rectangle 2"/>
          <p:cNvSpPr>
            <a:spLocks noChangeArrowheads="1"/>
          </p:cNvSpPr>
          <p:nvPr/>
        </p:nvSpPr>
        <p:spPr bwMode="auto">
          <a:xfrm>
            <a:off x="478518" y="923403"/>
            <a:ext cx="11234964" cy="369332"/>
          </a:xfrm>
          <a:prstGeom prst="rect">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1" u="none" strike="noStrike" cap="none" normalizeH="0" baseline="0" dirty="0" smtClean="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Cuadro de información esquematizada de variables de análisis cantonal</a:t>
            </a:r>
            <a:endParaRPr kumimoji="0" lang="es-EC" altLang="es-EC" sz="4000" b="1" u="none" strike="noStrike" cap="none" normalizeH="0" baseline="0" dirty="0" smtClean="0">
              <a:ln>
                <a:noFill/>
              </a:ln>
              <a:solidFill>
                <a:schemeClr val="bg1"/>
              </a:solidFill>
              <a:effectLst/>
              <a:latin typeface="Arial" panose="020B0604020202020204" pitchFamily="34" charset="0"/>
            </a:endParaRPr>
          </a:p>
        </p:txBody>
      </p:sp>
      <p:pic>
        <p:nvPicPr>
          <p:cNvPr id="9217" name="Imagen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78" y="1653095"/>
            <a:ext cx="11239916" cy="37595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7987" y="5112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ángulo 9"/>
          <p:cNvSpPr/>
          <p:nvPr/>
        </p:nvSpPr>
        <p:spPr>
          <a:xfrm>
            <a:off x="2672589" y="5773013"/>
            <a:ext cx="6846822" cy="55813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t>Resultado: 95 cantones de todo el país se priorizaron</a:t>
            </a:r>
            <a:endParaRPr lang="es-EC" sz="2000" dirty="0"/>
          </a:p>
        </p:txBody>
      </p:sp>
    </p:spTree>
    <p:extLst>
      <p:ext uri="{BB962C8B-B14F-4D97-AF65-F5344CB8AC3E}">
        <p14:creationId xmlns:p14="http://schemas.microsoft.com/office/powerpoint/2010/main" val="358545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09. </a:t>
            </a:r>
            <a:r>
              <a:rPr lang="es-EC" sz="2500" b="1" dirty="0" smtClean="0">
                <a:cs typeface="Arial" panose="020B0604020202020204" pitchFamily="34" charset="0"/>
              </a:rPr>
              <a:t>Propuestas de Despliegue de Fibra Óptica</a:t>
            </a:r>
            <a:endParaRPr lang="es-EC" sz="25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
        <p:nvSpPr>
          <p:cNvPr id="3" name="Rectangle 3"/>
          <p:cNvSpPr>
            <a:spLocks noChangeArrowheads="1"/>
          </p:cNvSpPr>
          <p:nvPr/>
        </p:nvSpPr>
        <p:spPr bwMode="auto">
          <a:xfrm>
            <a:off x="117987" y="5112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Diagrama 4"/>
          <p:cNvGraphicFramePr/>
          <p:nvPr>
            <p:extLst>
              <p:ext uri="{D42A27DB-BD31-4B8C-83A1-F6EECF244321}">
                <p14:modId xmlns:p14="http://schemas.microsoft.com/office/powerpoint/2010/main" val="50489707"/>
              </p:ext>
            </p:extLst>
          </p:nvPr>
        </p:nvGraphicFramePr>
        <p:xfrm>
          <a:off x="821812" y="929148"/>
          <a:ext cx="10548376" cy="5209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607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
        <p:nvSpPr>
          <p:cNvPr id="3" name="Rectangle 3"/>
          <p:cNvSpPr>
            <a:spLocks noChangeArrowheads="1"/>
          </p:cNvSpPr>
          <p:nvPr/>
        </p:nvSpPr>
        <p:spPr bwMode="auto">
          <a:xfrm>
            <a:off x="117987" y="5112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10. CONCLUSIONES</a:t>
            </a:r>
            <a:endParaRPr lang="es-EC" sz="2800" b="1" dirty="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180999730"/>
              </p:ext>
            </p:extLst>
          </p:nvPr>
        </p:nvGraphicFramePr>
        <p:xfrm>
          <a:off x="724320" y="825910"/>
          <a:ext cx="10743361" cy="5427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506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970209" y="2644170"/>
            <a:ext cx="10251582" cy="1569660"/>
          </a:xfrm>
          <a:prstGeom prst="rect">
            <a:avLst/>
          </a:prstGeom>
          <a:noFill/>
        </p:spPr>
        <p:txBody>
          <a:bodyPr wrap="square" lIns="91440" tIns="45720" rIns="91440" bIns="45720">
            <a:spAutoFit/>
          </a:bodyPr>
          <a:lstStyle/>
          <a:p>
            <a:pPr algn="ctr"/>
            <a:r>
              <a:rPr lang="es-ES" sz="9600" dirty="0">
                <a:ln w="0"/>
                <a:solidFill>
                  <a:schemeClr val="accent6"/>
                </a:solidFill>
                <a:effectLst>
                  <a:outerShdw blurRad="38100" dist="25400" dir="5400000" algn="ctr" rotWithShape="0">
                    <a:srgbClr val="6E747A">
                      <a:alpha val="43000"/>
                    </a:srgbClr>
                  </a:outerShdw>
                </a:effectLst>
                <a:latin typeface="Lucida Console" panose="020B0609040504020204" pitchFamily="49" charset="0"/>
                <a:cs typeface="Arial" panose="020B0604020202020204" pitchFamily="34" charset="0"/>
              </a:rPr>
              <a:t>GRACIAS</a:t>
            </a:r>
          </a:p>
        </p:txBody>
      </p:sp>
    </p:spTree>
    <p:extLst>
      <p:ext uri="{BB962C8B-B14F-4D97-AF65-F5344CB8AC3E}">
        <p14:creationId xmlns:p14="http://schemas.microsoft.com/office/powerpoint/2010/main" val="121055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3"/>
          <p:cNvSpPr txBox="1">
            <a:spLocks/>
          </p:cNvSpPr>
          <p:nvPr/>
        </p:nvSpPr>
        <p:spPr>
          <a:xfrm>
            <a:off x="314326" y="194376"/>
            <a:ext cx="3943349" cy="90287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5867" dirty="0" smtClean="0">
                <a:solidFill>
                  <a:schemeClr val="bg1"/>
                </a:solidFill>
                <a:latin typeface="+mj-lt"/>
              </a:rPr>
              <a:t>AGENDA</a:t>
            </a:r>
            <a:endParaRPr lang="en-US" sz="5867" dirty="0">
              <a:solidFill>
                <a:schemeClr val="bg1"/>
              </a:solidFill>
              <a:latin typeface="+mj-lt"/>
            </a:endParaRPr>
          </a:p>
        </p:txBody>
      </p:sp>
      <p:sp>
        <p:nvSpPr>
          <p:cNvPr id="77" name="Rectangle 76"/>
          <p:cNvSpPr/>
          <p:nvPr/>
        </p:nvSpPr>
        <p:spPr>
          <a:xfrm>
            <a:off x="4876183" y="1638664"/>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Antecedentes</a:t>
            </a:r>
            <a:endParaRPr lang="es-EC" sz="2000" dirty="0">
              <a:solidFill>
                <a:schemeClr val="accent6">
                  <a:lumMod val="75000"/>
                </a:schemeClr>
              </a:solidFill>
              <a:latin typeface="+mj-lt"/>
            </a:endParaRPr>
          </a:p>
        </p:txBody>
      </p:sp>
      <p:sp>
        <p:nvSpPr>
          <p:cNvPr id="78" name="TextBox 77"/>
          <p:cNvSpPr txBox="1"/>
          <p:nvPr/>
        </p:nvSpPr>
        <p:spPr>
          <a:xfrm>
            <a:off x="2843507" y="1645731"/>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01</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79" name="TextBox 78"/>
          <p:cNvSpPr txBox="1"/>
          <p:nvPr/>
        </p:nvSpPr>
        <p:spPr>
          <a:xfrm>
            <a:off x="2843507" y="2119458"/>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02</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0" name="TextBox 79"/>
          <p:cNvSpPr txBox="1"/>
          <p:nvPr/>
        </p:nvSpPr>
        <p:spPr>
          <a:xfrm>
            <a:off x="2843507" y="2593185"/>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03</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1" name="TextBox 80"/>
          <p:cNvSpPr txBox="1"/>
          <p:nvPr/>
        </p:nvSpPr>
        <p:spPr>
          <a:xfrm>
            <a:off x="2843507" y="3066912"/>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04</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2" name="TextBox 81"/>
          <p:cNvSpPr txBox="1"/>
          <p:nvPr/>
        </p:nvSpPr>
        <p:spPr>
          <a:xfrm>
            <a:off x="2843507" y="3540639"/>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05</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3" name="TextBox 82"/>
          <p:cNvSpPr txBox="1"/>
          <p:nvPr/>
        </p:nvSpPr>
        <p:spPr>
          <a:xfrm>
            <a:off x="2843507" y="4014366"/>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06</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4" name="TextBox 83"/>
          <p:cNvSpPr txBox="1"/>
          <p:nvPr/>
        </p:nvSpPr>
        <p:spPr>
          <a:xfrm>
            <a:off x="2843507" y="4488093"/>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07</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5" name="TextBox 84"/>
          <p:cNvSpPr txBox="1"/>
          <p:nvPr/>
        </p:nvSpPr>
        <p:spPr>
          <a:xfrm>
            <a:off x="2843507" y="4961820"/>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08</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86" name="Rectangle 85"/>
          <p:cNvSpPr/>
          <p:nvPr/>
        </p:nvSpPr>
        <p:spPr>
          <a:xfrm>
            <a:off x="4876183" y="2114330"/>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Justificación e Importancia</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87" name="Rectangle 86"/>
          <p:cNvSpPr/>
          <p:nvPr/>
        </p:nvSpPr>
        <p:spPr>
          <a:xfrm>
            <a:off x="4876183" y="2589996"/>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Alcance</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88" name="Rectangle 87"/>
          <p:cNvSpPr/>
          <p:nvPr/>
        </p:nvSpPr>
        <p:spPr>
          <a:xfrm>
            <a:off x="4876183" y="3065662"/>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Objetivos</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89" name="Rectangle 88"/>
          <p:cNvSpPr/>
          <p:nvPr/>
        </p:nvSpPr>
        <p:spPr>
          <a:xfrm>
            <a:off x="4876183" y="3541328"/>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Conocimientos teóricos</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90" name="Rectangle 89"/>
          <p:cNvSpPr/>
          <p:nvPr/>
        </p:nvSpPr>
        <p:spPr>
          <a:xfrm>
            <a:off x="4876183" y="4016994"/>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Buffer 1.5 Km de Fibra Óptica</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91" name="Rectangle 90"/>
          <p:cNvSpPr/>
          <p:nvPr/>
        </p:nvSpPr>
        <p:spPr>
          <a:xfrm>
            <a:off x="4876183" y="4492660"/>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Definición cantones analizados</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sp>
        <p:nvSpPr>
          <p:cNvPr id="92" name="Rectangle 91"/>
          <p:cNvSpPr/>
          <p:nvPr/>
        </p:nvSpPr>
        <p:spPr>
          <a:xfrm>
            <a:off x="4876183" y="4968326"/>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Porcentaje de hogares sin cobertura</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grpSp>
        <p:nvGrpSpPr>
          <p:cNvPr id="29" name="Group 28"/>
          <p:cNvGrpSpPr/>
          <p:nvPr/>
        </p:nvGrpSpPr>
        <p:grpSpPr>
          <a:xfrm>
            <a:off x="8875418" y="1691897"/>
            <a:ext cx="748975" cy="307777"/>
            <a:chOff x="6475651" y="1624076"/>
            <a:chExt cx="748975" cy="307777"/>
          </a:xfrm>
        </p:grpSpPr>
        <p:sp>
          <p:nvSpPr>
            <p:cNvPr id="30"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31" name="TextBox 30"/>
            <p:cNvSpPr txBox="1"/>
            <p:nvPr/>
          </p:nvSpPr>
          <p:spPr>
            <a:xfrm>
              <a:off x="6903704" y="1624076"/>
              <a:ext cx="320922" cy="307777"/>
            </a:xfrm>
            <a:prstGeom prst="rect">
              <a:avLst/>
            </a:prstGeom>
            <a:noFill/>
          </p:spPr>
          <p:txBody>
            <a:bodyPr wrap="none" rtlCol="0" anchor="ctr">
              <a:spAutoFit/>
            </a:bodyPr>
            <a:lstStyle/>
            <a:p>
              <a:pPr algn="r"/>
              <a:r>
                <a:rPr lang="es-EC" sz="1400" i="1" dirty="0">
                  <a:solidFill>
                    <a:schemeClr val="bg1">
                      <a:lumMod val="65000"/>
                    </a:schemeClr>
                  </a:solidFill>
                </a:rPr>
                <a:t>2</a:t>
              </a:r>
              <a:r>
                <a:rPr lang="es-EC" sz="1400" i="1" dirty="0" smtClean="0">
                  <a:solidFill>
                    <a:schemeClr val="bg1">
                      <a:lumMod val="65000"/>
                    </a:schemeClr>
                  </a:solidFill>
                </a:rPr>
                <a:t>’</a:t>
              </a:r>
              <a:endParaRPr lang="es-EC" sz="1400" i="1" dirty="0">
                <a:solidFill>
                  <a:schemeClr val="bg1">
                    <a:lumMod val="65000"/>
                  </a:schemeClr>
                </a:solidFill>
              </a:endParaRPr>
            </a:p>
          </p:txBody>
        </p:sp>
      </p:grpSp>
      <p:grpSp>
        <p:nvGrpSpPr>
          <p:cNvPr id="32" name="Group 31"/>
          <p:cNvGrpSpPr/>
          <p:nvPr/>
        </p:nvGrpSpPr>
        <p:grpSpPr>
          <a:xfrm>
            <a:off x="8875418" y="2165621"/>
            <a:ext cx="748975" cy="307777"/>
            <a:chOff x="6475651" y="1624076"/>
            <a:chExt cx="748975" cy="307777"/>
          </a:xfrm>
        </p:grpSpPr>
        <p:sp>
          <p:nvSpPr>
            <p:cNvPr id="33"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34" name="TextBox 33"/>
            <p:cNvSpPr txBox="1"/>
            <p:nvPr/>
          </p:nvSpPr>
          <p:spPr>
            <a:xfrm>
              <a:off x="6903704" y="1624076"/>
              <a:ext cx="320922" cy="307777"/>
            </a:xfrm>
            <a:prstGeom prst="rect">
              <a:avLst/>
            </a:prstGeom>
            <a:noFill/>
          </p:spPr>
          <p:txBody>
            <a:bodyPr wrap="none" rtlCol="0" anchor="ctr">
              <a:spAutoFit/>
            </a:bodyPr>
            <a:lstStyle/>
            <a:p>
              <a:pPr algn="r"/>
              <a:r>
                <a:rPr lang="es-EC" sz="1400" i="1" dirty="0">
                  <a:solidFill>
                    <a:schemeClr val="bg1">
                      <a:lumMod val="65000"/>
                    </a:schemeClr>
                  </a:solidFill>
                </a:rPr>
                <a:t>3</a:t>
              </a:r>
              <a:r>
                <a:rPr lang="es-EC" sz="1400" i="1" dirty="0" smtClean="0">
                  <a:solidFill>
                    <a:schemeClr val="bg1">
                      <a:lumMod val="65000"/>
                    </a:schemeClr>
                  </a:solidFill>
                </a:rPr>
                <a:t>’</a:t>
              </a:r>
              <a:endParaRPr lang="es-EC" sz="1400" i="1" dirty="0">
                <a:solidFill>
                  <a:schemeClr val="bg1">
                    <a:lumMod val="65000"/>
                  </a:schemeClr>
                </a:solidFill>
              </a:endParaRPr>
            </a:p>
          </p:txBody>
        </p:sp>
      </p:grpSp>
      <p:grpSp>
        <p:nvGrpSpPr>
          <p:cNvPr id="35" name="Group 34"/>
          <p:cNvGrpSpPr/>
          <p:nvPr/>
        </p:nvGrpSpPr>
        <p:grpSpPr>
          <a:xfrm>
            <a:off x="8875418" y="2639345"/>
            <a:ext cx="748975" cy="307777"/>
            <a:chOff x="6475651" y="1624076"/>
            <a:chExt cx="748975" cy="307777"/>
          </a:xfrm>
        </p:grpSpPr>
        <p:sp>
          <p:nvSpPr>
            <p:cNvPr id="36"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37" name="TextBox 36"/>
            <p:cNvSpPr txBox="1"/>
            <p:nvPr/>
          </p:nvSpPr>
          <p:spPr>
            <a:xfrm>
              <a:off x="6903705" y="1624076"/>
              <a:ext cx="320921" cy="307777"/>
            </a:xfrm>
            <a:prstGeom prst="rect">
              <a:avLst/>
            </a:prstGeom>
            <a:noFill/>
          </p:spPr>
          <p:txBody>
            <a:bodyPr wrap="none" rtlCol="0" anchor="ctr">
              <a:spAutoFit/>
            </a:bodyPr>
            <a:lstStyle/>
            <a:p>
              <a:pPr algn="r"/>
              <a:r>
                <a:rPr lang="es-EC" sz="1400" i="1" dirty="0" smtClean="0">
                  <a:solidFill>
                    <a:schemeClr val="bg1">
                      <a:lumMod val="65000"/>
                    </a:schemeClr>
                  </a:solidFill>
                </a:rPr>
                <a:t>5’</a:t>
              </a:r>
              <a:endParaRPr lang="es-EC" sz="1400" i="1" dirty="0">
                <a:solidFill>
                  <a:schemeClr val="bg1">
                    <a:lumMod val="65000"/>
                  </a:schemeClr>
                </a:solidFill>
              </a:endParaRPr>
            </a:p>
          </p:txBody>
        </p:sp>
      </p:grpSp>
      <p:grpSp>
        <p:nvGrpSpPr>
          <p:cNvPr id="38" name="Group 37"/>
          <p:cNvGrpSpPr/>
          <p:nvPr/>
        </p:nvGrpSpPr>
        <p:grpSpPr>
          <a:xfrm>
            <a:off x="8875418" y="3113069"/>
            <a:ext cx="748975" cy="307777"/>
            <a:chOff x="6475651" y="1624076"/>
            <a:chExt cx="748975" cy="307777"/>
          </a:xfrm>
        </p:grpSpPr>
        <p:sp>
          <p:nvSpPr>
            <p:cNvPr id="39"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40" name="TextBox 39"/>
            <p:cNvSpPr txBox="1"/>
            <p:nvPr/>
          </p:nvSpPr>
          <p:spPr>
            <a:xfrm>
              <a:off x="6903704" y="1624076"/>
              <a:ext cx="320922" cy="307777"/>
            </a:xfrm>
            <a:prstGeom prst="rect">
              <a:avLst/>
            </a:prstGeom>
            <a:noFill/>
          </p:spPr>
          <p:txBody>
            <a:bodyPr wrap="none" rtlCol="0" anchor="ctr">
              <a:spAutoFit/>
            </a:bodyPr>
            <a:lstStyle/>
            <a:p>
              <a:pPr algn="r"/>
              <a:r>
                <a:rPr lang="es-EC" sz="1400" i="1" dirty="0" smtClean="0">
                  <a:solidFill>
                    <a:schemeClr val="bg1">
                      <a:lumMod val="65000"/>
                    </a:schemeClr>
                  </a:solidFill>
                </a:rPr>
                <a:t>5’</a:t>
              </a:r>
              <a:endParaRPr lang="es-EC" sz="1400" i="1" dirty="0">
                <a:solidFill>
                  <a:schemeClr val="bg1">
                    <a:lumMod val="65000"/>
                  </a:schemeClr>
                </a:solidFill>
              </a:endParaRPr>
            </a:p>
          </p:txBody>
        </p:sp>
      </p:grpSp>
      <p:grpSp>
        <p:nvGrpSpPr>
          <p:cNvPr id="41" name="Group 40"/>
          <p:cNvGrpSpPr/>
          <p:nvPr/>
        </p:nvGrpSpPr>
        <p:grpSpPr>
          <a:xfrm>
            <a:off x="8875418" y="3586793"/>
            <a:ext cx="748975" cy="307777"/>
            <a:chOff x="6475651" y="1624076"/>
            <a:chExt cx="748975" cy="307777"/>
          </a:xfrm>
        </p:grpSpPr>
        <p:sp>
          <p:nvSpPr>
            <p:cNvPr id="42"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43" name="TextBox 42"/>
            <p:cNvSpPr txBox="1"/>
            <p:nvPr/>
          </p:nvSpPr>
          <p:spPr>
            <a:xfrm>
              <a:off x="6903704" y="1624076"/>
              <a:ext cx="320922" cy="307777"/>
            </a:xfrm>
            <a:prstGeom prst="rect">
              <a:avLst/>
            </a:prstGeom>
            <a:noFill/>
          </p:spPr>
          <p:txBody>
            <a:bodyPr wrap="none" rtlCol="0" anchor="ctr">
              <a:spAutoFit/>
            </a:bodyPr>
            <a:lstStyle/>
            <a:p>
              <a:pPr algn="r"/>
              <a:r>
                <a:rPr lang="es-EC" sz="1400" i="1" dirty="0">
                  <a:solidFill>
                    <a:schemeClr val="bg1">
                      <a:lumMod val="65000"/>
                    </a:schemeClr>
                  </a:solidFill>
                </a:rPr>
                <a:t>5</a:t>
              </a:r>
              <a:r>
                <a:rPr lang="es-EC" sz="1400" i="1" dirty="0" smtClean="0">
                  <a:solidFill>
                    <a:schemeClr val="bg1">
                      <a:lumMod val="65000"/>
                    </a:schemeClr>
                  </a:solidFill>
                </a:rPr>
                <a:t>’</a:t>
              </a:r>
              <a:endParaRPr lang="es-EC" sz="1400" i="1" dirty="0">
                <a:solidFill>
                  <a:schemeClr val="bg1">
                    <a:lumMod val="65000"/>
                  </a:schemeClr>
                </a:solidFill>
              </a:endParaRPr>
            </a:p>
          </p:txBody>
        </p:sp>
      </p:grpSp>
      <p:grpSp>
        <p:nvGrpSpPr>
          <p:cNvPr id="44" name="Group 43"/>
          <p:cNvGrpSpPr/>
          <p:nvPr/>
        </p:nvGrpSpPr>
        <p:grpSpPr>
          <a:xfrm>
            <a:off x="8875418" y="4060517"/>
            <a:ext cx="748975" cy="307777"/>
            <a:chOff x="6475651" y="1624076"/>
            <a:chExt cx="748975" cy="307777"/>
          </a:xfrm>
        </p:grpSpPr>
        <p:sp>
          <p:nvSpPr>
            <p:cNvPr id="45"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46" name="TextBox 45"/>
            <p:cNvSpPr txBox="1"/>
            <p:nvPr/>
          </p:nvSpPr>
          <p:spPr>
            <a:xfrm>
              <a:off x="6903704" y="1624076"/>
              <a:ext cx="320922" cy="307777"/>
            </a:xfrm>
            <a:prstGeom prst="rect">
              <a:avLst/>
            </a:prstGeom>
            <a:noFill/>
          </p:spPr>
          <p:txBody>
            <a:bodyPr wrap="none" rtlCol="0" anchor="ctr">
              <a:spAutoFit/>
            </a:bodyPr>
            <a:lstStyle/>
            <a:p>
              <a:pPr algn="r"/>
              <a:r>
                <a:rPr lang="es-EC" sz="1400" i="1" dirty="0">
                  <a:solidFill>
                    <a:schemeClr val="bg1">
                      <a:lumMod val="65000"/>
                    </a:schemeClr>
                  </a:solidFill>
                </a:rPr>
                <a:t>8</a:t>
              </a:r>
              <a:r>
                <a:rPr lang="es-EC" sz="1400" i="1" dirty="0" smtClean="0">
                  <a:solidFill>
                    <a:schemeClr val="bg1">
                      <a:lumMod val="65000"/>
                    </a:schemeClr>
                  </a:solidFill>
                </a:rPr>
                <a:t>’</a:t>
              </a:r>
              <a:endParaRPr lang="es-EC" sz="1400" i="1" dirty="0">
                <a:solidFill>
                  <a:schemeClr val="bg1">
                    <a:lumMod val="65000"/>
                  </a:schemeClr>
                </a:solidFill>
              </a:endParaRPr>
            </a:p>
          </p:txBody>
        </p:sp>
      </p:grpSp>
      <p:grpSp>
        <p:nvGrpSpPr>
          <p:cNvPr id="47" name="Group 46"/>
          <p:cNvGrpSpPr/>
          <p:nvPr/>
        </p:nvGrpSpPr>
        <p:grpSpPr>
          <a:xfrm>
            <a:off x="8875418" y="4534241"/>
            <a:ext cx="748975" cy="307777"/>
            <a:chOff x="6475651" y="1624076"/>
            <a:chExt cx="748975" cy="307777"/>
          </a:xfrm>
        </p:grpSpPr>
        <p:sp>
          <p:nvSpPr>
            <p:cNvPr id="48"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49" name="TextBox 48"/>
            <p:cNvSpPr txBox="1"/>
            <p:nvPr/>
          </p:nvSpPr>
          <p:spPr>
            <a:xfrm>
              <a:off x="6903704" y="1624076"/>
              <a:ext cx="320922" cy="307777"/>
            </a:xfrm>
            <a:prstGeom prst="rect">
              <a:avLst/>
            </a:prstGeom>
            <a:noFill/>
          </p:spPr>
          <p:txBody>
            <a:bodyPr wrap="none" rtlCol="0" anchor="ctr">
              <a:spAutoFit/>
            </a:bodyPr>
            <a:lstStyle/>
            <a:p>
              <a:pPr algn="r"/>
              <a:r>
                <a:rPr lang="es-EC" sz="1400" i="1" dirty="0">
                  <a:solidFill>
                    <a:schemeClr val="bg1">
                      <a:lumMod val="65000"/>
                    </a:schemeClr>
                  </a:solidFill>
                </a:rPr>
                <a:t>8</a:t>
              </a:r>
              <a:r>
                <a:rPr lang="es-EC" sz="1400" i="1" dirty="0" smtClean="0">
                  <a:solidFill>
                    <a:schemeClr val="bg1">
                      <a:lumMod val="65000"/>
                    </a:schemeClr>
                  </a:solidFill>
                </a:rPr>
                <a:t>’</a:t>
              </a:r>
              <a:endParaRPr lang="es-EC" sz="1400" i="1" dirty="0">
                <a:solidFill>
                  <a:schemeClr val="bg1">
                    <a:lumMod val="65000"/>
                  </a:schemeClr>
                </a:solidFill>
              </a:endParaRPr>
            </a:p>
          </p:txBody>
        </p:sp>
      </p:grpSp>
      <p:grpSp>
        <p:nvGrpSpPr>
          <p:cNvPr id="50" name="Group 49"/>
          <p:cNvGrpSpPr/>
          <p:nvPr/>
        </p:nvGrpSpPr>
        <p:grpSpPr>
          <a:xfrm>
            <a:off x="8875418" y="5007967"/>
            <a:ext cx="748975" cy="307777"/>
            <a:chOff x="6475651" y="1624076"/>
            <a:chExt cx="748975" cy="307777"/>
          </a:xfrm>
        </p:grpSpPr>
        <p:sp>
          <p:nvSpPr>
            <p:cNvPr id="51"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52" name="TextBox 51"/>
            <p:cNvSpPr txBox="1"/>
            <p:nvPr/>
          </p:nvSpPr>
          <p:spPr>
            <a:xfrm>
              <a:off x="6903704" y="1624076"/>
              <a:ext cx="320922" cy="307777"/>
            </a:xfrm>
            <a:prstGeom prst="rect">
              <a:avLst/>
            </a:prstGeom>
            <a:noFill/>
          </p:spPr>
          <p:txBody>
            <a:bodyPr wrap="none" rtlCol="0" anchor="ctr">
              <a:spAutoFit/>
            </a:bodyPr>
            <a:lstStyle/>
            <a:p>
              <a:pPr algn="r"/>
              <a:r>
                <a:rPr lang="es-EC" sz="1400" i="1" dirty="0" smtClean="0">
                  <a:solidFill>
                    <a:schemeClr val="bg1">
                      <a:lumMod val="65000"/>
                    </a:schemeClr>
                  </a:solidFill>
                </a:rPr>
                <a:t>5’</a:t>
              </a:r>
              <a:endParaRPr lang="es-EC" sz="1400" i="1" dirty="0">
                <a:solidFill>
                  <a:schemeClr val="bg1">
                    <a:lumMod val="65000"/>
                  </a:schemeClr>
                </a:solidFill>
              </a:endParaRPr>
            </a:p>
          </p:txBody>
        </p:sp>
      </p:grpSp>
      <p:cxnSp>
        <p:nvCxnSpPr>
          <p:cNvPr id="53" name="Conector recto 52"/>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5" name="Imagen 54"/>
          <p:cNvPicPr>
            <a:picLocks noChangeAspect="1"/>
          </p:cNvPicPr>
          <p:nvPr/>
        </p:nvPicPr>
        <p:blipFill>
          <a:blip r:embed="rId3"/>
          <a:stretch>
            <a:fillRect/>
          </a:stretch>
        </p:blipFill>
        <p:spPr>
          <a:xfrm>
            <a:off x="10370087" y="6435297"/>
            <a:ext cx="1517118" cy="384713"/>
          </a:xfrm>
          <a:prstGeom prst="rect">
            <a:avLst/>
          </a:prstGeom>
        </p:spPr>
      </p:pic>
      <p:pic>
        <p:nvPicPr>
          <p:cNvPr id="56" name="Imagen 55"/>
          <p:cNvPicPr>
            <a:picLocks noChangeAspect="1"/>
          </p:cNvPicPr>
          <p:nvPr/>
        </p:nvPicPr>
        <p:blipFill rotWithShape="1">
          <a:blip r:embed="rId4" cstate="print">
            <a:extLst>
              <a:ext uri="{28A0092B-C50C-407E-A947-70E740481C1C}">
                <a14:useLocalDpi xmlns:a14="http://schemas.microsoft.com/office/drawing/2010/main" val="0"/>
              </a:ext>
            </a:extLst>
          </a:blip>
          <a:srcRect l="26562"/>
          <a:stretch/>
        </p:blipFill>
        <p:spPr>
          <a:xfrm>
            <a:off x="4656000" y="104158"/>
            <a:ext cx="2880000" cy="1012849"/>
          </a:xfrm>
          <a:prstGeom prst="rect">
            <a:avLst/>
          </a:prstGeom>
        </p:spPr>
      </p:pic>
      <p:grpSp>
        <p:nvGrpSpPr>
          <p:cNvPr id="3" name="Grupo 2"/>
          <p:cNvGrpSpPr/>
          <p:nvPr/>
        </p:nvGrpSpPr>
        <p:grpSpPr>
          <a:xfrm>
            <a:off x="3422180" y="2081485"/>
            <a:ext cx="6192688" cy="4301361"/>
            <a:chOff x="3422180" y="2125729"/>
            <a:chExt cx="6192688" cy="4301361"/>
          </a:xfrm>
        </p:grpSpPr>
        <p:cxnSp>
          <p:nvCxnSpPr>
            <p:cNvPr id="10" name="Straight Connector 9"/>
            <p:cNvCxnSpPr/>
            <p:nvPr/>
          </p:nvCxnSpPr>
          <p:spPr>
            <a:xfrm>
              <a:off x="3422180" y="2125729"/>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422180" y="2603658"/>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422180" y="3081587"/>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422180" y="3559516"/>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422180" y="4037445"/>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422180" y="4515374"/>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422180" y="4993303"/>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124"/>
            <p:cNvCxnSpPr/>
            <p:nvPr/>
          </p:nvCxnSpPr>
          <p:spPr>
            <a:xfrm>
              <a:off x="3422180" y="5471232"/>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124"/>
            <p:cNvCxnSpPr/>
            <p:nvPr/>
          </p:nvCxnSpPr>
          <p:spPr>
            <a:xfrm>
              <a:off x="3422180" y="5949161"/>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124"/>
            <p:cNvCxnSpPr/>
            <p:nvPr/>
          </p:nvCxnSpPr>
          <p:spPr>
            <a:xfrm>
              <a:off x="3422180" y="6427090"/>
              <a:ext cx="61926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1" name="TextBox 84"/>
          <p:cNvSpPr txBox="1"/>
          <p:nvPr/>
        </p:nvSpPr>
        <p:spPr>
          <a:xfrm>
            <a:off x="2838629" y="5464659"/>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09</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62" name="Rectangle 91"/>
          <p:cNvSpPr/>
          <p:nvPr/>
        </p:nvSpPr>
        <p:spPr>
          <a:xfrm>
            <a:off x="4871305" y="5443992"/>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Propuestas</a:t>
            </a:r>
          </a:p>
        </p:txBody>
      </p:sp>
      <p:grpSp>
        <p:nvGrpSpPr>
          <p:cNvPr id="63" name="Group 49"/>
          <p:cNvGrpSpPr/>
          <p:nvPr/>
        </p:nvGrpSpPr>
        <p:grpSpPr>
          <a:xfrm>
            <a:off x="8870540" y="5510806"/>
            <a:ext cx="748975" cy="307777"/>
            <a:chOff x="6475651" y="1624076"/>
            <a:chExt cx="748975" cy="307777"/>
          </a:xfrm>
        </p:grpSpPr>
        <p:sp>
          <p:nvSpPr>
            <p:cNvPr id="65"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66" name="TextBox 51"/>
            <p:cNvSpPr txBox="1"/>
            <p:nvPr/>
          </p:nvSpPr>
          <p:spPr>
            <a:xfrm>
              <a:off x="6903704" y="1624076"/>
              <a:ext cx="320922" cy="307777"/>
            </a:xfrm>
            <a:prstGeom prst="rect">
              <a:avLst/>
            </a:prstGeom>
            <a:noFill/>
          </p:spPr>
          <p:txBody>
            <a:bodyPr wrap="none" rtlCol="0" anchor="ctr">
              <a:spAutoFit/>
            </a:bodyPr>
            <a:lstStyle/>
            <a:p>
              <a:pPr algn="r"/>
              <a:r>
                <a:rPr lang="es-EC" sz="1400" i="1" dirty="0" smtClean="0">
                  <a:solidFill>
                    <a:schemeClr val="bg1">
                      <a:lumMod val="65000"/>
                    </a:schemeClr>
                  </a:solidFill>
                </a:rPr>
                <a:t>5’</a:t>
              </a:r>
              <a:endParaRPr lang="es-EC" sz="1400" i="1" dirty="0">
                <a:solidFill>
                  <a:schemeClr val="bg1">
                    <a:lumMod val="65000"/>
                  </a:schemeClr>
                </a:solidFill>
              </a:endParaRPr>
            </a:p>
          </p:txBody>
        </p:sp>
      </p:grpSp>
      <p:sp>
        <p:nvSpPr>
          <p:cNvPr id="67" name="TextBox 84"/>
          <p:cNvSpPr txBox="1"/>
          <p:nvPr/>
        </p:nvSpPr>
        <p:spPr>
          <a:xfrm>
            <a:off x="2838629" y="5926723"/>
            <a:ext cx="1344317" cy="400110"/>
          </a:xfrm>
          <a:prstGeom prst="rect">
            <a:avLst/>
          </a:prstGeom>
          <a:noFill/>
        </p:spPr>
        <p:txBody>
          <a:bodyPr wrap="square" rtlCol="0" anchor="ctr">
            <a:spAutoFit/>
          </a:bodyPr>
          <a:lstStyle/>
          <a:p>
            <a:pPr algn="r" fontAlgn="base"/>
            <a:r>
              <a:rPr lang="es-EC" sz="2000" b="1" dirty="0" smtClean="0">
                <a:solidFill>
                  <a:schemeClr val="bg1"/>
                </a:solidFill>
                <a:latin typeface="+mj-lt"/>
                <a:ea typeface="Open Sans" panose="020B0606030504020204" pitchFamily="34" charset="0"/>
                <a:cs typeface="Open Sans" panose="020B0606030504020204" pitchFamily="34" charset="0"/>
              </a:rPr>
              <a:t>10</a:t>
            </a:r>
            <a:endParaRPr lang="es-EC" sz="2000" b="1" dirty="0">
              <a:solidFill>
                <a:schemeClr val="bg1"/>
              </a:solidFill>
              <a:latin typeface="+mj-lt"/>
              <a:ea typeface="Open Sans" panose="020B0606030504020204" pitchFamily="34" charset="0"/>
              <a:cs typeface="Open Sans" panose="020B0606030504020204" pitchFamily="34" charset="0"/>
            </a:endParaRPr>
          </a:p>
        </p:txBody>
      </p:sp>
      <p:sp>
        <p:nvSpPr>
          <p:cNvPr id="68" name="Rectangle 91"/>
          <p:cNvSpPr/>
          <p:nvPr/>
        </p:nvSpPr>
        <p:spPr>
          <a:xfrm>
            <a:off x="4871305" y="5919656"/>
            <a:ext cx="6912768" cy="47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C" sz="2000" dirty="0" smtClean="0">
                <a:solidFill>
                  <a:schemeClr val="accent6">
                    <a:lumMod val="75000"/>
                  </a:schemeClr>
                </a:solidFill>
                <a:latin typeface="+mj-lt"/>
                <a:ea typeface="Open Sans" panose="020B0606030504020204" pitchFamily="34" charset="0"/>
                <a:cs typeface="Open Sans" panose="020B0606030504020204" pitchFamily="34" charset="0"/>
              </a:rPr>
              <a:t>Conclusiones y recomendaciones</a:t>
            </a:r>
            <a:endParaRPr lang="es-EC" sz="2000" dirty="0">
              <a:solidFill>
                <a:schemeClr val="accent6">
                  <a:lumMod val="75000"/>
                </a:schemeClr>
              </a:solidFill>
              <a:latin typeface="+mj-lt"/>
              <a:ea typeface="Open Sans" panose="020B0606030504020204" pitchFamily="34" charset="0"/>
              <a:cs typeface="Open Sans" panose="020B0606030504020204" pitchFamily="34" charset="0"/>
            </a:endParaRPr>
          </a:p>
        </p:txBody>
      </p:sp>
      <p:grpSp>
        <p:nvGrpSpPr>
          <p:cNvPr id="69" name="Group 49"/>
          <p:cNvGrpSpPr/>
          <p:nvPr/>
        </p:nvGrpSpPr>
        <p:grpSpPr>
          <a:xfrm>
            <a:off x="8870540" y="5972870"/>
            <a:ext cx="748975" cy="307777"/>
            <a:chOff x="6475651" y="1624076"/>
            <a:chExt cx="748975" cy="307777"/>
          </a:xfrm>
        </p:grpSpPr>
        <p:sp>
          <p:nvSpPr>
            <p:cNvPr id="70" name="Shape 2526"/>
            <p:cNvSpPr/>
            <p:nvPr/>
          </p:nvSpPr>
          <p:spPr>
            <a:xfrm>
              <a:off x="6475651" y="16383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lumMod val="6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C" sz="1200" i="1" dirty="0">
                <a:solidFill>
                  <a:schemeClr val="bg1">
                    <a:lumMod val="65000"/>
                  </a:schemeClr>
                </a:solidFill>
              </a:endParaRPr>
            </a:p>
          </p:txBody>
        </p:sp>
        <p:sp>
          <p:nvSpPr>
            <p:cNvPr id="71" name="TextBox 51"/>
            <p:cNvSpPr txBox="1"/>
            <p:nvPr/>
          </p:nvSpPr>
          <p:spPr>
            <a:xfrm>
              <a:off x="6903704" y="1624076"/>
              <a:ext cx="320922" cy="307777"/>
            </a:xfrm>
            <a:prstGeom prst="rect">
              <a:avLst/>
            </a:prstGeom>
            <a:noFill/>
          </p:spPr>
          <p:txBody>
            <a:bodyPr wrap="none" rtlCol="0" anchor="ctr">
              <a:spAutoFit/>
            </a:bodyPr>
            <a:lstStyle/>
            <a:p>
              <a:pPr algn="r"/>
              <a:r>
                <a:rPr lang="es-EC" sz="1400" i="1" dirty="0" smtClean="0">
                  <a:solidFill>
                    <a:schemeClr val="bg1">
                      <a:lumMod val="65000"/>
                    </a:schemeClr>
                  </a:solidFill>
                </a:rPr>
                <a:t>5’</a:t>
              </a:r>
              <a:endParaRPr lang="es-EC" sz="1400" i="1" dirty="0">
                <a:solidFill>
                  <a:schemeClr val="bg1">
                    <a:lumMod val="65000"/>
                  </a:schemeClr>
                </a:solidFill>
              </a:endParaRPr>
            </a:p>
          </p:txBody>
        </p:sp>
      </p:grpSp>
    </p:spTree>
    <p:extLst>
      <p:ext uri="{BB962C8B-B14F-4D97-AF65-F5344CB8AC3E}">
        <p14:creationId xmlns:p14="http://schemas.microsoft.com/office/powerpoint/2010/main" val="392218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01. ANTECEDENTES</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2" name="Diagrama 1"/>
          <p:cNvGraphicFramePr/>
          <p:nvPr>
            <p:extLst>
              <p:ext uri="{D42A27DB-BD31-4B8C-83A1-F6EECF244321}">
                <p14:modId xmlns:p14="http://schemas.microsoft.com/office/powerpoint/2010/main" val="3560594049"/>
              </p:ext>
            </p:extLst>
          </p:nvPr>
        </p:nvGraphicFramePr>
        <p:xfrm>
          <a:off x="758825" y="1085850"/>
          <a:ext cx="10674350" cy="499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53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02. JUSTIFICACIÓN E IMPORTANCIA</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2" name="Diagrama 1"/>
          <p:cNvGraphicFramePr/>
          <p:nvPr>
            <p:extLst>
              <p:ext uri="{D42A27DB-BD31-4B8C-83A1-F6EECF244321}">
                <p14:modId xmlns:p14="http://schemas.microsoft.com/office/powerpoint/2010/main" val="3389054557"/>
              </p:ext>
            </p:extLst>
          </p:nvPr>
        </p:nvGraphicFramePr>
        <p:xfrm>
          <a:off x="603250" y="956245"/>
          <a:ext cx="11112500" cy="519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79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03-. ALCANCE</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9" name="Gráfico 8"/>
          <p:cNvGraphicFramePr/>
          <p:nvPr>
            <p:extLst>
              <p:ext uri="{D42A27DB-BD31-4B8C-83A1-F6EECF244321}">
                <p14:modId xmlns:p14="http://schemas.microsoft.com/office/powerpoint/2010/main" val="1205892976"/>
              </p:ext>
            </p:extLst>
          </p:nvPr>
        </p:nvGraphicFramePr>
        <p:xfrm>
          <a:off x="6324600" y="1162050"/>
          <a:ext cx="5562605"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6324600" y="5187774"/>
            <a:ext cx="5562605" cy="646331"/>
          </a:xfrm>
          <a:prstGeom prst="rect">
            <a:avLst/>
          </a:prstGeom>
          <a:solidFill>
            <a:schemeClr val="accent6">
              <a:lumMod val="40000"/>
              <a:lumOff val="60000"/>
            </a:schemeClr>
          </a:solidFill>
        </p:spPr>
        <p:txBody>
          <a:bodyPr wrap="square" rtlCol="0">
            <a:spAutoFit/>
          </a:bodyPr>
          <a:lstStyle/>
          <a:p>
            <a:pPr algn="just"/>
            <a:r>
              <a:rPr lang="es-EC" dirty="0" smtClean="0"/>
              <a:t>Penetración de Internet fijo por hogar y Crecimiento del número de abonados</a:t>
            </a:r>
            <a:endParaRPr lang="es-EC" dirty="0"/>
          </a:p>
        </p:txBody>
      </p:sp>
      <p:cxnSp>
        <p:nvCxnSpPr>
          <p:cNvPr id="6" name="Conector recto 5"/>
          <p:cNvCxnSpPr/>
          <p:nvPr/>
        </p:nvCxnSpPr>
        <p:spPr>
          <a:xfrm>
            <a:off x="6096000" y="1009649"/>
            <a:ext cx="0" cy="5220000"/>
          </a:xfrm>
          <a:prstGeom prst="line">
            <a:avLst/>
          </a:prstGeom>
          <a:ln w="19050">
            <a:solidFill>
              <a:srgbClr val="385723"/>
            </a:solidFill>
            <a:prstDash val="lgDash"/>
            <a:headEnd type="oval" w="lg" len="lg"/>
            <a:tailEnd type="oval" w="lg" len="lg"/>
          </a:ln>
        </p:spPr>
        <p:style>
          <a:lnRef idx="3">
            <a:schemeClr val="accent6"/>
          </a:lnRef>
          <a:fillRef idx="0">
            <a:schemeClr val="accent6"/>
          </a:fillRef>
          <a:effectRef idx="2">
            <a:schemeClr val="accent6"/>
          </a:effectRef>
          <a:fontRef idx="minor">
            <a:schemeClr val="tx1"/>
          </a:fontRef>
        </p:style>
      </p:cxnSp>
      <p:graphicFrame>
        <p:nvGraphicFramePr>
          <p:cNvPr id="7" name="Diagrama 6"/>
          <p:cNvGraphicFramePr/>
          <p:nvPr>
            <p:extLst>
              <p:ext uri="{D42A27DB-BD31-4B8C-83A1-F6EECF244321}">
                <p14:modId xmlns:p14="http://schemas.microsoft.com/office/powerpoint/2010/main" val="3236123890"/>
              </p:ext>
            </p:extLst>
          </p:nvPr>
        </p:nvGraphicFramePr>
        <p:xfrm>
          <a:off x="646898" y="1394371"/>
          <a:ext cx="4915701" cy="4377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3849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37"/>
          <p:cNvGrpSpPr/>
          <p:nvPr/>
        </p:nvGrpSpPr>
        <p:grpSpPr>
          <a:xfrm>
            <a:off x="4389594" y="1922145"/>
            <a:ext cx="2447188" cy="3840147"/>
            <a:chOff x="4934796" y="1751013"/>
            <a:chExt cx="2935287" cy="4606075"/>
          </a:xfrm>
          <a:solidFill>
            <a:srgbClr val="44546A"/>
          </a:solidFill>
        </p:grpSpPr>
        <p:sp>
          <p:nvSpPr>
            <p:cNvPr id="10"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1"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grpSp>
        <p:nvGrpSpPr>
          <p:cNvPr id="14" name="Group 140"/>
          <p:cNvGrpSpPr/>
          <p:nvPr/>
        </p:nvGrpSpPr>
        <p:grpSpPr>
          <a:xfrm>
            <a:off x="4588606" y="2113889"/>
            <a:ext cx="2023176" cy="1810837"/>
            <a:chOff x="8169276" y="952501"/>
            <a:chExt cx="3781424" cy="3384550"/>
          </a:xfrm>
          <a:solidFill>
            <a:schemeClr val="accent4"/>
          </a:solidFill>
        </p:grpSpPr>
        <p:sp>
          <p:nvSpPr>
            <p:cNvPr id="15"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7" name="Group 143"/>
          <p:cNvGrpSpPr/>
          <p:nvPr/>
        </p:nvGrpSpPr>
        <p:grpSpPr>
          <a:xfrm>
            <a:off x="4743582" y="2962401"/>
            <a:ext cx="1317872" cy="1564865"/>
            <a:chOff x="7826363" y="2844010"/>
            <a:chExt cx="1580725" cy="1876982"/>
          </a:xfrm>
          <a:solidFill>
            <a:schemeClr val="accent4"/>
          </a:solidFill>
        </p:grpSpPr>
        <p:sp>
          <p:nvSpPr>
            <p:cNvPr id="18" name="Rounded Rectangle 144"/>
            <p:cNvSpPr/>
            <p:nvPr/>
          </p:nvSpPr>
          <p:spPr>
            <a:xfrm>
              <a:off x="8110354" y="2984172"/>
              <a:ext cx="101591" cy="7904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45"/>
            <p:cNvSpPr/>
            <p:nvPr/>
          </p:nvSpPr>
          <p:spPr>
            <a:xfrm>
              <a:off x="8375528" y="3216877"/>
              <a:ext cx="101591" cy="15041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46"/>
            <p:cNvSpPr/>
            <p:nvPr/>
          </p:nvSpPr>
          <p:spPr>
            <a:xfrm>
              <a:off x="8672942" y="3502859"/>
              <a:ext cx="101591" cy="1218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ounded Rectangle 147"/>
            <p:cNvSpPr/>
            <p:nvPr/>
          </p:nvSpPr>
          <p:spPr>
            <a:xfrm>
              <a:off x="9007728"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148"/>
            <p:cNvSpPr/>
            <p:nvPr/>
          </p:nvSpPr>
          <p:spPr>
            <a:xfrm>
              <a:off x="9305497"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ed Rectangle 149"/>
            <p:cNvSpPr/>
            <p:nvPr/>
          </p:nvSpPr>
          <p:spPr>
            <a:xfrm>
              <a:off x="7826363" y="2844010"/>
              <a:ext cx="101591" cy="6588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6" name="Group 152"/>
          <p:cNvGrpSpPr/>
          <p:nvPr/>
        </p:nvGrpSpPr>
        <p:grpSpPr>
          <a:xfrm>
            <a:off x="7324635" y="4764489"/>
            <a:ext cx="476827" cy="417455"/>
            <a:chOff x="8000315" y="4830819"/>
            <a:chExt cx="476827" cy="417455"/>
          </a:xfrm>
          <a:solidFill>
            <a:schemeClr val="accent6">
              <a:lumMod val="75000"/>
            </a:schemeClr>
          </a:solidFill>
        </p:grpSpPr>
        <p:sp>
          <p:nvSpPr>
            <p:cNvPr id="32" name="Freeform 19"/>
            <p:cNvSpPr>
              <a:spLocks noEditPoints="1"/>
            </p:cNvSpPr>
            <p:nvPr/>
          </p:nvSpPr>
          <p:spPr bwMode="auto">
            <a:xfrm>
              <a:off x="8000315" y="4830819"/>
              <a:ext cx="476827" cy="343241"/>
            </a:xfrm>
            <a:custGeom>
              <a:avLst/>
              <a:gdLst>
                <a:gd name="T0" fmla="*/ 325 w 325"/>
                <a:gd name="T1" fmla="*/ 61 h 234"/>
                <a:gd name="T2" fmla="*/ 301 w 325"/>
                <a:gd name="T3" fmla="*/ 32 h 234"/>
                <a:gd name="T4" fmla="*/ 169 w 325"/>
                <a:gd name="T5" fmla="*/ 1 h 234"/>
                <a:gd name="T6" fmla="*/ 162 w 325"/>
                <a:gd name="T7" fmla="*/ 0 h 234"/>
                <a:gd name="T8" fmla="*/ 155 w 325"/>
                <a:gd name="T9" fmla="*/ 1 h 234"/>
                <a:gd name="T10" fmla="*/ 23 w 325"/>
                <a:gd name="T11" fmla="*/ 32 h 234"/>
                <a:gd name="T12" fmla="*/ 0 w 325"/>
                <a:gd name="T13" fmla="*/ 61 h 234"/>
                <a:gd name="T14" fmla="*/ 23 w 325"/>
                <a:gd name="T15" fmla="*/ 91 h 234"/>
                <a:gd name="T16" fmla="*/ 50 w 325"/>
                <a:gd name="T17" fmla="*/ 97 h 234"/>
                <a:gd name="T18" fmla="*/ 50 w 325"/>
                <a:gd name="T19" fmla="*/ 183 h 234"/>
                <a:gd name="T20" fmla="*/ 162 w 325"/>
                <a:gd name="T21" fmla="*/ 234 h 234"/>
                <a:gd name="T22" fmla="*/ 274 w 325"/>
                <a:gd name="T23" fmla="*/ 183 h 234"/>
                <a:gd name="T24" fmla="*/ 274 w 325"/>
                <a:gd name="T25" fmla="*/ 97 h 234"/>
                <a:gd name="T26" fmla="*/ 301 w 325"/>
                <a:gd name="T27" fmla="*/ 91 h 234"/>
                <a:gd name="T28" fmla="*/ 325 w 325"/>
                <a:gd name="T29" fmla="*/ 61 h 234"/>
                <a:gd name="T30" fmla="*/ 254 w 325"/>
                <a:gd name="T31" fmla="*/ 183 h 234"/>
                <a:gd name="T32" fmla="*/ 162 w 325"/>
                <a:gd name="T33" fmla="*/ 214 h 234"/>
                <a:gd name="T34" fmla="*/ 71 w 325"/>
                <a:gd name="T35" fmla="*/ 183 h 234"/>
                <a:gd name="T36" fmla="*/ 71 w 325"/>
                <a:gd name="T37" fmla="*/ 102 h 234"/>
                <a:gd name="T38" fmla="*/ 156 w 325"/>
                <a:gd name="T39" fmla="*/ 122 h 234"/>
                <a:gd name="T40" fmla="*/ 162 w 325"/>
                <a:gd name="T41" fmla="*/ 122 h 234"/>
                <a:gd name="T42" fmla="*/ 169 w 325"/>
                <a:gd name="T43" fmla="*/ 122 h 234"/>
                <a:gd name="T44" fmla="*/ 254 w 325"/>
                <a:gd name="T45" fmla="*/ 102 h 234"/>
                <a:gd name="T46" fmla="*/ 254 w 325"/>
                <a:gd name="T47" fmla="*/ 183 h 234"/>
                <a:gd name="T48" fmla="*/ 165 w 325"/>
                <a:gd name="T49" fmla="*/ 102 h 234"/>
                <a:gd name="T50" fmla="*/ 162 w 325"/>
                <a:gd name="T51" fmla="*/ 102 h 234"/>
                <a:gd name="T52" fmla="*/ 160 w 325"/>
                <a:gd name="T53" fmla="*/ 102 h 234"/>
                <a:gd name="T54" fmla="*/ 28 w 325"/>
                <a:gd name="T55" fmla="*/ 71 h 234"/>
                <a:gd name="T56" fmla="*/ 20 w 325"/>
                <a:gd name="T57" fmla="*/ 61 h 234"/>
                <a:gd name="T58" fmla="*/ 28 w 325"/>
                <a:gd name="T59" fmla="*/ 51 h 234"/>
                <a:gd name="T60" fmla="*/ 160 w 325"/>
                <a:gd name="T61" fmla="*/ 21 h 234"/>
                <a:gd name="T62" fmla="*/ 162 w 325"/>
                <a:gd name="T63" fmla="*/ 21 h 234"/>
                <a:gd name="T64" fmla="*/ 165 w 325"/>
                <a:gd name="T65" fmla="*/ 21 h 234"/>
                <a:gd name="T66" fmla="*/ 297 w 325"/>
                <a:gd name="T67" fmla="*/ 51 h 234"/>
                <a:gd name="T68" fmla="*/ 305 w 325"/>
                <a:gd name="T69" fmla="*/ 61 h 234"/>
                <a:gd name="T70" fmla="*/ 297 w 325"/>
                <a:gd name="T71" fmla="*/ 71 h 234"/>
                <a:gd name="T72" fmla="*/ 165 w 325"/>
                <a:gd name="T73"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5" h="234">
                  <a:moveTo>
                    <a:pt x="325" y="61"/>
                  </a:moveTo>
                  <a:cubicBezTo>
                    <a:pt x="325" y="47"/>
                    <a:pt x="315" y="35"/>
                    <a:pt x="301" y="32"/>
                  </a:cubicBezTo>
                  <a:cubicBezTo>
                    <a:pt x="169" y="1"/>
                    <a:pt x="169" y="1"/>
                    <a:pt x="169" y="1"/>
                  </a:cubicBezTo>
                  <a:cubicBezTo>
                    <a:pt x="167" y="0"/>
                    <a:pt x="165" y="0"/>
                    <a:pt x="162" y="0"/>
                  </a:cubicBezTo>
                  <a:cubicBezTo>
                    <a:pt x="160" y="0"/>
                    <a:pt x="158" y="0"/>
                    <a:pt x="155" y="1"/>
                  </a:cubicBezTo>
                  <a:cubicBezTo>
                    <a:pt x="23" y="32"/>
                    <a:pt x="23" y="32"/>
                    <a:pt x="23" y="32"/>
                  </a:cubicBezTo>
                  <a:cubicBezTo>
                    <a:pt x="9" y="35"/>
                    <a:pt x="0" y="47"/>
                    <a:pt x="0" y="61"/>
                  </a:cubicBezTo>
                  <a:cubicBezTo>
                    <a:pt x="0" y="76"/>
                    <a:pt x="9" y="88"/>
                    <a:pt x="23" y="91"/>
                  </a:cubicBezTo>
                  <a:cubicBezTo>
                    <a:pt x="50" y="97"/>
                    <a:pt x="50" y="97"/>
                    <a:pt x="50" y="97"/>
                  </a:cubicBezTo>
                  <a:cubicBezTo>
                    <a:pt x="50" y="183"/>
                    <a:pt x="50" y="183"/>
                    <a:pt x="50" y="183"/>
                  </a:cubicBezTo>
                  <a:cubicBezTo>
                    <a:pt x="50" y="210"/>
                    <a:pt x="81" y="234"/>
                    <a:pt x="162" y="234"/>
                  </a:cubicBezTo>
                  <a:cubicBezTo>
                    <a:pt x="243" y="234"/>
                    <a:pt x="274" y="210"/>
                    <a:pt x="274" y="183"/>
                  </a:cubicBezTo>
                  <a:cubicBezTo>
                    <a:pt x="274" y="97"/>
                    <a:pt x="274" y="97"/>
                    <a:pt x="274" y="97"/>
                  </a:cubicBezTo>
                  <a:cubicBezTo>
                    <a:pt x="301" y="91"/>
                    <a:pt x="301" y="91"/>
                    <a:pt x="301" y="91"/>
                  </a:cubicBezTo>
                  <a:cubicBezTo>
                    <a:pt x="315" y="88"/>
                    <a:pt x="325" y="76"/>
                    <a:pt x="325" y="61"/>
                  </a:cubicBezTo>
                  <a:close/>
                  <a:moveTo>
                    <a:pt x="254" y="183"/>
                  </a:moveTo>
                  <a:cubicBezTo>
                    <a:pt x="254" y="195"/>
                    <a:pt x="223" y="214"/>
                    <a:pt x="162" y="214"/>
                  </a:cubicBezTo>
                  <a:cubicBezTo>
                    <a:pt x="101" y="214"/>
                    <a:pt x="71" y="195"/>
                    <a:pt x="71" y="183"/>
                  </a:cubicBezTo>
                  <a:cubicBezTo>
                    <a:pt x="71" y="102"/>
                    <a:pt x="71" y="102"/>
                    <a:pt x="71" y="102"/>
                  </a:cubicBezTo>
                  <a:cubicBezTo>
                    <a:pt x="156" y="122"/>
                    <a:pt x="156" y="122"/>
                    <a:pt x="156" y="122"/>
                  </a:cubicBezTo>
                  <a:cubicBezTo>
                    <a:pt x="158" y="122"/>
                    <a:pt x="160" y="122"/>
                    <a:pt x="162" y="122"/>
                  </a:cubicBezTo>
                  <a:cubicBezTo>
                    <a:pt x="165" y="122"/>
                    <a:pt x="167" y="122"/>
                    <a:pt x="169" y="122"/>
                  </a:cubicBezTo>
                  <a:cubicBezTo>
                    <a:pt x="254" y="102"/>
                    <a:pt x="254" y="102"/>
                    <a:pt x="254" y="102"/>
                  </a:cubicBezTo>
                  <a:lnTo>
                    <a:pt x="254" y="183"/>
                  </a:lnTo>
                  <a:close/>
                  <a:moveTo>
                    <a:pt x="165" y="102"/>
                  </a:moveTo>
                  <a:cubicBezTo>
                    <a:pt x="164" y="102"/>
                    <a:pt x="163" y="102"/>
                    <a:pt x="162" y="102"/>
                  </a:cubicBezTo>
                  <a:cubicBezTo>
                    <a:pt x="162" y="102"/>
                    <a:pt x="161" y="102"/>
                    <a:pt x="160" y="102"/>
                  </a:cubicBezTo>
                  <a:cubicBezTo>
                    <a:pt x="28" y="71"/>
                    <a:pt x="28" y="71"/>
                    <a:pt x="28" y="71"/>
                  </a:cubicBezTo>
                  <a:cubicBezTo>
                    <a:pt x="23" y="70"/>
                    <a:pt x="20" y="66"/>
                    <a:pt x="20" y="61"/>
                  </a:cubicBezTo>
                  <a:cubicBezTo>
                    <a:pt x="20" y="57"/>
                    <a:pt x="23" y="52"/>
                    <a:pt x="28" y="51"/>
                  </a:cubicBezTo>
                  <a:cubicBezTo>
                    <a:pt x="160" y="21"/>
                    <a:pt x="160" y="21"/>
                    <a:pt x="160" y="21"/>
                  </a:cubicBezTo>
                  <a:cubicBezTo>
                    <a:pt x="161" y="21"/>
                    <a:pt x="162" y="21"/>
                    <a:pt x="162" y="21"/>
                  </a:cubicBezTo>
                  <a:cubicBezTo>
                    <a:pt x="163" y="21"/>
                    <a:pt x="164" y="21"/>
                    <a:pt x="165" y="21"/>
                  </a:cubicBezTo>
                  <a:cubicBezTo>
                    <a:pt x="297" y="51"/>
                    <a:pt x="297" y="51"/>
                    <a:pt x="297" y="51"/>
                  </a:cubicBezTo>
                  <a:cubicBezTo>
                    <a:pt x="301" y="52"/>
                    <a:pt x="305" y="57"/>
                    <a:pt x="305" y="61"/>
                  </a:cubicBezTo>
                  <a:cubicBezTo>
                    <a:pt x="305" y="66"/>
                    <a:pt x="301" y="70"/>
                    <a:pt x="297" y="71"/>
                  </a:cubicBezTo>
                  <a:lnTo>
                    <a:pt x="165" y="10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20"/>
            <p:cNvSpPr>
              <a:spLocks/>
            </p:cNvSpPr>
            <p:nvPr/>
          </p:nvSpPr>
          <p:spPr bwMode="auto">
            <a:xfrm>
              <a:off x="8431376" y="4980485"/>
              <a:ext cx="30923" cy="163890"/>
            </a:xfrm>
            <a:custGeom>
              <a:avLst/>
              <a:gdLst>
                <a:gd name="T0" fmla="*/ 0 w 21"/>
                <a:gd name="T1" fmla="*/ 10 h 112"/>
                <a:gd name="T2" fmla="*/ 0 w 21"/>
                <a:gd name="T3" fmla="*/ 102 h 112"/>
                <a:gd name="T4" fmla="*/ 11 w 21"/>
                <a:gd name="T5" fmla="*/ 112 h 112"/>
                <a:gd name="T6" fmla="*/ 21 w 21"/>
                <a:gd name="T7" fmla="*/ 102 h 112"/>
                <a:gd name="T8" fmla="*/ 21 w 21"/>
                <a:gd name="T9" fmla="*/ 10 h 112"/>
                <a:gd name="T10" fmla="*/ 11 w 21"/>
                <a:gd name="T11" fmla="*/ 0 h 112"/>
                <a:gd name="T12" fmla="*/ 0 w 21"/>
                <a:gd name="T13" fmla="*/ 10 h 112"/>
              </a:gdLst>
              <a:ahLst/>
              <a:cxnLst>
                <a:cxn ang="0">
                  <a:pos x="T0" y="T1"/>
                </a:cxn>
                <a:cxn ang="0">
                  <a:pos x="T2" y="T3"/>
                </a:cxn>
                <a:cxn ang="0">
                  <a:pos x="T4" y="T5"/>
                </a:cxn>
                <a:cxn ang="0">
                  <a:pos x="T6" y="T7"/>
                </a:cxn>
                <a:cxn ang="0">
                  <a:pos x="T8" y="T9"/>
                </a:cxn>
                <a:cxn ang="0">
                  <a:pos x="T10" y="T11"/>
                </a:cxn>
                <a:cxn ang="0">
                  <a:pos x="T12" y="T13"/>
                </a:cxn>
              </a:cxnLst>
              <a:rect l="0" t="0" r="r" b="b"/>
              <a:pathLst>
                <a:path w="21" h="112">
                  <a:moveTo>
                    <a:pt x="0" y="10"/>
                  </a:moveTo>
                  <a:cubicBezTo>
                    <a:pt x="0" y="102"/>
                    <a:pt x="0" y="102"/>
                    <a:pt x="0" y="102"/>
                  </a:cubicBezTo>
                  <a:cubicBezTo>
                    <a:pt x="0" y="107"/>
                    <a:pt x="5" y="112"/>
                    <a:pt x="11" y="112"/>
                  </a:cubicBezTo>
                  <a:cubicBezTo>
                    <a:pt x="16" y="112"/>
                    <a:pt x="21" y="107"/>
                    <a:pt x="21" y="102"/>
                  </a:cubicBezTo>
                  <a:cubicBezTo>
                    <a:pt x="21" y="10"/>
                    <a:pt x="21" y="10"/>
                    <a:pt x="21" y="10"/>
                  </a:cubicBezTo>
                  <a:cubicBezTo>
                    <a:pt x="21" y="4"/>
                    <a:pt x="16" y="0"/>
                    <a:pt x="11" y="0"/>
                  </a:cubicBezTo>
                  <a:cubicBezTo>
                    <a:pt x="5" y="0"/>
                    <a:pt x="0" y="4"/>
                    <a:pt x="0"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7" name="Oval 21"/>
            <p:cNvSpPr>
              <a:spLocks noChangeArrowheads="1"/>
            </p:cNvSpPr>
            <p:nvPr/>
          </p:nvSpPr>
          <p:spPr bwMode="auto">
            <a:xfrm>
              <a:off x="8416533" y="5159217"/>
              <a:ext cx="60608" cy="89057"/>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154"/>
          <p:cNvGrpSpPr/>
          <p:nvPr/>
        </p:nvGrpSpPr>
        <p:grpSpPr>
          <a:xfrm>
            <a:off x="7339478" y="2378374"/>
            <a:ext cx="447141" cy="478063"/>
            <a:chOff x="7268687" y="3862324"/>
            <a:chExt cx="447141" cy="478063"/>
          </a:xfrm>
          <a:solidFill>
            <a:srgbClr val="0070C0"/>
          </a:solidFill>
        </p:grpSpPr>
        <p:sp>
          <p:nvSpPr>
            <p:cNvPr id="29" name="Freeform 23"/>
            <p:cNvSpPr>
              <a:spLocks noEditPoints="1"/>
            </p:cNvSpPr>
            <p:nvPr/>
          </p:nvSpPr>
          <p:spPr bwMode="auto">
            <a:xfrm>
              <a:off x="7268687" y="3862324"/>
              <a:ext cx="447141" cy="478063"/>
            </a:xfrm>
            <a:custGeom>
              <a:avLst/>
              <a:gdLst>
                <a:gd name="T0" fmla="*/ 265 w 305"/>
                <a:gd name="T1" fmla="*/ 0 h 326"/>
                <a:gd name="T2" fmla="*/ 41 w 305"/>
                <a:gd name="T3" fmla="*/ 0 h 326"/>
                <a:gd name="T4" fmla="*/ 0 w 305"/>
                <a:gd name="T5" fmla="*/ 41 h 326"/>
                <a:gd name="T6" fmla="*/ 0 w 305"/>
                <a:gd name="T7" fmla="*/ 285 h 326"/>
                <a:gd name="T8" fmla="*/ 41 w 305"/>
                <a:gd name="T9" fmla="*/ 326 h 326"/>
                <a:gd name="T10" fmla="*/ 265 w 305"/>
                <a:gd name="T11" fmla="*/ 326 h 326"/>
                <a:gd name="T12" fmla="*/ 305 w 305"/>
                <a:gd name="T13" fmla="*/ 285 h 326"/>
                <a:gd name="T14" fmla="*/ 305 w 305"/>
                <a:gd name="T15" fmla="*/ 41 h 326"/>
                <a:gd name="T16" fmla="*/ 265 w 305"/>
                <a:gd name="T17" fmla="*/ 0 h 326"/>
                <a:gd name="T18" fmla="*/ 285 w 305"/>
                <a:gd name="T19" fmla="*/ 285 h 326"/>
                <a:gd name="T20" fmla="*/ 265 w 305"/>
                <a:gd name="T21" fmla="*/ 305 h 326"/>
                <a:gd name="T22" fmla="*/ 41 w 305"/>
                <a:gd name="T23" fmla="*/ 305 h 326"/>
                <a:gd name="T24" fmla="*/ 21 w 305"/>
                <a:gd name="T25" fmla="*/ 285 h 326"/>
                <a:gd name="T26" fmla="*/ 21 w 305"/>
                <a:gd name="T27" fmla="*/ 41 h 326"/>
                <a:gd name="T28" fmla="*/ 41 w 305"/>
                <a:gd name="T29" fmla="*/ 21 h 326"/>
                <a:gd name="T30" fmla="*/ 265 w 305"/>
                <a:gd name="T31" fmla="*/ 21 h 326"/>
                <a:gd name="T32" fmla="*/ 285 w 305"/>
                <a:gd name="T33" fmla="*/ 41 h 326"/>
                <a:gd name="T34" fmla="*/ 285 w 305"/>
                <a:gd name="T35" fmla="*/ 2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26">
                  <a:moveTo>
                    <a:pt x="265" y="0"/>
                  </a:moveTo>
                  <a:cubicBezTo>
                    <a:pt x="41" y="0"/>
                    <a:pt x="41" y="0"/>
                    <a:pt x="41" y="0"/>
                  </a:cubicBezTo>
                  <a:cubicBezTo>
                    <a:pt x="18" y="0"/>
                    <a:pt x="0" y="18"/>
                    <a:pt x="0" y="41"/>
                  </a:cubicBezTo>
                  <a:cubicBezTo>
                    <a:pt x="0" y="285"/>
                    <a:pt x="0" y="285"/>
                    <a:pt x="0" y="285"/>
                  </a:cubicBezTo>
                  <a:cubicBezTo>
                    <a:pt x="0" y="307"/>
                    <a:pt x="18" y="326"/>
                    <a:pt x="41" y="326"/>
                  </a:cubicBezTo>
                  <a:cubicBezTo>
                    <a:pt x="265" y="326"/>
                    <a:pt x="265" y="326"/>
                    <a:pt x="265" y="326"/>
                  </a:cubicBezTo>
                  <a:cubicBezTo>
                    <a:pt x="287" y="326"/>
                    <a:pt x="305" y="307"/>
                    <a:pt x="305" y="285"/>
                  </a:cubicBezTo>
                  <a:cubicBezTo>
                    <a:pt x="305" y="41"/>
                    <a:pt x="305" y="41"/>
                    <a:pt x="305" y="41"/>
                  </a:cubicBezTo>
                  <a:cubicBezTo>
                    <a:pt x="305" y="18"/>
                    <a:pt x="287" y="0"/>
                    <a:pt x="265" y="0"/>
                  </a:cubicBezTo>
                  <a:close/>
                  <a:moveTo>
                    <a:pt x="285" y="285"/>
                  </a:moveTo>
                  <a:cubicBezTo>
                    <a:pt x="285" y="296"/>
                    <a:pt x="276" y="305"/>
                    <a:pt x="265" y="305"/>
                  </a:cubicBezTo>
                  <a:cubicBezTo>
                    <a:pt x="41" y="305"/>
                    <a:pt x="41" y="305"/>
                    <a:pt x="41" y="305"/>
                  </a:cubicBezTo>
                  <a:cubicBezTo>
                    <a:pt x="30" y="305"/>
                    <a:pt x="21" y="296"/>
                    <a:pt x="21" y="285"/>
                  </a:cubicBezTo>
                  <a:cubicBezTo>
                    <a:pt x="21" y="41"/>
                    <a:pt x="21" y="41"/>
                    <a:pt x="21" y="41"/>
                  </a:cubicBezTo>
                  <a:cubicBezTo>
                    <a:pt x="21" y="30"/>
                    <a:pt x="30" y="21"/>
                    <a:pt x="41" y="21"/>
                  </a:cubicBezTo>
                  <a:cubicBezTo>
                    <a:pt x="265" y="21"/>
                    <a:pt x="265" y="21"/>
                    <a:pt x="265" y="21"/>
                  </a:cubicBezTo>
                  <a:cubicBezTo>
                    <a:pt x="276" y="21"/>
                    <a:pt x="285" y="30"/>
                    <a:pt x="285" y="41"/>
                  </a:cubicBezTo>
                  <a:lnTo>
                    <a:pt x="285" y="28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4"/>
            <p:cNvSpPr>
              <a:spLocks noEditPoints="1"/>
            </p:cNvSpPr>
            <p:nvPr/>
          </p:nvSpPr>
          <p:spPr bwMode="auto">
            <a:xfrm>
              <a:off x="7328677" y="3922313"/>
              <a:ext cx="328398" cy="297476"/>
            </a:xfrm>
            <a:custGeom>
              <a:avLst/>
              <a:gdLst>
                <a:gd name="T0" fmla="*/ 213 w 224"/>
                <a:gd name="T1" fmla="*/ 0 h 203"/>
                <a:gd name="T2" fmla="*/ 10 w 224"/>
                <a:gd name="T3" fmla="*/ 0 h 203"/>
                <a:gd name="T4" fmla="*/ 0 w 224"/>
                <a:gd name="T5" fmla="*/ 10 h 203"/>
                <a:gd name="T6" fmla="*/ 0 w 224"/>
                <a:gd name="T7" fmla="*/ 193 h 203"/>
                <a:gd name="T8" fmla="*/ 10 w 224"/>
                <a:gd name="T9" fmla="*/ 203 h 203"/>
                <a:gd name="T10" fmla="*/ 213 w 224"/>
                <a:gd name="T11" fmla="*/ 203 h 203"/>
                <a:gd name="T12" fmla="*/ 224 w 224"/>
                <a:gd name="T13" fmla="*/ 193 h 203"/>
                <a:gd name="T14" fmla="*/ 224 w 224"/>
                <a:gd name="T15" fmla="*/ 10 h 203"/>
                <a:gd name="T16" fmla="*/ 213 w 224"/>
                <a:gd name="T17" fmla="*/ 0 h 203"/>
                <a:gd name="T18" fmla="*/ 213 w 224"/>
                <a:gd name="T19" fmla="*/ 10 h 203"/>
                <a:gd name="T20" fmla="*/ 213 w 224"/>
                <a:gd name="T21" fmla="*/ 151 h 203"/>
                <a:gd name="T22" fmla="*/ 180 w 224"/>
                <a:gd name="T23" fmla="*/ 115 h 203"/>
                <a:gd name="T24" fmla="*/ 173 w 224"/>
                <a:gd name="T25" fmla="*/ 112 h 203"/>
                <a:gd name="T26" fmla="*/ 165 w 224"/>
                <a:gd name="T27" fmla="*/ 115 h 203"/>
                <a:gd name="T28" fmla="*/ 139 w 224"/>
                <a:gd name="T29" fmla="*/ 145 h 203"/>
                <a:gd name="T30" fmla="*/ 58 w 224"/>
                <a:gd name="T31" fmla="*/ 54 h 203"/>
                <a:gd name="T32" fmla="*/ 51 w 224"/>
                <a:gd name="T33" fmla="*/ 51 h 203"/>
                <a:gd name="T34" fmla="*/ 43 w 224"/>
                <a:gd name="T35" fmla="*/ 54 h 203"/>
                <a:gd name="T36" fmla="*/ 10 w 224"/>
                <a:gd name="T37" fmla="*/ 92 h 203"/>
                <a:gd name="T38" fmla="*/ 10 w 224"/>
                <a:gd name="T39" fmla="*/ 10 h 203"/>
                <a:gd name="T40" fmla="*/ 213 w 224"/>
                <a:gd name="T41" fmla="*/ 10 h 203"/>
                <a:gd name="T42" fmla="*/ 10 w 224"/>
                <a:gd name="T43" fmla="*/ 108 h 203"/>
                <a:gd name="T44" fmla="*/ 51 w 224"/>
                <a:gd name="T45" fmla="*/ 61 h 203"/>
                <a:gd name="T46" fmla="*/ 133 w 224"/>
                <a:gd name="T47" fmla="*/ 154 h 203"/>
                <a:gd name="T48" fmla="*/ 139 w 224"/>
                <a:gd name="T49" fmla="*/ 161 h 203"/>
                <a:gd name="T50" fmla="*/ 167 w 224"/>
                <a:gd name="T51" fmla="*/ 193 h 203"/>
                <a:gd name="T52" fmla="*/ 10 w 224"/>
                <a:gd name="T53" fmla="*/ 193 h 203"/>
                <a:gd name="T54" fmla="*/ 10 w 224"/>
                <a:gd name="T55" fmla="*/ 108 h 203"/>
                <a:gd name="T56" fmla="*/ 180 w 224"/>
                <a:gd name="T57" fmla="*/ 193 h 203"/>
                <a:gd name="T58" fmla="*/ 145 w 224"/>
                <a:gd name="T59" fmla="*/ 153 h 203"/>
                <a:gd name="T60" fmla="*/ 173 w 224"/>
                <a:gd name="T61" fmla="*/ 122 h 203"/>
                <a:gd name="T62" fmla="*/ 213 w 224"/>
                <a:gd name="T63" fmla="*/ 166 h 203"/>
                <a:gd name="T64" fmla="*/ 213 w 224"/>
                <a:gd name="T65" fmla="*/ 193 h 203"/>
                <a:gd name="T66" fmla="*/ 180 w 224"/>
                <a:gd name="T6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203">
                  <a:moveTo>
                    <a:pt x="213" y="0"/>
                  </a:moveTo>
                  <a:cubicBezTo>
                    <a:pt x="10" y="0"/>
                    <a:pt x="10" y="0"/>
                    <a:pt x="10" y="0"/>
                  </a:cubicBezTo>
                  <a:cubicBezTo>
                    <a:pt x="4" y="0"/>
                    <a:pt x="0" y="4"/>
                    <a:pt x="0" y="10"/>
                  </a:cubicBezTo>
                  <a:cubicBezTo>
                    <a:pt x="0" y="193"/>
                    <a:pt x="0" y="193"/>
                    <a:pt x="0" y="193"/>
                  </a:cubicBezTo>
                  <a:cubicBezTo>
                    <a:pt x="0" y="199"/>
                    <a:pt x="4" y="203"/>
                    <a:pt x="10" y="203"/>
                  </a:cubicBezTo>
                  <a:cubicBezTo>
                    <a:pt x="213" y="203"/>
                    <a:pt x="213" y="203"/>
                    <a:pt x="213" y="203"/>
                  </a:cubicBezTo>
                  <a:cubicBezTo>
                    <a:pt x="219" y="203"/>
                    <a:pt x="224" y="199"/>
                    <a:pt x="224" y="193"/>
                  </a:cubicBezTo>
                  <a:cubicBezTo>
                    <a:pt x="224" y="10"/>
                    <a:pt x="224" y="10"/>
                    <a:pt x="224" y="10"/>
                  </a:cubicBezTo>
                  <a:cubicBezTo>
                    <a:pt x="224" y="4"/>
                    <a:pt x="219" y="0"/>
                    <a:pt x="213" y="0"/>
                  </a:cubicBezTo>
                  <a:close/>
                  <a:moveTo>
                    <a:pt x="213" y="10"/>
                  </a:moveTo>
                  <a:cubicBezTo>
                    <a:pt x="213" y="151"/>
                    <a:pt x="213" y="151"/>
                    <a:pt x="213" y="151"/>
                  </a:cubicBezTo>
                  <a:cubicBezTo>
                    <a:pt x="180" y="115"/>
                    <a:pt x="180" y="115"/>
                    <a:pt x="180" y="115"/>
                  </a:cubicBezTo>
                  <a:cubicBezTo>
                    <a:pt x="178" y="113"/>
                    <a:pt x="176" y="112"/>
                    <a:pt x="173" y="112"/>
                  </a:cubicBezTo>
                  <a:cubicBezTo>
                    <a:pt x="170" y="112"/>
                    <a:pt x="167" y="113"/>
                    <a:pt x="165" y="115"/>
                  </a:cubicBezTo>
                  <a:cubicBezTo>
                    <a:pt x="139" y="145"/>
                    <a:pt x="139" y="145"/>
                    <a:pt x="139" y="145"/>
                  </a:cubicBezTo>
                  <a:cubicBezTo>
                    <a:pt x="58" y="54"/>
                    <a:pt x="58" y="54"/>
                    <a:pt x="58" y="54"/>
                  </a:cubicBezTo>
                  <a:cubicBezTo>
                    <a:pt x="56" y="52"/>
                    <a:pt x="54" y="51"/>
                    <a:pt x="51" y="51"/>
                  </a:cubicBezTo>
                  <a:cubicBezTo>
                    <a:pt x="48" y="51"/>
                    <a:pt x="45" y="52"/>
                    <a:pt x="43" y="54"/>
                  </a:cubicBezTo>
                  <a:cubicBezTo>
                    <a:pt x="10" y="92"/>
                    <a:pt x="10" y="92"/>
                    <a:pt x="10" y="92"/>
                  </a:cubicBezTo>
                  <a:cubicBezTo>
                    <a:pt x="10" y="10"/>
                    <a:pt x="10" y="10"/>
                    <a:pt x="10" y="10"/>
                  </a:cubicBezTo>
                  <a:lnTo>
                    <a:pt x="213" y="10"/>
                  </a:lnTo>
                  <a:close/>
                  <a:moveTo>
                    <a:pt x="10" y="108"/>
                  </a:moveTo>
                  <a:cubicBezTo>
                    <a:pt x="51" y="61"/>
                    <a:pt x="51" y="61"/>
                    <a:pt x="51" y="61"/>
                  </a:cubicBezTo>
                  <a:cubicBezTo>
                    <a:pt x="133" y="154"/>
                    <a:pt x="133" y="154"/>
                    <a:pt x="133" y="154"/>
                  </a:cubicBezTo>
                  <a:cubicBezTo>
                    <a:pt x="139" y="161"/>
                    <a:pt x="139" y="161"/>
                    <a:pt x="139" y="161"/>
                  </a:cubicBezTo>
                  <a:cubicBezTo>
                    <a:pt x="167" y="193"/>
                    <a:pt x="167" y="193"/>
                    <a:pt x="167" y="193"/>
                  </a:cubicBezTo>
                  <a:cubicBezTo>
                    <a:pt x="10" y="193"/>
                    <a:pt x="10" y="193"/>
                    <a:pt x="10" y="193"/>
                  </a:cubicBezTo>
                  <a:lnTo>
                    <a:pt x="10" y="108"/>
                  </a:lnTo>
                  <a:close/>
                  <a:moveTo>
                    <a:pt x="180" y="193"/>
                  </a:moveTo>
                  <a:cubicBezTo>
                    <a:pt x="145" y="153"/>
                    <a:pt x="145" y="153"/>
                    <a:pt x="145" y="153"/>
                  </a:cubicBezTo>
                  <a:cubicBezTo>
                    <a:pt x="173" y="122"/>
                    <a:pt x="173" y="122"/>
                    <a:pt x="173" y="122"/>
                  </a:cubicBezTo>
                  <a:cubicBezTo>
                    <a:pt x="213" y="166"/>
                    <a:pt x="213" y="166"/>
                    <a:pt x="213" y="166"/>
                  </a:cubicBezTo>
                  <a:cubicBezTo>
                    <a:pt x="213" y="193"/>
                    <a:pt x="213" y="193"/>
                    <a:pt x="213" y="193"/>
                  </a:cubicBezTo>
                  <a:lnTo>
                    <a:pt x="180" y="19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25"/>
            <p:cNvSpPr>
              <a:spLocks noEditPoints="1"/>
            </p:cNvSpPr>
            <p:nvPr/>
          </p:nvSpPr>
          <p:spPr bwMode="auto">
            <a:xfrm>
              <a:off x="7507409" y="3966223"/>
              <a:ext cx="89676" cy="89676"/>
            </a:xfrm>
            <a:custGeom>
              <a:avLst/>
              <a:gdLst>
                <a:gd name="T0" fmla="*/ 30 w 61"/>
                <a:gd name="T1" fmla="*/ 61 h 61"/>
                <a:gd name="T2" fmla="*/ 61 w 61"/>
                <a:gd name="T3" fmla="*/ 31 h 61"/>
                <a:gd name="T4" fmla="*/ 30 w 61"/>
                <a:gd name="T5" fmla="*/ 0 h 61"/>
                <a:gd name="T6" fmla="*/ 0 w 61"/>
                <a:gd name="T7" fmla="*/ 31 h 61"/>
                <a:gd name="T8" fmla="*/ 30 w 61"/>
                <a:gd name="T9" fmla="*/ 61 h 61"/>
                <a:gd name="T10" fmla="*/ 30 w 61"/>
                <a:gd name="T11" fmla="*/ 11 h 61"/>
                <a:gd name="T12" fmla="*/ 51 w 61"/>
                <a:gd name="T13" fmla="*/ 31 h 61"/>
                <a:gd name="T14" fmla="*/ 30 w 61"/>
                <a:gd name="T15" fmla="*/ 51 h 61"/>
                <a:gd name="T16" fmla="*/ 10 w 61"/>
                <a:gd name="T17" fmla="*/ 31 h 61"/>
                <a:gd name="T18" fmla="*/ 30 w 61"/>
                <a:gd name="T19"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30" y="61"/>
                  </a:moveTo>
                  <a:cubicBezTo>
                    <a:pt x="47" y="61"/>
                    <a:pt x="61" y="48"/>
                    <a:pt x="61" y="31"/>
                  </a:cubicBezTo>
                  <a:cubicBezTo>
                    <a:pt x="61" y="14"/>
                    <a:pt x="47" y="0"/>
                    <a:pt x="30" y="0"/>
                  </a:cubicBezTo>
                  <a:cubicBezTo>
                    <a:pt x="14" y="0"/>
                    <a:pt x="0" y="14"/>
                    <a:pt x="0" y="31"/>
                  </a:cubicBezTo>
                  <a:cubicBezTo>
                    <a:pt x="0" y="48"/>
                    <a:pt x="14" y="61"/>
                    <a:pt x="30" y="61"/>
                  </a:cubicBezTo>
                  <a:close/>
                  <a:moveTo>
                    <a:pt x="30" y="11"/>
                  </a:moveTo>
                  <a:cubicBezTo>
                    <a:pt x="42" y="11"/>
                    <a:pt x="51" y="20"/>
                    <a:pt x="51" y="31"/>
                  </a:cubicBezTo>
                  <a:cubicBezTo>
                    <a:pt x="51" y="42"/>
                    <a:pt x="42" y="51"/>
                    <a:pt x="30" y="51"/>
                  </a:cubicBezTo>
                  <a:cubicBezTo>
                    <a:pt x="19" y="51"/>
                    <a:pt x="10" y="42"/>
                    <a:pt x="10" y="31"/>
                  </a:cubicBezTo>
                  <a:cubicBezTo>
                    <a:pt x="10" y="20"/>
                    <a:pt x="19" y="11"/>
                    <a:pt x="3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2" name="Group 165"/>
          <p:cNvGrpSpPr/>
          <p:nvPr/>
        </p:nvGrpSpPr>
        <p:grpSpPr>
          <a:xfrm>
            <a:off x="6122406" y="2571949"/>
            <a:ext cx="1111837" cy="2397184"/>
            <a:chOff x="2860088" y="2821504"/>
            <a:chExt cx="1111837" cy="1719997"/>
          </a:xfrm>
        </p:grpSpPr>
        <p:cxnSp>
          <p:nvCxnSpPr>
            <p:cNvPr id="43" name="Straight Connector 166"/>
            <p:cNvCxnSpPr/>
            <p:nvPr/>
          </p:nvCxnSpPr>
          <p:spPr>
            <a:xfrm flipH="1">
              <a:off x="2860088" y="2821504"/>
              <a:ext cx="1111837" cy="0"/>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167"/>
            <p:cNvCxnSpPr/>
            <p:nvPr/>
          </p:nvCxnSpPr>
          <p:spPr>
            <a:xfrm flipH="1">
              <a:off x="2860088" y="3753826"/>
              <a:ext cx="1111837" cy="0"/>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168"/>
            <p:cNvCxnSpPr/>
            <p:nvPr/>
          </p:nvCxnSpPr>
          <p:spPr>
            <a:xfrm flipH="1">
              <a:off x="2860088" y="4541501"/>
              <a:ext cx="1111837" cy="0"/>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47" name="Group 170"/>
          <p:cNvGrpSpPr/>
          <p:nvPr/>
        </p:nvGrpSpPr>
        <p:grpSpPr>
          <a:xfrm>
            <a:off x="7956249" y="2038385"/>
            <a:ext cx="3802364" cy="1047809"/>
            <a:chOff x="8198838" y="3829029"/>
            <a:chExt cx="2240269" cy="1047809"/>
          </a:xfrm>
        </p:grpSpPr>
        <p:sp>
          <p:nvSpPr>
            <p:cNvPr id="48" name="TextBox 171"/>
            <p:cNvSpPr txBox="1"/>
            <p:nvPr/>
          </p:nvSpPr>
          <p:spPr>
            <a:xfrm>
              <a:off x="8198838" y="3829029"/>
              <a:ext cx="719448" cy="461665"/>
            </a:xfrm>
            <a:prstGeom prst="rect">
              <a:avLst/>
            </a:prstGeom>
            <a:noFill/>
          </p:spPr>
          <p:txBody>
            <a:bodyPr wrap="none" rtlCol="0">
              <a:spAutoFit/>
            </a:bodyPr>
            <a:lstStyle/>
            <a:p>
              <a:r>
                <a:rPr lang="es-EC" sz="2400" b="1" dirty="0" smtClean="0">
                  <a:solidFill>
                    <a:schemeClr val="tx1">
                      <a:lumMod val="65000"/>
                      <a:lumOff val="35000"/>
                    </a:schemeClr>
                  </a:solidFill>
                </a:rPr>
                <a:t>Hogares</a:t>
              </a:r>
              <a:endParaRPr lang="id-ID" sz="2400" b="1" dirty="0">
                <a:solidFill>
                  <a:schemeClr val="tx1">
                    <a:lumMod val="65000"/>
                    <a:lumOff val="35000"/>
                  </a:schemeClr>
                </a:solidFill>
              </a:endParaRPr>
            </a:p>
          </p:txBody>
        </p:sp>
        <p:sp>
          <p:nvSpPr>
            <p:cNvPr id="49" name="TextBox 172"/>
            <p:cNvSpPr txBox="1"/>
            <p:nvPr/>
          </p:nvSpPr>
          <p:spPr>
            <a:xfrm>
              <a:off x="8198838" y="4138174"/>
              <a:ext cx="2240269" cy="738664"/>
            </a:xfrm>
            <a:prstGeom prst="rect">
              <a:avLst/>
            </a:prstGeom>
            <a:noFill/>
          </p:spPr>
          <p:txBody>
            <a:bodyPr wrap="square" rtlCol="0">
              <a:spAutoFit/>
            </a:bodyPr>
            <a:lstStyle/>
            <a:p>
              <a:pPr algn="just"/>
              <a:r>
                <a:rPr lang="es-EC" sz="1400" dirty="0" smtClean="0">
                  <a:solidFill>
                    <a:schemeClr val="tx1">
                      <a:lumMod val="65000"/>
                      <a:lumOff val="35000"/>
                    </a:schemeClr>
                  </a:solidFill>
                </a:rPr>
                <a:t>Determinar </a:t>
              </a:r>
              <a:r>
                <a:rPr lang="es-EC" sz="1400" dirty="0">
                  <a:solidFill>
                    <a:schemeClr val="tx1">
                      <a:lumMod val="65000"/>
                      <a:lumOff val="35000"/>
                    </a:schemeClr>
                  </a:solidFill>
                </a:rPr>
                <a:t>el número de hogares que se encuentran a 1.5 km </a:t>
              </a:r>
              <a:r>
                <a:rPr lang="es-EC" sz="1400" dirty="0" smtClean="0">
                  <a:solidFill>
                    <a:schemeClr val="tx1">
                      <a:lumMod val="65000"/>
                      <a:lumOff val="35000"/>
                    </a:schemeClr>
                  </a:solidFill>
                </a:rPr>
                <a:t>de </a:t>
              </a:r>
              <a:r>
                <a:rPr lang="es-EC" sz="1400" dirty="0">
                  <a:solidFill>
                    <a:schemeClr val="tx1">
                      <a:lumMod val="65000"/>
                      <a:lumOff val="35000"/>
                    </a:schemeClr>
                  </a:solidFill>
                </a:rPr>
                <a:t>los nodos de fibra óptica a nivel nacional </a:t>
              </a:r>
              <a:endParaRPr lang="en-US" sz="1400" b="1" dirty="0">
                <a:solidFill>
                  <a:schemeClr val="tx1">
                    <a:lumMod val="65000"/>
                    <a:lumOff val="35000"/>
                  </a:schemeClr>
                </a:solidFill>
              </a:endParaRPr>
            </a:p>
          </p:txBody>
        </p:sp>
      </p:grpSp>
      <p:grpSp>
        <p:nvGrpSpPr>
          <p:cNvPr id="50" name="Group 173"/>
          <p:cNvGrpSpPr/>
          <p:nvPr/>
        </p:nvGrpSpPr>
        <p:grpSpPr>
          <a:xfrm>
            <a:off x="7956249" y="3347128"/>
            <a:ext cx="3802364" cy="1047809"/>
            <a:chOff x="8198838" y="3829029"/>
            <a:chExt cx="2078345" cy="1047809"/>
          </a:xfrm>
        </p:grpSpPr>
        <p:sp>
          <p:nvSpPr>
            <p:cNvPr id="51" name="TextBox 174"/>
            <p:cNvSpPr txBox="1"/>
            <p:nvPr/>
          </p:nvSpPr>
          <p:spPr>
            <a:xfrm>
              <a:off x="8198838" y="3829029"/>
              <a:ext cx="752227" cy="461665"/>
            </a:xfrm>
            <a:prstGeom prst="rect">
              <a:avLst/>
            </a:prstGeom>
            <a:noFill/>
          </p:spPr>
          <p:txBody>
            <a:bodyPr wrap="none" rtlCol="0">
              <a:spAutoFit/>
            </a:bodyPr>
            <a:lstStyle/>
            <a:p>
              <a:r>
                <a:rPr lang="es-EC" sz="2400" b="1" dirty="0" smtClean="0">
                  <a:solidFill>
                    <a:schemeClr val="tx1">
                      <a:lumMod val="65000"/>
                      <a:lumOff val="35000"/>
                    </a:schemeClr>
                  </a:solidFill>
                </a:rPr>
                <a:t>Cantones</a:t>
              </a:r>
              <a:endParaRPr lang="id-ID" sz="2400" b="1" dirty="0">
                <a:solidFill>
                  <a:schemeClr val="tx1">
                    <a:lumMod val="65000"/>
                    <a:lumOff val="35000"/>
                  </a:schemeClr>
                </a:solidFill>
              </a:endParaRPr>
            </a:p>
          </p:txBody>
        </p:sp>
        <p:sp>
          <p:nvSpPr>
            <p:cNvPr id="52" name="TextBox 175"/>
            <p:cNvSpPr txBox="1"/>
            <p:nvPr/>
          </p:nvSpPr>
          <p:spPr>
            <a:xfrm>
              <a:off x="8198839" y="4138174"/>
              <a:ext cx="2078344" cy="738664"/>
            </a:xfrm>
            <a:prstGeom prst="rect">
              <a:avLst/>
            </a:prstGeom>
            <a:noFill/>
          </p:spPr>
          <p:txBody>
            <a:bodyPr wrap="square" rtlCol="0">
              <a:spAutoFit/>
            </a:bodyPr>
            <a:lstStyle/>
            <a:p>
              <a:pPr algn="just"/>
              <a:r>
                <a:rPr lang="es-EC" sz="1400" dirty="0" smtClean="0">
                  <a:solidFill>
                    <a:schemeClr val="tx1">
                      <a:lumMod val="65000"/>
                      <a:lumOff val="35000"/>
                    </a:schemeClr>
                  </a:solidFill>
                </a:rPr>
                <a:t>Determinar </a:t>
              </a:r>
              <a:r>
                <a:rPr lang="es-EC" sz="1400" dirty="0">
                  <a:solidFill>
                    <a:schemeClr val="tx1">
                      <a:lumMod val="65000"/>
                      <a:lumOff val="35000"/>
                    </a:schemeClr>
                  </a:solidFill>
                </a:rPr>
                <a:t>el número de cantones a ser analizados en base a la densidad poblacional y la población no pobre </a:t>
              </a:r>
              <a:r>
                <a:rPr lang="en-US" sz="1400" dirty="0" smtClean="0">
                  <a:solidFill>
                    <a:schemeClr val="tx1">
                      <a:lumMod val="65000"/>
                      <a:lumOff val="35000"/>
                    </a:schemeClr>
                  </a:solidFill>
                </a:rPr>
                <a:t>.</a:t>
              </a:r>
              <a:endParaRPr lang="en-US" sz="1400" b="1" dirty="0">
                <a:solidFill>
                  <a:schemeClr val="tx1">
                    <a:lumMod val="65000"/>
                    <a:lumOff val="35000"/>
                  </a:schemeClr>
                </a:solidFill>
              </a:endParaRPr>
            </a:p>
          </p:txBody>
        </p:sp>
      </p:grpSp>
      <p:grpSp>
        <p:nvGrpSpPr>
          <p:cNvPr id="53" name="Group 176"/>
          <p:cNvGrpSpPr/>
          <p:nvPr/>
        </p:nvGrpSpPr>
        <p:grpSpPr>
          <a:xfrm>
            <a:off x="7956249" y="4579670"/>
            <a:ext cx="3802364" cy="1047809"/>
            <a:chOff x="8198838" y="3829029"/>
            <a:chExt cx="2202425" cy="1047809"/>
          </a:xfrm>
        </p:grpSpPr>
        <p:sp>
          <p:nvSpPr>
            <p:cNvPr id="54" name="TextBox 177"/>
            <p:cNvSpPr txBox="1"/>
            <p:nvPr/>
          </p:nvSpPr>
          <p:spPr>
            <a:xfrm>
              <a:off x="8198838" y="3829029"/>
              <a:ext cx="857749" cy="461665"/>
            </a:xfrm>
            <a:prstGeom prst="rect">
              <a:avLst/>
            </a:prstGeom>
            <a:noFill/>
          </p:spPr>
          <p:txBody>
            <a:bodyPr wrap="none" rtlCol="0">
              <a:spAutoFit/>
            </a:bodyPr>
            <a:lstStyle/>
            <a:p>
              <a:r>
                <a:rPr lang="es-EC" sz="2400" b="1" dirty="0" smtClean="0">
                  <a:solidFill>
                    <a:schemeClr val="tx1">
                      <a:lumMod val="65000"/>
                      <a:lumOff val="35000"/>
                    </a:schemeClr>
                  </a:solidFill>
                </a:rPr>
                <a:t>Propuesta</a:t>
              </a:r>
              <a:endParaRPr lang="id-ID" sz="2400" b="1" dirty="0">
                <a:solidFill>
                  <a:schemeClr val="tx1">
                    <a:lumMod val="65000"/>
                    <a:lumOff val="35000"/>
                  </a:schemeClr>
                </a:solidFill>
              </a:endParaRPr>
            </a:p>
          </p:txBody>
        </p:sp>
        <p:sp>
          <p:nvSpPr>
            <p:cNvPr id="55" name="TextBox 178"/>
            <p:cNvSpPr txBox="1"/>
            <p:nvPr/>
          </p:nvSpPr>
          <p:spPr>
            <a:xfrm>
              <a:off x="8198839" y="4138174"/>
              <a:ext cx="2202424" cy="738664"/>
            </a:xfrm>
            <a:prstGeom prst="rect">
              <a:avLst/>
            </a:prstGeom>
            <a:noFill/>
          </p:spPr>
          <p:txBody>
            <a:bodyPr wrap="square" rtlCol="0">
              <a:spAutoFit/>
            </a:bodyPr>
            <a:lstStyle/>
            <a:p>
              <a:pPr algn="just"/>
              <a:r>
                <a:rPr lang="es-EC" sz="1400" dirty="0" smtClean="0">
                  <a:solidFill>
                    <a:schemeClr val="tx1">
                      <a:lumMod val="65000"/>
                      <a:lumOff val="35000"/>
                    </a:schemeClr>
                  </a:solidFill>
                </a:rPr>
                <a:t>Diseñar </a:t>
              </a:r>
              <a:r>
                <a:rPr lang="es-EC" sz="1400" dirty="0">
                  <a:solidFill>
                    <a:schemeClr val="tx1">
                      <a:lumMod val="65000"/>
                      <a:lumOff val="35000"/>
                    </a:schemeClr>
                  </a:solidFill>
                </a:rPr>
                <a:t>una propuesta de ampliación de cobertura en los cantones analizados y priorizados</a:t>
              </a:r>
              <a:endParaRPr lang="en-US" sz="1400" b="1" dirty="0">
                <a:solidFill>
                  <a:schemeClr val="tx1">
                    <a:lumMod val="65000"/>
                    <a:lumOff val="35000"/>
                  </a:schemeClr>
                </a:solidFill>
              </a:endParaRPr>
            </a:p>
          </p:txBody>
        </p:sp>
      </p:grpSp>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03. OBJETIVOS</a:t>
            </a:r>
            <a:endParaRPr lang="es-EC" sz="2800" b="1" dirty="0">
              <a:cs typeface="Arial" panose="020B0604020202020204" pitchFamily="34" charset="0"/>
            </a:endParaRPr>
          </a:p>
        </p:txBody>
      </p:sp>
      <p:sp>
        <p:nvSpPr>
          <p:cNvPr id="61" name="TextBox 182"/>
          <p:cNvSpPr txBox="1"/>
          <p:nvPr/>
        </p:nvSpPr>
        <p:spPr>
          <a:xfrm>
            <a:off x="361243" y="2176200"/>
            <a:ext cx="3664130" cy="3416320"/>
          </a:xfrm>
          <a:prstGeom prst="rect">
            <a:avLst/>
          </a:prstGeom>
          <a:noFill/>
        </p:spPr>
        <p:txBody>
          <a:bodyPr wrap="square" rtlCol="0">
            <a:spAutoFit/>
          </a:bodyPr>
          <a:lstStyle/>
          <a:p>
            <a:pPr algn="just">
              <a:lnSpc>
                <a:spcPct val="150000"/>
              </a:lnSpc>
            </a:pPr>
            <a:r>
              <a:rPr lang="es-EC" dirty="0">
                <a:solidFill>
                  <a:schemeClr val="tx1">
                    <a:lumMod val="65000"/>
                    <a:lumOff val="35000"/>
                  </a:schemeClr>
                </a:solidFill>
                <a:latin typeface="+mj-lt"/>
              </a:rPr>
              <a:t>Evaluar el diagnóstico elaborado para analizar la situación actual de accesibilidad de la infraestructura de telecomunicaciones a nivel cantonal y propuesta de ampliación de cobertura de los cantones más representativos del país – Ecuador – 2017</a:t>
            </a:r>
            <a:endParaRPr lang="id-ID" dirty="0">
              <a:solidFill>
                <a:schemeClr val="tx1">
                  <a:lumMod val="65000"/>
                  <a:lumOff val="35000"/>
                </a:schemeClr>
              </a:solidFill>
              <a:latin typeface="+mj-lt"/>
            </a:endParaRPr>
          </a:p>
        </p:txBody>
      </p:sp>
      <p:sp>
        <p:nvSpPr>
          <p:cNvPr id="62" name="TextBox 183"/>
          <p:cNvSpPr txBox="1"/>
          <p:nvPr/>
        </p:nvSpPr>
        <p:spPr>
          <a:xfrm>
            <a:off x="359228" y="1347845"/>
            <a:ext cx="2320379" cy="461665"/>
          </a:xfrm>
          <a:prstGeom prst="rect">
            <a:avLst/>
          </a:prstGeom>
          <a:noFill/>
        </p:spPr>
        <p:txBody>
          <a:bodyPr wrap="none" rtlCol="0">
            <a:spAutoFit/>
          </a:bodyPr>
          <a:lstStyle/>
          <a:p>
            <a:r>
              <a:rPr lang="es-EC" sz="2400" b="1" dirty="0" smtClean="0">
                <a:solidFill>
                  <a:schemeClr val="tx1">
                    <a:lumMod val="65000"/>
                    <a:lumOff val="35000"/>
                  </a:schemeClr>
                </a:solidFill>
                <a:latin typeface="+mj-lt"/>
              </a:rPr>
              <a:t>Objetivo Principal</a:t>
            </a:r>
            <a:endParaRPr lang="id-ID" sz="2400" b="1" dirty="0">
              <a:solidFill>
                <a:schemeClr val="tx1">
                  <a:lumMod val="65000"/>
                  <a:lumOff val="35000"/>
                </a:schemeClr>
              </a:solidFill>
              <a:latin typeface="+mj-lt"/>
            </a:endParaRPr>
          </a:p>
        </p:txBody>
      </p:sp>
      <p:sp>
        <p:nvSpPr>
          <p:cNvPr id="65" name="TextBox 183"/>
          <p:cNvSpPr txBox="1"/>
          <p:nvPr/>
        </p:nvSpPr>
        <p:spPr>
          <a:xfrm>
            <a:off x="7956249" y="1347845"/>
            <a:ext cx="2860014" cy="461665"/>
          </a:xfrm>
          <a:prstGeom prst="rect">
            <a:avLst/>
          </a:prstGeom>
          <a:noFill/>
        </p:spPr>
        <p:txBody>
          <a:bodyPr wrap="none" rtlCol="0">
            <a:spAutoFit/>
          </a:bodyPr>
          <a:lstStyle/>
          <a:p>
            <a:r>
              <a:rPr lang="es-EC" sz="2400" b="1" dirty="0" smtClean="0">
                <a:solidFill>
                  <a:schemeClr val="tx1">
                    <a:lumMod val="65000"/>
                    <a:lumOff val="35000"/>
                  </a:schemeClr>
                </a:solidFill>
              </a:rPr>
              <a:t>Objetivos Específicos</a:t>
            </a:r>
            <a:endParaRPr lang="id-ID" sz="2400" b="1" dirty="0">
              <a:solidFill>
                <a:schemeClr val="tx1">
                  <a:lumMod val="65000"/>
                  <a:lumOff val="35000"/>
                </a:schemeClr>
              </a:solidFill>
            </a:endParaRPr>
          </a:p>
        </p:txBody>
      </p:sp>
      <p:grpSp>
        <p:nvGrpSpPr>
          <p:cNvPr id="66" name="Group 135"/>
          <p:cNvGrpSpPr>
            <a:grpSpLocks noChangeAspect="1"/>
          </p:cNvGrpSpPr>
          <p:nvPr/>
        </p:nvGrpSpPr>
        <p:grpSpPr>
          <a:xfrm>
            <a:off x="7347048" y="3724825"/>
            <a:ext cx="432000" cy="297712"/>
            <a:chOff x="3175" y="4763"/>
            <a:chExt cx="3130550" cy="2157412"/>
          </a:xfrm>
          <a:solidFill>
            <a:schemeClr val="accent2">
              <a:lumMod val="75000"/>
            </a:schemeClr>
          </a:solidFill>
        </p:grpSpPr>
        <p:sp>
          <p:nvSpPr>
            <p:cNvPr id="67" name="Freeform 65"/>
            <p:cNvSpPr>
              <a:spLocks/>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Tree>
    <p:extLst>
      <p:ext uri="{BB962C8B-B14F-4D97-AF65-F5344CB8AC3E}">
        <p14:creationId xmlns:p14="http://schemas.microsoft.com/office/powerpoint/2010/main" val="347441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05. CONOCIMIENTOS TEÓRICOS</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
        <p:nvSpPr>
          <p:cNvPr id="116" name="TextBox 1"/>
          <p:cNvSpPr txBox="1"/>
          <p:nvPr/>
        </p:nvSpPr>
        <p:spPr>
          <a:xfrm>
            <a:off x="407873" y="810046"/>
            <a:ext cx="5823069" cy="461665"/>
          </a:xfrm>
          <a:prstGeom prst="rect">
            <a:avLst/>
          </a:prstGeom>
          <a:noFill/>
        </p:spPr>
        <p:txBody>
          <a:bodyPr wrap="none" rtlCol="0">
            <a:spAutoFit/>
          </a:bodyPr>
          <a:lstStyle/>
          <a:p>
            <a:pPr algn="ctr"/>
            <a:r>
              <a:rPr lang="es-EC" sz="2400" b="1" dirty="0" smtClean="0">
                <a:solidFill>
                  <a:schemeClr val="tx1">
                    <a:lumMod val="65000"/>
                    <a:lumOff val="35000"/>
                  </a:schemeClr>
                </a:solidFill>
                <a:latin typeface="+mj-lt"/>
              </a:rPr>
              <a:t>5.1 Tendencia de crecimiento de internet Fijo </a:t>
            </a:r>
            <a:endParaRPr lang="en-US" sz="2400" b="1" dirty="0">
              <a:solidFill>
                <a:schemeClr val="tx1">
                  <a:lumMod val="65000"/>
                  <a:lumOff val="35000"/>
                </a:schemeClr>
              </a:solidFill>
              <a:latin typeface="+mj-lt"/>
            </a:endParaRPr>
          </a:p>
        </p:txBody>
      </p:sp>
      <p:graphicFrame>
        <p:nvGraphicFramePr>
          <p:cNvPr id="118" name="Gráfico 117"/>
          <p:cNvGraphicFramePr/>
          <p:nvPr>
            <p:extLst>
              <p:ext uri="{D42A27DB-BD31-4B8C-83A1-F6EECF244321}">
                <p14:modId xmlns:p14="http://schemas.microsoft.com/office/powerpoint/2010/main" val="4073229166"/>
              </p:ext>
            </p:extLst>
          </p:nvPr>
        </p:nvGraphicFramePr>
        <p:xfrm>
          <a:off x="642727" y="1373166"/>
          <a:ext cx="4822949" cy="277079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642726" y="4326636"/>
            <a:ext cx="4822949" cy="923330"/>
          </a:xfrm>
          <a:prstGeom prst="rect">
            <a:avLst/>
          </a:prstGeom>
          <a:noFill/>
        </p:spPr>
        <p:txBody>
          <a:bodyPr wrap="square" rtlCol="0">
            <a:spAutoFit/>
          </a:bodyPr>
          <a:lstStyle/>
          <a:p>
            <a:pPr algn="just"/>
            <a:r>
              <a:rPr lang="es-EC" dirty="0" smtClean="0"/>
              <a:t>Según CISCO, al 2022 En el mundo se consumirán 396 Exabytes por mes. En América Latina se espera un consumo de 18.8 EB/mes.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920114190"/>
              </p:ext>
            </p:extLst>
          </p:nvPr>
        </p:nvGraphicFramePr>
        <p:xfrm>
          <a:off x="6383342" y="1608263"/>
          <a:ext cx="5160958" cy="2523744"/>
        </p:xfrm>
        <a:graphic>
          <a:graphicData uri="http://schemas.openxmlformats.org/drawingml/2006/table">
            <a:tbl>
              <a:tblPr firstRow="1" firstCol="1" bandRow="1">
                <a:tableStyleId>{5C22544A-7EE6-4342-B048-85BDC9FD1C3A}</a:tableStyleId>
              </a:tblPr>
              <a:tblGrid>
                <a:gridCol w="3180772">
                  <a:extLst>
                    <a:ext uri="{9D8B030D-6E8A-4147-A177-3AD203B41FA5}">
                      <a16:colId xmlns:a16="http://schemas.microsoft.com/office/drawing/2014/main" val="20000"/>
                    </a:ext>
                  </a:extLst>
                </a:gridCol>
                <a:gridCol w="990093">
                  <a:extLst>
                    <a:ext uri="{9D8B030D-6E8A-4147-A177-3AD203B41FA5}">
                      <a16:colId xmlns:a16="http://schemas.microsoft.com/office/drawing/2014/main" val="20001"/>
                    </a:ext>
                  </a:extLst>
                </a:gridCol>
                <a:gridCol w="990093">
                  <a:extLst>
                    <a:ext uri="{9D8B030D-6E8A-4147-A177-3AD203B41FA5}">
                      <a16:colId xmlns:a16="http://schemas.microsoft.com/office/drawing/2014/main" val="20002"/>
                    </a:ext>
                  </a:extLst>
                </a:gridCol>
              </a:tblGrid>
              <a:tr h="190500">
                <a:tc>
                  <a:txBody>
                    <a:bodyPr/>
                    <a:lstStyle/>
                    <a:p>
                      <a:pPr>
                        <a:lnSpc>
                          <a:spcPct val="115000"/>
                        </a:lnSpc>
                        <a:spcAft>
                          <a:spcPts val="0"/>
                        </a:spcAft>
                      </a:pPr>
                      <a:r>
                        <a:rPr lang="es-EC" sz="1800" b="1" dirty="0">
                          <a:effectLst/>
                        </a:rPr>
                        <a:t>Región</a:t>
                      </a:r>
                      <a:endParaRPr lang="es-EC" sz="2400" b="1"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2017</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2022</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79705">
                <a:tc>
                  <a:txBody>
                    <a:bodyPr/>
                    <a:lstStyle/>
                    <a:p>
                      <a:pPr>
                        <a:lnSpc>
                          <a:spcPct val="115000"/>
                        </a:lnSpc>
                        <a:spcAft>
                          <a:spcPts val="0"/>
                        </a:spcAft>
                      </a:pPr>
                      <a:r>
                        <a:rPr lang="es-EC" sz="1800" dirty="0">
                          <a:effectLst/>
                        </a:rPr>
                        <a:t>Asia Pacífico</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2.1</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3.1</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179705">
                <a:tc>
                  <a:txBody>
                    <a:bodyPr/>
                    <a:lstStyle/>
                    <a:p>
                      <a:pPr>
                        <a:lnSpc>
                          <a:spcPct val="115000"/>
                        </a:lnSpc>
                        <a:spcAft>
                          <a:spcPts val="0"/>
                        </a:spcAft>
                      </a:pPr>
                      <a:r>
                        <a:rPr lang="es-EC" sz="1800" dirty="0">
                          <a:effectLst/>
                        </a:rPr>
                        <a:t>Europa Central y Occidental</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2.5</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3.9</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79705">
                <a:tc>
                  <a:txBody>
                    <a:bodyPr/>
                    <a:lstStyle/>
                    <a:p>
                      <a:pPr>
                        <a:lnSpc>
                          <a:spcPct val="115000"/>
                        </a:lnSpc>
                        <a:spcAft>
                          <a:spcPts val="0"/>
                        </a:spcAft>
                      </a:pPr>
                      <a:r>
                        <a:rPr lang="es-EC" sz="1800" dirty="0">
                          <a:effectLst/>
                        </a:rPr>
                        <a:t>América Latina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solidFill>
                      <a:schemeClr val="accent6"/>
                    </a:solidFill>
                  </a:tcPr>
                </a:tc>
                <a:tc>
                  <a:txBody>
                    <a:bodyPr/>
                    <a:lstStyle/>
                    <a:p>
                      <a:pPr algn="ctr">
                        <a:lnSpc>
                          <a:spcPct val="115000"/>
                        </a:lnSpc>
                        <a:spcAft>
                          <a:spcPts val="0"/>
                        </a:spcAft>
                      </a:pPr>
                      <a:r>
                        <a:rPr lang="es-EC" sz="1800" dirty="0">
                          <a:effectLst/>
                        </a:rPr>
                        <a:t>2.1</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15000"/>
                        </a:lnSpc>
                        <a:spcAft>
                          <a:spcPts val="0"/>
                        </a:spcAft>
                      </a:pPr>
                      <a:r>
                        <a:rPr lang="es-EC" sz="1800" dirty="0">
                          <a:effectLst/>
                        </a:rPr>
                        <a:t>2.9</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solidFill>
                      <a:schemeClr val="accent6">
                        <a:lumMod val="60000"/>
                        <a:lumOff val="40000"/>
                      </a:schemeClr>
                    </a:solidFill>
                  </a:tcPr>
                </a:tc>
                <a:extLst>
                  <a:ext uri="{0D108BD9-81ED-4DB2-BD59-A6C34878D82A}">
                    <a16:rowId xmlns:a16="http://schemas.microsoft.com/office/drawing/2014/main" val="10003"/>
                  </a:ext>
                </a:extLst>
              </a:tr>
              <a:tr h="179705">
                <a:tc>
                  <a:txBody>
                    <a:bodyPr/>
                    <a:lstStyle/>
                    <a:p>
                      <a:pPr>
                        <a:lnSpc>
                          <a:spcPct val="115000"/>
                        </a:lnSpc>
                        <a:spcAft>
                          <a:spcPts val="0"/>
                        </a:spcAft>
                      </a:pPr>
                      <a:r>
                        <a:rPr lang="es-EC" sz="1800" dirty="0">
                          <a:effectLst/>
                        </a:rPr>
                        <a:t>Medio Este y África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1.1</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179705">
                <a:tc>
                  <a:txBody>
                    <a:bodyPr/>
                    <a:lstStyle/>
                    <a:p>
                      <a:pPr>
                        <a:lnSpc>
                          <a:spcPct val="115000"/>
                        </a:lnSpc>
                        <a:spcAft>
                          <a:spcPts val="0"/>
                        </a:spcAft>
                      </a:pPr>
                      <a:r>
                        <a:rPr lang="es-EC" sz="1800" dirty="0">
                          <a:effectLst/>
                        </a:rPr>
                        <a:t>Norte América</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8</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13.4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179705">
                <a:tc>
                  <a:txBody>
                    <a:bodyPr/>
                    <a:lstStyle/>
                    <a:p>
                      <a:pPr>
                        <a:lnSpc>
                          <a:spcPct val="115000"/>
                        </a:lnSpc>
                        <a:spcAft>
                          <a:spcPts val="0"/>
                        </a:spcAft>
                      </a:pPr>
                      <a:r>
                        <a:rPr lang="es-EC" sz="1800" dirty="0">
                          <a:effectLst/>
                        </a:rPr>
                        <a:t>Europa Oriental</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5.4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9.4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179705">
                <a:tc>
                  <a:txBody>
                    <a:bodyPr/>
                    <a:lstStyle/>
                    <a:p>
                      <a:pPr>
                        <a:lnSpc>
                          <a:spcPct val="115000"/>
                        </a:lnSpc>
                        <a:spcAft>
                          <a:spcPts val="0"/>
                        </a:spcAft>
                      </a:pPr>
                      <a:r>
                        <a:rPr lang="es-EC" sz="1800" dirty="0">
                          <a:effectLst/>
                        </a:rPr>
                        <a:t>Global</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144000" marR="44450" marT="0" marB="0" anchor="ctr"/>
                </a:tc>
                <a:tc>
                  <a:txBody>
                    <a:bodyPr/>
                    <a:lstStyle/>
                    <a:p>
                      <a:pPr algn="ctr">
                        <a:lnSpc>
                          <a:spcPct val="115000"/>
                        </a:lnSpc>
                        <a:spcAft>
                          <a:spcPts val="0"/>
                        </a:spcAft>
                      </a:pPr>
                      <a:r>
                        <a:rPr lang="es-EC" sz="1800">
                          <a:effectLst/>
                        </a:rPr>
                        <a:t>2.4</a:t>
                      </a:r>
                      <a:endParaRPr lang="es-EC" sz="2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3.6</a:t>
                      </a:r>
                      <a:endParaRPr lang="es-EC" sz="2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
        <p:nvSpPr>
          <p:cNvPr id="119" name="CuadroTexto 118"/>
          <p:cNvSpPr txBox="1"/>
          <p:nvPr/>
        </p:nvSpPr>
        <p:spPr>
          <a:xfrm>
            <a:off x="6383342" y="4326636"/>
            <a:ext cx="5160958" cy="923330"/>
          </a:xfrm>
          <a:prstGeom prst="rect">
            <a:avLst/>
          </a:prstGeom>
          <a:noFill/>
        </p:spPr>
        <p:txBody>
          <a:bodyPr wrap="square" rtlCol="0">
            <a:spAutoFit/>
          </a:bodyPr>
          <a:lstStyle/>
          <a:p>
            <a:pPr algn="just"/>
            <a:r>
              <a:rPr lang="es-EC" dirty="0" smtClean="0"/>
              <a:t>El crecimiento esperado en América Latina se debe al número promedio de dispositivos y conexiones per cápita.</a:t>
            </a:r>
            <a:endParaRPr lang="es-EC" dirty="0"/>
          </a:p>
        </p:txBody>
      </p:sp>
      <p:sp>
        <p:nvSpPr>
          <p:cNvPr id="120" name="CuadroTexto 119"/>
          <p:cNvSpPr txBox="1"/>
          <p:nvPr/>
        </p:nvSpPr>
        <p:spPr>
          <a:xfrm>
            <a:off x="642727" y="5454817"/>
            <a:ext cx="10906547" cy="923330"/>
          </a:xfrm>
          <a:prstGeom prst="rect">
            <a:avLst/>
          </a:prstGeom>
          <a:solidFill>
            <a:schemeClr val="accent6">
              <a:lumMod val="40000"/>
              <a:lumOff val="60000"/>
            </a:schemeClr>
          </a:solidFill>
        </p:spPr>
        <p:txBody>
          <a:bodyPr wrap="square" rtlCol="0">
            <a:spAutoFit/>
          </a:bodyPr>
          <a:lstStyle/>
          <a:p>
            <a:pPr algn="just"/>
            <a:r>
              <a:rPr lang="es-EC" dirty="0" smtClean="0"/>
              <a:t>El crecimiento mundial de consumo de tráfico IP al 2022 se debe a que más gente accederá a dispositivos electrónicos conectados a la WEB, por ejemplo dispositivos </a:t>
            </a:r>
            <a:r>
              <a:rPr lang="es-EC" dirty="0" err="1" smtClean="0"/>
              <a:t>IoT</a:t>
            </a:r>
            <a:r>
              <a:rPr lang="es-EC" dirty="0" smtClean="0"/>
              <a:t>, </a:t>
            </a:r>
            <a:r>
              <a:rPr lang="es-EC" dirty="0" err="1" smtClean="0"/>
              <a:t>cloud</a:t>
            </a:r>
            <a:r>
              <a:rPr lang="es-EC" dirty="0" smtClean="0"/>
              <a:t> </a:t>
            </a:r>
            <a:r>
              <a:rPr lang="es-EC" dirty="0" err="1" smtClean="0"/>
              <a:t>computing</a:t>
            </a:r>
            <a:r>
              <a:rPr lang="es-EC" dirty="0" smtClean="0"/>
              <a:t>, etc. Además, la calidad de audio y video en línea seguirá creciendo.</a:t>
            </a:r>
            <a:endParaRPr lang="es-EC" dirty="0"/>
          </a:p>
        </p:txBody>
      </p:sp>
    </p:spTree>
    <p:extLst>
      <p:ext uri="{BB962C8B-B14F-4D97-AF65-F5344CB8AC3E}">
        <p14:creationId xmlns:p14="http://schemas.microsoft.com/office/powerpoint/2010/main" val="142078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6105600"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05. CONOCIMIENTOS TEÓRICOS</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sp>
        <p:nvSpPr>
          <p:cNvPr id="116" name="TextBox 1"/>
          <p:cNvSpPr txBox="1"/>
          <p:nvPr/>
        </p:nvSpPr>
        <p:spPr>
          <a:xfrm>
            <a:off x="355216" y="810046"/>
            <a:ext cx="5395003" cy="461665"/>
          </a:xfrm>
          <a:prstGeom prst="rect">
            <a:avLst/>
          </a:prstGeom>
          <a:noFill/>
        </p:spPr>
        <p:txBody>
          <a:bodyPr wrap="none" rtlCol="0">
            <a:spAutoFit/>
          </a:bodyPr>
          <a:lstStyle/>
          <a:p>
            <a:r>
              <a:rPr lang="es-EC" sz="2400" b="1" dirty="0" smtClean="0">
                <a:solidFill>
                  <a:schemeClr val="tx1">
                    <a:lumMod val="65000"/>
                    <a:lumOff val="35000"/>
                  </a:schemeClr>
                </a:solidFill>
                <a:latin typeface="+mj-lt"/>
              </a:rPr>
              <a:t>5.2 Niveles administrativos de Planificación</a:t>
            </a:r>
            <a:endParaRPr lang="en-US" sz="2400" b="1" dirty="0">
              <a:solidFill>
                <a:schemeClr val="tx1">
                  <a:lumMod val="65000"/>
                  <a:lumOff val="35000"/>
                </a:schemeClr>
              </a:solidFill>
              <a:latin typeface="+mj-lt"/>
            </a:endParaRPr>
          </a:p>
        </p:txBody>
      </p:sp>
      <p:sp>
        <p:nvSpPr>
          <p:cNvPr id="12" name="CuadroTexto 11"/>
          <p:cNvSpPr txBox="1"/>
          <p:nvPr/>
        </p:nvSpPr>
        <p:spPr>
          <a:xfrm>
            <a:off x="355216" y="1522002"/>
            <a:ext cx="5730106" cy="923330"/>
          </a:xfrm>
          <a:prstGeom prst="rect">
            <a:avLst/>
          </a:prstGeom>
          <a:noFill/>
        </p:spPr>
        <p:txBody>
          <a:bodyPr wrap="square" rtlCol="0">
            <a:spAutoFit/>
          </a:bodyPr>
          <a:lstStyle/>
          <a:p>
            <a:pPr algn="just"/>
            <a:r>
              <a:rPr lang="es-EC" dirty="0" smtClean="0"/>
              <a:t>Metodología desarrollada por SENPLADES que divide el país en Zonas, distritos y circuitos, agrupados por población y afinidad geográfica:</a:t>
            </a:r>
            <a:endParaRPr lang="es-EC" dirty="0"/>
          </a:p>
        </p:txBody>
      </p:sp>
      <p:sp>
        <p:nvSpPr>
          <p:cNvPr id="5" name="CuadroTexto 4"/>
          <p:cNvSpPr txBox="1"/>
          <p:nvPr/>
        </p:nvSpPr>
        <p:spPr>
          <a:xfrm>
            <a:off x="355216" y="2761248"/>
            <a:ext cx="3125343" cy="646331"/>
          </a:xfrm>
          <a:prstGeom prst="rect">
            <a:avLst/>
          </a:prstGeom>
          <a:noFill/>
        </p:spPr>
        <p:txBody>
          <a:bodyPr wrap="none" rtlCol="0">
            <a:spAutoFit/>
          </a:bodyPr>
          <a:lstStyle/>
          <a:p>
            <a:r>
              <a:rPr lang="es-EC" b="1" dirty="0" smtClean="0"/>
              <a:t>ZONA</a:t>
            </a:r>
          </a:p>
          <a:p>
            <a:r>
              <a:rPr lang="es-EC" dirty="0" smtClean="0"/>
              <a:t>Se divide en distritos y circuitos</a:t>
            </a:r>
            <a:endParaRPr lang="es-EC" dirty="0"/>
          </a:p>
        </p:txBody>
      </p:sp>
      <p:sp>
        <p:nvSpPr>
          <p:cNvPr id="15" name="CuadroTexto 14"/>
          <p:cNvSpPr txBox="1"/>
          <p:nvPr/>
        </p:nvSpPr>
        <p:spPr>
          <a:xfrm>
            <a:off x="355216" y="3654526"/>
            <a:ext cx="5730106" cy="1200329"/>
          </a:xfrm>
          <a:prstGeom prst="rect">
            <a:avLst/>
          </a:prstGeom>
          <a:noFill/>
        </p:spPr>
        <p:txBody>
          <a:bodyPr wrap="square" rtlCol="0">
            <a:spAutoFit/>
          </a:bodyPr>
          <a:lstStyle/>
          <a:p>
            <a:r>
              <a:rPr lang="es-EC" b="1" dirty="0" smtClean="0"/>
              <a:t>Distrito</a:t>
            </a:r>
          </a:p>
          <a:p>
            <a:r>
              <a:rPr lang="es-EC" dirty="0" smtClean="0"/>
              <a:t>140 distritos, con 90,000 hab./distrito promedio</a:t>
            </a:r>
            <a:r>
              <a:rPr lang="es-EC" dirty="0"/>
              <a:t>.</a:t>
            </a:r>
            <a:r>
              <a:rPr lang="es-EC" dirty="0" smtClean="0"/>
              <a:t> Se excluyen zonas urbanas grandes como Quito y Guayaquil, que poseen más de un Distrito. </a:t>
            </a:r>
            <a:endParaRPr lang="es-EC" dirty="0"/>
          </a:p>
        </p:txBody>
      </p:sp>
      <p:sp>
        <p:nvSpPr>
          <p:cNvPr id="16" name="CuadroTexto 15"/>
          <p:cNvSpPr txBox="1"/>
          <p:nvPr/>
        </p:nvSpPr>
        <p:spPr>
          <a:xfrm>
            <a:off x="355216" y="5101803"/>
            <a:ext cx="5730106" cy="646331"/>
          </a:xfrm>
          <a:prstGeom prst="rect">
            <a:avLst/>
          </a:prstGeom>
          <a:noFill/>
        </p:spPr>
        <p:txBody>
          <a:bodyPr wrap="square" rtlCol="0">
            <a:spAutoFit/>
          </a:bodyPr>
          <a:lstStyle/>
          <a:p>
            <a:r>
              <a:rPr lang="es-EC" b="1" dirty="0" smtClean="0"/>
              <a:t>Circuito</a:t>
            </a:r>
          </a:p>
          <a:p>
            <a:r>
              <a:rPr lang="es-EC" dirty="0" smtClean="0"/>
              <a:t>1134 circuitos, con 1,100 hab. /circuito</a:t>
            </a:r>
            <a:endParaRPr lang="es-EC" dirty="0"/>
          </a:p>
        </p:txBody>
      </p:sp>
      <p:sp>
        <p:nvSpPr>
          <p:cNvPr id="17" name="CuadroTexto 16"/>
          <p:cNvSpPr txBox="1"/>
          <p:nvPr/>
        </p:nvSpPr>
        <p:spPr>
          <a:xfrm>
            <a:off x="355216" y="5971873"/>
            <a:ext cx="5730106" cy="369332"/>
          </a:xfrm>
          <a:prstGeom prst="rect">
            <a:avLst/>
          </a:prstGeom>
          <a:noFill/>
        </p:spPr>
        <p:txBody>
          <a:bodyPr wrap="square" rtlCol="0">
            <a:spAutoFit/>
          </a:bodyPr>
          <a:lstStyle/>
          <a:p>
            <a:pPr algn="just"/>
            <a:r>
              <a:rPr lang="es-EC" dirty="0" smtClean="0"/>
              <a:t>Forma de planificación para el despliegue de proyectos.</a:t>
            </a:r>
            <a:endParaRPr lang="es-EC" dirty="0"/>
          </a:p>
        </p:txBody>
      </p:sp>
      <p:sp>
        <p:nvSpPr>
          <p:cNvPr id="18" name="TextBox 1"/>
          <p:cNvSpPr txBox="1"/>
          <p:nvPr/>
        </p:nvSpPr>
        <p:spPr>
          <a:xfrm>
            <a:off x="6492202" y="810045"/>
            <a:ext cx="5188793" cy="830997"/>
          </a:xfrm>
          <a:prstGeom prst="rect">
            <a:avLst/>
          </a:prstGeom>
          <a:noFill/>
        </p:spPr>
        <p:txBody>
          <a:bodyPr wrap="none" rtlCol="0">
            <a:spAutoFit/>
          </a:bodyPr>
          <a:lstStyle/>
          <a:p>
            <a:r>
              <a:rPr lang="es-EC" sz="2400" b="1" dirty="0">
                <a:solidFill>
                  <a:schemeClr val="tx1">
                    <a:lumMod val="65000"/>
                    <a:lumOff val="35000"/>
                  </a:schemeClr>
                </a:solidFill>
                <a:latin typeface="+mj-lt"/>
              </a:rPr>
              <a:t>5.3 1.3	Necesidades Básicas </a:t>
            </a:r>
            <a:r>
              <a:rPr lang="es-EC" sz="2400" b="1" dirty="0" smtClean="0">
                <a:solidFill>
                  <a:schemeClr val="tx1">
                    <a:lumMod val="65000"/>
                    <a:lumOff val="35000"/>
                  </a:schemeClr>
                </a:solidFill>
                <a:latin typeface="+mj-lt"/>
              </a:rPr>
              <a:t>Insatisfechas</a:t>
            </a:r>
          </a:p>
          <a:p>
            <a:r>
              <a:rPr lang="es-EC" sz="2400" b="1" dirty="0" smtClean="0">
                <a:solidFill>
                  <a:schemeClr val="tx1">
                    <a:lumMod val="65000"/>
                    <a:lumOff val="35000"/>
                  </a:schemeClr>
                </a:solidFill>
                <a:latin typeface="+mj-lt"/>
              </a:rPr>
              <a:t>(NBI</a:t>
            </a:r>
            <a:r>
              <a:rPr lang="es-EC" sz="2400" b="1" dirty="0">
                <a:solidFill>
                  <a:schemeClr val="tx1">
                    <a:lumMod val="65000"/>
                    <a:lumOff val="35000"/>
                  </a:schemeClr>
                </a:solidFill>
                <a:latin typeface="+mj-lt"/>
              </a:rPr>
              <a:t>)</a:t>
            </a:r>
            <a:endParaRPr lang="en-US" sz="2400" b="1" dirty="0">
              <a:solidFill>
                <a:schemeClr val="tx1">
                  <a:lumMod val="65000"/>
                  <a:lumOff val="35000"/>
                </a:schemeClr>
              </a:solidFill>
              <a:latin typeface="+mj-lt"/>
            </a:endParaRPr>
          </a:p>
        </p:txBody>
      </p:sp>
      <p:sp>
        <p:nvSpPr>
          <p:cNvPr id="20" name="CuadroTexto 19"/>
          <p:cNvSpPr txBox="1"/>
          <p:nvPr/>
        </p:nvSpPr>
        <p:spPr>
          <a:xfrm>
            <a:off x="6492202" y="1837918"/>
            <a:ext cx="5188793" cy="4524315"/>
          </a:xfrm>
          <a:prstGeom prst="rect">
            <a:avLst/>
          </a:prstGeom>
          <a:noFill/>
        </p:spPr>
        <p:txBody>
          <a:bodyPr wrap="square" rtlCol="0">
            <a:spAutoFit/>
          </a:bodyPr>
          <a:lstStyle/>
          <a:p>
            <a:pPr algn="just"/>
            <a:r>
              <a:rPr lang="es-EC" dirty="0" smtClean="0"/>
              <a:t>Las NBI clasifican a la población de Ecuador de acuerdo a 5 dimensiones que indican la calidad de vida y la pobreza. Estas dimensiones son:</a:t>
            </a:r>
          </a:p>
          <a:p>
            <a:pPr algn="just"/>
            <a:endParaRPr lang="es-EC" dirty="0" smtClean="0"/>
          </a:p>
          <a:p>
            <a:pPr marL="342900" indent="-342900" algn="just">
              <a:buAutoNum type="arabicPeriod"/>
            </a:pPr>
            <a:r>
              <a:rPr lang="es-EC" dirty="0" smtClean="0"/>
              <a:t>Capacidad económica</a:t>
            </a:r>
          </a:p>
          <a:p>
            <a:pPr marL="342900" indent="-342900" algn="just">
              <a:buAutoNum type="arabicPeriod"/>
            </a:pPr>
            <a:r>
              <a:rPr lang="es-EC" dirty="0" smtClean="0"/>
              <a:t>Acceso a educación básica</a:t>
            </a:r>
          </a:p>
          <a:p>
            <a:pPr marL="342900" indent="-342900" algn="just">
              <a:buAutoNum type="arabicPeriod"/>
            </a:pPr>
            <a:r>
              <a:rPr lang="es-EC" dirty="0" smtClean="0"/>
              <a:t>Acceso a vivienda</a:t>
            </a:r>
          </a:p>
          <a:p>
            <a:pPr marL="342900" indent="-342900" algn="just">
              <a:buAutoNum type="arabicPeriod"/>
            </a:pPr>
            <a:r>
              <a:rPr lang="es-EC" dirty="0" smtClean="0"/>
              <a:t>Acceso a servicios básicos</a:t>
            </a:r>
          </a:p>
          <a:p>
            <a:pPr marL="342900" indent="-342900" algn="just">
              <a:buAutoNum type="arabicPeriod"/>
            </a:pPr>
            <a:r>
              <a:rPr lang="es-EC" dirty="0" smtClean="0"/>
              <a:t>Hacinamiento</a:t>
            </a:r>
          </a:p>
          <a:p>
            <a:pPr marL="342900" indent="-342900" algn="just">
              <a:buAutoNum type="arabicPeriod"/>
            </a:pPr>
            <a:endParaRPr lang="es-EC" dirty="0"/>
          </a:p>
          <a:p>
            <a:pPr algn="just"/>
            <a:r>
              <a:rPr lang="es-EC" dirty="0" smtClean="0"/>
              <a:t>De acuerdo a estas dimensiones se clasifican las parroquias del país según su pobreza. Esta lista se actualiza anualmente.</a:t>
            </a:r>
          </a:p>
          <a:p>
            <a:pPr algn="just"/>
            <a:r>
              <a:rPr lang="es-EC" dirty="0" smtClean="0"/>
              <a:t>El caso contrario se denomina población no pobre, por definición de las Necesidades Básicas Insatisfechas (CEPAL)</a:t>
            </a:r>
            <a:endParaRPr lang="es-EC" dirty="0"/>
          </a:p>
        </p:txBody>
      </p:sp>
    </p:spTree>
    <p:extLst>
      <p:ext uri="{BB962C8B-B14F-4D97-AF65-F5344CB8AC3E}">
        <p14:creationId xmlns:p14="http://schemas.microsoft.com/office/powerpoint/2010/main" val="334917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4 Rectángulo redondeado">
            <a:extLst>
              <a:ext uri="{FF2B5EF4-FFF2-40B4-BE49-F238E27FC236}">
                <a16:creationId xmlns:a16="http://schemas.microsoft.com/office/drawing/2014/main" id="{FFABF347-F2FE-4A55-A4FF-8CE1F14735E9}"/>
              </a:ext>
            </a:extLst>
          </p:cNvPr>
          <p:cNvSpPr/>
          <p:nvPr/>
        </p:nvSpPr>
        <p:spPr>
          <a:xfrm>
            <a:off x="-20278" y="-16309"/>
            <a:ext cx="12212278" cy="576064"/>
          </a:xfrm>
          <a:prstGeom prst="rect">
            <a:avLst/>
          </a:prstGeom>
          <a:solidFill>
            <a:srgbClr val="385723"/>
          </a:solidFill>
        </p:spPr>
        <p:style>
          <a:lnRef idx="0">
            <a:schemeClr val="accent1"/>
          </a:lnRef>
          <a:fillRef idx="3">
            <a:schemeClr val="accent1"/>
          </a:fillRef>
          <a:effectRef idx="3">
            <a:schemeClr val="accent1"/>
          </a:effectRef>
          <a:fontRef idx="minor">
            <a:schemeClr val="lt1"/>
          </a:fontRef>
        </p:style>
        <p:txBody>
          <a:bodyPr lIns="504000" rtlCol="0" anchor="ctr"/>
          <a:lstStyle/>
          <a:p>
            <a:r>
              <a:rPr lang="es-EC" sz="2800" b="1" dirty="0" smtClean="0">
                <a:cs typeface="Arial" panose="020B0604020202020204" pitchFamily="34" charset="0"/>
              </a:rPr>
              <a:t>06. Procedimiento para Determinar el Buffer a 1.5 Km de los nodos de fibra</a:t>
            </a:r>
            <a:endParaRPr lang="es-EC" sz="2800" b="1" dirty="0">
              <a:cs typeface="Arial" panose="020B0604020202020204" pitchFamily="34" charset="0"/>
            </a:endParaRPr>
          </a:p>
        </p:txBody>
      </p:sp>
      <p:cxnSp>
        <p:nvCxnSpPr>
          <p:cNvPr id="72" name="Conector recto 71"/>
          <p:cNvCxnSpPr/>
          <p:nvPr/>
        </p:nvCxnSpPr>
        <p:spPr>
          <a:xfrm flipH="1">
            <a:off x="-1" y="6710826"/>
            <a:ext cx="102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1" y="6664215"/>
            <a:ext cx="1026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4" name="Imagen 73"/>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4" name="Diagrama 3"/>
          <p:cNvGraphicFramePr/>
          <p:nvPr>
            <p:extLst>
              <p:ext uri="{D42A27DB-BD31-4B8C-83A1-F6EECF244321}">
                <p14:modId xmlns:p14="http://schemas.microsoft.com/office/powerpoint/2010/main" val="2367330186"/>
              </p:ext>
            </p:extLst>
          </p:nvPr>
        </p:nvGraphicFramePr>
        <p:xfrm>
          <a:off x="1088834" y="1551498"/>
          <a:ext cx="100143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83337933"/>
              </p:ext>
            </p:extLst>
          </p:nvPr>
        </p:nvGraphicFramePr>
        <p:xfrm>
          <a:off x="1088834" y="3991073"/>
          <a:ext cx="10014332" cy="147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2120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2116322</TotalTime>
  <Words>1898</Words>
  <Application>Microsoft Office PowerPoint</Application>
  <PresentationFormat>Panorámica</PresentationFormat>
  <Paragraphs>522</Paragraphs>
  <Slides>19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Calibri</vt:lpstr>
      <vt:lpstr>Calibri Light</vt:lpstr>
      <vt:lpstr>Gill Sans</vt:lpstr>
      <vt:lpstr>Lucida Console</vt:lpstr>
      <vt:lpstr>Open Sans</vt:lpstr>
      <vt:lpstr>Times New Roman</vt:lpstr>
      <vt:lpstr>Wingdings</vt:lpstr>
      <vt:lpstr>Tema de Office</vt:lpstr>
      <vt:lpstr>TEMA: EVALUACIÓN DE DIAGNÓSTICO DESARROLLADO PARA DETERMINAR LA SITUACIÓN ACTUAL DE ACCESIBILIDAD A INFRAESTRUCTURA DE TELECOMUNICACIONES A NIVEL CANTONAL, Y DE LA PROPUESTA DE AMPLIACIÓN DE COBERTURA EN LOS CANTONES REPRESENTATIVOS DEL PAÍS – ECUADOR 2017.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Edwin Llugsha</dc:creator>
  <cp:lastModifiedBy>Umbrella1</cp:lastModifiedBy>
  <cp:revision>579</cp:revision>
  <dcterms:created xsi:type="dcterms:W3CDTF">2016-12-07T14:22:52Z</dcterms:created>
  <dcterms:modified xsi:type="dcterms:W3CDTF">2019-02-07T15:42:44Z</dcterms:modified>
</cp:coreProperties>
</file>