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416" r:id="rId2"/>
    <p:sldId id="419" r:id="rId3"/>
    <p:sldId id="418" r:id="rId4"/>
    <p:sldId id="451" r:id="rId5"/>
    <p:sldId id="452" r:id="rId6"/>
    <p:sldId id="453" r:id="rId7"/>
    <p:sldId id="468" r:id="rId8"/>
    <p:sldId id="455" r:id="rId9"/>
    <p:sldId id="456" r:id="rId10"/>
    <p:sldId id="457" r:id="rId11"/>
    <p:sldId id="469" r:id="rId12"/>
    <p:sldId id="470" r:id="rId13"/>
    <p:sldId id="473" r:id="rId14"/>
    <p:sldId id="474" r:id="rId15"/>
    <p:sldId id="475" r:id="rId16"/>
    <p:sldId id="476" r:id="rId17"/>
    <p:sldId id="477" r:id="rId18"/>
    <p:sldId id="480" r:id="rId19"/>
    <p:sldId id="481" r:id="rId20"/>
    <p:sldId id="483" r:id="rId21"/>
    <p:sldId id="484" r:id="rId22"/>
    <p:sldId id="485" r:id="rId23"/>
    <p:sldId id="486" r:id="rId24"/>
    <p:sldId id="478" r:id="rId25"/>
    <p:sldId id="487" r:id="rId26"/>
    <p:sldId id="488" r:id="rId27"/>
    <p:sldId id="489" r:id="rId28"/>
    <p:sldId id="490" r:id="rId29"/>
    <p:sldId id="491" r:id="rId30"/>
    <p:sldId id="493" r:id="rId31"/>
    <p:sldId id="479" r:id="rId32"/>
    <p:sldId id="494" r:id="rId33"/>
    <p:sldId id="495" r:id="rId34"/>
    <p:sldId id="496" r:id="rId35"/>
    <p:sldId id="497" r:id="rId36"/>
    <p:sldId id="498" r:id="rId37"/>
    <p:sldId id="499" r:id="rId38"/>
    <p:sldId id="500" r:id="rId39"/>
    <p:sldId id="501" r:id="rId40"/>
    <p:sldId id="502" r:id="rId41"/>
    <p:sldId id="503" r:id="rId42"/>
    <p:sldId id="504" r:id="rId43"/>
    <p:sldId id="505" r:id="rId44"/>
    <p:sldId id="506" r:id="rId45"/>
    <p:sldId id="467" r:id="rId46"/>
  </p:sldIdLst>
  <p:sldSz cx="12192000" cy="6858000"/>
  <p:notesSz cx="6797675" cy="987425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SEET Diego Duque" initials="DDD" lastIdx="3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ACD"/>
    <a:srgbClr val="69AB3D"/>
    <a:srgbClr val="036997"/>
    <a:srgbClr val="3BB23C"/>
    <a:srgbClr val="3366CD"/>
    <a:srgbClr val="18DEE8"/>
    <a:srgbClr val="53CE32"/>
    <a:srgbClr val="A3FC04"/>
    <a:srgbClr val="143E5A"/>
    <a:srgbClr val="D2D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4" autoAdjust="0"/>
    <p:restoredTop sz="86456" autoAdjust="0"/>
  </p:normalViewPr>
  <p:slideViewPr>
    <p:cSldViewPr snapToGrid="0">
      <p:cViewPr>
        <p:scale>
          <a:sx n="50" d="100"/>
          <a:sy n="50" d="100"/>
        </p:scale>
        <p:origin x="48" y="88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9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26F40B-F0EA-4ECF-B466-C3F332B3B25B}" type="doc">
      <dgm:prSet loTypeId="urn:microsoft.com/office/officeart/2005/8/layout/list1" loCatId="list" qsTypeId="urn:microsoft.com/office/officeart/2005/8/quickstyle/3d3" qsCatId="3D" csTypeId="urn:microsoft.com/office/officeart/2005/8/colors/colorful5" csCatId="colorful" phldr="1"/>
      <dgm:spPr/>
      <dgm:t>
        <a:bodyPr/>
        <a:lstStyle/>
        <a:p>
          <a:endParaRPr lang="es-EC"/>
        </a:p>
      </dgm:t>
    </dgm:pt>
    <dgm:pt modelId="{29ABA0EF-2339-4215-8B9B-8F7F9394293B}">
      <dgm:prSet phldrT="[Texto]" custT="1"/>
      <dgm:spPr/>
      <dgm:t>
        <a:bodyPr/>
        <a:lstStyle/>
        <a:p>
          <a:pPr algn="just"/>
          <a:r>
            <a:rPr lang="es-EC" sz="1600" dirty="0" smtClean="0"/>
            <a:t>Inspirado por el avance de las regulaciones sobre los espacios en blanco de </a:t>
          </a:r>
          <a:r>
            <a:rPr lang="es-EC" sz="1600" dirty="0" smtClean="0"/>
            <a:t>televisión, </a:t>
          </a:r>
          <a:r>
            <a:rPr lang="es-EC" sz="1600" dirty="0" smtClean="0"/>
            <a:t>TVWS (en inglés, </a:t>
          </a:r>
          <a:r>
            <a:rPr lang="es-EC" sz="1600" i="1" dirty="0" smtClean="0"/>
            <a:t>TV White Space</a:t>
          </a:r>
          <a:r>
            <a:rPr lang="es-EC" sz="1600" dirty="0" smtClean="0"/>
            <a:t>), cuyo término </a:t>
          </a:r>
          <a:r>
            <a:rPr lang="es-EC" sz="1600" i="1" dirty="0" smtClean="0"/>
            <a:t>White Space</a:t>
          </a:r>
          <a:r>
            <a:rPr lang="es-EC" sz="1600" dirty="0" smtClean="0"/>
            <a:t> es utilizado para hacer reseña al espectro no usado en la banda de televisión, el estándar IEEE 802.11 formó una nueva extensión de Wi-Fi tradicional a TV White Space (TVWS) conocido como estándar 802.11af o White-Fi.  </a:t>
          </a:r>
          <a:endParaRPr lang="es-EC" sz="1600" dirty="0">
            <a:latin typeface="Times New Roman" panose="02020603050405020304" pitchFamily="18" charset="0"/>
            <a:cs typeface="Times New Roman" panose="02020603050405020304" pitchFamily="18" charset="0"/>
          </a:endParaRPr>
        </a:p>
      </dgm:t>
    </dgm:pt>
    <dgm:pt modelId="{3E6DB471-91CA-4F2B-AF2B-03F2B0D4C664}" type="parTrans" cxnId="{51436D79-DDB2-46EB-BD4E-19797801BADF}">
      <dgm:prSet/>
      <dgm:spPr/>
      <dgm:t>
        <a:bodyPr/>
        <a:lstStyle/>
        <a:p>
          <a:pPr algn="ctr"/>
          <a:endParaRPr lang="es-EC"/>
        </a:p>
      </dgm:t>
    </dgm:pt>
    <dgm:pt modelId="{3BADB963-F9FB-44F5-BD87-23A80FA9EE00}" type="sibTrans" cxnId="{51436D79-DDB2-46EB-BD4E-19797801BADF}">
      <dgm:prSet/>
      <dgm:spPr/>
      <dgm:t>
        <a:bodyPr/>
        <a:lstStyle/>
        <a:p>
          <a:pPr algn="ctr"/>
          <a:endParaRPr lang="es-EC"/>
        </a:p>
      </dgm:t>
    </dgm:pt>
    <dgm:pt modelId="{CD41925B-93DD-4A93-8D08-13F7E1D05D51}">
      <dgm:prSet phldrT="[Texto]" custT="1"/>
      <dgm:spPr/>
      <dgm:t>
        <a:bodyPr/>
        <a:lstStyle/>
        <a:p>
          <a:pPr algn="just"/>
          <a:r>
            <a:rPr lang="es-EC" sz="1600" dirty="0" smtClean="0"/>
            <a:t>La televisión abierta tiene una cobertura que se organiza de modo que deja ciertos espacios libres en el área de cobertura de los transmisores que manejan los distintos canales de TV, de tal manera que no cause interferencia. Por lo cual se logran aprovechar estos espacios blancos dentro del espectro para el uso de aplicaciones Wi-Fi.</a:t>
          </a:r>
          <a:endParaRPr lang="es-EC" sz="1600" dirty="0">
            <a:latin typeface="Times New Roman" panose="02020603050405020304" pitchFamily="18" charset="0"/>
            <a:cs typeface="Times New Roman" panose="02020603050405020304" pitchFamily="18" charset="0"/>
          </a:endParaRPr>
        </a:p>
      </dgm:t>
    </dgm:pt>
    <dgm:pt modelId="{6EDA5506-FA7A-40DE-87DE-B5F0C84BB2C7}" type="parTrans" cxnId="{10006558-17F6-437F-95B8-79C96B645943}">
      <dgm:prSet/>
      <dgm:spPr/>
      <dgm:t>
        <a:bodyPr/>
        <a:lstStyle/>
        <a:p>
          <a:pPr algn="ctr"/>
          <a:endParaRPr lang="es-EC"/>
        </a:p>
      </dgm:t>
    </dgm:pt>
    <dgm:pt modelId="{A2CCB743-17A5-42C7-B550-280E6AC50F2E}" type="sibTrans" cxnId="{10006558-17F6-437F-95B8-79C96B645943}">
      <dgm:prSet/>
      <dgm:spPr/>
      <dgm:t>
        <a:bodyPr/>
        <a:lstStyle/>
        <a:p>
          <a:pPr algn="ctr"/>
          <a:endParaRPr lang="es-EC"/>
        </a:p>
      </dgm:t>
    </dgm:pt>
    <dgm:pt modelId="{460DA0B6-CB5E-4EAC-8B42-0DD641731447}">
      <dgm:prSet phldrT="[Texto]" custT="1"/>
      <dgm:spPr/>
      <dgm:t>
        <a:bodyPr/>
        <a:lstStyle/>
        <a:p>
          <a:pPr algn="just"/>
          <a:r>
            <a:rPr lang="es-EC" sz="1600" dirty="0" smtClean="0"/>
            <a:t>Una ventaja en la implementación del estándar 802.11af es que debido a trabajar a bajas frecuencias entre 54 MHz a 790 MHz se tiene una mejor propagación en zonas con edificaciones y relieves complicados, por lo que resulta que estos sistemas sean más tolerantes a obstáculos entre transmisor y receptor</a:t>
          </a:r>
          <a:endParaRPr lang="es-EC" sz="1600" dirty="0">
            <a:latin typeface="Times New Roman" panose="02020603050405020304" pitchFamily="18" charset="0"/>
            <a:cs typeface="Times New Roman" panose="02020603050405020304" pitchFamily="18" charset="0"/>
          </a:endParaRPr>
        </a:p>
      </dgm:t>
    </dgm:pt>
    <dgm:pt modelId="{E3C6E3F1-63C9-484E-BCE5-9AE25ECED9F2}" type="parTrans" cxnId="{5B099C4A-2AA2-45A7-BFBD-C643CF64508E}">
      <dgm:prSet/>
      <dgm:spPr/>
      <dgm:t>
        <a:bodyPr/>
        <a:lstStyle/>
        <a:p>
          <a:pPr algn="ctr"/>
          <a:endParaRPr lang="es-EC"/>
        </a:p>
      </dgm:t>
    </dgm:pt>
    <dgm:pt modelId="{182FD9D1-94AC-4F1D-BD5B-C7A4A36E1C9F}" type="sibTrans" cxnId="{5B099C4A-2AA2-45A7-BFBD-C643CF64508E}">
      <dgm:prSet/>
      <dgm:spPr/>
      <dgm:t>
        <a:bodyPr/>
        <a:lstStyle/>
        <a:p>
          <a:pPr algn="ctr"/>
          <a:endParaRPr lang="es-EC"/>
        </a:p>
      </dgm:t>
    </dgm:pt>
    <dgm:pt modelId="{9C11780E-01BB-4312-AEF2-D86584EB880D}" type="pres">
      <dgm:prSet presAssocID="{3E26F40B-F0EA-4ECF-B466-C3F332B3B25B}" presName="linear" presStyleCnt="0">
        <dgm:presLayoutVars>
          <dgm:dir/>
          <dgm:animLvl val="lvl"/>
          <dgm:resizeHandles val="exact"/>
        </dgm:presLayoutVars>
      </dgm:prSet>
      <dgm:spPr/>
      <dgm:t>
        <a:bodyPr/>
        <a:lstStyle/>
        <a:p>
          <a:endParaRPr lang="es-EC"/>
        </a:p>
      </dgm:t>
    </dgm:pt>
    <dgm:pt modelId="{29B8CE9B-3771-4FC4-86FC-00DEAA2358EA}" type="pres">
      <dgm:prSet presAssocID="{29ABA0EF-2339-4215-8B9B-8F7F9394293B}" presName="parentLin" presStyleCnt="0"/>
      <dgm:spPr/>
      <dgm:t>
        <a:bodyPr/>
        <a:lstStyle/>
        <a:p>
          <a:endParaRPr lang="es-PE"/>
        </a:p>
      </dgm:t>
    </dgm:pt>
    <dgm:pt modelId="{0AF9D3C1-AB3D-4056-AECC-F8BFA0561668}" type="pres">
      <dgm:prSet presAssocID="{29ABA0EF-2339-4215-8B9B-8F7F9394293B}" presName="parentLeftMargin" presStyleLbl="node1" presStyleIdx="0" presStyleCnt="3"/>
      <dgm:spPr/>
      <dgm:t>
        <a:bodyPr/>
        <a:lstStyle/>
        <a:p>
          <a:endParaRPr lang="es-EC"/>
        </a:p>
      </dgm:t>
    </dgm:pt>
    <dgm:pt modelId="{3BB5A065-BC02-45AB-A428-D544F7B4F5D2}" type="pres">
      <dgm:prSet presAssocID="{29ABA0EF-2339-4215-8B9B-8F7F9394293B}" presName="parentText" presStyleLbl="node1" presStyleIdx="0" presStyleCnt="3" custScaleX="129002" custScaleY="111188" custLinFactNeighborX="-3077" custLinFactNeighborY="4236">
        <dgm:presLayoutVars>
          <dgm:chMax val="0"/>
          <dgm:bulletEnabled val="1"/>
        </dgm:presLayoutVars>
      </dgm:prSet>
      <dgm:spPr/>
      <dgm:t>
        <a:bodyPr/>
        <a:lstStyle/>
        <a:p>
          <a:endParaRPr lang="es-EC"/>
        </a:p>
      </dgm:t>
    </dgm:pt>
    <dgm:pt modelId="{91FE361A-953D-4059-9328-C4866C39289A}" type="pres">
      <dgm:prSet presAssocID="{29ABA0EF-2339-4215-8B9B-8F7F9394293B}" presName="negativeSpace" presStyleCnt="0"/>
      <dgm:spPr/>
      <dgm:t>
        <a:bodyPr/>
        <a:lstStyle/>
        <a:p>
          <a:endParaRPr lang="es-PE"/>
        </a:p>
      </dgm:t>
    </dgm:pt>
    <dgm:pt modelId="{C18723D8-1527-4C50-9F5D-8D1D4F706404}" type="pres">
      <dgm:prSet presAssocID="{29ABA0EF-2339-4215-8B9B-8F7F9394293B}" presName="childText" presStyleLbl="conFgAcc1" presStyleIdx="0" presStyleCnt="3">
        <dgm:presLayoutVars>
          <dgm:bulletEnabled val="1"/>
        </dgm:presLayoutVars>
      </dgm:prSet>
      <dgm:spPr/>
      <dgm:t>
        <a:bodyPr/>
        <a:lstStyle/>
        <a:p>
          <a:endParaRPr lang="es-PE"/>
        </a:p>
      </dgm:t>
    </dgm:pt>
    <dgm:pt modelId="{0435AFA6-5A63-4C65-BE7F-BB43D6B231F2}" type="pres">
      <dgm:prSet presAssocID="{3BADB963-F9FB-44F5-BD87-23A80FA9EE00}" presName="spaceBetweenRectangles" presStyleCnt="0"/>
      <dgm:spPr/>
      <dgm:t>
        <a:bodyPr/>
        <a:lstStyle/>
        <a:p>
          <a:endParaRPr lang="es-PE"/>
        </a:p>
      </dgm:t>
    </dgm:pt>
    <dgm:pt modelId="{A61FC539-3654-4289-8A1D-9A0FCA9180E9}" type="pres">
      <dgm:prSet presAssocID="{CD41925B-93DD-4A93-8D08-13F7E1D05D51}" presName="parentLin" presStyleCnt="0"/>
      <dgm:spPr/>
      <dgm:t>
        <a:bodyPr/>
        <a:lstStyle/>
        <a:p>
          <a:endParaRPr lang="es-PE"/>
        </a:p>
      </dgm:t>
    </dgm:pt>
    <dgm:pt modelId="{1299700A-EC5D-4D0C-BD22-E51BB14F9297}" type="pres">
      <dgm:prSet presAssocID="{CD41925B-93DD-4A93-8D08-13F7E1D05D51}" presName="parentLeftMargin" presStyleLbl="node1" presStyleIdx="0" presStyleCnt="3"/>
      <dgm:spPr/>
      <dgm:t>
        <a:bodyPr/>
        <a:lstStyle/>
        <a:p>
          <a:endParaRPr lang="es-EC"/>
        </a:p>
      </dgm:t>
    </dgm:pt>
    <dgm:pt modelId="{5017F218-296E-464B-B4A6-0455CE909DB0}" type="pres">
      <dgm:prSet presAssocID="{CD41925B-93DD-4A93-8D08-13F7E1D05D51}" presName="parentText" presStyleLbl="node1" presStyleIdx="1" presStyleCnt="3" custScaleX="128417" custScaleY="93462">
        <dgm:presLayoutVars>
          <dgm:chMax val="0"/>
          <dgm:bulletEnabled val="1"/>
        </dgm:presLayoutVars>
      </dgm:prSet>
      <dgm:spPr/>
      <dgm:t>
        <a:bodyPr/>
        <a:lstStyle/>
        <a:p>
          <a:endParaRPr lang="es-EC"/>
        </a:p>
      </dgm:t>
    </dgm:pt>
    <dgm:pt modelId="{3110C914-F933-4F83-8EEE-4B1B5813FAE9}" type="pres">
      <dgm:prSet presAssocID="{CD41925B-93DD-4A93-8D08-13F7E1D05D51}" presName="negativeSpace" presStyleCnt="0"/>
      <dgm:spPr/>
      <dgm:t>
        <a:bodyPr/>
        <a:lstStyle/>
        <a:p>
          <a:endParaRPr lang="es-PE"/>
        </a:p>
      </dgm:t>
    </dgm:pt>
    <dgm:pt modelId="{C4CC9A66-DD5B-4849-A68C-527B68CBAA9D}" type="pres">
      <dgm:prSet presAssocID="{CD41925B-93DD-4A93-8D08-13F7E1D05D51}" presName="childText" presStyleLbl="conFgAcc1" presStyleIdx="1" presStyleCnt="3" custLinFactY="-1167" custLinFactNeighborY="-100000">
        <dgm:presLayoutVars>
          <dgm:bulletEnabled val="1"/>
        </dgm:presLayoutVars>
      </dgm:prSet>
      <dgm:spPr/>
      <dgm:t>
        <a:bodyPr/>
        <a:lstStyle/>
        <a:p>
          <a:endParaRPr lang="es-PE"/>
        </a:p>
      </dgm:t>
    </dgm:pt>
    <dgm:pt modelId="{EDEB6C06-D6B8-4529-8870-98F6DFFD2289}" type="pres">
      <dgm:prSet presAssocID="{A2CCB743-17A5-42C7-B550-280E6AC50F2E}" presName="spaceBetweenRectangles" presStyleCnt="0"/>
      <dgm:spPr/>
      <dgm:t>
        <a:bodyPr/>
        <a:lstStyle/>
        <a:p>
          <a:endParaRPr lang="es-PE"/>
        </a:p>
      </dgm:t>
    </dgm:pt>
    <dgm:pt modelId="{A002F20B-20A9-4564-A240-AAA6127DE6F9}" type="pres">
      <dgm:prSet presAssocID="{460DA0B6-CB5E-4EAC-8B42-0DD641731447}" presName="parentLin" presStyleCnt="0"/>
      <dgm:spPr/>
      <dgm:t>
        <a:bodyPr/>
        <a:lstStyle/>
        <a:p>
          <a:endParaRPr lang="es-PE"/>
        </a:p>
      </dgm:t>
    </dgm:pt>
    <dgm:pt modelId="{E2A3A956-5E51-489D-85A5-A198B939355F}" type="pres">
      <dgm:prSet presAssocID="{460DA0B6-CB5E-4EAC-8B42-0DD641731447}" presName="parentLeftMargin" presStyleLbl="node1" presStyleIdx="1" presStyleCnt="3"/>
      <dgm:spPr/>
      <dgm:t>
        <a:bodyPr/>
        <a:lstStyle/>
        <a:p>
          <a:endParaRPr lang="es-EC"/>
        </a:p>
      </dgm:t>
    </dgm:pt>
    <dgm:pt modelId="{BE08561E-BC1A-426E-ACE8-F9CCA9DF93C3}" type="pres">
      <dgm:prSet presAssocID="{460DA0B6-CB5E-4EAC-8B42-0DD641731447}" presName="parentText" presStyleLbl="node1" presStyleIdx="2" presStyleCnt="3" custScaleX="127917">
        <dgm:presLayoutVars>
          <dgm:chMax val="0"/>
          <dgm:bulletEnabled val="1"/>
        </dgm:presLayoutVars>
      </dgm:prSet>
      <dgm:spPr/>
      <dgm:t>
        <a:bodyPr/>
        <a:lstStyle/>
        <a:p>
          <a:endParaRPr lang="es-EC"/>
        </a:p>
      </dgm:t>
    </dgm:pt>
    <dgm:pt modelId="{15BB616E-CDB5-4377-B1B5-2DEBBD0F1BDD}" type="pres">
      <dgm:prSet presAssocID="{460DA0B6-CB5E-4EAC-8B42-0DD641731447}" presName="negativeSpace" presStyleCnt="0"/>
      <dgm:spPr/>
      <dgm:t>
        <a:bodyPr/>
        <a:lstStyle/>
        <a:p>
          <a:endParaRPr lang="es-PE"/>
        </a:p>
      </dgm:t>
    </dgm:pt>
    <dgm:pt modelId="{D837904C-85DD-4528-AAD5-43509E2FF87F}" type="pres">
      <dgm:prSet presAssocID="{460DA0B6-CB5E-4EAC-8B42-0DD641731447}" presName="childText" presStyleLbl="conFgAcc1" presStyleIdx="2" presStyleCnt="3">
        <dgm:presLayoutVars>
          <dgm:bulletEnabled val="1"/>
        </dgm:presLayoutVars>
      </dgm:prSet>
      <dgm:spPr/>
      <dgm:t>
        <a:bodyPr/>
        <a:lstStyle/>
        <a:p>
          <a:endParaRPr lang="es-PE"/>
        </a:p>
      </dgm:t>
    </dgm:pt>
  </dgm:ptLst>
  <dgm:cxnLst>
    <dgm:cxn modelId="{518C9989-E1E1-44E0-BE78-02BA7FD2480B}" type="presOf" srcId="{29ABA0EF-2339-4215-8B9B-8F7F9394293B}" destId="{3BB5A065-BC02-45AB-A428-D544F7B4F5D2}" srcOrd="1" destOrd="0" presId="urn:microsoft.com/office/officeart/2005/8/layout/list1"/>
    <dgm:cxn modelId="{4EC7AE8C-DD56-4670-A4EB-7D5339397FD2}" type="presOf" srcId="{3E26F40B-F0EA-4ECF-B466-C3F332B3B25B}" destId="{9C11780E-01BB-4312-AEF2-D86584EB880D}" srcOrd="0" destOrd="0" presId="urn:microsoft.com/office/officeart/2005/8/layout/list1"/>
    <dgm:cxn modelId="{8133DD26-F10D-4840-AA0F-8600955C87BA}" type="presOf" srcId="{29ABA0EF-2339-4215-8B9B-8F7F9394293B}" destId="{0AF9D3C1-AB3D-4056-AECC-F8BFA0561668}" srcOrd="0" destOrd="0" presId="urn:microsoft.com/office/officeart/2005/8/layout/list1"/>
    <dgm:cxn modelId="{5B099C4A-2AA2-45A7-BFBD-C643CF64508E}" srcId="{3E26F40B-F0EA-4ECF-B466-C3F332B3B25B}" destId="{460DA0B6-CB5E-4EAC-8B42-0DD641731447}" srcOrd="2" destOrd="0" parTransId="{E3C6E3F1-63C9-484E-BCE5-9AE25ECED9F2}" sibTransId="{182FD9D1-94AC-4F1D-BD5B-C7A4A36E1C9F}"/>
    <dgm:cxn modelId="{10006558-17F6-437F-95B8-79C96B645943}" srcId="{3E26F40B-F0EA-4ECF-B466-C3F332B3B25B}" destId="{CD41925B-93DD-4A93-8D08-13F7E1D05D51}" srcOrd="1" destOrd="0" parTransId="{6EDA5506-FA7A-40DE-87DE-B5F0C84BB2C7}" sibTransId="{A2CCB743-17A5-42C7-B550-280E6AC50F2E}"/>
    <dgm:cxn modelId="{50ACE95D-5CCE-40E6-9864-244A1C90891D}" type="presOf" srcId="{CD41925B-93DD-4A93-8D08-13F7E1D05D51}" destId="{1299700A-EC5D-4D0C-BD22-E51BB14F9297}" srcOrd="0" destOrd="0" presId="urn:microsoft.com/office/officeart/2005/8/layout/list1"/>
    <dgm:cxn modelId="{74D04BE1-68E1-4A3C-B3F2-709D56E5B7A0}" type="presOf" srcId="{CD41925B-93DD-4A93-8D08-13F7E1D05D51}" destId="{5017F218-296E-464B-B4A6-0455CE909DB0}" srcOrd="1" destOrd="0" presId="urn:microsoft.com/office/officeart/2005/8/layout/list1"/>
    <dgm:cxn modelId="{1BC89D36-600A-4640-90F8-37088A76400A}" type="presOf" srcId="{460DA0B6-CB5E-4EAC-8B42-0DD641731447}" destId="{E2A3A956-5E51-489D-85A5-A198B939355F}" srcOrd="0" destOrd="0" presId="urn:microsoft.com/office/officeart/2005/8/layout/list1"/>
    <dgm:cxn modelId="{8942F2B6-EF41-460B-8BB5-7CB1F5B118E6}" type="presOf" srcId="{460DA0B6-CB5E-4EAC-8B42-0DD641731447}" destId="{BE08561E-BC1A-426E-ACE8-F9CCA9DF93C3}" srcOrd="1" destOrd="0" presId="urn:microsoft.com/office/officeart/2005/8/layout/list1"/>
    <dgm:cxn modelId="{51436D79-DDB2-46EB-BD4E-19797801BADF}" srcId="{3E26F40B-F0EA-4ECF-B466-C3F332B3B25B}" destId="{29ABA0EF-2339-4215-8B9B-8F7F9394293B}" srcOrd="0" destOrd="0" parTransId="{3E6DB471-91CA-4F2B-AF2B-03F2B0D4C664}" sibTransId="{3BADB963-F9FB-44F5-BD87-23A80FA9EE00}"/>
    <dgm:cxn modelId="{4D186DED-566F-44A0-9CBE-24B64ABB2BA0}" type="presParOf" srcId="{9C11780E-01BB-4312-AEF2-D86584EB880D}" destId="{29B8CE9B-3771-4FC4-86FC-00DEAA2358EA}" srcOrd="0" destOrd="0" presId="urn:microsoft.com/office/officeart/2005/8/layout/list1"/>
    <dgm:cxn modelId="{A147CE19-1491-4707-9609-14920226A6C3}" type="presParOf" srcId="{29B8CE9B-3771-4FC4-86FC-00DEAA2358EA}" destId="{0AF9D3C1-AB3D-4056-AECC-F8BFA0561668}" srcOrd="0" destOrd="0" presId="urn:microsoft.com/office/officeart/2005/8/layout/list1"/>
    <dgm:cxn modelId="{C43794CB-5909-42E5-A99C-49D77C68A820}" type="presParOf" srcId="{29B8CE9B-3771-4FC4-86FC-00DEAA2358EA}" destId="{3BB5A065-BC02-45AB-A428-D544F7B4F5D2}" srcOrd="1" destOrd="0" presId="urn:microsoft.com/office/officeart/2005/8/layout/list1"/>
    <dgm:cxn modelId="{0D5CA673-996C-49AF-97F9-F42CF290F614}" type="presParOf" srcId="{9C11780E-01BB-4312-AEF2-D86584EB880D}" destId="{91FE361A-953D-4059-9328-C4866C39289A}" srcOrd="1" destOrd="0" presId="urn:microsoft.com/office/officeart/2005/8/layout/list1"/>
    <dgm:cxn modelId="{96D7E4E1-CC7B-4709-AFC7-F562F25C6368}" type="presParOf" srcId="{9C11780E-01BB-4312-AEF2-D86584EB880D}" destId="{C18723D8-1527-4C50-9F5D-8D1D4F706404}" srcOrd="2" destOrd="0" presId="urn:microsoft.com/office/officeart/2005/8/layout/list1"/>
    <dgm:cxn modelId="{43BCE8C0-361B-43C7-9F02-52E9A9A9F45F}" type="presParOf" srcId="{9C11780E-01BB-4312-AEF2-D86584EB880D}" destId="{0435AFA6-5A63-4C65-BE7F-BB43D6B231F2}" srcOrd="3" destOrd="0" presId="urn:microsoft.com/office/officeart/2005/8/layout/list1"/>
    <dgm:cxn modelId="{EB7868AB-8575-4488-A1B8-B72C05148B36}" type="presParOf" srcId="{9C11780E-01BB-4312-AEF2-D86584EB880D}" destId="{A61FC539-3654-4289-8A1D-9A0FCA9180E9}" srcOrd="4" destOrd="0" presId="urn:microsoft.com/office/officeart/2005/8/layout/list1"/>
    <dgm:cxn modelId="{BC3C2D6D-31DE-48E1-ADA8-235C1E064B85}" type="presParOf" srcId="{A61FC539-3654-4289-8A1D-9A0FCA9180E9}" destId="{1299700A-EC5D-4D0C-BD22-E51BB14F9297}" srcOrd="0" destOrd="0" presId="urn:microsoft.com/office/officeart/2005/8/layout/list1"/>
    <dgm:cxn modelId="{16D44258-1DD4-4A79-AFE2-F14CDB58E4FC}" type="presParOf" srcId="{A61FC539-3654-4289-8A1D-9A0FCA9180E9}" destId="{5017F218-296E-464B-B4A6-0455CE909DB0}" srcOrd="1" destOrd="0" presId="urn:microsoft.com/office/officeart/2005/8/layout/list1"/>
    <dgm:cxn modelId="{A1987115-62E6-42DB-A7CB-849C518DFCA8}" type="presParOf" srcId="{9C11780E-01BB-4312-AEF2-D86584EB880D}" destId="{3110C914-F933-4F83-8EEE-4B1B5813FAE9}" srcOrd="5" destOrd="0" presId="urn:microsoft.com/office/officeart/2005/8/layout/list1"/>
    <dgm:cxn modelId="{A616B128-8568-465B-8894-5833042C2ED2}" type="presParOf" srcId="{9C11780E-01BB-4312-AEF2-D86584EB880D}" destId="{C4CC9A66-DD5B-4849-A68C-527B68CBAA9D}" srcOrd="6" destOrd="0" presId="urn:microsoft.com/office/officeart/2005/8/layout/list1"/>
    <dgm:cxn modelId="{924D4274-3BC3-4992-8A8D-4B2ABC1DC5AD}" type="presParOf" srcId="{9C11780E-01BB-4312-AEF2-D86584EB880D}" destId="{EDEB6C06-D6B8-4529-8870-98F6DFFD2289}" srcOrd="7" destOrd="0" presId="urn:microsoft.com/office/officeart/2005/8/layout/list1"/>
    <dgm:cxn modelId="{8F82D2BC-1569-426D-9B5F-E8F8B2D875A8}" type="presParOf" srcId="{9C11780E-01BB-4312-AEF2-D86584EB880D}" destId="{A002F20B-20A9-4564-A240-AAA6127DE6F9}" srcOrd="8" destOrd="0" presId="urn:microsoft.com/office/officeart/2005/8/layout/list1"/>
    <dgm:cxn modelId="{212CB67D-5C75-40EC-A30B-BDF7C21960EF}" type="presParOf" srcId="{A002F20B-20A9-4564-A240-AAA6127DE6F9}" destId="{E2A3A956-5E51-489D-85A5-A198B939355F}" srcOrd="0" destOrd="0" presId="urn:microsoft.com/office/officeart/2005/8/layout/list1"/>
    <dgm:cxn modelId="{5442BD88-8437-4B35-806D-20E8E0DD4950}" type="presParOf" srcId="{A002F20B-20A9-4564-A240-AAA6127DE6F9}" destId="{BE08561E-BC1A-426E-ACE8-F9CCA9DF93C3}" srcOrd="1" destOrd="0" presId="urn:microsoft.com/office/officeart/2005/8/layout/list1"/>
    <dgm:cxn modelId="{8CCFCF1E-4A14-43C3-8AF2-2D631551267E}" type="presParOf" srcId="{9C11780E-01BB-4312-AEF2-D86584EB880D}" destId="{15BB616E-CDB5-4377-B1B5-2DEBBD0F1BDD}" srcOrd="9" destOrd="0" presId="urn:microsoft.com/office/officeart/2005/8/layout/list1"/>
    <dgm:cxn modelId="{C6634168-647B-4F67-8896-BBD334AD7ECF}" type="presParOf" srcId="{9C11780E-01BB-4312-AEF2-D86584EB880D}" destId="{D837904C-85DD-4528-AAD5-43509E2FF87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26F40B-F0EA-4ECF-B466-C3F332B3B25B}" type="doc">
      <dgm:prSet loTypeId="urn:microsoft.com/office/officeart/2005/8/layout/list1" loCatId="list" qsTypeId="urn:microsoft.com/office/officeart/2005/8/quickstyle/3d3" qsCatId="3D" csTypeId="urn:microsoft.com/office/officeart/2005/8/colors/colorful5" csCatId="colorful" phldr="1"/>
      <dgm:spPr/>
      <dgm:t>
        <a:bodyPr/>
        <a:lstStyle/>
        <a:p>
          <a:endParaRPr lang="es-EC"/>
        </a:p>
      </dgm:t>
    </dgm:pt>
    <dgm:pt modelId="{29ABA0EF-2339-4215-8B9B-8F7F9394293B}">
      <dgm:prSet phldrT="[Texto]" custT="1"/>
      <dgm:spPr>
        <a:solidFill>
          <a:schemeClr val="accent6">
            <a:lumMod val="75000"/>
          </a:schemeClr>
        </a:solidFill>
      </dgm:spPr>
      <dgm:t>
        <a:bodyPr/>
        <a:lstStyle/>
        <a:p>
          <a:pPr algn="just"/>
          <a:r>
            <a:rPr lang="es-EC" sz="1600" dirty="0" smtClean="0"/>
            <a:t>En Ecuador las bandas de frecuencias analógicas todavía se encuentran en uso por diferentes servicios pero existen algunas frecuencias en el espectro que no son utilizadas, por lo que los mercados de comunicaciones solicitan estándares que trabajen en estos espacios en blanco para aplacar el uso de datos a la red celular producidas por la utilización de dispositivos electrónicos y celulares.</a:t>
          </a:r>
          <a:endParaRPr lang="es-EC" sz="1600" dirty="0">
            <a:latin typeface="Times New Roman" panose="02020603050405020304" pitchFamily="18" charset="0"/>
            <a:cs typeface="Times New Roman" panose="02020603050405020304" pitchFamily="18" charset="0"/>
          </a:endParaRPr>
        </a:p>
      </dgm:t>
    </dgm:pt>
    <dgm:pt modelId="{3E6DB471-91CA-4F2B-AF2B-03F2B0D4C664}" type="parTrans" cxnId="{51436D79-DDB2-46EB-BD4E-19797801BADF}">
      <dgm:prSet/>
      <dgm:spPr/>
      <dgm:t>
        <a:bodyPr/>
        <a:lstStyle/>
        <a:p>
          <a:pPr algn="ctr"/>
          <a:endParaRPr lang="es-EC"/>
        </a:p>
      </dgm:t>
    </dgm:pt>
    <dgm:pt modelId="{3BADB963-F9FB-44F5-BD87-23A80FA9EE00}" type="sibTrans" cxnId="{51436D79-DDB2-46EB-BD4E-19797801BADF}">
      <dgm:prSet/>
      <dgm:spPr/>
      <dgm:t>
        <a:bodyPr/>
        <a:lstStyle/>
        <a:p>
          <a:pPr algn="ctr"/>
          <a:endParaRPr lang="es-EC"/>
        </a:p>
      </dgm:t>
    </dgm:pt>
    <dgm:pt modelId="{CD41925B-93DD-4A93-8D08-13F7E1D05D51}">
      <dgm:prSet phldrT="[Texto]" custT="1"/>
      <dgm:spPr>
        <a:solidFill>
          <a:schemeClr val="accent2">
            <a:lumMod val="75000"/>
          </a:schemeClr>
        </a:solidFill>
      </dgm:spPr>
      <dgm:t>
        <a:bodyPr/>
        <a:lstStyle/>
        <a:p>
          <a:pPr algn="just"/>
          <a:r>
            <a:rPr lang="es-EC" sz="1600" dirty="0" smtClean="0"/>
            <a:t>La reutilización de los espacios en blanco del espectro tiene como objetivo involucrar la banda ancha de las redes Wi-Fi. Debido a esto ha surgido el concepto de TVWS, el cual ofrece poder desarrollar nuevas redes inalámbricas utilizando los espacios blancos en el espectro de la televisión analógica, por motivo de que las redes siguen en continuo creciendo. </a:t>
          </a:r>
          <a:endParaRPr lang="es-EC" sz="1600" dirty="0">
            <a:latin typeface="Times New Roman" panose="02020603050405020304" pitchFamily="18" charset="0"/>
            <a:cs typeface="Times New Roman" panose="02020603050405020304" pitchFamily="18" charset="0"/>
          </a:endParaRPr>
        </a:p>
      </dgm:t>
    </dgm:pt>
    <dgm:pt modelId="{6EDA5506-FA7A-40DE-87DE-B5F0C84BB2C7}" type="parTrans" cxnId="{10006558-17F6-437F-95B8-79C96B645943}">
      <dgm:prSet/>
      <dgm:spPr/>
      <dgm:t>
        <a:bodyPr/>
        <a:lstStyle/>
        <a:p>
          <a:pPr algn="ctr"/>
          <a:endParaRPr lang="es-EC"/>
        </a:p>
      </dgm:t>
    </dgm:pt>
    <dgm:pt modelId="{A2CCB743-17A5-42C7-B550-280E6AC50F2E}" type="sibTrans" cxnId="{10006558-17F6-437F-95B8-79C96B645943}">
      <dgm:prSet/>
      <dgm:spPr/>
      <dgm:t>
        <a:bodyPr/>
        <a:lstStyle/>
        <a:p>
          <a:pPr algn="ctr"/>
          <a:endParaRPr lang="es-EC"/>
        </a:p>
      </dgm:t>
    </dgm:pt>
    <dgm:pt modelId="{460DA0B6-CB5E-4EAC-8B42-0DD641731447}">
      <dgm:prSet phldrT="[Texto]" custT="1"/>
      <dgm:spPr>
        <a:solidFill>
          <a:schemeClr val="accent1">
            <a:lumMod val="75000"/>
          </a:schemeClr>
        </a:solidFill>
      </dgm:spPr>
      <dgm:t>
        <a:bodyPr/>
        <a:lstStyle/>
        <a:p>
          <a:pPr algn="just"/>
          <a:r>
            <a:rPr lang="es-EC" sz="1600" dirty="0" smtClean="0"/>
            <a:t>En la actualidad las personas están dedicadas a usar gran cantidad de dispositivos que necesitan conectarse a internet y dado que el estándar 802.11af tiene un mayor alcance de propagación en comparación a otros estándares por el uso de frecuencias </a:t>
          </a:r>
          <a:r>
            <a:rPr lang="es-EC" sz="1600" dirty="0" smtClean="0"/>
            <a:t>bajas (MHz), </a:t>
          </a:r>
          <a:r>
            <a:rPr lang="es-EC" sz="1600" dirty="0" smtClean="0"/>
            <a:t>será de utilidad para lograr conectar dentro de una misma red varios dispositivos lejanos. </a:t>
          </a:r>
          <a:endParaRPr lang="es-EC" sz="1600" dirty="0">
            <a:latin typeface="Times New Roman" panose="02020603050405020304" pitchFamily="18" charset="0"/>
            <a:cs typeface="Times New Roman" panose="02020603050405020304" pitchFamily="18" charset="0"/>
          </a:endParaRPr>
        </a:p>
      </dgm:t>
    </dgm:pt>
    <dgm:pt modelId="{E3C6E3F1-63C9-484E-BCE5-9AE25ECED9F2}" type="parTrans" cxnId="{5B099C4A-2AA2-45A7-BFBD-C643CF64508E}">
      <dgm:prSet/>
      <dgm:spPr/>
      <dgm:t>
        <a:bodyPr/>
        <a:lstStyle/>
        <a:p>
          <a:pPr algn="ctr"/>
          <a:endParaRPr lang="es-EC"/>
        </a:p>
      </dgm:t>
    </dgm:pt>
    <dgm:pt modelId="{182FD9D1-94AC-4F1D-BD5B-C7A4A36E1C9F}" type="sibTrans" cxnId="{5B099C4A-2AA2-45A7-BFBD-C643CF64508E}">
      <dgm:prSet/>
      <dgm:spPr/>
      <dgm:t>
        <a:bodyPr/>
        <a:lstStyle/>
        <a:p>
          <a:pPr algn="ctr"/>
          <a:endParaRPr lang="es-EC"/>
        </a:p>
      </dgm:t>
    </dgm:pt>
    <dgm:pt modelId="{9C11780E-01BB-4312-AEF2-D86584EB880D}" type="pres">
      <dgm:prSet presAssocID="{3E26F40B-F0EA-4ECF-B466-C3F332B3B25B}" presName="linear" presStyleCnt="0">
        <dgm:presLayoutVars>
          <dgm:dir/>
          <dgm:animLvl val="lvl"/>
          <dgm:resizeHandles val="exact"/>
        </dgm:presLayoutVars>
      </dgm:prSet>
      <dgm:spPr/>
      <dgm:t>
        <a:bodyPr/>
        <a:lstStyle/>
        <a:p>
          <a:endParaRPr lang="es-EC"/>
        </a:p>
      </dgm:t>
    </dgm:pt>
    <dgm:pt modelId="{29B8CE9B-3771-4FC4-86FC-00DEAA2358EA}" type="pres">
      <dgm:prSet presAssocID="{29ABA0EF-2339-4215-8B9B-8F7F9394293B}" presName="parentLin" presStyleCnt="0"/>
      <dgm:spPr/>
      <dgm:t>
        <a:bodyPr/>
        <a:lstStyle/>
        <a:p>
          <a:endParaRPr lang="es-PE"/>
        </a:p>
      </dgm:t>
    </dgm:pt>
    <dgm:pt modelId="{0AF9D3C1-AB3D-4056-AECC-F8BFA0561668}" type="pres">
      <dgm:prSet presAssocID="{29ABA0EF-2339-4215-8B9B-8F7F9394293B}" presName="parentLeftMargin" presStyleLbl="node1" presStyleIdx="0" presStyleCnt="3"/>
      <dgm:spPr/>
      <dgm:t>
        <a:bodyPr/>
        <a:lstStyle/>
        <a:p>
          <a:endParaRPr lang="es-EC"/>
        </a:p>
      </dgm:t>
    </dgm:pt>
    <dgm:pt modelId="{3BB5A065-BC02-45AB-A428-D544F7B4F5D2}" type="pres">
      <dgm:prSet presAssocID="{29ABA0EF-2339-4215-8B9B-8F7F9394293B}" presName="parentText" presStyleLbl="node1" presStyleIdx="0" presStyleCnt="3" custScaleX="129002" custScaleY="115416" custLinFactNeighborX="-3077" custLinFactNeighborY="4236">
        <dgm:presLayoutVars>
          <dgm:chMax val="0"/>
          <dgm:bulletEnabled val="1"/>
        </dgm:presLayoutVars>
      </dgm:prSet>
      <dgm:spPr/>
      <dgm:t>
        <a:bodyPr/>
        <a:lstStyle/>
        <a:p>
          <a:endParaRPr lang="es-EC"/>
        </a:p>
      </dgm:t>
    </dgm:pt>
    <dgm:pt modelId="{91FE361A-953D-4059-9328-C4866C39289A}" type="pres">
      <dgm:prSet presAssocID="{29ABA0EF-2339-4215-8B9B-8F7F9394293B}" presName="negativeSpace" presStyleCnt="0"/>
      <dgm:spPr/>
      <dgm:t>
        <a:bodyPr/>
        <a:lstStyle/>
        <a:p>
          <a:endParaRPr lang="es-PE"/>
        </a:p>
      </dgm:t>
    </dgm:pt>
    <dgm:pt modelId="{C18723D8-1527-4C50-9F5D-8D1D4F706404}" type="pres">
      <dgm:prSet presAssocID="{29ABA0EF-2339-4215-8B9B-8F7F9394293B}" presName="childText" presStyleLbl="conFgAcc1" presStyleIdx="0" presStyleCnt="3">
        <dgm:presLayoutVars>
          <dgm:bulletEnabled val="1"/>
        </dgm:presLayoutVars>
      </dgm:prSet>
      <dgm:spPr/>
      <dgm:t>
        <a:bodyPr/>
        <a:lstStyle/>
        <a:p>
          <a:endParaRPr lang="es-PE"/>
        </a:p>
      </dgm:t>
    </dgm:pt>
    <dgm:pt modelId="{0435AFA6-5A63-4C65-BE7F-BB43D6B231F2}" type="pres">
      <dgm:prSet presAssocID="{3BADB963-F9FB-44F5-BD87-23A80FA9EE00}" presName="spaceBetweenRectangles" presStyleCnt="0"/>
      <dgm:spPr/>
      <dgm:t>
        <a:bodyPr/>
        <a:lstStyle/>
        <a:p>
          <a:endParaRPr lang="es-PE"/>
        </a:p>
      </dgm:t>
    </dgm:pt>
    <dgm:pt modelId="{A61FC539-3654-4289-8A1D-9A0FCA9180E9}" type="pres">
      <dgm:prSet presAssocID="{CD41925B-93DD-4A93-8D08-13F7E1D05D51}" presName="parentLin" presStyleCnt="0"/>
      <dgm:spPr/>
      <dgm:t>
        <a:bodyPr/>
        <a:lstStyle/>
        <a:p>
          <a:endParaRPr lang="es-PE"/>
        </a:p>
      </dgm:t>
    </dgm:pt>
    <dgm:pt modelId="{1299700A-EC5D-4D0C-BD22-E51BB14F9297}" type="pres">
      <dgm:prSet presAssocID="{CD41925B-93DD-4A93-8D08-13F7E1D05D51}" presName="parentLeftMargin" presStyleLbl="node1" presStyleIdx="0" presStyleCnt="3"/>
      <dgm:spPr/>
      <dgm:t>
        <a:bodyPr/>
        <a:lstStyle/>
        <a:p>
          <a:endParaRPr lang="es-EC"/>
        </a:p>
      </dgm:t>
    </dgm:pt>
    <dgm:pt modelId="{5017F218-296E-464B-B4A6-0455CE909DB0}" type="pres">
      <dgm:prSet presAssocID="{CD41925B-93DD-4A93-8D08-13F7E1D05D51}" presName="parentText" presStyleLbl="node1" presStyleIdx="1" presStyleCnt="3" custScaleX="128417" custScaleY="115740">
        <dgm:presLayoutVars>
          <dgm:chMax val="0"/>
          <dgm:bulletEnabled val="1"/>
        </dgm:presLayoutVars>
      </dgm:prSet>
      <dgm:spPr/>
      <dgm:t>
        <a:bodyPr/>
        <a:lstStyle/>
        <a:p>
          <a:endParaRPr lang="es-EC"/>
        </a:p>
      </dgm:t>
    </dgm:pt>
    <dgm:pt modelId="{3110C914-F933-4F83-8EEE-4B1B5813FAE9}" type="pres">
      <dgm:prSet presAssocID="{CD41925B-93DD-4A93-8D08-13F7E1D05D51}" presName="negativeSpace" presStyleCnt="0"/>
      <dgm:spPr/>
      <dgm:t>
        <a:bodyPr/>
        <a:lstStyle/>
        <a:p>
          <a:endParaRPr lang="es-PE"/>
        </a:p>
      </dgm:t>
    </dgm:pt>
    <dgm:pt modelId="{C4CC9A66-DD5B-4849-A68C-527B68CBAA9D}" type="pres">
      <dgm:prSet presAssocID="{CD41925B-93DD-4A93-8D08-13F7E1D05D51}" presName="childText" presStyleLbl="conFgAcc1" presStyleIdx="1" presStyleCnt="3" custLinFactY="-1167" custLinFactNeighborY="-100000">
        <dgm:presLayoutVars>
          <dgm:bulletEnabled val="1"/>
        </dgm:presLayoutVars>
      </dgm:prSet>
      <dgm:spPr/>
      <dgm:t>
        <a:bodyPr/>
        <a:lstStyle/>
        <a:p>
          <a:endParaRPr lang="es-PE"/>
        </a:p>
      </dgm:t>
    </dgm:pt>
    <dgm:pt modelId="{EDEB6C06-D6B8-4529-8870-98F6DFFD2289}" type="pres">
      <dgm:prSet presAssocID="{A2CCB743-17A5-42C7-B550-280E6AC50F2E}" presName="spaceBetweenRectangles" presStyleCnt="0"/>
      <dgm:spPr/>
      <dgm:t>
        <a:bodyPr/>
        <a:lstStyle/>
        <a:p>
          <a:endParaRPr lang="es-PE"/>
        </a:p>
      </dgm:t>
    </dgm:pt>
    <dgm:pt modelId="{A002F20B-20A9-4564-A240-AAA6127DE6F9}" type="pres">
      <dgm:prSet presAssocID="{460DA0B6-CB5E-4EAC-8B42-0DD641731447}" presName="parentLin" presStyleCnt="0"/>
      <dgm:spPr/>
      <dgm:t>
        <a:bodyPr/>
        <a:lstStyle/>
        <a:p>
          <a:endParaRPr lang="es-PE"/>
        </a:p>
      </dgm:t>
    </dgm:pt>
    <dgm:pt modelId="{E2A3A956-5E51-489D-85A5-A198B939355F}" type="pres">
      <dgm:prSet presAssocID="{460DA0B6-CB5E-4EAC-8B42-0DD641731447}" presName="parentLeftMargin" presStyleLbl="node1" presStyleIdx="1" presStyleCnt="3"/>
      <dgm:spPr/>
      <dgm:t>
        <a:bodyPr/>
        <a:lstStyle/>
        <a:p>
          <a:endParaRPr lang="es-EC"/>
        </a:p>
      </dgm:t>
    </dgm:pt>
    <dgm:pt modelId="{BE08561E-BC1A-426E-ACE8-F9CCA9DF93C3}" type="pres">
      <dgm:prSet presAssocID="{460DA0B6-CB5E-4EAC-8B42-0DD641731447}" presName="parentText" presStyleLbl="node1" presStyleIdx="2" presStyleCnt="3" custScaleX="127917" custScaleY="111497">
        <dgm:presLayoutVars>
          <dgm:chMax val="0"/>
          <dgm:bulletEnabled val="1"/>
        </dgm:presLayoutVars>
      </dgm:prSet>
      <dgm:spPr/>
      <dgm:t>
        <a:bodyPr/>
        <a:lstStyle/>
        <a:p>
          <a:endParaRPr lang="es-EC"/>
        </a:p>
      </dgm:t>
    </dgm:pt>
    <dgm:pt modelId="{15BB616E-CDB5-4377-B1B5-2DEBBD0F1BDD}" type="pres">
      <dgm:prSet presAssocID="{460DA0B6-CB5E-4EAC-8B42-0DD641731447}" presName="negativeSpace" presStyleCnt="0"/>
      <dgm:spPr/>
      <dgm:t>
        <a:bodyPr/>
        <a:lstStyle/>
        <a:p>
          <a:endParaRPr lang="es-PE"/>
        </a:p>
      </dgm:t>
    </dgm:pt>
    <dgm:pt modelId="{D837904C-85DD-4528-AAD5-43509E2FF87F}" type="pres">
      <dgm:prSet presAssocID="{460DA0B6-CB5E-4EAC-8B42-0DD641731447}" presName="childText" presStyleLbl="conFgAcc1" presStyleIdx="2" presStyleCnt="3">
        <dgm:presLayoutVars>
          <dgm:bulletEnabled val="1"/>
        </dgm:presLayoutVars>
      </dgm:prSet>
      <dgm:spPr/>
      <dgm:t>
        <a:bodyPr/>
        <a:lstStyle/>
        <a:p>
          <a:endParaRPr lang="es-PE"/>
        </a:p>
      </dgm:t>
    </dgm:pt>
  </dgm:ptLst>
  <dgm:cxnLst>
    <dgm:cxn modelId="{4FBF7AAA-41D9-4AD1-9D6C-403D57030CEA}" type="presOf" srcId="{3E26F40B-F0EA-4ECF-B466-C3F332B3B25B}" destId="{9C11780E-01BB-4312-AEF2-D86584EB880D}" srcOrd="0" destOrd="0" presId="urn:microsoft.com/office/officeart/2005/8/layout/list1"/>
    <dgm:cxn modelId="{5B099C4A-2AA2-45A7-BFBD-C643CF64508E}" srcId="{3E26F40B-F0EA-4ECF-B466-C3F332B3B25B}" destId="{460DA0B6-CB5E-4EAC-8B42-0DD641731447}" srcOrd="2" destOrd="0" parTransId="{E3C6E3F1-63C9-484E-BCE5-9AE25ECED9F2}" sibTransId="{182FD9D1-94AC-4F1D-BD5B-C7A4A36E1C9F}"/>
    <dgm:cxn modelId="{10006558-17F6-437F-95B8-79C96B645943}" srcId="{3E26F40B-F0EA-4ECF-B466-C3F332B3B25B}" destId="{CD41925B-93DD-4A93-8D08-13F7E1D05D51}" srcOrd="1" destOrd="0" parTransId="{6EDA5506-FA7A-40DE-87DE-B5F0C84BB2C7}" sibTransId="{A2CCB743-17A5-42C7-B550-280E6AC50F2E}"/>
    <dgm:cxn modelId="{0B408A53-7802-40E5-A79E-FA3D380BF7F8}" type="presOf" srcId="{29ABA0EF-2339-4215-8B9B-8F7F9394293B}" destId="{0AF9D3C1-AB3D-4056-AECC-F8BFA0561668}" srcOrd="0" destOrd="0" presId="urn:microsoft.com/office/officeart/2005/8/layout/list1"/>
    <dgm:cxn modelId="{CC06B435-D428-4A24-953A-B7BA85855115}" type="presOf" srcId="{460DA0B6-CB5E-4EAC-8B42-0DD641731447}" destId="{E2A3A956-5E51-489D-85A5-A198B939355F}" srcOrd="0" destOrd="0" presId="urn:microsoft.com/office/officeart/2005/8/layout/list1"/>
    <dgm:cxn modelId="{8CE7081A-39BC-436A-9727-DBD47953FFB7}" type="presOf" srcId="{CD41925B-93DD-4A93-8D08-13F7E1D05D51}" destId="{1299700A-EC5D-4D0C-BD22-E51BB14F9297}" srcOrd="0" destOrd="0" presId="urn:microsoft.com/office/officeart/2005/8/layout/list1"/>
    <dgm:cxn modelId="{C4091795-9CB7-4E25-B07A-690506CE4B9B}" type="presOf" srcId="{29ABA0EF-2339-4215-8B9B-8F7F9394293B}" destId="{3BB5A065-BC02-45AB-A428-D544F7B4F5D2}" srcOrd="1" destOrd="0" presId="urn:microsoft.com/office/officeart/2005/8/layout/list1"/>
    <dgm:cxn modelId="{195C40D4-CFA1-4491-BD1E-D83167708094}" type="presOf" srcId="{CD41925B-93DD-4A93-8D08-13F7E1D05D51}" destId="{5017F218-296E-464B-B4A6-0455CE909DB0}" srcOrd="1" destOrd="0" presId="urn:microsoft.com/office/officeart/2005/8/layout/list1"/>
    <dgm:cxn modelId="{C96846FB-39AF-447F-AD4B-DFEA9796EB82}" type="presOf" srcId="{460DA0B6-CB5E-4EAC-8B42-0DD641731447}" destId="{BE08561E-BC1A-426E-ACE8-F9CCA9DF93C3}" srcOrd="1" destOrd="0" presId="urn:microsoft.com/office/officeart/2005/8/layout/list1"/>
    <dgm:cxn modelId="{51436D79-DDB2-46EB-BD4E-19797801BADF}" srcId="{3E26F40B-F0EA-4ECF-B466-C3F332B3B25B}" destId="{29ABA0EF-2339-4215-8B9B-8F7F9394293B}" srcOrd="0" destOrd="0" parTransId="{3E6DB471-91CA-4F2B-AF2B-03F2B0D4C664}" sibTransId="{3BADB963-F9FB-44F5-BD87-23A80FA9EE00}"/>
    <dgm:cxn modelId="{906DBF29-A46B-48EB-A757-DA8B374FB165}" type="presParOf" srcId="{9C11780E-01BB-4312-AEF2-D86584EB880D}" destId="{29B8CE9B-3771-4FC4-86FC-00DEAA2358EA}" srcOrd="0" destOrd="0" presId="urn:microsoft.com/office/officeart/2005/8/layout/list1"/>
    <dgm:cxn modelId="{927D4648-358A-435B-885B-3235E7551512}" type="presParOf" srcId="{29B8CE9B-3771-4FC4-86FC-00DEAA2358EA}" destId="{0AF9D3C1-AB3D-4056-AECC-F8BFA0561668}" srcOrd="0" destOrd="0" presId="urn:microsoft.com/office/officeart/2005/8/layout/list1"/>
    <dgm:cxn modelId="{A48A5240-620A-4694-8DD3-88822BF20369}" type="presParOf" srcId="{29B8CE9B-3771-4FC4-86FC-00DEAA2358EA}" destId="{3BB5A065-BC02-45AB-A428-D544F7B4F5D2}" srcOrd="1" destOrd="0" presId="urn:microsoft.com/office/officeart/2005/8/layout/list1"/>
    <dgm:cxn modelId="{9730BDD3-7627-48AC-B537-A8FA60C2BBF2}" type="presParOf" srcId="{9C11780E-01BB-4312-AEF2-D86584EB880D}" destId="{91FE361A-953D-4059-9328-C4866C39289A}" srcOrd="1" destOrd="0" presId="urn:microsoft.com/office/officeart/2005/8/layout/list1"/>
    <dgm:cxn modelId="{6DA8CF16-E3FF-4836-944B-20602D36D517}" type="presParOf" srcId="{9C11780E-01BB-4312-AEF2-D86584EB880D}" destId="{C18723D8-1527-4C50-9F5D-8D1D4F706404}" srcOrd="2" destOrd="0" presId="urn:microsoft.com/office/officeart/2005/8/layout/list1"/>
    <dgm:cxn modelId="{9A397C6D-8329-406A-9D63-C5FE1EF8E33B}" type="presParOf" srcId="{9C11780E-01BB-4312-AEF2-D86584EB880D}" destId="{0435AFA6-5A63-4C65-BE7F-BB43D6B231F2}" srcOrd="3" destOrd="0" presId="urn:microsoft.com/office/officeart/2005/8/layout/list1"/>
    <dgm:cxn modelId="{D6DA02CD-8808-4A3B-AE32-F9A2CC15A843}" type="presParOf" srcId="{9C11780E-01BB-4312-AEF2-D86584EB880D}" destId="{A61FC539-3654-4289-8A1D-9A0FCA9180E9}" srcOrd="4" destOrd="0" presId="urn:microsoft.com/office/officeart/2005/8/layout/list1"/>
    <dgm:cxn modelId="{D3DAFD91-3C8A-4504-8358-61F267319CAA}" type="presParOf" srcId="{A61FC539-3654-4289-8A1D-9A0FCA9180E9}" destId="{1299700A-EC5D-4D0C-BD22-E51BB14F9297}" srcOrd="0" destOrd="0" presId="urn:microsoft.com/office/officeart/2005/8/layout/list1"/>
    <dgm:cxn modelId="{8F36AF83-F477-4847-9F10-7DCABA9B30E1}" type="presParOf" srcId="{A61FC539-3654-4289-8A1D-9A0FCA9180E9}" destId="{5017F218-296E-464B-B4A6-0455CE909DB0}" srcOrd="1" destOrd="0" presId="urn:microsoft.com/office/officeart/2005/8/layout/list1"/>
    <dgm:cxn modelId="{17DDC068-956F-4F90-AD25-29AE1308D8AF}" type="presParOf" srcId="{9C11780E-01BB-4312-AEF2-D86584EB880D}" destId="{3110C914-F933-4F83-8EEE-4B1B5813FAE9}" srcOrd="5" destOrd="0" presId="urn:microsoft.com/office/officeart/2005/8/layout/list1"/>
    <dgm:cxn modelId="{799DD05C-E1F4-4E3E-A35C-DF73BABBE69F}" type="presParOf" srcId="{9C11780E-01BB-4312-AEF2-D86584EB880D}" destId="{C4CC9A66-DD5B-4849-A68C-527B68CBAA9D}" srcOrd="6" destOrd="0" presId="urn:microsoft.com/office/officeart/2005/8/layout/list1"/>
    <dgm:cxn modelId="{BDD23ACA-2015-4489-9E39-4892BE958808}" type="presParOf" srcId="{9C11780E-01BB-4312-AEF2-D86584EB880D}" destId="{EDEB6C06-D6B8-4529-8870-98F6DFFD2289}" srcOrd="7" destOrd="0" presId="urn:microsoft.com/office/officeart/2005/8/layout/list1"/>
    <dgm:cxn modelId="{8B24984A-6C26-4191-B7DD-E6E7CC6BB698}" type="presParOf" srcId="{9C11780E-01BB-4312-AEF2-D86584EB880D}" destId="{A002F20B-20A9-4564-A240-AAA6127DE6F9}" srcOrd="8" destOrd="0" presId="urn:microsoft.com/office/officeart/2005/8/layout/list1"/>
    <dgm:cxn modelId="{73B2DA7F-0158-4F8D-B096-5C66EBDA9C43}" type="presParOf" srcId="{A002F20B-20A9-4564-A240-AAA6127DE6F9}" destId="{E2A3A956-5E51-489D-85A5-A198B939355F}" srcOrd="0" destOrd="0" presId="urn:microsoft.com/office/officeart/2005/8/layout/list1"/>
    <dgm:cxn modelId="{CBEE97C8-EE5D-4269-A668-9799D1029B9C}" type="presParOf" srcId="{A002F20B-20A9-4564-A240-AAA6127DE6F9}" destId="{BE08561E-BC1A-426E-ACE8-F9CCA9DF93C3}" srcOrd="1" destOrd="0" presId="urn:microsoft.com/office/officeart/2005/8/layout/list1"/>
    <dgm:cxn modelId="{5361F0EC-67BE-462C-8804-A7B1010368E8}" type="presParOf" srcId="{9C11780E-01BB-4312-AEF2-D86584EB880D}" destId="{15BB616E-CDB5-4377-B1B5-2DEBBD0F1BDD}" srcOrd="9" destOrd="0" presId="urn:microsoft.com/office/officeart/2005/8/layout/list1"/>
    <dgm:cxn modelId="{6A978516-8AB1-48EE-A262-352F65EF652D}" type="presParOf" srcId="{9C11780E-01BB-4312-AEF2-D86584EB880D}" destId="{D837904C-85DD-4528-AAD5-43509E2FF87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723D8-1527-4C50-9F5D-8D1D4F706404}">
      <dsp:nvSpPr>
        <dsp:cNvPr id="0" name=""/>
        <dsp:cNvSpPr/>
      </dsp:nvSpPr>
      <dsp:spPr>
        <a:xfrm>
          <a:off x="0" y="717711"/>
          <a:ext cx="9144332" cy="9324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BB5A065-BC02-45AB-A428-D544F7B4F5D2}">
      <dsp:nvSpPr>
        <dsp:cNvPr id="0" name=""/>
        <dsp:cNvSpPr/>
      </dsp:nvSpPr>
      <dsp:spPr>
        <a:xfrm>
          <a:off x="443148" y="95659"/>
          <a:ext cx="8257459" cy="1214439"/>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944" tIns="0" rIns="241944" bIns="0" numCol="1" spcCol="1270" anchor="ctr" anchorCtr="0">
          <a:noAutofit/>
        </a:bodyPr>
        <a:lstStyle/>
        <a:p>
          <a:pPr lvl="0" algn="just" defTabSz="711200">
            <a:lnSpc>
              <a:spcPct val="90000"/>
            </a:lnSpc>
            <a:spcBef>
              <a:spcPct val="0"/>
            </a:spcBef>
            <a:spcAft>
              <a:spcPct val="35000"/>
            </a:spcAft>
          </a:pPr>
          <a:r>
            <a:rPr lang="es-EC" sz="1600" kern="1200" dirty="0" smtClean="0"/>
            <a:t>Inspirado por el avance de las regulaciones sobre los espacios en blanco de </a:t>
          </a:r>
          <a:r>
            <a:rPr lang="es-EC" sz="1600" kern="1200" dirty="0" smtClean="0"/>
            <a:t>televisión, </a:t>
          </a:r>
          <a:r>
            <a:rPr lang="es-EC" sz="1600" kern="1200" dirty="0" smtClean="0"/>
            <a:t>TVWS (en inglés, </a:t>
          </a:r>
          <a:r>
            <a:rPr lang="es-EC" sz="1600" i="1" kern="1200" dirty="0" smtClean="0"/>
            <a:t>TV White Space</a:t>
          </a:r>
          <a:r>
            <a:rPr lang="es-EC" sz="1600" kern="1200" dirty="0" smtClean="0"/>
            <a:t>), cuyo término </a:t>
          </a:r>
          <a:r>
            <a:rPr lang="es-EC" sz="1600" i="1" kern="1200" dirty="0" smtClean="0"/>
            <a:t>White Space</a:t>
          </a:r>
          <a:r>
            <a:rPr lang="es-EC" sz="1600" kern="1200" dirty="0" smtClean="0"/>
            <a:t> es utilizado para hacer reseña al espectro no usado en la banda de televisión, el estándar IEEE 802.11 formó una nueva extensión de Wi-Fi tradicional a TV White Space (TVWS) conocido como estándar 802.11af o White-Fi.  </a:t>
          </a:r>
          <a:endParaRPr lang="es-EC" sz="1600" kern="1200" dirty="0">
            <a:latin typeface="Times New Roman" panose="02020603050405020304" pitchFamily="18" charset="0"/>
            <a:cs typeface="Times New Roman" panose="02020603050405020304" pitchFamily="18" charset="0"/>
          </a:endParaRPr>
        </a:p>
      </dsp:txBody>
      <dsp:txXfrm>
        <a:off x="502432" y="154943"/>
        <a:ext cx="8138891" cy="1095871"/>
      </dsp:txXfrm>
    </dsp:sp>
    <dsp:sp modelId="{C4CC9A66-DD5B-4849-A68C-527B68CBAA9D}">
      <dsp:nvSpPr>
        <dsp:cNvPr id="0" name=""/>
        <dsp:cNvSpPr/>
      </dsp:nvSpPr>
      <dsp:spPr>
        <a:xfrm>
          <a:off x="0" y="2113939"/>
          <a:ext cx="9144332" cy="9324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017F218-296E-464B-B4A6-0455CE909DB0}">
      <dsp:nvSpPr>
        <dsp:cNvPr id="0" name=""/>
        <dsp:cNvSpPr/>
      </dsp:nvSpPr>
      <dsp:spPr>
        <a:xfrm>
          <a:off x="457216" y="1849911"/>
          <a:ext cx="8220013" cy="1020829"/>
        </a:xfrm>
        <a:prstGeom prst="roundRect">
          <a:avLst/>
        </a:prstGeom>
        <a:solidFill>
          <a:schemeClr val="accent5">
            <a:hueOff val="-3676672"/>
            <a:satOff val="-5114"/>
            <a:lumOff val="-196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944" tIns="0" rIns="241944" bIns="0" numCol="1" spcCol="1270" anchor="ctr" anchorCtr="0">
          <a:noAutofit/>
        </a:bodyPr>
        <a:lstStyle/>
        <a:p>
          <a:pPr lvl="0" algn="just" defTabSz="711200">
            <a:lnSpc>
              <a:spcPct val="90000"/>
            </a:lnSpc>
            <a:spcBef>
              <a:spcPct val="0"/>
            </a:spcBef>
            <a:spcAft>
              <a:spcPct val="35000"/>
            </a:spcAft>
          </a:pPr>
          <a:r>
            <a:rPr lang="es-EC" sz="1600" kern="1200" dirty="0" smtClean="0"/>
            <a:t>La televisión abierta tiene una cobertura que se organiza de modo que deja ciertos espacios libres en el área de cobertura de los transmisores que manejan los distintos canales de TV, de tal manera que no cause interferencia. Por lo cual se logran aprovechar estos espacios blancos dentro del espectro para el uso de aplicaciones Wi-Fi.</a:t>
          </a:r>
          <a:endParaRPr lang="es-EC" sz="1600" kern="1200" dirty="0">
            <a:latin typeface="Times New Roman" panose="02020603050405020304" pitchFamily="18" charset="0"/>
            <a:cs typeface="Times New Roman" panose="02020603050405020304" pitchFamily="18" charset="0"/>
          </a:endParaRPr>
        </a:p>
      </dsp:txBody>
      <dsp:txXfrm>
        <a:off x="507049" y="1899744"/>
        <a:ext cx="8120347" cy="921163"/>
      </dsp:txXfrm>
    </dsp:sp>
    <dsp:sp modelId="{D837904C-85DD-4528-AAD5-43509E2FF87F}">
      <dsp:nvSpPr>
        <dsp:cNvPr id="0" name=""/>
        <dsp:cNvSpPr/>
      </dsp:nvSpPr>
      <dsp:spPr>
        <a:xfrm>
          <a:off x="0" y="4002941"/>
          <a:ext cx="9144332" cy="9324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E08561E-BC1A-426E-ACE8-F9CCA9DF93C3}">
      <dsp:nvSpPr>
        <dsp:cNvPr id="0" name=""/>
        <dsp:cNvSpPr/>
      </dsp:nvSpPr>
      <dsp:spPr>
        <a:xfrm>
          <a:off x="457216" y="3456821"/>
          <a:ext cx="8188008" cy="1092240"/>
        </a:xfrm>
        <a:prstGeom prst="roundRect">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944" tIns="0" rIns="241944" bIns="0" numCol="1" spcCol="1270" anchor="ctr" anchorCtr="0">
          <a:noAutofit/>
        </a:bodyPr>
        <a:lstStyle/>
        <a:p>
          <a:pPr lvl="0" algn="just" defTabSz="711200">
            <a:lnSpc>
              <a:spcPct val="90000"/>
            </a:lnSpc>
            <a:spcBef>
              <a:spcPct val="0"/>
            </a:spcBef>
            <a:spcAft>
              <a:spcPct val="35000"/>
            </a:spcAft>
          </a:pPr>
          <a:r>
            <a:rPr lang="es-EC" sz="1600" kern="1200" dirty="0" smtClean="0"/>
            <a:t>Una ventaja en la implementación del estándar 802.11af es que debido a trabajar a bajas frecuencias entre 54 MHz a 790 MHz se tiene una mejor propagación en zonas con edificaciones y relieves complicados, por lo que resulta que estos sistemas sean más tolerantes a obstáculos entre transmisor y receptor</a:t>
          </a:r>
          <a:endParaRPr lang="es-EC" sz="1600" kern="1200" dirty="0">
            <a:latin typeface="Times New Roman" panose="02020603050405020304" pitchFamily="18" charset="0"/>
            <a:cs typeface="Times New Roman" panose="02020603050405020304" pitchFamily="18" charset="0"/>
          </a:endParaRPr>
        </a:p>
      </dsp:txBody>
      <dsp:txXfrm>
        <a:off x="510535" y="3510140"/>
        <a:ext cx="8081370" cy="9856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723D8-1527-4C50-9F5D-8D1D4F706404}">
      <dsp:nvSpPr>
        <dsp:cNvPr id="0" name=""/>
        <dsp:cNvSpPr/>
      </dsp:nvSpPr>
      <dsp:spPr>
        <a:xfrm>
          <a:off x="0" y="720943"/>
          <a:ext cx="9144332" cy="856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BB5A065-BC02-45AB-A428-D544F7B4F5D2}">
      <dsp:nvSpPr>
        <dsp:cNvPr id="0" name=""/>
        <dsp:cNvSpPr/>
      </dsp:nvSpPr>
      <dsp:spPr>
        <a:xfrm>
          <a:off x="443148" y="106892"/>
          <a:ext cx="8257459" cy="1158407"/>
        </a:xfrm>
        <a:prstGeom prst="roundRect">
          <a:avLst/>
        </a:prstGeom>
        <a:solidFill>
          <a:schemeClr val="accent6">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944" tIns="0" rIns="241944" bIns="0" numCol="1" spcCol="1270" anchor="ctr" anchorCtr="0">
          <a:noAutofit/>
        </a:bodyPr>
        <a:lstStyle/>
        <a:p>
          <a:pPr lvl="0" algn="just" defTabSz="711200">
            <a:lnSpc>
              <a:spcPct val="90000"/>
            </a:lnSpc>
            <a:spcBef>
              <a:spcPct val="0"/>
            </a:spcBef>
            <a:spcAft>
              <a:spcPct val="35000"/>
            </a:spcAft>
          </a:pPr>
          <a:r>
            <a:rPr lang="es-EC" sz="1600" kern="1200" dirty="0" smtClean="0"/>
            <a:t>En Ecuador las bandas de frecuencias analógicas todavía se encuentran en uso por diferentes servicios pero existen algunas frecuencias en el espectro que no son utilizadas, por lo que los mercados de comunicaciones solicitan estándares que trabajen en estos espacios en blanco para aplacar el uso de datos a la red celular producidas por la utilización de dispositivos electrónicos y celulares.</a:t>
          </a:r>
          <a:endParaRPr lang="es-EC" sz="1600" kern="1200" dirty="0">
            <a:latin typeface="Times New Roman" panose="02020603050405020304" pitchFamily="18" charset="0"/>
            <a:cs typeface="Times New Roman" panose="02020603050405020304" pitchFamily="18" charset="0"/>
          </a:endParaRPr>
        </a:p>
      </dsp:txBody>
      <dsp:txXfrm>
        <a:off x="499697" y="163441"/>
        <a:ext cx="8144361" cy="1045309"/>
      </dsp:txXfrm>
    </dsp:sp>
    <dsp:sp modelId="{C4CC9A66-DD5B-4849-A68C-527B68CBAA9D}">
      <dsp:nvSpPr>
        <dsp:cNvPr id="0" name=""/>
        <dsp:cNvSpPr/>
      </dsp:nvSpPr>
      <dsp:spPr>
        <a:xfrm>
          <a:off x="0" y="2227564"/>
          <a:ext cx="9144332" cy="856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017F218-296E-464B-B4A6-0455CE909DB0}">
      <dsp:nvSpPr>
        <dsp:cNvPr id="0" name=""/>
        <dsp:cNvSpPr/>
      </dsp:nvSpPr>
      <dsp:spPr>
        <a:xfrm>
          <a:off x="457216" y="1761343"/>
          <a:ext cx="8220013" cy="1161659"/>
        </a:xfrm>
        <a:prstGeom prst="roundRect">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944" tIns="0" rIns="241944" bIns="0" numCol="1" spcCol="1270" anchor="ctr" anchorCtr="0">
          <a:noAutofit/>
        </a:bodyPr>
        <a:lstStyle/>
        <a:p>
          <a:pPr lvl="0" algn="just" defTabSz="711200">
            <a:lnSpc>
              <a:spcPct val="90000"/>
            </a:lnSpc>
            <a:spcBef>
              <a:spcPct val="0"/>
            </a:spcBef>
            <a:spcAft>
              <a:spcPct val="35000"/>
            </a:spcAft>
          </a:pPr>
          <a:r>
            <a:rPr lang="es-EC" sz="1600" kern="1200" dirty="0" smtClean="0"/>
            <a:t>La reutilización de los espacios en blanco del espectro tiene como objetivo involucrar la banda ancha de las redes Wi-Fi. Debido a esto ha surgido el concepto de TVWS, el cual ofrece poder desarrollar nuevas redes inalámbricas utilizando los espacios blancos en el espectro de la televisión analógica, por motivo de que las redes siguen en continuo creciendo. </a:t>
          </a:r>
          <a:endParaRPr lang="es-EC" sz="1600" kern="1200" dirty="0">
            <a:latin typeface="Times New Roman" panose="02020603050405020304" pitchFamily="18" charset="0"/>
            <a:cs typeface="Times New Roman" panose="02020603050405020304" pitchFamily="18" charset="0"/>
          </a:endParaRPr>
        </a:p>
      </dsp:txBody>
      <dsp:txXfrm>
        <a:off x="513924" y="1818051"/>
        <a:ext cx="8106597" cy="1048243"/>
      </dsp:txXfrm>
    </dsp:sp>
    <dsp:sp modelId="{D837904C-85DD-4528-AAD5-43509E2FF87F}">
      <dsp:nvSpPr>
        <dsp:cNvPr id="0" name=""/>
        <dsp:cNvSpPr/>
      </dsp:nvSpPr>
      <dsp:spPr>
        <a:xfrm>
          <a:off x="0" y="4078796"/>
          <a:ext cx="9144332" cy="856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E08561E-BC1A-426E-ACE8-F9CCA9DF93C3}">
      <dsp:nvSpPr>
        <dsp:cNvPr id="0" name=""/>
        <dsp:cNvSpPr/>
      </dsp:nvSpPr>
      <dsp:spPr>
        <a:xfrm>
          <a:off x="457216" y="3461563"/>
          <a:ext cx="8188008" cy="1119073"/>
        </a:xfrm>
        <a:prstGeom prst="roundRect">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944" tIns="0" rIns="241944" bIns="0" numCol="1" spcCol="1270" anchor="ctr" anchorCtr="0">
          <a:noAutofit/>
        </a:bodyPr>
        <a:lstStyle/>
        <a:p>
          <a:pPr lvl="0" algn="just" defTabSz="711200">
            <a:lnSpc>
              <a:spcPct val="90000"/>
            </a:lnSpc>
            <a:spcBef>
              <a:spcPct val="0"/>
            </a:spcBef>
            <a:spcAft>
              <a:spcPct val="35000"/>
            </a:spcAft>
          </a:pPr>
          <a:r>
            <a:rPr lang="es-EC" sz="1600" kern="1200" dirty="0" smtClean="0"/>
            <a:t>En la actualidad las personas están dedicadas a usar gran cantidad de dispositivos que necesitan conectarse a internet y dado que el estándar 802.11af tiene un mayor alcance de propagación en comparación a otros estándares por el uso de frecuencias </a:t>
          </a:r>
          <a:r>
            <a:rPr lang="es-EC" sz="1600" kern="1200" dirty="0" smtClean="0"/>
            <a:t>bajas (MHz), </a:t>
          </a:r>
          <a:r>
            <a:rPr lang="es-EC" sz="1600" kern="1200" dirty="0" smtClean="0"/>
            <a:t>será de utilidad para lograr conectar dentro de una misma red varios dispositivos lejanos. </a:t>
          </a:r>
          <a:endParaRPr lang="es-EC" sz="1600" kern="1200" dirty="0">
            <a:latin typeface="Times New Roman" panose="02020603050405020304" pitchFamily="18" charset="0"/>
            <a:cs typeface="Times New Roman" panose="02020603050405020304" pitchFamily="18" charset="0"/>
          </a:endParaRPr>
        </a:p>
      </dsp:txBody>
      <dsp:txXfrm>
        <a:off x="511845" y="3516192"/>
        <a:ext cx="8078750" cy="100981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image" Target="../media/image4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3713"/>
          </a:xfrm>
          <a:prstGeom prst="rect">
            <a:avLst/>
          </a:prstGeom>
        </p:spPr>
        <p:txBody>
          <a:bodyPr vert="horz" lIns="93177" tIns="46589" rIns="93177" bIns="46589" rtlCol="0"/>
          <a:lstStyle>
            <a:lvl1pPr algn="l">
              <a:defRPr sz="1200"/>
            </a:lvl1pPr>
          </a:lstStyle>
          <a:p>
            <a:endParaRPr lang="es-EC"/>
          </a:p>
        </p:txBody>
      </p:sp>
      <p:sp>
        <p:nvSpPr>
          <p:cNvPr id="3" name="2 Marcador de fecha"/>
          <p:cNvSpPr>
            <a:spLocks noGrp="1"/>
          </p:cNvSpPr>
          <p:nvPr>
            <p:ph type="dt" idx="1"/>
          </p:nvPr>
        </p:nvSpPr>
        <p:spPr>
          <a:xfrm>
            <a:off x="3850443" y="0"/>
            <a:ext cx="2945659" cy="493713"/>
          </a:xfrm>
          <a:prstGeom prst="rect">
            <a:avLst/>
          </a:prstGeom>
        </p:spPr>
        <p:txBody>
          <a:bodyPr vert="horz" lIns="93177" tIns="46589" rIns="93177" bIns="46589" rtlCol="0"/>
          <a:lstStyle>
            <a:lvl1pPr algn="r">
              <a:defRPr sz="1200"/>
            </a:lvl1pPr>
          </a:lstStyle>
          <a:p>
            <a:fld id="{953827B6-343C-4620-BD4A-96399F0E8028}" type="datetimeFigureOut">
              <a:rPr lang="es-EC" smtClean="0"/>
              <a:pPr/>
              <a:t>9/2/2019</a:t>
            </a:fld>
            <a:endParaRPr lang="es-EC"/>
          </a:p>
        </p:txBody>
      </p:sp>
      <p:sp>
        <p:nvSpPr>
          <p:cNvPr id="4" name="3 Marcador de imagen de diapositiva"/>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3177" tIns="46589" rIns="93177" bIns="46589" rtlCol="0" anchor="ctr"/>
          <a:lstStyle/>
          <a:p>
            <a:endParaRPr lang="es-EC"/>
          </a:p>
        </p:txBody>
      </p:sp>
      <p:sp>
        <p:nvSpPr>
          <p:cNvPr id="5" name="4 Marcador de notas"/>
          <p:cNvSpPr>
            <a:spLocks noGrp="1"/>
          </p:cNvSpPr>
          <p:nvPr>
            <p:ph type="body" sz="quarter" idx="3"/>
          </p:nvPr>
        </p:nvSpPr>
        <p:spPr>
          <a:xfrm>
            <a:off x="679768" y="4690269"/>
            <a:ext cx="5438140" cy="4443413"/>
          </a:xfrm>
          <a:prstGeom prst="rect">
            <a:avLst/>
          </a:prstGeom>
        </p:spPr>
        <p:txBody>
          <a:bodyPr vert="horz" lIns="93177" tIns="46589" rIns="93177" bIns="4658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9378824"/>
            <a:ext cx="2945659" cy="493713"/>
          </a:xfrm>
          <a:prstGeom prst="rect">
            <a:avLst/>
          </a:prstGeom>
        </p:spPr>
        <p:txBody>
          <a:bodyPr vert="horz" lIns="93177" tIns="46589" rIns="93177" bIns="46589"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50443" y="9378824"/>
            <a:ext cx="2945659" cy="493713"/>
          </a:xfrm>
          <a:prstGeom prst="rect">
            <a:avLst/>
          </a:prstGeom>
        </p:spPr>
        <p:txBody>
          <a:bodyPr vert="horz" lIns="93177" tIns="46589" rIns="93177" bIns="46589" rtlCol="0" anchor="b"/>
          <a:lstStyle>
            <a:lvl1pPr algn="r">
              <a:defRPr sz="1200"/>
            </a:lvl1pPr>
          </a:lstStyle>
          <a:p>
            <a:fld id="{23FE4F5F-AD47-430A-A729-D4313B561226}" type="slidenum">
              <a:rPr lang="es-EC" smtClean="0"/>
              <a:pPr/>
              <a:t>‹Nº›</a:t>
            </a:fld>
            <a:endParaRPr lang="es-EC"/>
          </a:p>
        </p:txBody>
      </p:sp>
    </p:spTree>
    <p:extLst>
      <p:ext uri="{BB962C8B-B14F-4D97-AF65-F5344CB8AC3E}">
        <p14:creationId xmlns:p14="http://schemas.microsoft.com/office/powerpoint/2010/main" val="3731079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5C5DAD3F-99A4-410C-AC30-DFAB5B077A76}" type="datetimeFigureOut">
              <a:rPr lang="es-EC" smtClean="0"/>
              <a:pPr/>
              <a:t>9/2/2019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E3E1BB7-F9DA-4CF4-AC8E-A8B69A1B5243}" type="slidenum">
              <a:rPr lang="es-EC" smtClean="0"/>
              <a:pPr/>
              <a:t>‹Nº›</a:t>
            </a:fld>
            <a:endParaRPr lang="es-EC"/>
          </a:p>
        </p:txBody>
      </p:sp>
    </p:spTree>
    <p:extLst>
      <p:ext uri="{BB962C8B-B14F-4D97-AF65-F5344CB8AC3E}">
        <p14:creationId xmlns:p14="http://schemas.microsoft.com/office/powerpoint/2010/main" val="1335587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5C5DAD3F-99A4-410C-AC30-DFAB5B077A76}" type="datetimeFigureOut">
              <a:rPr lang="es-EC" smtClean="0"/>
              <a:pPr/>
              <a:t>9/2/2019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E3E1BB7-F9DA-4CF4-AC8E-A8B69A1B5243}" type="slidenum">
              <a:rPr lang="es-EC" smtClean="0"/>
              <a:pPr/>
              <a:t>‹Nº›</a:t>
            </a:fld>
            <a:endParaRPr lang="es-EC"/>
          </a:p>
        </p:txBody>
      </p:sp>
    </p:spTree>
    <p:extLst>
      <p:ext uri="{BB962C8B-B14F-4D97-AF65-F5344CB8AC3E}">
        <p14:creationId xmlns:p14="http://schemas.microsoft.com/office/powerpoint/2010/main" val="2348420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5C5DAD3F-99A4-410C-AC30-DFAB5B077A76}" type="datetimeFigureOut">
              <a:rPr lang="es-EC" smtClean="0"/>
              <a:pPr/>
              <a:t>9/2/2019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E3E1BB7-F9DA-4CF4-AC8E-A8B69A1B5243}" type="slidenum">
              <a:rPr lang="es-EC" smtClean="0"/>
              <a:pPr/>
              <a:t>‹Nº›</a:t>
            </a:fld>
            <a:endParaRPr lang="es-EC"/>
          </a:p>
        </p:txBody>
      </p:sp>
    </p:spTree>
    <p:extLst>
      <p:ext uri="{BB962C8B-B14F-4D97-AF65-F5344CB8AC3E}">
        <p14:creationId xmlns:p14="http://schemas.microsoft.com/office/powerpoint/2010/main" val="102125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5C5DAD3F-99A4-410C-AC30-DFAB5B077A76}" type="datetimeFigureOut">
              <a:rPr lang="es-EC" smtClean="0"/>
              <a:pPr/>
              <a:t>9/2/2019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E3E1BB7-F9DA-4CF4-AC8E-A8B69A1B5243}" type="slidenum">
              <a:rPr lang="es-EC" smtClean="0"/>
              <a:pPr/>
              <a:t>‹Nº›</a:t>
            </a:fld>
            <a:endParaRPr lang="es-EC"/>
          </a:p>
        </p:txBody>
      </p:sp>
    </p:spTree>
    <p:extLst>
      <p:ext uri="{BB962C8B-B14F-4D97-AF65-F5344CB8AC3E}">
        <p14:creationId xmlns:p14="http://schemas.microsoft.com/office/powerpoint/2010/main" val="468468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C5DAD3F-99A4-410C-AC30-DFAB5B077A76}" type="datetimeFigureOut">
              <a:rPr lang="es-EC" smtClean="0"/>
              <a:pPr/>
              <a:t>9/2/2019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E3E1BB7-F9DA-4CF4-AC8E-A8B69A1B5243}" type="slidenum">
              <a:rPr lang="es-EC" smtClean="0"/>
              <a:pPr/>
              <a:t>‹Nº›</a:t>
            </a:fld>
            <a:endParaRPr lang="es-EC"/>
          </a:p>
        </p:txBody>
      </p:sp>
    </p:spTree>
    <p:extLst>
      <p:ext uri="{BB962C8B-B14F-4D97-AF65-F5344CB8AC3E}">
        <p14:creationId xmlns:p14="http://schemas.microsoft.com/office/powerpoint/2010/main" val="416812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5C5DAD3F-99A4-410C-AC30-DFAB5B077A76}" type="datetimeFigureOut">
              <a:rPr lang="es-EC" smtClean="0"/>
              <a:pPr/>
              <a:t>9/2/2019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BE3E1BB7-F9DA-4CF4-AC8E-A8B69A1B5243}" type="slidenum">
              <a:rPr lang="es-EC" smtClean="0"/>
              <a:pPr/>
              <a:t>‹Nº›</a:t>
            </a:fld>
            <a:endParaRPr lang="es-EC"/>
          </a:p>
        </p:txBody>
      </p:sp>
    </p:spTree>
    <p:extLst>
      <p:ext uri="{BB962C8B-B14F-4D97-AF65-F5344CB8AC3E}">
        <p14:creationId xmlns:p14="http://schemas.microsoft.com/office/powerpoint/2010/main" val="44573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5C5DAD3F-99A4-410C-AC30-DFAB5B077A76}" type="datetimeFigureOut">
              <a:rPr lang="es-EC" smtClean="0"/>
              <a:pPr/>
              <a:t>9/2/2019</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BE3E1BB7-F9DA-4CF4-AC8E-A8B69A1B5243}" type="slidenum">
              <a:rPr lang="es-EC" smtClean="0"/>
              <a:pPr/>
              <a:t>‹Nº›</a:t>
            </a:fld>
            <a:endParaRPr lang="es-EC"/>
          </a:p>
        </p:txBody>
      </p:sp>
    </p:spTree>
    <p:extLst>
      <p:ext uri="{BB962C8B-B14F-4D97-AF65-F5344CB8AC3E}">
        <p14:creationId xmlns:p14="http://schemas.microsoft.com/office/powerpoint/2010/main" val="3702589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5C5DAD3F-99A4-410C-AC30-DFAB5B077A76}" type="datetimeFigureOut">
              <a:rPr lang="es-EC" smtClean="0"/>
              <a:pPr/>
              <a:t>9/2/2019</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BE3E1BB7-F9DA-4CF4-AC8E-A8B69A1B5243}" type="slidenum">
              <a:rPr lang="es-EC" smtClean="0"/>
              <a:pPr/>
              <a:t>‹Nº›</a:t>
            </a:fld>
            <a:endParaRPr lang="es-EC"/>
          </a:p>
        </p:txBody>
      </p:sp>
    </p:spTree>
    <p:extLst>
      <p:ext uri="{BB962C8B-B14F-4D97-AF65-F5344CB8AC3E}">
        <p14:creationId xmlns:p14="http://schemas.microsoft.com/office/powerpoint/2010/main" val="3985841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C5DAD3F-99A4-410C-AC30-DFAB5B077A76}" type="datetimeFigureOut">
              <a:rPr lang="es-EC" smtClean="0"/>
              <a:pPr/>
              <a:t>9/2/2019</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BE3E1BB7-F9DA-4CF4-AC8E-A8B69A1B5243}" type="slidenum">
              <a:rPr lang="es-EC" smtClean="0"/>
              <a:pPr/>
              <a:t>‹Nº›</a:t>
            </a:fld>
            <a:endParaRPr lang="es-EC"/>
          </a:p>
        </p:txBody>
      </p:sp>
    </p:spTree>
    <p:extLst>
      <p:ext uri="{BB962C8B-B14F-4D97-AF65-F5344CB8AC3E}">
        <p14:creationId xmlns:p14="http://schemas.microsoft.com/office/powerpoint/2010/main" val="332933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C5DAD3F-99A4-410C-AC30-DFAB5B077A76}" type="datetimeFigureOut">
              <a:rPr lang="es-EC" smtClean="0"/>
              <a:pPr/>
              <a:t>9/2/2019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BE3E1BB7-F9DA-4CF4-AC8E-A8B69A1B5243}" type="slidenum">
              <a:rPr lang="es-EC" smtClean="0"/>
              <a:pPr/>
              <a:t>‹Nº›</a:t>
            </a:fld>
            <a:endParaRPr lang="es-EC"/>
          </a:p>
        </p:txBody>
      </p:sp>
    </p:spTree>
    <p:extLst>
      <p:ext uri="{BB962C8B-B14F-4D97-AF65-F5344CB8AC3E}">
        <p14:creationId xmlns:p14="http://schemas.microsoft.com/office/powerpoint/2010/main" val="3037979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C5DAD3F-99A4-410C-AC30-DFAB5B077A76}" type="datetimeFigureOut">
              <a:rPr lang="es-EC" smtClean="0"/>
              <a:pPr/>
              <a:t>9/2/2019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BE3E1BB7-F9DA-4CF4-AC8E-A8B69A1B5243}" type="slidenum">
              <a:rPr lang="es-EC" smtClean="0"/>
              <a:pPr/>
              <a:t>‹Nº›</a:t>
            </a:fld>
            <a:endParaRPr lang="es-EC"/>
          </a:p>
        </p:txBody>
      </p:sp>
    </p:spTree>
    <p:extLst>
      <p:ext uri="{BB962C8B-B14F-4D97-AF65-F5344CB8AC3E}">
        <p14:creationId xmlns:p14="http://schemas.microsoft.com/office/powerpoint/2010/main" val="964932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DAD3F-99A4-410C-AC30-DFAB5B077A76}" type="datetimeFigureOut">
              <a:rPr lang="es-EC" smtClean="0"/>
              <a:pPr/>
              <a:t>9/2/2019</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3E1BB7-F9DA-4CF4-AC8E-A8B69A1B5243}" type="slidenum">
              <a:rPr lang="es-EC" smtClean="0"/>
              <a:pPr/>
              <a:t>‹Nº›</a:t>
            </a:fld>
            <a:endParaRPr lang="es-EC"/>
          </a:p>
        </p:txBody>
      </p:sp>
    </p:spTree>
    <p:extLst>
      <p:ext uri="{BB962C8B-B14F-4D97-AF65-F5344CB8AC3E}">
        <p14:creationId xmlns:p14="http://schemas.microsoft.com/office/powerpoint/2010/main" val="3852622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47.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3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Título"/>
          <p:cNvSpPr txBox="1">
            <a:spLocks/>
          </p:cNvSpPr>
          <p:nvPr/>
        </p:nvSpPr>
        <p:spPr>
          <a:xfrm>
            <a:off x="1971180" y="4182460"/>
            <a:ext cx="9144000" cy="79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dirty="0">
                <a:ln>
                  <a:noFill/>
                </a:ln>
                <a:solidFill>
                  <a:prstClr val="black"/>
                </a:solidFill>
                <a:effectLst/>
                <a:uLnTx/>
                <a:uFillTx/>
                <a:latin typeface="Calibri Light"/>
                <a:ea typeface="+mj-ea"/>
                <a:cs typeface="+mj-cs"/>
              </a:rPr>
              <a:t>Tema: </a:t>
            </a:r>
            <a:r>
              <a:rPr lang="es-EC" sz="2400" dirty="0" smtClean="0">
                <a:solidFill>
                  <a:prstClr val="black"/>
                </a:solidFill>
                <a:latin typeface="Calibri Light"/>
              </a:rPr>
              <a:t>Análisis de desempeño del estándar IEEE 802.11af en TVWS mediante la implementación en una plataforma de radio definido por software</a:t>
            </a:r>
            <a:r>
              <a:rPr kumimoji="0" lang="es-EC" sz="2400" b="0" i="0" u="none" strike="noStrike" kern="1200" cap="none" spc="0" normalizeH="0" baseline="0" noProof="0" dirty="0" smtClean="0">
                <a:ln>
                  <a:noFill/>
                </a:ln>
                <a:solidFill>
                  <a:prstClr val="black"/>
                </a:solidFill>
                <a:effectLst/>
                <a:uLnTx/>
                <a:uFillTx/>
                <a:latin typeface="Calibri Light"/>
                <a:ea typeface="+mj-ea"/>
                <a:cs typeface="+mj-cs"/>
              </a:rPr>
              <a:t>.</a:t>
            </a:r>
            <a:endParaRPr kumimoji="0" lang="es-EC" sz="2400" b="0" i="0" u="none" strike="noStrike" kern="1200" cap="none" spc="0" normalizeH="0" baseline="0" noProof="0" dirty="0">
              <a:ln>
                <a:noFill/>
              </a:ln>
              <a:solidFill>
                <a:prstClr val="black"/>
              </a:solidFill>
              <a:effectLst/>
              <a:uLnTx/>
              <a:uFillTx/>
              <a:latin typeface="Calibri Light"/>
              <a:ea typeface="+mj-ea"/>
              <a:cs typeface="+mj-cs"/>
            </a:endParaRPr>
          </a:p>
        </p:txBody>
      </p:sp>
      <p:sp>
        <p:nvSpPr>
          <p:cNvPr id="4" name="3 CuadroTexto"/>
          <p:cNvSpPr txBox="1"/>
          <p:nvPr/>
        </p:nvSpPr>
        <p:spPr>
          <a:xfrm>
            <a:off x="1340294" y="2103566"/>
            <a:ext cx="9992140"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prstClr val="black"/>
                </a:solidFill>
                <a:effectLst/>
                <a:uLnTx/>
                <a:uFillTx/>
                <a:latin typeface="Calibri Light"/>
                <a:ea typeface="+mn-ea"/>
                <a:cs typeface="+mn-cs"/>
              </a:rPr>
              <a:t>CARRERA DE INGENIERÍA EN ELECTRÓNICA Y </a:t>
            </a:r>
            <a:r>
              <a:rPr kumimoji="0" lang="es-ES" sz="2800" b="1" i="0" u="none" strike="noStrike" kern="1200" cap="none" spc="0" normalizeH="0" baseline="0" noProof="0" dirty="0" smtClean="0">
                <a:ln>
                  <a:noFill/>
                </a:ln>
                <a:solidFill>
                  <a:prstClr val="black"/>
                </a:solidFill>
                <a:effectLst/>
                <a:uLnTx/>
                <a:uFillTx/>
                <a:latin typeface="Calibri Light"/>
                <a:ea typeface="+mn-ea"/>
                <a:cs typeface="+mn-cs"/>
              </a:rPr>
              <a:t>TELECOMUNICACIONES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800" b="1" i="0" u="none" strike="noStrike" kern="1200" cap="none" spc="0" normalizeH="0" baseline="0" noProof="0" dirty="0">
              <a:ln>
                <a:noFill/>
              </a:ln>
              <a:solidFill>
                <a:prstClr val="black"/>
              </a:solidFill>
              <a:effectLst/>
              <a:uLnTx/>
              <a:uFillTx/>
              <a:latin typeface="Calibri Light"/>
              <a:ea typeface="+mn-ea"/>
              <a:cs typeface="+mn-cs"/>
            </a:endParaRPr>
          </a:p>
          <a:p>
            <a:pPr lvl="0" algn="ctr">
              <a:defRPr/>
            </a:pPr>
            <a:r>
              <a:rPr lang="es-EC" sz="2400" b="1" dirty="0">
                <a:latin typeface="+mj-lt"/>
                <a:cs typeface="Times New Roman" panose="02020603050405020304" pitchFamily="18" charset="0"/>
              </a:rPr>
              <a:t>TRABAJO DE TITULACIÓN, PREVIO A LA OBTENCIÓN DEL TÍTULO DE INGENIERO EN ELECTRÓNICA Y TELECOMUNICACIONES</a:t>
            </a:r>
            <a:endParaRPr kumimoji="0" lang="es-ES" sz="2400" b="1" i="0" u="none" strike="noStrike" kern="1200" cap="none" spc="0" normalizeH="0" baseline="0" noProof="0" dirty="0">
              <a:ln>
                <a:noFill/>
              </a:ln>
              <a:solidFill>
                <a:prstClr val="black"/>
              </a:solidFill>
              <a:effectLst/>
              <a:uLnTx/>
              <a:uFillTx/>
              <a:latin typeface="+mj-lt"/>
            </a:endParaRPr>
          </a:p>
        </p:txBody>
      </p:sp>
      <p:sp>
        <p:nvSpPr>
          <p:cNvPr id="6" name="4 Subtítulo"/>
          <p:cNvSpPr txBox="1">
            <a:spLocks/>
          </p:cNvSpPr>
          <p:nvPr/>
        </p:nvSpPr>
        <p:spPr>
          <a:xfrm rot="10800000" flipV="1">
            <a:off x="5045344" y="6401548"/>
            <a:ext cx="2101311" cy="423002"/>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s-EC" sz="1800" b="1" i="0" u="none" strike="noStrike" kern="1200" cap="none" spc="0" normalizeH="0" baseline="0" noProof="0" dirty="0">
                <a:ln>
                  <a:noFill/>
                </a:ln>
                <a:solidFill>
                  <a:prstClr val="black"/>
                </a:solidFill>
                <a:effectLst/>
                <a:uLnTx/>
                <a:uFillTx/>
                <a:latin typeface="Calibri Light"/>
                <a:ea typeface="+mn-ea"/>
                <a:cs typeface="+mn-cs"/>
              </a:rPr>
              <a:t>Febrero – </a:t>
            </a:r>
            <a:r>
              <a:rPr kumimoji="0" lang="es-EC" sz="1800" b="1" i="0" u="none" strike="noStrike" kern="1200" cap="none" spc="0" normalizeH="0" baseline="0" noProof="0" dirty="0" smtClean="0">
                <a:ln>
                  <a:noFill/>
                </a:ln>
                <a:solidFill>
                  <a:prstClr val="black"/>
                </a:solidFill>
                <a:effectLst/>
                <a:uLnTx/>
                <a:uFillTx/>
                <a:latin typeface="Calibri Light"/>
                <a:ea typeface="+mn-ea"/>
                <a:cs typeface="+mn-cs"/>
              </a:rPr>
              <a:t>2019</a:t>
            </a:r>
            <a:endParaRPr kumimoji="0" lang="es-EC" sz="1800" b="1" i="0" u="none" strike="noStrike" kern="1200" cap="none" spc="0" normalizeH="0" baseline="0" noProof="0" dirty="0">
              <a:ln>
                <a:noFill/>
              </a:ln>
              <a:solidFill>
                <a:prstClr val="black"/>
              </a:solidFill>
              <a:effectLst/>
              <a:uLnTx/>
              <a:uFillTx/>
              <a:latin typeface="Calibri Light"/>
              <a:ea typeface="+mn-ea"/>
              <a:cs typeface="+mn-cs"/>
            </a:endParaRPr>
          </a:p>
        </p:txBody>
      </p:sp>
      <p:sp>
        <p:nvSpPr>
          <p:cNvPr id="11" name="AutoShape 14" descr="Resultado de imagen para Ecuador Ama la vida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4" name="13 Conector recto"/>
          <p:cNvCxnSpPr/>
          <p:nvPr/>
        </p:nvCxnSpPr>
        <p:spPr>
          <a:xfrm>
            <a:off x="0" y="6214164"/>
            <a:ext cx="12192000" cy="0"/>
          </a:xfrm>
          <a:prstGeom prst="line">
            <a:avLst/>
          </a:prstGeom>
          <a:ln w="28575">
            <a:solidFill>
              <a:schemeClr val="accent6">
                <a:lumMod val="75000"/>
              </a:schemeClr>
            </a:solidFill>
          </a:ln>
        </p:spPr>
        <p:style>
          <a:lnRef idx="3">
            <a:schemeClr val="accent5"/>
          </a:lnRef>
          <a:fillRef idx="0">
            <a:schemeClr val="accent5"/>
          </a:fillRef>
          <a:effectRef idx="2">
            <a:schemeClr val="accent5"/>
          </a:effectRef>
          <a:fontRef idx="minor">
            <a:schemeClr val="tx1"/>
          </a:fontRef>
        </p:style>
      </p:cxnSp>
      <p:pic>
        <p:nvPicPr>
          <p:cNvPr id="1028" name="Picture 4" descr="Resultado de imagen para UNIVERSIDAD DE LAS FUERZAS ARMADAS ESPE">
            <a:extLst>
              <a:ext uri="{FF2B5EF4-FFF2-40B4-BE49-F238E27FC236}">
                <a16:creationId xmlns:a16="http://schemas.microsoft.com/office/drawing/2014/main" xmlns="" id="{F7233D9F-83B7-4E9F-B779-FDA9E761EC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4586" y="322173"/>
            <a:ext cx="6182827" cy="1594010"/>
          </a:xfrm>
          <a:prstGeom prst="rect">
            <a:avLst/>
          </a:prstGeom>
          <a:noFill/>
          <a:extLst>
            <a:ext uri="{909E8E84-426E-40DD-AFC4-6F175D3DCCD1}">
              <a14:hiddenFill xmlns:a14="http://schemas.microsoft.com/office/drawing/2010/main">
                <a:solidFill>
                  <a:srgbClr val="FFFFFF"/>
                </a:solidFill>
              </a14:hiddenFill>
            </a:ext>
          </a:extLst>
        </p:spPr>
      </p:pic>
      <p:sp>
        <p:nvSpPr>
          <p:cNvPr id="13" name="3 Título">
            <a:extLst>
              <a:ext uri="{FF2B5EF4-FFF2-40B4-BE49-F238E27FC236}">
                <a16:creationId xmlns:a16="http://schemas.microsoft.com/office/drawing/2014/main" xmlns="" id="{DFC9FBE7-B86E-44D2-BC91-84CFE44EF31A}"/>
              </a:ext>
            </a:extLst>
          </p:cNvPr>
          <p:cNvSpPr txBox="1">
            <a:spLocks/>
          </p:cNvSpPr>
          <p:nvPr/>
        </p:nvSpPr>
        <p:spPr>
          <a:xfrm>
            <a:off x="1764364" y="5298844"/>
            <a:ext cx="9144000" cy="79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dirty="0">
                <a:ln>
                  <a:noFill/>
                </a:ln>
                <a:solidFill>
                  <a:prstClr val="black"/>
                </a:solidFill>
                <a:effectLst/>
                <a:uLnTx/>
                <a:uFillTx/>
                <a:latin typeface="Calibri Light"/>
                <a:ea typeface="+mj-ea"/>
                <a:cs typeface="+mj-cs"/>
              </a:rPr>
              <a:t>Autor: </a:t>
            </a:r>
            <a:r>
              <a:rPr kumimoji="0" lang="es-EC" sz="2400" b="0" i="0" u="none" strike="noStrike" kern="1200" cap="none" spc="0" normalizeH="0" baseline="0" noProof="0" dirty="0" smtClean="0">
                <a:ln>
                  <a:noFill/>
                </a:ln>
                <a:solidFill>
                  <a:prstClr val="black"/>
                </a:solidFill>
                <a:effectLst/>
                <a:uLnTx/>
                <a:uFillTx/>
                <a:latin typeface="Calibri Light"/>
                <a:ea typeface="+mj-ea"/>
                <a:cs typeface="+mj-cs"/>
              </a:rPr>
              <a:t>Jonathan David Alcocer Erazo</a:t>
            </a:r>
            <a:endParaRPr kumimoji="0" lang="es-EC" sz="2400" b="0" i="0" u="none" strike="noStrike" kern="1200" cap="none" spc="0" normalizeH="0" baseline="0" noProof="0" dirty="0">
              <a:ln>
                <a:noFill/>
              </a:ln>
              <a:solidFill>
                <a:prstClr val="black"/>
              </a:solidFill>
              <a:effectLst/>
              <a:uLnTx/>
              <a:uFillTx/>
              <a:latin typeface="Calibri Ligh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dirty="0">
                <a:ln>
                  <a:noFill/>
                </a:ln>
                <a:solidFill>
                  <a:prstClr val="black"/>
                </a:solidFill>
                <a:effectLst/>
                <a:uLnTx/>
                <a:uFillTx/>
                <a:latin typeface="Calibri Light"/>
                <a:ea typeface="+mj-ea"/>
                <a:cs typeface="+mj-cs"/>
              </a:rPr>
              <a:t>Director:  </a:t>
            </a:r>
            <a:r>
              <a:rPr kumimoji="0" lang="es-EC" sz="2400" b="0" i="0" u="none" strike="noStrike" kern="1200" cap="none" spc="0" normalizeH="0" baseline="0" noProof="0" dirty="0">
                <a:ln>
                  <a:noFill/>
                </a:ln>
                <a:solidFill>
                  <a:prstClr val="black"/>
                </a:solidFill>
                <a:effectLst/>
                <a:uLnTx/>
                <a:uFillTx/>
                <a:latin typeface="Calibri Light"/>
                <a:ea typeface="+mj-ea"/>
                <a:cs typeface="+mj-cs"/>
              </a:rPr>
              <a:t>Dr. Gonzalo Olmedo </a:t>
            </a:r>
            <a:r>
              <a:rPr kumimoji="0" lang="es-EC" sz="2400" b="0" i="0" u="none" strike="noStrike" kern="1200" cap="none" spc="0" normalizeH="0" baseline="0" noProof="0" dirty="0" smtClean="0">
                <a:ln>
                  <a:noFill/>
                </a:ln>
                <a:solidFill>
                  <a:prstClr val="black"/>
                </a:solidFill>
                <a:effectLst/>
                <a:uLnTx/>
                <a:uFillTx/>
                <a:latin typeface="Calibri Light"/>
                <a:ea typeface="+mj-ea"/>
                <a:cs typeface="+mj-cs"/>
              </a:rPr>
              <a:t>Cifuentes</a:t>
            </a:r>
            <a:endParaRPr kumimoji="0" lang="es-EC" sz="2400" b="0" i="0" u="none" strike="noStrike" kern="1200" cap="none" spc="0" normalizeH="0" baseline="0" noProof="0" dirty="0">
              <a:ln>
                <a:noFill/>
              </a:ln>
              <a:solidFill>
                <a:prstClr val="black"/>
              </a:solidFill>
              <a:effectLst/>
              <a:uLnTx/>
              <a:uFillTx/>
              <a:latin typeface="Calibri Light"/>
              <a:ea typeface="+mj-ea"/>
              <a:cs typeface="+mj-cs"/>
            </a:endParaRPr>
          </a:p>
        </p:txBody>
      </p:sp>
    </p:spTree>
    <p:extLst>
      <p:ext uri="{BB962C8B-B14F-4D97-AF65-F5344CB8AC3E}">
        <p14:creationId xmlns:p14="http://schemas.microsoft.com/office/powerpoint/2010/main" val="12066508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s-EC" sz="2400" b="1" dirty="0" smtClean="0">
                <a:solidFill>
                  <a:schemeClr val="tx1"/>
                </a:solidFill>
                <a:latin typeface="Arial" panose="020B0604020202020204" pitchFamily="34" charset="0"/>
                <a:cs typeface="Arial" panose="020B0604020202020204" pitchFamily="34" charset="0"/>
              </a:rPr>
              <a:t>	INTRODUCCIÓN</a:t>
            </a:r>
            <a:endParaRPr lang="es-EC" sz="1200" b="1" dirty="0">
              <a:solidFill>
                <a:schemeClr val="tx1"/>
              </a:solidFill>
              <a:latin typeface="Arial" panose="020B0604020202020204" pitchFamily="34" charset="0"/>
              <a:cs typeface="Arial" panose="020B0604020202020204" pitchFamily="34" charset="0"/>
            </a:endParaRPr>
          </a:p>
          <a:p>
            <a:pPr algn="ctr"/>
            <a:endParaRPr lang="es-EC" b="1" dirty="0">
              <a:solidFill>
                <a:schemeClr val="tx1"/>
              </a:solidFill>
            </a:endParaRPr>
          </a:p>
        </p:txBody>
      </p:sp>
      <p:sp>
        <p:nvSpPr>
          <p:cNvPr id="5" name="Rounded Rectangle 7"/>
          <p:cNvSpPr/>
          <p:nvPr/>
        </p:nvSpPr>
        <p:spPr>
          <a:xfrm>
            <a:off x="322729" y="951990"/>
            <a:ext cx="5099385" cy="606065"/>
          </a:xfrm>
          <a:prstGeom prst="roundRect">
            <a:avLst/>
          </a:prstGeom>
          <a:solidFill>
            <a:schemeClr val="accent6">
              <a:lumMod val="20000"/>
              <a:lumOff val="80000"/>
            </a:schemeClr>
          </a:solidFill>
          <a:ln>
            <a:noFill/>
          </a:ln>
          <a:effectLst>
            <a:outerShdw blurRad="57785" dist="33020" dir="3180000" algn="ctr">
              <a:srgbClr val="000000">
                <a:alpha val="30000"/>
              </a:srgb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b="1" dirty="0">
                <a:solidFill>
                  <a:schemeClr val="tx1"/>
                </a:solidFill>
              </a:rPr>
              <a:t>TVWS </a:t>
            </a:r>
            <a:r>
              <a:rPr lang="es-EC" b="1" dirty="0" smtClean="0">
                <a:solidFill>
                  <a:schemeClr val="tx1"/>
                </a:solidFill>
              </a:rPr>
              <a:t>(TV </a:t>
            </a:r>
            <a:r>
              <a:rPr lang="es-EC" b="1" dirty="0">
                <a:solidFill>
                  <a:schemeClr val="tx1"/>
                </a:solidFill>
              </a:rPr>
              <a:t>White </a:t>
            </a:r>
            <a:r>
              <a:rPr lang="es-EC" b="1" dirty="0" err="1" smtClean="0">
                <a:solidFill>
                  <a:schemeClr val="tx1"/>
                </a:solidFill>
              </a:rPr>
              <a:t>Space</a:t>
            </a:r>
            <a:r>
              <a:rPr lang="es-EC" b="1" dirty="0" smtClean="0">
                <a:solidFill>
                  <a:schemeClr val="tx1"/>
                </a:solidFill>
              </a:rPr>
              <a:t>)</a:t>
            </a:r>
            <a:r>
              <a:rPr lang="es-EC" sz="1400" b="1" dirty="0" smtClean="0"/>
              <a:t>)</a:t>
            </a:r>
            <a:endParaRPr lang="es-EC" sz="1400" b="1" dirty="0"/>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xmlns="" id="{A6E4213B-57DE-47EF-9BA3-755C86CCB7F9}"/>
              </a:ext>
            </a:extLst>
          </p:cNvPr>
          <p:cNvSpPr txBox="1"/>
          <p:nvPr/>
        </p:nvSpPr>
        <p:spPr>
          <a:xfrm>
            <a:off x="464283" y="1738491"/>
            <a:ext cx="11112674" cy="1477328"/>
          </a:xfrm>
          <a:prstGeom prst="rect">
            <a:avLst/>
          </a:prstGeom>
          <a:solidFill>
            <a:schemeClr val="accent5">
              <a:lumMod val="60000"/>
              <a:lumOff val="40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just"/>
            <a:endParaRPr lang="es-EC" dirty="0" smtClean="0"/>
          </a:p>
          <a:p>
            <a:pPr algn="just"/>
            <a:r>
              <a:rPr lang="es-ES" dirty="0"/>
              <a:t>El uso de TVWS está enfocado en los espacios en blanco que tienen los canales de transmisión, esto quiere decir que se usa las frecuencias libres que se hallan a disposición para su utilización sin necesidad de licencias en el espectro que no está siendo utilizadas eficazmente por los usuarios, dichas frecuencias no utilizadas se las conoce como espacios en blanco</a:t>
            </a:r>
            <a:r>
              <a:rPr lang="es-EC" dirty="0" smtClean="0"/>
              <a:t>.</a:t>
            </a:r>
            <a:endParaRPr lang="es-PE" dirty="0"/>
          </a:p>
        </p:txBody>
      </p:sp>
      <p:sp>
        <p:nvSpPr>
          <p:cNvPr id="11" name="CuadroTexto 10">
            <a:extLst>
              <a:ext uri="{FF2B5EF4-FFF2-40B4-BE49-F238E27FC236}">
                <a16:creationId xmlns:a16="http://schemas.microsoft.com/office/drawing/2014/main" xmlns="" id="{A6E4213B-57DE-47EF-9BA3-755C86CCB7F9}"/>
              </a:ext>
            </a:extLst>
          </p:cNvPr>
          <p:cNvSpPr txBox="1"/>
          <p:nvPr/>
        </p:nvSpPr>
        <p:spPr>
          <a:xfrm>
            <a:off x="6041571" y="3396255"/>
            <a:ext cx="5535386" cy="2308324"/>
          </a:xfrm>
          <a:prstGeom prst="rect">
            <a:avLst/>
          </a:prstGeom>
          <a:solidFill>
            <a:srgbClr val="3BB23C"/>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s-ES" dirty="0"/>
              <a:t>Anteriormente estos espacios tenían el propósito de evitar las interferencias entre canales de transmisión, pero se ha llegado a investigar que el espectro no usado podría usarse para proporcionar acceso a internet de banda ancha, y así funcionar junto con los canales que brindan cobertura a la televisión analógica. Una ventaja es que se puede proveer a zonas rurales de una red para el acceso a internet.</a:t>
            </a:r>
            <a:endParaRPr lang="es-PE" dirty="0"/>
          </a:p>
        </p:txBody>
      </p:sp>
      <p:pic>
        <p:nvPicPr>
          <p:cNvPr id="3" name="Imagen 2"/>
          <p:cNvPicPr>
            <a:picLocks noChangeAspect="1"/>
          </p:cNvPicPr>
          <p:nvPr/>
        </p:nvPicPr>
        <p:blipFill>
          <a:blip r:embed="rId3"/>
          <a:stretch>
            <a:fillRect/>
          </a:stretch>
        </p:blipFill>
        <p:spPr>
          <a:xfrm>
            <a:off x="665939" y="3969556"/>
            <a:ext cx="5153025" cy="1161722"/>
          </a:xfrm>
          <a:prstGeom prst="rect">
            <a:avLst/>
          </a:prstGeom>
        </p:spPr>
      </p:pic>
    </p:spTree>
    <p:extLst>
      <p:ext uri="{BB962C8B-B14F-4D97-AF65-F5344CB8AC3E}">
        <p14:creationId xmlns:p14="http://schemas.microsoft.com/office/powerpoint/2010/main" val="382497495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s-EC" sz="2400" b="1" dirty="0" smtClean="0">
                <a:solidFill>
                  <a:schemeClr val="tx1"/>
                </a:solidFill>
                <a:latin typeface="Arial" panose="020B0604020202020204" pitchFamily="34" charset="0"/>
                <a:cs typeface="Arial" panose="020B0604020202020204" pitchFamily="34" charset="0"/>
              </a:rPr>
              <a:t>	INTRODUCCIÓN</a:t>
            </a:r>
            <a:endParaRPr lang="es-EC" sz="1200" b="1" dirty="0">
              <a:solidFill>
                <a:schemeClr val="tx1"/>
              </a:solidFill>
              <a:latin typeface="Arial" panose="020B0604020202020204" pitchFamily="34" charset="0"/>
              <a:cs typeface="Arial" panose="020B0604020202020204" pitchFamily="34" charset="0"/>
            </a:endParaRPr>
          </a:p>
          <a:p>
            <a:pPr algn="ctr"/>
            <a:endParaRPr lang="es-EC" b="1" dirty="0">
              <a:solidFill>
                <a:schemeClr val="tx1"/>
              </a:solidFill>
            </a:endParaRPr>
          </a:p>
        </p:txBody>
      </p:sp>
      <p:sp>
        <p:nvSpPr>
          <p:cNvPr id="5" name="Rounded Rectangle 7"/>
          <p:cNvSpPr/>
          <p:nvPr/>
        </p:nvSpPr>
        <p:spPr>
          <a:xfrm>
            <a:off x="322729" y="951990"/>
            <a:ext cx="5099385" cy="606065"/>
          </a:xfrm>
          <a:prstGeom prst="roundRect">
            <a:avLst/>
          </a:prstGeom>
          <a:solidFill>
            <a:schemeClr val="accent6">
              <a:lumMod val="20000"/>
              <a:lumOff val="80000"/>
            </a:schemeClr>
          </a:solidFill>
          <a:ln>
            <a:noFill/>
          </a:ln>
          <a:effectLst>
            <a:outerShdw blurRad="57785" dist="33020" dir="3180000" algn="ctr">
              <a:srgbClr val="000000">
                <a:alpha val="30000"/>
              </a:srgb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b="1" dirty="0">
                <a:solidFill>
                  <a:schemeClr val="tx1"/>
                </a:solidFill>
              </a:rPr>
              <a:t>TVWS </a:t>
            </a:r>
            <a:r>
              <a:rPr lang="es-EC" b="1" dirty="0" smtClean="0">
                <a:solidFill>
                  <a:schemeClr val="tx1"/>
                </a:solidFill>
              </a:rPr>
              <a:t>(TV </a:t>
            </a:r>
            <a:r>
              <a:rPr lang="es-EC" b="1" dirty="0">
                <a:solidFill>
                  <a:schemeClr val="tx1"/>
                </a:solidFill>
              </a:rPr>
              <a:t>White </a:t>
            </a:r>
            <a:r>
              <a:rPr lang="es-EC" b="1" dirty="0" err="1" smtClean="0">
                <a:solidFill>
                  <a:schemeClr val="tx1"/>
                </a:solidFill>
              </a:rPr>
              <a:t>Space</a:t>
            </a:r>
            <a:r>
              <a:rPr lang="es-EC" b="1" dirty="0" smtClean="0">
                <a:solidFill>
                  <a:schemeClr val="tx1"/>
                </a:solidFill>
              </a:rPr>
              <a:t>)</a:t>
            </a:r>
            <a:r>
              <a:rPr lang="es-EC" sz="1400" b="1" dirty="0" smtClean="0"/>
              <a:t>)</a:t>
            </a:r>
            <a:endParaRPr lang="es-EC" sz="1400" b="1" dirty="0"/>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xmlns="" id="{A6E4213B-57DE-47EF-9BA3-755C86CCB7F9}"/>
              </a:ext>
            </a:extLst>
          </p:cNvPr>
          <p:cNvSpPr txBox="1"/>
          <p:nvPr/>
        </p:nvSpPr>
        <p:spPr>
          <a:xfrm>
            <a:off x="322729" y="2195926"/>
            <a:ext cx="4935071" cy="120032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just"/>
            <a:r>
              <a:rPr lang="es-EC" dirty="0" smtClean="0"/>
              <a:t>En Ecuador </a:t>
            </a:r>
            <a:r>
              <a:rPr lang="es-EC" dirty="0"/>
              <a:t>según </a:t>
            </a:r>
            <a:r>
              <a:rPr lang="es-EC" dirty="0" smtClean="0"/>
              <a:t>la Agencia de Regulación y Control de las Telecomunicaciones (Arcotel) permite </a:t>
            </a:r>
            <a:r>
              <a:rPr lang="es-EC" dirty="0"/>
              <a:t>la operación de canales de 6 MHz en las </a:t>
            </a:r>
            <a:r>
              <a:rPr lang="es-EC" dirty="0" smtClean="0"/>
              <a:t>frecuencias libres entre </a:t>
            </a:r>
            <a:r>
              <a:rPr lang="es-EC" dirty="0"/>
              <a:t>54 a 698 </a:t>
            </a:r>
            <a:r>
              <a:rPr lang="es-EC" dirty="0" smtClean="0"/>
              <a:t>MHz.</a:t>
            </a:r>
            <a:endParaRPr lang="es-PE" dirty="0"/>
          </a:p>
        </p:txBody>
      </p:sp>
      <p:pic>
        <p:nvPicPr>
          <p:cNvPr id="9" name="Imagen 8"/>
          <p:cNvPicPr/>
          <p:nvPr/>
        </p:nvPicPr>
        <p:blipFill>
          <a:blip r:embed="rId3"/>
          <a:stretch>
            <a:fillRect/>
          </a:stretch>
        </p:blipFill>
        <p:spPr>
          <a:xfrm>
            <a:off x="5943600" y="1796284"/>
            <a:ext cx="4913573" cy="4574036"/>
          </a:xfrm>
          <a:prstGeom prst="rect">
            <a:avLst/>
          </a:prstGeom>
        </p:spPr>
      </p:pic>
    </p:spTree>
    <p:extLst>
      <p:ext uri="{BB962C8B-B14F-4D97-AF65-F5344CB8AC3E}">
        <p14:creationId xmlns:p14="http://schemas.microsoft.com/office/powerpoint/2010/main" val="3165644098"/>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s-EC" sz="2400" b="1" dirty="0" smtClean="0">
                <a:solidFill>
                  <a:schemeClr val="tx1"/>
                </a:solidFill>
                <a:latin typeface="Arial" panose="020B0604020202020204" pitchFamily="34" charset="0"/>
                <a:cs typeface="Arial" panose="020B0604020202020204" pitchFamily="34" charset="0"/>
              </a:rPr>
              <a:t>	INTRODUCCIÓN</a:t>
            </a:r>
            <a:endParaRPr lang="es-EC" sz="1200" b="1" dirty="0">
              <a:solidFill>
                <a:schemeClr val="tx1"/>
              </a:solidFill>
              <a:latin typeface="Arial" panose="020B0604020202020204" pitchFamily="34" charset="0"/>
              <a:cs typeface="Arial" panose="020B0604020202020204" pitchFamily="34" charset="0"/>
            </a:endParaRPr>
          </a:p>
          <a:p>
            <a:pPr algn="ctr"/>
            <a:endParaRPr lang="es-EC" b="1" dirty="0">
              <a:solidFill>
                <a:schemeClr val="tx1"/>
              </a:solidFill>
            </a:endParaRPr>
          </a:p>
        </p:txBody>
      </p:sp>
      <p:sp>
        <p:nvSpPr>
          <p:cNvPr id="5" name="Rounded Rectangle 7"/>
          <p:cNvSpPr/>
          <p:nvPr/>
        </p:nvSpPr>
        <p:spPr>
          <a:xfrm>
            <a:off x="322729" y="951990"/>
            <a:ext cx="5099385" cy="606065"/>
          </a:xfrm>
          <a:prstGeom prst="roundRect">
            <a:avLst/>
          </a:prstGeom>
          <a:solidFill>
            <a:schemeClr val="accent6">
              <a:lumMod val="20000"/>
              <a:lumOff val="80000"/>
            </a:schemeClr>
          </a:solidFill>
          <a:ln>
            <a:noFill/>
          </a:ln>
          <a:effectLst>
            <a:outerShdw blurRad="57785" dist="33020" dir="3180000" algn="ctr">
              <a:srgbClr val="000000">
                <a:alpha val="30000"/>
              </a:srgb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b="1" dirty="0" smtClean="0">
                <a:solidFill>
                  <a:schemeClr val="tx1"/>
                </a:solidFill>
              </a:rPr>
              <a:t>USRP-2920</a:t>
            </a: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xmlns="" id="{A6E4213B-57DE-47EF-9BA3-755C86CCB7F9}"/>
              </a:ext>
            </a:extLst>
          </p:cNvPr>
          <p:cNvSpPr txBox="1"/>
          <p:nvPr/>
        </p:nvSpPr>
        <p:spPr>
          <a:xfrm>
            <a:off x="322729" y="1891126"/>
            <a:ext cx="4935071" cy="2031325"/>
          </a:xfrm>
          <a:prstGeom prst="rect">
            <a:avLst/>
          </a:prstGeom>
          <a:solidFill>
            <a:srgbClr val="036997"/>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just"/>
            <a:r>
              <a:rPr lang="es-ES" dirty="0"/>
              <a:t>El periférico de radio por software universal USRP </a:t>
            </a:r>
            <a:r>
              <a:rPr lang="es-ES" dirty="0" smtClean="0"/>
              <a:t>es desarrollado </a:t>
            </a:r>
            <a:r>
              <a:rPr lang="es-ES" dirty="0"/>
              <a:t>y distribuido por el fabricante </a:t>
            </a:r>
            <a:r>
              <a:rPr lang="es-ES" i="1" dirty="0" err="1"/>
              <a:t>Ettus</a:t>
            </a:r>
            <a:r>
              <a:rPr lang="es-ES" i="1" dirty="0"/>
              <a:t> </a:t>
            </a:r>
            <a:r>
              <a:rPr lang="es-ES" i="1" dirty="0" err="1"/>
              <a:t>Research</a:t>
            </a:r>
            <a:r>
              <a:rPr lang="es-ES" dirty="0"/>
              <a:t> y </a:t>
            </a:r>
            <a:r>
              <a:rPr lang="es-ES" i="1" dirty="0" err="1"/>
              <a:t>National</a:t>
            </a:r>
            <a:r>
              <a:rPr lang="es-ES" i="1" dirty="0"/>
              <a:t> </a:t>
            </a:r>
            <a:r>
              <a:rPr lang="es-ES" i="1" dirty="0" err="1"/>
              <a:t>Instrument</a:t>
            </a:r>
            <a:r>
              <a:rPr lang="es-ES" dirty="0"/>
              <a:t>, este equipo fue diseñado para trabajar junto con un agente de procesado externo como un computador </a:t>
            </a:r>
            <a:r>
              <a:rPr lang="es-ES" dirty="0" smtClean="0"/>
              <a:t>mediante </a:t>
            </a:r>
            <a:r>
              <a:rPr lang="es-ES" dirty="0"/>
              <a:t>el uso del dispositivo programable que es </a:t>
            </a:r>
            <a:r>
              <a:rPr lang="es-ES" dirty="0" smtClean="0"/>
              <a:t>la FPGA para </a:t>
            </a:r>
            <a:r>
              <a:rPr lang="es-ES" dirty="0"/>
              <a:t>la realización de sistemas de radio software.</a:t>
            </a:r>
            <a:endParaRPr lang="es-PE" dirty="0"/>
          </a:p>
        </p:txBody>
      </p:sp>
      <p:sp>
        <p:nvSpPr>
          <p:cNvPr id="2" name="Rectángulo 1"/>
          <p:cNvSpPr/>
          <p:nvPr/>
        </p:nvSpPr>
        <p:spPr>
          <a:xfrm>
            <a:off x="5699760" y="1891126"/>
            <a:ext cx="6096000" cy="1200329"/>
          </a:xfrm>
          <a:prstGeom prst="rect">
            <a:avLst/>
          </a:prstGeom>
          <a:solidFill>
            <a:srgbClr val="00B0F0"/>
          </a:solidFill>
        </p:spPr>
        <p:txBody>
          <a:bodyPr>
            <a:spAutoFit/>
          </a:bodyPr>
          <a:lstStyle/>
          <a:p>
            <a:pPr algn="just"/>
            <a:r>
              <a:rPr lang="es-PE" dirty="0">
                <a:ea typeface="Calibri" panose="020F0502020204030204" pitchFamily="34" charset="0"/>
              </a:rPr>
              <a:t>Los equipos USRP fueron diseñados para ser accesibles y utilizar software de código abierto, logrando que los usuarios puedan implementar </a:t>
            </a:r>
            <a:r>
              <a:rPr lang="es-PE" dirty="0" smtClean="0">
                <a:ea typeface="Calibri" panose="020F0502020204030204" pitchFamily="34" charset="0"/>
              </a:rPr>
              <a:t>sistemas </a:t>
            </a:r>
            <a:r>
              <a:rPr lang="es-PE" dirty="0">
                <a:ea typeface="Calibri" panose="020F0502020204030204" pitchFamily="34" charset="0"/>
              </a:rPr>
              <a:t>de radio mediante el uso de una red y sus </a:t>
            </a:r>
            <a:r>
              <a:rPr lang="es-PE" dirty="0" smtClean="0">
                <a:ea typeface="Calibri" panose="020F0502020204030204" pitchFamily="34" charset="0"/>
              </a:rPr>
              <a:t>computadores.</a:t>
            </a:r>
            <a:endParaRPr lang="es-PE" dirty="0"/>
          </a:p>
        </p:txBody>
      </p:sp>
      <p:pic>
        <p:nvPicPr>
          <p:cNvPr id="10" name="Imagen 9"/>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bwMode="auto">
          <a:xfrm>
            <a:off x="5699760" y="3259772"/>
            <a:ext cx="5775960" cy="3278188"/>
          </a:xfrm>
          <a:prstGeom prst="rect">
            <a:avLst/>
          </a:prstGeom>
        </p:spPr>
      </p:pic>
      <p:pic>
        <p:nvPicPr>
          <p:cNvPr id="11" name="Imagen 10"/>
          <p:cNvPicPr/>
          <p:nvPr/>
        </p:nvPicPr>
        <p:blipFill>
          <a:blip r:embed="rId5"/>
          <a:stretch>
            <a:fillRect/>
          </a:stretch>
        </p:blipFill>
        <p:spPr bwMode="auto">
          <a:xfrm>
            <a:off x="1051560" y="4255522"/>
            <a:ext cx="3770069" cy="1901438"/>
          </a:xfrm>
          <a:prstGeom prst="rect">
            <a:avLst/>
          </a:prstGeom>
        </p:spPr>
      </p:pic>
    </p:spTree>
    <p:extLst>
      <p:ext uri="{BB962C8B-B14F-4D97-AF65-F5344CB8AC3E}">
        <p14:creationId xmlns:p14="http://schemas.microsoft.com/office/powerpoint/2010/main" val="3495544264"/>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s-EC" sz="2400" b="1" dirty="0" smtClean="0">
                <a:solidFill>
                  <a:schemeClr val="tx1"/>
                </a:solidFill>
                <a:latin typeface="Arial" panose="020B0604020202020204" pitchFamily="34" charset="0"/>
                <a:cs typeface="Arial" panose="020B0604020202020204" pitchFamily="34" charset="0"/>
              </a:rPr>
              <a:t>	INTRODUCCIÓN</a:t>
            </a:r>
            <a:endParaRPr lang="es-EC" sz="1200" b="1" dirty="0">
              <a:solidFill>
                <a:schemeClr val="tx1"/>
              </a:solidFill>
              <a:latin typeface="Arial" panose="020B0604020202020204" pitchFamily="34" charset="0"/>
              <a:cs typeface="Arial" panose="020B0604020202020204" pitchFamily="34" charset="0"/>
            </a:endParaRPr>
          </a:p>
          <a:p>
            <a:pPr algn="ctr"/>
            <a:endParaRPr lang="es-EC" b="1" dirty="0">
              <a:solidFill>
                <a:schemeClr val="tx1"/>
              </a:solidFill>
            </a:endParaRPr>
          </a:p>
        </p:txBody>
      </p:sp>
      <p:sp>
        <p:nvSpPr>
          <p:cNvPr id="5" name="Rounded Rectangle 7"/>
          <p:cNvSpPr/>
          <p:nvPr/>
        </p:nvSpPr>
        <p:spPr>
          <a:xfrm>
            <a:off x="322729" y="951990"/>
            <a:ext cx="5099385" cy="606065"/>
          </a:xfrm>
          <a:prstGeom prst="roundRect">
            <a:avLst/>
          </a:prstGeom>
          <a:solidFill>
            <a:schemeClr val="accent6">
              <a:lumMod val="20000"/>
              <a:lumOff val="80000"/>
            </a:schemeClr>
          </a:solidFill>
          <a:ln>
            <a:noFill/>
          </a:ln>
          <a:effectLst>
            <a:outerShdw blurRad="57785" dist="33020" dir="3180000" algn="ctr">
              <a:srgbClr val="000000">
                <a:alpha val="30000"/>
              </a:srgb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b="1" dirty="0" smtClean="0">
                <a:solidFill>
                  <a:schemeClr val="tx1"/>
                </a:solidFill>
              </a:rPr>
              <a:t>GNU-Radio</a:t>
            </a: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xmlns="" id="{A6E4213B-57DE-47EF-9BA3-755C86CCB7F9}"/>
              </a:ext>
            </a:extLst>
          </p:cNvPr>
          <p:cNvSpPr txBox="1"/>
          <p:nvPr/>
        </p:nvSpPr>
        <p:spPr>
          <a:xfrm>
            <a:off x="322729" y="1891126"/>
            <a:ext cx="4188311" cy="1477328"/>
          </a:xfrm>
          <a:prstGeom prst="rect">
            <a:avLst/>
          </a:prstGeom>
          <a:solidFill>
            <a:schemeClr val="tx2">
              <a:lumMod val="60000"/>
              <a:lumOff val="40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just"/>
            <a:r>
              <a:rPr lang="es-ES" dirty="0"/>
              <a:t>Es una herramienta que provee un lenguaje por bloques para el procesamiento de señales, además es de código abierto lo que facilita la implementación de sistemas SDR</a:t>
            </a:r>
            <a:endParaRPr lang="es-PE" dirty="0"/>
          </a:p>
        </p:txBody>
      </p:sp>
      <p:sp>
        <p:nvSpPr>
          <p:cNvPr id="2" name="Rectángulo 1"/>
          <p:cNvSpPr/>
          <p:nvPr/>
        </p:nvSpPr>
        <p:spPr>
          <a:xfrm>
            <a:off x="322729" y="3708751"/>
            <a:ext cx="4188311" cy="1754326"/>
          </a:xfrm>
          <a:prstGeom prst="rect">
            <a:avLst/>
          </a:prstGeom>
          <a:solidFill>
            <a:srgbClr val="00B0F0"/>
          </a:solidFill>
        </p:spPr>
        <p:txBody>
          <a:bodyPr wrap="square">
            <a:spAutoFit/>
          </a:bodyPr>
          <a:lstStyle/>
          <a:p>
            <a:pPr algn="just"/>
            <a:r>
              <a:rPr lang="es-ES" dirty="0"/>
              <a:t>El programa GNU Radio tiene un entorno gráfico que genera bloques para los procesamientos de las señales de radio definido por software junto con hardware de RF o a la vez sin hardware en un entorno netamente de simulación.</a:t>
            </a:r>
            <a:endParaRPr lang="es-PE" dirty="0"/>
          </a:p>
        </p:txBody>
      </p:sp>
      <p:pic>
        <p:nvPicPr>
          <p:cNvPr id="12" name="Imagen 11"/>
          <p:cNvPicPr/>
          <p:nvPr/>
        </p:nvPicPr>
        <p:blipFill>
          <a:blip r:embed="rId3"/>
          <a:stretch>
            <a:fillRect/>
          </a:stretch>
        </p:blipFill>
        <p:spPr>
          <a:xfrm>
            <a:off x="4511040" y="1738491"/>
            <a:ext cx="7571702" cy="4711295"/>
          </a:xfrm>
          <a:prstGeom prst="rect">
            <a:avLst/>
          </a:prstGeom>
        </p:spPr>
      </p:pic>
      <p:pic>
        <p:nvPicPr>
          <p:cNvPr id="4" name="Imagen 3"/>
          <p:cNvPicPr>
            <a:picLocks noChangeAspect="1"/>
          </p:cNvPicPr>
          <p:nvPr/>
        </p:nvPicPr>
        <p:blipFill>
          <a:blip r:embed="rId4"/>
          <a:stretch>
            <a:fillRect/>
          </a:stretch>
        </p:blipFill>
        <p:spPr>
          <a:xfrm>
            <a:off x="718736" y="5540837"/>
            <a:ext cx="3396295" cy="1027333"/>
          </a:xfrm>
          <a:prstGeom prst="rect">
            <a:avLst/>
          </a:prstGeom>
        </p:spPr>
      </p:pic>
    </p:spTree>
    <p:extLst>
      <p:ext uri="{BB962C8B-B14F-4D97-AF65-F5344CB8AC3E}">
        <p14:creationId xmlns:p14="http://schemas.microsoft.com/office/powerpoint/2010/main" val="1831049429"/>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s-EC" sz="2400" b="1" dirty="0" smtClean="0">
                <a:solidFill>
                  <a:schemeClr val="tx1"/>
                </a:solidFill>
                <a:latin typeface="Arial" panose="020B0604020202020204" pitchFamily="34" charset="0"/>
                <a:cs typeface="Arial" panose="020B0604020202020204" pitchFamily="34" charset="0"/>
              </a:rPr>
              <a:t>	DISEÑO E IMPLEMENTACIÓN  </a:t>
            </a:r>
            <a:endParaRPr lang="es-EC" sz="1200" b="1" dirty="0">
              <a:solidFill>
                <a:schemeClr val="tx1"/>
              </a:solidFill>
              <a:latin typeface="Arial" panose="020B0604020202020204" pitchFamily="34" charset="0"/>
              <a:cs typeface="Arial" panose="020B0604020202020204" pitchFamily="34" charset="0"/>
            </a:endParaRPr>
          </a:p>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xmlns="" id="{A6E4213B-57DE-47EF-9BA3-755C86CCB7F9}"/>
              </a:ext>
            </a:extLst>
          </p:cNvPr>
          <p:cNvSpPr txBox="1"/>
          <p:nvPr/>
        </p:nvSpPr>
        <p:spPr>
          <a:xfrm>
            <a:off x="6035040" y="1069984"/>
            <a:ext cx="5836920" cy="923330"/>
          </a:xfrm>
          <a:prstGeom prst="rect">
            <a:avLst/>
          </a:prstGeom>
          <a:solidFill>
            <a:schemeClr val="accent5">
              <a:lumMod val="40000"/>
              <a:lumOff val="60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just">
              <a:spcAft>
                <a:spcPts val="0"/>
              </a:spcAft>
            </a:pPr>
            <a:r>
              <a:rPr lang="es-EC" dirty="0">
                <a:solidFill>
                  <a:schemeClr val="tx1"/>
                </a:solidFill>
              </a:rPr>
              <a:t>Se muestra el diagrama de bloques del diseño en general del sistema, el cual se basa en la utilización de un computador y la USRP.</a:t>
            </a:r>
            <a:endParaRPr lang="es-PE" dirty="0">
              <a:solidFill>
                <a:schemeClr val="tx1"/>
              </a:solidFill>
            </a:endParaRPr>
          </a:p>
        </p:txBody>
      </p:sp>
      <p:sp>
        <p:nvSpPr>
          <p:cNvPr id="2" name="Rectángulo 1"/>
          <p:cNvSpPr/>
          <p:nvPr/>
        </p:nvSpPr>
        <p:spPr>
          <a:xfrm>
            <a:off x="322729" y="1069984"/>
            <a:ext cx="5542591" cy="2031325"/>
          </a:xfrm>
          <a:prstGeom prst="rect">
            <a:avLst/>
          </a:prstGeom>
          <a:solidFill>
            <a:srgbClr val="00B0F0"/>
          </a:solidFill>
        </p:spPr>
        <p:txBody>
          <a:bodyPr wrap="square">
            <a:spAutoFit/>
          </a:bodyPr>
          <a:lstStyle/>
          <a:p>
            <a:pPr algn="just"/>
            <a:r>
              <a:rPr lang="es-EC" b="1" dirty="0"/>
              <a:t>Hardware: </a:t>
            </a:r>
            <a:r>
              <a:rPr lang="es-EC" dirty="0"/>
              <a:t>Se necesita contar con un computador que tenga mínimo un procesador Intel Core i3 para soportar el procesamiento de datos, </a:t>
            </a:r>
            <a:r>
              <a:rPr lang="es-EC" dirty="0" smtClean="0"/>
              <a:t>memoria </a:t>
            </a:r>
            <a:r>
              <a:rPr lang="es-EC" dirty="0"/>
              <a:t>RAM mínima de 4 Gb para una mayor velocidad de ejecución de programas. </a:t>
            </a:r>
            <a:r>
              <a:rPr lang="es-EC" dirty="0" smtClean="0"/>
              <a:t>Puerto </a:t>
            </a:r>
            <a:r>
              <a:rPr lang="es-EC" dirty="0"/>
              <a:t>Giga-Ethernet para entablar la comunicación con el USRP. Se necesita equipos USRP que trabajen con un rango de frecuencias inferiores a 1 </a:t>
            </a:r>
            <a:r>
              <a:rPr lang="es-EC" dirty="0" smtClean="0"/>
              <a:t>GHz</a:t>
            </a:r>
            <a:endParaRPr lang="es-PE" dirty="0"/>
          </a:p>
        </p:txBody>
      </p:sp>
      <p:pic>
        <p:nvPicPr>
          <p:cNvPr id="9" name="Imagen 8"/>
          <p:cNvPicPr/>
          <p:nvPr/>
        </p:nvPicPr>
        <p:blipFill rotWithShape="1">
          <a:blip r:embed="rId3"/>
          <a:srcRect t="8274" b="5024"/>
          <a:stretch/>
        </p:blipFill>
        <p:spPr bwMode="auto">
          <a:xfrm>
            <a:off x="6035040" y="2546168"/>
            <a:ext cx="5836920" cy="2513511"/>
          </a:xfrm>
          <a:prstGeom prst="rect">
            <a:avLst/>
          </a:prstGeom>
          <a:ln>
            <a:noFill/>
          </a:ln>
          <a:extLst>
            <a:ext uri="{53640926-AAD7-44D8-BBD7-CCE9431645EC}">
              <a14:shadowObscured xmlns:a14="http://schemas.microsoft.com/office/drawing/2010/main"/>
            </a:ext>
          </a:extLst>
        </p:spPr>
      </p:pic>
      <p:sp>
        <p:nvSpPr>
          <p:cNvPr id="10" name="Rectángulo 9"/>
          <p:cNvSpPr/>
          <p:nvPr/>
        </p:nvSpPr>
        <p:spPr>
          <a:xfrm>
            <a:off x="322728" y="3269515"/>
            <a:ext cx="5542591" cy="2308324"/>
          </a:xfrm>
          <a:prstGeom prst="rect">
            <a:avLst/>
          </a:prstGeom>
          <a:solidFill>
            <a:schemeClr val="accent2">
              <a:lumMod val="60000"/>
              <a:lumOff val="40000"/>
            </a:schemeClr>
          </a:solidFill>
        </p:spPr>
        <p:txBody>
          <a:bodyPr wrap="square">
            <a:spAutoFit/>
          </a:bodyPr>
          <a:lstStyle/>
          <a:p>
            <a:pPr algn="just"/>
            <a:r>
              <a:rPr lang="es-EC" b="1" dirty="0"/>
              <a:t>Software: </a:t>
            </a:r>
            <a:r>
              <a:rPr lang="es-EC" dirty="0"/>
              <a:t>S</a:t>
            </a:r>
            <a:r>
              <a:rPr lang="es-EC" dirty="0" smtClean="0"/>
              <a:t>istema </a:t>
            </a:r>
            <a:r>
              <a:rPr lang="es-EC" dirty="0"/>
              <a:t>operativo en el computador </a:t>
            </a:r>
            <a:r>
              <a:rPr lang="es-EC" dirty="0" smtClean="0"/>
              <a:t>Linux</a:t>
            </a:r>
            <a:r>
              <a:rPr lang="es-EC" dirty="0"/>
              <a:t>, para obtener un mejor rendimiento debido a que es el sistema operativo de origen del programa GNU Radio. Antes de instalar el programa GNU </a:t>
            </a:r>
            <a:r>
              <a:rPr lang="es-EC" dirty="0" smtClean="0"/>
              <a:t>Radio, </a:t>
            </a:r>
            <a:r>
              <a:rPr lang="es-EC" dirty="0"/>
              <a:t>es necesario instalar el USRP </a:t>
            </a:r>
            <a:r>
              <a:rPr lang="es-EC" dirty="0" err="1"/>
              <a:t>Hard</a:t>
            </a:r>
            <a:r>
              <a:rPr lang="es-EC" dirty="0"/>
              <a:t> Drive (UHD) que se trata de librerías que permiten la conexión y el manejo de los recursos del USRP con GNU Radio. </a:t>
            </a:r>
            <a:r>
              <a:rPr lang="es-EC" dirty="0" smtClean="0"/>
              <a:t>Finalmente se </a:t>
            </a:r>
            <a:r>
              <a:rPr lang="es-EC" dirty="0"/>
              <a:t>procede a instalar el programa GNU Radio. </a:t>
            </a:r>
            <a:endParaRPr lang="es-PE" dirty="0"/>
          </a:p>
        </p:txBody>
      </p:sp>
    </p:spTree>
    <p:extLst>
      <p:ext uri="{BB962C8B-B14F-4D97-AF65-F5344CB8AC3E}">
        <p14:creationId xmlns:p14="http://schemas.microsoft.com/office/powerpoint/2010/main" val="375995575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s-EC" sz="2400" b="1" dirty="0" smtClean="0">
                <a:solidFill>
                  <a:schemeClr val="tx1"/>
                </a:solidFill>
                <a:latin typeface="Arial" panose="020B0604020202020204" pitchFamily="34" charset="0"/>
                <a:cs typeface="Arial" panose="020B0604020202020204" pitchFamily="34" charset="0"/>
              </a:rPr>
              <a:t>	DISEÑO E IMPLEMENTACIÓN  </a:t>
            </a:r>
            <a:endParaRPr lang="es-EC" sz="1200" b="1" dirty="0">
              <a:solidFill>
                <a:schemeClr val="tx1"/>
              </a:solidFill>
              <a:latin typeface="Arial" panose="020B0604020202020204" pitchFamily="34" charset="0"/>
              <a:cs typeface="Arial" panose="020B0604020202020204" pitchFamily="34" charset="0"/>
            </a:endParaRPr>
          </a:p>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322729" y="1593532"/>
            <a:ext cx="4797911" cy="1477328"/>
          </a:xfrm>
          <a:prstGeom prst="rect">
            <a:avLst/>
          </a:prstGeom>
          <a:solidFill>
            <a:schemeClr val="accent2">
              <a:lumMod val="40000"/>
              <a:lumOff val="60000"/>
            </a:schemeClr>
          </a:solidFill>
        </p:spPr>
        <p:txBody>
          <a:bodyPr wrap="square">
            <a:spAutoFit/>
          </a:bodyPr>
          <a:lstStyle/>
          <a:p>
            <a:pPr algn="just"/>
            <a:r>
              <a:rPr lang="es-EC" dirty="0"/>
              <a:t>Para la implementación del estándar 802.11af se utilizará canales con anchos de banda de 6 MHz según normativas dispuestas por la Arcotel en Ecuador para la operación de los espacios en blanco de TV </a:t>
            </a:r>
            <a:r>
              <a:rPr lang="es-EC" dirty="0" smtClean="0"/>
              <a:t>en </a:t>
            </a:r>
            <a:r>
              <a:rPr lang="es-EC" dirty="0"/>
              <a:t>las frecuencias de 54 a 698 MHz.</a:t>
            </a:r>
            <a:endParaRPr lang="es-PE" dirty="0"/>
          </a:p>
        </p:txBody>
      </p:sp>
      <p:pic>
        <p:nvPicPr>
          <p:cNvPr id="11"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6065520" y="1944052"/>
            <a:ext cx="4858870" cy="2170748"/>
          </a:xfrm>
          <a:prstGeom prst="rect">
            <a:avLst/>
          </a:prstGeom>
          <a:noFill/>
          <a:ln>
            <a:noFill/>
          </a:ln>
        </p:spPr>
      </p:pic>
      <p:sp>
        <p:nvSpPr>
          <p:cNvPr id="12" name="Rectángulo 11"/>
          <p:cNvSpPr/>
          <p:nvPr/>
        </p:nvSpPr>
        <p:spPr>
          <a:xfrm>
            <a:off x="322729" y="3443687"/>
            <a:ext cx="4797911" cy="2308324"/>
          </a:xfrm>
          <a:prstGeom prst="rect">
            <a:avLst/>
          </a:prstGeom>
          <a:solidFill>
            <a:schemeClr val="accent6">
              <a:lumMod val="40000"/>
              <a:lumOff val="60000"/>
            </a:schemeClr>
          </a:solidFill>
        </p:spPr>
        <p:txBody>
          <a:bodyPr wrap="square">
            <a:spAutoFit/>
          </a:bodyPr>
          <a:lstStyle/>
          <a:p>
            <a:pPr algn="just"/>
            <a:r>
              <a:rPr lang="es-EC" dirty="0"/>
              <a:t>Gran parte del espectro se encuentra asignado para otros servicios, pero existen espacios entre canales adyacentes como se mira en el rectángulo azul </a:t>
            </a:r>
            <a:r>
              <a:rPr lang="es-EC" dirty="0" smtClean="0"/>
              <a:t>en </a:t>
            </a:r>
            <a:r>
              <a:rPr lang="es-EC" dirty="0"/>
              <a:t>donde hay un canal con un ancho de banda de 6 MHz entre las frecuencias de 608 MHz y 614 MHz, siendo su frecuencia central 611 </a:t>
            </a:r>
            <a:r>
              <a:rPr lang="es-EC" dirty="0" smtClean="0"/>
              <a:t>MHz. Para </a:t>
            </a:r>
            <a:r>
              <a:rPr lang="es-EC" dirty="0"/>
              <a:t>la implementación se trabajará únicamente con esta frecuencia.</a:t>
            </a:r>
            <a:endParaRPr lang="es-PE" dirty="0"/>
          </a:p>
        </p:txBody>
      </p:sp>
    </p:spTree>
    <p:extLst>
      <p:ext uri="{BB962C8B-B14F-4D97-AF65-F5344CB8AC3E}">
        <p14:creationId xmlns:p14="http://schemas.microsoft.com/office/powerpoint/2010/main" val="393292768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s-EC" sz="2400" b="1" dirty="0" smtClean="0">
                <a:solidFill>
                  <a:schemeClr val="tx1"/>
                </a:solidFill>
                <a:latin typeface="Arial" panose="020B0604020202020204" pitchFamily="34" charset="0"/>
                <a:cs typeface="Arial" panose="020B0604020202020204" pitchFamily="34" charset="0"/>
              </a:rPr>
              <a:t>	</a:t>
            </a:r>
            <a:r>
              <a:rPr lang="es-EC" sz="2400" b="1" dirty="0">
                <a:solidFill>
                  <a:schemeClr val="tx1"/>
                </a:solidFill>
                <a:latin typeface="Arial" panose="020B0604020202020204" pitchFamily="34" charset="0"/>
                <a:cs typeface="Arial" panose="020B0604020202020204" pitchFamily="34" charset="0"/>
              </a:rPr>
              <a:t> DISEÑO E IMPLEMENTACIÓN </a:t>
            </a:r>
            <a:endParaRPr lang="es-EC" b="1" dirty="0">
              <a:solidFill>
                <a:schemeClr val="tx1"/>
              </a:solidFill>
            </a:endParaRPr>
          </a:p>
        </p:txBody>
      </p:sp>
      <p:sp>
        <p:nvSpPr>
          <p:cNvPr id="5" name="Rounded Rectangle 7"/>
          <p:cNvSpPr/>
          <p:nvPr/>
        </p:nvSpPr>
        <p:spPr>
          <a:xfrm>
            <a:off x="322729" y="951990"/>
            <a:ext cx="3990191" cy="606065"/>
          </a:xfrm>
          <a:prstGeom prst="roundRect">
            <a:avLst/>
          </a:prstGeom>
          <a:solidFill>
            <a:schemeClr val="accent6">
              <a:lumMod val="20000"/>
              <a:lumOff val="80000"/>
            </a:schemeClr>
          </a:solidFill>
          <a:ln>
            <a:noFill/>
          </a:ln>
          <a:effectLst>
            <a:outerShdw blurRad="57785" dist="33020" dir="3180000" algn="ctr">
              <a:srgbClr val="000000">
                <a:alpha val="30000"/>
              </a:srgb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b="1" dirty="0" smtClean="0">
                <a:solidFill>
                  <a:schemeClr val="tx1"/>
                </a:solidFill>
              </a:rPr>
              <a:t>Arquitectura del Sistema</a:t>
            </a: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xmlns="" id="{A6E4213B-57DE-47EF-9BA3-755C86CCB7F9}"/>
              </a:ext>
            </a:extLst>
          </p:cNvPr>
          <p:cNvSpPr txBox="1"/>
          <p:nvPr/>
        </p:nvSpPr>
        <p:spPr>
          <a:xfrm>
            <a:off x="6686306" y="1558055"/>
            <a:ext cx="4188311" cy="1754326"/>
          </a:xfrm>
          <a:prstGeom prst="rect">
            <a:avLst/>
          </a:prstGeom>
          <a:solidFill>
            <a:srgbClr val="0070C0"/>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just"/>
            <a:r>
              <a:rPr lang="es-EC" dirty="0"/>
              <a:t>El escenario del sistema para el diseño de la red Wi-fi basado en el estándar 802.11af se encuentra constituido por dos equipos USRP-2920 y dos computadores, el primer computador se utilizará como transmisor y el segundo como </a:t>
            </a:r>
            <a:r>
              <a:rPr lang="es-EC" dirty="0" smtClean="0"/>
              <a:t>receptor.</a:t>
            </a:r>
            <a:endParaRPr lang="es-PE" dirty="0"/>
          </a:p>
        </p:txBody>
      </p:sp>
      <p:sp>
        <p:nvSpPr>
          <p:cNvPr id="2" name="Rectángulo 1"/>
          <p:cNvSpPr/>
          <p:nvPr/>
        </p:nvSpPr>
        <p:spPr>
          <a:xfrm>
            <a:off x="6686307" y="3498717"/>
            <a:ext cx="4188311" cy="1200329"/>
          </a:xfrm>
          <a:prstGeom prst="rect">
            <a:avLst/>
          </a:prstGeom>
          <a:solidFill>
            <a:schemeClr val="accent2">
              <a:lumMod val="60000"/>
              <a:lumOff val="40000"/>
            </a:schemeClr>
          </a:solidFill>
        </p:spPr>
        <p:txBody>
          <a:bodyPr wrap="square">
            <a:spAutoFit/>
          </a:bodyPr>
          <a:lstStyle/>
          <a:p>
            <a:pPr algn="just"/>
            <a:r>
              <a:rPr lang="es-EC" dirty="0"/>
              <a:t>Como se mencionó </a:t>
            </a:r>
            <a:r>
              <a:rPr lang="es-EC" dirty="0" smtClean="0"/>
              <a:t>antes se </a:t>
            </a:r>
            <a:r>
              <a:rPr lang="es-EC" dirty="0"/>
              <a:t>utilizará la frecuencia de 611 MHz con un ancho de banda de 6 MHz, debido a las normas impuestas por la Arcotel.</a:t>
            </a:r>
            <a:endParaRPr lang="es-PE" dirty="0"/>
          </a:p>
        </p:txBody>
      </p:sp>
      <p:pic>
        <p:nvPicPr>
          <p:cNvPr id="9" name="Imagen 8"/>
          <p:cNvPicPr/>
          <p:nvPr/>
        </p:nvPicPr>
        <p:blipFill>
          <a:blip r:embed="rId3"/>
          <a:stretch>
            <a:fillRect/>
          </a:stretch>
        </p:blipFill>
        <p:spPr>
          <a:xfrm>
            <a:off x="582490" y="1973234"/>
            <a:ext cx="5244783" cy="2452274"/>
          </a:xfrm>
          <a:prstGeom prst="rect">
            <a:avLst/>
          </a:prstGeom>
        </p:spPr>
      </p:pic>
    </p:spTree>
    <p:extLst>
      <p:ext uri="{BB962C8B-B14F-4D97-AF65-F5344CB8AC3E}">
        <p14:creationId xmlns:p14="http://schemas.microsoft.com/office/powerpoint/2010/main" val="27560109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s-EC" sz="2400" b="1" dirty="0" smtClean="0">
                <a:solidFill>
                  <a:schemeClr val="tx1"/>
                </a:solidFill>
                <a:latin typeface="Arial" panose="020B0604020202020204" pitchFamily="34" charset="0"/>
                <a:cs typeface="Arial" panose="020B0604020202020204" pitchFamily="34" charset="0"/>
              </a:rPr>
              <a:t>	</a:t>
            </a:r>
            <a:r>
              <a:rPr lang="es-EC" sz="2400" b="1" dirty="0">
                <a:solidFill>
                  <a:schemeClr val="tx1"/>
                </a:solidFill>
                <a:latin typeface="Arial" panose="020B0604020202020204" pitchFamily="34" charset="0"/>
                <a:cs typeface="Arial" panose="020B0604020202020204" pitchFamily="34" charset="0"/>
              </a:rPr>
              <a:t> DISEÑO E IMPLEMENTACIÓN </a:t>
            </a:r>
            <a:endParaRPr lang="es-EC" b="1" dirty="0">
              <a:solidFill>
                <a:schemeClr val="tx1"/>
              </a:solidFill>
            </a:endParaRPr>
          </a:p>
        </p:txBody>
      </p:sp>
      <p:sp>
        <p:nvSpPr>
          <p:cNvPr id="5" name="Rounded Rectangle 7"/>
          <p:cNvSpPr/>
          <p:nvPr/>
        </p:nvSpPr>
        <p:spPr>
          <a:xfrm>
            <a:off x="322729" y="951990"/>
            <a:ext cx="4173071" cy="606065"/>
          </a:xfrm>
          <a:prstGeom prst="roundRect">
            <a:avLst/>
          </a:prstGeom>
          <a:solidFill>
            <a:schemeClr val="accent6">
              <a:lumMod val="20000"/>
              <a:lumOff val="80000"/>
            </a:schemeClr>
          </a:solidFill>
          <a:ln>
            <a:noFill/>
          </a:ln>
          <a:effectLst>
            <a:outerShdw blurRad="57785" dist="33020" dir="3180000" algn="ctr">
              <a:srgbClr val="000000">
                <a:alpha val="30000"/>
              </a:srgb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b="1" dirty="0" smtClean="0">
                <a:solidFill>
                  <a:schemeClr val="tx1"/>
                </a:solidFill>
              </a:rPr>
              <a:t>Arquitectura del Sistema Implementado</a:t>
            </a: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xmlns="" id="{A6E4213B-57DE-47EF-9BA3-755C86CCB7F9}"/>
              </a:ext>
            </a:extLst>
          </p:cNvPr>
          <p:cNvSpPr txBox="1"/>
          <p:nvPr/>
        </p:nvSpPr>
        <p:spPr>
          <a:xfrm>
            <a:off x="5821680" y="1558055"/>
            <a:ext cx="5928360" cy="1754326"/>
          </a:xfrm>
          <a:prstGeom prst="rect">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just"/>
            <a:r>
              <a:rPr lang="es-EC" dirty="0"/>
              <a:t>Nota: El adaptador </a:t>
            </a:r>
            <a:r>
              <a:rPr lang="es-EC" dirty="0" err="1"/>
              <a:t>Realtek</a:t>
            </a:r>
            <a:r>
              <a:rPr lang="es-EC" dirty="0"/>
              <a:t> USB 3.0 a Gigabit Ethernet es compacto y permite </a:t>
            </a:r>
            <a:r>
              <a:rPr lang="es-EC" dirty="0" smtClean="0"/>
              <a:t>al computador lograr </a:t>
            </a:r>
            <a:r>
              <a:rPr lang="es-EC" dirty="0"/>
              <a:t>operar a una velocidad de 1000 Mbps, para usarlo se debe instalar los drivers del adaptador, este proceso es muy sencillo </a:t>
            </a:r>
            <a:r>
              <a:rPr lang="es-EC" dirty="0" smtClean="0"/>
              <a:t>basta conectar </a:t>
            </a:r>
            <a:r>
              <a:rPr lang="es-EC" dirty="0"/>
              <a:t>el adaptador al puerto USB para que el software de instalación se ejecute en el computador.</a:t>
            </a:r>
            <a:endParaRPr lang="es-PE" dirty="0"/>
          </a:p>
        </p:txBody>
      </p:sp>
      <p:pic>
        <p:nvPicPr>
          <p:cNvPr id="10" name="Imagen 9"/>
          <p:cNvPicPr/>
          <p:nvPr/>
        </p:nvPicPr>
        <p:blipFill>
          <a:blip r:embed="rId3"/>
          <a:stretch>
            <a:fillRect/>
          </a:stretch>
        </p:blipFill>
        <p:spPr>
          <a:xfrm>
            <a:off x="322729" y="1982330"/>
            <a:ext cx="5255111" cy="3869829"/>
          </a:xfrm>
          <a:prstGeom prst="rect">
            <a:avLst/>
          </a:prstGeom>
        </p:spPr>
      </p:pic>
      <p:pic>
        <p:nvPicPr>
          <p:cNvPr id="3" name="Imagen 2"/>
          <p:cNvPicPr>
            <a:picLocks noChangeAspect="1"/>
          </p:cNvPicPr>
          <p:nvPr/>
        </p:nvPicPr>
        <p:blipFill>
          <a:blip r:embed="rId4"/>
          <a:stretch>
            <a:fillRect/>
          </a:stretch>
        </p:blipFill>
        <p:spPr>
          <a:xfrm>
            <a:off x="5821680" y="3736656"/>
            <a:ext cx="6076950" cy="2276475"/>
          </a:xfrm>
          <a:prstGeom prst="rect">
            <a:avLst/>
          </a:prstGeom>
        </p:spPr>
      </p:pic>
    </p:spTree>
    <p:extLst>
      <p:ext uri="{BB962C8B-B14F-4D97-AF65-F5344CB8AC3E}">
        <p14:creationId xmlns:p14="http://schemas.microsoft.com/office/powerpoint/2010/main" val="155854336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s-EC" sz="2400" b="1" dirty="0" smtClean="0">
                <a:solidFill>
                  <a:schemeClr val="tx1"/>
                </a:solidFill>
                <a:latin typeface="Arial" panose="020B0604020202020204" pitchFamily="34" charset="0"/>
                <a:cs typeface="Arial" panose="020B0604020202020204" pitchFamily="34" charset="0"/>
              </a:rPr>
              <a:t>	</a:t>
            </a:r>
            <a:r>
              <a:rPr lang="es-EC" sz="2400" b="1" dirty="0">
                <a:solidFill>
                  <a:schemeClr val="tx1"/>
                </a:solidFill>
                <a:latin typeface="Arial" panose="020B0604020202020204" pitchFamily="34" charset="0"/>
                <a:cs typeface="Arial" panose="020B0604020202020204" pitchFamily="34" charset="0"/>
              </a:rPr>
              <a:t> DISEÑO E IMPLEMENTACIÓN </a:t>
            </a:r>
            <a:endParaRPr lang="es-EC" b="1" dirty="0">
              <a:solidFill>
                <a:schemeClr val="tx1"/>
              </a:solidFill>
            </a:endParaRPr>
          </a:p>
        </p:txBody>
      </p:sp>
      <p:sp>
        <p:nvSpPr>
          <p:cNvPr id="5" name="Rounded Rectangle 7"/>
          <p:cNvSpPr/>
          <p:nvPr/>
        </p:nvSpPr>
        <p:spPr>
          <a:xfrm>
            <a:off x="322729" y="951990"/>
            <a:ext cx="4173071" cy="606065"/>
          </a:xfrm>
          <a:prstGeom prst="roundRect">
            <a:avLst/>
          </a:prstGeom>
          <a:solidFill>
            <a:schemeClr val="accent6">
              <a:lumMod val="20000"/>
              <a:lumOff val="80000"/>
            </a:schemeClr>
          </a:solidFill>
          <a:ln>
            <a:noFill/>
          </a:ln>
          <a:effectLst>
            <a:outerShdw blurRad="57785" dist="33020" dir="3180000" algn="ctr">
              <a:srgbClr val="000000">
                <a:alpha val="30000"/>
              </a:srgb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b="1" dirty="0" smtClean="0">
                <a:solidFill>
                  <a:schemeClr val="tx1"/>
                </a:solidFill>
              </a:rPr>
              <a:t>Transmisor</a:t>
            </a: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p:nvPr/>
        </p:nvPicPr>
        <p:blipFill>
          <a:blip r:embed="rId3"/>
          <a:stretch>
            <a:fillRect/>
          </a:stretch>
        </p:blipFill>
        <p:spPr>
          <a:xfrm>
            <a:off x="1185454" y="1738491"/>
            <a:ext cx="9019904" cy="1156721"/>
          </a:xfrm>
          <a:prstGeom prst="rect">
            <a:avLst/>
          </a:prstGeom>
        </p:spPr>
      </p:pic>
      <p:sp>
        <p:nvSpPr>
          <p:cNvPr id="2" name="Rectángulo 1"/>
          <p:cNvSpPr/>
          <p:nvPr/>
        </p:nvSpPr>
        <p:spPr>
          <a:xfrm>
            <a:off x="807375" y="3325977"/>
            <a:ext cx="1821011" cy="369332"/>
          </a:xfrm>
          <a:prstGeom prst="rect">
            <a:avLst/>
          </a:prstGeom>
        </p:spPr>
        <p:txBody>
          <a:bodyPr wrap="none">
            <a:spAutoFit/>
          </a:bodyPr>
          <a:lstStyle/>
          <a:p>
            <a:r>
              <a:rPr lang="es-EC" b="1" dirty="0">
                <a:latin typeface="Calibri" panose="020F0502020204030204" pitchFamily="34" charset="0"/>
                <a:ea typeface="Calibri" panose="020F0502020204030204" pitchFamily="34" charset="0"/>
              </a:rPr>
              <a:t>Datos de Entrada</a:t>
            </a:r>
            <a:endParaRPr lang="es-PE" b="1" dirty="0"/>
          </a:p>
        </p:txBody>
      </p:sp>
      <p:pic>
        <p:nvPicPr>
          <p:cNvPr id="12" name="Imagen 11"/>
          <p:cNvPicPr/>
          <p:nvPr/>
        </p:nvPicPr>
        <p:blipFill>
          <a:blip r:embed="rId4"/>
          <a:stretch>
            <a:fillRect/>
          </a:stretch>
        </p:blipFill>
        <p:spPr>
          <a:xfrm>
            <a:off x="1185454" y="3862148"/>
            <a:ext cx="4137660" cy="2489665"/>
          </a:xfrm>
          <a:prstGeom prst="rect">
            <a:avLst/>
          </a:prstGeom>
        </p:spPr>
      </p:pic>
      <p:pic>
        <p:nvPicPr>
          <p:cNvPr id="4" name="Imagen 3"/>
          <p:cNvPicPr>
            <a:picLocks noChangeAspect="1"/>
          </p:cNvPicPr>
          <p:nvPr/>
        </p:nvPicPr>
        <p:blipFill>
          <a:blip r:embed="rId5"/>
          <a:stretch>
            <a:fillRect/>
          </a:stretch>
        </p:blipFill>
        <p:spPr>
          <a:xfrm>
            <a:off x="6055451" y="3325977"/>
            <a:ext cx="4378506" cy="3413310"/>
          </a:xfrm>
          <a:prstGeom prst="rect">
            <a:avLst/>
          </a:prstGeom>
        </p:spPr>
      </p:pic>
    </p:spTree>
    <p:extLst>
      <p:ext uri="{BB962C8B-B14F-4D97-AF65-F5344CB8AC3E}">
        <p14:creationId xmlns:p14="http://schemas.microsoft.com/office/powerpoint/2010/main" val="407884610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s-EC" sz="2400" b="1" dirty="0" smtClean="0">
                <a:solidFill>
                  <a:schemeClr val="tx1"/>
                </a:solidFill>
                <a:latin typeface="Arial" panose="020B0604020202020204" pitchFamily="34" charset="0"/>
                <a:cs typeface="Arial" panose="020B0604020202020204" pitchFamily="34" charset="0"/>
              </a:rPr>
              <a:t>	</a:t>
            </a:r>
            <a:r>
              <a:rPr lang="es-EC" sz="2400" b="1" dirty="0">
                <a:solidFill>
                  <a:schemeClr val="tx1"/>
                </a:solidFill>
                <a:latin typeface="Arial" panose="020B0604020202020204" pitchFamily="34" charset="0"/>
                <a:cs typeface="Arial" panose="020B0604020202020204" pitchFamily="34" charset="0"/>
              </a:rPr>
              <a:t> DISEÑO E IMPLEMENTACIÓN </a:t>
            </a:r>
            <a:endParaRPr lang="es-EC" b="1" dirty="0">
              <a:solidFill>
                <a:schemeClr val="tx1"/>
              </a:solidFill>
            </a:endParaRPr>
          </a:p>
        </p:txBody>
      </p:sp>
      <p:sp>
        <p:nvSpPr>
          <p:cNvPr id="5" name="Rounded Rectangle 7"/>
          <p:cNvSpPr/>
          <p:nvPr/>
        </p:nvSpPr>
        <p:spPr>
          <a:xfrm>
            <a:off x="322729" y="951990"/>
            <a:ext cx="4173071" cy="606065"/>
          </a:xfrm>
          <a:prstGeom prst="roundRect">
            <a:avLst/>
          </a:prstGeom>
          <a:solidFill>
            <a:schemeClr val="accent6">
              <a:lumMod val="20000"/>
              <a:lumOff val="80000"/>
            </a:schemeClr>
          </a:solidFill>
          <a:ln>
            <a:noFill/>
          </a:ln>
          <a:effectLst>
            <a:outerShdw blurRad="57785" dist="33020" dir="3180000" algn="ctr">
              <a:srgbClr val="000000">
                <a:alpha val="30000"/>
              </a:srgb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b="1" dirty="0" smtClean="0">
                <a:solidFill>
                  <a:schemeClr val="tx1"/>
                </a:solidFill>
              </a:rPr>
              <a:t>Transmisor</a:t>
            </a: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a:stretch>
            <a:fillRect/>
          </a:stretch>
        </p:blipFill>
        <p:spPr>
          <a:xfrm>
            <a:off x="1691692" y="2288259"/>
            <a:ext cx="4404308" cy="3138487"/>
          </a:xfrm>
          <a:prstGeom prst="rect">
            <a:avLst/>
          </a:prstGeom>
        </p:spPr>
      </p:pic>
      <p:pic>
        <p:nvPicPr>
          <p:cNvPr id="7" name="Imagen 6"/>
          <p:cNvPicPr>
            <a:picLocks noChangeAspect="1"/>
          </p:cNvPicPr>
          <p:nvPr/>
        </p:nvPicPr>
        <p:blipFill>
          <a:blip r:embed="rId4"/>
          <a:stretch>
            <a:fillRect/>
          </a:stretch>
        </p:blipFill>
        <p:spPr>
          <a:xfrm>
            <a:off x="6275615" y="2288259"/>
            <a:ext cx="4158343" cy="3138487"/>
          </a:xfrm>
          <a:prstGeom prst="rect">
            <a:avLst/>
          </a:prstGeom>
        </p:spPr>
      </p:pic>
      <p:sp>
        <p:nvSpPr>
          <p:cNvPr id="11" name="Rectángulo 10"/>
          <p:cNvSpPr/>
          <p:nvPr/>
        </p:nvSpPr>
        <p:spPr>
          <a:xfrm>
            <a:off x="781186" y="1738491"/>
            <a:ext cx="2650341" cy="369332"/>
          </a:xfrm>
          <a:prstGeom prst="rect">
            <a:avLst/>
          </a:prstGeom>
        </p:spPr>
        <p:txBody>
          <a:bodyPr wrap="none">
            <a:spAutoFit/>
          </a:bodyPr>
          <a:lstStyle/>
          <a:p>
            <a:r>
              <a:rPr lang="es-EC" dirty="0" smtClean="0">
                <a:latin typeface="Calibri" panose="020F0502020204030204" pitchFamily="34" charset="0"/>
                <a:ea typeface="Calibri" panose="020F0502020204030204" pitchFamily="34" charset="0"/>
              </a:rPr>
              <a:t>Gráficos Datos </a:t>
            </a:r>
            <a:r>
              <a:rPr lang="es-EC" dirty="0">
                <a:latin typeface="Calibri" panose="020F0502020204030204" pitchFamily="34" charset="0"/>
                <a:ea typeface="Calibri" panose="020F0502020204030204" pitchFamily="34" charset="0"/>
              </a:rPr>
              <a:t>de </a:t>
            </a:r>
            <a:r>
              <a:rPr lang="es-EC" dirty="0" smtClean="0">
                <a:latin typeface="Calibri" panose="020F0502020204030204" pitchFamily="34" charset="0"/>
                <a:ea typeface="Calibri" panose="020F0502020204030204" pitchFamily="34" charset="0"/>
              </a:rPr>
              <a:t>Entrada:</a:t>
            </a:r>
            <a:endParaRPr lang="es-PE" dirty="0"/>
          </a:p>
        </p:txBody>
      </p:sp>
    </p:spTree>
    <p:extLst>
      <p:ext uri="{BB962C8B-B14F-4D97-AF65-F5344CB8AC3E}">
        <p14:creationId xmlns:p14="http://schemas.microsoft.com/office/powerpoint/2010/main" val="46281447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buFont typeface="Wingdings" panose="05000000000000000000" pitchFamily="2" charset="2"/>
              <a:buChar char="q"/>
            </a:pPr>
            <a:r>
              <a:rPr lang="es-ES" dirty="0" smtClean="0"/>
              <a:t> Antecedentes</a:t>
            </a:r>
          </a:p>
          <a:p>
            <a:pPr lvl="0">
              <a:buFont typeface="Wingdings" panose="05000000000000000000" pitchFamily="2" charset="2"/>
              <a:buChar char="q"/>
            </a:pPr>
            <a:r>
              <a:rPr lang="es-ES" dirty="0" smtClean="0"/>
              <a:t> Justificación </a:t>
            </a:r>
          </a:p>
          <a:p>
            <a:pPr lvl="0">
              <a:buFont typeface="Wingdings" panose="05000000000000000000" pitchFamily="2" charset="2"/>
              <a:buChar char="q"/>
            </a:pPr>
            <a:r>
              <a:rPr lang="es-ES" dirty="0" smtClean="0"/>
              <a:t> Objetivos</a:t>
            </a:r>
          </a:p>
          <a:p>
            <a:pPr lvl="0">
              <a:buFont typeface="Wingdings" panose="05000000000000000000" pitchFamily="2" charset="2"/>
              <a:buChar char="q"/>
            </a:pPr>
            <a:r>
              <a:rPr lang="es-ES" dirty="0" smtClean="0"/>
              <a:t> Introducción</a:t>
            </a:r>
            <a:endParaRPr lang="es-ES" dirty="0"/>
          </a:p>
          <a:p>
            <a:pPr lvl="0">
              <a:buFont typeface="Wingdings" panose="05000000000000000000" pitchFamily="2" charset="2"/>
              <a:buChar char="q"/>
            </a:pPr>
            <a:r>
              <a:rPr lang="es-ES" dirty="0" smtClean="0"/>
              <a:t> Diseño e Implementación</a:t>
            </a:r>
            <a:endParaRPr lang="es-ES" dirty="0"/>
          </a:p>
          <a:p>
            <a:pPr lvl="0">
              <a:buFont typeface="Wingdings" panose="05000000000000000000" pitchFamily="2" charset="2"/>
              <a:buChar char="q"/>
            </a:pPr>
            <a:r>
              <a:rPr lang="es-ES" dirty="0" smtClean="0"/>
              <a:t> Análisis </a:t>
            </a:r>
            <a:r>
              <a:rPr lang="es-ES" dirty="0"/>
              <a:t>de Resultados</a:t>
            </a:r>
          </a:p>
          <a:p>
            <a:pPr lvl="0">
              <a:buFont typeface="Wingdings" panose="05000000000000000000" pitchFamily="2" charset="2"/>
              <a:buChar char="q"/>
            </a:pPr>
            <a:r>
              <a:rPr lang="es-ES" dirty="0" smtClean="0"/>
              <a:t> Conclusiones</a:t>
            </a:r>
            <a:endParaRPr lang="es-ES" dirty="0"/>
          </a:p>
          <a:p>
            <a:pPr lvl="0">
              <a:buFont typeface="Wingdings" panose="05000000000000000000" pitchFamily="2" charset="2"/>
              <a:buChar char="q"/>
            </a:pPr>
            <a:r>
              <a:rPr lang="es-ES" dirty="0" smtClean="0"/>
              <a:t> Recomendaciones</a:t>
            </a:r>
            <a:endParaRPr lang="es-ES" dirty="0"/>
          </a:p>
          <a:p>
            <a:endParaRPr lang="es-PE" dirty="0"/>
          </a:p>
        </p:txBody>
      </p:sp>
      <p:sp>
        <p:nvSpPr>
          <p:cNvPr id="4" name="5 Rectángulo"/>
          <p:cNvSpPr/>
          <p:nvPr/>
        </p:nvSpPr>
        <p:spPr>
          <a:xfrm>
            <a:off x="0" y="0"/>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s-ES" sz="3600" dirty="0" smtClean="0"/>
              <a:t>	TEMARIO</a:t>
            </a:r>
            <a:endParaRPr lang="es-EC" sz="3600" b="1" dirty="0">
              <a:solidFill>
                <a:schemeClr val="tx1"/>
              </a:solidFill>
            </a:endParaRPr>
          </a:p>
        </p:txBody>
      </p:sp>
      <p:pic>
        <p:nvPicPr>
          <p:cNvPr id="6"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940950"/>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s-EC" sz="2400" b="1" dirty="0" smtClean="0">
                <a:solidFill>
                  <a:schemeClr val="tx1"/>
                </a:solidFill>
                <a:latin typeface="Arial" panose="020B0604020202020204" pitchFamily="34" charset="0"/>
                <a:cs typeface="Arial" panose="020B0604020202020204" pitchFamily="34" charset="0"/>
              </a:rPr>
              <a:t>	</a:t>
            </a:r>
            <a:r>
              <a:rPr lang="es-EC" sz="2400" b="1" dirty="0">
                <a:solidFill>
                  <a:schemeClr val="tx1"/>
                </a:solidFill>
                <a:latin typeface="Arial" panose="020B0604020202020204" pitchFamily="34" charset="0"/>
                <a:cs typeface="Arial" panose="020B0604020202020204" pitchFamily="34" charset="0"/>
              </a:rPr>
              <a:t> DISEÑO E IMPLEMENTACIÓN </a:t>
            </a:r>
            <a:endParaRPr lang="es-EC" b="1" dirty="0">
              <a:solidFill>
                <a:schemeClr val="tx1"/>
              </a:solidFill>
            </a:endParaRPr>
          </a:p>
        </p:txBody>
      </p:sp>
      <p:sp>
        <p:nvSpPr>
          <p:cNvPr id="5" name="Rounded Rectangle 7"/>
          <p:cNvSpPr/>
          <p:nvPr/>
        </p:nvSpPr>
        <p:spPr>
          <a:xfrm>
            <a:off x="322729" y="951990"/>
            <a:ext cx="4173071" cy="606065"/>
          </a:xfrm>
          <a:prstGeom prst="roundRect">
            <a:avLst/>
          </a:prstGeom>
          <a:solidFill>
            <a:schemeClr val="accent6">
              <a:lumMod val="20000"/>
              <a:lumOff val="80000"/>
            </a:schemeClr>
          </a:solidFill>
          <a:ln>
            <a:noFill/>
          </a:ln>
          <a:effectLst>
            <a:outerShdw blurRad="57785" dist="33020" dir="3180000" algn="ctr">
              <a:srgbClr val="000000">
                <a:alpha val="30000"/>
              </a:srgb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b="1" dirty="0" smtClean="0">
                <a:solidFill>
                  <a:schemeClr val="tx1"/>
                </a:solidFill>
              </a:rPr>
              <a:t>Transmisor</a:t>
            </a: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709403" y="1908033"/>
            <a:ext cx="2220736" cy="369332"/>
          </a:xfrm>
          <a:prstGeom prst="rect">
            <a:avLst/>
          </a:prstGeom>
        </p:spPr>
        <p:txBody>
          <a:bodyPr wrap="none">
            <a:spAutoFit/>
          </a:bodyPr>
          <a:lstStyle/>
          <a:p>
            <a:r>
              <a:rPr lang="es-EC" b="1" dirty="0" smtClean="0">
                <a:latin typeface="Calibri" panose="020F0502020204030204" pitchFamily="34" charset="0"/>
                <a:ea typeface="Calibri" panose="020F0502020204030204" pitchFamily="34" charset="0"/>
              </a:rPr>
              <a:t>Codificación de Canal</a:t>
            </a:r>
            <a:endParaRPr lang="es-PE" b="1" dirty="0"/>
          </a:p>
        </p:txBody>
      </p:sp>
      <p:pic>
        <p:nvPicPr>
          <p:cNvPr id="3" name="Imagen 2"/>
          <p:cNvPicPr>
            <a:picLocks noChangeAspect="1"/>
          </p:cNvPicPr>
          <p:nvPr/>
        </p:nvPicPr>
        <p:blipFill>
          <a:blip r:embed="rId4"/>
          <a:stretch>
            <a:fillRect/>
          </a:stretch>
        </p:blipFill>
        <p:spPr>
          <a:xfrm>
            <a:off x="933525" y="2947692"/>
            <a:ext cx="3993227" cy="1003822"/>
          </a:xfrm>
          <a:prstGeom prst="rect">
            <a:avLst/>
          </a:prstGeom>
        </p:spPr>
      </p:pic>
      <p:pic>
        <p:nvPicPr>
          <p:cNvPr id="8" name="Imagen 7"/>
          <p:cNvPicPr>
            <a:picLocks noChangeAspect="1"/>
          </p:cNvPicPr>
          <p:nvPr/>
        </p:nvPicPr>
        <p:blipFill>
          <a:blip r:embed="rId5"/>
          <a:stretch>
            <a:fillRect/>
          </a:stretch>
        </p:blipFill>
        <p:spPr>
          <a:xfrm>
            <a:off x="5560438" y="2092699"/>
            <a:ext cx="5780477" cy="2632106"/>
          </a:xfrm>
          <a:prstGeom prst="rect">
            <a:avLst/>
          </a:prstGeom>
        </p:spPr>
      </p:pic>
    </p:spTree>
    <p:extLst>
      <p:ext uri="{BB962C8B-B14F-4D97-AF65-F5344CB8AC3E}">
        <p14:creationId xmlns:p14="http://schemas.microsoft.com/office/powerpoint/2010/main" val="246837637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s-EC" sz="2400" b="1" dirty="0" smtClean="0">
                <a:solidFill>
                  <a:schemeClr val="tx1"/>
                </a:solidFill>
                <a:latin typeface="Arial" panose="020B0604020202020204" pitchFamily="34" charset="0"/>
                <a:cs typeface="Arial" panose="020B0604020202020204" pitchFamily="34" charset="0"/>
              </a:rPr>
              <a:t>	</a:t>
            </a:r>
            <a:r>
              <a:rPr lang="es-EC" sz="2400" b="1" dirty="0">
                <a:solidFill>
                  <a:schemeClr val="tx1"/>
                </a:solidFill>
                <a:latin typeface="Arial" panose="020B0604020202020204" pitchFamily="34" charset="0"/>
                <a:cs typeface="Arial" panose="020B0604020202020204" pitchFamily="34" charset="0"/>
              </a:rPr>
              <a:t> DISEÑO E IMPLEMENTACIÓN </a:t>
            </a:r>
            <a:endParaRPr lang="es-EC" b="1" dirty="0">
              <a:solidFill>
                <a:schemeClr val="tx1"/>
              </a:solidFill>
            </a:endParaRPr>
          </a:p>
        </p:txBody>
      </p:sp>
      <p:sp>
        <p:nvSpPr>
          <p:cNvPr id="5" name="Rounded Rectangle 7"/>
          <p:cNvSpPr/>
          <p:nvPr/>
        </p:nvSpPr>
        <p:spPr>
          <a:xfrm>
            <a:off x="322729" y="951990"/>
            <a:ext cx="4173071" cy="606065"/>
          </a:xfrm>
          <a:prstGeom prst="roundRect">
            <a:avLst/>
          </a:prstGeom>
          <a:solidFill>
            <a:schemeClr val="accent6">
              <a:lumMod val="20000"/>
              <a:lumOff val="80000"/>
            </a:schemeClr>
          </a:solidFill>
          <a:ln>
            <a:noFill/>
          </a:ln>
          <a:effectLst>
            <a:outerShdw blurRad="57785" dist="33020" dir="3180000" algn="ctr">
              <a:srgbClr val="000000">
                <a:alpha val="30000"/>
              </a:srgb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b="1" dirty="0" smtClean="0">
                <a:solidFill>
                  <a:schemeClr val="tx1"/>
                </a:solidFill>
              </a:rPr>
              <a:t>Transmisor</a:t>
            </a: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709403" y="1908033"/>
            <a:ext cx="1993816" cy="369332"/>
          </a:xfrm>
          <a:prstGeom prst="rect">
            <a:avLst/>
          </a:prstGeom>
        </p:spPr>
        <p:txBody>
          <a:bodyPr wrap="none">
            <a:spAutoFit/>
          </a:bodyPr>
          <a:lstStyle/>
          <a:p>
            <a:r>
              <a:rPr lang="es-EC" b="1" dirty="0" smtClean="0">
                <a:latin typeface="Calibri" panose="020F0502020204030204" pitchFamily="34" charset="0"/>
                <a:ea typeface="Calibri" panose="020F0502020204030204" pitchFamily="34" charset="0"/>
              </a:rPr>
              <a:t>Modulación Digital</a:t>
            </a:r>
            <a:endParaRPr lang="es-PE" b="1" dirty="0"/>
          </a:p>
        </p:txBody>
      </p:sp>
      <p:pic>
        <p:nvPicPr>
          <p:cNvPr id="4" name="Imagen 3"/>
          <p:cNvPicPr>
            <a:picLocks noChangeAspect="1"/>
          </p:cNvPicPr>
          <p:nvPr/>
        </p:nvPicPr>
        <p:blipFill>
          <a:blip r:embed="rId4"/>
          <a:stretch>
            <a:fillRect/>
          </a:stretch>
        </p:blipFill>
        <p:spPr>
          <a:xfrm>
            <a:off x="930321" y="2372082"/>
            <a:ext cx="4433805" cy="1171218"/>
          </a:xfrm>
          <a:prstGeom prst="rect">
            <a:avLst/>
          </a:prstGeom>
        </p:spPr>
      </p:pic>
      <p:pic>
        <p:nvPicPr>
          <p:cNvPr id="7" name="Imagen 6"/>
          <p:cNvPicPr>
            <a:picLocks noChangeAspect="1"/>
          </p:cNvPicPr>
          <p:nvPr/>
        </p:nvPicPr>
        <p:blipFill>
          <a:blip r:embed="rId5"/>
          <a:stretch>
            <a:fillRect/>
          </a:stretch>
        </p:blipFill>
        <p:spPr>
          <a:xfrm>
            <a:off x="6106885" y="2028727"/>
            <a:ext cx="5465989" cy="3465468"/>
          </a:xfrm>
          <a:prstGeom prst="rect">
            <a:avLst/>
          </a:prstGeom>
        </p:spPr>
      </p:pic>
      <p:pic>
        <p:nvPicPr>
          <p:cNvPr id="9" name="Imagen 8"/>
          <p:cNvPicPr>
            <a:picLocks noChangeAspect="1"/>
          </p:cNvPicPr>
          <p:nvPr/>
        </p:nvPicPr>
        <p:blipFill>
          <a:blip r:embed="rId6"/>
          <a:stretch>
            <a:fillRect/>
          </a:stretch>
        </p:blipFill>
        <p:spPr>
          <a:xfrm>
            <a:off x="986631" y="4047784"/>
            <a:ext cx="3990975" cy="2505075"/>
          </a:xfrm>
          <a:prstGeom prst="rect">
            <a:avLst/>
          </a:prstGeom>
        </p:spPr>
      </p:pic>
    </p:spTree>
    <p:extLst>
      <p:ext uri="{BB962C8B-B14F-4D97-AF65-F5344CB8AC3E}">
        <p14:creationId xmlns:p14="http://schemas.microsoft.com/office/powerpoint/2010/main" val="120638657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s-EC" sz="2400" b="1" dirty="0" smtClean="0">
                <a:solidFill>
                  <a:schemeClr val="tx1"/>
                </a:solidFill>
                <a:latin typeface="Arial" panose="020B0604020202020204" pitchFamily="34" charset="0"/>
                <a:cs typeface="Arial" panose="020B0604020202020204" pitchFamily="34" charset="0"/>
              </a:rPr>
              <a:t>	</a:t>
            </a:r>
            <a:r>
              <a:rPr lang="es-EC" sz="2400" b="1" dirty="0">
                <a:solidFill>
                  <a:schemeClr val="tx1"/>
                </a:solidFill>
                <a:latin typeface="Arial" panose="020B0604020202020204" pitchFamily="34" charset="0"/>
                <a:cs typeface="Arial" panose="020B0604020202020204" pitchFamily="34" charset="0"/>
              </a:rPr>
              <a:t> DISEÑO E IMPLEMENTACIÓN </a:t>
            </a:r>
            <a:endParaRPr lang="es-EC" b="1" dirty="0">
              <a:solidFill>
                <a:schemeClr val="tx1"/>
              </a:solidFill>
            </a:endParaRPr>
          </a:p>
        </p:txBody>
      </p:sp>
      <p:sp>
        <p:nvSpPr>
          <p:cNvPr id="5" name="Rounded Rectangle 7"/>
          <p:cNvSpPr/>
          <p:nvPr/>
        </p:nvSpPr>
        <p:spPr>
          <a:xfrm>
            <a:off x="322729" y="951990"/>
            <a:ext cx="4173071" cy="606065"/>
          </a:xfrm>
          <a:prstGeom prst="roundRect">
            <a:avLst/>
          </a:prstGeom>
          <a:solidFill>
            <a:schemeClr val="accent6">
              <a:lumMod val="20000"/>
              <a:lumOff val="80000"/>
            </a:schemeClr>
          </a:solidFill>
          <a:ln>
            <a:noFill/>
          </a:ln>
          <a:effectLst>
            <a:outerShdw blurRad="57785" dist="33020" dir="3180000" algn="ctr">
              <a:srgbClr val="000000">
                <a:alpha val="30000"/>
              </a:srgb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b="1" dirty="0" smtClean="0">
                <a:solidFill>
                  <a:schemeClr val="tx1"/>
                </a:solidFill>
              </a:rPr>
              <a:t>Transmisor</a:t>
            </a: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709403" y="1908033"/>
            <a:ext cx="1988045" cy="369332"/>
          </a:xfrm>
          <a:prstGeom prst="rect">
            <a:avLst/>
          </a:prstGeom>
        </p:spPr>
        <p:txBody>
          <a:bodyPr wrap="none">
            <a:spAutoFit/>
          </a:bodyPr>
          <a:lstStyle/>
          <a:p>
            <a:r>
              <a:rPr lang="es-EC" b="1" dirty="0" smtClean="0">
                <a:latin typeface="Calibri" panose="020F0502020204030204" pitchFamily="34" charset="0"/>
                <a:ea typeface="Calibri" panose="020F0502020204030204" pitchFamily="34" charset="0"/>
              </a:rPr>
              <a:t>Modulación OFDM</a:t>
            </a:r>
            <a:endParaRPr lang="es-PE" b="1" dirty="0"/>
          </a:p>
        </p:txBody>
      </p:sp>
      <p:pic>
        <p:nvPicPr>
          <p:cNvPr id="10" name="Imagen 9"/>
          <p:cNvPicPr/>
          <p:nvPr/>
        </p:nvPicPr>
        <p:blipFill>
          <a:blip r:embed="rId4">
            <a:extLst>
              <a:ext uri="{28A0092B-C50C-407E-A947-70E740481C1C}">
                <a14:useLocalDpi xmlns:a14="http://schemas.microsoft.com/office/drawing/2010/main" val="0"/>
              </a:ext>
            </a:extLst>
          </a:blip>
          <a:srcRect/>
          <a:stretch>
            <a:fillRect/>
          </a:stretch>
        </p:blipFill>
        <p:spPr bwMode="auto">
          <a:xfrm>
            <a:off x="709403" y="3181969"/>
            <a:ext cx="5274986" cy="744432"/>
          </a:xfrm>
          <a:prstGeom prst="rect">
            <a:avLst/>
          </a:prstGeom>
          <a:noFill/>
          <a:ln>
            <a:noFill/>
          </a:ln>
        </p:spPr>
      </p:pic>
      <p:pic>
        <p:nvPicPr>
          <p:cNvPr id="3" name="Imagen 2"/>
          <p:cNvPicPr>
            <a:picLocks noChangeAspect="1"/>
          </p:cNvPicPr>
          <p:nvPr/>
        </p:nvPicPr>
        <p:blipFill>
          <a:blip r:embed="rId5"/>
          <a:stretch>
            <a:fillRect/>
          </a:stretch>
        </p:blipFill>
        <p:spPr>
          <a:xfrm>
            <a:off x="6096000" y="2028631"/>
            <a:ext cx="5517146" cy="3795540"/>
          </a:xfrm>
          <a:prstGeom prst="rect">
            <a:avLst/>
          </a:prstGeom>
        </p:spPr>
      </p:pic>
    </p:spTree>
    <p:extLst>
      <p:ext uri="{BB962C8B-B14F-4D97-AF65-F5344CB8AC3E}">
        <p14:creationId xmlns:p14="http://schemas.microsoft.com/office/powerpoint/2010/main" val="30594418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s-EC" sz="2400" b="1" dirty="0" smtClean="0">
                <a:solidFill>
                  <a:schemeClr val="tx1"/>
                </a:solidFill>
                <a:latin typeface="Arial" panose="020B0604020202020204" pitchFamily="34" charset="0"/>
                <a:cs typeface="Arial" panose="020B0604020202020204" pitchFamily="34" charset="0"/>
              </a:rPr>
              <a:t>	</a:t>
            </a:r>
            <a:r>
              <a:rPr lang="es-EC" sz="2400" b="1" dirty="0">
                <a:solidFill>
                  <a:schemeClr val="tx1"/>
                </a:solidFill>
                <a:latin typeface="Arial" panose="020B0604020202020204" pitchFamily="34" charset="0"/>
                <a:cs typeface="Arial" panose="020B0604020202020204" pitchFamily="34" charset="0"/>
              </a:rPr>
              <a:t> DISEÑO E IMPLEMENTACIÓN </a:t>
            </a:r>
            <a:endParaRPr lang="es-EC" b="1" dirty="0">
              <a:solidFill>
                <a:schemeClr val="tx1"/>
              </a:solidFill>
            </a:endParaRPr>
          </a:p>
        </p:txBody>
      </p:sp>
      <p:sp>
        <p:nvSpPr>
          <p:cNvPr id="5" name="Rounded Rectangle 7"/>
          <p:cNvSpPr/>
          <p:nvPr/>
        </p:nvSpPr>
        <p:spPr>
          <a:xfrm>
            <a:off x="322729" y="951990"/>
            <a:ext cx="4173071" cy="606065"/>
          </a:xfrm>
          <a:prstGeom prst="roundRect">
            <a:avLst/>
          </a:prstGeom>
          <a:solidFill>
            <a:schemeClr val="accent6">
              <a:lumMod val="20000"/>
              <a:lumOff val="80000"/>
            </a:schemeClr>
          </a:solidFill>
          <a:ln>
            <a:noFill/>
          </a:ln>
          <a:effectLst>
            <a:outerShdw blurRad="57785" dist="33020" dir="3180000" algn="ctr">
              <a:srgbClr val="000000">
                <a:alpha val="30000"/>
              </a:srgb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b="1" dirty="0" smtClean="0">
                <a:solidFill>
                  <a:schemeClr val="tx1"/>
                </a:solidFill>
              </a:rPr>
              <a:t>Transmisor</a:t>
            </a: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709403" y="1908033"/>
            <a:ext cx="2205155" cy="369332"/>
          </a:xfrm>
          <a:prstGeom prst="rect">
            <a:avLst/>
          </a:prstGeom>
        </p:spPr>
        <p:txBody>
          <a:bodyPr wrap="none">
            <a:spAutoFit/>
          </a:bodyPr>
          <a:lstStyle/>
          <a:p>
            <a:r>
              <a:rPr lang="es-EC" b="1" dirty="0" smtClean="0">
                <a:latin typeface="Calibri" panose="020F0502020204030204" pitchFamily="34" charset="0"/>
                <a:ea typeface="Calibri" panose="020F0502020204030204" pitchFamily="34" charset="0"/>
              </a:rPr>
              <a:t>Salida del Transmisor</a:t>
            </a:r>
            <a:endParaRPr lang="es-PE" b="1" dirty="0"/>
          </a:p>
        </p:txBody>
      </p:sp>
      <p:pic>
        <p:nvPicPr>
          <p:cNvPr id="4" name="Imagen 3"/>
          <p:cNvPicPr>
            <a:picLocks noChangeAspect="1"/>
          </p:cNvPicPr>
          <p:nvPr/>
        </p:nvPicPr>
        <p:blipFill>
          <a:blip r:embed="rId4"/>
          <a:stretch>
            <a:fillRect/>
          </a:stretch>
        </p:blipFill>
        <p:spPr>
          <a:xfrm>
            <a:off x="974057" y="2268598"/>
            <a:ext cx="3548542" cy="1475333"/>
          </a:xfrm>
          <a:prstGeom prst="rect">
            <a:avLst/>
          </a:prstGeom>
        </p:spPr>
      </p:pic>
      <p:pic>
        <p:nvPicPr>
          <p:cNvPr id="7" name="Imagen 6"/>
          <p:cNvPicPr>
            <a:picLocks noChangeAspect="1"/>
          </p:cNvPicPr>
          <p:nvPr/>
        </p:nvPicPr>
        <p:blipFill>
          <a:blip r:embed="rId5"/>
          <a:stretch>
            <a:fillRect/>
          </a:stretch>
        </p:blipFill>
        <p:spPr>
          <a:xfrm>
            <a:off x="5818444" y="2092699"/>
            <a:ext cx="5742185" cy="2858591"/>
          </a:xfrm>
          <a:prstGeom prst="rect">
            <a:avLst/>
          </a:prstGeom>
        </p:spPr>
      </p:pic>
      <p:pic>
        <p:nvPicPr>
          <p:cNvPr id="8" name="Imagen 7"/>
          <p:cNvPicPr>
            <a:picLocks noChangeAspect="1"/>
          </p:cNvPicPr>
          <p:nvPr/>
        </p:nvPicPr>
        <p:blipFill>
          <a:blip r:embed="rId6"/>
          <a:stretch>
            <a:fillRect/>
          </a:stretch>
        </p:blipFill>
        <p:spPr>
          <a:xfrm>
            <a:off x="967581" y="3913822"/>
            <a:ext cx="4169342" cy="2744884"/>
          </a:xfrm>
          <a:prstGeom prst="rect">
            <a:avLst/>
          </a:prstGeom>
        </p:spPr>
      </p:pic>
    </p:spTree>
    <p:extLst>
      <p:ext uri="{BB962C8B-B14F-4D97-AF65-F5344CB8AC3E}">
        <p14:creationId xmlns:p14="http://schemas.microsoft.com/office/powerpoint/2010/main" val="365243278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s-EC" sz="2400" b="1" dirty="0" smtClean="0">
                <a:solidFill>
                  <a:schemeClr val="tx1"/>
                </a:solidFill>
                <a:latin typeface="Arial" panose="020B0604020202020204" pitchFamily="34" charset="0"/>
                <a:cs typeface="Arial" panose="020B0604020202020204" pitchFamily="34" charset="0"/>
              </a:rPr>
              <a:t>	</a:t>
            </a:r>
            <a:r>
              <a:rPr lang="es-EC" sz="2400" b="1" dirty="0">
                <a:solidFill>
                  <a:schemeClr val="tx1"/>
                </a:solidFill>
                <a:latin typeface="Arial" panose="020B0604020202020204" pitchFamily="34" charset="0"/>
                <a:cs typeface="Arial" panose="020B0604020202020204" pitchFamily="34" charset="0"/>
              </a:rPr>
              <a:t> DISEÑO E IMPLEMENTACIÓN </a:t>
            </a:r>
            <a:endParaRPr lang="es-EC" b="1" dirty="0">
              <a:solidFill>
                <a:schemeClr val="tx1"/>
              </a:solidFill>
            </a:endParaRPr>
          </a:p>
        </p:txBody>
      </p:sp>
      <p:sp>
        <p:nvSpPr>
          <p:cNvPr id="5" name="Rounded Rectangle 7"/>
          <p:cNvSpPr/>
          <p:nvPr/>
        </p:nvSpPr>
        <p:spPr>
          <a:xfrm>
            <a:off x="322729" y="951990"/>
            <a:ext cx="4173071" cy="606065"/>
          </a:xfrm>
          <a:prstGeom prst="roundRect">
            <a:avLst/>
          </a:prstGeom>
          <a:solidFill>
            <a:schemeClr val="accent6">
              <a:lumMod val="20000"/>
              <a:lumOff val="80000"/>
            </a:schemeClr>
          </a:solidFill>
          <a:ln>
            <a:noFill/>
          </a:ln>
          <a:effectLst>
            <a:outerShdw blurRad="57785" dist="33020" dir="3180000" algn="ctr">
              <a:srgbClr val="000000">
                <a:alpha val="30000"/>
              </a:srgb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b="1" dirty="0" smtClean="0">
                <a:solidFill>
                  <a:schemeClr val="tx1"/>
                </a:solidFill>
              </a:rPr>
              <a:t>Transmisor</a:t>
            </a: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rotWithShape="1">
          <a:blip r:embed="rId3"/>
          <a:srcRect b="19329"/>
          <a:stretch/>
        </p:blipFill>
        <p:spPr>
          <a:xfrm>
            <a:off x="642257" y="2243804"/>
            <a:ext cx="5742214" cy="3813223"/>
          </a:xfrm>
          <a:prstGeom prst="rect">
            <a:avLst/>
          </a:prstGeom>
        </p:spPr>
      </p:pic>
      <p:pic>
        <p:nvPicPr>
          <p:cNvPr id="4" name="Imagen 3"/>
          <p:cNvPicPr>
            <a:picLocks noChangeAspect="1"/>
          </p:cNvPicPr>
          <p:nvPr/>
        </p:nvPicPr>
        <p:blipFill>
          <a:blip r:embed="rId4"/>
          <a:stretch>
            <a:fillRect/>
          </a:stretch>
        </p:blipFill>
        <p:spPr>
          <a:xfrm>
            <a:off x="6660465" y="3507212"/>
            <a:ext cx="4065805" cy="1477365"/>
          </a:xfrm>
          <a:prstGeom prst="rect">
            <a:avLst/>
          </a:prstGeom>
        </p:spPr>
      </p:pic>
      <p:pic>
        <p:nvPicPr>
          <p:cNvPr id="7" name="Imagen 6"/>
          <p:cNvPicPr>
            <a:picLocks noChangeAspect="1"/>
          </p:cNvPicPr>
          <p:nvPr/>
        </p:nvPicPr>
        <p:blipFill rotWithShape="1">
          <a:blip r:embed="rId3"/>
          <a:srcRect t="79637"/>
          <a:stretch/>
        </p:blipFill>
        <p:spPr>
          <a:xfrm>
            <a:off x="6384471" y="2544699"/>
            <a:ext cx="5567642" cy="962513"/>
          </a:xfrm>
          <a:prstGeom prst="rect">
            <a:avLst/>
          </a:prstGeom>
        </p:spPr>
      </p:pic>
    </p:spTree>
    <p:extLst>
      <p:ext uri="{BB962C8B-B14F-4D97-AF65-F5344CB8AC3E}">
        <p14:creationId xmlns:p14="http://schemas.microsoft.com/office/powerpoint/2010/main" val="407462283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s-EC" sz="2400" b="1" dirty="0" smtClean="0">
                <a:solidFill>
                  <a:schemeClr val="tx1"/>
                </a:solidFill>
                <a:latin typeface="Arial" panose="020B0604020202020204" pitchFamily="34" charset="0"/>
                <a:cs typeface="Arial" panose="020B0604020202020204" pitchFamily="34" charset="0"/>
              </a:rPr>
              <a:t>	</a:t>
            </a:r>
            <a:r>
              <a:rPr lang="es-EC" sz="2400" b="1" dirty="0">
                <a:solidFill>
                  <a:schemeClr val="tx1"/>
                </a:solidFill>
                <a:latin typeface="Arial" panose="020B0604020202020204" pitchFamily="34" charset="0"/>
                <a:cs typeface="Arial" panose="020B0604020202020204" pitchFamily="34" charset="0"/>
              </a:rPr>
              <a:t> DISEÑO E IMPLEMENTACIÓN </a:t>
            </a:r>
            <a:endParaRPr lang="es-EC" b="1" dirty="0">
              <a:solidFill>
                <a:schemeClr val="tx1"/>
              </a:solidFill>
            </a:endParaRPr>
          </a:p>
        </p:txBody>
      </p:sp>
      <p:sp>
        <p:nvSpPr>
          <p:cNvPr id="5" name="Rounded Rectangle 7"/>
          <p:cNvSpPr/>
          <p:nvPr/>
        </p:nvSpPr>
        <p:spPr>
          <a:xfrm>
            <a:off x="322729" y="951990"/>
            <a:ext cx="4173071" cy="606065"/>
          </a:xfrm>
          <a:prstGeom prst="roundRect">
            <a:avLst/>
          </a:prstGeom>
          <a:solidFill>
            <a:schemeClr val="accent6">
              <a:lumMod val="20000"/>
              <a:lumOff val="80000"/>
            </a:schemeClr>
          </a:solidFill>
          <a:ln>
            <a:noFill/>
          </a:ln>
          <a:effectLst>
            <a:outerShdw blurRad="57785" dist="33020" dir="3180000" algn="ctr">
              <a:srgbClr val="000000">
                <a:alpha val="30000"/>
              </a:srgb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b="1" dirty="0" smtClean="0">
                <a:solidFill>
                  <a:schemeClr val="tx1"/>
                </a:solidFill>
              </a:rPr>
              <a:t>Receptor</a:t>
            </a: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683117" y="3088766"/>
            <a:ext cx="2185919" cy="369332"/>
          </a:xfrm>
          <a:prstGeom prst="rect">
            <a:avLst/>
          </a:prstGeom>
        </p:spPr>
        <p:txBody>
          <a:bodyPr wrap="none">
            <a:spAutoFit/>
          </a:bodyPr>
          <a:lstStyle/>
          <a:p>
            <a:r>
              <a:rPr lang="es-EC" b="1" dirty="0" smtClean="0">
                <a:latin typeface="Calibri" panose="020F0502020204030204" pitchFamily="34" charset="0"/>
                <a:ea typeface="Calibri" panose="020F0502020204030204" pitchFamily="34" charset="0"/>
              </a:rPr>
              <a:t>Entrada del Receptor</a:t>
            </a:r>
            <a:endParaRPr lang="es-PE" b="1" dirty="0"/>
          </a:p>
        </p:txBody>
      </p:sp>
      <p:pic>
        <p:nvPicPr>
          <p:cNvPr id="11" name="Imagen 10"/>
          <p:cNvPicPr/>
          <p:nvPr/>
        </p:nvPicPr>
        <p:blipFill>
          <a:blip r:embed="rId3"/>
          <a:stretch>
            <a:fillRect/>
          </a:stretch>
        </p:blipFill>
        <p:spPr>
          <a:xfrm>
            <a:off x="1776076" y="1818536"/>
            <a:ext cx="7193824" cy="1065885"/>
          </a:xfrm>
          <a:prstGeom prst="rect">
            <a:avLst/>
          </a:prstGeom>
        </p:spPr>
      </p:pic>
      <p:pic>
        <p:nvPicPr>
          <p:cNvPr id="3" name="Imagen 2"/>
          <p:cNvPicPr>
            <a:picLocks noChangeAspect="1"/>
          </p:cNvPicPr>
          <p:nvPr/>
        </p:nvPicPr>
        <p:blipFill>
          <a:blip r:embed="rId4"/>
          <a:stretch>
            <a:fillRect/>
          </a:stretch>
        </p:blipFill>
        <p:spPr>
          <a:xfrm>
            <a:off x="80776" y="4145253"/>
            <a:ext cx="2546307" cy="1403298"/>
          </a:xfrm>
          <a:prstGeom prst="rect">
            <a:avLst/>
          </a:prstGeom>
        </p:spPr>
      </p:pic>
      <p:pic>
        <p:nvPicPr>
          <p:cNvPr id="7" name="Imagen 6"/>
          <p:cNvPicPr>
            <a:picLocks noChangeAspect="1"/>
          </p:cNvPicPr>
          <p:nvPr/>
        </p:nvPicPr>
        <p:blipFill>
          <a:blip r:embed="rId5"/>
          <a:stretch>
            <a:fillRect/>
          </a:stretch>
        </p:blipFill>
        <p:spPr>
          <a:xfrm>
            <a:off x="2551066" y="3490004"/>
            <a:ext cx="5273728" cy="2997610"/>
          </a:xfrm>
          <a:prstGeom prst="rect">
            <a:avLst/>
          </a:prstGeom>
        </p:spPr>
      </p:pic>
      <p:pic>
        <p:nvPicPr>
          <p:cNvPr id="8" name="Imagen 7"/>
          <p:cNvPicPr>
            <a:picLocks noChangeAspect="1"/>
          </p:cNvPicPr>
          <p:nvPr/>
        </p:nvPicPr>
        <p:blipFill>
          <a:blip r:embed="rId6"/>
          <a:stretch>
            <a:fillRect/>
          </a:stretch>
        </p:blipFill>
        <p:spPr>
          <a:xfrm>
            <a:off x="7792138" y="3557245"/>
            <a:ext cx="4361433" cy="2962275"/>
          </a:xfrm>
          <a:prstGeom prst="rect">
            <a:avLst/>
          </a:prstGeom>
        </p:spPr>
      </p:pic>
    </p:spTree>
    <p:extLst>
      <p:ext uri="{BB962C8B-B14F-4D97-AF65-F5344CB8AC3E}">
        <p14:creationId xmlns:p14="http://schemas.microsoft.com/office/powerpoint/2010/main" val="211813767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s-EC" sz="2400" b="1" dirty="0" smtClean="0">
                <a:solidFill>
                  <a:schemeClr val="tx1"/>
                </a:solidFill>
                <a:latin typeface="Arial" panose="020B0604020202020204" pitchFamily="34" charset="0"/>
                <a:cs typeface="Arial" panose="020B0604020202020204" pitchFamily="34" charset="0"/>
              </a:rPr>
              <a:t>	</a:t>
            </a:r>
            <a:r>
              <a:rPr lang="es-EC" sz="2400" b="1" dirty="0">
                <a:solidFill>
                  <a:schemeClr val="tx1"/>
                </a:solidFill>
                <a:latin typeface="Arial" panose="020B0604020202020204" pitchFamily="34" charset="0"/>
                <a:cs typeface="Arial" panose="020B0604020202020204" pitchFamily="34" charset="0"/>
              </a:rPr>
              <a:t> DISEÑO E IMPLEMENTACIÓN </a:t>
            </a:r>
            <a:endParaRPr lang="es-EC" b="1" dirty="0">
              <a:solidFill>
                <a:schemeClr val="tx1"/>
              </a:solidFill>
            </a:endParaRPr>
          </a:p>
        </p:txBody>
      </p:sp>
      <p:sp>
        <p:nvSpPr>
          <p:cNvPr id="5" name="Rounded Rectangle 7"/>
          <p:cNvSpPr/>
          <p:nvPr/>
        </p:nvSpPr>
        <p:spPr>
          <a:xfrm>
            <a:off x="322729" y="951990"/>
            <a:ext cx="4173071" cy="606065"/>
          </a:xfrm>
          <a:prstGeom prst="roundRect">
            <a:avLst/>
          </a:prstGeom>
          <a:solidFill>
            <a:schemeClr val="accent6">
              <a:lumMod val="20000"/>
              <a:lumOff val="80000"/>
            </a:schemeClr>
          </a:solidFill>
          <a:ln>
            <a:noFill/>
          </a:ln>
          <a:effectLst>
            <a:outerShdw blurRad="57785" dist="33020" dir="3180000" algn="ctr">
              <a:srgbClr val="000000">
                <a:alpha val="30000"/>
              </a:srgb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b="1" dirty="0" smtClean="0">
                <a:solidFill>
                  <a:schemeClr val="tx1"/>
                </a:solidFill>
              </a:rPr>
              <a:t>Recept</a:t>
            </a:r>
            <a:r>
              <a:rPr lang="es-EC" b="1" dirty="0" smtClean="0">
                <a:solidFill>
                  <a:schemeClr val="tx1"/>
                </a:solidFill>
              </a:rPr>
              <a:t>or</a:t>
            </a: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781186" y="1738491"/>
            <a:ext cx="2263761" cy="369332"/>
          </a:xfrm>
          <a:prstGeom prst="rect">
            <a:avLst/>
          </a:prstGeom>
        </p:spPr>
        <p:txBody>
          <a:bodyPr wrap="none">
            <a:spAutoFit/>
          </a:bodyPr>
          <a:lstStyle/>
          <a:p>
            <a:r>
              <a:rPr lang="es-EC" dirty="0" smtClean="0">
                <a:latin typeface="Calibri" panose="020F0502020204030204" pitchFamily="34" charset="0"/>
                <a:ea typeface="Calibri" panose="020F0502020204030204" pitchFamily="34" charset="0"/>
              </a:rPr>
              <a:t>Demodulación OFDM:</a:t>
            </a:r>
            <a:endParaRPr lang="es-PE" dirty="0"/>
          </a:p>
        </p:txBody>
      </p:sp>
      <p:pic>
        <p:nvPicPr>
          <p:cNvPr id="8" name="Imagen48"/>
          <p:cNvPicPr/>
          <p:nvPr/>
        </p:nvPicPr>
        <p:blipFill rotWithShape="1">
          <a:blip r:embed="rId3">
            <a:alphaModFix/>
            <a:extLst>
              <a:ext uri="{28A0092B-C50C-407E-A947-70E740481C1C}">
                <a14:useLocalDpi xmlns:a14="http://schemas.microsoft.com/office/drawing/2010/main" val="0"/>
              </a:ext>
            </a:extLst>
          </a:blip>
          <a:srcRect l="5670"/>
          <a:stretch/>
        </p:blipFill>
        <p:spPr>
          <a:xfrm>
            <a:off x="1290757" y="3176996"/>
            <a:ext cx="2759529" cy="1084762"/>
          </a:xfrm>
          <a:prstGeom prst="rect">
            <a:avLst/>
          </a:prstGeom>
        </p:spPr>
      </p:pic>
      <p:pic>
        <p:nvPicPr>
          <p:cNvPr id="2" name="Imagen 1"/>
          <p:cNvPicPr>
            <a:picLocks noChangeAspect="1"/>
          </p:cNvPicPr>
          <p:nvPr/>
        </p:nvPicPr>
        <p:blipFill>
          <a:blip r:embed="rId4"/>
          <a:stretch>
            <a:fillRect/>
          </a:stretch>
        </p:blipFill>
        <p:spPr>
          <a:xfrm>
            <a:off x="4793368" y="2367643"/>
            <a:ext cx="6274682" cy="2255248"/>
          </a:xfrm>
          <a:prstGeom prst="rect">
            <a:avLst/>
          </a:prstGeom>
        </p:spPr>
      </p:pic>
    </p:spTree>
    <p:extLst>
      <p:ext uri="{BB962C8B-B14F-4D97-AF65-F5344CB8AC3E}">
        <p14:creationId xmlns:p14="http://schemas.microsoft.com/office/powerpoint/2010/main" val="110249603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s-EC" sz="2400" b="1" dirty="0" smtClean="0">
                <a:solidFill>
                  <a:schemeClr val="tx1"/>
                </a:solidFill>
                <a:latin typeface="Arial" panose="020B0604020202020204" pitchFamily="34" charset="0"/>
                <a:cs typeface="Arial" panose="020B0604020202020204" pitchFamily="34" charset="0"/>
              </a:rPr>
              <a:t>	</a:t>
            </a:r>
            <a:r>
              <a:rPr lang="es-EC" sz="2400" b="1" dirty="0">
                <a:solidFill>
                  <a:schemeClr val="tx1"/>
                </a:solidFill>
                <a:latin typeface="Arial" panose="020B0604020202020204" pitchFamily="34" charset="0"/>
                <a:cs typeface="Arial" panose="020B0604020202020204" pitchFamily="34" charset="0"/>
              </a:rPr>
              <a:t> DISEÑO E IMPLEMENTACIÓN </a:t>
            </a:r>
            <a:endParaRPr lang="es-EC" b="1" dirty="0">
              <a:solidFill>
                <a:schemeClr val="tx1"/>
              </a:solidFill>
            </a:endParaRPr>
          </a:p>
        </p:txBody>
      </p:sp>
      <p:sp>
        <p:nvSpPr>
          <p:cNvPr id="5" name="Rounded Rectangle 7"/>
          <p:cNvSpPr/>
          <p:nvPr/>
        </p:nvSpPr>
        <p:spPr>
          <a:xfrm>
            <a:off x="322729" y="951990"/>
            <a:ext cx="4173071" cy="606065"/>
          </a:xfrm>
          <a:prstGeom prst="roundRect">
            <a:avLst/>
          </a:prstGeom>
          <a:solidFill>
            <a:schemeClr val="accent6">
              <a:lumMod val="20000"/>
              <a:lumOff val="80000"/>
            </a:schemeClr>
          </a:solidFill>
          <a:ln>
            <a:noFill/>
          </a:ln>
          <a:effectLst>
            <a:outerShdw blurRad="57785" dist="33020" dir="3180000" algn="ctr">
              <a:srgbClr val="000000">
                <a:alpha val="30000"/>
              </a:srgb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b="1" dirty="0" smtClean="0">
                <a:solidFill>
                  <a:schemeClr val="tx1"/>
                </a:solidFill>
              </a:rPr>
              <a:t>Recept</a:t>
            </a:r>
            <a:r>
              <a:rPr lang="es-EC" b="1" dirty="0" smtClean="0">
                <a:solidFill>
                  <a:schemeClr val="tx1"/>
                </a:solidFill>
              </a:rPr>
              <a:t>or</a:t>
            </a: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781186" y="1738491"/>
            <a:ext cx="2263761" cy="369332"/>
          </a:xfrm>
          <a:prstGeom prst="rect">
            <a:avLst/>
          </a:prstGeom>
        </p:spPr>
        <p:txBody>
          <a:bodyPr wrap="none">
            <a:spAutoFit/>
          </a:bodyPr>
          <a:lstStyle/>
          <a:p>
            <a:r>
              <a:rPr lang="es-EC" dirty="0" smtClean="0">
                <a:latin typeface="Calibri" panose="020F0502020204030204" pitchFamily="34" charset="0"/>
                <a:ea typeface="Calibri" panose="020F0502020204030204" pitchFamily="34" charset="0"/>
              </a:rPr>
              <a:t>Demodulación OFDM:</a:t>
            </a:r>
            <a:endParaRPr lang="es-PE" dirty="0"/>
          </a:p>
        </p:txBody>
      </p:sp>
      <p:pic>
        <p:nvPicPr>
          <p:cNvPr id="9" name="Imagen 8"/>
          <p:cNvPicPr/>
          <p:nvPr/>
        </p:nvPicPr>
        <p:blipFill rotWithShape="1">
          <a:blip r:embed="rId3"/>
          <a:srcRect r="15139"/>
          <a:stretch/>
        </p:blipFill>
        <p:spPr>
          <a:xfrm>
            <a:off x="699391" y="3019779"/>
            <a:ext cx="4351324" cy="1398210"/>
          </a:xfrm>
          <a:prstGeom prst="rect">
            <a:avLst/>
          </a:prstGeom>
        </p:spPr>
      </p:pic>
      <p:pic>
        <p:nvPicPr>
          <p:cNvPr id="3" name="Imagen 2"/>
          <p:cNvPicPr>
            <a:picLocks noChangeAspect="1"/>
          </p:cNvPicPr>
          <p:nvPr/>
        </p:nvPicPr>
        <p:blipFill>
          <a:blip r:embed="rId4"/>
          <a:stretch>
            <a:fillRect/>
          </a:stretch>
        </p:blipFill>
        <p:spPr>
          <a:xfrm>
            <a:off x="5605630" y="1545603"/>
            <a:ext cx="5120640" cy="4830371"/>
          </a:xfrm>
          <a:prstGeom prst="rect">
            <a:avLst/>
          </a:prstGeom>
        </p:spPr>
      </p:pic>
    </p:spTree>
    <p:extLst>
      <p:ext uri="{BB962C8B-B14F-4D97-AF65-F5344CB8AC3E}">
        <p14:creationId xmlns:p14="http://schemas.microsoft.com/office/powerpoint/2010/main" val="44705999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s-EC" sz="2400" b="1" dirty="0" smtClean="0">
                <a:solidFill>
                  <a:schemeClr val="tx1"/>
                </a:solidFill>
                <a:latin typeface="Arial" panose="020B0604020202020204" pitchFamily="34" charset="0"/>
                <a:cs typeface="Arial" panose="020B0604020202020204" pitchFamily="34" charset="0"/>
              </a:rPr>
              <a:t>	</a:t>
            </a:r>
            <a:r>
              <a:rPr lang="es-EC" sz="2400" b="1" dirty="0">
                <a:solidFill>
                  <a:schemeClr val="tx1"/>
                </a:solidFill>
                <a:latin typeface="Arial" panose="020B0604020202020204" pitchFamily="34" charset="0"/>
                <a:cs typeface="Arial" panose="020B0604020202020204" pitchFamily="34" charset="0"/>
              </a:rPr>
              <a:t> DISEÑO E IMPLEMENTACIÓN </a:t>
            </a:r>
            <a:endParaRPr lang="es-EC" b="1" dirty="0">
              <a:solidFill>
                <a:schemeClr val="tx1"/>
              </a:solidFill>
            </a:endParaRPr>
          </a:p>
        </p:txBody>
      </p:sp>
      <p:sp>
        <p:nvSpPr>
          <p:cNvPr id="5" name="Rounded Rectangle 7"/>
          <p:cNvSpPr/>
          <p:nvPr/>
        </p:nvSpPr>
        <p:spPr>
          <a:xfrm>
            <a:off x="322729" y="951990"/>
            <a:ext cx="4173071" cy="606065"/>
          </a:xfrm>
          <a:prstGeom prst="roundRect">
            <a:avLst/>
          </a:prstGeom>
          <a:solidFill>
            <a:schemeClr val="accent6">
              <a:lumMod val="20000"/>
              <a:lumOff val="80000"/>
            </a:schemeClr>
          </a:solidFill>
          <a:ln>
            <a:noFill/>
          </a:ln>
          <a:effectLst>
            <a:outerShdw blurRad="57785" dist="33020" dir="3180000" algn="ctr">
              <a:srgbClr val="000000">
                <a:alpha val="30000"/>
              </a:srgb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b="1" dirty="0" smtClean="0">
                <a:solidFill>
                  <a:schemeClr val="tx1"/>
                </a:solidFill>
              </a:rPr>
              <a:t>Recept</a:t>
            </a:r>
            <a:r>
              <a:rPr lang="es-EC" b="1" dirty="0" smtClean="0">
                <a:solidFill>
                  <a:schemeClr val="tx1"/>
                </a:solidFill>
              </a:rPr>
              <a:t>or</a:t>
            </a: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781186" y="1738491"/>
            <a:ext cx="2260940" cy="369332"/>
          </a:xfrm>
          <a:prstGeom prst="rect">
            <a:avLst/>
          </a:prstGeom>
        </p:spPr>
        <p:txBody>
          <a:bodyPr wrap="none">
            <a:spAutoFit/>
          </a:bodyPr>
          <a:lstStyle/>
          <a:p>
            <a:r>
              <a:rPr lang="es-EC" dirty="0" smtClean="0">
                <a:latin typeface="Calibri" panose="020F0502020204030204" pitchFamily="34" charset="0"/>
                <a:ea typeface="Calibri" panose="020F0502020204030204" pitchFamily="34" charset="0"/>
              </a:rPr>
              <a:t>Demodulación Digital:</a:t>
            </a:r>
            <a:endParaRPr lang="es-PE" dirty="0"/>
          </a:p>
        </p:txBody>
      </p:sp>
      <p:pic>
        <p:nvPicPr>
          <p:cNvPr id="8" name="Imagen50"/>
          <p:cNvPicPr/>
          <p:nvPr/>
        </p:nvPicPr>
        <p:blipFill>
          <a:blip r:embed="rId4">
            <a:alphaModFix/>
            <a:extLst>
              <a:ext uri="{28A0092B-C50C-407E-A947-70E740481C1C}">
                <a14:useLocalDpi xmlns:a14="http://schemas.microsoft.com/office/drawing/2010/main" val="0"/>
              </a:ext>
            </a:extLst>
          </a:blip>
          <a:srcRect/>
          <a:stretch>
            <a:fillRect/>
          </a:stretch>
        </p:blipFill>
        <p:spPr>
          <a:xfrm>
            <a:off x="1158721" y="3114675"/>
            <a:ext cx="2110105" cy="323850"/>
          </a:xfrm>
          <a:prstGeom prst="rect">
            <a:avLst/>
          </a:prstGeom>
        </p:spPr>
      </p:pic>
      <p:pic>
        <p:nvPicPr>
          <p:cNvPr id="7" name="Imagen 6"/>
          <p:cNvPicPr>
            <a:picLocks noChangeAspect="1"/>
          </p:cNvPicPr>
          <p:nvPr/>
        </p:nvPicPr>
        <p:blipFill>
          <a:blip r:embed="rId5"/>
          <a:stretch>
            <a:fillRect/>
          </a:stretch>
        </p:blipFill>
        <p:spPr>
          <a:xfrm>
            <a:off x="4284445" y="2416016"/>
            <a:ext cx="6144477" cy="1721167"/>
          </a:xfrm>
          <a:prstGeom prst="rect">
            <a:avLst/>
          </a:prstGeom>
        </p:spPr>
      </p:pic>
    </p:spTree>
    <p:extLst>
      <p:ext uri="{BB962C8B-B14F-4D97-AF65-F5344CB8AC3E}">
        <p14:creationId xmlns:p14="http://schemas.microsoft.com/office/powerpoint/2010/main" val="357671267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s-EC" sz="2400" b="1" dirty="0" smtClean="0">
                <a:solidFill>
                  <a:schemeClr val="tx1"/>
                </a:solidFill>
                <a:latin typeface="Arial" panose="020B0604020202020204" pitchFamily="34" charset="0"/>
                <a:cs typeface="Arial" panose="020B0604020202020204" pitchFamily="34" charset="0"/>
              </a:rPr>
              <a:t>	</a:t>
            </a:r>
            <a:r>
              <a:rPr lang="es-EC" sz="2400" b="1" dirty="0">
                <a:solidFill>
                  <a:schemeClr val="tx1"/>
                </a:solidFill>
                <a:latin typeface="Arial" panose="020B0604020202020204" pitchFamily="34" charset="0"/>
                <a:cs typeface="Arial" panose="020B0604020202020204" pitchFamily="34" charset="0"/>
              </a:rPr>
              <a:t> DISEÑO E IMPLEMENTACIÓN </a:t>
            </a:r>
            <a:endParaRPr lang="es-EC" b="1" dirty="0">
              <a:solidFill>
                <a:schemeClr val="tx1"/>
              </a:solidFill>
            </a:endParaRPr>
          </a:p>
        </p:txBody>
      </p:sp>
      <p:sp>
        <p:nvSpPr>
          <p:cNvPr id="5" name="Rounded Rectangle 7"/>
          <p:cNvSpPr/>
          <p:nvPr/>
        </p:nvSpPr>
        <p:spPr>
          <a:xfrm>
            <a:off x="322729" y="951990"/>
            <a:ext cx="4173071" cy="606065"/>
          </a:xfrm>
          <a:prstGeom prst="roundRect">
            <a:avLst/>
          </a:prstGeom>
          <a:solidFill>
            <a:schemeClr val="accent6">
              <a:lumMod val="20000"/>
              <a:lumOff val="80000"/>
            </a:schemeClr>
          </a:solidFill>
          <a:ln>
            <a:noFill/>
          </a:ln>
          <a:effectLst>
            <a:outerShdw blurRad="57785" dist="33020" dir="3180000" algn="ctr">
              <a:srgbClr val="000000">
                <a:alpha val="30000"/>
              </a:srgb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b="1" dirty="0" smtClean="0">
                <a:solidFill>
                  <a:schemeClr val="tx1"/>
                </a:solidFill>
              </a:rPr>
              <a:t>Recept</a:t>
            </a:r>
            <a:r>
              <a:rPr lang="es-EC" b="1" dirty="0" smtClean="0">
                <a:solidFill>
                  <a:schemeClr val="tx1"/>
                </a:solidFill>
              </a:rPr>
              <a:t>or</a:t>
            </a: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781186" y="1738491"/>
            <a:ext cx="2484334" cy="369332"/>
          </a:xfrm>
          <a:prstGeom prst="rect">
            <a:avLst/>
          </a:prstGeom>
        </p:spPr>
        <p:txBody>
          <a:bodyPr wrap="none">
            <a:spAutoFit/>
          </a:bodyPr>
          <a:lstStyle/>
          <a:p>
            <a:r>
              <a:rPr lang="es-EC" dirty="0" smtClean="0">
                <a:latin typeface="Calibri" panose="020F0502020204030204" pitchFamily="34" charset="0"/>
                <a:ea typeface="Calibri" panose="020F0502020204030204" pitchFamily="34" charset="0"/>
              </a:rPr>
              <a:t>Decodificación de Canal:</a:t>
            </a:r>
            <a:endParaRPr lang="es-PE" dirty="0"/>
          </a:p>
        </p:txBody>
      </p:sp>
      <p:pic>
        <p:nvPicPr>
          <p:cNvPr id="9" name="Imagen53"/>
          <p:cNvPicPr/>
          <p:nvPr/>
        </p:nvPicPr>
        <p:blipFill rotWithShape="1">
          <a:blip r:embed="rId4">
            <a:alphaModFix/>
            <a:extLst>
              <a:ext uri="{28A0092B-C50C-407E-A947-70E740481C1C}">
                <a14:useLocalDpi xmlns:a14="http://schemas.microsoft.com/office/drawing/2010/main" val="0"/>
              </a:ext>
            </a:extLst>
          </a:blip>
          <a:srcRect l="49308" b="3846"/>
          <a:stretch/>
        </p:blipFill>
        <p:spPr>
          <a:xfrm>
            <a:off x="1367330" y="2536241"/>
            <a:ext cx="1312046" cy="508000"/>
          </a:xfrm>
          <a:prstGeom prst="rect">
            <a:avLst/>
          </a:prstGeom>
        </p:spPr>
      </p:pic>
      <p:pic>
        <p:nvPicPr>
          <p:cNvPr id="3" name="Imagen 2"/>
          <p:cNvPicPr>
            <a:picLocks noChangeAspect="1"/>
          </p:cNvPicPr>
          <p:nvPr/>
        </p:nvPicPr>
        <p:blipFill>
          <a:blip r:embed="rId5"/>
          <a:stretch>
            <a:fillRect/>
          </a:stretch>
        </p:blipFill>
        <p:spPr>
          <a:xfrm>
            <a:off x="3852862" y="1923157"/>
            <a:ext cx="6619875" cy="1743075"/>
          </a:xfrm>
          <a:prstGeom prst="rect">
            <a:avLst/>
          </a:prstGeom>
        </p:spPr>
      </p:pic>
      <p:sp>
        <p:nvSpPr>
          <p:cNvPr id="12" name="Rectángulo 11"/>
          <p:cNvSpPr/>
          <p:nvPr/>
        </p:nvSpPr>
        <p:spPr>
          <a:xfrm>
            <a:off x="929481" y="3841611"/>
            <a:ext cx="1682320" cy="369332"/>
          </a:xfrm>
          <a:prstGeom prst="rect">
            <a:avLst/>
          </a:prstGeom>
        </p:spPr>
        <p:txBody>
          <a:bodyPr wrap="none">
            <a:spAutoFit/>
          </a:bodyPr>
          <a:lstStyle/>
          <a:p>
            <a:r>
              <a:rPr lang="es-EC" dirty="0" smtClean="0">
                <a:latin typeface="Calibri" panose="020F0502020204030204" pitchFamily="34" charset="0"/>
                <a:ea typeface="Calibri" panose="020F0502020204030204" pitchFamily="34" charset="0"/>
              </a:rPr>
              <a:t>Datos de Salida:</a:t>
            </a:r>
            <a:endParaRPr lang="es-PE" dirty="0"/>
          </a:p>
        </p:txBody>
      </p:sp>
      <p:pic>
        <p:nvPicPr>
          <p:cNvPr id="13" name="Imagen55"/>
          <p:cNvPicPr/>
          <p:nvPr/>
        </p:nvPicPr>
        <p:blipFill>
          <a:blip r:embed="rId6">
            <a:alphaModFix/>
            <a:extLst>
              <a:ext uri="{28A0092B-C50C-407E-A947-70E740481C1C}">
                <a14:useLocalDpi xmlns:a14="http://schemas.microsoft.com/office/drawing/2010/main" val="0"/>
              </a:ext>
            </a:extLst>
          </a:blip>
          <a:srcRect/>
          <a:stretch>
            <a:fillRect/>
          </a:stretch>
        </p:blipFill>
        <p:spPr>
          <a:xfrm>
            <a:off x="781186" y="4771251"/>
            <a:ext cx="2623820" cy="1173480"/>
          </a:xfrm>
          <a:prstGeom prst="rect">
            <a:avLst/>
          </a:prstGeom>
        </p:spPr>
      </p:pic>
      <p:pic>
        <p:nvPicPr>
          <p:cNvPr id="4" name="Imagen 3"/>
          <p:cNvPicPr>
            <a:picLocks noChangeAspect="1"/>
          </p:cNvPicPr>
          <p:nvPr/>
        </p:nvPicPr>
        <p:blipFill>
          <a:blip r:embed="rId7"/>
          <a:stretch>
            <a:fillRect/>
          </a:stretch>
        </p:blipFill>
        <p:spPr>
          <a:xfrm>
            <a:off x="3852862" y="4370299"/>
            <a:ext cx="6619875" cy="1742072"/>
          </a:xfrm>
          <a:prstGeom prst="rect">
            <a:avLst/>
          </a:prstGeom>
        </p:spPr>
      </p:pic>
    </p:spTree>
    <p:extLst>
      <p:ext uri="{BB962C8B-B14F-4D97-AF65-F5344CB8AC3E}">
        <p14:creationId xmlns:p14="http://schemas.microsoft.com/office/powerpoint/2010/main" val="344049403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s-EC" sz="2400" b="1" dirty="0" smtClean="0">
                <a:solidFill>
                  <a:schemeClr val="tx1"/>
                </a:solidFill>
                <a:latin typeface="Arial" panose="020B0604020202020204" pitchFamily="34" charset="0"/>
                <a:cs typeface="Arial" panose="020B0604020202020204" pitchFamily="34" charset="0"/>
              </a:rPr>
              <a:t>	ANTECEDENTES</a:t>
            </a:r>
            <a:endParaRPr lang="es-EC" sz="2000" b="1" dirty="0">
              <a:solidFill>
                <a:schemeClr val="tx1"/>
              </a:solidFill>
              <a:latin typeface="Arial" panose="020B0604020202020204" pitchFamily="34" charset="0"/>
              <a:cs typeface="Arial" panose="020B0604020202020204" pitchFamily="34" charset="0"/>
            </a:endParaRPr>
          </a:p>
          <a:p>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Diagrama 8"/>
          <p:cNvGraphicFramePr/>
          <p:nvPr>
            <p:extLst>
              <p:ext uri="{D42A27DB-BD31-4B8C-83A1-F6EECF244321}">
                <p14:modId xmlns:p14="http://schemas.microsoft.com/office/powerpoint/2010/main" val="3975468249"/>
              </p:ext>
            </p:extLst>
          </p:nvPr>
        </p:nvGraphicFramePr>
        <p:xfrm>
          <a:off x="1219200" y="1187467"/>
          <a:ext cx="9144332" cy="4984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7792639"/>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s-EC" sz="2400" b="1" dirty="0" smtClean="0">
                <a:solidFill>
                  <a:schemeClr val="tx1"/>
                </a:solidFill>
                <a:latin typeface="Arial" panose="020B0604020202020204" pitchFamily="34" charset="0"/>
                <a:cs typeface="Arial" panose="020B0604020202020204" pitchFamily="34" charset="0"/>
              </a:rPr>
              <a:t>	</a:t>
            </a:r>
            <a:r>
              <a:rPr lang="es-EC" sz="2400" b="1" dirty="0">
                <a:solidFill>
                  <a:schemeClr val="tx1"/>
                </a:solidFill>
                <a:latin typeface="Arial" panose="020B0604020202020204" pitchFamily="34" charset="0"/>
                <a:cs typeface="Arial" panose="020B0604020202020204" pitchFamily="34" charset="0"/>
              </a:rPr>
              <a:t> DISEÑO E IMPLEMENTACIÓN </a:t>
            </a:r>
            <a:endParaRPr lang="es-EC" b="1" dirty="0">
              <a:solidFill>
                <a:schemeClr val="tx1"/>
              </a:solidFill>
            </a:endParaRPr>
          </a:p>
        </p:txBody>
      </p:sp>
      <p:sp>
        <p:nvSpPr>
          <p:cNvPr id="5" name="Rounded Rectangle 7"/>
          <p:cNvSpPr/>
          <p:nvPr/>
        </p:nvSpPr>
        <p:spPr>
          <a:xfrm>
            <a:off x="322729" y="951990"/>
            <a:ext cx="4173071" cy="606065"/>
          </a:xfrm>
          <a:prstGeom prst="roundRect">
            <a:avLst/>
          </a:prstGeom>
          <a:solidFill>
            <a:schemeClr val="accent6">
              <a:lumMod val="20000"/>
              <a:lumOff val="80000"/>
            </a:schemeClr>
          </a:solidFill>
          <a:ln>
            <a:noFill/>
          </a:ln>
          <a:effectLst>
            <a:outerShdw blurRad="57785" dist="33020" dir="3180000" algn="ctr">
              <a:srgbClr val="000000">
                <a:alpha val="30000"/>
              </a:srgb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b="1" dirty="0" smtClean="0">
                <a:solidFill>
                  <a:schemeClr val="tx1"/>
                </a:solidFill>
              </a:rPr>
              <a:t>Recepto</a:t>
            </a:r>
            <a:r>
              <a:rPr lang="es-EC" b="1" dirty="0" smtClean="0">
                <a:solidFill>
                  <a:schemeClr val="tx1"/>
                </a:solidFill>
              </a:rPr>
              <a:t>r</a:t>
            </a: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781186" y="1738491"/>
            <a:ext cx="2496646" cy="369332"/>
          </a:xfrm>
          <a:prstGeom prst="rect">
            <a:avLst/>
          </a:prstGeom>
        </p:spPr>
        <p:txBody>
          <a:bodyPr wrap="none">
            <a:spAutoFit/>
          </a:bodyPr>
          <a:lstStyle/>
          <a:p>
            <a:r>
              <a:rPr lang="es-EC" dirty="0" smtClean="0">
                <a:latin typeface="Calibri" panose="020F0502020204030204" pitchFamily="34" charset="0"/>
                <a:ea typeface="Calibri" panose="020F0502020204030204" pitchFamily="34" charset="0"/>
              </a:rPr>
              <a:t>Gráficos Datos </a:t>
            </a:r>
            <a:r>
              <a:rPr lang="es-EC" dirty="0">
                <a:latin typeface="Calibri" panose="020F0502020204030204" pitchFamily="34" charset="0"/>
                <a:ea typeface="Calibri" panose="020F0502020204030204" pitchFamily="34" charset="0"/>
              </a:rPr>
              <a:t>de </a:t>
            </a:r>
            <a:r>
              <a:rPr lang="es-EC" dirty="0" smtClean="0">
                <a:latin typeface="Calibri" panose="020F0502020204030204" pitchFamily="34" charset="0"/>
                <a:ea typeface="Calibri" panose="020F0502020204030204" pitchFamily="34" charset="0"/>
              </a:rPr>
              <a:t>Salida:</a:t>
            </a:r>
            <a:endParaRPr lang="es-PE" dirty="0"/>
          </a:p>
        </p:txBody>
      </p:sp>
      <p:pic>
        <p:nvPicPr>
          <p:cNvPr id="2" name="Imagen 1"/>
          <p:cNvPicPr>
            <a:picLocks noChangeAspect="1"/>
          </p:cNvPicPr>
          <p:nvPr/>
        </p:nvPicPr>
        <p:blipFill>
          <a:blip r:embed="rId3"/>
          <a:stretch>
            <a:fillRect/>
          </a:stretch>
        </p:blipFill>
        <p:spPr>
          <a:xfrm>
            <a:off x="1661160" y="2288259"/>
            <a:ext cx="4434841" cy="3187648"/>
          </a:xfrm>
          <a:prstGeom prst="rect">
            <a:avLst/>
          </a:prstGeom>
        </p:spPr>
      </p:pic>
      <p:pic>
        <p:nvPicPr>
          <p:cNvPr id="4" name="Imagen 3"/>
          <p:cNvPicPr>
            <a:picLocks noChangeAspect="1"/>
          </p:cNvPicPr>
          <p:nvPr/>
        </p:nvPicPr>
        <p:blipFill>
          <a:blip r:embed="rId4"/>
          <a:stretch>
            <a:fillRect/>
          </a:stretch>
        </p:blipFill>
        <p:spPr>
          <a:xfrm>
            <a:off x="6095999" y="2288258"/>
            <a:ext cx="4789669" cy="3171825"/>
          </a:xfrm>
          <a:prstGeom prst="rect">
            <a:avLst/>
          </a:prstGeom>
        </p:spPr>
      </p:pic>
    </p:spTree>
    <p:extLst>
      <p:ext uri="{BB962C8B-B14F-4D97-AF65-F5344CB8AC3E}">
        <p14:creationId xmlns:p14="http://schemas.microsoft.com/office/powerpoint/2010/main" val="195399415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s-EC" sz="2400" b="1" dirty="0" smtClean="0">
                <a:solidFill>
                  <a:schemeClr val="tx1"/>
                </a:solidFill>
                <a:latin typeface="Arial" panose="020B0604020202020204" pitchFamily="34" charset="0"/>
                <a:cs typeface="Arial" panose="020B0604020202020204" pitchFamily="34" charset="0"/>
              </a:rPr>
              <a:t>	</a:t>
            </a:r>
            <a:r>
              <a:rPr lang="es-EC" sz="2400" b="1" dirty="0">
                <a:solidFill>
                  <a:schemeClr val="tx1"/>
                </a:solidFill>
                <a:latin typeface="Arial" panose="020B0604020202020204" pitchFamily="34" charset="0"/>
                <a:cs typeface="Arial" panose="020B0604020202020204" pitchFamily="34" charset="0"/>
              </a:rPr>
              <a:t> DISEÑO E IMPLEMENTACIÓN </a:t>
            </a:r>
            <a:endParaRPr lang="es-EC" b="1" dirty="0">
              <a:solidFill>
                <a:schemeClr val="tx1"/>
              </a:solidFill>
            </a:endParaRPr>
          </a:p>
        </p:txBody>
      </p:sp>
      <p:sp>
        <p:nvSpPr>
          <p:cNvPr id="5" name="Rounded Rectangle 7"/>
          <p:cNvSpPr/>
          <p:nvPr/>
        </p:nvSpPr>
        <p:spPr>
          <a:xfrm>
            <a:off x="322729" y="951990"/>
            <a:ext cx="4173071" cy="606065"/>
          </a:xfrm>
          <a:prstGeom prst="roundRect">
            <a:avLst/>
          </a:prstGeom>
          <a:solidFill>
            <a:schemeClr val="accent6">
              <a:lumMod val="20000"/>
              <a:lumOff val="80000"/>
            </a:schemeClr>
          </a:solidFill>
          <a:ln>
            <a:noFill/>
          </a:ln>
          <a:effectLst>
            <a:outerShdw blurRad="57785" dist="33020" dir="3180000" algn="ctr">
              <a:srgbClr val="000000">
                <a:alpha val="30000"/>
              </a:srgb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b="1" dirty="0" smtClean="0">
                <a:solidFill>
                  <a:schemeClr val="tx1"/>
                </a:solidFill>
              </a:rPr>
              <a:t>Receptor</a:t>
            </a: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a:stretch>
            <a:fillRect/>
          </a:stretch>
        </p:blipFill>
        <p:spPr>
          <a:xfrm>
            <a:off x="149543" y="1938272"/>
            <a:ext cx="5832157" cy="1859159"/>
          </a:xfrm>
          <a:prstGeom prst="rect">
            <a:avLst/>
          </a:prstGeom>
        </p:spPr>
      </p:pic>
      <p:pic>
        <p:nvPicPr>
          <p:cNvPr id="4" name="Imagen 3"/>
          <p:cNvPicPr>
            <a:picLocks noChangeAspect="1"/>
          </p:cNvPicPr>
          <p:nvPr/>
        </p:nvPicPr>
        <p:blipFill rotWithShape="1">
          <a:blip r:embed="rId4"/>
          <a:srcRect t="62835"/>
          <a:stretch/>
        </p:blipFill>
        <p:spPr>
          <a:xfrm>
            <a:off x="6096000" y="3797431"/>
            <a:ext cx="5738324" cy="1889760"/>
          </a:xfrm>
          <a:prstGeom prst="rect">
            <a:avLst/>
          </a:prstGeom>
        </p:spPr>
      </p:pic>
      <p:pic>
        <p:nvPicPr>
          <p:cNvPr id="7" name="Imagen 6"/>
          <p:cNvPicPr>
            <a:picLocks noChangeAspect="1"/>
          </p:cNvPicPr>
          <p:nvPr/>
        </p:nvPicPr>
        <p:blipFill rotWithShape="1">
          <a:blip r:embed="rId4"/>
          <a:srcRect b="38910"/>
          <a:stretch/>
        </p:blipFill>
        <p:spPr>
          <a:xfrm>
            <a:off x="548640" y="3717141"/>
            <a:ext cx="5547360" cy="2922626"/>
          </a:xfrm>
          <a:prstGeom prst="rect">
            <a:avLst/>
          </a:prstGeom>
        </p:spPr>
      </p:pic>
    </p:spTree>
    <p:extLst>
      <p:ext uri="{BB962C8B-B14F-4D97-AF65-F5344CB8AC3E}">
        <p14:creationId xmlns:p14="http://schemas.microsoft.com/office/powerpoint/2010/main" val="228694751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s-EC" sz="2400" b="1" dirty="0" smtClean="0">
                <a:solidFill>
                  <a:schemeClr val="tx1"/>
                </a:solidFill>
                <a:latin typeface="Arial" panose="020B0604020202020204" pitchFamily="34" charset="0"/>
                <a:cs typeface="Arial" panose="020B0604020202020204" pitchFamily="34" charset="0"/>
              </a:rPr>
              <a:t>	</a:t>
            </a:r>
            <a:r>
              <a:rPr lang="es-EC" sz="2400" b="1" dirty="0">
                <a:solidFill>
                  <a:schemeClr val="tx1"/>
                </a:solidFill>
                <a:latin typeface="Arial" panose="020B0604020202020204" pitchFamily="34" charset="0"/>
                <a:cs typeface="Arial" panose="020B0604020202020204" pitchFamily="34" charset="0"/>
              </a:rPr>
              <a:t> </a:t>
            </a:r>
            <a:r>
              <a:rPr lang="es-EC" sz="2400" b="1" dirty="0" smtClean="0">
                <a:solidFill>
                  <a:schemeClr val="tx1"/>
                </a:solidFill>
                <a:latin typeface="Arial" panose="020B0604020202020204" pitchFamily="34" charset="0"/>
                <a:cs typeface="Arial" panose="020B0604020202020204" pitchFamily="34" charset="0"/>
              </a:rPr>
              <a:t>ANÁLISIS DE RESULTADOS</a:t>
            </a:r>
            <a:endParaRPr lang="es-EC" b="1" dirty="0">
              <a:solidFill>
                <a:schemeClr val="tx1"/>
              </a:solidFill>
            </a:endParaRPr>
          </a:p>
        </p:txBody>
      </p:sp>
      <p:sp>
        <p:nvSpPr>
          <p:cNvPr id="5" name="Rounded Rectangle 7"/>
          <p:cNvSpPr/>
          <p:nvPr/>
        </p:nvSpPr>
        <p:spPr>
          <a:xfrm>
            <a:off x="322729" y="951990"/>
            <a:ext cx="4173071" cy="606065"/>
          </a:xfrm>
          <a:prstGeom prst="roundRect">
            <a:avLst/>
          </a:prstGeom>
          <a:solidFill>
            <a:schemeClr val="accent6">
              <a:lumMod val="20000"/>
              <a:lumOff val="80000"/>
            </a:schemeClr>
          </a:solidFill>
          <a:ln>
            <a:noFill/>
          </a:ln>
          <a:effectLst>
            <a:outerShdw blurRad="57785" dist="33020" dir="3180000" algn="ctr">
              <a:srgbClr val="000000">
                <a:alpha val="30000"/>
              </a:srgb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b="1" dirty="0" smtClean="0">
                <a:solidFill>
                  <a:schemeClr val="tx1"/>
                </a:solidFill>
              </a:rPr>
              <a:t>Implementación del Sistema</a:t>
            </a: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p:nvPr/>
        </p:nvPicPr>
        <p:blipFill>
          <a:blip r:embed="rId3"/>
          <a:stretch>
            <a:fillRect/>
          </a:stretch>
        </p:blipFill>
        <p:spPr>
          <a:xfrm>
            <a:off x="322728" y="1936611"/>
            <a:ext cx="5559911" cy="2598420"/>
          </a:xfrm>
          <a:prstGeom prst="rect">
            <a:avLst/>
          </a:prstGeom>
        </p:spPr>
      </p:pic>
      <p:sp>
        <p:nvSpPr>
          <p:cNvPr id="3" name="Rectángulo 2"/>
          <p:cNvSpPr/>
          <p:nvPr/>
        </p:nvSpPr>
        <p:spPr>
          <a:xfrm>
            <a:off x="441960" y="4832539"/>
            <a:ext cx="5440680" cy="14773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just"/>
            <a:r>
              <a:rPr lang="es-EC" dirty="0">
                <a:ea typeface="Calibri" panose="020F0502020204030204" pitchFamily="34" charset="0"/>
              </a:rPr>
              <a:t>Al momento de ejecutar el programa se muestra una interfaz de usuario en el que se puede configurar diferentes parámetros, como la velocidad de transmisión o recepción, el ancho de banda del canal y la frecuencia de transmisión o recepción. </a:t>
            </a:r>
            <a:endParaRPr lang="es-PE" dirty="0"/>
          </a:p>
        </p:txBody>
      </p:sp>
      <p:sp>
        <p:nvSpPr>
          <p:cNvPr id="9" name="Rectángulo 8"/>
          <p:cNvSpPr/>
          <p:nvPr/>
        </p:nvSpPr>
        <p:spPr>
          <a:xfrm>
            <a:off x="6202678" y="1936611"/>
            <a:ext cx="53340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EC" dirty="0">
                <a:ea typeface="Calibri" panose="020F0502020204030204" pitchFamily="34" charset="0"/>
              </a:rPr>
              <a:t>La frecuencia con la que se trabajará es de 611 MHz, además en la interfaz se añadió otra frecuencia opcional de 111 MHz que igualmente es un espacio en blanco dentro del espectro radioeléctrico</a:t>
            </a:r>
            <a:endParaRPr lang="es-PE" dirty="0"/>
          </a:p>
        </p:txBody>
      </p:sp>
      <p:pic>
        <p:nvPicPr>
          <p:cNvPr id="11" name="Imagen 10"/>
          <p:cNvPicPr/>
          <p:nvPr/>
        </p:nvPicPr>
        <p:blipFill>
          <a:blip r:embed="rId4">
            <a:extLst>
              <a:ext uri="{28A0092B-C50C-407E-A947-70E740481C1C}">
                <a14:useLocalDpi xmlns:a14="http://schemas.microsoft.com/office/drawing/2010/main" val="0"/>
              </a:ext>
            </a:extLst>
          </a:blip>
          <a:srcRect/>
          <a:stretch>
            <a:fillRect/>
          </a:stretch>
        </p:blipFill>
        <p:spPr bwMode="auto">
          <a:xfrm>
            <a:off x="7608885" y="3451339"/>
            <a:ext cx="2521585" cy="1066800"/>
          </a:xfrm>
          <a:prstGeom prst="rect">
            <a:avLst/>
          </a:prstGeom>
          <a:noFill/>
          <a:ln>
            <a:noFill/>
          </a:ln>
        </p:spPr>
      </p:pic>
      <p:pic>
        <p:nvPicPr>
          <p:cNvPr id="12" name="Imagen 11"/>
          <p:cNvPicPr/>
          <p:nvPr/>
        </p:nvPicPr>
        <p:blipFill>
          <a:blip r:embed="rId5"/>
          <a:stretch>
            <a:fillRect/>
          </a:stretch>
        </p:blipFill>
        <p:spPr>
          <a:xfrm>
            <a:off x="6120129" y="4832539"/>
            <a:ext cx="5499100" cy="1112520"/>
          </a:xfrm>
          <a:prstGeom prst="rect">
            <a:avLst/>
          </a:prstGeom>
        </p:spPr>
      </p:pic>
    </p:spTree>
    <p:extLst>
      <p:ext uri="{BB962C8B-B14F-4D97-AF65-F5344CB8AC3E}">
        <p14:creationId xmlns:p14="http://schemas.microsoft.com/office/powerpoint/2010/main" val="226293705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s-EC" sz="2400" b="1" dirty="0" smtClean="0">
                <a:solidFill>
                  <a:schemeClr val="tx1"/>
                </a:solidFill>
                <a:latin typeface="Arial" panose="020B0604020202020204" pitchFamily="34" charset="0"/>
                <a:cs typeface="Arial" panose="020B0604020202020204" pitchFamily="34" charset="0"/>
              </a:rPr>
              <a:t>	</a:t>
            </a:r>
            <a:r>
              <a:rPr lang="es-EC" sz="2400" b="1" dirty="0">
                <a:solidFill>
                  <a:schemeClr val="tx1"/>
                </a:solidFill>
                <a:latin typeface="Arial" panose="020B0604020202020204" pitchFamily="34" charset="0"/>
                <a:cs typeface="Arial" panose="020B0604020202020204" pitchFamily="34" charset="0"/>
              </a:rPr>
              <a:t> </a:t>
            </a:r>
            <a:r>
              <a:rPr lang="es-EC" sz="2400" b="1" dirty="0" smtClean="0">
                <a:solidFill>
                  <a:schemeClr val="tx1"/>
                </a:solidFill>
                <a:latin typeface="Arial" panose="020B0604020202020204" pitchFamily="34" charset="0"/>
                <a:cs typeface="Arial" panose="020B0604020202020204" pitchFamily="34" charset="0"/>
              </a:rPr>
              <a:t>ANÁLISIS DE RESULTADOS</a:t>
            </a:r>
            <a:endParaRPr lang="es-EC" b="1" dirty="0">
              <a:solidFill>
                <a:schemeClr val="tx1"/>
              </a:solidFill>
            </a:endParaRPr>
          </a:p>
        </p:txBody>
      </p:sp>
      <p:sp>
        <p:nvSpPr>
          <p:cNvPr id="5" name="Rounded Rectangle 7"/>
          <p:cNvSpPr/>
          <p:nvPr/>
        </p:nvSpPr>
        <p:spPr>
          <a:xfrm>
            <a:off x="322729" y="951990"/>
            <a:ext cx="4173071" cy="606065"/>
          </a:xfrm>
          <a:prstGeom prst="roundRect">
            <a:avLst/>
          </a:prstGeom>
          <a:solidFill>
            <a:schemeClr val="accent6">
              <a:lumMod val="20000"/>
              <a:lumOff val="80000"/>
            </a:schemeClr>
          </a:solidFill>
          <a:ln>
            <a:noFill/>
          </a:ln>
          <a:effectLst>
            <a:outerShdw blurRad="57785" dist="33020" dir="3180000" algn="ctr">
              <a:srgbClr val="000000">
                <a:alpha val="30000"/>
              </a:srgb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b="1" dirty="0" smtClean="0">
                <a:solidFill>
                  <a:schemeClr val="tx1"/>
                </a:solidFill>
              </a:rPr>
              <a:t>Velocidad de Transmisión</a:t>
            </a: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322729" y="1738491"/>
            <a:ext cx="5440680" cy="9233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just"/>
            <a:r>
              <a:rPr lang="es-EC" dirty="0"/>
              <a:t>Para obtener la velocidad máxima de transmisión se hicieron varias medidas dependiendo de la tasa de muestreo Sps (muestras por segundo</a:t>
            </a:r>
            <a:r>
              <a:rPr lang="es-EC" dirty="0" smtClean="0"/>
              <a:t>).</a:t>
            </a:r>
            <a:endParaRPr lang="es-PE" dirty="0"/>
          </a:p>
        </p:txBody>
      </p:sp>
      <p:pic>
        <p:nvPicPr>
          <p:cNvPr id="2" name="Imagen 1"/>
          <p:cNvPicPr>
            <a:picLocks noChangeAspect="1"/>
          </p:cNvPicPr>
          <p:nvPr/>
        </p:nvPicPr>
        <p:blipFill>
          <a:blip r:embed="rId3"/>
          <a:stretch>
            <a:fillRect/>
          </a:stretch>
        </p:blipFill>
        <p:spPr>
          <a:xfrm>
            <a:off x="322729" y="2931072"/>
            <a:ext cx="5867400" cy="3152775"/>
          </a:xfrm>
          <a:prstGeom prst="rect">
            <a:avLst/>
          </a:prstGeom>
        </p:spPr>
      </p:pic>
      <p:sp>
        <p:nvSpPr>
          <p:cNvPr id="13" name="Rectángulo 12"/>
          <p:cNvSpPr/>
          <p:nvPr/>
        </p:nvSpPr>
        <p:spPr>
          <a:xfrm>
            <a:off x="6357769" y="1234889"/>
            <a:ext cx="5440680"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just"/>
            <a:r>
              <a:rPr lang="es-EC" dirty="0" smtClean="0"/>
              <a:t>Se utiliza la siguiente ecuación para el cálculo de la velocidad máxima de transmisión:</a:t>
            </a:r>
            <a:endParaRPr lang="es-PE" dirty="0"/>
          </a:p>
        </p:txBody>
      </p:sp>
      <p:pic>
        <p:nvPicPr>
          <p:cNvPr id="7" name="Imagen 6"/>
          <p:cNvPicPr>
            <a:picLocks noChangeAspect="1"/>
          </p:cNvPicPr>
          <p:nvPr/>
        </p:nvPicPr>
        <p:blipFill>
          <a:blip r:embed="rId4"/>
          <a:stretch>
            <a:fillRect/>
          </a:stretch>
        </p:blipFill>
        <p:spPr>
          <a:xfrm>
            <a:off x="6539696" y="2015872"/>
            <a:ext cx="5076825" cy="457200"/>
          </a:xfrm>
          <a:prstGeom prst="rect">
            <a:avLst/>
          </a:prstGeom>
        </p:spPr>
      </p:pic>
      <p:pic>
        <p:nvPicPr>
          <p:cNvPr id="10" name="Imagen 9"/>
          <p:cNvPicPr>
            <a:picLocks noChangeAspect="1"/>
          </p:cNvPicPr>
          <p:nvPr/>
        </p:nvPicPr>
        <p:blipFill>
          <a:blip r:embed="rId5"/>
          <a:stretch>
            <a:fillRect/>
          </a:stretch>
        </p:blipFill>
        <p:spPr>
          <a:xfrm>
            <a:off x="6539696" y="2512317"/>
            <a:ext cx="5457825" cy="561975"/>
          </a:xfrm>
          <a:prstGeom prst="rect">
            <a:avLst/>
          </a:prstGeom>
        </p:spPr>
      </p:pic>
      <p:pic>
        <p:nvPicPr>
          <p:cNvPr id="14" name="Imagen 13"/>
          <p:cNvPicPr>
            <a:picLocks noChangeAspect="1"/>
          </p:cNvPicPr>
          <p:nvPr/>
        </p:nvPicPr>
        <p:blipFill>
          <a:blip r:embed="rId6"/>
          <a:stretch>
            <a:fillRect/>
          </a:stretch>
        </p:blipFill>
        <p:spPr>
          <a:xfrm>
            <a:off x="6539696" y="3154778"/>
            <a:ext cx="3419475" cy="266700"/>
          </a:xfrm>
          <a:prstGeom prst="rect">
            <a:avLst/>
          </a:prstGeom>
        </p:spPr>
      </p:pic>
      <p:sp>
        <p:nvSpPr>
          <p:cNvPr id="16" name="Rectángulo 15"/>
          <p:cNvSpPr/>
          <p:nvPr/>
        </p:nvSpPr>
        <p:spPr>
          <a:xfrm>
            <a:off x="6357769" y="3630296"/>
            <a:ext cx="5440680" cy="175432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just"/>
            <a:r>
              <a:rPr lang="es-PE" dirty="0"/>
              <a:t>Debido al hardware del USRP no es posible obtener una mayor velocidad de transmisión (bit/s), puesto que si se sigue aumentando </a:t>
            </a:r>
            <a:r>
              <a:rPr lang="es-PE" dirty="0" smtClean="0"/>
              <a:t>la tasa de muestreo en </a:t>
            </a:r>
            <a:r>
              <a:rPr lang="es-PE" dirty="0"/>
              <a:t>el USRP </a:t>
            </a:r>
            <a:r>
              <a:rPr lang="es-PE" dirty="0" smtClean="0"/>
              <a:t>el </a:t>
            </a:r>
            <a:r>
              <a:rPr lang="es-PE" dirty="0"/>
              <a:t>equipo muestra un mensaje al momento de ejecutar el programa de que no es posible la ejecución debido a conflictos con el hardware del equipo USRP</a:t>
            </a:r>
            <a:endParaRPr lang="es-PE" dirty="0"/>
          </a:p>
        </p:txBody>
      </p:sp>
      <p:pic>
        <p:nvPicPr>
          <p:cNvPr id="15" name="Imagen 14"/>
          <p:cNvPicPr>
            <a:picLocks noChangeAspect="1"/>
          </p:cNvPicPr>
          <p:nvPr/>
        </p:nvPicPr>
        <p:blipFill>
          <a:blip r:embed="rId7"/>
          <a:stretch>
            <a:fillRect/>
          </a:stretch>
        </p:blipFill>
        <p:spPr>
          <a:xfrm>
            <a:off x="7309051" y="5600782"/>
            <a:ext cx="3919114" cy="307576"/>
          </a:xfrm>
          <a:prstGeom prst="rect">
            <a:avLst/>
          </a:prstGeom>
        </p:spPr>
      </p:pic>
    </p:spTree>
    <p:extLst>
      <p:ext uri="{BB962C8B-B14F-4D97-AF65-F5344CB8AC3E}">
        <p14:creationId xmlns:p14="http://schemas.microsoft.com/office/powerpoint/2010/main" val="254764440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s-EC" sz="2400" b="1" dirty="0" smtClean="0">
                <a:solidFill>
                  <a:schemeClr val="tx1"/>
                </a:solidFill>
                <a:latin typeface="Arial" panose="020B0604020202020204" pitchFamily="34" charset="0"/>
                <a:cs typeface="Arial" panose="020B0604020202020204" pitchFamily="34" charset="0"/>
              </a:rPr>
              <a:t>	</a:t>
            </a:r>
            <a:r>
              <a:rPr lang="es-EC" sz="2400" b="1" dirty="0">
                <a:solidFill>
                  <a:schemeClr val="tx1"/>
                </a:solidFill>
                <a:latin typeface="Arial" panose="020B0604020202020204" pitchFamily="34" charset="0"/>
                <a:cs typeface="Arial" panose="020B0604020202020204" pitchFamily="34" charset="0"/>
              </a:rPr>
              <a:t> </a:t>
            </a:r>
            <a:r>
              <a:rPr lang="es-EC" sz="2400" b="1" dirty="0" smtClean="0">
                <a:solidFill>
                  <a:schemeClr val="tx1"/>
                </a:solidFill>
                <a:latin typeface="Arial" panose="020B0604020202020204" pitchFamily="34" charset="0"/>
                <a:cs typeface="Arial" panose="020B0604020202020204" pitchFamily="34" charset="0"/>
              </a:rPr>
              <a:t>ANÁLISIS DE RESULTADOS</a:t>
            </a:r>
            <a:endParaRPr lang="es-EC" b="1" dirty="0">
              <a:solidFill>
                <a:schemeClr val="tx1"/>
              </a:solidFill>
            </a:endParaRPr>
          </a:p>
        </p:txBody>
      </p:sp>
      <p:sp>
        <p:nvSpPr>
          <p:cNvPr id="5" name="Rounded Rectangle 7"/>
          <p:cNvSpPr/>
          <p:nvPr/>
        </p:nvSpPr>
        <p:spPr>
          <a:xfrm>
            <a:off x="322729" y="951990"/>
            <a:ext cx="4173071" cy="606065"/>
          </a:xfrm>
          <a:prstGeom prst="roundRect">
            <a:avLst/>
          </a:prstGeom>
          <a:solidFill>
            <a:schemeClr val="accent6">
              <a:lumMod val="20000"/>
              <a:lumOff val="80000"/>
            </a:schemeClr>
          </a:solidFill>
          <a:ln>
            <a:noFill/>
          </a:ln>
          <a:effectLst>
            <a:outerShdw blurRad="57785" dist="33020" dir="3180000" algn="ctr">
              <a:srgbClr val="000000">
                <a:alpha val="30000"/>
              </a:srgb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b="1" dirty="0" smtClean="0">
                <a:solidFill>
                  <a:schemeClr val="tx1"/>
                </a:solidFill>
              </a:rPr>
              <a:t>Tasa de Error de Bit (BER)</a:t>
            </a: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322729" y="1853904"/>
            <a:ext cx="5440680" cy="923330"/>
          </a:xfrm>
          <a:prstGeom prst="rect">
            <a:avLst/>
          </a:prstGeom>
          <a:solidFill>
            <a:schemeClr val="accent4">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just"/>
            <a:r>
              <a:rPr lang="es-EC" dirty="0"/>
              <a:t>se especifica como el número de bits recibidos erróneamente a la salida del receptor, respecto al número de bits totales enviados </a:t>
            </a:r>
            <a:r>
              <a:rPr lang="es-EC" dirty="0" smtClean="0"/>
              <a:t>desde el transmisor. </a:t>
            </a:r>
            <a:endParaRPr lang="es-PE" dirty="0"/>
          </a:p>
        </p:txBody>
      </p:sp>
      <p:pic>
        <p:nvPicPr>
          <p:cNvPr id="18" name="Imagen 17"/>
          <p:cNvPicPr/>
          <p:nvPr/>
        </p:nvPicPr>
        <p:blipFill>
          <a:blip r:embed="rId3"/>
          <a:stretch>
            <a:fillRect/>
          </a:stretch>
        </p:blipFill>
        <p:spPr>
          <a:xfrm>
            <a:off x="842877" y="3572603"/>
            <a:ext cx="4920532" cy="2721517"/>
          </a:xfrm>
          <a:prstGeom prst="rect">
            <a:avLst/>
          </a:prstGeom>
        </p:spPr>
      </p:pic>
      <p:pic>
        <p:nvPicPr>
          <p:cNvPr id="4" name="Imagen 3"/>
          <p:cNvPicPr>
            <a:picLocks noChangeAspect="1"/>
          </p:cNvPicPr>
          <p:nvPr/>
        </p:nvPicPr>
        <p:blipFill>
          <a:blip r:embed="rId4"/>
          <a:stretch>
            <a:fillRect/>
          </a:stretch>
        </p:blipFill>
        <p:spPr>
          <a:xfrm>
            <a:off x="2061993" y="2922506"/>
            <a:ext cx="1962150" cy="504825"/>
          </a:xfrm>
          <a:prstGeom prst="rect">
            <a:avLst/>
          </a:prstGeom>
        </p:spPr>
      </p:pic>
      <p:sp>
        <p:nvSpPr>
          <p:cNvPr id="19" name="Rectángulo 18"/>
          <p:cNvSpPr/>
          <p:nvPr/>
        </p:nvSpPr>
        <p:spPr>
          <a:xfrm>
            <a:off x="6096000" y="1419145"/>
            <a:ext cx="5440680" cy="646331"/>
          </a:xfrm>
          <a:prstGeom prst="rect">
            <a:avLst/>
          </a:prstGeom>
          <a:solidFill>
            <a:schemeClr val="accent4">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just"/>
            <a:r>
              <a:rPr lang="es-EC" dirty="0"/>
              <a:t>A través del panel de consola en el receptor se puede observar los paquetes que se </a:t>
            </a:r>
            <a:r>
              <a:rPr lang="es-EC" dirty="0" smtClean="0"/>
              <a:t>reciben.</a:t>
            </a:r>
            <a:endParaRPr lang="es-PE" dirty="0"/>
          </a:p>
        </p:txBody>
      </p:sp>
      <p:pic>
        <p:nvPicPr>
          <p:cNvPr id="8" name="Imagen 7"/>
          <p:cNvPicPr>
            <a:picLocks noChangeAspect="1"/>
          </p:cNvPicPr>
          <p:nvPr/>
        </p:nvPicPr>
        <p:blipFill>
          <a:blip r:embed="rId5"/>
          <a:stretch>
            <a:fillRect/>
          </a:stretch>
        </p:blipFill>
        <p:spPr>
          <a:xfrm>
            <a:off x="7363609" y="2065476"/>
            <a:ext cx="3158490" cy="2307338"/>
          </a:xfrm>
          <a:prstGeom prst="rect">
            <a:avLst/>
          </a:prstGeom>
        </p:spPr>
      </p:pic>
      <p:pic>
        <p:nvPicPr>
          <p:cNvPr id="9" name="Imagen 8"/>
          <p:cNvPicPr>
            <a:picLocks noChangeAspect="1"/>
          </p:cNvPicPr>
          <p:nvPr/>
        </p:nvPicPr>
        <p:blipFill>
          <a:blip r:embed="rId6"/>
          <a:stretch>
            <a:fillRect/>
          </a:stretch>
        </p:blipFill>
        <p:spPr>
          <a:xfrm>
            <a:off x="7216139" y="4413099"/>
            <a:ext cx="3305959" cy="2305050"/>
          </a:xfrm>
          <a:prstGeom prst="rect">
            <a:avLst/>
          </a:prstGeom>
        </p:spPr>
      </p:pic>
    </p:spTree>
    <p:extLst>
      <p:ext uri="{BB962C8B-B14F-4D97-AF65-F5344CB8AC3E}">
        <p14:creationId xmlns:p14="http://schemas.microsoft.com/office/powerpoint/2010/main" val="370616108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s-EC" sz="2400" b="1" dirty="0" smtClean="0">
                <a:solidFill>
                  <a:schemeClr val="tx1"/>
                </a:solidFill>
                <a:latin typeface="Arial" panose="020B0604020202020204" pitchFamily="34" charset="0"/>
                <a:cs typeface="Arial" panose="020B0604020202020204" pitchFamily="34" charset="0"/>
              </a:rPr>
              <a:t>	</a:t>
            </a:r>
            <a:r>
              <a:rPr lang="es-EC" sz="2400" b="1" dirty="0">
                <a:solidFill>
                  <a:schemeClr val="tx1"/>
                </a:solidFill>
                <a:latin typeface="Arial" panose="020B0604020202020204" pitchFamily="34" charset="0"/>
                <a:cs typeface="Arial" panose="020B0604020202020204" pitchFamily="34" charset="0"/>
              </a:rPr>
              <a:t> </a:t>
            </a:r>
            <a:r>
              <a:rPr lang="es-EC" sz="2400" b="1" dirty="0" smtClean="0">
                <a:solidFill>
                  <a:schemeClr val="tx1"/>
                </a:solidFill>
                <a:latin typeface="Arial" panose="020B0604020202020204" pitchFamily="34" charset="0"/>
                <a:cs typeface="Arial" panose="020B0604020202020204" pitchFamily="34" charset="0"/>
              </a:rPr>
              <a:t>ANÁLISIS DE RESULTADOS</a:t>
            </a:r>
            <a:endParaRPr lang="es-EC" b="1" dirty="0">
              <a:solidFill>
                <a:schemeClr val="tx1"/>
              </a:solidFill>
            </a:endParaRPr>
          </a:p>
        </p:txBody>
      </p:sp>
      <p:sp>
        <p:nvSpPr>
          <p:cNvPr id="5" name="Rounded Rectangle 7"/>
          <p:cNvSpPr/>
          <p:nvPr/>
        </p:nvSpPr>
        <p:spPr>
          <a:xfrm>
            <a:off x="322729" y="951990"/>
            <a:ext cx="4173071" cy="606065"/>
          </a:xfrm>
          <a:prstGeom prst="roundRect">
            <a:avLst/>
          </a:prstGeom>
          <a:solidFill>
            <a:schemeClr val="accent6">
              <a:lumMod val="20000"/>
              <a:lumOff val="80000"/>
            </a:schemeClr>
          </a:solidFill>
          <a:ln>
            <a:noFill/>
          </a:ln>
          <a:effectLst>
            <a:outerShdw blurRad="57785" dist="33020" dir="3180000" algn="ctr">
              <a:srgbClr val="000000">
                <a:alpha val="30000"/>
              </a:srgb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b="1" dirty="0" smtClean="0">
                <a:solidFill>
                  <a:schemeClr val="tx1"/>
                </a:solidFill>
              </a:rPr>
              <a:t>Tasa de Error de Bit (BER)</a:t>
            </a: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p:cNvSpPr/>
          <p:nvPr/>
        </p:nvSpPr>
        <p:spPr>
          <a:xfrm>
            <a:off x="322729" y="4456895"/>
            <a:ext cx="7443479" cy="1200329"/>
          </a:xfrm>
          <a:prstGeom prst="rect">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just"/>
            <a:r>
              <a:rPr lang="es-EC" dirty="0"/>
              <a:t>Como se pudo apreciar en los resultados de las </a:t>
            </a:r>
            <a:r>
              <a:rPr lang="es-EC" dirty="0" smtClean="0"/>
              <a:t>tablas, </a:t>
            </a:r>
            <a:r>
              <a:rPr lang="es-EC" dirty="0"/>
              <a:t>se puede concluir que las modulaciones digitales BPSK y QPSK por ser modulaciones más robustas ante interferencias no obtuvieron una tasa de error de bit (BER) en comparación con 16-QAM que si obtuvo un paquete </a:t>
            </a:r>
            <a:r>
              <a:rPr lang="es-EC" dirty="0" smtClean="0"/>
              <a:t>perdido </a:t>
            </a:r>
            <a:r>
              <a:rPr lang="es-EC" dirty="0"/>
              <a:t>en la recepción.</a:t>
            </a:r>
            <a:endParaRPr lang="es-PE" dirty="0"/>
          </a:p>
        </p:txBody>
      </p:sp>
      <p:pic>
        <p:nvPicPr>
          <p:cNvPr id="2" name="Imagen 1"/>
          <p:cNvPicPr>
            <a:picLocks noChangeAspect="1"/>
          </p:cNvPicPr>
          <p:nvPr/>
        </p:nvPicPr>
        <p:blipFill>
          <a:blip r:embed="rId3"/>
          <a:stretch>
            <a:fillRect/>
          </a:stretch>
        </p:blipFill>
        <p:spPr>
          <a:xfrm>
            <a:off x="202321" y="1738490"/>
            <a:ext cx="3638159" cy="2221464"/>
          </a:xfrm>
          <a:prstGeom prst="rect">
            <a:avLst/>
          </a:prstGeom>
        </p:spPr>
      </p:pic>
      <p:pic>
        <p:nvPicPr>
          <p:cNvPr id="7" name="Imagen 6"/>
          <p:cNvPicPr>
            <a:picLocks noChangeAspect="1"/>
          </p:cNvPicPr>
          <p:nvPr/>
        </p:nvPicPr>
        <p:blipFill>
          <a:blip r:embed="rId4"/>
          <a:stretch>
            <a:fillRect/>
          </a:stretch>
        </p:blipFill>
        <p:spPr>
          <a:xfrm>
            <a:off x="4057323" y="1738491"/>
            <a:ext cx="3708885" cy="2221463"/>
          </a:xfrm>
          <a:prstGeom prst="rect">
            <a:avLst/>
          </a:prstGeom>
        </p:spPr>
      </p:pic>
      <p:pic>
        <p:nvPicPr>
          <p:cNvPr id="10" name="Imagen 9"/>
          <p:cNvPicPr>
            <a:picLocks noChangeAspect="1"/>
          </p:cNvPicPr>
          <p:nvPr/>
        </p:nvPicPr>
        <p:blipFill>
          <a:blip r:embed="rId5"/>
          <a:stretch>
            <a:fillRect/>
          </a:stretch>
        </p:blipFill>
        <p:spPr>
          <a:xfrm>
            <a:off x="7983051" y="1738490"/>
            <a:ext cx="3937729" cy="2345830"/>
          </a:xfrm>
          <a:prstGeom prst="rect">
            <a:avLst/>
          </a:prstGeom>
        </p:spPr>
      </p:pic>
    </p:spTree>
    <p:extLst>
      <p:ext uri="{BB962C8B-B14F-4D97-AF65-F5344CB8AC3E}">
        <p14:creationId xmlns:p14="http://schemas.microsoft.com/office/powerpoint/2010/main" val="405378845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s-EC" sz="2400" b="1" dirty="0" smtClean="0">
                <a:solidFill>
                  <a:schemeClr val="tx1"/>
                </a:solidFill>
                <a:latin typeface="Arial" panose="020B0604020202020204" pitchFamily="34" charset="0"/>
                <a:cs typeface="Arial" panose="020B0604020202020204" pitchFamily="34" charset="0"/>
              </a:rPr>
              <a:t>	</a:t>
            </a:r>
            <a:r>
              <a:rPr lang="es-EC" sz="2400" b="1" dirty="0">
                <a:solidFill>
                  <a:schemeClr val="tx1"/>
                </a:solidFill>
                <a:latin typeface="Arial" panose="020B0604020202020204" pitchFamily="34" charset="0"/>
                <a:cs typeface="Arial" panose="020B0604020202020204" pitchFamily="34" charset="0"/>
              </a:rPr>
              <a:t> </a:t>
            </a:r>
            <a:r>
              <a:rPr lang="es-EC" sz="2400" b="1" dirty="0" smtClean="0">
                <a:solidFill>
                  <a:schemeClr val="tx1"/>
                </a:solidFill>
                <a:latin typeface="Arial" panose="020B0604020202020204" pitchFamily="34" charset="0"/>
                <a:cs typeface="Arial" panose="020B0604020202020204" pitchFamily="34" charset="0"/>
              </a:rPr>
              <a:t>ANÁLISIS DE RESULTADOS</a:t>
            </a:r>
            <a:endParaRPr lang="es-EC" b="1" dirty="0">
              <a:solidFill>
                <a:schemeClr val="tx1"/>
              </a:solidFill>
            </a:endParaRPr>
          </a:p>
        </p:txBody>
      </p:sp>
      <p:sp>
        <p:nvSpPr>
          <p:cNvPr id="5" name="Rounded Rectangle 7"/>
          <p:cNvSpPr/>
          <p:nvPr/>
        </p:nvSpPr>
        <p:spPr>
          <a:xfrm>
            <a:off x="322729" y="951990"/>
            <a:ext cx="4173071" cy="606065"/>
          </a:xfrm>
          <a:prstGeom prst="roundRect">
            <a:avLst/>
          </a:prstGeom>
          <a:solidFill>
            <a:schemeClr val="accent6">
              <a:lumMod val="20000"/>
              <a:lumOff val="80000"/>
            </a:schemeClr>
          </a:solidFill>
          <a:ln>
            <a:noFill/>
          </a:ln>
          <a:effectLst>
            <a:outerShdw blurRad="57785" dist="33020" dir="3180000" algn="ctr">
              <a:srgbClr val="000000">
                <a:alpha val="30000"/>
              </a:srgb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b="1" dirty="0" smtClean="0">
                <a:solidFill>
                  <a:schemeClr val="tx1"/>
                </a:solidFill>
              </a:rPr>
              <a:t>Distancia del Enlace</a:t>
            </a: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p:cNvSpPr/>
          <p:nvPr/>
        </p:nvSpPr>
        <p:spPr>
          <a:xfrm>
            <a:off x="322729" y="4456895"/>
            <a:ext cx="5300831" cy="1477328"/>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just"/>
            <a:r>
              <a:rPr lang="es-EC" dirty="0"/>
              <a:t>Se procedió a la toma de paquetes recibidos mediante escenarios de pruebas de laboratorio con cada una de las modulaciones para poder obtener los valores del BER, y conocer que tan confiable es la red implementada mediante la variable de la distancia. </a:t>
            </a:r>
            <a:endParaRPr lang="es-PE" dirty="0"/>
          </a:p>
        </p:txBody>
      </p:sp>
      <p:pic>
        <p:nvPicPr>
          <p:cNvPr id="9" name="Imagen 8"/>
          <p:cNvPicPr/>
          <p:nvPr/>
        </p:nvPicPr>
        <p:blipFill>
          <a:blip r:embed="rId3"/>
          <a:stretch>
            <a:fillRect/>
          </a:stretch>
        </p:blipFill>
        <p:spPr>
          <a:xfrm>
            <a:off x="459105" y="1738491"/>
            <a:ext cx="4905375" cy="2513469"/>
          </a:xfrm>
          <a:prstGeom prst="rect">
            <a:avLst/>
          </a:prstGeom>
        </p:spPr>
      </p:pic>
      <p:pic>
        <p:nvPicPr>
          <p:cNvPr id="3" name="Imagen 2"/>
          <p:cNvPicPr>
            <a:picLocks noChangeAspect="1"/>
          </p:cNvPicPr>
          <p:nvPr/>
        </p:nvPicPr>
        <p:blipFill>
          <a:blip r:embed="rId4"/>
          <a:stretch>
            <a:fillRect/>
          </a:stretch>
        </p:blipFill>
        <p:spPr>
          <a:xfrm>
            <a:off x="5913120" y="1140064"/>
            <a:ext cx="5464492" cy="5717936"/>
          </a:xfrm>
          <a:prstGeom prst="rect">
            <a:avLst/>
          </a:prstGeom>
        </p:spPr>
      </p:pic>
    </p:spTree>
    <p:extLst>
      <p:ext uri="{BB962C8B-B14F-4D97-AF65-F5344CB8AC3E}">
        <p14:creationId xmlns:p14="http://schemas.microsoft.com/office/powerpoint/2010/main" val="263668000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s-EC" sz="2400" b="1" dirty="0" smtClean="0">
                <a:solidFill>
                  <a:schemeClr val="tx1"/>
                </a:solidFill>
                <a:latin typeface="Arial" panose="020B0604020202020204" pitchFamily="34" charset="0"/>
                <a:cs typeface="Arial" panose="020B0604020202020204" pitchFamily="34" charset="0"/>
              </a:rPr>
              <a:t>	</a:t>
            </a:r>
            <a:r>
              <a:rPr lang="es-EC" sz="2400" b="1" dirty="0">
                <a:solidFill>
                  <a:schemeClr val="tx1"/>
                </a:solidFill>
                <a:latin typeface="Arial" panose="020B0604020202020204" pitchFamily="34" charset="0"/>
                <a:cs typeface="Arial" panose="020B0604020202020204" pitchFamily="34" charset="0"/>
              </a:rPr>
              <a:t> </a:t>
            </a:r>
            <a:r>
              <a:rPr lang="es-EC" sz="2400" b="1" dirty="0" smtClean="0">
                <a:solidFill>
                  <a:schemeClr val="tx1"/>
                </a:solidFill>
                <a:latin typeface="Arial" panose="020B0604020202020204" pitchFamily="34" charset="0"/>
                <a:cs typeface="Arial" panose="020B0604020202020204" pitchFamily="34" charset="0"/>
              </a:rPr>
              <a:t>ANÁLISIS DE RESULTADOS</a:t>
            </a:r>
            <a:endParaRPr lang="es-EC" b="1" dirty="0">
              <a:solidFill>
                <a:schemeClr val="tx1"/>
              </a:solidFill>
            </a:endParaRPr>
          </a:p>
        </p:txBody>
      </p:sp>
      <p:sp>
        <p:nvSpPr>
          <p:cNvPr id="5" name="Rounded Rectangle 7"/>
          <p:cNvSpPr/>
          <p:nvPr/>
        </p:nvSpPr>
        <p:spPr>
          <a:xfrm>
            <a:off x="322729" y="951990"/>
            <a:ext cx="4173071" cy="606065"/>
          </a:xfrm>
          <a:prstGeom prst="roundRect">
            <a:avLst/>
          </a:prstGeom>
          <a:solidFill>
            <a:schemeClr val="accent6">
              <a:lumMod val="20000"/>
              <a:lumOff val="80000"/>
            </a:schemeClr>
          </a:solidFill>
          <a:ln>
            <a:noFill/>
          </a:ln>
          <a:effectLst>
            <a:outerShdw blurRad="57785" dist="33020" dir="3180000" algn="ctr">
              <a:srgbClr val="000000">
                <a:alpha val="30000"/>
              </a:srgb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b="1" dirty="0" smtClean="0">
                <a:solidFill>
                  <a:schemeClr val="tx1"/>
                </a:solidFill>
              </a:rPr>
              <a:t>Distancia del Enlace</a:t>
            </a: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p:cNvSpPr/>
          <p:nvPr/>
        </p:nvSpPr>
        <p:spPr>
          <a:xfrm>
            <a:off x="322729" y="1738491"/>
            <a:ext cx="5300831" cy="1477328"/>
          </a:xfrm>
          <a:prstGeom prst="rect">
            <a:avLst/>
          </a:prstGeom>
          <a:solidFill>
            <a:srgbClr val="339ACD"/>
          </a:solidFill>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just"/>
            <a:r>
              <a:rPr lang="es-EC" dirty="0"/>
              <a:t>T</a:t>
            </a:r>
            <a:r>
              <a:rPr lang="es-EC" dirty="0" smtClean="0"/>
              <a:t>anto </a:t>
            </a:r>
            <a:r>
              <a:rPr lang="es-EC" dirty="0"/>
              <a:t>las modulaciones BPSK como QPSK tienden a recibir los paquetes a una mayor distancia sin pérdidas, pero en cambio la modulación 16-QAM tiende a perder paquetes más pronto que las demás modulaciones.</a:t>
            </a:r>
            <a:endParaRPr lang="es-PE" dirty="0"/>
          </a:p>
        </p:txBody>
      </p:sp>
      <p:pic>
        <p:nvPicPr>
          <p:cNvPr id="2" name="Imagen 1"/>
          <p:cNvPicPr>
            <a:picLocks noChangeAspect="1"/>
          </p:cNvPicPr>
          <p:nvPr/>
        </p:nvPicPr>
        <p:blipFill>
          <a:blip r:embed="rId3"/>
          <a:stretch>
            <a:fillRect/>
          </a:stretch>
        </p:blipFill>
        <p:spPr>
          <a:xfrm>
            <a:off x="449019" y="3396255"/>
            <a:ext cx="5048250" cy="3067050"/>
          </a:xfrm>
          <a:prstGeom prst="rect">
            <a:avLst/>
          </a:prstGeom>
        </p:spPr>
      </p:pic>
      <p:sp>
        <p:nvSpPr>
          <p:cNvPr id="10" name="Rectángulo 9"/>
          <p:cNvSpPr/>
          <p:nvPr/>
        </p:nvSpPr>
        <p:spPr>
          <a:xfrm>
            <a:off x="6126480" y="1738491"/>
            <a:ext cx="5300831" cy="1754326"/>
          </a:xfrm>
          <a:prstGeom prst="rect">
            <a:avLst/>
          </a:prstGeom>
          <a:solidFill>
            <a:srgbClr val="339ACD"/>
          </a:solidFill>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just"/>
            <a:r>
              <a:rPr lang="es-EC" dirty="0"/>
              <a:t>En la práctica se logró mediante pruebas de laboratorio apreciar que mientras la distancia sea menor entre los equipos USRP se va a tener un mejor desempeño de la red debido a que no se encuentran con interferencias y los datos enviados se receptan con eficiencia sin ninguna tasa de bit erróneos.</a:t>
            </a:r>
            <a:endParaRPr lang="es-PE" dirty="0"/>
          </a:p>
        </p:txBody>
      </p:sp>
      <p:pic>
        <p:nvPicPr>
          <p:cNvPr id="4" name="Imagen 3"/>
          <p:cNvPicPr>
            <a:picLocks noChangeAspect="1"/>
          </p:cNvPicPr>
          <p:nvPr/>
        </p:nvPicPr>
        <p:blipFill>
          <a:blip r:embed="rId4"/>
          <a:stretch>
            <a:fillRect/>
          </a:stretch>
        </p:blipFill>
        <p:spPr>
          <a:xfrm>
            <a:off x="5981307" y="3793807"/>
            <a:ext cx="5591175" cy="2562225"/>
          </a:xfrm>
          <a:prstGeom prst="rect">
            <a:avLst/>
          </a:prstGeom>
        </p:spPr>
      </p:pic>
    </p:spTree>
    <p:extLst>
      <p:ext uri="{BB962C8B-B14F-4D97-AF65-F5344CB8AC3E}">
        <p14:creationId xmlns:p14="http://schemas.microsoft.com/office/powerpoint/2010/main" val="127412913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s-EC" sz="2400" b="1" dirty="0" smtClean="0">
                <a:solidFill>
                  <a:schemeClr val="tx1"/>
                </a:solidFill>
                <a:latin typeface="Arial" panose="020B0604020202020204" pitchFamily="34" charset="0"/>
                <a:cs typeface="Arial" panose="020B0604020202020204" pitchFamily="34" charset="0"/>
              </a:rPr>
              <a:t>	</a:t>
            </a:r>
            <a:r>
              <a:rPr lang="es-EC" sz="2400" b="1" dirty="0">
                <a:solidFill>
                  <a:schemeClr val="tx1"/>
                </a:solidFill>
                <a:latin typeface="Arial" panose="020B0604020202020204" pitchFamily="34" charset="0"/>
                <a:cs typeface="Arial" panose="020B0604020202020204" pitchFamily="34" charset="0"/>
              </a:rPr>
              <a:t> </a:t>
            </a:r>
            <a:r>
              <a:rPr lang="es-EC" sz="2400" b="1" dirty="0" smtClean="0">
                <a:solidFill>
                  <a:schemeClr val="tx1"/>
                </a:solidFill>
                <a:latin typeface="Arial" panose="020B0604020202020204" pitchFamily="34" charset="0"/>
                <a:cs typeface="Arial" panose="020B0604020202020204" pitchFamily="34" charset="0"/>
              </a:rPr>
              <a:t>ANÁLISIS DE RESULTADOS</a:t>
            </a:r>
            <a:endParaRPr lang="es-EC" b="1" dirty="0">
              <a:solidFill>
                <a:schemeClr val="tx1"/>
              </a:solidFill>
            </a:endParaRPr>
          </a:p>
        </p:txBody>
      </p:sp>
      <p:sp>
        <p:nvSpPr>
          <p:cNvPr id="5" name="Rounded Rectangle 7"/>
          <p:cNvSpPr/>
          <p:nvPr/>
        </p:nvSpPr>
        <p:spPr>
          <a:xfrm>
            <a:off x="322729" y="951990"/>
            <a:ext cx="4173071" cy="606065"/>
          </a:xfrm>
          <a:prstGeom prst="roundRect">
            <a:avLst/>
          </a:prstGeom>
          <a:solidFill>
            <a:schemeClr val="accent6">
              <a:lumMod val="20000"/>
              <a:lumOff val="80000"/>
            </a:schemeClr>
          </a:solidFill>
          <a:ln>
            <a:noFill/>
          </a:ln>
          <a:effectLst>
            <a:outerShdw blurRad="57785" dist="33020" dir="3180000" algn="ctr">
              <a:srgbClr val="000000">
                <a:alpha val="30000"/>
              </a:srgb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b="1" dirty="0" smtClean="0">
                <a:solidFill>
                  <a:schemeClr val="tx1"/>
                </a:solidFill>
              </a:rPr>
              <a:t>Distancia del Enlace</a:t>
            </a: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p:cNvSpPr/>
          <p:nvPr/>
        </p:nvSpPr>
        <p:spPr>
          <a:xfrm>
            <a:off x="322729" y="1738491"/>
            <a:ext cx="5300831" cy="923330"/>
          </a:xfrm>
          <a:prstGeom prst="rect">
            <a:avLst/>
          </a:prstGeom>
          <a:solidFill>
            <a:schemeClr val="accent6">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just"/>
            <a:r>
              <a:rPr lang="es-EC" dirty="0"/>
              <a:t>Y mientras se van alejando los equipos USRP a una distancia mayor se pudo observar que en la modulación 16-QAM se pierde bits en la recepción.</a:t>
            </a:r>
            <a:endParaRPr lang="es-PE" dirty="0"/>
          </a:p>
        </p:txBody>
      </p:sp>
      <p:sp>
        <p:nvSpPr>
          <p:cNvPr id="10" name="Rectángulo 9"/>
          <p:cNvSpPr/>
          <p:nvPr/>
        </p:nvSpPr>
        <p:spPr>
          <a:xfrm>
            <a:off x="6126480" y="1738491"/>
            <a:ext cx="5300831" cy="1200329"/>
          </a:xfrm>
          <a:prstGeom prst="rect">
            <a:avLst/>
          </a:prstGeom>
          <a:solidFill>
            <a:schemeClr val="accent6">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just"/>
            <a:r>
              <a:rPr lang="es-EC" dirty="0"/>
              <a:t>S</a:t>
            </a:r>
            <a:r>
              <a:rPr lang="es-EC" dirty="0" smtClean="0"/>
              <a:t>e </a:t>
            </a:r>
            <a:r>
              <a:rPr lang="es-EC" dirty="0"/>
              <a:t>observa el funcionamiento del transmisor y receptor en un escenario de prueba de laboratorio a mayor distancia, recalcando </a:t>
            </a:r>
            <a:r>
              <a:rPr lang="es-EC" dirty="0" smtClean="0"/>
              <a:t>que </a:t>
            </a:r>
            <a:r>
              <a:rPr lang="es-EC" dirty="0"/>
              <a:t>entre mayor sea la distancia mayor cantidad de bits se pierden. </a:t>
            </a:r>
            <a:endParaRPr lang="es-PE" dirty="0"/>
          </a:p>
        </p:txBody>
      </p:sp>
      <p:pic>
        <p:nvPicPr>
          <p:cNvPr id="3" name="Imagen 2"/>
          <p:cNvPicPr>
            <a:picLocks noChangeAspect="1"/>
          </p:cNvPicPr>
          <p:nvPr/>
        </p:nvPicPr>
        <p:blipFill>
          <a:blip r:embed="rId3"/>
          <a:stretch>
            <a:fillRect/>
          </a:stretch>
        </p:blipFill>
        <p:spPr>
          <a:xfrm>
            <a:off x="322729" y="3096577"/>
            <a:ext cx="5391150" cy="2981325"/>
          </a:xfrm>
          <a:prstGeom prst="rect">
            <a:avLst/>
          </a:prstGeom>
        </p:spPr>
      </p:pic>
      <p:pic>
        <p:nvPicPr>
          <p:cNvPr id="7" name="Imagen 6"/>
          <p:cNvPicPr>
            <a:picLocks noChangeAspect="1"/>
          </p:cNvPicPr>
          <p:nvPr/>
        </p:nvPicPr>
        <p:blipFill>
          <a:blip r:embed="rId4"/>
          <a:stretch>
            <a:fillRect/>
          </a:stretch>
        </p:blipFill>
        <p:spPr>
          <a:xfrm>
            <a:off x="6481370" y="3096577"/>
            <a:ext cx="4591050" cy="3505200"/>
          </a:xfrm>
          <a:prstGeom prst="rect">
            <a:avLst/>
          </a:prstGeom>
        </p:spPr>
      </p:pic>
    </p:spTree>
    <p:extLst>
      <p:ext uri="{BB962C8B-B14F-4D97-AF65-F5344CB8AC3E}">
        <p14:creationId xmlns:p14="http://schemas.microsoft.com/office/powerpoint/2010/main" val="413709608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s-EC" sz="2400" b="1" dirty="0" smtClean="0">
                <a:solidFill>
                  <a:schemeClr val="tx1"/>
                </a:solidFill>
                <a:latin typeface="Arial" panose="020B0604020202020204" pitchFamily="34" charset="0"/>
                <a:cs typeface="Arial" panose="020B0604020202020204" pitchFamily="34" charset="0"/>
              </a:rPr>
              <a:t>	</a:t>
            </a:r>
            <a:r>
              <a:rPr lang="es-EC" sz="2400" b="1" dirty="0">
                <a:solidFill>
                  <a:schemeClr val="tx1"/>
                </a:solidFill>
                <a:latin typeface="Arial" panose="020B0604020202020204" pitchFamily="34" charset="0"/>
                <a:cs typeface="Arial" panose="020B0604020202020204" pitchFamily="34" charset="0"/>
              </a:rPr>
              <a:t> </a:t>
            </a:r>
            <a:r>
              <a:rPr lang="es-EC" sz="2400" b="1" dirty="0" smtClean="0">
                <a:solidFill>
                  <a:schemeClr val="tx1"/>
                </a:solidFill>
                <a:latin typeface="Arial" panose="020B0604020202020204" pitchFamily="34" charset="0"/>
                <a:cs typeface="Arial" panose="020B0604020202020204" pitchFamily="34" charset="0"/>
              </a:rPr>
              <a:t>ANÁLISIS DE RESULTADOS</a:t>
            </a:r>
            <a:endParaRPr lang="es-EC" b="1" dirty="0">
              <a:solidFill>
                <a:schemeClr val="tx1"/>
              </a:solidFill>
            </a:endParaRPr>
          </a:p>
        </p:txBody>
      </p:sp>
      <p:sp>
        <p:nvSpPr>
          <p:cNvPr id="5" name="Rounded Rectangle 7"/>
          <p:cNvSpPr/>
          <p:nvPr/>
        </p:nvSpPr>
        <p:spPr>
          <a:xfrm>
            <a:off x="322729" y="951990"/>
            <a:ext cx="4493111" cy="606065"/>
          </a:xfrm>
          <a:prstGeom prst="roundRect">
            <a:avLst/>
          </a:prstGeom>
          <a:solidFill>
            <a:schemeClr val="accent6">
              <a:lumMod val="20000"/>
              <a:lumOff val="80000"/>
            </a:schemeClr>
          </a:solidFill>
          <a:ln>
            <a:noFill/>
          </a:ln>
          <a:effectLst>
            <a:outerShdw blurRad="57785" dist="33020" dir="3180000" algn="ctr">
              <a:srgbClr val="000000">
                <a:alpha val="30000"/>
              </a:srgb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b="1" dirty="0" smtClean="0">
                <a:solidFill>
                  <a:schemeClr val="tx1"/>
                </a:solidFill>
              </a:rPr>
              <a:t>Comparación entre el Transmisor y Receptor</a:t>
            </a: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p:cNvSpPr/>
          <p:nvPr/>
        </p:nvSpPr>
        <p:spPr>
          <a:xfrm>
            <a:off x="322729" y="1738491"/>
            <a:ext cx="5300831" cy="1200329"/>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just"/>
            <a:r>
              <a:rPr lang="es-EC" dirty="0"/>
              <a:t>Se procede a comparar las gráficas obtenidas en el transmisor y receptor para una prueba de transmisión de 20 paquetes de datos a una distancia de prueba de 8 </a:t>
            </a:r>
            <a:r>
              <a:rPr lang="es-EC" dirty="0" smtClean="0"/>
              <a:t>metros.</a:t>
            </a:r>
            <a:endParaRPr lang="es-PE" dirty="0"/>
          </a:p>
        </p:txBody>
      </p:sp>
      <p:sp>
        <p:nvSpPr>
          <p:cNvPr id="10" name="Rectángulo 9"/>
          <p:cNvSpPr/>
          <p:nvPr/>
        </p:nvSpPr>
        <p:spPr>
          <a:xfrm>
            <a:off x="5913118" y="1412942"/>
            <a:ext cx="5300831" cy="646331"/>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just"/>
            <a:r>
              <a:rPr lang="es-EC" dirty="0"/>
              <a:t>En el panel de control del receptor, en cambio se observa los 20 paquetes </a:t>
            </a:r>
            <a:r>
              <a:rPr lang="es-EC" dirty="0" smtClean="0"/>
              <a:t>recibidos.</a:t>
            </a:r>
            <a:endParaRPr lang="es-PE" dirty="0"/>
          </a:p>
        </p:txBody>
      </p:sp>
      <p:pic>
        <p:nvPicPr>
          <p:cNvPr id="2" name="Imagen 1"/>
          <p:cNvPicPr>
            <a:picLocks noChangeAspect="1"/>
          </p:cNvPicPr>
          <p:nvPr/>
        </p:nvPicPr>
        <p:blipFill>
          <a:blip r:embed="rId3"/>
          <a:stretch>
            <a:fillRect/>
          </a:stretch>
        </p:blipFill>
        <p:spPr>
          <a:xfrm>
            <a:off x="1581150" y="3119256"/>
            <a:ext cx="3390900" cy="3343275"/>
          </a:xfrm>
          <a:prstGeom prst="rect">
            <a:avLst/>
          </a:prstGeom>
        </p:spPr>
      </p:pic>
      <p:pic>
        <p:nvPicPr>
          <p:cNvPr id="4" name="Imagen 3"/>
          <p:cNvPicPr>
            <a:picLocks noChangeAspect="1"/>
          </p:cNvPicPr>
          <p:nvPr/>
        </p:nvPicPr>
        <p:blipFill>
          <a:blip r:embed="rId4"/>
          <a:stretch>
            <a:fillRect/>
          </a:stretch>
        </p:blipFill>
        <p:spPr>
          <a:xfrm>
            <a:off x="7163359" y="2112282"/>
            <a:ext cx="2800350" cy="4391025"/>
          </a:xfrm>
          <a:prstGeom prst="rect">
            <a:avLst/>
          </a:prstGeom>
        </p:spPr>
      </p:pic>
    </p:spTree>
    <p:extLst>
      <p:ext uri="{BB962C8B-B14F-4D97-AF65-F5344CB8AC3E}">
        <p14:creationId xmlns:p14="http://schemas.microsoft.com/office/powerpoint/2010/main" val="26280815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s-EC" sz="2400" b="1" dirty="0">
                <a:solidFill>
                  <a:schemeClr val="tx1"/>
                </a:solidFill>
                <a:latin typeface="Arial" panose="020B0604020202020204" pitchFamily="34" charset="0"/>
                <a:cs typeface="Arial" panose="020B0604020202020204" pitchFamily="34" charset="0"/>
              </a:rPr>
              <a:t>	</a:t>
            </a:r>
            <a:r>
              <a:rPr lang="es-EC" sz="2400" b="1" dirty="0" smtClean="0">
                <a:solidFill>
                  <a:schemeClr val="tx1"/>
                </a:solidFill>
                <a:latin typeface="Arial" panose="020B0604020202020204" pitchFamily="34" charset="0"/>
                <a:cs typeface="Arial" panose="020B0604020202020204" pitchFamily="34" charset="0"/>
              </a:rPr>
              <a:t>JUSTIFICACIÓN</a:t>
            </a:r>
            <a:endParaRPr lang="es-EC" sz="2000" b="1" dirty="0">
              <a:solidFill>
                <a:schemeClr val="tx1"/>
              </a:solidFill>
              <a:latin typeface="Arial" panose="020B0604020202020204" pitchFamily="34" charset="0"/>
              <a:cs typeface="Arial" panose="020B0604020202020204" pitchFamily="34" charset="0"/>
            </a:endParaRPr>
          </a:p>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a 7"/>
          <p:cNvGraphicFramePr/>
          <p:nvPr>
            <p:extLst>
              <p:ext uri="{D42A27DB-BD31-4B8C-83A1-F6EECF244321}">
                <p14:modId xmlns:p14="http://schemas.microsoft.com/office/powerpoint/2010/main" val="3523090238"/>
              </p:ext>
            </p:extLst>
          </p:nvPr>
        </p:nvGraphicFramePr>
        <p:xfrm>
          <a:off x="1234440" y="1187467"/>
          <a:ext cx="9144332" cy="4999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5254524"/>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s-EC" sz="2400" b="1" dirty="0" smtClean="0">
                <a:solidFill>
                  <a:schemeClr val="tx1"/>
                </a:solidFill>
                <a:latin typeface="Arial" panose="020B0604020202020204" pitchFamily="34" charset="0"/>
                <a:cs typeface="Arial" panose="020B0604020202020204" pitchFamily="34" charset="0"/>
              </a:rPr>
              <a:t>	</a:t>
            </a:r>
            <a:r>
              <a:rPr lang="es-EC" sz="2400" b="1" dirty="0">
                <a:solidFill>
                  <a:schemeClr val="tx1"/>
                </a:solidFill>
                <a:latin typeface="Arial" panose="020B0604020202020204" pitchFamily="34" charset="0"/>
                <a:cs typeface="Arial" panose="020B0604020202020204" pitchFamily="34" charset="0"/>
              </a:rPr>
              <a:t> </a:t>
            </a:r>
            <a:r>
              <a:rPr lang="es-EC" sz="2400" b="1" dirty="0" smtClean="0">
                <a:solidFill>
                  <a:schemeClr val="tx1"/>
                </a:solidFill>
                <a:latin typeface="Arial" panose="020B0604020202020204" pitchFamily="34" charset="0"/>
                <a:cs typeface="Arial" panose="020B0604020202020204" pitchFamily="34" charset="0"/>
              </a:rPr>
              <a:t>ANÁLISIS DE RESULTADOS</a:t>
            </a:r>
            <a:endParaRPr lang="es-EC" b="1" dirty="0">
              <a:solidFill>
                <a:schemeClr val="tx1"/>
              </a:solidFill>
            </a:endParaRPr>
          </a:p>
        </p:txBody>
      </p:sp>
      <p:sp>
        <p:nvSpPr>
          <p:cNvPr id="5" name="Rounded Rectangle 7"/>
          <p:cNvSpPr/>
          <p:nvPr/>
        </p:nvSpPr>
        <p:spPr>
          <a:xfrm>
            <a:off x="322729" y="951990"/>
            <a:ext cx="4493111" cy="606065"/>
          </a:xfrm>
          <a:prstGeom prst="roundRect">
            <a:avLst/>
          </a:prstGeom>
          <a:solidFill>
            <a:schemeClr val="accent6">
              <a:lumMod val="20000"/>
              <a:lumOff val="80000"/>
            </a:schemeClr>
          </a:solidFill>
          <a:ln>
            <a:noFill/>
          </a:ln>
          <a:effectLst>
            <a:outerShdw blurRad="57785" dist="33020" dir="3180000" algn="ctr">
              <a:srgbClr val="000000">
                <a:alpha val="30000"/>
              </a:srgb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b="1" dirty="0" smtClean="0">
                <a:solidFill>
                  <a:schemeClr val="tx1"/>
                </a:solidFill>
              </a:rPr>
              <a:t>Comparación entre el Transmisor y Receptor</a:t>
            </a: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a:stretch>
            <a:fillRect/>
          </a:stretch>
        </p:blipFill>
        <p:spPr>
          <a:xfrm>
            <a:off x="1900931" y="1917740"/>
            <a:ext cx="8390138" cy="3812500"/>
          </a:xfrm>
          <a:prstGeom prst="rect">
            <a:avLst/>
          </a:prstGeom>
        </p:spPr>
      </p:pic>
    </p:spTree>
    <p:extLst>
      <p:ext uri="{BB962C8B-B14F-4D97-AF65-F5344CB8AC3E}">
        <p14:creationId xmlns:p14="http://schemas.microsoft.com/office/powerpoint/2010/main" val="101436605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s-EC" sz="2400" b="1" dirty="0" smtClean="0">
                <a:solidFill>
                  <a:schemeClr val="tx1"/>
                </a:solidFill>
                <a:latin typeface="Arial" panose="020B0604020202020204" pitchFamily="34" charset="0"/>
                <a:cs typeface="Arial" panose="020B0604020202020204" pitchFamily="34" charset="0"/>
              </a:rPr>
              <a:t>	</a:t>
            </a:r>
            <a:r>
              <a:rPr lang="es-EC" sz="2400" b="1" dirty="0">
                <a:solidFill>
                  <a:schemeClr val="tx1"/>
                </a:solidFill>
                <a:latin typeface="Arial" panose="020B0604020202020204" pitchFamily="34" charset="0"/>
                <a:cs typeface="Arial" panose="020B0604020202020204" pitchFamily="34" charset="0"/>
              </a:rPr>
              <a:t> </a:t>
            </a:r>
            <a:r>
              <a:rPr lang="es-EC" sz="2400" b="1" dirty="0" smtClean="0">
                <a:solidFill>
                  <a:schemeClr val="tx1"/>
                </a:solidFill>
                <a:latin typeface="Arial" panose="020B0604020202020204" pitchFamily="34" charset="0"/>
                <a:cs typeface="Arial" panose="020B0604020202020204" pitchFamily="34" charset="0"/>
              </a:rPr>
              <a:t>ANÁLISIS DE RESULTADOS</a:t>
            </a:r>
            <a:endParaRPr lang="es-EC" b="1" dirty="0">
              <a:solidFill>
                <a:schemeClr val="tx1"/>
              </a:solidFill>
            </a:endParaRPr>
          </a:p>
        </p:txBody>
      </p:sp>
      <p:sp>
        <p:nvSpPr>
          <p:cNvPr id="5" name="Rounded Rectangle 7"/>
          <p:cNvSpPr/>
          <p:nvPr/>
        </p:nvSpPr>
        <p:spPr>
          <a:xfrm>
            <a:off x="322729" y="951990"/>
            <a:ext cx="4493111" cy="606065"/>
          </a:xfrm>
          <a:prstGeom prst="roundRect">
            <a:avLst/>
          </a:prstGeom>
          <a:solidFill>
            <a:schemeClr val="accent6">
              <a:lumMod val="20000"/>
              <a:lumOff val="80000"/>
            </a:schemeClr>
          </a:solidFill>
          <a:ln>
            <a:noFill/>
          </a:ln>
          <a:effectLst>
            <a:outerShdw blurRad="57785" dist="33020" dir="3180000" algn="ctr">
              <a:srgbClr val="000000">
                <a:alpha val="30000"/>
              </a:srgb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b="1" dirty="0" smtClean="0">
                <a:solidFill>
                  <a:schemeClr val="tx1"/>
                </a:solidFill>
              </a:rPr>
              <a:t>Comparación entre el Transmisor y Receptor</a:t>
            </a: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a:stretch>
            <a:fillRect/>
          </a:stretch>
        </p:blipFill>
        <p:spPr>
          <a:xfrm>
            <a:off x="0" y="2073771"/>
            <a:ext cx="6999340" cy="3412629"/>
          </a:xfrm>
          <a:prstGeom prst="rect">
            <a:avLst/>
          </a:prstGeom>
        </p:spPr>
      </p:pic>
      <p:sp>
        <p:nvSpPr>
          <p:cNvPr id="4" name="Flecha derecha 3"/>
          <p:cNvSpPr/>
          <p:nvPr/>
        </p:nvSpPr>
        <p:spPr>
          <a:xfrm>
            <a:off x="6999340" y="3215639"/>
            <a:ext cx="593407" cy="381000"/>
          </a:xfrm>
          <a:prstGeom prst="rightArrow">
            <a:avLst/>
          </a:prstGeom>
          <a:gradFill flip="none" rotWithShape="1">
            <a:gsLst>
              <a:gs pos="0">
                <a:schemeClr val="accent5">
                  <a:lumMod val="50000"/>
                  <a:tint val="66000"/>
                  <a:satMod val="160000"/>
                </a:schemeClr>
              </a:gs>
              <a:gs pos="50000">
                <a:schemeClr val="accent5">
                  <a:lumMod val="50000"/>
                  <a:tint val="44500"/>
                  <a:satMod val="160000"/>
                </a:schemeClr>
              </a:gs>
              <a:gs pos="100000">
                <a:schemeClr val="accent5">
                  <a:lumMod val="50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b="1" dirty="0" smtClean="0">
              <a:solidFill>
                <a:schemeClr val="tx1"/>
              </a:solidFill>
            </a:endParaRPr>
          </a:p>
        </p:txBody>
      </p:sp>
      <p:pic>
        <p:nvPicPr>
          <p:cNvPr id="7" name="Imagen 6"/>
          <p:cNvPicPr>
            <a:picLocks noChangeAspect="1"/>
          </p:cNvPicPr>
          <p:nvPr/>
        </p:nvPicPr>
        <p:blipFill>
          <a:blip r:embed="rId4"/>
          <a:stretch>
            <a:fillRect/>
          </a:stretch>
        </p:blipFill>
        <p:spPr>
          <a:xfrm>
            <a:off x="7592747" y="1971675"/>
            <a:ext cx="3895725" cy="3514725"/>
          </a:xfrm>
          <a:prstGeom prst="rect">
            <a:avLst/>
          </a:prstGeom>
        </p:spPr>
      </p:pic>
    </p:spTree>
    <p:extLst>
      <p:ext uri="{BB962C8B-B14F-4D97-AF65-F5344CB8AC3E}">
        <p14:creationId xmlns:p14="http://schemas.microsoft.com/office/powerpoint/2010/main" val="35508105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s-EC" sz="2400" b="1" dirty="0" smtClean="0">
                <a:solidFill>
                  <a:schemeClr val="tx1"/>
                </a:solidFill>
                <a:latin typeface="Arial" panose="020B0604020202020204" pitchFamily="34" charset="0"/>
                <a:cs typeface="Arial" panose="020B0604020202020204" pitchFamily="34" charset="0"/>
              </a:rPr>
              <a:t>	</a:t>
            </a:r>
            <a:r>
              <a:rPr lang="es-EC" sz="2400" b="1" dirty="0">
                <a:solidFill>
                  <a:schemeClr val="tx1"/>
                </a:solidFill>
                <a:latin typeface="Arial" panose="020B0604020202020204" pitchFamily="34" charset="0"/>
                <a:cs typeface="Arial" panose="020B0604020202020204" pitchFamily="34" charset="0"/>
              </a:rPr>
              <a:t> </a:t>
            </a:r>
            <a:r>
              <a:rPr lang="es-EC" sz="2400" b="1" dirty="0" smtClean="0">
                <a:solidFill>
                  <a:schemeClr val="tx1"/>
                </a:solidFill>
                <a:latin typeface="Arial" panose="020B0604020202020204" pitchFamily="34" charset="0"/>
                <a:cs typeface="Arial" panose="020B0604020202020204" pitchFamily="34" charset="0"/>
              </a:rPr>
              <a:t>CONCLUSIONES</a:t>
            </a: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xmlns="" id="{A6E4213B-57DE-47EF-9BA3-755C86CCB7F9}"/>
              </a:ext>
            </a:extLst>
          </p:cNvPr>
          <p:cNvSpPr txBox="1"/>
          <p:nvPr/>
        </p:nvSpPr>
        <p:spPr>
          <a:xfrm>
            <a:off x="322729" y="1337727"/>
            <a:ext cx="11145331" cy="5078313"/>
          </a:xfrm>
          <a:prstGeom prst="rect">
            <a:avLst/>
          </a:prstGeom>
          <a:noFill/>
        </p:spPr>
        <p:txBody>
          <a:bodyPr wrap="square" rtlCol="0">
            <a:spAutoFit/>
          </a:bodyPr>
          <a:lstStyle/>
          <a:p>
            <a:pPr marL="285750" indent="-285750" algn="just">
              <a:buFont typeface="Arial" panose="020B0604020202020204" pitchFamily="34" charset="0"/>
              <a:buChar char="•"/>
            </a:pPr>
            <a:r>
              <a:rPr lang="es-EC" dirty="0" smtClean="0"/>
              <a:t>El </a:t>
            </a:r>
            <a:r>
              <a:rPr lang="es-EC" dirty="0"/>
              <a:t>USRP-2920 es un transceptor confiable y flexible que permite a un computador generar sistemas de comunicaciones inalámbricos, estos equipos han ido creciendo a medida que las plataformas han mejorado sus características técnicas para el desarrollo de diversos sistemas de radio por software.</a:t>
            </a:r>
            <a:endParaRPr lang="es-PE" dirty="0"/>
          </a:p>
          <a:p>
            <a:endParaRPr lang="es-EC" dirty="0" smtClean="0"/>
          </a:p>
          <a:p>
            <a:pPr marL="285750" indent="-285750" algn="just">
              <a:buFont typeface="Arial" panose="020B0604020202020204" pitchFamily="34" charset="0"/>
              <a:buChar char="•"/>
            </a:pPr>
            <a:r>
              <a:rPr lang="es-EC" dirty="0" smtClean="0"/>
              <a:t>Los </a:t>
            </a:r>
            <a:r>
              <a:rPr lang="es-EC" dirty="0"/>
              <a:t>equipos USRP-2920 fueron de gran ayuda en la implementación del sistema 802.11af, dado que gran parte de sus funciones son programadas mediante software a través de una computadora, lo que da como resultado un bajo coste para el desarrollo de sistemas de telecomunicaciones.</a:t>
            </a:r>
            <a:endParaRPr lang="es-PE" dirty="0"/>
          </a:p>
          <a:p>
            <a:endParaRPr lang="es-ES" dirty="0" smtClean="0"/>
          </a:p>
          <a:p>
            <a:pPr marL="285750" indent="-285750" algn="just">
              <a:buFont typeface="Arial" panose="020B0604020202020204" pitchFamily="34" charset="0"/>
              <a:buChar char="•"/>
            </a:pPr>
            <a:r>
              <a:rPr lang="es-ES" dirty="0" smtClean="0"/>
              <a:t>El </a:t>
            </a:r>
            <a:r>
              <a:rPr lang="es-ES" dirty="0"/>
              <a:t>programa GNU Radio cuenta con bloques para el procesamiento de señales lo cual facilitó el diseño del transmisor y receptor, debido a su fácil entorno gráfico y capacidad de simulación.</a:t>
            </a:r>
            <a:endParaRPr lang="es-PE" dirty="0"/>
          </a:p>
          <a:p>
            <a:endParaRPr lang="es-ES" dirty="0" smtClean="0"/>
          </a:p>
          <a:p>
            <a:pPr marL="285750" indent="-285750">
              <a:buFont typeface="Arial" panose="020B0604020202020204" pitchFamily="34" charset="0"/>
              <a:buChar char="•"/>
            </a:pPr>
            <a:r>
              <a:rPr lang="es-ES" dirty="0" smtClean="0"/>
              <a:t>A </a:t>
            </a:r>
            <a:r>
              <a:rPr lang="es-ES" dirty="0"/>
              <a:t>través de la implementación de los parámetros del estándar 802.11af es posible utilizar la frecuencia TVWS (611 MHz) para la transmisión de datos, sin la necesidad de contar con licencia de espectro. </a:t>
            </a:r>
            <a:endParaRPr lang="es-ES" dirty="0" smtClean="0"/>
          </a:p>
          <a:p>
            <a:pPr algn="just"/>
            <a:endParaRPr lang="es-ES" dirty="0" smtClean="0"/>
          </a:p>
          <a:p>
            <a:pPr marL="285750" indent="-285750" algn="just">
              <a:buFont typeface="Arial" panose="020B0604020202020204" pitchFamily="34" charset="0"/>
              <a:buChar char="•"/>
            </a:pPr>
            <a:r>
              <a:rPr lang="es-ES" dirty="0"/>
              <a:t>Una de las características principales dentro del estándar 802.11af es la utilización de la modulación OFDM, debido a que es ideado para combatir la interferencia entre símbolos resultado de la propagación </a:t>
            </a:r>
            <a:r>
              <a:rPr lang="es-ES" dirty="0" err="1"/>
              <a:t>multitrayecto</a:t>
            </a:r>
            <a:r>
              <a:rPr lang="es-ES" dirty="0"/>
              <a:t> característica de los medios de transmisión inalámbrica, además optimiza el uso del espectro.</a:t>
            </a:r>
            <a:endParaRPr lang="es-PE" dirty="0"/>
          </a:p>
          <a:p>
            <a:pPr marL="285750" indent="-285750">
              <a:buFont typeface="Arial" panose="020B0604020202020204" pitchFamily="34" charset="0"/>
              <a:buChar char="•"/>
            </a:pPr>
            <a:endParaRPr lang="es-PE" dirty="0"/>
          </a:p>
        </p:txBody>
      </p:sp>
    </p:spTree>
    <p:extLst>
      <p:ext uri="{BB962C8B-B14F-4D97-AF65-F5344CB8AC3E}">
        <p14:creationId xmlns:p14="http://schemas.microsoft.com/office/powerpoint/2010/main" val="3401427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s-EC" sz="2400" b="1" dirty="0" smtClean="0">
                <a:solidFill>
                  <a:schemeClr val="tx1"/>
                </a:solidFill>
                <a:latin typeface="Arial" panose="020B0604020202020204" pitchFamily="34" charset="0"/>
                <a:cs typeface="Arial" panose="020B0604020202020204" pitchFamily="34" charset="0"/>
              </a:rPr>
              <a:t>	</a:t>
            </a:r>
            <a:r>
              <a:rPr lang="es-EC" sz="2400" b="1" dirty="0">
                <a:solidFill>
                  <a:schemeClr val="tx1"/>
                </a:solidFill>
                <a:latin typeface="Arial" panose="020B0604020202020204" pitchFamily="34" charset="0"/>
                <a:cs typeface="Arial" panose="020B0604020202020204" pitchFamily="34" charset="0"/>
              </a:rPr>
              <a:t> </a:t>
            </a:r>
            <a:r>
              <a:rPr lang="es-EC" sz="2400" b="1" dirty="0" smtClean="0">
                <a:solidFill>
                  <a:schemeClr val="tx1"/>
                </a:solidFill>
                <a:latin typeface="Arial" panose="020B0604020202020204" pitchFamily="34" charset="0"/>
                <a:cs typeface="Arial" panose="020B0604020202020204" pitchFamily="34" charset="0"/>
              </a:rPr>
              <a:t>CONCLUSIONES</a:t>
            </a: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5" name="CuadroTexto 4">
                <a:extLst>
                  <a:ext uri="{FF2B5EF4-FFF2-40B4-BE49-F238E27FC236}">
                    <a16:creationId xmlns:a16="http://schemas.microsoft.com/office/drawing/2014/main" xmlns="" id="{A6E4213B-57DE-47EF-9BA3-755C86CCB7F9}"/>
                  </a:ext>
                </a:extLst>
              </p:cNvPr>
              <p:cNvSpPr txBox="1"/>
              <p:nvPr/>
            </p:nvSpPr>
            <p:spPr>
              <a:xfrm>
                <a:off x="368449" y="1307247"/>
                <a:ext cx="11145331" cy="4524315"/>
              </a:xfrm>
              <a:prstGeom prst="rect">
                <a:avLst/>
              </a:prstGeom>
              <a:noFill/>
            </p:spPr>
            <p:txBody>
              <a:bodyPr wrap="square" rtlCol="0">
                <a:spAutoFit/>
              </a:bodyPr>
              <a:lstStyle/>
              <a:p>
                <a:pPr marL="285750" indent="-285750" algn="just">
                  <a:buFont typeface="Arial" panose="020B0604020202020204" pitchFamily="34" charset="0"/>
                  <a:buChar char="•"/>
                </a:pPr>
                <a:r>
                  <a:rPr lang="es-ES" dirty="0"/>
                  <a:t>De los resultados de simulación, tanto en el transmisor como en el receptor a una distancia corta de 8 metros, se pudo observar en consola que los paquetes transmitidos llegaron al receptor sin pérdidas de </a:t>
                </a:r>
                <a:r>
                  <a:rPr lang="es-ES" dirty="0" smtClean="0"/>
                  <a:t>paquetes.</a:t>
                </a:r>
                <a:endParaRPr lang="es-ES" dirty="0" smtClean="0"/>
              </a:p>
              <a:p>
                <a:endParaRPr lang="es-PE" dirty="0"/>
              </a:p>
              <a:p>
                <a:pPr marL="285750" indent="-285750" algn="just">
                  <a:buFont typeface="Arial" panose="020B0604020202020204" pitchFamily="34" charset="0"/>
                  <a:buChar char="•"/>
                </a:pPr>
                <a:r>
                  <a:rPr lang="es-ES" dirty="0"/>
                  <a:t>Utilizando las modulaciones digitales BPSK y QPSK no se obtuvieron paquetes perdidos en el receptor para distancias inferiores a los 12 metros, debido a que se tratan de modulaciones más robustas frente a las interferencias y a los ruidos, en comparación con la modulación 16-QAM que se comienzan a evidenciar pérdidas de paquetes desde una distancia de 8 metros</a:t>
                </a:r>
                <a:r>
                  <a:rPr lang="es-ES" dirty="0" smtClean="0"/>
                  <a:t>.</a:t>
                </a:r>
              </a:p>
              <a:p>
                <a:endParaRPr lang="es-PE" dirty="0"/>
              </a:p>
              <a:p>
                <a:pPr marL="285750" indent="-285750" algn="just">
                  <a:buFont typeface="Arial" panose="020B0604020202020204" pitchFamily="34" charset="0"/>
                  <a:buChar char="•"/>
                </a:pPr>
                <a:r>
                  <a:rPr lang="es-ES" dirty="0"/>
                  <a:t>Las pruebas de desempeño se realizaron con una velocidad de 10 Mbps dado que es la velocidad máxima obtenida con el USRP-2920</a:t>
                </a:r>
                <a:r>
                  <a:rPr lang="es-ES" dirty="0" smtClean="0"/>
                  <a:t>.</a:t>
                </a:r>
              </a:p>
              <a:p>
                <a:endParaRPr lang="es-PE" dirty="0"/>
              </a:p>
              <a:p>
                <a:pPr marL="285750" indent="-285750" algn="just">
                  <a:buFont typeface="Arial" panose="020B0604020202020204" pitchFamily="34" charset="0"/>
                  <a:buChar char="•"/>
                </a:pPr>
                <a:r>
                  <a:rPr lang="es-ES" dirty="0"/>
                  <a:t>El ancho de banda ocupado en la implementación es de 6 MHz dada la normativa de Ecuador, debido a que si se utilizan los anchos de banda de 7 MHz y 8 MHz pueden ocasionar interferencias de canal adyacente</a:t>
                </a:r>
                <a:r>
                  <a:rPr lang="es-ES" dirty="0" smtClean="0"/>
                  <a:t>.</a:t>
                </a:r>
              </a:p>
              <a:p>
                <a:endParaRPr lang="es-PE" dirty="0"/>
              </a:p>
              <a:p>
                <a:pPr marL="285750" indent="-285750" algn="just">
                  <a:buFont typeface="Arial" panose="020B0604020202020204" pitchFamily="34" charset="0"/>
                  <a:buChar char="•"/>
                </a:pPr>
                <a:r>
                  <a:rPr lang="es-ES" dirty="0"/>
                  <a:t>Se puede determinar que la red tiene un desempeño favorable debido que tasa de error de bit para BPSK y QPSK es de 0 hasta una distancia de 12 metros mientras que para 16-QAM es de </a:t>
                </a:r>
                <a14:m>
                  <m:oMath xmlns:m="http://schemas.openxmlformats.org/officeDocument/2006/math">
                    <m:r>
                      <a:rPr lang="es-ES" i="1">
                        <a:latin typeface="Cambria Math" panose="02040503050406030204" pitchFamily="18" charset="0"/>
                      </a:rPr>
                      <m:t>1×</m:t>
                    </m:r>
                    <m:sSup>
                      <m:sSupPr>
                        <m:ctrlPr>
                          <a:rPr lang="es-PE" i="1">
                            <a:latin typeface="Cambria Math" panose="02040503050406030204" pitchFamily="18" charset="0"/>
                          </a:rPr>
                        </m:ctrlPr>
                      </m:sSupPr>
                      <m:e>
                        <m:r>
                          <a:rPr lang="es-ES" i="1">
                            <a:latin typeface="Cambria Math" panose="02040503050406030204" pitchFamily="18" charset="0"/>
                          </a:rPr>
                          <m:t>10</m:t>
                        </m:r>
                      </m:e>
                      <m:sup>
                        <m:r>
                          <a:rPr lang="es-ES" i="1">
                            <a:latin typeface="Cambria Math" panose="02040503050406030204" pitchFamily="18" charset="0"/>
                          </a:rPr>
                          <m:t>−3</m:t>
                        </m:r>
                      </m:sup>
                    </m:sSup>
                  </m:oMath>
                </a14:m>
                <a:r>
                  <a:rPr lang="es-ES" dirty="0" smtClean="0"/>
                  <a:t>.</a:t>
                </a:r>
                <a:endParaRPr lang="es-PE" dirty="0"/>
              </a:p>
            </p:txBody>
          </p:sp>
        </mc:Choice>
        <mc:Fallback>
          <p:sp>
            <p:nvSpPr>
              <p:cNvPr id="5" name="CuadroTexto 4">
                <a:extLst>
                  <a:ext uri="{FF2B5EF4-FFF2-40B4-BE49-F238E27FC236}">
                    <a16:creationId xmlns:a16="http://schemas.microsoft.com/office/drawing/2014/main" xmlns="" xmlns:a14="http://schemas.microsoft.com/office/drawing/2010/main" id="{A6E4213B-57DE-47EF-9BA3-755C86CCB7F9}"/>
                  </a:ext>
                </a:extLst>
              </p:cNvPr>
              <p:cNvSpPr txBox="1">
                <a:spLocks noRot="1" noChangeAspect="1" noMove="1" noResize="1" noEditPoints="1" noAdjustHandles="1" noChangeArrowheads="1" noChangeShapeType="1" noTextEdit="1"/>
              </p:cNvSpPr>
              <p:nvPr/>
            </p:nvSpPr>
            <p:spPr>
              <a:xfrm>
                <a:off x="368449" y="1307247"/>
                <a:ext cx="11145331" cy="4524315"/>
              </a:xfrm>
              <a:prstGeom prst="rect">
                <a:avLst/>
              </a:prstGeom>
              <a:blipFill rotWithShape="0">
                <a:blip r:embed="rId3"/>
                <a:stretch>
                  <a:fillRect l="-328" t="-673" r="-437" b="-1077"/>
                </a:stretch>
              </a:blipFill>
            </p:spPr>
            <p:txBody>
              <a:bodyPr/>
              <a:lstStyle/>
              <a:p>
                <a:r>
                  <a:rPr lang="es-PE">
                    <a:noFill/>
                  </a:rPr>
                  <a:t> </a:t>
                </a:r>
              </a:p>
            </p:txBody>
          </p:sp>
        </mc:Fallback>
      </mc:AlternateContent>
    </p:spTree>
    <p:extLst>
      <p:ext uri="{BB962C8B-B14F-4D97-AF65-F5344CB8AC3E}">
        <p14:creationId xmlns:p14="http://schemas.microsoft.com/office/powerpoint/2010/main" val="21124505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s-EC" sz="2400" b="1" dirty="0" smtClean="0">
                <a:solidFill>
                  <a:schemeClr val="tx1"/>
                </a:solidFill>
                <a:latin typeface="Arial" panose="020B0604020202020204" pitchFamily="34" charset="0"/>
                <a:cs typeface="Arial" panose="020B0604020202020204" pitchFamily="34" charset="0"/>
              </a:rPr>
              <a:t>	</a:t>
            </a:r>
            <a:r>
              <a:rPr lang="es-EC" sz="2400" b="1" dirty="0">
                <a:solidFill>
                  <a:schemeClr val="tx1"/>
                </a:solidFill>
                <a:latin typeface="Arial" panose="020B0604020202020204" pitchFamily="34" charset="0"/>
                <a:cs typeface="Arial" panose="020B0604020202020204" pitchFamily="34" charset="0"/>
              </a:rPr>
              <a:t> </a:t>
            </a:r>
            <a:r>
              <a:rPr lang="es-EC" sz="2400" b="1" dirty="0" smtClean="0">
                <a:solidFill>
                  <a:schemeClr val="tx1"/>
                </a:solidFill>
                <a:latin typeface="Arial" panose="020B0604020202020204" pitchFamily="34" charset="0"/>
                <a:cs typeface="Arial" panose="020B0604020202020204" pitchFamily="34" charset="0"/>
              </a:rPr>
              <a:t>RECOMENDACIONES</a:t>
            </a: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xmlns="" id="{A6E4213B-57DE-47EF-9BA3-755C86CCB7F9}"/>
              </a:ext>
            </a:extLst>
          </p:cNvPr>
          <p:cNvSpPr txBox="1"/>
          <p:nvPr/>
        </p:nvSpPr>
        <p:spPr>
          <a:xfrm>
            <a:off x="337969" y="1307247"/>
            <a:ext cx="11145331" cy="2862322"/>
          </a:xfrm>
          <a:prstGeom prst="rect">
            <a:avLst/>
          </a:prstGeom>
          <a:noFill/>
        </p:spPr>
        <p:txBody>
          <a:bodyPr wrap="square" rtlCol="0">
            <a:spAutoFit/>
          </a:bodyPr>
          <a:lstStyle/>
          <a:p>
            <a:pPr marL="285750" indent="-285750" algn="just">
              <a:buFont typeface="Arial" panose="020B0604020202020204" pitchFamily="34" charset="0"/>
              <a:buChar char="•"/>
            </a:pPr>
            <a:r>
              <a:rPr lang="es-EC" dirty="0"/>
              <a:t>Se recomienda usar computadores que cuenten solo con el sistema operativo basado en Linux y no utilizar máquinas virtuales, debido a que se tiene el efecto de disminuir la velocidad y el rendimiento en la transmisión de datos, logrando mayor tiempo en el procesamiento de señales</a:t>
            </a:r>
            <a:r>
              <a:rPr lang="es-EC" dirty="0" smtClean="0"/>
              <a:t>.</a:t>
            </a:r>
          </a:p>
          <a:p>
            <a:endParaRPr lang="es-PE" dirty="0"/>
          </a:p>
          <a:p>
            <a:pPr marL="285750" indent="-285750" algn="just">
              <a:buFont typeface="Arial" panose="020B0604020202020204" pitchFamily="34" charset="0"/>
              <a:buChar char="•"/>
            </a:pPr>
            <a:r>
              <a:rPr lang="es-EC" dirty="0" smtClean="0"/>
              <a:t>En </a:t>
            </a:r>
            <a:r>
              <a:rPr lang="es-EC" dirty="0"/>
              <a:t>caso que el computador no cuente con un puerto Gigabit-Ethernet se recomienda utilizar un adaptador USB 3.0 a Gigabit Ethernet, dado que solo a través de la conexión con una interfaz Gigabit-Ethernet se puede lograr la comunicación con el equipo USRP. </a:t>
            </a:r>
            <a:endParaRPr lang="es-EC" dirty="0" smtClean="0"/>
          </a:p>
          <a:p>
            <a:endParaRPr lang="es-PE" dirty="0"/>
          </a:p>
          <a:p>
            <a:pPr marL="285750" indent="-285750" algn="just">
              <a:buFont typeface="Arial" panose="020B0604020202020204" pitchFamily="34" charset="0"/>
              <a:buChar char="•"/>
            </a:pPr>
            <a:r>
              <a:rPr lang="es-EC" dirty="0"/>
              <a:t>Se recomienda utilizar los equipos USRP-2945 o 2955 si se requiere una mayor velocidad de transmisión debido a que son equipos más robustos y avanzados en el procesamiento de señales.  </a:t>
            </a:r>
            <a:endParaRPr lang="es-PE" dirty="0"/>
          </a:p>
        </p:txBody>
      </p:sp>
    </p:spTree>
    <p:extLst>
      <p:ext uri="{BB962C8B-B14F-4D97-AF65-F5344CB8AC3E}">
        <p14:creationId xmlns:p14="http://schemas.microsoft.com/office/powerpoint/2010/main" val="37531306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4451322" y="2967335"/>
            <a:ext cx="3289362" cy="1107996"/>
          </a:xfrm>
          <a:prstGeom prst="rect">
            <a:avLst/>
          </a:prstGeom>
          <a:noFill/>
        </p:spPr>
        <p:txBody>
          <a:bodyPr wrap="none" lIns="91440" tIns="45720" rIns="91440" bIns="45720">
            <a:spAutoFit/>
          </a:bodyPr>
          <a:lstStyle/>
          <a:p>
            <a:pPr algn="ctr"/>
            <a:r>
              <a:rPr lang="es-ES" sz="6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GRACIAS</a:t>
            </a:r>
            <a:endParaRPr lang="es-E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791423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s-EC" sz="2400" b="1" dirty="0" smtClean="0">
                <a:solidFill>
                  <a:schemeClr val="tx1"/>
                </a:solidFill>
                <a:latin typeface="Arial" panose="020B0604020202020204" pitchFamily="34" charset="0"/>
                <a:cs typeface="Arial" panose="020B0604020202020204" pitchFamily="34" charset="0"/>
              </a:rPr>
              <a:t>	OBJETIVOS</a:t>
            </a:r>
            <a:endParaRPr lang="es-EC" sz="2000" b="1" dirty="0">
              <a:solidFill>
                <a:schemeClr val="tx1"/>
              </a:solidFill>
              <a:latin typeface="Arial" panose="020B0604020202020204" pitchFamily="34" charset="0"/>
              <a:cs typeface="Arial" panose="020B0604020202020204" pitchFamily="34" charset="0"/>
            </a:endParaRPr>
          </a:p>
          <a:p>
            <a:pPr algn="ctr"/>
            <a:endParaRPr lang="es-EC" b="1" dirty="0">
              <a:solidFill>
                <a:schemeClr val="tx1"/>
              </a:solidFill>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399781" y="1143293"/>
            <a:ext cx="11392438" cy="1417320"/>
          </a:xfrm>
          <a:prstGeom prst="roundRect">
            <a:avLst/>
          </a:prstGeom>
          <a:solidFill>
            <a:srgbClr val="69AB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b="1" dirty="0"/>
              <a:t>Objetivo General</a:t>
            </a:r>
          </a:p>
          <a:p>
            <a:pPr algn="just"/>
            <a:endParaRPr lang="es-EC" b="1" dirty="0"/>
          </a:p>
          <a:p>
            <a:pPr marL="285750" lvl="0" indent="-285750" algn="just">
              <a:buFont typeface="Arial" panose="020B0604020202020204" pitchFamily="34" charset="0"/>
              <a:buChar char="•"/>
            </a:pPr>
            <a:r>
              <a:rPr lang="es-EC" dirty="0"/>
              <a:t>Diseñar e implementar un sistema Wi-Fi en TVWS basado en el estándar IEEE 802.11af a través de una plataforma de radio definido por software para el análisis del desempeño de una red inalámbrica.</a:t>
            </a:r>
            <a:endParaRPr lang="es-PE" dirty="0"/>
          </a:p>
          <a:p>
            <a:pPr algn="ctr"/>
            <a:endParaRPr lang="es-PE" sz="2000" b="1" dirty="0" smtClean="0">
              <a:solidFill>
                <a:schemeClr val="tx1"/>
              </a:solidFill>
            </a:endParaRPr>
          </a:p>
        </p:txBody>
      </p:sp>
      <p:sp>
        <p:nvSpPr>
          <p:cNvPr id="3" name="Rectángulo redondeado 2"/>
          <p:cNvSpPr/>
          <p:nvPr/>
        </p:nvSpPr>
        <p:spPr>
          <a:xfrm>
            <a:off x="399781" y="2932352"/>
            <a:ext cx="11392438" cy="335279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b="1" dirty="0" smtClean="0"/>
          </a:p>
          <a:p>
            <a:pPr algn="just"/>
            <a:r>
              <a:rPr lang="es-MX" b="1" dirty="0" smtClean="0"/>
              <a:t>Objetivos </a:t>
            </a:r>
            <a:r>
              <a:rPr lang="es-MX" b="1" dirty="0"/>
              <a:t>Específicos</a:t>
            </a:r>
          </a:p>
          <a:p>
            <a:pPr algn="just"/>
            <a:endParaRPr lang="es-MX" sz="1600" b="1" dirty="0"/>
          </a:p>
          <a:p>
            <a:pPr marL="285750" lvl="0" indent="-285750" algn="just">
              <a:buFont typeface="Arial" panose="020B0604020202020204" pitchFamily="34" charset="0"/>
              <a:buChar char="•"/>
            </a:pPr>
            <a:r>
              <a:rPr lang="es-EC" dirty="0"/>
              <a:t>Investigar las características de los equipos USRP-2920 para la elaboración del sistema.</a:t>
            </a:r>
            <a:endParaRPr lang="es-PE" dirty="0"/>
          </a:p>
          <a:p>
            <a:pPr marL="285750" lvl="0" indent="-285750" algn="just">
              <a:buFont typeface="Arial" panose="020B0604020202020204" pitchFamily="34" charset="0"/>
              <a:buChar char="•"/>
            </a:pPr>
            <a:r>
              <a:rPr lang="es-EC" dirty="0"/>
              <a:t>Investigar las diferentes funcionalidades de GNU Radio que permitirá desarrollar los bloques para el procesamiento de señales.</a:t>
            </a:r>
            <a:endParaRPr lang="es-PE" dirty="0"/>
          </a:p>
          <a:p>
            <a:pPr marL="285750" lvl="0" indent="-285750" algn="just">
              <a:buFont typeface="Arial" panose="020B0604020202020204" pitchFamily="34" charset="0"/>
              <a:buChar char="•"/>
            </a:pPr>
            <a:r>
              <a:rPr lang="es-EC" dirty="0"/>
              <a:t>Comparar las características de los diversos estándares IEEE 802.11 y entender las diferencias con el estándar IEEE 802.11af.</a:t>
            </a:r>
            <a:endParaRPr lang="es-PE" dirty="0"/>
          </a:p>
          <a:p>
            <a:pPr marL="285750" lvl="0" indent="-285750" algn="just">
              <a:buFont typeface="Arial" panose="020B0604020202020204" pitchFamily="34" charset="0"/>
              <a:buChar char="•"/>
            </a:pPr>
            <a:r>
              <a:rPr lang="es-EC" dirty="0"/>
              <a:t>Realizar la programación para implementar un transmisor y un receptor de un sistema Wi-Fi basado en las características del estándar IEEE 802.11af mediante radio definida por software.</a:t>
            </a:r>
            <a:endParaRPr lang="es-PE" dirty="0"/>
          </a:p>
          <a:p>
            <a:pPr marL="285750" lvl="0" indent="-285750" algn="just">
              <a:buFont typeface="Arial" panose="020B0604020202020204" pitchFamily="34" charset="0"/>
              <a:buChar char="•"/>
            </a:pPr>
            <a:r>
              <a:rPr lang="es-EC" dirty="0"/>
              <a:t>Analizar el desempeño de la red mediante medidas de calidad como </a:t>
            </a:r>
            <a:r>
              <a:rPr lang="es-EC" dirty="0" smtClean="0"/>
              <a:t>la </a:t>
            </a:r>
            <a:r>
              <a:rPr lang="es-EC" dirty="0"/>
              <a:t>velocidad de transmisión, el BER y el área de cobertura.</a:t>
            </a:r>
            <a:endParaRPr lang="es-PE" dirty="0"/>
          </a:p>
          <a:p>
            <a:pPr algn="just"/>
            <a:endParaRPr lang="es-MX" b="1" dirty="0"/>
          </a:p>
          <a:p>
            <a:pPr algn="ctr"/>
            <a:endParaRPr lang="es-PE" sz="2000" b="1" dirty="0" smtClean="0">
              <a:solidFill>
                <a:schemeClr val="tx1"/>
              </a:solidFill>
            </a:endParaRPr>
          </a:p>
        </p:txBody>
      </p:sp>
    </p:spTree>
    <p:extLst>
      <p:ext uri="{BB962C8B-B14F-4D97-AF65-F5344CB8AC3E}">
        <p14:creationId xmlns:p14="http://schemas.microsoft.com/office/powerpoint/2010/main" val="539052485"/>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s-EC" b="1" dirty="0" smtClean="0">
                <a:solidFill>
                  <a:schemeClr val="tx1"/>
                </a:solidFill>
                <a:latin typeface="Arial" panose="020B0604020202020204" pitchFamily="34" charset="0"/>
                <a:cs typeface="Arial" panose="020B0604020202020204" pitchFamily="34" charset="0"/>
              </a:rPr>
              <a:t>	</a:t>
            </a:r>
            <a:r>
              <a:rPr lang="es-EC" sz="2400" b="1" dirty="0" smtClean="0">
                <a:solidFill>
                  <a:schemeClr val="tx1"/>
                </a:solidFill>
                <a:latin typeface="Arial" panose="020B0604020202020204" pitchFamily="34" charset="0"/>
                <a:cs typeface="Arial" panose="020B0604020202020204" pitchFamily="34" charset="0"/>
              </a:rPr>
              <a:t>INTRODUCCIÓN</a:t>
            </a:r>
            <a:endParaRPr lang="es-EC" sz="2000" b="1" dirty="0">
              <a:solidFill>
                <a:schemeClr val="tx1"/>
              </a:solidFill>
              <a:latin typeface="Arial" panose="020B0604020202020204" pitchFamily="34" charset="0"/>
              <a:cs typeface="Arial" panose="020B0604020202020204" pitchFamily="34" charset="0"/>
            </a:endParaRPr>
          </a:p>
          <a:p>
            <a:endParaRPr lang="es-EC" b="1" dirty="0">
              <a:solidFill>
                <a:schemeClr val="tx1"/>
              </a:solidFill>
            </a:endParaRPr>
          </a:p>
        </p:txBody>
      </p:sp>
      <p:sp>
        <p:nvSpPr>
          <p:cNvPr id="5" name="Rounded Rectangle 7"/>
          <p:cNvSpPr/>
          <p:nvPr/>
        </p:nvSpPr>
        <p:spPr>
          <a:xfrm>
            <a:off x="464283" y="1055036"/>
            <a:ext cx="2903757" cy="576260"/>
          </a:xfrm>
          <a:prstGeom prst="roundRect">
            <a:avLst/>
          </a:prstGeom>
          <a:solidFill>
            <a:schemeClr val="accent6">
              <a:lumMod val="20000"/>
              <a:lumOff val="80000"/>
            </a:schemeClr>
          </a:solidFill>
          <a:ln>
            <a:noFill/>
          </a:ln>
          <a:effectLst>
            <a:outerShdw blurRad="57785" dist="33020" dir="3180000" algn="ctr">
              <a:srgbClr val="000000">
                <a:alpha val="30000"/>
              </a:srgb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b="1" dirty="0">
                <a:solidFill>
                  <a:schemeClr val="tx1"/>
                </a:solidFill>
                <a:latin typeface="Arial" panose="020B0604020202020204" pitchFamily="34" charset="0"/>
                <a:cs typeface="Arial" panose="020B0604020202020204" pitchFamily="34" charset="0"/>
              </a:rPr>
              <a:t>Estándar IEEE 802.11</a:t>
            </a:r>
          </a:p>
          <a:p>
            <a:pPr algn="just"/>
            <a:endParaRPr lang="es-EC" sz="1600" b="1" dirty="0">
              <a:solidFill>
                <a:schemeClr val="tx1"/>
              </a:solidFill>
              <a:latin typeface="Arial" panose="020B0604020202020204" pitchFamily="34" charset="0"/>
              <a:cs typeface="Arial" panose="020B0604020202020204" pitchFamily="34" charset="0"/>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xmlns="" id="{A6E4213B-57DE-47EF-9BA3-755C86CCB7F9}"/>
              </a:ext>
            </a:extLst>
          </p:cNvPr>
          <p:cNvSpPr txBox="1"/>
          <p:nvPr/>
        </p:nvSpPr>
        <p:spPr>
          <a:xfrm>
            <a:off x="464283" y="1906598"/>
            <a:ext cx="10900403"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just"/>
            <a:r>
              <a:rPr lang="es-EC" dirty="0" smtClean="0"/>
              <a:t>IEEE </a:t>
            </a:r>
            <a:r>
              <a:rPr lang="es-EC" dirty="0"/>
              <a:t>802.11 es un estándar que define las características de una red de área local inalámbrica (WLAN). </a:t>
            </a:r>
            <a:endParaRPr lang="es-EC" dirty="0" smtClean="0"/>
          </a:p>
        </p:txBody>
      </p:sp>
      <p:sp>
        <p:nvSpPr>
          <p:cNvPr id="8" name="CuadroTexto 7">
            <a:extLst>
              <a:ext uri="{FF2B5EF4-FFF2-40B4-BE49-F238E27FC236}">
                <a16:creationId xmlns:a16="http://schemas.microsoft.com/office/drawing/2014/main" xmlns="" id="{A6E4213B-57DE-47EF-9BA3-755C86CCB7F9}"/>
              </a:ext>
            </a:extLst>
          </p:cNvPr>
          <p:cNvSpPr txBox="1"/>
          <p:nvPr/>
        </p:nvSpPr>
        <p:spPr>
          <a:xfrm>
            <a:off x="464282" y="2568894"/>
            <a:ext cx="7049036"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just"/>
            <a:r>
              <a:rPr lang="es-EC" dirty="0" smtClean="0"/>
              <a:t>La </a:t>
            </a:r>
            <a:r>
              <a:rPr lang="es-EC" dirty="0"/>
              <a:t>primera versión del estándar 802.11 fue publicada en 1997 que define dos velocidades de transmisión teóricas de 1 y 2 Mbps que se logran transmitir por señales infrarrojas (IR) en la banda de 2,4 GHz. </a:t>
            </a:r>
            <a:endParaRPr lang="es-EC" b="1" dirty="0"/>
          </a:p>
        </p:txBody>
      </p:sp>
      <p:pic>
        <p:nvPicPr>
          <p:cNvPr id="2" name="Imagen 1"/>
          <p:cNvPicPr>
            <a:picLocks noChangeAspect="1"/>
          </p:cNvPicPr>
          <p:nvPr/>
        </p:nvPicPr>
        <p:blipFill>
          <a:blip r:embed="rId3"/>
          <a:stretch>
            <a:fillRect/>
          </a:stretch>
        </p:blipFill>
        <p:spPr>
          <a:xfrm>
            <a:off x="8061960" y="3289619"/>
            <a:ext cx="3048001" cy="1605645"/>
          </a:xfrm>
          <a:prstGeom prst="rect">
            <a:avLst/>
          </a:prstGeom>
        </p:spPr>
      </p:pic>
      <p:sp>
        <p:nvSpPr>
          <p:cNvPr id="3" name="Rectángulo 2"/>
          <p:cNvSpPr/>
          <p:nvPr/>
        </p:nvSpPr>
        <p:spPr>
          <a:xfrm>
            <a:off x="464282" y="3829657"/>
            <a:ext cx="7049037" cy="1200329"/>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just"/>
            <a:r>
              <a:rPr lang="es-PE" dirty="0" smtClean="0"/>
              <a:t>En la actualidad continúa </a:t>
            </a:r>
            <a:r>
              <a:rPr lang="es-PE" dirty="0"/>
              <a:t>creciendo </a:t>
            </a:r>
            <a:r>
              <a:rPr lang="es-PE" dirty="0" smtClean="0"/>
              <a:t>el </a:t>
            </a:r>
            <a:r>
              <a:rPr lang="es-PE" dirty="0"/>
              <a:t>estándar </a:t>
            </a:r>
            <a:r>
              <a:rPr lang="es-PE" dirty="0" smtClean="0"/>
              <a:t>802.11, codifica </a:t>
            </a:r>
            <a:r>
              <a:rPr lang="es-PE" dirty="0"/>
              <a:t>las mejoras que aumentan el rendimiento y el alcance inalámbrico, así como la disponibilidad de nuevas </a:t>
            </a:r>
            <a:r>
              <a:rPr lang="es-PE" dirty="0" smtClean="0"/>
              <a:t>frecuencias mediante la </a:t>
            </a:r>
            <a:r>
              <a:rPr lang="es-PE" dirty="0" smtClean="0"/>
              <a:t>creación </a:t>
            </a:r>
            <a:r>
              <a:rPr lang="es-PE" dirty="0" smtClean="0"/>
              <a:t>de nuevos estándares .</a:t>
            </a:r>
            <a:endParaRPr lang="es-PE" dirty="0"/>
          </a:p>
        </p:txBody>
      </p:sp>
    </p:spTree>
    <p:extLst>
      <p:ext uri="{BB962C8B-B14F-4D97-AF65-F5344CB8AC3E}">
        <p14:creationId xmlns:p14="http://schemas.microsoft.com/office/powerpoint/2010/main" val="913632830"/>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s-EC" b="1" dirty="0" smtClean="0">
                <a:solidFill>
                  <a:schemeClr val="tx1"/>
                </a:solidFill>
                <a:latin typeface="Arial" panose="020B0604020202020204" pitchFamily="34" charset="0"/>
                <a:cs typeface="Arial" panose="020B0604020202020204" pitchFamily="34" charset="0"/>
              </a:rPr>
              <a:t>	</a:t>
            </a:r>
            <a:r>
              <a:rPr lang="es-EC" sz="2400" b="1" dirty="0" smtClean="0">
                <a:solidFill>
                  <a:schemeClr val="tx1"/>
                </a:solidFill>
                <a:latin typeface="Arial" panose="020B0604020202020204" pitchFamily="34" charset="0"/>
                <a:cs typeface="Arial" panose="020B0604020202020204" pitchFamily="34" charset="0"/>
              </a:rPr>
              <a:t>INTRODUCCIÓN</a:t>
            </a:r>
            <a:endParaRPr lang="es-EC" sz="2000" b="1" dirty="0">
              <a:solidFill>
                <a:schemeClr val="tx1"/>
              </a:solidFill>
              <a:latin typeface="Arial" panose="020B0604020202020204" pitchFamily="34" charset="0"/>
              <a:cs typeface="Arial" panose="020B0604020202020204" pitchFamily="34" charset="0"/>
            </a:endParaRPr>
          </a:p>
          <a:p>
            <a:endParaRPr lang="es-EC" b="1" dirty="0">
              <a:solidFill>
                <a:schemeClr val="tx1"/>
              </a:solidFill>
            </a:endParaRPr>
          </a:p>
        </p:txBody>
      </p:sp>
      <p:sp>
        <p:nvSpPr>
          <p:cNvPr id="5" name="Rounded Rectangle 7"/>
          <p:cNvSpPr/>
          <p:nvPr/>
        </p:nvSpPr>
        <p:spPr>
          <a:xfrm>
            <a:off x="464283" y="1055036"/>
            <a:ext cx="2918997" cy="576260"/>
          </a:xfrm>
          <a:prstGeom prst="roundRect">
            <a:avLst/>
          </a:prstGeom>
          <a:solidFill>
            <a:schemeClr val="accent6">
              <a:lumMod val="20000"/>
              <a:lumOff val="80000"/>
            </a:schemeClr>
          </a:solidFill>
          <a:ln>
            <a:noFill/>
          </a:ln>
          <a:effectLst>
            <a:outerShdw blurRad="57785" dist="33020" dir="3180000" algn="ctr">
              <a:srgbClr val="000000">
                <a:alpha val="30000"/>
              </a:srgb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b="1" dirty="0">
                <a:solidFill>
                  <a:schemeClr val="tx1"/>
                </a:solidFill>
                <a:latin typeface="Arial" panose="020B0604020202020204" pitchFamily="34" charset="0"/>
                <a:cs typeface="Arial" panose="020B0604020202020204" pitchFamily="34" charset="0"/>
              </a:rPr>
              <a:t>Estándar IEEE 802.11AF</a:t>
            </a:r>
            <a:endParaRPr lang="es-EC" sz="1400" b="1" dirty="0">
              <a:solidFill>
                <a:schemeClr val="tx1"/>
              </a:solidFill>
              <a:latin typeface="Arial" panose="020B0604020202020204" pitchFamily="34" charset="0"/>
              <a:cs typeface="Arial" panose="020B0604020202020204" pitchFamily="34" charset="0"/>
            </a:endParaRPr>
          </a:p>
          <a:p>
            <a:pPr algn="just"/>
            <a:endParaRPr lang="es-EC" sz="1600" b="1" dirty="0">
              <a:solidFill>
                <a:schemeClr val="tx1"/>
              </a:solidFill>
              <a:latin typeface="Arial" panose="020B0604020202020204" pitchFamily="34" charset="0"/>
              <a:cs typeface="Arial" panose="020B0604020202020204" pitchFamily="34" charset="0"/>
            </a:endParaRP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xmlns="" id="{A6E4213B-57DE-47EF-9BA3-755C86CCB7F9}"/>
              </a:ext>
            </a:extLst>
          </p:cNvPr>
          <p:cNvSpPr txBox="1"/>
          <p:nvPr/>
        </p:nvSpPr>
        <p:spPr>
          <a:xfrm>
            <a:off x="464282" y="1760604"/>
            <a:ext cx="10900403" cy="9233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just"/>
            <a:r>
              <a:rPr lang="es-EC" dirty="0" smtClean="0"/>
              <a:t>El </a:t>
            </a:r>
            <a:r>
              <a:rPr lang="es-EC" dirty="0"/>
              <a:t>estándar 802.11af es conocido también como </a:t>
            </a:r>
            <a:r>
              <a:rPr lang="es-EC" dirty="0" smtClean="0"/>
              <a:t>White-Fi desarrollado en 2014, </a:t>
            </a:r>
            <a:r>
              <a:rPr lang="es-EC" dirty="0"/>
              <a:t>es un estándar mejorado para el acceso inalámbrico a internet, el cual permite que una red de área local inalámbrica (WLAN) funcione mediante el uso de </a:t>
            </a:r>
            <a:r>
              <a:rPr lang="es-EC" dirty="0" smtClean="0"/>
              <a:t>TVWS, que </a:t>
            </a:r>
            <a:r>
              <a:rPr lang="es-EC" dirty="0"/>
              <a:t>hace referencia al espectro radioeléctrico no usado en la televisión analógica</a:t>
            </a:r>
          </a:p>
        </p:txBody>
      </p:sp>
      <p:sp>
        <p:nvSpPr>
          <p:cNvPr id="8" name="CuadroTexto 7">
            <a:extLst>
              <a:ext uri="{FF2B5EF4-FFF2-40B4-BE49-F238E27FC236}">
                <a16:creationId xmlns:a16="http://schemas.microsoft.com/office/drawing/2014/main" xmlns="" id="{A6E4213B-57DE-47EF-9BA3-755C86CCB7F9}"/>
              </a:ext>
            </a:extLst>
          </p:cNvPr>
          <p:cNvSpPr txBox="1"/>
          <p:nvPr/>
        </p:nvSpPr>
        <p:spPr>
          <a:xfrm>
            <a:off x="464284" y="3011143"/>
            <a:ext cx="7049036"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just"/>
            <a:r>
              <a:rPr lang="es-EC" dirty="0"/>
              <a:t>Utiliza las bandas de baja frecuencia de VHF y UHF, las cuales trabajan en el rango de 54 MHz a 790 MHz.</a:t>
            </a:r>
            <a:endParaRPr lang="es-EC" b="1" dirty="0"/>
          </a:p>
        </p:txBody>
      </p:sp>
      <p:sp>
        <p:nvSpPr>
          <p:cNvPr id="3" name="Rectángulo 2"/>
          <p:cNvSpPr/>
          <p:nvPr/>
        </p:nvSpPr>
        <p:spPr>
          <a:xfrm>
            <a:off x="464282" y="3987907"/>
            <a:ext cx="7049037" cy="1477328"/>
          </a:xfrm>
          <a:prstGeom prst="rect">
            <a:avLst/>
          </a:prstGeom>
          <a:solidFill>
            <a:srgbClr val="00B0F0"/>
          </a:solidFill>
        </p:spPr>
        <p:style>
          <a:lnRef idx="3">
            <a:schemeClr val="lt1"/>
          </a:lnRef>
          <a:fillRef idx="1">
            <a:schemeClr val="accent2"/>
          </a:fillRef>
          <a:effectRef idx="1">
            <a:schemeClr val="accent2"/>
          </a:effectRef>
          <a:fontRef idx="minor">
            <a:schemeClr val="lt1"/>
          </a:fontRef>
        </p:style>
        <p:txBody>
          <a:bodyPr wrap="square">
            <a:spAutoFit/>
          </a:bodyPr>
          <a:lstStyle/>
          <a:p>
            <a:pPr algn="just"/>
            <a:r>
              <a:rPr lang="es-EC" dirty="0"/>
              <a:t>La utilización de las frecuencias bajas en el orden de los MHz, dentro del espectro radioeléctrico tiene como resultado que la señal logre obtener una mayor distancia y pueda penetrar obstáculos mucho mejor que los otros estándares 802.11 que se encargan de utilizar las frecuencias altas de 2,4 y 5 GHZ. </a:t>
            </a:r>
            <a:endParaRPr lang="es-EC" b="1" dirty="0"/>
          </a:p>
        </p:txBody>
      </p:sp>
      <p:pic>
        <p:nvPicPr>
          <p:cNvPr id="9" name="Imagen 8"/>
          <p:cNvPicPr/>
          <p:nvPr/>
        </p:nvPicPr>
        <p:blipFill>
          <a:blip r:embed="rId3"/>
          <a:stretch>
            <a:fillRect/>
          </a:stretch>
        </p:blipFill>
        <p:spPr bwMode="auto">
          <a:xfrm>
            <a:off x="7513319" y="2813242"/>
            <a:ext cx="4569423" cy="3389438"/>
          </a:xfrm>
          <a:prstGeom prst="rect">
            <a:avLst/>
          </a:prstGeom>
        </p:spPr>
      </p:pic>
    </p:spTree>
    <p:extLst>
      <p:ext uri="{BB962C8B-B14F-4D97-AF65-F5344CB8AC3E}">
        <p14:creationId xmlns:p14="http://schemas.microsoft.com/office/powerpoint/2010/main" val="829231406"/>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s-EC" sz="2400" b="1" dirty="0" smtClean="0">
                <a:solidFill>
                  <a:schemeClr val="tx1"/>
                </a:solidFill>
                <a:latin typeface="Arial" panose="020B0604020202020204" pitchFamily="34" charset="0"/>
                <a:cs typeface="Arial" panose="020B0604020202020204" pitchFamily="34" charset="0"/>
              </a:rPr>
              <a:t>	INTRODUCCIÓN</a:t>
            </a:r>
            <a:endParaRPr lang="es-EC" sz="1600" b="1" dirty="0">
              <a:solidFill>
                <a:schemeClr val="tx1"/>
              </a:solidFill>
              <a:latin typeface="Arial" panose="020B0604020202020204" pitchFamily="34" charset="0"/>
              <a:cs typeface="Arial" panose="020B0604020202020204" pitchFamily="34" charset="0"/>
            </a:endParaRPr>
          </a:p>
          <a:p>
            <a:pPr algn="ctr"/>
            <a:endParaRPr lang="es-EC" b="1" dirty="0">
              <a:solidFill>
                <a:schemeClr val="tx1"/>
              </a:solidFill>
            </a:endParaRPr>
          </a:p>
        </p:txBody>
      </p:sp>
      <p:sp>
        <p:nvSpPr>
          <p:cNvPr id="5" name="Rounded Rectangle 7"/>
          <p:cNvSpPr/>
          <p:nvPr/>
        </p:nvSpPr>
        <p:spPr>
          <a:xfrm>
            <a:off x="322729" y="951990"/>
            <a:ext cx="5099385" cy="606065"/>
          </a:xfrm>
          <a:prstGeom prst="roundRect">
            <a:avLst/>
          </a:prstGeom>
          <a:solidFill>
            <a:schemeClr val="accent6">
              <a:lumMod val="20000"/>
              <a:lumOff val="80000"/>
            </a:schemeClr>
          </a:solidFill>
          <a:ln>
            <a:noFill/>
          </a:ln>
          <a:effectLst>
            <a:outerShdw blurRad="57785" dist="33020" dir="3180000" algn="ctr">
              <a:srgbClr val="000000">
                <a:alpha val="30000"/>
              </a:srgb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b="1" dirty="0">
                <a:solidFill>
                  <a:schemeClr val="tx1"/>
                </a:solidFill>
              </a:rPr>
              <a:t>Arquitectura Estándar IEEE 802.11AF</a:t>
            </a: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xmlns="" id="{A6E4213B-57DE-47EF-9BA3-755C86CCB7F9}"/>
              </a:ext>
            </a:extLst>
          </p:cNvPr>
          <p:cNvSpPr txBox="1"/>
          <p:nvPr/>
        </p:nvSpPr>
        <p:spPr>
          <a:xfrm>
            <a:off x="464283" y="1935129"/>
            <a:ext cx="11112674"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EC" dirty="0"/>
              <a:t>P</a:t>
            </a:r>
            <a:r>
              <a:rPr lang="es-EC" dirty="0" smtClean="0"/>
              <a:t>ara </a:t>
            </a:r>
            <a:r>
              <a:rPr lang="es-EC" dirty="0"/>
              <a:t>evitar las interferencias de transmisión, los dispositivos que implementan el estándar 802.11af deben utilizar una base de datos con los espacios en blanco que se encuentran ubicadas en las bandas de televisión</a:t>
            </a:r>
            <a:endParaRPr lang="es-EC" dirty="0" smtClean="0"/>
          </a:p>
        </p:txBody>
      </p:sp>
      <p:sp>
        <p:nvSpPr>
          <p:cNvPr id="8" name="CuadroTexto 7">
            <a:extLst>
              <a:ext uri="{FF2B5EF4-FFF2-40B4-BE49-F238E27FC236}">
                <a16:creationId xmlns:a16="http://schemas.microsoft.com/office/drawing/2014/main" xmlns="" id="{A6E4213B-57DE-47EF-9BA3-755C86CCB7F9}"/>
              </a:ext>
            </a:extLst>
          </p:cNvPr>
          <p:cNvSpPr txBox="1"/>
          <p:nvPr/>
        </p:nvSpPr>
        <p:spPr>
          <a:xfrm>
            <a:off x="464283" y="2958534"/>
            <a:ext cx="5845077"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s-EC" dirty="0" smtClean="0"/>
              <a:t>Red TVWS:</a:t>
            </a:r>
          </a:p>
          <a:p>
            <a:pPr algn="just"/>
            <a:endParaRPr lang="es-EC" dirty="0" smtClean="0"/>
          </a:p>
          <a:p>
            <a:pPr marL="285750" indent="-285750" algn="just">
              <a:buFont typeface="Arial" panose="020B0604020202020204" pitchFamily="34" charset="0"/>
              <a:buChar char="•"/>
            </a:pPr>
            <a:r>
              <a:rPr lang="es-EC" dirty="0" smtClean="0"/>
              <a:t>Bases </a:t>
            </a:r>
            <a:r>
              <a:rPr lang="es-EC" dirty="0"/>
              <a:t>de datos de </a:t>
            </a:r>
            <a:r>
              <a:rPr lang="es-EC" dirty="0" err="1"/>
              <a:t>Geolocalización</a:t>
            </a:r>
            <a:r>
              <a:rPr lang="es-EC" dirty="0"/>
              <a:t> (GDB</a:t>
            </a:r>
            <a:r>
              <a:rPr lang="es-EC" dirty="0" smtClean="0"/>
              <a:t>)</a:t>
            </a:r>
            <a:endParaRPr lang="es-EC" dirty="0"/>
          </a:p>
          <a:p>
            <a:pPr marL="285750" indent="-285750" algn="just">
              <a:buFont typeface="Arial" panose="020B0604020202020204" pitchFamily="34" charset="0"/>
              <a:buChar char="•"/>
            </a:pPr>
            <a:r>
              <a:rPr lang="es-EC" dirty="0"/>
              <a:t>S</a:t>
            </a:r>
            <a:r>
              <a:rPr lang="es-EC" dirty="0" smtClean="0"/>
              <a:t>ervidor </a:t>
            </a:r>
            <a:r>
              <a:rPr lang="es-EC" dirty="0"/>
              <a:t>de seguridad de la Localización Registrada (RLSS</a:t>
            </a:r>
            <a:r>
              <a:rPr lang="es-EC" dirty="0" smtClean="0"/>
              <a:t>)</a:t>
            </a:r>
          </a:p>
          <a:p>
            <a:pPr marL="285750" indent="-285750" algn="just">
              <a:buFont typeface="Arial" panose="020B0604020202020204" pitchFamily="34" charset="0"/>
              <a:buChar char="•"/>
            </a:pPr>
            <a:r>
              <a:rPr lang="es-EC" dirty="0" smtClean="0"/>
              <a:t>Puntos </a:t>
            </a:r>
            <a:r>
              <a:rPr lang="es-EC" dirty="0"/>
              <a:t>de acceso (AP) </a:t>
            </a:r>
            <a:endParaRPr lang="es-EC" dirty="0" smtClean="0"/>
          </a:p>
          <a:p>
            <a:pPr marL="285750" indent="-285750" algn="just">
              <a:buFont typeface="Arial" panose="020B0604020202020204" pitchFamily="34" charset="0"/>
              <a:buChar char="•"/>
            </a:pPr>
            <a:r>
              <a:rPr lang="es-EC" dirty="0" smtClean="0"/>
              <a:t>Estaciones (STA)</a:t>
            </a:r>
            <a:endParaRPr lang="es-EC" dirty="0"/>
          </a:p>
        </p:txBody>
      </p:sp>
      <p:pic>
        <p:nvPicPr>
          <p:cNvPr id="10" name="Imagen 9"/>
          <p:cNvPicPr/>
          <p:nvPr/>
        </p:nvPicPr>
        <p:blipFill>
          <a:blip r:embed="rId3"/>
          <a:stretch>
            <a:fillRect/>
          </a:stretch>
        </p:blipFill>
        <p:spPr>
          <a:xfrm>
            <a:off x="6461760" y="2834640"/>
            <a:ext cx="5115197" cy="3749039"/>
          </a:xfrm>
          <a:prstGeom prst="rect">
            <a:avLst/>
          </a:prstGeom>
        </p:spPr>
      </p:pic>
    </p:spTree>
    <p:extLst>
      <p:ext uri="{BB962C8B-B14F-4D97-AF65-F5344CB8AC3E}">
        <p14:creationId xmlns:p14="http://schemas.microsoft.com/office/powerpoint/2010/main" val="660272827"/>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6504"/>
            <a:ext cx="12192000" cy="7980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s-EC" sz="2400" b="1" dirty="0" smtClean="0">
                <a:solidFill>
                  <a:schemeClr val="tx1"/>
                </a:solidFill>
                <a:latin typeface="Arial" panose="020B0604020202020204" pitchFamily="34" charset="0"/>
                <a:cs typeface="Arial" panose="020B0604020202020204" pitchFamily="34" charset="0"/>
              </a:rPr>
              <a:t>	INTRODUCCIÓN</a:t>
            </a:r>
            <a:endParaRPr lang="es-EC" sz="1600" b="1" dirty="0">
              <a:solidFill>
                <a:schemeClr val="tx1"/>
              </a:solidFill>
              <a:latin typeface="Arial" panose="020B0604020202020204" pitchFamily="34" charset="0"/>
              <a:cs typeface="Arial" panose="020B0604020202020204" pitchFamily="34" charset="0"/>
            </a:endParaRPr>
          </a:p>
          <a:p>
            <a:pPr algn="ctr"/>
            <a:endParaRPr lang="es-EC" b="1" dirty="0">
              <a:solidFill>
                <a:schemeClr val="tx1"/>
              </a:solidFill>
            </a:endParaRPr>
          </a:p>
        </p:txBody>
      </p:sp>
      <p:sp>
        <p:nvSpPr>
          <p:cNvPr id="5" name="Rounded Rectangle 7"/>
          <p:cNvSpPr/>
          <p:nvPr/>
        </p:nvSpPr>
        <p:spPr>
          <a:xfrm>
            <a:off x="277009" y="984471"/>
            <a:ext cx="5099385" cy="606065"/>
          </a:xfrm>
          <a:prstGeom prst="roundRect">
            <a:avLst/>
          </a:prstGeom>
          <a:solidFill>
            <a:schemeClr val="accent6">
              <a:lumMod val="20000"/>
              <a:lumOff val="80000"/>
            </a:schemeClr>
          </a:solidFill>
          <a:ln>
            <a:noFill/>
          </a:ln>
          <a:effectLst>
            <a:outerShdw blurRad="57785" dist="33020" dir="3180000" algn="ctr">
              <a:srgbClr val="000000">
                <a:alpha val="30000"/>
              </a:srgb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b="1" dirty="0">
                <a:solidFill>
                  <a:schemeClr val="tx1"/>
                </a:solidFill>
              </a:rPr>
              <a:t>Arquitectura Estándar IEEE 802.11AF</a:t>
            </a:r>
          </a:p>
        </p:txBody>
      </p:sp>
      <p:pic>
        <p:nvPicPr>
          <p:cNvPr id="17" name="Picture 4" descr="Resultado de imagen para UNIVERSIDAD DE LAS FUERZAS ARMADAS ESPE">
            <a:extLst>
              <a:ext uri="{FF2B5EF4-FFF2-40B4-BE49-F238E27FC236}">
                <a16:creationId xmlns:a16="http://schemas.microsoft.com/office/drawing/2014/main" xmlns="" id="{A574D94E-44C9-4EDE-BA5D-0980E81003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9799" y="19114"/>
            <a:ext cx="2712943" cy="699431"/>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xmlns="" id="{A6E4213B-57DE-47EF-9BA3-755C86CCB7F9}"/>
              </a:ext>
            </a:extLst>
          </p:cNvPr>
          <p:cNvSpPr txBox="1"/>
          <p:nvPr/>
        </p:nvSpPr>
        <p:spPr>
          <a:xfrm>
            <a:off x="277009" y="2099376"/>
            <a:ext cx="4062813" cy="923330"/>
          </a:xfrm>
          <a:prstGeom prst="rect">
            <a:avLst/>
          </a:prstGeom>
          <a:noFill/>
        </p:spPr>
        <p:txBody>
          <a:bodyPr wrap="square" rtlCol="0">
            <a:spAutoFit/>
          </a:bodyPr>
          <a:lstStyle/>
          <a:p>
            <a:pPr algn="just"/>
            <a:r>
              <a:rPr lang="es-EC" dirty="0"/>
              <a:t>En la tabla 1 se describe los parámetros de la capa física que ocupa el estándar 802.11af.</a:t>
            </a:r>
            <a:endParaRPr lang="es-PE" dirty="0"/>
          </a:p>
        </p:txBody>
      </p:sp>
      <p:pic>
        <p:nvPicPr>
          <p:cNvPr id="2" name="Imagen 1"/>
          <p:cNvPicPr>
            <a:picLocks noChangeAspect="1"/>
          </p:cNvPicPr>
          <p:nvPr/>
        </p:nvPicPr>
        <p:blipFill>
          <a:blip r:embed="rId3"/>
          <a:stretch>
            <a:fillRect/>
          </a:stretch>
        </p:blipFill>
        <p:spPr>
          <a:xfrm>
            <a:off x="4682218" y="2099376"/>
            <a:ext cx="7105650" cy="3638550"/>
          </a:xfrm>
          <a:prstGeom prst="rect">
            <a:avLst/>
          </a:prstGeom>
        </p:spPr>
      </p:pic>
    </p:spTree>
    <p:extLst>
      <p:ext uri="{BB962C8B-B14F-4D97-AF65-F5344CB8AC3E}">
        <p14:creationId xmlns:p14="http://schemas.microsoft.com/office/powerpoint/2010/main" val="2269169660"/>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accent5">
                <a:lumMod val="50000"/>
                <a:tint val="66000"/>
                <a:satMod val="160000"/>
              </a:schemeClr>
            </a:gs>
            <a:gs pos="50000">
              <a:schemeClr val="accent5">
                <a:lumMod val="50000"/>
                <a:tint val="44500"/>
                <a:satMod val="160000"/>
              </a:schemeClr>
            </a:gs>
            <a:gs pos="100000">
              <a:schemeClr val="accent5">
                <a:lumMod val="50000"/>
                <a:tint val="23500"/>
                <a:satMod val="160000"/>
              </a:schemeClr>
            </a:gs>
          </a:gsLst>
          <a:lin ang="13500000" scaled="1"/>
          <a:tileRect/>
        </a:gradFill>
      </a:spPr>
      <a:bodyPr rtlCol="0" anchor="ctr"/>
      <a:lstStyle>
        <a:defPPr algn="ctr">
          <a:defRPr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39876</TotalTime>
  <Words>2809</Words>
  <Application>Microsoft Office PowerPoint</Application>
  <PresentationFormat>Panorámica</PresentationFormat>
  <Paragraphs>191</Paragraphs>
  <Slides>45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45</vt:i4>
      </vt:variant>
    </vt:vector>
  </HeadingPairs>
  <TitlesOfParts>
    <vt:vector size="52" baseType="lpstr">
      <vt:lpstr>Arial</vt:lpstr>
      <vt:lpstr>Calibri</vt:lpstr>
      <vt:lpstr>Calibri Light</vt:lpstr>
      <vt:lpstr>Cambria Math</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Juan.Bazurto@mintel.gob.ec</dc:creator>
  <cp:lastModifiedBy>jonathan david alcocer erazo</cp:lastModifiedBy>
  <cp:revision>901</cp:revision>
  <cp:lastPrinted>2016-11-24T16:05:51Z</cp:lastPrinted>
  <dcterms:created xsi:type="dcterms:W3CDTF">2015-07-24T15:02:13Z</dcterms:created>
  <dcterms:modified xsi:type="dcterms:W3CDTF">2019-02-10T21:45:14Z</dcterms:modified>
</cp:coreProperties>
</file>