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7"/>
  </p:notesMasterIdLst>
  <p:handoutMasterIdLst>
    <p:handoutMasterId r:id="rId28"/>
  </p:handoutMasterIdLst>
  <p:sldIdLst>
    <p:sldId id="28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0" r:id="rId11"/>
    <p:sldId id="265" r:id="rId12"/>
    <p:sldId id="266" r:id="rId13"/>
    <p:sldId id="282" r:id="rId14"/>
    <p:sldId id="267" r:id="rId15"/>
    <p:sldId id="268" r:id="rId16"/>
    <p:sldId id="283" r:id="rId17"/>
    <p:sldId id="279" r:id="rId18"/>
    <p:sldId id="281" r:id="rId19"/>
    <p:sldId id="286" r:id="rId20"/>
    <p:sldId id="273" r:id="rId21"/>
    <p:sldId id="287" r:id="rId22"/>
    <p:sldId id="275" r:id="rId23"/>
    <p:sldId id="276" r:id="rId24"/>
    <p:sldId id="277" r:id="rId25"/>
    <p:sldId id="285" r:id="rId26"/>
  </p:sldIdLst>
  <p:sldSz cx="9144000" cy="6858000" type="screen4x3"/>
  <p:notesSz cx="6858000" cy="9313863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101"/>
    <a:srgbClr val="DEFEFC"/>
    <a:srgbClr val="050596"/>
    <a:srgbClr val="00008D"/>
    <a:srgbClr val="00AF00"/>
    <a:srgbClr val="D0D0D0"/>
    <a:srgbClr val="F3F3FF"/>
    <a:srgbClr val="CCCCFF"/>
    <a:srgbClr val="F8D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2" autoAdjust="0"/>
    <p:restoredTop sz="87373" autoAdjust="0"/>
  </p:normalViewPr>
  <p:slideViewPr>
    <p:cSldViewPr snapToGrid="0"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5E3BB-3421-4FC2-8927-E39D5A396BFB}" type="datetimeFigureOut">
              <a:rPr lang="es-EC" smtClean="0"/>
              <a:t>17/07/2018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718B6-6CC6-4F3D-8A55-CC268841A7B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7927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0B04A-C6E9-4A69-ACB3-5A2610CA04B0}" type="datetimeFigureOut">
              <a:rPr lang="es-EC" smtClean="0"/>
              <a:t>17/07/2018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33500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81513"/>
            <a:ext cx="5486400" cy="3668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FAFA8-1F46-4F2C-9964-62D3CBAEA10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60894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62389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44564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099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22028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66239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4496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29687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37609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451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0784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AFA8-1F46-4F2C-9964-62D3CBAEA100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6682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17/07/2018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0488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17/07/2018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647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17/07/2018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53143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050" smtClean="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050" smtClean="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050" smtClean="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S" sz="1050" smtClean="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2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S" sz="1350" smtClean="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766402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17/07/2018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24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17/07/2018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605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17/07/2018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1287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17/07/2018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0715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17/07/2018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985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17/07/2018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5747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17/07/2018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8391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7467-5AB8-4EC5-A520-67DF423DD2B8}" type="datetimeFigureOut">
              <a:rPr lang="es-EC" smtClean="0"/>
              <a:t>17/07/2018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2414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67467-5AB8-4EC5-A520-67DF423DD2B8}" type="datetimeFigureOut">
              <a:rPr lang="es-EC" smtClean="0"/>
              <a:t>17/07/2018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88ACA-CF1C-48EE-848B-EA50CACC94B4}" type="slidenum">
              <a:rPr lang="es-EC" smtClean="0"/>
              <a:t>‹Nº›</a:t>
            </a:fld>
            <a:endParaRPr lang="es-EC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14"/>
          <a:srcRect l="19612" t="21181" r="3409" b="8987"/>
          <a:stretch/>
        </p:blipFill>
        <p:spPr>
          <a:xfrm>
            <a:off x="0" y="-10886"/>
            <a:ext cx="9144000" cy="69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9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51436" y="1257264"/>
            <a:ext cx="76784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VIDA Y </a:t>
            </a:r>
            <a:r>
              <a:rPr lang="es-EC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 AGRICULTURA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51436" y="1849182"/>
            <a:ext cx="7917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TRABAJO DE TITULACIÓN, PREVIO A LA OBTENCIÓN DEL </a:t>
            </a:r>
            <a:endParaRPr lang="es-EC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TÍTULO </a:t>
            </a: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INGENIERO AGROPECUARIO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517728" y="2612763"/>
            <a:ext cx="54046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CARACTERIZACIÓN </a:t>
            </a: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FUNCIONAL DE ESPECIES ARBÓREAS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DE UN BOSQUE ANDINO Y SUS IMPLICACIONES CON EL </a:t>
            </a:r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MANEJO SOSTENIBLE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307355" y="3767575"/>
            <a:ext cx="57811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AUTOR: USHIÑA TITOAÑA KATALINA ALEXANDRA 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ING. VILLACÍS BUENAÑO JAIME EMILIANO, </a:t>
            </a:r>
            <a:r>
              <a:rPr lang="es-EC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D.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872262" y="2612761"/>
            <a:ext cx="8290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TEMA: </a:t>
            </a:r>
            <a:endParaRPr lang="es-EC" sz="1400" dirty="0"/>
          </a:p>
        </p:txBody>
      </p:sp>
      <p:sp>
        <p:nvSpPr>
          <p:cNvPr id="9" name="8 Rectángulo"/>
          <p:cNvSpPr/>
          <p:nvPr/>
        </p:nvSpPr>
        <p:spPr>
          <a:xfrm>
            <a:off x="4283901" y="4846239"/>
            <a:ext cx="228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SANGOLQUÍ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04184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5"/>
              <p:cNvSpPr/>
              <p:nvPr/>
            </p:nvSpPr>
            <p:spPr>
              <a:xfrm>
                <a:off x="1818156" y="1948944"/>
                <a:ext cx="679993" cy="35394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700" b="1" i="0">
                          <a:latin typeface="Cambria Math" panose="02040503050406030204" pitchFamily="18" charset="0"/>
                        </a:rPr>
                        <m:t>𝐃𝐀𝐏</m:t>
                      </m:r>
                    </m:oMath>
                  </m:oMathPara>
                </a14:m>
                <a:endParaRPr lang="es-EC" sz="1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156" y="1948944"/>
                <a:ext cx="679993" cy="35394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7"/>
              <p:cNvSpPr/>
              <p:nvPr/>
            </p:nvSpPr>
            <p:spPr>
              <a:xfrm>
                <a:off x="5446053" y="1766073"/>
                <a:ext cx="1835182" cy="53681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700" b="1" i="0">
                          <a:latin typeface="Cambria Math" panose="02040503050406030204" pitchFamily="18" charset="0"/>
                        </a:rPr>
                        <m:t>𝐀𝐁</m:t>
                      </m:r>
                      <m:r>
                        <a:rPr lang="es-EC" sz="17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7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C" sz="17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s-EC" sz="1700" b="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s-EC" sz="1700" i="0">
                          <a:latin typeface="Cambria Math" panose="02040503050406030204" pitchFamily="18" charset="0"/>
                        </a:rPr>
                        <m:t>∗(</m:t>
                      </m:r>
                      <m:sSup>
                        <m:sSupPr>
                          <m:ctrlPr>
                            <a:rPr lang="es-EC" sz="1700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C" sz="1700" i="0">
                              <a:latin typeface="Cambria Math" panose="02040503050406030204" pitchFamily="18" charset="0"/>
                            </a:rPr>
                            <m:t>DAP</m:t>
                          </m:r>
                          <m:r>
                            <a:rPr lang="es-EC" sz="1700" i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s-EC" sz="17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sz="1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053" y="1766073"/>
                <a:ext cx="1835182" cy="536814"/>
              </a:xfrm>
              <a:prstGeom prst="rect">
                <a:avLst/>
              </a:prstGeom>
              <a:blipFill rotWithShape="0"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9"/>
          <p:cNvSpPr/>
          <p:nvPr/>
        </p:nvSpPr>
        <p:spPr>
          <a:xfrm>
            <a:off x="5321147" y="2439167"/>
            <a:ext cx="3822853" cy="3539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Franco, </a:t>
            </a:r>
            <a:r>
              <a:rPr lang="es-EC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Betancourt </a:t>
            </a:r>
            <a:r>
              <a:rPr lang="es-EC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Fernández (1997</a:t>
            </a:r>
            <a:r>
              <a:rPr lang="es-EC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C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063895" y="0"/>
            <a:ext cx="4851319" cy="614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6" t="-1440" b="1"/>
          <a:stretch/>
        </p:blipFill>
        <p:spPr>
          <a:xfrm>
            <a:off x="522962" y="2708024"/>
            <a:ext cx="3540933" cy="2523964"/>
          </a:xfrm>
          <a:prstGeom prst="rect">
            <a:avLst/>
          </a:prstGeom>
        </p:spPr>
      </p:pic>
      <p:sp>
        <p:nvSpPr>
          <p:cNvPr id="11" name="Rectángulo 6"/>
          <p:cNvSpPr/>
          <p:nvPr/>
        </p:nvSpPr>
        <p:spPr>
          <a:xfrm>
            <a:off x="159487" y="851225"/>
            <a:ext cx="7469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C" sz="2400" b="1" dirty="0" smtClean="0">
                <a:solidFill>
                  <a:srgbClr val="0000B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Variables dasométricas</a:t>
            </a:r>
            <a:endParaRPr lang="es-EC" sz="2400" b="1" dirty="0">
              <a:solidFill>
                <a:srgbClr val="0000B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0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9652" t="17613" r="46461" b="38045"/>
          <a:stretch/>
        </p:blipFill>
        <p:spPr>
          <a:xfrm>
            <a:off x="152670" y="2181482"/>
            <a:ext cx="2602144" cy="301906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52670" y="1826614"/>
            <a:ext cx="26021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4"/>
          <a:srcRect l="11655" t="9871" r="9058" b="6948"/>
          <a:stretch/>
        </p:blipFill>
        <p:spPr bwMode="auto">
          <a:xfrm>
            <a:off x="3026380" y="1421031"/>
            <a:ext cx="5878629" cy="38991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4063895" y="0"/>
            <a:ext cx="4851319" cy="614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6"/>
          <p:cNvSpPr/>
          <p:nvPr/>
        </p:nvSpPr>
        <p:spPr>
          <a:xfrm>
            <a:off x="159487" y="851225"/>
            <a:ext cx="7469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C" sz="2400" b="1" dirty="0" smtClean="0">
                <a:solidFill>
                  <a:srgbClr val="0000B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Medición de rasgos funcionales</a:t>
            </a:r>
            <a:endParaRPr lang="es-EC" sz="2400" b="1" dirty="0">
              <a:solidFill>
                <a:srgbClr val="0000B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79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6" b="8190"/>
          <a:stretch/>
        </p:blipFill>
        <p:spPr>
          <a:xfrm>
            <a:off x="6475221" y="1911998"/>
            <a:ext cx="2391814" cy="218389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22" r="2847"/>
          <a:stretch/>
        </p:blipFill>
        <p:spPr>
          <a:xfrm>
            <a:off x="3024757" y="1911998"/>
            <a:ext cx="3340294" cy="2183899"/>
          </a:xfrm>
          <a:prstGeom prst="rect">
            <a:avLst/>
          </a:prstGeom>
        </p:spPr>
      </p:pic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5"/>
              <p:cNvSpPr/>
              <p:nvPr/>
            </p:nvSpPr>
            <p:spPr>
              <a:xfrm>
                <a:off x="381697" y="1854538"/>
                <a:ext cx="1820563" cy="58381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700" b="1" i="0" smtClean="0">
                          <a:latin typeface="Cambria Math"/>
                        </a:rPr>
                        <m:t>𝐀𝐅𝐄</m:t>
                      </m:r>
                      <m:r>
                        <a:rPr lang="es-EC" sz="17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7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C" sz="1700" b="0" i="0" smtClean="0">
                              <a:latin typeface="Cambria Math"/>
                            </a:rPr>
                            <m:t>AF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C" sz="1700" b="0" i="0" smtClean="0">
                              <a:latin typeface="Cambria Math"/>
                            </a:rPr>
                            <m:t>Peso</m:t>
                          </m:r>
                          <m:r>
                            <a:rPr lang="es-EC" sz="1700" b="0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700" b="0" i="0" smtClean="0">
                              <a:latin typeface="Cambria Math"/>
                            </a:rPr>
                            <m:t>seco</m:t>
                          </m:r>
                        </m:den>
                      </m:f>
                    </m:oMath>
                  </m:oMathPara>
                </a14:m>
                <a:endParaRPr lang="es-EC" sz="1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97" y="1854538"/>
                <a:ext cx="1820563" cy="58381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ángulo 7"/>
              <p:cNvSpPr/>
              <p:nvPr/>
            </p:nvSpPr>
            <p:spPr>
              <a:xfrm>
                <a:off x="402461" y="3675778"/>
                <a:ext cx="2129942" cy="58208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700" b="1" i="0" smtClean="0">
                          <a:latin typeface="Cambria Math"/>
                        </a:rPr>
                        <m:t>𝐂𝐅𝐌𝐒</m:t>
                      </m:r>
                      <m:r>
                        <a:rPr lang="es-EC" sz="17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7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C" sz="1700" b="0" i="0" smtClean="0">
                              <a:latin typeface="Cambria Math"/>
                            </a:rPr>
                            <m:t>Peso</m:t>
                          </m:r>
                          <m:r>
                            <a:rPr lang="es-EC" sz="1700" b="0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700" b="0" i="0" smtClean="0">
                              <a:latin typeface="Cambria Math"/>
                            </a:rPr>
                            <m:t>seco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C" sz="1700" b="0" i="0" smtClean="0">
                              <a:latin typeface="Cambria Math"/>
                            </a:rPr>
                            <m:t>Peso</m:t>
                          </m:r>
                          <m:r>
                            <a:rPr lang="es-EC" sz="1700" b="0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700" b="0" i="0" smtClean="0">
                              <a:latin typeface="Cambria Math"/>
                            </a:rPr>
                            <m:t>fresco</m:t>
                          </m:r>
                        </m:den>
                      </m:f>
                    </m:oMath>
                  </m:oMathPara>
                </a14:m>
                <a:endParaRPr lang="es-EC" sz="1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61" y="3675778"/>
                <a:ext cx="2129942" cy="58208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ángulo 8"/>
          <p:cNvSpPr/>
          <p:nvPr/>
        </p:nvSpPr>
        <p:spPr>
          <a:xfrm>
            <a:off x="416882" y="2493629"/>
            <a:ext cx="1255472" cy="3539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sz="1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Hunt</a:t>
            </a:r>
            <a:r>
              <a:rPr lang="es-EC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1990)</a:t>
            </a:r>
            <a:endParaRPr 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ángulo 9"/>
          <p:cNvSpPr/>
          <p:nvPr/>
        </p:nvSpPr>
        <p:spPr>
          <a:xfrm>
            <a:off x="392714" y="4316415"/>
            <a:ext cx="1950678" cy="3539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/>
            <a:r>
              <a:rPr lang="es-EC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sz="17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Villacís</a:t>
            </a:r>
            <a:r>
              <a:rPr lang="es-EC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2016)</a:t>
            </a:r>
            <a:endParaRPr lang="es-EC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94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85" y="1363848"/>
            <a:ext cx="2504582" cy="1879089"/>
          </a:xfrm>
          <a:prstGeom prst="rect">
            <a:avLst/>
          </a:prstGeom>
        </p:spPr>
      </p:pic>
      <p:sp>
        <p:nvSpPr>
          <p:cNvPr id="6" name="CuadroTexto 16"/>
          <p:cNvSpPr txBox="1"/>
          <p:nvPr/>
        </p:nvSpPr>
        <p:spPr>
          <a:xfrm>
            <a:off x="581835" y="1694104"/>
            <a:ext cx="1809792" cy="35394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T F </a:t>
            </a:r>
          </a:p>
        </p:txBody>
      </p:sp>
      <p:pic>
        <p:nvPicPr>
          <p:cNvPr id="8" name="Imagen 10"/>
          <p:cNvPicPr/>
          <p:nvPr/>
        </p:nvPicPr>
        <p:blipFill rotWithShape="1">
          <a:blip r:embed="rId3"/>
          <a:srcRect l="44236" t="12835" r="46788" b="83894"/>
          <a:stretch/>
        </p:blipFill>
        <p:spPr>
          <a:xfrm>
            <a:off x="6632820" y="2191341"/>
            <a:ext cx="457200" cy="14577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4063895" y="0"/>
            <a:ext cx="4851319" cy="614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5"/>
              <p:cNvSpPr/>
              <p:nvPr/>
            </p:nvSpPr>
            <p:spPr>
              <a:xfrm>
                <a:off x="581835" y="4043074"/>
                <a:ext cx="1703543" cy="58208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700" b="1" i="0" smtClean="0">
                          <a:latin typeface="Cambria Math"/>
                        </a:rPr>
                        <m:t>𝐃𝐌</m:t>
                      </m:r>
                      <m:r>
                        <a:rPr lang="es-EC" sz="17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7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C" sz="1700" b="0" i="0" smtClean="0">
                              <a:latin typeface="Cambria Math"/>
                            </a:rPr>
                            <m:t>Masa</m:t>
                          </m:r>
                          <m:r>
                            <a:rPr lang="es-EC" sz="1700" b="0" i="0" smtClean="0">
                              <a:latin typeface="Cambria Math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C" sz="1700" b="0" i="0" smtClean="0">
                              <a:latin typeface="Cambria Math"/>
                            </a:rPr>
                            <m:t>Vol</m:t>
                          </m:r>
                          <m:r>
                            <a:rPr lang="es-EC" sz="1700" b="0" i="0" smtClean="0">
                              <a:latin typeface="Cambria Math"/>
                            </a:rPr>
                            <m:t>ú</m:t>
                          </m:r>
                          <m:r>
                            <m:rPr>
                              <m:sty m:val="p"/>
                            </m:rPr>
                            <a:rPr lang="es-EC" sz="1700" b="0" i="0" smtClean="0">
                              <a:latin typeface="Cambria Math"/>
                            </a:rPr>
                            <m:t>men</m:t>
                          </m:r>
                        </m:den>
                      </m:f>
                    </m:oMath>
                  </m:oMathPara>
                </a14:m>
                <a:endParaRPr lang="es-EC" sz="1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35" y="4043074"/>
                <a:ext cx="1703543" cy="5820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ángulo 8"/>
          <p:cNvSpPr/>
          <p:nvPr/>
        </p:nvSpPr>
        <p:spPr>
          <a:xfrm>
            <a:off x="617020" y="4682165"/>
            <a:ext cx="1375698" cy="3539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Chave (2006)</a:t>
            </a:r>
            <a:endParaRPr 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34234"/>
          <a:stretch/>
        </p:blipFill>
        <p:spPr>
          <a:xfrm rot="5400000">
            <a:off x="6576060" y="3351591"/>
            <a:ext cx="1810416" cy="2867891"/>
          </a:xfrm>
          <a:prstGeom prst="rect">
            <a:avLst/>
          </a:prstGeom>
        </p:spPr>
      </p:pic>
      <p:pic>
        <p:nvPicPr>
          <p:cNvPr id="13" name="Imagen 13"/>
          <p:cNvPicPr>
            <a:picLocks noChangeAspect="1"/>
          </p:cNvPicPr>
          <p:nvPr/>
        </p:nvPicPr>
        <p:blipFill rotWithShape="1">
          <a:blip r:embed="rId6"/>
          <a:srcRect l="35583" t="11082" r="13689" b="8534"/>
          <a:stretch/>
        </p:blipFill>
        <p:spPr>
          <a:xfrm>
            <a:off x="3876608" y="3880327"/>
            <a:ext cx="2119375" cy="2098947"/>
          </a:xfrm>
          <a:prstGeom prst="rect">
            <a:avLst/>
          </a:prstGeom>
          <a:ln>
            <a:noFill/>
          </a:ln>
        </p:spPr>
      </p:pic>
      <p:sp>
        <p:nvSpPr>
          <p:cNvPr id="14" name="Rectángulo 4"/>
          <p:cNvSpPr/>
          <p:nvPr/>
        </p:nvSpPr>
        <p:spPr>
          <a:xfrm>
            <a:off x="6996677" y="5036108"/>
            <a:ext cx="1267097" cy="238550"/>
          </a:xfrm>
          <a:prstGeom prst="rect">
            <a:avLst/>
          </a:prstGeom>
          <a:noFill/>
          <a:ln w="28575">
            <a:solidFill>
              <a:srgbClr val="DEF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Flecha derecha"/>
          <p:cNvSpPr/>
          <p:nvPr/>
        </p:nvSpPr>
        <p:spPr>
          <a:xfrm>
            <a:off x="2814799" y="1628759"/>
            <a:ext cx="670113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15 Flecha derecha"/>
          <p:cNvSpPr/>
          <p:nvPr/>
        </p:nvSpPr>
        <p:spPr>
          <a:xfrm>
            <a:off x="2708549" y="4043074"/>
            <a:ext cx="670113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n 19"/>
          <p:cNvPicPr/>
          <p:nvPr/>
        </p:nvPicPr>
        <p:blipFill rotWithShape="1">
          <a:blip r:embed="rId3"/>
          <a:srcRect l="40459" t="5726" r="42443" b="80893"/>
          <a:stretch/>
        </p:blipFill>
        <p:spPr>
          <a:xfrm>
            <a:off x="4516307" y="1835006"/>
            <a:ext cx="1479676" cy="831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/>
          <p:cNvPicPr/>
          <p:nvPr/>
        </p:nvPicPr>
        <p:blipFill rotWithShape="1">
          <a:blip r:embed="rId3"/>
          <a:srcRect l="44236" t="12835" r="46788" b="83894"/>
          <a:stretch/>
        </p:blipFill>
        <p:spPr>
          <a:xfrm>
            <a:off x="4977849" y="2021312"/>
            <a:ext cx="457200" cy="14577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Rectángulo 1"/>
          <p:cNvSpPr/>
          <p:nvPr/>
        </p:nvSpPr>
        <p:spPr>
          <a:xfrm>
            <a:off x="4063895" y="1363848"/>
            <a:ext cx="2245465" cy="18790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269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contenido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3"/>
          <a:stretch/>
        </p:blipFill>
        <p:spPr>
          <a:xfrm>
            <a:off x="2692922" y="1021713"/>
            <a:ext cx="1558003" cy="1749566"/>
          </a:xfrm>
          <a:prstGeom prst="rect">
            <a:avLst/>
          </a:prstGeom>
        </p:spPr>
      </p:pic>
      <p:pic>
        <p:nvPicPr>
          <p:cNvPr id="16" name="Marcador de contenido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2" t="6179"/>
          <a:stretch/>
        </p:blipFill>
        <p:spPr>
          <a:xfrm>
            <a:off x="4250926" y="1021714"/>
            <a:ext cx="2141109" cy="176255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8" y="3960877"/>
            <a:ext cx="3022936" cy="226798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005" y="4075402"/>
            <a:ext cx="3386339" cy="190481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692923" y="744714"/>
            <a:ext cx="368933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Preparación de muestras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30798" y="3792735"/>
            <a:ext cx="3022936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CNF</a:t>
            </a:r>
            <a:endParaRPr lang="es-EC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130005" y="3792735"/>
            <a:ext cx="338633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CPF</a:t>
            </a:r>
            <a:endParaRPr 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4" t="20001" r="21452" b="4444"/>
          <a:stretch/>
        </p:blipFill>
        <p:spPr>
          <a:xfrm>
            <a:off x="385925" y="4666798"/>
            <a:ext cx="1073960" cy="1363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8"/>
          <a:srcRect l="14615" t="24462" r="17990" b="23126"/>
          <a:stretch/>
        </p:blipFill>
        <p:spPr>
          <a:xfrm>
            <a:off x="7087694" y="5027810"/>
            <a:ext cx="1627769" cy="7911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4 Flecha izquierda y arriba"/>
          <p:cNvSpPr/>
          <p:nvPr/>
        </p:nvSpPr>
        <p:spPr>
          <a:xfrm rot="13481560">
            <a:off x="3704853" y="2898285"/>
            <a:ext cx="1290449" cy="1357401"/>
          </a:xfrm>
          <a:prstGeom prst="leftUpArrow">
            <a:avLst>
              <a:gd name="adj1" fmla="val 14042"/>
              <a:gd name="adj2" fmla="val 21223"/>
              <a:gd name="adj3" fmla="val 2575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431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17"/>
          <p:cNvSpPr txBox="1"/>
          <p:nvPr/>
        </p:nvSpPr>
        <p:spPr>
          <a:xfrm>
            <a:off x="1970622" y="2776049"/>
            <a:ext cx="157288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Revisión </a:t>
            </a:r>
          </a:p>
          <a:p>
            <a:pPr algn="ctr"/>
            <a:r>
              <a:rPr lang="es-EC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bibliográfica</a:t>
            </a:r>
          </a:p>
        </p:txBody>
      </p:sp>
      <p:sp>
        <p:nvSpPr>
          <p:cNvPr id="10" name="CuadroTexto 16"/>
          <p:cNvSpPr txBox="1"/>
          <p:nvPr/>
        </p:nvSpPr>
        <p:spPr>
          <a:xfrm>
            <a:off x="4501979" y="2014307"/>
            <a:ext cx="3128788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Rasgos funcionales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Tipos funcionales de plantas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Potencial de uso del bosque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Modelos de uso </a:t>
            </a:r>
          </a:p>
        </p:txBody>
      </p:sp>
      <p:sp>
        <p:nvSpPr>
          <p:cNvPr id="11" name="10 Flecha derecha"/>
          <p:cNvSpPr/>
          <p:nvPr/>
        </p:nvSpPr>
        <p:spPr>
          <a:xfrm>
            <a:off x="3686728" y="2856898"/>
            <a:ext cx="670113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6"/>
          <p:cNvSpPr/>
          <p:nvPr/>
        </p:nvSpPr>
        <p:spPr>
          <a:xfrm>
            <a:off x="6519" y="864140"/>
            <a:ext cx="7469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C" sz="2400" b="1" dirty="0" smtClean="0">
                <a:solidFill>
                  <a:srgbClr val="0000B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Implicaciones para el manejo sostenible</a:t>
            </a:r>
            <a:endParaRPr lang="es-EC" sz="2400" b="1" dirty="0">
              <a:solidFill>
                <a:srgbClr val="0000B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9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7968" y="1631372"/>
            <a:ext cx="5194152" cy="16149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dasométricas y rasgos funcionales: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Estadística descriptiva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alt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correlación de Pearson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(α= 0,05)</a:t>
            </a:r>
            <a:endParaRPr lang="es-EC" altLang="es-EC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s-EC" alt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824" y="2239908"/>
            <a:ext cx="1580210" cy="1060473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37968" y="3551868"/>
            <a:ext cx="5194152" cy="20073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Agrupación </a:t>
            </a:r>
            <a:r>
              <a:rPr lang="es-EC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especies: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alt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</a:t>
            </a:r>
            <a:r>
              <a:rPr lang="es-EC" alt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alt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conglomerados </a:t>
            </a:r>
            <a:r>
              <a:rPr lang="es-EC" alt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(método de </a:t>
            </a:r>
            <a:r>
              <a:rPr lang="es-EC" alt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Ward)</a:t>
            </a:r>
            <a:endParaRPr lang="es-EC" alt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alt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discriminante lineal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alt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MANOVA (Prueba de comparación de vectores de medios de </a:t>
            </a:r>
            <a:r>
              <a:rPr lang="es-EC" altLang="es-EC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Hotelling</a:t>
            </a:r>
            <a:r>
              <a:rPr lang="es-EC" alt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C" alt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14 Flecha derecha"/>
          <p:cNvSpPr/>
          <p:nvPr/>
        </p:nvSpPr>
        <p:spPr>
          <a:xfrm>
            <a:off x="5949915" y="2733349"/>
            <a:ext cx="670113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6"/>
          <p:cNvSpPr/>
          <p:nvPr/>
        </p:nvSpPr>
        <p:spPr>
          <a:xfrm>
            <a:off x="6519" y="864140"/>
            <a:ext cx="7469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C" sz="2400" b="1" dirty="0" smtClean="0">
                <a:solidFill>
                  <a:srgbClr val="0000B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Análisis de la información</a:t>
            </a:r>
            <a:endParaRPr lang="es-EC" sz="2400" b="1" dirty="0">
              <a:solidFill>
                <a:srgbClr val="0000B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87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273173"/>
              </p:ext>
            </p:extLst>
          </p:nvPr>
        </p:nvGraphicFramePr>
        <p:xfrm>
          <a:off x="1205052" y="1668780"/>
          <a:ext cx="6710330" cy="416439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57657"/>
                <a:gridCol w="2248832"/>
                <a:gridCol w="1903841"/>
              </a:tblGrid>
              <a:tr h="2830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Nombre científico</a:t>
                      </a:r>
                      <a:endParaRPr lang="es-EC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11" marR="2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DAP </a:t>
                      </a:r>
                      <a:r>
                        <a:rPr lang="es-EC" sz="17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</a:t>
                      </a:r>
                      <a:r>
                        <a:rPr lang="es-EC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11" marR="2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Área </a:t>
                      </a:r>
                      <a:r>
                        <a:rPr lang="es-EC" sz="17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basal(m</a:t>
                      </a:r>
                      <a:r>
                        <a:rPr lang="es-EC" sz="1700" b="1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s-EC" sz="17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es-EC" sz="1700" b="1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s-EC" sz="17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11" marR="2391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92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Alnus</a:t>
                      </a:r>
                      <a:r>
                        <a:rPr lang="es-EC" sz="17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acuminata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0,31 ± 0,04 (22,17)</a:t>
                      </a:r>
                    </a:p>
                  </a:txBody>
                  <a:tcPr marL="41469" marR="41469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0,08 ± 0,02 (45,69)</a:t>
                      </a:r>
                    </a:p>
                  </a:txBody>
                  <a:tcPr marL="41469" marR="41469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92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Baccharis</a:t>
                      </a:r>
                      <a:r>
                        <a:rPr lang="es-EC" sz="17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latifolia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0,11 </a:t>
                      </a: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±   </a:t>
                      </a: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0,00 (7,78)</a:t>
                      </a:r>
                    </a:p>
                  </a:txBody>
                  <a:tcPr marL="41469" marR="4146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0,01 ± 0,00 (15,79)</a:t>
                      </a:r>
                    </a:p>
                  </a:txBody>
                  <a:tcPr marL="41469" marR="41469" marT="0" marB="0" anchor="b">
                    <a:noFill/>
                  </a:tcPr>
                </a:tc>
              </a:tr>
              <a:tr h="2492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Brachyotum</a:t>
                      </a:r>
                      <a:r>
                        <a:rPr lang="es-EC" sz="17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ledifolium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0,10 </a:t>
                      </a: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±   </a:t>
                      </a: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0,00 (3,03)</a:t>
                      </a:r>
                    </a:p>
                  </a:txBody>
                  <a:tcPr marL="41469" marR="41469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0,01 </a:t>
                      </a: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±   </a:t>
                      </a: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0,00 (6,06)</a:t>
                      </a:r>
                    </a:p>
                  </a:txBody>
                  <a:tcPr marL="41469" marR="41469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92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Buddleja</a:t>
                      </a:r>
                      <a:r>
                        <a:rPr lang="es-EC" sz="17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bullata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0,12 ± 0,01 (20,66)</a:t>
                      </a:r>
                    </a:p>
                  </a:txBody>
                  <a:tcPr marL="41469" marR="4146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0,01 ± 0,00 (42,57)</a:t>
                      </a:r>
                    </a:p>
                  </a:txBody>
                  <a:tcPr marL="41469" marR="41469" marT="0" marB="0" anchor="b">
                    <a:noFill/>
                  </a:tcPr>
                </a:tc>
              </a:tr>
              <a:tr h="2492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Citharexylum</a:t>
                      </a:r>
                      <a:r>
                        <a:rPr lang="es-EC" sz="17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ilicifolium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0,12 ± 0,01 (12,39)</a:t>
                      </a:r>
                    </a:p>
                  </a:txBody>
                  <a:tcPr marL="41469" marR="4146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0,01 ± 0,00 (24,06)</a:t>
                      </a:r>
                    </a:p>
                  </a:txBody>
                  <a:tcPr marL="41469" marR="41469" marT="0" marB="0" anchor="b">
                    <a:noFill/>
                  </a:tcPr>
                </a:tc>
              </a:tr>
              <a:tr h="2492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Cleome</a:t>
                      </a:r>
                      <a:r>
                        <a:rPr lang="es-EC" sz="17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anomala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0,11 ± 0,01 (12,45)</a:t>
                      </a:r>
                    </a:p>
                  </a:txBody>
                  <a:tcPr marL="41469" marR="4146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0,01 ± 0,00 (25,49)</a:t>
                      </a:r>
                    </a:p>
                  </a:txBody>
                  <a:tcPr marL="41469" marR="41469" marT="0" marB="0" anchor="b">
                    <a:noFill/>
                  </a:tcPr>
                </a:tc>
              </a:tr>
              <a:tr h="2492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Euphorbia</a:t>
                      </a:r>
                      <a:r>
                        <a:rPr lang="es-EC" sz="17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laurifolia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0,11 </a:t>
                      </a: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±   </a:t>
                      </a: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0,01 (8,59)</a:t>
                      </a:r>
                    </a:p>
                  </a:txBody>
                  <a:tcPr marL="41469" marR="4146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0,01 ± 0,00 (17,16)</a:t>
                      </a:r>
                    </a:p>
                  </a:txBody>
                  <a:tcPr marL="41469" marR="41469" marT="0" marB="0" anchor="b">
                    <a:noFill/>
                  </a:tcPr>
                </a:tc>
              </a:tr>
              <a:tr h="2492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Hesperomeles</a:t>
                      </a:r>
                      <a:r>
                        <a:rPr lang="es-EC" sz="17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obtusifolia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0,11 </a:t>
                      </a: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±   </a:t>
                      </a: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0,00 (3,03)</a:t>
                      </a:r>
                    </a:p>
                  </a:txBody>
                  <a:tcPr marL="41469" marR="4146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0,01 </a:t>
                      </a: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±   </a:t>
                      </a: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0,00 (6,06)</a:t>
                      </a:r>
                    </a:p>
                  </a:txBody>
                  <a:tcPr marL="41469" marR="41469" marT="0" marB="0" anchor="b">
                    <a:noFill/>
                  </a:tcPr>
                </a:tc>
              </a:tr>
              <a:tr h="2492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Miconia</a:t>
                      </a:r>
                      <a:r>
                        <a:rPr lang="es-EC" sz="17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crocea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0,11 ± 0,01 (15,44)</a:t>
                      </a:r>
                    </a:p>
                  </a:txBody>
                  <a:tcPr marL="41469" marR="4146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0,01 ± 0,00 (31,71)</a:t>
                      </a:r>
                    </a:p>
                  </a:txBody>
                  <a:tcPr marL="41469" marR="41469" marT="0" marB="0" anchor="b">
                    <a:noFill/>
                  </a:tcPr>
                </a:tc>
              </a:tr>
              <a:tr h="2492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Miconia</a:t>
                      </a:r>
                      <a:r>
                        <a:rPr lang="es-EC" sz="17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papillosa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0,12 ± 0,02 (22,46)</a:t>
                      </a:r>
                    </a:p>
                  </a:txBody>
                  <a:tcPr marL="41469" marR="4146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0,01 ± 0,00 (46,24)</a:t>
                      </a:r>
                    </a:p>
                  </a:txBody>
                  <a:tcPr marL="41469" marR="41469" marT="0" marB="0" anchor="b">
                    <a:noFill/>
                  </a:tcPr>
                </a:tc>
              </a:tr>
              <a:tr h="2492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Monnina</a:t>
                      </a:r>
                      <a:r>
                        <a:rPr lang="es-EC" sz="17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obtusifolia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0,11 </a:t>
                      </a: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±   </a:t>
                      </a: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0,00 (3,57)</a:t>
                      </a:r>
                    </a:p>
                  </a:txBody>
                  <a:tcPr marL="41469" marR="4146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0,01 </a:t>
                      </a: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±   </a:t>
                      </a: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0,00 (7,06)</a:t>
                      </a:r>
                    </a:p>
                  </a:txBody>
                  <a:tcPr marL="41469" marR="41469" marT="0" marB="0" anchor="b">
                    <a:noFill/>
                  </a:tcPr>
                </a:tc>
              </a:tr>
              <a:tr h="2492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Myrcianthes</a:t>
                      </a:r>
                      <a:r>
                        <a:rPr lang="es-EC" sz="17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rhopaloides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0,11 ± </a:t>
                      </a: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 0,00 </a:t>
                      </a: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(7,78)</a:t>
                      </a:r>
                    </a:p>
                  </a:txBody>
                  <a:tcPr marL="41469" marR="4146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0,01 ± 0,00 (15,79)</a:t>
                      </a:r>
                    </a:p>
                  </a:txBody>
                  <a:tcPr marL="41469" marR="41469" marT="0" marB="0" anchor="b">
                    <a:noFill/>
                  </a:tcPr>
                </a:tc>
              </a:tr>
              <a:tr h="2492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Piper</a:t>
                      </a:r>
                      <a:r>
                        <a:rPr lang="es-EC" sz="17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barbatum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0,11 ± </a:t>
                      </a: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 0,00 </a:t>
                      </a: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(2,26)</a:t>
                      </a:r>
                    </a:p>
                  </a:txBody>
                  <a:tcPr marL="41469" marR="4146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0,01 </a:t>
                      </a: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±   </a:t>
                      </a: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0,00 (4,50)</a:t>
                      </a:r>
                    </a:p>
                  </a:txBody>
                  <a:tcPr marL="41469" marR="41469" marT="0" marB="0" anchor="b">
                    <a:noFill/>
                  </a:tcPr>
                </a:tc>
              </a:tr>
              <a:tr h="2492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Sambucus</a:t>
                      </a:r>
                      <a:r>
                        <a:rPr lang="es-EC" sz="17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7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nigra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0,13 ± 0,01 (15,99)</a:t>
                      </a:r>
                    </a:p>
                  </a:txBody>
                  <a:tcPr marL="41469" marR="4146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0,01 ± 0,00 (30,92)</a:t>
                      </a:r>
                    </a:p>
                  </a:txBody>
                  <a:tcPr marL="41469" marR="41469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532287" y="0"/>
            <a:ext cx="7382928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6"/>
          <p:cNvSpPr/>
          <p:nvPr/>
        </p:nvSpPr>
        <p:spPr>
          <a:xfrm>
            <a:off x="6519" y="864140"/>
            <a:ext cx="7469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C" sz="2400" b="1" dirty="0" smtClean="0">
                <a:solidFill>
                  <a:srgbClr val="0000B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Variables dasométricas</a:t>
            </a:r>
            <a:endParaRPr lang="es-EC" sz="2400" b="1" dirty="0">
              <a:solidFill>
                <a:srgbClr val="0000B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57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237247"/>
              </p:ext>
            </p:extLst>
          </p:nvPr>
        </p:nvGraphicFramePr>
        <p:xfrm>
          <a:off x="1090671" y="1559759"/>
          <a:ext cx="6698254" cy="208737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94901"/>
                <a:gridCol w="1674564"/>
                <a:gridCol w="3128789"/>
              </a:tblGrid>
              <a:tr h="2017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Rasgo</a:t>
                      </a:r>
                      <a:r>
                        <a:rPr lang="es-EC" sz="1600" b="1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funcional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11" marR="2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Especie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11" marR="2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 ee</a:t>
                      </a:r>
                      <a:r>
                        <a:rPr lang="es-EC" sz="16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(cv)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11" marR="2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3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AF</a:t>
                      </a:r>
                    </a:p>
                  </a:txBody>
                  <a:tcPr marL="33338" marR="3333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J. neotropica</a:t>
                      </a:r>
                      <a:endParaRPr lang="es-EC" sz="16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67" marR="21967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 </a:t>
                      </a: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339,26  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± 28 </a:t>
                      </a: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566,34   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(50,83)</a:t>
                      </a: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AFE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s-EC" sz="16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ferruginea</a:t>
                      </a:r>
                      <a:endParaRPr lang="es-EC" sz="16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43,17  ±        36,66 (147,11)</a:t>
                      </a:r>
                    </a:p>
                  </a:txBody>
                  <a:tcPr marL="41469" marR="41469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CFMS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V. </a:t>
                      </a:r>
                      <a:r>
                        <a:rPr lang="es-EC" sz="16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stipularis</a:t>
                      </a:r>
                      <a:endParaRPr lang="es-EC" sz="16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1 425,70  ±      977,98 (118,81)</a:t>
                      </a:r>
                    </a:p>
                  </a:txBody>
                  <a:tcPr marL="41469" marR="41469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CNF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s-EC" sz="16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anomala</a:t>
                      </a:r>
                      <a:endParaRPr lang="es-EC" sz="16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41,78  ±          6,08   (25,22)</a:t>
                      </a:r>
                    </a:p>
                  </a:txBody>
                  <a:tcPr marL="41469" marR="41469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CPF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 </a:t>
                      </a:r>
                      <a:r>
                        <a:rPr lang="es-EC" sz="16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rugosus</a:t>
                      </a:r>
                      <a:endParaRPr lang="es-EC" sz="16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5,95  ±          3,19   (92,78)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9" marR="41469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FTF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Myrcianthes</a:t>
                      </a:r>
                      <a:r>
                        <a:rPr lang="es-EC" sz="16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600" i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1 540,00  ±      245,15   (27,57)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9" marR="41469" marT="0" marB="0" anchor="ctr">
                    <a:noFill/>
                  </a:tcPr>
                </a:tc>
              </a:tr>
              <a:tr h="2312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Myrcianthes</a:t>
                      </a:r>
                      <a:r>
                        <a:rPr lang="es-EC" sz="16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600" i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0,96  ±          0,06   (11,43)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69" marR="4146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532287" y="0"/>
            <a:ext cx="7382928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1" t="35733" r="35666" b="61734"/>
          <a:stretch/>
        </p:blipFill>
        <p:spPr bwMode="auto">
          <a:xfrm>
            <a:off x="5678464" y="1603827"/>
            <a:ext cx="123158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063471"/>
              </p:ext>
            </p:extLst>
          </p:nvPr>
        </p:nvGraphicFramePr>
        <p:xfrm>
          <a:off x="1141256" y="3937689"/>
          <a:ext cx="6334698" cy="208737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94901"/>
                <a:gridCol w="1674564"/>
                <a:gridCol w="2765233"/>
              </a:tblGrid>
              <a:tr h="2017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Rasgo</a:t>
                      </a:r>
                      <a:r>
                        <a:rPr lang="es-EC" sz="1600" b="1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funcional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11" marR="2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Especie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11" marR="2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± </a:t>
                      </a:r>
                      <a:r>
                        <a:rPr lang="es-EC" sz="16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ee</a:t>
                      </a:r>
                      <a:r>
                        <a:rPr lang="es-EC" sz="16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(cv)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11" marR="2391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3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AF</a:t>
                      </a:r>
                    </a:p>
                  </a:txBody>
                  <a:tcPr marL="33338" marR="3333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 </a:t>
                      </a:r>
                      <a:r>
                        <a:rPr lang="es-EC" sz="16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obtusifolia</a:t>
                      </a:r>
                      <a:endParaRPr lang="es-EC" sz="16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967" marR="21967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189,99 ± 35,99 (32,81)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9217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AFE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O. </a:t>
                      </a:r>
                      <a:r>
                        <a:rPr lang="es-EC" sz="16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ecuadorensis</a:t>
                      </a:r>
                      <a:endParaRPr lang="es-EC" sz="16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5,04 ±  0,34  (11,53)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69" marR="41469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CFMS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s-EC" sz="16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ferruginea</a:t>
                      </a:r>
                      <a:endParaRPr lang="es-EC" sz="16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139,28 ±   6,57   (8,17)</a:t>
                      </a:r>
                      <a:endParaRPr lang="es-EC" sz="3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69" marR="41469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CNF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Myrcianthes</a:t>
                      </a:r>
                      <a:r>
                        <a:rPr lang="es-EC" sz="16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600" i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sp.</a:t>
                      </a:r>
                      <a:endParaRPr lang="es-EC" sz="1600" i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13,91 ±   1,08 (13,46)</a:t>
                      </a:r>
                      <a:endParaRPr lang="es-EC" sz="3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69" marR="41469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CPF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es-EC" sz="16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rhopaloides</a:t>
                      </a:r>
                      <a:endParaRPr lang="es-EC" sz="16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0,92 ±   0,00   (0,63)</a:t>
                      </a:r>
                      <a:endParaRPr lang="es-EC" sz="3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69" marR="41469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FTF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s-EC" sz="16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anomala</a:t>
                      </a:r>
                      <a:endParaRPr lang="es-EC" sz="16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330,00 ± 43,59 (22,88)</a:t>
                      </a:r>
                      <a:endParaRPr lang="es-EC" sz="3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69" marR="41469" marT="0" marB="0" anchor="ctr">
                    <a:noFill/>
                  </a:tcPr>
                </a:tc>
              </a:tr>
              <a:tr h="2312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s-EC" sz="160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anomala</a:t>
                      </a:r>
                      <a:endParaRPr lang="es-EC" sz="1600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0,26 ±   0,02 (15,75)</a:t>
                      </a:r>
                      <a:endParaRPr lang="es-EC" sz="3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69" marR="4146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1" t="35733" r="35666" b="61734"/>
          <a:stretch/>
        </p:blipFill>
        <p:spPr bwMode="auto">
          <a:xfrm>
            <a:off x="6025201" y="3991409"/>
            <a:ext cx="123158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6"/>
          <p:cNvSpPr/>
          <p:nvPr/>
        </p:nvSpPr>
        <p:spPr>
          <a:xfrm>
            <a:off x="6519" y="864140"/>
            <a:ext cx="7469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C" sz="2400" b="1" dirty="0" smtClean="0">
                <a:solidFill>
                  <a:srgbClr val="0000B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Rasgos funcionales</a:t>
            </a:r>
            <a:endParaRPr lang="es-EC" sz="2400" b="1" dirty="0">
              <a:solidFill>
                <a:srgbClr val="0000B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42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/>
          </p:cNvGraphicFramePr>
          <p:nvPr>
            <p:extLst/>
          </p:nvPr>
        </p:nvGraphicFramePr>
        <p:xfrm>
          <a:off x="596173" y="1057217"/>
          <a:ext cx="7866510" cy="341302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45455"/>
                <a:gridCol w="1062922"/>
                <a:gridCol w="1062922"/>
                <a:gridCol w="1062922"/>
                <a:gridCol w="1062922"/>
                <a:gridCol w="1062922"/>
                <a:gridCol w="1062922"/>
                <a:gridCol w="643523"/>
              </a:tblGrid>
              <a:tr h="483557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AF</a:t>
                      </a:r>
                      <a:endParaRPr lang="es-EC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AFE</a:t>
                      </a:r>
                      <a:endParaRPr lang="es-EC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FTF</a:t>
                      </a:r>
                      <a:endParaRPr lang="es-EC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CFMS</a:t>
                      </a:r>
                      <a:endParaRPr lang="es-EC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endParaRPr lang="es-EC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CFN</a:t>
                      </a:r>
                      <a:endParaRPr lang="es-EC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CFP</a:t>
                      </a:r>
                      <a:endParaRPr lang="es-EC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3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 </a:t>
                      </a:r>
                      <a:endParaRPr lang="es-EC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0,29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0,89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0,49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0,30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13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AFE </a:t>
                      </a:r>
                      <a:endParaRPr lang="es-EC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0,20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0,30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0,20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</a:tr>
              <a:tr h="4013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FTF </a:t>
                      </a:r>
                      <a:endParaRPr lang="es-EC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-0,15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0,70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</a:tr>
              <a:tr h="5212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CFMS </a:t>
                      </a:r>
                      <a:endParaRPr lang="es-EC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-0,08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-0,25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-0,04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0,29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</a:tr>
              <a:tr h="4013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DM </a:t>
                      </a:r>
                      <a:endParaRPr lang="es-EC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-0,28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-0,12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0,23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</a:tr>
              <a:tr h="4013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CFN</a:t>
                      </a:r>
                      <a:endParaRPr lang="es-EC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0,28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-0,39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-0,12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-0,47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es-EC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/>
                </a:tc>
              </a:tr>
              <a:tr h="4013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CFP</a:t>
                      </a:r>
                      <a:endParaRPr lang="es-EC" sz="1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0,12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0,20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-0,28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-0,09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-0,20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0,23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C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532287" y="0"/>
            <a:ext cx="7382928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18510" y="4794306"/>
            <a:ext cx="3106235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s-EC" sz="17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AF – CNF:  (</a:t>
            </a:r>
            <a:r>
              <a:rPr lang="es-EC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Wright, et al., 2004</a:t>
            </a:r>
            <a:r>
              <a:rPr lang="es-EC" sz="17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C" sz="1700" dirty="0" smtClean="0">
                <a:latin typeface="Times New Roman" panose="02020603050405020304" pitchFamily="18" charset="0"/>
              </a:rPr>
              <a:t>Ciclaje de nutrientes</a:t>
            </a:r>
            <a:endParaRPr lang="es-EC" sz="1700" dirty="0"/>
          </a:p>
        </p:txBody>
      </p:sp>
      <p:sp>
        <p:nvSpPr>
          <p:cNvPr id="7" name="Rectángulo 6"/>
          <p:cNvSpPr/>
          <p:nvPr/>
        </p:nvSpPr>
        <p:spPr>
          <a:xfrm>
            <a:off x="4367146" y="4785341"/>
            <a:ext cx="3496470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s-EC" sz="17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DM – FTF: (</a:t>
            </a:r>
            <a:r>
              <a:rPr lang="es-EC" sz="17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Cornelissen</a:t>
            </a:r>
            <a:r>
              <a:rPr lang="es-EC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et al., 2003</a:t>
            </a:r>
            <a:r>
              <a:rPr lang="es-EC" sz="17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s-EC" sz="1700" dirty="0" smtClean="0"/>
              <a:t>Acumulación de biomasa</a:t>
            </a:r>
            <a:endParaRPr lang="es-EC" sz="1700" dirty="0"/>
          </a:p>
        </p:txBody>
      </p:sp>
      <p:sp>
        <p:nvSpPr>
          <p:cNvPr id="8" name="Rectángulo 7"/>
          <p:cNvSpPr/>
          <p:nvPr/>
        </p:nvSpPr>
        <p:spPr>
          <a:xfrm>
            <a:off x="718510" y="5504968"/>
            <a:ext cx="2577950" cy="6155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s-EC" sz="17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CNF – CPF: (Chave</a:t>
            </a:r>
            <a:r>
              <a:rPr lang="es-EC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s-EC" sz="17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2006)</a:t>
            </a:r>
          </a:p>
          <a:p>
            <a:r>
              <a:rPr lang="es-EC" sz="1700" dirty="0" smtClean="0">
                <a:latin typeface="Times New Roman" panose="02020603050405020304" pitchFamily="18" charset="0"/>
              </a:rPr>
              <a:t>Rápido crecimiento</a:t>
            </a:r>
            <a:endParaRPr lang="es-EC" sz="1700" dirty="0"/>
          </a:p>
        </p:txBody>
      </p:sp>
      <p:sp>
        <p:nvSpPr>
          <p:cNvPr id="9" name="Rectángulo 8"/>
          <p:cNvSpPr/>
          <p:nvPr/>
        </p:nvSpPr>
        <p:spPr>
          <a:xfrm>
            <a:off x="4367146" y="5736673"/>
            <a:ext cx="3752117" cy="3539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s-EC" sz="17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CFMS – AFE: (</a:t>
            </a:r>
            <a:r>
              <a:rPr lang="es-EC" sz="17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Cornelissen</a:t>
            </a:r>
            <a:r>
              <a:rPr lang="es-EC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et al., 2003)</a:t>
            </a:r>
            <a:endParaRPr lang="es-EC" sz="1700" dirty="0"/>
          </a:p>
        </p:txBody>
      </p:sp>
    </p:spTree>
    <p:extLst>
      <p:ext uri="{BB962C8B-B14F-4D97-AF65-F5344CB8AC3E}">
        <p14:creationId xmlns:p14="http://schemas.microsoft.com/office/powerpoint/2010/main" val="330120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905" y="3584838"/>
            <a:ext cx="1554002" cy="188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641" y="3584838"/>
            <a:ext cx="1373610" cy="1886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0813" y="3599250"/>
            <a:ext cx="1453083" cy="1939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40" y="3599250"/>
            <a:ext cx="1769351" cy="193994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uadroTexto 16"/>
          <p:cNvSpPr txBox="1"/>
          <p:nvPr/>
        </p:nvSpPr>
        <p:spPr>
          <a:xfrm>
            <a:off x="224239" y="1637319"/>
            <a:ext cx="2045693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Zona andina: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arbustos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matorrales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Plantas leñosas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417755" y="1593029"/>
            <a:ext cx="204569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Rasgos funcionales</a:t>
            </a:r>
          </a:p>
        </p:txBody>
      </p:sp>
      <p:sp>
        <p:nvSpPr>
          <p:cNvPr id="10" name="CuadroTexto 17"/>
          <p:cNvSpPr txBox="1"/>
          <p:nvPr/>
        </p:nvSpPr>
        <p:spPr>
          <a:xfrm>
            <a:off x="3417753" y="2424026"/>
            <a:ext cx="204569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Tipos funcionales de plantas</a:t>
            </a:r>
          </a:p>
        </p:txBody>
      </p:sp>
      <p:sp>
        <p:nvSpPr>
          <p:cNvPr id="6" name="5 Flecha derecha"/>
          <p:cNvSpPr/>
          <p:nvPr/>
        </p:nvSpPr>
        <p:spPr>
          <a:xfrm>
            <a:off x="5867423" y="1939394"/>
            <a:ext cx="670113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CuadroTexto 17"/>
          <p:cNvSpPr txBox="1"/>
          <p:nvPr/>
        </p:nvSpPr>
        <p:spPr>
          <a:xfrm>
            <a:off x="6769298" y="1977461"/>
            <a:ext cx="19290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Manejo sostenible</a:t>
            </a:r>
          </a:p>
        </p:txBody>
      </p:sp>
      <p:sp>
        <p:nvSpPr>
          <p:cNvPr id="20" name="19 Flecha derecha"/>
          <p:cNvSpPr/>
          <p:nvPr/>
        </p:nvSpPr>
        <p:spPr>
          <a:xfrm>
            <a:off x="2537587" y="1995168"/>
            <a:ext cx="670113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59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t="19452" r="28167" b="13094"/>
          <a:stretch/>
        </p:blipFill>
        <p:spPr bwMode="auto">
          <a:xfrm>
            <a:off x="283647" y="1363848"/>
            <a:ext cx="5844520" cy="446677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532287" y="0"/>
            <a:ext cx="7382928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15"/>
          <p:cNvSpPr txBox="1"/>
          <p:nvPr/>
        </p:nvSpPr>
        <p:spPr>
          <a:xfrm>
            <a:off x="6835520" y="4910199"/>
            <a:ext cx="1868318" cy="738664"/>
          </a:xfrm>
          <a:prstGeom prst="rect">
            <a:avLst/>
          </a:prstGeom>
          <a:noFill/>
          <a:ln w="19050">
            <a:solidFill>
              <a:srgbClr val="FF0101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AF, AFE, </a:t>
            </a:r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CNP, CPF</a:t>
            </a:r>
            <a:endPara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DM, CFMS, FTF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2"/>
          <p:cNvSpPr txBox="1"/>
          <p:nvPr/>
        </p:nvSpPr>
        <p:spPr>
          <a:xfrm>
            <a:off x="6830458" y="1566513"/>
            <a:ext cx="1868319" cy="738664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AF, AFE, CNP, CPF</a:t>
            </a:r>
          </a:p>
          <a:p>
            <a:pPr algn="r">
              <a:lnSpc>
                <a:spcPct val="150000"/>
              </a:lnSpc>
            </a:pP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DM, CFMS, FTF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ector recto de flecha 10"/>
          <p:cNvCxnSpPr/>
          <p:nvPr/>
        </p:nvCxnSpPr>
        <p:spPr>
          <a:xfrm>
            <a:off x="7007577" y="5345935"/>
            <a:ext cx="0" cy="1828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1"/>
          <p:cNvCxnSpPr/>
          <p:nvPr/>
        </p:nvCxnSpPr>
        <p:spPr>
          <a:xfrm flipV="1">
            <a:off x="7007577" y="5007206"/>
            <a:ext cx="0" cy="1828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2"/>
          <p:cNvSpPr txBox="1"/>
          <p:nvPr/>
        </p:nvSpPr>
        <p:spPr>
          <a:xfrm>
            <a:off x="6832989" y="3608428"/>
            <a:ext cx="1868318" cy="307777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3175" algn="ctr">
              <a:buClr>
                <a:srgbClr val="0000FF"/>
              </a:buClr>
            </a:pP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Valores intermedios</a:t>
            </a:r>
          </a:p>
        </p:txBody>
      </p:sp>
      <p:cxnSp>
        <p:nvCxnSpPr>
          <p:cNvPr id="13" name="Conector recto de flecha 16"/>
          <p:cNvCxnSpPr/>
          <p:nvPr/>
        </p:nvCxnSpPr>
        <p:spPr>
          <a:xfrm>
            <a:off x="6969609" y="1653523"/>
            <a:ext cx="0" cy="1828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7"/>
          <p:cNvCxnSpPr/>
          <p:nvPr/>
        </p:nvCxnSpPr>
        <p:spPr>
          <a:xfrm flipV="1">
            <a:off x="6969609" y="1992467"/>
            <a:ext cx="0" cy="1828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2"/>
          <p:cNvSpPr txBox="1"/>
          <p:nvPr/>
        </p:nvSpPr>
        <p:spPr>
          <a:xfrm>
            <a:off x="6832988" y="1172886"/>
            <a:ext cx="1868319" cy="307777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TFP Conservativo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2"/>
          <p:cNvSpPr txBox="1"/>
          <p:nvPr/>
        </p:nvSpPr>
        <p:spPr>
          <a:xfrm>
            <a:off x="6835519" y="3023329"/>
            <a:ext cx="1868319" cy="492443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TFP </a:t>
            </a:r>
          </a:p>
          <a:p>
            <a:pPr algn="ctr"/>
            <a:r>
              <a:rPr lang="es-EC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Adqusitivo</a:t>
            </a:r>
            <a:r>
              <a:rPr lang="es-EC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conservativo</a:t>
            </a:r>
            <a:endParaRPr lang="es-EC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2"/>
          <p:cNvSpPr txBox="1"/>
          <p:nvPr/>
        </p:nvSpPr>
        <p:spPr>
          <a:xfrm>
            <a:off x="6835519" y="4502795"/>
            <a:ext cx="1868319" cy="307777"/>
          </a:xfrm>
          <a:prstGeom prst="rect">
            <a:avLst/>
          </a:prstGeom>
          <a:noFill/>
          <a:ln w="19050">
            <a:solidFill>
              <a:srgbClr val="FF010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TFP Adquisitivo</a:t>
            </a:r>
            <a:endParaRPr lang="es-EC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ángulo 6"/>
          <p:cNvSpPr/>
          <p:nvPr/>
        </p:nvSpPr>
        <p:spPr>
          <a:xfrm>
            <a:off x="6519" y="864140"/>
            <a:ext cx="7469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C" sz="2400" b="1" dirty="0" smtClean="0">
                <a:solidFill>
                  <a:srgbClr val="0000B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Tipos funcionales de plantas</a:t>
            </a:r>
            <a:endParaRPr lang="es-EC" sz="2400" b="1" dirty="0">
              <a:solidFill>
                <a:srgbClr val="0000B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070871" y="1497849"/>
            <a:ext cx="1024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 especies</a:t>
            </a:r>
            <a:endParaRPr lang="es-EC" sz="1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4051558" y="2968798"/>
            <a:ext cx="1127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12 especies</a:t>
            </a:r>
            <a:endParaRPr lang="es-EC" sz="1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4051558" y="5007381"/>
            <a:ext cx="1024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especies</a:t>
            </a:r>
            <a:endParaRPr lang="es-EC" sz="1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92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4773" t="24545" r="20568" b="12182"/>
          <a:stretch/>
        </p:blipFill>
        <p:spPr>
          <a:xfrm>
            <a:off x="3735061" y="1768686"/>
            <a:ext cx="5408939" cy="3738531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4549299" y="1946581"/>
            <a:ext cx="1019175" cy="0"/>
          </a:xfrm>
          <a:prstGeom prst="line">
            <a:avLst/>
          </a:prstGeom>
          <a:ln w="28575">
            <a:solidFill>
              <a:srgbClr val="00A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4316828" y="5028412"/>
            <a:ext cx="806594" cy="870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7317150" y="2511878"/>
            <a:ext cx="819150" cy="0"/>
          </a:xfrm>
          <a:prstGeom prst="line">
            <a:avLst/>
          </a:prstGeom>
          <a:ln w="28575">
            <a:solidFill>
              <a:srgbClr val="FF01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Marcador de contenido 3"/>
          <p:cNvGraphicFramePr>
            <a:graphicFrameLocks/>
          </p:cNvGraphicFramePr>
          <p:nvPr>
            <p:extLst/>
          </p:nvPr>
        </p:nvGraphicFramePr>
        <p:xfrm>
          <a:off x="96474" y="1768686"/>
          <a:ext cx="2996350" cy="196063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61361"/>
                <a:gridCol w="986118"/>
                <a:gridCol w="1048871"/>
              </a:tblGrid>
              <a:tr h="2450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Eje 1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Eje 2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AF </a:t>
                      </a: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-0,25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5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AFE 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-0,28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0,38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45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FTF 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0,48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5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CFMS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0,36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45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DM </a:t>
                      </a:r>
                    </a:p>
                  </a:txBody>
                  <a:tcPr marL="51435" marR="5143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0,47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45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CFN 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-0,31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-0,27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450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CFP </a:t>
                      </a: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-0,31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0,71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1 Título"/>
          <p:cNvSpPr txBox="1">
            <a:spLocks/>
          </p:cNvSpPr>
          <p:nvPr/>
        </p:nvSpPr>
        <p:spPr>
          <a:xfrm>
            <a:off x="1532287" y="21933"/>
            <a:ext cx="7382928" cy="614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6"/>
          <p:cNvSpPr/>
          <p:nvPr/>
        </p:nvSpPr>
        <p:spPr>
          <a:xfrm>
            <a:off x="6519" y="864140"/>
            <a:ext cx="7469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C" sz="2400" b="1" dirty="0" smtClean="0">
                <a:solidFill>
                  <a:srgbClr val="0000B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Tipos funcionales de plantas</a:t>
            </a:r>
            <a:endParaRPr lang="es-EC" sz="2400" b="1" dirty="0">
              <a:solidFill>
                <a:srgbClr val="0000B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549299" y="1768686"/>
            <a:ext cx="1019175" cy="17789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7317151" y="2333983"/>
            <a:ext cx="819150" cy="1778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4304272" y="4718024"/>
            <a:ext cx="819150" cy="3103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1348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1532287" y="0"/>
            <a:ext cx="7382928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605048" y="1793794"/>
            <a:ext cx="3922005" cy="353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7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Zonas </a:t>
            </a:r>
            <a:r>
              <a:rPr lang="es-EC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degradadas</a:t>
            </a:r>
            <a:endParaRPr lang="es-EC" sz="17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516916" y="4986291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Guaritagua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C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Ostertag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2002)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0" t="33733" r="16529" b="18744"/>
          <a:stretch/>
        </p:blipFill>
        <p:spPr bwMode="auto">
          <a:xfrm>
            <a:off x="4605049" y="2321455"/>
            <a:ext cx="3922005" cy="2400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Rectángulo 11"/>
          <p:cNvSpPr/>
          <p:nvPr/>
        </p:nvSpPr>
        <p:spPr>
          <a:xfrm>
            <a:off x="838723" y="1790540"/>
            <a:ext cx="3201221" cy="353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7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Bosque establecido</a:t>
            </a:r>
            <a:endParaRPr lang="es-EC" sz="1700" dirty="0"/>
          </a:p>
        </p:txBody>
      </p:sp>
      <p:sp>
        <p:nvSpPr>
          <p:cNvPr id="22" name="CuadroTexto 12"/>
          <p:cNvSpPr txBox="1"/>
          <p:nvPr/>
        </p:nvSpPr>
        <p:spPr>
          <a:xfrm>
            <a:off x="826266" y="4986291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(COMACO, 2002)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491" r="8931"/>
          <a:stretch/>
        </p:blipFill>
        <p:spPr>
          <a:xfrm>
            <a:off x="838723" y="2286000"/>
            <a:ext cx="3201221" cy="2435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ángulo 6"/>
          <p:cNvSpPr/>
          <p:nvPr/>
        </p:nvSpPr>
        <p:spPr>
          <a:xfrm>
            <a:off x="6519" y="864140"/>
            <a:ext cx="7469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C" sz="2400" b="1" dirty="0" smtClean="0">
                <a:solidFill>
                  <a:srgbClr val="0000B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Implicaciones para el manejo sostenible</a:t>
            </a:r>
            <a:endParaRPr lang="es-EC" sz="2400" b="1" dirty="0">
              <a:solidFill>
                <a:srgbClr val="0000B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41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363291" y="0"/>
            <a:ext cx="4551924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10 Rectángulo"/>
          <p:cNvSpPr/>
          <p:nvPr/>
        </p:nvSpPr>
        <p:spPr>
          <a:xfrm>
            <a:off x="409676" y="1833842"/>
            <a:ext cx="8339769" cy="271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/>
                <a:ea typeface="Times New Roman"/>
              </a:rPr>
              <a:t>Las especies que </a:t>
            </a:r>
            <a:r>
              <a:rPr lang="es-EC" dirty="0">
                <a:latin typeface="Times New Roman"/>
                <a:ea typeface="Times New Roman"/>
              </a:rPr>
              <a:t>presentaron los valores más altos </a:t>
            </a:r>
            <a:r>
              <a:rPr lang="es-EC" dirty="0" smtClean="0">
                <a:latin typeface="Times New Roman"/>
                <a:ea typeface="Times New Roman"/>
              </a:rPr>
              <a:t>de los </a:t>
            </a:r>
            <a:r>
              <a:rPr lang="es-EC" dirty="0">
                <a:latin typeface="Times New Roman"/>
                <a:ea typeface="Times New Roman"/>
              </a:rPr>
              <a:t>rasgos </a:t>
            </a:r>
            <a:r>
              <a:rPr lang="es-EC" dirty="0" smtClean="0">
                <a:latin typeface="Times New Roman"/>
                <a:ea typeface="Times New Roman"/>
              </a:rPr>
              <a:t>funcionales fueron: </a:t>
            </a:r>
            <a:r>
              <a:rPr lang="es-EC" i="1" dirty="0">
                <a:latin typeface="Times New Roman"/>
                <a:ea typeface="Times New Roman"/>
              </a:rPr>
              <a:t>J. </a:t>
            </a:r>
            <a:r>
              <a:rPr lang="es-EC" i="1" dirty="0" err="1" smtClean="0">
                <a:latin typeface="Times New Roman"/>
                <a:ea typeface="Times New Roman"/>
              </a:rPr>
              <a:t>neotropica</a:t>
            </a:r>
            <a:r>
              <a:rPr lang="es-EC" dirty="0" smtClean="0">
                <a:latin typeface="Times New Roman"/>
                <a:ea typeface="Times New Roman"/>
              </a:rPr>
              <a:t>,</a:t>
            </a:r>
            <a:r>
              <a:rPr lang="es-EC" i="1" dirty="0">
                <a:latin typeface="Times New Roman"/>
                <a:ea typeface="Times New Roman"/>
              </a:rPr>
              <a:t> A. </a:t>
            </a:r>
            <a:r>
              <a:rPr lang="es-EC" i="1" dirty="0" err="1" smtClean="0">
                <a:latin typeface="Times New Roman"/>
                <a:ea typeface="Times New Roman"/>
              </a:rPr>
              <a:t>ferruginea</a:t>
            </a:r>
            <a:r>
              <a:rPr lang="es-EC" dirty="0" smtClean="0">
                <a:latin typeface="Times New Roman"/>
                <a:ea typeface="Times New Roman"/>
              </a:rPr>
              <a:t>, </a:t>
            </a:r>
            <a:r>
              <a:rPr lang="es-EC" i="1" dirty="0">
                <a:latin typeface="Times New Roman"/>
                <a:ea typeface="Times New Roman"/>
              </a:rPr>
              <a:t>V. </a:t>
            </a:r>
            <a:r>
              <a:rPr lang="es-EC" i="1" dirty="0" err="1" smtClean="0">
                <a:latin typeface="Times New Roman"/>
                <a:ea typeface="Times New Roman"/>
              </a:rPr>
              <a:t>stipularis</a:t>
            </a:r>
            <a:r>
              <a:rPr lang="es-EC" i="1" dirty="0" smtClean="0">
                <a:latin typeface="Times New Roman"/>
                <a:ea typeface="Times New Roman"/>
              </a:rPr>
              <a:t>, </a:t>
            </a:r>
            <a:r>
              <a:rPr lang="es-EC" i="1" dirty="0" err="1">
                <a:latin typeface="Times New Roman"/>
                <a:ea typeface="Times New Roman"/>
              </a:rPr>
              <a:t>Myrcianthes</a:t>
            </a:r>
            <a:r>
              <a:rPr lang="es-EC" dirty="0">
                <a:latin typeface="Times New Roman"/>
                <a:ea typeface="Times New Roman"/>
              </a:rPr>
              <a:t> sp</a:t>
            </a:r>
            <a:r>
              <a:rPr lang="es-EC" dirty="0" smtClean="0">
                <a:latin typeface="Times New Roman"/>
                <a:ea typeface="Times New Roman"/>
              </a:rPr>
              <a:t>., </a:t>
            </a:r>
            <a:r>
              <a:rPr lang="es-EC" i="1" dirty="0">
                <a:latin typeface="Times New Roman"/>
                <a:ea typeface="Times New Roman"/>
              </a:rPr>
              <a:t>C. </a:t>
            </a:r>
            <a:r>
              <a:rPr lang="es-EC" i="1" dirty="0" err="1" smtClean="0">
                <a:latin typeface="Times New Roman"/>
                <a:ea typeface="Times New Roman"/>
              </a:rPr>
              <a:t>anomala</a:t>
            </a:r>
            <a:r>
              <a:rPr lang="es-EC" dirty="0" smtClean="0">
                <a:latin typeface="Times New Roman"/>
                <a:ea typeface="Times New Roman"/>
              </a:rPr>
              <a:t>, </a:t>
            </a:r>
            <a:r>
              <a:rPr lang="es-EC" i="1" dirty="0">
                <a:latin typeface="Times New Roman"/>
                <a:ea typeface="Times New Roman"/>
              </a:rPr>
              <a:t>P. </a:t>
            </a:r>
            <a:r>
              <a:rPr lang="es-EC" i="1" dirty="0" err="1" smtClean="0">
                <a:latin typeface="Times New Roman"/>
                <a:ea typeface="Times New Roman"/>
              </a:rPr>
              <a:t>rugosus</a:t>
            </a:r>
            <a:r>
              <a:rPr lang="es-EC" dirty="0" smtClean="0">
                <a:latin typeface="Times New Roman"/>
                <a:ea typeface="Times New Roman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s-EC" dirty="0" smtClean="0">
                <a:latin typeface="Times New Roman"/>
                <a:ea typeface="Times New Roman"/>
              </a:rPr>
              <a:t> 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/>
                <a:ea typeface="Times New Roman"/>
              </a:rPr>
              <a:t>Se encontraron tres </a:t>
            </a:r>
            <a:r>
              <a:rPr lang="es-EC" dirty="0" err="1" smtClean="0">
                <a:latin typeface="Times New Roman"/>
                <a:ea typeface="Times New Roman"/>
              </a:rPr>
              <a:t>TFPs</a:t>
            </a:r>
            <a:r>
              <a:rPr lang="es-EC" dirty="0" smtClean="0">
                <a:latin typeface="Times New Roman"/>
                <a:ea typeface="Times New Roman"/>
              </a:rPr>
              <a:t> presentes en el bosque andino, compuestos por especies adquisitivas, adquisitivas – conservativas y conservativas. 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C" dirty="0" smtClean="0">
              <a:latin typeface="Times New Roman"/>
              <a:ea typeface="Times New Roman"/>
            </a:endParaRP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 smtClean="0">
                <a:latin typeface="Times New Roman"/>
                <a:ea typeface="Times New Roman"/>
              </a:rPr>
              <a:t>Los </a:t>
            </a:r>
            <a:r>
              <a:rPr lang="es-EC" dirty="0" err="1" smtClean="0">
                <a:latin typeface="Times New Roman"/>
                <a:ea typeface="Times New Roman"/>
              </a:rPr>
              <a:t>TFPs</a:t>
            </a:r>
            <a:r>
              <a:rPr lang="es-EC" dirty="0" smtClean="0">
                <a:latin typeface="Times New Roman"/>
                <a:ea typeface="Times New Roman"/>
              </a:rPr>
              <a:t> encontrados permiten contribuir a realizar un manejo sostenible del bosque andino y de sus áreas degradadas.</a:t>
            </a:r>
            <a:endParaRPr lang="es-EC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514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398293" y="0"/>
            <a:ext cx="5516922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313235" y="1389206"/>
            <a:ext cx="8363173" cy="3982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Incluir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todos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individuos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presentes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bosque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andino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el fin de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observar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otros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TFPs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diferentes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reportados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presente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investigación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Evaluar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rasgos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funcionales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cualitativos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permitan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proporcionar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mayor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información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sobre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las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especies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para la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construción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TFPs.</a:t>
            </a:r>
          </a:p>
          <a:p>
            <a:pPr algn="just">
              <a:lnSpc>
                <a:spcPct val="150000"/>
              </a:lnSpc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C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Limitar las áreas de estudio en gradientes altitudinales y comprobar si existe alguna diferencia en la formación de </a:t>
            </a:r>
            <a:r>
              <a:rPr lang="es-EC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TFPs</a:t>
            </a:r>
            <a:r>
              <a:rPr lang="es-EC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es-EC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36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n para gracia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9" b="89891" l="2151" r="94265">
                        <a14:foregroundMark x1="16846" y1="21585" x2="19892" y2="14208"/>
                        <a14:foregroundMark x1="3943" y1="8197" x2="2151" y2="12022"/>
                        <a14:foregroundMark x1="11470" y1="3279" x2="16667" y2="2732"/>
                        <a14:foregroundMark x1="14337" y1="66940" x2="15412" y2="56284"/>
                        <a14:foregroundMark x1="37993" y1="72951" x2="44803" y2="62022"/>
                        <a14:foregroundMark x1="92115" y1="59290" x2="94265" y2="51913"/>
                        <a14:foregroundMark x1="87634" y1="72951" x2="87993" y2="70765"/>
                        <a14:backgroundMark x1="36559" y1="73224" x2="42294" y2="63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6890">
            <a:off x="2323368" y="1755701"/>
            <a:ext cx="4652692" cy="348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11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b="9810"/>
          <a:stretch/>
        </p:blipFill>
        <p:spPr>
          <a:xfrm>
            <a:off x="122446" y="2579169"/>
            <a:ext cx="2110316" cy="23439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01" y="2579169"/>
            <a:ext cx="2273072" cy="234398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16818" t="22727" r="39546" b="26182"/>
          <a:stretch/>
        </p:blipFill>
        <p:spPr>
          <a:xfrm>
            <a:off x="5249712" y="2579169"/>
            <a:ext cx="3671656" cy="234398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22447" y="1599842"/>
            <a:ext cx="211031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Alta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presión antrópica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604702" y="1599842"/>
            <a:ext cx="227307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Dinámicas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ecosistémicas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249712" y="1599842"/>
            <a:ext cx="367165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aja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efectividad de las acciones dirigidas a su uso y manejo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96389" y="5799909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(Márquez, 2000)</a:t>
            </a:r>
            <a:endParaRPr lang="es-EC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4063895" y="0"/>
            <a:ext cx="4851319" cy="6141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6"/>
          <p:cNvSpPr/>
          <p:nvPr/>
        </p:nvSpPr>
        <p:spPr>
          <a:xfrm>
            <a:off x="122446" y="723085"/>
            <a:ext cx="644216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s-EC" sz="2400" b="1" dirty="0" smtClean="0">
                <a:solidFill>
                  <a:srgbClr val="0000B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Planteamiento del problema y justificación</a:t>
            </a:r>
            <a:endParaRPr lang="es-EC" sz="2400" b="1" dirty="0">
              <a:solidFill>
                <a:srgbClr val="0000B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8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934587" y="935203"/>
            <a:ext cx="5964866" cy="8771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los rasgos funcionales de especies arbóreas andinas y sus implicaciones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el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manejo sostenible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bosque de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hacienda El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Prado.</a:t>
            </a:r>
            <a:endParaRPr 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5"/>
          <p:cNvSpPr/>
          <p:nvPr/>
        </p:nvSpPr>
        <p:spPr>
          <a:xfrm>
            <a:off x="2934587" y="2611340"/>
            <a:ext cx="5964866" cy="166199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las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especies arbóreas andinas con rasgos funcionales óptimos para los procesos ecológicos de un bosque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Construir los tipos funcionales de plantas que permitan realizar recomendaciones para el manejo forestal sostenible.</a:t>
            </a:r>
          </a:p>
        </p:txBody>
      </p:sp>
      <p:sp>
        <p:nvSpPr>
          <p:cNvPr id="12" name="Rectángulo 5"/>
          <p:cNvSpPr/>
          <p:nvPr/>
        </p:nvSpPr>
        <p:spPr>
          <a:xfrm>
            <a:off x="2934587" y="4662010"/>
            <a:ext cx="5964866" cy="8771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rasgos funcionales agrupan las especies forestales en tipos funcionales de plantas que permiten planificar un manejo sostenible del bosque andino.</a:t>
            </a:r>
            <a:endParaRPr 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4063895" y="0"/>
            <a:ext cx="4851319" cy="614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es-EC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12 CuadroTexto"/>
          <p:cNvSpPr txBox="1"/>
          <p:nvPr/>
        </p:nvSpPr>
        <p:spPr>
          <a:xfrm>
            <a:off x="277141" y="4662010"/>
            <a:ext cx="16630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rgbClr val="0000B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Hipótesis</a:t>
            </a:r>
          </a:p>
        </p:txBody>
      </p:sp>
      <p:sp>
        <p:nvSpPr>
          <p:cNvPr id="15" name="Rectángulo 6"/>
          <p:cNvSpPr/>
          <p:nvPr/>
        </p:nvSpPr>
        <p:spPr>
          <a:xfrm>
            <a:off x="277141" y="935203"/>
            <a:ext cx="1663014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es-EC" sz="2400" b="1" dirty="0" smtClean="0">
                <a:solidFill>
                  <a:srgbClr val="0000B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Objetivo general</a:t>
            </a:r>
            <a:endParaRPr lang="es-EC" sz="2400" b="1" dirty="0">
              <a:solidFill>
                <a:srgbClr val="0000B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ángulo 6"/>
          <p:cNvSpPr/>
          <p:nvPr/>
        </p:nvSpPr>
        <p:spPr>
          <a:xfrm>
            <a:off x="221292" y="2611340"/>
            <a:ext cx="1663014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es-EC" sz="2400" b="1" dirty="0" smtClean="0">
                <a:solidFill>
                  <a:srgbClr val="0000B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Objetivos específicos</a:t>
            </a:r>
            <a:endParaRPr lang="es-EC" sz="2400" b="1" dirty="0">
              <a:solidFill>
                <a:srgbClr val="0000B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19 Flecha derecha"/>
          <p:cNvSpPr/>
          <p:nvPr/>
        </p:nvSpPr>
        <p:spPr>
          <a:xfrm>
            <a:off x="2102314" y="1131468"/>
            <a:ext cx="670113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9 Flecha derecha"/>
          <p:cNvSpPr/>
          <p:nvPr/>
        </p:nvSpPr>
        <p:spPr>
          <a:xfrm>
            <a:off x="2074390" y="2826899"/>
            <a:ext cx="670113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9 Flecha derecha"/>
          <p:cNvSpPr/>
          <p:nvPr/>
        </p:nvSpPr>
        <p:spPr>
          <a:xfrm>
            <a:off x="2102313" y="4754310"/>
            <a:ext cx="670113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022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5016954" y="1121395"/>
            <a:ext cx="2772261" cy="11387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Ubicación geográfica</a:t>
            </a:r>
          </a:p>
          <a:p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Altitud:         2748 m</a:t>
            </a:r>
          </a:p>
          <a:p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Longitud:      78º24’44’’ W </a:t>
            </a:r>
          </a:p>
          <a:p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Latitud:          0º23’20’’S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817882" y="2958909"/>
            <a:ext cx="3242075" cy="24468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Ubicación geológica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Zona ecológica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es-EC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bosque húmedo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montano</a:t>
            </a:r>
          </a:p>
          <a:p>
            <a:pPr marL="285750" indent="-285750">
              <a:buFont typeface="Arial" pitchFamily="34" charset="0"/>
              <a:buChar char="•"/>
            </a:pPr>
            <a:endParaRPr lang="es-EC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s-EC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Formación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vegetacional: </a:t>
            </a:r>
            <a:endParaRPr lang="es-EC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matorral </a:t>
            </a:r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húmedo montano </a:t>
            </a:r>
            <a:endParaRPr lang="es-EC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738334" y="4005396"/>
            <a:ext cx="11897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s-EC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Holdridge</a:t>
            </a:r>
            <a:r>
              <a:rPr lang="es-EC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1982) </a:t>
            </a:r>
            <a:endParaRPr lang="en-US" sz="1050" dirty="0"/>
          </a:p>
        </p:txBody>
      </p:sp>
      <p:sp>
        <p:nvSpPr>
          <p:cNvPr id="10" name="Rectángulo 9"/>
          <p:cNvSpPr/>
          <p:nvPr/>
        </p:nvSpPr>
        <p:spPr>
          <a:xfrm>
            <a:off x="6239501" y="4874645"/>
            <a:ext cx="178927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2883" algn="just">
              <a:lnSpc>
                <a:spcPct val="200000"/>
              </a:lnSpc>
              <a:spcAft>
                <a:spcPts val="900"/>
              </a:spcAft>
              <a:tabLst>
                <a:tab pos="2706529" algn="l"/>
              </a:tabLst>
            </a:pPr>
            <a:r>
              <a:rPr lang="es-EC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s-EC" sz="1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Pennington</a:t>
            </a:r>
            <a:r>
              <a:rPr lang="es-EC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et al., 2004</a:t>
            </a:r>
            <a:r>
              <a:rPr lang="es-EC" sz="10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US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" t="18003" r="42883" b="10128"/>
          <a:stretch/>
        </p:blipFill>
        <p:spPr bwMode="auto">
          <a:xfrm>
            <a:off x="159487" y="2016996"/>
            <a:ext cx="3678867" cy="338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6"/>
          <p:cNvSpPr/>
          <p:nvPr/>
        </p:nvSpPr>
        <p:spPr>
          <a:xfrm>
            <a:off x="159487" y="851225"/>
            <a:ext cx="7469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C" sz="2400" b="1" dirty="0" smtClean="0">
                <a:solidFill>
                  <a:srgbClr val="0000B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Ubicación del estudio</a:t>
            </a:r>
            <a:endParaRPr lang="es-EC" sz="2400" b="1" dirty="0">
              <a:solidFill>
                <a:srgbClr val="0000B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5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2539" t="15248" r="32963" b="23950"/>
          <a:stretch/>
        </p:blipFill>
        <p:spPr>
          <a:xfrm>
            <a:off x="1107758" y="2456001"/>
            <a:ext cx="2104109" cy="21799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0953" t="44878" r="26720" b="24984"/>
          <a:stretch/>
        </p:blipFill>
        <p:spPr>
          <a:xfrm>
            <a:off x="3570607" y="2201914"/>
            <a:ext cx="5013408" cy="211114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107759" y="1902002"/>
            <a:ext cx="2104109" cy="6155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Reconocimiento</a:t>
            </a:r>
          </a:p>
          <a:p>
            <a:pPr algn="ctr"/>
            <a:r>
              <a:rPr lang="es-EC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campo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3570607" y="1902002"/>
            <a:ext cx="5013408" cy="3539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Identificación</a:t>
            </a:r>
            <a:endParaRPr lang="es-EC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6"/>
          <p:cNvSpPr/>
          <p:nvPr/>
        </p:nvSpPr>
        <p:spPr>
          <a:xfrm>
            <a:off x="159487" y="851225"/>
            <a:ext cx="7469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C" sz="2400" b="1" dirty="0" smtClean="0">
                <a:solidFill>
                  <a:srgbClr val="0000B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Selección de especies</a:t>
            </a:r>
            <a:endParaRPr lang="es-EC" sz="2400" b="1" dirty="0">
              <a:solidFill>
                <a:srgbClr val="0000B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52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6037119" y="5756565"/>
            <a:ext cx="3106882" cy="11014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/>
          <p:cNvSpPr/>
          <p:nvPr/>
        </p:nvSpPr>
        <p:spPr>
          <a:xfrm>
            <a:off x="6984023" y="6375258"/>
            <a:ext cx="215997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s-EC" sz="1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Balslev</a:t>
            </a:r>
            <a:r>
              <a:rPr lang="es-EC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s-EC" sz="17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et al., </a:t>
            </a:r>
            <a:r>
              <a:rPr lang="es-EC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2008).</a:t>
            </a:r>
            <a:endParaRPr lang="es-EC" sz="1700" dirty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8" t="22053" r="30126" b="9696"/>
          <a:stretch/>
        </p:blipFill>
        <p:spPr bwMode="auto">
          <a:xfrm>
            <a:off x="585605" y="721538"/>
            <a:ext cx="6121831" cy="605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10 Conector recto"/>
          <p:cNvCxnSpPr/>
          <p:nvPr/>
        </p:nvCxnSpPr>
        <p:spPr>
          <a:xfrm>
            <a:off x="635778" y="6716768"/>
            <a:ext cx="540134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V="1">
            <a:off x="5326380" y="2392680"/>
            <a:ext cx="60579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V="1">
            <a:off x="5326380" y="3082290"/>
            <a:ext cx="60579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5337810" y="1931670"/>
            <a:ext cx="60579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V="1">
            <a:off x="5326380" y="4690110"/>
            <a:ext cx="60579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326380" y="4015740"/>
            <a:ext cx="60579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07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784" t="10420" r="6583" b="8775"/>
          <a:stretch/>
        </p:blipFill>
        <p:spPr>
          <a:xfrm>
            <a:off x="0" y="633844"/>
            <a:ext cx="9087767" cy="506037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0" y="4423060"/>
            <a:ext cx="9008918" cy="1715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/>
          <p:cNvSpPr/>
          <p:nvPr/>
        </p:nvSpPr>
        <p:spPr>
          <a:xfrm>
            <a:off x="6754091" y="6000021"/>
            <a:ext cx="2389909" cy="857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3386" t="44190" r="4892" b="29702"/>
          <a:stretch/>
        </p:blipFill>
        <p:spPr>
          <a:xfrm>
            <a:off x="166255" y="4483755"/>
            <a:ext cx="6587836" cy="138199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70682" t="82000" r="14091" b="10000"/>
          <a:stretch/>
        </p:blipFill>
        <p:spPr>
          <a:xfrm>
            <a:off x="7065818" y="6138782"/>
            <a:ext cx="2021949" cy="66392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8" y="1704362"/>
            <a:ext cx="8239990" cy="18705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1666" t="71370" r="58856" b="14527"/>
          <a:stretch/>
        </p:blipFill>
        <p:spPr>
          <a:xfrm>
            <a:off x="6808184" y="4696099"/>
            <a:ext cx="2146641" cy="584822"/>
          </a:xfrm>
          <a:prstGeom prst="rect">
            <a:avLst/>
          </a:prstGeom>
        </p:spPr>
      </p:pic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59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454099"/>
              </p:ext>
            </p:extLst>
          </p:nvPr>
        </p:nvGraphicFramePr>
        <p:xfrm>
          <a:off x="2323664" y="3235846"/>
          <a:ext cx="4837301" cy="29260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801715"/>
                <a:gridCol w="1035586"/>
              </a:tblGrid>
              <a:tr h="3276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Rasgo</a:t>
                      </a:r>
                      <a:r>
                        <a:rPr lang="es-EC" sz="16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 funcionales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Unidad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11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Área foliar (AF)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s-EC" sz="16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Área foliar específica (AFE)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s-EC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.mg</a:t>
                      </a:r>
                      <a:r>
                        <a:rPr lang="es-EC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Contenido foliar de materia seca (CFMS)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mg.g</a:t>
                      </a:r>
                      <a:r>
                        <a:rPr lang="es-EC" sz="16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454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Contenido de nitrógeno  </a:t>
                      </a: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foliar </a:t>
                      </a: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(CNF)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g.kg</a:t>
                      </a:r>
                      <a:r>
                        <a:rPr lang="es-EC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Contenido </a:t>
                      </a: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fósforo foliar (CPF)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g.kg</a:t>
                      </a:r>
                      <a:r>
                        <a:rPr lang="es-EC" sz="16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Densidad de la madera (DM)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g.cm</a:t>
                      </a:r>
                      <a:r>
                        <a:rPr lang="es-EC" sz="16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endParaRPr lang="es-EC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Fuerza tensil foliar (FTF)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N.mm</a:t>
                      </a:r>
                      <a:r>
                        <a:rPr lang="es-EC" sz="16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063895" y="0"/>
            <a:ext cx="4851319" cy="614149"/>
          </a:xfrm>
        </p:spPr>
        <p:txBody>
          <a:bodyPr>
            <a:normAutofit fontScale="90000"/>
          </a:bodyPr>
          <a:lstStyle/>
          <a:p>
            <a:pPr algn="r"/>
            <a:r>
              <a:rPr lang="es-EC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669548"/>
              </p:ext>
            </p:extLst>
          </p:nvPr>
        </p:nvGraphicFramePr>
        <p:xfrm>
          <a:off x="2562022" y="1516322"/>
          <a:ext cx="4356573" cy="10972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420139"/>
                <a:gridCol w="936434"/>
              </a:tblGrid>
              <a:tr h="3276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 </a:t>
                      </a:r>
                      <a:r>
                        <a:rPr lang="es-EC" sz="1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dasométrica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Unidad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1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Diámetro</a:t>
                      </a:r>
                      <a:r>
                        <a:rPr lang="es-EC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la altura de pecho (DAP)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9709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Área </a:t>
                      </a: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basal (AB)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6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s-EC" sz="1600" b="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s-EC" sz="16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</a:t>
                      </a:r>
                      <a:r>
                        <a:rPr lang="es-EC" sz="1600" b="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s-EC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ángulo 6"/>
          <p:cNvSpPr/>
          <p:nvPr/>
        </p:nvSpPr>
        <p:spPr>
          <a:xfrm>
            <a:off x="159487" y="851225"/>
            <a:ext cx="7469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C" sz="2400" b="1" dirty="0" smtClean="0">
                <a:solidFill>
                  <a:srgbClr val="0000B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Variables evaluadas</a:t>
            </a:r>
            <a:endParaRPr lang="es-EC" sz="2400" b="1" dirty="0">
              <a:solidFill>
                <a:srgbClr val="0000B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62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8706</TotalTime>
  <Words>1243</Words>
  <Application>Microsoft Office PowerPoint</Application>
  <PresentationFormat>Presentación en pantalla (4:3)</PresentationFormat>
  <Paragraphs>358</Paragraphs>
  <Slides>25</Slides>
  <Notes>11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7" baseType="lpstr">
      <vt:lpstr>Tema de Office</vt:lpstr>
      <vt:lpstr>CorelDRAW</vt:lpstr>
      <vt:lpstr>Presentación de PowerPoint</vt:lpstr>
      <vt:lpstr>INTRODUCCIÓN</vt:lpstr>
      <vt:lpstr>Presentación de PowerPoint</vt:lpstr>
      <vt:lpstr>Presentación de PowerPoint</vt:lpstr>
      <vt:lpstr>METODOLOGÍA</vt:lpstr>
      <vt:lpstr>METODOLOGÍA</vt:lpstr>
      <vt:lpstr>METODOLOGÍA</vt:lpstr>
      <vt:lpstr>METODOLOGÍA</vt:lpstr>
      <vt:lpstr>METODOLOGÍA</vt:lpstr>
      <vt:lpstr>Presentación de PowerPoint</vt:lpstr>
      <vt:lpstr>Presentación de PowerPoint</vt:lpstr>
      <vt:lpstr>METODOLOGÍA</vt:lpstr>
      <vt:lpstr>Presentación de PowerPoint</vt:lpstr>
      <vt:lpstr>METODOLOGÍA</vt:lpstr>
      <vt:lpstr>METODOLOGÍA</vt:lpstr>
      <vt:lpstr>METODOLOGÍA</vt:lpstr>
      <vt:lpstr>RESULTADOS Y DISCUSIÓN</vt:lpstr>
      <vt:lpstr>RESULTADOS Y DISCUSIÓN</vt:lpstr>
      <vt:lpstr>RESULTADOS Y DISCUSIÓN</vt:lpstr>
      <vt:lpstr>RESULTADOS Y DISCUSIÓN</vt:lpstr>
      <vt:lpstr>Presentación de PowerPoint</vt:lpstr>
      <vt:lpstr>RESULTADOS Y DISCUSIÓN</vt:lpstr>
      <vt:lpstr>CONCLUSIONES</vt:lpstr>
      <vt:lpstr>RECOMENDACIONES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User</cp:lastModifiedBy>
  <cp:revision>342</cp:revision>
  <cp:lastPrinted>2018-04-01T21:53:26Z</cp:lastPrinted>
  <dcterms:created xsi:type="dcterms:W3CDTF">2018-02-13T21:02:19Z</dcterms:created>
  <dcterms:modified xsi:type="dcterms:W3CDTF">2018-07-17T18:26:01Z</dcterms:modified>
</cp:coreProperties>
</file>