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0" r:id="rId1"/>
    <p:sldMasterId id="2147483856" r:id="rId2"/>
  </p:sldMasterIdLst>
  <p:sldIdLst>
    <p:sldId id="302" r:id="rId3"/>
    <p:sldId id="259" r:id="rId4"/>
    <p:sldId id="260" r:id="rId5"/>
    <p:sldId id="261" r:id="rId6"/>
    <p:sldId id="298" r:id="rId7"/>
    <p:sldId id="299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300" r:id="rId18"/>
    <p:sldId id="277" r:id="rId19"/>
    <p:sldId id="278" r:id="rId20"/>
    <p:sldId id="279" r:id="rId21"/>
    <p:sldId id="281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3" r:id="rId34"/>
    <p:sldId id="304" r:id="rId35"/>
    <p:sldId id="305" r:id="rId36"/>
    <p:sldId id="29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orge\Desktop\Tesis%20mobile\BASE%20TESIS%20(Autoguardad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535806664057805"/>
          <c:y val="6.7646030845280897E-2"/>
          <c:w val="0.51357742123297478"/>
          <c:h val="0.72123248513337024"/>
        </c:manualLayout>
      </c:layout>
      <c:barChart>
        <c:barDir val="col"/>
        <c:grouping val="clustered"/>
        <c:varyColors val="0"/>
        <c:ser>
          <c:idx val="0"/>
          <c:order val="0"/>
          <c:tx>
            <c:v>ENFERMAS</c:v>
          </c:tx>
          <c:spPr>
            <a:solidFill>
              <a:srgbClr val="FF0000"/>
            </a:solidFill>
          </c:spPr>
          <c:invertIfNegative val="0"/>
          <c:errBars>
            <c:errBarType val="plus"/>
            <c:errValType val="fixedVal"/>
            <c:noEndCap val="0"/>
            <c:val val="5"/>
          </c:errBars>
          <c:cat>
            <c:strRef>
              <c:f>Incidencia!$L$5:$L$8</c:f>
              <c:strCache>
                <c:ptCount val="4"/>
                <c:pt idx="0">
                  <c:v>0h</c:v>
                </c:pt>
                <c:pt idx="1">
                  <c:v>8h</c:v>
                </c:pt>
                <c:pt idx="2">
                  <c:v>12h</c:v>
                </c:pt>
                <c:pt idx="3">
                  <c:v>24h</c:v>
                </c:pt>
              </c:strCache>
            </c:strRef>
          </c:cat>
          <c:val>
            <c:numRef>
              <c:f>Incidencia!$M$5:$M$8</c:f>
              <c:numCache>
                <c:formatCode>0.00</c:formatCode>
                <c:ptCount val="4"/>
                <c:pt idx="0">
                  <c:v>46.666666666666664</c:v>
                </c:pt>
                <c:pt idx="1">
                  <c:v>33.333333333333336</c:v>
                </c:pt>
                <c:pt idx="2">
                  <c:v>16.666666666666668</c:v>
                </c:pt>
                <c:pt idx="3">
                  <c:v>15.68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3C-4C4C-80DC-FD97A19FBE09}"/>
            </c:ext>
          </c:extLst>
        </c:ser>
        <c:ser>
          <c:idx val="1"/>
          <c:order val="1"/>
          <c:tx>
            <c:v>SANAS</c:v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errBars>
            <c:errBarType val="plus"/>
            <c:errValType val="fixedVal"/>
            <c:noEndCap val="0"/>
            <c:val val="5"/>
          </c:errBars>
          <c:cat>
            <c:strRef>
              <c:f>Incidencia!$L$5:$L$8</c:f>
              <c:strCache>
                <c:ptCount val="4"/>
                <c:pt idx="0">
                  <c:v>0h</c:v>
                </c:pt>
                <c:pt idx="1">
                  <c:v>8h</c:v>
                </c:pt>
                <c:pt idx="2">
                  <c:v>12h</c:v>
                </c:pt>
                <c:pt idx="3">
                  <c:v>24h</c:v>
                </c:pt>
              </c:strCache>
            </c:strRef>
          </c:cat>
          <c:val>
            <c:numRef>
              <c:f>Incidencia!$N$5:$N$8</c:f>
              <c:numCache>
                <c:formatCode>0.00</c:formatCode>
                <c:ptCount val="4"/>
                <c:pt idx="0">
                  <c:v>53.333333333333336</c:v>
                </c:pt>
                <c:pt idx="1">
                  <c:v>66.666666666666671</c:v>
                </c:pt>
                <c:pt idx="2">
                  <c:v>83.333333333333329</c:v>
                </c:pt>
                <c:pt idx="3">
                  <c:v>84.32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3C-4C4C-80DC-FD97A19FB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24988864"/>
        <c:axId val="324989408"/>
      </c:barChart>
      <c:catAx>
        <c:axId val="32498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4989408"/>
        <c:crosses val="autoZero"/>
        <c:auto val="1"/>
        <c:lblAlgn val="ctr"/>
        <c:lblOffset val="100"/>
        <c:noMultiLvlLbl val="0"/>
      </c:catAx>
      <c:valAx>
        <c:axId val="324989408"/>
        <c:scaling>
          <c:orientation val="minMax"/>
          <c:max val="9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Incidencia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endParaRPr lang="es-EC"/>
          </a:p>
        </c:txPr>
        <c:crossAx val="324988864"/>
        <c:crosses val="autoZero"/>
        <c:crossBetween val="between"/>
        <c:majorUnit val="3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 b="1" baseline="0">
                <a:latin typeface="Times New Roman" panose="02020603050405020304" pitchFamily="18" charset="0"/>
              </a:defRPr>
            </a:pPr>
            <a:endParaRPr lang="es-EC"/>
          </a:p>
        </c:txPr>
      </c:dTable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3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1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12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164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12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1958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71940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548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0529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667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24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7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173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7254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7763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507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3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1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8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1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3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4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/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/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2637466" y="2644170"/>
            <a:ext cx="81565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APLICACIÓN DE CALOR SECO EN SEMILLAS DE CHOCHO </a:t>
            </a:r>
            <a:r>
              <a:rPr lang="es-EC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Lupinus</a:t>
            </a:r>
            <a:r>
              <a:rPr lang="es-EC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mutabilis</a:t>
            </a:r>
            <a:r>
              <a:rPr lang="es-EC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VAR. INIAP – 450 ANDINO Y SU EFECTO EN LA REDUCCIÓN DE ANTRACNOSIS (</a:t>
            </a:r>
            <a:r>
              <a:rPr lang="es-EC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Colletotrichum</a:t>
            </a:r>
            <a:r>
              <a:rPr lang="es-EC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r>
              <a:rPr lang="es-EC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INVERNADERO.</a:t>
            </a:r>
          </a:p>
        </p:txBody>
      </p:sp>
      <p:sp>
        <p:nvSpPr>
          <p:cNvPr id="3075" name="2 Rectángulo"/>
          <p:cNvSpPr>
            <a:spLocks noChangeArrowheads="1"/>
          </p:cNvSpPr>
          <p:nvPr/>
        </p:nvSpPr>
        <p:spPr bwMode="auto">
          <a:xfrm>
            <a:off x="4597400" y="4623792"/>
            <a:ext cx="6932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ELABORADO POR:</a:t>
            </a:r>
            <a:r>
              <a:rPr lang="es-ES" alt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JORGE FALCÓN MATAMOROS</a:t>
            </a:r>
          </a:p>
          <a:p>
            <a:pPr eaLnBrk="1" hangingPunct="1"/>
            <a:r>
              <a:rPr lang="es-ES" alt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	</a:t>
            </a:r>
            <a:r>
              <a:rPr lang="es-ES" alt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ING. CESAR FALCONÍ SAÁ </a:t>
            </a:r>
            <a:r>
              <a:rPr lang="es-ES" alt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endParaRPr lang="es-MX" alt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 Rectángulo">
            <a:extLst>
              <a:ext uri="{FF2B5EF4-FFF2-40B4-BE49-F238E27FC236}">
                <a16:creationId xmlns:a16="http://schemas.microsoft.com/office/drawing/2014/main" id="{AA0D45F7-0B00-45DB-A4DB-AEF3FF2ED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466" y="1074510"/>
            <a:ext cx="81565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AGRICULTURA</a:t>
            </a:r>
          </a:p>
        </p:txBody>
      </p:sp>
      <p:sp>
        <p:nvSpPr>
          <p:cNvPr id="5" name="1 Rectángulo">
            <a:extLst>
              <a:ext uri="{FF2B5EF4-FFF2-40B4-BE49-F238E27FC236}">
                <a16:creationId xmlns:a16="http://schemas.microsoft.com/office/drawing/2014/main" id="{AF7640F8-5069-4BB3-908C-C62C490D1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466" y="2044006"/>
            <a:ext cx="8156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</a:t>
            </a:r>
          </a:p>
        </p:txBody>
      </p:sp>
    </p:spTree>
    <p:extLst>
      <p:ext uri="{BB962C8B-B14F-4D97-AF65-F5344CB8AC3E}">
        <p14:creationId xmlns:p14="http://schemas.microsoft.com/office/powerpoint/2010/main" val="1860558848"/>
      </p:ext>
    </p:extLst>
  </p:cSld>
  <p:clrMapOvr>
    <a:masterClrMapping/>
  </p:clrMapOvr>
  <p:transition spd="slow" advTm="15360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914" y="0"/>
            <a:ext cx="10972800" cy="1143000"/>
          </a:xfrm>
        </p:spPr>
        <p:txBody>
          <a:bodyPr>
            <a:normAutofit/>
          </a:bodyPr>
          <a:lstStyle/>
          <a:p>
            <a:r>
              <a:rPr lang="es-EC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 CAUSAL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Colletotrichum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acutatum</a:t>
            </a:r>
            <a:endParaRPr lang="es-EC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Setas tabicadas, gruesas y rígidas</a:t>
            </a:r>
          </a:p>
          <a:p>
            <a:pPr algn="just"/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Colonias color blanco rosado o blanco gris</a:t>
            </a:r>
          </a:p>
          <a:p>
            <a:pPr algn="just"/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laboratorio presenta crecimiento diametral en lapso de 10 días cubriendo hasta 1/3 de la caja</a:t>
            </a:r>
          </a:p>
          <a:p>
            <a:pPr algn="just"/>
            <a:r>
              <a:rPr lang="es-EC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Conidias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hialinas, unicelulares ligeramente ovoides</a:t>
            </a:r>
          </a:p>
          <a:p>
            <a:endParaRPr lang="es-EC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825522" y="1143000"/>
            <a:ext cx="2959242" cy="218686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028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EC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 VIDA</a:t>
            </a:r>
            <a:endParaRPr lang="es-EC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1 Imagen">
            <a:extLst>
              <a:ext uri="{FF2B5EF4-FFF2-40B4-BE49-F238E27FC236}">
                <a16:creationId xmlns:a16="http://schemas.microsoft.com/office/drawing/2014/main" id="{30895498-41E8-460F-B924-7261C29554C7}"/>
              </a:ext>
            </a:extLst>
          </p:cNvPr>
          <p:cNvPicPr/>
          <p:nvPr/>
        </p:nvPicPr>
        <p:blipFill rotWithShape="1">
          <a:blip r:embed="rId2" cstate="print"/>
          <a:srcRect l="24338" t="22271" r="27337" b="13425"/>
          <a:stretch/>
        </p:blipFill>
        <p:spPr bwMode="auto">
          <a:xfrm>
            <a:off x="3374390" y="1417320"/>
            <a:ext cx="5443220" cy="40233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952346" y="5440680"/>
            <a:ext cx="2989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Fuente: Thomas (2003)</a:t>
            </a:r>
          </a:p>
        </p:txBody>
      </p:sp>
    </p:spTree>
    <p:extLst>
      <p:ext uri="{BB962C8B-B14F-4D97-AF65-F5344CB8AC3E}">
        <p14:creationId xmlns:p14="http://schemas.microsoft.com/office/powerpoint/2010/main" val="390296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8043" y="0"/>
            <a:ext cx="10898414" cy="1356360"/>
          </a:xfrm>
        </p:spPr>
        <p:txBody>
          <a:bodyPr>
            <a:normAutofit/>
          </a:bodyPr>
          <a:lstStyle/>
          <a:p>
            <a:pPr algn="l"/>
            <a:r>
              <a:rPr lang="es-EC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FÍSICOS DE DESINFECCIÓN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0100" y="2057400"/>
            <a:ext cx="10215771" cy="4038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CALIENTE: 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50 y 52° (desinfecta semillas de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Lupinus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Persea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americana, 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produciendo variedades libres de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Phytphtora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cinnamoni</a:t>
            </a:r>
            <a:r>
              <a:rPr lang="es-EC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C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 CALIENTE: 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70 y 75° durante periodos cortos de tiempo disminuye de forma significativa la infección de semillas de chocho (Thomas &amp; </a:t>
            </a:r>
            <a:r>
              <a:rPr lang="es-EC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Adcock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2004).</a:t>
            </a:r>
          </a:p>
        </p:txBody>
      </p:sp>
    </p:spTree>
    <p:extLst>
      <p:ext uri="{BB962C8B-B14F-4D97-AF65-F5344CB8AC3E}">
        <p14:creationId xmlns:p14="http://schemas.microsoft.com/office/powerpoint/2010/main" val="49709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057" y="0"/>
            <a:ext cx="10972800" cy="1143000"/>
          </a:xfrm>
        </p:spPr>
        <p:txBody>
          <a:bodyPr/>
          <a:lstStyle/>
          <a:p>
            <a:r>
              <a:rPr lang="es-EC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 SECO</a:t>
            </a:r>
          </a:p>
        </p:txBody>
      </p:sp>
      <p:pic>
        <p:nvPicPr>
          <p:cNvPr id="1843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4" y="1636486"/>
            <a:ext cx="3414940" cy="296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14816" y="1046892"/>
            <a:ext cx="584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Temperatura de 60° C por 24, 48, 72 y 96 horas presentaron 0,6% de infección pero disminuyó el porcentaje de germinación hasta 15%</a:t>
            </a:r>
          </a:p>
          <a:p>
            <a:pPr algn="just"/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369559" y="2526936"/>
            <a:ext cx="509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Temperatura de 60° C por 2 y 4 horas presentaron 79% y 47,4% de infección sin afectar el porcentaje de germinación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2743200" y="3954323"/>
            <a:ext cx="471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 partir de 8 horas a 60° la infección disminuye hasta 12,3% </a:t>
            </a:r>
            <a:endParaRPr lang="es-EC" dirty="0"/>
          </a:p>
        </p:txBody>
      </p:sp>
      <p:sp>
        <p:nvSpPr>
          <p:cNvPr id="8" name="Flecha derecha 7"/>
          <p:cNvSpPr/>
          <p:nvPr/>
        </p:nvSpPr>
        <p:spPr>
          <a:xfrm>
            <a:off x="3283775" y="20684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4611547" y="34696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4589842" y="4600654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/>
              <a:t>Fuente: Pérez (2015)</a:t>
            </a:r>
          </a:p>
        </p:txBody>
      </p:sp>
    </p:spTree>
    <p:extLst>
      <p:ext uri="{BB962C8B-B14F-4D97-AF65-F5344CB8AC3E}">
        <p14:creationId xmlns:p14="http://schemas.microsoft.com/office/powerpoint/2010/main" val="299507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-15642"/>
            <a:ext cx="10972800" cy="1143000"/>
          </a:xfrm>
        </p:spPr>
        <p:txBody>
          <a:bodyPr>
            <a:noAutofit/>
          </a:bodyPr>
          <a:lstStyle/>
          <a:p>
            <a:r>
              <a:rPr lang="es-EC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s-EC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NDICE DE CONTENIDO DE CLOROFILA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 de clorofila relacionada a las condiciones nutricionales y sanitarias de la planta</a:t>
            </a:r>
          </a:p>
          <a:p>
            <a:pPr algn="just"/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 proporcionalmente a cantidad de nitrógeno y flujo de savia</a:t>
            </a:r>
          </a:p>
          <a:p>
            <a:pPr algn="just"/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matemático relaciona altura de planta e ICC de semilla expuesta a calor seco luego de 8 horas  en calor seco</a:t>
            </a:r>
          </a:p>
          <a:p>
            <a:pPr marL="45720" indent="0" algn="just">
              <a:buNone/>
            </a:pP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-0.542</a:t>
            </a: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+ 25.638 PARA ICC</a:t>
            </a:r>
          </a:p>
          <a:p>
            <a:pPr algn="just"/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modelo demuestra que a mayor temperatura el ICC</a:t>
            </a:r>
          </a:p>
          <a:p>
            <a:pPr marL="45720" indent="0" algn="just">
              <a:buNone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5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METODOLOGÃ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63" y="772084"/>
            <a:ext cx="8796271" cy="45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1250" y="2843816"/>
            <a:ext cx="5612237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6000" b="1" dirty="0">
                <a:solidFill>
                  <a:schemeClr val="tx1"/>
                </a:solidFill>
                <a:effectLst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18949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1256" y="0"/>
            <a:ext cx="5668191" cy="726077"/>
          </a:xfrm>
        </p:spPr>
        <p:txBody>
          <a:bodyPr/>
          <a:lstStyle/>
          <a:p>
            <a:r>
              <a:rPr lang="es-EC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POLÍTICA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2043" y="1077686"/>
            <a:ext cx="10858500" cy="4495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e invernadero de Fitopatología de la Carrera de Ingeniería en Ciencias Agropecuarias IASA I  Universidad de las Fuerzas Armadas – ESPE, Hacienda El Prado</a:t>
            </a:r>
          </a:p>
          <a:p>
            <a:pPr algn="just"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Parroquia: San Fernando</a:t>
            </a:r>
          </a:p>
          <a:p>
            <a:pPr algn="just"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Cantón: Rumiñahui</a:t>
            </a:r>
          </a:p>
          <a:p>
            <a:pPr algn="just"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Provincia: Pichincha</a:t>
            </a:r>
          </a:p>
        </p:txBody>
      </p:sp>
    </p:spTree>
    <p:extLst>
      <p:ext uri="{BB962C8B-B14F-4D97-AF65-F5344CB8AC3E}">
        <p14:creationId xmlns:p14="http://schemas.microsoft.com/office/powerpoint/2010/main" val="4018507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8030" y="20483"/>
            <a:ext cx="9875520" cy="1356360"/>
          </a:xfrm>
        </p:spPr>
        <p:txBody>
          <a:bodyPr/>
          <a:lstStyle/>
          <a:p>
            <a:r>
              <a:rPr lang="es-EC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GEOGRÁFICA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360" y="1160680"/>
            <a:ext cx="6888056" cy="4038600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7410462" y="2659552"/>
            <a:ext cx="244699" cy="708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65916" y="5199280"/>
            <a:ext cx="10934163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</a:t>
            </a:r>
            <a:r>
              <a:rPr lang="es-EC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 prado de 2748 m.s.n.m. en una posición geográfica de 78º24’44’’ Oeste y 0º 23’ 20’’ Sur. </a:t>
            </a:r>
          </a:p>
          <a:p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410462" y="3657600"/>
            <a:ext cx="1689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Invernadero cuarentenario</a:t>
            </a:r>
          </a:p>
        </p:txBody>
      </p:sp>
    </p:spTree>
    <p:extLst>
      <p:ext uri="{BB962C8B-B14F-4D97-AF65-F5344CB8AC3E}">
        <p14:creationId xmlns:p14="http://schemas.microsoft.com/office/powerpoint/2010/main" val="303342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2171" y="0"/>
            <a:ext cx="5820229" cy="740229"/>
          </a:xfrm>
        </p:spPr>
        <p:txBody>
          <a:bodyPr/>
          <a:lstStyle/>
          <a:p>
            <a:r>
              <a:rPr lang="es-EC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ECOLÓGICA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de vida: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bosque húmedo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premontano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C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Máxima: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22° C</a:t>
            </a:r>
          </a:p>
          <a:p>
            <a:pPr>
              <a:lnSpc>
                <a:spcPct val="100000"/>
              </a:lnSpc>
            </a:pPr>
            <a:r>
              <a:rPr lang="es-EC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Mínima: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16° C</a:t>
            </a:r>
          </a:p>
          <a:p>
            <a:pPr>
              <a:lnSpc>
                <a:spcPct val="100000"/>
              </a:lnSpc>
            </a:pPr>
            <a:r>
              <a:rPr lang="es-EC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Media ambiental: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14° C</a:t>
            </a:r>
          </a:p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Precipitación: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1200 mm/año</a:t>
            </a:r>
          </a:p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Piso latitudinal: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montano</a:t>
            </a:r>
          </a:p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Luminosidad: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h/luz</a:t>
            </a:r>
          </a:p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Humedad relativa: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– 70 %</a:t>
            </a:r>
          </a:p>
        </p:txBody>
      </p:sp>
    </p:spTree>
    <p:extLst>
      <p:ext uri="{BB962C8B-B14F-4D97-AF65-F5344CB8AC3E}">
        <p14:creationId xmlns:p14="http://schemas.microsoft.com/office/powerpoint/2010/main" val="374996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571" y="0"/>
            <a:ext cx="10972800" cy="1143000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EXPERIMENTAL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C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Semillas de chocho infectadas INIAP – 450 ANDINO</a:t>
            </a:r>
          </a:p>
          <a:p>
            <a:pPr>
              <a:lnSpc>
                <a:spcPct val="150000"/>
              </a:lnSpc>
            </a:pPr>
            <a:r>
              <a:rPr lang="es-EC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Horno de convección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34" y="2862654"/>
            <a:ext cx="4177292" cy="23497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324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SIEMBRA DE CHOC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99B90"/>
              </a:clrFrom>
              <a:clrTo>
                <a:srgbClr val="999B9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699990"/>
            <a:ext cx="9819294" cy="429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75549" y="0"/>
            <a:ext cx="4522582" cy="1280890"/>
          </a:xfrm>
        </p:spPr>
        <p:txBody>
          <a:bodyPr>
            <a:normAutofit/>
          </a:bodyPr>
          <a:lstStyle/>
          <a:p>
            <a:pPr algn="r"/>
            <a:r>
              <a:rPr lang="es-EC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474" y="974559"/>
            <a:ext cx="11630526" cy="3777622"/>
          </a:xfrm>
        </p:spPr>
        <p:txBody>
          <a:bodyPr>
            <a:noAutofit/>
          </a:bodyPr>
          <a:lstStyle/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Principales cultivos andinos</a:t>
            </a:r>
          </a:p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Antracnosis estado de latencia</a:t>
            </a:r>
          </a:p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Factores de persistencia:</a:t>
            </a:r>
          </a:p>
          <a:p>
            <a:pPr lvl="2"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Uso incorrecto de fungicidas de desinfección</a:t>
            </a:r>
          </a:p>
          <a:p>
            <a:pPr lvl="2"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Conductividad de condiciones climáticas</a:t>
            </a:r>
          </a:p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Fungicidas reducen transmisión pero no eliminan patógeno</a:t>
            </a:r>
          </a:p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Patógeno presenta diferentes hábitats</a:t>
            </a:r>
          </a:p>
          <a:p>
            <a:pPr algn="just"/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Disminuye la eficiencia productiva del cultivo</a:t>
            </a:r>
          </a:p>
          <a:p>
            <a:pPr marL="0" indent="0" algn="just">
              <a:buNone/>
            </a:pPr>
            <a:r>
              <a:rPr lang="es-EC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80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5086" y="71436"/>
            <a:ext cx="3222171" cy="755876"/>
          </a:xfrm>
        </p:spPr>
        <p:txBody>
          <a:bodyPr/>
          <a:lstStyle/>
          <a:p>
            <a:r>
              <a:rPr lang="es-EC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3143" y="1034144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C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de exposición:</a:t>
            </a: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65° C</a:t>
            </a:r>
          </a:p>
          <a:p>
            <a:pPr>
              <a:lnSpc>
                <a:spcPct val="100000"/>
              </a:lnSpc>
            </a:pPr>
            <a:r>
              <a:rPr lang="es-EC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Períodos de tiempo:</a:t>
            </a: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12 y 24 horas</a:t>
            </a:r>
          </a:p>
          <a:p>
            <a:pPr>
              <a:lnSpc>
                <a:spcPct val="100000"/>
              </a:lnSpc>
            </a:pPr>
            <a:r>
              <a:rPr lang="es-EC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Testigo:</a:t>
            </a: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Vitavax</a:t>
            </a: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2g/Kg de semilla</a:t>
            </a:r>
          </a:p>
          <a:p>
            <a:pPr>
              <a:lnSpc>
                <a:spcPct val="100000"/>
              </a:lnSpc>
            </a:pPr>
            <a:r>
              <a:rPr lang="es-EC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Siembra:</a:t>
            </a: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semillas por maceta con sustrato bajo invernadero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3106057"/>
            <a:ext cx="5760000" cy="30044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2290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714" y="0"/>
            <a:ext cx="10972800" cy="828448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RESULTADOS EN LABORATORIO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07" y="828448"/>
            <a:ext cx="6609414" cy="399703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07407" y="4825482"/>
            <a:ext cx="6609414" cy="793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1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Porcentaje de germinación de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INIAP-450 </a:t>
            </a: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Andino por efecto de tres tiempos de exposición al calor seco (65°C)</a:t>
            </a:r>
          </a:p>
        </p:txBody>
      </p:sp>
    </p:spTree>
    <p:extLst>
      <p:ext uri="{BB962C8B-B14F-4D97-AF65-F5344CB8AC3E}">
        <p14:creationId xmlns:p14="http://schemas.microsoft.com/office/powerpoint/2010/main" val="3816095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14" y="925166"/>
            <a:ext cx="6713055" cy="402783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67841" y="4953000"/>
            <a:ext cx="6096000" cy="1112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2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Porcentaje de infección de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INIAP-450</a:t>
            </a: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Andino por efecto de tres tiempos de exposición al calor seco (65°C)</a:t>
            </a:r>
          </a:p>
        </p:txBody>
      </p:sp>
    </p:spTree>
    <p:extLst>
      <p:ext uri="{BB962C8B-B14F-4D97-AF65-F5344CB8AC3E}">
        <p14:creationId xmlns:p14="http://schemas.microsoft.com/office/powerpoint/2010/main" val="1106327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74" y="736481"/>
            <a:ext cx="7199999" cy="432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39999" y="5056481"/>
            <a:ext cx="752637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3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Porcentaje de germinación de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INIAP-450 </a:t>
            </a:r>
          </a:p>
          <a:p>
            <a:pPr marL="457200" algn="ctr">
              <a:lnSpc>
                <a:spcPct val="115000"/>
              </a:lnSpc>
              <a:spcAft>
                <a:spcPts val="5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Andino por efecto de tres tiempos de exposición a calor seco (65°C).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25714" y="0"/>
            <a:ext cx="10972800" cy="828448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RESULTADOS EN INVERNADERO</a:t>
            </a:r>
          </a:p>
        </p:txBody>
      </p:sp>
    </p:spTree>
    <p:extLst>
      <p:ext uri="{BB962C8B-B14F-4D97-AF65-F5344CB8AC3E}">
        <p14:creationId xmlns:p14="http://schemas.microsoft.com/office/powerpoint/2010/main" val="2454788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19464" b="18508"/>
          <a:stretch/>
        </p:blipFill>
        <p:spPr>
          <a:xfrm>
            <a:off x="1665079" y="2165914"/>
            <a:ext cx="8712636" cy="24543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65079" y="858879"/>
            <a:ext cx="69378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2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Efecto del tiempo de exposición a calor seco (65°C) de 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INIAP-450 Andino sobre el índice de contenido de clorofila.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62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84819" y="1171821"/>
            <a:ext cx="951559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3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Efecto del tiempo de exposición a calor seco 65°C de 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INIAP- 450 Andino sobre los días a la floración y envaine durante el periodo vegetativo.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19" y="2393205"/>
            <a:ext cx="9515598" cy="33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4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2327" b="20133"/>
          <a:stretch/>
        </p:blipFill>
        <p:spPr>
          <a:xfrm>
            <a:off x="1123565" y="2250814"/>
            <a:ext cx="10090996" cy="28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23565" y="826229"/>
            <a:ext cx="886226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4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Efecto del tiempo de exposición a calor seco 65°C de 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INIAP-450 Andino sobre el número de vainas en planta.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1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1850" b="19273"/>
          <a:stretch/>
        </p:blipFill>
        <p:spPr>
          <a:xfrm>
            <a:off x="1268705" y="1769204"/>
            <a:ext cx="10044880" cy="28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68704" y="444226"/>
            <a:ext cx="9921809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5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Efecto del tiempo de exposición a calor seco 65°C de 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INIAP-450 Andino sobre el número de granos a la cosecha.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8176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577011331"/>
              </p:ext>
            </p:extLst>
          </p:nvPr>
        </p:nvGraphicFramePr>
        <p:xfrm>
          <a:off x="1429203" y="1522956"/>
          <a:ext cx="86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2888343" y="793526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4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Porcentaje de incidencia de C.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acutatum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 plantas de 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chochoI-450 Andino tratadas con calor seco.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8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02" y="605852"/>
            <a:ext cx="7499999" cy="450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92601" y="5105852"/>
            <a:ext cx="6096000" cy="793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5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Promedio del rendimiento/ha de chocho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mutabilis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tratado con calor seco.</a:t>
            </a:r>
          </a:p>
        </p:txBody>
      </p:sp>
    </p:spTree>
    <p:extLst>
      <p:ext uri="{BB962C8B-B14F-4D97-AF65-F5344CB8AC3E}">
        <p14:creationId xmlns:p14="http://schemas.microsoft.com/office/powerpoint/2010/main" val="295316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7243" y="0"/>
            <a:ext cx="5604757" cy="1280890"/>
          </a:xfrm>
        </p:spPr>
        <p:txBody>
          <a:bodyPr>
            <a:normAutofit/>
          </a:bodyPr>
          <a:lstStyle/>
          <a:p>
            <a:r>
              <a:rPr lang="es-EC" sz="5400" b="1" dirty="0">
                <a:solidFill>
                  <a:schemeClr val="tx1"/>
                </a:solidFill>
              </a:rPr>
              <a:t>JUSTIFICACIÓN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4831" y="1724526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es-EC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Susceptibilidad genética</a:t>
            </a:r>
          </a:p>
          <a:p>
            <a:pPr algn="just"/>
            <a:r>
              <a:rPr lang="es-EC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Reciclaje de semillas tradicional en agricultores</a:t>
            </a:r>
          </a:p>
          <a:p>
            <a:pPr algn="just"/>
            <a:r>
              <a:rPr lang="es-EC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nuevas tecnologías para desinfección de semilla</a:t>
            </a:r>
          </a:p>
          <a:p>
            <a:pPr marL="0" indent="0" algn="just">
              <a:buNone/>
            </a:pPr>
            <a:endParaRPr lang="es-EC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16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EC" sz="4000" dirty="0">
                <a:solidFill>
                  <a:schemeClr val="tx1"/>
                </a:solidFill>
              </a:rPr>
              <a:t>CONCLUSIONES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11086" y="846301"/>
            <a:ext cx="74022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porcentaje de germinación se incrementó al aplicar 65° de calor seco por 8 y 12 horas a las semillas de chocho I-450 Andino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tratamiento con calor seco de 8 a 24 horas, a una temperatura de 65°C disminuyó la infección en semillas de chocho.</a:t>
            </a:r>
          </a:p>
          <a:p>
            <a:pPr marL="342900" lvl="0" indent="-342900">
              <a:lnSpc>
                <a:spcPct val="200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tratamiento más efectivo para semillas infectadas con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acutatum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24 horas ya que disminuyó el porcentaje de infección de 46,67% a 15,68%.</a:t>
            </a:r>
          </a:p>
        </p:txBody>
      </p:sp>
    </p:spTree>
    <p:extLst>
      <p:ext uri="{BB962C8B-B14F-4D97-AF65-F5344CB8AC3E}">
        <p14:creationId xmlns:p14="http://schemas.microsoft.com/office/powerpoint/2010/main" val="174683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812801"/>
            <a:ext cx="10972800" cy="5313364"/>
          </a:xfrm>
        </p:spPr>
        <p:txBody>
          <a:bodyPr/>
          <a:lstStyle/>
          <a:p>
            <a:pPr lvl="0" algn="just"/>
            <a:r>
              <a:rPr lang="es-EC" dirty="0"/>
              <a:t>Al aplicar calor seco las variables fisiológicas como días al inicio de la DÍAS </a:t>
            </a:r>
          </a:p>
          <a:p>
            <a:pPr lvl="0" algn="just"/>
            <a:r>
              <a:rPr lang="es-EC" dirty="0">
                <a:solidFill>
                  <a:schemeClr val="tx1"/>
                </a:solidFill>
              </a:rPr>
              <a:t>El ICC en semillas tratadas con calor seco disminuye a mayor tiempo de exposición de la semilla a los tratamientos con calor seco</a:t>
            </a:r>
            <a:r>
              <a:rPr lang="es-EC" b="1" dirty="0">
                <a:solidFill>
                  <a:schemeClr val="tx1"/>
                </a:solidFill>
              </a:rPr>
              <a:t>.</a:t>
            </a:r>
          </a:p>
          <a:p>
            <a:pPr lvl="0" algn="just"/>
            <a:endParaRPr lang="es-EC" dirty="0">
              <a:solidFill>
                <a:schemeClr val="tx1"/>
              </a:solidFill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</a:rPr>
              <a:t>El mayor rendimiento a la cosecha se obtuvo con semillas de semillas tratadas con calor seco por 12 horas con 23.60 </a:t>
            </a:r>
            <a:r>
              <a:rPr lang="es-EC" dirty="0" err="1">
                <a:solidFill>
                  <a:schemeClr val="tx1"/>
                </a:solidFill>
              </a:rPr>
              <a:t>qq</a:t>
            </a:r>
            <a:r>
              <a:rPr lang="es-EC" dirty="0">
                <a:solidFill>
                  <a:schemeClr val="tx1"/>
                </a:solidFill>
              </a:rPr>
              <a:t>/ha mientras que el testigo presentó un rendimiento de 19.35 </a:t>
            </a:r>
            <a:r>
              <a:rPr lang="es-EC" dirty="0" err="1">
                <a:solidFill>
                  <a:schemeClr val="tx1"/>
                </a:solidFill>
              </a:rPr>
              <a:t>qq</a:t>
            </a:r>
            <a:r>
              <a:rPr lang="es-EC" dirty="0">
                <a:solidFill>
                  <a:schemeClr val="tx1"/>
                </a:solidFill>
              </a:rPr>
              <a:t>/ha</a:t>
            </a:r>
            <a:r>
              <a:rPr lang="es-EC" b="1" dirty="0">
                <a:solidFill>
                  <a:schemeClr val="tx1"/>
                </a:solidFill>
              </a:rPr>
              <a:t>, </a:t>
            </a:r>
            <a:r>
              <a:rPr lang="es-EC" dirty="0">
                <a:solidFill>
                  <a:schemeClr val="tx1"/>
                </a:solidFill>
              </a:rPr>
              <a:t>a pesar de que el tratamiento de 24 horas tuvo un menor porcentaje de infección este solo alcanzó un rendimiento potencial de 19.98 </a:t>
            </a:r>
            <a:r>
              <a:rPr lang="es-EC" dirty="0" err="1">
                <a:solidFill>
                  <a:schemeClr val="tx1"/>
                </a:solidFill>
              </a:rPr>
              <a:t>qq</a:t>
            </a:r>
            <a:r>
              <a:rPr lang="es-EC" dirty="0">
                <a:solidFill>
                  <a:schemeClr val="tx1"/>
                </a:solidFill>
              </a:rPr>
              <a:t>/ha</a:t>
            </a:r>
            <a:r>
              <a:rPr lang="es-EC" b="1" dirty="0">
                <a:solidFill>
                  <a:schemeClr val="tx1"/>
                </a:solidFill>
              </a:rPr>
              <a:t>.</a:t>
            </a:r>
            <a:endParaRPr lang="es-EC" dirty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11549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370" y="0"/>
            <a:ext cx="5109029" cy="1417638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99" y="1106715"/>
            <a:ext cx="10972800" cy="4525963"/>
          </a:xfrm>
        </p:spPr>
        <p:txBody>
          <a:bodyPr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Aplicar calor seco para desinfección de semilla de chocho mejora su rendimiento en la cosecha, sin embargo, es viable a escala experimental, pero en cultivos extensivos se necesita mejorar la tecnología relacionada con hornos de convección que tengan una mayor capacidad y distribuyan el calor de forma homogénea a las semillas para garantizar que todo el lote sea desinfectado.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2966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Es necesario hacer más investigaciones relacionadas con la aplicación de este método para lograr estandarizar el tiempo y la temperatura adecuada para la desinfección y disminuir las diferencias en los rendimientos del cultivo.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5914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La aplicación de esta técnica para desinfectar la semilla puede ayudar a la selección de mejores fenotipos de chocho que tengan aptitud para tolerar el tratamiento térmico y a la vez no tengan altos niveles de infección de la semilla.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81777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1494" y="2497484"/>
            <a:ext cx="4108175" cy="1143000"/>
          </a:xfrm>
        </p:spPr>
        <p:txBody>
          <a:bodyPr/>
          <a:lstStyle/>
          <a:p>
            <a:r>
              <a:rPr lang="es-EC" sz="4400" dirty="0">
                <a:solidFill>
                  <a:schemeClr val="tx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3767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906" y="0"/>
            <a:ext cx="7173094" cy="1356360"/>
          </a:xfrm>
        </p:spPr>
        <p:txBody>
          <a:bodyPr>
            <a:normAutofit fontScale="90000"/>
          </a:bodyPr>
          <a:lstStyle/>
          <a:p>
            <a:r>
              <a:rPr lang="es-EC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Evaluar el efecto del calor seco a 65° C en semilla de chocho y su efecto en la reducción potencial de antracnosis en el cultivo</a:t>
            </a:r>
          </a:p>
        </p:txBody>
      </p:sp>
    </p:spTree>
    <p:extLst>
      <p:ext uri="{BB962C8B-B14F-4D97-AF65-F5344CB8AC3E}">
        <p14:creationId xmlns:p14="http://schemas.microsoft.com/office/powerpoint/2010/main" val="120370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5701" y="9356"/>
            <a:ext cx="9601196" cy="1303867"/>
          </a:xfrm>
        </p:spPr>
        <p:txBody>
          <a:bodyPr>
            <a:normAutofit/>
          </a:bodyPr>
          <a:lstStyle/>
          <a:p>
            <a:r>
              <a:rPr lang="es-EC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313223"/>
            <a:ext cx="11389895" cy="4491790"/>
          </a:xfrm>
        </p:spPr>
        <p:txBody>
          <a:bodyPr>
            <a:noAutofit/>
          </a:bodyPr>
          <a:lstStyle/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el efecto del calor seco a 65° C durante 8, 12 y 24 horas en semillas sobre el porcentaje de germinación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el porcentaje de infección presente en las plantas durante el período vegetativo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el desarrollo agrológico de las plantas mediante el índice de contenido de clorofila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el efecto del tratamiento a las semillas con calor seco sobre el rendimiento</a:t>
            </a:r>
          </a:p>
          <a:p>
            <a:pPr algn="just"/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97" y="850900"/>
            <a:ext cx="9856506" cy="491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1100" y="2571750"/>
            <a:ext cx="10401300" cy="1356360"/>
          </a:xfrm>
        </p:spPr>
        <p:txBody>
          <a:bodyPr>
            <a:noAutofit/>
          </a:bodyPr>
          <a:lstStyle/>
          <a:p>
            <a:r>
              <a:rPr lang="es-EC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DE LITERATURA</a:t>
            </a:r>
          </a:p>
        </p:txBody>
      </p:sp>
    </p:spTree>
    <p:extLst>
      <p:ext uri="{BB962C8B-B14F-4D97-AF65-F5344CB8AC3E}">
        <p14:creationId xmlns:p14="http://schemas.microsoft.com/office/powerpoint/2010/main" val="228753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08699" y="57959"/>
            <a:ext cx="4377337" cy="716741"/>
          </a:xfrm>
        </p:spPr>
        <p:txBody>
          <a:bodyPr/>
          <a:lstStyle/>
          <a:p>
            <a:r>
              <a:rPr lang="es-EC" sz="4000" b="1" dirty="0">
                <a:solidFill>
                  <a:schemeClr val="tx1"/>
                </a:solidFill>
              </a:rPr>
              <a:t>MORFOLOGÍA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6952" y="1144751"/>
            <a:ext cx="10084051" cy="377762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Leguminosa herbácea con variable adaptabilidad</a:t>
            </a:r>
          </a:p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Raíz pivotante de hasta 2 m</a:t>
            </a:r>
          </a:p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 de tallo con promedio de 1,80 m</a:t>
            </a:r>
          </a:p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Hojas digitadas de 5 a 12 foliolos </a:t>
            </a:r>
            <a:r>
              <a:rPr lang="es-EC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oblongolanceolados</a:t>
            </a:r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Inflorescencia en racimo terminal</a:t>
            </a:r>
          </a:p>
          <a:p>
            <a:pPr lvl="3" algn="just">
              <a:lnSpc>
                <a:spcPct val="150000"/>
              </a:lnSpc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flor puede contener hasta 60 flores</a:t>
            </a:r>
          </a:p>
          <a:p>
            <a:pPr algn="just">
              <a:lnSpc>
                <a:spcPct val="150000"/>
              </a:lnSpc>
            </a:pPr>
            <a:r>
              <a:rPr lang="es-EC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Fruto vaina alargada de 5 a 12 cm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23" y="320842"/>
            <a:ext cx="3922761" cy="34591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CHOCHO PLAN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"/>
          <a:stretch/>
        </p:blipFill>
        <p:spPr bwMode="auto">
          <a:xfrm>
            <a:off x="8606170" y="3945105"/>
            <a:ext cx="2958466" cy="21158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6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6017" y="126806"/>
            <a:ext cx="8911687" cy="1280890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VARIEDAD INIAP- 450 ANDINO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7907" y="1187115"/>
            <a:ext cx="9634872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</a:rPr>
              <a:t>Inflorescencia con 10 a 14 vainas promedio</a:t>
            </a:r>
          </a:p>
          <a:p>
            <a:pPr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</a:rPr>
              <a:t>Presenta 6 a 8 granos por vaina</a:t>
            </a:r>
          </a:p>
          <a:p>
            <a:pPr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</a:rPr>
              <a:t>167 a 225 días a la cosecha</a:t>
            </a:r>
          </a:p>
          <a:p>
            <a:pPr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</a:rPr>
              <a:t>Alcanza hasta 28 vainas por planta</a:t>
            </a:r>
          </a:p>
          <a:p>
            <a:pPr>
              <a:lnSpc>
                <a:spcPct val="150000"/>
              </a:lnSpc>
            </a:pPr>
            <a:r>
              <a:rPr lang="es-EC" sz="3200" dirty="0">
                <a:solidFill>
                  <a:schemeClr val="tx1"/>
                </a:solidFill>
              </a:rPr>
              <a:t>Semilla color blanco crema de forma oval aplanada tamaño 8 mm</a:t>
            </a:r>
          </a:p>
        </p:txBody>
      </p:sp>
      <p:pic>
        <p:nvPicPr>
          <p:cNvPr id="3074" name="Picture 2" descr="Resultado de imagen para CHOCHO PL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69" y="988997"/>
            <a:ext cx="2921835" cy="43944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6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5341" y="7937"/>
            <a:ext cx="9875520" cy="1356360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ANTRACNOSIS EN CHOCHO</a:t>
            </a:r>
          </a:p>
        </p:txBody>
      </p:sp>
      <p:sp>
        <p:nvSpPr>
          <p:cNvPr id="6" name="AutoShape 4" descr="Resultado de imagen para antracnosis choc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3441121" y="1034861"/>
            <a:ext cx="522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SÍNTOMAS DE LA ENFERMEDAD</a:t>
            </a:r>
          </a:p>
        </p:txBody>
      </p:sp>
      <p:pic>
        <p:nvPicPr>
          <p:cNvPr id="10246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1776410"/>
            <a:ext cx="17811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0"/>
          <a:stretch/>
        </p:blipFill>
        <p:spPr bwMode="auto">
          <a:xfrm>
            <a:off x="6051164" y="1776411"/>
            <a:ext cx="207223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608" y="1776409"/>
            <a:ext cx="1952625" cy="25717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12" y="1776408"/>
            <a:ext cx="1772818" cy="249980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74057" y="4760686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SEMILLA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531608" y="4760686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HOJAS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051164" y="4760686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VAINAS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956675" y="4760274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TALLO</a:t>
            </a:r>
          </a:p>
        </p:txBody>
      </p:sp>
    </p:spTree>
    <p:extLst>
      <p:ext uri="{BB962C8B-B14F-4D97-AF65-F5344CB8AC3E}">
        <p14:creationId xmlns:p14="http://schemas.microsoft.com/office/powerpoint/2010/main" val="230150782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383DDFB-CBE0-4858-A46C-8685C312840B}" vid="{C8D09C00-80BA-439F-B392-6412A41D02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5560</TotalTime>
  <Words>1290</Words>
  <Application>Microsoft Office PowerPoint</Application>
  <PresentationFormat>Panorámica</PresentationFormat>
  <Paragraphs>132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Wingdings</vt:lpstr>
      <vt:lpstr>Wingdings 2</vt:lpstr>
      <vt:lpstr>HDOfficeLightV0</vt:lpstr>
      <vt:lpstr>Tema1</vt:lpstr>
      <vt:lpstr>CorelDRAW</vt:lpstr>
      <vt:lpstr>Presentación de PowerPoint</vt:lpstr>
      <vt:lpstr>INTRODUCCIÓN</vt:lpstr>
      <vt:lpstr>JUSTIFICACIÓN</vt:lpstr>
      <vt:lpstr>OBJETIVO GENERAL</vt:lpstr>
      <vt:lpstr>OBJETIVOS ESPECÍFICOS</vt:lpstr>
      <vt:lpstr>REVISIÓN DE LITERATURA</vt:lpstr>
      <vt:lpstr>MORFOLOGÍA</vt:lpstr>
      <vt:lpstr>VARIEDAD INIAP- 450 ANDINO</vt:lpstr>
      <vt:lpstr>ANTRACNOSIS EN CHOCHO</vt:lpstr>
      <vt:lpstr>AGENTE CAUSAL</vt:lpstr>
      <vt:lpstr>CICLO DE VIDA</vt:lpstr>
      <vt:lpstr>MÉTODOS FÍSICOS DE DESINFECCIÓN</vt:lpstr>
      <vt:lpstr>CALOR SECO</vt:lpstr>
      <vt:lpstr>ÍNDICE DE CONTENIDO DE CLOROFILA</vt:lpstr>
      <vt:lpstr>METODOLOGÍA</vt:lpstr>
      <vt:lpstr>UBICACIÓN POLÍTICA</vt:lpstr>
      <vt:lpstr>UBICACIÓN GEOGRÁFICA</vt:lpstr>
      <vt:lpstr>UBICACIÓN ECOLÓGICA</vt:lpstr>
      <vt:lpstr>MATERIAL EXPERIMENTAL</vt:lpstr>
      <vt:lpstr>MÉTODOS</vt:lpstr>
      <vt:lpstr>RESULTADOS EN LABORATORIO</vt:lpstr>
      <vt:lpstr>Presentación de PowerPoint</vt:lpstr>
      <vt:lpstr>RESULTADOS EN INVERNADERO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Presentación de PowerPoint</vt:lpstr>
      <vt:lpstr>RECOMENDACIONES</vt:lpstr>
      <vt:lpstr>Presentación de PowerPoint</vt:lpstr>
      <vt:lpstr>Presentación de PowerPoint</vt:lpstr>
      <vt:lpstr>GRACIAS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 DE CALOR SECO EN SEMILLAS DE CHOCHO Lupinus mutabilis. VAR. INIAP – 450 ANDINO Y SU EFECTO EN LA REDUCCIÓN DE ANTRACNOSIS (Colletotrichum acutatum) EN INVERNADERO.</dc:title>
  <dc:creator>DELL</dc:creator>
  <cp:lastModifiedBy>ESTRADA OPTICAL CENTER E.O.C.</cp:lastModifiedBy>
  <cp:revision>49</cp:revision>
  <dcterms:created xsi:type="dcterms:W3CDTF">2018-07-15T19:29:57Z</dcterms:created>
  <dcterms:modified xsi:type="dcterms:W3CDTF">2018-07-19T17:38:32Z</dcterms:modified>
</cp:coreProperties>
</file>