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28.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29.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30.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59" r:id="rId2"/>
  </p:sldMasterIdLst>
  <p:notesMasterIdLst>
    <p:notesMasterId r:id="rId50"/>
  </p:notesMasterIdLst>
  <p:sldIdLst>
    <p:sldId id="256" r:id="rId3"/>
    <p:sldId id="457" r:id="rId4"/>
    <p:sldId id="493" r:id="rId5"/>
    <p:sldId id="286" r:id="rId6"/>
    <p:sldId id="302" r:id="rId7"/>
    <p:sldId id="298" r:id="rId8"/>
    <p:sldId id="299" r:id="rId9"/>
    <p:sldId id="453" r:id="rId10"/>
    <p:sldId id="454" r:id="rId11"/>
    <p:sldId id="455" r:id="rId12"/>
    <p:sldId id="456" r:id="rId13"/>
    <p:sldId id="458" r:id="rId14"/>
    <p:sldId id="436" r:id="rId15"/>
    <p:sldId id="463" r:id="rId16"/>
    <p:sldId id="307" r:id="rId17"/>
    <p:sldId id="304" r:id="rId18"/>
    <p:sldId id="464" r:id="rId19"/>
    <p:sldId id="310" r:id="rId20"/>
    <p:sldId id="460" r:id="rId21"/>
    <p:sldId id="475" r:id="rId22"/>
    <p:sldId id="466" r:id="rId23"/>
    <p:sldId id="467" r:id="rId24"/>
    <p:sldId id="469" r:id="rId25"/>
    <p:sldId id="471" r:id="rId26"/>
    <p:sldId id="407" r:id="rId27"/>
    <p:sldId id="486" r:id="rId28"/>
    <p:sldId id="487" r:id="rId29"/>
    <p:sldId id="488" r:id="rId30"/>
    <p:sldId id="470" r:id="rId31"/>
    <p:sldId id="473" r:id="rId32"/>
    <p:sldId id="472" r:id="rId33"/>
    <p:sldId id="474" r:id="rId34"/>
    <p:sldId id="489" r:id="rId35"/>
    <p:sldId id="490" r:id="rId36"/>
    <p:sldId id="492" r:id="rId37"/>
    <p:sldId id="491" r:id="rId38"/>
    <p:sldId id="476" r:id="rId39"/>
    <p:sldId id="478" r:id="rId40"/>
    <p:sldId id="480" r:id="rId41"/>
    <p:sldId id="482" r:id="rId42"/>
    <p:sldId id="483" r:id="rId43"/>
    <p:sldId id="484" r:id="rId44"/>
    <p:sldId id="494" r:id="rId45"/>
    <p:sldId id="485" r:id="rId46"/>
    <p:sldId id="477" r:id="rId47"/>
    <p:sldId id="270" r:id="rId48"/>
    <p:sldId id="289" r:id="rId49"/>
  </p:sldIdLst>
  <p:sldSz cx="9144000" cy="6858000" type="screen4x3"/>
  <p:notesSz cx="6858000" cy="9144000"/>
  <p:embeddedFontLst>
    <p:embeddedFont>
      <p:font typeface="Cambria Math" panose="02040503050406030204" pitchFamily="18" charset="0"/>
      <p:regular r:id="rId51"/>
    </p:embeddedFont>
    <p:embeddedFont>
      <p:font typeface="Calibri Light" panose="020F0302020204030204" pitchFamily="34" charset="0"/>
      <p:regular r:id="rId52"/>
      <p:italic r:id="rId53"/>
    </p:embeddedFont>
    <p:embeddedFont>
      <p:font typeface="Calibri" panose="020F0502020204030204" pitchFamily="34" charset="0"/>
      <p:regular r:id="rId54"/>
      <p:bold r:id="rId55"/>
      <p:italic r:id="rId56"/>
      <p:boldItalic r:id="rId57"/>
    </p:embeddedFont>
    <p:embeddedFont>
      <p:font typeface="Corbel" panose="020B0503020204020204" pitchFamily="34" charset="0"/>
      <p:regular r:id="rId58"/>
      <p:bold r:id="rId59"/>
      <p:italic r:id="rId60"/>
      <p:boldItalic r:id="rId61"/>
    </p:embeddedFont>
    <p:embeddedFont>
      <p:font typeface="Quicksand" panose="020B0604020202020204" charset="0"/>
      <p:regular r:id="rId62"/>
      <p:bold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ítulo" id="{EA4440C6-2599-4DC2-A663-A1622FCDF624}">
          <p14:sldIdLst>
            <p14:sldId id="256"/>
            <p14:sldId id="457"/>
          </p14:sldIdLst>
        </p14:section>
        <p14:section name="Introducción" id="{67C16197-687C-487A-98CC-7CF579095A74}">
          <p14:sldIdLst>
            <p14:sldId id="493"/>
            <p14:sldId id="286"/>
            <p14:sldId id="302"/>
            <p14:sldId id="298"/>
            <p14:sldId id="299"/>
          </p14:sldIdLst>
        </p14:section>
        <p14:section name="Fundamentos teóricos" id="{C46D7879-3577-4D41-8E3B-FE6B87507AD3}">
          <p14:sldIdLst>
            <p14:sldId id="453"/>
            <p14:sldId id="454"/>
            <p14:sldId id="455"/>
            <p14:sldId id="456"/>
            <p14:sldId id="458"/>
          </p14:sldIdLst>
        </p14:section>
        <p14:section name="Metodología y Resultados" id="{899BE8EE-1951-4B25-BBD0-15E6C6BE11E3}">
          <p14:sldIdLst>
            <p14:sldId id="436"/>
            <p14:sldId id="463"/>
            <p14:sldId id="307"/>
            <p14:sldId id="304"/>
            <p14:sldId id="464"/>
            <p14:sldId id="310"/>
            <p14:sldId id="460"/>
            <p14:sldId id="475"/>
            <p14:sldId id="466"/>
            <p14:sldId id="467"/>
            <p14:sldId id="469"/>
            <p14:sldId id="471"/>
            <p14:sldId id="407"/>
            <p14:sldId id="486"/>
            <p14:sldId id="487"/>
            <p14:sldId id="488"/>
            <p14:sldId id="470"/>
            <p14:sldId id="473"/>
            <p14:sldId id="472"/>
            <p14:sldId id="474"/>
            <p14:sldId id="489"/>
            <p14:sldId id="490"/>
            <p14:sldId id="492"/>
            <p14:sldId id="491"/>
            <p14:sldId id="476"/>
            <p14:sldId id="478"/>
            <p14:sldId id="480"/>
            <p14:sldId id="482"/>
            <p14:sldId id="483"/>
            <p14:sldId id="484"/>
            <p14:sldId id="494"/>
            <p14:sldId id="485"/>
            <p14:sldId id="477"/>
          </p14:sldIdLst>
        </p14:section>
        <p14:section name="Agradecimientos" id="{E61DA8BE-2A20-4FA4-9C81-E7AF7F6987A9}">
          <p14:sldIdLst>
            <p14:sldId id="270"/>
            <p14:sldId id="28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2260" userDrawn="1">
          <p15:clr>
            <a:srgbClr val="A4A3A4"/>
          </p15:clr>
        </p15:guide>
        <p15:guide id="4" pos="29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037"/>
    <a:srgbClr val="50B047"/>
    <a:srgbClr val="4EB484"/>
    <a:srgbClr val="57A7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B2E2A2-529B-4095-92E3-F397AC84228A}">
  <a:tblStyle styleId="{85B2E2A2-529B-4095-92E3-F397AC84228A}"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8" autoAdjust="0"/>
    <p:restoredTop sz="94249" autoAdjust="0"/>
  </p:normalViewPr>
  <p:slideViewPr>
    <p:cSldViewPr snapToGrid="0">
      <p:cViewPr varScale="1">
        <p:scale>
          <a:sx n="73" d="100"/>
          <a:sy n="73" d="100"/>
        </p:scale>
        <p:origin x="1362" y="72"/>
      </p:cViewPr>
      <p:guideLst>
        <p:guide orient="horz" pos="2160"/>
        <p:guide pos="2880"/>
        <p:guide orient="horz" pos="2260"/>
        <p:guide pos="2980"/>
      </p:guideLst>
    </p:cSldViewPr>
  </p:slideViewPr>
  <p:notesTextViewPr>
    <p:cViewPr>
      <p:scale>
        <a:sx n="1" d="1"/>
        <a:sy n="1" d="1"/>
      </p:scale>
      <p:origin x="0" y="0"/>
    </p:cViewPr>
  </p:notesTextViewPr>
  <p:gridSpacing cx="360000" cy="3600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E:\Noveno%20Semestre\Tesis\TESIS_CHOCHO\ANEXOS\ESTADOS_FENOLOGICOS_GRAFICOS_LF%20(2).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E:\Noveno%20Semestre\Tesis\TESIS_CHOCHO\RESULTADOS\ESTADOS_FENOLOGICOS_GRAFICOS_LF_TODO_modificado.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E:\Noveno%20Semestre\Tesis\TESIS_CHOCHO\RESULTADOS\ESTADOS_FENOLOGICOS_GRAFICOS_LF_TODO_modificado.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E:\Noveno%20Semestre\Tesis\TESIS_CHOCHO\RESULTADOS\ESTADOS_FENOLOGICOS_GRAFICOS_LF_TODO_modificado.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E:\Noveno%20Semestre\Tesis\TESIS_CHOCHO\RESULTADOS\ESTADOS_FENOLOGICOS_GRAFICOS_LF_TODO_modificado.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E:\Noveno%20Semestre\Tesis\TESIS_CHOCHO\RESULTADOS\ESTADOS_FENOLOGICOS_GRAFICOS_LF_TODO_modificado.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E:\Noveno%20Semestre\Tesis\TESIS_CHOCHO\RESULTADOS\ESTADOS_FENOLOGICOS_GRAFICOS_LF_TODO_modificad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1" Type="http://schemas.openxmlformats.org/officeDocument/2006/relationships/oleObject" Target="file:///E:\Noveno%20Semestre\Tesis\TESIS_CHOCHO\RESULTADOS\ESTADOS_FENOLOGICOS_GRAFICOS_LF_TODO_modificad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Noveno%20Semestre\Tesis\TESIS_CHOCHO\RESULTADOS\ESTADOS_FENOLOGICOS_GRAFICOS_LF_TODO_modificado.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Noveno%20Semestre\Tesis\TESIS_CHOCHO\RESULTADOS\ESTADOS_FENOLOGICOS_GRAFICOS_LF_TODO_modificado.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Noveno%20Semestre\Tesis\TESIS_CHOCHO\RESULTADOS\ESTADOS_FENOLOGICOS_GRAFICOS_LF_TODO_modificado.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Noveno%20Semestre\Tesis\TESIS_CHOCHO\RESULTADOS\ESTADOS_FENOLOGICOS_GRAFICOS_LF_TODO_modificado.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E:\Noveno%20Semestre\Tesis\TESIS_CHOCHO\RESULTADOS\ESTADOS_FENOLOGICOS_GRAFICOS_LF_TODO_modificado.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Noveno%20Semestre\Tesis\TESIS_CHOCHO\RESULTADOS\ESTADOS_FENOLOGICOS_GRAFICOS_LF_TODO_modificad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s-EC"/>
              <a:t>Contenido de Clorofila</a:t>
            </a:r>
          </a:p>
        </c:rich>
      </c:tx>
      <c:overlay val="0"/>
      <c:spPr>
        <a:noFill/>
        <a:ln>
          <a:noFill/>
        </a:ln>
        <a:effectLst/>
      </c:spPr>
    </c:title>
    <c:autoTitleDeleted val="0"/>
    <c:plotArea>
      <c:layout/>
      <c:barChart>
        <c:barDir val="col"/>
        <c:grouping val="clustered"/>
        <c:varyColors val="0"/>
        <c:ser>
          <c:idx val="0"/>
          <c:order val="0"/>
          <c:tx>
            <c:v>CCI</c:v>
          </c:tx>
          <c:spPr>
            <a:solidFill>
              <a:schemeClr val="accent1">
                <a:lumMod val="20000"/>
                <a:lumOff val="80000"/>
              </a:schemeClr>
            </a:solidFill>
            <a:ln>
              <a:solidFill>
                <a:schemeClr val="tx1"/>
              </a:solidFill>
            </a:ln>
          </c:spPr>
          <c:invertIfNegative val="0"/>
          <c:cat>
            <c:strRef>
              <c:f>'[ESTADOS_FENOLOGICOS_GRAFICOS_LF (2).xlsx]invernadero-índices'!$B$4:$B$7</c:f>
              <c:strCache>
                <c:ptCount val="4"/>
                <c:pt idx="0">
                  <c:v>T4</c:v>
                </c:pt>
                <c:pt idx="1">
                  <c:v>T1</c:v>
                </c:pt>
                <c:pt idx="2">
                  <c:v>T3</c:v>
                </c:pt>
                <c:pt idx="3">
                  <c:v>T2</c:v>
                </c:pt>
              </c:strCache>
            </c:strRef>
          </c:cat>
          <c:val>
            <c:numRef>
              <c:f>'[ESTADOS_FENOLOGICOS_GRAFICOS_LF (2).xlsx]invernadero-índices'!$C$4:$C$7</c:f>
              <c:numCache>
                <c:formatCode>General</c:formatCode>
                <c:ptCount val="4"/>
                <c:pt idx="0">
                  <c:v>63.3</c:v>
                </c:pt>
                <c:pt idx="1">
                  <c:v>65.45</c:v>
                </c:pt>
                <c:pt idx="2">
                  <c:v>66.8</c:v>
                </c:pt>
                <c:pt idx="3">
                  <c:v>72.34</c:v>
                </c:pt>
              </c:numCache>
            </c:numRef>
          </c:val>
          <c:extLst>
            <c:ext xmlns:c16="http://schemas.microsoft.com/office/drawing/2014/chart" uri="{C3380CC4-5D6E-409C-BE32-E72D297353CC}">
              <c16:uniqueId val="{00000026-922B-49B0-A602-8925B2F16978}"/>
            </c:ext>
          </c:extLst>
        </c:ser>
        <c:dLbls>
          <c:showLegendKey val="0"/>
          <c:showVal val="0"/>
          <c:showCatName val="0"/>
          <c:showSerName val="0"/>
          <c:showPercent val="0"/>
          <c:showBubbleSize val="0"/>
        </c:dLbls>
        <c:gapWidth val="150"/>
        <c:axId val="809662328"/>
        <c:axId val="809670560"/>
      </c:barChart>
      <c:barChart>
        <c:barDir val="col"/>
        <c:grouping val="clustered"/>
        <c:varyColors val="0"/>
        <c:ser>
          <c:idx val="2"/>
          <c:order val="1"/>
          <c:spPr>
            <a:solidFill>
              <a:schemeClr val="accent1"/>
            </a:solidFill>
            <a:ln>
              <a:solidFill>
                <a:schemeClr val="tx1"/>
              </a:solidFill>
            </a:ln>
          </c:spPr>
          <c:invertIfNegative val="0"/>
          <c:dLbls>
            <c:dLbl>
              <c:idx val="0"/>
              <c:tx>
                <c:rich>
                  <a:bodyPr/>
                  <a:lstStyle/>
                  <a:p>
                    <a:fld id="{8ABD26DA-FEA3-45ED-80D7-9D1EC442C26B}" type="CATEGORYNAME">
                      <a:rPr lang="en-US"/>
                      <a:pPr/>
                      <a:t>[NOMBRE DE CATEGORÍA]</a:t>
                    </a:fld>
                    <a:endParaRPr lang="es-EC"/>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7-922B-49B0-A602-8925B2F16978}"/>
                </c:ext>
              </c:extLst>
            </c:dLbl>
            <c:dLbl>
              <c:idx val="1"/>
              <c:tx>
                <c:rich>
                  <a:bodyPr/>
                  <a:lstStyle/>
                  <a:p>
                    <a:fld id="{B693723B-9CC9-485D-A7FA-6E53E8CD71C8}" type="CATEGORYNAME">
                      <a:rPr lang="en-US"/>
                      <a:pPr/>
                      <a:t>[NOMBRE DE CATEGORÍA]</a:t>
                    </a:fld>
                    <a:endParaRPr lang="es-EC"/>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8-922B-49B0-A602-8925B2F16978}"/>
                </c:ext>
              </c:extLst>
            </c:dLbl>
            <c:dLbl>
              <c:idx val="2"/>
              <c:tx>
                <c:rich>
                  <a:bodyPr/>
                  <a:lstStyle/>
                  <a:p>
                    <a:fld id="{E83311CA-818C-43FD-90DB-A80E629546E6}" type="CATEGORYNAME">
                      <a:rPr lang="en-US"/>
                      <a:pPr/>
                      <a:t>[NOMBRE DE CATEGORÍA]</a:t>
                    </a:fld>
                    <a:endParaRPr lang="es-EC"/>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9-922B-49B0-A602-8925B2F16978}"/>
                </c:ext>
              </c:extLst>
            </c:dLbl>
            <c:dLbl>
              <c:idx val="3"/>
              <c:tx>
                <c:rich>
                  <a:bodyPr/>
                  <a:lstStyle/>
                  <a:p>
                    <a:fld id="{D4C7DB68-A7E1-497A-9CC7-441B57A84BDD}" type="CATEGORYNAME">
                      <a:rPr lang="en-US"/>
                      <a:pPr/>
                      <a:t>[NOMBRE DE CATEGORÍA]</a:t>
                    </a:fld>
                    <a:endParaRPr lang="es-EC"/>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A-922B-49B0-A602-8925B2F16978}"/>
                </c:ext>
              </c:extLst>
            </c:dLbl>
            <c:spPr>
              <a:noFill/>
              <a:ln>
                <a:noFill/>
              </a:ln>
              <a:effectLst/>
            </c:sp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cat>
            <c:strRef>
              <c:f>'[ESTADOS_FENOLOGICOS_GRAFICOS_LF (2).xlsx]invernadero-índices'!$D$4:$D$7</c:f>
              <c:strCache>
                <c:ptCount val="4"/>
                <c:pt idx="0">
                  <c:v>A</c:v>
                </c:pt>
                <c:pt idx="1">
                  <c:v>A</c:v>
                </c:pt>
                <c:pt idx="2">
                  <c:v>AB</c:v>
                </c:pt>
                <c:pt idx="3">
                  <c:v>B</c:v>
                </c:pt>
              </c:strCache>
            </c:strRef>
          </c:cat>
          <c:val>
            <c:numRef>
              <c:f>'[ESTADOS_FENOLOGICOS_GRAFICOS_LF (2).xlsx]invernadero-índices'!$C$4:$C$7</c:f>
              <c:numCache>
                <c:formatCode>General</c:formatCode>
                <c:ptCount val="4"/>
                <c:pt idx="0">
                  <c:v>63.3</c:v>
                </c:pt>
                <c:pt idx="1">
                  <c:v>65.45</c:v>
                </c:pt>
                <c:pt idx="2">
                  <c:v>66.8</c:v>
                </c:pt>
                <c:pt idx="3">
                  <c:v>72.34</c:v>
                </c:pt>
              </c:numCache>
            </c:numRef>
          </c:val>
          <c:extLst>
            <c:ext xmlns:c16="http://schemas.microsoft.com/office/drawing/2014/chart" uri="{C3380CC4-5D6E-409C-BE32-E72D297353CC}">
              <c16:uniqueId val="{00000025-922B-49B0-A602-8925B2F16978}"/>
            </c:ext>
          </c:extLst>
        </c:ser>
        <c:dLbls>
          <c:showLegendKey val="0"/>
          <c:showVal val="0"/>
          <c:showCatName val="0"/>
          <c:showSerName val="0"/>
          <c:showPercent val="0"/>
          <c:showBubbleSize val="0"/>
        </c:dLbls>
        <c:gapWidth val="150"/>
        <c:axId val="809663112"/>
        <c:axId val="809662720"/>
      </c:barChart>
      <c:catAx>
        <c:axId val="809662328"/>
        <c:scaling>
          <c:orientation val="minMax"/>
        </c:scaling>
        <c:delete val="0"/>
        <c:axPos val="b"/>
        <c:title>
          <c:tx>
            <c:rich>
              <a:bodyPr rot="0" vert="horz"/>
              <a:lstStyle/>
              <a:p>
                <a:pPr>
                  <a:defRPr sz="1050"/>
                </a:pPr>
                <a:r>
                  <a:rPr lang="es-EC" sz="1050"/>
                  <a:t>Tratamientos</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sz="1100"/>
            </a:pPr>
            <a:endParaRPr lang="es-EC"/>
          </a:p>
        </c:txPr>
        <c:crossAx val="809670560"/>
        <c:crossesAt val="0"/>
        <c:auto val="1"/>
        <c:lblAlgn val="ctr"/>
        <c:lblOffset val="100"/>
        <c:noMultiLvlLbl val="0"/>
      </c:catAx>
      <c:valAx>
        <c:axId val="809670560"/>
        <c:scaling>
          <c:orientation val="minMax"/>
        </c:scaling>
        <c:delete val="0"/>
        <c:axPos val="l"/>
        <c:title>
          <c:tx>
            <c:rich>
              <a:bodyPr rot="-5400000" vert="horz"/>
              <a:lstStyle/>
              <a:p>
                <a:pPr>
                  <a:defRPr sz="1050"/>
                </a:pPr>
                <a:r>
                  <a:rPr lang="es-EC" sz="1050"/>
                  <a:t>Absorbancia</a:t>
                </a:r>
              </a:p>
            </c:rich>
          </c:tx>
          <c:overlay val="0"/>
          <c:spPr>
            <a:noFill/>
            <a:ln>
              <a:noFill/>
            </a:ln>
            <a:effectLst/>
          </c:spPr>
        </c:title>
        <c:numFmt formatCode="General" sourceLinked="1"/>
        <c:majorTickMark val="out"/>
        <c:minorTickMark val="none"/>
        <c:tickLblPos val="nextTo"/>
        <c:spPr>
          <a:noFill/>
          <a:ln w="9525" cap="flat" cmpd="sng" algn="ctr">
            <a:solidFill>
              <a:schemeClr val="tx1"/>
            </a:solidFill>
            <a:round/>
          </a:ln>
          <a:effectLst/>
        </c:spPr>
        <c:txPr>
          <a:bodyPr rot="-60000000" vert="horz"/>
          <a:lstStyle/>
          <a:p>
            <a:pPr>
              <a:defRPr sz="1100"/>
            </a:pPr>
            <a:endParaRPr lang="es-EC"/>
          </a:p>
        </c:txPr>
        <c:crossAx val="809662328"/>
        <c:crosses val="autoZero"/>
        <c:crossBetween val="between"/>
      </c:valAx>
      <c:valAx>
        <c:axId val="809662720"/>
        <c:scaling>
          <c:orientation val="minMax"/>
        </c:scaling>
        <c:delete val="1"/>
        <c:axPos val="r"/>
        <c:numFmt formatCode="General" sourceLinked="1"/>
        <c:majorTickMark val="out"/>
        <c:minorTickMark val="none"/>
        <c:tickLblPos val="nextTo"/>
        <c:crossAx val="809663112"/>
        <c:crosses val="max"/>
        <c:crossBetween val="between"/>
      </c:valAx>
      <c:catAx>
        <c:axId val="809663112"/>
        <c:scaling>
          <c:orientation val="minMax"/>
        </c:scaling>
        <c:delete val="1"/>
        <c:axPos val="b"/>
        <c:numFmt formatCode="General" sourceLinked="1"/>
        <c:majorTickMark val="out"/>
        <c:minorTickMark val="none"/>
        <c:tickLblPos val="nextTo"/>
        <c:crossAx val="809662720"/>
        <c:crosses val="autoZero"/>
        <c:auto val="1"/>
        <c:lblAlgn val="ctr"/>
        <c:lblOffset val="100"/>
        <c:noMultiLvlLbl val="0"/>
      </c:catAx>
    </c:plotArea>
    <c:plotVisOnly val="1"/>
    <c:dispBlanksAs val="gap"/>
    <c:showDLblsOverMax val="0"/>
  </c:chart>
  <c:spPr>
    <a:ln w="0">
      <a:solidFill>
        <a:schemeClr val="tx1"/>
      </a:solidFill>
    </a:ln>
  </c:spPr>
  <c:txPr>
    <a:bodyPr/>
    <a:lstStyle/>
    <a:p>
      <a:pPr>
        <a:defRPr sz="1000">
          <a:solidFill>
            <a:schemeClr val="bg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b="1">
                <a:solidFill>
                  <a:sysClr val="windowText" lastClr="000000"/>
                </a:solidFill>
              </a:rPr>
              <a:t>NDRE</a:t>
            </a:r>
          </a:p>
        </c:rich>
      </c:tx>
      <c:overlay val="0"/>
      <c:spPr>
        <a:noFill/>
        <a:ln>
          <a:noFill/>
        </a:ln>
        <a:effectLst/>
      </c:spPr>
    </c:title>
    <c:autoTitleDeleted val="0"/>
    <c:plotArea>
      <c:layout/>
      <c:scatterChart>
        <c:scatterStyle val="lineMarker"/>
        <c:varyColors val="0"/>
        <c:ser>
          <c:idx val="0"/>
          <c:order val="0"/>
          <c:spPr>
            <a:ln w="19050" cap="rnd" cmpd="dbl" algn="ctr">
              <a:solidFill>
                <a:schemeClr val="tx1"/>
              </a:solidFill>
              <a:prstDash val="sysDot"/>
              <a:round/>
            </a:ln>
            <a:effectLst/>
          </c:spPr>
          <c:marker>
            <c:symbol val="squar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tx1"/>
                </a:solidFill>
                <a:round/>
              </a:ln>
              <a:effectLst/>
            </c:spPr>
          </c:marker>
          <c:dPt>
            <c:idx val="0"/>
            <c:marker>
              <c:spPr>
                <a:solidFill>
                  <a:srgbClr val="FF0000"/>
                </a:solidFill>
                <a:ln w="6350" cap="flat" cmpd="sng" algn="ctr">
                  <a:solidFill>
                    <a:schemeClr val="tx1"/>
                  </a:solidFill>
                  <a:round/>
                </a:ln>
                <a:effectLst/>
              </c:spPr>
            </c:marker>
            <c:bubble3D val="0"/>
            <c:extLst>
              <c:ext xmlns:c16="http://schemas.microsoft.com/office/drawing/2014/chart" uri="{C3380CC4-5D6E-409C-BE32-E72D297353CC}">
                <c16:uniqueId val="{00000000-816D-4048-9FA7-99196905E1B5}"/>
              </c:ext>
            </c:extLst>
          </c:dPt>
          <c:dPt>
            <c:idx val="1"/>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01-816D-4048-9FA7-99196905E1B5}"/>
              </c:ext>
            </c:extLst>
          </c:dPt>
          <c:dPt>
            <c:idx val="2"/>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2-816D-4048-9FA7-99196905E1B5}"/>
              </c:ext>
            </c:extLst>
          </c:dPt>
          <c:dPt>
            <c:idx val="3"/>
            <c:marker>
              <c:spPr>
                <a:solidFill>
                  <a:srgbClr val="00B050"/>
                </a:solidFill>
                <a:ln w="6350" cap="flat" cmpd="sng" algn="ctr">
                  <a:solidFill>
                    <a:schemeClr val="tx1"/>
                  </a:solidFill>
                  <a:round/>
                </a:ln>
                <a:effectLst/>
              </c:spPr>
            </c:marker>
            <c:bubble3D val="0"/>
            <c:extLst>
              <c:ext xmlns:c16="http://schemas.microsoft.com/office/drawing/2014/chart" uri="{C3380CC4-5D6E-409C-BE32-E72D297353CC}">
                <c16:uniqueId val="{00000003-816D-4048-9FA7-99196905E1B5}"/>
              </c:ext>
            </c:extLst>
          </c:dPt>
          <c:dPt>
            <c:idx val="4"/>
            <c:marker>
              <c:spPr>
                <a:solidFill>
                  <a:srgbClr val="00B050"/>
                </a:solidFill>
                <a:ln w="6350" cap="flat" cmpd="sng" algn="ctr">
                  <a:solidFill>
                    <a:schemeClr val="tx1"/>
                  </a:solidFill>
                  <a:round/>
                </a:ln>
                <a:effectLst/>
              </c:spPr>
            </c:marker>
            <c:bubble3D val="0"/>
            <c:extLst>
              <c:ext xmlns:c16="http://schemas.microsoft.com/office/drawing/2014/chart" uri="{C3380CC4-5D6E-409C-BE32-E72D297353CC}">
                <c16:uniqueId val="{00000004-816D-4048-9FA7-99196905E1B5}"/>
              </c:ext>
            </c:extLst>
          </c:dPt>
          <c:dPt>
            <c:idx val="5"/>
            <c:marker>
              <c:spPr>
                <a:solidFill>
                  <a:srgbClr val="00B0F0"/>
                </a:solidFill>
                <a:ln w="6350" cap="flat" cmpd="sng" algn="ctr">
                  <a:solidFill>
                    <a:schemeClr val="tx1"/>
                  </a:solidFill>
                  <a:round/>
                </a:ln>
                <a:effectLst/>
              </c:spPr>
            </c:marker>
            <c:bubble3D val="0"/>
            <c:extLst>
              <c:ext xmlns:c16="http://schemas.microsoft.com/office/drawing/2014/chart" uri="{C3380CC4-5D6E-409C-BE32-E72D297353CC}">
                <c16:uniqueId val="{00000005-816D-4048-9FA7-99196905E1B5}"/>
              </c:ext>
            </c:extLst>
          </c:dPt>
          <c:dLbls>
            <c:dLbl>
              <c:idx val="0"/>
              <c:tx>
                <c:rich>
                  <a:bodyPr/>
                  <a:lstStyle/>
                  <a:p>
                    <a:r>
                      <a:rPr lang="en-US"/>
                      <a:t>A</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6D-4048-9FA7-99196905E1B5}"/>
                </c:ext>
              </c:extLst>
            </c:dLbl>
            <c:dLbl>
              <c:idx val="1"/>
              <c:tx>
                <c:rich>
                  <a:bodyPr/>
                  <a:lstStyle/>
                  <a:p>
                    <a:r>
                      <a:rPr lang="en-US"/>
                      <a:t>B</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6D-4048-9FA7-99196905E1B5}"/>
                </c:ext>
              </c:extLst>
            </c:dLbl>
            <c:dLbl>
              <c:idx val="2"/>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6D-4048-9FA7-99196905E1B5}"/>
                </c:ext>
              </c:extLst>
            </c:dLbl>
            <c:dLbl>
              <c:idx val="3"/>
              <c:tx>
                <c:rich>
                  <a:bodyPr/>
                  <a:lstStyle/>
                  <a:p>
                    <a:r>
                      <a:rPr lang="en-US"/>
                      <a:t>D</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6D-4048-9FA7-99196905E1B5}"/>
                </c:ext>
              </c:extLst>
            </c:dLbl>
            <c:dLbl>
              <c:idx val="4"/>
              <c:tx>
                <c:rich>
                  <a:bodyPr/>
                  <a:lstStyle/>
                  <a:p>
                    <a:r>
                      <a:rPr lang="en-US"/>
                      <a:t>D</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6D-4048-9FA7-99196905E1B5}"/>
                </c:ext>
              </c:extLst>
            </c:dLbl>
            <c:dLbl>
              <c:idx val="5"/>
              <c:tx>
                <c:rich>
                  <a:bodyPr/>
                  <a:lstStyle/>
                  <a:p>
                    <a:r>
                      <a:rPr lang="en-US"/>
                      <a:t>E</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6D-4048-9FA7-99196905E1B5}"/>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rnd">
                      <a:solidFill>
                        <a:schemeClr val="dk1">
                          <a:lumMod val="35000"/>
                          <a:lumOff val="65000"/>
                        </a:schemeClr>
                      </a:solidFill>
                      <a:round/>
                    </a:ln>
                    <a:effectLst/>
                  </c:spPr>
                </c15:leaderLines>
              </c:ext>
            </c:extLst>
          </c:dLbls>
          <c:xVal>
            <c:numRef>
              <c:f>NDVI!$B$3:$B$8</c:f>
              <c:numCache>
                <c:formatCode>General</c:formatCode>
                <c:ptCount val="6"/>
                <c:pt idx="0">
                  <c:v>2</c:v>
                </c:pt>
                <c:pt idx="1">
                  <c:v>3</c:v>
                </c:pt>
                <c:pt idx="2">
                  <c:v>4</c:v>
                </c:pt>
                <c:pt idx="3">
                  <c:v>5</c:v>
                </c:pt>
                <c:pt idx="4">
                  <c:v>6</c:v>
                </c:pt>
                <c:pt idx="5">
                  <c:v>7</c:v>
                </c:pt>
              </c:numCache>
            </c:numRef>
          </c:xVal>
          <c:yVal>
            <c:numRef>
              <c:f>NDVI!$K$3:$K$8</c:f>
              <c:numCache>
                <c:formatCode>0.00</c:formatCode>
                <c:ptCount val="6"/>
                <c:pt idx="0">
                  <c:v>7.0000000000000007E-2</c:v>
                </c:pt>
                <c:pt idx="1">
                  <c:v>0.08</c:v>
                </c:pt>
                <c:pt idx="2">
                  <c:v>0.1</c:v>
                </c:pt>
                <c:pt idx="3">
                  <c:v>0.11</c:v>
                </c:pt>
                <c:pt idx="4">
                  <c:v>0.11</c:v>
                </c:pt>
                <c:pt idx="5">
                  <c:v>0.13</c:v>
                </c:pt>
              </c:numCache>
            </c:numRef>
          </c:yVal>
          <c:smooth val="0"/>
          <c:extLst>
            <c:ext xmlns:c16="http://schemas.microsoft.com/office/drawing/2014/chart" uri="{C3380CC4-5D6E-409C-BE32-E72D297353CC}">
              <c16:uniqueId val="{00000006-816D-4048-9FA7-99196905E1B5}"/>
            </c:ext>
          </c:extLst>
        </c:ser>
        <c:dLbls>
          <c:showLegendKey val="0"/>
          <c:showVal val="0"/>
          <c:showCatName val="0"/>
          <c:showSerName val="0"/>
          <c:showPercent val="0"/>
          <c:showBubbleSize val="0"/>
        </c:dLbls>
        <c:axId val="855888632"/>
        <c:axId val="855896080"/>
      </c:scatterChart>
      <c:valAx>
        <c:axId val="855888632"/>
        <c:scaling>
          <c:orientation val="minMax"/>
          <c:min val="1"/>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sz="1000">
                    <a:solidFill>
                      <a:sysClr val="windowText" lastClr="000000"/>
                    </a:solidFill>
                  </a:rPr>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855896080"/>
        <c:crosses val="autoZero"/>
        <c:crossBetween val="midCat"/>
      </c:valAx>
      <c:valAx>
        <c:axId val="855896080"/>
        <c:scaling>
          <c:orientation val="minMax"/>
          <c:min val="5.000000000000001E-2"/>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000">
                    <a:solidFill>
                      <a:sysClr val="windowText" lastClr="000000"/>
                    </a:solidFill>
                  </a:rPr>
                  <a:t>Valor del índice</a:t>
                </a:r>
              </a:p>
            </c:rich>
          </c:tx>
          <c:overlay val="0"/>
          <c:spPr>
            <a:noFill/>
            <a:ln>
              <a:noFill/>
            </a:ln>
            <a:effectLst/>
          </c:spPr>
        </c:title>
        <c:numFmt formatCode="#,##0.00" sourceLinked="0"/>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855888632"/>
        <c:crosses val="autoZero"/>
        <c:crossBetween val="midCat"/>
        <c:majorUnit val="2.0000000000000004E-2"/>
      </c:valAx>
      <c:spPr>
        <a:noFill/>
        <a:ln w="25400">
          <a:noFill/>
        </a:ln>
        <a:effectLst/>
      </c:spPr>
    </c:plotArea>
    <c:plotVisOnly val="1"/>
    <c:dispBlanksAs val="gap"/>
    <c:showDLblsOverMax val="0"/>
  </c:chart>
  <c:spPr>
    <a:solidFill>
      <a:schemeClr val="lt1"/>
    </a:solidFill>
    <a:ln w="317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b="1">
                <a:solidFill>
                  <a:sysClr val="windowText" lastClr="000000"/>
                </a:solidFill>
              </a:rPr>
              <a:t>SR-RE</a:t>
            </a:r>
          </a:p>
        </c:rich>
      </c:tx>
      <c:layout>
        <c:manualLayout>
          <c:xMode val="edge"/>
          <c:yMode val="edge"/>
          <c:x val="0.43490976523348535"/>
          <c:y val="2.5157232704402517E-2"/>
        </c:manualLayout>
      </c:layout>
      <c:overlay val="0"/>
      <c:spPr>
        <a:noFill/>
        <a:ln>
          <a:noFill/>
        </a:ln>
        <a:effectLst/>
      </c:spPr>
    </c:title>
    <c:autoTitleDeleted val="0"/>
    <c:plotArea>
      <c:layout/>
      <c:scatterChart>
        <c:scatterStyle val="lineMarker"/>
        <c:varyColors val="0"/>
        <c:ser>
          <c:idx val="0"/>
          <c:order val="0"/>
          <c:spPr>
            <a:ln w="19050" cap="rnd" cmpd="dbl" algn="ctr">
              <a:solidFill>
                <a:schemeClr val="tx1"/>
              </a:solidFill>
              <a:prstDash val="sysDot"/>
              <a:round/>
            </a:ln>
            <a:effectLst/>
          </c:spPr>
          <c:marker>
            <c:symbol val="squar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tx1"/>
                </a:solidFill>
                <a:round/>
              </a:ln>
              <a:effectLst/>
            </c:spPr>
          </c:marker>
          <c:dPt>
            <c:idx val="0"/>
            <c:marker>
              <c:spPr>
                <a:solidFill>
                  <a:srgbClr val="FF0000"/>
                </a:solidFill>
                <a:ln w="6350" cap="flat" cmpd="sng" algn="ctr">
                  <a:solidFill>
                    <a:schemeClr val="tx1"/>
                  </a:solidFill>
                  <a:round/>
                </a:ln>
                <a:effectLst/>
              </c:spPr>
            </c:marker>
            <c:bubble3D val="0"/>
            <c:extLst>
              <c:ext xmlns:c16="http://schemas.microsoft.com/office/drawing/2014/chart" uri="{C3380CC4-5D6E-409C-BE32-E72D297353CC}">
                <c16:uniqueId val="{00000000-8557-4D08-8903-E00E859A8C7A}"/>
              </c:ext>
            </c:extLst>
          </c:dPt>
          <c:dPt>
            <c:idx val="1"/>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01-8557-4D08-8903-E00E859A8C7A}"/>
              </c:ext>
            </c:extLst>
          </c:dPt>
          <c:dPt>
            <c:idx val="2"/>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2-8557-4D08-8903-E00E859A8C7A}"/>
              </c:ext>
            </c:extLst>
          </c:dPt>
          <c:dPt>
            <c:idx val="3"/>
            <c:marker>
              <c:spPr>
                <a:solidFill>
                  <a:srgbClr val="00B050"/>
                </a:solidFill>
                <a:ln w="6350" cap="flat" cmpd="sng" algn="ctr">
                  <a:solidFill>
                    <a:schemeClr val="tx1"/>
                  </a:solidFill>
                  <a:round/>
                </a:ln>
                <a:effectLst/>
              </c:spPr>
            </c:marker>
            <c:bubble3D val="0"/>
            <c:extLst>
              <c:ext xmlns:c16="http://schemas.microsoft.com/office/drawing/2014/chart" uri="{C3380CC4-5D6E-409C-BE32-E72D297353CC}">
                <c16:uniqueId val="{00000003-8557-4D08-8903-E00E859A8C7A}"/>
              </c:ext>
            </c:extLst>
          </c:dPt>
          <c:dPt>
            <c:idx val="4"/>
            <c:marker>
              <c:spPr>
                <a:solidFill>
                  <a:srgbClr val="00B050"/>
                </a:solidFill>
                <a:ln w="6350" cap="flat" cmpd="sng" algn="ctr">
                  <a:solidFill>
                    <a:schemeClr val="tx1"/>
                  </a:solidFill>
                  <a:round/>
                </a:ln>
                <a:effectLst/>
              </c:spPr>
            </c:marker>
            <c:bubble3D val="0"/>
            <c:extLst>
              <c:ext xmlns:c16="http://schemas.microsoft.com/office/drawing/2014/chart" uri="{C3380CC4-5D6E-409C-BE32-E72D297353CC}">
                <c16:uniqueId val="{00000004-8557-4D08-8903-E00E859A8C7A}"/>
              </c:ext>
            </c:extLst>
          </c:dPt>
          <c:dPt>
            <c:idx val="5"/>
            <c:marker>
              <c:spPr>
                <a:solidFill>
                  <a:srgbClr val="00B0F0"/>
                </a:solidFill>
                <a:ln w="6350" cap="flat" cmpd="sng" algn="ctr">
                  <a:solidFill>
                    <a:schemeClr val="tx1"/>
                  </a:solidFill>
                  <a:round/>
                </a:ln>
                <a:effectLst/>
              </c:spPr>
            </c:marker>
            <c:bubble3D val="0"/>
            <c:extLst>
              <c:ext xmlns:c16="http://schemas.microsoft.com/office/drawing/2014/chart" uri="{C3380CC4-5D6E-409C-BE32-E72D297353CC}">
                <c16:uniqueId val="{00000005-8557-4D08-8903-E00E859A8C7A}"/>
              </c:ext>
            </c:extLst>
          </c:dPt>
          <c:dLbls>
            <c:dLbl>
              <c:idx val="0"/>
              <c:tx>
                <c:rich>
                  <a:bodyPr/>
                  <a:lstStyle/>
                  <a:p>
                    <a:r>
                      <a:rPr lang="en-US"/>
                      <a:t>A</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557-4D08-8903-E00E859A8C7A}"/>
                </c:ext>
              </c:extLst>
            </c:dLbl>
            <c:dLbl>
              <c:idx val="1"/>
              <c:tx>
                <c:rich>
                  <a:bodyPr/>
                  <a:lstStyle/>
                  <a:p>
                    <a:r>
                      <a:rPr lang="en-US"/>
                      <a:t>B</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557-4D08-8903-E00E859A8C7A}"/>
                </c:ext>
              </c:extLst>
            </c:dLbl>
            <c:dLbl>
              <c:idx val="2"/>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557-4D08-8903-E00E859A8C7A}"/>
                </c:ext>
              </c:extLst>
            </c:dLbl>
            <c:dLbl>
              <c:idx val="3"/>
              <c:tx>
                <c:rich>
                  <a:bodyPr/>
                  <a:lstStyle/>
                  <a:p>
                    <a:r>
                      <a:rPr lang="en-US"/>
                      <a:t>D</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57-4D08-8903-E00E859A8C7A}"/>
                </c:ext>
              </c:extLst>
            </c:dLbl>
            <c:dLbl>
              <c:idx val="4"/>
              <c:tx>
                <c:rich>
                  <a:bodyPr/>
                  <a:lstStyle/>
                  <a:p>
                    <a:r>
                      <a:rPr lang="en-US"/>
                      <a:t>D</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557-4D08-8903-E00E859A8C7A}"/>
                </c:ext>
              </c:extLst>
            </c:dLbl>
            <c:dLbl>
              <c:idx val="5"/>
              <c:tx>
                <c:rich>
                  <a:bodyPr/>
                  <a:lstStyle/>
                  <a:p>
                    <a:r>
                      <a:rPr lang="en-US"/>
                      <a:t>E</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557-4D08-8903-E00E859A8C7A}"/>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rnd">
                      <a:solidFill>
                        <a:schemeClr val="dk1">
                          <a:lumMod val="35000"/>
                          <a:lumOff val="65000"/>
                        </a:schemeClr>
                      </a:solidFill>
                      <a:round/>
                    </a:ln>
                    <a:effectLst/>
                  </c:spPr>
                </c15:leaderLines>
              </c:ext>
            </c:extLst>
          </c:dLbls>
          <c:xVal>
            <c:numRef>
              <c:f>NDVI!$B$3:$B$8</c:f>
              <c:numCache>
                <c:formatCode>General</c:formatCode>
                <c:ptCount val="6"/>
                <c:pt idx="0">
                  <c:v>2</c:v>
                </c:pt>
                <c:pt idx="1">
                  <c:v>3</c:v>
                </c:pt>
                <c:pt idx="2">
                  <c:v>4</c:v>
                </c:pt>
                <c:pt idx="3">
                  <c:v>5</c:v>
                </c:pt>
                <c:pt idx="4">
                  <c:v>6</c:v>
                </c:pt>
                <c:pt idx="5">
                  <c:v>7</c:v>
                </c:pt>
              </c:numCache>
            </c:numRef>
          </c:xVal>
          <c:yVal>
            <c:numRef>
              <c:f>NDVI!$G$3:$G$8</c:f>
              <c:numCache>
                <c:formatCode>0.00</c:formatCode>
                <c:ptCount val="6"/>
                <c:pt idx="0">
                  <c:v>1.1599999999999999</c:v>
                </c:pt>
                <c:pt idx="1">
                  <c:v>1.18</c:v>
                </c:pt>
                <c:pt idx="2">
                  <c:v>1.23</c:v>
                </c:pt>
                <c:pt idx="3">
                  <c:v>1.25</c:v>
                </c:pt>
                <c:pt idx="4">
                  <c:v>1.26</c:v>
                </c:pt>
                <c:pt idx="5">
                  <c:v>1.29</c:v>
                </c:pt>
              </c:numCache>
            </c:numRef>
          </c:yVal>
          <c:smooth val="0"/>
          <c:extLst>
            <c:ext xmlns:c16="http://schemas.microsoft.com/office/drawing/2014/chart" uri="{C3380CC4-5D6E-409C-BE32-E72D297353CC}">
              <c16:uniqueId val="{00000006-8557-4D08-8903-E00E859A8C7A}"/>
            </c:ext>
          </c:extLst>
        </c:ser>
        <c:dLbls>
          <c:showLegendKey val="0"/>
          <c:showVal val="0"/>
          <c:showCatName val="0"/>
          <c:showSerName val="0"/>
          <c:showPercent val="0"/>
          <c:showBubbleSize val="0"/>
        </c:dLbls>
        <c:axId val="724181776"/>
        <c:axId val="724184128"/>
      </c:scatterChart>
      <c:valAx>
        <c:axId val="724181776"/>
        <c:scaling>
          <c:orientation val="minMax"/>
          <c:min val="1"/>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sz="1000">
                    <a:solidFill>
                      <a:sysClr val="windowText" lastClr="000000"/>
                    </a:solidFill>
                  </a:rPr>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724184128"/>
        <c:crosses val="autoZero"/>
        <c:crossBetween val="midCat"/>
      </c:valAx>
      <c:valAx>
        <c:axId val="72418412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000">
                    <a:solidFill>
                      <a:sysClr val="windowText" lastClr="000000"/>
                    </a:solidFill>
                  </a:rPr>
                  <a:t>Valor del índice</a:t>
                </a:r>
              </a:p>
            </c:rich>
          </c:tx>
          <c:overlay val="0"/>
          <c:spPr>
            <a:noFill/>
            <a:ln>
              <a:noFill/>
            </a:ln>
            <a:effectLst/>
          </c:spPr>
        </c:title>
        <c:numFmt formatCode="#,##0.00" sourceLinked="0"/>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724181776"/>
        <c:crosses val="autoZero"/>
        <c:crossBetween val="midCat"/>
        <c:majorUnit val="3.0000000000000006E-2"/>
      </c:valAx>
      <c:spPr>
        <a:noFill/>
        <a:ln w="25400">
          <a:noFill/>
        </a:ln>
        <a:effectLst/>
      </c:spPr>
    </c:plotArea>
    <c:plotVisOnly val="1"/>
    <c:dispBlanksAs val="gap"/>
    <c:showDLblsOverMax val="0"/>
  </c:chart>
  <c:spPr>
    <a:solidFill>
      <a:schemeClr val="lt1"/>
    </a:solidFill>
    <a:ln w="317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ysClr val="windowText" lastClr="000000"/>
                </a:solidFill>
                <a:latin typeface="Times New Roman" panose="02020603050405020304" pitchFamily="18" charset="0"/>
                <a:ea typeface="+mn-ea"/>
                <a:cs typeface="Times New Roman" panose="02020603050405020304" pitchFamily="18" charset="0"/>
              </a:defRPr>
            </a:pPr>
            <a:r>
              <a:rPr lang="en-US">
                <a:solidFill>
                  <a:sysClr val="windowText" lastClr="000000"/>
                </a:solidFill>
              </a:rPr>
              <a:t>Contenido de Clorofila</a:t>
            </a:r>
          </a:p>
        </c:rich>
      </c:tx>
      <c:overlay val="0"/>
      <c:spPr>
        <a:noFill/>
        <a:ln>
          <a:noFill/>
        </a:ln>
        <a:effectLst/>
      </c:spPr>
    </c:title>
    <c:autoTitleDeleted val="0"/>
    <c:plotArea>
      <c:layout/>
      <c:scatterChart>
        <c:scatterStyle val="lineMarker"/>
        <c:varyColors val="0"/>
        <c:ser>
          <c:idx val="0"/>
          <c:order val="0"/>
          <c:spPr>
            <a:ln w="19050" cap="rnd" cmpd="dbl" algn="ctr">
              <a:solidFill>
                <a:schemeClr val="tx1"/>
              </a:solidFill>
              <a:prstDash val="sysDot"/>
              <a:round/>
            </a:ln>
            <a:effectLst/>
          </c:spPr>
          <c:marker>
            <c:symbol val="squar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tx1"/>
                </a:solidFill>
                <a:round/>
              </a:ln>
              <a:effectLst/>
            </c:spPr>
          </c:marker>
          <c:dPt>
            <c:idx val="0"/>
            <c:marker>
              <c:spPr>
                <a:solidFill>
                  <a:srgbClr val="FF0000"/>
                </a:solidFill>
                <a:ln w="6350" cap="flat" cmpd="sng" algn="ctr">
                  <a:solidFill>
                    <a:schemeClr val="tx1"/>
                  </a:solidFill>
                  <a:round/>
                </a:ln>
                <a:effectLst/>
              </c:spPr>
            </c:marker>
            <c:bubble3D val="0"/>
            <c:extLst>
              <c:ext xmlns:c16="http://schemas.microsoft.com/office/drawing/2014/chart" uri="{C3380CC4-5D6E-409C-BE32-E72D297353CC}">
                <c16:uniqueId val="{0000000A-48EB-4C55-98AE-C4EDA09CB105}"/>
              </c:ext>
            </c:extLst>
          </c:dPt>
          <c:dPt>
            <c:idx val="1"/>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0B-48EB-4C55-98AE-C4EDA09CB105}"/>
              </c:ext>
            </c:extLst>
          </c:dPt>
          <c:dPt>
            <c:idx val="2"/>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0C-48EB-4C55-98AE-C4EDA09CB105}"/>
              </c:ext>
            </c:extLst>
          </c:dPt>
          <c:dLbls>
            <c:dLbl>
              <c:idx val="0"/>
              <c:tx>
                <c:rich>
                  <a:bodyPr/>
                  <a:lstStyle/>
                  <a:p>
                    <a:r>
                      <a:rPr lang="en-US"/>
                      <a:t>A</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8EB-4C55-98AE-C4EDA09CB105}"/>
                </c:ext>
              </c:extLst>
            </c:dLbl>
            <c:dLbl>
              <c:idx val="1"/>
              <c:tx>
                <c:rich>
                  <a:bodyPr/>
                  <a:lstStyle/>
                  <a:p>
                    <a:r>
                      <a:rPr lang="en-US"/>
                      <a:t>B</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8EB-4C55-98AE-C4EDA09CB105}"/>
                </c:ext>
              </c:extLst>
            </c:dLbl>
            <c:dLbl>
              <c:idx val="2"/>
              <c:tx>
                <c:rich>
                  <a:bodyPr/>
                  <a:lstStyle/>
                  <a:p>
                    <a:r>
                      <a:rPr lang="en-US"/>
                      <a:t>B</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8EB-4C55-98AE-C4EDA09CB105}"/>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rnd">
                      <a:solidFill>
                        <a:schemeClr val="dk1">
                          <a:lumMod val="35000"/>
                          <a:lumOff val="65000"/>
                        </a:schemeClr>
                      </a:solidFill>
                      <a:round/>
                    </a:ln>
                    <a:effectLst/>
                  </c:spPr>
                </c15:leaderLines>
              </c:ext>
            </c:extLst>
          </c:dLbls>
          <c:xVal>
            <c:numRef>
              <c:f>NDVI!$B$13:$B$15</c:f>
              <c:numCache>
                <c:formatCode>General</c:formatCode>
                <c:ptCount val="3"/>
                <c:pt idx="0">
                  <c:v>3</c:v>
                </c:pt>
                <c:pt idx="1">
                  <c:v>5</c:v>
                </c:pt>
                <c:pt idx="2">
                  <c:v>7</c:v>
                </c:pt>
              </c:numCache>
            </c:numRef>
          </c:xVal>
          <c:yVal>
            <c:numRef>
              <c:f>NDVI!$C$13:$C$15</c:f>
              <c:numCache>
                <c:formatCode>General</c:formatCode>
                <c:ptCount val="3"/>
                <c:pt idx="0">
                  <c:v>51.59</c:v>
                </c:pt>
                <c:pt idx="1">
                  <c:v>62.38</c:v>
                </c:pt>
                <c:pt idx="2">
                  <c:v>66.63</c:v>
                </c:pt>
              </c:numCache>
            </c:numRef>
          </c:yVal>
          <c:smooth val="0"/>
          <c:extLst>
            <c:ext xmlns:c16="http://schemas.microsoft.com/office/drawing/2014/chart" uri="{C3380CC4-5D6E-409C-BE32-E72D297353CC}">
              <c16:uniqueId val="{00000009-48EB-4C55-98AE-C4EDA09CB105}"/>
            </c:ext>
          </c:extLst>
        </c:ser>
        <c:dLbls>
          <c:showLegendKey val="0"/>
          <c:showVal val="0"/>
          <c:showCatName val="0"/>
          <c:showSerName val="0"/>
          <c:showPercent val="0"/>
          <c:showBubbleSize val="0"/>
        </c:dLbls>
        <c:axId val="809687808"/>
        <c:axId val="809690944"/>
      </c:scatterChart>
      <c:valAx>
        <c:axId val="809687808"/>
        <c:scaling>
          <c:orientation val="minMax"/>
          <c:min val="1"/>
        </c:scaling>
        <c:delete val="0"/>
        <c:axPos val="b"/>
        <c:title>
          <c:tx>
            <c:rich>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a:solidFill>
                      <a:sysClr val="windowText" lastClr="000000"/>
                    </a:solidFill>
                  </a:rPr>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809690944"/>
        <c:crosses val="autoZero"/>
        <c:crossBetween val="midCat"/>
        <c:majorUnit val="1"/>
      </c:valAx>
      <c:valAx>
        <c:axId val="809690944"/>
        <c:scaling>
          <c:orientation val="minMax"/>
          <c:min val="45"/>
        </c:scaling>
        <c:delete val="0"/>
        <c:axPos val="l"/>
        <c:title>
          <c:tx>
            <c:rich>
              <a:bodyPr rot="-54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solidFill>
                      <a:sysClr val="windowText" lastClr="000000"/>
                    </a:solidFill>
                  </a:rPr>
                  <a:t>Absorbancia</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809687808"/>
        <c:crosses val="autoZero"/>
        <c:crossBetween val="midCat"/>
      </c:valAx>
      <c:spPr>
        <a:noFill/>
        <a:ln w="25400">
          <a:noFill/>
        </a:ln>
        <a:effectLst/>
      </c:spPr>
    </c:plotArea>
    <c:plotVisOnly val="1"/>
    <c:dispBlanksAs val="gap"/>
    <c:showDLblsOverMax val="0"/>
  </c:chart>
  <c:spPr>
    <a:solidFill>
      <a:schemeClr val="lt1"/>
    </a:solidFill>
    <a:ln w="317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b="1">
                <a:solidFill>
                  <a:sysClr val="windowText" lastClr="000000"/>
                </a:solidFill>
              </a:rPr>
              <a:t>CCI</a:t>
            </a:r>
          </a:p>
        </c:rich>
      </c:tx>
      <c:overlay val="0"/>
      <c:spPr>
        <a:noFill/>
        <a:ln>
          <a:noFill/>
        </a:ln>
        <a:effectLst/>
      </c:spPr>
    </c:title>
    <c:autoTitleDeleted val="0"/>
    <c:plotArea>
      <c:layout/>
      <c:scatterChart>
        <c:scatterStyle val="lineMarker"/>
        <c:varyColors val="0"/>
        <c:ser>
          <c:idx val="0"/>
          <c:order val="0"/>
          <c:spPr>
            <a:ln w="19050" cap="rnd" cmpd="dbl" algn="ctr">
              <a:solidFill>
                <a:schemeClr val="tx1"/>
              </a:solidFill>
              <a:prstDash val="sysDot"/>
              <a:round/>
            </a:ln>
            <a:effectLst/>
          </c:spPr>
          <c:marker>
            <c:symbol val="squar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tx1"/>
                </a:solidFill>
                <a:round/>
              </a:ln>
              <a:effectLst/>
            </c:spPr>
          </c:marker>
          <c:dPt>
            <c:idx val="0"/>
            <c:marker>
              <c:spPr>
                <a:solidFill>
                  <a:srgbClr val="FF0000"/>
                </a:solidFill>
                <a:ln w="6350" cap="flat" cmpd="sng" algn="ctr">
                  <a:solidFill>
                    <a:schemeClr val="tx1"/>
                  </a:solidFill>
                  <a:round/>
                </a:ln>
                <a:effectLst/>
              </c:spPr>
            </c:marker>
            <c:bubble3D val="0"/>
            <c:extLst>
              <c:ext xmlns:c16="http://schemas.microsoft.com/office/drawing/2014/chart" uri="{C3380CC4-5D6E-409C-BE32-E72D297353CC}">
                <c16:uniqueId val="{00000000-5B7A-484E-A03C-F6881C871930}"/>
              </c:ext>
            </c:extLst>
          </c:dPt>
          <c:dPt>
            <c:idx val="1"/>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01-5B7A-484E-A03C-F6881C871930}"/>
              </c:ext>
            </c:extLst>
          </c:dPt>
          <c:dPt>
            <c:idx val="2"/>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2-5B7A-484E-A03C-F6881C871930}"/>
              </c:ext>
            </c:extLst>
          </c:dPt>
          <c:dPt>
            <c:idx val="3"/>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3-5B7A-484E-A03C-F6881C871930}"/>
              </c:ext>
            </c:extLst>
          </c:dPt>
          <c:dPt>
            <c:idx val="4"/>
            <c:marker>
              <c:spPr>
                <a:solidFill>
                  <a:srgbClr val="00B050"/>
                </a:solidFill>
                <a:ln w="6350" cap="flat" cmpd="sng" algn="ctr">
                  <a:solidFill>
                    <a:schemeClr val="tx1"/>
                  </a:solidFill>
                  <a:round/>
                </a:ln>
                <a:effectLst/>
              </c:spPr>
            </c:marker>
            <c:bubble3D val="0"/>
            <c:extLst>
              <c:ext xmlns:c16="http://schemas.microsoft.com/office/drawing/2014/chart" uri="{C3380CC4-5D6E-409C-BE32-E72D297353CC}">
                <c16:uniqueId val="{00000004-5B7A-484E-A03C-F6881C871930}"/>
              </c:ext>
            </c:extLst>
          </c:dPt>
          <c:dPt>
            <c:idx val="5"/>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5-5B7A-484E-A03C-F6881C871930}"/>
              </c:ext>
            </c:extLst>
          </c:dPt>
          <c:dLbls>
            <c:dLbl>
              <c:idx val="0"/>
              <c:tx>
                <c:rich>
                  <a:bodyPr/>
                  <a:lstStyle/>
                  <a:p>
                    <a:r>
                      <a:rPr lang="en-US"/>
                      <a:t>A</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7A-484E-A03C-F6881C871930}"/>
                </c:ext>
              </c:extLst>
            </c:dLbl>
            <c:dLbl>
              <c:idx val="1"/>
              <c:tx>
                <c:rich>
                  <a:bodyPr/>
                  <a:lstStyle/>
                  <a:p>
                    <a:r>
                      <a:rPr lang="en-US"/>
                      <a:t>B</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7A-484E-A03C-F6881C871930}"/>
                </c:ext>
              </c:extLst>
            </c:dLbl>
            <c:dLbl>
              <c:idx val="2"/>
              <c:tx>
                <c:rich>
                  <a:bodyPr/>
                  <a:lstStyle/>
                  <a:p>
                    <a:r>
                      <a:rPr lang="en-US"/>
                      <a:t>E</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7A-484E-A03C-F6881C871930}"/>
                </c:ext>
              </c:extLst>
            </c:dLbl>
            <c:dLbl>
              <c:idx val="3"/>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7A-484E-A03C-F6881C871930}"/>
                </c:ext>
              </c:extLst>
            </c:dLbl>
            <c:dLbl>
              <c:idx val="4"/>
              <c:tx>
                <c:rich>
                  <a:bodyPr/>
                  <a:lstStyle/>
                  <a:p>
                    <a:r>
                      <a:rPr lang="en-US"/>
                      <a:t>DE</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7A-484E-A03C-F6881C871930}"/>
                </c:ext>
              </c:extLst>
            </c:dLbl>
            <c:dLbl>
              <c:idx val="5"/>
              <c:tx>
                <c:rich>
                  <a:bodyPr/>
                  <a:lstStyle/>
                  <a:p>
                    <a:r>
                      <a:rPr lang="en-US"/>
                      <a:t>CD</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7A-484E-A03C-F6881C871930}"/>
                </c:ext>
              </c:extLst>
            </c:dLbl>
            <c:spPr>
              <a:noFill/>
              <a:ln>
                <a:noFill/>
              </a:ln>
              <a:effectLst/>
            </c:spPr>
            <c:txPr>
              <a:bodyPr rot="0" spcFirstLastPara="1" vertOverflow="ellipsis" vert="horz" wrap="square" anchor="ctr" anchorCtr="0"/>
              <a:lstStyle/>
              <a:p>
                <a:pPr algn="ct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rnd">
                      <a:solidFill>
                        <a:schemeClr val="dk1">
                          <a:lumMod val="35000"/>
                          <a:lumOff val="65000"/>
                        </a:schemeClr>
                      </a:solidFill>
                      <a:round/>
                    </a:ln>
                    <a:effectLst/>
                  </c:spPr>
                </c15:leaderLines>
              </c:ext>
            </c:extLst>
          </c:dLbls>
          <c:xVal>
            <c:numRef>
              <c:f>NDVI!$B$3:$B$8</c:f>
              <c:numCache>
                <c:formatCode>General</c:formatCode>
                <c:ptCount val="6"/>
                <c:pt idx="0">
                  <c:v>2</c:v>
                </c:pt>
                <c:pt idx="1">
                  <c:v>3</c:v>
                </c:pt>
                <c:pt idx="2">
                  <c:v>4</c:v>
                </c:pt>
                <c:pt idx="3">
                  <c:v>5</c:v>
                </c:pt>
                <c:pt idx="4">
                  <c:v>6</c:v>
                </c:pt>
                <c:pt idx="5">
                  <c:v>7</c:v>
                </c:pt>
              </c:numCache>
            </c:numRef>
          </c:xVal>
          <c:yVal>
            <c:numRef>
              <c:f>NDVI!$I$3:$I$8</c:f>
              <c:numCache>
                <c:formatCode>0.00</c:formatCode>
                <c:ptCount val="6"/>
                <c:pt idx="0">
                  <c:v>1.17</c:v>
                </c:pt>
                <c:pt idx="1">
                  <c:v>1.44</c:v>
                </c:pt>
                <c:pt idx="2">
                  <c:v>1.91</c:v>
                </c:pt>
                <c:pt idx="3">
                  <c:v>1.82</c:v>
                </c:pt>
                <c:pt idx="4">
                  <c:v>1.9</c:v>
                </c:pt>
                <c:pt idx="5">
                  <c:v>1.82</c:v>
                </c:pt>
              </c:numCache>
            </c:numRef>
          </c:yVal>
          <c:smooth val="0"/>
          <c:extLst>
            <c:ext xmlns:c16="http://schemas.microsoft.com/office/drawing/2014/chart" uri="{C3380CC4-5D6E-409C-BE32-E72D297353CC}">
              <c16:uniqueId val="{00000006-5B7A-484E-A03C-F6881C871930}"/>
            </c:ext>
          </c:extLst>
        </c:ser>
        <c:dLbls>
          <c:showLegendKey val="0"/>
          <c:showVal val="0"/>
          <c:showCatName val="0"/>
          <c:showSerName val="0"/>
          <c:showPercent val="0"/>
          <c:showBubbleSize val="0"/>
        </c:dLbls>
        <c:axId val="660309200"/>
        <c:axId val="660310768"/>
      </c:scatterChart>
      <c:valAx>
        <c:axId val="660309200"/>
        <c:scaling>
          <c:orientation val="minMax"/>
          <c:min val="1"/>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sz="1000">
                    <a:solidFill>
                      <a:sysClr val="windowText" lastClr="000000"/>
                    </a:solidFill>
                  </a:rPr>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660310768"/>
        <c:crosses val="autoZero"/>
        <c:crossBetween val="midCat"/>
      </c:valAx>
      <c:valAx>
        <c:axId val="660310768"/>
        <c:scaling>
          <c:orientation val="minMax"/>
          <c:min val="1.1000000000000001"/>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000">
                    <a:solidFill>
                      <a:sysClr val="windowText" lastClr="000000"/>
                    </a:solidFill>
                  </a:rPr>
                  <a:t>Valor del índice</a:t>
                </a:r>
              </a:p>
            </c:rich>
          </c:tx>
          <c:overlay val="0"/>
          <c:spPr>
            <a:noFill/>
            <a:ln>
              <a:noFill/>
            </a:ln>
            <a:effectLst/>
          </c:spPr>
        </c:title>
        <c:numFmt formatCode="#,##0.00" sourceLinked="0"/>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660309200"/>
        <c:crosses val="autoZero"/>
        <c:crossBetween val="midCat"/>
        <c:majorUnit val="0.2"/>
      </c:valAx>
      <c:spPr>
        <a:noFill/>
        <a:ln w="25400">
          <a:noFill/>
        </a:ln>
        <a:effectLst/>
      </c:spPr>
    </c:plotArea>
    <c:plotVisOnly val="1"/>
    <c:dispBlanksAs val="gap"/>
    <c:showDLblsOverMax val="0"/>
  </c:chart>
  <c:spPr>
    <a:solidFill>
      <a:schemeClr val="lt1"/>
    </a:solidFill>
    <a:ln w="317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b="1" dirty="0">
                <a:solidFill>
                  <a:sysClr val="windowText" lastClr="000000"/>
                </a:solidFill>
              </a:rPr>
              <a:t>NDVI</a:t>
            </a:r>
            <a:r>
              <a:rPr lang="en-US" sz="1200" b="1" baseline="-25000" dirty="0">
                <a:solidFill>
                  <a:sysClr val="windowText" lastClr="000000"/>
                </a:solidFill>
              </a:rPr>
              <a:t>E</a:t>
            </a:r>
            <a:endParaRPr lang="en-US" sz="1200" b="1" dirty="0">
              <a:solidFill>
                <a:sysClr val="windowText" lastClr="000000"/>
              </a:solidFill>
            </a:endParaRPr>
          </a:p>
        </c:rich>
      </c:tx>
      <c:overlay val="0"/>
      <c:spPr>
        <a:noFill/>
        <a:ln>
          <a:noFill/>
        </a:ln>
        <a:effectLst/>
      </c:spPr>
    </c:title>
    <c:autoTitleDeleted val="0"/>
    <c:plotArea>
      <c:layout/>
      <c:scatterChart>
        <c:scatterStyle val="lineMarker"/>
        <c:varyColors val="0"/>
        <c:ser>
          <c:idx val="0"/>
          <c:order val="0"/>
          <c:spPr>
            <a:ln w="19050" cap="rnd" cmpd="dbl" algn="ctr">
              <a:solidFill>
                <a:schemeClr val="tx1"/>
              </a:solidFill>
              <a:prstDash val="sysDot"/>
              <a:round/>
            </a:ln>
            <a:effectLst/>
          </c:spPr>
          <c:marker>
            <c:symbol val="squar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tx1"/>
                </a:solidFill>
                <a:round/>
              </a:ln>
              <a:effectLst/>
            </c:spPr>
          </c:marker>
          <c:dPt>
            <c:idx val="0"/>
            <c:marker>
              <c:spPr>
                <a:solidFill>
                  <a:srgbClr val="FF0000"/>
                </a:solidFill>
                <a:ln w="6350" cap="flat" cmpd="sng" algn="ctr">
                  <a:solidFill>
                    <a:schemeClr val="tx1"/>
                  </a:solidFill>
                  <a:round/>
                </a:ln>
                <a:effectLst/>
              </c:spPr>
            </c:marker>
            <c:bubble3D val="0"/>
            <c:extLst>
              <c:ext xmlns:c16="http://schemas.microsoft.com/office/drawing/2014/chart" uri="{C3380CC4-5D6E-409C-BE32-E72D297353CC}">
                <c16:uniqueId val="{0000000A-264D-48E5-AC48-69CB3485D977}"/>
              </c:ext>
            </c:extLst>
          </c:dPt>
          <c:dPt>
            <c:idx val="1"/>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0B-264D-48E5-AC48-69CB3485D977}"/>
              </c:ext>
            </c:extLst>
          </c:dPt>
          <c:dPt>
            <c:idx val="2"/>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C-264D-48E5-AC48-69CB3485D977}"/>
              </c:ext>
            </c:extLst>
          </c:dPt>
          <c:dPt>
            <c:idx val="3"/>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0E-264D-48E5-AC48-69CB3485D977}"/>
              </c:ext>
            </c:extLst>
          </c:dPt>
          <c:dPt>
            <c:idx val="4"/>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D-264D-48E5-AC48-69CB3485D977}"/>
              </c:ext>
            </c:extLst>
          </c:dPt>
          <c:dPt>
            <c:idx val="5"/>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F-264D-48E5-AC48-69CB3485D977}"/>
              </c:ext>
            </c:extLst>
          </c:dPt>
          <c:dLbls>
            <c:dLbl>
              <c:idx val="0"/>
              <c:tx>
                <c:rich>
                  <a:bodyPr/>
                  <a:lstStyle/>
                  <a:p>
                    <a:r>
                      <a:rPr lang="en-US"/>
                      <a:t>A</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64D-48E5-AC48-69CB3485D977}"/>
                </c:ext>
              </c:extLst>
            </c:dLbl>
            <c:dLbl>
              <c:idx val="1"/>
              <c:tx>
                <c:rich>
                  <a:bodyPr/>
                  <a:lstStyle/>
                  <a:p>
                    <a:r>
                      <a:rPr lang="en-US"/>
                      <a:t>B</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64D-48E5-AC48-69CB3485D977}"/>
                </c:ext>
              </c:extLst>
            </c:dLbl>
            <c:dLbl>
              <c:idx val="2"/>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64D-48E5-AC48-69CB3485D977}"/>
                </c:ext>
              </c:extLst>
            </c:dLbl>
            <c:dLbl>
              <c:idx val="3"/>
              <c:tx>
                <c:rich>
                  <a:bodyPr/>
                  <a:lstStyle/>
                  <a:p>
                    <a:r>
                      <a:rPr lang="en-US"/>
                      <a:t>B</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64D-48E5-AC48-69CB3485D977}"/>
                </c:ext>
              </c:extLst>
            </c:dLbl>
            <c:dLbl>
              <c:idx val="4"/>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64D-48E5-AC48-69CB3485D977}"/>
                </c:ext>
              </c:extLst>
            </c:dLbl>
            <c:dLbl>
              <c:idx val="5"/>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64D-48E5-AC48-69CB3485D977}"/>
                </c:ext>
              </c:extLst>
            </c:dLbl>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rnd">
                      <a:solidFill>
                        <a:schemeClr val="dk1">
                          <a:lumMod val="35000"/>
                          <a:lumOff val="65000"/>
                        </a:schemeClr>
                      </a:solidFill>
                      <a:round/>
                    </a:ln>
                    <a:effectLst/>
                  </c:spPr>
                </c15:leaderLines>
              </c:ext>
            </c:extLst>
          </c:dLbls>
          <c:xVal>
            <c:numRef>
              <c:f>UAV_ÍNDICES_NDVIu_EST_FENO!$B$4:$B$9</c:f>
              <c:numCache>
                <c:formatCode>General</c:formatCode>
                <c:ptCount val="6"/>
                <c:pt idx="0">
                  <c:v>2</c:v>
                </c:pt>
                <c:pt idx="1">
                  <c:v>3</c:v>
                </c:pt>
                <c:pt idx="2">
                  <c:v>4</c:v>
                </c:pt>
                <c:pt idx="3">
                  <c:v>5</c:v>
                </c:pt>
                <c:pt idx="4">
                  <c:v>6</c:v>
                </c:pt>
                <c:pt idx="5">
                  <c:v>7</c:v>
                </c:pt>
              </c:numCache>
            </c:numRef>
          </c:xVal>
          <c:yVal>
            <c:numRef>
              <c:f>ESPEC_ÍNDICES_NDVIe_EST_FENO!$C$4:$C$9</c:f>
              <c:numCache>
                <c:formatCode>General</c:formatCode>
                <c:ptCount val="6"/>
                <c:pt idx="0">
                  <c:v>0.76</c:v>
                </c:pt>
                <c:pt idx="1">
                  <c:v>0.81</c:v>
                </c:pt>
                <c:pt idx="2">
                  <c:v>0.86</c:v>
                </c:pt>
                <c:pt idx="3">
                  <c:v>0.81</c:v>
                </c:pt>
                <c:pt idx="4">
                  <c:v>0.85</c:v>
                </c:pt>
                <c:pt idx="5">
                  <c:v>0.86</c:v>
                </c:pt>
              </c:numCache>
            </c:numRef>
          </c:yVal>
          <c:smooth val="0"/>
          <c:extLst>
            <c:ext xmlns:c16="http://schemas.microsoft.com/office/drawing/2014/chart" uri="{C3380CC4-5D6E-409C-BE32-E72D297353CC}">
              <c16:uniqueId val="{00000009-264D-48E5-AC48-69CB3485D977}"/>
            </c:ext>
          </c:extLst>
        </c:ser>
        <c:dLbls>
          <c:showLegendKey val="0"/>
          <c:showVal val="0"/>
          <c:showCatName val="0"/>
          <c:showSerName val="0"/>
          <c:showPercent val="0"/>
          <c:showBubbleSize val="0"/>
        </c:dLbls>
        <c:axId val="803033200"/>
        <c:axId val="803022616"/>
      </c:scatterChart>
      <c:valAx>
        <c:axId val="803033200"/>
        <c:scaling>
          <c:orientation val="minMax"/>
          <c:min val="1"/>
        </c:scaling>
        <c:delete val="0"/>
        <c:axPos val="b"/>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r>
                  <a:rPr lang="es-EC" sz="1000">
                    <a:solidFill>
                      <a:sysClr val="windowText" lastClr="000000"/>
                    </a:solidFill>
                  </a:rPr>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803022616"/>
        <c:crosses val="autoZero"/>
        <c:crossBetween val="midCat"/>
      </c:valAx>
      <c:valAx>
        <c:axId val="803022616"/>
        <c:scaling>
          <c:orientation val="minMax"/>
          <c:min val="0.7400000000000001"/>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000">
                    <a:solidFill>
                      <a:sysClr val="windowText" lastClr="000000"/>
                    </a:solidFill>
                  </a:rPr>
                  <a:t>Valor del índice</a:t>
                </a:r>
              </a:p>
            </c:rich>
          </c:tx>
          <c:overlay val="0"/>
          <c:spPr>
            <a:noFill/>
            <a:ln>
              <a:noFill/>
            </a:ln>
            <a:effectLst/>
          </c:spPr>
        </c:title>
        <c:numFmt formatCode="#,##0.00" sourceLinked="0"/>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803033200"/>
        <c:crosses val="autoZero"/>
        <c:crossBetween val="midCat"/>
        <c:majorUnit val="4.0000000000000008E-2"/>
      </c:valAx>
      <c:spPr>
        <a:noFill/>
        <a:ln w="25400">
          <a:noFill/>
        </a:ln>
        <a:effectLst/>
      </c:spPr>
    </c:plotArea>
    <c:plotVisOnly val="1"/>
    <c:dispBlanksAs val="gap"/>
    <c:showDLblsOverMax val="0"/>
  </c:chart>
  <c:spPr>
    <a:solidFill>
      <a:schemeClr val="lt1"/>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b="1" dirty="0">
                <a:solidFill>
                  <a:sysClr val="windowText" lastClr="000000"/>
                </a:solidFill>
              </a:rPr>
              <a:t>NDVI</a:t>
            </a:r>
            <a:r>
              <a:rPr lang="en-US" sz="1200" b="1" baseline="-25000" dirty="0">
                <a:solidFill>
                  <a:sysClr val="windowText" lastClr="000000"/>
                </a:solidFill>
              </a:rPr>
              <a:t>U</a:t>
            </a:r>
            <a:endParaRPr lang="en-US" sz="1200" b="1" dirty="0">
              <a:solidFill>
                <a:sysClr val="windowText" lastClr="000000"/>
              </a:solidFill>
            </a:endParaRPr>
          </a:p>
        </c:rich>
      </c:tx>
      <c:overlay val="0"/>
      <c:spPr>
        <a:noFill/>
        <a:ln>
          <a:noFill/>
        </a:ln>
        <a:effectLst/>
      </c:spPr>
    </c:title>
    <c:autoTitleDeleted val="0"/>
    <c:plotArea>
      <c:layout/>
      <c:scatterChart>
        <c:scatterStyle val="lineMarker"/>
        <c:varyColors val="0"/>
        <c:ser>
          <c:idx val="0"/>
          <c:order val="0"/>
          <c:spPr>
            <a:ln w="19050" cap="rnd" cmpd="dbl" algn="ctr">
              <a:solidFill>
                <a:schemeClr val="tx1"/>
              </a:solidFill>
              <a:prstDash val="sysDot"/>
              <a:round/>
            </a:ln>
            <a:effectLst/>
          </c:spPr>
          <c:marker>
            <c:symbol val="squar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3175" cap="flat" cmpd="sng" algn="ctr">
                <a:solidFill>
                  <a:schemeClr val="tx1"/>
                </a:solidFill>
                <a:round/>
              </a:ln>
              <a:effectLst/>
            </c:spPr>
          </c:marker>
          <c:dPt>
            <c:idx val="0"/>
            <c:marker>
              <c:spPr>
                <a:solidFill>
                  <a:srgbClr val="FF0000"/>
                </a:solidFill>
                <a:ln w="3175" cap="flat" cmpd="sng" algn="ctr">
                  <a:solidFill>
                    <a:schemeClr val="tx1"/>
                  </a:solidFill>
                  <a:round/>
                </a:ln>
                <a:effectLst/>
              </c:spPr>
            </c:marker>
            <c:bubble3D val="0"/>
            <c:extLst>
              <c:ext xmlns:c16="http://schemas.microsoft.com/office/drawing/2014/chart" uri="{C3380CC4-5D6E-409C-BE32-E72D297353CC}">
                <c16:uniqueId val="{0000000A-264D-48E5-AC48-69CB3485D977}"/>
              </c:ext>
            </c:extLst>
          </c:dPt>
          <c:dPt>
            <c:idx val="1"/>
            <c:marker>
              <c:spPr>
                <a:solidFill>
                  <a:srgbClr val="FFFF00"/>
                </a:solidFill>
                <a:ln w="3175" cap="flat" cmpd="sng" algn="ctr">
                  <a:solidFill>
                    <a:schemeClr val="tx1"/>
                  </a:solidFill>
                  <a:round/>
                </a:ln>
                <a:effectLst/>
              </c:spPr>
            </c:marker>
            <c:bubble3D val="0"/>
            <c:extLst>
              <c:ext xmlns:c16="http://schemas.microsoft.com/office/drawing/2014/chart" uri="{C3380CC4-5D6E-409C-BE32-E72D297353CC}">
                <c16:uniqueId val="{0000000B-264D-48E5-AC48-69CB3485D977}"/>
              </c:ext>
            </c:extLst>
          </c:dPt>
          <c:dPt>
            <c:idx val="2"/>
            <c:marker>
              <c:spPr>
                <a:solidFill>
                  <a:srgbClr val="92D050"/>
                </a:solidFill>
                <a:ln w="3175" cap="flat" cmpd="sng" algn="ctr">
                  <a:solidFill>
                    <a:schemeClr val="tx1"/>
                  </a:solidFill>
                  <a:round/>
                </a:ln>
                <a:effectLst/>
              </c:spPr>
            </c:marker>
            <c:bubble3D val="0"/>
            <c:extLst>
              <c:ext xmlns:c16="http://schemas.microsoft.com/office/drawing/2014/chart" uri="{C3380CC4-5D6E-409C-BE32-E72D297353CC}">
                <c16:uniqueId val="{0000000C-264D-48E5-AC48-69CB3485D977}"/>
              </c:ext>
            </c:extLst>
          </c:dPt>
          <c:dPt>
            <c:idx val="3"/>
            <c:marker>
              <c:spPr>
                <a:solidFill>
                  <a:srgbClr val="92D050"/>
                </a:solidFill>
                <a:ln w="3175" cap="flat" cmpd="sng" algn="ctr">
                  <a:solidFill>
                    <a:schemeClr val="tx1"/>
                  </a:solidFill>
                  <a:round/>
                </a:ln>
                <a:effectLst/>
              </c:spPr>
            </c:marker>
            <c:bubble3D val="0"/>
            <c:extLst>
              <c:ext xmlns:c16="http://schemas.microsoft.com/office/drawing/2014/chart" uri="{C3380CC4-5D6E-409C-BE32-E72D297353CC}">
                <c16:uniqueId val="{0000000E-264D-48E5-AC48-69CB3485D977}"/>
              </c:ext>
            </c:extLst>
          </c:dPt>
          <c:dPt>
            <c:idx val="4"/>
            <c:marker>
              <c:spPr>
                <a:solidFill>
                  <a:srgbClr val="92D050"/>
                </a:solidFill>
                <a:ln w="3175" cap="flat" cmpd="sng" algn="ctr">
                  <a:solidFill>
                    <a:schemeClr val="tx1"/>
                  </a:solidFill>
                  <a:round/>
                </a:ln>
                <a:effectLst/>
              </c:spPr>
            </c:marker>
            <c:bubble3D val="0"/>
            <c:extLst>
              <c:ext xmlns:c16="http://schemas.microsoft.com/office/drawing/2014/chart" uri="{C3380CC4-5D6E-409C-BE32-E72D297353CC}">
                <c16:uniqueId val="{0000000D-264D-48E5-AC48-69CB3485D977}"/>
              </c:ext>
            </c:extLst>
          </c:dPt>
          <c:dPt>
            <c:idx val="5"/>
            <c:marker>
              <c:spPr>
                <a:solidFill>
                  <a:srgbClr val="00B050"/>
                </a:solidFill>
                <a:ln w="3175" cap="flat" cmpd="sng" algn="ctr">
                  <a:solidFill>
                    <a:schemeClr val="tx1"/>
                  </a:solidFill>
                  <a:round/>
                </a:ln>
                <a:effectLst/>
              </c:spPr>
            </c:marker>
            <c:bubble3D val="0"/>
            <c:extLst>
              <c:ext xmlns:c16="http://schemas.microsoft.com/office/drawing/2014/chart" uri="{C3380CC4-5D6E-409C-BE32-E72D297353CC}">
                <c16:uniqueId val="{0000000F-264D-48E5-AC48-69CB3485D977}"/>
              </c:ext>
            </c:extLst>
          </c:dPt>
          <c:dLbls>
            <c:dLbl>
              <c:idx val="0"/>
              <c:tx>
                <c:rich>
                  <a:bodyPr/>
                  <a:lstStyle/>
                  <a:p>
                    <a:r>
                      <a:rPr lang="en-US"/>
                      <a:t>A</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64D-48E5-AC48-69CB3485D977}"/>
                </c:ext>
              </c:extLst>
            </c:dLbl>
            <c:dLbl>
              <c:idx val="1"/>
              <c:tx>
                <c:rich>
                  <a:bodyPr/>
                  <a:lstStyle/>
                  <a:p>
                    <a:r>
                      <a:rPr lang="en-US"/>
                      <a:t>B</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64D-48E5-AC48-69CB3485D977}"/>
                </c:ext>
              </c:extLst>
            </c:dLbl>
            <c:dLbl>
              <c:idx val="2"/>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64D-48E5-AC48-69CB3485D977}"/>
                </c:ext>
              </c:extLst>
            </c:dLbl>
            <c:dLbl>
              <c:idx val="3"/>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64D-48E5-AC48-69CB3485D977}"/>
                </c:ext>
              </c:extLst>
            </c:dLbl>
            <c:dLbl>
              <c:idx val="4"/>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64D-48E5-AC48-69CB3485D977}"/>
                </c:ext>
              </c:extLst>
            </c:dLbl>
            <c:dLbl>
              <c:idx val="5"/>
              <c:tx>
                <c:rich>
                  <a:bodyPr/>
                  <a:lstStyle/>
                  <a:p>
                    <a:r>
                      <a:rPr lang="en-US"/>
                      <a:t>D</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64D-48E5-AC48-69CB3485D977}"/>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rnd">
                      <a:solidFill>
                        <a:schemeClr val="dk1">
                          <a:lumMod val="35000"/>
                          <a:lumOff val="65000"/>
                        </a:schemeClr>
                      </a:solidFill>
                      <a:round/>
                    </a:ln>
                    <a:effectLst/>
                  </c:spPr>
                </c15:leaderLines>
              </c:ext>
            </c:extLst>
          </c:dLbls>
          <c:xVal>
            <c:numRef>
              <c:f>UAV_ÍNDICES_NDVIu_EST_FENO!$B$4:$B$9</c:f>
              <c:numCache>
                <c:formatCode>General</c:formatCode>
                <c:ptCount val="6"/>
                <c:pt idx="0">
                  <c:v>2</c:v>
                </c:pt>
                <c:pt idx="1">
                  <c:v>3</c:v>
                </c:pt>
                <c:pt idx="2">
                  <c:v>4</c:v>
                </c:pt>
                <c:pt idx="3">
                  <c:v>5</c:v>
                </c:pt>
                <c:pt idx="4">
                  <c:v>6</c:v>
                </c:pt>
                <c:pt idx="5">
                  <c:v>7</c:v>
                </c:pt>
              </c:numCache>
            </c:numRef>
          </c:xVal>
          <c:yVal>
            <c:numRef>
              <c:f>UAV_ÍNDICES_NDVIu_EST_FENO!$C$4:$C$9</c:f>
              <c:numCache>
                <c:formatCode>General</c:formatCode>
                <c:ptCount val="6"/>
                <c:pt idx="0">
                  <c:v>0.18</c:v>
                </c:pt>
                <c:pt idx="1">
                  <c:v>0.21</c:v>
                </c:pt>
                <c:pt idx="2">
                  <c:v>0.26</c:v>
                </c:pt>
                <c:pt idx="3">
                  <c:v>0.26</c:v>
                </c:pt>
                <c:pt idx="4">
                  <c:v>0.26</c:v>
                </c:pt>
                <c:pt idx="5">
                  <c:v>0.27</c:v>
                </c:pt>
              </c:numCache>
            </c:numRef>
          </c:yVal>
          <c:smooth val="0"/>
          <c:extLst>
            <c:ext xmlns:c16="http://schemas.microsoft.com/office/drawing/2014/chart" uri="{C3380CC4-5D6E-409C-BE32-E72D297353CC}">
              <c16:uniqueId val="{00000009-264D-48E5-AC48-69CB3485D977}"/>
            </c:ext>
          </c:extLst>
        </c:ser>
        <c:dLbls>
          <c:showLegendKey val="0"/>
          <c:showVal val="0"/>
          <c:showCatName val="0"/>
          <c:showSerName val="0"/>
          <c:showPercent val="0"/>
          <c:showBubbleSize val="0"/>
        </c:dLbls>
        <c:axId val="732958368"/>
        <c:axId val="732957584"/>
      </c:scatterChart>
      <c:valAx>
        <c:axId val="732958368"/>
        <c:scaling>
          <c:orientation val="minMax"/>
          <c:min val="1"/>
        </c:scaling>
        <c:delete val="0"/>
        <c:axPos val="b"/>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r>
                  <a:rPr lang="es-EC" sz="1000">
                    <a:solidFill>
                      <a:sysClr val="windowText" lastClr="000000"/>
                    </a:solidFill>
                  </a:rPr>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732957584"/>
        <c:crosses val="autoZero"/>
        <c:crossBetween val="midCat"/>
      </c:valAx>
      <c:valAx>
        <c:axId val="732957584"/>
        <c:scaling>
          <c:orientation val="minMax"/>
          <c:min val="0.16000000000000003"/>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000">
                    <a:solidFill>
                      <a:sysClr val="windowText" lastClr="000000"/>
                    </a:solidFill>
                  </a:rPr>
                  <a:t>Valor del índice</a:t>
                </a:r>
              </a:p>
            </c:rich>
          </c:tx>
          <c:overlay val="0"/>
          <c:spPr>
            <a:noFill/>
            <a:ln>
              <a:noFill/>
            </a:ln>
            <a:effectLst/>
          </c:spPr>
        </c:title>
        <c:numFmt formatCode="#,##0.00" sourceLinked="0"/>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732958368"/>
        <c:crosses val="autoZero"/>
        <c:crossBetween val="midCat"/>
      </c:valAx>
      <c:spPr>
        <a:noFill/>
        <a:ln w="25400">
          <a:noFill/>
        </a:ln>
        <a:effectLst/>
      </c:spPr>
    </c:plotArea>
    <c:plotVisOnly val="1"/>
    <c:dispBlanksAs val="gap"/>
    <c:showDLblsOverMax val="0"/>
  </c:chart>
  <c:spPr>
    <a:solidFill>
      <a:schemeClr val="lt1"/>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NDVI</a:t>
            </a:r>
          </a:p>
        </c:rich>
      </c:tx>
      <c:overlay val="0"/>
      <c:spPr>
        <a:noFill/>
        <a:ln>
          <a:noFill/>
        </a:ln>
        <a:effectLst/>
      </c:spPr>
    </c:title>
    <c:autoTitleDeleted val="0"/>
    <c:plotArea>
      <c:layout/>
      <c:scatterChart>
        <c:scatterStyle val="lineMarker"/>
        <c:varyColors val="0"/>
        <c:ser>
          <c:idx val="0"/>
          <c:order val="0"/>
          <c:spPr>
            <a:ln cmpd="dbl">
              <a:solidFill>
                <a:schemeClr val="tx1"/>
              </a:solidFill>
              <a:prstDash val="sysDot"/>
            </a:ln>
          </c:spPr>
          <c:marker>
            <c:symbol val="squar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tx1"/>
                </a:solidFill>
                <a:round/>
              </a:ln>
              <a:effectLst/>
            </c:spPr>
          </c:marker>
          <c:dPt>
            <c:idx val="0"/>
            <c:marker>
              <c:spPr>
                <a:solidFill>
                  <a:srgbClr val="FF0000"/>
                </a:solidFill>
                <a:ln w="6350" cap="flat" cmpd="sng" algn="ctr">
                  <a:solidFill>
                    <a:schemeClr val="tx1"/>
                  </a:solidFill>
                  <a:round/>
                </a:ln>
                <a:effectLst/>
              </c:spPr>
            </c:marker>
            <c:bubble3D val="0"/>
            <c:spPr>
              <a:ln cmpd="dbl">
                <a:solidFill>
                  <a:srgbClr val="FF0000"/>
                </a:solidFill>
                <a:prstDash val="sysDot"/>
              </a:ln>
            </c:spPr>
            <c:extLst>
              <c:ext xmlns:c16="http://schemas.microsoft.com/office/drawing/2014/chart" uri="{C3380CC4-5D6E-409C-BE32-E72D297353CC}">
                <c16:uniqueId val="{00000023-46C9-44B6-B10C-C5C5BB3B38F2}"/>
              </c:ext>
            </c:extLst>
          </c:dPt>
          <c:dPt>
            <c:idx val="1"/>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24-46C9-44B6-B10C-C5C5BB3B38F2}"/>
              </c:ext>
            </c:extLst>
          </c:dPt>
          <c:dPt>
            <c:idx val="2"/>
            <c:marker>
              <c:spPr>
                <a:solidFill>
                  <a:srgbClr val="FFC000"/>
                </a:solidFill>
                <a:ln w="6350" cap="flat" cmpd="sng" algn="ctr">
                  <a:solidFill>
                    <a:schemeClr val="tx1"/>
                  </a:solidFill>
                  <a:round/>
                </a:ln>
                <a:effectLst/>
              </c:spPr>
            </c:marker>
            <c:bubble3D val="0"/>
            <c:extLst>
              <c:ext xmlns:c16="http://schemas.microsoft.com/office/drawing/2014/chart" uri="{C3380CC4-5D6E-409C-BE32-E72D297353CC}">
                <c16:uniqueId val="{00000025-46C9-44B6-B10C-C5C5BB3B38F2}"/>
              </c:ext>
            </c:extLst>
          </c:dPt>
          <c:dPt>
            <c:idx val="3"/>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26-46C9-44B6-B10C-C5C5BB3B38F2}"/>
              </c:ext>
            </c:extLst>
          </c:dPt>
          <c:dPt>
            <c:idx val="4"/>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27-46C9-44B6-B10C-C5C5BB3B38F2}"/>
              </c:ext>
            </c:extLst>
          </c:dPt>
          <c:dPt>
            <c:idx val="5"/>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28-46C9-44B6-B10C-C5C5BB3B38F2}"/>
              </c:ext>
            </c:extLst>
          </c:dPt>
          <c:dLbls>
            <c:dLbl>
              <c:idx val="0"/>
              <c:tx>
                <c:rich>
                  <a:bodyPr/>
                  <a:lstStyle/>
                  <a:p>
                    <a:r>
                      <a:rPr lang="en-US"/>
                      <a:t>A</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46C9-44B6-B10C-C5C5BB3B38F2}"/>
                </c:ext>
              </c:extLst>
            </c:dLbl>
            <c:dLbl>
              <c:idx val="1"/>
              <c:tx>
                <c:rich>
                  <a:bodyPr/>
                  <a:lstStyle/>
                  <a:p>
                    <a:r>
                      <a:rPr lang="en-US"/>
                      <a:t>B</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4-46C9-44B6-B10C-C5C5BB3B38F2}"/>
                </c:ext>
              </c:extLst>
            </c:dLbl>
            <c:dLbl>
              <c:idx val="2"/>
              <c:tx>
                <c:rich>
                  <a:bodyPr/>
                  <a:lstStyle/>
                  <a:p>
                    <a:r>
                      <a:rPr lang="en-US"/>
                      <a:t>AB</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46C9-44B6-B10C-C5C5BB3B38F2}"/>
                </c:ext>
              </c:extLst>
            </c:dLbl>
            <c:dLbl>
              <c:idx val="3"/>
              <c:tx>
                <c:rich>
                  <a:bodyPr/>
                  <a:lstStyle/>
                  <a:p>
                    <a:r>
                      <a:rPr lang="en-US"/>
                      <a:t>C</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6-46C9-44B6-B10C-C5C5BB3B38F2}"/>
                </c:ext>
              </c:extLst>
            </c:dLbl>
            <c:dLbl>
              <c:idx val="4"/>
              <c:tx>
                <c:rich>
                  <a:bodyPr/>
                  <a:lstStyle/>
                  <a:p>
                    <a:r>
                      <a:rPr lang="en-US"/>
                      <a:t>C</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7-46C9-44B6-B10C-C5C5BB3B38F2}"/>
                </c:ext>
              </c:extLst>
            </c:dLbl>
            <c:dLbl>
              <c:idx val="5"/>
              <c:tx>
                <c:rich>
                  <a:bodyPr/>
                  <a:lstStyle/>
                  <a:p>
                    <a:r>
                      <a:rPr lang="en-US"/>
                      <a:t>C</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8-46C9-44B6-B10C-C5C5BB3B38F2}"/>
                </c:ext>
              </c:extLst>
            </c:dLbl>
            <c:spPr>
              <a:noFill/>
              <a:ln>
                <a:noFill/>
              </a:ln>
              <a:effectLst/>
            </c:spPr>
            <c:txPr>
              <a:bodyPr/>
              <a:lstStyle/>
              <a:p>
                <a:pPr>
                  <a:defRPr sz="800">
                    <a:solidFill>
                      <a:sysClr val="windowText" lastClr="000000"/>
                    </a:solidFill>
                  </a:defRPr>
                </a:pPr>
                <a:endParaRPr lang="es-EC"/>
              </a:p>
            </c:txPr>
            <c:dLblPos val="t"/>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xVal>
            <c:numRef>
              <c:f>Invernadero!$A$3:$A$8</c:f>
              <c:numCache>
                <c:formatCode>General</c:formatCode>
                <c:ptCount val="6"/>
                <c:pt idx="0">
                  <c:v>2</c:v>
                </c:pt>
                <c:pt idx="1">
                  <c:v>3</c:v>
                </c:pt>
                <c:pt idx="2">
                  <c:v>4</c:v>
                </c:pt>
                <c:pt idx="3">
                  <c:v>5</c:v>
                </c:pt>
                <c:pt idx="4">
                  <c:v>6</c:v>
                </c:pt>
                <c:pt idx="5">
                  <c:v>7</c:v>
                </c:pt>
              </c:numCache>
            </c:numRef>
          </c:xVal>
          <c:yVal>
            <c:numRef>
              <c:f>Invernadero!$B$3:$B$8</c:f>
              <c:numCache>
                <c:formatCode>0.00</c:formatCode>
                <c:ptCount val="6"/>
                <c:pt idx="0">
                  <c:v>0.79</c:v>
                </c:pt>
                <c:pt idx="1">
                  <c:v>0.82</c:v>
                </c:pt>
                <c:pt idx="2">
                  <c:v>0.8</c:v>
                </c:pt>
                <c:pt idx="3">
                  <c:v>0.85</c:v>
                </c:pt>
                <c:pt idx="4">
                  <c:v>0.85</c:v>
                </c:pt>
                <c:pt idx="5">
                  <c:v>0.86</c:v>
                </c:pt>
              </c:numCache>
            </c:numRef>
          </c:yVal>
          <c:smooth val="0"/>
          <c:extLst>
            <c:ext xmlns:c16="http://schemas.microsoft.com/office/drawing/2014/chart" uri="{C3380CC4-5D6E-409C-BE32-E72D297353CC}">
              <c16:uniqueId val="{00000029-46C9-44B6-B10C-C5C5BB3B38F2}"/>
            </c:ext>
          </c:extLst>
        </c:ser>
        <c:dLbls>
          <c:showLegendKey val="0"/>
          <c:showVal val="0"/>
          <c:showCatName val="0"/>
          <c:showSerName val="0"/>
          <c:showPercent val="0"/>
          <c:showBubbleSize val="0"/>
        </c:dLbls>
        <c:axId val="810303736"/>
        <c:axId val="810306088"/>
      </c:scatterChart>
      <c:valAx>
        <c:axId val="810303736"/>
        <c:scaling>
          <c:orientation val="minMax"/>
          <c:min val="1"/>
        </c:scaling>
        <c:delete val="0"/>
        <c:axPos val="b"/>
        <c:title>
          <c:tx>
            <c:rich>
              <a:bodyPr rot="0" vert="horz"/>
              <a:lstStyle/>
              <a:p>
                <a:pPr>
                  <a:defRPr b="0"/>
                </a:pPr>
                <a:r>
                  <a:rPr lang="es-EC" b="0"/>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vert="horz"/>
          <a:lstStyle/>
          <a:p>
            <a:pPr>
              <a:defRPr sz="800">
                <a:solidFill>
                  <a:sysClr val="windowText" lastClr="000000"/>
                </a:solidFill>
              </a:defRPr>
            </a:pPr>
            <a:endParaRPr lang="es-EC"/>
          </a:p>
        </c:txPr>
        <c:crossAx val="810306088"/>
        <c:crosses val="autoZero"/>
        <c:crossBetween val="midCat"/>
      </c:valAx>
      <c:valAx>
        <c:axId val="810306088"/>
        <c:scaling>
          <c:orientation val="minMax"/>
          <c:min val="0.76000000000000012"/>
        </c:scaling>
        <c:delete val="0"/>
        <c:axPos val="l"/>
        <c:title>
          <c:tx>
            <c:rich>
              <a:bodyPr rot="-5400000" vert="horz"/>
              <a:lstStyle/>
              <a:p>
                <a:pPr>
                  <a:defRPr b="0"/>
                </a:pPr>
                <a:r>
                  <a:rPr lang="en-US" b="0"/>
                  <a:t>Valor del índice</a:t>
                </a:r>
              </a:p>
            </c:rich>
          </c:tx>
          <c:overlay val="0"/>
          <c:spPr>
            <a:noFill/>
            <a:ln>
              <a:noFill/>
            </a:ln>
            <a:effectLst/>
          </c:spPr>
        </c:title>
        <c:numFmt formatCode="#,##0.00" sourceLinked="0"/>
        <c:majorTickMark val="none"/>
        <c:minorTickMark val="none"/>
        <c:tickLblPos val="nextTo"/>
        <c:spPr>
          <a:noFill/>
          <a:ln w="9525" cap="rnd">
            <a:solidFill>
              <a:schemeClr val="tx1"/>
            </a:solidFill>
            <a:round/>
          </a:ln>
          <a:effectLst/>
        </c:spPr>
        <c:txPr>
          <a:bodyPr rot="-60000000" vert="horz"/>
          <a:lstStyle/>
          <a:p>
            <a:pPr>
              <a:defRPr sz="800">
                <a:solidFill>
                  <a:sysClr val="windowText" lastClr="000000"/>
                </a:solidFill>
              </a:defRPr>
            </a:pPr>
            <a:endParaRPr lang="es-EC"/>
          </a:p>
        </c:txPr>
        <c:crossAx val="810303736"/>
        <c:crosses val="autoZero"/>
        <c:crossBetween val="midCat"/>
        <c:majorUnit val="3.0000000000000006E-2"/>
      </c:valAx>
      <c:spPr>
        <a:noFill/>
        <a:ln w="25400">
          <a:noFill/>
        </a:ln>
        <a:effectLst/>
      </c:spPr>
    </c:plotArea>
    <c:plotVisOnly val="1"/>
    <c:dispBlanksAs val="gap"/>
    <c:showDLblsOverMax val="0"/>
  </c:chart>
  <c:spPr>
    <a:solidFill>
      <a:schemeClr val="bg1"/>
    </a:solidFill>
    <a:ln w="0">
      <a:solidFill>
        <a:schemeClr val="tx1"/>
      </a:solidFill>
    </a:ln>
  </c:spPr>
  <c:txPr>
    <a:bodyPr/>
    <a:lstStyle/>
    <a:p>
      <a:pPr>
        <a:defRPr sz="1000">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TNDVI</a:t>
            </a:r>
          </a:p>
        </c:rich>
      </c:tx>
      <c:overlay val="0"/>
      <c:spPr>
        <a:noFill/>
        <a:ln>
          <a:noFill/>
        </a:ln>
        <a:effectLst/>
      </c:spPr>
    </c:title>
    <c:autoTitleDeleted val="0"/>
    <c:plotArea>
      <c:layout/>
      <c:scatterChart>
        <c:scatterStyle val="lineMarker"/>
        <c:varyColors val="0"/>
        <c:ser>
          <c:idx val="0"/>
          <c:order val="0"/>
          <c:spPr>
            <a:ln>
              <a:solidFill>
                <a:schemeClr val="tx1"/>
              </a:solidFill>
              <a:prstDash val="sysDot"/>
            </a:ln>
          </c:spPr>
          <c:marker>
            <c:symbol val="squar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tx1"/>
                </a:solidFill>
                <a:round/>
              </a:ln>
              <a:effectLst/>
            </c:spPr>
          </c:marker>
          <c:dPt>
            <c:idx val="0"/>
            <c:marker>
              <c:spPr>
                <a:solidFill>
                  <a:srgbClr val="FF0000"/>
                </a:solidFill>
                <a:ln w="6350" cap="flat" cmpd="sng" algn="ctr">
                  <a:solidFill>
                    <a:schemeClr val="tx1"/>
                  </a:solidFill>
                  <a:round/>
                </a:ln>
                <a:effectLst/>
              </c:spPr>
            </c:marker>
            <c:bubble3D val="0"/>
            <c:extLst>
              <c:ext xmlns:c16="http://schemas.microsoft.com/office/drawing/2014/chart" uri="{C3380CC4-5D6E-409C-BE32-E72D297353CC}">
                <c16:uniqueId val="{00000000-093E-45B3-8106-2CF01B4D1F47}"/>
              </c:ext>
            </c:extLst>
          </c:dPt>
          <c:dPt>
            <c:idx val="1"/>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01-093E-45B3-8106-2CF01B4D1F47}"/>
              </c:ext>
            </c:extLst>
          </c:dPt>
          <c:dPt>
            <c:idx val="2"/>
            <c:marker>
              <c:spPr>
                <a:solidFill>
                  <a:srgbClr val="FFC000"/>
                </a:solidFill>
                <a:ln w="6350" cap="flat" cmpd="sng" algn="ctr">
                  <a:solidFill>
                    <a:schemeClr val="tx1"/>
                  </a:solidFill>
                  <a:round/>
                </a:ln>
                <a:effectLst/>
              </c:spPr>
            </c:marker>
            <c:bubble3D val="0"/>
            <c:extLst>
              <c:ext xmlns:c16="http://schemas.microsoft.com/office/drawing/2014/chart" uri="{C3380CC4-5D6E-409C-BE32-E72D297353CC}">
                <c16:uniqueId val="{00000002-093E-45B3-8106-2CF01B4D1F47}"/>
              </c:ext>
            </c:extLst>
          </c:dPt>
          <c:dPt>
            <c:idx val="3"/>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3-093E-45B3-8106-2CF01B4D1F47}"/>
              </c:ext>
            </c:extLst>
          </c:dPt>
          <c:dPt>
            <c:idx val="4"/>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4-093E-45B3-8106-2CF01B4D1F47}"/>
              </c:ext>
            </c:extLst>
          </c:dPt>
          <c:dPt>
            <c:idx val="5"/>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5-093E-45B3-8106-2CF01B4D1F47}"/>
              </c:ext>
            </c:extLst>
          </c:dPt>
          <c:dLbls>
            <c:dLbl>
              <c:idx val="0"/>
              <c:tx>
                <c:rich>
                  <a:bodyPr/>
                  <a:lstStyle/>
                  <a:p>
                    <a:r>
                      <a:rPr lang="en-US"/>
                      <a:t>A</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93E-45B3-8106-2CF01B4D1F47}"/>
                </c:ext>
              </c:extLst>
            </c:dLbl>
            <c:dLbl>
              <c:idx val="1"/>
              <c:tx>
                <c:rich>
                  <a:bodyPr/>
                  <a:lstStyle/>
                  <a:p>
                    <a:r>
                      <a:rPr lang="en-US"/>
                      <a:t>B</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3E-45B3-8106-2CF01B4D1F47}"/>
                </c:ext>
              </c:extLst>
            </c:dLbl>
            <c:dLbl>
              <c:idx val="2"/>
              <c:tx>
                <c:rich>
                  <a:bodyPr/>
                  <a:lstStyle/>
                  <a:p>
                    <a:r>
                      <a:rPr lang="en-US"/>
                      <a:t>AB</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93E-45B3-8106-2CF01B4D1F47}"/>
                </c:ext>
              </c:extLst>
            </c:dLbl>
            <c:dLbl>
              <c:idx val="3"/>
              <c:tx>
                <c:rich>
                  <a:bodyPr/>
                  <a:lstStyle/>
                  <a:p>
                    <a:r>
                      <a:rPr lang="en-US"/>
                      <a:t>C</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3E-45B3-8106-2CF01B4D1F47}"/>
                </c:ext>
              </c:extLst>
            </c:dLbl>
            <c:dLbl>
              <c:idx val="4"/>
              <c:tx>
                <c:rich>
                  <a:bodyPr/>
                  <a:lstStyle/>
                  <a:p>
                    <a:r>
                      <a:rPr lang="en-US"/>
                      <a:t>C</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93E-45B3-8106-2CF01B4D1F47}"/>
                </c:ext>
              </c:extLst>
            </c:dLbl>
            <c:dLbl>
              <c:idx val="5"/>
              <c:tx>
                <c:rich>
                  <a:bodyPr/>
                  <a:lstStyle/>
                  <a:p>
                    <a:r>
                      <a:rPr lang="en-US"/>
                      <a:t>C</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93E-45B3-8106-2CF01B4D1F47}"/>
                </c:ext>
              </c:extLst>
            </c:dLbl>
            <c:spPr>
              <a:noFill/>
              <a:ln>
                <a:noFill/>
              </a:ln>
              <a:effectLst/>
            </c:spPr>
            <c:txPr>
              <a:bodyPr wrap="square" lIns="38100" tIns="19050" rIns="38100" bIns="19050" anchor="t" anchorCtr="1">
                <a:spAutoFit/>
              </a:bodyPr>
              <a:lstStyle/>
              <a:p>
                <a:pPr>
                  <a:defRPr sz="800">
                    <a:solidFill>
                      <a:schemeClr val="tx1"/>
                    </a:solidFill>
                  </a:defRPr>
                </a:pPr>
                <a:endParaRPr lang="es-EC"/>
              </a:p>
            </c:txPr>
            <c:dLblPos val="t"/>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xVal>
            <c:numRef>
              <c:f>Invernadero!$A$3:$A$8</c:f>
              <c:numCache>
                <c:formatCode>General</c:formatCode>
                <c:ptCount val="6"/>
                <c:pt idx="0">
                  <c:v>2</c:v>
                </c:pt>
                <c:pt idx="1">
                  <c:v>3</c:v>
                </c:pt>
                <c:pt idx="2">
                  <c:v>4</c:v>
                </c:pt>
                <c:pt idx="3">
                  <c:v>5</c:v>
                </c:pt>
                <c:pt idx="4">
                  <c:v>6</c:v>
                </c:pt>
                <c:pt idx="5">
                  <c:v>7</c:v>
                </c:pt>
              </c:numCache>
            </c:numRef>
          </c:xVal>
          <c:yVal>
            <c:numRef>
              <c:f>Invernadero!$D$3:$D$8</c:f>
              <c:numCache>
                <c:formatCode>0.00</c:formatCode>
                <c:ptCount val="6"/>
                <c:pt idx="0">
                  <c:v>1.1299999999999999</c:v>
                </c:pt>
                <c:pt idx="1">
                  <c:v>1.1499999999999999</c:v>
                </c:pt>
                <c:pt idx="2">
                  <c:v>1.1399999999999999</c:v>
                </c:pt>
                <c:pt idx="3">
                  <c:v>1.1599999999999999</c:v>
                </c:pt>
                <c:pt idx="4">
                  <c:v>1.1599999999999999</c:v>
                </c:pt>
                <c:pt idx="5">
                  <c:v>1.17</c:v>
                </c:pt>
              </c:numCache>
            </c:numRef>
          </c:yVal>
          <c:smooth val="0"/>
          <c:extLst>
            <c:ext xmlns:c16="http://schemas.microsoft.com/office/drawing/2014/chart" uri="{C3380CC4-5D6E-409C-BE32-E72D297353CC}">
              <c16:uniqueId val="{00000006-093E-45B3-8106-2CF01B4D1F47}"/>
            </c:ext>
          </c:extLst>
        </c:ser>
        <c:dLbls>
          <c:showLegendKey val="0"/>
          <c:showVal val="0"/>
          <c:showCatName val="0"/>
          <c:showSerName val="0"/>
          <c:showPercent val="0"/>
          <c:showBubbleSize val="0"/>
        </c:dLbls>
        <c:axId val="787230040"/>
        <c:axId val="787248464"/>
      </c:scatterChart>
      <c:valAx>
        <c:axId val="787230040"/>
        <c:scaling>
          <c:orientation val="minMax"/>
          <c:min val="1"/>
        </c:scaling>
        <c:delete val="0"/>
        <c:axPos val="b"/>
        <c:title>
          <c:tx>
            <c:rich>
              <a:bodyPr rot="0" vert="horz"/>
              <a:lstStyle/>
              <a:p>
                <a:pPr>
                  <a:defRPr b="0"/>
                </a:pPr>
                <a:r>
                  <a:rPr lang="es-EC" b="0"/>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vert="horz"/>
          <a:lstStyle/>
          <a:p>
            <a:pPr>
              <a:defRPr sz="800"/>
            </a:pPr>
            <a:endParaRPr lang="es-EC"/>
          </a:p>
        </c:txPr>
        <c:crossAx val="787248464"/>
        <c:crosses val="autoZero"/>
        <c:crossBetween val="midCat"/>
      </c:valAx>
      <c:valAx>
        <c:axId val="787248464"/>
        <c:scaling>
          <c:orientation val="minMax"/>
        </c:scaling>
        <c:delete val="0"/>
        <c:axPos val="l"/>
        <c:title>
          <c:tx>
            <c:rich>
              <a:bodyPr rot="-5400000" vert="horz"/>
              <a:lstStyle/>
              <a:p>
                <a:pPr>
                  <a:defRPr b="0"/>
                </a:pPr>
                <a:r>
                  <a:rPr lang="en-US" b="0"/>
                  <a:t>Valor del índice</a:t>
                </a:r>
              </a:p>
            </c:rich>
          </c:tx>
          <c:overlay val="0"/>
          <c:spPr>
            <a:noFill/>
            <a:ln>
              <a:noFill/>
            </a:ln>
            <a:effectLst/>
          </c:spPr>
        </c:title>
        <c:numFmt formatCode="#,##0.00" sourceLinked="0"/>
        <c:majorTickMark val="none"/>
        <c:minorTickMark val="none"/>
        <c:tickLblPos val="nextTo"/>
        <c:spPr>
          <a:noFill/>
          <a:ln w="9525" cap="rnd">
            <a:solidFill>
              <a:schemeClr val="tx1"/>
            </a:solidFill>
            <a:round/>
          </a:ln>
          <a:effectLst/>
        </c:spPr>
        <c:txPr>
          <a:bodyPr rot="-60000000" vert="horz"/>
          <a:lstStyle/>
          <a:p>
            <a:pPr>
              <a:defRPr sz="800"/>
            </a:pPr>
            <a:endParaRPr lang="es-EC"/>
          </a:p>
        </c:txPr>
        <c:crossAx val="787230040"/>
        <c:crosses val="autoZero"/>
        <c:crossBetween val="midCat"/>
        <c:majorUnit val="2.0000000000000004E-2"/>
      </c:valAx>
      <c:spPr>
        <a:noFill/>
        <a:ln>
          <a:noFill/>
        </a:ln>
        <a:effectLst/>
      </c:spPr>
    </c:plotArea>
    <c:plotVisOnly val="1"/>
    <c:dispBlanksAs val="gap"/>
    <c:showDLblsOverMax val="0"/>
  </c:chart>
  <c:spPr>
    <a:solidFill>
      <a:schemeClr val="bg1"/>
    </a:solidFill>
    <a:ln w="0">
      <a:solidFill>
        <a:schemeClr val="tx1"/>
      </a:solidFill>
    </a:ln>
  </c:spPr>
  <c:txPr>
    <a:bodyPr/>
    <a:lstStyle/>
    <a:p>
      <a:pPr>
        <a:defRPr sz="1000">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Times New Roman" panose="02020603050405020304" pitchFamily="18" charset="0"/>
                <a:ea typeface="+mn-ea"/>
                <a:cs typeface="Times New Roman" panose="02020603050405020304" pitchFamily="18" charset="0"/>
              </a:defRPr>
            </a:pPr>
            <a:r>
              <a:rPr lang="en-US" b="1"/>
              <a:t>SR-RE</a:t>
            </a:r>
          </a:p>
        </c:rich>
      </c:tx>
      <c:overlay val="0"/>
      <c:spPr>
        <a:noFill/>
        <a:ln>
          <a:noFill/>
        </a:ln>
        <a:effectLst/>
      </c:spPr>
    </c:title>
    <c:autoTitleDeleted val="0"/>
    <c:plotArea>
      <c:layout/>
      <c:scatterChart>
        <c:scatterStyle val="lineMarker"/>
        <c:varyColors val="0"/>
        <c:ser>
          <c:idx val="0"/>
          <c:order val="0"/>
          <c:spPr>
            <a:ln w="19050" cap="rnd" cmpd="dbl" algn="ctr">
              <a:solidFill>
                <a:schemeClr val="tx1"/>
              </a:solidFill>
              <a:prstDash val="sysDot"/>
              <a:round/>
            </a:ln>
            <a:effectLst/>
          </c:spPr>
          <c:marker>
            <c:symbol val="squar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tx1"/>
                </a:solidFill>
                <a:round/>
              </a:ln>
              <a:effectLst/>
            </c:spPr>
          </c:marker>
          <c:dPt>
            <c:idx val="0"/>
            <c:marker>
              <c:spPr>
                <a:solidFill>
                  <a:srgbClr val="FFC000"/>
                </a:solidFill>
                <a:ln w="9525" cap="flat" cmpd="sng" algn="ctr">
                  <a:solidFill>
                    <a:schemeClr val="tx1"/>
                  </a:solidFill>
                  <a:round/>
                </a:ln>
                <a:effectLst/>
              </c:spPr>
            </c:marker>
            <c:bubble3D val="0"/>
            <c:extLst>
              <c:ext xmlns:c16="http://schemas.microsoft.com/office/drawing/2014/chart" uri="{C3380CC4-5D6E-409C-BE32-E72D297353CC}">
                <c16:uniqueId val="{00000000-4414-4B90-AF06-7CAFBB9783E6}"/>
              </c:ext>
            </c:extLst>
          </c:dPt>
          <c:dPt>
            <c:idx val="1"/>
            <c:marker>
              <c:spPr>
                <a:solidFill>
                  <a:srgbClr val="FF0000"/>
                </a:solidFill>
                <a:ln w="9525" cap="flat" cmpd="sng" algn="ctr">
                  <a:solidFill>
                    <a:schemeClr val="tx1"/>
                  </a:solidFill>
                  <a:round/>
                </a:ln>
                <a:effectLst/>
              </c:spPr>
            </c:marker>
            <c:bubble3D val="0"/>
            <c:extLst>
              <c:ext xmlns:c16="http://schemas.microsoft.com/office/drawing/2014/chart" uri="{C3380CC4-5D6E-409C-BE32-E72D297353CC}">
                <c16:uniqueId val="{00000001-4414-4B90-AF06-7CAFBB9783E6}"/>
              </c:ext>
            </c:extLst>
          </c:dPt>
          <c:dPt>
            <c:idx val="2"/>
            <c:marker>
              <c:spPr>
                <a:solidFill>
                  <a:srgbClr val="FFFF00"/>
                </a:solidFill>
                <a:ln w="9525" cap="flat" cmpd="sng" algn="ctr">
                  <a:solidFill>
                    <a:schemeClr val="tx1"/>
                  </a:solidFill>
                  <a:round/>
                </a:ln>
                <a:effectLst/>
              </c:spPr>
            </c:marker>
            <c:bubble3D val="0"/>
            <c:extLst>
              <c:ext xmlns:c16="http://schemas.microsoft.com/office/drawing/2014/chart" uri="{C3380CC4-5D6E-409C-BE32-E72D297353CC}">
                <c16:uniqueId val="{00000002-4414-4B90-AF06-7CAFBB9783E6}"/>
              </c:ext>
            </c:extLst>
          </c:dPt>
          <c:dPt>
            <c:idx val="3"/>
            <c:marker>
              <c:spPr>
                <a:solidFill>
                  <a:srgbClr val="92D050"/>
                </a:solidFill>
                <a:ln w="9525" cap="flat" cmpd="sng" algn="ctr">
                  <a:solidFill>
                    <a:schemeClr val="tx1"/>
                  </a:solidFill>
                  <a:round/>
                </a:ln>
                <a:effectLst/>
              </c:spPr>
            </c:marker>
            <c:bubble3D val="0"/>
            <c:extLst>
              <c:ext xmlns:c16="http://schemas.microsoft.com/office/drawing/2014/chart" uri="{C3380CC4-5D6E-409C-BE32-E72D297353CC}">
                <c16:uniqueId val="{00000003-4414-4B90-AF06-7CAFBB9783E6}"/>
              </c:ext>
            </c:extLst>
          </c:dPt>
          <c:dPt>
            <c:idx val="4"/>
            <c:marker>
              <c:spPr>
                <a:solidFill>
                  <a:srgbClr val="00B050"/>
                </a:solidFill>
                <a:ln w="9525" cap="flat" cmpd="sng" algn="ctr">
                  <a:solidFill>
                    <a:schemeClr val="tx1"/>
                  </a:solidFill>
                  <a:round/>
                </a:ln>
                <a:effectLst/>
              </c:spPr>
            </c:marker>
            <c:bubble3D val="0"/>
            <c:extLst>
              <c:ext xmlns:c16="http://schemas.microsoft.com/office/drawing/2014/chart" uri="{C3380CC4-5D6E-409C-BE32-E72D297353CC}">
                <c16:uniqueId val="{00000004-4414-4B90-AF06-7CAFBB9783E6}"/>
              </c:ext>
            </c:extLst>
          </c:dPt>
          <c:dPt>
            <c:idx val="5"/>
            <c:marker>
              <c:spPr>
                <a:solidFill>
                  <a:srgbClr val="00B0F0"/>
                </a:solidFill>
                <a:ln w="9525" cap="flat" cmpd="sng" algn="ctr">
                  <a:solidFill>
                    <a:schemeClr val="tx1"/>
                  </a:solidFill>
                  <a:round/>
                </a:ln>
                <a:effectLst/>
              </c:spPr>
            </c:marker>
            <c:bubble3D val="0"/>
            <c:extLst>
              <c:ext xmlns:c16="http://schemas.microsoft.com/office/drawing/2014/chart" uri="{C3380CC4-5D6E-409C-BE32-E72D297353CC}">
                <c16:uniqueId val="{00000005-4414-4B90-AF06-7CAFBB9783E6}"/>
              </c:ext>
            </c:extLst>
          </c:dPt>
          <c:dLbls>
            <c:dLbl>
              <c:idx val="0"/>
              <c:tx>
                <c:rich>
                  <a:bodyPr/>
                  <a:lstStyle/>
                  <a:p>
                    <a:r>
                      <a:rPr lang="en-US"/>
                      <a:t>AB</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14-4B90-AF06-7CAFBB9783E6}"/>
                </c:ext>
              </c:extLst>
            </c:dLbl>
            <c:dLbl>
              <c:idx val="1"/>
              <c:tx>
                <c:rich>
                  <a:bodyPr/>
                  <a:lstStyle/>
                  <a:p>
                    <a:r>
                      <a:rPr lang="en-US"/>
                      <a:t>A</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14-4B90-AF06-7CAFBB9783E6}"/>
                </c:ext>
              </c:extLst>
            </c:dLbl>
            <c:dLbl>
              <c:idx val="2"/>
              <c:tx>
                <c:rich>
                  <a:bodyPr/>
                  <a:lstStyle/>
                  <a:p>
                    <a:r>
                      <a:rPr lang="en-US"/>
                      <a:t>B</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14-4B90-AF06-7CAFBB9783E6}"/>
                </c:ext>
              </c:extLst>
            </c:dLbl>
            <c:dLbl>
              <c:idx val="3"/>
              <c:tx>
                <c:rich>
                  <a:bodyPr/>
                  <a:lstStyle/>
                  <a:p>
                    <a:r>
                      <a:rPr lang="en-US"/>
                      <a:t>C</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14-4B90-AF06-7CAFBB9783E6}"/>
                </c:ext>
              </c:extLst>
            </c:dLbl>
            <c:dLbl>
              <c:idx val="4"/>
              <c:tx>
                <c:rich>
                  <a:bodyPr/>
                  <a:lstStyle/>
                  <a:p>
                    <a:r>
                      <a:rPr lang="en-US"/>
                      <a:t>D</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414-4B90-AF06-7CAFBB9783E6}"/>
                </c:ext>
              </c:extLst>
            </c:dLbl>
            <c:dLbl>
              <c:idx val="5"/>
              <c:tx>
                <c:rich>
                  <a:bodyPr/>
                  <a:lstStyle/>
                  <a:p>
                    <a:r>
                      <a:rPr lang="en-US"/>
                      <a:t>E</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14-4B90-AF06-7CAFBB9783E6}"/>
                </c:ext>
              </c:extLst>
            </c:dLbl>
            <c:spPr>
              <a:noFill/>
              <a:ln>
                <a:no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xVal>
            <c:numRef>
              <c:f>Invernadero!$A$3:$A$8</c:f>
              <c:numCache>
                <c:formatCode>General</c:formatCode>
                <c:ptCount val="6"/>
                <c:pt idx="0">
                  <c:v>2</c:v>
                </c:pt>
                <c:pt idx="1">
                  <c:v>3</c:v>
                </c:pt>
                <c:pt idx="2">
                  <c:v>4</c:v>
                </c:pt>
                <c:pt idx="3">
                  <c:v>5</c:v>
                </c:pt>
                <c:pt idx="4">
                  <c:v>6</c:v>
                </c:pt>
                <c:pt idx="5">
                  <c:v>7</c:v>
                </c:pt>
              </c:numCache>
            </c:numRef>
          </c:xVal>
          <c:yVal>
            <c:numRef>
              <c:f>Invernadero!$F$3:$F$8</c:f>
              <c:numCache>
                <c:formatCode>0.00</c:formatCode>
                <c:ptCount val="6"/>
                <c:pt idx="0">
                  <c:v>1.18</c:v>
                </c:pt>
                <c:pt idx="1">
                  <c:v>1.17</c:v>
                </c:pt>
                <c:pt idx="2">
                  <c:v>1.2</c:v>
                </c:pt>
                <c:pt idx="3">
                  <c:v>1.22</c:v>
                </c:pt>
                <c:pt idx="4">
                  <c:v>1.24</c:v>
                </c:pt>
                <c:pt idx="5">
                  <c:v>1.29</c:v>
                </c:pt>
              </c:numCache>
            </c:numRef>
          </c:yVal>
          <c:smooth val="0"/>
          <c:extLst>
            <c:ext xmlns:c16="http://schemas.microsoft.com/office/drawing/2014/chart" uri="{C3380CC4-5D6E-409C-BE32-E72D297353CC}">
              <c16:uniqueId val="{00000006-4414-4B90-AF06-7CAFBB9783E6}"/>
            </c:ext>
          </c:extLst>
        </c:ser>
        <c:dLbls>
          <c:showLegendKey val="0"/>
          <c:showVal val="0"/>
          <c:showCatName val="0"/>
          <c:showSerName val="0"/>
          <c:showPercent val="0"/>
          <c:showBubbleSize val="0"/>
        </c:dLbls>
        <c:axId val="660308024"/>
        <c:axId val="660309592"/>
      </c:scatterChart>
      <c:valAx>
        <c:axId val="660308024"/>
        <c:scaling>
          <c:orientation val="minMax"/>
          <c:min val="1"/>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660309592"/>
        <c:crosses val="autoZero"/>
        <c:crossBetween val="midCat"/>
        <c:majorUnit val="1"/>
      </c:valAx>
      <c:valAx>
        <c:axId val="660309592"/>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Valor del índice</a:t>
                </a:r>
              </a:p>
            </c:rich>
          </c:tx>
          <c:overlay val="0"/>
          <c:spPr>
            <a:noFill/>
            <a:ln>
              <a:noFill/>
            </a:ln>
            <a:effectLst/>
          </c:spPr>
        </c:title>
        <c:numFmt formatCode="0.00"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660308024"/>
        <c:crosses val="autoZero"/>
        <c:crossBetween val="midCat"/>
      </c:valAx>
      <c:spPr>
        <a:noFill/>
        <a:ln>
          <a:noFill/>
        </a:ln>
        <a:effectLst/>
      </c:spPr>
    </c:plotArea>
    <c:plotVisOnly val="1"/>
    <c:dispBlanksAs val="gap"/>
    <c:showDLblsOverMax val="0"/>
  </c:chart>
  <c:spPr>
    <a:solidFill>
      <a:schemeClr val="lt1"/>
    </a:solidFill>
    <a:ln w="0" cap="flat" cmpd="sng" algn="ctr">
      <a:solidFill>
        <a:schemeClr val="tx1"/>
      </a:solidFill>
      <a:round/>
    </a:ln>
    <a:effectLst/>
  </c:spPr>
  <c:txPr>
    <a:bodyPr/>
    <a:lstStyle/>
    <a:p>
      <a:pPr>
        <a:defRPr sz="1000">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Times New Roman" panose="02020603050405020304" pitchFamily="18" charset="0"/>
                <a:ea typeface="+mn-ea"/>
                <a:cs typeface="Times New Roman" panose="02020603050405020304" pitchFamily="18" charset="0"/>
              </a:defRPr>
            </a:pPr>
            <a:r>
              <a:rPr lang="en-US" b="1"/>
              <a:t>NDRE</a:t>
            </a:r>
          </a:p>
        </c:rich>
      </c:tx>
      <c:overlay val="0"/>
      <c:spPr>
        <a:noFill/>
        <a:ln>
          <a:noFill/>
        </a:ln>
        <a:effectLst/>
      </c:spPr>
    </c:title>
    <c:autoTitleDeleted val="0"/>
    <c:plotArea>
      <c:layout/>
      <c:scatterChart>
        <c:scatterStyle val="lineMarker"/>
        <c:varyColors val="0"/>
        <c:ser>
          <c:idx val="0"/>
          <c:order val="0"/>
          <c:spPr>
            <a:ln w="19050" cap="rnd" cmpd="dbl" algn="ctr">
              <a:solidFill>
                <a:schemeClr val="tx1"/>
              </a:solidFill>
              <a:prstDash val="sysDot"/>
              <a:round/>
            </a:ln>
            <a:effectLst/>
          </c:spPr>
          <c:marker>
            <c:symbol val="squar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tx1"/>
                </a:solidFill>
                <a:round/>
              </a:ln>
              <a:effectLst/>
            </c:spPr>
          </c:marker>
          <c:dPt>
            <c:idx val="0"/>
            <c:marker>
              <c:spPr>
                <a:solidFill>
                  <a:srgbClr val="FF0000"/>
                </a:solidFill>
                <a:ln w="6350" cap="flat" cmpd="sng" algn="ctr">
                  <a:solidFill>
                    <a:schemeClr val="tx1"/>
                  </a:solidFill>
                  <a:round/>
                </a:ln>
                <a:effectLst/>
              </c:spPr>
            </c:marker>
            <c:bubble3D val="0"/>
            <c:extLst>
              <c:ext xmlns:c16="http://schemas.microsoft.com/office/drawing/2014/chart" uri="{C3380CC4-5D6E-409C-BE32-E72D297353CC}">
                <c16:uniqueId val="{00000000-30D0-425F-8525-FF175BC8DBDC}"/>
              </c:ext>
            </c:extLst>
          </c:dPt>
          <c:dPt>
            <c:idx val="1"/>
            <c:marker>
              <c:spPr>
                <a:solidFill>
                  <a:srgbClr val="FF0000"/>
                </a:solidFill>
                <a:ln w="6350" cap="flat" cmpd="sng" algn="ctr">
                  <a:solidFill>
                    <a:schemeClr val="tx1"/>
                  </a:solidFill>
                  <a:round/>
                </a:ln>
                <a:effectLst/>
              </c:spPr>
            </c:marker>
            <c:bubble3D val="0"/>
            <c:extLst>
              <c:ext xmlns:c16="http://schemas.microsoft.com/office/drawing/2014/chart" uri="{C3380CC4-5D6E-409C-BE32-E72D297353CC}">
                <c16:uniqueId val="{00000001-30D0-425F-8525-FF175BC8DBDC}"/>
              </c:ext>
            </c:extLst>
          </c:dPt>
          <c:dPt>
            <c:idx val="2"/>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02-30D0-425F-8525-FF175BC8DBDC}"/>
              </c:ext>
            </c:extLst>
          </c:dPt>
          <c:dPt>
            <c:idx val="3"/>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3-30D0-425F-8525-FF175BC8DBDC}"/>
              </c:ext>
            </c:extLst>
          </c:dPt>
          <c:dPt>
            <c:idx val="4"/>
            <c:marker>
              <c:spPr>
                <a:solidFill>
                  <a:srgbClr val="00B050"/>
                </a:solidFill>
                <a:ln w="6350" cap="flat" cmpd="sng" algn="ctr">
                  <a:solidFill>
                    <a:schemeClr val="tx1"/>
                  </a:solidFill>
                  <a:round/>
                </a:ln>
                <a:effectLst/>
              </c:spPr>
            </c:marker>
            <c:bubble3D val="0"/>
            <c:extLst>
              <c:ext xmlns:c16="http://schemas.microsoft.com/office/drawing/2014/chart" uri="{C3380CC4-5D6E-409C-BE32-E72D297353CC}">
                <c16:uniqueId val="{00000004-30D0-425F-8525-FF175BC8DBDC}"/>
              </c:ext>
            </c:extLst>
          </c:dPt>
          <c:dPt>
            <c:idx val="5"/>
            <c:marker>
              <c:spPr>
                <a:solidFill>
                  <a:srgbClr val="00B0F0"/>
                </a:solidFill>
                <a:ln w="6350" cap="flat" cmpd="sng" algn="ctr">
                  <a:solidFill>
                    <a:schemeClr val="tx1"/>
                  </a:solidFill>
                  <a:round/>
                </a:ln>
                <a:effectLst/>
              </c:spPr>
            </c:marker>
            <c:bubble3D val="0"/>
            <c:extLst>
              <c:ext xmlns:c16="http://schemas.microsoft.com/office/drawing/2014/chart" uri="{C3380CC4-5D6E-409C-BE32-E72D297353CC}">
                <c16:uniqueId val="{00000005-30D0-425F-8525-FF175BC8DBDC}"/>
              </c:ext>
            </c:extLst>
          </c:dPt>
          <c:dLbls>
            <c:dLbl>
              <c:idx val="0"/>
              <c:tx>
                <c:rich>
                  <a:bodyPr/>
                  <a:lstStyle/>
                  <a:p>
                    <a:r>
                      <a:rPr lang="en-US"/>
                      <a:t>A</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D0-425F-8525-FF175BC8DBDC}"/>
                </c:ext>
              </c:extLst>
            </c:dLbl>
            <c:dLbl>
              <c:idx val="1"/>
              <c:tx>
                <c:rich>
                  <a:bodyPr/>
                  <a:lstStyle/>
                  <a:p>
                    <a:r>
                      <a:rPr lang="en-US"/>
                      <a:t>A</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D0-425F-8525-FF175BC8DBDC}"/>
                </c:ext>
              </c:extLst>
            </c:dLbl>
            <c:dLbl>
              <c:idx val="2"/>
              <c:tx>
                <c:rich>
                  <a:bodyPr/>
                  <a:lstStyle/>
                  <a:p>
                    <a:r>
                      <a:rPr lang="en-US"/>
                      <a:t>B</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D0-425F-8525-FF175BC8DBDC}"/>
                </c:ext>
              </c:extLst>
            </c:dLbl>
            <c:dLbl>
              <c:idx val="3"/>
              <c:tx>
                <c:rich>
                  <a:bodyPr/>
                  <a:lstStyle/>
                  <a:p>
                    <a:r>
                      <a:rPr lang="en-US"/>
                      <a:t>C</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D0-425F-8525-FF175BC8DBDC}"/>
                </c:ext>
              </c:extLst>
            </c:dLbl>
            <c:dLbl>
              <c:idx val="4"/>
              <c:tx>
                <c:rich>
                  <a:bodyPr/>
                  <a:lstStyle/>
                  <a:p>
                    <a:r>
                      <a:rPr lang="en-US"/>
                      <a:t>D</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0D0-425F-8525-FF175BC8DBDC}"/>
                </c:ext>
              </c:extLst>
            </c:dLbl>
            <c:dLbl>
              <c:idx val="5"/>
              <c:tx>
                <c:rich>
                  <a:bodyPr/>
                  <a:lstStyle/>
                  <a:p>
                    <a:r>
                      <a:rPr lang="en-US"/>
                      <a:t>E</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0D0-425F-8525-FF175BC8DBDC}"/>
                </c:ext>
              </c:extLst>
            </c:dLbl>
            <c:spPr>
              <a:noFill/>
              <a:ln>
                <a:no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xVal>
            <c:numRef>
              <c:f>Invernadero!$A$3:$A$8</c:f>
              <c:numCache>
                <c:formatCode>General</c:formatCode>
                <c:ptCount val="6"/>
                <c:pt idx="0">
                  <c:v>2</c:v>
                </c:pt>
                <c:pt idx="1">
                  <c:v>3</c:v>
                </c:pt>
                <c:pt idx="2">
                  <c:v>4</c:v>
                </c:pt>
                <c:pt idx="3">
                  <c:v>5</c:v>
                </c:pt>
                <c:pt idx="4">
                  <c:v>6</c:v>
                </c:pt>
                <c:pt idx="5">
                  <c:v>7</c:v>
                </c:pt>
              </c:numCache>
            </c:numRef>
          </c:xVal>
          <c:yVal>
            <c:numRef>
              <c:f>Invernadero!$J$3:$J$8</c:f>
              <c:numCache>
                <c:formatCode>0.00</c:formatCode>
                <c:ptCount val="6"/>
                <c:pt idx="0">
                  <c:v>0.08</c:v>
                </c:pt>
                <c:pt idx="1">
                  <c:v>0.08</c:v>
                </c:pt>
                <c:pt idx="2">
                  <c:v>0.09</c:v>
                </c:pt>
                <c:pt idx="3">
                  <c:v>0.1</c:v>
                </c:pt>
                <c:pt idx="4">
                  <c:v>0.11</c:v>
                </c:pt>
                <c:pt idx="5">
                  <c:v>0.13</c:v>
                </c:pt>
              </c:numCache>
            </c:numRef>
          </c:yVal>
          <c:smooth val="0"/>
          <c:extLst>
            <c:ext xmlns:c16="http://schemas.microsoft.com/office/drawing/2014/chart" uri="{C3380CC4-5D6E-409C-BE32-E72D297353CC}">
              <c16:uniqueId val="{00000006-30D0-425F-8525-FF175BC8DBDC}"/>
            </c:ext>
          </c:extLst>
        </c:ser>
        <c:dLbls>
          <c:showLegendKey val="0"/>
          <c:showVal val="0"/>
          <c:showCatName val="0"/>
          <c:showSerName val="0"/>
          <c:showPercent val="0"/>
          <c:showBubbleSize val="0"/>
        </c:dLbls>
        <c:axId val="516518528"/>
        <c:axId val="516506376"/>
      </c:scatterChart>
      <c:valAx>
        <c:axId val="516518528"/>
        <c:scaling>
          <c:orientation val="minMax"/>
          <c:min val="1"/>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516506376"/>
        <c:crosses val="autoZero"/>
        <c:crossBetween val="midCat"/>
      </c:valAx>
      <c:valAx>
        <c:axId val="516506376"/>
        <c:scaling>
          <c:orientation val="minMax"/>
          <c:min val="7.0000000000000007E-2"/>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Valor</a:t>
                </a:r>
                <a:r>
                  <a:rPr lang="en-US" baseline="0"/>
                  <a:t> del índice</a:t>
                </a:r>
                <a:endParaRPr lang="en-US"/>
              </a:p>
            </c:rich>
          </c:tx>
          <c:overlay val="0"/>
          <c:spPr>
            <a:noFill/>
            <a:ln>
              <a:noFill/>
            </a:ln>
            <a:effectLst/>
          </c:spPr>
        </c:title>
        <c:numFmt formatCode="#,##0.00" sourceLinked="0"/>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516518528"/>
        <c:crosses val="autoZero"/>
        <c:crossBetween val="midCat"/>
      </c:valAx>
      <c:spPr>
        <a:noFill/>
        <a:ln w="25400">
          <a:noFill/>
        </a:ln>
        <a:effectLst/>
      </c:spPr>
    </c:plotArea>
    <c:plotVisOnly val="1"/>
    <c:dispBlanksAs val="gap"/>
    <c:showDLblsOverMax val="0"/>
  </c:chart>
  <c:spPr>
    <a:solidFill>
      <a:schemeClr val="lt1"/>
    </a:solidFill>
    <a:ln w="0" cap="flat" cmpd="sng" algn="ctr">
      <a:solidFill>
        <a:schemeClr val="tx1"/>
      </a:solidFill>
      <a:round/>
    </a:ln>
    <a:effectLst/>
  </c:spPr>
  <c:txPr>
    <a:bodyPr/>
    <a:lstStyle/>
    <a:p>
      <a:pPr>
        <a:defRPr sz="1000">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Times New Roman" panose="02020603050405020304" pitchFamily="18" charset="0"/>
                <a:ea typeface="+mn-ea"/>
                <a:cs typeface="Times New Roman" panose="02020603050405020304" pitchFamily="18" charset="0"/>
              </a:defRPr>
            </a:pPr>
            <a:r>
              <a:rPr lang="en-US" b="1"/>
              <a:t>CCI</a:t>
            </a:r>
          </a:p>
        </c:rich>
      </c:tx>
      <c:overlay val="0"/>
      <c:spPr>
        <a:noFill/>
        <a:ln>
          <a:noFill/>
        </a:ln>
        <a:effectLst/>
      </c:spPr>
    </c:title>
    <c:autoTitleDeleted val="0"/>
    <c:plotArea>
      <c:layout/>
      <c:scatterChart>
        <c:scatterStyle val="lineMarker"/>
        <c:varyColors val="0"/>
        <c:ser>
          <c:idx val="0"/>
          <c:order val="0"/>
          <c:spPr>
            <a:ln w="19050" cap="rnd" cmpd="dbl" algn="ctr">
              <a:solidFill>
                <a:schemeClr val="tx1"/>
              </a:solidFill>
              <a:prstDash val="sysDot"/>
              <a:round/>
            </a:ln>
            <a:effectLst/>
          </c:spPr>
          <c:marker>
            <c:symbol val="squar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tx1"/>
                </a:solidFill>
                <a:round/>
              </a:ln>
              <a:effectLst/>
            </c:spPr>
          </c:marker>
          <c:dPt>
            <c:idx val="0"/>
            <c:marker>
              <c:spPr>
                <a:solidFill>
                  <a:srgbClr val="FF0000"/>
                </a:solidFill>
                <a:ln w="6350" cap="flat" cmpd="sng" algn="ctr">
                  <a:solidFill>
                    <a:schemeClr val="tx1"/>
                  </a:solidFill>
                  <a:round/>
                </a:ln>
                <a:effectLst/>
              </c:spPr>
            </c:marker>
            <c:bubble3D val="0"/>
            <c:extLst>
              <c:ext xmlns:c16="http://schemas.microsoft.com/office/drawing/2014/chart" uri="{C3380CC4-5D6E-409C-BE32-E72D297353CC}">
                <c16:uniqueId val="{00000000-E45B-4DCB-92EF-D587822915AE}"/>
              </c:ext>
            </c:extLst>
          </c:dPt>
          <c:dPt>
            <c:idx val="1"/>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01-E45B-4DCB-92EF-D587822915AE}"/>
              </c:ext>
            </c:extLst>
          </c:dPt>
          <c:dPt>
            <c:idx val="2"/>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2-E45B-4DCB-92EF-D587822915AE}"/>
              </c:ext>
            </c:extLst>
          </c:dPt>
          <c:dPt>
            <c:idx val="3"/>
            <c:marker>
              <c:spPr>
                <a:solidFill>
                  <a:srgbClr val="00B050"/>
                </a:solidFill>
                <a:ln w="6350" cap="flat" cmpd="sng" algn="ctr">
                  <a:solidFill>
                    <a:schemeClr val="tx1"/>
                  </a:solidFill>
                  <a:round/>
                </a:ln>
                <a:effectLst/>
              </c:spPr>
            </c:marker>
            <c:bubble3D val="0"/>
            <c:extLst>
              <c:ext xmlns:c16="http://schemas.microsoft.com/office/drawing/2014/chart" uri="{C3380CC4-5D6E-409C-BE32-E72D297353CC}">
                <c16:uniqueId val="{00000003-E45B-4DCB-92EF-D587822915AE}"/>
              </c:ext>
            </c:extLst>
          </c:dPt>
          <c:dPt>
            <c:idx val="4"/>
            <c:marker>
              <c:spPr>
                <a:solidFill>
                  <a:srgbClr val="00B0F0"/>
                </a:solidFill>
                <a:ln w="6350" cap="flat" cmpd="sng" algn="ctr">
                  <a:solidFill>
                    <a:schemeClr val="tx1"/>
                  </a:solidFill>
                  <a:round/>
                </a:ln>
                <a:effectLst/>
              </c:spPr>
            </c:marker>
            <c:bubble3D val="0"/>
            <c:extLst>
              <c:ext xmlns:c16="http://schemas.microsoft.com/office/drawing/2014/chart" uri="{C3380CC4-5D6E-409C-BE32-E72D297353CC}">
                <c16:uniqueId val="{00000004-E45B-4DCB-92EF-D587822915AE}"/>
              </c:ext>
            </c:extLst>
          </c:dPt>
          <c:dPt>
            <c:idx val="5"/>
            <c:marker>
              <c:spPr>
                <a:solidFill>
                  <a:srgbClr val="00B0F0"/>
                </a:solidFill>
                <a:ln w="6350" cap="flat" cmpd="sng" algn="ctr">
                  <a:solidFill>
                    <a:schemeClr val="tx1"/>
                  </a:solidFill>
                  <a:round/>
                </a:ln>
                <a:effectLst/>
              </c:spPr>
            </c:marker>
            <c:bubble3D val="0"/>
            <c:extLst>
              <c:ext xmlns:c16="http://schemas.microsoft.com/office/drawing/2014/chart" uri="{C3380CC4-5D6E-409C-BE32-E72D297353CC}">
                <c16:uniqueId val="{00000005-E45B-4DCB-92EF-D587822915AE}"/>
              </c:ext>
            </c:extLst>
          </c:dPt>
          <c:dLbls>
            <c:dLbl>
              <c:idx val="0"/>
              <c:tx>
                <c:rich>
                  <a:bodyPr/>
                  <a:lstStyle/>
                  <a:p>
                    <a:r>
                      <a:rPr lang="en-US"/>
                      <a:t>A</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5B-4DCB-92EF-D587822915AE}"/>
                </c:ext>
              </c:extLst>
            </c:dLbl>
            <c:dLbl>
              <c:idx val="1"/>
              <c:tx>
                <c:rich>
                  <a:bodyPr/>
                  <a:lstStyle/>
                  <a:p>
                    <a:r>
                      <a:rPr lang="en-US"/>
                      <a:t>B</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5B-4DCB-92EF-D587822915AE}"/>
                </c:ext>
              </c:extLst>
            </c:dLbl>
            <c:dLbl>
              <c:idx val="2"/>
              <c:tx>
                <c:rich>
                  <a:bodyPr/>
                  <a:lstStyle/>
                  <a:p>
                    <a:r>
                      <a:rPr lang="en-US"/>
                      <a:t>C</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5B-4DCB-92EF-D587822915AE}"/>
                </c:ext>
              </c:extLst>
            </c:dLbl>
            <c:dLbl>
              <c:idx val="3"/>
              <c:tx>
                <c:rich>
                  <a:bodyPr/>
                  <a:lstStyle/>
                  <a:p>
                    <a:r>
                      <a:rPr lang="en-US"/>
                      <a:t>D</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5B-4DCB-92EF-D587822915AE}"/>
                </c:ext>
              </c:extLst>
            </c:dLbl>
            <c:dLbl>
              <c:idx val="4"/>
              <c:tx>
                <c:rich>
                  <a:bodyPr/>
                  <a:lstStyle/>
                  <a:p>
                    <a:r>
                      <a:rPr lang="en-US"/>
                      <a:t>E</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5B-4DCB-92EF-D587822915AE}"/>
                </c:ext>
              </c:extLst>
            </c:dLbl>
            <c:dLbl>
              <c:idx val="5"/>
              <c:tx>
                <c:rich>
                  <a:bodyPr/>
                  <a:lstStyle/>
                  <a:p>
                    <a:r>
                      <a:rPr lang="en-US"/>
                      <a:t>E</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45B-4DCB-92EF-D587822915AE}"/>
                </c:ext>
              </c:extLst>
            </c:dLbl>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xVal>
            <c:numRef>
              <c:f>Invernadero!$A$3:$A$8</c:f>
              <c:numCache>
                <c:formatCode>General</c:formatCode>
                <c:ptCount val="6"/>
                <c:pt idx="0">
                  <c:v>2</c:v>
                </c:pt>
                <c:pt idx="1">
                  <c:v>3</c:v>
                </c:pt>
                <c:pt idx="2">
                  <c:v>4</c:v>
                </c:pt>
                <c:pt idx="3">
                  <c:v>5</c:v>
                </c:pt>
                <c:pt idx="4">
                  <c:v>6</c:v>
                </c:pt>
                <c:pt idx="5">
                  <c:v>7</c:v>
                </c:pt>
              </c:numCache>
            </c:numRef>
          </c:xVal>
          <c:yVal>
            <c:numRef>
              <c:f>Invernadero!$H$3:$H$8</c:f>
              <c:numCache>
                <c:formatCode>0.00</c:formatCode>
                <c:ptCount val="6"/>
                <c:pt idx="0">
                  <c:v>1.26</c:v>
                </c:pt>
                <c:pt idx="1">
                  <c:v>1.42</c:v>
                </c:pt>
                <c:pt idx="2">
                  <c:v>1.63</c:v>
                </c:pt>
                <c:pt idx="3">
                  <c:v>1.81</c:v>
                </c:pt>
                <c:pt idx="4">
                  <c:v>1.91</c:v>
                </c:pt>
                <c:pt idx="5">
                  <c:v>1.97</c:v>
                </c:pt>
              </c:numCache>
            </c:numRef>
          </c:yVal>
          <c:smooth val="0"/>
          <c:extLst>
            <c:ext xmlns:c16="http://schemas.microsoft.com/office/drawing/2014/chart" uri="{C3380CC4-5D6E-409C-BE32-E72D297353CC}">
              <c16:uniqueId val="{00000006-E45B-4DCB-92EF-D587822915AE}"/>
            </c:ext>
          </c:extLst>
        </c:ser>
        <c:dLbls>
          <c:showLegendKey val="0"/>
          <c:showVal val="0"/>
          <c:showCatName val="0"/>
          <c:showSerName val="0"/>
          <c:showPercent val="0"/>
          <c:showBubbleSize val="0"/>
        </c:dLbls>
        <c:axId val="807294016"/>
        <c:axId val="807294408"/>
      </c:scatterChart>
      <c:valAx>
        <c:axId val="807294016"/>
        <c:scaling>
          <c:orientation val="minMax"/>
          <c:min val="1"/>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807294408"/>
        <c:crosses val="autoZero"/>
        <c:crossBetween val="midCat"/>
        <c:majorUnit val="1"/>
      </c:valAx>
      <c:valAx>
        <c:axId val="807294408"/>
        <c:scaling>
          <c:orientation val="minMax"/>
          <c:min val="1"/>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Valor del</a:t>
                </a:r>
                <a:r>
                  <a:rPr lang="en-US" baseline="0"/>
                  <a:t> índice</a:t>
                </a:r>
                <a:endParaRPr lang="en-US"/>
              </a:p>
            </c:rich>
          </c:tx>
          <c:overlay val="0"/>
          <c:spPr>
            <a:noFill/>
            <a:ln>
              <a:noFill/>
            </a:ln>
            <a:effectLst/>
          </c:spPr>
        </c:title>
        <c:numFmt formatCode="0.00"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10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807294016"/>
        <c:crosses val="autoZero"/>
        <c:crossBetween val="midCat"/>
      </c:valAx>
      <c:spPr>
        <a:noFill/>
        <a:ln>
          <a:noFill/>
        </a:ln>
        <a:effectLst/>
      </c:spPr>
    </c:plotArea>
    <c:plotVisOnly val="1"/>
    <c:dispBlanksAs val="gap"/>
    <c:showDLblsOverMax val="0"/>
  </c:chart>
  <c:spPr>
    <a:solidFill>
      <a:schemeClr val="lt1"/>
    </a:solidFill>
    <a:ln w="0" cap="flat" cmpd="sng" algn="ctr">
      <a:solidFill>
        <a:schemeClr val="tx1"/>
      </a:solidFill>
      <a:round/>
    </a:ln>
    <a:effectLst/>
  </c:spPr>
  <c:txPr>
    <a:bodyPr/>
    <a:lstStyle/>
    <a:p>
      <a:pPr>
        <a:defRPr sz="1000">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cap="none" spc="2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b="1" dirty="0" err="1">
                <a:solidFill>
                  <a:sysClr val="windowText" lastClr="000000"/>
                </a:solidFill>
              </a:rPr>
              <a:t>Contenido</a:t>
            </a:r>
            <a:r>
              <a:rPr lang="en-US" sz="1200" b="1" dirty="0">
                <a:solidFill>
                  <a:sysClr val="windowText" lastClr="000000"/>
                </a:solidFill>
              </a:rPr>
              <a:t> de </a:t>
            </a:r>
            <a:r>
              <a:rPr lang="en-US" sz="1200" b="1" dirty="0" err="1">
                <a:solidFill>
                  <a:sysClr val="windowText" lastClr="000000"/>
                </a:solidFill>
              </a:rPr>
              <a:t>Clorofila</a:t>
            </a:r>
            <a:endParaRPr lang="en-US" sz="1200" b="1" dirty="0">
              <a:solidFill>
                <a:sysClr val="windowText" lastClr="000000"/>
              </a:solidFill>
            </a:endParaRPr>
          </a:p>
        </c:rich>
      </c:tx>
      <c:overlay val="0"/>
      <c:spPr>
        <a:noFill/>
        <a:ln>
          <a:noFill/>
        </a:ln>
        <a:effectLst/>
      </c:spPr>
    </c:title>
    <c:autoTitleDeleted val="0"/>
    <c:plotArea>
      <c:layout/>
      <c:scatterChart>
        <c:scatterStyle val="lineMarker"/>
        <c:varyColors val="0"/>
        <c:ser>
          <c:idx val="0"/>
          <c:order val="0"/>
          <c:spPr>
            <a:ln w="19050" cap="rnd" cmpd="dbl" algn="ctr">
              <a:solidFill>
                <a:schemeClr val="tx1"/>
              </a:solidFill>
              <a:prstDash val="sysDot"/>
              <a:round/>
            </a:ln>
            <a:effectLst/>
          </c:spPr>
          <c:marker>
            <c:symbol val="squar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tx1"/>
                </a:solidFill>
                <a:round/>
              </a:ln>
              <a:effectLst/>
            </c:spPr>
          </c:marker>
          <c:dPt>
            <c:idx val="0"/>
            <c:marker>
              <c:spPr>
                <a:solidFill>
                  <a:srgbClr val="FF0000"/>
                </a:solidFill>
                <a:ln w="6350" cap="flat" cmpd="sng" algn="ctr">
                  <a:solidFill>
                    <a:schemeClr val="tx1"/>
                  </a:solidFill>
                  <a:round/>
                </a:ln>
                <a:effectLst/>
              </c:spPr>
            </c:marker>
            <c:bubble3D val="0"/>
            <c:extLst>
              <c:ext xmlns:c16="http://schemas.microsoft.com/office/drawing/2014/chart" uri="{C3380CC4-5D6E-409C-BE32-E72D297353CC}">
                <c16:uniqueId val="{00000000-8354-4BB8-8A96-CFC1BB653DEE}"/>
              </c:ext>
            </c:extLst>
          </c:dPt>
          <c:dPt>
            <c:idx val="1"/>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01-8354-4BB8-8A96-CFC1BB653DEE}"/>
              </c:ext>
            </c:extLst>
          </c:dPt>
          <c:dPt>
            <c:idx val="2"/>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2-8354-4BB8-8A96-CFC1BB653DEE}"/>
              </c:ext>
            </c:extLst>
          </c:dPt>
          <c:dPt>
            <c:idx val="3"/>
            <c:marker>
              <c:spPr>
                <a:solidFill>
                  <a:srgbClr val="FFC000"/>
                </a:solidFill>
                <a:ln w="6350" cap="flat" cmpd="sng" algn="ctr">
                  <a:solidFill>
                    <a:schemeClr val="tx1"/>
                  </a:solidFill>
                  <a:round/>
                </a:ln>
                <a:effectLst/>
              </c:spPr>
            </c:marker>
            <c:bubble3D val="0"/>
            <c:extLst>
              <c:ext xmlns:c16="http://schemas.microsoft.com/office/drawing/2014/chart" uri="{C3380CC4-5D6E-409C-BE32-E72D297353CC}">
                <c16:uniqueId val="{00000003-8354-4BB8-8A96-CFC1BB653DEE}"/>
              </c:ext>
            </c:extLst>
          </c:dPt>
          <c:dPt>
            <c:idx val="4"/>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4-8354-4BB8-8A96-CFC1BB653DEE}"/>
              </c:ext>
            </c:extLst>
          </c:dPt>
          <c:dPt>
            <c:idx val="5"/>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5-8354-4BB8-8A96-CFC1BB653DEE}"/>
              </c:ext>
            </c:extLst>
          </c:dPt>
          <c:dPt>
            <c:idx val="6"/>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6-8354-4BB8-8A96-CFC1BB653DEE}"/>
              </c:ext>
            </c:extLst>
          </c:dPt>
          <c:dLbls>
            <c:dLbl>
              <c:idx val="0"/>
              <c:tx>
                <c:rich>
                  <a:bodyPr/>
                  <a:lstStyle/>
                  <a:p>
                    <a:r>
                      <a:rPr lang="en-US" baseline="0"/>
                      <a:t>A</a:t>
                    </a:r>
                    <a:endParaRPr lang="en-US"/>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54-4BB8-8A96-CFC1BB653DEE}"/>
                </c:ext>
              </c:extLst>
            </c:dLbl>
            <c:dLbl>
              <c:idx val="1"/>
              <c:tx>
                <c:rich>
                  <a:bodyPr/>
                  <a:lstStyle/>
                  <a:p>
                    <a:r>
                      <a:rPr lang="en-US" baseline="0"/>
                      <a:t>B</a:t>
                    </a:r>
                    <a:endParaRPr lang="en-US"/>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54-4BB8-8A96-CFC1BB653DEE}"/>
                </c:ext>
              </c:extLst>
            </c:dLbl>
            <c:dLbl>
              <c:idx val="2"/>
              <c:tx>
                <c:rich>
                  <a:bodyPr/>
                  <a:lstStyle/>
                  <a:p>
                    <a:r>
                      <a:rPr lang="en-US"/>
                      <a:t>C</a:t>
                    </a:r>
                  </a:p>
                </c:rich>
              </c:tx>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54-4BB8-8A96-CFC1BB653D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es-EC"/>
              </a:p>
            </c:txPr>
            <c:dLblPos val="t"/>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rnd">
                      <a:solidFill>
                        <a:schemeClr val="dk1">
                          <a:lumMod val="35000"/>
                          <a:lumOff val="65000"/>
                        </a:schemeClr>
                      </a:solidFill>
                      <a:round/>
                    </a:ln>
                    <a:effectLst/>
                  </c:spPr>
                </c15:leaderLines>
              </c:ext>
            </c:extLst>
          </c:dLbls>
          <c:xVal>
            <c:numRef>
              <c:f>Invernadero!$A$37:$A$39</c:f>
              <c:numCache>
                <c:formatCode>General</c:formatCode>
                <c:ptCount val="3"/>
                <c:pt idx="0">
                  <c:v>3</c:v>
                </c:pt>
                <c:pt idx="1">
                  <c:v>5</c:v>
                </c:pt>
                <c:pt idx="2">
                  <c:v>7</c:v>
                </c:pt>
              </c:numCache>
            </c:numRef>
          </c:xVal>
          <c:yVal>
            <c:numRef>
              <c:f>Invernadero!$B$37:$B$39</c:f>
              <c:numCache>
                <c:formatCode>General</c:formatCode>
                <c:ptCount val="3"/>
                <c:pt idx="0">
                  <c:v>56.6</c:v>
                </c:pt>
                <c:pt idx="1">
                  <c:v>63.05</c:v>
                </c:pt>
                <c:pt idx="2">
                  <c:v>81.27</c:v>
                </c:pt>
              </c:numCache>
            </c:numRef>
          </c:yVal>
          <c:smooth val="0"/>
          <c:extLst>
            <c:ext xmlns:c16="http://schemas.microsoft.com/office/drawing/2014/chart" uri="{C3380CC4-5D6E-409C-BE32-E72D297353CC}">
              <c16:uniqueId val="{00000007-8354-4BB8-8A96-CFC1BB653DEE}"/>
            </c:ext>
          </c:extLst>
        </c:ser>
        <c:dLbls>
          <c:showLegendKey val="0"/>
          <c:showVal val="0"/>
          <c:showCatName val="0"/>
          <c:showSerName val="0"/>
          <c:showPercent val="0"/>
          <c:showBubbleSize val="0"/>
        </c:dLbls>
        <c:axId val="934891024"/>
        <c:axId val="934891416"/>
      </c:scatterChart>
      <c:valAx>
        <c:axId val="934891024"/>
        <c:scaling>
          <c:orientation val="minMax"/>
          <c:min val="1"/>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sz="1000">
                    <a:solidFill>
                      <a:sysClr val="windowText" lastClr="000000"/>
                    </a:solidFill>
                  </a:rPr>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934891416"/>
        <c:crosses val="autoZero"/>
        <c:crossBetween val="midCat"/>
        <c:majorUnit val="1"/>
        <c:minorUnit val="1"/>
      </c:valAx>
      <c:valAx>
        <c:axId val="934891416"/>
        <c:scaling>
          <c:orientation val="minMax"/>
          <c:max val="90"/>
          <c:min val="5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000">
                    <a:solidFill>
                      <a:sysClr val="windowText" lastClr="000000"/>
                    </a:solidFill>
                  </a:rPr>
                  <a:t>Absorbancia</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934891024"/>
        <c:crossesAt val="0"/>
        <c:crossBetween val="midCat"/>
        <c:majorUnit val="8"/>
      </c:valAx>
      <c:spPr>
        <a:noFill/>
        <a:ln w="25400">
          <a:noFill/>
        </a:ln>
        <a:effectLst/>
      </c:spPr>
    </c:plotArea>
    <c:plotVisOnly val="1"/>
    <c:dispBlanksAs val="gap"/>
    <c:showDLblsOverMax val="0"/>
  </c:chart>
  <c:spPr>
    <a:solidFill>
      <a:schemeClr val="lt1"/>
    </a:solidFill>
    <a:ln w="0"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2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b="1">
                <a:solidFill>
                  <a:sysClr val="windowText" lastClr="000000"/>
                </a:solidFill>
              </a:rPr>
              <a:t>NDVI</a:t>
            </a:r>
          </a:p>
        </c:rich>
      </c:tx>
      <c:overlay val="0"/>
      <c:spPr>
        <a:noFill/>
        <a:ln>
          <a:noFill/>
        </a:ln>
        <a:effectLst/>
      </c:spPr>
    </c:title>
    <c:autoTitleDeleted val="0"/>
    <c:plotArea>
      <c:layout/>
      <c:scatterChart>
        <c:scatterStyle val="lineMarker"/>
        <c:varyColors val="0"/>
        <c:ser>
          <c:idx val="0"/>
          <c:order val="0"/>
          <c:spPr>
            <a:ln w="19050" cap="rnd" cmpd="dbl" algn="ctr">
              <a:solidFill>
                <a:schemeClr val="tx1"/>
              </a:solidFill>
              <a:prstDash val="sysDot"/>
              <a:round/>
            </a:ln>
            <a:effectLst/>
          </c:spPr>
          <c:marker>
            <c:symbol val="squar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tx1"/>
                </a:solidFill>
                <a:round/>
              </a:ln>
              <a:effectLst/>
            </c:spPr>
          </c:marker>
          <c:dPt>
            <c:idx val="0"/>
            <c:marker>
              <c:spPr>
                <a:solidFill>
                  <a:srgbClr val="FF0000"/>
                </a:solidFill>
                <a:ln w="6350" cap="flat" cmpd="sng" algn="ctr">
                  <a:solidFill>
                    <a:schemeClr val="tx1"/>
                  </a:solidFill>
                  <a:round/>
                </a:ln>
                <a:effectLst/>
              </c:spPr>
            </c:marker>
            <c:bubble3D val="0"/>
            <c:extLst>
              <c:ext xmlns:c16="http://schemas.microsoft.com/office/drawing/2014/chart" uri="{C3380CC4-5D6E-409C-BE32-E72D297353CC}">
                <c16:uniqueId val="{00000000-684B-46D5-97BC-985CBDF85579}"/>
              </c:ext>
            </c:extLst>
          </c:dPt>
          <c:dPt>
            <c:idx val="1"/>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01-684B-46D5-97BC-985CBDF85579}"/>
              </c:ext>
            </c:extLst>
          </c:dPt>
          <c:dPt>
            <c:idx val="2"/>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2-684B-46D5-97BC-985CBDF85579}"/>
              </c:ext>
            </c:extLst>
          </c:dPt>
          <c:dPt>
            <c:idx val="3"/>
            <c:marker>
              <c:spPr>
                <a:solidFill>
                  <a:srgbClr val="FFFF00"/>
                </a:solidFill>
                <a:ln w="6350" cap="flat" cmpd="sng" algn="ctr">
                  <a:solidFill>
                    <a:schemeClr val="tx1"/>
                  </a:solidFill>
                  <a:round/>
                </a:ln>
                <a:effectLst/>
              </c:spPr>
            </c:marker>
            <c:bubble3D val="0"/>
            <c:extLst>
              <c:ext xmlns:c16="http://schemas.microsoft.com/office/drawing/2014/chart" uri="{C3380CC4-5D6E-409C-BE32-E72D297353CC}">
                <c16:uniqueId val="{00000003-684B-46D5-97BC-985CBDF85579}"/>
              </c:ext>
            </c:extLst>
          </c:dPt>
          <c:dPt>
            <c:idx val="4"/>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4-684B-46D5-97BC-985CBDF85579}"/>
              </c:ext>
            </c:extLst>
          </c:dPt>
          <c:dPt>
            <c:idx val="5"/>
            <c:marker>
              <c:spPr>
                <a:solidFill>
                  <a:srgbClr val="92D050"/>
                </a:solidFill>
                <a:ln w="6350" cap="flat" cmpd="sng" algn="ctr">
                  <a:solidFill>
                    <a:schemeClr val="tx1"/>
                  </a:solidFill>
                  <a:round/>
                </a:ln>
                <a:effectLst/>
              </c:spPr>
            </c:marker>
            <c:bubble3D val="0"/>
            <c:extLst>
              <c:ext xmlns:c16="http://schemas.microsoft.com/office/drawing/2014/chart" uri="{C3380CC4-5D6E-409C-BE32-E72D297353CC}">
                <c16:uniqueId val="{00000005-684B-46D5-97BC-985CBDF85579}"/>
              </c:ext>
            </c:extLst>
          </c:dPt>
          <c:dLbls>
            <c:dLbl>
              <c:idx val="0"/>
              <c:tx>
                <c:rich>
                  <a:bodyPr/>
                  <a:lstStyle/>
                  <a:p>
                    <a:r>
                      <a:rPr lang="en-US"/>
                      <a:t>A</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84B-46D5-97BC-985CBDF85579}"/>
                </c:ext>
              </c:extLst>
            </c:dLbl>
            <c:dLbl>
              <c:idx val="1"/>
              <c:tx>
                <c:rich>
                  <a:bodyPr/>
                  <a:lstStyle/>
                  <a:p>
                    <a:r>
                      <a:rPr lang="en-US"/>
                      <a:t>B</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4B-46D5-97BC-985CBDF85579}"/>
                </c:ext>
              </c:extLst>
            </c:dLbl>
            <c:dLbl>
              <c:idx val="2"/>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84B-46D5-97BC-985CBDF85579}"/>
                </c:ext>
              </c:extLst>
            </c:dLbl>
            <c:dLbl>
              <c:idx val="3"/>
              <c:tx>
                <c:rich>
                  <a:bodyPr/>
                  <a:lstStyle/>
                  <a:p>
                    <a:r>
                      <a:rPr lang="en-US"/>
                      <a:t>B</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84B-46D5-97BC-985CBDF85579}"/>
                </c:ext>
              </c:extLst>
            </c:dLbl>
            <c:dLbl>
              <c:idx val="4"/>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84B-46D5-97BC-985CBDF85579}"/>
                </c:ext>
              </c:extLst>
            </c:dLbl>
            <c:dLbl>
              <c:idx val="5"/>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84B-46D5-97BC-985CBDF85579}"/>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rnd">
                      <a:solidFill>
                        <a:schemeClr val="dk1">
                          <a:lumMod val="35000"/>
                          <a:lumOff val="65000"/>
                        </a:schemeClr>
                      </a:solidFill>
                      <a:round/>
                    </a:ln>
                    <a:effectLst/>
                  </c:spPr>
                </c15:leaderLines>
              </c:ext>
            </c:extLst>
          </c:dLbls>
          <c:xVal>
            <c:numRef>
              <c:f>NDVI!$B$3:$B$8</c:f>
              <c:numCache>
                <c:formatCode>General</c:formatCode>
                <c:ptCount val="6"/>
                <c:pt idx="0">
                  <c:v>2</c:v>
                </c:pt>
                <c:pt idx="1">
                  <c:v>3</c:v>
                </c:pt>
                <c:pt idx="2">
                  <c:v>4</c:v>
                </c:pt>
                <c:pt idx="3">
                  <c:v>5</c:v>
                </c:pt>
                <c:pt idx="4">
                  <c:v>6</c:v>
                </c:pt>
                <c:pt idx="5">
                  <c:v>7</c:v>
                </c:pt>
              </c:numCache>
            </c:numRef>
          </c:xVal>
          <c:yVal>
            <c:numRef>
              <c:f>NDVI!$C$3:$C$8</c:f>
              <c:numCache>
                <c:formatCode>0.00</c:formatCode>
                <c:ptCount val="6"/>
                <c:pt idx="0">
                  <c:v>0.75</c:v>
                </c:pt>
                <c:pt idx="1">
                  <c:v>0.8</c:v>
                </c:pt>
                <c:pt idx="2">
                  <c:v>0.85</c:v>
                </c:pt>
                <c:pt idx="3">
                  <c:v>0.81</c:v>
                </c:pt>
                <c:pt idx="4">
                  <c:v>0.85</c:v>
                </c:pt>
                <c:pt idx="5">
                  <c:v>0.86</c:v>
                </c:pt>
              </c:numCache>
            </c:numRef>
          </c:yVal>
          <c:smooth val="0"/>
          <c:extLst>
            <c:ext xmlns:c16="http://schemas.microsoft.com/office/drawing/2014/chart" uri="{C3380CC4-5D6E-409C-BE32-E72D297353CC}">
              <c16:uniqueId val="{00000006-684B-46D5-97BC-985CBDF85579}"/>
            </c:ext>
          </c:extLst>
        </c:ser>
        <c:dLbls>
          <c:showLegendKey val="0"/>
          <c:showVal val="0"/>
          <c:showCatName val="0"/>
          <c:showSerName val="0"/>
          <c:showPercent val="0"/>
          <c:showBubbleSize val="0"/>
        </c:dLbls>
        <c:axId val="660306064"/>
        <c:axId val="660312336"/>
      </c:scatterChart>
      <c:valAx>
        <c:axId val="660306064"/>
        <c:scaling>
          <c:orientation val="minMax"/>
          <c:min val="1"/>
        </c:scaling>
        <c:delete val="0"/>
        <c:axPos val="b"/>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r>
                  <a:rPr lang="es-EC" sz="1000">
                    <a:solidFill>
                      <a:sysClr val="windowText" lastClr="000000"/>
                    </a:solidFill>
                  </a:rPr>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660312336"/>
        <c:crosses val="autoZero"/>
        <c:crossBetween val="midCat"/>
      </c:valAx>
      <c:valAx>
        <c:axId val="660312336"/>
        <c:scaling>
          <c:orientation val="minMax"/>
          <c:min val="0.72000000000000008"/>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000">
                    <a:solidFill>
                      <a:sysClr val="windowText" lastClr="000000"/>
                    </a:solidFill>
                  </a:rPr>
                  <a:t>Valor del índice</a:t>
                </a:r>
              </a:p>
            </c:rich>
          </c:tx>
          <c:overlay val="0"/>
          <c:spPr>
            <a:noFill/>
            <a:ln>
              <a:noFill/>
            </a:ln>
            <a:effectLst/>
          </c:spPr>
        </c:title>
        <c:numFmt formatCode="#,##0.00" sourceLinked="0"/>
        <c:majorTickMark val="none"/>
        <c:minorTickMark val="none"/>
        <c:tickLblPos val="nextTo"/>
        <c:spPr>
          <a:noFill/>
          <a:ln w="9525" cap="rnd">
            <a:solidFill>
              <a:schemeClr val="tx1"/>
            </a:solidFill>
            <a:round/>
          </a:ln>
          <a:effectLst/>
        </c:spPr>
        <c:txPr>
          <a:bodyPr rot="-60000000" spcFirstLastPara="1" vertOverflow="ellipsis" vert="horz" wrap="square" anchor="ctr" anchorCtr="1"/>
          <a:lstStyle/>
          <a:p>
            <a:pPr>
              <a:defRPr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660306064"/>
        <c:crosses val="autoZero"/>
        <c:crossBetween val="midCat"/>
        <c:majorUnit val="3.0000000000000006E-2"/>
      </c:valAx>
      <c:spPr>
        <a:noFill/>
        <a:ln w="25400">
          <a:noFill/>
        </a:ln>
        <a:effectLst/>
      </c:spPr>
    </c:plotArea>
    <c:plotVisOnly val="1"/>
    <c:dispBlanksAs val="gap"/>
    <c:showDLblsOverMax val="0"/>
  </c:chart>
  <c:spPr>
    <a:solidFill>
      <a:schemeClr val="lt1"/>
    </a:solidFill>
    <a:ln w="317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a:pPr>
            <a:r>
              <a:rPr lang="en-US" sz="1200"/>
              <a:t>TNDVI</a:t>
            </a:r>
          </a:p>
        </c:rich>
      </c:tx>
      <c:overlay val="0"/>
      <c:spPr>
        <a:noFill/>
        <a:ln>
          <a:noFill/>
        </a:ln>
        <a:effectLst/>
      </c:spPr>
    </c:title>
    <c:autoTitleDeleted val="0"/>
    <c:plotArea>
      <c:layout/>
      <c:scatterChart>
        <c:scatterStyle val="lineMarker"/>
        <c:varyColors val="0"/>
        <c:ser>
          <c:idx val="1"/>
          <c:order val="0"/>
          <c:spPr>
            <a:ln w="19050" cmpd="dbl">
              <a:solidFill>
                <a:schemeClr val="tx1"/>
              </a:solidFill>
              <a:prstDash val="sysDot"/>
            </a:ln>
          </c:spPr>
          <c:marker>
            <c:spPr>
              <a:ln>
                <a:solidFill>
                  <a:schemeClr val="tx1"/>
                </a:solidFill>
              </a:ln>
            </c:spPr>
          </c:marker>
          <c:dPt>
            <c:idx val="0"/>
            <c:marker>
              <c:spPr>
                <a:solidFill>
                  <a:srgbClr val="FF0000"/>
                </a:solidFill>
                <a:ln w="9525" cap="flat" cmpd="sng" algn="ctr">
                  <a:solidFill>
                    <a:schemeClr val="tx1"/>
                  </a:solidFill>
                  <a:round/>
                </a:ln>
                <a:effectLst/>
              </c:spPr>
            </c:marker>
            <c:bubble3D val="0"/>
            <c:extLst>
              <c:ext xmlns:c16="http://schemas.microsoft.com/office/drawing/2014/chart" uri="{C3380CC4-5D6E-409C-BE32-E72D297353CC}">
                <c16:uniqueId val="{00000000-B89B-4B79-8C6C-EB8AFC24A7B0}"/>
              </c:ext>
            </c:extLst>
          </c:dPt>
          <c:dPt>
            <c:idx val="1"/>
            <c:marker>
              <c:spPr>
                <a:solidFill>
                  <a:srgbClr val="FFFF00"/>
                </a:solidFill>
                <a:ln w="9525" cap="flat" cmpd="sng" algn="ctr">
                  <a:solidFill>
                    <a:schemeClr val="tx1"/>
                  </a:solidFill>
                  <a:round/>
                </a:ln>
                <a:effectLst/>
              </c:spPr>
            </c:marker>
            <c:bubble3D val="0"/>
            <c:extLst>
              <c:ext xmlns:c16="http://schemas.microsoft.com/office/drawing/2014/chart" uri="{C3380CC4-5D6E-409C-BE32-E72D297353CC}">
                <c16:uniqueId val="{00000001-B89B-4B79-8C6C-EB8AFC24A7B0}"/>
              </c:ext>
            </c:extLst>
          </c:dPt>
          <c:dPt>
            <c:idx val="2"/>
            <c:marker>
              <c:spPr>
                <a:solidFill>
                  <a:srgbClr val="92D050"/>
                </a:solidFill>
                <a:ln w="9525" cap="flat" cmpd="sng" algn="ctr">
                  <a:solidFill>
                    <a:schemeClr val="tx1"/>
                  </a:solidFill>
                  <a:round/>
                </a:ln>
                <a:effectLst/>
              </c:spPr>
            </c:marker>
            <c:bubble3D val="0"/>
            <c:extLst>
              <c:ext xmlns:c16="http://schemas.microsoft.com/office/drawing/2014/chart" uri="{C3380CC4-5D6E-409C-BE32-E72D297353CC}">
                <c16:uniqueId val="{00000002-B89B-4B79-8C6C-EB8AFC24A7B0}"/>
              </c:ext>
            </c:extLst>
          </c:dPt>
          <c:dPt>
            <c:idx val="3"/>
            <c:marker>
              <c:spPr>
                <a:solidFill>
                  <a:srgbClr val="FFFF00"/>
                </a:solidFill>
                <a:ln w="9525" cap="flat" cmpd="sng" algn="ctr">
                  <a:solidFill>
                    <a:schemeClr val="tx1"/>
                  </a:solidFill>
                  <a:round/>
                </a:ln>
                <a:effectLst/>
              </c:spPr>
            </c:marker>
            <c:bubble3D val="0"/>
            <c:extLst>
              <c:ext xmlns:c16="http://schemas.microsoft.com/office/drawing/2014/chart" uri="{C3380CC4-5D6E-409C-BE32-E72D297353CC}">
                <c16:uniqueId val="{00000003-B89B-4B79-8C6C-EB8AFC24A7B0}"/>
              </c:ext>
            </c:extLst>
          </c:dPt>
          <c:dPt>
            <c:idx val="4"/>
            <c:marker>
              <c:spPr>
                <a:solidFill>
                  <a:srgbClr val="92D050"/>
                </a:solidFill>
                <a:ln w="9525" cap="flat" cmpd="sng" algn="ctr">
                  <a:solidFill>
                    <a:schemeClr val="tx1"/>
                  </a:solidFill>
                  <a:round/>
                </a:ln>
                <a:effectLst/>
              </c:spPr>
            </c:marker>
            <c:bubble3D val="0"/>
            <c:extLst>
              <c:ext xmlns:c16="http://schemas.microsoft.com/office/drawing/2014/chart" uri="{C3380CC4-5D6E-409C-BE32-E72D297353CC}">
                <c16:uniqueId val="{00000004-B89B-4B79-8C6C-EB8AFC24A7B0}"/>
              </c:ext>
            </c:extLst>
          </c:dPt>
          <c:dPt>
            <c:idx val="5"/>
            <c:marker>
              <c:spPr>
                <a:solidFill>
                  <a:srgbClr val="92D050"/>
                </a:solidFill>
                <a:ln w="9525" cap="flat" cmpd="sng" algn="ctr">
                  <a:solidFill>
                    <a:schemeClr val="tx1"/>
                  </a:solidFill>
                  <a:round/>
                </a:ln>
                <a:effectLst/>
              </c:spPr>
            </c:marker>
            <c:bubble3D val="0"/>
            <c:extLst>
              <c:ext xmlns:c16="http://schemas.microsoft.com/office/drawing/2014/chart" uri="{C3380CC4-5D6E-409C-BE32-E72D297353CC}">
                <c16:uniqueId val="{00000005-B89B-4B79-8C6C-EB8AFC24A7B0}"/>
              </c:ext>
            </c:extLst>
          </c:dPt>
          <c:dLbls>
            <c:dLbl>
              <c:idx val="0"/>
              <c:tx>
                <c:rich>
                  <a:bodyPr/>
                  <a:lstStyle/>
                  <a:p>
                    <a:r>
                      <a:rPr lang="en-US"/>
                      <a:t>A</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9B-4B79-8C6C-EB8AFC24A7B0}"/>
                </c:ext>
              </c:extLst>
            </c:dLbl>
            <c:dLbl>
              <c:idx val="1"/>
              <c:tx>
                <c:rich>
                  <a:bodyPr/>
                  <a:lstStyle/>
                  <a:p>
                    <a:r>
                      <a:rPr lang="en-US"/>
                      <a:t>B</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9B-4B79-8C6C-EB8AFC24A7B0}"/>
                </c:ext>
              </c:extLst>
            </c:dLbl>
            <c:dLbl>
              <c:idx val="2"/>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9B-4B79-8C6C-EB8AFC24A7B0}"/>
                </c:ext>
              </c:extLst>
            </c:dLbl>
            <c:dLbl>
              <c:idx val="3"/>
              <c:tx>
                <c:rich>
                  <a:bodyPr/>
                  <a:lstStyle/>
                  <a:p>
                    <a:r>
                      <a:rPr lang="en-US"/>
                      <a:t>B</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9B-4B79-8C6C-EB8AFC24A7B0}"/>
                </c:ext>
              </c:extLst>
            </c:dLbl>
            <c:dLbl>
              <c:idx val="4"/>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9B-4B79-8C6C-EB8AFC24A7B0}"/>
                </c:ext>
              </c:extLst>
            </c:dLbl>
            <c:dLbl>
              <c:idx val="5"/>
              <c:tx>
                <c:rich>
                  <a:bodyPr/>
                  <a:lstStyle/>
                  <a:p>
                    <a:r>
                      <a:rPr lang="en-US"/>
                      <a:t>C</a:t>
                    </a:r>
                  </a:p>
                </c:rich>
              </c:tx>
              <c:dLblPos val="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9B-4B79-8C6C-EB8AFC24A7B0}"/>
                </c:ext>
              </c:extLst>
            </c:dLbl>
            <c:spPr>
              <a:noFill/>
              <a:ln>
                <a:noFill/>
              </a:ln>
              <a:effectLst/>
            </c:spPr>
            <c:dLblPos val="t"/>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NDVI!$B$3:$B$8</c:f>
              <c:numCache>
                <c:formatCode>General</c:formatCode>
                <c:ptCount val="6"/>
                <c:pt idx="0">
                  <c:v>2</c:v>
                </c:pt>
                <c:pt idx="1">
                  <c:v>3</c:v>
                </c:pt>
                <c:pt idx="2">
                  <c:v>4</c:v>
                </c:pt>
                <c:pt idx="3">
                  <c:v>5</c:v>
                </c:pt>
                <c:pt idx="4">
                  <c:v>6</c:v>
                </c:pt>
                <c:pt idx="5">
                  <c:v>7</c:v>
                </c:pt>
              </c:numCache>
            </c:numRef>
          </c:xVal>
          <c:yVal>
            <c:numRef>
              <c:f>NDVI!$E$3:$E$8</c:f>
              <c:numCache>
                <c:formatCode>0.00</c:formatCode>
                <c:ptCount val="6"/>
                <c:pt idx="0">
                  <c:v>1.1200000000000001</c:v>
                </c:pt>
                <c:pt idx="1">
                  <c:v>1.1399999999999999</c:v>
                </c:pt>
                <c:pt idx="2">
                  <c:v>1.1599999999999999</c:v>
                </c:pt>
                <c:pt idx="3">
                  <c:v>1.1399999999999999</c:v>
                </c:pt>
                <c:pt idx="4">
                  <c:v>1.1599999999999999</c:v>
                </c:pt>
                <c:pt idx="5">
                  <c:v>1.1599999999999999</c:v>
                </c:pt>
              </c:numCache>
            </c:numRef>
          </c:yVal>
          <c:smooth val="0"/>
          <c:extLst>
            <c:ext xmlns:c16="http://schemas.microsoft.com/office/drawing/2014/chart" uri="{C3380CC4-5D6E-409C-BE32-E72D297353CC}">
              <c16:uniqueId val="{00000006-B89B-4B79-8C6C-EB8AFC24A7B0}"/>
            </c:ext>
          </c:extLst>
        </c:ser>
        <c:dLbls>
          <c:showLegendKey val="0"/>
          <c:showVal val="0"/>
          <c:showCatName val="0"/>
          <c:showSerName val="0"/>
          <c:showPercent val="0"/>
          <c:showBubbleSize val="0"/>
        </c:dLbls>
        <c:axId val="855912152"/>
        <c:axId val="855917640"/>
      </c:scatterChart>
      <c:valAx>
        <c:axId val="855912152"/>
        <c:scaling>
          <c:orientation val="minMax"/>
          <c:min val="1"/>
        </c:scaling>
        <c:delete val="0"/>
        <c:axPos val="b"/>
        <c:title>
          <c:tx>
            <c:rich>
              <a:bodyPr rot="0" vert="horz"/>
              <a:lstStyle/>
              <a:p>
                <a:pPr>
                  <a:defRPr sz="1000" b="0"/>
                </a:pPr>
                <a:r>
                  <a:rPr lang="es-EC" sz="1000" b="0"/>
                  <a:t>Estados Fenológicos</a:t>
                </a:r>
              </a:p>
            </c:rich>
          </c:tx>
          <c:overlay val="0"/>
          <c:spPr>
            <a:noFill/>
            <a:ln>
              <a:noFill/>
            </a:ln>
            <a:effectLst/>
          </c:spPr>
        </c:title>
        <c:numFmt formatCode="General" sourceLinked="1"/>
        <c:majorTickMark val="none"/>
        <c:minorTickMark val="none"/>
        <c:tickLblPos val="nextTo"/>
        <c:spPr>
          <a:noFill/>
          <a:ln w="9525" cap="rnd">
            <a:solidFill>
              <a:schemeClr val="tx1"/>
            </a:solidFill>
            <a:round/>
          </a:ln>
          <a:effectLst/>
        </c:spPr>
        <c:txPr>
          <a:bodyPr rot="-60000000" vert="horz"/>
          <a:lstStyle/>
          <a:p>
            <a:pPr>
              <a:defRPr/>
            </a:pPr>
            <a:endParaRPr lang="es-EC"/>
          </a:p>
        </c:txPr>
        <c:crossAx val="855917640"/>
        <c:crosses val="autoZero"/>
        <c:crossBetween val="midCat"/>
      </c:valAx>
      <c:valAx>
        <c:axId val="855917640"/>
        <c:scaling>
          <c:orientation val="minMax"/>
        </c:scaling>
        <c:delete val="0"/>
        <c:axPos val="l"/>
        <c:title>
          <c:tx>
            <c:rich>
              <a:bodyPr rot="-5400000" vert="horz"/>
              <a:lstStyle/>
              <a:p>
                <a:pPr>
                  <a:defRPr sz="1000" b="0"/>
                </a:pPr>
                <a:r>
                  <a:rPr lang="en-US" sz="1000" b="0"/>
                  <a:t>Valor del índice</a:t>
                </a:r>
              </a:p>
            </c:rich>
          </c:tx>
          <c:overlay val="0"/>
          <c:spPr>
            <a:noFill/>
            <a:ln>
              <a:noFill/>
            </a:ln>
            <a:effectLst/>
          </c:spPr>
        </c:title>
        <c:numFmt formatCode="#,##0.00" sourceLinked="0"/>
        <c:majorTickMark val="none"/>
        <c:minorTickMark val="none"/>
        <c:tickLblPos val="nextTo"/>
        <c:spPr>
          <a:noFill/>
          <a:ln w="9525" cap="rnd">
            <a:solidFill>
              <a:schemeClr val="tx1"/>
            </a:solidFill>
            <a:round/>
          </a:ln>
          <a:effectLst/>
        </c:spPr>
        <c:txPr>
          <a:bodyPr rot="-60000000" vert="horz"/>
          <a:lstStyle/>
          <a:p>
            <a:pPr>
              <a:defRPr/>
            </a:pPr>
            <a:endParaRPr lang="es-EC"/>
          </a:p>
        </c:txPr>
        <c:crossAx val="855912152"/>
        <c:crosses val="autoZero"/>
        <c:crossBetween val="midCat"/>
        <c:majorUnit val="2.0000000000000004E-2"/>
      </c:valAx>
      <c:spPr>
        <a:noFill/>
        <a:ln w="25400">
          <a:noFill/>
        </a:ln>
        <a:effectLst/>
      </c:spPr>
    </c:plotArea>
    <c:plotVisOnly val="1"/>
    <c:dispBlanksAs val="gap"/>
    <c:showDLblsOverMax val="0"/>
  </c:chart>
  <c:spPr>
    <a:solidFill>
      <a:schemeClr val="bg1"/>
    </a:solidFill>
    <a:ln w="3175">
      <a:solidFill>
        <a:schemeClr val="tx1"/>
      </a:solidFill>
    </a:ln>
  </c:spPr>
  <c:txPr>
    <a:bodyPr/>
    <a:lstStyle/>
    <a:p>
      <a:pPr>
        <a:defRPr sz="900">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slide" Target="../slides/slide41.xml"/><Relationship Id="rId13" Type="http://schemas.openxmlformats.org/officeDocument/2006/relationships/image" Target="../media/image13.png"/><Relationship Id="rId3" Type="http://schemas.openxmlformats.org/officeDocument/2006/relationships/slide" Target="../slides/slide18.xml"/><Relationship Id="rId7" Type="http://schemas.openxmlformats.org/officeDocument/2006/relationships/slide" Target="../slides/slide37.xml"/><Relationship Id="rId12" Type="http://schemas.openxmlformats.org/officeDocument/2006/relationships/image" Target="../media/image12.png"/><Relationship Id="rId2" Type="http://schemas.openxmlformats.org/officeDocument/2006/relationships/slide" Target="../slides/slide46.xml"/><Relationship Id="rId16" Type="http://schemas.openxmlformats.org/officeDocument/2006/relationships/image" Target="../media/image16.png"/><Relationship Id="rId1" Type="http://schemas.openxmlformats.org/officeDocument/2006/relationships/slide" Target="../slides/slide3.xml"/><Relationship Id="rId6" Type="http://schemas.openxmlformats.org/officeDocument/2006/relationships/slide" Target="../slides/slide7.xml"/><Relationship Id="rId11" Type="http://schemas.openxmlformats.org/officeDocument/2006/relationships/image" Target="../media/image11.png"/><Relationship Id="rId5" Type="http://schemas.openxmlformats.org/officeDocument/2006/relationships/slide" Target="../slides/slide5.xml"/><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slide" Target="../slides/slide4.xml"/><Relationship Id="rId9" Type="http://schemas.openxmlformats.org/officeDocument/2006/relationships/image" Target="../media/image9.png"/><Relationship Id="rId14" Type="http://schemas.openxmlformats.org/officeDocument/2006/relationships/image" Target="../media/image14.jpeg"/></Relationships>
</file>

<file path=ppt/diagrams/_rels/data2.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9.xml"/><Relationship Id="rId1" Type="http://schemas.openxmlformats.org/officeDocument/2006/relationships/slide" Target="../slides/slide8.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93BD06-44E2-423C-A37A-E98A75766F5E}" type="doc">
      <dgm:prSet loTypeId="urn:microsoft.com/office/officeart/2005/8/layout/vList3" loCatId="list" qsTypeId="urn:microsoft.com/office/officeart/2005/8/quickstyle/simple1" qsCatId="simple" csTypeId="urn:microsoft.com/office/officeart/2005/8/colors/accent1_5" csCatId="accent1" phldr="1"/>
      <dgm:spPr/>
    </dgm:pt>
    <dgm:pt modelId="{5109AD92-D418-452F-82D7-6A4F268D5BAF}">
      <dgm:prSet phldrT="[Texto]"/>
      <dgm:spPr/>
      <dgm:t>
        <a:bodyPr/>
        <a:lstStyle/>
        <a:p>
          <a:r>
            <a:rPr lang="es-ES" dirty="0">
              <a:latin typeface="+mj-lt"/>
            </a:rPr>
            <a:t>Introducción</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F646154-AFB3-41AD-8591-76296C947089}" type="parTrans" cxnId="{4B670716-C694-4BC6-9BD2-9ADC6C8062BE}">
      <dgm:prSet/>
      <dgm:spPr/>
      <dgm:t>
        <a:bodyPr/>
        <a:lstStyle/>
        <a:p>
          <a:endParaRPr lang="es-ES">
            <a:latin typeface="+mj-lt"/>
          </a:endParaRPr>
        </a:p>
      </dgm:t>
    </dgm:pt>
    <dgm:pt modelId="{61A5DD70-996C-410C-B1CC-984FF464DAB1}" type="sibTrans" cxnId="{4B670716-C694-4BC6-9BD2-9ADC6C8062BE}">
      <dgm:prSet/>
      <dgm:spPr/>
      <dgm:t>
        <a:bodyPr/>
        <a:lstStyle/>
        <a:p>
          <a:endParaRPr lang="es-ES">
            <a:latin typeface="+mj-lt"/>
          </a:endParaRPr>
        </a:p>
      </dgm:t>
    </dgm:pt>
    <dgm:pt modelId="{35CD5DCF-8F08-4FBC-ABF2-0DFCB5EF4284}">
      <dgm:prSet phldrT="[Texto]"/>
      <dgm:spPr/>
      <dgm:t>
        <a:bodyPr/>
        <a:lstStyle/>
        <a:p>
          <a:r>
            <a:rPr lang="es-ES" dirty="0">
              <a:latin typeface="+mj-lt"/>
            </a:rPr>
            <a:t>Metodología</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CECE4C4-7B25-4384-AC85-F122D5DADC0D}" type="parTrans" cxnId="{21A02D4B-B367-4F0D-8211-2EB34F85515F}">
      <dgm:prSet/>
      <dgm:spPr/>
      <dgm:t>
        <a:bodyPr/>
        <a:lstStyle/>
        <a:p>
          <a:endParaRPr lang="es-ES">
            <a:latin typeface="+mj-lt"/>
          </a:endParaRPr>
        </a:p>
      </dgm:t>
    </dgm:pt>
    <dgm:pt modelId="{E903B31F-E730-42B0-B325-AEB18276F589}" type="sibTrans" cxnId="{21A02D4B-B367-4F0D-8211-2EB34F85515F}">
      <dgm:prSet/>
      <dgm:spPr/>
      <dgm:t>
        <a:bodyPr/>
        <a:lstStyle/>
        <a:p>
          <a:endParaRPr lang="es-ES">
            <a:latin typeface="+mj-lt"/>
          </a:endParaRPr>
        </a:p>
      </dgm:t>
    </dgm:pt>
    <dgm:pt modelId="{5C01F991-04CB-4929-80F4-A8BDD582998B}">
      <dgm:prSet phldrT="[Texto]"/>
      <dgm:spPr/>
      <dgm:t>
        <a:bodyPr/>
        <a:lstStyle/>
        <a:p>
          <a:r>
            <a:rPr lang="es-ES" dirty="0">
              <a:latin typeface="+mj-lt"/>
            </a:rPr>
            <a:t>Resultados y Discusión</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7FBE2CFA-6B11-4508-8ABB-EB2D2D1EE555}" type="parTrans" cxnId="{5C59380A-9DC7-4672-984C-2EC04134396E}">
      <dgm:prSet/>
      <dgm:spPr/>
      <dgm:t>
        <a:bodyPr/>
        <a:lstStyle/>
        <a:p>
          <a:endParaRPr lang="es-ES">
            <a:latin typeface="+mj-lt"/>
          </a:endParaRPr>
        </a:p>
      </dgm:t>
    </dgm:pt>
    <dgm:pt modelId="{D108B805-1D55-4726-9240-1BA36AF365F3}" type="sibTrans" cxnId="{5C59380A-9DC7-4672-984C-2EC04134396E}">
      <dgm:prSet/>
      <dgm:spPr/>
      <dgm:t>
        <a:bodyPr/>
        <a:lstStyle/>
        <a:p>
          <a:endParaRPr lang="es-ES">
            <a:latin typeface="+mj-lt"/>
          </a:endParaRPr>
        </a:p>
      </dgm:t>
    </dgm:pt>
    <dgm:pt modelId="{4E956704-BFBC-4B76-9F1E-2509393EEAA1}">
      <dgm:prSet/>
      <dgm:spPr/>
      <dgm:t>
        <a:bodyPr/>
        <a:lstStyle/>
        <a:p>
          <a:r>
            <a:rPr lang="es-ES" dirty="0">
              <a:latin typeface="+mj-lt"/>
            </a:rPr>
            <a:t>Zona de Estudio</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2D06E6DB-D822-47EA-97CD-D35871BF4C64}" type="parTrans" cxnId="{88A0855D-0D79-4447-83AE-A72F3A1D0D50}">
      <dgm:prSet/>
      <dgm:spPr/>
      <dgm:t>
        <a:bodyPr/>
        <a:lstStyle/>
        <a:p>
          <a:endParaRPr lang="es-ES">
            <a:latin typeface="+mj-lt"/>
          </a:endParaRPr>
        </a:p>
      </dgm:t>
    </dgm:pt>
    <dgm:pt modelId="{594CE2A0-315B-490F-96C5-7361CCD62B66}" type="sibTrans" cxnId="{88A0855D-0D79-4447-83AE-A72F3A1D0D50}">
      <dgm:prSet/>
      <dgm:spPr/>
      <dgm:t>
        <a:bodyPr/>
        <a:lstStyle/>
        <a:p>
          <a:endParaRPr lang="es-ES">
            <a:latin typeface="+mj-lt"/>
          </a:endParaRPr>
        </a:p>
      </dgm:t>
    </dgm:pt>
    <dgm:pt modelId="{09760174-FA71-4A00-A42F-75C066915F66}">
      <dgm:prSet/>
      <dgm:spPr/>
      <dgm:t>
        <a:bodyPr/>
        <a:lstStyle/>
        <a:p>
          <a:r>
            <a:rPr lang="es-ES" dirty="0">
              <a:latin typeface="+mj-lt"/>
            </a:rPr>
            <a:t>Objetivos</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46B3AC75-228D-4719-B3FA-E88ABBB3C518}" type="parTrans" cxnId="{8238F5B4-2A28-4638-AB58-F5C9B8FCF740}">
      <dgm:prSet/>
      <dgm:spPr/>
      <dgm:t>
        <a:bodyPr/>
        <a:lstStyle/>
        <a:p>
          <a:endParaRPr lang="es-ES">
            <a:latin typeface="+mj-lt"/>
          </a:endParaRPr>
        </a:p>
      </dgm:t>
    </dgm:pt>
    <dgm:pt modelId="{6D7917E5-1590-4446-B603-56C17E2958C4}" type="sibTrans" cxnId="{8238F5B4-2A28-4638-AB58-F5C9B8FCF740}">
      <dgm:prSet/>
      <dgm:spPr/>
      <dgm:t>
        <a:bodyPr/>
        <a:lstStyle/>
        <a:p>
          <a:endParaRPr lang="es-ES">
            <a:latin typeface="+mj-lt"/>
          </a:endParaRPr>
        </a:p>
      </dgm:t>
    </dgm:pt>
    <dgm:pt modelId="{009516FE-17F2-495C-991D-57138CD56086}">
      <dgm:prSet/>
      <dgm:spPr/>
      <dgm:t>
        <a:bodyPr/>
        <a:lstStyle/>
        <a:p>
          <a:r>
            <a:rPr lang="es-ES" dirty="0">
              <a:latin typeface="+mj-lt"/>
            </a:rPr>
            <a:t>Fundamentos Teóricos</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BD52A34D-F591-4317-BAE1-FB03C085AEAC}" type="parTrans" cxnId="{0E6029F2-98BF-42C9-B631-2484FDE955D9}">
      <dgm:prSet/>
      <dgm:spPr/>
      <dgm:t>
        <a:bodyPr/>
        <a:lstStyle/>
        <a:p>
          <a:endParaRPr lang="es-ES">
            <a:latin typeface="+mj-lt"/>
          </a:endParaRPr>
        </a:p>
      </dgm:t>
    </dgm:pt>
    <dgm:pt modelId="{02F2CC26-EC88-4D29-B570-BF34A69692A6}" type="sibTrans" cxnId="{0E6029F2-98BF-42C9-B631-2484FDE955D9}">
      <dgm:prSet/>
      <dgm:spPr/>
      <dgm:t>
        <a:bodyPr/>
        <a:lstStyle/>
        <a:p>
          <a:endParaRPr lang="es-ES">
            <a:latin typeface="+mj-lt"/>
          </a:endParaRPr>
        </a:p>
      </dgm:t>
    </dgm:pt>
    <dgm:pt modelId="{80480D29-2FD6-43C2-92EB-398F6738AC23}">
      <dgm:prSet/>
      <dgm:spPr/>
      <dgm:t>
        <a:bodyPr/>
        <a:lstStyle/>
        <a:p>
          <a:r>
            <a:rPr lang="es-ES" dirty="0">
              <a:latin typeface="+mj-lt"/>
            </a:rPr>
            <a:t>Conclusiones</a:t>
          </a:r>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3CFDA5AE-44CE-4B9F-BBE1-CFC3C30406E2}" type="parTrans" cxnId="{3E4A7034-0FB9-4EB0-8F2D-87E92F30E042}">
      <dgm:prSet/>
      <dgm:spPr/>
      <dgm:t>
        <a:bodyPr/>
        <a:lstStyle/>
        <a:p>
          <a:endParaRPr lang="es-ES">
            <a:latin typeface="+mj-lt"/>
          </a:endParaRPr>
        </a:p>
      </dgm:t>
    </dgm:pt>
    <dgm:pt modelId="{E7A81FA2-3E51-446C-85FB-D56E70CE349D}" type="sibTrans" cxnId="{3E4A7034-0FB9-4EB0-8F2D-87E92F30E042}">
      <dgm:prSet/>
      <dgm:spPr/>
      <dgm:t>
        <a:bodyPr/>
        <a:lstStyle/>
        <a:p>
          <a:endParaRPr lang="es-ES">
            <a:latin typeface="+mj-lt"/>
          </a:endParaRPr>
        </a:p>
      </dgm:t>
    </dgm:pt>
    <dgm:pt modelId="{E62A34F3-60D2-4768-90E8-8A3CEC5FB1DB}">
      <dgm:prSet/>
      <dgm:spPr/>
      <dgm:t>
        <a:bodyPr/>
        <a:lstStyle/>
        <a:p>
          <a:r>
            <a:rPr lang="es-ES" dirty="0">
              <a:latin typeface="+mj-lt"/>
            </a:rPr>
            <a:t>Recomendaciones</a:t>
          </a:r>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C43E95EE-51F7-4FB8-8A20-C713B9ECBFC7}" type="parTrans" cxnId="{95597FAA-088B-47DC-83CC-6B699D4EA09A}">
      <dgm:prSet/>
      <dgm:spPr/>
      <dgm:t>
        <a:bodyPr/>
        <a:lstStyle/>
        <a:p>
          <a:endParaRPr lang="es-ES">
            <a:latin typeface="+mj-lt"/>
          </a:endParaRPr>
        </a:p>
      </dgm:t>
    </dgm:pt>
    <dgm:pt modelId="{6D91D61A-EE8F-4C03-98B0-655550CB7E97}" type="sibTrans" cxnId="{95597FAA-088B-47DC-83CC-6B699D4EA09A}">
      <dgm:prSet/>
      <dgm:spPr/>
      <dgm:t>
        <a:bodyPr/>
        <a:lstStyle/>
        <a:p>
          <a:endParaRPr lang="es-ES">
            <a:latin typeface="+mj-lt"/>
          </a:endParaRPr>
        </a:p>
      </dgm:t>
    </dgm:pt>
    <dgm:pt modelId="{5A4752BA-F181-453D-9EA1-F4F35D0F52C2}" type="pres">
      <dgm:prSet presAssocID="{A893BD06-44E2-423C-A37A-E98A75766F5E}" presName="linearFlow" presStyleCnt="0">
        <dgm:presLayoutVars>
          <dgm:dir/>
          <dgm:resizeHandles val="exact"/>
        </dgm:presLayoutVars>
      </dgm:prSet>
      <dgm:spPr/>
    </dgm:pt>
    <dgm:pt modelId="{9A6C69B4-B350-4320-A2DF-42E699F49525}" type="pres">
      <dgm:prSet presAssocID="{5109AD92-D418-452F-82D7-6A4F268D5BAF}" presName="composite" presStyleCnt="0"/>
      <dgm:spPr/>
    </dgm:pt>
    <dgm:pt modelId="{BE7277EB-1ADB-4D95-A6BA-B88F91BF1F5A}" type="pres">
      <dgm:prSet presAssocID="{5109AD92-D418-452F-82D7-6A4F268D5BAF}" presName="imgShp" presStyleLbl="fgImgPlace1" presStyleIdx="0" presStyleCnt="8"/>
      <dgm:spPr>
        <a:blipFill rotWithShape="1">
          <a:blip xmlns:r="http://schemas.openxmlformats.org/officeDocument/2006/relationships" r:embed="rId9"/>
          <a:stretch>
            <a:fillRect/>
          </a:stretch>
        </a:blipFill>
      </dgm:spPr>
    </dgm:pt>
    <dgm:pt modelId="{B86BFCAB-AA34-47AF-A67A-0FCC6FA8D51E}" type="pres">
      <dgm:prSet presAssocID="{5109AD92-D418-452F-82D7-6A4F268D5BAF}" presName="txShp" presStyleLbl="node1" presStyleIdx="0" presStyleCnt="8">
        <dgm:presLayoutVars>
          <dgm:bulletEnabled val="1"/>
        </dgm:presLayoutVars>
      </dgm:prSet>
      <dgm:spPr/>
    </dgm:pt>
    <dgm:pt modelId="{FE83C19B-D8F5-4548-A44E-B02F46E54A18}" type="pres">
      <dgm:prSet presAssocID="{61A5DD70-996C-410C-B1CC-984FF464DAB1}" presName="spacing" presStyleCnt="0"/>
      <dgm:spPr/>
    </dgm:pt>
    <dgm:pt modelId="{6EB266DA-A4FF-4F77-9484-920845EDAE8B}" type="pres">
      <dgm:prSet presAssocID="{4E956704-BFBC-4B76-9F1E-2509393EEAA1}" presName="composite" presStyleCnt="0"/>
      <dgm:spPr/>
    </dgm:pt>
    <dgm:pt modelId="{05C5989C-6517-4FFC-A5A1-39CD1199A31A}" type="pres">
      <dgm:prSet presAssocID="{4E956704-BFBC-4B76-9F1E-2509393EEAA1}" presName="imgShp" presStyleLbl="fgImgPlace1" presStyleIdx="1" presStyleCnt="8"/>
      <dgm:spPr>
        <a:blipFill rotWithShape="1">
          <a:blip xmlns:r="http://schemas.openxmlformats.org/officeDocument/2006/relationships" r:embed="rId10"/>
          <a:stretch>
            <a:fillRect/>
          </a:stretch>
        </a:blipFill>
      </dgm:spPr>
    </dgm:pt>
    <dgm:pt modelId="{58698993-3784-4F04-AE93-732C16E5CA6A}" type="pres">
      <dgm:prSet presAssocID="{4E956704-BFBC-4B76-9F1E-2509393EEAA1}" presName="txShp" presStyleLbl="node1" presStyleIdx="1" presStyleCnt="8">
        <dgm:presLayoutVars>
          <dgm:bulletEnabled val="1"/>
        </dgm:presLayoutVars>
      </dgm:prSet>
      <dgm:spPr/>
    </dgm:pt>
    <dgm:pt modelId="{A8FC9569-FC36-4A6B-98A8-E73B321694C2}" type="pres">
      <dgm:prSet presAssocID="{594CE2A0-315B-490F-96C5-7361CCD62B66}" presName="spacing" presStyleCnt="0"/>
      <dgm:spPr/>
    </dgm:pt>
    <dgm:pt modelId="{98B9F80D-1304-4036-9DE2-9A01953C7ED3}" type="pres">
      <dgm:prSet presAssocID="{09760174-FA71-4A00-A42F-75C066915F66}" presName="composite" presStyleCnt="0"/>
      <dgm:spPr/>
    </dgm:pt>
    <dgm:pt modelId="{CA68B39C-D34D-488D-BF79-BD5029CB37FA}" type="pres">
      <dgm:prSet presAssocID="{09760174-FA71-4A00-A42F-75C066915F66}" presName="imgShp" presStyleLbl="fgImgPlace1" presStyleIdx="2" presStyleCnt="8"/>
      <dgm:spPr>
        <a:blipFill rotWithShape="1">
          <a:blip xmlns:r="http://schemas.openxmlformats.org/officeDocument/2006/relationships" r:embed="rId11"/>
          <a:stretch>
            <a:fillRect/>
          </a:stretch>
        </a:blipFill>
      </dgm:spPr>
    </dgm:pt>
    <dgm:pt modelId="{47CCABBA-2703-4942-B2D6-167ABEA71AC8}" type="pres">
      <dgm:prSet presAssocID="{09760174-FA71-4A00-A42F-75C066915F66}" presName="txShp" presStyleLbl="node1" presStyleIdx="2" presStyleCnt="8">
        <dgm:presLayoutVars>
          <dgm:bulletEnabled val="1"/>
        </dgm:presLayoutVars>
      </dgm:prSet>
      <dgm:spPr/>
    </dgm:pt>
    <dgm:pt modelId="{A9A7374D-94BF-45D1-B2C4-B092A1486AC9}" type="pres">
      <dgm:prSet presAssocID="{6D7917E5-1590-4446-B603-56C17E2958C4}" presName="spacing" presStyleCnt="0"/>
      <dgm:spPr/>
    </dgm:pt>
    <dgm:pt modelId="{4ECA8DE2-BF10-44D4-9CD3-AF384BE5C56F}" type="pres">
      <dgm:prSet presAssocID="{009516FE-17F2-495C-991D-57138CD56086}" presName="composite" presStyleCnt="0"/>
      <dgm:spPr/>
    </dgm:pt>
    <dgm:pt modelId="{1D66ED29-7950-43F1-8B5F-CBC4C3250F52}" type="pres">
      <dgm:prSet presAssocID="{009516FE-17F2-495C-991D-57138CD56086}" presName="imgShp" presStyleLbl="fgImgPlace1" presStyleIdx="3" presStyleCnt="8"/>
      <dgm:spPr>
        <a:blipFill rotWithShape="1">
          <a:blip xmlns:r="http://schemas.openxmlformats.org/officeDocument/2006/relationships" r:embed="rId12"/>
          <a:stretch>
            <a:fillRect/>
          </a:stretch>
        </a:blipFill>
      </dgm:spPr>
    </dgm:pt>
    <dgm:pt modelId="{C016DD69-4B18-4779-84C1-F501E8DAEC14}" type="pres">
      <dgm:prSet presAssocID="{009516FE-17F2-495C-991D-57138CD56086}" presName="txShp" presStyleLbl="node1" presStyleIdx="3" presStyleCnt="8">
        <dgm:presLayoutVars>
          <dgm:bulletEnabled val="1"/>
        </dgm:presLayoutVars>
      </dgm:prSet>
      <dgm:spPr/>
    </dgm:pt>
    <dgm:pt modelId="{DA767709-1E57-47B0-AB13-7A077A0F3113}" type="pres">
      <dgm:prSet presAssocID="{02F2CC26-EC88-4D29-B570-BF34A69692A6}" presName="spacing" presStyleCnt="0"/>
      <dgm:spPr/>
    </dgm:pt>
    <dgm:pt modelId="{9F52C0D1-19A9-4409-8523-5A8C67BFE477}" type="pres">
      <dgm:prSet presAssocID="{35CD5DCF-8F08-4FBC-ABF2-0DFCB5EF4284}" presName="composite" presStyleCnt="0"/>
      <dgm:spPr/>
    </dgm:pt>
    <dgm:pt modelId="{C3BA3523-64D3-4B91-8DD3-959981FC8A5F}" type="pres">
      <dgm:prSet presAssocID="{35CD5DCF-8F08-4FBC-ABF2-0DFCB5EF4284}" presName="imgShp" presStyleLbl="fgImgPlace1" presStyleIdx="4" presStyleCnt="8"/>
      <dgm:spPr>
        <a:blipFill rotWithShape="1">
          <a:blip xmlns:r="http://schemas.openxmlformats.org/officeDocument/2006/relationships" r:embed="rId13"/>
          <a:stretch>
            <a:fillRect/>
          </a:stretch>
        </a:blipFill>
      </dgm:spPr>
    </dgm:pt>
    <dgm:pt modelId="{F99C04F2-CF63-4C27-AF3D-1A1F92523C7B}" type="pres">
      <dgm:prSet presAssocID="{35CD5DCF-8F08-4FBC-ABF2-0DFCB5EF4284}" presName="txShp" presStyleLbl="node1" presStyleIdx="4" presStyleCnt="8">
        <dgm:presLayoutVars>
          <dgm:bulletEnabled val="1"/>
        </dgm:presLayoutVars>
      </dgm:prSet>
      <dgm:spPr/>
    </dgm:pt>
    <dgm:pt modelId="{AAC1BD22-30A3-4F07-9620-A8B85C43ABD8}" type="pres">
      <dgm:prSet presAssocID="{E903B31F-E730-42B0-B325-AEB18276F589}" presName="spacing" presStyleCnt="0"/>
      <dgm:spPr/>
    </dgm:pt>
    <dgm:pt modelId="{E30F164D-A9D6-49AD-A706-79A3020CADA6}" type="pres">
      <dgm:prSet presAssocID="{5C01F991-04CB-4929-80F4-A8BDD582998B}" presName="composite" presStyleCnt="0"/>
      <dgm:spPr/>
    </dgm:pt>
    <dgm:pt modelId="{85112D9B-D27C-4919-980C-B25CDC7E24F9}" type="pres">
      <dgm:prSet presAssocID="{5C01F991-04CB-4929-80F4-A8BDD582998B}" presName="imgShp" presStyleLbl="fgImgPlace1" presStyleIdx="5" presStyleCnt="8"/>
      <dgm:spPr>
        <a:blipFill>
          <a:blip xmlns:r="http://schemas.openxmlformats.org/officeDocument/2006/relationships" r:embed="rId14" cstate="print">
            <a:extLst>
              <a:ext uri="{28A0092B-C50C-407E-A947-70E740481C1C}">
                <a14:useLocalDpi xmlns:a14="http://schemas.microsoft.com/office/drawing/2010/main" val="0"/>
              </a:ext>
            </a:extLst>
          </a:blip>
          <a:srcRect/>
          <a:stretch>
            <a:fillRect t="-21000" b="-21000"/>
          </a:stretch>
        </a:blipFill>
      </dgm:spPr>
    </dgm:pt>
    <dgm:pt modelId="{C9DF39A1-5F1D-4CFA-87BA-F089CEFB1C8A}" type="pres">
      <dgm:prSet presAssocID="{5C01F991-04CB-4929-80F4-A8BDD582998B}" presName="txShp" presStyleLbl="node1" presStyleIdx="5" presStyleCnt="8" custLinFactNeighborY="9626">
        <dgm:presLayoutVars>
          <dgm:bulletEnabled val="1"/>
        </dgm:presLayoutVars>
      </dgm:prSet>
      <dgm:spPr/>
    </dgm:pt>
    <dgm:pt modelId="{A49EFF72-9941-4D60-BCE9-3D0A7E879695}" type="pres">
      <dgm:prSet presAssocID="{D108B805-1D55-4726-9240-1BA36AF365F3}" presName="spacing" presStyleCnt="0"/>
      <dgm:spPr/>
    </dgm:pt>
    <dgm:pt modelId="{6CE9F6C4-A7FE-49B0-89D3-7C96987F8B97}" type="pres">
      <dgm:prSet presAssocID="{80480D29-2FD6-43C2-92EB-398F6738AC23}" presName="composite" presStyleCnt="0"/>
      <dgm:spPr/>
    </dgm:pt>
    <dgm:pt modelId="{19518FAD-EEC3-4F14-A339-8FB8F3424DA4}" type="pres">
      <dgm:prSet presAssocID="{80480D29-2FD6-43C2-92EB-398F6738AC23}" presName="imgShp" presStyleLbl="fgImgPlace1" presStyleIdx="6" presStyleCnt="8"/>
      <dgm:spPr>
        <a:blipFill rotWithShape="1">
          <a:blip xmlns:r="http://schemas.openxmlformats.org/officeDocument/2006/relationships" r:embed="rId15"/>
          <a:stretch>
            <a:fillRect/>
          </a:stretch>
        </a:blipFill>
      </dgm:spPr>
    </dgm:pt>
    <dgm:pt modelId="{260F6745-1BBF-4E31-963B-2BCCF88D259D}" type="pres">
      <dgm:prSet presAssocID="{80480D29-2FD6-43C2-92EB-398F6738AC23}" presName="txShp" presStyleLbl="node1" presStyleIdx="6" presStyleCnt="8">
        <dgm:presLayoutVars>
          <dgm:bulletEnabled val="1"/>
        </dgm:presLayoutVars>
      </dgm:prSet>
      <dgm:spPr/>
    </dgm:pt>
    <dgm:pt modelId="{0AF32E94-2F84-4E98-9282-B4250132CEDB}" type="pres">
      <dgm:prSet presAssocID="{E7A81FA2-3E51-446C-85FB-D56E70CE349D}" presName="spacing" presStyleCnt="0"/>
      <dgm:spPr/>
    </dgm:pt>
    <dgm:pt modelId="{ECF7299E-A177-4BDB-A30A-AD3B9B80B5D2}" type="pres">
      <dgm:prSet presAssocID="{E62A34F3-60D2-4768-90E8-8A3CEC5FB1DB}" presName="composite" presStyleCnt="0"/>
      <dgm:spPr/>
    </dgm:pt>
    <dgm:pt modelId="{3EB36960-3FF7-4950-8B39-49BB4F47974B}" type="pres">
      <dgm:prSet presAssocID="{E62A34F3-60D2-4768-90E8-8A3CEC5FB1DB}" presName="imgShp" presStyleLbl="fgImgPlace1" presStyleIdx="7" presStyleCnt="8"/>
      <dgm:spPr>
        <a:blipFill rotWithShape="1">
          <a:blip xmlns:r="http://schemas.openxmlformats.org/officeDocument/2006/relationships" r:embed="rId16"/>
          <a:stretch>
            <a:fillRect/>
          </a:stretch>
        </a:blipFill>
      </dgm:spPr>
    </dgm:pt>
    <dgm:pt modelId="{AC3EC69D-2640-4A5F-AA23-D68370E91EE0}" type="pres">
      <dgm:prSet presAssocID="{E62A34F3-60D2-4768-90E8-8A3CEC5FB1DB}" presName="txShp" presStyleLbl="node1" presStyleIdx="7" presStyleCnt="8">
        <dgm:presLayoutVars>
          <dgm:bulletEnabled val="1"/>
        </dgm:presLayoutVars>
      </dgm:prSet>
      <dgm:spPr/>
    </dgm:pt>
  </dgm:ptLst>
  <dgm:cxnLst>
    <dgm:cxn modelId="{0500DBA2-D530-469E-B45D-1AE7639E5D9A}" type="presOf" srcId="{5109AD92-D418-452F-82D7-6A4F268D5BAF}" destId="{B86BFCAB-AA34-47AF-A67A-0FCC6FA8D51E}" srcOrd="0" destOrd="0" presId="urn:microsoft.com/office/officeart/2005/8/layout/vList3"/>
    <dgm:cxn modelId="{21A02D4B-B367-4F0D-8211-2EB34F85515F}" srcId="{A893BD06-44E2-423C-A37A-E98A75766F5E}" destId="{35CD5DCF-8F08-4FBC-ABF2-0DFCB5EF4284}" srcOrd="4" destOrd="0" parTransId="{CCECE4C4-7B25-4384-AC85-F122D5DADC0D}" sibTransId="{E903B31F-E730-42B0-B325-AEB18276F589}"/>
    <dgm:cxn modelId="{4B670716-C694-4BC6-9BD2-9ADC6C8062BE}" srcId="{A893BD06-44E2-423C-A37A-E98A75766F5E}" destId="{5109AD92-D418-452F-82D7-6A4F268D5BAF}" srcOrd="0" destOrd="0" parTransId="{9F646154-AFB3-41AD-8591-76296C947089}" sibTransId="{61A5DD70-996C-410C-B1CC-984FF464DAB1}"/>
    <dgm:cxn modelId="{28825528-11A4-495F-A6A2-92B89BE36231}" type="presOf" srcId="{80480D29-2FD6-43C2-92EB-398F6738AC23}" destId="{260F6745-1BBF-4E31-963B-2BCCF88D259D}" srcOrd="0" destOrd="0" presId="urn:microsoft.com/office/officeart/2005/8/layout/vList3"/>
    <dgm:cxn modelId="{3E4A7034-0FB9-4EB0-8F2D-87E92F30E042}" srcId="{A893BD06-44E2-423C-A37A-E98A75766F5E}" destId="{80480D29-2FD6-43C2-92EB-398F6738AC23}" srcOrd="6" destOrd="0" parTransId="{3CFDA5AE-44CE-4B9F-BBE1-CFC3C30406E2}" sibTransId="{E7A81FA2-3E51-446C-85FB-D56E70CE349D}"/>
    <dgm:cxn modelId="{A5FB29DF-DF36-4A1F-8B64-2258EF3CAA6A}" type="presOf" srcId="{35CD5DCF-8F08-4FBC-ABF2-0DFCB5EF4284}" destId="{F99C04F2-CF63-4C27-AF3D-1A1F92523C7B}" srcOrd="0" destOrd="0" presId="urn:microsoft.com/office/officeart/2005/8/layout/vList3"/>
    <dgm:cxn modelId="{AFCEFC4E-C69D-450D-A12F-D0D6874FA191}" type="presOf" srcId="{E62A34F3-60D2-4768-90E8-8A3CEC5FB1DB}" destId="{AC3EC69D-2640-4A5F-AA23-D68370E91EE0}" srcOrd="0" destOrd="0" presId="urn:microsoft.com/office/officeart/2005/8/layout/vList3"/>
    <dgm:cxn modelId="{1B776863-447E-4B8A-B24A-15F8CF2E92B6}" type="presOf" srcId="{A893BD06-44E2-423C-A37A-E98A75766F5E}" destId="{5A4752BA-F181-453D-9EA1-F4F35D0F52C2}" srcOrd="0" destOrd="0" presId="urn:microsoft.com/office/officeart/2005/8/layout/vList3"/>
    <dgm:cxn modelId="{8238F5B4-2A28-4638-AB58-F5C9B8FCF740}" srcId="{A893BD06-44E2-423C-A37A-E98A75766F5E}" destId="{09760174-FA71-4A00-A42F-75C066915F66}" srcOrd="2" destOrd="0" parTransId="{46B3AC75-228D-4719-B3FA-E88ABBB3C518}" sibTransId="{6D7917E5-1590-4446-B603-56C17E2958C4}"/>
    <dgm:cxn modelId="{9219EFF8-A601-4714-B6D3-0D6539F7D317}" type="presOf" srcId="{09760174-FA71-4A00-A42F-75C066915F66}" destId="{47CCABBA-2703-4942-B2D6-167ABEA71AC8}" srcOrd="0" destOrd="0" presId="urn:microsoft.com/office/officeart/2005/8/layout/vList3"/>
    <dgm:cxn modelId="{AE912048-81A7-480C-895A-8C33C01D0D16}" type="presOf" srcId="{4E956704-BFBC-4B76-9F1E-2509393EEAA1}" destId="{58698993-3784-4F04-AE93-732C16E5CA6A}" srcOrd="0" destOrd="0" presId="urn:microsoft.com/office/officeart/2005/8/layout/vList3"/>
    <dgm:cxn modelId="{C875A757-C7A6-4E40-956D-F6A947C57844}" type="presOf" srcId="{009516FE-17F2-495C-991D-57138CD56086}" destId="{C016DD69-4B18-4779-84C1-F501E8DAEC14}" srcOrd="0" destOrd="0" presId="urn:microsoft.com/office/officeart/2005/8/layout/vList3"/>
    <dgm:cxn modelId="{88A0855D-0D79-4447-83AE-A72F3A1D0D50}" srcId="{A893BD06-44E2-423C-A37A-E98A75766F5E}" destId="{4E956704-BFBC-4B76-9F1E-2509393EEAA1}" srcOrd="1" destOrd="0" parTransId="{2D06E6DB-D822-47EA-97CD-D35871BF4C64}" sibTransId="{594CE2A0-315B-490F-96C5-7361CCD62B66}"/>
    <dgm:cxn modelId="{0E6029F2-98BF-42C9-B631-2484FDE955D9}" srcId="{A893BD06-44E2-423C-A37A-E98A75766F5E}" destId="{009516FE-17F2-495C-991D-57138CD56086}" srcOrd="3" destOrd="0" parTransId="{BD52A34D-F591-4317-BAE1-FB03C085AEAC}" sibTransId="{02F2CC26-EC88-4D29-B570-BF34A69692A6}"/>
    <dgm:cxn modelId="{2328B420-F5CC-444F-8EFC-1D27E8C21CFA}" type="presOf" srcId="{5C01F991-04CB-4929-80F4-A8BDD582998B}" destId="{C9DF39A1-5F1D-4CFA-87BA-F089CEFB1C8A}" srcOrd="0" destOrd="0" presId="urn:microsoft.com/office/officeart/2005/8/layout/vList3"/>
    <dgm:cxn modelId="{95597FAA-088B-47DC-83CC-6B699D4EA09A}" srcId="{A893BD06-44E2-423C-A37A-E98A75766F5E}" destId="{E62A34F3-60D2-4768-90E8-8A3CEC5FB1DB}" srcOrd="7" destOrd="0" parTransId="{C43E95EE-51F7-4FB8-8A20-C713B9ECBFC7}" sibTransId="{6D91D61A-EE8F-4C03-98B0-655550CB7E97}"/>
    <dgm:cxn modelId="{5C59380A-9DC7-4672-984C-2EC04134396E}" srcId="{A893BD06-44E2-423C-A37A-E98A75766F5E}" destId="{5C01F991-04CB-4929-80F4-A8BDD582998B}" srcOrd="5" destOrd="0" parTransId="{7FBE2CFA-6B11-4508-8ABB-EB2D2D1EE555}" sibTransId="{D108B805-1D55-4726-9240-1BA36AF365F3}"/>
    <dgm:cxn modelId="{9CF9D62E-01D7-45A5-BE7B-3F7E8BDD7DF5}" type="presParOf" srcId="{5A4752BA-F181-453D-9EA1-F4F35D0F52C2}" destId="{9A6C69B4-B350-4320-A2DF-42E699F49525}" srcOrd="0" destOrd="0" presId="urn:microsoft.com/office/officeart/2005/8/layout/vList3"/>
    <dgm:cxn modelId="{77D4B9C1-8D6F-4B49-B3F4-C450855DF0B1}" type="presParOf" srcId="{9A6C69B4-B350-4320-A2DF-42E699F49525}" destId="{BE7277EB-1ADB-4D95-A6BA-B88F91BF1F5A}" srcOrd="0" destOrd="0" presId="urn:microsoft.com/office/officeart/2005/8/layout/vList3"/>
    <dgm:cxn modelId="{CA429469-EA03-4757-9AF7-0B7C3D292A6D}" type="presParOf" srcId="{9A6C69B4-B350-4320-A2DF-42E699F49525}" destId="{B86BFCAB-AA34-47AF-A67A-0FCC6FA8D51E}" srcOrd="1" destOrd="0" presId="urn:microsoft.com/office/officeart/2005/8/layout/vList3"/>
    <dgm:cxn modelId="{EF16569C-8EB2-45D3-A4D3-0E00DD44B3B9}" type="presParOf" srcId="{5A4752BA-F181-453D-9EA1-F4F35D0F52C2}" destId="{FE83C19B-D8F5-4548-A44E-B02F46E54A18}" srcOrd="1" destOrd="0" presId="urn:microsoft.com/office/officeart/2005/8/layout/vList3"/>
    <dgm:cxn modelId="{96BF5368-ACF1-47A3-91E5-BBAEF03CFE7A}" type="presParOf" srcId="{5A4752BA-F181-453D-9EA1-F4F35D0F52C2}" destId="{6EB266DA-A4FF-4F77-9484-920845EDAE8B}" srcOrd="2" destOrd="0" presId="urn:microsoft.com/office/officeart/2005/8/layout/vList3"/>
    <dgm:cxn modelId="{7FE2B17E-63A2-4BF2-B3AC-C63CCAAE2854}" type="presParOf" srcId="{6EB266DA-A4FF-4F77-9484-920845EDAE8B}" destId="{05C5989C-6517-4FFC-A5A1-39CD1199A31A}" srcOrd="0" destOrd="0" presId="urn:microsoft.com/office/officeart/2005/8/layout/vList3"/>
    <dgm:cxn modelId="{95778524-E811-4CCD-8026-E4C6E78D2FEE}" type="presParOf" srcId="{6EB266DA-A4FF-4F77-9484-920845EDAE8B}" destId="{58698993-3784-4F04-AE93-732C16E5CA6A}" srcOrd="1" destOrd="0" presId="urn:microsoft.com/office/officeart/2005/8/layout/vList3"/>
    <dgm:cxn modelId="{2F94A682-79C3-4413-A887-43A0DEF1EA48}" type="presParOf" srcId="{5A4752BA-F181-453D-9EA1-F4F35D0F52C2}" destId="{A8FC9569-FC36-4A6B-98A8-E73B321694C2}" srcOrd="3" destOrd="0" presId="urn:microsoft.com/office/officeart/2005/8/layout/vList3"/>
    <dgm:cxn modelId="{6B3BF0D5-A090-4CA2-8CBE-304E2AF8F5FA}" type="presParOf" srcId="{5A4752BA-F181-453D-9EA1-F4F35D0F52C2}" destId="{98B9F80D-1304-4036-9DE2-9A01953C7ED3}" srcOrd="4" destOrd="0" presId="urn:microsoft.com/office/officeart/2005/8/layout/vList3"/>
    <dgm:cxn modelId="{439C4783-28EF-4125-B74E-66329EA42C54}" type="presParOf" srcId="{98B9F80D-1304-4036-9DE2-9A01953C7ED3}" destId="{CA68B39C-D34D-488D-BF79-BD5029CB37FA}" srcOrd="0" destOrd="0" presId="urn:microsoft.com/office/officeart/2005/8/layout/vList3"/>
    <dgm:cxn modelId="{6B5ED4F7-66BA-45CD-B617-620C1299A870}" type="presParOf" srcId="{98B9F80D-1304-4036-9DE2-9A01953C7ED3}" destId="{47CCABBA-2703-4942-B2D6-167ABEA71AC8}" srcOrd="1" destOrd="0" presId="urn:microsoft.com/office/officeart/2005/8/layout/vList3"/>
    <dgm:cxn modelId="{9C896147-D242-4DC4-8476-2B24C1E63698}" type="presParOf" srcId="{5A4752BA-F181-453D-9EA1-F4F35D0F52C2}" destId="{A9A7374D-94BF-45D1-B2C4-B092A1486AC9}" srcOrd="5" destOrd="0" presId="urn:microsoft.com/office/officeart/2005/8/layout/vList3"/>
    <dgm:cxn modelId="{A32EC448-6250-4087-9DD8-950AA2CB9911}" type="presParOf" srcId="{5A4752BA-F181-453D-9EA1-F4F35D0F52C2}" destId="{4ECA8DE2-BF10-44D4-9CD3-AF384BE5C56F}" srcOrd="6" destOrd="0" presId="urn:microsoft.com/office/officeart/2005/8/layout/vList3"/>
    <dgm:cxn modelId="{FABC1941-3B57-4BDF-9D26-CD9CC2D20CB8}" type="presParOf" srcId="{4ECA8DE2-BF10-44D4-9CD3-AF384BE5C56F}" destId="{1D66ED29-7950-43F1-8B5F-CBC4C3250F52}" srcOrd="0" destOrd="0" presId="urn:microsoft.com/office/officeart/2005/8/layout/vList3"/>
    <dgm:cxn modelId="{9CDB37A0-FD33-4F15-9D36-3461FD822124}" type="presParOf" srcId="{4ECA8DE2-BF10-44D4-9CD3-AF384BE5C56F}" destId="{C016DD69-4B18-4779-84C1-F501E8DAEC14}" srcOrd="1" destOrd="0" presId="urn:microsoft.com/office/officeart/2005/8/layout/vList3"/>
    <dgm:cxn modelId="{213A489F-639C-4167-8ACB-0B3A85826A5D}" type="presParOf" srcId="{5A4752BA-F181-453D-9EA1-F4F35D0F52C2}" destId="{DA767709-1E57-47B0-AB13-7A077A0F3113}" srcOrd="7" destOrd="0" presId="urn:microsoft.com/office/officeart/2005/8/layout/vList3"/>
    <dgm:cxn modelId="{2E308BE2-B03B-4F78-B82F-A839608BAB6C}" type="presParOf" srcId="{5A4752BA-F181-453D-9EA1-F4F35D0F52C2}" destId="{9F52C0D1-19A9-4409-8523-5A8C67BFE477}" srcOrd="8" destOrd="0" presId="urn:microsoft.com/office/officeart/2005/8/layout/vList3"/>
    <dgm:cxn modelId="{674ACD4C-671F-4D5E-8F36-65CFE06EFD18}" type="presParOf" srcId="{9F52C0D1-19A9-4409-8523-5A8C67BFE477}" destId="{C3BA3523-64D3-4B91-8DD3-959981FC8A5F}" srcOrd="0" destOrd="0" presId="urn:microsoft.com/office/officeart/2005/8/layout/vList3"/>
    <dgm:cxn modelId="{9ECD20F4-C9E5-4159-A1AE-E82C1512C944}" type="presParOf" srcId="{9F52C0D1-19A9-4409-8523-5A8C67BFE477}" destId="{F99C04F2-CF63-4C27-AF3D-1A1F92523C7B}" srcOrd="1" destOrd="0" presId="urn:microsoft.com/office/officeart/2005/8/layout/vList3"/>
    <dgm:cxn modelId="{7786B0A3-57BA-4D55-956A-29A65F10176A}" type="presParOf" srcId="{5A4752BA-F181-453D-9EA1-F4F35D0F52C2}" destId="{AAC1BD22-30A3-4F07-9620-A8B85C43ABD8}" srcOrd="9" destOrd="0" presId="urn:microsoft.com/office/officeart/2005/8/layout/vList3"/>
    <dgm:cxn modelId="{8C5BDC68-E7C6-49B3-8889-EB2D2BDCD0D0}" type="presParOf" srcId="{5A4752BA-F181-453D-9EA1-F4F35D0F52C2}" destId="{E30F164D-A9D6-49AD-A706-79A3020CADA6}" srcOrd="10" destOrd="0" presId="urn:microsoft.com/office/officeart/2005/8/layout/vList3"/>
    <dgm:cxn modelId="{494C706D-FAC0-40E7-83DA-C79C45F092D1}" type="presParOf" srcId="{E30F164D-A9D6-49AD-A706-79A3020CADA6}" destId="{85112D9B-D27C-4919-980C-B25CDC7E24F9}" srcOrd="0" destOrd="0" presId="urn:microsoft.com/office/officeart/2005/8/layout/vList3"/>
    <dgm:cxn modelId="{ADAEB847-5A35-4512-98AE-27AB8889D9FE}" type="presParOf" srcId="{E30F164D-A9D6-49AD-A706-79A3020CADA6}" destId="{C9DF39A1-5F1D-4CFA-87BA-F089CEFB1C8A}" srcOrd="1" destOrd="0" presId="urn:microsoft.com/office/officeart/2005/8/layout/vList3"/>
    <dgm:cxn modelId="{5A87534E-8BB2-4B1A-B9C2-292F1A14A1F8}" type="presParOf" srcId="{5A4752BA-F181-453D-9EA1-F4F35D0F52C2}" destId="{A49EFF72-9941-4D60-BCE9-3D0A7E879695}" srcOrd="11" destOrd="0" presId="urn:microsoft.com/office/officeart/2005/8/layout/vList3"/>
    <dgm:cxn modelId="{72A5B85A-595B-4F7F-9299-0131CCE98DAB}" type="presParOf" srcId="{5A4752BA-F181-453D-9EA1-F4F35D0F52C2}" destId="{6CE9F6C4-A7FE-49B0-89D3-7C96987F8B97}" srcOrd="12" destOrd="0" presId="urn:microsoft.com/office/officeart/2005/8/layout/vList3"/>
    <dgm:cxn modelId="{C69B5615-15A1-4F7C-A6BE-8A7135C3FDC7}" type="presParOf" srcId="{6CE9F6C4-A7FE-49B0-89D3-7C96987F8B97}" destId="{19518FAD-EEC3-4F14-A339-8FB8F3424DA4}" srcOrd="0" destOrd="0" presId="urn:microsoft.com/office/officeart/2005/8/layout/vList3"/>
    <dgm:cxn modelId="{80542CA1-E254-40E3-B152-196C6061C9AC}" type="presParOf" srcId="{6CE9F6C4-A7FE-49B0-89D3-7C96987F8B97}" destId="{260F6745-1BBF-4E31-963B-2BCCF88D259D}" srcOrd="1" destOrd="0" presId="urn:microsoft.com/office/officeart/2005/8/layout/vList3"/>
    <dgm:cxn modelId="{4F94B674-5779-4B0F-833C-AE4847B971BB}" type="presParOf" srcId="{5A4752BA-F181-453D-9EA1-F4F35D0F52C2}" destId="{0AF32E94-2F84-4E98-9282-B4250132CEDB}" srcOrd="13" destOrd="0" presId="urn:microsoft.com/office/officeart/2005/8/layout/vList3"/>
    <dgm:cxn modelId="{A35748E3-0B93-418F-B319-2444FEE2250A}" type="presParOf" srcId="{5A4752BA-F181-453D-9EA1-F4F35D0F52C2}" destId="{ECF7299E-A177-4BDB-A30A-AD3B9B80B5D2}" srcOrd="14" destOrd="0" presId="urn:microsoft.com/office/officeart/2005/8/layout/vList3"/>
    <dgm:cxn modelId="{4F3D5D44-145E-44FE-A7DE-4D247C5CFD61}" type="presParOf" srcId="{ECF7299E-A177-4BDB-A30A-AD3B9B80B5D2}" destId="{3EB36960-3FF7-4950-8B39-49BB4F47974B}" srcOrd="0" destOrd="0" presId="urn:microsoft.com/office/officeart/2005/8/layout/vList3"/>
    <dgm:cxn modelId="{A61E95E5-B2DA-4F96-B6A1-79E3897280ED}" type="presParOf" srcId="{ECF7299E-A177-4BDB-A30A-AD3B9B80B5D2}" destId="{AC3EC69D-2640-4A5F-AA23-D68370E91EE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866177-C59D-40AA-8EE6-69FCA11378A3}" type="doc">
      <dgm:prSet loTypeId="urn:microsoft.com/office/officeart/2005/8/layout/vList3" loCatId="list" qsTypeId="urn:microsoft.com/office/officeart/2005/8/quickstyle/simple1" qsCatId="simple" csTypeId="urn:microsoft.com/office/officeart/2005/8/colors/accent5_2" csCatId="accent5" phldr="1"/>
      <dgm:spPr/>
    </dgm:pt>
    <dgm:pt modelId="{95E45D52-52BA-4B2D-94D9-DF969E55344A}">
      <dgm:prSet phldrT="[Texto]"/>
      <dgm:spPr>
        <a:xfrm rot="10800000">
          <a:off x="1361033" y="467"/>
          <a:ext cx="4712106" cy="696598"/>
        </a:xfrm>
        <a:prstGeom prst="homePlate">
          <a:avLst/>
        </a:prstGeom>
        <a:solidFill>
          <a:srgbClr val="1A0F49">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s-ES" dirty="0">
              <a:solidFill>
                <a:srgbClr val="FFFFFF"/>
              </a:solidFill>
              <a:latin typeface="Corbel"/>
              <a:ea typeface="+mn-ea"/>
              <a:cs typeface="+mn-cs"/>
            </a:rPr>
            <a:t>Teledetección</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09C8B7F7-716B-43FA-A43A-BD4ACA846CF9}" type="parTrans" cxnId="{352A5DD0-8A78-4045-96CD-5E719D6CDE40}">
      <dgm:prSet/>
      <dgm:spPr/>
      <dgm:t>
        <a:bodyPr/>
        <a:lstStyle/>
        <a:p>
          <a:endParaRPr lang="es-ES"/>
        </a:p>
      </dgm:t>
    </dgm:pt>
    <dgm:pt modelId="{1D132DD1-1DA8-4709-9FE6-9173A9E7C073}" type="sibTrans" cxnId="{352A5DD0-8A78-4045-96CD-5E719D6CDE40}">
      <dgm:prSet/>
      <dgm:spPr/>
      <dgm:t>
        <a:bodyPr/>
        <a:lstStyle/>
        <a:p>
          <a:endParaRPr lang="es-ES"/>
        </a:p>
      </dgm:t>
    </dgm:pt>
    <dgm:pt modelId="{47E3A575-ACA7-4046-8249-DAFF7B395A14}">
      <dgm:prSet phldrT="[Texto]"/>
      <dgm:spPr>
        <a:xfrm rot="10800000">
          <a:off x="1361033" y="876827"/>
          <a:ext cx="4712106" cy="696598"/>
        </a:xfrm>
        <a:prstGeom prst="homePlate">
          <a:avLst/>
        </a:prstGeom>
        <a:solidFill>
          <a:srgbClr val="1A0F49">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s-ES" dirty="0">
              <a:solidFill>
                <a:srgbClr val="FFFFFF"/>
              </a:solidFill>
              <a:latin typeface="Corbel"/>
              <a:ea typeface="+mn-ea"/>
              <a:cs typeface="+mn-cs"/>
            </a:rPr>
            <a:t>Agricultura de Precisión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B347C16-1CD3-4E2D-BA02-AB9E442E8300}" type="parTrans" cxnId="{D4DC8B0D-8489-46C6-8E12-85C33BE050FF}">
      <dgm:prSet/>
      <dgm:spPr/>
      <dgm:t>
        <a:bodyPr/>
        <a:lstStyle/>
        <a:p>
          <a:endParaRPr lang="es-ES"/>
        </a:p>
      </dgm:t>
    </dgm:pt>
    <dgm:pt modelId="{574C6962-971A-4C3E-B8E1-27498B4D30E9}" type="sibTrans" cxnId="{D4DC8B0D-8489-46C6-8E12-85C33BE050FF}">
      <dgm:prSet/>
      <dgm:spPr/>
      <dgm:t>
        <a:bodyPr/>
        <a:lstStyle/>
        <a:p>
          <a:endParaRPr lang="es-ES"/>
        </a:p>
      </dgm:t>
    </dgm:pt>
    <dgm:pt modelId="{69FCD9EA-DACC-4C0F-ABEE-ED0DCBB0AD7B}">
      <dgm:prSet phldrT="[Texto]"/>
      <dgm:spPr>
        <a:xfrm rot="10800000">
          <a:off x="1361033" y="1753187"/>
          <a:ext cx="4712106" cy="696598"/>
        </a:xfrm>
        <a:prstGeom prst="homePlate">
          <a:avLst/>
        </a:prstGeom>
        <a:solidFill>
          <a:srgbClr val="1A0F49">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es-ES" dirty="0">
              <a:solidFill>
                <a:srgbClr val="FFFFFF"/>
              </a:solidFill>
              <a:latin typeface="Corbel"/>
              <a:ea typeface="+mn-ea"/>
              <a:cs typeface="+mn-cs"/>
            </a:rPr>
            <a:t>Análisis Estadístico</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08A883F5-39C7-4434-8425-A9EEF2622ACE}" type="parTrans" cxnId="{4BD4886A-D36B-424E-8FFF-A024E3ECB223}">
      <dgm:prSet/>
      <dgm:spPr/>
      <dgm:t>
        <a:bodyPr/>
        <a:lstStyle/>
        <a:p>
          <a:endParaRPr lang="es-ES"/>
        </a:p>
      </dgm:t>
    </dgm:pt>
    <dgm:pt modelId="{D6211CC1-37B7-4A83-A4F9-DED4ED51AD2C}" type="sibTrans" cxnId="{4BD4886A-D36B-424E-8FFF-A024E3ECB223}">
      <dgm:prSet/>
      <dgm:spPr/>
      <dgm:t>
        <a:bodyPr/>
        <a:lstStyle/>
        <a:p>
          <a:endParaRPr lang="es-ES"/>
        </a:p>
      </dgm:t>
    </dgm:pt>
    <dgm:pt modelId="{87132C61-32A4-4447-8414-A5B1B92D8257}" type="pres">
      <dgm:prSet presAssocID="{FF866177-C59D-40AA-8EE6-69FCA11378A3}" presName="linearFlow" presStyleCnt="0">
        <dgm:presLayoutVars>
          <dgm:dir/>
          <dgm:resizeHandles val="exact"/>
        </dgm:presLayoutVars>
      </dgm:prSet>
      <dgm:spPr/>
    </dgm:pt>
    <dgm:pt modelId="{6033FF83-BFC7-4518-B674-A4B6739A1949}" type="pres">
      <dgm:prSet presAssocID="{95E45D52-52BA-4B2D-94D9-DF969E55344A}" presName="composite" presStyleCnt="0"/>
      <dgm:spPr/>
    </dgm:pt>
    <dgm:pt modelId="{FE046861-E1A6-4E3D-8E1C-67BB994272D0}" type="pres">
      <dgm:prSet presAssocID="{95E45D52-52BA-4B2D-94D9-DF969E55344A}" presName="imgShp" presStyleLbl="fgImgPlace1" presStyleIdx="0" presStyleCnt="3"/>
      <dgm:spPr>
        <a:xfrm>
          <a:off x="1012734" y="467"/>
          <a:ext cx="696598" cy="696598"/>
        </a:xfrm>
        <a:prstGeom prst="ellipse">
          <a:avLst/>
        </a:prstGeom>
        <a:blipFill rotWithShape="1">
          <a:blip xmlns:r="http://schemas.openxmlformats.org/officeDocument/2006/relationships" r:embed="rId4"/>
          <a:stretch>
            <a:fillRect/>
          </a:stretch>
        </a:blipFill>
        <a:ln w="12700" cap="flat" cmpd="sng" algn="ctr">
          <a:solidFill>
            <a:srgbClr val="FFFFFF">
              <a:hueOff val="0"/>
              <a:satOff val="0"/>
              <a:lumOff val="0"/>
              <a:alphaOff val="0"/>
            </a:srgbClr>
          </a:solidFill>
          <a:prstDash val="solid"/>
          <a:miter lim="800000"/>
        </a:ln>
        <a:effectLst/>
      </dgm:spPr>
    </dgm:pt>
    <dgm:pt modelId="{7CF763A7-7D36-416F-9C05-A01FB263A4F9}" type="pres">
      <dgm:prSet presAssocID="{95E45D52-52BA-4B2D-94D9-DF969E55344A}" presName="txShp" presStyleLbl="node1" presStyleIdx="0" presStyleCnt="3" custLinFactNeighborY="-44822">
        <dgm:presLayoutVars>
          <dgm:bulletEnabled val="1"/>
        </dgm:presLayoutVars>
      </dgm:prSet>
      <dgm:spPr/>
    </dgm:pt>
    <dgm:pt modelId="{90AAECA2-92FB-4938-B059-EB27321229D9}" type="pres">
      <dgm:prSet presAssocID="{1D132DD1-1DA8-4709-9FE6-9173A9E7C073}" presName="spacing" presStyleCnt="0"/>
      <dgm:spPr/>
    </dgm:pt>
    <dgm:pt modelId="{12F2B6BF-0341-4EBC-8A11-0492B058E8F0}" type="pres">
      <dgm:prSet presAssocID="{47E3A575-ACA7-4046-8249-DAFF7B395A14}" presName="composite" presStyleCnt="0"/>
      <dgm:spPr/>
    </dgm:pt>
    <dgm:pt modelId="{A9A32464-61E5-414E-8AFB-44D647AF4807}" type="pres">
      <dgm:prSet presAssocID="{47E3A575-ACA7-4046-8249-DAFF7B395A14}" presName="imgShp" presStyleLbl="fgImgPlace1" presStyleIdx="1" presStyleCnt="3"/>
      <dgm:spPr>
        <a:xfrm>
          <a:off x="1012734" y="876827"/>
          <a:ext cx="696598" cy="696598"/>
        </a:xfrm>
        <a:prstGeom prst="ellipse">
          <a:avLst/>
        </a:prstGeom>
        <a:blipFill rotWithShape="1">
          <a:blip xmlns:r="http://schemas.openxmlformats.org/officeDocument/2006/relationships" r:embed="rId5"/>
          <a:stretch>
            <a:fillRect/>
          </a:stretch>
        </a:blipFill>
        <a:ln w="12700" cap="flat" cmpd="sng" algn="ctr">
          <a:solidFill>
            <a:srgbClr val="FFFFFF">
              <a:hueOff val="0"/>
              <a:satOff val="0"/>
              <a:lumOff val="0"/>
              <a:alphaOff val="0"/>
            </a:srgbClr>
          </a:solidFill>
          <a:prstDash val="solid"/>
          <a:miter lim="800000"/>
        </a:ln>
        <a:effectLst/>
      </dgm:spPr>
    </dgm:pt>
    <dgm:pt modelId="{FBEC9CE1-5FE1-4FEE-AF28-C1DAA60B6DC6}" type="pres">
      <dgm:prSet presAssocID="{47E3A575-ACA7-4046-8249-DAFF7B395A14}" presName="txShp" presStyleLbl="node1" presStyleIdx="1" presStyleCnt="3">
        <dgm:presLayoutVars>
          <dgm:bulletEnabled val="1"/>
        </dgm:presLayoutVars>
      </dgm:prSet>
      <dgm:spPr/>
    </dgm:pt>
    <dgm:pt modelId="{7E53DC33-52DD-4096-AF3F-C8D6D835258C}" type="pres">
      <dgm:prSet presAssocID="{574C6962-971A-4C3E-B8E1-27498B4D30E9}" presName="spacing" presStyleCnt="0"/>
      <dgm:spPr/>
    </dgm:pt>
    <dgm:pt modelId="{E7EEFE93-69C8-411E-B5C5-BB560CD5EA4D}" type="pres">
      <dgm:prSet presAssocID="{69FCD9EA-DACC-4C0F-ABEE-ED0DCBB0AD7B}" presName="composite" presStyleCnt="0"/>
      <dgm:spPr/>
    </dgm:pt>
    <dgm:pt modelId="{6BEB3D87-901D-4322-A1F7-40EDA9990DC1}" type="pres">
      <dgm:prSet presAssocID="{69FCD9EA-DACC-4C0F-ABEE-ED0DCBB0AD7B}" presName="imgShp" presStyleLbl="fgImgPlace1" presStyleIdx="2" presStyleCnt="3"/>
      <dgm:spPr>
        <a:xfrm>
          <a:off x="1012734" y="1753187"/>
          <a:ext cx="696598" cy="696598"/>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30000" r="-30000"/>
          </a:stretch>
        </a:blipFill>
        <a:ln w="12700" cap="flat" cmpd="sng" algn="ctr">
          <a:solidFill>
            <a:srgbClr val="FFFFFF">
              <a:hueOff val="0"/>
              <a:satOff val="0"/>
              <a:lumOff val="0"/>
              <a:alphaOff val="0"/>
            </a:srgbClr>
          </a:solidFill>
          <a:prstDash val="solid"/>
          <a:miter lim="800000"/>
        </a:ln>
        <a:effectLst/>
      </dgm:spPr>
    </dgm:pt>
    <dgm:pt modelId="{A55954BB-2B2A-4145-A903-D3AFC4FCEC7F}" type="pres">
      <dgm:prSet presAssocID="{69FCD9EA-DACC-4C0F-ABEE-ED0DCBB0AD7B}" presName="txShp" presStyleLbl="node1" presStyleIdx="2" presStyleCnt="3">
        <dgm:presLayoutVars>
          <dgm:bulletEnabled val="1"/>
        </dgm:presLayoutVars>
      </dgm:prSet>
      <dgm:spPr/>
    </dgm:pt>
  </dgm:ptLst>
  <dgm:cxnLst>
    <dgm:cxn modelId="{AD4A274D-9D50-4E2E-9532-809384065882}" type="presOf" srcId="{95E45D52-52BA-4B2D-94D9-DF969E55344A}" destId="{7CF763A7-7D36-416F-9C05-A01FB263A4F9}" srcOrd="0" destOrd="0" presId="urn:microsoft.com/office/officeart/2005/8/layout/vList3"/>
    <dgm:cxn modelId="{D4DC8B0D-8489-46C6-8E12-85C33BE050FF}" srcId="{FF866177-C59D-40AA-8EE6-69FCA11378A3}" destId="{47E3A575-ACA7-4046-8249-DAFF7B395A14}" srcOrd="1" destOrd="0" parTransId="{BB347C16-1CD3-4E2D-BA02-AB9E442E8300}" sibTransId="{574C6962-971A-4C3E-B8E1-27498B4D30E9}"/>
    <dgm:cxn modelId="{571A05AA-562F-4E4C-9918-DE5B5D41118C}" type="presOf" srcId="{FF866177-C59D-40AA-8EE6-69FCA11378A3}" destId="{87132C61-32A4-4447-8414-A5B1B92D8257}" srcOrd="0" destOrd="0" presId="urn:microsoft.com/office/officeart/2005/8/layout/vList3"/>
    <dgm:cxn modelId="{4BD4886A-D36B-424E-8FFF-A024E3ECB223}" srcId="{FF866177-C59D-40AA-8EE6-69FCA11378A3}" destId="{69FCD9EA-DACC-4C0F-ABEE-ED0DCBB0AD7B}" srcOrd="2" destOrd="0" parTransId="{08A883F5-39C7-4434-8425-A9EEF2622ACE}" sibTransId="{D6211CC1-37B7-4A83-A4F9-DED4ED51AD2C}"/>
    <dgm:cxn modelId="{9D2DB94A-AF56-4B9D-A3DD-9F36A54CE527}" type="presOf" srcId="{47E3A575-ACA7-4046-8249-DAFF7B395A14}" destId="{FBEC9CE1-5FE1-4FEE-AF28-C1DAA60B6DC6}" srcOrd="0" destOrd="0" presId="urn:microsoft.com/office/officeart/2005/8/layout/vList3"/>
    <dgm:cxn modelId="{352A5DD0-8A78-4045-96CD-5E719D6CDE40}" srcId="{FF866177-C59D-40AA-8EE6-69FCA11378A3}" destId="{95E45D52-52BA-4B2D-94D9-DF969E55344A}" srcOrd="0" destOrd="0" parTransId="{09C8B7F7-716B-43FA-A43A-BD4ACA846CF9}" sibTransId="{1D132DD1-1DA8-4709-9FE6-9173A9E7C073}"/>
    <dgm:cxn modelId="{2E6C31DC-65DF-4484-A2B9-D1DEDBF279AE}" type="presOf" srcId="{69FCD9EA-DACC-4C0F-ABEE-ED0DCBB0AD7B}" destId="{A55954BB-2B2A-4145-A903-D3AFC4FCEC7F}" srcOrd="0" destOrd="0" presId="urn:microsoft.com/office/officeart/2005/8/layout/vList3"/>
    <dgm:cxn modelId="{400114DD-1D93-4DAC-B58B-D52AB16FB63C}" type="presParOf" srcId="{87132C61-32A4-4447-8414-A5B1B92D8257}" destId="{6033FF83-BFC7-4518-B674-A4B6739A1949}" srcOrd="0" destOrd="0" presId="urn:microsoft.com/office/officeart/2005/8/layout/vList3"/>
    <dgm:cxn modelId="{CA780022-564D-4B73-9D11-4121D0F9E450}" type="presParOf" srcId="{6033FF83-BFC7-4518-B674-A4B6739A1949}" destId="{FE046861-E1A6-4E3D-8E1C-67BB994272D0}" srcOrd="0" destOrd="0" presId="urn:microsoft.com/office/officeart/2005/8/layout/vList3"/>
    <dgm:cxn modelId="{B32858C6-721C-40D2-937B-88B3C6A9C953}" type="presParOf" srcId="{6033FF83-BFC7-4518-B674-A4B6739A1949}" destId="{7CF763A7-7D36-416F-9C05-A01FB263A4F9}" srcOrd="1" destOrd="0" presId="urn:microsoft.com/office/officeart/2005/8/layout/vList3"/>
    <dgm:cxn modelId="{73890C2F-1B2B-43F3-ADE8-2B0BB1F3FB59}" type="presParOf" srcId="{87132C61-32A4-4447-8414-A5B1B92D8257}" destId="{90AAECA2-92FB-4938-B059-EB27321229D9}" srcOrd="1" destOrd="0" presId="urn:microsoft.com/office/officeart/2005/8/layout/vList3"/>
    <dgm:cxn modelId="{64775685-63CA-4908-B736-B2E2DADC83C0}" type="presParOf" srcId="{87132C61-32A4-4447-8414-A5B1B92D8257}" destId="{12F2B6BF-0341-4EBC-8A11-0492B058E8F0}" srcOrd="2" destOrd="0" presId="urn:microsoft.com/office/officeart/2005/8/layout/vList3"/>
    <dgm:cxn modelId="{4CBE3F9F-188E-4202-A109-D71029D81920}" type="presParOf" srcId="{12F2B6BF-0341-4EBC-8A11-0492B058E8F0}" destId="{A9A32464-61E5-414E-8AFB-44D647AF4807}" srcOrd="0" destOrd="0" presId="urn:microsoft.com/office/officeart/2005/8/layout/vList3"/>
    <dgm:cxn modelId="{7678B39F-CC14-4399-BDAB-7921DA993E74}" type="presParOf" srcId="{12F2B6BF-0341-4EBC-8A11-0492B058E8F0}" destId="{FBEC9CE1-5FE1-4FEE-AF28-C1DAA60B6DC6}" srcOrd="1" destOrd="0" presId="urn:microsoft.com/office/officeart/2005/8/layout/vList3"/>
    <dgm:cxn modelId="{E9D1135C-9563-4335-A5C6-6F04C86BAE20}" type="presParOf" srcId="{87132C61-32A4-4447-8414-A5B1B92D8257}" destId="{7E53DC33-52DD-4096-AF3F-C8D6D835258C}" srcOrd="3" destOrd="0" presId="urn:microsoft.com/office/officeart/2005/8/layout/vList3"/>
    <dgm:cxn modelId="{8CC66512-D65B-42DD-878E-99B8E64224DB}" type="presParOf" srcId="{87132C61-32A4-4447-8414-A5B1B92D8257}" destId="{E7EEFE93-69C8-411E-B5C5-BB560CD5EA4D}" srcOrd="4" destOrd="0" presId="urn:microsoft.com/office/officeart/2005/8/layout/vList3"/>
    <dgm:cxn modelId="{59DEBB5A-3FF3-4301-8ECE-A0903E19D550}" type="presParOf" srcId="{E7EEFE93-69C8-411E-B5C5-BB560CD5EA4D}" destId="{6BEB3D87-901D-4322-A1F7-40EDA9990DC1}" srcOrd="0" destOrd="0" presId="urn:microsoft.com/office/officeart/2005/8/layout/vList3"/>
    <dgm:cxn modelId="{E4081190-A955-40C0-BF20-54869D4C7359}" type="presParOf" srcId="{E7EEFE93-69C8-411E-B5C5-BB560CD5EA4D}" destId="{A55954BB-2B2A-4145-A903-D3AFC4FCEC7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35E88A-1A65-47CA-A961-1EC9A1DFC0AC}" type="doc">
      <dgm:prSet loTypeId="urn:microsoft.com/office/officeart/2008/layout/RadialCluster" loCatId="cycle" qsTypeId="urn:microsoft.com/office/officeart/2005/8/quickstyle/simple3" qsCatId="simple" csTypeId="urn:microsoft.com/office/officeart/2005/8/colors/accent1_2" csCatId="accent1" phldr="1"/>
      <dgm:spPr/>
      <dgm:t>
        <a:bodyPr/>
        <a:lstStyle/>
        <a:p>
          <a:endParaRPr lang="es-ES"/>
        </a:p>
      </dgm:t>
    </dgm:pt>
    <dgm:pt modelId="{28CA81F1-2FFF-472A-9C87-A7E52A5ACFB7}">
      <dgm:prSet phldrT="[Texto]" custT="1"/>
      <dgm:spPr/>
      <dgm:t>
        <a:bodyPr/>
        <a:lstStyle/>
        <a:p>
          <a:r>
            <a:rPr lang="es-ES" sz="2000" dirty="0"/>
            <a:t>Nuevas tecnologías</a:t>
          </a:r>
        </a:p>
      </dgm:t>
    </dgm:pt>
    <dgm:pt modelId="{ACC6CF44-C285-4648-A58C-26F4799DBBFC}" type="parTrans" cxnId="{79F567B2-D3DE-4EA0-8D44-D8D330B73BA0}">
      <dgm:prSet/>
      <dgm:spPr/>
      <dgm:t>
        <a:bodyPr/>
        <a:lstStyle/>
        <a:p>
          <a:endParaRPr lang="es-ES" sz="1800"/>
        </a:p>
      </dgm:t>
    </dgm:pt>
    <dgm:pt modelId="{8887A75A-5A34-4E4B-9692-78BD657E409D}" type="sibTrans" cxnId="{79F567B2-D3DE-4EA0-8D44-D8D330B73BA0}">
      <dgm:prSet/>
      <dgm:spPr/>
      <dgm:t>
        <a:bodyPr/>
        <a:lstStyle/>
        <a:p>
          <a:endParaRPr lang="es-ES" sz="1800"/>
        </a:p>
      </dgm:t>
    </dgm:pt>
    <dgm:pt modelId="{5BFA09DD-4972-4F4F-BE44-16F6DA36CF9C}">
      <dgm:prSet phldrT="[Texto]" custT="1"/>
      <dgm:spPr/>
      <dgm:t>
        <a:bodyPr/>
        <a:lstStyle/>
        <a:p>
          <a:r>
            <a:rPr lang="es-ES" sz="1800" dirty="0"/>
            <a:t>UAV</a:t>
          </a:r>
        </a:p>
      </dgm:t>
    </dgm:pt>
    <dgm:pt modelId="{963E8DE5-0E68-49E3-B372-B13D7F7C759B}" type="parTrans" cxnId="{C89580FC-7188-47E4-92DA-2DA8671BA3CB}">
      <dgm:prSet/>
      <dgm:spPr/>
      <dgm:t>
        <a:bodyPr/>
        <a:lstStyle/>
        <a:p>
          <a:endParaRPr lang="es-ES" sz="1800"/>
        </a:p>
      </dgm:t>
    </dgm:pt>
    <dgm:pt modelId="{2980970B-6F86-4CC0-8226-02564E68560F}" type="sibTrans" cxnId="{C89580FC-7188-47E4-92DA-2DA8671BA3CB}">
      <dgm:prSet/>
      <dgm:spPr/>
      <dgm:t>
        <a:bodyPr/>
        <a:lstStyle/>
        <a:p>
          <a:endParaRPr lang="es-ES" sz="1800"/>
        </a:p>
      </dgm:t>
    </dgm:pt>
    <dgm:pt modelId="{0F316FEC-A13A-469E-82ED-512C83FBB4BE}">
      <dgm:prSet phldrT="[Texto]" custT="1"/>
      <dgm:spPr/>
      <dgm:t>
        <a:bodyPr/>
        <a:lstStyle/>
        <a:p>
          <a:r>
            <a:rPr lang="es-ES" sz="1800" dirty="0"/>
            <a:t>GPS</a:t>
          </a:r>
        </a:p>
      </dgm:t>
    </dgm:pt>
    <dgm:pt modelId="{DBDCA66B-74AE-44E5-A541-9E2B9ED13E2F}" type="parTrans" cxnId="{C0E57DC4-CE76-4EF4-8333-F1DE9C79CA76}">
      <dgm:prSet/>
      <dgm:spPr/>
      <dgm:t>
        <a:bodyPr/>
        <a:lstStyle/>
        <a:p>
          <a:endParaRPr lang="es-ES" sz="1800"/>
        </a:p>
      </dgm:t>
    </dgm:pt>
    <dgm:pt modelId="{99B720D1-BE8A-435F-AAB9-18CB70109452}" type="sibTrans" cxnId="{C0E57DC4-CE76-4EF4-8333-F1DE9C79CA76}">
      <dgm:prSet/>
      <dgm:spPr/>
      <dgm:t>
        <a:bodyPr/>
        <a:lstStyle/>
        <a:p>
          <a:endParaRPr lang="es-ES" sz="1800"/>
        </a:p>
      </dgm:t>
    </dgm:pt>
    <dgm:pt modelId="{62DC99EB-BB88-4E52-935D-7046BB7AAC3C}">
      <dgm:prSet phldrT="[Texto]" custT="1"/>
      <dgm:spPr/>
      <dgm:t>
        <a:bodyPr/>
        <a:lstStyle/>
        <a:p>
          <a:r>
            <a:rPr lang="es-ES" sz="1600" dirty="0"/>
            <a:t>SENSORES</a:t>
          </a:r>
        </a:p>
      </dgm:t>
    </dgm:pt>
    <dgm:pt modelId="{F6C3DE62-4D88-4ACD-ADDB-2B2A749625D4}" type="parTrans" cxnId="{298A7A67-E5E3-40E6-B352-8C7CE39A9D48}">
      <dgm:prSet/>
      <dgm:spPr/>
      <dgm:t>
        <a:bodyPr/>
        <a:lstStyle/>
        <a:p>
          <a:endParaRPr lang="es-ES" sz="1800"/>
        </a:p>
      </dgm:t>
    </dgm:pt>
    <dgm:pt modelId="{3EC19D04-B4A2-42BF-BBEE-71FA14FB3E0C}" type="sibTrans" cxnId="{298A7A67-E5E3-40E6-B352-8C7CE39A9D48}">
      <dgm:prSet/>
      <dgm:spPr/>
      <dgm:t>
        <a:bodyPr/>
        <a:lstStyle/>
        <a:p>
          <a:endParaRPr lang="es-ES" sz="1800"/>
        </a:p>
      </dgm:t>
    </dgm:pt>
    <dgm:pt modelId="{5AB0B5A2-7E1B-4CCC-A9C4-E019D51FA11C}">
      <dgm:prSet phldrT="[Texto]" custT="1"/>
      <dgm:spPr/>
      <dgm:t>
        <a:bodyPr/>
        <a:lstStyle/>
        <a:p>
          <a:r>
            <a:rPr lang="es-ES" sz="1800" dirty="0"/>
            <a:t>SIG</a:t>
          </a:r>
        </a:p>
      </dgm:t>
    </dgm:pt>
    <dgm:pt modelId="{415B0272-1022-4F90-A3E4-06F1BA542F56}" type="parTrans" cxnId="{E42D6EE5-E544-440D-A376-5E0A420ED2C1}">
      <dgm:prSet/>
      <dgm:spPr/>
      <dgm:t>
        <a:bodyPr/>
        <a:lstStyle/>
        <a:p>
          <a:endParaRPr lang="es-ES" sz="1800"/>
        </a:p>
      </dgm:t>
    </dgm:pt>
    <dgm:pt modelId="{13D993E9-4698-4FDA-9A3B-4EFE7A09656E}" type="sibTrans" cxnId="{E42D6EE5-E544-440D-A376-5E0A420ED2C1}">
      <dgm:prSet/>
      <dgm:spPr/>
      <dgm:t>
        <a:bodyPr/>
        <a:lstStyle/>
        <a:p>
          <a:endParaRPr lang="es-ES" sz="1800"/>
        </a:p>
      </dgm:t>
    </dgm:pt>
    <dgm:pt modelId="{D981C95E-A62F-44B4-ABCC-6C0BE0519F87}" type="pres">
      <dgm:prSet presAssocID="{FB35E88A-1A65-47CA-A961-1EC9A1DFC0AC}" presName="Name0" presStyleCnt="0">
        <dgm:presLayoutVars>
          <dgm:chMax val="1"/>
          <dgm:chPref val="1"/>
          <dgm:dir/>
          <dgm:animOne val="branch"/>
          <dgm:animLvl val="lvl"/>
        </dgm:presLayoutVars>
      </dgm:prSet>
      <dgm:spPr/>
    </dgm:pt>
    <dgm:pt modelId="{9ABBA9FF-038D-41A6-BA96-786A7A32C897}" type="pres">
      <dgm:prSet presAssocID="{28CA81F1-2FFF-472A-9C87-A7E52A5ACFB7}" presName="singleCycle" presStyleCnt="0"/>
      <dgm:spPr/>
    </dgm:pt>
    <dgm:pt modelId="{78590149-94B7-4BCC-8BD4-208C8375ED36}" type="pres">
      <dgm:prSet presAssocID="{28CA81F1-2FFF-472A-9C87-A7E52A5ACFB7}" presName="singleCenter" presStyleLbl="node1" presStyleIdx="0" presStyleCnt="5" custScaleX="131562">
        <dgm:presLayoutVars>
          <dgm:chMax val="7"/>
          <dgm:chPref val="7"/>
        </dgm:presLayoutVars>
      </dgm:prSet>
      <dgm:spPr/>
    </dgm:pt>
    <dgm:pt modelId="{BB41986D-E813-4565-B5B2-8D037BA57F78}" type="pres">
      <dgm:prSet presAssocID="{963E8DE5-0E68-49E3-B372-B13D7F7C759B}" presName="Name56" presStyleLbl="parChTrans1D2" presStyleIdx="0" presStyleCnt="4"/>
      <dgm:spPr/>
    </dgm:pt>
    <dgm:pt modelId="{AB1062AD-6A70-4E77-A90E-2501AC181051}" type="pres">
      <dgm:prSet presAssocID="{5BFA09DD-4972-4F4F-BE44-16F6DA36CF9C}" presName="text0" presStyleLbl="node1" presStyleIdx="1" presStyleCnt="5" custScaleX="162783">
        <dgm:presLayoutVars>
          <dgm:bulletEnabled val="1"/>
        </dgm:presLayoutVars>
      </dgm:prSet>
      <dgm:spPr/>
    </dgm:pt>
    <dgm:pt modelId="{A5543010-0036-4051-B66D-2B28654934A0}" type="pres">
      <dgm:prSet presAssocID="{DBDCA66B-74AE-44E5-A541-9E2B9ED13E2F}" presName="Name56" presStyleLbl="parChTrans1D2" presStyleIdx="1" presStyleCnt="4"/>
      <dgm:spPr/>
    </dgm:pt>
    <dgm:pt modelId="{8C3F8C83-C800-4F98-BC47-2D65DCDD4E3A}" type="pres">
      <dgm:prSet presAssocID="{0F316FEC-A13A-469E-82ED-512C83FBB4BE}" presName="text0" presStyleLbl="node1" presStyleIdx="2" presStyleCnt="5" custScaleX="162974">
        <dgm:presLayoutVars>
          <dgm:bulletEnabled val="1"/>
        </dgm:presLayoutVars>
      </dgm:prSet>
      <dgm:spPr/>
    </dgm:pt>
    <dgm:pt modelId="{1C4A486F-11BC-42D2-9A5E-AB07E3115423}" type="pres">
      <dgm:prSet presAssocID="{F6C3DE62-4D88-4ACD-ADDB-2B2A749625D4}" presName="Name56" presStyleLbl="parChTrans1D2" presStyleIdx="2" presStyleCnt="4"/>
      <dgm:spPr/>
    </dgm:pt>
    <dgm:pt modelId="{CDF14750-EBCD-46B3-B1AA-3BB64E2D1029}" type="pres">
      <dgm:prSet presAssocID="{62DC99EB-BB88-4E52-935D-7046BB7AAC3C}" presName="text0" presStyleLbl="node1" presStyleIdx="3" presStyleCnt="5" custScaleX="163026">
        <dgm:presLayoutVars>
          <dgm:bulletEnabled val="1"/>
        </dgm:presLayoutVars>
      </dgm:prSet>
      <dgm:spPr/>
    </dgm:pt>
    <dgm:pt modelId="{7140D1EA-6164-41EF-8E02-8F08D38FB5B9}" type="pres">
      <dgm:prSet presAssocID="{415B0272-1022-4F90-A3E4-06F1BA542F56}" presName="Name56" presStyleLbl="parChTrans1D2" presStyleIdx="3" presStyleCnt="4"/>
      <dgm:spPr/>
    </dgm:pt>
    <dgm:pt modelId="{473AEC6F-AADC-4D26-9C1C-FD159923BBD2}" type="pres">
      <dgm:prSet presAssocID="{5AB0B5A2-7E1B-4CCC-A9C4-E019D51FA11C}" presName="text0" presStyleLbl="node1" presStyleIdx="4" presStyleCnt="5" custScaleX="162974">
        <dgm:presLayoutVars>
          <dgm:bulletEnabled val="1"/>
        </dgm:presLayoutVars>
      </dgm:prSet>
      <dgm:spPr/>
    </dgm:pt>
  </dgm:ptLst>
  <dgm:cxnLst>
    <dgm:cxn modelId="{C89580FC-7188-47E4-92DA-2DA8671BA3CB}" srcId="{28CA81F1-2FFF-472A-9C87-A7E52A5ACFB7}" destId="{5BFA09DD-4972-4F4F-BE44-16F6DA36CF9C}" srcOrd="0" destOrd="0" parTransId="{963E8DE5-0E68-49E3-B372-B13D7F7C759B}" sibTransId="{2980970B-6F86-4CC0-8226-02564E68560F}"/>
    <dgm:cxn modelId="{7703A6AD-4403-44B6-9118-8B6A0065796F}" type="presOf" srcId="{DBDCA66B-74AE-44E5-A541-9E2B9ED13E2F}" destId="{A5543010-0036-4051-B66D-2B28654934A0}" srcOrd="0" destOrd="0" presId="urn:microsoft.com/office/officeart/2008/layout/RadialCluster"/>
    <dgm:cxn modelId="{C0E57DC4-CE76-4EF4-8333-F1DE9C79CA76}" srcId="{28CA81F1-2FFF-472A-9C87-A7E52A5ACFB7}" destId="{0F316FEC-A13A-469E-82ED-512C83FBB4BE}" srcOrd="1" destOrd="0" parTransId="{DBDCA66B-74AE-44E5-A541-9E2B9ED13E2F}" sibTransId="{99B720D1-BE8A-435F-AAB9-18CB70109452}"/>
    <dgm:cxn modelId="{79F567B2-D3DE-4EA0-8D44-D8D330B73BA0}" srcId="{FB35E88A-1A65-47CA-A961-1EC9A1DFC0AC}" destId="{28CA81F1-2FFF-472A-9C87-A7E52A5ACFB7}" srcOrd="0" destOrd="0" parTransId="{ACC6CF44-C285-4648-A58C-26F4799DBBFC}" sibTransId="{8887A75A-5A34-4E4B-9692-78BD657E409D}"/>
    <dgm:cxn modelId="{2D189D46-A6DD-4C67-81E7-12187B584E45}" type="presOf" srcId="{415B0272-1022-4F90-A3E4-06F1BA542F56}" destId="{7140D1EA-6164-41EF-8E02-8F08D38FB5B9}" srcOrd="0" destOrd="0" presId="urn:microsoft.com/office/officeart/2008/layout/RadialCluster"/>
    <dgm:cxn modelId="{565165F5-8B49-4007-AB35-94C8421848BF}" type="presOf" srcId="{28CA81F1-2FFF-472A-9C87-A7E52A5ACFB7}" destId="{78590149-94B7-4BCC-8BD4-208C8375ED36}" srcOrd="0" destOrd="0" presId="urn:microsoft.com/office/officeart/2008/layout/RadialCluster"/>
    <dgm:cxn modelId="{A3096AD6-FF71-483C-B4EA-ABFDC42B9BFA}" type="presOf" srcId="{F6C3DE62-4D88-4ACD-ADDB-2B2A749625D4}" destId="{1C4A486F-11BC-42D2-9A5E-AB07E3115423}" srcOrd="0" destOrd="0" presId="urn:microsoft.com/office/officeart/2008/layout/RadialCluster"/>
    <dgm:cxn modelId="{3D8EE0F6-179B-41BF-822B-AC77A44D80BD}" type="presOf" srcId="{5AB0B5A2-7E1B-4CCC-A9C4-E019D51FA11C}" destId="{473AEC6F-AADC-4D26-9C1C-FD159923BBD2}" srcOrd="0" destOrd="0" presId="urn:microsoft.com/office/officeart/2008/layout/RadialCluster"/>
    <dgm:cxn modelId="{8B096B40-F9ED-40D6-8436-9C1F58976544}" type="presOf" srcId="{0F316FEC-A13A-469E-82ED-512C83FBB4BE}" destId="{8C3F8C83-C800-4F98-BC47-2D65DCDD4E3A}" srcOrd="0" destOrd="0" presId="urn:microsoft.com/office/officeart/2008/layout/RadialCluster"/>
    <dgm:cxn modelId="{6EE3C021-F098-4FD8-AE7F-B420052EB9EE}" type="presOf" srcId="{62DC99EB-BB88-4E52-935D-7046BB7AAC3C}" destId="{CDF14750-EBCD-46B3-B1AA-3BB64E2D1029}" srcOrd="0" destOrd="0" presId="urn:microsoft.com/office/officeart/2008/layout/RadialCluster"/>
    <dgm:cxn modelId="{13DA957B-1BA3-4CF0-9695-CD0E31098FD4}" type="presOf" srcId="{5BFA09DD-4972-4F4F-BE44-16F6DA36CF9C}" destId="{AB1062AD-6A70-4E77-A90E-2501AC181051}" srcOrd="0" destOrd="0" presId="urn:microsoft.com/office/officeart/2008/layout/RadialCluster"/>
    <dgm:cxn modelId="{FB1700C4-C5F9-4F96-A3FF-65F09A239F99}" type="presOf" srcId="{963E8DE5-0E68-49E3-B372-B13D7F7C759B}" destId="{BB41986D-E813-4565-B5B2-8D037BA57F78}" srcOrd="0" destOrd="0" presId="urn:microsoft.com/office/officeart/2008/layout/RadialCluster"/>
    <dgm:cxn modelId="{80C96480-086C-4C04-B8A0-479DFE2380B5}" type="presOf" srcId="{FB35E88A-1A65-47CA-A961-1EC9A1DFC0AC}" destId="{D981C95E-A62F-44B4-ABCC-6C0BE0519F87}" srcOrd="0" destOrd="0" presId="urn:microsoft.com/office/officeart/2008/layout/RadialCluster"/>
    <dgm:cxn modelId="{298A7A67-E5E3-40E6-B352-8C7CE39A9D48}" srcId="{28CA81F1-2FFF-472A-9C87-A7E52A5ACFB7}" destId="{62DC99EB-BB88-4E52-935D-7046BB7AAC3C}" srcOrd="2" destOrd="0" parTransId="{F6C3DE62-4D88-4ACD-ADDB-2B2A749625D4}" sibTransId="{3EC19D04-B4A2-42BF-BBEE-71FA14FB3E0C}"/>
    <dgm:cxn modelId="{E42D6EE5-E544-440D-A376-5E0A420ED2C1}" srcId="{28CA81F1-2FFF-472A-9C87-A7E52A5ACFB7}" destId="{5AB0B5A2-7E1B-4CCC-A9C4-E019D51FA11C}" srcOrd="3" destOrd="0" parTransId="{415B0272-1022-4F90-A3E4-06F1BA542F56}" sibTransId="{13D993E9-4698-4FDA-9A3B-4EFE7A09656E}"/>
    <dgm:cxn modelId="{E07BEE3D-FE53-40F2-84A2-ED195DFE2DB6}" type="presParOf" srcId="{D981C95E-A62F-44B4-ABCC-6C0BE0519F87}" destId="{9ABBA9FF-038D-41A6-BA96-786A7A32C897}" srcOrd="0" destOrd="0" presId="urn:microsoft.com/office/officeart/2008/layout/RadialCluster"/>
    <dgm:cxn modelId="{D94DE65E-3A26-43D5-AA28-970EDD0B5CAF}" type="presParOf" srcId="{9ABBA9FF-038D-41A6-BA96-786A7A32C897}" destId="{78590149-94B7-4BCC-8BD4-208C8375ED36}" srcOrd="0" destOrd="0" presId="urn:microsoft.com/office/officeart/2008/layout/RadialCluster"/>
    <dgm:cxn modelId="{635E1953-9C86-44AC-9931-0DD8CDD9DB6F}" type="presParOf" srcId="{9ABBA9FF-038D-41A6-BA96-786A7A32C897}" destId="{BB41986D-E813-4565-B5B2-8D037BA57F78}" srcOrd="1" destOrd="0" presId="urn:microsoft.com/office/officeart/2008/layout/RadialCluster"/>
    <dgm:cxn modelId="{E762BD77-BFDA-46D6-8657-A29E563667A0}" type="presParOf" srcId="{9ABBA9FF-038D-41A6-BA96-786A7A32C897}" destId="{AB1062AD-6A70-4E77-A90E-2501AC181051}" srcOrd="2" destOrd="0" presId="urn:microsoft.com/office/officeart/2008/layout/RadialCluster"/>
    <dgm:cxn modelId="{27CA0537-C220-4B14-951F-7057FD8CD829}" type="presParOf" srcId="{9ABBA9FF-038D-41A6-BA96-786A7A32C897}" destId="{A5543010-0036-4051-B66D-2B28654934A0}" srcOrd="3" destOrd="0" presId="urn:microsoft.com/office/officeart/2008/layout/RadialCluster"/>
    <dgm:cxn modelId="{03B78852-BA53-431A-8096-C7A1F186B6D4}" type="presParOf" srcId="{9ABBA9FF-038D-41A6-BA96-786A7A32C897}" destId="{8C3F8C83-C800-4F98-BC47-2D65DCDD4E3A}" srcOrd="4" destOrd="0" presId="urn:microsoft.com/office/officeart/2008/layout/RadialCluster"/>
    <dgm:cxn modelId="{7D0EE4D7-1106-48DD-8ED8-EC1AE156F289}" type="presParOf" srcId="{9ABBA9FF-038D-41A6-BA96-786A7A32C897}" destId="{1C4A486F-11BC-42D2-9A5E-AB07E3115423}" srcOrd="5" destOrd="0" presId="urn:microsoft.com/office/officeart/2008/layout/RadialCluster"/>
    <dgm:cxn modelId="{77044FC8-0EDA-460B-ACBA-DB490D84C84A}" type="presParOf" srcId="{9ABBA9FF-038D-41A6-BA96-786A7A32C897}" destId="{CDF14750-EBCD-46B3-B1AA-3BB64E2D1029}" srcOrd="6" destOrd="0" presId="urn:microsoft.com/office/officeart/2008/layout/RadialCluster"/>
    <dgm:cxn modelId="{F9413AE6-381C-44CD-B163-B07D6BC7B620}" type="presParOf" srcId="{9ABBA9FF-038D-41A6-BA96-786A7A32C897}" destId="{7140D1EA-6164-41EF-8E02-8F08D38FB5B9}" srcOrd="7" destOrd="0" presId="urn:microsoft.com/office/officeart/2008/layout/RadialCluster"/>
    <dgm:cxn modelId="{D7975967-CD41-44A5-A0F0-088B9C85F1F1}" type="presParOf" srcId="{9ABBA9FF-038D-41A6-BA96-786A7A32C897}" destId="{473AEC6F-AADC-4D26-9C1C-FD159923BBD2}" srcOrd="8"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BFCAB-AA34-47AF-A67A-0FCC6FA8D51E}">
      <dsp:nvSpPr>
        <dsp:cNvPr id="0" name=""/>
        <dsp:cNvSpPr/>
      </dsp:nvSpPr>
      <dsp:spPr>
        <a:xfrm rot="10800000">
          <a:off x="1412971" y="228"/>
          <a:ext cx="5038343" cy="575660"/>
        </a:xfrm>
        <a:prstGeom prst="homePlate">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850"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a:latin typeface="+mj-lt"/>
            </a:rPr>
            <a:t>Introducción</a:t>
          </a:r>
        </a:p>
      </dsp:txBody>
      <dsp:txXfrm rot="10800000">
        <a:off x="1556886" y="228"/>
        <a:ext cx="4894428" cy="575660"/>
      </dsp:txXfrm>
    </dsp:sp>
    <dsp:sp modelId="{BE7277EB-1ADB-4D95-A6BA-B88F91BF1F5A}">
      <dsp:nvSpPr>
        <dsp:cNvPr id="0" name=""/>
        <dsp:cNvSpPr/>
      </dsp:nvSpPr>
      <dsp:spPr>
        <a:xfrm>
          <a:off x="1125141" y="228"/>
          <a:ext cx="575660" cy="57566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698993-3784-4F04-AE93-732C16E5CA6A}">
      <dsp:nvSpPr>
        <dsp:cNvPr id="0" name=""/>
        <dsp:cNvSpPr/>
      </dsp:nvSpPr>
      <dsp:spPr>
        <a:xfrm rot="10800000">
          <a:off x="1412971" y="747728"/>
          <a:ext cx="5038343" cy="575660"/>
        </a:xfrm>
        <a:prstGeom prst="homePlate">
          <a:avLst/>
        </a:prstGeom>
        <a:solidFill>
          <a:schemeClr val="accent1">
            <a:alpha val="90000"/>
            <a:hueOff val="0"/>
            <a:satOff val="0"/>
            <a:lumOff val="0"/>
            <a:alphaOff val="-571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850"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a:latin typeface="+mj-lt"/>
            </a:rPr>
            <a:t>Zona de Estudio</a:t>
          </a:r>
        </a:p>
      </dsp:txBody>
      <dsp:txXfrm rot="10800000">
        <a:off x="1556886" y="747728"/>
        <a:ext cx="4894428" cy="575660"/>
      </dsp:txXfrm>
    </dsp:sp>
    <dsp:sp modelId="{05C5989C-6517-4FFC-A5A1-39CD1199A31A}">
      <dsp:nvSpPr>
        <dsp:cNvPr id="0" name=""/>
        <dsp:cNvSpPr/>
      </dsp:nvSpPr>
      <dsp:spPr>
        <a:xfrm>
          <a:off x="1125141" y="747728"/>
          <a:ext cx="575660" cy="575660"/>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CCABBA-2703-4942-B2D6-167ABEA71AC8}">
      <dsp:nvSpPr>
        <dsp:cNvPr id="0" name=""/>
        <dsp:cNvSpPr/>
      </dsp:nvSpPr>
      <dsp:spPr>
        <a:xfrm rot="10800000">
          <a:off x="1412971" y="1495228"/>
          <a:ext cx="5038343" cy="575660"/>
        </a:xfrm>
        <a:prstGeom prst="homePlate">
          <a:avLst/>
        </a:prstGeom>
        <a:solidFill>
          <a:schemeClr val="accent1">
            <a:alpha val="90000"/>
            <a:hueOff val="0"/>
            <a:satOff val="0"/>
            <a:lumOff val="0"/>
            <a:alphaOff val="-1142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850"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a:latin typeface="+mj-lt"/>
            </a:rPr>
            <a:t>Objetivos</a:t>
          </a:r>
        </a:p>
      </dsp:txBody>
      <dsp:txXfrm rot="10800000">
        <a:off x="1556886" y="1495228"/>
        <a:ext cx="4894428" cy="575660"/>
      </dsp:txXfrm>
    </dsp:sp>
    <dsp:sp modelId="{CA68B39C-D34D-488D-BF79-BD5029CB37FA}">
      <dsp:nvSpPr>
        <dsp:cNvPr id="0" name=""/>
        <dsp:cNvSpPr/>
      </dsp:nvSpPr>
      <dsp:spPr>
        <a:xfrm>
          <a:off x="1125141" y="1495228"/>
          <a:ext cx="575660" cy="575660"/>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16DD69-4B18-4779-84C1-F501E8DAEC14}">
      <dsp:nvSpPr>
        <dsp:cNvPr id="0" name=""/>
        <dsp:cNvSpPr/>
      </dsp:nvSpPr>
      <dsp:spPr>
        <a:xfrm rot="10800000">
          <a:off x="1412971" y="2242728"/>
          <a:ext cx="5038343" cy="575660"/>
        </a:xfrm>
        <a:prstGeom prst="homePlate">
          <a:avLst/>
        </a:prstGeom>
        <a:solidFill>
          <a:schemeClr val="accent1">
            <a:alpha val="90000"/>
            <a:hueOff val="0"/>
            <a:satOff val="0"/>
            <a:lumOff val="0"/>
            <a:alphaOff val="-1714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850"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a:latin typeface="+mj-lt"/>
            </a:rPr>
            <a:t>Fundamentos Teóricos</a:t>
          </a:r>
        </a:p>
      </dsp:txBody>
      <dsp:txXfrm rot="10800000">
        <a:off x="1556886" y="2242728"/>
        <a:ext cx="4894428" cy="575660"/>
      </dsp:txXfrm>
    </dsp:sp>
    <dsp:sp modelId="{1D66ED29-7950-43F1-8B5F-CBC4C3250F52}">
      <dsp:nvSpPr>
        <dsp:cNvPr id="0" name=""/>
        <dsp:cNvSpPr/>
      </dsp:nvSpPr>
      <dsp:spPr>
        <a:xfrm>
          <a:off x="1125141" y="2242728"/>
          <a:ext cx="575660" cy="575660"/>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9C04F2-CF63-4C27-AF3D-1A1F92523C7B}">
      <dsp:nvSpPr>
        <dsp:cNvPr id="0" name=""/>
        <dsp:cNvSpPr/>
      </dsp:nvSpPr>
      <dsp:spPr>
        <a:xfrm rot="10800000">
          <a:off x="1412971" y="2990228"/>
          <a:ext cx="5038343" cy="575660"/>
        </a:xfrm>
        <a:prstGeom prst="homePlate">
          <a:avLst/>
        </a:prstGeom>
        <a:solidFill>
          <a:schemeClr val="accent1">
            <a:alpha val="90000"/>
            <a:hueOff val="0"/>
            <a:satOff val="0"/>
            <a:lumOff val="0"/>
            <a:alphaOff val="-2285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850"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a:latin typeface="+mj-lt"/>
            </a:rPr>
            <a:t>Metodología</a:t>
          </a:r>
        </a:p>
      </dsp:txBody>
      <dsp:txXfrm rot="10800000">
        <a:off x="1556886" y="2990228"/>
        <a:ext cx="4894428" cy="575660"/>
      </dsp:txXfrm>
    </dsp:sp>
    <dsp:sp modelId="{C3BA3523-64D3-4B91-8DD3-959981FC8A5F}">
      <dsp:nvSpPr>
        <dsp:cNvPr id="0" name=""/>
        <dsp:cNvSpPr/>
      </dsp:nvSpPr>
      <dsp:spPr>
        <a:xfrm>
          <a:off x="1125141" y="2990228"/>
          <a:ext cx="575660" cy="575660"/>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DF39A1-5F1D-4CFA-87BA-F089CEFB1C8A}">
      <dsp:nvSpPr>
        <dsp:cNvPr id="0" name=""/>
        <dsp:cNvSpPr/>
      </dsp:nvSpPr>
      <dsp:spPr>
        <a:xfrm rot="10800000">
          <a:off x="1412971" y="3793141"/>
          <a:ext cx="5038343" cy="575660"/>
        </a:xfrm>
        <a:prstGeom prst="homePlate">
          <a:avLst/>
        </a:prstGeom>
        <a:solidFill>
          <a:schemeClr val="accent1">
            <a:alpha val="90000"/>
            <a:hueOff val="0"/>
            <a:satOff val="0"/>
            <a:lumOff val="0"/>
            <a:alphaOff val="-2857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850"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a:latin typeface="+mj-lt"/>
            </a:rPr>
            <a:t>Resultados y Discusión</a:t>
          </a:r>
        </a:p>
      </dsp:txBody>
      <dsp:txXfrm rot="10800000">
        <a:off x="1556886" y="3793141"/>
        <a:ext cx="4894428" cy="575660"/>
      </dsp:txXfrm>
    </dsp:sp>
    <dsp:sp modelId="{85112D9B-D27C-4919-980C-B25CDC7E24F9}">
      <dsp:nvSpPr>
        <dsp:cNvPr id="0" name=""/>
        <dsp:cNvSpPr/>
      </dsp:nvSpPr>
      <dsp:spPr>
        <a:xfrm>
          <a:off x="1125141" y="3737728"/>
          <a:ext cx="575660" cy="575660"/>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0F6745-1BBF-4E31-963B-2BCCF88D259D}">
      <dsp:nvSpPr>
        <dsp:cNvPr id="0" name=""/>
        <dsp:cNvSpPr/>
      </dsp:nvSpPr>
      <dsp:spPr>
        <a:xfrm rot="10800000">
          <a:off x="1412971" y="4485227"/>
          <a:ext cx="5038343" cy="575660"/>
        </a:xfrm>
        <a:prstGeom prst="homePlate">
          <a:avLst/>
        </a:prstGeom>
        <a:solidFill>
          <a:schemeClr val="accent1">
            <a:alpha val="90000"/>
            <a:hueOff val="0"/>
            <a:satOff val="0"/>
            <a:lumOff val="0"/>
            <a:alphaOff val="-3428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850"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a:latin typeface="+mj-lt"/>
            </a:rPr>
            <a:t>Conclusiones</a:t>
          </a:r>
        </a:p>
      </dsp:txBody>
      <dsp:txXfrm rot="10800000">
        <a:off x="1556886" y="4485227"/>
        <a:ext cx="4894428" cy="575660"/>
      </dsp:txXfrm>
    </dsp:sp>
    <dsp:sp modelId="{19518FAD-EEC3-4F14-A339-8FB8F3424DA4}">
      <dsp:nvSpPr>
        <dsp:cNvPr id="0" name=""/>
        <dsp:cNvSpPr/>
      </dsp:nvSpPr>
      <dsp:spPr>
        <a:xfrm>
          <a:off x="1125141" y="4485227"/>
          <a:ext cx="575660" cy="575660"/>
        </a:xfrm>
        <a:prstGeom prst="ellipse">
          <a:avLst/>
        </a:prstGeom>
        <a:blipFill rotWithShape="1">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3EC69D-2640-4A5F-AA23-D68370E91EE0}">
      <dsp:nvSpPr>
        <dsp:cNvPr id="0" name=""/>
        <dsp:cNvSpPr/>
      </dsp:nvSpPr>
      <dsp:spPr>
        <a:xfrm rot="10800000">
          <a:off x="1412971" y="5232727"/>
          <a:ext cx="5038343" cy="575660"/>
        </a:xfrm>
        <a:prstGeom prst="homePlate">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850"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a:latin typeface="+mj-lt"/>
            </a:rPr>
            <a:t>Recomendaciones</a:t>
          </a:r>
        </a:p>
      </dsp:txBody>
      <dsp:txXfrm rot="10800000">
        <a:off x="1556886" y="5232727"/>
        <a:ext cx="4894428" cy="575660"/>
      </dsp:txXfrm>
    </dsp:sp>
    <dsp:sp modelId="{3EB36960-3FF7-4950-8B39-49BB4F47974B}">
      <dsp:nvSpPr>
        <dsp:cNvPr id="0" name=""/>
        <dsp:cNvSpPr/>
      </dsp:nvSpPr>
      <dsp:spPr>
        <a:xfrm>
          <a:off x="1125141" y="5232727"/>
          <a:ext cx="575660" cy="575660"/>
        </a:xfrm>
        <a:prstGeom prst="ellipse">
          <a:avLst/>
        </a:prstGeom>
        <a:blipFill rotWithShape="1">
          <a:blip xmlns:r="http://schemas.openxmlformats.org/officeDocument/2006/relationships" r:embed="rId8"/>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763A7-7D36-416F-9C05-A01FB263A4F9}">
      <dsp:nvSpPr>
        <dsp:cNvPr id="0" name=""/>
        <dsp:cNvSpPr/>
      </dsp:nvSpPr>
      <dsp:spPr>
        <a:xfrm rot="10800000">
          <a:off x="1054060" y="0"/>
          <a:ext cx="3582954" cy="606349"/>
        </a:xfrm>
        <a:prstGeom prst="homePlate">
          <a:avLst/>
        </a:prstGeom>
        <a:solidFill>
          <a:srgbClr val="1A0F49">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383"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rgbClr val="FFFFFF"/>
              </a:solidFill>
              <a:latin typeface="Corbel"/>
              <a:ea typeface="+mn-ea"/>
              <a:cs typeface="+mn-cs"/>
            </a:rPr>
            <a:t>Teledetección</a:t>
          </a:r>
        </a:p>
      </dsp:txBody>
      <dsp:txXfrm rot="10800000">
        <a:off x="1205647" y="0"/>
        <a:ext cx="3431367" cy="606349"/>
      </dsp:txXfrm>
    </dsp:sp>
    <dsp:sp modelId="{FE046861-E1A6-4E3D-8E1C-67BB994272D0}">
      <dsp:nvSpPr>
        <dsp:cNvPr id="0" name=""/>
        <dsp:cNvSpPr/>
      </dsp:nvSpPr>
      <dsp:spPr>
        <a:xfrm>
          <a:off x="750886" y="1338"/>
          <a:ext cx="606349" cy="606349"/>
        </a:xfrm>
        <a:prstGeom prst="ellipse">
          <a:avLst/>
        </a:prstGeom>
        <a:blipFill rotWithShape="1">
          <a:blip xmlns:r="http://schemas.openxmlformats.org/officeDocument/2006/relationships" r:embed="rId1"/>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FBEC9CE1-5FE1-4FEE-AF28-C1DAA60B6DC6}">
      <dsp:nvSpPr>
        <dsp:cNvPr id="0" name=""/>
        <dsp:cNvSpPr/>
      </dsp:nvSpPr>
      <dsp:spPr>
        <a:xfrm rot="10800000">
          <a:off x="1054060" y="788687"/>
          <a:ext cx="3582954" cy="606349"/>
        </a:xfrm>
        <a:prstGeom prst="homePlate">
          <a:avLst/>
        </a:prstGeom>
        <a:solidFill>
          <a:srgbClr val="1A0F49">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383"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rgbClr val="FFFFFF"/>
              </a:solidFill>
              <a:latin typeface="Corbel"/>
              <a:ea typeface="+mn-ea"/>
              <a:cs typeface="+mn-cs"/>
            </a:rPr>
            <a:t>Agricultura de Precisión</a:t>
          </a:r>
        </a:p>
      </dsp:txBody>
      <dsp:txXfrm rot="10800000">
        <a:off x="1205647" y="788687"/>
        <a:ext cx="3431367" cy="606349"/>
      </dsp:txXfrm>
    </dsp:sp>
    <dsp:sp modelId="{A9A32464-61E5-414E-8AFB-44D647AF4807}">
      <dsp:nvSpPr>
        <dsp:cNvPr id="0" name=""/>
        <dsp:cNvSpPr/>
      </dsp:nvSpPr>
      <dsp:spPr>
        <a:xfrm>
          <a:off x="750886" y="788687"/>
          <a:ext cx="606349" cy="606349"/>
        </a:xfrm>
        <a:prstGeom prst="ellipse">
          <a:avLst/>
        </a:prstGeom>
        <a:blipFill rotWithShape="1">
          <a:blip xmlns:r="http://schemas.openxmlformats.org/officeDocument/2006/relationships" r:embed="rId2"/>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A55954BB-2B2A-4145-A903-D3AFC4FCEC7F}">
      <dsp:nvSpPr>
        <dsp:cNvPr id="0" name=""/>
        <dsp:cNvSpPr/>
      </dsp:nvSpPr>
      <dsp:spPr>
        <a:xfrm rot="10800000">
          <a:off x="1054060" y="1576037"/>
          <a:ext cx="3582954" cy="606349"/>
        </a:xfrm>
        <a:prstGeom prst="homePlate">
          <a:avLst/>
        </a:prstGeom>
        <a:solidFill>
          <a:srgbClr val="1A0F49">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383"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rgbClr val="FFFFFF"/>
              </a:solidFill>
              <a:latin typeface="Corbel"/>
              <a:ea typeface="+mn-ea"/>
              <a:cs typeface="+mn-cs"/>
            </a:rPr>
            <a:t>Análisis Estadístico</a:t>
          </a:r>
        </a:p>
      </dsp:txBody>
      <dsp:txXfrm rot="10800000">
        <a:off x="1205647" y="1576037"/>
        <a:ext cx="3431367" cy="606349"/>
      </dsp:txXfrm>
    </dsp:sp>
    <dsp:sp modelId="{6BEB3D87-901D-4322-A1F7-40EDA9990DC1}">
      <dsp:nvSpPr>
        <dsp:cNvPr id="0" name=""/>
        <dsp:cNvSpPr/>
      </dsp:nvSpPr>
      <dsp:spPr>
        <a:xfrm>
          <a:off x="750886" y="1576037"/>
          <a:ext cx="606349" cy="60634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90149-94B7-4BCC-8BD4-208C8375ED36}">
      <dsp:nvSpPr>
        <dsp:cNvPr id="0" name=""/>
        <dsp:cNvSpPr/>
      </dsp:nvSpPr>
      <dsp:spPr>
        <a:xfrm>
          <a:off x="2150135" y="1592417"/>
          <a:ext cx="1795728" cy="136492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kern="1200" dirty="0"/>
            <a:t>Nuevas tecnologías</a:t>
          </a:r>
        </a:p>
      </dsp:txBody>
      <dsp:txXfrm>
        <a:off x="2216765" y="1659047"/>
        <a:ext cx="1662468" cy="1231669"/>
      </dsp:txXfrm>
    </dsp:sp>
    <dsp:sp modelId="{BB41986D-E813-4565-B5B2-8D037BA57F78}">
      <dsp:nvSpPr>
        <dsp:cNvPr id="0" name=""/>
        <dsp:cNvSpPr/>
      </dsp:nvSpPr>
      <dsp:spPr>
        <a:xfrm rot="16200000">
          <a:off x="2709238" y="1253655"/>
          <a:ext cx="677523" cy="0"/>
        </a:xfrm>
        <a:custGeom>
          <a:avLst/>
          <a:gdLst/>
          <a:ahLst/>
          <a:cxnLst/>
          <a:rect l="0" t="0" r="0" b="0"/>
          <a:pathLst>
            <a:path>
              <a:moveTo>
                <a:pt x="0" y="0"/>
              </a:moveTo>
              <a:lnTo>
                <a:pt x="67752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1062AD-6A70-4E77-A90E-2501AC181051}">
      <dsp:nvSpPr>
        <dsp:cNvPr id="0" name=""/>
        <dsp:cNvSpPr/>
      </dsp:nvSpPr>
      <dsp:spPr>
        <a:xfrm>
          <a:off x="2303672" y="390"/>
          <a:ext cx="1488655" cy="91450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kern="1200" dirty="0"/>
            <a:t>UAV</a:t>
          </a:r>
        </a:p>
      </dsp:txBody>
      <dsp:txXfrm>
        <a:off x="2348314" y="45032"/>
        <a:ext cx="1399371" cy="825218"/>
      </dsp:txXfrm>
    </dsp:sp>
    <dsp:sp modelId="{A5543010-0036-4051-B66D-2B28654934A0}">
      <dsp:nvSpPr>
        <dsp:cNvPr id="0" name=""/>
        <dsp:cNvSpPr/>
      </dsp:nvSpPr>
      <dsp:spPr>
        <a:xfrm>
          <a:off x="3945864" y="2274882"/>
          <a:ext cx="174174" cy="0"/>
        </a:xfrm>
        <a:custGeom>
          <a:avLst/>
          <a:gdLst/>
          <a:ahLst/>
          <a:cxnLst/>
          <a:rect l="0" t="0" r="0" b="0"/>
          <a:pathLst>
            <a:path>
              <a:moveTo>
                <a:pt x="0" y="0"/>
              </a:moveTo>
              <a:lnTo>
                <a:pt x="17417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3F8C83-C800-4F98-BC47-2D65DCDD4E3A}">
      <dsp:nvSpPr>
        <dsp:cNvPr id="0" name=""/>
        <dsp:cNvSpPr/>
      </dsp:nvSpPr>
      <dsp:spPr>
        <a:xfrm>
          <a:off x="4120039" y="1817631"/>
          <a:ext cx="1490401" cy="91450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kern="1200" dirty="0"/>
            <a:t>GPS</a:t>
          </a:r>
        </a:p>
      </dsp:txBody>
      <dsp:txXfrm>
        <a:off x="4164681" y="1862273"/>
        <a:ext cx="1401117" cy="825218"/>
      </dsp:txXfrm>
    </dsp:sp>
    <dsp:sp modelId="{1C4A486F-11BC-42D2-9A5E-AB07E3115423}">
      <dsp:nvSpPr>
        <dsp:cNvPr id="0" name=""/>
        <dsp:cNvSpPr/>
      </dsp:nvSpPr>
      <dsp:spPr>
        <a:xfrm rot="5400000">
          <a:off x="2709238" y="3296109"/>
          <a:ext cx="677523" cy="0"/>
        </a:xfrm>
        <a:custGeom>
          <a:avLst/>
          <a:gdLst/>
          <a:ahLst/>
          <a:cxnLst/>
          <a:rect l="0" t="0" r="0" b="0"/>
          <a:pathLst>
            <a:path>
              <a:moveTo>
                <a:pt x="0" y="0"/>
              </a:moveTo>
              <a:lnTo>
                <a:pt x="67752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F14750-EBCD-46B3-B1AA-3BB64E2D1029}">
      <dsp:nvSpPr>
        <dsp:cNvPr id="0" name=""/>
        <dsp:cNvSpPr/>
      </dsp:nvSpPr>
      <dsp:spPr>
        <a:xfrm>
          <a:off x="2302561" y="3634871"/>
          <a:ext cx="1490877" cy="91450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s-ES" sz="1600" kern="1200" dirty="0"/>
            <a:t>SENSORES</a:t>
          </a:r>
        </a:p>
      </dsp:txBody>
      <dsp:txXfrm>
        <a:off x="2347203" y="3679513"/>
        <a:ext cx="1401593" cy="825218"/>
      </dsp:txXfrm>
    </dsp:sp>
    <dsp:sp modelId="{7140D1EA-6164-41EF-8E02-8F08D38FB5B9}">
      <dsp:nvSpPr>
        <dsp:cNvPr id="0" name=""/>
        <dsp:cNvSpPr/>
      </dsp:nvSpPr>
      <dsp:spPr>
        <a:xfrm rot="10800000">
          <a:off x="1975960" y="2274882"/>
          <a:ext cx="174174" cy="0"/>
        </a:xfrm>
        <a:custGeom>
          <a:avLst/>
          <a:gdLst/>
          <a:ahLst/>
          <a:cxnLst/>
          <a:rect l="0" t="0" r="0" b="0"/>
          <a:pathLst>
            <a:path>
              <a:moveTo>
                <a:pt x="0" y="0"/>
              </a:moveTo>
              <a:lnTo>
                <a:pt x="17417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3AEC6F-AADC-4D26-9C1C-FD159923BBD2}">
      <dsp:nvSpPr>
        <dsp:cNvPr id="0" name=""/>
        <dsp:cNvSpPr/>
      </dsp:nvSpPr>
      <dsp:spPr>
        <a:xfrm>
          <a:off x="485559" y="1817631"/>
          <a:ext cx="1490401" cy="914502"/>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kern="1200" dirty="0"/>
            <a:t>SIG</a:t>
          </a:r>
        </a:p>
      </dsp:txBody>
      <dsp:txXfrm>
        <a:off x="530201" y="1862273"/>
        <a:ext cx="1401117" cy="82521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51643502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172914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89639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953179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942932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57758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64545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1058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60954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21985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63322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9807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38385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764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04550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69817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78180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28840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01047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34405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97311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78349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33468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89188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83989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8074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31406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08648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36670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46700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55175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50519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51535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54648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40843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66478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64373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74013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796751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63968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1319175" y="2876425"/>
            <a:ext cx="6680400" cy="1546500"/>
          </a:xfrm>
          <a:prstGeom prst="rect">
            <a:avLst/>
          </a:prstGeom>
        </p:spPr>
        <p:txBody>
          <a:bodyPr wrap="square" lIns="91425" tIns="91425" rIns="91425" bIns="91425" anchor="t" anchorCtr="0"/>
          <a:lstStyle>
            <a:lvl1pPr lvl="0">
              <a:spcBef>
                <a:spcPts val="0"/>
              </a:spcBef>
              <a:buSzPct val="100000"/>
              <a:defRPr sz="6000"/>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a:endParaRPr/>
          </a:p>
        </p:txBody>
      </p:sp>
      <p:cxnSp>
        <p:nvCxnSpPr>
          <p:cNvPr id="10" name="Shape 10"/>
          <p:cNvCxnSpPr>
            <a:stCxn id="11" idx="4"/>
          </p:cNvCxnSpPr>
          <p:nvPr/>
        </p:nvCxnSpPr>
        <p:spPr>
          <a:xfrm>
            <a:off x="903750" y="3563700"/>
            <a:ext cx="0" cy="3294300"/>
          </a:xfrm>
          <a:prstGeom prst="straightConnector1">
            <a:avLst/>
          </a:prstGeom>
          <a:noFill/>
          <a:ln w="9525" cap="flat" cmpd="sng">
            <a:solidFill>
              <a:srgbClr val="999FA9"/>
            </a:solidFill>
            <a:prstDash val="solid"/>
            <a:round/>
            <a:headEnd type="none" w="lg" len="lg"/>
            <a:tailEnd type="none" w="lg" len="lg"/>
          </a:ln>
        </p:spPr>
      </p:cxnSp>
      <p:sp>
        <p:nvSpPr>
          <p:cNvPr id="11" name="Shape 11"/>
          <p:cNvSpPr/>
          <p:nvPr/>
        </p:nvSpPr>
        <p:spPr>
          <a:xfrm>
            <a:off x="769050" y="3294300"/>
            <a:ext cx="269400" cy="269400"/>
          </a:xfrm>
          <a:prstGeom prst="ellipse">
            <a:avLst/>
          </a:prstGeom>
          <a:solidFill>
            <a:srgbClr val="39C0BA"/>
          </a:solidFill>
          <a:ln w="28575" cap="flat" cmpd="sng">
            <a:solidFill>
              <a:srgbClr val="2E303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7B274BD-7CA0-4A21-817B-6ED52AC14C23}" type="datetimeFigureOut">
              <a:rPr lang="en-US" smtClean="0"/>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8F15D7-EBA4-4FCB-AB51-1C25420D8DA7}" type="slidenum">
              <a:rPr lang="en-US" smtClean="0"/>
              <a:t>‹Nº›</a:t>
            </a:fld>
            <a:endParaRPr lang="en-US"/>
          </a:p>
        </p:txBody>
      </p:sp>
    </p:spTree>
    <p:extLst>
      <p:ext uri="{BB962C8B-B14F-4D97-AF65-F5344CB8AC3E}">
        <p14:creationId xmlns:p14="http://schemas.microsoft.com/office/powerpoint/2010/main" val="247914032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7B274BD-7CA0-4A21-817B-6ED52AC14C23}" type="datetimeFigureOut">
              <a:rPr lang="en-US" smtClean="0"/>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8F15D7-EBA4-4FCB-AB51-1C25420D8DA7}" type="slidenum">
              <a:rPr lang="en-US" smtClean="0"/>
              <a:t>‹Nº›</a:t>
            </a:fld>
            <a:endParaRPr lang="en-US"/>
          </a:p>
        </p:txBody>
      </p:sp>
    </p:spTree>
    <p:extLst>
      <p:ext uri="{BB962C8B-B14F-4D97-AF65-F5344CB8AC3E}">
        <p14:creationId xmlns:p14="http://schemas.microsoft.com/office/powerpoint/2010/main" val="300610940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B274BD-7CA0-4A21-817B-6ED52AC14C23}" type="datetimeFigureOut">
              <a:rPr lang="en-US" smtClean="0"/>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8F15D7-EBA4-4FCB-AB51-1C25420D8DA7}" type="slidenum">
              <a:rPr lang="en-US" smtClean="0"/>
              <a:t>‹Nº›</a:t>
            </a:fld>
            <a:endParaRPr lang="en-US"/>
          </a:p>
        </p:txBody>
      </p:sp>
    </p:spTree>
    <p:extLst>
      <p:ext uri="{BB962C8B-B14F-4D97-AF65-F5344CB8AC3E}">
        <p14:creationId xmlns:p14="http://schemas.microsoft.com/office/powerpoint/2010/main" val="352502736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Date Placeholder 4"/>
          <p:cNvSpPr>
            <a:spLocks noGrp="1"/>
          </p:cNvSpPr>
          <p:nvPr>
            <p:ph type="dt" sz="half" idx="10"/>
          </p:nvPr>
        </p:nvSpPr>
        <p:spPr/>
        <p:txBody>
          <a:bodyPr/>
          <a:lstStyle/>
          <a:p>
            <a:fld id="{37B274BD-7CA0-4A21-817B-6ED52AC14C23}"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8F15D7-EBA4-4FCB-AB51-1C25420D8DA7}" type="slidenum">
              <a:rPr lang="en-US" smtClean="0"/>
              <a:t>‹Nº›</a:t>
            </a:fld>
            <a:endParaRPr lang="en-US"/>
          </a:p>
        </p:txBody>
      </p:sp>
    </p:spTree>
    <p:extLst>
      <p:ext uri="{BB962C8B-B14F-4D97-AF65-F5344CB8AC3E}">
        <p14:creationId xmlns:p14="http://schemas.microsoft.com/office/powerpoint/2010/main" val="220898893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Date Placeholder 4"/>
          <p:cNvSpPr>
            <a:spLocks noGrp="1"/>
          </p:cNvSpPr>
          <p:nvPr>
            <p:ph type="dt" sz="half" idx="10"/>
          </p:nvPr>
        </p:nvSpPr>
        <p:spPr/>
        <p:txBody>
          <a:bodyPr/>
          <a:lstStyle/>
          <a:p>
            <a:fld id="{37B274BD-7CA0-4A21-817B-6ED52AC14C23}"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8F15D7-EBA4-4FCB-AB51-1C25420D8DA7}" type="slidenum">
              <a:rPr lang="en-US" smtClean="0"/>
              <a:t>‹Nº›</a:t>
            </a:fld>
            <a:endParaRPr lang="en-US"/>
          </a:p>
        </p:txBody>
      </p:sp>
    </p:spTree>
    <p:extLst>
      <p:ext uri="{BB962C8B-B14F-4D97-AF65-F5344CB8AC3E}">
        <p14:creationId xmlns:p14="http://schemas.microsoft.com/office/powerpoint/2010/main" val="1437043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7B274BD-7CA0-4A21-817B-6ED52AC14C23}"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F15D7-EBA4-4FCB-AB51-1C25420D8DA7}" type="slidenum">
              <a:rPr lang="en-US" smtClean="0"/>
              <a:t>‹Nº›</a:t>
            </a:fld>
            <a:endParaRPr lang="en-US"/>
          </a:p>
        </p:txBody>
      </p:sp>
    </p:spTree>
    <p:extLst>
      <p:ext uri="{BB962C8B-B14F-4D97-AF65-F5344CB8AC3E}">
        <p14:creationId xmlns:p14="http://schemas.microsoft.com/office/powerpoint/2010/main" val="52837376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7B274BD-7CA0-4A21-817B-6ED52AC14C23}"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F15D7-EBA4-4FCB-AB51-1C25420D8DA7}" type="slidenum">
              <a:rPr lang="en-US" smtClean="0"/>
              <a:t>‹Nº›</a:t>
            </a:fld>
            <a:endParaRPr lang="en-US"/>
          </a:p>
        </p:txBody>
      </p:sp>
    </p:spTree>
    <p:extLst>
      <p:ext uri="{BB962C8B-B14F-4D97-AF65-F5344CB8AC3E}">
        <p14:creationId xmlns:p14="http://schemas.microsoft.com/office/powerpoint/2010/main" val="120689934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1530175" y="3077050"/>
            <a:ext cx="6767100" cy="709800"/>
          </a:xfrm>
          <a:prstGeom prst="rect">
            <a:avLst/>
          </a:prstGeom>
        </p:spPr>
        <p:txBody>
          <a:bodyPr wrap="square" lIns="91425" tIns="91425" rIns="91425" bIns="91425" anchor="ctr" anchorCtr="0"/>
          <a:lstStyle>
            <a:lvl1pPr lvl="0" rtl="0">
              <a:spcBef>
                <a:spcPts val="0"/>
              </a:spcBef>
              <a:buSzPct val="100000"/>
              <a:defRPr sz="3000"/>
            </a:lvl1pPr>
            <a:lvl2pPr lvl="1" rtl="0">
              <a:spcBef>
                <a:spcPts val="0"/>
              </a:spcBef>
              <a:buSzPct val="100000"/>
              <a:defRPr sz="3000"/>
            </a:lvl2pPr>
            <a:lvl3pPr lvl="2" rtl="0">
              <a:spcBef>
                <a:spcPts val="0"/>
              </a:spcBef>
              <a:buSzPct val="100000"/>
              <a:defRPr sz="3000"/>
            </a:lvl3pPr>
            <a:lvl4pPr lvl="3" rtl="0">
              <a:spcBef>
                <a:spcPts val="0"/>
              </a:spcBef>
              <a:buSzPct val="100000"/>
              <a:defRPr sz="3000"/>
            </a:lvl4pPr>
            <a:lvl5pPr lvl="4" rtl="0">
              <a:spcBef>
                <a:spcPts val="0"/>
              </a:spcBef>
              <a:buSzPct val="100000"/>
              <a:defRPr sz="3000"/>
            </a:lvl5pPr>
            <a:lvl6pPr lvl="5" rtl="0">
              <a:spcBef>
                <a:spcPts val="0"/>
              </a:spcBef>
              <a:buSzPct val="100000"/>
              <a:defRPr sz="3000"/>
            </a:lvl6pPr>
            <a:lvl7pPr lvl="6" rtl="0">
              <a:spcBef>
                <a:spcPts val="0"/>
              </a:spcBef>
              <a:buSzPct val="100000"/>
              <a:defRPr sz="3000"/>
            </a:lvl7pPr>
            <a:lvl8pPr lvl="7" rtl="0">
              <a:spcBef>
                <a:spcPts val="0"/>
              </a:spcBef>
              <a:buSzPct val="100000"/>
              <a:defRPr sz="3000"/>
            </a:lvl8pPr>
            <a:lvl9pPr lvl="8" rtl="0">
              <a:spcBef>
                <a:spcPts val="0"/>
              </a:spcBef>
              <a:buSzPct val="100000"/>
              <a:defRPr sz="3000"/>
            </a:lvl9pPr>
          </a:lstStyle>
          <a:p>
            <a:endParaRPr/>
          </a:p>
        </p:txBody>
      </p:sp>
      <p:sp>
        <p:nvSpPr>
          <p:cNvPr id="14" name="Shape 14"/>
          <p:cNvSpPr txBox="1">
            <a:spLocks noGrp="1"/>
          </p:cNvSpPr>
          <p:nvPr>
            <p:ph type="subTitle" idx="1"/>
          </p:nvPr>
        </p:nvSpPr>
        <p:spPr>
          <a:xfrm>
            <a:off x="1530175" y="3710550"/>
            <a:ext cx="6927900" cy="470700"/>
          </a:xfrm>
          <a:prstGeom prst="rect">
            <a:avLst/>
          </a:prstGeom>
        </p:spPr>
        <p:txBody>
          <a:bodyPr wrap="square" lIns="91425" tIns="91425" rIns="91425" bIns="91425" anchor="t" anchorCtr="0"/>
          <a:lstStyle>
            <a:lvl1pPr lvl="0" rtl="0">
              <a:spcBef>
                <a:spcPts val="0"/>
              </a:spcBef>
              <a:buSzPct val="100000"/>
              <a:buNone/>
              <a:defRPr sz="1800"/>
            </a:lvl1pPr>
            <a:lvl2pPr lvl="1" rtl="0">
              <a:spcBef>
                <a:spcPts val="0"/>
              </a:spcBef>
              <a:buSzPct val="100000"/>
              <a:buNone/>
              <a:defRPr sz="1800"/>
            </a:lvl2pPr>
            <a:lvl3pPr lvl="2" rtl="0">
              <a:spcBef>
                <a:spcPts val="0"/>
              </a:spcBef>
              <a:buSzPct val="100000"/>
              <a:buNone/>
              <a:defRPr sz="1800"/>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cxnSp>
        <p:nvCxnSpPr>
          <p:cNvPr id="15" name="Shape 15"/>
          <p:cNvCxnSpPr/>
          <p:nvPr/>
        </p:nvCxnSpPr>
        <p:spPr>
          <a:xfrm>
            <a:off x="903825" y="-7925"/>
            <a:ext cx="0" cy="6866100"/>
          </a:xfrm>
          <a:prstGeom prst="straightConnector1">
            <a:avLst/>
          </a:prstGeom>
          <a:noFill/>
          <a:ln w="9525" cap="flat" cmpd="sng">
            <a:solidFill>
              <a:srgbClr val="999FA9"/>
            </a:solidFill>
            <a:prstDash val="solid"/>
            <a:round/>
            <a:headEnd type="none" w="lg" len="lg"/>
            <a:tailEnd type="none" w="lg" len="lg"/>
          </a:ln>
        </p:spPr>
      </p:cxnSp>
      <p:sp>
        <p:nvSpPr>
          <p:cNvPr id="16" name="Shape 16"/>
          <p:cNvSpPr/>
          <p:nvPr/>
        </p:nvSpPr>
        <p:spPr>
          <a:xfrm>
            <a:off x="493600" y="3018850"/>
            <a:ext cx="820200" cy="820200"/>
          </a:xfrm>
          <a:prstGeom prst="ellipse">
            <a:avLst/>
          </a:prstGeom>
          <a:solidFill>
            <a:srgbClr val="39C0BA"/>
          </a:solidFill>
          <a:ln w="28575" cap="flat" cmpd="sng">
            <a:solidFill>
              <a:srgbClr val="2E303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1165475" y="665975"/>
            <a:ext cx="6858000" cy="4599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body" idx="1"/>
          </p:nvPr>
        </p:nvSpPr>
        <p:spPr>
          <a:xfrm>
            <a:off x="1165475" y="1600200"/>
            <a:ext cx="3306900" cy="4967700"/>
          </a:xfrm>
          <a:prstGeom prst="rect">
            <a:avLst/>
          </a:prstGeom>
        </p:spPr>
        <p:txBody>
          <a:bodyPr wrap="square" lIns="91425" tIns="91425" rIns="91425" bIns="91425" anchor="t" anchorCtr="0"/>
          <a:lstStyle>
            <a:lvl1pPr lvl="0">
              <a:spcBef>
                <a:spcPts val="0"/>
              </a:spcBef>
              <a:buSzPct val="100000"/>
              <a:defRPr sz="2600"/>
            </a:lvl1pPr>
            <a:lvl2pPr lvl="1">
              <a:spcBef>
                <a:spcPts val="0"/>
              </a:spcBef>
              <a:buSzPct val="100000"/>
              <a:defRPr sz="2600"/>
            </a:lvl2pPr>
            <a:lvl3pPr lvl="2">
              <a:spcBef>
                <a:spcPts val="0"/>
              </a:spcBef>
              <a:buSzPct val="100000"/>
              <a:defRPr sz="2600"/>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sp>
        <p:nvSpPr>
          <p:cNvPr id="31" name="Shape 31"/>
          <p:cNvSpPr txBox="1">
            <a:spLocks noGrp="1"/>
          </p:cNvSpPr>
          <p:nvPr>
            <p:ph type="body" idx="2"/>
          </p:nvPr>
        </p:nvSpPr>
        <p:spPr>
          <a:xfrm>
            <a:off x="4671570" y="1600200"/>
            <a:ext cx="3306900" cy="4967700"/>
          </a:xfrm>
          <a:prstGeom prst="rect">
            <a:avLst/>
          </a:prstGeom>
        </p:spPr>
        <p:txBody>
          <a:bodyPr wrap="square" lIns="91425" tIns="91425" rIns="91425" bIns="91425" anchor="t" anchorCtr="0"/>
          <a:lstStyle>
            <a:lvl1pPr lvl="0">
              <a:spcBef>
                <a:spcPts val="0"/>
              </a:spcBef>
              <a:buSzPct val="100000"/>
              <a:defRPr sz="2600"/>
            </a:lvl1pPr>
            <a:lvl2pPr lvl="1">
              <a:spcBef>
                <a:spcPts val="0"/>
              </a:spcBef>
              <a:buSzPct val="100000"/>
              <a:defRPr sz="2600"/>
            </a:lvl2pPr>
            <a:lvl3pPr lvl="2">
              <a:spcBef>
                <a:spcPts val="0"/>
              </a:spcBef>
              <a:buSzPct val="100000"/>
              <a:defRPr sz="2600"/>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cxnSp>
        <p:nvCxnSpPr>
          <p:cNvPr id="32" name="Shape 32"/>
          <p:cNvCxnSpPr/>
          <p:nvPr/>
        </p:nvCxnSpPr>
        <p:spPr>
          <a:xfrm>
            <a:off x="903825" y="-7925"/>
            <a:ext cx="0" cy="6866100"/>
          </a:xfrm>
          <a:prstGeom prst="straightConnector1">
            <a:avLst/>
          </a:prstGeom>
          <a:noFill/>
          <a:ln w="9525" cap="flat" cmpd="sng">
            <a:solidFill>
              <a:srgbClr val="999FA9"/>
            </a:solidFill>
            <a:prstDash val="solid"/>
            <a:round/>
            <a:headEnd type="none" w="lg" len="lg"/>
            <a:tailEnd type="none" w="lg" len="lg"/>
          </a:ln>
        </p:spPr>
      </p:cxnSp>
      <p:sp>
        <p:nvSpPr>
          <p:cNvPr id="33" name="Shape 33"/>
          <p:cNvSpPr/>
          <p:nvPr/>
        </p:nvSpPr>
        <p:spPr>
          <a:xfrm>
            <a:off x="808725" y="800750"/>
            <a:ext cx="190200" cy="190200"/>
          </a:xfrm>
          <a:prstGeom prst="ellipse">
            <a:avLst/>
          </a:prstGeom>
          <a:solidFill>
            <a:srgbClr val="39C0BA"/>
          </a:solidFill>
          <a:ln w="28575" cap="flat" cmpd="sng">
            <a:solidFill>
              <a:srgbClr val="2E303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4" name="Shape 34"/>
          <p:cNvSpPr/>
          <p:nvPr/>
        </p:nvSpPr>
        <p:spPr>
          <a:xfrm>
            <a:off x="769050" y="1861900"/>
            <a:ext cx="269400" cy="269400"/>
          </a:xfrm>
          <a:prstGeom prst="ellipse">
            <a:avLst/>
          </a:prstGeom>
          <a:solidFill>
            <a:srgbClr val="2E3037"/>
          </a:solidFill>
          <a:ln w="9525" cap="flat" cmpd="sng">
            <a:solidFill>
              <a:srgbClr val="999FA9"/>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cxnSp>
        <p:nvCxnSpPr>
          <p:cNvPr id="52" name="Shape 52"/>
          <p:cNvCxnSpPr/>
          <p:nvPr/>
        </p:nvCxnSpPr>
        <p:spPr>
          <a:xfrm>
            <a:off x="903825" y="-7925"/>
            <a:ext cx="0" cy="6866100"/>
          </a:xfrm>
          <a:prstGeom prst="straightConnector1">
            <a:avLst/>
          </a:prstGeom>
          <a:noFill/>
          <a:ln w="9525" cap="flat" cmpd="sng">
            <a:solidFill>
              <a:srgbClr val="999FA9"/>
            </a:solidFill>
            <a:prstDash val="solid"/>
            <a:round/>
            <a:headEnd type="none" w="lg" len="lg"/>
            <a:tailEnd type="none" w="lg" len="lg"/>
          </a:ln>
        </p:spPr>
      </p:cxnSp>
      <p:sp>
        <p:nvSpPr>
          <p:cNvPr id="53" name="Shape 53"/>
          <p:cNvSpPr/>
          <p:nvPr/>
        </p:nvSpPr>
        <p:spPr>
          <a:xfrm>
            <a:off x="808650" y="3333900"/>
            <a:ext cx="190200" cy="190200"/>
          </a:xfrm>
          <a:prstGeom prst="ellipse">
            <a:avLst/>
          </a:prstGeom>
          <a:solidFill>
            <a:srgbClr val="2E3037"/>
          </a:solidFill>
          <a:ln w="9525" cap="flat" cmpd="sng">
            <a:solidFill>
              <a:srgbClr val="999FA9"/>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key color">
    <p:bg>
      <p:bgPr>
        <a:solidFill>
          <a:srgbClr val="39C0BA"/>
        </a:solidFill>
        <a:effectLst/>
      </p:bgPr>
    </p:bg>
    <p:spTree>
      <p:nvGrpSpPr>
        <p:cNvPr id="1" name="Shape 54"/>
        <p:cNvGrpSpPr/>
        <p:nvPr/>
      </p:nvGrpSpPr>
      <p:grpSpPr>
        <a:xfrm>
          <a:off x="0" y="0"/>
          <a:ext cx="0" cy="0"/>
          <a:chOff x="0" y="0"/>
          <a:chExt cx="0" cy="0"/>
        </a:xfrm>
      </p:grpSpPr>
      <p:cxnSp>
        <p:nvCxnSpPr>
          <p:cNvPr id="55" name="Shape 55"/>
          <p:cNvCxnSpPr/>
          <p:nvPr/>
        </p:nvCxnSpPr>
        <p:spPr>
          <a:xfrm>
            <a:off x="903825" y="-7925"/>
            <a:ext cx="0" cy="6866100"/>
          </a:xfrm>
          <a:prstGeom prst="straightConnector1">
            <a:avLst/>
          </a:prstGeom>
          <a:noFill/>
          <a:ln w="9525" cap="flat" cmpd="sng">
            <a:solidFill>
              <a:srgbClr val="2E3037"/>
            </a:solidFill>
            <a:prstDash val="solid"/>
            <a:round/>
            <a:headEnd type="none" w="lg" len="lg"/>
            <a:tailEnd type="none" w="lg" len="lg"/>
          </a:ln>
        </p:spPr>
      </p:cxnSp>
      <p:sp>
        <p:nvSpPr>
          <p:cNvPr id="56" name="Shape 56"/>
          <p:cNvSpPr/>
          <p:nvPr/>
        </p:nvSpPr>
        <p:spPr>
          <a:xfrm>
            <a:off x="808650" y="3333900"/>
            <a:ext cx="190200" cy="190200"/>
          </a:xfrm>
          <a:prstGeom prst="ellipse">
            <a:avLst/>
          </a:prstGeom>
          <a:solidFill>
            <a:srgbClr val="39C0BA"/>
          </a:solidFill>
          <a:ln w="9525" cap="flat" cmpd="sng">
            <a:solidFill>
              <a:srgbClr val="2E303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37B274BD-7CA0-4A21-817B-6ED52AC14C23}"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F15D7-EBA4-4FCB-AB51-1C25420D8DA7}" type="slidenum">
              <a:rPr lang="en-US" smtClean="0"/>
              <a:t>‹Nº›</a:t>
            </a:fld>
            <a:endParaRPr lang="en-US"/>
          </a:p>
        </p:txBody>
      </p:sp>
    </p:spTree>
    <p:extLst>
      <p:ext uri="{BB962C8B-B14F-4D97-AF65-F5344CB8AC3E}">
        <p14:creationId xmlns:p14="http://schemas.microsoft.com/office/powerpoint/2010/main" val="196832396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7B274BD-7CA0-4A21-817B-6ED52AC14C23}"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F15D7-EBA4-4FCB-AB51-1C25420D8DA7}" type="slidenum">
              <a:rPr lang="en-US" smtClean="0"/>
              <a:t>‹Nº›</a:t>
            </a:fld>
            <a:endParaRPr lang="en-US"/>
          </a:p>
        </p:txBody>
      </p:sp>
    </p:spTree>
    <p:extLst>
      <p:ext uri="{BB962C8B-B14F-4D97-AF65-F5344CB8AC3E}">
        <p14:creationId xmlns:p14="http://schemas.microsoft.com/office/powerpoint/2010/main" val="175130430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37B274BD-7CA0-4A21-817B-6ED52AC14C23}"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8F15D7-EBA4-4FCB-AB51-1C25420D8DA7}" type="slidenum">
              <a:rPr lang="en-US" smtClean="0"/>
              <a:t>‹Nº›</a:t>
            </a:fld>
            <a:endParaRPr lang="en-US"/>
          </a:p>
        </p:txBody>
      </p:sp>
    </p:spTree>
    <p:extLst>
      <p:ext uri="{BB962C8B-B14F-4D97-AF65-F5344CB8AC3E}">
        <p14:creationId xmlns:p14="http://schemas.microsoft.com/office/powerpoint/2010/main" val="187137757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7B274BD-7CA0-4A21-817B-6ED52AC14C23}"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8F15D7-EBA4-4FCB-AB51-1C25420D8DA7}" type="slidenum">
              <a:rPr lang="en-US" smtClean="0"/>
              <a:t>‹Nº›</a:t>
            </a:fld>
            <a:endParaRPr lang="en-US"/>
          </a:p>
        </p:txBody>
      </p:sp>
    </p:spTree>
    <p:extLst>
      <p:ext uri="{BB962C8B-B14F-4D97-AF65-F5344CB8AC3E}">
        <p14:creationId xmlns:p14="http://schemas.microsoft.com/office/powerpoint/2010/main" val="74352593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2E3037"/>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65475" y="665975"/>
            <a:ext cx="6858000" cy="459900"/>
          </a:xfrm>
          <a:prstGeom prst="rect">
            <a:avLst/>
          </a:prstGeom>
          <a:noFill/>
          <a:ln>
            <a:noFill/>
          </a:ln>
        </p:spPr>
        <p:txBody>
          <a:bodyPr wrap="square" lIns="91425" tIns="91425" rIns="91425" bIns="91425" anchor="b" anchorCtr="0"/>
          <a:lstStyle>
            <a:lvl1pPr lvl="0">
              <a:spcBef>
                <a:spcPts val="0"/>
              </a:spcBef>
              <a:buClr>
                <a:srgbClr val="39C0BA"/>
              </a:buClr>
              <a:buSzPct val="100000"/>
              <a:buFont typeface="Quicksand"/>
              <a:buNone/>
              <a:defRPr sz="1800">
                <a:solidFill>
                  <a:srgbClr val="39C0BA"/>
                </a:solidFill>
                <a:latin typeface="Quicksand"/>
                <a:ea typeface="Quicksand"/>
                <a:cs typeface="Quicksand"/>
                <a:sym typeface="Quicksand"/>
              </a:defRPr>
            </a:lvl1pPr>
            <a:lvl2pPr lvl="1">
              <a:spcBef>
                <a:spcPts val="0"/>
              </a:spcBef>
              <a:buClr>
                <a:srgbClr val="39C0BA"/>
              </a:buClr>
              <a:buSzPct val="100000"/>
              <a:buFont typeface="Quicksand"/>
              <a:buNone/>
              <a:defRPr sz="1800">
                <a:solidFill>
                  <a:srgbClr val="39C0BA"/>
                </a:solidFill>
                <a:latin typeface="Quicksand"/>
                <a:ea typeface="Quicksand"/>
                <a:cs typeface="Quicksand"/>
                <a:sym typeface="Quicksand"/>
              </a:defRPr>
            </a:lvl2pPr>
            <a:lvl3pPr lvl="2">
              <a:spcBef>
                <a:spcPts val="0"/>
              </a:spcBef>
              <a:buClr>
                <a:srgbClr val="39C0BA"/>
              </a:buClr>
              <a:buSzPct val="100000"/>
              <a:buFont typeface="Quicksand"/>
              <a:buNone/>
              <a:defRPr sz="1800">
                <a:solidFill>
                  <a:srgbClr val="39C0BA"/>
                </a:solidFill>
                <a:latin typeface="Quicksand"/>
                <a:ea typeface="Quicksand"/>
                <a:cs typeface="Quicksand"/>
                <a:sym typeface="Quicksand"/>
              </a:defRPr>
            </a:lvl3pPr>
            <a:lvl4pPr lvl="3">
              <a:spcBef>
                <a:spcPts val="0"/>
              </a:spcBef>
              <a:buClr>
                <a:srgbClr val="39C0BA"/>
              </a:buClr>
              <a:buSzPct val="100000"/>
              <a:buFont typeface="Quicksand"/>
              <a:buNone/>
              <a:defRPr sz="1800">
                <a:solidFill>
                  <a:srgbClr val="39C0BA"/>
                </a:solidFill>
                <a:latin typeface="Quicksand"/>
                <a:ea typeface="Quicksand"/>
                <a:cs typeface="Quicksand"/>
                <a:sym typeface="Quicksand"/>
              </a:defRPr>
            </a:lvl4pPr>
            <a:lvl5pPr lvl="4">
              <a:spcBef>
                <a:spcPts val="0"/>
              </a:spcBef>
              <a:buClr>
                <a:srgbClr val="39C0BA"/>
              </a:buClr>
              <a:buSzPct val="100000"/>
              <a:buFont typeface="Quicksand"/>
              <a:buNone/>
              <a:defRPr sz="1800">
                <a:solidFill>
                  <a:srgbClr val="39C0BA"/>
                </a:solidFill>
                <a:latin typeface="Quicksand"/>
                <a:ea typeface="Quicksand"/>
                <a:cs typeface="Quicksand"/>
                <a:sym typeface="Quicksand"/>
              </a:defRPr>
            </a:lvl5pPr>
            <a:lvl6pPr lvl="5">
              <a:spcBef>
                <a:spcPts val="0"/>
              </a:spcBef>
              <a:buClr>
                <a:srgbClr val="39C0BA"/>
              </a:buClr>
              <a:buSzPct val="100000"/>
              <a:buFont typeface="Quicksand"/>
              <a:buNone/>
              <a:defRPr sz="1800">
                <a:solidFill>
                  <a:srgbClr val="39C0BA"/>
                </a:solidFill>
                <a:latin typeface="Quicksand"/>
                <a:ea typeface="Quicksand"/>
                <a:cs typeface="Quicksand"/>
                <a:sym typeface="Quicksand"/>
              </a:defRPr>
            </a:lvl6pPr>
            <a:lvl7pPr lvl="6">
              <a:spcBef>
                <a:spcPts val="0"/>
              </a:spcBef>
              <a:buClr>
                <a:srgbClr val="39C0BA"/>
              </a:buClr>
              <a:buSzPct val="100000"/>
              <a:buFont typeface="Quicksand"/>
              <a:buNone/>
              <a:defRPr sz="1800">
                <a:solidFill>
                  <a:srgbClr val="39C0BA"/>
                </a:solidFill>
                <a:latin typeface="Quicksand"/>
                <a:ea typeface="Quicksand"/>
                <a:cs typeface="Quicksand"/>
                <a:sym typeface="Quicksand"/>
              </a:defRPr>
            </a:lvl7pPr>
            <a:lvl8pPr lvl="7">
              <a:spcBef>
                <a:spcPts val="0"/>
              </a:spcBef>
              <a:buClr>
                <a:srgbClr val="39C0BA"/>
              </a:buClr>
              <a:buSzPct val="100000"/>
              <a:buFont typeface="Quicksand"/>
              <a:buNone/>
              <a:defRPr sz="1800">
                <a:solidFill>
                  <a:srgbClr val="39C0BA"/>
                </a:solidFill>
                <a:latin typeface="Quicksand"/>
                <a:ea typeface="Quicksand"/>
                <a:cs typeface="Quicksand"/>
                <a:sym typeface="Quicksand"/>
              </a:defRPr>
            </a:lvl8pPr>
            <a:lvl9pPr lvl="8">
              <a:spcBef>
                <a:spcPts val="0"/>
              </a:spcBef>
              <a:buClr>
                <a:srgbClr val="39C0BA"/>
              </a:buClr>
              <a:buSzPct val="100000"/>
              <a:buFont typeface="Quicksand"/>
              <a:buNone/>
              <a:defRPr sz="1800">
                <a:solidFill>
                  <a:srgbClr val="39C0BA"/>
                </a:solidFill>
                <a:latin typeface="Quicksand"/>
                <a:ea typeface="Quicksand"/>
                <a:cs typeface="Quicksand"/>
                <a:sym typeface="Quicksand"/>
              </a:defRPr>
            </a:lvl9pPr>
          </a:lstStyle>
          <a:p>
            <a:endParaRPr/>
          </a:p>
        </p:txBody>
      </p:sp>
      <p:sp>
        <p:nvSpPr>
          <p:cNvPr id="7" name="Shape 7"/>
          <p:cNvSpPr txBox="1">
            <a:spLocks noGrp="1"/>
          </p:cNvSpPr>
          <p:nvPr>
            <p:ph type="body" idx="1"/>
          </p:nvPr>
        </p:nvSpPr>
        <p:spPr>
          <a:xfrm>
            <a:off x="1165498" y="1600200"/>
            <a:ext cx="6858000" cy="4967700"/>
          </a:xfrm>
          <a:prstGeom prst="rect">
            <a:avLst/>
          </a:prstGeom>
          <a:noFill/>
          <a:ln>
            <a:noFill/>
          </a:ln>
        </p:spPr>
        <p:txBody>
          <a:bodyPr wrap="square" lIns="91425" tIns="91425" rIns="91425" bIns="91425" anchor="t" anchorCtr="0"/>
          <a:lstStyle>
            <a:lvl1pPr lvl="0">
              <a:spcBef>
                <a:spcPts val="600"/>
              </a:spcBef>
              <a:buClr>
                <a:srgbClr val="F3F3F3"/>
              </a:buClr>
              <a:buSzPct val="100000"/>
              <a:buFont typeface="Quicksand"/>
              <a:buChar char="◦"/>
              <a:defRPr sz="3000">
                <a:solidFill>
                  <a:srgbClr val="F3F3F3"/>
                </a:solidFill>
                <a:latin typeface="Quicksand"/>
                <a:ea typeface="Quicksand"/>
                <a:cs typeface="Quicksand"/>
                <a:sym typeface="Quicksand"/>
              </a:defRPr>
            </a:lvl1pPr>
            <a:lvl2pPr lvl="1">
              <a:spcBef>
                <a:spcPts val="480"/>
              </a:spcBef>
              <a:buClr>
                <a:srgbClr val="F3F3F3"/>
              </a:buClr>
              <a:buSzPct val="100000"/>
              <a:buFont typeface="Quicksand"/>
              <a:buChar char="▫"/>
              <a:defRPr sz="2400">
                <a:solidFill>
                  <a:srgbClr val="F3F3F3"/>
                </a:solidFill>
                <a:latin typeface="Quicksand"/>
                <a:ea typeface="Quicksand"/>
                <a:cs typeface="Quicksand"/>
                <a:sym typeface="Quicksand"/>
              </a:defRPr>
            </a:lvl2pPr>
            <a:lvl3pPr lvl="2">
              <a:spcBef>
                <a:spcPts val="480"/>
              </a:spcBef>
              <a:buClr>
                <a:srgbClr val="F3F3F3"/>
              </a:buClr>
              <a:buSzPct val="100000"/>
              <a:buFont typeface="Quicksand"/>
              <a:buChar char="■"/>
              <a:defRPr sz="2400">
                <a:solidFill>
                  <a:srgbClr val="F3F3F3"/>
                </a:solidFill>
                <a:latin typeface="Quicksand"/>
                <a:ea typeface="Quicksand"/>
                <a:cs typeface="Quicksand"/>
                <a:sym typeface="Quicksand"/>
              </a:defRPr>
            </a:lvl3pPr>
            <a:lvl4pPr lvl="3">
              <a:spcBef>
                <a:spcPts val="360"/>
              </a:spcBef>
              <a:buClr>
                <a:srgbClr val="F3F3F3"/>
              </a:buClr>
              <a:buSzPct val="100000"/>
              <a:buFont typeface="Quicksand"/>
              <a:buChar char="●"/>
              <a:defRPr sz="1800">
                <a:solidFill>
                  <a:srgbClr val="F3F3F3"/>
                </a:solidFill>
                <a:latin typeface="Quicksand"/>
                <a:ea typeface="Quicksand"/>
                <a:cs typeface="Quicksand"/>
                <a:sym typeface="Quicksand"/>
              </a:defRPr>
            </a:lvl4pPr>
            <a:lvl5pPr lvl="4">
              <a:spcBef>
                <a:spcPts val="360"/>
              </a:spcBef>
              <a:buClr>
                <a:srgbClr val="F3F3F3"/>
              </a:buClr>
              <a:buSzPct val="100000"/>
              <a:buFont typeface="Quicksand"/>
              <a:buChar char="○"/>
              <a:defRPr sz="1800">
                <a:solidFill>
                  <a:srgbClr val="F3F3F3"/>
                </a:solidFill>
                <a:latin typeface="Quicksand"/>
                <a:ea typeface="Quicksand"/>
                <a:cs typeface="Quicksand"/>
                <a:sym typeface="Quicksand"/>
              </a:defRPr>
            </a:lvl5pPr>
            <a:lvl6pPr lvl="5">
              <a:spcBef>
                <a:spcPts val="360"/>
              </a:spcBef>
              <a:buClr>
                <a:srgbClr val="F3F3F3"/>
              </a:buClr>
              <a:buSzPct val="100000"/>
              <a:buFont typeface="Quicksand"/>
              <a:buChar char="■"/>
              <a:defRPr sz="1800">
                <a:solidFill>
                  <a:srgbClr val="F3F3F3"/>
                </a:solidFill>
                <a:latin typeface="Quicksand"/>
                <a:ea typeface="Quicksand"/>
                <a:cs typeface="Quicksand"/>
                <a:sym typeface="Quicksand"/>
              </a:defRPr>
            </a:lvl6pPr>
            <a:lvl7pPr lvl="6">
              <a:spcBef>
                <a:spcPts val="360"/>
              </a:spcBef>
              <a:buClr>
                <a:srgbClr val="F3F3F3"/>
              </a:buClr>
              <a:buSzPct val="100000"/>
              <a:buFont typeface="Quicksand"/>
              <a:buChar char="●"/>
              <a:defRPr sz="1800">
                <a:solidFill>
                  <a:srgbClr val="F3F3F3"/>
                </a:solidFill>
                <a:latin typeface="Quicksand"/>
                <a:ea typeface="Quicksand"/>
                <a:cs typeface="Quicksand"/>
                <a:sym typeface="Quicksand"/>
              </a:defRPr>
            </a:lvl7pPr>
            <a:lvl8pPr lvl="7">
              <a:spcBef>
                <a:spcPts val="360"/>
              </a:spcBef>
              <a:buClr>
                <a:srgbClr val="F3F3F3"/>
              </a:buClr>
              <a:buSzPct val="100000"/>
              <a:buFont typeface="Quicksand"/>
              <a:buChar char="○"/>
              <a:defRPr sz="1800">
                <a:solidFill>
                  <a:srgbClr val="F3F3F3"/>
                </a:solidFill>
                <a:latin typeface="Quicksand"/>
                <a:ea typeface="Quicksand"/>
                <a:cs typeface="Quicksand"/>
                <a:sym typeface="Quicksand"/>
              </a:defRPr>
            </a:lvl8pPr>
            <a:lvl9pPr lvl="8">
              <a:spcBef>
                <a:spcPts val="360"/>
              </a:spcBef>
              <a:buClr>
                <a:srgbClr val="F3F3F3"/>
              </a:buClr>
              <a:buSzPct val="100000"/>
              <a:buFont typeface="Quicksand"/>
              <a:buChar char="■"/>
              <a:defRPr sz="1800">
                <a:solidFill>
                  <a:srgbClr val="F3F3F3"/>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6" r:id="rId4"/>
    <p:sldLayoutId id="2147483657" r:id="rId5"/>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7B274BD-7CA0-4A21-817B-6ED52AC14C23}" type="datetimeFigureOut">
              <a:rPr lang="en-US" smtClean="0"/>
              <a:t>1/23/2019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8F15D7-EBA4-4FCB-AB51-1C25420D8DA7}" type="slidenum">
              <a:rPr lang="en-US" smtClean="0"/>
              <a:t>‹Nº›</a:t>
            </a:fld>
            <a:endParaRPr lang="en-US"/>
          </a:p>
        </p:txBody>
      </p:sp>
    </p:spTree>
    <p:extLst>
      <p:ext uri="{BB962C8B-B14F-4D97-AF65-F5344CB8AC3E}">
        <p14:creationId xmlns:p14="http://schemas.microsoft.com/office/powerpoint/2010/main" val="3270604739"/>
      </p:ext>
    </p:extLst>
  </p:cSld>
  <p:clrMap bg1="dk1" tx1="lt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spd="slow">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8.jpeg"/><Relationship Id="rId5" Type="http://schemas.openxmlformats.org/officeDocument/2006/relationships/image" Target="../media/image3.jpg"/><Relationship Id="rId10" Type="http://schemas.microsoft.com/office/2007/relationships/hdphoto" Target="../media/hdphoto1.wdp"/><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61.png"/><Relationship Id="rId3" Type="http://schemas.openxmlformats.org/officeDocument/2006/relationships/image" Target="../media/image36.jpeg"/><Relationship Id="rId7" Type="http://schemas.openxmlformats.org/officeDocument/2006/relationships/image" Target="../media/image35.pn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40.png"/><Relationship Id="rId5" Type="http://schemas.openxmlformats.org/officeDocument/2006/relationships/image" Target="../media/image330.png"/><Relationship Id="rId4" Type="http://schemas.openxmlformats.org/officeDocument/2006/relationships/image" Target="../media/image320.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6.jpeg"/><Relationship Id="rId7" Type="http://schemas.openxmlformats.org/officeDocument/2006/relationships/diagramQuickStyle" Target="../diagrams/quickStyle3.xml"/><Relationship Id="rId12" Type="http://schemas.openxmlformats.org/officeDocument/2006/relationships/image" Target="../media/image42.jp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diagramLayout" Target="../diagrams/layout3.xml"/><Relationship Id="rId11" Type="http://schemas.openxmlformats.org/officeDocument/2006/relationships/image" Target="../media/image41.jpg"/><Relationship Id="rId5" Type="http://schemas.openxmlformats.org/officeDocument/2006/relationships/diagramData" Target="../diagrams/data3.xml"/><Relationship Id="rId10" Type="http://schemas.openxmlformats.org/officeDocument/2006/relationships/image" Target="../media/image40.jpg"/><Relationship Id="rId4" Type="http://schemas.openxmlformats.org/officeDocument/2006/relationships/image" Target="../media/image39.jpe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60.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80.png"/><Relationship Id="rId5" Type="http://schemas.openxmlformats.org/officeDocument/2006/relationships/image" Target="../media/image47.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10.png"/><Relationship Id="rId5" Type="http://schemas.openxmlformats.org/officeDocument/2006/relationships/image" Target="../media/image52.png"/><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6.emf"/><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3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chart" Target="../charts/char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chart" Target="../charts/chart11.xml"/></Relationships>
</file>

<file path=ppt/slides/_rels/slide3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chart" Target="../charts/chart13.xml"/></Relationships>
</file>

<file path=ppt/slides/_rels/slide3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chart" Target="../charts/chart15.xml"/></Relationships>
</file>

<file path=ppt/slides/_rels/slide3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1186843" y="2609874"/>
            <a:ext cx="6200627" cy="1454804"/>
          </a:xfrm>
          <a:prstGeom prst="rect">
            <a:avLst/>
          </a:prstGeom>
        </p:spPr>
        <p:txBody>
          <a:bodyPr wrap="square" lIns="91425" tIns="91425" rIns="91425" bIns="91425" anchor="t" anchorCtr="0">
            <a:noAutofit/>
          </a:bodyPr>
          <a:lstStyle/>
          <a:p>
            <a:pPr algn="ctr"/>
            <a:r>
              <a:rPr lang="es-ES" sz="2000" b="1" dirty="0"/>
              <a:t>ANÁLISIS Y CARACTERIZACIÓN ESPECTRAL DEL CHOCHO (</a:t>
            </a:r>
            <a:r>
              <a:rPr lang="es-ES" sz="2000" b="1" i="1" dirty="0" err="1"/>
              <a:t>Lupinus</a:t>
            </a:r>
            <a:r>
              <a:rPr lang="es-ES" sz="2000" b="1" i="1" dirty="0"/>
              <a:t> </a:t>
            </a:r>
            <a:r>
              <a:rPr lang="es-ES" sz="2000" b="1" i="1" dirty="0" err="1"/>
              <a:t>mutabilis</a:t>
            </a:r>
            <a:r>
              <a:rPr lang="es-ES" sz="2000" b="1" i="1" dirty="0"/>
              <a:t> </a:t>
            </a:r>
            <a:r>
              <a:rPr lang="es-ES" sz="2000" b="1" i="1" dirty="0" err="1"/>
              <a:t>Sweet</a:t>
            </a:r>
            <a:r>
              <a:rPr lang="es-ES" sz="2000" b="1" dirty="0"/>
              <a:t>) POR LOS EFECTOS DE TRATAMIENTOS DE DESINFECCIÓN DE SEMILLA</a:t>
            </a:r>
            <a:endParaRPr lang="en" sz="900" i="1" dirty="0"/>
          </a:p>
        </p:txBody>
      </p:sp>
      <p:pic>
        <p:nvPicPr>
          <p:cNvPr id="4" name="Imagen 3">
            <a:extLst>
              <a:ext uri="{FF2B5EF4-FFF2-40B4-BE49-F238E27FC236}">
                <a16:creationId xmlns:a16="http://schemas.microsoft.com/office/drawing/2014/main" id="{88BC5302-E399-4820-8A77-7486206C109C}"/>
              </a:ext>
            </a:extLst>
          </p:cNvPr>
          <p:cNvPicPr>
            <a:picLocks noChangeAspect="1"/>
          </p:cNvPicPr>
          <p:nvPr/>
        </p:nvPicPr>
        <p:blipFill>
          <a:blip r:embed="rId3"/>
          <a:stretch>
            <a:fillRect/>
          </a:stretch>
        </p:blipFill>
        <p:spPr>
          <a:xfrm>
            <a:off x="6497170" y="205150"/>
            <a:ext cx="976599" cy="978913"/>
          </a:xfrm>
          <a:prstGeom prst="rect">
            <a:avLst/>
          </a:prstGeom>
        </p:spPr>
      </p:pic>
      <p:pic>
        <p:nvPicPr>
          <p:cNvPr id="8" name="Imagen 7" descr="Imagen que contiene imágenes prediseñadas&#10;&#10;Descripción generada con confianza alta">
            <a:extLst>
              <a:ext uri="{FF2B5EF4-FFF2-40B4-BE49-F238E27FC236}">
                <a16:creationId xmlns:a16="http://schemas.microsoft.com/office/drawing/2014/main" id="{B09D7518-11FF-41C1-B554-53DD14BFE614}"/>
              </a:ext>
            </a:extLst>
          </p:cNvPr>
          <p:cNvPicPr>
            <a:picLocks noChangeAspect="1"/>
          </p:cNvPicPr>
          <p:nvPr/>
        </p:nvPicPr>
        <p:blipFill rotWithShape="1">
          <a:blip r:embed="rId4"/>
          <a:srcRect l="9550" t="10903" r="9302" b="6763"/>
          <a:stretch/>
        </p:blipFill>
        <p:spPr>
          <a:xfrm>
            <a:off x="2843438" y="217697"/>
            <a:ext cx="3430047" cy="958489"/>
          </a:xfrm>
          <a:prstGeom prst="rect">
            <a:avLst/>
          </a:prstGeom>
        </p:spPr>
      </p:pic>
      <p:sp>
        <p:nvSpPr>
          <p:cNvPr id="9" name="CuadroTexto 8">
            <a:extLst>
              <a:ext uri="{FF2B5EF4-FFF2-40B4-BE49-F238E27FC236}">
                <a16:creationId xmlns:a16="http://schemas.microsoft.com/office/drawing/2014/main" id="{62F37EF8-710A-480E-AC57-505B80988D4E}"/>
              </a:ext>
            </a:extLst>
          </p:cNvPr>
          <p:cNvSpPr txBox="1"/>
          <p:nvPr/>
        </p:nvSpPr>
        <p:spPr>
          <a:xfrm>
            <a:off x="1835959" y="1253707"/>
            <a:ext cx="4780476" cy="1231106"/>
          </a:xfrm>
          <a:prstGeom prst="rect">
            <a:avLst/>
          </a:prstGeom>
          <a:noFill/>
        </p:spPr>
        <p:txBody>
          <a:bodyPr wrap="none" rtlCol="0">
            <a:spAutoFit/>
          </a:bodyPr>
          <a:lstStyle/>
          <a:p>
            <a:pPr algn="ctr"/>
            <a:r>
              <a:rPr lang="es-419" sz="1600" b="1" dirty="0">
                <a:solidFill>
                  <a:schemeClr val="bg1"/>
                </a:solidFill>
                <a:effectLst>
                  <a:outerShdw blurRad="38100" dist="38100" dir="2700000" algn="tl">
                    <a:srgbClr val="000000">
                      <a:alpha val="43137"/>
                    </a:srgbClr>
                  </a:outerShdw>
                </a:effectLst>
                <a:latin typeface="Quicksand" panose="020B0604020202020204" charset="0"/>
              </a:rPr>
              <a:t>DEPARTAMENTO DE CIENCIAS DE LA TIERRA</a:t>
            </a:r>
          </a:p>
          <a:p>
            <a:pPr algn="ctr"/>
            <a:r>
              <a:rPr lang="es-419" sz="1600" b="1" dirty="0">
                <a:solidFill>
                  <a:schemeClr val="bg1"/>
                </a:solidFill>
                <a:effectLst>
                  <a:outerShdw blurRad="38100" dist="38100" dir="2700000" algn="tl">
                    <a:srgbClr val="000000">
                      <a:alpha val="43137"/>
                    </a:srgbClr>
                  </a:outerShdw>
                </a:effectLst>
                <a:latin typeface="Quicksand" panose="020B0604020202020204" charset="0"/>
              </a:rPr>
              <a:t>Y LA CONSTRUCCIÓN</a:t>
            </a:r>
          </a:p>
          <a:p>
            <a:pPr algn="ctr"/>
            <a:r>
              <a:rPr lang="es-419" sz="1000" b="1" dirty="0">
                <a:solidFill>
                  <a:schemeClr val="bg1"/>
                </a:solidFill>
                <a:effectLst>
                  <a:outerShdw blurRad="38100" dist="38100" dir="2700000" algn="tl">
                    <a:srgbClr val="000000">
                      <a:alpha val="43137"/>
                    </a:srgbClr>
                  </a:outerShdw>
                </a:effectLst>
                <a:latin typeface="Quicksand" panose="020B0604020202020204" charset="0"/>
              </a:rPr>
              <a:t> </a:t>
            </a:r>
          </a:p>
          <a:p>
            <a:pPr algn="ctr"/>
            <a:r>
              <a:rPr lang="es-419" sz="1600" b="1" dirty="0">
                <a:solidFill>
                  <a:schemeClr val="bg1"/>
                </a:solidFill>
                <a:effectLst>
                  <a:outerShdw blurRad="38100" dist="38100" dir="2700000" algn="tl">
                    <a:srgbClr val="000000">
                      <a:alpha val="43137"/>
                    </a:srgbClr>
                  </a:outerShdw>
                </a:effectLst>
                <a:latin typeface="Quicksand" panose="020B0604020202020204" charset="0"/>
              </a:rPr>
              <a:t>CARRERA DE INGENIERÍA GEOGRÁFICA</a:t>
            </a:r>
          </a:p>
          <a:p>
            <a:pPr algn="ctr"/>
            <a:r>
              <a:rPr lang="es-419" sz="1600" b="1" dirty="0">
                <a:solidFill>
                  <a:schemeClr val="bg1"/>
                </a:solidFill>
                <a:effectLst>
                  <a:outerShdw blurRad="38100" dist="38100" dir="2700000" algn="tl">
                    <a:srgbClr val="000000">
                      <a:alpha val="43137"/>
                    </a:srgbClr>
                  </a:outerShdw>
                </a:effectLst>
                <a:latin typeface="Quicksand" panose="020B0604020202020204" charset="0"/>
              </a:rPr>
              <a:t>Y DEL MEDIO AMBIENTE</a:t>
            </a:r>
            <a:endParaRPr lang="es-ES" sz="1600" b="1" dirty="0">
              <a:solidFill>
                <a:schemeClr val="bg1"/>
              </a:solidFill>
              <a:effectLst>
                <a:outerShdw blurRad="38100" dist="38100" dir="2700000" algn="tl">
                  <a:srgbClr val="000000">
                    <a:alpha val="43137"/>
                  </a:srgbClr>
                </a:outerShdw>
              </a:effectLst>
              <a:latin typeface="Quicksand" panose="020B0604020202020204" charset="0"/>
            </a:endParaRPr>
          </a:p>
        </p:txBody>
      </p:sp>
      <p:sp>
        <p:nvSpPr>
          <p:cNvPr id="10" name="CuadroTexto 9">
            <a:extLst>
              <a:ext uri="{FF2B5EF4-FFF2-40B4-BE49-F238E27FC236}">
                <a16:creationId xmlns:a16="http://schemas.microsoft.com/office/drawing/2014/main" id="{98213A96-3F27-402F-A95C-D0E0B0C632AC}"/>
              </a:ext>
            </a:extLst>
          </p:cNvPr>
          <p:cNvSpPr txBox="1"/>
          <p:nvPr/>
        </p:nvSpPr>
        <p:spPr>
          <a:xfrm>
            <a:off x="957071" y="2361822"/>
            <a:ext cx="788999" cy="338554"/>
          </a:xfrm>
          <a:prstGeom prst="rect">
            <a:avLst/>
          </a:prstGeom>
          <a:noFill/>
        </p:spPr>
        <p:txBody>
          <a:bodyPr wrap="none" rtlCol="0">
            <a:spAutoFit/>
          </a:bodyPr>
          <a:lstStyle/>
          <a:p>
            <a:r>
              <a:rPr lang="es-419" sz="1600" b="1" dirty="0">
                <a:solidFill>
                  <a:schemeClr val="bg1"/>
                </a:solidFill>
                <a:latin typeface="Quicksand" panose="020B0604020202020204" charset="0"/>
              </a:rPr>
              <a:t>Tema:</a:t>
            </a:r>
            <a:endParaRPr lang="es-ES" sz="1600" b="1" dirty="0">
              <a:solidFill>
                <a:schemeClr val="bg1"/>
              </a:solidFill>
              <a:latin typeface="Quicksand" panose="020B0604020202020204" charset="0"/>
            </a:endParaRPr>
          </a:p>
        </p:txBody>
      </p:sp>
      <p:sp>
        <p:nvSpPr>
          <p:cNvPr id="12" name="CuadroTexto 11">
            <a:extLst>
              <a:ext uri="{FF2B5EF4-FFF2-40B4-BE49-F238E27FC236}">
                <a16:creationId xmlns:a16="http://schemas.microsoft.com/office/drawing/2014/main" id="{0029A636-ABA6-42F2-87C7-90FF1EAED4C3}"/>
              </a:ext>
            </a:extLst>
          </p:cNvPr>
          <p:cNvSpPr txBox="1"/>
          <p:nvPr/>
        </p:nvSpPr>
        <p:spPr>
          <a:xfrm>
            <a:off x="1402583" y="4184290"/>
            <a:ext cx="1027845" cy="338554"/>
          </a:xfrm>
          <a:prstGeom prst="rect">
            <a:avLst/>
          </a:prstGeom>
          <a:noFill/>
        </p:spPr>
        <p:txBody>
          <a:bodyPr wrap="none" rtlCol="0">
            <a:spAutoFit/>
          </a:bodyPr>
          <a:lstStyle/>
          <a:p>
            <a:r>
              <a:rPr lang="es-419" sz="1600" b="1" dirty="0">
                <a:solidFill>
                  <a:schemeClr val="bg1"/>
                </a:solidFill>
                <a:latin typeface="Quicksand" panose="020B0604020202020204" charset="0"/>
              </a:rPr>
              <a:t>Autores:</a:t>
            </a:r>
            <a:endParaRPr lang="es-ES" sz="1600" b="1" dirty="0">
              <a:solidFill>
                <a:schemeClr val="bg1"/>
              </a:solidFill>
              <a:latin typeface="Quicksand" panose="020B0604020202020204" charset="0"/>
            </a:endParaRPr>
          </a:p>
        </p:txBody>
      </p:sp>
      <p:sp>
        <p:nvSpPr>
          <p:cNvPr id="13" name="Shape 61">
            <a:extLst>
              <a:ext uri="{FF2B5EF4-FFF2-40B4-BE49-F238E27FC236}">
                <a16:creationId xmlns:a16="http://schemas.microsoft.com/office/drawing/2014/main" id="{ECADE138-D58E-4756-8AF0-2DACB493D85B}"/>
              </a:ext>
            </a:extLst>
          </p:cNvPr>
          <p:cNvSpPr txBox="1">
            <a:spLocks/>
          </p:cNvSpPr>
          <p:nvPr/>
        </p:nvSpPr>
        <p:spPr>
          <a:xfrm>
            <a:off x="2378532" y="4150592"/>
            <a:ext cx="3817247" cy="761405"/>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9C0BA"/>
              </a:buClr>
              <a:buSzPct val="100000"/>
              <a:buFont typeface="Quicksand"/>
              <a:buNone/>
              <a:defRPr sz="6000" b="0" i="0" u="none" strike="noStrike" cap="none">
                <a:solidFill>
                  <a:srgbClr val="39C0BA"/>
                </a:solidFill>
                <a:latin typeface="Quicksand"/>
                <a:ea typeface="Quicksand"/>
                <a:cs typeface="Quicksand"/>
                <a:sym typeface="Quicksand"/>
              </a:defRPr>
            </a:lvl1pPr>
            <a:lvl2pPr lvl="1">
              <a:spcBef>
                <a:spcPts val="0"/>
              </a:spcBef>
              <a:buClr>
                <a:srgbClr val="39C0BA"/>
              </a:buClr>
              <a:buSzPct val="100000"/>
              <a:buFont typeface="Quicksand"/>
              <a:buNone/>
              <a:defRPr sz="6000">
                <a:solidFill>
                  <a:srgbClr val="39C0BA"/>
                </a:solidFill>
                <a:latin typeface="Quicksand"/>
                <a:ea typeface="Quicksand"/>
                <a:cs typeface="Quicksand"/>
                <a:sym typeface="Quicksand"/>
              </a:defRPr>
            </a:lvl2pPr>
            <a:lvl3pPr lvl="2">
              <a:spcBef>
                <a:spcPts val="0"/>
              </a:spcBef>
              <a:buClr>
                <a:srgbClr val="39C0BA"/>
              </a:buClr>
              <a:buSzPct val="100000"/>
              <a:buFont typeface="Quicksand"/>
              <a:buNone/>
              <a:defRPr sz="6000">
                <a:solidFill>
                  <a:srgbClr val="39C0BA"/>
                </a:solidFill>
                <a:latin typeface="Quicksand"/>
                <a:ea typeface="Quicksand"/>
                <a:cs typeface="Quicksand"/>
                <a:sym typeface="Quicksand"/>
              </a:defRPr>
            </a:lvl3pPr>
            <a:lvl4pPr lvl="3">
              <a:spcBef>
                <a:spcPts val="0"/>
              </a:spcBef>
              <a:buClr>
                <a:srgbClr val="39C0BA"/>
              </a:buClr>
              <a:buSzPct val="100000"/>
              <a:buFont typeface="Quicksand"/>
              <a:buNone/>
              <a:defRPr sz="6000">
                <a:solidFill>
                  <a:srgbClr val="39C0BA"/>
                </a:solidFill>
                <a:latin typeface="Quicksand"/>
                <a:ea typeface="Quicksand"/>
                <a:cs typeface="Quicksand"/>
                <a:sym typeface="Quicksand"/>
              </a:defRPr>
            </a:lvl4pPr>
            <a:lvl5pPr lvl="4">
              <a:spcBef>
                <a:spcPts val="0"/>
              </a:spcBef>
              <a:buClr>
                <a:srgbClr val="39C0BA"/>
              </a:buClr>
              <a:buSzPct val="100000"/>
              <a:buFont typeface="Quicksand"/>
              <a:buNone/>
              <a:defRPr sz="6000">
                <a:solidFill>
                  <a:srgbClr val="39C0BA"/>
                </a:solidFill>
                <a:latin typeface="Quicksand"/>
                <a:ea typeface="Quicksand"/>
                <a:cs typeface="Quicksand"/>
                <a:sym typeface="Quicksand"/>
              </a:defRPr>
            </a:lvl5pPr>
            <a:lvl6pPr lvl="5">
              <a:spcBef>
                <a:spcPts val="0"/>
              </a:spcBef>
              <a:buClr>
                <a:srgbClr val="39C0BA"/>
              </a:buClr>
              <a:buSzPct val="100000"/>
              <a:buFont typeface="Quicksand"/>
              <a:buNone/>
              <a:defRPr sz="6000">
                <a:solidFill>
                  <a:srgbClr val="39C0BA"/>
                </a:solidFill>
                <a:latin typeface="Quicksand"/>
                <a:ea typeface="Quicksand"/>
                <a:cs typeface="Quicksand"/>
                <a:sym typeface="Quicksand"/>
              </a:defRPr>
            </a:lvl6pPr>
            <a:lvl7pPr lvl="6">
              <a:spcBef>
                <a:spcPts val="0"/>
              </a:spcBef>
              <a:buClr>
                <a:srgbClr val="39C0BA"/>
              </a:buClr>
              <a:buSzPct val="100000"/>
              <a:buFont typeface="Quicksand"/>
              <a:buNone/>
              <a:defRPr sz="6000">
                <a:solidFill>
                  <a:srgbClr val="39C0BA"/>
                </a:solidFill>
                <a:latin typeface="Quicksand"/>
                <a:ea typeface="Quicksand"/>
                <a:cs typeface="Quicksand"/>
                <a:sym typeface="Quicksand"/>
              </a:defRPr>
            </a:lvl7pPr>
            <a:lvl8pPr lvl="7">
              <a:spcBef>
                <a:spcPts val="0"/>
              </a:spcBef>
              <a:buClr>
                <a:srgbClr val="39C0BA"/>
              </a:buClr>
              <a:buSzPct val="100000"/>
              <a:buFont typeface="Quicksand"/>
              <a:buNone/>
              <a:defRPr sz="6000">
                <a:solidFill>
                  <a:srgbClr val="39C0BA"/>
                </a:solidFill>
                <a:latin typeface="Quicksand"/>
                <a:ea typeface="Quicksand"/>
                <a:cs typeface="Quicksand"/>
                <a:sym typeface="Quicksand"/>
              </a:defRPr>
            </a:lvl8pPr>
            <a:lvl9pPr lvl="8">
              <a:spcBef>
                <a:spcPts val="0"/>
              </a:spcBef>
              <a:buClr>
                <a:srgbClr val="39C0BA"/>
              </a:buClr>
              <a:buSzPct val="100000"/>
              <a:buFont typeface="Quicksand"/>
              <a:buNone/>
              <a:defRPr sz="6000">
                <a:solidFill>
                  <a:srgbClr val="39C0BA"/>
                </a:solidFill>
                <a:latin typeface="Quicksand"/>
                <a:ea typeface="Quicksand"/>
                <a:cs typeface="Quicksand"/>
                <a:sym typeface="Quicksand"/>
              </a:defRPr>
            </a:lvl9pPr>
          </a:lstStyle>
          <a:p>
            <a:pPr algn="ctr"/>
            <a:r>
              <a:rPr lang="es-EC" sz="1800" dirty="0">
                <a:solidFill>
                  <a:schemeClr val="bg1"/>
                </a:solidFill>
              </a:rPr>
              <a:t>Luis Fernando Godoy Guanín</a:t>
            </a:r>
          </a:p>
          <a:p>
            <a:pPr algn="ctr"/>
            <a:r>
              <a:rPr lang="es-EC" sz="1800" dirty="0">
                <a:solidFill>
                  <a:schemeClr val="bg1"/>
                </a:solidFill>
              </a:rPr>
              <a:t>Pedro Jair Luna Granizo</a:t>
            </a:r>
            <a:endParaRPr lang="en" sz="1800" dirty="0">
              <a:solidFill>
                <a:schemeClr val="bg1"/>
              </a:solidFill>
            </a:endParaRPr>
          </a:p>
        </p:txBody>
      </p:sp>
      <p:sp>
        <p:nvSpPr>
          <p:cNvPr id="14" name="CuadroTexto 13">
            <a:extLst>
              <a:ext uri="{FF2B5EF4-FFF2-40B4-BE49-F238E27FC236}">
                <a16:creationId xmlns:a16="http://schemas.microsoft.com/office/drawing/2014/main" id="{2C8257DD-CFFE-4C3A-8EEA-4492CDBF748A}"/>
              </a:ext>
            </a:extLst>
          </p:cNvPr>
          <p:cNvSpPr txBox="1"/>
          <p:nvPr/>
        </p:nvSpPr>
        <p:spPr>
          <a:xfrm>
            <a:off x="1506882" y="4935259"/>
            <a:ext cx="2601387" cy="1323439"/>
          </a:xfrm>
          <a:prstGeom prst="rect">
            <a:avLst/>
          </a:prstGeom>
          <a:noFill/>
        </p:spPr>
        <p:txBody>
          <a:bodyPr wrap="square" rtlCol="0">
            <a:spAutoFit/>
          </a:bodyPr>
          <a:lstStyle/>
          <a:p>
            <a:pPr algn="ctr"/>
            <a:r>
              <a:rPr lang="es-419" sz="1600" b="1" dirty="0">
                <a:solidFill>
                  <a:schemeClr val="bg1"/>
                </a:solidFill>
                <a:latin typeface="Quicksand" panose="020B0604020202020204" charset="0"/>
              </a:rPr>
              <a:t>Director del proyecto:</a:t>
            </a:r>
          </a:p>
          <a:p>
            <a:pPr algn="ctr"/>
            <a:r>
              <a:rPr lang="es-419" sz="1600" dirty="0">
                <a:solidFill>
                  <a:schemeClr val="bg1"/>
                </a:solidFill>
                <a:latin typeface="Quicksand" panose="020B0604020202020204" charset="0"/>
              </a:rPr>
              <a:t>Ing. Izar Sinde González.</a:t>
            </a:r>
          </a:p>
          <a:p>
            <a:pPr algn="ctr"/>
            <a:endParaRPr lang="es-419" sz="1600" dirty="0">
              <a:solidFill>
                <a:schemeClr val="bg1"/>
              </a:solidFill>
              <a:latin typeface="Quicksand" panose="020B0604020202020204" charset="0"/>
            </a:endParaRPr>
          </a:p>
          <a:p>
            <a:pPr algn="ctr"/>
            <a:r>
              <a:rPr lang="es-419" sz="1600" b="1" dirty="0">
                <a:solidFill>
                  <a:schemeClr val="bg1"/>
                </a:solidFill>
                <a:latin typeface="Quicksand" panose="020B0604020202020204" charset="0"/>
              </a:rPr>
              <a:t>Oponente designado:</a:t>
            </a:r>
          </a:p>
          <a:p>
            <a:pPr algn="ctr"/>
            <a:r>
              <a:rPr lang="es-419" sz="1600" dirty="0">
                <a:solidFill>
                  <a:schemeClr val="bg1"/>
                </a:solidFill>
                <a:latin typeface="Quicksand" panose="020B0604020202020204" charset="0"/>
              </a:rPr>
              <a:t>Ing. Ricardo </a:t>
            </a:r>
            <a:r>
              <a:rPr lang="es-419" sz="1600" dirty="0" err="1">
                <a:solidFill>
                  <a:schemeClr val="bg1"/>
                </a:solidFill>
                <a:latin typeface="Quicksand" panose="020B0604020202020204" charset="0"/>
              </a:rPr>
              <a:t>Pachacama</a:t>
            </a:r>
            <a:r>
              <a:rPr lang="es-419" sz="1600" dirty="0">
                <a:solidFill>
                  <a:schemeClr val="bg1"/>
                </a:solidFill>
                <a:latin typeface="Quicksand" panose="020B0604020202020204" charset="0"/>
              </a:rPr>
              <a:t>.</a:t>
            </a:r>
            <a:endParaRPr lang="es-ES" sz="1600" dirty="0">
              <a:solidFill>
                <a:schemeClr val="bg1"/>
              </a:solidFill>
              <a:latin typeface="Quicksand" panose="020B0604020202020204" charset="0"/>
            </a:endParaRPr>
          </a:p>
        </p:txBody>
      </p:sp>
      <p:sp>
        <p:nvSpPr>
          <p:cNvPr id="16" name="Shape 61">
            <a:extLst>
              <a:ext uri="{FF2B5EF4-FFF2-40B4-BE49-F238E27FC236}">
                <a16:creationId xmlns:a16="http://schemas.microsoft.com/office/drawing/2014/main" id="{43C8403D-B2D2-4925-80AD-8437F6012981}"/>
              </a:ext>
            </a:extLst>
          </p:cNvPr>
          <p:cNvSpPr txBox="1">
            <a:spLocks/>
          </p:cNvSpPr>
          <p:nvPr/>
        </p:nvSpPr>
        <p:spPr>
          <a:xfrm>
            <a:off x="3161127" y="6297265"/>
            <a:ext cx="2252056" cy="34584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9C0BA"/>
              </a:buClr>
              <a:buSzPct val="100000"/>
              <a:buFont typeface="Quicksand"/>
              <a:buNone/>
              <a:defRPr sz="6000" b="0" i="0" u="none" strike="noStrike" cap="none">
                <a:solidFill>
                  <a:srgbClr val="39C0BA"/>
                </a:solidFill>
                <a:latin typeface="Quicksand"/>
                <a:ea typeface="Quicksand"/>
                <a:cs typeface="Quicksand"/>
                <a:sym typeface="Quicksand"/>
              </a:defRPr>
            </a:lvl1pPr>
            <a:lvl2pPr lvl="1">
              <a:spcBef>
                <a:spcPts val="0"/>
              </a:spcBef>
              <a:buClr>
                <a:srgbClr val="39C0BA"/>
              </a:buClr>
              <a:buSzPct val="100000"/>
              <a:buFont typeface="Quicksand"/>
              <a:buNone/>
              <a:defRPr sz="6000">
                <a:solidFill>
                  <a:srgbClr val="39C0BA"/>
                </a:solidFill>
                <a:latin typeface="Quicksand"/>
                <a:ea typeface="Quicksand"/>
                <a:cs typeface="Quicksand"/>
                <a:sym typeface="Quicksand"/>
              </a:defRPr>
            </a:lvl2pPr>
            <a:lvl3pPr lvl="2">
              <a:spcBef>
                <a:spcPts val="0"/>
              </a:spcBef>
              <a:buClr>
                <a:srgbClr val="39C0BA"/>
              </a:buClr>
              <a:buSzPct val="100000"/>
              <a:buFont typeface="Quicksand"/>
              <a:buNone/>
              <a:defRPr sz="6000">
                <a:solidFill>
                  <a:srgbClr val="39C0BA"/>
                </a:solidFill>
                <a:latin typeface="Quicksand"/>
                <a:ea typeface="Quicksand"/>
                <a:cs typeface="Quicksand"/>
                <a:sym typeface="Quicksand"/>
              </a:defRPr>
            </a:lvl3pPr>
            <a:lvl4pPr lvl="3">
              <a:spcBef>
                <a:spcPts val="0"/>
              </a:spcBef>
              <a:buClr>
                <a:srgbClr val="39C0BA"/>
              </a:buClr>
              <a:buSzPct val="100000"/>
              <a:buFont typeface="Quicksand"/>
              <a:buNone/>
              <a:defRPr sz="6000">
                <a:solidFill>
                  <a:srgbClr val="39C0BA"/>
                </a:solidFill>
                <a:latin typeface="Quicksand"/>
                <a:ea typeface="Quicksand"/>
                <a:cs typeface="Quicksand"/>
                <a:sym typeface="Quicksand"/>
              </a:defRPr>
            </a:lvl4pPr>
            <a:lvl5pPr lvl="4">
              <a:spcBef>
                <a:spcPts val="0"/>
              </a:spcBef>
              <a:buClr>
                <a:srgbClr val="39C0BA"/>
              </a:buClr>
              <a:buSzPct val="100000"/>
              <a:buFont typeface="Quicksand"/>
              <a:buNone/>
              <a:defRPr sz="6000">
                <a:solidFill>
                  <a:srgbClr val="39C0BA"/>
                </a:solidFill>
                <a:latin typeface="Quicksand"/>
                <a:ea typeface="Quicksand"/>
                <a:cs typeface="Quicksand"/>
                <a:sym typeface="Quicksand"/>
              </a:defRPr>
            </a:lvl5pPr>
            <a:lvl6pPr lvl="5">
              <a:spcBef>
                <a:spcPts val="0"/>
              </a:spcBef>
              <a:buClr>
                <a:srgbClr val="39C0BA"/>
              </a:buClr>
              <a:buSzPct val="100000"/>
              <a:buFont typeface="Quicksand"/>
              <a:buNone/>
              <a:defRPr sz="6000">
                <a:solidFill>
                  <a:srgbClr val="39C0BA"/>
                </a:solidFill>
                <a:latin typeface="Quicksand"/>
                <a:ea typeface="Quicksand"/>
                <a:cs typeface="Quicksand"/>
                <a:sym typeface="Quicksand"/>
              </a:defRPr>
            </a:lvl6pPr>
            <a:lvl7pPr lvl="6">
              <a:spcBef>
                <a:spcPts val="0"/>
              </a:spcBef>
              <a:buClr>
                <a:srgbClr val="39C0BA"/>
              </a:buClr>
              <a:buSzPct val="100000"/>
              <a:buFont typeface="Quicksand"/>
              <a:buNone/>
              <a:defRPr sz="6000">
                <a:solidFill>
                  <a:srgbClr val="39C0BA"/>
                </a:solidFill>
                <a:latin typeface="Quicksand"/>
                <a:ea typeface="Quicksand"/>
                <a:cs typeface="Quicksand"/>
                <a:sym typeface="Quicksand"/>
              </a:defRPr>
            </a:lvl7pPr>
            <a:lvl8pPr lvl="7">
              <a:spcBef>
                <a:spcPts val="0"/>
              </a:spcBef>
              <a:buClr>
                <a:srgbClr val="39C0BA"/>
              </a:buClr>
              <a:buSzPct val="100000"/>
              <a:buFont typeface="Quicksand"/>
              <a:buNone/>
              <a:defRPr sz="6000">
                <a:solidFill>
                  <a:srgbClr val="39C0BA"/>
                </a:solidFill>
                <a:latin typeface="Quicksand"/>
                <a:ea typeface="Quicksand"/>
                <a:cs typeface="Quicksand"/>
                <a:sym typeface="Quicksand"/>
              </a:defRPr>
            </a:lvl8pPr>
            <a:lvl9pPr lvl="8">
              <a:spcBef>
                <a:spcPts val="0"/>
              </a:spcBef>
              <a:buClr>
                <a:srgbClr val="39C0BA"/>
              </a:buClr>
              <a:buSzPct val="100000"/>
              <a:buFont typeface="Quicksand"/>
              <a:buNone/>
              <a:defRPr sz="6000">
                <a:solidFill>
                  <a:srgbClr val="39C0BA"/>
                </a:solidFill>
                <a:latin typeface="Quicksand"/>
                <a:ea typeface="Quicksand"/>
                <a:cs typeface="Quicksand"/>
                <a:sym typeface="Quicksand"/>
              </a:defRPr>
            </a:lvl9pPr>
          </a:lstStyle>
          <a:p>
            <a:pPr algn="ctr"/>
            <a:r>
              <a:rPr lang="es-419" sz="1200" dirty="0">
                <a:solidFill>
                  <a:schemeClr val="bg1"/>
                </a:solidFill>
              </a:rPr>
              <a:t>Enero, 2019</a:t>
            </a:r>
            <a:endParaRPr lang="en" sz="1200" i="1" dirty="0">
              <a:solidFill>
                <a:schemeClr val="bg1"/>
              </a:solidFill>
            </a:endParaRPr>
          </a:p>
        </p:txBody>
      </p:sp>
      <p:sp>
        <p:nvSpPr>
          <p:cNvPr id="18" name="CuadroTexto 17">
            <a:extLst>
              <a:ext uri="{FF2B5EF4-FFF2-40B4-BE49-F238E27FC236}">
                <a16:creationId xmlns:a16="http://schemas.microsoft.com/office/drawing/2014/main" id="{51DA8CA5-DFF6-4096-B78C-B9CCFF74EBC3}"/>
              </a:ext>
            </a:extLst>
          </p:cNvPr>
          <p:cNvSpPr txBox="1"/>
          <p:nvPr/>
        </p:nvSpPr>
        <p:spPr>
          <a:xfrm>
            <a:off x="4648200" y="4935259"/>
            <a:ext cx="2487170" cy="1323439"/>
          </a:xfrm>
          <a:prstGeom prst="rect">
            <a:avLst/>
          </a:prstGeom>
          <a:noFill/>
        </p:spPr>
        <p:txBody>
          <a:bodyPr wrap="square" rtlCol="0">
            <a:spAutoFit/>
          </a:bodyPr>
          <a:lstStyle/>
          <a:p>
            <a:pPr algn="ctr"/>
            <a:r>
              <a:rPr lang="es-419" sz="1600" b="1" dirty="0">
                <a:solidFill>
                  <a:schemeClr val="bg1"/>
                </a:solidFill>
                <a:latin typeface="Quicksand" panose="020B0604020202020204" charset="0"/>
              </a:rPr>
              <a:t>Director de carrera:</a:t>
            </a:r>
          </a:p>
          <a:p>
            <a:pPr algn="ctr"/>
            <a:r>
              <a:rPr lang="es-419" sz="1600" dirty="0">
                <a:solidFill>
                  <a:schemeClr val="bg1"/>
                </a:solidFill>
                <a:latin typeface="Quicksand" panose="020B0604020202020204" charset="0"/>
              </a:rPr>
              <a:t>Ing. Wilson Jácome Mg.</a:t>
            </a:r>
          </a:p>
          <a:p>
            <a:pPr algn="ctr"/>
            <a:endParaRPr lang="es-419" sz="1600" dirty="0">
              <a:solidFill>
                <a:schemeClr val="bg1"/>
              </a:solidFill>
              <a:latin typeface="Quicksand" panose="020B0604020202020204" charset="0"/>
            </a:endParaRPr>
          </a:p>
          <a:p>
            <a:pPr algn="ctr"/>
            <a:r>
              <a:rPr lang="es-419" sz="1600" b="1" dirty="0">
                <a:solidFill>
                  <a:schemeClr val="bg1"/>
                </a:solidFill>
                <a:latin typeface="Quicksand" panose="020B0604020202020204" charset="0"/>
              </a:rPr>
              <a:t>Secretario Académico:</a:t>
            </a:r>
          </a:p>
          <a:p>
            <a:pPr algn="ctr"/>
            <a:r>
              <a:rPr lang="es-419" sz="1600" dirty="0">
                <a:solidFill>
                  <a:schemeClr val="bg1"/>
                </a:solidFill>
                <a:latin typeface="Quicksand" panose="020B0604020202020204" charset="0"/>
              </a:rPr>
              <a:t>Dr. Carlos Orozco</a:t>
            </a:r>
            <a:endParaRPr lang="es-ES" sz="1600" dirty="0">
              <a:solidFill>
                <a:schemeClr val="bg1"/>
              </a:solidFill>
              <a:latin typeface="Quicksand" panose="020B0604020202020204" charset="0"/>
            </a:endParaRPr>
          </a:p>
        </p:txBody>
      </p:sp>
      <p:pic>
        <p:nvPicPr>
          <p:cNvPr id="3" name="Imagen 2">
            <a:extLst>
              <a:ext uri="{FF2B5EF4-FFF2-40B4-BE49-F238E27FC236}">
                <a16:creationId xmlns:a16="http://schemas.microsoft.com/office/drawing/2014/main" id="{35C52601-09C1-49D9-8FF3-FE3FA5CE8DDC}"/>
              </a:ext>
            </a:extLst>
          </p:cNvPr>
          <p:cNvPicPr>
            <a:picLocks noChangeAspect="1"/>
          </p:cNvPicPr>
          <p:nvPr/>
        </p:nvPicPr>
        <p:blipFill rotWithShape="1">
          <a:blip r:embed="rId5"/>
          <a:srcRect t="15108" b="21057"/>
          <a:stretch/>
        </p:blipFill>
        <p:spPr>
          <a:xfrm>
            <a:off x="224368" y="240819"/>
            <a:ext cx="2415127" cy="896994"/>
          </a:xfrm>
          <a:prstGeom prst="rect">
            <a:avLst/>
          </a:prstGeom>
        </p:spPr>
      </p:pic>
      <p:pic>
        <p:nvPicPr>
          <p:cNvPr id="2" name="Imagen 1"/>
          <p:cNvPicPr>
            <a:picLocks noChangeAspect="1"/>
          </p:cNvPicPr>
          <p:nvPr/>
        </p:nvPicPr>
        <p:blipFill rotWithShape="1">
          <a:blip r:embed="rId6"/>
          <a:srcRect l="19173" t="16338" r="32670" b="15238"/>
          <a:stretch/>
        </p:blipFill>
        <p:spPr>
          <a:xfrm>
            <a:off x="7675300" y="0"/>
            <a:ext cx="1468700" cy="1533855"/>
          </a:xfrm>
          <a:prstGeom prst="rect">
            <a:avLst/>
          </a:prstGeom>
        </p:spPr>
      </p:pic>
      <p:pic>
        <p:nvPicPr>
          <p:cNvPr id="5" name="Imagen 4"/>
          <p:cNvPicPr>
            <a:picLocks noChangeAspect="1"/>
          </p:cNvPicPr>
          <p:nvPr/>
        </p:nvPicPr>
        <p:blipFill rotWithShape="1">
          <a:blip r:embed="rId7"/>
          <a:srcRect b="12238"/>
          <a:stretch/>
        </p:blipFill>
        <p:spPr>
          <a:xfrm>
            <a:off x="7675300" y="1533855"/>
            <a:ext cx="1468700" cy="1356407"/>
          </a:xfrm>
          <a:prstGeom prst="rect">
            <a:avLst/>
          </a:prstGeom>
        </p:spPr>
      </p:pic>
      <p:pic>
        <p:nvPicPr>
          <p:cNvPr id="6" name="Imagen 5"/>
          <p:cNvPicPr>
            <a:picLocks noChangeAspect="1"/>
          </p:cNvPicPr>
          <p:nvPr/>
        </p:nvPicPr>
        <p:blipFill rotWithShape="1">
          <a:blip r:embed="rId8"/>
          <a:srcRect t="5295" b="44220"/>
          <a:stretch/>
        </p:blipFill>
        <p:spPr>
          <a:xfrm>
            <a:off x="7682492" y="2892352"/>
            <a:ext cx="1461508" cy="1172326"/>
          </a:xfrm>
          <a:prstGeom prst="rect">
            <a:avLst/>
          </a:prstGeom>
        </p:spPr>
      </p:pic>
      <p:pic>
        <p:nvPicPr>
          <p:cNvPr id="7" name="Imagen 6"/>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Lst>
          </a:blip>
          <a:srcRect l="19173" t="27047" r="19210" b="17196"/>
          <a:stretch/>
        </p:blipFill>
        <p:spPr>
          <a:xfrm>
            <a:off x="7682492" y="4062588"/>
            <a:ext cx="1461508" cy="1358497"/>
          </a:xfrm>
          <a:prstGeom prst="rect">
            <a:avLst/>
          </a:prstGeom>
        </p:spPr>
      </p:pic>
      <p:pic>
        <p:nvPicPr>
          <p:cNvPr id="11" name="Imagen 10"/>
          <p:cNvPicPr>
            <a:picLocks noChangeAspect="1"/>
          </p:cNvPicPr>
          <p:nvPr/>
        </p:nvPicPr>
        <p:blipFill rotWithShape="1">
          <a:blip r:embed="rId11"/>
          <a:srcRect t="7810" r="18266" b="6095"/>
          <a:stretch/>
        </p:blipFill>
        <p:spPr>
          <a:xfrm>
            <a:off x="7675300" y="5421085"/>
            <a:ext cx="1468700" cy="143691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arcador de texto 10"/>
          <p:cNvSpPr txBox="1">
            <a:spLocks/>
          </p:cNvSpPr>
          <p:nvPr/>
        </p:nvSpPr>
        <p:spPr>
          <a:xfrm>
            <a:off x="1045028" y="1616625"/>
            <a:ext cx="7496725" cy="4953992"/>
          </a:xfrm>
          <a:prstGeom prst="rect">
            <a:avLst/>
          </a:prstGeom>
          <a:ln w="28575">
            <a:solidFill>
              <a:srgbClr val="00B0F0"/>
            </a:solidFill>
          </a:ln>
        </p:spPr>
        <p:txBody>
          <a:bodyPr vert="horz" lIns="81000" tIns="216000" rIns="162000" bIns="0" rtlCol="0">
            <a:norm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spcBef>
                <a:spcPts val="750"/>
              </a:spcBef>
              <a:buNone/>
              <a:defRPr/>
            </a:pPr>
            <a:endParaRPr lang="en-US" sz="1350" dirty="0">
              <a:solidFill>
                <a:srgbClr val="FFFFFF"/>
              </a:solidFill>
              <a:latin typeface="Calibri Light"/>
            </a:endParaRPr>
          </a:p>
        </p:txBody>
      </p:sp>
      <p:sp>
        <p:nvSpPr>
          <p:cNvPr id="28" name="Marcador de texto 11"/>
          <p:cNvSpPr txBox="1">
            <a:spLocks/>
          </p:cNvSpPr>
          <p:nvPr/>
        </p:nvSpPr>
        <p:spPr>
          <a:xfrm>
            <a:off x="3813270" y="1244044"/>
            <a:ext cx="2540917" cy="3075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1500" b="1" dirty="0">
                <a:solidFill>
                  <a:srgbClr val="FFFFFF"/>
                </a:solidFill>
              </a:rPr>
              <a:t>Índices de Vegetación</a:t>
            </a:r>
            <a:endParaRPr lang="en-US" sz="1500" b="1" dirty="0">
              <a:solidFill>
                <a:srgbClr val="FFFFFF"/>
              </a:solidFill>
            </a:endParaRPr>
          </a:p>
        </p:txBody>
      </p:sp>
      <p:grpSp>
        <p:nvGrpSpPr>
          <p:cNvPr id="34" name="Grupo 33"/>
          <p:cNvGrpSpPr/>
          <p:nvPr/>
        </p:nvGrpSpPr>
        <p:grpSpPr>
          <a:xfrm>
            <a:off x="409402" y="954412"/>
            <a:ext cx="2276990" cy="254726"/>
            <a:chOff x="1613935" y="2468248"/>
            <a:chExt cx="5779012" cy="633278"/>
          </a:xfrm>
        </p:grpSpPr>
        <p:sp>
          <p:nvSpPr>
            <p:cNvPr id="35" name="Pentágono 34"/>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36"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Fundamentos Teóricos</a:t>
              </a:r>
            </a:p>
          </p:txBody>
        </p:sp>
      </p:grpSp>
      <p:sp>
        <p:nvSpPr>
          <p:cNvPr id="37" name="Elipse 36"/>
          <p:cNvSpPr/>
          <p:nvPr/>
        </p:nvSpPr>
        <p:spPr>
          <a:xfrm>
            <a:off x="70308" y="890494"/>
            <a:ext cx="432000" cy="405000"/>
          </a:xfrm>
          <a:prstGeom prst="ellipse">
            <a:avLst/>
          </a:prstGeom>
          <a:blipFill>
            <a:blip r:embed="rId2" cstate="print">
              <a:extLst>
                <a:ext uri="{28A0092B-C50C-407E-A947-70E740481C1C}">
                  <a14:useLocalDpi xmlns:a14="http://schemas.microsoft.com/office/drawing/2010/main" val="0"/>
                </a:ext>
              </a:extLst>
            </a:blip>
            <a:srcRect/>
            <a:stretch>
              <a:fillRect l="-25000" r="-25000"/>
            </a:stretch>
          </a:blipFill>
          <a:ln w="12700" cap="flat" cmpd="sng" algn="ctr">
            <a:solidFill>
              <a:srgbClr val="FFFFFF">
                <a:hueOff val="0"/>
                <a:satOff val="0"/>
                <a:lumOff val="0"/>
                <a:alphaOff val="0"/>
              </a:srgbClr>
            </a:solidFill>
            <a:prstDash val="solid"/>
            <a:miter lim="800000"/>
          </a:ln>
          <a:effectLst/>
        </p:spPr>
      </p:sp>
      <p:grpSp>
        <p:nvGrpSpPr>
          <p:cNvPr id="38" name="Grupo 37"/>
          <p:cNvGrpSpPr/>
          <p:nvPr/>
        </p:nvGrpSpPr>
        <p:grpSpPr>
          <a:xfrm rot="5400000">
            <a:off x="7179677" y="3136352"/>
            <a:ext cx="3564000" cy="261110"/>
            <a:chOff x="1361033" y="467"/>
            <a:chExt cx="4712106" cy="696598"/>
          </a:xfrm>
        </p:grpSpPr>
        <p:sp>
          <p:nvSpPr>
            <p:cNvPr id="39" name="Pentágono 38"/>
            <p:cNvSpPr/>
            <p:nvPr/>
          </p:nvSpPr>
          <p:spPr>
            <a:xfrm rot="10800000">
              <a:off x="1361033" y="467"/>
              <a:ext cx="4712106" cy="696598"/>
            </a:xfrm>
            <a:prstGeom prst="homePlate">
              <a:avLst/>
            </a:prstGeom>
            <a:solidFill>
              <a:srgbClr val="1A0F49">
                <a:hueOff val="0"/>
                <a:satOff val="0"/>
                <a:lumOff val="0"/>
                <a:alphaOff val="0"/>
              </a:srgbClr>
            </a:solidFill>
            <a:ln w="12700" cap="flat" cmpd="sng" algn="ctr">
              <a:solidFill>
                <a:srgbClr val="FFFFFF">
                  <a:hueOff val="0"/>
                  <a:satOff val="0"/>
                  <a:lumOff val="0"/>
                  <a:alphaOff val="0"/>
                </a:srgbClr>
              </a:solidFill>
              <a:prstDash val="solid"/>
              <a:miter lim="800000"/>
            </a:ln>
            <a:effectLst/>
          </p:spPr>
        </p:sp>
        <p:sp>
          <p:nvSpPr>
            <p:cNvPr id="40" name="Pentágono 4"/>
            <p:cNvSpPr txBox="1"/>
            <p:nvPr/>
          </p:nvSpPr>
          <p:spPr>
            <a:xfrm rot="21600000">
              <a:off x="1535182" y="467"/>
              <a:ext cx="4537957" cy="696598"/>
            </a:xfrm>
            <a:prstGeom prst="rect">
              <a:avLst/>
            </a:prstGeom>
            <a:noFill/>
            <a:ln>
              <a:noFill/>
            </a:ln>
            <a:effectLst/>
          </p:spPr>
          <p:txBody>
            <a:bodyPr spcFirstLastPara="0" vert="horz" wrap="square" lIns="230386" tIns="91440" rIns="170688" bIns="91440" numCol="1" spcCol="1270" anchor="ctr" anchorCtr="0">
              <a:noAutofit/>
            </a:bodyPr>
            <a:lstStyle/>
            <a:p>
              <a:pPr algn="ctr" defTabSz="1066800">
                <a:lnSpc>
                  <a:spcPct val="90000"/>
                </a:lnSpc>
                <a:spcBef>
                  <a:spcPct val="0"/>
                </a:spcBef>
                <a:spcAft>
                  <a:spcPct val="35000"/>
                </a:spcAft>
                <a:defRPr/>
              </a:pPr>
              <a:r>
                <a:rPr lang="es-ES" sz="1500" dirty="0">
                  <a:solidFill>
                    <a:srgbClr val="FFFFFF"/>
                  </a:solidFill>
                  <a:latin typeface="Corbel"/>
                  <a:ea typeface="+mn-ea"/>
                  <a:cs typeface="+mn-cs"/>
                </a:rPr>
                <a:t>Teledetección</a:t>
              </a:r>
            </a:p>
          </p:txBody>
        </p:sp>
      </p:grpSp>
      <p:sp>
        <p:nvSpPr>
          <p:cNvPr id="41" name="Elipse 40"/>
          <p:cNvSpPr/>
          <p:nvPr/>
        </p:nvSpPr>
        <p:spPr>
          <a:xfrm rot="21280938">
            <a:off x="8777491" y="1185134"/>
            <a:ext cx="351000" cy="351000"/>
          </a:xfrm>
          <a:prstGeom prst="ellipse">
            <a:avLst/>
          </a:prstGeom>
          <a:blipFill>
            <a:blip r:embed="rId3" cstate="print">
              <a:extLst>
                <a:ext uri="{28A0092B-C50C-407E-A947-70E740481C1C}">
                  <a14:useLocalDpi xmlns:a14="http://schemas.microsoft.com/office/drawing/2010/main" val="0"/>
                </a:ext>
              </a:extLst>
            </a:blip>
            <a:srcRect/>
            <a:stretch>
              <a:fillRect l="-2000" r="-2000"/>
            </a:stretch>
          </a:blipFill>
          <a:ln w="12700" cap="flat" cmpd="sng" algn="ctr">
            <a:solidFill>
              <a:srgbClr val="FFFFFF">
                <a:hueOff val="0"/>
                <a:satOff val="0"/>
                <a:lumOff val="0"/>
                <a:alphaOff val="0"/>
              </a:srgbClr>
            </a:solidFill>
            <a:prstDash val="solid"/>
            <a:miter lim="800000"/>
          </a:ln>
          <a:effectLst/>
        </p:spPr>
      </p:sp>
      <mc:AlternateContent xmlns:mc="http://schemas.openxmlformats.org/markup-compatibility/2006" xmlns:a14="http://schemas.microsoft.com/office/drawing/2010/main">
        <mc:Choice Requires="a14">
          <p:sp>
            <p:nvSpPr>
              <p:cNvPr id="44" name="CuadroTexto 43"/>
              <p:cNvSpPr txBox="1"/>
              <p:nvPr/>
            </p:nvSpPr>
            <p:spPr>
              <a:xfrm>
                <a:off x="1380702" y="2655932"/>
                <a:ext cx="6780879" cy="914289"/>
              </a:xfrm>
              <a:prstGeom prst="rect">
                <a:avLst/>
              </a:prstGeom>
              <a:noFill/>
              <a:ln w="28575">
                <a:solidFill>
                  <a:schemeClr val="accent3">
                    <a:lumMod val="75000"/>
                  </a:schemeClr>
                </a:solidFill>
              </a:ln>
            </p:spPr>
            <p:txBody>
              <a:bodyPr wrap="square" rtlCol="0">
                <a:spAutoFit/>
              </a:bodyPr>
              <a:lstStyle/>
              <a:p>
                <a:r>
                  <a:rPr lang="en-US" b="1" dirty="0">
                    <a:solidFill>
                      <a:srgbClr val="FFFFFF"/>
                    </a:solidFill>
                    <a:latin typeface="+mn-lt"/>
                  </a:rPr>
                  <a:t>Transformed Normalized Difference Vegetation Index </a:t>
                </a:r>
                <a:r>
                  <a:rPr lang="es-ES" b="1" dirty="0">
                    <a:solidFill>
                      <a:srgbClr val="FFFFFF"/>
                    </a:solidFill>
                    <a:latin typeface="+mn-lt"/>
                  </a:rPr>
                  <a:t>(TNDVI)</a:t>
                </a:r>
              </a:p>
              <a:p>
                <a:pPr/>
                <a14:m>
                  <m:oMathPara xmlns:m="http://schemas.openxmlformats.org/officeDocument/2006/math">
                    <m:oMathParaPr>
                      <m:jc m:val="left"/>
                    </m:oMathParaPr>
                    <m:oMath xmlns:m="http://schemas.openxmlformats.org/officeDocument/2006/math">
                      <m:r>
                        <a:rPr lang="es-ES" sz="1600" i="1" smtClean="0">
                          <a:solidFill>
                            <a:schemeClr val="bg1"/>
                          </a:solidFill>
                          <a:latin typeface="Cambria Math" panose="02040503050406030204" pitchFamily="18" charset="0"/>
                        </a:rPr>
                        <m:t>𝑇𝑁𝐷𝑉𝐼</m:t>
                      </m:r>
                      <m:r>
                        <a:rPr lang="es-ES" sz="1600" i="1" smtClean="0">
                          <a:solidFill>
                            <a:schemeClr val="bg1"/>
                          </a:solidFill>
                          <a:latin typeface="Cambria Math" panose="02040503050406030204" pitchFamily="18" charset="0"/>
                        </a:rPr>
                        <m:t>=</m:t>
                      </m:r>
                      <m:sSup>
                        <m:sSupPr>
                          <m:ctrlPr>
                            <a:rPr lang="es-EC" sz="1600" i="1">
                              <a:solidFill>
                                <a:schemeClr val="bg1"/>
                              </a:solidFill>
                              <a:latin typeface="Cambria Math" panose="02040503050406030204" pitchFamily="18" charset="0"/>
                            </a:rPr>
                          </m:ctrlPr>
                        </m:sSupPr>
                        <m:e>
                          <m:d>
                            <m:dPr>
                              <m:begChr m:val="["/>
                              <m:endChr m:val="]"/>
                              <m:ctrlPr>
                                <a:rPr lang="es-EC" sz="1600" i="1">
                                  <a:solidFill>
                                    <a:schemeClr val="bg1"/>
                                  </a:solidFill>
                                  <a:latin typeface="Cambria Math" panose="02040503050406030204" pitchFamily="18" charset="0"/>
                                </a:rPr>
                              </m:ctrlPr>
                            </m:dPr>
                            <m:e>
                              <m:f>
                                <m:fPr>
                                  <m:ctrlPr>
                                    <a:rPr lang="es-EC" sz="1600" i="1">
                                      <a:solidFill>
                                        <a:schemeClr val="bg1"/>
                                      </a:solidFill>
                                      <a:latin typeface="Cambria Math" panose="02040503050406030204" pitchFamily="18" charset="0"/>
                                    </a:rPr>
                                  </m:ctrlPr>
                                </m:fPr>
                                <m:num>
                                  <m:d>
                                    <m:dPr>
                                      <m:ctrlPr>
                                        <a:rPr lang="es-EC" sz="1600" i="1">
                                          <a:solidFill>
                                            <a:schemeClr val="bg1"/>
                                          </a:solidFill>
                                          <a:latin typeface="Cambria Math" panose="02040503050406030204" pitchFamily="18" charset="0"/>
                                        </a:rPr>
                                      </m:ctrlPr>
                                    </m:dPr>
                                    <m:e>
                                      <m:sSub>
                                        <m:sSubPr>
                                          <m:ctrlPr>
                                            <a:rPr lang="es-EC" sz="1600" i="1">
                                              <a:solidFill>
                                                <a:schemeClr val="bg1"/>
                                              </a:solidFill>
                                              <a:latin typeface="Cambria Math" panose="02040503050406030204" pitchFamily="18" charset="0"/>
                                            </a:rPr>
                                          </m:ctrlPr>
                                        </m:sSubPr>
                                        <m:e>
                                          <m:r>
                                            <a:rPr lang="es-ES" sz="1600" i="1">
                                              <a:solidFill>
                                                <a:schemeClr val="bg1"/>
                                              </a:solidFill>
                                              <a:latin typeface="Cambria Math" panose="02040503050406030204" pitchFamily="18" charset="0"/>
                                            </a:rPr>
                                            <m:t>𝑅</m:t>
                                          </m:r>
                                        </m:e>
                                        <m:sub>
                                          <m:r>
                                            <a:rPr lang="es-ES" sz="1600" i="1">
                                              <a:solidFill>
                                                <a:schemeClr val="bg1"/>
                                              </a:solidFill>
                                              <a:latin typeface="Cambria Math" panose="02040503050406030204" pitchFamily="18" charset="0"/>
                                            </a:rPr>
                                            <m:t>𝑁𝐼𝑅</m:t>
                                          </m:r>
                                        </m:sub>
                                      </m:sSub>
                                      <m:r>
                                        <a:rPr lang="es-ES" sz="1600" i="1">
                                          <a:solidFill>
                                            <a:schemeClr val="bg1"/>
                                          </a:solidFill>
                                          <a:latin typeface="Cambria Math" panose="02040503050406030204" pitchFamily="18" charset="0"/>
                                        </a:rPr>
                                        <m:t>−</m:t>
                                      </m:r>
                                      <m:sSub>
                                        <m:sSubPr>
                                          <m:ctrlPr>
                                            <a:rPr lang="es-EC" sz="1600" i="1">
                                              <a:solidFill>
                                                <a:schemeClr val="bg1"/>
                                              </a:solidFill>
                                              <a:latin typeface="Cambria Math" panose="02040503050406030204" pitchFamily="18" charset="0"/>
                                            </a:rPr>
                                          </m:ctrlPr>
                                        </m:sSubPr>
                                        <m:e>
                                          <m:r>
                                            <a:rPr lang="es-ES" sz="1600" i="1">
                                              <a:solidFill>
                                                <a:schemeClr val="bg1"/>
                                              </a:solidFill>
                                              <a:latin typeface="Cambria Math" panose="02040503050406030204" pitchFamily="18" charset="0"/>
                                            </a:rPr>
                                            <m:t>𝑅</m:t>
                                          </m:r>
                                        </m:e>
                                        <m:sub>
                                          <m:r>
                                            <a:rPr lang="es-ES" sz="1600" i="1">
                                              <a:solidFill>
                                                <a:schemeClr val="bg1"/>
                                              </a:solidFill>
                                              <a:latin typeface="Cambria Math" panose="02040503050406030204" pitchFamily="18" charset="0"/>
                                            </a:rPr>
                                            <m:t>𝑅𝐸𝐷</m:t>
                                          </m:r>
                                        </m:sub>
                                      </m:sSub>
                                    </m:e>
                                  </m:d>
                                </m:num>
                                <m:den>
                                  <m:d>
                                    <m:dPr>
                                      <m:ctrlPr>
                                        <a:rPr lang="es-EC" sz="1600" i="1">
                                          <a:solidFill>
                                            <a:schemeClr val="bg1"/>
                                          </a:solidFill>
                                          <a:latin typeface="Cambria Math" panose="02040503050406030204" pitchFamily="18" charset="0"/>
                                        </a:rPr>
                                      </m:ctrlPr>
                                    </m:dPr>
                                    <m:e>
                                      <m:sSub>
                                        <m:sSubPr>
                                          <m:ctrlPr>
                                            <a:rPr lang="es-EC" sz="1600" i="1">
                                              <a:solidFill>
                                                <a:schemeClr val="bg1"/>
                                              </a:solidFill>
                                              <a:latin typeface="Cambria Math" panose="02040503050406030204" pitchFamily="18" charset="0"/>
                                            </a:rPr>
                                          </m:ctrlPr>
                                        </m:sSubPr>
                                        <m:e>
                                          <m:r>
                                            <a:rPr lang="es-ES" sz="1600" i="1">
                                              <a:solidFill>
                                                <a:schemeClr val="bg1"/>
                                              </a:solidFill>
                                              <a:latin typeface="Cambria Math" panose="02040503050406030204" pitchFamily="18" charset="0"/>
                                            </a:rPr>
                                            <m:t>𝑅</m:t>
                                          </m:r>
                                        </m:e>
                                        <m:sub>
                                          <m:r>
                                            <a:rPr lang="es-ES" sz="1600" i="1">
                                              <a:solidFill>
                                                <a:schemeClr val="bg1"/>
                                              </a:solidFill>
                                              <a:latin typeface="Cambria Math" panose="02040503050406030204" pitchFamily="18" charset="0"/>
                                            </a:rPr>
                                            <m:t>𝑁𝐼𝑅</m:t>
                                          </m:r>
                                        </m:sub>
                                      </m:sSub>
                                      <m:r>
                                        <a:rPr lang="es-ES" sz="1600" i="1">
                                          <a:solidFill>
                                            <a:schemeClr val="bg1"/>
                                          </a:solidFill>
                                          <a:latin typeface="Cambria Math" panose="02040503050406030204" pitchFamily="18" charset="0"/>
                                        </a:rPr>
                                        <m:t>+</m:t>
                                      </m:r>
                                      <m:sSub>
                                        <m:sSubPr>
                                          <m:ctrlPr>
                                            <a:rPr lang="es-EC" sz="1600" i="1">
                                              <a:solidFill>
                                                <a:schemeClr val="bg1"/>
                                              </a:solidFill>
                                              <a:latin typeface="Cambria Math" panose="02040503050406030204" pitchFamily="18" charset="0"/>
                                            </a:rPr>
                                          </m:ctrlPr>
                                        </m:sSubPr>
                                        <m:e>
                                          <m:r>
                                            <a:rPr lang="es-ES" sz="1600" i="1">
                                              <a:solidFill>
                                                <a:schemeClr val="bg1"/>
                                              </a:solidFill>
                                              <a:latin typeface="Cambria Math" panose="02040503050406030204" pitchFamily="18" charset="0"/>
                                            </a:rPr>
                                            <m:t>𝑅</m:t>
                                          </m:r>
                                        </m:e>
                                        <m:sub>
                                          <m:r>
                                            <a:rPr lang="es-ES" sz="1600" i="1">
                                              <a:solidFill>
                                                <a:schemeClr val="bg1"/>
                                              </a:solidFill>
                                              <a:latin typeface="Cambria Math" panose="02040503050406030204" pitchFamily="18" charset="0"/>
                                            </a:rPr>
                                            <m:t>𝑅𝐸𝐷</m:t>
                                          </m:r>
                                        </m:sub>
                                      </m:sSub>
                                    </m:e>
                                  </m:d>
                                </m:den>
                              </m:f>
                              <m:r>
                                <a:rPr lang="es-ES" sz="1600" i="1">
                                  <a:solidFill>
                                    <a:schemeClr val="bg1"/>
                                  </a:solidFill>
                                  <a:latin typeface="Cambria Math" panose="02040503050406030204" pitchFamily="18" charset="0"/>
                                </a:rPr>
                                <m:t> + 0,5</m:t>
                              </m:r>
                            </m:e>
                          </m:d>
                        </m:e>
                        <m:sup>
                          <m:r>
                            <a:rPr lang="es-ES" sz="1600" i="1">
                              <a:solidFill>
                                <a:schemeClr val="bg1"/>
                              </a:solidFill>
                              <a:latin typeface="Cambria Math" panose="02040503050406030204" pitchFamily="18" charset="0"/>
                            </a:rPr>
                            <m:t>1/2</m:t>
                          </m:r>
                        </m:sup>
                      </m:sSup>
                    </m:oMath>
                  </m:oMathPara>
                </a14:m>
                <a:endParaRPr lang="es-ES" sz="2400" b="1" dirty="0">
                  <a:solidFill>
                    <a:schemeClr val="bg1"/>
                  </a:solidFill>
                  <a:latin typeface="+mn-lt"/>
                </a:endParaRPr>
              </a:p>
            </p:txBody>
          </p:sp>
        </mc:Choice>
        <mc:Fallback xmlns="">
          <p:sp>
            <p:nvSpPr>
              <p:cNvPr id="44" name="CuadroTexto 43"/>
              <p:cNvSpPr txBox="1">
                <a:spLocks noRot="1" noChangeAspect="1" noMove="1" noResize="1" noEditPoints="1" noAdjustHandles="1" noChangeArrowheads="1" noChangeShapeType="1" noTextEdit="1"/>
              </p:cNvSpPr>
              <p:nvPr/>
            </p:nvSpPr>
            <p:spPr>
              <a:xfrm>
                <a:off x="1380702" y="2655932"/>
                <a:ext cx="6780879" cy="914289"/>
              </a:xfrm>
              <a:prstGeom prst="rect">
                <a:avLst/>
              </a:prstGeom>
              <a:blipFill rotWithShape="0">
                <a:blip r:embed="rId4"/>
                <a:stretch>
                  <a:fillRect l="-89"/>
                </a:stretch>
              </a:blipFill>
              <a:ln w="28575">
                <a:solidFill>
                  <a:schemeClr val="accent3">
                    <a:lumMod val="75000"/>
                  </a:schemeClr>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5" name="CuadroTexto 44"/>
              <p:cNvSpPr txBox="1"/>
              <p:nvPr/>
            </p:nvSpPr>
            <p:spPr>
              <a:xfrm>
                <a:off x="1380702" y="3635229"/>
                <a:ext cx="6776918" cy="849913"/>
              </a:xfrm>
              <a:prstGeom prst="rect">
                <a:avLst/>
              </a:prstGeom>
              <a:noFill/>
              <a:ln w="28575">
                <a:solidFill>
                  <a:schemeClr val="accent3">
                    <a:lumMod val="60000"/>
                    <a:lumOff val="40000"/>
                  </a:schemeClr>
                </a:solidFill>
              </a:ln>
            </p:spPr>
            <p:txBody>
              <a:bodyPr wrap="square" rtlCol="0">
                <a:spAutoFit/>
              </a:bodyPr>
              <a:lstStyle/>
              <a:p>
                <a:r>
                  <a:rPr lang="es-ES" b="1" dirty="0">
                    <a:solidFill>
                      <a:srgbClr val="FFFFFF"/>
                    </a:solidFill>
                    <a:latin typeface="+mn-lt"/>
                  </a:rPr>
                  <a:t>Canopy </a:t>
                </a:r>
                <a:r>
                  <a:rPr lang="es-ES" b="1" dirty="0" err="1">
                    <a:solidFill>
                      <a:srgbClr val="FFFFFF"/>
                    </a:solidFill>
                    <a:latin typeface="+mn-lt"/>
                  </a:rPr>
                  <a:t>Chlorophyll</a:t>
                </a:r>
                <a:r>
                  <a:rPr lang="es-ES" b="1" dirty="0">
                    <a:solidFill>
                      <a:srgbClr val="FFFFFF"/>
                    </a:solidFill>
                    <a:latin typeface="+mn-lt"/>
                  </a:rPr>
                  <a:t> </a:t>
                </a:r>
                <a:r>
                  <a:rPr lang="es-ES" b="1" dirty="0" err="1">
                    <a:solidFill>
                      <a:srgbClr val="FFFFFF"/>
                    </a:solidFill>
                    <a:latin typeface="+mn-lt"/>
                  </a:rPr>
                  <a:t>index</a:t>
                </a:r>
                <a:r>
                  <a:rPr lang="es-ES" b="1" dirty="0">
                    <a:solidFill>
                      <a:srgbClr val="FFFFFF"/>
                    </a:solidFill>
                    <a:latin typeface="+mn-lt"/>
                  </a:rPr>
                  <a:t> (CCI)</a:t>
                </a:r>
                <a:endParaRPr lang="es-EC" sz="1800" i="1" dirty="0">
                  <a:solidFill>
                    <a:schemeClr val="bg1"/>
                  </a:solidFill>
                  <a:latin typeface="+mn-lt"/>
                </a:endParaRPr>
              </a:p>
              <a:p>
                <a:pPr/>
                <a14:m>
                  <m:oMathPara xmlns:m="http://schemas.openxmlformats.org/officeDocument/2006/math">
                    <m:oMathParaPr>
                      <m:jc m:val="left"/>
                    </m:oMathParaPr>
                    <m:oMath xmlns:m="http://schemas.openxmlformats.org/officeDocument/2006/math">
                      <m:r>
                        <a:rPr lang="es-EC" sz="1600" i="1" smtClean="0">
                          <a:solidFill>
                            <a:schemeClr val="bg1"/>
                          </a:solidFill>
                          <a:latin typeface="Cambria Math" panose="02040503050406030204" pitchFamily="18" charset="0"/>
                        </a:rPr>
                        <m:t>𝐶𝐶𝐼</m:t>
                      </m:r>
                      <m:r>
                        <a:rPr lang="es-EC" sz="1600" i="1" smtClean="0">
                          <a:solidFill>
                            <a:schemeClr val="bg1"/>
                          </a:solidFill>
                          <a:latin typeface="Cambria Math" panose="02040503050406030204" pitchFamily="18" charset="0"/>
                        </a:rPr>
                        <m:t>=</m:t>
                      </m:r>
                      <m:f>
                        <m:fPr>
                          <m:ctrlPr>
                            <a:rPr lang="es-EC" sz="1600" i="1">
                              <a:solidFill>
                                <a:schemeClr val="bg1"/>
                              </a:solidFill>
                              <a:latin typeface="Cambria Math" panose="02040503050406030204" pitchFamily="18" charset="0"/>
                            </a:rPr>
                          </m:ctrlPr>
                        </m:fPr>
                        <m:num>
                          <m:sSub>
                            <m:sSubPr>
                              <m:ctrlPr>
                                <a:rPr lang="es-EC" sz="1600" i="1">
                                  <a:solidFill>
                                    <a:schemeClr val="bg1"/>
                                  </a:solidFill>
                                  <a:latin typeface="Cambria Math" panose="02040503050406030204" pitchFamily="18" charset="0"/>
                                </a:rPr>
                              </m:ctrlPr>
                            </m:sSubPr>
                            <m:e>
                              <m:r>
                                <a:rPr lang="es-EC" sz="1600" i="1">
                                  <a:solidFill>
                                    <a:schemeClr val="bg1"/>
                                  </a:solidFill>
                                  <a:latin typeface="Cambria Math" panose="02040503050406030204" pitchFamily="18" charset="0"/>
                                </a:rPr>
                                <m:t>𝐷</m:t>
                              </m:r>
                            </m:e>
                            <m:sub>
                              <m:sSub>
                                <m:sSubPr>
                                  <m:ctrlPr>
                                    <a:rPr lang="es-EC" sz="1600" i="1">
                                      <a:solidFill>
                                        <a:schemeClr val="bg1"/>
                                      </a:solidFill>
                                      <a:latin typeface="Cambria Math" panose="02040503050406030204" pitchFamily="18" charset="0"/>
                                    </a:rPr>
                                  </m:ctrlPr>
                                </m:sSubPr>
                                <m:e>
                                  <m:r>
                                    <a:rPr lang="es-EC" sz="1600" i="1">
                                      <a:solidFill>
                                        <a:schemeClr val="bg1"/>
                                      </a:solidFill>
                                      <a:latin typeface="Cambria Math" panose="02040503050406030204" pitchFamily="18" charset="0"/>
                                    </a:rPr>
                                    <m:t>𝑅</m:t>
                                  </m:r>
                                </m:e>
                                <m:sub>
                                  <m:r>
                                    <a:rPr lang="es-EC" sz="1600" i="1">
                                      <a:solidFill>
                                        <a:schemeClr val="bg1"/>
                                      </a:solidFill>
                                      <a:latin typeface="Cambria Math" panose="02040503050406030204" pitchFamily="18" charset="0"/>
                                    </a:rPr>
                                    <m:t>720</m:t>
                                  </m:r>
                                </m:sub>
                              </m:sSub>
                            </m:sub>
                          </m:sSub>
                        </m:num>
                        <m:den>
                          <m:sSub>
                            <m:sSubPr>
                              <m:ctrlPr>
                                <a:rPr lang="es-EC" sz="1600" i="1">
                                  <a:solidFill>
                                    <a:schemeClr val="bg1"/>
                                  </a:solidFill>
                                  <a:latin typeface="Cambria Math" panose="02040503050406030204" pitchFamily="18" charset="0"/>
                                </a:rPr>
                              </m:ctrlPr>
                            </m:sSubPr>
                            <m:e>
                              <m:r>
                                <a:rPr lang="es-EC" sz="1600" i="1">
                                  <a:solidFill>
                                    <a:schemeClr val="bg1"/>
                                  </a:solidFill>
                                  <a:latin typeface="Cambria Math" panose="02040503050406030204" pitchFamily="18" charset="0"/>
                                </a:rPr>
                                <m:t>𝐷</m:t>
                              </m:r>
                            </m:e>
                            <m:sub>
                              <m:sSub>
                                <m:sSubPr>
                                  <m:ctrlPr>
                                    <a:rPr lang="es-EC" sz="1600" i="1">
                                      <a:solidFill>
                                        <a:schemeClr val="bg1"/>
                                      </a:solidFill>
                                      <a:latin typeface="Cambria Math" panose="02040503050406030204" pitchFamily="18" charset="0"/>
                                    </a:rPr>
                                  </m:ctrlPr>
                                </m:sSubPr>
                                <m:e>
                                  <m:r>
                                    <a:rPr lang="es-EC" sz="1600" i="1">
                                      <a:solidFill>
                                        <a:schemeClr val="bg1"/>
                                      </a:solidFill>
                                      <a:latin typeface="Cambria Math" panose="02040503050406030204" pitchFamily="18" charset="0"/>
                                    </a:rPr>
                                    <m:t>𝑅</m:t>
                                  </m:r>
                                </m:e>
                                <m:sub>
                                  <m:r>
                                    <a:rPr lang="es-EC" sz="1600" i="1">
                                      <a:solidFill>
                                        <a:schemeClr val="bg1"/>
                                      </a:solidFill>
                                      <a:latin typeface="Cambria Math" panose="02040503050406030204" pitchFamily="18" charset="0"/>
                                    </a:rPr>
                                    <m:t>700</m:t>
                                  </m:r>
                                </m:sub>
                              </m:sSub>
                            </m:sub>
                          </m:sSub>
                        </m:den>
                      </m:f>
                    </m:oMath>
                  </m:oMathPara>
                </a14:m>
                <a:endParaRPr lang="es-ES" sz="1600" b="1" dirty="0">
                  <a:solidFill>
                    <a:schemeClr val="bg1"/>
                  </a:solidFill>
                  <a:latin typeface="+mn-lt"/>
                </a:endParaRPr>
              </a:p>
            </p:txBody>
          </p:sp>
        </mc:Choice>
        <mc:Fallback xmlns="">
          <p:sp>
            <p:nvSpPr>
              <p:cNvPr id="45" name="CuadroTexto 44"/>
              <p:cNvSpPr txBox="1">
                <a:spLocks noRot="1" noChangeAspect="1" noMove="1" noResize="1" noEditPoints="1" noAdjustHandles="1" noChangeArrowheads="1" noChangeShapeType="1" noTextEdit="1"/>
              </p:cNvSpPr>
              <p:nvPr/>
            </p:nvSpPr>
            <p:spPr>
              <a:xfrm>
                <a:off x="1380702" y="3635229"/>
                <a:ext cx="6776918" cy="849913"/>
              </a:xfrm>
              <a:prstGeom prst="rect">
                <a:avLst/>
              </a:prstGeom>
              <a:blipFill rotWithShape="0">
                <a:blip r:embed="rId5"/>
                <a:stretch>
                  <a:fillRect l="-90"/>
                </a:stretch>
              </a:blipFill>
              <a:ln w="28575">
                <a:solidFill>
                  <a:schemeClr val="accent3">
                    <a:lumMod val="60000"/>
                    <a:lumOff val="40000"/>
                  </a:schemeClr>
                </a:solidFill>
              </a:ln>
            </p:spPr>
            <p:txBody>
              <a:bodyPr/>
              <a:lstStyle/>
              <a:p>
                <a:r>
                  <a:rPr lang="es-EC">
                    <a:noFill/>
                  </a:rPr>
                  <a:t> </a:t>
                </a:r>
              </a:p>
            </p:txBody>
          </p:sp>
        </mc:Fallback>
      </mc:AlternateContent>
      <p:sp>
        <p:nvSpPr>
          <p:cNvPr id="6" name="Rectángulo 5"/>
          <p:cNvSpPr/>
          <p:nvPr/>
        </p:nvSpPr>
        <p:spPr>
          <a:xfrm>
            <a:off x="2307570" y="2854976"/>
            <a:ext cx="184731" cy="369332"/>
          </a:xfrm>
          <a:prstGeom prst="rect">
            <a:avLst/>
          </a:prstGeom>
        </p:spPr>
        <p:txBody>
          <a:bodyPr wrap="none">
            <a:spAutoFit/>
          </a:bodyPr>
          <a:lstStyle/>
          <a:p>
            <a:endParaRPr lang="es-EC" sz="1800" dirty="0"/>
          </a:p>
        </p:txBody>
      </p:sp>
      <mc:AlternateContent xmlns:mc="http://schemas.openxmlformats.org/markup-compatibility/2006" xmlns:a14="http://schemas.microsoft.com/office/drawing/2010/main">
        <mc:Choice Requires="a14">
          <p:sp>
            <p:nvSpPr>
              <p:cNvPr id="47" name="CuadroTexto 46"/>
              <p:cNvSpPr txBox="1"/>
              <p:nvPr/>
            </p:nvSpPr>
            <p:spPr>
              <a:xfrm>
                <a:off x="1380702" y="1735952"/>
                <a:ext cx="6776918" cy="825932"/>
              </a:xfrm>
              <a:prstGeom prst="rect">
                <a:avLst/>
              </a:prstGeom>
              <a:noFill/>
              <a:ln w="28575">
                <a:solidFill>
                  <a:schemeClr val="accent3">
                    <a:lumMod val="50000"/>
                  </a:schemeClr>
                </a:solidFill>
              </a:ln>
            </p:spPr>
            <p:txBody>
              <a:bodyPr wrap="square" rtlCol="0">
                <a:spAutoFit/>
              </a:bodyPr>
              <a:lstStyle/>
              <a:p>
                <a:r>
                  <a:rPr lang="en-US" b="1" dirty="0">
                    <a:solidFill>
                      <a:srgbClr val="FFFFFF"/>
                    </a:solidFill>
                    <a:latin typeface="+mn-lt"/>
                  </a:rPr>
                  <a:t>Normalized Difference Vegetation Index </a:t>
                </a:r>
                <a:r>
                  <a:rPr lang="es-ES" b="1" dirty="0">
                    <a:solidFill>
                      <a:srgbClr val="FFFFFF"/>
                    </a:solidFill>
                    <a:latin typeface="+mn-lt"/>
                  </a:rPr>
                  <a:t>(NDVI)</a:t>
                </a:r>
              </a:p>
              <a:p>
                <a:pPr/>
                <a14:m>
                  <m:oMathPara xmlns:m="http://schemas.openxmlformats.org/officeDocument/2006/math">
                    <m:oMathParaPr>
                      <m:jc m:val="left"/>
                    </m:oMathParaPr>
                    <m:oMath xmlns:m="http://schemas.openxmlformats.org/officeDocument/2006/math">
                      <m:r>
                        <a:rPr lang="es-ES" sz="1600" i="1" smtClean="0">
                          <a:solidFill>
                            <a:schemeClr val="bg1"/>
                          </a:solidFill>
                          <a:latin typeface="Cambria Math" panose="02040503050406030204" pitchFamily="18" charset="0"/>
                        </a:rPr>
                        <m:t>𝑁𝐷𝑉𝐼</m:t>
                      </m:r>
                      <m:r>
                        <a:rPr lang="es-ES" sz="1600" i="1" smtClean="0">
                          <a:solidFill>
                            <a:schemeClr val="bg1"/>
                          </a:solidFill>
                          <a:latin typeface="Cambria Math" panose="02040503050406030204" pitchFamily="18" charset="0"/>
                        </a:rPr>
                        <m:t>=</m:t>
                      </m:r>
                      <m:f>
                        <m:fPr>
                          <m:ctrlPr>
                            <a:rPr lang="es-EC" sz="1600" i="1">
                              <a:solidFill>
                                <a:schemeClr val="bg1"/>
                              </a:solidFill>
                              <a:latin typeface="Cambria Math" panose="02040503050406030204" pitchFamily="18" charset="0"/>
                            </a:rPr>
                          </m:ctrlPr>
                        </m:fPr>
                        <m:num>
                          <m:d>
                            <m:dPr>
                              <m:ctrlPr>
                                <a:rPr lang="es-EC" sz="1600" i="1">
                                  <a:solidFill>
                                    <a:schemeClr val="bg1"/>
                                  </a:solidFill>
                                  <a:latin typeface="Cambria Math" panose="02040503050406030204" pitchFamily="18" charset="0"/>
                                </a:rPr>
                              </m:ctrlPr>
                            </m:dPr>
                            <m:e>
                              <m:sSub>
                                <m:sSubPr>
                                  <m:ctrlPr>
                                    <a:rPr lang="es-EC" sz="1600" i="1">
                                      <a:solidFill>
                                        <a:schemeClr val="bg1"/>
                                      </a:solidFill>
                                      <a:latin typeface="Cambria Math" panose="02040503050406030204" pitchFamily="18" charset="0"/>
                                    </a:rPr>
                                  </m:ctrlPr>
                                </m:sSubPr>
                                <m:e>
                                  <m:r>
                                    <a:rPr lang="es-ES" sz="1600" i="1">
                                      <a:solidFill>
                                        <a:schemeClr val="bg1"/>
                                      </a:solidFill>
                                      <a:latin typeface="Cambria Math" panose="02040503050406030204" pitchFamily="18" charset="0"/>
                                    </a:rPr>
                                    <m:t>𝑅</m:t>
                                  </m:r>
                                </m:e>
                                <m:sub>
                                  <m:r>
                                    <a:rPr lang="es-ES" sz="1600" i="1">
                                      <a:solidFill>
                                        <a:schemeClr val="bg1"/>
                                      </a:solidFill>
                                      <a:latin typeface="Cambria Math" panose="02040503050406030204" pitchFamily="18" charset="0"/>
                                    </a:rPr>
                                    <m:t>𝑁𝐼𝑅</m:t>
                                  </m:r>
                                </m:sub>
                              </m:sSub>
                              <m:r>
                                <a:rPr lang="es-ES" sz="1600" i="1">
                                  <a:solidFill>
                                    <a:schemeClr val="bg1"/>
                                  </a:solidFill>
                                  <a:latin typeface="Cambria Math" panose="02040503050406030204" pitchFamily="18" charset="0"/>
                                </a:rPr>
                                <m:t>−</m:t>
                              </m:r>
                              <m:sSub>
                                <m:sSubPr>
                                  <m:ctrlPr>
                                    <a:rPr lang="es-EC" sz="1600" i="1">
                                      <a:solidFill>
                                        <a:schemeClr val="bg1"/>
                                      </a:solidFill>
                                      <a:latin typeface="Cambria Math" panose="02040503050406030204" pitchFamily="18" charset="0"/>
                                    </a:rPr>
                                  </m:ctrlPr>
                                </m:sSubPr>
                                <m:e>
                                  <m:r>
                                    <a:rPr lang="es-ES" sz="1600" i="1">
                                      <a:solidFill>
                                        <a:schemeClr val="bg1"/>
                                      </a:solidFill>
                                      <a:latin typeface="Cambria Math" panose="02040503050406030204" pitchFamily="18" charset="0"/>
                                    </a:rPr>
                                    <m:t>𝑅</m:t>
                                  </m:r>
                                </m:e>
                                <m:sub>
                                  <m:r>
                                    <a:rPr lang="es-ES" sz="1600" i="1">
                                      <a:solidFill>
                                        <a:schemeClr val="bg1"/>
                                      </a:solidFill>
                                      <a:latin typeface="Cambria Math" panose="02040503050406030204" pitchFamily="18" charset="0"/>
                                    </a:rPr>
                                    <m:t>𝑅𝐸𝐷</m:t>
                                  </m:r>
                                </m:sub>
                              </m:sSub>
                            </m:e>
                          </m:d>
                        </m:num>
                        <m:den>
                          <m:d>
                            <m:dPr>
                              <m:ctrlPr>
                                <a:rPr lang="es-EC" sz="1600" i="1">
                                  <a:solidFill>
                                    <a:schemeClr val="bg1"/>
                                  </a:solidFill>
                                  <a:latin typeface="Cambria Math" panose="02040503050406030204" pitchFamily="18" charset="0"/>
                                </a:rPr>
                              </m:ctrlPr>
                            </m:dPr>
                            <m:e>
                              <m:sSub>
                                <m:sSubPr>
                                  <m:ctrlPr>
                                    <a:rPr lang="es-EC" sz="1600" i="1">
                                      <a:solidFill>
                                        <a:schemeClr val="bg1"/>
                                      </a:solidFill>
                                      <a:latin typeface="Cambria Math" panose="02040503050406030204" pitchFamily="18" charset="0"/>
                                    </a:rPr>
                                  </m:ctrlPr>
                                </m:sSubPr>
                                <m:e>
                                  <m:r>
                                    <a:rPr lang="es-ES" sz="1600" i="1">
                                      <a:solidFill>
                                        <a:schemeClr val="bg1"/>
                                      </a:solidFill>
                                      <a:latin typeface="Cambria Math" panose="02040503050406030204" pitchFamily="18" charset="0"/>
                                    </a:rPr>
                                    <m:t>𝑅</m:t>
                                  </m:r>
                                </m:e>
                                <m:sub>
                                  <m:r>
                                    <a:rPr lang="es-ES" sz="1600" i="1">
                                      <a:solidFill>
                                        <a:schemeClr val="bg1"/>
                                      </a:solidFill>
                                      <a:latin typeface="Cambria Math" panose="02040503050406030204" pitchFamily="18" charset="0"/>
                                    </a:rPr>
                                    <m:t>𝑁𝐼𝑅</m:t>
                                  </m:r>
                                </m:sub>
                              </m:sSub>
                              <m:r>
                                <a:rPr lang="es-ES" sz="1600" i="1">
                                  <a:solidFill>
                                    <a:schemeClr val="bg1"/>
                                  </a:solidFill>
                                  <a:latin typeface="Cambria Math" panose="02040503050406030204" pitchFamily="18" charset="0"/>
                                </a:rPr>
                                <m:t>+</m:t>
                              </m:r>
                              <m:sSub>
                                <m:sSubPr>
                                  <m:ctrlPr>
                                    <a:rPr lang="es-EC" sz="1600" i="1">
                                      <a:solidFill>
                                        <a:schemeClr val="bg1"/>
                                      </a:solidFill>
                                      <a:latin typeface="Cambria Math" panose="02040503050406030204" pitchFamily="18" charset="0"/>
                                    </a:rPr>
                                  </m:ctrlPr>
                                </m:sSubPr>
                                <m:e>
                                  <m:r>
                                    <a:rPr lang="es-ES" sz="1600" i="1">
                                      <a:solidFill>
                                        <a:schemeClr val="bg1"/>
                                      </a:solidFill>
                                      <a:latin typeface="Cambria Math" panose="02040503050406030204" pitchFamily="18" charset="0"/>
                                    </a:rPr>
                                    <m:t>𝑅</m:t>
                                  </m:r>
                                </m:e>
                                <m:sub>
                                  <m:r>
                                    <a:rPr lang="es-ES" sz="1600" i="1">
                                      <a:solidFill>
                                        <a:schemeClr val="bg1"/>
                                      </a:solidFill>
                                      <a:latin typeface="Cambria Math" panose="02040503050406030204" pitchFamily="18" charset="0"/>
                                    </a:rPr>
                                    <m:t>𝑅𝐸𝐷</m:t>
                                  </m:r>
                                </m:sub>
                              </m:sSub>
                            </m:e>
                          </m:d>
                        </m:den>
                      </m:f>
                    </m:oMath>
                  </m:oMathPara>
                </a14:m>
                <a:endParaRPr lang="es-ES" sz="1600" b="1" dirty="0">
                  <a:solidFill>
                    <a:schemeClr val="bg1"/>
                  </a:solidFill>
                  <a:latin typeface="+mn-lt"/>
                </a:endParaRPr>
              </a:p>
            </p:txBody>
          </p:sp>
        </mc:Choice>
        <mc:Fallback xmlns="">
          <p:sp>
            <p:nvSpPr>
              <p:cNvPr id="47" name="CuadroTexto 46"/>
              <p:cNvSpPr txBox="1">
                <a:spLocks noRot="1" noChangeAspect="1" noMove="1" noResize="1" noEditPoints="1" noAdjustHandles="1" noChangeArrowheads="1" noChangeShapeType="1" noTextEdit="1"/>
              </p:cNvSpPr>
              <p:nvPr/>
            </p:nvSpPr>
            <p:spPr>
              <a:xfrm>
                <a:off x="1380702" y="1735952"/>
                <a:ext cx="6776918" cy="825932"/>
              </a:xfrm>
              <a:prstGeom prst="rect">
                <a:avLst/>
              </a:prstGeom>
              <a:blipFill rotWithShape="0">
                <a:blip r:embed="rId6"/>
                <a:stretch>
                  <a:fillRect l="-90"/>
                </a:stretch>
              </a:blipFill>
              <a:ln w="28575">
                <a:solidFill>
                  <a:schemeClr val="accent3">
                    <a:lumMod val="50000"/>
                  </a:schemeClr>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8" name="CuadroTexto 47"/>
              <p:cNvSpPr txBox="1"/>
              <p:nvPr/>
            </p:nvSpPr>
            <p:spPr>
              <a:xfrm>
                <a:off x="1380702" y="4579405"/>
                <a:ext cx="6776918" cy="810350"/>
              </a:xfrm>
              <a:prstGeom prst="rect">
                <a:avLst/>
              </a:prstGeom>
              <a:noFill/>
              <a:ln w="28575">
                <a:solidFill>
                  <a:schemeClr val="accent3">
                    <a:lumMod val="40000"/>
                    <a:lumOff val="60000"/>
                  </a:schemeClr>
                </a:solidFill>
              </a:ln>
            </p:spPr>
            <p:txBody>
              <a:bodyPr wrap="square" rtlCol="0">
                <a:spAutoFit/>
              </a:bodyPr>
              <a:lstStyle/>
              <a:p>
                <a:r>
                  <a:rPr lang="en-US" b="1" dirty="0">
                    <a:solidFill>
                      <a:srgbClr val="FFFFFF"/>
                    </a:solidFill>
                    <a:latin typeface="+mn-lt"/>
                  </a:rPr>
                  <a:t>Simple ratio red-edge (SR-RE)</a:t>
                </a:r>
              </a:p>
              <a:p>
                <a:pPr/>
                <a14:m>
                  <m:oMathPara xmlns:m="http://schemas.openxmlformats.org/officeDocument/2006/math">
                    <m:oMathParaPr>
                      <m:jc m:val="left"/>
                    </m:oMathParaPr>
                    <m:oMath xmlns:m="http://schemas.openxmlformats.org/officeDocument/2006/math">
                      <m:r>
                        <a:rPr lang="es-ES" sz="1600" i="1" smtClean="0">
                          <a:solidFill>
                            <a:schemeClr val="bg1"/>
                          </a:solidFill>
                          <a:latin typeface="Cambria Math" panose="02040503050406030204" pitchFamily="18" charset="0"/>
                        </a:rPr>
                        <m:t>𝑆𝑅</m:t>
                      </m:r>
                      <m:r>
                        <a:rPr lang="es-ES" sz="1600" i="1" smtClean="0">
                          <a:solidFill>
                            <a:schemeClr val="bg1"/>
                          </a:solidFill>
                          <a:latin typeface="Cambria Math" panose="02040503050406030204" pitchFamily="18" charset="0"/>
                        </a:rPr>
                        <m:t>−</m:t>
                      </m:r>
                      <m:r>
                        <a:rPr lang="es-ES" sz="1600" i="1" smtClean="0">
                          <a:solidFill>
                            <a:schemeClr val="bg1"/>
                          </a:solidFill>
                          <a:latin typeface="Cambria Math" panose="02040503050406030204" pitchFamily="18" charset="0"/>
                        </a:rPr>
                        <m:t>𝑅𝐸</m:t>
                      </m:r>
                      <m:r>
                        <a:rPr lang="es-ES" sz="1600" i="1">
                          <a:solidFill>
                            <a:schemeClr val="bg1"/>
                          </a:solidFill>
                          <a:latin typeface="Cambria Math" panose="02040503050406030204" pitchFamily="18" charset="0"/>
                        </a:rPr>
                        <m:t>=</m:t>
                      </m:r>
                      <m:f>
                        <m:fPr>
                          <m:ctrlPr>
                            <a:rPr lang="es-EC" sz="1600" i="1">
                              <a:solidFill>
                                <a:schemeClr val="bg1"/>
                              </a:solidFill>
                              <a:latin typeface="Cambria Math" panose="02040503050406030204" pitchFamily="18" charset="0"/>
                            </a:rPr>
                          </m:ctrlPr>
                        </m:fPr>
                        <m:num>
                          <m:sSub>
                            <m:sSubPr>
                              <m:ctrlPr>
                                <a:rPr lang="es-EC" sz="1600" i="1">
                                  <a:solidFill>
                                    <a:schemeClr val="bg1"/>
                                  </a:solidFill>
                                  <a:latin typeface="Cambria Math" panose="02040503050406030204" pitchFamily="18" charset="0"/>
                                </a:rPr>
                              </m:ctrlPr>
                            </m:sSubPr>
                            <m:e>
                              <m:r>
                                <a:rPr lang="es-ES" sz="1600" i="1">
                                  <a:solidFill>
                                    <a:schemeClr val="bg1"/>
                                  </a:solidFill>
                                  <a:latin typeface="Cambria Math" panose="02040503050406030204" pitchFamily="18" charset="0"/>
                                </a:rPr>
                                <m:t>𝑅</m:t>
                              </m:r>
                            </m:e>
                            <m:sub>
                              <m:r>
                                <a:rPr lang="es-ES" sz="1600" i="1">
                                  <a:solidFill>
                                    <a:schemeClr val="bg1"/>
                                  </a:solidFill>
                                  <a:latin typeface="Cambria Math" panose="02040503050406030204" pitchFamily="18" charset="0"/>
                                </a:rPr>
                                <m:t>𝑁𝐼𝑅</m:t>
                              </m:r>
                            </m:sub>
                          </m:sSub>
                        </m:num>
                        <m:den>
                          <m:sSub>
                            <m:sSubPr>
                              <m:ctrlPr>
                                <a:rPr lang="es-EC" sz="1600" i="1">
                                  <a:solidFill>
                                    <a:schemeClr val="bg1"/>
                                  </a:solidFill>
                                  <a:latin typeface="Cambria Math" panose="02040503050406030204" pitchFamily="18" charset="0"/>
                                </a:rPr>
                              </m:ctrlPr>
                            </m:sSubPr>
                            <m:e>
                              <m:r>
                                <a:rPr lang="es-ES" sz="1600" i="1">
                                  <a:solidFill>
                                    <a:schemeClr val="bg1"/>
                                  </a:solidFill>
                                  <a:latin typeface="Cambria Math" panose="02040503050406030204" pitchFamily="18" charset="0"/>
                                </a:rPr>
                                <m:t>𝑅</m:t>
                              </m:r>
                            </m:e>
                            <m:sub>
                              <m:r>
                                <a:rPr lang="es-ES" sz="1600" i="1">
                                  <a:solidFill>
                                    <a:schemeClr val="bg1"/>
                                  </a:solidFill>
                                  <a:latin typeface="Cambria Math" panose="02040503050406030204" pitchFamily="18" charset="0"/>
                                </a:rPr>
                                <m:t>𝑅𝐸𝐷</m:t>
                              </m:r>
                              <m:r>
                                <a:rPr lang="es-ES" sz="1600" i="1">
                                  <a:solidFill>
                                    <a:schemeClr val="bg1"/>
                                  </a:solidFill>
                                  <a:latin typeface="Cambria Math" panose="02040503050406030204" pitchFamily="18" charset="0"/>
                                </a:rPr>
                                <m:t>−</m:t>
                              </m:r>
                              <m:r>
                                <a:rPr lang="es-ES" sz="1600" i="1">
                                  <a:solidFill>
                                    <a:schemeClr val="bg1"/>
                                  </a:solidFill>
                                  <a:latin typeface="Cambria Math" panose="02040503050406030204" pitchFamily="18" charset="0"/>
                                </a:rPr>
                                <m:t>𝐸𝐷𝐺𝐸</m:t>
                              </m:r>
                            </m:sub>
                          </m:sSub>
                        </m:den>
                      </m:f>
                    </m:oMath>
                  </m:oMathPara>
                </a14:m>
                <a:endParaRPr lang="es-ES" b="1" dirty="0">
                  <a:solidFill>
                    <a:srgbClr val="FFFFFF"/>
                  </a:solidFill>
                  <a:latin typeface="+mn-lt"/>
                </a:endParaRPr>
              </a:p>
            </p:txBody>
          </p:sp>
        </mc:Choice>
        <mc:Fallback xmlns="">
          <p:sp>
            <p:nvSpPr>
              <p:cNvPr id="48" name="CuadroTexto 47"/>
              <p:cNvSpPr txBox="1">
                <a:spLocks noRot="1" noChangeAspect="1" noMove="1" noResize="1" noEditPoints="1" noAdjustHandles="1" noChangeArrowheads="1" noChangeShapeType="1" noTextEdit="1"/>
              </p:cNvSpPr>
              <p:nvPr/>
            </p:nvSpPr>
            <p:spPr>
              <a:xfrm>
                <a:off x="1380702" y="4579405"/>
                <a:ext cx="6776918" cy="810350"/>
              </a:xfrm>
              <a:prstGeom prst="rect">
                <a:avLst/>
              </a:prstGeom>
              <a:blipFill rotWithShape="0">
                <a:blip r:embed="rId7"/>
                <a:stretch>
                  <a:fillRect l="-90"/>
                </a:stretch>
              </a:blipFill>
              <a:ln w="28575">
                <a:solidFill>
                  <a:schemeClr val="accent3">
                    <a:lumMod val="40000"/>
                    <a:lumOff val="60000"/>
                  </a:schemeClr>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9" name="CuadroTexto 48"/>
              <p:cNvSpPr txBox="1"/>
              <p:nvPr/>
            </p:nvSpPr>
            <p:spPr>
              <a:xfrm>
                <a:off x="1380702" y="5523217"/>
                <a:ext cx="6776918" cy="820481"/>
              </a:xfrm>
              <a:prstGeom prst="rect">
                <a:avLst/>
              </a:prstGeom>
              <a:noFill/>
              <a:ln w="28575">
                <a:solidFill>
                  <a:schemeClr val="accent3">
                    <a:lumMod val="20000"/>
                    <a:lumOff val="80000"/>
                  </a:schemeClr>
                </a:solidFill>
              </a:ln>
            </p:spPr>
            <p:txBody>
              <a:bodyPr wrap="square" rtlCol="0">
                <a:spAutoFit/>
              </a:bodyPr>
              <a:lstStyle/>
              <a:p>
                <a:r>
                  <a:rPr lang="en-US" b="1" dirty="0">
                    <a:solidFill>
                      <a:srgbClr val="FFFFFF"/>
                    </a:solidFill>
                    <a:latin typeface="+mn-lt"/>
                  </a:rPr>
                  <a:t>Normalized difference red-edge index</a:t>
                </a:r>
                <a:endParaRPr lang="es-EC" sz="1600" i="1" dirty="0">
                  <a:solidFill>
                    <a:schemeClr val="bg1"/>
                  </a:solidFill>
                  <a:latin typeface="+mn-lt"/>
                </a:endParaRPr>
              </a:p>
              <a:p>
                <a:pPr/>
                <a14:m>
                  <m:oMathPara xmlns:m="http://schemas.openxmlformats.org/officeDocument/2006/math">
                    <m:oMathParaPr>
                      <m:jc m:val="left"/>
                    </m:oMathParaPr>
                    <m:oMath xmlns:m="http://schemas.openxmlformats.org/officeDocument/2006/math">
                      <m:r>
                        <a:rPr lang="es-EC" sz="1600" i="1" smtClean="0">
                          <a:solidFill>
                            <a:schemeClr val="bg1"/>
                          </a:solidFill>
                          <a:latin typeface="Cambria Math" panose="02040503050406030204" pitchFamily="18" charset="0"/>
                        </a:rPr>
                        <m:t>𝑁𝐷𝑅𝐸</m:t>
                      </m:r>
                      <m:r>
                        <a:rPr lang="es-EC" sz="1600" i="1" smtClean="0">
                          <a:solidFill>
                            <a:schemeClr val="bg1"/>
                          </a:solidFill>
                          <a:latin typeface="Cambria Math" panose="02040503050406030204" pitchFamily="18" charset="0"/>
                        </a:rPr>
                        <m:t>=</m:t>
                      </m:r>
                      <m:f>
                        <m:fPr>
                          <m:ctrlPr>
                            <a:rPr lang="es-EC" sz="1600" i="1">
                              <a:solidFill>
                                <a:schemeClr val="bg1"/>
                              </a:solidFill>
                              <a:latin typeface="Cambria Math" panose="02040503050406030204" pitchFamily="18" charset="0"/>
                            </a:rPr>
                          </m:ctrlPr>
                        </m:fPr>
                        <m:num>
                          <m:r>
                            <a:rPr lang="es-EC" sz="1600" i="1">
                              <a:solidFill>
                                <a:schemeClr val="bg1"/>
                              </a:solidFill>
                              <a:latin typeface="Cambria Math" panose="02040503050406030204" pitchFamily="18" charset="0"/>
                            </a:rPr>
                            <m:t>(</m:t>
                          </m:r>
                          <m:sSub>
                            <m:sSubPr>
                              <m:ctrlPr>
                                <a:rPr lang="es-EC" sz="1600" i="1">
                                  <a:solidFill>
                                    <a:schemeClr val="bg1"/>
                                  </a:solidFill>
                                  <a:latin typeface="Cambria Math" panose="02040503050406030204" pitchFamily="18" charset="0"/>
                                </a:rPr>
                              </m:ctrlPr>
                            </m:sSubPr>
                            <m:e>
                              <m:r>
                                <a:rPr lang="es-EC" sz="1600" i="1">
                                  <a:solidFill>
                                    <a:schemeClr val="bg1"/>
                                  </a:solidFill>
                                  <a:latin typeface="Cambria Math" panose="02040503050406030204" pitchFamily="18" charset="0"/>
                                </a:rPr>
                                <m:t>𝑅</m:t>
                              </m:r>
                            </m:e>
                            <m:sub>
                              <m:r>
                                <a:rPr lang="es-EC" sz="1600" i="1">
                                  <a:solidFill>
                                    <a:schemeClr val="bg1"/>
                                  </a:solidFill>
                                  <a:latin typeface="Cambria Math" panose="02040503050406030204" pitchFamily="18" charset="0"/>
                                </a:rPr>
                                <m:t>𝑁𝐼𝑅</m:t>
                              </m:r>
                            </m:sub>
                          </m:sSub>
                          <m:r>
                            <a:rPr lang="es-EC" sz="1600" i="1">
                              <a:solidFill>
                                <a:schemeClr val="bg1"/>
                              </a:solidFill>
                              <a:latin typeface="Cambria Math" panose="02040503050406030204" pitchFamily="18" charset="0"/>
                            </a:rPr>
                            <m:t>−</m:t>
                          </m:r>
                          <m:sSub>
                            <m:sSubPr>
                              <m:ctrlPr>
                                <a:rPr lang="es-EC" sz="1600" i="1">
                                  <a:solidFill>
                                    <a:schemeClr val="bg1"/>
                                  </a:solidFill>
                                  <a:latin typeface="Cambria Math" panose="02040503050406030204" pitchFamily="18" charset="0"/>
                                </a:rPr>
                              </m:ctrlPr>
                            </m:sSubPr>
                            <m:e>
                              <m:r>
                                <a:rPr lang="es-EC" sz="1600" i="1">
                                  <a:solidFill>
                                    <a:schemeClr val="bg1"/>
                                  </a:solidFill>
                                  <a:latin typeface="Cambria Math" panose="02040503050406030204" pitchFamily="18" charset="0"/>
                                </a:rPr>
                                <m:t>𝑅</m:t>
                              </m:r>
                            </m:e>
                            <m:sub>
                              <m:r>
                                <a:rPr lang="es-EC" sz="1600" i="1">
                                  <a:solidFill>
                                    <a:schemeClr val="bg1"/>
                                  </a:solidFill>
                                  <a:latin typeface="Cambria Math" panose="02040503050406030204" pitchFamily="18" charset="0"/>
                                </a:rPr>
                                <m:t>𝑅𝐸𝐷</m:t>
                              </m:r>
                              <m:r>
                                <a:rPr lang="es-EC" sz="1600" i="1">
                                  <a:solidFill>
                                    <a:schemeClr val="bg1"/>
                                  </a:solidFill>
                                  <a:latin typeface="Cambria Math" panose="02040503050406030204" pitchFamily="18" charset="0"/>
                                </a:rPr>
                                <m:t>−</m:t>
                              </m:r>
                              <m:r>
                                <a:rPr lang="es-EC" sz="1600" i="1">
                                  <a:solidFill>
                                    <a:schemeClr val="bg1"/>
                                  </a:solidFill>
                                  <a:latin typeface="Cambria Math" panose="02040503050406030204" pitchFamily="18" charset="0"/>
                                </a:rPr>
                                <m:t>𝐸𝐷𝐺𝐸</m:t>
                              </m:r>
                            </m:sub>
                          </m:sSub>
                          <m:r>
                            <a:rPr lang="es-EC" sz="1600" i="1">
                              <a:solidFill>
                                <a:schemeClr val="bg1"/>
                              </a:solidFill>
                              <a:latin typeface="Cambria Math" panose="02040503050406030204" pitchFamily="18" charset="0"/>
                            </a:rPr>
                            <m:t>)</m:t>
                          </m:r>
                        </m:num>
                        <m:den>
                          <m:r>
                            <a:rPr lang="es-EC" sz="1600" i="1">
                              <a:solidFill>
                                <a:schemeClr val="bg1"/>
                              </a:solidFill>
                              <a:latin typeface="Cambria Math" panose="02040503050406030204" pitchFamily="18" charset="0"/>
                            </a:rPr>
                            <m:t>(</m:t>
                          </m:r>
                          <m:sSub>
                            <m:sSubPr>
                              <m:ctrlPr>
                                <a:rPr lang="es-EC" sz="1600" i="1">
                                  <a:solidFill>
                                    <a:schemeClr val="bg1"/>
                                  </a:solidFill>
                                  <a:latin typeface="Cambria Math" panose="02040503050406030204" pitchFamily="18" charset="0"/>
                                </a:rPr>
                              </m:ctrlPr>
                            </m:sSubPr>
                            <m:e>
                              <m:r>
                                <a:rPr lang="es-EC" sz="1600" i="1">
                                  <a:solidFill>
                                    <a:schemeClr val="bg1"/>
                                  </a:solidFill>
                                  <a:latin typeface="Cambria Math" panose="02040503050406030204" pitchFamily="18" charset="0"/>
                                </a:rPr>
                                <m:t>𝑅</m:t>
                              </m:r>
                            </m:e>
                            <m:sub>
                              <m:r>
                                <a:rPr lang="es-EC" sz="1600" i="1">
                                  <a:solidFill>
                                    <a:schemeClr val="bg1"/>
                                  </a:solidFill>
                                  <a:latin typeface="Cambria Math" panose="02040503050406030204" pitchFamily="18" charset="0"/>
                                </a:rPr>
                                <m:t>𝑁𝐼𝑅</m:t>
                              </m:r>
                            </m:sub>
                          </m:sSub>
                          <m:r>
                            <a:rPr lang="es-EC" sz="1600" i="1">
                              <a:solidFill>
                                <a:schemeClr val="bg1"/>
                              </a:solidFill>
                              <a:latin typeface="Cambria Math" panose="02040503050406030204" pitchFamily="18" charset="0"/>
                            </a:rPr>
                            <m:t>+</m:t>
                          </m:r>
                          <m:sSub>
                            <m:sSubPr>
                              <m:ctrlPr>
                                <a:rPr lang="es-EC" sz="1600" i="1">
                                  <a:solidFill>
                                    <a:schemeClr val="bg1"/>
                                  </a:solidFill>
                                  <a:latin typeface="Cambria Math" panose="02040503050406030204" pitchFamily="18" charset="0"/>
                                </a:rPr>
                              </m:ctrlPr>
                            </m:sSubPr>
                            <m:e>
                              <m:r>
                                <a:rPr lang="es-EC" sz="1600" i="1">
                                  <a:solidFill>
                                    <a:schemeClr val="bg1"/>
                                  </a:solidFill>
                                  <a:latin typeface="Cambria Math" panose="02040503050406030204" pitchFamily="18" charset="0"/>
                                </a:rPr>
                                <m:t>𝑅</m:t>
                              </m:r>
                            </m:e>
                            <m:sub>
                              <m:r>
                                <a:rPr lang="es-EC" sz="1600" i="1">
                                  <a:solidFill>
                                    <a:schemeClr val="bg1"/>
                                  </a:solidFill>
                                  <a:latin typeface="Cambria Math" panose="02040503050406030204" pitchFamily="18" charset="0"/>
                                </a:rPr>
                                <m:t>𝑅𝐸𝐷</m:t>
                              </m:r>
                              <m:r>
                                <a:rPr lang="es-EC" sz="1600" i="1">
                                  <a:solidFill>
                                    <a:schemeClr val="bg1"/>
                                  </a:solidFill>
                                  <a:latin typeface="Cambria Math" panose="02040503050406030204" pitchFamily="18" charset="0"/>
                                </a:rPr>
                                <m:t>−</m:t>
                              </m:r>
                              <m:r>
                                <a:rPr lang="es-EC" sz="1600" i="1">
                                  <a:solidFill>
                                    <a:schemeClr val="bg1"/>
                                  </a:solidFill>
                                  <a:latin typeface="Cambria Math" panose="02040503050406030204" pitchFamily="18" charset="0"/>
                                </a:rPr>
                                <m:t>𝐸𝐷𝐺𝐸</m:t>
                              </m:r>
                            </m:sub>
                          </m:sSub>
                          <m:r>
                            <a:rPr lang="es-EC" sz="1600" i="1">
                              <a:solidFill>
                                <a:schemeClr val="bg1"/>
                              </a:solidFill>
                              <a:latin typeface="Cambria Math" panose="02040503050406030204" pitchFamily="18" charset="0"/>
                            </a:rPr>
                            <m:t>)</m:t>
                          </m:r>
                        </m:den>
                      </m:f>
                    </m:oMath>
                  </m:oMathPara>
                </a14:m>
                <a:endParaRPr lang="es-EC" sz="1600" dirty="0">
                  <a:solidFill>
                    <a:schemeClr val="bg1"/>
                  </a:solidFill>
                  <a:latin typeface="+mn-lt"/>
                </a:endParaRPr>
              </a:p>
            </p:txBody>
          </p:sp>
        </mc:Choice>
        <mc:Fallback xmlns="">
          <p:sp>
            <p:nvSpPr>
              <p:cNvPr id="49" name="CuadroTexto 48"/>
              <p:cNvSpPr txBox="1">
                <a:spLocks noRot="1" noChangeAspect="1" noMove="1" noResize="1" noEditPoints="1" noAdjustHandles="1" noChangeArrowheads="1" noChangeShapeType="1" noTextEdit="1"/>
              </p:cNvSpPr>
              <p:nvPr/>
            </p:nvSpPr>
            <p:spPr>
              <a:xfrm>
                <a:off x="1380702" y="5523217"/>
                <a:ext cx="6776918" cy="820481"/>
              </a:xfrm>
              <a:prstGeom prst="rect">
                <a:avLst/>
              </a:prstGeom>
              <a:blipFill rotWithShape="0">
                <a:blip r:embed="rId8"/>
                <a:stretch>
                  <a:fillRect l="-90"/>
                </a:stretch>
              </a:blipFill>
              <a:ln w="28575">
                <a:solidFill>
                  <a:schemeClr val="accent3">
                    <a:lumMod val="20000"/>
                    <a:lumOff val="80000"/>
                  </a:schemeClr>
                </a:solidFill>
              </a:ln>
            </p:spPr>
            <p:txBody>
              <a:bodyPr/>
              <a:lstStyle/>
              <a:p>
                <a:r>
                  <a:rPr lang="es-EC">
                    <a:noFill/>
                  </a:rPr>
                  <a:t> </a:t>
                </a:r>
              </a:p>
            </p:txBody>
          </p:sp>
        </mc:Fallback>
      </mc:AlternateContent>
      <p:sp>
        <p:nvSpPr>
          <p:cNvPr id="10" name="CuadroTexto 9"/>
          <p:cNvSpPr txBox="1"/>
          <p:nvPr/>
        </p:nvSpPr>
        <p:spPr>
          <a:xfrm>
            <a:off x="6543072" y="2010832"/>
            <a:ext cx="1515291" cy="307777"/>
          </a:xfrm>
          <a:prstGeom prst="rect">
            <a:avLst/>
          </a:prstGeom>
          <a:noFill/>
        </p:spPr>
        <p:txBody>
          <a:bodyPr wrap="square" rtlCol="0">
            <a:spAutoFit/>
          </a:bodyPr>
          <a:lstStyle/>
          <a:p>
            <a:r>
              <a:rPr lang="es-EC" dirty="0">
                <a:solidFill>
                  <a:schemeClr val="bg1"/>
                </a:solidFill>
                <a:latin typeface="+mn-lt"/>
              </a:rPr>
              <a:t>(Tucker, 1979)</a:t>
            </a:r>
          </a:p>
        </p:txBody>
      </p:sp>
      <p:sp>
        <p:nvSpPr>
          <p:cNvPr id="50" name="CuadroTexto 49"/>
          <p:cNvSpPr txBox="1"/>
          <p:nvPr/>
        </p:nvSpPr>
        <p:spPr>
          <a:xfrm>
            <a:off x="6563559" y="3005526"/>
            <a:ext cx="1515291" cy="307777"/>
          </a:xfrm>
          <a:prstGeom prst="rect">
            <a:avLst/>
          </a:prstGeom>
          <a:noFill/>
        </p:spPr>
        <p:txBody>
          <a:bodyPr wrap="square" rtlCol="0">
            <a:spAutoFit/>
          </a:bodyPr>
          <a:lstStyle/>
          <a:p>
            <a:r>
              <a:rPr lang="es-EC" dirty="0">
                <a:solidFill>
                  <a:schemeClr val="bg1"/>
                </a:solidFill>
                <a:latin typeface="+mn-lt"/>
              </a:rPr>
              <a:t>(Tucker, 1979)</a:t>
            </a:r>
          </a:p>
        </p:txBody>
      </p:sp>
      <p:sp>
        <p:nvSpPr>
          <p:cNvPr id="51" name="CuadroTexto 50"/>
          <p:cNvSpPr txBox="1"/>
          <p:nvPr/>
        </p:nvSpPr>
        <p:spPr>
          <a:xfrm>
            <a:off x="6466115" y="3906296"/>
            <a:ext cx="1764608" cy="307777"/>
          </a:xfrm>
          <a:prstGeom prst="rect">
            <a:avLst/>
          </a:prstGeom>
          <a:noFill/>
        </p:spPr>
        <p:txBody>
          <a:bodyPr wrap="square" rtlCol="0">
            <a:spAutoFit/>
          </a:bodyPr>
          <a:lstStyle/>
          <a:p>
            <a:r>
              <a:rPr lang="es-EC" dirty="0">
                <a:solidFill>
                  <a:schemeClr val="bg1"/>
                </a:solidFill>
                <a:latin typeface="+mn-lt"/>
              </a:rPr>
              <a:t>(</a:t>
            </a:r>
            <a:r>
              <a:rPr lang="es-EC" dirty="0" err="1">
                <a:solidFill>
                  <a:schemeClr val="bg1"/>
                </a:solidFill>
                <a:latin typeface="+mn-lt"/>
              </a:rPr>
              <a:t>Sims</a:t>
            </a:r>
            <a:r>
              <a:rPr lang="es-EC" dirty="0">
                <a:solidFill>
                  <a:schemeClr val="bg1"/>
                </a:solidFill>
                <a:latin typeface="+mn-lt"/>
              </a:rPr>
              <a:t> et al., 2006)</a:t>
            </a:r>
          </a:p>
        </p:txBody>
      </p:sp>
      <p:sp>
        <p:nvSpPr>
          <p:cNvPr id="52" name="CuadroTexto 51"/>
          <p:cNvSpPr txBox="1"/>
          <p:nvPr/>
        </p:nvSpPr>
        <p:spPr>
          <a:xfrm>
            <a:off x="6543072" y="4722970"/>
            <a:ext cx="1852086" cy="523220"/>
          </a:xfrm>
          <a:prstGeom prst="rect">
            <a:avLst/>
          </a:prstGeom>
          <a:noFill/>
        </p:spPr>
        <p:txBody>
          <a:bodyPr wrap="square" rtlCol="0">
            <a:spAutoFit/>
          </a:bodyPr>
          <a:lstStyle/>
          <a:p>
            <a:r>
              <a:rPr lang="es-EC" dirty="0">
                <a:solidFill>
                  <a:schemeClr val="bg1"/>
                </a:solidFill>
                <a:latin typeface="+mn-lt"/>
              </a:rPr>
              <a:t>(</a:t>
            </a:r>
            <a:r>
              <a:rPr lang="es-EC" dirty="0" err="1">
                <a:solidFill>
                  <a:schemeClr val="bg1"/>
                </a:solidFill>
                <a:latin typeface="+mn-lt"/>
              </a:rPr>
              <a:t>Gitelson</a:t>
            </a:r>
            <a:r>
              <a:rPr lang="es-EC" dirty="0">
                <a:solidFill>
                  <a:schemeClr val="bg1"/>
                </a:solidFill>
                <a:latin typeface="+mn-lt"/>
              </a:rPr>
              <a:t> &amp; </a:t>
            </a:r>
            <a:r>
              <a:rPr lang="es-EC" dirty="0" err="1">
                <a:solidFill>
                  <a:schemeClr val="bg1"/>
                </a:solidFill>
                <a:latin typeface="+mn-lt"/>
              </a:rPr>
              <a:t>Merzlyak</a:t>
            </a:r>
            <a:r>
              <a:rPr lang="es-EC" dirty="0">
                <a:solidFill>
                  <a:schemeClr val="bg1"/>
                </a:solidFill>
                <a:latin typeface="+mn-lt"/>
              </a:rPr>
              <a:t>, 1994)</a:t>
            </a:r>
          </a:p>
        </p:txBody>
      </p:sp>
      <p:sp>
        <p:nvSpPr>
          <p:cNvPr id="53" name="CuadroTexto 52"/>
          <p:cNvSpPr txBox="1"/>
          <p:nvPr/>
        </p:nvSpPr>
        <p:spPr>
          <a:xfrm>
            <a:off x="6354187" y="5754515"/>
            <a:ext cx="1893060" cy="307777"/>
          </a:xfrm>
          <a:prstGeom prst="rect">
            <a:avLst/>
          </a:prstGeom>
          <a:noFill/>
        </p:spPr>
        <p:txBody>
          <a:bodyPr wrap="square" rtlCol="0">
            <a:spAutoFit/>
          </a:bodyPr>
          <a:lstStyle/>
          <a:p>
            <a:r>
              <a:rPr lang="es-EC" dirty="0">
                <a:solidFill>
                  <a:schemeClr val="bg1"/>
                </a:solidFill>
                <a:latin typeface="+mn-lt"/>
              </a:rPr>
              <a:t>(Barnes et al., 2000)</a:t>
            </a:r>
          </a:p>
        </p:txBody>
      </p:sp>
    </p:spTree>
    <p:extLst>
      <p:ext uri="{BB962C8B-B14F-4D97-AF65-F5344CB8AC3E}">
        <p14:creationId xmlns:p14="http://schemas.microsoft.com/office/powerpoint/2010/main" val="80029837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texto 11"/>
          <p:cNvSpPr txBox="1">
            <a:spLocks/>
          </p:cNvSpPr>
          <p:nvPr/>
        </p:nvSpPr>
        <p:spPr>
          <a:xfrm>
            <a:off x="3766984" y="916107"/>
            <a:ext cx="2113371" cy="23878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defRPr/>
            </a:pPr>
            <a:r>
              <a:rPr lang="es-ES" sz="1500" b="1" dirty="0">
                <a:solidFill>
                  <a:srgbClr val="FFFFFF"/>
                </a:solidFill>
                <a:latin typeface="Corbel"/>
              </a:rPr>
              <a:t>Agricultura de precisión</a:t>
            </a:r>
            <a:endParaRPr lang="en-US" sz="1500" b="1" dirty="0">
              <a:solidFill>
                <a:srgbClr val="FFFFFF"/>
              </a:solidFill>
              <a:latin typeface="Corbel"/>
            </a:endParaRPr>
          </a:p>
        </p:txBody>
      </p:sp>
      <p:sp>
        <p:nvSpPr>
          <p:cNvPr id="28" name="Marcador de texto 11"/>
          <p:cNvSpPr txBox="1">
            <a:spLocks/>
          </p:cNvSpPr>
          <p:nvPr/>
        </p:nvSpPr>
        <p:spPr>
          <a:xfrm>
            <a:off x="6567299" y="1377506"/>
            <a:ext cx="1363924" cy="270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500" b="1" dirty="0">
              <a:solidFill>
                <a:srgbClr val="FFFFFF"/>
              </a:solidFill>
              <a:latin typeface="Corbel"/>
            </a:endParaRPr>
          </a:p>
        </p:txBody>
      </p:sp>
      <p:grpSp>
        <p:nvGrpSpPr>
          <p:cNvPr id="34" name="Grupo 33"/>
          <p:cNvGrpSpPr/>
          <p:nvPr/>
        </p:nvGrpSpPr>
        <p:grpSpPr>
          <a:xfrm>
            <a:off x="389859" y="570140"/>
            <a:ext cx="2276990" cy="254726"/>
            <a:chOff x="1613935" y="2468248"/>
            <a:chExt cx="5779012" cy="633278"/>
          </a:xfrm>
        </p:grpSpPr>
        <p:sp>
          <p:nvSpPr>
            <p:cNvPr id="35" name="Pentágono 34"/>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36"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Fundamentos Teóricos</a:t>
              </a:r>
            </a:p>
          </p:txBody>
        </p:sp>
      </p:grpSp>
      <p:sp>
        <p:nvSpPr>
          <p:cNvPr id="37" name="Elipse 36"/>
          <p:cNvSpPr/>
          <p:nvPr/>
        </p:nvSpPr>
        <p:spPr>
          <a:xfrm>
            <a:off x="31274" y="532856"/>
            <a:ext cx="432000" cy="405000"/>
          </a:xfrm>
          <a:prstGeom prst="ellipse">
            <a:avLst/>
          </a:prstGeom>
          <a:blipFill>
            <a:blip r:embed="rId2" cstate="print">
              <a:extLst>
                <a:ext uri="{28A0092B-C50C-407E-A947-70E740481C1C}">
                  <a14:useLocalDpi xmlns:a14="http://schemas.microsoft.com/office/drawing/2010/main" val="0"/>
                </a:ext>
              </a:extLst>
            </a:blip>
            <a:srcRect/>
            <a:stretch>
              <a:fillRect l="-25000" r="-25000"/>
            </a:stretch>
          </a:blipFill>
          <a:ln w="12700" cap="flat" cmpd="sng" algn="ctr">
            <a:solidFill>
              <a:srgbClr val="FFFFFF">
                <a:hueOff val="0"/>
                <a:satOff val="0"/>
                <a:lumOff val="0"/>
                <a:alphaOff val="0"/>
              </a:srgbClr>
            </a:solidFill>
            <a:prstDash val="solid"/>
            <a:miter lim="800000"/>
          </a:ln>
          <a:effectLst/>
        </p:spPr>
      </p:sp>
      <p:grpSp>
        <p:nvGrpSpPr>
          <p:cNvPr id="38" name="Grupo 37"/>
          <p:cNvGrpSpPr/>
          <p:nvPr/>
        </p:nvGrpSpPr>
        <p:grpSpPr>
          <a:xfrm rot="5400000">
            <a:off x="7179677" y="3136352"/>
            <a:ext cx="3564000" cy="261110"/>
            <a:chOff x="1361033" y="467"/>
            <a:chExt cx="4712106" cy="696598"/>
          </a:xfrm>
        </p:grpSpPr>
        <p:sp>
          <p:nvSpPr>
            <p:cNvPr id="39" name="Pentágono 38"/>
            <p:cNvSpPr/>
            <p:nvPr/>
          </p:nvSpPr>
          <p:spPr>
            <a:xfrm rot="10800000">
              <a:off x="1361033" y="467"/>
              <a:ext cx="4712106" cy="696598"/>
            </a:xfrm>
            <a:prstGeom prst="homePlate">
              <a:avLst/>
            </a:prstGeom>
            <a:solidFill>
              <a:srgbClr val="1A0F49">
                <a:hueOff val="0"/>
                <a:satOff val="0"/>
                <a:lumOff val="0"/>
                <a:alphaOff val="0"/>
              </a:srgbClr>
            </a:solidFill>
            <a:ln w="12700" cap="flat" cmpd="sng" algn="ctr">
              <a:solidFill>
                <a:srgbClr val="FFFFFF">
                  <a:hueOff val="0"/>
                  <a:satOff val="0"/>
                  <a:lumOff val="0"/>
                  <a:alphaOff val="0"/>
                </a:srgbClr>
              </a:solidFill>
              <a:prstDash val="solid"/>
              <a:miter lim="800000"/>
            </a:ln>
            <a:effectLst/>
          </p:spPr>
        </p:sp>
        <p:sp>
          <p:nvSpPr>
            <p:cNvPr id="40" name="Pentágono 4"/>
            <p:cNvSpPr txBox="1"/>
            <p:nvPr/>
          </p:nvSpPr>
          <p:spPr>
            <a:xfrm rot="21600000">
              <a:off x="1535182" y="467"/>
              <a:ext cx="4537957" cy="696598"/>
            </a:xfrm>
            <a:prstGeom prst="rect">
              <a:avLst/>
            </a:prstGeom>
            <a:noFill/>
            <a:ln>
              <a:noFill/>
            </a:ln>
            <a:effectLst/>
          </p:spPr>
          <p:txBody>
            <a:bodyPr spcFirstLastPara="0" vert="horz" wrap="square" lIns="230386" tIns="91440" rIns="170688" bIns="91440" numCol="1" spcCol="1270" anchor="ctr" anchorCtr="0">
              <a:noAutofit/>
            </a:bodyPr>
            <a:lstStyle/>
            <a:p>
              <a:pPr algn="ctr" defTabSz="1066800">
                <a:lnSpc>
                  <a:spcPct val="90000"/>
                </a:lnSpc>
                <a:spcBef>
                  <a:spcPct val="0"/>
                </a:spcBef>
                <a:spcAft>
                  <a:spcPct val="35000"/>
                </a:spcAft>
                <a:defRPr/>
              </a:pPr>
              <a:r>
                <a:rPr lang="es-ES" sz="1500" dirty="0">
                  <a:solidFill>
                    <a:srgbClr val="FFFFFF"/>
                  </a:solidFill>
                  <a:latin typeface="Corbel"/>
                  <a:ea typeface="+mn-ea"/>
                  <a:cs typeface="+mn-cs"/>
                </a:rPr>
                <a:t>Agricultura de precisión</a:t>
              </a:r>
            </a:p>
          </p:txBody>
        </p:sp>
      </p:grpSp>
      <p:sp>
        <p:nvSpPr>
          <p:cNvPr id="41" name="Elipse 40"/>
          <p:cNvSpPr/>
          <p:nvPr/>
        </p:nvSpPr>
        <p:spPr>
          <a:xfrm rot="21280938">
            <a:off x="8777491" y="1185134"/>
            <a:ext cx="351000" cy="351000"/>
          </a:xfrm>
          <a:prstGeom prst="ellipse">
            <a:avLst/>
          </a:prstGeom>
          <a:blipFill>
            <a:blip r:embed="rId3" cstate="print">
              <a:extLst>
                <a:ext uri="{28A0092B-C50C-407E-A947-70E740481C1C}">
                  <a14:useLocalDpi xmlns:a14="http://schemas.microsoft.com/office/drawing/2010/main" val="0"/>
                </a:ext>
              </a:extLst>
            </a:blip>
            <a:srcRect/>
            <a:stretch>
              <a:fillRect l="-2000" r="-2000"/>
            </a:stretch>
          </a:blipFill>
          <a:ln w="12700" cap="flat" cmpd="sng" algn="ctr">
            <a:solidFill>
              <a:srgbClr val="FFFFFF">
                <a:hueOff val="0"/>
                <a:satOff val="0"/>
                <a:lumOff val="0"/>
                <a:alphaOff val="0"/>
              </a:srgbClr>
            </a:solidFill>
            <a:prstDash val="solid"/>
            <a:miter lim="800000"/>
          </a:ln>
          <a:effectLst/>
        </p:spPr>
        <p:txBody>
          <a:bodyPr/>
          <a:lstStyle/>
          <a:p>
            <a:endParaRPr lang="es-EC" dirty="0"/>
          </a:p>
        </p:txBody>
      </p:sp>
      <p:pic>
        <p:nvPicPr>
          <p:cNvPr id="3074" name="Picture 2" descr="Resultado de imagen para teledetec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496" y="1351626"/>
            <a:ext cx="2330308" cy="1365479"/>
          </a:xfrm>
          <a:prstGeom prst="hexagon">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2815751529"/>
              </p:ext>
            </p:extLst>
          </p:nvPr>
        </p:nvGraphicFramePr>
        <p:xfrm>
          <a:off x="1775669" y="1391104"/>
          <a:ext cx="6096000" cy="45497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Imagen 4"/>
          <p:cNvPicPr>
            <a:picLocks noChangeAspect="1"/>
          </p:cNvPicPr>
          <p:nvPr/>
        </p:nvPicPr>
        <p:blipFill rotWithShape="1">
          <a:blip r:embed="rId10"/>
          <a:srcRect t="24730" b="4153"/>
          <a:stretch/>
        </p:blipFill>
        <p:spPr>
          <a:xfrm>
            <a:off x="5950604" y="4610764"/>
            <a:ext cx="2329200" cy="1333209"/>
          </a:xfrm>
          <a:prstGeom prst="hexagon">
            <a:avLst/>
          </a:prstGeom>
        </p:spPr>
      </p:pic>
      <p:pic>
        <p:nvPicPr>
          <p:cNvPr id="6" name="Imagen 5"/>
          <p:cNvPicPr>
            <a:picLocks noChangeAspect="1"/>
          </p:cNvPicPr>
          <p:nvPr/>
        </p:nvPicPr>
        <p:blipFill rotWithShape="1">
          <a:blip r:embed="rId11"/>
          <a:srcRect l="3700" t="2828" r="2685" b="5129"/>
          <a:stretch/>
        </p:blipFill>
        <p:spPr>
          <a:xfrm>
            <a:off x="1332430" y="1377506"/>
            <a:ext cx="2329200" cy="1339599"/>
          </a:xfrm>
          <a:prstGeom prst="hexagon">
            <a:avLst/>
          </a:prstGeom>
        </p:spPr>
      </p:pic>
      <p:pic>
        <p:nvPicPr>
          <p:cNvPr id="7" name="Imagen 6"/>
          <p:cNvPicPr>
            <a:picLocks noChangeAspect="1"/>
          </p:cNvPicPr>
          <p:nvPr/>
        </p:nvPicPr>
        <p:blipFill rotWithShape="1">
          <a:blip r:embed="rId12"/>
          <a:srcRect t="17857" b="9524"/>
          <a:stretch/>
        </p:blipFill>
        <p:spPr>
          <a:xfrm>
            <a:off x="1332430" y="4597166"/>
            <a:ext cx="2329200" cy="1343703"/>
          </a:xfrm>
          <a:prstGeom prst="hexagon">
            <a:avLst/>
          </a:prstGeom>
        </p:spPr>
      </p:pic>
    </p:spTree>
    <p:extLst>
      <p:ext uri="{BB962C8B-B14F-4D97-AF65-F5344CB8AC3E}">
        <p14:creationId xmlns:p14="http://schemas.microsoft.com/office/powerpoint/2010/main" val="55611431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texto 11"/>
          <p:cNvSpPr txBox="1">
            <a:spLocks/>
          </p:cNvSpPr>
          <p:nvPr/>
        </p:nvSpPr>
        <p:spPr>
          <a:xfrm>
            <a:off x="1414778" y="1236511"/>
            <a:ext cx="3169946" cy="31513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s-ES" sz="1500" b="1" dirty="0">
                <a:solidFill>
                  <a:srgbClr val="FFFFFF"/>
                </a:solidFill>
                <a:latin typeface="Corbel"/>
              </a:rPr>
              <a:t>Diseño Completamente al  Azar (DCA)</a:t>
            </a:r>
            <a:endParaRPr kumimoji="0" lang="en-US" sz="1500" b="1" i="0" u="none" strike="noStrike" kern="1200" cap="none" spc="0" normalizeH="0" baseline="0" noProof="0" dirty="0">
              <a:ln>
                <a:noFill/>
              </a:ln>
              <a:solidFill>
                <a:srgbClr val="FFFFFF"/>
              </a:solidFill>
              <a:effectLst/>
              <a:uLnTx/>
              <a:uFillTx/>
              <a:latin typeface="Corbel"/>
              <a:ea typeface="+mn-ea"/>
              <a:cs typeface="+mn-cs"/>
              <a:sym typeface="Arial"/>
            </a:endParaRPr>
          </a:p>
        </p:txBody>
      </p:sp>
      <p:sp>
        <p:nvSpPr>
          <p:cNvPr id="27" name="Marcador de texto 11"/>
          <p:cNvSpPr txBox="1">
            <a:spLocks/>
          </p:cNvSpPr>
          <p:nvPr/>
        </p:nvSpPr>
        <p:spPr>
          <a:xfrm>
            <a:off x="5852789" y="1217415"/>
            <a:ext cx="2098185" cy="28198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1500" b="1" dirty="0">
                <a:solidFill>
                  <a:srgbClr val="FFFFFF"/>
                </a:solidFill>
                <a:latin typeface="Corbel"/>
              </a:rPr>
              <a:t>Prueba de LSD FISHER</a:t>
            </a:r>
            <a:endParaRPr kumimoji="0" lang="en-US" sz="1500" b="1" i="0" u="none" strike="noStrike" kern="1200" cap="none" spc="0" normalizeH="0" baseline="0" noProof="0" dirty="0">
              <a:ln>
                <a:noFill/>
              </a:ln>
              <a:solidFill>
                <a:srgbClr val="FFFFFF"/>
              </a:solidFill>
              <a:effectLst/>
              <a:uLnTx/>
              <a:uFillTx/>
              <a:latin typeface="Corbel"/>
              <a:ea typeface="+mn-ea"/>
              <a:cs typeface="+mn-cs"/>
              <a:sym typeface="Arial"/>
            </a:endParaRPr>
          </a:p>
        </p:txBody>
      </p:sp>
      <p:sp>
        <p:nvSpPr>
          <p:cNvPr id="28" name="Marcador de texto 11"/>
          <p:cNvSpPr txBox="1">
            <a:spLocks/>
          </p:cNvSpPr>
          <p:nvPr/>
        </p:nvSpPr>
        <p:spPr>
          <a:xfrm>
            <a:off x="6567299" y="1377506"/>
            <a:ext cx="1363924" cy="270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1" i="0" u="none" strike="noStrike" kern="1200" cap="none" spc="0" normalizeH="0" baseline="0" noProof="0" dirty="0">
              <a:ln>
                <a:noFill/>
              </a:ln>
              <a:solidFill>
                <a:srgbClr val="FFFFFF"/>
              </a:solidFill>
              <a:effectLst/>
              <a:uLnTx/>
              <a:uFillTx/>
              <a:latin typeface="Corbel"/>
              <a:ea typeface="+mn-ea"/>
              <a:cs typeface="+mn-cs"/>
              <a:sym typeface="Arial"/>
            </a:endParaRPr>
          </a:p>
        </p:txBody>
      </p:sp>
      <p:grpSp>
        <p:nvGrpSpPr>
          <p:cNvPr id="34" name="Grupo 33"/>
          <p:cNvGrpSpPr/>
          <p:nvPr/>
        </p:nvGrpSpPr>
        <p:grpSpPr>
          <a:xfrm>
            <a:off x="409402" y="536402"/>
            <a:ext cx="2276990" cy="254726"/>
            <a:chOff x="1613935" y="2468248"/>
            <a:chExt cx="5779012" cy="633278"/>
          </a:xfrm>
        </p:grpSpPr>
        <p:sp>
          <p:nvSpPr>
            <p:cNvPr id="35" name="Pentágono 34"/>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36"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marL="0" marR="0" lvl="0" indent="0" algn="ctr" defTabSz="966788" rtl="0" eaLnBrk="1" fontAlgn="auto" latinLnBrk="0" hangingPunct="1">
                <a:lnSpc>
                  <a:spcPct val="90000"/>
                </a:lnSpc>
                <a:spcBef>
                  <a:spcPct val="0"/>
                </a:spcBef>
                <a:spcAft>
                  <a:spcPct val="35000"/>
                </a:spcAft>
                <a:buClrTx/>
                <a:buSzTx/>
                <a:buFontTx/>
                <a:buNone/>
                <a:tabLst/>
                <a:defRPr/>
              </a:pPr>
              <a:r>
                <a:rPr kumimoji="0" lang="es-ES" sz="1500" b="0" i="0" u="none" strike="noStrike" kern="0" cap="none" spc="0" normalizeH="0" baseline="0" noProof="0" dirty="0">
                  <a:ln>
                    <a:noFill/>
                  </a:ln>
                  <a:solidFill>
                    <a:srgbClr val="FFFFFF"/>
                  </a:solidFill>
                  <a:effectLst/>
                  <a:uLnTx/>
                  <a:uFillTx/>
                  <a:latin typeface="Corbel"/>
                  <a:ea typeface="+mn-ea"/>
                  <a:cs typeface="Arial"/>
                  <a:sym typeface="Arial"/>
                </a:rPr>
                <a:t>Fundamentos Teóricos</a:t>
              </a:r>
            </a:p>
          </p:txBody>
        </p:sp>
      </p:grpSp>
      <p:sp>
        <p:nvSpPr>
          <p:cNvPr id="37" name="Elipse 36"/>
          <p:cNvSpPr/>
          <p:nvPr/>
        </p:nvSpPr>
        <p:spPr>
          <a:xfrm>
            <a:off x="70308" y="472484"/>
            <a:ext cx="432000" cy="405000"/>
          </a:xfrm>
          <a:prstGeom prst="ellipse">
            <a:avLst/>
          </a:prstGeom>
          <a:blipFill>
            <a:blip r:embed="rId2" cstate="print">
              <a:extLst>
                <a:ext uri="{28A0092B-C50C-407E-A947-70E740481C1C}">
                  <a14:useLocalDpi xmlns:a14="http://schemas.microsoft.com/office/drawing/2010/main" val="0"/>
                </a:ext>
              </a:extLst>
            </a:blip>
            <a:srcRect/>
            <a:stretch>
              <a:fillRect l="-25000" r="-25000"/>
            </a:stretch>
          </a:blipFill>
          <a:ln w="12700" cap="flat" cmpd="sng" algn="ctr">
            <a:solidFill>
              <a:srgbClr val="FFFFFF">
                <a:hueOff val="0"/>
                <a:satOff val="0"/>
                <a:lumOff val="0"/>
                <a:alphaOff val="0"/>
              </a:srgbClr>
            </a:solidFill>
            <a:prstDash val="solid"/>
            <a:miter lim="800000"/>
          </a:ln>
          <a:effectLst/>
        </p:spPr>
      </p:sp>
      <p:grpSp>
        <p:nvGrpSpPr>
          <p:cNvPr id="38" name="Grupo 37"/>
          <p:cNvGrpSpPr/>
          <p:nvPr/>
        </p:nvGrpSpPr>
        <p:grpSpPr>
          <a:xfrm rot="5400000">
            <a:off x="7179677" y="3136352"/>
            <a:ext cx="3564000" cy="261110"/>
            <a:chOff x="1361033" y="467"/>
            <a:chExt cx="4712106" cy="696598"/>
          </a:xfrm>
        </p:grpSpPr>
        <p:sp>
          <p:nvSpPr>
            <p:cNvPr id="39" name="Pentágono 38"/>
            <p:cNvSpPr/>
            <p:nvPr/>
          </p:nvSpPr>
          <p:spPr>
            <a:xfrm rot="10800000">
              <a:off x="1361033" y="467"/>
              <a:ext cx="4712106" cy="696598"/>
            </a:xfrm>
            <a:prstGeom prst="homePlate">
              <a:avLst/>
            </a:prstGeom>
            <a:solidFill>
              <a:srgbClr val="1A0F49">
                <a:hueOff val="0"/>
                <a:satOff val="0"/>
                <a:lumOff val="0"/>
                <a:alphaOff val="0"/>
              </a:srgbClr>
            </a:solidFill>
            <a:ln w="12700" cap="flat" cmpd="sng" algn="ctr">
              <a:solidFill>
                <a:srgbClr val="FFFFFF">
                  <a:hueOff val="0"/>
                  <a:satOff val="0"/>
                  <a:lumOff val="0"/>
                  <a:alphaOff val="0"/>
                </a:srgbClr>
              </a:solidFill>
              <a:prstDash val="solid"/>
              <a:miter lim="800000"/>
            </a:ln>
            <a:effectLst/>
          </p:spPr>
        </p:sp>
        <p:sp>
          <p:nvSpPr>
            <p:cNvPr id="40" name="Pentágono 4"/>
            <p:cNvSpPr txBox="1"/>
            <p:nvPr/>
          </p:nvSpPr>
          <p:spPr>
            <a:xfrm rot="21600000">
              <a:off x="1535182" y="467"/>
              <a:ext cx="4537957" cy="696598"/>
            </a:xfrm>
            <a:prstGeom prst="rect">
              <a:avLst/>
            </a:prstGeom>
            <a:noFill/>
            <a:ln>
              <a:noFill/>
            </a:ln>
            <a:effectLst/>
          </p:spPr>
          <p:txBody>
            <a:bodyPr spcFirstLastPara="0" vert="horz" wrap="square" lIns="230386" tIns="91440" rIns="170688"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s-ES" sz="1500" b="0" i="0" u="none" strike="noStrike" kern="0" cap="none" spc="0" normalizeH="0" baseline="0" noProof="0" dirty="0">
                  <a:ln>
                    <a:noFill/>
                  </a:ln>
                  <a:solidFill>
                    <a:srgbClr val="FFFFFF"/>
                  </a:solidFill>
                  <a:effectLst/>
                  <a:uLnTx/>
                  <a:uFillTx/>
                  <a:latin typeface="Corbel"/>
                  <a:ea typeface="+mn-ea"/>
                  <a:cs typeface="Arial"/>
                  <a:sym typeface="Arial"/>
                </a:rPr>
                <a:t>Análisis estadístico</a:t>
              </a:r>
            </a:p>
          </p:txBody>
        </p:sp>
      </p:grpSp>
      <p:sp>
        <p:nvSpPr>
          <p:cNvPr id="41" name="Elipse 40"/>
          <p:cNvSpPr/>
          <p:nvPr/>
        </p:nvSpPr>
        <p:spPr>
          <a:xfrm rot="21280938">
            <a:off x="8777491" y="1185134"/>
            <a:ext cx="351000" cy="351000"/>
          </a:xfrm>
          <a:prstGeom prst="ellipse">
            <a:avLst/>
          </a:prstGeom>
          <a:blipFill>
            <a:blip r:embed="rId3" cstate="print">
              <a:extLst>
                <a:ext uri="{28A0092B-C50C-407E-A947-70E740481C1C}">
                  <a14:useLocalDpi xmlns:a14="http://schemas.microsoft.com/office/drawing/2010/main" val="0"/>
                </a:ext>
              </a:extLst>
            </a:blip>
            <a:srcRect/>
            <a:stretch>
              <a:fillRect l="-2000" r="-2000"/>
            </a:stretch>
          </a:blipFill>
          <a:ln w="12700" cap="flat" cmpd="sng" algn="ctr">
            <a:solidFill>
              <a:srgbClr val="FFFFFF">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8" name="Imagen 17"/>
          <p:cNvPicPr/>
          <p:nvPr/>
        </p:nvPicPr>
        <p:blipFill rotWithShape="1">
          <a:blip r:embed="rId4"/>
          <a:srcRect l="30691" t="44238" r="37735" b="31604"/>
          <a:stretch/>
        </p:blipFill>
        <p:spPr bwMode="auto">
          <a:xfrm>
            <a:off x="1391510" y="3880098"/>
            <a:ext cx="3203917" cy="153323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Rectángulo 2"/>
              <p:cNvSpPr/>
              <p:nvPr/>
            </p:nvSpPr>
            <p:spPr>
              <a:xfrm>
                <a:off x="5211514" y="3917862"/>
                <a:ext cx="3380733" cy="728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solidFill>
                                <a:schemeClr val="bg1"/>
                              </a:solidFill>
                              <a:latin typeface="Cambria Math" panose="02040503050406030204" pitchFamily="18" charset="0"/>
                            </a:rPr>
                          </m:ctrlPr>
                        </m:dPr>
                        <m:e>
                          <m:sSub>
                            <m:sSubPr>
                              <m:ctrlPr>
                                <a:rPr lang="es-EC" i="1">
                                  <a:solidFill>
                                    <a:schemeClr val="bg1"/>
                                  </a:solidFill>
                                  <a:latin typeface="Cambria Math" panose="02040503050406030204" pitchFamily="18" charset="0"/>
                                </a:rPr>
                              </m:ctrlPr>
                            </m:sSubPr>
                            <m:e>
                              <m:acc>
                                <m:accPr>
                                  <m:chr m:val="̅"/>
                                  <m:ctrlPr>
                                    <a:rPr lang="es-EC" i="1">
                                      <a:solidFill>
                                        <a:schemeClr val="bg1"/>
                                      </a:solidFill>
                                      <a:latin typeface="Cambria Math" panose="02040503050406030204" pitchFamily="18" charset="0"/>
                                    </a:rPr>
                                  </m:ctrlPr>
                                </m:accPr>
                                <m:e>
                                  <m:r>
                                    <a:rPr lang="es-EC" i="1">
                                      <a:solidFill>
                                        <a:schemeClr val="bg1"/>
                                      </a:solidFill>
                                      <a:latin typeface="Cambria Math" panose="02040503050406030204" pitchFamily="18" charset="0"/>
                                    </a:rPr>
                                    <m:t>𝑌</m:t>
                                  </m:r>
                                </m:e>
                              </m:acc>
                            </m:e>
                            <m:sub>
                              <m:r>
                                <a:rPr lang="es-EC" i="1">
                                  <a:solidFill>
                                    <a:schemeClr val="bg1"/>
                                  </a:solidFill>
                                  <a:latin typeface="Cambria Math" panose="02040503050406030204" pitchFamily="18" charset="0"/>
                                </a:rPr>
                                <m:t>𝑖</m:t>
                              </m:r>
                            </m:sub>
                          </m:sSub>
                          <m:r>
                            <a:rPr lang="es-EC">
                              <a:solidFill>
                                <a:schemeClr val="bg1"/>
                              </a:solidFill>
                              <a:latin typeface="Cambria Math" panose="02040503050406030204" pitchFamily="18" charset="0"/>
                            </a:rPr>
                            <m:t>−</m:t>
                          </m:r>
                          <m:sSub>
                            <m:sSubPr>
                              <m:ctrlPr>
                                <a:rPr lang="es-EC" i="1">
                                  <a:solidFill>
                                    <a:schemeClr val="bg1"/>
                                  </a:solidFill>
                                  <a:latin typeface="Cambria Math" panose="02040503050406030204" pitchFamily="18" charset="0"/>
                                </a:rPr>
                              </m:ctrlPr>
                            </m:sSubPr>
                            <m:e>
                              <m:acc>
                                <m:accPr>
                                  <m:chr m:val="̅"/>
                                  <m:ctrlPr>
                                    <a:rPr lang="es-EC" i="1">
                                      <a:solidFill>
                                        <a:schemeClr val="bg1"/>
                                      </a:solidFill>
                                      <a:latin typeface="Cambria Math" panose="02040503050406030204" pitchFamily="18" charset="0"/>
                                    </a:rPr>
                                  </m:ctrlPr>
                                </m:accPr>
                                <m:e>
                                  <m:r>
                                    <a:rPr lang="es-EC" i="1">
                                      <a:solidFill>
                                        <a:schemeClr val="bg1"/>
                                      </a:solidFill>
                                      <a:latin typeface="Cambria Math" panose="02040503050406030204" pitchFamily="18" charset="0"/>
                                    </a:rPr>
                                    <m:t>𝑌</m:t>
                                  </m:r>
                                </m:e>
                              </m:acc>
                            </m:e>
                            <m:sub>
                              <m:r>
                                <a:rPr lang="es-EC" i="1">
                                  <a:solidFill>
                                    <a:schemeClr val="bg1"/>
                                  </a:solidFill>
                                  <a:latin typeface="Cambria Math" panose="02040503050406030204" pitchFamily="18" charset="0"/>
                                </a:rPr>
                                <m:t>𝑗</m:t>
                              </m:r>
                            </m:sub>
                          </m:sSub>
                        </m:e>
                      </m:d>
                      <m:r>
                        <a:rPr lang="es-EC">
                          <a:solidFill>
                            <a:schemeClr val="bg1"/>
                          </a:solidFill>
                          <a:latin typeface="Cambria Math" panose="02040503050406030204" pitchFamily="18" charset="0"/>
                        </a:rPr>
                        <m:t>&gt;</m:t>
                      </m:r>
                      <m:sSub>
                        <m:sSubPr>
                          <m:ctrlPr>
                            <a:rPr lang="es-EC" i="1">
                              <a:solidFill>
                                <a:schemeClr val="bg1"/>
                              </a:solidFill>
                              <a:latin typeface="Cambria Math" panose="02040503050406030204" pitchFamily="18" charset="0"/>
                            </a:rPr>
                          </m:ctrlPr>
                        </m:sSubPr>
                        <m:e>
                          <m:r>
                            <a:rPr lang="es-EC" i="1">
                              <a:solidFill>
                                <a:schemeClr val="bg1"/>
                              </a:solidFill>
                              <a:latin typeface="Cambria Math" panose="02040503050406030204" pitchFamily="18" charset="0"/>
                            </a:rPr>
                            <m:t>𝑡</m:t>
                          </m:r>
                        </m:e>
                        <m:sub>
                          <m:f>
                            <m:fPr>
                              <m:ctrlPr>
                                <a:rPr lang="es-EC" i="1">
                                  <a:solidFill>
                                    <a:schemeClr val="bg1"/>
                                  </a:solidFill>
                                  <a:latin typeface="Cambria Math" panose="02040503050406030204" pitchFamily="18" charset="0"/>
                                </a:rPr>
                              </m:ctrlPr>
                            </m:fPr>
                            <m:num>
                              <m:r>
                                <a:rPr lang="es-EC" i="1">
                                  <a:solidFill>
                                    <a:schemeClr val="bg1"/>
                                  </a:solidFill>
                                  <a:latin typeface="Cambria Math" panose="02040503050406030204" pitchFamily="18" charset="0"/>
                                </a:rPr>
                                <m:t>𝛼</m:t>
                              </m:r>
                            </m:num>
                            <m:den>
                              <m:r>
                                <a:rPr lang="es-EC">
                                  <a:solidFill>
                                    <a:schemeClr val="bg1"/>
                                  </a:solidFill>
                                  <a:latin typeface="Cambria Math" panose="02040503050406030204" pitchFamily="18" charset="0"/>
                                </a:rPr>
                                <m:t>2</m:t>
                              </m:r>
                            </m:den>
                          </m:f>
                          <m:r>
                            <a:rPr lang="es-EC">
                              <a:solidFill>
                                <a:schemeClr val="bg1"/>
                              </a:solidFill>
                              <a:latin typeface="Cambria Math" panose="02040503050406030204" pitchFamily="18" charset="0"/>
                            </a:rPr>
                            <m:t>,   </m:t>
                          </m:r>
                          <m:r>
                            <a:rPr lang="es-EC" i="1">
                              <a:solidFill>
                                <a:schemeClr val="bg1"/>
                              </a:solidFill>
                              <a:latin typeface="Cambria Math" panose="02040503050406030204" pitchFamily="18" charset="0"/>
                            </a:rPr>
                            <m:t>𝑁</m:t>
                          </m:r>
                          <m:r>
                            <a:rPr lang="es-EC">
                              <a:solidFill>
                                <a:schemeClr val="bg1"/>
                              </a:solidFill>
                              <a:latin typeface="Cambria Math" panose="02040503050406030204" pitchFamily="18" charset="0"/>
                            </a:rPr>
                            <m:t>−</m:t>
                          </m:r>
                          <m:r>
                            <a:rPr lang="es-EC" i="1">
                              <a:solidFill>
                                <a:schemeClr val="bg1"/>
                              </a:solidFill>
                              <a:latin typeface="Cambria Math" panose="02040503050406030204" pitchFamily="18" charset="0"/>
                            </a:rPr>
                            <m:t>𝑘</m:t>
                          </m:r>
                        </m:sub>
                      </m:sSub>
                      <m:rad>
                        <m:radPr>
                          <m:degHide m:val="on"/>
                          <m:ctrlPr>
                            <a:rPr lang="es-EC" i="1">
                              <a:solidFill>
                                <a:schemeClr val="bg1"/>
                              </a:solidFill>
                              <a:latin typeface="Cambria Math" panose="02040503050406030204" pitchFamily="18" charset="0"/>
                            </a:rPr>
                          </m:ctrlPr>
                        </m:radPr>
                        <m:deg/>
                        <m:e>
                          <m:sSub>
                            <m:sSubPr>
                              <m:ctrlPr>
                                <a:rPr lang="es-EC" i="1">
                                  <a:solidFill>
                                    <a:schemeClr val="bg1"/>
                                  </a:solidFill>
                                  <a:latin typeface="Cambria Math" panose="02040503050406030204" pitchFamily="18" charset="0"/>
                                </a:rPr>
                              </m:ctrlPr>
                            </m:sSubPr>
                            <m:e>
                              <m:r>
                                <a:rPr lang="es-EC" i="1">
                                  <a:solidFill>
                                    <a:schemeClr val="bg1"/>
                                  </a:solidFill>
                                  <a:latin typeface="Cambria Math" panose="02040503050406030204" pitchFamily="18" charset="0"/>
                                </a:rPr>
                                <m:t>𝐶𝑀</m:t>
                              </m:r>
                            </m:e>
                            <m:sub>
                              <m:r>
                                <a:rPr lang="es-EC" i="1">
                                  <a:solidFill>
                                    <a:schemeClr val="bg1"/>
                                  </a:solidFill>
                                  <a:latin typeface="Cambria Math" panose="02040503050406030204" pitchFamily="18" charset="0"/>
                                </a:rPr>
                                <m:t>𝐸</m:t>
                              </m:r>
                            </m:sub>
                          </m:sSub>
                          <m:d>
                            <m:dPr>
                              <m:ctrlPr>
                                <a:rPr lang="es-EC" i="1">
                                  <a:solidFill>
                                    <a:schemeClr val="bg1"/>
                                  </a:solidFill>
                                  <a:latin typeface="Cambria Math" panose="02040503050406030204" pitchFamily="18" charset="0"/>
                                </a:rPr>
                              </m:ctrlPr>
                            </m:dPr>
                            <m:e>
                              <m:f>
                                <m:fPr>
                                  <m:ctrlPr>
                                    <a:rPr lang="es-EC" i="1">
                                      <a:solidFill>
                                        <a:schemeClr val="bg1"/>
                                      </a:solidFill>
                                      <a:latin typeface="Cambria Math" panose="02040503050406030204" pitchFamily="18" charset="0"/>
                                    </a:rPr>
                                  </m:ctrlPr>
                                </m:fPr>
                                <m:num>
                                  <m:r>
                                    <a:rPr lang="es-EC">
                                      <a:solidFill>
                                        <a:schemeClr val="bg1"/>
                                      </a:solidFill>
                                      <a:latin typeface="Cambria Math" panose="02040503050406030204" pitchFamily="18" charset="0"/>
                                    </a:rPr>
                                    <m:t>1</m:t>
                                  </m:r>
                                </m:num>
                                <m:den>
                                  <m:sSub>
                                    <m:sSubPr>
                                      <m:ctrlPr>
                                        <a:rPr lang="es-EC" i="1">
                                          <a:solidFill>
                                            <a:schemeClr val="bg1"/>
                                          </a:solidFill>
                                          <a:latin typeface="Cambria Math" panose="02040503050406030204" pitchFamily="18" charset="0"/>
                                        </a:rPr>
                                      </m:ctrlPr>
                                    </m:sSubPr>
                                    <m:e>
                                      <m:r>
                                        <a:rPr lang="es-EC" i="1">
                                          <a:solidFill>
                                            <a:schemeClr val="bg1"/>
                                          </a:solidFill>
                                          <a:latin typeface="Cambria Math" panose="02040503050406030204" pitchFamily="18" charset="0"/>
                                        </a:rPr>
                                        <m:t>𝑛</m:t>
                                      </m:r>
                                    </m:e>
                                    <m:sub>
                                      <m:r>
                                        <a:rPr lang="es-EC" i="1">
                                          <a:solidFill>
                                            <a:schemeClr val="bg1"/>
                                          </a:solidFill>
                                          <a:latin typeface="Cambria Math" panose="02040503050406030204" pitchFamily="18" charset="0"/>
                                        </a:rPr>
                                        <m:t>𝑖</m:t>
                                      </m:r>
                                    </m:sub>
                                  </m:sSub>
                                </m:den>
                              </m:f>
                              <m:r>
                                <a:rPr lang="es-EC">
                                  <a:solidFill>
                                    <a:schemeClr val="bg1"/>
                                  </a:solidFill>
                                  <a:latin typeface="Cambria Math" panose="02040503050406030204" pitchFamily="18" charset="0"/>
                                </a:rPr>
                                <m:t>+</m:t>
                              </m:r>
                              <m:f>
                                <m:fPr>
                                  <m:ctrlPr>
                                    <a:rPr lang="es-EC" i="1">
                                      <a:solidFill>
                                        <a:schemeClr val="bg1"/>
                                      </a:solidFill>
                                      <a:latin typeface="Cambria Math" panose="02040503050406030204" pitchFamily="18" charset="0"/>
                                    </a:rPr>
                                  </m:ctrlPr>
                                </m:fPr>
                                <m:num>
                                  <m:r>
                                    <a:rPr lang="es-EC">
                                      <a:solidFill>
                                        <a:schemeClr val="bg1"/>
                                      </a:solidFill>
                                      <a:latin typeface="Cambria Math" panose="02040503050406030204" pitchFamily="18" charset="0"/>
                                    </a:rPr>
                                    <m:t>1</m:t>
                                  </m:r>
                                </m:num>
                                <m:den>
                                  <m:sSub>
                                    <m:sSubPr>
                                      <m:ctrlPr>
                                        <a:rPr lang="es-EC" i="1">
                                          <a:solidFill>
                                            <a:schemeClr val="bg1"/>
                                          </a:solidFill>
                                          <a:latin typeface="Cambria Math" panose="02040503050406030204" pitchFamily="18" charset="0"/>
                                        </a:rPr>
                                      </m:ctrlPr>
                                    </m:sSubPr>
                                    <m:e>
                                      <m:r>
                                        <a:rPr lang="es-EC" i="1">
                                          <a:solidFill>
                                            <a:schemeClr val="bg1"/>
                                          </a:solidFill>
                                          <a:latin typeface="Cambria Math" panose="02040503050406030204" pitchFamily="18" charset="0"/>
                                        </a:rPr>
                                        <m:t>𝑛</m:t>
                                      </m:r>
                                    </m:e>
                                    <m:sub>
                                      <m:r>
                                        <a:rPr lang="es-EC" i="1">
                                          <a:solidFill>
                                            <a:schemeClr val="bg1"/>
                                          </a:solidFill>
                                          <a:latin typeface="Cambria Math" panose="02040503050406030204" pitchFamily="18" charset="0"/>
                                        </a:rPr>
                                        <m:t>𝑗</m:t>
                                      </m:r>
                                    </m:sub>
                                  </m:sSub>
                                </m:den>
                              </m:f>
                            </m:e>
                          </m:d>
                        </m:e>
                      </m:rad>
                      <m:r>
                        <a:rPr lang="es-EC">
                          <a:solidFill>
                            <a:schemeClr val="bg1"/>
                          </a:solidFill>
                          <a:latin typeface="Cambria Math" panose="02040503050406030204" pitchFamily="18" charset="0"/>
                        </a:rPr>
                        <m:t>=</m:t>
                      </m:r>
                      <m:r>
                        <a:rPr lang="es-EC" i="1">
                          <a:solidFill>
                            <a:schemeClr val="bg1"/>
                          </a:solidFill>
                          <a:latin typeface="Cambria Math" panose="02040503050406030204" pitchFamily="18" charset="0"/>
                        </a:rPr>
                        <m:t>𝐿𝑆𝐷</m:t>
                      </m:r>
                    </m:oMath>
                  </m:oMathPara>
                </a14:m>
                <a:endParaRPr lang="es-EC" dirty="0">
                  <a:solidFill>
                    <a:schemeClr val="bg1"/>
                  </a:solidFill>
                </a:endParaRPr>
              </a:p>
            </p:txBody>
          </p:sp>
        </mc:Choice>
        <mc:Fallback xmlns="">
          <p:sp>
            <p:nvSpPr>
              <p:cNvPr id="3" name="Rectángulo 2"/>
              <p:cNvSpPr>
                <a:spLocks noRot="1" noChangeAspect="1" noMove="1" noResize="1" noEditPoints="1" noAdjustHandles="1" noChangeArrowheads="1" noChangeShapeType="1" noTextEdit="1"/>
              </p:cNvSpPr>
              <p:nvPr/>
            </p:nvSpPr>
            <p:spPr>
              <a:xfrm>
                <a:off x="5211514" y="3917862"/>
                <a:ext cx="3380733" cy="728854"/>
              </a:xfrm>
              <a:prstGeom prst="rect">
                <a:avLst/>
              </a:prstGeom>
              <a:blipFill>
                <a:blip r:embed="rId5"/>
                <a:stretch>
                  <a:fillRect/>
                </a:stretch>
              </a:blipFill>
            </p:spPr>
            <p:txBody>
              <a:bodyPr/>
              <a:lstStyle/>
              <a:p>
                <a:r>
                  <a:rPr lang="es-EC">
                    <a:noFill/>
                  </a:rPr>
                  <a:t> </a:t>
                </a:r>
              </a:p>
            </p:txBody>
          </p:sp>
        </mc:Fallback>
      </mc:AlternateContent>
      <p:sp>
        <p:nvSpPr>
          <p:cNvPr id="19" name="Marcador de texto 9"/>
          <p:cNvSpPr txBox="1">
            <a:spLocks/>
          </p:cNvSpPr>
          <p:nvPr/>
        </p:nvSpPr>
        <p:spPr>
          <a:xfrm>
            <a:off x="1087737" y="1670124"/>
            <a:ext cx="3775166" cy="4131372"/>
          </a:xfrm>
          <a:prstGeom prst="rect">
            <a:avLst/>
          </a:prstGeom>
          <a:ln w="28575">
            <a:solidFill>
              <a:srgbClr val="00B0F0"/>
            </a:solidFill>
          </a:ln>
        </p:spPr>
        <p:txBody>
          <a:bodyPr vert="horz" lIns="81000" tIns="216000" rIns="16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indent="-200025" algn="just" defTabSz="685800">
              <a:spcBef>
                <a:spcPts val="750"/>
              </a:spcBef>
              <a:defRPr/>
            </a:pPr>
            <a:r>
              <a:rPr lang="es-EC" sz="1600" dirty="0">
                <a:solidFill>
                  <a:srgbClr val="FFFFFF"/>
                </a:solidFill>
                <a:latin typeface="Calibri Light"/>
              </a:rPr>
              <a:t>Se utilizan para comparar dos o más tratamientos, con una flexibilidad completa para el número de tratamientos y repeticiones, una mayor precisión para la estimación el error estándar por unidad experimental y el análisis estadístico resulta más fácil (</a:t>
            </a:r>
            <a:r>
              <a:rPr lang="es-EC" sz="1600" dirty="0" err="1">
                <a:solidFill>
                  <a:srgbClr val="FFFFFF"/>
                </a:solidFill>
                <a:latin typeface="Calibri Light"/>
              </a:rPr>
              <a:t>Badii</a:t>
            </a:r>
            <a:r>
              <a:rPr lang="es-EC" sz="1600" dirty="0">
                <a:solidFill>
                  <a:srgbClr val="FFFFFF"/>
                </a:solidFill>
                <a:latin typeface="Calibri Light"/>
              </a:rPr>
              <a:t> et al., 2007; Gutiérrez &amp; De la Vara, 2012).</a:t>
            </a:r>
            <a:endParaRPr lang="en-US" sz="1600" dirty="0">
              <a:solidFill>
                <a:srgbClr val="FFFFFF"/>
              </a:solidFill>
              <a:latin typeface="Calibri Light"/>
            </a:endParaRPr>
          </a:p>
        </p:txBody>
      </p:sp>
      <p:sp>
        <p:nvSpPr>
          <p:cNvPr id="20" name="Marcador de texto 9"/>
          <p:cNvSpPr txBox="1">
            <a:spLocks/>
          </p:cNvSpPr>
          <p:nvPr/>
        </p:nvSpPr>
        <p:spPr>
          <a:xfrm>
            <a:off x="4977578" y="1670124"/>
            <a:ext cx="3775166" cy="4131372"/>
          </a:xfrm>
          <a:prstGeom prst="rect">
            <a:avLst/>
          </a:prstGeom>
          <a:ln w="28575">
            <a:solidFill>
              <a:srgbClr val="00B0F0"/>
            </a:solidFill>
          </a:ln>
        </p:spPr>
        <p:txBody>
          <a:bodyPr vert="horz" lIns="81000" tIns="216000" rIns="16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indent="-200025" algn="just" defTabSz="685800">
              <a:spcBef>
                <a:spcPts val="750"/>
              </a:spcBef>
              <a:defRPr/>
            </a:pPr>
            <a:r>
              <a:rPr lang="es-EC" sz="1600" dirty="0">
                <a:solidFill>
                  <a:srgbClr val="FFFFFF"/>
                </a:solidFill>
                <a:latin typeface="Calibri Light"/>
              </a:rPr>
              <a:t>Utiliza pares de medias, para encontrar diferencias mínimas significativas, dado que analiza dos medias muestrales para considerar que los tratamientos correspondientes son significativamente diferentes. </a:t>
            </a:r>
            <a:endParaRPr lang="en-US" sz="1600" dirty="0">
              <a:solidFill>
                <a:srgbClr val="FFFFFF"/>
              </a:solidFill>
              <a:latin typeface="Calibri Light"/>
            </a:endParaRPr>
          </a:p>
        </p:txBody>
      </p:sp>
    </p:spTree>
    <p:extLst>
      <p:ext uri="{BB962C8B-B14F-4D97-AF65-F5344CB8AC3E}">
        <p14:creationId xmlns:p14="http://schemas.microsoft.com/office/powerpoint/2010/main" val="382335409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ctrTitle"/>
          </p:nvPr>
        </p:nvSpPr>
        <p:spPr>
          <a:xfrm>
            <a:off x="1455224" y="3074100"/>
            <a:ext cx="6767100" cy="709800"/>
          </a:xfrm>
          <a:prstGeom prst="rect">
            <a:avLst/>
          </a:prstGeom>
        </p:spPr>
        <p:txBody>
          <a:bodyPr wrap="square" lIns="91425" tIns="91425" rIns="91425" bIns="91425" anchor="ctr" anchorCtr="0">
            <a:noAutofit/>
          </a:bodyPr>
          <a:lstStyle/>
          <a:p>
            <a:r>
              <a:rPr lang="es-ES" dirty="0"/>
              <a:t>Metodología</a:t>
            </a:r>
            <a:endParaRPr lang="en" dirty="0"/>
          </a:p>
        </p:txBody>
      </p:sp>
    </p:spTree>
    <p:extLst>
      <p:ext uri="{BB962C8B-B14F-4D97-AF65-F5344CB8AC3E}">
        <p14:creationId xmlns:p14="http://schemas.microsoft.com/office/powerpoint/2010/main" val="242344279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Shape 66">
            <a:extLst>
              <a:ext uri="{FF2B5EF4-FFF2-40B4-BE49-F238E27FC236}">
                <a16:creationId xmlns:a16="http://schemas.microsoft.com/office/drawing/2014/main" id="{31E41582-23D6-44D2-99EB-9DCF3A90B108}"/>
              </a:ext>
            </a:extLst>
          </p:cNvPr>
          <p:cNvSpPr txBox="1">
            <a:spLocks/>
          </p:cNvSpPr>
          <p:nvPr/>
        </p:nvSpPr>
        <p:spPr>
          <a:xfrm>
            <a:off x="103597" y="232230"/>
            <a:ext cx="648573" cy="6375054"/>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a:sym typeface="Quicksand"/>
              </a:rPr>
              <a:t>METODOLOGÍA GENERAL</a:t>
            </a:r>
            <a:endParaRPr lang="en" sz="2400" dirty="0">
              <a:solidFill>
                <a:srgbClr val="39C0BA"/>
              </a:solidFill>
              <a:latin typeface="Quicksand"/>
              <a:sym typeface="Quicksand"/>
            </a:endParaRPr>
          </a:p>
        </p:txBody>
      </p:sp>
      <p:pic>
        <p:nvPicPr>
          <p:cNvPr id="5" name="Imagen 4"/>
          <p:cNvPicPr>
            <a:picLocks noChangeAspect="1"/>
          </p:cNvPicPr>
          <p:nvPr/>
        </p:nvPicPr>
        <p:blipFill>
          <a:blip r:embed="rId3"/>
          <a:stretch>
            <a:fillRect/>
          </a:stretch>
        </p:blipFill>
        <p:spPr>
          <a:xfrm>
            <a:off x="1154778" y="731333"/>
            <a:ext cx="7818738" cy="6089769"/>
          </a:xfrm>
          <a:prstGeom prst="rect">
            <a:avLst/>
          </a:prstGeom>
        </p:spPr>
      </p:pic>
      <p:grpSp>
        <p:nvGrpSpPr>
          <p:cNvPr id="12" name="Grupo 11"/>
          <p:cNvGrpSpPr/>
          <p:nvPr/>
        </p:nvGrpSpPr>
        <p:grpSpPr>
          <a:xfrm>
            <a:off x="889973" y="342219"/>
            <a:ext cx="2276990" cy="254726"/>
            <a:chOff x="1613935" y="2468248"/>
            <a:chExt cx="5779012" cy="633278"/>
          </a:xfrm>
        </p:grpSpPr>
        <p:sp>
          <p:nvSpPr>
            <p:cNvPr id="13" name="Pentágono 12"/>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14"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Metodología</a:t>
              </a:r>
            </a:p>
          </p:txBody>
        </p:sp>
      </p:grpSp>
    </p:spTree>
    <p:extLst>
      <p:ext uri="{BB962C8B-B14F-4D97-AF65-F5344CB8AC3E}">
        <p14:creationId xmlns:p14="http://schemas.microsoft.com/office/powerpoint/2010/main" val="381789397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Shape 66">
            <a:extLst>
              <a:ext uri="{FF2B5EF4-FFF2-40B4-BE49-F238E27FC236}">
                <a16:creationId xmlns:a16="http://schemas.microsoft.com/office/drawing/2014/main" id="{52CAE208-5C59-4E88-BA1C-B05E758A66F9}"/>
              </a:ext>
            </a:extLst>
          </p:cNvPr>
          <p:cNvSpPr txBox="1">
            <a:spLocks/>
          </p:cNvSpPr>
          <p:nvPr/>
        </p:nvSpPr>
        <p:spPr>
          <a:xfrm>
            <a:off x="214670" y="2388377"/>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ENSAYO CONTROLADO</a:t>
            </a:r>
            <a:endParaRPr lang="en" sz="2400" dirty="0">
              <a:solidFill>
                <a:srgbClr val="39C0BA"/>
              </a:solidFill>
              <a:latin typeface="Quicksand"/>
              <a:sym typeface="Quicksand"/>
            </a:endParaRPr>
          </a:p>
        </p:txBody>
      </p:sp>
      <p:sp>
        <p:nvSpPr>
          <p:cNvPr id="7" name="Shape 66">
            <a:extLst>
              <a:ext uri="{FF2B5EF4-FFF2-40B4-BE49-F238E27FC236}">
                <a16:creationId xmlns:a16="http://schemas.microsoft.com/office/drawing/2014/main" id="{8AD4EEAA-9167-4FBA-999E-560DC064E480}"/>
              </a:ext>
            </a:extLst>
          </p:cNvPr>
          <p:cNvSpPr txBox="1">
            <a:spLocks/>
          </p:cNvSpPr>
          <p:nvPr/>
        </p:nvSpPr>
        <p:spPr>
          <a:xfrm>
            <a:off x="931537" y="505338"/>
            <a:ext cx="6858000"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panose="020B0604020202020204" charset="0"/>
              </a:rPr>
              <a:t>Tiempos de muestreo</a:t>
            </a:r>
            <a:endParaRPr lang="en" sz="2400" dirty="0">
              <a:solidFill>
                <a:srgbClr val="39C0BA"/>
              </a:solidFill>
              <a:latin typeface="Quicksand" panose="020B0604020202020204" charset="0"/>
            </a:endParaRPr>
          </a:p>
        </p:txBody>
      </p:sp>
      <p:sp>
        <p:nvSpPr>
          <p:cNvPr id="14" name="CuadroTexto 13">
            <a:extLst>
              <a:ext uri="{FF2B5EF4-FFF2-40B4-BE49-F238E27FC236}">
                <a16:creationId xmlns:a16="http://schemas.microsoft.com/office/drawing/2014/main" id="{247C727B-8985-454A-9C1E-71BACF012023}"/>
              </a:ext>
            </a:extLst>
          </p:cNvPr>
          <p:cNvSpPr txBox="1"/>
          <p:nvPr/>
        </p:nvSpPr>
        <p:spPr>
          <a:xfrm>
            <a:off x="988988" y="896548"/>
            <a:ext cx="2321469" cy="369332"/>
          </a:xfrm>
          <a:prstGeom prst="rect">
            <a:avLst/>
          </a:prstGeom>
          <a:noFill/>
        </p:spPr>
        <p:txBody>
          <a:bodyPr wrap="none" rtlCol="0">
            <a:spAutoFit/>
          </a:bodyPr>
          <a:lstStyle/>
          <a:p>
            <a:r>
              <a:rPr lang="es-419" sz="1800" dirty="0">
                <a:solidFill>
                  <a:schemeClr val="bg1"/>
                </a:solidFill>
                <a:effectLst>
                  <a:outerShdw blurRad="38100" dist="38100" dir="2700000" algn="tl">
                    <a:srgbClr val="000000">
                      <a:alpha val="43137"/>
                    </a:srgbClr>
                  </a:outerShdw>
                </a:effectLst>
                <a:latin typeface="+mj-lt"/>
              </a:rPr>
              <a:t>Estados fenológicos</a:t>
            </a:r>
            <a:endParaRPr lang="es-ES" sz="1800" dirty="0">
              <a:solidFill>
                <a:schemeClr val="bg1"/>
              </a:solidFill>
              <a:effectLst>
                <a:outerShdw blurRad="38100" dist="38100" dir="2700000" algn="tl">
                  <a:srgbClr val="000000">
                    <a:alpha val="43137"/>
                  </a:srgbClr>
                </a:outerShdw>
              </a:effectLst>
              <a:latin typeface="+mj-lt"/>
            </a:endParaRPr>
          </a:p>
        </p:txBody>
      </p:sp>
      <p:sp>
        <p:nvSpPr>
          <p:cNvPr id="29" name="Rectángulo: esquinas redondeadas 28">
            <a:extLst>
              <a:ext uri="{FF2B5EF4-FFF2-40B4-BE49-F238E27FC236}">
                <a16:creationId xmlns:a16="http://schemas.microsoft.com/office/drawing/2014/main" id="{39FFB9B0-6C2D-4F74-B3B9-6D51DD4C0C05}"/>
              </a:ext>
            </a:extLst>
          </p:cNvPr>
          <p:cNvSpPr/>
          <p:nvPr/>
        </p:nvSpPr>
        <p:spPr>
          <a:xfrm>
            <a:off x="5677322" y="490643"/>
            <a:ext cx="3261814" cy="369334"/>
          </a:xfrm>
          <a:prstGeom prst="round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r"/>
            <a:r>
              <a:rPr lang="es-419" sz="1600" dirty="0" err="1">
                <a:solidFill>
                  <a:schemeClr val="bg1"/>
                </a:solidFill>
                <a:latin typeface="Quicksand" panose="020B0604020202020204" charset="0"/>
              </a:rPr>
              <a:t>dds</a:t>
            </a:r>
            <a:r>
              <a:rPr lang="es-419" sz="1600" dirty="0">
                <a:solidFill>
                  <a:schemeClr val="bg1"/>
                </a:solidFill>
                <a:latin typeface="Quicksand" panose="020B0604020202020204" charset="0"/>
              </a:rPr>
              <a:t>: días después de la siembra </a:t>
            </a:r>
            <a:endParaRPr lang="es-ES" sz="1600" dirty="0">
              <a:solidFill>
                <a:schemeClr val="bg1"/>
              </a:solidFill>
              <a:latin typeface="Quicksand" panose="020B0604020202020204" charset="0"/>
            </a:endParaRPr>
          </a:p>
        </p:txBody>
      </p:sp>
      <p:grpSp>
        <p:nvGrpSpPr>
          <p:cNvPr id="22" name="Grupo 21"/>
          <p:cNvGrpSpPr/>
          <p:nvPr/>
        </p:nvGrpSpPr>
        <p:grpSpPr>
          <a:xfrm>
            <a:off x="931537" y="177162"/>
            <a:ext cx="2276990" cy="254726"/>
            <a:chOff x="1613935" y="2468248"/>
            <a:chExt cx="5779012" cy="633278"/>
          </a:xfrm>
        </p:grpSpPr>
        <p:sp>
          <p:nvSpPr>
            <p:cNvPr id="23" name="Pentágono 22"/>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30"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Metodología</a:t>
              </a:r>
            </a:p>
          </p:txBody>
        </p:sp>
      </p:gr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2649" t="579" r="87313" b="8044"/>
          <a:stretch/>
        </p:blipFill>
        <p:spPr>
          <a:xfrm>
            <a:off x="1023583" y="2538481"/>
            <a:ext cx="1034550" cy="3616658"/>
          </a:xfrm>
          <a:prstGeom prst="rect">
            <a:avLst/>
          </a:prstGeom>
        </p:spPr>
      </p:pic>
      <p:pic>
        <p:nvPicPr>
          <p:cNvPr id="31" name="Imagen 30"/>
          <p:cNvPicPr>
            <a:picLocks noChangeAspect="1"/>
          </p:cNvPicPr>
          <p:nvPr/>
        </p:nvPicPr>
        <p:blipFill rotWithShape="1">
          <a:blip r:embed="rId3">
            <a:extLst>
              <a:ext uri="{28A0092B-C50C-407E-A947-70E740481C1C}">
                <a14:useLocalDpi xmlns:a14="http://schemas.microsoft.com/office/drawing/2010/main" val="0"/>
              </a:ext>
            </a:extLst>
          </a:blip>
          <a:srcRect l="12925" t="331" r="76119" b="9499"/>
          <a:stretch/>
        </p:blipFill>
        <p:spPr>
          <a:xfrm>
            <a:off x="2054880" y="2538481"/>
            <a:ext cx="1144370" cy="3616656"/>
          </a:xfrm>
          <a:prstGeom prst="rect">
            <a:avLst/>
          </a:prstGeom>
        </p:spPr>
      </p:pic>
      <p:pic>
        <p:nvPicPr>
          <p:cNvPr id="32" name="Imagen 31"/>
          <p:cNvPicPr>
            <a:picLocks noChangeAspect="1"/>
          </p:cNvPicPr>
          <p:nvPr/>
        </p:nvPicPr>
        <p:blipFill rotWithShape="1">
          <a:blip r:embed="rId3">
            <a:extLst>
              <a:ext uri="{28A0092B-C50C-407E-A947-70E740481C1C}">
                <a14:useLocalDpi xmlns:a14="http://schemas.microsoft.com/office/drawing/2010/main" val="0"/>
              </a:ext>
            </a:extLst>
          </a:blip>
          <a:srcRect l="23803" t="279" r="65472" b="4147"/>
          <a:stretch/>
        </p:blipFill>
        <p:spPr>
          <a:xfrm>
            <a:off x="3200007" y="2538481"/>
            <a:ext cx="1056715" cy="3616658"/>
          </a:xfrm>
          <a:prstGeom prst="rect">
            <a:avLst/>
          </a:prstGeom>
        </p:spPr>
      </p:pic>
      <p:pic>
        <p:nvPicPr>
          <p:cNvPr id="33" name="Imagen 32"/>
          <p:cNvPicPr>
            <a:picLocks noChangeAspect="1"/>
          </p:cNvPicPr>
          <p:nvPr/>
        </p:nvPicPr>
        <p:blipFill rotWithShape="1">
          <a:blip r:embed="rId3">
            <a:extLst>
              <a:ext uri="{28A0092B-C50C-407E-A947-70E740481C1C}">
                <a14:useLocalDpi xmlns:a14="http://schemas.microsoft.com/office/drawing/2010/main" val="0"/>
              </a:ext>
            </a:extLst>
          </a:blip>
          <a:srcRect l="35925" t="19930" r="50905" b="-19434"/>
          <a:stretch/>
        </p:blipFill>
        <p:spPr>
          <a:xfrm>
            <a:off x="4258236" y="2538481"/>
            <a:ext cx="1246426" cy="3616658"/>
          </a:xfrm>
          <a:prstGeom prst="rect">
            <a:avLst/>
          </a:prstGeom>
        </p:spPr>
      </p:pic>
      <p:pic>
        <p:nvPicPr>
          <p:cNvPr id="34" name="Imagen 33"/>
          <p:cNvPicPr>
            <a:picLocks noChangeAspect="1"/>
          </p:cNvPicPr>
          <p:nvPr/>
        </p:nvPicPr>
        <p:blipFill rotWithShape="1">
          <a:blip r:embed="rId3">
            <a:extLst>
              <a:ext uri="{28A0092B-C50C-407E-A947-70E740481C1C}">
                <a14:useLocalDpi xmlns:a14="http://schemas.microsoft.com/office/drawing/2010/main" val="0"/>
              </a:ext>
            </a:extLst>
          </a:blip>
          <a:srcRect l="50963" t="18336" r="32279" b="-20052"/>
          <a:stretch/>
        </p:blipFill>
        <p:spPr>
          <a:xfrm>
            <a:off x="5504662" y="2538481"/>
            <a:ext cx="1563352" cy="3643953"/>
          </a:xfrm>
          <a:prstGeom prst="rect">
            <a:avLst/>
          </a:prstGeom>
        </p:spPr>
      </p:pic>
      <p:pic>
        <p:nvPicPr>
          <p:cNvPr id="35" name="Imagen 34"/>
          <p:cNvPicPr>
            <a:picLocks noChangeAspect="1"/>
          </p:cNvPicPr>
          <p:nvPr/>
        </p:nvPicPr>
        <p:blipFill rotWithShape="1">
          <a:blip r:embed="rId3">
            <a:extLst>
              <a:ext uri="{28A0092B-C50C-407E-A947-70E740481C1C}">
                <a14:useLocalDpi xmlns:a14="http://schemas.microsoft.com/office/drawing/2010/main" val="0"/>
              </a:ext>
            </a:extLst>
          </a:blip>
          <a:srcRect l="68665" t="12088" r="8643" b="-21197"/>
          <a:stretch/>
        </p:blipFill>
        <p:spPr>
          <a:xfrm>
            <a:off x="7034811" y="2538482"/>
            <a:ext cx="1916381" cy="3538550"/>
          </a:xfrm>
          <a:prstGeom prst="rect">
            <a:avLst/>
          </a:prstGeom>
        </p:spPr>
      </p:pic>
      <p:pic>
        <p:nvPicPr>
          <p:cNvPr id="5" name="Imagen 4"/>
          <p:cNvPicPr>
            <a:picLocks noChangeAspect="1"/>
          </p:cNvPicPr>
          <p:nvPr/>
        </p:nvPicPr>
        <p:blipFill rotWithShape="1">
          <a:blip r:embed="rId4"/>
          <a:srcRect l="4627" t="22856" r="53731" b="41837"/>
          <a:stretch/>
        </p:blipFill>
        <p:spPr>
          <a:xfrm>
            <a:off x="4247261" y="5240736"/>
            <a:ext cx="4703932" cy="914403"/>
          </a:xfrm>
          <a:prstGeom prst="rect">
            <a:avLst/>
          </a:prstGeom>
        </p:spPr>
      </p:pic>
      <p:sp>
        <p:nvSpPr>
          <p:cNvPr id="8" name="CuadroTexto 7"/>
          <p:cNvSpPr txBox="1"/>
          <p:nvPr/>
        </p:nvSpPr>
        <p:spPr>
          <a:xfrm>
            <a:off x="1023583" y="6155137"/>
            <a:ext cx="7927609" cy="523220"/>
          </a:xfrm>
          <a:prstGeom prst="rect">
            <a:avLst/>
          </a:prstGeom>
          <a:solidFill>
            <a:srgbClr val="00B050"/>
          </a:solidFill>
        </p:spPr>
        <p:txBody>
          <a:bodyPr wrap="square" rtlCol="0">
            <a:spAutoFit/>
          </a:bodyPr>
          <a:lstStyle/>
          <a:p>
            <a:r>
              <a:rPr lang="es-EC" dirty="0"/>
              <a:t>Emergencia  Cotiledonar     Desarrollo       Floración             Reproductivo             Envainamiento</a:t>
            </a:r>
          </a:p>
          <a:p>
            <a:r>
              <a:rPr lang="es-EC" dirty="0"/>
              <a:t>		        Vegetativo</a:t>
            </a:r>
          </a:p>
        </p:txBody>
      </p:sp>
      <p:sp>
        <p:nvSpPr>
          <p:cNvPr id="6" name="CuadroTexto 5"/>
          <p:cNvSpPr txBox="1"/>
          <p:nvPr/>
        </p:nvSpPr>
        <p:spPr>
          <a:xfrm>
            <a:off x="2101221" y="6155137"/>
            <a:ext cx="1125838" cy="523220"/>
          </a:xfrm>
          <a:prstGeom prst="rect">
            <a:avLst/>
          </a:prstGeom>
          <a:solidFill>
            <a:srgbClr val="00B050"/>
          </a:solidFill>
          <a:ln w="12700">
            <a:solidFill>
              <a:schemeClr val="tx1"/>
            </a:solidFill>
          </a:ln>
        </p:spPr>
        <p:txBody>
          <a:bodyPr wrap="square" rtlCol="0">
            <a:spAutoFit/>
          </a:bodyPr>
          <a:lstStyle/>
          <a:p>
            <a:pPr algn="ctr"/>
            <a:r>
              <a:rPr lang="es-EC" dirty="0"/>
              <a:t>Cotiledonar</a:t>
            </a:r>
          </a:p>
          <a:p>
            <a:pPr algn="ctr"/>
            <a:endParaRPr lang="es-EC" dirty="0"/>
          </a:p>
        </p:txBody>
      </p:sp>
      <p:sp>
        <p:nvSpPr>
          <p:cNvPr id="38" name="CuadroTexto 37"/>
          <p:cNvSpPr txBox="1"/>
          <p:nvPr/>
        </p:nvSpPr>
        <p:spPr>
          <a:xfrm>
            <a:off x="4353459" y="6155137"/>
            <a:ext cx="1045006" cy="523220"/>
          </a:xfrm>
          <a:prstGeom prst="rect">
            <a:avLst/>
          </a:prstGeom>
          <a:solidFill>
            <a:srgbClr val="00B050"/>
          </a:solidFill>
          <a:ln>
            <a:solidFill>
              <a:schemeClr val="tx1"/>
            </a:solidFill>
          </a:ln>
        </p:spPr>
        <p:txBody>
          <a:bodyPr wrap="square" rtlCol="0">
            <a:spAutoFit/>
          </a:bodyPr>
          <a:lstStyle/>
          <a:p>
            <a:pPr algn="ctr"/>
            <a:r>
              <a:rPr lang="es-EC" dirty="0"/>
              <a:t> Floración</a:t>
            </a:r>
          </a:p>
          <a:p>
            <a:pPr algn="ctr"/>
            <a:endParaRPr lang="es-EC" dirty="0"/>
          </a:p>
        </p:txBody>
      </p:sp>
      <p:sp>
        <p:nvSpPr>
          <p:cNvPr id="39" name="CuadroTexto 38"/>
          <p:cNvSpPr txBox="1"/>
          <p:nvPr/>
        </p:nvSpPr>
        <p:spPr>
          <a:xfrm>
            <a:off x="7361398" y="6155137"/>
            <a:ext cx="1589793" cy="523220"/>
          </a:xfrm>
          <a:prstGeom prst="rect">
            <a:avLst/>
          </a:prstGeom>
          <a:solidFill>
            <a:srgbClr val="00B050"/>
          </a:solidFill>
          <a:ln>
            <a:solidFill>
              <a:schemeClr val="tx1"/>
            </a:solidFill>
          </a:ln>
        </p:spPr>
        <p:txBody>
          <a:bodyPr wrap="square" rtlCol="0">
            <a:spAutoFit/>
          </a:bodyPr>
          <a:lstStyle/>
          <a:p>
            <a:pPr algn="ctr"/>
            <a:r>
              <a:rPr lang="es-EC" dirty="0"/>
              <a:t>Envainamiento</a:t>
            </a:r>
          </a:p>
          <a:p>
            <a:pPr algn="ctr"/>
            <a:endParaRPr lang="es-EC" dirty="0"/>
          </a:p>
        </p:txBody>
      </p:sp>
      <p:sp>
        <p:nvSpPr>
          <p:cNvPr id="10" name="Proceso alternativo 9"/>
          <p:cNvSpPr/>
          <p:nvPr/>
        </p:nvSpPr>
        <p:spPr>
          <a:xfrm>
            <a:off x="2419130" y="3743244"/>
            <a:ext cx="407062" cy="386748"/>
          </a:xfrm>
          <a:prstGeom prst="flowChartAlternateProcess">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1</a:t>
            </a:r>
          </a:p>
        </p:txBody>
      </p:sp>
      <p:sp>
        <p:nvSpPr>
          <p:cNvPr id="42" name="Proceso alternativo 41"/>
          <p:cNvSpPr/>
          <p:nvPr/>
        </p:nvSpPr>
        <p:spPr>
          <a:xfrm>
            <a:off x="3198493" y="3333049"/>
            <a:ext cx="407062" cy="386748"/>
          </a:xfrm>
          <a:prstGeom prst="flowChartAlternateProcess">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2</a:t>
            </a:r>
          </a:p>
        </p:txBody>
      </p:sp>
      <p:sp>
        <p:nvSpPr>
          <p:cNvPr id="43" name="Proceso alternativo 42"/>
          <p:cNvSpPr/>
          <p:nvPr/>
        </p:nvSpPr>
        <p:spPr>
          <a:xfrm>
            <a:off x="3840199" y="3333049"/>
            <a:ext cx="407062" cy="386748"/>
          </a:xfrm>
          <a:prstGeom prst="flowChartAlternateProcess">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3</a:t>
            </a:r>
          </a:p>
        </p:txBody>
      </p:sp>
      <p:sp>
        <p:nvSpPr>
          <p:cNvPr id="44" name="Proceso alternativo 43"/>
          <p:cNvSpPr/>
          <p:nvPr/>
        </p:nvSpPr>
        <p:spPr>
          <a:xfrm>
            <a:off x="4677918" y="2571840"/>
            <a:ext cx="407062" cy="386748"/>
          </a:xfrm>
          <a:prstGeom prst="flowChartAlternateProcess">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4</a:t>
            </a:r>
          </a:p>
        </p:txBody>
      </p:sp>
      <p:pic>
        <p:nvPicPr>
          <p:cNvPr id="45" name="Imagen 44"/>
          <p:cNvPicPr>
            <a:picLocks noChangeAspect="1"/>
          </p:cNvPicPr>
          <p:nvPr/>
        </p:nvPicPr>
        <p:blipFill rotWithShape="1">
          <a:blip r:embed="rId4"/>
          <a:srcRect l="4627" t="22856" r="53731" b="41837"/>
          <a:stretch/>
        </p:blipFill>
        <p:spPr>
          <a:xfrm>
            <a:off x="1023583" y="1307905"/>
            <a:ext cx="7927608" cy="1247256"/>
          </a:xfrm>
          <a:prstGeom prst="rect">
            <a:avLst/>
          </a:prstGeom>
        </p:spPr>
      </p:pic>
      <p:sp>
        <p:nvSpPr>
          <p:cNvPr id="46" name="Proceso alternativo 45"/>
          <p:cNvSpPr/>
          <p:nvPr/>
        </p:nvSpPr>
        <p:spPr>
          <a:xfrm>
            <a:off x="6082807" y="2168412"/>
            <a:ext cx="407062" cy="386748"/>
          </a:xfrm>
          <a:prstGeom prst="flowChartAlternateProcess">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5</a:t>
            </a:r>
          </a:p>
        </p:txBody>
      </p:sp>
      <p:sp>
        <p:nvSpPr>
          <p:cNvPr id="47" name="Proceso alternativo 46"/>
          <p:cNvSpPr/>
          <p:nvPr/>
        </p:nvSpPr>
        <p:spPr>
          <a:xfrm>
            <a:off x="7512074" y="2151733"/>
            <a:ext cx="407062" cy="386748"/>
          </a:xfrm>
          <a:prstGeom prst="flowChartAlternateProcess">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6</a:t>
            </a:r>
          </a:p>
        </p:txBody>
      </p:sp>
      <p:sp>
        <p:nvSpPr>
          <p:cNvPr id="49" name="Proceso alternativo 48"/>
          <p:cNvSpPr/>
          <p:nvPr/>
        </p:nvSpPr>
        <p:spPr>
          <a:xfrm>
            <a:off x="2251881" y="2958588"/>
            <a:ext cx="723331" cy="374461"/>
          </a:xfrm>
          <a:prstGeom prst="flowChartAlternateProcess">
            <a:avLst/>
          </a:prstGeom>
          <a:solidFill>
            <a:srgbClr val="92D050">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37 </a:t>
            </a:r>
            <a:r>
              <a:rPr lang="es-EC" sz="1200" dirty="0" err="1">
                <a:solidFill>
                  <a:schemeClr val="tx1"/>
                </a:solidFill>
              </a:rPr>
              <a:t>dds</a:t>
            </a:r>
            <a:endParaRPr lang="es-EC" sz="1200" dirty="0">
              <a:solidFill>
                <a:schemeClr val="tx1"/>
              </a:solidFill>
            </a:endParaRPr>
          </a:p>
        </p:txBody>
      </p:sp>
      <p:sp>
        <p:nvSpPr>
          <p:cNvPr id="50" name="Proceso alternativo 49"/>
          <p:cNvSpPr/>
          <p:nvPr/>
        </p:nvSpPr>
        <p:spPr>
          <a:xfrm>
            <a:off x="3227059" y="2843224"/>
            <a:ext cx="1020201" cy="374461"/>
          </a:xfrm>
          <a:prstGeom prst="flowChartAlternateProcess">
            <a:avLst/>
          </a:prstGeom>
          <a:solidFill>
            <a:srgbClr val="92D050">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54 - 70 </a:t>
            </a:r>
            <a:r>
              <a:rPr lang="es-EC" sz="1200" dirty="0" err="1">
                <a:solidFill>
                  <a:schemeClr val="tx1"/>
                </a:solidFill>
              </a:rPr>
              <a:t>dds</a:t>
            </a:r>
            <a:endParaRPr lang="es-EC" sz="1200" dirty="0">
              <a:solidFill>
                <a:schemeClr val="tx1"/>
              </a:solidFill>
            </a:endParaRPr>
          </a:p>
        </p:txBody>
      </p:sp>
      <p:sp>
        <p:nvSpPr>
          <p:cNvPr id="51" name="Proceso alternativo 50"/>
          <p:cNvSpPr/>
          <p:nvPr/>
        </p:nvSpPr>
        <p:spPr>
          <a:xfrm>
            <a:off x="4514296" y="2063186"/>
            <a:ext cx="723331" cy="374461"/>
          </a:xfrm>
          <a:prstGeom prst="flowChartAlternateProcess">
            <a:avLst/>
          </a:prstGeom>
          <a:solidFill>
            <a:srgbClr val="92D050">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85 </a:t>
            </a:r>
            <a:r>
              <a:rPr lang="es-EC" sz="1200" dirty="0" err="1">
                <a:solidFill>
                  <a:schemeClr val="tx1"/>
                </a:solidFill>
              </a:rPr>
              <a:t>dds</a:t>
            </a:r>
            <a:endParaRPr lang="es-EC" sz="1200" dirty="0">
              <a:solidFill>
                <a:schemeClr val="tx1"/>
              </a:solidFill>
            </a:endParaRPr>
          </a:p>
        </p:txBody>
      </p:sp>
      <p:sp>
        <p:nvSpPr>
          <p:cNvPr id="52" name="Proceso alternativo 51"/>
          <p:cNvSpPr/>
          <p:nvPr/>
        </p:nvSpPr>
        <p:spPr>
          <a:xfrm>
            <a:off x="5924672" y="1720644"/>
            <a:ext cx="776379" cy="374461"/>
          </a:xfrm>
          <a:prstGeom prst="flowChartAlternateProcess">
            <a:avLst/>
          </a:prstGeom>
          <a:solidFill>
            <a:srgbClr val="92D050">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103 </a:t>
            </a:r>
            <a:r>
              <a:rPr lang="es-EC" sz="1200" dirty="0" err="1">
                <a:solidFill>
                  <a:schemeClr val="tx1"/>
                </a:solidFill>
              </a:rPr>
              <a:t>dds</a:t>
            </a:r>
            <a:endParaRPr lang="es-EC" sz="1200" dirty="0">
              <a:solidFill>
                <a:schemeClr val="tx1"/>
              </a:solidFill>
            </a:endParaRPr>
          </a:p>
        </p:txBody>
      </p:sp>
      <p:sp>
        <p:nvSpPr>
          <p:cNvPr id="53" name="Proceso alternativo 52"/>
          <p:cNvSpPr/>
          <p:nvPr/>
        </p:nvSpPr>
        <p:spPr>
          <a:xfrm>
            <a:off x="7320284" y="1720644"/>
            <a:ext cx="776379" cy="374461"/>
          </a:xfrm>
          <a:prstGeom prst="flowChartAlternateProcess">
            <a:avLst/>
          </a:prstGeom>
          <a:solidFill>
            <a:srgbClr val="92D050">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118 </a:t>
            </a:r>
            <a:r>
              <a:rPr lang="es-EC" sz="1200" dirty="0" err="1">
                <a:solidFill>
                  <a:schemeClr val="tx1"/>
                </a:solidFill>
              </a:rPr>
              <a:t>dds</a:t>
            </a:r>
            <a:endParaRPr lang="es-EC" sz="1200" dirty="0">
              <a:solidFill>
                <a:schemeClr val="tx1"/>
              </a:solidFill>
            </a:endParaRPr>
          </a:p>
        </p:txBody>
      </p:sp>
      <p:sp>
        <p:nvSpPr>
          <p:cNvPr id="3" name="Flecha: hacia abajo 2"/>
          <p:cNvSpPr/>
          <p:nvPr/>
        </p:nvSpPr>
        <p:spPr>
          <a:xfrm>
            <a:off x="3236031" y="2320006"/>
            <a:ext cx="212563" cy="251833"/>
          </a:xfrm>
          <a:prstGeom prst="downArrow">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Flecha: hacia abajo 35"/>
          <p:cNvSpPr/>
          <p:nvPr/>
        </p:nvSpPr>
        <p:spPr>
          <a:xfrm>
            <a:off x="4774824" y="1714271"/>
            <a:ext cx="212563" cy="251833"/>
          </a:xfrm>
          <a:prstGeom prst="downArrow">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Flecha: hacia abajo 36"/>
          <p:cNvSpPr/>
          <p:nvPr/>
        </p:nvSpPr>
        <p:spPr>
          <a:xfrm>
            <a:off x="7602191" y="1384807"/>
            <a:ext cx="212563" cy="251833"/>
          </a:xfrm>
          <a:prstGeom prst="downArrow">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Flecha: hacia abajo 39"/>
          <p:cNvSpPr/>
          <p:nvPr/>
        </p:nvSpPr>
        <p:spPr>
          <a:xfrm>
            <a:off x="1130467" y="1456526"/>
            <a:ext cx="212563" cy="251833"/>
          </a:xfrm>
          <a:prstGeom prst="downArrow">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CuadroTexto 40">
            <a:extLst/>
          </p:cNvPr>
          <p:cNvSpPr txBox="1"/>
          <p:nvPr/>
        </p:nvSpPr>
        <p:spPr>
          <a:xfrm>
            <a:off x="1316918" y="1413166"/>
            <a:ext cx="2258952" cy="338554"/>
          </a:xfrm>
          <a:prstGeom prst="rect">
            <a:avLst/>
          </a:prstGeom>
          <a:noFill/>
        </p:spPr>
        <p:txBody>
          <a:bodyPr wrap="none" rtlCol="0">
            <a:spAutoFit/>
          </a:bodyPr>
          <a:lstStyle/>
          <a:p>
            <a:r>
              <a:rPr lang="es-419" sz="1600" dirty="0">
                <a:solidFill>
                  <a:schemeClr val="tx1"/>
                </a:solidFill>
                <a:effectLst>
                  <a:outerShdw blurRad="38100" dist="38100" dir="2700000" algn="tl">
                    <a:srgbClr val="000000">
                      <a:alpha val="43137"/>
                    </a:srgbClr>
                  </a:outerShdw>
                </a:effectLst>
                <a:latin typeface="+mn-lt"/>
              </a:rPr>
              <a:t>Contenido de clorofila</a:t>
            </a:r>
            <a:endParaRPr lang="es-ES" sz="1600" dirty="0">
              <a:solidFill>
                <a:schemeClr val="tx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913713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500"/>
                                        <p:tgtEl>
                                          <p:spTgt spid="5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500"/>
                                        <p:tgtEl>
                                          <p:spTgt spid="5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500"/>
                                        <p:tgtEl>
                                          <p:spTgt spid="5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fade">
                                      <p:cBhvr>
                                        <p:cTn id="106" dur="500"/>
                                        <p:tgtEl>
                                          <p:spTgt spid="40"/>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fade">
                                      <p:cBhvr>
                                        <p:cTn id="116" dur="500"/>
                                        <p:tgtEl>
                                          <p:spTgt spid="36"/>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fade">
                                      <p:cBhvr>
                                        <p:cTn id="1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6" grpId="0" animBg="1"/>
      <p:bldP spid="38" grpId="0" animBg="1"/>
      <p:bldP spid="39" grpId="0" animBg="1"/>
      <p:bldP spid="10" grpId="0" animBg="1"/>
      <p:bldP spid="42" grpId="0" animBg="1"/>
      <p:bldP spid="43" grpId="0" animBg="1"/>
      <p:bldP spid="44" grpId="0" animBg="1"/>
      <p:bldP spid="46" grpId="0" animBg="1"/>
      <p:bldP spid="47" grpId="0" animBg="1"/>
      <p:bldP spid="49" grpId="0" animBg="1"/>
      <p:bldP spid="50" grpId="0" animBg="1"/>
      <p:bldP spid="51" grpId="0" animBg="1"/>
      <p:bldP spid="52" grpId="0" animBg="1"/>
      <p:bldP spid="53" grpId="0" animBg="1"/>
      <p:bldP spid="3" grpId="0" animBg="1"/>
      <p:bldP spid="36" grpId="0" animBg="1"/>
      <p:bldP spid="37" grpId="0" animBg="1"/>
      <p:bldP spid="40" grpId="0" animBg="1"/>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Shape 66">
            <a:extLst>
              <a:ext uri="{FF2B5EF4-FFF2-40B4-BE49-F238E27FC236}">
                <a16:creationId xmlns:a16="http://schemas.microsoft.com/office/drawing/2014/main" id="{52CAE208-5C59-4E88-BA1C-B05E758A66F9}"/>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ENSAYO A - INVERNADERO</a:t>
            </a:r>
            <a:endParaRPr lang="en" sz="2400" dirty="0">
              <a:solidFill>
                <a:srgbClr val="39C0BA"/>
              </a:solidFill>
              <a:latin typeface="Quicksand"/>
              <a:sym typeface="Quicksand"/>
            </a:endParaRPr>
          </a:p>
        </p:txBody>
      </p:sp>
      <p:sp>
        <p:nvSpPr>
          <p:cNvPr id="7" name="Shape 66">
            <a:extLst>
              <a:ext uri="{FF2B5EF4-FFF2-40B4-BE49-F238E27FC236}">
                <a16:creationId xmlns:a16="http://schemas.microsoft.com/office/drawing/2014/main" id="{8AD4EEAA-9167-4FBA-999E-560DC064E480}"/>
              </a:ext>
            </a:extLst>
          </p:cNvPr>
          <p:cNvSpPr txBox="1">
            <a:spLocks/>
          </p:cNvSpPr>
          <p:nvPr/>
        </p:nvSpPr>
        <p:spPr>
          <a:xfrm>
            <a:off x="1137699" y="630876"/>
            <a:ext cx="6858000"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panose="020B0604020202020204" charset="0"/>
              </a:rPr>
              <a:t>Distribución del ensayo A</a:t>
            </a:r>
            <a:endParaRPr lang="en" sz="2400" dirty="0">
              <a:solidFill>
                <a:srgbClr val="39C0BA"/>
              </a:solidFill>
              <a:latin typeface="Quicksand" panose="020B0604020202020204" charset="0"/>
            </a:endParaRPr>
          </a:p>
        </p:txBody>
      </p:sp>
      <p:pic>
        <p:nvPicPr>
          <p:cNvPr id="15" name="Imagen 14"/>
          <p:cNvPicPr>
            <a:picLocks noChangeAspect="1"/>
          </p:cNvPicPr>
          <p:nvPr/>
        </p:nvPicPr>
        <p:blipFill>
          <a:blip r:embed="rId3"/>
          <a:stretch>
            <a:fillRect/>
          </a:stretch>
        </p:blipFill>
        <p:spPr>
          <a:xfrm>
            <a:off x="4566699" y="2886040"/>
            <a:ext cx="4111028" cy="3845230"/>
          </a:xfrm>
          <a:prstGeom prst="rect">
            <a:avLst/>
          </a:prstGeom>
          <a:ln>
            <a:noFill/>
          </a:ln>
          <a:effectLst>
            <a:softEdge rad="112500"/>
          </a:effectLst>
        </p:spPr>
      </p:pic>
      <p:graphicFrame>
        <p:nvGraphicFramePr>
          <p:cNvPr id="2" name="Tabla 1"/>
          <p:cNvGraphicFramePr>
            <a:graphicFrameLocks noGrp="1"/>
          </p:cNvGraphicFramePr>
          <p:nvPr>
            <p:extLst>
              <p:ext uri="{D42A27DB-BD31-4B8C-83A1-F6EECF244321}">
                <p14:modId xmlns:p14="http://schemas.microsoft.com/office/powerpoint/2010/main" val="3235320254"/>
              </p:ext>
            </p:extLst>
          </p:nvPr>
        </p:nvGraphicFramePr>
        <p:xfrm>
          <a:off x="1350993" y="2839545"/>
          <a:ext cx="2616882" cy="3845230"/>
        </p:xfrm>
        <a:graphic>
          <a:graphicData uri="http://schemas.openxmlformats.org/drawingml/2006/table">
            <a:tbl>
              <a:tblPr firstRow="1" firstCol="1" bandRow="1">
                <a:tableStyleId>{85B2E2A2-529B-4095-92E3-F397AC84228A}</a:tableStyleId>
              </a:tblPr>
              <a:tblGrid>
                <a:gridCol w="1308441">
                  <a:extLst>
                    <a:ext uri="{9D8B030D-6E8A-4147-A177-3AD203B41FA5}">
                      <a16:colId xmlns:a16="http://schemas.microsoft.com/office/drawing/2014/main" val="1765099277"/>
                    </a:ext>
                  </a:extLst>
                </a:gridCol>
                <a:gridCol w="1308441">
                  <a:extLst>
                    <a:ext uri="{9D8B030D-6E8A-4147-A177-3AD203B41FA5}">
                      <a16:colId xmlns:a16="http://schemas.microsoft.com/office/drawing/2014/main" val="2214303752"/>
                    </a:ext>
                  </a:extLst>
                </a:gridCol>
              </a:tblGrid>
              <a:tr h="494878">
                <a:tc>
                  <a:txBody>
                    <a:bodyPr/>
                    <a:lstStyle/>
                    <a:p>
                      <a:pPr algn="ctr">
                        <a:lnSpc>
                          <a:spcPct val="107000"/>
                        </a:lnSpc>
                        <a:spcAft>
                          <a:spcPts val="0"/>
                        </a:spcAft>
                      </a:pPr>
                      <a:r>
                        <a:rPr lang="es-ES" sz="1600" dirty="0">
                          <a:solidFill>
                            <a:schemeClr val="bg1"/>
                          </a:solidFill>
                          <a:effectLst/>
                        </a:rPr>
                        <a:t>Bloque 1</a:t>
                      </a:r>
                      <a:endParaRPr lang="es-EC" sz="1400" b="1" dirty="0">
                        <a:solidFill>
                          <a:schemeClr val="bg1"/>
                        </a:solidFill>
                        <a:effectLst/>
                      </a:endParaRPr>
                    </a:p>
                  </a:txBody>
                  <a:tcPr marL="68580" marR="68580" marT="0" marB="0" anchor="ctr"/>
                </a:tc>
                <a:tc>
                  <a:txBody>
                    <a:bodyPr/>
                    <a:lstStyle/>
                    <a:p>
                      <a:pPr algn="ctr">
                        <a:lnSpc>
                          <a:spcPct val="107000"/>
                        </a:lnSpc>
                        <a:spcAft>
                          <a:spcPts val="0"/>
                        </a:spcAft>
                      </a:pPr>
                      <a:r>
                        <a:rPr lang="es-ES" sz="1600" dirty="0">
                          <a:solidFill>
                            <a:schemeClr val="bg1"/>
                          </a:solidFill>
                          <a:effectLst/>
                        </a:rPr>
                        <a:t>Bloque 2</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63268448"/>
                  </a:ext>
                </a:extLst>
              </a:tr>
              <a:tr h="279196">
                <a:tc>
                  <a:txBody>
                    <a:bodyPr/>
                    <a:lstStyle/>
                    <a:p>
                      <a:pPr algn="ctr">
                        <a:lnSpc>
                          <a:spcPct val="107000"/>
                        </a:lnSpc>
                        <a:spcAft>
                          <a:spcPts val="0"/>
                        </a:spcAft>
                      </a:pPr>
                      <a:r>
                        <a:rPr lang="es-ES" sz="1400" dirty="0">
                          <a:solidFill>
                            <a:schemeClr val="bg1"/>
                          </a:solidFill>
                          <a:effectLst/>
                        </a:rPr>
                        <a:t>T1 R1</a:t>
                      </a:r>
                      <a:endParaRPr lang="es-EC"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400" dirty="0">
                          <a:solidFill>
                            <a:schemeClr val="bg1"/>
                          </a:solidFill>
                          <a:effectLst/>
                        </a:rPr>
                        <a:t>T4 R2</a:t>
                      </a:r>
                      <a:endParaRPr lang="es-EC"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1089887989"/>
                  </a:ext>
                </a:extLst>
              </a:tr>
              <a:tr h="279196">
                <a:tc>
                  <a:txBody>
                    <a:bodyPr/>
                    <a:lstStyle/>
                    <a:p>
                      <a:pPr algn="ctr">
                        <a:lnSpc>
                          <a:spcPct val="107000"/>
                        </a:lnSpc>
                        <a:spcAft>
                          <a:spcPts val="0"/>
                        </a:spcAft>
                      </a:pPr>
                      <a:r>
                        <a:rPr lang="es-ES" sz="1400" dirty="0">
                          <a:solidFill>
                            <a:schemeClr val="bg1"/>
                          </a:solidFill>
                          <a:effectLst/>
                        </a:rPr>
                        <a:t>T7 R3</a:t>
                      </a:r>
                      <a:endParaRPr lang="es-EC"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solidFill>
                            <a:schemeClr val="bg1"/>
                          </a:solidFill>
                          <a:effectLst/>
                        </a:rPr>
                        <a:t>T7 R1</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0597531"/>
                  </a:ext>
                </a:extLst>
              </a:tr>
              <a:tr h="279196">
                <a:tc>
                  <a:txBody>
                    <a:bodyPr/>
                    <a:lstStyle/>
                    <a:p>
                      <a:pPr algn="ctr">
                        <a:lnSpc>
                          <a:spcPct val="107000"/>
                        </a:lnSpc>
                        <a:spcAft>
                          <a:spcPts val="0"/>
                        </a:spcAft>
                      </a:pPr>
                      <a:r>
                        <a:rPr lang="es-ES" sz="1400" dirty="0">
                          <a:solidFill>
                            <a:schemeClr val="bg1"/>
                          </a:solidFill>
                          <a:effectLst/>
                        </a:rPr>
                        <a:t>T2 R1</a:t>
                      </a:r>
                      <a:endParaRPr lang="es-EC"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400" dirty="0">
                          <a:solidFill>
                            <a:schemeClr val="bg1"/>
                          </a:solidFill>
                          <a:effectLst/>
                        </a:rPr>
                        <a:t>T3 R1</a:t>
                      </a:r>
                      <a:endParaRPr lang="es-EC"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1433230467"/>
                  </a:ext>
                </a:extLst>
              </a:tr>
              <a:tr h="279196">
                <a:tc>
                  <a:txBody>
                    <a:bodyPr/>
                    <a:lstStyle/>
                    <a:p>
                      <a:pPr algn="ctr">
                        <a:lnSpc>
                          <a:spcPct val="107000"/>
                        </a:lnSpc>
                        <a:spcAft>
                          <a:spcPts val="0"/>
                        </a:spcAft>
                      </a:pPr>
                      <a:r>
                        <a:rPr lang="es-ES" sz="1400" dirty="0">
                          <a:solidFill>
                            <a:schemeClr val="bg1"/>
                          </a:solidFill>
                          <a:effectLst/>
                        </a:rPr>
                        <a:t>T5 R3</a:t>
                      </a:r>
                      <a:endParaRPr lang="es-EC"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solidFill>
                            <a:schemeClr val="bg1"/>
                          </a:solidFill>
                          <a:effectLst/>
                        </a:rPr>
                        <a:t>T8 R2</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92742"/>
                  </a:ext>
                </a:extLst>
              </a:tr>
              <a:tr h="279196">
                <a:tc>
                  <a:txBody>
                    <a:bodyPr/>
                    <a:lstStyle/>
                    <a:p>
                      <a:pPr algn="ctr">
                        <a:lnSpc>
                          <a:spcPct val="107000"/>
                        </a:lnSpc>
                        <a:spcAft>
                          <a:spcPts val="0"/>
                        </a:spcAft>
                      </a:pPr>
                      <a:r>
                        <a:rPr lang="es-ES" sz="1400" dirty="0">
                          <a:solidFill>
                            <a:schemeClr val="bg1"/>
                          </a:solidFill>
                          <a:effectLst/>
                        </a:rPr>
                        <a:t>T3 R2</a:t>
                      </a:r>
                      <a:endParaRPr lang="es-EC"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400" dirty="0">
                          <a:solidFill>
                            <a:schemeClr val="bg1"/>
                          </a:solidFill>
                          <a:effectLst/>
                        </a:rPr>
                        <a:t>T4 R3</a:t>
                      </a:r>
                      <a:endParaRPr lang="es-EC"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1478613238"/>
                  </a:ext>
                </a:extLst>
              </a:tr>
              <a:tr h="279196">
                <a:tc>
                  <a:txBody>
                    <a:bodyPr/>
                    <a:lstStyle/>
                    <a:p>
                      <a:pPr algn="ctr">
                        <a:lnSpc>
                          <a:spcPct val="107000"/>
                        </a:lnSpc>
                        <a:spcAft>
                          <a:spcPts val="0"/>
                        </a:spcAft>
                      </a:pPr>
                      <a:r>
                        <a:rPr lang="es-ES" sz="1400" dirty="0">
                          <a:solidFill>
                            <a:schemeClr val="bg1"/>
                          </a:solidFill>
                          <a:effectLst/>
                        </a:rPr>
                        <a:t>T6 R1</a:t>
                      </a:r>
                      <a:endParaRPr lang="es-EC"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solidFill>
                            <a:schemeClr val="bg1"/>
                          </a:solidFill>
                          <a:effectLst/>
                        </a:rPr>
                        <a:t>T1 R2</a:t>
                      </a:r>
                      <a:endParaRPr lang="es-EC"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3684875015"/>
                  </a:ext>
                </a:extLst>
              </a:tr>
              <a:tr h="279196">
                <a:tc>
                  <a:txBody>
                    <a:bodyPr/>
                    <a:lstStyle/>
                    <a:p>
                      <a:pPr algn="ctr">
                        <a:lnSpc>
                          <a:spcPct val="107000"/>
                        </a:lnSpc>
                        <a:spcAft>
                          <a:spcPts val="0"/>
                        </a:spcAft>
                      </a:pPr>
                      <a:r>
                        <a:rPr lang="es-ES" sz="1400" dirty="0">
                          <a:solidFill>
                            <a:schemeClr val="bg1"/>
                          </a:solidFill>
                          <a:effectLst/>
                        </a:rPr>
                        <a:t>T8 R1</a:t>
                      </a:r>
                      <a:endParaRPr lang="es-EC"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solidFill>
                            <a:schemeClr val="bg1"/>
                          </a:solidFill>
                          <a:effectLst/>
                        </a:rPr>
                        <a:t>T5 R1</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4912595"/>
                  </a:ext>
                </a:extLst>
              </a:tr>
              <a:tr h="279196">
                <a:tc>
                  <a:txBody>
                    <a:bodyPr/>
                    <a:lstStyle/>
                    <a:p>
                      <a:pPr algn="ctr">
                        <a:lnSpc>
                          <a:spcPct val="107000"/>
                        </a:lnSpc>
                        <a:spcAft>
                          <a:spcPts val="0"/>
                        </a:spcAft>
                      </a:pPr>
                      <a:r>
                        <a:rPr lang="es-ES" sz="1400" dirty="0">
                          <a:solidFill>
                            <a:schemeClr val="bg1"/>
                          </a:solidFill>
                          <a:effectLst/>
                        </a:rPr>
                        <a:t>T4 R1</a:t>
                      </a:r>
                      <a:endParaRPr lang="es-EC"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400" dirty="0">
                          <a:solidFill>
                            <a:schemeClr val="bg1"/>
                          </a:solidFill>
                          <a:effectLst/>
                        </a:rPr>
                        <a:t>T3 R3</a:t>
                      </a:r>
                      <a:endParaRPr lang="es-EC"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782294149"/>
                  </a:ext>
                </a:extLst>
              </a:tr>
              <a:tr h="279196">
                <a:tc>
                  <a:txBody>
                    <a:bodyPr/>
                    <a:lstStyle/>
                    <a:p>
                      <a:pPr algn="ctr">
                        <a:lnSpc>
                          <a:spcPct val="107000"/>
                        </a:lnSpc>
                        <a:spcAft>
                          <a:spcPts val="0"/>
                        </a:spcAft>
                      </a:pPr>
                      <a:r>
                        <a:rPr lang="es-ES" sz="1400" dirty="0">
                          <a:solidFill>
                            <a:schemeClr val="bg1"/>
                          </a:solidFill>
                          <a:effectLst/>
                        </a:rPr>
                        <a:t>T1 R3</a:t>
                      </a:r>
                      <a:endParaRPr lang="es-EC"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400" dirty="0">
                          <a:solidFill>
                            <a:schemeClr val="bg1"/>
                          </a:solidFill>
                          <a:effectLst/>
                        </a:rPr>
                        <a:t>T6 R3</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1922899"/>
                  </a:ext>
                </a:extLst>
              </a:tr>
              <a:tr h="279196">
                <a:tc>
                  <a:txBody>
                    <a:bodyPr/>
                    <a:lstStyle/>
                    <a:p>
                      <a:pPr algn="ctr">
                        <a:lnSpc>
                          <a:spcPct val="107000"/>
                        </a:lnSpc>
                        <a:spcAft>
                          <a:spcPts val="0"/>
                        </a:spcAft>
                      </a:pPr>
                      <a:r>
                        <a:rPr lang="es-ES" sz="1400" dirty="0">
                          <a:solidFill>
                            <a:schemeClr val="bg1"/>
                          </a:solidFill>
                          <a:effectLst/>
                        </a:rPr>
                        <a:t>T8 R3</a:t>
                      </a:r>
                      <a:endParaRPr lang="es-EC"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solidFill>
                            <a:schemeClr val="bg1"/>
                          </a:solidFill>
                          <a:effectLst/>
                        </a:rPr>
                        <a:t>T2 R2</a:t>
                      </a:r>
                      <a:endParaRPr lang="es-EC"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739390478"/>
                  </a:ext>
                </a:extLst>
              </a:tr>
              <a:tr h="279196">
                <a:tc>
                  <a:txBody>
                    <a:bodyPr/>
                    <a:lstStyle/>
                    <a:p>
                      <a:pPr algn="ctr">
                        <a:lnSpc>
                          <a:spcPct val="107000"/>
                        </a:lnSpc>
                        <a:spcAft>
                          <a:spcPts val="0"/>
                        </a:spcAft>
                      </a:pPr>
                      <a:r>
                        <a:rPr lang="es-ES" sz="1400" dirty="0">
                          <a:solidFill>
                            <a:schemeClr val="bg1"/>
                          </a:solidFill>
                          <a:effectLst/>
                        </a:rPr>
                        <a:t>T6 R2</a:t>
                      </a:r>
                      <a:endParaRPr lang="es-EC"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solidFill>
                            <a:schemeClr val="bg1"/>
                          </a:solidFill>
                          <a:effectLst/>
                        </a:rPr>
                        <a:t>T5 R2</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9993965"/>
                  </a:ext>
                </a:extLst>
              </a:tr>
              <a:tr h="279196">
                <a:tc>
                  <a:txBody>
                    <a:bodyPr/>
                    <a:lstStyle/>
                    <a:p>
                      <a:pPr algn="ctr">
                        <a:lnSpc>
                          <a:spcPct val="107000"/>
                        </a:lnSpc>
                        <a:spcAft>
                          <a:spcPts val="0"/>
                        </a:spcAft>
                      </a:pPr>
                      <a:r>
                        <a:rPr lang="es-ES" sz="1400" dirty="0">
                          <a:solidFill>
                            <a:schemeClr val="bg1"/>
                          </a:solidFill>
                          <a:effectLst/>
                        </a:rPr>
                        <a:t>T2 R3</a:t>
                      </a:r>
                      <a:endParaRPr lang="es-EC"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400" dirty="0">
                          <a:solidFill>
                            <a:schemeClr val="bg1"/>
                          </a:solidFill>
                          <a:effectLst/>
                        </a:rPr>
                        <a:t>T7 R2</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98585911"/>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3717970466"/>
              </p:ext>
            </p:extLst>
          </p:nvPr>
        </p:nvGraphicFramePr>
        <p:xfrm>
          <a:off x="2103391" y="995742"/>
          <a:ext cx="5892308" cy="1737360"/>
        </p:xfrm>
        <a:graphic>
          <a:graphicData uri="http://schemas.openxmlformats.org/drawingml/2006/table">
            <a:tbl>
              <a:tblPr firstRow="1" bandRow="1">
                <a:tableStyleId>{BDBED569-4797-4DF1-A0F4-6AAB3CD982D8}</a:tableStyleId>
              </a:tblPr>
              <a:tblGrid>
                <a:gridCol w="1473077">
                  <a:extLst>
                    <a:ext uri="{9D8B030D-6E8A-4147-A177-3AD203B41FA5}">
                      <a16:colId xmlns:a16="http://schemas.microsoft.com/office/drawing/2014/main" val="20000"/>
                    </a:ext>
                  </a:extLst>
                </a:gridCol>
                <a:gridCol w="1473077">
                  <a:extLst>
                    <a:ext uri="{9D8B030D-6E8A-4147-A177-3AD203B41FA5}">
                      <a16:colId xmlns:a16="http://schemas.microsoft.com/office/drawing/2014/main" val="20001"/>
                    </a:ext>
                  </a:extLst>
                </a:gridCol>
                <a:gridCol w="1473077">
                  <a:extLst>
                    <a:ext uri="{9D8B030D-6E8A-4147-A177-3AD203B41FA5}">
                      <a16:colId xmlns:a16="http://schemas.microsoft.com/office/drawing/2014/main" val="20002"/>
                    </a:ext>
                  </a:extLst>
                </a:gridCol>
                <a:gridCol w="1473077">
                  <a:extLst>
                    <a:ext uri="{9D8B030D-6E8A-4147-A177-3AD203B41FA5}">
                      <a16:colId xmlns:a16="http://schemas.microsoft.com/office/drawing/2014/main" val="20003"/>
                    </a:ext>
                  </a:extLst>
                </a:gridCol>
              </a:tblGrid>
              <a:tr h="466667">
                <a:tc>
                  <a:txBody>
                    <a:bodyPr/>
                    <a:lstStyle/>
                    <a:p>
                      <a:pPr algn="ctr"/>
                      <a:r>
                        <a:rPr lang="es-EC" dirty="0">
                          <a:solidFill>
                            <a:schemeClr val="bg1"/>
                          </a:solidFill>
                        </a:rPr>
                        <a:t>Tratamiento</a:t>
                      </a:r>
                    </a:p>
                  </a:txBody>
                  <a:tcPr anchor="ctr"/>
                </a:tc>
                <a:tc>
                  <a:txBody>
                    <a:bodyPr/>
                    <a:lstStyle/>
                    <a:p>
                      <a:pPr algn="ctr"/>
                      <a:r>
                        <a:rPr lang="es-EC" dirty="0">
                          <a:solidFill>
                            <a:schemeClr val="bg1"/>
                          </a:solidFill>
                        </a:rPr>
                        <a:t>Tiempo</a:t>
                      </a:r>
                    </a:p>
                    <a:p>
                      <a:pPr algn="ctr"/>
                      <a:r>
                        <a:rPr lang="es-EC" dirty="0">
                          <a:solidFill>
                            <a:schemeClr val="bg1"/>
                          </a:solidFill>
                        </a:rPr>
                        <a:t>(minutos)</a:t>
                      </a:r>
                    </a:p>
                  </a:txBody>
                  <a:tcPr anchor="ctr"/>
                </a:tc>
                <a:tc>
                  <a:txBody>
                    <a:bodyPr/>
                    <a:lstStyle/>
                    <a:p>
                      <a:pPr algn="ctr"/>
                      <a:r>
                        <a:rPr lang="es-EC" dirty="0">
                          <a:solidFill>
                            <a:schemeClr val="bg1"/>
                          </a:solidFill>
                        </a:rPr>
                        <a:t>Descripción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Nomenclatura</a:t>
                      </a:r>
                    </a:p>
                    <a:p>
                      <a:pPr algn="ctr"/>
                      <a:endParaRPr lang="es-EC" dirty="0">
                        <a:solidFill>
                          <a:schemeClr val="bg1"/>
                        </a:solidFill>
                      </a:endParaRPr>
                    </a:p>
                  </a:txBody>
                  <a:tcPr anchor="ctr"/>
                </a:tc>
                <a:extLst>
                  <a:ext uri="{0D108BD9-81ED-4DB2-BD59-A6C34878D82A}">
                    <a16:rowId xmlns:a16="http://schemas.microsoft.com/office/drawing/2014/main" val="10000"/>
                  </a:ext>
                </a:extLst>
              </a:tr>
              <a:tr h="302183">
                <a:tc>
                  <a:txBody>
                    <a:bodyPr/>
                    <a:lstStyle/>
                    <a:p>
                      <a:pPr algn="ctr"/>
                      <a:r>
                        <a:rPr lang="es-EC" dirty="0">
                          <a:solidFill>
                            <a:schemeClr val="bg1"/>
                          </a:solidFill>
                        </a:rPr>
                        <a:t>T1</a:t>
                      </a:r>
                    </a:p>
                  </a:txBody>
                  <a:tcPr anchor="ctr"/>
                </a:tc>
                <a:tc>
                  <a:txBody>
                    <a:bodyPr/>
                    <a:lstStyle/>
                    <a:p>
                      <a:pPr algn="ctr"/>
                      <a:r>
                        <a:rPr lang="es-EC" dirty="0">
                          <a:solidFill>
                            <a:schemeClr val="bg1"/>
                          </a:solidFill>
                        </a:rPr>
                        <a:t>45</a:t>
                      </a:r>
                    </a:p>
                  </a:txBody>
                  <a:tcPr anchor="ctr"/>
                </a:tc>
                <a:tc>
                  <a:txBody>
                    <a:bodyPr/>
                    <a:lstStyle/>
                    <a:p>
                      <a:pPr algn="ctr"/>
                      <a:r>
                        <a:rPr lang="es-EC" dirty="0">
                          <a:solidFill>
                            <a:schemeClr val="bg1"/>
                          </a:solidFill>
                        </a:rPr>
                        <a:t>Calor Seco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45min_CS</a:t>
                      </a:r>
                    </a:p>
                  </a:txBody>
                  <a:tcPr anchor="ctr"/>
                </a:tc>
                <a:extLst>
                  <a:ext uri="{0D108BD9-81ED-4DB2-BD59-A6C34878D82A}">
                    <a16:rowId xmlns:a16="http://schemas.microsoft.com/office/drawing/2014/main" val="10001"/>
                  </a:ext>
                </a:extLst>
              </a:tr>
              <a:tr h="302183">
                <a:tc>
                  <a:txBody>
                    <a:bodyPr/>
                    <a:lstStyle/>
                    <a:p>
                      <a:pPr algn="ctr"/>
                      <a:r>
                        <a:rPr lang="es-EC" dirty="0">
                          <a:solidFill>
                            <a:schemeClr val="bg1"/>
                          </a:solidFill>
                        </a:rPr>
                        <a:t>T2</a:t>
                      </a:r>
                    </a:p>
                  </a:txBody>
                  <a:tcPr anchor="ctr"/>
                </a:tc>
                <a:tc>
                  <a:txBody>
                    <a:bodyPr/>
                    <a:lstStyle/>
                    <a:p>
                      <a:pPr algn="ctr"/>
                      <a:r>
                        <a:rPr lang="es-EC" dirty="0">
                          <a:solidFill>
                            <a:schemeClr val="bg1"/>
                          </a:solidFill>
                        </a:rPr>
                        <a:t>60</a:t>
                      </a:r>
                    </a:p>
                  </a:txBody>
                  <a:tcPr anchor="ctr"/>
                </a:tc>
                <a:tc>
                  <a:txBody>
                    <a:bodyPr/>
                    <a:lstStyle/>
                    <a:p>
                      <a:pPr algn="ctr"/>
                      <a:r>
                        <a:rPr lang="es-EC" dirty="0">
                          <a:solidFill>
                            <a:schemeClr val="bg1"/>
                          </a:solidFill>
                        </a:rPr>
                        <a:t>Calor Seco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60min_CS</a:t>
                      </a:r>
                    </a:p>
                  </a:txBody>
                  <a:tcPr anchor="ctr"/>
                </a:tc>
                <a:extLst>
                  <a:ext uri="{0D108BD9-81ED-4DB2-BD59-A6C34878D82A}">
                    <a16:rowId xmlns:a16="http://schemas.microsoft.com/office/drawing/2014/main" val="10002"/>
                  </a:ext>
                </a:extLst>
              </a:tr>
              <a:tr h="302183">
                <a:tc>
                  <a:txBody>
                    <a:bodyPr/>
                    <a:lstStyle/>
                    <a:p>
                      <a:pPr algn="ctr"/>
                      <a:r>
                        <a:rPr lang="es-EC" dirty="0">
                          <a:solidFill>
                            <a:schemeClr val="bg1"/>
                          </a:solidFill>
                        </a:rPr>
                        <a:t>T3</a:t>
                      </a:r>
                    </a:p>
                  </a:txBody>
                  <a:tcPr anchor="ctr"/>
                </a:tc>
                <a:tc>
                  <a:txBody>
                    <a:bodyPr/>
                    <a:lstStyle/>
                    <a:p>
                      <a:pPr algn="ctr"/>
                      <a:r>
                        <a:rPr lang="es-EC" dirty="0">
                          <a:solidFill>
                            <a:schemeClr val="bg1"/>
                          </a:solidFill>
                        </a:rPr>
                        <a:t>Vitavax</a:t>
                      </a:r>
                    </a:p>
                  </a:txBody>
                  <a:tcPr anchor="ctr"/>
                </a:tc>
                <a:tc>
                  <a:txBody>
                    <a:bodyPr/>
                    <a:lstStyle/>
                    <a:p>
                      <a:pPr algn="ctr"/>
                      <a:r>
                        <a:rPr lang="es-EC" dirty="0">
                          <a:solidFill>
                            <a:schemeClr val="bg1"/>
                          </a:solidFill>
                        </a:rPr>
                        <a:t>Sin exposición</a:t>
                      </a:r>
                    </a:p>
                  </a:txBody>
                  <a:tcPr anchor="ctr"/>
                </a:tc>
                <a:tc>
                  <a:txBody>
                    <a:bodyPr/>
                    <a:lstStyle/>
                    <a:p>
                      <a:pPr algn="ctr"/>
                      <a:r>
                        <a:rPr lang="es-EC" dirty="0">
                          <a:solidFill>
                            <a:schemeClr val="bg1"/>
                          </a:solidFill>
                        </a:rPr>
                        <a:t>Vitavax</a:t>
                      </a:r>
                    </a:p>
                  </a:txBody>
                  <a:tcPr anchor="ctr"/>
                </a:tc>
                <a:extLst>
                  <a:ext uri="{0D108BD9-81ED-4DB2-BD59-A6C34878D82A}">
                    <a16:rowId xmlns:a16="http://schemas.microsoft.com/office/drawing/2014/main" val="10003"/>
                  </a:ext>
                </a:extLst>
              </a:tr>
              <a:tr h="302183">
                <a:tc>
                  <a:txBody>
                    <a:bodyPr/>
                    <a:lstStyle/>
                    <a:p>
                      <a:pPr algn="ctr"/>
                      <a:r>
                        <a:rPr lang="es-EC" dirty="0">
                          <a:solidFill>
                            <a:schemeClr val="bg1"/>
                          </a:solidFill>
                        </a:rPr>
                        <a:t>T4</a:t>
                      </a:r>
                    </a:p>
                  </a:txBody>
                  <a:tcPr anchor="ctr"/>
                </a:tc>
                <a:tc>
                  <a:txBody>
                    <a:bodyPr/>
                    <a:lstStyle/>
                    <a:p>
                      <a:pPr algn="ctr"/>
                      <a:r>
                        <a:rPr lang="es-EC" dirty="0">
                          <a:solidFill>
                            <a:schemeClr val="bg1"/>
                          </a:solidFill>
                        </a:rPr>
                        <a:t>0</a:t>
                      </a:r>
                    </a:p>
                  </a:txBody>
                  <a:tcPr anchor="ctr"/>
                </a:tc>
                <a:tc>
                  <a:txBody>
                    <a:bodyPr/>
                    <a:lstStyle/>
                    <a:p>
                      <a:pPr algn="ctr"/>
                      <a:r>
                        <a:rPr lang="es-EC" dirty="0">
                          <a:solidFill>
                            <a:schemeClr val="bg1"/>
                          </a:solidFill>
                        </a:rPr>
                        <a:t>Testigo</a:t>
                      </a:r>
                    </a:p>
                  </a:txBody>
                  <a:tcPr anchor="ctr"/>
                </a:tc>
                <a:tc>
                  <a:txBody>
                    <a:bodyPr/>
                    <a:lstStyle/>
                    <a:p>
                      <a:pPr algn="ctr"/>
                      <a:r>
                        <a:rPr lang="es-EC" dirty="0">
                          <a:solidFill>
                            <a:schemeClr val="bg1"/>
                          </a:solidFill>
                        </a:rPr>
                        <a:t>Testigo</a:t>
                      </a:r>
                    </a:p>
                  </a:txBody>
                  <a:tcPr anchor="ctr"/>
                </a:tc>
                <a:extLst>
                  <a:ext uri="{0D108BD9-81ED-4DB2-BD59-A6C34878D82A}">
                    <a16:rowId xmlns:a16="http://schemas.microsoft.com/office/drawing/2014/main" val="10004"/>
                  </a:ext>
                </a:extLst>
              </a:tr>
            </a:tbl>
          </a:graphicData>
        </a:graphic>
      </p:graphicFrame>
      <p:grpSp>
        <p:nvGrpSpPr>
          <p:cNvPr id="17" name="Grupo 16"/>
          <p:cNvGrpSpPr/>
          <p:nvPr/>
        </p:nvGrpSpPr>
        <p:grpSpPr>
          <a:xfrm>
            <a:off x="964896" y="223212"/>
            <a:ext cx="2276990" cy="254726"/>
            <a:chOff x="1613935" y="2468248"/>
            <a:chExt cx="5779012" cy="633278"/>
          </a:xfrm>
        </p:grpSpPr>
        <p:sp>
          <p:nvSpPr>
            <p:cNvPr id="18" name="Pentágono 17"/>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19"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Metodología</a:t>
              </a:r>
            </a:p>
          </p:txBody>
        </p:sp>
      </p:grpSp>
    </p:spTree>
    <p:extLst>
      <p:ext uri="{BB962C8B-B14F-4D97-AF65-F5344CB8AC3E}">
        <p14:creationId xmlns:p14="http://schemas.microsoft.com/office/powerpoint/2010/main" val="244117457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2" name="Imagen 21"/>
          <p:cNvPicPr/>
          <p:nvPr/>
        </p:nvPicPr>
        <p:blipFill>
          <a:blip r:embed="rId3" cstate="print">
            <a:extLst>
              <a:ext uri="{28A0092B-C50C-407E-A947-70E740481C1C}">
                <a14:useLocalDpi xmlns:a14="http://schemas.microsoft.com/office/drawing/2010/main" val="0"/>
              </a:ext>
            </a:extLst>
          </a:blip>
          <a:stretch>
            <a:fillRect/>
          </a:stretch>
        </p:blipFill>
        <p:spPr>
          <a:xfrm>
            <a:off x="4659561" y="1685119"/>
            <a:ext cx="3956799" cy="2727972"/>
          </a:xfrm>
          <a:prstGeom prst="rect">
            <a:avLst/>
          </a:prstGeom>
        </p:spPr>
      </p:pic>
      <p:pic>
        <p:nvPicPr>
          <p:cNvPr id="23" name="Imagen 22"/>
          <p:cNvPicPr/>
          <p:nvPr/>
        </p:nvPicPr>
        <p:blipFill rotWithShape="1">
          <a:blip r:embed="rId4" cstate="print">
            <a:extLst>
              <a:ext uri="{28A0092B-C50C-407E-A947-70E740481C1C}">
                <a14:useLocalDpi xmlns:a14="http://schemas.microsoft.com/office/drawing/2010/main" val="0"/>
              </a:ext>
            </a:extLst>
          </a:blip>
          <a:srcRect t="24493"/>
          <a:stretch/>
        </p:blipFill>
        <p:spPr bwMode="auto">
          <a:xfrm>
            <a:off x="4223716" y="3006131"/>
            <a:ext cx="4692015" cy="1990090"/>
          </a:xfrm>
          <a:prstGeom prst="rect">
            <a:avLst/>
          </a:prstGeom>
          <a:ln>
            <a:noFill/>
          </a:ln>
          <a:extLst>
            <a:ext uri="{53640926-AAD7-44D8-BBD7-CCE9431645EC}">
              <a14:shadowObscured xmlns:a14="http://schemas.microsoft.com/office/drawing/2010/main"/>
            </a:ext>
          </a:extLst>
        </p:spPr>
      </p:pic>
      <p:sp>
        <p:nvSpPr>
          <p:cNvPr id="7" name="Shape 66">
            <a:extLst>
              <a:ext uri="{FF2B5EF4-FFF2-40B4-BE49-F238E27FC236}">
                <a16:creationId xmlns:a16="http://schemas.microsoft.com/office/drawing/2014/main" id="{8AD4EEAA-9167-4FBA-999E-560DC064E480}"/>
              </a:ext>
            </a:extLst>
          </p:cNvPr>
          <p:cNvSpPr txBox="1">
            <a:spLocks/>
          </p:cNvSpPr>
          <p:nvPr/>
        </p:nvSpPr>
        <p:spPr>
          <a:xfrm>
            <a:off x="832653" y="985091"/>
            <a:ext cx="8652539"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Metodología para la captura de datos espectrales</a:t>
            </a:r>
            <a:endParaRPr lang="en" sz="2400" dirty="0">
              <a:solidFill>
                <a:srgbClr val="39C0BA"/>
              </a:solidFill>
              <a:latin typeface="Quicksand" panose="020B0604020202020204" charset="0"/>
            </a:endParaRPr>
          </a:p>
        </p:txBody>
      </p:sp>
      <p:sp>
        <p:nvSpPr>
          <p:cNvPr id="6" name="Rectángulo 5">
            <a:extLst>
              <a:ext uri="{FF2B5EF4-FFF2-40B4-BE49-F238E27FC236}">
                <a16:creationId xmlns:a16="http://schemas.microsoft.com/office/drawing/2014/main" id="{8560F1C8-91F6-4BC8-93BC-23389273195E}"/>
              </a:ext>
            </a:extLst>
          </p:cNvPr>
          <p:cNvSpPr/>
          <p:nvPr/>
        </p:nvSpPr>
        <p:spPr>
          <a:xfrm>
            <a:off x="1592905" y="1772620"/>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bg1"/>
                </a:solidFill>
                <a:effectLst>
                  <a:outerShdw blurRad="38100" dist="38100" dir="2700000" algn="tl">
                    <a:srgbClr val="000000">
                      <a:alpha val="43137"/>
                    </a:srgbClr>
                  </a:outerShdw>
                </a:effectLst>
              </a:rPr>
              <a:t>Captura de datos espectrales</a:t>
            </a:r>
            <a:endParaRPr lang="es-ES" sz="1800" dirty="0">
              <a:solidFill>
                <a:schemeClr val="bg1"/>
              </a:solidFill>
              <a:effectLst>
                <a:outerShdw blurRad="38100" dist="38100" dir="2700000" algn="tl">
                  <a:srgbClr val="000000">
                    <a:alpha val="43137"/>
                  </a:srgbClr>
                </a:outerShdw>
              </a:effectLst>
            </a:endParaRPr>
          </a:p>
        </p:txBody>
      </p:sp>
      <p:sp>
        <p:nvSpPr>
          <p:cNvPr id="13" name="Rectángulo 12">
            <a:extLst>
              <a:ext uri="{FF2B5EF4-FFF2-40B4-BE49-F238E27FC236}">
                <a16:creationId xmlns:a16="http://schemas.microsoft.com/office/drawing/2014/main" id="{018A1A80-96F5-4F03-BC55-D2C69A1490AA}"/>
              </a:ext>
            </a:extLst>
          </p:cNvPr>
          <p:cNvSpPr/>
          <p:nvPr/>
        </p:nvSpPr>
        <p:spPr>
          <a:xfrm>
            <a:off x="1592905" y="2917661"/>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bg1"/>
                </a:solidFill>
                <a:effectLst>
                  <a:outerShdw blurRad="38100" dist="38100" dir="2700000" algn="tl">
                    <a:srgbClr val="000000">
                      <a:alpha val="43137"/>
                    </a:srgbClr>
                  </a:outerShdw>
                </a:effectLst>
              </a:rPr>
              <a:t>Procesamiento de datos espectrales</a:t>
            </a:r>
            <a:endParaRPr lang="es-ES" sz="1800" dirty="0">
              <a:solidFill>
                <a:schemeClr val="bg1"/>
              </a:solidFill>
              <a:effectLst>
                <a:outerShdw blurRad="38100" dist="38100" dir="2700000" algn="tl">
                  <a:srgbClr val="000000">
                    <a:alpha val="43137"/>
                  </a:srgbClr>
                </a:outerShdw>
              </a:effectLst>
            </a:endParaRPr>
          </a:p>
        </p:txBody>
      </p:sp>
      <p:sp>
        <p:nvSpPr>
          <p:cNvPr id="14" name="Rectángulo 13">
            <a:extLst>
              <a:ext uri="{FF2B5EF4-FFF2-40B4-BE49-F238E27FC236}">
                <a16:creationId xmlns:a16="http://schemas.microsoft.com/office/drawing/2014/main" id="{40B8449F-1682-464D-9855-759B6BFDF4FF}"/>
              </a:ext>
            </a:extLst>
          </p:cNvPr>
          <p:cNvSpPr/>
          <p:nvPr/>
        </p:nvSpPr>
        <p:spPr>
          <a:xfrm>
            <a:off x="1592905" y="4057503"/>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bg1"/>
                </a:solidFill>
                <a:effectLst>
                  <a:outerShdw blurRad="38100" dist="38100" dir="2700000" algn="tl">
                    <a:srgbClr val="000000">
                      <a:alpha val="43137"/>
                    </a:srgbClr>
                  </a:outerShdw>
                </a:effectLst>
              </a:rPr>
              <a:t>Generación de índices de vegetación</a:t>
            </a:r>
            <a:endParaRPr lang="es-ES" sz="1800" dirty="0">
              <a:solidFill>
                <a:schemeClr val="bg1"/>
              </a:solidFill>
              <a:effectLst>
                <a:outerShdw blurRad="38100" dist="38100" dir="2700000" algn="tl">
                  <a:srgbClr val="000000">
                    <a:alpha val="43137"/>
                  </a:srgbClr>
                </a:outerShdw>
              </a:effectLst>
            </a:endParaRPr>
          </a:p>
        </p:txBody>
      </p:sp>
      <p:sp>
        <p:nvSpPr>
          <p:cNvPr id="15" name="Rectángulo 14">
            <a:extLst>
              <a:ext uri="{FF2B5EF4-FFF2-40B4-BE49-F238E27FC236}">
                <a16:creationId xmlns:a16="http://schemas.microsoft.com/office/drawing/2014/main" id="{C09A3826-D580-4966-945A-5D23B92DE520}"/>
              </a:ext>
            </a:extLst>
          </p:cNvPr>
          <p:cNvSpPr/>
          <p:nvPr/>
        </p:nvSpPr>
        <p:spPr>
          <a:xfrm>
            <a:off x="1592905" y="5201569"/>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bg1"/>
                </a:solidFill>
                <a:effectLst>
                  <a:outerShdw blurRad="38100" dist="38100" dir="2700000" algn="tl">
                    <a:srgbClr val="000000">
                      <a:alpha val="43137"/>
                    </a:srgbClr>
                  </a:outerShdw>
                </a:effectLst>
              </a:rPr>
              <a:t>Análisis estadístico</a:t>
            </a:r>
            <a:endParaRPr lang="es-ES" sz="1800" dirty="0">
              <a:solidFill>
                <a:schemeClr val="bg1"/>
              </a:solidFill>
              <a:effectLst>
                <a:outerShdw blurRad="38100" dist="38100" dir="2700000" algn="tl">
                  <a:srgbClr val="000000">
                    <a:alpha val="43137"/>
                  </a:srgbClr>
                </a:outerShdw>
              </a:effectLst>
            </a:endParaRPr>
          </a:p>
        </p:txBody>
      </p:sp>
      <p:cxnSp>
        <p:nvCxnSpPr>
          <p:cNvPr id="12" name="Conector recto de flecha 11">
            <a:extLst>
              <a:ext uri="{FF2B5EF4-FFF2-40B4-BE49-F238E27FC236}">
                <a16:creationId xmlns:a16="http://schemas.microsoft.com/office/drawing/2014/main" id="{FEFF64CC-BDA4-4129-B585-5A059D509FBC}"/>
              </a:ext>
            </a:extLst>
          </p:cNvPr>
          <p:cNvCxnSpPr>
            <a:cxnSpLocks/>
            <a:stCxn id="6" idx="2"/>
            <a:endCxn id="13" idx="0"/>
          </p:cNvCxnSpPr>
          <p:nvPr/>
        </p:nvCxnSpPr>
        <p:spPr>
          <a:xfrm>
            <a:off x="2758765" y="2541366"/>
            <a:ext cx="0" cy="376295"/>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Conector recto de flecha 18">
            <a:extLst>
              <a:ext uri="{FF2B5EF4-FFF2-40B4-BE49-F238E27FC236}">
                <a16:creationId xmlns:a16="http://schemas.microsoft.com/office/drawing/2014/main" id="{8CF5BE55-BB1C-4416-94BA-810C3A924124}"/>
              </a:ext>
            </a:extLst>
          </p:cNvPr>
          <p:cNvCxnSpPr>
            <a:stCxn id="13" idx="2"/>
            <a:endCxn id="14" idx="0"/>
          </p:cNvCxnSpPr>
          <p:nvPr/>
        </p:nvCxnSpPr>
        <p:spPr>
          <a:xfrm>
            <a:off x="2758765" y="3686407"/>
            <a:ext cx="0" cy="371096"/>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Conector recto de flecha 20">
            <a:extLst>
              <a:ext uri="{FF2B5EF4-FFF2-40B4-BE49-F238E27FC236}">
                <a16:creationId xmlns:a16="http://schemas.microsoft.com/office/drawing/2014/main" id="{3ED7BFFC-1EF2-40FD-A1EA-7D3A3A58DF7A}"/>
              </a:ext>
            </a:extLst>
          </p:cNvPr>
          <p:cNvCxnSpPr>
            <a:stCxn id="14" idx="2"/>
            <a:endCxn id="15" idx="0"/>
          </p:cNvCxnSpPr>
          <p:nvPr/>
        </p:nvCxnSpPr>
        <p:spPr>
          <a:xfrm>
            <a:off x="2758765" y="4826249"/>
            <a:ext cx="0" cy="375320"/>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6" name="Grupo 15"/>
          <p:cNvGrpSpPr/>
          <p:nvPr/>
        </p:nvGrpSpPr>
        <p:grpSpPr>
          <a:xfrm>
            <a:off x="955486" y="378640"/>
            <a:ext cx="2276990" cy="254726"/>
            <a:chOff x="1613935" y="2468248"/>
            <a:chExt cx="5779012" cy="633278"/>
          </a:xfrm>
        </p:grpSpPr>
        <p:sp>
          <p:nvSpPr>
            <p:cNvPr id="17" name="Pentágono 16"/>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18"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Metodología</a:t>
              </a:r>
            </a:p>
          </p:txBody>
        </p:sp>
      </p:grpSp>
      <p:graphicFrame>
        <p:nvGraphicFramePr>
          <p:cNvPr id="20" name="Tabla 19"/>
          <p:cNvGraphicFramePr>
            <a:graphicFrameLocks noGrp="1"/>
          </p:cNvGraphicFramePr>
          <p:nvPr>
            <p:extLst>
              <p:ext uri="{D42A27DB-BD31-4B8C-83A1-F6EECF244321}">
                <p14:modId xmlns:p14="http://schemas.microsoft.com/office/powerpoint/2010/main" val="1502625156"/>
              </p:ext>
            </p:extLst>
          </p:nvPr>
        </p:nvGraphicFramePr>
        <p:xfrm>
          <a:off x="4567266" y="3253156"/>
          <a:ext cx="4359758" cy="2377440"/>
        </p:xfrm>
        <a:graphic>
          <a:graphicData uri="http://schemas.openxmlformats.org/drawingml/2006/table">
            <a:tbl>
              <a:tblPr firstRow="1" bandRow="1">
                <a:tableStyleId>{BDBED569-4797-4DF1-A0F4-6AAB3CD982D8}</a:tableStyleId>
              </a:tblPr>
              <a:tblGrid>
                <a:gridCol w="981128">
                  <a:extLst>
                    <a:ext uri="{9D8B030D-6E8A-4147-A177-3AD203B41FA5}">
                      <a16:colId xmlns:a16="http://schemas.microsoft.com/office/drawing/2014/main" val="20000"/>
                    </a:ext>
                  </a:extLst>
                </a:gridCol>
                <a:gridCol w="1038386">
                  <a:extLst>
                    <a:ext uri="{9D8B030D-6E8A-4147-A177-3AD203B41FA5}">
                      <a16:colId xmlns:a16="http://schemas.microsoft.com/office/drawing/2014/main" val="20001"/>
                    </a:ext>
                  </a:extLst>
                </a:gridCol>
                <a:gridCol w="1100380">
                  <a:extLst>
                    <a:ext uri="{9D8B030D-6E8A-4147-A177-3AD203B41FA5}">
                      <a16:colId xmlns:a16="http://schemas.microsoft.com/office/drawing/2014/main" val="20002"/>
                    </a:ext>
                  </a:extLst>
                </a:gridCol>
                <a:gridCol w="666427">
                  <a:extLst>
                    <a:ext uri="{9D8B030D-6E8A-4147-A177-3AD203B41FA5}">
                      <a16:colId xmlns:a16="http://schemas.microsoft.com/office/drawing/2014/main" val="20003"/>
                    </a:ext>
                  </a:extLst>
                </a:gridCol>
                <a:gridCol w="573437">
                  <a:extLst>
                    <a:ext uri="{9D8B030D-6E8A-4147-A177-3AD203B41FA5}">
                      <a16:colId xmlns:a16="http://schemas.microsoft.com/office/drawing/2014/main" val="20004"/>
                    </a:ext>
                  </a:extLst>
                </a:gridCol>
              </a:tblGrid>
              <a:tr h="466667">
                <a:tc>
                  <a:txBody>
                    <a:bodyPr/>
                    <a:lstStyle/>
                    <a:p>
                      <a:pPr algn="ctr"/>
                      <a:r>
                        <a:rPr lang="es-EC" dirty="0">
                          <a:solidFill>
                            <a:schemeClr val="bg1"/>
                          </a:solidFill>
                        </a:rPr>
                        <a:t>Bandas</a:t>
                      </a:r>
                    </a:p>
                  </a:txBody>
                  <a:tcPr anchor="ctr"/>
                </a:tc>
                <a:tc>
                  <a:txBody>
                    <a:bodyPr/>
                    <a:lstStyle/>
                    <a:p>
                      <a:pPr algn="ctr"/>
                      <a:r>
                        <a:rPr lang="es-EC" dirty="0">
                          <a:solidFill>
                            <a:schemeClr val="bg1"/>
                          </a:solidFill>
                        </a:rPr>
                        <a:t>Centro de</a:t>
                      </a:r>
                    </a:p>
                    <a:p>
                      <a:pPr algn="ctr"/>
                      <a:r>
                        <a:rPr lang="es-EC" dirty="0">
                          <a:solidFill>
                            <a:schemeClr val="bg1"/>
                          </a:solidFill>
                        </a:rPr>
                        <a:t>Banda</a:t>
                      </a:r>
                    </a:p>
                    <a:p>
                      <a:pPr algn="ctr"/>
                      <a:r>
                        <a:rPr lang="es-EC" dirty="0">
                          <a:solidFill>
                            <a:schemeClr val="bg1"/>
                          </a:solidFill>
                        </a:rPr>
                        <a:t>(</a:t>
                      </a:r>
                      <a:r>
                        <a:rPr lang="es-EC" dirty="0" err="1">
                          <a:solidFill>
                            <a:schemeClr val="bg1"/>
                          </a:solidFill>
                        </a:rPr>
                        <a:t>nm</a:t>
                      </a:r>
                      <a:r>
                        <a:rPr lang="es-EC" dirty="0">
                          <a:solidFill>
                            <a:schemeClr val="bg1"/>
                          </a:solidFill>
                        </a:rPr>
                        <a:t>)</a:t>
                      </a:r>
                    </a:p>
                  </a:txBody>
                  <a:tcPr anchor="ctr"/>
                </a:tc>
                <a:tc>
                  <a:txBody>
                    <a:bodyPr/>
                    <a:lstStyle/>
                    <a:p>
                      <a:pPr algn="ctr"/>
                      <a:r>
                        <a:rPr lang="es-EC" dirty="0">
                          <a:solidFill>
                            <a:schemeClr val="bg1"/>
                          </a:solidFill>
                        </a:rPr>
                        <a:t>Ancho de</a:t>
                      </a:r>
                    </a:p>
                    <a:p>
                      <a:pPr algn="ctr"/>
                      <a:r>
                        <a:rPr lang="es-EC" dirty="0">
                          <a:solidFill>
                            <a:schemeClr val="bg1"/>
                          </a:solidFill>
                        </a:rPr>
                        <a:t>Banda</a:t>
                      </a:r>
                    </a:p>
                    <a:p>
                      <a:pPr algn="ctr"/>
                      <a:r>
                        <a:rPr lang="es-EC" dirty="0">
                          <a:solidFill>
                            <a:schemeClr val="bg1"/>
                          </a:solidFill>
                        </a:rPr>
                        <a:t>(</a:t>
                      </a:r>
                      <a:r>
                        <a:rPr lang="es-EC" dirty="0" err="1">
                          <a:solidFill>
                            <a:schemeClr val="bg1"/>
                          </a:solidFill>
                        </a:rPr>
                        <a:t>nm</a:t>
                      </a:r>
                      <a:r>
                        <a:rPr lang="es-EC" dirty="0">
                          <a:solidFill>
                            <a:schemeClr val="bg1"/>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Min</a:t>
                      </a:r>
                    </a:p>
                    <a:p>
                      <a:pPr algn="ctr"/>
                      <a:endParaRPr lang="es-EC" dirty="0">
                        <a:solidFill>
                          <a:schemeClr val="bg1"/>
                        </a:solidFill>
                      </a:endParaRPr>
                    </a:p>
                  </a:txBody>
                  <a:tcPr anchor="ctr"/>
                </a:tc>
                <a:tc>
                  <a:txBody>
                    <a:bodyPr/>
                    <a:lstStyle/>
                    <a:p>
                      <a:pPr algn="ctr"/>
                      <a:r>
                        <a:rPr lang="es-EC" dirty="0">
                          <a:solidFill>
                            <a:schemeClr val="bg1"/>
                          </a:solidFill>
                        </a:rPr>
                        <a:t>Max</a:t>
                      </a:r>
                    </a:p>
                  </a:txBody>
                  <a:tcPr anchor="ctr"/>
                </a:tc>
                <a:extLst>
                  <a:ext uri="{0D108BD9-81ED-4DB2-BD59-A6C34878D82A}">
                    <a16:rowId xmlns:a16="http://schemas.microsoft.com/office/drawing/2014/main" val="10000"/>
                  </a:ext>
                </a:extLst>
              </a:tr>
              <a:tr h="302183">
                <a:tc>
                  <a:txBody>
                    <a:bodyPr/>
                    <a:lstStyle/>
                    <a:p>
                      <a:pPr algn="ctr"/>
                      <a:r>
                        <a:rPr lang="es-EC">
                          <a:solidFill>
                            <a:schemeClr val="bg1"/>
                          </a:solidFill>
                        </a:rPr>
                        <a:t>Verde</a:t>
                      </a:r>
                      <a:endParaRPr lang="es-EC" dirty="0">
                        <a:solidFill>
                          <a:schemeClr val="bg1"/>
                        </a:solidFill>
                      </a:endParaRPr>
                    </a:p>
                  </a:txBody>
                  <a:tcPr anchor="ctr"/>
                </a:tc>
                <a:tc>
                  <a:txBody>
                    <a:bodyPr/>
                    <a:lstStyle/>
                    <a:p>
                      <a:pPr algn="ctr"/>
                      <a:r>
                        <a:rPr lang="es-EC" dirty="0">
                          <a:solidFill>
                            <a:schemeClr val="bg1"/>
                          </a:solidFill>
                        </a:rPr>
                        <a:t>550</a:t>
                      </a:r>
                    </a:p>
                  </a:txBody>
                  <a:tcPr anchor="ctr"/>
                </a:tc>
                <a:tc>
                  <a:txBody>
                    <a:bodyPr/>
                    <a:lstStyle/>
                    <a:p>
                      <a:pPr algn="ctr"/>
                      <a:r>
                        <a:rPr lang="es-EC" dirty="0">
                          <a:solidFill>
                            <a:schemeClr val="bg1"/>
                          </a:solidFill>
                        </a:rPr>
                        <a:t>40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530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570</a:t>
                      </a:r>
                    </a:p>
                  </a:txBody>
                  <a:tcPr anchor="ctr"/>
                </a:tc>
                <a:extLst>
                  <a:ext uri="{0D108BD9-81ED-4DB2-BD59-A6C34878D82A}">
                    <a16:rowId xmlns:a16="http://schemas.microsoft.com/office/drawing/2014/main" val="10001"/>
                  </a:ext>
                </a:extLst>
              </a:tr>
              <a:tr h="302183">
                <a:tc>
                  <a:txBody>
                    <a:bodyPr/>
                    <a:lstStyle/>
                    <a:p>
                      <a:pPr algn="ctr"/>
                      <a:r>
                        <a:rPr lang="es-EC" dirty="0">
                          <a:solidFill>
                            <a:schemeClr val="bg1"/>
                          </a:solidFill>
                        </a:rPr>
                        <a:t>Rojo</a:t>
                      </a:r>
                    </a:p>
                  </a:txBody>
                  <a:tcPr anchor="ctr"/>
                </a:tc>
                <a:tc>
                  <a:txBody>
                    <a:bodyPr/>
                    <a:lstStyle/>
                    <a:p>
                      <a:pPr algn="ctr"/>
                      <a:r>
                        <a:rPr lang="es-EC" dirty="0">
                          <a:solidFill>
                            <a:schemeClr val="bg1"/>
                          </a:solidFill>
                        </a:rPr>
                        <a:t>660</a:t>
                      </a:r>
                    </a:p>
                  </a:txBody>
                  <a:tcPr anchor="ctr"/>
                </a:tc>
                <a:tc>
                  <a:txBody>
                    <a:bodyPr/>
                    <a:lstStyle/>
                    <a:p>
                      <a:pPr algn="ctr"/>
                      <a:r>
                        <a:rPr lang="es-EC" dirty="0">
                          <a:solidFill>
                            <a:schemeClr val="bg1"/>
                          </a:solidFill>
                        </a:rPr>
                        <a:t>40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640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680</a:t>
                      </a:r>
                    </a:p>
                  </a:txBody>
                  <a:tcPr anchor="ctr"/>
                </a:tc>
                <a:extLst>
                  <a:ext uri="{0D108BD9-81ED-4DB2-BD59-A6C34878D82A}">
                    <a16:rowId xmlns:a16="http://schemas.microsoft.com/office/drawing/2014/main" val="10002"/>
                  </a:ext>
                </a:extLst>
              </a:tr>
              <a:tr h="302183">
                <a:tc>
                  <a:txBody>
                    <a:bodyPr/>
                    <a:lstStyle/>
                    <a:p>
                      <a:pPr algn="ctr"/>
                      <a:r>
                        <a:rPr lang="es-EC" dirty="0">
                          <a:solidFill>
                            <a:schemeClr val="bg1"/>
                          </a:solidFill>
                        </a:rPr>
                        <a:t>Borde de Rojo</a:t>
                      </a:r>
                    </a:p>
                  </a:txBody>
                  <a:tcPr anchor="ctr"/>
                </a:tc>
                <a:tc>
                  <a:txBody>
                    <a:bodyPr/>
                    <a:lstStyle/>
                    <a:p>
                      <a:pPr algn="ctr"/>
                      <a:r>
                        <a:rPr lang="es-EC" dirty="0">
                          <a:solidFill>
                            <a:schemeClr val="bg1"/>
                          </a:solidFill>
                        </a:rPr>
                        <a:t>735</a:t>
                      </a:r>
                    </a:p>
                  </a:txBody>
                  <a:tcPr anchor="ctr"/>
                </a:tc>
                <a:tc>
                  <a:txBody>
                    <a:bodyPr/>
                    <a:lstStyle/>
                    <a:p>
                      <a:pPr algn="ctr"/>
                      <a:r>
                        <a:rPr lang="es-EC" dirty="0">
                          <a:solidFill>
                            <a:schemeClr val="bg1"/>
                          </a:solidFill>
                        </a:rPr>
                        <a:t>10</a:t>
                      </a:r>
                    </a:p>
                  </a:txBody>
                  <a:tcPr anchor="ctr"/>
                </a:tc>
                <a:tc>
                  <a:txBody>
                    <a:bodyPr/>
                    <a:lstStyle/>
                    <a:p>
                      <a:pPr algn="ctr"/>
                      <a:r>
                        <a:rPr lang="es-EC" dirty="0">
                          <a:solidFill>
                            <a:schemeClr val="bg1"/>
                          </a:solidFill>
                        </a:rPr>
                        <a:t>730</a:t>
                      </a:r>
                    </a:p>
                  </a:txBody>
                  <a:tcPr anchor="ctr"/>
                </a:tc>
                <a:tc>
                  <a:txBody>
                    <a:bodyPr/>
                    <a:lstStyle/>
                    <a:p>
                      <a:pPr algn="ctr"/>
                      <a:r>
                        <a:rPr lang="es-EC" dirty="0">
                          <a:solidFill>
                            <a:schemeClr val="bg1"/>
                          </a:solidFill>
                        </a:rPr>
                        <a:t>740</a:t>
                      </a:r>
                    </a:p>
                  </a:txBody>
                  <a:tcPr anchor="ctr"/>
                </a:tc>
                <a:extLst>
                  <a:ext uri="{0D108BD9-81ED-4DB2-BD59-A6C34878D82A}">
                    <a16:rowId xmlns:a16="http://schemas.microsoft.com/office/drawing/2014/main" val="10003"/>
                  </a:ext>
                </a:extLst>
              </a:tr>
              <a:tr h="302183">
                <a:tc>
                  <a:txBody>
                    <a:bodyPr/>
                    <a:lstStyle/>
                    <a:p>
                      <a:pPr algn="ctr"/>
                      <a:r>
                        <a:rPr lang="es-EC" dirty="0">
                          <a:solidFill>
                            <a:schemeClr val="bg1"/>
                          </a:solidFill>
                        </a:rPr>
                        <a:t>Infrarrojo cercano</a:t>
                      </a:r>
                    </a:p>
                  </a:txBody>
                  <a:tcPr anchor="ctr"/>
                </a:tc>
                <a:tc>
                  <a:txBody>
                    <a:bodyPr/>
                    <a:lstStyle/>
                    <a:p>
                      <a:pPr algn="ctr"/>
                      <a:r>
                        <a:rPr lang="es-EC" dirty="0">
                          <a:solidFill>
                            <a:schemeClr val="bg1"/>
                          </a:solidFill>
                        </a:rPr>
                        <a:t>790</a:t>
                      </a:r>
                    </a:p>
                  </a:txBody>
                  <a:tcPr anchor="ctr"/>
                </a:tc>
                <a:tc>
                  <a:txBody>
                    <a:bodyPr/>
                    <a:lstStyle/>
                    <a:p>
                      <a:pPr algn="ctr"/>
                      <a:r>
                        <a:rPr lang="es-EC" dirty="0">
                          <a:solidFill>
                            <a:schemeClr val="bg1"/>
                          </a:solidFill>
                        </a:rPr>
                        <a:t>40</a:t>
                      </a:r>
                    </a:p>
                  </a:txBody>
                  <a:tcPr anchor="ctr"/>
                </a:tc>
                <a:tc>
                  <a:txBody>
                    <a:bodyPr/>
                    <a:lstStyle/>
                    <a:p>
                      <a:pPr algn="ctr"/>
                      <a:r>
                        <a:rPr lang="es-EC" dirty="0">
                          <a:solidFill>
                            <a:schemeClr val="bg1"/>
                          </a:solidFill>
                        </a:rPr>
                        <a:t>770</a:t>
                      </a:r>
                    </a:p>
                  </a:txBody>
                  <a:tcPr anchor="ctr"/>
                </a:tc>
                <a:tc>
                  <a:txBody>
                    <a:bodyPr/>
                    <a:lstStyle/>
                    <a:p>
                      <a:pPr algn="ctr"/>
                      <a:r>
                        <a:rPr lang="es-EC" dirty="0">
                          <a:solidFill>
                            <a:schemeClr val="bg1"/>
                          </a:solidFill>
                        </a:rPr>
                        <a:t>810</a:t>
                      </a:r>
                    </a:p>
                  </a:txBody>
                  <a:tcPr anchor="ctr"/>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sp>
            <p:nvSpPr>
              <p:cNvPr id="3" name="Rectángulo 2"/>
              <p:cNvSpPr/>
              <p:nvPr/>
            </p:nvSpPr>
            <p:spPr>
              <a:xfrm>
                <a:off x="5865859" y="5092468"/>
                <a:ext cx="2256161" cy="61728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2000" i="1" smtClean="0">
                          <a:solidFill>
                            <a:schemeClr val="bg1"/>
                          </a:solidFill>
                          <a:latin typeface="Cambria Math" panose="02040503050406030204" pitchFamily="18" charset="0"/>
                        </a:rPr>
                        <m:t>𝐿</m:t>
                      </m:r>
                      <m:r>
                        <a:rPr lang="es-EC" sz="2000">
                          <a:solidFill>
                            <a:schemeClr val="bg1"/>
                          </a:solidFill>
                          <a:latin typeface="Cambria Math" panose="02040503050406030204" pitchFamily="18" charset="0"/>
                        </a:rPr>
                        <m:t>=2</m:t>
                      </m:r>
                      <m:r>
                        <a:rPr lang="es-EC" sz="2000" i="1">
                          <a:solidFill>
                            <a:schemeClr val="bg1"/>
                          </a:solidFill>
                          <a:latin typeface="Cambria Math" panose="02040503050406030204" pitchFamily="18" charset="0"/>
                        </a:rPr>
                        <m:t>h</m:t>
                      </m:r>
                      <m:r>
                        <a:rPr lang="es-EC" sz="2000">
                          <a:solidFill>
                            <a:schemeClr val="bg1"/>
                          </a:solidFill>
                          <a:latin typeface="Cambria Math" panose="02040503050406030204" pitchFamily="18" charset="0"/>
                        </a:rPr>
                        <m:t>×</m:t>
                      </m:r>
                      <m:func>
                        <m:funcPr>
                          <m:ctrlPr>
                            <a:rPr lang="es-EC" sz="2000" i="1">
                              <a:solidFill>
                                <a:schemeClr val="bg1"/>
                              </a:solidFill>
                              <a:latin typeface="Cambria Math" panose="02040503050406030204" pitchFamily="18" charset="0"/>
                            </a:rPr>
                          </m:ctrlPr>
                        </m:funcPr>
                        <m:fName>
                          <m:r>
                            <m:rPr>
                              <m:sty m:val="p"/>
                            </m:rPr>
                            <a:rPr lang="es-EC" sz="2000">
                              <a:solidFill>
                                <a:schemeClr val="bg1"/>
                              </a:solidFill>
                              <a:latin typeface="Cambria Math" panose="02040503050406030204" pitchFamily="18" charset="0"/>
                            </a:rPr>
                            <m:t>tan</m:t>
                          </m:r>
                        </m:fName>
                        <m:e>
                          <m:d>
                            <m:dPr>
                              <m:ctrlPr>
                                <a:rPr lang="es-EC" sz="2000" i="1">
                                  <a:solidFill>
                                    <a:schemeClr val="bg1"/>
                                  </a:solidFill>
                                  <a:latin typeface="Cambria Math" panose="02040503050406030204" pitchFamily="18" charset="0"/>
                                </a:rPr>
                              </m:ctrlPr>
                            </m:dPr>
                            <m:e>
                              <m:f>
                                <m:fPr>
                                  <m:ctrlPr>
                                    <a:rPr lang="es-EC" sz="2000" i="1">
                                      <a:solidFill>
                                        <a:schemeClr val="bg1"/>
                                      </a:solidFill>
                                      <a:latin typeface="Cambria Math" panose="02040503050406030204" pitchFamily="18" charset="0"/>
                                    </a:rPr>
                                  </m:ctrlPr>
                                </m:fPr>
                                <m:num>
                                  <m:r>
                                    <a:rPr lang="es-EC" sz="2000" i="1">
                                      <a:solidFill>
                                        <a:schemeClr val="bg1"/>
                                      </a:solidFill>
                                      <a:latin typeface="Cambria Math" panose="02040503050406030204" pitchFamily="18" charset="0"/>
                                    </a:rPr>
                                    <m:t>𝛼</m:t>
                                  </m:r>
                                </m:num>
                                <m:den>
                                  <m:r>
                                    <a:rPr lang="es-EC" sz="2000">
                                      <a:solidFill>
                                        <a:schemeClr val="bg1"/>
                                      </a:solidFill>
                                      <a:latin typeface="Cambria Math" panose="02040503050406030204" pitchFamily="18" charset="0"/>
                                    </a:rPr>
                                    <m:t>2</m:t>
                                  </m:r>
                                </m:den>
                              </m:f>
                            </m:e>
                          </m:d>
                        </m:e>
                      </m:func>
                    </m:oMath>
                  </m:oMathPara>
                </a14:m>
                <a:endParaRPr lang="es-EC" sz="2000" dirty="0">
                  <a:solidFill>
                    <a:schemeClr val="bg1"/>
                  </a:solidFill>
                </a:endParaRPr>
              </a:p>
            </p:txBody>
          </p:sp>
        </mc:Choice>
        <mc:Fallback xmlns="">
          <p:sp>
            <p:nvSpPr>
              <p:cNvPr id="3" name="Rectángulo 2"/>
              <p:cNvSpPr>
                <a:spLocks noRot="1" noChangeAspect="1" noMove="1" noResize="1" noEditPoints="1" noAdjustHandles="1" noChangeArrowheads="1" noChangeShapeType="1" noTextEdit="1"/>
              </p:cNvSpPr>
              <p:nvPr/>
            </p:nvSpPr>
            <p:spPr>
              <a:xfrm>
                <a:off x="5865859" y="5092468"/>
                <a:ext cx="2256161" cy="617285"/>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4215538" y="5726843"/>
                <a:ext cx="4572000" cy="923330"/>
              </a:xfrm>
              <a:prstGeom prst="rect">
                <a:avLst/>
              </a:prstGeom>
            </p:spPr>
            <p:txBody>
              <a:bodyPr>
                <a:spAutoFit/>
              </a:bodyPr>
              <a:lstStyle/>
              <a:p>
                <a:pPr marL="449580" indent="449580" algn="just">
                  <a:lnSpc>
                    <a:spcPct val="150000"/>
                  </a:lnSpc>
                </a:pPr>
                <a14:m>
                  <m:oMath xmlns:m="http://schemas.openxmlformats.org/officeDocument/2006/math">
                    <m:r>
                      <a:rPr lang="es-EC" sz="1800" i="1" smtClean="0">
                        <a:solidFill>
                          <a:schemeClr val="bg1"/>
                        </a:solidFill>
                        <a:latin typeface="Cambria Math" panose="02040503050406030204" pitchFamily="18" charset="0"/>
                        <a:ea typeface="Calibri" panose="020F0502020204030204" pitchFamily="34" charset="0"/>
                      </a:rPr>
                      <m:t>h</m:t>
                    </m:r>
                  </m:oMath>
                </a14:m>
                <a:r>
                  <a:rPr lang="es-EC" sz="1800" dirty="0">
                    <a:solidFill>
                      <a:schemeClr val="bg1"/>
                    </a:solidFill>
                    <a:effectLst/>
                    <a:latin typeface="Times New Roman" panose="02020603050405020304" pitchFamily="18" charset="0"/>
                    <a:ea typeface="Times New Roman" panose="02020603050405020304" pitchFamily="18" charset="0"/>
                  </a:rPr>
                  <a:t>: 10 cm</a:t>
                </a:r>
                <a:endParaRPr lang="es-EC" sz="1800" dirty="0">
                  <a:solidFill>
                    <a:schemeClr val="bg1"/>
                  </a:solidFill>
                  <a:effectLst/>
                  <a:latin typeface="Times New Roman" panose="02020603050405020304" pitchFamily="18" charset="0"/>
                  <a:ea typeface="Calibri" panose="020F0502020204030204" pitchFamily="34" charset="0"/>
                </a:endParaRPr>
              </a:p>
              <a:p>
                <a:pPr marL="449580" indent="449580" algn="just">
                  <a:lnSpc>
                    <a:spcPct val="150000"/>
                  </a:lnSpc>
                </a:pPr>
                <a14:m>
                  <m:oMath xmlns:m="http://schemas.openxmlformats.org/officeDocument/2006/math">
                    <m:r>
                      <a:rPr lang="es-EC" sz="1800" i="1">
                        <a:solidFill>
                          <a:schemeClr val="bg1"/>
                        </a:solidFill>
                        <a:effectLst/>
                        <a:latin typeface="Cambria Math" panose="02040503050406030204" pitchFamily="18" charset="0"/>
                        <a:ea typeface="Calibri" panose="020F0502020204030204" pitchFamily="34" charset="0"/>
                      </a:rPr>
                      <m:t>𝛼</m:t>
                    </m:r>
                  </m:oMath>
                </a14:m>
                <a:r>
                  <a:rPr lang="es-EC" sz="1800" dirty="0">
                    <a:solidFill>
                      <a:schemeClr val="bg1"/>
                    </a:solidFill>
                    <a:effectLst/>
                    <a:latin typeface="Times New Roman" panose="02020603050405020304" pitchFamily="18" charset="0"/>
                    <a:ea typeface="Times New Roman" panose="02020603050405020304" pitchFamily="18" charset="0"/>
                  </a:rPr>
                  <a:t>: 8°</a:t>
                </a:r>
                <a:endParaRPr lang="es-EC" sz="1800" dirty="0">
                  <a:solidFill>
                    <a:schemeClr val="bg1"/>
                  </a:solidFill>
                  <a:effectLst/>
                  <a:latin typeface="Times New Roman" panose="02020603050405020304" pitchFamily="18" charset="0"/>
                  <a:ea typeface="Calibri" panose="020F0502020204030204" pitchFamily="34"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4215538" y="5726843"/>
                <a:ext cx="4572000" cy="923330"/>
              </a:xfrm>
              <a:prstGeom prst="rect">
                <a:avLst/>
              </a:prstGeom>
              <a:blipFill rotWithShape="0">
                <a:blip r:embed="rId6"/>
                <a:stretch>
                  <a:fillRect b="-394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5896302" y="1798842"/>
                <a:ext cx="1434559" cy="5729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solidFill>
                                <a:schemeClr val="bg1"/>
                              </a:solidFill>
                              <a:latin typeface="Cambria Math" panose="02040503050406030204" pitchFamily="18" charset="0"/>
                            </a:rPr>
                          </m:ctrlPr>
                        </m:dPr>
                        <m:e>
                          <m:eqArr>
                            <m:eqArrPr>
                              <m:ctrlPr>
                                <a:rPr lang="es-EC" i="1">
                                  <a:solidFill>
                                    <a:schemeClr val="bg1"/>
                                  </a:solidFill>
                                  <a:latin typeface="Cambria Math" panose="02040503050406030204" pitchFamily="18" charset="0"/>
                                </a:rPr>
                              </m:ctrlPr>
                            </m:eqArrPr>
                            <m:e>
                              <m:r>
                                <a:rPr lang="es-EC">
                                  <a:solidFill>
                                    <a:schemeClr val="bg1"/>
                                  </a:solidFill>
                                  <a:latin typeface="Cambria Math" panose="02040503050406030204" pitchFamily="18" charset="0"/>
                                </a:rPr>
                                <m:t>&amp;</m:t>
                              </m:r>
                              <m:sSub>
                                <m:sSubPr>
                                  <m:ctrlPr>
                                    <a:rPr lang="es-EC" i="1">
                                      <a:solidFill>
                                        <a:schemeClr val="bg1"/>
                                      </a:solidFill>
                                      <a:latin typeface="Cambria Math" panose="02040503050406030204" pitchFamily="18" charset="0"/>
                                    </a:rPr>
                                  </m:ctrlPr>
                                </m:sSubPr>
                                <m:e>
                                  <m:r>
                                    <a:rPr lang="es-EC" i="1">
                                      <a:solidFill>
                                        <a:schemeClr val="bg1"/>
                                      </a:solidFill>
                                      <a:latin typeface="Cambria Math" panose="02040503050406030204" pitchFamily="18" charset="0"/>
                                    </a:rPr>
                                    <m:t>𝐻</m:t>
                                  </m:r>
                                </m:e>
                                <m:sub>
                                  <m:r>
                                    <a:rPr lang="es-EC">
                                      <a:solidFill>
                                        <a:schemeClr val="bg1"/>
                                      </a:solidFill>
                                      <a:latin typeface="Cambria Math" panose="02040503050406030204" pitchFamily="18" charset="0"/>
                                    </a:rPr>
                                    <m:t>0</m:t>
                                  </m:r>
                                </m:sub>
                              </m:sSub>
                              <m:r>
                                <a:rPr lang="es-EC">
                                  <a:solidFill>
                                    <a:schemeClr val="bg1"/>
                                  </a:solidFill>
                                  <a:latin typeface="Cambria Math" panose="02040503050406030204" pitchFamily="18" charset="0"/>
                                </a:rPr>
                                <m:t>=</m:t>
                              </m:r>
                              <m:r>
                                <a:rPr lang="es-EC" i="1">
                                  <a:solidFill>
                                    <a:schemeClr val="bg1"/>
                                  </a:solidFill>
                                  <a:latin typeface="Cambria Math" panose="02040503050406030204" pitchFamily="18" charset="0"/>
                                </a:rPr>
                                <m:t>𝜌</m:t>
                              </m:r>
                              <m:r>
                                <a:rPr lang="es-EC">
                                  <a:solidFill>
                                    <a:schemeClr val="bg1"/>
                                  </a:solidFill>
                                  <a:latin typeface="Cambria Math" panose="02040503050406030204" pitchFamily="18" charset="0"/>
                                </a:rPr>
                                <m:t>&gt;0,05</m:t>
                              </m:r>
                            </m:e>
                            <m:e>
                              <m:r>
                                <a:rPr lang="es-EC">
                                  <a:solidFill>
                                    <a:schemeClr val="bg1"/>
                                  </a:solidFill>
                                  <a:latin typeface="Cambria Math" panose="02040503050406030204" pitchFamily="18" charset="0"/>
                                </a:rPr>
                                <m:t>&amp;</m:t>
                              </m:r>
                              <m:sSub>
                                <m:sSubPr>
                                  <m:ctrlPr>
                                    <a:rPr lang="es-EC" i="1">
                                      <a:solidFill>
                                        <a:schemeClr val="bg1"/>
                                      </a:solidFill>
                                      <a:latin typeface="Cambria Math" panose="02040503050406030204" pitchFamily="18" charset="0"/>
                                    </a:rPr>
                                  </m:ctrlPr>
                                </m:sSubPr>
                                <m:e>
                                  <m:r>
                                    <a:rPr lang="es-EC" i="1">
                                      <a:solidFill>
                                        <a:schemeClr val="bg1"/>
                                      </a:solidFill>
                                      <a:latin typeface="Cambria Math" panose="02040503050406030204" pitchFamily="18" charset="0"/>
                                    </a:rPr>
                                    <m:t>𝐻</m:t>
                                  </m:r>
                                </m:e>
                                <m:sub>
                                  <m:r>
                                    <a:rPr lang="es-EC">
                                      <a:solidFill>
                                        <a:schemeClr val="bg1"/>
                                      </a:solidFill>
                                      <a:latin typeface="Cambria Math" panose="02040503050406030204" pitchFamily="18" charset="0"/>
                                    </a:rPr>
                                    <m:t>1</m:t>
                                  </m:r>
                                </m:sub>
                              </m:sSub>
                              <m:r>
                                <a:rPr lang="es-EC">
                                  <a:solidFill>
                                    <a:schemeClr val="bg1"/>
                                  </a:solidFill>
                                  <a:latin typeface="Cambria Math" panose="02040503050406030204" pitchFamily="18" charset="0"/>
                                </a:rPr>
                                <m:t>=</m:t>
                              </m:r>
                              <m:r>
                                <a:rPr lang="es-EC" i="1">
                                  <a:solidFill>
                                    <a:schemeClr val="bg1"/>
                                  </a:solidFill>
                                  <a:latin typeface="Cambria Math" panose="02040503050406030204" pitchFamily="18" charset="0"/>
                                </a:rPr>
                                <m:t>𝜌</m:t>
                              </m:r>
                              <m:r>
                                <a:rPr lang="es-EC">
                                  <a:solidFill>
                                    <a:schemeClr val="bg1"/>
                                  </a:solidFill>
                                  <a:latin typeface="Cambria Math" panose="02040503050406030204" pitchFamily="18" charset="0"/>
                                </a:rPr>
                                <m:t>≤0,05</m:t>
                              </m:r>
                            </m:e>
                          </m:eqArr>
                        </m:e>
                      </m:d>
                    </m:oMath>
                  </m:oMathPara>
                </a14:m>
                <a:endParaRPr lang="es-EC" dirty="0">
                  <a:solidFill>
                    <a:schemeClr val="bg1"/>
                  </a:solidFill>
                </a:endParaRPr>
              </a:p>
            </p:txBody>
          </p:sp>
        </mc:Choice>
        <mc:Fallback xmlns="">
          <p:sp>
            <p:nvSpPr>
              <p:cNvPr id="9" name="Rectángulo 8"/>
              <p:cNvSpPr>
                <a:spLocks noRot="1" noChangeAspect="1" noMove="1" noResize="1" noEditPoints="1" noAdjustHandles="1" noChangeArrowheads="1" noChangeShapeType="1" noTextEdit="1"/>
              </p:cNvSpPr>
              <p:nvPr/>
            </p:nvSpPr>
            <p:spPr>
              <a:xfrm>
                <a:off x="5896302" y="1798842"/>
                <a:ext cx="1434559" cy="572914"/>
              </a:xfrm>
              <a:prstGeom prst="rect">
                <a:avLst/>
              </a:prstGeom>
              <a:blipFill rotWithShape="0">
                <a:blip r:embed="rId7"/>
                <a:stretch>
                  <a:fillRect l="-53390" t="-179787" b="-264894"/>
                </a:stretch>
              </a:blipFill>
            </p:spPr>
            <p:txBody>
              <a:bodyPr/>
              <a:lstStyle/>
              <a:p>
                <a:r>
                  <a:rPr lang="es-EC">
                    <a:noFill/>
                  </a:rPr>
                  <a:t> </a:t>
                </a:r>
              </a:p>
            </p:txBody>
          </p:sp>
        </mc:Fallback>
      </mc:AlternateContent>
      <p:sp>
        <p:nvSpPr>
          <p:cNvPr id="27" name="Rectángulo 26"/>
          <p:cNvSpPr/>
          <p:nvPr/>
        </p:nvSpPr>
        <p:spPr>
          <a:xfrm>
            <a:off x="4206044" y="2655469"/>
            <a:ext cx="4863832" cy="307777"/>
          </a:xfrm>
          <a:prstGeom prst="rect">
            <a:avLst/>
          </a:prstGeom>
        </p:spPr>
        <p:txBody>
          <a:bodyPr wrap="none">
            <a:spAutoFit/>
          </a:bodyPr>
          <a:lstStyle/>
          <a:p>
            <a:r>
              <a:rPr lang="es-ES" dirty="0" err="1">
                <a:solidFill>
                  <a:schemeClr val="bg1"/>
                </a:solidFill>
                <a:latin typeface="+mn-lt"/>
                <a:ea typeface="Calibri" panose="020F0502020204030204" pitchFamily="34" charset="0"/>
              </a:rPr>
              <a:t>Pseudo</a:t>
            </a:r>
            <a:r>
              <a:rPr lang="es-ES" dirty="0">
                <a:solidFill>
                  <a:schemeClr val="bg1"/>
                </a:solidFill>
                <a:latin typeface="+mn-lt"/>
                <a:ea typeface="Calibri" panose="020F0502020204030204" pitchFamily="34" charset="0"/>
              </a:rPr>
              <a:t> bandas del sensor </a:t>
            </a:r>
            <a:r>
              <a:rPr lang="es-ES" dirty="0" err="1">
                <a:solidFill>
                  <a:schemeClr val="bg1"/>
                </a:solidFill>
                <a:latin typeface="+mn-lt"/>
                <a:ea typeface="Calibri" panose="020F0502020204030204" pitchFamily="34" charset="0"/>
              </a:rPr>
              <a:t>multiespectral</a:t>
            </a:r>
            <a:r>
              <a:rPr lang="es-ES" dirty="0">
                <a:solidFill>
                  <a:schemeClr val="bg1"/>
                </a:solidFill>
                <a:latin typeface="+mn-lt"/>
                <a:ea typeface="Calibri" panose="020F0502020204030204" pitchFamily="34" charset="0"/>
              </a:rPr>
              <a:t> </a:t>
            </a:r>
            <a:r>
              <a:rPr lang="es-ES" dirty="0" err="1">
                <a:solidFill>
                  <a:schemeClr val="bg1"/>
                </a:solidFill>
                <a:latin typeface="+mn-lt"/>
                <a:ea typeface="Calibri" panose="020F0502020204030204" pitchFamily="34" charset="0"/>
              </a:rPr>
              <a:t>Parrot</a:t>
            </a:r>
            <a:r>
              <a:rPr lang="es-ES" dirty="0">
                <a:solidFill>
                  <a:schemeClr val="bg1"/>
                </a:solidFill>
                <a:latin typeface="+mn-lt"/>
                <a:ea typeface="Calibri" panose="020F0502020204030204" pitchFamily="34" charset="0"/>
              </a:rPr>
              <a:t> Sequoia</a:t>
            </a:r>
            <a:endParaRPr lang="es-EC" dirty="0">
              <a:solidFill>
                <a:schemeClr val="bg1"/>
              </a:solidFill>
              <a:latin typeface="+mn-lt"/>
            </a:endParaRPr>
          </a:p>
        </p:txBody>
      </p:sp>
      <p:sp>
        <p:nvSpPr>
          <p:cNvPr id="28" name="Rectángulo 27"/>
          <p:cNvSpPr/>
          <p:nvPr/>
        </p:nvSpPr>
        <p:spPr>
          <a:xfrm>
            <a:off x="4215538" y="3466719"/>
            <a:ext cx="4572000" cy="2831544"/>
          </a:xfrm>
          <a:prstGeom prst="rect">
            <a:avLst/>
          </a:prstGeom>
        </p:spPr>
        <p:txBody>
          <a:bodyPr>
            <a:spAutoFit/>
          </a:bodyPr>
          <a:lstStyle/>
          <a:p>
            <a:pPr indent="450215" algn="just">
              <a:lnSpc>
                <a:spcPct val="150000"/>
              </a:lnSpc>
              <a:spcBef>
                <a:spcPts val="600"/>
              </a:spcBef>
              <a:spcAft>
                <a:spcPts val="600"/>
              </a:spcAft>
              <a:tabLst>
                <a:tab pos="450215" algn="l"/>
              </a:tabLst>
            </a:pPr>
            <a:r>
              <a:rPr lang="es-EC" i="1" dirty="0">
                <a:solidFill>
                  <a:schemeClr val="bg1"/>
                </a:solidFill>
                <a:latin typeface="+mn-lt"/>
                <a:ea typeface="Calibri" panose="020F0502020204030204" pitchFamily="34" charset="0"/>
              </a:rPr>
              <a:t>H</a:t>
            </a:r>
            <a:r>
              <a:rPr lang="es-EC" i="1" baseline="-25000" dirty="0">
                <a:solidFill>
                  <a:schemeClr val="bg1"/>
                </a:solidFill>
                <a:latin typeface="+mn-lt"/>
                <a:ea typeface="Calibri" panose="020F0502020204030204" pitchFamily="34" charset="0"/>
              </a:rPr>
              <a:t>0</a:t>
            </a:r>
            <a:r>
              <a:rPr lang="es-EC" i="1" dirty="0">
                <a:solidFill>
                  <a:schemeClr val="bg1"/>
                </a:solidFill>
                <a:latin typeface="+mn-lt"/>
                <a:ea typeface="Calibri" panose="020F0502020204030204" pitchFamily="34" charset="0"/>
              </a:rPr>
              <a:t>: Los índices de vegetación no son eficientes para identificar características asociadas al tratamiento de desinfección de semillas en el cultivo de chocho.</a:t>
            </a:r>
            <a:endParaRPr lang="es-EC" dirty="0">
              <a:solidFill>
                <a:schemeClr val="bg1"/>
              </a:solidFill>
              <a:latin typeface="+mn-lt"/>
              <a:ea typeface="Calibri" panose="020F0502020204030204" pitchFamily="34" charset="0"/>
            </a:endParaRPr>
          </a:p>
          <a:p>
            <a:pPr indent="450215" algn="just">
              <a:lnSpc>
                <a:spcPct val="150000"/>
              </a:lnSpc>
              <a:spcBef>
                <a:spcPts val="600"/>
              </a:spcBef>
              <a:spcAft>
                <a:spcPts val="600"/>
              </a:spcAft>
              <a:tabLst>
                <a:tab pos="450215" algn="l"/>
              </a:tabLst>
            </a:pPr>
            <a:r>
              <a:rPr lang="es-EC" i="1" dirty="0">
                <a:solidFill>
                  <a:schemeClr val="bg1"/>
                </a:solidFill>
                <a:latin typeface="+mn-lt"/>
                <a:ea typeface="Calibri" panose="020F0502020204030204" pitchFamily="34" charset="0"/>
              </a:rPr>
              <a:t>H</a:t>
            </a:r>
            <a:r>
              <a:rPr lang="es-EC" i="1" baseline="-25000" dirty="0">
                <a:solidFill>
                  <a:schemeClr val="bg1"/>
                </a:solidFill>
                <a:latin typeface="+mn-lt"/>
                <a:ea typeface="Calibri" panose="020F0502020204030204" pitchFamily="34" charset="0"/>
              </a:rPr>
              <a:t>1</a:t>
            </a:r>
            <a:r>
              <a:rPr lang="es-EC" i="1" dirty="0">
                <a:solidFill>
                  <a:schemeClr val="bg1"/>
                </a:solidFill>
                <a:latin typeface="+mn-lt"/>
                <a:ea typeface="Calibri" panose="020F0502020204030204" pitchFamily="34" charset="0"/>
              </a:rPr>
              <a:t>: Los índices de vegetación son eficientes para identificar características asociadas al tratamiento de desinfección de semillas en el cultivo de chocho.</a:t>
            </a:r>
            <a:endParaRPr lang="es-EC" dirty="0">
              <a:solidFill>
                <a:schemeClr val="bg1"/>
              </a:solidFill>
              <a:effectLst/>
              <a:latin typeface="+mn-lt"/>
              <a:ea typeface="Calibri" panose="020F0502020204030204" pitchFamily="34" charset="0"/>
            </a:endParaRPr>
          </a:p>
        </p:txBody>
      </p:sp>
      <p:sp>
        <p:nvSpPr>
          <p:cNvPr id="29" name="Rectángulo 28"/>
          <p:cNvSpPr/>
          <p:nvPr/>
        </p:nvSpPr>
        <p:spPr>
          <a:xfrm>
            <a:off x="4391329" y="2621979"/>
            <a:ext cx="4572000" cy="523220"/>
          </a:xfrm>
          <a:prstGeom prst="rect">
            <a:avLst/>
          </a:prstGeom>
        </p:spPr>
        <p:txBody>
          <a:bodyPr>
            <a:spAutoFit/>
          </a:bodyPr>
          <a:lstStyle/>
          <a:p>
            <a:pPr algn="ctr"/>
            <a:r>
              <a:rPr lang="es-ES" b="1" i="1" dirty="0">
                <a:solidFill>
                  <a:schemeClr val="bg1"/>
                </a:solidFill>
                <a:latin typeface="+mn-lt"/>
                <a:ea typeface="Calibri" panose="020F0502020204030204" pitchFamily="34" charset="0"/>
                <a:cs typeface="Times New Roman" panose="02020603050405020304" pitchFamily="18" charset="0"/>
              </a:rPr>
              <a:t>Índices de vegetación para tratamientos de desinfección de semilla</a:t>
            </a:r>
            <a:endParaRPr lang="es-EC" dirty="0">
              <a:solidFill>
                <a:schemeClr val="bg1"/>
              </a:solidFill>
              <a:latin typeface="+mn-lt"/>
              <a:cs typeface="Times New Roman" panose="02020603050405020304" pitchFamily="18" charset="0"/>
            </a:endParaRPr>
          </a:p>
        </p:txBody>
      </p:sp>
      <p:sp>
        <p:nvSpPr>
          <p:cNvPr id="30" name="Rectángulo 29"/>
          <p:cNvSpPr/>
          <p:nvPr/>
        </p:nvSpPr>
        <p:spPr>
          <a:xfrm>
            <a:off x="4176118" y="2557642"/>
            <a:ext cx="4572000" cy="738664"/>
          </a:xfrm>
          <a:prstGeom prst="rect">
            <a:avLst/>
          </a:prstGeom>
        </p:spPr>
        <p:txBody>
          <a:bodyPr>
            <a:spAutoFit/>
          </a:bodyPr>
          <a:lstStyle/>
          <a:p>
            <a:pPr indent="450215" algn="ctr">
              <a:lnSpc>
                <a:spcPct val="150000"/>
              </a:lnSpc>
              <a:spcBef>
                <a:spcPts val="600"/>
              </a:spcBef>
              <a:spcAft>
                <a:spcPts val="600"/>
              </a:spcAft>
              <a:tabLst>
                <a:tab pos="450215" algn="l"/>
              </a:tabLst>
            </a:pPr>
            <a:r>
              <a:rPr lang="es-EC" b="1" i="1" dirty="0">
                <a:solidFill>
                  <a:schemeClr val="bg1"/>
                </a:solidFill>
                <a:latin typeface="+mn-lt"/>
                <a:ea typeface="Calibri" panose="020F0502020204030204" pitchFamily="34" charset="0"/>
              </a:rPr>
              <a:t>Índices de vegetación para los estados fenológicos del cultivo de chocho</a:t>
            </a:r>
            <a:endParaRPr lang="es-EC" dirty="0">
              <a:solidFill>
                <a:schemeClr val="bg1"/>
              </a:solidFill>
              <a:effectLst/>
              <a:latin typeface="+mn-lt"/>
              <a:ea typeface="Calibri" panose="020F0502020204030204" pitchFamily="34" charset="0"/>
            </a:endParaRPr>
          </a:p>
        </p:txBody>
      </p:sp>
      <p:sp>
        <p:nvSpPr>
          <p:cNvPr id="31" name="Rectángulo 30"/>
          <p:cNvSpPr/>
          <p:nvPr/>
        </p:nvSpPr>
        <p:spPr>
          <a:xfrm>
            <a:off x="4223716" y="3380949"/>
            <a:ext cx="4572000" cy="2185214"/>
          </a:xfrm>
          <a:prstGeom prst="rect">
            <a:avLst/>
          </a:prstGeom>
        </p:spPr>
        <p:txBody>
          <a:bodyPr>
            <a:spAutoFit/>
          </a:bodyPr>
          <a:lstStyle/>
          <a:p>
            <a:pPr indent="450215" algn="just">
              <a:lnSpc>
                <a:spcPct val="150000"/>
              </a:lnSpc>
              <a:spcBef>
                <a:spcPts val="600"/>
              </a:spcBef>
              <a:spcAft>
                <a:spcPts val="600"/>
              </a:spcAft>
              <a:tabLst>
                <a:tab pos="450215" algn="l"/>
              </a:tabLst>
            </a:pPr>
            <a:r>
              <a:rPr lang="es-EC" i="1" dirty="0">
                <a:solidFill>
                  <a:schemeClr val="bg1"/>
                </a:solidFill>
                <a:latin typeface="+mn-lt"/>
                <a:ea typeface="Calibri" panose="020F0502020204030204" pitchFamily="34" charset="0"/>
              </a:rPr>
              <a:t>H</a:t>
            </a:r>
            <a:r>
              <a:rPr lang="es-EC" i="1" baseline="-25000" dirty="0">
                <a:solidFill>
                  <a:schemeClr val="bg1"/>
                </a:solidFill>
                <a:latin typeface="+mn-lt"/>
                <a:ea typeface="Calibri" panose="020F0502020204030204" pitchFamily="34" charset="0"/>
              </a:rPr>
              <a:t>0</a:t>
            </a:r>
            <a:r>
              <a:rPr lang="es-EC" i="1" dirty="0">
                <a:solidFill>
                  <a:schemeClr val="bg1"/>
                </a:solidFill>
                <a:latin typeface="+mn-lt"/>
                <a:ea typeface="Calibri" panose="020F0502020204030204" pitchFamily="34" charset="0"/>
              </a:rPr>
              <a:t>: Los índices de vegetación no son eficientes para caracterizar espectralmente el cultivo de chocho durante su desarrollo fenológico.</a:t>
            </a:r>
            <a:endParaRPr lang="es-EC" dirty="0">
              <a:solidFill>
                <a:schemeClr val="bg1"/>
              </a:solidFill>
              <a:latin typeface="+mn-lt"/>
              <a:ea typeface="Calibri" panose="020F0502020204030204" pitchFamily="34" charset="0"/>
            </a:endParaRPr>
          </a:p>
          <a:p>
            <a:pPr indent="450215" algn="just">
              <a:lnSpc>
                <a:spcPct val="150000"/>
              </a:lnSpc>
              <a:spcBef>
                <a:spcPts val="600"/>
              </a:spcBef>
              <a:spcAft>
                <a:spcPts val="600"/>
              </a:spcAft>
              <a:tabLst>
                <a:tab pos="450215" algn="l"/>
              </a:tabLst>
            </a:pPr>
            <a:r>
              <a:rPr lang="es-EC" i="1" dirty="0">
                <a:solidFill>
                  <a:schemeClr val="bg1"/>
                </a:solidFill>
                <a:latin typeface="+mn-lt"/>
                <a:ea typeface="Calibri" panose="020F0502020204030204" pitchFamily="34" charset="0"/>
              </a:rPr>
              <a:t>H</a:t>
            </a:r>
            <a:r>
              <a:rPr lang="es-EC" i="1" baseline="-25000" dirty="0">
                <a:solidFill>
                  <a:schemeClr val="bg1"/>
                </a:solidFill>
                <a:latin typeface="+mn-lt"/>
                <a:ea typeface="Calibri" panose="020F0502020204030204" pitchFamily="34" charset="0"/>
              </a:rPr>
              <a:t>1</a:t>
            </a:r>
            <a:r>
              <a:rPr lang="es-EC" i="1" dirty="0">
                <a:solidFill>
                  <a:schemeClr val="bg1"/>
                </a:solidFill>
                <a:latin typeface="+mn-lt"/>
                <a:ea typeface="Calibri" panose="020F0502020204030204" pitchFamily="34" charset="0"/>
              </a:rPr>
              <a:t>: Los índices de vegetación son eficientes para caracterizar espectralmente el cultivo de chocho durante su desarrollo fenológico.</a:t>
            </a:r>
            <a:endParaRPr lang="es-EC" dirty="0">
              <a:solidFill>
                <a:schemeClr val="bg1"/>
              </a:solidFill>
              <a:effectLst/>
              <a:latin typeface="+mn-lt"/>
              <a:ea typeface="Calibri" panose="020F0502020204030204" pitchFamily="34" charset="0"/>
            </a:endParaRPr>
          </a:p>
        </p:txBody>
      </p:sp>
      <p:sp>
        <p:nvSpPr>
          <p:cNvPr id="34" name="Rectángulo 33">
            <a:extLst>
              <a:ext uri="{FF2B5EF4-FFF2-40B4-BE49-F238E27FC236}">
                <a16:creationId xmlns:a16="http://schemas.microsoft.com/office/drawing/2014/main" id="{8560F1C8-91F6-4BC8-93BC-23389273195E}"/>
              </a:ext>
            </a:extLst>
          </p:cNvPr>
          <p:cNvSpPr/>
          <p:nvPr/>
        </p:nvSpPr>
        <p:spPr>
          <a:xfrm>
            <a:off x="1592905" y="1769687"/>
            <a:ext cx="2331720" cy="768746"/>
          </a:xfrm>
          <a:prstGeom prst="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chemeClr val="bg1"/>
              </a:solidFill>
              <a:effectLst>
                <a:outerShdw blurRad="38100" dist="38100" dir="2700000" algn="tl">
                  <a:srgbClr val="000000">
                    <a:alpha val="43137"/>
                  </a:srgbClr>
                </a:outerShdw>
              </a:effectLst>
            </a:endParaRPr>
          </a:p>
        </p:txBody>
      </p:sp>
      <p:sp>
        <p:nvSpPr>
          <p:cNvPr id="35" name="Rectángulo 34">
            <a:extLst>
              <a:ext uri="{FF2B5EF4-FFF2-40B4-BE49-F238E27FC236}">
                <a16:creationId xmlns:a16="http://schemas.microsoft.com/office/drawing/2014/main" id="{018A1A80-96F5-4F03-BC55-D2C69A1490AA}"/>
              </a:ext>
            </a:extLst>
          </p:cNvPr>
          <p:cNvSpPr/>
          <p:nvPr/>
        </p:nvSpPr>
        <p:spPr>
          <a:xfrm>
            <a:off x="1601791" y="2919607"/>
            <a:ext cx="2331720" cy="768746"/>
          </a:xfrm>
          <a:prstGeom prst="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chemeClr val="bg1"/>
              </a:solidFill>
              <a:effectLst>
                <a:outerShdw blurRad="38100" dist="38100" dir="2700000" algn="tl">
                  <a:srgbClr val="000000">
                    <a:alpha val="43137"/>
                  </a:srgbClr>
                </a:outerShdw>
              </a:effectLst>
            </a:endParaRPr>
          </a:p>
        </p:txBody>
      </p:sp>
      <p:sp>
        <p:nvSpPr>
          <p:cNvPr id="39" name="Rectángulo 38">
            <a:extLst>
              <a:ext uri="{FF2B5EF4-FFF2-40B4-BE49-F238E27FC236}">
                <a16:creationId xmlns:a16="http://schemas.microsoft.com/office/drawing/2014/main" id="{40B8449F-1682-464D-9855-759B6BFDF4FF}"/>
              </a:ext>
            </a:extLst>
          </p:cNvPr>
          <p:cNvSpPr/>
          <p:nvPr/>
        </p:nvSpPr>
        <p:spPr>
          <a:xfrm>
            <a:off x="1595313" y="4055557"/>
            <a:ext cx="2331720" cy="768746"/>
          </a:xfrm>
          <a:prstGeom prst="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chemeClr val="bg1"/>
              </a:solidFill>
              <a:effectLst>
                <a:outerShdw blurRad="38100" dist="38100" dir="2700000" algn="tl">
                  <a:srgbClr val="000000">
                    <a:alpha val="43137"/>
                  </a:srgbClr>
                </a:outerShdw>
              </a:effectLst>
            </a:endParaRPr>
          </a:p>
        </p:txBody>
      </p:sp>
      <p:sp>
        <p:nvSpPr>
          <p:cNvPr id="40" name="Rectángulo 39">
            <a:extLst>
              <a:ext uri="{FF2B5EF4-FFF2-40B4-BE49-F238E27FC236}">
                <a16:creationId xmlns:a16="http://schemas.microsoft.com/office/drawing/2014/main" id="{C09A3826-D580-4966-945A-5D23B92DE520}"/>
              </a:ext>
            </a:extLst>
          </p:cNvPr>
          <p:cNvSpPr/>
          <p:nvPr/>
        </p:nvSpPr>
        <p:spPr>
          <a:xfrm>
            <a:off x="1592905" y="5201569"/>
            <a:ext cx="2331720" cy="768746"/>
          </a:xfrm>
          <a:prstGeom prst="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0050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par>
                                <p:cTn id="72" presetID="10"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3" grpId="0"/>
      <p:bldP spid="5" grpId="0"/>
      <p:bldP spid="9" grpId="0"/>
      <p:bldP spid="27" grpId="0"/>
      <p:bldP spid="28" grpId="0"/>
      <p:bldP spid="29" grpId="0"/>
      <p:bldP spid="30" grpId="0"/>
      <p:bldP spid="31" grpId="0"/>
      <p:bldP spid="34" grpId="0" animBg="1"/>
      <p:bldP spid="35" grpId="0" animBg="1"/>
      <p:bldP spid="39" grpId="0" animBg="1"/>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7" name="Shape 66">
            <a:extLst>
              <a:ext uri="{FF2B5EF4-FFF2-40B4-BE49-F238E27FC236}">
                <a16:creationId xmlns:a16="http://schemas.microsoft.com/office/drawing/2014/main" id="{8AD4EEAA-9167-4FBA-999E-560DC064E480}"/>
              </a:ext>
            </a:extLst>
          </p:cNvPr>
          <p:cNvSpPr txBox="1">
            <a:spLocks/>
          </p:cNvSpPr>
          <p:nvPr/>
        </p:nvSpPr>
        <p:spPr>
          <a:xfrm>
            <a:off x="955486" y="928347"/>
            <a:ext cx="7847320"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Metodología para la captura de contenido de clorofila</a:t>
            </a:r>
            <a:endParaRPr lang="en" sz="2400" dirty="0">
              <a:solidFill>
                <a:srgbClr val="39C0BA"/>
              </a:solidFill>
              <a:latin typeface="Quicksand" panose="020B0604020202020204" charset="0"/>
            </a:endParaRPr>
          </a:p>
        </p:txBody>
      </p:sp>
      <p:sp>
        <p:nvSpPr>
          <p:cNvPr id="6" name="Rectángulo 5">
            <a:extLst>
              <a:ext uri="{FF2B5EF4-FFF2-40B4-BE49-F238E27FC236}">
                <a16:creationId xmlns:a16="http://schemas.microsoft.com/office/drawing/2014/main" id="{8560F1C8-91F6-4BC8-93BC-23389273195E}"/>
              </a:ext>
            </a:extLst>
          </p:cNvPr>
          <p:cNvSpPr/>
          <p:nvPr/>
        </p:nvSpPr>
        <p:spPr>
          <a:xfrm>
            <a:off x="1224414" y="2318531"/>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bg1"/>
                </a:solidFill>
                <a:effectLst>
                  <a:outerShdw blurRad="38100" dist="38100" dir="2700000" algn="tl">
                    <a:srgbClr val="000000">
                      <a:alpha val="43137"/>
                    </a:srgbClr>
                  </a:outerShdw>
                </a:effectLst>
              </a:rPr>
              <a:t>Captura de datos de contenido de clorofila</a:t>
            </a:r>
            <a:endParaRPr lang="es-ES" sz="1800" dirty="0">
              <a:solidFill>
                <a:schemeClr val="bg1"/>
              </a:solidFill>
              <a:effectLst>
                <a:outerShdw blurRad="38100" dist="38100" dir="2700000" algn="tl">
                  <a:srgbClr val="000000">
                    <a:alpha val="43137"/>
                  </a:srgbClr>
                </a:outerShdw>
              </a:effectLst>
            </a:endParaRPr>
          </a:p>
        </p:txBody>
      </p:sp>
      <p:sp>
        <p:nvSpPr>
          <p:cNvPr id="13" name="Rectángulo 12">
            <a:extLst>
              <a:ext uri="{FF2B5EF4-FFF2-40B4-BE49-F238E27FC236}">
                <a16:creationId xmlns:a16="http://schemas.microsoft.com/office/drawing/2014/main" id="{018A1A80-96F5-4F03-BC55-D2C69A1490AA}"/>
              </a:ext>
            </a:extLst>
          </p:cNvPr>
          <p:cNvSpPr/>
          <p:nvPr/>
        </p:nvSpPr>
        <p:spPr>
          <a:xfrm>
            <a:off x="1224414" y="3463572"/>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bg1"/>
                </a:solidFill>
                <a:effectLst>
                  <a:outerShdw blurRad="38100" dist="38100" dir="2700000" algn="tl">
                    <a:srgbClr val="000000">
                      <a:alpha val="43137"/>
                    </a:srgbClr>
                  </a:outerShdw>
                </a:effectLst>
              </a:rPr>
              <a:t>Procesamiento de datos de contenido de clorofila</a:t>
            </a:r>
            <a:endParaRPr lang="es-ES" sz="1800" dirty="0">
              <a:solidFill>
                <a:schemeClr val="bg1"/>
              </a:solidFill>
              <a:effectLst>
                <a:outerShdw blurRad="38100" dist="38100" dir="2700000" algn="tl">
                  <a:srgbClr val="000000">
                    <a:alpha val="43137"/>
                  </a:srgbClr>
                </a:outerShdw>
              </a:effectLst>
            </a:endParaRPr>
          </a:p>
        </p:txBody>
      </p:sp>
      <p:sp>
        <p:nvSpPr>
          <p:cNvPr id="14" name="Rectángulo 13">
            <a:extLst>
              <a:ext uri="{FF2B5EF4-FFF2-40B4-BE49-F238E27FC236}">
                <a16:creationId xmlns:a16="http://schemas.microsoft.com/office/drawing/2014/main" id="{40B8449F-1682-464D-9855-759B6BFDF4FF}"/>
              </a:ext>
            </a:extLst>
          </p:cNvPr>
          <p:cNvSpPr/>
          <p:nvPr/>
        </p:nvSpPr>
        <p:spPr>
          <a:xfrm>
            <a:off x="1224414" y="4603414"/>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bg1"/>
                </a:solidFill>
                <a:effectLst>
                  <a:outerShdw blurRad="38100" dist="38100" dir="2700000" algn="tl">
                    <a:srgbClr val="000000">
                      <a:alpha val="43137"/>
                    </a:srgbClr>
                  </a:outerShdw>
                </a:effectLst>
              </a:rPr>
              <a:t>Análisis estadístico</a:t>
            </a:r>
            <a:endParaRPr lang="es-ES" sz="1800" dirty="0">
              <a:solidFill>
                <a:schemeClr val="bg1"/>
              </a:solidFill>
              <a:effectLst>
                <a:outerShdw blurRad="38100" dist="38100" dir="2700000" algn="tl">
                  <a:srgbClr val="000000">
                    <a:alpha val="43137"/>
                  </a:srgbClr>
                </a:outerShdw>
              </a:effectLst>
            </a:endParaRPr>
          </a:p>
        </p:txBody>
      </p:sp>
      <p:cxnSp>
        <p:nvCxnSpPr>
          <p:cNvPr id="12" name="Conector recto de flecha 11">
            <a:extLst>
              <a:ext uri="{FF2B5EF4-FFF2-40B4-BE49-F238E27FC236}">
                <a16:creationId xmlns:a16="http://schemas.microsoft.com/office/drawing/2014/main" id="{FEFF64CC-BDA4-4129-B585-5A059D509FBC}"/>
              </a:ext>
            </a:extLst>
          </p:cNvPr>
          <p:cNvCxnSpPr>
            <a:cxnSpLocks/>
            <a:stCxn id="6" idx="2"/>
            <a:endCxn id="13" idx="0"/>
          </p:cNvCxnSpPr>
          <p:nvPr/>
        </p:nvCxnSpPr>
        <p:spPr>
          <a:xfrm>
            <a:off x="2390274" y="3087277"/>
            <a:ext cx="0" cy="376295"/>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Conector recto de flecha 18">
            <a:extLst>
              <a:ext uri="{FF2B5EF4-FFF2-40B4-BE49-F238E27FC236}">
                <a16:creationId xmlns:a16="http://schemas.microsoft.com/office/drawing/2014/main" id="{8CF5BE55-BB1C-4416-94BA-810C3A924124}"/>
              </a:ext>
            </a:extLst>
          </p:cNvPr>
          <p:cNvCxnSpPr>
            <a:stCxn id="13" idx="2"/>
            <a:endCxn id="14" idx="0"/>
          </p:cNvCxnSpPr>
          <p:nvPr/>
        </p:nvCxnSpPr>
        <p:spPr>
          <a:xfrm>
            <a:off x="2390274" y="4232318"/>
            <a:ext cx="0" cy="371096"/>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6" name="Grupo 15"/>
          <p:cNvGrpSpPr/>
          <p:nvPr/>
        </p:nvGrpSpPr>
        <p:grpSpPr>
          <a:xfrm>
            <a:off x="955486" y="378640"/>
            <a:ext cx="2276990" cy="254726"/>
            <a:chOff x="1613935" y="2468248"/>
            <a:chExt cx="5779012" cy="633278"/>
          </a:xfrm>
        </p:grpSpPr>
        <p:sp>
          <p:nvSpPr>
            <p:cNvPr id="17" name="Pentágono 16"/>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18"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Metodología</a:t>
              </a:r>
            </a:p>
          </p:txBody>
        </p:sp>
      </p:grpSp>
      <p:pic>
        <p:nvPicPr>
          <p:cNvPr id="22" name="Imagen 21"/>
          <p:cNvPicPr/>
          <p:nvPr/>
        </p:nvPicPr>
        <p:blipFill rotWithShape="1">
          <a:blip r:embed="rId3">
            <a:extLst>
              <a:ext uri="{28A0092B-C50C-407E-A947-70E740481C1C}">
                <a14:useLocalDpi xmlns:a14="http://schemas.microsoft.com/office/drawing/2010/main" val="0"/>
              </a:ext>
            </a:extLst>
          </a:blip>
          <a:srcRect l="13965" t="35968" r="10460" b="28663"/>
          <a:stretch/>
        </p:blipFill>
        <p:spPr bwMode="auto">
          <a:xfrm>
            <a:off x="4778938" y="2990274"/>
            <a:ext cx="1824355" cy="1755140"/>
          </a:xfrm>
          <a:prstGeom prst="rect">
            <a:avLst/>
          </a:prstGeom>
          <a:ln>
            <a:noFill/>
          </a:ln>
          <a:extLst>
            <a:ext uri="{53640926-AAD7-44D8-BBD7-CCE9431645EC}">
              <a14:shadowObscured xmlns:a14="http://schemas.microsoft.com/office/drawing/2010/main"/>
            </a:ext>
          </a:extLst>
        </p:spPr>
      </p:pic>
      <p:pic>
        <p:nvPicPr>
          <p:cNvPr id="23" name="Imagen 22"/>
          <p:cNvPicPr/>
          <p:nvPr/>
        </p:nvPicPr>
        <p:blipFill rotWithShape="1">
          <a:blip r:embed="rId4">
            <a:extLst>
              <a:ext uri="{28A0092B-C50C-407E-A947-70E740481C1C}">
                <a14:useLocalDpi xmlns:a14="http://schemas.microsoft.com/office/drawing/2010/main" val="0"/>
              </a:ext>
            </a:extLst>
          </a:blip>
          <a:srcRect l="10585" t="33719" r="7573" b="29905"/>
          <a:stretch/>
        </p:blipFill>
        <p:spPr bwMode="auto">
          <a:xfrm>
            <a:off x="6603293" y="2984701"/>
            <a:ext cx="1914525" cy="1748790"/>
          </a:xfrm>
          <a:prstGeom prst="rect">
            <a:avLst/>
          </a:prstGeom>
          <a:ln>
            <a:noFill/>
          </a:ln>
          <a:extLst>
            <a:ext uri="{53640926-AAD7-44D8-BBD7-CCE9431645EC}">
              <a14:shadowObscured xmlns:a14="http://schemas.microsoft.com/office/drawing/2010/main"/>
            </a:ext>
          </a:extLst>
        </p:spPr>
      </p:pic>
      <p:sp>
        <p:nvSpPr>
          <p:cNvPr id="24" name="Rectángulo 23">
            <a:extLst>
              <a:ext uri="{FF2B5EF4-FFF2-40B4-BE49-F238E27FC236}">
                <a16:creationId xmlns:a16="http://schemas.microsoft.com/office/drawing/2014/main" id="{8560F1C8-91F6-4BC8-93BC-23389273195E}"/>
              </a:ext>
            </a:extLst>
          </p:cNvPr>
          <p:cNvSpPr/>
          <p:nvPr/>
        </p:nvSpPr>
        <p:spPr>
          <a:xfrm>
            <a:off x="1224414" y="2314966"/>
            <a:ext cx="2331720" cy="768746"/>
          </a:xfrm>
          <a:prstGeom prst="rect">
            <a:avLst/>
          </a:prstGeom>
          <a:noFill/>
          <a:ln w="381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rgbClr val="92D050"/>
              </a:solidFill>
              <a:effectLst>
                <a:outerShdw blurRad="38100" dist="38100" dir="2700000" algn="tl">
                  <a:srgbClr val="000000">
                    <a:alpha val="43137"/>
                  </a:srgbClr>
                </a:outerShdw>
              </a:effectLst>
            </a:endParaRPr>
          </a:p>
        </p:txBody>
      </p:sp>
      <p:sp>
        <p:nvSpPr>
          <p:cNvPr id="25" name="Rectángulo 24">
            <a:extLst>
              <a:ext uri="{FF2B5EF4-FFF2-40B4-BE49-F238E27FC236}">
                <a16:creationId xmlns:a16="http://schemas.microsoft.com/office/drawing/2014/main" id="{8560F1C8-91F6-4BC8-93BC-23389273195E}"/>
              </a:ext>
            </a:extLst>
          </p:cNvPr>
          <p:cNvSpPr/>
          <p:nvPr/>
        </p:nvSpPr>
        <p:spPr>
          <a:xfrm>
            <a:off x="1224414" y="3466067"/>
            <a:ext cx="2331720" cy="768746"/>
          </a:xfrm>
          <a:prstGeom prst="rect">
            <a:avLst/>
          </a:prstGeom>
          <a:noFill/>
          <a:ln w="381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rgbClr val="92D050"/>
              </a:solidFill>
              <a:effectLst>
                <a:outerShdw blurRad="38100" dist="38100" dir="2700000" algn="tl">
                  <a:srgbClr val="000000">
                    <a:alpha val="43137"/>
                  </a:srgbClr>
                </a:outerShdw>
              </a:effectLst>
            </a:endParaRPr>
          </a:p>
        </p:txBody>
      </p:sp>
      <p:sp>
        <p:nvSpPr>
          <p:cNvPr id="26" name="Rectángulo 25">
            <a:extLst>
              <a:ext uri="{FF2B5EF4-FFF2-40B4-BE49-F238E27FC236}">
                <a16:creationId xmlns:a16="http://schemas.microsoft.com/office/drawing/2014/main" id="{8560F1C8-91F6-4BC8-93BC-23389273195E}"/>
              </a:ext>
            </a:extLst>
          </p:cNvPr>
          <p:cNvSpPr/>
          <p:nvPr/>
        </p:nvSpPr>
        <p:spPr>
          <a:xfrm>
            <a:off x="1224414" y="4601287"/>
            <a:ext cx="2331720" cy="768746"/>
          </a:xfrm>
          <a:prstGeom prst="rect">
            <a:avLst/>
          </a:prstGeom>
          <a:noFill/>
          <a:ln w="381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rgbClr val="92D050"/>
              </a:solidFill>
              <a:effectLst>
                <a:outerShdw blurRad="38100" dist="38100" dir="2700000" algn="tl">
                  <a:srgbClr val="000000">
                    <a:alpha val="43137"/>
                  </a:srgbClr>
                </a:outerShdw>
              </a:effectLst>
            </a:endParaRPr>
          </a:p>
        </p:txBody>
      </p:sp>
      <p:pic>
        <p:nvPicPr>
          <p:cNvPr id="3" name="Imagen 2"/>
          <p:cNvPicPr>
            <a:picLocks noChangeAspect="1"/>
          </p:cNvPicPr>
          <p:nvPr/>
        </p:nvPicPr>
        <p:blipFill rotWithShape="1">
          <a:blip r:embed="rId5"/>
          <a:srcRect l="7612" t="29628" r="28806" b="49005"/>
          <a:stretch/>
        </p:blipFill>
        <p:spPr>
          <a:xfrm>
            <a:off x="3753135" y="3233854"/>
            <a:ext cx="5199797" cy="1251728"/>
          </a:xfrm>
          <a:prstGeom prst="rect">
            <a:avLst/>
          </a:prstGeom>
        </p:spPr>
      </p:pic>
      <mc:AlternateContent xmlns:mc="http://schemas.openxmlformats.org/markup-compatibility/2006" xmlns:a14="http://schemas.microsoft.com/office/drawing/2010/main">
        <mc:Choice Requires="a14">
          <p:sp>
            <p:nvSpPr>
              <p:cNvPr id="27" name="Rectángulo 26"/>
              <p:cNvSpPr/>
              <p:nvPr/>
            </p:nvSpPr>
            <p:spPr>
              <a:xfrm>
                <a:off x="5635753" y="2180602"/>
                <a:ext cx="1434559" cy="5729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solidFill>
                                <a:schemeClr val="bg1"/>
                              </a:solidFill>
                              <a:latin typeface="Cambria Math" panose="02040503050406030204" pitchFamily="18" charset="0"/>
                            </a:rPr>
                          </m:ctrlPr>
                        </m:dPr>
                        <m:e>
                          <m:eqArr>
                            <m:eqArrPr>
                              <m:ctrlPr>
                                <a:rPr lang="es-EC" i="1">
                                  <a:solidFill>
                                    <a:schemeClr val="bg1"/>
                                  </a:solidFill>
                                  <a:latin typeface="Cambria Math" panose="02040503050406030204" pitchFamily="18" charset="0"/>
                                </a:rPr>
                              </m:ctrlPr>
                            </m:eqArrPr>
                            <m:e>
                              <m:r>
                                <a:rPr lang="es-EC">
                                  <a:solidFill>
                                    <a:schemeClr val="bg1"/>
                                  </a:solidFill>
                                  <a:latin typeface="Cambria Math" panose="02040503050406030204" pitchFamily="18" charset="0"/>
                                </a:rPr>
                                <m:t>&amp;</m:t>
                              </m:r>
                              <m:sSub>
                                <m:sSubPr>
                                  <m:ctrlPr>
                                    <a:rPr lang="es-EC" i="1">
                                      <a:solidFill>
                                        <a:schemeClr val="bg1"/>
                                      </a:solidFill>
                                      <a:latin typeface="Cambria Math" panose="02040503050406030204" pitchFamily="18" charset="0"/>
                                    </a:rPr>
                                  </m:ctrlPr>
                                </m:sSubPr>
                                <m:e>
                                  <m:r>
                                    <a:rPr lang="es-EC" i="1">
                                      <a:solidFill>
                                        <a:schemeClr val="bg1"/>
                                      </a:solidFill>
                                      <a:latin typeface="Cambria Math" panose="02040503050406030204" pitchFamily="18" charset="0"/>
                                    </a:rPr>
                                    <m:t>𝐻</m:t>
                                  </m:r>
                                </m:e>
                                <m:sub>
                                  <m:r>
                                    <a:rPr lang="es-EC">
                                      <a:solidFill>
                                        <a:schemeClr val="bg1"/>
                                      </a:solidFill>
                                      <a:latin typeface="Cambria Math" panose="02040503050406030204" pitchFamily="18" charset="0"/>
                                    </a:rPr>
                                    <m:t>0</m:t>
                                  </m:r>
                                </m:sub>
                              </m:sSub>
                              <m:r>
                                <a:rPr lang="es-EC">
                                  <a:solidFill>
                                    <a:schemeClr val="bg1"/>
                                  </a:solidFill>
                                  <a:latin typeface="Cambria Math" panose="02040503050406030204" pitchFamily="18" charset="0"/>
                                </a:rPr>
                                <m:t>=</m:t>
                              </m:r>
                              <m:r>
                                <a:rPr lang="es-EC" i="1">
                                  <a:solidFill>
                                    <a:schemeClr val="bg1"/>
                                  </a:solidFill>
                                  <a:latin typeface="Cambria Math" panose="02040503050406030204" pitchFamily="18" charset="0"/>
                                </a:rPr>
                                <m:t>𝜌</m:t>
                              </m:r>
                              <m:r>
                                <a:rPr lang="es-EC">
                                  <a:solidFill>
                                    <a:schemeClr val="bg1"/>
                                  </a:solidFill>
                                  <a:latin typeface="Cambria Math" panose="02040503050406030204" pitchFamily="18" charset="0"/>
                                </a:rPr>
                                <m:t>&gt;0,05</m:t>
                              </m:r>
                            </m:e>
                            <m:e>
                              <m:r>
                                <a:rPr lang="es-EC">
                                  <a:solidFill>
                                    <a:schemeClr val="bg1"/>
                                  </a:solidFill>
                                  <a:latin typeface="Cambria Math" panose="02040503050406030204" pitchFamily="18" charset="0"/>
                                </a:rPr>
                                <m:t>&amp;</m:t>
                              </m:r>
                              <m:sSub>
                                <m:sSubPr>
                                  <m:ctrlPr>
                                    <a:rPr lang="es-EC" i="1">
                                      <a:solidFill>
                                        <a:schemeClr val="bg1"/>
                                      </a:solidFill>
                                      <a:latin typeface="Cambria Math" panose="02040503050406030204" pitchFamily="18" charset="0"/>
                                    </a:rPr>
                                  </m:ctrlPr>
                                </m:sSubPr>
                                <m:e>
                                  <m:r>
                                    <a:rPr lang="es-EC" i="1">
                                      <a:solidFill>
                                        <a:schemeClr val="bg1"/>
                                      </a:solidFill>
                                      <a:latin typeface="Cambria Math" panose="02040503050406030204" pitchFamily="18" charset="0"/>
                                    </a:rPr>
                                    <m:t>𝐻</m:t>
                                  </m:r>
                                </m:e>
                                <m:sub>
                                  <m:r>
                                    <a:rPr lang="es-EC">
                                      <a:solidFill>
                                        <a:schemeClr val="bg1"/>
                                      </a:solidFill>
                                      <a:latin typeface="Cambria Math" panose="02040503050406030204" pitchFamily="18" charset="0"/>
                                    </a:rPr>
                                    <m:t>1</m:t>
                                  </m:r>
                                </m:sub>
                              </m:sSub>
                              <m:r>
                                <a:rPr lang="es-EC">
                                  <a:solidFill>
                                    <a:schemeClr val="bg1"/>
                                  </a:solidFill>
                                  <a:latin typeface="Cambria Math" panose="02040503050406030204" pitchFamily="18" charset="0"/>
                                </a:rPr>
                                <m:t>=</m:t>
                              </m:r>
                              <m:r>
                                <a:rPr lang="es-EC" i="1">
                                  <a:solidFill>
                                    <a:schemeClr val="bg1"/>
                                  </a:solidFill>
                                  <a:latin typeface="Cambria Math" panose="02040503050406030204" pitchFamily="18" charset="0"/>
                                </a:rPr>
                                <m:t>𝜌</m:t>
                              </m:r>
                              <m:r>
                                <a:rPr lang="es-EC">
                                  <a:solidFill>
                                    <a:schemeClr val="bg1"/>
                                  </a:solidFill>
                                  <a:latin typeface="Cambria Math" panose="02040503050406030204" pitchFamily="18" charset="0"/>
                                </a:rPr>
                                <m:t>≤0,05</m:t>
                              </m:r>
                            </m:e>
                          </m:eqArr>
                        </m:e>
                      </m:d>
                    </m:oMath>
                  </m:oMathPara>
                </a14:m>
                <a:endParaRPr lang="es-EC" dirty="0">
                  <a:solidFill>
                    <a:schemeClr val="bg1"/>
                  </a:solidFill>
                </a:endParaRPr>
              </a:p>
            </p:txBody>
          </p:sp>
        </mc:Choice>
        <mc:Fallback xmlns="">
          <p:sp>
            <p:nvSpPr>
              <p:cNvPr id="27" name="Rectángulo 26"/>
              <p:cNvSpPr>
                <a:spLocks noRot="1" noChangeAspect="1" noMove="1" noResize="1" noEditPoints="1" noAdjustHandles="1" noChangeArrowheads="1" noChangeShapeType="1" noTextEdit="1"/>
              </p:cNvSpPr>
              <p:nvPr/>
            </p:nvSpPr>
            <p:spPr>
              <a:xfrm>
                <a:off x="5635753" y="2180602"/>
                <a:ext cx="1434559" cy="572914"/>
              </a:xfrm>
              <a:prstGeom prst="rect">
                <a:avLst/>
              </a:prstGeom>
              <a:blipFill rotWithShape="0">
                <a:blip r:embed="rId6"/>
                <a:stretch>
                  <a:fillRect l="-54043" t="-179787" b="-264894"/>
                </a:stretch>
              </a:blipFill>
            </p:spPr>
            <p:txBody>
              <a:bodyPr/>
              <a:lstStyle/>
              <a:p>
                <a:r>
                  <a:rPr lang="es-EC">
                    <a:noFill/>
                  </a:rPr>
                  <a:t> </a:t>
                </a:r>
              </a:p>
            </p:txBody>
          </p:sp>
        </mc:Fallback>
      </mc:AlternateContent>
      <p:sp>
        <p:nvSpPr>
          <p:cNvPr id="5" name="Rectángulo 4"/>
          <p:cNvSpPr/>
          <p:nvPr/>
        </p:nvSpPr>
        <p:spPr>
          <a:xfrm>
            <a:off x="4108016" y="3504606"/>
            <a:ext cx="4572000" cy="2831544"/>
          </a:xfrm>
          <a:prstGeom prst="rect">
            <a:avLst/>
          </a:prstGeom>
        </p:spPr>
        <p:txBody>
          <a:bodyPr>
            <a:spAutoFit/>
          </a:bodyPr>
          <a:lstStyle/>
          <a:p>
            <a:pPr indent="450215" algn="just">
              <a:lnSpc>
                <a:spcPct val="150000"/>
              </a:lnSpc>
              <a:spcBef>
                <a:spcPts val="600"/>
              </a:spcBef>
              <a:spcAft>
                <a:spcPts val="600"/>
              </a:spcAft>
              <a:tabLst>
                <a:tab pos="450215" algn="l"/>
              </a:tabLst>
            </a:pPr>
            <a:r>
              <a:rPr lang="es-EC" i="1" dirty="0">
                <a:solidFill>
                  <a:schemeClr val="bg1"/>
                </a:solidFill>
                <a:latin typeface="Times New Roman" panose="02020603050405020304" pitchFamily="18" charset="0"/>
                <a:ea typeface="Calibri" panose="020F0502020204030204" pitchFamily="34" charset="0"/>
              </a:rPr>
              <a:t>H</a:t>
            </a:r>
            <a:r>
              <a:rPr lang="es-EC" i="1" baseline="-25000" dirty="0">
                <a:solidFill>
                  <a:schemeClr val="bg1"/>
                </a:solidFill>
                <a:latin typeface="Times New Roman" panose="02020603050405020304" pitchFamily="18" charset="0"/>
                <a:ea typeface="Calibri" panose="020F0502020204030204" pitchFamily="34" charset="0"/>
              </a:rPr>
              <a:t>0</a:t>
            </a:r>
            <a:r>
              <a:rPr lang="es-EC" i="1" dirty="0">
                <a:solidFill>
                  <a:schemeClr val="bg1"/>
                </a:solidFill>
                <a:latin typeface="Times New Roman" panose="02020603050405020304" pitchFamily="18" charset="0"/>
                <a:ea typeface="Calibri" panose="020F0502020204030204" pitchFamily="34" charset="0"/>
              </a:rPr>
              <a:t>: Los resultados del equipo de medidor de clorofila  no son eficientes para identificar características asociadas al tratamiento de desinfección de semillas en el cultivo de chocho.</a:t>
            </a:r>
            <a:endParaRPr lang="es-EC" dirty="0">
              <a:solidFill>
                <a:schemeClr val="bg1"/>
              </a:solidFill>
              <a:latin typeface="Times New Roman" panose="02020603050405020304" pitchFamily="18" charset="0"/>
              <a:ea typeface="Calibri" panose="020F0502020204030204" pitchFamily="34" charset="0"/>
            </a:endParaRPr>
          </a:p>
          <a:p>
            <a:pPr indent="450215" algn="just">
              <a:lnSpc>
                <a:spcPct val="150000"/>
              </a:lnSpc>
              <a:spcBef>
                <a:spcPts val="600"/>
              </a:spcBef>
              <a:spcAft>
                <a:spcPts val="600"/>
              </a:spcAft>
              <a:tabLst>
                <a:tab pos="450215" algn="l"/>
              </a:tabLst>
            </a:pPr>
            <a:r>
              <a:rPr lang="es-ES" i="1" dirty="0">
                <a:solidFill>
                  <a:schemeClr val="bg1"/>
                </a:solidFill>
                <a:latin typeface="Times New Roman" panose="02020603050405020304" pitchFamily="18" charset="0"/>
                <a:cs typeface="Times New Roman" panose="02020603050405020304" pitchFamily="18" charset="0"/>
              </a:rPr>
              <a:t>H</a:t>
            </a:r>
            <a:r>
              <a:rPr lang="es-ES" i="1" baseline="-25000" dirty="0">
                <a:solidFill>
                  <a:schemeClr val="bg1"/>
                </a:solidFill>
                <a:latin typeface="Times New Roman" panose="02020603050405020304" pitchFamily="18" charset="0"/>
                <a:cs typeface="Times New Roman" panose="02020603050405020304" pitchFamily="18" charset="0"/>
              </a:rPr>
              <a:t>1</a:t>
            </a:r>
            <a:r>
              <a:rPr lang="es-ES" i="1" dirty="0">
                <a:solidFill>
                  <a:schemeClr val="bg1"/>
                </a:solidFill>
                <a:latin typeface="Times New Roman" panose="02020603050405020304" pitchFamily="18" charset="0"/>
                <a:cs typeface="Times New Roman" panose="02020603050405020304" pitchFamily="18" charset="0"/>
              </a:rPr>
              <a:t>: </a:t>
            </a:r>
            <a:r>
              <a:rPr lang="es-ES"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Los resultados del equipo de medidor de clorofila son eficientes para identificar características asociadas al tratamiento de desinfección de semillas en el cultivo de chocho.</a:t>
            </a:r>
            <a:endParaRPr lang="es-EC"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ángulo 7"/>
          <p:cNvSpPr/>
          <p:nvPr/>
        </p:nvSpPr>
        <p:spPr>
          <a:xfrm>
            <a:off x="3464866" y="3039712"/>
            <a:ext cx="5776332" cy="376834"/>
          </a:xfrm>
          <a:prstGeom prst="rect">
            <a:avLst/>
          </a:prstGeom>
        </p:spPr>
        <p:txBody>
          <a:bodyPr wrap="square">
            <a:spAutoFit/>
          </a:bodyPr>
          <a:lstStyle/>
          <a:p>
            <a:pPr indent="450215" algn="just">
              <a:lnSpc>
                <a:spcPct val="150000"/>
              </a:lnSpc>
              <a:spcBef>
                <a:spcPts val="600"/>
              </a:spcBef>
              <a:spcAft>
                <a:spcPts val="600"/>
              </a:spcAft>
              <a:tabLst>
                <a:tab pos="450215" algn="l"/>
              </a:tabLst>
            </a:pPr>
            <a:r>
              <a:rPr lang="es-EC" b="1" i="1" dirty="0">
                <a:solidFill>
                  <a:schemeClr val="bg1"/>
                </a:solidFill>
                <a:latin typeface="Times New Roman" panose="02020603050405020304" pitchFamily="18" charset="0"/>
                <a:ea typeface="Calibri" panose="020F0502020204030204" pitchFamily="34" charset="0"/>
              </a:rPr>
              <a:t>Contenido de clorofila para tratamientos de desinfección de semilla.</a:t>
            </a:r>
            <a:endParaRPr lang="es-EC" dirty="0">
              <a:solidFill>
                <a:schemeClr val="bg1"/>
              </a:solidFill>
              <a:effectLst/>
              <a:latin typeface="Times New Roman" panose="02020603050405020304" pitchFamily="18" charset="0"/>
              <a:ea typeface="Calibri" panose="020F0502020204030204" pitchFamily="34" charset="0"/>
            </a:endParaRPr>
          </a:p>
        </p:txBody>
      </p:sp>
      <p:sp>
        <p:nvSpPr>
          <p:cNvPr id="9" name="Rectángulo 8"/>
          <p:cNvSpPr/>
          <p:nvPr/>
        </p:nvSpPr>
        <p:spPr>
          <a:xfrm>
            <a:off x="3671163" y="3046967"/>
            <a:ext cx="5363737" cy="376834"/>
          </a:xfrm>
          <a:prstGeom prst="rect">
            <a:avLst/>
          </a:prstGeom>
        </p:spPr>
        <p:txBody>
          <a:bodyPr wrap="square">
            <a:spAutoFit/>
          </a:bodyPr>
          <a:lstStyle/>
          <a:p>
            <a:pPr indent="450215" algn="just">
              <a:lnSpc>
                <a:spcPct val="150000"/>
              </a:lnSpc>
              <a:spcBef>
                <a:spcPts val="600"/>
              </a:spcBef>
              <a:spcAft>
                <a:spcPts val="600"/>
              </a:spcAft>
              <a:tabLst>
                <a:tab pos="450215" algn="l"/>
              </a:tabLst>
            </a:pPr>
            <a:r>
              <a:rPr lang="es-EC" b="1" i="1" dirty="0">
                <a:solidFill>
                  <a:schemeClr val="bg1"/>
                </a:solidFill>
                <a:latin typeface="Times New Roman" panose="02020603050405020304" pitchFamily="18" charset="0"/>
                <a:ea typeface="Calibri" panose="020F0502020204030204" pitchFamily="34" charset="0"/>
              </a:rPr>
              <a:t>Contenido de clorofila para estados fenológicos del cultivo</a:t>
            </a:r>
            <a:endParaRPr lang="es-EC" dirty="0">
              <a:solidFill>
                <a:schemeClr val="bg1"/>
              </a:solidFill>
              <a:effectLst/>
              <a:latin typeface="Times New Roman" panose="02020603050405020304" pitchFamily="18" charset="0"/>
              <a:ea typeface="Calibri" panose="020F0502020204030204" pitchFamily="34" charset="0"/>
            </a:endParaRPr>
          </a:p>
        </p:txBody>
      </p:sp>
      <p:sp>
        <p:nvSpPr>
          <p:cNvPr id="10" name="Rectángulo 9"/>
          <p:cNvSpPr/>
          <p:nvPr/>
        </p:nvSpPr>
        <p:spPr>
          <a:xfrm>
            <a:off x="4067032" y="3867844"/>
            <a:ext cx="4572000" cy="2185214"/>
          </a:xfrm>
          <a:prstGeom prst="rect">
            <a:avLst/>
          </a:prstGeom>
        </p:spPr>
        <p:txBody>
          <a:bodyPr>
            <a:spAutoFit/>
          </a:bodyPr>
          <a:lstStyle/>
          <a:p>
            <a:pPr indent="450215" algn="just">
              <a:lnSpc>
                <a:spcPct val="150000"/>
              </a:lnSpc>
              <a:spcBef>
                <a:spcPts val="600"/>
              </a:spcBef>
              <a:spcAft>
                <a:spcPts val="600"/>
              </a:spcAft>
              <a:tabLst>
                <a:tab pos="450215" algn="l"/>
              </a:tabLst>
            </a:pPr>
            <a:r>
              <a:rPr lang="es-EC" i="1" dirty="0">
                <a:solidFill>
                  <a:schemeClr val="bg1"/>
                </a:solidFill>
                <a:latin typeface="Times New Roman" panose="02020603050405020304" pitchFamily="18" charset="0"/>
                <a:ea typeface="Calibri" panose="020F0502020204030204" pitchFamily="34" charset="0"/>
              </a:rPr>
              <a:t>H</a:t>
            </a:r>
            <a:r>
              <a:rPr lang="es-EC" i="1" baseline="-25000" dirty="0">
                <a:solidFill>
                  <a:schemeClr val="bg1"/>
                </a:solidFill>
                <a:latin typeface="Times New Roman" panose="02020603050405020304" pitchFamily="18" charset="0"/>
                <a:ea typeface="Calibri" panose="020F0502020204030204" pitchFamily="34" charset="0"/>
              </a:rPr>
              <a:t>0</a:t>
            </a:r>
            <a:r>
              <a:rPr lang="es-EC" i="1" dirty="0">
                <a:solidFill>
                  <a:schemeClr val="bg1"/>
                </a:solidFill>
                <a:latin typeface="Times New Roman" panose="02020603050405020304" pitchFamily="18" charset="0"/>
                <a:ea typeface="Calibri" panose="020F0502020204030204" pitchFamily="34" charset="0"/>
              </a:rPr>
              <a:t>: Los resultados del equipo de medidor de clorofila  no son eficientes para caracterizar espectralmente el cultivo de chocho durante su desarrollo fenológico.</a:t>
            </a:r>
            <a:endParaRPr lang="es-EC" dirty="0">
              <a:solidFill>
                <a:schemeClr val="bg1"/>
              </a:solidFill>
              <a:latin typeface="Times New Roman" panose="02020603050405020304" pitchFamily="18" charset="0"/>
              <a:ea typeface="Calibri" panose="020F0502020204030204" pitchFamily="34" charset="0"/>
            </a:endParaRPr>
          </a:p>
          <a:p>
            <a:pPr indent="450215" algn="just">
              <a:lnSpc>
                <a:spcPct val="150000"/>
              </a:lnSpc>
              <a:spcBef>
                <a:spcPts val="600"/>
              </a:spcBef>
              <a:spcAft>
                <a:spcPts val="600"/>
              </a:spcAft>
              <a:tabLst>
                <a:tab pos="450215" algn="l"/>
              </a:tabLst>
            </a:pPr>
            <a:r>
              <a:rPr lang="es-EC" i="1" dirty="0">
                <a:solidFill>
                  <a:schemeClr val="bg1"/>
                </a:solidFill>
                <a:latin typeface="Times New Roman" panose="02020603050405020304" pitchFamily="18" charset="0"/>
                <a:ea typeface="Calibri" panose="020F0502020204030204" pitchFamily="34" charset="0"/>
              </a:rPr>
              <a:t>H</a:t>
            </a:r>
            <a:r>
              <a:rPr lang="es-EC" i="1" baseline="-25000" dirty="0">
                <a:solidFill>
                  <a:schemeClr val="bg1"/>
                </a:solidFill>
                <a:latin typeface="Times New Roman" panose="02020603050405020304" pitchFamily="18" charset="0"/>
                <a:ea typeface="Calibri" panose="020F0502020204030204" pitchFamily="34" charset="0"/>
              </a:rPr>
              <a:t>1</a:t>
            </a:r>
            <a:r>
              <a:rPr lang="es-EC" i="1" dirty="0">
                <a:solidFill>
                  <a:schemeClr val="bg1"/>
                </a:solidFill>
                <a:latin typeface="Times New Roman" panose="02020603050405020304" pitchFamily="18" charset="0"/>
                <a:ea typeface="Calibri" panose="020F0502020204030204" pitchFamily="34" charset="0"/>
              </a:rPr>
              <a:t>: Los resultados del equipo de medidor de clorofila son eficientes para caracterizar espectralmente el cultivo de chocho durante su desarrollo fenológico.</a:t>
            </a:r>
            <a:endParaRPr lang="es-EC"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43054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p:bldP spid="5"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Shape 66">
            <a:extLst>
              <a:ext uri="{FF2B5EF4-FFF2-40B4-BE49-F238E27FC236}">
                <a16:creationId xmlns:a16="http://schemas.microsoft.com/office/drawing/2014/main" id="{52CAE208-5C59-4E88-BA1C-B05E758A66F9}"/>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ENSAYO B - CAMPO</a:t>
            </a:r>
            <a:endParaRPr lang="en" sz="2400" dirty="0">
              <a:solidFill>
                <a:srgbClr val="39C0BA"/>
              </a:solidFill>
              <a:latin typeface="Quicksand"/>
              <a:sym typeface="Quicksand"/>
            </a:endParaRPr>
          </a:p>
        </p:txBody>
      </p:sp>
      <p:sp>
        <p:nvSpPr>
          <p:cNvPr id="7" name="Shape 66">
            <a:extLst>
              <a:ext uri="{FF2B5EF4-FFF2-40B4-BE49-F238E27FC236}">
                <a16:creationId xmlns:a16="http://schemas.microsoft.com/office/drawing/2014/main" id="{8AD4EEAA-9167-4FBA-999E-560DC064E480}"/>
              </a:ext>
            </a:extLst>
          </p:cNvPr>
          <p:cNvSpPr txBox="1">
            <a:spLocks/>
          </p:cNvSpPr>
          <p:nvPr/>
        </p:nvSpPr>
        <p:spPr>
          <a:xfrm>
            <a:off x="1137699" y="537768"/>
            <a:ext cx="6858000"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panose="020B0604020202020204" charset="0"/>
              </a:rPr>
              <a:t>Distribución del ensayo B</a:t>
            </a:r>
            <a:endParaRPr lang="en" sz="2400" dirty="0">
              <a:solidFill>
                <a:srgbClr val="39C0BA"/>
              </a:solidFill>
              <a:latin typeface="Quicksand" panose="020B060402020202020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138385548"/>
              </p:ext>
            </p:extLst>
          </p:nvPr>
        </p:nvGraphicFramePr>
        <p:xfrm>
          <a:off x="2092644" y="3524739"/>
          <a:ext cx="2805473" cy="3179341"/>
        </p:xfrm>
        <a:graphic>
          <a:graphicData uri="http://schemas.openxmlformats.org/drawingml/2006/table">
            <a:tbl>
              <a:tblPr firstRow="1" firstCol="1" bandRow="1">
                <a:tableStyleId>{85B2E2A2-529B-4095-92E3-F397AC84228A}</a:tableStyleId>
              </a:tblPr>
              <a:tblGrid>
                <a:gridCol w="929123">
                  <a:extLst>
                    <a:ext uri="{9D8B030D-6E8A-4147-A177-3AD203B41FA5}">
                      <a16:colId xmlns:a16="http://schemas.microsoft.com/office/drawing/2014/main" val="17634836"/>
                    </a:ext>
                  </a:extLst>
                </a:gridCol>
                <a:gridCol w="938175">
                  <a:extLst>
                    <a:ext uri="{9D8B030D-6E8A-4147-A177-3AD203B41FA5}">
                      <a16:colId xmlns:a16="http://schemas.microsoft.com/office/drawing/2014/main" val="607364379"/>
                    </a:ext>
                  </a:extLst>
                </a:gridCol>
                <a:gridCol w="938175">
                  <a:extLst>
                    <a:ext uri="{9D8B030D-6E8A-4147-A177-3AD203B41FA5}">
                      <a16:colId xmlns:a16="http://schemas.microsoft.com/office/drawing/2014/main" val="2879915005"/>
                    </a:ext>
                  </a:extLst>
                </a:gridCol>
              </a:tblGrid>
              <a:tr h="443883">
                <a:tc>
                  <a:txBody>
                    <a:bodyPr/>
                    <a:lstStyle/>
                    <a:p>
                      <a:pPr algn="ctr">
                        <a:lnSpc>
                          <a:spcPct val="107000"/>
                        </a:lnSpc>
                        <a:spcAft>
                          <a:spcPts val="0"/>
                        </a:spcAft>
                      </a:pPr>
                      <a:r>
                        <a:rPr lang="es-ES" sz="1400" dirty="0">
                          <a:solidFill>
                            <a:schemeClr val="bg1"/>
                          </a:solidFill>
                          <a:effectLst/>
                        </a:rPr>
                        <a:t>Bloque 1</a:t>
                      </a:r>
                      <a:endParaRPr lang="es-EC" sz="1200" dirty="0">
                        <a:solidFill>
                          <a:schemeClr val="bg1"/>
                        </a:solidFill>
                        <a:effectLst/>
                      </a:endParaRPr>
                    </a:p>
                    <a:p>
                      <a:pPr algn="ctr">
                        <a:lnSpc>
                          <a:spcPct val="107000"/>
                        </a:lnSpc>
                        <a:spcAft>
                          <a:spcPts val="0"/>
                        </a:spcAft>
                      </a:pPr>
                      <a:r>
                        <a:rPr lang="es-ES" sz="1400" dirty="0">
                          <a:solidFill>
                            <a:schemeClr val="bg1"/>
                          </a:solidFill>
                          <a:effectLst/>
                        </a:rPr>
                        <a:t>R3</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solidFill>
                            <a:schemeClr val="bg1"/>
                          </a:solidFill>
                          <a:effectLst/>
                        </a:rPr>
                        <a:t>Bloque 2</a:t>
                      </a:r>
                      <a:endParaRPr lang="es-EC" sz="1200" dirty="0">
                        <a:solidFill>
                          <a:schemeClr val="bg1"/>
                        </a:solidFill>
                        <a:effectLst/>
                      </a:endParaRPr>
                    </a:p>
                    <a:p>
                      <a:pPr algn="ctr">
                        <a:lnSpc>
                          <a:spcPct val="107000"/>
                        </a:lnSpc>
                        <a:spcAft>
                          <a:spcPts val="0"/>
                        </a:spcAft>
                      </a:pPr>
                      <a:r>
                        <a:rPr lang="es-ES" sz="1400" dirty="0">
                          <a:solidFill>
                            <a:schemeClr val="bg1"/>
                          </a:solidFill>
                          <a:effectLst/>
                        </a:rPr>
                        <a:t>R2</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solidFill>
                            <a:schemeClr val="bg1"/>
                          </a:solidFill>
                          <a:effectLst/>
                        </a:rPr>
                        <a:t>Bloque 3</a:t>
                      </a:r>
                      <a:endParaRPr lang="es-EC" sz="1200" dirty="0">
                        <a:solidFill>
                          <a:schemeClr val="bg1"/>
                        </a:solidFill>
                        <a:effectLst/>
                      </a:endParaRPr>
                    </a:p>
                    <a:p>
                      <a:pPr algn="ctr">
                        <a:lnSpc>
                          <a:spcPct val="107000"/>
                        </a:lnSpc>
                        <a:spcAft>
                          <a:spcPts val="0"/>
                        </a:spcAft>
                      </a:pPr>
                      <a:r>
                        <a:rPr lang="es-ES" sz="1400" dirty="0">
                          <a:solidFill>
                            <a:schemeClr val="bg1"/>
                          </a:solidFill>
                          <a:effectLst/>
                        </a:rPr>
                        <a:t>R1</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4310593"/>
                  </a:ext>
                </a:extLst>
              </a:tr>
              <a:tr h="226898">
                <a:tc>
                  <a:txBody>
                    <a:bodyPr/>
                    <a:lstStyle/>
                    <a:p>
                      <a:pPr algn="ctr">
                        <a:lnSpc>
                          <a:spcPct val="107000"/>
                        </a:lnSpc>
                        <a:spcAft>
                          <a:spcPts val="0"/>
                        </a:spcAft>
                      </a:pPr>
                      <a:r>
                        <a:rPr lang="es-ES" sz="1200" dirty="0">
                          <a:solidFill>
                            <a:schemeClr val="bg1"/>
                          </a:solidFill>
                          <a:effectLst/>
                        </a:rPr>
                        <a:t>T1</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200" dirty="0">
                          <a:solidFill>
                            <a:schemeClr val="bg1"/>
                          </a:solidFill>
                          <a:effectLst/>
                        </a:rPr>
                        <a:t>T2</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200">
                          <a:solidFill>
                            <a:schemeClr val="bg1"/>
                          </a:solidFill>
                          <a:effectLst/>
                        </a:rPr>
                        <a:t>T5</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31519586"/>
                  </a:ext>
                </a:extLst>
              </a:tr>
              <a:tr h="226898">
                <a:tc>
                  <a:txBody>
                    <a:bodyPr/>
                    <a:lstStyle/>
                    <a:p>
                      <a:pPr algn="ctr">
                        <a:lnSpc>
                          <a:spcPct val="107000"/>
                        </a:lnSpc>
                        <a:spcAft>
                          <a:spcPts val="0"/>
                        </a:spcAft>
                      </a:pPr>
                      <a:r>
                        <a:rPr lang="es-ES" sz="1200" dirty="0">
                          <a:solidFill>
                            <a:schemeClr val="bg1"/>
                          </a:solidFill>
                          <a:effectLst/>
                        </a:rPr>
                        <a:t>T12</a:t>
                      </a:r>
                      <a:endParaRPr lang="es-EC"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solidFill>
                            <a:schemeClr val="bg1"/>
                          </a:solidFill>
                          <a:effectLst/>
                        </a:rPr>
                        <a:t>T7</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solidFill>
                            <a:schemeClr val="bg1"/>
                          </a:solidFill>
                          <a:effectLst/>
                        </a:rPr>
                        <a:t>T10</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8409299"/>
                  </a:ext>
                </a:extLst>
              </a:tr>
              <a:tr h="226898">
                <a:tc>
                  <a:txBody>
                    <a:bodyPr/>
                    <a:lstStyle/>
                    <a:p>
                      <a:pPr algn="ctr">
                        <a:lnSpc>
                          <a:spcPct val="107000"/>
                        </a:lnSpc>
                        <a:spcAft>
                          <a:spcPts val="0"/>
                        </a:spcAft>
                      </a:pPr>
                      <a:r>
                        <a:rPr lang="es-ES" sz="1200" dirty="0">
                          <a:solidFill>
                            <a:schemeClr val="bg1"/>
                          </a:solidFill>
                          <a:effectLst/>
                        </a:rPr>
                        <a:t>T3</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200" dirty="0">
                          <a:solidFill>
                            <a:schemeClr val="bg1"/>
                          </a:solidFill>
                          <a:effectLst/>
                        </a:rPr>
                        <a:t>T4</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200">
                          <a:solidFill>
                            <a:schemeClr val="bg1"/>
                          </a:solidFill>
                          <a:effectLst/>
                        </a:rPr>
                        <a:t>T12</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2247503"/>
                  </a:ext>
                </a:extLst>
              </a:tr>
              <a:tr h="226898">
                <a:tc>
                  <a:txBody>
                    <a:bodyPr/>
                    <a:lstStyle/>
                    <a:p>
                      <a:pPr algn="ctr">
                        <a:lnSpc>
                          <a:spcPct val="107000"/>
                        </a:lnSpc>
                        <a:spcAft>
                          <a:spcPts val="0"/>
                        </a:spcAft>
                      </a:pPr>
                      <a:r>
                        <a:rPr lang="es-ES" sz="1200" dirty="0">
                          <a:solidFill>
                            <a:schemeClr val="bg1"/>
                          </a:solidFill>
                          <a:effectLst/>
                        </a:rPr>
                        <a:t>T9</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200" dirty="0">
                          <a:solidFill>
                            <a:schemeClr val="bg1"/>
                          </a:solidFill>
                          <a:effectLst/>
                        </a:rPr>
                        <a:t>T8</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solidFill>
                            <a:schemeClr val="bg1"/>
                          </a:solidFill>
                          <a:effectLst/>
                        </a:rPr>
                        <a:t>T6</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6815029"/>
                  </a:ext>
                </a:extLst>
              </a:tr>
              <a:tr h="226898">
                <a:tc>
                  <a:txBody>
                    <a:bodyPr/>
                    <a:lstStyle/>
                    <a:p>
                      <a:pPr algn="ctr">
                        <a:lnSpc>
                          <a:spcPct val="107000"/>
                        </a:lnSpc>
                        <a:spcAft>
                          <a:spcPts val="0"/>
                        </a:spcAft>
                      </a:pPr>
                      <a:r>
                        <a:rPr lang="es-ES" sz="1200" dirty="0">
                          <a:solidFill>
                            <a:schemeClr val="bg1"/>
                          </a:solidFill>
                          <a:effectLst/>
                        </a:rPr>
                        <a:t>T10</a:t>
                      </a:r>
                      <a:endParaRPr lang="es-EC"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solidFill>
                            <a:schemeClr val="bg1"/>
                          </a:solidFill>
                          <a:effectLst/>
                        </a:rPr>
                        <a:t>T5</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solidFill>
                            <a:schemeClr val="bg1"/>
                          </a:solidFill>
                          <a:effectLst/>
                        </a:rPr>
                        <a:t>T1</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3413586819"/>
                  </a:ext>
                </a:extLst>
              </a:tr>
              <a:tr h="226898">
                <a:tc>
                  <a:txBody>
                    <a:bodyPr/>
                    <a:lstStyle/>
                    <a:p>
                      <a:pPr algn="ctr">
                        <a:lnSpc>
                          <a:spcPct val="107000"/>
                        </a:lnSpc>
                        <a:spcAft>
                          <a:spcPts val="0"/>
                        </a:spcAft>
                      </a:pPr>
                      <a:r>
                        <a:rPr lang="es-ES" sz="1200" dirty="0">
                          <a:solidFill>
                            <a:schemeClr val="bg1"/>
                          </a:solidFill>
                          <a:effectLst/>
                        </a:rPr>
                        <a:t>T2</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200" dirty="0">
                          <a:solidFill>
                            <a:schemeClr val="bg1"/>
                          </a:solidFill>
                          <a:effectLst/>
                        </a:rPr>
                        <a:t>T12</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solidFill>
                            <a:schemeClr val="bg1"/>
                          </a:solidFill>
                          <a:effectLst/>
                        </a:rPr>
                        <a:t>T11</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79978517"/>
                  </a:ext>
                </a:extLst>
              </a:tr>
              <a:tr h="226898">
                <a:tc>
                  <a:txBody>
                    <a:bodyPr/>
                    <a:lstStyle/>
                    <a:p>
                      <a:pPr algn="ctr">
                        <a:lnSpc>
                          <a:spcPct val="107000"/>
                        </a:lnSpc>
                        <a:spcAft>
                          <a:spcPts val="0"/>
                        </a:spcAft>
                      </a:pPr>
                      <a:r>
                        <a:rPr lang="es-ES" sz="1200" dirty="0">
                          <a:solidFill>
                            <a:schemeClr val="bg1"/>
                          </a:solidFill>
                          <a:effectLst/>
                        </a:rPr>
                        <a:t>T8</a:t>
                      </a:r>
                      <a:endParaRPr lang="es-EC"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solidFill>
                            <a:schemeClr val="bg1"/>
                          </a:solidFill>
                          <a:effectLst/>
                        </a:rPr>
                        <a:t>T9</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200" dirty="0">
                          <a:solidFill>
                            <a:schemeClr val="bg1"/>
                          </a:solidFill>
                          <a:effectLst/>
                        </a:rPr>
                        <a:t>T4</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3809543575"/>
                  </a:ext>
                </a:extLst>
              </a:tr>
              <a:tr h="226898">
                <a:tc>
                  <a:txBody>
                    <a:bodyPr/>
                    <a:lstStyle/>
                    <a:p>
                      <a:pPr algn="ctr">
                        <a:lnSpc>
                          <a:spcPct val="107000"/>
                        </a:lnSpc>
                        <a:spcAft>
                          <a:spcPts val="0"/>
                        </a:spcAft>
                      </a:pPr>
                      <a:r>
                        <a:rPr lang="es-ES" sz="1200" dirty="0">
                          <a:solidFill>
                            <a:schemeClr val="bg1"/>
                          </a:solidFill>
                          <a:effectLst/>
                        </a:rPr>
                        <a:t>T5</a:t>
                      </a:r>
                      <a:endParaRPr lang="es-EC"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solidFill>
                            <a:schemeClr val="bg1"/>
                          </a:solidFill>
                          <a:effectLst/>
                        </a:rPr>
                        <a:t>T1</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200" dirty="0">
                          <a:solidFill>
                            <a:schemeClr val="bg1"/>
                          </a:solidFill>
                          <a:effectLst/>
                        </a:rPr>
                        <a:t>T7</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7567195"/>
                  </a:ext>
                </a:extLst>
              </a:tr>
              <a:tr h="226898">
                <a:tc>
                  <a:txBody>
                    <a:bodyPr/>
                    <a:lstStyle/>
                    <a:p>
                      <a:pPr algn="ctr">
                        <a:lnSpc>
                          <a:spcPct val="107000"/>
                        </a:lnSpc>
                        <a:spcAft>
                          <a:spcPts val="0"/>
                        </a:spcAft>
                      </a:pPr>
                      <a:r>
                        <a:rPr lang="es-ES" sz="1200" dirty="0">
                          <a:solidFill>
                            <a:schemeClr val="bg1"/>
                          </a:solidFill>
                          <a:effectLst/>
                        </a:rPr>
                        <a:t>T7</a:t>
                      </a:r>
                      <a:endParaRPr lang="es-EC"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solidFill>
                            <a:schemeClr val="bg1"/>
                          </a:solidFill>
                          <a:effectLst/>
                        </a:rPr>
                        <a:t>T6</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solidFill>
                            <a:schemeClr val="bg1"/>
                          </a:solidFill>
                          <a:effectLst/>
                        </a:rPr>
                        <a:t>T2</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4165506496"/>
                  </a:ext>
                </a:extLst>
              </a:tr>
              <a:tr h="226898">
                <a:tc>
                  <a:txBody>
                    <a:bodyPr/>
                    <a:lstStyle/>
                    <a:p>
                      <a:pPr algn="ctr">
                        <a:lnSpc>
                          <a:spcPct val="107000"/>
                        </a:lnSpc>
                        <a:spcAft>
                          <a:spcPts val="0"/>
                        </a:spcAft>
                      </a:pPr>
                      <a:r>
                        <a:rPr lang="es-ES" sz="1200" dirty="0">
                          <a:solidFill>
                            <a:schemeClr val="bg1"/>
                          </a:solidFill>
                          <a:effectLst/>
                        </a:rPr>
                        <a:t>T11</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200" dirty="0">
                          <a:solidFill>
                            <a:schemeClr val="bg1"/>
                          </a:solidFill>
                          <a:effectLst/>
                        </a:rPr>
                        <a:t>T10</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solidFill>
                            <a:schemeClr val="bg1"/>
                          </a:solidFill>
                          <a:effectLst/>
                        </a:rPr>
                        <a:t>T3</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2557123605"/>
                  </a:ext>
                </a:extLst>
              </a:tr>
              <a:tr h="226898">
                <a:tc>
                  <a:txBody>
                    <a:bodyPr/>
                    <a:lstStyle/>
                    <a:p>
                      <a:pPr algn="ctr">
                        <a:lnSpc>
                          <a:spcPct val="107000"/>
                        </a:lnSpc>
                        <a:spcAft>
                          <a:spcPts val="0"/>
                        </a:spcAft>
                      </a:pPr>
                      <a:r>
                        <a:rPr lang="es-ES" sz="1200" dirty="0">
                          <a:solidFill>
                            <a:schemeClr val="bg1"/>
                          </a:solidFill>
                          <a:effectLst/>
                        </a:rPr>
                        <a:t>T6</a:t>
                      </a:r>
                      <a:endParaRPr lang="es-EC" sz="11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solidFill>
                            <a:schemeClr val="bg1"/>
                          </a:solidFill>
                          <a:effectLst/>
                        </a:rPr>
                        <a:t>T3</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200" dirty="0">
                          <a:solidFill>
                            <a:schemeClr val="bg1"/>
                          </a:solidFill>
                          <a:effectLst/>
                        </a:rPr>
                        <a:t>T9</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1751498685"/>
                  </a:ext>
                </a:extLst>
              </a:tr>
              <a:tr h="226898">
                <a:tc>
                  <a:txBody>
                    <a:bodyPr/>
                    <a:lstStyle/>
                    <a:p>
                      <a:pPr algn="ctr">
                        <a:lnSpc>
                          <a:spcPct val="107000"/>
                        </a:lnSpc>
                        <a:spcAft>
                          <a:spcPts val="0"/>
                        </a:spcAft>
                      </a:pPr>
                      <a:r>
                        <a:rPr lang="es-ES" sz="1200" dirty="0">
                          <a:solidFill>
                            <a:schemeClr val="bg1"/>
                          </a:solidFill>
                          <a:effectLst/>
                        </a:rPr>
                        <a:t>T4</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200" dirty="0">
                          <a:solidFill>
                            <a:schemeClr val="bg1"/>
                          </a:solidFill>
                          <a:effectLst/>
                        </a:rPr>
                        <a:t>T11</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ct val="107000"/>
                        </a:lnSpc>
                        <a:spcAft>
                          <a:spcPts val="0"/>
                        </a:spcAft>
                      </a:pPr>
                      <a:r>
                        <a:rPr lang="es-ES" sz="1200" dirty="0">
                          <a:solidFill>
                            <a:schemeClr val="bg1"/>
                          </a:solidFill>
                          <a:effectLst/>
                        </a:rPr>
                        <a:t>T8</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4888070"/>
                  </a:ext>
                </a:extLst>
              </a:tr>
            </a:tbl>
          </a:graphicData>
        </a:graphic>
      </p:graphicFrame>
      <p:pic>
        <p:nvPicPr>
          <p:cNvPr id="22" name="Imagen 21"/>
          <p:cNvPicPr>
            <a:picLocks noChangeAspect="1"/>
          </p:cNvPicPr>
          <p:nvPr/>
        </p:nvPicPr>
        <p:blipFill rotWithShape="1">
          <a:blip r:embed="rId3"/>
          <a:srcRect l="37626" t="27595" r="42586" b="43270"/>
          <a:stretch/>
        </p:blipFill>
        <p:spPr>
          <a:xfrm>
            <a:off x="5551360" y="3409622"/>
            <a:ext cx="3102240" cy="3347634"/>
          </a:xfrm>
          <a:prstGeom prst="rect">
            <a:avLst/>
          </a:prstGeom>
          <a:ln>
            <a:noFill/>
          </a:ln>
          <a:effectLst>
            <a:softEdge rad="112500"/>
          </a:effectLst>
        </p:spPr>
      </p:pic>
      <p:sp>
        <p:nvSpPr>
          <p:cNvPr id="2" name="Rectángulo 1"/>
          <p:cNvSpPr/>
          <p:nvPr/>
        </p:nvSpPr>
        <p:spPr>
          <a:xfrm rot="21144323">
            <a:off x="6602913" y="6261852"/>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rot="21144323">
            <a:off x="7111957" y="6211874"/>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p:cNvSpPr/>
          <p:nvPr/>
        </p:nvSpPr>
        <p:spPr>
          <a:xfrm rot="21144323">
            <a:off x="7078755" y="5966019"/>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p:cNvSpPr/>
          <p:nvPr/>
        </p:nvSpPr>
        <p:spPr>
          <a:xfrm rot="21144323">
            <a:off x="7528701" y="5874872"/>
            <a:ext cx="370798" cy="226202"/>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rot="21144323">
            <a:off x="6538356" y="5784774"/>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p:cNvSpPr/>
          <p:nvPr/>
        </p:nvSpPr>
        <p:spPr>
          <a:xfrm rot="21144323">
            <a:off x="7500194" y="5657540"/>
            <a:ext cx="370798" cy="207873"/>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p:cNvSpPr/>
          <p:nvPr/>
        </p:nvSpPr>
        <p:spPr>
          <a:xfrm rot="21144323">
            <a:off x="7469700" y="5440244"/>
            <a:ext cx="370798" cy="215353"/>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p:cNvSpPr/>
          <p:nvPr/>
        </p:nvSpPr>
        <p:spPr>
          <a:xfrm rot="21144323">
            <a:off x="6984014" y="5184681"/>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p:cNvSpPr/>
          <p:nvPr/>
        </p:nvSpPr>
        <p:spPr>
          <a:xfrm rot="21144323">
            <a:off x="6951864" y="4934613"/>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p:cNvSpPr/>
          <p:nvPr/>
        </p:nvSpPr>
        <p:spPr>
          <a:xfrm rot="21144323">
            <a:off x="6398848" y="4818215"/>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19"/>
          <p:cNvSpPr/>
          <p:nvPr/>
        </p:nvSpPr>
        <p:spPr>
          <a:xfrm rot="21144323">
            <a:off x="6324701" y="4327284"/>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22"/>
          <p:cNvSpPr/>
          <p:nvPr/>
        </p:nvSpPr>
        <p:spPr>
          <a:xfrm rot="21144323">
            <a:off x="6290712" y="4079238"/>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Rectángulo 23"/>
          <p:cNvSpPr/>
          <p:nvPr/>
        </p:nvSpPr>
        <p:spPr>
          <a:xfrm rot="21144323">
            <a:off x="6220781" y="3589572"/>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Rectángulo 24"/>
          <p:cNvSpPr/>
          <p:nvPr/>
        </p:nvSpPr>
        <p:spPr>
          <a:xfrm rot="21144323">
            <a:off x="6783491" y="3997759"/>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Rectángulo 25"/>
          <p:cNvSpPr/>
          <p:nvPr/>
        </p:nvSpPr>
        <p:spPr>
          <a:xfrm rot="21144323">
            <a:off x="6719188" y="3548148"/>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Rectángulo 26"/>
          <p:cNvSpPr/>
          <p:nvPr/>
        </p:nvSpPr>
        <p:spPr>
          <a:xfrm rot="21144323">
            <a:off x="7405789" y="4877578"/>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Rectángulo 27"/>
          <p:cNvSpPr/>
          <p:nvPr/>
        </p:nvSpPr>
        <p:spPr>
          <a:xfrm rot="21144323">
            <a:off x="7373766" y="4623656"/>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Rectángulo 28"/>
          <p:cNvSpPr/>
          <p:nvPr/>
        </p:nvSpPr>
        <p:spPr>
          <a:xfrm rot="21144323">
            <a:off x="7335964" y="4361978"/>
            <a:ext cx="370798" cy="249421"/>
          </a:xfrm>
          <a:prstGeom prst="rect">
            <a:avLst/>
          </a:prstGeom>
          <a:solidFill>
            <a:schemeClr val="accent1">
              <a:alpha val="25000"/>
            </a:scheme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30" name="Tabla 29"/>
          <p:cNvGraphicFramePr>
            <a:graphicFrameLocks noGrp="1"/>
          </p:cNvGraphicFramePr>
          <p:nvPr>
            <p:extLst>
              <p:ext uri="{D42A27DB-BD31-4B8C-83A1-F6EECF244321}">
                <p14:modId xmlns:p14="http://schemas.microsoft.com/office/powerpoint/2010/main" val="719078164"/>
              </p:ext>
            </p:extLst>
          </p:nvPr>
        </p:nvGraphicFramePr>
        <p:xfrm>
          <a:off x="1026615" y="933441"/>
          <a:ext cx="7962405" cy="2484730"/>
        </p:xfrm>
        <a:graphic>
          <a:graphicData uri="http://schemas.openxmlformats.org/drawingml/2006/table">
            <a:tbl>
              <a:tblPr firstRow="1" bandRow="1">
                <a:tableStyleId>{BDBED569-4797-4DF1-A0F4-6AAB3CD982D8}</a:tableStyleId>
              </a:tblPr>
              <a:tblGrid>
                <a:gridCol w="1592481">
                  <a:extLst>
                    <a:ext uri="{9D8B030D-6E8A-4147-A177-3AD203B41FA5}">
                      <a16:colId xmlns:a16="http://schemas.microsoft.com/office/drawing/2014/main" val="20000"/>
                    </a:ext>
                  </a:extLst>
                </a:gridCol>
                <a:gridCol w="1592481">
                  <a:extLst>
                    <a:ext uri="{9D8B030D-6E8A-4147-A177-3AD203B41FA5}">
                      <a16:colId xmlns:a16="http://schemas.microsoft.com/office/drawing/2014/main" val="20001"/>
                    </a:ext>
                  </a:extLst>
                </a:gridCol>
                <a:gridCol w="1592481">
                  <a:extLst>
                    <a:ext uri="{9D8B030D-6E8A-4147-A177-3AD203B41FA5}">
                      <a16:colId xmlns:a16="http://schemas.microsoft.com/office/drawing/2014/main" val="20002"/>
                    </a:ext>
                  </a:extLst>
                </a:gridCol>
                <a:gridCol w="1592481">
                  <a:extLst>
                    <a:ext uri="{9D8B030D-6E8A-4147-A177-3AD203B41FA5}">
                      <a16:colId xmlns:a16="http://schemas.microsoft.com/office/drawing/2014/main" val="20003"/>
                    </a:ext>
                  </a:extLst>
                </a:gridCol>
                <a:gridCol w="1592481">
                  <a:extLst>
                    <a:ext uri="{9D8B030D-6E8A-4147-A177-3AD203B41FA5}">
                      <a16:colId xmlns:a16="http://schemas.microsoft.com/office/drawing/2014/main" val="20004"/>
                    </a:ext>
                  </a:extLst>
                </a:gridCol>
              </a:tblGrid>
              <a:tr h="635583">
                <a:tc>
                  <a:txBody>
                    <a:bodyPr/>
                    <a:lstStyle/>
                    <a:p>
                      <a:pPr algn="ctr"/>
                      <a:r>
                        <a:rPr lang="es-EC" dirty="0">
                          <a:solidFill>
                            <a:schemeClr val="bg1"/>
                          </a:solidFill>
                        </a:rPr>
                        <a:t>Tratamiento</a:t>
                      </a:r>
                    </a:p>
                  </a:txBody>
                  <a:tcPr anchor="ctr"/>
                </a:tc>
                <a:tc>
                  <a:txBody>
                    <a:bodyPr/>
                    <a:lstStyle/>
                    <a:p>
                      <a:r>
                        <a:rPr lang="es-EC" dirty="0">
                          <a:solidFill>
                            <a:schemeClr val="bg1"/>
                          </a:solidFill>
                        </a:rPr>
                        <a:t>Estandarización</a:t>
                      </a:r>
                    </a:p>
                    <a:p>
                      <a:r>
                        <a:rPr lang="es-EC" dirty="0">
                          <a:solidFill>
                            <a:schemeClr val="bg1"/>
                          </a:solidFill>
                        </a:rPr>
                        <a:t>Tratamiento</a:t>
                      </a:r>
                    </a:p>
                  </a:txBody>
                  <a:tcPr anchor="ctr"/>
                </a:tc>
                <a:tc>
                  <a:txBody>
                    <a:bodyPr/>
                    <a:lstStyle/>
                    <a:p>
                      <a:pPr algn="ctr"/>
                      <a:r>
                        <a:rPr lang="es-EC" dirty="0">
                          <a:solidFill>
                            <a:schemeClr val="bg1"/>
                          </a:solidFill>
                        </a:rPr>
                        <a:t>Tiempo</a:t>
                      </a:r>
                    </a:p>
                    <a:p>
                      <a:pPr algn="ctr"/>
                      <a:r>
                        <a:rPr lang="es-EC" dirty="0">
                          <a:solidFill>
                            <a:schemeClr val="bg1"/>
                          </a:solidFill>
                        </a:rPr>
                        <a:t>(minutos)</a:t>
                      </a:r>
                    </a:p>
                  </a:txBody>
                  <a:tcPr anchor="ctr"/>
                </a:tc>
                <a:tc>
                  <a:txBody>
                    <a:bodyPr/>
                    <a:lstStyle/>
                    <a:p>
                      <a:pPr algn="ctr"/>
                      <a:r>
                        <a:rPr lang="es-EC" dirty="0">
                          <a:solidFill>
                            <a:schemeClr val="bg1"/>
                          </a:solidFill>
                        </a:rPr>
                        <a:t>Descripción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Nomenclatura</a:t>
                      </a:r>
                    </a:p>
                  </a:txBody>
                  <a:tcPr anchor="ctr"/>
                </a:tc>
                <a:extLst>
                  <a:ext uri="{0D108BD9-81ED-4DB2-BD59-A6C34878D82A}">
                    <a16:rowId xmlns:a16="http://schemas.microsoft.com/office/drawing/2014/main" val="10000"/>
                  </a:ext>
                </a:extLst>
              </a:tr>
              <a:tr h="261779">
                <a:tc>
                  <a:txBody>
                    <a:bodyPr/>
                    <a:lstStyle/>
                    <a:p>
                      <a:pPr algn="ctr"/>
                      <a:r>
                        <a:rPr lang="es-EC" dirty="0">
                          <a:solidFill>
                            <a:schemeClr val="bg1"/>
                          </a:solidFill>
                        </a:rPr>
                        <a:t>T1</a:t>
                      </a:r>
                    </a:p>
                  </a:txBody>
                  <a:tcPr anchor="ctr"/>
                </a:tc>
                <a:tc>
                  <a:txBody>
                    <a:bodyPr/>
                    <a:lstStyle/>
                    <a:p>
                      <a:pPr algn="ctr"/>
                      <a:r>
                        <a:rPr lang="es-EC" dirty="0">
                          <a:solidFill>
                            <a:schemeClr val="bg1"/>
                          </a:solidFill>
                        </a:rPr>
                        <a:t>T1</a:t>
                      </a:r>
                    </a:p>
                  </a:txBody>
                  <a:tcPr anchor="ctr"/>
                </a:tc>
                <a:tc>
                  <a:txBody>
                    <a:bodyPr/>
                    <a:lstStyle/>
                    <a:p>
                      <a:pPr algn="ctr"/>
                      <a:r>
                        <a:rPr lang="es-EC" dirty="0">
                          <a:solidFill>
                            <a:schemeClr val="bg1"/>
                          </a:solidFill>
                        </a:rPr>
                        <a:t>30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Estufa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30min_est</a:t>
                      </a:r>
                    </a:p>
                  </a:txBody>
                  <a:tcPr anchor="ctr"/>
                </a:tc>
                <a:extLst>
                  <a:ext uri="{0D108BD9-81ED-4DB2-BD59-A6C34878D82A}">
                    <a16:rowId xmlns:a16="http://schemas.microsoft.com/office/drawing/2014/main" val="10001"/>
                  </a:ext>
                </a:extLst>
              </a:tr>
              <a:tr h="261779">
                <a:tc>
                  <a:txBody>
                    <a:bodyPr/>
                    <a:lstStyle/>
                    <a:p>
                      <a:pPr algn="ctr"/>
                      <a:r>
                        <a:rPr lang="es-EC" dirty="0">
                          <a:solidFill>
                            <a:schemeClr val="bg1"/>
                          </a:solidFill>
                        </a:rPr>
                        <a:t>T2</a:t>
                      </a:r>
                    </a:p>
                  </a:txBody>
                  <a:tcPr anchor="ctr"/>
                </a:tc>
                <a:tc>
                  <a:txBody>
                    <a:bodyPr/>
                    <a:lstStyle/>
                    <a:p>
                      <a:pPr algn="ctr"/>
                      <a:r>
                        <a:rPr lang="es-EC" dirty="0">
                          <a:solidFill>
                            <a:schemeClr val="bg1"/>
                          </a:solidFill>
                        </a:rPr>
                        <a:t>T2</a:t>
                      </a:r>
                    </a:p>
                  </a:txBody>
                  <a:tcPr anchor="ctr"/>
                </a:tc>
                <a:tc>
                  <a:txBody>
                    <a:bodyPr/>
                    <a:lstStyle/>
                    <a:p>
                      <a:pPr algn="ctr"/>
                      <a:r>
                        <a:rPr lang="es-EC" dirty="0">
                          <a:solidFill>
                            <a:schemeClr val="bg1"/>
                          </a:solidFill>
                        </a:rPr>
                        <a:t>45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Estufa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45min_est</a:t>
                      </a:r>
                    </a:p>
                  </a:txBody>
                  <a:tcPr anchor="ctr"/>
                </a:tc>
                <a:extLst>
                  <a:ext uri="{0D108BD9-81ED-4DB2-BD59-A6C34878D82A}">
                    <a16:rowId xmlns:a16="http://schemas.microsoft.com/office/drawing/2014/main" val="10002"/>
                  </a:ext>
                </a:extLst>
              </a:tr>
              <a:tr h="261779">
                <a:tc>
                  <a:txBody>
                    <a:bodyPr/>
                    <a:lstStyle/>
                    <a:p>
                      <a:pPr algn="ctr"/>
                      <a:r>
                        <a:rPr lang="es-EC" dirty="0">
                          <a:solidFill>
                            <a:schemeClr val="bg1"/>
                          </a:solidFill>
                        </a:rPr>
                        <a:t>T3</a:t>
                      </a:r>
                    </a:p>
                  </a:txBody>
                  <a:tcPr anchor="ctr"/>
                </a:tc>
                <a:tc>
                  <a:txBody>
                    <a:bodyPr/>
                    <a:lstStyle/>
                    <a:p>
                      <a:pPr algn="ctr"/>
                      <a:r>
                        <a:rPr lang="es-EC" dirty="0">
                          <a:solidFill>
                            <a:schemeClr val="bg1"/>
                          </a:solidFill>
                        </a:rPr>
                        <a:t>T3</a:t>
                      </a:r>
                    </a:p>
                  </a:txBody>
                  <a:tcPr anchor="ctr"/>
                </a:tc>
                <a:tc>
                  <a:txBody>
                    <a:bodyPr/>
                    <a:lstStyle/>
                    <a:p>
                      <a:pPr algn="ctr"/>
                      <a:r>
                        <a:rPr lang="es-EC" dirty="0">
                          <a:solidFill>
                            <a:schemeClr val="bg1"/>
                          </a:solidFill>
                        </a:rPr>
                        <a:t>30</a:t>
                      </a:r>
                    </a:p>
                  </a:txBody>
                  <a:tcPr anchor="ctr"/>
                </a:tc>
                <a:tc>
                  <a:txBody>
                    <a:bodyPr/>
                    <a:lstStyle/>
                    <a:p>
                      <a:pPr algn="ctr"/>
                      <a:r>
                        <a:rPr lang="es-EC" dirty="0">
                          <a:solidFill>
                            <a:schemeClr val="bg1"/>
                          </a:solidFill>
                        </a:rPr>
                        <a:t>Ambiente</a:t>
                      </a:r>
                    </a:p>
                  </a:txBody>
                  <a:tcPr anchor="ctr"/>
                </a:tc>
                <a:tc>
                  <a:txBody>
                    <a:bodyPr/>
                    <a:lstStyle/>
                    <a:p>
                      <a:pPr algn="ctr"/>
                      <a:r>
                        <a:rPr lang="es-EC" dirty="0">
                          <a:solidFill>
                            <a:schemeClr val="bg1"/>
                          </a:solidFill>
                        </a:rPr>
                        <a:t>30min_amb</a:t>
                      </a:r>
                    </a:p>
                  </a:txBody>
                  <a:tcPr anchor="ctr"/>
                </a:tc>
                <a:extLst>
                  <a:ext uri="{0D108BD9-81ED-4DB2-BD59-A6C34878D82A}">
                    <a16:rowId xmlns:a16="http://schemas.microsoft.com/office/drawing/2014/main" val="10003"/>
                  </a:ext>
                </a:extLst>
              </a:tr>
              <a:tr h="261779">
                <a:tc>
                  <a:txBody>
                    <a:bodyPr/>
                    <a:lstStyle/>
                    <a:p>
                      <a:pPr algn="ctr"/>
                      <a:r>
                        <a:rPr lang="es-EC" dirty="0">
                          <a:solidFill>
                            <a:schemeClr val="bg1"/>
                          </a:solidFill>
                        </a:rPr>
                        <a:t>T4</a:t>
                      </a:r>
                    </a:p>
                  </a:txBody>
                  <a:tcPr anchor="ctr"/>
                </a:tc>
                <a:tc>
                  <a:txBody>
                    <a:bodyPr/>
                    <a:lstStyle/>
                    <a:p>
                      <a:pPr algn="ctr"/>
                      <a:r>
                        <a:rPr lang="es-EC" dirty="0">
                          <a:solidFill>
                            <a:schemeClr val="bg1"/>
                          </a:solidFill>
                        </a:rPr>
                        <a:t>T4</a:t>
                      </a:r>
                    </a:p>
                  </a:txBody>
                  <a:tcPr anchor="ctr"/>
                </a:tc>
                <a:tc>
                  <a:txBody>
                    <a:bodyPr/>
                    <a:lstStyle/>
                    <a:p>
                      <a:pPr algn="ctr"/>
                      <a:r>
                        <a:rPr lang="es-EC" dirty="0">
                          <a:solidFill>
                            <a:schemeClr val="bg1"/>
                          </a:solidFill>
                        </a:rPr>
                        <a:t>45</a:t>
                      </a:r>
                    </a:p>
                  </a:txBody>
                  <a:tcPr anchor="ctr"/>
                </a:tc>
                <a:tc>
                  <a:txBody>
                    <a:bodyPr/>
                    <a:lstStyle/>
                    <a:p>
                      <a:pPr algn="ctr"/>
                      <a:r>
                        <a:rPr lang="es-EC" dirty="0">
                          <a:solidFill>
                            <a:schemeClr val="bg1"/>
                          </a:solidFill>
                        </a:rPr>
                        <a:t>Ambiente</a:t>
                      </a:r>
                    </a:p>
                  </a:txBody>
                  <a:tcPr anchor="ctr"/>
                </a:tc>
                <a:tc>
                  <a:txBody>
                    <a:bodyPr/>
                    <a:lstStyle/>
                    <a:p>
                      <a:pPr algn="ctr"/>
                      <a:r>
                        <a:rPr lang="es-EC" dirty="0">
                          <a:solidFill>
                            <a:schemeClr val="bg1"/>
                          </a:solidFill>
                        </a:rPr>
                        <a:t>45min_amb</a:t>
                      </a:r>
                    </a:p>
                  </a:txBody>
                  <a:tcPr anchor="ctr"/>
                </a:tc>
                <a:extLst>
                  <a:ext uri="{0D108BD9-81ED-4DB2-BD59-A6C34878D82A}">
                    <a16:rowId xmlns:a16="http://schemas.microsoft.com/office/drawing/2014/main" val="10004"/>
                  </a:ext>
                </a:extLst>
              </a:tr>
              <a:tr h="261779">
                <a:tc>
                  <a:txBody>
                    <a:bodyPr/>
                    <a:lstStyle/>
                    <a:p>
                      <a:pPr algn="ctr"/>
                      <a:r>
                        <a:rPr lang="es-EC" dirty="0">
                          <a:solidFill>
                            <a:schemeClr val="bg1"/>
                          </a:solidFill>
                        </a:rPr>
                        <a:t>T9</a:t>
                      </a:r>
                    </a:p>
                  </a:txBody>
                  <a:tcPr anchor="ctr"/>
                </a:tc>
                <a:tc>
                  <a:txBody>
                    <a:bodyPr/>
                    <a:lstStyle/>
                    <a:p>
                      <a:pPr algn="ctr"/>
                      <a:r>
                        <a:rPr lang="es-EC" dirty="0">
                          <a:solidFill>
                            <a:schemeClr val="bg1"/>
                          </a:solidFill>
                        </a:rPr>
                        <a:t>T5</a:t>
                      </a:r>
                    </a:p>
                  </a:txBody>
                  <a:tcPr anchor="ctr"/>
                </a:tc>
                <a:tc>
                  <a:txBody>
                    <a:bodyPr/>
                    <a:lstStyle/>
                    <a:p>
                      <a:pPr algn="ctr"/>
                      <a:r>
                        <a:rPr lang="es-EC" dirty="0">
                          <a:solidFill>
                            <a:schemeClr val="bg1"/>
                          </a:solidFill>
                        </a:rPr>
                        <a:t>0</a:t>
                      </a:r>
                    </a:p>
                  </a:txBody>
                  <a:tcPr anchor="ctr"/>
                </a:tc>
                <a:tc>
                  <a:txBody>
                    <a:bodyPr/>
                    <a:lstStyle/>
                    <a:p>
                      <a:pPr algn="ctr"/>
                      <a:r>
                        <a:rPr lang="es-EC" dirty="0">
                          <a:solidFill>
                            <a:schemeClr val="bg1"/>
                          </a:solidFill>
                        </a:rPr>
                        <a:t>Testigo</a:t>
                      </a:r>
                    </a:p>
                  </a:txBody>
                  <a:tcPr anchor="ctr"/>
                </a:tc>
                <a:tc>
                  <a:txBody>
                    <a:bodyPr/>
                    <a:lstStyle/>
                    <a:p>
                      <a:pPr algn="ctr"/>
                      <a:r>
                        <a:rPr lang="es-EC" dirty="0">
                          <a:solidFill>
                            <a:schemeClr val="bg1"/>
                          </a:solidFill>
                        </a:rPr>
                        <a:t>Testigo</a:t>
                      </a:r>
                    </a:p>
                  </a:txBody>
                  <a:tcPr anchor="ctr"/>
                </a:tc>
                <a:extLst>
                  <a:ext uri="{0D108BD9-81ED-4DB2-BD59-A6C34878D82A}">
                    <a16:rowId xmlns:a16="http://schemas.microsoft.com/office/drawing/2014/main" val="10005"/>
                  </a:ext>
                </a:extLst>
              </a:tr>
              <a:tr h="325147">
                <a:tc>
                  <a:txBody>
                    <a:bodyPr/>
                    <a:lstStyle/>
                    <a:p>
                      <a:pPr algn="ctr"/>
                      <a:r>
                        <a:rPr lang="es-EC" dirty="0">
                          <a:solidFill>
                            <a:schemeClr val="bg1"/>
                          </a:solidFill>
                        </a:rPr>
                        <a:t>T11</a:t>
                      </a:r>
                    </a:p>
                  </a:txBody>
                  <a:tcPr anchor="ctr"/>
                </a:tc>
                <a:tc>
                  <a:txBody>
                    <a:bodyPr/>
                    <a:lstStyle/>
                    <a:p>
                      <a:pPr algn="ctr"/>
                      <a:r>
                        <a:rPr lang="es-EC" dirty="0">
                          <a:solidFill>
                            <a:schemeClr val="bg1"/>
                          </a:solidFill>
                        </a:rPr>
                        <a:t>T6</a:t>
                      </a:r>
                    </a:p>
                  </a:txBody>
                  <a:tcPr anchor="ctr"/>
                </a:tc>
                <a:tc>
                  <a:txBody>
                    <a:bodyPr/>
                    <a:lstStyle/>
                    <a:p>
                      <a:pPr algn="ctr"/>
                      <a:r>
                        <a:rPr lang="es-EC" dirty="0">
                          <a:solidFill>
                            <a:schemeClr val="bg1"/>
                          </a:solidFill>
                        </a:rPr>
                        <a:t>Vitavax</a:t>
                      </a:r>
                    </a:p>
                  </a:txBody>
                  <a:tcPr anchor="ctr"/>
                </a:tc>
                <a:tc>
                  <a:txBody>
                    <a:bodyPr/>
                    <a:lstStyle/>
                    <a:p>
                      <a:pPr algn="ctr"/>
                      <a:r>
                        <a:rPr lang="es-EC" dirty="0">
                          <a:solidFill>
                            <a:schemeClr val="bg1"/>
                          </a:solidFill>
                        </a:rPr>
                        <a:t>Sin exposición</a:t>
                      </a:r>
                    </a:p>
                  </a:txBody>
                  <a:tcPr anchor="ctr"/>
                </a:tc>
                <a:tc>
                  <a:txBody>
                    <a:bodyPr/>
                    <a:lstStyle/>
                    <a:p>
                      <a:pPr algn="ctr"/>
                      <a:r>
                        <a:rPr lang="es-EC" dirty="0">
                          <a:solidFill>
                            <a:schemeClr val="bg1"/>
                          </a:solidFill>
                        </a:rPr>
                        <a:t>Vitavax</a:t>
                      </a:r>
                    </a:p>
                  </a:txBody>
                  <a:tcPr anchor="ctr"/>
                </a:tc>
                <a:extLst>
                  <a:ext uri="{0D108BD9-81ED-4DB2-BD59-A6C34878D82A}">
                    <a16:rowId xmlns:a16="http://schemas.microsoft.com/office/drawing/2014/main" val="10006"/>
                  </a:ext>
                </a:extLst>
              </a:tr>
            </a:tbl>
          </a:graphicData>
        </a:graphic>
      </p:graphicFrame>
      <p:grpSp>
        <p:nvGrpSpPr>
          <p:cNvPr id="31" name="Grupo 30"/>
          <p:cNvGrpSpPr/>
          <p:nvPr/>
        </p:nvGrpSpPr>
        <p:grpSpPr>
          <a:xfrm>
            <a:off x="954149" y="181544"/>
            <a:ext cx="2276990" cy="254726"/>
            <a:chOff x="1613935" y="2468248"/>
            <a:chExt cx="5779012" cy="633278"/>
          </a:xfrm>
        </p:grpSpPr>
        <p:sp>
          <p:nvSpPr>
            <p:cNvPr id="32" name="Pentágono 31"/>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33"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Metodología</a:t>
              </a:r>
            </a:p>
          </p:txBody>
        </p:sp>
      </p:grpSp>
    </p:spTree>
    <p:extLst>
      <p:ext uri="{BB962C8B-B14F-4D97-AF65-F5344CB8AC3E}">
        <p14:creationId xmlns:p14="http://schemas.microsoft.com/office/powerpoint/2010/main" val="245120311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666445449"/>
              </p:ext>
            </p:extLst>
          </p:nvPr>
        </p:nvGraphicFramePr>
        <p:xfrm>
          <a:off x="653143" y="679269"/>
          <a:ext cx="7576457" cy="5808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250062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Shape 66">
            <a:extLst>
              <a:ext uri="{FF2B5EF4-FFF2-40B4-BE49-F238E27FC236}">
                <a16:creationId xmlns:a16="http://schemas.microsoft.com/office/drawing/2014/main" id="{52CAE208-5C59-4E88-BA1C-B05E758A66F9}"/>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ENSAYO B - CAMPO</a:t>
            </a:r>
            <a:endParaRPr lang="en" sz="2400" dirty="0">
              <a:solidFill>
                <a:srgbClr val="39C0BA"/>
              </a:solidFill>
              <a:latin typeface="Quicksand"/>
              <a:sym typeface="Quicksand"/>
            </a:endParaRPr>
          </a:p>
        </p:txBody>
      </p:sp>
      <p:sp>
        <p:nvSpPr>
          <p:cNvPr id="7" name="Shape 66">
            <a:extLst>
              <a:ext uri="{FF2B5EF4-FFF2-40B4-BE49-F238E27FC236}">
                <a16:creationId xmlns:a16="http://schemas.microsoft.com/office/drawing/2014/main" id="{8AD4EEAA-9167-4FBA-999E-560DC064E480}"/>
              </a:ext>
            </a:extLst>
          </p:cNvPr>
          <p:cNvSpPr txBox="1">
            <a:spLocks/>
          </p:cNvSpPr>
          <p:nvPr/>
        </p:nvSpPr>
        <p:spPr>
          <a:xfrm>
            <a:off x="1137699" y="537768"/>
            <a:ext cx="6858000"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panose="020B0604020202020204" charset="0"/>
              </a:rPr>
              <a:t>Metodología para la captura de imágenes UAV</a:t>
            </a:r>
            <a:endParaRPr lang="en" sz="2400" dirty="0">
              <a:solidFill>
                <a:srgbClr val="39C0BA"/>
              </a:solidFill>
              <a:latin typeface="Quicksand" panose="020B0604020202020204" charset="0"/>
            </a:endParaRPr>
          </a:p>
        </p:txBody>
      </p:sp>
      <p:grpSp>
        <p:nvGrpSpPr>
          <p:cNvPr id="31" name="Grupo 30"/>
          <p:cNvGrpSpPr/>
          <p:nvPr/>
        </p:nvGrpSpPr>
        <p:grpSpPr>
          <a:xfrm>
            <a:off x="954149" y="181544"/>
            <a:ext cx="2276990" cy="254726"/>
            <a:chOff x="1613935" y="2468248"/>
            <a:chExt cx="5779012" cy="633278"/>
          </a:xfrm>
        </p:grpSpPr>
        <p:sp>
          <p:nvSpPr>
            <p:cNvPr id="32" name="Pentágono 31"/>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33"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rPr>
                <a:t>Metodología</a:t>
              </a:r>
            </a:p>
          </p:txBody>
        </p:sp>
      </p:grpSp>
      <p:sp>
        <p:nvSpPr>
          <p:cNvPr id="34" name="Rectángulo 33">
            <a:extLst>
              <a:ext uri="{FF2B5EF4-FFF2-40B4-BE49-F238E27FC236}">
                <a16:creationId xmlns:a16="http://schemas.microsoft.com/office/drawing/2014/main" id="{8560F1C8-91F6-4BC8-93BC-23389273195E}"/>
              </a:ext>
            </a:extLst>
          </p:cNvPr>
          <p:cNvSpPr/>
          <p:nvPr/>
        </p:nvSpPr>
        <p:spPr>
          <a:xfrm>
            <a:off x="1364300" y="1174736"/>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rgbClr val="FFFFFF"/>
                </a:solidFill>
                <a:effectLst>
                  <a:outerShdw blurRad="38100" dist="38100" dir="2700000" algn="tl">
                    <a:srgbClr val="000000">
                      <a:alpha val="43137"/>
                    </a:srgbClr>
                  </a:outerShdw>
                </a:effectLst>
              </a:rPr>
              <a:t>Planificación de vuelo</a:t>
            </a:r>
            <a:endParaRPr lang="es-ES" sz="1800" dirty="0">
              <a:solidFill>
                <a:srgbClr val="FFFFFF"/>
              </a:solidFill>
              <a:effectLst>
                <a:outerShdw blurRad="38100" dist="38100" dir="2700000" algn="tl">
                  <a:srgbClr val="000000">
                    <a:alpha val="43137"/>
                  </a:srgbClr>
                </a:outerShdw>
              </a:effectLst>
            </a:endParaRPr>
          </a:p>
        </p:txBody>
      </p:sp>
      <p:sp>
        <p:nvSpPr>
          <p:cNvPr id="35" name="Rectángulo 34">
            <a:extLst>
              <a:ext uri="{FF2B5EF4-FFF2-40B4-BE49-F238E27FC236}">
                <a16:creationId xmlns:a16="http://schemas.microsoft.com/office/drawing/2014/main" id="{018A1A80-96F5-4F03-BC55-D2C69A1490AA}"/>
              </a:ext>
            </a:extLst>
          </p:cNvPr>
          <p:cNvSpPr/>
          <p:nvPr/>
        </p:nvSpPr>
        <p:spPr>
          <a:xfrm>
            <a:off x="1364300" y="2319777"/>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rgbClr val="FFFFFF"/>
                </a:solidFill>
                <a:effectLst>
                  <a:outerShdw blurRad="38100" dist="38100" dir="2700000" algn="tl">
                    <a:srgbClr val="000000">
                      <a:alpha val="43137"/>
                    </a:srgbClr>
                  </a:outerShdw>
                </a:effectLst>
              </a:rPr>
              <a:t>Parámetros de vuelo</a:t>
            </a:r>
            <a:endParaRPr lang="es-ES" sz="1800" dirty="0">
              <a:solidFill>
                <a:srgbClr val="FFFFFF"/>
              </a:solidFill>
              <a:effectLst>
                <a:outerShdw blurRad="38100" dist="38100" dir="2700000" algn="tl">
                  <a:srgbClr val="000000">
                    <a:alpha val="43137"/>
                  </a:srgbClr>
                </a:outerShdw>
              </a:effectLst>
            </a:endParaRPr>
          </a:p>
        </p:txBody>
      </p:sp>
      <p:sp>
        <p:nvSpPr>
          <p:cNvPr id="36" name="Rectángulo 35">
            <a:extLst>
              <a:ext uri="{FF2B5EF4-FFF2-40B4-BE49-F238E27FC236}">
                <a16:creationId xmlns:a16="http://schemas.microsoft.com/office/drawing/2014/main" id="{40B8449F-1682-464D-9855-759B6BFDF4FF}"/>
              </a:ext>
            </a:extLst>
          </p:cNvPr>
          <p:cNvSpPr/>
          <p:nvPr/>
        </p:nvSpPr>
        <p:spPr>
          <a:xfrm>
            <a:off x="1364300" y="3449571"/>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rgbClr val="FFFFFF"/>
                </a:solidFill>
                <a:effectLst>
                  <a:outerShdw blurRad="38100" dist="38100" dir="2700000" algn="tl">
                    <a:srgbClr val="000000">
                      <a:alpha val="43137"/>
                    </a:srgbClr>
                  </a:outerShdw>
                </a:effectLst>
              </a:rPr>
              <a:t>Puntos de apoyo fotogramétrico</a:t>
            </a:r>
            <a:endParaRPr lang="es-ES" sz="1800" dirty="0">
              <a:solidFill>
                <a:srgbClr val="FFFFFF"/>
              </a:solidFill>
              <a:effectLst>
                <a:outerShdw blurRad="38100" dist="38100" dir="2700000" algn="tl">
                  <a:srgbClr val="000000">
                    <a:alpha val="43137"/>
                  </a:srgbClr>
                </a:outerShdw>
              </a:effectLst>
            </a:endParaRPr>
          </a:p>
        </p:txBody>
      </p:sp>
      <p:sp>
        <p:nvSpPr>
          <p:cNvPr id="37" name="Rectángulo 36">
            <a:extLst>
              <a:ext uri="{FF2B5EF4-FFF2-40B4-BE49-F238E27FC236}">
                <a16:creationId xmlns:a16="http://schemas.microsoft.com/office/drawing/2014/main" id="{C09A3826-D580-4966-945A-5D23B92DE520}"/>
              </a:ext>
            </a:extLst>
          </p:cNvPr>
          <p:cNvSpPr/>
          <p:nvPr/>
        </p:nvSpPr>
        <p:spPr>
          <a:xfrm>
            <a:off x="1364300" y="4603685"/>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rgbClr val="FFFFFF"/>
                </a:solidFill>
                <a:effectLst>
                  <a:outerShdw blurRad="38100" dist="38100" dir="2700000" algn="tl">
                    <a:srgbClr val="000000">
                      <a:alpha val="43137"/>
                    </a:srgbClr>
                  </a:outerShdw>
                </a:effectLst>
              </a:rPr>
              <a:t>Ejecución del vuelo</a:t>
            </a:r>
            <a:endParaRPr lang="es-ES" sz="1800" dirty="0">
              <a:solidFill>
                <a:srgbClr val="FFFFFF"/>
              </a:solidFill>
              <a:effectLst>
                <a:outerShdw blurRad="38100" dist="38100" dir="2700000" algn="tl">
                  <a:srgbClr val="000000">
                    <a:alpha val="43137"/>
                  </a:srgbClr>
                </a:outerShdw>
              </a:effectLst>
            </a:endParaRPr>
          </a:p>
        </p:txBody>
      </p:sp>
      <p:cxnSp>
        <p:nvCxnSpPr>
          <p:cNvPr id="38" name="Conector recto de flecha 37">
            <a:extLst>
              <a:ext uri="{FF2B5EF4-FFF2-40B4-BE49-F238E27FC236}">
                <a16:creationId xmlns:a16="http://schemas.microsoft.com/office/drawing/2014/main" id="{FEFF64CC-BDA4-4129-B585-5A059D509FBC}"/>
              </a:ext>
            </a:extLst>
          </p:cNvPr>
          <p:cNvCxnSpPr>
            <a:cxnSpLocks/>
            <a:stCxn id="34" idx="2"/>
            <a:endCxn id="35" idx="0"/>
          </p:cNvCxnSpPr>
          <p:nvPr/>
        </p:nvCxnSpPr>
        <p:spPr>
          <a:xfrm>
            <a:off x="2530160" y="1943482"/>
            <a:ext cx="0" cy="376295"/>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Conector recto de flecha 38">
            <a:extLst>
              <a:ext uri="{FF2B5EF4-FFF2-40B4-BE49-F238E27FC236}">
                <a16:creationId xmlns:a16="http://schemas.microsoft.com/office/drawing/2014/main" id="{8CF5BE55-BB1C-4416-94BA-810C3A924124}"/>
              </a:ext>
            </a:extLst>
          </p:cNvPr>
          <p:cNvCxnSpPr>
            <a:stCxn id="35" idx="2"/>
            <a:endCxn id="36" idx="0"/>
          </p:cNvCxnSpPr>
          <p:nvPr/>
        </p:nvCxnSpPr>
        <p:spPr>
          <a:xfrm>
            <a:off x="2530160" y="3088523"/>
            <a:ext cx="0" cy="361048"/>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Conector recto de flecha 39">
            <a:extLst>
              <a:ext uri="{FF2B5EF4-FFF2-40B4-BE49-F238E27FC236}">
                <a16:creationId xmlns:a16="http://schemas.microsoft.com/office/drawing/2014/main" id="{3ED7BFFC-1EF2-40FD-A1EA-7D3A3A58DF7A}"/>
              </a:ext>
            </a:extLst>
          </p:cNvPr>
          <p:cNvCxnSpPr>
            <a:stCxn id="36" idx="2"/>
            <a:endCxn id="37" idx="0"/>
          </p:cNvCxnSpPr>
          <p:nvPr/>
        </p:nvCxnSpPr>
        <p:spPr>
          <a:xfrm>
            <a:off x="2530160" y="4218317"/>
            <a:ext cx="0" cy="385368"/>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5" name="Rectángulo 44">
            <a:extLst>
              <a:ext uri="{FF2B5EF4-FFF2-40B4-BE49-F238E27FC236}">
                <a16:creationId xmlns:a16="http://schemas.microsoft.com/office/drawing/2014/main" id="{C09A3826-D580-4966-945A-5D23B92DE520}"/>
              </a:ext>
            </a:extLst>
          </p:cNvPr>
          <p:cNvSpPr/>
          <p:nvPr/>
        </p:nvSpPr>
        <p:spPr>
          <a:xfrm>
            <a:off x="1364300" y="5765708"/>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rgbClr val="FFFFFF"/>
                </a:solidFill>
                <a:effectLst>
                  <a:outerShdw blurRad="38100" dist="38100" dir="2700000" algn="tl">
                    <a:srgbClr val="000000">
                      <a:alpha val="43137"/>
                    </a:srgbClr>
                  </a:outerShdw>
                </a:effectLst>
              </a:rPr>
              <a:t>Proceso fotogramétrico</a:t>
            </a:r>
            <a:endParaRPr lang="es-ES" sz="1800" dirty="0">
              <a:solidFill>
                <a:srgbClr val="FFFFFF"/>
              </a:solidFill>
              <a:effectLst>
                <a:outerShdw blurRad="38100" dist="38100" dir="2700000" algn="tl">
                  <a:srgbClr val="000000">
                    <a:alpha val="43137"/>
                  </a:srgbClr>
                </a:outerShdw>
              </a:effectLst>
            </a:endParaRPr>
          </a:p>
        </p:txBody>
      </p:sp>
      <p:cxnSp>
        <p:nvCxnSpPr>
          <p:cNvPr id="46" name="Conector recto de flecha 45">
            <a:extLst>
              <a:ext uri="{FF2B5EF4-FFF2-40B4-BE49-F238E27FC236}">
                <a16:creationId xmlns:a16="http://schemas.microsoft.com/office/drawing/2014/main" id="{3ED7BFFC-1EF2-40FD-A1EA-7D3A3A58DF7A}"/>
              </a:ext>
            </a:extLst>
          </p:cNvPr>
          <p:cNvCxnSpPr>
            <a:stCxn id="37" idx="2"/>
            <a:endCxn id="45" idx="0"/>
          </p:cNvCxnSpPr>
          <p:nvPr/>
        </p:nvCxnSpPr>
        <p:spPr>
          <a:xfrm>
            <a:off x="2530160" y="5372431"/>
            <a:ext cx="0" cy="393277"/>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7" name="Rectángulo 46">
            <a:extLst>
              <a:ext uri="{FF2B5EF4-FFF2-40B4-BE49-F238E27FC236}">
                <a16:creationId xmlns:a16="http://schemas.microsoft.com/office/drawing/2014/main" id="{8560F1C8-91F6-4BC8-93BC-23389273195E}"/>
              </a:ext>
            </a:extLst>
          </p:cNvPr>
          <p:cNvSpPr/>
          <p:nvPr/>
        </p:nvSpPr>
        <p:spPr>
          <a:xfrm>
            <a:off x="1364300" y="1174736"/>
            <a:ext cx="2331720" cy="768746"/>
          </a:xfrm>
          <a:prstGeom prst="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rgbClr val="FFFFFF"/>
              </a:solidFill>
              <a:effectLst>
                <a:outerShdw blurRad="38100" dist="38100" dir="2700000" algn="tl">
                  <a:srgbClr val="000000">
                    <a:alpha val="43137"/>
                  </a:srgbClr>
                </a:outerShdw>
              </a:effectLst>
            </a:endParaRPr>
          </a:p>
        </p:txBody>
      </p:sp>
      <p:sp>
        <p:nvSpPr>
          <p:cNvPr id="48" name="Rectángulo 47">
            <a:extLst>
              <a:ext uri="{FF2B5EF4-FFF2-40B4-BE49-F238E27FC236}">
                <a16:creationId xmlns:a16="http://schemas.microsoft.com/office/drawing/2014/main" id="{8560F1C8-91F6-4BC8-93BC-23389273195E}"/>
              </a:ext>
            </a:extLst>
          </p:cNvPr>
          <p:cNvSpPr/>
          <p:nvPr/>
        </p:nvSpPr>
        <p:spPr>
          <a:xfrm>
            <a:off x="1364300" y="2327855"/>
            <a:ext cx="2331720" cy="768746"/>
          </a:xfrm>
          <a:prstGeom prst="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rgbClr val="FFFFFF"/>
              </a:solidFill>
              <a:effectLst>
                <a:outerShdw blurRad="38100" dist="38100" dir="2700000" algn="tl">
                  <a:srgbClr val="000000">
                    <a:alpha val="43137"/>
                  </a:srgbClr>
                </a:outerShdw>
              </a:effectLst>
            </a:endParaRPr>
          </a:p>
        </p:txBody>
      </p:sp>
      <p:sp>
        <p:nvSpPr>
          <p:cNvPr id="49" name="Rectángulo 48">
            <a:extLst>
              <a:ext uri="{FF2B5EF4-FFF2-40B4-BE49-F238E27FC236}">
                <a16:creationId xmlns:a16="http://schemas.microsoft.com/office/drawing/2014/main" id="{8560F1C8-91F6-4BC8-93BC-23389273195E}"/>
              </a:ext>
            </a:extLst>
          </p:cNvPr>
          <p:cNvSpPr/>
          <p:nvPr/>
        </p:nvSpPr>
        <p:spPr>
          <a:xfrm>
            <a:off x="1364300" y="3452794"/>
            <a:ext cx="2331720" cy="768746"/>
          </a:xfrm>
          <a:prstGeom prst="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rgbClr val="FFFFFF"/>
              </a:solidFill>
              <a:effectLst>
                <a:outerShdw blurRad="38100" dist="38100" dir="2700000" algn="tl">
                  <a:srgbClr val="000000">
                    <a:alpha val="43137"/>
                  </a:srgbClr>
                </a:outerShdw>
              </a:effectLst>
            </a:endParaRPr>
          </a:p>
        </p:txBody>
      </p:sp>
      <p:sp>
        <p:nvSpPr>
          <p:cNvPr id="50" name="Rectángulo 49">
            <a:extLst>
              <a:ext uri="{FF2B5EF4-FFF2-40B4-BE49-F238E27FC236}">
                <a16:creationId xmlns:a16="http://schemas.microsoft.com/office/drawing/2014/main" id="{8560F1C8-91F6-4BC8-93BC-23389273195E}"/>
              </a:ext>
            </a:extLst>
          </p:cNvPr>
          <p:cNvSpPr/>
          <p:nvPr/>
        </p:nvSpPr>
        <p:spPr>
          <a:xfrm>
            <a:off x="1364300" y="4603399"/>
            <a:ext cx="2331720" cy="768746"/>
          </a:xfrm>
          <a:prstGeom prst="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rgbClr val="FFFFFF"/>
              </a:solidFill>
              <a:effectLst>
                <a:outerShdw blurRad="38100" dist="38100" dir="2700000" algn="tl">
                  <a:srgbClr val="000000">
                    <a:alpha val="43137"/>
                  </a:srgbClr>
                </a:outerShdw>
              </a:effectLst>
            </a:endParaRPr>
          </a:p>
        </p:txBody>
      </p:sp>
      <p:sp>
        <p:nvSpPr>
          <p:cNvPr id="51" name="Rectángulo 50">
            <a:extLst>
              <a:ext uri="{FF2B5EF4-FFF2-40B4-BE49-F238E27FC236}">
                <a16:creationId xmlns:a16="http://schemas.microsoft.com/office/drawing/2014/main" id="{8560F1C8-91F6-4BC8-93BC-23389273195E}"/>
              </a:ext>
            </a:extLst>
          </p:cNvPr>
          <p:cNvSpPr/>
          <p:nvPr/>
        </p:nvSpPr>
        <p:spPr>
          <a:xfrm>
            <a:off x="1364300" y="5767363"/>
            <a:ext cx="2331720" cy="768746"/>
          </a:xfrm>
          <a:prstGeom prst="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rgbClr val="FFFFFF"/>
              </a:solidFill>
              <a:effectLst>
                <a:outerShdw blurRad="38100" dist="38100" dir="2700000" algn="tl">
                  <a:srgbClr val="000000">
                    <a:alpha val="43137"/>
                  </a:srgbClr>
                </a:outerShdw>
              </a:effectLst>
            </a:endParaRPr>
          </a:p>
        </p:txBody>
      </p:sp>
      <p:graphicFrame>
        <p:nvGraphicFramePr>
          <p:cNvPr id="52" name="Tabla 51"/>
          <p:cNvGraphicFramePr>
            <a:graphicFrameLocks noGrp="1"/>
          </p:cNvGraphicFramePr>
          <p:nvPr>
            <p:extLst/>
          </p:nvPr>
        </p:nvGraphicFramePr>
        <p:xfrm>
          <a:off x="4076576" y="2601627"/>
          <a:ext cx="4777443" cy="2484730"/>
        </p:xfrm>
        <a:graphic>
          <a:graphicData uri="http://schemas.openxmlformats.org/drawingml/2006/table">
            <a:tbl>
              <a:tblPr firstRow="1" bandRow="1">
                <a:tableStyleId>{BDBED569-4797-4DF1-A0F4-6AAB3CD982D8}</a:tableStyleId>
              </a:tblPr>
              <a:tblGrid>
                <a:gridCol w="1592481">
                  <a:extLst>
                    <a:ext uri="{9D8B030D-6E8A-4147-A177-3AD203B41FA5}">
                      <a16:colId xmlns:a16="http://schemas.microsoft.com/office/drawing/2014/main" val="20000"/>
                    </a:ext>
                  </a:extLst>
                </a:gridCol>
                <a:gridCol w="1592481">
                  <a:extLst>
                    <a:ext uri="{9D8B030D-6E8A-4147-A177-3AD203B41FA5}">
                      <a16:colId xmlns:a16="http://schemas.microsoft.com/office/drawing/2014/main" val="20001"/>
                    </a:ext>
                  </a:extLst>
                </a:gridCol>
                <a:gridCol w="1592481">
                  <a:extLst>
                    <a:ext uri="{9D8B030D-6E8A-4147-A177-3AD203B41FA5}">
                      <a16:colId xmlns:a16="http://schemas.microsoft.com/office/drawing/2014/main" val="20002"/>
                    </a:ext>
                  </a:extLst>
                </a:gridCol>
              </a:tblGrid>
              <a:tr h="635583">
                <a:tc>
                  <a:txBody>
                    <a:bodyPr/>
                    <a:lstStyle/>
                    <a:p>
                      <a:pPr algn="ctr"/>
                      <a:r>
                        <a:rPr lang="es-EC" dirty="0">
                          <a:solidFill>
                            <a:schemeClr val="bg1"/>
                          </a:solidFill>
                        </a:rPr>
                        <a:t>Vuelo</a:t>
                      </a:r>
                    </a:p>
                  </a:txBody>
                  <a:tcPr anchor="ctr"/>
                </a:tc>
                <a:tc>
                  <a:txBody>
                    <a:bodyPr/>
                    <a:lstStyle/>
                    <a:p>
                      <a:pPr algn="ctr"/>
                      <a:r>
                        <a:rPr lang="es-EC" dirty="0">
                          <a:solidFill>
                            <a:schemeClr val="bg1"/>
                          </a:solidFill>
                        </a:rPr>
                        <a:t>Estado</a:t>
                      </a:r>
                    </a:p>
                    <a:p>
                      <a:pPr algn="ctr"/>
                      <a:r>
                        <a:rPr lang="es-EC" dirty="0">
                          <a:solidFill>
                            <a:schemeClr val="bg1"/>
                          </a:solidFill>
                        </a:rPr>
                        <a:t>Fenológico</a:t>
                      </a:r>
                    </a:p>
                  </a:txBody>
                  <a:tcPr anchor="ctr"/>
                </a:tc>
                <a:tc>
                  <a:txBody>
                    <a:bodyPr/>
                    <a:lstStyle/>
                    <a:p>
                      <a:pPr algn="ctr"/>
                      <a:r>
                        <a:rPr lang="es-EC" dirty="0">
                          <a:solidFill>
                            <a:schemeClr val="bg1"/>
                          </a:solidFill>
                        </a:rPr>
                        <a:t>Días después</a:t>
                      </a:r>
                      <a:r>
                        <a:rPr lang="es-EC" baseline="0" dirty="0">
                          <a:solidFill>
                            <a:schemeClr val="bg1"/>
                          </a:solidFill>
                        </a:rPr>
                        <a:t> de la siembra (dds)</a:t>
                      </a:r>
                      <a:endParaRPr lang="es-EC" dirty="0">
                        <a:solidFill>
                          <a:schemeClr val="bg1"/>
                        </a:solidFill>
                      </a:endParaRPr>
                    </a:p>
                  </a:txBody>
                  <a:tcPr anchor="ctr"/>
                </a:tc>
                <a:extLst>
                  <a:ext uri="{0D108BD9-81ED-4DB2-BD59-A6C34878D82A}">
                    <a16:rowId xmlns:a16="http://schemas.microsoft.com/office/drawing/2014/main" val="10000"/>
                  </a:ext>
                </a:extLst>
              </a:tr>
              <a:tr h="261779">
                <a:tc>
                  <a:txBody>
                    <a:bodyPr/>
                    <a:lstStyle/>
                    <a:p>
                      <a:pPr algn="ctr"/>
                      <a:r>
                        <a:rPr lang="es-EC" dirty="0">
                          <a:solidFill>
                            <a:schemeClr val="bg1"/>
                          </a:solidFill>
                        </a:rPr>
                        <a:t>Primer vuelo</a:t>
                      </a:r>
                    </a:p>
                  </a:txBody>
                  <a:tcPr anchor="ctr"/>
                </a:tc>
                <a:tc>
                  <a:txBody>
                    <a:bodyPr/>
                    <a:lstStyle/>
                    <a:p>
                      <a:pPr algn="ctr"/>
                      <a:r>
                        <a:rPr lang="es-EC" dirty="0">
                          <a:solidFill>
                            <a:schemeClr val="bg1"/>
                          </a:solidFill>
                        </a:rPr>
                        <a:t>Cotiledonar</a:t>
                      </a:r>
                    </a:p>
                  </a:txBody>
                  <a:tcPr anchor="ctr"/>
                </a:tc>
                <a:tc>
                  <a:txBody>
                    <a:bodyPr/>
                    <a:lstStyle/>
                    <a:p>
                      <a:pPr algn="ctr"/>
                      <a:r>
                        <a:rPr lang="es-EC" dirty="0">
                          <a:solidFill>
                            <a:schemeClr val="bg1"/>
                          </a:solidFill>
                        </a:rPr>
                        <a:t>17</a:t>
                      </a:r>
                    </a:p>
                  </a:txBody>
                  <a:tcPr anchor="ctr"/>
                </a:tc>
                <a:extLst>
                  <a:ext uri="{0D108BD9-81ED-4DB2-BD59-A6C34878D82A}">
                    <a16:rowId xmlns:a16="http://schemas.microsoft.com/office/drawing/2014/main" val="10001"/>
                  </a:ext>
                </a:extLst>
              </a:tr>
              <a:tr h="261779">
                <a:tc>
                  <a:txBody>
                    <a:bodyPr/>
                    <a:lstStyle/>
                    <a:p>
                      <a:pPr algn="ctr"/>
                      <a:r>
                        <a:rPr lang="es-EC" dirty="0">
                          <a:solidFill>
                            <a:schemeClr val="bg1"/>
                          </a:solidFill>
                        </a:rPr>
                        <a:t>Segundo vuelo</a:t>
                      </a:r>
                    </a:p>
                  </a:txBody>
                  <a:tcPr anchor="ctr"/>
                </a:tc>
                <a:tc rowSpan="2">
                  <a:txBody>
                    <a:bodyPr/>
                    <a:lstStyle/>
                    <a:p>
                      <a:pPr algn="ctr"/>
                      <a:r>
                        <a:rPr lang="es-EC" dirty="0">
                          <a:solidFill>
                            <a:schemeClr val="bg1"/>
                          </a:solidFill>
                        </a:rPr>
                        <a:t>Desarrollo</a:t>
                      </a:r>
                    </a:p>
                    <a:p>
                      <a:pPr algn="ctr"/>
                      <a:r>
                        <a:rPr lang="es-EC" dirty="0">
                          <a:solidFill>
                            <a:schemeClr val="bg1"/>
                          </a:solidFill>
                        </a:rPr>
                        <a:t>Vegetativo</a:t>
                      </a:r>
                    </a:p>
                  </a:txBody>
                  <a:tcPr anchor="ctr"/>
                </a:tc>
                <a:tc>
                  <a:txBody>
                    <a:bodyPr/>
                    <a:lstStyle/>
                    <a:p>
                      <a:pPr algn="ctr"/>
                      <a:r>
                        <a:rPr lang="es-EC" dirty="0">
                          <a:solidFill>
                            <a:schemeClr val="bg1"/>
                          </a:solidFill>
                        </a:rPr>
                        <a:t>34</a:t>
                      </a:r>
                    </a:p>
                  </a:txBody>
                  <a:tcPr anchor="ctr"/>
                </a:tc>
                <a:extLst>
                  <a:ext uri="{0D108BD9-81ED-4DB2-BD59-A6C34878D82A}">
                    <a16:rowId xmlns:a16="http://schemas.microsoft.com/office/drawing/2014/main" val="10002"/>
                  </a:ext>
                </a:extLst>
              </a:tr>
              <a:tr h="261779">
                <a:tc>
                  <a:txBody>
                    <a:bodyPr/>
                    <a:lstStyle/>
                    <a:p>
                      <a:pPr algn="ctr"/>
                      <a:r>
                        <a:rPr lang="es-EC" dirty="0">
                          <a:solidFill>
                            <a:schemeClr val="bg1"/>
                          </a:solidFill>
                        </a:rPr>
                        <a:t>Tercer vuelo</a:t>
                      </a:r>
                    </a:p>
                  </a:txBody>
                  <a:tcPr anchor="ctr"/>
                </a:tc>
                <a:tc vMerge="1">
                  <a:txBody>
                    <a:bodyPr/>
                    <a:lstStyle/>
                    <a:p>
                      <a:pPr algn="ctr"/>
                      <a:endParaRPr lang="es-EC" dirty="0">
                        <a:solidFill>
                          <a:schemeClr val="bg1"/>
                        </a:solidFill>
                      </a:endParaRPr>
                    </a:p>
                  </a:txBody>
                  <a:tcPr anchor="ctr"/>
                </a:tc>
                <a:tc>
                  <a:txBody>
                    <a:bodyPr/>
                    <a:lstStyle/>
                    <a:p>
                      <a:pPr algn="ctr"/>
                      <a:r>
                        <a:rPr lang="es-EC" dirty="0">
                          <a:solidFill>
                            <a:schemeClr val="bg1"/>
                          </a:solidFill>
                        </a:rPr>
                        <a:t>52</a:t>
                      </a:r>
                    </a:p>
                  </a:txBody>
                  <a:tcPr anchor="ctr"/>
                </a:tc>
                <a:extLst>
                  <a:ext uri="{0D108BD9-81ED-4DB2-BD59-A6C34878D82A}">
                    <a16:rowId xmlns:a16="http://schemas.microsoft.com/office/drawing/2014/main" val="10003"/>
                  </a:ext>
                </a:extLst>
              </a:tr>
              <a:tr h="261779">
                <a:tc>
                  <a:txBody>
                    <a:bodyPr/>
                    <a:lstStyle/>
                    <a:p>
                      <a:pPr algn="ctr"/>
                      <a:r>
                        <a:rPr lang="es-EC" dirty="0">
                          <a:solidFill>
                            <a:schemeClr val="bg1"/>
                          </a:solidFill>
                        </a:rPr>
                        <a:t>Cuarto vuelo</a:t>
                      </a:r>
                    </a:p>
                  </a:txBody>
                  <a:tcPr anchor="ctr"/>
                </a:tc>
                <a:tc>
                  <a:txBody>
                    <a:bodyPr/>
                    <a:lstStyle/>
                    <a:p>
                      <a:pPr algn="ctr"/>
                      <a:r>
                        <a:rPr lang="es-EC" dirty="0">
                          <a:solidFill>
                            <a:schemeClr val="bg1"/>
                          </a:solidFill>
                        </a:rPr>
                        <a:t>Floración</a:t>
                      </a:r>
                    </a:p>
                  </a:txBody>
                  <a:tcPr anchor="ctr"/>
                </a:tc>
                <a:tc>
                  <a:txBody>
                    <a:bodyPr/>
                    <a:lstStyle/>
                    <a:p>
                      <a:pPr algn="ctr"/>
                      <a:r>
                        <a:rPr lang="es-EC" dirty="0">
                          <a:solidFill>
                            <a:schemeClr val="bg1"/>
                          </a:solidFill>
                        </a:rPr>
                        <a:t>69</a:t>
                      </a:r>
                    </a:p>
                  </a:txBody>
                  <a:tcPr anchor="ctr"/>
                </a:tc>
                <a:extLst>
                  <a:ext uri="{0D108BD9-81ED-4DB2-BD59-A6C34878D82A}">
                    <a16:rowId xmlns:a16="http://schemas.microsoft.com/office/drawing/2014/main" val="10004"/>
                  </a:ext>
                </a:extLst>
              </a:tr>
              <a:tr h="261779">
                <a:tc>
                  <a:txBody>
                    <a:bodyPr/>
                    <a:lstStyle/>
                    <a:p>
                      <a:pPr algn="ctr"/>
                      <a:r>
                        <a:rPr lang="es-EC" dirty="0">
                          <a:solidFill>
                            <a:schemeClr val="bg1"/>
                          </a:solidFill>
                        </a:rPr>
                        <a:t>Quinto vuelo</a:t>
                      </a:r>
                    </a:p>
                  </a:txBody>
                  <a:tcPr anchor="ctr"/>
                </a:tc>
                <a:tc>
                  <a:txBody>
                    <a:bodyPr/>
                    <a:lstStyle/>
                    <a:p>
                      <a:pPr algn="ctr"/>
                      <a:r>
                        <a:rPr lang="es-EC" dirty="0">
                          <a:solidFill>
                            <a:schemeClr val="bg1"/>
                          </a:solidFill>
                        </a:rPr>
                        <a:t>Reproductivo</a:t>
                      </a:r>
                    </a:p>
                  </a:txBody>
                  <a:tcPr anchor="ctr"/>
                </a:tc>
                <a:tc>
                  <a:txBody>
                    <a:bodyPr/>
                    <a:lstStyle/>
                    <a:p>
                      <a:pPr algn="ctr"/>
                      <a:r>
                        <a:rPr lang="es-EC" dirty="0">
                          <a:solidFill>
                            <a:schemeClr val="bg1"/>
                          </a:solidFill>
                        </a:rPr>
                        <a:t>85</a:t>
                      </a:r>
                    </a:p>
                  </a:txBody>
                  <a:tcPr anchor="ctr"/>
                </a:tc>
                <a:extLst>
                  <a:ext uri="{0D108BD9-81ED-4DB2-BD59-A6C34878D82A}">
                    <a16:rowId xmlns:a16="http://schemas.microsoft.com/office/drawing/2014/main" val="10005"/>
                  </a:ext>
                </a:extLst>
              </a:tr>
              <a:tr h="325147">
                <a:tc>
                  <a:txBody>
                    <a:bodyPr/>
                    <a:lstStyle/>
                    <a:p>
                      <a:pPr algn="ctr"/>
                      <a:r>
                        <a:rPr lang="es-EC" dirty="0">
                          <a:solidFill>
                            <a:schemeClr val="bg1"/>
                          </a:solidFill>
                        </a:rPr>
                        <a:t>Sexto</a:t>
                      </a:r>
                      <a:r>
                        <a:rPr lang="es-EC" baseline="0" dirty="0">
                          <a:solidFill>
                            <a:schemeClr val="bg1"/>
                          </a:solidFill>
                        </a:rPr>
                        <a:t> vuelo</a:t>
                      </a:r>
                      <a:endParaRPr lang="es-EC" dirty="0">
                        <a:solidFill>
                          <a:schemeClr val="bg1"/>
                        </a:solidFill>
                      </a:endParaRPr>
                    </a:p>
                  </a:txBody>
                  <a:tcPr anchor="ctr"/>
                </a:tc>
                <a:tc>
                  <a:txBody>
                    <a:bodyPr/>
                    <a:lstStyle/>
                    <a:p>
                      <a:pPr algn="ctr"/>
                      <a:r>
                        <a:rPr lang="es-EC" dirty="0">
                          <a:solidFill>
                            <a:schemeClr val="bg1"/>
                          </a:solidFill>
                        </a:rPr>
                        <a:t>Envainamiento</a:t>
                      </a:r>
                    </a:p>
                  </a:txBody>
                  <a:tcPr anchor="ctr"/>
                </a:tc>
                <a:tc>
                  <a:txBody>
                    <a:bodyPr/>
                    <a:lstStyle/>
                    <a:p>
                      <a:pPr algn="ctr"/>
                      <a:r>
                        <a:rPr lang="es-EC" dirty="0">
                          <a:solidFill>
                            <a:schemeClr val="bg1"/>
                          </a:solidFill>
                        </a:rPr>
                        <a:t>100</a:t>
                      </a:r>
                    </a:p>
                  </a:txBody>
                  <a:tcPr anchor="ctr"/>
                </a:tc>
                <a:extLst>
                  <a:ext uri="{0D108BD9-81ED-4DB2-BD59-A6C34878D82A}">
                    <a16:rowId xmlns:a16="http://schemas.microsoft.com/office/drawing/2014/main" val="10006"/>
                  </a:ext>
                </a:extLst>
              </a:tr>
            </a:tbl>
          </a:graphicData>
        </a:graphic>
      </p:graphicFrame>
      <p:sp>
        <p:nvSpPr>
          <p:cNvPr id="53" name="Rectángulo 52"/>
          <p:cNvSpPr/>
          <p:nvPr/>
        </p:nvSpPr>
        <p:spPr>
          <a:xfrm>
            <a:off x="4179297" y="1955296"/>
            <a:ext cx="4572000" cy="646331"/>
          </a:xfrm>
          <a:prstGeom prst="rect">
            <a:avLst/>
          </a:prstGeom>
        </p:spPr>
        <p:txBody>
          <a:bodyPr>
            <a:spAutoFit/>
          </a:bodyPr>
          <a:lstStyle/>
          <a:p>
            <a:pPr algn="ctr"/>
            <a:r>
              <a:rPr lang="es-ES" sz="1800" dirty="0">
                <a:solidFill>
                  <a:srgbClr val="FFFFFF"/>
                </a:solidFill>
                <a:latin typeface="+mn-lt"/>
                <a:ea typeface="Calibri" panose="020F0502020204030204" pitchFamily="34" charset="0"/>
              </a:rPr>
              <a:t>Planificación de la captura de imágenes aéreas mediante UAV</a:t>
            </a:r>
            <a:endParaRPr lang="es-EC" sz="1800" dirty="0">
              <a:solidFill>
                <a:srgbClr val="FFFFFF"/>
              </a:solidFill>
              <a:latin typeface="+mn-lt"/>
            </a:endParaRPr>
          </a:p>
        </p:txBody>
      </p:sp>
      <p:graphicFrame>
        <p:nvGraphicFramePr>
          <p:cNvPr id="54" name="Tabla 53"/>
          <p:cNvGraphicFramePr>
            <a:graphicFrameLocks noGrp="1"/>
          </p:cNvGraphicFramePr>
          <p:nvPr>
            <p:extLst/>
          </p:nvPr>
        </p:nvGraphicFramePr>
        <p:xfrm>
          <a:off x="4786879" y="2476798"/>
          <a:ext cx="3365533" cy="3108960"/>
        </p:xfrm>
        <a:graphic>
          <a:graphicData uri="http://schemas.openxmlformats.org/drawingml/2006/table">
            <a:tbl>
              <a:tblPr firstRow="1" bandRow="1">
                <a:tableStyleId>{BDBED569-4797-4DF1-A0F4-6AAB3CD982D8}</a:tableStyleId>
              </a:tblPr>
              <a:tblGrid>
                <a:gridCol w="2064272">
                  <a:extLst>
                    <a:ext uri="{9D8B030D-6E8A-4147-A177-3AD203B41FA5}">
                      <a16:colId xmlns:a16="http://schemas.microsoft.com/office/drawing/2014/main" val="20000"/>
                    </a:ext>
                  </a:extLst>
                </a:gridCol>
                <a:gridCol w="1301261">
                  <a:extLst>
                    <a:ext uri="{9D8B030D-6E8A-4147-A177-3AD203B41FA5}">
                      <a16:colId xmlns:a16="http://schemas.microsoft.com/office/drawing/2014/main" val="20001"/>
                    </a:ext>
                  </a:extLst>
                </a:gridCol>
              </a:tblGrid>
              <a:tr h="518160">
                <a:tc>
                  <a:txBody>
                    <a:bodyPr/>
                    <a:lstStyle/>
                    <a:p>
                      <a:pPr algn="ctr"/>
                      <a:r>
                        <a:rPr lang="es-EC" dirty="0">
                          <a:solidFill>
                            <a:schemeClr val="bg1"/>
                          </a:solidFill>
                        </a:rPr>
                        <a:t>Parámetros de vuelo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Unidad</a:t>
                      </a:r>
                    </a:p>
                  </a:txBody>
                  <a:tcPr anchor="ctr"/>
                </a:tc>
                <a:extLst>
                  <a:ext uri="{0D108BD9-81ED-4DB2-BD59-A6C34878D82A}">
                    <a16:rowId xmlns:a16="http://schemas.microsoft.com/office/drawing/2014/main" val="10000"/>
                  </a:ext>
                </a:extLst>
              </a:tr>
              <a:tr h="518160">
                <a:tc>
                  <a:txBody>
                    <a:bodyPr/>
                    <a:lstStyle/>
                    <a:p>
                      <a:pPr algn="ctr"/>
                      <a:r>
                        <a:rPr lang="es-EC" dirty="0">
                          <a:solidFill>
                            <a:schemeClr val="bg1"/>
                          </a:solidFill>
                        </a:rPr>
                        <a:t>Tiempo de vuelo</a:t>
                      </a:r>
                    </a:p>
                  </a:txBody>
                  <a:tcPr anchor="ctr"/>
                </a:tc>
                <a:tc>
                  <a:txBody>
                    <a:bodyPr/>
                    <a:lstStyle/>
                    <a:p>
                      <a:pPr algn="ctr"/>
                      <a:r>
                        <a:rPr lang="es-EC" dirty="0">
                          <a:solidFill>
                            <a:schemeClr val="bg1"/>
                          </a:solidFill>
                        </a:rPr>
                        <a:t>4 min 43 s</a:t>
                      </a:r>
                    </a:p>
                  </a:txBody>
                  <a:tcPr anchor="ctr"/>
                </a:tc>
                <a:extLst>
                  <a:ext uri="{0D108BD9-81ED-4DB2-BD59-A6C34878D82A}">
                    <a16:rowId xmlns:a16="http://schemas.microsoft.com/office/drawing/2014/main" val="10001"/>
                  </a:ext>
                </a:extLst>
              </a:tr>
              <a:tr h="518160">
                <a:tc>
                  <a:txBody>
                    <a:bodyPr/>
                    <a:lstStyle/>
                    <a:p>
                      <a:pPr algn="ctr"/>
                      <a:r>
                        <a:rPr lang="es-EC" dirty="0">
                          <a:solidFill>
                            <a:schemeClr val="bg1"/>
                          </a:solidFill>
                        </a:rPr>
                        <a:t>Traslapo longitudinal</a:t>
                      </a:r>
                    </a:p>
                  </a:txBody>
                  <a:tcPr anchor="ctr"/>
                </a:tc>
                <a:tc>
                  <a:txBody>
                    <a:bodyPr/>
                    <a:lstStyle/>
                    <a:p>
                      <a:pPr algn="ctr"/>
                      <a:r>
                        <a:rPr lang="es-EC" dirty="0">
                          <a:solidFill>
                            <a:schemeClr val="bg1"/>
                          </a:solidFill>
                        </a:rPr>
                        <a:t>86 %</a:t>
                      </a:r>
                    </a:p>
                  </a:txBody>
                  <a:tcPr anchor="ctr"/>
                </a:tc>
                <a:extLst>
                  <a:ext uri="{0D108BD9-81ED-4DB2-BD59-A6C34878D82A}">
                    <a16:rowId xmlns:a16="http://schemas.microsoft.com/office/drawing/2014/main" val="10002"/>
                  </a:ext>
                </a:extLst>
              </a:tr>
              <a:tr h="518160">
                <a:tc>
                  <a:txBody>
                    <a:bodyPr/>
                    <a:lstStyle/>
                    <a:p>
                      <a:pPr algn="ctr"/>
                      <a:r>
                        <a:rPr lang="es-EC" dirty="0">
                          <a:solidFill>
                            <a:schemeClr val="bg1"/>
                          </a:solidFill>
                        </a:rPr>
                        <a:t>Traslapo trasversal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solidFill>
                            <a:schemeClr val="bg1"/>
                          </a:solidFill>
                        </a:rPr>
                        <a:t>86 %</a:t>
                      </a:r>
                    </a:p>
                  </a:txBody>
                  <a:tcPr anchor="ctr"/>
                </a:tc>
                <a:extLst>
                  <a:ext uri="{0D108BD9-81ED-4DB2-BD59-A6C34878D82A}">
                    <a16:rowId xmlns:a16="http://schemas.microsoft.com/office/drawing/2014/main" val="10003"/>
                  </a:ext>
                </a:extLst>
              </a:tr>
              <a:tr h="518160">
                <a:tc>
                  <a:txBody>
                    <a:bodyPr/>
                    <a:lstStyle/>
                    <a:p>
                      <a:pPr algn="ctr"/>
                      <a:r>
                        <a:rPr lang="es-EC" dirty="0">
                          <a:solidFill>
                            <a:schemeClr val="bg1"/>
                          </a:solidFill>
                        </a:rPr>
                        <a:t>Altura de vuelo</a:t>
                      </a:r>
                    </a:p>
                  </a:txBody>
                  <a:tcPr anchor="ctr"/>
                </a:tc>
                <a:tc>
                  <a:txBody>
                    <a:bodyPr/>
                    <a:lstStyle/>
                    <a:p>
                      <a:pPr algn="ctr"/>
                      <a:r>
                        <a:rPr lang="es-EC" dirty="0">
                          <a:solidFill>
                            <a:schemeClr val="bg1"/>
                          </a:solidFill>
                        </a:rPr>
                        <a:t>30 m</a:t>
                      </a:r>
                    </a:p>
                  </a:txBody>
                  <a:tcPr anchor="ctr"/>
                </a:tc>
                <a:extLst>
                  <a:ext uri="{0D108BD9-81ED-4DB2-BD59-A6C34878D82A}">
                    <a16:rowId xmlns:a16="http://schemas.microsoft.com/office/drawing/2014/main" val="10004"/>
                  </a:ext>
                </a:extLst>
              </a:tr>
              <a:tr h="518160">
                <a:tc>
                  <a:txBody>
                    <a:bodyPr/>
                    <a:lstStyle/>
                    <a:p>
                      <a:pPr algn="ctr"/>
                      <a:r>
                        <a:rPr lang="es-EC" dirty="0">
                          <a:solidFill>
                            <a:schemeClr val="bg1"/>
                          </a:solidFill>
                        </a:rPr>
                        <a:t>Área total del terreno</a:t>
                      </a:r>
                    </a:p>
                  </a:txBody>
                  <a:tcPr anchor="ctr"/>
                </a:tc>
                <a:tc>
                  <a:txBody>
                    <a:bodyPr/>
                    <a:lstStyle/>
                    <a:p>
                      <a:pPr algn="ctr"/>
                      <a:r>
                        <a:rPr lang="es-ES" sz="1400" b="0" i="0" u="none" strike="noStrike" cap="none" dirty="0">
                          <a:solidFill>
                            <a:schemeClr val="bg1"/>
                          </a:solidFill>
                          <a:effectLst/>
                          <a:latin typeface="+mn-lt"/>
                          <a:ea typeface="+mn-ea"/>
                          <a:cs typeface="+mn-cs"/>
                          <a:sym typeface="Arial"/>
                        </a:rPr>
                        <a:t>58 m x 85 m</a:t>
                      </a:r>
                      <a:endParaRPr lang="es-EC" dirty="0">
                        <a:solidFill>
                          <a:schemeClr val="bg1"/>
                        </a:solidFill>
                      </a:endParaRPr>
                    </a:p>
                  </a:txBody>
                  <a:tcPr anchor="ctr"/>
                </a:tc>
                <a:extLst>
                  <a:ext uri="{0D108BD9-81ED-4DB2-BD59-A6C34878D82A}">
                    <a16:rowId xmlns:a16="http://schemas.microsoft.com/office/drawing/2014/main" val="10005"/>
                  </a:ext>
                </a:extLst>
              </a:tr>
            </a:tbl>
          </a:graphicData>
        </a:graphic>
      </p:graphicFrame>
      <p:sp>
        <p:nvSpPr>
          <p:cNvPr id="55" name="Rectángulo 54"/>
          <p:cNvSpPr/>
          <p:nvPr/>
        </p:nvSpPr>
        <p:spPr>
          <a:xfrm>
            <a:off x="4286930" y="1917560"/>
            <a:ext cx="4440639" cy="369332"/>
          </a:xfrm>
          <a:prstGeom prst="rect">
            <a:avLst/>
          </a:prstGeom>
        </p:spPr>
        <p:txBody>
          <a:bodyPr wrap="none">
            <a:spAutoFit/>
          </a:bodyPr>
          <a:lstStyle/>
          <a:p>
            <a:r>
              <a:rPr lang="es-ES" sz="1800" dirty="0">
                <a:solidFill>
                  <a:srgbClr val="FFFFFF"/>
                </a:solidFill>
                <a:latin typeface="+mn-lt"/>
                <a:ea typeface="Calibri" panose="020F0502020204030204" pitchFamily="34" charset="0"/>
              </a:rPr>
              <a:t>Parámetros de vuelo para el </a:t>
            </a:r>
            <a:r>
              <a:rPr lang="es-ES" sz="1800" dirty="0" err="1">
                <a:solidFill>
                  <a:srgbClr val="FFFFFF"/>
                </a:solidFill>
                <a:latin typeface="+mn-lt"/>
                <a:ea typeface="Calibri" panose="020F0502020204030204" pitchFamily="34" charset="0"/>
              </a:rPr>
              <a:t>Phantom</a:t>
            </a:r>
            <a:r>
              <a:rPr lang="es-ES" sz="1800" dirty="0">
                <a:solidFill>
                  <a:srgbClr val="FFFFFF"/>
                </a:solidFill>
                <a:latin typeface="+mn-lt"/>
                <a:ea typeface="Calibri" panose="020F0502020204030204" pitchFamily="34" charset="0"/>
              </a:rPr>
              <a:t> 4</a:t>
            </a:r>
            <a:endParaRPr lang="es-EC" sz="1800" dirty="0">
              <a:solidFill>
                <a:srgbClr val="FFFFFF"/>
              </a:solidFill>
              <a:latin typeface="+mn-lt"/>
            </a:endParaRPr>
          </a:p>
        </p:txBody>
      </p:sp>
      <p:pic>
        <p:nvPicPr>
          <p:cNvPr id="56" name="Imagen 55"/>
          <p:cNvPicPr/>
          <p:nvPr/>
        </p:nvPicPr>
        <p:blipFill rotWithShape="1">
          <a:blip r:embed="rId3"/>
          <a:srcRect l="25469" t="22652" r="32029" b="12630"/>
          <a:stretch/>
        </p:blipFill>
        <p:spPr bwMode="auto">
          <a:xfrm>
            <a:off x="4580626" y="1364168"/>
            <a:ext cx="3289138" cy="3108960"/>
          </a:xfrm>
          <a:prstGeom prst="rect">
            <a:avLst/>
          </a:prstGeom>
          <a:ln>
            <a:noFill/>
          </a:ln>
          <a:extLst>
            <a:ext uri="{53640926-AAD7-44D8-BBD7-CCE9431645EC}">
              <a14:shadowObscured xmlns:a14="http://schemas.microsoft.com/office/drawing/2010/main"/>
            </a:ext>
          </a:extLst>
        </p:spPr>
      </p:pic>
      <p:graphicFrame>
        <p:nvGraphicFramePr>
          <p:cNvPr id="2" name="Tabla 1"/>
          <p:cNvGraphicFramePr>
            <a:graphicFrameLocks noGrp="1"/>
          </p:cNvGraphicFramePr>
          <p:nvPr>
            <p:extLst/>
          </p:nvPr>
        </p:nvGraphicFramePr>
        <p:xfrm>
          <a:off x="4076576" y="5056374"/>
          <a:ext cx="4764860" cy="1493520"/>
        </p:xfrm>
        <a:graphic>
          <a:graphicData uri="http://schemas.openxmlformats.org/drawingml/2006/table">
            <a:tbl>
              <a:tblPr firstRow="1" firstCol="1" bandRow="1">
                <a:tableStyleId>{BDBED569-4797-4DF1-A0F4-6AAB3CD982D8}</a:tableStyleId>
              </a:tblPr>
              <a:tblGrid>
                <a:gridCol w="976811">
                  <a:extLst>
                    <a:ext uri="{9D8B030D-6E8A-4147-A177-3AD203B41FA5}">
                      <a16:colId xmlns:a16="http://schemas.microsoft.com/office/drawing/2014/main" val="3286476337"/>
                    </a:ext>
                  </a:extLst>
                </a:gridCol>
                <a:gridCol w="1390650">
                  <a:extLst>
                    <a:ext uri="{9D8B030D-6E8A-4147-A177-3AD203B41FA5}">
                      <a16:colId xmlns:a16="http://schemas.microsoft.com/office/drawing/2014/main" val="2275746709"/>
                    </a:ext>
                  </a:extLst>
                </a:gridCol>
                <a:gridCol w="1340175">
                  <a:extLst>
                    <a:ext uri="{9D8B030D-6E8A-4147-A177-3AD203B41FA5}">
                      <a16:colId xmlns:a16="http://schemas.microsoft.com/office/drawing/2014/main" val="576342275"/>
                    </a:ext>
                  </a:extLst>
                </a:gridCol>
                <a:gridCol w="1057224">
                  <a:extLst>
                    <a:ext uri="{9D8B030D-6E8A-4147-A177-3AD203B41FA5}">
                      <a16:colId xmlns:a16="http://schemas.microsoft.com/office/drawing/2014/main" val="1645475269"/>
                    </a:ext>
                  </a:extLst>
                </a:gridCol>
              </a:tblGrid>
              <a:tr h="99358">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Punto</a:t>
                      </a:r>
                      <a:endParaRPr lang="es-EC" sz="1400" b="1" i="0" u="none" strike="noStrike" cap="none" dirty="0">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Este (m)</a:t>
                      </a:r>
                      <a:endParaRPr lang="es-EC" sz="1400" b="1" i="0" u="none" strike="noStrike" cap="none" dirty="0">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Norte (m)</a:t>
                      </a:r>
                      <a:endParaRPr lang="es-EC" sz="1400" b="1" i="0" u="none" strike="noStrike" cap="none" dirty="0">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Altura Elipsoidal (m)</a:t>
                      </a:r>
                      <a:endParaRPr lang="es-EC" sz="1400" b="1"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3289348183"/>
                  </a:ext>
                </a:extLst>
              </a:tr>
              <a:tr h="0">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Punto 01</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787798,776</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9957562,946</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2738,270</a:t>
                      </a:r>
                      <a:endParaRPr lang="es-EC" sz="14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2122058159"/>
                  </a:ext>
                </a:extLst>
              </a:tr>
              <a:tr h="0">
                <a:tc>
                  <a:txBody>
                    <a:bodyPr/>
                    <a:lstStyle/>
                    <a:p>
                      <a:pPr marL="0" marR="0" indent="0" algn="ctr" rtl="0">
                        <a:lnSpc>
                          <a:spcPct val="100000"/>
                        </a:lnSpc>
                        <a:spcBef>
                          <a:spcPts val="0"/>
                        </a:spcBef>
                        <a:spcAft>
                          <a:spcPts val="0"/>
                        </a:spcAft>
                        <a:buNone/>
                      </a:pPr>
                      <a:r>
                        <a:rPr lang="es-EC" sz="1400" u="none" strike="noStrike" cap="none">
                          <a:solidFill>
                            <a:schemeClr val="bg1"/>
                          </a:solidFill>
                          <a:sym typeface="Arial"/>
                        </a:rPr>
                        <a:t>Punto 02</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787776,418</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9957540,486</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a:solidFill>
                            <a:schemeClr val="bg1"/>
                          </a:solidFill>
                          <a:sym typeface="Arial"/>
                        </a:rPr>
                        <a:t>2738,144</a:t>
                      </a:r>
                      <a:endParaRPr lang="es-EC" sz="1400" b="0" i="0" u="none" strike="noStrike" cap="none">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3526720794"/>
                  </a:ext>
                </a:extLst>
              </a:tr>
              <a:tr h="0">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Punto 03</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a:solidFill>
                            <a:schemeClr val="bg1"/>
                          </a:solidFill>
                          <a:sym typeface="Arial"/>
                        </a:rPr>
                        <a:t>787823,229</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9957486,143</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2740,709</a:t>
                      </a:r>
                      <a:endParaRPr lang="es-EC" sz="14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58236883"/>
                  </a:ext>
                </a:extLst>
              </a:tr>
              <a:tr h="0">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Punto 04</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787782,549</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9957490,549</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indent="0" algn="ctr" rtl="0">
                        <a:lnSpc>
                          <a:spcPct val="100000"/>
                        </a:lnSpc>
                        <a:spcBef>
                          <a:spcPts val="0"/>
                        </a:spcBef>
                        <a:spcAft>
                          <a:spcPts val="0"/>
                        </a:spcAft>
                        <a:buNone/>
                      </a:pPr>
                      <a:r>
                        <a:rPr lang="es-EC" sz="1400" u="none" strike="noStrike" cap="none" dirty="0">
                          <a:solidFill>
                            <a:schemeClr val="bg1"/>
                          </a:solidFill>
                          <a:sym typeface="Arial"/>
                        </a:rPr>
                        <a:t>2739,757</a:t>
                      </a:r>
                      <a:endParaRPr lang="es-EC" sz="14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3448226388"/>
                  </a:ext>
                </a:extLst>
              </a:tr>
            </a:tbl>
          </a:graphicData>
        </a:graphic>
      </p:graphicFrame>
      <p:sp>
        <p:nvSpPr>
          <p:cNvPr id="3" name="Rectángulo 2"/>
          <p:cNvSpPr/>
          <p:nvPr/>
        </p:nvSpPr>
        <p:spPr>
          <a:xfrm>
            <a:off x="4046965" y="4625854"/>
            <a:ext cx="4918967" cy="523220"/>
          </a:xfrm>
          <a:prstGeom prst="rect">
            <a:avLst/>
          </a:prstGeom>
        </p:spPr>
        <p:txBody>
          <a:bodyPr wrap="square">
            <a:spAutoFit/>
          </a:bodyPr>
          <a:lstStyle/>
          <a:p>
            <a:pPr algn="ctr"/>
            <a:r>
              <a:rPr lang="es-ES" dirty="0">
                <a:solidFill>
                  <a:srgbClr val="FFFFFF"/>
                </a:solidFill>
                <a:latin typeface="+mn-lt"/>
                <a:ea typeface="Calibri" panose="020F0502020204030204" pitchFamily="34" charset="0"/>
              </a:rPr>
              <a:t>Coordenadas procesadas de los puntos de apoyo fotogramétrico.</a:t>
            </a:r>
            <a:endParaRPr lang="es-EC" dirty="0">
              <a:solidFill>
                <a:srgbClr val="FFFFFF"/>
              </a:solidFill>
              <a:latin typeface="+mn-lt"/>
            </a:endParaRPr>
          </a:p>
        </p:txBody>
      </p:sp>
      <p:sp>
        <p:nvSpPr>
          <p:cNvPr id="5" name="Rectángulo 4"/>
          <p:cNvSpPr/>
          <p:nvPr/>
        </p:nvSpPr>
        <p:spPr>
          <a:xfrm>
            <a:off x="3919877" y="1084947"/>
            <a:ext cx="5052986" cy="307777"/>
          </a:xfrm>
          <a:prstGeom prst="rect">
            <a:avLst/>
          </a:prstGeom>
        </p:spPr>
        <p:txBody>
          <a:bodyPr wrap="none">
            <a:spAutoFit/>
          </a:bodyPr>
          <a:lstStyle/>
          <a:p>
            <a:r>
              <a:rPr lang="es-ES" dirty="0">
                <a:solidFill>
                  <a:srgbClr val="FFFFFF"/>
                </a:solidFill>
                <a:latin typeface="+mn-lt"/>
                <a:ea typeface="Calibri" panose="020F0502020204030204" pitchFamily="34" charset="0"/>
              </a:rPr>
              <a:t>Distribución de los puntos de control en la zona de estudio.</a:t>
            </a:r>
            <a:endParaRPr lang="es-EC" dirty="0">
              <a:solidFill>
                <a:srgbClr val="FFFFFF"/>
              </a:solidFill>
              <a:latin typeface="+mn-lt"/>
            </a:endParaRPr>
          </a:p>
        </p:txBody>
      </p:sp>
      <p:pic>
        <p:nvPicPr>
          <p:cNvPr id="29" name="Imagen 28"/>
          <p:cNvPicPr/>
          <p:nvPr/>
        </p:nvPicPr>
        <p:blipFill>
          <a:blip r:embed="rId4" cstate="print">
            <a:extLst>
              <a:ext uri="{28A0092B-C50C-407E-A947-70E740481C1C}">
                <a14:useLocalDpi xmlns:a14="http://schemas.microsoft.com/office/drawing/2010/main" val="0"/>
              </a:ext>
            </a:extLst>
          </a:blip>
          <a:stretch>
            <a:fillRect/>
          </a:stretch>
        </p:blipFill>
        <p:spPr>
          <a:xfrm>
            <a:off x="4455581" y="2663263"/>
            <a:ext cx="4006850" cy="2253615"/>
          </a:xfrm>
          <a:prstGeom prst="rect">
            <a:avLst/>
          </a:prstGeom>
        </p:spPr>
      </p:pic>
      <p:sp>
        <p:nvSpPr>
          <p:cNvPr id="6" name="Rectángulo 5"/>
          <p:cNvSpPr/>
          <p:nvPr/>
        </p:nvSpPr>
        <p:spPr>
          <a:xfrm>
            <a:off x="4157087" y="2264304"/>
            <a:ext cx="4570482" cy="307777"/>
          </a:xfrm>
          <a:prstGeom prst="rect">
            <a:avLst/>
          </a:prstGeom>
        </p:spPr>
        <p:txBody>
          <a:bodyPr wrap="none">
            <a:spAutoFit/>
          </a:bodyPr>
          <a:lstStyle/>
          <a:p>
            <a:r>
              <a:rPr lang="es-ES" dirty="0">
                <a:solidFill>
                  <a:srgbClr val="FFFFFF"/>
                </a:solidFill>
                <a:latin typeface="+mn-lt"/>
                <a:ea typeface="Calibri" panose="020F0502020204030204" pitchFamily="34" charset="0"/>
              </a:rPr>
              <a:t>Visualización de vuelo en la aplicación Pix4D Capture</a:t>
            </a:r>
            <a:endParaRPr lang="es-EC" dirty="0">
              <a:solidFill>
                <a:srgbClr val="FFFFFF"/>
              </a:solidFill>
              <a:latin typeface="+mn-lt"/>
            </a:endParaRPr>
          </a:p>
        </p:txBody>
      </p:sp>
      <p:pic>
        <p:nvPicPr>
          <p:cNvPr id="41" name="Imagen 40"/>
          <p:cNvPicPr>
            <a:picLocks noChangeAspect="1"/>
          </p:cNvPicPr>
          <p:nvPr/>
        </p:nvPicPr>
        <p:blipFill>
          <a:blip r:embed="rId5"/>
          <a:stretch>
            <a:fillRect/>
          </a:stretch>
        </p:blipFill>
        <p:spPr>
          <a:xfrm>
            <a:off x="5745306" y="1120411"/>
            <a:ext cx="1522283" cy="5259885"/>
          </a:xfrm>
          <a:prstGeom prst="rect">
            <a:avLst/>
          </a:prstGeom>
        </p:spPr>
      </p:pic>
    </p:spTree>
    <p:extLst>
      <p:ext uri="{BB962C8B-B14F-4D97-AF65-F5344CB8AC3E}">
        <p14:creationId xmlns:p14="http://schemas.microsoft.com/office/powerpoint/2010/main" val="2525209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subTnLst>
                                    <p:set>
                                      <p:cBhvr override="childStyle">
                                        <p:cTn dur="1" fill="hold" display="0" masterRel="nextClick" afterEffect="1"/>
                                        <p:tgtEl>
                                          <p:spTgt spid="47"/>
                                        </p:tgtEl>
                                        <p:attrNameLst>
                                          <p:attrName>style.visibility</p:attrName>
                                        </p:attrNameLst>
                                      </p:cBhvr>
                                      <p:to>
                                        <p:strVal val="hidden"/>
                                      </p:to>
                                    </p:set>
                                  </p:subTnLst>
                                </p:cTn>
                              </p:par>
                              <p:par>
                                <p:cTn id="37" presetID="10"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subTnLst>
                                </p:cTn>
                              </p:par>
                              <p:par>
                                <p:cTn id="48" presetID="10"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subTnLst>
                                    <p:set>
                                      <p:cBhvr override="childStyle">
                                        <p:cTn dur="1" fill="hold" display="0" masterRel="nextClick" afterEffect="1"/>
                                        <p:tgtEl>
                                          <p:spTgt spid="54"/>
                                        </p:tgtEl>
                                        <p:attrNameLst>
                                          <p:attrName>style.visibility</p:attrName>
                                        </p:attrNameLst>
                                      </p:cBhvr>
                                      <p:to>
                                        <p:strVal val="hidden"/>
                                      </p:to>
                                    </p:set>
                                  </p:subTnLst>
                                </p:cTn>
                              </p:par>
                              <p:par>
                                <p:cTn id="51" presetID="10"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500"/>
                                        <p:tgtEl>
                                          <p:spTgt spid="49"/>
                                        </p:tgtEl>
                                      </p:cBhvr>
                                    </p:animEffect>
                                  </p:childTnLst>
                                  <p:subTnLst>
                                    <p:set>
                                      <p:cBhvr override="childStyle">
                                        <p:cTn dur="1" fill="hold" display="0" masterRel="nextClick" afterEffect="1"/>
                                        <p:tgtEl>
                                          <p:spTgt spid="49"/>
                                        </p:tgtEl>
                                        <p:attrNameLst>
                                          <p:attrName>style.visibility</p:attrName>
                                        </p:attrNameLst>
                                      </p:cBhvr>
                                      <p:to>
                                        <p:strVal val="hidden"/>
                                      </p:to>
                                    </p:set>
                                  </p:subTnLst>
                                </p:cTn>
                              </p:par>
                              <p:par>
                                <p:cTn id="59" presetID="10"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500"/>
                                        <p:tgtEl>
                                          <p:spTgt spid="56"/>
                                        </p:tgtEl>
                                      </p:cBhvr>
                                    </p:animEffect>
                                  </p:childTnLst>
                                  <p:subTnLst>
                                    <p:set>
                                      <p:cBhvr override="childStyle">
                                        <p:cTn dur="1" fill="hold" display="0" masterRel="nextClick" afterEffect="1"/>
                                        <p:tgtEl>
                                          <p:spTgt spid="56"/>
                                        </p:tgtEl>
                                        <p:attrNameLst>
                                          <p:attrName>style.visibility</p:attrName>
                                        </p:attrNameLst>
                                      </p:cBhvr>
                                      <p:to>
                                        <p:strVal val="hidden"/>
                                      </p:to>
                                    </p:set>
                                  </p:subTnLst>
                                </p:cTn>
                              </p:par>
                              <p:par>
                                <p:cTn id="62" presetID="10" presetClass="entr" presetSubtype="0"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65" presetID="10" presetClass="entr" presetSubtype="0"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subTnLst>
                                    <p:set>
                                      <p:cBhvr override="childStyle">
                                        <p:cTn dur="1" fill="hold" display="0" masterRel="nextClick" afterEffect="1"/>
                                        <p:tgtEl>
                                          <p:spTgt spid="50"/>
                                        </p:tgtEl>
                                        <p:attrNameLst>
                                          <p:attrName>style.visibility</p:attrName>
                                        </p:attrNameLst>
                                      </p:cBhvr>
                                      <p:to>
                                        <p:strVal val="hidden"/>
                                      </p:to>
                                    </p:set>
                                  </p:subTnLst>
                                </p:cTn>
                              </p:par>
                              <p:par>
                                <p:cTn id="76" presetID="10" presetClass="entr" presetSubtype="0"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par>
                                <p:cTn id="79" presetID="10"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fade">
                                      <p:cBhvr>
                                        <p:cTn id="86" dur="500"/>
                                        <p:tgtEl>
                                          <p:spTgt spid="51"/>
                                        </p:tgtEl>
                                      </p:cBhvr>
                                    </p:animEffect>
                                  </p:childTnLst>
                                </p:cTn>
                              </p:par>
                              <p:par>
                                <p:cTn id="87" presetID="10"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45" grpId="0" animBg="1"/>
      <p:bldP spid="47" grpId="0" animBg="1"/>
      <p:bldP spid="48" grpId="0" animBg="1"/>
      <p:bldP spid="49" grpId="0" animBg="1"/>
      <p:bldP spid="50" grpId="0" animBg="1"/>
      <p:bldP spid="51" grpId="0" animBg="1"/>
      <p:bldP spid="53" grpId="0"/>
      <p:bldP spid="55" grpId="0"/>
      <p:bldP spid="3"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Shape 66">
            <a:extLst>
              <a:ext uri="{FF2B5EF4-FFF2-40B4-BE49-F238E27FC236}">
                <a16:creationId xmlns:a16="http://schemas.microsoft.com/office/drawing/2014/main" id="{52CAE208-5C59-4E88-BA1C-B05E758A66F9}"/>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ENSAYO B - CAMPO</a:t>
            </a:r>
            <a:endParaRPr lang="en" sz="2400" dirty="0">
              <a:solidFill>
                <a:srgbClr val="39C0BA"/>
              </a:solidFill>
              <a:latin typeface="Quicksand"/>
              <a:sym typeface="Quicksand"/>
            </a:endParaRPr>
          </a:p>
        </p:txBody>
      </p:sp>
      <p:sp>
        <p:nvSpPr>
          <p:cNvPr id="7" name="Shape 66">
            <a:extLst>
              <a:ext uri="{FF2B5EF4-FFF2-40B4-BE49-F238E27FC236}">
                <a16:creationId xmlns:a16="http://schemas.microsoft.com/office/drawing/2014/main" id="{8AD4EEAA-9167-4FBA-999E-560DC064E480}"/>
              </a:ext>
            </a:extLst>
          </p:cNvPr>
          <p:cNvSpPr txBox="1">
            <a:spLocks/>
          </p:cNvSpPr>
          <p:nvPr/>
        </p:nvSpPr>
        <p:spPr>
          <a:xfrm>
            <a:off x="1137699" y="537768"/>
            <a:ext cx="6858000"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panose="020B0604020202020204" charset="0"/>
              </a:rPr>
              <a:t>Metodología para la captura de imágenes UAV</a:t>
            </a:r>
            <a:endParaRPr lang="en" sz="2400" dirty="0">
              <a:solidFill>
                <a:srgbClr val="39C0BA"/>
              </a:solidFill>
              <a:latin typeface="Quicksand" panose="020B0604020202020204" charset="0"/>
            </a:endParaRPr>
          </a:p>
        </p:txBody>
      </p:sp>
      <p:grpSp>
        <p:nvGrpSpPr>
          <p:cNvPr id="31" name="Grupo 30"/>
          <p:cNvGrpSpPr/>
          <p:nvPr/>
        </p:nvGrpSpPr>
        <p:grpSpPr>
          <a:xfrm>
            <a:off x="954149" y="181544"/>
            <a:ext cx="2276990" cy="254726"/>
            <a:chOff x="1613935" y="2468248"/>
            <a:chExt cx="5779012" cy="633278"/>
          </a:xfrm>
        </p:grpSpPr>
        <p:sp>
          <p:nvSpPr>
            <p:cNvPr id="32" name="Pentágono 31"/>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33"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Metodología</a:t>
              </a:r>
            </a:p>
          </p:txBody>
        </p:sp>
      </p:grpSp>
      <p:sp>
        <p:nvSpPr>
          <p:cNvPr id="34" name="Rectángulo 33">
            <a:extLst>
              <a:ext uri="{FF2B5EF4-FFF2-40B4-BE49-F238E27FC236}">
                <a16:creationId xmlns:a16="http://schemas.microsoft.com/office/drawing/2014/main" id="{8560F1C8-91F6-4BC8-93BC-23389273195E}"/>
              </a:ext>
            </a:extLst>
          </p:cNvPr>
          <p:cNvSpPr/>
          <p:nvPr/>
        </p:nvSpPr>
        <p:spPr>
          <a:xfrm>
            <a:off x="1470978" y="1578021"/>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sz="2400" dirty="0"/>
              <a:t>NDVI</a:t>
            </a:r>
            <a:r>
              <a:rPr lang="es-ES" sz="2400" baseline="-25000" dirty="0"/>
              <a:t>U</a:t>
            </a:r>
            <a:endParaRPr lang="es-ES" sz="2400" dirty="0">
              <a:solidFill>
                <a:schemeClr val="bg1"/>
              </a:solidFill>
              <a:effectLst>
                <a:outerShdw blurRad="38100" dist="38100" dir="2700000" algn="tl">
                  <a:srgbClr val="000000">
                    <a:alpha val="43137"/>
                  </a:srgbClr>
                </a:outerShdw>
              </a:effectLst>
            </a:endParaRPr>
          </a:p>
        </p:txBody>
      </p:sp>
      <p:sp>
        <p:nvSpPr>
          <p:cNvPr id="35" name="Rectángulo 34">
            <a:extLst>
              <a:ext uri="{FF2B5EF4-FFF2-40B4-BE49-F238E27FC236}">
                <a16:creationId xmlns:a16="http://schemas.microsoft.com/office/drawing/2014/main" id="{018A1A80-96F5-4F03-BC55-D2C69A1490AA}"/>
              </a:ext>
            </a:extLst>
          </p:cNvPr>
          <p:cNvSpPr/>
          <p:nvPr/>
        </p:nvSpPr>
        <p:spPr>
          <a:xfrm>
            <a:off x="1470978" y="2663844"/>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bg1"/>
                </a:solidFill>
                <a:effectLst>
                  <a:outerShdw blurRad="38100" dist="38100" dir="2700000" algn="tl">
                    <a:srgbClr val="000000">
                      <a:alpha val="43137"/>
                    </a:srgbClr>
                  </a:outerShdw>
                </a:effectLst>
              </a:rPr>
              <a:t>UAV</a:t>
            </a:r>
            <a:endParaRPr lang="es-ES" sz="1800" dirty="0">
              <a:solidFill>
                <a:schemeClr val="bg1"/>
              </a:solidFill>
              <a:effectLst>
                <a:outerShdw blurRad="38100" dist="38100" dir="2700000" algn="tl">
                  <a:srgbClr val="000000">
                    <a:alpha val="43137"/>
                  </a:srgbClr>
                </a:outerShdw>
              </a:effectLst>
            </a:endParaRPr>
          </a:p>
        </p:txBody>
      </p:sp>
      <p:sp>
        <p:nvSpPr>
          <p:cNvPr id="36" name="Rectángulo 35">
            <a:extLst>
              <a:ext uri="{FF2B5EF4-FFF2-40B4-BE49-F238E27FC236}">
                <a16:creationId xmlns:a16="http://schemas.microsoft.com/office/drawing/2014/main" id="{40B8449F-1682-464D-9855-759B6BFDF4FF}"/>
              </a:ext>
            </a:extLst>
          </p:cNvPr>
          <p:cNvSpPr/>
          <p:nvPr/>
        </p:nvSpPr>
        <p:spPr>
          <a:xfrm>
            <a:off x="6317300" y="1578021"/>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ES" sz="2400" dirty="0"/>
              <a:t>NDVI</a:t>
            </a:r>
            <a:r>
              <a:rPr lang="es-ES" sz="2400" baseline="-25000" dirty="0"/>
              <a:t>E</a:t>
            </a:r>
            <a:endParaRPr lang="es-ES" sz="2400" dirty="0">
              <a:solidFill>
                <a:schemeClr val="bg1"/>
              </a:solidFill>
              <a:effectLst>
                <a:outerShdw blurRad="38100" dist="38100" dir="2700000" algn="tl">
                  <a:srgbClr val="000000">
                    <a:alpha val="43137"/>
                  </a:srgbClr>
                </a:outerShdw>
              </a:effectLst>
            </a:endParaRPr>
          </a:p>
        </p:txBody>
      </p:sp>
      <p:sp>
        <p:nvSpPr>
          <p:cNvPr id="37" name="Rectángulo 36">
            <a:extLst>
              <a:ext uri="{FF2B5EF4-FFF2-40B4-BE49-F238E27FC236}">
                <a16:creationId xmlns:a16="http://schemas.microsoft.com/office/drawing/2014/main" id="{C09A3826-D580-4966-945A-5D23B92DE520}"/>
              </a:ext>
            </a:extLst>
          </p:cNvPr>
          <p:cNvSpPr/>
          <p:nvPr/>
        </p:nvSpPr>
        <p:spPr>
          <a:xfrm>
            <a:off x="1470978" y="3749667"/>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bg1"/>
                </a:solidFill>
                <a:effectLst>
                  <a:outerShdw blurRad="38100" dist="38100" dir="2700000" algn="tl">
                    <a:srgbClr val="000000">
                      <a:alpha val="43137"/>
                    </a:srgbClr>
                  </a:outerShdw>
                </a:effectLst>
              </a:rPr>
              <a:t>Calibración de ortomosaicos</a:t>
            </a:r>
            <a:endParaRPr lang="es-ES" sz="1800" dirty="0">
              <a:solidFill>
                <a:schemeClr val="bg1"/>
              </a:solidFill>
              <a:effectLst>
                <a:outerShdw blurRad="38100" dist="38100" dir="2700000" algn="tl">
                  <a:srgbClr val="000000">
                    <a:alpha val="43137"/>
                  </a:srgbClr>
                </a:outerShdw>
              </a:effectLst>
            </a:endParaRPr>
          </a:p>
        </p:txBody>
      </p:sp>
      <p:sp>
        <p:nvSpPr>
          <p:cNvPr id="45" name="Rectángulo 44">
            <a:extLst>
              <a:ext uri="{FF2B5EF4-FFF2-40B4-BE49-F238E27FC236}">
                <a16:creationId xmlns:a16="http://schemas.microsoft.com/office/drawing/2014/main" id="{C09A3826-D580-4966-945A-5D23B92DE520}"/>
              </a:ext>
            </a:extLst>
          </p:cNvPr>
          <p:cNvSpPr/>
          <p:nvPr/>
        </p:nvSpPr>
        <p:spPr>
          <a:xfrm>
            <a:off x="1470978" y="4835490"/>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bg1"/>
                </a:solidFill>
                <a:effectLst>
                  <a:outerShdw blurRad="38100" dist="38100" dir="2700000" algn="tl">
                    <a:srgbClr val="000000">
                      <a:alpha val="43137"/>
                    </a:srgbClr>
                  </a:outerShdw>
                </a:effectLst>
              </a:rPr>
              <a:t>Georreferenciación y extracción de valores</a:t>
            </a:r>
            <a:endParaRPr lang="es-ES" sz="1800" dirty="0">
              <a:solidFill>
                <a:schemeClr val="bg1"/>
              </a:solidFill>
              <a:effectLst>
                <a:outerShdw blurRad="38100" dist="38100" dir="2700000" algn="tl">
                  <a:srgbClr val="000000">
                    <a:alpha val="43137"/>
                  </a:srgbClr>
                </a:outerShdw>
              </a:effectLst>
            </a:endParaRPr>
          </a:p>
        </p:txBody>
      </p:sp>
      <p:cxnSp>
        <p:nvCxnSpPr>
          <p:cNvPr id="46" name="Conector recto de flecha 45">
            <a:extLst>
              <a:ext uri="{FF2B5EF4-FFF2-40B4-BE49-F238E27FC236}">
                <a16:creationId xmlns:a16="http://schemas.microsoft.com/office/drawing/2014/main" id="{3ED7BFFC-1EF2-40FD-A1EA-7D3A3A58DF7A}"/>
              </a:ext>
            </a:extLst>
          </p:cNvPr>
          <p:cNvCxnSpPr>
            <a:stCxn id="37" idx="2"/>
            <a:endCxn id="45" idx="0"/>
          </p:cNvCxnSpPr>
          <p:nvPr/>
        </p:nvCxnSpPr>
        <p:spPr>
          <a:xfrm>
            <a:off x="2636838" y="4518413"/>
            <a:ext cx="0" cy="317077"/>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Shape 66">
            <a:extLst>
              <a:ext uri="{FF2B5EF4-FFF2-40B4-BE49-F238E27FC236}">
                <a16:creationId xmlns:a16="http://schemas.microsoft.com/office/drawing/2014/main" id="{8AD4EEAA-9167-4FBA-999E-560DC064E480}"/>
              </a:ext>
            </a:extLst>
          </p:cNvPr>
          <p:cNvSpPr txBox="1">
            <a:spLocks/>
          </p:cNvSpPr>
          <p:nvPr/>
        </p:nvSpPr>
        <p:spPr>
          <a:xfrm>
            <a:off x="873632" y="976213"/>
            <a:ext cx="8189851"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s-ES" sz="1800" dirty="0">
                <a:solidFill>
                  <a:schemeClr val="bg1"/>
                </a:solidFill>
                <a:latin typeface="+mj-lt"/>
              </a:rPr>
              <a:t>Generación de Índices de Vegetación para imágenes obtenidas por el UAV</a:t>
            </a:r>
            <a:endParaRPr lang="en" sz="1800" dirty="0">
              <a:solidFill>
                <a:schemeClr val="bg1"/>
              </a:solidFill>
              <a:latin typeface="+mj-lt"/>
            </a:endParaRPr>
          </a:p>
        </p:txBody>
      </p:sp>
      <p:sp>
        <p:nvSpPr>
          <p:cNvPr id="30" name="Rectángulo 29">
            <a:extLst>
              <a:ext uri="{FF2B5EF4-FFF2-40B4-BE49-F238E27FC236}">
                <a16:creationId xmlns:a16="http://schemas.microsoft.com/office/drawing/2014/main" id="{C09A3826-D580-4966-945A-5D23B92DE520}"/>
              </a:ext>
            </a:extLst>
          </p:cNvPr>
          <p:cNvSpPr/>
          <p:nvPr/>
        </p:nvSpPr>
        <p:spPr>
          <a:xfrm>
            <a:off x="6317300" y="2663844"/>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err="1">
                <a:solidFill>
                  <a:schemeClr val="bg1"/>
                </a:solidFill>
                <a:effectLst>
                  <a:outerShdw blurRad="38100" dist="38100" dir="2700000" algn="tl">
                    <a:srgbClr val="000000">
                      <a:alpha val="43137"/>
                    </a:srgbClr>
                  </a:outerShdw>
                </a:effectLst>
              </a:rPr>
              <a:t>Espectroradiómetro</a:t>
            </a:r>
            <a:endParaRPr lang="es-ES" sz="1800" dirty="0">
              <a:solidFill>
                <a:schemeClr val="bg1"/>
              </a:solidFill>
              <a:effectLst>
                <a:outerShdw blurRad="38100" dist="38100" dir="2700000" algn="tl">
                  <a:srgbClr val="000000">
                    <a:alpha val="43137"/>
                  </a:srgbClr>
                </a:outerShdw>
              </a:effectLst>
            </a:endParaRPr>
          </a:p>
        </p:txBody>
      </p:sp>
      <p:sp>
        <p:nvSpPr>
          <p:cNvPr id="41" name="Rectángulo 40">
            <a:extLst>
              <a:ext uri="{FF2B5EF4-FFF2-40B4-BE49-F238E27FC236}">
                <a16:creationId xmlns:a16="http://schemas.microsoft.com/office/drawing/2014/main" id="{C09A3826-D580-4966-945A-5D23B92DE520}"/>
              </a:ext>
            </a:extLst>
          </p:cNvPr>
          <p:cNvSpPr/>
          <p:nvPr/>
        </p:nvSpPr>
        <p:spPr>
          <a:xfrm>
            <a:off x="1470978" y="5921313"/>
            <a:ext cx="2331720" cy="768746"/>
          </a:xfrm>
          <a:prstGeom prst="rect">
            <a:avLst/>
          </a:prstGeom>
          <a:noFill/>
          <a:ln w="2857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s-419" sz="1800" dirty="0">
                <a:solidFill>
                  <a:schemeClr val="bg1"/>
                </a:solidFill>
                <a:effectLst>
                  <a:outerShdw blurRad="38100" dist="38100" dir="2700000" algn="tl">
                    <a:srgbClr val="000000">
                      <a:alpha val="43137"/>
                    </a:srgbClr>
                  </a:outerShdw>
                </a:effectLst>
              </a:rPr>
              <a:t>Análisis estadístico</a:t>
            </a:r>
            <a:endParaRPr lang="es-ES" sz="1800" dirty="0">
              <a:solidFill>
                <a:schemeClr val="bg1"/>
              </a:solidFill>
              <a:effectLst>
                <a:outerShdw blurRad="38100" dist="38100" dir="2700000" algn="tl">
                  <a:srgbClr val="000000">
                    <a:alpha val="43137"/>
                  </a:srgbClr>
                </a:outerShdw>
              </a:effectLst>
            </a:endParaRPr>
          </a:p>
        </p:txBody>
      </p:sp>
      <p:cxnSp>
        <p:nvCxnSpPr>
          <p:cNvPr id="42" name="Conector recto de flecha 41">
            <a:extLst>
              <a:ext uri="{FF2B5EF4-FFF2-40B4-BE49-F238E27FC236}">
                <a16:creationId xmlns:a16="http://schemas.microsoft.com/office/drawing/2014/main" id="{3ED7BFFC-1EF2-40FD-A1EA-7D3A3A58DF7A}"/>
              </a:ext>
            </a:extLst>
          </p:cNvPr>
          <p:cNvCxnSpPr>
            <a:stCxn id="34" idx="2"/>
            <a:endCxn id="35" idx="0"/>
          </p:cNvCxnSpPr>
          <p:nvPr/>
        </p:nvCxnSpPr>
        <p:spPr>
          <a:xfrm>
            <a:off x="2636838" y="2346767"/>
            <a:ext cx="0" cy="317077"/>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Conector recto de flecha 42">
            <a:extLst>
              <a:ext uri="{FF2B5EF4-FFF2-40B4-BE49-F238E27FC236}">
                <a16:creationId xmlns:a16="http://schemas.microsoft.com/office/drawing/2014/main" id="{3ED7BFFC-1EF2-40FD-A1EA-7D3A3A58DF7A}"/>
              </a:ext>
            </a:extLst>
          </p:cNvPr>
          <p:cNvCxnSpPr>
            <a:stCxn id="35" idx="2"/>
            <a:endCxn id="37" idx="0"/>
          </p:cNvCxnSpPr>
          <p:nvPr/>
        </p:nvCxnSpPr>
        <p:spPr>
          <a:xfrm>
            <a:off x="2636838" y="3432590"/>
            <a:ext cx="0" cy="317077"/>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Conector recto de flecha 43">
            <a:extLst>
              <a:ext uri="{FF2B5EF4-FFF2-40B4-BE49-F238E27FC236}">
                <a16:creationId xmlns:a16="http://schemas.microsoft.com/office/drawing/2014/main" id="{3ED7BFFC-1EF2-40FD-A1EA-7D3A3A58DF7A}"/>
              </a:ext>
            </a:extLst>
          </p:cNvPr>
          <p:cNvCxnSpPr>
            <a:stCxn id="45" idx="2"/>
            <a:endCxn id="41" idx="0"/>
          </p:cNvCxnSpPr>
          <p:nvPr/>
        </p:nvCxnSpPr>
        <p:spPr>
          <a:xfrm>
            <a:off x="2636838" y="5604236"/>
            <a:ext cx="0" cy="317077"/>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7" name="Conector recto de flecha 56">
            <a:extLst>
              <a:ext uri="{FF2B5EF4-FFF2-40B4-BE49-F238E27FC236}">
                <a16:creationId xmlns:a16="http://schemas.microsoft.com/office/drawing/2014/main" id="{3ED7BFFC-1EF2-40FD-A1EA-7D3A3A58DF7A}"/>
              </a:ext>
            </a:extLst>
          </p:cNvPr>
          <p:cNvCxnSpPr>
            <a:stCxn id="36" idx="2"/>
            <a:endCxn id="30" idx="0"/>
          </p:cNvCxnSpPr>
          <p:nvPr/>
        </p:nvCxnSpPr>
        <p:spPr>
          <a:xfrm>
            <a:off x="7483160" y="2346767"/>
            <a:ext cx="0" cy="317077"/>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9" name="Rectángulo 58">
            <a:extLst>
              <a:ext uri="{FF2B5EF4-FFF2-40B4-BE49-F238E27FC236}">
                <a16:creationId xmlns:a16="http://schemas.microsoft.com/office/drawing/2014/main" id="{8560F1C8-91F6-4BC8-93BC-23389273195E}"/>
              </a:ext>
            </a:extLst>
          </p:cNvPr>
          <p:cNvSpPr/>
          <p:nvPr/>
        </p:nvSpPr>
        <p:spPr>
          <a:xfrm>
            <a:off x="1470978" y="3749667"/>
            <a:ext cx="2331720" cy="768746"/>
          </a:xfrm>
          <a:prstGeom prst="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chemeClr val="bg1"/>
              </a:solidFill>
              <a:effectLst>
                <a:outerShdw blurRad="38100" dist="38100" dir="2700000" algn="tl">
                  <a:srgbClr val="000000">
                    <a:alpha val="43137"/>
                  </a:srgbClr>
                </a:outerShdw>
              </a:effectLst>
            </a:endParaRPr>
          </a:p>
        </p:txBody>
      </p:sp>
      <p:sp>
        <p:nvSpPr>
          <p:cNvPr id="60" name="Rectángulo 59">
            <a:extLst>
              <a:ext uri="{FF2B5EF4-FFF2-40B4-BE49-F238E27FC236}">
                <a16:creationId xmlns:a16="http://schemas.microsoft.com/office/drawing/2014/main" id="{8560F1C8-91F6-4BC8-93BC-23389273195E}"/>
              </a:ext>
            </a:extLst>
          </p:cNvPr>
          <p:cNvSpPr/>
          <p:nvPr/>
        </p:nvSpPr>
        <p:spPr>
          <a:xfrm>
            <a:off x="1470978" y="4833023"/>
            <a:ext cx="2331720" cy="768746"/>
          </a:xfrm>
          <a:prstGeom prst="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chemeClr val="bg1"/>
              </a:solidFill>
              <a:effectLst>
                <a:outerShdw blurRad="38100" dist="38100" dir="2700000" algn="tl">
                  <a:srgbClr val="000000">
                    <a:alpha val="43137"/>
                  </a:srgbClr>
                </a:outerShdw>
              </a:effectLst>
            </a:endParaRPr>
          </a:p>
        </p:txBody>
      </p:sp>
      <p:sp>
        <p:nvSpPr>
          <p:cNvPr id="61" name="Rectángulo 60">
            <a:extLst>
              <a:ext uri="{FF2B5EF4-FFF2-40B4-BE49-F238E27FC236}">
                <a16:creationId xmlns:a16="http://schemas.microsoft.com/office/drawing/2014/main" id="{8560F1C8-91F6-4BC8-93BC-23389273195E}"/>
              </a:ext>
            </a:extLst>
          </p:cNvPr>
          <p:cNvSpPr/>
          <p:nvPr/>
        </p:nvSpPr>
        <p:spPr>
          <a:xfrm>
            <a:off x="1470978" y="5921639"/>
            <a:ext cx="2331720" cy="768746"/>
          </a:xfrm>
          <a:prstGeom prst="rect">
            <a:avLst/>
          </a:prstGeom>
          <a:noFill/>
          <a:ln w="2857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800" dirty="0">
              <a:solidFill>
                <a:schemeClr val="bg1"/>
              </a:solidFill>
              <a:effectLst>
                <a:outerShdw blurRad="38100" dist="38100" dir="2700000" algn="tl">
                  <a:srgbClr val="000000">
                    <a:alpha val="43137"/>
                  </a:srgbClr>
                </a:outerShdw>
              </a:effectLst>
            </a:endParaRPr>
          </a:p>
        </p:txBody>
      </p:sp>
      <p:pic>
        <p:nvPicPr>
          <p:cNvPr id="62" name="Imagen 61"/>
          <p:cNvPicPr/>
          <p:nvPr/>
        </p:nvPicPr>
        <p:blipFill rotWithShape="1">
          <a:blip r:embed="rId3"/>
          <a:srcRect l="36714" t="28535" r="35006" b="36458"/>
          <a:stretch/>
        </p:blipFill>
        <p:spPr bwMode="auto">
          <a:xfrm>
            <a:off x="4694711" y="2193999"/>
            <a:ext cx="4024313" cy="2794258"/>
          </a:xfrm>
          <a:prstGeom prst="rect">
            <a:avLst/>
          </a:prstGeom>
          <a:ln>
            <a:noFill/>
          </a:ln>
          <a:extLst>
            <a:ext uri="{53640926-AAD7-44D8-BBD7-CCE9431645EC}">
              <a14:shadowObscured xmlns:a14="http://schemas.microsoft.com/office/drawing/2010/main"/>
            </a:ext>
          </a:extLst>
        </p:spPr>
      </p:pic>
      <p:sp>
        <p:nvSpPr>
          <p:cNvPr id="24" name="Rectángulo 23"/>
          <p:cNvSpPr/>
          <p:nvPr/>
        </p:nvSpPr>
        <p:spPr>
          <a:xfrm>
            <a:off x="4420867" y="5213984"/>
            <a:ext cx="4572000" cy="523220"/>
          </a:xfrm>
          <a:prstGeom prst="rect">
            <a:avLst/>
          </a:prstGeom>
        </p:spPr>
        <p:txBody>
          <a:bodyPr>
            <a:spAutoFit/>
          </a:bodyPr>
          <a:lstStyle/>
          <a:p>
            <a:pPr algn="ctr"/>
            <a:r>
              <a:rPr lang="es-ES" dirty="0">
                <a:solidFill>
                  <a:schemeClr val="bg1"/>
                </a:solidFill>
                <a:latin typeface="+mn-lt"/>
                <a:ea typeface="Calibri" panose="020F0502020204030204" pitchFamily="34" charset="0"/>
                <a:cs typeface="Times New Roman" panose="02020603050405020304" pitchFamily="18" charset="0"/>
              </a:rPr>
              <a:t>a) Ortomosaico sin calibración; b) Ortomosaico calibrado en la aplicación </a:t>
            </a:r>
            <a:r>
              <a:rPr lang="es-ES" dirty="0" err="1">
                <a:solidFill>
                  <a:schemeClr val="bg1"/>
                </a:solidFill>
                <a:latin typeface="+mn-lt"/>
                <a:ea typeface="Calibri" panose="020F0502020204030204" pitchFamily="34" charset="0"/>
                <a:cs typeface="Times New Roman" panose="02020603050405020304" pitchFamily="18" charset="0"/>
              </a:rPr>
              <a:t>Mapir</a:t>
            </a:r>
            <a:r>
              <a:rPr lang="es-ES" dirty="0">
                <a:solidFill>
                  <a:schemeClr val="bg1"/>
                </a:solidFill>
                <a:latin typeface="+mn-lt"/>
                <a:ea typeface="Calibri" panose="020F0502020204030204" pitchFamily="34" charset="0"/>
                <a:cs typeface="Times New Roman" panose="02020603050405020304" pitchFamily="18" charset="0"/>
              </a:rPr>
              <a:t> Camera Control.</a:t>
            </a:r>
            <a:endParaRPr lang="es-EC" dirty="0">
              <a:solidFill>
                <a:schemeClr val="bg1"/>
              </a:solidFill>
              <a:latin typeface="+mn-lt"/>
              <a:cs typeface="Times New Roman" panose="02020603050405020304" pitchFamily="18" charset="0"/>
            </a:endParaRPr>
          </a:p>
        </p:txBody>
      </p:sp>
      <p:pic>
        <p:nvPicPr>
          <p:cNvPr id="63" name="Imagen 62"/>
          <p:cNvPicPr/>
          <p:nvPr/>
        </p:nvPicPr>
        <p:blipFill>
          <a:blip r:embed="rId4" cstate="print">
            <a:extLst>
              <a:ext uri="{28A0092B-C50C-407E-A947-70E740481C1C}">
                <a14:useLocalDpi xmlns:a14="http://schemas.microsoft.com/office/drawing/2010/main" val="0"/>
              </a:ext>
            </a:extLst>
          </a:blip>
          <a:stretch>
            <a:fillRect/>
          </a:stretch>
        </p:blipFill>
        <p:spPr>
          <a:xfrm>
            <a:off x="4573633" y="1473394"/>
            <a:ext cx="1703308" cy="2357506"/>
          </a:xfrm>
          <a:prstGeom prst="rect">
            <a:avLst/>
          </a:prstGeom>
        </p:spPr>
      </p:pic>
      <p:pic>
        <p:nvPicPr>
          <p:cNvPr id="66" name="Imagen 65"/>
          <p:cNvPicPr/>
          <p:nvPr/>
        </p:nvPicPr>
        <p:blipFill>
          <a:blip r:embed="rId5" cstate="print">
            <a:extLst>
              <a:ext uri="{28A0092B-C50C-407E-A947-70E740481C1C}">
                <a14:useLocalDpi xmlns:a14="http://schemas.microsoft.com/office/drawing/2010/main" val="0"/>
              </a:ext>
            </a:extLst>
          </a:blip>
          <a:stretch>
            <a:fillRect/>
          </a:stretch>
        </p:blipFill>
        <p:spPr>
          <a:xfrm>
            <a:off x="6965250" y="1473394"/>
            <a:ext cx="1703308" cy="2357506"/>
          </a:xfrm>
          <a:prstGeom prst="rect">
            <a:avLst/>
          </a:prstGeom>
        </p:spPr>
      </p:pic>
      <p:sp>
        <p:nvSpPr>
          <p:cNvPr id="25" name="Rectángulo 24"/>
          <p:cNvSpPr/>
          <p:nvPr/>
        </p:nvSpPr>
        <p:spPr>
          <a:xfrm>
            <a:off x="4334028" y="3812668"/>
            <a:ext cx="4572000" cy="523220"/>
          </a:xfrm>
          <a:prstGeom prst="rect">
            <a:avLst/>
          </a:prstGeom>
        </p:spPr>
        <p:txBody>
          <a:bodyPr>
            <a:spAutoFit/>
          </a:bodyPr>
          <a:lstStyle/>
          <a:p>
            <a:pPr algn="ctr"/>
            <a:r>
              <a:rPr lang="es-ES" dirty="0">
                <a:solidFill>
                  <a:schemeClr val="bg1"/>
                </a:solidFill>
                <a:latin typeface="+mn-lt"/>
                <a:ea typeface="Calibri" panose="020F0502020204030204" pitchFamily="34" charset="0"/>
                <a:cs typeface="Times New Roman" panose="02020603050405020304" pitchFamily="18" charset="0"/>
              </a:rPr>
              <a:t>(</a:t>
            </a:r>
            <a:r>
              <a:rPr lang="es-ES" b="1" dirty="0">
                <a:solidFill>
                  <a:schemeClr val="bg1"/>
                </a:solidFill>
                <a:latin typeface="+mn-lt"/>
                <a:ea typeface="Calibri" panose="020F0502020204030204" pitchFamily="34" charset="0"/>
                <a:cs typeface="Times New Roman" panose="02020603050405020304" pitchFamily="18" charset="0"/>
              </a:rPr>
              <a:t>Izq.</a:t>
            </a:r>
            <a:r>
              <a:rPr lang="es-ES" dirty="0">
                <a:solidFill>
                  <a:schemeClr val="bg1"/>
                </a:solidFill>
                <a:latin typeface="+mn-lt"/>
                <a:ea typeface="Calibri" panose="020F0502020204030204" pitchFamily="34" charset="0"/>
                <a:cs typeface="Times New Roman" panose="02020603050405020304" pitchFamily="18" charset="0"/>
              </a:rPr>
              <a:t>) Estación base y (</a:t>
            </a:r>
            <a:r>
              <a:rPr lang="es-ES" b="1" dirty="0">
                <a:solidFill>
                  <a:schemeClr val="bg1"/>
                </a:solidFill>
                <a:latin typeface="+mn-lt"/>
                <a:ea typeface="Calibri" panose="020F0502020204030204" pitchFamily="34" charset="0"/>
                <a:cs typeface="Times New Roman" panose="02020603050405020304" pitchFamily="18" charset="0"/>
              </a:rPr>
              <a:t>Der.</a:t>
            </a:r>
            <a:r>
              <a:rPr lang="es-ES" dirty="0">
                <a:solidFill>
                  <a:schemeClr val="bg1"/>
                </a:solidFill>
                <a:latin typeface="+mn-lt"/>
                <a:ea typeface="Calibri" panose="020F0502020204030204" pitchFamily="34" charset="0"/>
                <a:cs typeface="Times New Roman" panose="02020603050405020304" pitchFamily="18" charset="0"/>
              </a:rPr>
              <a:t>) móvil para la georreferenciación de las plantas.</a:t>
            </a:r>
            <a:endParaRPr lang="es-EC" dirty="0">
              <a:solidFill>
                <a:schemeClr val="bg1"/>
              </a:solidFill>
              <a:latin typeface="+mn-lt"/>
              <a:cs typeface="Times New Roman" panose="02020603050405020304" pitchFamily="18" charset="0"/>
            </a:endParaRPr>
          </a:p>
        </p:txBody>
      </p:sp>
      <p:pic>
        <p:nvPicPr>
          <p:cNvPr id="67" name="Imagen 66"/>
          <p:cNvPicPr/>
          <p:nvPr/>
        </p:nvPicPr>
        <p:blipFill rotWithShape="1">
          <a:blip r:embed="rId6"/>
          <a:srcRect l="41841" t="25887" r="27233" b="5863"/>
          <a:stretch/>
        </p:blipFill>
        <p:spPr bwMode="auto">
          <a:xfrm>
            <a:off x="5860570" y="4438391"/>
            <a:ext cx="1784348" cy="206114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68" name="Rectángulo 67"/>
              <p:cNvSpPr/>
              <p:nvPr/>
            </p:nvSpPr>
            <p:spPr>
              <a:xfrm>
                <a:off x="5902748" y="1611259"/>
                <a:ext cx="1434559" cy="5729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smtClean="0">
                              <a:solidFill>
                                <a:schemeClr val="bg1"/>
                              </a:solidFill>
                              <a:latin typeface="Cambria Math" panose="02040503050406030204" pitchFamily="18" charset="0"/>
                            </a:rPr>
                          </m:ctrlPr>
                        </m:dPr>
                        <m:e>
                          <m:eqArr>
                            <m:eqArrPr>
                              <m:ctrlPr>
                                <a:rPr lang="es-EC" i="1">
                                  <a:solidFill>
                                    <a:schemeClr val="bg1"/>
                                  </a:solidFill>
                                  <a:latin typeface="Cambria Math" panose="02040503050406030204" pitchFamily="18" charset="0"/>
                                </a:rPr>
                              </m:ctrlPr>
                            </m:eqArrPr>
                            <m:e>
                              <m:r>
                                <a:rPr lang="es-EC">
                                  <a:solidFill>
                                    <a:schemeClr val="bg1"/>
                                  </a:solidFill>
                                  <a:latin typeface="Cambria Math" panose="02040503050406030204" pitchFamily="18" charset="0"/>
                                </a:rPr>
                                <m:t>&amp;</m:t>
                              </m:r>
                              <m:sSub>
                                <m:sSubPr>
                                  <m:ctrlPr>
                                    <a:rPr lang="es-EC" i="1">
                                      <a:solidFill>
                                        <a:schemeClr val="bg1"/>
                                      </a:solidFill>
                                      <a:latin typeface="Cambria Math" panose="02040503050406030204" pitchFamily="18" charset="0"/>
                                    </a:rPr>
                                  </m:ctrlPr>
                                </m:sSubPr>
                                <m:e>
                                  <m:r>
                                    <a:rPr lang="es-EC" i="1">
                                      <a:solidFill>
                                        <a:schemeClr val="bg1"/>
                                      </a:solidFill>
                                      <a:latin typeface="Cambria Math" panose="02040503050406030204" pitchFamily="18" charset="0"/>
                                    </a:rPr>
                                    <m:t>𝐻</m:t>
                                  </m:r>
                                </m:e>
                                <m:sub>
                                  <m:r>
                                    <a:rPr lang="es-EC">
                                      <a:solidFill>
                                        <a:schemeClr val="bg1"/>
                                      </a:solidFill>
                                      <a:latin typeface="Cambria Math" panose="02040503050406030204" pitchFamily="18" charset="0"/>
                                    </a:rPr>
                                    <m:t>0</m:t>
                                  </m:r>
                                </m:sub>
                              </m:sSub>
                              <m:r>
                                <a:rPr lang="es-EC">
                                  <a:solidFill>
                                    <a:schemeClr val="bg1"/>
                                  </a:solidFill>
                                  <a:latin typeface="Cambria Math" panose="02040503050406030204" pitchFamily="18" charset="0"/>
                                </a:rPr>
                                <m:t>=</m:t>
                              </m:r>
                              <m:r>
                                <a:rPr lang="es-EC" i="1">
                                  <a:solidFill>
                                    <a:schemeClr val="bg1"/>
                                  </a:solidFill>
                                  <a:latin typeface="Cambria Math" panose="02040503050406030204" pitchFamily="18" charset="0"/>
                                </a:rPr>
                                <m:t>𝜌</m:t>
                              </m:r>
                              <m:r>
                                <a:rPr lang="es-EC">
                                  <a:solidFill>
                                    <a:schemeClr val="bg1"/>
                                  </a:solidFill>
                                  <a:latin typeface="Cambria Math" panose="02040503050406030204" pitchFamily="18" charset="0"/>
                                </a:rPr>
                                <m:t>&gt;0,05</m:t>
                              </m:r>
                            </m:e>
                            <m:e>
                              <m:r>
                                <a:rPr lang="es-EC">
                                  <a:solidFill>
                                    <a:schemeClr val="bg1"/>
                                  </a:solidFill>
                                  <a:latin typeface="Cambria Math" panose="02040503050406030204" pitchFamily="18" charset="0"/>
                                </a:rPr>
                                <m:t>&amp;</m:t>
                              </m:r>
                              <m:sSub>
                                <m:sSubPr>
                                  <m:ctrlPr>
                                    <a:rPr lang="es-EC" i="1">
                                      <a:solidFill>
                                        <a:schemeClr val="bg1"/>
                                      </a:solidFill>
                                      <a:latin typeface="Cambria Math" panose="02040503050406030204" pitchFamily="18" charset="0"/>
                                    </a:rPr>
                                  </m:ctrlPr>
                                </m:sSubPr>
                                <m:e>
                                  <m:r>
                                    <a:rPr lang="es-EC" i="1">
                                      <a:solidFill>
                                        <a:schemeClr val="bg1"/>
                                      </a:solidFill>
                                      <a:latin typeface="Cambria Math" panose="02040503050406030204" pitchFamily="18" charset="0"/>
                                    </a:rPr>
                                    <m:t>𝐻</m:t>
                                  </m:r>
                                </m:e>
                                <m:sub>
                                  <m:r>
                                    <a:rPr lang="es-EC">
                                      <a:solidFill>
                                        <a:schemeClr val="bg1"/>
                                      </a:solidFill>
                                      <a:latin typeface="Cambria Math" panose="02040503050406030204" pitchFamily="18" charset="0"/>
                                    </a:rPr>
                                    <m:t>1</m:t>
                                  </m:r>
                                </m:sub>
                              </m:sSub>
                              <m:r>
                                <a:rPr lang="es-EC">
                                  <a:solidFill>
                                    <a:schemeClr val="bg1"/>
                                  </a:solidFill>
                                  <a:latin typeface="Cambria Math" panose="02040503050406030204" pitchFamily="18" charset="0"/>
                                </a:rPr>
                                <m:t>=</m:t>
                              </m:r>
                              <m:r>
                                <a:rPr lang="es-EC" i="1">
                                  <a:solidFill>
                                    <a:schemeClr val="bg1"/>
                                  </a:solidFill>
                                  <a:latin typeface="Cambria Math" panose="02040503050406030204" pitchFamily="18" charset="0"/>
                                </a:rPr>
                                <m:t>𝜌</m:t>
                              </m:r>
                              <m:r>
                                <a:rPr lang="es-EC">
                                  <a:solidFill>
                                    <a:schemeClr val="bg1"/>
                                  </a:solidFill>
                                  <a:latin typeface="Cambria Math" panose="02040503050406030204" pitchFamily="18" charset="0"/>
                                </a:rPr>
                                <m:t>≤0,05</m:t>
                              </m:r>
                            </m:e>
                          </m:eqArr>
                        </m:e>
                      </m:d>
                    </m:oMath>
                  </m:oMathPara>
                </a14:m>
                <a:endParaRPr lang="es-EC" dirty="0">
                  <a:solidFill>
                    <a:schemeClr val="bg1"/>
                  </a:solidFill>
                </a:endParaRPr>
              </a:p>
            </p:txBody>
          </p:sp>
        </mc:Choice>
        <mc:Fallback xmlns="">
          <p:sp>
            <p:nvSpPr>
              <p:cNvPr id="68" name="Rectángulo 67"/>
              <p:cNvSpPr>
                <a:spLocks noRot="1" noChangeAspect="1" noMove="1" noResize="1" noEditPoints="1" noAdjustHandles="1" noChangeArrowheads="1" noChangeShapeType="1" noTextEdit="1"/>
              </p:cNvSpPr>
              <p:nvPr/>
            </p:nvSpPr>
            <p:spPr>
              <a:xfrm>
                <a:off x="5902748" y="1611259"/>
                <a:ext cx="1434559" cy="572914"/>
              </a:xfrm>
              <a:prstGeom prst="rect">
                <a:avLst/>
              </a:prstGeom>
              <a:blipFill rotWithShape="0">
                <a:blip r:embed="rId7"/>
                <a:stretch>
                  <a:fillRect l="-53390" t="-179787" b="-264894"/>
                </a:stretch>
              </a:blipFill>
            </p:spPr>
            <p:txBody>
              <a:bodyPr/>
              <a:lstStyle/>
              <a:p>
                <a:r>
                  <a:rPr lang="es-EC">
                    <a:noFill/>
                  </a:rPr>
                  <a:t> </a:t>
                </a:r>
              </a:p>
            </p:txBody>
          </p:sp>
        </mc:Fallback>
      </mc:AlternateContent>
      <p:sp>
        <p:nvSpPr>
          <p:cNvPr id="27" name="Rectángulo 26"/>
          <p:cNvSpPr/>
          <p:nvPr/>
        </p:nvSpPr>
        <p:spPr>
          <a:xfrm>
            <a:off x="4334026" y="3202140"/>
            <a:ext cx="4572000" cy="3123932"/>
          </a:xfrm>
          <a:prstGeom prst="rect">
            <a:avLst/>
          </a:prstGeom>
        </p:spPr>
        <p:txBody>
          <a:bodyPr>
            <a:spAutoFit/>
          </a:bodyPr>
          <a:lstStyle/>
          <a:p>
            <a:pPr indent="449580" algn="just">
              <a:lnSpc>
                <a:spcPct val="150000"/>
              </a:lnSpc>
              <a:spcBef>
                <a:spcPts val="600"/>
              </a:spcBef>
              <a:spcAft>
                <a:spcPts val="600"/>
              </a:spcAft>
            </a:pPr>
            <a:r>
              <a:rPr lang="es-EC" i="1" dirty="0">
                <a:solidFill>
                  <a:schemeClr val="bg1"/>
                </a:solidFill>
                <a:latin typeface="+mn-lt"/>
                <a:ea typeface="Calibri" panose="020F0502020204030204" pitchFamily="34" charset="0"/>
              </a:rPr>
              <a:t>H</a:t>
            </a:r>
            <a:r>
              <a:rPr lang="es-EC" i="1" baseline="-25000" dirty="0">
                <a:solidFill>
                  <a:schemeClr val="bg1"/>
                </a:solidFill>
                <a:latin typeface="+mn-lt"/>
                <a:ea typeface="Calibri" panose="020F0502020204030204" pitchFamily="34" charset="0"/>
              </a:rPr>
              <a:t>0</a:t>
            </a:r>
            <a:r>
              <a:rPr lang="es-EC" i="1" dirty="0">
                <a:solidFill>
                  <a:schemeClr val="bg1"/>
                </a:solidFill>
                <a:latin typeface="+mn-lt"/>
                <a:ea typeface="Calibri" panose="020F0502020204030204" pitchFamily="34" charset="0"/>
              </a:rPr>
              <a:t>: El índice de vegetación NDVI</a:t>
            </a:r>
            <a:r>
              <a:rPr lang="es-EC" i="1" baseline="-25000" dirty="0">
                <a:solidFill>
                  <a:schemeClr val="bg1"/>
                </a:solidFill>
                <a:latin typeface="+mn-lt"/>
                <a:ea typeface="Calibri" panose="020F0502020204030204" pitchFamily="34" charset="0"/>
              </a:rPr>
              <a:t>U</a:t>
            </a:r>
            <a:r>
              <a:rPr lang="es-EC" i="1" dirty="0">
                <a:solidFill>
                  <a:schemeClr val="bg1"/>
                </a:solidFill>
                <a:latin typeface="+mn-lt"/>
                <a:ea typeface="Calibri" panose="020F0502020204030204" pitchFamily="34" charset="0"/>
              </a:rPr>
              <a:t> no es eficiente para identificar características asociadas al tratamiento de desinfección de semillas en el cultivo de chocho.</a:t>
            </a:r>
          </a:p>
          <a:p>
            <a:pPr indent="449580" algn="just">
              <a:lnSpc>
                <a:spcPct val="150000"/>
              </a:lnSpc>
              <a:spcBef>
                <a:spcPts val="600"/>
              </a:spcBef>
              <a:spcAft>
                <a:spcPts val="600"/>
              </a:spcAft>
            </a:pPr>
            <a:r>
              <a:rPr lang="es-EC" i="1" dirty="0">
                <a:solidFill>
                  <a:schemeClr val="bg1"/>
                </a:solidFill>
                <a:latin typeface="+mn-lt"/>
                <a:ea typeface="Calibri" panose="020F0502020204030204" pitchFamily="34" charset="0"/>
              </a:rPr>
              <a:t>H</a:t>
            </a:r>
            <a:r>
              <a:rPr lang="es-EC" i="1" baseline="-25000" dirty="0">
                <a:solidFill>
                  <a:schemeClr val="bg1"/>
                </a:solidFill>
                <a:latin typeface="+mn-lt"/>
                <a:ea typeface="Calibri" panose="020F0502020204030204" pitchFamily="34" charset="0"/>
              </a:rPr>
              <a:t>1</a:t>
            </a:r>
            <a:r>
              <a:rPr lang="es-EC" i="1" dirty="0">
                <a:solidFill>
                  <a:schemeClr val="bg1"/>
                </a:solidFill>
                <a:latin typeface="+mn-lt"/>
                <a:ea typeface="Calibri" panose="020F0502020204030204" pitchFamily="34" charset="0"/>
              </a:rPr>
              <a:t>: El índice de vegetación NDVI</a:t>
            </a:r>
            <a:r>
              <a:rPr lang="es-EC" i="1" baseline="-25000" dirty="0">
                <a:solidFill>
                  <a:schemeClr val="bg1"/>
                </a:solidFill>
                <a:latin typeface="+mn-lt"/>
                <a:ea typeface="Calibri" panose="020F0502020204030204" pitchFamily="34" charset="0"/>
              </a:rPr>
              <a:t>U</a:t>
            </a:r>
            <a:r>
              <a:rPr lang="es-EC" i="1" dirty="0">
                <a:solidFill>
                  <a:schemeClr val="bg1"/>
                </a:solidFill>
                <a:latin typeface="+mn-lt"/>
                <a:ea typeface="Calibri" panose="020F0502020204030204" pitchFamily="34" charset="0"/>
              </a:rPr>
              <a:t> es eficiente para identificar características asociadas al tratamiento de desinfección de semillas en el cultivo de chocho.</a:t>
            </a:r>
            <a:endParaRPr lang="es-EC" dirty="0">
              <a:solidFill>
                <a:schemeClr val="bg1"/>
              </a:solidFill>
              <a:latin typeface="+mn-lt"/>
              <a:ea typeface="Calibri" panose="020F0502020204030204" pitchFamily="34" charset="0"/>
            </a:endParaRPr>
          </a:p>
          <a:p>
            <a:pPr algn="just"/>
            <a:endParaRPr lang="es-EC" i="1" dirty="0">
              <a:solidFill>
                <a:schemeClr val="bg1"/>
              </a:solidFill>
              <a:latin typeface="+mn-lt"/>
              <a:ea typeface="Calibri" panose="020F0502020204030204" pitchFamily="34" charset="0"/>
            </a:endParaRPr>
          </a:p>
        </p:txBody>
      </p:sp>
      <p:sp>
        <p:nvSpPr>
          <p:cNvPr id="28" name="Rectángulo 27"/>
          <p:cNvSpPr/>
          <p:nvPr/>
        </p:nvSpPr>
        <p:spPr>
          <a:xfrm>
            <a:off x="4491483" y="2469482"/>
            <a:ext cx="4572000" cy="700961"/>
          </a:xfrm>
          <a:prstGeom prst="rect">
            <a:avLst/>
          </a:prstGeom>
        </p:spPr>
        <p:txBody>
          <a:bodyPr>
            <a:spAutoFit/>
          </a:bodyPr>
          <a:lstStyle/>
          <a:p>
            <a:pPr indent="449580" algn="ctr">
              <a:lnSpc>
                <a:spcPct val="150000"/>
              </a:lnSpc>
              <a:spcAft>
                <a:spcPts val="1000"/>
              </a:spcAft>
            </a:pPr>
            <a:r>
              <a:rPr lang="es-EC" b="1" i="1" dirty="0">
                <a:solidFill>
                  <a:schemeClr val="bg1"/>
                </a:solidFill>
                <a:latin typeface="+mn-lt"/>
                <a:ea typeface="Calibri" panose="020F0502020204030204" pitchFamily="34" charset="0"/>
              </a:rPr>
              <a:t>Índice de vegetación NDVI</a:t>
            </a:r>
            <a:r>
              <a:rPr lang="es-EC" b="1" i="1" baseline="-25000" dirty="0">
                <a:solidFill>
                  <a:schemeClr val="bg1"/>
                </a:solidFill>
                <a:latin typeface="+mn-lt"/>
                <a:ea typeface="Calibri" panose="020F0502020204030204" pitchFamily="34" charset="0"/>
              </a:rPr>
              <a:t>U</a:t>
            </a:r>
            <a:r>
              <a:rPr lang="es-EC" b="1" i="1" dirty="0">
                <a:solidFill>
                  <a:schemeClr val="bg1"/>
                </a:solidFill>
                <a:latin typeface="+mn-lt"/>
                <a:ea typeface="Calibri" panose="020F0502020204030204" pitchFamily="34" charset="0"/>
              </a:rPr>
              <a:t> para tratamientos de desinfección de semilla</a:t>
            </a:r>
            <a:endParaRPr lang="es-EC" dirty="0">
              <a:solidFill>
                <a:schemeClr val="bg1"/>
              </a:solidFill>
              <a:effectLst/>
              <a:latin typeface="+mn-lt"/>
              <a:ea typeface="Calibri" panose="020F0502020204030204" pitchFamily="34" charset="0"/>
            </a:endParaRPr>
          </a:p>
        </p:txBody>
      </p:sp>
      <p:sp>
        <p:nvSpPr>
          <p:cNvPr id="29" name="Rectángulo 28"/>
          <p:cNvSpPr/>
          <p:nvPr/>
        </p:nvSpPr>
        <p:spPr>
          <a:xfrm>
            <a:off x="4334027" y="3202140"/>
            <a:ext cx="4572000" cy="2185214"/>
          </a:xfrm>
          <a:prstGeom prst="rect">
            <a:avLst/>
          </a:prstGeom>
        </p:spPr>
        <p:txBody>
          <a:bodyPr>
            <a:spAutoFit/>
          </a:bodyPr>
          <a:lstStyle/>
          <a:p>
            <a:pPr indent="449580" algn="just">
              <a:lnSpc>
                <a:spcPct val="150000"/>
              </a:lnSpc>
              <a:spcBef>
                <a:spcPts val="600"/>
              </a:spcBef>
              <a:spcAft>
                <a:spcPts val="600"/>
              </a:spcAft>
            </a:pPr>
            <a:r>
              <a:rPr lang="es-EC" i="1" dirty="0">
                <a:solidFill>
                  <a:schemeClr val="bg1"/>
                </a:solidFill>
                <a:latin typeface="+mn-lt"/>
                <a:ea typeface="Calibri" panose="020F0502020204030204" pitchFamily="34" charset="0"/>
              </a:rPr>
              <a:t>H</a:t>
            </a:r>
            <a:r>
              <a:rPr lang="es-EC" i="1" baseline="-25000" dirty="0">
                <a:solidFill>
                  <a:schemeClr val="bg1"/>
                </a:solidFill>
                <a:latin typeface="+mn-lt"/>
                <a:ea typeface="Calibri" panose="020F0502020204030204" pitchFamily="34" charset="0"/>
              </a:rPr>
              <a:t>0</a:t>
            </a:r>
            <a:r>
              <a:rPr lang="es-EC" i="1" dirty="0">
                <a:solidFill>
                  <a:schemeClr val="bg1"/>
                </a:solidFill>
                <a:latin typeface="+mn-lt"/>
                <a:ea typeface="Calibri" panose="020F0502020204030204" pitchFamily="34" charset="0"/>
              </a:rPr>
              <a:t>: El índice de vegetación NDVI</a:t>
            </a:r>
            <a:r>
              <a:rPr lang="es-EC" i="1" baseline="-25000" dirty="0">
                <a:solidFill>
                  <a:schemeClr val="bg1"/>
                </a:solidFill>
                <a:latin typeface="+mn-lt"/>
                <a:ea typeface="Calibri" panose="020F0502020204030204" pitchFamily="34" charset="0"/>
              </a:rPr>
              <a:t>U</a:t>
            </a:r>
            <a:r>
              <a:rPr lang="es-EC" i="1" dirty="0">
                <a:solidFill>
                  <a:schemeClr val="bg1"/>
                </a:solidFill>
                <a:latin typeface="+mn-lt"/>
                <a:ea typeface="Calibri" panose="020F0502020204030204" pitchFamily="34" charset="0"/>
              </a:rPr>
              <a:t> no es eficiente para caracterizar espectralmente el cultivo de chocho durante su desarrollo fenológico.</a:t>
            </a:r>
            <a:endParaRPr lang="es-EC" dirty="0">
              <a:solidFill>
                <a:schemeClr val="bg1"/>
              </a:solidFill>
              <a:latin typeface="+mn-lt"/>
              <a:ea typeface="Calibri" panose="020F0502020204030204" pitchFamily="34" charset="0"/>
            </a:endParaRPr>
          </a:p>
          <a:p>
            <a:pPr indent="449580" algn="just">
              <a:lnSpc>
                <a:spcPct val="150000"/>
              </a:lnSpc>
              <a:spcBef>
                <a:spcPts val="600"/>
              </a:spcBef>
              <a:spcAft>
                <a:spcPts val="600"/>
              </a:spcAft>
            </a:pPr>
            <a:r>
              <a:rPr lang="es-EC" i="1" dirty="0">
                <a:solidFill>
                  <a:schemeClr val="bg1"/>
                </a:solidFill>
                <a:latin typeface="+mn-lt"/>
                <a:ea typeface="Calibri" panose="020F0502020204030204" pitchFamily="34" charset="0"/>
              </a:rPr>
              <a:t>H</a:t>
            </a:r>
            <a:r>
              <a:rPr lang="es-EC" i="1" baseline="-25000" dirty="0">
                <a:solidFill>
                  <a:schemeClr val="bg1"/>
                </a:solidFill>
                <a:latin typeface="+mn-lt"/>
                <a:ea typeface="Calibri" panose="020F0502020204030204" pitchFamily="34" charset="0"/>
              </a:rPr>
              <a:t>1</a:t>
            </a:r>
            <a:r>
              <a:rPr lang="es-EC" i="1" dirty="0">
                <a:solidFill>
                  <a:schemeClr val="bg1"/>
                </a:solidFill>
                <a:latin typeface="+mn-lt"/>
                <a:ea typeface="Calibri" panose="020F0502020204030204" pitchFamily="34" charset="0"/>
              </a:rPr>
              <a:t>: El índice de vegetación NDVI</a:t>
            </a:r>
            <a:r>
              <a:rPr lang="es-EC" i="1" baseline="-25000" dirty="0">
                <a:solidFill>
                  <a:schemeClr val="bg1"/>
                </a:solidFill>
                <a:latin typeface="+mn-lt"/>
                <a:ea typeface="Calibri" panose="020F0502020204030204" pitchFamily="34" charset="0"/>
              </a:rPr>
              <a:t>U</a:t>
            </a:r>
            <a:r>
              <a:rPr lang="es-EC" i="1" dirty="0">
                <a:solidFill>
                  <a:schemeClr val="bg1"/>
                </a:solidFill>
                <a:latin typeface="+mn-lt"/>
                <a:ea typeface="Calibri" panose="020F0502020204030204" pitchFamily="34" charset="0"/>
              </a:rPr>
              <a:t> es eficiente para caracterizar espectralmente el cultivo de chocho durante su desarrollo fenológico.</a:t>
            </a:r>
            <a:endParaRPr lang="es-EC" dirty="0">
              <a:solidFill>
                <a:schemeClr val="bg1"/>
              </a:solidFill>
              <a:effectLst/>
              <a:latin typeface="+mn-lt"/>
              <a:ea typeface="Calibri" panose="020F0502020204030204" pitchFamily="34" charset="0"/>
            </a:endParaRPr>
          </a:p>
        </p:txBody>
      </p:sp>
      <p:sp>
        <p:nvSpPr>
          <p:cNvPr id="69" name="Rectángulo 68"/>
          <p:cNvSpPr/>
          <p:nvPr/>
        </p:nvSpPr>
        <p:spPr>
          <a:xfrm>
            <a:off x="4334027" y="2445186"/>
            <a:ext cx="4572000" cy="700961"/>
          </a:xfrm>
          <a:prstGeom prst="rect">
            <a:avLst/>
          </a:prstGeom>
        </p:spPr>
        <p:txBody>
          <a:bodyPr>
            <a:spAutoFit/>
          </a:bodyPr>
          <a:lstStyle/>
          <a:p>
            <a:pPr indent="449580" algn="ctr">
              <a:lnSpc>
                <a:spcPct val="150000"/>
              </a:lnSpc>
              <a:spcAft>
                <a:spcPts val="1000"/>
              </a:spcAft>
            </a:pPr>
            <a:r>
              <a:rPr lang="es-EC" b="1" i="1" dirty="0">
                <a:solidFill>
                  <a:schemeClr val="bg1"/>
                </a:solidFill>
                <a:latin typeface="+mn-lt"/>
                <a:ea typeface="Calibri" panose="020F0502020204030204" pitchFamily="34" charset="0"/>
              </a:rPr>
              <a:t>Índices de vegetación NDVI</a:t>
            </a:r>
            <a:r>
              <a:rPr lang="es-EC" b="1" i="1" baseline="-25000" dirty="0">
                <a:solidFill>
                  <a:schemeClr val="bg1"/>
                </a:solidFill>
                <a:latin typeface="+mn-lt"/>
                <a:ea typeface="Calibri" panose="020F0502020204030204" pitchFamily="34" charset="0"/>
              </a:rPr>
              <a:t>U</a:t>
            </a:r>
            <a:r>
              <a:rPr lang="es-EC" b="1" i="1" dirty="0">
                <a:solidFill>
                  <a:schemeClr val="bg1"/>
                </a:solidFill>
                <a:latin typeface="+mn-lt"/>
                <a:ea typeface="Calibri" panose="020F0502020204030204" pitchFamily="34" charset="0"/>
              </a:rPr>
              <a:t> para los estados fenológicos del cultivo de chocho</a:t>
            </a:r>
            <a:endParaRPr lang="es-EC" dirty="0">
              <a:solidFill>
                <a:schemeClr val="bg1"/>
              </a:solidFill>
              <a:effectLst/>
              <a:latin typeface="+mn-lt"/>
              <a:ea typeface="Calibri" panose="020F0502020204030204" pitchFamily="34" charset="0"/>
            </a:endParaRPr>
          </a:p>
        </p:txBody>
      </p:sp>
    </p:spTree>
    <p:extLst>
      <p:ext uri="{BB962C8B-B14F-4D97-AF65-F5344CB8AC3E}">
        <p14:creationId xmlns:p14="http://schemas.microsoft.com/office/powerpoint/2010/main" val="87858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subTnLst>
                                </p:cTn>
                              </p:par>
                              <p:par>
                                <p:cTn id="19" presetID="10"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subTnLst>
                                    <p:set>
                                      <p:cBhvr override="childStyle">
                                        <p:cTn dur="1" fill="hold" display="0" masterRel="nextClick" afterEffect="1"/>
                                        <p:tgtEl>
                                          <p:spTgt spid="57"/>
                                        </p:tgtEl>
                                        <p:attrNameLst>
                                          <p:attrName>style.visibility</p:attrName>
                                        </p:attrNameLst>
                                      </p:cBhvr>
                                      <p:to>
                                        <p:strVal val="hidden"/>
                                      </p:to>
                                    </p:set>
                                  </p:sub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subTnLst>
                                    <p:set>
                                      <p:cBhvr override="childStyle">
                                        <p:cTn dur="1" fill="hold" display="0" masterRel="nextClick" afterEffect="1"/>
                                        <p:tgtEl>
                                          <p:spTgt spid="59"/>
                                        </p:tgtEl>
                                        <p:attrNameLst>
                                          <p:attrName>style.visibility</p:attrName>
                                        </p:attrNameLst>
                                      </p:cBhvr>
                                      <p:to>
                                        <p:strVal val="hidden"/>
                                      </p:to>
                                    </p:set>
                                  </p:subTnLst>
                                </p:cTn>
                              </p:par>
                              <p:par>
                                <p:cTn id="50" presetID="10" presetClass="entr" presetSubtype="0" fill="hold"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subTnLst>
                                    <p:set>
                                      <p:cBhvr override="childStyle">
                                        <p:cTn dur="1" fill="hold" display="0" masterRel="nextClick" afterEffect="1"/>
                                        <p:tgtEl>
                                          <p:spTgt spid="62"/>
                                        </p:tgtEl>
                                        <p:attrNameLst>
                                          <p:attrName>style.visibility</p:attrName>
                                        </p:attrNameLst>
                                      </p:cBhvr>
                                      <p:to>
                                        <p:strVal val="hidden"/>
                                      </p:to>
                                    </p:set>
                                  </p:sub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500"/>
                                        <p:tgtEl>
                                          <p:spTgt spid="60"/>
                                        </p:tgtEl>
                                      </p:cBhvr>
                                    </p:animEffect>
                                  </p:childTnLst>
                                  <p:subTnLst>
                                    <p:set>
                                      <p:cBhvr override="childStyle">
                                        <p:cTn dur="1" fill="hold" display="0" masterRel="nextClick" afterEffect="1"/>
                                        <p:tgtEl>
                                          <p:spTgt spid="60"/>
                                        </p:tgtEl>
                                        <p:attrNameLst>
                                          <p:attrName>style.visibility</p:attrName>
                                        </p:attrNameLst>
                                      </p:cBhvr>
                                      <p:to>
                                        <p:strVal val="hidden"/>
                                      </p:to>
                                    </p:set>
                                  </p:subTnLst>
                                </p:cTn>
                              </p:par>
                              <p:par>
                                <p:cTn id="61" presetID="10" presetClass="entr" presetSubtype="0"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500"/>
                                        <p:tgtEl>
                                          <p:spTgt spid="63"/>
                                        </p:tgtEl>
                                      </p:cBhvr>
                                    </p:animEffect>
                                  </p:childTnLst>
                                  <p:subTnLst>
                                    <p:set>
                                      <p:cBhvr override="childStyle">
                                        <p:cTn dur="1" fill="hold" display="0" masterRel="nextClick" afterEffect="1"/>
                                        <p:tgtEl>
                                          <p:spTgt spid="63"/>
                                        </p:tgtEl>
                                        <p:attrNameLst>
                                          <p:attrName>style.visibility</p:attrName>
                                        </p:attrNameLst>
                                      </p:cBhvr>
                                      <p:to>
                                        <p:strVal val="hidden"/>
                                      </p:to>
                                    </p:set>
                                  </p:subTnLst>
                                </p:cTn>
                              </p:par>
                              <p:par>
                                <p:cTn id="64" presetID="10" presetClass="entr" presetSubtype="0" fill="hold" nodeType="with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500"/>
                                        <p:tgtEl>
                                          <p:spTgt spid="66"/>
                                        </p:tgtEl>
                                      </p:cBhvr>
                                    </p:animEffect>
                                  </p:childTnLst>
                                  <p:subTnLst>
                                    <p:set>
                                      <p:cBhvr override="childStyle">
                                        <p:cTn dur="1" fill="hold" display="0" masterRel="nextClick" afterEffect="1"/>
                                        <p:tgtEl>
                                          <p:spTgt spid="66"/>
                                        </p:tgtEl>
                                        <p:attrNameLst>
                                          <p:attrName>style.visibility</p:attrName>
                                        </p:attrNameLst>
                                      </p:cBhvr>
                                      <p:to>
                                        <p:strVal val="hidden"/>
                                      </p:to>
                                    </p:set>
                                  </p:sub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par>
                                <p:cTn id="70" presetID="10" presetClass="entr" presetSubtype="0"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500"/>
                                        <p:tgtEl>
                                          <p:spTgt spid="67"/>
                                        </p:tgtEl>
                                      </p:cBhvr>
                                    </p:animEffect>
                                  </p:childTnLst>
                                  <p:subTnLst>
                                    <p:set>
                                      <p:cBhvr override="childStyle">
                                        <p:cTn dur="1" fill="hold" display="0" masterRel="nextClick" afterEffect="1"/>
                                        <p:tgtEl>
                                          <p:spTgt spid="67"/>
                                        </p:tgtEl>
                                        <p:attrNameLst>
                                          <p:attrName>style.visibility</p:attrName>
                                        </p:attrNameLst>
                                      </p:cBhvr>
                                      <p:to>
                                        <p:strVal val="hidden"/>
                                      </p:to>
                                    </p:set>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fade">
                                      <p:cBhvr>
                                        <p:cTn id="80" dur="500"/>
                                        <p:tgtEl>
                                          <p:spTgt spid="6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par>
                                <p:cTn id="86" presetID="10"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500"/>
                                        <p:tgtEl>
                                          <p:spTgt spid="2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9"/>
                                        </p:tgtEl>
                                        <p:attrNameLst>
                                          <p:attrName>style.visibility</p:attrName>
                                        </p:attrNameLst>
                                      </p:cBhvr>
                                      <p:to>
                                        <p:strVal val="visible"/>
                                      </p:to>
                                    </p:set>
                                    <p:animEffect transition="in" filter="fade">
                                      <p:cBhvr>
                                        <p:cTn id="96"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45" grpId="0" animBg="1"/>
      <p:bldP spid="30" grpId="0" animBg="1"/>
      <p:bldP spid="41" grpId="0" animBg="1"/>
      <p:bldP spid="59" grpId="0" animBg="1"/>
      <p:bldP spid="60" grpId="0" animBg="1"/>
      <p:bldP spid="61" grpId="0" animBg="1"/>
      <p:bldP spid="24" grpId="0"/>
      <p:bldP spid="25" grpId="0"/>
      <p:bldP spid="68" grpId="0"/>
      <p:bldP spid="27" grpId="0"/>
      <p:bldP spid="28" grpId="0"/>
      <p:bldP spid="29"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ctrTitle"/>
          </p:nvPr>
        </p:nvSpPr>
        <p:spPr>
          <a:xfrm>
            <a:off x="1455224" y="3074100"/>
            <a:ext cx="6767100" cy="709800"/>
          </a:xfrm>
          <a:prstGeom prst="rect">
            <a:avLst/>
          </a:prstGeom>
        </p:spPr>
        <p:txBody>
          <a:bodyPr wrap="square" lIns="91425" tIns="91425" rIns="91425" bIns="91425" anchor="ctr" anchorCtr="0">
            <a:noAutofit/>
          </a:bodyPr>
          <a:lstStyle/>
          <a:p>
            <a:r>
              <a:rPr lang="es-ES" dirty="0"/>
              <a:t>Resultados y Discusión</a:t>
            </a:r>
            <a:endParaRPr lang="en" dirty="0"/>
          </a:p>
        </p:txBody>
      </p:sp>
    </p:spTree>
    <p:extLst>
      <p:ext uri="{BB962C8B-B14F-4D97-AF65-F5344CB8AC3E}">
        <p14:creationId xmlns:p14="http://schemas.microsoft.com/office/powerpoint/2010/main" val="91565988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Shape 66">
            <a:extLst>
              <a:ext uri="{FF2B5EF4-FFF2-40B4-BE49-F238E27FC236}">
                <a16:creationId xmlns:a16="http://schemas.microsoft.com/office/drawing/2014/main" id="{52CAE208-5C59-4E88-BA1C-B05E758A66F9}"/>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ENSAYO A - INVERNADERO</a:t>
            </a:r>
            <a:endParaRPr lang="en" sz="2400" dirty="0">
              <a:solidFill>
                <a:srgbClr val="39C0BA"/>
              </a:solidFill>
              <a:latin typeface="Quicksand"/>
              <a:sym typeface="Quicksand"/>
            </a:endParaRPr>
          </a:p>
        </p:txBody>
      </p:sp>
      <p:grpSp>
        <p:nvGrpSpPr>
          <p:cNvPr id="35" name="Grupo 34"/>
          <p:cNvGrpSpPr/>
          <p:nvPr/>
        </p:nvGrpSpPr>
        <p:grpSpPr>
          <a:xfrm>
            <a:off x="995811" y="250631"/>
            <a:ext cx="2276990" cy="254726"/>
            <a:chOff x="1613935" y="2468248"/>
            <a:chExt cx="5779012" cy="633278"/>
          </a:xfrm>
        </p:grpSpPr>
        <p:sp>
          <p:nvSpPr>
            <p:cNvPr id="36" name="Pentágono 35"/>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37"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Resultados</a:t>
              </a:r>
            </a:p>
          </p:txBody>
        </p:sp>
      </p:grpSp>
      <p:sp>
        <p:nvSpPr>
          <p:cNvPr id="3" name="Rectángulo 2"/>
          <p:cNvSpPr/>
          <p:nvPr/>
        </p:nvSpPr>
        <p:spPr>
          <a:xfrm>
            <a:off x="2055051" y="935002"/>
            <a:ext cx="5726243" cy="369332"/>
          </a:xfrm>
          <a:prstGeom prst="rect">
            <a:avLst/>
          </a:prstGeom>
        </p:spPr>
        <p:txBody>
          <a:bodyPr wrap="square">
            <a:spAutoFit/>
          </a:bodyPr>
          <a:lstStyle/>
          <a:p>
            <a:pPr algn="ctr"/>
            <a:r>
              <a:rPr lang="es-ES" sz="1800" dirty="0">
                <a:solidFill>
                  <a:schemeClr val="bg1"/>
                </a:solidFill>
                <a:latin typeface="+mj-lt"/>
                <a:ea typeface="Calibri" panose="020F0502020204030204" pitchFamily="34" charset="0"/>
                <a:cs typeface="Times New Roman" panose="02020603050405020304" pitchFamily="18" charset="0"/>
              </a:rPr>
              <a:t>Resultados de datos espectrales para el ensayo A.</a:t>
            </a:r>
            <a:endParaRPr lang="es-EC" sz="1200" dirty="0">
              <a:solidFill>
                <a:schemeClr val="bg1"/>
              </a:solidFill>
              <a:effectLst/>
              <a:latin typeface="+mj-lt"/>
              <a:ea typeface="Calibri" panose="020F0502020204030204" pitchFamily="34"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722442741"/>
              </p:ext>
            </p:extLst>
          </p:nvPr>
        </p:nvGraphicFramePr>
        <p:xfrm>
          <a:off x="2133234" y="1413294"/>
          <a:ext cx="5569881" cy="2139375"/>
        </p:xfrm>
        <a:graphic>
          <a:graphicData uri="http://schemas.openxmlformats.org/drawingml/2006/table">
            <a:tbl>
              <a:tblPr firstRow="1" firstCol="1" bandRow="1">
                <a:tableStyleId>{BDBED569-4797-4DF1-A0F4-6AAB3CD982D8}</a:tableStyleId>
              </a:tblPr>
              <a:tblGrid>
                <a:gridCol w="1714500">
                  <a:extLst>
                    <a:ext uri="{9D8B030D-6E8A-4147-A177-3AD203B41FA5}">
                      <a16:colId xmlns:a16="http://schemas.microsoft.com/office/drawing/2014/main" val="20000"/>
                    </a:ext>
                  </a:extLst>
                </a:gridCol>
                <a:gridCol w="508052">
                  <a:extLst>
                    <a:ext uri="{9D8B030D-6E8A-4147-A177-3AD203B41FA5}">
                      <a16:colId xmlns:a16="http://schemas.microsoft.com/office/drawing/2014/main" val="20001"/>
                    </a:ext>
                  </a:extLst>
                </a:gridCol>
                <a:gridCol w="1573967">
                  <a:extLst>
                    <a:ext uri="{9D8B030D-6E8A-4147-A177-3AD203B41FA5}">
                      <a16:colId xmlns:a16="http://schemas.microsoft.com/office/drawing/2014/main" val="20002"/>
                    </a:ext>
                  </a:extLst>
                </a:gridCol>
                <a:gridCol w="1773362">
                  <a:extLst>
                    <a:ext uri="{9D8B030D-6E8A-4147-A177-3AD203B41FA5}">
                      <a16:colId xmlns:a16="http://schemas.microsoft.com/office/drawing/2014/main" val="20003"/>
                    </a:ext>
                  </a:extLst>
                </a:gridCol>
              </a:tblGrid>
              <a:tr h="4560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Muestreo</a:t>
                      </a:r>
                    </a:p>
                  </a:txBody>
                  <a:tcPr marL="68580" marR="6858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Estado Fenológico</a:t>
                      </a:r>
                    </a:p>
                  </a:txBody>
                  <a:tcPr marL="68580" marR="68580" marT="0" marB="0" anchor="ctr"/>
                </a:tc>
                <a:tc h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Datos espectrales</a:t>
                      </a:r>
                    </a:p>
                  </a:txBody>
                  <a:tcPr marL="68580" marR="68580" marT="0" marB="0" anchor="ctr"/>
                </a:tc>
                <a:extLst>
                  <a:ext uri="{0D108BD9-81ED-4DB2-BD59-A6C34878D82A}">
                    <a16:rowId xmlns:a16="http://schemas.microsoft.com/office/drawing/2014/main" val="1000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Primer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2</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Cotiledonar</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116</a:t>
                      </a:r>
                    </a:p>
                  </a:txBody>
                  <a:tcPr marL="68580" marR="68580" marT="0" marB="0" anchor="ctr"/>
                </a:tc>
                <a:extLst>
                  <a:ext uri="{0D108BD9-81ED-4DB2-BD59-A6C34878D82A}">
                    <a16:rowId xmlns:a16="http://schemas.microsoft.com/office/drawing/2014/main" val="1000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Segundo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3</a:t>
                      </a:r>
                    </a:p>
                  </a:txBody>
                  <a:tcPr marL="68580" marR="68580"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Desarrollo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vegetativo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116</a:t>
                      </a:r>
                    </a:p>
                  </a:txBody>
                  <a:tcPr marL="68580" marR="68580" marT="0" marB="0" anchor="ctr"/>
                </a:tc>
                <a:extLst>
                  <a:ext uri="{0D108BD9-81ED-4DB2-BD59-A6C34878D82A}">
                    <a16:rowId xmlns:a16="http://schemas.microsoft.com/office/drawing/2014/main" val="1000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Tercer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4</a:t>
                      </a:r>
                    </a:p>
                  </a:txBody>
                  <a:tcPr marL="68580" marR="68580" marT="0" marB="0" anchor="ctr"/>
                </a:tc>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114</a:t>
                      </a:r>
                    </a:p>
                  </a:txBody>
                  <a:tcPr marL="68580" marR="68580" marT="0" marB="0" anchor="ctr"/>
                </a:tc>
                <a:extLst>
                  <a:ext uri="{0D108BD9-81ED-4DB2-BD59-A6C34878D82A}">
                    <a16:rowId xmlns:a16="http://schemas.microsoft.com/office/drawing/2014/main" val="1000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Cuarto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5</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Floración</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113</a:t>
                      </a:r>
                    </a:p>
                  </a:txBody>
                  <a:tcPr marL="68580" marR="68580" marT="0" marB="0" anchor="ctr"/>
                </a:tc>
                <a:extLst>
                  <a:ext uri="{0D108BD9-81ED-4DB2-BD59-A6C34878D82A}">
                    <a16:rowId xmlns:a16="http://schemas.microsoft.com/office/drawing/2014/main" val="1000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Quinto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6</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Reproductivo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113</a:t>
                      </a:r>
                    </a:p>
                  </a:txBody>
                  <a:tcPr marL="68580" marR="68580" marT="0" marB="0" anchor="ctr"/>
                </a:tc>
                <a:extLst>
                  <a:ext uri="{0D108BD9-81ED-4DB2-BD59-A6C34878D82A}">
                    <a16:rowId xmlns:a16="http://schemas.microsoft.com/office/drawing/2014/main" val="1000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Sexto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7</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Envainamiento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111</a:t>
                      </a:r>
                    </a:p>
                  </a:txBody>
                  <a:tcPr marL="68580" marR="68580" marT="0" marB="0" anchor="ctr"/>
                </a:tc>
                <a:extLst>
                  <a:ext uri="{0D108BD9-81ED-4DB2-BD59-A6C34878D82A}">
                    <a16:rowId xmlns:a16="http://schemas.microsoft.com/office/drawing/2014/main" val="10006"/>
                  </a:ext>
                </a:extLst>
              </a:tr>
              <a:tr h="40319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Total</a:t>
                      </a:r>
                    </a:p>
                  </a:txBody>
                  <a:tcPr marL="68580" marR="68580" marT="0" marB="0" anchor="ctr"/>
                </a:tc>
                <a:tc hMerge="1">
                  <a:txBody>
                    <a:bodyPr/>
                    <a:lstStyle/>
                    <a:p>
                      <a:endParaRPr lang="es-EC"/>
                    </a:p>
                  </a:txBody>
                  <a:tcPr/>
                </a:tc>
                <a:tc h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683</a:t>
                      </a:r>
                    </a:p>
                  </a:txBody>
                  <a:tcPr marL="68580" marR="68580" marT="0" marB="0" anchor="ctr"/>
                </a:tc>
                <a:extLst>
                  <a:ext uri="{0D108BD9-81ED-4DB2-BD59-A6C34878D82A}">
                    <a16:rowId xmlns:a16="http://schemas.microsoft.com/office/drawing/2014/main" val="10007"/>
                  </a:ext>
                </a:extLst>
              </a:tr>
            </a:tbl>
          </a:graphicData>
        </a:graphic>
      </p:graphicFrame>
      <p:sp>
        <p:nvSpPr>
          <p:cNvPr id="38" name="Rectángulo 37"/>
          <p:cNvSpPr/>
          <p:nvPr/>
        </p:nvSpPr>
        <p:spPr>
          <a:xfrm>
            <a:off x="1412789" y="3725978"/>
            <a:ext cx="7010766" cy="369332"/>
          </a:xfrm>
          <a:prstGeom prst="rect">
            <a:avLst/>
          </a:prstGeom>
        </p:spPr>
        <p:txBody>
          <a:bodyPr wrap="square">
            <a:spAutoFit/>
          </a:bodyPr>
          <a:lstStyle/>
          <a:p>
            <a:pPr algn="ctr"/>
            <a:r>
              <a:rPr lang="es-ES" sz="1800" dirty="0">
                <a:solidFill>
                  <a:schemeClr val="bg1"/>
                </a:solidFill>
                <a:latin typeface="+mj-lt"/>
                <a:ea typeface="Calibri" panose="020F0502020204030204" pitchFamily="34" charset="0"/>
                <a:cs typeface="Times New Roman" panose="02020603050405020304" pitchFamily="18" charset="0"/>
              </a:rPr>
              <a:t>Resultados del contenido de clorofila para el ensayo A.</a:t>
            </a:r>
            <a:endParaRPr lang="es-EC" sz="1200" dirty="0">
              <a:solidFill>
                <a:schemeClr val="bg1"/>
              </a:solidFill>
              <a:effectLst/>
              <a:latin typeface="+mj-lt"/>
              <a:ea typeface="Calibri" panose="020F0502020204030204" pitchFamily="34" charset="0"/>
              <a:cs typeface="Times New Roman" panose="02020603050405020304" pitchFamily="18"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2200132019"/>
              </p:ext>
            </p:extLst>
          </p:nvPr>
        </p:nvGraphicFramePr>
        <p:xfrm>
          <a:off x="2255097" y="4338940"/>
          <a:ext cx="5326150" cy="1886268"/>
        </p:xfrm>
        <a:graphic>
          <a:graphicData uri="http://schemas.openxmlformats.org/drawingml/2006/table">
            <a:tbl>
              <a:tblPr firstRow="1" firstCol="1" bandRow="1">
                <a:tableStyleId>{BDBED569-4797-4DF1-A0F4-6AAB3CD982D8}</a:tableStyleId>
              </a:tblPr>
              <a:tblGrid>
                <a:gridCol w="1833442">
                  <a:extLst>
                    <a:ext uri="{9D8B030D-6E8A-4147-A177-3AD203B41FA5}">
                      <a16:colId xmlns:a16="http://schemas.microsoft.com/office/drawing/2014/main" val="20000"/>
                    </a:ext>
                  </a:extLst>
                </a:gridCol>
                <a:gridCol w="303597">
                  <a:extLst>
                    <a:ext uri="{9D8B030D-6E8A-4147-A177-3AD203B41FA5}">
                      <a16:colId xmlns:a16="http://schemas.microsoft.com/office/drawing/2014/main" val="20001"/>
                    </a:ext>
                  </a:extLst>
                </a:gridCol>
                <a:gridCol w="1510213">
                  <a:extLst>
                    <a:ext uri="{9D8B030D-6E8A-4147-A177-3AD203B41FA5}">
                      <a16:colId xmlns:a16="http://schemas.microsoft.com/office/drawing/2014/main" val="20002"/>
                    </a:ext>
                  </a:extLst>
                </a:gridCol>
                <a:gridCol w="1678898">
                  <a:extLst>
                    <a:ext uri="{9D8B030D-6E8A-4147-A177-3AD203B41FA5}">
                      <a16:colId xmlns:a16="http://schemas.microsoft.com/office/drawing/2014/main" val="20003"/>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Muestreo</a:t>
                      </a:r>
                    </a:p>
                  </a:txBody>
                  <a:tcPr marL="68580" marR="6858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Estado Fenológico</a:t>
                      </a:r>
                    </a:p>
                  </a:txBody>
                  <a:tcPr marL="68580" marR="68580" marT="0" marB="0" anchor="ctr"/>
                </a:tc>
                <a:tc h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Datos de contenido de clorofila</a:t>
                      </a:r>
                    </a:p>
                  </a:txBody>
                  <a:tcPr marL="68580" marR="68580" marT="0" marB="0" anchor="ctr"/>
                </a:tc>
                <a:extLst>
                  <a:ext uri="{0D108BD9-81ED-4DB2-BD59-A6C34878D82A}">
                    <a16:rowId xmlns:a16="http://schemas.microsoft.com/office/drawing/2014/main" val="1000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Primer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3</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Desarrollo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116</a:t>
                      </a:r>
                    </a:p>
                  </a:txBody>
                  <a:tcPr marL="68580" marR="68580" marT="0" marB="0" anchor="ctr"/>
                </a:tc>
                <a:extLst>
                  <a:ext uri="{0D108BD9-81ED-4DB2-BD59-A6C34878D82A}">
                    <a16:rowId xmlns:a16="http://schemas.microsoft.com/office/drawing/2014/main" val="1000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Segundo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5</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Floración</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113</a:t>
                      </a:r>
                    </a:p>
                  </a:txBody>
                  <a:tcPr marL="68580" marR="68580" marT="0" marB="0" anchor="ctr"/>
                </a:tc>
                <a:extLst>
                  <a:ext uri="{0D108BD9-81ED-4DB2-BD59-A6C34878D82A}">
                    <a16:rowId xmlns:a16="http://schemas.microsoft.com/office/drawing/2014/main" val="1000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Tercer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7</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Envainamiento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111</a:t>
                      </a:r>
                    </a:p>
                  </a:txBody>
                  <a:tcPr marL="68580" marR="68580" marT="0" marB="0" anchor="ctr"/>
                </a:tc>
                <a:extLst>
                  <a:ext uri="{0D108BD9-81ED-4DB2-BD59-A6C34878D82A}">
                    <a16:rowId xmlns:a16="http://schemas.microsoft.com/office/drawing/2014/main" val="10003"/>
                  </a:ext>
                </a:extLst>
              </a:tr>
              <a:tr h="44031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 Total</a:t>
                      </a: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cap="none" dirty="0">
                        <a:solidFill>
                          <a:schemeClr val="bg1"/>
                        </a:solidFill>
                        <a:latin typeface="+mn-lt"/>
                        <a:ea typeface="+mn-ea"/>
                        <a:cs typeface="+mn-cs"/>
                        <a:sym typeface="Arial"/>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1" i="0" u="none" strike="noStrike" cap="none" dirty="0">
                        <a:solidFill>
                          <a:schemeClr val="bg1"/>
                        </a:solidFill>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340</a:t>
                      </a:r>
                    </a:p>
                    <a:p>
                      <a:pPr algn="ctr">
                        <a:lnSpc>
                          <a:spcPct val="107000"/>
                        </a:lnSpc>
                        <a:spcAft>
                          <a:spcPts val="800"/>
                        </a:spcAft>
                      </a:pPr>
                      <a:r>
                        <a:rPr lang="es-EC" sz="1100" b="1" dirty="0">
                          <a:effectLst/>
                        </a:rPr>
                        <a:t>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80227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Shape 66">
            <a:extLst>
              <a:ext uri="{FF2B5EF4-FFF2-40B4-BE49-F238E27FC236}">
                <a16:creationId xmlns:a16="http://schemas.microsoft.com/office/drawing/2014/main" id="{52CAE208-5C59-4E88-BA1C-B05E758A66F9}"/>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ENSAYO A - INVERNADERO</a:t>
            </a:r>
            <a:endParaRPr lang="en" sz="2400" dirty="0">
              <a:solidFill>
                <a:srgbClr val="39C0BA"/>
              </a:solidFill>
              <a:latin typeface="Quicksand"/>
              <a:sym typeface="Quicksand"/>
            </a:endParaRPr>
          </a:p>
        </p:txBody>
      </p:sp>
      <p:grpSp>
        <p:nvGrpSpPr>
          <p:cNvPr id="35" name="Grupo 34"/>
          <p:cNvGrpSpPr/>
          <p:nvPr/>
        </p:nvGrpSpPr>
        <p:grpSpPr>
          <a:xfrm>
            <a:off x="995811" y="250631"/>
            <a:ext cx="2276990" cy="254726"/>
            <a:chOff x="1613935" y="2468248"/>
            <a:chExt cx="5779012" cy="633278"/>
          </a:xfrm>
        </p:grpSpPr>
        <p:sp>
          <p:nvSpPr>
            <p:cNvPr id="36" name="Pentágono 35"/>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37"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Resultados</a:t>
              </a:r>
            </a:p>
          </p:txBody>
        </p:sp>
      </p:grpSp>
      <p:sp>
        <p:nvSpPr>
          <p:cNvPr id="3" name="Rectángulo 2"/>
          <p:cNvSpPr/>
          <p:nvPr/>
        </p:nvSpPr>
        <p:spPr>
          <a:xfrm>
            <a:off x="1621035" y="875679"/>
            <a:ext cx="6594274" cy="369332"/>
          </a:xfrm>
          <a:prstGeom prst="rect">
            <a:avLst/>
          </a:prstGeom>
        </p:spPr>
        <p:txBody>
          <a:bodyPr wrap="square">
            <a:spAutoFit/>
          </a:bodyPr>
          <a:lstStyle/>
          <a:p>
            <a:pPr algn="ctr"/>
            <a:r>
              <a:rPr lang="es-ES" sz="1800" dirty="0">
                <a:solidFill>
                  <a:schemeClr val="bg1"/>
                </a:solidFill>
                <a:latin typeface="+mj-lt"/>
                <a:ea typeface="Calibri" panose="020F0502020204030204" pitchFamily="34" charset="0"/>
                <a:cs typeface="Times New Roman" panose="02020603050405020304" pitchFamily="18" charset="0"/>
              </a:rPr>
              <a:t>Análisis de Varianza (ADEVA) para ensayo A – Invernadero.</a:t>
            </a:r>
            <a:endParaRPr lang="es-EC" sz="1200" dirty="0">
              <a:solidFill>
                <a:schemeClr val="bg1"/>
              </a:solidFill>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a 1"/>
              <p:cNvGraphicFramePr>
                <a:graphicFrameLocks noGrp="1"/>
              </p:cNvGraphicFramePr>
              <p:nvPr>
                <p:extLst>
                  <p:ext uri="{D42A27DB-BD31-4B8C-83A1-F6EECF244321}">
                    <p14:modId xmlns:p14="http://schemas.microsoft.com/office/powerpoint/2010/main" val="2407761442"/>
                  </p:ext>
                </p:extLst>
              </p:nvPr>
            </p:nvGraphicFramePr>
            <p:xfrm>
              <a:off x="2458414" y="2123774"/>
              <a:ext cx="4931737" cy="3419624"/>
            </p:xfrm>
            <a:graphic>
              <a:graphicData uri="http://schemas.openxmlformats.org/drawingml/2006/table">
                <a:tbl>
                  <a:tblPr firstRow="1" firstCol="1" bandRow="1">
                    <a:tableStyleId>{BDBED569-4797-4DF1-A0F4-6AAB3CD982D8}</a:tableStyleId>
                  </a:tblPr>
                  <a:tblGrid>
                    <a:gridCol w="944353">
                      <a:extLst>
                        <a:ext uri="{9D8B030D-6E8A-4147-A177-3AD203B41FA5}">
                          <a16:colId xmlns:a16="http://schemas.microsoft.com/office/drawing/2014/main" val="20000"/>
                        </a:ext>
                      </a:extLst>
                    </a:gridCol>
                    <a:gridCol w="1274164">
                      <a:extLst>
                        <a:ext uri="{9D8B030D-6E8A-4147-A177-3AD203B41FA5}">
                          <a16:colId xmlns:a16="http://schemas.microsoft.com/office/drawing/2014/main" val="20001"/>
                        </a:ext>
                      </a:extLst>
                    </a:gridCol>
                    <a:gridCol w="1469036">
                      <a:extLst>
                        <a:ext uri="{9D8B030D-6E8A-4147-A177-3AD203B41FA5}">
                          <a16:colId xmlns:a16="http://schemas.microsoft.com/office/drawing/2014/main" val="20002"/>
                        </a:ext>
                      </a:extLst>
                    </a:gridCol>
                    <a:gridCol w="1244184">
                      <a:extLst>
                        <a:ext uri="{9D8B030D-6E8A-4147-A177-3AD203B41FA5}">
                          <a16:colId xmlns:a16="http://schemas.microsoft.com/office/drawing/2014/main" val="20003"/>
                        </a:ext>
                      </a:extLst>
                    </a:gridCol>
                  </a:tblGrid>
                  <a:tr h="239831">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cap="none" dirty="0">
                              <a:solidFill>
                                <a:schemeClr val="bg1"/>
                              </a:solidFill>
                              <a:latin typeface="+mn-lt"/>
                              <a:ea typeface="+mn-ea"/>
                              <a:cs typeface="+mn-cs"/>
                              <a:sym typeface="Arial"/>
                            </a:rPr>
                            <a:t>Índice</a:t>
                          </a:r>
                          <a:endParaRPr lang="es-EC" sz="1600" b="1" i="0" u="none" strike="noStrike" cap="none" dirty="0">
                            <a:solidFill>
                              <a:schemeClr val="bg1"/>
                            </a:solidFill>
                            <a:latin typeface="+mn-lt"/>
                            <a:ea typeface="+mn-ea"/>
                            <a:cs typeface="+mn-cs"/>
                            <a:sym typeface="Arial"/>
                          </a:endParaRPr>
                        </a:p>
                      </a:txBody>
                      <a:tcPr marL="68580" marR="68580" marT="0" marB="0" anchor="ctr"/>
                    </a:tc>
                    <a:tc rowSpan="2" hMerge="1">
                      <a:txBody>
                        <a:bodyPr/>
                        <a:lstStyle/>
                        <a:p>
                          <a:endParaRPr lang="es-EC"/>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s-ES" sz="1600" b="1" i="0" u="none" strike="noStrike" cap="none">
                                  <a:solidFill>
                                    <a:schemeClr val="bg1"/>
                                  </a:solidFill>
                                  <a:latin typeface="Cambria Math" panose="02040503050406030204" pitchFamily="18" charset="0"/>
                                  <a:ea typeface="+mn-ea"/>
                                  <a:cs typeface="+mn-cs"/>
                                  <a:sym typeface="Arial"/>
                                </a:rPr>
                                <m:t>𝛒</m:t>
                              </m:r>
                            </m:oMath>
                          </a14:m>
                          <a:r>
                            <a:rPr lang="es-ES" sz="1600" b="1" i="0" u="none" strike="noStrike" cap="none">
                              <a:solidFill>
                                <a:schemeClr val="bg1"/>
                              </a:solidFill>
                              <a:latin typeface="+mn-lt"/>
                              <a:ea typeface="+mn-ea"/>
                              <a:cs typeface="+mn-cs"/>
                              <a:sym typeface="Arial"/>
                            </a:rPr>
                            <a:t> - valor </a:t>
                          </a:r>
                          <a:endParaRPr lang="es-EC" sz="1600" b="1" i="0" u="none" strike="noStrike" cap="none">
                            <a:solidFill>
                              <a:schemeClr val="bg1"/>
                            </a:solidFill>
                            <a:latin typeface="+mn-lt"/>
                            <a:ea typeface="+mn-ea"/>
                            <a:cs typeface="+mn-cs"/>
                            <a:sym typeface="Arial"/>
                          </a:endParaRPr>
                        </a:p>
                      </a:txBody>
                      <a:tcPr marL="68580" marR="68580" marT="0" marB="0" anchor="ctr"/>
                    </a:tc>
                    <a:tc hMerge="1">
                      <a:txBody>
                        <a:bodyPr/>
                        <a:lstStyle/>
                        <a:p>
                          <a:endParaRPr lang="es-EC"/>
                        </a:p>
                      </a:txBody>
                      <a:tcPr/>
                    </a:tc>
                    <a:extLst>
                      <a:ext uri="{0D108BD9-81ED-4DB2-BD59-A6C34878D82A}">
                        <a16:rowId xmlns:a16="http://schemas.microsoft.com/office/drawing/2014/main" val="10000"/>
                      </a:ext>
                    </a:extLst>
                  </a:tr>
                  <a:tr h="479661">
                    <a:tc gridSpan="2" vMerge="1">
                      <a:txBody>
                        <a:bodyPr/>
                        <a:lstStyle/>
                        <a:p>
                          <a:endParaRPr lang="es-EC"/>
                        </a:p>
                      </a:txBody>
                      <a:tcPr/>
                    </a:tc>
                    <a:tc hMerge="1"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cap="none" dirty="0">
                              <a:solidFill>
                                <a:schemeClr val="bg1"/>
                              </a:solidFill>
                              <a:latin typeface="+mn-lt"/>
                              <a:ea typeface="+mn-ea"/>
                              <a:cs typeface="+mn-cs"/>
                              <a:sym typeface="Arial"/>
                            </a:rPr>
                            <a:t>Tratamiento</a:t>
                          </a:r>
                          <a:endParaRPr lang="es-EC" sz="1600" b="1"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cap="none" dirty="0">
                              <a:solidFill>
                                <a:schemeClr val="bg1"/>
                              </a:solidFill>
                              <a:latin typeface="+mn-lt"/>
                              <a:ea typeface="+mn-ea"/>
                              <a:cs typeface="+mn-cs"/>
                              <a:sym typeface="Arial"/>
                            </a:rPr>
                            <a:t>Estado Fenológico</a:t>
                          </a:r>
                          <a:endParaRPr lang="es-EC" sz="1600" b="1"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1"/>
                      </a:ext>
                    </a:extLst>
                  </a:tr>
                  <a:tr h="394609">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Radiométricos</a:t>
                          </a:r>
                          <a:endParaRPr lang="es-EC" sz="1400" b="0" i="0" u="none" strike="noStrike" cap="none" dirty="0">
                            <a:solidFill>
                              <a:schemeClr val="bg1"/>
                            </a:solidFill>
                            <a:latin typeface="+mn-lt"/>
                            <a:ea typeface="+mn-ea"/>
                            <a:cs typeface="+mn-cs"/>
                            <a:sym typeface="Arial"/>
                          </a:endParaRPr>
                        </a:p>
                      </a:txBody>
                      <a:tcPr marL="68580" marR="68580" marT="0" marB="0"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NDVI</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0,1278</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2"/>
                      </a:ext>
                    </a:extLst>
                  </a:tr>
                  <a:tr h="42460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TNDVI</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0,1187</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3"/>
                      </a:ext>
                    </a:extLst>
                  </a:tr>
                  <a:tr h="424613">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SR-RE</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0,3208</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4"/>
                      </a:ext>
                    </a:extLst>
                  </a:tr>
                  <a:tr h="469595">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NDRE</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0,3729</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5"/>
                      </a:ext>
                    </a:extLst>
                  </a:tr>
                  <a:tr h="601354">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a:solidFill>
                                <a:schemeClr val="bg1"/>
                              </a:solidFill>
                              <a:latin typeface="+mn-lt"/>
                              <a:ea typeface="+mn-ea"/>
                              <a:cs typeface="+mn-cs"/>
                              <a:sym typeface="Arial"/>
                            </a:rPr>
                            <a:t>CCI</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0,7890</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6"/>
                      </a:ext>
                    </a:extLst>
                  </a:tr>
                  <a:tr h="37333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Contenido de clorofila</a:t>
                          </a:r>
                          <a:endParaRPr lang="es-EC" sz="1400" b="0" i="0" u="none" strike="noStrike" cap="none" dirty="0">
                            <a:solidFill>
                              <a:schemeClr val="bg1"/>
                            </a:solidFill>
                            <a:latin typeface="+mn-lt"/>
                            <a:ea typeface="+mn-ea"/>
                            <a:cs typeface="+mn-cs"/>
                            <a:sym typeface="Arial"/>
                          </a:endParaRPr>
                        </a:p>
                      </a:txBody>
                      <a:tcPr marL="68580" marR="68580" marT="0" marB="0" anchor="ctr"/>
                    </a:tc>
                    <a:tc h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0,0407*</a:t>
                          </a:r>
                          <a:endParaRPr lang="es-EC" sz="16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7"/>
                      </a:ext>
                    </a:extLst>
                  </a:tr>
                </a:tbl>
              </a:graphicData>
            </a:graphic>
          </p:graphicFrame>
        </mc:Choice>
        <mc:Fallback xmlns="">
          <p:graphicFrame>
            <p:nvGraphicFramePr>
              <p:cNvPr id="2" name="Tabla 1"/>
              <p:cNvGraphicFramePr>
                <a:graphicFrameLocks noGrp="1"/>
              </p:cNvGraphicFramePr>
              <p:nvPr>
                <p:extLst>
                  <p:ext uri="{D42A27DB-BD31-4B8C-83A1-F6EECF244321}">
                    <p14:modId xmlns:p14="http://schemas.microsoft.com/office/powerpoint/2010/main" val="2407761442"/>
                  </p:ext>
                </p:extLst>
              </p:nvPr>
            </p:nvGraphicFramePr>
            <p:xfrm>
              <a:off x="2458414" y="2123774"/>
              <a:ext cx="4931737" cy="3419624"/>
            </p:xfrm>
            <a:graphic>
              <a:graphicData uri="http://schemas.openxmlformats.org/drawingml/2006/table">
                <a:tbl>
                  <a:tblPr firstRow="1" firstCol="1" bandRow="1">
                    <a:tableStyleId>{BDBED569-4797-4DF1-A0F4-6AAB3CD982D8}</a:tableStyleId>
                  </a:tblPr>
                  <a:tblGrid>
                    <a:gridCol w="944353"/>
                    <a:gridCol w="1274164"/>
                    <a:gridCol w="1469036"/>
                    <a:gridCol w="1244184"/>
                  </a:tblGrid>
                  <a:tr h="243840">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cap="none" dirty="0">
                              <a:solidFill>
                                <a:schemeClr val="bg1"/>
                              </a:solidFill>
                              <a:latin typeface="+mn-lt"/>
                              <a:ea typeface="+mn-ea"/>
                              <a:cs typeface="+mn-cs"/>
                              <a:sym typeface="Arial"/>
                            </a:rPr>
                            <a:t>Índice</a:t>
                          </a:r>
                          <a:endParaRPr lang="es-EC" sz="1600" b="1" i="0" u="none" strike="noStrike" cap="none" dirty="0">
                            <a:solidFill>
                              <a:schemeClr val="bg1"/>
                            </a:solidFill>
                            <a:latin typeface="+mn-lt"/>
                            <a:ea typeface="+mn-ea"/>
                            <a:cs typeface="+mn-cs"/>
                            <a:sym typeface="Arial"/>
                          </a:endParaRPr>
                        </a:p>
                      </a:txBody>
                      <a:tcPr marL="68580" marR="68580" marT="0" marB="0" anchor="ctr"/>
                    </a:tc>
                    <a:tc rowSpan="2" hMerge="1">
                      <a:txBody>
                        <a:bodyPr/>
                        <a:lstStyle/>
                        <a:p>
                          <a:endParaRPr lang="es-EC"/>
                        </a:p>
                      </a:txBody>
                      <a:tcPr/>
                    </a:tc>
                    <a:tc gridSpan="2">
                      <a:txBody>
                        <a:bodyPr/>
                        <a:lstStyle/>
                        <a:p>
                          <a:endParaRPr lang="es-EC"/>
                        </a:p>
                      </a:txBody>
                      <a:tcPr marL="68580" marR="68580" marT="0" marB="0" anchor="ctr">
                        <a:blipFill rotWithShape="0">
                          <a:blip r:embed="rId3"/>
                          <a:stretch>
                            <a:fillRect l="-81839" t="-25000" r="-673" b="-1327500"/>
                          </a:stretch>
                        </a:blipFill>
                      </a:tcPr>
                    </a:tc>
                    <a:tc hMerge="1">
                      <a:txBody>
                        <a:bodyPr/>
                        <a:lstStyle/>
                        <a:p>
                          <a:endParaRPr lang="es-EC"/>
                        </a:p>
                      </a:txBody>
                      <a:tcPr/>
                    </a:tc>
                  </a:tr>
                  <a:tr h="487680">
                    <a:tc gridSpan="2" vMerge="1">
                      <a:txBody>
                        <a:bodyPr/>
                        <a:lstStyle/>
                        <a:p>
                          <a:endParaRPr lang="es-EC"/>
                        </a:p>
                      </a:txBody>
                      <a:tcPr/>
                    </a:tc>
                    <a:tc hMerge="1"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cap="none" dirty="0">
                              <a:solidFill>
                                <a:schemeClr val="bg1"/>
                              </a:solidFill>
                              <a:latin typeface="+mn-lt"/>
                              <a:ea typeface="+mn-ea"/>
                              <a:cs typeface="+mn-cs"/>
                              <a:sym typeface="Arial"/>
                            </a:rPr>
                            <a:t>Tratamiento</a:t>
                          </a:r>
                          <a:endParaRPr lang="es-EC" sz="1600" b="1"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cap="none" dirty="0">
                              <a:solidFill>
                                <a:schemeClr val="bg1"/>
                              </a:solidFill>
                              <a:latin typeface="+mn-lt"/>
                              <a:ea typeface="+mn-ea"/>
                              <a:cs typeface="+mn-cs"/>
                              <a:sym typeface="Arial"/>
                            </a:rPr>
                            <a:t>Estado Fenológico</a:t>
                          </a:r>
                          <a:endParaRPr lang="es-EC" sz="1600" b="1" i="0" u="none" strike="noStrike" cap="none" dirty="0">
                            <a:solidFill>
                              <a:schemeClr val="bg1"/>
                            </a:solidFill>
                            <a:latin typeface="+mn-lt"/>
                            <a:ea typeface="+mn-ea"/>
                            <a:cs typeface="+mn-cs"/>
                            <a:sym typeface="Arial"/>
                          </a:endParaRPr>
                        </a:p>
                      </a:txBody>
                      <a:tcPr marL="68580" marR="68580" marT="0" marB="0" anchor="ctr"/>
                    </a:tc>
                  </a:tr>
                  <a:tr h="394609">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Radiométricos</a:t>
                          </a:r>
                          <a:endParaRPr lang="es-EC" sz="1400" b="0" i="0" u="none" strike="noStrike" cap="none" dirty="0">
                            <a:solidFill>
                              <a:schemeClr val="bg1"/>
                            </a:solidFill>
                            <a:latin typeface="+mn-lt"/>
                            <a:ea typeface="+mn-ea"/>
                            <a:cs typeface="+mn-cs"/>
                            <a:sym typeface="Arial"/>
                          </a:endParaRPr>
                        </a:p>
                      </a:txBody>
                      <a:tcPr marL="68580" marR="68580" marT="0" marB="0"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NDVI</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0,1278</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r>
                  <a:tr h="424601">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TNDVI</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0,1187</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r>
                  <a:tr h="424613">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SR-RE</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0,3208</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r>
                  <a:tr h="469595">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NDRE</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0,3729</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r>
                  <a:tr h="601354">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a:solidFill>
                                <a:schemeClr val="bg1"/>
                              </a:solidFill>
                              <a:latin typeface="+mn-lt"/>
                              <a:ea typeface="+mn-ea"/>
                              <a:cs typeface="+mn-cs"/>
                              <a:sym typeface="Arial"/>
                            </a:rPr>
                            <a:t>CCI</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0,7890</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r>
                  <a:tr h="37333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Contenido de clorofila</a:t>
                          </a:r>
                          <a:endParaRPr lang="es-EC" sz="1400" b="0" i="0" u="none" strike="noStrike" cap="none" dirty="0">
                            <a:solidFill>
                              <a:schemeClr val="bg1"/>
                            </a:solidFill>
                            <a:latin typeface="+mn-lt"/>
                            <a:ea typeface="+mn-ea"/>
                            <a:cs typeface="+mn-cs"/>
                            <a:sym typeface="Arial"/>
                          </a:endParaRPr>
                        </a:p>
                      </a:txBody>
                      <a:tcPr marL="68580" marR="68580" marT="0" marB="0" anchor="ctr"/>
                    </a:tc>
                    <a:tc h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0,0407*</a:t>
                          </a:r>
                          <a:endParaRPr lang="es-EC" sz="16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r>
                </a:tbl>
              </a:graphicData>
            </a:graphic>
          </p:graphicFrame>
        </mc:Fallback>
      </mc:AlternateContent>
      <mc:AlternateContent xmlns:mc="http://schemas.openxmlformats.org/markup-compatibility/2006" xmlns:a14="http://schemas.microsoft.com/office/drawing/2010/main">
        <mc:Choice Requires="a14">
          <p:sp>
            <p:nvSpPr>
              <p:cNvPr id="5" name="Rectángulo 4"/>
              <p:cNvSpPr/>
              <p:nvPr/>
            </p:nvSpPr>
            <p:spPr>
              <a:xfrm>
                <a:off x="2458414" y="5658548"/>
                <a:ext cx="3514104" cy="307777"/>
              </a:xfrm>
              <a:prstGeom prst="rect">
                <a:avLst/>
              </a:prstGeom>
            </p:spPr>
            <p:txBody>
              <a:bodyPr wrap="none">
                <a:spAutoFit/>
              </a:bodyPr>
              <a:lstStyle/>
              <a:p>
                <a:r>
                  <a:rPr lang="es-ES" dirty="0">
                    <a:solidFill>
                      <a:schemeClr val="bg1"/>
                    </a:solidFill>
                    <a:latin typeface="+mj-lt"/>
                    <a:ea typeface="Calibri" panose="020F0502020204030204" pitchFamily="34" charset="0"/>
                  </a:rPr>
                  <a:t>*</a:t>
                </a:r>
                <a:r>
                  <a:rPr lang="es-ES" i="1" dirty="0">
                    <a:solidFill>
                      <a:schemeClr val="bg1"/>
                    </a:solidFill>
                    <a:effectLst/>
                    <a:latin typeface="+mj-lt"/>
                    <a:ea typeface="Calibri" panose="020F0502020204030204" pitchFamily="34" charset="0"/>
                  </a:rPr>
                  <a:t>Significancia estadística </a:t>
                </a:r>
                <a14:m>
                  <m:oMath xmlns:m="http://schemas.openxmlformats.org/officeDocument/2006/math">
                    <m:r>
                      <a:rPr lang="es-ES"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𝜌</m:t>
                    </m:r>
                  </m:oMath>
                </a14:m>
                <a:r>
                  <a:rPr lang="es-ES" i="1" dirty="0">
                    <a:solidFill>
                      <a:schemeClr val="bg1"/>
                    </a:solidFill>
                    <a:latin typeface="+mj-lt"/>
                    <a:ea typeface="Times New Roman" panose="02020603050405020304" pitchFamily="18" charset="0"/>
                  </a:rPr>
                  <a:t> – valor &lt; 0,05</a:t>
                </a:r>
                <a:endParaRPr lang="es-EC" dirty="0">
                  <a:solidFill>
                    <a:schemeClr val="bg1"/>
                  </a:solidFill>
                  <a:latin typeface="+mj-lt"/>
                </a:endParaRPr>
              </a:p>
            </p:txBody>
          </p:sp>
        </mc:Choice>
        <mc:Fallback xmlns="">
          <p:sp>
            <p:nvSpPr>
              <p:cNvPr id="5" name="Rectángulo 4"/>
              <p:cNvSpPr>
                <a:spLocks noRot="1" noChangeAspect="1" noMove="1" noResize="1" noEditPoints="1" noAdjustHandles="1" noChangeArrowheads="1" noChangeShapeType="1" noTextEdit="1"/>
              </p:cNvSpPr>
              <p:nvPr/>
            </p:nvSpPr>
            <p:spPr>
              <a:xfrm>
                <a:off x="2458414" y="5658548"/>
                <a:ext cx="3514104" cy="307777"/>
              </a:xfrm>
              <a:prstGeom prst="rect">
                <a:avLst/>
              </a:prstGeom>
              <a:blipFill rotWithShape="0">
                <a:blip r:embed="rId4"/>
                <a:stretch>
                  <a:fillRect l="-520" t="-3922" b="-19608"/>
                </a:stretch>
              </a:blipFill>
            </p:spPr>
            <p:txBody>
              <a:bodyPr/>
              <a:lstStyle/>
              <a:p>
                <a:r>
                  <a:rPr lang="es-EC">
                    <a:noFill/>
                  </a:rPr>
                  <a:t> </a:t>
                </a:r>
              </a:p>
            </p:txBody>
          </p:sp>
        </mc:Fallback>
      </mc:AlternateContent>
      <p:sp>
        <p:nvSpPr>
          <p:cNvPr id="7" name="Rectángulo 6"/>
          <p:cNvSpPr/>
          <p:nvPr/>
        </p:nvSpPr>
        <p:spPr>
          <a:xfrm>
            <a:off x="1943324" y="1700847"/>
            <a:ext cx="6271985" cy="307777"/>
          </a:xfrm>
          <a:prstGeom prst="rect">
            <a:avLst/>
          </a:prstGeom>
        </p:spPr>
        <p:txBody>
          <a:bodyPr wrap="square">
            <a:spAutoFit/>
          </a:bodyPr>
          <a:lstStyle/>
          <a:p>
            <a:r>
              <a:rPr lang="es-ES" dirty="0">
                <a:solidFill>
                  <a:schemeClr val="bg1"/>
                </a:solidFill>
                <a:latin typeface="+mj-lt"/>
                <a:ea typeface="Calibri" panose="020F0502020204030204" pitchFamily="34" charset="0"/>
              </a:rPr>
              <a:t>ρ – valor para datos radiómetros y contenido de clorofila en el ensayo A</a:t>
            </a:r>
            <a:endParaRPr lang="es-EC" dirty="0">
              <a:solidFill>
                <a:schemeClr val="bg1"/>
              </a:solidFill>
              <a:latin typeface="+mj-lt"/>
            </a:endParaRPr>
          </a:p>
        </p:txBody>
      </p:sp>
    </p:spTree>
    <p:extLst>
      <p:ext uri="{BB962C8B-B14F-4D97-AF65-F5344CB8AC3E}">
        <p14:creationId xmlns:p14="http://schemas.microsoft.com/office/powerpoint/2010/main" val="718507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7" name="Shape 66">
            <a:extLst>
              <a:ext uri="{FF2B5EF4-FFF2-40B4-BE49-F238E27FC236}">
                <a16:creationId xmlns:a16="http://schemas.microsoft.com/office/drawing/2014/main" id="{8AD4EEAA-9167-4FBA-999E-560DC064E480}"/>
              </a:ext>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Tratamientos para el ensayo A</a:t>
            </a:r>
            <a:endParaRPr lang="en" sz="2400" dirty="0">
              <a:solidFill>
                <a:srgbClr val="39C0BA"/>
              </a:solidFill>
              <a:latin typeface="Quicksand" panose="020B0604020202020204" charset="0"/>
            </a:endParaRPr>
          </a:p>
        </p:txBody>
      </p:sp>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24" name="Shape 66">
            <a:extLst>
              <a:ext uri="{FF2B5EF4-FFF2-40B4-BE49-F238E27FC236}">
                <a16:creationId xmlns:a16="http://schemas.microsoft.com/office/drawing/2014/main" id="{73979B28-A0E2-4E47-A60E-2A254AD9C35D}"/>
              </a:ext>
            </a:extLst>
          </p:cNvPr>
          <p:cNvSpPr txBox="1">
            <a:spLocks/>
          </p:cNvSpPr>
          <p:nvPr/>
        </p:nvSpPr>
        <p:spPr>
          <a:xfrm>
            <a:off x="103597" y="837318"/>
            <a:ext cx="648573" cy="5769967"/>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PRUEBA DE FISHER TRATAMIENTOS</a:t>
            </a:r>
            <a:endParaRPr lang="en" sz="2400" dirty="0">
              <a:solidFill>
                <a:srgbClr val="39C0BA"/>
              </a:solidFill>
              <a:latin typeface="Quicksand"/>
              <a:sym typeface="Quicksand"/>
            </a:endParaRPr>
          </a:p>
        </p:txBody>
      </p:sp>
      <p:graphicFrame>
        <p:nvGraphicFramePr>
          <p:cNvPr id="4" name="Tabla 3"/>
          <p:cNvGraphicFramePr>
            <a:graphicFrameLocks noGrp="1"/>
          </p:cNvGraphicFramePr>
          <p:nvPr>
            <p:extLst>
              <p:ext uri="{D42A27DB-BD31-4B8C-83A1-F6EECF244321}">
                <p14:modId xmlns:p14="http://schemas.microsoft.com/office/powerpoint/2010/main" val="2452586587"/>
              </p:ext>
            </p:extLst>
          </p:nvPr>
        </p:nvGraphicFramePr>
        <p:xfrm>
          <a:off x="2250218" y="1703271"/>
          <a:ext cx="5687411" cy="2019029"/>
        </p:xfrm>
        <a:graphic>
          <a:graphicData uri="http://schemas.openxmlformats.org/drawingml/2006/table">
            <a:tbl>
              <a:tblPr firstRow="1" firstCol="1" bandRow="1">
                <a:tableStyleId>{BDBED569-4797-4DF1-A0F4-6AAB3CD982D8}</a:tableStyleId>
              </a:tblPr>
              <a:tblGrid>
                <a:gridCol w="1386319">
                  <a:extLst>
                    <a:ext uri="{9D8B030D-6E8A-4147-A177-3AD203B41FA5}">
                      <a16:colId xmlns:a16="http://schemas.microsoft.com/office/drawing/2014/main" val="20000"/>
                    </a:ext>
                  </a:extLst>
                </a:gridCol>
                <a:gridCol w="1827715">
                  <a:extLst>
                    <a:ext uri="{9D8B030D-6E8A-4147-A177-3AD203B41FA5}">
                      <a16:colId xmlns:a16="http://schemas.microsoft.com/office/drawing/2014/main" val="20001"/>
                    </a:ext>
                  </a:extLst>
                </a:gridCol>
                <a:gridCol w="944923">
                  <a:extLst>
                    <a:ext uri="{9D8B030D-6E8A-4147-A177-3AD203B41FA5}">
                      <a16:colId xmlns:a16="http://schemas.microsoft.com/office/drawing/2014/main" val="20002"/>
                    </a:ext>
                  </a:extLst>
                </a:gridCol>
                <a:gridCol w="808926">
                  <a:extLst>
                    <a:ext uri="{9D8B030D-6E8A-4147-A177-3AD203B41FA5}">
                      <a16:colId xmlns:a16="http://schemas.microsoft.com/office/drawing/2014/main" val="20003"/>
                    </a:ext>
                  </a:extLst>
                </a:gridCol>
                <a:gridCol w="719528">
                  <a:extLst>
                    <a:ext uri="{9D8B030D-6E8A-4147-A177-3AD203B41FA5}">
                      <a16:colId xmlns:a16="http://schemas.microsoft.com/office/drawing/2014/main" val="20004"/>
                    </a:ext>
                  </a:extLst>
                </a:gridCol>
              </a:tblGrid>
              <a:tr h="278968">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u="none" strike="noStrike" cap="none" dirty="0">
                          <a:solidFill>
                            <a:schemeClr val="bg1"/>
                          </a:solidFill>
                          <a:sym typeface="Arial"/>
                        </a:rPr>
                        <a:t>Tratamiento</a:t>
                      </a:r>
                      <a:endParaRPr lang="es-EC" sz="1600" b="1" i="0" u="none" strike="noStrike" cap="none" dirty="0">
                        <a:solidFill>
                          <a:schemeClr val="bg1"/>
                        </a:solidFill>
                        <a:latin typeface="+mn-lt"/>
                        <a:ea typeface="+mn-ea"/>
                        <a:cs typeface="+mn-cs"/>
                        <a:sym typeface="Arial"/>
                      </a:endParaRPr>
                    </a:p>
                  </a:txBody>
                  <a:tcPr marL="68580" marR="68580"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u="none" strike="noStrike" cap="none">
                          <a:solidFill>
                            <a:schemeClr val="bg1"/>
                          </a:solidFill>
                          <a:sym typeface="Arial"/>
                        </a:rPr>
                        <a:t>Descripción</a:t>
                      </a:r>
                      <a:endParaRPr lang="es-EC" sz="1600" b="1" i="0" u="none" strike="noStrike" cap="none">
                        <a:solidFill>
                          <a:schemeClr val="bg1"/>
                        </a:solidFill>
                        <a:latin typeface="+mn-lt"/>
                        <a:ea typeface="+mn-ea"/>
                        <a:cs typeface="+mn-cs"/>
                        <a:sym typeface="Arial"/>
                      </a:endParaRPr>
                    </a:p>
                  </a:txBody>
                  <a:tcPr marL="68580" marR="68580" marT="0" marB="0"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u="none" strike="noStrike" cap="none" dirty="0">
                          <a:solidFill>
                            <a:schemeClr val="bg1"/>
                          </a:solidFill>
                          <a:sym typeface="Arial"/>
                        </a:rPr>
                        <a:t>Contenido de clorofila</a:t>
                      </a:r>
                      <a:endParaRPr lang="es-EC" sz="1600" b="1" i="0" u="none" strike="noStrike" cap="none" dirty="0">
                        <a:solidFill>
                          <a:schemeClr val="bg1"/>
                        </a:solidFill>
                        <a:latin typeface="+mn-lt"/>
                        <a:ea typeface="+mn-ea"/>
                        <a:cs typeface="+mn-cs"/>
                        <a:sym typeface="Arial"/>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600" b="1" i="0" u="none" strike="noStrike" cap="none" dirty="0">
                        <a:solidFill>
                          <a:schemeClr val="bg1"/>
                        </a:solidFill>
                        <a:latin typeface="+mn-lt"/>
                        <a:ea typeface="+mn-ea"/>
                        <a:cs typeface="+mn-cs"/>
                        <a:sym typeface="Arial"/>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600" b="1"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0"/>
                  </a:ext>
                </a:extLst>
              </a:tr>
              <a:tr h="557935">
                <a:tc vMerge="1">
                  <a:txBody>
                    <a:bodyPr/>
                    <a:lstStyle/>
                    <a:p>
                      <a:endParaRPr lang="es-EC"/>
                    </a:p>
                  </a:txBody>
                  <a:tcPr/>
                </a:tc>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u="none" strike="noStrike" cap="none" dirty="0">
                          <a:solidFill>
                            <a:schemeClr val="bg1"/>
                          </a:solidFill>
                          <a:sym typeface="Arial"/>
                        </a:rPr>
                        <a:t>Valor medio</a:t>
                      </a:r>
                      <a:endParaRPr lang="es-EC" sz="1600" b="1" i="0" u="none" strike="noStrike" cap="none" dirty="0">
                        <a:solidFill>
                          <a:schemeClr val="bg1"/>
                        </a:solidFill>
                        <a:latin typeface="+mn-lt"/>
                        <a:ea typeface="+mn-ea"/>
                        <a:cs typeface="+mn-cs"/>
                        <a:sym typeface="Arial"/>
                      </a:endParaRPr>
                    </a:p>
                  </a:txBody>
                  <a:tcPr marL="68580" marR="6858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u="none" strike="noStrike" cap="none" dirty="0">
                          <a:solidFill>
                            <a:schemeClr val="bg1"/>
                          </a:solidFill>
                          <a:sym typeface="Arial"/>
                        </a:rPr>
                        <a:t>Rango</a:t>
                      </a:r>
                      <a:endParaRPr lang="es-EC" sz="1600" b="1" i="0" u="none" strike="noStrike" cap="none" dirty="0">
                        <a:solidFill>
                          <a:schemeClr val="bg1"/>
                        </a:solidFill>
                        <a:latin typeface="+mn-lt"/>
                        <a:ea typeface="+mn-ea"/>
                        <a:cs typeface="+mn-cs"/>
                        <a:sym typeface="Arial"/>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600" b="1"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1"/>
                  </a:ext>
                </a:extLst>
              </a:tr>
              <a:tr h="2179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u="none" strike="noStrike" cap="none" dirty="0">
                          <a:solidFill>
                            <a:schemeClr val="bg1"/>
                          </a:solidFill>
                          <a:sym typeface="Arial"/>
                        </a:rPr>
                        <a:t>T4</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Testigo</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63,30</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A</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 </a:t>
                      </a:r>
                      <a:endParaRPr lang="es-EC" sz="14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2"/>
                  </a:ext>
                </a:extLst>
              </a:tr>
              <a:tr h="373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u="none" strike="noStrike" cap="none" dirty="0">
                          <a:solidFill>
                            <a:schemeClr val="bg1"/>
                          </a:solidFill>
                          <a:sym typeface="Arial"/>
                        </a:rPr>
                        <a:t>T1</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45 min Calor seco</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65,45</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A</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 </a:t>
                      </a:r>
                      <a:endParaRPr lang="es-EC" sz="1400" b="0" i="0" u="none" strike="noStrike" cap="none">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3"/>
                  </a:ext>
                </a:extLst>
              </a:tr>
              <a:tr h="2179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u="none" strike="noStrike" cap="none" dirty="0">
                          <a:solidFill>
                            <a:schemeClr val="bg1"/>
                          </a:solidFill>
                          <a:sym typeface="Arial"/>
                        </a:rPr>
                        <a:t>T3</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Vitavax</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66,80</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A</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B</a:t>
                      </a:r>
                      <a:endParaRPr lang="es-EC" sz="1400" b="0" i="0" u="none" strike="noStrike" cap="none">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4"/>
                  </a:ext>
                </a:extLst>
              </a:tr>
              <a:tr h="373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u="none" strike="noStrike" cap="none" dirty="0">
                          <a:solidFill>
                            <a:schemeClr val="bg1"/>
                          </a:solidFill>
                          <a:sym typeface="Arial"/>
                        </a:rPr>
                        <a:t>T2</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60 min Calor seco</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72,34</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B</a:t>
                      </a:r>
                      <a:endParaRPr lang="es-EC" sz="14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Rectángulo 4"/>
          <p:cNvSpPr/>
          <p:nvPr/>
        </p:nvSpPr>
        <p:spPr>
          <a:xfrm>
            <a:off x="1973240" y="949771"/>
            <a:ext cx="6241369" cy="584775"/>
          </a:xfrm>
          <a:prstGeom prst="rect">
            <a:avLst/>
          </a:prstGeom>
        </p:spPr>
        <p:txBody>
          <a:bodyPr wrap="square">
            <a:spAutoFit/>
          </a:bodyPr>
          <a:lstStyle/>
          <a:p>
            <a:pPr algn="ctr"/>
            <a:r>
              <a:rPr lang="es-ES" sz="1600" dirty="0">
                <a:solidFill>
                  <a:schemeClr val="bg1"/>
                </a:solidFill>
                <a:latin typeface="+mj-lt"/>
                <a:ea typeface="Calibri" panose="020F0502020204030204" pitchFamily="34" charset="0"/>
                <a:cs typeface="Times New Roman" panose="02020603050405020304" pitchFamily="18" charset="0"/>
              </a:rPr>
              <a:t>Resultados de la prueba de Fisher de contenido de clorofila por tratamientos para el ensayo A.</a:t>
            </a:r>
            <a:endParaRPr lang="es-EC" sz="1100" dirty="0">
              <a:solidFill>
                <a:schemeClr val="bg1"/>
              </a:solidFill>
              <a:effectLst/>
              <a:latin typeface="+mj-lt"/>
              <a:ea typeface="Calibri" panose="020F0502020204030204" pitchFamily="34" charset="0"/>
              <a:cs typeface="Times New Roman" panose="02020603050405020304" pitchFamily="18" charset="0"/>
            </a:endParaRPr>
          </a:p>
        </p:txBody>
      </p:sp>
      <p:graphicFrame>
        <p:nvGraphicFramePr>
          <p:cNvPr id="16" name="Gráfico 15">
            <a:extLst>
              <a:ext uri="{FF2B5EF4-FFF2-40B4-BE49-F238E27FC236}">
                <a16:creationId xmlns:a16="http://schemas.microsoft.com/office/drawing/2014/main" id="{828EE485-A909-4460-93AA-63269815BE7B}"/>
              </a:ext>
            </a:extLst>
          </p:cNvPr>
          <p:cNvGraphicFramePr/>
          <p:nvPr>
            <p:extLst>
              <p:ext uri="{D42A27DB-BD31-4B8C-83A1-F6EECF244321}">
                <p14:modId xmlns:p14="http://schemas.microsoft.com/office/powerpoint/2010/main" val="2963087536"/>
              </p:ext>
            </p:extLst>
          </p:nvPr>
        </p:nvGraphicFramePr>
        <p:xfrm>
          <a:off x="3574685" y="3854560"/>
          <a:ext cx="3305800" cy="28610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203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6"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7" name="Shape 66">
            <a:extLst>
              <a:ext uri="{FF2B5EF4-FFF2-40B4-BE49-F238E27FC236}">
                <a16:creationId xmlns:a16="http://schemas.microsoft.com/office/drawing/2014/main" id="{8AD4EEAA-9167-4FBA-999E-560DC064E480}"/>
              </a:ext>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Ensayo A - Invernadero</a:t>
            </a:r>
            <a:endParaRPr lang="en" sz="2400" dirty="0">
              <a:solidFill>
                <a:srgbClr val="39C0BA"/>
              </a:solidFill>
              <a:latin typeface="Quicksand" panose="020B0604020202020204" charset="0"/>
            </a:endParaRPr>
          </a:p>
        </p:txBody>
      </p:sp>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24" name="Shape 66">
            <a:extLst>
              <a:ext uri="{FF2B5EF4-FFF2-40B4-BE49-F238E27FC236}">
                <a16:creationId xmlns:a16="http://schemas.microsoft.com/office/drawing/2014/main" id="{73979B28-A0E2-4E47-A60E-2A254AD9C35D}"/>
              </a:ext>
            </a:extLst>
          </p:cNvPr>
          <p:cNvSpPr txBox="1">
            <a:spLocks/>
          </p:cNvSpPr>
          <p:nvPr/>
        </p:nvSpPr>
        <p:spPr>
          <a:xfrm>
            <a:off x="103597" y="837318"/>
            <a:ext cx="648573" cy="5769967"/>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ESTADOS FENOLÓGICOS</a:t>
            </a:r>
            <a:endParaRPr lang="en" sz="2400" dirty="0">
              <a:solidFill>
                <a:srgbClr val="39C0BA"/>
              </a:solidFill>
              <a:latin typeface="Quicksand"/>
              <a:sym typeface="Quicksand"/>
            </a:endParaRPr>
          </a:p>
        </p:txBody>
      </p:sp>
      <p:graphicFrame>
        <p:nvGraphicFramePr>
          <p:cNvPr id="16" name="Gráfico 15">
            <a:extLst>
              <a:ext uri="{FF2B5EF4-FFF2-40B4-BE49-F238E27FC236}">
                <a16:creationId xmlns:a16="http://schemas.microsoft.com/office/drawing/2014/main" id="{00000000-0008-0000-0600-000002000000}"/>
              </a:ext>
            </a:extLst>
          </p:cNvPr>
          <p:cNvGraphicFramePr/>
          <p:nvPr>
            <p:extLst>
              <p:ext uri="{D42A27DB-BD31-4B8C-83A1-F6EECF244321}">
                <p14:modId xmlns:p14="http://schemas.microsoft.com/office/powerpoint/2010/main" val="480989117"/>
              </p:ext>
            </p:extLst>
          </p:nvPr>
        </p:nvGraphicFramePr>
        <p:xfrm>
          <a:off x="2844224" y="943198"/>
          <a:ext cx="4185285" cy="23120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p:cNvPr>
          <p:cNvGraphicFramePr/>
          <p:nvPr>
            <p:extLst>
              <p:ext uri="{D42A27DB-BD31-4B8C-83A1-F6EECF244321}">
                <p14:modId xmlns:p14="http://schemas.microsoft.com/office/powerpoint/2010/main" val="1196178929"/>
              </p:ext>
            </p:extLst>
          </p:nvPr>
        </p:nvGraphicFramePr>
        <p:xfrm>
          <a:off x="2844224" y="3722301"/>
          <a:ext cx="4187190" cy="23101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87428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Graphic spid="9"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7" name="Shape 66">
            <a:extLst>
              <a:ext uri="{FF2B5EF4-FFF2-40B4-BE49-F238E27FC236}">
                <a16:creationId xmlns:a16="http://schemas.microsoft.com/office/drawing/2014/main" id="{8AD4EEAA-9167-4FBA-999E-560DC064E480}"/>
              </a:ext>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Ensayo A - Invernadero</a:t>
            </a:r>
            <a:endParaRPr lang="en" sz="2400" dirty="0">
              <a:solidFill>
                <a:srgbClr val="39C0BA"/>
              </a:solidFill>
              <a:latin typeface="Quicksand" panose="020B0604020202020204" charset="0"/>
            </a:endParaRPr>
          </a:p>
        </p:txBody>
      </p:sp>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24" name="Shape 66">
            <a:extLst>
              <a:ext uri="{FF2B5EF4-FFF2-40B4-BE49-F238E27FC236}">
                <a16:creationId xmlns:a16="http://schemas.microsoft.com/office/drawing/2014/main" id="{73979B28-A0E2-4E47-A60E-2A254AD9C35D}"/>
              </a:ext>
            </a:extLst>
          </p:cNvPr>
          <p:cNvSpPr txBox="1">
            <a:spLocks/>
          </p:cNvSpPr>
          <p:nvPr/>
        </p:nvSpPr>
        <p:spPr>
          <a:xfrm>
            <a:off x="103597" y="837318"/>
            <a:ext cx="648573" cy="5769967"/>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Estados Fenológicos</a:t>
            </a:r>
            <a:endParaRPr lang="en" sz="2400" dirty="0">
              <a:solidFill>
                <a:srgbClr val="39C0BA"/>
              </a:solidFill>
              <a:latin typeface="Quicksand"/>
              <a:sym typeface="Quicksand"/>
            </a:endParaRPr>
          </a:p>
        </p:txBody>
      </p:sp>
      <p:graphicFrame>
        <p:nvGraphicFramePr>
          <p:cNvPr id="9" name="Gráfico 8">
            <a:extLst/>
          </p:cNvPr>
          <p:cNvGraphicFramePr/>
          <p:nvPr>
            <p:extLst>
              <p:ext uri="{D42A27DB-BD31-4B8C-83A1-F6EECF244321}">
                <p14:modId xmlns:p14="http://schemas.microsoft.com/office/powerpoint/2010/main" val="3756729654"/>
              </p:ext>
            </p:extLst>
          </p:nvPr>
        </p:nvGraphicFramePr>
        <p:xfrm>
          <a:off x="2844224" y="837318"/>
          <a:ext cx="4185285" cy="25006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a:extLst/>
          </p:cNvPr>
          <p:cNvGraphicFramePr/>
          <p:nvPr>
            <p:extLst>
              <p:ext uri="{D42A27DB-BD31-4B8C-83A1-F6EECF244321}">
                <p14:modId xmlns:p14="http://schemas.microsoft.com/office/powerpoint/2010/main" val="1902448997"/>
              </p:ext>
            </p:extLst>
          </p:nvPr>
        </p:nvGraphicFramePr>
        <p:xfrm>
          <a:off x="2844223" y="3722301"/>
          <a:ext cx="4185285" cy="25006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3451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24" name="Shape 66">
            <a:extLst>
              <a:ext uri="{FF2B5EF4-FFF2-40B4-BE49-F238E27FC236}">
                <a16:creationId xmlns:a16="http://schemas.microsoft.com/office/drawing/2014/main" id="{73979B28-A0E2-4E47-A60E-2A254AD9C35D}"/>
              </a:ext>
            </a:extLst>
          </p:cNvPr>
          <p:cNvSpPr txBox="1">
            <a:spLocks/>
          </p:cNvSpPr>
          <p:nvPr/>
        </p:nvSpPr>
        <p:spPr>
          <a:xfrm>
            <a:off x="103597" y="837318"/>
            <a:ext cx="648573" cy="5769967"/>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ESTADOS FENOLÓGICOS</a:t>
            </a:r>
            <a:endParaRPr lang="en" sz="2400" dirty="0">
              <a:solidFill>
                <a:srgbClr val="39C0BA"/>
              </a:solidFill>
              <a:latin typeface="Quicksand"/>
              <a:sym typeface="Quicksand"/>
            </a:endParaRPr>
          </a:p>
        </p:txBody>
      </p:sp>
      <p:sp>
        <p:nvSpPr>
          <p:cNvPr id="10" name="Shape 66">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Ensayo A - Invernadero</a:t>
            </a:r>
            <a:endParaRPr lang="en" sz="2400" dirty="0">
              <a:solidFill>
                <a:srgbClr val="39C0BA"/>
              </a:solidFill>
              <a:latin typeface="Quicksand" panose="020B0604020202020204" charset="0"/>
            </a:endParaRPr>
          </a:p>
        </p:txBody>
      </p:sp>
      <p:graphicFrame>
        <p:nvGraphicFramePr>
          <p:cNvPr id="11" name="Gráfico 10">
            <a:extLst/>
          </p:cNvPr>
          <p:cNvGraphicFramePr/>
          <p:nvPr>
            <p:extLst>
              <p:ext uri="{D42A27DB-BD31-4B8C-83A1-F6EECF244321}">
                <p14:modId xmlns:p14="http://schemas.microsoft.com/office/powerpoint/2010/main" val="3247935801"/>
              </p:ext>
            </p:extLst>
          </p:nvPr>
        </p:nvGraphicFramePr>
        <p:xfrm>
          <a:off x="2846130" y="837318"/>
          <a:ext cx="4181475" cy="25006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a:extLst/>
          </p:cNvPr>
          <p:cNvGraphicFramePr/>
          <p:nvPr>
            <p:extLst>
              <p:ext uri="{D42A27DB-BD31-4B8C-83A1-F6EECF244321}">
                <p14:modId xmlns:p14="http://schemas.microsoft.com/office/powerpoint/2010/main" val="1559001049"/>
              </p:ext>
            </p:extLst>
          </p:nvPr>
        </p:nvGraphicFramePr>
        <p:xfrm>
          <a:off x="2854385" y="3722301"/>
          <a:ext cx="4173220" cy="25006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59349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Shape 66">
            <a:extLst>
              <a:ext uri="{FF2B5EF4-FFF2-40B4-BE49-F238E27FC236}">
                <a16:creationId xmlns:a16="http://schemas.microsoft.com/office/drawing/2014/main" id="{52CAE208-5C59-4E88-BA1C-B05E758A66F9}"/>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ENSAYO B - CAMPO</a:t>
            </a:r>
            <a:endParaRPr lang="en" sz="2400" dirty="0">
              <a:solidFill>
                <a:srgbClr val="39C0BA"/>
              </a:solidFill>
              <a:latin typeface="Quicksand"/>
              <a:sym typeface="Quicksand"/>
            </a:endParaRPr>
          </a:p>
        </p:txBody>
      </p:sp>
      <p:grpSp>
        <p:nvGrpSpPr>
          <p:cNvPr id="35" name="Grupo 34"/>
          <p:cNvGrpSpPr/>
          <p:nvPr/>
        </p:nvGrpSpPr>
        <p:grpSpPr>
          <a:xfrm>
            <a:off x="995811" y="250631"/>
            <a:ext cx="2276990" cy="254726"/>
            <a:chOff x="1613935" y="2468248"/>
            <a:chExt cx="5779012" cy="633278"/>
          </a:xfrm>
        </p:grpSpPr>
        <p:sp>
          <p:nvSpPr>
            <p:cNvPr id="36" name="Pentágono 35"/>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37"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Resultados</a:t>
              </a:r>
            </a:p>
          </p:txBody>
        </p:sp>
      </p:grpSp>
      <p:sp>
        <p:nvSpPr>
          <p:cNvPr id="3" name="Rectángulo 2"/>
          <p:cNvSpPr/>
          <p:nvPr/>
        </p:nvSpPr>
        <p:spPr>
          <a:xfrm>
            <a:off x="2055051" y="935002"/>
            <a:ext cx="5726243" cy="369332"/>
          </a:xfrm>
          <a:prstGeom prst="rect">
            <a:avLst/>
          </a:prstGeom>
        </p:spPr>
        <p:txBody>
          <a:bodyPr wrap="square">
            <a:spAutoFit/>
          </a:bodyPr>
          <a:lstStyle/>
          <a:p>
            <a:pPr algn="ctr"/>
            <a:r>
              <a:rPr lang="es-ES" sz="1800" dirty="0">
                <a:solidFill>
                  <a:schemeClr val="bg1"/>
                </a:solidFill>
                <a:latin typeface="+mj-lt"/>
                <a:ea typeface="Calibri" panose="020F0502020204030204" pitchFamily="34" charset="0"/>
                <a:cs typeface="Times New Roman" panose="02020603050405020304" pitchFamily="18" charset="0"/>
              </a:rPr>
              <a:t>Resultados de datos espectrales para el ensayo B.</a:t>
            </a:r>
            <a:endParaRPr lang="es-EC" sz="1200" dirty="0">
              <a:solidFill>
                <a:schemeClr val="bg1"/>
              </a:solidFill>
              <a:effectLst/>
              <a:latin typeface="+mj-lt"/>
              <a:ea typeface="Calibri" panose="020F0502020204030204" pitchFamily="34"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176055425"/>
              </p:ext>
            </p:extLst>
          </p:nvPr>
        </p:nvGraphicFramePr>
        <p:xfrm>
          <a:off x="2133234" y="1413294"/>
          <a:ext cx="5569881" cy="2139375"/>
        </p:xfrm>
        <a:graphic>
          <a:graphicData uri="http://schemas.openxmlformats.org/drawingml/2006/table">
            <a:tbl>
              <a:tblPr firstRow="1" firstCol="1" bandRow="1">
                <a:tableStyleId>{BDBED569-4797-4DF1-A0F4-6AAB3CD982D8}</a:tableStyleId>
              </a:tblPr>
              <a:tblGrid>
                <a:gridCol w="1714500">
                  <a:extLst>
                    <a:ext uri="{9D8B030D-6E8A-4147-A177-3AD203B41FA5}">
                      <a16:colId xmlns:a16="http://schemas.microsoft.com/office/drawing/2014/main" val="20000"/>
                    </a:ext>
                  </a:extLst>
                </a:gridCol>
                <a:gridCol w="508052">
                  <a:extLst>
                    <a:ext uri="{9D8B030D-6E8A-4147-A177-3AD203B41FA5}">
                      <a16:colId xmlns:a16="http://schemas.microsoft.com/office/drawing/2014/main" val="20001"/>
                    </a:ext>
                  </a:extLst>
                </a:gridCol>
                <a:gridCol w="1573967">
                  <a:extLst>
                    <a:ext uri="{9D8B030D-6E8A-4147-A177-3AD203B41FA5}">
                      <a16:colId xmlns:a16="http://schemas.microsoft.com/office/drawing/2014/main" val="20002"/>
                    </a:ext>
                  </a:extLst>
                </a:gridCol>
                <a:gridCol w="1773362">
                  <a:extLst>
                    <a:ext uri="{9D8B030D-6E8A-4147-A177-3AD203B41FA5}">
                      <a16:colId xmlns:a16="http://schemas.microsoft.com/office/drawing/2014/main" val="20003"/>
                    </a:ext>
                  </a:extLst>
                </a:gridCol>
              </a:tblGrid>
              <a:tr h="4560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Muestreo</a:t>
                      </a:r>
                    </a:p>
                  </a:txBody>
                  <a:tcPr marL="68580" marR="6858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Estado Fenológico</a:t>
                      </a:r>
                    </a:p>
                  </a:txBody>
                  <a:tcPr marL="68580" marR="68580" marT="0" marB="0" anchor="ctr"/>
                </a:tc>
                <a:tc h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Datos espectrales</a:t>
                      </a:r>
                    </a:p>
                  </a:txBody>
                  <a:tcPr marL="68580" marR="68580" marT="0" marB="0" anchor="ctr"/>
                </a:tc>
                <a:extLst>
                  <a:ext uri="{0D108BD9-81ED-4DB2-BD59-A6C34878D82A}">
                    <a16:rowId xmlns:a16="http://schemas.microsoft.com/office/drawing/2014/main" val="1000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Primer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2</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Cotiledonar</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179</a:t>
                      </a:r>
                    </a:p>
                  </a:txBody>
                  <a:tcPr marL="68580" marR="68580" marT="0" marB="0" anchor="ctr"/>
                </a:tc>
                <a:extLst>
                  <a:ext uri="{0D108BD9-81ED-4DB2-BD59-A6C34878D82A}">
                    <a16:rowId xmlns:a16="http://schemas.microsoft.com/office/drawing/2014/main" val="1000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Segundo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3</a:t>
                      </a:r>
                    </a:p>
                  </a:txBody>
                  <a:tcPr marL="68580" marR="68580"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Desarrollo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vegetativo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179</a:t>
                      </a:r>
                    </a:p>
                  </a:txBody>
                  <a:tcPr marL="68580" marR="68580" marT="0" marB="0" anchor="ctr"/>
                </a:tc>
                <a:extLst>
                  <a:ext uri="{0D108BD9-81ED-4DB2-BD59-A6C34878D82A}">
                    <a16:rowId xmlns:a16="http://schemas.microsoft.com/office/drawing/2014/main" val="1000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Tercer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4</a:t>
                      </a:r>
                    </a:p>
                  </a:txBody>
                  <a:tcPr marL="68580" marR="68580" marT="0" marB="0" anchor="ctr"/>
                </a:tc>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178</a:t>
                      </a:r>
                    </a:p>
                  </a:txBody>
                  <a:tcPr marL="68580" marR="68580" marT="0" marB="0" anchor="ctr"/>
                </a:tc>
                <a:extLst>
                  <a:ext uri="{0D108BD9-81ED-4DB2-BD59-A6C34878D82A}">
                    <a16:rowId xmlns:a16="http://schemas.microsoft.com/office/drawing/2014/main" val="1000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Cuarto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5</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Floración</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178</a:t>
                      </a:r>
                    </a:p>
                  </a:txBody>
                  <a:tcPr marL="68580" marR="68580" marT="0" marB="0" anchor="ctr"/>
                </a:tc>
                <a:extLst>
                  <a:ext uri="{0D108BD9-81ED-4DB2-BD59-A6C34878D82A}">
                    <a16:rowId xmlns:a16="http://schemas.microsoft.com/office/drawing/2014/main" val="1000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Quinto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6</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Reproductivo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174</a:t>
                      </a:r>
                    </a:p>
                  </a:txBody>
                  <a:tcPr marL="68580" marR="68580" marT="0" marB="0" anchor="ctr"/>
                </a:tc>
                <a:extLst>
                  <a:ext uri="{0D108BD9-81ED-4DB2-BD59-A6C34878D82A}">
                    <a16:rowId xmlns:a16="http://schemas.microsoft.com/office/drawing/2014/main" val="1000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Sexto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7</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Envainamiento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174</a:t>
                      </a:r>
                    </a:p>
                  </a:txBody>
                  <a:tcPr marL="68580" marR="68580" marT="0" marB="0" anchor="ctr"/>
                </a:tc>
                <a:extLst>
                  <a:ext uri="{0D108BD9-81ED-4DB2-BD59-A6C34878D82A}">
                    <a16:rowId xmlns:a16="http://schemas.microsoft.com/office/drawing/2014/main" val="10006"/>
                  </a:ext>
                </a:extLst>
              </a:tr>
              <a:tr h="40319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Total</a:t>
                      </a:r>
                    </a:p>
                  </a:txBody>
                  <a:tcPr marL="68580" marR="68580" marT="0" marB="0" anchor="ctr"/>
                </a:tc>
                <a:tc hMerge="1">
                  <a:txBody>
                    <a:bodyPr/>
                    <a:lstStyle/>
                    <a:p>
                      <a:endParaRPr lang="es-EC"/>
                    </a:p>
                  </a:txBody>
                  <a:tcPr/>
                </a:tc>
                <a:tc h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1.062</a:t>
                      </a:r>
                    </a:p>
                  </a:txBody>
                  <a:tcPr marL="68580" marR="68580" marT="0" marB="0" anchor="ctr"/>
                </a:tc>
                <a:extLst>
                  <a:ext uri="{0D108BD9-81ED-4DB2-BD59-A6C34878D82A}">
                    <a16:rowId xmlns:a16="http://schemas.microsoft.com/office/drawing/2014/main" val="10007"/>
                  </a:ext>
                </a:extLst>
              </a:tr>
            </a:tbl>
          </a:graphicData>
        </a:graphic>
      </p:graphicFrame>
      <p:sp>
        <p:nvSpPr>
          <p:cNvPr id="38" name="Rectángulo 37"/>
          <p:cNvSpPr/>
          <p:nvPr/>
        </p:nvSpPr>
        <p:spPr>
          <a:xfrm>
            <a:off x="1830988" y="3761138"/>
            <a:ext cx="6174368" cy="369332"/>
          </a:xfrm>
          <a:prstGeom prst="rect">
            <a:avLst/>
          </a:prstGeom>
        </p:spPr>
        <p:txBody>
          <a:bodyPr wrap="square">
            <a:spAutoFit/>
          </a:bodyPr>
          <a:lstStyle/>
          <a:p>
            <a:pPr algn="ctr"/>
            <a:r>
              <a:rPr lang="es-ES" sz="1800" dirty="0">
                <a:solidFill>
                  <a:schemeClr val="bg1"/>
                </a:solidFill>
                <a:latin typeface="+mj-lt"/>
                <a:ea typeface="Calibri" panose="020F0502020204030204" pitchFamily="34" charset="0"/>
                <a:cs typeface="Times New Roman" panose="02020603050405020304" pitchFamily="18" charset="0"/>
              </a:rPr>
              <a:t>Resultados de contenido de clorofila  para el ensayo B.</a:t>
            </a:r>
            <a:endParaRPr lang="es-EC" sz="1200" dirty="0">
              <a:solidFill>
                <a:schemeClr val="bg1"/>
              </a:solidFill>
              <a:effectLst/>
              <a:latin typeface="+mj-lt"/>
              <a:ea typeface="Calibri" panose="020F0502020204030204" pitchFamily="34" charset="0"/>
              <a:cs typeface="Times New Roman" panose="02020603050405020304" pitchFamily="18"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1173035406"/>
              </p:ext>
            </p:extLst>
          </p:nvPr>
        </p:nvGraphicFramePr>
        <p:xfrm>
          <a:off x="2255097" y="4338940"/>
          <a:ext cx="5326150" cy="1886268"/>
        </p:xfrm>
        <a:graphic>
          <a:graphicData uri="http://schemas.openxmlformats.org/drawingml/2006/table">
            <a:tbl>
              <a:tblPr firstRow="1" firstCol="1" bandRow="1">
                <a:tableStyleId>{BDBED569-4797-4DF1-A0F4-6AAB3CD982D8}</a:tableStyleId>
              </a:tblPr>
              <a:tblGrid>
                <a:gridCol w="1833442">
                  <a:extLst>
                    <a:ext uri="{9D8B030D-6E8A-4147-A177-3AD203B41FA5}">
                      <a16:colId xmlns:a16="http://schemas.microsoft.com/office/drawing/2014/main" val="20000"/>
                    </a:ext>
                  </a:extLst>
                </a:gridCol>
                <a:gridCol w="303597">
                  <a:extLst>
                    <a:ext uri="{9D8B030D-6E8A-4147-A177-3AD203B41FA5}">
                      <a16:colId xmlns:a16="http://schemas.microsoft.com/office/drawing/2014/main" val="20001"/>
                    </a:ext>
                  </a:extLst>
                </a:gridCol>
                <a:gridCol w="1510213">
                  <a:extLst>
                    <a:ext uri="{9D8B030D-6E8A-4147-A177-3AD203B41FA5}">
                      <a16:colId xmlns:a16="http://schemas.microsoft.com/office/drawing/2014/main" val="20002"/>
                    </a:ext>
                  </a:extLst>
                </a:gridCol>
                <a:gridCol w="1678898">
                  <a:extLst>
                    <a:ext uri="{9D8B030D-6E8A-4147-A177-3AD203B41FA5}">
                      <a16:colId xmlns:a16="http://schemas.microsoft.com/office/drawing/2014/main" val="20003"/>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Muestreo</a:t>
                      </a:r>
                    </a:p>
                  </a:txBody>
                  <a:tcPr marL="68580" marR="6858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Estado Fenológico</a:t>
                      </a:r>
                    </a:p>
                  </a:txBody>
                  <a:tcPr marL="68580" marR="68580" marT="0" marB="0" anchor="ctr"/>
                </a:tc>
                <a:tc h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Datos de contenido de clorofila</a:t>
                      </a:r>
                    </a:p>
                  </a:txBody>
                  <a:tcPr marL="68580" marR="68580" marT="0" marB="0" anchor="ctr"/>
                </a:tc>
                <a:extLst>
                  <a:ext uri="{0D108BD9-81ED-4DB2-BD59-A6C34878D82A}">
                    <a16:rowId xmlns:a16="http://schemas.microsoft.com/office/drawing/2014/main" val="1000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Primer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3</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Desarrollo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179</a:t>
                      </a:r>
                    </a:p>
                  </a:txBody>
                  <a:tcPr marL="68580" marR="68580" marT="0" marB="0" anchor="ctr"/>
                </a:tc>
                <a:extLst>
                  <a:ext uri="{0D108BD9-81ED-4DB2-BD59-A6C34878D82A}">
                    <a16:rowId xmlns:a16="http://schemas.microsoft.com/office/drawing/2014/main" val="1000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Segundo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5</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Floración</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178</a:t>
                      </a:r>
                    </a:p>
                  </a:txBody>
                  <a:tcPr marL="68580" marR="68580" marT="0" marB="0" anchor="ctr"/>
                </a:tc>
                <a:extLst>
                  <a:ext uri="{0D108BD9-81ED-4DB2-BD59-A6C34878D82A}">
                    <a16:rowId xmlns:a16="http://schemas.microsoft.com/office/drawing/2014/main" val="1000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Tercer muestreo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7</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Envainamiento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174</a:t>
                      </a:r>
                    </a:p>
                  </a:txBody>
                  <a:tcPr marL="68580" marR="68580" marT="0" marB="0" anchor="ctr"/>
                </a:tc>
                <a:extLst>
                  <a:ext uri="{0D108BD9-81ED-4DB2-BD59-A6C34878D82A}">
                    <a16:rowId xmlns:a16="http://schemas.microsoft.com/office/drawing/2014/main" val="10003"/>
                  </a:ext>
                </a:extLst>
              </a:tr>
              <a:tr h="44031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 Total</a:t>
                      </a: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cap="none" dirty="0">
                        <a:solidFill>
                          <a:schemeClr val="bg1"/>
                        </a:solidFill>
                        <a:latin typeface="+mn-lt"/>
                        <a:ea typeface="+mn-ea"/>
                        <a:cs typeface="+mn-cs"/>
                        <a:sym typeface="Arial"/>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1" i="0" u="none" strike="noStrike" cap="none" dirty="0">
                        <a:solidFill>
                          <a:schemeClr val="bg1"/>
                        </a:solidFill>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531</a:t>
                      </a:r>
                    </a:p>
                    <a:p>
                      <a:pPr algn="ctr">
                        <a:lnSpc>
                          <a:spcPct val="107000"/>
                        </a:lnSpc>
                        <a:spcAft>
                          <a:spcPts val="800"/>
                        </a:spcAft>
                      </a:pPr>
                      <a:r>
                        <a:rPr lang="es-EC" sz="1100" b="1" dirty="0">
                          <a:effectLst/>
                        </a:rPr>
                        <a:t>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09964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165475" y="704546"/>
            <a:ext cx="6858000" cy="459900"/>
          </a:xfrm>
          <a:prstGeom prst="rect">
            <a:avLst/>
          </a:prstGeom>
        </p:spPr>
        <p:txBody>
          <a:bodyPr wrap="square" lIns="91425" tIns="91425" rIns="91425" bIns="91425" anchor="b" anchorCtr="0">
            <a:noAutofit/>
          </a:bodyPr>
          <a:lstStyle/>
          <a:p>
            <a:r>
              <a:rPr lang="es-ES" sz="2400" dirty="0"/>
              <a:t>Definición del problema</a:t>
            </a:r>
            <a:endParaRPr lang="en" sz="2400" dirty="0"/>
          </a:p>
        </p:txBody>
      </p:sp>
      <p:sp>
        <p:nvSpPr>
          <p:cNvPr id="4" name="Forma libre: forma 3">
            <a:extLst>
              <a:ext uri="{FF2B5EF4-FFF2-40B4-BE49-F238E27FC236}">
                <a16:creationId xmlns:a16="http://schemas.microsoft.com/office/drawing/2014/main" id="{AB57E375-D402-4BFF-BCE7-B4F8071C5705}"/>
              </a:ext>
            </a:extLst>
          </p:cNvPr>
          <p:cNvSpPr/>
          <p:nvPr/>
        </p:nvSpPr>
        <p:spPr>
          <a:xfrm>
            <a:off x="638546" y="1164448"/>
            <a:ext cx="5947575" cy="1443178"/>
          </a:xfrm>
          <a:custGeom>
            <a:avLst/>
            <a:gdLst>
              <a:gd name="connsiteX0" fmla="*/ 0 w 5947575"/>
              <a:gd name="connsiteY0" fmla="*/ 142694 h 1426936"/>
              <a:gd name="connsiteX1" fmla="*/ 142694 w 5947575"/>
              <a:gd name="connsiteY1" fmla="*/ 0 h 1426936"/>
              <a:gd name="connsiteX2" fmla="*/ 5804881 w 5947575"/>
              <a:gd name="connsiteY2" fmla="*/ 0 h 1426936"/>
              <a:gd name="connsiteX3" fmla="*/ 5947575 w 5947575"/>
              <a:gd name="connsiteY3" fmla="*/ 142694 h 1426936"/>
              <a:gd name="connsiteX4" fmla="*/ 5947575 w 5947575"/>
              <a:gd name="connsiteY4" fmla="*/ 1284242 h 1426936"/>
              <a:gd name="connsiteX5" fmla="*/ 5804881 w 5947575"/>
              <a:gd name="connsiteY5" fmla="*/ 1426936 h 1426936"/>
              <a:gd name="connsiteX6" fmla="*/ 142694 w 5947575"/>
              <a:gd name="connsiteY6" fmla="*/ 1426936 h 1426936"/>
              <a:gd name="connsiteX7" fmla="*/ 0 w 5947575"/>
              <a:gd name="connsiteY7" fmla="*/ 1284242 h 1426936"/>
              <a:gd name="connsiteX8" fmla="*/ 0 w 5947575"/>
              <a:gd name="connsiteY8" fmla="*/ 142694 h 142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575" h="1426936">
                <a:moveTo>
                  <a:pt x="0" y="142694"/>
                </a:moveTo>
                <a:cubicBezTo>
                  <a:pt x="0" y="63886"/>
                  <a:pt x="63886" y="0"/>
                  <a:pt x="142694" y="0"/>
                </a:cubicBezTo>
                <a:lnTo>
                  <a:pt x="5804881" y="0"/>
                </a:lnTo>
                <a:cubicBezTo>
                  <a:pt x="5883689" y="0"/>
                  <a:pt x="5947575" y="63886"/>
                  <a:pt x="5947575" y="142694"/>
                </a:cubicBezTo>
                <a:lnTo>
                  <a:pt x="5947575" y="1284242"/>
                </a:lnTo>
                <a:cubicBezTo>
                  <a:pt x="5947575" y="1363050"/>
                  <a:pt x="5883689" y="1426936"/>
                  <a:pt x="5804881" y="1426936"/>
                </a:cubicBezTo>
                <a:lnTo>
                  <a:pt x="142694" y="1426936"/>
                </a:lnTo>
                <a:cubicBezTo>
                  <a:pt x="63886" y="1426936"/>
                  <a:pt x="0" y="1363050"/>
                  <a:pt x="0" y="1284242"/>
                </a:cubicBezTo>
                <a:lnTo>
                  <a:pt x="0" y="142694"/>
                </a:lnTo>
                <a:close/>
              </a:path>
            </a:pathLst>
          </a:custGeom>
          <a:solidFill>
            <a:srgbClr val="2E3037"/>
          </a:solid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0" vert="horz" wrap="square" lIns="110374" tIns="110374" rIns="1566562" bIns="110374" numCol="1" spcCol="1270" anchor="ctr" anchorCtr="0">
            <a:noAutofit/>
          </a:bodyPr>
          <a:lstStyle/>
          <a:p>
            <a:pPr marL="182563" lvl="0" algn="just" defTabSz="800100">
              <a:lnSpc>
                <a:spcPct val="90000"/>
              </a:lnSpc>
              <a:spcBef>
                <a:spcPct val="0"/>
              </a:spcBef>
              <a:spcAft>
                <a:spcPct val="35000"/>
              </a:spcAft>
            </a:pPr>
            <a:r>
              <a:rPr lang="es-EC" sz="1600" kern="1200" dirty="0">
                <a:solidFill>
                  <a:schemeClr val="bg1"/>
                </a:solidFill>
              </a:rPr>
              <a:t>En Ecuador se han reportado </a:t>
            </a:r>
            <a:r>
              <a:rPr lang="es-EC" sz="1600" u="sng" kern="1200" dirty="0">
                <a:solidFill>
                  <a:schemeClr val="bg1"/>
                </a:solidFill>
              </a:rPr>
              <a:t>algunos patógenos</a:t>
            </a:r>
            <a:r>
              <a:rPr lang="es-EC" sz="1600" kern="1200" dirty="0">
                <a:solidFill>
                  <a:schemeClr val="bg1"/>
                </a:solidFill>
              </a:rPr>
              <a:t> foliares presentes principalmente en las semillas que afectan el cultivo del chocho. Estos patógenos disminuyen el </a:t>
            </a:r>
            <a:r>
              <a:rPr lang="es-EC" sz="1600" u="sng" kern="1200" dirty="0">
                <a:solidFill>
                  <a:schemeClr val="bg1"/>
                </a:solidFill>
              </a:rPr>
              <a:t>rendimiento</a:t>
            </a:r>
            <a:r>
              <a:rPr lang="es-EC" sz="1600" kern="1200" dirty="0">
                <a:solidFill>
                  <a:schemeClr val="bg1"/>
                </a:solidFill>
              </a:rPr>
              <a:t> del cultivo (Caicedo &amp; Peralta, 2001)</a:t>
            </a:r>
            <a:endParaRPr lang="es-ES" sz="1600" kern="1200" dirty="0">
              <a:solidFill>
                <a:schemeClr val="bg1"/>
              </a:solidFill>
            </a:endParaRPr>
          </a:p>
        </p:txBody>
      </p:sp>
      <p:sp>
        <p:nvSpPr>
          <p:cNvPr id="5" name="Forma libre: forma 4">
            <a:extLst>
              <a:ext uri="{FF2B5EF4-FFF2-40B4-BE49-F238E27FC236}">
                <a16:creationId xmlns:a16="http://schemas.microsoft.com/office/drawing/2014/main" id="{4C9CFD96-5DF9-47D7-9F5C-04BA0475033A}"/>
              </a:ext>
            </a:extLst>
          </p:cNvPr>
          <p:cNvSpPr/>
          <p:nvPr/>
        </p:nvSpPr>
        <p:spPr>
          <a:xfrm>
            <a:off x="897129" y="2819691"/>
            <a:ext cx="5962138" cy="1569430"/>
          </a:xfrm>
          <a:custGeom>
            <a:avLst/>
            <a:gdLst>
              <a:gd name="connsiteX0" fmla="*/ 0 w 5947575"/>
              <a:gd name="connsiteY0" fmla="*/ 142694 h 1426936"/>
              <a:gd name="connsiteX1" fmla="*/ 142694 w 5947575"/>
              <a:gd name="connsiteY1" fmla="*/ 0 h 1426936"/>
              <a:gd name="connsiteX2" fmla="*/ 5804881 w 5947575"/>
              <a:gd name="connsiteY2" fmla="*/ 0 h 1426936"/>
              <a:gd name="connsiteX3" fmla="*/ 5947575 w 5947575"/>
              <a:gd name="connsiteY3" fmla="*/ 142694 h 1426936"/>
              <a:gd name="connsiteX4" fmla="*/ 5947575 w 5947575"/>
              <a:gd name="connsiteY4" fmla="*/ 1284242 h 1426936"/>
              <a:gd name="connsiteX5" fmla="*/ 5804881 w 5947575"/>
              <a:gd name="connsiteY5" fmla="*/ 1426936 h 1426936"/>
              <a:gd name="connsiteX6" fmla="*/ 142694 w 5947575"/>
              <a:gd name="connsiteY6" fmla="*/ 1426936 h 1426936"/>
              <a:gd name="connsiteX7" fmla="*/ 0 w 5947575"/>
              <a:gd name="connsiteY7" fmla="*/ 1284242 h 1426936"/>
              <a:gd name="connsiteX8" fmla="*/ 0 w 5947575"/>
              <a:gd name="connsiteY8" fmla="*/ 142694 h 142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575" h="1426936">
                <a:moveTo>
                  <a:pt x="0" y="142694"/>
                </a:moveTo>
                <a:cubicBezTo>
                  <a:pt x="0" y="63886"/>
                  <a:pt x="63886" y="0"/>
                  <a:pt x="142694" y="0"/>
                </a:cubicBezTo>
                <a:lnTo>
                  <a:pt x="5804881" y="0"/>
                </a:lnTo>
                <a:cubicBezTo>
                  <a:pt x="5883689" y="0"/>
                  <a:pt x="5947575" y="63886"/>
                  <a:pt x="5947575" y="142694"/>
                </a:cubicBezTo>
                <a:lnTo>
                  <a:pt x="5947575" y="1284242"/>
                </a:lnTo>
                <a:cubicBezTo>
                  <a:pt x="5947575" y="1363050"/>
                  <a:pt x="5883689" y="1426936"/>
                  <a:pt x="5804881" y="1426936"/>
                </a:cubicBezTo>
                <a:lnTo>
                  <a:pt x="142694" y="1426936"/>
                </a:lnTo>
                <a:cubicBezTo>
                  <a:pt x="63886" y="1426936"/>
                  <a:pt x="0" y="1363050"/>
                  <a:pt x="0" y="1284242"/>
                </a:cubicBezTo>
                <a:lnTo>
                  <a:pt x="0" y="142694"/>
                </a:lnTo>
                <a:close/>
              </a:path>
            </a:pathLst>
          </a:custGeom>
          <a:solidFill>
            <a:srgbClr val="2E3037"/>
          </a:solid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0" vert="horz" wrap="square" lIns="110374" tIns="110374" rIns="1562668" bIns="110374" numCol="1" spcCol="1270" anchor="ctr" anchorCtr="0">
            <a:noAutofit/>
          </a:bodyPr>
          <a:lstStyle/>
          <a:p>
            <a:pPr marL="182563" lvl="0" algn="just" defTabSz="800100">
              <a:lnSpc>
                <a:spcPct val="90000"/>
              </a:lnSpc>
              <a:spcBef>
                <a:spcPct val="0"/>
              </a:spcBef>
              <a:spcAft>
                <a:spcPct val="35000"/>
              </a:spcAft>
            </a:pPr>
            <a:r>
              <a:rPr lang="es-EC" sz="1600" kern="1200" dirty="0">
                <a:solidFill>
                  <a:schemeClr val="bg1"/>
                </a:solidFill>
              </a:rPr>
              <a:t>Es necesario generar mapas espectrales de los problemas sanitarios de una planta, mediante la </a:t>
            </a:r>
            <a:r>
              <a:rPr lang="es-EC" sz="1600" u="sng" kern="1200" dirty="0">
                <a:solidFill>
                  <a:schemeClr val="bg1"/>
                </a:solidFill>
              </a:rPr>
              <a:t>caracterización espectral</a:t>
            </a:r>
            <a:r>
              <a:rPr lang="es-EC" sz="1600" kern="1200" dirty="0">
                <a:solidFill>
                  <a:schemeClr val="bg1"/>
                </a:solidFill>
              </a:rPr>
              <a:t> del cultivo (</a:t>
            </a:r>
            <a:r>
              <a:rPr lang="es-EC" sz="1600" kern="1200" dirty="0" err="1">
                <a:solidFill>
                  <a:schemeClr val="bg1"/>
                </a:solidFill>
              </a:rPr>
              <a:t>Auynirundronkool</a:t>
            </a:r>
            <a:r>
              <a:rPr lang="es-EC" sz="1600" kern="1200" dirty="0">
                <a:solidFill>
                  <a:schemeClr val="bg1"/>
                </a:solidFill>
              </a:rPr>
              <a:t> et al., 2008). </a:t>
            </a:r>
            <a:endParaRPr lang="es-ES" sz="1600" u="none" kern="1200" dirty="0">
              <a:solidFill>
                <a:schemeClr val="bg1"/>
              </a:solidFill>
            </a:endParaRPr>
          </a:p>
        </p:txBody>
      </p:sp>
      <p:sp>
        <p:nvSpPr>
          <p:cNvPr id="6" name="Forma libre: forma 5">
            <a:extLst>
              <a:ext uri="{FF2B5EF4-FFF2-40B4-BE49-F238E27FC236}">
                <a16:creationId xmlns:a16="http://schemas.microsoft.com/office/drawing/2014/main" id="{464C81D2-66FB-46CB-9C17-1FC5EAED936D}"/>
              </a:ext>
            </a:extLst>
          </p:cNvPr>
          <p:cNvSpPr/>
          <p:nvPr/>
        </p:nvSpPr>
        <p:spPr>
          <a:xfrm>
            <a:off x="1165476" y="4653438"/>
            <a:ext cx="5838752" cy="1680799"/>
          </a:xfrm>
          <a:custGeom>
            <a:avLst/>
            <a:gdLst>
              <a:gd name="connsiteX0" fmla="*/ 0 w 5947575"/>
              <a:gd name="connsiteY0" fmla="*/ 142694 h 1426936"/>
              <a:gd name="connsiteX1" fmla="*/ 142694 w 5947575"/>
              <a:gd name="connsiteY1" fmla="*/ 0 h 1426936"/>
              <a:gd name="connsiteX2" fmla="*/ 5804881 w 5947575"/>
              <a:gd name="connsiteY2" fmla="*/ 0 h 1426936"/>
              <a:gd name="connsiteX3" fmla="*/ 5947575 w 5947575"/>
              <a:gd name="connsiteY3" fmla="*/ 142694 h 1426936"/>
              <a:gd name="connsiteX4" fmla="*/ 5947575 w 5947575"/>
              <a:gd name="connsiteY4" fmla="*/ 1284242 h 1426936"/>
              <a:gd name="connsiteX5" fmla="*/ 5804881 w 5947575"/>
              <a:gd name="connsiteY5" fmla="*/ 1426936 h 1426936"/>
              <a:gd name="connsiteX6" fmla="*/ 142694 w 5947575"/>
              <a:gd name="connsiteY6" fmla="*/ 1426936 h 1426936"/>
              <a:gd name="connsiteX7" fmla="*/ 0 w 5947575"/>
              <a:gd name="connsiteY7" fmla="*/ 1284242 h 1426936"/>
              <a:gd name="connsiteX8" fmla="*/ 0 w 5947575"/>
              <a:gd name="connsiteY8" fmla="*/ 142694 h 142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7575" h="1426936">
                <a:moveTo>
                  <a:pt x="0" y="142694"/>
                </a:moveTo>
                <a:cubicBezTo>
                  <a:pt x="0" y="63886"/>
                  <a:pt x="63886" y="0"/>
                  <a:pt x="142694" y="0"/>
                </a:cubicBezTo>
                <a:lnTo>
                  <a:pt x="5804881" y="0"/>
                </a:lnTo>
                <a:cubicBezTo>
                  <a:pt x="5883689" y="0"/>
                  <a:pt x="5947575" y="63886"/>
                  <a:pt x="5947575" y="142694"/>
                </a:cubicBezTo>
                <a:lnTo>
                  <a:pt x="5947575" y="1284242"/>
                </a:lnTo>
                <a:cubicBezTo>
                  <a:pt x="5947575" y="1363050"/>
                  <a:pt x="5883689" y="1426936"/>
                  <a:pt x="5804881" y="1426936"/>
                </a:cubicBezTo>
                <a:lnTo>
                  <a:pt x="142694" y="1426936"/>
                </a:lnTo>
                <a:cubicBezTo>
                  <a:pt x="63886" y="1426936"/>
                  <a:pt x="0" y="1363050"/>
                  <a:pt x="0" y="1284242"/>
                </a:cubicBezTo>
                <a:lnTo>
                  <a:pt x="0" y="142694"/>
                </a:lnTo>
                <a:close/>
              </a:path>
            </a:pathLst>
          </a:custGeom>
          <a:solidFill>
            <a:srgbClr val="2E3037"/>
          </a:solid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0" vert="horz" wrap="square" lIns="110374" tIns="110374" rIns="1562668" bIns="110374" numCol="1" spcCol="1270" anchor="ctr" anchorCtr="0">
            <a:noAutofit/>
          </a:bodyPr>
          <a:lstStyle/>
          <a:p>
            <a:pPr marL="182563" lvl="0" algn="just" defTabSz="800100">
              <a:lnSpc>
                <a:spcPct val="90000"/>
              </a:lnSpc>
              <a:spcBef>
                <a:spcPct val="0"/>
              </a:spcBef>
              <a:spcAft>
                <a:spcPct val="35000"/>
              </a:spcAft>
            </a:pPr>
            <a:r>
              <a:rPr lang="es-EC" sz="1600" kern="1200" dirty="0">
                <a:solidFill>
                  <a:schemeClr val="bg1"/>
                </a:solidFill>
              </a:rPr>
              <a:t>En la actualidad, existen bibliotecas espectrales, con respuestas espectrales típicas de cultivos, sin embargo, estas respuestas están </a:t>
            </a:r>
            <a:r>
              <a:rPr lang="es-EC" sz="1600" u="sng" kern="1200" dirty="0">
                <a:solidFill>
                  <a:schemeClr val="bg1"/>
                </a:solidFill>
              </a:rPr>
              <a:t>limitadas a regiones y/o períodos particulares</a:t>
            </a:r>
            <a:r>
              <a:rPr lang="es-EC" sz="1600" kern="1200" dirty="0">
                <a:solidFill>
                  <a:schemeClr val="bg1"/>
                </a:solidFill>
              </a:rPr>
              <a:t>, por lo que no se pueden aplicar directamente (Rueda-Ayala, </a:t>
            </a:r>
            <a:r>
              <a:rPr lang="es-EC" sz="1600" kern="1200" dirty="0" err="1">
                <a:solidFill>
                  <a:schemeClr val="bg1"/>
                </a:solidFill>
              </a:rPr>
              <a:t>Kunapuli</a:t>
            </a:r>
            <a:r>
              <a:rPr lang="es-EC" sz="1600" kern="1200" dirty="0">
                <a:solidFill>
                  <a:schemeClr val="bg1"/>
                </a:solidFill>
              </a:rPr>
              <a:t>, &amp; </a:t>
            </a:r>
            <a:r>
              <a:rPr lang="es-EC" sz="1600" kern="1200" dirty="0" err="1">
                <a:solidFill>
                  <a:schemeClr val="bg1"/>
                </a:solidFill>
              </a:rPr>
              <a:t>Maiguashca</a:t>
            </a:r>
            <a:r>
              <a:rPr lang="es-EC" sz="1600" kern="1200" dirty="0">
                <a:solidFill>
                  <a:schemeClr val="bg1"/>
                </a:solidFill>
              </a:rPr>
              <a:t>, 2015). </a:t>
            </a:r>
            <a:endParaRPr lang="es-ES" sz="1600" kern="1200" dirty="0">
              <a:solidFill>
                <a:schemeClr val="bg1"/>
              </a:solidFill>
            </a:endParaRPr>
          </a:p>
        </p:txBody>
      </p:sp>
      <p:sp>
        <p:nvSpPr>
          <p:cNvPr id="7" name="Forma libre: forma 6">
            <a:extLst>
              <a:ext uri="{FF2B5EF4-FFF2-40B4-BE49-F238E27FC236}">
                <a16:creationId xmlns:a16="http://schemas.microsoft.com/office/drawing/2014/main" id="{EDF6D390-882E-440F-9C46-51CFA37729B0}"/>
              </a:ext>
            </a:extLst>
          </p:cNvPr>
          <p:cNvSpPr/>
          <p:nvPr/>
        </p:nvSpPr>
        <p:spPr>
          <a:xfrm>
            <a:off x="5540485" y="2310274"/>
            <a:ext cx="927508" cy="927508"/>
          </a:xfrm>
          <a:custGeom>
            <a:avLst/>
            <a:gdLst>
              <a:gd name="connsiteX0" fmla="*/ 0 w 927508"/>
              <a:gd name="connsiteY0" fmla="*/ 510129 h 927508"/>
              <a:gd name="connsiteX1" fmla="*/ 208689 w 927508"/>
              <a:gd name="connsiteY1" fmla="*/ 510129 h 927508"/>
              <a:gd name="connsiteX2" fmla="*/ 208689 w 927508"/>
              <a:gd name="connsiteY2" fmla="*/ 0 h 927508"/>
              <a:gd name="connsiteX3" fmla="*/ 718819 w 927508"/>
              <a:gd name="connsiteY3" fmla="*/ 0 h 927508"/>
              <a:gd name="connsiteX4" fmla="*/ 718819 w 927508"/>
              <a:gd name="connsiteY4" fmla="*/ 510129 h 927508"/>
              <a:gd name="connsiteX5" fmla="*/ 927508 w 927508"/>
              <a:gd name="connsiteY5" fmla="*/ 510129 h 927508"/>
              <a:gd name="connsiteX6" fmla="*/ 463754 w 927508"/>
              <a:gd name="connsiteY6" fmla="*/ 927508 h 927508"/>
              <a:gd name="connsiteX7" fmla="*/ 0 w 927508"/>
              <a:gd name="connsiteY7" fmla="*/ 510129 h 92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7508" h="927508">
                <a:moveTo>
                  <a:pt x="0" y="510129"/>
                </a:moveTo>
                <a:lnTo>
                  <a:pt x="208689" y="510129"/>
                </a:lnTo>
                <a:lnTo>
                  <a:pt x="208689" y="0"/>
                </a:lnTo>
                <a:lnTo>
                  <a:pt x="718819" y="0"/>
                </a:lnTo>
                <a:lnTo>
                  <a:pt x="718819" y="510129"/>
                </a:lnTo>
                <a:lnTo>
                  <a:pt x="927508" y="510129"/>
                </a:lnTo>
                <a:lnTo>
                  <a:pt x="463754" y="927508"/>
                </a:lnTo>
                <a:lnTo>
                  <a:pt x="0" y="510129"/>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231549" tIns="22860" rIns="231549" bIns="252418" numCol="1" spcCol="1270" anchor="ctr" anchorCtr="0">
            <a:noAutofit/>
          </a:bodyPr>
          <a:lstStyle/>
          <a:p>
            <a:pPr marL="0" lvl="0" indent="0" algn="just" defTabSz="800100">
              <a:lnSpc>
                <a:spcPct val="90000"/>
              </a:lnSpc>
              <a:spcBef>
                <a:spcPct val="0"/>
              </a:spcBef>
              <a:spcAft>
                <a:spcPct val="35000"/>
              </a:spcAft>
              <a:buNone/>
            </a:pPr>
            <a:endParaRPr lang="es-ES" sz="1800" kern="1200">
              <a:solidFill>
                <a:schemeClr val="tx1"/>
              </a:solidFill>
            </a:endParaRPr>
          </a:p>
        </p:txBody>
      </p:sp>
      <p:sp>
        <p:nvSpPr>
          <p:cNvPr id="8" name="Forma libre: forma 7">
            <a:extLst>
              <a:ext uri="{FF2B5EF4-FFF2-40B4-BE49-F238E27FC236}">
                <a16:creationId xmlns:a16="http://schemas.microsoft.com/office/drawing/2014/main" id="{6DA451CE-2FD3-4BD5-9FBB-2E4631BFDA2E}"/>
              </a:ext>
            </a:extLst>
          </p:cNvPr>
          <p:cNvSpPr/>
          <p:nvPr/>
        </p:nvSpPr>
        <p:spPr>
          <a:xfrm>
            <a:off x="6076719" y="4262871"/>
            <a:ext cx="927508" cy="927508"/>
          </a:xfrm>
          <a:custGeom>
            <a:avLst/>
            <a:gdLst>
              <a:gd name="connsiteX0" fmla="*/ 0 w 927508"/>
              <a:gd name="connsiteY0" fmla="*/ 510129 h 927508"/>
              <a:gd name="connsiteX1" fmla="*/ 208689 w 927508"/>
              <a:gd name="connsiteY1" fmla="*/ 510129 h 927508"/>
              <a:gd name="connsiteX2" fmla="*/ 208689 w 927508"/>
              <a:gd name="connsiteY2" fmla="*/ 0 h 927508"/>
              <a:gd name="connsiteX3" fmla="*/ 718819 w 927508"/>
              <a:gd name="connsiteY3" fmla="*/ 0 h 927508"/>
              <a:gd name="connsiteX4" fmla="*/ 718819 w 927508"/>
              <a:gd name="connsiteY4" fmla="*/ 510129 h 927508"/>
              <a:gd name="connsiteX5" fmla="*/ 927508 w 927508"/>
              <a:gd name="connsiteY5" fmla="*/ 510129 h 927508"/>
              <a:gd name="connsiteX6" fmla="*/ 463754 w 927508"/>
              <a:gd name="connsiteY6" fmla="*/ 927508 h 927508"/>
              <a:gd name="connsiteX7" fmla="*/ 0 w 927508"/>
              <a:gd name="connsiteY7" fmla="*/ 510129 h 92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7508" h="927508">
                <a:moveTo>
                  <a:pt x="0" y="510129"/>
                </a:moveTo>
                <a:lnTo>
                  <a:pt x="208689" y="510129"/>
                </a:lnTo>
                <a:lnTo>
                  <a:pt x="208689" y="0"/>
                </a:lnTo>
                <a:lnTo>
                  <a:pt x="718819" y="0"/>
                </a:lnTo>
                <a:lnTo>
                  <a:pt x="718819" y="510129"/>
                </a:lnTo>
                <a:lnTo>
                  <a:pt x="927508" y="510129"/>
                </a:lnTo>
                <a:lnTo>
                  <a:pt x="463754" y="927508"/>
                </a:lnTo>
                <a:lnTo>
                  <a:pt x="0" y="510129"/>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231549" tIns="22860" rIns="231549" bIns="252418" numCol="1" spcCol="1270" anchor="ctr" anchorCtr="0">
            <a:noAutofit/>
          </a:bodyPr>
          <a:lstStyle/>
          <a:p>
            <a:pPr algn="just" defTabSz="800100">
              <a:lnSpc>
                <a:spcPct val="90000"/>
              </a:lnSpc>
              <a:spcBef>
                <a:spcPct val="0"/>
              </a:spcBef>
              <a:spcAft>
                <a:spcPct val="35000"/>
              </a:spcAft>
            </a:pPr>
            <a:endParaRPr lang="es-ES" sz="1800" kern="1200">
              <a:solidFill>
                <a:schemeClr val="tx1"/>
              </a:solidFill>
            </a:endParaRPr>
          </a:p>
        </p:txBody>
      </p:sp>
      <p:sp>
        <p:nvSpPr>
          <p:cNvPr id="10" name="Shape 66">
            <a:extLst>
              <a:ext uri="{FF2B5EF4-FFF2-40B4-BE49-F238E27FC236}">
                <a16:creationId xmlns:a16="http://schemas.microsoft.com/office/drawing/2014/main" id="{C51A6972-2628-477B-BFB9-8A717BCA6D3A}"/>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INTRODUCCIÓN</a:t>
            </a:r>
            <a:endParaRPr lang="en" sz="2400" dirty="0">
              <a:solidFill>
                <a:srgbClr val="39C0BA"/>
              </a:solidFill>
              <a:latin typeface="Quicksand"/>
              <a:sym typeface="Quicksand"/>
            </a:endParaRPr>
          </a:p>
        </p:txBody>
      </p:sp>
      <p:pic>
        <p:nvPicPr>
          <p:cNvPr id="12" name="Picture 18" descr="Imagen relacionad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6" t="1720" r="1027"/>
          <a:stretch/>
        </p:blipFill>
        <p:spPr bwMode="auto">
          <a:xfrm>
            <a:off x="7106196" y="4855447"/>
            <a:ext cx="1923432" cy="14265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stretch>
            <a:fillRect/>
          </a:stretch>
        </p:blipFill>
        <p:spPr>
          <a:xfrm>
            <a:off x="7106196" y="2890579"/>
            <a:ext cx="1923432" cy="1964868"/>
          </a:xfrm>
          <a:prstGeom prst="rect">
            <a:avLst/>
          </a:prstGeom>
          <a:ln>
            <a:noFill/>
          </a:ln>
          <a:effectLst>
            <a:softEdge rad="112500"/>
          </a:effectLst>
        </p:spPr>
      </p:pic>
      <p:pic>
        <p:nvPicPr>
          <p:cNvPr id="11" name="Imagen 10"/>
          <p:cNvPicPr>
            <a:picLocks noChangeAspect="1"/>
          </p:cNvPicPr>
          <p:nvPr/>
        </p:nvPicPr>
        <p:blipFill rotWithShape="1">
          <a:blip r:embed="rId5"/>
          <a:srcRect b="21973"/>
          <a:stretch/>
        </p:blipFill>
        <p:spPr>
          <a:xfrm>
            <a:off x="7030170" y="888275"/>
            <a:ext cx="2002684" cy="1873482"/>
          </a:xfrm>
          <a:prstGeom prst="rect">
            <a:avLst/>
          </a:prstGeom>
          <a:ln>
            <a:noFill/>
          </a:ln>
          <a:effectLst>
            <a:softEdge rad="112500"/>
          </a:effectLst>
        </p:spPr>
      </p:pic>
    </p:spTree>
    <p:extLst>
      <p:ext uri="{BB962C8B-B14F-4D97-AF65-F5344CB8AC3E}">
        <p14:creationId xmlns:p14="http://schemas.microsoft.com/office/powerpoint/2010/main" val="266446672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Shape 66">
            <a:extLst>
              <a:ext uri="{FF2B5EF4-FFF2-40B4-BE49-F238E27FC236}">
                <a16:creationId xmlns:a16="http://schemas.microsoft.com/office/drawing/2014/main" id="{52CAE208-5C59-4E88-BA1C-B05E758A66F9}"/>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ENSAYO B - CAMPO</a:t>
            </a:r>
            <a:endParaRPr lang="en" sz="2400" dirty="0">
              <a:solidFill>
                <a:srgbClr val="39C0BA"/>
              </a:solidFill>
              <a:latin typeface="Quicksand"/>
              <a:sym typeface="Quicksand"/>
            </a:endParaRPr>
          </a:p>
        </p:txBody>
      </p:sp>
      <p:grpSp>
        <p:nvGrpSpPr>
          <p:cNvPr id="35" name="Grupo 34"/>
          <p:cNvGrpSpPr/>
          <p:nvPr/>
        </p:nvGrpSpPr>
        <p:grpSpPr>
          <a:xfrm>
            <a:off x="995811" y="250631"/>
            <a:ext cx="2276990" cy="254726"/>
            <a:chOff x="1613935" y="2468248"/>
            <a:chExt cx="5779012" cy="633278"/>
          </a:xfrm>
        </p:grpSpPr>
        <p:sp>
          <p:nvSpPr>
            <p:cNvPr id="36" name="Pentágono 35"/>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37"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Resultados</a:t>
              </a:r>
            </a:p>
          </p:txBody>
        </p:sp>
      </p:grpSp>
      <p:graphicFrame>
        <p:nvGraphicFramePr>
          <p:cNvPr id="2" name="Tabla 1"/>
          <p:cNvGraphicFramePr>
            <a:graphicFrameLocks noGrp="1"/>
          </p:cNvGraphicFramePr>
          <p:nvPr>
            <p:extLst>
              <p:ext uri="{D42A27DB-BD31-4B8C-83A1-F6EECF244321}">
                <p14:modId xmlns:p14="http://schemas.microsoft.com/office/powerpoint/2010/main" val="353940851"/>
              </p:ext>
            </p:extLst>
          </p:nvPr>
        </p:nvGraphicFramePr>
        <p:xfrm>
          <a:off x="1489172" y="2315004"/>
          <a:ext cx="6858000" cy="2189523"/>
        </p:xfrm>
        <a:graphic>
          <a:graphicData uri="http://schemas.openxmlformats.org/drawingml/2006/table">
            <a:tbl>
              <a:tblPr firstRow="1" firstCol="1" bandRow="1">
                <a:tableStyleId>{BDBED569-4797-4DF1-A0F4-6AAB3CD982D8}</a:tableStyleId>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26706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i="0" u="none" strike="noStrike" cap="none" dirty="0">
                          <a:solidFill>
                            <a:schemeClr val="bg1"/>
                          </a:solidFill>
                          <a:latin typeface="+mn-lt"/>
                          <a:ea typeface="+mn-ea"/>
                          <a:cs typeface="+mn-cs"/>
                          <a:sym typeface="Arial"/>
                        </a:rPr>
                        <a:t>Estado Fenológico</a:t>
                      </a:r>
                    </a:p>
                  </a:txBody>
                  <a:tcPr marL="68580" marR="68580" marT="0" marB="0" anchor="ctr"/>
                </a:tc>
                <a:tc h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i="0" u="none" strike="noStrike" cap="none" dirty="0">
                          <a:solidFill>
                            <a:schemeClr val="bg1"/>
                          </a:solidFill>
                          <a:effectLst/>
                          <a:latin typeface="+mn-lt"/>
                          <a:ea typeface="+mn-ea"/>
                          <a:cs typeface="+mn-cs"/>
                          <a:sym typeface="Arial"/>
                        </a:rPr>
                        <a:t>NDVI</a:t>
                      </a:r>
                      <a:r>
                        <a:rPr lang="es-ES" sz="1400" b="1" i="0" u="none" strike="noStrike" cap="none" baseline="-25000" dirty="0">
                          <a:solidFill>
                            <a:schemeClr val="bg1"/>
                          </a:solidFill>
                          <a:effectLst/>
                          <a:latin typeface="+mn-lt"/>
                          <a:ea typeface="+mn-ea"/>
                          <a:cs typeface="+mn-cs"/>
                          <a:sym typeface="Arial"/>
                        </a:rPr>
                        <a:t>E</a:t>
                      </a:r>
                      <a:endParaRPr lang="es-EC" sz="1400" b="1"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i="0" u="none" strike="noStrike" cap="none" dirty="0">
                          <a:solidFill>
                            <a:schemeClr val="bg1"/>
                          </a:solidFill>
                          <a:effectLst/>
                          <a:latin typeface="+mn-lt"/>
                          <a:ea typeface="+mn-ea"/>
                          <a:cs typeface="+mn-cs"/>
                          <a:sym typeface="Arial"/>
                        </a:rPr>
                        <a:t>NDVI</a:t>
                      </a:r>
                      <a:r>
                        <a:rPr lang="es-ES" sz="1400" b="1" i="0" u="none" strike="noStrike" cap="none" baseline="-25000" dirty="0">
                          <a:solidFill>
                            <a:schemeClr val="bg1"/>
                          </a:solidFill>
                          <a:effectLst/>
                          <a:latin typeface="+mn-lt"/>
                          <a:ea typeface="+mn-ea"/>
                          <a:cs typeface="+mn-cs"/>
                          <a:sym typeface="Arial"/>
                        </a:rPr>
                        <a:t>U</a:t>
                      </a:r>
                      <a:endParaRPr lang="es-EC" sz="1400" b="1" i="0" u="none" strike="noStrike" cap="none" dirty="0">
                        <a:solidFill>
                          <a:schemeClr val="bg1"/>
                        </a:solidFill>
                        <a:latin typeface="+mn-lt"/>
                        <a:ea typeface="+mn-ea"/>
                        <a:cs typeface="+mn-cs"/>
                        <a:sym typeface="Arial"/>
                      </a:endParaRPr>
                    </a:p>
                  </a:txBody>
                  <a:tcPr marL="68580" marR="68580" marT="0" marB="0"/>
                </a:tc>
                <a:extLst>
                  <a:ext uri="{0D108BD9-81ED-4DB2-BD59-A6C34878D82A}">
                    <a16:rowId xmlns:a16="http://schemas.microsoft.com/office/drawing/2014/main" val="10000"/>
                  </a:ext>
                </a:extLst>
              </a:tr>
              <a:tr h="267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2</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Cotiledonar</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179</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179</a:t>
                      </a:r>
                    </a:p>
                  </a:txBody>
                  <a:tcPr marL="68580" marR="68580" marT="0" marB="0" anchor="ctr"/>
                </a:tc>
                <a:extLst>
                  <a:ext uri="{0D108BD9-81ED-4DB2-BD59-A6C34878D82A}">
                    <a16:rowId xmlns:a16="http://schemas.microsoft.com/office/drawing/2014/main" val="10001"/>
                  </a:ext>
                </a:extLst>
              </a:tr>
              <a:tr h="267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3</a:t>
                      </a:r>
                    </a:p>
                  </a:txBody>
                  <a:tcPr marL="68580" marR="68580"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Desarrollo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vegetativo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179</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179</a:t>
                      </a:r>
                    </a:p>
                  </a:txBody>
                  <a:tcPr marL="68580" marR="68580" marT="0" marB="0" anchor="ctr"/>
                </a:tc>
                <a:extLst>
                  <a:ext uri="{0D108BD9-81ED-4DB2-BD59-A6C34878D82A}">
                    <a16:rowId xmlns:a16="http://schemas.microsoft.com/office/drawing/2014/main" val="10002"/>
                  </a:ext>
                </a:extLst>
              </a:tr>
              <a:tr h="267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4</a:t>
                      </a:r>
                    </a:p>
                  </a:txBody>
                  <a:tcPr marL="68580" marR="68580" marT="0" marB="0" anchor="ctr"/>
                </a:tc>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178</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178</a:t>
                      </a:r>
                    </a:p>
                  </a:txBody>
                  <a:tcPr marL="68580" marR="68580" marT="0" marB="0" anchor="ctr"/>
                </a:tc>
                <a:extLst>
                  <a:ext uri="{0D108BD9-81ED-4DB2-BD59-A6C34878D82A}">
                    <a16:rowId xmlns:a16="http://schemas.microsoft.com/office/drawing/2014/main" val="10003"/>
                  </a:ext>
                </a:extLst>
              </a:tr>
              <a:tr h="267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5</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Floración</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178</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178</a:t>
                      </a:r>
                    </a:p>
                  </a:txBody>
                  <a:tcPr marL="68580" marR="68580" marT="0" marB="0" anchor="ctr"/>
                </a:tc>
                <a:extLst>
                  <a:ext uri="{0D108BD9-81ED-4DB2-BD59-A6C34878D82A}">
                    <a16:rowId xmlns:a16="http://schemas.microsoft.com/office/drawing/2014/main" val="10004"/>
                  </a:ext>
                </a:extLst>
              </a:tr>
              <a:tr h="267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6</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Reproductivo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174</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174</a:t>
                      </a:r>
                    </a:p>
                  </a:txBody>
                  <a:tcPr marL="68580" marR="68580" marT="0" marB="0" anchor="ctr"/>
                </a:tc>
                <a:extLst>
                  <a:ext uri="{0D108BD9-81ED-4DB2-BD59-A6C34878D82A}">
                    <a16:rowId xmlns:a16="http://schemas.microsoft.com/office/drawing/2014/main" val="10005"/>
                  </a:ext>
                </a:extLst>
              </a:tr>
              <a:tr h="267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7</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Envainamiento</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a:solidFill>
                            <a:schemeClr val="bg1"/>
                          </a:solidFill>
                          <a:latin typeface="+mn-lt"/>
                          <a:ea typeface="+mn-ea"/>
                          <a:cs typeface="+mn-cs"/>
                          <a:sym typeface="Arial"/>
                        </a:rPr>
                        <a:t>174</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0" i="0" u="none" strike="noStrike" cap="none" dirty="0">
                          <a:solidFill>
                            <a:schemeClr val="bg1"/>
                          </a:solidFill>
                          <a:latin typeface="+mn-lt"/>
                          <a:ea typeface="+mn-ea"/>
                          <a:cs typeface="+mn-cs"/>
                          <a:sym typeface="Arial"/>
                        </a:rPr>
                        <a:t>174</a:t>
                      </a:r>
                    </a:p>
                  </a:txBody>
                  <a:tcPr marL="68580" marR="68580" marT="0" marB="0" anchor="ctr"/>
                </a:tc>
                <a:extLst>
                  <a:ext uri="{0D108BD9-81ED-4DB2-BD59-A6C34878D82A}">
                    <a16:rowId xmlns:a16="http://schemas.microsoft.com/office/drawing/2014/main" val="10006"/>
                  </a:ext>
                </a:extLst>
              </a:tr>
              <a:tr h="252603">
                <a:tc gridSpan="2">
                  <a:txBody>
                    <a:bodyPr/>
                    <a:lstStyle/>
                    <a:p>
                      <a:pPr indent="449580" algn="ctr">
                        <a:lnSpc>
                          <a:spcPct val="150000"/>
                        </a:lnSpc>
                        <a:spcAft>
                          <a:spcPts val="0"/>
                        </a:spcAft>
                      </a:pPr>
                      <a:r>
                        <a:rPr lang="es-EC" sz="1400" b="1" i="0" u="none" strike="noStrike" cap="none" dirty="0">
                          <a:solidFill>
                            <a:schemeClr val="bg1"/>
                          </a:solidFill>
                          <a:latin typeface="+mn-lt"/>
                          <a:ea typeface="+mn-ea"/>
                          <a:cs typeface="+mn-cs"/>
                          <a:sym typeface="Arial"/>
                        </a:rPr>
                        <a:t> Total</a:t>
                      </a:r>
                    </a:p>
                  </a:txBody>
                  <a:tcPr marL="68580" marR="68580" marT="0" marB="0" anchor="ctr"/>
                </a:tc>
                <a:tc hMerge="1">
                  <a:txBody>
                    <a:bodyPr/>
                    <a:lstStyle/>
                    <a:p>
                      <a:pPr indent="449580" algn="ctr">
                        <a:lnSpc>
                          <a:spcPct val="150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449580" algn="ctr">
                        <a:lnSpc>
                          <a:spcPct val="150000"/>
                        </a:lnSpc>
                        <a:spcAft>
                          <a:spcPts val="0"/>
                        </a:spcAft>
                      </a:pPr>
                      <a:r>
                        <a:rPr lang="es-EC" sz="1400" b="1" i="0" u="none" strike="noStrike" cap="none" dirty="0">
                          <a:solidFill>
                            <a:schemeClr val="bg1"/>
                          </a:solidFill>
                          <a:latin typeface="+mn-lt"/>
                          <a:ea typeface="+mn-ea"/>
                          <a:cs typeface="+mn-cs"/>
                          <a:sym typeface="Arial"/>
                        </a:rPr>
                        <a:t>1.062</a:t>
                      </a:r>
                    </a:p>
                  </a:txBody>
                  <a:tcPr marL="68580" marR="68580" marT="0" marB="0" anchor="ctr"/>
                </a:tc>
                <a:tc hMerge="1">
                  <a:txBody>
                    <a:bodyPr/>
                    <a:lstStyle/>
                    <a:p>
                      <a:endParaRPr lang="es-EC"/>
                    </a:p>
                  </a:txBody>
                  <a:tcPr/>
                </a:tc>
                <a:extLst>
                  <a:ext uri="{0D108BD9-81ED-4DB2-BD59-A6C34878D82A}">
                    <a16:rowId xmlns:a16="http://schemas.microsoft.com/office/drawing/2014/main" val="10007"/>
                  </a:ext>
                </a:extLst>
              </a:tr>
            </a:tbl>
          </a:graphicData>
        </a:graphic>
      </p:graphicFrame>
      <p:sp>
        <p:nvSpPr>
          <p:cNvPr id="5" name="Rectángulo 4"/>
          <p:cNvSpPr/>
          <p:nvPr/>
        </p:nvSpPr>
        <p:spPr>
          <a:xfrm>
            <a:off x="2595260" y="1785220"/>
            <a:ext cx="4645824" cy="338554"/>
          </a:xfrm>
          <a:prstGeom prst="rect">
            <a:avLst/>
          </a:prstGeom>
        </p:spPr>
        <p:txBody>
          <a:bodyPr wrap="none">
            <a:spAutoFit/>
          </a:bodyPr>
          <a:lstStyle/>
          <a:p>
            <a:r>
              <a:rPr lang="es-ES" sz="1600" dirty="0">
                <a:solidFill>
                  <a:schemeClr val="bg1"/>
                </a:solidFill>
                <a:latin typeface="+mj-lt"/>
                <a:ea typeface="Calibri" panose="020F0502020204030204" pitchFamily="34" charset="0"/>
              </a:rPr>
              <a:t>Resultados de NDVI</a:t>
            </a:r>
            <a:r>
              <a:rPr lang="es-ES" sz="1600" baseline="-25000" dirty="0">
                <a:solidFill>
                  <a:schemeClr val="bg1"/>
                </a:solidFill>
                <a:latin typeface="+mj-lt"/>
                <a:ea typeface="Calibri" panose="020F0502020204030204" pitchFamily="34" charset="0"/>
              </a:rPr>
              <a:t>E</a:t>
            </a:r>
            <a:r>
              <a:rPr lang="es-ES" sz="1600" dirty="0">
                <a:solidFill>
                  <a:schemeClr val="bg1"/>
                </a:solidFill>
                <a:latin typeface="+mj-lt"/>
                <a:ea typeface="Calibri" panose="020F0502020204030204" pitchFamily="34" charset="0"/>
              </a:rPr>
              <a:t> y NDVI</a:t>
            </a:r>
            <a:r>
              <a:rPr lang="es-ES" sz="1600" baseline="-25000" dirty="0">
                <a:solidFill>
                  <a:schemeClr val="bg1"/>
                </a:solidFill>
                <a:latin typeface="+mj-lt"/>
                <a:ea typeface="Calibri" panose="020F0502020204030204" pitchFamily="34" charset="0"/>
              </a:rPr>
              <a:t>U</a:t>
            </a:r>
            <a:r>
              <a:rPr lang="es-ES" sz="1600" dirty="0">
                <a:solidFill>
                  <a:schemeClr val="bg1"/>
                </a:solidFill>
                <a:latin typeface="+mj-lt"/>
                <a:ea typeface="Calibri" panose="020F0502020204030204" pitchFamily="34" charset="0"/>
              </a:rPr>
              <a:t> para el ensayo B.</a:t>
            </a:r>
            <a:endParaRPr lang="es-EC" sz="1600" dirty="0">
              <a:solidFill>
                <a:schemeClr val="bg1"/>
              </a:solidFill>
              <a:latin typeface="+mj-lt"/>
            </a:endParaRPr>
          </a:p>
        </p:txBody>
      </p:sp>
    </p:spTree>
    <p:extLst>
      <p:ext uri="{BB962C8B-B14F-4D97-AF65-F5344CB8AC3E}">
        <p14:creationId xmlns:p14="http://schemas.microsoft.com/office/powerpoint/2010/main" val="2062583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4" name="Shape 66">
            <a:extLst>
              <a:ext uri="{FF2B5EF4-FFF2-40B4-BE49-F238E27FC236}">
                <a16:creationId xmlns:a16="http://schemas.microsoft.com/office/drawing/2014/main" id="{52CAE208-5C59-4E88-BA1C-B05E758A66F9}"/>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ENSAYO B - CAMPO</a:t>
            </a:r>
            <a:endParaRPr lang="en" sz="2400" dirty="0">
              <a:solidFill>
                <a:srgbClr val="39C0BA"/>
              </a:solidFill>
              <a:latin typeface="Quicksand"/>
              <a:sym typeface="Quicksand"/>
            </a:endParaRPr>
          </a:p>
        </p:txBody>
      </p:sp>
      <p:grpSp>
        <p:nvGrpSpPr>
          <p:cNvPr id="35" name="Grupo 34"/>
          <p:cNvGrpSpPr/>
          <p:nvPr/>
        </p:nvGrpSpPr>
        <p:grpSpPr>
          <a:xfrm>
            <a:off x="995811" y="250631"/>
            <a:ext cx="2276990" cy="254726"/>
            <a:chOff x="1613935" y="2468248"/>
            <a:chExt cx="5779012" cy="633278"/>
          </a:xfrm>
        </p:grpSpPr>
        <p:sp>
          <p:nvSpPr>
            <p:cNvPr id="36" name="Pentágono 35"/>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37"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Resultados</a:t>
              </a:r>
            </a:p>
          </p:txBody>
        </p:sp>
      </p:grpSp>
      <p:sp>
        <p:nvSpPr>
          <p:cNvPr id="3" name="Rectángulo 2"/>
          <p:cNvSpPr/>
          <p:nvPr/>
        </p:nvSpPr>
        <p:spPr>
          <a:xfrm>
            <a:off x="1621035" y="875679"/>
            <a:ext cx="6594274" cy="369332"/>
          </a:xfrm>
          <a:prstGeom prst="rect">
            <a:avLst/>
          </a:prstGeom>
        </p:spPr>
        <p:txBody>
          <a:bodyPr wrap="square">
            <a:spAutoFit/>
          </a:bodyPr>
          <a:lstStyle/>
          <a:p>
            <a:pPr algn="ctr"/>
            <a:r>
              <a:rPr lang="es-ES" sz="1800" dirty="0">
                <a:solidFill>
                  <a:schemeClr val="bg1"/>
                </a:solidFill>
                <a:latin typeface="+mj-lt"/>
                <a:ea typeface="Calibri" panose="020F0502020204030204" pitchFamily="34" charset="0"/>
                <a:cs typeface="Times New Roman" panose="02020603050405020304" pitchFamily="18" charset="0"/>
              </a:rPr>
              <a:t>Análisis de Varianza (ADEVA) para ensayo B – Campo.</a:t>
            </a:r>
            <a:endParaRPr lang="es-EC" sz="1200" dirty="0">
              <a:solidFill>
                <a:schemeClr val="bg1"/>
              </a:solidFill>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1875874" y="5839094"/>
                <a:ext cx="3514104" cy="307777"/>
              </a:xfrm>
              <a:prstGeom prst="rect">
                <a:avLst/>
              </a:prstGeom>
            </p:spPr>
            <p:txBody>
              <a:bodyPr wrap="none">
                <a:spAutoFit/>
              </a:bodyPr>
              <a:lstStyle/>
              <a:p>
                <a:r>
                  <a:rPr lang="es-ES" dirty="0">
                    <a:solidFill>
                      <a:schemeClr val="bg1"/>
                    </a:solidFill>
                    <a:latin typeface="+mj-lt"/>
                    <a:ea typeface="Calibri" panose="020F0502020204030204" pitchFamily="34" charset="0"/>
                  </a:rPr>
                  <a:t>*</a:t>
                </a:r>
                <a:r>
                  <a:rPr lang="es-ES" i="1" dirty="0">
                    <a:solidFill>
                      <a:schemeClr val="bg1"/>
                    </a:solidFill>
                    <a:effectLst/>
                    <a:latin typeface="+mj-lt"/>
                    <a:ea typeface="Calibri" panose="020F0502020204030204" pitchFamily="34" charset="0"/>
                  </a:rPr>
                  <a:t>Significancia estadística </a:t>
                </a:r>
                <a14:m>
                  <m:oMath xmlns:m="http://schemas.openxmlformats.org/officeDocument/2006/math">
                    <m:r>
                      <a:rPr lang="es-ES"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𝜌</m:t>
                    </m:r>
                  </m:oMath>
                </a14:m>
                <a:r>
                  <a:rPr lang="es-ES" i="1" dirty="0">
                    <a:solidFill>
                      <a:schemeClr val="bg1"/>
                    </a:solidFill>
                    <a:latin typeface="+mj-lt"/>
                    <a:ea typeface="Times New Roman" panose="02020603050405020304" pitchFamily="18" charset="0"/>
                  </a:rPr>
                  <a:t> – valor &lt; 0,05</a:t>
                </a:r>
                <a:endParaRPr lang="es-EC" dirty="0">
                  <a:solidFill>
                    <a:schemeClr val="bg1"/>
                  </a:solidFill>
                  <a:latin typeface="+mj-lt"/>
                </a:endParaRPr>
              </a:p>
            </p:txBody>
          </p:sp>
        </mc:Choice>
        <mc:Fallback xmlns="">
          <p:sp>
            <p:nvSpPr>
              <p:cNvPr id="5" name="Rectángulo 4"/>
              <p:cNvSpPr>
                <a:spLocks noRot="1" noChangeAspect="1" noMove="1" noResize="1" noEditPoints="1" noAdjustHandles="1" noChangeArrowheads="1" noChangeShapeType="1" noTextEdit="1"/>
              </p:cNvSpPr>
              <p:nvPr/>
            </p:nvSpPr>
            <p:spPr>
              <a:xfrm>
                <a:off x="1875874" y="5839094"/>
                <a:ext cx="3514104" cy="307777"/>
              </a:xfrm>
              <a:prstGeom prst="rect">
                <a:avLst/>
              </a:prstGeom>
              <a:blipFill>
                <a:blip r:embed="rId3"/>
                <a:stretch>
                  <a:fillRect l="-521" t="-4000" b="-20000"/>
                </a:stretch>
              </a:blipFill>
            </p:spPr>
            <p:txBody>
              <a:bodyPr/>
              <a:lstStyle/>
              <a:p>
                <a:r>
                  <a:rPr lang="es-EC">
                    <a:noFill/>
                  </a:rPr>
                  <a:t> </a:t>
                </a:r>
              </a:p>
            </p:txBody>
          </p:sp>
        </mc:Fallback>
      </mc:AlternateContent>
      <p:sp>
        <p:nvSpPr>
          <p:cNvPr id="7" name="Rectángulo 6"/>
          <p:cNvSpPr/>
          <p:nvPr/>
        </p:nvSpPr>
        <p:spPr>
          <a:xfrm>
            <a:off x="1943324" y="1615332"/>
            <a:ext cx="6271985" cy="584775"/>
          </a:xfrm>
          <a:prstGeom prst="rect">
            <a:avLst/>
          </a:prstGeom>
        </p:spPr>
        <p:txBody>
          <a:bodyPr wrap="square">
            <a:spAutoFit/>
          </a:bodyPr>
          <a:lstStyle/>
          <a:p>
            <a:pPr algn="ctr"/>
            <a:r>
              <a:rPr lang="es-ES" sz="1600" dirty="0">
                <a:solidFill>
                  <a:schemeClr val="bg1"/>
                </a:solidFill>
                <a:latin typeface="+mj-lt"/>
              </a:rPr>
              <a:t>ρ – valor para datos radiómetros, índice para UAV y contenido de clorofila en el ensayo B.</a:t>
            </a:r>
            <a:endParaRPr lang="es-EC" sz="1600" dirty="0">
              <a:solidFill>
                <a:schemeClr val="bg1"/>
              </a:solidFill>
              <a:latin typeface="+mj-lt"/>
            </a:endParaRPr>
          </a:p>
        </p:txBody>
      </p:sp>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3287054468"/>
                  </p:ext>
                </p:extLst>
              </p:nvPr>
            </p:nvGraphicFramePr>
            <p:xfrm>
              <a:off x="1943324" y="2345678"/>
              <a:ext cx="5806592" cy="3347845"/>
            </p:xfrm>
            <a:graphic>
              <a:graphicData uri="http://schemas.openxmlformats.org/drawingml/2006/table">
                <a:tbl>
                  <a:tblPr firstRow="1" firstCol="1" bandRow="1">
                    <a:tableStyleId>{BDBED569-4797-4DF1-A0F4-6AAB3CD982D8}</a:tableStyleId>
                  </a:tblPr>
                  <a:tblGrid>
                    <a:gridCol w="1547690">
                      <a:extLst>
                        <a:ext uri="{9D8B030D-6E8A-4147-A177-3AD203B41FA5}">
                          <a16:colId xmlns:a16="http://schemas.microsoft.com/office/drawing/2014/main" val="20000"/>
                        </a:ext>
                      </a:extLst>
                    </a:gridCol>
                    <a:gridCol w="1547690">
                      <a:extLst>
                        <a:ext uri="{9D8B030D-6E8A-4147-A177-3AD203B41FA5}">
                          <a16:colId xmlns:a16="http://schemas.microsoft.com/office/drawing/2014/main" val="20001"/>
                        </a:ext>
                      </a:extLst>
                    </a:gridCol>
                    <a:gridCol w="1497009">
                      <a:extLst>
                        <a:ext uri="{9D8B030D-6E8A-4147-A177-3AD203B41FA5}">
                          <a16:colId xmlns:a16="http://schemas.microsoft.com/office/drawing/2014/main" val="20002"/>
                        </a:ext>
                      </a:extLst>
                    </a:gridCol>
                    <a:gridCol w="1214203">
                      <a:extLst>
                        <a:ext uri="{9D8B030D-6E8A-4147-A177-3AD203B41FA5}">
                          <a16:colId xmlns:a16="http://schemas.microsoft.com/office/drawing/2014/main" val="20003"/>
                        </a:ext>
                      </a:extLst>
                    </a:gridCol>
                  </a:tblGrid>
                  <a:tr h="278987">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cap="none" dirty="0">
                              <a:solidFill>
                                <a:schemeClr val="bg1"/>
                              </a:solidFill>
                              <a:latin typeface="+mn-lt"/>
                              <a:ea typeface="+mn-ea"/>
                              <a:cs typeface="+mn-cs"/>
                              <a:sym typeface="Arial"/>
                            </a:rPr>
                            <a:t>Índice</a:t>
                          </a:r>
                          <a:endParaRPr lang="es-EC" sz="1600" b="1" i="0" u="none" strike="noStrike" cap="none" dirty="0">
                            <a:solidFill>
                              <a:schemeClr val="bg1"/>
                            </a:solidFill>
                            <a:latin typeface="+mn-lt"/>
                            <a:ea typeface="+mn-ea"/>
                            <a:cs typeface="+mn-cs"/>
                            <a:sym typeface="Arial"/>
                          </a:endParaRPr>
                        </a:p>
                      </a:txBody>
                      <a:tcPr marL="68580" marR="68580" marT="0" marB="0" anchor="ctr"/>
                    </a:tc>
                    <a:tc rowSpan="2" hMerge="1">
                      <a:txBody>
                        <a:bodyPr/>
                        <a:lstStyle/>
                        <a:p>
                          <a:endParaRPr lang="es-EC"/>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s-ES" sz="1600" b="1" i="0" u="none" strike="noStrike" cap="none">
                                  <a:solidFill>
                                    <a:schemeClr val="bg1"/>
                                  </a:solidFill>
                                  <a:latin typeface="Cambria Math" panose="02040503050406030204" pitchFamily="18" charset="0"/>
                                  <a:ea typeface="+mn-ea"/>
                                  <a:cs typeface="+mn-cs"/>
                                  <a:sym typeface="Arial"/>
                                </a:rPr>
                                <m:t>𝛒</m:t>
                              </m:r>
                            </m:oMath>
                          </a14:m>
                          <a:r>
                            <a:rPr lang="es-ES" sz="1600" b="1" i="0" u="none" strike="noStrike" cap="none" dirty="0">
                              <a:solidFill>
                                <a:schemeClr val="bg1"/>
                              </a:solidFill>
                              <a:latin typeface="+mn-lt"/>
                              <a:ea typeface="+mn-ea"/>
                              <a:cs typeface="+mn-cs"/>
                              <a:sym typeface="Arial"/>
                            </a:rPr>
                            <a:t> - valor</a:t>
                          </a:r>
                          <a:endParaRPr lang="es-EC" sz="1600" b="1" i="0" u="none" strike="noStrike" cap="none" dirty="0">
                            <a:solidFill>
                              <a:schemeClr val="bg1"/>
                            </a:solidFill>
                            <a:latin typeface="+mn-lt"/>
                            <a:ea typeface="+mn-ea"/>
                            <a:cs typeface="+mn-cs"/>
                            <a:sym typeface="Arial"/>
                          </a:endParaRPr>
                        </a:p>
                      </a:txBody>
                      <a:tcPr marL="68580" marR="68580" marT="0" marB="0" anchor="ctr"/>
                    </a:tc>
                    <a:tc hMerge="1">
                      <a:txBody>
                        <a:bodyPr/>
                        <a:lstStyle/>
                        <a:p>
                          <a:endParaRPr lang="es-EC"/>
                        </a:p>
                      </a:txBody>
                      <a:tcPr/>
                    </a:tc>
                    <a:extLst>
                      <a:ext uri="{0D108BD9-81ED-4DB2-BD59-A6C34878D82A}">
                        <a16:rowId xmlns:a16="http://schemas.microsoft.com/office/drawing/2014/main" val="10000"/>
                      </a:ext>
                    </a:extLst>
                  </a:tr>
                  <a:tr h="836962">
                    <a:tc gridSpan="2" vMerge="1">
                      <a:txBody>
                        <a:bodyPr/>
                        <a:lstStyle/>
                        <a:p>
                          <a:endParaRPr lang="es-EC"/>
                        </a:p>
                      </a:txBody>
                      <a:tcPr/>
                    </a:tc>
                    <a:tc hMerge="1"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cap="none" dirty="0">
                              <a:solidFill>
                                <a:schemeClr val="bg1"/>
                              </a:solidFill>
                              <a:latin typeface="+mn-lt"/>
                              <a:ea typeface="+mn-ea"/>
                              <a:cs typeface="+mn-cs"/>
                              <a:sym typeface="Arial"/>
                            </a:rPr>
                            <a:t>Tratamiento</a:t>
                          </a:r>
                          <a:endParaRPr lang="es-EC" sz="1600" b="1"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cap="none" dirty="0">
                              <a:solidFill>
                                <a:schemeClr val="bg1"/>
                              </a:solidFill>
                              <a:latin typeface="+mn-lt"/>
                              <a:ea typeface="+mn-ea"/>
                              <a:cs typeface="+mn-cs"/>
                              <a:sym typeface="Arial"/>
                            </a:rPr>
                            <a:t>Estado Fenológico</a:t>
                          </a:r>
                          <a:endParaRPr lang="es-EC" sz="1600" b="1"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1"/>
                      </a:ext>
                    </a:extLst>
                  </a:tr>
                  <a:tr h="27898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Radiométricos</a:t>
                          </a:r>
                          <a:endParaRPr lang="es-EC" sz="1400" b="0" i="0" u="none" strike="noStrike" cap="none" dirty="0">
                            <a:solidFill>
                              <a:schemeClr val="bg1"/>
                            </a:solidFill>
                            <a:latin typeface="+mn-lt"/>
                            <a:ea typeface="+mn-ea"/>
                            <a:cs typeface="+mn-cs"/>
                            <a:sym typeface="Arial"/>
                          </a:endParaRPr>
                        </a:p>
                      </a:txBody>
                      <a:tcPr marL="68580" marR="68580" marT="0" marB="0"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NDVI</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2"/>
                      </a:ext>
                    </a:extLst>
                  </a:tr>
                  <a:tr h="278987">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a:solidFill>
                                <a:schemeClr val="bg1"/>
                              </a:solidFill>
                              <a:latin typeface="+mn-lt"/>
                              <a:ea typeface="+mn-ea"/>
                              <a:cs typeface="+mn-cs"/>
                              <a:sym typeface="Arial"/>
                            </a:rPr>
                            <a:t>TNDVI</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3"/>
                      </a:ext>
                    </a:extLst>
                  </a:tr>
                  <a:tr h="278987">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a:solidFill>
                                <a:schemeClr val="bg1"/>
                              </a:solidFill>
                              <a:latin typeface="+mn-lt"/>
                              <a:ea typeface="+mn-ea"/>
                              <a:cs typeface="+mn-cs"/>
                              <a:sym typeface="Arial"/>
                            </a:rPr>
                            <a:t>SR-RE</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a:solidFill>
                                <a:schemeClr val="bg1"/>
                              </a:solidFill>
                              <a:latin typeface="+mn-lt"/>
                              <a:ea typeface="+mn-ea"/>
                              <a:cs typeface="+mn-cs"/>
                              <a:sym typeface="Arial"/>
                            </a:rPr>
                            <a:t>0,0783</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4"/>
                      </a:ext>
                    </a:extLst>
                  </a:tr>
                  <a:tr h="278987">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NDRE</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a:solidFill>
                                <a:schemeClr val="bg1"/>
                              </a:solidFill>
                              <a:latin typeface="+mn-lt"/>
                              <a:ea typeface="+mn-ea"/>
                              <a:cs typeface="+mn-cs"/>
                              <a:sym typeface="Arial"/>
                            </a:rPr>
                            <a:t>0,0800</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5"/>
                      </a:ext>
                    </a:extLst>
                  </a:tr>
                  <a:tr h="278987">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CCI</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0,0187*</a:t>
                          </a:r>
                          <a:endParaRPr lang="es-EC" sz="16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6"/>
                      </a:ext>
                    </a:extLst>
                  </a:tr>
                  <a:tr h="278987">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NDVI</a:t>
                          </a:r>
                          <a:r>
                            <a:rPr lang="es-ES" sz="1400" b="0" i="0" u="none" strike="noStrike" cap="none" baseline="-25000" dirty="0">
                              <a:solidFill>
                                <a:schemeClr val="bg1"/>
                              </a:solidFill>
                              <a:effectLst/>
                              <a:latin typeface="+mn-lt"/>
                              <a:ea typeface="+mn-ea"/>
                              <a:cs typeface="+mn-cs"/>
                              <a:sym typeface="Arial"/>
                            </a:rPr>
                            <a:t>E</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7"/>
                      </a:ext>
                    </a:extLst>
                  </a:tr>
                  <a:tr h="2789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a:solidFill>
                                <a:schemeClr val="bg1"/>
                              </a:solidFill>
                              <a:latin typeface="+mn-lt"/>
                              <a:ea typeface="+mn-ea"/>
                              <a:cs typeface="+mn-cs"/>
                              <a:sym typeface="Arial"/>
                            </a:rPr>
                            <a:t>UAV</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effectLst/>
                              <a:latin typeface="+mn-lt"/>
                              <a:ea typeface="+mn-ea"/>
                              <a:cs typeface="+mn-cs"/>
                              <a:sym typeface="Arial"/>
                            </a:rPr>
                            <a:t>NDVI</a:t>
                          </a:r>
                          <a:r>
                            <a:rPr lang="es-ES" sz="1400" b="0" i="0" u="none" strike="noStrike" cap="none" baseline="-25000" dirty="0">
                              <a:solidFill>
                                <a:schemeClr val="bg1"/>
                              </a:solidFill>
                              <a:effectLst/>
                              <a:latin typeface="+mn-lt"/>
                              <a:ea typeface="+mn-ea"/>
                              <a:cs typeface="+mn-cs"/>
                              <a:sym typeface="Arial"/>
                            </a:rPr>
                            <a:t>U</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8"/>
                      </a:ext>
                    </a:extLst>
                  </a:tr>
                  <a:tr h="278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Contenido de clorofila</a:t>
                          </a:r>
                          <a:endParaRPr lang="es-EC" sz="1400" b="0" i="0" u="none" strike="noStrike" cap="none" dirty="0">
                            <a:solidFill>
                              <a:schemeClr val="bg1"/>
                            </a:solidFill>
                            <a:latin typeface="+mn-lt"/>
                            <a:ea typeface="+mn-ea"/>
                            <a:cs typeface="+mn-cs"/>
                            <a:sym typeface="Arial"/>
                          </a:endParaRPr>
                        </a:p>
                      </a:txBody>
                      <a:tcPr marL="68580" marR="68580" marT="0" marB="0" anchor="ctr"/>
                    </a:tc>
                    <a:tc h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0,0874</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9"/>
                      </a:ext>
                    </a:extLst>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3287054468"/>
                  </p:ext>
                </p:extLst>
              </p:nvPr>
            </p:nvGraphicFramePr>
            <p:xfrm>
              <a:off x="1943324" y="2345678"/>
              <a:ext cx="5806592" cy="3347845"/>
            </p:xfrm>
            <a:graphic>
              <a:graphicData uri="http://schemas.openxmlformats.org/drawingml/2006/table">
                <a:tbl>
                  <a:tblPr firstRow="1" firstCol="1" bandRow="1">
                    <a:tableStyleId>{BDBED569-4797-4DF1-A0F4-6AAB3CD982D8}</a:tableStyleId>
                  </a:tblPr>
                  <a:tblGrid>
                    <a:gridCol w="1547690">
                      <a:extLst>
                        <a:ext uri="{9D8B030D-6E8A-4147-A177-3AD203B41FA5}">
                          <a16:colId xmlns:a16="http://schemas.microsoft.com/office/drawing/2014/main" val="20000"/>
                        </a:ext>
                      </a:extLst>
                    </a:gridCol>
                    <a:gridCol w="1547690">
                      <a:extLst>
                        <a:ext uri="{9D8B030D-6E8A-4147-A177-3AD203B41FA5}">
                          <a16:colId xmlns:a16="http://schemas.microsoft.com/office/drawing/2014/main" val="20001"/>
                        </a:ext>
                      </a:extLst>
                    </a:gridCol>
                    <a:gridCol w="1497009">
                      <a:extLst>
                        <a:ext uri="{9D8B030D-6E8A-4147-A177-3AD203B41FA5}">
                          <a16:colId xmlns:a16="http://schemas.microsoft.com/office/drawing/2014/main" val="20002"/>
                        </a:ext>
                      </a:extLst>
                    </a:gridCol>
                    <a:gridCol w="1214203">
                      <a:extLst>
                        <a:ext uri="{9D8B030D-6E8A-4147-A177-3AD203B41FA5}">
                          <a16:colId xmlns:a16="http://schemas.microsoft.com/office/drawing/2014/main" val="20003"/>
                        </a:ext>
                      </a:extLst>
                    </a:gridCol>
                  </a:tblGrid>
                  <a:tr h="278987">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cap="none" dirty="0">
                              <a:solidFill>
                                <a:schemeClr val="bg1"/>
                              </a:solidFill>
                              <a:latin typeface="+mn-lt"/>
                              <a:ea typeface="+mn-ea"/>
                              <a:cs typeface="+mn-cs"/>
                              <a:sym typeface="Arial"/>
                            </a:rPr>
                            <a:t>Índice</a:t>
                          </a:r>
                          <a:endParaRPr lang="es-EC" sz="1600" b="1" i="0" u="none" strike="noStrike" cap="none" dirty="0">
                            <a:solidFill>
                              <a:schemeClr val="bg1"/>
                            </a:solidFill>
                            <a:latin typeface="+mn-lt"/>
                            <a:ea typeface="+mn-ea"/>
                            <a:cs typeface="+mn-cs"/>
                            <a:sym typeface="Arial"/>
                          </a:endParaRPr>
                        </a:p>
                      </a:txBody>
                      <a:tcPr marL="68580" marR="68580" marT="0" marB="0" anchor="ctr"/>
                    </a:tc>
                    <a:tc rowSpan="2" hMerge="1">
                      <a:txBody>
                        <a:bodyPr/>
                        <a:lstStyle/>
                        <a:p>
                          <a:endParaRPr lang="es-EC"/>
                        </a:p>
                      </a:txBody>
                      <a:tcPr/>
                    </a:tc>
                    <a:tc gridSpan="2">
                      <a:txBody>
                        <a:bodyPr/>
                        <a:lstStyle/>
                        <a:p>
                          <a:endParaRPr lang="es-EC"/>
                        </a:p>
                      </a:txBody>
                      <a:tcPr marL="68580" marR="68580" marT="0" marB="0" anchor="ctr">
                        <a:blipFill>
                          <a:blip r:embed="rId4"/>
                          <a:stretch>
                            <a:fillRect l="-114607" t="-15217" r="-674" b="-1134783"/>
                          </a:stretch>
                        </a:blipFill>
                      </a:tcPr>
                    </a:tc>
                    <a:tc hMerge="1">
                      <a:txBody>
                        <a:bodyPr/>
                        <a:lstStyle/>
                        <a:p>
                          <a:endParaRPr lang="es-EC"/>
                        </a:p>
                      </a:txBody>
                      <a:tcPr/>
                    </a:tc>
                    <a:extLst>
                      <a:ext uri="{0D108BD9-81ED-4DB2-BD59-A6C34878D82A}">
                        <a16:rowId xmlns:a16="http://schemas.microsoft.com/office/drawing/2014/main" val="10000"/>
                      </a:ext>
                    </a:extLst>
                  </a:tr>
                  <a:tr h="836962">
                    <a:tc gridSpan="2" vMerge="1">
                      <a:txBody>
                        <a:bodyPr/>
                        <a:lstStyle/>
                        <a:p>
                          <a:endParaRPr lang="es-EC"/>
                        </a:p>
                      </a:txBody>
                      <a:tcPr/>
                    </a:tc>
                    <a:tc hMerge="1"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cap="none" dirty="0">
                              <a:solidFill>
                                <a:schemeClr val="bg1"/>
                              </a:solidFill>
                              <a:latin typeface="+mn-lt"/>
                              <a:ea typeface="+mn-ea"/>
                              <a:cs typeface="+mn-cs"/>
                              <a:sym typeface="Arial"/>
                            </a:rPr>
                            <a:t>Tratamiento</a:t>
                          </a:r>
                          <a:endParaRPr lang="es-EC" sz="1600" b="1"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cap="none" dirty="0">
                              <a:solidFill>
                                <a:schemeClr val="bg1"/>
                              </a:solidFill>
                              <a:latin typeface="+mn-lt"/>
                              <a:ea typeface="+mn-ea"/>
                              <a:cs typeface="+mn-cs"/>
                              <a:sym typeface="Arial"/>
                            </a:rPr>
                            <a:t>Estado Fenológico</a:t>
                          </a:r>
                          <a:endParaRPr lang="es-EC" sz="1600" b="1"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1"/>
                      </a:ext>
                    </a:extLst>
                  </a:tr>
                  <a:tr h="27898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Radiométricos</a:t>
                          </a:r>
                          <a:endParaRPr lang="es-EC" sz="1400" b="0" i="0" u="none" strike="noStrike" cap="none" dirty="0">
                            <a:solidFill>
                              <a:schemeClr val="bg1"/>
                            </a:solidFill>
                            <a:latin typeface="+mn-lt"/>
                            <a:ea typeface="+mn-ea"/>
                            <a:cs typeface="+mn-cs"/>
                            <a:sym typeface="Arial"/>
                          </a:endParaRPr>
                        </a:p>
                      </a:txBody>
                      <a:tcPr marL="68580" marR="68580" marT="0" marB="0"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NDVI</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2"/>
                      </a:ext>
                    </a:extLst>
                  </a:tr>
                  <a:tr h="278987">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a:solidFill>
                                <a:schemeClr val="bg1"/>
                              </a:solidFill>
                              <a:latin typeface="+mn-lt"/>
                              <a:ea typeface="+mn-ea"/>
                              <a:cs typeface="+mn-cs"/>
                              <a:sym typeface="Arial"/>
                            </a:rPr>
                            <a:t>TNDVI</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3"/>
                      </a:ext>
                    </a:extLst>
                  </a:tr>
                  <a:tr h="278987">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a:solidFill>
                                <a:schemeClr val="bg1"/>
                              </a:solidFill>
                              <a:latin typeface="+mn-lt"/>
                              <a:ea typeface="+mn-ea"/>
                              <a:cs typeface="+mn-cs"/>
                              <a:sym typeface="Arial"/>
                            </a:rPr>
                            <a:t>SR-RE</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a:solidFill>
                                <a:schemeClr val="bg1"/>
                              </a:solidFill>
                              <a:latin typeface="+mn-lt"/>
                              <a:ea typeface="+mn-ea"/>
                              <a:cs typeface="+mn-cs"/>
                              <a:sym typeface="Arial"/>
                            </a:rPr>
                            <a:t>0,0783</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4"/>
                      </a:ext>
                    </a:extLst>
                  </a:tr>
                  <a:tr h="278987">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NDRE</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a:solidFill>
                                <a:schemeClr val="bg1"/>
                              </a:solidFill>
                              <a:latin typeface="+mn-lt"/>
                              <a:ea typeface="+mn-ea"/>
                              <a:cs typeface="+mn-cs"/>
                              <a:sym typeface="Arial"/>
                            </a:rPr>
                            <a:t>0,0800</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5"/>
                      </a:ext>
                    </a:extLst>
                  </a:tr>
                  <a:tr h="278987">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CCI</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0,0187*</a:t>
                          </a:r>
                          <a:endParaRPr lang="es-EC" sz="16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6"/>
                      </a:ext>
                    </a:extLst>
                  </a:tr>
                  <a:tr h="278987">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NDVI</a:t>
                          </a:r>
                          <a:r>
                            <a:rPr lang="es-ES" sz="1400" b="0" i="0" u="none" strike="noStrike" cap="none" baseline="-25000" dirty="0">
                              <a:solidFill>
                                <a:schemeClr val="bg1"/>
                              </a:solidFill>
                              <a:effectLst/>
                              <a:latin typeface="+mn-lt"/>
                              <a:ea typeface="+mn-ea"/>
                              <a:cs typeface="+mn-cs"/>
                              <a:sym typeface="Arial"/>
                            </a:rPr>
                            <a:t>E</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7"/>
                      </a:ext>
                    </a:extLst>
                  </a:tr>
                  <a:tr h="2789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a:solidFill>
                                <a:schemeClr val="bg1"/>
                              </a:solidFill>
                              <a:latin typeface="+mn-lt"/>
                              <a:ea typeface="+mn-ea"/>
                              <a:cs typeface="+mn-cs"/>
                              <a:sym typeface="Arial"/>
                            </a:rPr>
                            <a:t>UAV</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effectLst/>
                              <a:latin typeface="+mn-lt"/>
                              <a:ea typeface="+mn-ea"/>
                              <a:cs typeface="+mn-cs"/>
                              <a:sym typeface="Arial"/>
                            </a:rPr>
                            <a:t>NDVI</a:t>
                          </a:r>
                          <a:r>
                            <a:rPr lang="es-ES" sz="1400" b="0" i="0" u="none" strike="noStrike" cap="none" baseline="-25000" dirty="0">
                              <a:solidFill>
                                <a:schemeClr val="bg1"/>
                              </a:solidFill>
                              <a:effectLst/>
                              <a:latin typeface="+mn-lt"/>
                              <a:ea typeface="+mn-ea"/>
                              <a:cs typeface="+mn-cs"/>
                              <a:sym typeface="Arial"/>
                            </a:rPr>
                            <a:t>U</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8"/>
                      </a:ext>
                    </a:extLst>
                  </a:tr>
                  <a:tr h="278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Contenido de clorofila</a:t>
                          </a:r>
                          <a:endParaRPr lang="es-EC" sz="1400" b="0" i="0" u="none" strike="noStrike" cap="none" dirty="0">
                            <a:solidFill>
                              <a:schemeClr val="bg1"/>
                            </a:solidFill>
                            <a:latin typeface="+mn-lt"/>
                            <a:ea typeface="+mn-ea"/>
                            <a:cs typeface="+mn-cs"/>
                            <a:sym typeface="Arial"/>
                          </a:endParaRPr>
                        </a:p>
                      </a:txBody>
                      <a:tcPr marL="68580" marR="68580" marT="0" marB="0" anchor="ctr"/>
                    </a:tc>
                    <a:tc h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0,0874</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0" i="0" u="none" strike="noStrike" cap="none" dirty="0">
                              <a:solidFill>
                                <a:schemeClr val="bg1"/>
                              </a:solidFill>
                              <a:latin typeface="+mn-lt"/>
                              <a:ea typeface="+mn-ea"/>
                              <a:cs typeface="+mn-cs"/>
                              <a:sym typeface="Arial"/>
                            </a:rPr>
                            <a:t>&lt;0,0001*</a:t>
                          </a:r>
                          <a:endParaRPr lang="es-EC" sz="16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9"/>
                      </a:ext>
                    </a:extLst>
                  </a:tr>
                </a:tbl>
              </a:graphicData>
            </a:graphic>
          </p:graphicFrame>
        </mc:Fallback>
      </mc:AlternateContent>
    </p:spTree>
    <p:extLst>
      <p:ext uri="{BB962C8B-B14F-4D97-AF65-F5344CB8AC3E}">
        <p14:creationId xmlns:p14="http://schemas.microsoft.com/office/powerpoint/2010/main" val="25576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7" name="Shape 66">
            <a:extLst>
              <a:ext uri="{FF2B5EF4-FFF2-40B4-BE49-F238E27FC236}">
                <a16:creationId xmlns:a16="http://schemas.microsoft.com/office/drawing/2014/main" id="{8AD4EEAA-9167-4FBA-999E-560DC064E480}"/>
              </a:ext>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Tratamientos para el ensayo B</a:t>
            </a:r>
            <a:endParaRPr lang="en" sz="2400" dirty="0">
              <a:solidFill>
                <a:srgbClr val="39C0BA"/>
              </a:solidFill>
              <a:latin typeface="Quicksand" panose="020B0604020202020204" charset="0"/>
            </a:endParaRPr>
          </a:p>
        </p:txBody>
      </p:sp>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24" name="Shape 66">
            <a:extLst>
              <a:ext uri="{FF2B5EF4-FFF2-40B4-BE49-F238E27FC236}">
                <a16:creationId xmlns:a16="http://schemas.microsoft.com/office/drawing/2014/main" id="{73979B28-A0E2-4E47-A60E-2A254AD9C35D}"/>
              </a:ext>
            </a:extLst>
          </p:cNvPr>
          <p:cNvSpPr txBox="1">
            <a:spLocks/>
          </p:cNvSpPr>
          <p:nvPr/>
        </p:nvSpPr>
        <p:spPr>
          <a:xfrm>
            <a:off x="103597" y="837318"/>
            <a:ext cx="648573" cy="5769967"/>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PRUEBA DE FISHER TRATAMIENTOS</a:t>
            </a:r>
            <a:endParaRPr lang="en" sz="2400" dirty="0">
              <a:solidFill>
                <a:srgbClr val="39C0BA"/>
              </a:solidFill>
              <a:latin typeface="Quicksand"/>
              <a:sym typeface="Quicksand"/>
            </a:endParaRPr>
          </a:p>
        </p:txBody>
      </p:sp>
      <p:graphicFrame>
        <p:nvGraphicFramePr>
          <p:cNvPr id="2" name="Tabla 1"/>
          <p:cNvGraphicFramePr>
            <a:graphicFrameLocks noGrp="1"/>
          </p:cNvGraphicFramePr>
          <p:nvPr>
            <p:extLst>
              <p:ext uri="{D42A27DB-BD31-4B8C-83A1-F6EECF244321}">
                <p14:modId xmlns:p14="http://schemas.microsoft.com/office/powerpoint/2010/main" val="1206461757"/>
              </p:ext>
            </p:extLst>
          </p:nvPr>
        </p:nvGraphicFramePr>
        <p:xfrm>
          <a:off x="1417250" y="1627092"/>
          <a:ext cx="7140230" cy="2011982"/>
        </p:xfrm>
        <a:graphic>
          <a:graphicData uri="http://schemas.openxmlformats.org/drawingml/2006/table">
            <a:tbl>
              <a:tblPr firstRow="1" firstCol="1" bandRow="1">
                <a:tableStyleId>{BDBED569-4797-4DF1-A0F4-6AAB3CD982D8}</a:tableStyleId>
              </a:tblPr>
              <a:tblGrid>
                <a:gridCol w="1256421">
                  <a:extLst>
                    <a:ext uri="{9D8B030D-6E8A-4147-A177-3AD203B41FA5}">
                      <a16:colId xmlns:a16="http://schemas.microsoft.com/office/drawing/2014/main" val="20000"/>
                    </a:ext>
                  </a:extLst>
                </a:gridCol>
                <a:gridCol w="1254494">
                  <a:extLst>
                    <a:ext uri="{9D8B030D-6E8A-4147-A177-3AD203B41FA5}">
                      <a16:colId xmlns:a16="http://schemas.microsoft.com/office/drawing/2014/main" val="20001"/>
                    </a:ext>
                  </a:extLst>
                </a:gridCol>
                <a:gridCol w="719039">
                  <a:extLst>
                    <a:ext uri="{9D8B030D-6E8A-4147-A177-3AD203B41FA5}">
                      <a16:colId xmlns:a16="http://schemas.microsoft.com/office/drawing/2014/main" val="20002"/>
                    </a:ext>
                  </a:extLst>
                </a:gridCol>
                <a:gridCol w="749636">
                  <a:extLst>
                    <a:ext uri="{9D8B030D-6E8A-4147-A177-3AD203B41FA5}">
                      <a16:colId xmlns:a16="http://schemas.microsoft.com/office/drawing/2014/main" val="20003"/>
                    </a:ext>
                  </a:extLst>
                </a:gridCol>
                <a:gridCol w="428363">
                  <a:extLst>
                    <a:ext uri="{9D8B030D-6E8A-4147-A177-3AD203B41FA5}">
                      <a16:colId xmlns:a16="http://schemas.microsoft.com/office/drawing/2014/main" val="20004"/>
                    </a:ext>
                  </a:extLst>
                </a:gridCol>
                <a:gridCol w="504858">
                  <a:extLst>
                    <a:ext uri="{9D8B030D-6E8A-4147-A177-3AD203B41FA5}">
                      <a16:colId xmlns:a16="http://schemas.microsoft.com/office/drawing/2014/main" val="20005"/>
                    </a:ext>
                  </a:extLst>
                </a:gridCol>
                <a:gridCol w="535454">
                  <a:extLst>
                    <a:ext uri="{9D8B030D-6E8A-4147-A177-3AD203B41FA5}">
                      <a16:colId xmlns:a16="http://schemas.microsoft.com/office/drawing/2014/main" val="20006"/>
                    </a:ext>
                  </a:extLst>
                </a:gridCol>
                <a:gridCol w="578455">
                  <a:extLst>
                    <a:ext uri="{9D8B030D-6E8A-4147-A177-3AD203B41FA5}">
                      <a16:colId xmlns:a16="http://schemas.microsoft.com/office/drawing/2014/main" val="20007"/>
                    </a:ext>
                  </a:extLst>
                </a:gridCol>
                <a:gridCol w="566052">
                  <a:extLst>
                    <a:ext uri="{9D8B030D-6E8A-4147-A177-3AD203B41FA5}">
                      <a16:colId xmlns:a16="http://schemas.microsoft.com/office/drawing/2014/main" val="20008"/>
                    </a:ext>
                  </a:extLst>
                </a:gridCol>
                <a:gridCol w="547458">
                  <a:extLst>
                    <a:ext uri="{9D8B030D-6E8A-4147-A177-3AD203B41FA5}">
                      <a16:colId xmlns:a16="http://schemas.microsoft.com/office/drawing/2014/main" val="20009"/>
                    </a:ext>
                  </a:extLst>
                </a:gridCol>
              </a:tblGrid>
              <a:tr h="19984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Tratamiento</a:t>
                      </a:r>
                      <a:endParaRPr lang="es-EC" sz="1400" b="0" i="0" u="none" strike="noStrike" cap="none" dirty="0">
                        <a:solidFill>
                          <a:schemeClr val="bg1"/>
                        </a:solidFill>
                        <a:latin typeface="+mn-lt"/>
                        <a:ea typeface="+mn-ea"/>
                        <a:cs typeface="+mn-cs"/>
                        <a:sym typeface="Arial"/>
                      </a:endParaRPr>
                    </a:p>
                  </a:txBody>
                  <a:tcPr marL="68580" marR="68580"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Descripción</a:t>
                      </a:r>
                      <a:endParaRPr lang="es-EC" sz="1400" b="0" i="0" u="none" strike="noStrike" cap="none" dirty="0">
                        <a:solidFill>
                          <a:schemeClr val="bg1"/>
                        </a:solidFill>
                        <a:latin typeface="+mn-lt"/>
                        <a:ea typeface="+mn-ea"/>
                        <a:cs typeface="+mn-cs"/>
                        <a:sym typeface="Arial"/>
                      </a:endParaRPr>
                    </a:p>
                  </a:txBody>
                  <a:tcPr marL="68580" marR="68580" marT="0" marB="0" anchor="ctr"/>
                </a:tc>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Índices de Vegetación</a:t>
                      </a:r>
                      <a:endParaRPr lang="es-EC" sz="1400" b="0" i="0" u="none" strike="noStrike" cap="none" dirty="0">
                        <a:solidFill>
                          <a:schemeClr val="bg1"/>
                        </a:solidFill>
                        <a:latin typeface="+mn-lt"/>
                        <a:ea typeface="+mn-ea"/>
                        <a:cs typeface="+mn-cs"/>
                        <a:sym typeface="Arial"/>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99694">
                <a:tc vMerge="1">
                  <a:txBody>
                    <a:bodyPr/>
                    <a:lstStyle/>
                    <a:p>
                      <a:endParaRPr lang="es-EC"/>
                    </a:p>
                  </a:txBody>
                  <a:tcPr/>
                </a:tc>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NDVI</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TNDVI</a:t>
                      </a:r>
                      <a:endParaRPr lang="es-EC" sz="1400" b="0" i="0" u="none" strike="noStrike" cap="none" dirty="0">
                        <a:solidFill>
                          <a:schemeClr val="bg1"/>
                        </a:solidFill>
                        <a:latin typeface="+mn-lt"/>
                        <a:ea typeface="+mn-ea"/>
                        <a:cs typeface="+mn-cs"/>
                        <a:sym typeface="Arial"/>
                      </a:endParaRPr>
                    </a:p>
                  </a:txBody>
                  <a:tcPr marL="68580" marR="68580" marT="0" marB="0"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Rango</a:t>
                      </a:r>
                      <a:endParaRPr lang="es-EC" sz="1400" b="0" i="0" u="none" strike="noStrike" cap="none" dirty="0">
                        <a:solidFill>
                          <a:schemeClr val="bg1"/>
                        </a:solidFill>
                        <a:latin typeface="+mn-lt"/>
                        <a:ea typeface="+mn-ea"/>
                        <a:cs typeface="+mn-cs"/>
                        <a:sym typeface="Arial"/>
                      </a:endParaRPr>
                    </a:p>
                  </a:txBody>
                  <a:tcPr marL="68580" marR="68580" marT="0" marB="0" anchor="ctr"/>
                </a:tc>
                <a:tc hMerge="1">
                  <a:txBody>
                    <a:bodyPr/>
                    <a:lstStyle/>
                    <a:p>
                      <a:endParaRPr lang="es-EC"/>
                    </a:p>
                  </a:txBody>
                  <a:tcPr/>
                </a:tc>
                <a:tc h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CCI</a:t>
                      </a:r>
                      <a:endParaRPr lang="es-EC" sz="1400" b="0" i="0" u="none" strike="noStrike" cap="none" dirty="0">
                        <a:solidFill>
                          <a:schemeClr val="bg1"/>
                        </a:solidFill>
                        <a:latin typeface="+mn-lt"/>
                        <a:ea typeface="+mn-ea"/>
                        <a:cs typeface="+mn-cs"/>
                        <a:sym typeface="Arial"/>
                      </a:endParaRPr>
                    </a:p>
                  </a:txBody>
                  <a:tcPr marL="68580" marR="68580" marT="0" marB="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Rango</a:t>
                      </a:r>
                      <a:endParaRPr lang="es-EC" sz="1400" b="0" i="0" u="none" strike="noStrike" cap="none">
                        <a:solidFill>
                          <a:schemeClr val="bg1"/>
                        </a:solidFill>
                        <a:latin typeface="+mn-lt"/>
                        <a:ea typeface="+mn-ea"/>
                        <a:cs typeface="+mn-cs"/>
                        <a:sym typeface="Arial"/>
                      </a:endParaRPr>
                    </a:p>
                  </a:txBody>
                  <a:tcPr marL="68580" marR="68580" marT="0" marB="0" anchor="ctr"/>
                </a:tc>
                <a:tc hMerge="1">
                  <a:txBody>
                    <a:bodyPr/>
                    <a:lstStyle/>
                    <a:p>
                      <a:endParaRPr lang="es-EC"/>
                    </a:p>
                  </a:txBody>
                  <a:tcPr/>
                </a:tc>
                <a:extLst>
                  <a:ext uri="{0D108BD9-81ED-4DB2-BD59-A6C34878D82A}">
                    <a16:rowId xmlns:a16="http://schemas.microsoft.com/office/drawing/2014/main" val="10001"/>
                  </a:ext>
                </a:extLst>
              </a:tr>
              <a:tr h="399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T2</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45min_est</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0,78</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1,13</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A</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 </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 </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1,55</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A</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 </a:t>
                      </a:r>
                      <a:endParaRPr lang="es-EC" sz="1400" b="0" i="0" u="none" strike="noStrike" cap="none">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2"/>
                  </a:ext>
                </a:extLst>
              </a:tr>
              <a:tr h="3996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T5</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Testigo</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0,82</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1,15</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B</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C</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1,69</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 </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B</a:t>
                      </a:r>
                      <a:endParaRPr lang="es-EC" sz="1400" b="0" i="0" u="none" strike="noStrike" cap="none">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3"/>
                  </a:ext>
                </a:extLst>
              </a:tr>
              <a:tr h="5995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T4</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45min_amb</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0,84</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1,16</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 </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C</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 </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 </a:t>
                      </a:r>
                      <a:endParaRPr lang="es-EC" sz="14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6" name="Rectángulo 5"/>
          <p:cNvSpPr/>
          <p:nvPr/>
        </p:nvSpPr>
        <p:spPr>
          <a:xfrm>
            <a:off x="1836988" y="976749"/>
            <a:ext cx="6513870" cy="584775"/>
          </a:xfrm>
          <a:prstGeom prst="rect">
            <a:avLst/>
          </a:prstGeom>
        </p:spPr>
        <p:txBody>
          <a:bodyPr wrap="square">
            <a:spAutoFit/>
          </a:bodyPr>
          <a:lstStyle/>
          <a:p>
            <a:pPr algn="ctr"/>
            <a:r>
              <a:rPr lang="es-ES" sz="1600" dirty="0">
                <a:solidFill>
                  <a:schemeClr val="bg1"/>
                </a:solidFill>
                <a:latin typeface="+mj-lt"/>
                <a:ea typeface="Calibri" panose="020F0502020204030204" pitchFamily="34" charset="0"/>
              </a:rPr>
              <a:t>Resultados de la prueba de Fisher para índices de vegetación NDVI, TNDVI y CCI por tratamientos en el ensayo B.</a:t>
            </a:r>
            <a:endParaRPr lang="es-EC" sz="1600" dirty="0">
              <a:solidFill>
                <a:schemeClr val="bg1"/>
              </a:solidFill>
              <a:latin typeface="+mj-lt"/>
            </a:endParaRPr>
          </a:p>
        </p:txBody>
      </p:sp>
      <p:graphicFrame>
        <p:nvGraphicFramePr>
          <p:cNvPr id="8" name="Tabla 7"/>
          <p:cNvGraphicFramePr>
            <a:graphicFrameLocks noGrp="1"/>
          </p:cNvGraphicFramePr>
          <p:nvPr>
            <p:extLst>
              <p:ext uri="{D42A27DB-BD31-4B8C-83A1-F6EECF244321}">
                <p14:modId xmlns:p14="http://schemas.microsoft.com/office/powerpoint/2010/main" val="3574777951"/>
              </p:ext>
            </p:extLst>
          </p:nvPr>
        </p:nvGraphicFramePr>
        <p:xfrm>
          <a:off x="1630367" y="4588276"/>
          <a:ext cx="6927113" cy="1338354"/>
        </p:xfrm>
        <a:graphic>
          <a:graphicData uri="http://schemas.openxmlformats.org/drawingml/2006/table">
            <a:tbl>
              <a:tblPr firstRow="1" firstCol="1" bandRow="1">
                <a:tableStyleId>{BDBED569-4797-4DF1-A0F4-6AAB3CD982D8}</a:tableStyleId>
              </a:tblPr>
              <a:tblGrid>
                <a:gridCol w="1247799">
                  <a:extLst>
                    <a:ext uri="{9D8B030D-6E8A-4147-A177-3AD203B41FA5}">
                      <a16:colId xmlns:a16="http://schemas.microsoft.com/office/drawing/2014/main" val="20000"/>
                    </a:ext>
                  </a:extLst>
                </a:gridCol>
                <a:gridCol w="1665536">
                  <a:extLst>
                    <a:ext uri="{9D8B030D-6E8A-4147-A177-3AD203B41FA5}">
                      <a16:colId xmlns:a16="http://schemas.microsoft.com/office/drawing/2014/main" val="20001"/>
                    </a:ext>
                  </a:extLst>
                </a:gridCol>
                <a:gridCol w="1332428">
                  <a:extLst>
                    <a:ext uri="{9D8B030D-6E8A-4147-A177-3AD203B41FA5}">
                      <a16:colId xmlns:a16="http://schemas.microsoft.com/office/drawing/2014/main" val="20002"/>
                    </a:ext>
                  </a:extLst>
                </a:gridCol>
                <a:gridCol w="1241582">
                  <a:extLst>
                    <a:ext uri="{9D8B030D-6E8A-4147-A177-3AD203B41FA5}">
                      <a16:colId xmlns:a16="http://schemas.microsoft.com/office/drawing/2014/main" val="20003"/>
                    </a:ext>
                  </a:extLst>
                </a:gridCol>
                <a:gridCol w="499660">
                  <a:extLst>
                    <a:ext uri="{9D8B030D-6E8A-4147-A177-3AD203B41FA5}">
                      <a16:colId xmlns:a16="http://schemas.microsoft.com/office/drawing/2014/main" val="20004"/>
                    </a:ext>
                  </a:extLst>
                </a:gridCol>
                <a:gridCol w="454237">
                  <a:extLst>
                    <a:ext uri="{9D8B030D-6E8A-4147-A177-3AD203B41FA5}">
                      <a16:colId xmlns:a16="http://schemas.microsoft.com/office/drawing/2014/main" val="20005"/>
                    </a:ext>
                  </a:extLst>
                </a:gridCol>
                <a:gridCol w="485871">
                  <a:extLst>
                    <a:ext uri="{9D8B030D-6E8A-4147-A177-3AD203B41FA5}">
                      <a16:colId xmlns:a16="http://schemas.microsoft.com/office/drawing/2014/main" val="20006"/>
                    </a:ext>
                  </a:extLst>
                </a:gridCol>
              </a:tblGrid>
              <a:tr h="284526">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Tratamiento</a:t>
                      </a:r>
                      <a:endParaRPr lang="es-EC" sz="1400" b="0" i="0" u="none" strike="noStrike" cap="none" dirty="0">
                        <a:solidFill>
                          <a:schemeClr val="bg1"/>
                        </a:solidFill>
                        <a:latin typeface="+mn-lt"/>
                        <a:ea typeface="+mn-ea"/>
                        <a:cs typeface="+mn-cs"/>
                        <a:sym typeface="Arial"/>
                      </a:endParaRPr>
                    </a:p>
                  </a:txBody>
                  <a:tcPr marL="68580" marR="68580"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Descripción</a:t>
                      </a:r>
                      <a:endParaRPr lang="es-EC" sz="1400" b="0" i="0" u="none" strike="noStrike" cap="none" dirty="0">
                        <a:solidFill>
                          <a:schemeClr val="bg1"/>
                        </a:solidFill>
                        <a:latin typeface="+mn-lt"/>
                        <a:ea typeface="+mn-ea"/>
                        <a:cs typeface="+mn-cs"/>
                        <a:sym typeface="Arial"/>
                      </a:endParaRPr>
                    </a:p>
                  </a:txBody>
                  <a:tcPr marL="68580" marR="68580" marT="0" marB="0" anchor="ct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Índices de Vegetación</a:t>
                      </a:r>
                      <a:endParaRPr lang="es-EC" sz="1400" b="0" i="0" u="none" strike="noStrike" cap="none" dirty="0">
                        <a:solidFill>
                          <a:schemeClr val="bg1"/>
                        </a:solidFill>
                        <a:latin typeface="+mn-lt"/>
                        <a:ea typeface="+mn-ea"/>
                        <a:cs typeface="+mn-cs"/>
                        <a:sym typeface="Arial"/>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263457">
                <a:tc vMerge="1">
                  <a:txBody>
                    <a:bodyPr/>
                    <a:lstStyle/>
                    <a:p>
                      <a:endParaRPr lang="es-EC"/>
                    </a:p>
                  </a:txBody>
                  <a:tcPr/>
                </a:tc>
                <a:tc vMerge="1">
                  <a:txBody>
                    <a:bodyPr/>
                    <a:lstStyle/>
                    <a:p>
                      <a:endParaRPr lang="es-EC"/>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effectLst/>
                          <a:latin typeface="+mn-lt"/>
                          <a:ea typeface="+mn-ea"/>
                          <a:cs typeface="+mn-cs"/>
                          <a:sym typeface="Arial"/>
                        </a:rPr>
                        <a:t>NDVI</a:t>
                      </a:r>
                      <a:r>
                        <a:rPr lang="es-ES" sz="1400" b="0" i="0" u="none" strike="noStrike" cap="none" baseline="-25000" dirty="0">
                          <a:solidFill>
                            <a:schemeClr val="bg1"/>
                          </a:solidFill>
                          <a:effectLst/>
                          <a:latin typeface="+mn-lt"/>
                          <a:ea typeface="+mn-ea"/>
                          <a:cs typeface="+mn-cs"/>
                          <a:sym typeface="Arial"/>
                        </a:rPr>
                        <a:t>U</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i="0" u="none" strike="noStrike" cap="none" dirty="0">
                          <a:solidFill>
                            <a:schemeClr val="bg1"/>
                          </a:solidFill>
                          <a:latin typeface="+mn-lt"/>
                          <a:ea typeface="+mn-ea"/>
                          <a:cs typeface="+mn-cs"/>
                          <a:sym typeface="Arial"/>
                        </a:rPr>
                        <a:t>NDVI</a:t>
                      </a:r>
                      <a:r>
                        <a:rPr lang="es-ES" sz="1400" b="0" i="0" u="none" strike="noStrike" cap="none" baseline="-25000" dirty="0">
                          <a:solidFill>
                            <a:schemeClr val="bg1"/>
                          </a:solidFill>
                          <a:effectLst/>
                          <a:latin typeface="+mn-lt"/>
                          <a:ea typeface="+mn-ea"/>
                          <a:cs typeface="+mn-cs"/>
                          <a:sym typeface="Arial"/>
                        </a:rPr>
                        <a:t>E</a:t>
                      </a:r>
                      <a:endParaRPr lang="es-EC" sz="1400" b="0" i="0" u="none" strike="noStrike" cap="none" dirty="0">
                        <a:solidFill>
                          <a:schemeClr val="bg1"/>
                        </a:solidFill>
                        <a:latin typeface="+mn-lt"/>
                        <a:ea typeface="+mn-ea"/>
                        <a:cs typeface="+mn-cs"/>
                        <a:sym typeface="Arial"/>
                      </a:endParaRPr>
                    </a:p>
                  </a:txBody>
                  <a:tcPr marL="68580" marR="68580" marT="0" marB="0"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Rango</a:t>
                      </a:r>
                      <a:endParaRPr lang="es-EC" sz="1400" b="0" i="0" u="none" strike="noStrike" cap="none">
                        <a:solidFill>
                          <a:schemeClr val="bg1"/>
                        </a:solidFill>
                        <a:latin typeface="+mn-lt"/>
                        <a:ea typeface="+mn-ea"/>
                        <a:cs typeface="+mn-cs"/>
                        <a:sym typeface="Arial"/>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1"/>
                  </a:ext>
                </a:extLst>
              </a:tr>
              <a:tr h="2634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T2</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45 min estufa</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0,22</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0,79</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A</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 </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 </a:t>
                      </a:r>
                      <a:endParaRPr lang="es-EC" sz="1400" b="0" i="0" u="none" strike="noStrike" cap="none">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2"/>
                  </a:ext>
                </a:extLst>
              </a:tr>
              <a:tr h="2634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T5</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Testigo</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0,24</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0,83</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B</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C</a:t>
                      </a:r>
                      <a:endParaRPr lang="es-EC" sz="1400" b="0" i="0" u="none" strike="noStrike" cap="none">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3"/>
                  </a:ext>
                </a:extLst>
              </a:tr>
              <a:tr h="2634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T4</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45 min ambiente</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a:solidFill>
                            <a:schemeClr val="bg1"/>
                          </a:solidFill>
                          <a:sym typeface="Arial"/>
                        </a:rPr>
                        <a:t>0,25</a:t>
                      </a:r>
                      <a:endParaRPr lang="es-EC" sz="1400" b="0" i="0" u="none" strike="noStrike" cap="none">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0,84</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 </a:t>
                      </a:r>
                      <a:endParaRPr lang="es-EC" sz="1400" b="0" i="0" u="none" strike="noStrike" cap="none" dirty="0">
                        <a:solidFill>
                          <a:schemeClr val="bg1"/>
                        </a:solidFill>
                        <a:latin typeface="+mn-lt"/>
                        <a:ea typeface="+mn-ea"/>
                        <a:cs typeface="+mn-cs"/>
                        <a:sym typeface="Arial"/>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u="none" strike="noStrike" cap="none" dirty="0">
                          <a:solidFill>
                            <a:schemeClr val="bg1"/>
                          </a:solidFill>
                          <a:sym typeface="Arial"/>
                        </a:rPr>
                        <a:t>C</a:t>
                      </a:r>
                      <a:endParaRPr lang="es-EC" sz="1400" b="0" i="0" u="none" strike="noStrike" cap="none" dirty="0">
                        <a:solidFill>
                          <a:schemeClr val="bg1"/>
                        </a:solidFill>
                        <a:latin typeface="+mn-lt"/>
                        <a:ea typeface="+mn-ea"/>
                        <a:cs typeface="+mn-cs"/>
                        <a:sym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9" name="Rectángulo 8"/>
          <p:cNvSpPr/>
          <p:nvPr/>
        </p:nvSpPr>
        <p:spPr>
          <a:xfrm>
            <a:off x="1986890" y="3900345"/>
            <a:ext cx="6214066" cy="584775"/>
          </a:xfrm>
          <a:prstGeom prst="rect">
            <a:avLst/>
          </a:prstGeom>
        </p:spPr>
        <p:txBody>
          <a:bodyPr wrap="square">
            <a:spAutoFit/>
          </a:bodyPr>
          <a:lstStyle/>
          <a:p>
            <a:pPr algn="ctr"/>
            <a:r>
              <a:rPr lang="es-ES" sz="1600" dirty="0">
                <a:solidFill>
                  <a:schemeClr val="bg1"/>
                </a:solidFill>
                <a:latin typeface="+mj-lt"/>
                <a:ea typeface="Calibri" panose="020F0502020204030204" pitchFamily="34" charset="0"/>
                <a:cs typeface="Times New Roman" panose="02020603050405020304" pitchFamily="18" charset="0"/>
              </a:rPr>
              <a:t>Resultados de la prueba de Fisher para índices de vegetación NDVI</a:t>
            </a:r>
            <a:r>
              <a:rPr lang="es-ES" sz="1600" baseline="-25000" dirty="0">
                <a:solidFill>
                  <a:schemeClr val="bg1"/>
                </a:solidFill>
                <a:latin typeface="+mj-lt"/>
                <a:ea typeface="Calibri" panose="020F0502020204030204" pitchFamily="34" charset="0"/>
                <a:cs typeface="Times New Roman" panose="02020603050405020304" pitchFamily="18" charset="0"/>
              </a:rPr>
              <a:t>U</a:t>
            </a:r>
            <a:r>
              <a:rPr lang="es-ES" sz="1600" dirty="0">
                <a:solidFill>
                  <a:schemeClr val="bg1"/>
                </a:solidFill>
                <a:latin typeface="+mj-lt"/>
                <a:ea typeface="Calibri" panose="020F0502020204030204" pitchFamily="34" charset="0"/>
                <a:cs typeface="Times New Roman" panose="02020603050405020304" pitchFamily="18" charset="0"/>
              </a:rPr>
              <a:t> y NDVI</a:t>
            </a:r>
            <a:r>
              <a:rPr lang="es-ES" sz="1600" baseline="-25000" dirty="0">
                <a:solidFill>
                  <a:schemeClr val="bg1"/>
                </a:solidFill>
                <a:latin typeface="+mj-lt"/>
                <a:ea typeface="Calibri" panose="020F0502020204030204" pitchFamily="34" charset="0"/>
                <a:cs typeface="Times New Roman" panose="02020603050405020304" pitchFamily="18" charset="0"/>
              </a:rPr>
              <a:t>E</a:t>
            </a:r>
            <a:r>
              <a:rPr lang="es-ES" sz="1600" dirty="0">
                <a:solidFill>
                  <a:schemeClr val="bg1"/>
                </a:solidFill>
                <a:latin typeface="+mj-lt"/>
                <a:ea typeface="Calibri" panose="020F0502020204030204" pitchFamily="34" charset="0"/>
                <a:cs typeface="Times New Roman" panose="02020603050405020304" pitchFamily="18" charset="0"/>
              </a:rPr>
              <a:t> por tratamientos en el ensayo B.</a:t>
            </a:r>
            <a:endParaRPr lang="es-EC" sz="11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3840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24" name="Shape 66">
            <a:extLst>
              <a:ext uri="{FF2B5EF4-FFF2-40B4-BE49-F238E27FC236}">
                <a16:creationId xmlns:a16="http://schemas.microsoft.com/office/drawing/2014/main" id="{73979B28-A0E2-4E47-A60E-2A254AD9C35D}"/>
              </a:ext>
            </a:extLst>
          </p:cNvPr>
          <p:cNvSpPr txBox="1">
            <a:spLocks/>
          </p:cNvSpPr>
          <p:nvPr/>
        </p:nvSpPr>
        <p:spPr>
          <a:xfrm>
            <a:off x="103597" y="837318"/>
            <a:ext cx="648573" cy="5769967"/>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ESTADOS FENOLÓGICOS</a:t>
            </a:r>
            <a:endParaRPr lang="en" sz="2400" dirty="0">
              <a:solidFill>
                <a:srgbClr val="39C0BA"/>
              </a:solidFill>
              <a:latin typeface="Quicksand"/>
              <a:sym typeface="Quicksand"/>
            </a:endParaRPr>
          </a:p>
        </p:txBody>
      </p:sp>
      <p:sp>
        <p:nvSpPr>
          <p:cNvPr id="11" name="Shape 66">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Ensayo B - Campo</a:t>
            </a:r>
            <a:endParaRPr lang="en" sz="2400" dirty="0">
              <a:solidFill>
                <a:srgbClr val="39C0BA"/>
              </a:solidFill>
              <a:latin typeface="Quicksand" panose="020B0604020202020204" charset="0"/>
            </a:endParaRPr>
          </a:p>
        </p:txBody>
      </p:sp>
      <p:graphicFrame>
        <p:nvGraphicFramePr>
          <p:cNvPr id="14" name="Gráfico 13">
            <a:extLst/>
          </p:cNvPr>
          <p:cNvGraphicFramePr/>
          <p:nvPr>
            <p:extLst>
              <p:ext uri="{D42A27DB-BD31-4B8C-83A1-F6EECF244321}">
                <p14:modId xmlns:p14="http://schemas.microsoft.com/office/powerpoint/2010/main" val="727662054"/>
              </p:ext>
            </p:extLst>
          </p:nvPr>
        </p:nvGraphicFramePr>
        <p:xfrm>
          <a:off x="2843908" y="837318"/>
          <a:ext cx="4185920" cy="23336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áfico 14">
            <a:extLst/>
          </p:cNvPr>
          <p:cNvGraphicFramePr/>
          <p:nvPr>
            <p:extLst>
              <p:ext uri="{D42A27DB-BD31-4B8C-83A1-F6EECF244321}">
                <p14:modId xmlns:p14="http://schemas.microsoft.com/office/powerpoint/2010/main" val="1250093191"/>
              </p:ext>
            </p:extLst>
          </p:nvPr>
        </p:nvGraphicFramePr>
        <p:xfrm>
          <a:off x="2840733" y="3591673"/>
          <a:ext cx="4189095" cy="23336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48393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5"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24" name="Shape 66">
            <a:extLst>
              <a:ext uri="{FF2B5EF4-FFF2-40B4-BE49-F238E27FC236}">
                <a16:creationId xmlns:a16="http://schemas.microsoft.com/office/drawing/2014/main" id="{73979B28-A0E2-4E47-A60E-2A254AD9C35D}"/>
              </a:ext>
            </a:extLst>
          </p:cNvPr>
          <p:cNvSpPr txBox="1">
            <a:spLocks/>
          </p:cNvSpPr>
          <p:nvPr/>
        </p:nvSpPr>
        <p:spPr>
          <a:xfrm>
            <a:off x="103597" y="837318"/>
            <a:ext cx="648573" cy="5769967"/>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ESTADOS FENOLÓGICOS</a:t>
            </a:r>
            <a:endParaRPr lang="en" sz="2400" dirty="0">
              <a:solidFill>
                <a:srgbClr val="39C0BA"/>
              </a:solidFill>
              <a:latin typeface="Quicksand"/>
              <a:sym typeface="Quicksand"/>
            </a:endParaRPr>
          </a:p>
        </p:txBody>
      </p:sp>
      <p:graphicFrame>
        <p:nvGraphicFramePr>
          <p:cNvPr id="10" name="Gráfico 9">
            <a:extLst/>
          </p:cNvPr>
          <p:cNvGraphicFramePr/>
          <p:nvPr>
            <p:extLst>
              <p:ext uri="{D42A27DB-BD31-4B8C-83A1-F6EECF244321}">
                <p14:modId xmlns:p14="http://schemas.microsoft.com/office/powerpoint/2010/main" val="103387918"/>
              </p:ext>
            </p:extLst>
          </p:nvPr>
        </p:nvGraphicFramePr>
        <p:xfrm>
          <a:off x="2842320" y="3722301"/>
          <a:ext cx="4189095" cy="2524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p:cNvPr>
          <p:cNvGraphicFramePr/>
          <p:nvPr>
            <p:extLst>
              <p:ext uri="{D42A27DB-BD31-4B8C-83A1-F6EECF244321}">
                <p14:modId xmlns:p14="http://schemas.microsoft.com/office/powerpoint/2010/main" val="17058099"/>
              </p:ext>
            </p:extLst>
          </p:nvPr>
        </p:nvGraphicFramePr>
        <p:xfrm>
          <a:off x="2835970" y="781046"/>
          <a:ext cx="4195445" cy="2524125"/>
        </p:xfrm>
        <a:graphic>
          <a:graphicData uri="http://schemas.openxmlformats.org/drawingml/2006/chart">
            <c:chart xmlns:c="http://schemas.openxmlformats.org/drawingml/2006/chart" xmlns:r="http://schemas.openxmlformats.org/officeDocument/2006/relationships" r:id="rId4"/>
          </a:graphicData>
        </a:graphic>
      </p:graphicFrame>
      <p:sp>
        <p:nvSpPr>
          <p:cNvPr id="14" name="Shape 66">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Ensayo B - Campo</a:t>
            </a:r>
            <a:endParaRPr lang="en" sz="2400" dirty="0">
              <a:solidFill>
                <a:srgbClr val="39C0BA"/>
              </a:solidFill>
              <a:latin typeface="Quicksand" panose="020B0604020202020204" charset="0"/>
            </a:endParaRPr>
          </a:p>
        </p:txBody>
      </p:sp>
    </p:spTree>
    <p:extLst>
      <p:ext uri="{BB962C8B-B14F-4D97-AF65-F5344CB8AC3E}">
        <p14:creationId xmlns:p14="http://schemas.microsoft.com/office/powerpoint/2010/main" val="2204719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24" name="Shape 66">
            <a:extLst>
              <a:ext uri="{FF2B5EF4-FFF2-40B4-BE49-F238E27FC236}">
                <a16:creationId xmlns:a16="http://schemas.microsoft.com/office/drawing/2014/main" id="{73979B28-A0E2-4E47-A60E-2A254AD9C35D}"/>
              </a:ext>
            </a:extLst>
          </p:cNvPr>
          <p:cNvSpPr txBox="1">
            <a:spLocks/>
          </p:cNvSpPr>
          <p:nvPr/>
        </p:nvSpPr>
        <p:spPr>
          <a:xfrm>
            <a:off x="103597" y="837318"/>
            <a:ext cx="648573" cy="5769967"/>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ESTADOS FENOLÓGICOS</a:t>
            </a:r>
            <a:endParaRPr lang="en" sz="2400" dirty="0">
              <a:solidFill>
                <a:srgbClr val="39C0BA"/>
              </a:solidFill>
              <a:latin typeface="Quicksand"/>
              <a:sym typeface="Quicksand"/>
            </a:endParaRPr>
          </a:p>
        </p:txBody>
      </p:sp>
      <p:graphicFrame>
        <p:nvGraphicFramePr>
          <p:cNvPr id="10" name="Gráfico 9">
            <a:extLst>
              <a:ext uri="{FF2B5EF4-FFF2-40B4-BE49-F238E27FC236}">
                <a16:creationId xmlns:a16="http://schemas.microsoft.com/office/drawing/2014/main" id="{E2AF6A8F-ACDC-4679-A74C-98B0339B14D3}"/>
              </a:ext>
            </a:extLst>
          </p:cNvPr>
          <p:cNvGraphicFramePr/>
          <p:nvPr>
            <p:extLst>
              <p:ext uri="{D42A27DB-BD31-4B8C-83A1-F6EECF244321}">
                <p14:modId xmlns:p14="http://schemas.microsoft.com/office/powerpoint/2010/main" val="5935992"/>
              </p:ext>
            </p:extLst>
          </p:nvPr>
        </p:nvGraphicFramePr>
        <p:xfrm>
          <a:off x="2842002" y="3836308"/>
          <a:ext cx="4181475" cy="2524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p:cNvPr>
          <p:cNvGraphicFramePr/>
          <p:nvPr>
            <p:extLst>
              <p:ext uri="{D42A27DB-BD31-4B8C-83A1-F6EECF244321}">
                <p14:modId xmlns:p14="http://schemas.microsoft.com/office/powerpoint/2010/main" val="2432448133"/>
              </p:ext>
            </p:extLst>
          </p:nvPr>
        </p:nvGraphicFramePr>
        <p:xfrm>
          <a:off x="2838192" y="837318"/>
          <a:ext cx="4185285" cy="2524125"/>
        </p:xfrm>
        <a:graphic>
          <a:graphicData uri="http://schemas.openxmlformats.org/drawingml/2006/chart">
            <c:chart xmlns:c="http://schemas.openxmlformats.org/drawingml/2006/chart" xmlns:r="http://schemas.openxmlformats.org/officeDocument/2006/relationships" r:id="rId4"/>
          </a:graphicData>
        </a:graphic>
      </p:graphicFrame>
      <p:sp>
        <p:nvSpPr>
          <p:cNvPr id="14" name="Shape 66">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Ensayo B - Campo</a:t>
            </a:r>
            <a:endParaRPr lang="en" sz="2400" dirty="0">
              <a:solidFill>
                <a:srgbClr val="39C0BA"/>
              </a:solidFill>
              <a:latin typeface="Quicksand" panose="020B0604020202020204" charset="0"/>
            </a:endParaRPr>
          </a:p>
        </p:txBody>
      </p:sp>
    </p:spTree>
    <p:extLst>
      <p:ext uri="{BB962C8B-B14F-4D97-AF65-F5344CB8AC3E}">
        <p14:creationId xmlns:p14="http://schemas.microsoft.com/office/powerpoint/2010/main" val="2569246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7" name="Shape 66">
            <a:extLst>
              <a:ext uri="{FF2B5EF4-FFF2-40B4-BE49-F238E27FC236}">
                <a16:creationId xmlns:a16="http://schemas.microsoft.com/office/drawing/2014/main" id="{8AD4EEAA-9167-4FBA-999E-560DC064E480}"/>
              </a:ext>
            </a:extLst>
          </p:cNvPr>
          <p:cNvSpPr txBox="1">
            <a:spLocks/>
          </p:cNvSpPr>
          <p:nvPr/>
        </p:nvSpPr>
        <p:spPr>
          <a:xfrm>
            <a:off x="1137697" y="278942"/>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Índices  </a:t>
            </a:r>
            <a:r>
              <a:rPr lang="en-US" sz="2400" dirty="0">
                <a:solidFill>
                  <a:srgbClr val="39C0BA"/>
                </a:solidFill>
                <a:latin typeface="Quicksand" panose="020B0604020202020204" charset="0"/>
              </a:rPr>
              <a:t>NDVI</a:t>
            </a:r>
            <a:r>
              <a:rPr lang="en-US" sz="2400" baseline="-25000" dirty="0">
                <a:solidFill>
                  <a:schemeClr val="accent4">
                    <a:lumMod val="60000"/>
                    <a:lumOff val="40000"/>
                  </a:schemeClr>
                </a:solidFill>
              </a:rPr>
              <a:t>U y </a:t>
            </a:r>
            <a:r>
              <a:rPr lang="en-US" sz="2400" dirty="0">
                <a:solidFill>
                  <a:srgbClr val="39C0BA"/>
                </a:solidFill>
                <a:latin typeface="Quicksand" panose="020B0604020202020204" charset="0"/>
              </a:rPr>
              <a:t>NDVI</a:t>
            </a:r>
            <a:r>
              <a:rPr lang="en-US" sz="2400" baseline="-25000" dirty="0">
                <a:solidFill>
                  <a:schemeClr val="accent4">
                    <a:lumMod val="60000"/>
                    <a:lumOff val="40000"/>
                  </a:schemeClr>
                </a:solidFill>
              </a:rPr>
              <a:t>E </a:t>
            </a:r>
            <a:r>
              <a:rPr lang="es-419" sz="2400" dirty="0">
                <a:solidFill>
                  <a:srgbClr val="39C0BA"/>
                </a:solidFill>
                <a:latin typeface="Quicksand" panose="020B0604020202020204" charset="0"/>
              </a:rPr>
              <a:t>en el ensayo B</a:t>
            </a:r>
            <a:endParaRPr lang="en" sz="2400" dirty="0">
              <a:solidFill>
                <a:srgbClr val="39C0BA"/>
              </a:solidFill>
              <a:latin typeface="Quicksand" panose="020B0604020202020204" charset="0"/>
            </a:endParaRPr>
          </a:p>
        </p:txBody>
      </p:sp>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24" name="Shape 66">
            <a:extLst>
              <a:ext uri="{FF2B5EF4-FFF2-40B4-BE49-F238E27FC236}">
                <a16:creationId xmlns:a16="http://schemas.microsoft.com/office/drawing/2014/main" id="{73979B28-A0E2-4E47-A60E-2A254AD9C35D}"/>
              </a:ext>
            </a:extLst>
          </p:cNvPr>
          <p:cNvSpPr txBox="1">
            <a:spLocks/>
          </p:cNvSpPr>
          <p:nvPr/>
        </p:nvSpPr>
        <p:spPr>
          <a:xfrm>
            <a:off x="103597" y="837318"/>
            <a:ext cx="648573" cy="5769967"/>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ESTADOS FENOLÓGICOS</a:t>
            </a:r>
            <a:endParaRPr lang="en" sz="2400" dirty="0">
              <a:solidFill>
                <a:srgbClr val="39C0BA"/>
              </a:solidFill>
              <a:latin typeface="Quicksand"/>
              <a:sym typeface="Quicksand"/>
            </a:endParaRPr>
          </a:p>
        </p:txBody>
      </p:sp>
      <p:graphicFrame>
        <p:nvGraphicFramePr>
          <p:cNvPr id="8" name="Gráfico 7">
            <a:extLst>
              <a:ext uri="{FF2B5EF4-FFF2-40B4-BE49-F238E27FC236}">
                <a16:creationId xmlns:a16="http://schemas.microsoft.com/office/drawing/2014/main" id="{7B0ABE64-D8A5-4AA7-9969-3D7079E6B295}"/>
              </a:ext>
            </a:extLst>
          </p:cNvPr>
          <p:cNvGraphicFramePr/>
          <p:nvPr>
            <p:extLst>
              <p:ext uri="{D42A27DB-BD31-4B8C-83A1-F6EECF244321}">
                <p14:modId xmlns:p14="http://schemas.microsoft.com/office/powerpoint/2010/main" val="4093447091"/>
              </p:ext>
            </p:extLst>
          </p:nvPr>
        </p:nvGraphicFramePr>
        <p:xfrm>
          <a:off x="2863274" y="3722301"/>
          <a:ext cx="4147185" cy="26250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7B0ABE64-D8A5-4AA7-9969-3D7079E6B295}"/>
              </a:ext>
            </a:extLst>
          </p:cNvPr>
          <p:cNvGraphicFramePr/>
          <p:nvPr>
            <p:extLst>
              <p:ext uri="{D42A27DB-BD31-4B8C-83A1-F6EECF244321}">
                <p14:modId xmlns:p14="http://schemas.microsoft.com/office/powerpoint/2010/main" val="1493360479"/>
              </p:ext>
            </p:extLst>
          </p:nvPr>
        </p:nvGraphicFramePr>
        <p:xfrm>
          <a:off x="2863274" y="837318"/>
          <a:ext cx="4147185" cy="26250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65691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2"/>
          <p:cNvPicPr>
            <a:picLocks noChangeAspect="1"/>
          </p:cNvPicPr>
          <p:nvPr/>
        </p:nvPicPr>
        <p:blipFill>
          <a:blip r:embed="rId2">
            <a:extLst>
              <a:ext uri="{28A0092B-C50C-407E-A947-70E740481C1C}">
                <a14:useLocalDpi xmlns:a14="http://schemas.microsoft.com/office/drawing/2010/main" val="0"/>
              </a:ext>
            </a:extLst>
          </a:blip>
          <a:srcRect t="3585" b="3585"/>
          <a:stretch>
            <a:fillRect/>
          </a:stretch>
        </p:blipFill>
        <p:spPr>
          <a:xfrm>
            <a:off x="1" y="857250"/>
            <a:ext cx="7991591"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rgbClr val="FFFFFF">
              <a:lumMod val="95000"/>
            </a:srgbClr>
          </a:solidFill>
        </p:spPr>
      </p:pic>
      <p:grpSp>
        <p:nvGrpSpPr>
          <p:cNvPr id="6" name="Grupo 5"/>
          <p:cNvGrpSpPr/>
          <p:nvPr/>
        </p:nvGrpSpPr>
        <p:grpSpPr>
          <a:xfrm>
            <a:off x="4734464" y="1012677"/>
            <a:ext cx="4334259" cy="474959"/>
            <a:chOff x="1613935" y="4935198"/>
            <a:chExt cx="5779012" cy="633278"/>
          </a:xfrm>
        </p:grpSpPr>
        <p:sp>
          <p:nvSpPr>
            <p:cNvPr id="8" name="Pentágono 7"/>
            <p:cNvSpPr/>
            <p:nvPr/>
          </p:nvSpPr>
          <p:spPr>
            <a:xfrm rot="10800000">
              <a:off x="1613935" y="4935198"/>
              <a:ext cx="5779012" cy="633278"/>
            </a:xfrm>
            <a:prstGeom prst="homePlate">
              <a:avLst/>
            </a:prstGeom>
          </p:spPr>
          <p:style>
            <a:lnRef idx="2">
              <a:schemeClr val="lt1">
                <a:hueOff val="0"/>
                <a:satOff val="0"/>
                <a:lumOff val="0"/>
                <a:alphaOff val="0"/>
              </a:schemeClr>
            </a:lnRef>
            <a:fillRef idx="1">
              <a:schemeClr val="accent1">
                <a:alpha val="90000"/>
                <a:hueOff val="0"/>
                <a:satOff val="0"/>
                <a:lumOff val="0"/>
                <a:alphaOff val="-34286"/>
              </a:schemeClr>
            </a:fillRef>
            <a:effectRef idx="0">
              <a:schemeClr val="accent1">
                <a:alpha val="90000"/>
                <a:hueOff val="0"/>
                <a:satOff val="0"/>
                <a:lumOff val="0"/>
                <a:alphaOff val="-34286"/>
              </a:schemeClr>
            </a:effectRef>
            <a:fontRef idx="minor">
              <a:schemeClr val="lt1"/>
            </a:fontRef>
          </p:style>
        </p:sp>
        <p:sp>
          <p:nvSpPr>
            <p:cNvPr id="9" name="Pentágono 4"/>
            <p:cNvSpPr txBox="1"/>
            <p:nvPr/>
          </p:nvSpPr>
          <p:spPr>
            <a:xfrm rot="21600000">
              <a:off x="1772254" y="4935198"/>
              <a:ext cx="5620693" cy="6332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pPr>
              <a:r>
                <a:rPr lang="es-ES" sz="2175" kern="1200" dirty="0">
                  <a:solidFill>
                    <a:srgbClr val="FFFFFF"/>
                  </a:solidFill>
                </a:rPr>
                <a:t>Conclusiones</a:t>
              </a:r>
            </a:p>
          </p:txBody>
        </p:sp>
      </p:grpSp>
    </p:spTree>
    <p:extLst>
      <p:ext uri="{BB962C8B-B14F-4D97-AF65-F5344CB8AC3E}">
        <p14:creationId xmlns:p14="http://schemas.microsoft.com/office/powerpoint/2010/main" val="135104967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10" name="Shape 66">
            <a:extLst>
              <a:ext uri="{FF2B5EF4-FFF2-40B4-BE49-F238E27FC236}">
                <a16:creationId xmlns:a16="http://schemas.microsoft.com/office/drawing/2014/main" id="{AB5D042D-44F2-435E-BFC9-0B5C39C160B5}"/>
              </a:ext>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Conclusiones</a:t>
            </a:r>
            <a:endParaRPr lang="en" sz="2400" dirty="0">
              <a:solidFill>
                <a:srgbClr val="39C0BA"/>
              </a:solidFill>
              <a:latin typeface="Quicksand" panose="020B0604020202020204" charset="0"/>
            </a:endParaRPr>
          </a:p>
        </p:txBody>
      </p:sp>
      <p:sp>
        <p:nvSpPr>
          <p:cNvPr id="11" name="CuadroTexto 10">
            <a:extLst>
              <a:ext uri="{FF2B5EF4-FFF2-40B4-BE49-F238E27FC236}">
                <a16:creationId xmlns:a16="http://schemas.microsoft.com/office/drawing/2014/main" id="{1B170A50-72F7-4611-8C73-4704C8119482}"/>
              </a:ext>
            </a:extLst>
          </p:cNvPr>
          <p:cNvSpPr txBox="1"/>
          <p:nvPr/>
        </p:nvSpPr>
        <p:spPr>
          <a:xfrm>
            <a:off x="985516" y="1305261"/>
            <a:ext cx="7902704" cy="2706125"/>
          </a:xfrm>
          <a:prstGeom prst="rect">
            <a:avLst/>
          </a:prstGeom>
          <a:noFill/>
        </p:spPr>
        <p:txBody>
          <a:bodyPr wrap="square" rtlCol="0">
            <a:spAutoFit/>
          </a:bodyPr>
          <a:lstStyle/>
          <a:p>
            <a:pPr marL="342900" lvl="0" indent="-342900" algn="just">
              <a:lnSpc>
                <a:spcPct val="107000"/>
              </a:lnSpc>
              <a:spcAft>
                <a:spcPts val="800"/>
              </a:spcAft>
              <a:buFont typeface="Symbol" panose="05050102010706020507" pitchFamily="18" charset="2"/>
              <a:buChar char=""/>
            </a:pPr>
            <a:r>
              <a:rPr lang="es-ES" sz="2000" dirty="0">
                <a:solidFill>
                  <a:schemeClr val="bg1"/>
                </a:solidFill>
                <a:latin typeface="+mn-lt"/>
                <a:ea typeface="Calibri" panose="020F0502020204030204" pitchFamily="34" charset="0"/>
                <a:cs typeface="Times New Roman" panose="02020603050405020304" pitchFamily="18" charset="0"/>
              </a:rPr>
              <a:t>Se obtuvieron un total de 683 firmas espectrales para el ensayo A y para el ensayo B un total de 1.062 firmas espectrales durante el desarrollo fenológico del cultivo </a:t>
            </a:r>
            <a:r>
              <a:rPr lang="es-ES" sz="2000" i="1" dirty="0" err="1">
                <a:solidFill>
                  <a:schemeClr val="bg1"/>
                </a:solidFill>
                <a:latin typeface="+mn-lt"/>
                <a:ea typeface="Calibri" panose="020F0502020204030204" pitchFamily="34" charset="0"/>
                <a:cs typeface="Times New Roman" panose="02020603050405020304" pitchFamily="18" charset="0"/>
              </a:rPr>
              <a:t>Lupinus</a:t>
            </a:r>
            <a:r>
              <a:rPr lang="es-ES" sz="2000" i="1" dirty="0">
                <a:solidFill>
                  <a:schemeClr val="bg1"/>
                </a:solidFill>
                <a:latin typeface="+mn-lt"/>
                <a:ea typeface="Calibri" panose="020F0502020204030204" pitchFamily="34" charset="0"/>
                <a:cs typeface="Times New Roman" panose="02020603050405020304" pitchFamily="18" charset="0"/>
              </a:rPr>
              <a:t> </a:t>
            </a:r>
            <a:r>
              <a:rPr lang="es-ES" sz="2000" i="1" dirty="0" err="1">
                <a:solidFill>
                  <a:schemeClr val="bg1"/>
                </a:solidFill>
                <a:latin typeface="+mn-lt"/>
                <a:ea typeface="Calibri" panose="020F0502020204030204" pitchFamily="34" charset="0"/>
                <a:cs typeface="Times New Roman" panose="02020603050405020304" pitchFamily="18" charset="0"/>
              </a:rPr>
              <a:t>mutabilis</a:t>
            </a:r>
            <a:r>
              <a:rPr lang="es-ES" sz="2000" i="1" dirty="0">
                <a:solidFill>
                  <a:schemeClr val="bg1"/>
                </a:solidFill>
                <a:latin typeface="+mn-lt"/>
                <a:ea typeface="Calibri" panose="020F0502020204030204" pitchFamily="34" charset="0"/>
                <a:cs typeface="Times New Roman" panose="02020603050405020304" pitchFamily="18" charset="0"/>
              </a:rPr>
              <a:t> </a:t>
            </a:r>
            <a:r>
              <a:rPr lang="es-ES" sz="2000" i="1" dirty="0" err="1">
                <a:solidFill>
                  <a:schemeClr val="bg1"/>
                </a:solidFill>
                <a:latin typeface="+mn-lt"/>
                <a:ea typeface="Calibri" panose="020F0502020204030204" pitchFamily="34" charset="0"/>
                <a:cs typeface="Times New Roman" panose="02020603050405020304" pitchFamily="18" charset="0"/>
              </a:rPr>
              <a:t>Sweet</a:t>
            </a:r>
            <a:r>
              <a:rPr lang="es-ES" sz="2000" i="1" dirty="0">
                <a:solidFill>
                  <a:schemeClr val="bg1"/>
                </a:solidFill>
                <a:latin typeface="+mn-lt"/>
                <a:ea typeface="Calibri" panose="020F0502020204030204" pitchFamily="34" charset="0"/>
                <a:cs typeface="Times New Roman" panose="02020603050405020304" pitchFamily="18" charset="0"/>
              </a:rPr>
              <a:t>. </a:t>
            </a:r>
            <a:r>
              <a:rPr lang="es-ES" sz="2000" dirty="0">
                <a:solidFill>
                  <a:schemeClr val="bg1"/>
                </a:solidFill>
                <a:latin typeface="+mn-lt"/>
                <a:ea typeface="Calibri" panose="020F0502020204030204" pitchFamily="34" charset="0"/>
                <a:cs typeface="Times New Roman" panose="02020603050405020304" pitchFamily="18" charset="0"/>
              </a:rPr>
              <a:t>Las respuestas espectrales obtenidas en ambos ensayos, corresponden a una respuesta típica de vegetación, con una baja reflectividad en el espectro visible (400 a 700 </a:t>
            </a:r>
            <a:r>
              <a:rPr lang="es-ES" sz="2000" dirty="0" err="1">
                <a:solidFill>
                  <a:schemeClr val="bg1"/>
                </a:solidFill>
                <a:latin typeface="+mn-lt"/>
                <a:ea typeface="Calibri" panose="020F0502020204030204" pitchFamily="34" charset="0"/>
                <a:cs typeface="Times New Roman" panose="02020603050405020304" pitchFamily="18" charset="0"/>
              </a:rPr>
              <a:t>nm</a:t>
            </a:r>
            <a:r>
              <a:rPr lang="es-ES" sz="2000" dirty="0">
                <a:solidFill>
                  <a:schemeClr val="bg1"/>
                </a:solidFill>
                <a:latin typeface="+mn-lt"/>
                <a:ea typeface="Calibri" panose="020F0502020204030204" pitchFamily="34" charset="0"/>
                <a:cs typeface="Times New Roman" panose="02020603050405020304" pitchFamily="18" charset="0"/>
              </a:rPr>
              <a:t>), y en el espectro del infrarrojo cercano (700 a 1300 </a:t>
            </a:r>
            <a:r>
              <a:rPr lang="es-ES" sz="2000" dirty="0" err="1">
                <a:solidFill>
                  <a:schemeClr val="bg1"/>
                </a:solidFill>
                <a:latin typeface="+mn-lt"/>
                <a:ea typeface="Calibri" panose="020F0502020204030204" pitchFamily="34" charset="0"/>
                <a:cs typeface="Times New Roman" panose="02020603050405020304" pitchFamily="18" charset="0"/>
              </a:rPr>
              <a:t>nm</a:t>
            </a:r>
            <a:r>
              <a:rPr lang="es-ES" sz="2000" dirty="0">
                <a:solidFill>
                  <a:schemeClr val="bg1"/>
                </a:solidFill>
                <a:latin typeface="+mn-lt"/>
                <a:ea typeface="Calibri" panose="020F0502020204030204" pitchFamily="34" charset="0"/>
                <a:cs typeface="Times New Roman" panose="02020603050405020304" pitchFamily="18" charset="0"/>
              </a:rPr>
              <a:t>) se presenta una alta reflectividad.</a:t>
            </a:r>
            <a:endParaRPr lang="es-EC" sz="1800" dirty="0">
              <a:solidFill>
                <a:schemeClr val="bg1"/>
              </a:solidFill>
              <a:latin typeface="+mn-lt"/>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1B170A50-72F7-4611-8C73-4704C8119482}"/>
              </a:ext>
            </a:extLst>
          </p:cNvPr>
          <p:cNvSpPr txBox="1"/>
          <p:nvPr/>
        </p:nvSpPr>
        <p:spPr>
          <a:xfrm>
            <a:off x="1137699" y="4516464"/>
            <a:ext cx="7902704" cy="1323439"/>
          </a:xfrm>
          <a:prstGeom prst="rect">
            <a:avLst/>
          </a:prstGeom>
          <a:noFill/>
        </p:spPr>
        <p:txBody>
          <a:bodyPr wrap="square" rtlCol="0">
            <a:spAutoFit/>
          </a:bodyPr>
          <a:lstStyle/>
          <a:p>
            <a:pPr marL="285750" indent="-285750" algn="just">
              <a:buFont typeface="Arial" panose="020B0604020202020204" pitchFamily="34" charset="0"/>
              <a:buChar char="•"/>
            </a:pPr>
            <a:r>
              <a:rPr lang="es-EC" sz="2000" dirty="0">
                <a:solidFill>
                  <a:schemeClr val="bg1"/>
                </a:solidFill>
                <a:latin typeface="+mn-lt"/>
                <a:cs typeface="Times New Roman" panose="02020603050405020304" pitchFamily="18" charset="0"/>
              </a:rPr>
              <a:t>Para el medidor de clorofila (</a:t>
            </a:r>
            <a:r>
              <a:rPr lang="es-EC" sz="2000" dirty="0" err="1">
                <a:solidFill>
                  <a:schemeClr val="bg1"/>
                </a:solidFill>
                <a:latin typeface="+mn-lt"/>
                <a:cs typeface="Times New Roman" panose="02020603050405020304" pitchFamily="18" charset="0"/>
              </a:rPr>
              <a:t>Opti-sciences</a:t>
            </a:r>
            <a:r>
              <a:rPr lang="es-EC" sz="2000" dirty="0">
                <a:solidFill>
                  <a:schemeClr val="bg1"/>
                </a:solidFill>
                <a:latin typeface="+mn-lt"/>
                <a:cs typeface="Times New Roman" panose="02020603050405020304" pitchFamily="18" charset="0"/>
              </a:rPr>
              <a:t> CCM-200), se registraron un total de 340 valores de índice CCI de absorbancia para el ensayo A, y en el caso del ensayo B se obtuvieron 531 datos. </a:t>
            </a:r>
          </a:p>
        </p:txBody>
      </p:sp>
    </p:spTree>
    <p:extLst>
      <p:ext uri="{BB962C8B-B14F-4D97-AF65-F5344CB8AC3E}">
        <p14:creationId xmlns:p14="http://schemas.microsoft.com/office/powerpoint/2010/main" val="4276312369"/>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10" name="Shape 66">
            <a:extLst>
              <a:ext uri="{FF2B5EF4-FFF2-40B4-BE49-F238E27FC236}">
                <a16:creationId xmlns:a16="http://schemas.microsoft.com/office/drawing/2014/main" id="{AB5D042D-44F2-435E-BFC9-0B5C39C160B5}"/>
              </a:ext>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Conclusiones</a:t>
            </a:r>
            <a:endParaRPr lang="en" sz="2400" dirty="0">
              <a:solidFill>
                <a:srgbClr val="39C0BA"/>
              </a:solidFill>
              <a:latin typeface="Quicksand" panose="020B0604020202020204" charset="0"/>
            </a:endParaRPr>
          </a:p>
        </p:txBody>
      </p:sp>
      <p:sp>
        <p:nvSpPr>
          <p:cNvPr id="11" name="CuadroTexto 10">
            <a:extLst>
              <a:ext uri="{FF2B5EF4-FFF2-40B4-BE49-F238E27FC236}">
                <a16:creationId xmlns:a16="http://schemas.microsoft.com/office/drawing/2014/main" id="{1B170A50-72F7-4611-8C73-4704C8119482}"/>
              </a:ext>
            </a:extLst>
          </p:cNvPr>
          <p:cNvSpPr txBox="1"/>
          <p:nvPr/>
        </p:nvSpPr>
        <p:spPr>
          <a:xfrm>
            <a:off x="1137699" y="1320762"/>
            <a:ext cx="7598338" cy="1323439"/>
          </a:xfrm>
          <a:prstGeom prst="rect">
            <a:avLst/>
          </a:prstGeom>
          <a:noFill/>
        </p:spPr>
        <p:txBody>
          <a:bodyPr wrap="square" rtlCol="0">
            <a:spAutoFit/>
          </a:bodyPr>
          <a:lstStyle/>
          <a:p>
            <a:pPr marL="285750" indent="-285750" algn="just">
              <a:buFont typeface="Arial" panose="020B0604020202020204" pitchFamily="34" charset="0"/>
              <a:buChar char="•"/>
            </a:pPr>
            <a:r>
              <a:rPr lang="es-EC" sz="2000" dirty="0">
                <a:solidFill>
                  <a:schemeClr val="bg1"/>
                </a:solidFill>
                <a:latin typeface="+mn-lt"/>
                <a:cs typeface="Times New Roman" panose="02020603050405020304" pitchFamily="18" charset="0"/>
              </a:rPr>
              <a:t>Dentro del ensayo B, se generaron un total de seis </a:t>
            </a:r>
            <a:r>
              <a:rPr lang="es-EC" sz="2000" dirty="0" err="1">
                <a:solidFill>
                  <a:schemeClr val="bg1"/>
                </a:solidFill>
                <a:latin typeface="+mn-lt"/>
                <a:cs typeface="Times New Roman" panose="02020603050405020304" pitchFamily="18" charset="0"/>
              </a:rPr>
              <a:t>ortomosaicos</a:t>
            </a:r>
            <a:r>
              <a:rPr lang="es-EC" sz="2000" dirty="0">
                <a:solidFill>
                  <a:schemeClr val="bg1"/>
                </a:solidFill>
                <a:latin typeface="+mn-lt"/>
                <a:cs typeface="Times New Roman" panose="02020603050405020304" pitchFamily="18" charset="0"/>
              </a:rPr>
              <a:t> durante el ciclo vegetativo del cultivo, a partir de las imágenes se obtuvieron un total de 1.062 valores de NDVI</a:t>
            </a:r>
            <a:r>
              <a:rPr lang="es-EC" sz="1100" dirty="0">
                <a:solidFill>
                  <a:schemeClr val="bg1"/>
                </a:solidFill>
                <a:latin typeface="+mn-lt"/>
                <a:cs typeface="Times New Roman" panose="02020603050405020304" pitchFamily="18" charset="0"/>
              </a:rPr>
              <a:t>U</a:t>
            </a:r>
            <a:r>
              <a:rPr lang="es-EC" sz="2000" dirty="0">
                <a:solidFill>
                  <a:schemeClr val="bg1"/>
                </a:solidFill>
                <a:latin typeface="+mn-lt"/>
                <a:cs typeface="Times New Roman" panose="02020603050405020304" pitchFamily="18" charset="0"/>
              </a:rPr>
              <a:t>.</a:t>
            </a:r>
          </a:p>
        </p:txBody>
      </p:sp>
      <p:sp>
        <p:nvSpPr>
          <p:cNvPr id="5" name="CuadroTexto 4">
            <a:extLst>
              <a:ext uri="{FF2B5EF4-FFF2-40B4-BE49-F238E27FC236}">
                <a16:creationId xmlns:a16="http://schemas.microsoft.com/office/drawing/2014/main" id="{1B170A50-72F7-4611-8C73-4704C8119482}"/>
              </a:ext>
            </a:extLst>
          </p:cNvPr>
          <p:cNvSpPr txBox="1"/>
          <p:nvPr/>
        </p:nvSpPr>
        <p:spPr>
          <a:xfrm>
            <a:off x="1137699" y="3183917"/>
            <a:ext cx="7598338" cy="2554545"/>
          </a:xfrm>
          <a:prstGeom prst="rect">
            <a:avLst/>
          </a:prstGeom>
          <a:noFill/>
        </p:spPr>
        <p:txBody>
          <a:bodyPr wrap="square" rtlCol="0">
            <a:spAutoFit/>
          </a:bodyPr>
          <a:lstStyle/>
          <a:p>
            <a:pPr marL="285750" indent="-285750" algn="just">
              <a:buFont typeface="Arial" panose="020B0604020202020204" pitchFamily="34" charset="0"/>
              <a:buChar char="•"/>
            </a:pPr>
            <a:r>
              <a:rPr lang="es-EC" sz="2000" dirty="0">
                <a:solidFill>
                  <a:schemeClr val="bg1"/>
                </a:solidFill>
                <a:latin typeface="+mn-lt"/>
                <a:cs typeface="Times New Roman" panose="02020603050405020304" pitchFamily="18" charset="0"/>
              </a:rPr>
              <a:t>Mediante la aplicación de índices de vegetación por reflectancia en invernadero, no se evidencian diferencias significativas para tratamientos de desinfección de semilla mediante calor seco. Por otro lado, mediante el medidor de clorofila es posible distinguir entre tratamientos, en donde el mayor valor medio del CCI por absorbancia (medidor de clorofila), corresponde al tratamiento (T2) con una exposición de 60 minutos a 80 °C en calor seco.</a:t>
            </a:r>
          </a:p>
        </p:txBody>
      </p:sp>
    </p:spTree>
    <p:extLst>
      <p:ext uri="{BB962C8B-B14F-4D97-AF65-F5344CB8AC3E}">
        <p14:creationId xmlns:p14="http://schemas.microsoft.com/office/powerpoint/2010/main" val="99654044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165475" y="704546"/>
            <a:ext cx="6858000" cy="459900"/>
          </a:xfrm>
          <a:prstGeom prst="rect">
            <a:avLst/>
          </a:prstGeom>
        </p:spPr>
        <p:txBody>
          <a:bodyPr wrap="square" lIns="91425" tIns="91425" rIns="91425" bIns="91425" anchor="b" anchorCtr="0">
            <a:noAutofit/>
          </a:bodyPr>
          <a:lstStyle/>
          <a:p>
            <a:r>
              <a:rPr lang="es-ES" sz="2400" dirty="0"/>
              <a:t>Justificación</a:t>
            </a:r>
            <a:endParaRPr lang="en" sz="2400" dirty="0"/>
          </a:p>
        </p:txBody>
      </p:sp>
      <p:sp>
        <p:nvSpPr>
          <p:cNvPr id="21" name="Rectángulo 20">
            <a:extLst>
              <a:ext uri="{FF2B5EF4-FFF2-40B4-BE49-F238E27FC236}">
                <a16:creationId xmlns:a16="http://schemas.microsoft.com/office/drawing/2014/main" id="{EA4E4E0C-1D74-4F01-BD39-809AE8644303}"/>
              </a:ext>
            </a:extLst>
          </p:cNvPr>
          <p:cNvSpPr/>
          <p:nvPr/>
        </p:nvSpPr>
        <p:spPr>
          <a:xfrm>
            <a:off x="1149772" y="2185007"/>
            <a:ext cx="2098816" cy="788104"/>
          </a:xfrm>
          <a:prstGeom prst="rect">
            <a:avLst/>
          </a:prstGeom>
          <a:solidFill>
            <a:srgbClr val="2E3037"/>
          </a:solid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EC" sz="1800" dirty="0">
                <a:solidFill>
                  <a:schemeClr val="bg1"/>
                </a:solidFill>
              </a:rPr>
              <a:t>Chocho: producto estratégico</a:t>
            </a:r>
          </a:p>
        </p:txBody>
      </p:sp>
      <p:sp>
        <p:nvSpPr>
          <p:cNvPr id="22" name="Rectángulo 21">
            <a:extLst>
              <a:ext uri="{FF2B5EF4-FFF2-40B4-BE49-F238E27FC236}">
                <a16:creationId xmlns:a16="http://schemas.microsoft.com/office/drawing/2014/main" id="{0DBA128A-5916-4610-B98D-936F3C4F944F}"/>
              </a:ext>
            </a:extLst>
          </p:cNvPr>
          <p:cNvSpPr/>
          <p:nvPr/>
        </p:nvSpPr>
        <p:spPr>
          <a:xfrm>
            <a:off x="3546943" y="2123774"/>
            <a:ext cx="3284931" cy="813240"/>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EC" sz="1800" dirty="0">
                <a:solidFill>
                  <a:schemeClr val="bg1"/>
                </a:solidFill>
              </a:rPr>
              <a:t>Alto contenido proteico, contiene más del 40% de proteína (</a:t>
            </a:r>
            <a:r>
              <a:rPr lang="es-EC" sz="1800" dirty="0" err="1">
                <a:solidFill>
                  <a:schemeClr val="bg1"/>
                </a:solidFill>
              </a:rPr>
              <a:t>Horton</a:t>
            </a:r>
            <a:r>
              <a:rPr lang="es-EC" sz="1800" dirty="0">
                <a:solidFill>
                  <a:schemeClr val="bg1"/>
                </a:solidFill>
              </a:rPr>
              <a:t>, 2014)</a:t>
            </a:r>
          </a:p>
        </p:txBody>
      </p:sp>
      <p:sp>
        <p:nvSpPr>
          <p:cNvPr id="23" name="Rectángulo 22">
            <a:extLst>
              <a:ext uri="{FF2B5EF4-FFF2-40B4-BE49-F238E27FC236}">
                <a16:creationId xmlns:a16="http://schemas.microsoft.com/office/drawing/2014/main" id="{E7673455-31A5-44E5-8034-DEB1662870D5}"/>
              </a:ext>
            </a:extLst>
          </p:cNvPr>
          <p:cNvSpPr/>
          <p:nvPr/>
        </p:nvSpPr>
        <p:spPr>
          <a:xfrm>
            <a:off x="3546943" y="3447716"/>
            <a:ext cx="3284931" cy="890073"/>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EC" sz="1800" dirty="0">
                <a:solidFill>
                  <a:schemeClr val="bg1"/>
                </a:solidFill>
              </a:rPr>
              <a:t>Mejorar las fuentes de ingresos de los agricultores por su rentabilidad</a:t>
            </a:r>
          </a:p>
        </p:txBody>
      </p:sp>
      <p:sp>
        <p:nvSpPr>
          <p:cNvPr id="15" name="Shape 66">
            <a:extLst>
              <a:ext uri="{FF2B5EF4-FFF2-40B4-BE49-F238E27FC236}">
                <a16:creationId xmlns:a16="http://schemas.microsoft.com/office/drawing/2014/main" id="{26BF4BE5-DD75-4AF2-AF78-3A53F923465D}"/>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INTRODUCCIÓN</a:t>
            </a:r>
            <a:endParaRPr lang="en" sz="2400" dirty="0">
              <a:solidFill>
                <a:srgbClr val="39C0BA"/>
              </a:solidFill>
              <a:latin typeface="Quicksand"/>
              <a:sym typeface="Quicksand"/>
            </a:endParaRPr>
          </a:p>
        </p:txBody>
      </p:sp>
      <p:sp>
        <p:nvSpPr>
          <p:cNvPr id="3" name="Abrir llave 2">
            <a:extLst>
              <a:ext uri="{FF2B5EF4-FFF2-40B4-BE49-F238E27FC236}">
                <a16:creationId xmlns:a16="http://schemas.microsoft.com/office/drawing/2014/main" id="{D4C28DF4-436B-4B39-B959-AAEE8429E589}"/>
              </a:ext>
            </a:extLst>
          </p:cNvPr>
          <p:cNvSpPr/>
          <p:nvPr/>
        </p:nvSpPr>
        <p:spPr>
          <a:xfrm>
            <a:off x="3260909" y="1262863"/>
            <a:ext cx="273713" cy="2632391"/>
          </a:xfrm>
          <a:prstGeom prst="leftBrace">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3" name="Imagen 12" descr="Imagen que contiene hierba, exterior, cielo, planta&#10;&#10;Descripción generada con confianza muy alta">
            <a:extLst>
              <a:ext uri="{FF2B5EF4-FFF2-40B4-BE49-F238E27FC236}">
                <a16:creationId xmlns:a16="http://schemas.microsoft.com/office/drawing/2014/main" id="{F1468501-5477-44B4-8F92-8021E14B2E26}"/>
              </a:ext>
            </a:extLst>
          </p:cNvPr>
          <p:cNvPicPr>
            <a:picLocks noChangeAspect="1"/>
          </p:cNvPicPr>
          <p:nvPr/>
        </p:nvPicPr>
        <p:blipFill>
          <a:blip r:embed="rId3"/>
          <a:stretch>
            <a:fillRect/>
          </a:stretch>
        </p:blipFill>
        <p:spPr>
          <a:xfrm>
            <a:off x="1087097" y="4848491"/>
            <a:ext cx="2733675" cy="1676400"/>
          </a:xfrm>
          <a:prstGeom prst="rect">
            <a:avLst/>
          </a:prstGeom>
          <a:ln>
            <a:noFill/>
          </a:ln>
          <a:effectLst>
            <a:softEdge rad="112500"/>
          </a:effectLst>
        </p:spPr>
      </p:pic>
      <p:sp>
        <p:nvSpPr>
          <p:cNvPr id="16" name="Rectángulo 15">
            <a:extLst/>
          </p:cNvPr>
          <p:cNvSpPr/>
          <p:nvPr/>
        </p:nvSpPr>
        <p:spPr>
          <a:xfrm>
            <a:off x="3546943" y="960432"/>
            <a:ext cx="3284931" cy="842242"/>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EC" sz="1800" dirty="0">
                <a:solidFill>
                  <a:schemeClr val="bg1"/>
                </a:solidFill>
              </a:rPr>
              <a:t>Mejorar la fertilidad del suelo </a:t>
            </a:r>
          </a:p>
        </p:txBody>
      </p:sp>
      <p:pic>
        <p:nvPicPr>
          <p:cNvPr id="1026" name="Picture 2" descr="Resultado de imagen para planta de choc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838" y="3292769"/>
            <a:ext cx="2133273" cy="11999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Resultado de imagen para planta de choch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4958" y="1937526"/>
            <a:ext cx="1437031" cy="1283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Resultado de imagen para fertilidad del suel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135" y="841950"/>
            <a:ext cx="1696675" cy="976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Rectángulo 23">
            <a:extLst/>
          </p:cNvPr>
          <p:cNvSpPr/>
          <p:nvPr/>
        </p:nvSpPr>
        <p:spPr>
          <a:xfrm>
            <a:off x="3820772" y="5241654"/>
            <a:ext cx="2586314" cy="890073"/>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EC" sz="1800" dirty="0">
                <a:solidFill>
                  <a:schemeClr val="bg1"/>
                </a:solidFill>
              </a:rPr>
              <a:t>Nuevas tecnologías</a:t>
            </a:r>
          </a:p>
        </p:txBody>
      </p:sp>
      <p:pic>
        <p:nvPicPr>
          <p:cNvPr id="1032" name="Picture 8" descr="Resultado de imagen para sig en agricultur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1432" y="4848491"/>
            <a:ext cx="2440378" cy="16415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627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32"/>
                                        </p:tgtEl>
                                        <p:attrNameLst>
                                          <p:attrName>style.visibility</p:attrName>
                                        </p:attrNameLst>
                                      </p:cBhvr>
                                      <p:to>
                                        <p:strVal val="visible"/>
                                      </p:to>
                                    </p:set>
                                    <p:animEffect transition="in" filter="fade">
                                      <p:cBhvr>
                                        <p:cTn id="49"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3" grpId="0" animBg="1"/>
      <p:bldP spid="16" grpId="0" animBg="1"/>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10" name="Shape 66">
            <a:extLst>
              <a:ext uri="{FF2B5EF4-FFF2-40B4-BE49-F238E27FC236}">
                <a16:creationId xmlns:a16="http://schemas.microsoft.com/office/drawing/2014/main" id="{AB5D042D-44F2-435E-BFC9-0B5C39C160B5}"/>
              </a:ext>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Conclusiones</a:t>
            </a:r>
            <a:endParaRPr lang="en" sz="2400" dirty="0">
              <a:solidFill>
                <a:srgbClr val="39C0BA"/>
              </a:solidFill>
              <a:latin typeface="Quicksand" panose="020B0604020202020204" charset="0"/>
            </a:endParaRPr>
          </a:p>
        </p:txBody>
      </p:sp>
      <p:sp>
        <p:nvSpPr>
          <p:cNvPr id="11" name="CuadroTexto 10">
            <a:extLst>
              <a:ext uri="{FF2B5EF4-FFF2-40B4-BE49-F238E27FC236}">
                <a16:creationId xmlns:a16="http://schemas.microsoft.com/office/drawing/2014/main" id="{1B170A50-72F7-4611-8C73-4704C8119482}"/>
              </a:ext>
            </a:extLst>
          </p:cNvPr>
          <p:cNvSpPr txBox="1"/>
          <p:nvPr/>
        </p:nvSpPr>
        <p:spPr>
          <a:xfrm>
            <a:off x="1137699" y="1845372"/>
            <a:ext cx="7753083" cy="3139321"/>
          </a:xfrm>
          <a:prstGeom prst="rect">
            <a:avLst/>
          </a:prstGeom>
          <a:noFill/>
        </p:spPr>
        <p:txBody>
          <a:bodyPr wrap="square" rtlCol="0">
            <a:spAutoFit/>
          </a:bodyPr>
          <a:lstStyle/>
          <a:p>
            <a:pPr marL="285750" indent="-285750" algn="just">
              <a:buFont typeface="Arial" panose="020B0604020202020204" pitchFamily="34" charset="0"/>
              <a:buChar char="•"/>
            </a:pPr>
            <a:r>
              <a:rPr lang="es-EC" sz="1800" dirty="0">
                <a:solidFill>
                  <a:schemeClr val="bg1"/>
                </a:solidFill>
                <a:latin typeface="+mn-lt"/>
                <a:cs typeface="Times New Roman" panose="02020603050405020304" pitchFamily="18" charset="0"/>
              </a:rPr>
              <a:t>Los índices de vegetación y el medidor de clorofila, nos permiten caracterizar espectralmente el cultivo durante su ciclo vegetativo dentro de invernadero (ensayo A). Los índices NDVI y TNDVI, resultaron ser los indicadores más sensibles a alteraciones en el desarrollo del cultivo, nos permiten detectar estrés en la planta de chocho por la presencia de patógenos (Antracnosis). En el caso de los índices SR-RE y NDRE, es posible caracterizar espectralmente el cultivo en todos sus estados fenológicos, a excepción del estado fenológico </a:t>
            </a:r>
            <a:r>
              <a:rPr lang="es-EC" sz="1800" dirty="0" err="1">
                <a:solidFill>
                  <a:schemeClr val="bg1"/>
                </a:solidFill>
                <a:latin typeface="+mn-lt"/>
                <a:cs typeface="Times New Roman" panose="02020603050405020304" pitchFamily="18" charset="0"/>
              </a:rPr>
              <a:t>cotiledonar</a:t>
            </a:r>
            <a:r>
              <a:rPr lang="es-EC" sz="1800" dirty="0">
                <a:solidFill>
                  <a:schemeClr val="bg1"/>
                </a:solidFill>
                <a:latin typeface="+mn-lt"/>
                <a:cs typeface="Times New Roman" panose="02020603050405020304" pitchFamily="18" charset="0"/>
              </a:rPr>
              <a:t> (2). El índice CCI, es un buen indicador para los estados fenológicos del cultivo (2,3,4), y guarda una estrecha relación con el CCI por absorbancia.</a:t>
            </a:r>
          </a:p>
        </p:txBody>
      </p:sp>
    </p:spTree>
    <p:extLst>
      <p:ext uri="{BB962C8B-B14F-4D97-AF65-F5344CB8AC3E}">
        <p14:creationId xmlns:p14="http://schemas.microsoft.com/office/powerpoint/2010/main" val="4922500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10" name="Shape 66">
            <a:extLst>
              <a:ext uri="{FF2B5EF4-FFF2-40B4-BE49-F238E27FC236}">
                <a16:creationId xmlns:a16="http://schemas.microsoft.com/office/drawing/2014/main" id="{AB5D042D-44F2-435E-BFC9-0B5C39C160B5}"/>
              </a:ext>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Conclusiones</a:t>
            </a:r>
            <a:endParaRPr lang="en" sz="2400" dirty="0">
              <a:solidFill>
                <a:srgbClr val="39C0BA"/>
              </a:solidFill>
              <a:latin typeface="Quicksand" panose="020B0604020202020204" charset="0"/>
            </a:endParaRPr>
          </a:p>
        </p:txBody>
      </p:sp>
      <p:sp>
        <p:nvSpPr>
          <p:cNvPr id="11" name="CuadroTexto 10">
            <a:extLst>
              <a:ext uri="{FF2B5EF4-FFF2-40B4-BE49-F238E27FC236}">
                <a16:creationId xmlns:a16="http://schemas.microsoft.com/office/drawing/2014/main" id="{1B170A50-72F7-4611-8C73-4704C8119482}"/>
              </a:ext>
            </a:extLst>
          </p:cNvPr>
          <p:cNvSpPr txBox="1"/>
          <p:nvPr/>
        </p:nvSpPr>
        <p:spPr>
          <a:xfrm>
            <a:off x="1137699" y="1594489"/>
            <a:ext cx="7598338" cy="3139321"/>
          </a:xfrm>
          <a:prstGeom prst="rect">
            <a:avLst/>
          </a:prstGeom>
          <a:noFill/>
        </p:spPr>
        <p:txBody>
          <a:bodyPr wrap="square" rtlCol="0">
            <a:spAutoFit/>
          </a:bodyPr>
          <a:lstStyle/>
          <a:p>
            <a:pPr marL="285750" indent="-285750" algn="just">
              <a:buFont typeface="Arial" panose="020B0604020202020204" pitchFamily="34" charset="0"/>
              <a:buChar char="•"/>
            </a:pPr>
            <a:r>
              <a:rPr lang="es-EC" sz="1800" dirty="0">
                <a:solidFill>
                  <a:schemeClr val="bg1"/>
                </a:solidFill>
                <a:latin typeface="+mn-lt"/>
                <a:cs typeface="Times New Roman" panose="02020603050405020304" pitchFamily="18" charset="0"/>
              </a:rPr>
              <a:t>Para el ensayo B se puede concluir que, los índices de reflectancia y el índice por el medidor de clorofila, son eficientes para caracterizar espectralmente el cultivo de chocho durante su desarrollo fenológico.  Los índices SR-RE y NDRE, presentan una mayor precisión para la caracterización espectral en los diferentes estados fenológicos. Los índices NDVI, TNDVI y CCI, permiten evidenciar condiciones de estrés en la vegetación por la presencia de Antracnosis, y son eficientes para identificar características asociadas al tratamiento de desinfección de semillas, el mejor tratamiento de desinfección de semilla corresponde al </a:t>
            </a:r>
            <a:r>
              <a:rPr lang="es-EC" sz="1800" dirty="0">
                <a:solidFill>
                  <a:schemeClr val="bg1"/>
                </a:solidFill>
                <a:cs typeface="Times New Roman" panose="02020603050405020304" pitchFamily="18" charset="0"/>
              </a:rPr>
              <a:t>T4 (45 min ambiente) por</a:t>
            </a:r>
            <a:r>
              <a:rPr lang="es-EC" sz="1800" dirty="0">
                <a:solidFill>
                  <a:schemeClr val="bg1"/>
                </a:solidFill>
                <a:latin typeface="+mn-lt"/>
                <a:cs typeface="Times New Roman" panose="02020603050405020304" pitchFamily="18" charset="0"/>
              </a:rPr>
              <a:t> radiación solar.</a:t>
            </a:r>
          </a:p>
        </p:txBody>
      </p:sp>
    </p:spTree>
    <p:extLst>
      <p:ext uri="{BB962C8B-B14F-4D97-AF65-F5344CB8AC3E}">
        <p14:creationId xmlns:p14="http://schemas.microsoft.com/office/powerpoint/2010/main" val="193712347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10" name="Shape 66">
            <a:extLst>
              <a:ext uri="{FF2B5EF4-FFF2-40B4-BE49-F238E27FC236}">
                <a16:creationId xmlns:a16="http://schemas.microsoft.com/office/drawing/2014/main" id="{AB5D042D-44F2-435E-BFC9-0B5C39C160B5}"/>
              </a:ext>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Conclusiones</a:t>
            </a:r>
            <a:endParaRPr lang="en" sz="2400" dirty="0">
              <a:solidFill>
                <a:srgbClr val="39C0BA"/>
              </a:solidFill>
              <a:latin typeface="Quicksand" panose="020B0604020202020204" charset="0"/>
            </a:endParaRPr>
          </a:p>
        </p:txBody>
      </p:sp>
      <p:sp>
        <p:nvSpPr>
          <p:cNvPr id="11" name="CuadroTexto 10">
            <a:extLst>
              <a:ext uri="{FF2B5EF4-FFF2-40B4-BE49-F238E27FC236}">
                <a16:creationId xmlns:a16="http://schemas.microsoft.com/office/drawing/2014/main" id="{1B170A50-72F7-4611-8C73-4704C8119482}"/>
              </a:ext>
            </a:extLst>
          </p:cNvPr>
          <p:cNvSpPr txBox="1"/>
          <p:nvPr/>
        </p:nvSpPr>
        <p:spPr>
          <a:xfrm>
            <a:off x="1137699" y="1594489"/>
            <a:ext cx="7598338" cy="2554545"/>
          </a:xfrm>
          <a:prstGeom prst="rect">
            <a:avLst/>
          </a:prstGeom>
          <a:noFill/>
        </p:spPr>
        <p:txBody>
          <a:bodyPr wrap="square" rtlCol="0">
            <a:spAutoFit/>
          </a:bodyPr>
          <a:lstStyle/>
          <a:p>
            <a:pPr marL="285750" indent="-285750" algn="just">
              <a:buFont typeface="Arial" panose="020B0604020202020204" pitchFamily="34" charset="0"/>
              <a:buChar char="•"/>
            </a:pPr>
            <a:r>
              <a:rPr lang="es-EC" sz="2000" dirty="0">
                <a:solidFill>
                  <a:schemeClr val="bg1"/>
                </a:solidFill>
                <a:latin typeface="+mn-lt"/>
                <a:cs typeface="Times New Roman" panose="02020603050405020304" pitchFamily="18" charset="0"/>
              </a:rPr>
              <a:t>Los índices NDVI</a:t>
            </a:r>
            <a:r>
              <a:rPr lang="es-EC" sz="1100" dirty="0">
                <a:solidFill>
                  <a:schemeClr val="bg1"/>
                </a:solidFill>
                <a:latin typeface="+mn-lt"/>
                <a:cs typeface="Times New Roman" panose="02020603050405020304" pitchFamily="18" charset="0"/>
              </a:rPr>
              <a:t>U</a:t>
            </a:r>
            <a:r>
              <a:rPr lang="es-EC" sz="2000" dirty="0">
                <a:solidFill>
                  <a:schemeClr val="bg1"/>
                </a:solidFill>
                <a:latin typeface="+mn-lt"/>
                <a:cs typeface="Times New Roman" panose="02020603050405020304" pitchFamily="18" charset="0"/>
              </a:rPr>
              <a:t> y NDVI</a:t>
            </a:r>
            <a:r>
              <a:rPr lang="es-EC" sz="1100" dirty="0">
                <a:solidFill>
                  <a:schemeClr val="bg1"/>
                </a:solidFill>
                <a:latin typeface="+mn-lt"/>
                <a:cs typeface="Times New Roman" panose="02020603050405020304" pitchFamily="18" charset="0"/>
              </a:rPr>
              <a:t>E</a:t>
            </a:r>
            <a:r>
              <a:rPr lang="es-EC" sz="2000" dirty="0">
                <a:solidFill>
                  <a:schemeClr val="bg1"/>
                </a:solidFill>
                <a:latin typeface="+mn-lt"/>
                <a:cs typeface="Times New Roman" panose="02020603050405020304" pitchFamily="18" charset="0"/>
              </a:rPr>
              <a:t>, son eficientes para identificar características asociadas al tratamiento de desinfección de semillas y permiten caracterizar espectralmente el cultivo de chocho durante su desarrollo fenológico. Se pudo observar que, no es posible identificar condiciones asociadas al estrés del cultivo durante su desarrollo, mediante el índice NDVI</a:t>
            </a:r>
            <a:r>
              <a:rPr lang="es-EC" sz="1050" dirty="0">
                <a:solidFill>
                  <a:schemeClr val="bg1"/>
                </a:solidFill>
                <a:latin typeface="+mn-lt"/>
                <a:cs typeface="Times New Roman" panose="02020603050405020304" pitchFamily="18" charset="0"/>
              </a:rPr>
              <a:t>U</a:t>
            </a:r>
            <a:r>
              <a:rPr lang="es-EC" sz="2000" dirty="0">
                <a:solidFill>
                  <a:schemeClr val="bg1"/>
                </a:solidFill>
                <a:latin typeface="+mn-lt"/>
                <a:cs typeface="Times New Roman" panose="02020603050405020304" pitchFamily="18" charset="0"/>
              </a:rPr>
              <a:t>, esto se debe a la baja resolución espectral de la lente modificada aplicada para la obtención del índice.</a:t>
            </a:r>
          </a:p>
        </p:txBody>
      </p:sp>
    </p:spTree>
    <p:extLst>
      <p:ext uri="{BB962C8B-B14F-4D97-AF65-F5344CB8AC3E}">
        <p14:creationId xmlns:p14="http://schemas.microsoft.com/office/powerpoint/2010/main" val="317622883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2"/>
          <p:cNvPicPr>
            <a:picLocks noChangeAspect="1"/>
          </p:cNvPicPr>
          <p:nvPr/>
        </p:nvPicPr>
        <p:blipFill>
          <a:blip r:embed="rId2">
            <a:extLst>
              <a:ext uri="{28A0092B-C50C-407E-A947-70E740481C1C}">
                <a14:useLocalDpi xmlns:a14="http://schemas.microsoft.com/office/drawing/2010/main" val="0"/>
              </a:ext>
            </a:extLst>
          </a:blip>
          <a:srcRect t="3585" b="3585"/>
          <a:stretch>
            <a:fillRect/>
          </a:stretch>
        </p:blipFill>
        <p:spPr>
          <a:xfrm>
            <a:off x="1" y="857250"/>
            <a:ext cx="7991591"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rgbClr val="FFFFFF">
              <a:lumMod val="95000"/>
            </a:srgbClr>
          </a:solidFill>
        </p:spPr>
      </p:pic>
      <p:grpSp>
        <p:nvGrpSpPr>
          <p:cNvPr id="6" name="Grupo 5"/>
          <p:cNvGrpSpPr/>
          <p:nvPr/>
        </p:nvGrpSpPr>
        <p:grpSpPr>
          <a:xfrm>
            <a:off x="4734464" y="1012677"/>
            <a:ext cx="4334259" cy="474959"/>
            <a:chOff x="1613935" y="4935198"/>
            <a:chExt cx="5779012" cy="633278"/>
          </a:xfrm>
        </p:grpSpPr>
        <p:sp>
          <p:nvSpPr>
            <p:cNvPr id="8" name="Pentágono 7"/>
            <p:cNvSpPr/>
            <p:nvPr/>
          </p:nvSpPr>
          <p:spPr>
            <a:xfrm rot="10800000">
              <a:off x="1613935" y="4935198"/>
              <a:ext cx="5779012" cy="633278"/>
            </a:xfrm>
            <a:prstGeom prst="homePlate">
              <a:avLst/>
            </a:prstGeom>
          </p:spPr>
          <p:style>
            <a:lnRef idx="2">
              <a:schemeClr val="lt1">
                <a:hueOff val="0"/>
                <a:satOff val="0"/>
                <a:lumOff val="0"/>
                <a:alphaOff val="0"/>
              </a:schemeClr>
            </a:lnRef>
            <a:fillRef idx="1">
              <a:schemeClr val="accent1">
                <a:alpha val="90000"/>
                <a:hueOff val="0"/>
                <a:satOff val="0"/>
                <a:lumOff val="0"/>
                <a:alphaOff val="-34286"/>
              </a:schemeClr>
            </a:fillRef>
            <a:effectRef idx="0">
              <a:schemeClr val="accent1">
                <a:alpha val="90000"/>
                <a:hueOff val="0"/>
                <a:satOff val="0"/>
                <a:lumOff val="0"/>
                <a:alphaOff val="-34286"/>
              </a:schemeClr>
            </a:effectRef>
            <a:fontRef idx="minor">
              <a:schemeClr val="lt1"/>
            </a:fontRef>
          </p:style>
        </p:sp>
        <p:sp>
          <p:nvSpPr>
            <p:cNvPr id="9" name="Pentágono 4"/>
            <p:cNvSpPr txBox="1"/>
            <p:nvPr/>
          </p:nvSpPr>
          <p:spPr>
            <a:xfrm rot="21600000">
              <a:off x="1772254" y="4935198"/>
              <a:ext cx="5620693" cy="6332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pPr>
              <a:r>
                <a:rPr lang="es-ES" sz="2175" kern="1200" dirty="0">
                  <a:solidFill>
                    <a:srgbClr val="FFFFFF"/>
                  </a:solidFill>
                </a:rPr>
                <a:t>Recomendaciones</a:t>
              </a:r>
            </a:p>
          </p:txBody>
        </p:sp>
      </p:grpSp>
    </p:spTree>
    <p:extLst>
      <p:ext uri="{BB962C8B-B14F-4D97-AF65-F5344CB8AC3E}">
        <p14:creationId xmlns:p14="http://schemas.microsoft.com/office/powerpoint/2010/main" val="4247091131"/>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chemeClr val="bg1"/>
              </a:solidFill>
            </a:endParaRPr>
          </a:p>
        </p:txBody>
      </p:sp>
      <p:sp>
        <p:nvSpPr>
          <p:cNvPr id="10" name="Shape 66">
            <a:extLst>
              <a:ext uri="{FF2B5EF4-FFF2-40B4-BE49-F238E27FC236}">
                <a16:creationId xmlns:a16="http://schemas.microsoft.com/office/drawing/2014/main" id="{AB5D042D-44F2-435E-BFC9-0B5C39C160B5}"/>
              </a:ext>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Recomendaciones</a:t>
            </a:r>
            <a:endParaRPr lang="en" sz="2400" dirty="0">
              <a:solidFill>
                <a:srgbClr val="39C0BA"/>
              </a:solidFill>
              <a:latin typeface="Quicksand" panose="020B0604020202020204" charset="0"/>
            </a:endParaRPr>
          </a:p>
        </p:txBody>
      </p:sp>
      <p:sp>
        <p:nvSpPr>
          <p:cNvPr id="11" name="CuadroTexto 10">
            <a:extLst>
              <a:ext uri="{FF2B5EF4-FFF2-40B4-BE49-F238E27FC236}">
                <a16:creationId xmlns:a16="http://schemas.microsoft.com/office/drawing/2014/main" id="{1B170A50-72F7-4611-8C73-4704C8119482}"/>
              </a:ext>
            </a:extLst>
          </p:cNvPr>
          <p:cNvSpPr txBox="1"/>
          <p:nvPr/>
        </p:nvSpPr>
        <p:spPr>
          <a:xfrm>
            <a:off x="1137699" y="1429974"/>
            <a:ext cx="7598338" cy="2862322"/>
          </a:xfrm>
          <a:prstGeom prst="rect">
            <a:avLst/>
          </a:prstGeom>
          <a:noFill/>
        </p:spPr>
        <p:txBody>
          <a:bodyPr wrap="square" rtlCol="0">
            <a:spAutoFit/>
          </a:bodyPr>
          <a:lstStyle/>
          <a:p>
            <a:pPr marL="285750" indent="-285750" algn="just">
              <a:buFont typeface="Arial" panose="020B0604020202020204" pitchFamily="34" charset="0"/>
              <a:buChar char="•"/>
            </a:pPr>
            <a:r>
              <a:rPr lang="es-EC" sz="2000" dirty="0">
                <a:solidFill>
                  <a:schemeClr val="bg1"/>
                </a:solidFill>
                <a:latin typeface="+mn-lt"/>
                <a:cs typeface="Times New Roman" panose="02020603050405020304" pitchFamily="18" charset="0"/>
              </a:rPr>
              <a:t>Se recomienda realizar la caracterización espectral del chocho a partir de la aparición de las hojas verdaderas con el fin obtener un control y monitoreo de la planta en desarrollo, que cumplan con las funciones vegetativas</a:t>
            </a:r>
          </a:p>
          <a:p>
            <a:pPr algn="just"/>
            <a:endParaRPr lang="es-EC" sz="2000" dirty="0">
              <a:solidFill>
                <a:schemeClr val="bg1"/>
              </a:solidFill>
              <a:latin typeface="+mn-lt"/>
              <a:cs typeface="Times New Roman" panose="02020603050405020304" pitchFamily="18" charset="0"/>
            </a:endParaRPr>
          </a:p>
          <a:p>
            <a:pPr marL="285750" indent="-285750" algn="just">
              <a:buFont typeface="Arial" panose="020B0604020202020204" pitchFamily="34" charset="0"/>
              <a:buChar char="•"/>
            </a:pPr>
            <a:r>
              <a:rPr lang="es-EC" sz="2000" dirty="0">
                <a:solidFill>
                  <a:schemeClr val="bg1"/>
                </a:solidFill>
                <a:latin typeface="+mn-lt"/>
                <a:cs typeface="Times New Roman" panose="02020603050405020304" pitchFamily="18" charset="0"/>
              </a:rPr>
              <a:t>Se sugiere realizar una réplica de la presente investigación, con la incorporación de dos genotipos de chocho, con la finalidad </a:t>
            </a:r>
            <a:r>
              <a:rPr lang="es-EC" sz="2000">
                <a:solidFill>
                  <a:schemeClr val="bg1"/>
                </a:solidFill>
                <a:latin typeface="+mn-lt"/>
                <a:cs typeface="Times New Roman" panose="02020603050405020304" pitchFamily="18" charset="0"/>
              </a:rPr>
              <a:t>de encontrar </a:t>
            </a:r>
            <a:r>
              <a:rPr lang="es-EC" sz="2000" dirty="0">
                <a:solidFill>
                  <a:schemeClr val="bg1"/>
                </a:solidFill>
                <a:latin typeface="+mn-lt"/>
                <a:cs typeface="Times New Roman" panose="02020603050405020304" pitchFamily="18" charset="0"/>
              </a:rPr>
              <a:t>diferencias significativas entre la variación de sus respuestas espectrales.</a:t>
            </a:r>
          </a:p>
        </p:txBody>
      </p:sp>
    </p:spTree>
    <p:extLst>
      <p:ext uri="{BB962C8B-B14F-4D97-AF65-F5344CB8AC3E}">
        <p14:creationId xmlns:p14="http://schemas.microsoft.com/office/powerpoint/2010/main" val="164532553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3" name="Elipse 2">
            <a:extLst>
              <a:ext uri="{FF2B5EF4-FFF2-40B4-BE49-F238E27FC236}">
                <a16:creationId xmlns:a16="http://schemas.microsoft.com/office/drawing/2014/main" id="{553A99AB-754D-47DE-B4A3-F11B9E5CA13F}"/>
              </a:ext>
            </a:extLst>
          </p:cNvPr>
          <p:cNvSpPr/>
          <p:nvPr/>
        </p:nvSpPr>
        <p:spPr>
          <a:xfrm>
            <a:off x="822510" y="418892"/>
            <a:ext cx="180000" cy="180000"/>
          </a:xfrm>
          <a:prstGeom prst="ellipse">
            <a:avLst/>
          </a:prstGeom>
          <a:solidFill>
            <a:schemeClr val="accent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ES" sz="1600" dirty="0">
              <a:solidFill>
                <a:srgbClr val="FFFFFF"/>
              </a:solidFill>
            </a:endParaRPr>
          </a:p>
        </p:txBody>
      </p:sp>
      <p:sp>
        <p:nvSpPr>
          <p:cNvPr id="10" name="Shape 66">
            <a:extLst>
              <a:ext uri="{FF2B5EF4-FFF2-40B4-BE49-F238E27FC236}">
                <a16:creationId xmlns:a16="http://schemas.microsoft.com/office/drawing/2014/main" id="{AB5D042D-44F2-435E-BFC9-0B5C39C160B5}"/>
              </a:ext>
            </a:extLst>
          </p:cNvPr>
          <p:cNvSpPr txBox="1">
            <a:spLocks/>
          </p:cNvSpPr>
          <p:nvPr/>
        </p:nvSpPr>
        <p:spPr>
          <a:xfrm>
            <a:off x="1137699" y="321146"/>
            <a:ext cx="7598338" cy="459900"/>
          </a:xfrm>
          <a:prstGeom prst="rect">
            <a:avLst/>
          </a:prstGeom>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419" sz="2400" dirty="0">
                <a:solidFill>
                  <a:srgbClr val="39C0BA"/>
                </a:solidFill>
                <a:latin typeface="Quicksand" panose="020B0604020202020204" charset="0"/>
              </a:rPr>
              <a:t>Recomendaciones</a:t>
            </a:r>
            <a:endParaRPr lang="en" sz="2400" dirty="0">
              <a:solidFill>
                <a:srgbClr val="39C0BA"/>
              </a:solidFill>
              <a:latin typeface="Quicksand" panose="020B0604020202020204" charset="0"/>
            </a:endParaRPr>
          </a:p>
        </p:txBody>
      </p:sp>
      <p:sp>
        <p:nvSpPr>
          <p:cNvPr id="11" name="CuadroTexto 10">
            <a:extLst>
              <a:ext uri="{FF2B5EF4-FFF2-40B4-BE49-F238E27FC236}">
                <a16:creationId xmlns:a16="http://schemas.microsoft.com/office/drawing/2014/main" id="{1B170A50-72F7-4611-8C73-4704C8119482}"/>
              </a:ext>
            </a:extLst>
          </p:cNvPr>
          <p:cNvSpPr txBox="1"/>
          <p:nvPr/>
        </p:nvSpPr>
        <p:spPr>
          <a:xfrm>
            <a:off x="1002510" y="1945205"/>
            <a:ext cx="7902704" cy="3477875"/>
          </a:xfrm>
          <a:prstGeom prst="rect">
            <a:avLst/>
          </a:prstGeom>
          <a:noFill/>
        </p:spPr>
        <p:txBody>
          <a:bodyPr wrap="square" rtlCol="0">
            <a:spAutoFit/>
          </a:bodyPr>
          <a:lstStyle/>
          <a:p>
            <a:pPr marL="285750" indent="-285750" algn="just">
              <a:buFont typeface="Arial" panose="020B0604020202020204" pitchFamily="34" charset="0"/>
              <a:buChar char="•"/>
            </a:pPr>
            <a:r>
              <a:rPr lang="es-EC" sz="2000" dirty="0">
                <a:solidFill>
                  <a:srgbClr val="FFFFFF"/>
                </a:solidFill>
                <a:latin typeface="+mn-lt"/>
                <a:cs typeface="Times New Roman" panose="02020603050405020304" pitchFamily="18" charset="0"/>
              </a:rPr>
              <a:t>Es recomendable aplicar diferentes índices de vegetación para realizar un análisis completo del cultivo en relación a las características asociadas con el estrés vegetativo, el estrés hídrico, la cuantificación del área foliar, la pigmentación y la detección de patógenos.</a:t>
            </a:r>
          </a:p>
          <a:p>
            <a:pPr marL="285750" indent="-285750" algn="just">
              <a:buFont typeface="Arial" panose="020B0604020202020204" pitchFamily="34" charset="0"/>
              <a:buChar char="•"/>
            </a:pPr>
            <a:endParaRPr lang="es-EC" sz="2000" dirty="0">
              <a:solidFill>
                <a:srgbClr val="FFFFFF"/>
              </a:solidFill>
              <a:latin typeface="+mn-lt"/>
              <a:cs typeface="Times New Roman" panose="02020603050405020304" pitchFamily="18" charset="0"/>
            </a:endParaRPr>
          </a:p>
          <a:p>
            <a:pPr marL="285750" indent="-285750" algn="just">
              <a:buFont typeface="Arial" panose="020B0604020202020204" pitchFamily="34" charset="0"/>
              <a:buChar char="•"/>
            </a:pPr>
            <a:r>
              <a:rPr lang="es-EC" sz="2000" dirty="0">
                <a:solidFill>
                  <a:srgbClr val="FFFFFF"/>
                </a:solidFill>
                <a:latin typeface="+mn-lt"/>
                <a:cs typeface="Times New Roman" panose="02020603050405020304" pitchFamily="18" charset="0"/>
              </a:rPr>
              <a:t>Se sugiere realizar estudios similares a partir de esta línea de investigación, para continuar evidenciando las potencialidades de las tecnologías geoespaciales dentro de la agricultura, con un enfoque a la optimización de recursos que genere una mejora en la producción.</a:t>
            </a:r>
          </a:p>
        </p:txBody>
      </p:sp>
    </p:spTree>
    <p:extLst>
      <p:ext uri="{BB962C8B-B14F-4D97-AF65-F5344CB8AC3E}">
        <p14:creationId xmlns:p14="http://schemas.microsoft.com/office/powerpoint/2010/main" val="341582365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E3037"/>
        </a:solidFill>
        <a:effectLst/>
      </p:bgPr>
    </p:bg>
    <p:spTree>
      <p:nvGrpSpPr>
        <p:cNvPr id="1" name="Shape 182"/>
        <p:cNvGrpSpPr/>
        <p:nvPr/>
      </p:nvGrpSpPr>
      <p:grpSpPr>
        <a:xfrm>
          <a:off x="0" y="0"/>
          <a:ext cx="0" cy="0"/>
          <a:chOff x="0" y="0"/>
          <a:chExt cx="0" cy="0"/>
        </a:xfrm>
      </p:grpSpPr>
      <p:sp>
        <p:nvSpPr>
          <p:cNvPr id="183" name="Shape 183"/>
          <p:cNvSpPr txBox="1">
            <a:spLocks noGrp="1"/>
          </p:cNvSpPr>
          <p:nvPr>
            <p:ph type="ctrTitle" idx="4294967295"/>
          </p:nvPr>
        </p:nvSpPr>
        <p:spPr>
          <a:xfrm>
            <a:off x="1136683" y="3069859"/>
            <a:ext cx="4776600" cy="769621"/>
          </a:xfrm>
          <a:prstGeom prst="rect">
            <a:avLst/>
          </a:prstGeom>
        </p:spPr>
        <p:txBody>
          <a:bodyPr wrap="square" lIns="91425" tIns="91425" rIns="91425" bIns="91425" anchor="ctr" anchorCtr="0">
            <a:noAutofit/>
          </a:bodyPr>
          <a:lstStyle/>
          <a:p>
            <a:r>
              <a:rPr lang="es-ES" sz="2800" dirty="0">
                <a:solidFill>
                  <a:schemeClr val="bg1"/>
                </a:solidFill>
                <a:effectLst>
                  <a:outerShdw blurRad="38100" dist="38100" dir="2700000" algn="tl">
                    <a:srgbClr val="000000">
                      <a:alpha val="43137"/>
                    </a:srgbClr>
                  </a:outerShdw>
                </a:effectLst>
              </a:rPr>
              <a:t>AGRADECIMIENTOS</a:t>
            </a:r>
            <a:endParaRPr lang="en" sz="2800" dirty="0">
              <a:solidFill>
                <a:schemeClr val="bg1"/>
              </a:solidFill>
              <a:effectLst>
                <a:outerShdw blurRad="38100" dist="38100" dir="2700000" algn="tl">
                  <a:srgbClr val="000000">
                    <a:alpha val="43137"/>
                  </a:srgbClr>
                </a:outerShdw>
              </a:effectLst>
            </a:endParaRPr>
          </a:p>
        </p:txBody>
      </p:sp>
      <p:sp>
        <p:nvSpPr>
          <p:cNvPr id="184" name="Shape 184"/>
          <p:cNvSpPr txBox="1">
            <a:spLocks noGrp="1"/>
          </p:cNvSpPr>
          <p:nvPr>
            <p:ph type="subTitle" idx="4294967295"/>
          </p:nvPr>
        </p:nvSpPr>
        <p:spPr>
          <a:xfrm>
            <a:off x="690760" y="3742052"/>
            <a:ext cx="6808158" cy="2452463"/>
          </a:xfrm>
          <a:prstGeom prst="rect">
            <a:avLst/>
          </a:prstGeom>
        </p:spPr>
        <p:txBody>
          <a:bodyPr wrap="square" lIns="91425" tIns="91425" rIns="91425" bIns="91425" anchor="t" anchorCtr="0">
            <a:noAutofit/>
          </a:bodyPr>
          <a:lstStyle/>
          <a:p>
            <a:pPr marL="342900" indent="-342900">
              <a:lnSpc>
                <a:spcPct val="150000"/>
              </a:lnSpc>
              <a:spcBef>
                <a:spcPts val="0"/>
              </a:spcBef>
            </a:pPr>
            <a:r>
              <a:rPr lang="es-419" sz="2000" dirty="0">
                <a:solidFill>
                  <a:schemeClr val="bg1"/>
                </a:solidFill>
                <a:effectLst>
                  <a:outerShdw blurRad="38100" dist="38100" dir="2700000" algn="tl">
                    <a:srgbClr val="000000">
                      <a:alpha val="43137"/>
                    </a:srgbClr>
                  </a:outerShdw>
                </a:effectLst>
              </a:rPr>
              <a:t>Ing. Javier </a:t>
            </a:r>
            <a:r>
              <a:rPr lang="es-419" sz="2000" dirty="0" err="1">
                <a:solidFill>
                  <a:schemeClr val="bg1"/>
                </a:solidFill>
                <a:effectLst>
                  <a:outerShdw blurRad="38100" dist="38100" dir="2700000" algn="tl">
                    <a:srgbClr val="000000">
                      <a:alpha val="43137"/>
                    </a:srgbClr>
                  </a:outerShdw>
                </a:effectLst>
              </a:rPr>
              <a:t>Maiguashca</a:t>
            </a:r>
            <a:endParaRPr lang="es-419" sz="2000" dirty="0">
              <a:solidFill>
                <a:schemeClr val="bg1"/>
              </a:solidFill>
              <a:effectLst>
                <a:outerShdw blurRad="38100" dist="38100" dir="2700000" algn="tl">
                  <a:srgbClr val="000000">
                    <a:alpha val="43137"/>
                  </a:srgbClr>
                </a:outerShdw>
              </a:effectLst>
            </a:endParaRPr>
          </a:p>
          <a:p>
            <a:pPr marL="342900" indent="-342900">
              <a:lnSpc>
                <a:spcPct val="150000"/>
              </a:lnSpc>
              <a:spcBef>
                <a:spcPts val="0"/>
              </a:spcBef>
            </a:pPr>
            <a:r>
              <a:rPr lang="es-419" sz="2000" dirty="0">
                <a:solidFill>
                  <a:schemeClr val="bg1"/>
                </a:solidFill>
                <a:effectLst>
                  <a:outerShdw blurRad="38100" dist="38100" dir="2700000" algn="tl">
                    <a:srgbClr val="000000">
                      <a:alpha val="43137"/>
                    </a:srgbClr>
                  </a:outerShdw>
                </a:effectLst>
              </a:rPr>
              <a:t>Ing. Ruth Nato</a:t>
            </a:r>
            <a:endParaRPr lang="es-ES" sz="2000" dirty="0">
              <a:solidFill>
                <a:schemeClr val="bg1"/>
              </a:solidFill>
              <a:effectLst>
                <a:outerShdw blurRad="38100" dist="38100" dir="2700000" algn="tl">
                  <a:srgbClr val="000000">
                    <a:alpha val="43137"/>
                  </a:srgbClr>
                </a:outerShdw>
              </a:effectLst>
            </a:endParaRPr>
          </a:p>
          <a:p>
            <a:pPr marL="812800" lvl="8" indent="-342900">
              <a:lnSpc>
                <a:spcPct val="150000"/>
              </a:lnSpc>
              <a:spcBef>
                <a:spcPts val="0"/>
              </a:spcBef>
            </a:pPr>
            <a:r>
              <a:rPr lang="es-419" dirty="0">
                <a:solidFill>
                  <a:schemeClr val="bg1"/>
                </a:solidFill>
                <a:effectLst>
                  <a:outerShdw blurRad="38100" dist="38100" dir="2700000" algn="tl">
                    <a:srgbClr val="000000">
                      <a:alpha val="43137"/>
                    </a:srgbClr>
                  </a:outerShdw>
                </a:effectLst>
              </a:rPr>
              <a:t>Instituto Espacial Ecuatoriano</a:t>
            </a:r>
            <a:endParaRPr lang="es-ES" dirty="0">
              <a:solidFill>
                <a:schemeClr val="bg1"/>
              </a:solidFill>
              <a:effectLst>
                <a:outerShdw blurRad="38100" dist="38100" dir="2700000" algn="tl">
                  <a:srgbClr val="000000">
                    <a:alpha val="43137"/>
                  </a:srgbClr>
                </a:outerShdw>
              </a:effectLst>
            </a:endParaRPr>
          </a:p>
          <a:p>
            <a:pPr marL="342900" lvl="0" indent="-342900">
              <a:lnSpc>
                <a:spcPct val="150000"/>
              </a:lnSpc>
              <a:spcBef>
                <a:spcPts val="0"/>
              </a:spcBef>
            </a:pPr>
            <a:r>
              <a:rPr lang="es-419" sz="2000" dirty="0" err="1">
                <a:solidFill>
                  <a:schemeClr val="bg1"/>
                </a:solidFill>
                <a:effectLst>
                  <a:outerShdw blurRad="38100" dist="38100" dir="2700000" algn="tl">
                    <a:srgbClr val="000000">
                      <a:alpha val="43137"/>
                    </a:srgbClr>
                  </a:outerShdw>
                </a:effectLst>
              </a:rPr>
              <a:t>Phd</a:t>
            </a:r>
            <a:r>
              <a:rPr lang="es-419" sz="2000" dirty="0">
                <a:solidFill>
                  <a:schemeClr val="bg1"/>
                </a:solidFill>
                <a:effectLst>
                  <a:outerShdw blurRad="38100" dist="38100" dir="2700000" algn="tl">
                    <a:srgbClr val="000000">
                      <a:alpha val="43137"/>
                    </a:srgbClr>
                  </a:outerShdw>
                </a:effectLst>
              </a:rPr>
              <a:t>. César </a:t>
            </a:r>
            <a:r>
              <a:rPr lang="es-419" sz="2000" dirty="0" err="1">
                <a:solidFill>
                  <a:schemeClr val="bg1"/>
                </a:solidFill>
                <a:effectLst>
                  <a:outerShdw blurRad="38100" dist="38100" dir="2700000" algn="tl">
                    <a:srgbClr val="000000">
                      <a:alpha val="43137"/>
                    </a:srgbClr>
                  </a:outerShdw>
                </a:effectLst>
              </a:rPr>
              <a:t>Falconí</a:t>
            </a:r>
            <a:endParaRPr lang="es-419" sz="2000" dirty="0">
              <a:solidFill>
                <a:schemeClr val="bg1"/>
              </a:solidFill>
              <a:effectLst>
                <a:outerShdw blurRad="38100" dist="38100" dir="2700000" algn="tl">
                  <a:srgbClr val="000000">
                    <a:alpha val="43137"/>
                  </a:srgbClr>
                </a:outerShdw>
              </a:effectLst>
            </a:endParaRPr>
          </a:p>
          <a:p>
            <a:pPr marL="342900" lvl="0" indent="-342900">
              <a:lnSpc>
                <a:spcPct val="150000"/>
              </a:lnSpc>
              <a:spcBef>
                <a:spcPts val="0"/>
              </a:spcBef>
            </a:pPr>
            <a:r>
              <a:rPr lang="es-419" sz="2000" dirty="0">
                <a:solidFill>
                  <a:schemeClr val="bg1"/>
                </a:solidFill>
                <a:effectLst>
                  <a:outerShdw blurRad="38100" dist="38100" dir="2700000" algn="tl">
                    <a:srgbClr val="000000">
                      <a:alpha val="43137"/>
                    </a:srgbClr>
                  </a:outerShdw>
                </a:effectLst>
              </a:rPr>
              <a:t>Ing. Izar Sinde González</a:t>
            </a:r>
          </a:p>
          <a:p>
            <a:pPr marL="812800" lvl="8" indent="-342900">
              <a:lnSpc>
                <a:spcPct val="150000"/>
              </a:lnSpc>
              <a:spcBef>
                <a:spcPts val="0"/>
              </a:spcBef>
            </a:pPr>
            <a:r>
              <a:rPr lang="es-419" dirty="0">
                <a:solidFill>
                  <a:schemeClr val="bg1"/>
                </a:solidFill>
                <a:effectLst>
                  <a:outerShdw blurRad="38100" dist="38100" dir="2700000" algn="tl">
                    <a:srgbClr val="000000">
                      <a:alpha val="43137"/>
                    </a:srgbClr>
                  </a:outerShdw>
                </a:effectLst>
              </a:rPr>
              <a:t>IASA, Universidad de las Fuerzas Armadas - ESPE</a:t>
            </a:r>
            <a:endParaRPr lang="es-419" sz="2000" dirty="0">
              <a:solidFill>
                <a:schemeClr val="bg1"/>
              </a:solidFill>
              <a:effectLst>
                <a:outerShdw blurRad="38100" dist="38100" dir="2700000" algn="tl">
                  <a:srgbClr val="000000">
                    <a:alpha val="43137"/>
                  </a:srgbClr>
                </a:outerShdw>
              </a:effectLst>
            </a:endParaRPr>
          </a:p>
          <a:p>
            <a:pPr marL="342900" lvl="0" indent="-342900">
              <a:lnSpc>
                <a:spcPct val="150000"/>
              </a:lnSpc>
              <a:spcBef>
                <a:spcPts val="0"/>
              </a:spcBef>
            </a:pPr>
            <a:endParaRPr lang="es-ES" sz="2000" dirty="0">
              <a:solidFill>
                <a:schemeClr val="bg1"/>
              </a:solidFill>
              <a:effectLst>
                <a:outerShdw blurRad="38100" dist="38100" dir="2700000" algn="tl">
                  <a:srgbClr val="000000">
                    <a:alpha val="43137"/>
                  </a:srgbClr>
                </a:outerShdw>
              </a:effectLst>
            </a:endParaRPr>
          </a:p>
          <a:p>
            <a:pPr marL="342900" lvl="7" indent="-342900">
              <a:spcBef>
                <a:spcPts val="0"/>
              </a:spcBef>
            </a:pPr>
            <a:endParaRPr lang="en" sz="1100" dirty="0">
              <a:solidFill>
                <a:schemeClr val="bg1"/>
              </a:solidFill>
              <a:effectLst>
                <a:outerShdw blurRad="38100" dist="38100" dir="2700000" algn="tl">
                  <a:srgbClr val="000000">
                    <a:alpha val="43137"/>
                  </a:srgbClr>
                </a:outerShdw>
              </a:effectLst>
            </a:endParaRPr>
          </a:p>
        </p:txBody>
      </p:sp>
      <p:pic>
        <p:nvPicPr>
          <p:cNvPr id="2" name="Imagen 1"/>
          <p:cNvPicPr>
            <a:picLocks noChangeAspect="1"/>
          </p:cNvPicPr>
          <p:nvPr/>
        </p:nvPicPr>
        <p:blipFill rotWithShape="1">
          <a:blip r:embed="rId3">
            <a:extLst/>
          </a:blip>
          <a:srcRect t="23048" b="11038"/>
          <a:stretch/>
        </p:blipFill>
        <p:spPr>
          <a:xfrm rot="5400000">
            <a:off x="5414226" y="-620156"/>
            <a:ext cx="3069861" cy="4310178"/>
          </a:xfrm>
          <a:prstGeom prst="rect">
            <a:avLst/>
          </a:prstGeom>
          <a:ln>
            <a:noFill/>
          </a:ln>
          <a:effectLst>
            <a:softEdge rad="112500"/>
          </a:effectLst>
        </p:spPr>
      </p:pic>
      <p:pic>
        <p:nvPicPr>
          <p:cNvPr id="4" name="Imagen 3"/>
          <p:cNvPicPr>
            <a:picLocks noChangeAspect="1"/>
          </p:cNvPicPr>
          <p:nvPr/>
        </p:nvPicPr>
        <p:blipFill>
          <a:blip r:embed="rId4"/>
          <a:stretch>
            <a:fillRect/>
          </a:stretch>
        </p:blipFill>
        <p:spPr>
          <a:xfrm>
            <a:off x="4794069" y="3069860"/>
            <a:ext cx="4310178" cy="2991305"/>
          </a:xfrm>
          <a:prstGeom prst="rect">
            <a:avLst/>
          </a:prstGeom>
          <a:ln>
            <a:noFill/>
          </a:ln>
          <a:effectLst>
            <a:softEdge rad="112500"/>
          </a:effectLst>
        </p:spPr>
      </p:pic>
      <p:pic>
        <p:nvPicPr>
          <p:cNvPr id="5" name="Imagen 4"/>
          <p:cNvPicPr>
            <a:picLocks noChangeAspect="1"/>
          </p:cNvPicPr>
          <p:nvPr/>
        </p:nvPicPr>
        <p:blipFill>
          <a:blip r:embed="rId5"/>
          <a:stretch>
            <a:fillRect/>
          </a:stretch>
        </p:blipFill>
        <p:spPr>
          <a:xfrm>
            <a:off x="690760" y="150038"/>
            <a:ext cx="4103305" cy="2919823"/>
          </a:xfrm>
          <a:prstGeom prst="rect">
            <a:avLst/>
          </a:prstGeom>
          <a:ln>
            <a:noFill/>
          </a:ln>
          <a:effectLst>
            <a:softEdge rad="112500"/>
          </a:effectLst>
        </p:spPr>
      </p:pic>
    </p:spTree>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Shape 73"/>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4929882" y="2278028"/>
            <a:ext cx="4214118" cy="3788229"/>
          </a:xfrm>
          <a:prstGeom prst="rect">
            <a:avLst/>
          </a:prstGeom>
        </p:spPr>
      </p:pic>
      <p:pic>
        <p:nvPicPr>
          <p:cNvPr id="3" name="Imagen 2"/>
          <p:cNvPicPr>
            <a:picLocks noChangeAspect="1"/>
          </p:cNvPicPr>
          <p:nvPr/>
        </p:nvPicPr>
        <p:blipFill>
          <a:blip r:embed="rId4"/>
          <a:stretch>
            <a:fillRect/>
          </a:stretch>
        </p:blipFill>
        <p:spPr>
          <a:xfrm>
            <a:off x="4687385" y="0"/>
            <a:ext cx="4456615" cy="2503364"/>
          </a:xfrm>
          <a:prstGeom prst="rect">
            <a:avLst/>
          </a:prstGeom>
        </p:spPr>
      </p:pic>
      <p:pic>
        <p:nvPicPr>
          <p:cNvPr id="12" name="Imagen 11"/>
          <p:cNvPicPr>
            <a:picLocks noChangeAspect="1"/>
          </p:cNvPicPr>
          <p:nvPr/>
        </p:nvPicPr>
        <p:blipFill rotWithShape="1">
          <a:blip r:embed="rId5"/>
          <a:srcRect t="7827"/>
          <a:stretch/>
        </p:blipFill>
        <p:spPr>
          <a:xfrm>
            <a:off x="2655379" y="0"/>
            <a:ext cx="2617885" cy="2307421"/>
          </a:xfrm>
          <a:prstGeom prst="rect">
            <a:avLst/>
          </a:prstGeom>
        </p:spPr>
      </p:pic>
      <p:pic>
        <p:nvPicPr>
          <p:cNvPr id="10" name="Imagen 9"/>
          <p:cNvPicPr>
            <a:picLocks noChangeAspect="1"/>
          </p:cNvPicPr>
          <p:nvPr/>
        </p:nvPicPr>
        <p:blipFill rotWithShape="1">
          <a:blip r:embed="rId6"/>
          <a:srcRect t="22201"/>
          <a:stretch/>
        </p:blipFill>
        <p:spPr>
          <a:xfrm>
            <a:off x="0" y="2067197"/>
            <a:ext cx="4929882" cy="2278028"/>
          </a:xfrm>
          <a:prstGeom prst="rect">
            <a:avLst/>
          </a:prstGeom>
        </p:spPr>
      </p:pic>
      <p:sp>
        <p:nvSpPr>
          <p:cNvPr id="75" name="Shape 75"/>
          <p:cNvSpPr txBox="1">
            <a:spLocks noGrp="1"/>
          </p:cNvSpPr>
          <p:nvPr>
            <p:ph type="subTitle" idx="4294967295"/>
          </p:nvPr>
        </p:nvSpPr>
        <p:spPr>
          <a:xfrm>
            <a:off x="6203692" y="6016272"/>
            <a:ext cx="3099964" cy="812700"/>
          </a:xfrm>
          <a:prstGeom prst="rect">
            <a:avLst/>
          </a:prstGeom>
        </p:spPr>
        <p:txBody>
          <a:bodyPr wrap="square" lIns="91425" tIns="91425" rIns="91425" bIns="91425" anchor="ctr" anchorCtr="0">
            <a:noAutofit/>
          </a:bodyPr>
          <a:lstStyle/>
          <a:p>
            <a:pPr>
              <a:spcBef>
                <a:spcPts val="0"/>
              </a:spcBef>
              <a:buNone/>
            </a:pPr>
            <a:r>
              <a:rPr lang="es-ES" sz="3600" b="1" spc="300" dirty="0">
                <a:solidFill>
                  <a:schemeClr val="bg1"/>
                </a:solidFill>
                <a:effectLst>
                  <a:outerShdw blurRad="38100" dist="38100" dir="2700000" algn="tl">
                    <a:srgbClr val="000000">
                      <a:alpha val="43137"/>
                    </a:srgbClr>
                  </a:outerShdw>
                </a:effectLst>
              </a:rPr>
              <a:t>¡GRACIAS!</a:t>
            </a:r>
            <a:endParaRPr lang="en" sz="3600" b="1" spc="300" dirty="0">
              <a:solidFill>
                <a:schemeClr val="bg1"/>
              </a:solidFill>
              <a:effectLst>
                <a:outerShdw blurRad="38100" dist="38100" dir="2700000" algn="tl">
                  <a:srgbClr val="000000">
                    <a:alpha val="43137"/>
                  </a:srgbClr>
                </a:outerShdw>
              </a:effectLst>
            </a:endParaRPr>
          </a:p>
        </p:txBody>
      </p:sp>
      <p:pic>
        <p:nvPicPr>
          <p:cNvPr id="2" name="Imagen 1"/>
          <p:cNvPicPr>
            <a:picLocks noChangeAspect="1"/>
          </p:cNvPicPr>
          <p:nvPr/>
        </p:nvPicPr>
        <p:blipFill rotWithShape="1">
          <a:blip r:embed="rId7"/>
          <a:srcRect t="19515"/>
          <a:stretch/>
        </p:blipFill>
        <p:spPr>
          <a:xfrm>
            <a:off x="0" y="4345225"/>
            <a:ext cx="4990011" cy="2512774"/>
          </a:xfrm>
          <a:prstGeom prst="rect">
            <a:avLst/>
          </a:prstGeom>
        </p:spPr>
      </p:pic>
      <p:pic>
        <p:nvPicPr>
          <p:cNvPr id="6" name="Imagen 5"/>
          <p:cNvPicPr>
            <a:picLocks noChangeAspect="1"/>
          </p:cNvPicPr>
          <p:nvPr/>
        </p:nvPicPr>
        <p:blipFill>
          <a:blip r:embed="rId8"/>
          <a:stretch>
            <a:fillRect/>
          </a:stretch>
        </p:blipFill>
        <p:spPr>
          <a:xfrm>
            <a:off x="0" y="0"/>
            <a:ext cx="2756263" cy="2067197"/>
          </a:xfrm>
          <a:prstGeom prst="rect">
            <a:avLst/>
          </a:prstGeom>
        </p:spPr>
      </p:pic>
    </p:spTree>
    <p:extLst>
      <p:ext uri="{BB962C8B-B14F-4D97-AF65-F5344CB8AC3E}">
        <p14:creationId xmlns:p14="http://schemas.microsoft.com/office/powerpoint/2010/main" val="370526610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165475" y="269831"/>
            <a:ext cx="6858000" cy="459900"/>
          </a:xfrm>
          <a:prstGeom prst="rect">
            <a:avLst/>
          </a:prstGeom>
          <a:noFill/>
          <a:ln>
            <a:noFill/>
          </a:ln>
        </p:spPr>
        <p:txBody>
          <a:bodyPr wrap="square" lIns="91425" tIns="91425" rIns="91425" bIns="91425" anchor="b" anchorCtr="0">
            <a:noAutofit/>
          </a:bodyPr>
          <a:lstStyle/>
          <a:p>
            <a:r>
              <a:rPr lang="es-ES" sz="2400" dirty="0"/>
              <a:t>ZONA DE ESTUDIO</a:t>
            </a:r>
            <a:endParaRPr lang="en" sz="2400" dirty="0"/>
          </a:p>
        </p:txBody>
      </p:sp>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1165475" y="729731"/>
            <a:ext cx="7795644" cy="5814760"/>
          </a:xfrm>
          <a:prstGeom prst="rect">
            <a:avLst/>
          </a:prstGeom>
        </p:spPr>
      </p:pic>
    </p:spTree>
    <p:extLst>
      <p:ext uri="{BB962C8B-B14F-4D97-AF65-F5344CB8AC3E}">
        <p14:creationId xmlns:p14="http://schemas.microsoft.com/office/powerpoint/2010/main" val="291189093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165475" y="704546"/>
            <a:ext cx="6858000" cy="459900"/>
          </a:xfrm>
          <a:prstGeom prst="rect">
            <a:avLst/>
          </a:prstGeom>
        </p:spPr>
        <p:txBody>
          <a:bodyPr wrap="square" lIns="91425" tIns="91425" rIns="91425" bIns="91425" anchor="b" anchorCtr="0">
            <a:noAutofit/>
          </a:bodyPr>
          <a:lstStyle/>
          <a:p>
            <a:r>
              <a:rPr lang="es-ES" sz="2400" dirty="0"/>
              <a:t>Objetivos</a:t>
            </a:r>
            <a:endParaRPr lang="en" sz="2400" dirty="0"/>
          </a:p>
        </p:txBody>
      </p:sp>
      <p:sp>
        <p:nvSpPr>
          <p:cNvPr id="5" name="Shape 66">
            <a:extLst>
              <a:ext uri="{FF2B5EF4-FFF2-40B4-BE49-F238E27FC236}">
                <a16:creationId xmlns:a16="http://schemas.microsoft.com/office/drawing/2014/main" id="{69374733-54EC-4037-97F6-2298BE8161D5}"/>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INTRODUCCIÓN</a:t>
            </a:r>
            <a:endParaRPr lang="en" sz="2400" dirty="0">
              <a:solidFill>
                <a:srgbClr val="39C0BA"/>
              </a:solidFill>
              <a:latin typeface="Quicksand"/>
              <a:sym typeface="Quicksand"/>
            </a:endParaRPr>
          </a:p>
        </p:txBody>
      </p:sp>
      <p:pic>
        <p:nvPicPr>
          <p:cNvPr id="2" name="Imagen 1"/>
          <p:cNvPicPr>
            <a:picLocks noChangeAspect="1"/>
          </p:cNvPicPr>
          <p:nvPr/>
        </p:nvPicPr>
        <p:blipFill rotWithShape="1">
          <a:blip r:embed="rId3"/>
          <a:srcRect l="39540" t="40111" r="44635" b="44297"/>
          <a:stretch/>
        </p:blipFill>
        <p:spPr>
          <a:xfrm>
            <a:off x="2076994" y="4118431"/>
            <a:ext cx="1624901" cy="2134694"/>
          </a:xfrm>
          <a:prstGeom prst="rect">
            <a:avLst/>
          </a:prstGeom>
          <a:ln>
            <a:noFill/>
          </a:ln>
          <a:effectLst>
            <a:softEdge rad="112500"/>
          </a:effectLst>
        </p:spPr>
      </p:pic>
      <p:pic>
        <p:nvPicPr>
          <p:cNvPr id="3" name="Imagen 2"/>
          <p:cNvPicPr>
            <a:picLocks noChangeAspect="1"/>
          </p:cNvPicPr>
          <p:nvPr/>
        </p:nvPicPr>
        <p:blipFill rotWithShape="1">
          <a:blip r:embed="rId4"/>
          <a:srcRect l="21362" t="19822" r="44763" b="35300"/>
          <a:stretch/>
        </p:blipFill>
        <p:spPr>
          <a:xfrm>
            <a:off x="4184907" y="4118432"/>
            <a:ext cx="1628711" cy="2133002"/>
          </a:xfrm>
          <a:prstGeom prst="rect">
            <a:avLst/>
          </a:prstGeom>
          <a:ln>
            <a:noFill/>
          </a:ln>
          <a:effectLst>
            <a:softEdge rad="112500"/>
          </a:effectLst>
        </p:spPr>
      </p:pic>
      <p:pic>
        <p:nvPicPr>
          <p:cNvPr id="4" name="Imagen 3"/>
          <p:cNvPicPr>
            <a:picLocks noChangeAspect="1"/>
          </p:cNvPicPr>
          <p:nvPr/>
        </p:nvPicPr>
        <p:blipFill>
          <a:blip r:embed="rId5"/>
          <a:stretch>
            <a:fillRect/>
          </a:stretch>
        </p:blipFill>
        <p:spPr>
          <a:xfrm>
            <a:off x="6296630" y="4112701"/>
            <a:ext cx="1604049" cy="2138732"/>
          </a:xfrm>
          <a:prstGeom prst="rect">
            <a:avLst/>
          </a:prstGeom>
          <a:ln>
            <a:noFill/>
          </a:ln>
          <a:effectLst>
            <a:softEdge rad="112500"/>
          </a:effectLst>
        </p:spPr>
      </p:pic>
      <p:sp>
        <p:nvSpPr>
          <p:cNvPr id="8" name="Shape 67"/>
          <p:cNvSpPr txBox="1"/>
          <p:nvPr/>
        </p:nvSpPr>
        <p:spPr>
          <a:xfrm>
            <a:off x="1165475" y="1841864"/>
            <a:ext cx="7506575" cy="1964052"/>
          </a:xfrm>
          <a:prstGeom prst="rect">
            <a:avLst/>
          </a:prstGeom>
          <a:noFill/>
          <a:ln>
            <a:noFill/>
          </a:ln>
        </p:spPr>
        <p:txBody>
          <a:bodyPr wrap="square" lIns="91425" tIns="91425" rIns="91425" bIns="91425" anchor="t" anchorCtr="0">
            <a:noAutofit/>
          </a:bodyPr>
          <a:lstStyle/>
          <a:p>
            <a:pPr algn="just">
              <a:spcBef>
                <a:spcPts val="600"/>
              </a:spcBef>
            </a:pPr>
            <a:r>
              <a:rPr lang="es-ES" sz="1600" b="1" dirty="0">
                <a:solidFill>
                  <a:srgbClr val="39C0BA"/>
                </a:solidFill>
                <a:latin typeface="+mn-lt"/>
                <a:ea typeface="Quicksand"/>
                <a:cs typeface="Calibri Light" panose="020F0302020204030204" pitchFamily="34" charset="0"/>
                <a:sym typeface="Quicksand"/>
              </a:rPr>
              <a:t>OBJETIVO GENERAL</a:t>
            </a:r>
          </a:p>
          <a:p>
            <a:pPr algn="just">
              <a:spcBef>
                <a:spcPts val="600"/>
              </a:spcBef>
            </a:pPr>
            <a:r>
              <a:rPr lang="es-419" sz="500" b="1" dirty="0">
                <a:solidFill>
                  <a:srgbClr val="39C0BA"/>
                </a:solidFill>
                <a:latin typeface="+mn-lt"/>
                <a:ea typeface="Quicksand"/>
                <a:cs typeface="Calibri Light" panose="020F0302020204030204" pitchFamily="34" charset="0"/>
                <a:sym typeface="Quicksand"/>
              </a:rPr>
              <a:t> </a:t>
            </a:r>
            <a:endParaRPr lang="en" sz="500" b="1" dirty="0">
              <a:solidFill>
                <a:srgbClr val="39C0BA"/>
              </a:solidFill>
              <a:latin typeface="+mn-lt"/>
              <a:ea typeface="Quicksand"/>
              <a:cs typeface="Calibri Light" panose="020F0302020204030204" pitchFamily="34" charset="0"/>
              <a:sym typeface="Quicksand"/>
            </a:endParaRPr>
          </a:p>
          <a:p>
            <a:pPr algn="just">
              <a:lnSpc>
                <a:spcPct val="150000"/>
              </a:lnSpc>
            </a:pPr>
            <a:r>
              <a:rPr lang="es-EC" sz="1800" dirty="0">
                <a:solidFill>
                  <a:schemeClr val="bg1"/>
                </a:solidFill>
                <a:latin typeface="+mn-lt"/>
                <a:cs typeface="Calibri Light" panose="020F0302020204030204" pitchFamily="34" charset="0"/>
              </a:rPr>
              <a:t>Analizar el comportamiento espectral de chocho, mediante técnicas de teledetección para el monitoreo durante sus etapas fenológicas, producto de la aplicación de tratamientos de desinfección de semilla.</a:t>
            </a:r>
            <a:endParaRPr sz="1800" dirty="0">
              <a:solidFill>
                <a:schemeClr val="bg1"/>
              </a:solidFill>
              <a:latin typeface="+mn-lt"/>
              <a:ea typeface="Quicksand"/>
              <a:cs typeface="Calibri Light" panose="020F0302020204030204" pitchFamily="34" charset="0"/>
              <a:sym typeface="Quicksand"/>
            </a:endParaRPr>
          </a:p>
          <a:p>
            <a:pPr algn="just">
              <a:spcBef>
                <a:spcPts val="600"/>
              </a:spcBef>
            </a:pPr>
            <a:endParaRPr sz="1600" dirty="0">
              <a:solidFill>
                <a:srgbClr val="FFFFFF"/>
              </a:solidFill>
              <a:latin typeface="+mn-lt"/>
              <a:ea typeface="Quicksand"/>
              <a:cs typeface="Calibri Light" panose="020F0302020204030204" pitchFamily="34" charset="0"/>
              <a:sym typeface="Quicksand"/>
            </a:endParaRPr>
          </a:p>
        </p:txBody>
      </p:sp>
    </p:spTree>
    <p:extLst>
      <p:ext uri="{BB962C8B-B14F-4D97-AF65-F5344CB8AC3E}">
        <p14:creationId xmlns:p14="http://schemas.microsoft.com/office/powerpoint/2010/main" val="18757244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165475" y="449713"/>
            <a:ext cx="6858000" cy="459900"/>
          </a:xfrm>
          <a:prstGeom prst="rect">
            <a:avLst/>
          </a:prstGeom>
        </p:spPr>
        <p:txBody>
          <a:bodyPr wrap="square" lIns="91425" tIns="91425" rIns="91425" bIns="91425" anchor="b" anchorCtr="0">
            <a:noAutofit/>
          </a:bodyPr>
          <a:lstStyle/>
          <a:p>
            <a:r>
              <a:rPr lang="es-ES" sz="2400" dirty="0"/>
              <a:t>Objetivos</a:t>
            </a:r>
            <a:endParaRPr lang="en" sz="2400" dirty="0"/>
          </a:p>
        </p:txBody>
      </p:sp>
      <p:sp>
        <p:nvSpPr>
          <p:cNvPr id="7" name="Shape 67">
            <a:extLst>
              <a:ext uri="{FF2B5EF4-FFF2-40B4-BE49-F238E27FC236}">
                <a16:creationId xmlns:a16="http://schemas.microsoft.com/office/drawing/2014/main" id="{2432F8AC-9A7B-461F-9561-9CA8F6971D59}"/>
              </a:ext>
            </a:extLst>
          </p:cNvPr>
          <p:cNvSpPr txBox="1"/>
          <p:nvPr/>
        </p:nvSpPr>
        <p:spPr>
          <a:xfrm>
            <a:off x="1165475" y="1164445"/>
            <a:ext cx="7359093" cy="5442839"/>
          </a:xfrm>
          <a:prstGeom prst="rect">
            <a:avLst/>
          </a:prstGeom>
          <a:noFill/>
          <a:ln>
            <a:noFill/>
          </a:ln>
        </p:spPr>
        <p:txBody>
          <a:bodyPr wrap="square" lIns="91425" tIns="91425" rIns="91425" bIns="91425" anchor="t" anchorCtr="0">
            <a:noAutofit/>
          </a:bodyPr>
          <a:lstStyle/>
          <a:p>
            <a:pPr algn="just">
              <a:spcBef>
                <a:spcPts val="600"/>
              </a:spcBef>
            </a:pPr>
            <a:r>
              <a:rPr lang="es-ES" sz="1600" b="1" dirty="0">
                <a:solidFill>
                  <a:srgbClr val="39C0BA"/>
                </a:solidFill>
                <a:latin typeface="+mn-lt"/>
                <a:ea typeface="Quicksand"/>
                <a:cs typeface="Calibri Light" panose="020F0302020204030204" pitchFamily="34" charset="0"/>
                <a:sym typeface="Quicksand"/>
              </a:rPr>
              <a:t>OBJETIVOS ESPECÍFICOS</a:t>
            </a:r>
          </a:p>
          <a:p>
            <a:pPr algn="just">
              <a:spcBef>
                <a:spcPts val="600"/>
              </a:spcBef>
            </a:pPr>
            <a:endParaRPr lang="es-ES" sz="1600" b="1" dirty="0">
              <a:solidFill>
                <a:srgbClr val="39C0BA"/>
              </a:solidFill>
              <a:latin typeface="+mn-lt"/>
              <a:ea typeface="Quicksand"/>
              <a:cs typeface="Calibri Light" panose="020F0302020204030204" pitchFamily="34" charset="0"/>
              <a:sym typeface="Quicksand"/>
            </a:endParaRPr>
          </a:p>
          <a:p>
            <a:pPr algn="just">
              <a:spcBef>
                <a:spcPts val="600"/>
              </a:spcBef>
            </a:pPr>
            <a:endParaRPr lang="en" sz="500" b="1" dirty="0">
              <a:solidFill>
                <a:srgbClr val="39C0BA"/>
              </a:solidFill>
              <a:latin typeface="+mn-lt"/>
              <a:ea typeface="Quicksand"/>
              <a:cs typeface="Calibri Light" panose="020F0302020204030204" pitchFamily="34" charset="0"/>
              <a:sym typeface="Quicksand"/>
            </a:endParaRPr>
          </a:p>
          <a:p>
            <a:pPr marL="342900" indent="-342900" algn="just">
              <a:buFont typeface="Wingdings" panose="05000000000000000000" pitchFamily="2" charset="2"/>
              <a:buChar char="Ø"/>
            </a:pPr>
            <a:r>
              <a:rPr lang="es-EC" sz="1700" dirty="0">
                <a:solidFill>
                  <a:schemeClr val="bg1"/>
                </a:solidFill>
                <a:latin typeface="+mn-lt"/>
                <a:cs typeface="Calibri Light" panose="020F0302020204030204" pitchFamily="34" charset="0"/>
              </a:rPr>
              <a:t>Obtener datos espectrales </a:t>
            </a:r>
            <a:r>
              <a:rPr lang="es-EC" sz="1700" dirty="0" err="1">
                <a:solidFill>
                  <a:schemeClr val="bg1"/>
                </a:solidFill>
                <a:latin typeface="+mn-lt"/>
                <a:cs typeface="Calibri Light" panose="020F0302020204030204" pitchFamily="34" charset="0"/>
              </a:rPr>
              <a:t>multitemporales</a:t>
            </a:r>
            <a:r>
              <a:rPr lang="es-EC" sz="1700" dirty="0">
                <a:solidFill>
                  <a:schemeClr val="bg1"/>
                </a:solidFill>
                <a:latin typeface="+mn-lt"/>
                <a:cs typeface="Calibri Light" panose="020F0302020204030204" pitchFamily="34" charset="0"/>
              </a:rPr>
              <a:t> y el contenido de clorofila en un cultivo de chocho en dos ensayos (invernadero y campo), mediante un espectroradiómetro y un medidor de clorofila.</a:t>
            </a:r>
          </a:p>
          <a:p>
            <a:pPr marL="342900" indent="-342900" algn="just">
              <a:buFont typeface="+mj-lt"/>
              <a:buAutoNum type="arabicPeriod"/>
            </a:pPr>
            <a:endParaRPr lang="es-ES" sz="1700" dirty="0">
              <a:solidFill>
                <a:schemeClr val="bg1"/>
              </a:solidFill>
              <a:latin typeface="+mn-lt"/>
              <a:cs typeface="Calibri Light" panose="020F0302020204030204" pitchFamily="34" charset="0"/>
            </a:endParaRPr>
          </a:p>
          <a:p>
            <a:pPr marL="342900" indent="-342900" algn="just">
              <a:buFont typeface="Wingdings" panose="05000000000000000000" pitchFamily="2" charset="2"/>
              <a:buChar char="Ø"/>
            </a:pPr>
            <a:r>
              <a:rPr lang="es-EC" sz="1700" dirty="0">
                <a:solidFill>
                  <a:schemeClr val="bg1"/>
                </a:solidFill>
                <a:latin typeface="+mn-lt"/>
                <a:cs typeface="Calibri Light" panose="020F0302020204030204" pitchFamily="34" charset="0"/>
              </a:rPr>
              <a:t>Obtener datos radiométricos </a:t>
            </a:r>
            <a:r>
              <a:rPr lang="es-EC" sz="1700" dirty="0" err="1">
                <a:solidFill>
                  <a:schemeClr val="bg1"/>
                </a:solidFill>
                <a:latin typeface="+mn-lt"/>
                <a:cs typeface="Calibri Light" panose="020F0302020204030204" pitchFamily="34" charset="0"/>
              </a:rPr>
              <a:t>multitemporales</a:t>
            </a:r>
            <a:r>
              <a:rPr lang="es-EC" sz="1700" dirty="0">
                <a:solidFill>
                  <a:schemeClr val="bg1"/>
                </a:solidFill>
                <a:latin typeface="+mn-lt"/>
                <a:cs typeface="Calibri Light" panose="020F0302020204030204" pitchFamily="34" charset="0"/>
              </a:rPr>
              <a:t> del cultivo en campo mediante un sensor multiespectral (modificado) aerotransportado.</a:t>
            </a:r>
          </a:p>
          <a:p>
            <a:pPr marL="342900" indent="-342900" algn="just">
              <a:buFont typeface="Wingdings" panose="05000000000000000000" pitchFamily="2" charset="2"/>
              <a:buChar char="Ø"/>
            </a:pPr>
            <a:endParaRPr lang="es-EC" sz="1700" dirty="0">
              <a:solidFill>
                <a:schemeClr val="bg1"/>
              </a:solidFill>
              <a:latin typeface="+mn-lt"/>
              <a:cs typeface="Calibri Light" panose="020F0302020204030204" pitchFamily="34" charset="0"/>
            </a:endParaRPr>
          </a:p>
          <a:p>
            <a:pPr marL="342900" indent="-342900" algn="just">
              <a:buFont typeface="Wingdings" panose="05000000000000000000" pitchFamily="2" charset="2"/>
              <a:buChar char="Ø"/>
            </a:pPr>
            <a:r>
              <a:rPr lang="es-EC" sz="1700" dirty="0">
                <a:solidFill>
                  <a:schemeClr val="bg1"/>
                </a:solidFill>
                <a:latin typeface="+mn-lt"/>
                <a:cs typeface="Calibri Light" panose="020F0302020204030204" pitchFamily="34" charset="0"/>
              </a:rPr>
              <a:t>Generar índices de vegetación NDVI, TNDVI, SR-RE, CCI y NDRE y analizar estadísticamente los resultados obtenidos por espectroscopia e imágenes aéreas, con la finalidad de evaluar una correlación radiométrica entre los tratamientos de desinfección de la semilla.</a:t>
            </a:r>
          </a:p>
          <a:p>
            <a:pPr marL="342900" indent="-342900" algn="just">
              <a:buFont typeface="Wingdings" panose="05000000000000000000" pitchFamily="2" charset="2"/>
              <a:buChar char="Ø"/>
            </a:pPr>
            <a:endParaRPr lang="es-EC" sz="1700" dirty="0">
              <a:solidFill>
                <a:schemeClr val="bg1"/>
              </a:solidFill>
              <a:latin typeface="+mn-lt"/>
              <a:cs typeface="Calibri Light" panose="020F0302020204030204" pitchFamily="34" charset="0"/>
            </a:endParaRPr>
          </a:p>
          <a:p>
            <a:pPr marL="342900" indent="-342900" algn="just">
              <a:buFont typeface="Wingdings" panose="05000000000000000000" pitchFamily="2" charset="2"/>
              <a:buChar char="Ø"/>
            </a:pPr>
            <a:r>
              <a:rPr lang="es-EC" sz="1700" dirty="0">
                <a:solidFill>
                  <a:schemeClr val="bg1"/>
                </a:solidFill>
                <a:latin typeface="+mn-lt"/>
                <a:cs typeface="Calibri Light" panose="020F0302020204030204" pitchFamily="34" charset="0"/>
              </a:rPr>
              <a:t>Realizar un análisis bioestadístico para correlacionar los datos radiométricos de los tratamientos de desinfección de las semillas presentes en los dos ensayos.</a:t>
            </a:r>
            <a:endParaRPr lang="es-EC" sz="1700" dirty="0">
              <a:solidFill>
                <a:srgbClr val="FFFFFF"/>
              </a:solidFill>
              <a:latin typeface="+mn-lt"/>
              <a:ea typeface="Quicksand"/>
              <a:cs typeface="Calibri Light" panose="020F0302020204030204" pitchFamily="34" charset="0"/>
              <a:sym typeface="Quicksand"/>
            </a:endParaRPr>
          </a:p>
          <a:p>
            <a:pPr marL="342900" indent="-342900" algn="just">
              <a:buFont typeface="Wingdings" panose="05000000000000000000" pitchFamily="2" charset="2"/>
              <a:buChar char="Ø"/>
            </a:pPr>
            <a:endParaRPr lang="es-EC" sz="1700" dirty="0">
              <a:solidFill>
                <a:schemeClr val="bg1"/>
              </a:solidFill>
              <a:latin typeface="+mn-lt"/>
              <a:cs typeface="Calibri Light" panose="020F0302020204030204" pitchFamily="34" charset="0"/>
            </a:endParaRPr>
          </a:p>
          <a:p>
            <a:pPr algn="just"/>
            <a:endParaRPr lang="es-ES" sz="1800" dirty="0">
              <a:solidFill>
                <a:schemeClr val="bg1"/>
              </a:solidFill>
              <a:latin typeface="+mn-lt"/>
              <a:cs typeface="Calibri Light" panose="020F0302020204030204" pitchFamily="34" charset="0"/>
            </a:endParaRPr>
          </a:p>
        </p:txBody>
      </p:sp>
      <p:sp>
        <p:nvSpPr>
          <p:cNvPr id="4" name="Shape 66">
            <a:extLst>
              <a:ext uri="{FF2B5EF4-FFF2-40B4-BE49-F238E27FC236}">
                <a16:creationId xmlns:a16="http://schemas.microsoft.com/office/drawing/2014/main" id="{D0B88DC5-F032-4A75-9727-102273878D26}"/>
              </a:ext>
            </a:extLst>
          </p:cNvPr>
          <p:cNvSpPr txBox="1">
            <a:spLocks/>
          </p:cNvSpPr>
          <p:nvPr/>
        </p:nvSpPr>
        <p:spPr>
          <a:xfrm>
            <a:off x="103597" y="2123774"/>
            <a:ext cx="648573" cy="4483511"/>
          </a:xfrm>
          <a:prstGeom prst="rect">
            <a:avLst/>
          </a:prstGeom>
        </p:spPr>
        <p:txBody>
          <a:bodyPr vert="vert270"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s-ES" sz="2400" dirty="0">
                <a:solidFill>
                  <a:srgbClr val="39C0BA"/>
                </a:solidFill>
                <a:latin typeface="Quicksand"/>
                <a:sym typeface="Quicksand"/>
              </a:rPr>
              <a:t>INTRODUCCIÓN</a:t>
            </a:r>
            <a:endParaRPr lang="en" sz="2400" dirty="0">
              <a:solidFill>
                <a:srgbClr val="39C0BA"/>
              </a:solidFill>
              <a:latin typeface="Quicksand"/>
              <a:sym typeface="Quicksand"/>
            </a:endParaRPr>
          </a:p>
        </p:txBody>
      </p:sp>
    </p:spTree>
    <p:extLst>
      <p:ext uri="{BB962C8B-B14F-4D97-AF65-F5344CB8AC3E}">
        <p14:creationId xmlns:p14="http://schemas.microsoft.com/office/powerpoint/2010/main" val="231924858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479273" y="964303"/>
            <a:ext cx="4334259" cy="474959"/>
            <a:chOff x="1613935" y="2468248"/>
            <a:chExt cx="5779012" cy="633278"/>
          </a:xfrm>
        </p:grpSpPr>
        <p:sp>
          <p:nvSpPr>
            <p:cNvPr id="17" name="Pentágono 16"/>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18" name="Pentágono 4"/>
            <p:cNvSpPr txBox="1"/>
            <p:nvPr/>
          </p:nvSpPr>
          <p:spPr>
            <a:xfrm rot="21600000">
              <a:off x="1772254" y="2468248"/>
              <a:ext cx="5620693"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2175" dirty="0">
                  <a:solidFill>
                    <a:srgbClr val="FFFFFF"/>
                  </a:solidFill>
                  <a:latin typeface="Corbel"/>
                  <a:ea typeface="+mn-ea"/>
                  <a:cs typeface="+mn-cs"/>
                </a:rPr>
                <a:t>Fundamentos Teóricos</a:t>
              </a:r>
            </a:p>
          </p:txBody>
        </p:sp>
      </p:grpSp>
      <p:sp>
        <p:nvSpPr>
          <p:cNvPr id="19" name="Elipse 18"/>
          <p:cNvSpPr/>
          <p:nvPr/>
        </p:nvSpPr>
        <p:spPr>
          <a:xfrm>
            <a:off x="241794" y="964303"/>
            <a:ext cx="474959" cy="474959"/>
          </a:xfrm>
          <a:prstGeom prst="ellipse">
            <a:avLst/>
          </a:prstGeom>
          <a:blipFill>
            <a:blip r:embed="rId2" cstate="print">
              <a:extLst>
                <a:ext uri="{28A0092B-C50C-407E-A947-70E740481C1C}">
                  <a14:useLocalDpi xmlns:a14="http://schemas.microsoft.com/office/drawing/2010/main" val="0"/>
                </a:ext>
              </a:extLst>
            </a:blip>
            <a:srcRect/>
            <a:stretch>
              <a:fillRect l="-25000" r="-25000"/>
            </a:stretch>
          </a:blipFill>
          <a:ln w="12700" cap="flat" cmpd="sng" algn="ctr">
            <a:solidFill>
              <a:srgbClr val="FFFFFF">
                <a:hueOff val="0"/>
                <a:satOff val="0"/>
                <a:lumOff val="0"/>
                <a:alphaOff val="0"/>
              </a:srgbClr>
            </a:solidFill>
            <a:prstDash val="solid"/>
            <a:miter lim="800000"/>
          </a:ln>
          <a:effectLst/>
        </p:spPr>
      </p:sp>
      <p:graphicFrame>
        <p:nvGraphicFramePr>
          <p:cNvPr id="20" name="Diagrama 19"/>
          <p:cNvGraphicFramePr/>
          <p:nvPr>
            <p:extLst>
              <p:ext uri="{D42A27DB-BD31-4B8C-83A1-F6EECF244321}">
                <p14:modId xmlns:p14="http://schemas.microsoft.com/office/powerpoint/2010/main" val="1959543930"/>
              </p:ext>
            </p:extLst>
          </p:nvPr>
        </p:nvGraphicFramePr>
        <p:xfrm>
          <a:off x="4153988" y="1909640"/>
          <a:ext cx="5387902" cy="2183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o 1"/>
          <p:cNvGrpSpPr/>
          <p:nvPr/>
        </p:nvGrpSpPr>
        <p:grpSpPr>
          <a:xfrm>
            <a:off x="79909" y="1782651"/>
            <a:ext cx="5779723" cy="4700191"/>
            <a:chOff x="79909" y="1782651"/>
            <a:chExt cx="5779723" cy="4700191"/>
          </a:xfrm>
        </p:grpSpPr>
        <p:pic>
          <p:nvPicPr>
            <p:cNvPr id="7" name="Imagen 6"/>
            <p:cNvPicPr>
              <a:picLocks noChangeAspect="1"/>
            </p:cNvPicPr>
            <p:nvPr/>
          </p:nvPicPr>
          <p:blipFill>
            <a:blip r:embed="rId8"/>
            <a:stretch>
              <a:fillRect/>
            </a:stretch>
          </p:blipFill>
          <p:spPr>
            <a:xfrm>
              <a:off x="79909" y="1782651"/>
              <a:ext cx="4678515" cy="2462780"/>
            </a:xfrm>
            <a:prstGeom prst="hexagon">
              <a:avLst/>
            </a:prstGeom>
          </p:spPr>
        </p:pic>
        <p:pic>
          <p:nvPicPr>
            <p:cNvPr id="9" name="Imagen 8"/>
            <p:cNvPicPr>
              <a:picLocks noChangeAspect="1"/>
            </p:cNvPicPr>
            <p:nvPr/>
          </p:nvPicPr>
          <p:blipFill>
            <a:blip r:embed="rId9"/>
            <a:stretch>
              <a:fillRect/>
            </a:stretch>
          </p:blipFill>
          <p:spPr>
            <a:xfrm>
              <a:off x="178824" y="4354384"/>
              <a:ext cx="5680808" cy="2128458"/>
            </a:xfrm>
            <a:prstGeom prst="trapezoid">
              <a:avLst/>
            </a:prstGeom>
          </p:spPr>
        </p:pic>
      </p:grpSp>
    </p:spTree>
    <p:extLst>
      <p:ext uri="{BB962C8B-B14F-4D97-AF65-F5344CB8AC3E}">
        <p14:creationId xmlns:p14="http://schemas.microsoft.com/office/powerpoint/2010/main" val="313448236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texto 11"/>
          <p:cNvSpPr txBox="1">
            <a:spLocks/>
          </p:cNvSpPr>
          <p:nvPr/>
        </p:nvSpPr>
        <p:spPr>
          <a:xfrm>
            <a:off x="2212505" y="1377506"/>
            <a:ext cx="2548960" cy="270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defRPr/>
            </a:pPr>
            <a:r>
              <a:rPr lang="es-ES" sz="1500" b="1" dirty="0">
                <a:solidFill>
                  <a:srgbClr val="FFFFFF"/>
                </a:solidFill>
              </a:rPr>
              <a:t>Teledetección</a:t>
            </a:r>
            <a:endParaRPr lang="en-US" sz="1500" b="1" dirty="0">
              <a:solidFill>
                <a:srgbClr val="FFFFFF"/>
              </a:solidFill>
            </a:endParaRPr>
          </a:p>
        </p:txBody>
      </p:sp>
      <p:sp>
        <p:nvSpPr>
          <p:cNvPr id="25" name="Marcador de texto 9"/>
          <p:cNvSpPr txBox="1">
            <a:spLocks/>
          </p:cNvSpPr>
          <p:nvPr/>
        </p:nvSpPr>
        <p:spPr>
          <a:xfrm>
            <a:off x="4922170" y="1616288"/>
            <a:ext cx="3775166" cy="4131370"/>
          </a:xfrm>
          <a:prstGeom prst="rect">
            <a:avLst/>
          </a:prstGeom>
          <a:ln w="28575">
            <a:solidFill>
              <a:srgbClr val="00B0F0"/>
            </a:solidFill>
          </a:ln>
        </p:spPr>
        <p:txBody>
          <a:bodyPr vert="horz" lIns="81000" tIns="216000" rIns="16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indent="-200025" algn="just" defTabSz="685800">
              <a:spcBef>
                <a:spcPts val="750"/>
              </a:spcBef>
              <a:defRPr/>
            </a:pPr>
            <a:r>
              <a:rPr lang="es-EC" sz="1400" dirty="0">
                <a:solidFill>
                  <a:srgbClr val="FFFFFF"/>
                </a:solidFill>
              </a:rPr>
              <a:t>Se “construye” a partir de la señal registrada por los </a:t>
            </a:r>
            <a:r>
              <a:rPr lang="es-EC" sz="1600" dirty="0">
                <a:solidFill>
                  <a:srgbClr val="FFFFFF"/>
                </a:solidFill>
              </a:rPr>
              <a:t>sensores</a:t>
            </a:r>
            <a:r>
              <a:rPr lang="es-EC" sz="1400" dirty="0">
                <a:solidFill>
                  <a:srgbClr val="FFFFFF"/>
                </a:solidFill>
              </a:rPr>
              <a:t> remotos en las diferentes porciones del espectro electromagnético (</a:t>
            </a:r>
            <a:r>
              <a:rPr lang="es-EC" sz="1400" dirty="0" err="1">
                <a:solidFill>
                  <a:srgbClr val="FFFFFF"/>
                </a:solidFill>
              </a:rPr>
              <a:t>Karszenbaum</a:t>
            </a:r>
            <a:r>
              <a:rPr lang="es-EC" sz="1400" dirty="0">
                <a:solidFill>
                  <a:srgbClr val="FFFFFF"/>
                </a:solidFill>
              </a:rPr>
              <a:t> &amp; </a:t>
            </a:r>
            <a:r>
              <a:rPr lang="es-EC" sz="1400" dirty="0" err="1">
                <a:solidFill>
                  <a:srgbClr val="FFFFFF"/>
                </a:solidFill>
              </a:rPr>
              <a:t>Barrazza</a:t>
            </a:r>
            <a:r>
              <a:rPr lang="es-EC" sz="1400" dirty="0">
                <a:solidFill>
                  <a:srgbClr val="FFFFFF"/>
                </a:solidFill>
              </a:rPr>
              <a:t>, 2014). </a:t>
            </a:r>
          </a:p>
          <a:p>
            <a:pPr marL="200025" indent="-200025" algn="just" defTabSz="685800">
              <a:spcBef>
                <a:spcPts val="750"/>
              </a:spcBef>
              <a:defRPr/>
            </a:pPr>
            <a:endParaRPr lang="en-US" sz="1350" dirty="0">
              <a:solidFill>
                <a:srgbClr val="FFFFFF"/>
              </a:solidFill>
              <a:latin typeface="Calibri Light"/>
            </a:endParaRPr>
          </a:p>
        </p:txBody>
      </p:sp>
      <p:sp>
        <p:nvSpPr>
          <p:cNvPr id="27" name="Marcador de texto 11"/>
          <p:cNvSpPr txBox="1">
            <a:spLocks/>
          </p:cNvSpPr>
          <p:nvPr/>
        </p:nvSpPr>
        <p:spPr>
          <a:xfrm>
            <a:off x="5998351" y="1377506"/>
            <a:ext cx="1556691" cy="270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500" b="1" dirty="0">
                <a:solidFill>
                  <a:srgbClr val="FFFFFF"/>
                </a:solidFill>
              </a:rPr>
              <a:t>Firma Espectral</a:t>
            </a:r>
            <a:endParaRPr lang="en-US" sz="1500" b="1" dirty="0">
              <a:solidFill>
                <a:srgbClr val="FFFFFF"/>
              </a:solidFill>
            </a:endParaRPr>
          </a:p>
        </p:txBody>
      </p:sp>
      <p:sp>
        <p:nvSpPr>
          <p:cNvPr id="28" name="Marcador de texto 11"/>
          <p:cNvSpPr txBox="1">
            <a:spLocks/>
          </p:cNvSpPr>
          <p:nvPr/>
        </p:nvSpPr>
        <p:spPr>
          <a:xfrm>
            <a:off x="6737118" y="1377506"/>
            <a:ext cx="1363924" cy="270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500" b="1" dirty="0">
              <a:solidFill>
                <a:srgbClr val="FFFFFF"/>
              </a:solidFill>
              <a:latin typeface="Corbel"/>
            </a:endParaRPr>
          </a:p>
        </p:txBody>
      </p:sp>
      <p:grpSp>
        <p:nvGrpSpPr>
          <p:cNvPr id="34" name="Grupo 33"/>
          <p:cNvGrpSpPr/>
          <p:nvPr/>
        </p:nvGrpSpPr>
        <p:grpSpPr>
          <a:xfrm>
            <a:off x="409402" y="954412"/>
            <a:ext cx="2276990" cy="254726"/>
            <a:chOff x="1613935" y="2468248"/>
            <a:chExt cx="5779012" cy="633278"/>
          </a:xfrm>
        </p:grpSpPr>
        <p:sp>
          <p:nvSpPr>
            <p:cNvPr id="35" name="Pentágono 34"/>
            <p:cNvSpPr/>
            <p:nvPr/>
          </p:nvSpPr>
          <p:spPr>
            <a:xfrm rot="10800000">
              <a:off x="1613935" y="2468248"/>
              <a:ext cx="5779012" cy="633278"/>
            </a:xfrm>
            <a:prstGeom prst="homePlate">
              <a:avLst/>
            </a:prstGeom>
            <a:solidFill>
              <a:srgbClr val="25C6E3">
                <a:alpha val="90000"/>
                <a:hueOff val="0"/>
                <a:satOff val="0"/>
                <a:lumOff val="0"/>
                <a:alphaOff val="-17143"/>
              </a:srgbClr>
            </a:solidFill>
            <a:ln w="12700" cap="flat" cmpd="sng" algn="ctr">
              <a:solidFill>
                <a:srgbClr val="FFFFFF">
                  <a:hueOff val="0"/>
                  <a:satOff val="0"/>
                  <a:lumOff val="0"/>
                  <a:alphaOff val="0"/>
                </a:srgbClr>
              </a:solidFill>
              <a:prstDash val="solid"/>
              <a:miter lim="800000"/>
            </a:ln>
            <a:effectLst/>
          </p:spPr>
        </p:sp>
        <p:sp>
          <p:nvSpPr>
            <p:cNvPr id="36" name="Pentágono 4"/>
            <p:cNvSpPr txBox="1"/>
            <p:nvPr/>
          </p:nvSpPr>
          <p:spPr>
            <a:xfrm>
              <a:off x="1772253" y="2468248"/>
              <a:ext cx="5620694" cy="633278"/>
            </a:xfrm>
            <a:prstGeom prst="rect">
              <a:avLst/>
            </a:prstGeom>
            <a:noFill/>
            <a:ln>
              <a:noFill/>
            </a:ln>
            <a:effectLst/>
          </p:spPr>
          <p:txBody>
            <a:bodyPr spcFirstLastPara="0" vert="horz" wrap="square" lIns="209444" tIns="82868" rIns="154686" bIns="82868" numCol="1" spcCol="1270" anchor="ctr" anchorCtr="0">
              <a:noAutofit/>
            </a:bodyPr>
            <a:lstStyle/>
            <a:p>
              <a:pPr algn="ctr" defTabSz="966788">
                <a:lnSpc>
                  <a:spcPct val="90000"/>
                </a:lnSpc>
                <a:spcBef>
                  <a:spcPct val="0"/>
                </a:spcBef>
                <a:spcAft>
                  <a:spcPct val="35000"/>
                </a:spcAft>
                <a:defRPr/>
              </a:pPr>
              <a:r>
                <a:rPr lang="es-ES" sz="1500" dirty="0">
                  <a:solidFill>
                    <a:srgbClr val="FFFFFF"/>
                  </a:solidFill>
                  <a:latin typeface="Corbel"/>
                  <a:ea typeface="+mn-ea"/>
                  <a:cs typeface="+mn-cs"/>
                </a:rPr>
                <a:t>Fundamentos Teóricos</a:t>
              </a:r>
            </a:p>
          </p:txBody>
        </p:sp>
      </p:grpSp>
      <p:sp>
        <p:nvSpPr>
          <p:cNvPr id="37" name="Elipse 36"/>
          <p:cNvSpPr/>
          <p:nvPr/>
        </p:nvSpPr>
        <p:spPr>
          <a:xfrm>
            <a:off x="70308" y="890494"/>
            <a:ext cx="432000" cy="405000"/>
          </a:xfrm>
          <a:prstGeom prst="ellipse">
            <a:avLst/>
          </a:prstGeom>
          <a:blipFill>
            <a:blip r:embed="rId2" cstate="print">
              <a:extLst>
                <a:ext uri="{28A0092B-C50C-407E-A947-70E740481C1C}">
                  <a14:useLocalDpi xmlns:a14="http://schemas.microsoft.com/office/drawing/2010/main" val="0"/>
                </a:ext>
              </a:extLst>
            </a:blip>
            <a:srcRect/>
            <a:stretch>
              <a:fillRect l="-25000" r="-25000"/>
            </a:stretch>
          </a:blipFill>
          <a:ln w="12700" cap="flat" cmpd="sng" algn="ctr">
            <a:solidFill>
              <a:srgbClr val="FFFFFF">
                <a:hueOff val="0"/>
                <a:satOff val="0"/>
                <a:lumOff val="0"/>
                <a:alphaOff val="0"/>
              </a:srgbClr>
            </a:solidFill>
            <a:prstDash val="solid"/>
            <a:miter lim="800000"/>
          </a:ln>
          <a:effectLst/>
        </p:spPr>
      </p:sp>
      <p:grpSp>
        <p:nvGrpSpPr>
          <p:cNvPr id="38" name="Grupo 37"/>
          <p:cNvGrpSpPr/>
          <p:nvPr/>
        </p:nvGrpSpPr>
        <p:grpSpPr>
          <a:xfrm rot="5400000">
            <a:off x="7179677" y="3136352"/>
            <a:ext cx="3564000" cy="261110"/>
            <a:chOff x="1361033" y="467"/>
            <a:chExt cx="4712106" cy="696598"/>
          </a:xfrm>
        </p:grpSpPr>
        <p:sp>
          <p:nvSpPr>
            <p:cNvPr id="39" name="Pentágono 38"/>
            <p:cNvSpPr/>
            <p:nvPr/>
          </p:nvSpPr>
          <p:spPr>
            <a:xfrm rot="10800000">
              <a:off x="1361033" y="467"/>
              <a:ext cx="4712106" cy="696598"/>
            </a:xfrm>
            <a:prstGeom prst="homePlate">
              <a:avLst/>
            </a:prstGeom>
            <a:solidFill>
              <a:srgbClr val="1A0F49">
                <a:hueOff val="0"/>
                <a:satOff val="0"/>
                <a:lumOff val="0"/>
                <a:alphaOff val="0"/>
              </a:srgbClr>
            </a:solidFill>
            <a:ln w="12700" cap="flat" cmpd="sng" algn="ctr">
              <a:solidFill>
                <a:srgbClr val="FFFFFF">
                  <a:hueOff val="0"/>
                  <a:satOff val="0"/>
                  <a:lumOff val="0"/>
                  <a:alphaOff val="0"/>
                </a:srgbClr>
              </a:solidFill>
              <a:prstDash val="solid"/>
              <a:miter lim="800000"/>
            </a:ln>
            <a:effectLst/>
          </p:spPr>
        </p:sp>
        <p:sp>
          <p:nvSpPr>
            <p:cNvPr id="40" name="Pentágono 4"/>
            <p:cNvSpPr txBox="1"/>
            <p:nvPr/>
          </p:nvSpPr>
          <p:spPr>
            <a:xfrm rot="21600000">
              <a:off x="1535182" y="467"/>
              <a:ext cx="4537957" cy="696598"/>
            </a:xfrm>
            <a:prstGeom prst="rect">
              <a:avLst/>
            </a:prstGeom>
            <a:noFill/>
            <a:ln>
              <a:noFill/>
            </a:ln>
            <a:effectLst/>
          </p:spPr>
          <p:txBody>
            <a:bodyPr spcFirstLastPara="0" vert="horz" wrap="square" lIns="230386" tIns="91440" rIns="170688" bIns="91440" numCol="1" spcCol="1270" anchor="ctr" anchorCtr="0">
              <a:noAutofit/>
            </a:bodyPr>
            <a:lstStyle/>
            <a:p>
              <a:pPr algn="ctr" defTabSz="1066800">
                <a:lnSpc>
                  <a:spcPct val="90000"/>
                </a:lnSpc>
                <a:spcBef>
                  <a:spcPct val="0"/>
                </a:spcBef>
                <a:spcAft>
                  <a:spcPct val="35000"/>
                </a:spcAft>
                <a:defRPr/>
              </a:pPr>
              <a:r>
                <a:rPr lang="es-ES" sz="1500" dirty="0">
                  <a:solidFill>
                    <a:srgbClr val="FFFFFF"/>
                  </a:solidFill>
                  <a:latin typeface="Corbel"/>
                  <a:ea typeface="+mn-ea"/>
                  <a:cs typeface="+mn-cs"/>
                </a:rPr>
                <a:t>Teledetección</a:t>
              </a:r>
            </a:p>
          </p:txBody>
        </p:sp>
      </p:grpSp>
      <p:sp>
        <p:nvSpPr>
          <p:cNvPr id="41" name="Elipse 40"/>
          <p:cNvSpPr/>
          <p:nvPr/>
        </p:nvSpPr>
        <p:spPr>
          <a:xfrm rot="21280938">
            <a:off x="8777491" y="1185134"/>
            <a:ext cx="351000" cy="351000"/>
          </a:xfrm>
          <a:prstGeom prst="ellipse">
            <a:avLst/>
          </a:prstGeom>
          <a:blipFill>
            <a:blip r:embed="rId3" cstate="print">
              <a:extLst>
                <a:ext uri="{28A0092B-C50C-407E-A947-70E740481C1C}">
                  <a14:useLocalDpi xmlns:a14="http://schemas.microsoft.com/office/drawing/2010/main" val="0"/>
                </a:ext>
              </a:extLst>
            </a:blip>
            <a:srcRect/>
            <a:stretch>
              <a:fillRect l="-2000" r="-2000"/>
            </a:stretch>
          </a:blipFill>
          <a:ln w="12700" cap="flat" cmpd="sng" algn="ctr">
            <a:solidFill>
              <a:srgbClr val="FFFFFF">
                <a:hueOff val="0"/>
                <a:satOff val="0"/>
                <a:lumOff val="0"/>
                <a:alphaOff val="0"/>
              </a:srgbClr>
            </a:solidFill>
            <a:prstDash val="solid"/>
            <a:miter lim="800000"/>
          </a:ln>
          <a:effectLst/>
        </p:spPr>
      </p:sp>
      <p:pic>
        <p:nvPicPr>
          <p:cNvPr id="22" name="Imagen 21"/>
          <p:cNvPicPr/>
          <p:nvPr/>
        </p:nvPicPr>
        <p:blipFill rotWithShape="1">
          <a:blip r:embed="rId4"/>
          <a:srcRect l="30975" t="36414" r="32349" b="25584"/>
          <a:stretch/>
        </p:blipFill>
        <p:spPr bwMode="auto">
          <a:xfrm>
            <a:off x="5084610" y="2859940"/>
            <a:ext cx="3450286" cy="2375703"/>
          </a:xfrm>
          <a:prstGeom prst="rect">
            <a:avLst/>
          </a:prstGeom>
          <a:ln>
            <a:noFill/>
          </a:ln>
          <a:extLst>
            <a:ext uri="{53640926-AAD7-44D8-BBD7-CCE9431645EC}">
              <a14:shadowObscured xmlns:a14="http://schemas.microsoft.com/office/drawing/2010/main"/>
            </a:ext>
          </a:extLst>
        </p:spPr>
      </p:pic>
      <p:sp>
        <p:nvSpPr>
          <p:cNvPr id="42" name="Marcador de texto 9"/>
          <p:cNvSpPr txBox="1">
            <a:spLocks/>
          </p:cNvSpPr>
          <p:nvPr/>
        </p:nvSpPr>
        <p:spPr>
          <a:xfrm>
            <a:off x="1064259" y="1616287"/>
            <a:ext cx="3775166" cy="4131372"/>
          </a:xfrm>
          <a:prstGeom prst="rect">
            <a:avLst/>
          </a:prstGeom>
          <a:ln w="28575">
            <a:solidFill>
              <a:srgbClr val="00B0F0"/>
            </a:solidFill>
          </a:ln>
        </p:spPr>
        <p:txBody>
          <a:bodyPr vert="horz" lIns="81000" tIns="216000" rIns="16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indent="-200025" algn="just" defTabSz="685800">
              <a:spcBef>
                <a:spcPts val="750"/>
              </a:spcBef>
              <a:defRPr/>
            </a:pPr>
            <a:r>
              <a:rPr lang="es-EC" sz="1400" dirty="0">
                <a:solidFill>
                  <a:srgbClr val="FFFFFF"/>
                </a:solidFill>
              </a:rPr>
              <a:t>La teledetección tiene por finalidad identificar y caracterizar los materiales de la superficie terrestre y los procesos que en ella ocurren, mediante el uso de sensores aéreos o espaciales (</a:t>
            </a:r>
            <a:r>
              <a:rPr lang="es-EC" sz="1400" dirty="0" err="1">
                <a:solidFill>
                  <a:srgbClr val="FFFFFF"/>
                </a:solidFill>
              </a:rPr>
              <a:t>Chuvieco</a:t>
            </a:r>
            <a:r>
              <a:rPr lang="es-EC" sz="1400" dirty="0">
                <a:solidFill>
                  <a:srgbClr val="FFFFFF"/>
                </a:solidFill>
              </a:rPr>
              <a:t>, 2008).</a:t>
            </a:r>
            <a:endParaRPr lang="en-US" sz="1400" dirty="0">
              <a:solidFill>
                <a:srgbClr val="FFFFFF"/>
              </a:solidFill>
            </a:endParaRPr>
          </a:p>
        </p:txBody>
      </p:sp>
      <p:sp>
        <p:nvSpPr>
          <p:cNvPr id="2" name="CuadroTexto 1"/>
          <p:cNvSpPr txBox="1"/>
          <p:nvPr/>
        </p:nvSpPr>
        <p:spPr>
          <a:xfrm>
            <a:off x="4952247" y="5179537"/>
            <a:ext cx="3809734" cy="795089"/>
          </a:xfrm>
          <a:prstGeom prst="rect">
            <a:avLst/>
          </a:prstGeom>
          <a:noFill/>
        </p:spPr>
        <p:txBody>
          <a:bodyPr wrap="square" rtlCol="0">
            <a:spAutoFit/>
          </a:bodyPr>
          <a:lstStyle/>
          <a:p>
            <a:pPr marL="200025" indent="-200025" algn="ctr" defTabSz="685800">
              <a:spcBef>
                <a:spcPts val="750"/>
              </a:spcBef>
              <a:defRPr/>
            </a:pPr>
            <a:r>
              <a:rPr lang="es-EC" dirty="0">
                <a:solidFill>
                  <a:srgbClr val="FFFFFF"/>
                </a:solidFill>
                <a:latin typeface="+mn-lt"/>
              </a:rPr>
              <a:t>Firma espectral típica de la vegetación.</a:t>
            </a:r>
          </a:p>
          <a:p>
            <a:pPr marL="200025" indent="-200025" algn="ctr" defTabSz="685800">
              <a:spcBef>
                <a:spcPts val="750"/>
              </a:spcBef>
              <a:defRPr/>
            </a:pPr>
            <a:r>
              <a:rPr lang="es-EC" sz="1050" dirty="0">
                <a:solidFill>
                  <a:srgbClr val="FFFFFF"/>
                </a:solidFill>
                <a:latin typeface="+mn-lt"/>
              </a:rPr>
              <a:t>Fuente: (</a:t>
            </a:r>
            <a:r>
              <a:rPr lang="es-EC" sz="1050" dirty="0" err="1">
                <a:solidFill>
                  <a:srgbClr val="FFFFFF"/>
                </a:solidFill>
                <a:latin typeface="+mn-lt"/>
              </a:rPr>
              <a:t>Gutierrez</a:t>
            </a:r>
            <a:r>
              <a:rPr lang="es-EC" sz="1050" dirty="0">
                <a:solidFill>
                  <a:srgbClr val="FFFFFF"/>
                </a:solidFill>
                <a:latin typeface="+mn-lt"/>
              </a:rPr>
              <a:t>, </a:t>
            </a:r>
            <a:r>
              <a:rPr lang="es-EC" sz="1050" dirty="0" err="1">
                <a:solidFill>
                  <a:srgbClr val="FFFFFF"/>
                </a:solidFill>
                <a:latin typeface="+mn-lt"/>
              </a:rPr>
              <a:t>Branch</a:t>
            </a:r>
            <a:r>
              <a:rPr lang="es-EC" sz="1050" dirty="0">
                <a:solidFill>
                  <a:srgbClr val="FFFFFF"/>
                </a:solidFill>
                <a:latin typeface="+mn-lt"/>
              </a:rPr>
              <a:t>, &amp; Botero, 2005)</a:t>
            </a:r>
          </a:p>
          <a:p>
            <a:endParaRPr lang="es-EC" dirty="0">
              <a:latin typeface="+mn-lt"/>
            </a:endParaRPr>
          </a:p>
        </p:txBody>
      </p:sp>
      <p:pic>
        <p:nvPicPr>
          <p:cNvPr id="18" name="Imagen 17"/>
          <p:cNvPicPr/>
          <p:nvPr/>
        </p:nvPicPr>
        <p:blipFill rotWithShape="1">
          <a:blip r:embed="rId5"/>
          <a:srcRect l="15456" t="25661" r="55838" b="40300"/>
          <a:stretch/>
        </p:blipFill>
        <p:spPr bwMode="auto">
          <a:xfrm>
            <a:off x="1165904" y="3195831"/>
            <a:ext cx="3571875" cy="23812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64044096"/>
      </p:ext>
    </p:extLst>
  </p:cSld>
  <p:clrMapOvr>
    <a:masterClrMapping/>
  </p:clrMapOvr>
  <p:transition spd="slow">
    <p:push dir="u"/>
  </p:transition>
</p:sld>
</file>

<file path=ppt/theme/theme1.xml><?xml version="1.0" encoding="utf-8"?>
<a:theme xmlns:a="http://schemas.openxmlformats.org/drawingml/2006/main" name="Eleano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Personalizado 1">
      <a:majorFont>
        <a:latin typeface="Quicksand"/>
        <a:ea typeface=""/>
        <a:cs typeface=""/>
      </a:majorFont>
      <a:minorFont>
        <a:latin typeface="Quicksa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8758</TotalTime>
  <Words>3353</Words>
  <Application>Microsoft Office PowerPoint</Application>
  <PresentationFormat>Presentación en pantalla (4:3)</PresentationFormat>
  <Paragraphs>870</Paragraphs>
  <Slides>47</Slides>
  <Notes>39</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47</vt:i4>
      </vt:variant>
    </vt:vector>
  </HeadingPairs>
  <TitlesOfParts>
    <vt:vector size="58" baseType="lpstr">
      <vt:lpstr>Times New Roman</vt:lpstr>
      <vt:lpstr>Symbol</vt:lpstr>
      <vt:lpstr>Arial</vt:lpstr>
      <vt:lpstr>Cambria Math</vt:lpstr>
      <vt:lpstr>Calibri Light</vt:lpstr>
      <vt:lpstr>Calibri</vt:lpstr>
      <vt:lpstr>Corbel</vt:lpstr>
      <vt:lpstr>Quicksand</vt:lpstr>
      <vt:lpstr>Wingdings</vt:lpstr>
      <vt:lpstr>Eleanor template</vt:lpstr>
      <vt:lpstr>Office Theme</vt:lpstr>
      <vt:lpstr>ANÁLISIS Y CARACTERIZACIÓN ESPECTRAL DEL CHOCHO (Lupinus mutabilis Sweet) POR LOS EFECTOS DE TRATAMIENTOS DE DESINFECCIÓN DE SEMILLA</vt:lpstr>
      <vt:lpstr>Presentación de PowerPoint</vt:lpstr>
      <vt:lpstr>Definición del problema</vt:lpstr>
      <vt:lpstr>Justificación</vt:lpstr>
      <vt:lpstr>ZONA DE ESTUDIO</vt:lpstr>
      <vt:lpstr>Objetivos</vt:lpstr>
      <vt:lpstr>Objetivos</vt:lpstr>
      <vt:lpstr>Presentación de PowerPoint</vt:lpstr>
      <vt:lpstr>Presentación de PowerPoint</vt:lpstr>
      <vt:lpstr>Presentación de PowerPoint</vt:lpstr>
      <vt:lpstr>Presentación de PowerPoint</vt:lpstr>
      <vt:lpstr>Presentación de PowerPoint</vt:lpstr>
      <vt:lpstr>Metodología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 y Discusión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AGRADECIMIENTOS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Gabriela Mora V.</dc:creator>
  <cp:lastModifiedBy>Luis fernando Godoy</cp:lastModifiedBy>
  <cp:revision>397</cp:revision>
  <dcterms:modified xsi:type="dcterms:W3CDTF">2019-01-24T00:16:23Z</dcterms:modified>
</cp:coreProperties>
</file>