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6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265" r:id="rId2"/>
    <p:sldId id="319" r:id="rId3"/>
    <p:sldId id="396" r:id="rId4"/>
    <p:sldId id="398" r:id="rId5"/>
    <p:sldId id="458" r:id="rId6"/>
    <p:sldId id="544" r:id="rId7"/>
    <p:sldId id="439" r:id="rId8"/>
    <p:sldId id="497" r:id="rId9"/>
    <p:sldId id="502" r:id="rId10"/>
    <p:sldId id="479" r:id="rId11"/>
    <p:sldId id="483" r:id="rId12"/>
    <p:sldId id="508" r:id="rId13"/>
    <p:sldId id="512" r:id="rId14"/>
    <p:sldId id="515" r:id="rId15"/>
    <p:sldId id="520" r:id="rId16"/>
    <p:sldId id="524" r:id="rId17"/>
    <p:sldId id="528" r:id="rId18"/>
    <p:sldId id="529" r:id="rId19"/>
    <p:sldId id="531" r:id="rId20"/>
    <p:sldId id="534" r:id="rId21"/>
    <p:sldId id="537" r:id="rId22"/>
    <p:sldId id="540" r:id="rId23"/>
    <p:sldId id="542" r:id="rId24"/>
    <p:sldId id="546" r:id="rId25"/>
    <p:sldId id="504" r:id="rId26"/>
    <p:sldId id="505" r:id="rId27"/>
    <p:sldId id="506" r:id="rId28"/>
    <p:sldId id="548" r:id="rId29"/>
    <p:sldId id="545" r:id="rId30"/>
  </p:sldIdLst>
  <p:sldSz cx="9144000" cy="6858000" type="screen4x3"/>
  <p:notesSz cx="9239250" cy="6858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38" autoAdjust="0"/>
    <p:restoredTop sz="83333" autoAdjust="0"/>
  </p:normalViewPr>
  <p:slideViewPr>
    <p:cSldViewPr>
      <p:cViewPr varScale="1">
        <p:scale>
          <a:sx n="62" d="100"/>
          <a:sy n="62" d="100"/>
        </p:scale>
        <p:origin x="113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05027E-EAAA-41AF-B60C-85805DDE4CBA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1DC0C14-8187-4661-9AB0-D4669B4C6973}">
      <dgm:prSet phldrT="[Texto]"/>
      <dgm:spPr/>
      <dgm:t>
        <a:bodyPr/>
        <a:lstStyle/>
        <a:p>
          <a:r>
            <a:rPr lang="es-ES" b="1" dirty="0" smtClean="0"/>
            <a:t>BRUCELOSIS </a:t>
          </a:r>
        </a:p>
        <a:p>
          <a:r>
            <a:rPr lang="es-ES" b="1" dirty="0" smtClean="0"/>
            <a:t>BOVINA</a:t>
          </a:r>
        </a:p>
      </dgm:t>
    </dgm:pt>
    <dgm:pt modelId="{298420F6-B4B9-49E3-BF59-A4A3C826250B}" type="parTrans" cxnId="{7CB16403-5CDF-4A53-9C95-5489855C5CC9}">
      <dgm:prSet/>
      <dgm:spPr/>
      <dgm:t>
        <a:bodyPr/>
        <a:lstStyle/>
        <a:p>
          <a:endParaRPr lang="es-ES"/>
        </a:p>
      </dgm:t>
    </dgm:pt>
    <dgm:pt modelId="{F7102FF7-5E89-4A4E-A135-0BB901EE8A0C}" type="sibTrans" cxnId="{7CB16403-5CDF-4A53-9C95-5489855C5CC9}">
      <dgm:prSet/>
      <dgm:spPr/>
      <dgm:t>
        <a:bodyPr/>
        <a:lstStyle/>
        <a:p>
          <a:endParaRPr lang="es-ES"/>
        </a:p>
      </dgm:t>
    </dgm:pt>
    <dgm:pt modelId="{16E2F448-8844-493F-92D5-EC70978B0D3F}">
      <dgm:prSet phldrT="[Texto]"/>
      <dgm:spPr/>
      <dgm:t>
        <a:bodyPr/>
        <a:lstStyle/>
        <a:p>
          <a:r>
            <a:rPr lang="es-EC" i="1" dirty="0" smtClean="0"/>
            <a:t>Brucella abortus</a:t>
          </a:r>
          <a:endParaRPr lang="es-ES" dirty="0"/>
        </a:p>
      </dgm:t>
    </dgm:pt>
    <dgm:pt modelId="{94F1C62F-102E-4D24-A1F8-6E015FCA66CF}" type="parTrans" cxnId="{69929174-8CEB-4D6E-8316-90A1B07645F3}">
      <dgm:prSet/>
      <dgm:spPr/>
      <dgm:t>
        <a:bodyPr/>
        <a:lstStyle/>
        <a:p>
          <a:endParaRPr lang="es-ES"/>
        </a:p>
      </dgm:t>
    </dgm:pt>
    <dgm:pt modelId="{D145CB61-E1CF-4340-AE1D-0636D9C2F61F}" type="sibTrans" cxnId="{69929174-8CEB-4D6E-8316-90A1B07645F3}">
      <dgm:prSet/>
      <dgm:spPr/>
      <dgm:t>
        <a:bodyPr/>
        <a:lstStyle/>
        <a:p>
          <a:endParaRPr lang="es-ES"/>
        </a:p>
      </dgm:t>
    </dgm:pt>
    <dgm:pt modelId="{E90B3D97-F914-4163-909B-8F7167008305}">
      <dgm:prSet phldrT="[Texto]"/>
      <dgm:spPr/>
      <dgm:t>
        <a:bodyPr/>
        <a:lstStyle/>
        <a:p>
          <a:r>
            <a:rPr lang="es-ES" dirty="0" smtClean="0"/>
            <a:t>Abortos, mastitis, metritis, retención de la placenta y orquitis</a:t>
          </a:r>
          <a:endParaRPr lang="es-ES" dirty="0"/>
        </a:p>
      </dgm:t>
    </dgm:pt>
    <dgm:pt modelId="{D36956BC-327A-42E4-95AC-03B1A7E8341D}" type="parTrans" cxnId="{D59F7DAC-31F1-4CFD-9BA6-E2F98C89B5DD}">
      <dgm:prSet/>
      <dgm:spPr/>
      <dgm:t>
        <a:bodyPr/>
        <a:lstStyle/>
        <a:p>
          <a:endParaRPr lang="es-ES"/>
        </a:p>
      </dgm:t>
    </dgm:pt>
    <dgm:pt modelId="{D0F7B3F6-A7BF-4737-A89C-C8D21C7F20EA}" type="sibTrans" cxnId="{D59F7DAC-31F1-4CFD-9BA6-E2F98C89B5DD}">
      <dgm:prSet/>
      <dgm:spPr/>
      <dgm:t>
        <a:bodyPr/>
        <a:lstStyle/>
        <a:p>
          <a:endParaRPr lang="es-ES"/>
        </a:p>
      </dgm:t>
    </dgm:pt>
    <dgm:pt modelId="{FFD1DF6B-1234-4FD2-9C44-8E6D73E01E14}">
      <dgm:prSet phldrT="[Texto]"/>
      <dgm:spPr/>
      <dgm:t>
        <a:bodyPr/>
        <a:lstStyle/>
        <a:p>
          <a:r>
            <a:rPr lang="es-ES" b="1" dirty="0" smtClean="0"/>
            <a:t>RINOTRAQUEÍTIS INFECCIOSA BOVINA</a:t>
          </a:r>
          <a:endParaRPr lang="es-ES" b="1" dirty="0"/>
        </a:p>
      </dgm:t>
    </dgm:pt>
    <dgm:pt modelId="{49BFC2FB-2379-4B2E-AB36-961C68F075C5}" type="parTrans" cxnId="{7BA6CCBC-2806-4DAA-9D43-31248FAB0935}">
      <dgm:prSet/>
      <dgm:spPr/>
      <dgm:t>
        <a:bodyPr/>
        <a:lstStyle/>
        <a:p>
          <a:endParaRPr lang="es-ES"/>
        </a:p>
      </dgm:t>
    </dgm:pt>
    <dgm:pt modelId="{F207E89A-EE22-47F8-8E19-ABC9BD51C8F4}" type="sibTrans" cxnId="{7BA6CCBC-2806-4DAA-9D43-31248FAB0935}">
      <dgm:prSet/>
      <dgm:spPr/>
      <dgm:t>
        <a:bodyPr/>
        <a:lstStyle/>
        <a:p>
          <a:endParaRPr lang="es-ES"/>
        </a:p>
      </dgm:t>
    </dgm:pt>
    <dgm:pt modelId="{34F924F6-8F66-4883-BD49-7892EED396A6}">
      <dgm:prSet phldrT="[Texto]"/>
      <dgm:spPr/>
      <dgm:t>
        <a:bodyPr/>
        <a:lstStyle/>
        <a:p>
          <a:r>
            <a:rPr lang="es-EC" dirty="0" smtClean="0"/>
            <a:t>Virus Herpes Bovino tipo 1 (VHB–1)</a:t>
          </a:r>
          <a:endParaRPr lang="es-ES" dirty="0"/>
        </a:p>
      </dgm:t>
    </dgm:pt>
    <dgm:pt modelId="{CB253D10-8582-4A97-A2C0-3E3605DA901E}" type="parTrans" cxnId="{AC4069C8-6D2C-43E1-974E-A0321D0DBD43}">
      <dgm:prSet/>
      <dgm:spPr/>
      <dgm:t>
        <a:bodyPr/>
        <a:lstStyle/>
        <a:p>
          <a:endParaRPr lang="es-ES"/>
        </a:p>
      </dgm:t>
    </dgm:pt>
    <dgm:pt modelId="{5C350816-D6E1-47DF-A9F2-16FF694B5FB3}" type="sibTrans" cxnId="{AC4069C8-6D2C-43E1-974E-A0321D0DBD43}">
      <dgm:prSet/>
      <dgm:spPr/>
      <dgm:t>
        <a:bodyPr/>
        <a:lstStyle/>
        <a:p>
          <a:endParaRPr lang="es-ES"/>
        </a:p>
      </dgm:t>
    </dgm:pt>
    <dgm:pt modelId="{523E8528-5680-466C-9F0A-3A2F02DFFB88}">
      <dgm:prSet phldrT="[Texto]"/>
      <dgm:spPr/>
      <dgm:t>
        <a:bodyPr/>
        <a:lstStyle/>
        <a:p>
          <a:r>
            <a:rPr lang="es-EC" dirty="0" smtClean="0"/>
            <a:t>Respiratoria, genital, nerviosa y digestiva o forma sistémica fetal, en neonatos</a:t>
          </a:r>
          <a:endParaRPr lang="es-ES" dirty="0"/>
        </a:p>
      </dgm:t>
    </dgm:pt>
    <dgm:pt modelId="{96A73E62-5BE3-4033-BBB1-30ADA8769839}" type="parTrans" cxnId="{DC914DDE-A04C-4504-BEA0-524B3D35EEBC}">
      <dgm:prSet/>
      <dgm:spPr/>
      <dgm:t>
        <a:bodyPr/>
        <a:lstStyle/>
        <a:p>
          <a:endParaRPr lang="es-ES"/>
        </a:p>
      </dgm:t>
    </dgm:pt>
    <dgm:pt modelId="{DE30A579-ABAA-46F9-9E27-BD6682D6345F}" type="sibTrans" cxnId="{DC914DDE-A04C-4504-BEA0-524B3D35EEBC}">
      <dgm:prSet/>
      <dgm:spPr/>
      <dgm:t>
        <a:bodyPr/>
        <a:lstStyle/>
        <a:p>
          <a:endParaRPr lang="es-ES"/>
        </a:p>
      </dgm:t>
    </dgm:pt>
    <dgm:pt modelId="{3E278050-7CEB-4E2E-82CA-CD4F8AED505B}" type="pres">
      <dgm:prSet presAssocID="{E905027E-EAAA-41AF-B60C-85805DDE4CB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x-none"/>
        </a:p>
      </dgm:t>
    </dgm:pt>
    <dgm:pt modelId="{4DB323AF-B291-4770-BDB0-D27F6BF36F19}" type="pres">
      <dgm:prSet presAssocID="{11DC0C14-8187-4661-9AB0-D4669B4C6973}" presName="compNode" presStyleCnt="0"/>
      <dgm:spPr/>
    </dgm:pt>
    <dgm:pt modelId="{3678BD2B-C04A-4276-86A0-6357EF508B4C}" type="pres">
      <dgm:prSet presAssocID="{11DC0C14-8187-4661-9AB0-D4669B4C6973}" presName="aNode" presStyleLbl="bgShp" presStyleIdx="0" presStyleCnt="2"/>
      <dgm:spPr/>
      <dgm:t>
        <a:bodyPr/>
        <a:lstStyle/>
        <a:p>
          <a:endParaRPr lang="es-ES"/>
        </a:p>
      </dgm:t>
    </dgm:pt>
    <dgm:pt modelId="{5B52C4FD-B782-4004-AF38-989263BAE7BF}" type="pres">
      <dgm:prSet presAssocID="{11DC0C14-8187-4661-9AB0-D4669B4C6973}" presName="textNode" presStyleLbl="bgShp" presStyleIdx="0" presStyleCnt="2"/>
      <dgm:spPr/>
      <dgm:t>
        <a:bodyPr/>
        <a:lstStyle/>
        <a:p>
          <a:endParaRPr lang="es-ES"/>
        </a:p>
      </dgm:t>
    </dgm:pt>
    <dgm:pt modelId="{9B110CD7-F018-4228-A420-3705299421C5}" type="pres">
      <dgm:prSet presAssocID="{11DC0C14-8187-4661-9AB0-D4669B4C6973}" presName="compChildNode" presStyleCnt="0"/>
      <dgm:spPr/>
    </dgm:pt>
    <dgm:pt modelId="{E323A1AA-89BD-455F-A338-112485F55737}" type="pres">
      <dgm:prSet presAssocID="{11DC0C14-8187-4661-9AB0-D4669B4C6973}" presName="theInnerList" presStyleCnt="0"/>
      <dgm:spPr/>
    </dgm:pt>
    <dgm:pt modelId="{9C1FEBD9-6024-4295-B727-8A8D1C1A7CE1}" type="pres">
      <dgm:prSet presAssocID="{16E2F448-8844-493F-92D5-EC70978B0D3F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E35289-EB4F-4C28-A2FE-529F16E0CC1E}" type="pres">
      <dgm:prSet presAssocID="{16E2F448-8844-493F-92D5-EC70978B0D3F}" presName="aSpace2" presStyleCnt="0"/>
      <dgm:spPr/>
    </dgm:pt>
    <dgm:pt modelId="{1729A791-1695-424E-8B75-20596CA26859}" type="pres">
      <dgm:prSet presAssocID="{E90B3D97-F914-4163-909B-8F7167008305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F493826D-9DC9-45AF-BB2B-2CE12E37DF8C}" type="pres">
      <dgm:prSet presAssocID="{11DC0C14-8187-4661-9AB0-D4669B4C6973}" presName="aSpace" presStyleCnt="0"/>
      <dgm:spPr/>
    </dgm:pt>
    <dgm:pt modelId="{2D6415A1-E215-41F6-A60F-8F57450DD5A6}" type="pres">
      <dgm:prSet presAssocID="{FFD1DF6B-1234-4FD2-9C44-8E6D73E01E14}" presName="compNode" presStyleCnt="0"/>
      <dgm:spPr/>
    </dgm:pt>
    <dgm:pt modelId="{D8735151-A3EE-4912-8AF0-8B230BA7F0CD}" type="pres">
      <dgm:prSet presAssocID="{FFD1DF6B-1234-4FD2-9C44-8E6D73E01E14}" presName="aNode" presStyleLbl="bgShp" presStyleIdx="1" presStyleCnt="2"/>
      <dgm:spPr/>
      <dgm:t>
        <a:bodyPr/>
        <a:lstStyle/>
        <a:p>
          <a:endParaRPr lang="x-none"/>
        </a:p>
      </dgm:t>
    </dgm:pt>
    <dgm:pt modelId="{AAE36821-8CD3-4A83-88D5-49EB72CEE3B0}" type="pres">
      <dgm:prSet presAssocID="{FFD1DF6B-1234-4FD2-9C44-8E6D73E01E14}" presName="textNode" presStyleLbl="bgShp" presStyleIdx="1" presStyleCnt="2"/>
      <dgm:spPr/>
      <dgm:t>
        <a:bodyPr/>
        <a:lstStyle/>
        <a:p>
          <a:endParaRPr lang="x-none"/>
        </a:p>
      </dgm:t>
    </dgm:pt>
    <dgm:pt modelId="{14CD5F6D-244F-4F43-9C55-914372D93717}" type="pres">
      <dgm:prSet presAssocID="{FFD1DF6B-1234-4FD2-9C44-8E6D73E01E14}" presName="compChildNode" presStyleCnt="0"/>
      <dgm:spPr/>
    </dgm:pt>
    <dgm:pt modelId="{D85BCDEA-6228-4821-BB17-C7D597F8009F}" type="pres">
      <dgm:prSet presAssocID="{FFD1DF6B-1234-4FD2-9C44-8E6D73E01E14}" presName="theInnerList" presStyleCnt="0"/>
      <dgm:spPr/>
    </dgm:pt>
    <dgm:pt modelId="{002E8832-5FDA-44E5-9316-52EA20285C3B}" type="pres">
      <dgm:prSet presAssocID="{34F924F6-8F66-4883-BD49-7892EED396A6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4FDFD6-2D32-4BA8-BA12-9D9EE45B28A5}" type="pres">
      <dgm:prSet presAssocID="{34F924F6-8F66-4883-BD49-7892EED396A6}" presName="aSpace2" presStyleCnt="0"/>
      <dgm:spPr/>
    </dgm:pt>
    <dgm:pt modelId="{3172233C-F372-4212-AE1B-053DC158114B}" type="pres">
      <dgm:prSet presAssocID="{523E8528-5680-466C-9F0A-3A2F02DFFB88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9929174-8CEB-4D6E-8316-90A1B07645F3}" srcId="{11DC0C14-8187-4661-9AB0-D4669B4C6973}" destId="{16E2F448-8844-493F-92D5-EC70978B0D3F}" srcOrd="0" destOrd="0" parTransId="{94F1C62F-102E-4D24-A1F8-6E015FCA66CF}" sibTransId="{D145CB61-E1CF-4340-AE1D-0636D9C2F61F}"/>
    <dgm:cxn modelId="{3C3FDF78-C6AE-4128-9CE3-525A86ACAB06}" type="presOf" srcId="{FFD1DF6B-1234-4FD2-9C44-8E6D73E01E14}" destId="{D8735151-A3EE-4912-8AF0-8B230BA7F0CD}" srcOrd="0" destOrd="0" presId="urn:microsoft.com/office/officeart/2005/8/layout/lProcess2"/>
    <dgm:cxn modelId="{DC914DDE-A04C-4504-BEA0-524B3D35EEBC}" srcId="{FFD1DF6B-1234-4FD2-9C44-8E6D73E01E14}" destId="{523E8528-5680-466C-9F0A-3A2F02DFFB88}" srcOrd="1" destOrd="0" parTransId="{96A73E62-5BE3-4033-BBB1-30ADA8769839}" sibTransId="{DE30A579-ABAA-46F9-9E27-BD6682D6345F}"/>
    <dgm:cxn modelId="{D59F7DAC-31F1-4CFD-9BA6-E2F98C89B5DD}" srcId="{11DC0C14-8187-4661-9AB0-D4669B4C6973}" destId="{E90B3D97-F914-4163-909B-8F7167008305}" srcOrd="1" destOrd="0" parTransId="{D36956BC-327A-42E4-95AC-03B1A7E8341D}" sibTransId="{D0F7B3F6-A7BF-4737-A89C-C8D21C7F20EA}"/>
    <dgm:cxn modelId="{B73F3EC1-F2D7-4221-925C-56E8084EAAFB}" type="presOf" srcId="{FFD1DF6B-1234-4FD2-9C44-8E6D73E01E14}" destId="{AAE36821-8CD3-4A83-88D5-49EB72CEE3B0}" srcOrd="1" destOrd="0" presId="urn:microsoft.com/office/officeart/2005/8/layout/lProcess2"/>
    <dgm:cxn modelId="{AFEEBD72-47ED-446D-B9A0-E1376E7461D5}" type="presOf" srcId="{11DC0C14-8187-4661-9AB0-D4669B4C6973}" destId="{5B52C4FD-B782-4004-AF38-989263BAE7BF}" srcOrd="1" destOrd="0" presId="urn:microsoft.com/office/officeart/2005/8/layout/lProcess2"/>
    <dgm:cxn modelId="{7BA6CCBC-2806-4DAA-9D43-31248FAB0935}" srcId="{E905027E-EAAA-41AF-B60C-85805DDE4CBA}" destId="{FFD1DF6B-1234-4FD2-9C44-8E6D73E01E14}" srcOrd="1" destOrd="0" parTransId="{49BFC2FB-2379-4B2E-AB36-961C68F075C5}" sibTransId="{F207E89A-EE22-47F8-8E19-ABC9BD51C8F4}"/>
    <dgm:cxn modelId="{EEF71247-C1DC-4B5F-B442-5FB7956828F5}" type="presOf" srcId="{11DC0C14-8187-4661-9AB0-D4669B4C6973}" destId="{3678BD2B-C04A-4276-86A0-6357EF508B4C}" srcOrd="0" destOrd="0" presId="urn:microsoft.com/office/officeart/2005/8/layout/lProcess2"/>
    <dgm:cxn modelId="{4700AA9E-BC42-413B-9FA6-B4453F52B388}" type="presOf" srcId="{E90B3D97-F914-4163-909B-8F7167008305}" destId="{1729A791-1695-424E-8B75-20596CA26859}" srcOrd="0" destOrd="0" presId="urn:microsoft.com/office/officeart/2005/8/layout/lProcess2"/>
    <dgm:cxn modelId="{50032DB9-53D0-4C07-B58F-09D3DDEDBF46}" type="presOf" srcId="{523E8528-5680-466C-9F0A-3A2F02DFFB88}" destId="{3172233C-F372-4212-AE1B-053DC158114B}" srcOrd="0" destOrd="0" presId="urn:microsoft.com/office/officeart/2005/8/layout/lProcess2"/>
    <dgm:cxn modelId="{AC4069C8-6D2C-43E1-974E-A0321D0DBD43}" srcId="{FFD1DF6B-1234-4FD2-9C44-8E6D73E01E14}" destId="{34F924F6-8F66-4883-BD49-7892EED396A6}" srcOrd="0" destOrd="0" parTransId="{CB253D10-8582-4A97-A2C0-3E3605DA901E}" sibTransId="{5C350816-D6E1-47DF-A9F2-16FF694B5FB3}"/>
    <dgm:cxn modelId="{54D866AE-1760-4F30-9754-87F81F763D04}" type="presOf" srcId="{16E2F448-8844-493F-92D5-EC70978B0D3F}" destId="{9C1FEBD9-6024-4295-B727-8A8D1C1A7CE1}" srcOrd="0" destOrd="0" presId="urn:microsoft.com/office/officeart/2005/8/layout/lProcess2"/>
    <dgm:cxn modelId="{7CB16403-5CDF-4A53-9C95-5489855C5CC9}" srcId="{E905027E-EAAA-41AF-B60C-85805DDE4CBA}" destId="{11DC0C14-8187-4661-9AB0-D4669B4C6973}" srcOrd="0" destOrd="0" parTransId="{298420F6-B4B9-49E3-BF59-A4A3C826250B}" sibTransId="{F7102FF7-5E89-4A4E-A135-0BB901EE8A0C}"/>
    <dgm:cxn modelId="{C018EC92-905E-4623-9CB8-6A262D5963E5}" type="presOf" srcId="{34F924F6-8F66-4883-BD49-7892EED396A6}" destId="{002E8832-5FDA-44E5-9316-52EA20285C3B}" srcOrd="0" destOrd="0" presId="urn:microsoft.com/office/officeart/2005/8/layout/lProcess2"/>
    <dgm:cxn modelId="{EA3A7F82-F9D6-4672-AFC9-C3A5AF1FEC56}" type="presOf" srcId="{E905027E-EAAA-41AF-B60C-85805DDE4CBA}" destId="{3E278050-7CEB-4E2E-82CA-CD4F8AED505B}" srcOrd="0" destOrd="0" presId="urn:microsoft.com/office/officeart/2005/8/layout/lProcess2"/>
    <dgm:cxn modelId="{24F11E10-C60D-4490-AB11-991E8A948AF0}" type="presParOf" srcId="{3E278050-7CEB-4E2E-82CA-CD4F8AED505B}" destId="{4DB323AF-B291-4770-BDB0-D27F6BF36F19}" srcOrd="0" destOrd="0" presId="urn:microsoft.com/office/officeart/2005/8/layout/lProcess2"/>
    <dgm:cxn modelId="{DC7162EE-9D3B-4A3D-A1D1-2CA2548BDC39}" type="presParOf" srcId="{4DB323AF-B291-4770-BDB0-D27F6BF36F19}" destId="{3678BD2B-C04A-4276-86A0-6357EF508B4C}" srcOrd="0" destOrd="0" presId="urn:microsoft.com/office/officeart/2005/8/layout/lProcess2"/>
    <dgm:cxn modelId="{49F84AD2-9CE2-4FC9-B0C6-6FA631BB2152}" type="presParOf" srcId="{4DB323AF-B291-4770-BDB0-D27F6BF36F19}" destId="{5B52C4FD-B782-4004-AF38-989263BAE7BF}" srcOrd="1" destOrd="0" presId="urn:microsoft.com/office/officeart/2005/8/layout/lProcess2"/>
    <dgm:cxn modelId="{122C1540-01E3-4A7C-BA06-732C58C60923}" type="presParOf" srcId="{4DB323AF-B291-4770-BDB0-D27F6BF36F19}" destId="{9B110CD7-F018-4228-A420-3705299421C5}" srcOrd="2" destOrd="0" presId="urn:microsoft.com/office/officeart/2005/8/layout/lProcess2"/>
    <dgm:cxn modelId="{7E1D6150-BC64-4C0B-A10E-A60D733613C7}" type="presParOf" srcId="{9B110CD7-F018-4228-A420-3705299421C5}" destId="{E323A1AA-89BD-455F-A338-112485F55737}" srcOrd="0" destOrd="0" presId="urn:microsoft.com/office/officeart/2005/8/layout/lProcess2"/>
    <dgm:cxn modelId="{C759CED3-5C63-46E2-9E20-023209728B23}" type="presParOf" srcId="{E323A1AA-89BD-455F-A338-112485F55737}" destId="{9C1FEBD9-6024-4295-B727-8A8D1C1A7CE1}" srcOrd="0" destOrd="0" presId="urn:microsoft.com/office/officeart/2005/8/layout/lProcess2"/>
    <dgm:cxn modelId="{F1CE192C-F35E-480A-8256-5C3CA3B9BC85}" type="presParOf" srcId="{E323A1AA-89BD-455F-A338-112485F55737}" destId="{C6E35289-EB4F-4C28-A2FE-529F16E0CC1E}" srcOrd="1" destOrd="0" presId="urn:microsoft.com/office/officeart/2005/8/layout/lProcess2"/>
    <dgm:cxn modelId="{1BE60F8E-7F59-4EE1-9E80-63C59FD2B827}" type="presParOf" srcId="{E323A1AA-89BD-455F-A338-112485F55737}" destId="{1729A791-1695-424E-8B75-20596CA26859}" srcOrd="2" destOrd="0" presId="urn:microsoft.com/office/officeart/2005/8/layout/lProcess2"/>
    <dgm:cxn modelId="{5931FFD7-4162-47DB-AF28-606E895BA876}" type="presParOf" srcId="{3E278050-7CEB-4E2E-82CA-CD4F8AED505B}" destId="{F493826D-9DC9-45AF-BB2B-2CE12E37DF8C}" srcOrd="1" destOrd="0" presId="urn:microsoft.com/office/officeart/2005/8/layout/lProcess2"/>
    <dgm:cxn modelId="{605B0E48-5D76-4C25-B961-35DEEA099E57}" type="presParOf" srcId="{3E278050-7CEB-4E2E-82CA-CD4F8AED505B}" destId="{2D6415A1-E215-41F6-A60F-8F57450DD5A6}" srcOrd="2" destOrd="0" presId="urn:microsoft.com/office/officeart/2005/8/layout/lProcess2"/>
    <dgm:cxn modelId="{442B044F-22B4-489E-922F-373A432905B5}" type="presParOf" srcId="{2D6415A1-E215-41F6-A60F-8F57450DD5A6}" destId="{D8735151-A3EE-4912-8AF0-8B230BA7F0CD}" srcOrd="0" destOrd="0" presId="urn:microsoft.com/office/officeart/2005/8/layout/lProcess2"/>
    <dgm:cxn modelId="{1CE230EA-ADFD-4216-8451-BC749D6AA19C}" type="presParOf" srcId="{2D6415A1-E215-41F6-A60F-8F57450DD5A6}" destId="{AAE36821-8CD3-4A83-88D5-49EB72CEE3B0}" srcOrd="1" destOrd="0" presId="urn:microsoft.com/office/officeart/2005/8/layout/lProcess2"/>
    <dgm:cxn modelId="{DFF0E275-26A6-448D-A25E-D6E63F3BAB8C}" type="presParOf" srcId="{2D6415A1-E215-41F6-A60F-8F57450DD5A6}" destId="{14CD5F6D-244F-4F43-9C55-914372D93717}" srcOrd="2" destOrd="0" presId="urn:microsoft.com/office/officeart/2005/8/layout/lProcess2"/>
    <dgm:cxn modelId="{57D77904-E0F4-4DB7-9F32-3DF02B25FD66}" type="presParOf" srcId="{14CD5F6D-244F-4F43-9C55-914372D93717}" destId="{D85BCDEA-6228-4821-BB17-C7D597F8009F}" srcOrd="0" destOrd="0" presId="urn:microsoft.com/office/officeart/2005/8/layout/lProcess2"/>
    <dgm:cxn modelId="{FA6AC8D7-BDBA-4FBC-944F-C43E0C846181}" type="presParOf" srcId="{D85BCDEA-6228-4821-BB17-C7D597F8009F}" destId="{002E8832-5FDA-44E5-9316-52EA20285C3B}" srcOrd="0" destOrd="0" presId="urn:microsoft.com/office/officeart/2005/8/layout/lProcess2"/>
    <dgm:cxn modelId="{A6B9D2E8-32CA-490C-A5BB-821CA88ECD01}" type="presParOf" srcId="{D85BCDEA-6228-4821-BB17-C7D597F8009F}" destId="{D44FDFD6-2D32-4BA8-BA12-9D9EE45B28A5}" srcOrd="1" destOrd="0" presId="urn:microsoft.com/office/officeart/2005/8/layout/lProcess2"/>
    <dgm:cxn modelId="{E1D51274-620F-4390-ADB4-ABFED118D716}" type="presParOf" srcId="{D85BCDEA-6228-4821-BB17-C7D597F8009F}" destId="{3172233C-F372-4212-AE1B-053DC158114B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F7BEC7-0C6F-4949-8920-CDD594DEE94D}" type="doc">
      <dgm:prSet loTypeId="urn:microsoft.com/office/officeart/2005/8/layout/hList6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980A870D-C7CC-426B-B019-5DC19E1935D6}">
      <dgm:prSet phldrT="[Texto]"/>
      <dgm:spPr/>
      <dgm:t>
        <a:bodyPr/>
        <a:lstStyle/>
        <a:p>
          <a:pPr algn="l"/>
          <a:r>
            <a:rPr lang="es-ES" b="1" dirty="0" smtClean="0"/>
            <a:t>CALIDAD FÍSICO-QUÍMICA DE LA LECHE</a:t>
          </a:r>
          <a:endParaRPr lang="es-ES" b="1" dirty="0"/>
        </a:p>
      </dgm:t>
    </dgm:pt>
    <dgm:pt modelId="{326A79C1-2723-4345-8E0D-2FA605BC517F}" type="parTrans" cxnId="{8E731E2D-AB7B-4673-AAE4-E471A1CAE219}">
      <dgm:prSet/>
      <dgm:spPr/>
      <dgm:t>
        <a:bodyPr/>
        <a:lstStyle/>
        <a:p>
          <a:endParaRPr lang="es-ES"/>
        </a:p>
      </dgm:t>
    </dgm:pt>
    <dgm:pt modelId="{DF70DFEC-7BC6-43A8-B6AD-0BD9067F8C54}" type="sibTrans" cxnId="{8E731E2D-AB7B-4673-AAE4-E471A1CAE219}">
      <dgm:prSet/>
      <dgm:spPr/>
      <dgm:t>
        <a:bodyPr/>
        <a:lstStyle/>
        <a:p>
          <a:endParaRPr lang="es-ES"/>
        </a:p>
      </dgm:t>
    </dgm:pt>
    <dgm:pt modelId="{BB292038-701A-4FFC-A1D3-E111D575C380}">
      <dgm:prSet phldrT="[Texto]"/>
      <dgm:spPr/>
      <dgm:t>
        <a:bodyPr/>
        <a:lstStyle/>
        <a:p>
          <a:pPr algn="just"/>
          <a:r>
            <a:rPr lang="es-EC" dirty="0" smtClean="0"/>
            <a:t>La leche de ganado bovino se evalúa en general la </a:t>
          </a:r>
          <a:r>
            <a:rPr lang="es-EC" b="1" dirty="0" smtClean="0">
              <a:solidFill>
                <a:srgbClr val="FF0000"/>
              </a:solidFill>
            </a:rPr>
            <a:t>composición</a:t>
          </a:r>
          <a:r>
            <a:rPr lang="es-EC" dirty="0" smtClean="0"/>
            <a:t> de: </a:t>
          </a:r>
          <a:r>
            <a:rPr lang="es-EC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% de agua</a:t>
          </a:r>
          <a:r>
            <a:rPr lang="es-EC" b="1" dirty="0" smtClean="0"/>
            <a:t>, </a:t>
          </a:r>
          <a:r>
            <a:rPr lang="es-EC" b="1" dirty="0" smtClean="0">
              <a:solidFill>
                <a:schemeClr val="bg2">
                  <a:lumMod val="50000"/>
                </a:schemeClr>
              </a:solidFill>
            </a:rPr>
            <a:t>% grasa</a:t>
          </a:r>
          <a:r>
            <a:rPr lang="es-EC" b="1" dirty="0" smtClean="0"/>
            <a:t>, </a:t>
          </a:r>
          <a:r>
            <a:rPr lang="es-EC" b="1" dirty="0" smtClean="0">
              <a:solidFill>
                <a:schemeClr val="accent5">
                  <a:lumMod val="75000"/>
                </a:schemeClr>
              </a:solidFill>
            </a:rPr>
            <a:t>sólidos no grasos</a:t>
          </a:r>
          <a:r>
            <a:rPr lang="es-EC" b="1" dirty="0" smtClean="0"/>
            <a:t>, </a:t>
          </a:r>
          <a:r>
            <a:rPr lang="es-EC" b="1" dirty="0" smtClean="0">
              <a:solidFill>
                <a:schemeClr val="accent6"/>
              </a:solidFill>
            </a:rPr>
            <a:t>densidad</a:t>
          </a:r>
          <a:r>
            <a:rPr lang="es-EC" b="1" dirty="0" smtClean="0"/>
            <a:t>, </a:t>
          </a:r>
          <a:r>
            <a:rPr lang="es-EC" b="1" dirty="0" smtClean="0">
              <a:solidFill>
                <a:schemeClr val="accent2">
                  <a:lumMod val="75000"/>
                </a:schemeClr>
              </a:solidFill>
            </a:rPr>
            <a:t>proteínas</a:t>
          </a:r>
          <a:r>
            <a:rPr lang="es-EC" b="1" dirty="0" smtClean="0"/>
            <a:t> </a:t>
          </a:r>
          <a:r>
            <a:rPr lang="es-EC" b="0" dirty="0" smtClean="0"/>
            <a:t>y</a:t>
          </a:r>
          <a:r>
            <a:rPr lang="es-EC" b="1" dirty="0" smtClean="0"/>
            <a:t> </a:t>
          </a:r>
          <a:r>
            <a:rPr lang="es-EC" b="1" dirty="0" smtClean="0">
              <a:solidFill>
                <a:schemeClr val="bg1">
                  <a:lumMod val="50000"/>
                </a:schemeClr>
              </a:solidFill>
            </a:rPr>
            <a:t>punto de congelación</a:t>
          </a:r>
          <a:r>
            <a:rPr lang="es-EC" dirty="0" smtClean="0"/>
            <a:t>. </a:t>
          </a:r>
          <a:endParaRPr lang="es-ES" dirty="0"/>
        </a:p>
      </dgm:t>
    </dgm:pt>
    <dgm:pt modelId="{2CEFBC1C-1530-4DE1-8CE6-B1CA03248873}" type="parTrans" cxnId="{0BFD971E-893D-45D7-ACF1-C746B0A5B1D5}">
      <dgm:prSet/>
      <dgm:spPr/>
      <dgm:t>
        <a:bodyPr/>
        <a:lstStyle/>
        <a:p>
          <a:endParaRPr lang="es-ES"/>
        </a:p>
      </dgm:t>
    </dgm:pt>
    <dgm:pt modelId="{CD473852-DF0A-4E0B-BE00-9F4C05679494}" type="sibTrans" cxnId="{0BFD971E-893D-45D7-ACF1-C746B0A5B1D5}">
      <dgm:prSet/>
      <dgm:spPr/>
      <dgm:t>
        <a:bodyPr/>
        <a:lstStyle/>
        <a:p>
          <a:endParaRPr lang="es-ES"/>
        </a:p>
      </dgm:t>
    </dgm:pt>
    <dgm:pt modelId="{5FDB87B8-B60F-4B09-93F2-DABF20F02D98}">
      <dgm:prSet phldrT="[Texto]"/>
      <dgm:spPr/>
      <dgm:t>
        <a:bodyPr/>
        <a:lstStyle/>
        <a:p>
          <a:pPr algn="just"/>
          <a:r>
            <a:rPr lang="es-ES" b="1" dirty="0" smtClean="0"/>
            <a:t>HEMATOCRITO</a:t>
          </a:r>
          <a:endParaRPr lang="es-ES" b="1" dirty="0"/>
        </a:p>
      </dgm:t>
    </dgm:pt>
    <dgm:pt modelId="{F33DA9CD-751D-465C-A146-BC2352D85B9E}" type="parTrans" cxnId="{34A0E3F4-F429-47A4-9ADE-AC8A251A5E92}">
      <dgm:prSet/>
      <dgm:spPr/>
      <dgm:t>
        <a:bodyPr/>
        <a:lstStyle/>
        <a:p>
          <a:endParaRPr lang="es-ES"/>
        </a:p>
      </dgm:t>
    </dgm:pt>
    <dgm:pt modelId="{B65EC241-FC56-4A17-B9F5-C5C73F8A4F0C}" type="sibTrans" cxnId="{34A0E3F4-F429-47A4-9ADE-AC8A251A5E92}">
      <dgm:prSet/>
      <dgm:spPr/>
      <dgm:t>
        <a:bodyPr/>
        <a:lstStyle/>
        <a:p>
          <a:endParaRPr lang="es-ES"/>
        </a:p>
      </dgm:t>
    </dgm:pt>
    <dgm:pt modelId="{0878C490-765B-49F5-8FD0-3D56ABE5E30B}">
      <dgm:prSet phldrT="[Texto]"/>
      <dgm:spPr/>
      <dgm:t>
        <a:bodyPr/>
        <a:lstStyle/>
        <a:p>
          <a:pPr algn="just"/>
          <a:r>
            <a:rPr lang="es-EC" dirty="0" smtClean="0"/>
            <a:t>Los parámetros de los valores de hematocrito se los considera una herramienta diagnóstica dentro del análisis del </a:t>
          </a:r>
          <a:r>
            <a:rPr lang="es-EC" b="1" dirty="0" smtClean="0">
              <a:solidFill>
                <a:schemeClr val="accent4">
                  <a:lumMod val="75000"/>
                </a:schemeClr>
              </a:solidFill>
            </a:rPr>
            <a:t>estado clínico</a:t>
          </a:r>
          <a:r>
            <a:rPr lang="es-EC" b="1" dirty="0" smtClean="0"/>
            <a:t> </a:t>
          </a:r>
          <a:r>
            <a:rPr lang="es-EC" dirty="0" smtClean="0"/>
            <a:t>de un bovino.</a:t>
          </a:r>
          <a:endParaRPr lang="es-ES" dirty="0"/>
        </a:p>
      </dgm:t>
    </dgm:pt>
    <dgm:pt modelId="{C3E46D3F-8235-4D30-8893-57D1D180D8EF}" type="parTrans" cxnId="{7F531F10-C05A-4F0A-8157-2F6E4CF156B9}">
      <dgm:prSet/>
      <dgm:spPr/>
      <dgm:t>
        <a:bodyPr/>
        <a:lstStyle/>
        <a:p>
          <a:endParaRPr lang="es-ES"/>
        </a:p>
      </dgm:t>
    </dgm:pt>
    <dgm:pt modelId="{18608DBE-330D-4D14-8713-F96472465128}" type="sibTrans" cxnId="{7F531F10-C05A-4F0A-8157-2F6E4CF156B9}">
      <dgm:prSet/>
      <dgm:spPr/>
      <dgm:t>
        <a:bodyPr/>
        <a:lstStyle/>
        <a:p>
          <a:endParaRPr lang="es-ES"/>
        </a:p>
      </dgm:t>
    </dgm:pt>
    <dgm:pt modelId="{FB2F07F8-895D-4883-A665-98289440B27C}">
      <dgm:prSet phldrT="[Texto]"/>
      <dgm:spPr/>
      <dgm:t>
        <a:bodyPr/>
        <a:lstStyle/>
        <a:p>
          <a:pPr algn="just"/>
          <a:r>
            <a:rPr lang="es-ES" b="1" dirty="0" smtClean="0"/>
            <a:t>PROTEÍNAS SÉRICAS TOTALES</a:t>
          </a:r>
          <a:endParaRPr lang="es-ES" b="1" dirty="0"/>
        </a:p>
      </dgm:t>
    </dgm:pt>
    <dgm:pt modelId="{6582AA05-75EA-4D4C-8DCA-64DAFCB2605F}" type="parTrans" cxnId="{835B8D97-C1B3-40E3-ABAE-A69F636FDF1E}">
      <dgm:prSet/>
      <dgm:spPr/>
      <dgm:t>
        <a:bodyPr/>
        <a:lstStyle/>
        <a:p>
          <a:endParaRPr lang="es-ES"/>
        </a:p>
      </dgm:t>
    </dgm:pt>
    <dgm:pt modelId="{FCE07722-1E09-4D62-93A6-5B577F61AB97}" type="sibTrans" cxnId="{835B8D97-C1B3-40E3-ABAE-A69F636FDF1E}">
      <dgm:prSet/>
      <dgm:spPr/>
      <dgm:t>
        <a:bodyPr/>
        <a:lstStyle/>
        <a:p>
          <a:endParaRPr lang="es-ES"/>
        </a:p>
      </dgm:t>
    </dgm:pt>
    <dgm:pt modelId="{92161D26-A543-40DA-A96D-9D6A7CF36A45}">
      <dgm:prSet phldrT="[Texto]"/>
      <dgm:spPr/>
      <dgm:t>
        <a:bodyPr/>
        <a:lstStyle/>
        <a:p>
          <a:pPr algn="just"/>
          <a:r>
            <a:rPr lang="es-EC" dirty="0" smtClean="0"/>
            <a:t>Es un indicador acerca de la medida de concentración relacionada entre </a:t>
          </a:r>
          <a:r>
            <a:rPr lang="es-EC" b="1" dirty="0" smtClean="0">
              <a:solidFill>
                <a:schemeClr val="accent2">
                  <a:lumMod val="75000"/>
                </a:schemeClr>
              </a:solidFill>
            </a:rPr>
            <a:t>albúmina</a:t>
          </a:r>
          <a:r>
            <a:rPr lang="es-EC" dirty="0" smtClean="0"/>
            <a:t> y </a:t>
          </a:r>
          <a:r>
            <a:rPr lang="es-EC" b="1" dirty="0" smtClean="0">
              <a:solidFill>
                <a:schemeClr val="accent6">
                  <a:lumMod val="75000"/>
                </a:schemeClr>
              </a:solidFill>
            </a:rPr>
            <a:t>globulinas</a:t>
          </a:r>
          <a:r>
            <a:rPr lang="es-EC" dirty="0" smtClean="0"/>
            <a:t> a nivel de suero. </a:t>
          </a:r>
          <a:endParaRPr lang="es-ES" dirty="0"/>
        </a:p>
      </dgm:t>
    </dgm:pt>
    <dgm:pt modelId="{902D2C49-4311-4850-B8E5-91B0AFC04DBA}" type="parTrans" cxnId="{F3B7BE32-67C3-4E2F-8BF0-CA6EE94FAEE7}">
      <dgm:prSet/>
      <dgm:spPr/>
      <dgm:t>
        <a:bodyPr/>
        <a:lstStyle/>
        <a:p>
          <a:endParaRPr lang="es-ES"/>
        </a:p>
      </dgm:t>
    </dgm:pt>
    <dgm:pt modelId="{744043E3-3531-4F2A-9B29-FFD4BBE2CB73}" type="sibTrans" cxnId="{F3B7BE32-67C3-4E2F-8BF0-CA6EE94FAEE7}">
      <dgm:prSet/>
      <dgm:spPr/>
      <dgm:t>
        <a:bodyPr/>
        <a:lstStyle/>
        <a:p>
          <a:endParaRPr lang="es-ES"/>
        </a:p>
      </dgm:t>
    </dgm:pt>
    <dgm:pt modelId="{05DD01E3-15F9-41E5-99A8-76CDD702E480}" type="pres">
      <dgm:prSet presAssocID="{04F7BEC7-0C6F-4949-8920-CDD594DEE9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x-none"/>
        </a:p>
      </dgm:t>
    </dgm:pt>
    <dgm:pt modelId="{5EEF98C5-9D59-4241-A9EC-885B63D4ED8D}" type="pres">
      <dgm:prSet presAssocID="{980A870D-C7CC-426B-B019-5DC19E1935D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0D8C90-C819-4ECE-805A-F570DD8E1C69}" type="pres">
      <dgm:prSet presAssocID="{DF70DFEC-7BC6-43A8-B6AD-0BD9067F8C54}" presName="sibTrans" presStyleCnt="0"/>
      <dgm:spPr/>
      <dgm:t>
        <a:bodyPr/>
        <a:lstStyle/>
        <a:p>
          <a:endParaRPr lang="es-ES"/>
        </a:p>
      </dgm:t>
    </dgm:pt>
    <dgm:pt modelId="{88F8273C-5379-47DB-B803-6CD9CB3FB45D}" type="pres">
      <dgm:prSet presAssocID="{5FDB87B8-B60F-4B09-93F2-DABF20F02D9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4EC4DA-F2FC-4CAA-A004-5967311C085A}" type="pres">
      <dgm:prSet presAssocID="{B65EC241-FC56-4A17-B9F5-C5C73F8A4F0C}" presName="sibTrans" presStyleCnt="0"/>
      <dgm:spPr/>
      <dgm:t>
        <a:bodyPr/>
        <a:lstStyle/>
        <a:p>
          <a:endParaRPr lang="es-ES"/>
        </a:p>
      </dgm:t>
    </dgm:pt>
    <dgm:pt modelId="{7F0BF659-A1F8-478B-A18D-25BC99DD58A3}" type="pres">
      <dgm:prSet presAssocID="{FB2F07F8-895D-4883-A665-98289440B27C}" presName="node" presStyleLbl="node1" presStyleIdx="2" presStyleCnt="3" custScaleX="1077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F531F10-C05A-4F0A-8157-2F6E4CF156B9}" srcId="{5FDB87B8-B60F-4B09-93F2-DABF20F02D98}" destId="{0878C490-765B-49F5-8FD0-3D56ABE5E30B}" srcOrd="0" destOrd="0" parTransId="{C3E46D3F-8235-4D30-8893-57D1D180D8EF}" sibTransId="{18608DBE-330D-4D14-8713-F96472465128}"/>
    <dgm:cxn modelId="{835B8D97-C1B3-40E3-ABAE-A69F636FDF1E}" srcId="{04F7BEC7-0C6F-4949-8920-CDD594DEE94D}" destId="{FB2F07F8-895D-4883-A665-98289440B27C}" srcOrd="2" destOrd="0" parTransId="{6582AA05-75EA-4D4C-8DCA-64DAFCB2605F}" sibTransId="{FCE07722-1E09-4D62-93A6-5B577F61AB97}"/>
    <dgm:cxn modelId="{EDB6FCAA-F59C-4BC5-9940-2B5AF1FA0C4D}" type="presOf" srcId="{5FDB87B8-B60F-4B09-93F2-DABF20F02D98}" destId="{88F8273C-5379-47DB-B803-6CD9CB3FB45D}" srcOrd="0" destOrd="0" presId="urn:microsoft.com/office/officeart/2005/8/layout/hList6"/>
    <dgm:cxn modelId="{F3B7BE32-67C3-4E2F-8BF0-CA6EE94FAEE7}" srcId="{FB2F07F8-895D-4883-A665-98289440B27C}" destId="{92161D26-A543-40DA-A96D-9D6A7CF36A45}" srcOrd="0" destOrd="0" parTransId="{902D2C49-4311-4850-B8E5-91B0AFC04DBA}" sibTransId="{744043E3-3531-4F2A-9B29-FFD4BBE2CB73}"/>
    <dgm:cxn modelId="{0BFD971E-893D-45D7-ACF1-C746B0A5B1D5}" srcId="{980A870D-C7CC-426B-B019-5DC19E1935D6}" destId="{BB292038-701A-4FFC-A1D3-E111D575C380}" srcOrd="0" destOrd="0" parTransId="{2CEFBC1C-1530-4DE1-8CE6-B1CA03248873}" sibTransId="{CD473852-DF0A-4E0B-BE00-9F4C05679494}"/>
    <dgm:cxn modelId="{C7E3D861-5AEE-455B-8785-554A85682400}" type="presOf" srcId="{0878C490-765B-49F5-8FD0-3D56ABE5E30B}" destId="{88F8273C-5379-47DB-B803-6CD9CB3FB45D}" srcOrd="0" destOrd="1" presId="urn:microsoft.com/office/officeart/2005/8/layout/hList6"/>
    <dgm:cxn modelId="{34A0E3F4-F429-47A4-9ADE-AC8A251A5E92}" srcId="{04F7BEC7-0C6F-4949-8920-CDD594DEE94D}" destId="{5FDB87B8-B60F-4B09-93F2-DABF20F02D98}" srcOrd="1" destOrd="0" parTransId="{F33DA9CD-751D-465C-A146-BC2352D85B9E}" sibTransId="{B65EC241-FC56-4A17-B9F5-C5C73F8A4F0C}"/>
    <dgm:cxn modelId="{E368F005-744C-497C-B1EA-45294276BFE3}" type="presOf" srcId="{FB2F07F8-895D-4883-A665-98289440B27C}" destId="{7F0BF659-A1F8-478B-A18D-25BC99DD58A3}" srcOrd="0" destOrd="0" presId="urn:microsoft.com/office/officeart/2005/8/layout/hList6"/>
    <dgm:cxn modelId="{5E3413DA-5821-4505-970A-60819FA2FCD6}" type="presOf" srcId="{BB292038-701A-4FFC-A1D3-E111D575C380}" destId="{5EEF98C5-9D59-4241-A9EC-885B63D4ED8D}" srcOrd="0" destOrd="1" presId="urn:microsoft.com/office/officeart/2005/8/layout/hList6"/>
    <dgm:cxn modelId="{365F69F4-55D0-4CC1-BD0F-9128C5EFC0D7}" type="presOf" srcId="{04F7BEC7-0C6F-4949-8920-CDD594DEE94D}" destId="{05DD01E3-15F9-41E5-99A8-76CDD702E480}" srcOrd="0" destOrd="0" presId="urn:microsoft.com/office/officeart/2005/8/layout/hList6"/>
    <dgm:cxn modelId="{11CD9BA8-782F-4A76-BF49-2635186E0A88}" type="presOf" srcId="{980A870D-C7CC-426B-B019-5DC19E1935D6}" destId="{5EEF98C5-9D59-4241-A9EC-885B63D4ED8D}" srcOrd="0" destOrd="0" presId="urn:microsoft.com/office/officeart/2005/8/layout/hList6"/>
    <dgm:cxn modelId="{4BF920AC-3418-41D0-911F-71A672871FAA}" type="presOf" srcId="{92161D26-A543-40DA-A96D-9D6A7CF36A45}" destId="{7F0BF659-A1F8-478B-A18D-25BC99DD58A3}" srcOrd="0" destOrd="1" presId="urn:microsoft.com/office/officeart/2005/8/layout/hList6"/>
    <dgm:cxn modelId="{8E731E2D-AB7B-4673-AAE4-E471A1CAE219}" srcId="{04F7BEC7-0C6F-4949-8920-CDD594DEE94D}" destId="{980A870D-C7CC-426B-B019-5DC19E1935D6}" srcOrd="0" destOrd="0" parTransId="{326A79C1-2723-4345-8E0D-2FA605BC517F}" sibTransId="{DF70DFEC-7BC6-43A8-B6AD-0BD9067F8C54}"/>
    <dgm:cxn modelId="{8713C185-7C03-42B6-94A3-10D7D93F009E}" type="presParOf" srcId="{05DD01E3-15F9-41E5-99A8-76CDD702E480}" destId="{5EEF98C5-9D59-4241-A9EC-885B63D4ED8D}" srcOrd="0" destOrd="0" presId="urn:microsoft.com/office/officeart/2005/8/layout/hList6"/>
    <dgm:cxn modelId="{E43EECA3-9B32-4EF1-8ADF-33E35C3A4CFC}" type="presParOf" srcId="{05DD01E3-15F9-41E5-99A8-76CDD702E480}" destId="{E90D8C90-C819-4ECE-805A-F570DD8E1C69}" srcOrd="1" destOrd="0" presId="urn:microsoft.com/office/officeart/2005/8/layout/hList6"/>
    <dgm:cxn modelId="{94F024DC-E56F-4313-AAC4-F27F261AA466}" type="presParOf" srcId="{05DD01E3-15F9-41E5-99A8-76CDD702E480}" destId="{88F8273C-5379-47DB-B803-6CD9CB3FB45D}" srcOrd="2" destOrd="0" presId="urn:microsoft.com/office/officeart/2005/8/layout/hList6"/>
    <dgm:cxn modelId="{08D0297A-F193-48A8-A2C2-7E3871C648EE}" type="presParOf" srcId="{05DD01E3-15F9-41E5-99A8-76CDD702E480}" destId="{564EC4DA-F2FC-4CAA-A004-5967311C085A}" srcOrd="3" destOrd="0" presId="urn:microsoft.com/office/officeart/2005/8/layout/hList6"/>
    <dgm:cxn modelId="{6675EA4F-37F1-4CD7-809C-1F6429EED99D}" type="presParOf" srcId="{05DD01E3-15F9-41E5-99A8-76CDD702E480}" destId="{7F0BF659-A1F8-478B-A18D-25BC99DD58A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68C7BA-A6FF-4736-B3AF-A2881B8F32E9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5131646D-B66E-46D4-8376-7132ACB21FC0}">
      <dgm:prSet phldrT="[Texto]"/>
      <dgm:spPr/>
      <dgm:t>
        <a:bodyPr/>
        <a:lstStyle/>
        <a:p>
          <a:r>
            <a:rPr lang="es-ES" b="1" dirty="0" smtClean="0"/>
            <a:t>ESTADÍSTICA DESCRIPTIVA</a:t>
          </a:r>
          <a:endParaRPr lang="es-ES" b="1" dirty="0"/>
        </a:p>
      </dgm:t>
    </dgm:pt>
    <dgm:pt modelId="{A45BDC82-065E-4E90-ABAF-B05E2DB084E3}" type="parTrans" cxnId="{C4E5E1F6-2BE3-498F-A339-8781CBB9A62E}">
      <dgm:prSet/>
      <dgm:spPr/>
      <dgm:t>
        <a:bodyPr/>
        <a:lstStyle/>
        <a:p>
          <a:endParaRPr lang="es-ES"/>
        </a:p>
      </dgm:t>
    </dgm:pt>
    <dgm:pt modelId="{D862E06B-B6D7-4893-A72A-71B688603F9F}" type="sibTrans" cxnId="{C4E5E1F6-2BE3-498F-A339-8781CBB9A62E}">
      <dgm:prSet/>
      <dgm:spPr/>
      <dgm:t>
        <a:bodyPr/>
        <a:lstStyle/>
        <a:p>
          <a:endParaRPr lang="es-ES"/>
        </a:p>
      </dgm:t>
    </dgm:pt>
    <dgm:pt modelId="{624BF921-3309-4ED9-9ED6-EB33D5678D69}">
      <dgm:prSet phldrT="[Texto]"/>
      <dgm:spPr/>
      <dgm:t>
        <a:bodyPr/>
        <a:lstStyle/>
        <a:p>
          <a:pPr algn="just"/>
          <a:r>
            <a:rPr lang="es-ES" b="0" dirty="0" smtClean="0"/>
            <a:t>Desviación</a:t>
          </a:r>
          <a:r>
            <a:rPr lang="es-ES" b="0" baseline="0" dirty="0" smtClean="0"/>
            <a:t> estándar, promedio, máximo y mínimo.</a:t>
          </a:r>
          <a:endParaRPr lang="es-ES" b="0" dirty="0"/>
        </a:p>
      </dgm:t>
    </dgm:pt>
    <dgm:pt modelId="{4C26A7CB-8840-494A-8D36-C771B3B1F971}" type="parTrans" cxnId="{77B4DC48-D6F4-41F9-8A2F-45C3D800958D}">
      <dgm:prSet/>
      <dgm:spPr/>
      <dgm:t>
        <a:bodyPr/>
        <a:lstStyle/>
        <a:p>
          <a:endParaRPr lang="es-ES"/>
        </a:p>
      </dgm:t>
    </dgm:pt>
    <dgm:pt modelId="{D1323043-9C8D-4AE0-9C24-90E0F720A246}" type="sibTrans" cxnId="{77B4DC48-D6F4-41F9-8A2F-45C3D800958D}">
      <dgm:prSet/>
      <dgm:spPr/>
      <dgm:t>
        <a:bodyPr/>
        <a:lstStyle/>
        <a:p>
          <a:endParaRPr lang="es-ES"/>
        </a:p>
      </dgm:t>
    </dgm:pt>
    <dgm:pt modelId="{D4845CEC-4D0B-47B4-BB33-2BE81D0ED529}">
      <dgm:prSet phldrT="[Texto]"/>
      <dgm:spPr/>
      <dgm:t>
        <a:bodyPr/>
        <a:lstStyle/>
        <a:p>
          <a:r>
            <a:rPr lang="es-ES" dirty="0" smtClean="0"/>
            <a:t>Frecuencias absolutas</a:t>
          </a:r>
          <a:endParaRPr lang="es-ES" dirty="0"/>
        </a:p>
      </dgm:t>
    </dgm:pt>
    <dgm:pt modelId="{5ADAE762-FFC8-47BA-B0F1-E5C2580E1712}" type="parTrans" cxnId="{3F47AF24-EBD7-43CF-8156-17DD884F1E27}">
      <dgm:prSet/>
      <dgm:spPr/>
      <dgm:t>
        <a:bodyPr/>
        <a:lstStyle/>
        <a:p>
          <a:endParaRPr lang="es-ES"/>
        </a:p>
      </dgm:t>
    </dgm:pt>
    <dgm:pt modelId="{2BD91631-6421-414E-9B1F-A5E3AC433A77}" type="sibTrans" cxnId="{3F47AF24-EBD7-43CF-8156-17DD884F1E27}">
      <dgm:prSet/>
      <dgm:spPr/>
      <dgm:t>
        <a:bodyPr/>
        <a:lstStyle/>
        <a:p>
          <a:endParaRPr lang="es-ES"/>
        </a:p>
      </dgm:t>
    </dgm:pt>
    <dgm:pt modelId="{30D0FA57-155B-43F2-B795-0BFFA1D31095}">
      <dgm:prSet phldrT="[Texto]"/>
      <dgm:spPr/>
      <dgm:t>
        <a:bodyPr/>
        <a:lstStyle/>
        <a:p>
          <a:r>
            <a:rPr lang="es-EC" b="1" dirty="0" smtClean="0"/>
            <a:t>PREVALENCIA</a:t>
          </a:r>
          <a:endParaRPr lang="es-ES" dirty="0"/>
        </a:p>
      </dgm:t>
    </dgm:pt>
    <dgm:pt modelId="{7701DA9B-1700-470E-8E15-060B5D8D8B72}" type="parTrans" cxnId="{2471DAAF-1099-42CC-A722-924D6F867283}">
      <dgm:prSet/>
      <dgm:spPr/>
      <dgm:t>
        <a:bodyPr/>
        <a:lstStyle/>
        <a:p>
          <a:endParaRPr lang="es-ES"/>
        </a:p>
      </dgm:t>
    </dgm:pt>
    <dgm:pt modelId="{6AF29735-78E6-4AFF-921B-7080F3938663}" type="sibTrans" cxnId="{2471DAAF-1099-42CC-A722-924D6F867283}">
      <dgm:prSet/>
      <dgm:spPr/>
      <dgm:t>
        <a:bodyPr/>
        <a:lstStyle/>
        <a:p>
          <a:endParaRPr lang="es-ES"/>
        </a:p>
      </dgm:t>
    </dgm:pt>
    <dgm:pt modelId="{84996333-02D2-46F2-BF1C-B3E523DB2E61}">
      <dgm:prSet phldrT="[Texto]"/>
      <dgm:spPr/>
      <dgm:t>
        <a:bodyPr/>
        <a:lstStyle/>
        <a:p>
          <a:pPr algn="just"/>
          <a:r>
            <a:rPr lang="es-ES" dirty="0" smtClean="0"/>
            <a:t>Enfermedad, finca, sector, edad, sexo y raza</a:t>
          </a:r>
          <a:endParaRPr lang="es-ES" dirty="0"/>
        </a:p>
      </dgm:t>
    </dgm:pt>
    <dgm:pt modelId="{B5EEF03E-AC85-4027-87CB-9FA62EC97AA0}" type="sibTrans" cxnId="{B3BEF802-66D2-4B03-A431-CBEDE03327BE}">
      <dgm:prSet/>
      <dgm:spPr/>
      <dgm:t>
        <a:bodyPr/>
        <a:lstStyle/>
        <a:p>
          <a:endParaRPr lang="es-ES"/>
        </a:p>
      </dgm:t>
    </dgm:pt>
    <dgm:pt modelId="{92EF6276-EBDC-4684-B8EF-FA26316CDFB5}" type="parTrans" cxnId="{B3BEF802-66D2-4B03-A431-CBEDE03327BE}">
      <dgm:prSet/>
      <dgm:spPr/>
      <dgm:t>
        <a:bodyPr/>
        <a:lstStyle/>
        <a:p>
          <a:endParaRPr lang="es-ES"/>
        </a:p>
      </dgm:t>
    </dgm:pt>
    <dgm:pt modelId="{39FF5747-2052-4C91-9A0F-197D9B0421E8}" type="pres">
      <dgm:prSet presAssocID="{4168C7BA-A6FF-4736-B3AF-A2881B8F32E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x-none"/>
        </a:p>
      </dgm:t>
    </dgm:pt>
    <dgm:pt modelId="{90C6B8D6-4F6C-4E05-8064-31630CF48045}" type="pres">
      <dgm:prSet presAssocID="{5131646D-B66E-46D4-8376-7132ACB21FC0}" presName="root" presStyleCnt="0"/>
      <dgm:spPr/>
    </dgm:pt>
    <dgm:pt modelId="{7B40F7FE-E048-4113-B783-EC9EC68ACF13}" type="pres">
      <dgm:prSet presAssocID="{5131646D-B66E-46D4-8376-7132ACB21FC0}" presName="rootComposite" presStyleCnt="0"/>
      <dgm:spPr/>
    </dgm:pt>
    <dgm:pt modelId="{2570F740-1AF0-4DB7-9B01-1451C1DADF73}" type="pres">
      <dgm:prSet presAssocID="{5131646D-B66E-46D4-8376-7132ACB21FC0}" presName="rootText" presStyleLbl="node1" presStyleIdx="0" presStyleCnt="2"/>
      <dgm:spPr/>
      <dgm:t>
        <a:bodyPr/>
        <a:lstStyle/>
        <a:p>
          <a:endParaRPr lang="es-ES"/>
        </a:p>
      </dgm:t>
    </dgm:pt>
    <dgm:pt modelId="{598C70B1-EA18-434A-A332-3C8835B386C2}" type="pres">
      <dgm:prSet presAssocID="{5131646D-B66E-46D4-8376-7132ACB21FC0}" presName="rootConnector" presStyleLbl="node1" presStyleIdx="0" presStyleCnt="2"/>
      <dgm:spPr/>
      <dgm:t>
        <a:bodyPr/>
        <a:lstStyle/>
        <a:p>
          <a:endParaRPr lang="x-none"/>
        </a:p>
      </dgm:t>
    </dgm:pt>
    <dgm:pt modelId="{366FD64C-14C3-49B5-88B1-DB194F307FBB}" type="pres">
      <dgm:prSet presAssocID="{5131646D-B66E-46D4-8376-7132ACB21FC0}" presName="childShape" presStyleCnt="0"/>
      <dgm:spPr/>
    </dgm:pt>
    <dgm:pt modelId="{DF49DF33-478E-4523-A06E-5B6F4A01E494}" type="pres">
      <dgm:prSet presAssocID="{4C26A7CB-8840-494A-8D36-C771B3B1F971}" presName="Name13" presStyleLbl="parChTrans1D2" presStyleIdx="0" presStyleCnt="3"/>
      <dgm:spPr/>
      <dgm:t>
        <a:bodyPr/>
        <a:lstStyle/>
        <a:p>
          <a:endParaRPr lang="x-none"/>
        </a:p>
      </dgm:t>
    </dgm:pt>
    <dgm:pt modelId="{9852C646-18D5-4922-8900-FD20D53E957C}" type="pres">
      <dgm:prSet presAssocID="{624BF921-3309-4ED9-9ED6-EB33D5678D69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73FF57-7FFC-4DE0-B6DF-46808DD03BEC}" type="pres">
      <dgm:prSet presAssocID="{5ADAE762-FFC8-47BA-B0F1-E5C2580E1712}" presName="Name13" presStyleLbl="parChTrans1D2" presStyleIdx="1" presStyleCnt="3"/>
      <dgm:spPr/>
      <dgm:t>
        <a:bodyPr/>
        <a:lstStyle/>
        <a:p>
          <a:endParaRPr lang="x-none"/>
        </a:p>
      </dgm:t>
    </dgm:pt>
    <dgm:pt modelId="{F5ADB102-585E-4CA0-A740-46579D26751A}" type="pres">
      <dgm:prSet presAssocID="{D4845CEC-4D0B-47B4-BB33-2BE81D0ED529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47D92B28-43AD-46DD-8BBA-5535054CCFEA}" type="pres">
      <dgm:prSet presAssocID="{30D0FA57-155B-43F2-B795-0BFFA1D31095}" presName="root" presStyleCnt="0"/>
      <dgm:spPr/>
    </dgm:pt>
    <dgm:pt modelId="{F4469797-08F3-4CC5-B990-4AF68607BC70}" type="pres">
      <dgm:prSet presAssocID="{30D0FA57-155B-43F2-B795-0BFFA1D31095}" presName="rootComposite" presStyleCnt="0"/>
      <dgm:spPr/>
    </dgm:pt>
    <dgm:pt modelId="{B7AEB639-331D-47F7-A46F-81B57025A1D7}" type="pres">
      <dgm:prSet presAssocID="{30D0FA57-155B-43F2-B795-0BFFA1D31095}" presName="rootText" presStyleLbl="node1" presStyleIdx="1" presStyleCnt="2"/>
      <dgm:spPr/>
      <dgm:t>
        <a:bodyPr/>
        <a:lstStyle/>
        <a:p>
          <a:endParaRPr lang="es-ES"/>
        </a:p>
      </dgm:t>
    </dgm:pt>
    <dgm:pt modelId="{1C5ECF2E-1146-4535-9B56-0BDDEAAEE639}" type="pres">
      <dgm:prSet presAssocID="{30D0FA57-155B-43F2-B795-0BFFA1D31095}" presName="rootConnector" presStyleLbl="node1" presStyleIdx="1" presStyleCnt="2"/>
      <dgm:spPr/>
      <dgm:t>
        <a:bodyPr/>
        <a:lstStyle/>
        <a:p>
          <a:endParaRPr lang="x-none"/>
        </a:p>
      </dgm:t>
    </dgm:pt>
    <dgm:pt modelId="{1258F1FA-6B70-4A8A-83DF-72008682E106}" type="pres">
      <dgm:prSet presAssocID="{30D0FA57-155B-43F2-B795-0BFFA1D31095}" presName="childShape" presStyleCnt="0"/>
      <dgm:spPr/>
    </dgm:pt>
    <dgm:pt modelId="{5F206D89-F7CD-46A5-B077-F26EB04F48C2}" type="pres">
      <dgm:prSet presAssocID="{92EF6276-EBDC-4684-B8EF-FA26316CDFB5}" presName="Name13" presStyleLbl="parChTrans1D2" presStyleIdx="2" presStyleCnt="3"/>
      <dgm:spPr/>
      <dgm:t>
        <a:bodyPr/>
        <a:lstStyle/>
        <a:p>
          <a:endParaRPr lang="x-none"/>
        </a:p>
      </dgm:t>
    </dgm:pt>
    <dgm:pt modelId="{5415F890-9928-4C3B-BAC0-12C8333D09CD}" type="pres">
      <dgm:prSet presAssocID="{84996333-02D2-46F2-BF1C-B3E523DB2E61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9DDC352-212F-4F0C-B570-8552F712493F}" type="presOf" srcId="{4168C7BA-A6FF-4736-B3AF-A2881B8F32E9}" destId="{39FF5747-2052-4C91-9A0F-197D9B0421E8}" srcOrd="0" destOrd="0" presId="urn:microsoft.com/office/officeart/2005/8/layout/hierarchy3"/>
    <dgm:cxn modelId="{F4A50B67-B919-4886-9C19-65853F6A22A9}" type="presOf" srcId="{92EF6276-EBDC-4684-B8EF-FA26316CDFB5}" destId="{5F206D89-F7CD-46A5-B077-F26EB04F48C2}" srcOrd="0" destOrd="0" presId="urn:microsoft.com/office/officeart/2005/8/layout/hierarchy3"/>
    <dgm:cxn modelId="{B3BEF802-66D2-4B03-A431-CBEDE03327BE}" srcId="{30D0FA57-155B-43F2-B795-0BFFA1D31095}" destId="{84996333-02D2-46F2-BF1C-B3E523DB2E61}" srcOrd="0" destOrd="0" parTransId="{92EF6276-EBDC-4684-B8EF-FA26316CDFB5}" sibTransId="{B5EEF03E-AC85-4027-87CB-9FA62EC97AA0}"/>
    <dgm:cxn modelId="{77B4DC48-D6F4-41F9-8A2F-45C3D800958D}" srcId="{5131646D-B66E-46D4-8376-7132ACB21FC0}" destId="{624BF921-3309-4ED9-9ED6-EB33D5678D69}" srcOrd="0" destOrd="0" parTransId="{4C26A7CB-8840-494A-8D36-C771B3B1F971}" sibTransId="{D1323043-9C8D-4AE0-9C24-90E0F720A246}"/>
    <dgm:cxn modelId="{D4D6ECB3-5A1F-4102-BF19-C347E24E75F4}" type="presOf" srcId="{4C26A7CB-8840-494A-8D36-C771B3B1F971}" destId="{DF49DF33-478E-4523-A06E-5B6F4A01E494}" srcOrd="0" destOrd="0" presId="urn:microsoft.com/office/officeart/2005/8/layout/hierarchy3"/>
    <dgm:cxn modelId="{58F48DCE-2F97-4BCE-B696-84C6C4DDAF22}" type="presOf" srcId="{5131646D-B66E-46D4-8376-7132ACB21FC0}" destId="{2570F740-1AF0-4DB7-9B01-1451C1DADF73}" srcOrd="0" destOrd="0" presId="urn:microsoft.com/office/officeart/2005/8/layout/hierarchy3"/>
    <dgm:cxn modelId="{C4E5E1F6-2BE3-498F-A339-8781CBB9A62E}" srcId="{4168C7BA-A6FF-4736-B3AF-A2881B8F32E9}" destId="{5131646D-B66E-46D4-8376-7132ACB21FC0}" srcOrd="0" destOrd="0" parTransId="{A45BDC82-065E-4E90-ABAF-B05E2DB084E3}" sibTransId="{D862E06B-B6D7-4893-A72A-71B688603F9F}"/>
    <dgm:cxn modelId="{14878D11-71CE-4BC9-BE2F-E2F668B3FED7}" type="presOf" srcId="{624BF921-3309-4ED9-9ED6-EB33D5678D69}" destId="{9852C646-18D5-4922-8900-FD20D53E957C}" srcOrd="0" destOrd="0" presId="urn:microsoft.com/office/officeart/2005/8/layout/hierarchy3"/>
    <dgm:cxn modelId="{E44A2E15-F215-466F-BBDE-77767184AFA5}" type="presOf" srcId="{5131646D-B66E-46D4-8376-7132ACB21FC0}" destId="{598C70B1-EA18-434A-A332-3C8835B386C2}" srcOrd="1" destOrd="0" presId="urn:microsoft.com/office/officeart/2005/8/layout/hierarchy3"/>
    <dgm:cxn modelId="{7AD17DBA-8172-4576-BA15-271D3D1C52B0}" type="presOf" srcId="{84996333-02D2-46F2-BF1C-B3E523DB2E61}" destId="{5415F890-9928-4C3B-BAC0-12C8333D09CD}" srcOrd="0" destOrd="0" presId="urn:microsoft.com/office/officeart/2005/8/layout/hierarchy3"/>
    <dgm:cxn modelId="{4A603C3A-43BE-42A8-9772-87173BD53A0F}" type="presOf" srcId="{D4845CEC-4D0B-47B4-BB33-2BE81D0ED529}" destId="{F5ADB102-585E-4CA0-A740-46579D26751A}" srcOrd="0" destOrd="0" presId="urn:microsoft.com/office/officeart/2005/8/layout/hierarchy3"/>
    <dgm:cxn modelId="{2471DAAF-1099-42CC-A722-924D6F867283}" srcId="{4168C7BA-A6FF-4736-B3AF-A2881B8F32E9}" destId="{30D0FA57-155B-43F2-B795-0BFFA1D31095}" srcOrd="1" destOrd="0" parTransId="{7701DA9B-1700-470E-8E15-060B5D8D8B72}" sibTransId="{6AF29735-78E6-4AFF-921B-7080F3938663}"/>
    <dgm:cxn modelId="{A1001E18-3DC6-4D85-A750-B37ABEE5F7CB}" type="presOf" srcId="{30D0FA57-155B-43F2-B795-0BFFA1D31095}" destId="{1C5ECF2E-1146-4535-9B56-0BDDEAAEE639}" srcOrd="1" destOrd="0" presId="urn:microsoft.com/office/officeart/2005/8/layout/hierarchy3"/>
    <dgm:cxn modelId="{B8D797C9-F728-4061-9BBF-5338EBC6EE58}" type="presOf" srcId="{30D0FA57-155B-43F2-B795-0BFFA1D31095}" destId="{B7AEB639-331D-47F7-A46F-81B57025A1D7}" srcOrd="0" destOrd="0" presId="urn:microsoft.com/office/officeart/2005/8/layout/hierarchy3"/>
    <dgm:cxn modelId="{7CA237E0-D7F4-4EF0-A2CA-B2FA7F10EA7F}" type="presOf" srcId="{5ADAE762-FFC8-47BA-B0F1-E5C2580E1712}" destId="{0473FF57-7FFC-4DE0-B6DF-46808DD03BEC}" srcOrd="0" destOrd="0" presId="urn:microsoft.com/office/officeart/2005/8/layout/hierarchy3"/>
    <dgm:cxn modelId="{3F47AF24-EBD7-43CF-8156-17DD884F1E27}" srcId="{5131646D-B66E-46D4-8376-7132ACB21FC0}" destId="{D4845CEC-4D0B-47B4-BB33-2BE81D0ED529}" srcOrd="1" destOrd="0" parTransId="{5ADAE762-FFC8-47BA-B0F1-E5C2580E1712}" sibTransId="{2BD91631-6421-414E-9B1F-A5E3AC433A77}"/>
    <dgm:cxn modelId="{5C2231CC-5A8F-49FA-8884-3E352ACD26F2}" type="presParOf" srcId="{39FF5747-2052-4C91-9A0F-197D9B0421E8}" destId="{90C6B8D6-4F6C-4E05-8064-31630CF48045}" srcOrd="0" destOrd="0" presId="urn:microsoft.com/office/officeart/2005/8/layout/hierarchy3"/>
    <dgm:cxn modelId="{AEDAADDD-A693-4B8D-A129-D804A0DBCF80}" type="presParOf" srcId="{90C6B8D6-4F6C-4E05-8064-31630CF48045}" destId="{7B40F7FE-E048-4113-B783-EC9EC68ACF13}" srcOrd="0" destOrd="0" presId="urn:microsoft.com/office/officeart/2005/8/layout/hierarchy3"/>
    <dgm:cxn modelId="{BDA9EB78-123C-4813-9DE0-9E7E7C50650C}" type="presParOf" srcId="{7B40F7FE-E048-4113-B783-EC9EC68ACF13}" destId="{2570F740-1AF0-4DB7-9B01-1451C1DADF73}" srcOrd="0" destOrd="0" presId="urn:microsoft.com/office/officeart/2005/8/layout/hierarchy3"/>
    <dgm:cxn modelId="{3F840788-ECF3-4C06-AA14-2EF90AF02101}" type="presParOf" srcId="{7B40F7FE-E048-4113-B783-EC9EC68ACF13}" destId="{598C70B1-EA18-434A-A332-3C8835B386C2}" srcOrd="1" destOrd="0" presId="urn:microsoft.com/office/officeart/2005/8/layout/hierarchy3"/>
    <dgm:cxn modelId="{5D9D401B-06B9-43F5-B56B-61E85E307E9C}" type="presParOf" srcId="{90C6B8D6-4F6C-4E05-8064-31630CF48045}" destId="{366FD64C-14C3-49B5-88B1-DB194F307FBB}" srcOrd="1" destOrd="0" presId="urn:microsoft.com/office/officeart/2005/8/layout/hierarchy3"/>
    <dgm:cxn modelId="{0F755270-7A0F-4C39-8619-650954100008}" type="presParOf" srcId="{366FD64C-14C3-49B5-88B1-DB194F307FBB}" destId="{DF49DF33-478E-4523-A06E-5B6F4A01E494}" srcOrd="0" destOrd="0" presId="urn:microsoft.com/office/officeart/2005/8/layout/hierarchy3"/>
    <dgm:cxn modelId="{02A36462-DFAE-4232-9715-93710AE98CC9}" type="presParOf" srcId="{366FD64C-14C3-49B5-88B1-DB194F307FBB}" destId="{9852C646-18D5-4922-8900-FD20D53E957C}" srcOrd="1" destOrd="0" presId="urn:microsoft.com/office/officeart/2005/8/layout/hierarchy3"/>
    <dgm:cxn modelId="{69E388AA-A32E-4246-8C0C-E7BAB9277030}" type="presParOf" srcId="{366FD64C-14C3-49B5-88B1-DB194F307FBB}" destId="{0473FF57-7FFC-4DE0-B6DF-46808DD03BEC}" srcOrd="2" destOrd="0" presId="urn:microsoft.com/office/officeart/2005/8/layout/hierarchy3"/>
    <dgm:cxn modelId="{D21F3255-7E26-4685-8FD8-CD116CEA50BA}" type="presParOf" srcId="{366FD64C-14C3-49B5-88B1-DB194F307FBB}" destId="{F5ADB102-585E-4CA0-A740-46579D26751A}" srcOrd="3" destOrd="0" presId="urn:microsoft.com/office/officeart/2005/8/layout/hierarchy3"/>
    <dgm:cxn modelId="{7DC7BE49-CE59-4AB8-A3B1-EB6736A3E815}" type="presParOf" srcId="{39FF5747-2052-4C91-9A0F-197D9B0421E8}" destId="{47D92B28-43AD-46DD-8BBA-5535054CCFEA}" srcOrd="1" destOrd="0" presId="urn:microsoft.com/office/officeart/2005/8/layout/hierarchy3"/>
    <dgm:cxn modelId="{921CA806-5055-4FB9-86AD-E8A390A56492}" type="presParOf" srcId="{47D92B28-43AD-46DD-8BBA-5535054CCFEA}" destId="{F4469797-08F3-4CC5-B990-4AF68607BC70}" srcOrd="0" destOrd="0" presId="urn:microsoft.com/office/officeart/2005/8/layout/hierarchy3"/>
    <dgm:cxn modelId="{64922A0C-6811-456C-8BC1-B082D44244C9}" type="presParOf" srcId="{F4469797-08F3-4CC5-B990-4AF68607BC70}" destId="{B7AEB639-331D-47F7-A46F-81B57025A1D7}" srcOrd="0" destOrd="0" presId="urn:microsoft.com/office/officeart/2005/8/layout/hierarchy3"/>
    <dgm:cxn modelId="{2C19D7B0-C4FD-405A-A7EC-4F63A20514B8}" type="presParOf" srcId="{F4469797-08F3-4CC5-B990-4AF68607BC70}" destId="{1C5ECF2E-1146-4535-9B56-0BDDEAAEE639}" srcOrd="1" destOrd="0" presId="urn:microsoft.com/office/officeart/2005/8/layout/hierarchy3"/>
    <dgm:cxn modelId="{6BD81305-642C-40B7-84F5-71C33EAAB428}" type="presParOf" srcId="{47D92B28-43AD-46DD-8BBA-5535054CCFEA}" destId="{1258F1FA-6B70-4A8A-83DF-72008682E106}" srcOrd="1" destOrd="0" presId="urn:microsoft.com/office/officeart/2005/8/layout/hierarchy3"/>
    <dgm:cxn modelId="{2A099B27-299E-4335-803C-7BE5F0948070}" type="presParOf" srcId="{1258F1FA-6B70-4A8A-83DF-72008682E106}" destId="{5F206D89-F7CD-46A5-B077-F26EB04F48C2}" srcOrd="0" destOrd="0" presId="urn:microsoft.com/office/officeart/2005/8/layout/hierarchy3"/>
    <dgm:cxn modelId="{644CF341-42D9-4F56-BED7-FF6D25AC6053}" type="presParOf" srcId="{1258F1FA-6B70-4A8A-83DF-72008682E106}" destId="{5415F890-9928-4C3B-BAC0-12C8333D09C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538B6A-1BC2-4686-8CA8-9DE8391D7F5B}" type="doc">
      <dgm:prSet loTypeId="urn:microsoft.com/office/officeart/2008/layout/PictureStrips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13EC854B-2DB6-4BBD-8F96-78058265197C}">
      <dgm:prSet custT="1"/>
      <dgm:spPr/>
      <dgm:t>
        <a:bodyPr/>
        <a:lstStyle/>
        <a:p>
          <a:pPr rtl="0"/>
          <a:endParaRPr lang="es-EC" sz="1600" dirty="0"/>
        </a:p>
      </dgm:t>
    </dgm:pt>
    <dgm:pt modelId="{6B69876E-282E-4B18-8FD8-4AB27688D189}" type="parTrans" cxnId="{761FA649-5C0F-438E-9B0C-9AE86E3001B4}">
      <dgm:prSet/>
      <dgm:spPr/>
      <dgm:t>
        <a:bodyPr/>
        <a:lstStyle/>
        <a:p>
          <a:endParaRPr lang="es-EC"/>
        </a:p>
      </dgm:t>
    </dgm:pt>
    <dgm:pt modelId="{BA0CB32B-CBF7-4373-970B-1ACD3330E0A0}" type="sibTrans" cxnId="{761FA649-5C0F-438E-9B0C-9AE86E3001B4}">
      <dgm:prSet/>
      <dgm:spPr/>
      <dgm:t>
        <a:bodyPr/>
        <a:lstStyle/>
        <a:p>
          <a:endParaRPr lang="es-EC"/>
        </a:p>
      </dgm:t>
    </dgm:pt>
    <dgm:pt modelId="{DA449B05-12B0-4087-92AB-712175F1C994}">
      <dgm:prSet custT="1"/>
      <dgm:spPr/>
      <dgm:t>
        <a:bodyPr/>
        <a:lstStyle/>
        <a:p>
          <a:pPr algn="just" rtl="0"/>
          <a:r>
            <a:rPr lang="es-EC" sz="2000" dirty="0" smtClean="0"/>
            <a:t>El </a:t>
          </a:r>
          <a:r>
            <a:rPr lang="es-EC" sz="2000" b="1" dirty="0" smtClean="0">
              <a:solidFill>
                <a:schemeClr val="bg2">
                  <a:lumMod val="50000"/>
                </a:schemeClr>
              </a:solidFill>
            </a:rPr>
            <a:t>39,29%</a:t>
          </a:r>
          <a:r>
            <a:rPr lang="es-EC" sz="2000" dirty="0" smtClean="0"/>
            <a:t> (33/84) de las fincas cuentan con servicio veterinario,</a:t>
          </a:r>
          <a:endParaRPr lang="es-EC" sz="2000" dirty="0"/>
        </a:p>
      </dgm:t>
    </dgm:pt>
    <dgm:pt modelId="{105727EB-93D6-4315-9C66-C6121E862B04}" type="parTrans" cxnId="{F50B7716-9E6F-40F3-BAE4-C2B447F19FE2}">
      <dgm:prSet/>
      <dgm:spPr/>
      <dgm:t>
        <a:bodyPr/>
        <a:lstStyle/>
        <a:p>
          <a:endParaRPr lang="es-EC"/>
        </a:p>
      </dgm:t>
    </dgm:pt>
    <dgm:pt modelId="{500863D6-4DBE-4B61-899F-CAE16DD9786E}" type="sibTrans" cxnId="{F50B7716-9E6F-40F3-BAE4-C2B447F19FE2}">
      <dgm:prSet/>
      <dgm:spPr/>
      <dgm:t>
        <a:bodyPr/>
        <a:lstStyle/>
        <a:p>
          <a:endParaRPr lang="es-EC"/>
        </a:p>
      </dgm:t>
    </dgm:pt>
    <dgm:pt modelId="{1D49E85A-162E-4374-80A3-2715CF133872}">
      <dgm:prSet/>
      <dgm:spPr/>
      <dgm:t>
        <a:bodyPr/>
        <a:lstStyle/>
        <a:p>
          <a:pPr algn="just" rtl="0"/>
          <a:endParaRPr lang="es-EC" sz="1300" dirty="0"/>
        </a:p>
      </dgm:t>
    </dgm:pt>
    <dgm:pt modelId="{5127C1FF-10B4-4FAF-91D0-38BB95404A75}" type="parTrans" cxnId="{B7A3FC67-3C58-4D05-9993-B93579F4B29F}">
      <dgm:prSet/>
      <dgm:spPr/>
      <dgm:t>
        <a:bodyPr/>
        <a:lstStyle/>
        <a:p>
          <a:endParaRPr lang="es-ES"/>
        </a:p>
      </dgm:t>
    </dgm:pt>
    <dgm:pt modelId="{22256319-5A08-43F7-8FB0-259971A6EEA9}" type="sibTrans" cxnId="{B7A3FC67-3C58-4D05-9993-B93579F4B29F}">
      <dgm:prSet/>
      <dgm:spPr/>
      <dgm:t>
        <a:bodyPr/>
        <a:lstStyle/>
        <a:p>
          <a:endParaRPr lang="es-ES"/>
        </a:p>
      </dgm:t>
    </dgm:pt>
    <dgm:pt modelId="{29037D5F-C705-4B0B-BB7B-DF723D557211}">
      <dgm:prSet custT="1"/>
      <dgm:spPr/>
      <dgm:t>
        <a:bodyPr/>
        <a:lstStyle/>
        <a:p>
          <a:pPr algn="just" rtl="0"/>
          <a:endParaRPr lang="es-EC" sz="1600" dirty="0"/>
        </a:p>
      </dgm:t>
    </dgm:pt>
    <dgm:pt modelId="{F49A797A-12E2-4663-8E81-048BE263AB0D}" type="parTrans" cxnId="{3F1453A5-39E0-46D4-9439-08B873E5D6F7}">
      <dgm:prSet/>
      <dgm:spPr/>
      <dgm:t>
        <a:bodyPr/>
        <a:lstStyle/>
        <a:p>
          <a:endParaRPr lang="es-ES"/>
        </a:p>
      </dgm:t>
    </dgm:pt>
    <dgm:pt modelId="{FE0263CE-2242-402F-A348-A3F260AE9545}" type="sibTrans" cxnId="{3F1453A5-39E0-46D4-9439-08B873E5D6F7}">
      <dgm:prSet/>
      <dgm:spPr/>
      <dgm:t>
        <a:bodyPr/>
        <a:lstStyle/>
        <a:p>
          <a:endParaRPr lang="es-ES"/>
        </a:p>
      </dgm:t>
    </dgm:pt>
    <dgm:pt modelId="{E16B5CAD-F415-459C-BDF5-2421015CFD0E}">
      <dgm:prSet custT="1"/>
      <dgm:spPr/>
      <dgm:t>
        <a:bodyPr/>
        <a:lstStyle/>
        <a:p>
          <a:pPr algn="just" rtl="0"/>
          <a:r>
            <a:rPr lang="es-EC" sz="2000" dirty="0" smtClean="0"/>
            <a:t>El </a:t>
          </a:r>
          <a:r>
            <a:rPr lang="es-EC" sz="2000" b="1" dirty="0" smtClean="0">
              <a:solidFill>
                <a:schemeClr val="accent6">
                  <a:lumMod val="75000"/>
                </a:schemeClr>
              </a:solidFill>
            </a:rPr>
            <a:t>85,71%</a:t>
          </a:r>
          <a:r>
            <a:rPr lang="es-EC" sz="2000" dirty="0" smtClean="0"/>
            <a:t> (72/84) son propietarios y el resto arrienda.</a:t>
          </a:r>
          <a:endParaRPr lang="es-EC" sz="2000" dirty="0"/>
        </a:p>
      </dgm:t>
    </dgm:pt>
    <dgm:pt modelId="{F8615314-82F5-4C8A-AFB5-3FA50A3E40D6}" type="parTrans" cxnId="{8DDE4540-073B-400E-B8D1-C35280678E13}">
      <dgm:prSet/>
      <dgm:spPr/>
      <dgm:t>
        <a:bodyPr/>
        <a:lstStyle/>
        <a:p>
          <a:endParaRPr lang="es-ES"/>
        </a:p>
      </dgm:t>
    </dgm:pt>
    <dgm:pt modelId="{CD72EC1C-2CDD-4FB8-A7BD-F0A44F6DC967}" type="sibTrans" cxnId="{8DDE4540-073B-400E-B8D1-C35280678E13}">
      <dgm:prSet/>
      <dgm:spPr/>
      <dgm:t>
        <a:bodyPr/>
        <a:lstStyle/>
        <a:p>
          <a:endParaRPr lang="es-ES"/>
        </a:p>
      </dgm:t>
    </dgm:pt>
    <dgm:pt modelId="{B2B29F13-8138-4096-B3A4-C9AD72B16F0C}">
      <dgm:prSet custT="1"/>
      <dgm:spPr/>
      <dgm:t>
        <a:bodyPr/>
        <a:lstStyle/>
        <a:p>
          <a:pPr algn="just" rtl="0"/>
          <a:r>
            <a:rPr lang="es-EC" sz="2000" dirty="0" smtClean="0"/>
            <a:t>La zona en estudio es netamente lechera con </a:t>
          </a:r>
          <a:r>
            <a:rPr lang="es-EC" sz="2000" b="1" dirty="0" smtClean="0">
              <a:solidFill>
                <a:schemeClr val="accent4">
                  <a:lumMod val="75000"/>
                </a:schemeClr>
              </a:solidFill>
            </a:rPr>
            <a:t>95,24% </a:t>
          </a:r>
          <a:r>
            <a:rPr lang="es-EC" sz="2000" dirty="0" smtClean="0"/>
            <a:t>(80/84); con </a:t>
          </a:r>
          <a:r>
            <a:rPr lang="es-EC" sz="2000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795 vacas, 330 terneros y 64 toros.</a:t>
          </a:r>
          <a:endParaRPr lang="es-EC" sz="2000" b="1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8D97C24-0B2E-47FC-8105-7A0E24A13FAB}" type="parTrans" cxnId="{03B59A9B-F7C8-4BB6-A6E9-AA8D57F6AE8A}">
      <dgm:prSet/>
      <dgm:spPr/>
      <dgm:t>
        <a:bodyPr/>
        <a:lstStyle/>
        <a:p>
          <a:endParaRPr lang="es-ES"/>
        </a:p>
      </dgm:t>
    </dgm:pt>
    <dgm:pt modelId="{72E5A21F-616F-43C5-8DF0-5CEB0F000A2C}" type="sibTrans" cxnId="{03B59A9B-F7C8-4BB6-A6E9-AA8D57F6AE8A}">
      <dgm:prSet/>
      <dgm:spPr/>
      <dgm:t>
        <a:bodyPr/>
        <a:lstStyle/>
        <a:p>
          <a:endParaRPr lang="es-ES"/>
        </a:p>
      </dgm:t>
    </dgm:pt>
    <dgm:pt modelId="{B5BE7BB4-AA72-4975-B90B-8371126E0E3A}">
      <dgm:prSet custT="1"/>
      <dgm:spPr/>
      <dgm:t>
        <a:bodyPr/>
        <a:lstStyle/>
        <a:p>
          <a:pPr algn="just" rtl="0"/>
          <a:r>
            <a:rPr lang="es-EC" sz="2000" dirty="0" smtClean="0"/>
            <a:t>Mediante la aplicación de la encuesta epidemiológica se pudo obtener la información de </a:t>
          </a:r>
          <a:r>
            <a:rPr lang="es-EC" sz="2000" b="1" dirty="0" smtClean="0">
              <a:solidFill>
                <a:srgbClr val="FF0000"/>
              </a:solidFill>
            </a:rPr>
            <a:t>84 de las 91</a:t>
          </a:r>
          <a:r>
            <a:rPr lang="es-EC" sz="2000" dirty="0" smtClean="0">
              <a:solidFill>
                <a:srgbClr val="FF0000"/>
              </a:solidFill>
            </a:rPr>
            <a:t> </a:t>
          </a:r>
          <a:r>
            <a:rPr lang="es-EC" sz="2000" dirty="0" smtClean="0"/>
            <a:t>fincas muestreadas.</a:t>
          </a:r>
          <a:endParaRPr lang="es-EC" sz="2000" dirty="0"/>
        </a:p>
      </dgm:t>
    </dgm:pt>
    <dgm:pt modelId="{55957CCF-8842-4F0C-80EC-701847CC441C}" type="sibTrans" cxnId="{45010D48-51EE-4CB2-A699-8885F2EF2A8D}">
      <dgm:prSet/>
      <dgm:spPr/>
      <dgm:t>
        <a:bodyPr/>
        <a:lstStyle/>
        <a:p>
          <a:endParaRPr lang="es-EC"/>
        </a:p>
      </dgm:t>
    </dgm:pt>
    <dgm:pt modelId="{BDA8EA9B-1E83-4C5E-B1F1-D6F9E0974E93}" type="parTrans" cxnId="{45010D48-51EE-4CB2-A699-8885F2EF2A8D}">
      <dgm:prSet/>
      <dgm:spPr/>
      <dgm:t>
        <a:bodyPr/>
        <a:lstStyle/>
        <a:p>
          <a:endParaRPr lang="es-EC"/>
        </a:p>
      </dgm:t>
    </dgm:pt>
    <dgm:pt modelId="{DAFC72B1-AE33-4E89-8EB7-EA90C51E7C97}" type="pres">
      <dgm:prSet presAssocID="{2D538B6A-1BC2-4686-8CA8-9DE8391D7F5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FD61B23-6206-42B2-B15C-63296A5F50B1}" type="pres">
      <dgm:prSet presAssocID="{13EC854B-2DB6-4BBD-8F96-78058265197C}" presName="composite" presStyleCnt="0"/>
      <dgm:spPr/>
      <dgm:t>
        <a:bodyPr/>
        <a:lstStyle/>
        <a:p>
          <a:endParaRPr lang="es-ES"/>
        </a:p>
      </dgm:t>
    </dgm:pt>
    <dgm:pt modelId="{80E63609-96CF-45E6-B14C-C5D95D4B5065}" type="pres">
      <dgm:prSet presAssocID="{13EC854B-2DB6-4BBD-8F96-78058265197C}" presName="rect1" presStyleLbl="trAlignAcc1" presStyleIdx="0" presStyleCnt="1" custScaleX="75940" custScaleY="140495" custLinFactNeighborX="-3798" custLinFactNeighborY="13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D5A956-BEE9-4F65-9F58-ED55E4B93832}" type="pres">
      <dgm:prSet presAssocID="{13EC854B-2DB6-4BBD-8F96-78058265197C}" presName="rect2" presStyleLbl="fgImgPlace1" presStyleIdx="0" presStyleCnt="1" custScaleX="202525" custScaleY="109327" custLinFactNeighborX="-647" custLinFactNeighborY="-4455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</dgm:ptLst>
  <dgm:cxnLst>
    <dgm:cxn modelId="{5B3A4F0B-8FD4-4DD3-8623-CAC73116C12E}" type="presOf" srcId="{B2B29F13-8138-4096-B3A4-C9AD72B16F0C}" destId="{80E63609-96CF-45E6-B14C-C5D95D4B5065}" srcOrd="0" destOrd="3" presId="urn:microsoft.com/office/officeart/2008/layout/PictureStrips"/>
    <dgm:cxn modelId="{3F1453A5-39E0-46D4-9439-08B873E5D6F7}" srcId="{13EC854B-2DB6-4BBD-8F96-78058265197C}" destId="{29037D5F-C705-4B0B-BB7B-DF723D557211}" srcOrd="4" destOrd="0" parTransId="{F49A797A-12E2-4663-8E81-048BE263AB0D}" sibTransId="{FE0263CE-2242-402F-A348-A3F260AE9545}"/>
    <dgm:cxn modelId="{3F3963B7-E30F-44ED-A814-051FC258A48E}" type="presOf" srcId="{B5BE7BB4-AA72-4975-B90B-8371126E0E3A}" destId="{80E63609-96CF-45E6-B14C-C5D95D4B5065}" srcOrd="0" destOrd="1" presId="urn:microsoft.com/office/officeart/2008/layout/PictureStrips"/>
    <dgm:cxn modelId="{45010D48-51EE-4CB2-A699-8885F2EF2A8D}" srcId="{13EC854B-2DB6-4BBD-8F96-78058265197C}" destId="{B5BE7BB4-AA72-4975-B90B-8371126E0E3A}" srcOrd="0" destOrd="0" parTransId="{BDA8EA9B-1E83-4C5E-B1F1-D6F9E0974E93}" sibTransId="{55957CCF-8842-4F0C-80EC-701847CC441C}"/>
    <dgm:cxn modelId="{D2A51B63-62F8-40BE-95B0-E5164F76F00F}" type="presOf" srcId="{29037D5F-C705-4B0B-BB7B-DF723D557211}" destId="{80E63609-96CF-45E6-B14C-C5D95D4B5065}" srcOrd="0" destOrd="5" presId="urn:microsoft.com/office/officeart/2008/layout/PictureStrips"/>
    <dgm:cxn modelId="{F50B7716-9E6F-40F3-BAE4-C2B447F19FE2}" srcId="{13EC854B-2DB6-4BBD-8F96-78058265197C}" destId="{DA449B05-12B0-4087-92AB-712175F1C994}" srcOrd="3" destOrd="0" parTransId="{105727EB-93D6-4315-9C66-C6121E862B04}" sibTransId="{500863D6-4DBE-4B61-899F-CAE16DD9786E}"/>
    <dgm:cxn modelId="{EFB8702E-4668-4C17-A3C1-17F310862B20}" type="presOf" srcId="{2D538B6A-1BC2-4686-8CA8-9DE8391D7F5B}" destId="{DAFC72B1-AE33-4E89-8EB7-EA90C51E7C97}" srcOrd="0" destOrd="0" presId="urn:microsoft.com/office/officeart/2008/layout/PictureStrips"/>
    <dgm:cxn modelId="{8DDE4540-073B-400E-B8D1-C35280678E13}" srcId="{13EC854B-2DB6-4BBD-8F96-78058265197C}" destId="{E16B5CAD-F415-459C-BDF5-2421015CFD0E}" srcOrd="1" destOrd="0" parTransId="{F8615314-82F5-4C8A-AFB5-3FA50A3E40D6}" sibTransId="{CD72EC1C-2CDD-4FB8-A7BD-F0A44F6DC967}"/>
    <dgm:cxn modelId="{D8B3CB49-CE4B-4405-A69B-CB092E1C2853}" type="presOf" srcId="{13EC854B-2DB6-4BBD-8F96-78058265197C}" destId="{80E63609-96CF-45E6-B14C-C5D95D4B5065}" srcOrd="0" destOrd="0" presId="urn:microsoft.com/office/officeart/2008/layout/PictureStrips"/>
    <dgm:cxn modelId="{03B59A9B-F7C8-4BB6-A6E9-AA8D57F6AE8A}" srcId="{13EC854B-2DB6-4BBD-8F96-78058265197C}" destId="{B2B29F13-8138-4096-B3A4-C9AD72B16F0C}" srcOrd="2" destOrd="0" parTransId="{F8D97C24-0B2E-47FC-8105-7A0E24A13FAB}" sibTransId="{72E5A21F-616F-43C5-8DF0-5CEB0F000A2C}"/>
    <dgm:cxn modelId="{31FA215C-C9DB-468B-BAE8-241846CD2A19}" type="presOf" srcId="{DA449B05-12B0-4087-92AB-712175F1C994}" destId="{80E63609-96CF-45E6-B14C-C5D95D4B5065}" srcOrd="0" destOrd="4" presId="urn:microsoft.com/office/officeart/2008/layout/PictureStrips"/>
    <dgm:cxn modelId="{B7A3FC67-3C58-4D05-9993-B93579F4B29F}" srcId="{13EC854B-2DB6-4BBD-8F96-78058265197C}" destId="{1D49E85A-162E-4374-80A3-2715CF133872}" srcOrd="5" destOrd="0" parTransId="{5127C1FF-10B4-4FAF-91D0-38BB95404A75}" sibTransId="{22256319-5A08-43F7-8FB0-259971A6EEA9}"/>
    <dgm:cxn modelId="{761FA649-5C0F-438E-9B0C-9AE86E3001B4}" srcId="{2D538B6A-1BC2-4686-8CA8-9DE8391D7F5B}" destId="{13EC854B-2DB6-4BBD-8F96-78058265197C}" srcOrd="0" destOrd="0" parTransId="{6B69876E-282E-4B18-8FD8-4AB27688D189}" sibTransId="{BA0CB32B-CBF7-4373-970B-1ACD3330E0A0}"/>
    <dgm:cxn modelId="{E35AB7BB-050E-4088-B108-30C6C5EEA362}" type="presOf" srcId="{E16B5CAD-F415-459C-BDF5-2421015CFD0E}" destId="{80E63609-96CF-45E6-B14C-C5D95D4B5065}" srcOrd="0" destOrd="2" presId="urn:microsoft.com/office/officeart/2008/layout/PictureStrips"/>
    <dgm:cxn modelId="{D48ACC2E-97AD-4890-A195-0C2595149D83}" type="presOf" srcId="{1D49E85A-162E-4374-80A3-2715CF133872}" destId="{80E63609-96CF-45E6-B14C-C5D95D4B5065}" srcOrd="0" destOrd="6" presId="urn:microsoft.com/office/officeart/2008/layout/PictureStrips"/>
    <dgm:cxn modelId="{D1990AE4-741C-4096-98C9-4D00BD9C49CF}" type="presParOf" srcId="{DAFC72B1-AE33-4E89-8EB7-EA90C51E7C97}" destId="{CFD61B23-6206-42B2-B15C-63296A5F50B1}" srcOrd="0" destOrd="0" presId="urn:microsoft.com/office/officeart/2008/layout/PictureStrips"/>
    <dgm:cxn modelId="{35544DA6-4321-4AFC-BE2C-9A17E69D06BC}" type="presParOf" srcId="{CFD61B23-6206-42B2-B15C-63296A5F50B1}" destId="{80E63609-96CF-45E6-B14C-C5D95D4B5065}" srcOrd="0" destOrd="0" presId="urn:microsoft.com/office/officeart/2008/layout/PictureStrips"/>
    <dgm:cxn modelId="{1CDAEFE7-769C-404B-84FC-420DB5394C69}" type="presParOf" srcId="{CFD61B23-6206-42B2-B15C-63296A5F50B1}" destId="{C0D5A956-BEE9-4F65-9F58-ED55E4B9383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AF2371-4446-44E7-8006-51CDAD2D4E57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8B669ED7-11E3-41C4-93BF-6966BF4FC958}">
      <dgm:prSet custT="1"/>
      <dgm:spPr/>
      <dgm:t>
        <a:bodyPr/>
        <a:lstStyle/>
        <a:p>
          <a:pPr algn="just" rtl="0"/>
          <a:r>
            <a:rPr lang="es-EC" sz="1600" dirty="0" smtClean="0"/>
            <a:t>Álvarez &amp; Chuqui, 2017 </a:t>
          </a:r>
          <a:r>
            <a:rPr lang="es-EC" sz="1600" dirty="0" smtClean="0">
              <a:sym typeface="Wingdings" panose="05000000000000000000" pitchFamily="2" charset="2"/>
            </a:rPr>
            <a:t> 36,1%</a:t>
          </a:r>
        </a:p>
        <a:p>
          <a:pPr algn="just" rtl="0"/>
          <a:r>
            <a:rPr lang="es-EC" sz="1600" dirty="0" smtClean="0">
              <a:sym typeface="Wingdings" panose="05000000000000000000" pitchFamily="2" charset="2"/>
            </a:rPr>
            <a:t>Bonifaz &amp; Coniago 2016  64%</a:t>
          </a:r>
        </a:p>
        <a:p>
          <a:pPr algn="just" rtl="0"/>
          <a:r>
            <a:rPr lang="es-EC" sz="1600" dirty="0" smtClean="0">
              <a:sym typeface="Wingdings" panose="05000000000000000000" pitchFamily="2" charset="2"/>
            </a:rPr>
            <a:t>Andrade &amp; Sánchez 2018 84,5% </a:t>
          </a:r>
          <a:r>
            <a:rPr lang="es-EC" sz="1600" dirty="0" smtClean="0"/>
            <a:t> </a:t>
          </a:r>
          <a:endParaRPr lang="es-EC" sz="1600" dirty="0"/>
        </a:p>
      </dgm:t>
    </dgm:pt>
    <dgm:pt modelId="{D558AFAB-CE31-4CFE-957A-1DA8CB870849}" type="parTrans" cxnId="{3351CAF3-4555-4DFD-AEE2-C8B40C84299D}">
      <dgm:prSet/>
      <dgm:spPr/>
      <dgm:t>
        <a:bodyPr/>
        <a:lstStyle/>
        <a:p>
          <a:endParaRPr lang="es-EC"/>
        </a:p>
      </dgm:t>
    </dgm:pt>
    <dgm:pt modelId="{4C9D7431-1854-45DF-B94F-9FADB5A93D00}" type="sibTrans" cxnId="{3351CAF3-4555-4DFD-AEE2-C8B40C84299D}">
      <dgm:prSet/>
      <dgm:spPr/>
      <dgm:t>
        <a:bodyPr/>
        <a:lstStyle/>
        <a:p>
          <a:endParaRPr lang="es-EC"/>
        </a:p>
      </dgm:t>
    </dgm:pt>
    <dgm:pt modelId="{79B85AF1-9C24-4EEB-B345-46E6F768CD03}" type="pres">
      <dgm:prSet presAssocID="{81AF2371-4446-44E7-8006-51CDAD2D4E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AB43683-96F7-40C4-9177-CEBBE81060E2}" type="pres">
      <dgm:prSet presAssocID="{8B669ED7-11E3-41C4-93BF-6966BF4FC958}" presName="parentText" presStyleLbl="node1" presStyleIdx="0" presStyleCnt="1" custScaleX="69046" custLinFactNeighborX="-1702" custLinFactNeighborY="-1775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5F1B72C-C730-42AD-B0C1-999FBF467116}" type="presOf" srcId="{81AF2371-4446-44E7-8006-51CDAD2D4E57}" destId="{79B85AF1-9C24-4EEB-B345-46E6F768CD03}" srcOrd="0" destOrd="0" presId="urn:microsoft.com/office/officeart/2005/8/layout/vList2"/>
    <dgm:cxn modelId="{3351CAF3-4555-4DFD-AEE2-C8B40C84299D}" srcId="{81AF2371-4446-44E7-8006-51CDAD2D4E57}" destId="{8B669ED7-11E3-41C4-93BF-6966BF4FC958}" srcOrd="0" destOrd="0" parTransId="{D558AFAB-CE31-4CFE-957A-1DA8CB870849}" sibTransId="{4C9D7431-1854-45DF-B94F-9FADB5A93D00}"/>
    <dgm:cxn modelId="{EE35CB66-7159-4FB7-8F3C-1CA0921718EF}" type="presOf" srcId="{8B669ED7-11E3-41C4-93BF-6966BF4FC958}" destId="{FAB43683-96F7-40C4-9177-CEBBE81060E2}" srcOrd="0" destOrd="0" presId="urn:microsoft.com/office/officeart/2005/8/layout/vList2"/>
    <dgm:cxn modelId="{6609F1D8-0FAF-47DB-A0DE-2A08D753D1BF}" type="presParOf" srcId="{79B85AF1-9C24-4EEB-B345-46E6F768CD03}" destId="{FAB43683-96F7-40C4-9177-CEBBE81060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F1C9E7-E466-4D35-8603-28B61A9EB592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F640EDA6-1138-41EB-9B2C-E7E7980C043F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es-EC" sz="1600" dirty="0" smtClean="0"/>
            <a:t>Según  Andrade &amp; Sánchez (2018), las </a:t>
          </a:r>
          <a:r>
            <a:rPr lang="es-EC" sz="1600" b="1" dirty="0" smtClean="0"/>
            <a:t>condiciones ambientales </a:t>
          </a:r>
          <a:r>
            <a:rPr lang="es-EC" sz="1600" dirty="0" smtClean="0"/>
            <a:t>del sector influyen a la predisposición de mastitis.</a:t>
          </a:r>
          <a:endParaRPr lang="es-EC" sz="1600" dirty="0"/>
        </a:p>
      </dgm:t>
    </dgm:pt>
    <dgm:pt modelId="{0D6514F3-2BC5-411E-8C08-FB00C06C947B}" type="parTrans" cxnId="{BF600CA3-AF76-426E-A1BD-2E85B725DFA4}">
      <dgm:prSet/>
      <dgm:spPr/>
      <dgm:t>
        <a:bodyPr/>
        <a:lstStyle/>
        <a:p>
          <a:endParaRPr lang="es-EC"/>
        </a:p>
      </dgm:t>
    </dgm:pt>
    <dgm:pt modelId="{02DB7941-3B1F-451E-AF60-52A6458DE119}" type="sibTrans" cxnId="{BF600CA3-AF76-426E-A1BD-2E85B725DFA4}">
      <dgm:prSet/>
      <dgm:spPr/>
      <dgm:t>
        <a:bodyPr/>
        <a:lstStyle/>
        <a:p>
          <a:endParaRPr lang="es-EC"/>
        </a:p>
      </dgm:t>
    </dgm:pt>
    <dgm:pt modelId="{7F8A0FD0-1230-4D13-A96D-846A6C3D7515}" type="pres">
      <dgm:prSet presAssocID="{95F1C9E7-E466-4D35-8603-28B61A9EB5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CBFCA97-0762-4E74-A25C-32EA64F5C4B5}" type="pres">
      <dgm:prSet presAssocID="{F640EDA6-1138-41EB-9B2C-E7E7980C043F}" presName="parentText" presStyleLbl="node1" presStyleIdx="0" presStyleCnt="1" custLinFactNeighborX="23337" custLinFactNeighborY="719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8549845-750D-4111-AE7B-38672E1846A6}" type="presOf" srcId="{F640EDA6-1138-41EB-9B2C-E7E7980C043F}" destId="{CCBFCA97-0762-4E74-A25C-32EA64F5C4B5}" srcOrd="0" destOrd="0" presId="urn:microsoft.com/office/officeart/2005/8/layout/vList2"/>
    <dgm:cxn modelId="{4EB7AF7E-C23D-4C67-8E14-A26E3A9599A9}" type="presOf" srcId="{95F1C9E7-E466-4D35-8603-28B61A9EB592}" destId="{7F8A0FD0-1230-4D13-A96D-846A6C3D7515}" srcOrd="0" destOrd="0" presId="urn:microsoft.com/office/officeart/2005/8/layout/vList2"/>
    <dgm:cxn modelId="{BF600CA3-AF76-426E-A1BD-2E85B725DFA4}" srcId="{95F1C9E7-E466-4D35-8603-28B61A9EB592}" destId="{F640EDA6-1138-41EB-9B2C-E7E7980C043F}" srcOrd="0" destOrd="0" parTransId="{0D6514F3-2BC5-411E-8C08-FB00C06C947B}" sibTransId="{02DB7941-3B1F-451E-AF60-52A6458DE119}"/>
    <dgm:cxn modelId="{F7921340-1044-4A1E-B753-0D848647CD7A}" type="presParOf" srcId="{7F8A0FD0-1230-4D13-A96D-846A6C3D7515}" destId="{CCBFCA97-0762-4E74-A25C-32EA64F5C4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005E27-26D4-4C11-89C5-9DD96BDD3AFA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10C8693-1B1A-43A1-8A01-A1004556F624}">
      <dgm:prSet phldrT="[Texto]" custT="1"/>
      <dgm:spPr/>
      <dgm:t>
        <a:bodyPr/>
        <a:lstStyle/>
        <a:p>
          <a:pPr algn="ctr"/>
          <a:r>
            <a:rPr lang="es-ES" sz="2000" dirty="0" smtClean="0"/>
            <a:t>BRUCELOSIS</a:t>
          </a:r>
          <a:endParaRPr lang="es-ES" sz="2000" dirty="0"/>
        </a:p>
      </dgm:t>
    </dgm:pt>
    <dgm:pt modelId="{518C89BD-B192-4072-91CE-DC7C34D2BFF6}" type="parTrans" cxnId="{91895F17-B73C-45D4-A00C-769C33C905E5}">
      <dgm:prSet/>
      <dgm:spPr/>
      <dgm:t>
        <a:bodyPr/>
        <a:lstStyle/>
        <a:p>
          <a:endParaRPr lang="es-ES"/>
        </a:p>
      </dgm:t>
    </dgm:pt>
    <dgm:pt modelId="{9A0A81FA-A678-432F-BB60-8B1F97F3741F}" type="sibTrans" cxnId="{91895F17-B73C-45D4-A00C-769C33C905E5}">
      <dgm:prSet/>
      <dgm:spPr/>
      <dgm:t>
        <a:bodyPr/>
        <a:lstStyle/>
        <a:p>
          <a:endParaRPr lang="es-ES"/>
        </a:p>
      </dgm:t>
    </dgm:pt>
    <dgm:pt modelId="{92FE5E12-3FE6-4ACF-A5FD-8152DB3835D2}">
      <dgm:prSet phldrT="[Texto]" custT="1"/>
      <dgm:spPr/>
      <dgm:t>
        <a:bodyPr/>
        <a:lstStyle/>
        <a:p>
          <a:pPr algn="just"/>
          <a:r>
            <a:rPr lang="es-ES" sz="1600" dirty="0" smtClean="0"/>
            <a:t>No existen factores de riesgo asociados debido a que en la prueba Rosa de Bengala existió </a:t>
          </a:r>
          <a:r>
            <a:rPr lang="es-ES" sz="1600" b="1" dirty="0" smtClean="0">
              <a:solidFill>
                <a:schemeClr val="accent6">
                  <a:lumMod val="75000"/>
                </a:schemeClr>
              </a:solidFill>
            </a:rPr>
            <a:t>UN SOLO ANIMAL POSITIVO </a:t>
          </a:r>
          <a:r>
            <a:rPr lang="es-ES" sz="1600" dirty="0" smtClean="0"/>
            <a:t>lo que representa tan solo el  </a:t>
          </a:r>
          <a:r>
            <a:rPr lang="es-ES" sz="1600" b="1" dirty="0" smtClean="0">
              <a:solidFill>
                <a:schemeClr val="accent5">
                  <a:lumMod val="75000"/>
                </a:schemeClr>
              </a:solidFill>
            </a:rPr>
            <a:t>0,18%</a:t>
          </a:r>
          <a:r>
            <a:rPr lang="es-ES" sz="1600" dirty="0" smtClean="0">
              <a:solidFill>
                <a:schemeClr val="accent5">
                  <a:lumMod val="75000"/>
                </a:schemeClr>
              </a:solidFill>
            </a:rPr>
            <a:t>  </a:t>
          </a:r>
          <a:r>
            <a:rPr lang="es-ES" sz="1600" dirty="0" smtClean="0"/>
            <a:t>(1/552) de prevalencia. Lo que coincide con </a:t>
          </a:r>
          <a:r>
            <a:rPr lang="es-EC" sz="1600" dirty="0" smtClean="0"/>
            <a:t>AGROCALIDAD (2008), que designó a la provincia de Bolívar como “región </a:t>
          </a:r>
          <a:r>
            <a:rPr lang="es-EC" sz="1600" b="1" dirty="0" smtClean="0">
              <a:solidFill>
                <a:schemeClr val="accent3">
                  <a:lumMod val="75000"/>
                </a:schemeClr>
              </a:solidFill>
            </a:rPr>
            <a:t>tres de baja prevalencia</a:t>
          </a:r>
          <a:r>
            <a:rPr lang="es-EC" sz="1600" dirty="0" smtClean="0"/>
            <a:t>” (1,3% al 2,6%).</a:t>
          </a:r>
          <a:endParaRPr lang="es-ES" sz="1600" dirty="0"/>
        </a:p>
      </dgm:t>
    </dgm:pt>
    <dgm:pt modelId="{6D1E1C6D-AC84-4E12-A292-6C705B774037}" type="parTrans" cxnId="{A39E0F13-CC26-4081-9AC0-B4B58F78D95C}">
      <dgm:prSet/>
      <dgm:spPr/>
      <dgm:t>
        <a:bodyPr/>
        <a:lstStyle/>
        <a:p>
          <a:endParaRPr lang="es-ES"/>
        </a:p>
      </dgm:t>
    </dgm:pt>
    <dgm:pt modelId="{BA6E2710-83F3-4E17-A538-A67AD61B479E}" type="sibTrans" cxnId="{A39E0F13-CC26-4081-9AC0-B4B58F78D95C}">
      <dgm:prSet/>
      <dgm:spPr/>
      <dgm:t>
        <a:bodyPr/>
        <a:lstStyle/>
        <a:p>
          <a:endParaRPr lang="es-ES"/>
        </a:p>
      </dgm:t>
    </dgm:pt>
    <dgm:pt modelId="{8E23FE9D-316B-4C3B-A347-2E77A02492CD}">
      <dgm:prSet phldrT="[Texto]" custT="1"/>
      <dgm:spPr/>
      <dgm:t>
        <a:bodyPr/>
        <a:lstStyle/>
        <a:p>
          <a:pPr algn="ctr"/>
          <a:r>
            <a:rPr lang="es-ES" sz="2000" dirty="0" smtClean="0"/>
            <a:t>MASTITIS</a:t>
          </a:r>
          <a:endParaRPr lang="es-ES" sz="2000" dirty="0"/>
        </a:p>
      </dgm:t>
    </dgm:pt>
    <dgm:pt modelId="{03B8EA3F-044B-4C90-9281-DBE23D93450B}" type="parTrans" cxnId="{D0C8E541-6A34-43CB-9BD6-E6214D6768C5}">
      <dgm:prSet/>
      <dgm:spPr/>
      <dgm:t>
        <a:bodyPr/>
        <a:lstStyle/>
        <a:p>
          <a:endParaRPr lang="es-ES"/>
        </a:p>
      </dgm:t>
    </dgm:pt>
    <dgm:pt modelId="{96BFBB8D-65BF-45CA-B8AF-738D2289BACB}" type="sibTrans" cxnId="{D0C8E541-6A34-43CB-9BD6-E6214D6768C5}">
      <dgm:prSet/>
      <dgm:spPr/>
      <dgm:t>
        <a:bodyPr/>
        <a:lstStyle/>
        <a:p>
          <a:endParaRPr lang="es-ES"/>
        </a:p>
      </dgm:t>
    </dgm:pt>
    <dgm:pt modelId="{AA1187E3-FC16-4811-9928-E99388BCE036}">
      <dgm:prSet phldrT="[Texto]" custT="1"/>
      <dgm:spPr/>
      <dgm:t>
        <a:bodyPr/>
        <a:lstStyle/>
        <a:p>
          <a:pPr algn="just"/>
          <a:r>
            <a:rPr lang="es-ES" sz="1600" dirty="0" smtClean="0">
              <a:latin typeface="+mj-lt"/>
            </a:rPr>
            <a:t>No existen factores de riesgo asociados a la enfermedad. Sin embargo según Andrade &amp; Sánchez., 2018 existe un </a:t>
          </a:r>
          <a:r>
            <a:rPr lang="es-ES" sz="1600" b="1" dirty="0" smtClean="0">
              <a:solidFill>
                <a:srgbClr val="FF0000"/>
              </a:solidFill>
              <a:ea typeface="Calibri" panose="020F0502020204030204" pitchFamily="34" charset="0"/>
            </a:rPr>
            <a:t>inadecuado manejo</a:t>
          </a:r>
          <a:r>
            <a:rPr lang="es-ES" sz="1600" dirty="0" smtClean="0">
              <a:ea typeface="Calibri" panose="020F0502020204030204" pitchFamily="34" charset="0"/>
            </a:rPr>
            <a:t> en el proceso de </a:t>
          </a:r>
          <a:r>
            <a:rPr lang="es-ES" sz="1600" b="1" dirty="0" smtClean="0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</a:rPr>
            <a:t>ordeño</a:t>
          </a:r>
          <a:r>
            <a:rPr lang="es-ES" sz="1600" dirty="0" smtClean="0">
              <a:ea typeface="Calibri" panose="020F0502020204030204" pitchFamily="34" charset="0"/>
            </a:rPr>
            <a:t> y uso </a:t>
          </a:r>
          <a:r>
            <a:rPr lang="es-ES" sz="1600" b="1" dirty="0" smtClean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</a:rPr>
            <a:t>excesivo de antibióticos. </a:t>
          </a:r>
          <a:endParaRPr lang="es-ES" sz="1600" b="1" dirty="0">
            <a:solidFill>
              <a:schemeClr val="bg2">
                <a:lumMod val="50000"/>
              </a:schemeClr>
            </a:solidFill>
          </a:endParaRPr>
        </a:p>
      </dgm:t>
    </dgm:pt>
    <dgm:pt modelId="{77E42CCC-0E0E-4551-B3BF-4F08F781736C}" type="parTrans" cxnId="{A1CCB348-022C-48D3-8BBA-699E02BB3DED}">
      <dgm:prSet/>
      <dgm:spPr/>
      <dgm:t>
        <a:bodyPr/>
        <a:lstStyle/>
        <a:p>
          <a:endParaRPr lang="es-ES"/>
        </a:p>
      </dgm:t>
    </dgm:pt>
    <dgm:pt modelId="{9E654C64-855A-4402-9A0E-92BA0D3102BD}" type="sibTrans" cxnId="{A1CCB348-022C-48D3-8BBA-699E02BB3DED}">
      <dgm:prSet/>
      <dgm:spPr/>
      <dgm:t>
        <a:bodyPr/>
        <a:lstStyle/>
        <a:p>
          <a:endParaRPr lang="es-ES"/>
        </a:p>
      </dgm:t>
    </dgm:pt>
    <dgm:pt modelId="{B39CF855-DAC9-4E04-81EC-6F9782ED885B}">
      <dgm:prSet phldrT="[Texto]" custT="1"/>
      <dgm:spPr/>
      <dgm:t>
        <a:bodyPr/>
        <a:lstStyle/>
        <a:p>
          <a:pPr algn="ctr"/>
          <a:r>
            <a:rPr lang="es-ES" sz="2000" dirty="0" smtClean="0"/>
            <a:t>ENFERMEDADES PARASITARIAS</a:t>
          </a:r>
          <a:endParaRPr lang="es-ES" sz="2000" dirty="0"/>
        </a:p>
      </dgm:t>
    </dgm:pt>
    <dgm:pt modelId="{2D39D367-FE38-4BEA-BBAB-2AF1CA74DF05}" type="parTrans" cxnId="{5486FC3D-07BC-455A-BA5D-47D72A7C59C2}">
      <dgm:prSet/>
      <dgm:spPr/>
      <dgm:t>
        <a:bodyPr/>
        <a:lstStyle/>
        <a:p>
          <a:endParaRPr lang="es-ES"/>
        </a:p>
      </dgm:t>
    </dgm:pt>
    <dgm:pt modelId="{AB7DE662-E32C-4B12-9EF4-B75F1D04259D}" type="sibTrans" cxnId="{5486FC3D-07BC-455A-BA5D-47D72A7C59C2}">
      <dgm:prSet/>
      <dgm:spPr/>
      <dgm:t>
        <a:bodyPr/>
        <a:lstStyle/>
        <a:p>
          <a:endParaRPr lang="es-ES"/>
        </a:p>
      </dgm:t>
    </dgm:pt>
    <dgm:pt modelId="{060E220B-77DA-4202-9042-A1FCBC39267F}">
      <dgm:prSet phldrT="[Texto]" custT="1"/>
      <dgm:spPr/>
      <dgm:t>
        <a:bodyPr/>
        <a:lstStyle/>
        <a:p>
          <a:pPr algn="just"/>
          <a:r>
            <a:rPr lang="es-ES" sz="1600" dirty="0" smtClean="0"/>
            <a:t>El único factor de riesgo asociado es la siembra de </a:t>
          </a:r>
          <a:r>
            <a:rPr lang="es-ES" sz="1600" b="1" dirty="0" smtClean="0">
              <a:solidFill>
                <a:schemeClr val="accent2">
                  <a:lumMod val="75000"/>
                </a:schemeClr>
              </a:solidFill>
            </a:rPr>
            <a:t>Ray grass y sus combinaciones </a:t>
          </a:r>
          <a:r>
            <a:rPr lang="es-ES" sz="1600" dirty="0" smtClean="0"/>
            <a:t>(p&lt;0,05). </a:t>
          </a:r>
          <a:r>
            <a:rPr lang="es-ES" sz="1600" b="1" dirty="0" smtClean="0">
              <a:solidFill>
                <a:schemeClr val="accent3">
                  <a:lumMod val="75000"/>
                </a:schemeClr>
              </a:solidFill>
            </a:rPr>
            <a:t>No existe información </a:t>
          </a:r>
          <a:r>
            <a:rPr lang="es-ES" sz="1600" dirty="0" smtClean="0"/>
            <a:t>sobre Ray grass y su relación con la presencia de endoparásitos. El </a:t>
          </a:r>
          <a:r>
            <a:rPr lang="es-ES" sz="1600" b="1" dirty="0" smtClean="0">
              <a:solidFill>
                <a:srgbClr val="FF0000"/>
              </a:solidFill>
            </a:rPr>
            <a:t>pastoreo libre </a:t>
          </a:r>
          <a:r>
            <a:rPr lang="es-ES" sz="1600" dirty="0" smtClean="0"/>
            <a:t>y la </a:t>
          </a:r>
          <a:r>
            <a:rPr lang="es-ES" sz="1600" b="1" dirty="0" smtClean="0">
              <a:solidFill>
                <a:schemeClr val="accent6">
                  <a:lumMod val="75000"/>
                </a:schemeClr>
              </a:solidFill>
            </a:rPr>
            <a:t>presencia de heces fecales</a:t>
          </a:r>
          <a:r>
            <a:rPr lang="es-ES" sz="1600" dirty="0" smtClean="0"/>
            <a:t>. (Benavides &amp; Romero, 2008)</a:t>
          </a:r>
          <a:endParaRPr lang="es-ES" sz="1600" dirty="0"/>
        </a:p>
      </dgm:t>
    </dgm:pt>
    <dgm:pt modelId="{DEFF888F-5FDF-4DA9-9D71-45DCC583AECE}" type="parTrans" cxnId="{84C516F9-0759-4B58-B249-9276F1C7EE74}">
      <dgm:prSet/>
      <dgm:spPr/>
      <dgm:t>
        <a:bodyPr/>
        <a:lstStyle/>
        <a:p>
          <a:endParaRPr lang="es-ES"/>
        </a:p>
      </dgm:t>
    </dgm:pt>
    <dgm:pt modelId="{43402E74-C799-48E2-A911-50708C6326F7}" type="sibTrans" cxnId="{84C516F9-0759-4B58-B249-9276F1C7EE74}">
      <dgm:prSet/>
      <dgm:spPr/>
      <dgm:t>
        <a:bodyPr/>
        <a:lstStyle/>
        <a:p>
          <a:endParaRPr lang="es-ES"/>
        </a:p>
      </dgm:t>
    </dgm:pt>
    <dgm:pt modelId="{8D0B93E0-437D-4730-A169-1DE9A9FB519D}">
      <dgm:prSet phldrT="[Texto]" custT="1"/>
      <dgm:spPr/>
      <dgm:t>
        <a:bodyPr/>
        <a:lstStyle/>
        <a:p>
          <a:pPr algn="ctr"/>
          <a:r>
            <a:rPr lang="es-ES" sz="2000" dirty="0" smtClean="0"/>
            <a:t>IBR</a:t>
          </a:r>
          <a:endParaRPr lang="es-ES" sz="2000" dirty="0"/>
        </a:p>
      </dgm:t>
    </dgm:pt>
    <dgm:pt modelId="{359D26B5-8B69-4374-AB99-791210A7F971}" type="parTrans" cxnId="{30350AB0-6B54-4C91-8E8E-8D931D250604}">
      <dgm:prSet/>
      <dgm:spPr/>
      <dgm:t>
        <a:bodyPr/>
        <a:lstStyle/>
        <a:p>
          <a:endParaRPr lang="es-ES"/>
        </a:p>
      </dgm:t>
    </dgm:pt>
    <dgm:pt modelId="{99C6A645-8029-42A5-913B-33B836FA7750}" type="sibTrans" cxnId="{30350AB0-6B54-4C91-8E8E-8D931D250604}">
      <dgm:prSet/>
      <dgm:spPr/>
      <dgm:t>
        <a:bodyPr/>
        <a:lstStyle/>
        <a:p>
          <a:endParaRPr lang="es-ES"/>
        </a:p>
      </dgm:t>
    </dgm:pt>
    <dgm:pt modelId="{E866F2EB-D23E-45BD-A916-D0092DE76821}">
      <dgm:prSet phldrT="[Texto]" custT="1"/>
      <dgm:spPr/>
      <dgm:t>
        <a:bodyPr/>
        <a:lstStyle/>
        <a:p>
          <a:pPr algn="just"/>
          <a:r>
            <a:rPr lang="es-ES" sz="1600" dirty="0" smtClean="0">
              <a:latin typeface="+mj-lt"/>
            </a:rPr>
            <a:t>No existen factores de riesgo asociados a la enfermedad. </a:t>
          </a:r>
          <a:r>
            <a:rPr lang="es-ES" sz="1600" b="1" dirty="0" smtClean="0">
              <a:solidFill>
                <a:schemeClr val="accent5">
                  <a:lumMod val="75000"/>
                </a:schemeClr>
              </a:solidFill>
              <a:latin typeface="+mj-lt"/>
            </a:rPr>
            <a:t>Ingreso </a:t>
          </a:r>
          <a:r>
            <a:rPr lang="es-ES" sz="1600" dirty="0" smtClean="0">
              <a:latin typeface="+mj-lt"/>
            </a:rPr>
            <a:t>de animales </a:t>
          </a:r>
          <a:r>
            <a:rPr lang="es-ES" sz="1600" b="1" dirty="0" smtClean="0">
              <a:solidFill>
                <a:schemeClr val="accent5">
                  <a:lumMod val="75000"/>
                </a:schemeClr>
              </a:solidFill>
              <a:latin typeface="+mj-lt"/>
            </a:rPr>
            <a:t>sin control sanitario</a:t>
          </a:r>
          <a:r>
            <a:rPr lang="es-ES" sz="1600" dirty="0" smtClean="0">
              <a:latin typeface="+mj-lt"/>
            </a:rPr>
            <a:t>. ( </a:t>
          </a:r>
          <a:r>
            <a:rPr lang="es-EC" sz="1600" dirty="0" smtClean="0">
              <a:latin typeface="+mj-lt"/>
              <a:cs typeface="Times New Roman" panose="02020603050405020304" pitchFamily="18" charset="0"/>
            </a:rPr>
            <a:t>Basurto &amp; Loor.,2010) </a:t>
          </a:r>
          <a:endParaRPr lang="es-ES" sz="1600" dirty="0">
            <a:latin typeface="+mj-lt"/>
          </a:endParaRPr>
        </a:p>
      </dgm:t>
    </dgm:pt>
    <dgm:pt modelId="{A8E79CA6-66AA-47A9-9BB9-7C790466313E}" type="parTrans" cxnId="{72880CA5-A4EF-4354-9E3A-033167324B1F}">
      <dgm:prSet/>
      <dgm:spPr/>
      <dgm:t>
        <a:bodyPr/>
        <a:lstStyle/>
        <a:p>
          <a:endParaRPr lang="es-ES"/>
        </a:p>
      </dgm:t>
    </dgm:pt>
    <dgm:pt modelId="{43E05F2E-E865-4660-939D-D72D1E548CA6}" type="sibTrans" cxnId="{72880CA5-A4EF-4354-9E3A-033167324B1F}">
      <dgm:prSet/>
      <dgm:spPr/>
      <dgm:t>
        <a:bodyPr/>
        <a:lstStyle/>
        <a:p>
          <a:endParaRPr lang="es-ES"/>
        </a:p>
      </dgm:t>
    </dgm:pt>
    <dgm:pt modelId="{F9A121B0-F323-4B84-9840-AECA946BCFDC}" type="pres">
      <dgm:prSet presAssocID="{50005E27-26D4-4C11-89C5-9DD96BDD3A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6740A2D-9D65-456C-A86C-64411DAF9731}" type="pres">
      <dgm:prSet presAssocID="{110C8693-1B1A-43A1-8A01-A1004556F624}" presName="linNode" presStyleCnt="0"/>
      <dgm:spPr/>
      <dgm:t>
        <a:bodyPr/>
        <a:lstStyle/>
        <a:p>
          <a:endParaRPr lang="es-ES"/>
        </a:p>
      </dgm:t>
    </dgm:pt>
    <dgm:pt modelId="{7C791861-F42E-415F-BC3D-2219A6743BF6}" type="pres">
      <dgm:prSet presAssocID="{110C8693-1B1A-43A1-8A01-A1004556F624}" presName="parentText" presStyleLbl="node1" presStyleIdx="0" presStyleCnt="4" custScaleX="72817" custScaleY="4708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E8DB68-E174-43F2-BF6E-1F7229575E83}" type="pres">
      <dgm:prSet presAssocID="{110C8693-1B1A-43A1-8A01-A1004556F624}" presName="descendantText" presStyleLbl="alignAccFollowNode1" presStyleIdx="0" presStyleCnt="4" custScaleX="130476" custScaleY="94340" custLinFactNeighborX="8131" custLinFactNeighborY="-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E6D3DE-C5E0-4B7A-B0C1-BA1A20BAB6F5}" type="pres">
      <dgm:prSet presAssocID="{9A0A81FA-A678-432F-BB60-8B1F97F3741F}" presName="sp" presStyleCnt="0"/>
      <dgm:spPr/>
      <dgm:t>
        <a:bodyPr/>
        <a:lstStyle/>
        <a:p>
          <a:endParaRPr lang="es-ES"/>
        </a:p>
      </dgm:t>
    </dgm:pt>
    <dgm:pt modelId="{E701DFC2-8C48-4345-AFB6-5F7217E78077}" type="pres">
      <dgm:prSet presAssocID="{8D0B93E0-437D-4730-A169-1DE9A9FB519D}" presName="linNode" presStyleCnt="0"/>
      <dgm:spPr/>
      <dgm:t>
        <a:bodyPr/>
        <a:lstStyle/>
        <a:p>
          <a:endParaRPr lang="es-ES"/>
        </a:p>
      </dgm:t>
    </dgm:pt>
    <dgm:pt modelId="{33FDB04B-B2D1-4B25-9B31-68B993FAC4D0}" type="pres">
      <dgm:prSet presAssocID="{8D0B93E0-437D-4730-A169-1DE9A9FB519D}" presName="parentText" presStyleLbl="node1" presStyleIdx="1" presStyleCnt="4" custScaleX="103925" custScaleY="3971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C459C5-6C7E-492E-9823-B13CB97B045B}" type="pres">
      <dgm:prSet presAssocID="{8D0B93E0-437D-4730-A169-1DE9A9FB519D}" presName="descendantText" presStyleLbl="alignAccFollowNode1" presStyleIdx="1" presStyleCnt="4" custScaleX="179452" custScaleY="588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E94E40-5D00-4D44-BDAB-E8066E5AF284}" type="pres">
      <dgm:prSet presAssocID="{99C6A645-8029-42A5-913B-33B836FA7750}" presName="sp" presStyleCnt="0"/>
      <dgm:spPr/>
      <dgm:t>
        <a:bodyPr/>
        <a:lstStyle/>
        <a:p>
          <a:endParaRPr lang="es-ES"/>
        </a:p>
      </dgm:t>
    </dgm:pt>
    <dgm:pt modelId="{B29A4472-83D5-4ECD-A7FA-AB3642FB7927}" type="pres">
      <dgm:prSet presAssocID="{8E23FE9D-316B-4C3B-A347-2E77A02492CD}" presName="linNode" presStyleCnt="0"/>
      <dgm:spPr/>
      <dgm:t>
        <a:bodyPr/>
        <a:lstStyle/>
        <a:p>
          <a:endParaRPr lang="es-ES"/>
        </a:p>
      </dgm:t>
    </dgm:pt>
    <dgm:pt modelId="{512A4A58-57CA-4E51-BB12-EB687944C75F}" type="pres">
      <dgm:prSet presAssocID="{8E23FE9D-316B-4C3B-A347-2E77A02492CD}" presName="parentText" presStyleLbl="node1" presStyleIdx="2" presStyleCnt="4" custScaleX="82705" custScaleY="427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84A7B3-B787-466B-8454-C7B609B59016}" type="pres">
      <dgm:prSet presAssocID="{8E23FE9D-316B-4C3B-A347-2E77A02492CD}" presName="descendantText" presStyleLbl="alignAccFollowNode1" presStyleIdx="2" presStyleCnt="4" custScaleX="137522" custScaleY="778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D9175A-0CBC-48CF-98ED-F31786AD5115}" type="pres">
      <dgm:prSet presAssocID="{96BFBB8D-65BF-45CA-B8AF-738D2289BACB}" presName="sp" presStyleCnt="0"/>
      <dgm:spPr/>
      <dgm:t>
        <a:bodyPr/>
        <a:lstStyle/>
        <a:p>
          <a:endParaRPr lang="es-ES"/>
        </a:p>
      </dgm:t>
    </dgm:pt>
    <dgm:pt modelId="{3D559FBB-2DBD-4043-882E-78A644F4EDF7}" type="pres">
      <dgm:prSet presAssocID="{B39CF855-DAC9-4E04-81EC-6F9782ED885B}" presName="linNode" presStyleCnt="0"/>
      <dgm:spPr/>
      <dgm:t>
        <a:bodyPr/>
        <a:lstStyle/>
        <a:p>
          <a:endParaRPr lang="es-ES"/>
        </a:p>
      </dgm:t>
    </dgm:pt>
    <dgm:pt modelId="{A91DFF3D-A602-48B8-8D6C-8D4BB22FD164}" type="pres">
      <dgm:prSet presAssocID="{B39CF855-DAC9-4E04-81EC-6F9782ED885B}" presName="parentText" presStyleLbl="node1" presStyleIdx="3" presStyleCnt="4" custScaleX="71912" custScaleY="4909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443689-A891-4E41-A0F7-383B4966FF0B}" type="pres">
      <dgm:prSet presAssocID="{B39CF855-DAC9-4E04-81EC-6F9782ED885B}" presName="descendantText" presStyleLbl="alignAccFollowNode1" presStyleIdx="3" presStyleCnt="4" custScaleX="119855" custScaleY="854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015F6E4-6098-4B9B-9EAA-C80C4D563C28}" type="presOf" srcId="{110C8693-1B1A-43A1-8A01-A1004556F624}" destId="{7C791861-F42E-415F-BC3D-2219A6743BF6}" srcOrd="0" destOrd="0" presId="urn:microsoft.com/office/officeart/2005/8/layout/vList5"/>
    <dgm:cxn modelId="{A39E0F13-CC26-4081-9AC0-B4B58F78D95C}" srcId="{110C8693-1B1A-43A1-8A01-A1004556F624}" destId="{92FE5E12-3FE6-4ACF-A5FD-8152DB3835D2}" srcOrd="0" destOrd="0" parTransId="{6D1E1C6D-AC84-4E12-A292-6C705B774037}" sibTransId="{BA6E2710-83F3-4E17-A538-A67AD61B479E}"/>
    <dgm:cxn modelId="{A1CCB348-022C-48D3-8BBA-699E02BB3DED}" srcId="{8E23FE9D-316B-4C3B-A347-2E77A02492CD}" destId="{AA1187E3-FC16-4811-9928-E99388BCE036}" srcOrd="0" destOrd="0" parTransId="{77E42CCC-0E0E-4551-B3BF-4F08F781736C}" sibTransId="{9E654C64-855A-4402-9A0E-92BA0D3102BD}"/>
    <dgm:cxn modelId="{140E1929-776D-4585-A292-0CAD38DB57E9}" type="presOf" srcId="{B39CF855-DAC9-4E04-81EC-6F9782ED885B}" destId="{A91DFF3D-A602-48B8-8D6C-8D4BB22FD164}" srcOrd="0" destOrd="0" presId="urn:microsoft.com/office/officeart/2005/8/layout/vList5"/>
    <dgm:cxn modelId="{6B9B606A-1D77-4DF3-9340-DC11670E7730}" type="presOf" srcId="{060E220B-77DA-4202-9042-A1FCBC39267F}" destId="{08443689-A891-4E41-A0F7-383B4966FF0B}" srcOrd="0" destOrd="0" presId="urn:microsoft.com/office/officeart/2005/8/layout/vList5"/>
    <dgm:cxn modelId="{FF5492A9-4D84-49DD-B50F-17475D8C30DF}" type="presOf" srcId="{E866F2EB-D23E-45BD-A916-D0092DE76821}" destId="{DEC459C5-6C7E-492E-9823-B13CB97B045B}" srcOrd="0" destOrd="0" presId="urn:microsoft.com/office/officeart/2005/8/layout/vList5"/>
    <dgm:cxn modelId="{5486FC3D-07BC-455A-BA5D-47D72A7C59C2}" srcId="{50005E27-26D4-4C11-89C5-9DD96BDD3AFA}" destId="{B39CF855-DAC9-4E04-81EC-6F9782ED885B}" srcOrd="3" destOrd="0" parTransId="{2D39D367-FE38-4BEA-BBAB-2AF1CA74DF05}" sibTransId="{AB7DE662-E32C-4B12-9EF4-B75F1D04259D}"/>
    <dgm:cxn modelId="{84C516F9-0759-4B58-B249-9276F1C7EE74}" srcId="{B39CF855-DAC9-4E04-81EC-6F9782ED885B}" destId="{060E220B-77DA-4202-9042-A1FCBC39267F}" srcOrd="0" destOrd="0" parTransId="{DEFF888F-5FDF-4DA9-9D71-45DCC583AECE}" sibTransId="{43402E74-C799-48E2-A911-50708C6326F7}"/>
    <dgm:cxn modelId="{30350AB0-6B54-4C91-8E8E-8D931D250604}" srcId="{50005E27-26D4-4C11-89C5-9DD96BDD3AFA}" destId="{8D0B93E0-437D-4730-A169-1DE9A9FB519D}" srcOrd="1" destOrd="0" parTransId="{359D26B5-8B69-4374-AB99-791210A7F971}" sibTransId="{99C6A645-8029-42A5-913B-33B836FA7750}"/>
    <dgm:cxn modelId="{28F0C1A1-383F-4301-B1FE-46A67742B543}" type="presOf" srcId="{8D0B93E0-437D-4730-A169-1DE9A9FB519D}" destId="{33FDB04B-B2D1-4B25-9B31-68B993FAC4D0}" srcOrd="0" destOrd="0" presId="urn:microsoft.com/office/officeart/2005/8/layout/vList5"/>
    <dgm:cxn modelId="{C75B76CB-69F8-482E-BCB2-05C99876B0E5}" type="presOf" srcId="{8E23FE9D-316B-4C3B-A347-2E77A02492CD}" destId="{512A4A58-57CA-4E51-BB12-EB687944C75F}" srcOrd="0" destOrd="0" presId="urn:microsoft.com/office/officeart/2005/8/layout/vList5"/>
    <dgm:cxn modelId="{72880CA5-A4EF-4354-9E3A-033167324B1F}" srcId="{8D0B93E0-437D-4730-A169-1DE9A9FB519D}" destId="{E866F2EB-D23E-45BD-A916-D0092DE76821}" srcOrd="0" destOrd="0" parTransId="{A8E79CA6-66AA-47A9-9BB9-7C790466313E}" sibTransId="{43E05F2E-E865-4660-939D-D72D1E548CA6}"/>
    <dgm:cxn modelId="{D0C8E541-6A34-43CB-9BD6-E6214D6768C5}" srcId="{50005E27-26D4-4C11-89C5-9DD96BDD3AFA}" destId="{8E23FE9D-316B-4C3B-A347-2E77A02492CD}" srcOrd="2" destOrd="0" parTransId="{03B8EA3F-044B-4C90-9281-DBE23D93450B}" sibTransId="{96BFBB8D-65BF-45CA-B8AF-738D2289BACB}"/>
    <dgm:cxn modelId="{0DE3D687-4571-4499-A9B7-0C5BF67F84DD}" type="presOf" srcId="{AA1187E3-FC16-4811-9928-E99388BCE036}" destId="{2284A7B3-B787-466B-8454-C7B609B59016}" srcOrd="0" destOrd="0" presId="urn:microsoft.com/office/officeart/2005/8/layout/vList5"/>
    <dgm:cxn modelId="{91895F17-B73C-45D4-A00C-769C33C905E5}" srcId="{50005E27-26D4-4C11-89C5-9DD96BDD3AFA}" destId="{110C8693-1B1A-43A1-8A01-A1004556F624}" srcOrd="0" destOrd="0" parTransId="{518C89BD-B192-4072-91CE-DC7C34D2BFF6}" sibTransId="{9A0A81FA-A678-432F-BB60-8B1F97F3741F}"/>
    <dgm:cxn modelId="{969DB26B-B240-4C4E-B3F9-49E0572454F1}" type="presOf" srcId="{50005E27-26D4-4C11-89C5-9DD96BDD3AFA}" destId="{F9A121B0-F323-4B84-9840-AECA946BCFDC}" srcOrd="0" destOrd="0" presId="urn:microsoft.com/office/officeart/2005/8/layout/vList5"/>
    <dgm:cxn modelId="{4C1DBF8E-10F6-4A11-A1A0-BD01B8E33D5F}" type="presOf" srcId="{92FE5E12-3FE6-4ACF-A5FD-8152DB3835D2}" destId="{21E8DB68-E174-43F2-BF6E-1F7229575E83}" srcOrd="0" destOrd="0" presId="urn:microsoft.com/office/officeart/2005/8/layout/vList5"/>
    <dgm:cxn modelId="{BB0FDF5E-8D8C-4D50-8074-C51E54671EEC}" type="presParOf" srcId="{F9A121B0-F323-4B84-9840-AECA946BCFDC}" destId="{56740A2D-9D65-456C-A86C-64411DAF9731}" srcOrd="0" destOrd="0" presId="urn:microsoft.com/office/officeart/2005/8/layout/vList5"/>
    <dgm:cxn modelId="{C58E239B-3124-41BB-A7D3-071656C938A2}" type="presParOf" srcId="{56740A2D-9D65-456C-A86C-64411DAF9731}" destId="{7C791861-F42E-415F-BC3D-2219A6743BF6}" srcOrd="0" destOrd="0" presId="urn:microsoft.com/office/officeart/2005/8/layout/vList5"/>
    <dgm:cxn modelId="{D967CE80-F770-4832-9FF7-1FC32E9559EC}" type="presParOf" srcId="{56740A2D-9D65-456C-A86C-64411DAF9731}" destId="{21E8DB68-E174-43F2-BF6E-1F7229575E83}" srcOrd="1" destOrd="0" presId="urn:microsoft.com/office/officeart/2005/8/layout/vList5"/>
    <dgm:cxn modelId="{106ABB00-B834-4F22-BDF1-1BF9C436EB8A}" type="presParOf" srcId="{F9A121B0-F323-4B84-9840-AECA946BCFDC}" destId="{DAE6D3DE-C5E0-4B7A-B0C1-BA1A20BAB6F5}" srcOrd="1" destOrd="0" presId="urn:microsoft.com/office/officeart/2005/8/layout/vList5"/>
    <dgm:cxn modelId="{1F9D26B6-AD58-4D48-A214-6DFF1839221A}" type="presParOf" srcId="{F9A121B0-F323-4B84-9840-AECA946BCFDC}" destId="{E701DFC2-8C48-4345-AFB6-5F7217E78077}" srcOrd="2" destOrd="0" presId="urn:microsoft.com/office/officeart/2005/8/layout/vList5"/>
    <dgm:cxn modelId="{54ABF3A7-B5DD-4C59-BCC3-9E063121A7BA}" type="presParOf" srcId="{E701DFC2-8C48-4345-AFB6-5F7217E78077}" destId="{33FDB04B-B2D1-4B25-9B31-68B993FAC4D0}" srcOrd="0" destOrd="0" presId="urn:microsoft.com/office/officeart/2005/8/layout/vList5"/>
    <dgm:cxn modelId="{4633F661-7749-483C-8D9F-0E8127456690}" type="presParOf" srcId="{E701DFC2-8C48-4345-AFB6-5F7217E78077}" destId="{DEC459C5-6C7E-492E-9823-B13CB97B045B}" srcOrd="1" destOrd="0" presId="urn:microsoft.com/office/officeart/2005/8/layout/vList5"/>
    <dgm:cxn modelId="{99F1BB99-49DD-4447-98AE-11B0A3284A21}" type="presParOf" srcId="{F9A121B0-F323-4B84-9840-AECA946BCFDC}" destId="{4FE94E40-5D00-4D44-BDAB-E8066E5AF284}" srcOrd="3" destOrd="0" presId="urn:microsoft.com/office/officeart/2005/8/layout/vList5"/>
    <dgm:cxn modelId="{D477E86A-580A-444C-BEBC-3DE7EBB605E4}" type="presParOf" srcId="{F9A121B0-F323-4B84-9840-AECA946BCFDC}" destId="{B29A4472-83D5-4ECD-A7FA-AB3642FB7927}" srcOrd="4" destOrd="0" presId="urn:microsoft.com/office/officeart/2005/8/layout/vList5"/>
    <dgm:cxn modelId="{4311B607-FA4A-407D-BA86-EEF9706D42A0}" type="presParOf" srcId="{B29A4472-83D5-4ECD-A7FA-AB3642FB7927}" destId="{512A4A58-57CA-4E51-BB12-EB687944C75F}" srcOrd="0" destOrd="0" presId="urn:microsoft.com/office/officeart/2005/8/layout/vList5"/>
    <dgm:cxn modelId="{E83BA2DB-25E9-4C0B-AAB1-29AC9936A199}" type="presParOf" srcId="{B29A4472-83D5-4ECD-A7FA-AB3642FB7927}" destId="{2284A7B3-B787-466B-8454-C7B609B59016}" srcOrd="1" destOrd="0" presId="urn:microsoft.com/office/officeart/2005/8/layout/vList5"/>
    <dgm:cxn modelId="{9807466C-AEF5-4DFC-BC7C-2400AC280D8E}" type="presParOf" srcId="{F9A121B0-F323-4B84-9840-AECA946BCFDC}" destId="{C5D9175A-0CBC-48CF-98ED-F31786AD5115}" srcOrd="5" destOrd="0" presId="urn:microsoft.com/office/officeart/2005/8/layout/vList5"/>
    <dgm:cxn modelId="{814CD079-6827-42D1-90F1-140ED74C3379}" type="presParOf" srcId="{F9A121B0-F323-4B84-9840-AECA946BCFDC}" destId="{3D559FBB-2DBD-4043-882E-78A644F4EDF7}" srcOrd="6" destOrd="0" presId="urn:microsoft.com/office/officeart/2005/8/layout/vList5"/>
    <dgm:cxn modelId="{A3401EE7-D577-48AB-9266-27F14ECF4129}" type="presParOf" srcId="{3D559FBB-2DBD-4043-882E-78A644F4EDF7}" destId="{A91DFF3D-A602-48B8-8D6C-8D4BB22FD164}" srcOrd="0" destOrd="0" presId="urn:microsoft.com/office/officeart/2005/8/layout/vList5"/>
    <dgm:cxn modelId="{273654DC-0952-4354-88F6-8D51694BE3EC}" type="presParOf" srcId="{3D559FBB-2DBD-4043-882E-78A644F4EDF7}" destId="{08443689-A891-4E41-A0F7-383B4966FF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3675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233437" y="1"/>
            <a:ext cx="4003675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06AFE-DEB3-4B71-A7F3-8D6089D526C4}" type="datetimeFigureOut">
              <a:rPr lang="es-EC" smtClean="0"/>
              <a:t>30/10/2018</a:t>
            </a:fld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003675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233437" y="6513910"/>
            <a:ext cx="4003675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1A488-6E2A-4CB0-BEA1-2D0B3271C10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01204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367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33437" y="0"/>
            <a:ext cx="400367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55732-654D-417B-9692-BAE3C3AE1F2B}" type="datetimeFigureOut">
              <a:rPr lang="es-EC" smtClean="0"/>
              <a:pPr/>
              <a:t>30/10/2018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905125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3925" y="3257550"/>
            <a:ext cx="73914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00367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33437" y="6513910"/>
            <a:ext cx="400367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4DF61-7935-45F0-8F6D-4D4893DE39FA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5616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  <a:p>
            <a:endParaRPr lang="x-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4DF61-7935-45F0-8F6D-4D4893DE39FA}" type="slidenum">
              <a:rPr lang="es-EC" smtClean="0"/>
              <a:pPr/>
              <a:t>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75767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4DF61-7935-45F0-8F6D-4D4893DE39FA}" type="slidenum">
              <a:rPr lang="es-EC" smtClean="0"/>
              <a:pPr/>
              <a:t>17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43406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4DF61-7935-45F0-8F6D-4D4893DE39FA}" type="slidenum">
              <a:rPr lang="es-EC" smtClean="0"/>
              <a:pPr/>
              <a:t>18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38960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4DF61-7935-45F0-8F6D-4D4893DE39FA}" type="slidenum">
              <a:rPr lang="es-EC" smtClean="0"/>
              <a:pPr/>
              <a:t>19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4617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4DF61-7935-45F0-8F6D-4D4893DE39FA}" type="slidenum">
              <a:rPr lang="es-EC" smtClean="0"/>
              <a:pPr/>
              <a:t>20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09645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4DF61-7935-45F0-8F6D-4D4893DE39FA}" type="slidenum">
              <a:rPr lang="es-EC" smtClean="0"/>
              <a:pPr/>
              <a:t>21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75751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4DF61-7935-45F0-8F6D-4D4893DE39FA}" type="slidenum">
              <a:rPr lang="es-EC" smtClean="0"/>
              <a:pPr/>
              <a:t>22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0842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4DF61-7935-45F0-8F6D-4D4893DE39FA}" type="slidenum">
              <a:rPr lang="es-EC" smtClean="0"/>
              <a:pPr/>
              <a:t>23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95445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4DF61-7935-45F0-8F6D-4D4893DE39FA}" type="slidenum">
              <a:rPr lang="es-EC" smtClean="0"/>
              <a:pPr/>
              <a:t>25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07723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EC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4DF61-7935-45F0-8F6D-4D4893DE39FA}" type="slidenum">
              <a:rPr lang="es-EC" smtClean="0"/>
              <a:pPr/>
              <a:t>26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31758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4DF61-7935-45F0-8F6D-4D4893DE39FA}" type="slidenum">
              <a:rPr lang="es-EC" smtClean="0"/>
              <a:pPr/>
              <a:t>27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19499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4DF61-7935-45F0-8F6D-4D4893DE39FA}" type="slidenum">
              <a:rPr lang="es-EC" smtClean="0"/>
              <a:pPr/>
              <a:t>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849503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4DF61-7935-45F0-8F6D-4D4893DE39FA}" type="slidenum">
              <a:rPr lang="es-EC" smtClean="0"/>
              <a:pPr/>
              <a:t>28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194996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4DF61-7935-45F0-8F6D-4D4893DE39FA}" type="slidenum">
              <a:rPr lang="es-EC" smtClean="0"/>
              <a:pPr/>
              <a:t>29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67677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4DF61-7935-45F0-8F6D-4D4893DE39FA}" type="slidenum">
              <a:rPr lang="es-EC" smtClean="0"/>
              <a:pPr/>
              <a:t>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18245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4DF61-7935-45F0-8F6D-4D4893DE39FA}" type="slidenum">
              <a:rPr lang="es-EC" smtClean="0"/>
              <a:pPr/>
              <a:t>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10252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4DF61-7935-45F0-8F6D-4D4893DE39FA}" type="slidenum">
              <a:rPr lang="es-EC" smtClean="0"/>
              <a:pPr/>
              <a:t>11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25269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4DF61-7935-45F0-8F6D-4D4893DE39FA}" type="slidenum">
              <a:rPr lang="es-EC" smtClean="0"/>
              <a:pPr/>
              <a:t>12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17279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4DF61-7935-45F0-8F6D-4D4893DE39FA}" type="slidenum">
              <a:rPr lang="es-EC" smtClean="0"/>
              <a:pPr/>
              <a:t>13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90959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4DF61-7935-45F0-8F6D-4D4893DE39FA}" type="slidenum">
              <a:rPr lang="es-EC" smtClean="0"/>
              <a:pPr/>
              <a:t>14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37266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4DF61-7935-45F0-8F6D-4D4893DE39FA}" type="slidenum">
              <a:rPr lang="es-EC" smtClean="0"/>
              <a:pPr/>
              <a:t>15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99155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92423061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294674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94895741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828630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02015617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58688410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16110742"/>
      </p:ext>
    </p:extLst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F9536-7FC0-4EEE-BBB1-01F6E5F4C2DD}" type="datetimeFigureOut">
              <a:rPr lang="es-EC"/>
              <a:pPr>
                <a:defRPr/>
              </a:pPr>
              <a:t>30/10/2018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B6311E-8928-4ED5-9D78-1516386157BB}" type="slidenum">
              <a:rPr lang="es-EC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84667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LOGO ESPE ORIGINA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949950"/>
            <a:ext cx="23050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ransition spd="med"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3.gstatic.com/images?q=tbn:ANd9GcT6tmeG_OowohE8zAGxRetxa45to21cxLdWyKMYRX0P7nOum_4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333" y="1602096"/>
            <a:ext cx="1538359" cy="153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619672" y="1305570"/>
            <a:ext cx="613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+mj-lt"/>
              </a:rPr>
              <a:t>LABORATORIO DE SANIDAD ANIMAL IASA I</a:t>
            </a:r>
            <a:endParaRPr lang="es-EC" sz="2400" b="1" dirty="0">
              <a:latin typeface="+mj-lt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757505" y="4748951"/>
            <a:ext cx="6078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latin typeface="+mj-lt"/>
              </a:rPr>
              <a:t>BALAREZO </a:t>
            </a:r>
            <a:r>
              <a:rPr lang="es-EC" sz="2400" b="1" dirty="0" smtClean="0">
                <a:latin typeface="+mj-lt"/>
              </a:rPr>
              <a:t>ESPINOZA </a:t>
            </a:r>
            <a:r>
              <a:rPr lang="es-EC" sz="2400" b="1" dirty="0">
                <a:latin typeface="+mj-lt"/>
              </a:rPr>
              <a:t>KATHERINE VIVIANA</a:t>
            </a:r>
          </a:p>
          <a:p>
            <a:pPr algn="ctr"/>
            <a:r>
              <a:rPr lang="es-EC" sz="2400" b="1" dirty="0">
                <a:latin typeface="+mj-lt"/>
              </a:rPr>
              <a:t>POVEDA </a:t>
            </a:r>
            <a:r>
              <a:rPr lang="es-EC" sz="2400" b="1" dirty="0" smtClean="0">
                <a:latin typeface="+mj-lt"/>
              </a:rPr>
              <a:t>TUTASI </a:t>
            </a:r>
            <a:r>
              <a:rPr lang="es-EC" sz="2400" b="1" dirty="0">
                <a:latin typeface="+mj-lt"/>
              </a:rPr>
              <a:t>MARÍA </a:t>
            </a:r>
            <a:r>
              <a:rPr lang="es-EC" sz="2400" b="1" dirty="0" smtClean="0">
                <a:latin typeface="+mj-lt"/>
              </a:rPr>
              <a:t>JOSÉ</a:t>
            </a:r>
          </a:p>
          <a:p>
            <a:pPr algn="ctr"/>
            <a:r>
              <a:rPr lang="es-EC" sz="2400" b="1" dirty="0" smtClean="0">
                <a:latin typeface="+mj-lt"/>
              </a:rPr>
              <a:t>2018</a:t>
            </a:r>
            <a:endParaRPr lang="es-EC" sz="2400" b="1" dirty="0">
              <a:latin typeface="+mj-lt"/>
            </a:endParaRPr>
          </a:p>
        </p:txBody>
      </p:sp>
      <p:sp>
        <p:nvSpPr>
          <p:cNvPr id="12" name="3 Subtítulo"/>
          <p:cNvSpPr txBox="1">
            <a:spLocks/>
          </p:cNvSpPr>
          <p:nvPr/>
        </p:nvSpPr>
        <p:spPr>
          <a:xfrm>
            <a:off x="251520" y="3311779"/>
            <a:ext cx="8820472" cy="2665607"/>
          </a:xfrm>
          <a:prstGeom prst="rect">
            <a:avLst/>
          </a:prstGeom>
        </p:spPr>
        <p:txBody>
          <a:bodyPr/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</a:rPr>
              <a:t>“</a:t>
            </a:r>
            <a:r>
              <a:rPr lang="es-EC" sz="2400" b="1" dirty="0">
                <a:latin typeface="+mj-lt"/>
              </a:rPr>
              <a:t>DETERMINACIÓN DEL PERFIL SANITARIO DEL GANADO BOVINO EN LA COOPERATIVA DE PRODUCCIÓN AGROPECUARIA “EL SALINERITO”, PROVINCIA BOLÍVAR - ECUADOR.</a:t>
            </a: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”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8" t="9051" r="38188" b="70999"/>
          <a:stretch/>
        </p:blipFill>
        <p:spPr>
          <a:xfrm>
            <a:off x="386322" y="1795171"/>
            <a:ext cx="2160240" cy="1368152"/>
          </a:xfrm>
          <a:prstGeom prst="rect">
            <a:avLst/>
          </a:prstGeom>
        </p:spPr>
      </p:pic>
      <p:sp>
        <p:nvSpPr>
          <p:cNvPr id="14" name="9 CuadroTexto"/>
          <p:cNvSpPr txBox="1"/>
          <p:nvPr/>
        </p:nvSpPr>
        <p:spPr>
          <a:xfrm>
            <a:off x="726688" y="566906"/>
            <a:ext cx="80682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GRUPO DE INVESTIGACIÓN EN SANIDAD ANIMAL </a:t>
            </a:r>
            <a:r>
              <a:rPr lang="es-EC" sz="2400" b="1" dirty="0"/>
              <a:t>Y HUMANA </a:t>
            </a:r>
            <a:r>
              <a:rPr lang="es-EC" sz="2400" b="1" dirty="0" smtClean="0"/>
              <a:t>GISAH</a:t>
            </a:r>
          </a:p>
          <a:p>
            <a:pPr algn="ctr"/>
            <a:endParaRPr lang="es-EC" sz="2400" b="1" dirty="0">
              <a:latin typeface="Tw Cen MT" panose="020B0602020104020603" pitchFamily="34" charset="0"/>
            </a:endParaRPr>
          </a:p>
          <a:p>
            <a:pPr algn="ctr"/>
            <a:endParaRPr lang="es-EC" sz="2400" b="1" dirty="0" smtClean="0">
              <a:latin typeface="Tw Cen MT" panose="020B0602020104020603" pitchFamily="34" charset="0"/>
            </a:endParaRPr>
          </a:p>
          <a:p>
            <a:pPr algn="ctr"/>
            <a:endParaRPr lang="es-EC" sz="2400" b="1" dirty="0" smtClean="0">
              <a:latin typeface="Tw Cen MT" panose="020B0602020104020603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548" y="5949280"/>
            <a:ext cx="2609081" cy="7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3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1996847" y="116632"/>
            <a:ext cx="5286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C" sz="2400" b="1" dirty="0" smtClean="0">
                <a:latin typeface="Tw Cen MT" panose="020B0602020104020603" pitchFamily="34" charset="0"/>
              </a:rPr>
              <a:t>FACTORES DE RIESGO</a:t>
            </a:r>
            <a:endParaRPr lang="es-EC" sz="2400" b="1" dirty="0">
              <a:latin typeface="Tw Cen MT" panose="020B0602020104020603" pitchFamily="34" charset="0"/>
            </a:endParaRPr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107504" y="692696"/>
            <a:ext cx="4038600" cy="4741987"/>
          </a:xfrm>
        </p:spPr>
        <p:txBody>
          <a:bodyPr/>
          <a:lstStyle/>
          <a:p>
            <a:pPr marL="0" indent="0" algn="just">
              <a:buNone/>
            </a:pPr>
            <a:endParaRPr lang="es-EC" sz="1600" dirty="0"/>
          </a:p>
          <a:p>
            <a:pPr algn="just"/>
            <a:r>
              <a:rPr lang="es-EC" sz="1600" dirty="0" smtClean="0"/>
              <a:t>Para </a:t>
            </a:r>
            <a:r>
              <a:rPr lang="es-EC" sz="1600" dirty="0"/>
              <a:t>la determinación de los factores riesgos el instrumento que se utilizó fue la </a:t>
            </a:r>
            <a:r>
              <a:rPr lang="es-EC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encuesta </a:t>
            </a:r>
            <a:r>
              <a:rPr lang="es-EC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epidemiológica</a:t>
            </a:r>
            <a:r>
              <a:rPr lang="es-EC" sz="1600" dirty="0" smtClean="0"/>
              <a:t>, que </a:t>
            </a:r>
            <a:r>
              <a:rPr lang="es-EC" sz="1600" dirty="0"/>
              <a:t>se aplicó a los dueños de cada </a:t>
            </a:r>
            <a:r>
              <a:rPr lang="es-EC" sz="1600" dirty="0" smtClean="0"/>
              <a:t>predio; </a:t>
            </a:r>
            <a:r>
              <a:rPr lang="es-EC" sz="1600" dirty="0"/>
              <a:t>el material que se utilizó fue el estudio de caso y control, se calculó mediante </a:t>
            </a:r>
            <a:r>
              <a:rPr lang="es-EC" sz="1600" b="1" dirty="0">
                <a:solidFill>
                  <a:schemeClr val="accent2">
                    <a:lumMod val="75000"/>
                  </a:schemeClr>
                </a:solidFill>
              </a:rPr>
              <a:t>Odds </a:t>
            </a:r>
            <a:r>
              <a:rPr lang="es-EC" sz="1600" b="1" dirty="0" smtClean="0">
                <a:solidFill>
                  <a:schemeClr val="accent2">
                    <a:lumMod val="75000"/>
                  </a:schemeClr>
                </a:solidFill>
              </a:rPr>
              <a:t>Ratio</a:t>
            </a:r>
            <a:r>
              <a:rPr lang="es-EC" sz="1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704352" y="3284984"/>
            <a:ext cx="3684071" cy="2448272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INTERPRETACIÓN DE RESULTADOS</a:t>
            </a:r>
          </a:p>
          <a:p>
            <a:pPr algn="just"/>
            <a:endParaRPr lang="es-EC" dirty="0" smtClean="0">
              <a:solidFill>
                <a:schemeClr val="tx1"/>
              </a:solidFill>
            </a:endParaRPr>
          </a:p>
          <a:p>
            <a:pPr algn="just"/>
            <a:r>
              <a:rPr lang="es-EC" dirty="0" smtClean="0">
                <a:solidFill>
                  <a:schemeClr val="tx1"/>
                </a:solidFill>
              </a:rPr>
              <a:t>Sí </a:t>
            </a:r>
            <a:r>
              <a:rPr lang="es-EC" dirty="0">
                <a:solidFill>
                  <a:schemeClr val="tx1"/>
                </a:solidFill>
              </a:rPr>
              <a:t>OR es </a:t>
            </a:r>
            <a:r>
              <a:rPr lang="es-EC" b="1" dirty="0">
                <a:solidFill>
                  <a:srgbClr val="FF0000"/>
                </a:solidFill>
              </a:rPr>
              <a:t>superior a 1 </a:t>
            </a:r>
            <a:r>
              <a:rPr lang="es-EC" dirty="0">
                <a:solidFill>
                  <a:schemeClr val="tx1"/>
                </a:solidFill>
              </a:rPr>
              <a:t>se puede considerar que existe una interacción entre un </a:t>
            </a:r>
            <a:r>
              <a:rPr lang="es-EC" b="1" dirty="0">
                <a:solidFill>
                  <a:schemeClr val="accent6">
                    <a:lumMod val="75000"/>
                  </a:schemeClr>
                </a:solidFill>
              </a:rPr>
              <a:t>factor de riesgo y la presencia de una enfermedad</a:t>
            </a:r>
            <a:r>
              <a:rPr lang="es-EC" dirty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  <a:p>
            <a:pPr algn="ctr"/>
            <a:endParaRPr lang="es-ES" dirty="0"/>
          </a:p>
        </p:txBody>
      </p:sp>
      <p:pic>
        <p:nvPicPr>
          <p:cNvPr id="2050" name="Picture 2" descr="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3528392" cy="2164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1873250" y="6307138"/>
            <a:ext cx="5286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C" sz="2400" b="1" dirty="0" smtClean="0">
                <a:latin typeface="Tw Cen MT" panose="020B0602020104020603" pitchFamily="34" charset="0"/>
              </a:rPr>
              <a:t>MATERIALES Y MÉTODOS</a:t>
            </a:r>
            <a:endParaRPr lang="es-EC" sz="2400" b="1" dirty="0">
              <a:latin typeface="Tw Cen MT" panose="020B06020201040206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Rectángulo"/>
              <p:cNvSpPr/>
              <p:nvPr/>
            </p:nvSpPr>
            <p:spPr>
              <a:xfrm>
                <a:off x="611560" y="2611575"/>
                <a:ext cx="3688634" cy="289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C" sz="1400" dirty="0"/>
                  <a:t>Exposición de los casos</a:t>
                </a:r>
                <a:endParaRPr lang="es-E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1400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s-EC" sz="1400" i="1">
                              <a:latin typeface="Cambria Math"/>
                            </a:rPr>
                            <m:t>𝑐</m:t>
                          </m:r>
                        </m:den>
                      </m:f>
                      <m:r>
                        <a:rPr lang="es-EC" sz="1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1400" i="1">
                              <a:latin typeface="Cambria Math"/>
                            </a:rPr>
                            <m:t>𝑐𝑎𝑠𝑜𝑠</m:t>
                          </m:r>
                          <m:r>
                            <a:rPr lang="es-EC" sz="1400">
                              <a:latin typeface="Cambria Math"/>
                            </a:rPr>
                            <m:t> </m:t>
                          </m:r>
                          <m:r>
                            <a:rPr lang="es-EC" sz="1400" i="1">
                              <a:latin typeface="Cambria Math"/>
                            </a:rPr>
                            <m:t>𝑒𝑥𝑝𝑢𝑒𝑠𝑡𝑜𝑠</m:t>
                          </m:r>
                        </m:num>
                        <m:den>
                          <m:r>
                            <a:rPr lang="es-EC" sz="1400" i="1">
                              <a:latin typeface="Cambria Math"/>
                            </a:rPr>
                            <m:t>𝑐𝑎𝑠𝑜𝑠</m:t>
                          </m:r>
                          <m:r>
                            <a:rPr lang="es-EC" sz="1400">
                              <a:latin typeface="Cambria Math"/>
                            </a:rPr>
                            <m:t> </m:t>
                          </m:r>
                          <m:r>
                            <a:rPr lang="es-EC" sz="1400" i="1">
                              <a:latin typeface="Cambria Math"/>
                            </a:rPr>
                            <m:t>𝑛𝑜</m:t>
                          </m:r>
                          <m:r>
                            <a:rPr lang="es-EC" sz="1400">
                              <a:latin typeface="Cambria Math"/>
                            </a:rPr>
                            <m:t> </m:t>
                          </m:r>
                          <m:r>
                            <a:rPr lang="es-EC" sz="1400" i="1">
                              <a:latin typeface="Cambria Math"/>
                            </a:rPr>
                            <m:t>𝑒𝑥𝑝𝑢𝑒𝑠𝑡𝑜𝑠</m:t>
                          </m:r>
                        </m:den>
                      </m:f>
                    </m:oMath>
                  </m:oMathPara>
                </a14:m>
                <a:endParaRPr lang="es-ES" sz="1400" dirty="0"/>
              </a:p>
              <a:p>
                <a:r>
                  <a:rPr lang="es-EC" sz="1400" dirty="0"/>
                  <a:t> </a:t>
                </a:r>
                <a:endParaRPr lang="es-ES" sz="1400" dirty="0"/>
              </a:p>
              <a:p>
                <a:r>
                  <a:rPr lang="es-EC" sz="1400" dirty="0"/>
                  <a:t>Exposición de los controles</a:t>
                </a:r>
                <a:endParaRPr lang="es-E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1400" i="1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s-EC" sz="1400" i="1"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es-EC" sz="1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1400" i="1">
                              <a:latin typeface="Cambria Math"/>
                            </a:rPr>
                            <m:t>𝑐𝑜𝑛𝑡𝑟𝑜𝑙𝑒𝑠</m:t>
                          </m:r>
                          <m:r>
                            <a:rPr lang="es-EC" sz="1400">
                              <a:latin typeface="Cambria Math"/>
                            </a:rPr>
                            <m:t> </m:t>
                          </m:r>
                          <m:r>
                            <a:rPr lang="es-EC" sz="1400" i="1">
                              <a:latin typeface="Cambria Math"/>
                            </a:rPr>
                            <m:t>𝑒𝑥𝑝𝑢𝑒𝑠𝑡𝑜𝑠</m:t>
                          </m:r>
                        </m:num>
                        <m:den>
                          <m:r>
                            <a:rPr lang="es-EC" sz="1400" i="1">
                              <a:latin typeface="Cambria Math"/>
                            </a:rPr>
                            <m:t>𝑐𝑜𝑛𝑡𝑟𝑜𝑙𝑒𝑠</m:t>
                          </m:r>
                          <m:r>
                            <a:rPr lang="es-EC" sz="1400">
                              <a:latin typeface="Cambria Math"/>
                            </a:rPr>
                            <m:t> </m:t>
                          </m:r>
                          <m:r>
                            <a:rPr lang="es-EC" sz="1400" i="1">
                              <a:latin typeface="Cambria Math"/>
                            </a:rPr>
                            <m:t>𝑛𝑜</m:t>
                          </m:r>
                          <m:r>
                            <a:rPr lang="es-EC" sz="1400">
                              <a:latin typeface="Cambria Math"/>
                            </a:rPr>
                            <m:t> </m:t>
                          </m:r>
                          <m:r>
                            <a:rPr lang="es-EC" sz="1400" i="1">
                              <a:latin typeface="Cambria Math"/>
                            </a:rPr>
                            <m:t>𝑒𝑥𝑝𝑢𝑒𝑠𝑡𝑜𝑠</m:t>
                          </m:r>
                        </m:den>
                      </m:f>
                    </m:oMath>
                  </m:oMathPara>
                </a14:m>
                <a:endParaRPr lang="es-ES" sz="1400" dirty="0"/>
              </a:p>
              <a:p>
                <a:r>
                  <a:rPr lang="es-EC" sz="1400" dirty="0"/>
                  <a:t> </a:t>
                </a:r>
                <a:endParaRPr lang="es-ES" sz="1400" dirty="0"/>
              </a:p>
              <a:p>
                <a:r>
                  <a:rPr lang="es-EC" sz="1400" dirty="0"/>
                  <a:t>Fórmula Odds Ratio (OR)</a:t>
                </a:r>
                <a:endParaRPr lang="es-E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i="1">
                          <a:latin typeface="Cambria Math"/>
                        </a:rPr>
                        <m:t>𝑂𝑑𝑑𝑠</m:t>
                      </m:r>
                      <m:r>
                        <a:rPr lang="es-EC" sz="1400">
                          <a:latin typeface="Cambria Math"/>
                        </a:rPr>
                        <m:t> </m:t>
                      </m:r>
                      <m:r>
                        <a:rPr lang="es-EC" sz="1400" i="1">
                          <a:latin typeface="Cambria Math"/>
                        </a:rPr>
                        <m:t>𝑟𝑎𝑡𝑖𝑜</m:t>
                      </m:r>
                      <m:r>
                        <a:rPr lang="es-EC" sz="1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1400" i="1">
                              <a:latin typeface="Cambria Math"/>
                            </a:rPr>
                            <m:t>𝑎</m:t>
                          </m:r>
                          <m:r>
                            <a:rPr lang="es-EC" sz="1400">
                              <a:latin typeface="Cambria Math"/>
                            </a:rPr>
                            <m:t>/</m:t>
                          </m:r>
                          <m:r>
                            <a:rPr lang="es-EC" sz="1400" i="1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s-EC" sz="1400" i="1">
                              <a:latin typeface="Cambria Math"/>
                            </a:rPr>
                            <m:t>𝑏</m:t>
                          </m:r>
                          <m:r>
                            <a:rPr lang="es-EC" sz="1400">
                              <a:latin typeface="Cambria Math"/>
                            </a:rPr>
                            <m:t>/</m:t>
                          </m:r>
                          <m:r>
                            <a:rPr lang="es-EC" sz="1400" i="1"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es-EC" sz="1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1400" i="1">
                              <a:latin typeface="Cambria Math"/>
                            </a:rPr>
                            <m:t>𝑎</m:t>
                          </m:r>
                          <m:r>
                            <a:rPr lang="es-EC" sz="1400" i="1">
                              <a:latin typeface="Cambria Math"/>
                            </a:rPr>
                            <m:t>∗</m:t>
                          </m:r>
                          <m:r>
                            <a:rPr lang="es-EC" sz="1400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s-EC" sz="1400" i="1">
                              <a:latin typeface="Cambria Math"/>
                            </a:rPr>
                            <m:t>𝑏</m:t>
                          </m:r>
                          <m:r>
                            <a:rPr lang="es-EC" sz="1400" i="1">
                              <a:latin typeface="Cambria Math"/>
                            </a:rPr>
                            <m:t>∗</m:t>
                          </m:r>
                          <m:r>
                            <a:rPr lang="es-EC" sz="1400" i="1">
                              <a:latin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s-E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i="1">
                          <a:latin typeface="Cambria Math"/>
                        </a:rPr>
                        <m:t>𝑂𝑑𝑑𝑠</m:t>
                      </m:r>
                      <m:r>
                        <a:rPr lang="es-EC" sz="1400">
                          <a:latin typeface="Cambria Math"/>
                        </a:rPr>
                        <m:t> </m:t>
                      </m:r>
                      <m:r>
                        <a:rPr lang="es-EC" sz="1400" i="1">
                          <a:latin typeface="Cambria Math"/>
                        </a:rPr>
                        <m:t>𝑟𝑎𝑡𝑖𝑜</m:t>
                      </m:r>
                      <m:r>
                        <a:rPr lang="es-EC" sz="1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1400" i="1">
                              <a:latin typeface="Cambria Math"/>
                            </a:rPr>
                            <m:t>𝑎</m:t>
                          </m:r>
                          <m:r>
                            <a:rPr lang="es-EC" sz="1400" i="1">
                              <a:latin typeface="Cambria Math"/>
                            </a:rPr>
                            <m:t>∗</m:t>
                          </m:r>
                          <m:r>
                            <a:rPr lang="es-EC" sz="1400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s-EC" sz="1400" i="1">
                              <a:latin typeface="Cambria Math"/>
                            </a:rPr>
                            <m:t>𝑏</m:t>
                          </m:r>
                          <m:r>
                            <a:rPr lang="es-EC" sz="1400" i="1">
                              <a:latin typeface="Cambria Math"/>
                            </a:rPr>
                            <m:t>∗</m:t>
                          </m:r>
                          <m:r>
                            <a:rPr lang="es-EC" sz="1400" i="1">
                              <a:latin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s-ES" sz="1400" dirty="0"/>
              </a:p>
            </p:txBody>
          </p:sp>
        </mc:Choice>
        <mc:Fallback xmlns="">
          <p:sp>
            <p:nvSpPr>
              <p:cNvPr id="15" name="1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11575"/>
                <a:ext cx="3688634" cy="2894767"/>
              </a:xfrm>
              <a:prstGeom prst="rect">
                <a:avLst/>
              </a:prstGeom>
              <a:blipFill rotWithShape="0">
                <a:blip r:embed="rId3"/>
                <a:stretch>
                  <a:fillRect l="-496" t="-2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340" y="5950588"/>
            <a:ext cx="2609081" cy="7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9007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1873250" y="6307138"/>
            <a:ext cx="5286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C" sz="2400" b="1" dirty="0" smtClean="0">
                <a:latin typeface="Tw Cen MT" panose="020B0602020104020603" pitchFamily="34" charset="0"/>
              </a:rPr>
              <a:t>MATERIALES Y MÉTODOS</a:t>
            </a:r>
            <a:endParaRPr lang="es-EC" sz="2400" b="1" dirty="0">
              <a:latin typeface="Tw Cen MT" panose="020B0602020104020603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630432472"/>
              </p:ext>
            </p:extLst>
          </p:nvPr>
        </p:nvGraphicFramePr>
        <p:xfrm>
          <a:off x="611560" y="836712"/>
          <a:ext cx="8064896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1873250" y="116632"/>
            <a:ext cx="57230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indent="0" algn="ctr" eaLnBrk="1" hangingPunct="1"/>
            <a:r>
              <a:rPr lang="es-EC" sz="2400" b="1" dirty="0" smtClean="0">
                <a:latin typeface="Tw Cen MT" panose="020B0602020104020603" pitchFamily="34" charset="0"/>
              </a:rPr>
              <a:t>ANÁLISIS ESTADÍSTICO DE RESULTADOS</a:t>
            </a:r>
            <a:endParaRPr lang="es-ES" sz="2400" b="1" dirty="0" smtClean="0">
              <a:latin typeface="Tw Cen MT" panose="020B0602020104020603" pitchFamily="34" charset="0"/>
            </a:endParaRPr>
          </a:p>
          <a:p>
            <a:pPr algn="ctr" eaLnBrk="1" hangingPunct="1"/>
            <a:endParaRPr lang="es-EC" sz="2400" b="1" dirty="0">
              <a:latin typeface="Tw Cen MT" panose="020B0602020104020603" pitchFamily="34" charset="0"/>
            </a:endParaRPr>
          </a:p>
        </p:txBody>
      </p:sp>
      <p:pic>
        <p:nvPicPr>
          <p:cNvPr id="5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2842" y="5812244"/>
            <a:ext cx="2609081" cy="7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9007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>
            <a:spLocks noChangeArrowheads="1"/>
          </p:cNvSpPr>
          <p:nvPr/>
        </p:nvSpPr>
        <p:spPr bwMode="auto">
          <a:xfrm>
            <a:off x="1873250" y="6307138"/>
            <a:ext cx="5286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C" sz="2400" b="1" dirty="0" smtClean="0">
                <a:latin typeface="Tw Cen MT" panose="020B0602020104020603" pitchFamily="34" charset="0"/>
              </a:rPr>
              <a:t>RESULTADOS Y DISCUSIÓN </a:t>
            </a:r>
            <a:endParaRPr lang="es-EC" sz="2400" b="1" dirty="0">
              <a:latin typeface="Tw Cen MT" panose="020B0602020104020603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39571435"/>
              </p:ext>
            </p:extLst>
          </p:nvPr>
        </p:nvGraphicFramePr>
        <p:xfrm>
          <a:off x="171080" y="44624"/>
          <a:ext cx="8960843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2842" y="5812244"/>
            <a:ext cx="2609081" cy="713100"/>
          </a:xfrm>
          <a:prstGeom prst="rect">
            <a:avLst/>
          </a:prstGeom>
        </p:spPr>
      </p:pic>
      <p:sp>
        <p:nvSpPr>
          <p:cNvPr id="6" name="4 CuadroTexto"/>
          <p:cNvSpPr txBox="1">
            <a:spLocks noChangeArrowheads="1"/>
          </p:cNvSpPr>
          <p:nvPr/>
        </p:nvSpPr>
        <p:spPr bwMode="auto">
          <a:xfrm>
            <a:off x="1187624" y="116632"/>
            <a:ext cx="75608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s-EC" sz="2400" b="1" dirty="0" smtClean="0">
                <a:latin typeface="Tw Cen MT" panose="020B0602020104020603" pitchFamily="34" charset="0"/>
              </a:rPr>
              <a:t>DATOS GENERALES DE LAS EXPLOTACIONES</a:t>
            </a:r>
            <a:endParaRPr lang="es-EC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85802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>
            <a:spLocks noChangeArrowheads="1"/>
          </p:cNvSpPr>
          <p:nvPr/>
        </p:nvSpPr>
        <p:spPr bwMode="auto">
          <a:xfrm>
            <a:off x="1873250" y="6307138"/>
            <a:ext cx="5286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C" sz="2400" b="1" dirty="0" smtClean="0">
                <a:latin typeface="Tw Cen MT" panose="020B0602020104020603" pitchFamily="34" charset="0"/>
              </a:rPr>
              <a:t>RESULTADOS Y DISCUSIÓN </a:t>
            </a:r>
            <a:endParaRPr lang="es-EC" sz="2400" b="1" dirty="0">
              <a:latin typeface="Tw Cen MT" panose="020B0602020104020603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11560" y="116632"/>
            <a:ext cx="4107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PREVALENCIA DE BRUCELOSIS</a:t>
            </a:r>
            <a:endParaRPr lang="es-EC" sz="2400" b="1" dirty="0"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267091"/>
              </p:ext>
            </p:extLst>
          </p:nvPr>
        </p:nvGraphicFramePr>
        <p:xfrm>
          <a:off x="560300" y="1760298"/>
          <a:ext cx="3359349" cy="1596694"/>
        </p:xfrm>
        <a:graphic>
          <a:graphicData uri="http://schemas.openxmlformats.org/drawingml/2006/table">
            <a:tbl>
              <a:tblPr firstRow="1" firstCol="1" bandRow="1"/>
              <a:tblGrid>
                <a:gridCol w="1483438"/>
                <a:gridCol w="1229441"/>
                <a:gridCol w="646470"/>
              </a:tblGrid>
              <a:tr h="311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MRT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0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Negativo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368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1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Positivo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1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Sospechoso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385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3861" y="1001634"/>
            <a:ext cx="33457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Tabla 9</a:t>
            </a:r>
            <a:endParaRPr kumimoji="0" lang="es-E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s-ES" sz="1400" b="1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revalencia de brucelosis bovina por MRT</a:t>
            </a:r>
            <a:endParaRPr kumimoji="0" lang="es-EC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863882"/>
              </p:ext>
            </p:extLst>
          </p:nvPr>
        </p:nvGraphicFramePr>
        <p:xfrm>
          <a:off x="4538738" y="1700808"/>
          <a:ext cx="3122813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1444692"/>
                <a:gridCol w="1040325"/>
                <a:gridCol w="637796"/>
              </a:tblGrid>
              <a:tr h="3122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RB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22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Negativo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551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22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Positivo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22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Sospechoso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22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552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66627" y="1001634"/>
            <a:ext cx="32457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s-ES" sz="14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abla 10</a:t>
            </a:r>
            <a:br>
              <a:rPr kumimoji="0" lang="es-ES" sz="14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EC" sz="1400" b="1" i="1" u="none" strike="noStrike" cap="none" normalizeH="0" baseline="0" dirty="0" smtClean="0" bmk="_Toc520732392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Prevalencia de brucelosis bovina por RB</a:t>
            </a:r>
            <a:endParaRPr kumimoji="0" lang="es-EC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143626" y="2445369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>
            <a:off x="6948264" y="2458148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6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5912324"/>
            <a:ext cx="2609081" cy="713100"/>
          </a:xfrm>
          <a:prstGeom prst="rect">
            <a:avLst/>
          </a:prstGeom>
        </p:spPr>
      </p:pic>
      <p:pic>
        <p:nvPicPr>
          <p:cNvPr id="17" name="Picture 2" descr="Resultado de imagen para milk ring test brucell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" r="4671" b="6660"/>
          <a:stretch/>
        </p:blipFill>
        <p:spPr bwMode="auto">
          <a:xfrm>
            <a:off x="323528" y="3687406"/>
            <a:ext cx="1784755" cy="14603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82373" y="3516793"/>
            <a:ext cx="1443531" cy="17847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4597706" y="4434640"/>
            <a:ext cx="44555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/>
              <a:t>Jaramillo &amp; Yépez, 2013</a:t>
            </a:r>
            <a:r>
              <a:rPr lang="es-ES" sz="1600" dirty="0" smtClean="0">
                <a:sym typeface="Wingdings" panose="05000000000000000000" pitchFamily="2" charset="2"/>
              </a:rPr>
              <a:t></a:t>
            </a:r>
            <a:r>
              <a:rPr lang="es-ES" sz="1600" dirty="0" smtClean="0"/>
              <a:t> </a:t>
            </a:r>
            <a:r>
              <a:rPr lang="es-ES" sz="1600" b="1" dirty="0" smtClean="0"/>
              <a:t>1.04%.</a:t>
            </a:r>
          </a:p>
          <a:p>
            <a:r>
              <a:rPr lang="es-ES" sz="1600" dirty="0" smtClean="0"/>
              <a:t>Sánchez, C, 2012</a:t>
            </a:r>
            <a:r>
              <a:rPr lang="es-ES" sz="1600" dirty="0" smtClean="0">
                <a:sym typeface="Wingdings" panose="05000000000000000000" pitchFamily="2" charset="2"/>
              </a:rPr>
              <a:t></a:t>
            </a:r>
            <a:r>
              <a:rPr lang="es-ES" sz="1600" b="1" dirty="0" smtClean="0"/>
              <a:t> </a:t>
            </a:r>
            <a:r>
              <a:rPr lang="es-ES" sz="1600" b="1" dirty="0"/>
              <a:t>2,18</a:t>
            </a:r>
            <a:r>
              <a:rPr lang="es-ES" sz="1600" b="1" dirty="0" smtClean="0"/>
              <a:t>%</a:t>
            </a:r>
          </a:p>
          <a:p>
            <a:r>
              <a:rPr lang="es-ES" sz="1600" dirty="0" smtClean="0"/>
              <a:t>Salguero, A  2015 </a:t>
            </a:r>
            <a:r>
              <a:rPr lang="es-ES" sz="1600" b="1" dirty="0" smtClean="0">
                <a:sym typeface="Wingdings" panose="05000000000000000000" pitchFamily="2" charset="2"/>
              </a:rPr>
              <a:t> 1,91%; 0,9% y  3,5%</a:t>
            </a:r>
            <a:r>
              <a:rPr lang="es-ES" sz="1600" dirty="0" smtClean="0"/>
              <a:t> </a:t>
            </a:r>
            <a:endParaRPr lang="es-ES" sz="16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4563062" y="4400774"/>
            <a:ext cx="3609338" cy="864864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4566627" y="3661563"/>
            <a:ext cx="3488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chemeClr val="accent2"/>
                </a:solidFill>
              </a:rPr>
              <a:t>Sensibilidad</a:t>
            </a:r>
            <a:r>
              <a:rPr lang="es-ES" sz="1400" dirty="0"/>
              <a:t> de las pruebas </a:t>
            </a:r>
            <a:r>
              <a:rPr lang="es-EC" sz="1400" dirty="0"/>
              <a:t>(Maldonado, 2010).</a:t>
            </a:r>
            <a:endParaRPr lang="es-ES" sz="1400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4566627" y="3661563"/>
            <a:ext cx="3488314" cy="523220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251767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41342" y="108839"/>
            <a:ext cx="8785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PREVALENCIA DE BRUCELOSIS BOVINA POR EDAD, RAZA Y SEXO</a:t>
            </a:r>
            <a:r>
              <a:rPr lang="es-EC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4 CuadroTexto"/>
          <p:cNvSpPr txBox="1">
            <a:spLocks noChangeArrowheads="1"/>
          </p:cNvSpPr>
          <p:nvPr/>
        </p:nvSpPr>
        <p:spPr bwMode="auto">
          <a:xfrm>
            <a:off x="1873250" y="6307138"/>
            <a:ext cx="5286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C" sz="2400" b="1" dirty="0" smtClean="0">
                <a:latin typeface="Tw Cen MT" panose="020B0602020104020603" pitchFamily="34" charset="0"/>
              </a:rPr>
              <a:t>RESULTADOS Y DISCUSIÓN </a:t>
            </a:r>
            <a:endParaRPr lang="es-EC" sz="2400" b="1" dirty="0">
              <a:latin typeface="Tw Cen MT" panose="020B0602020104020603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823701"/>
              </p:ext>
            </p:extLst>
          </p:nvPr>
        </p:nvGraphicFramePr>
        <p:xfrm>
          <a:off x="186054" y="1199058"/>
          <a:ext cx="4807746" cy="1932308"/>
        </p:xfrm>
        <a:graphic>
          <a:graphicData uri="http://schemas.openxmlformats.org/drawingml/2006/table">
            <a:tbl>
              <a:tblPr firstRow="1" firstCol="1" bandRow="1"/>
              <a:tblGrid>
                <a:gridCol w="868288"/>
                <a:gridCol w="525725"/>
                <a:gridCol w="583878"/>
                <a:gridCol w="233551"/>
                <a:gridCol w="467102"/>
                <a:gridCol w="525490"/>
                <a:gridCol w="291939"/>
                <a:gridCol w="291939"/>
                <a:gridCol w="408715"/>
                <a:gridCol w="611119"/>
              </a:tblGrid>
              <a:tr h="276044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Edad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(-)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(+)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60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60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a 52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35,9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 a 96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44,3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213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Mayor a 96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368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385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84545" y="645784"/>
            <a:ext cx="35012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 bmk="_Toc520732395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Tabla 13</a:t>
            </a:r>
            <a:br>
              <a:rPr kumimoji="0" lang="es-ES" sz="1200" b="1" i="0" u="none" strike="noStrike" cap="none" normalizeH="0" baseline="0" dirty="0" smtClean="0" bmk="_Toc520732395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EC" sz="1200" b="1" i="1" u="none" strike="noStrike" cap="none" normalizeH="0" baseline="0" dirty="0" smtClean="0" bmk="_Toc520732395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Prevalencia de brucelosis bovina por edad con MRT</a:t>
            </a:r>
            <a:endParaRPr kumimoji="0" lang="es-EC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84545" y="319613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ND= no definido, (+) =positivo, (-) =negativo, S=sospechoso, %=porcentaje</a:t>
            </a:r>
            <a:endParaRPr lang="es-EC" sz="1000" dirty="0">
              <a:latin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843808" y="2276872"/>
            <a:ext cx="360040" cy="307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2" name="Rectángulo 11"/>
          <p:cNvSpPr/>
          <p:nvPr/>
        </p:nvSpPr>
        <p:spPr>
          <a:xfrm>
            <a:off x="5220072" y="1033667"/>
            <a:ext cx="3367583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</a:pPr>
            <a:r>
              <a:rPr lang="es-EC" sz="1400" spc="-5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 susceptibilidad </a:t>
            </a:r>
            <a:r>
              <a:rPr lang="es-EC" sz="1400" spc="-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parece estar más relacionada con </a:t>
            </a:r>
            <a:r>
              <a:rPr lang="es-EC" sz="1400" b="1" spc="-5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EC" sz="1400" b="1" spc="-5" dirty="0">
                <a:solidFill>
                  <a:schemeClr val="accent4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madurez </a:t>
            </a:r>
            <a:r>
              <a:rPr lang="es-EC" sz="1400" b="1" spc="-5" dirty="0" smtClean="0">
                <a:solidFill>
                  <a:schemeClr val="accent4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sexual</a:t>
            </a:r>
            <a:r>
              <a:rPr lang="es-EC" sz="1400" spc="-5" dirty="0" smtClean="0">
                <a:solidFill>
                  <a:schemeClr val="accent4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C" sz="1400" spc="-5" dirty="0" smtClean="0">
                <a:solidFill>
                  <a:srgbClr val="21212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(Radostits</a:t>
            </a:r>
            <a:r>
              <a:rPr lang="es-EC" sz="1400" spc="-5" dirty="0">
                <a:solidFill>
                  <a:srgbClr val="21212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2002</a:t>
            </a:r>
            <a:r>
              <a:rPr lang="es-EC" sz="1400" spc="-5" dirty="0" smtClean="0">
                <a:solidFill>
                  <a:srgbClr val="21212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s-EC" sz="1400" dirty="0">
                <a:latin typeface="+mj-lt"/>
                <a:cs typeface="Times New Roman" panose="02020603050405020304" pitchFamily="18" charset="0"/>
              </a:rPr>
              <a:t> </a:t>
            </a:r>
            <a:endParaRPr lang="es-EC" sz="1400" dirty="0" smtClean="0">
              <a:latin typeface="+mj-lt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endParaRPr lang="es-EC" sz="1600" spc="-5" dirty="0">
              <a:solidFill>
                <a:srgbClr val="21212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5950588"/>
            <a:ext cx="2609081" cy="713100"/>
          </a:xfrm>
          <a:prstGeom prst="rect">
            <a:avLst/>
          </a:prstGeom>
        </p:spPr>
      </p:pic>
      <p:graphicFrame>
        <p:nvGraphicFramePr>
          <p:cNvPr id="13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799281"/>
              </p:ext>
            </p:extLst>
          </p:nvPr>
        </p:nvGraphicFramePr>
        <p:xfrm>
          <a:off x="323528" y="3985409"/>
          <a:ext cx="5508797" cy="1929131"/>
        </p:xfrm>
        <a:graphic>
          <a:graphicData uri="http://schemas.openxmlformats.org/drawingml/2006/table">
            <a:tbl>
              <a:tblPr firstRow="1" firstCol="1" bandRow="1"/>
              <a:tblGrid>
                <a:gridCol w="1197661"/>
                <a:gridCol w="520018"/>
                <a:gridCol w="520018"/>
                <a:gridCol w="408796"/>
                <a:gridCol w="489818"/>
                <a:gridCol w="489818"/>
                <a:gridCol w="285789"/>
                <a:gridCol w="492027"/>
                <a:gridCol w="492027"/>
                <a:gridCol w="612825"/>
              </a:tblGrid>
              <a:tr h="10160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Raza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63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(-)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(+)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28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Arshey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Brown Swiss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43,2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41,7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Holstein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19,6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Jersey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Mestiza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25,5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Montbeliarde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368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385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23527" y="3442360"/>
            <a:ext cx="41152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 bmk="_Toc520732396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Tabla 14</a:t>
            </a:r>
            <a:br>
              <a:rPr kumimoji="0" lang="es-ES" sz="1200" b="1" i="0" u="none" strike="noStrike" cap="none" normalizeH="0" baseline="0" dirty="0" smtClean="0" bmk="_Toc520732396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EC" sz="1200" b="1" i="1" u="none" strike="noStrike" cap="none" normalizeH="0" baseline="0" dirty="0" smtClean="0" bmk="_Toc520732396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Prevalencia de brucelosis bovina por raza con la prueba MRT</a:t>
            </a:r>
            <a:endParaRPr kumimoji="0" lang="es-EC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Rectángulo 11"/>
          <p:cNvSpPr/>
          <p:nvPr/>
        </p:nvSpPr>
        <p:spPr>
          <a:xfrm>
            <a:off x="5524788" y="2584101"/>
            <a:ext cx="275814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es-EC" sz="1400" spc="-5" dirty="0">
                <a:solidFill>
                  <a:srgbClr val="212121"/>
                </a:solidFill>
                <a:latin typeface="+mj-lt"/>
                <a:ea typeface="Times New Roman" panose="02020603050405020304" pitchFamily="18" charset="0"/>
              </a:rPr>
              <a:t>Los animales mestizos tienden a desarrollar una </a:t>
            </a:r>
            <a:r>
              <a:rPr lang="es-EC" sz="1400" b="1" spc="-5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mayor </a:t>
            </a:r>
            <a:r>
              <a:rPr lang="es-EC" sz="1400" b="1" spc="-5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rusticidad </a:t>
            </a:r>
            <a:r>
              <a:rPr lang="es-EC" sz="1400" spc="-5" dirty="0" smtClean="0">
                <a:solidFill>
                  <a:srgbClr val="212121"/>
                </a:solidFill>
                <a:latin typeface="+mj-lt"/>
                <a:ea typeface="Times New Roman" panose="02020603050405020304" pitchFamily="18" charset="0"/>
              </a:rPr>
              <a:t>(</a:t>
            </a:r>
            <a:r>
              <a:rPr lang="es-EC" sz="1400" spc="-5" dirty="0">
                <a:solidFill>
                  <a:srgbClr val="212121"/>
                </a:solidFill>
                <a:latin typeface="+mj-lt"/>
                <a:ea typeface="Times New Roman" panose="02020603050405020304" pitchFamily="18" charset="0"/>
              </a:rPr>
              <a:t>Gallego, et al, 2005) </a:t>
            </a:r>
            <a:endParaRPr lang="es-EC" sz="1400" spc="-5" dirty="0">
              <a:solidFill>
                <a:srgbClr val="21212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6" name="Rectángulo 8"/>
          <p:cNvSpPr/>
          <p:nvPr/>
        </p:nvSpPr>
        <p:spPr>
          <a:xfrm>
            <a:off x="3382068" y="4628242"/>
            <a:ext cx="607513" cy="2409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7" name="Rectángulo 7"/>
          <p:cNvSpPr/>
          <p:nvPr/>
        </p:nvSpPr>
        <p:spPr>
          <a:xfrm>
            <a:off x="323528" y="599345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(-) =negativo, (+) =positivo, S=sospechoso, %=porcentaje</a:t>
            </a:r>
            <a:endParaRPr lang="es-EC" sz="1000" dirty="0">
              <a:latin typeface="Arial" panose="020B0604020202020204" pitchFamily="34" charset="0"/>
            </a:endParaRPr>
          </a:p>
        </p:txBody>
      </p:sp>
      <p:sp>
        <p:nvSpPr>
          <p:cNvPr id="18" name="Rectángulo 11"/>
          <p:cNvSpPr/>
          <p:nvPr/>
        </p:nvSpPr>
        <p:spPr>
          <a:xfrm>
            <a:off x="6149566" y="4165490"/>
            <a:ext cx="2758149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C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POR SEXO </a:t>
            </a:r>
            <a:r>
              <a:rPr lang="es-EC" b="1" dirty="0" smtClean="0">
                <a:sym typeface="Wingdings" panose="05000000000000000000" pitchFamily="2" charset="2"/>
              </a:rPr>
              <a:t> 1/552</a:t>
            </a:r>
            <a:endParaRPr lang="es-EC" b="1" dirty="0" smtClean="0"/>
          </a:p>
          <a:p>
            <a:pPr lvl="0"/>
            <a:r>
              <a:rPr lang="es-EC" dirty="0" smtClean="0">
                <a:cs typeface="Times New Roman" panose="02020603050405020304" pitchFamily="18" charset="0"/>
              </a:rPr>
              <a:t>Las </a:t>
            </a:r>
            <a:r>
              <a:rPr lang="es-EC" dirty="0">
                <a:cs typeface="Times New Roman" panose="02020603050405020304" pitchFamily="18" charset="0"/>
              </a:rPr>
              <a:t>hembras tienen más </a:t>
            </a:r>
            <a:r>
              <a:rPr lang="es-EC" b="1" dirty="0" smtClean="0">
                <a:cs typeface="Times New Roman" panose="02020603050405020304" pitchFamily="18" charset="0"/>
              </a:rPr>
              <a:t>seroprevalencia. </a:t>
            </a:r>
            <a:r>
              <a:rPr lang="es-EC" dirty="0">
                <a:cs typeface="Times New Roman" panose="02020603050405020304" pitchFamily="18" charset="0"/>
              </a:rPr>
              <a:t>Chaka (2018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5220072" y="1107449"/>
            <a:ext cx="3456384" cy="1169423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5524788" y="2584101"/>
            <a:ext cx="2863636" cy="108909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739082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>
            <a:spLocks noChangeArrowheads="1"/>
          </p:cNvSpPr>
          <p:nvPr/>
        </p:nvSpPr>
        <p:spPr bwMode="auto">
          <a:xfrm>
            <a:off x="1873250" y="6307138"/>
            <a:ext cx="5286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C" sz="2400" b="1" dirty="0" smtClean="0">
                <a:latin typeface="Tw Cen MT" panose="020B0602020104020603" pitchFamily="34" charset="0"/>
              </a:rPr>
              <a:t>RESULTADOS Y DISCUSIÓN </a:t>
            </a:r>
            <a:endParaRPr lang="es-EC" sz="2400" b="1" dirty="0">
              <a:latin typeface="Tw Cen MT" panose="020B0602020104020603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-180528" y="130366"/>
            <a:ext cx="8837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C" sz="2400" b="1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PREVALENCIA DE IBR Y PREVALENCIA POR SEXO.</a:t>
            </a:r>
            <a:endParaRPr lang="es-EC" sz="2400" b="1" dirty="0"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250130"/>
              </p:ext>
            </p:extLst>
          </p:nvPr>
        </p:nvGraphicFramePr>
        <p:xfrm>
          <a:off x="387791" y="1526750"/>
          <a:ext cx="3902710" cy="1600200"/>
        </p:xfrm>
        <a:graphic>
          <a:graphicData uri="http://schemas.openxmlformats.org/drawingml/2006/table">
            <a:tbl>
              <a:tblPr firstRow="1" firstCol="1" bandRow="1"/>
              <a:tblGrid>
                <a:gridCol w="1814195"/>
                <a:gridCol w="1083310"/>
                <a:gridCol w="1005205"/>
              </a:tblGrid>
              <a:tr h="2051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 IBR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Negativo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398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72,10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01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Positivo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26,81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Sospechoso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1,09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1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552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87791" y="764704"/>
            <a:ext cx="34817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 bmk="_Toc520732397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Tabla 15</a:t>
            </a:r>
            <a:br>
              <a:rPr kumimoji="0" lang="es-ES" sz="1400" b="1" i="0" u="none" strike="noStrike" cap="none" normalizeH="0" baseline="0" dirty="0" smtClean="0" bmk="_Toc520732397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EC" sz="1400" b="1" i="1" u="none" strike="noStrike" cap="none" normalizeH="0" baseline="0" dirty="0" smtClean="0" bmk="_Toc520732397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Prevalencia de IBR en la Cooperativa</a:t>
            </a:r>
            <a:br>
              <a:rPr kumimoji="0" lang="es-EC" sz="1400" b="1" i="1" u="none" strike="noStrike" cap="none" normalizeH="0" baseline="0" dirty="0" smtClean="0" bmk="_Toc520732397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EC" sz="1400" b="1" i="1" u="none" strike="noStrike" cap="none" normalizeH="0" baseline="0" dirty="0" smtClean="0" bmk="_Toc520732397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Producción Agropecuaria “El Salinerito”</a:t>
            </a:r>
            <a:endParaRPr kumimoji="0" lang="es-EC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87791" y="314255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IBR= Rinotraque</a:t>
            </a:r>
            <a:r>
              <a:rPr lang="es-EC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tis infecciosa bovina, n=n</a:t>
            </a:r>
            <a:r>
              <a:rPr lang="es-EC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mero de animales, %=porcentaje</a:t>
            </a:r>
            <a:endParaRPr lang="es-EC" sz="1000" dirty="0"/>
          </a:p>
        </p:txBody>
      </p:sp>
      <p:sp>
        <p:nvSpPr>
          <p:cNvPr id="11" name="Rectángulo 10"/>
          <p:cNvSpPr/>
          <p:nvPr/>
        </p:nvSpPr>
        <p:spPr>
          <a:xfrm>
            <a:off x="3262065" y="2204864"/>
            <a:ext cx="607513" cy="2409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2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5912324"/>
            <a:ext cx="2609081" cy="713100"/>
          </a:xfrm>
          <a:prstGeom prst="rect">
            <a:avLst/>
          </a:prstGeom>
        </p:spPr>
      </p:pic>
      <p:graphicFrame>
        <p:nvGraphicFramePr>
          <p:cNvPr id="14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211371"/>
              </p:ext>
            </p:extLst>
          </p:nvPr>
        </p:nvGraphicFramePr>
        <p:xfrm>
          <a:off x="387791" y="4260605"/>
          <a:ext cx="5189136" cy="1355586"/>
        </p:xfrm>
        <a:graphic>
          <a:graphicData uri="http://schemas.openxmlformats.org/drawingml/2006/table">
            <a:tbl>
              <a:tblPr firstRow="1" firstCol="1" bandRow="1"/>
              <a:tblGrid>
                <a:gridCol w="735533"/>
                <a:gridCol w="171261"/>
                <a:gridCol w="422170"/>
                <a:gridCol w="171261"/>
                <a:gridCol w="655813"/>
                <a:gridCol w="179740"/>
                <a:gridCol w="575018"/>
                <a:gridCol w="645729"/>
                <a:gridCol w="313963"/>
                <a:gridCol w="540899"/>
                <a:gridCol w="777749"/>
              </a:tblGrid>
              <a:tr h="23366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Sexo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84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(+)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(-)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336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Macho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87,5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67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Hembra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27,7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71,2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26,81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398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72,10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1,09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552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Rectángulo 7"/>
          <p:cNvSpPr/>
          <p:nvPr/>
        </p:nvSpPr>
        <p:spPr>
          <a:xfrm>
            <a:off x="315072" y="562931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(-) =negativo, (+) =positivo, S=sospechoso, %=porcentaje</a:t>
            </a:r>
            <a:endParaRPr lang="es-EC" sz="1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1000" dirty="0">
              <a:latin typeface="Arial" panose="020B0604020202020204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36658" y="3647346"/>
            <a:ext cx="103404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 bmk="_Toc52073240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Tabla 19</a:t>
            </a:r>
            <a:br>
              <a:rPr kumimoji="0" lang="es-ES" sz="1400" b="1" i="0" u="none" strike="noStrike" cap="none" normalizeH="0" baseline="0" dirty="0" smtClean="0" bmk="_Toc52073240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ES" sz="1400" b="1" i="1" u="none" strike="noStrike" cap="none" normalizeH="0" baseline="0" dirty="0" smtClean="0" bmk="_Toc52073240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Prevalencia de IBR por sexo</a:t>
            </a:r>
            <a:endParaRPr kumimoji="0" lang="es-EC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Rectángulo 9"/>
          <p:cNvSpPr/>
          <p:nvPr/>
        </p:nvSpPr>
        <p:spPr>
          <a:xfrm flipV="1">
            <a:off x="1835696" y="5085184"/>
            <a:ext cx="631627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8" name="Rectángulo 8"/>
          <p:cNvSpPr/>
          <p:nvPr/>
        </p:nvSpPr>
        <p:spPr>
          <a:xfrm>
            <a:off x="5912588" y="4173566"/>
            <a:ext cx="29729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es-EC" sz="1600" spc="-5" dirty="0">
                <a:ea typeface="Times New Roman" panose="02020603050405020304" pitchFamily="18" charset="0"/>
              </a:rPr>
              <a:t>H</a:t>
            </a:r>
            <a:r>
              <a:rPr lang="es-EC" sz="1600" spc="-5" dirty="0" smtClean="0">
                <a:ea typeface="Times New Roman" panose="02020603050405020304" pitchFamily="18" charset="0"/>
              </a:rPr>
              <a:t>embras </a:t>
            </a:r>
            <a:r>
              <a:rPr lang="es-EC" sz="1600" spc="-5" dirty="0">
                <a:ea typeface="Times New Roman" panose="02020603050405020304" pitchFamily="18" charset="0"/>
              </a:rPr>
              <a:t>son </a:t>
            </a:r>
            <a:r>
              <a:rPr lang="es-EC" sz="1600" b="1" spc="-5" dirty="0">
                <a:solidFill>
                  <a:schemeClr val="accent2"/>
                </a:solidFill>
                <a:ea typeface="Times New Roman" panose="02020603050405020304" pitchFamily="18" charset="0"/>
              </a:rPr>
              <a:t>mayormente</a:t>
            </a:r>
            <a:r>
              <a:rPr lang="es-EC" sz="1600" spc="-5" dirty="0">
                <a:solidFill>
                  <a:schemeClr val="accent2"/>
                </a:solidFill>
                <a:ea typeface="Times New Roman" panose="02020603050405020304" pitchFamily="18" charset="0"/>
              </a:rPr>
              <a:t> </a:t>
            </a:r>
            <a:r>
              <a:rPr lang="es-EC" sz="1600" spc="-5" dirty="0">
                <a:ea typeface="Times New Roman" panose="02020603050405020304" pitchFamily="18" charset="0"/>
              </a:rPr>
              <a:t>afectadas </a:t>
            </a:r>
            <a:r>
              <a:rPr lang="es-EC" sz="1600" spc="-5" dirty="0" smtClean="0">
                <a:ea typeface="Times New Roman" panose="02020603050405020304" pitchFamily="18" charset="0"/>
              </a:rPr>
              <a:t>(</a:t>
            </a:r>
            <a:r>
              <a:rPr lang="es-EC" sz="1600" spc="-5" dirty="0">
                <a:ea typeface="Times New Roman" panose="02020603050405020304" pitchFamily="18" charset="0"/>
              </a:rPr>
              <a:t>De los Santos &amp; Orantes, 2013).</a:t>
            </a: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es-EC" sz="1600" spc="-5" dirty="0">
                <a:solidFill>
                  <a:srgbClr val="212121"/>
                </a:solidFill>
                <a:ea typeface="Times New Roman" panose="02020603050405020304" pitchFamily="18" charset="0"/>
              </a:rPr>
              <a:t> </a:t>
            </a:r>
            <a:endParaRPr lang="es-EC" sz="1600" spc="-5" dirty="0">
              <a:solidFill>
                <a:srgbClr val="21212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5510957" y="1241736"/>
            <a:ext cx="2934281" cy="1323147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600" dirty="0" smtClean="0"/>
              <a:t>Luzuriaga, L 2012 </a:t>
            </a:r>
            <a:r>
              <a:rPr lang="es-ES" sz="1600" dirty="0" smtClean="0">
                <a:sym typeface="Wingdings" panose="05000000000000000000" pitchFamily="2" charset="2"/>
              </a:rPr>
              <a:t></a:t>
            </a:r>
            <a:r>
              <a:rPr lang="es-ES" sz="1600" b="1" dirty="0" smtClean="0">
                <a:sym typeface="Wingdings" panose="05000000000000000000" pitchFamily="2" charset="2"/>
              </a:rPr>
              <a:t>13,8%</a:t>
            </a:r>
          </a:p>
          <a:p>
            <a:pPr algn="just"/>
            <a:r>
              <a:rPr lang="es-ES" sz="1600" dirty="0" smtClean="0">
                <a:sym typeface="Wingdings" panose="05000000000000000000" pitchFamily="2" charset="2"/>
              </a:rPr>
              <a:t>Cangamín R,2011 </a:t>
            </a:r>
            <a:r>
              <a:rPr lang="es-ES" sz="1600" b="1" dirty="0" smtClean="0">
                <a:sym typeface="Wingdings" panose="05000000000000000000" pitchFamily="2" charset="2"/>
              </a:rPr>
              <a:t>42,86%</a:t>
            </a:r>
          </a:p>
          <a:p>
            <a:pPr algn="just"/>
            <a:r>
              <a:rPr lang="es-ES" sz="1600" dirty="0" smtClean="0">
                <a:sym typeface="Wingdings" panose="05000000000000000000" pitchFamily="2" charset="2"/>
              </a:rPr>
              <a:t>De la Torre, E 2012 </a:t>
            </a:r>
            <a:r>
              <a:rPr lang="es-ES" sz="1600" b="1" dirty="0" smtClean="0">
                <a:sym typeface="Wingdings" panose="05000000000000000000" pitchFamily="2" charset="2"/>
              </a:rPr>
              <a:t>31,4%</a:t>
            </a:r>
          </a:p>
          <a:p>
            <a:pPr algn="just"/>
            <a:r>
              <a:rPr lang="es-ES" sz="1600" dirty="0" smtClean="0">
                <a:sym typeface="Wingdings" panose="05000000000000000000" pitchFamily="2" charset="2"/>
              </a:rPr>
              <a:t>Burgas, E 2014  </a:t>
            </a:r>
            <a:r>
              <a:rPr lang="es-ES" sz="1600" b="1" dirty="0" smtClean="0">
                <a:sym typeface="Wingdings" panose="05000000000000000000" pitchFamily="2" charset="2"/>
              </a:rPr>
              <a:t>1,92%</a:t>
            </a:r>
            <a:endParaRPr lang="es-ES" sz="1600" b="1" dirty="0"/>
          </a:p>
        </p:txBody>
      </p:sp>
      <p:sp>
        <p:nvSpPr>
          <p:cNvPr id="5" name="4 Rectángulo redondeado"/>
          <p:cNvSpPr/>
          <p:nvPr/>
        </p:nvSpPr>
        <p:spPr>
          <a:xfrm>
            <a:off x="5912588" y="4077072"/>
            <a:ext cx="2979892" cy="1666154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709469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>
            <a:spLocks noChangeArrowheads="1"/>
          </p:cNvSpPr>
          <p:nvPr/>
        </p:nvSpPr>
        <p:spPr bwMode="auto">
          <a:xfrm>
            <a:off x="1873250" y="6307138"/>
            <a:ext cx="5286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C" sz="2400" b="1" dirty="0" smtClean="0">
                <a:latin typeface="Tw Cen MT" panose="020B0602020104020603" pitchFamily="34" charset="0"/>
              </a:rPr>
              <a:t>RESULTADOS Y DISCUSIÓN </a:t>
            </a:r>
            <a:endParaRPr lang="es-EC" sz="2400" b="1" dirty="0">
              <a:latin typeface="Tw Cen MT" panose="020B0602020104020603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83568" y="116632"/>
            <a:ext cx="6189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PREVALENCIA DE IBR POR EDAD Y POR RAZA</a:t>
            </a:r>
            <a:endParaRPr lang="es-EC" sz="2400" b="1" dirty="0"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076545"/>
              </p:ext>
            </p:extLst>
          </p:nvPr>
        </p:nvGraphicFramePr>
        <p:xfrm>
          <a:off x="395536" y="1124744"/>
          <a:ext cx="5616625" cy="1962912"/>
        </p:xfrm>
        <a:graphic>
          <a:graphicData uri="http://schemas.openxmlformats.org/drawingml/2006/table">
            <a:tbl>
              <a:tblPr firstRow="1" firstCol="1" bandRow="1"/>
              <a:tblGrid>
                <a:gridCol w="982752"/>
                <a:gridCol w="561029"/>
                <a:gridCol w="561029"/>
                <a:gridCol w="486309"/>
                <a:gridCol w="559763"/>
                <a:gridCol w="559763"/>
                <a:gridCol w="336237"/>
                <a:gridCol w="448317"/>
                <a:gridCol w="448317"/>
                <a:gridCol w="673109"/>
              </a:tblGrid>
              <a:tr h="19367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Edad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(-)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(+)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a 23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a 52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39,7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35,2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2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 a 96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37,2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44,6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Mayor a 96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398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552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6483" y="614101"/>
            <a:ext cx="23230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 bmk="_Toc520732402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Tabla 20</a:t>
            </a:r>
            <a:br>
              <a:rPr kumimoji="0" lang="es-ES" sz="1400" b="1" i="0" u="none" strike="noStrike" cap="none" normalizeH="0" baseline="0" dirty="0" smtClean="0" bmk="_Toc520732402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ES" sz="1400" b="1" i="1" u="none" strike="noStrike" cap="none" normalizeH="0" baseline="0" dirty="0" smtClean="0" bmk="_Toc520732402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Prevalencia de IBR por edad</a:t>
            </a:r>
            <a:endParaRPr kumimoji="0" lang="es-EC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03754" y="314096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ND= no definido, (+) =positivo, (-) =negativo, S=sospechoso, %=porcentaje</a:t>
            </a:r>
            <a:endParaRPr lang="es-EC" sz="1000" dirty="0">
              <a:latin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 flipV="1">
            <a:off x="3419872" y="2348880"/>
            <a:ext cx="631627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Rectángulo 9"/>
          <p:cNvSpPr/>
          <p:nvPr/>
        </p:nvSpPr>
        <p:spPr>
          <a:xfrm flipV="1">
            <a:off x="4788024" y="2348880"/>
            <a:ext cx="4949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Rectángulo 10"/>
          <p:cNvSpPr/>
          <p:nvPr/>
        </p:nvSpPr>
        <p:spPr>
          <a:xfrm>
            <a:off x="6156176" y="1018927"/>
            <a:ext cx="2664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es-EC" sz="1600" spc="-5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es-EC" sz="1600" spc="-5" dirty="0">
                <a:solidFill>
                  <a:srgbClr val="212121"/>
                </a:solidFill>
                <a:ea typeface="Times New Roman" panose="02020603050405020304" pitchFamily="18" charset="0"/>
              </a:rPr>
              <a:t>Según Cisneros &amp; Peralta (2015) </a:t>
            </a:r>
            <a:r>
              <a:rPr lang="es-EC" sz="1600" spc="-5" dirty="0" smtClean="0">
                <a:solidFill>
                  <a:srgbClr val="212121"/>
                </a:solidFill>
                <a:ea typeface="Times New Roman" panose="02020603050405020304" pitchFamily="18" charset="0"/>
              </a:rPr>
              <a:t>IBR </a:t>
            </a:r>
            <a:r>
              <a:rPr lang="es-EC" sz="1600" spc="-5" dirty="0">
                <a:solidFill>
                  <a:srgbClr val="212121"/>
                </a:solidFill>
                <a:ea typeface="Times New Roman" panose="02020603050405020304" pitchFamily="18" charset="0"/>
              </a:rPr>
              <a:t>se incrementa en las hembras bovinas </a:t>
            </a:r>
            <a:r>
              <a:rPr lang="es-EC" sz="1600" b="1" spc="-5" dirty="0">
                <a:solidFill>
                  <a:schemeClr val="accent1"/>
                </a:solidFill>
                <a:ea typeface="Times New Roman" panose="02020603050405020304" pitchFamily="18" charset="0"/>
              </a:rPr>
              <a:t>mayores de 6 años de </a:t>
            </a:r>
            <a:r>
              <a:rPr lang="es-EC" sz="1600" b="1" spc="-5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edad</a:t>
            </a:r>
            <a:r>
              <a:rPr lang="es-EC" sz="1600" b="1" spc="-5" dirty="0">
                <a:solidFill>
                  <a:schemeClr val="accent1"/>
                </a:solidFill>
                <a:ea typeface="Times New Roman" panose="02020603050405020304" pitchFamily="18" charset="0"/>
              </a:rPr>
              <a:t>.</a:t>
            </a:r>
            <a:endParaRPr lang="es-EC" sz="1600" b="1" spc="-5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 flipV="1">
            <a:off x="3390635" y="1880411"/>
            <a:ext cx="631627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2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5877452"/>
            <a:ext cx="2609081" cy="713100"/>
          </a:xfrm>
          <a:prstGeom prst="rect">
            <a:avLst/>
          </a:prstGeom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17334" y="3387189"/>
            <a:ext cx="22942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 bmk="_Toc520732403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Tabla 21</a:t>
            </a:r>
            <a:br>
              <a:rPr kumimoji="0" lang="es-ES" sz="1400" b="1" i="0" u="none" strike="noStrike" cap="none" normalizeH="0" baseline="0" dirty="0" smtClean="0" bmk="_Toc520732403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ES" sz="1400" b="1" i="1" u="none" strike="noStrike" cap="none" normalizeH="0" baseline="0" dirty="0" smtClean="0" bmk="_Toc520732403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Prevalencia de IBR por raza</a:t>
            </a:r>
            <a:endParaRPr kumimoji="0" lang="es-EC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6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596285"/>
              </p:ext>
            </p:extLst>
          </p:nvPr>
        </p:nvGraphicFramePr>
        <p:xfrm>
          <a:off x="395536" y="3910409"/>
          <a:ext cx="6048672" cy="2406969"/>
        </p:xfrm>
        <a:graphic>
          <a:graphicData uri="http://schemas.openxmlformats.org/drawingml/2006/table">
            <a:tbl>
              <a:tblPr firstRow="1" firstCol="1" bandRow="1"/>
              <a:tblGrid>
                <a:gridCol w="1150860"/>
                <a:gridCol w="589567"/>
                <a:gridCol w="589567"/>
                <a:gridCol w="510570"/>
                <a:gridCol w="574599"/>
                <a:gridCol w="574599"/>
                <a:gridCol w="290209"/>
                <a:gridCol w="589567"/>
                <a:gridCol w="589567"/>
                <a:gridCol w="589567"/>
              </a:tblGrid>
              <a:tr h="19107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Raza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7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(-)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(+)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1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Arshey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1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Brown Swiss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46,5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39,9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248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Holstein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16,3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19,6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Jersey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Mestiza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25,1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28,4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Montbeliarde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Normando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398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552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54" y="6234002"/>
            <a:ext cx="59737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ángulo 8"/>
          <p:cNvSpPr/>
          <p:nvPr/>
        </p:nvSpPr>
        <p:spPr>
          <a:xfrm flipV="1">
            <a:off x="3656017" y="5888573"/>
            <a:ext cx="631627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8" name="Rectángulo 10"/>
          <p:cNvSpPr/>
          <p:nvPr/>
        </p:nvSpPr>
        <p:spPr>
          <a:xfrm>
            <a:off x="6579444" y="3719644"/>
            <a:ext cx="23386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es-EC" sz="1600" spc="-5" dirty="0">
                <a:solidFill>
                  <a:srgbClr val="212121"/>
                </a:solidFill>
                <a:latin typeface="+mj-lt"/>
                <a:ea typeface="Times New Roman" panose="02020603050405020304" pitchFamily="18" charset="0"/>
              </a:rPr>
              <a:t>L</a:t>
            </a:r>
            <a:r>
              <a:rPr lang="es-EC" sz="1600" spc="-5" dirty="0" smtClean="0">
                <a:solidFill>
                  <a:srgbClr val="212121"/>
                </a:solidFill>
                <a:latin typeface="+mj-lt"/>
                <a:ea typeface="Times New Roman" panose="02020603050405020304" pitchFamily="18" charset="0"/>
              </a:rPr>
              <a:t>a </a:t>
            </a:r>
            <a:r>
              <a:rPr lang="es-EC" sz="1600" spc="-5" dirty="0">
                <a:solidFill>
                  <a:srgbClr val="212121"/>
                </a:solidFill>
                <a:latin typeface="+mj-lt"/>
                <a:ea typeface="Times New Roman" panose="02020603050405020304" pitchFamily="18" charset="0"/>
              </a:rPr>
              <a:t>raza de los bovinos </a:t>
            </a:r>
            <a:r>
              <a:rPr lang="es-EC" sz="1600" b="1" spc="-5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no es </a:t>
            </a:r>
            <a:r>
              <a:rPr lang="es-EC" sz="1600" spc="-5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un factor </a:t>
            </a:r>
            <a:r>
              <a:rPr lang="es-EC" sz="1600" spc="-5" dirty="0" smtClean="0">
                <a:solidFill>
                  <a:srgbClr val="212121"/>
                </a:solidFill>
                <a:latin typeface="+mj-lt"/>
                <a:ea typeface="Times New Roman" panose="02020603050405020304" pitchFamily="18" charset="0"/>
              </a:rPr>
              <a:t>predisponente para IBR. (Cárdenas </a:t>
            </a:r>
            <a:r>
              <a:rPr lang="es-EC" sz="1600" spc="-5" dirty="0">
                <a:solidFill>
                  <a:srgbClr val="212121"/>
                </a:solidFill>
                <a:latin typeface="+mj-lt"/>
                <a:ea typeface="Times New Roman" panose="02020603050405020304" pitchFamily="18" charset="0"/>
              </a:rPr>
              <a:t>&amp; </a:t>
            </a:r>
            <a:r>
              <a:rPr lang="es-EC" sz="1600" spc="-5" dirty="0" smtClean="0">
                <a:solidFill>
                  <a:srgbClr val="212121"/>
                </a:solidFill>
                <a:latin typeface="+mj-lt"/>
                <a:ea typeface="Times New Roman" panose="02020603050405020304" pitchFamily="18" charset="0"/>
              </a:rPr>
              <a:t>Chávez, 2016)</a:t>
            </a:r>
            <a:endParaRPr lang="es-EC" sz="1600" spc="-5" dirty="0">
              <a:solidFill>
                <a:srgbClr val="21212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579444" y="3789040"/>
            <a:ext cx="2338607" cy="1869596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6156176" y="1412776"/>
            <a:ext cx="2664296" cy="1728192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498459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>
            <a:spLocks noChangeArrowheads="1"/>
          </p:cNvSpPr>
          <p:nvPr/>
        </p:nvSpPr>
        <p:spPr bwMode="auto">
          <a:xfrm>
            <a:off x="1873250" y="6307138"/>
            <a:ext cx="5286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C" sz="2400" b="1" dirty="0" smtClean="0">
                <a:latin typeface="Tw Cen MT" panose="020B0602020104020603" pitchFamily="34" charset="0"/>
              </a:rPr>
              <a:t>RESULTADOS Y DISCUSIÓN </a:t>
            </a:r>
            <a:endParaRPr lang="es-EC" sz="2400" b="1" dirty="0">
              <a:latin typeface="Tw Cen MT" panose="020B0602020104020603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436016"/>
              </p:ext>
            </p:extLst>
          </p:nvPr>
        </p:nvGraphicFramePr>
        <p:xfrm>
          <a:off x="544232" y="1759232"/>
          <a:ext cx="3091665" cy="981456"/>
        </p:xfrm>
        <a:graphic>
          <a:graphicData uri="http://schemas.openxmlformats.org/drawingml/2006/table">
            <a:tbl>
              <a:tblPr firstRow="1" firstCol="1" bandRow="1"/>
              <a:tblGrid>
                <a:gridCol w="1306649"/>
                <a:gridCol w="1281845"/>
                <a:gridCol w="503171"/>
              </a:tblGrid>
              <a:tr h="1828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CMT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Negativo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243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64.1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Positivo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35.9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4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379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7544" y="1091735"/>
            <a:ext cx="26212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 bmk="_Toc523938065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Tabla 22</a:t>
            </a:r>
            <a:br>
              <a:rPr kumimoji="0" lang="es-ES" sz="1400" b="1" i="0" u="none" strike="noStrike" cap="none" normalizeH="0" baseline="0" dirty="0" smtClean="0" bmk="_Toc523938065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ES" sz="1400" b="1" i="1" u="none" strike="noStrike" cap="none" normalizeH="0" baseline="0" dirty="0" smtClean="0" bmk="_Toc523938065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Prevalencia de mastitis por CMT</a:t>
            </a:r>
            <a:endParaRPr kumimoji="0" lang="es-EC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83568" y="185369"/>
            <a:ext cx="8022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PREVALENCIA DE MASTITIS BOVINA</a:t>
            </a:r>
            <a:endParaRPr lang="es-EC" sz="2400" b="1" dirty="0"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32192" y="2758041"/>
            <a:ext cx="3275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CMT= California Mastitis Test,</a:t>
            </a:r>
            <a:b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n=n</a:t>
            </a:r>
            <a:r>
              <a:rPr lang="es-EC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mero de animales, %=porcentaje</a:t>
            </a:r>
            <a:endParaRPr lang="es-EC" sz="1000" dirty="0">
              <a:latin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 flipV="1">
            <a:off x="3076277" y="2276872"/>
            <a:ext cx="631627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7470398"/>
              </p:ext>
            </p:extLst>
          </p:nvPr>
        </p:nvGraphicFramePr>
        <p:xfrm>
          <a:off x="4236004" y="507737"/>
          <a:ext cx="4572000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ángulo 11"/>
          <p:cNvSpPr/>
          <p:nvPr/>
        </p:nvSpPr>
        <p:spPr>
          <a:xfrm>
            <a:off x="683568" y="3284984"/>
            <a:ext cx="3141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es-EC" sz="1600" spc="-5" dirty="0" smtClean="0">
                <a:latin typeface="+mj-lt"/>
                <a:ea typeface="Times New Roman" panose="02020603050405020304" pitchFamily="18" charset="0"/>
              </a:rPr>
              <a:t>En </a:t>
            </a:r>
            <a:r>
              <a:rPr lang="es-EC" sz="1600" spc="-5" dirty="0">
                <a:latin typeface="+mj-lt"/>
                <a:ea typeface="Times New Roman" panose="02020603050405020304" pitchFamily="18" charset="0"/>
              </a:rPr>
              <a:t>Ecuador </a:t>
            </a:r>
            <a:r>
              <a:rPr lang="es-EC" sz="1600" b="1" spc="-5" dirty="0">
                <a:solidFill>
                  <a:schemeClr val="accent5"/>
                </a:solidFill>
                <a:latin typeface="+mj-lt"/>
                <a:ea typeface="Times New Roman" panose="02020603050405020304" pitchFamily="18" charset="0"/>
              </a:rPr>
              <a:t>no está </a:t>
            </a:r>
            <a:r>
              <a:rPr lang="es-EC" sz="1600" spc="-5" dirty="0">
                <a:latin typeface="+mj-lt"/>
                <a:ea typeface="Times New Roman" panose="02020603050405020304" pitchFamily="18" charset="0"/>
              </a:rPr>
              <a:t>determinada la prevalencia </a:t>
            </a:r>
            <a:r>
              <a:rPr lang="es-EC" sz="1600" spc="-5" dirty="0" smtClean="0">
                <a:latin typeface="+mj-lt"/>
                <a:ea typeface="Times New Roman" panose="02020603050405020304" pitchFamily="18" charset="0"/>
              </a:rPr>
              <a:t>(</a:t>
            </a:r>
            <a:r>
              <a:rPr lang="es-EC" sz="1600" spc="-5" dirty="0">
                <a:latin typeface="+mj-lt"/>
                <a:ea typeface="Times New Roman" panose="02020603050405020304" pitchFamily="18" charset="0"/>
              </a:rPr>
              <a:t>Acosta, 2010).</a:t>
            </a:r>
            <a:endParaRPr lang="es-EC" sz="1600" spc="-5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0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4208" y="5912324"/>
            <a:ext cx="2609081" cy="713100"/>
          </a:xfrm>
          <a:prstGeom prst="rect">
            <a:avLst/>
          </a:prstGeom>
        </p:spPr>
      </p:pic>
      <p:pic>
        <p:nvPicPr>
          <p:cNvPr id="13" name="Picture 4" descr="Resultado de imagen para MASTITIS  VACA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51280"/>
            <a:ext cx="3467456" cy="1665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Resultado de imagen para LECHE CON MASTITIS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8"/>
          <a:stretch/>
        </p:blipFill>
        <p:spPr bwMode="auto">
          <a:xfrm>
            <a:off x="4932040" y="3158730"/>
            <a:ext cx="3197624" cy="2255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677784" y="3293999"/>
            <a:ext cx="3141450" cy="830997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065227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>
            <a:spLocks noChangeArrowheads="1"/>
          </p:cNvSpPr>
          <p:nvPr/>
        </p:nvSpPr>
        <p:spPr bwMode="auto">
          <a:xfrm>
            <a:off x="1873250" y="6307138"/>
            <a:ext cx="5286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C" sz="2400" b="1" dirty="0" smtClean="0">
                <a:latin typeface="Tw Cen MT" panose="020B0602020104020603" pitchFamily="34" charset="0"/>
              </a:rPr>
              <a:t>RESULTADOS Y DISCUSIÓN </a:t>
            </a:r>
            <a:endParaRPr lang="es-EC" sz="2400" b="1" dirty="0">
              <a:latin typeface="Tw Cen MT" panose="020B0602020104020603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57115" y="43466"/>
            <a:ext cx="5487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PREVALENCIA DE MASTITIS POR SECTOR</a:t>
            </a:r>
            <a:endParaRPr lang="es-EC" sz="2400" b="1" dirty="0"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139653"/>
              </p:ext>
            </p:extLst>
          </p:nvPr>
        </p:nvGraphicFramePr>
        <p:xfrm>
          <a:off x="363834" y="1155031"/>
          <a:ext cx="5028018" cy="4979670"/>
        </p:xfrm>
        <a:graphic>
          <a:graphicData uri="http://schemas.openxmlformats.org/drawingml/2006/table">
            <a:tbl>
              <a:tblPr firstRow="1" firstCol="1" bandRow="1"/>
              <a:tblGrid>
                <a:gridCol w="1395975"/>
                <a:gridCol w="378129"/>
                <a:gridCol w="495938"/>
                <a:gridCol w="495938"/>
                <a:gridCol w="414866"/>
                <a:gridCol w="495938"/>
                <a:gridCol w="495938"/>
                <a:gridCol w="258650"/>
                <a:gridCol w="596646"/>
              </a:tblGrid>
              <a:tr h="206839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Sector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3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(-)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(+)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68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Agua Mineral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68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Apahua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8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Capina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8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Cuctio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8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Estadio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8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Matiaví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15,4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8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Minas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21,4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8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Nueva Esperanza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8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Pagcha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8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Plancha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8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Pumín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8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Quindimuncho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8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Rayo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8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Salinas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8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Carlos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8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Francisco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8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Vicente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8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Tablón Ventanas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8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Totorapamba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12,4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8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Yacubiana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243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379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22759" y="661919"/>
            <a:ext cx="26725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s-ES" sz="14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abla 24</a:t>
            </a:r>
            <a:br>
              <a:rPr kumimoji="0" lang="es-ES" sz="14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ES" sz="1400" b="1" i="1" u="none" strike="noStrike" cap="none" normalizeH="0" baseline="0" dirty="0" smtClean="0" bmk="_Toc523938067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Prevalencia de mastitis por sector</a:t>
            </a:r>
            <a:endParaRPr kumimoji="0" lang="es-EC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542204971"/>
              </p:ext>
            </p:extLst>
          </p:nvPr>
        </p:nvGraphicFramePr>
        <p:xfrm>
          <a:off x="5560045" y="1556793"/>
          <a:ext cx="3404443" cy="270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2200" y="5912324"/>
            <a:ext cx="2609081" cy="713100"/>
          </a:xfrm>
          <a:prstGeom prst="rect">
            <a:avLst/>
          </a:prstGeom>
        </p:spPr>
      </p:pic>
      <p:sp>
        <p:nvSpPr>
          <p:cNvPr id="11" name="Rectángulo 8"/>
          <p:cNvSpPr/>
          <p:nvPr/>
        </p:nvSpPr>
        <p:spPr>
          <a:xfrm flipV="1">
            <a:off x="3884810" y="4365104"/>
            <a:ext cx="631627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2" name="Rectángulo 8"/>
          <p:cNvSpPr/>
          <p:nvPr/>
        </p:nvSpPr>
        <p:spPr>
          <a:xfrm flipV="1">
            <a:off x="3851920" y="5733256"/>
            <a:ext cx="631627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3101262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>
            <a:spLocks noChangeArrowheads="1"/>
          </p:cNvSpPr>
          <p:nvPr/>
        </p:nvSpPr>
        <p:spPr bwMode="auto">
          <a:xfrm>
            <a:off x="1873250" y="6307138"/>
            <a:ext cx="5286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C" sz="2400" b="1" dirty="0" smtClean="0">
                <a:latin typeface="Tw Cen MT" panose="020B0602020104020603" pitchFamily="34" charset="0"/>
              </a:rPr>
              <a:t>RESULTADOS Y DISCUSIÓN </a:t>
            </a:r>
            <a:endParaRPr lang="es-EC" sz="2400" b="1" dirty="0">
              <a:latin typeface="Tw Cen MT" panose="020B0602020104020603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83568" y="116632"/>
            <a:ext cx="6968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PREVALENCIA DE MASTITIS POR EDAD Y POR RAZA</a:t>
            </a:r>
            <a:endParaRPr lang="es-EC" sz="2400" b="1" dirty="0"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212135"/>
              </p:ext>
            </p:extLst>
          </p:nvPr>
        </p:nvGraphicFramePr>
        <p:xfrm>
          <a:off x="251521" y="1340768"/>
          <a:ext cx="4417581" cy="1979230"/>
        </p:xfrm>
        <a:graphic>
          <a:graphicData uri="http://schemas.openxmlformats.org/drawingml/2006/table">
            <a:tbl>
              <a:tblPr firstRow="1" firstCol="1" bandRow="1"/>
              <a:tblGrid>
                <a:gridCol w="1037756"/>
                <a:gridCol w="592796"/>
                <a:gridCol w="592796"/>
                <a:gridCol w="248760"/>
                <a:gridCol w="556066"/>
                <a:gridCol w="556066"/>
                <a:gridCol w="201286"/>
                <a:gridCol w="427679"/>
                <a:gridCol w="102188"/>
                <a:gridCol w="102188"/>
              </a:tblGrid>
              <a:tr h="27049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Edad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4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(-)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(+)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18,4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7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a 52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29,3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7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 a 96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44,9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7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Mayor a 96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18,4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576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243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379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1" y="692696"/>
            <a:ext cx="259228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 bmk="_Toc523938069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Tabla 26</a:t>
            </a:r>
            <a:br>
              <a:rPr kumimoji="0" lang="es-ES" sz="1400" b="1" i="0" u="none" strike="noStrike" cap="none" normalizeH="0" baseline="0" dirty="0" smtClean="0" bmk="_Toc523938069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ES" sz="1400" b="1" i="1" u="none" strike="noStrike" cap="none" normalizeH="0" baseline="0" dirty="0" smtClean="0" bmk="_Toc523938069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Prevalencia de mastitis por edad</a:t>
            </a:r>
            <a:endParaRPr kumimoji="0" lang="es-EC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 flipV="1">
            <a:off x="3205325" y="2492896"/>
            <a:ext cx="502579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Rectángulo 8"/>
          <p:cNvSpPr/>
          <p:nvPr/>
        </p:nvSpPr>
        <p:spPr>
          <a:xfrm>
            <a:off x="5118335" y="1628800"/>
            <a:ext cx="3310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edad </a:t>
            </a:r>
            <a:r>
              <a:rPr lang="es-EC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un factor de riesgo</a:t>
            </a:r>
            <a:r>
              <a:rPr lang="es-EC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C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(Sarba 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Tola </a:t>
            </a:r>
            <a:r>
              <a:rPr lang="es-EC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2017)</a:t>
            </a:r>
            <a:endParaRPr lang="es-EC" dirty="0">
              <a:solidFill>
                <a:srgbClr val="FF0000"/>
              </a:solidFill>
            </a:endParaRPr>
          </a:p>
        </p:txBody>
      </p:sp>
      <p:pic>
        <p:nvPicPr>
          <p:cNvPr id="10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90" y="5896101"/>
            <a:ext cx="2609081" cy="713100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91507" y="3326787"/>
            <a:ext cx="25523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7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76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 bmk="_Toc52393807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Tabla 27</a:t>
            </a:r>
            <a:br>
              <a:rPr kumimoji="0" lang="es-ES" sz="1400" b="1" i="0" u="none" strike="noStrike" cap="none" normalizeH="0" baseline="0" dirty="0" smtClean="0" bmk="_Toc52393807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ES" sz="1400" b="1" i="1" u="none" strike="noStrike" cap="none" normalizeH="0" baseline="0" dirty="0" smtClean="0" bmk="_Toc52393807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Prevalencia de mastitis por raza</a:t>
            </a:r>
            <a:endParaRPr kumimoji="0" lang="es-EC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2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034456"/>
              </p:ext>
            </p:extLst>
          </p:nvPr>
        </p:nvGraphicFramePr>
        <p:xfrm>
          <a:off x="180537" y="3850007"/>
          <a:ext cx="5143426" cy="2282952"/>
        </p:xfrm>
        <a:graphic>
          <a:graphicData uri="http://schemas.openxmlformats.org/drawingml/2006/table">
            <a:tbl>
              <a:tblPr firstRow="1" firstCol="1" bandRow="1"/>
              <a:tblGrid>
                <a:gridCol w="1225638"/>
                <a:gridCol w="627874"/>
                <a:gridCol w="627874"/>
                <a:gridCol w="543743"/>
                <a:gridCol w="611932"/>
                <a:gridCol w="611932"/>
                <a:gridCol w="267444"/>
                <a:gridCol w="626989"/>
              </a:tblGrid>
              <a:tr h="15303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Raza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469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(-)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(+)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58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Arshey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47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Brown Swiss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48,6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34,6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4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Holstein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22,2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16,2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Jersey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Mestiza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19,3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36,8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Montbeliarde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5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243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379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ángulo 14"/>
          <p:cNvSpPr/>
          <p:nvPr/>
        </p:nvSpPr>
        <p:spPr>
          <a:xfrm>
            <a:off x="158537" y="6053222"/>
            <a:ext cx="25250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76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(-) =negativo, (+) =positivo, %=porcentaje</a:t>
            </a:r>
            <a:endParaRPr lang="es-EC" dirty="0">
              <a:latin typeface="Arial" panose="020B0604020202020204" pitchFamily="34" charset="0"/>
            </a:endParaRPr>
          </a:p>
        </p:txBody>
      </p:sp>
      <p:sp>
        <p:nvSpPr>
          <p:cNvPr id="14" name="Rectángulo 14"/>
          <p:cNvSpPr/>
          <p:nvPr/>
        </p:nvSpPr>
        <p:spPr>
          <a:xfrm>
            <a:off x="276059" y="3140968"/>
            <a:ext cx="25250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76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(-) =negativo, (+) =positivo, %=porcentaje</a:t>
            </a:r>
            <a:endParaRPr lang="es-EC" dirty="0">
              <a:latin typeface="Arial" panose="020B0604020202020204" pitchFamily="34" charset="0"/>
            </a:endParaRPr>
          </a:p>
        </p:txBody>
      </p:sp>
      <p:sp>
        <p:nvSpPr>
          <p:cNvPr id="15" name="Rectángulo 15"/>
          <p:cNvSpPr/>
          <p:nvPr/>
        </p:nvSpPr>
        <p:spPr>
          <a:xfrm flipV="1">
            <a:off x="3836026" y="5301208"/>
            <a:ext cx="502579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8" name="17 Rectángulo"/>
          <p:cNvSpPr/>
          <p:nvPr/>
        </p:nvSpPr>
        <p:spPr>
          <a:xfrm>
            <a:off x="5715314" y="3353886"/>
            <a:ext cx="2888621" cy="14893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just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600" dirty="0">
                <a:solidFill>
                  <a:schemeClr val="tx1"/>
                </a:solidFill>
              </a:rPr>
              <a:t>L</a:t>
            </a:r>
            <a:r>
              <a:rPr lang="es-EC" sz="1600" kern="1200" dirty="0" smtClean="0">
                <a:solidFill>
                  <a:schemeClr val="tx1"/>
                </a:solidFill>
              </a:rPr>
              <a:t>a </a:t>
            </a:r>
            <a:r>
              <a:rPr lang="es-EC" sz="1600" b="1" kern="1200" dirty="0" smtClean="0">
                <a:solidFill>
                  <a:schemeClr val="accent6">
                    <a:lumMod val="75000"/>
                  </a:schemeClr>
                </a:solidFill>
              </a:rPr>
              <a:t>selección intensa </a:t>
            </a:r>
            <a:r>
              <a:rPr lang="es-EC" sz="1600" kern="1200" dirty="0" smtClean="0">
                <a:solidFill>
                  <a:schemeClr val="tx1"/>
                </a:solidFill>
              </a:rPr>
              <a:t>por parámetros de producción (Oltenacu &amp; Broom, 2010).</a:t>
            </a:r>
            <a:endParaRPr lang="es-EC" sz="1600" kern="1200" dirty="0">
              <a:solidFill>
                <a:schemeClr val="tx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5572387" y="4829528"/>
            <a:ext cx="3174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Oliveira, Watts, Salmon, &amp; Arestrup (2000) demuestran que </a:t>
            </a:r>
            <a:r>
              <a:rPr lang="es-EC" sz="1600" b="1" dirty="0">
                <a:solidFill>
                  <a:schemeClr val="accent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raza es un factor de </a:t>
            </a:r>
            <a:r>
              <a:rPr lang="es-EC" sz="1600" b="1" dirty="0" smtClean="0">
                <a:solidFill>
                  <a:schemeClr val="accent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riesgo.</a:t>
            </a:r>
            <a:endParaRPr lang="es-EC" sz="1600" b="1" dirty="0">
              <a:solidFill>
                <a:schemeClr val="accent6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5118335" y="1628800"/>
            <a:ext cx="3485600" cy="753195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5715314" y="3717032"/>
            <a:ext cx="3031547" cy="79208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5572387" y="4725144"/>
            <a:ext cx="3248085" cy="1080120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387228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95536" y="629015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Tw Cen MT" panose="020B0602020104020603" pitchFamily="34" charset="0"/>
              </a:rPr>
              <a:t>INTRODUCCIÓN</a:t>
            </a:r>
            <a:endParaRPr lang="es-EC" sz="2800" b="1" dirty="0">
              <a:latin typeface="Tw Cen MT" panose="020B0602020104020603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842" y="5812244"/>
            <a:ext cx="2609081" cy="7131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068960"/>
            <a:ext cx="3214658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95536" y="805978"/>
            <a:ext cx="8363272" cy="4525963"/>
          </a:xfrm>
        </p:spPr>
        <p:txBody>
          <a:bodyPr/>
          <a:lstStyle/>
          <a:p>
            <a:pPr algn="just"/>
            <a:r>
              <a:rPr lang="es-EC" sz="2000" dirty="0" smtClean="0"/>
              <a:t>En el Ecuador </a:t>
            </a:r>
            <a:r>
              <a:rPr lang="es-EC" sz="2000" dirty="0"/>
              <a:t>la </a:t>
            </a:r>
            <a:r>
              <a:rPr lang="es-EC" sz="2000" dirty="0" smtClean="0"/>
              <a:t>producción lechera es un </a:t>
            </a:r>
            <a:r>
              <a:rPr lang="es-EC" sz="2000" dirty="0" smtClean="0">
                <a:solidFill>
                  <a:schemeClr val="accent1"/>
                </a:solidFill>
              </a:rPr>
              <a:t>rubro económico importante </a:t>
            </a:r>
            <a:r>
              <a:rPr lang="es-EC" sz="2000" dirty="0" smtClean="0"/>
              <a:t>dentro de la actividad pecuaria; el </a:t>
            </a:r>
            <a:r>
              <a:rPr lang="es-EC" sz="2000" dirty="0">
                <a:solidFill>
                  <a:schemeClr val="accent3">
                    <a:lumMod val="75000"/>
                  </a:schemeClr>
                </a:solidFill>
              </a:rPr>
              <a:t>poco conocimiento </a:t>
            </a:r>
            <a:r>
              <a:rPr lang="es-EC" sz="2000" dirty="0"/>
              <a:t>en cuanto al </a:t>
            </a:r>
            <a:r>
              <a:rPr lang="es-EC" sz="2000" dirty="0">
                <a:solidFill>
                  <a:schemeClr val="accent3">
                    <a:lumMod val="75000"/>
                  </a:schemeClr>
                </a:solidFill>
              </a:rPr>
              <a:t>manejo</a:t>
            </a:r>
            <a:r>
              <a:rPr lang="es-EC" sz="2000" dirty="0"/>
              <a:t> de los animales, como el </a:t>
            </a:r>
            <a:r>
              <a:rPr lang="es-EC" sz="2000" dirty="0">
                <a:solidFill>
                  <a:schemeClr val="accent4">
                    <a:lumMod val="75000"/>
                  </a:schemeClr>
                </a:solidFill>
              </a:rPr>
              <a:t>inadecuado sistema de alimentación</a:t>
            </a:r>
            <a:r>
              <a:rPr lang="es-EC" sz="2000" dirty="0"/>
              <a:t>, </a:t>
            </a:r>
            <a:r>
              <a:rPr lang="es-EC" sz="2000" dirty="0">
                <a:solidFill>
                  <a:schemeClr val="accent6">
                    <a:lumMod val="75000"/>
                  </a:schemeClr>
                </a:solidFill>
              </a:rPr>
              <a:t>falta de programas sanitarios</a:t>
            </a:r>
            <a:r>
              <a:rPr lang="es-EC" sz="2000" dirty="0"/>
              <a:t>, </a:t>
            </a:r>
            <a:r>
              <a:rPr lang="es-EC" sz="2000" dirty="0" smtClean="0"/>
              <a:t>desconocimiento </a:t>
            </a:r>
            <a:r>
              <a:rPr lang="es-EC" sz="2000" dirty="0"/>
              <a:t>de las </a:t>
            </a:r>
            <a:r>
              <a:rPr lang="es-EC" sz="2000" dirty="0">
                <a:solidFill>
                  <a:srgbClr val="C00000"/>
                </a:solidFill>
              </a:rPr>
              <a:t>enfermedades de tipo infecto-contagiosas y parasitarias </a:t>
            </a:r>
            <a:r>
              <a:rPr lang="es-EC" sz="2000" dirty="0"/>
              <a:t>pueden afectar los niveles de </a:t>
            </a:r>
            <a:r>
              <a:rPr lang="es-EC" sz="2000" dirty="0">
                <a:solidFill>
                  <a:schemeClr val="tx2"/>
                </a:solidFill>
              </a:rPr>
              <a:t>producción</a:t>
            </a:r>
            <a:r>
              <a:rPr lang="es-EC" sz="2000" dirty="0"/>
              <a:t> y por lo tanto a la </a:t>
            </a:r>
            <a:r>
              <a:rPr lang="es-EC" sz="2000" dirty="0">
                <a:solidFill>
                  <a:schemeClr val="bg2">
                    <a:lumMod val="50000"/>
                  </a:schemeClr>
                </a:solidFill>
              </a:rPr>
              <a:t>economía</a:t>
            </a:r>
            <a:r>
              <a:rPr lang="es-EC" sz="2000" dirty="0"/>
              <a:t> del productor.</a:t>
            </a:r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68960"/>
            <a:ext cx="3228975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79482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>
            <a:spLocks noChangeArrowheads="1"/>
          </p:cNvSpPr>
          <p:nvPr/>
        </p:nvSpPr>
        <p:spPr bwMode="auto">
          <a:xfrm>
            <a:off x="1873250" y="6307138"/>
            <a:ext cx="5286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C" sz="2400" b="1" dirty="0" smtClean="0">
                <a:latin typeface="Tw Cen MT" panose="020B0602020104020603" pitchFamily="34" charset="0"/>
              </a:rPr>
              <a:t>RESULTADOS Y DISCUSIÓN </a:t>
            </a:r>
            <a:endParaRPr lang="es-EC" sz="2400" b="1" dirty="0">
              <a:latin typeface="Tw Cen MT" panose="020B0602020104020603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39552" y="188640"/>
            <a:ext cx="4797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PREVALENCIA DE ENDOPARÁSITOS</a:t>
            </a:r>
            <a:endParaRPr lang="es-EC" sz="2400" b="1" dirty="0"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632824"/>
              </p:ext>
            </p:extLst>
          </p:nvPr>
        </p:nvGraphicFramePr>
        <p:xfrm>
          <a:off x="541933" y="1831858"/>
          <a:ext cx="2928099" cy="981456"/>
        </p:xfrm>
        <a:graphic>
          <a:graphicData uri="http://schemas.openxmlformats.org/drawingml/2006/table">
            <a:tbl>
              <a:tblPr firstRow="1" firstCol="1" bandRow="1"/>
              <a:tblGrid>
                <a:gridCol w="976033"/>
                <a:gridCol w="976033"/>
                <a:gridCol w="976033"/>
              </a:tblGrid>
              <a:tr h="2032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Negativo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286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51,9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Positivo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265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48,1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551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40711" y="1200626"/>
            <a:ext cx="31918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 bmk="_Toc52393807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Tabla 28</a:t>
            </a:r>
            <a:br>
              <a:rPr kumimoji="0" lang="es-ES" sz="1400" b="1" i="0" u="none" strike="noStrike" cap="none" normalizeH="0" baseline="0" dirty="0" smtClean="0" bmk="_Toc52393807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ES" sz="1400" b="1" i="1" u="none" strike="noStrike" cap="none" normalizeH="0" baseline="0" dirty="0" smtClean="0" bmk="_Toc52393807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de prevalencia de endoparásitos</a:t>
            </a:r>
            <a:endParaRPr kumimoji="0" lang="es-EC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41933" y="2780928"/>
            <a:ext cx="222368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n=n</a:t>
            </a:r>
            <a:r>
              <a:rPr lang="es-EC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mero de animales, %=porcentaje</a:t>
            </a:r>
            <a:endParaRPr lang="es-EC" dirty="0">
              <a:latin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 flipV="1">
            <a:off x="2486722" y="2348880"/>
            <a:ext cx="502579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091105"/>
              </p:ext>
            </p:extLst>
          </p:nvPr>
        </p:nvGraphicFramePr>
        <p:xfrm>
          <a:off x="3891601" y="1271885"/>
          <a:ext cx="5102260" cy="1920240"/>
        </p:xfrm>
        <a:graphic>
          <a:graphicData uri="http://schemas.openxmlformats.org/drawingml/2006/table">
            <a:tbl>
              <a:tblPr firstRow="1" firstCol="1" bandRow="1"/>
              <a:tblGrid>
                <a:gridCol w="999686"/>
                <a:gridCol w="415328"/>
                <a:gridCol w="730044"/>
                <a:gridCol w="730044"/>
                <a:gridCol w="415328"/>
                <a:gridCol w="620578"/>
                <a:gridCol w="620578"/>
                <a:gridCol w="570674"/>
              </a:tblGrid>
              <a:tr h="194752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Clase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(+)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(-)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Nematodo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497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90,2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551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69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Trematodo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23,4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422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76,6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551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20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Cestodo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546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551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Protozoario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479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86,9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551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981319" y="705593"/>
            <a:ext cx="35283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 bmk="_Toc523938072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s-ES" sz="1400" b="1" i="0" u="none" strike="noStrike" cap="none" normalizeH="0" baseline="0" dirty="0" smtClean="0" bmk="_Toc523938072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abla 29</a:t>
            </a:r>
            <a:br>
              <a:rPr kumimoji="0" lang="es-ES" sz="1400" b="1" i="0" u="none" strike="noStrike" cap="none" normalizeH="0" baseline="0" dirty="0" smtClean="0" bmk="_Toc523938072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ES" sz="1400" b="1" i="1" u="none" strike="noStrike" cap="none" normalizeH="0" baseline="0" dirty="0" smtClean="0" bmk="_Toc523938072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Prevalencia por clase de parásito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EC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016193" y="3140968"/>
            <a:ext cx="24128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(+) = positivo, (-) =negativo, %=porcentaje</a:t>
            </a:r>
            <a:endParaRPr lang="es-EC" dirty="0">
              <a:latin typeface="Arial" panose="020B0604020202020204" pitchFamily="34" charset="0"/>
            </a:endParaRPr>
          </a:p>
        </p:txBody>
      </p:sp>
      <p:pic>
        <p:nvPicPr>
          <p:cNvPr id="16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731" y="5912324"/>
            <a:ext cx="2609081" cy="713100"/>
          </a:xfrm>
          <a:prstGeom prst="rect">
            <a:avLst/>
          </a:prstGeom>
        </p:spPr>
      </p:pic>
      <p:graphicFrame>
        <p:nvGraphicFramePr>
          <p:cNvPr id="1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230194"/>
              </p:ext>
            </p:extLst>
          </p:nvPr>
        </p:nvGraphicFramePr>
        <p:xfrm>
          <a:off x="208485" y="3939706"/>
          <a:ext cx="4427984" cy="1244679"/>
        </p:xfrm>
        <a:graphic>
          <a:graphicData uri="http://schemas.openxmlformats.org/drawingml/2006/table">
            <a:tbl>
              <a:tblPr firstRow="1" firstCol="1" bandRow="1"/>
              <a:tblGrid>
                <a:gridCol w="1440160"/>
                <a:gridCol w="591198"/>
                <a:gridCol w="677713"/>
                <a:gridCol w="572527"/>
                <a:gridCol w="572527"/>
                <a:gridCol w="573859"/>
              </a:tblGrid>
              <a:tr h="252881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Trematodos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23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(+)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(-)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28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Fasciola </a:t>
                      </a: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550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551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18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Dicrocoelium </a:t>
                      </a: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22,9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425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77,1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551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77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Paramphistomu</a:t>
                      </a: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sp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547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551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26805" y="3278024"/>
            <a:ext cx="329288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 bmk="_Toc523938074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Tabla 31</a:t>
            </a:r>
            <a:br>
              <a:rPr kumimoji="0" lang="es-ES" sz="1400" b="1" i="0" u="none" strike="noStrike" cap="none" normalizeH="0" baseline="0" dirty="0" smtClean="0" bmk="_Toc523938074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ES" sz="1400" b="1" i="1" u="none" strike="noStrike" cap="none" normalizeH="0" baseline="0" dirty="0" smtClean="0" bmk="_Toc523938074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Distribución en función de los trematodos</a:t>
            </a:r>
            <a:endParaRPr kumimoji="0" lang="es-EC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ángulo 8"/>
          <p:cNvSpPr/>
          <p:nvPr/>
        </p:nvSpPr>
        <p:spPr>
          <a:xfrm flipV="1">
            <a:off x="6013637" y="2276872"/>
            <a:ext cx="502579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2" name="Rectángulo 8"/>
          <p:cNvSpPr/>
          <p:nvPr/>
        </p:nvSpPr>
        <p:spPr>
          <a:xfrm flipV="1">
            <a:off x="2162670" y="4725144"/>
            <a:ext cx="502579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3" name="Rectángulo 13"/>
          <p:cNvSpPr/>
          <p:nvPr/>
        </p:nvSpPr>
        <p:spPr>
          <a:xfrm>
            <a:off x="352779" y="5115381"/>
            <a:ext cx="24128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(+) = positivo, (-) =negativo, %=porcentaje</a:t>
            </a:r>
            <a:endParaRPr lang="es-EC" dirty="0">
              <a:latin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222613" y="4915325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4"/>
                </a:solidFill>
              </a:rPr>
              <a:t>Ciclo de vida </a:t>
            </a:r>
            <a:r>
              <a:rPr lang="es-ES" dirty="0" smtClean="0"/>
              <a:t>del trematodo. (Olsen, 1978)</a:t>
            </a:r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5148064" y="4896730"/>
            <a:ext cx="3312368" cy="718339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4992229" y="3731442"/>
            <a:ext cx="3542751" cy="718339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Rodríguez &amp; Juela, 2016 </a:t>
            </a:r>
            <a:r>
              <a:rPr lang="es-ES" dirty="0" smtClean="0">
                <a:sym typeface="Wingdings" panose="05000000000000000000" pitchFamily="2" charset="2"/>
              </a:rPr>
              <a:t> 69,4%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648654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>
            <a:spLocks noChangeArrowheads="1"/>
          </p:cNvSpPr>
          <p:nvPr/>
        </p:nvSpPr>
        <p:spPr bwMode="auto">
          <a:xfrm>
            <a:off x="1873250" y="6307138"/>
            <a:ext cx="5286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C" sz="2400" b="1" dirty="0" smtClean="0">
                <a:latin typeface="Tw Cen MT" panose="020B0602020104020603" pitchFamily="34" charset="0"/>
              </a:rPr>
              <a:t>RESULTADOS Y DISCUSIÓN </a:t>
            </a:r>
            <a:endParaRPr lang="es-EC" sz="2400" b="1" dirty="0">
              <a:latin typeface="Tw Cen MT" panose="020B0602020104020603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99592" y="195478"/>
            <a:ext cx="5680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HEMATOCRITO- PROTEÍNAS SANGUÍNEAS</a:t>
            </a:r>
            <a:endParaRPr lang="es-EC" sz="2400" b="1" dirty="0">
              <a:latin typeface="Tw Cen MT" panose="020B0602020104020603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9330"/>
              </p:ext>
            </p:extLst>
          </p:nvPr>
        </p:nvGraphicFramePr>
        <p:xfrm>
          <a:off x="765269" y="1578326"/>
          <a:ext cx="3345180" cy="1920240"/>
        </p:xfrm>
        <a:graphic>
          <a:graphicData uri="http://schemas.openxmlformats.org/drawingml/2006/table">
            <a:tbl>
              <a:tblPr firstRow="1" firstCol="1" bandRow="1"/>
              <a:tblGrid>
                <a:gridCol w="2303780"/>
                <a:gridCol w="468630"/>
                <a:gridCol w="572770"/>
              </a:tblGrid>
              <a:tr h="18351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Rango de porcentaje de hematocrito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Menor a 24%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24% al 46%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534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96,9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Mayor al 46%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552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00458" y="899010"/>
            <a:ext cx="2140073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 bmk="_Toc523938082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Tabla 39</a:t>
            </a:r>
            <a:br>
              <a:rPr kumimoji="0" lang="es-ES" sz="1400" b="1" i="0" u="none" strike="noStrike" cap="none" normalizeH="0" baseline="0" dirty="0" smtClean="0" bmk="_Toc523938082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ES" sz="1400" b="0" i="1" u="none" strike="noStrike" cap="none" normalizeH="0" baseline="0" dirty="0" smtClean="0" bmk="_Toc523938082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Porcentaje de hematocrito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 flipV="1">
            <a:off x="3491880" y="2564904"/>
            <a:ext cx="504056" cy="2934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Rectángulo 9"/>
          <p:cNvSpPr/>
          <p:nvPr/>
        </p:nvSpPr>
        <p:spPr>
          <a:xfrm>
            <a:off x="1166360" y="3454762"/>
            <a:ext cx="2879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endParaRPr lang="es-EC" sz="1600" spc="-5" dirty="0" smtClean="0">
              <a:solidFill>
                <a:srgbClr val="212121"/>
              </a:solidFill>
              <a:latin typeface="Tw Cen MT" panose="020B0602020104020603" pitchFamily="34" charset="0"/>
              <a:ea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es-EC" sz="1600" spc="-5" dirty="0" smtClean="0">
                <a:solidFill>
                  <a:srgbClr val="212121"/>
                </a:solidFill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s-EC" sz="1600" spc="-5" dirty="0" smtClean="0">
                <a:solidFill>
                  <a:srgbClr val="212121"/>
                </a:solidFill>
                <a:ea typeface="Times New Roman" panose="02020603050405020304" pitchFamily="18" charset="0"/>
              </a:rPr>
              <a:t>(Ocampo, 2004) describe a la </a:t>
            </a:r>
            <a:r>
              <a:rPr lang="es-EC" sz="1600" b="1" spc="-5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altura</a:t>
            </a:r>
            <a:r>
              <a:rPr lang="es-EC" sz="1600" spc="-5" dirty="0" smtClean="0">
                <a:solidFill>
                  <a:srgbClr val="212121"/>
                </a:solidFill>
                <a:ea typeface="Times New Roman" panose="02020603050405020304" pitchFamily="18" charset="0"/>
              </a:rPr>
              <a:t> como un factor de riesgo.</a:t>
            </a:r>
            <a:endParaRPr lang="es-EC" sz="1600" spc="-5" dirty="0">
              <a:solidFill>
                <a:srgbClr val="212121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11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5912324"/>
            <a:ext cx="2609081" cy="713100"/>
          </a:xfrm>
          <a:prstGeom prst="rect">
            <a:avLst/>
          </a:prstGeom>
        </p:spPr>
      </p:pic>
      <p:graphicFrame>
        <p:nvGraphicFramePr>
          <p:cNvPr id="13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581026"/>
              </p:ext>
            </p:extLst>
          </p:nvPr>
        </p:nvGraphicFramePr>
        <p:xfrm>
          <a:off x="4792280" y="1431591"/>
          <a:ext cx="3312160" cy="1920240"/>
        </p:xfrm>
        <a:graphic>
          <a:graphicData uri="http://schemas.openxmlformats.org/drawingml/2006/table">
            <a:tbl>
              <a:tblPr firstRow="1" firstCol="1" bandRow="1"/>
              <a:tblGrid>
                <a:gridCol w="2049145"/>
                <a:gridCol w="695960"/>
                <a:gridCol w="567055"/>
              </a:tblGrid>
              <a:tr h="1727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Proteínas Sanguíneas (g/100ml)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Menor a 6,2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6,2 a 8,4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82.35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Mayor 8,4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17.45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552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792280" y="899010"/>
            <a:ext cx="315983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 bmk="_Toc523938083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Tabla 40</a:t>
            </a:r>
            <a:br>
              <a:rPr kumimoji="0" lang="es-ES" sz="1400" b="1" i="0" u="none" strike="noStrike" cap="none" normalizeH="0" baseline="0" dirty="0" smtClean="0" bmk="_Toc523938083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ES" sz="1400" b="1" i="1" u="none" strike="noStrike" cap="none" normalizeH="0" baseline="0" dirty="0" smtClean="0" bmk="_Toc523938083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Concentración de proteínas sanguíneas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EC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04048" y="4446405"/>
            <a:ext cx="3383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Falta </a:t>
            </a:r>
            <a:r>
              <a:rPr lang="es-EC" sz="1600" dirty="0"/>
              <a:t>de </a:t>
            </a:r>
            <a:r>
              <a:rPr lang="es-EC" sz="1600" b="1" dirty="0">
                <a:solidFill>
                  <a:schemeClr val="accent3"/>
                </a:solidFill>
              </a:rPr>
              <a:t>disponibilidad de agua </a:t>
            </a:r>
            <a:r>
              <a:rPr lang="es-EC" sz="1600" dirty="0"/>
              <a:t>en la mayoría de haciendas </a:t>
            </a:r>
            <a:r>
              <a:rPr lang="es-EC" sz="1600" dirty="0" smtClean="0"/>
              <a:t>(Barragán, </a:t>
            </a:r>
            <a:r>
              <a:rPr lang="es-EC" sz="1600" dirty="0"/>
              <a:t>2013)</a:t>
            </a:r>
            <a:endParaRPr lang="es-ES" sz="1600" dirty="0"/>
          </a:p>
        </p:txBody>
      </p:sp>
      <p:sp>
        <p:nvSpPr>
          <p:cNvPr id="16" name="Rectángulo 8"/>
          <p:cNvSpPr/>
          <p:nvPr/>
        </p:nvSpPr>
        <p:spPr>
          <a:xfrm flipV="1">
            <a:off x="7596336" y="2418169"/>
            <a:ext cx="504056" cy="2934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" name="4 Rectángulo redondeado"/>
          <p:cNvSpPr/>
          <p:nvPr/>
        </p:nvSpPr>
        <p:spPr>
          <a:xfrm>
            <a:off x="1043608" y="3845796"/>
            <a:ext cx="3069506" cy="830997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5004048" y="4365104"/>
            <a:ext cx="3240360" cy="1008112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83420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>
            <a:spLocks noChangeArrowheads="1"/>
          </p:cNvSpPr>
          <p:nvPr/>
        </p:nvSpPr>
        <p:spPr bwMode="auto">
          <a:xfrm>
            <a:off x="1873250" y="6307138"/>
            <a:ext cx="5286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C" sz="2400" b="1" dirty="0" smtClean="0">
                <a:latin typeface="Tw Cen MT" panose="020B0602020104020603" pitchFamily="34" charset="0"/>
              </a:rPr>
              <a:t>RESULTADOS Y DISCUSIÓN </a:t>
            </a:r>
            <a:endParaRPr lang="es-EC" sz="2400" b="1" dirty="0">
              <a:latin typeface="Tw Cen MT" panose="020B0602020104020603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874211"/>
              </p:ext>
            </p:extLst>
          </p:nvPr>
        </p:nvGraphicFramePr>
        <p:xfrm>
          <a:off x="991776" y="1412776"/>
          <a:ext cx="2626360" cy="1226820"/>
        </p:xfrm>
        <a:graphic>
          <a:graphicData uri="http://schemas.openxmlformats.org/drawingml/2006/table">
            <a:tbl>
              <a:tblPr firstRow="1" firstCol="1" bandRow="1"/>
              <a:tblGrid>
                <a:gridCol w="1249680"/>
                <a:gridCol w="669925"/>
                <a:gridCol w="706755"/>
              </a:tblGrid>
              <a:tr h="1765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Calidad de leche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Buena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Mala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307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375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71600" y="854641"/>
            <a:ext cx="266429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 bmk="_Toc523938084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Tabla 41</a:t>
            </a:r>
            <a:br>
              <a:rPr kumimoji="0" lang="es-ES" sz="1400" b="1" i="0" u="none" strike="noStrike" cap="none" normalizeH="0" baseline="0" dirty="0" smtClean="0" bmk="_Toc523938084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ES" sz="1400" b="1" i="1" u="none" strike="noStrike" cap="none" normalizeH="0" baseline="0" dirty="0" smtClean="0" bmk="_Toc523938084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de calidad de leche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EC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55576" y="13033"/>
            <a:ext cx="4251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Calidad fisicoquímica de leche 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 flipV="1">
            <a:off x="2843808" y="1916832"/>
            <a:ext cx="432048" cy="248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9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5912324"/>
            <a:ext cx="2609081" cy="713100"/>
          </a:xfrm>
          <a:prstGeom prst="rect">
            <a:avLst/>
          </a:prstGeom>
        </p:spPr>
      </p:pic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37516"/>
              </p:ext>
            </p:extLst>
          </p:nvPr>
        </p:nvGraphicFramePr>
        <p:xfrm>
          <a:off x="251519" y="4005063"/>
          <a:ext cx="5112569" cy="1656715"/>
        </p:xfrm>
        <a:graphic>
          <a:graphicData uri="http://schemas.openxmlformats.org/drawingml/2006/table">
            <a:tbl>
              <a:tblPr firstRow="1" firstCol="1" bandRow="1"/>
              <a:tblGrid>
                <a:gridCol w="1844531"/>
                <a:gridCol w="928373"/>
                <a:gridCol w="848567"/>
                <a:gridCol w="767944"/>
                <a:gridCol w="723154"/>
              </a:tblGrid>
              <a:tr h="2546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Parámetro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Desviación estándar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Promedio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Máximo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Mínimo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Grasa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2,54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4,83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13,05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1,32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36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Sólidos no grasos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0,74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8,31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10,4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6,18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Densidad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3,6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29,55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38,8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22,1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 de Agua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1,89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1,64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5,9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Punto de Congelación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4,66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55,76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68,8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41,7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74193" y="3120643"/>
            <a:ext cx="6401593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s-ES" altLang="es-ES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abla 43</a:t>
            </a:r>
            <a:br>
              <a:rPr kumimoji="0" lang="es-ES" altLang="es-ES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s-ES" altLang="es-ES" sz="1600" b="0" i="1" u="none" strike="noStrike" cap="none" normalizeH="0" baseline="0" dirty="0" smtClean="0" bmk="_Toc520732425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Análisis estadístico de los parámetros </a:t>
            </a:r>
            <a:br>
              <a:rPr kumimoji="0" lang="es-ES" altLang="es-ES" sz="1600" b="0" i="1" u="none" strike="noStrike" cap="none" normalizeH="0" baseline="0" dirty="0" smtClean="0" bmk="_Toc520732425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s-ES" altLang="es-ES" sz="1600" b="0" i="1" u="none" strike="noStrike" cap="none" normalizeH="0" baseline="0" dirty="0" smtClean="0" bmk="_Toc520732425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físico-químicos de calidad de leche</a:t>
            </a:r>
            <a:r>
              <a:rPr kumimoji="0" lang="es-ES" alt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07535"/>
              </p:ext>
            </p:extLst>
          </p:nvPr>
        </p:nvGraphicFramePr>
        <p:xfrm>
          <a:off x="5007061" y="874066"/>
          <a:ext cx="288871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665"/>
                <a:gridCol w="805051"/>
              </a:tblGrid>
              <a:tr h="488072"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Valores para la evaluación de calidad de leche</a:t>
                      </a:r>
                      <a:endParaRPr lang="es-E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177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Grasa</a:t>
                      </a:r>
                      <a:endParaRPr lang="es-E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177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Sólidos no grasos</a:t>
                      </a:r>
                      <a:endParaRPr lang="es-E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177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Proteínas</a:t>
                      </a:r>
                      <a:endParaRPr lang="es-E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177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Densidad</a:t>
                      </a:r>
                      <a:endParaRPr lang="es-E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28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177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de agua</a:t>
                      </a:r>
                      <a:endParaRPr lang="es-E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177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Punto de congelación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55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5040052" y="3522349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INIAP, 2012</a:t>
            </a:r>
            <a:endParaRPr lang="es-E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ángulo 7"/>
          <p:cNvSpPr/>
          <p:nvPr/>
        </p:nvSpPr>
        <p:spPr>
          <a:xfrm flipV="1">
            <a:off x="3042942" y="4418183"/>
            <a:ext cx="592954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8830730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>
            <a:spLocks noChangeArrowheads="1"/>
          </p:cNvSpPr>
          <p:nvPr/>
        </p:nvSpPr>
        <p:spPr bwMode="auto">
          <a:xfrm>
            <a:off x="1873250" y="6307138"/>
            <a:ext cx="5286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C" sz="2400" b="1" dirty="0" smtClean="0">
                <a:latin typeface="Tw Cen MT" panose="020B0602020104020603" pitchFamily="34" charset="0"/>
              </a:rPr>
              <a:t>RESULTADOS Y DISCUSIÓN </a:t>
            </a:r>
            <a:endParaRPr lang="es-EC" sz="2400" b="1" dirty="0">
              <a:latin typeface="Tw Cen MT" panose="020B0602020104020603" pitchFamily="34" charset="0"/>
            </a:endParaRPr>
          </a:p>
        </p:txBody>
      </p:sp>
      <p:sp>
        <p:nvSpPr>
          <p:cNvPr id="5" name="CuadroTexto 6"/>
          <p:cNvSpPr txBox="1"/>
          <p:nvPr/>
        </p:nvSpPr>
        <p:spPr>
          <a:xfrm>
            <a:off x="1763688" y="56691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Tw Cen MT" panose="020B0602020104020603" pitchFamily="34" charset="0"/>
              </a:rPr>
              <a:t>FASE DE DIFUSIÓN DE RESULTADOS</a:t>
            </a:r>
            <a:endParaRPr lang="es-EC" sz="2800" b="1" dirty="0">
              <a:latin typeface="Tw Cen MT" panose="020B0602020104020603" pitchFamily="34" charset="0"/>
            </a:endParaRPr>
          </a:p>
        </p:txBody>
      </p:sp>
      <p:pic>
        <p:nvPicPr>
          <p:cNvPr id="6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5912324"/>
            <a:ext cx="2609081" cy="713100"/>
          </a:xfrm>
          <a:prstGeom prst="rect">
            <a:avLst/>
          </a:prstGeom>
        </p:spPr>
      </p:pic>
      <p:pic>
        <p:nvPicPr>
          <p:cNvPr id="1026" name="Picture 2" descr="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85446"/>
            <a:ext cx="3096344" cy="2063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Image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5" b="11950"/>
          <a:stretch/>
        </p:blipFill>
        <p:spPr bwMode="auto">
          <a:xfrm>
            <a:off x="1042986" y="3544838"/>
            <a:ext cx="3384998" cy="2032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69421"/>
            <a:ext cx="3444554" cy="2295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7"/>
          <a:srcRect l="13029" t="25203" r="39209" b="14203"/>
          <a:stretch/>
        </p:blipFill>
        <p:spPr bwMode="auto">
          <a:xfrm>
            <a:off x="4565129" y="3319511"/>
            <a:ext cx="3286364" cy="2483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513468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324535865"/>
              </p:ext>
            </p:extLst>
          </p:nvPr>
        </p:nvGraphicFramePr>
        <p:xfrm>
          <a:off x="290980" y="692696"/>
          <a:ext cx="871296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4 CuadroTexto"/>
          <p:cNvSpPr txBox="1">
            <a:spLocks noChangeArrowheads="1"/>
          </p:cNvSpPr>
          <p:nvPr/>
        </p:nvSpPr>
        <p:spPr bwMode="auto">
          <a:xfrm>
            <a:off x="1873250" y="6337096"/>
            <a:ext cx="5286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C" sz="2400" b="1" dirty="0" smtClean="0">
                <a:latin typeface="Tw Cen MT" panose="020B0602020104020603" pitchFamily="34" charset="0"/>
              </a:rPr>
              <a:t>RESULTADOS Y DISCUSIÓN </a:t>
            </a:r>
            <a:endParaRPr lang="es-EC" sz="2400" b="1" dirty="0">
              <a:latin typeface="Tw Cen MT" panose="020B0602020104020603" pitchFamily="34" charset="0"/>
            </a:endParaRPr>
          </a:p>
        </p:txBody>
      </p:sp>
      <p:sp>
        <p:nvSpPr>
          <p:cNvPr id="4" name="4 CuadroTexto"/>
          <p:cNvSpPr txBox="1">
            <a:spLocks noChangeArrowheads="1"/>
          </p:cNvSpPr>
          <p:nvPr/>
        </p:nvSpPr>
        <p:spPr bwMode="auto">
          <a:xfrm>
            <a:off x="2004277" y="116632"/>
            <a:ext cx="5286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C" sz="2400" b="1" dirty="0" smtClean="0">
                <a:latin typeface="Tw Cen MT" panose="020B0602020104020603" pitchFamily="34" charset="0"/>
              </a:rPr>
              <a:t>FACTORES DE RIESGO</a:t>
            </a:r>
            <a:endParaRPr lang="es-EC" sz="2400" b="1" dirty="0">
              <a:latin typeface="Tw Cen MT" panose="020B0602020104020603" pitchFamily="34" charset="0"/>
            </a:endParaRPr>
          </a:p>
        </p:txBody>
      </p:sp>
      <p:pic>
        <p:nvPicPr>
          <p:cNvPr id="5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5799" y="5923696"/>
            <a:ext cx="2609081" cy="7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560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23528" y="6290156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Tw Cen MT" panose="020B0602020104020603" pitchFamily="34" charset="0"/>
              </a:rPr>
              <a:t>CONCLUSIONES Y RECOMENDACIONES</a:t>
            </a:r>
            <a:endParaRPr lang="es-EC" sz="2400" b="1" dirty="0">
              <a:latin typeface="Tw Cen MT" panose="020B0602020104020603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842" y="5812244"/>
            <a:ext cx="2609081" cy="713100"/>
          </a:xfrm>
          <a:prstGeom prst="rect">
            <a:avLst/>
          </a:prstGeom>
        </p:spPr>
      </p:pic>
      <p:sp>
        <p:nvSpPr>
          <p:cNvPr id="6" name="CuadroTexto 6"/>
          <p:cNvSpPr txBox="1"/>
          <p:nvPr/>
        </p:nvSpPr>
        <p:spPr>
          <a:xfrm>
            <a:off x="2987824" y="56691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Tw Cen MT" panose="020B0602020104020603" pitchFamily="34" charset="0"/>
              </a:rPr>
              <a:t>CONCLUSIONES</a:t>
            </a:r>
            <a:endParaRPr lang="es-EC" sz="2800" b="1" dirty="0">
              <a:latin typeface="Tw Cen MT" panose="020B0602020104020603" pitchFamily="34" charset="0"/>
            </a:endParaRPr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>
          <a:xfrm>
            <a:off x="565212" y="522793"/>
            <a:ext cx="8229600" cy="5289451"/>
          </a:xfrm>
        </p:spPr>
        <p:txBody>
          <a:bodyPr/>
          <a:lstStyle/>
          <a:p>
            <a:pPr marL="0" lvl="0" indent="0" algn="just">
              <a:buNone/>
            </a:pPr>
            <a:endParaRPr lang="es-ES" sz="1600" dirty="0"/>
          </a:p>
          <a:p>
            <a:pPr lvl="0" algn="just"/>
            <a:r>
              <a:rPr lang="es-EC" sz="1600" dirty="0"/>
              <a:t>A través de la aplicación de dos pruebas diagnósticas: </a:t>
            </a:r>
            <a:r>
              <a:rPr lang="es-EC" sz="1600" b="1" dirty="0">
                <a:solidFill>
                  <a:schemeClr val="accent6">
                    <a:lumMod val="75000"/>
                  </a:schemeClr>
                </a:solidFill>
              </a:rPr>
              <a:t>Rosa de Bengala </a:t>
            </a:r>
            <a:r>
              <a:rPr lang="es-EC" sz="1600" dirty="0"/>
              <a:t>(RB) </a:t>
            </a:r>
            <a:r>
              <a:rPr lang="es-EC" sz="1600" b="1" dirty="0">
                <a:solidFill>
                  <a:schemeClr val="accent3">
                    <a:lumMod val="75000"/>
                  </a:schemeClr>
                </a:solidFill>
              </a:rPr>
              <a:t>y Milk Ring Tes</a:t>
            </a:r>
            <a:r>
              <a:rPr lang="es-EC" sz="1600" dirty="0"/>
              <a:t>t (MRT) se determinó la prevalencia de brucelosis bovina; del </a:t>
            </a:r>
            <a:r>
              <a:rPr lang="es-EC" sz="1600" b="1" dirty="0">
                <a:solidFill>
                  <a:schemeClr val="accent3">
                    <a:lumMod val="75000"/>
                  </a:schemeClr>
                </a:solidFill>
              </a:rPr>
              <a:t>3,12%</a:t>
            </a:r>
            <a:r>
              <a:rPr lang="es-EC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C" sz="1600" dirty="0"/>
              <a:t>(12/385) con MRT y del </a:t>
            </a:r>
            <a:r>
              <a:rPr lang="es-EC" sz="1600" b="1" dirty="0">
                <a:solidFill>
                  <a:schemeClr val="accent6">
                    <a:lumMod val="75000"/>
                  </a:schemeClr>
                </a:solidFill>
              </a:rPr>
              <a:t>0,18% </a:t>
            </a:r>
            <a:r>
              <a:rPr lang="es-EC" sz="1600" dirty="0"/>
              <a:t>(1/552) con </a:t>
            </a:r>
            <a:r>
              <a:rPr lang="es-EC" sz="1600" dirty="0" smtClean="0"/>
              <a:t>Rosa de Bengala, </a:t>
            </a:r>
            <a:r>
              <a:rPr lang="es-EC" sz="1600" dirty="0"/>
              <a:t>debido a la baja prevalencia de la enfermedad </a:t>
            </a:r>
            <a:r>
              <a:rPr lang="es-EC" sz="1600" b="1" dirty="0">
                <a:solidFill>
                  <a:srgbClr val="FF0000"/>
                </a:solidFill>
              </a:rPr>
              <a:t>no se encontraron</a:t>
            </a:r>
            <a:r>
              <a:rPr lang="es-EC" sz="1600" dirty="0"/>
              <a:t> factores de riesgo asociados</a:t>
            </a:r>
            <a:r>
              <a:rPr lang="es-EC" sz="1600" dirty="0" smtClean="0"/>
              <a:t>.</a:t>
            </a:r>
          </a:p>
          <a:p>
            <a:pPr marL="0" lvl="0" indent="0" algn="just">
              <a:buNone/>
            </a:pPr>
            <a:endParaRPr lang="es-ES" sz="1600" dirty="0"/>
          </a:p>
          <a:p>
            <a:pPr lvl="0" algn="just"/>
            <a:r>
              <a:rPr lang="es-EC" sz="1600" dirty="0" smtClean="0"/>
              <a:t>Mediante el análisis </a:t>
            </a:r>
            <a:r>
              <a:rPr lang="es-EC" sz="1600" dirty="0"/>
              <a:t>d</a:t>
            </a:r>
            <a:r>
              <a:rPr lang="es-EC" sz="1600" dirty="0" smtClean="0"/>
              <a:t>e </a:t>
            </a:r>
            <a:r>
              <a:rPr lang="es-EC" sz="1600" dirty="0"/>
              <a:t>las 552 muestras de </a:t>
            </a:r>
            <a:r>
              <a:rPr lang="es-EC" sz="1600" dirty="0" smtClean="0"/>
              <a:t>suero sanguíneo por la prueba diagnóstica  </a:t>
            </a:r>
            <a:r>
              <a:rPr lang="es-EC" sz="1600" b="1" dirty="0">
                <a:solidFill>
                  <a:schemeClr val="accent4">
                    <a:lumMod val="75000"/>
                  </a:schemeClr>
                </a:solidFill>
              </a:rPr>
              <a:t>ELISAi </a:t>
            </a:r>
            <a:r>
              <a:rPr lang="es-EC" sz="1600" dirty="0" smtClean="0"/>
              <a:t>se encontró una prevalencia del </a:t>
            </a:r>
            <a:r>
              <a:rPr lang="es-EC" sz="1600" b="1" dirty="0" smtClean="0">
                <a:solidFill>
                  <a:schemeClr val="bg2">
                    <a:lumMod val="50000"/>
                  </a:schemeClr>
                </a:solidFill>
              </a:rPr>
              <a:t>26, 81% </a:t>
            </a:r>
            <a:r>
              <a:rPr lang="es-EC" sz="1600" dirty="0" smtClean="0"/>
              <a:t>(148/552) a rinotraqueítis </a:t>
            </a:r>
            <a:r>
              <a:rPr lang="es-EC" sz="1600" dirty="0"/>
              <a:t>infecciosa bovina; </a:t>
            </a:r>
            <a:r>
              <a:rPr lang="es-EC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 existen </a:t>
            </a:r>
            <a:r>
              <a:rPr lang="es-EC" sz="1600" dirty="0" smtClean="0"/>
              <a:t>factores de riesgo asociados a la enfermedad.</a:t>
            </a:r>
          </a:p>
          <a:p>
            <a:pPr marL="0" lvl="0" indent="0" algn="just">
              <a:buNone/>
            </a:pPr>
            <a:endParaRPr lang="es-ES" sz="1600" dirty="0" smtClean="0"/>
          </a:p>
          <a:p>
            <a:pPr lvl="0" algn="just"/>
            <a:r>
              <a:rPr lang="es-EC" sz="1600" dirty="0" smtClean="0"/>
              <a:t>En </a:t>
            </a:r>
            <a:r>
              <a:rPr lang="es-EC" sz="1600" dirty="0"/>
              <a:t>la Cooperativa de Producción Agropecuaria “El Salinerito” el </a:t>
            </a:r>
            <a:r>
              <a:rPr lang="es-EC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35,88%</a:t>
            </a:r>
            <a:r>
              <a:rPr lang="es-EC" sz="1600" dirty="0"/>
              <a:t> (136/379) de vacas muestreadas fueron positivas para mastitis; </a:t>
            </a:r>
            <a:r>
              <a:rPr lang="es-EC" sz="1600" b="1" dirty="0" smtClean="0">
                <a:solidFill>
                  <a:srgbClr val="FF0000"/>
                </a:solidFill>
              </a:rPr>
              <a:t>no existen</a:t>
            </a:r>
            <a:r>
              <a:rPr lang="es-EC" sz="1600" dirty="0" smtClean="0"/>
              <a:t> factores de riesgo asociados a la presencia de mastitis.</a:t>
            </a:r>
          </a:p>
          <a:p>
            <a:pPr lvl="0" algn="just"/>
            <a:endParaRPr lang="es-EC" sz="1600" dirty="0"/>
          </a:p>
          <a:p>
            <a:pPr algn="just"/>
            <a:r>
              <a:rPr lang="es-ES" sz="1600" dirty="0"/>
              <a:t>La prevalencia de parásitos gastrointestinales en la parroquia Salinas 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</a:rPr>
              <a:t>es </a:t>
            </a: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</a:rPr>
              <a:t>alta 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</a:rPr>
              <a:t>48,73% </a:t>
            </a:r>
            <a:r>
              <a:rPr lang="es-ES" sz="1600" dirty="0"/>
              <a:t>(265/551); </a:t>
            </a:r>
            <a:r>
              <a:rPr lang="es-ES" sz="1600" dirty="0" smtClean="0"/>
              <a:t>el género </a:t>
            </a:r>
            <a:r>
              <a:rPr lang="es-ES" sz="1600" dirty="0"/>
              <a:t>de parásitos </a:t>
            </a:r>
            <a:r>
              <a:rPr lang="es-ES" sz="1600" dirty="0" smtClean="0"/>
              <a:t>identificado </a:t>
            </a:r>
            <a:r>
              <a:rPr lang="es-ES" sz="1600" dirty="0"/>
              <a:t>con mayor prevalencia fueron </a:t>
            </a:r>
            <a:r>
              <a:rPr lang="es-ES" sz="1600" dirty="0" smtClean="0"/>
              <a:t>los </a:t>
            </a:r>
            <a:r>
              <a:rPr lang="es-ES" sz="1600" b="1" dirty="0" smtClean="0">
                <a:solidFill>
                  <a:schemeClr val="bg2">
                    <a:lumMod val="50000"/>
                  </a:schemeClr>
                </a:solidFill>
              </a:rPr>
              <a:t>trematodos </a:t>
            </a:r>
            <a:r>
              <a:rPr lang="es-ES" sz="1600" dirty="0"/>
              <a:t>con </a:t>
            </a:r>
            <a:r>
              <a:rPr lang="es-ES" sz="1600" b="1" dirty="0">
                <a:solidFill>
                  <a:schemeClr val="accent4">
                    <a:lumMod val="75000"/>
                  </a:schemeClr>
                </a:solidFill>
              </a:rPr>
              <a:t>23,41%</a:t>
            </a:r>
            <a:r>
              <a:rPr lang="es-ES" sz="1600" dirty="0"/>
              <a:t> (</a:t>
            </a:r>
            <a:r>
              <a:rPr lang="es-ES" sz="1600" dirty="0" smtClean="0"/>
              <a:t>129/551), el </a:t>
            </a:r>
            <a:r>
              <a:rPr lang="es-ES" sz="1600" dirty="0"/>
              <a:t>tipo de pasto cultivado </a:t>
            </a:r>
            <a:r>
              <a:rPr lang="es-E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Ray Grass y sus combinaciones </a:t>
            </a:r>
            <a:r>
              <a:rPr lang="es-ES" sz="1600" dirty="0"/>
              <a:t>es el único factor de riesgo que influyen en la presencia de la enfermedad.</a:t>
            </a:r>
          </a:p>
          <a:p>
            <a:pPr lvl="0" algn="just"/>
            <a:endParaRPr lang="es-ES" sz="1600" dirty="0" smtClean="0"/>
          </a:p>
          <a:p>
            <a:pPr marL="0" indent="0" algn="ctr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487874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23528" y="6290156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Tw Cen MT" panose="020B0602020104020603" pitchFamily="34" charset="0"/>
              </a:rPr>
              <a:t>CONCLUSIONES Y RECOMENDACIONES</a:t>
            </a:r>
            <a:endParaRPr lang="es-EC" sz="2400" b="1" dirty="0">
              <a:latin typeface="Tw Cen MT" panose="020B0602020104020603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842" y="5812244"/>
            <a:ext cx="2609081" cy="713100"/>
          </a:xfrm>
          <a:prstGeom prst="rect">
            <a:avLst/>
          </a:prstGeom>
        </p:spPr>
      </p:pic>
      <p:sp>
        <p:nvSpPr>
          <p:cNvPr id="6" name="CuadroTexto 6"/>
          <p:cNvSpPr txBox="1"/>
          <p:nvPr/>
        </p:nvSpPr>
        <p:spPr>
          <a:xfrm>
            <a:off x="3059832" y="66630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Tw Cen MT" panose="020B0602020104020603" pitchFamily="34" charset="0"/>
              </a:rPr>
              <a:t>CONCLUSIONES</a:t>
            </a:r>
            <a:endParaRPr lang="es-EC" sz="2800" b="1" dirty="0">
              <a:latin typeface="Tw Cen MT" panose="020B0602020104020603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endParaRPr lang="es-EC" sz="1600" dirty="0" smtClean="0"/>
          </a:p>
          <a:p>
            <a:pPr algn="just"/>
            <a:r>
              <a:rPr lang="es-EC" sz="1600" dirty="0" smtClean="0"/>
              <a:t>Al </a:t>
            </a:r>
            <a:r>
              <a:rPr lang="es-EC" sz="1600" dirty="0"/>
              <a:t>analizar los indicadores </a:t>
            </a:r>
            <a:r>
              <a:rPr lang="es-EC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hematológicos</a:t>
            </a:r>
            <a:r>
              <a:rPr lang="es-EC" sz="1600" dirty="0"/>
              <a:t> se obtuvo una media para hematocrito de </a:t>
            </a:r>
            <a:r>
              <a:rPr lang="es-EC" sz="1600" b="1" dirty="0">
                <a:solidFill>
                  <a:schemeClr val="bg2">
                    <a:lumMod val="50000"/>
                  </a:schemeClr>
                </a:solidFill>
              </a:rPr>
              <a:t>35,54%, </a:t>
            </a:r>
            <a:r>
              <a:rPr lang="es-EC" sz="1600" dirty="0"/>
              <a:t>y para </a:t>
            </a:r>
            <a:r>
              <a:rPr lang="es-EC" sz="1600" b="1" dirty="0">
                <a:solidFill>
                  <a:schemeClr val="accent6">
                    <a:lumMod val="75000"/>
                  </a:schemeClr>
                </a:solidFill>
              </a:rPr>
              <a:t>proteínas totales </a:t>
            </a:r>
            <a:r>
              <a:rPr lang="es-EC" sz="1600" dirty="0"/>
              <a:t>una media de </a:t>
            </a:r>
            <a:r>
              <a:rPr lang="es-EC" sz="1600" b="1" dirty="0">
                <a:solidFill>
                  <a:schemeClr val="accent2">
                    <a:lumMod val="75000"/>
                  </a:schemeClr>
                </a:solidFill>
              </a:rPr>
              <a:t>7,8 g/100ml</a:t>
            </a:r>
            <a:r>
              <a:rPr lang="es-EC" sz="1600" dirty="0"/>
              <a:t>, estableciéndose estos como valores normales para bovinos </a:t>
            </a:r>
            <a:r>
              <a:rPr lang="es-EC" sz="1600" dirty="0" smtClean="0"/>
              <a:t>lecheros adaptados a altitudes </a:t>
            </a:r>
            <a:r>
              <a:rPr lang="es-EC" sz="1600" b="1" dirty="0" smtClean="0">
                <a:solidFill>
                  <a:srgbClr val="FF0000"/>
                </a:solidFill>
              </a:rPr>
              <a:t>sobre los 3000 msnm</a:t>
            </a:r>
            <a:r>
              <a:rPr lang="es-EC" sz="1600" dirty="0" smtClean="0"/>
              <a:t>. </a:t>
            </a:r>
          </a:p>
          <a:p>
            <a:pPr marL="0" indent="0" algn="just">
              <a:buNone/>
            </a:pPr>
            <a:endParaRPr lang="es-ES" sz="1600" dirty="0"/>
          </a:p>
          <a:p>
            <a:pPr algn="just"/>
            <a:r>
              <a:rPr lang="es-EC" sz="1600" dirty="0" smtClean="0"/>
              <a:t>Se </a:t>
            </a:r>
            <a:r>
              <a:rPr lang="es-EC" sz="1600" dirty="0"/>
              <a:t>determinó que solo el </a:t>
            </a:r>
            <a:r>
              <a:rPr lang="es-EC" sz="1600" b="1" dirty="0" smtClean="0">
                <a:solidFill>
                  <a:schemeClr val="bg2">
                    <a:lumMod val="50000"/>
                  </a:schemeClr>
                </a:solidFill>
              </a:rPr>
              <a:t>18% </a:t>
            </a:r>
            <a:r>
              <a:rPr lang="es-EC" sz="1600" dirty="0"/>
              <a:t>(68/375) de las muestras de leche </a:t>
            </a:r>
            <a:r>
              <a:rPr lang="es-EC" sz="1600" dirty="0" smtClean="0"/>
              <a:t>analizadas son </a:t>
            </a:r>
            <a:r>
              <a:rPr lang="es-EC" sz="1600" dirty="0"/>
              <a:t>de buena calidad para </a:t>
            </a:r>
            <a:r>
              <a:rPr lang="es-EC" sz="1600" b="1" dirty="0" smtClean="0">
                <a:solidFill>
                  <a:schemeClr val="accent6">
                    <a:lumMod val="75000"/>
                  </a:schemeClr>
                </a:solidFill>
              </a:rPr>
              <a:t>todos</a:t>
            </a:r>
            <a:r>
              <a:rPr lang="es-EC" sz="1600" dirty="0" smtClean="0"/>
              <a:t> los </a:t>
            </a:r>
            <a:r>
              <a:rPr lang="es-EC" sz="1600" b="1" dirty="0" smtClean="0">
                <a:solidFill>
                  <a:schemeClr val="accent5">
                    <a:lumMod val="75000"/>
                  </a:schemeClr>
                </a:solidFill>
              </a:rPr>
              <a:t>parámetros</a:t>
            </a:r>
            <a:r>
              <a:rPr lang="es-EC" sz="1600" dirty="0" smtClean="0"/>
              <a:t> </a:t>
            </a:r>
            <a:r>
              <a:rPr lang="es-EC" sz="1600" dirty="0"/>
              <a:t>fisicoquímicos evaluados (porcentaje de grasa y agua, sólidos no grasos, densidad, proteína y punto de congelación).</a:t>
            </a:r>
            <a:endParaRPr lang="es-ES" sz="1600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490493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23528" y="6290156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Tw Cen MT" panose="020B0602020104020603" pitchFamily="34" charset="0"/>
              </a:rPr>
              <a:t>CONCLUSIONES Y RECOMENDACIONES</a:t>
            </a:r>
            <a:endParaRPr lang="es-EC" sz="2400" b="1" dirty="0">
              <a:latin typeface="Tw Cen MT" panose="020B0602020104020603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842" y="5812244"/>
            <a:ext cx="2609081" cy="713100"/>
          </a:xfrm>
          <a:prstGeom prst="rect">
            <a:avLst/>
          </a:prstGeom>
        </p:spPr>
      </p:pic>
      <p:sp>
        <p:nvSpPr>
          <p:cNvPr id="6" name="CuadroTexto 6"/>
          <p:cNvSpPr txBox="1"/>
          <p:nvPr/>
        </p:nvSpPr>
        <p:spPr>
          <a:xfrm>
            <a:off x="2699792" y="35092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Tw Cen MT" panose="020B0602020104020603" pitchFamily="34" charset="0"/>
              </a:rPr>
              <a:t>RECOMENDACIONES</a:t>
            </a:r>
            <a:endParaRPr lang="es-EC" sz="2800" b="1" dirty="0">
              <a:latin typeface="Tw Cen MT" panose="020B0602020104020603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/>
          <a:lstStyle/>
          <a:p>
            <a:pPr lvl="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600" spc="-5" dirty="0">
                <a:solidFill>
                  <a:srgbClr val="212121"/>
                </a:solidFill>
                <a:latin typeface="+mj-lt"/>
                <a:ea typeface="Times New Roman" panose="02020603050405020304" pitchFamily="18" charset="0"/>
              </a:rPr>
              <a:t>Realizar </a:t>
            </a:r>
            <a:r>
              <a:rPr lang="es-EC" sz="1600" b="1" spc="-5" dirty="0">
                <a:solidFill>
                  <a:schemeClr val="accent5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muestreos constantes </a:t>
            </a:r>
            <a:r>
              <a:rPr lang="es-EC" sz="1600" spc="-5" dirty="0">
                <a:solidFill>
                  <a:srgbClr val="212121"/>
                </a:solidFill>
                <a:latin typeface="+mj-lt"/>
                <a:ea typeface="Times New Roman" panose="02020603050405020304" pitchFamily="18" charset="0"/>
              </a:rPr>
              <a:t>a los animales para el diagnóstico de </a:t>
            </a:r>
            <a:r>
              <a:rPr lang="es-EC" sz="1600" spc="-5" dirty="0" smtClean="0">
                <a:solidFill>
                  <a:srgbClr val="212121"/>
                </a:solidFill>
                <a:latin typeface="+mj-lt"/>
                <a:ea typeface="Times New Roman" panose="02020603050405020304" pitchFamily="18" charset="0"/>
              </a:rPr>
              <a:t>brucelosis, mastitis </a:t>
            </a:r>
            <a:r>
              <a:rPr lang="es-EC" sz="1600" spc="-5" dirty="0">
                <a:solidFill>
                  <a:srgbClr val="212121"/>
                </a:solidFill>
                <a:latin typeface="+mj-lt"/>
                <a:ea typeface="Times New Roman" panose="02020603050405020304" pitchFamily="18" charset="0"/>
              </a:rPr>
              <a:t>bovina, endoparásitos y de otras </a:t>
            </a:r>
            <a:r>
              <a:rPr lang="es-EC" sz="1600" spc="-5" dirty="0" smtClean="0">
                <a:solidFill>
                  <a:srgbClr val="212121"/>
                </a:solidFill>
                <a:latin typeface="+mj-lt"/>
                <a:ea typeface="Times New Roman" panose="02020603050405020304" pitchFamily="18" charset="0"/>
              </a:rPr>
              <a:t>enfermedades.</a:t>
            </a:r>
            <a:endParaRPr lang="es-EC" sz="1600" spc="-5" dirty="0">
              <a:solidFill>
                <a:srgbClr val="212121"/>
              </a:solidFill>
              <a:latin typeface="+mj-lt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600" spc="-5" dirty="0">
                <a:solidFill>
                  <a:srgbClr val="212121"/>
                </a:solidFill>
                <a:latin typeface="+mj-lt"/>
                <a:ea typeface="Times New Roman" panose="02020603050405020304" pitchFamily="18" charset="0"/>
              </a:rPr>
              <a:t>Elaborar un </a:t>
            </a:r>
            <a:r>
              <a:rPr lang="es-EC" sz="1600" b="1" spc="-5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calendario de vacunación </a:t>
            </a:r>
            <a:r>
              <a:rPr lang="es-EC" sz="1600" spc="-5" dirty="0">
                <a:solidFill>
                  <a:srgbClr val="212121"/>
                </a:solidFill>
                <a:latin typeface="+mj-lt"/>
                <a:ea typeface="Times New Roman" panose="02020603050405020304" pitchFamily="18" charset="0"/>
              </a:rPr>
              <a:t>para prevenir y combatir rinotraqueítis infecciosa bovina, de la misma manera realizar </a:t>
            </a:r>
            <a:r>
              <a:rPr lang="es-EC" sz="1600" b="1" spc="-5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un calendario de desparasitación </a:t>
            </a:r>
            <a:r>
              <a:rPr lang="es-EC" sz="1600" spc="-5" dirty="0">
                <a:solidFill>
                  <a:srgbClr val="212121"/>
                </a:solidFill>
                <a:latin typeface="+mj-lt"/>
                <a:ea typeface="Times New Roman" panose="02020603050405020304" pitchFamily="18" charset="0"/>
              </a:rPr>
              <a:t>en base a los parásitos encontrados y así realizar un control más efectivo y a menor costo</a:t>
            </a:r>
            <a:r>
              <a:rPr lang="es-EC" sz="1600" spc="-5" dirty="0" smtClean="0">
                <a:solidFill>
                  <a:srgbClr val="212121"/>
                </a:solidFill>
                <a:latin typeface="+mj-lt"/>
                <a:ea typeface="Times New Roman" panose="02020603050405020304" pitchFamily="18" charset="0"/>
              </a:rPr>
              <a:t>.</a:t>
            </a:r>
            <a:endParaRPr lang="es-EC" sz="1600" spc="-5" dirty="0">
              <a:solidFill>
                <a:srgbClr val="212121"/>
              </a:solidFill>
              <a:latin typeface="+mj-lt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6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Times New Roman" panose="02020603050405020304" pitchFamily="18" charset="0"/>
              </a:rPr>
              <a:t>Ampliar el número de animales </a:t>
            </a:r>
            <a:r>
              <a:rPr lang="es-EC" sz="1600" spc="-5" dirty="0">
                <a:solidFill>
                  <a:srgbClr val="212121"/>
                </a:solidFill>
                <a:latin typeface="+mj-lt"/>
                <a:ea typeface="Times New Roman" panose="02020603050405020304" pitchFamily="18" charset="0"/>
              </a:rPr>
              <a:t>muestreados en la parroquia para realizar estudios epidemiológicos puntuales y de esta manera </a:t>
            </a:r>
            <a:r>
              <a:rPr lang="es-EC" sz="1600" b="1" spc="-5" dirty="0">
                <a:solidFill>
                  <a:schemeClr val="accent3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recolectar datos </a:t>
            </a:r>
            <a:r>
              <a:rPr lang="es-EC" sz="1600" spc="-5" dirty="0">
                <a:solidFill>
                  <a:srgbClr val="212121"/>
                </a:solidFill>
                <a:latin typeface="+mj-lt"/>
                <a:ea typeface="Times New Roman" panose="02020603050405020304" pitchFamily="18" charset="0"/>
              </a:rPr>
              <a:t>que permitan determinar la </a:t>
            </a:r>
            <a:r>
              <a:rPr lang="es-EC" sz="1600" b="1" spc="-5" dirty="0">
                <a:solidFill>
                  <a:schemeClr val="accent4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prevalencia y establecer acciones </a:t>
            </a:r>
            <a:r>
              <a:rPr lang="es-EC" sz="1600" spc="-5" dirty="0">
                <a:solidFill>
                  <a:srgbClr val="212121"/>
                </a:solidFill>
                <a:latin typeface="+mj-lt"/>
                <a:ea typeface="Times New Roman" panose="02020603050405020304" pitchFamily="18" charset="0"/>
              </a:rPr>
              <a:t>adecuadas para el control de este tipo de enfermedades</a:t>
            </a:r>
            <a:r>
              <a:rPr lang="es-EC" sz="1600" spc="-5" dirty="0" smtClean="0">
                <a:solidFill>
                  <a:srgbClr val="212121"/>
                </a:solidFill>
                <a:latin typeface="+mj-lt"/>
                <a:ea typeface="Times New Roman" panose="02020603050405020304" pitchFamily="18" charset="0"/>
              </a:rPr>
              <a:t>.</a:t>
            </a:r>
            <a:endParaRPr lang="es-EC" sz="1600" spc="-5" dirty="0">
              <a:solidFill>
                <a:srgbClr val="212121"/>
              </a:solidFill>
              <a:latin typeface="+mj-lt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600" spc="-5" dirty="0">
                <a:solidFill>
                  <a:srgbClr val="212121"/>
                </a:solidFill>
                <a:latin typeface="+mj-lt"/>
                <a:ea typeface="Times New Roman" panose="02020603050405020304" pitchFamily="18" charset="0"/>
              </a:rPr>
              <a:t>Realizar </a:t>
            </a:r>
            <a:r>
              <a:rPr lang="es-EC" sz="16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Times New Roman" panose="02020603050405020304" pitchFamily="18" charset="0"/>
              </a:rPr>
              <a:t>charlas informativas-prácticas </a:t>
            </a:r>
            <a:r>
              <a:rPr lang="es-EC" sz="1600" spc="-5" dirty="0">
                <a:solidFill>
                  <a:srgbClr val="212121"/>
                </a:solidFill>
                <a:latin typeface="+mj-lt"/>
                <a:ea typeface="Times New Roman" panose="02020603050405020304" pitchFamily="18" charset="0"/>
              </a:rPr>
              <a:t>para fortalecer el </a:t>
            </a:r>
            <a:r>
              <a:rPr lang="es-EC" sz="1600" b="1" spc="-5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conocimiento</a:t>
            </a:r>
            <a:r>
              <a:rPr lang="es-EC" sz="1600" spc="-5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s-EC" sz="1600" spc="-5" dirty="0">
                <a:solidFill>
                  <a:srgbClr val="212121"/>
                </a:solidFill>
                <a:latin typeface="+mj-lt"/>
                <a:ea typeface="Times New Roman" panose="02020603050405020304" pitchFamily="18" charset="0"/>
              </a:rPr>
              <a:t>de los ganaderos en cuanto a enfermedades prevalentes en zona.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490493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842" y="5812244"/>
            <a:ext cx="2609081" cy="713100"/>
          </a:xfrm>
          <a:prstGeom prst="rect">
            <a:avLst/>
          </a:prstGeom>
        </p:spPr>
      </p:pic>
      <p:sp>
        <p:nvSpPr>
          <p:cNvPr id="6" name="CuadroTexto 6"/>
          <p:cNvSpPr txBox="1"/>
          <p:nvPr/>
        </p:nvSpPr>
        <p:spPr>
          <a:xfrm>
            <a:off x="2699792" y="35092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Tw Cen MT" panose="020B0602020104020603" pitchFamily="34" charset="0"/>
              </a:rPr>
              <a:t>AGRADECIMIENTOS</a:t>
            </a:r>
            <a:endParaRPr lang="es-EC" sz="2800" b="1" dirty="0">
              <a:latin typeface="Tw Cen MT" panose="020B0602020104020603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77180" y="83671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s-EC" sz="1600" dirty="0" smtClean="0"/>
          </a:p>
          <a:p>
            <a:pPr marL="0" indent="0" algn="just">
              <a:buNone/>
            </a:pPr>
            <a:r>
              <a:rPr lang="es-EC" sz="1600" dirty="0" smtClean="0"/>
              <a:t>	A:</a:t>
            </a:r>
            <a:r>
              <a:rPr lang="es-EC" sz="1600" dirty="0"/>
              <a:t>	</a:t>
            </a:r>
            <a:endParaRPr lang="es-EC" sz="1600" dirty="0" smtClean="0"/>
          </a:p>
          <a:p>
            <a:pPr marL="0" indent="0" algn="just">
              <a:buNone/>
            </a:pPr>
            <a:r>
              <a:rPr lang="es-EC" sz="1600" dirty="0" smtClean="0"/>
              <a:t>	Dios </a:t>
            </a:r>
            <a:r>
              <a:rPr lang="es-EC" sz="1600" dirty="0"/>
              <a:t>por regalarme la bendición de vivir.</a:t>
            </a:r>
            <a:endParaRPr lang="es-ES" sz="1600" dirty="0"/>
          </a:p>
          <a:p>
            <a:pPr marL="0" indent="0" algn="just">
              <a:buNone/>
            </a:pPr>
            <a:r>
              <a:rPr lang="es-EC" sz="1600" dirty="0" smtClean="0"/>
              <a:t>	Mi </a:t>
            </a:r>
            <a:r>
              <a:rPr lang="es-EC" sz="1600" dirty="0"/>
              <a:t>hermosa familia por creer en mí, por su amor, su paciencia y apoyo incondicional.</a:t>
            </a:r>
            <a:endParaRPr lang="es-ES" sz="1600" dirty="0"/>
          </a:p>
          <a:p>
            <a:pPr marL="0" indent="0" algn="just">
              <a:buNone/>
            </a:pPr>
            <a:r>
              <a:rPr lang="es-EC" sz="1600" dirty="0" smtClean="0"/>
              <a:t>	Kathy</a:t>
            </a:r>
            <a:r>
              <a:rPr lang="es-EC" sz="1600" dirty="0"/>
              <a:t>, sin su apoyo y dedicación no fuese posible este logro. </a:t>
            </a:r>
            <a:endParaRPr lang="es-ES" sz="1600" dirty="0"/>
          </a:p>
          <a:p>
            <a:pPr marL="0" indent="0" algn="just">
              <a:buNone/>
            </a:pPr>
            <a:r>
              <a:rPr lang="es-EC" sz="1600" dirty="0" smtClean="0"/>
              <a:t>	Los </a:t>
            </a:r>
            <a:r>
              <a:rPr lang="es-EC" sz="1600" dirty="0"/>
              <a:t>Dres. Jorge Ron y María Augusta Chávez por el esfuerzo y profesionalismo </a:t>
            </a:r>
            <a:r>
              <a:rPr lang="es-EC" sz="1600" dirty="0" smtClean="0"/>
              <a:t>	mostrado </a:t>
            </a:r>
            <a:r>
              <a:rPr lang="es-EC" sz="1600" dirty="0"/>
              <a:t>a lo largo del proyecto.</a:t>
            </a:r>
            <a:endParaRPr lang="es-ES" sz="1600" dirty="0"/>
          </a:p>
          <a:p>
            <a:pPr marL="0" indent="0" algn="just">
              <a:buNone/>
            </a:pPr>
            <a:r>
              <a:rPr lang="es-EC" sz="1600" dirty="0" smtClean="0"/>
              <a:t>	La Universidad de las Fuerzas Armadas ESPE </a:t>
            </a:r>
            <a:r>
              <a:rPr lang="es-EC" sz="1600" dirty="0"/>
              <a:t>y en especial a la </a:t>
            </a:r>
            <a:r>
              <a:rPr lang="es-EC" sz="1600" dirty="0" smtClean="0"/>
              <a:t>Carrera </a:t>
            </a:r>
            <a:r>
              <a:rPr lang="es-EC" sz="1600" dirty="0"/>
              <a:t>de Ingeniería </a:t>
            </a:r>
            <a:r>
              <a:rPr lang="es-EC" sz="1600" dirty="0" smtClean="0"/>
              <a:t>	Agropecuaria </a:t>
            </a:r>
            <a:r>
              <a:rPr lang="es-EC" sz="1600" dirty="0"/>
              <a:t>IASA por todos los conocimientos, enseñanzas y anécdotas de una de las </a:t>
            </a:r>
            <a:r>
              <a:rPr lang="es-EC" sz="1600" dirty="0" smtClean="0"/>
              <a:t>	mejores </a:t>
            </a:r>
            <a:r>
              <a:rPr lang="es-EC" sz="1600" dirty="0"/>
              <a:t>etapas de mi vida.</a:t>
            </a:r>
            <a:endParaRPr lang="es-ES" sz="1600" dirty="0"/>
          </a:p>
          <a:p>
            <a:pPr marL="0" indent="0" algn="just">
              <a:buNone/>
            </a:pPr>
            <a:r>
              <a:rPr lang="es-EC" sz="1600" dirty="0" smtClean="0"/>
              <a:t>	Ing</a:t>
            </a:r>
            <a:r>
              <a:rPr lang="es-EC" sz="1600" dirty="0"/>
              <a:t>. Armando Toalombo y </a:t>
            </a:r>
            <a:r>
              <a:rPr lang="es-EC" sz="1600" dirty="0" smtClean="0"/>
              <a:t>la Cooperativa de Producción Agropecuaria “El Salinerito”  	por </a:t>
            </a:r>
            <a:r>
              <a:rPr lang="es-EC" sz="1600" dirty="0"/>
              <a:t>darnos la apertura y las herramientas </a:t>
            </a:r>
            <a:r>
              <a:rPr lang="es-EC" sz="1600" dirty="0" smtClean="0"/>
              <a:t>necesarias </a:t>
            </a:r>
            <a:r>
              <a:rPr lang="es-EC" sz="1600" dirty="0"/>
              <a:t>para llevar a cabo </a:t>
            </a:r>
            <a:r>
              <a:rPr lang="es-EC" sz="1600" dirty="0" smtClean="0"/>
              <a:t>nuestra 	investigación</a:t>
            </a:r>
            <a:r>
              <a:rPr lang="es-EC" sz="1600" dirty="0"/>
              <a:t>.</a:t>
            </a:r>
            <a:endParaRPr lang="es-ES" sz="1600" dirty="0"/>
          </a:p>
          <a:p>
            <a:pPr marL="0" indent="0" algn="just">
              <a:buNone/>
            </a:pPr>
            <a:r>
              <a:rPr lang="es-EC" sz="1600" dirty="0" smtClean="0"/>
              <a:t>	Todos </a:t>
            </a:r>
            <a:r>
              <a:rPr lang="es-EC" sz="1600" dirty="0"/>
              <a:t>los profesores y estudiantes </a:t>
            </a:r>
            <a:r>
              <a:rPr lang="es-EC" sz="1600" dirty="0" smtClean="0"/>
              <a:t>de la Universidad que fueron parte del proyecto de 	Vinculación con la comunidad gracias totales  por </a:t>
            </a:r>
            <a:r>
              <a:rPr lang="es-EC" sz="1600" dirty="0"/>
              <a:t>su colaboración, esfuerzo y </a:t>
            </a:r>
            <a:r>
              <a:rPr lang="es-EC" sz="1600" dirty="0" smtClean="0"/>
              <a:t>trabajo.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456578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GRACIAS GRADUA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228677" cy="4067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799" y="5923696"/>
            <a:ext cx="2609081" cy="7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2179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95536" y="692696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Tw Cen MT" panose="020B0602020104020603" pitchFamily="34" charset="0"/>
              </a:rPr>
              <a:t>Objetivo General:</a:t>
            </a:r>
            <a:endParaRPr lang="es-EC" sz="2000" b="1" dirty="0">
              <a:latin typeface="Tw Cen MT" panose="020B0602020104020603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3528" y="109280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Determinar el </a:t>
            </a:r>
            <a:r>
              <a:rPr lang="es-EC" dirty="0">
                <a:solidFill>
                  <a:srgbClr val="FF0000"/>
                </a:solidFill>
              </a:rPr>
              <a:t>perfil sanitario </a:t>
            </a:r>
            <a:r>
              <a:rPr lang="es-EC" dirty="0"/>
              <a:t>del ganado bovino en la Cooperativa de Producción Agropecuaria “El Salinerito”, provincia Bolívar- Ecuador</a:t>
            </a:r>
            <a:r>
              <a:rPr lang="es-EC" dirty="0" smtClean="0"/>
              <a:t>.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395536" y="2038776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Tw Cen MT" panose="020B0602020104020603" pitchFamily="34" charset="0"/>
              </a:rPr>
              <a:t>Objetivos Específicos:</a:t>
            </a:r>
            <a:endParaRPr lang="es-EC" sz="2000" b="1" dirty="0">
              <a:latin typeface="Tw Cen MT" panose="020B0602020104020603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95536" y="2407527"/>
            <a:ext cx="864934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C" sz="15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500" dirty="0"/>
              <a:t>Determinar la </a:t>
            </a:r>
            <a:r>
              <a:rPr lang="es-EC" sz="1500" dirty="0">
                <a:solidFill>
                  <a:schemeClr val="accent6">
                    <a:lumMod val="75000"/>
                  </a:schemeClr>
                </a:solidFill>
              </a:rPr>
              <a:t>prevalencia de brucelosis </a:t>
            </a:r>
            <a:r>
              <a:rPr lang="es-EC" sz="1500" dirty="0"/>
              <a:t>bovina mediante las pruebas: </a:t>
            </a:r>
            <a:r>
              <a:rPr lang="es-EC" sz="1500" dirty="0" smtClean="0">
                <a:solidFill>
                  <a:schemeClr val="accent6">
                    <a:lumMod val="75000"/>
                  </a:schemeClr>
                </a:solidFill>
              </a:rPr>
              <a:t>Milk Ring Test </a:t>
            </a:r>
            <a:r>
              <a:rPr lang="es-EC" sz="1500" dirty="0">
                <a:solidFill>
                  <a:schemeClr val="accent6">
                    <a:lumMod val="75000"/>
                  </a:schemeClr>
                </a:solidFill>
              </a:rPr>
              <a:t>(MRT), y Rosa de Bengala (RB</a:t>
            </a:r>
            <a:r>
              <a:rPr lang="es-EC" sz="1500" dirty="0" smtClean="0">
                <a:solidFill>
                  <a:schemeClr val="accent6">
                    <a:lumMod val="75000"/>
                  </a:schemeClr>
                </a:solidFill>
              </a:rPr>
              <a:t>).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C" sz="15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500" dirty="0"/>
              <a:t>Determinar la </a:t>
            </a:r>
            <a:r>
              <a:rPr lang="es-EC" sz="1500" dirty="0">
                <a:solidFill>
                  <a:schemeClr val="accent4">
                    <a:lumMod val="75000"/>
                  </a:schemeClr>
                </a:solidFill>
              </a:rPr>
              <a:t>prevalencia de rinotraqueítis </a:t>
            </a:r>
            <a:r>
              <a:rPr lang="es-EC" sz="1500" dirty="0"/>
              <a:t>infecciosa bovina (IBR) mediante la </a:t>
            </a:r>
            <a:r>
              <a:rPr lang="es-EC" sz="1500" dirty="0">
                <a:solidFill>
                  <a:schemeClr val="accent4">
                    <a:lumMod val="75000"/>
                  </a:schemeClr>
                </a:solidFill>
              </a:rPr>
              <a:t>Prueba ELISA indirecto</a:t>
            </a:r>
            <a:r>
              <a:rPr lang="es-EC" sz="1500" dirty="0" smtClean="0"/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C" sz="15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500" dirty="0"/>
              <a:t>Determinar </a:t>
            </a:r>
            <a:r>
              <a:rPr lang="es-EC" sz="1500" dirty="0">
                <a:solidFill>
                  <a:schemeClr val="accent3">
                    <a:lumMod val="75000"/>
                  </a:schemeClr>
                </a:solidFill>
              </a:rPr>
              <a:t>la prevalencia de mastitis </a:t>
            </a:r>
            <a:r>
              <a:rPr lang="es-EC" sz="1500" dirty="0"/>
              <a:t>bovina mediante la prueba </a:t>
            </a:r>
            <a:r>
              <a:rPr lang="es-EC" sz="1500" dirty="0">
                <a:solidFill>
                  <a:schemeClr val="accent3">
                    <a:lumMod val="75000"/>
                  </a:schemeClr>
                </a:solidFill>
              </a:rPr>
              <a:t>California Mastitis Test </a:t>
            </a:r>
            <a:r>
              <a:rPr lang="es-EC" sz="1500" dirty="0"/>
              <a:t>(CMT</a:t>
            </a:r>
            <a:r>
              <a:rPr lang="es-EC" sz="1500" dirty="0" smtClean="0"/>
              <a:t>).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C" sz="15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500" dirty="0"/>
              <a:t>Determinar la </a:t>
            </a:r>
            <a:r>
              <a:rPr lang="es-EC" sz="1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prevalencia de enfermedades parasitarias </a:t>
            </a:r>
            <a:r>
              <a:rPr lang="es-EC" sz="1500" dirty="0"/>
              <a:t>mediante </a:t>
            </a:r>
            <a:r>
              <a:rPr lang="es-EC" sz="1500" dirty="0" smtClean="0"/>
              <a:t>un </a:t>
            </a:r>
            <a:r>
              <a:rPr lang="es-EC" sz="1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examen </a:t>
            </a:r>
            <a:r>
              <a:rPr lang="es-EC" sz="1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coproparasitario</a:t>
            </a:r>
            <a:r>
              <a:rPr lang="es-EC" sz="1500" dirty="0" smtClean="0"/>
              <a:t>.</a:t>
            </a:r>
          </a:p>
          <a:p>
            <a:pPr lvl="0" algn="just"/>
            <a:endParaRPr lang="es-EC" sz="15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500" dirty="0"/>
              <a:t>Determinar los </a:t>
            </a:r>
            <a:r>
              <a:rPr lang="es-EC" sz="1500" dirty="0">
                <a:solidFill>
                  <a:srgbClr val="FF0000"/>
                </a:solidFill>
              </a:rPr>
              <a:t>factores de riesgo </a:t>
            </a:r>
            <a:r>
              <a:rPr lang="es-EC" sz="1500" dirty="0"/>
              <a:t>para la presencia de las enfermedades en estudio, a través de la aplicación de una </a:t>
            </a:r>
            <a:r>
              <a:rPr lang="es-EC" sz="1500" dirty="0">
                <a:solidFill>
                  <a:srgbClr val="FF0000"/>
                </a:solidFill>
              </a:rPr>
              <a:t>encuesta epidemiológica</a:t>
            </a:r>
            <a:r>
              <a:rPr lang="es-EC" sz="1500" dirty="0" smtClean="0">
                <a:solidFill>
                  <a:srgbClr val="FF0000"/>
                </a:solidFill>
              </a:rPr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C" sz="15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500" dirty="0">
                <a:solidFill>
                  <a:srgbClr val="00B0F0"/>
                </a:solidFill>
              </a:rPr>
              <a:t>Difundir los resultados </a:t>
            </a:r>
            <a:r>
              <a:rPr lang="es-EC" sz="1500" dirty="0"/>
              <a:t>de este trabajo de investigación a los directivos y productores de la Cooperativa de Producción Agropecuaria “El Salinerito” de la parroquia Salinas, cantón Guaranda, Provincia </a:t>
            </a:r>
            <a:r>
              <a:rPr lang="es-EC" sz="1500" dirty="0" smtClean="0"/>
              <a:t>Bolívar.</a:t>
            </a:r>
            <a:endParaRPr lang="es-EC" sz="15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47936" y="6290156"/>
            <a:ext cx="4600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Tw Cen MT" panose="020B0602020104020603" pitchFamily="34" charset="0"/>
              </a:rPr>
              <a:t>SISTEMA DE OBJETIVOS</a:t>
            </a:r>
            <a:endParaRPr lang="es-EC" sz="2800" b="1" dirty="0">
              <a:latin typeface="Tw Cen MT" panose="020B0602020104020603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799" y="5923696"/>
            <a:ext cx="2609081" cy="7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6674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4 CuadroTexto"/>
          <p:cNvSpPr txBox="1">
            <a:spLocks noChangeArrowheads="1"/>
          </p:cNvSpPr>
          <p:nvPr/>
        </p:nvSpPr>
        <p:spPr bwMode="auto">
          <a:xfrm>
            <a:off x="611560" y="21806"/>
            <a:ext cx="8208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C" sz="2400" b="1" dirty="0" smtClean="0">
                <a:latin typeface="Tw Cen MT" panose="020B0602020104020603" pitchFamily="34" charset="0"/>
              </a:rPr>
              <a:t>BRUCELOSIS Y RINOTRAQUEÍTIS INFECCIOSA BOVINA</a:t>
            </a:r>
            <a:endParaRPr lang="es-EC" sz="2400" b="1" dirty="0">
              <a:latin typeface="Tw Cen MT" panose="020B0602020104020603" pitchFamily="34" charset="0"/>
            </a:endParaRPr>
          </a:p>
        </p:txBody>
      </p:sp>
      <p:sp>
        <p:nvSpPr>
          <p:cNvPr id="15" name="4 CuadroTexto"/>
          <p:cNvSpPr txBox="1">
            <a:spLocks noChangeArrowheads="1"/>
          </p:cNvSpPr>
          <p:nvPr/>
        </p:nvSpPr>
        <p:spPr bwMode="auto">
          <a:xfrm>
            <a:off x="1873250" y="6307138"/>
            <a:ext cx="5286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C" sz="2400" b="1" dirty="0" smtClean="0">
                <a:latin typeface="Tw Cen MT" panose="020B0602020104020603" pitchFamily="34" charset="0"/>
              </a:rPr>
              <a:t>REVISIÓN BIBLIOGRÁFICA</a:t>
            </a:r>
            <a:endParaRPr lang="es-EC" sz="2400" b="1" dirty="0">
              <a:latin typeface="Tw Cen MT" panose="020B0602020104020603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770373026"/>
              </p:ext>
            </p:extLst>
          </p:nvPr>
        </p:nvGraphicFramePr>
        <p:xfrm>
          <a:off x="1468437" y="59251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2" descr="Resultado de imagen para aborto en vaca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55576" y="4643745"/>
            <a:ext cx="1833806" cy="1527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orquitis brucelosis en toro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873" y="4630694"/>
            <a:ext cx="1729095" cy="1553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esultado de imagen para IBR BOV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5" name="AutoShape 4" descr="Resultado de imagen para IBR BOVIN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8" name="Picture 4" descr="Resultado de imagen para IBR BOVIN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811" y="4643745"/>
            <a:ext cx="1756962" cy="1527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43744"/>
            <a:ext cx="1656184" cy="1527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Imagen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0232" y="5950588"/>
            <a:ext cx="2376264" cy="7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28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EC" sz="3600" b="1" dirty="0" smtClean="0"/>
              <a:t>MASTITIS</a:t>
            </a:r>
            <a:endParaRPr lang="es-EC" sz="3600" b="1" dirty="0"/>
          </a:p>
        </p:txBody>
      </p:sp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>
          <a:xfrm>
            <a:off x="1565010" y="882833"/>
            <a:ext cx="6273092" cy="5001419"/>
          </a:xfrm>
        </p:spPr>
        <p:txBody>
          <a:bodyPr/>
          <a:lstStyle/>
          <a:p>
            <a:pPr algn="just"/>
            <a:r>
              <a:rPr lang="es-EC" sz="2000" dirty="0" smtClean="0"/>
              <a:t>La </a:t>
            </a:r>
            <a:r>
              <a:rPr lang="es-EC" sz="2000" dirty="0"/>
              <a:t>inflamación de la </a:t>
            </a:r>
            <a:r>
              <a:rPr lang="es-EC" sz="2000" dirty="0">
                <a:solidFill>
                  <a:srgbClr val="FF0000"/>
                </a:solidFill>
              </a:rPr>
              <a:t>glándula mamaria </a:t>
            </a:r>
            <a:r>
              <a:rPr lang="es-EC" sz="2000" dirty="0"/>
              <a:t>y de sus </a:t>
            </a:r>
            <a:r>
              <a:rPr lang="es-EC" sz="2000" dirty="0">
                <a:solidFill>
                  <a:srgbClr val="00B050"/>
                </a:solidFill>
              </a:rPr>
              <a:t>tejidos secretores </a:t>
            </a:r>
            <a:endParaRPr lang="es-EC" sz="2000" dirty="0" smtClean="0">
              <a:solidFill>
                <a:srgbClr val="00B050"/>
              </a:solidFill>
            </a:endParaRPr>
          </a:p>
          <a:p>
            <a:pPr algn="just"/>
            <a:r>
              <a:rPr lang="es-EC" sz="2000" dirty="0" smtClean="0"/>
              <a:t>Ocasionada por </a:t>
            </a:r>
            <a:r>
              <a:rPr lang="es-EC" sz="2000" dirty="0"/>
              <a:t>especies de </a:t>
            </a:r>
            <a:r>
              <a:rPr lang="es-EC" sz="2000" dirty="0">
                <a:solidFill>
                  <a:srgbClr val="00B0F0"/>
                </a:solidFill>
              </a:rPr>
              <a:t>estafilococos</a:t>
            </a:r>
            <a:r>
              <a:rPr lang="es-EC" sz="2000" dirty="0"/>
              <a:t>, </a:t>
            </a:r>
            <a:r>
              <a:rPr lang="es-EC" sz="2000" dirty="0">
                <a:solidFill>
                  <a:schemeClr val="accent4">
                    <a:lumMod val="75000"/>
                  </a:schemeClr>
                </a:solidFill>
              </a:rPr>
              <a:t>estreptococos</a:t>
            </a:r>
            <a:r>
              <a:rPr lang="es-EC" sz="2000" dirty="0"/>
              <a:t> y bacterias </a:t>
            </a:r>
            <a:r>
              <a:rPr lang="es-EC" sz="2000" dirty="0">
                <a:solidFill>
                  <a:schemeClr val="accent6">
                    <a:lumMod val="75000"/>
                  </a:schemeClr>
                </a:solidFill>
              </a:rPr>
              <a:t>Gram </a:t>
            </a:r>
            <a:r>
              <a:rPr lang="es-EC" sz="2000" dirty="0" smtClean="0">
                <a:solidFill>
                  <a:schemeClr val="accent6">
                    <a:lumMod val="75000"/>
                  </a:schemeClr>
                </a:solidFill>
              </a:rPr>
              <a:t>negativas</a:t>
            </a:r>
            <a:r>
              <a:rPr lang="es-EC" sz="1600" dirty="0" smtClean="0"/>
              <a:t>.</a:t>
            </a:r>
          </a:p>
          <a:p>
            <a:pPr algn="just"/>
            <a:r>
              <a:rPr lang="es-EC" sz="2000" dirty="0" smtClean="0"/>
              <a:t>Mastitis </a:t>
            </a:r>
            <a:r>
              <a:rPr lang="es-EC" sz="2000" dirty="0" smtClean="0">
                <a:solidFill>
                  <a:schemeClr val="accent3">
                    <a:lumMod val="75000"/>
                  </a:schemeClr>
                </a:solidFill>
              </a:rPr>
              <a:t>clínica</a:t>
            </a:r>
            <a:r>
              <a:rPr lang="es-EC" sz="2000" dirty="0" smtClean="0"/>
              <a:t> y </a:t>
            </a:r>
            <a:r>
              <a:rPr lang="es-EC" sz="2000" dirty="0" smtClean="0">
                <a:solidFill>
                  <a:srgbClr val="FF0000"/>
                </a:solidFill>
              </a:rPr>
              <a:t>subclínica</a:t>
            </a:r>
            <a:r>
              <a:rPr lang="es-EC" sz="2000" dirty="0" smtClean="0"/>
              <a:t>.</a:t>
            </a:r>
          </a:p>
        </p:txBody>
      </p:sp>
      <p:pic>
        <p:nvPicPr>
          <p:cNvPr id="3076" name="Picture 4" descr="Resultado de imagen para BACTERIAS  MASTI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40968"/>
            <a:ext cx="3631639" cy="2189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n para ETIOLOGIA MASTITIS BOV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66" y="3140968"/>
            <a:ext cx="3635701" cy="2189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4 CuadroTexto"/>
          <p:cNvSpPr txBox="1">
            <a:spLocks noChangeArrowheads="1"/>
          </p:cNvSpPr>
          <p:nvPr/>
        </p:nvSpPr>
        <p:spPr bwMode="auto">
          <a:xfrm>
            <a:off x="1873250" y="6307138"/>
            <a:ext cx="5286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C" sz="2400" b="1" dirty="0" smtClean="0">
                <a:latin typeface="Tw Cen MT" panose="020B0602020104020603" pitchFamily="34" charset="0"/>
              </a:rPr>
              <a:t>REVISIÓN BIBLIOGRÁFICA</a:t>
            </a:r>
            <a:endParaRPr lang="es-EC" sz="2400" b="1" dirty="0">
              <a:latin typeface="Tw Cen MT" panose="020B0602020104020603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5884252"/>
            <a:ext cx="2609081" cy="7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2157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01637" y="188640"/>
            <a:ext cx="8229600" cy="1412776"/>
          </a:xfrm>
        </p:spPr>
        <p:txBody>
          <a:bodyPr/>
          <a:lstStyle/>
          <a:p>
            <a:r>
              <a:rPr lang="es-EC" sz="2000" b="1" dirty="0" smtClean="0"/>
              <a:t>CALIDAD DE LECHE- HEMATOCRITO- PROTEÍNAS SÉRICAS TOTALES</a:t>
            </a:r>
            <a:endParaRPr lang="es-EC" sz="2000" b="1" dirty="0"/>
          </a:p>
        </p:txBody>
      </p:sp>
      <p:sp>
        <p:nvSpPr>
          <p:cNvPr id="9" name="4 CuadroTexto"/>
          <p:cNvSpPr txBox="1">
            <a:spLocks noChangeArrowheads="1"/>
          </p:cNvSpPr>
          <p:nvPr/>
        </p:nvSpPr>
        <p:spPr bwMode="auto">
          <a:xfrm>
            <a:off x="1873250" y="6307138"/>
            <a:ext cx="5286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C" sz="2400" b="1" dirty="0" smtClean="0">
                <a:latin typeface="Tw Cen MT" panose="020B0602020104020603" pitchFamily="34" charset="0"/>
              </a:rPr>
              <a:t>REVISIÓN BIBLIOGRÁFICA</a:t>
            </a:r>
            <a:endParaRPr lang="es-EC" sz="2400" b="1" dirty="0">
              <a:latin typeface="Tw Cen MT" panose="020B0602020104020603" pitchFamily="34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122873249"/>
              </p:ext>
            </p:extLst>
          </p:nvPr>
        </p:nvGraphicFramePr>
        <p:xfrm>
          <a:off x="683568" y="908720"/>
          <a:ext cx="7488832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2200" y="5950588"/>
            <a:ext cx="2609081" cy="7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9019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3" y="125760"/>
            <a:ext cx="8229600" cy="1143000"/>
          </a:xfrm>
        </p:spPr>
        <p:txBody>
          <a:bodyPr/>
          <a:lstStyle/>
          <a:p>
            <a:r>
              <a:rPr lang="es-EC" sz="2800" b="1" dirty="0"/>
              <a:t>ENFERMEDADES PARASITARIAS</a:t>
            </a:r>
            <a:endParaRPr lang="es-EC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74073" y="836712"/>
            <a:ext cx="7550547" cy="1296144"/>
          </a:xfrm>
        </p:spPr>
        <p:txBody>
          <a:bodyPr/>
          <a:lstStyle/>
          <a:p>
            <a:pPr algn="just"/>
            <a:r>
              <a:rPr lang="es-EC" sz="1800" dirty="0"/>
              <a:t>Las enfermedades parasitarias están dadas tanto por parásitos </a:t>
            </a:r>
            <a:r>
              <a:rPr lang="es-EC" sz="1800" b="1" dirty="0">
                <a:solidFill>
                  <a:schemeClr val="accent6">
                    <a:lumMod val="75000"/>
                  </a:schemeClr>
                </a:solidFill>
              </a:rPr>
              <a:t>internos </a:t>
            </a:r>
            <a:r>
              <a:rPr lang="es-EC" sz="1800" dirty="0"/>
              <a:t>(endoparásitos) como por parásitos </a:t>
            </a:r>
            <a:r>
              <a:rPr lang="es-EC" sz="1800" b="1" dirty="0">
                <a:solidFill>
                  <a:srgbClr val="FF0000"/>
                </a:solidFill>
              </a:rPr>
              <a:t>externos</a:t>
            </a:r>
            <a:r>
              <a:rPr lang="es-EC" sz="1800" dirty="0"/>
              <a:t> (ectoparásitos) que ocasionan mermas productivas importantes que resultan en </a:t>
            </a:r>
            <a:r>
              <a:rPr lang="es-EC" sz="1800" b="1" dirty="0">
                <a:solidFill>
                  <a:schemeClr val="accent5"/>
                </a:solidFill>
              </a:rPr>
              <a:t>pérdidas económicas</a:t>
            </a:r>
            <a:r>
              <a:rPr lang="es-EC" sz="1800" dirty="0"/>
              <a:t> para los ganaderos (Almada, 2015</a:t>
            </a:r>
            <a:r>
              <a:rPr lang="es-EC" sz="1800" dirty="0" smtClean="0"/>
              <a:t>).</a:t>
            </a:r>
            <a:endParaRPr lang="es-EC" sz="2400" b="1" dirty="0" smtClean="0">
              <a:solidFill>
                <a:srgbClr val="7030A0"/>
              </a:solidFill>
            </a:endParaRPr>
          </a:p>
          <a:p>
            <a:pPr marL="2343150" lvl="5" indent="-171450"/>
            <a:endParaRPr lang="es-EC" sz="1200" dirty="0"/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1873250" y="6307138"/>
            <a:ext cx="5286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C" sz="2400" b="1" dirty="0" smtClean="0">
                <a:latin typeface="Tw Cen MT" panose="020B0602020104020603" pitchFamily="34" charset="0"/>
              </a:rPr>
              <a:t>REVISIÓN BIBLIOGRÁFICA</a:t>
            </a:r>
            <a:endParaRPr lang="es-EC" sz="2400" b="1" dirty="0">
              <a:latin typeface="Tw Cen MT" panose="020B0602020104020603" pitchFamily="34" charset="0"/>
            </a:endParaRPr>
          </a:p>
        </p:txBody>
      </p:sp>
      <p:pic>
        <p:nvPicPr>
          <p:cNvPr id="15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5871724"/>
            <a:ext cx="2609081" cy="713100"/>
          </a:xfrm>
          <a:prstGeom prst="rect">
            <a:avLst/>
          </a:prstGeom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723345"/>
              </p:ext>
            </p:extLst>
          </p:nvPr>
        </p:nvGraphicFramePr>
        <p:xfrm>
          <a:off x="1468437" y="2060848"/>
          <a:ext cx="6096000" cy="189239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048000"/>
                <a:gridCol w="3048000"/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smtClean="0"/>
                        <a:t>Parásitos Internos</a:t>
                      </a:r>
                      <a:endParaRPr lang="es-EC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smtClean="0"/>
                        <a:t>Parásitos Externos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</a:tr>
              <a:tr h="1252313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800" dirty="0" smtClean="0"/>
                        <a:t>Protozoarios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800" dirty="0" smtClean="0"/>
                        <a:t>Nematodos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800" dirty="0" smtClean="0"/>
                        <a:t>Trematodos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800" dirty="0" smtClean="0"/>
                        <a:t>Cestodos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800" dirty="0" smtClean="0"/>
                        <a:t>Moscas 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800" dirty="0" smtClean="0"/>
                        <a:t>Ácaros</a:t>
                      </a:r>
                      <a:endParaRPr lang="es-EC" sz="1600" dirty="0" smtClean="0"/>
                    </a:p>
                    <a:p>
                      <a:pPr algn="just"/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AutoShape 2" descr="Resultado de imagen para NEMATO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2052" name="Picture 4" descr="Resultado de imagen para NEMATOD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221088"/>
            <a:ext cx="1728192" cy="1506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TREMATOD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930" y="4221088"/>
            <a:ext cx="1730418" cy="1506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MOSCAS EN VAC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48" y="4221088"/>
            <a:ext cx="1730418" cy="1506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n para ACAROSS EN VAC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1088"/>
            <a:ext cx="1725270" cy="1518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79228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341" y="70008"/>
            <a:ext cx="8229600" cy="1143000"/>
          </a:xfrm>
        </p:spPr>
        <p:txBody>
          <a:bodyPr/>
          <a:lstStyle/>
          <a:p>
            <a:r>
              <a:rPr lang="es-ES" sz="2800" b="1" dirty="0" smtClean="0"/>
              <a:t>ZONA DE ESTUDIO </a:t>
            </a:r>
            <a:endParaRPr lang="es-ES" sz="2800" b="1" dirty="0"/>
          </a:p>
        </p:txBody>
      </p:sp>
      <p:sp>
        <p:nvSpPr>
          <p:cNvPr id="11" name="10 Rectángulo"/>
          <p:cNvSpPr/>
          <p:nvPr/>
        </p:nvSpPr>
        <p:spPr>
          <a:xfrm>
            <a:off x="755576" y="836712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 smtClean="0"/>
              <a:t>El presente estudio se desarrolló en la Cooperativa de Producción Agropecuaria</a:t>
            </a:r>
          </a:p>
          <a:p>
            <a:pPr algn="just"/>
            <a:r>
              <a:rPr lang="es-EC" sz="1600" b="1" dirty="0" smtClean="0">
                <a:solidFill>
                  <a:srgbClr val="FF0000"/>
                </a:solidFill>
              </a:rPr>
              <a:t>“El Salinerito” </a:t>
            </a:r>
            <a:r>
              <a:rPr lang="es-EC" sz="1600" dirty="0" smtClean="0"/>
              <a:t>ubicada en la parroquia</a:t>
            </a:r>
            <a:r>
              <a:rPr lang="es-EC" sz="1600" b="1" dirty="0" smtClean="0">
                <a:solidFill>
                  <a:schemeClr val="accent3">
                    <a:lumMod val="75000"/>
                  </a:schemeClr>
                </a:solidFill>
              </a:rPr>
              <a:t> Salinas</a:t>
            </a:r>
            <a:r>
              <a:rPr lang="es-EC" sz="1600" dirty="0" smtClean="0"/>
              <a:t>, cantón </a:t>
            </a:r>
            <a:r>
              <a:rPr lang="es-EC" sz="1600" b="1" dirty="0" smtClean="0">
                <a:solidFill>
                  <a:schemeClr val="accent6">
                    <a:lumMod val="75000"/>
                  </a:schemeClr>
                </a:solidFill>
              </a:rPr>
              <a:t>Guaranda</a:t>
            </a:r>
            <a:r>
              <a:rPr lang="es-EC" sz="1600" dirty="0" smtClean="0"/>
              <a:t>, provincia </a:t>
            </a:r>
            <a:r>
              <a:rPr lang="es-EC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Bolívar.</a:t>
            </a:r>
            <a:endParaRPr lang="es-ES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s-EC" sz="1600" dirty="0" smtClean="0"/>
              <a:t>El tamaño de la muestra fue </a:t>
            </a:r>
            <a:r>
              <a:rPr lang="es-EC" sz="1600" dirty="0"/>
              <a:t>de </a:t>
            </a:r>
            <a:r>
              <a:rPr lang="es-EC" sz="1600" b="1" dirty="0">
                <a:solidFill>
                  <a:schemeClr val="accent5">
                    <a:lumMod val="75000"/>
                  </a:schemeClr>
                </a:solidFill>
              </a:rPr>
              <a:t>91 </a:t>
            </a:r>
            <a:r>
              <a:rPr lang="es-EC" sz="1600" b="1" dirty="0" smtClean="0">
                <a:solidFill>
                  <a:schemeClr val="accent5">
                    <a:lumMod val="75000"/>
                  </a:schemeClr>
                </a:solidFill>
              </a:rPr>
              <a:t>fincas </a:t>
            </a:r>
            <a:r>
              <a:rPr lang="es-EC" sz="1600" dirty="0" smtClean="0"/>
              <a:t>en las </a:t>
            </a:r>
            <a:r>
              <a:rPr lang="es-EC" sz="1600" dirty="0"/>
              <a:t>cuales se </a:t>
            </a:r>
            <a:r>
              <a:rPr lang="es-EC" sz="1600" dirty="0" smtClean="0"/>
              <a:t>recolectó </a:t>
            </a:r>
            <a:r>
              <a:rPr lang="es-EC" sz="1600" b="1" dirty="0">
                <a:solidFill>
                  <a:schemeClr val="accent4">
                    <a:lumMod val="75000"/>
                  </a:schemeClr>
                </a:solidFill>
              </a:rPr>
              <a:t>552</a:t>
            </a:r>
            <a:r>
              <a:rPr lang="es-EC" sz="1600" dirty="0"/>
              <a:t> muestras de sangre, </a:t>
            </a:r>
            <a:r>
              <a:rPr lang="es-EC" sz="1600" b="1" dirty="0" smtClean="0">
                <a:solidFill>
                  <a:schemeClr val="accent2">
                    <a:lumMod val="75000"/>
                  </a:schemeClr>
                </a:solidFill>
              </a:rPr>
              <a:t>551</a:t>
            </a:r>
            <a:r>
              <a:rPr lang="es-EC" sz="1600" dirty="0" smtClean="0"/>
              <a:t> muestras de </a:t>
            </a:r>
            <a:r>
              <a:rPr lang="es-EC" sz="1600" dirty="0"/>
              <a:t>heces y</a:t>
            </a:r>
            <a:r>
              <a:rPr lang="es-EC" sz="1600" b="1" dirty="0">
                <a:solidFill>
                  <a:schemeClr val="bg2">
                    <a:lumMod val="50000"/>
                  </a:schemeClr>
                </a:solidFill>
              </a:rPr>
              <a:t> 438 </a:t>
            </a:r>
            <a:r>
              <a:rPr lang="es-EC" sz="1600" dirty="0"/>
              <a:t>muestras de leche </a:t>
            </a:r>
            <a:r>
              <a:rPr lang="es-EC" sz="1600" dirty="0" smtClean="0"/>
              <a:t>de vacas en producción y de toros.</a:t>
            </a:r>
          </a:p>
        </p:txBody>
      </p:sp>
      <p:pic>
        <p:nvPicPr>
          <p:cNvPr id="1026" name="Picture 2" descr="Resultado de imagen para bolivar en un mapa del ecuad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64" y="2602359"/>
            <a:ext cx="2808312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Elipse"/>
          <p:cNvSpPr/>
          <p:nvPr/>
        </p:nvSpPr>
        <p:spPr>
          <a:xfrm>
            <a:off x="2195736" y="3789040"/>
            <a:ext cx="432048" cy="5760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27" name="Picture 3" descr="C:\Users\STAPBANDERINES\Desktop\CONTABLES\Downloads\20171004_1314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724" y="2602359"/>
            <a:ext cx="2789016" cy="3094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1873250" y="6307138"/>
            <a:ext cx="5286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C" sz="2400" b="1" dirty="0" smtClean="0">
                <a:latin typeface="Tw Cen MT" panose="020B0602020104020603" pitchFamily="34" charset="0"/>
              </a:rPr>
              <a:t>MATERIALES Y MÉTODOS</a:t>
            </a:r>
            <a:endParaRPr lang="es-EC" sz="2400" b="1" dirty="0">
              <a:latin typeface="Tw Cen MT" panose="020B0602020104020603" pitchFamily="34" charset="0"/>
            </a:endParaRPr>
          </a:p>
        </p:txBody>
      </p:sp>
      <p:pic>
        <p:nvPicPr>
          <p:cNvPr id="8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5950588"/>
            <a:ext cx="2609081" cy="7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9007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1873250" y="6307138"/>
            <a:ext cx="5286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C" sz="2400" b="1" dirty="0" smtClean="0">
                <a:latin typeface="Tw Cen MT" panose="020B0602020104020603" pitchFamily="34" charset="0"/>
              </a:rPr>
              <a:t>MATERIALES Y MÉTODOS</a:t>
            </a:r>
            <a:endParaRPr lang="es-EC" sz="2400" b="1" dirty="0">
              <a:latin typeface="Tw Cen MT" panose="020B0602020104020603" pitchFamily="34" charset="0"/>
            </a:endParaRPr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1331640" y="116632"/>
            <a:ext cx="59803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C" sz="2400" b="1" dirty="0" smtClean="0">
                <a:latin typeface="Tw Cen MT" panose="020B0602020104020603" pitchFamily="34" charset="0"/>
              </a:rPr>
              <a:t>PRUEBAS DIAGNÓSTICAS- SEROLÓGICAS</a:t>
            </a:r>
            <a:endParaRPr lang="es-EC" sz="2400" b="1" dirty="0">
              <a:latin typeface="Tw Cen MT" panose="020B0602020104020603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09951" y="980728"/>
            <a:ext cx="2376264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SANGRE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3480705" y="997158"/>
            <a:ext cx="2376264" cy="5760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LECHE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6444208" y="980728"/>
            <a:ext cx="2376264" cy="5760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HECES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3494296" y="2168353"/>
            <a:ext cx="23762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MILK RING TEST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43203" y="2766932"/>
            <a:ext cx="23762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ELISA INDIRECTO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494296" y="2766932"/>
            <a:ext cx="23762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PRUEBA DE MASTITIS CALIFORNIA (CMT)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476866" y="2190868"/>
            <a:ext cx="23762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EXAMEN COPROLÓGICO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43203" y="3342996"/>
            <a:ext cx="23762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HEMATOCRITO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443203" y="3919060"/>
            <a:ext cx="23762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PROTEÍNAS TOTALES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500990" y="3353951"/>
            <a:ext cx="2376264" cy="802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r>
              <a:rPr lang="es-ES" dirty="0" smtClean="0">
                <a:solidFill>
                  <a:schemeClr val="tx1"/>
                </a:solidFill>
              </a:rPr>
              <a:t>CALIDAD FISICOQUÍMICA DE LECHE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7" name="16 Flecha abajo"/>
          <p:cNvSpPr/>
          <p:nvPr/>
        </p:nvSpPr>
        <p:spPr>
          <a:xfrm>
            <a:off x="1327278" y="1730219"/>
            <a:ext cx="541610" cy="288032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17 Flecha abajo"/>
          <p:cNvSpPr/>
          <p:nvPr/>
        </p:nvSpPr>
        <p:spPr>
          <a:xfrm>
            <a:off x="4411623" y="1746987"/>
            <a:ext cx="541610" cy="288032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18 Flecha abajo"/>
          <p:cNvSpPr/>
          <p:nvPr/>
        </p:nvSpPr>
        <p:spPr>
          <a:xfrm>
            <a:off x="7394193" y="1746987"/>
            <a:ext cx="541610" cy="288032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0" name="Picture 2" descr="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2" y="4553406"/>
            <a:ext cx="2241436" cy="1537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STAPBANDERINES\Desktop\CONTABLES\Downloads\IMG-20171010-WA0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167" y="4207092"/>
            <a:ext cx="2149066" cy="18027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ttachment.outlook.live.net/owa/povedamj@hotmail.com/service.svc/s/GetAttachmentThumbnail?id=AQMkADAwATY3ZmYAZS1kMzE0LWI5NjctMDACLTAwCgBGAAADLv5I9ReB0kKQQneqwRnp5QcAVJKVidfbKUGTSu2dcrRmIQAAAgEMAAAAq53Ez0j%2BwUy4w%2B0r2UXn%2FgABaBUokgAAAAESABAARDU4RNMEDkGEW8cbXgxvCQ%3D%3D&amp;thumbnailType=2&amp;owa=outlook.live.com&amp;scriptVer=20180827.07&amp;isc=1&amp;X-OWA-CANARY=LVCOTaZw2km64MGpzKX8_eAd5DyfE9YYtZBs-a9k3DP3gADeOOww4j1PcISrGROAuPTTE4KDxRo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I1OTgyLTM1NDEzNTA3NTlcIixcInB1aWRcIjpcIjE4Mjk1ODIzMDAwMzU0MzFcIixcIm9pZFwiOlwiMDAwNjdmZmUtZDMxNC1iOTY3LTAwMDAtMDAwMDAwMDAwMDAwXCIsXCJzY29wZVwiOlwiT3dhRG93bmxvYWRcIn0iLCJuYmYiOjE1MzYyMDAzMTIsImV4cCI6MTUzNjIwMDkxMiwiaXNzIjoiMDAwMDAwMDItMDAwMC0wZmYxLWNlMDAtMDAwMDAwMDAwMDAwQDg0ZGY5ZTdmLWU5ZjYtNDBhZi1iNDM1LWFhYWFhYWFhYWFhYSIsImF1ZCI6IjAwMDAwMDAyLTAwMDAtMGZmMS1jZTAwLTAwMDAwMDAwMDAwMC9hdHRhY2htZW50Lm91dGxvb2subGl2ZS5uZXRAODRkZjllN2YtZTlmNi00MGFmLWI0MzUtYWFhYWFhYWFhYWFhIn0.fBQVBbYjL2LZrOUxFl4DSA19FTPwZbzAhDXJPSF52dcxNR97HQvouWM8JMerTGJQQuY53ukOj4IQpYB1baXkMmpaBpoJJlLbiZmfM1j1X3zm8yHRZXQJ1YZWgpI0eAlAf8T6tLolfRfxOU-FcgYtFLz9aX0el4Zk8IfrDKEmO441RGNrtwLUK8kmNOMYXYVMOTas0dQM9pcPdEPrzILKKRH_lFGuc5V9HDHUgbjB-awfKlF6hg3lzcz1bb_qBPM1bljfolsMDdHdNLdH-ygjzcJjzj_ItaFyGlSDOQ4EnATpkHNJ_u4GnjRy4F-UjGmJ0HVtW8DfdnTSSoeeSWsa5A&amp;animation=tr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2983763"/>
            <a:ext cx="2248577" cy="2677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Rectángulo"/>
          <p:cNvSpPr/>
          <p:nvPr/>
        </p:nvSpPr>
        <p:spPr>
          <a:xfrm>
            <a:off x="455081" y="2168353"/>
            <a:ext cx="23762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ROSA DE BENGALA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21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1598" y="5923803"/>
            <a:ext cx="2609081" cy="7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3105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12109</TotalTime>
  <Words>2758</Words>
  <Application>Microsoft Office PowerPoint</Application>
  <PresentationFormat>Presentación en pantalla (4:3)</PresentationFormat>
  <Paragraphs>1137</Paragraphs>
  <Slides>29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7" baseType="lpstr">
      <vt:lpstr>Arial</vt:lpstr>
      <vt:lpstr>Calibri</vt:lpstr>
      <vt:lpstr>Cambria Math</vt:lpstr>
      <vt:lpstr>Symbol</vt:lpstr>
      <vt:lpstr>Times New Roman</vt:lpstr>
      <vt:lpstr>Tw Cen MT</vt:lpstr>
      <vt:lpstr>Wingdings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MASTITIS</vt:lpstr>
      <vt:lpstr>CALIDAD DE LECHE- HEMATOCRITO- PROTEÍNAS SÉRICAS TOTALES</vt:lpstr>
      <vt:lpstr>ENFERMEDADES PARASITARIAS</vt:lpstr>
      <vt:lpstr>ZONA DE ESTUDIO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DE UN METODO DE DETECCION ROBUSTA PARA LA PATOGENICIDAD DE Collectotrichum spp. EN PLANTULAS DE FRESA PARA REALIZAR ESTUDIOS GENETICOS</dc:title>
  <dc:creator>UltraTech</dc:creator>
  <cp:lastModifiedBy>PC3</cp:lastModifiedBy>
  <cp:revision>384</cp:revision>
  <cp:lastPrinted>2018-09-05T12:00:41Z</cp:lastPrinted>
  <dcterms:created xsi:type="dcterms:W3CDTF">2013-09-07T16:57:59Z</dcterms:created>
  <dcterms:modified xsi:type="dcterms:W3CDTF">2018-10-30T17:09:59Z</dcterms:modified>
</cp:coreProperties>
</file>