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85" r:id="rId1"/>
  </p:sldMasterIdLst>
  <p:sldIdLst>
    <p:sldId id="256" r:id="rId2"/>
    <p:sldId id="257" r:id="rId3"/>
    <p:sldId id="309" r:id="rId4"/>
    <p:sldId id="258" r:id="rId5"/>
    <p:sldId id="266" r:id="rId6"/>
    <p:sldId id="267" r:id="rId7"/>
    <p:sldId id="310" r:id="rId8"/>
    <p:sldId id="260" r:id="rId9"/>
    <p:sldId id="312" r:id="rId10"/>
    <p:sldId id="313" r:id="rId11"/>
    <p:sldId id="314" r:id="rId12"/>
    <p:sldId id="318" r:id="rId13"/>
    <p:sldId id="319" r:id="rId14"/>
    <p:sldId id="307" r:id="rId15"/>
    <p:sldId id="320" r:id="rId16"/>
    <p:sldId id="321" r:id="rId17"/>
    <p:sldId id="322" r:id="rId18"/>
    <p:sldId id="323" r:id="rId19"/>
    <p:sldId id="324" r:id="rId20"/>
    <p:sldId id="296" r:id="rId21"/>
    <p:sldId id="329" r:id="rId22"/>
    <p:sldId id="331" r:id="rId23"/>
    <p:sldId id="334" r:id="rId24"/>
    <p:sldId id="337" r:id="rId25"/>
    <p:sldId id="339" r:id="rId26"/>
    <p:sldId id="340" r:id="rId27"/>
    <p:sldId id="342" r:id="rId28"/>
    <p:sldId id="343" r:id="rId29"/>
    <p:sldId id="344" r:id="rId30"/>
    <p:sldId id="280" r:id="rId31"/>
    <p:sldId id="326" r:id="rId32"/>
    <p:sldId id="281"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rez Guerrero Patricio Alejandro" initials="PGPA" lastIdx="3" clrIdx="0"/>
  <p:cmAuthor id="1" name="Patricio Perez Guerrero" initials="PPG" lastIdx="1" clrIdx="1">
    <p:extLst>
      <p:ext uri="{19B8F6BF-5375-455C-9EA6-DF929625EA0E}">
        <p15:presenceInfo xmlns:p15="http://schemas.microsoft.com/office/powerpoint/2012/main" userId="5c2b6b77668ee8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996633"/>
    <a:srgbClr val="FF9900"/>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5050" autoAdjust="0"/>
  </p:normalViewPr>
  <p:slideViewPr>
    <p:cSldViewPr snapToGrid="0">
      <p:cViewPr varScale="1">
        <p:scale>
          <a:sx n="91" d="100"/>
          <a:sy n="91" d="100"/>
        </p:scale>
        <p:origin x="108"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4C778-CF03-4B45-8C5E-535D7C3BB6B2}" type="doc">
      <dgm:prSet loTypeId="urn:microsoft.com/office/officeart/2005/8/layout/chevron2" loCatId="list" qsTypeId="urn:microsoft.com/office/officeart/2005/8/quickstyle/simple4" qsCatId="simple" csTypeId="urn:microsoft.com/office/officeart/2005/8/colors/colorful2" csCatId="colorful" phldr="1"/>
      <dgm:spPr/>
      <dgm:t>
        <a:bodyPr/>
        <a:lstStyle/>
        <a:p>
          <a:endParaRPr lang="es-ES"/>
        </a:p>
      </dgm:t>
    </dgm:pt>
    <dgm:pt modelId="{F056E54B-2BF9-4E98-A583-959309072A8F}">
      <dgm:prSet phldrT="[Texto]"/>
      <dgm:spPr/>
      <dgm:t>
        <a:bodyPr/>
        <a:lstStyle/>
        <a:p>
          <a:r>
            <a:rPr lang="es-ES" dirty="0">
              <a:latin typeface="Times New Roman" panose="02020603050405020304" pitchFamily="18" charset="0"/>
              <a:cs typeface="Times New Roman" panose="02020603050405020304" pitchFamily="18" charset="0"/>
            </a:rPr>
            <a:t>NDVI</a:t>
          </a:r>
        </a:p>
      </dgm:t>
    </dgm:pt>
    <dgm:pt modelId="{BC25C13A-992D-427C-AF07-68403D705F6B}" type="parTrans" cxnId="{A0624FEF-EC39-40A3-AA91-A0B22F5A84CE}">
      <dgm:prSet/>
      <dgm:spPr/>
      <dgm:t>
        <a:bodyPr/>
        <a:lstStyle/>
        <a:p>
          <a:endParaRPr lang="es-ES">
            <a:latin typeface="Times New Roman" panose="02020603050405020304" pitchFamily="18" charset="0"/>
            <a:cs typeface="Times New Roman" panose="02020603050405020304" pitchFamily="18" charset="0"/>
          </a:endParaRPr>
        </a:p>
      </dgm:t>
    </dgm:pt>
    <dgm:pt modelId="{AABE6422-EEC1-4723-A7EB-42897CC527CC}" type="sibTrans" cxnId="{A0624FEF-EC39-40A3-AA91-A0B22F5A84CE}">
      <dgm:prSet/>
      <dgm:spPr/>
      <dgm:t>
        <a:bodyPr/>
        <a:lstStyle/>
        <a:p>
          <a:endParaRPr lang="es-ES">
            <a:latin typeface="Times New Roman" panose="02020603050405020304" pitchFamily="18" charset="0"/>
            <a:cs typeface="Times New Roman" panose="02020603050405020304" pitchFamily="18" charset="0"/>
          </a:endParaRPr>
        </a:p>
      </dgm:t>
    </dgm:pt>
    <dgm:pt modelId="{6D65FDF9-84CD-429F-B980-41F68B5ECCD1}">
      <dgm:prSet phldrT="[Texto]"/>
      <dgm:spPr/>
      <dgm:t>
        <a:bodyPr/>
        <a:lstStyle/>
        <a:p>
          <a:r>
            <a:rPr lang="es-ES" dirty="0">
              <a:latin typeface="Times New Roman" panose="02020603050405020304" pitchFamily="18" charset="0"/>
              <a:cs typeface="Times New Roman" panose="02020603050405020304" pitchFamily="18" charset="0"/>
            </a:rPr>
            <a:t>Índice de vegetación de diferencia normalizada</a:t>
          </a:r>
        </a:p>
      </dgm:t>
    </dgm:pt>
    <dgm:pt modelId="{565580C4-C1EB-4312-B0D2-72EDFF68FD31}" type="parTrans" cxnId="{C9A7D187-5124-4DB5-8548-10DBB6E83872}">
      <dgm:prSet/>
      <dgm:spPr/>
      <dgm:t>
        <a:bodyPr/>
        <a:lstStyle/>
        <a:p>
          <a:endParaRPr lang="es-ES">
            <a:latin typeface="Times New Roman" panose="02020603050405020304" pitchFamily="18" charset="0"/>
            <a:cs typeface="Times New Roman" panose="02020603050405020304" pitchFamily="18" charset="0"/>
          </a:endParaRPr>
        </a:p>
      </dgm:t>
    </dgm:pt>
    <dgm:pt modelId="{93927597-7202-45F2-8997-F68F9962DA7E}" type="sibTrans" cxnId="{C9A7D187-5124-4DB5-8548-10DBB6E83872}">
      <dgm:prSet/>
      <dgm:spPr/>
      <dgm:t>
        <a:bodyPr/>
        <a:lstStyle/>
        <a:p>
          <a:endParaRPr lang="es-ES">
            <a:latin typeface="Times New Roman" panose="02020603050405020304" pitchFamily="18" charset="0"/>
            <a:cs typeface="Times New Roman" panose="02020603050405020304" pitchFamily="18" charset="0"/>
          </a:endParaRPr>
        </a:p>
      </dgm:t>
    </dgm:pt>
    <dgm:pt modelId="{984DF2C1-6706-4B94-AF5E-BBBC0AB3B33B}">
      <dgm:prSet phldrT="[Texto]"/>
      <dgm:spPr/>
      <dgm:t>
        <a:bodyPr/>
        <a:lstStyle/>
        <a:p>
          <a:r>
            <a:rPr lang="es-ES" dirty="0">
              <a:latin typeface="Times New Roman" panose="02020603050405020304" pitchFamily="18" charset="0"/>
              <a:cs typeface="Times New Roman" panose="02020603050405020304" pitchFamily="18" charset="0"/>
            </a:rPr>
            <a:t>SAVI</a:t>
          </a:r>
        </a:p>
      </dgm:t>
    </dgm:pt>
    <dgm:pt modelId="{3C6E92E3-6A1B-4389-8438-E107582F97DA}" type="parTrans" cxnId="{CCF30AF8-D70F-4E50-B6E2-7BC1FA255309}">
      <dgm:prSet/>
      <dgm:spPr/>
      <dgm:t>
        <a:bodyPr/>
        <a:lstStyle/>
        <a:p>
          <a:endParaRPr lang="es-ES">
            <a:latin typeface="Times New Roman" panose="02020603050405020304" pitchFamily="18" charset="0"/>
            <a:cs typeface="Times New Roman" panose="02020603050405020304" pitchFamily="18" charset="0"/>
          </a:endParaRPr>
        </a:p>
      </dgm:t>
    </dgm:pt>
    <dgm:pt modelId="{16DD14A0-519B-488E-941B-E1DB7AC4D9BC}" type="sibTrans" cxnId="{CCF30AF8-D70F-4E50-B6E2-7BC1FA255309}">
      <dgm:prSet/>
      <dgm:spPr/>
      <dgm:t>
        <a:bodyPr/>
        <a:lstStyle/>
        <a:p>
          <a:endParaRPr lang="es-ES">
            <a:latin typeface="Times New Roman" panose="02020603050405020304" pitchFamily="18" charset="0"/>
            <a:cs typeface="Times New Roman" panose="02020603050405020304" pitchFamily="18" charset="0"/>
          </a:endParaRPr>
        </a:p>
      </dgm:t>
    </dgm:pt>
    <dgm:pt modelId="{147BBC61-C552-429B-99AF-4DB6BEE52981}">
      <dgm:prSet phldrT="[Texto]"/>
      <dgm:spPr/>
      <dgm:t>
        <a:bodyPr/>
        <a:lstStyle/>
        <a:p>
          <a:r>
            <a:rPr lang="es-ES" dirty="0">
              <a:latin typeface="Times New Roman" panose="02020603050405020304" pitchFamily="18" charset="0"/>
              <a:cs typeface="Times New Roman" panose="02020603050405020304" pitchFamily="18" charset="0"/>
            </a:rPr>
            <a:t>Índice de vegetación ajustada al suelo</a:t>
          </a:r>
        </a:p>
      </dgm:t>
    </dgm:pt>
    <dgm:pt modelId="{FBAE1EB9-8D81-48CC-A01E-A14D5923CBB2}" type="parTrans" cxnId="{FA12C6A3-6E0B-48B2-963A-8122EA8EC9EF}">
      <dgm:prSet/>
      <dgm:spPr/>
      <dgm:t>
        <a:bodyPr/>
        <a:lstStyle/>
        <a:p>
          <a:endParaRPr lang="es-ES">
            <a:latin typeface="Times New Roman" panose="02020603050405020304" pitchFamily="18" charset="0"/>
            <a:cs typeface="Times New Roman" panose="02020603050405020304" pitchFamily="18" charset="0"/>
          </a:endParaRPr>
        </a:p>
      </dgm:t>
    </dgm:pt>
    <dgm:pt modelId="{F33F0F06-A271-4900-9FC1-603406607C84}" type="sibTrans" cxnId="{FA12C6A3-6E0B-48B2-963A-8122EA8EC9EF}">
      <dgm:prSet/>
      <dgm:spPr/>
      <dgm:t>
        <a:bodyPr/>
        <a:lstStyle/>
        <a:p>
          <a:endParaRPr lang="es-ES">
            <a:latin typeface="Times New Roman" panose="02020603050405020304" pitchFamily="18" charset="0"/>
            <a:cs typeface="Times New Roman" panose="02020603050405020304" pitchFamily="18" charset="0"/>
          </a:endParaRPr>
        </a:p>
      </dgm:t>
    </dgm:pt>
    <dgm:pt modelId="{4BED1832-1EE8-4473-BE97-A04DB46036FB}">
      <dgm:prSet phldrT="[Texto]"/>
      <dgm:spPr>
        <a:gradFill flip="none" rotWithShape="1">
          <a:gsLst>
            <a:gs pos="47000">
              <a:schemeClr val="accent5">
                <a:lumMod val="67000"/>
              </a:schemeClr>
            </a:gs>
            <a:gs pos="100000">
              <a:schemeClr val="accent5">
                <a:lumMod val="97000"/>
                <a:lumOff val="3000"/>
              </a:schemeClr>
            </a:gs>
            <a:gs pos="100000">
              <a:srgbClr val="E4F2F3"/>
            </a:gs>
            <a:gs pos="100000">
              <a:schemeClr val="accent5">
                <a:lumMod val="60000"/>
                <a:lumOff val="40000"/>
              </a:schemeClr>
            </a:gs>
          </a:gsLst>
          <a:path path="rect">
            <a:fillToRect l="100000" t="100000"/>
          </a:path>
          <a:tileRect r="-100000" b="-100000"/>
        </a:gradFill>
      </dgm:spPr>
      <dgm:t>
        <a:bodyPr/>
        <a:lstStyle/>
        <a:p>
          <a:r>
            <a:rPr lang="es-ES" dirty="0">
              <a:latin typeface="Times New Roman" panose="02020603050405020304" pitchFamily="18" charset="0"/>
              <a:cs typeface="Times New Roman" panose="02020603050405020304" pitchFamily="18" charset="0"/>
            </a:rPr>
            <a:t>CCI</a:t>
          </a:r>
        </a:p>
      </dgm:t>
    </dgm:pt>
    <dgm:pt modelId="{89F2FD6E-8DFE-474C-A780-5A82573B3B12}" type="parTrans" cxnId="{24690CDE-97D8-42BA-AF83-8119B09C2BAD}">
      <dgm:prSet/>
      <dgm:spPr/>
      <dgm:t>
        <a:bodyPr/>
        <a:lstStyle/>
        <a:p>
          <a:endParaRPr lang="es-ES">
            <a:latin typeface="Times New Roman" panose="02020603050405020304" pitchFamily="18" charset="0"/>
            <a:cs typeface="Times New Roman" panose="02020603050405020304" pitchFamily="18" charset="0"/>
          </a:endParaRPr>
        </a:p>
      </dgm:t>
    </dgm:pt>
    <dgm:pt modelId="{70EB05F1-87F2-4A09-88CE-12B67E3204E8}" type="sibTrans" cxnId="{24690CDE-97D8-42BA-AF83-8119B09C2BAD}">
      <dgm:prSet/>
      <dgm:spPr/>
      <dgm:t>
        <a:bodyPr/>
        <a:lstStyle/>
        <a:p>
          <a:endParaRPr lang="es-ES">
            <a:latin typeface="Times New Roman" panose="02020603050405020304" pitchFamily="18" charset="0"/>
            <a:cs typeface="Times New Roman" panose="02020603050405020304" pitchFamily="18" charset="0"/>
          </a:endParaRPr>
        </a:p>
      </dgm:t>
    </dgm:pt>
    <dgm:pt modelId="{3D85210C-E0FE-455D-82D1-60443C42F662}">
      <dgm:prSet phldrT="[Texto]"/>
      <dgm:spPr/>
      <dgm:t>
        <a:bodyPr/>
        <a:lstStyle/>
        <a:p>
          <a:r>
            <a:rPr lang="es-ES" dirty="0">
              <a:latin typeface="Times New Roman" panose="02020603050405020304" pitchFamily="18" charset="0"/>
              <a:cs typeface="Times New Roman" panose="02020603050405020304" pitchFamily="18" charset="0"/>
            </a:rPr>
            <a:t>Índice del contenido de clorofila</a:t>
          </a:r>
        </a:p>
      </dgm:t>
    </dgm:pt>
    <dgm:pt modelId="{D6AA9ED3-0FF0-4675-9F08-D68BDD0A5AE8}" type="parTrans" cxnId="{F233EC40-633A-4ECC-B6A5-8528CC1CEA5F}">
      <dgm:prSet/>
      <dgm:spPr/>
      <dgm:t>
        <a:bodyPr/>
        <a:lstStyle/>
        <a:p>
          <a:endParaRPr lang="es-ES">
            <a:latin typeface="Times New Roman" panose="02020603050405020304" pitchFamily="18" charset="0"/>
            <a:cs typeface="Times New Roman" panose="02020603050405020304" pitchFamily="18" charset="0"/>
          </a:endParaRPr>
        </a:p>
      </dgm:t>
    </dgm:pt>
    <dgm:pt modelId="{01538DD3-E910-4D44-AD1F-88DED15A1DEE}" type="sibTrans" cxnId="{F233EC40-633A-4ECC-B6A5-8528CC1CEA5F}">
      <dgm:prSet/>
      <dgm:spPr/>
      <dgm:t>
        <a:bodyPr/>
        <a:lstStyle/>
        <a:p>
          <a:endParaRPr lang="es-ES">
            <a:latin typeface="Times New Roman" panose="02020603050405020304" pitchFamily="18" charset="0"/>
            <a:cs typeface="Times New Roman" panose="02020603050405020304" pitchFamily="18" charset="0"/>
          </a:endParaRPr>
        </a:p>
      </dgm:t>
    </dgm:pt>
    <dgm:pt modelId="{2E2286BA-323A-40FE-913B-B6BB1A30CEF0}" type="pres">
      <dgm:prSet presAssocID="{A934C778-CF03-4B45-8C5E-535D7C3BB6B2}" presName="linearFlow" presStyleCnt="0">
        <dgm:presLayoutVars>
          <dgm:dir/>
          <dgm:animLvl val="lvl"/>
          <dgm:resizeHandles val="exact"/>
        </dgm:presLayoutVars>
      </dgm:prSet>
      <dgm:spPr/>
      <dgm:t>
        <a:bodyPr/>
        <a:lstStyle/>
        <a:p>
          <a:endParaRPr lang="es-ES"/>
        </a:p>
      </dgm:t>
    </dgm:pt>
    <dgm:pt modelId="{B8DFB1A5-ADE9-42FC-AD02-7ADA9DB461DE}" type="pres">
      <dgm:prSet presAssocID="{F056E54B-2BF9-4E98-A583-959309072A8F}" presName="composite" presStyleCnt="0"/>
      <dgm:spPr/>
    </dgm:pt>
    <dgm:pt modelId="{E6E20D3D-1101-4F7F-849D-917CA9E7E321}" type="pres">
      <dgm:prSet presAssocID="{F056E54B-2BF9-4E98-A583-959309072A8F}" presName="parentText" presStyleLbl="alignNode1" presStyleIdx="0" presStyleCnt="3">
        <dgm:presLayoutVars>
          <dgm:chMax val="1"/>
          <dgm:bulletEnabled val="1"/>
        </dgm:presLayoutVars>
      </dgm:prSet>
      <dgm:spPr/>
      <dgm:t>
        <a:bodyPr/>
        <a:lstStyle/>
        <a:p>
          <a:endParaRPr lang="es-ES"/>
        </a:p>
      </dgm:t>
    </dgm:pt>
    <dgm:pt modelId="{6440C8ED-C0AB-4F51-8E47-373AF4DB55AB}" type="pres">
      <dgm:prSet presAssocID="{F056E54B-2BF9-4E98-A583-959309072A8F}" presName="descendantText" presStyleLbl="alignAcc1" presStyleIdx="0" presStyleCnt="3">
        <dgm:presLayoutVars>
          <dgm:bulletEnabled val="1"/>
        </dgm:presLayoutVars>
      </dgm:prSet>
      <dgm:spPr/>
      <dgm:t>
        <a:bodyPr/>
        <a:lstStyle/>
        <a:p>
          <a:endParaRPr lang="es-ES"/>
        </a:p>
      </dgm:t>
    </dgm:pt>
    <dgm:pt modelId="{684EDB8C-3B6A-47A6-949C-C0F67AA629DA}" type="pres">
      <dgm:prSet presAssocID="{AABE6422-EEC1-4723-A7EB-42897CC527CC}" presName="sp" presStyleCnt="0"/>
      <dgm:spPr/>
    </dgm:pt>
    <dgm:pt modelId="{F1B21B47-8A16-4F8F-834D-DBE83420C99A}" type="pres">
      <dgm:prSet presAssocID="{984DF2C1-6706-4B94-AF5E-BBBC0AB3B33B}" presName="composite" presStyleCnt="0"/>
      <dgm:spPr/>
    </dgm:pt>
    <dgm:pt modelId="{821A8D6B-123E-48D6-A973-DF3FDA60B4DF}" type="pres">
      <dgm:prSet presAssocID="{984DF2C1-6706-4B94-AF5E-BBBC0AB3B33B}" presName="parentText" presStyleLbl="alignNode1" presStyleIdx="1" presStyleCnt="3">
        <dgm:presLayoutVars>
          <dgm:chMax val="1"/>
          <dgm:bulletEnabled val="1"/>
        </dgm:presLayoutVars>
      </dgm:prSet>
      <dgm:spPr/>
      <dgm:t>
        <a:bodyPr/>
        <a:lstStyle/>
        <a:p>
          <a:endParaRPr lang="es-ES"/>
        </a:p>
      </dgm:t>
    </dgm:pt>
    <dgm:pt modelId="{C71AE6D7-9F1D-46B9-BA24-A6D886374FB8}" type="pres">
      <dgm:prSet presAssocID="{984DF2C1-6706-4B94-AF5E-BBBC0AB3B33B}" presName="descendantText" presStyleLbl="alignAcc1" presStyleIdx="1" presStyleCnt="3">
        <dgm:presLayoutVars>
          <dgm:bulletEnabled val="1"/>
        </dgm:presLayoutVars>
      </dgm:prSet>
      <dgm:spPr/>
      <dgm:t>
        <a:bodyPr/>
        <a:lstStyle/>
        <a:p>
          <a:endParaRPr lang="es-ES"/>
        </a:p>
      </dgm:t>
    </dgm:pt>
    <dgm:pt modelId="{5AA823CD-C519-436C-8B98-A327BD33FE6C}" type="pres">
      <dgm:prSet presAssocID="{16DD14A0-519B-488E-941B-E1DB7AC4D9BC}" presName="sp" presStyleCnt="0"/>
      <dgm:spPr/>
    </dgm:pt>
    <dgm:pt modelId="{D8DC5C21-3A51-4ABD-A7E7-FB56DAE5F38F}" type="pres">
      <dgm:prSet presAssocID="{4BED1832-1EE8-4473-BE97-A04DB46036FB}" presName="composite" presStyleCnt="0"/>
      <dgm:spPr/>
    </dgm:pt>
    <dgm:pt modelId="{A7535989-048E-4C78-884F-CE9B2FCB166C}" type="pres">
      <dgm:prSet presAssocID="{4BED1832-1EE8-4473-BE97-A04DB46036FB}" presName="parentText" presStyleLbl="alignNode1" presStyleIdx="2" presStyleCnt="3">
        <dgm:presLayoutVars>
          <dgm:chMax val="1"/>
          <dgm:bulletEnabled val="1"/>
        </dgm:presLayoutVars>
      </dgm:prSet>
      <dgm:spPr/>
      <dgm:t>
        <a:bodyPr/>
        <a:lstStyle/>
        <a:p>
          <a:endParaRPr lang="es-ES"/>
        </a:p>
      </dgm:t>
    </dgm:pt>
    <dgm:pt modelId="{252C9EFB-A68E-47CC-B5B0-B1363B5755D6}" type="pres">
      <dgm:prSet presAssocID="{4BED1832-1EE8-4473-BE97-A04DB46036FB}" presName="descendantText" presStyleLbl="alignAcc1" presStyleIdx="2" presStyleCnt="3">
        <dgm:presLayoutVars>
          <dgm:bulletEnabled val="1"/>
        </dgm:presLayoutVars>
      </dgm:prSet>
      <dgm:spPr/>
      <dgm:t>
        <a:bodyPr/>
        <a:lstStyle/>
        <a:p>
          <a:endParaRPr lang="es-ES"/>
        </a:p>
      </dgm:t>
    </dgm:pt>
  </dgm:ptLst>
  <dgm:cxnLst>
    <dgm:cxn modelId="{10DE98C0-F910-4032-B71E-AF788AE2A415}" type="presOf" srcId="{4BED1832-1EE8-4473-BE97-A04DB46036FB}" destId="{A7535989-048E-4C78-884F-CE9B2FCB166C}" srcOrd="0" destOrd="0" presId="urn:microsoft.com/office/officeart/2005/8/layout/chevron2"/>
    <dgm:cxn modelId="{A3D80DAE-3F86-4DE7-82ED-BD79CE739879}" type="presOf" srcId="{F056E54B-2BF9-4E98-A583-959309072A8F}" destId="{E6E20D3D-1101-4F7F-849D-917CA9E7E321}" srcOrd="0" destOrd="0" presId="urn:microsoft.com/office/officeart/2005/8/layout/chevron2"/>
    <dgm:cxn modelId="{F233EC40-633A-4ECC-B6A5-8528CC1CEA5F}" srcId="{4BED1832-1EE8-4473-BE97-A04DB46036FB}" destId="{3D85210C-E0FE-455D-82D1-60443C42F662}" srcOrd="0" destOrd="0" parTransId="{D6AA9ED3-0FF0-4675-9F08-D68BDD0A5AE8}" sibTransId="{01538DD3-E910-4D44-AD1F-88DED15A1DEE}"/>
    <dgm:cxn modelId="{A0624FEF-EC39-40A3-AA91-A0B22F5A84CE}" srcId="{A934C778-CF03-4B45-8C5E-535D7C3BB6B2}" destId="{F056E54B-2BF9-4E98-A583-959309072A8F}" srcOrd="0" destOrd="0" parTransId="{BC25C13A-992D-427C-AF07-68403D705F6B}" sibTransId="{AABE6422-EEC1-4723-A7EB-42897CC527CC}"/>
    <dgm:cxn modelId="{1C3FBF43-09D9-45F4-B746-821DB8C496A3}" type="presOf" srcId="{3D85210C-E0FE-455D-82D1-60443C42F662}" destId="{252C9EFB-A68E-47CC-B5B0-B1363B5755D6}" srcOrd="0" destOrd="0" presId="urn:microsoft.com/office/officeart/2005/8/layout/chevron2"/>
    <dgm:cxn modelId="{E0E57AEE-16EB-4E8D-86BF-A80DEAA53DD0}" type="presOf" srcId="{147BBC61-C552-429B-99AF-4DB6BEE52981}" destId="{C71AE6D7-9F1D-46B9-BA24-A6D886374FB8}" srcOrd="0" destOrd="0" presId="urn:microsoft.com/office/officeart/2005/8/layout/chevron2"/>
    <dgm:cxn modelId="{8313CBEF-94D8-4562-8F76-7944EC296896}" type="presOf" srcId="{A934C778-CF03-4B45-8C5E-535D7C3BB6B2}" destId="{2E2286BA-323A-40FE-913B-B6BB1A30CEF0}" srcOrd="0" destOrd="0" presId="urn:microsoft.com/office/officeart/2005/8/layout/chevron2"/>
    <dgm:cxn modelId="{C9A7D187-5124-4DB5-8548-10DBB6E83872}" srcId="{F056E54B-2BF9-4E98-A583-959309072A8F}" destId="{6D65FDF9-84CD-429F-B980-41F68B5ECCD1}" srcOrd="0" destOrd="0" parTransId="{565580C4-C1EB-4312-B0D2-72EDFF68FD31}" sibTransId="{93927597-7202-45F2-8997-F68F9962DA7E}"/>
    <dgm:cxn modelId="{07AA05BD-DEE5-4691-90A6-0F52CF40D6DA}" type="presOf" srcId="{984DF2C1-6706-4B94-AF5E-BBBC0AB3B33B}" destId="{821A8D6B-123E-48D6-A973-DF3FDA60B4DF}" srcOrd="0" destOrd="0" presId="urn:microsoft.com/office/officeart/2005/8/layout/chevron2"/>
    <dgm:cxn modelId="{24690CDE-97D8-42BA-AF83-8119B09C2BAD}" srcId="{A934C778-CF03-4B45-8C5E-535D7C3BB6B2}" destId="{4BED1832-1EE8-4473-BE97-A04DB46036FB}" srcOrd="2" destOrd="0" parTransId="{89F2FD6E-8DFE-474C-A780-5A82573B3B12}" sibTransId="{70EB05F1-87F2-4A09-88CE-12B67E3204E8}"/>
    <dgm:cxn modelId="{FA12C6A3-6E0B-48B2-963A-8122EA8EC9EF}" srcId="{984DF2C1-6706-4B94-AF5E-BBBC0AB3B33B}" destId="{147BBC61-C552-429B-99AF-4DB6BEE52981}" srcOrd="0" destOrd="0" parTransId="{FBAE1EB9-8D81-48CC-A01E-A14D5923CBB2}" sibTransId="{F33F0F06-A271-4900-9FC1-603406607C84}"/>
    <dgm:cxn modelId="{E5942B9B-B6FF-45B1-895F-2685DB20C711}" type="presOf" srcId="{6D65FDF9-84CD-429F-B980-41F68B5ECCD1}" destId="{6440C8ED-C0AB-4F51-8E47-373AF4DB55AB}" srcOrd="0" destOrd="0" presId="urn:microsoft.com/office/officeart/2005/8/layout/chevron2"/>
    <dgm:cxn modelId="{CCF30AF8-D70F-4E50-B6E2-7BC1FA255309}" srcId="{A934C778-CF03-4B45-8C5E-535D7C3BB6B2}" destId="{984DF2C1-6706-4B94-AF5E-BBBC0AB3B33B}" srcOrd="1" destOrd="0" parTransId="{3C6E92E3-6A1B-4389-8438-E107582F97DA}" sibTransId="{16DD14A0-519B-488E-941B-E1DB7AC4D9BC}"/>
    <dgm:cxn modelId="{5792A2C1-E4AE-43F7-A263-09EA87C43AD7}" type="presParOf" srcId="{2E2286BA-323A-40FE-913B-B6BB1A30CEF0}" destId="{B8DFB1A5-ADE9-42FC-AD02-7ADA9DB461DE}" srcOrd="0" destOrd="0" presId="urn:microsoft.com/office/officeart/2005/8/layout/chevron2"/>
    <dgm:cxn modelId="{529710F4-3EC5-43F9-83B3-6E078011C5B5}" type="presParOf" srcId="{B8DFB1A5-ADE9-42FC-AD02-7ADA9DB461DE}" destId="{E6E20D3D-1101-4F7F-849D-917CA9E7E321}" srcOrd="0" destOrd="0" presId="urn:microsoft.com/office/officeart/2005/8/layout/chevron2"/>
    <dgm:cxn modelId="{08B1127D-62C6-4C6C-84A6-97D03CA802AC}" type="presParOf" srcId="{B8DFB1A5-ADE9-42FC-AD02-7ADA9DB461DE}" destId="{6440C8ED-C0AB-4F51-8E47-373AF4DB55AB}" srcOrd="1" destOrd="0" presId="urn:microsoft.com/office/officeart/2005/8/layout/chevron2"/>
    <dgm:cxn modelId="{B298220E-042D-439D-B7A5-463FDCAA7F2F}" type="presParOf" srcId="{2E2286BA-323A-40FE-913B-B6BB1A30CEF0}" destId="{684EDB8C-3B6A-47A6-949C-C0F67AA629DA}" srcOrd="1" destOrd="0" presId="urn:microsoft.com/office/officeart/2005/8/layout/chevron2"/>
    <dgm:cxn modelId="{77188A0C-C998-4576-A8D3-CC1646F0E3F3}" type="presParOf" srcId="{2E2286BA-323A-40FE-913B-B6BB1A30CEF0}" destId="{F1B21B47-8A16-4F8F-834D-DBE83420C99A}" srcOrd="2" destOrd="0" presId="urn:microsoft.com/office/officeart/2005/8/layout/chevron2"/>
    <dgm:cxn modelId="{2E9D1579-D989-4EF2-880A-285FD3FE9BE9}" type="presParOf" srcId="{F1B21B47-8A16-4F8F-834D-DBE83420C99A}" destId="{821A8D6B-123E-48D6-A973-DF3FDA60B4DF}" srcOrd="0" destOrd="0" presId="urn:microsoft.com/office/officeart/2005/8/layout/chevron2"/>
    <dgm:cxn modelId="{CFD14DBD-FDA0-4843-A574-006BBE4A5C7B}" type="presParOf" srcId="{F1B21B47-8A16-4F8F-834D-DBE83420C99A}" destId="{C71AE6D7-9F1D-46B9-BA24-A6D886374FB8}" srcOrd="1" destOrd="0" presId="urn:microsoft.com/office/officeart/2005/8/layout/chevron2"/>
    <dgm:cxn modelId="{E73C1D1E-EB34-463D-8CC1-711911170118}" type="presParOf" srcId="{2E2286BA-323A-40FE-913B-B6BB1A30CEF0}" destId="{5AA823CD-C519-436C-8B98-A327BD33FE6C}" srcOrd="3" destOrd="0" presId="urn:microsoft.com/office/officeart/2005/8/layout/chevron2"/>
    <dgm:cxn modelId="{0FAD1A37-1EE9-4C7A-9B2D-EB37555DF15D}" type="presParOf" srcId="{2E2286BA-323A-40FE-913B-B6BB1A30CEF0}" destId="{D8DC5C21-3A51-4ABD-A7E7-FB56DAE5F38F}" srcOrd="4" destOrd="0" presId="urn:microsoft.com/office/officeart/2005/8/layout/chevron2"/>
    <dgm:cxn modelId="{ACD255B7-14F2-46FE-A2E3-16983105A0E1}" type="presParOf" srcId="{D8DC5C21-3A51-4ABD-A7E7-FB56DAE5F38F}" destId="{A7535989-048E-4C78-884F-CE9B2FCB166C}" srcOrd="0" destOrd="0" presId="urn:microsoft.com/office/officeart/2005/8/layout/chevron2"/>
    <dgm:cxn modelId="{5345BEC3-BD19-477E-A634-4BB390469BAE}" type="presParOf" srcId="{D8DC5C21-3A51-4ABD-A7E7-FB56DAE5F38F}" destId="{252C9EFB-A68E-47CC-B5B0-B1363B5755D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754BD0-F844-473D-880B-B66D8B7C7E02}" type="doc">
      <dgm:prSet loTypeId="urn:microsoft.com/office/officeart/2005/8/layout/hProcess9" loCatId="process" qsTypeId="urn:microsoft.com/office/officeart/2005/8/quickstyle/simple3" qsCatId="simple" csTypeId="urn:microsoft.com/office/officeart/2005/8/colors/accent0_1" csCatId="mainScheme" phldr="1"/>
      <dgm:spPr/>
    </dgm:pt>
    <dgm:pt modelId="{AA1B18D0-8DB1-470F-8D0C-B4C5ABD2458A}">
      <dgm:prSet phldrT="[Texto]" custT="1"/>
      <dgm:spPr/>
      <dgm:t>
        <a:bodyPr/>
        <a:lstStyle/>
        <a:p>
          <a:r>
            <a:rPr lang="es-ES" sz="1800" dirty="0" smtClean="0">
              <a:latin typeface="Times New Roman" panose="02020603050405020304" pitchFamily="18" charset="0"/>
              <a:ea typeface="Calibri" panose="020F0502020204030204" pitchFamily="34" charset="0"/>
            </a:rPr>
            <a:t>Field Spec Hi Res 4</a:t>
          </a:r>
          <a:endParaRPr lang="es-ES" sz="1800" dirty="0">
            <a:latin typeface="Times" panose="02020603050405020304" pitchFamily="18" charset="0"/>
            <a:cs typeface="Times" panose="02020603050405020304" pitchFamily="18" charset="0"/>
          </a:endParaRPr>
        </a:p>
      </dgm:t>
    </dgm:pt>
    <dgm:pt modelId="{6BC3C1C5-DB82-4560-A9BE-210228E3B698}" type="parTrans" cxnId="{5BC0CA7F-6409-4B59-A712-EF49E8AAB21D}">
      <dgm:prSet/>
      <dgm:spPr/>
      <dgm:t>
        <a:bodyPr/>
        <a:lstStyle/>
        <a:p>
          <a:endParaRPr lang="es-ES"/>
        </a:p>
      </dgm:t>
    </dgm:pt>
    <dgm:pt modelId="{39A02583-3C4A-42B4-A13E-B6999C2CFEE5}" type="sibTrans" cxnId="{5BC0CA7F-6409-4B59-A712-EF49E8AAB21D}">
      <dgm:prSet/>
      <dgm:spPr/>
      <dgm:t>
        <a:bodyPr/>
        <a:lstStyle/>
        <a:p>
          <a:endParaRPr lang="es-ES"/>
        </a:p>
      </dgm:t>
    </dgm:pt>
    <dgm:pt modelId="{E8EF8905-F3A3-4439-8ED4-D629ED0FFE70}">
      <dgm:prSet phldrT="[Texto]" custT="1"/>
      <dgm:spPr/>
      <dgm:t>
        <a:bodyPr/>
        <a:lstStyle/>
        <a:p>
          <a:r>
            <a:rPr lang="es-ES" sz="1600" dirty="0">
              <a:latin typeface="Times" panose="02020603050405020304" pitchFamily="18" charset="0"/>
              <a:cs typeface="Times" panose="02020603050405020304" pitchFamily="18" charset="0"/>
            </a:rPr>
            <a:t>5 puntos + 5 observaciones / parcela - IFOV de 1º</a:t>
          </a:r>
        </a:p>
      </dgm:t>
    </dgm:pt>
    <dgm:pt modelId="{B9DC8D4C-4C39-4241-A92C-A9B7CA1D8EB6}" type="parTrans" cxnId="{DC06DA88-9030-440B-A234-F318A9FD9DCE}">
      <dgm:prSet/>
      <dgm:spPr/>
      <dgm:t>
        <a:bodyPr/>
        <a:lstStyle/>
        <a:p>
          <a:endParaRPr lang="es-ES"/>
        </a:p>
      </dgm:t>
    </dgm:pt>
    <dgm:pt modelId="{8C23A34E-47EE-4B9C-BF46-63F101032A7D}" type="sibTrans" cxnId="{DC06DA88-9030-440B-A234-F318A9FD9DCE}">
      <dgm:prSet/>
      <dgm:spPr/>
      <dgm:t>
        <a:bodyPr/>
        <a:lstStyle/>
        <a:p>
          <a:endParaRPr lang="es-ES"/>
        </a:p>
      </dgm:t>
    </dgm:pt>
    <dgm:pt modelId="{D0035EA9-D219-4FAD-8ABC-EEF0A80AB9E1}">
      <dgm:prSet phldrT="[Texto]" custT="1"/>
      <dgm:spPr/>
      <dgm:t>
        <a:bodyPr/>
        <a:lstStyle/>
        <a:p>
          <a:r>
            <a:rPr lang="es-ES" sz="1600" dirty="0" smtClean="0">
              <a:latin typeface="Times" panose="02020603050405020304" pitchFamily="18" charset="0"/>
              <a:cs typeface="Times" panose="02020603050405020304" pitchFamily="18" charset="0"/>
            </a:rPr>
            <a:t>Registro de firmas espectrales de 24 parcelas en tres etapas de corte</a:t>
          </a:r>
          <a:endParaRPr lang="es-ES" sz="1600" dirty="0"/>
        </a:p>
      </dgm:t>
    </dgm:pt>
    <dgm:pt modelId="{65BB8BCE-D22E-477A-9314-7BC395943A71}" type="parTrans" cxnId="{07ADE492-0FF0-4D27-87CC-B37305AA5304}">
      <dgm:prSet/>
      <dgm:spPr/>
      <dgm:t>
        <a:bodyPr/>
        <a:lstStyle/>
        <a:p>
          <a:endParaRPr lang="es-ES"/>
        </a:p>
      </dgm:t>
    </dgm:pt>
    <dgm:pt modelId="{28784D5E-6243-47B5-A699-4A4F4D4FB5AB}" type="sibTrans" cxnId="{07ADE492-0FF0-4D27-87CC-B37305AA5304}">
      <dgm:prSet/>
      <dgm:spPr/>
      <dgm:t>
        <a:bodyPr/>
        <a:lstStyle/>
        <a:p>
          <a:endParaRPr lang="es-ES"/>
        </a:p>
      </dgm:t>
    </dgm:pt>
    <dgm:pt modelId="{B145C93A-095C-4A00-A5E2-A19FC4F81C57}" type="pres">
      <dgm:prSet presAssocID="{71754BD0-F844-473D-880B-B66D8B7C7E02}" presName="CompostProcess" presStyleCnt="0">
        <dgm:presLayoutVars>
          <dgm:dir/>
          <dgm:resizeHandles val="exact"/>
        </dgm:presLayoutVars>
      </dgm:prSet>
      <dgm:spPr/>
    </dgm:pt>
    <dgm:pt modelId="{E406CCD2-E214-4D44-B9DD-759E58CE501D}" type="pres">
      <dgm:prSet presAssocID="{71754BD0-F844-473D-880B-B66D8B7C7E02}" presName="arrow" presStyleLbl="bgShp" presStyleIdx="0" presStyleCnt="1"/>
      <dgm:spPr/>
    </dgm:pt>
    <dgm:pt modelId="{18652F68-697A-4C3E-AACF-04899900787B}" type="pres">
      <dgm:prSet presAssocID="{71754BD0-F844-473D-880B-B66D8B7C7E02}" presName="linearProcess" presStyleCnt="0"/>
      <dgm:spPr/>
    </dgm:pt>
    <dgm:pt modelId="{BE44ACCE-6287-4FD0-B44D-AD14B687C777}" type="pres">
      <dgm:prSet presAssocID="{AA1B18D0-8DB1-470F-8D0C-B4C5ABD2458A}" presName="textNode" presStyleLbl="node1" presStyleIdx="0" presStyleCnt="3">
        <dgm:presLayoutVars>
          <dgm:bulletEnabled val="1"/>
        </dgm:presLayoutVars>
      </dgm:prSet>
      <dgm:spPr/>
      <dgm:t>
        <a:bodyPr/>
        <a:lstStyle/>
        <a:p>
          <a:endParaRPr lang="es-ES"/>
        </a:p>
      </dgm:t>
    </dgm:pt>
    <dgm:pt modelId="{607749D2-019A-4EC2-ACAF-DCF03100F12F}" type="pres">
      <dgm:prSet presAssocID="{39A02583-3C4A-42B4-A13E-B6999C2CFEE5}" presName="sibTrans" presStyleCnt="0"/>
      <dgm:spPr/>
    </dgm:pt>
    <dgm:pt modelId="{0136CCBB-5F0D-436F-A79B-CAB409E875C8}" type="pres">
      <dgm:prSet presAssocID="{E8EF8905-F3A3-4439-8ED4-D629ED0FFE70}" presName="textNode" presStyleLbl="node1" presStyleIdx="1" presStyleCnt="3">
        <dgm:presLayoutVars>
          <dgm:bulletEnabled val="1"/>
        </dgm:presLayoutVars>
      </dgm:prSet>
      <dgm:spPr/>
      <dgm:t>
        <a:bodyPr/>
        <a:lstStyle/>
        <a:p>
          <a:endParaRPr lang="es-ES"/>
        </a:p>
      </dgm:t>
    </dgm:pt>
    <dgm:pt modelId="{718568C3-74E9-4B4E-B2B0-168384D3E8F0}" type="pres">
      <dgm:prSet presAssocID="{8C23A34E-47EE-4B9C-BF46-63F101032A7D}" presName="sibTrans" presStyleCnt="0"/>
      <dgm:spPr/>
    </dgm:pt>
    <dgm:pt modelId="{FDABDD48-E308-4144-A21B-1741109B1202}" type="pres">
      <dgm:prSet presAssocID="{D0035EA9-D219-4FAD-8ABC-EEF0A80AB9E1}" presName="textNode" presStyleLbl="node1" presStyleIdx="2" presStyleCnt="3">
        <dgm:presLayoutVars>
          <dgm:bulletEnabled val="1"/>
        </dgm:presLayoutVars>
      </dgm:prSet>
      <dgm:spPr/>
      <dgm:t>
        <a:bodyPr/>
        <a:lstStyle/>
        <a:p>
          <a:endParaRPr lang="es-ES"/>
        </a:p>
      </dgm:t>
    </dgm:pt>
  </dgm:ptLst>
  <dgm:cxnLst>
    <dgm:cxn modelId="{DC06DA88-9030-440B-A234-F318A9FD9DCE}" srcId="{71754BD0-F844-473D-880B-B66D8B7C7E02}" destId="{E8EF8905-F3A3-4439-8ED4-D629ED0FFE70}" srcOrd="1" destOrd="0" parTransId="{B9DC8D4C-4C39-4241-A92C-A9B7CA1D8EB6}" sibTransId="{8C23A34E-47EE-4B9C-BF46-63F101032A7D}"/>
    <dgm:cxn modelId="{14C75EEB-9D6C-4EB0-82B1-51665C475A16}" type="presOf" srcId="{E8EF8905-F3A3-4439-8ED4-D629ED0FFE70}" destId="{0136CCBB-5F0D-436F-A79B-CAB409E875C8}" srcOrd="0" destOrd="0" presId="urn:microsoft.com/office/officeart/2005/8/layout/hProcess9"/>
    <dgm:cxn modelId="{FB5E532B-008C-44EB-9078-9C091640DE56}" type="presOf" srcId="{71754BD0-F844-473D-880B-B66D8B7C7E02}" destId="{B145C93A-095C-4A00-A5E2-A19FC4F81C57}" srcOrd="0" destOrd="0" presId="urn:microsoft.com/office/officeart/2005/8/layout/hProcess9"/>
    <dgm:cxn modelId="{92E037CE-D74C-499C-802E-71E7F7BD7090}" type="presOf" srcId="{D0035EA9-D219-4FAD-8ABC-EEF0A80AB9E1}" destId="{FDABDD48-E308-4144-A21B-1741109B1202}" srcOrd="0" destOrd="0" presId="urn:microsoft.com/office/officeart/2005/8/layout/hProcess9"/>
    <dgm:cxn modelId="{CAE3F8EF-82B2-4C01-BB02-7E7B798A8320}" type="presOf" srcId="{AA1B18D0-8DB1-470F-8D0C-B4C5ABD2458A}" destId="{BE44ACCE-6287-4FD0-B44D-AD14B687C777}" srcOrd="0" destOrd="0" presId="urn:microsoft.com/office/officeart/2005/8/layout/hProcess9"/>
    <dgm:cxn modelId="{07ADE492-0FF0-4D27-87CC-B37305AA5304}" srcId="{71754BD0-F844-473D-880B-B66D8B7C7E02}" destId="{D0035EA9-D219-4FAD-8ABC-EEF0A80AB9E1}" srcOrd="2" destOrd="0" parTransId="{65BB8BCE-D22E-477A-9314-7BC395943A71}" sibTransId="{28784D5E-6243-47B5-A699-4A4F4D4FB5AB}"/>
    <dgm:cxn modelId="{5BC0CA7F-6409-4B59-A712-EF49E8AAB21D}" srcId="{71754BD0-F844-473D-880B-B66D8B7C7E02}" destId="{AA1B18D0-8DB1-470F-8D0C-B4C5ABD2458A}" srcOrd="0" destOrd="0" parTransId="{6BC3C1C5-DB82-4560-A9BE-210228E3B698}" sibTransId="{39A02583-3C4A-42B4-A13E-B6999C2CFEE5}"/>
    <dgm:cxn modelId="{AD49272D-276F-4B5B-86D2-A79903CFC21C}" type="presParOf" srcId="{B145C93A-095C-4A00-A5E2-A19FC4F81C57}" destId="{E406CCD2-E214-4D44-B9DD-759E58CE501D}" srcOrd="0" destOrd="0" presId="urn:microsoft.com/office/officeart/2005/8/layout/hProcess9"/>
    <dgm:cxn modelId="{18D8943F-4859-487D-BD48-27405D98F711}" type="presParOf" srcId="{B145C93A-095C-4A00-A5E2-A19FC4F81C57}" destId="{18652F68-697A-4C3E-AACF-04899900787B}" srcOrd="1" destOrd="0" presId="urn:microsoft.com/office/officeart/2005/8/layout/hProcess9"/>
    <dgm:cxn modelId="{9CA41DEC-BE30-4934-B401-C23FF581FD08}" type="presParOf" srcId="{18652F68-697A-4C3E-AACF-04899900787B}" destId="{BE44ACCE-6287-4FD0-B44D-AD14B687C777}" srcOrd="0" destOrd="0" presId="urn:microsoft.com/office/officeart/2005/8/layout/hProcess9"/>
    <dgm:cxn modelId="{E0A242DD-0CCE-4D01-B5B2-FC554EB8002D}" type="presParOf" srcId="{18652F68-697A-4C3E-AACF-04899900787B}" destId="{607749D2-019A-4EC2-ACAF-DCF03100F12F}" srcOrd="1" destOrd="0" presId="urn:microsoft.com/office/officeart/2005/8/layout/hProcess9"/>
    <dgm:cxn modelId="{889FF273-54A6-493C-B614-FD98D2E8AB32}" type="presParOf" srcId="{18652F68-697A-4C3E-AACF-04899900787B}" destId="{0136CCBB-5F0D-436F-A79B-CAB409E875C8}" srcOrd="2" destOrd="0" presId="urn:microsoft.com/office/officeart/2005/8/layout/hProcess9"/>
    <dgm:cxn modelId="{3D68FF11-5673-4413-A8D8-CFB9103DCC57}" type="presParOf" srcId="{18652F68-697A-4C3E-AACF-04899900787B}" destId="{718568C3-74E9-4B4E-B2B0-168384D3E8F0}" srcOrd="3" destOrd="0" presId="urn:microsoft.com/office/officeart/2005/8/layout/hProcess9"/>
    <dgm:cxn modelId="{193051F2-6B08-4A22-A5D2-DD6108E13A35}" type="presParOf" srcId="{18652F68-697A-4C3E-AACF-04899900787B}" destId="{FDABDD48-E308-4144-A21B-1741109B120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193834-9A1A-42D9-BFD5-D7874E08C2F4}" type="doc">
      <dgm:prSet loTypeId="urn:microsoft.com/office/officeart/2005/8/layout/lProcess2" loCatId="list" qsTypeId="urn:microsoft.com/office/officeart/2005/8/quickstyle/simple1" qsCatId="simple" csTypeId="urn:microsoft.com/office/officeart/2005/8/colors/accent0_2" csCatId="mainScheme" phldr="1"/>
      <dgm:spPr/>
      <dgm:t>
        <a:bodyPr/>
        <a:lstStyle/>
        <a:p>
          <a:endParaRPr lang="es-ES"/>
        </a:p>
      </dgm:t>
    </dgm:pt>
    <dgm:pt modelId="{C007601C-59F3-4E05-96AC-F45EBDB18B85}">
      <dgm:prSet phldrT="[Texto]" custT="1"/>
      <dgm:spPr/>
      <dgm:t>
        <a:bodyPr/>
        <a:lstStyle/>
        <a:p>
          <a:r>
            <a:rPr lang="es-ES" sz="4000" dirty="0">
              <a:latin typeface="Times" panose="02020603050405020304" pitchFamily="18" charset="0"/>
              <a:cs typeface="Times" panose="02020603050405020304" pitchFamily="18" charset="0"/>
            </a:rPr>
            <a:t>NDVI</a:t>
          </a:r>
        </a:p>
      </dgm:t>
    </dgm:pt>
    <dgm:pt modelId="{B49DCB53-758B-4E89-8E60-2D891BC3B751}" type="parTrans" cxnId="{7F6DCC65-9CD2-47CA-976C-49C827473FD9}">
      <dgm:prSet/>
      <dgm:spPr/>
      <dgm:t>
        <a:bodyPr/>
        <a:lstStyle/>
        <a:p>
          <a:endParaRPr lang="es-ES">
            <a:latin typeface="Times" panose="02020603050405020304" pitchFamily="18" charset="0"/>
            <a:cs typeface="Times" panose="02020603050405020304" pitchFamily="18" charset="0"/>
          </a:endParaRPr>
        </a:p>
      </dgm:t>
    </dgm:pt>
    <dgm:pt modelId="{9BF72C4C-DA03-4922-944B-8A47CE336038}" type="sibTrans" cxnId="{7F6DCC65-9CD2-47CA-976C-49C827473FD9}">
      <dgm:prSet/>
      <dgm:spPr/>
      <dgm:t>
        <a:bodyPr/>
        <a:lstStyle/>
        <a:p>
          <a:endParaRPr lang="es-ES">
            <a:latin typeface="Times" panose="02020603050405020304" pitchFamily="18" charset="0"/>
            <a:cs typeface="Times" panose="02020603050405020304" pitchFamily="18" charset="0"/>
          </a:endParaRPr>
        </a:p>
      </dgm:t>
    </dgm:pt>
    <dgm:pt modelId="{6E20BDA0-6F78-479D-9ABC-57560EC17123}">
      <dgm:prSet phldrT="[Texto]" custT="1"/>
      <dgm:spPr>
        <a:blipFill rotWithShape="0">
          <a:blip xmlns:r="http://schemas.openxmlformats.org/officeDocument/2006/relationships" r:embed="rId1"/>
          <a:stretch>
            <a:fillRect/>
          </a:stretch>
        </a:blipFill>
      </dgm:spPr>
      <dgm:t>
        <a:bodyPr/>
        <a:lstStyle/>
        <a:p>
          <a:endParaRPr lang="es-ES" sz="2100" dirty="0">
            <a:latin typeface="Times" panose="02020603050405020304" pitchFamily="18" charset="0"/>
            <a:cs typeface="Times" panose="02020603050405020304" pitchFamily="18" charset="0"/>
          </a:endParaRPr>
        </a:p>
      </dgm:t>
    </dgm:pt>
    <dgm:pt modelId="{1FBCE890-3231-4B09-8D8B-72C29A64D81E}" type="parTrans" cxnId="{EAB301E1-8B97-4DE8-857B-FBFF7411042A}">
      <dgm:prSet/>
      <dgm:spPr/>
      <dgm:t>
        <a:bodyPr/>
        <a:lstStyle/>
        <a:p>
          <a:endParaRPr lang="es-ES">
            <a:latin typeface="Times" panose="02020603050405020304" pitchFamily="18" charset="0"/>
            <a:cs typeface="Times" panose="02020603050405020304" pitchFamily="18" charset="0"/>
          </a:endParaRPr>
        </a:p>
      </dgm:t>
    </dgm:pt>
    <dgm:pt modelId="{FD7AC38C-57ED-458F-B5D3-B4014F436152}" type="sibTrans" cxnId="{EAB301E1-8B97-4DE8-857B-FBFF7411042A}">
      <dgm:prSet/>
      <dgm:spPr/>
      <dgm:t>
        <a:bodyPr/>
        <a:lstStyle/>
        <a:p>
          <a:endParaRPr lang="es-ES">
            <a:latin typeface="Times" panose="02020603050405020304" pitchFamily="18" charset="0"/>
            <a:cs typeface="Times" panose="02020603050405020304" pitchFamily="18" charset="0"/>
          </a:endParaRPr>
        </a:p>
      </dgm:t>
    </dgm:pt>
    <dgm:pt modelId="{486AF323-E524-4011-87B3-A7292C07BDCC}">
      <dgm:prSet phldrT="[Texto]" phldr="1"/>
      <dgm:spPr>
        <a:blipFill rotWithShape="0">
          <a:blip xmlns:r="http://schemas.openxmlformats.org/officeDocument/2006/relationships" r:embed="rId2"/>
          <a:stretch>
            <a:fillRect/>
          </a:stretch>
        </a:blipFill>
      </dgm:spPr>
      <dgm:t>
        <a:bodyPr/>
        <a:lstStyle/>
        <a:p>
          <a:endParaRPr lang="es-ES" dirty="0">
            <a:latin typeface="Times" panose="02020603050405020304" pitchFamily="18" charset="0"/>
            <a:cs typeface="Times" panose="02020603050405020304" pitchFamily="18" charset="0"/>
          </a:endParaRPr>
        </a:p>
      </dgm:t>
    </dgm:pt>
    <dgm:pt modelId="{5CAC591B-9009-4C16-AB2A-5524C037AD2E}" type="parTrans" cxnId="{E0154F47-D73A-4032-A0DA-7821555D92C5}">
      <dgm:prSet/>
      <dgm:spPr/>
      <dgm:t>
        <a:bodyPr/>
        <a:lstStyle/>
        <a:p>
          <a:endParaRPr lang="es-ES">
            <a:latin typeface="Times" panose="02020603050405020304" pitchFamily="18" charset="0"/>
            <a:cs typeface="Times" panose="02020603050405020304" pitchFamily="18" charset="0"/>
          </a:endParaRPr>
        </a:p>
      </dgm:t>
    </dgm:pt>
    <dgm:pt modelId="{83656023-1C63-47E7-AED2-5D3CA3F649C9}" type="sibTrans" cxnId="{E0154F47-D73A-4032-A0DA-7821555D92C5}">
      <dgm:prSet/>
      <dgm:spPr/>
      <dgm:t>
        <a:bodyPr/>
        <a:lstStyle/>
        <a:p>
          <a:endParaRPr lang="es-ES">
            <a:latin typeface="Times" panose="02020603050405020304" pitchFamily="18" charset="0"/>
            <a:cs typeface="Times" panose="02020603050405020304" pitchFamily="18" charset="0"/>
          </a:endParaRPr>
        </a:p>
      </dgm:t>
    </dgm:pt>
    <dgm:pt modelId="{64F408C0-9AAB-4090-8977-E6DE78537533}">
      <dgm:prSet phldrT="[Texto]" custT="1"/>
      <dgm:spPr/>
      <dgm:t>
        <a:bodyPr/>
        <a:lstStyle/>
        <a:p>
          <a:r>
            <a:rPr lang="es-ES" sz="4000" dirty="0">
              <a:latin typeface="Times" panose="02020603050405020304" pitchFamily="18" charset="0"/>
              <a:cs typeface="Times" panose="02020603050405020304" pitchFamily="18" charset="0"/>
            </a:rPr>
            <a:t>SAVI</a:t>
          </a:r>
        </a:p>
      </dgm:t>
    </dgm:pt>
    <dgm:pt modelId="{53137CCC-9C84-467E-A656-B4D9312C6D16}" type="parTrans" cxnId="{128B1389-C76A-4092-BDC7-303EF669B635}">
      <dgm:prSet/>
      <dgm:spPr/>
      <dgm:t>
        <a:bodyPr/>
        <a:lstStyle/>
        <a:p>
          <a:endParaRPr lang="es-ES">
            <a:latin typeface="Times" panose="02020603050405020304" pitchFamily="18" charset="0"/>
            <a:cs typeface="Times" panose="02020603050405020304" pitchFamily="18" charset="0"/>
          </a:endParaRPr>
        </a:p>
      </dgm:t>
    </dgm:pt>
    <dgm:pt modelId="{F24CD092-22BC-44BD-8A9D-F984FA751235}" type="sibTrans" cxnId="{128B1389-C76A-4092-BDC7-303EF669B635}">
      <dgm:prSet/>
      <dgm:spPr/>
      <dgm:t>
        <a:bodyPr/>
        <a:lstStyle/>
        <a:p>
          <a:endParaRPr lang="es-ES">
            <a:latin typeface="Times" panose="02020603050405020304" pitchFamily="18" charset="0"/>
            <a:cs typeface="Times" panose="02020603050405020304" pitchFamily="18" charset="0"/>
          </a:endParaRPr>
        </a:p>
      </dgm:t>
    </dgm:pt>
    <dgm:pt modelId="{A542790D-4E8C-4E5D-A8CF-C86830AF1D0D}">
      <dgm:prSet phldrT="[Texto]"/>
      <dgm:spPr>
        <a:blipFill rotWithShape="0">
          <a:blip xmlns:r="http://schemas.openxmlformats.org/officeDocument/2006/relationships" r:embed="rId3"/>
          <a:stretch>
            <a:fillRect/>
          </a:stretch>
        </a:blipFill>
      </dgm:spPr>
      <dgm:t>
        <a:bodyPr/>
        <a:lstStyle/>
        <a:p>
          <a:endParaRPr lang="es-ES" dirty="0"/>
        </a:p>
      </dgm:t>
    </dgm:pt>
    <dgm:pt modelId="{C3843605-D999-416D-B1E2-51C3BE3F6807}" type="parTrans" cxnId="{68875FED-8A44-44D4-8041-233165685F55}">
      <dgm:prSet/>
      <dgm:spPr/>
      <dgm:t>
        <a:bodyPr/>
        <a:lstStyle/>
        <a:p>
          <a:endParaRPr lang="es-ES">
            <a:latin typeface="Times" panose="02020603050405020304" pitchFamily="18" charset="0"/>
            <a:cs typeface="Times" panose="02020603050405020304" pitchFamily="18" charset="0"/>
          </a:endParaRPr>
        </a:p>
      </dgm:t>
    </dgm:pt>
    <dgm:pt modelId="{253D8F4B-1B2D-4605-84C8-194D61E5E8F7}" type="sibTrans" cxnId="{68875FED-8A44-44D4-8041-233165685F55}">
      <dgm:prSet/>
      <dgm:spPr/>
      <dgm:t>
        <a:bodyPr/>
        <a:lstStyle/>
        <a:p>
          <a:endParaRPr lang="es-ES">
            <a:latin typeface="Times" panose="02020603050405020304" pitchFamily="18" charset="0"/>
            <a:cs typeface="Times" panose="02020603050405020304" pitchFamily="18" charset="0"/>
          </a:endParaRPr>
        </a:p>
      </dgm:t>
    </dgm:pt>
    <dgm:pt modelId="{6BA01DA3-9D43-41E5-9C24-71AA3CEF8F29}">
      <dgm:prSet phldrT="[Texto]" custT="1"/>
      <dgm:spPr/>
      <dgm:t>
        <a:bodyPr/>
        <a:lstStyle/>
        <a:p>
          <a:r>
            <a:rPr lang="es-ES" sz="4000" dirty="0">
              <a:latin typeface="Times" panose="02020603050405020304" pitchFamily="18" charset="0"/>
              <a:cs typeface="Times" panose="02020603050405020304" pitchFamily="18" charset="0"/>
            </a:rPr>
            <a:t>CCI</a:t>
          </a:r>
        </a:p>
      </dgm:t>
    </dgm:pt>
    <dgm:pt modelId="{FC697D9E-B753-4D09-9651-78F84BF39C6C}" type="parTrans" cxnId="{F9F4E5DB-06C4-4B93-A475-8DDB77B577FE}">
      <dgm:prSet/>
      <dgm:spPr/>
      <dgm:t>
        <a:bodyPr/>
        <a:lstStyle/>
        <a:p>
          <a:endParaRPr lang="es-ES">
            <a:latin typeface="Times" panose="02020603050405020304" pitchFamily="18" charset="0"/>
            <a:cs typeface="Times" panose="02020603050405020304" pitchFamily="18" charset="0"/>
          </a:endParaRPr>
        </a:p>
      </dgm:t>
    </dgm:pt>
    <dgm:pt modelId="{B73887F3-87B8-40AE-844F-DFA9BBB94E8A}" type="sibTrans" cxnId="{F9F4E5DB-06C4-4B93-A475-8DDB77B577FE}">
      <dgm:prSet/>
      <dgm:spPr/>
      <dgm:t>
        <a:bodyPr/>
        <a:lstStyle/>
        <a:p>
          <a:endParaRPr lang="es-ES">
            <a:latin typeface="Times" panose="02020603050405020304" pitchFamily="18" charset="0"/>
            <a:cs typeface="Times" panose="02020603050405020304" pitchFamily="18" charset="0"/>
          </a:endParaRPr>
        </a:p>
      </dgm:t>
    </dgm:pt>
    <dgm:pt modelId="{F94CD9B3-5915-4AB3-AA8F-6608F9E549AC}">
      <dgm:prSet phldrT="[Texto]" phldr="1"/>
      <dgm:spPr>
        <a:blipFill rotWithShape="0">
          <a:blip xmlns:r="http://schemas.openxmlformats.org/officeDocument/2006/relationships" r:embed="rId4"/>
          <a:stretch>
            <a:fillRect/>
          </a:stretch>
        </a:blipFill>
      </dgm:spPr>
      <dgm:t>
        <a:bodyPr/>
        <a:lstStyle/>
        <a:p>
          <a:endParaRPr lang="es-ES" dirty="0">
            <a:latin typeface="Times" panose="02020603050405020304" pitchFamily="18" charset="0"/>
            <a:cs typeface="Times" panose="02020603050405020304" pitchFamily="18" charset="0"/>
          </a:endParaRPr>
        </a:p>
      </dgm:t>
    </dgm:pt>
    <dgm:pt modelId="{D85DE5C9-1EC6-48F6-8695-8C7C36DB9A10}" type="parTrans" cxnId="{C51D54F9-39C4-4DFA-AB6C-E8D04DB4DEB3}">
      <dgm:prSet/>
      <dgm:spPr/>
      <dgm:t>
        <a:bodyPr/>
        <a:lstStyle/>
        <a:p>
          <a:endParaRPr lang="es-ES">
            <a:latin typeface="Times" panose="02020603050405020304" pitchFamily="18" charset="0"/>
            <a:cs typeface="Times" panose="02020603050405020304" pitchFamily="18" charset="0"/>
          </a:endParaRPr>
        </a:p>
      </dgm:t>
    </dgm:pt>
    <dgm:pt modelId="{15BA3C8C-1C98-46DF-9E76-991BDF808FD8}" type="sibTrans" cxnId="{C51D54F9-39C4-4DFA-AB6C-E8D04DB4DEB3}">
      <dgm:prSet/>
      <dgm:spPr/>
      <dgm:t>
        <a:bodyPr/>
        <a:lstStyle/>
        <a:p>
          <a:endParaRPr lang="es-ES">
            <a:latin typeface="Times" panose="02020603050405020304" pitchFamily="18" charset="0"/>
            <a:cs typeface="Times" panose="02020603050405020304" pitchFamily="18" charset="0"/>
          </a:endParaRPr>
        </a:p>
      </dgm:t>
    </dgm:pt>
    <dgm:pt modelId="{16E69B7B-20D1-457A-89A1-F075380EFB75}">
      <dgm:prSet phldrT="[Texto]"/>
      <dgm:spPr>
        <a:blipFill rotWithShape="0">
          <a:blip xmlns:r="http://schemas.openxmlformats.org/officeDocument/2006/relationships" r:embed="rId5"/>
          <a:stretch>
            <a:fillRect/>
          </a:stretch>
        </a:blipFill>
      </dgm:spPr>
      <dgm:t>
        <a:bodyPr/>
        <a:lstStyle/>
        <a:p>
          <a:endParaRPr lang="es-ES" dirty="0"/>
        </a:p>
      </dgm:t>
    </dgm:pt>
    <dgm:pt modelId="{872135D4-C721-4992-A17B-13698EBC5564}" type="parTrans" cxnId="{A0FF05B6-D1AA-4443-B4B0-044D2ED9396A}">
      <dgm:prSet/>
      <dgm:spPr/>
      <dgm:t>
        <a:bodyPr/>
        <a:lstStyle/>
        <a:p>
          <a:endParaRPr lang="es-ES"/>
        </a:p>
      </dgm:t>
    </dgm:pt>
    <dgm:pt modelId="{396CE6AD-3392-43D5-83DB-3830F8F47CCE}" type="sibTrans" cxnId="{A0FF05B6-D1AA-4443-B4B0-044D2ED9396A}">
      <dgm:prSet/>
      <dgm:spPr/>
      <dgm:t>
        <a:bodyPr/>
        <a:lstStyle/>
        <a:p>
          <a:endParaRPr lang="es-ES"/>
        </a:p>
      </dgm:t>
    </dgm:pt>
    <dgm:pt modelId="{C6769A2E-FEAA-4B74-BF41-6C47AFDF0BFE}" type="pres">
      <dgm:prSet presAssocID="{AC193834-9A1A-42D9-BFD5-D7874E08C2F4}" presName="theList" presStyleCnt="0">
        <dgm:presLayoutVars>
          <dgm:dir/>
          <dgm:animLvl val="lvl"/>
          <dgm:resizeHandles val="exact"/>
        </dgm:presLayoutVars>
      </dgm:prSet>
      <dgm:spPr/>
      <dgm:t>
        <a:bodyPr/>
        <a:lstStyle/>
        <a:p>
          <a:endParaRPr lang="es-ES"/>
        </a:p>
      </dgm:t>
    </dgm:pt>
    <dgm:pt modelId="{2D213404-88F4-4DF3-89A7-37DB4E032559}" type="pres">
      <dgm:prSet presAssocID="{C007601C-59F3-4E05-96AC-F45EBDB18B85}" presName="compNode" presStyleCnt="0"/>
      <dgm:spPr/>
    </dgm:pt>
    <dgm:pt modelId="{BF4C2C08-0F90-459E-A7B8-E0920D29FD31}" type="pres">
      <dgm:prSet presAssocID="{C007601C-59F3-4E05-96AC-F45EBDB18B85}" presName="aNode" presStyleLbl="bgShp" presStyleIdx="0" presStyleCnt="3"/>
      <dgm:spPr/>
      <dgm:t>
        <a:bodyPr/>
        <a:lstStyle/>
        <a:p>
          <a:endParaRPr lang="es-ES"/>
        </a:p>
      </dgm:t>
    </dgm:pt>
    <dgm:pt modelId="{E9065BED-872F-4BCF-A134-769AE47A32A2}" type="pres">
      <dgm:prSet presAssocID="{C007601C-59F3-4E05-96AC-F45EBDB18B85}" presName="textNode" presStyleLbl="bgShp" presStyleIdx="0" presStyleCnt="3"/>
      <dgm:spPr/>
      <dgm:t>
        <a:bodyPr/>
        <a:lstStyle/>
        <a:p>
          <a:endParaRPr lang="es-ES"/>
        </a:p>
      </dgm:t>
    </dgm:pt>
    <dgm:pt modelId="{FC34F375-C225-45FF-8CE0-D92BC66949FF}" type="pres">
      <dgm:prSet presAssocID="{C007601C-59F3-4E05-96AC-F45EBDB18B85}" presName="compChildNode" presStyleCnt="0"/>
      <dgm:spPr/>
    </dgm:pt>
    <dgm:pt modelId="{7F892225-2465-403B-86A2-D3FEE814353D}" type="pres">
      <dgm:prSet presAssocID="{C007601C-59F3-4E05-96AC-F45EBDB18B85}" presName="theInnerList" presStyleCnt="0"/>
      <dgm:spPr/>
    </dgm:pt>
    <dgm:pt modelId="{1325BDED-40DD-4363-B069-706BA8EE4849}" type="pres">
      <dgm:prSet presAssocID="{6E20BDA0-6F78-479D-9ABC-57560EC17123}" presName="childNode" presStyleLbl="node1" presStyleIdx="0" presStyleCnt="5">
        <dgm:presLayoutVars>
          <dgm:bulletEnabled val="1"/>
        </dgm:presLayoutVars>
      </dgm:prSet>
      <dgm:spPr/>
      <dgm:t>
        <a:bodyPr/>
        <a:lstStyle/>
        <a:p>
          <a:endParaRPr lang="es-ES"/>
        </a:p>
      </dgm:t>
    </dgm:pt>
    <dgm:pt modelId="{5005D3F5-2066-458D-9961-064E194E0684}" type="pres">
      <dgm:prSet presAssocID="{6E20BDA0-6F78-479D-9ABC-57560EC17123}" presName="aSpace2" presStyleCnt="0"/>
      <dgm:spPr/>
    </dgm:pt>
    <dgm:pt modelId="{51FD80C3-F4D2-4C6A-9FBD-C71C189626C5}" type="pres">
      <dgm:prSet presAssocID="{486AF323-E524-4011-87B3-A7292C07BDCC}" presName="childNode" presStyleLbl="node1" presStyleIdx="1" presStyleCnt="5">
        <dgm:presLayoutVars>
          <dgm:bulletEnabled val="1"/>
        </dgm:presLayoutVars>
      </dgm:prSet>
      <dgm:spPr/>
      <dgm:t>
        <a:bodyPr/>
        <a:lstStyle/>
        <a:p>
          <a:endParaRPr lang="es-ES"/>
        </a:p>
      </dgm:t>
    </dgm:pt>
    <dgm:pt modelId="{561CDDF0-5D95-4629-9F4B-F69C5A339AB7}" type="pres">
      <dgm:prSet presAssocID="{C007601C-59F3-4E05-96AC-F45EBDB18B85}" presName="aSpace" presStyleCnt="0"/>
      <dgm:spPr/>
    </dgm:pt>
    <dgm:pt modelId="{B14BCE0A-61B0-4D05-9EC9-370EEFE860CD}" type="pres">
      <dgm:prSet presAssocID="{64F408C0-9AAB-4090-8977-E6DE78537533}" presName="compNode" presStyleCnt="0"/>
      <dgm:spPr/>
    </dgm:pt>
    <dgm:pt modelId="{1ACC651D-57D0-4D70-95EF-7ABEB41398D9}" type="pres">
      <dgm:prSet presAssocID="{64F408C0-9AAB-4090-8977-E6DE78537533}" presName="aNode" presStyleLbl="bgShp" presStyleIdx="1" presStyleCnt="3"/>
      <dgm:spPr/>
      <dgm:t>
        <a:bodyPr/>
        <a:lstStyle/>
        <a:p>
          <a:endParaRPr lang="es-ES"/>
        </a:p>
      </dgm:t>
    </dgm:pt>
    <dgm:pt modelId="{4BCBA0A8-7E85-4C1E-82A1-FE94F6C04B87}" type="pres">
      <dgm:prSet presAssocID="{64F408C0-9AAB-4090-8977-E6DE78537533}" presName="textNode" presStyleLbl="bgShp" presStyleIdx="1" presStyleCnt="3"/>
      <dgm:spPr/>
      <dgm:t>
        <a:bodyPr/>
        <a:lstStyle/>
        <a:p>
          <a:endParaRPr lang="es-ES"/>
        </a:p>
      </dgm:t>
    </dgm:pt>
    <dgm:pt modelId="{F34A8D60-4E00-4C88-84E7-ACF847267074}" type="pres">
      <dgm:prSet presAssocID="{64F408C0-9AAB-4090-8977-E6DE78537533}" presName="compChildNode" presStyleCnt="0"/>
      <dgm:spPr/>
    </dgm:pt>
    <dgm:pt modelId="{5CF4B122-36C3-4100-A20E-65D7DDF5AABF}" type="pres">
      <dgm:prSet presAssocID="{64F408C0-9AAB-4090-8977-E6DE78537533}" presName="theInnerList" presStyleCnt="0"/>
      <dgm:spPr/>
    </dgm:pt>
    <dgm:pt modelId="{44632552-5FEE-47B8-B003-27C88697C1C0}" type="pres">
      <dgm:prSet presAssocID="{A542790D-4E8C-4E5D-A8CF-C86830AF1D0D}" presName="childNode" presStyleLbl="node1" presStyleIdx="2" presStyleCnt="5">
        <dgm:presLayoutVars>
          <dgm:bulletEnabled val="1"/>
        </dgm:presLayoutVars>
      </dgm:prSet>
      <dgm:spPr/>
      <dgm:t>
        <a:bodyPr/>
        <a:lstStyle/>
        <a:p>
          <a:endParaRPr lang="es-ES"/>
        </a:p>
      </dgm:t>
    </dgm:pt>
    <dgm:pt modelId="{036F79CF-5365-4AAC-A182-E730A6E25083}" type="pres">
      <dgm:prSet presAssocID="{A542790D-4E8C-4E5D-A8CF-C86830AF1D0D}" presName="aSpace2" presStyleCnt="0"/>
      <dgm:spPr/>
    </dgm:pt>
    <dgm:pt modelId="{F97E9B9C-4A94-4E53-8501-6B9F0A11649E}" type="pres">
      <dgm:prSet presAssocID="{16E69B7B-20D1-457A-89A1-F075380EFB75}" presName="childNode" presStyleLbl="node1" presStyleIdx="3" presStyleCnt="5">
        <dgm:presLayoutVars>
          <dgm:bulletEnabled val="1"/>
        </dgm:presLayoutVars>
      </dgm:prSet>
      <dgm:spPr/>
      <dgm:t>
        <a:bodyPr/>
        <a:lstStyle/>
        <a:p>
          <a:endParaRPr lang="es-ES"/>
        </a:p>
      </dgm:t>
    </dgm:pt>
    <dgm:pt modelId="{BF9A91F2-748B-4E44-96E2-F9DC9A931ED5}" type="pres">
      <dgm:prSet presAssocID="{64F408C0-9AAB-4090-8977-E6DE78537533}" presName="aSpace" presStyleCnt="0"/>
      <dgm:spPr/>
    </dgm:pt>
    <dgm:pt modelId="{EEFE4231-96F7-475B-857F-7767C86CCC88}" type="pres">
      <dgm:prSet presAssocID="{6BA01DA3-9D43-41E5-9C24-71AA3CEF8F29}" presName="compNode" presStyleCnt="0"/>
      <dgm:spPr/>
    </dgm:pt>
    <dgm:pt modelId="{B3390818-5BBC-4811-B5D8-07767A478A62}" type="pres">
      <dgm:prSet presAssocID="{6BA01DA3-9D43-41E5-9C24-71AA3CEF8F29}" presName="aNode" presStyleLbl="bgShp" presStyleIdx="2" presStyleCnt="3"/>
      <dgm:spPr/>
      <dgm:t>
        <a:bodyPr/>
        <a:lstStyle/>
        <a:p>
          <a:endParaRPr lang="es-ES"/>
        </a:p>
      </dgm:t>
    </dgm:pt>
    <dgm:pt modelId="{F53E5DCD-E32A-4627-9621-C4004A9D2D72}" type="pres">
      <dgm:prSet presAssocID="{6BA01DA3-9D43-41E5-9C24-71AA3CEF8F29}" presName="textNode" presStyleLbl="bgShp" presStyleIdx="2" presStyleCnt="3"/>
      <dgm:spPr/>
      <dgm:t>
        <a:bodyPr/>
        <a:lstStyle/>
        <a:p>
          <a:endParaRPr lang="es-ES"/>
        </a:p>
      </dgm:t>
    </dgm:pt>
    <dgm:pt modelId="{14F42144-AFD9-4A38-8A0E-6C8DE7673AC2}" type="pres">
      <dgm:prSet presAssocID="{6BA01DA3-9D43-41E5-9C24-71AA3CEF8F29}" presName="compChildNode" presStyleCnt="0"/>
      <dgm:spPr/>
    </dgm:pt>
    <dgm:pt modelId="{B84C96BC-5C08-407C-A530-E142B5DFA475}" type="pres">
      <dgm:prSet presAssocID="{6BA01DA3-9D43-41E5-9C24-71AA3CEF8F29}" presName="theInnerList" presStyleCnt="0"/>
      <dgm:spPr/>
    </dgm:pt>
    <dgm:pt modelId="{513E6420-79F5-45E1-9E04-83BDBA7A9A5B}" type="pres">
      <dgm:prSet presAssocID="{F94CD9B3-5915-4AB3-AA8F-6608F9E549AC}" presName="childNode" presStyleLbl="node1" presStyleIdx="4" presStyleCnt="5" custScaleY="34890">
        <dgm:presLayoutVars>
          <dgm:bulletEnabled val="1"/>
        </dgm:presLayoutVars>
      </dgm:prSet>
      <dgm:spPr/>
      <dgm:t>
        <a:bodyPr/>
        <a:lstStyle/>
        <a:p>
          <a:endParaRPr lang="es-ES"/>
        </a:p>
      </dgm:t>
    </dgm:pt>
  </dgm:ptLst>
  <dgm:cxnLst>
    <dgm:cxn modelId="{128B1389-C76A-4092-BDC7-303EF669B635}" srcId="{AC193834-9A1A-42D9-BFD5-D7874E08C2F4}" destId="{64F408C0-9AAB-4090-8977-E6DE78537533}" srcOrd="1" destOrd="0" parTransId="{53137CCC-9C84-467E-A656-B4D9312C6D16}" sibTransId="{F24CD092-22BC-44BD-8A9D-F984FA751235}"/>
    <dgm:cxn modelId="{A0FF05B6-D1AA-4443-B4B0-044D2ED9396A}" srcId="{64F408C0-9AAB-4090-8977-E6DE78537533}" destId="{16E69B7B-20D1-457A-89A1-F075380EFB75}" srcOrd="1" destOrd="0" parTransId="{872135D4-C721-4992-A17B-13698EBC5564}" sibTransId="{396CE6AD-3392-43D5-83DB-3830F8F47CCE}"/>
    <dgm:cxn modelId="{F64BBC50-B3BA-468F-ABB0-34678519CDE5}" type="presOf" srcId="{6BA01DA3-9D43-41E5-9C24-71AA3CEF8F29}" destId="{B3390818-5BBC-4811-B5D8-07767A478A62}" srcOrd="0" destOrd="0" presId="urn:microsoft.com/office/officeart/2005/8/layout/lProcess2"/>
    <dgm:cxn modelId="{07219346-8E04-4039-8017-710B39ECA112}" type="presOf" srcId="{AC193834-9A1A-42D9-BFD5-D7874E08C2F4}" destId="{C6769A2E-FEAA-4B74-BF41-6C47AFDF0BFE}" srcOrd="0" destOrd="0" presId="urn:microsoft.com/office/officeart/2005/8/layout/lProcess2"/>
    <dgm:cxn modelId="{A40CF638-13A7-4EB1-BFC7-9BAA792D612C}" type="presOf" srcId="{F94CD9B3-5915-4AB3-AA8F-6608F9E549AC}" destId="{513E6420-79F5-45E1-9E04-83BDBA7A9A5B}" srcOrd="0" destOrd="0" presId="urn:microsoft.com/office/officeart/2005/8/layout/lProcess2"/>
    <dgm:cxn modelId="{A61C6824-DE4E-4347-8E48-3C891D2A9C5A}" type="presOf" srcId="{A542790D-4E8C-4E5D-A8CF-C86830AF1D0D}" destId="{44632552-5FEE-47B8-B003-27C88697C1C0}" srcOrd="0" destOrd="0" presId="urn:microsoft.com/office/officeart/2005/8/layout/lProcess2"/>
    <dgm:cxn modelId="{7F6DCC65-9CD2-47CA-976C-49C827473FD9}" srcId="{AC193834-9A1A-42D9-BFD5-D7874E08C2F4}" destId="{C007601C-59F3-4E05-96AC-F45EBDB18B85}" srcOrd="0" destOrd="0" parTransId="{B49DCB53-758B-4E89-8E60-2D891BC3B751}" sibTransId="{9BF72C4C-DA03-4922-944B-8A47CE336038}"/>
    <dgm:cxn modelId="{EAB301E1-8B97-4DE8-857B-FBFF7411042A}" srcId="{C007601C-59F3-4E05-96AC-F45EBDB18B85}" destId="{6E20BDA0-6F78-479D-9ABC-57560EC17123}" srcOrd="0" destOrd="0" parTransId="{1FBCE890-3231-4B09-8D8B-72C29A64D81E}" sibTransId="{FD7AC38C-57ED-458F-B5D3-B4014F436152}"/>
    <dgm:cxn modelId="{F9F4E5DB-06C4-4B93-A475-8DDB77B577FE}" srcId="{AC193834-9A1A-42D9-BFD5-D7874E08C2F4}" destId="{6BA01DA3-9D43-41E5-9C24-71AA3CEF8F29}" srcOrd="2" destOrd="0" parTransId="{FC697D9E-B753-4D09-9651-78F84BF39C6C}" sibTransId="{B73887F3-87B8-40AE-844F-DFA9BBB94E8A}"/>
    <dgm:cxn modelId="{6AB3AED2-83CD-4A09-8406-86F03E430A71}" type="presOf" srcId="{6BA01DA3-9D43-41E5-9C24-71AA3CEF8F29}" destId="{F53E5DCD-E32A-4627-9621-C4004A9D2D72}" srcOrd="1" destOrd="0" presId="urn:microsoft.com/office/officeart/2005/8/layout/lProcess2"/>
    <dgm:cxn modelId="{9D4EAA48-ACAF-4C38-A412-863A5ECC7999}" type="presOf" srcId="{486AF323-E524-4011-87B3-A7292C07BDCC}" destId="{51FD80C3-F4D2-4C6A-9FBD-C71C189626C5}" srcOrd="0" destOrd="0" presId="urn:microsoft.com/office/officeart/2005/8/layout/lProcess2"/>
    <dgm:cxn modelId="{68875FED-8A44-44D4-8041-233165685F55}" srcId="{64F408C0-9AAB-4090-8977-E6DE78537533}" destId="{A542790D-4E8C-4E5D-A8CF-C86830AF1D0D}" srcOrd="0" destOrd="0" parTransId="{C3843605-D999-416D-B1E2-51C3BE3F6807}" sibTransId="{253D8F4B-1B2D-4605-84C8-194D61E5E8F7}"/>
    <dgm:cxn modelId="{C51D54F9-39C4-4DFA-AB6C-E8D04DB4DEB3}" srcId="{6BA01DA3-9D43-41E5-9C24-71AA3CEF8F29}" destId="{F94CD9B3-5915-4AB3-AA8F-6608F9E549AC}" srcOrd="0" destOrd="0" parTransId="{D85DE5C9-1EC6-48F6-8695-8C7C36DB9A10}" sibTransId="{15BA3C8C-1C98-46DF-9E76-991BDF808FD8}"/>
    <dgm:cxn modelId="{173BD0A3-332D-476F-BC20-5025ECD55DB2}" type="presOf" srcId="{64F408C0-9AAB-4090-8977-E6DE78537533}" destId="{4BCBA0A8-7E85-4C1E-82A1-FE94F6C04B87}" srcOrd="1" destOrd="0" presId="urn:microsoft.com/office/officeart/2005/8/layout/lProcess2"/>
    <dgm:cxn modelId="{E0154F47-D73A-4032-A0DA-7821555D92C5}" srcId="{C007601C-59F3-4E05-96AC-F45EBDB18B85}" destId="{486AF323-E524-4011-87B3-A7292C07BDCC}" srcOrd="1" destOrd="0" parTransId="{5CAC591B-9009-4C16-AB2A-5524C037AD2E}" sibTransId="{83656023-1C63-47E7-AED2-5D3CA3F649C9}"/>
    <dgm:cxn modelId="{DC481C92-F1D7-4064-8544-BC47737F5817}" type="presOf" srcId="{16E69B7B-20D1-457A-89A1-F075380EFB75}" destId="{F97E9B9C-4A94-4E53-8501-6B9F0A11649E}" srcOrd="0" destOrd="0" presId="urn:microsoft.com/office/officeart/2005/8/layout/lProcess2"/>
    <dgm:cxn modelId="{3F5FFC34-619B-4EB8-AD0F-7834C9917C8A}" type="presOf" srcId="{64F408C0-9AAB-4090-8977-E6DE78537533}" destId="{1ACC651D-57D0-4D70-95EF-7ABEB41398D9}" srcOrd="0" destOrd="0" presId="urn:microsoft.com/office/officeart/2005/8/layout/lProcess2"/>
    <dgm:cxn modelId="{DF3CFB98-5160-492F-8723-EFAC66366FE2}" type="presOf" srcId="{6E20BDA0-6F78-479D-9ABC-57560EC17123}" destId="{1325BDED-40DD-4363-B069-706BA8EE4849}" srcOrd="0" destOrd="0" presId="urn:microsoft.com/office/officeart/2005/8/layout/lProcess2"/>
    <dgm:cxn modelId="{3B778A08-DA47-4419-BD3B-848565DC51D5}" type="presOf" srcId="{C007601C-59F3-4E05-96AC-F45EBDB18B85}" destId="{BF4C2C08-0F90-459E-A7B8-E0920D29FD31}" srcOrd="0" destOrd="0" presId="urn:microsoft.com/office/officeart/2005/8/layout/lProcess2"/>
    <dgm:cxn modelId="{24B88BB9-ADA4-49C7-B543-13354A22F2BE}" type="presOf" srcId="{C007601C-59F3-4E05-96AC-F45EBDB18B85}" destId="{E9065BED-872F-4BCF-A134-769AE47A32A2}" srcOrd="1" destOrd="0" presId="urn:microsoft.com/office/officeart/2005/8/layout/lProcess2"/>
    <dgm:cxn modelId="{70B4DD97-BD61-42BB-B918-30C9E91E5208}" type="presParOf" srcId="{C6769A2E-FEAA-4B74-BF41-6C47AFDF0BFE}" destId="{2D213404-88F4-4DF3-89A7-37DB4E032559}" srcOrd="0" destOrd="0" presId="urn:microsoft.com/office/officeart/2005/8/layout/lProcess2"/>
    <dgm:cxn modelId="{B07E5CBF-55DE-4605-B47E-99B1A5336FF8}" type="presParOf" srcId="{2D213404-88F4-4DF3-89A7-37DB4E032559}" destId="{BF4C2C08-0F90-459E-A7B8-E0920D29FD31}" srcOrd="0" destOrd="0" presId="urn:microsoft.com/office/officeart/2005/8/layout/lProcess2"/>
    <dgm:cxn modelId="{1DAB88EB-5A11-4E4E-81EB-D722C83A9E58}" type="presParOf" srcId="{2D213404-88F4-4DF3-89A7-37DB4E032559}" destId="{E9065BED-872F-4BCF-A134-769AE47A32A2}" srcOrd="1" destOrd="0" presId="urn:microsoft.com/office/officeart/2005/8/layout/lProcess2"/>
    <dgm:cxn modelId="{D0EA1D2D-5683-4E85-9C78-BB1D415F07E9}" type="presParOf" srcId="{2D213404-88F4-4DF3-89A7-37DB4E032559}" destId="{FC34F375-C225-45FF-8CE0-D92BC66949FF}" srcOrd="2" destOrd="0" presId="urn:microsoft.com/office/officeart/2005/8/layout/lProcess2"/>
    <dgm:cxn modelId="{373A15ED-2A6B-4280-8A11-178340D9CC49}" type="presParOf" srcId="{FC34F375-C225-45FF-8CE0-D92BC66949FF}" destId="{7F892225-2465-403B-86A2-D3FEE814353D}" srcOrd="0" destOrd="0" presId="urn:microsoft.com/office/officeart/2005/8/layout/lProcess2"/>
    <dgm:cxn modelId="{46470D6D-2532-4EA8-B408-4AABB1A8CA54}" type="presParOf" srcId="{7F892225-2465-403B-86A2-D3FEE814353D}" destId="{1325BDED-40DD-4363-B069-706BA8EE4849}" srcOrd="0" destOrd="0" presId="urn:microsoft.com/office/officeart/2005/8/layout/lProcess2"/>
    <dgm:cxn modelId="{826599D8-FD13-4E26-BB21-A42CB6C736AD}" type="presParOf" srcId="{7F892225-2465-403B-86A2-D3FEE814353D}" destId="{5005D3F5-2066-458D-9961-064E194E0684}" srcOrd="1" destOrd="0" presId="urn:microsoft.com/office/officeart/2005/8/layout/lProcess2"/>
    <dgm:cxn modelId="{A0A2FD93-E344-42D4-BC35-2D03CF7D4C80}" type="presParOf" srcId="{7F892225-2465-403B-86A2-D3FEE814353D}" destId="{51FD80C3-F4D2-4C6A-9FBD-C71C189626C5}" srcOrd="2" destOrd="0" presId="urn:microsoft.com/office/officeart/2005/8/layout/lProcess2"/>
    <dgm:cxn modelId="{CCB3481E-123A-46FE-8DAF-7B6F209C5E24}" type="presParOf" srcId="{C6769A2E-FEAA-4B74-BF41-6C47AFDF0BFE}" destId="{561CDDF0-5D95-4629-9F4B-F69C5A339AB7}" srcOrd="1" destOrd="0" presId="urn:microsoft.com/office/officeart/2005/8/layout/lProcess2"/>
    <dgm:cxn modelId="{58BE00C9-04EC-4747-84EB-31C21F567BF2}" type="presParOf" srcId="{C6769A2E-FEAA-4B74-BF41-6C47AFDF0BFE}" destId="{B14BCE0A-61B0-4D05-9EC9-370EEFE860CD}" srcOrd="2" destOrd="0" presId="urn:microsoft.com/office/officeart/2005/8/layout/lProcess2"/>
    <dgm:cxn modelId="{D21EAD95-775D-42E7-8D78-201C0BC9DBA8}" type="presParOf" srcId="{B14BCE0A-61B0-4D05-9EC9-370EEFE860CD}" destId="{1ACC651D-57D0-4D70-95EF-7ABEB41398D9}" srcOrd="0" destOrd="0" presId="urn:microsoft.com/office/officeart/2005/8/layout/lProcess2"/>
    <dgm:cxn modelId="{4A0D868A-708E-4E04-A36D-6B9D7259CB08}" type="presParOf" srcId="{B14BCE0A-61B0-4D05-9EC9-370EEFE860CD}" destId="{4BCBA0A8-7E85-4C1E-82A1-FE94F6C04B87}" srcOrd="1" destOrd="0" presId="urn:microsoft.com/office/officeart/2005/8/layout/lProcess2"/>
    <dgm:cxn modelId="{74592CC8-C058-429C-95EF-24E7CE00DFD1}" type="presParOf" srcId="{B14BCE0A-61B0-4D05-9EC9-370EEFE860CD}" destId="{F34A8D60-4E00-4C88-84E7-ACF847267074}" srcOrd="2" destOrd="0" presId="urn:microsoft.com/office/officeart/2005/8/layout/lProcess2"/>
    <dgm:cxn modelId="{AE4D38BB-FEF5-4733-A87C-6079DD3696B0}" type="presParOf" srcId="{F34A8D60-4E00-4C88-84E7-ACF847267074}" destId="{5CF4B122-36C3-4100-A20E-65D7DDF5AABF}" srcOrd="0" destOrd="0" presId="urn:microsoft.com/office/officeart/2005/8/layout/lProcess2"/>
    <dgm:cxn modelId="{7737A55E-27EB-4CA9-BB4C-8383A5C06AC0}" type="presParOf" srcId="{5CF4B122-36C3-4100-A20E-65D7DDF5AABF}" destId="{44632552-5FEE-47B8-B003-27C88697C1C0}" srcOrd="0" destOrd="0" presId="urn:microsoft.com/office/officeart/2005/8/layout/lProcess2"/>
    <dgm:cxn modelId="{CC2B2819-E54B-46CA-AB82-085842165F86}" type="presParOf" srcId="{5CF4B122-36C3-4100-A20E-65D7DDF5AABF}" destId="{036F79CF-5365-4AAC-A182-E730A6E25083}" srcOrd="1" destOrd="0" presId="urn:microsoft.com/office/officeart/2005/8/layout/lProcess2"/>
    <dgm:cxn modelId="{7106814D-2962-470D-9784-B9A4E43E5F13}" type="presParOf" srcId="{5CF4B122-36C3-4100-A20E-65D7DDF5AABF}" destId="{F97E9B9C-4A94-4E53-8501-6B9F0A11649E}" srcOrd="2" destOrd="0" presId="urn:microsoft.com/office/officeart/2005/8/layout/lProcess2"/>
    <dgm:cxn modelId="{CE238F7A-4030-4848-8485-E1CC9D6B35D8}" type="presParOf" srcId="{C6769A2E-FEAA-4B74-BF41-6C47AFDF0BFE}" destId="{BF9A91F2-748B-4E44-96E2-F9DC9A931ED5}" srcOrd="3" destOrd="0" presId="urn:microsoft.com/office/officeart/2005/8/layout/lProcess2"/>
    <dgm:cxn modelId="{06759E64-E38B-4A0A-A30A-862B3663DF56}" type="presParOf" srcId="{C6769A2E-FEAA-4B74-BF41-6C47AFDF0BFE}" destId="{EEFE4231-96F7-475B-857F-7767C86CCC88}" srcOrd="4" destOrd="0" presId="urn:microsoft.com/office/officeart/2005/8/layout/lProcess2"/>
    <dgm:cxn modelId="{CABB48D1-FC6E-4D73-A526-02AB000704D2}" type="presParOf" srcId="{EEFE4231-96F7-475B-857F-7767C86CCC88}" destId="{B3390818-5BBC-4811-B5D8-07767A478A62}" srcOrd="0" destOrd="0" presId="urn:microsoft.com/office/officeart/2005/8/layout/lProcess2"/>
    <dgm:cxn modelId="{A41F8727-6749-4672-9545-47947771D06B}" type="presParOf" srcId="{EEFE4231-96F7-475B-857F-7767C86CCC88}" destId="{F53E5DCD-E32A-4627-9621-C4004A9D2D72}" srcOrd="1" destOrd="0" presId="urn:microsoft.com/office/officeart/2005/8/layout/lProcess2"/>
    <dgm:cxn modelId="{F38B23BE-BED8-4E0F-8D4E-0D2F86208CE2}" type="presParOf" srcId="{EEFE4231-96F7-475B-857F-7767C86CCC88}" destId="{14F42144-AFD9-4A38-8A0E-6C8DE7673AC2}" srcOrd="2" destOrd="0" presId="urn:microsoft.com/office/officeart/2005/8/layout/lProcess2"/>
    <dgm:cxn modelId="{E300EBCB-EF24-49DF-A47D-79BD81239A61}" type="presParOf" srcId="{14F42144-AFD9-4A38-8A0E-6C8DE7673AC2}" destId="{B84C96BC-5C08-407C-A530-E142B5DFA475}" srcOrd="0" destOrd="0" presId="urn:microsoft.com/office/officeart/2005/8/layout/lProcess2"/>
    <dgm:cxn modelId="{418579FC-E393-4580-A6DD-A4A515D9BB26}" type="presParOf" srcId="{B84C96BC-5C08-407C-A530-E142B5DFA475}" destId="{513E6420-79F5-45E1-9E04-83BDBA7A9A5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C4362-304D-40EE-82A1-DA1B039FA2DE}"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s-ES"/>
        </a:p>
      </dgm:t>
    </dgm:pt>
    <dgm:pt modelId="{234B7D38-47EE-4640-AF6B-220EB40A3682}">
      <dgm:prSet phldrT="[Texto]" custT="1"/>
      <dgm:spPr/>
      <dgm:t>
        <a:bodyPr/>
        <a:lstStyle/>
        <a:p>
          <a:r>
            <a:rPr lang="es-ES" sz="1900" dirty="0"/>
            <a:t>Determinación de proteína </a:t>
          </a:r>
          <a:r>
            <a:rPr lang="es-ES" sz="1100" dirty="0"/>
            <a:t>(A)</a:t>
          </a:r>
          <a:endParaRPr lang="es-ES" sz="1900" dirty="0"/>
        </a:p>
      </dgm:t>
    </dgm:pt>
    <dgm:pt modelId="{DCC2C078-0771-44CE-B1B2-9D19501014C7}" type="parTrans" cxnId="{5199910B-C3E3-43EA-8329-950669FB74C5}">
      <dgm:prSet/>
      <dgm:spPr/>
      <dgm:t>
        <a:bodyPr/>
        <a:lstStyle/>
        <a:p>
          <a:endParaRPr lang="es-ES"/>
        </a:p>
      </dgm:t>
    </dgm:pt>
    <dgm:pt modelId="{3845CD55-617C-4957-B845-3BC4207FFF27}" type="sibTrans" cxnId="{5199910B-C3E3-43EA-8329-950669FB74C5}">
      <dgm:prSet/>
      <dgm:spPr/>
      <dgm:t>
        <a:bodyPr/>
        <a:lstStyle/>
        <a:p>
          <a:endParaRPr lang="es-ES"/>
        </a:p>
      </dgm:t>
    </dgm:pt>
    <dgm:pt modelId="{56C23951-A8A4-460E-B122-56E8DB297E13}">
      <dgm:prSet phldrT="[Texto]" custT="1"/>
      <dgm:spPr/>
      <dgm:t>
        <a:bodyPr/>
        <a:lstStyle/>
        <a:p>
          <a:r>
            <a:rPr lang="es-ES" sz="1900" dirty="0"/>
            <a:t>Determinación de grasa </a:t>
          </a:r>
          <a:r>
            <a:rPr lang="es-ES" sz="1200" dirty="0"/>
            <a:t>(B)</a:t>
          </a:r>
        </a:p>
      </dgm:t>
    </dgm:pt>
    <dgm:pt modelId="{C9B6F9A7-D200-422F-A526-96D9C0308168}" type="parTrans" cxnId="{EB558A87-2069-4B6E-B774-BDBA3C7E5D5B}">
      <dgm:prSet/>
      <dgm:spPr/>
      <dgm:t>
        <a:bodyPr/>
        <a:lstStyle/>
        <a:p>
          <a:endParaRPr lang="es-ES"/>
        </a:p>
      </dgm:t>
    </dgm:pt>
    <dgm:pt modelId="{4AFAB444-0ECF-484F-9954-9AF211AD9DD2}" type="sibTrans" cxnId="{EB558A87-2069-4B6E-B774-BDBA3C7E5D5B}">
      <dgm:prSet/>
      <dgm:spPr/>
      <dgm:t>
        <a:bodyPr/>
        <a:lstStyle/>
        <a:p>
          <a:endParaRPr lang="es-ES"/>
        </a:p>
      </dgm:t>
    </dgm:pt>
    <dgm:pt modelId="{47C4FB22-2910-4D15-A9C4-37F54DAC8F39}">
      <dgm:prSet phldrT="[Texto]" custT="1"/>
      <dgm:spPr/>
      <dgm:t>
        <a:bodyPr/>
        <a:lstStyle/>
        <a:p>
          <a:r>
            <a:rPr lang="es-ES" sz="1900" dirty="0"/>
            <a:t>Determinación de fibra </a:t>
          </a:r>
          <a:r>
            <a:rPr lang="es-ES" sz="1200" dirty="0"/>
            <a:t>(C)</a:t>
          </a:r>
          <a:endParaRPr lang="es-ES" sz="1900" dirty="0"/>
        </a:p>
      </dgm:t>
    </dgm:pt>
    <dgm:pt modelId="{BFE494C9-53CF-491A-B622-476A447234A5}" type="parTrans" cxnId="{9C0E605F-32F0-4E4F-AF0F-E90D2A158DE0}">
      <dgm:prSet/>
      <dgm:spPr/>
      <dgm:t>
        <a:bodyPr/>
        <a:lstStyle/>
        <a:p>
          <a:endParaRPr lang="es-ES"/>
        </a:p>
      </dgm:t>
    </dgm:pt>
    <dgm:pt modelId="{FBA4B7FD-D588-4CC5-9913-F6DAC529B0CC}" type="sibTrans" cxnId="{9C0E605F-32F0-4E4F-AF0F-E90D2A158DE0}">
      <dgm:prSet/>
      <dgm:spPr/>
      <dgm:t>
        <a:bodyPr/>
        <a:lstStyle/>
        <a:p>
          <a:endParaRPr lang="es-ES"/>
        </a:p>
      </dgm:t>
    </dgm:pt>
    <dgm:pt modelId="{3C8247B2-D070-4805-8754-C409DC64838F}">
      <dgm:prSet phldrT="[Texto]"/>
      <dgm:spPr/>
      <dgm:t>
        <a:bodyPr/>
        <a:lstStyle/>
        <a:p>
          <a:r>
            <a:rPr lang="es-ES" dirty="0"/>
            <a:t>Determinación de humedad y ceniza</a:t>
          </a:r>
        </a:p>
      </dgm:t>
    </dgm:pt>
    <dgm:pt modelId="{42C7E212-5EC5-4975-8A67-AE96355E4344}" type="parTrans" cxnId="{BDC9A3EC-CE3B-4C9C-988E-98EAE56DEF58}">
      <dgm:prSet/>
      <dgm:spPr/>
      <dgm:t>
        <a:bodyPr/>
        <a:lstStyle/>
        <a:p>
          <a:endParaRPr lang="es-ES"/>
        </a:p>
      </dgm:t>
    </dgm:pt>
    <dgm:pt modelId="{EA042F3A-48D1-4A70-8919-BA6A13227913}" type="sibTrans" cxnId="{BDC9A3EC-CE3B-4C9C-988E-98EAE56DEF58}">
      <dgm:prSet/>
      <dgm:spPr/>
      <dgm:t>
        <a:bodyPr/>
        <a:lstStyle/>
        <a:p>
          <a:endParaRPr lang="es-ES"/>
        </a:p>
      </dgm:t>
    </dgm:pt>
    <dgm:pt modelId="{993E4BF3-4789-4843-A4F6-C1308B48E622}">
      <dgm:prSet phldrT="[Texto]"/>
      <dgm:spPr/>
      <dgm:t>
        <a:bodyPr/>
        <a:lstStyle/>
        <a:p>
          <a:r>
            <a:rPr lang="es-ES" dirty="0"/>
            <a:t>Determinación de </a:t>
          </a:r>
          <a:r>
            <a:rPr lang="es-ES" dirty="0" smtClean="0"/>
            <a:t>materia seca</a:t>
          </a:r>
          <a:endParaRPr lang="es-ES" dirty="0"/>
        </a:p>
      </dgm:t>
    </dgm:pt>
    <dgm:pt modelId="{42316C06-2D69-413B-8869-C9AFF856E044}" type="parTrans" cxnId="{6DABA6EF-A72B-4DBC-B9DB-765265AF3CED}">
      <dgm:prSet/>
      <dgm:spPr/>
      <dgm:t>
        <a:bodyPr/>
        <a:lstStyle/>
        <a:p>
          <a:endParaRPr lang="es-ES"/>
        </a:p>
      </dgm:t>
    </dgm:pt>
    <dgm:pt modelId="{5373812C-6EC5-4C9B-9342-661AD279913F}" type="sibTrans" cxnId="{6DABA6EF-A72B-4DBC-B9DB-765265AF3CED}">
      <dgm:prSet/>
      <dgm:spPr/>
      <dgm:t>
        <a:bodyPr/>
        <a:lstStyle/>
        <a:p>
          <a:endParaRPr lang="es-ES"/>
        </a:p>
      </dgm:t>
    </dgm:pt>
    <dgm:pt modelId="{5F50FC91-13DD-4BAE-8C4D-A2CCF8D78DD9}" type="pres">
      <dgm:prSet presAssocID="{6D9C4362-304D-40EE-82A1-DA1B039FA2DE}" presName="diagram" presStyleCnt="0">
        <dgm:presLayoutVars>
          <dgm:dir/>
          <dgm:resizeHandles val="exact"/>
        </dgm:presLayoutVars>
      </dgm:prSet>
      <dgm:spPr/>
      <dgm:t>
        <a:bodyPr/>
        <a:lstStyle/>
        <a:p>
          <a:endParaRPr lang="es-ES"/>
        </a:p>
      </dgm:t>
    </dgm:pt>
    <dgm:pt modelId="{C4427B9B-B14E-43A5-BD5E-68229ECE6E70}" type="pres">
      <dgm:prSet presAssocID="{234B7D38-47EE-4640-AF6B-220EB40A3682}" presName="node" presStyleLbl="node1" presStyleIdx="0" presStyleCnt="5">
        <dgm:presLayoutVars>
          <dgm:bulletEnabled val="1"/>
        </dgm:presLayoutVars>
      </dgm:prSet>
      <dgm:spPr/>
      <dgm:t>
        <a:bodyPr/>
        <a:lstStyle/>
        <a:p>
          <a:endParaRPr lang="es-ES"/>
        </a:p>
      </dgm:t>
    </dgm:pt>
    <dgm:pt modelId="{50135798-22E4-4A08-AD1B-153D60DB98B3}" type="pres">
      <dgm:prSet presAssocID="{3845CD55-617C-4957-B845-3BC4207FFF27}" presName="sibTrans" presStyleCnt="0"/>
      <dgm:spPr/>
    </dgm:pt>
    <dgm:pt modelId="{51870EDA-59F2-40CE-8578-DA3022B6CF3C}" type="pres">
      <dgm:prSet presAssocID="{56C23951-A8A4-460E-B122-56E8DB297E13}" presName="node" presStyleLbl="node1" presStyleIdx="1" presStyleCnt="5" custLinFactNeighborX="170" custLinFactNeighborY="-1784">
        <dgm:presLayoutVars>
          <dgm:bulletEnabled val="1"/>
        </dgm:presLayoutVars>
      </dgm:prSet>
      <dgm:spPr/>
      <dgm:t>
        <a:bodyPr/>
        <a:lstStyle/>
        <a:p>
          <a:endParaRPr lang="es-ES"/>
        </a:p>
      </dgm:t>
    </dgm:pt>
    <dgm:pt modelId="{B69A4B81-D526-425D-8BA5-CC117E08D5F3}" type="pres">
      <dgm:prSet presAssocID="{4AFAB444-0ECF-484F-9954-9AF211AD9DD2}" presName="sibTrans" presStyleCnt="0"/>
      <dgm:spPr/>
    </dgm:pt>
    <dgm:pt modelId="{8DDDA3A4-18B7-44A0-9737-73235590849D}" type="pres">
      <dgm:prSet presAssocID="{47C4FB22-2910-4D15-A9C4-37F54DAC8F39}" presName="node" presStyleLbl="node1" presStyleIdx="2" presStyleCnt="5">
        <dgm:presLayoutVars>
          <dgm:bulletEnabled val="1"/>
        </dgm:presLayoutVars>
      </dgm:prSet>
      <dgm:spPr/>
      <dgm:t>
        <a:bodyPr/>
        <a:lstStyle/>
        <a:p>
          <a:endParaRPr lang="es-ES"/>
        </a:p>
      </dgm:t>
    </dgm:pt>
    <dgm:pt modelId="{9583B840-7791-4305-869F-D49E35247E79}" type="pres">
      <dgm:prSet presAssocID="{FBA4B7FD-D588-4CC5-9913-F6DAC529B0CC}" presName="sibTrans" presStyleCnt="0"/>
      <dgm:spPr/>
    </dgm:pt>
    <dgm:pt modelId="{DF2B4503-292E-4C73-B686-2948F8628DD1}" type="pres">
      <dgm:prSet presAssocID="{3C8247B2-D070-4805-8754-C409DC64838F}" presName="node" presStyleLbl="node1" presStyleIdx="3" presStyleCnt="5" custLinFactNeighborY="56241">
        <dgm:presLayoutVars>
          <dgm:bulletEnabled val="1"/>
        </dgm:presLayoutVars>
      </dgm:prSet>
      <dgm:spPr/>
      <dgm:t>
        <a:bodyPr/>
        <a:lstStyle/>
        <a:p>
          <a:endParaRPr lang="es-ES"/>
        </a:p>
      </dgm:t>
    </dgm:pt>
    <dgm:pt modelId="{F6F1C828-8A93-4C20-AD13-C44024015059}" type="pres">
      <dgm:prSet presAssocID="{EA042F3A-48D1-4A70-8919-BA6A13227913}" presName="sibTrans" presStyleCnt="0"/>
      <dgm:spPr/>
    </dgm:pt>
    <dgm:pt modelId="{0F06AEF8-51DF-4D6D-AB99-457639DF1F27}" type="pres">
      <dgm:prSet presAssocID="{993E4BF3-4789-4843-A4F6-C1308B48E622}" presName="node" presStyleLbl="node1" presStyleIdx="4" presStyleCnt="5" custLinFactNeighborX="198" custLinFactNeighborY="75678">
        <dgm:presLayoutVars>
          <dgm:bulletEnabled val="1"/>
        </dgm:presLayoutVars>
      </dgm:prSet>
      <dgm:spPr/>
      <dgm:t>
        <a:bodyPr/>
        <a:lstStyle/>
        <a:p>
          <a:endParaRPr lang="es-ES"/>
        </a:p>
      </dgm:t>
    </dgm:pt>
  </dgm:ptLst>
  <dgm:cxnLst>
    <dgm:cxn modelId="{9C0E605F-32F0-4E4F-AF0F-E90D2A158DE0}" srcId="{6D9C4362-304D-40EE-82A1-DA1B039FA2DE}" destId="{47C4FB22-2910-4D15-A9C4-37F54DAC8F39}" srcOrd="2" destOrd="0" parTransId="{BFE494C9-53CF-491A-B622-476A447234A5}" sibTransId="{FBA4B7FD-D588-4CC5-9913-F6DAC529B0CC}"/>
    <dgm:cxn modelId="{40DCD4E6-5812-4FC2-AD45-01D504A77C1F}" type="presOf" srcId="{234B7D38-47EE-4640-AF6B-220EB40A3682}" destId="{C4427B9B-B14E-43A5-BD5E-68229ECE6E70}" srcOrd="0" destOrd="0" presId="urn:microsoft.com/office/officeart/2005/8/layout/default"/>
    <dgm:cxn modelId="{E87F4B27-75D2-4768-A3E4-85866EA281D6}" type="presOf" srcId="{3C8247B2-D070-4805-8754-C409DC64838F}" destId="{DF2B4503-292E-4C73-B686-2948F8628DD1}" srcOrd="0" destOrd="0" presId="urn:microsoft.com/office/officeart/2005/8/layout/default"/>
    <dgm:cxn modelId="{AA9A5062-35DB-439E-8EEA-4ADE5D9C3DE0}" type="presOf" srcId="{993E4BF3-4789-4843-A4F6-C1308B48E622}" destId="{0F06AEF8-51DF-4D6D-AB99-457639DF1F27}" srcOrd="0" destOrd="0" presId="urn:microsoft.com/office/officeart/2005/8/layout/default"/>
    <dgm:cxn modelId="{BDC9A3EC-CE3B-4C9C-988E-98EAE56DEF58}" srcId="{6D9C4362-304D-40EE-82A1-DA1B039FA2DE}" destId="{3C8247B2-D070-4805-8754-C409DC64838F}" srcOrd="3" destOrd="0" parTransId="{42C7E212-5EC5-4975-8A67-AE96355E4344}" sibTransId="{EA042F3A-48D1-4A70-8919-BA6A13227913}"/>
    <dgm:cxn modelId="{6DABA6EF-A72B-4DBC-B9DB-765265AF3CED}" srcId="{6D9C4362-304D-40EE-82A1-DA1B039FA2DE}" destId="{993E4BF3-4789-4843-A4F6-C1308B48E622}" srcOrd="4" destOrd="0" parTransId="{42316C06-2D69-413B-8869-C9AFF856E044}" sibTransId="{5373812C-6EC5-4C9B-9342-661AD279913F}"/>
    <dgm:cxn modelId="{BD47C460-A2A9-449B-848F-572A48ED15C3}" type="presOf" srcId="{6D9C4362-304D-40EE-82A1-DA1B039FA2DE}" destId="{5F50FC91-13DD-4BAE-8C4D-A2CCF8D78DD9}" srcOrd="0" destOrd="0" presId="urn:microsoft.com/office/officeart/2005/8/layout/default"/>
    <dgm:cxn modelId="{5199910B-C3E3-43EA-8329-950669FB74C5}" srcId="{6D9C4362-304D-40EE-82A1-DA1B039FA2DE}" destId="{234B7D38-47EE-4640-AF6B-220EB40A3682}" srcOrd="0" destOrd="0" parTransId="{DCC2C078-0771-44CE-B1B2-9D19501014C7}" sibTransId="{3845CD55-617C-4957-B845-3BC4207FFF27}"/>
    <dgm:cxn modelId="{64BA1229-E1A6-4838-9E62-43464CB4D33F}" type="presOf" srcId="{47C4FB22-2910-4D15-A9C4-37F54DAC8F39}" destId="{8DDDA3A4-18B7-44A0-9737-73235590849D}" srcOrd="0" destOrd="0" presId="urn:microsoft.com/office/officeart/2005/8/layout/default"/>
    <dgm:cxn modelId="{EB558A87-2069-4B6E-B774-BDBA3C7E5D5B}" srcId="{6D9C4362-304D-40EE-82A1-DA1B039FA2DE}" destId="{56C23951-A8A4-460E-B122-56E8DB297E13}" srcOrd="1" destOrd="0" parTransId="{C9B6F9A7-D200-422F-A526-96D9C0308168}" sibTransId="{4AFAB444-0ECF-484F-9954-9AF211AD9DD2}"/>
    <dgm:cxn modelId="{4DC5B6E7-68B4-4326-9734-4BFD8386A794}" type="presOf" srcId="{56C23951-A8A4-460E-B122-56E8DB297E13}" destId="{51870EDA-59F2-40CE-8578-DA3022B6CF3C}" srcOrd="0" destOrd="0" presId="urn:microsoft.com/office/officeart/2005/8/layout/default"/>
    <dgm:cxn modelId="{4A030B15-77FF-4359-B74B-B0532EFD3696}" type="presParOf" srcId="{5F50FC91-13DD-4BAE-8C4D-A2CCF8D78DD9}" destId="{C4427B9B-B14E-43A5-BD5E-68229ECE6E70}" srcOrd="0" destOrd="0" presId="urn:microsoft.com/office/officeart/2005/8/layout/default"/>
    <dgm:cxn modelId="{9A6C4370-0C91-4D58-9AB9-0098EB2243AF}" type="presParOf" srcId="{5F50FC91-13DD-4BAE-8C4D-A2CCF8D78DD9}" destId="{50135798-22E4-4A08-AD1B-153D60DB98B3}" srcOrd="1" destOrd="0" presId="urn:microsoft.com/office/officeart/2005/8/layout/default"/>
    <dgm:cxn modelId="{9C1803BF-B7CB-4F29-91A8-7270048F3F7E}" type="presParOf" srcId="{5F50FC91-13DD-4BAE-8C4D-A2CCF8D78DD9}" destId="{51870EDA-59F2-40CE-8578-DA3022B6CF3C}" srcOrd="2" destOrd="0" presId="urn:microsoft.com/office/officeart/2005/8/layout/default"/>
    <dgm:cxn modelId="{2BB6D6F5-DDB2-41AC-9E0C-FEBFA04A2DF3}" type="presParOf" srcId="{5F50FC91-13DD-4BAE-8C4D-A2CCF8D78DD9}" destId="{B69A4B81-D526-425D-8BA5-CC117E08D5F3}" srcOrd="3" destOrd="0" presId="urn:microsoft.com/office/officeart/2005/8/layout/default"/>
    <dgm:cxn modelId="{9EF83305-46B8-46AC-856B-E665A948184A}" type="presParOf" srcId="{5F50FC91-13DD-4BAE-8C4D-A2CCF8D78DD9}" destId="{8DDDA3A4-18B7-44A0-9737-73235590849D}" srcOrd="4" destOrd="0" presId="urn:microsoft.com/office/officeart/2005/8/layout/default"/>
    <dgm:cxn modelId="{604359D4-2EEE-418A-81FA-28FFAA6ED197}" type="presParOf" srcId="{5F50FC91-13DD-4BAE-8C4D-A2CCF8D78DD9}" destId="{9583B840-7791-4305-869F-D49E35247E79}" srcOrd="5" destOrd="0" presId="urn:microsoft.com/office/officeart/2005/8/layout/default"/>
    <dgm:cxn modelId="{C30E4D78-339D-47C6-B4D0-14FEF6D7ABB8}" type="presParOf" srcId="{5F50FC91-13DD-4BAE-8C4D-A2CCF8D78DD9}" destId="{DF2B4503-292E-4C73-B686-2948F8628DD1}" srcOrd="6" destOrd="0" presId="urn:microsoft.com/office/officeart/2005/8/layout/default"/>
    <dgm:cxn modelId="{75E9344D-9880-43AC-A722-5FA70AFCEA6F}" type="presParOf" srcId="{5F50FC91-13DD-4BAE-8C4D-A2CCF8D78DD9}" destId="{F6F1C828-8A93-4C20-AD13-C44024015059}" srcOrd="7" destOrd="0" presId="urn:microsoft.com/office/officeart/2005/8/layout/default"/>
    <dgm:cxn modelId="{8328AFF6-A178-45AB-B654-ADDAC2CAA287}" type="presParOf" srcId="{5F50FC91-13DD-4BAE-8C4D-A2CCF8D78DD9}" destId="{0F06AEF8-51DF-4D6D-AB99-457639DF1F27}" srcOrd="8"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DE78B0-BC04-47DE-BC3A-0BA16D4E5112}" type="doc">
      <dgm:prSet loTypeId="urn:microsoft.com/office/officeart/2005/8/layout/vProcess5" loCatId="process" qsTypeId="urn:microsoft.com/office/officeart/2005/8/quickstyle/simple3" qsCatId="simple" csTypeId="urn:microsoft.com/office/officeart/2005/8/colors/accent0_2" csCatId="mainScheme" phldr="1"/>
      <dgm:spPr/>
      <dgm:t>
        <a:bodyPr/>
        <a:lstStyle/>
        <a:p>
          <a:endParaRPr lang="es-ES"/>
        </a:p>
      </dgm:t>
    </dgm:pt>
    <dgm:pt modelId="{56FDB665-6FE2-46A0-866B-0E86722B7ED6}">
      <dgm:prSet phldrT="[Texto]" custT="1"/>
      <dgm:spPr/>
      <dgm:t>
        <a:bodyPr/>
        <a:lstStyle/>
        <a:p>
          <a:pPr algn="just"/>
          <a:r>
            <a:rPr lang="es-ES" sz="2000" dirty="0">
              <a:latin typeface="Times" panose="02020603050405020304" pitchFamily="18" charset="0"/>
              <a:cs typeface="Times" panose="02020603050405020304" pitchFamily="18" charset="0"/>
            </a:rPr>
            <a:t>Se preparó 174 bolsas nylon de 15x20cm con un tamaño de poro ideal (50 μm) </a:t>
          </a:r>
        </a:p>
      </dgm:t>
    </dgm:pt>
    <dgm:pt modelId="{55598D65-99BD-4D04-A254-343E3970D73F}" type="parTrans" cxnId="{49BE5F9C-D400-4E20-A67E-AD5C6206BB1A}">
      <dgm:prSet/>
      <dgm:spPr/>
      <dgm:t>
        <a:bodyPr/>
        <a:lstStyle/>
        <a:p>
          <a:endParaRPr lang="es-ES">
            <a:latin typeface="Times" panose="02020603050405020304" pitchFamily="18" charset="0"/>
            <a:cs typeface="Times" panose="02020603050405020304" pitchFamily="18" charset="0"/>
          </a:endParaRPr>
        </a:p>
      </dgm:t>
    </dgm:pt>
    <dgm:pt modelId="{B0032407-F138-4694-8C43-686C99333DB8}" type="sibTrans" cxnId="{49BE5F9C-D400-4E20-A67E-AD5C6206BB1A}">
      <dgm:prSet/>
      <dgm:spPr/>
      <dgm:t>
        <a:bodyPr/>
        <a:lstStyle/>
        <a:p>
          <a:endParaRPr lang="es-ES">
            <a:latin typeface="Times" panose="02020603050405020304" pitchFamily="18" charset="0"/>
            <a:cs typeface="Times" panose="02020603050405020304" pitchFamily="18" charset="0"/>
          </a:endParaRPr>
        </a:p>
      </dgm:t>
    </dgm:pt>
    <dgm:pt modelId="{7AE575DA-B635-4228-8DD0-797B2A700505}">
      <dgm:prSet phldrT="[Texto]" custT="1"/>
      <dgm:spPr/>
      <dgm:t>
        <a:bodyPr/>
        <a:lstStyle/>
        <a:p>
          <a:r>
            <a:rPr lang="es-ES" sz="2000" dirty="0">
              <a:latin typeface="Times" panose="02020603050405020304" pitchFamily="18" charset="0"/>
              <a:cs typeface="Times" panose="02020603050405020304" pitchFamily="18" charset="0"/>
            </a:rPr>
            <a:t>Se colocó en el rumen de la vaca durante 24 horas</a:t>
          </a:r>
        </a:p>
      </dgm:t>
    </dgm:pt>
    <dgm:pt modelId="{EE30FFBD-4E75-44BC-BB69-6C6F93D3E664}" type="parTrans" cxnId="{CBF9B169-E2E6-4248-BB73-F4AC5744BFDF}">
      <dgm:prSet/>
      <dgm:spPr/>
      <dgm:t>
        <a:bodyPr/>
        <a:lstStyle/>
        <a:p>
          <a:endParaRPr lang="es-ES">
            <a:latin typeface="Times" panose="02020603050405020304" pitchFamily="18" charset="0"/>
            <a:cs typeface="Times" panose="02020603050405020304" pitchFamily="18" charset="0"/>
          </a:endParaRPr>
        </a:p>
      </dgm:t>
    </dgm:pt>
    <dgm:pt modelId="{FC502A9C-2E3B-4B8E-9B42-DA132B5AC529}" type="sibTrans" cxnId="{CBF9B169-E2E6-4248-BB73-F4AC5744BFDF}">
      <dgm:prSet/>
      <dgm:spPr/>
      <dgm:t>
        <a:bodyPr/>
        <a:lstStyle/>
        <a:p>
          <a:endParaRPr lang="es-ES">
            <a:latin typeface="Times" panose="02020603050405020304" pitchFamily="18" charset="0"/>
            <a:cs typeface="Times" panose="02020603050405020304" pitchFamily="18" charset="0"/>
          </a:endParaRPr>
        </a:p>
      </dgm:t>
    </dgm:pt>
    <dgm:pt modelId="{8E924F6F-8E8E-45F0-B68F-0F04F5DCED00}">
      <dgm:prSet phldrT="[Texto]" custT="1"/>
      <dgm:spPr/>
      <dgm:t>
        <a:bodyPr/>
        <a:lstStyle/>
        <a:p>
          <a:r>
            <a:rPr lang="es-ES" sz="2000" dirty="0">
              <a:latin typeface="Times" panose="02020603050405020304" pitchFamily="18" charset="0"/>
              <a:cs typeface="Times" panose="02020603050405020304" pitchFamily="18" charset="0"/>
            </a:rPr>
            <a:t>Se secó en estufa a 55°C durante 96 horas</a:t>
          </a:r>
        </a:p>
      </dgm:t>
    </dgm:pt>
    <dgm:pt modelId="{D39C9CFE-348F-4639-9F1D-6E9BC137B6BD}" type="parTrans" cxnId="{21BA869A-AD2C-4628-B01D-B08C30C9884D}">
      <dgm:prSet/>
      <dgm:spPr/>
      <dgm:t>
        <a:bodyPr/>
        <a:lstStyle/>
        <a:p>
          <a:endParaRPr lang="es-ES">
            <a:latin typeface="Times" panose="02020603050405020304" pitchFamily="18" charset="0"/>
            <a:cs typeface="Times" panose="02020603050405020304" pitchFamily="18" charset="0"/>
          </a:endParaRPr>
        </a:p>
      </dgm:t>
    </dgm:pt>
    <dgm:pt modelId="{E33CBE04-EC05-469C-BD57-172E126FFE37}" type="sibTrans" cxnId="{21BA869A-AD2C-4628-B01D-B08C30C9884D}">
      <dgm:prSet/>
      <dgm:spPr/>
      <dgm:t>
        <a:bodyPr/>
        <a:lstStyle/>
        <a:p>
          <a:endParaRPr lang="es-ES">
            <a:latin typeface="Times" panose="02020603050405020304" pitchFamily="18" charset="0"/>
            <a:cs typeface="Times" panose="02020603050405020304" pitchFamily="18" charset="0"/>
          </a:endParaRPr>
        </a:p>
      </dgm:t>
    </dgm:pt>
    <dgm:pt modelId="{E32C7EA7-1094-4B50-BDA8-A682164337E8}" type="pres">
      <dgm:prSet presAssocID="{3BDE78B0-BC04-47DE-BC3A-0BA16D4E5112}" presName="outerComposite" presStyleCnt="0">
        <dgm:presLayoutVars>
          <dgm:chMax val="5"/>
          <dgm:dir/>
          <dgm:resizeHandles val="exact"/>
        </dgm:presLayoutVars>
      </dgm:prSet>
      <dgm:spPr/>
      <dgm:t>
        <a:bodyPr/>
        <a:lstStyle/>
        <a:p>
          <a:endParaRPr lang="es-ES"/>
        </a:p>
      </dgm:t>
    </dgm:pt>
    <dgm:pt modelId="{313238F0-0A94-4533-A33D-10BAF870FFC0}" type="pres">
      <dgm:prSet presAssocID="{3BDE78B0-BC04-47DE-BC3A-0BA16D4E5112}" presName="dummyMaxCanvas" presStyleCnt="0">
        <dgm:presLayoutVars/>
      </dgm:prSet>
      <dgm:spPr/>
    </dgm:pt>
    <dgm:pt modelId="{D72C07AC-2026-489A-8D41-2ED7059B6D13}" type="pres">
      <dgm:prSet presAssocID="{3BDE78B0-BC04-47DE-BC3A-0BA16D4E5112}" presName="ThreeNodes_1" presStyleLbl="node1" presStyleIdx="0" presStyleCnt="3">
        <dgm:presLayoutVars>
          <dgm:bulletEnabled val="1"/>
        </dgm:presLayoutVars>
      </dgm:prSet>
      <dgm:spPr/>
      <dgm:t>
        <a:bodyPr/>
        <a:lstStyle/>
        <a:p>
          <a:endParaRPr lang="es-ES"/>
        </a:p>
      </dgm:t>
    </dgm:pt>
    <dgm:pt modelId="{0DB3C669-7F07-4CEF-9458-A71B1B74CC7B}" type="pres">
      <dgm:prSet presAssocID="{3BDE78B0-BC04-47DE-BC3A-0BA16D4E5112}" presName="ThreeNodes_2" presStyleLbl="node1" presStyleIdx="1" presStyleCnt="3">
        <dgm:presLayoutVars>
          <dgm:bulletEnabled val="1"/>
        </dgm:presLayoutVars>
      </dgm:prSet>
      <dgm:spPr/>
      <dgm:t>
        <a:bodyPr/>
        <a:lstStyle/>
        <a:p>
          <a:endParaRPr lang="es-ES"/>
        </a:p>
      </dgm:t>
    </dgm:pt>
    <dgm:pt modelId="{A61B041F-237C-4E90-A90B-1C19ED462556}" type="pres">
      <dgm:prSet presAssocID="{3BDE78B0-BC04-47DE-BC3A-0BA16D4E5112}" presName="ThreeNodes_3" presStyleLbl="node1" presStyleIdx="2" presStyleCnt="3">
        <dgm:presLayoutVars>
          <dgm:bulletEnabled val="1"/>
        </dgm:presLayoutVars>
      </dgm:prSet>
      <dgm:spPr/>
      <dgm:t>
        <a:bodyPr/>
        <a:lstStyle/>
        <a:p>
          <a:endParaRPr lang="es-ES"/>
        </a:p>
      </dgm:t>
    </dgm:pt>
    <dgm:pt modelId="{108CA4B8-237B-4949-80A9-92E09151B40C}" type="pres">
      <dgm:prSet presAssocID="{3BDE78B0-BC04-47DE-BC3A-0BA16D4E5112}" presName="ThreeConn_1-2" presStyleLbl="fgAccFollowNode1" presStyleIdx="0" presStyleCnt="2">
        <dgm:presLayoutVars>
          <dgm:bulletEnabled val="1"/>
        </dgm:presLayoutVars>
      </dgm:prSet>
      <dgm:spPr/>
      <dgm:t>
        <a:bodyPr/>
        <a:lstStyle/>
        <a:p>
          <a:endParaRPr lang="es-ES"/>
        </a:p>
      </dgm:t>
    </dgm:pt>
    <dgm:pt modelId="{D582542F-13F4-41E7-B852-4577193FCD85}" type="pres">
      <dgm:prSet presAssocID="{3BDE78B0-BC04-47DE-BC3A-0BA16D4E5112}" presName="ThreeConn_2-3" presStyleLbl="fgAccFollowNode1" presStyleIdx="1" presStyleCnt="2">
        <dgm:presLayoutVars>
          <dgm:bulletEnabled val="1"/>
        </dgm:presLayoutVars>
      </dgm:prSet>
      <dgm:spPr/>
      <dgm:t>
        <a:bodyPr/>
        <a:lstStyle/>
        <a:p>
          <a:endParaRPr lang="es-ES"/>
        </a:p>
      </dgm:t>
    </dgm:pt>
    <dgm:pt modelId="{5A4F1CD8-66DC-4E87-A026-9184FDCA57E9}" type="pres">
      <dgm:prSet presAssocID="{3BDE78B0-BC04-47DE-BC3A-0BA16D4E5112}" presName="ThreeNodes_1_text" presStyleLbl="node1" presStyleIdx="2" presStyleCnt="3">
        <dgm:presLayoutVars>
          <dgm:bulletEnabled val="1"/>
        </dgm:presLayoutVars>
      </dgm:prSet>
      <dgm:spPr/>
      <dgm:t>
        <a:bodyPr/>
        <a:lstStyle/>
        <a:p>
          <a:endParaRPr lang="es-ES"/>
        </a:p>
      </dgm:t>
    </dgm:pt>
    <dgm:pt modelId="{FB6CB081-B0C9-43BD-9596-806164CB92F9}" type="pres">
      <dgm:prSet presAssocID="{3BDE78B0-BC04-47DE-BC3A-0BA16D4E5112}" presName="ThreeNodes_2_text" presStyleLbl="node1" presStyleIdx="2" presStyleCnt="3">
        <dgm:presLayoutVars>
          <dgm:bulletEnabled val="1"/>
        </dgm:presLayoutVars>
      </dgm:prSet>
      <dgm:spPr/>
      <dgm:t>
        <a:bodyPr/>
        <a:lstStyle/>
        <a:p>
          <a:endParaRPr lang="es-ES"/>
        </a:p>
      </dgm:t>
    </dgm:pt>
    <dgm:pt modelId="{E37C38FF-DDDB-422C-9621-427BB3673DAC}" type="pres">
      <dgm:prSet presAssocID="{3BDE78B0-BC04-47DE-BC3A-0BA16D4E5112}" presName="ThreeNodes_3_text" presStyleLbl="node1" presStyleIdx="2" presStyleCnt="3">
        <dgm:presLayoutVars>
          <dgm:bulletEnabled val="1"/>
        </dgm:presLayoutVars>
      </dgm:prSet>
      <dgm:spPr/>
      <dgm:t>
        <a:bodyPr/>
        <a:lstStyle/>
        <a:p>
          <a:endParaRPr lang="es-ES"/>
        </a:p>
      </dgm:t>
    </dgm:pt>
  </dgm:ptLst>
  <dgm:cxnLst>
    <dgm:cxn modelId="{8E065A8E-9934-44E9-AB6D-C1C68D722D05}" type="presOf" srcId="{56FDB665-6FE2-46A0-866B-0E86722B7ED6}" destId="{D72C07AC-2026-489A-8D41-2ED7059B6D13}" srcOrd="0" destOrd="0" presId="urn:microsoft.com/office/officeart/2005/8/layout/vProcess5"/>
    <dgm:cxn modelId="{49BE5F9C-D400-4E20-A67E-AD5C6206BB1A}" srcId="{3BDE78B0-BC04-47DE-BC3A-0BA16D4E5112}" destId="{56FDB665-6FE2-46A0-866B-0E86722B7ED6}" srcOrd="0" destOrd="0" parTransId="{55598D65-99BD-4D04-A254-343E3970D73F}" sibTransId="{B0032407-F138-4694-8C43-686C99333DB8}"/>
    <dgm:cxn modelId="{21BA869A-AD2C-4628-B01D-B08C30C9884D}" srcId="{3BDE78B0-BC04-47DE-BC3A-0BA16D4E5112}" destId="{8E924F6F-8E8E-45F0-B68F-0F04F5DCED00}" srcOrd="2" destOrd="0" parTransId="{D39C9CFE-348F-4639-9F1D-6E9BC137B6BD}" sibTransId="{E33CBE04-EC05-469C-BD57-172E126FFE37}"/>
    <dgm:cxn modelId="{698A2DE5-FDA0-4B76-A972-2D14952842BE}" type="presOf" srcId="{B0032407-F138-4694-8C43-686C99333DB8}" destId="{108CA4B8-237B-4949-80A9-92E09151B40C}" srcOrd="0" destOrd="0" presId="urn:microsoft.com/office/officeart/2005/8/layout/vProcess5"/>
    <dgm:cxn modelId="{F61E9036-DDDC-4775-A254-857A6C48FA58}" type="presOf" srcId="{8E924F6F-8E8E-45F0-B68F-0F04F5DCED00}" destId="{E37C38FF-DDDB-422C-9621-427BB3673DAC}" srcOrd="1" destOrd="0" presId="urn:microsoft.com/office/officeart/2005/8/layout/vProcess5"/>
    <dgm:cxn modelId="{CBF9B169-E2E6-4248-BB73-F4AC5744BFDF}" srcId="{3BDE78B0-BC04-47DE-BC3A-0BA16D4E5112}" destId="{7AE575DA-B635-4228-8DD0-797B2A700505}" srcOrd="1" destOrd="0" parTransId="{EE30FFBD-4E75-44BC-BB69-6C6F93D3E664}" sibTransId="{FC502A9C-2E3B-4B8E-9B42-DA132B5AC529}"/>
    <dgm:cxn modelId="{84DA822C-FB9E-4C5C-846E-4F400C9A08DC}" type="presOf" srcId="{FC502A9C-2E3B-4B8E-9B42-DA132B5AC529}" destId="{D582542F-13F4-41E7-B852-4577193FCD85}" srcOrd="0" destOrd="0" presId="urn:microsoft.com/office/officeart/2005/8/layout/vProcess5"/>
    <dgm:cxn modelId="{BF8F4A3C-5EB6-49FD-A648-C3426701BB3D}" type="presOf" srcId="{56FDB665-6FE2-46A0-866B-0E86722B7ED6}" destId="{5A4F1CD8-66DC-4E87-A026-9184FDCA57E9}" srcOrd="1" destOrd="0" presId="urn:microsoft.com/office/officeart/2005/8/layout/vProcess5"/>
    <dgm:cxn modelId="{B0A30C81-88D0-4654-B3B5-832966D9D818}" type="presOf" srcId="{3BDE78B0-BC04-47DE-BC3A-0BA16D4E5112}" destId="{E32C7EA7-1094-4B50-BDA8-A682164337E8}" srcOrd="0" destOrd="0" presId="urn:microsoft.com/office/officeart/2005/8/layout/vProcess5"/>
    <dgm:cxn modelId="{5D16063F-46F8-4CF5-9A35-0D0BE4258172}" type="presOf" srcId="{7AE575DA-B635-4228-8DD0-797B2A700505}" destId="{FB6CB081-B0C9-43BD-9596-806164CB92F9}" srcOrd="1" destOrd="0" presId="urn:microsoft.com/office/officeart/2005/8/layout/vProcess5"/>
    <dgm:cxn modelId="{46840C35-6061-47D9-9674-BF48DD9FF6FB}" type="presOf" srcId="{8E924F6F-8E8E-45F0-B68F-0F04F5DCED00}" destId="{A61B041F-237C-4E90-A90B-1C19ED462556}" srcOrd="0" destOrd="0" presId="urn:microsoft.com/office/officeart/2005/8/layout/vProcess5"/>
    <dgm:cxn modelId="{CBC4EB13-5369-4F4A-976F-83E478798779}" type="presOf" srcId="{7AE575DA-B635-4228-8DD0-797B2A700505}" destId="{0DB3C669-7F07-4CEF-9458-A71B1B74CC7B}" srcOrd="0" destOrd="0" presId="urn:microsoft.com/office/officeart/2005/8/layout/vProcess5"/>
    <dgm:cxn modelId="{EC79AEAB-7867-459E-A51B-8D96820C11AB}" type="presParOf" srcId="{E32C7EA7-1094-4B50-BDA8-A682164337E8}" destId="{313238F0-0A94-4533-A33D-10BAF870FFC0}" srcOrd="0" destOrd="0" presId="urn:microsoft.com/office/officeart/2005/8/layout/vProcess5"/>
    <dgm:cxn modelId="{7DE0DE2A-66AF-4042-9137-9767669D4AA5}" type="presParOf" srcId="{E32C7EA7-1094-4B50-BDA8-A682164337E8}" destId="{D72C07AC-2026-489A-8D41-2ED7059B6D13}" srcOrd="1" destOrd="0" presId="urn:microsoft.com/office/officeart/2005/8/layout/vProcess5"/>
    <dgm:cxn modelId="{F6A6E0C6-8F85-47EE-81DA-2C68BEE3AC8F}" type="presParOf" srcId="{E32C7EA7-1094-4B50-BDA8-A682164337E8}" destId="{0DB3C669-7F07-4CEF-9458-A71B1B74CC7B}" srcOrd="2" destOrd="0" presId="urn:microsoft.com/office/officeart/2005/8/layout/vProcess5"/>
    <dgm:cxn modelId="{B2536136-708D-464C-9067-3075C3159B02}" type="presParOf" srcId="{E32C7EA7-1094-4B50-BDA8-A682164337E8}" destId="{A61B041F-237C-4E90-A90B-1C19ED462556}" srcOrd="3" destOrd="0" presId="urn:microsoft.com/office/officeart/2005/8/layout/vProcess5"/>
    <dgm:cxn modelId="{28C9CC7C-5014-4445-A261-33A95D46403B}" type="presParOf" srcId="{E32C7EA7-1094-4B50-BDA8-A682164337E8}" destId="{108CA4B8-237B-4949-80A9-92E09151B40C}" srcOrd="4" destOrd="0" presId="urn:microsoft.com/office/officeart/2005/8/layout/vProcess5"/>
    <dgm:cxn modelId="{43B18DB5-59DD-4C18-9141-ED3436B44240}" type="presParOf" srcId="{E32C7EA7-1094-4B50-BDA8-A682164337E8}" destId="{D582542F-13F4-41E7-B852-4577193FCD85}" srcOrd="5" destOrd="0" presId="urn:microsoft.com/office/officeart/2005/8/layout/vProcess5"/>
    <dgm:cxn modelId="{B43BE437-D61B-4CF0-BEE5-13211F330776}" type="presParOf" srcId="{E32C7EA7-1094-4B50-BDA8-A682164337E8}" destId="{5A4F1CD8-66DC-4E87-A026-9184FDCA57E9}" srcOrd="6" destOrd="0" presId="urn:microsoft.com/office/officeart/2005/8/layout/vProcess5"/>
    <dgm:cxn modelId="{2FD65E6A-53B9-48CB-84D0-CDF085FA1799}" type="presParOf" srcId="{E32C7EA7-1094-4B50-BDA8-A682164337E8}" destId="{FB6CB081-B0C9-43BD-9596-806164CB92F9}" srcOrd="7" destOrd="0" presId="urn:microsoft.com/office/officeart/2005/8/layout/vProcess5"/>
    <dgm:cxn modelId="{E22F21D5-BE35-476D-94BE-D1D97EBE9165}" type="presParOf" srcId="{E32C7EA7-1094-4B50-BDA8-A682164337E8}" destId="{E37C38FF-DDDB-422C-9621-427BB3673DAC}" srcOrd="8"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20D3D-1101-4F7F-849D-917CA9E7E321}">
      <dsp:nvSpPr>
        <dsp:cNvPr id="0" name=""/>
        <dsp:cNvSpPr/>
      </dsp:nvSpPr>
      <dsp:spPr>
        <a:xfrm rot="5400000">
          <a:off x="-218105" y="218467"/>
          <a:ext cx="1454035" cy="101782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a:latin typeface="Times New Roman" panose="02020603050405020304" pitchFamily="18" charset="0"/>
              <a:cs typeface="Times New Roman" panose="02020603050405020304" pitchFamily="18" charset="0"/>
            </a:rPr>
            <a:t>NDVI</a:t>
          </a:r>
        </a:p>
      </dsp:txBody>
      <dsp:txXfrm rot="-5400000">
        <a:off x="1" y="509273"/>
        <a:ext cx="1017824" cy="436211"/>
      </dsp:txXfrm>
    </dsp:sp>
    <dsp:sp modelId="{6440C8ED-C0AB-4F51-8E47-373AF4DB55AB}">
      <dsp:nvSpPr>
        <dsp:cNvPr id="0" name=""/>
        <dsp:cNvSpPr/>
      </dsp:nvSpPr>
      <dsp:spPr>
        <a:xfrm rot="5400000">
          <a:off x="2015267" y="-997081"/>
          <a:ext cx="945123" cy="2940009"/>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Índice de vegetación de diferencia normalizada</a:t>
          </a:r>
        </a:p>
      </dsp:txBody>
      <dsp:txXfrm rot="-5400000">
        <a:off x="1017825" y="46498"/>
        <a:ext cx="2893872" cy="852849"/>
      </dsp:txXfrm>
    </dsp:sp>
    <dsp:sp modelId="{821A8D6B-123E-48D6-A973-DF3FDA60B4DF}">
      <dsp:nvSpPr>
        <dsp:cNvPr id="0" name=""/>
        <dsp:cNvSpPr/>
      </dsp:nvSpPr>
      <dsp:spPr>
        <a:xfrm rot="5400000">
          <a:off x="-218105" y="1476330"/>
          <a:ext cx="1454035" cy="1017824"/>
        </a:xfrm>
        <a:prstGeom prst="chevron">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w="9525" cap="flat" cmpd="sng" algn="ctr">
          <a:solidFill>
            <a:schemeClr val="accent2">
              <a:hueOff val="-7200000"/>
              <a:satOff val="-25001"/>
              <a:lumOff val="3000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a:latin typeface="Times New Roman" panose="02020603050405020304" pitchFamily="18" charset="0"/>
              <a:cs typeface="Times New Roman" panose="02020603050405020304" pitchFamily="18" charset="0"/>
            </a:rPr>
            <a:t>SAVI</a:t>
          </a:r>
        </a:p>
      </dsp:txBody>
      <dsp:txXfrm rot="-5400000">
        <a:off x="1" y="1767136"/>
        <a:ext cx="1017824" cy="436211"/>
      </dsp:txXfrm>
    </dsp:sp>
    <dsp:sp modelId="{C71AE6D7-9F1D-46B9-BA24-A6D886374FB8}">
      <dsp:nvSpPr>
        <dsp:cNvPr id="0" name=""/>
        <dsp:cNvSpPr/>
      </dsp:nvSpPr>
      <dsp:spPr>
        <a:xfrm rot="5400000">
          <a:off x="2015267" y="260782"/>
          <a:ext cx="945123" cy="2940009"/>
        </a:xfrm>
        <a:prstGeom prst="round2SameRect">
          <a:avLst/>
        </a:prstGeom>
        <a:solidFill>
          <a:schemeClr val="lt1">
            <a:alpha val="90000"/>
            <a:hueOff val="0"/>
            <a:satOff val="0"/>
            <a:lumOff val="0"/>
            <a:alphaOff val="0"/>
          </a:schemeClr>
        </a:solidFill>
        <a:ln w="9525" cap="flat" cmpd="sng" algn="ctr">
          <a:solidFill>
            <a:schemeClr val="accent2">
              <a:hueOff val="-7200000"/>
              <a:satOff val="-25001"/>
              <a:lumOff val="3000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Índice de vegetación ajustada al suelo</a:t>
          </a:r>
        </a:p>
      </dsp:txBody>
      <dsp:txXfrm rot="-5400000">
        <a:off x="1017825" y="1304362"/>
        <a:ext cx="2893872" cy="852849"/>
      </dsp:txXfrm>
    </dsp:sp>
    <dsp:sp modelId="{A7535989-048E-4C78-884F-CE9B2FCB166C}">
      <dsp:nvSpPr>
        <dsp:cNvPr id="0" name=""/>
        <dsp:cNvSpPr/>
      </dsp:nvSpPr>
      <dsp:spPr>
        <a:xfrm rot="5400000">
          <a:off x="-218105" y="2734194"/>
          <a:ext cx="1454035" cy="1017824"/>
        </a:xfrm>
        <a:prstGeom prst="chevron">
          <a:avLst/>
        </a:prstGeom>
        <a:gradFill flip="none" rotWithShape="1">
          <a:gsLst>
            <a:gs pos="47000">
              <a:schemeClr val="accent5">
                <a:lumMod val="67000"/>
              </a:schemeClr>
            </a:gs>
            <a:gs pos="100000">
              <a:schemeClr val="accent5">
                <a:lumMod val="97000"/>
                <a:lumOff val="3000"/>
              </a:schemeClr>
            </a:gs>
            <a:gs pos="100000">
              <a:srgbClr val="E4F2F3"/>
            </a:gs>
            <a:gs pos="100000">
              <a:schemeClr val="accent5">
                <a:lumMod val="60000"/>
                <a:lumOff val="40000"/>
              </a:schemeClr>
            </a:gs>
          </a:gsLst>
          <a:path path="rect">
            <a:fillToRect l="100000" t="100000"/>
          </a:path>
          <a:tileRect r="-100000" b="-100000"/>
        </a:gradFill>
        <a:ln w="9525" cap="flat" cmpd="sng" algn="ctr">
          <a:solidFill>
            <a:schemeClr val="accent2">
              <a:hueOff val="-14400000"/>
              <a:satOff val="-50003"/>
              <a:lumOff val="6000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a:latin typeface="Times New Roman" panose="02020603050405020304" pitchFamily="18" charset="0"/>
              <a:cs typeface="Times New Roman" panose="02020603050405020304" pitchFamily="18" charset="0"/>
            </a:rPr>
            <a:t>CCI</a:t>
          </a:r>
        </a:p>
      </dsp:txBody>
      <dsp:txXfrm rot="-5400000">
        <a:off x="1" y="3025000"/>
        <a:ext cx="1017824" cy="436211"/>
      </dsp:txXfrm>
    </dsp:sp>
    <dsp:sp modelId="{252C9EFB-A68E-47CC-B5B0-B1363B5755D6}">
      <dsp:nvSpPr>
        <dsp:cNvPr id="0" name=""/>
        <dsp:cNvSpPr/>
      </dsp:nvSpPr>
      <dsp:spPr>
        <a:xfrm rot="5400000">
          <a:off x="2015267" y="1518645"/>
          <a:ext cx="945123" cy="2940009"/>
        </a:xfrm>
        <a:prstGeom prst="round2SameRect">
          <a:avLst/>
        </a:prstGeom>
        <a:solidFill>
          <a:schemeClr val="lt1">
            <a:alpha val="90000"/>
            <a:hueOff val="0"/>
            <a:satOff val="0"/>
            <a:lumOff val="0"/>
            <a:alphaOff val="0"/>
          </a:schemeClr>
        </a:solidFill>
        <a:ln w="9525" cap="flat" cmpd="sng" algn="ctr">
          <a:solidFill>
            <a:schemeClr val="accent2">
              <a:hueOff val="-14400000"/>
              <a:satOff val="-50003"/>
              <a:lumOff val="6000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Índice del contenido de clorofila</a:t>
          </a:r>
        </a:p>
      </dsp:txBody>
      <dsp:txXfrm rot="-5400000">
        <a:off x="1017825" y="2562225"/>
        <a:ext cx="2893872" cy="852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6CCD2-E214-4D44-B9DD-759E58CE501D}">
      <dsp:nvSpPr>
        <dsp:cNvPr id="0" name=""/>
        <dsp:cNvSpPr/>
      </dsp:nvSpPr>
      <dsp:spPr>
        <a:xfrm>
          <a:off x="547270" y="0"/>
          <a:ext cx="6202394" cy="2028670"/>
        </a:xfrm>
        <a:prstGeom prst="rightArrow">
          <a:avLst/>
        </a:prstGeom>
        <a:solidFill>
          <a:schemeClr val="dk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E44ACCE-6287-4FD0-B44D-AD14B687C777}">
      <dsp:nvSpPr>
        <dsp:cNvPr id="0" name=""/>
        <dsp:cNvSpPr/>
      </dsp:nvSpPr>
      <dsp:spPr>
        <a:xfrm>
          <a:off x="2257" y="608601"/>
          <a:ext cx="2254321" cy="811468"/>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anose="02020603050405020304" pitchFamily="18" charset="0"/>
              <a:ea typeface="Calibri" panose="020F0502020204030204" pitchFamily="34" charset="0"/>
            </a:rPr>
            <a:t>Field Spec Hi Res 4</a:t>
          </a:r>
          <a:endParaRPr lang="es-ES" sz="1800" kern="1200" dirty="0">
            <a:latin typeface="Times" panose="02020603050405020304" pitchFamily="18" charset="0"/>
            <a:cs typeface="Times" panose="02020603050405020304" pitchFamily="18" charset="0"/>
          </a:endParaRPr>
        </a:p>
      </dsp:txBody>
      <dsp:txXfrm>
        <a:off x="41870" y="648214"/>
        <a:ext cx="2175095" cy="732242"/>
      </dsp:txXfrm>
    </dsp:sp>
    <dsp:sp modelId="{0136CCBB-5F0D-436F-A79B-CAB409E875C8}">
      <dsp:nvSpPr>
        <dsp:cNvPr id="0" name=""/>
        <dsp:cNvSpPr/>
      </dsp:nvSpPr>
      <dsp:spPr>
        <a:xfrm>
          <a:off x="2521306" y="608601"/>
          <a:ext cx="2254321" cy="811468"/>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Times" panose="02020603050405020304" pitchFamily="18" charset="0"/>
              <a:cs typeface="Times" panose="02020603050405020304" pitchFamily="18" charset="0"/>
            </a:rPr>
            <a:t>5 puntos + 5 observaciones / parcela - IFOV de 1º</a:t>
          </a:r>
        </a:p>
      </dsp:txBody>
      <dsp:txXfrm>
        <a:off x="2560919" y="648214"/>
        <a:ext cx="2175095" cy="732242"/>
      </dsp:txXfrm>
    </dsp:sp>
    <dsp:sp modelId="{FDABDD48-E308-4144-A21B-1741109B1202}">
      <dsp:nvSpPr>
        <dsp:cNvPr id="0" name=""/>
        <dsp:cNvSpPr/>
      </dsp:nvSpPr>
      <dsp:spPr>
        <a:xfrm>
          <a:off x="5040355" y="608601"/>
          <a:ext cx="2254321" cy="811468"/>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latin typeface="Times" panose="02020603050405020304" pitchFamily="18" charset="0"/>
              <a:cs typeface="Times" panose="02020603050405020304" pitchFamily="18" charset="0"/>
            </a:rPr>
            <a:t>Registro de firmas espectrales de 24 parcelas en tres etapas de corte</a:t>
          </a:r>
          <a:endParaRPr lang="es-ES" sz="1600" kern="1200" dirty="0"/>
        </a:p>
      </dsp:txBody>
      <dsp:txXfrm>
        <a:off x="5079968" y="648214"/>
        <a:ext cx="2175095" cy="732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C2C08-0F90-459E-A7B8-E0920D29FD31}">
      <dsp:nvSpPr>
        <dsp:cNvPr id="0" name=""/>
        <dsp:cNvSpPr/>
      </dsp:nvSpPr>
      <dsp:spPr>
        <a:xfrm>
          <a:off x="772" y="0"/>
          <a:ext cx="2009402" cy="406295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 sz="4000" kern="1200" dirty="0">
              <a:latin typeface="Times" panose="02020603050405020304" pitchFamily="18" charset="0"/>
              <a:cs typeface="Times" panose="02020603050405020304" pitchFamily="18" charset="0"/>
            </a:rPr>
            <a:t>NDVI</a:t>
          </a:r>
        </a:p>
      </dsp:txBody>
      <dsp:txXfrm>
        <a:off x="772" y="0"/>
        <a:ext cx="2009402" cy="1218885"/>
      </dsp:txXfrm>
    </dsp:sp>
    <dsp:sp modelId="{1325BDED-40DD-4363-B069-706BA8EE4849}">
      <dsp:nvSpPr>
        <dsp:cNvPr id="0" name=""/>
        <dsp:cNvSpPr/>
      </dsp:nvSpPr>
      <dsp:spPr>
        <a:xfrm>
          <a:off x="201713" y="1220076"/>
          <a:ext cx="1607521" cy="122503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endParaRPr lang="es-ES" sz="2100" kern="1200" dirty="0">
            <a:latin typeface="Times" panose="02020603050405020304" pitchFamily="18" charset="0"/>
            <a:cs typeface="Times" panose="02020603050405020304" pitchFamily="18" charset="0"/>
          </a:endParaRPr>
        </a:p>
      </dsp:txBody>
      <dsp:txXfrm>
        <a:off x="237593" y="1255956"/>
        <a:ext cx="1535761" cy="1153275"/>
      </dsp:txXfrm>
    </dsp:sp>
    <dsp:sp modelId="{51FD80C3-F4D2-4C6A-9FBD-C71C189626C5}">
      <dsp:nvSpPr>
        <dsp:cNvPr id="0" name=""/>
        <dsp:cNvSpPr/>
      </dsp:nvSpPr>
      <dsp:spPr>
        <a:xfrm>
          <a:off x="201713" y="2633579"/>
          <a:ext cx="1607521" cy="122503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lvl="0" algn="ctr" defTabSz="1600200">
            <a:lnSpc>
              <a:spcPct val="90000"/>
            </a:lnSpc>
            <a:spcBef>
              <a:spcPct val="0"/>
            </a:spcBef>
            <a:spcAft>
              <a:spcPct val="35000"/>
            </a:spcAft>
          </a:pPr>
          <a:endParaRPr lang="es-ES" sz="3600" kern="1200" dirty="0">
            <a:latin typeface="Times" panose="02020603050405020304" pitchFamily="18" charset="0"/>
            <a:cs typeface="Times" panose="02020603050405020304" pitchFamily="18" charset="0"/>
          </a:endParaRPr>
        </a:p>
      </dsp:txBody>
      <dsp:txXfrm>
        <a:off x="237593" y="2669459"/>
        <a:ext cx="1535761" cy="1153275"/>
      </dsp:txXfrm>
    </dsp:sp>
    <dsp:sp modelId="{1ACC651D-57D0-4D70-95EF-7ABEB41398D9}">
      <dsp:nvSpPr>
        <dsp:cNvPr id="0" name=""/>
        <dsp:cNvSpPr/>
      </dsp:nvSpPr>
      <dsp:spPr>
        <a:xfrm>
          <a:off x="2160880" y="0"/>
          <a:ext cx="2009402" cy="406295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 sz="4000" kern="1200" dirty="0">
              <a:latin typeface="Times" panose="02020603050405020304" pitchFamily="18" charset="0"/>
              <a:cs typeface="Times" panose="02020603050405020304" pitchFamily="18" charset="0"/>
            </a:rPr>
            <a:t>SAVI</a:t>
          </a:r>
        </a:p>
      </dsp:txBody>
      <dsp:txXfrm>
        <a:off x="2160880" y="0"/>
        <a:ext cx="2009402" cy="1218885"/>
      </dsp:txXfrm>
    </dsp:sp>
    <dsp:sp modelId="{44632552-5FEE-47B8-B003-27C88697C1C0}">
      <dsp:nvSpPr>
        <dsp:cNvPr id="0" name=""/>
        <dsp:cNvSpPr/>
      </dsp:nvSpPr>
      <dsp:spPr>
        <a:xfrm>
          <a:off x="2361820" y="1220076"/>
          <a:ext cx="1607521" cy="1225035"/>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S" sz="6500" kern="1200" dirty="0"/>
        </a:p>
      </dsp:txBody>
      <dsp:txXfrm>
        <a:off x="2397700" y="1255956"/>
        <a:ext cx="1535761" cy="1153275"/>
      </dsp:txXfrm>
    </dsp:sp>
    <dsp:sp modelId="{F97E9B9C-4A94-4E53-8501-6B9F0A11649E}">
      <dsp:nvSpPr>
        <dsp:cNvPr id="0" name=""/>
        <dsp:cNvSpPr/>
      </dsp:nvSpPr>
      <dsp:spPr>
        <a:xfrm>
          <a:off x="2361820" y="2633579"/>
          <a:ext cx="1607521" cy="1225035"/>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S" sz="6500" kern="1200" dirty="0"/>
        </a:p>
      </dsp:txBody>
      <dsp:txXfrm>
        <a:off x="2397700" y="2669459"/>
        <a:ext cx="1535761" cy="1153275"/>
      </dsp:txXfrm>
    </dsp:sp>
    <dsp:sp modelId="{B3390818-5BBC-4811-B5D8-07767A478A62}">
      <dsp:nvSpPr>
        <dsp:cNvPr id="0" name=""/>
        <dsp:cNvSpPr/>
      </dsp:nvSpPr>
      <dsp:spPr>
        <a:xfrm>
          <a:off x="4320987" y="0"/>
          <a:ext cx="2009402" cy="406295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 sz="4000" kern="1200" dirty="0">
              <a:latin typeface="Times" panose="02020603050405020304" pitchFamily="18" charset="0"/>
              <a:cs typeface="Times" panose="02020603050405020304" pitchFamily="18" charset="0"/>
            </a:rPr>
            <a:t>CCI</a:t>
          </a:r>
        </a:p>
      </dsp:txBody>
      <dsp:txXfrm>
        <a:off x="4320987" y="0"/>
        <a:ext cx="2009402" cy="1218885"/>
      </dsp:txXfrm>
    </dsp:sp>
    <dsp:sp modelId="{513E6420-79F5-45E1-9E04-83BDBA7A9A5B}">
      <dsp:nvSpPr>
        <dsp:cNvPr id="0" name=""/>
        <dsp:cNvSpPr/>
      </dsp:nvSpPr>
      <dsp:spPr>
        <a:xfrm>
          <a:off x="4521928" y="2078637"/>
          <a:ext cx="1607521" cy="921416"/>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lvl="0" algn="ctr" defTabSz="1600200">
            <a:lnSpc>
              <a:spcPct val="90000"/>
            </a:lnSpc>
            <a:spcBef>
              <a:spcPct val="0"/>
            </a:spcBef>
            <a:spcAft>
              <a:spcPct val="35000"/>
            </a:spcAft>
          </a:pPr>
          <a:endParaRPr lang="es-ES" sz="3600" kern="1200" dirty="0">
            <a:latin typeface="Times" panose="02020603050405020304" pitchFamily="18" charset="0"/>
            <a:cs typeface="Times" panose="02020603050405020304" pitchFamily="18" charset="0"/>
          </a:endParaRPr>
        </a:p>
      </dsp:txBody>
      <dsp:txXfrm>
        <a:off x="4548915" y="2105624"/>
        <a:ext cx="1553547" cy="867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27B9B-B14E-43A5-BD5E-68229ECE6E70}">
      <dsp:nvSpPr>
        <dsp:cNvPr id="0" name=""/>
        <dsp:cNvSpPr/>
      </dsp:nvSpPr>
      <dsp:spPr>
        <a:xfrm>
          <a:off x="0" y="596305"/>
          <a:ext cx="1733764" cy="104025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Determinación de proteína </a:t>
          </a:r>
          <a:r>
            <a:rPr lang="es-ES" sz="1100" kern="1200" dirty="0"/>
            <a:t>(A)</a:t>
          </a:r>
          <a:endParaRPr lang="es-ES" sz="1900" kern="1200" dirty="0"/>
        </a:p>
      </dsp:txBody>
      <dsp:txXfrm>
        <a:off x="0" y="596305"/>
        <a:ext cx="1733764" cy="1040258"/>
      </dsp:txXfrm>
    </dsp:sp>
    <dsp:sp modelId="{51870EDA-59F2-40CE-8578-DA3022B6CF3C}">
      <dsp:nvSpPr>
        <dsp:cNvPr id="0" name=""/>
        <dsp:cNvSpPr/>
      </dsp:nvSpPr>
      <dsp:spPr>
        <a:xfrm>
          <a:off x="1910087" y="577747"/>
          <a:ext cx="1733764" cy="104025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Determinación de grasa </a:t>
          </a:r>
          <a:r>
            <a:rPr lang="es-ES" sz="1200" kern="1200" dirty="0"/>
            <a:t>(B)</a:t>
          </a:r>
        </a:p>
      </dsp:txBody>
      <dsp:txXfrm>
        <a:off x="1910087" y="577747"/>
        <a:ext cx="1733764" cy="1040258"/>
      </dsp:txXfrm>
    </dsp:sp>
    <dsp:sp modelId="{8DDDA3A4-18B7-44A0-9737-73235590849D}">
      <dsp:nvSpPr>
        <dsp:cNvPr id="0" name=""/>
        <dsp:cNvSpPr/>
      </dsp:nvSpPr>
      <dsp:spPr>
        <a:xfrm>
          <a:off x="3814280" y="596305"/>
          <a:ext cx="1733764" cy="104025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Determinación de fibra </a:t>
          </a:r>
          <a:r>
            <a:rPr lang="es-ES" sz="1200" kern="1200" dirty="0"/>
            <a:t>(C)</a:t>
          </a:r>
          <a:endParaRPr lang="es-ES" sz="1900" kern="1200" dirty="0"/>
        </a:p>
      </dsp:txBody>
      <dsp:txXfrm>
        <a:off x="3814280" y="596305"/>
        <a:ext cx="1733764" cy="1040258"/>
      </dsp:txXfrm>
    </dsp:sp>
    <dsp:sp modelId="{DF2B4503-292E-4C73-B686-2948F8628DD1}">
      <dsp:nvSpPr>
        <dsp:cNvPr id="0" name=""/>
        <dsp:cNvSpPr/>
      </dsp:nvSpPr>
      <dsp:spPr>
        <a:xfrm>
          <a:off x="953570" y="2394991"/>
          <a:ext cx="1733764" cy="104025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Determinación de humedad y ceniza</a:t>
          </a:r>
        </a:p>
      </dsp:txBody>
      <dsp:txXfrm>
        <a:off x="953570" y="2394991"/>
        <a:ext cx="1733764" cy="1040258"/>
      </dsp:txXfrm>
    </dsp:sp>
    <dsp:sp modelId="{0F06AEF8-51DF-4D6D-AB99-457639DF1F27}">
      <dsp:nvSpPr>
        <dsp:cNvPr id="0" name=""/>
        <dsp:cNvSpPr/>
      </dsp:nvSpPr>
      <dsp:spPr>
        <a:xfrm>
          <a:off x="2864143" y="2406245"/>
          <a:ext cx="1733764" cy="104025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a:t>Determinación de </a:t>
          </a:r>
          <a:r>
            <a:rPr lang="es-ES" sz="1900" kern="1200" dirty="0" smtClean="0"/>
            <a:t>materia seca</a:t>
          </a:r>
          <a:endParaRPr lang="es-ES" sz="1900" kern="1200" dirty="0"/>
        </a:p>
      </dsp:txBody>
      <dsp:txXfrm>
        <a:off x="2864143" y="2406245"/>
        <a:ext cx="1733764" cy="1040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C07AC-2026-489A-8D41-2ED7059B6D13}">
      <dsp:nvSpPr>
        <dsp:cNvPr id="0" name=""/>
        <dsp:cNvSpPr/>
      </dsp:nvSpPr>
      <dsp:spPr>
        <a:xfrm>
          <a:off x="0" y="0"/>
          <a:ext cx="3923073" cy="113224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a:latin typeface="Times" panose="02020603050405020304" pitchFamily="18" charset="0"/>
              <a:cs typeface="Times" panose="02020603050405020304" pitchFamily="18" charset="0"/>
            </a:rPr>
            <a:t>Se preparó 174 bolsas nylon de 15x20cm con un tamaño de poro ideal (50 μm) </a:t>
          </a:r>
        </a:p>
      </dsp:txBody>
      <dsp:txXfrm>
        <a:off x="33162" y="33162"/>
        <a:ext cx="2701293" cy="1065920"/>
      </dsp:txXfrm>
    </dsp:sp>
    <dsp:sp modelId="{0DB3C669-7F07-4CEF-9458-A71B1B74CC7B}">
      <dsp:nvSpPr>
        <dsp:cNvPr id="0" name=""/>
        <dsp:cNvSpPr/>
      </dsp:nvSpPr>
      <dsp:spPr>
        <a:xfrm>
          <a:off x="346153" y="1320951"/>
          <a:ext cx="3923073" cy="113224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a:latin typeface="Times" panose="02020603050405020304" pitchFamily="18" charset="0"/>
              <a:cs typeface="Times" panose="02020603050405020304" pitchFamily="18" charset="0"/>
            </a:rPr>
            <a:t>Se colocó en el rumen de la vaca durante 24 horas</a:t>
          </a:r>
        </a:p>
      </dsp:txBody>
      <dsp:txXfrm>
        <a:off x="379315" y="1354113"/>
        <a:ext cx="2774636" cy="1065920"/>
      </dsp:txXfrm>
    </dsp:sp>
    <dsp:sp modelId="{A61B041F-237C-4E90-A90B-1C19ED462556}">
      <dsp:nvSpPr>
        <dsp:cNvPr id="0" name=""/>
        <dsp:cNvSpPr/>
      </dsp:nvSpPr>
      <dsp:spPr>
        <a:xfrm>
          <a:off x="692306" y="2641903"/>
          <a:ext cx="3923073" cy="113224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a:latin typeface="Times" panose="02020603050405020304" pitchFamily="18" charset="0"/>
              <a:cs typeface="Times" panose="02020603050405020304" pitchFamily="18" charset="0"/>
            </a:rPr>
            <a:t>Se secó en estufa a 55°C durante 96 horas</a:t>
          </a:r>
        </a:p>
      </dsp:txBody>
      <dsp:txXfrm>
        <a:off x="725468" y="2675065"/>
        <a:ext cx="2774636" cy="1065920"/>
      </dsp:txXfrm>
    </dsp:sp>
    <dsp:sp modelId="{108CA4B8-237B-4949-80A9-92E09151B40C}">
      <dsp:nvSpPr>
        <dsp:cNvPr id="0" name=""/>
        <dsp:cNvSpPr/>
      </dsp:nvSpPr>
      <dsp:spPr>
        <a:xfrm>
          <a:off x="3187114" y="858618"/>
          <a:ext cx="735958" cy="735958"/>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S" sz="3500" kern="1200">
            <a:latin typeface="Times" panose="02020603050405020304" pitchFamily="18" charset="0"/>
            <a:cs typeface="Times" panose="02020603050405020304" pitchFamily="18" charset="0"/>
          </a:endParaRPr>
        </a:p>
      </dsp:txBody>
      <dsp:txXfrm>
        <a:off x="3352705" y="858618"/>
        <a:ext cx="404776" cy="553808"/>
      </dsp:txXfrm>
    </dsp:sp>
    <dsp:sp modelId="{D582542F-13F4-41E7-B852-4577193FCD85}">
      <dsp:nvSpPr>
        <dsp:cNvPr id="0" name=""/>
        <dsp:cNvSpPr/>
      </dsp:nvSpPr>
      <dsp:spPr>
        <a:xfrm>
          <a:off x="3533267" y="2172022"/>
          <a:ext cx="735958" cy="735958"/>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S" sz="3500" kern="1200">
            <a:latin typeface="Times" panose="02020603050405020304" pitchFamily="18" charset="0"/>
            <a:cs typeface="Times" panose="02020603050405020304" pitchFamily="18" charset="0"/>
          </a:endParaRPr>
        </a:p>
      </dsp:txBody>
      <dsp:txXfrm>
        <a:off x="3698858" y="2172022"/>
        <a:ext cx="404776" cy="5538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153"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dirty="0"/>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dirty="0"/>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dirty="0"/>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dirty="0"/>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800" dirty="0"/>
          </a:p>
        </p:txBody>
      </p:sp>
      <p:pic>
        <p:nvPicPr>
          <p:cNvPr id="9" name="Picture 49" descr="LOGO ESPE ORIGINAL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8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498483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61488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699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80803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662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8929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5951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0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7054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endParaRPr lang="es-EC" noProof="0"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0025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800" dirty="0"/>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800" dirty="0"/>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sz="1800" dirty="0"/>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sz="1800" dirty="0"/>
          </a:p>
        </p:txBody>
      </p:sp>
      <p:pic>
        <p:nvPicPr>
          <p:cNvPr id="1030"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631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2.jpe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4.jpeg"/><Relationship Id="rId4" Type="http://schemas.openxmlformats.org/officeDocument/2006/relationships/diagramData" Target="../diagrams/data2.xml"/><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diagramLayout" Target="../diagrams/layout4.xml"/><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diagramData" Target="../diagrams/data4.xml"/><Relationship Id="rId2" Type="http://schemas.openxmlformats.org/officeDocument/2006/relationships/image" Target="../media/image6.png"/><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diagramColors" Target="../diagrams/colors4.xml"/><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60.jpeg"/><Relationship Id="rId7" Type="http://schemas.openxmlformats.org/officeDocument/2006/relationships/diagramLayout" Target="../diagrams/layout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61.jpeg"/><Relationship Id="rId10" Type="http://schemas.microsoft.com/office/2007/relationships/diagramDrawing" Target="../diagrams/drawing5.xml"/><Relationship Id="rId4" Type="http://schemas.openxmlformats.org/officeDocument/2006/relationships/image" Target="../media/image65.png"/><Relationship Id="rId9"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2.jpeg"/><Relationship Id="rId4" Type="http://schemas.microsoft.com/office/2007/relationships/hdphoto" Target="../media/hdphoto1.wdp"/><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57825" y="2345771"/>
            <a:ext cx="8876343" cy="1292662"/>
          </a:xfrm>
          <a:prstGeom prst="rect">
            <a:avLst/>
          </a:prstGeom>
          <a:noFill/>
        </p:spPr>
        <p:txBody>
          <a:bodyPr wrap="square" rtlCol="0">
            <a:spAutoFit/>
          </a:bodyPr>
          <a:lstStyle/>
          <a:p>
            <a:pPr algn="ctr"/>
            <a:r>
              <a:rPr lang="es-EC" sz="2600" b="1" dirty="0">
                <a:latin typeface="Times New Roman" panose="02020603050405020304" pitchFamily="18" charset="0"/>
                <a:cs typeface="Times New Roman" panose="02020603050405020304" pitchFamily="18" charset="0"/>
              </a:rPr>
              <a:t>CONTRASTE DE LOS ÍNDICES DE VEGETACIÓN POR RADIOMETRÍA EN RELACIÓN A LA DIGESTIBILIDAD IN SITU DE DOS GRAMÍNEAS FORRAJERAS</a:t>
            </a:r>
          </a:p>
        </p:txBody>
      </p:sp>
      <p:sp>
        <p:nvSpPr>
          <p:cNvPr id="5" name="CuadroTexto 4"/>
          <p:cNvSpPr txBox="1"/>
          <p:nvPr/>
        </p:nvSpPr>
        <p:spPr>
          <a:xfrm>
            <a:off x="3908713" y="3856109"/>
            <a:ext cx="4374573" cy="830997"/>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Autor</a:t>
            </a:r>
          </a:p>
          <a:p>
            <a:pPr algn="ctr"/>
            <a:r>
              <a:rPr lang="es-EC" sz="2400" b="1" dirty="0">
                <a:latin typeface="Times New Roman" panose="02020603050405020304" pitchFamily="18" charset="0"/>
                <a:cs typeface="Times New Roman" panose="02020603050405020304" pitchFamily="18" charset="0"/>
              </a:rPr>
              <a:t>Gaón Coronel Steven Mauricio </a:t>
            </a:r>
          </a:p>
        </p:txBody>
      </p:sp>
      <p:pic>
        <p:nvPicPr>
          <p:cNvPr id="6" name="Picture 4" descr="Resultado de imagen para Ias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6561" y="181600"/>
            <a:ext cx="2097784" cy="204448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p:cNvSpPr txBox="1"/>
          <p:nvPr/>
        </p:nvSpPr>
        <p:spPr>
          <a:xfrm>
            <a:off x="3908713" y="4806794"/>
            <a:ext cx="4824321" cy="830997"/>
          </a:xfrm>
          <a:prstGeom prst="rect">
            <a:avLst/>
          </a:prstGeom>
          <a:noFill/>
        </p:spPr>
        <p:txBody>
          <a:bodyPr wrap="square" rtlCol="0">
            <a:spAutoFit/>
          </a:bodyPr>
          <a:lstStyle/>
          <a:p>
            <a:pPr algn="ctr"/>
            <a:r>
              <a:rPr lang="es-EC" sz="2400" b="1" dirty="0">
                <a:latin typeface="Times New Roman" panose="02020603050405020304" pitchFamily="18" charset="0"/>
                <a:cs typeface="Times New Roman" panose="02020603050405020304" pitchFamily="18" charset="0"/>
              </a:rPr>
              <a:t>Director.</a:t>
            </a:r>
          </a:p>
          <a:p>
            <a:pPr algn="ctr"/>
            <a:r>
              <a:rPr lang="es-EC" sz="2400" b="1" dirty="0">
                <a:latin typeface="Times New Roman" panose="02020603050405020304" pitchFamily="18" charset="0"/>
                <a:cs typeface="Times New Roman" panose="02020603050405020304" pitchFamily="18" charset="0"/>
              </a:rPr>
              <a:t>Ing</a:t>
            </a:r>
            <a:r>
              <a:rPr lang="es-EC" sz="2400" b="1" dirty="0" smtClean="0">
                <a:latin typeface="Times New Roman" panose="02020603050405020304" pitchFamily="18" charset="0"/>
                <a:cs typeface="Times New Roman" panose="02020603050405020304" pitchFamily="18" charset="0"/>
              </a:rPr>
              <a:t>. </a:t>
            </a:r>
            <a:r>
              <a:rPr lang="es-EC" sz="2400" b="1" dirty="0">
                <a:latin typeface="Times New Roman" panose="02020603050405020304" pitchFamily="18" charset="0"/>
                <a:cs typeface="Times New Roman" panose="02020603050405020304" pitchFamily="18" charset="0"/>
              </a:rPr>
              <a:t>Pérez </a:t>
            </a:r>
            <a:r>
              <a:rPr lang="es-EC" sz="2400" b="1" dirty="0" smtClean="0">
                <a:latin typeface="Times New Roman" panose="02020603050405020304" pitchFamily="18" charset="0"/>
                <a:cs typeface="Times New Roman" panose="02020603050405020304" pitchFamily="18" charset="0"/>
              </a:rPr>
              <a:t>Guerrero Patricio, </a:t>
            </a:r>
            <a:r>
              <a:rPr lang="es-EC" sz="2400" b="1" dirty="0" smtClean="0">
                <a:latin typeface="Times New Roman" panose="02020603050405020304" pitchFamily="18" charset="0"/>
                <a:cs typeface="Times New Roman" panose="02020603050405020304" pitchFamily="18" charset="0"/>
              </a:rPr>
              <a:t>PhD</a:t>
            </a:r>
            <a:endParaRPr lang="es-EC"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012370" y="1012598"/>
            <a:ext cx="8167255" cy="830997"/>
          </a:xfrm>
          <a:prstGeom prst="rect">
            <a:avLst/>
          </a:prstGeom>
          <a:noFill/>
        </p:spPr>
        <p:txBody>
          <a:bodyPr wrap="square" rtlCol="0">
            <a:spAutoFit/>
          </a:bodyPr>
          <a:lstStyle/>
          <a:p>
            <a:pPr algn="ctr"/>
            <a:r>
              <a:rPr lang="es-EC" sz="2400" b="1" dirty="0" smtClean="0">
                <a:latin typeface="Times New Roman" panose="02020603050405020304" pitchFamily="18" charset="0"/>
                <a:cs typeface="Times New Roman" panose="02020603050405020304" pitchFamily="18" charset="0"/>
              </a:rPr>
              <a:t>DEPARTAMENTO DE CIENCIAS DE LA VIDA Y </a:t>
            </a:r>
          </a:p>
          <a:p>
            <a:pPr algn="ctr"/>
            <a:r>
              <a:rPr lang="es-EC" sz="2400" b="1" dirty="0" smtClean="0">
                <a:latin typeface="Times New Roman" panose="02020603050405020304" pitchFamily="18" charset="0"/>
                <a:cs typeface="Times New Roman" panose="02020603050405020304" pitchFamily="18" charset="0"/>
              </a:rPr>
              <a:t>DE LA AGRICULTURA</a:t>
            </a:r>
            <a:endParaRPr lang="es-EC"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193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REVISIÓN DE LITERATURA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557980" y="898714"/>
            <a:ext cx="360305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Índices de Vegetación</a:t>
            </a:r>
          </a:p>
        </p:txBody>
      </p:sp>
      <p:sp>
        <p:nvSpPr>
          <p:cNvPr id="3" name="Rectángulo 2"/>
          <p:cNvSpPr/>
          <p:nvPr/>
        </p:nvSpPr>
        <p:spPr>
          <a:xfrm>
            <a:off x="5682225" y="4839324"/>
            <a:ext cx="6096000" cy="1015663"/>
          </a:xfrm>
          <a:prstGeom prst="rect">
            <a:avLst/>
          </a:prstGeom>
        </p:spPr>
        <p:txBody>
          <a:bodyPr>
            <a:spAutoFit/>
          </a:bodyPr>
          <a:lstStyle/>
          <a:p>
            <a:pPr algn="just"/>
            <a:r>
              <a:rPr lang="es-ES" sz="2000" dirty="0">
                <a:latin typeface="Times New Roman" panose="02020603050405020304" pitchFamily="18" charset="0"/>
                <a:ea typeface="Calibri" panose="020F0502020204030204" pitchFamily="34" charset="0"/>
              </a:rPr>
              <a:t>No se puede considerar un índice de vegetación ideal, debido a que los índices documentados son aproximaciones al ideal (Pérez &amp; Muñoz, 2006).</a:t>
            </a:r>
            <a:endParaRPr lang="es-ES" sz="2000" dirty="0"/>
          </a:p>
        </p:txBody>
      </p:sp>
      <p:pic>
        <p:nvPicPr>
          <p:cNvPr id="9222" name="Picture 6" descr="Resultado de imagen para Ã­ndices de vegetaciÃ³n SA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096" y="750731"/>
            <a:ext cx="6204129" cy="4005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2954954475"/>
              </p:ext>
            </p:extLst>
          </p:nvPr>
        </p:nvGraphicFramePr>
        <p:xfrm>
          <a:off x="610961" y="1921296"/>
          <a:ext cx="3957834" cy="3970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5038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REVISIÓN DE LITERATURA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rye grass anual vs rye grass peren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71" t="25336" r="6662" b="2359"/>
          <a:stretch/>
        </p:blipFill>
        <p:spPr bwMode="auto">
          <a:xfrm>
            <a:off x="263673" y="4247037"/>
            <a:ext cx="3320681" cy="189153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753189" y="903576"/>
            <a:ext cx="201056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Pastos</a:t>
            </a:r>
          </a:p>
        </p:txBody>
      </p:sp>
      <p:sp>
        <p:nvSpPr>
          <p:cNvPr id="6" name="CuadroTexto 5"/>
          <p:cNvSpPr txBox="1"/>
          <p:nvPr/>
        </p:nvSpPr>
        <p:spPr>
          <a:xfrm>
            <a:off x="7897832" y="903576"/>
            <a:ext cx="331855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Rye grass</a:t>
            </a:r>
          </a:p>
        </p:txBody>
      </p:sp>
      <p:sp>
        <p:nvSpPr>
          <p:cNvPr id="5" name="Rectángulo 4"/>
          <p:cNvSpPr/>
          <p:nvPr/>
        </p:nvSpPr>
        <p:spPr>
          <a:xfrm>
            <a:off x="8493117" y="1713291"/>
            <a:ext cx="3089308" cy="369332"/>
          </a:xfrm>
          <a:prstGeom prst="rect">
            <a:avLst/>
          </a:prstGeom>
        </p:spPr>
        <p:txBody>
          <a:bodyPr wrap="none">
            <a:spAutoFit/>
          </a:bodyPr>
          <a:lstStyle/>
          <a:p>
            <a:pPr algn="ctr"/>
            <a:r>
              <a:rPr lang="es-ES" dirty="0" smtClean="0">
                <a:latin typeface="Times New Roman" panose="02020603050405020304" pitchFamily="18" charset="0"/>
                <a:ea typeface="Calibri" panose="020F0502020204030204" pitchFamily="34" charset="0"/>
              </a:rPr>
              <a:t>Desarrollo fenológico del pasto</a:t>
            </a:r>
            <a:endParaRPr lang="es-ES" dirty="0"/>
          </a:p>
        </p:txBody>
      </p:sp>
      <p:sp>
        <p:nvSpPr>
          <p:cNvPr id="12" name="CuadroTexto 11"/>
          <p:cNvSpPr txBox="1"/>
          <p:nvPr/>
        </p:nvSpPr>
        <p:spPr>
          <a:xfrm>
            <a:off x="4221145" y="903576"/>
            <a:ext cx="232033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Gramíneas</a:t>
            </a:r>
          </a:p>
        </p:txBody>
      </p:sp>
      <p:sp>
        <p:nvSpPr>
          <p:cNvPr id="13" name="Flecha derecha 12"/>
          <p:cNvSpPr/>
          <p:nvPr/>
        </p:nvSpPr>
        <p:spPr>
          <a:xfrm>
            <a:off x="2855449" y="725225"/>
            <a:ext cx="1273996" cy="879922"/>
          </a:xfrm>
          <a:prstGeom prst="rightArrow">
            <a:avLst>
              <a:gd name="adj1" fmla="val 35988"/>
              <a:gd name="adj2" fmla="val 45329"/>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5" name="Flecha derecha 14"/>
          <p:cNvSpPr/>
          <p:nvPr/>
        </p:nvSpPr>
        <p:spPr>
          <a:xfrm>
            <a:off x="6582658" y="802923"/>
            <a:ext cx="1273996" cy="879922"/>
          </a:xfrm>
          <a:prstGeom prst="rightArrow">
            <a:avLst>
              <a:gd name="adj1" fmla="val 35988"/>
              <a:gd name="adj2" fmla="val 45329"/>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pic>
        <p:nvPicPr>
          <p:cNvPr id="8196" name="Picture 4" descr="Resultado de imagen para pasto composicion quim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 y="1999434"/>
            <a:ext cx="3686476" cy="199503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9933" t="15522" r="11630" b="13453"/>
          <a:stretch/>
        </p:blipFill>
        <p:spPr bwMode="auto">
          <a:xfrm>
            <a:off x="8152482" y="2190719"/>
            <a:ext cx="3788280" cy="3501916"/>
          </a:xfrm>
          <a:prstGeom prst="rect">
            <a:avLst/>
          </a:prstGeom>
          <a:ln w="19050">
            <a:solidFill>
              <a:sysClr val="windowText" lastClr="000000"/>
            </a:solidFill>
          </a:ln>
          <a:extLst>
            <a:ext uri="{53640926-AAD7-44D8-BBD7-CCE9431645EC}">
              <a14:shadowObscured xmlns:a14="http://schemas.microsoft.com/office/drawing/2010/main"/>
            </a:ext>
          </a:extLst>
        </p:spPr>
      </p:pic>
      <p:sp>
        <p:nvSpPr>
          <p:cNvPr id="3" name="Rectángulo 2"/>
          <p:cNvSpPr/>
          <p:nvPr/>
        </p:nvSpPr>
        <p:spPr>
          <a:xfrm>
            <a:off x="9301031" y="2263927"/>
            <a:ext cx="151195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dirty="0" smtClean="0">
                <a:latin typeface="Times New Roman" panose="02020603050405020304" pitchFamily="18" charset="0"/>
                <a:ea typeface="Calibri" panose="020F0502020204030204" pitchFamily="34" charset="0"/>
              </a:rPr>
              <a:t>Estado </a:t>
            </a:r>
            <a:r>
              <a:rPr lang="es-ES" dirty="0">
                <a:latin typeface="Times New Roman" panose="02020603050405020304" pitchFamily="18" charset="0"/>
                <a:ea typeface="Calibri" panose="020F0502020204030204" pitchFamily="34" charset="0"/>
              </a:rPr>
              <a:t>estable</a:t>
            </a:r>
            <a:endParaRPr lang="es-ES" dirty="0"/>
          </a:p>
        </p:txBody>
      </p:sp>
      <p:pic>
        <p:nvPicPr>
          <p:cNvPr id="16"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921" y="1644382"/>
            <a:ext cx="4068098" cy="27545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Resultado de imagen para pas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1403" y="1605147"/>
            <a:ext cx="1620148" cy="10887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0"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7330" y="3304162"/>
            <a:ext cx="1268156" cy="1275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530903" y="3941677"/>
            <a:ext cx="172605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b="1" dirty="0" smtClean="0">
                <a:latin typeface="Times" panose="02020603050405020304" pitchFamily="18" charset="0"/>
                <a:cs typeface="Times" panose="02020603050405020304" pitchFamily="18" charset="0"/>
              </a:rPr>
              <a:t>Digestibilidad</a:t>
            </a:r>
            <a:endParaRPr lang="es-ES" b="1" dirty="0">
              <a:latin typeface="Times" panose="02020603050405020304" pitchFamily="18" charset="0"/>
              <a:cs typeface="Times" panose="02020603050405020304" pitchFamily="18" charset="0"/>
            </a:endParaRPr>
          </a:p>
        </p:txBody>
      </p:sp>
      <p:sp>
        <p:nvSpPr>
          <p:cNvPr id="21" name="Rectángulo 20"/>
          <p:cNvSpPr/>
          <p:nvPr/>
        </p:nvSpPr>
        <p:spPr>
          <a:xfrm>
            <a:off x="3612113" y="4738049"/>
            <a:ext cx="4431587"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dirty="0">
                <a:latin typeface="Times New Roman" panose="02020603050405020304" pitchFamily="18" charset="0"/>
                <a:ea typeface="Calibri" panose="020F0502020204030204" pitchFamily="34" charset="0"/>
              </a:rPr>
              <a:t>El valor nutritivo de los alimentos está determinado por la biodisponibilidad de nutrientes y la dinámica de los procesos de solubilización e hidrólisis (Giraldo, 2007).</a:t>
            </a:r>
            <a:endParaRPr lang="es-ES" dirty="0"/>
          </a:p>
        </p:txBody>
      </p:sp>
    </p:spTree>
    <p:extLst>
      <p:ext uri="{BB962C8B-B14F-4D97-AF65-F5344CB8AC3E}">
        <p14:creationId xmlns:p14="http://schemas.microsoft.com/office/powerpoint/2010/main" val="4141900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METODOLOGÍA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583889" y="1297638"/>
            <a:ext cx="7126233" cy="4772040"/>
            <a:chOff x="-4179560" y="1269667"/>
            <a:chExt cx="7126233" cy="4931108"/>
          </a:xfrm>
        </p:grpSpPr>
        <p:grpSp>
          <p:nvGrpSpPr>
            <p:cNvPr id="8" name="Grupo 7"/>
            <p:cNvGrpSpPr/>
            <p:nvPr/>
          </p:nvGrpSpPr>
          <p:grpSpPr>
            <a:xfrm>
              <a:off x="-4179560" y="1269667"/>
              <a:ext cx="7126233" cy="4902530"/>
              <a:chOff x="-4427210" y="1269667"/>
              <a:chExt cx="7126233" cy="4902530"/>
            </a:xfrm>
          </p:grpSpPr>
          <p:grpSp>
            <p:nvGrpSpPr>
              <p:cNvPr id="12" name="Grupo 11"/>
              <p:cNvGrpSpPr/>
              <p:nvPr/>
            </p:nvGrpSpPr>
            <p:grpSpPr>
              <a:xfrm>
                <a:off x="-4427210" y="1269667"/>
                <a:ext cx="7126233" cy="4902530"/>
                <a:chOff x="-4427210" y="1269667"/>
                <a:chExt cx="7126233" cy="4902530"/>
              </a:xfrm>
            </p:grpSpPr>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35983" t="10347" r="29092" b="1547"/>
                <a:stretch/>
              </p:blipFill>
              <p:spPr bwMode="auto">
                <a:xfrm>
                  <a:off x="-431461" y="1269667"/>
                  <a:ext cx="3130484" cy="4443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43414" t="21321" r="35794" b="19106"/>
                <a:stretch/>
              </p:blipFill>
              <p:spPr bwMode="auto">
                <a:xfrm>
                  <a:off x="-4427210" y="1276981"/>
                  <a:ext cx="3508689" cy="4895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13" name="Flecha abajo 12"/>
              <p:cNvSpPr/>
              <p:nvPr/>
            </p:nvSpPr>
            <p:spPr>
              <a:xfrm rot="16200000">
                <a:off x="-2120269" y="977871"/>
                <a:ext cx="265747" cy="2713109"/>
              </a:xfrm>
              <a:prstGeom prst="downArrow">
                <a:avLst>
                  <a:gd name="adj1" fmla="val 35185"/>
                  <a:gd name="adj2" fmla="val 50000"/>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sp>
          <p:nvSpPr>
            <p:cNvPr id="9" name="Cuadro de texto 13"/>
            <p:cNvSpPr txBox="1"/>
            <p:nvPr/>
          </p:nvSpPr>
          <p:spPr>
            <a:xfrm>
              <a:off x="0" y="5772150"/>
              <a:ext cx="2714625" cy="4286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 </a:t>
              </a:r>
            </a:p>
          </p:txBody>
        </p:sp>
      </p:grpSp>
      <p:sp>
        <p:nvSpPr>
          <p:cNvPr id="16" name="CuadroTexto 15"/>
          <p:cNvSpPr txBox="1"/>
          <p:nvPr/>
        </p:nvSpPr>
        <p:spPr>
          <a:xfrm>
            <a:off x="4147006" y="5688270"/>
            <a:ext cx="2060864" cy="461665"/>
          </a:xfrm>
          <a:prstGeom prst="rect">
            <a:avLst/>
          </a:prstGeom>
          <a:noFill/>
        </p:spPr>
        <p:txBody>
          <a:bodyPr wrap="square" rtlCol="0">
            <a:spAutoFit/>
          </a:bodyPr>
          <a:lstStyle/>
          <a:p>
            <a:r>
              <a:rPr lang="es-EC" sz="1200" dirty="0"/>
              <a:t>Fuente: Google Earth (2018)</a:t>
            </a:r>
          </a:p>
        </p:txBody>
      </p:sp>
      <p:sp>
        <p:nvSpPr>
          <p:cNvPr id="17" name="CuadroTexto 16"/>
          <p:cNvSpPr txBox="1"/>
          <p:nvPr/>
        </p:nvSpPr>
        <p:spPr>
          <a:xfrm>
            <a:off x="246369" y="667665"/>
            <a:ext cx="39006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Localización del sitio de estudio</a:t>
            </a:r>
          </a:p>
        </p:txBody>
      </p:sp>
      <p:graphicFrame>
        <p:nvGraphicFramePr>
          <p:cNvPr id="4" name="Tabla 3"/>
          <p:cNvGraphicFramePr>
            <a:graphicFrameLocks noGrp="1"/>
          </p:cNvGraphicFramePr>
          <p:nvPr>
            <p:extLst>
              <p:ext uri="{D42A27DB-BD31-4B8C-83A1-F6EECF244321}">
                <p14:modId xmlns:p14="http://schemas.microsoft.com/office/powerpoint/2010/main" val="3889172294"/>
              </p:ext>
            </p:extLst>
          </p:nvPr>
        </p:nvGraphicFramePr>
        <p:xfrm>
          <a:off x="8197182" y="2133715"/>
          <a:ext cx="2963238" cy="3007360"/>
        </p:xfrm>
        <a:graphic>
          <a:graphicData uri="http://schemas.openxmlformats.org/drawingml/2006/table">
            <a:tbl>
              <a:tblPr/>
              <a:tblGrid>
                <a:gridCol w="2963238">
                  <a:extLst>
                    <a:ext uri="{9D8B030D-6E8A-4147-A177-3AD203B41FA5}">
                      <a16:colId xmlns:a16="http://schemas.microsoft.com/office/drawing/2014/main" xmlns="" val="20000"/>
                    </a:ext>
                  </a:extLst>
                </a:gridCol>
              </a:tblGrid>
              <a:tr h="0">
                <a:tc>
                  <a:txBody>
                    <a:bodyPr/>
                    <a:lstStyle/>
                    <a:p>
                      <a:pPr algn="just">
                        <a:lnSpc>
                          <a:spcPct val="100000"/>
                        </a:lnSpc>
                        <a:spcAft>
                          <a:spcPts val="8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Ubicación geopolítica</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Provincia:          Pichincha.</a:t>
                      </a: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Cantón: 	      </a:t>
                      </a:r>
                      <a:r>
                        <a:rPr lang="es-ES" sz="1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Rumiñahui.</a:t>
                      </a: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Parroquia:  </a:t>
                      </a:r>
                      <a:r>
                        <a:rPr lang="es-ES" sz="1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San Fernando.</a:t>
                      </a: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Sector: 	         Hcda. El Prado </a:t>
                      </a:r>
                    </a:p>
                    <a:p>
                      <a:pPr algn="just">
                        <a:lnSpc>
                          <a:spcPct val="100000"/>
                        </a:lnSpc>
                        <a:spcAft>
                          <a:spcPts val="80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Altitud:              2740 m.s.n.m.</a:t>
                      </a: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Latitud:              0°23’20”S.</a:t>
                      </a:r>
                    </a:p>
                    <a:p>
                      <a:pPr algn="just">
                        <a:lnSpc>
                          <a:spcPct val="1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Longitud:          78°24’44”O.</a:t>
                      </a:r>
                    </a:p>
                  </a:txBody>
                  <a:tcPr marL="89535" marR="89535"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397135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METODOLOGÍA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246369" y="667665"/>
            <a:ext cx="39006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Diseño Experimental</a:t>
            </a:r>
          </a:p>
        </p:txBody>
      </p:sp>
      <p:sp>
        <p:nvSpPr>
          <p:cNvPr id="3" name="Rectángulo 2"/>
          <p:cNvSpPr/>
          <p:nvPr/>
        </p:nvSpPr>
        <p:spPr>
          <a:xfrm>
            <a:off x="396628" y="1710964"/>
            <a:ext cx="5459001" cy="3990708"/>
          </a:xfrm>
          <a:prstGeom prst="rect">
            <a:avLst/>
          </a:prstGeom>
        </p:spPr>
        <p:txBody>
          <a:bodyPr wrap="square">
            <a:spAutoFit/>
          </a:bodyPr>
          <a:lstStyle/>
          <a:p>
            <a:pPr algn="just">
              <a:lnSpc>
                <a:spcPct val="107000"/>
              </a:lnSpc>
              <a:spcAft>
                <a:spcPts val="1200"/>
              </a:spcAft>
            </a:pPr>
            <a:r>
              <a:rPr lang="es-ES" b="1" dirty="0">
                <a:latin typeface="Times New Roman" panose="02020603050405020304" pitchFamily="18" charset="0"/>
                <a:ea typeface="Calibri" panose="020F0502020204030204" pitchFamily="34" charset="0"/>
                <a:cs typeface="Times New Roman" panose="02020603050405020304" pitchFamily="18" charset="0"/>
              </a:rPr>
              <a:t>Topografía del suelo</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P0: Plano </a:t>
            </a: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P1: Pendiente </a:t>
            </a:r>
          </a:p>
          <a:p>
            <a:pPr algn="just">
              <a:lnSpc>
                <a:spcPct val="107000"/>
              </a:lnSpc>
              <a:spcAft>
                <a:spcPts val="1200"/>
              </a:spcAft>
            </a:pPr>
            <a:r>
              <a:rPr lang="es-ES" b="1" dirty="0">
                <a:latin typeface="Times New Roman" panose="02020603050405020304" pitchFamily="18" charset="0"/>
                <a:ea typeface="Calibri" panose="020F0502020204030204" pitchFamily="34" charset="0"/>
                <a:cs typeface="Times New Roman" panose="02020603050405020304" pitchFamily="18" charset="0"/>
              </a:rPr>
              <a:t>Fertilización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F0: Sin fertilización </a:t>
            </a: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F1: Con fertilización  </a:t>
            </a:r>
          </a:p>
          <a:p>
            <a:pPr algn="just">
              <a:lnSpc>
                <a:spcPct val="107000"/>
              </a:lnSpc>
              <a:spcAft>
                <a:spcPts val="1200"/>
              </a:spcAft>
            </a:pPr>
            <a:r>
              <a:rPr lang="es-ES" b="1" dirty="0">
                <a:latin typeface="Times New Roman" panose="02020603050405020304" pitchFamily="18" charset="0"/>
                <a:ea typeface="Calibri" panose="020F0502020204030204" pitchFamily="34" charset="0"/>
                <a:cs typeface="Times New Roman" panose="02020603050405020304" pitchFamily="18" charset="0"/>
              </a:rPr>
              <a:t>Tipo de rye grass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R1: Rye grass anual  </a:t>
            </a:r>
          </a:p>
          <a:p>
            <a:pPr marL="342900" lvl="0" indent="-342900">
              <a:lnSpc>
                <a:spcPct val="107000"/>
              </a:lnSpc>
              <a:spcAft>
                <a:spcPts val="12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R2: Rye grass perenne  </a:t>
            </a:r>
          </a:p>
        </p:txBody>
      </p:sp>
      <p:graphicFrame>
        <p:nvGraphicFramePr>
          <p:cNvPr id="7" name="Tabla 6"/>
          <p:cNvGraphicFramePr>
            <a:graphicFrameLocks noGrp="1"/>
          </p:cNvGraphicFramePr>
          <p:nvPr>
            <p:extLst>
              <p:ext uri="{D42A27DB-BD31-4B8C-83A1-F6EECF244321}">
                <p14:modId xmlns:p14="http://schemas.microsoft.com/office/powerpoint/2010/main" val="1699372028"/>
              </p:ext>
            </p:extLst>
          </p:nvPr>
        </p:nvGraphicFramePr>
        <p:xfrm>
          <a:off x="4147006" y="1580396"/>
          <a:ext cx="7314055" cy="4251845"/>
        </p:xfrm>
        <a:graphic>
          <a:graphicData uri="http://schemas.openxmlformats.org/drawingml/2006/table">
            <a:tbl>
              <a:tblPr firstRow="1" firstCol="1" bandRow="1"/>
              <a:tblGrid>
                <a:gridCol w="462786">
                  <a:extLst>
                    <a:ext uri="{9D8B030D-6E8A-4147-A177-3AD203B41FA5}">
                      <a16:colId xmlns:a16="http://schemas.microsoft.com/office/drawing/2014/main" xmlns="" val="20000"/>
                    </a:ext>
                  </a:extLst>
                </a:gridCol>
                <a:gridCol w="1916240">
                  <a:extLst>
                    <a:ext uri="{9D8B030D-6E8A-4147-A177-3AD203B41FA5}">
                      <a16:colId xmlns:a16="http://schemas.microsoft.com/office/drawing/2014/main" xmlns="" val="20001"/>
                    </a:ext>
                  </a:extLst>
                </a:gridCol>
                <a:gridCol w="4935029">
                  <a:extLst>
                    <a:ext uri="{9D8B030D-6E8A-4147-A177-3AD203B41FA5}">
                      <a16:colId xmlns:a16="http://schemas.microsoft.com/office/drawing/2014/main" xmlns="" val="20002"/>
                    </a:ext>
                  </a:extLst>
                </a:gridCol>
              </a:tblGrid>
              <a:tr h="476325">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N°</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Nomenclatura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Descripción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P0F0R1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Plano, sin fertilización, Rye grass anual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P0F0R2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Plano, sin fertilización, Rye grass perenne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P0F1R1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Plano, con fertilización, Rye grass anual</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P0F1R2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Plano, con fertilización, Rye grass perenne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T5</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P1F0R1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Pendiente, sin fertilización, Rye grass anual</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P1F0R2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Pendiente, sin fertilización, Rye grass perenne</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P1F1R1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Pendiente, con fertilización, Rye grass anual</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71940">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T8 </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P1F1R2</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Pendientes, con fertilización, Rye grass perenne</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8" name="CuadroTexto 17"/>
          <p:cNvSpPr txBox="1"/>
          <p:nvPr/>
        </p:nvSpPr>
        <p:spPr>
          <a:xfrm>
            <a:off x="97971" y="1212456"/>
            <a:ext cx="3900637"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000" dirty="0">
                <a:latin typeface="Times" panose="02020603050405020304" pitchFamily="18" charset="0"/>
                <a:cs typeface="Times" panose="02020603050405020304" pitchFamily="18" charset="0"/>
              </a:rPr>
              <a:t>Diseño de parcela subdividida</a:t>
            </a:r>
          </a:p>
        </p:txBody>
      </p:sp>
      <p:sp>
        <p:nvSpPr>
          <p:cNvPr id="9" name="CuadroTexto 8"/>
          <p:cNvSpPr txBox="1"/>
          <p:nvPr/>
        </p:nvSpPr>
        <p:spPr>
          <a:xfrm>
            <a:off x="5747657" y="1067775"/>
            <a:ext cx="3900637"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Tratamientos</a:t>
            </a:r>
          </a:p>
        </p:txBody>
      </p:sp>
    </p:spTree>
    <p:extLst>
      <p:ext uri="{BB962C8B-B14F-4D97-AF65-F5344CB8AC3E}">
        <p14:creationId xmlns:p14="http://schemas.microsoft.com/office/powerpoint/2010/main" val="214325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l="29509" t="25566" r="25560" b="8139"/>
          <a:stretch/>
        </p:blipFill>
        <p:spPr bwMode="auto">
          <a:xfrm>
            <a:off x="246369" y="1655451"/>
            <a:ext cx="3985260" cy="330708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cstate="print">
            <a:extLst>
              <a:ext uri="{BEBA8EAE-BF5A-486C-A8C5-ECC9F3942E4B}">
                <a14:imgProps xmlns:a14="http://schemas.microsoft.com/office/drawing/2010/main">
                  <a14:imgLayer r:embed="rId6">
                    <a14:imgEffect>
                      <a14:backgroundRemoval t="17000" b="89667" l="33875" r="76313"/>
                    </a14:imgEffect>
                    <a14:imgEffect>
                      <a14:sharpenSoften amount="25000"/>
                    </a14:imgEffect>
                  </a14:imgLayer>
                </a14:imgProps>
              </a:ext>
              <a:ext uri="{28A0092B-C50C-407E-A947-70E740481C1C}">
                <a14:useLocalDpi xmlns:a14="http://schemas.microsoft.com/office/drawing/2010/main" val="0"/>
              </a:ext>
            </a:extLst>
          </a:blip>
          <a:srcRect l="32204" t="11983" r="21815" b="6528"/>
          <a:stretch/>
        </p:blipFill>
        <p:spPr bwMode="auto">
          <a:xfrm rot="1253132">
            <a:off x="7797673" y="1308654"/>
            <a:ext cx="4633595" cy="461835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4328900" y="2309877"/>
            <a:ext cx="3633571" cy="227241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Número de UE: 24.</a:t>
            </a: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Área de UE: 80 m</a:t>
            </a:r>
            <a:r>
              <a:rPr lang="es-ES" baseline="30000" dirty="0">
                <a:latin typeface="Times New Roman" panose="02020603050405020304" pitchFamily="18" charset="0"/>
                <a:ea typeface="Calibri" panose="020F0502020204030204" pitchFamily="34" charset="0"/>
                <a:cs typeface="Times New Roman" panose="02020603050405020304" pitchFamily="18" charset="0"/>
              </a:rPr>
              <a:t>2</a:t>
            </a:r>
            <a:r>
              <a:rPr lang="es-ES"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Largo: 10m. – Ancho: 8 m</a:t>
            </a:r>
          </a:p>
          <a:p>
            <a:pPr marL="342900" lvl="0" indent="-342900" algn="just">
              <a:lnSpc>
                <a:spcPct val="150000"/>
              </a:lnSpc>
              <a:spcAft>
                <a:spcPts val="8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Forma de la UE: Rectangular.</a:t>
            </a:r>
          </a:p>
          <a:p>
            <a:pPr marL="342900" lvl="0" indent="-342900" algn="just">
              <a:lnSpc>
                <a:spcPct val="150000"/>
              </a:lnSpc>
              <a:spcAft>
                <a:spcPts val="800"/>
              </a:spcAft>
              <a:buFont typeface="Symbol" panose="05050102010706020507" pitchFamily="18" charset="2"/>
              <a:buChar char=""/>
            </a:pPr>
            <a:r>
              <a:rPr lang="es-ES" dirty="0">
                <a:latin typeface="Times New Roman" panose="02020603050405020304" pitchFamily="18" charset="0"/>
                <a:ea typeface="Calibri" panose="020F0502020204030204" pitchFamily="34" charset="0"/>
              </a:rPr>
              <a:t>Área neta del ensayo: 1920 m</a:t>
            </a:r>
            <a:r>
              <a:rPr lang="es-ES" baseline="30000" dirty="0">
                <a:latin typeface="Times New Roman" panose="02020603050405020304" pitchFamily="18" charset="0"/>
                <a:ea typeface="Calibri" panose="020F0502020204030204" pitchFamily="34" charset="0"/>
              </a:rPr>
              <a:t>2</a:t>
            </a:r>
            <a:endParaRPr lang="es-ES" dirty="0"/>
          </a:p>
        </p:txBody>
      </p:sp>
      <p:sp>
        <p:nvSpPr>
          <p:cNvPr id="10" name="CuadroTexto 9"/>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Características de las Unidades Experimentales</a:t>
            </a:r>
          </a:p>
        </p:txBody>
      </p:sp>
      <p:pic>
        <p:nvPicPr>
          <p:cNvPr id="3074" name="Picture 2" descr="Resultado de imagen para norte 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370" y="1067775"/>
            <a:ext cx="727392" cy="10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50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Filocrono y número de días por corte</a:t>
            </a:r>
          </a:p>
        </p:txBody>
      </p:sp>
      <p:sp>
        <p:nvSpPr>
          <p:cNvPr id="3" name="Rectángulo 2"/>
          <p:cNvSpPr/>
          <p:nvPr/>
        </p:nvSpPr>
        <p:spPr>
          <a:xfrm>
            <a:off x="5211188" y="2193513"/>
            <a:ext cx="6729574" cy="2636619"/>
          </a:xfrm>
          <a:prstGeom prst="rect">
            <a:avLst/>
          </a:prstGeom>
        </p:spPr>
        <p:txBody>
          <a:bodyPr wrap="square">
            <a:spAutoFit/>
          </a:bodyPr>
          <a:lstStyle/>
          <a:p>
            <a:pPr indent="450215" algn="ctr">
              <a:lnSpc>
                <a:spcPct val="150000"/>
              </a:lnSpc>
              <a:spcAft>
                <a:spcPts val="192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Suma Térmica (GDA) = Σ [(Tmax + Tmin)/2] – Tbase.</a:t>
            </a:r>
          </a:p>
          <a:p>
            <a:pPr indent="450215" algn="just">
              <a:spcAft>
                <a:spcPts val="1920"/>
              </a:spcAft>
            </a:pPr>
            <a:r>
              <a:rPr lang="es-ES" dirty="0">
                <a:latin typeface="Times New Roman" panose="02020603050405020304" pitchFamily="18" charset="0"/>
                <a:ea typeface="Calibri" panose="020F0502020204030204" pitchFamily="34" charset="0"/>
                <a:cs typeface="Times New Roman" panose="02020603050405020304" pitchFamily="18" charset="0"/>
              </a:rPr>
              <a:t>Donde  GDA: grados día acumulado; </a:t>
            </a:r>
          </a:p>
          <a:p>
            <a:pPr indent="450215" algn="just">
              <a:spcAft>
                <a:spcPts val="1920"/>
              </a:spcAft>
            </a:pPr>
            <a:r>
              <a:rPr lang="es-ES" dirty="0">
                <a:latin typeface="Times New Roman" panose="02020603050405020304" pitchFamily="18" charset="0"/>
                <a:ea typeface="Calibri" panose="020F0502020204030204" pitchFamily="34" charset="0"/>
                <a:cs typeface="Times New Roman" panose="02020603050405020304" pitchFamily="18" charset="0"/>
              </a:rPr>
              <a:t>Tmax: Temperatura máxima del día; </a:t>
            </a:r>
          </a:p>
          <a:p>
            <a:pPr indent="450215" algn="just">
              <a:spcAft>
                <a:spcPts val="1920"/>
              </a:spcAft>
            </a:pPr>
            <a:r>
              <a:rPr lang="es-ES" dirty="0">
                <a:latin typeface="Times New Roman" panose="02020603050405020304" pitchFamily="18" charset="0"/>
                <a:ea typeface="Calibri" panose="020F0502020204030204" pitchFamily="34" charset="0"/>
                <a:cs typeface="Times New Roman" panose="02020603050405020304" pitchFamily="18" charset="0"/>
              </a:rPr>
              <a:t>Tmin:; Temperatura mínima del día; </a:t>
            </a:r>
          </a:p>
          <a:p>
            <a:pPr indent="450215" algn="just">
              <a:spcAft>
                <a:spcPts val="1920"/>
              </a:spcAft>
            </a:pPr>
            <a:r>
              <a:rPr lang="es-ES" dirty="0">
                <a:latin typeface="Times New Roman" panose="02020603050405020304" pitchFamily="18" charset="0"/>
                <a:ea typeface="Calibri" panose="020F0502020204030204" pitchFamily="34" charset="0"/>
                <a:cs typeface="Times New Roman" panose="02020603050405020304" pitchFamily="18" charset="0"/>
              </a:rPr>
              <a:t>Tbase: Temperatura base – 5 °C</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3"/>
          <p:cNvSpPr/>
          <p:nvPr/>
        </p:nvSpPr>
        <p:spPr>
          <a:xfrm>
            <a:off x="8787473" y="4830089"/>
            <a:ext cx="3293915"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(Bartholomew y Williams, 2005) </a:t>
            </a:r>
            <a:endParaRPr lang="es-ES" dirty="0"/>
          </a:p>
        </p:txBody>
      </p:sp>
      <p:pic>
        <p:nvPicPr>
          <p:cNvPr id="10" name="Imagen 9"/>
          <p:cNvPicPr>
            <a:picLocks noChangeAspect="1"/>
          </p:cNvPicPr>
          <p:nvPr/>
        </p:nvPicPr>
        <p:blipFill>
          <a:blip r:embed="rId3"/>
          <a:stretch>
            <a:fillRect/>
          </a:stretch>
        </p:blipFill>
        <p:spPr>
          <a:xfrm>
            <a:off x="38372" y="1220933"/>
            <a:ext cx="4478891" cy="2508179"/>
          </a:xfrm>
          <a:prstGeom prst="rect">
            <a:avLst/>
          </a:prstGeom>
        </p:spPr>
      </p:pic>
      <p:pic>
        <p:nvPicPr>
          <p:cNvPr id="4100" name="Picture 4" descr="Resultado de imagen para estacion meteorologica IASA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038" y="3288506"/>
            <a:ext cx="3019917" cy="2294202"/>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6618748" y="1445852"/>
            <a:ext cx="39350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dirty="0">
                <a:latin typeface="Times" panose="02020603050405020304" pitchFamily="18" charset="0"/>
                <a:cs typeface="Times" panose="02020603050405020304" pitchFamily="18" charset="0"/>
              </a:rPr>
              <a:t>Registro diario de temperatura</a:t>
            </a:r>
          </a:p>
        </p:txBody>
      </p:sp>
    </p:spTree>
    <p:extLst>
      <p:ext uri="{BB962C8B-B14F-4D97-AF65-F5344CB8AC3E}">
        <p14:creationId xmlns:p14="http://schemas.microsoft.com/office/powerpoint/2010/main" val="3701903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246370" y="667665"/>
            <a:ext cx="347287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Respuesta Espectral</a:t>
            </a:r>
          </a:p>
        </p:txBody>
      </p:sp>
      <p:pic>
        <p:nvPicPr>
          <p:cNvPr id="6146" name="Picture 2"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138" b="12147"/>
          <a:stretch/>
        </p:blipFill>
        <p:spPr bwMode="auto">
          <a:xfrm>
            <a:off x="260890" y="2994887"/>
            <a:ext cx="3102796" cy="31304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48104863"/>
              </p:ext>
            </p:extLst>
          </p:nvPr>
        </p:nvGraphicFramePr>
        <p:xfrm>
          <a:off x="449081" y="1181355"/>
          <a:ext cx="7296935" cy="20286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ángulo 3"/>
          <p:cNvSpPr/>
          <p:nvPr/>
        </p:nvSpPr>
        <p:spPr>
          <a:xfrm>
            <a:off x="8619874" y="1872524"/>
            <a:ext cx="2634054" cy="646331"/>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S" dirty="0">
                <a:latin typeface="Times New Roman" panose="02020603050405020304" pitchFamily="18" charset="0"/>
                <a:ea typeface="Calibri" panose="020F0502020204030204" pitchFamily="34" charset="0"/>
              </a:rPr>
              <a:t>Procesados en el software </a:t>
            </a:r>
          </a:p>
          <a:p>
            <a:pPr algn="ctr"/>
            <a:r>
              <a:rPr lang="es-ES" dirty="0" err="1">
                <a:latin typeface="Times New Roman" panose="02020603050405020304" pitchFamily="18" charset="0"/>
                <a:ea typeface="Calibri" panose="020F0502020204030204" pitchFamily="34" charset="0"/>
              </a:rPr>
              <a:t>ViewSpec</a:t>
            </a:r>
            <a:r>
              <a:rPr lang="es-ES" dirty="0">
                <a:latin typeface="Times New Roman" panose="02020603050405020304" pitchFamily="18" charset="0"/>
                <a:ea typeface="Calibri" panose="020F0502020204030204" pitchFamily="34" charset="0"/>
              </a:rPr>
              <a:t> Pro</a:t>
            </a:r>
            <a:endParaRPr lang="es-ES" dirty="0"/>
          </a:p>
        </p:txBody>
      </p:sp>
      <p:sp>
        <p:nvSpPr>
          <p:cNvPr id="12" name="Flecha derecha 11"/>
          <p:cNvSpPr/>
          <p:nvPr/>
        </p:nvSpPr>
        <p:spPr>
          <a:xfrm>
            <a:off x="7870004" y="2106202"/>
            <a:ext cx="657547" cy="2774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grpSp>
        <p:nvGrpSpPr>
          <p:cNvPr id="15" name="Grupo 14"/>
          <p:cNvGrpSpPr/>
          <p:nvPr/>
        </p:nvGrpSpPr>
        <p:grpSpPr>
          <a:xfrm>
            <a:off x="3719246" y="3087354"/>
            <a:ext cx="7931648" cy="2655900"/>
            <a:chOff x="0" y="0"/>
            <a:chExt cx="5784850" cy="1981201"/>
          </a:xfrm>
        </p:grpSpPr>
        <p:pic>
          <p:nvPicPr>
            <p:cNvPr id="16" name="Imagen 15" descr="https://scontent.fuio7-1.fna.fbcdn.net/v/t1.15752-9/s2048x2048/46733102_902401713480997_660565192735719424_n.jpg?_nc_cat=100&amp;_nc_ht=scontent.fuio7-1.fna&amp;oh=d89fa5bebd001125c13c2d6d568601e2&amp;oe=5CB0E3D8"/>
            <p:cNvPicPr>
              <a:picLocks noChangeAspect="1"/>
            </p:cNvPicPr>
            <p:nvPr/>
          </p:nvPicPr>
          <p:blipFill rotWithShape="1">
            <a:blip r:embed="rId9" cstate="print">
              <a:extLst>
                <a:ext uri="{28A0092B-C50C-407E-A947-70E740481C1C}">
                  <a14:useLocalDpi xmlns:a14="http://schemas.microsoft.com/office/drawing/2010/main" val="0"/>
                </a:ext>
              </a:extLst>
            </a:blip>
            <a:srcRect r="13747" b="23800"/>
            <a:stretch/>
          </p:blipFill>
          <p:spPr bwMode="auto">
            <a:xfrm>
              <a:off x="0" y="0"/>
              <a:ext cx="299085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descr="https://scontent.fuio7-1.fna.fbcdn.net/v/t1.15752-9/s2048x2048/46761585_301502993806917_1692053807082504192_n.jpg?_nc_cat=103&amp;_nc_ht=scontent.fuio7-1.fna&amp;oh=d5566920e6f8a1a2503ab3b891bfb77b&amp;oe=5CA3EA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5150" y="1"/>
              <a:ext cx="26797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742666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46370" y="667665"/>
            <a:ext cx="347287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Índices de vegetación</a:t>
            </a:r>
          </a:p>
        </p:txBody>
      </p:sp>
      <p:graphicFrame>
        <p:nvGraphicFramePr>
          <p:cNvPr id="2" name="Diagrama 1"/>
          <p:cNvGraphicFramePr/>
          <p:nvPr>
            <p:extLst>
              <p:ext uri="{D42A27DB-BD31-4B8C-83A1-F6EECF244321}">
                <p14:modId xmlns:p14="http://schemas.microsoft.com/office/powerpoint/2010/main" val="4154819943"/>
              </p:ext>
            </p:extLst>
          </p:nvPr>
        </p:nvGraphicFramePr>
        <p:xfrm>
          <a:off x="542248" y="1499640"/>
          <a:ext cx="6331163" cy="4062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668677" y="5750653"/>
            <a:ext cx="2409634"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(Sims &amp; Gamon, 2002) </a:t>
            </a:r>
            <a:endParaRPr lang="es-ES" dirty="0"/>
          </a:p>
        </p:txBody>
      </p:sp>
      <p:sp>
        <p:nvSpPr>
          <p:cNvPr id="12" name="Rectángulo 11"/>
          <p:cNvSpPr/>
          <p:nvPr/>
        </p:nvSpPr>
        <p:spPr>
          <a:xfrm>
            <a:off x="3363686" y="5614361"/>
            <a:ext cx="1966564" cy="507831"/>
          </a:xfrm>
          <a:prstGeom prst="rect">
            <a:avLst/>
          </a:prstGeom>
        </p:spPr>
        <p:txBody>
          <a:bodyPr wrap="none">
            <a:spAutoFit/>
          </a:bodyPr>
          <a:lstStyle/>
          <a:p>
            <a:pPr indent="450215" algn="just">
              <a:lnSpc>
                <a:spcPct val="150000"/>
              </a:lnSpc>
              <a:spcAft>
                <a:spcPts val="600"/>
              </a:spcAft>
            </a:pPr>
            <a:r>
              <a:rPr lang="es-ES" dirty="0">
                <a:latin typeface="Times New Roman" panose="02020603050405020304" pitchFamily="18" charset="0"/>
                <a:ea typeface="Calibri" panose="020F0502020204030204" pitchFamily="34" charset="0"/>
                <a:cs typeface="Times New Roman" panose="02020603050405020304" pitchFamily="18" charset="0"/>
              </a:rPr>
              <a:t>(Huete, 1988).</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ángulo 17"/>
          <p:cNvSpPr/>
          <p:nvPr/>
        </p:nvSpPr>
        <p:spPr>
          <a:xfrm>
            <a:off x="6349441" y="5700488"/>
            <a:ext cx="1544012"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(Ortega, 2015)</a:t>
            </a:r>
            <a:endParaRPr lang="es-ES" dirty="0"/>
          </a:p>
        </p:txBody>
      </p:sp>
      <p:pic>
        <p:nvPicPr>
          <p:cNvPr id="20" name="Imagen 19"/>
          <p:cNvPicPr/>
          <p:nvPr/>
        </p:nvPicPr>
        <p:blipFill>
          <a:blip r:embed="rId8">
            <a:lum/>
            <a:extLst>
              <a:ext uri="{28A0092B-C50C-407E-A947-70E740481C1C}">
                <a14:useLocalDpi xmlns:a14="http://schemas.microsoft.com/office/drawing/2010/main" val="0"/>
              </a:ext>
            </a:extLst>
          </a:blip>
          <a:srcRect/>
          <a:stretch>
            <a:fillRect/>
          </a:stretch>
        </p:blipFill>
        <p:spPr bwMode="auto">
          <a:xfrm>
            <a:off x="7121447" y="2007761"/>
            <a:ext cx="4819315" cy="3046709"/>
          </a:xfrm>
          <a:prstGeom prst="rect">
            <a:avLst/>
          </a:prstGeom>
          <a:noFill/>
          <a:ln>
            <a:noFill/>
          </a:ln>
        </p:spPr>
      </p:pic>
    </p:spTree>
    <p:extLst>
      <p:ext uri="{BB962C8B-B14F-4D97-AF65-F5344CB8AC3E}">
        <p14:creationId xmlns:p14="http://schemas.microsoft.com/office/powerpoint/2010/main" val="2700412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46370" y="667665"/>
            <a:ext cx="347287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Análisis Bromatológico</a:t>
            </a:r>
          </a:p>
        </p:txBody>
      </p:sp>
      <p:grpSp>
        <p:nvGrpSpPr>
          <p:cNvPr id="9" name="Grupo 8"/>
          <p:cNvGrpSpPr/>
          <p:nvPr/>
        </p:nvGrpSpPr>
        <p:grpSpPr>
          <a:xfrm>
            <a:off x="5838305" y="883363"/>
            <a:ext cx="5284740" cy="1485900"/>
            <a:chOff x="0" y="0"/>
            <a:chExt cx="5895975" cy="2209800"/>
          </a:xfrm>
        </p:grpSpPr>
        <p:pic>
          <p:nvPicPr>
            <p:cNvPr id="10" name="Imagen 9" descr="https://scontent.fuio7-1.fna.fbcdn.net/v/t1.15752-9/46518734_332023250930687_4721099339630379008_n.jpg?_nc_cat=102&amp;_nc_ht=scontent.fuio7-1.fna&amp;oh=1a76ad4b391dae80db32507ddf69a9b1&amp;oe=5C69F96F"/>
            <p:cNvPicPr>
              <a:picLocks noChangeAspect="1"/>
            </p:cNvPicPr>
            <p:nvPr/>
          </p:nvPicPr>
          <p:blipFill rotWithShape="1">
            <a:blip r:embed="rId3" cstate="print">
              <a:extLst>
                <a:ext uri="{28A0092B-C50C-407E-A947-70E740481C1C}">
                  <a14:useLocalDpi xmlns:a14="http://schemas.microsoft.com/office/drawing/2010/main" val="0"/>
                </a:ext>
              </a:extLst>
            </a:blip>
            <a:srcRect l="19932" r="8797" b="23506"/>
            <a:stretch/>
          </p:blipFill>
          <p:spPr bwMode="auto">
            <a:xfrm>
              <a:off x="0" y="0"/>
              <a:ext cx="275272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Imagen 10" descr="https://scontent.fuio7-1.fna.fbcdn.net/v/t1.15752-9/46492951_514306629044771_3571647885130858496_n.jpg?_nc_cat=107&amp;_nc_ht=scontent.fuio7-1.fna&amp;oh=dacadcda2761e01a62894b2de2ce454c&amp;oe=5C73825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7975" y="0"/>
              <a:ext cx="165227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https://scontent.fuio7-1.fna.fbcdn.net/v/t1.15752-9/46721357_311772959454812_4868480833154973696_n.jpg?_nc_cat=111&amp;_nc_ht=scontent.fuio7-1.fna&amp;oh=eade293eec9f84fbf015a8a17c05067a&amp;oe=5C711816"/>
            <p:cNvPicPr>
              <a:picLocks noChangeAspect="1"/>
            </p:cNvPicPr>
            <p:nvPr/>
          </p:nvPicPr>
          <p:blipFill rotWithShape="1">
            <a:blip r:embed="rId5" cstate="print">
              <a:extLst>
                <a:ext uri="{28A0092B-C50C-407E-A947-70E740481C1C}">
                  <a14:useLocalDpi xmlns:a14="http://schemas.microsoft.com/office/drawing/2010/main" val="0"/>
                </a:ext>
              </a:extLst>
            </a:blip>
            <a:srcRect l="34960" t="10263"/>
            <a:stretch/>
          </p:blipFill>
          <p:spPr bwMode="auto">
            <a:xfrm>
              <a:off x="4600575" y="0"/>
              <a:ext cx="12954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grpSp>
        <p:nvGrpSpPr>
          <p:cNvPr id="13" name="Grupo 12"/>
          <p:cNvGrpSpPr/>
          <p:nvPr/>
        </p:nvGrpSpPr>
        <p:grpSpPr>
          <a:xfrm>
            <a:off x="5838305" y="2590031"/>
            <a:ext cx="5284740" cy="1485900"/>
            <a:chOff x="0" y="0"/>
            <a:chExt cx="5192395" cy="2372995"/>
          </a:xfrm>
        </p:grpSpPr>
        <p:pic>
          <p:nvPicPr>
            <p:cNvPr id="14" name="Imagen 13" descr="https://scontent.fuio13-1.fna.fbcdn.net/v/t1.15752-9/46680946_314829189239949_2855541639907115008_n.jpg?_nc_cat=103&amp;_nc_ht=scontent.fuio13-1.fna&amp;oh=87a69fb34ef136e9ce45c2aef42c67dc&amp;oe=5CAD7F47"/>
            <p:cNvPicPr>
              <a:picLocks noChangeAspect="1"/>
            </p:cNvPicPr>
            <p:nvPr/>
          </p:nvPicPr>
          <p:blipFill rotWithShape="1">
            <a:blip r:embed="rId6" cstate="print">
              <a:extLst>
                <a:ext uri="{28A0092B-C50C-407E-A947-70E740481C1C}">
                  <a14:useLocalDpi xmlns:a14="http://schemas.microsoft.com/office/drawing/2010/main" val="0"/>
                </a:ext>
              </a:extLst>
            </a:blip>
            <a:srcRect l="12786" t="7410" r="15459" b="8252"/>
            <a:stretch/>
          </p:blipFill>
          <p:spPr bwMode="auto">
            <a:xfrm>
              <a:off x="0" y="0"/>
              <a:ext cx="1514475" cy="2372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Imagen 14" descr="https://scontent.fuio13-1.fna.fbcdn.net/v/t1.15752-9/46695921_259270208085179_3468167812139188224_n.jpg?_nc_cat=102&amp;_nc_ht=scontent.fuio13-1.fna&amp;oh=6c7fef3f944fe4362f033678be5de312&amp;oe=5C68F323"/>
            <p:cNvPicPr>
              <a:picLocks noChangeAspect="1"/>
            </p:cNvPicPr>
            <p:nvPr/>
          </p:nvPicPr>
          <p:blipFill rotWithShape="1">
            <a:blip r:embed="rId7" cstate="print">
              <a:extLst>
                <a:ext uri="{28A0092B-C50C-407E-A947-70E740481C1C}">
                  <a14:useLocalDpi xmlns:a14="http://schemas.microsoft.com/office/drawing/2010/main" val="0"/>
                </a:ext>
              </a:extLst>
            </a:blip>
            <a:srcRect l="10090" t="7231"/>
            <a:stretch/>
          </p:blipFill>
          <p:spPr bwMode="auto">
            <a:xfrm>
              <a:off x="1638300" y="9525"/>
              <a:ext cx="1691005" cy="23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6" name="Imagen 15" descr="https://scontent.fuio13-1.fna.fbcdn.net/v/t1.15752-9/46795157_560574054366282_4758150424765136896_n.jpg?_nc_cat=102&amp;_nc_ht=scontent.fuio13-1.fna&amp;oh=e0dad742cb188dc9944c9be8727ca8b7&amp;oe=5C7007C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8050" y="0"/>
              <a:ext cx="1744345" cy="23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7" name="Grupo 16"/>
          <p:cNvGrpSpPr/>
          <p:nvPr/>
        </p:nvGrpSpPr>
        <p:grpSpPr>
          <a:xfrm>
            <a:off x="5840203" y="4312343"/>
            <a:ext cx="5282842" cy="1507567"/>
            <a:chOff x="0" y="0"/>
            <a:chExt cx="6228080" cy="2162175"/>
          </a:xfrm>
        </p:grpSpPr>
        <p:pic>
          <p:nvPicPr>
            <p:cNvPr id="18" name="Imagen 17" descr="https://scontent.fuio7-1.fna.fbcdn.net/v/t1.15752-9/46286072_341467243276910_9205501768857812992_n.jpg?_nc_cat=101&amp;_nc_ht=scontent.fuio7-1.fna&amp;oh=b5684fe70a434e0076d1d8a2b7e4a74a&amp;oe=5CA655AC"/>
            <p:cNvPicPr>
              <a:picLocks noChangeAspect="1"/>
            </p:cNvPicPr>
            <p:nvPr/>
          </p:nvPicPr>
          <p:blipFill rotWithShape="1">
            <a:blip r:embed="rId9" cstate="print">
              <a:extLst>
                <a:ext uri="{28A0092B-C50C-407E-A947-70E740481C1C}">
                  <a14:useLocalDpi xmlns:a14="http://schemas.microsoft.com/office/drawing/2010/main" val="0"/>
                </a:ext>
              </a:extLst>
            </a:blip>
            <a:srcRect l="16473" t="21015"/>
            <a:stretch/>
          </p:blipFill>
          <p:spPr bwMode="auto">
            <a:xfrm>
              <a:off x="4495800" y="0"/>
              <a:ext cx="1732280" cy="2162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nvGrpSpPr>
            <p:cNvPr id="19" name="Grupo 18"/>
            <p:cNvGrpSpPr/>
            <p:nvPr/>
          </p:nvGrpSpPr>
          <p:grpSpPr>
            <a:xfrm>
              <a:off x="0" y="0"/>
              <a:ext cx="4376420" cy="2152650"/>
              <a:chOff x="0" y="0"/>
              <a:chExt cx="4376420" cy="2152650"/>
            </a:xfrm>
          </p:grpSpPr>
          <p:pic>
            <p:nvPicPr>
              <p:cNvPr id="20" name="Imagen 19" descr="https://scontent.fuio7-1.fna.fbcdn.net/v/t1.15752-9/46144596_319515875307530_3739671051609571328_n.jpg?_nc_cat=102&amp;_nc_ht=scontent.fuio7-1.fna&amp;oh=511b4cc9c00267b8d98f55e3e1b48f14&amp;oe=5CAEC1C2"/>
              <p:cNvPicPr>
                <a:picLocks noChangeAspect="1"/>
              </p:cNvPicPr>
              <p:nvPr/>
            </p:nvPicPr>
            <p:blipFill rotWithShape="1">
              <a:blip r:embed="rId10" cstate="print">
                <a:extLst>
                  <a:ext uri="{28A0092B-C50C-407E-A947-70E740481C1C}">
                    <a14:useLocalDpi xmlns:a14="http://schemas.microsoft.com/office/drawing/2010/main" val="0"/>
                  </a:ext>
                </a:extLst>
              </a:blip>
              <a:srcRect l="18524" t="17687" r="13550" b="8741"/>
              <a:stretch/>
            </p:blipFill>
            <p:spPr bwMode="auto">
              <a:xfrm>
                <a:off x="0" y="0"/>
                <a:ext cx="2656840" cy="2152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1" name="Imagen 20" descr="https://scontent.fuio7-1.fna.fbcdn.net/v/t1.15752-9/46502176_729467437429966_583992321054343168_n.jpg?_nc_cat=110&amp;_nc_ht=scontent.fuio7-1.fna&amp;oh=7ad0ecd2196e91ebbd5b950b925b72b8&amp;oe=5CA568C5"/>
              <p:cNvPicPr>
                <a:picLocks noChangeAspect="1"/>
              </p:cNvPicPr>
              <p:nvPr/>
            </p:nvPicPr>
            <p:blipFill rotWithShape="1">
              <a:blip r:embed="rId11" cstate="print">
                <a:extLst>
                  <a:ext uri="{28A0092B-C50C-407E-A947-70E740481C1C}">
                    <a14:useLocalDpi xmlns:a14="http://schemas.microsoft.com/office/drawing/2010/main" val="0"/>
                  </a:ext>
                </a:extLst>
              </a:blip>
              <a:srcRect t="21504" r="33853" b="2771"/>
              <a:stretch/>
            </p:blipFill>
            <p:spPr bwMode="auto">
              <a:xfrm>
                <a:off x="2762250" y="0"/>
                <a:ext cx="1614170" cy="2152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grpSp>
      <p:graphicFrame>
        <p:nvGraphicFramePr>
          <p:cNvPr id="2" name="Diagrama 1"/>
          <p:cNvGraphicFramePr/>
          <p:nvPr>
            <p:extLst>
              <p:ext uri="{D42A27DB-BD31-4B8C-83A1-F6EECF244321}">
                <p14:modId xmlns:p14="http://schemas.microsoft.com/office/powerpoint/2010/main" val="3781102336"/>
              </p:ext>
            </p:extLst>
          </p:nvPr>
        </p:nvGraphicFramePr>
        <p:xfrm>
          <a:off x="53837" y="1492154"/>
          <a:ext cx="5548045" cy="34465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CuadroTexto 2"/>
          <p:cNvSpPr txBox="1"/>
          <p:nvPr/>
        </p:nvSpPr>
        <p:spPr>
          <a:xfrm>
            <a:off x="49566" y="3215406"/>
            <a:ext cx="1900929" cy="369332"/>
          </a:xfrm>
          <a:prstGeom prst="rect">
            <a:avLst/>
          </a:prstGeom>
          <a:noFill/>
        </p:spPr>
        <p:txBody>
          <a:bodyPr wrap="square" rtlCol="0">
            <a:spAutoFit/>
          </a:bodyPr>
          <a:lstStyle/>
          <a:p>
            <a:r>
              <a:rPr lang="es-ES" i="1" dirty="0">
                <a:latin typeface="Times" panose="02020603050405020304" pitchFamily="18" charset="0"/>
                <a:cs typeface="Times" panose="02020603050405020304" pitchFamily="18" charset="0"/>
              </a:rPr>
              <a:t>Método </a:t>
            </a:r>
            <a:r>
              <a:rPr lang="es-ES" i="1" dirty="0" err="1">
                <a:latin typeface="Times" panose="02020603050405020304" pitchFamily="18" charset="0"/>
                <a:cs typeface="Times" panose="02020603050405020304" pitchFamily="18" charset="0"/>
              </a:rPr>
              <a:t>Kjeldalh</a:t>
            </a:r>
            <a:endParaRPr lang="es-ES" dirty="0">
              <a:latin typeface="Times" panose="02020603050405020304" pitchFamily="18" charset="0"/>
              <a:cs typeface="Times" panose="02020603050405020304" pitchFamily="18" charset="0"/>
            </a:endParaRPr>
          </a:p>
        </p:txBody>
      </p:sp>
      <p:sp>
        <p:nvSpPr>
          <p:cNvPr id="4" name="Rectángulo 3"/>
          <p:cNvSpPr/>
          <p:nvPr/>
        </p:nvSpPr>
        <p:spPr>
          <a:xfrm>
            <a:off x="1995548" y="3215406"/>
            <a:ext cx="1627369" cy="369332"/>
          </a:xfrm>
          <a:prstGeom prst="rect">
            <a:avLst/>
          </a:prstGeom>
        </p:spPr>
        <p:txBody>
          <a:bodyPr wrap="none">
            <a:spAutoFit/>
          </a:bodyPr>
          <a:lstStyle/>
          <a:p>
            <a:r>
              <a:rPr lang="es-ES" i="1" dirty="0">
                <a:latin typeface="Times New Roman" panose="02020603050405020304" pitchFamily="18" charset="0"/>
                <a:ea typeface="Calibri" panose="020F0502020204030204" pitchFamily="34" charset="0"/>
              </a:rPr>
              <a:t>Método Soxhlet</a:t>
            </a:r>
            <a:endParaRPr lang="es-ES" dirty="0"/>
          </a:p>
        </p:txBody>
      </p:sp>
      <p:sp>
        <p:nvSpPr>
          <p:cNvPr id="22" name="CuadroTexto 21"/>
          <p:cNvSpPr txBox="1"/>
          <p:nvPr/>
        </p:nvSpPr>
        <p:spPr>
          <a:xfrm>
            <a:off x="3581374" y="3155595"/>
            <a:ext cx="2237510" cy="646331"/>
          </a:xfrm>
          <a:prstGeom prst="rect">
            <a:avLst/>
          </a:prstGeom>
          <a:noFill/>
        </p:spPr>
        <p:txBody>
          <a:bodyPr wrap="square" rtlCol="0">
            <a:spAutoFit/>
          </a:bodyPr>
          <a:lstStyle/>
          <a:p>
            <a:pPr algn="ctr"/>
            <a:r>
              <a:rPr lang="es-ES" i="1" dirty="0">
                <a:latin typeface="Times" panose="02020603050405020304" pitchFamily="18" charset="0"/>
                <a:cs typeface="Times" panose="02020603050405020304" pitchFamily="18" charset="0"/>
              </a:rPr>
              <a:t>Método</a:t>
            </a:r>
          </a:p>
          <a:p>
            <a:pPr algn="ctr"/>
            <a:r>
              <a:rPr lang="es-ES" i="1" dirty="0">
                <a:latin typeface="Times" panose="02020603050405020304" pitchFamily="18" charset="0"/>
                <a:cs typeface="Times" panose="02020603050405020304" pitchFamily="18" charset="0"/>
              </a:rPr>
              <a:t>químico/gravimétrico</a:t>
            </a:r>
            <a:endParaRPr lang="es-ES" dirty="0">
              <a:latin typeface="Times" panose="02020603050405020304" pitchFamily="18" charset="0"/>
              <a:cs typeface="Times" panose="02020603050405020304" pitchFamily="18" charset="0"/>
            </a:endParaRPr>
          </a:p>
        </p:txBody>
      </p:sp>
      <p:sp>
        <p:nvSpPr>
          <p:cNvPr id="23" name="CuadroTexto 22"/>
          <p:cNvSpPr txBox="1"/>
          <p:nvPr/>
        </p:nvSpPr>
        <p:spPr>
          <a:xfrm>
            <a:off x="11363218" y="2013735"/>
            <a:ext cx="431515" cy="369332"/>
          </a:xfrm>
          <a:prstGeom prst="rect">
            <a:avLst/>
          </a:prstGeom>
          <a:noFill/>
        </p:spPr>
        <p:txBody>
          <a:bodyPr wrap="square" rtlCol="0">
            <a:spAutoFit/>
          </a:bodyPr>
          <a:lstStyle/>
          <a:p>
            <a:r>
              <a:rPr lang="es-ES" dirty="0"/>
              <a:t>A</a:t>
            </a:r>
          </a:p>
        </p:txBody>
      </p:sp>
      <p:sp>
        <p:nvSpPr>
          <p:cNvPr id="24" name="CuadroTexto 23"/>
          <p:cNvSpPr txBox="1"/>
          <p:nvPr/>
        </p:nvSpPr>
        <p:spPr>
          <a:xfrm>
            <a:off x="11264450" y="3709921"/>
            <a:ext cx="431515" cy="369332"/>
          </a:xfrm>
          <a:prstGeom prst="rect">
            <a:avLst/>
          </a:prstGeom>
          <a:noFill/>
        </p:spPr>
        <p:txBody>
          <a:bodyPr wrap="square" rtlCol="0">
            <a:spAutoFit/>
          </a:bodyPr>
          <a:lstStyle/>
          <a:p>
            <a:r>
              <a:rPr lang="es-ES" dirty="0"/>
              <a:t>B</a:t>
            </a:r>
          </a:p>
        </p:txBody>
      </p:sp>
      <p:sp>
        <p:nvSpPr>
          <p:cNvPr id="25" name="CuadroTexto 24"/>
          <p:cNvSpPr txBox="1"/>
          <p:nvPr/>
        </p:nvSpPr>
        <p:spPr>
          <a:xfrm>
            <a:off x="11293454" y="5391667"/>
            <a:ext cx="431515" cy="369332"/>
          </a:xfrm>
          <a:prstGeom prst="rect">
            <a:avLst/>
          </a:prstGeom>
          <a:noFill/>
        </p:spPr>
        <p:txBody>
          <a:bodyPr wrap="square" rtlCol="0">
            <a:spAutoFit/>
          </a:bodyPr>
          <a:lstStyle/>
          <a:p>
            <a:r>
              <a:rPr lang="es-ES" dirty="0"/>
              <a:t>C</a:t>
            </a:r>
          </a:p>
        </p:txBody>
      </p:sp>
      <p:sp>
        <p:nvSpPr>
          <p:cNvPr id="26" name="CuadroTexto 25"/>
          <p:cNvSpPr txBox="1"/>
          <p:nvPr/>
        </p:nvSpPr>
        <p:spPr>
          <a:xfrm>
            <a:off x="4006921" y="5391667"/>
            <a:ext cx="1594961" cy="369332"/>
          </a:xfrm>
          <a:prstGeom prst="rect">
            <a:avLst/>
          </a:prstGeom>
          <a:noFill/>
        </p:spPr>
        <p:txBody>
          <a:bodyPr wrap="square" rtlCol="0">
            <a:spAutoFit/>
          </a:bodyPr>
          <a:lstStyle/>
          <a:p>
            <a:r>
              <a:rPr lang="es-ES" dirty="0">
                <a:latin typeface="Times" panose="02020603050405020304" pitchFamily="18" charset="0"/>
                <a:cs typeface="Times" panose="02020603050405020304" pitchFamily="18" charset="0"/>
              </a:rPr>
              <a:t>(INEN, 1981)</a:t>
            </a:r>
          </a:p>
        </p:txBody>
      </p:sp>
    </p:spTree>
    <p:extLst>
      <p:ext uri="{BB962C8B-B14F-4D97-AF65-F5344CB8AC3E}">
        <p14:creationId xmlns:p14="http://schemas.microsoft.com/office/powerpoint/2010/main" val="2177532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6390451"/>
            <a:ext cx="3363686" cy="421553"/>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000" kern="0" dirty="0">
                <a:solidFill>
                  <a:schemeClr val="tx1"/>
                </a:solidFill>
              </a:rPr>
              <a:t>METODOLOGÍA</a:t>
            </a:r>
          </a:p>
        </p:txBody>
      </p:sp>
      <p:sp>
        <p:nvSpPr>
          <p:cNvPr id="6" name="Rectángulo 5"/>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46370" y="667665"/>
            <a:ext cx="347287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Digestibilidad In situ</a:t>
            </a:r>
          </a:p>
        </p:txBody>
      </p:sp>
      <p:pic>
        <p:nvPicPr>
          <p:cNvPr id="9" name="Imagen 8" descr="La imagen puede contener: una persona, de pie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084" y="2613167"/>
            <a:ext cx="2253158" cy="2897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Rectángulo 1"/>
              <p:cNvSpPr/>
              <p:nvPr/>
            </p:nvSpPr>
            <p:spPr>
              <a:xfrm>
                <a:off x="5478084" y="1547363"/>
                <a:ext cx="5086584" cy="61895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𝑃𝑜𝑟𝑐𝑒𝑛𝑡𝑎𝑗𝑒</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𝑑𝑖𝑔𝑒𝑠𝑡𝑖𝑏𝑖𝑙𝑖𝑑𝑎𝑑</m:t>
                      </m:r>
                      <m:r>
                        <a:rPr lang="es-ES" i="0">
                          <a:latin typeface="Cambria Math" panose="02040503050406030204" pitchFamily="18" charset="0"/>
                        </a:rPr>
                        <m:t>: </m:t>
                      </m:r>
                      <m:f>
                        <m:fPr>
                          <m:ctrlPr>
                            <a:rPr lang="es-ES" i="1">
                              <a:latin typeface="Cambria Math" panose="02040503050406030204" pitchFamily="18" charset="0"/>
                            </a:rPr>
                          </m:ctrlPr>
                        </m:fPr>
                        <m:num>
                          <m:r>
                            <a:rPr lang="es-ES" i="1">
                              <a:latin typeface="Cambria Math" panose="02040503050406030204" pitchFamily="18" charset="0"/>
                            </a:rPr>
                            <m:t>𝑃𝑒𝑠𝑜</m:t>
                          </m:r>
                          <m:r>
                            <a:rPr lang="es-ES" i="0">
                              <a:latin typeface="Cambria Math" panose="02040503050406030204" pitchFamily="18" charset="0"/>
                            </a:rPr>
                            <m:t> </m:t>
                          </m:r>
                          <m:r>
                            <a:rPr lang="es-ES" i="1">
                              <a:latin typeface="Cambria Math" panose="02040503050406030204" pitchFamily="18" charset="0"/>
                            </a:rPr>
                            <m:t>𝑓𝑖𝑛𝑎𝑙</m:t>
                          </m:r>
                          <m:r>
                            <a:rPr lang="es-ES" i="0">
                              <a:latin typeface="Cambria Math" panose="02040503050406030204" pitchFamily="18" charset="0"/>
                            </a:rPr>
                            <m:t> </m:t>
                          </m:r>
                          <m:r>
                            <a:rPr lang="es-ES" i="1">
                              <a:latin typeface="Cambria Math" panose="02040503050406030204" pitchFamily="18" charset="0"/>
                            </a:rPr>
                            <m:t>𝑥</m:t>
                          </m:r>
                          <m:r>
                            <a:rPr lang="es-ES" i="0">
                              <a:latin typeface="Cambria Math" panose="02040503050406030204" pitchFamily="18" charset="0"/>
                            </a:rPr>
                            <m:t> 100</m:t>
                          </m:r>
                        </m:num>
                        <m:den>
                          <m:r>
                            <a:rPr lang="es-ES" i="1">
                              <a:latin typeface="Cambria Math" panose="02040503050406030204" pitchFamily="18" charset="0"/>
                            </a:rPr>
                            <m:t>𝑃𝑒𝑠𝑜</m:t>
                          </m:r>
                          <m:r>
                            <a:rPr lang="es-ES" i="0">
                              <a:latin typeface="Cambria Math" panose="02040503050406030204" pitchFamily="18" charset="0"/>
                            </a:rPr>
                            <m:t> </m:t>
                          </m:r>
                          <m:r>
                            <a:rPr lang="es-ES" i="1">
                              <a:latin typeface="Cambria Math" panose="02040503050406030204" pitchFamily="18" charset="0"/>
                            </a:rPr>
                            <m:t>𝑖𝑛𝑖𝑐𝑖𝑎𝑙</m:t>
                          </m:r>
                          <m:r>
                            <a:rPr lang="es-ES" i="0">
                              <a:latin typeface="Cambria Math" panose="02040503050406030204" pitchFamily="18" charset="0"/>
                            </a:rPr>
                            <m:t> </m:t>
                          </m:r>
                        </m:den>
                      </m:f>
                    </m:oMath>
                  </m:oMathPara>
                </a14:m>
                <a:endParaRPr lang="es-ES" dirty="0">
                  <a:latin typeface="Times" panose="02020603050405020304" pitchFamily="18" charset="0"/>
                  <a:cs typeface="Times"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5478084" y="1547363"/>
                <a:ext cx="5086584" cy="618952"/>
              </a:xfrm>
              <a:prstGeom prst="rect">
                <a:avLst/>
              </a:prstGeom>
              <a:blipFill rotWithShape="0">
                <a:blip r:embed="rId4"/>
                <a:stretch>
                  <a:fillRect/>
                </a:stretch>
              </a:blipFill>
            </p:spPr>
            <p:txBody>
              <a:bodyPr/>
              <a:lstStyle/>
              <a:p>
                <a:r>
                  <a:rPr lang="es-ES">
                    <a:noFill/>
                  </a:rPr>
                  <a:t> </a:t>
                </a:r>
              </a:p>
            </p:txBody>
          </p:sp>
        </mc:Fallback>
      </mc:AlternateContent>
      <p:pic>
        <p:nvPicPr>
          <p:cNvPr id="7170" name="Picture 2" descr="Resultado de imagen para vaca fistul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76" y="2760859"/>
            <a:ext cx="3463468" cy="26019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788785666"/>
              </p:ext>
            </p:extLst>
          </p:nvPr>
        </p:nvGraphicFramePr>
        <p:xfrm>
          <a:off x="367586" y="1736332"/>
          <a:ext cx="4615380" cy="37741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12879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46371"/>
            <a:ext cx="7609114" cy="488440"/>
          </a:xfrm>
        </p:spPr>
        <p:txBody>
          <a:bodyPr/>
          <a:lstStyle/>
          <a:p>
            <a:r>
              <a:rPr lang="es-EC" dirty="0">
                <a:solidFill>
                  <a:schemeClr val="tx1"/>
                </a:solidFill>
              </a:rPr>
              <a:t> </a:t>
            </a:r>
          </a:p>
        </p:txBody>
      </p:sp>
      <p:sp>
        <p:nvSpPr>
          <p:cNvPr id="5" name="Rectángulo 4"/>
          <p:cNvSpPr/>
          <p:nvPr/>
        </p:nvSpPr>
        <p:spPr>
          <a:xfrm>
            <a:off x="176645" y="6346371"/>
            <a:ext cx="3719802" cy="461665"/>
          </a:xfrm>
          <a:prstGeom prst="rect">
            <a:avLst/>
          </a:prstGeom>
        </p:spPr>
        <p:txBody>
          <a:bodyPr wrap="square">
            <a:spAutoFit/>
          </a:bodyPr>
          <a:lstStyle/>
          <a:p>
            <a:r>
              <a:rPr lang="es-EC" sz="2400" b="1" dirty="0"/>
              <a:t>INTRODUCCIÓN</a:t>
            </a:r>
          </a:p>
        </p:txBody>
      </p:sp>
      <p:sp>
        <p:nvSpPr>
          <p:cNvPr id="6" name="Rectángulo 5"/>
          <p:cNvSpPr/>
          <p:nvPr/>
        </p:nvSpPr>
        <p:spPr>
          <a:xfrm>
            <a:off x="8928100" y="5873036"/>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2"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lacteos y carnes"/>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6645" y="712069"/>
            <a:ext cx="3221855" cy="1809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4"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7" y="2816914"/>
            <a:ext cx="5966816" cy="3140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6" name="Picture 14" descr="Resultado de imagen para ecuador  mapa"/>
          <p:cNvPicPr>
            <a:picLocks noChangeAspect="1" noChangeArrowheads="1"/>
          </p:cNvPicPr>
          <p:nvPr/>
        </p:nvPicPr>
        <p:blipFill rotWithShape="1">
          <a:blip r:embed="rId6">
            <a:extLst>
              <a:ext uri="{28A0092B-C50C-407E-A947-70E740481C1C}">
                <a14:useLocalDpi xmlns:a14="http://schemas.microsoft.com/office/drawing/2010/main" val="0"/>
              </a:ext>
            </a:extLst>
          </a:blip>
          <a:srcRect l="7065" b="11743"/>
          <a:stretch/>
        </p:blipFill>
        <p:spPr bwMode="auto">
          <a:xfrm>
            <a:off x="3832260" y="636959"/>
            <a:ext cx="2392761" cy="2065144"/>
          </a:xfrm>
          <a:prstGeom prst="rect">
            <a:avLst/>
          </a:prstGeom>
          <a:noFill/>
          <a:extLst>
            <a:ext uri="{909E8E84-426E-40DD-AFC4-6F175D3DCCD1}">
              <a14:hiddenFill xmlns:a14="http://schemas.microsoft.com/office/drawing/2010/main">
                <a:solidFill>
                  <a:srgbClr val="FFFFFF"/>
                </a:solidFill>
              </a14:hiddenFill>
            </a:ext>
          </a:extLst>
        </p:spPr>
      </p:pic>
      <p:sp>
        <p:nvSpPr>
          <p:cNvPr id="18" name="Flecha derecha 17"/>
          <p:cNvSpPr/>
          <p:nvPr/>
        </p:nvSpPr>
        <p:spPr>
          <a:xfrm rot="1908998">
            <a:off x="5435522" y="2104510"/>
            <a:ext cx="1738959" cy="48909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pic>
        <p:nvPicPr>
          <p:cNvPr id="3082" name="Picture 10"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1317" y="3224440"/>
            <a:ext cx="3987667" cy="2476565"/>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derecha 6"/>
          <p:cNvSpPr/>
          <p:nvPr/>
        </p:nvSpPr>
        <p:spPr>
          <a:xfrm>
            <a:off x="5437243" y="1024791"/>
            <a:ext cx="1919054" cy="48909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pic>
        <p:nvPicPr>
          <p:cNvPr id="3084" name="Picture 12" descr="Resultado de imagen para signo de dol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6143" b="79563" l="20876" r="80970"/>
                    </a14:imgEffect>
                  </a14:imgLayer>
                </a14:imgProps>
              </a:ext>
              <a:ext uri="{28A0092B-C50C-407E-A947-70E740481C1C}">
                <a14:useLocalDpi xmlns:a14="http://schemas.microsoft.com/office/drawing/2010/main" val="0"/>
              </a:ext>
            </a:extLst>
          </a:blip>
          <a:srcRect l="13364" t="8215" r="11518" b="12509"/>
          <a:stretch/>
        </p:blipFill>
        <p:spPr bwMode="auto">
          <a:xfrm>
            <a:off x="4704337" y="1213051"/>
            <a:ext cx="873303" cy="117125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6056093" y="5797813"/>
            <a:ext cx="1541123" cy="369332"/>
          </a:xfrm>
          <a:prstGeom prst="rect">
            <a:avLst/>
          </a:prstGeom>
          <a:noFill/>
        </p:spPr>
        <p:txBody>
          <a:bodyPr wrap="square" rtlCol="0">
            <a:spAutoFit/>
          </a:bodyPr>
          <a:lstStyle/>
          <a:p>
            <a:r>
              <a:rPr lang="es-ES" dirty="0"/>
              <a:t>(FAO, 2017)</a:t>
            </a:r>
          </a:p>
        </p:txBody>
      </p:sp>
      <p:sp>
        <p:nvSpPr>
          <p:cNvPr id="11" name="CuadroTexto 10"/>
          <p:cNvSpPr txBox="1"/>
          <p:nvPr/>
        </p:nvSpPr>
        <p:spPr>
          <a:xfrm>
            <a:off x="7211114" y="2296635"/>
            <a:ext cx="4824175" cy="830997"/>
          </a:xfrm>
          <a:prstGeom prst="rect">
            <a:avLst/>
          </a:prstGeom>
          <a:noFill/>
        </p:spPr>
        <p:txBody>
          <a:bodyPr wrap="square" rtlCol="0">
            <a:spAutoFit/>
          </a:bodyPr>
          <a:lstStyle/>
          <a:p>
            <a:pPr algn="ctr"/>
            <a:r>
              <a:rPr lang="es-ES" sz="2400" dirty="0">
                <a:latin typeface="Times" panose="02020603050405020304" pitchFamily="18" charset="0"/>
                <a:cs typeface="Times" panose="02020603050405020304" pitchFamily="18" charset="0"/>
              </a:rPr>
              <a:t>Desaprovechamiento productivo y nutritivo de los pastos (INIAP, 2015)</a:t>
            </a:r>
          </a:p>
        </p:txBody>
      </p:sp>
      <p:pic>
        <p:nvPicPr>
          <p:cNvPr id="3088" name="Picture 16" descr="Imagen relacionada"/>
          <p:cNvPicPr>
            <a:picLocks noChangeAspect="1" noChangeArrowheads="1"/>
          </p:cNvPicPr>
          <p:nvPr/>
        </p:nvPicPr>
        <p:blipFill rotWithShape="1">
          <a:blip r:embed="rId10">
            <a:extLst>
              <a:ext uri="{28A0092B-C50C-407E-A947-70E740481C1C}">
                <a14:useLocalDpi xmlns:a14="http://schemas.microsoft.com/office/drawing/2010/main" val="0"/>
              </a:ext>
            </a:extLst>
          </a:blip>
          <a:srcRect t="15822"/>
          <a:stretch/>
        </p:blipFill>
        <p:spPr bwMode="auto">
          <a:xfrm>
            <a:off x="7711317" y="747720"/>
            <a:ext cx="3772353" cy="156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113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3"/>
          <a:stretch>
            <a:fillRect/>
          </a:stretch>
        </p:blipFill>
        <p:spPr>
          <a:xfrm>
            <a:off x="122060" y="1694564"/>
            <a:ext cx="6544938" cy="1949955"/>
          </a:xfrm>
          <a:prstGeom prst="rect">
            <a:avLst/>
          </a:prstGeom>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Filocrono y número de días por corte</a:t>
            </a:r>
          </a:p>
        </p:txBody>
      </p:sp>
      <p:sp>
        <p:nvSpPr>
          <p:cNvPr id="16" name="Rectángulo 15"/>
          <p:cNvSpPr/>
          <p:nvPr/>
        </p:nvSpPr>
        <p:spPr>
          <a:xfrm>
            <a:off x="253474" y="1294335"/>
            <a:ext cx="6096000" cy="646331"/>
          </a:xfrm>
          <a:prstGeom prst="rect">
            <a:avLst/>
          </a:prstGeom>
        </p:spPr>
        <p:txBody>
          <a:bodyPr>
            <a:spAutoFit/>
          </a:bodyPr>
          <a:lstStyle/>
          <a:p>
            <a:pPr>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Tabla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1 </a:t>
            </a:r>
            <a:r>
              <a:rPr lang="es-ES" i="1" dirty="0">
                <a:latin typeface="Times New Roman" panose="02020603050405020304" pitchFamily="18" charset="0"/>
                <a:ea typeface="Calibri" panose="020F0502020204030204" pitchFamily="34" charset="0"/>
                <a:cs typeface="Times New Roman" panose="02020603050405020304" pitchFamily="18" charset="0"/>
              </a:rPr>
              <a:t>Prueba de Tukey al 5% para el filocrono promedio entre la interacción Variedad vs Corte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a:picLocks noChangeAspect="1"/>
          </p:cNvPicPr>
          <p:nvPr/>
        </p:nvPicPr>
        <p:blipFill>
          <a:blip r:embed="rId4"/>
          <a:stretch>
            <a:fillRect/>
          </a:stretch>
        </p:blipFill>
        <p:spPr>
          <a:xfrm>
            <a:off x="0" y="4148301"/>
            <a:ext cx="6542688" cy="1753809"/>
          </a:xfrm>
          <a:prstGeom prst="rect">
            <a:avLst/>
          </a:prstGeom>
        </p:spPr>
      </p:pic>
      <p:sp>
        <p:nvSpPr>
          <p:cNvPr id="12" name="Rectángulo 11"/>
          <p:cNvSpPr/>
          <p:nvPr/>
        </p:nvSpPr>
        <p:spPr>
          <a:xfrm>
            <a:off x="223344" y="3321353"/>
            <a:ext cx="6096000" cy="646331"/>
          </a:xfrm>
          <a:prstGeom prst="rect">
            <a:avLst/>
          </a:prstGeom>
        </p:spPr>
        <p:txBody>
          <a:bodyPr>
            <a:spAutoFit/>
          </a:bodyPr>
          <a:lstStyle/>
          <a:p>
            <a:pPr>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Tabla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2 </a:t>
            </a:r>
            <a:r>
              <a:rPr lang="es-ES" i="1" dirty="0">
                <a:latin typeface="Times New Roman" panose="02020603050405020304" pitchFamily="18" charset="0"/>
                <a:ea typeface="Calibri" panose="020F0502020204030204" pitchFamily="34" charset="0"/>
                <a:cs typeface="Times New Roman" panose="02020603050405020304" pitchFamily="18" charset="0"/>
              </a:rPr>
              <a:t>Prueba de Tukey al 5% para el filocrono promedio entre la interacción Variedad vs Fertilización</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6791307" y="875281"/>
            <a:ext cx="5201176" cy="1508105"/>
          </a:xfrm>
          <a:prstGeom prst="rect">
            <a:avLst/>
          </a:prstGeom>
        </p:spPr>
        <p:txBody>
          <a:bodyPr wrap="square">
            <a:spAutoFit/>
          </a:bodyPr>
          <a:lstStyle/>
          <a:p>
            <a:pPr indent="450215" algn="just">
              <a:spcAft>
                <a:spcPts val="800"/>
              </a:spcAft>
            </a:pPr>
            <a:r>
              <a:rPr lang="es-ES" b="1" dirty="0">
                <a:latin typeface="Times New Roman" panose="02020603050405020304" pitchFamily="18" charset="0"/>
                <a:ea typeface="Calibri" panose="020F0502020204030204" pitchFamily="34" charset="0"/>
                <a:cs typeface="Times New Roman" panose="02020603050405020304" pitchFamily="18" charset="0"/>
              </a:rPr>
              <a:t>Rye grass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perenne – 150,827ºC </a:t>
            </a:r>
            <a:r>
              <a:rPr lang="es-ES" b="1" dirty="0">
                <a:latin typeface="Times New Roman" panose="02020603050405020304" pitchFamily="18" charset="0"/>
                <a:ea typeface="Calibri" panose="020F0502020204030204" pitchFamily="34" charset="0"/>
                <a:cs typeface="Times New Roman" panose="02020603050405020304" pitchFamily="18" charset="0"/>
              </a:rPr>
              <a:t>día</a:t>
            </a:r>
          </a:p>
          <a:p>
            <a:pPr indent="450215" algn="just">
              <a:spcAft>
                <a:spcPts val="800"/>
              </a:spcAft>
            </a:pPr>
            <a:r>
              <a:rPr lang="es-ES" dirty="0" err="1">
                <a:latin typeface="Times New Roman" panose="02020603050405020304" pitchFamily="18" charset="0"/>
                <a:ea typeface="Calibri" panose="020F0502020204030204" pitchFamily="34" charset="0"/>
                <a:cs typeface="Times New Roman" panose="02020603050405020304" pitchFamily="18" charset="0"/>
              </a:rPr>
              <a:t>Lemaire</a:t>
            </a:r>
            <a:r>
              <a:rPr lang="es-ES" dirty="0">
                <a:latin typeface="Times New Roman" panose="02020603050405020304" pitchFamily="18" charset="0"/>
                <a:ea typeface="Calibri" panose="020F0502020204030204" pitchFamily="34" charset="0"/>
                <a:cs typeface="Times New Roman" panose="02020603050405020304" pitchFamily="18" charset="0"/>
              </a:rPr>
              <a:t> (1985), con 110ºC día.</a:t>
            </a:r>
          </a:p>
          <a:p>
            <a:pPr indent="450215" algn="just">
              <a:spcAft>
                <a:spcPts val="800"/>
              </a:spcAft>
            </a:pPr>
            <a:r>
              <a:rPr lang="es-ES" dirty="0" err="1">
                <a:latin typeface="Times New Roman" panose="02020603050405020304" pitchFamily="18" charset="0"/>
                <a:ea typeface="Calibri" panose="020F0502020204030204" pitchFamily="34" charset="0"/>
                <a:cs typeface="Times New Roman" panose="02020603050405020304" pitchFamily="18" charset="0"/>
              </a:rPr>
              <a:t>Berenton</a:t>
            </a:r>
            <a:r>
              <a:rPr lang="es-ES" dirty="0">
                <a:latin typeface="Times New Roman" panose="02020603050405020304" pitchFamily="18" charset="0"/>
                <a:ea typeface="Calibri" panose="020F0502020204030204" pitchFamily="34" charset="0"/>
                <a:cs typeface="Times New Roman" panose="02020603050405020304" pitchFamily="18" charset="0"/>
              </a:rPr>
              <a:t> &amp; </a:t>
            </a:r>
            <a:r>
              <a:rPr lang="es-ES" dirty="0" err="1">
                <a:latin typeface="Times New Roman" panose="02020603050405020304" pitchFamily="18" charset="0"/>
                <a:ea typeface="Calibri" panose="020F0502020204030204" pitchFamily="34" charset="0"/>
                <a:cs typeface="Times New Roman" panose="02020603050405020304" pitchFamily="18" charset="0"/>
              </a:rPr>
              <a:t>Carton</a:t>
            </a:r>
            <a:r>
              <a:rPr lang="es-ES" dirty="0">
                <a:latin typeface="Times New Roman" panose="02020603050405020304" pitchFamily="18" charset="0"/>
                <a:ea typeface="Calibri" panose="020F0502020204030204" pitchFamily="34" charset="0"/>
                <a:cs typeface="Times New Roman" panose="02020603050405020304" pitchFamily="18" charset="0"/>
              </a:rPr>
              <a:t> (1985) 140ºC día.</a:t>
            </a:r>
          </a:p>
          <a:p>
            <a:pPr indent="450215" algn="just">
              <a:spcAft>
                <a:spcPts val="8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Davies </a:t>
            </a:r>
            <a:r>
              <a:rPr lang="es-ES" dirty="0">
                <a:latin typeface="Times New Roman" panose="02020603050405020304" pitchFamily="18" charset="0"/>
                <a:ea typeface="Calibri" panose="020F0502020204030204" pitchFamily="34" charset="0"/>
                <a:cs typeface="Times New Roman" panose="02020603050405020304" pitchFamily="18" charset="0"/>
              </a:rPr>
              <a:t>(1988), 110ºC día</a:t>
            </a:r>
            <a:r>
              <a:rPr lang="es-ES"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ángulo 17"/>
          <p:cNvSpPr/>
          <p:nvPr/>
        </p:nvSpPr>
        <p:spPr>
          <a:xfrm>
            <a:off x="6791307" y="2539284"/>
            <a:ext cx="5231707" cy="1887696"/>
          </a:xfrm>
          <a:prstGeom prst="rect">
            <a:avLst/>
          </a:prstGeom>
        </p:spPr>
        <p:txBody>
          <a:bodyPr wrap="square">
            <a:spAutoFit/>
          </a:bodyPr>
          <a:lstStyle/>
          <a:p>
            <a:pPr indent="450215" algn="just">
              <a:spcAft>
                <a:spcPts val="800"/>
              </a:spcAft>
            </a:pPr>
            <a:r>
              <a:rPr lang="es-ES" b="1" dirty="0">
                <a:latin typeface="Times New Roman" panose="02020603050405020304" pitchFamily="18" charset="0"/>
                <a:ea typeface="Calibri" panose="020F0502020204030204" pitchFamily="34" charset="0"/>
                <a:cs typeface="Times New Roman" panose="02020603050405020304" pitchFamily="18" charset="0"/>
              </a:rPr>
              <a:t>Rye grass anual – 158,833ºC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día</a:t>
            </a:r>
            <a:endParaRPr lang="es-ES"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s-ES" dirty="0" err="1" smtClean="0">
                <a:latin typeface="Times New Roman" panose="02020603050405020304" pitchFamily="18" charset="0"/>
                <a:ea typeface="Calibri" panose="020F0502020204030204" pitchFamily="34" charset="0"/>
                <a:cs typeface="Times New Roman" panose="02020603050405020304" pitchFamily="18" charset="0"/>
              </a:rPr>
              <a:t>Hume</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(1991) 168ºC día.</a:t>
            </a:r>
          </a:p>
          <a:p>
            <a:pPr indent="450215" algn="just">
              <a:spcAft>
                <a:spcPts val="800"/>
              </a:spcAft>
            </a:pPr>
            <a:r>
              <a:rPr lang="es-ES" dirty="0" err="1">
                <a:latin typeface="Times New Roman" panose="02020603050405020304" pitchFamily="18" charset="0"/>
                <a:ea typeface="Calibri" panose="020F0502020204030204" pitchFamily="34" charset="0"/>
                <a:cs typeface="Times New Roman" panose="02020603050405020304" pitchFamily="18" charset="0"/>
              </a:rPr>
              <a:t>Gao</a:t>
            </a:r>
            <a:r>
              <a:rPr lang="es-ES" dirty="0">
                <a:latin typeface="Times New Roman" panose="02020603050405020304" pitchFamily="18" charset="0"/>
                <a:ea typeface="Calibri" panose="020F0502020204030204" pitchFamily="34" charset="0"/>
                <a:cs typeface="Times New Roman" panose="02020603050405020304" pitchFamily="18" charset="0"/>
              </a:rPr>
              <a:t> y </a:t>
            </a:r>
            <a:r>
              <a:rPr lang="es-ES" dirty="0" err="1">
                <a:latin typeface="Times New Roman" panose="02020603050405020304" pitchFamily="18" charset="0"/>
                <a:ea typeface="Calibri" panose="020F0502020204030204" pitchFamily="34" charset="0"/>
                <a:cs typeface="Times New Roman" panose="02020603050405020304" pitchFamily="18" charset="0"/>
              </a:rPr>
              <a:t>Wilman</a:t>
            </a:r>
            <a:r>
              <a:rPr lang="es-ES" dirty="0">
                <a:latin typeface="Times New Roman" panose="02020603050405020304" pitchFamily="18" charset="0"/>
                <a:ea typeface="Calibri" panose="020F0502020204030204" pitchFamily="34" charset="0"/>
                <a:cs typeface="Times New Roman" panose="02020603050405020304" pitchFamily="18" charset="0"/>
              </a:rPr>
              <a:t> (1994) 114ºC día.</a:t>
            </a:r>
          </a:p>
          <a:p>
            <a:pPr indent="450215" algn="just">
              <a:spcAft>
                <a:spcPts val="800"/>
              </a:spcAft>
            </a:pPr>
            <a:r>
              <a:rPr lang="es-ES" dirty="0" err="1">
                <a:latin typeface="Times New Roman" panose="02020603050405020304" pitchFamily="18" charset="0"/>
                <a:ea typeface="Calibri" panose="020F0502020204030204" pitchFamily="34" charset="0"/>
                <a:cs typeface="Times New Roman" panose="02020603050405020304" pitchFamily="18" charset="0"/>
              </a:rPr>
              <a:t>Lattanzi</a:t>
            </a:r>
            <a:r>
              <a:rPr lang="es-ES" dirty="0">
                <a:latin typeface="Times New Roman" panose="02020603050405020304" pitchFamily="18" charset="0"/>
                <a:ea typeface="Calibri" panose="020F0502020204030204" pitchFamily="34" charset="0"/>
                <a:cs typeface="Times New Roman" panose="02020603050405020304" pitchFamily="18" charset="0"/>
              </a:rPr>
              <a:t>, Marino, &amp; </a:t>
            </a:r>
            <a:r>
              <a:rPr lang="es-ES" dirty="0" err="1">
                <a:latin typeface="Times New Roman" panose="02020603050405020304" pitchFamily="18" charset="0"/>
                <a:ea typeface="Calibri" panose="020F0502020204030204" pitchFamily="34" charset="0"/>
                <a:cs typeface="Times New Roman" panose="02020603050405020304" pitchFamily="18" charset="0"/>
              </a:rPr>
              <a:t>Mazzanti</a:t>
            </a:r>
            <a:r>
              <a:rPr lang="es-ES" dirty="0">
                <a:latin typeface="Times New Roman" panose="02020603050405020304" pitchFamily="18" charset="0"/>
                <a:ea typeface="Calibri" panose="020F0502020204030204" pitchFamily="34" charset="0"/>
                <a:cs typeface="Times New Roman" panose="02020603050405020304" pitchFamily="18" charset="0"/>
              </a:rPr>
              <a:t> (1997) 160ºC día.</a:t>
            </a:r>
          </a:p>
          <a:p>
            <a:pPr indent="450215" algn="just">
              <a:spcAft>
                <a:spcPts val="800"/>
              </a:spcAft>
            </a:pPr>
            <a:r>
              <a:rPr lang="es-ES" dirty="0" err="1">
                <a:latin typeface="Times New Roman" panose="02020603050405020304" pitchFamily="18" charset="0"/>
                <a:ea typeface="Calibri" panose="020F0502020204030204" pitchFamily="34" charset="0"/>
                <a:cs typeface="Times New Roman" panose="02020603050405020304" pitchFamily="18" charset="0"/>
              </a:rPr>
              <a:t>Labreveux</a:t>
            </a:r>
            <a:r>
              <a:rPr lang="es-ES" dirty="0">
                <a:latin typeface="Times New Roman" panose="02020603050405020304" pitchFamily="18" charset="0"/>
                <a:ea typeface="Calibri" panose="020F0502020204030204" pitchFamily="34" charset="0"/>
                <a:cs typeface="Times New Roman" panose="02020603050405020304" pitchFamily="18" charset="0"/>
              </a:rPr>
              <a:t> (1998) 149ºC día.</a:t>
            </a:r>
          </a:p>
        </p:txBody>
      </p:sp>
      <p:sp>
        <p:nvSpPr>
          <p:cNvPr id="19" name="Rectángulo 18"/>
          <p:cNvSpPr/>
          <p:nvPr/>
        </p:nvSpPr>
        <p:spPr>
          <a:xfrm>
            <a:off x="6612160" y="4582878"/>
            <a:ext cx="5493249" cy="923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ES_tradnl" dirty="0">
                <a:latin typeface="Times New Roman" panose="02020603050405020304" pitchFamily="18" charset="0"/>
                <a:ea typeface="Calibri" panose="020F0502020204030204" pitchFamily="34" charset="0"/>
              </a:rPr>
              <a:t>(</a:t>
            </a:r>
            <a:r>
              <a:rPr lang="es-ES_tradnl" dirty="0" err="1">
                <a:latin typeface="Times New Roman" panose="02020603050405020304" pitchFamily="18" charset="0"/>
                <a:ea typeface="Calibri" panose="020F0502020204030204" pitchFamily="34" charset="0"/>
              </a:rPr>
              <a:t>Duru</a:t>
            </a:r>
            <a:r>
              <a:rPr lang="es-ES_tradnl" dirty="0">
                <a:latin typeface="Times New Roman" panose="02020603050405020304" pitchFamily="18" charset="0"/>
                <a:ea typeface="Calibri" panose="020F0502020204030204" pitchFamily="34" charset="0"/>
              </a:rPr>
              <a:t> y </a:t>
            </a:r>
            <a:r>
              <a:rPr lang="es-ES_tradnl" dirty="0" err="1">
                <a:latin typeface="Times New Roman" panose="02020603050405020304" pitchFamily="18" charset="0"/>
                <a:ea typeface="Calibri" panose="020F0502020204030204" pitchFamily="34" charset="0"/>
              </a:rPr>
              <a:t>Ducroq</a:t>
            </a:r>
            <a:r>
              <a:rPr lang="es-ES_tradnl" dirty="0">
                <a:latin typeface="Times New Roman" panose="02020603050405020304" pitchFamily="18" charset="0"/>
                <a:ea typeface="Calibri" panose="020F0502020204030204" pitchFamily="34" charset="0"/>
              </a:rPr>
              <a:t> 2000)</a:t>
            </a:r>
          </a:p>
          <a:p>
            <a:r>
              <a:rPr lang="es-ES_tradnl" dirty="0">
                <a:latin typeface="Times New Roman" panose="02020603050405020304" pitchFamily="18" charset="0"/>
                <a:ea typeface="Calibri" panose="020F0502020204030204" pitchFamily="34" charset="0"/>
              </a:rPr>
              <a:t>(</a:t>
            </a:r>
            <a:r>
              <a:rPr lang="es-ES_tradnl" dirty="0" err="1">
                <a:latin typeface="Times New Roman" panose="02020603050405020304" pitchFamily="18" charset="0"/>
                <a:ea typeface="Calibri" panose="020F0502020204030204" pitchFamily="34" charset="0"/>
              </a:rPr>
              <a:t>Wilman</a:t>
            </a:r>
            <a:r>
              <a:rPr lang="es-ES_tradnl" dirty="0">
                <a:latin typeface="Times New Roman" panose="02020603050405020304" pitchFamily="18" charset="0"/>
                <a:ea typeface="Calibri" panose="020F0502020204030204" pitchFamily="34" charset="0"/>
              </a:rPr>
              <a:t> &amp; Wright, 1983)</a:t>
            </a:r>
          </a:p>
          <a:p>
            <a:r>
              <a:rPr lang="es-ES" dirty="0"/>
              <a:t>(</a:t>
            </a:r>
            <a:r>
              <a:rPr lang="es-ES" dirty="0" err="1">
                <a:latin typeface="Times" panose="02020603050405020304" pitchFamily="18" charset="0"/>
                <a:cs typeface="Times" panose="02020603050405020304" pitchFamily="18" charset="0"/>
              </a:rPr>
              <a:t>Balocchi</a:t>
            </a:r>
            <a:r>
              <a:rPr lang="es-ES" dirty="0">
                <a:latin typeface="Times" panose="02020603050405020304" pitchFamily="18" charset="0"/>
                <a:cs typeface="Times" panose="02020603050405020304" pitchFamily="18" charset="0"/>
              </a:rPr>
              <a:t> L., </a:t>
            </a:r>
            <a:r>
              <a:rPr lang="es-ES" dirty="0" err="1">
                <a:latin typeface="Times" panose="02020603050405020304" pitchFamily="18" charset="0"/>
                <a:cs typeface="Times" panose="02020603050405020304" pitchFamily="18" charset="0"/>
              </a:rPr>
              <a:t>Solis</a:t>
            </a:r>
            <a:r>
              <a:rPr lang="es-ES" dirty="0">
                <a:latin typeface="Times" panose="02020603050405020304" pitchFamily="18" charset="0"/>
                <a:cs typeface="Times" panose="02020603050405020304" pitchFamily="18" charset="0"/>
              </a:rPr>
              <a:t> O., </a:t>
            </a:r>
            <a:r>
              <a:rPr lang="es-ES" dirty="0" err="1">
                <a:latin typeface="Times" panose="02020603050405020304" pitchFamily="18" charset="0"/>
                <a:cs typeface="Times" panose="02020603050405020304" pitchFamily="18" charset="0"/>
              </a:rPr>
              <a:t>Poff</a:t>
            </a:r>
            <a:r>
              <a:rPr lang="es-ES" dirty="0">
                <a:latin typeface="Times" panose="02020603050405020304" pitchFamily="18" charset="0"/>
                <a:cs typeface="Times" panose="02020603050405020304" pitchFamily="18" charset="0"/>
              </a:rPr>
              <a:t> A., </a:t>
            </a:r>
            <a:r>
              <a:rPr lang="es-ES" dirty="0" err="1">
                <a:latin typeface="Times" panose="02020603050405020304" pitchFamily="18" charset="0"/>
                <a:cs typeface="Times" panose="02020603050405020304" pitchFamily="18" charset="0"/>
              </a:rPr>
              <a:t>Keim</a:t>
            </a:r>
            <a:r>
              <a:rPr lang="es-ES" dirty="0">
                <a:latin typeface="Times" panose="02020603050405020304" pitchFamily="18" charset="0"/>
                <a:cs typeface="Times" panose="02020603050405020304" pitchFamily="18" charset="0"/>
              </a:rPr>
              <a:t> S. y López C, 2011)</a:t>
            </a:r>
          </a:p>
        </p:txBody>
      </p:sp>
    </p:spTree>
    <p:extLst>
      <p:ext uri="{BB962C8B-B14F-4D97-AF65-F5344CB8AC3E}">
        <p14:creationId xmlns:p14="http://schemas.microsoft.com/office/powerpoint/2010/main" val="354074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Índices de vegetación</a:t>
            </a:r>
          </a:p>
        </p:txBody>
      </p:sp>
      <p:grpSp>
        <p:nvGrpSpPr>
          <p:cNvPr id="8" name="Grupo 7"/>
          <p:cNvGrpSpPr/>
          <p:nvPr/>
        </p:nvGrpSpPr>
        <p:grpSpPr>
          <a:xfrm>
            <a:off x="1053727" y="1377368"/>
            <a:ext cx="9641671" cy="4180951"/>
            <a:chOff x="1711273" y="1191802"/>
            <a:chExt cx="8387907" cy="3827915"/>
          </a:xfrm>
        </p:grpSpPr>
        <p:grpSp>
          <p:nvGrpSpPr>
            <p:cNvPr id="7" name="Grupo 6"/>
            <p:cNvGrpSpPr/>
            <p:nvPr/>
          </p:nvGrpSpPr>
          <p:grpSpPr>
            <a:xfrm>
              <a:off x="1716099" y="1191802"/>
              <a:ext cx="8383081" cy="2025193"/>
              <a:chOff x="1716099" y="1520774"/>
              <a:chExt cx="8383081" cy="1886868"/>
            </a:xfrm>
          </p:grpSpPr>
          <p:pic>
            <p:nvPicPr>
              <p:cNvPr id="6" name="Imagen 5"/>
              <p:cNvPicPr/>
              <p:nvPr/>
            </p:nvPicPr>
            <p:blipFill rotWithShape="1">
              <a:blip r:embed="rId3">
                <a:extLst>
                  <a:ext uri="{28A0092B-C50C-407E-A947-70E740481C1C}">
                    <a14:useLocalDpi xmlns:a14="http://schemas.microsoft.com/office/drawing/2010/main" val="0"/>
                  </a:ext>
                </a:extLst>
              </a:blip>
              <a:srcRect t="39542" b="47807"/>
              <a:stretch/>
            </p:blipFill>
            <p:spPr bwMode="auto">
              <a:xfrm>
                <a:off x="1716099" y="2503516"/>
                <a:ext cx="8378255" cy="904126"/>
              </a:xfrm>
              <a:prstGeom prst="rect">
                <a:avLst/>
              </a:prstGeom>
              <a:noFill/>
              <a:extLst/>
            </p:spPr>
          </p:pic>
          <p:pic>
            <p:nvPicPr>
              <p:cNvPr id="19" name="Imagen 18"/>
              <p:cNvPicPr/>
              <p:nvPr/>
            </p:nvPicPr>
            <p:blipFill rotWithShape="1">
              <a:blip r:embed="rId3">
                <a:extLst>
                  <a:ext uri="{28A0092B-C50C-407E-A947-70E740481C1C}">
                    <a14:useLocalDpi xmlns:a14="http://schemas.microsoft.com/office/drawing/2010/main" val="0"/>
                  </a:ext>
                </a:extLst>
              </a:blip>
              <a:srcRect b="83460"/>
              <a:stretch/>
            </p:blipFill>
            <p:spPr bwMode="auto">
              <a:xfrm>
                <a:off x="1716099" y="1520774"/>
                <a:ext cx="8383081" cy="982742"/>
              </a:xfrm>
              <a:prstGeom prst="rect">
                <a:avLst/>
              </a:prstGeom>
              <a:noFill/>
              <a:extLst/>
            </p:spPr>
          </p:pic>
        </p:grpSp>
        <p:pic>
          <p:nvPicPr>
            <p:cNvPr id="20" name="Imagen 19"/>
            <p:cNvPicPr/>
            <p:nvPr/>
          </p:nvPicPr>
          <p:blipFill rotWithShape="1">
            <a:blip r:embed="rId3">
              <a:extLst>
                <a:ext uri="{28A0092B-C50C-407E-A947-70E740481C1C}">
                  <a14:useLocalDpi xmlns:a14="http://schemas.microsoft.com/office/drawing/2010/main" val="0"/>
                </a:ext>
              </a:extLst>
            </a:blip>
            <a:srcRect t="51899" b="36196"/>
            <a:stretch/>
          </p:blipFill>
          <p:spPr bwMode="auto">
            <a:xfrm>
              <a:off x="1711273" y="3267077"/>
              <a:ext cx="8383081" cy="886960"/>
            </a:xfrm>
            <a:prstGeom prst="rect">
              <a:avLst/>
            </a:prstGeom>
            <a:noFill/>
            <a:extLst/>
          </p:spPr>
        </p:pic>
        <p:pic>
          <p:nvPicPr>
            <p:cNvPr id="21" name="Imagen 20"/>
            <p:cNvPicPr/>
            <p:nvPr/>
          </p:nvPicPr>
          <p:blipFill rotWithShape="1">
            <a:blip r:embed="rId3">
              <a:extLst>
                <a:ext uri="{28A0092B-C50C-407E-A947-70E740481C1C}">
                  <a14:useLocalDpi xmlns:a14="http://schemas.microsoft.com/office/drawing/2010/main" val="0"/>
                </a:ext>
              </a:extLst>
            </a:blip>
            <a:srcRect t="75232" b="11657"/>
            <a:stretch/>
          </p:blipFill>
          <p:spPr bwMode="auto">
            <a:xfrm>
              <a:off x="1711273" y="4114701"/>
              <a:ext cx="8378255" cy="905016"/>
            </a:xfrm>
            <a:prstGeom prst="rect">
              <a:avLst/>
            </a:prstGeom>
            <a:noFill/>
            <a:extLst/>
          </p:spPr>
        </p:pic>
      </p:grpSp>
      <p:sp>
        <p:nvSpPr>
          <p:cNvPr id="22" name="Rectángulo 21"/>
          <p:cNvSpPr/>
          <p:nvPr/>
        </p:nvSpPr>
        <p:spPr>
          <a:xfrm>
            <a:off x="1053727" y="2529434"/>
            <a:ext cx="9641671" cy="10599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1086804" y="4569836"/>
            <a:ext cx="9641671" cy="10599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74186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16576" y="737871"/>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Normalized Difference Vegetation Index (NDVI)</a:t>
            </a:r>
          </a:p>
        </p:txBody>
      </p:sp>
      <p:sp>
        <p:nvSpPr>
          <p:cNvPr id="7" name="Rectángulo 6"/>
          <p:cNvSpPr/>
          <p:nvPr/>
        </p:nvSpPr>
        <p:spPr>
          <a:xfrm>
            <a:off x="316576" y="1585259"/>
            <a:ext cx="6096000" cy="646331"/>
          </a:xfrm>
          <a:prstGeom prst="rect">
            <a:avLst/>
          </a:prstGeom>
        </p:spPr>
        <p:txBody>
          <a:bodyPr>
            <a:spAutoFit/>
          </a:bodyPr>
          <a:lstStyle/>
          <a:p>
            <a:pP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Tabla 3  </a:t>
            </a:r>
            <a:r>
              <a:rPr lang="es-ES" i="1" dirty="0">
                <a:latin typeface="Times New Roman" panose="02020603050405020304" pitchFamily="18" charset="0"/>
                <a:ea typeface="Calibri" panose="020F0502020204030204" pitchFamily="34" charset="0"/>
                <a:cs typeface="Times New Roman" panose="02020603050405020304" pitchFamily="18" charset="0"/>
              </a:rPr>
              <a:t>Prueba de Tukey al 5% para NDVI promedio entre la interacción Fertilización vs Variedad vs Corte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156429" y="2088996"/>
            <a:ext cx="4784333" cy="2585323"/>
          </a:xfrm>
          <a:prstGeom prst="rect">
            <a:avLst/>
          </a:prstGeom>
        </p:spPr>
        <p:txBody>
          <a:bodyPr wrap="square">
            <a:spAutoFit/>
          </a:bodyPr>
          <a:lstStyle/>
          <a:p>
            <a:pPr algn="just">
              <a:lnSpc>
                <a:spcPct val="150000"/>
              </a:lnSpc>
            </a:pPr>
            <a:r>
              <a:rPr lang="es-ES" dirty="0" smtClean="0">
                <a:latin typeface="Times New Roman" panose="02020603050405020304" pitchFamily="18" charset="0"/>
                <a:ea typeface="Calibri" panose="020F0502020204030204" pitchFamily="34" charset="0"/>
              </a:rPr>
              <a:t>Meneses </a:t>
            </a:r>
            <a:r>
              <a:rPr lang="es-ES" dirty="0">
                <a:latin typeface="Times New Roman" panose="02020603050405020304" pitchFamily="18" charset="0"/>
                <a:ea typeface="Calibri" panose="020F0502020204030204" pitchFamily="34" charset="0"/>
              </a:rPr>
              <a:t>(2012), </a:t>
            </a:r>
            <a:r>
              <a:rPr lang="es-ES" dirty="0" smtClean="0">
                <a:latin typeface="Times New Roman" panose="02020603050405020304" pitchFamily="18" charset="0"/>
                <a:ea typeface="Calibri" panose="020F0502020204030204" pitchFamily="34" charset="0"/>
              </a:rPr>
              <a:t>reporta </a:t>
            </a:r>
            <a:r>
              <a:rPr lang="es-ES" dirty="0">
                <a:latin typeface="Times New Roman" panose="02020603050405020304" pitchFamily="18" charset="0"/>
                <a:ea typeface="Calibri" panose="020F0502020204030204" pitchFamily="34" charset="0"/>
              </a:rPr>
              <a:t>valores de vegetación entre 0,2 a 0,8, valores verificados por Paz (2005), que utilizo métodos de teledetección espectral, lo que concuerda con los valores obtenidos en el estudio y el comportamiento que presentan de acuerdo a su desarrollo</a:t>
            </a:r>
            <a:endParaRPr lang="es-ES" dirty="0"/>
          </a:p>
        </p:txBody>
      </p:sp>
      <p:pic>
        <p:nvPicPr>
          <p:cNvPr id="14" name="Imagen 13"/>
          <p:cNvPicPr>
            <a:picLocks noChangeAspect="1"/>
          </p:cNvPicPr>
          <p:nvPr/>
        </p:nvPicPr>
        <p:blipFill rotWithShape="1">
          <a:blip r:embed="rId3"/>
          <a:srcRect r="5435" b="9737"/>
          <a:stretch/>
        </p:blipFill>
        <p:spPr>
          <a:xfrm>
            <a:off x="316576" y="2438165"/>
            <a:ext cx="6462954" cy="3437657"/>
          </a:xfrm>
          <a:prstGeom prst="rect">
            <a:avLst/>
          </a:prstGeom>
        </p:spPr>
      </p:pic>
      <p:sp>
        <p:nvSpPr>
          <p:cNvPr id="15" name="Rectángulo 14"/>
          <p:cNvSpPr/>
          <p:nvPr/>
        </p:nvSpPr>
        <p:spPr>
          <a:xfrm>
            <a:off x="316576" y="5270642"/>
            <a:ext cx="6462954" cy="562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16" name="Rectángulo 15"/>
          <p:cNvSpPr/>
          <p:nvPr/>
        </p:nvSpPr>
        <p:spPr>
          <a:xfrm>
            <a:off x="7156429" y="1078334"/>
            <a:ext cx="442473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 NDVI presenta rangos de -1 a +1, en el que los datos correspondientes a vegetación</a:t>
            </a:r>
            <a:endParaRPr lang="es-ES" dirty="0"/>
          </a:p>
        </p:txBody>
      </p:sp>
    </p:spTree>
    <p:extLst>
      <p:ext uri="{BB962C8B-B14F-4D97-AF65-F5344CB8AC3E}">
        <p14:creationId xmlns:p14="http://schemas.microsoft.com/office/powerpoint/2010/main" val="1040610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 Soil Adjusted Vegetation Index (SAVI)</a:t>
            </a:r>
          </a:p>
        </p:txBody>
      </p:sp>
      <p:sp>
        <p:nvSpPr>
          <p:cNvPr id="4" name="Rectángulo 3"/>
          <p:cNvSpPr/>
          <p:nvPr/>
        </p:nvSpPr>
        <p:spPr>
          <a:xfrm>
            <a:off x="335623" y="1585260"/>
            <a:ext cx="6096000" cy="646331"/>
          </a:xfrm>
          <a:prstGeom prst="rect">
            <a:avLst/>
          </a:prstGeom>
        </p:spPr>
        <p:txBody>
          <a:bodyPr>
            <a:spAutoFit/>
          </a:bodyPr>
          <a:lstStyle/>
          <a:p>
            <a:pP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Tabla 4 </a:t>
            </a:r>
            <a:r>
              <a:rPr lang="es-ES" i="1" dirty="0" smtClean="0">
                <a:latin typeface="Times New Roman" panose="02020603050405020304" pitchFamily="18" charset="0"/>
                <a:ea typeface="Calibri" panose="020F0502020204030204" pitchFamily="34" charset="0"/>
                <a:cs typeface="Times New Roman" panose="02020603050405020304" pitchFamily="18" charset="0"/>
              </a:rPr>
              <a:t>Prueba </a:t>
            </a:r>
            <a:r>
              <a:rPr lang="es-ES" i="1" dirty="0">
                <a:latin typeface="Times New Roman" panose="02020603050405020304" pitchFamily="18" charset="0"/>
                <a:ea typeface="Calibri" panose="020F0502020204030204" pitchFamily="34" charset="0"/>
                <a:cs typeface="Times New Roman" panose="02020603050405020304" pitchFamily="18" charset="0"/>
              </a:rPr>
              <a:t>de Tukey al 5% para SAVI entre la interacción Fertilización vs Variedad vs Corte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7336306" y="1031262"/>
            <a:ext cx="4499872" cy="1754326"/>
          </a:xfrm>
          <a:prstGeom prst="rect">
            <a:avLst/>
          </a:prstGeom>
        </p:spPr>
        <p:txBody>
          <a:bodyPr wrap="square">
            <a:spAutoFit/>
          </a:bodyPr>
          <a:lstStyle/>
          <a:p>
            <a:pPr algn="just">
              <a:lnSpc>
                <a:spcPct val="150000"/>
              </a:lnSpc>
            </a:pPr>
            <a:r>
              <a:rPr lang="es-ES" dirty="0">
                <a:latin typeface="Times New Roman" panose="02020603050405020304" pitchFamily="18" charset="0"/>
                <a:ea typeface="Calibri" panose="020F0502020204030204" pitchFamily="34" charset="0"/>
              </a:rPr>
              <a:t>En el análisis del SAVI se utilizó el valor estándar de 0,5 considerado para densidades de vegetación intermedias de acuerdo a </a:t>
            </a:r>
            <a:r>
              <a:rPr lang="es-ES" dirty="0" err="1">
                <a:latin typeface="Times New Roman" panose="02020603050405020304" pitchFamily="18" charset="0"/>
                <a:ea typeface="Calibri" panose="020F0502020204030204" pitchFamily="34" charset="0"/>
              </a:rPr>
              <a:t>Chehbouni</a:t>
            </a:r>
            <a:r>
              <a:rPr lang="es-ES" dirty="0">
                <a:latin typeface="Times New Roman" panose="02020603050405020304" pitchFamily="18" charset="0"/>
                <a:ea typeface="Calibri" panose="020F0502020204030204" pitchFamily="34" charset="0"/>
              </a:rPr>
              <a:t>, Huete, </a:t>
            </a:r>
            <a:r>
              <a:rPr lang="es-ES" dirty="0" err="1">
                <a:latin typeface="Times New Roman" panose="02020603050405020304" pitchFamily="18" charset="0"/>
                <a:ea typeface="Calibri" panose="020F0502020204030204" pitchFamily="34" charset="0"/>
              </a:rPr>
              <a:t>Kerr</a:t>
            </a:r>
            <a:r>
              <a:rPr lang="es-ES" dirty="0">
                <a:latin typeface="Times New Roman" panose="02020603050405020304" pitchFamily="18" charset="0"/>
                <a:ea typeface="Calibri" panose="020F0502020204030204" pitchFamily="34" charset="0"/>
              </a:rPr>
              <a:t> y </a:t>
            </a:r>
            <a:r>
              <a:rPr lang="es-ES" dirty="0" err="1">
                <a:latin typeface="Times New Roman" panose="02020603050405020304" pitchFamily="18" charset="0"/>
                <a:ea typeface="Calibri" panose="020F0502020204030204" pitchFamily="34" charset="0"/>
              </a:rPr>
              <a:t>Sorooshian</a:t>
            </a:r>
            <a:r>
              <a:rPr lang="es-ES" dirty="0">
                <a:latin typeface="Times New Roman" panose="02020603050405020304" pitchFamily="18" charset="0"/>
                <a:ea typeface="Calibri" panose="020F0502020204030204" pitchFamily="34" charset="0"/>
              </a:rPr>
              <a:t> (1994).</a:t>
            </a:r>
            <a:endParaRPr lang="es-ES" dirty="0"/>
          </a:p>
        </p:txBody>
      </p:sp>
      <p:sp>
        <p:nvSpPr>
          <p:cNvPr id="10" name="Rectángulo 9"/>
          <p:cNvSpPr/>
          <p:nvPr/>
        </p:nvSpPr>
        <p:spPr>
          <a:xfrm>
            <a:off x="204197" y="5208997"/>
            <a:ext cx="6750332" cy="5169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Elipse 1"/>
          <p:cNvSpPr/>
          <p:nvPr/>
        </p:nvSpPr>
        <p:spPr>
          <a:xfrm>
            <a:off x="6667928" y="4177083"/>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4" name="Elipse 13"/>
          <p:cNvSpPr/>
          <p:nvPr/>
        </p:nvSpPr>
        <p:spPr>
          <a:xfrm>
            <a:off x="6421349" y="4609726"/>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6" name="Elipse 15"/>
          <p:cNvSpPr/>
          <p:nvPr/>
        </p:nvSpPr>
        <p:spPr>
          <a:xfrm>
            <a:off x="6421348" y="4393404"/>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7" name="Elipse 16"/>
          <p:cNvSpPr/>
          <p:nvPr/>
        </p:nvSpPr>
        <p:spPr>
          <a:xfrm>
            <a:off x="6092575" y="4393404"/>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8" name="Rectángulo 17"/>
          <p:cNvSpPr/>
          <p:nvPr/>
        </p:nvSpPr>
        <p:spPr>
          <a:xfrm>
            <a:off x="7336306" y="2950598"/>
            <a:ext cx="4592288" cy="2169825"/>
          </a:xfrm>
          <a:prstGeom prst="rect">
            <a:avLst/>
          </a:prstGeom>
        </p:spPr>
        <p:txBody>
          <a:bodyPr wrap="square">
            <a:spAutoFit/>
          </a:bodyPr>
          <a:lstStyle/>
          <a:p>
            <a:pPr algn="just">
              <a:lnSpc>
                <a:spcPct val="150000"/>
              </a:lnSpc>
            </a:pPr>
            <a:r>
              <a:rPr lang="es-ES" dirty="0">
                <a:latin typeface="Times New Roman" panose="02020603050405020304" pitchFamily="18" charset="0"/>
                <a:ea typeface="Calibri" panose="020F0502020204030204" pitchFamily="34" charset="0"/>
              </a:rPr>
              <a:t>De acuerdo a Guamán (2018), al usar este índice, dos coberturas vegetales de igual actividad fotosintética, pero sobre suelos muy diferentes, aparecerán con igual (o muy similar) índice SAVI. </a:t>
            </a:r>
            <a:endParaRPr lang="es-ES" dirty="0"/>
          </a:p>
        </p:txBody>
      </p:sp>
      <p:pic>
        <p:nvPicPr>
          <p:cNvPr id="13" name="Imagen 12"/>
          <p:cNvPicPr>
            <a:picLocks noChangeAspect="1"/>
          </p:cNvPicPr>
          <p:nvPr/>
        </p:nvPicPr>
        <p:blipFill rotWithShape="1">
          <a:blip r:embed="rId3"/>
          <a:srcRect r="9956" b="11421"/>
          <a:stretch/>
        </p:blipFill>
        <p:spPr>
          <a:xfrm>
            <a:off x="204197" y="2413110"/>
            <a:ext cx="6792504" cy="3288923"/>
          </a:xfrm>
          <a:prstGeom prst="rect">
            <a:avLst/>
          </a:prstGeom>
        </p:spPr>
      </p:pic>
      <p:sp>
        <p:nvSpPr>
          <p:cNvPr id="19" name="Rectángulo 18"/>
          <p:cNvSpPr/>
          <p:nvPr/>
        </p:nvSpPr>
        <p:spPr>
          <a:xfrm>
            <a:off x="215546" y="4670301"/>
            <a:ext cx="6750332" cy="51695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6199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44657" y="686502"/>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Chlorophyll Content Index (CCI)</a:t>
            </a:r>
          </a:p>
        </p:txBody>
      </p:sp>
      <p:sp>
        <p:nvSpPr>
          <p:cNvPr id="4" name="Rectángulo 3"/>
          <p:cNvSpPr/>
          <p:nvPr/>
        </p:nvSpPr>
        <p:spPr>
          <a:xfrm>
            <a:off x="244657" y="1544163"/>
            <a:ext cx="6096000" cy="646331"/>
          </a:xfrm>
          <a:prstGeom prst="rect">
            <a:avLst/>
          </a:prstGeom>
        </p:spPr>
        <p:txBody>
          <a:bodyPr>
            <a:spAutoFit/>
          </a:bodyPr>
          <a:lstStyle/>
          <a:p>
            <a:r>
              <a:rPr lang="es-ES" b="1" i="1" dirty="0" smtClean="0">
                <a:latin typeface="Times New Roman" panose="02020603050405020304" pitchFamily="18" charset="0"/>
                <a:ea typeface="Calibri" panose="020F0502020204030204" pitchFamily="34" charset="0"/>
              </a:rPr>
              <a:t>Tabla 5 </a:t>
            </a:r>
            <a:r>
              <a:rPr lang="es-ES" i="1" dirty="0" smtClean="0">
                <a:latin typeface="Times New Roman" panose="02020603050405020304" pitchFamily="18" charset="0"/>
                <a:ea typeface="Calibri" panose="020F0502020204030204" pitchFamily="34" charset="0"/>
              </a:rPr>
              <a:t>Prueba </a:t>
            </a:r>
            <a:r>
              <a:rPr lang="es-ES" i="1" dirty="0">
                <a:latin typeface="Times New Roman" panose="02020603050405020304" pitchFamily="18" charset="0"/>
                <a:ea typeface="Calibri" panose="020F0502020204030204" pitchFamily="34" charset="0"/>
              </a:rPr>
              <a:t>de Tukey al 5% para CCI promedio entre la interacción Fertilización vs Variedad vs Corte</a:t>
            </a:r>
            <a:endParaRPr lang="es-ES" i="1" dirty="0"/>
          </a:p>
        </p:txBody>
      </p:sp>
      <p:sp>
        <p:nvSpPr>
          <p:cNvPr id="7" name="Rectángulo 6"/>
          <p:cNvSpPr/>
          <p:nvPr/>
        </p:nvSpPr>
        <p:spPr>
          <a:xfrm>
            <a:off x="7085742" y="767867"/>
            <a:ext cx="4572000" cy="2585323"/>
          </a:xfrm>
          <a:prstGeom prst="rect">
            <a:avLst/>
          </a:prstGeom>
        </p:spPr>
        <p:txBody>
          <a:bodyPr wrap="square">
            <a:spAutoFit/>
          </a:bodyPr>
          <a:lstStyle/>
          <a:p>
            <a:pPr indent="450215" algn="just">
              <a:lnSpc>
                <a:spcPct val="15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Rodríguez (1998) encontró una tendencia a aumentar la concentración de clorofila en tomate mientras se incremente el contenido de nitrógeno; al igual que Debata &amp; Murty (1983), quienes demostraron que el nitrógeno retrasa la pérdida de clorofila.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404880" y="4564168"/>
            <a:ext cx="6396611" cy="9554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p:cNvSpPr/>
          <p:nvPr/>
        </p:nvSpPr>
        <p:spPr>
          <a:xfrm>
            <a:off x="6256962" y="3377638"/>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3" name="Elipse 12"/>
          <p:cNvSpPr/>
          <p:nvPr/>
        </p:nvSpPr>
        <p:spPr>
          <a:xfrm>
            <a:off x="6176270" y="3577955"/>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4" name="Elipse 13"/>
          <p:cNvSpPr/>
          <p:nvPr/>
        </p:nvSpPr>
        <p:spPr>
          <a:xfrm>
            <a:off x="6176270" y="3812379"/>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5" name="Elipse 14"/>
          <p:cNvSpPr/>
          <p:nvPr/>
        </p:nvSpPr>
        <p:spPr>
          <a:xfrm>
            <a:off x="6176271" y="4002117"/>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6" name="Elipse 15"/>
          <p:cNvSpPr/>
          <p:nvPr/>
        </p:nvSpPr>
        <p:spPr>
          <a:xfrm>
            <a:off x="5928190" y="4484553"/>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7" name="Elipse 16"/>
          <p:cNvSpPr/>
          <p:nvPr/>
        </p:nvSpPr>
        <p:spPr>
          <a:xfrm>
            <a:off x="5996471" y="2928339"/>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8" name="Elipse 17"/>
          <p:cNvSpPr/>
          <p:nvPr/>
        </p:nvSpPr>
        <p:spPr>
          <a:xfrm>
            <a:off x="5928189" y="3161657"/>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9" name="Elipse 18"/>
          <p:cNvSpPr/>
          <p:nvPr/>
        </p:nvSpPr>
        <p:spPr>
          <a:xfrm>
            <a:off x="5667698" y="2687830"/>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20" name="Elipse 19"/>
          <p:cNvSpPr/>
          <p:nvPr/>
        </p:nvSpPr>
        <p:spPr>
          <a:xfrm>
            <a:off x="5669199" y="2944098"/>
            <a:ext cx="328773" cy="17916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pic>
        <p:nvPicPr>
          <p:cNvPr id="8" name="Imagen 7"/>
          <p:cNvPicPr>
            <a:picLocks noChangeAspect="1"/>
          </p:cNvPicPr>
          <p:nvPr/>
        </p:nvPicPr>
        <p:blipFill rotWithShape="1">
          <a:blip r:embed="rId3"/>
          <a:srcRect r="11626" b="9633"/>
          <a:stretch/>
        </p:blipFill>
        <p:spPr>
          <a:xfrm>
            <a:off x="244657" y="2405339"/>
            <a:ext cx="6774614" cy="3172399"/>
          </a:xfrm>
          <a:prstGeom prst="rect">
            <a:avLst/>
          </a:prstGeom>
        </p:spPr>
      </p:pic>
      <p:sp>
        <p:nvSpPr>
          <p:cNvPr id="21" name="Rectángulo 20"/>
          <p:cNvSpPr/>
          <p:nvPr/>
        </p:nvSpPr>
        <p:spPr>
          <a:xfrm>
            <a:off x="6961714" y="3324885"/>
            <a:ext cx="5096009" cy="1338828"/>
          </a:xfrm>
          <a:prstGeom prst="rect">
            <a:avLst/>
          </a:prstGeom>
        </p:spPr>
        <p:txBody>
          <a:bodyPr wrap="square">
            <a:spAutoFit/>
          </a:bodyPr>
          <a:lstStyle/>
          <a:p>
            <a:pPr indent="450215" algn="just">
              <a:lnSpc>
                <a:spcPct val="15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El pigmento clorofila desempeña un papel importante y esencial en el proceso de fotosíntesis de las plantas</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err="1">
                <a:latin typeface="Times New Roman" panose="02020603050405020304" pitchFamily="18" charset="0"/>
                <a:ea typeface="Calibri" panose="020F0502020204030204" pitchFamily="34" charset="0"/>
                <a:cs typeface="Times New Roman" panose="02020603050405020304" pitchFamily="18" charset="0"/>
              </a:rPr>
              <a:t>Allinger</a:t>
            </a:r>
            <a:r>
              <a:rPr lang="es-ES" dirty="0">
                <a:latin typeface="Times New Roman" panose="02020603050405020304" pitchFamily="18" charset="0"/>
                <a:ea typeface="Calibri" panose="020F0502020204030204" pitchFamily="34" charset="0"/>
                <a:cs typeface="Times New Roman" panose="02020603050405020304" pitchFamily="18" charset="0"/>
              </a:rPr>
              <a:t> et al, 1971)</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ángulo 21"/>
          <p:cNvSpPr/>
          <p:nvPr/>
        </p:nvSpPr>
        <p:spPr>
          <a:xfrm>
            <a:off x="7019271" y="4628153"/>
            <a:ext cx="5447524" cy="1338828"/>
          </a:xfrm>
          <a:prstGeom prst="rect">
            <a:avLst/>
          </a:prstGeom>
        </p:spPr>
        <p:txBody>
          <a:bodyPr wrap="square">
            <a:spAutoFit/>
          </a:bodyPr>
          <a:lstStyle/>
          <a:p>
            <a:pPr indent="450215" algn="just">
              <a:lnSpc>
                <a:spcPct val="15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Al aumentar el nitrógeno, de manera proporcional también aumenta la clorofila hasta cierto grado (</a:t>
            </a:r>
            <a:r>
              <a:rPr lang="es-ES" dirty="0" err="1">
                <a:latin typeface="Times New Roman" panose="02020603050405020304" pitchFamily="18" charset="0"/>
                <a:ea typeface="Calibri" panose="020F0502020204030204" pitchFamily="34" charset="0"/>
                <a:cs typeface="Times New Roman" panose="02020603050405020304" pitchFamily="18" charset="0"/>
              </a:rPr>
              <a:t>Gholizadeh</a:t>
            </a: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S" dirty="0" err="1">
                <a:latin typeface="Times New Roman" panose="02020603050405020304" pitchFamily="18" charset="0"/>
                <a:ea typeface="Calibri" panose="020F0502020204030204" pitchFamily="34" charset="0"/>
                <a:cs typeface="Times New Roman" panose="02020603050405020304" pitchFamily="18" charset="0"/>
              </a:rPr>
              <a:t>Amin</a:t>
            </a:r>
            <a:r>
              <a:rPr lang="es-ES" dirty="0">
                <a:latin typeface="Times New Roman" panose="02020603050405020304" pitchFamily="18" charset="0"/>
                <a:ea typeface="Calibri" panose="020F0502020204030204" pitchFamily="34" charset="0"/>
                <a:cs typeface="Times New Roman" panose="02020603050405020304" pitchFamily="18" charset="0"/>
              </a:rPr>
              <a:t>, Anuar, &amp; </a:t>
            </a:r>
            <a:r>
              <a:rPr lang="es-ES" dirty="0" err="1">
                <a:latin typeface="Times New Roman" panose="02020603050405020304" pitchFamily="18" charset="0"/>
                <a:ea typeface="Calibri" panose="020F0502020204030204" pitchFamily="34" charset="0"/>
                <a:cs typeface="Times New Roman" panose="02020603050405020304" pitchFamily="18" charset="0"/>
              </a:rPr>
              <a:t>Aimrun</a:t>
            </a:r>
            <a:r>
              <a:rPr lang="es-ES" dirty="0">
                <a:latin typeface="Times New Roman" panose="02020603050405020304" pitchFamily="18" charset="0"/>
                <a:ea typeface="Calibri" panose="020F0502020204030204" pitchFamily="34" charset="0"/>
                <a:cs typeface="Times New Roman" panose="02020603050405020304" pitchFamily="18" charset="0"/>
              </a:rPr>
              <a:t>, 2009). </a:t>
            </a:r>
          </a:p>
        </p:txBody>
      </p:sp>
    </p:spTree>
    <p:extLst>
      <p:ext uri="{BB962C8B-B14F-4D97-AF65-F5344CB8AC3E}">
        <p14:creationId xmlns:p14="http://schemas.microsoft.com/office/powerpoint/2010/main" val="2443443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  Relación entre Índices de vegetación</a:t>
            </a: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14514" y="1880492"/>
            <a:ext cx="5269914" cy="318466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p:nvPr/>
        </p:nvPicPr>
        <p:blipFill rotWithShape="1">
          <a:blip r:embed="rId4">
            <a:extLst>
              <a:ext uri="{28A0092B-C50C-407E-A947-70E740481C1C}">
                <a14:useLocalDpi xmlns:a14="http://schemas.microsoft.com/office/drawing/2010/main" val="0"/>
              </a:ext>
            </a:extLst>
          </a:blip>
          <a:srcRect r="3896"/>
          <a:stretch/>
        </p:blipFill>
        <p:spPr bwMode="auto">
          <a:xfrm>
            <a:off x="5907640" y="1880492"/>
            <a:ext cx="5002786" cy="318466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379932" y="5508007"/>
            <a:ext cx="4777694" cy="646331"/>
          </a:xfrm>
          <a:prstGeom prst="rect">
            <a:avLst/>
          </a:prstGeom>
        </p:spPr>
        <p:txBody>
          <a:bodyPr wrap="square">
            <a:spAutoFit/>
          </a:bodyPr>
          <a:lstStyle/>
          <a:p>
            <a:pPr algn="ct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Figura 1</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Índices de vegetación vs Fertilización - Rye grass anual</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744165" y="5508006"/>
            <a:ext cx="4820503" cy="646331"/>
          </a:xfrm>
          <a:prstGeom prst="rect">
            <a:avLst/>
          </a:prstGeom>
        </p:spPr>
        <p:txBody>
          <a:bodyPr wrap="square">
            <a:spAutoFit/>
          </a:bodyPr>
          <a:lstStyle/>
          <a:p>
            <a:pPr algn="ct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Figura</a:t>
            </a: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S" dirty="0" smtClean="0">
                <a:latin typeface="Times New Roman" panose="02020603050405020304" pitchFamily="18" charset="0"/>
                <a:ea typeface="Calibri" panose="020F0502020204030204" pitchFamily="34" charset="0"/>
                <a:cs typeface="Times New Roman" panose="02020603050405020304" pitchFamily="18" charset="0"/>
              </a:rPr>
              <a:t>2</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Índices de vegetación vs Fertilización - Rye grass </a:t>
            </a:r>
            <a:r>
              <a:rPr lang="es-ES" dirty="0" smtClean="0">
                <a:latin typeface="Times New Roman" panose="02020603050405020304" pitchFamily="18" charset="0"/>
                <a:ea typeface="Calibri" panose="020F0502020204030204" pitchFamily="34" charset="0"/>
                <a:cs typeface="Times New Roman" panose="02020603050405020304" pitchFamily="18" charset="0"/>
              </a:rPr>
              <a:t>perenne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059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 Digestibilidad in situ</a:t>
            </a:r>
          </a:p>
        </p:txBody>
      </p:sp>
      <p:sp>
        <p:nvSpPr>
          <p:cNvPr id="2" name="Rectángulo 1"/>
          <p:cNvSpPr/>
          <p:nvPr/>
        </p:nvSpPr>
        <p:spPr>
          <a:xfrm>
            <a:off x="3442273" y="4429666"/>
            <a:ext cx="5371983" cy="369332"/>
          </a:xfrm>
          <a:prstGeom prst="rect">
            <a:avLst/>
          </a:prstGeom>
        </p:spPr>
        <p:txBody>
          <a:bodyPr wrap="none">
            <a:spAutoFit/>
          </a:bodyPr>
          <a:lstStyle/>
          <a:p>
            <a:pPr algn="ct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Figura 3</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Resultados de Digestibilidad in situ a 24 horas</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upo 2"/>
          <p:cNvGrpSpPr/>
          <p:nvPr/>
        </p:nvGrpSpPr>
        <p:grpSpPr>
          <a:xfrm>
            <a:off x="1715245" y="1620739"/>
            <a:ext cx="8826040" cy="2571118"/>
            <a:chOff x="2177582" y="1548819"/>
            <a:chExt cx="8014382" cy="2234568"/>
          </a:xfrm>
        </p:grpSpPr>
        <p:pic>
          <p:nvPicPr>
            <p:cNvPr id="6" name="Imagen 5"/>
            <p:cNvPicPr/>
            <p:nvPr/>
          </p:nvPicPr>
          <p:blipFill rotWithShape="1">
            <a:blip r:embed="rId3">
              <a:extLst>
                <a:ext uri="{28A0092B-C50C-407E-A947-70E740481C1C}">
                  <a14:useLocalDpi xmlns:a14="http://schemas.microsoft.com/office/drawing/2010/main" val="0"/>
                </a:ext>
              </a:extLst>
            </a:blip>
            <a:srcRect t="51785" r="14333" b="35262"/>
            <a:stretch/>
          </p:blipFill>
          <p:spPr bwMode="auto">
            <a:xfrm>
              <a:off x="2177582" y="2885783"/>
              <a:ext cx="8014382" cy="897604"/>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rotWithShape="1">
            <a:blip r:embed="rId3">
              <a:extLst>
                <a:ext uri="{28A0092B-C50C-407E-A947-70E740481C1C}">
                  <a14:useLocalDpi xmlns:a14="http://schemas.microsoft.com/office/drawing/2010/main" val="0"/>
                </a:ext>
              </a:extLst>
            </a:blip>
            <a:srcRect t="27557" r="14333" b="59969"/>
            <a:stretch/>
          </p:blipFill>
          <p:spPr bwMode="auto">
            <a:xfrm>
              <a:off x="2177582" y="1990572"/>
              <a:ext cx="8014382" cy="881818"/>
            </a:xfrm>
            <a:prstGeom prst="rect">
              <a:avLst/>
            </a:prstGeom>
            <a:noFill/>
            <a:ln>
              <a:noFill/>
            </a:ln>
            <a:extLst>
              <a:ext uri="{53640926-AAD7-44D8-BBD7-CCE9431645EC}">
                <a14:shadowObscured xmlns:a14="http://schemas.microsoft.com/office/drawing/2010/main"/>
              </a:ext>
            </a:extLst>
          </p:spPr>
        </p:pic>
        <p:pic>
          <p:nvPicPr>
            <p:cNvPr id="19" name="Imagen 18"/>
            <p:cNvPicPr/>
            <p:nvPr/>
          </p:nvPicPr>
          <p:blipFill rotWithShape="1">
            <a:blip r:embed="rId3">
              <a:extLst>
                <a:ext uri="{28A0092B-C50C-407E-A947-70E740481C1C}">
                  <a14:useLocalDpi xmlns:a14="http://schemas.microsoft.com/office/drawing/2010/main" val="0"/>
                </a:ext>
              </a:extLst>
            </a:blip>
            <a:srcRect r="14333" b="95471"/>
            <a:stretch/>
          </p:blipFill>
          <p:spPr bwMode="auto">
            <a:xfrm>
              <a:off x="2177582" y="1548819"/>
              <a:ext cx="8014382" cy="48878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29380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Digestibilidad in situ</a:t>
            </a:r>
          </a:p>
        </p:txBody>
      </p:sp>
      <p:sp>
        <p:nvSpPr>
          <p:cNvPr id="6" name="Rectángulo 5"/>
          <p:cNvSpPr/>
          <p:nvPr/>
        </p:nvSpPr>
        <p:spPr>
          <a:xfrm>
            <a:off x="246369" y="2545321"/>
            <a:ext cx="5444027" cy="2119747"/>
          </a:xfrm>
          <a:prstGeom prst="rect">
            <a:avLst/>
          </a:prstGeom>
        </p:spPr>
        <p:txBody>
          <a:bodyPr wrap="square">
            <a:spAutoFit/>
          </a:bodyPr>
          <a:lstStyle/>
          <a:p>
            <a:pPr algn="just">
              <a:lnSpc>
                <a:spcPct val="150000"/>
              </a:lnSpc>
            </a:pPr>
            <a:r>
              <a:rPr lang="es-ES" dirty="0">
                <a:latin typeface="Times New Roman" panose="02020603050405020304" pitchFamily="18" charset="0"/>
                <a:ea typeface="Calibri" panose="020F0502020204030204" pitchFamily="34" charset="0"/>
              </a:rPr>
              <a:t>La frecuencia de defoliación en el pasto, según Richards (1993), manifiesta que el forraje depende de la cantidad y tipo de tejido removido y acumulado, de su estado fenológico y condiciones meteorológicas (temperatura) al momento del corte</a:t>
            </a:r>
            <a:endParaRPr lang="es-ES" dirty="0"/>
          </a:p>
        </p:txBody>
      </p:sp>
      <p:sp>
        <p:nvSpPr>
          <p:cNvPr id="4" name="Rectángulo 3"/>
          <p:cNvSpPr/>
          <p:nvPr/>
        </p:nvSpPr>
        <p:spPr>
          <a:xfrm>
            <a:off x="225766" y="1474384"/>
            <a:ext cx="5779744" cy="923330"/>
          </a:xfrm>
          <a:prstGeom prst="rect">
            <a:avLst/>
          </a:prstGeom>
        </p:spPr>
        <p:txBody>
          <a:bodyPr wrap="square">
            <a:spAutoFit/>
          </a:bodyPr>
          <a:lstStyle/>
          <a:p>
            <a:pPr algn="just">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Tabla</a:t>
            </a:r>
            <a:r>
              <a:rPr lang="es-ES" b="1" dirty="0">
                <a:latin typeface="Times New Roman" panose="02020603050405020304" pitchFamily="18" charset="0"/>
                <a:ea typeface="Calibri" panose="020F0502020204030204" pitchFamily="34" charset="0"/>
                <a:cs typeface="Times New Roman" panose="02020603050405020304" pitchFamily="18" charset="0"/>
              </a:rPr>
              <a:t> </a:t>
            </a:r>
            <a:r>
              <a:rPr lang="es-ES" b="1" dirty="0" smtClean="0">
                <a:latin typeface="Times New Roman" panose="02020603050405020304" pitchFamily="18" charset="0"/>
                <a:ea typeface="Calibri" panose="020F0502020204030204" pitchFamily="34" charset="0"/>
                <a:cs typeface="Times New Roman" panose="02020603050405020304" pitchFamily="18" charset="0"/>
              </a:rPr>
              <a:t>6</a:t>
            </a:r>
            <a:r>
              <a:rPr lang="es-ES" b="1" dirty="0" smtClean="0">
                <a:latin typeface="Times New Roman" panose="02020603050405020304" pitchFamily="18" charset="0"/>
                <a:ea typeface="Calibri" panose="020F0502020204030204" pitchFamily="34" charset="0"/>
                <a:cs typeface="Times New Roman" panose="02020603050405020304" pitchFamily="18" charset="0"/>
              </a:rPr>
              <a:t> </a:t>
            </a:r>
            <a:r>
              <a:rPr lang="es-ES" i="1" dirty="0">
                <a:latin typeface="Times New Roman" panose="02020603050405020304" pitchFamily="18" charset="0"/>
                <a:ea typeface="Calibri" panose="020F0502020204030204" pitchFamily="34" charset="0"/>
                <a:cs typeface="Times New Roman" panose="02020603050405020304" pitchFamily="18" charset="0"/>
              </a:rPr>
              <a:t>Prueba de Tukey al 5% para Digestibilidad a 24 horas promedio entre la interacción</a:t>
            </a:r>
            <a:r>
              <a:rPr lang="es-ES" b="1" i="1" dirty="0">
                <a:latin typeface="Times New Roman" panose="02020603050405020304" pitchFamily="18" charset="0"/>
                <a:ea typeface="Calibri" panose="020F0502020204030204" pitchFamily="34" charset="0"/>
                <a:cs typeface="Times New Roman" panose="02020603050405020304" pitchFamily="18" charset="0"/>
              </a:rPr>
              <a:t> </a:t>
            </a:r>
            <a:r>
              <a:rPr lang="es-ES" i="1" dirty="0">
                <a:latin typeface="Times New Roman" panose="02020603050405020304" pitchFamily="18" charset="0"/>
                <a:ea typeface="Calibri" panose="020F0502020204030204" pitchFamily="34" charset="0"/>
                <a:cs typeface="Times New Roman" panose="02020603050405020304" pitchFamily="18" charset="0"/>
              </a:rPr>
              <a:t>Topografía vs Fertilización vs Variedad vs Corte.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316256" y="4960282"/>
            <a:ext cx="3108543"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dirty="0">
                <a:latin typeface="Times New Roman" panose="02020603050405020304" pitchFamily="18" charset="0"/>
                <a:ea typeface="Calibri" panose="020F0502020204030204" pitchFamily="34" charset="0"/>
              </a:rPr>
              <a:t>(Reinoso y Guartambel, 2018), </a:t>
            </a:r>
            <a:endParaRPr lang="es-ES" dirty="0"/>
          </a:p>
        </p:txBody>
      </p:sp>
      <p:sp>
        <p:nvSpPr>
          <p:cNvPr id="8" name="Rectángulo 7"/>
          <p:cNvSpPr/>
          <p:nvPr/>
        </p:nvSpPr>
        <p:spPr>
          <a:xfrm>
            <a:off x="2315484" y="5624828"/>
            <a:ext cx="351506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dirty="0">
                <a:latin typeface="Times New Roman" panose="02020603050405020304" pitchFamily="18" charset="0"/>
                <a:ea typeface="Calibri" panose="020F0502020204030204" pitchFamily="34" charset="0"/>
              </a:rPr>
              <a:t> (Hernández, Tapia, &amp; </a:t>
            </a:r>
            <a:r>
              <a:rPr lang="es-ES" dirty="0" err="1">
                <a:latin typeface="Times New Roman" panose="02020603050405020304" pitchFamily="18" charset="0"/>
                <a:ea typeface="Calibri" panose="020F0502020204030204" pitchFamily="34" charset="0"/>
              </a:rPr>
              <a:t>Buller</a:t>
            </a:r>
            <a:r>
              <a:rPr lang="es-ES" dirty="0">
                <a:latin typeface="Times New Roman" panose="02020603050405020304" pitchFamily="18" charset="0"/>
                <a:ea typeface="Calibri" panose="020F0502020204030204" pitchFamily="34" charset="0"/>
              </a:rPr>
              <a:t>, 1956)</a:t>
            </a:r>
            <a:endParaRPr lang="es-ES" dirty="0"/>
          </a:p>
        </p:txBody>
      </p:sp>
      <p:sp>
        <p:nvSpPr>
          <p:cNvPr id="12" name="CuadroTexto 11"/>
          <p:cNvSpPr txBox="1"/>
          <p:nvPr/>
        </p:nvSpPr>
        <p:spPr>
          <a:xfrm>
            <a:off x="10929152" y="1701272"/>
            <a:ext cx="287676" cy="2843806"/>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s-ES" dirty="0"/>
          </a:p>
        </p:txBody>
      </p:sp>
      <p:pic>
        <p:nvPicPr>
          <p:cNvPr id="13" name="Imagen 12"/>
          <p:cNvPicPr>
            <a:picLocks noChangeAspect="1"/>
          </p:cNvPicPr>
          <p:nvPr/>
        </p:nvPicPr>
        <p:blipFill rotWithShape="1">
          <a:blip r:embed="rId3"/>
          <a:srcRect r="8160" b="5803"/>
          <a:stretch/>
        </p:blipFill>
        <p:spPr>
          <a:xfrm>
            <a:off x="6186003" y="708197"/>
            <a:ext cx="5619004" cy="5222185"/>
          </a:xfrm>
          <a:prstGeom prst="rect">
            <a:avLst/>
          </a:prstGeom>
        </p:spPr>
      </p:pic>
    </p:spTree>
    <p:extLst>
      <p:ext uri="{BB962C8B-B14F-4D97-AF65-F5344CB8AC3E}">
        <p14:creationId xmlns:p14="http://schemas.microsoft.com/office/powerpoint/2010/main" val="51789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Análisis Bromatológico</a:t>
            </a:r>
          </a:p>
        </p:txBody>
      </p:sp>
      <p:sp>
        <p:nvSpPr>
          <p:cNvPr id="2" name="Rectángulo 1"/>
          <p:cNvSpPr/>
          <p:nvPr/>
        </p:nvSpPr>
        <p:spPr>
          <a:xfrm>
            <a:off x="2893616" y="5588579"/>
            <a:ext cx="5961888" cy="388696"/>
          </a:xfrm>
          <a:prstGeom prst="rect">
            <a:avLst/>
          </a:prstGeom>
        </p:spPr>
        <p:txBody>
          <a:bodyPr wrap="none">
            <a:spAutoFit/>
          </a:bodyPr>
          <a:lstStyle/>
          <a:p>
            <a:pPr algn="ctr">
              <a:lnSpc>
                <a:spcPct val="107000"/>
              </a:lnSpc>
              <a:spcAft>
                <a:spcPts val="800"/>
              </a:spcAft>
            </a:pPr>
            <a:r>
              <a:rPr lang="es-ES" b="1" dirty="0">
                <a:latin typeface="Times New Roman" panose="02020603050405020304" pitchFamily="18" charset="0"/>
                <a:ea typeface="Calibri" panose="020F0502020204030204" pitchFamily="34" charset="0"/>
                <a:cs typeface="Times New Roman" panose="02020603050405020304" pitchFamily="18" charset="0"/>
              </a:rPr>
              <a:t>Figura </a:t>
            </a:r>
            <a:r>
              <a:rPr lang="es-ES" b="1" dirty="0">
                <a:latin typeface="Times New Roman" panose="02020603050405020304" pitchFamily="18" charset="0"/>
                <a:ea typeface="Calibri" panose="020F0502020204030204" pitchFamily="34" charset="0"/>
                <a:cs typeface="Times New Roman" panose="02020603050405020304" pitchFamily="18" charset="0"/>
              </a:rPr>
              <a:t>4</a:t>
            </a:r>
            <a:r>
              <a:rPr lang="es-ES" b="1"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Resultados análisis bromatológicos por tratamientos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upo 2"/>
          <p:cNvGrpSpPr/>
          <p:nvPr/>
        </p:nvGrpSpPr>
        <p:grpSpPr>
          <a:xfrm>
            <a:off x="1053727" y="1396406"/>
            <a:ext cx="9653259" cy="4028623"/>
            <a:chOff x="1939535" y="1307620"/>
            <a:chExt cx="7936206" cy="2356669"/>
          </a:xfrm>
        </p:grpSpPr>
        <p:pic>
          <p:nvPicPr>
            <p:cNvPr id="6" name="Imagen 5"/>
            <p:cNvPicPr/>
            <p:nvPr/>
          </p:nvPicPr>
          <p:blipFill rotWithShape="1">
            <a:blip r:embed="rId3">
              <a:extLst>
                <a:ext uri="{28A0092B-C50C-407E-A947-70E740481C1C}">
                  <a14:useLocalDpi xmlns:a14="http://schemas.microsoft.com/office/drawing/2010/main" val="0"/>
                </a:ext>
              </a:extLst>
            </a:blip>
            <a:srcRect l="6903" t="25463" r="27160" b="65772"/>
            <a:stretch/>
          </p:blipFill>
          <p:spPr bwMode="auto">
            <a:xfrm>
              <a:off x="1939536" y="1307620"/>
              <a:ext cx="7936205" cy="701934"/>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3">
              <a:extLst>
                <a:ext uri="{28A0092B-C50C-407E-A947-70E740481C1C}">
                  <a14:useLocalDpi xmlns:a14="http://schemas.microsoft.com/office/drawing/2010/main" val="0"/>
                </a:ext>
              </a:extLst>
            </a:blip>
            <a:srcRect l="6903" t="47639" r="27160" b="39084"/>
            <a:stretch/>
          </p:blipFill>
          <p:spPr bwMode="auto">
            <a:xfrm>
              <a:off x="1939535" y="2028847"/>
              <a:ext cx="7936205" cy="1063256"/>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3">
              <a:extLst>
                <a:ext uri="{28A0092B-C50C-407E-A947-70E740481C1C}">
                  <a14:useLocalDpi xmlns:a14="http://schemas.microsoft.com/office/drawing/2010/main" val="0"/>
                </a:ext>
              </a:extLst>
            </a:blip>
            <a:srcRect l="6903" t="67423" r="27160" b="25673"/>
            <a:stretch/>
          </p:blipFill>
          <p:spPr bwMode="auto">
            <a:xfrm>
              <a:off x="1939535" y="3111396"/>
              <a:ext cx="7936205" cy="552893"/>
            </a:xfrm>
            <a:prstGeom prst="rect">
              <a:avLst/>
            </a:prstGeom>
            <a:ln>
              <a:noFill/>
            </a:ln>
            <a:extLst>
              <a:ext uri="{53640926-AAD7-44D8-BBD7-CCE9431645EC}">
                <a14:shadowObscured xmlns:a14="http://schemas.microsoft.com/office/drawing/2010/main"/>
              </a:ext>
            </a:extLst>
          </p:spPr>
        </p:pic>
      </p:grpSp>
      <p:sp>
        <p:nvSpPr>
          <p:cNvPr id="21" name="Rectángulo 20"/>
          <p:cNvSpPr/>
          <p:nvPr/>
        </p:nvSpPr>
        <p:spPr>
          <a:xfrm>
            <a:off x="1053727" y="2529434"/>
            <a:ext cx="9641671" cy="10599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1053726" y="4441301"/>
            <a:ext cx="9641671" cy="10599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38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0" y="6438378"/>
            <a:ext cx="3741057" cy="442335"/>
          </a:xfrm>
        </p:spPr>
        <p:txBody>
          <a:bodyPr/>
          <a:lstStyle/>
          <a:p>
            <a:r>
              <a:rPr lang="es-EC" sz="2000" dirty="0">
                <a:solidFill>
                  <a:schemeClr val="tx1"/>
                </a:solidFill>
              </a:rPr>
              <a:t>RESULTADOS Y DISCUSIÓN</a:t>
            </a:r>
          </a:p>
        </p:txBody>
      </p:sp>
      <p:sp>
        <p:nvSpPr>
          <p:cNvPr id="9" name="Rectángulo 8"/>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246369" y="667665"/>
            <a:ext cx="566127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latin typeface="Times" panose="02020603050405020304" pitchFamily="18" charset="0"/>
                <a:cs typeface="Times" panose="02020603050405020304" pitchFamily="18" charset="0"/>
              </a:rPr>
              <a:t>Relación entre NDVI vs Digestibilidad </a:t>
            </a:r>
          </a:p>
        </p:txBody>
      </p:sp>
      <p:pic>
        <p:nvPicPr>
          <p:cNvPr id="6" name="Imagen 5"/>
          <p:cNvPicPr/>
          <p:nvPr/>
        </p:nvPicPr>
        <p:blipFill rotWithShape="1">
          <a:blip r:embed="rId3">
            <a:extLst>
              <a:ext uri="{28A0092B-C50C-407E-A947-70E740481C1C}">
                <a14:useLocalDpi xmlns:a14="http://schemas.microsoft.com/office/drawing/2010/main" val="0"/>
              </a:ext>
            </a:extLst>
          </a:blip>
          <a:srcRect r="12607"/>
          <a:stretch/>
        </p:blipFill>
        <p:spPr>
          <a:xfrm>
            <a:off x="6029110" y="1360790"/>
            <a:ext cx="5498493" cy="3139290"/>
          </a:xfrm>
          <a:prstGeom prst="rect">
            <a:avLst/>
          </a:prstGeom>
        </p:spPr>
      </p:pic>
      <p:pic>
        <p:nvPicPr>
          <p:cNvPr id="7" name="Imagen 6"/>
          <p:cNvPicPr/>
          <p:nvPr/>
        </p:nvPicPr>
        <p:blipFill rotWithShape="1">
          <a:blip r:embed="rId4">
            <a:extLst>
              <a:ext uri="{28A0092B-C50C-407E-A947-70E740481C1C}">
                <a14:useLocalDpi xmlns:a14="http://schemas.microsoft.com/office/drawing/2010/main" val="0"/>
              </a:ext>
            </a:extLst>
          </a:blip>
          <a:srcRect r="12939"/>
          <a:stretch/>
        </p:blipFill>
        <p:spPr>
          <a:xfrm>
            <a:off x="448738" y="1336977"/>
            <a:ext cx="5458901" cy="3163103"/>
          </a:xfrm>
          <a:prstGeom prst="rect">
            <a:avLst/>
          </a:prstGeom>
        </p:spPr>
      </p:pic>
      <p:sp>
        <p:nvSpPr>
          <p:cNvPr id="2" name="Rectángulo 1"/>
          <p:cNvSpPr/>
          <p:nvPr/>
        </p:nvSpPr>
        <p:spPr>
          <a:xfrm>
            <a:off x="6239063" y="4549625"/>
            <a:ext cx="4933145" cy="369332"/>
          </a:xfrm>
          <a:prstGeom prst="rect">
            <a:avLst/>
          </a:prstGeom>
        </p:spPr>
        <p:txBody>
          <a:bodyPr wrap="none">
            <a:spAutoFit/>
          </a:bodyPr>
          <a:lstStyle/>
          <a:p>
            <a:pPr algn="ct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Figura 6 </a:t>
            </a:r>
            <a:r>
              <a:rPr lang="es-ES" dirty="0" smtClean="0">
                <a:latin typeface="Times New Roman" panose="02020603050405020304" pitchFamily="18" charset="0"/>
                <a:ea typeface="Calibri" panose="020F0502020204030204" pitchFamily="34" charset="0"/>
                <a:cs typeface="Times New Roman" panose="02020603050405020304" pitchFamily="18" charset="0"/>
              </a:rPr>
              <a:t>NDVI </a:t>
            </a:r>
            <a:r>
              <a:rPr lang="es-ES" dirty="0">
                <a:latin typeface="Times New Roman" panose="02020603050405020304" pitchFamily="18" charset="0"/>
                <a:ea typeface="Calibri" panose="020F0502020204030204" pitchFamily="34" charset="0"/>
                <a:cs typeface="Times New Roman" panose="02020603050405020304" pitchFamily="18" charset="0"/>
              </a:rPr>
              <a:t>vs Digestibilidad - Rye grass anual</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70145" y="4584616"/>
            <a:ext cx="5221687" cy="369332"/>
          </a:xfrm>
          <a:prstGeom prst="rect">
            <a:avLst/>
          </a:prstGeom>
        </p:spPr>
        <p:txBody>
          <a:bodyPr wrap="none">
            <a:spAutoFit/>
          </a:bodyPr>
          <a:lstStyle/>
          <a:p>
            <a:pPr algn="ctr">
              <a:spcAft>
                <a:spcPts val="100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Figura 5</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NDVI vs Digestibilidad - Rye grass perenne</a:t>
            </a:r>
            <a:endParaRPr lang="es-ES" sz="11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326679" y="5338006"/>
            <a:ext cx="8553508"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Esta técnica podría desempeñar un papel crucial en el manejo de los pastos al proporcionar los medios para evaluar la calidad de los pastos in situ. </a:t>
            </a:r>
            <a:endParaRPr lang="es-ES" dirty="0"/>
          </a:p>
        </p:txBody>
      </p:sp>
      <p:sp>
        <p:nvSpPr>
          <p:cNvPr id="3" name="Rectángulo 2"/>
          <p:cNvSpPr/>
          <p:nvPr/>
        </p:nvSpPr>
        <p:spPr>
          <a:xfrm>
            <a:off x="2845941" y="1451833"/>
            <a:ext cx="1469205" cy="30706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8412822" y="1448737"/>
            <a:ext cx="1469205" cy="30706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16696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n relacionada"/>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87378" y="618491"/>
            <a:ext cx="5301764" cy="288531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76645" y="6346371"/>
            <a:ext cx="3719802" cy="461665"/>
          </a:xfrm>
          <a:prstGeom prst="rect">
            <a:avLst/>
          </a:prstGeom>
        </p:spPr>
        <p:txBody>
          <a:bodyPr wrap="square">
            <a:spAutoFit/>
          </a:bodyPr>
          <a:lstStyle/>
          <a:p>
            <a:r>
              <a:rPr lang="es-EC" sz="2400" b="1" dirty="0"/>
              <a:t>INTRODUCCIÓN</a:t>
            </a:r>
          </a:p>
        </p:txBody>
      </p:sp>
      <p:pic>
        <p:nvPicPr>
          <p:cNvPr id="7" name="Picture 4" descr="Resultado de imagen para agricultura de precision"/>
          <p:cNvPicPr>
            <a:picLocks noChangeAspect="1" noChangeArrowheads="1"/>
          </p:cNvPicPr>
          <p:nvPr/>
        </p:nvPicPr>
        <p:blipFill rotWithShape="1">
          <a:blip r:embed="rId3">
            <a:extLst>
              <a:ext uri="{28A0092B-C50C-407E-A947-70E740481C1C}">
                <a14:useLocalDpi xmlns:a14="http://schemas.microsoft.com/office/drawing/2010/main" val="0"/>
              </a:ext>
            </a:extLst>
          </a:blip>
          <a:srcRect l="18917" t="42867" r="12535" b="10200"/>
          <a:stretch/>
        </p:blipFill>
        <p:spPr bwMode="auto">
          <a:xfrm>
            <a:off x="176645" y="3554858"/>
            <a:ext cx="5587157" cy="261727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477408" y="1234797"/>
            <a:ext cx="3409615"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2000" dirty="0">
                <a:latin typeface="Times" panose="02020603050405020304" pitchFamily="18" charset="0"/>
                <a:ea typeface="Calibri" panose="020F0502020204030204" pitchFamily="34" charset="0"/>
                <a:cs typeface="Times" panose="02020603050405020304" pitchFamily="18" charset="0"/>
              </a:rPr>
              <a:t>Evaluaciones no destructivas, cuantitativas y espacialmente distribuida sobre el cultivo.</a:t>
            </a:r>
            <a:endParaRPr lang="es-ES" sz="2000" dirty="0">
              <a:latin typeface="Times" panose="02020603050405020304" pitchFamily="18" charset="0"/>
              <a:cs typeface="Times" panose="02020603050405020304" pitchFamily="18" charset="0"/>
            </a:endParaRPr>
          </a:p>
        </p:txBody>
      </p:sp>
      <p:sp>
        <p:nvSpPr>
          <p:cNvPr id="9" name="Flecha abajo 8"/>
          <p:cNvSpPr/>
          <p:nvPr/>
        </p:nvSpPr>
        <p:spPr>
          <a:xfrm>
            <a:off x="2453450" y="2424701"/>
            <a:ext cx="1033545" cy="1130157"/>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0" name="Flecha derecha 9"/>
          <p:cNvSpPr/>
          <p:nvPr/>
        </p:nvSpPr>
        <p:spPr>
          <a:xfrm>
            <a:off x="5284241" y="1448387"/>
            <a:ext cx="1273996" cy="87992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1" name="CuadroTexto 10"/>
          <p:cNvSpPr txBox="1"/>
          <p:nvPr/>
        </p:nvSpPr>
        <p:spPr>
          <a:xfrm>
            <a:off x="3072122" y="4730354"/>
            <a:ext cx="251702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DECISIONES</a:t>
            </a:r>
          </a:p>
        </p:txBody>
      </p:sp>
      <p:pic>
        <p:nvPicPr>
          <p:cNvPr id="5126"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674" y="1970675"/>
            <a:ext cx="4693827" cy="31968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8597" y="805264"/>
            <a:ext cx="2345480" cy="233082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239" y="3965981"/>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8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49947"/>
            <a:ext cx="10972800" cy="1143000"/>
          </a:xfrm>
        </p:spPr>
        <p:txBody>
          <a:bodyPr/>
          <a:lstStyle/>
          <a:p>
            <a:r>
              <a:rPr lang="es-EC" dirty="0">
                <a:solidFill>
                  <a:schemeClr val="tx1"/>
                </a:solidFill>
              </a:rPr>
              <a:t>CONCLUSIONES</a:t>
            </a:r>
          </a:p>
        </p:txBody>
      </p:sp>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86591" y="993651"/>
            <a:ext cx="12105409" cy="133882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smtClean="0">
                <a:latin typeface="Times New Roman" panose="02020603050405020304" pitchFamily="18" charset="0"/>
                <a:ea typeface="Calibri" panose="020F0502020204030204" pitchFamily="34" charset="0"/>
                <a:cs typeface="Times New Roman" panose="02020603050405020304" pitchFamily="18" charset="0"/>
              </a:rPr>
              <a:t>Rye </a:t>
            </a:r>
            <a:r>
              <a:rPr lang="es-ES" dirty="0">
                <a:latin typeface="Times New Roman" panose="02020603050405020304" pitchFamily="18" charset="0"/>
                <a:ea typeface="Calibri" panose="020F0502020204030204" pitchFamily="34" charset="0"/>
                <a:cs typeface="Times New Roman" panose="02020603050405020304" pitchFamily="18" charset="0"/>
              </a:rPr>
              <a:t>grass perenne y Rye grass anual presentaron en promedio </a:t>
            </a:r>
            <a:r>
              <a:rPr lang="es-E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150 y 158 grados día acumulados respectivamente </a:t>
            </a:r>
            <a:r>
              <a:rPr lang="es-ES" dirty="0">
                <a:latin typeface="Times New Roman" panose="02020603050405020304" pitchFamily="18" charset="0"/>
                <a:ea typeface="Calibri" panose="020F0502020204030204" pitchFamily="34" charset="0"/>
                <a:cs typeface="Times New Roman" panose="02020603050405020304" pitchFamily="18" charset="0"/>
              </a:rPr>
              <a:t>por corte para la generación de una nueva hoja, siendo más notorio en el segundo y tercer corte (2.5 y 3.5 hojas</a:t>
            </a:r>
            <a:r>
              <a:rPr lang="es-ES" dirty="0" smtClean="0">
                <a:latin typeface="Times New Roman" panose="02020603050405020304" pitchFamily="18" charset="0"/>
                <a:ea typeface="Calibri" panose="020F0502020204030204" pitchFamily="34" charset="0"/>
                <a:cs typeface="Times New Roman" panose="02020603050405020304" pitchFamily="18" charset="0"/>
              </a:rPr>
              <a:t>).Sin influencia de topografía y fertilización.</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ángulo 5"/>
          <p:cNvSpPr/>
          <p:nvPr/>
        </p:nvSpPr>
        <p:spPr>
          <a:xfrm>
            <a:off x="86590" y="2451979"/>
            <a:ext cx="12105409" cy="258532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determinó los valores de </a:t>
            </a:r>
            <a:r>
              <a:rPr lang="es-ES" dirty="0" smtClean="0">
                <a:latin typeface="Times New Roman" panose="02020603050405020304" pitchFamily="18" charset="0"/>
                <a:ea typeface="Calibri" panose="020F0502020204030204" pitchFamily="34" charset="0"/>
                <a:cs typeface="Times New Roman" panose="02020603050405020304" pitchFamily="18" charset="0"/>
              </a:rPr>
              <a:t>los </a:t>
            </a:r>
            <a:r>
              <a:rPr lang="es-ES" dirty="0">
                <a:latin typeface="Times New Roman" panose="02020603050405020304" pitchFamily="18" charset="0"/>
                <a:ea typeface="Calibri" panose="020F0502020204030204" pitchFamily="34" charset="0"/>
                <a:cs typeface="Times New Roman" panose="02020603050405020304" pitchFamily="18" charset="0"/>
              </a:rPr>
              <a:t>índices de vegetación de los cuales no hubo interacción con respecto a topografía (plano y pendiente) para NDVI y SAVI, pero si hubo influencia en relación a CCI presentando valores más altos en pendiente. Referente a la fertilización (fertilizado y no fertilizado), variedad (Rye grass anual y Rye grass perenne) y corte de defoliación (1.5 – 2.5 – 3.5 hojas) hubo diferencia significativa en sus interacciones para NDVI, SAVI y </a:t>
            </a:r>
            <a:r>
              <a:rPr lang="es-ES" dirty="0" smtClean="0">
                <a:latin typeface="Times New Roman" panose="02020603050405020304" pitchFamily="18" charset="0"/>
                <a:ea typeface="Calibri" panose="020F0502020204030204" pitchFamily="34" charset="0"/>
                <a:cs typeface="Times New Roman" panose="02020603050405020304" pitchFamily="18" charset="0"/>
              </a:rPr>
              <a:t>CCI. De igual </a:t>
            </a:r>
            <a:r>
              <a:rPr lang="es-ES" dirty="0">
                <a:latin typeface="Times New Roman" panose="02020603050405020304" pitchFamily="18" charset="0"/>
                <a:ea typeface="Calibri" panose="020F0502020204030204" pitchFamily="34" charset="0"/>
                <a:cs typeface="Times New Roman" panose="02020603050405020304" pitchFamily="18" charset="0"/>
              </a:rPr>
              <a:t>forma existe una relación entre los tres índices, quienes poseen el mismo comportamiento frente a los factores expuestos lo cual permite </a:t>
            </a:r>
            <a:r>
              <a:rPr lang="es-E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mediante espectrorradiometría diferenciar las distintas etapas de defoliación.</a:t>
            </a:r>
          </a:p>
        </p:txBody>
      </p:sp>
    </p:spTree>
    <p:extLst>
      <p:ext uri="{BB962C8B-B14F-4D97-AF65-F5344CB8AC3E}">
        <p14:creationId xmlns:p14="http://schemas.microsoft.com/office/powerpoint/2010/main" val="15807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49947"/>
            <a:ext cx="10972800" cy="1143000"/>
          </a:xfrm>
        </p:spPr>
        <p:txBody>
          <a:bodyPr/>
          <a:lstStyle/>
          <a:p>
            <a:r>
              <a:rPr lang="es-EC" dirty="0">
                <a:solidFill>
                  <a:schemeClr val="tx1"/>
                </a:solidFill>
              </a:rPr>
              <a:t>CONCLUSIONES</a:t>
            </a:r>
          </a:p>
        </p:txBody>
      </p:sp>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43296" y="878073"/>
            <a:ext cx="11248004" cy="216982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smtClean="0">
                <a:latin typeface="Times New Roman" panose="02020603050405020304" pitchFamily="18" charset="0"/>
                <a:ea typeface="Calibri" panose="020F0502020204030204" pitchFamily="34" charset="0"/>
                <a:cs typeface="Times New Roman" panose="02020603050405020304" pitchFamily="18" charset="0"/>
              </a:rPr>
              <a:t>Los valores de digestibilidad </a:t>
            </a:r>
            <a:r>
              <a:rPr lang="es-ES" dirty="0">
                <a:latin typeface="Times New Roman" panose="02020603050405020304" pitchFamily="18" charset="0"/>
                <a:ea typeface="Calibri" panose="020F0502020204030204" pitchFamily="34" charset="0"/>
                <a:cs typeface="Times New Roman" panose="02020603050405020304" pitchFamily="18" charset="0"/>
              </a:rPr>
              <a:t>in situ a 24 horas </a:t>
            </a:r>
            <a:r>
              <a:rPr lang="es-ES" dirty="0" smtClean="0">
                <a:latin typeface="Times New Roman" panose="02020603050405020304" pitchFamily="18" charset="0"/>
                <a:ea typeface="Calibri" panose="020F0502020204030204" pitchFamily="34" charset="0"/>
                <a:cs typeface="Times New Roman" panose="02020603050405020304" pitchFamily="18" charset="0"/>
              </a:rPr>
              <a:t>presentaron </a:t>
            </a:r>
            <a:r>
              <a:rPr lang="es-ES" dirty="0">
                <a:latin typeface="Times New Roman" panose="02020603050405020304" pitchFamily="18" charset="0"/>
                <a:ea typeface="Calibri" panose="020F0502020204030204" pitchFamily="34" charset="0"/>
                <a:cs typeface="Times New Roman" panose="02020603050405020304" pitchFamily="18" charset="0"/>
              </a:rPr>
              <a:t>diferencias significativas en las interacciones de topografía (plano y pendiente), fertilización (fertilizado y no fertilizado) y corte (1.5 - 2.5 - 3.5 hojas),</a:t>
            </a:r>
            <a:r>
              <a:rPr lang="es-E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siendo evidente un pico de digestibilidad en el segundo corte (2.5 hojas) con el 70 % en promedio</a:t>
            </a: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S" dirty="0" smtClean="0">
                <a:latin typeface="Times New Roman" panose="02020603050405020304" pitchFamily="18" charset="0"/>
                <a:ea typeface="Calibri" panose="020F0502020204030204" pitchFamily="34" charset="0"/>
                <a:cs typeface="Times New Roman" panose="02020603050405020304" pitchFamily="18" charset="0"/>
              </a:rPr>
              <a:t>Con </a:t>
            </a:r>
            <a:r>
              <a:rPr lang="es-ES" dirty="0">
                <a:latin typeface="Times New Roman" panose="02020603050405020304" pitchFamily="18" charset="0"/>
                <a:ea typeface="Calibri" panose="020F0502020204030204" pitchFamily="34" charset="0"/>
                <a:cs typeface="Times New Roman" panose="02020603050405020304" pitchFamily="18" charset="0"/>
              </a:rPr>
              <a:t>respecto a las variedades, tanto para Rye grass anual y Rye grass perenne no presentaron diferencias significativas en cada corte, a pesar de que la última presentó valores más altos.</a:t>
            </a:r>
          </a:p>
        </p:txBody>
      </p:sp>
      <p:sp>
        <p:nvSpPr>
          <p:cNvPr id="6" name="Rectángulo 5"/>
          <p:cNvSpPr/>
          <p:nvPr/>
        </p:nvSpPr>
        <p:spPr>
          <a:xfrm>
            <a:off x="21648" y="2956513"/>
            <a:ext cx="11291300" cy="300082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E</a:t>
            </a:r>
            <a:r>
              <a:rPr lang="es-ES" dirty="0" smtClean="0">
                <a:latin typeface="Times New Roman" panose="02020603050405020304" pitchFamily="18" charset="0"/>
                <a:ea typeface="Calibri" panose="020F0502020204030204" pitchFamily="34" charset="0"/>
                <a:cs typeface="Times New Roman" panose="02020603050405020304" pitchFamily="18" charset="0"/>
              </a:rPr>
              <a:t>l </a:t>
            </a:r>
            <a:r>
              <a:rPr lang="es-ES" dirty="0">
                <a:latin typeface="Times New Roman" panose="02020603050405020304" pitchFamily="18" charset="0"/>
                <a:ea typeface="Calibri" panose="020F0502020204030204" pitchFamily="34" charset="0"/>
                <a:cs typeface="Times New Roman" panose="02020603050405020304" pitchFamily="18" charset="0"/>
              </a:rPr>
              <a:t>uso de radiometría de </a:t>
            </a:r>
            <a:r>
              <a:rPr lang="es-ES" dirty="0" smtClean="0">
                <a:latin typeface="Times New Roman" panose="02020603050405020304" pitchFamily="18" charset="0"/>
                <a:ea typeface="Calibri" panose="020F0502020204030204" pitchFamily="34" charset="0"/>
                <a:cs typeface="Times New Roman" panose="02020603050405020304" pitchFamily="18" charset="0"/>
              </a:rPr>
              <a:t>campo en relación a los porcentajes de digestibilidad, </a:t>
            </a:r>
            <a:r>
              <a:rPr lang="es-ES" dirty="0">
                <a:latin typeface="Times New Roman" panose="02020603050405020304" pitchFamily="18" charset="0"/>
                <a:ea typeface="Calibri" panose="020F0502020204030204" pitchFamily="34" charset="0"/>
                <a:cs typeface="Times New Roman" panose="02020603050405020304" pitchFamily="18" charset="0"/>
              </a:rPr>
              <a:t>puede establecer relaciones directas de índices de vegetación y el contenido nutricional de los pastos, ya que valores de NDVI que responden al vigor de la planta, cuyo promedio de </a:t>
            </a:r>
            <a:r>
              <a:rPr lang="es-E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0.56 y 0.53 se relaciona al valor más alto de digestibilidad de 60.73% y 61.44% </a:t>
            </a:r>
            <a:r>
              <a:rPr lang="es-ES" dirty="0">
                <a:latin typeface="Times New Roman" panose="02020603050405020304" pitchFamily="18" charset="0"/>
                <a:ea typeface="Calibri" panose="020F0502020204030204" pitchFamily="34" charset="0"/>
                <a:cs typeface="Times New Roman" panose="02020603050405020304" pitchFamily="18" charset="0"/>
              </a:rPr>
              <a:t>bajo factores de fertilización para rye grass perenne y anual respectivamente. A la vez mediante el análisis bromatológico los valores más altos de digestibilidad muestran mejor contenido de proteína, grasa y fibra. Esto permite realizar una evaluación de la calidad de los pastos mediante estimaciones de índices de vegetación para una planificación más eficiente y menos destructiva al determinar el momento ideal de realizar la pastura. .</a:t>
            </a:r>
          </a:p>
        </p:txBody>
      </p:sp>
    </p:spTree>
    <p:extLst>
      <p:ext uri="{BB962C8B-B14F-4D97-AF65-F5344CB8AC3E}">
        <p14:creationId xmlns:p14="http://schemas.microsoft.com/office/powerpoint/2010/main" val="3976243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60338"/>
            <a:ext cx="10972800" cy="1143000"/>
          </a:xfrm>
        </p:spPr>
        <p:txBody>
          <a:bodyPr/>
          <a:lstStyle/>
          <a:p>
            <a:r>
              <a:rPr lang="es-EC" dirty="0">
                <a:solidFill>
                  <a:schemeClr val="tx1"/>
                </a:solidFill>
              </a:rPr>
              <a:t>RECOMENDACIONES</a:t>
            </a:r>
          </a:p>
        </p:txBody>
      </p:sp>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609600" y="1303338"/>
            <a:ext cx="10804989" cy="383181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Para estudios de agricultura de precisión, se recomienda utilizar además otros índices de vegetación que complementen la investigación, como: TSAVI, NSII, RVI, TVI, entre otros.</a:t>
            </a: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Extender el estudio hacia otras zonas de estudio, estableciendo diferencias cuando hay mayor o menor pluviosidad, altitud, temperatura y la utilización de diferentes variedades de pasto bajo sistemas de fertilización nitrogenada.</a:t>
            </a: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Dados los resultados encontrados mediante métodos espectrales, es recomendable continuarlos y extenderlos hacia otros cultivos de interés nacional enfocados a la alimentación animal.</a:t>
            </a:r>
          </a:p>
          <a:p>
            <a:pPr marL="342900" lvl="0" indent="-342900" algn="just">
              <a:lnSpc>
                <a:spcPct val="150000"/>
              </a:lnSpc>
              <a:spcAft>
                <a:spcPts val="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Se recomienda el seguimiento de investigaciones como la presente, que demuestren el potencial del uso de la radiometría en diversos campos de la ciencia para que puedan ser aplicados en situaciones de interés nacional.</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308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Ias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580" y="816462"/>
            <a:ext cx="3447285" cy="3359695"/>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Resultado de imagen para instituto espacial ecuatori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47" y="4267664"/>
            <a:ext cx="51625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La imagen puede contener: 3 personas, personas sonriendo, personas de p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348" y="1615521"/>
            <a:ext cx="2967759" cy="395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22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6645" y="6346371"/>
            <a:ext cx="2544784" cy="461665"/>
          </a:xfrm>
          <a:prstGeom prst="rect">
            <a:avLst/>
          </a:prstGeom>
        </p:spPr>
        <p:txBody>
          <a:bodyPr wrap="square">
            <a:spAutoFit/>
          </a:bodyPr>
          <a:lstStyle/>
          <a:p>
            <a:r>
              <a:rPr lang="es-EC" sz="2400" b="1" dirty="0"/>
              <a:t>PROBLEMA</a:t>
            </a:r>
          </a:p>
        </p:txBody>
      </p:sp>
      <p:sp>
        <p:nvSpPr>
          <p:cNvPr id="11" name="Rectángulo 10"/>
          <p:cNvSpPr/>
          <p:nvPr/>
        </p:nvSpPr>
        <p:spPr>
          <a:xfrm>
            <a:off x="9026236" y="5939026"/>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2"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62471" y="616449"/>
            <a:ext cx="3477740"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S" sz="1600" dirty="0">
                <a:latin typeface="Arial (Cuerpo)"/>
                <a:ea typeface="Calibri" panose="020F0502020204030204" pitchFamily="34" charset="0"/>
                <a:cs typeface="Times New Roman" panose="02020603050405020304" pitchFamily="18" charset="0"/>
              </a:rPr>
              <a:t>Desaprovechamiento productivo de las pasturas </a:t>
            </a:r>
            <a:endParaRPr lang="es-ES" sz="1600" dirty="0">
              <a:latin typeface="Arial (Cuerpo)"/>
            </a:endParaRPr>
          </a:p>
        </p:txBody>
      </p:sp>
      <p:pic>
        <p:nvPicPr>
          <p:cNvPr id="4104" name="Picture 8" descr="Resultado de imagen para incogn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3" y="1250284"/>
            <a:ext cx="3838575" cy="3639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340802" y="5075729"/>
            <a:ext cx="3579826" cy="33855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S" sz="1600" dirty="0">
                <a:latin typeface="+mj-lt"/>
                <a:ea typeface="Calibri" panose="020F0502020204030204" pitchFamily="34" charset="0"/>
                <a:cs typeface="Times New Roman" panose="02020603050405020304" pitchFamily="18" charset="0"/>
              </a:rPr>
              <a:t>Costos de adquisición de tecnologías</a:t>
            </a:r>
            <a:endParaRPr lang="es-ES" sz="1600" dirty="0">
              <a:latin typeface="+mj-lt"/>
            </a:endParaRPr>
          </a:p>
        </p:txBody>
      </p:sp>
      <p:grpSp>
        <p:nvGrpSpPr>
          <p:cNvPr id="15" name="Grupo 14"/>
          <p:cNvGrpSpPr/>
          <p:nvPr/>
        </p:nvGrpSpPr>
        <p:grpSpPr>
          <a:xfrm>
            <a:off x="4218578" y="740859"/>
            <a:ext cx="7196011" cy="4992121"/>
            <a:chOff x="3920628" y="616449"/>
            <a:chExt cx="8004104" cy="5322577"/>
          </a:xfrm>
        </p:grpSpPr>
        <p:grpSp>
          <p:nvGrpSpPr>
            <p:cNvPr id="14" name="Grupo 13"/>
            <p:cNvGrpSpPr/>
            <p:nvPr/>
          </p:nvGrpSpPr>
          <p:grpSpPr>
            <a:xfrm>
              <a:off x="3920628" y="616449"/>
              <a:ext cx="8004104" cy="5322577"/>
              <a:chOff x="3936658" y="625603"/>
              <a:chExt cx="8004104" cy="5322577"/>
            </a:xfrm>
          </p:grpSpPr>
          <p:pic>
            <p:nvPicPr>
              <p:cNvPr id="4102"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36658" y="625603"/>
                <a:ext cx="8004104" cy="5322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6" name="Picture 10" descr="Resultado de imagen para radiometro de field spec p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7810" y="1946799"/>
                <a:ext cx="2466099" cy="24660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4108" name="Picture 1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904" y="2077586"/>
              <a:ext cx="2665299" cy="24003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6" name="Rectángulo 15"/>
          <p:cNvSpPr/>
          <p:nvPr/>
        </p:nvSpPr>
        <p:spPr>
          <a:xfrm>
            <a:off x="5916062" y="1095608"/>
            <a:ext cx="3801041" cy="923330"/>
          </a:xfrm>
          <a:prstGeom prst="rect">
            <a:avLst/>
          </a:prstGeom>
          <a:noFill/>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s-E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RELACIÓN</a:t>
            </a:r>
          </a:p>
        </p:txBody>
      </p:sp>
    </p:spTree>
    <p:extLst>
      <p:ext uri="{BB962C8B-B14F-4D97-AF65-F5344CB8AC3E}">
        <p14:creationId xmlns:p14="http://schemas.microsoft.com/office/powerpoint/2010/main" val="4115783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lgn="just">
              <a:lnSpc>
                <a:spcPct val="200000"/>
              </a:lnSpc>
            </a:pPr>
            <a:r>
              <a:rPr lang="es-ES" sz="2800" dirty="0">
                <a:solidFill>
                  <a:schemeClr val="tx1"/>
                </a:solidFill>
                <a:latin typeface="Times New Roman" panose="02020603050405020304" pitchFamily="18" charset="0"/>
                <a:cs typeface="Times New Roman" panose="02020603050405020304" pitchFamily="18" charset="0"/>
              </a:rPr>
              <a:t>Contrastar los </a:t>
            </a:r>
            <a:r>
              <a:rPr lang="es-ES" sz="2800" dirty="0">
                <a:solidFill>
                  <a:schemeClr val="accent6">
                    <a:lumMod val="75000"/>
                  </a:schemeClr>
                </a:solidFill>
                <a:latin typeface="Times New Roman" panose="02020603050405020304" pitchFamily="18" charset="0"/>
                <a:cs typeface="Times New Roman" panose="02020603050405020304" pitchFamily="18" charset="0"/>
              </a:rPr>
              <a:t>índices de vegetación </a:t>
            </a:r>
            <a:r>
              <a:rPr lang="es-ES" sz="2800" dirty="0">
                <a:solidFill>
                  <a:schemeClr val="tx1"/>
                </a:solidFill>
                <a:latin typeface="Times New Roman" panose="02020603050405020304" pitchFamily="18" charset="0"/>
                <a:cs typeface="Times New Roman" panose="02020603050405020304" pitchFamily="18" charset="0"/>
              </a:rPr>
              <a:t>por radiometría en relación al porcentaje de </a:t>
            </a:r>
            <a:r>
              <a:rPr lang="es-ES" sz="2800" dirty="0">
                <a:solidFill>
                  <a:srgbClr val="002060"/>
                </a:solidFill>
                <a:latin typeface="Times New Roman" panose="02020603050405020304" pitchFamily="18" charset="0"/>
                <a:cs typeface="Times New Roman" panose="02020603050405020304" pitchFamily="18" charset="0"/>
              </a:rPr>
              <a:t>digestibilidad in situ </a:t>
            </a:r>
            <a:r>
              <a:rPr lang="es-ES" sz="2800" dirty="0">
                <a:solidFill>
                  <a:schemeClr val="tx1"/>
                </a:solidFill>
                <a:latin typeface="Times New Roman" panose="02020603050405020304" pitchFamily="18" charset="0"/>
                <a:cs typeface="Times New Roman" panose="02020603050405020304" pitchFamily="18" charset="0"/>
              </a:rPr>
              <a:t>de dos gramíneas forrajeras en tres etapas de corte (1,5 -2,5 -3,5 hojas). </a:t>
            </a:r>
            <a:endParaRPr lang="es-EC" sz="2800" dirty="0">
              <a:solidFill>
                <a:schemeClr val="tx1"/>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176645" y="6346371"/>
            <a:ext cx="3611584" cy="461665"/>
          </a:xfrm>
          <a:prstGeom prst="rect">
            <a:avLst/>
          </a:prstGeom>
        </p:spPr>
        <p:txBody>
          <a:bodyPr wrap="square">
            <a:spAutoFit/>
          </a:bodyPr>
          <a:lstStyle/>
          <a:p>
            <a:r>
              <a:rPr lang="es-EC" sz="2400" b="1" dirty="0"/>
              <a:t>OBJETIVO GENERAL</a:t>
            </a:r>
          </a:p>
        </p:txBody>
      </p:sp>
      <p:sp>
        <p:nvSpPr>
          <p:cNvPr id="5" name="Rectángulo 4"/>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04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6286500"/>
            <a:ext cx="6019801" cy="1143000"/>
          </a:xfrm>
        </p:spPr>
        <p:txBody>
          <a:bodyPr/>
          <a:lstStyle/>
          <a:p>
            <a:pPr algn="l"/>
            <a:r>
              <a:rPr lang="es-EC" sz="2400" dirty="0">
                <a:solidFill>
                  <a:schemeClr val="tx1"/>
                </a:solidFill>
              </a:rPr>
              <a:t>OBJETIVOS ESPECÍFICOS</a:t>
            </a:r>
          </a:p>
        </p:txBody>
      </p:sp>
      <p:sp>
        <p:nvSpPr>
          <p:cNvPr id="3" name="Marcador de contenido 2"/>
          <p:cNvSpPr>
            <a:spLocks noGrp="1"/>
          </p:cNvSpPr>
          <p:nvPr>
            <p:ph idx="1"/>
          </p:nvPr>
        </p:nvSpPr>
        <p:spPr>
          <a:xfrm>
            <a:off x="533400" y="1148138"/>
            <a:ext cx="10972800" cy="4525963"/>
          </a:xfrm>
        </p:spPr>
        <p:txBody>
          <a:bodyPr/>
          <a:lstStyle/>
          <a:p>
            <a:pPr algn="just">
              <a:lnSpc>
                <a:spcPct val="200000"/>
              </a:lnSpc>
            </a:pPr>
            <a:r>
              <a:rPr lang="es-ES" dirty="0">
                <a:solidFill>
                  <a:schemeClr val="tx1"/>
                </a:solidFill>
                <a:latin typeface="Times New Roman" panose="02020603050405020304" pitchFamily="18" charset="0"/>
                <a:cs typeface="Times New Roman" panose="02020603050405020304" pitchFamily="18" charset="0"/>
              </a:rPr>
              <a:t>Identificar el </a:t>
            </a:r>
            <a:r>
              <a:rPr lang="es-ES" dirty="0">
                <a:solidFill>
                  <a:srgbClr val="FF0000"/>
                </a:solidFill>
                <a:latin typeface="Times New Roman" panose="02020603050405020304" pitchFamily="18" charset="0"/>
                <a:cs typeface="Times New Roman" panose="02020603050405020304" pitchFamily="18" charset="0"/>
              </a:rPr>
              <a:t>filocrono</a:t>
            </a:r>
            <a:r>
              <a:rPr lang="es-ES" dirty="0">
                <a:solidFill>
                  <a:schemeClr val="tx1"/>
                </a:solidFill>
                <a:latin typeface="Times New Roman" panose="02020603050405020304" pitchFamily="18" charset="0"/>
                <a:cs typeface="Times New Roman" panose="02020603050405020304" pitchFamily="18" charset="0"/>
              </a:rPr>
              <a:t> (tasa de aparición de hojas) y tiempo de rebrote (días) para cada etapa de corte (1,5 -2,5 -3,5 hojas) en dos gramíneas forrajeras.</a:t>
            </a:r>
          </a:p>
          <a:p>
            <a:pPr algn="just">
              <a:lnSpc>
                <a:spcPct val="200000"/>
              </a:lnSpc>
            </a:pPr>
            <a:r>
              <a:rPr lang="es-ES" dirty="0">
                <a:solidFill>
                  <a:schemeClr val="tx1"/>
                </a:solidFill>
                <a:latin typeface="Times New Roman" panose="02020603050405020304" pitchFamily="18" charset="0"/>
                <a:cs typeface="Times New Roman" panose="02020603050405020304" pitchFamily="18" charset="0"/>
              </a:rPr>
              <a:t>Determinar los valores de los </a:t>
            </a:r>
            <a:r>
              <a:rPr lang="es-ES" dirty="0">
                <a:solidFill>
                  <a:srgbClr val="009900"/>
                </a:solidFill>
                <a:latin typeface="Times New Roman" panose="02020603050405020304" pitchFamily="18" charset="0"/>
                <a:cs typeface="Times New Roman" panose="02020603050405020304" pitchFamily="18" charset="0"/>
              </a:rPr>
              <a:t>índices de vegetación </a:t>
            </a:r>
            <a:r>
              <a:rPr lang="es-ES" dirty="0">
                <a:solidFill>
                  <a:schemeClr val="tx1"/>
                </a:solidFill>
                <a:latin typeface="Times New Roman" panose="02020603050405020304" pitchFamily="18" charset="0"/>
                <a:cs typeface="Times New Roman" panose="02020603050405020304" pitchFamily="18" charset="0"/>
              </a:rPr>
              <a:t>mediante radiometría de campo de dos gramíneas forrajeras en tres etapas de corte (1,5 -2,5 -3,5 hojas).</a:t>
            </a:r>
          </a:p>
          <a:p>
            <a:pPr algn="just">
              <a:lnSpc>
                <a:spcPct val="200000"/>
              </a:lnSpc>
            </a:pPr>
            <a:r>
              <a:rPr lang="es-ES" dirty="0">
                <a:solidFill>
                  <a:schemeClr val="tx1"/>
                </a:solidFill>
                <a:latin typeface="Times New Roman" panose="02020603050405020304" pitchFamily="18" charset="0"/>
                <a:cs typeface="Times New Roman" panose="02020603050405020304" pitchFamily="18" charset="0"/>
              </a:rPr>
              <a:t>Establecer los valores de </a:t>
            </a:r>
            <a:r>
              <a:rPr lang="es-ES" dirty="0">
                <a:solidFill>
                  <a:schemeClr val="accent6">
                    <a:lumMod val="75000"/>
                  </a:schemeClr>
                </a:solidFill>
                <a:latin typeface="Times New Roman" panose="02020603050405020304" pitchFamily="18" charset="0"/>
                <a:cs typeface="Times New Roman" panose="02020603050405020304" pitchFamily="18" charset="0"/>
              </a:rPr>
              <a:t>digestibilidad in situ</a:t>
            </a:r>
            <a:r>
              <a:rPr lang="es-ES" dirty="0">
                <a:solidFill>
                  <a:schemeClr val="tx1"/>
                </a:solidFill>
                <a:latin typeface="Times New Roman" panose="02020603050405020304" pitchFamily="18" charset="0"/>
                <a:cs typeface="Times New Roman" panose="02020603050405020304" pitchFamily="18" charset="0"/>
              </a:rPr>
              <a:t> de dos gramíneas forrajeras en tres etapas de corte (1,5 -2,5 -3,5 hojas). </a:t>
            </a:r>
          </a:p>
          <a:p>
            <a:pPr>
              <a:lnSpc>
                <a:spcPct val="200000"/>
              </a:lnSpc>
            </a:pPr>
            <a:endParaRPr lang="es-EC" sz="2000" dirty="0">
              <a:solidFill>
                <a:schemeClr val="tx1"/>
              </a:solidFill>
            </a:endParaRPr>
          </a:p>
        </p:txBody>
      </p:sp>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4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6286500"/>
            <a:ext cx="6019801" cy="1143000"/>
          </a:xfrm>
        </p:spPr>
        <p:txBody>
          <a:bodyPr/>
          <a:lstStyle/>
          <a:p>
            <a:pPr algn="l"/>
            <a:r>
              <a:rPr lang="es-EC" sz="2400" dirty="0">
                <a:solidFill>
                  <a:schemeClr val="tx1"/>
                </a:solidFill>
              </a:rPr>
              <a:t>HIPÓTESIS</a:t>
            </a:r>
          </a:p>
        </p:txBody>
      </p:sp>
      <p:sp>
        <p:nvSpPr>
          <p:cNvPr id="3" name="Marcador de contenido 2"/>
          <p:cNvSpPr>
            <a:spLocks noGrp="1"/>
          </p:cNvSpPr>
          <p:nvPr>
            <p:ph idx="1"/>
          </p:nvPr>
        </p:nvSpPr>
        <p:spPr>
          <a:xfrm>
            <a:off x="533400" y="1086493"/>
            <a:ext cx="10972800" cy="4525963"/>
          </a:xfrm>
        </p:spPr>
        <p:txBody>
          <a:bodyPr/>
          <a:lstStyle/>
          <a:p>
            <a:pPr>
              <a:lnSpc>
                <a:spcPct val="200000"/>
              </a:lnSpc>
            </a:pPr>
            <a:r>
              <a:rPr lang="es-EC" sz="2000" dirty="0">
                <a:solidFill>
                  <a:schemeClr val="tx1"/>
                </a:solidFill>
              </a:rPr>
              <a:t>´´Existe una relación entre los índices de vegetación obtenidos por radiómetro de campo y el porcentaje de digestibilidad de Rye grass anual y Rye grass perenne´´</a:t>
            </a:r>
          </a:p>
        </p:txBody>
      </p:sp>
      <p:sp>
        <p:nvSpPr>
          <p:cNvPr id="4" name="Rectángulo 3"/>
          <p:cNvSpPr/>
          <p:nvPr/>
        </p:nvSpPr>
        <p:spPr>
          <a:xfrm>
            <a:off x="9023927" y="5976627"/>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rye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908" y="2781088"/>
            <a:ext cx="8932523" cy="30038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firmas espectrales de pas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178" y="2449181"/>
            <a:ext cx="6429138" cy="386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26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REVISIÓN DE LITERATURA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Picture 8"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ado de imagen para teledetec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45" y="1604408"/>
            <a:ext cx="6096000" cy="335801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1914168" y="908988"/>
            <a:ext cx="331855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Teledetección</a:t>
            </a:r>
          </a:p>
        </p:txBody>
      </p:sp>
      <p:pic>
        <p:nvPicPr>
          <p:cNvPr id="7172"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5128" y="1432208"/>
            <a:ext cx="5095634" cy="2618271"/>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7733668" y="4397292"/>
            <a:ext cx="3318553"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Espectro Electromagnético</a:t>
            </a:r>
          </a:p>
        </p:txBody>
      </p:sp>
      <p:sp>
        <p:nvSpPr>
          <p:cNvPr id="12" name="Rectángulo 11"/>
          <p:cNvSpPr/>
          <p:nvPr/>
        </p:nvSpPr>
        <p:spPr>
          <a:xfrm>
            <a:off x="821047" y="5063390"/>
            <a:ext cx="6096000" cy="923330"/>
          </a:xfrm>
          <a:prstGeom prst="rect">
            <a:avLst/>
          </a:prstGeom>
        </p:spPr>
        <p:txBody>
          <a:bodyPr>
            <a:spAutoFit/>
          </a:bodyPr>
          <a:lstStyle/>
          <a:p>
            <a:r>
              <a:rPr lang="es-ES" dirty="0">
                <a:latin typeface="Times New Roman" panose="02020603050405020304" pitchFamily="18" charset="0"/>
                <a:ea typeface="Calibri" panose="020F0502020204030204" pitchFamily="34" charset="0"/>
              </a:rPr>
              <a:t>Cada objeto o sistema tendrá una respuesta espectral propia, en términos de energía reflejada y energía emitida, lo que se conoce como "firma espectral“ (Torrijos, 2008).</a:t>
            </a:r>
            <a:endParaRPr lang="es-ES" dirty="0"/>
          </a:p>
        </p:txBody>
      </p:sp>
    </p:spTree>
    <p:extLst>
      <p:ext uri="{BB962C8B-B14F-4D97-AF65-F5344CB8AC3E}">
        <p14:creationId xmlns:p14="http://schemas.microsoft.com/office/powerpoint/2010/main" val="295840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71" y="6391144"/>
            <a:ext cx="5649686" cy="466856"/>
          </a:xfrm>
        </p:spPr>
        <p:txBody>
          <a:bodyPr/>
          <a:lstStyle/>
          <a:p>
            <a:pPr algn="l"/>
            <a:r>
              <a:rPr lang="es-EC" sz="2000" dirty="0">
                <a:solidFill>
                  <a:schemeClr val="tx1"/>
                </a:solidFill>
              </a:rPr>
              <a:t>REVISIÓN DE LITERATURA</a:t>
            </a:r>
          </a:p>
        </p:txBody>
      </p:sp>
      <p:sp>
        <p:nvSpPr>
          <p:cNvPr id="10" name="Rectángulo 9"/>
          <p:cNvSpPr/>
          <p:nvPr/>
        </p:nvSpPr>
        <p:spPr>
          <a:xfrm>
            <a:off x="8940800" y="5873939"/>
            <a:ext cx="3081482" cy="6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498664" y="1391770"/>
            <a:ext cx="6528860" cy="2921846"/>
          </a:xfrm>
          <a:prstGeom prst="rect">
            <a:avLst/>
          </a:prstGeom>
          <a:noFill/>
        </p:spPr>
      </p:pic>
      <p:pic>
        <p:nvPicPr>
          <p:cNvPr id="11" name="Picture 8" descr="Resultado de imagen par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8100" y="5957334"/>
            <a:ext cx="3012662" cy="778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562" y="3270171"/>
            <a:ext cx="3432191" cy="2485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32804" y="701784"/>
            <a:ext cx="843307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latin typeface="Times" panose="02020603050405020304" pitchFamily="18" charset="0"/>
                <a:cs typeface="Times" panose="02020603050405020304" pitchFamily="18" charset="0"/>
              </a:rPr>
              <a:t>Firmas espectrales y reflectancia en la vegetación</a:t>
            </a:r>
          </a:p>
        </p:txBody>
      </p:sp>
      <p:sp>
        <p:nvSpPr>
          <p:cNvPr id="3" name="Rectángulo 2"/>
          <p:cNvSpPr/>
          <p:nvPr/>
        </p:nvSpPr>
        <p:spPr>
          <a:xfrm>
            <a:off x="7497035" y="1674114"/>
            <a:ext cx="4525247"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dirty="0">
                <a:latin typeface="Times New Roman" panose="02020603050405020304" pitchFamily="18" charset="0"/>
                <a:ea typeface="Calibri" panose="020F0502020204030204" pitchFamily="34" charset="0"/>
              </a:rPr>
              <a:t>El 65% </a:t>
            </a:r>
            <a:r>
              <a:rPr lang="es-ES" dirty="0" smtClean="0">
                <a:latin typeface="Times New Roman" panose="02020603050405020304" pitchFamily="18" charset="0"/>
                <a:ea typeface="Calibri" panose="020F0502020204030204" pitchFamily="34" charset="0"/>
              </a:rPr>
              <a:t>del espectro visible es </a:t>
            </a:r>
            <a:r>
              <a:rPr lang="es-ES" dirty="0">
                <a:latin typeface="Times New Roman" panose="02020603050405020304" pitchFamily="18" charset="0"/>
                <a:ea typeface="Calibri" panose="020F0502020204030204" pitchFamily="34" charset="0"/>
              </a:rPr>
              <a:t>absorbido por la clorofila, 29% por la xantofila y 6% por carotenos, es por esto que el ojo humano percibe la vegetación sana de color verde </a:t>
            </a:r>
            <a:r>
              <a:rPr lang="es-ES" dirty="0">
                <a:latin typeface="Times New Roman" panose="02020603050405020304" pitchFamily="18" charset="0"/>
                <a:ea typeface="Calibri" panose="020F0502020204030204" pitchFamily="34" charset="0"/>
                <a:cs typeface="Times New Roman" panose="02020603050405020304" pitchFamily="18" charset="0"/>
              </a:rPr>
              <a:t>(Hernández &amp; Montaner, 2009). </a:t>
            </a:r>
          </a:p>
        </p:txBody>
      </p:sp>
      <p:sp>
        <p:nvSpPr>
          <p:cNvPr id="12" name="Rectángulo 11"/>
          <p:cNvSpPr/>
          <p:nvPr/>
        </p:nvSpPr>
        <p:spPr>
          <a:xfrm>
            <a:off x="1013045" y="4374190"/>
            <a:ext cx="5500098" cy="175432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0215" algn="ctr">
              <a:lnSpc>
                <a:spcPct val="150000"/>
              </a:lnSpc>
              <a:spcAft>
                <a:spcPts val="1920"/>
              </a:spcAft>
            </a:pPr>
            <a:r>
              <a:rPr lang="es-ES" dirty="0">
                <a:latin typeface="Times New Roman" panose="02020603050405020304" pitchFamily="18" charset="0"/>
                <a:ea typeface="Calibri" panose="020F0502020204030204" pitchFamily="34" charset="0"/>
                <a:cs typeface="Times New Roman" panose="02020603050405020304" pitchFamily="18" charset="0"/>
              </a:rPr>
              <a:t>Comportamiento diferencial de la radiación reflejada (reflectancia) o emitida (emitancia) desde algún tipo de objeto o superficie en los distintos rangos de espectro electromagnético (Hernández &amp; Montaner, 2009).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3106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258B6C40-A110-488A-81E1-4D9F5AE203D2}" vid="{91B88636-1E79-42F4-957F-98CAF5CB8020}"/>
    </a:ext>
  </a:extLst>
</a:theme>
</file>

<file path=docProps/app.xml><?xml version="1.0" encoding="utf-8"?>
<Properties xmlns="http://schemas.openxmlformats.org/officeDocument/2006/extended-properties" xmlns:vt="http://schemas.openxmlformats.org/officeDocument/2006/docPropsVTypes">
  <Template/>
  <TotalTime>4347</TotalTime>
  <Words>2072</Words>
  <Application>Microsoft Office PowerPoint</Application>
  <PresentationFormat>Panorámica</PresentationFormat>
  <Paragraphs>222</Paragraphs>
  <Slides>33</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42" baseType="lpstr">
      <vt:lpstr>Arial</vt:lpstr>
      <vt:lpstr>Arial (Cuerpo)</vt:lpstr>
      <vt:lpstr>Calibri</vt:lpstr>
      <vt:lpstr>Cambria Math</vt:lpstr>
      <vt:lpstr>Symbol</vt:lpstr>
      <vt:lpstr>Times</vt:lpstr>
      <vt:lpstr>Times New Roman</vt:lpstr>
      <vt:lpstr>Tema1</vt:lpstr>
      <vt:lpstr>CorelDRAW</vt:lpstr>
      <vt:lpstr>Presentación de PowerPoint</vt:lpstr>
      <vt:lpstr> </vt:lpstr>
      <vt:lpstr>Presentación de PowerPoint</vt:lpstr>
      <vt:lpstr>Presentación de PowerPoint</vt:lpstr>
      <vt:lpstr>Presentación de PowerPoint</vt:lpstr>
      <vt:lpstr>OBJETIVOS ESPECÍFICOS</vt:lpstr>
      <vt:lpstr>HIPÓTESIS</vt:lpstr>
      <vt:lpstr>REVISIÓN DE LITERATURA</vt:lpstr>
      <vt:lpstr>REVISIÓN DE LITERATURA</vt:lpstr>
      <vt:lpstr>REVISIÓN DE LITERATURA</vt:lpstr>
      <vt:lpstr>REVISIÓN DE LITERATURA</vt:lpstr>
      <vt:lpstr>METODOLOGÍA</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Vásquez M.</dc:creator>
  <cp:lastModifiedBy>Mauricio</cp:lastModifiedBy>
  <cp:revision>219</cp:revision>
  <dcterms:created xsi:type="dcterms:W3CDTF">2018-03-10T02:48:48Z</dcterms:created>
  <dcterms:modified xsi:type="dcterms:W3CDTF">2018-12-19T11:19:28Z</dcterms:modified>
</cp:coreProperties>
</file>